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3.jpg" ContentType="image/jpg"/>
  <Override PartName="/ppt/media/image54.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4" r:id="rId2"/>
    <p:sldMasterId id="2147483707" r:id="rId3"/>
    <p:sldMasterId id="2147483720" r:id="rId4"/>
    <p:sldMasterId id="2147483801" r:id="rId5"/>
  </p:sldMasterIdLst>
  <p:notesMasterIdLst>
    <p:notesMasterId r:id="rId69"/>
  </p:notesMasterIdLst>
  <p:sldIdLst>
    <p:sldId id="256" r:id="rId6"/>
    <p:sldId id="2235" r:id="rId7"/>
    <p:sldId id="257" r:id="rId8"/>
    <p:sldId id="258" r:id="rId9"/>
    <p:sldId id="2260" r:id="rId10"/>
    <p:sldId id="2261" r:id="rId11"/>
    <p:sldId id="2249" r:id="rId12"/>
    <p:sldId id="2250" r:id="rId13"/>
    <p:sldId id="2255" r:id="rId14"/>
    <p:sldId id="1885" r:id="rId15"/>
    <p:sldId id="323" r:id="rId16"/>
    <p:sldId id="307" r:id="rId17"/>
    <p:sldId id="2220" r:id="rId18"/>
    <p:sldId id="2221" r:id="rId19"/>
    <p:sldId id="2222" r:id="rId20"/>
    <p:sldId id="308" r:id="rId21"/>
    <p:sldId id="309" r:id="rId22"/>
    <p:sldId id="2251" r:id="rId23"/>
    <p:sldId id="261" r:id="rId24"/>
    <p:sldId id="262" r:id="rId25"/>
    <p:sldId id="2201" r:id="rId26"/>
    <p:sldId id="2208" r:id="rId27"/>
    <p:sldId id="2209" r:id="rId28"/>
    <p:sldId id="2210" r:id="rId29"/>
    <p:sldId id="2214" r:id="rId30"/>
    <p:sldId id="2211" r:id="rId31"/>
    <p:sldId id="2223" r:id="rId32"/>
    <p:sldId id="549" r:id="rId33"/>
    <p:sldId id="290" r:id="rId34"/>
    <p:sldId id="552" r:id="rId35"/>
    <p:sldId id="553" r:id="rId36"/>
    <p:sldId id="550" r:id="rId37"/>
    <p:sldId id="2224" r:id="rId38"/>
    <p:sldId id="2225" r:id="rId39"/>
    <p:sldId id="2226" r:id="rId40"/>
    <p:sldId id="263" r:id="rId41"/>
    <p:sldId id="264" r:id="rId42"/>
    <p:sldId id="265" r:id="rId43"/>
    <p:sldId id="271" r:id="rId44"/>
    <p:sldId id="272" r:id="rId45"/>
    <p:sldId id="273" r:id="rId46"/>
    <p:sldId id="275" r:id="rId47"/>
    <p:sldId id="2253" r:id="rId48"/>
    <p:sldId id="2227" r:id="rId49"/>
    <p:sldId id="2228" r:id="rId50"/>
    <p:sldId id="2229" r:id="rId51"/>
    <p:sldId id="266" r:id="rId52"/>
    <p:sldId id="267" r:id="rId53"/>
    <p:sldId id="268" r:id="rId54"/>
    <p:sldId id="2254" r:id="rId55"/>
    <p:sldId id="269" r:id="rId56"/>
    <p:sldId id="270" r:id="rId57"/>
    <p:sldId id="2230" r:id="rId58"/>
    <p:sldId id="2231" r:id="rId59"/>
    <p:sldId id="2232" r:id="rId60"/>
    <p:sldId id="274" r:id="rId61"/>
    <p:sldId id="2233" r:id="rId62"/>
    <p:sldId id="276" r:id="rId63"/>
    <p:sldId id="277" r:id="rId64"/>
    <p:sldId id="278" r:id="rId65"/>
    <p:sldId id="279" r:id="rId66"/>
    <p:sldId id="2246" r:id="rId67"/>
    <p:sldId id="2239" r:id="rId68"/>
  </p:sldIdLst>
  <p:sldSz cx="12192000" cy="6858000"/>
  <p:notesSz cx="7010400" cy="9296400"/>
  <p:defaultTextStyle>
    <a:defPPr>
      <a:defRPr lang="en-US"/>
    </a:defPPr>
    <a:lvl1pPr marL="0" algn="l" defTabSz="457178" rtl="0" eaLnBrk="1" latinLnBrk="0" hangingPunct="1">
      <a:defRPr sz="1900" kern="1200">
        <a:solidFill>
          <a:schemeClr val="tx1"/>
        </a:solidFill>
        <a:latin typeface="+mn-lt"/>
        <a:ea typeface="+mn-ea"/>
        <a:cs typeface="+mn-cs"/>
      </a:defRPr>
    </a:lvl1pPr>
    <a:lvl2pPr marL="457178" algn="l" defTabSz="457178" rtl="0" eaLnBrk="1" latinLnBrk="0" hangingPunct="1">
      <a:defRPr sz="1900" kern="1200">
        <a:solidFill>
          <a:schemeClr val="tx1"/>
        </a:solidFill>
        <a:latin typeface="+mn-lt"/>
        <a:ea typeface="+mn-ea"/>
        <a:cs typeface="+mn-cs"/>
      </a:defRPr>
    </a:lvl2pPr>
    <a:lvl3pPr marL="914354" algn="l" defTabSz="457178" rtl="0" eaLnBrk="1" latinLnBrk="0" hangingPunct="1">
      <a:defRPr sz="1900" kern="1200">
        <a:solidFill>
          <a:schemeClr val="tx1"/>
        </a:solidFill>
        <a:latin typeface="+mn-lt"/>
        <a:ea typeface="+mn-ea"/>
        <a:cs typeface="+mn-cs"/>
      </a:defRPr>
    </a:lvl3pPr>
    <a:lvl4pPr marL="1371532" algn="l" defTabSz="457178" rtl="0" eaLnBrk="1" latinLnBrk="0" hangingPunct="1">
      <a:defRPr sz="1900" kern="1200">
        <a:solidFill>
          <a:schemeClr val="tx1"/>
        </a:solidFill>
        <a:latin typeface="+mn-lt"/>
        <a:ea typeface="+mn-ea"/>
        <a:cs typeface="+mn-cs"/>
      </a:defRPr>
    </a:lvl4pPr>
    <a:lvl5pPr marL="1828709" algn="l" defTabSz="457178" rtl="0" eaLnBrk="1" latinLnBrk="0" hangingPunct="1">
      <a:defRPr sz="1900" kern="1200">
        <a:solidFill>
          <a:schemeClr val="tx1"/>
        </a:solidFill>
        <a:latin typeface="+mn-lt"/>
        <a:ea typeface="+mn-ea"/>
        <a:cs typeface="+mn-cs"/>
      </a:defRPr>
    </a:lvl5pPr>
    <a:lvl6pPr marL="2285886" algn="l" defTabSz="457178" rtl="0" eaLnBrk="1" latinLnBrk="0" hangingPunct="1">
      <a:defRPr sz="1900" kern="1200">
        <a:solidFill>
          <a:schemeClr val="tx1"/>
        </a:solidFill>
        <a:latin typeface="+mn-lt"/>
        <a:ea typeface="+mn-ea"/>
        <a:cs typeface="+mn-cs"/>
      </a:defRPr>
    </a:lvl6pPr>
    <a:lvl7pPr marL="2743062" algn="l" defTabSz="457178" rtl="0" eaLnBrk="1" latinLnBrk="0" hangingPunct="1">
      <a:defRPr sz="1900" kern="1200">
        <a:solidFill>
          <a:schemeClr val="tx1"/>
        </a:solidFill>
        <a:latin typeface="+mn-lt"/>
        <a:ea typeface="+mn-ea"/>
        <a:cs typeface="+mn-cs"/>
      </a:defRPr>
    </a:lvl7pPr>
    <a:lvl8pPr marL="3200240" algn="l" defTabSz="457178" rtl="0" eaLnBrk="1" latinLnBrk="0" hangingPunct="1">
      <a:defRPr sz="1900" kern="1200">
        <a:solidFill>
          <a:schemeClr val="tx1"/>
        </a:solidFill>
        <a:latin typeface="+mn-lt"/>
        <a:ea typeface="+mn-ea"/>
        <a:cs typeface="+mn-cs"/>
      </a:defRPr>
    </a:lvl8pPr>
    <a:lvl9pPr marL="3657418" algn="l" defTabSz="45717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eqing Liu" initials="XL" lastIdx="3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00CC"/>
    <a:srgbClr val="008080"/>
    <a:srgbClr val="B6BEAE"/>
    <a:srgbClr val="94A088"/>
    <a:srgbClr val="F0CDBC"/>
    <a:srgbClr val="0033CC"/>
    <a:srgbClr val="BD582C"/>
    <a:srgbClr val="E48312"/>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17" autoAdjust="0"/>
    <p:restoredTop sz="90759" autoAdjust="0"/>
  </p:normalViewPr>
  <p:slideViewPr>
    <p:cSldViewPr snapToGrid="0">
      <p:cViewPr varScale="1">
        <p:scale>
          <a:sx n="85" d="100"/>
          <a:sy n="85" d="100"/>
        </p:scale>
        <p:origin x="192" y="368"/>
      </p:cViewPr>
      <p:guideLst>
        <p:guide orient="horz" pos="2160"/>
        <p:guide pos="3840"/>
      </p:guideLst>
    </p:cSldViewPr>
  </p:slideViewPr>
  <p:outlineViewPr>
    <p:cViewPr>
      <p:scale>
        <a:sx n="33" d="100"/>
        <a:sy n="33" d="100"/>
      </p:scale>
      <p:origin x="0" y="-8940"/>
    </p:cViewPr>
  </p:outlineViewPr>
  <p:notesTextViewPr>
    <p:cViewPr>
      <p:scale>
        <a:sx n="1" d="1"/>
        <a:sy n="1" d="1"/>
      </p:scale>
      <p:origin x="0" y="0"/>
    </p:cViewPr>
  </p:notesTextViewPr>
  <p:sorterViewPr>
    <p:cViewPr varScale="1">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notesMaster" Target="notesMasters/notesMaster1.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commentAuthors" Target="commentAuthors.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7" tIns="46584" rIns="93167" bIns="46584" rtlCol="0"/>
          <a:lstStyle>
            <a:lvl1pPr algn="r">
              <a:defRPr sz="1200"/>
            </a:lvl1pPr>
          </a:lstStyle>
          <a:p>
            <a:fld id="{F87AF23C-6CAB-4A6A-B3BC-A88F610E0570}" type="datetimeFigureOut">
              <a:rPr lang="en-US" smtClean="0"/>
              <a:t>9/14/22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67" tIns="46584" rIns="93167" bIns="46584" rtlCol="0" anchor="b"/>
          <a:lstStyle>
            <a:lvl1pPr algn="r">
              <a:defRPr sz="1200"/>
            </a:lvl1pPr>
          </a:lstStyle>
          <a:p>
            <a:fld id="{A6F8110F-5CB8-4B7A-89C2-96B671E6053B}" type="slidenum">
              <a:rPr lang="en-US" smtClean="0"/>
              <a:t>‹#›</a:t>
            </a:fld>
            <a:endParaRPr lang="en-US"/>
          </a:p>
        </p:txBody>
      </p:sp>
    </p:spTree>
    <p:extLst>
      <p:ext uri="{BB962C8B-B14F-4D97-AF65-F5344CB8AC3E}">
        <p14:creationId xmlns:p14="http://schemas.microsoft.com/office/powerpoint/2010/main" val="1849144875"/>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25" name="Google Shape;125;p1: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23FC6AB-D5D3-2141-9052-A683C26BAF78}" type="slidenum">
              <a:rPr lang="x-none" smtClean="0"/>
              <a:t>14</a:t>
            </a:fld>
            <a:endParaRPr lang="x-none"/>
          </a:p>
        </p:txBody>
      </p:sp>
      <p:sp>
        <p:nvSpPr>
          <p:cNvPr id="5" name="Footer Placeholder 4">
            <a:extLst>
              <a:ext uri="{FF2B5EF4-FFF2-40B4-BE49-F238E27FC236}">
                <a16:creationId xmlns:a16="http://schemas.microsoft.com/office/drawing/2014/main" xmlns="" id="{789CF01C-0105-A849-AB88-93C6132CDBA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43353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23FC6AB-D5D3-2141-9052-A683C26BAF78}" type="slidenum">
              <a:rPr lang="x-none" smtClean="0"/>
              <a:t>15</a:t>
            </a:fld>
            <a:endParaRPr lang="x-none"/>
          </a:p>
        </p:txBody>
      </p:sp>
      <p:sp>
        <p:nvSpPr>
          <p:cNvPr id="5" name="Footer Placeholder 4">
            <a:extLst>
              <a:ext uri="{FF2B5EF4-FFF2-40B4-BE49-F238E27FC236}">
                <a16:creationId xmlns:a16="http://schemas.microsoft.com/office/drawing/2014/main" xmlns="" id="{B46531D5-E687-C549-9CD8-05247529785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4924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23FC6AB-D5D3-2141-9052-A683C26BAF78}" type="slidenum">
              <a:rPr lang="x-none" smtClean="0"/>
              <a:t>16</a:t>
            </a:fld>
            <a:endParaRPr lang="x-none"/>
          </a:p>
        </p:txBody>
      </p:sp>
      <p:sp>
        <p:nvSpPr>
          <p:cNvPr id="5" name="Footer Placeholder 4">
            <a:extLst>
              <a:ext uri="{FF2B5EF4-FFF2-40B4-BE49-F238E27FC236}">
                <a16:creationId xmlns:a16="http://schemas.microsoft.com/office/drawing/2014/main" xmlns="" id="{9C5B8C39-0A29-9744-A5FA-A7D2AC87373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1149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23FC6AB-D5D3-2141-9052-A683C26BAF78}" type="slidenum">
              <a:rPr lang="x-none" smtClean="0"/>
              <a:t>17</a:t>
            </a:fld>
            <a:endParaRPr lang="x-none"/>
          </a:p>
        </p:txBody>
      </p:sp>
    </p:spTree>
    <p:extLst>
      <p:ext uri="{BB962C8B-B14F-4D97-AF65-F5344CB8AC3E}">
        <p14:creationId xmlns:p14="http://schemas.microsoft.com/office/powerpoint/2010/main" val="2625117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4: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96" name="Google Shape;196;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5: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17" name="Google Shape;217;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Google Shape;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 name="Google Shape;3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Google Shape;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 name="Google Shape;3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896893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Google Shape;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to represent molecules is a fundamental and crucial problem in chemistry.</a:t>
            </a:r>
            <a:endParaRPr/>
          </a:p>
          <a:p>
            <a:pPr marL="0" lvl="0" indent="0" algn="l" rtl="0">
              <a:spcBef>
                <a:spcPts val="0"/>
              </a:spcBef>
              <a:spcAft>
                <a:spcPts val="0"/>
              </a:spcAft>
              <a:buNone/>
            </a:pPr>
            <a:r>
              <a:rPr lang="en-US"/>
              <a:t>Let’s take lactic acid as an example, chemists usually use IUPAC nomenclature, molecular formula, and structural formula to represent molecules in chemistry literature. Space filling model and ball-and-stick model are also two common ways to represent molecules to show their 3D structure.</a:t>
            </a:r>
            <a:endParaRPr/>
          </a:p>
        </p:txBody>
      </p:sp>
      <p:sp>
        <p:nvSpPr>
          <p:cNvPr id="33" name="Google Shape;3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478156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Google Shape;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to represent molecules is a fundamental and crucial problem in chemistry.</a:t>
            </a:r>
            <a:endParaRPr/>
          </a:p>
          <a:p>
            <a:pPr marL="0" lvl="0" indent="0" algn="l" rtl="0">
              <a:spcBef>
                <a:spcPts val="0"/>
              </a:spcBef>
              <a:spcAft>
                <a:spcPts val="0"/>
              </a:spcAft>
              <a:buNone/>
            </a:pPr>
            <a:r>
              <a:rPr lang="en-US"/>
              <a:t>Let’s take lactic acid as an example, chemists usually use IUPAC nomenclature, molecular formula, and structural formula to represent molecules in chemistry literature. Space filling model and ball-and-stick model are also two common ways to represent molecules to show their 3D structure.</a:t>
            </a:r>
            <a:endParaRPr/>
          </a:p>
        </p:txBody>
      </p:sp>
      <p:sp>
        <p:nvSpPr>
          <p:cNvPr id="33" name="Google Shape;3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2264227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0: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285750" lvl="0" indent="-285750" algn="l" rtl="0">
              <a:lnSpc>
                <a:spcPct val="100000"/>
              </a:lnSpc>
              <a:spcBef>
                <a:spcPts val="600"/>
              </a:spcBef>
              <a:spcAft>
                <a:spcPts val="0"/>
              </a:spcAft>
              <a:buSzPts val="1920"/>
              <a:buFont typeface="Wingdings" pitchFamily="2" charset="2"/>
              <a:buChar char="q"/>
            </a:pPr>
            <a:r>
              <a:rPr lang="en-US" sz="1200" dirty="0">
                <a:solidFill>
                  <a:schemeClr val="tx1"/>
                </a:solidFill>
                <a:latin typeface="+mn-lt"/>
                <a:ea typeface="+mn-ea"/>
                <a:cs typeface="Calibri Light" panose="020F0302020204030204" pitchFamily="34" charset="0"/>
              </a:rPr>
              <a:t>More than 500K papers are published at PubMed every year, and more than 1.2 million new papers are published in 2016 alone, bringing the total number of papers to over 26 million (Van </a:t>
            </a:r>
            <a:r>
              <a:rPr lang="en-US" sz="1200" dirty="0" err="1">
                <a:solidFill>
                  <a:schemeClr val="tx1"/>
                </a:solidFill>
                <a:latin typeface="+mn-lt"/>
                <a:ea typeface="+mn-ea"/>
                <a:cs typeface="Calibri Light" panose="020F0302020204030204" pitchFamily="34" charset="0"/>
              </a:rPr>
              <a:t>Noorden</a:t>
            </a:r>
            <a:r>
              <a:rPr lang="en-US" sz="1200" dirty="0">
                <a:solidFill>
                  <a:schemeClr val="tx1"/>
                </a:solidFill>
                <a:latin typeface="+mn-lt"/>
                <a:ea typeface="+mn-ea"/>
                <a:cs typeface="Calibri Light" panose="020F0302020204030204" pitchFamily="34" charset="0"/>
              </a:rPr>
              <a:t>, 2014)</a:t>
            </a:r>
          </a:p>
          <a:p>
            <a:pPr marL="285750" lvl="0" indent="-285750" algn="l" rtl="0">
              <a:lnSpc>
                <a:spcPct val="100000"/>
              </a:lnSpc>
              <a:spcBef>
                <a:spcPts val="600"/>
              </a:spcBef>
              <a:spcAft>
                <a:spcPts val="0"/>
              </a:spcAft>
              <a:buSzPts val="1920"/>
              <a:buFont typeface="Wingdings" pitchFamily="2" charset="2"/>
              <a:buChar char="q"/>
            </a:pPr>
            <a:r>
              <a:rPr lang="en-US" sz="1200" dirty="0">
                <a:solidFill>
                  <a:schemeClr val="tx1"/>
                </a:solidFill>
                <a:latin typeface="+mn-lt"/>
                <a:ea typeface="+mn-ea"/>
                <a:cs typeface="Calibri Light" panose="020F0302020204030204" pitchFamily="34" charset="0"/>
              </a:rPr>
              <a:t>As of June 13, 2020, there are at least 140K papers about coronavirus</a:t>
            </a:r>
          </a:p>
          <a:p>
            <a:pPr marL="285750" lvl="0" indent="-285750" algn="l" rtl="0">
              <a:lnSpc>
                <a:spcPct val="100000"/>
              </a:lnSpc>
              <a:spcBef>
                <a:spcPts val="600"/>
              </a:spcBef>
              <a:spcAft>
                <a:spcPts val="0"/>
              </a:spcAft>
              <a:buSzPts val="1920"/>
              <a:buFont typeface="Wingdings" pitchFamily="2" charset="2"/>
              <a:buChar char="q"/>
            </a:pPr>
            <a:r>
              <a:rPr lang="en-US" sz="1200" dirty="0">
                <a:solidFill>
                  <a:schemeClr val="tx1"/>
                </a:solidFill>
                <a:latin typeface="+mn-lt"/>
                <a:ea typeface="+mn-ea"/>
                <a:cs typeface="Calibri Light" panose="020F0302020204030204" pitchFamily="34" charset="0"/>
              </a:rPr>
              <a:t>Quality: Given the rapid publications of preprints without peer reviews, many research results are redundant, complementary or even conflicting with each other</a:t>
            </a:r>
          </a:p>
          <a:p>
            <a:pPr marL="285750" lvl="0" indent="-285750" algn="l" rtl="0">
              <a:lnSpc>
                <a:spcPct val="100000"/>
              </a:lnSpc>
              <a:spcBef>
                <a:spcPts val="600"/>
              </a:spcBef>
              <a:spcAft>
                <a:spcPts val="0"/>
              </a:spcAft>
              <a:buSzPts val="1920"/>
              <a:buFont typeface="Wingdings" pitchFamily="2" charset="2"/>
              <a:buChar char="q"/>
            </a:pPr>
            <a:r>
              <a:rPr lang="en-US" sz="1200" dirty="0">
                <a:solidFill>
                  <a:schemeClr val="tx1"/>
                </a:solidFill>
                <a:latin typeface="+mn-lt"/>
                <a:ea typeface="+mn-ea"/>
                <a:cs typeface="Calibri Light" panose="020F0302020204030204" pitchFamily="34" charset="0"/>
              </a:rPr>
              <a:t>Human’s reading ability keeps almost the same across years: US scientists estimated that they read, on average, only 264 papers per year (1 out of 5000 available papers, the same across years)</a:t>
            </a:r>
            <a:endParaRPr lang="en-US" dirty="0"/>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300 papers… every day… impossible to read… keyword search… abstract doesn’t reflect… results; ignore most of them. Cancer and surgery… 3 days… walk through all posters..   In our field papers that were published twenty years ago are not that important…</a:t>
            </a:r>
            <a:endParaRPr dirty="0"/>
          </a:p>
          <a:p>
            <a:pPr marL="457200" marR="0" lvl="0" indent="-228600" algn="l" rtl="0">
              <a:lnSpc>
                <a:spcPct val="100000"/>
              </a:lnSpc>
              <a:spcBef>
                <a:spcPts val="0"/>
              </a:spcBef>
              <a:spcAft>
                <a:spcPts val="0"/>
              </a:spcAft>
              <a:buSzPts val="1400"/>
              <a:buNone/>
            </a:pPr>
            <a:r>
              <a:rPr lang="en-US" dirty="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endParaRPr dirty="0"/>
          </a:p>
          <a:p>
            <a:pPr marL="457200" marR="0" lvl="0" indent="-228600" algn="l" rtl="0">
              <a:lnSpc>
                <a:spcPct val="100000"/>
              </a:lnSpc>
              <a:spcBef>
                <a:spcPts val="0"/>
              </a:spcBef>
              <a:spcAft>
                <a:spcPts val="0"/>
              </a:spcAft>
              <a:buSzPts val="1400"/>
              <a:buNone/>
            </a:pPr>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endParaRPr dirty="0"/>
          </a:p>
        </p:txBody>
      </p:sp>
      <p:sp>
        <p:nvSpPr>
          <p:cNvPr id="132" name="Google Shape;132;p40:notes"/>
          <p:cNvSpPr txBox="1">
            <a:spLocks noGrp="1"/>
          </p:cNvSpPr>
          <p:nvPr>
            <p:ph type="sldNum" idx="12"/>
          </p:nvPr>
        </p:nvSpPr>
        <p:spPr>
          <a:xfrm>
            <a:off x="3985543" y="8978451"/>
            <a:ext cx="3049200" cy="472889"/>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solidFill>
                  <a:srgbClr val="000000"/>
                </a:solidFill>
              </a:rPr>
              <a:t>3</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Google Shape;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to represent molecules is a fundamental and crucial problem in chemistry.</a:t>
            </a:r>
            <a:endParaRPr/>
          </a:p>
          <a:p>
            <a:pPr marL="0" lvl="0" indent="0" algn="l" rtl="0">
              <a:spcBef>
                <a:spcPts val="0"/>
              </a:spcBef>
              <a:spcAft>
                <a:spcPts val="0"/>
              </a:spcAft>
              <a:buNone/>
            </a:pPr>
            <a:r>
              <a:rPr lang="en-US"/>
              <a:t>Let’s take lactic acid as an example, chemists usually use IUPAC nomenclature, molecular formula, and structural formula to represent molecules in chemistry literature. Space filling model and ball-and-stick model are also two common ways to represent molecules to show their 3D structure.</a:t>
            </a:r>
            <a:endParaRPr/>
          </a:p>
        </p:txBody>
      </p:sp>
      <p:sp>
        <p:nvSpPr>
          <p:cNvPr id="33" name="Google Shape;3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852816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 name="Google Shape;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to represent molecules is a fundamental and crucial problem in chemistry.</a:t>
            </a:r>
            <a:endParaRPr/>
          </a:p>
          <a:p>
            <a:pPr marL="0" lvl="0" indent="0" algn="l" rtl="0">
              <a:spcBef>
                <a:spcPts val="0"/>
              </a:spcBef>
              <a:spcAft>
                <a:spcPts val="0"/>
              </a:spcAft>
              <a:buNone/>
            </a:pPr>
            <a:r>
              <a:rPr lang="en-US"/>
              <a:t>Let’s take lactic acid as an example, chemists usually use IUPAC nomenclature, molecular formula, and structural formula to represent molecules in chemistry literature. Space filling model and ball-and-stick model are also two common ways to represent molecules to show their 3D structure.</a:t>
            </a:r>
            <a:endParaRPr/>
          </a:p>
        </p:txBody>
      </p:sp>
      <p:sp>
        <p:nvSpPr>
          <p:cNvPr id="33" name="Google Shape;3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24600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However, such representations are initially designed for human readers rather than computers.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To facilitate machine learning algorithms understanding and making use of molecules, molecule representation learning (MRL) is proposed to map molecules into a low-dimensional real space and represent them as dense vectors.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learned vectors of molecules, also known as embeddings, can benefit a wide range of downstream tasks, such as…</a:t>
            </a:r>
            <a:endParaRPr/>
          </a:p>
        </p:txBody>
      </p:sp>
      <p:sp>
        <p:nvSpPr>
          <p:cNvPr id="53" name="Google Shape;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Going back from smiles, let’s see how smiles-based mrl methods work.</a:t>
            </a:r>
            <a:endParaRPr/>
          </a:p>
        </p:txBody>
      </p:sp>
      <p:sp>
        <p:nvSpPr>
          <p:cNvPr id="103" name="Google Shape;10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use GNN to learn molecule representation, we first repeat the aggregate operation in GNN for K iterations, which means that we propagate messages over the graph for K times.</a:t>
            </a:r>
            <a:endParaRPr/>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Although these language models have great power of learning representation of texts, they have difficulty dealing with SMILES input, because SMILES is 1D linearization of molecular structure, which makes it hard for language models to learn the original structural information of molecules, simply based on strings.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For example, suppose we have a molecule whose structure and smiles string are shown here.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We can see that these two oxygen atoms…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This will mislead language models, which rely heavily on the relative position of tokens to provide self-supervision signal.</a:t>
            </a:r>
            <a:endParaRPr/>
          </a:p>
        </p:txBody>
      </p:sp>
      <p:sp>
        <p:nvSpPr>
          <p:cNvPr id="198" name="Google Shape;19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I’ll introduce the design of our model.</a:t>
            </a: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we mentioned before, existing GNNs mainly focus on designing new and complicated GNN architectures, but ignore the essence of representation learning, which is the generalization ability. In this work, we propose using chemical reaction to assist learning molecule representations and improve their generalization ability.</a:t>
            </a:r>
            <a:endParaRPr/>
          </a:p>
          <a:p>
            <a:pPr marL="0" lvl="0" indent="0" algn="l" rtl="0">
              <a:spcBef>
                <a:spcPts val="0"/>
              </a:spcBef>
              <a:spcAft>
                <a:spcPts val="0"/>
              </a:spcAft>
              <a:buNone/>
            </a:pPr>
            <a:endParaRPr/>
          </a:p>
          <a:p>
            <a:pPr marL="0" lvl="0" indent="0" algn="l" rtl="0">
              <a:spcBef>
                <a:spcPts val="0"/>
              </a:spcBef>
              <a:spcAft>
                <a:spcPts val="0"/>
              </a:spcAft>
              <a:buNone/>
            </a:pPr>
            <a:r>
              <a:rPr lang="en-US"/>
              <a:t>A chemical reaction usually represents a closed system where several physical quantities of the system retain constant before and after the reaction, such as mass, energy, charge, etc.</a:t>
            </a:r>
            <a:endParaRPr/>
          </a:p>
          <a:p>
            <a:pPr marL="0" lvl="0" indent="0" algn="l" rtl="0">
              <a:spcBef>
                <a:spcPts val="0"/>
              </a:spcBef>
              <a:spcAft>
                <a:spcPts val="0"/>
              </a:spcAft>
              <a:buNone/>
            </a:pPr>
            <a:r>
              <a:rPr lang="en-US"/>
              <a:t>Therefore, it describes a certain kind of equivalence between its reactants and products in the chemical reaction space.</a:t>
            </a:r>
            <a:endParaRPr/>
          </a:p>
          <a:p>
            <a:pPr marL="0" lvl="0" indent="0" algn="l" rtl="0">
              <a:spcBef>
                <a:spcPts val="0"/>
              </a:spcBef>
              <a:spcAft>
                <a:spcPts val="0"/>
              </a:spcAft>
              <a:buNone/>
            </a:pPr>
            <a:r>
              <a:rPr lang="en-US"/>
              <a:t>Our key idea is to preserve such equivalence in the molecule embedding space, that is, we hope the sum of reactant embeddings to be equal to the sum of produce embeddings for a chemical reaction.</a:t>
            </a:r>
            <a:endParaRPr/>
          </a:p>
        </p:txBody>
      </p:sp>
      <p:sp>
        <p:nvSpPr>
          <p:cNvPr id="234" name="Google Shape;2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a straightforward loss function for the proposed method is to minimizing the difference between the sum of product embeddings and the sum of  reactant embeddings for all reactions. However, it doesn’t work because the model will learn to output all-zero embeddings for all molecules. Common solutions to this problem are introducing negative sampling strategy or contrastive learning. Here we use a minibatch-based contrastive learning framework since it is more time- and memory-efficient.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For a minibatch of data B, we first use the GNN encoder to process all reactants Ri and products Pi in this minibatch and get their embeddings. The matched pairs( Ri, Pi) are treated as positive pairs, whose embedding difference will be minimized, while the unmatched pairs are treated as negative pairs, whose embedding difference will be maximized. To avoid the total loss being dominant by negative pairs, we use a margin-based loss here, and gamma is a positive hyperparameter.</a:t>
            </a:r>
            <a:endParaRPr/>
          </a:p>
        </p:txBody>
      </p:sp>
      <p:sp>
        <p:nvSpPr>
          <p:cNvPr id="551" name="Google Shape;55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1: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rmAutofit/>
          </a:bodyPr>
          <a:lstStyle/>
          <a:p>
            <a:pPr marL="0" lvl="0" indent="0" algn="l" rtl="0">
              <a:lnSpc>
                <a:spcPct val="80000"/>
              </a:lnSpc>
              <a:spcBef>
                <a:spcPts val="0"/>
              </a:spcBef>
              <a:spcAft>
                <a:spcPts val="0"/>
              </a:spcAft>
              <a:buSzPts val="1400"/>
              <a:buNone/>
            </a:pPr>
            <a:r>
              <a:rPr lang="en-US" sz="1125">
                <a:latin typeface="Cambria"/>
                <a:ea typeface="Cambria"/>
                <a:cs typeface="Cambria"/>
                <a:sym typeface="Cambria"/>
              </a:rPr>
              <a:t>To tackle these two challenges, we propose a new framework COVID-KG to accelerate scientific discovery and build a bridge between clinicians and biology scientists. </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COVID-KG starts by reading existing papers to build multimedia knowledge graphs (KGs), in which nodes are entities/concepts and edges represent relations and events involving these entities, extracted from both text and images. </a:t>
            </a:r>
            <a:endParaRPr/>
          </a:p>
          <a:p>
            <a:pPr marL="0" lvl="0" indent="0" algn="l" rtl="0">
              <a:lnSpc>
                <a:spcPct val="80000"/>
              </a:lnSpc>
              <a:spcBef>
                <a:spcPts val="0"/>
              </a:spcBef>
              <a:spcAft>
                <a:spcPts val="0"/>
              </a:spcAft>
              <a:buSzPts val="1400"/>
              <a:buNone/>
            </a:pPr>
            <a:endParaRPr sz="1125">
              <a:latin typeface="Cambria"/>
              <a:ea typeface="Cambria"/>
              <a:cs typeface="Cambria"/>
              <a:sym typeface="Cambria"/>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Given the knowledge graphs  enriched with path ranking and evidence mining, COVID-KG answers natural language questions effectively.</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Our system has several contributions. </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Firstly, we use new distantly supervised, refined fine-grained extraction and typing to help Knowledge Graph construction.</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 </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Secondly, we use chemical graph parsing and image analysis to enable multi-media common semantic space construction and new hierarchical embedding for graph neural networks-based knowledge extraction and entity resolution.</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 </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The third innovation is that we adopt Domain-specific ontology and database guided knowledge enrichment for joint neural end-to-end entity/relation/event extraction; Our COVID’19 Knowledge graph receives more than 500downloads</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 </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We also apply Generative Adversarial Networks for data augmentation by regarding samples generated by the generator as negative samples to train the discriminator</a:t>
            </a:r>
            <a:endParaRPr/>
          </a:p>
          <a:p>
            <a:pPr marL="0" lvl="0" indent="0" algn="l" rtl="0">
              <a:lnSpc>
                <a:spcPct val="80000"/>
              </a:lnSpc>
              <a:spcBef>
                <a:spcPts val="0"/>
              </a:spcBef>
              <a:spcAft>
                <a:spcPts val="0"/>
              </a:spcAft>
              <a:buSzPts val="1400"/>
              <a:buNone/>
            </a:pPr>
            <a:r>
              <a:rPr lang="en-US" sz="1125">
                <a:latin typeface="Cambria"/>
                <a:ea typeface="Cambria"/>
                <a:cs typeface="Cambria"/>
                <a:sym typeface="Cambria"/>
              </a:rPr>
              <a:t> </a:t>
            </a:r>
            <a:endParaRPr/>
          </a:p>
          <a:p>
            <a:pPr marL="457200" marR="0" lvl="0" indent="-228600" algn="l" rtl="0">
              <a:lnSpc>
                <a:spcPct val="80000"/>
              </a:lnSpc>
              <a:spcBef>
                <a:spcPts val="0"/>
              </a:spcBef>
              <a:spcAft>
                <a:spcPts val="0"/>
              </a:spcAft>
              <a:buSzPts val="1400"/>
              <a:buNone/>
            </a:pPr>
            <a:r>
              <a:rPr lang="en-US" sz="1125">
                <a:latin typeface="Cambria"/>
                <a:ea typeface="Cambria"/>
                <a:cs typeface="Cambria"/>
                <a:sym typeface="Cambria"/>
              </a:rPr>
              <a:t>Finally, we adopt Weakly-supervised automated taxonomy construction, and taxonomy-guided, theme-based multidimensional document classification and text summarization </a:t>
            </a:r>
            <a:endParaRPr sz="750"/>
          </a:p>
        </p:txBody>
      </p:sp>
      <p:sp>
        <p:nvSpPr>
          <p:cNvPr id="141" name="Google Shape;141;p41: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We formulate the task of chemical reaction prediction as a ranking problem. In the inference stage, given the query reactant set R of a chemical reaction, we treat all products in the test set as a candidate pool C, and rank all candidates based on the L2 distance between reactant embeddings h_R and candidate product embedding h_c</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Then the ranking of the ground-truth product can be used to calculate ( mean reciprocal rank), (mean rank), and Hit@1, 3, 5, 10</a:t>
            </a:r>
            <a:endParaRPr/>
          </a:p>
        </p:txBody>
      </p:sp>
      <p:sp>
        <p:nvSpPr>
          <p:cNvPr id="570" name="Google Shape;57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Here is the result of our proposed model molr, and we use different GNNs as the molecule encoder.</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It is clear that all the four variants of MolR significantly outperform baseline methods.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For example, the MRR improvement of MolR-TAG over the best baseline, MolBERT-FT2, is 14.2 percent.</a:t>
            </a:r>
            <a:endParaRPr/>
          </a:p>
        </p:txBody>
      </p:sp>
      <p:sp>
        <p:nvSpPr>
          <p:cNvPr id="599" name="Google Shape;59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46: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457200" marR="0" lvl="0" indent="-228600" algn="l" rtl="0">
              <a:lnSpc>
                <a:spcPct val="100000"/>
              </a:lnSpc>
              <a:spcBef>
                <a:spcPts val="0"/>
              </a:spcBef>
              <a:spcAft>
                <a:spcPts val="0"/>
              </a:spcAft>
              <a:buSzPts val="1400"/>
              <a:buNone/>
            </a:pPr>
            <a:endParaRPr/>
          </a:p>
        </p:txBody>
      </p:sp>
      <p:sp>
        <p:nvSpPr>
          <p:cNvPr id="227" name="Google Shape;227;p46: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t>44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47: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35" name="Google Shape;235;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8: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44" name="Google Shape;244;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49: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349415" lvl="0" indent="-349415" algn="l" rtl="0">
              <a:lnSpc>
                <a:spcPct val="150000"/>
              </a:lnSpc>
              <a:spcBef>
                <a:spcPts val="0"/>
              </a:spcBef>
              <a:spcAft>
                <a:spcPts val="0"/>
              </a:spcAft>
              <a:buSzPts val="1400"/>
              <a:buFont typeface="Arial"/>
              <a:buChar char="•"/>
            </a:pPr>
            <a:r>
              <a:rPr lang="en-US" sz="1800"/>
              <a:t>KECI operates in three main steps:</a:t>
            </a:r>
            <a:endParaRPr/>
          </a:p>
          <a:p>
            <a:pPr marL="815302" lvl="1" indent="-349414" algn="l" rtl="0">
              <a:lnSpc>
                <a:spcPct val="150000"/>
              </a:lnSpc>
              <a:spcBef>
                <a:spcPts val="0"/>
              </a:spcBef>
              <a:spcAft>
                <a:spcPts val="0"/>
              </a:spcAft>
              <a:buSzPts val="1400"/>
              <a:buFont typeface="Arial"/>
              <a:buAutoNum type="arabicPeriod"/>
            </a:pPr>
            <a:r>
              <a:rPr lang="en-US" sz="1800"/>
              <a:t>Build an initial </a:t>
            </a:r>
            <a:r>
              <a:rPr lang="en-US" sz="1800" i="1"/>
              <a:t>span graph </a:t>
            </a:r>
            <a:r>
              <a:rPr lang="en-US" sz="1800"/>
              <a:t>representing KECI’s </a:t>
            </a:r>
            <a:r>
              <a:rPr lang="en-US" sz="1800">
                <a:solidFill>
                  <a:srgbClr val="0070C0"/>
                </a:solidFill>
              </a:rPr>
              <a:t>initial understanding </a:t>
            </a:r>
            <a:r>
              <a:rPr lang="en-US" sz="1800"/>
              <a:t>of the text.</a:t>
            </a:r>
            <a:endParaRPr/>
          </a:p>
          <a:p>
            <a:pPr marL="815302" lvl="1" indent="-349414" algn="l" rtl="0">
              <a:lnSpc>
                <a:spcPct val="150000"/>
              </a:lnSpc>
              <a:spcBef>
                <a:spcPts val="0"/>
              </a:spcBef>
              <a:spcAft>
                <a:spcPts val="0"/>
              </a:spcAft>
              <a:buSzPts val="1400"/>
              <a:buFont typeface="Arial"/>
              <a:buAutoNum type="arabicPeriod"/>
            </a:pPr>
            <a:r>
              <a:rPr lang="en-US" sz="1800"/>
              <a:t>Use an entity linker to build a </a:t>
            </a:r>
            <a:r>
              <a:rPr lang="en-US" sz="1800">
                <a:solidFill>
                  <a:srgbClr val="0070C0"/>
                </a:solidFill>
              </a:rPr>
              <a:t>background knowledge graph </a:t>
            </a:r>
            <a:r>
              <a:rPr lang="en-US" sz="1800"/>
              <a:t>containing all potentially relevant biomedical entities from an external KB.</a:t>
            </a:r>
            <a:endParaRPr/>
          </a:p>
          <a:p>
            <a:pPr marL="815302" lvl="1" indent="-349414" algn="l" rtl="0">
              <a:lnSpc>
                <a:spcPct val="150000"/>
              </a:lnSpc>
              <a:spcBef>
                <a:spcPts val="0"/>
              </a:spcBef>
              <a:spcAft>
                <a:spcPts val="0"/>
              </a:spcAft>
              <a:buSzPts val="1400"/>
              <a:buFont typeface="Arial"/>
              <a:buAutoNum type="arabicPeriod"/>
            </a:pPr>
            <a:r>
              <a:rPr lang="en-US" sz="1800"/>
              <a:t>Align the node of the two graphs to make </a:t>
            </a:r>
            <a:r>
              <a:rPr lang="en-US" sz="1800">
                <a:solidFill>
                  <a:srgbClr val="0070C0"/>
                </a:solidFill>
              </a:rPr>
              <a:t>final predictions</a:t>
            </a:r>
            <a:r>
              <a:rPr lang="en-US" sz="1800"/>
              <a:t> of entities and relations.</a:t>
            </a:r>
            <a:endParaRPr/>
          </a:p>
          <a:p>
            <a:pPr marL="465887" lvl="1" indent="0" algn="l" rtl="0">
              <a:lnSpc>
                <a:spcPct val="150000"/>
              </a:lnSpc>
              <a:spcBef>
                <a:spcPts val="0"/>
              </a:spcBef>
              <a:spcAft>
                <a:spcPts val="0"/>
              </a:spcAft>
              <a:buSzPts val="1400"/>
              <a:buNone/>
            </a:pPr>
            <a:endParaRPr sz="1800"/>
          </a:p>
          <a:p>
            <a:pPr marL="457200" marR="0" lvl="0" indent="-228600" algn="l" rtl="0">
              <a:lnSpc>
                <a:spcPct val="100000"/>
              </a:lnSpc>
              <a:spcBef>
                <a:spcPts val="0"/>
              </a:spcBef>
              <a:spcAft>
                <a:spcPts val="0"/>
              </a:spcAft>
              <a:buSzPts val="1400"/>
              <a:buNone/>
            </a:pPr>
            <a:endParaRPr sz="1800"/>
          </a:p>
          <a:p>
            <a:pPr marL="457200" marR="0" lvl="0" indent="-228600" algn="l" rtl="0">
              <a:lnSpc>
                <a:spcPct val="100000"/>
              </a:lnSpc>
              <a:spcBef>
                <a:spcPts val="0"/>
              </a:spcBef>
              <a:spcAft>
                <a:spcPts val="0"/>
              </a:spcAft>
              <a:buSzPts val="1400"/>
              <a:buNone/>
            </a:pPr>
            <a:endParaRPr/>
          </a:p>
        </p:txBody>
      </p:sp>
      <p:sp>
        <p:nvSpPr>
          <p:cNvPr id="252" name="Google Shape;252;p49: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t>47</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50: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59" name="Google Shape;259;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1: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268" name="Google Shape;268;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52: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457200" marR="0" lvl="0" indent="-228600" algn="l" rtl="0">
              <a:lnSpc>
                <a:spcPct val="100000"/>
              </a:lnSpc>
              <a:spcBef>
                <a:spcPts val="0"/>
              </a:spcBef>
              <a:spcAft>
                <a:spcPts val="0"/>
              </a:spcAft>
              <a:buSzPts val="1400"/>
              <a:buNone/>
            </a:pPr>
            <a:endParaRPr/>
          </a:p>
        </p:txBody>
      </p:sp>
      <p:sp>
        <p:nvSpPr>
          <p:cNvPr id="279" name="Google Shape;279;p52: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t>51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53: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457200" marR="0" lvl="0" indent="-228600" algn="l" rtl="0">
              <a:lnSpc>
                <a:spcPct val="100000"/>
              </a:lnSpc>
              <a:spcBef>
                <a:spcPts val="0"/>
              </a:spcBef>
              <a:spcAft>
                <a:spcPts val="0"/>
              </a:spcAft>
              <a:buSzPts val="1400"/>
              <a:buNone/>
            </a:pPr>
            <a:endParaRPr/>
          </a:p>
        </p:txBody>
      </p:sp>
      <p:sp>
        <p:nvSpPr>
          <p:cNvPr id="288" name="Google Shape;288;p53: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t>52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7: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r>
              <a:rPr lang="en-US"/>
              <a:t>Add roadmap, major challenges in scientific literature mining, highlight novel techniques in this tutorial</a:t>
            </a:r>
            <a:endParaRPr/>
          </a:p>
        </p:txBody>
      </p:sp>
      <p:sp>
        <p:nvSpPr>
          <p:cNvPr id="332" name="Google Shape;332;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7285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54: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457200" marR="0" lvl="0" indent="-228600" algn="l" rtl="0">
              <a:lnSpc>
                <a:spcPct val="100000"/>
              </a:lnSpc>
              <a:spcBef>
                <a:spcPts val="0"/>
              </a:spcBef>
              <a:spcAft>
                <a:spcPts val="0"/>
              </a:spcAft>
              <a:buSzPts val="1400"/>
              <a:buNone/>
            </a:pPr>
            <a:endParaRPr/>
          </a:p>
        </p:txBody>
      </p:sp>
      <p:sp>
        <p:nvSpPr>
          <p:cNvPr id="297" name="Google Shape;297;p54: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t>53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55: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03" name="Google Shape;303;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56: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457200" marR="0" lvl="0" indent="-228600" algn="l" rtl="0">
              <a:lnSpc>
                <a:spcPct val="100000"/>
              </a:lnSpc>
              <a:spcBef>
                <a:spcPts val="0"/>
              </a:spcBef>
              <a:spcAft>
                <a:spcPts val="0"/>
              </a:spcAft>
              <a:buSzPts val="1400"/>
              <a:buNone/>
            </a:pPr>
            <a:endParaRPr/>
          </a:p>
        </p:txBody>
      </p:sp>
      <p:sp>
        <p:nvSpPr>
          <p:cNvPr id="314" name="Google Shape;314;p56: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t>55</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7: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23" name="Google Shape;323;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58: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31" name="Google Shape;331;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59: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39" name="Google Shape;339;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60: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457200" marR="0" lvl="0" indent="-228600" algn="l" rtl="0">
              <a:lnSpc>
                <a:spcPct val="100000"/>
              </a:lnSpc>
              <a:spcBef>
                <a:spcPts val="0"/>
              </a:spcBef>
              <a:spcAft>
                <a:spcPts val="0"/>
              </a:spcAft>
              <a:buSzPts val="1400"/>
              <a:buNone/>
            </a:pPr>
            <a:endParaRPr/>
          </a:p>
        </p:txBody>
      </p:sp>
      <p:sp>
        <p:nvSpPr>
          <p:cNvPr id="354" name="Google Shape;354;p60: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t>59</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61:notes"/>
          <p:cNvSpPr txBox="1">
            <a:spLocks noGrp="1"/>
          </p:cNvSpPr>
          <p:nvPr>
            <p:ph type="body" idx="1"/>
          </p:nvPr>
        </p:nvSpPr>
        <p:spPr>
          <a:xfrm>
            <a:off x="701040" y="4473892"/>
            <a:ext cx="5608320" cy="3660458"/>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62" name="Google Shape;362;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62: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457200" marR="0" lvl="0" indent="-228600" algn="l" rtl="0">
              <a:lnSpc>
                <a:spcPct val="100000"/>
              </a:lnSpc>
              <a:spcBef>
                <a:spcPts val="0"/>
              </a:spcBef>
              <a:spcAft>
                <a:spcPts val="0"/>
              </a:spcAft>
              <a:buSzPts val="1400"/>
              <a:buNone/>
            </a:pPr>
            <a:endParaRPr/>
          </a:p>
        </p:txBody>
      </p:sp>
      <p:sp>
        <p:nvSpPr>
          <p:cNvPr id="391" name="Google Shape;391;p62:notes"/>
          <p:cNvSpPr txBox="1">
            <a:spLocks noGrp="1"/>
          </p:cNvSpPr>
          <p:nvPr>
            <p:ph type="sldNum" idx="12"/>
          </p:nvPr>
        </p:nvSpPr>
        <p:spPr>
          <a:xfrm>
            <a:off x="3970938" y="8829969"/>
            <a:ext cx="3037840" cy="466433"/>
          </a:xfrm>
          <a:prstGeom prst="rect">
            <a:avLst/>
          </a:prstGeom>
          <a:noFill/>
          <a:ln>
            <a:noFill/>
          </a:ln>
        </p:spPr>
        <p:txBody>
          <a:bodyPr spcFirstLastPara="1" wrap="square" lIns="93150" tIns="46575" rIns="93150" bIns="46575" anchor="b" anchorCtr="0">
            <a:noAutofit/>
          </a:bodyPr>
          <a:lstStyle/>
          <a:p>
            <a:pPr marL="0" lvl="0" indent="0" algn="l" rtl="0">
              <a:lnSpc>
                <a:spcPct val="100000"/>
              </a:lnSpc>
              <a:spcBef>
                <a:spcPts val="0"/>
              </a:spcBef>
              <a:spcAft>
                <a:spcPts val="0"/>
              </a:spcAft>
              <a:buNone/>
            </a:pPr>
            <a:fld id="{00000000-1234-1234-1234-123412341234}" type="slidenum">
              <a:rPr lang="en-US"/>
              <a:t>61</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614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9</a:t>
            </a:fld>
            <a:endParaRPr lang="en-US"/>
          </a:p>
        </p:txBody>
      </p:sp>
      <p:sp>
        <p:nvSpPr>
          <p:cNvPr id="5" name="Footer Placeholder 4">
            <a:extLst>
              <a:ext uri="{FF2B5EF4-FFF2-40B4-BE49-F238E27FC236}">
                <a16:creationId xmlns:a16="http://schemas.microsoft.com/office/drawing/2014/main" xmlns="" id="{5B65A0D8-AA7E-BC4E-BE93-BE3E61BEA4AD}"/>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47530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8110F-5CB8-4B7A-89C2-96B671E6053B}" type="slidenum">
              <a:rPr lang="en-US" smtClean="0"/>
              <a:t>10</a:t>
            </a:fld>
            <a:endParaRPr lang="en-US"/>
          </a:p>
        </p:txBody>
      </p:sp>
      <p:sp>
        <p:nvSpPr>
          <p:cNvPr id="5" name="Footer Placeholder 4">
            <a:extLst>
              <a:ext uri="{FF2B5EF4-FFF2-40B4-BE49-F238E27FC236}">
                <a16:creationId xmlns:a16="http://schemas.microsoft.com/office/drawing/2014/main" xmlns="" id="{61BEF210-B635-FC48-9CDF-CE5D6E70DFF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5245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23FC6AB-D5D3-2141-9052-A683C26BAF78}" type="slidenum">
              <a:rPr lang="x-none" smtClean="0"/>
              <a:t>11</a:t>
            </a:fld>
            <a:endParaRPr lang="x-none"/>
          </a:p>
        </p:txBody>
      </p:sp>
      <p:sp>
        <p:nvSpPr>
          <p:cNvPr id="5" name="Footer Placeholder 4">
            <a:extLst>
              <a:ext uri="{FF2B5EF4-FFF2-40B4-BE49-F238E27FC236}">
                <a16:creationId xmlns:a16="http://schemas.microsoft.com/office/drawing/2014/main" xmlns="" id="{75D9B620-F8E5-2441-A0E0-3313F52EB09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4974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23FC6AB-D5D3-2141-9052-A683C26BAF78}" type="slidenum">
              <a:rPr lang="x-none" smtClean="0"/>
              <a:t>12</a:t>
            </a:fld>
            <a:endParaRPr lang="x-none"/>
          </a:p>
        </p:txBody>
      </p:sp>
      <p:sp>
        <p:nvSpPr>
          <p:cNvPr id="5" name="Footer Placeholder 4">
            <a:extLst>
              <a:ext uri="{FF2B5EF4-FFF2-40B4-BE49-F238E27FC236}">
                <a16:creationId xmlns:a16="http://schemas.microsoft.com/office/drawing/2014/main" xmlns="" id="{6A409A78-F558-A042-A2A5-A180E4BD2B9A}"/>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99641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type names to singular form</a:t>
            </a:r>
          </a:p>
          <a:p>
            <a:endParaRPr lang="x-none" dirty="0"/>
          </a:p>
        </p:txBody>
      </p:sp>
      <p:sp>
        <p:nvSpPr>
          <p:cNvPr id="4" name="Slide Number Placeholder 3"/>
          <p:cNvSpPr>
            <a:spLocks noGrp="1"/>
          </p:cNvSpPr>
          <p:nvPr>
            <p:ph type="sldNum" sz="quarter" idx="5"/>
          </p:nvPr>
        </p:nvSpPr>
        <p:spPr/>
        <p:txBody>
          <a:bodyPr/>
          <a:lstStyle/>
          <a:p>
            <a:fld id="{723FC6AB-D5D3-2141-9052-A683C26BAF78}" type="slidenum">
              <a:rPr lang="x-none" smtClean="0"/>
              <a:t>13</a:t>
            </a:fld>
            <a:endParaRPr lang="x-none"/>
          </a:p>
        </p:txBody>
      </p:sp>
      <p:sp>
        <p:nvSpPr>
          <p:cNvPr id="5" name="Footer Placeholder 4">
            <a:extLst>
              <a:ext uri="{FF2B5EF4-FFF2-40B4-BE49-F238E27FC236}">
                <a16:creationId xmlns:a16="http://schemas.microsoft.com/office/drawing/2014/main" xmlns="" id="{AA180D71-5BDC-2548-8AF5-A8173E31286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70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65935"/>
            <a:ext cx="12192000" cy="6977609"/>
          </a:xfrm>
          <a:prstGeom prst="rect">
            <a:avLst/>
          </a:prstGeom>
        </p:spPr>
      </p:pic>
      <p:sp>
        <p:nvSpPr>
          <p:cNvPr id="2" name="Title 1"/>
          <p:cNvSpPr>
            <a:spLocks noGrp="1"/>
          </p:cNvSpPr>
          <p:nvPr>
            <p:ph type="ctrTitle"/>
          </p:nvPr>
        </p:nvSpPr>
        <p:spPr>
          <a:xfrm>
            <a:off x="1066801" y="1762662"/>
            <a:ext cx="10058400" cy="2528396"/>
          </a:xfrm>
        </p:spPr>
        <p:txBody>
          <a:bodyPr anchor="b">
            <a:normAutofit/>
          </a:bodyPr>
          <a:lstStyle>
            <a:lvl1pPr algn="l">
              <a:lnSpc>
                <a:spcPct val="85000"/>
              </a:lnSpc>
              <a:defRPr sz="8000" spc="-51"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066801" y="4168737"/>
            <a:ext cx="10058400" cy="1143000"/>
          </a:xfrm>
        </p:spPr>
        <p:txBody>
          <a:bodyPr lIns="91436" rIns="91436">
            <a:normAutofit/>
          </a:bodyPr>
          <a:lstStyle>
            <a:lvl1pPr marL="0" indent="0" algn="l">
              <a:buNone/>
              <a:defRPr sz="2400" b="1" cap="all" spc="200" baseline="0">
                <a:solidFill>
                  <a:schemeClr val="tx1"/>
                </a:solidFill>
                <a:latin typeface="Berlin Sans FB Demi" panose="020E0802020502020306"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2"/>
        <p:cNvGrpSpPr/>
        <p:nvPr/>
      </p:nvGrpSpPr>
      <p:grpSpPr>
        <a:xfrm>
          <a:off x="0" y="0"/>
          <a:ext cx="0" cy="0"/>
          <a:chOff x="0" y="0"/>
          <a:chExt cx="0" cy="0"/>
        </a:xfrm>
      </p:grpSpPr>
      <p:sp>
        <p:nvSpPr>
          <p:cNvPr id="53" name="Google Shape;53;p73"/>
          <p:cNvSpPr txBox="1">
            <a:spLocks noGrp="1"/>
          </p:cNvSpPr>
          <p:nvPr>
            <p:ph type="body" idx="1"/>
          </p:nvPr>
        </p:nvSpPr>
        <p:spPr>
          <a:xfrm>
            <a:off x="671332" y="1825624"/>
            <a:ext cx="5348468" cy="444785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920"/>
              <a:buNone/>
              <a:defRPr>
                <a:solidFill>
                  <a:srgbClr val="151E49"/>
                </a:solidFill>
                <a:latin typeface="Arial"/>
                <a:ea typeface="Arial"/>
                <a:cs typeface="Arial"/>
                <a:sym typeface="Arial"/>
              </a:defRPr>
            </a:lvl1pPr>
            <a:lvl2pPr marL="914400" lvl="1" indent="-350519" algn="l">
              <a:lnSpc>
                <a:spcPct val="100000"/>
              </a:lnSpc>
              <a:spcBef>
                <a:spcPts val="600"/>
              </a:spcBef>
              <a:spcAft>
                <a:spcPts val="0"/>
              </a:spcAft>
              <a:buSzPts val="1920"/>
              <a:buChar char="❑"/>
              <a:defRPr>
                <a:solidFill>
                  <a:srgbClr val="151E49"/>
                </a:solidFill>
                <a:latin typeface="Arial"/>
                <a:ea typeface="Arial"/>
                <a:cs typeface="Arial"/>
                <a:sym typeface="Arial"/>
              </a:defRPr>
            </a:lvl2pPr>
            <a:lvl3pPr marL="1371600" lvl="2" indent="-350519" algn="l">
              <a:lnSpc>
                <a:spcPct val="100000"/>
              </a:lnSpc>
              <a:spcBef>
                <a:spcPts val="600"/>
              </a:spcBef>
              <a:spcAft>
                <a:spcPts val="0"/>
              </a:spcAft>
              <a:buSzPts val="1920"/>
              <a:buChar char="❑"/>
              <a:defRPr>
                <a:solidFill>
                  <a:srgbClr val="151E49"/>
                </a:solidFill>
                <a:latin typeface="Arial"/>
                <a:ea typeface="Arial"/>
                <a:cs typeface="Arial"/>
                <a:sym typeface="Arial"/>
              </a:defRPr>
            </a:lvl3pPr>
            <a:lvl4pPr marL="1828800" lvl="3" indent="-350519" algn="l">
              <a:lnSpc>
                <a:spcPct val="100000"/>
              </a:lnSpc>
              <a:spcBef>
                <a:spcPts val="600"/>
              </a:spcBef>
              <a:spcAft>
                <a:spcPts val="0"/>
              </a:spcAft>
              <a:buSzPts val="1920"/>
              <a:buChar char="❑"/>
              <a:defRPr>
                <a:solidFill>
                  <a:srgbClr val="151E49"/>
                </a:solidFill>
                <a:latin typeface="Arial"/>
                <a:ea typeface="Arial"/>
                <a:cs typeface="Arial"/>
                <a:sym typeface="Arial"/>
              </a:defRPr>
            </a:lvl4pPr>
            <a:lvl5pPr marL="2286000" lvl="4" indent="-350520" algn="l">
              <a:lnSpc>
                <a:spcPct val="100000"/>
              </a:lnSpc>
              <a:spcBef>
                <a:spcPts val="600"/>
              </a:spcBef>
              <a:spcAft>
                <a:spcPts val="0"/>
              </a:spcAft>
              <a:buSzPts val="1920"/>
              <a:buChar char="❑"/>
              <a:defRPr>
                <a:solidFill>
                  <a:srgbClr val="151E49"/>
                </a:solidFill>
                <a:latin typeface="Arial"/>
                <a:ea typeface="Arial"/>
                <a:cs typeface="Arial"/>
                <a:sym typeface="Arial"/>
              </a:defRPr>
            </a:lvl5pPr>
            <a:lvl6pPr marL="2743200" lvl="5" indent="-323850" algn="l">
              <a:lnSpc>
                <a:spcPct val="90000"/>
              </a:lnSpc>
              <a:spcBef>
                <a:spcPts val="200"/>
              </a:spcBef>
              <a:spcAft>
                <a:spcPts val="0"/>
              </a:spcAft>
              <a:buSzPts val="1500"/>
              <a:buChar char="◦"/>
              <a:defRPr/>
            </a:lvl6pPr>
            <a:lvl7pPr marL="3200400" lvl="6" indent="-323850" algn="l">
              <a:lnSpc>
                <a:spcPct val="90000"/>
              </a:lnSpc>
              <a:spcBef>
                <a:spcPts val="400"/>
              </a:spcBef>
              <a:spcAft>
                <a:spcPts val="0"/>
              </a:spcAft>
              <a:buSzPts val="1500"/>
              <a:buChar char="◦"/>
              <a:defRPr/>
            </a:lvl7pPr>
            <a:lvl8pPr marL="3657600" lvl="7" indent="-323850" algn="l">
              <a:lnSpc>
                <a:spcPct val="90000"/>
              </a:lnSpc>
              <a:spcBef>
                <a:spcPts val="400"/>
              </a:spcBef>
              <a:spcAft>
                <a:spcPts val="0"/>
              </a:spcAft>
              <a:buSzPts val="1500"/>
              <a:buChar char="◦"/>
              <a:defRPr/>
            </a:lvl8pPr>
            <a:lvl9pPr marL="4114800" lvl="8" indent="-323850" algn="l">
              <a:lnSpc>
                <a:spcPct val="90000"/>
              </a:lnSpc>
              <a:spcBef>
                <a:spcPts val="400"/>
              </a:spcBef>
              <a:spcAft>
                <a:spcPts val="400"/>
              </a:spcAft>
              <a:buSzPts val="1500"/>
              <a:buChar char="◦"/>
              <a:defRPr/>
            </a:lvl9pPr>
          </a:lstStyle>
          <a:p>
            <a:endParaRPr/>
          </a:p>
        </p:txBody>
      </p:sp>
      <p:sp>
        <p:nvSpPr>
          <p:cNvPr id="54" name="Google Shape;54;p73"/>
          <p:cNvSpPr txBox="1">
            <a:spLocks noGrp="1"/>
          </p:cNvSpPr>
          <p:nvPr>
            <p:ph type="body" idx="2"/>
          </p:nvPr>
        </p:nvSpPr>
        <p:spPr>
          <a:xfrm>
            <a:off x="6172199" y="1825624"/>
            <a:ext cx="5348467" cy="444785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920"/>
              <a:buNone/>
              <a:defRPr>
                <a:solidFill>
                  <a:srgbClr val="151E49"/>
                </a:solidFill>
                <a:latin typeface="Arial"/>
                <a:ea typeface="Arial"/>
                <a:cs typeface="Arial"/>
                <a:sym typeface="Arial"/>
              </a:defRPr>
            </a:lvl1pPr>
            <a:lvl2pPr marL="914400" lvl="1" indent="-350519" algn="l">
              <a:lnSpc>
                <a:spcPct val="100000"/>
              </a:lnSpc>
              <a:spcBef>
                <a:spcPts val="600"/>
              </a:spcBef>
              <a:spcAft>
                <a:spcPts val="0"/>
              </a:spcAft>
              <a:buSzPts val="1920"/>
              <a:buChar char="❑"/>
              <a:defRPr>
                <a:solidFill>
                  <a:srgbClr val="151E49"/>
                </a:solidFill>
                <a:latin typeface="Arial"/>
                <a:ea typeface="Arial"/>
                <a:cs typeface="Arial"/>
                <a:sym typeface="Arial"/>
              </a:defRPr>
            </a:lvl2pPr>
            <a:lvl3pPr marL="1371600" lvl="2" indent="-350519" algn="l">
              <a:lnSpc>
                <a:spcPct val="100000"/>
              </a:lnSpc>
              <a:spcBef>
                <a:spcPts val="600"/>
              </a:spcBef>
              <a:spcAft>
                <a:spcPts val="0"/>
              </a:spcAft>
              <a:buSzPts val="1920"/>
              <a:buChar char="❑"/>
              <a:defRPr>
                <a:solidFill>
                  <a:srgbClr val="151E49"/>
                </a:solidFill>
                <a:latin typeface="Arial"/>
                <a:ea typeface="Arial"/>
                <a:cs typeface="Arial"/>
                <a:sym typeface="Arial"/>
              </a:defRPr>
            </a:lvl3pPr>
            <a:lvl4pPr marL="1828800" lvl="3" indent="-350519" algn="l">
              <a:lnSpc>
                <a:spcPct val="100000"/>
              </a:lnSpc>
              <a:spcBef>
                <a:spcPts val="600"/>
              </a:spcBef>
              <a:spcAft>
                <a:spcPts val="0"/>
              </a:spcAft>
              <a:buSzPts val="1920"/>
              <a:buChar char="❑"/>
              <a:defRPr>
                <a:solidFill>
                  <a:srgbClr val="151E49"/>
                </a:solidFill>
                <a:latin typeface="Arial"/>
                <a:ea typeface="Arial"/>
                <a:cs typeface="Arial"/>
                <a:sym typeface="Arial"/>
              </a:defRPr>
            </a:lvl4pPr>
            <a:lvl5pPr marL="2286000" lvl="4" indent="-350520" algn="l">
              <a:lnSpc>
                <a:spcPct val="100000"/>
              </a:lnSpc>
              <a:spcBef>
                <a:spcPts val="600"/>
              </a:spcBef>
              <a:spcAft>
                <a:spcPts val="0"/>
              </a:spcAft>
              <a:buSzPts val="1920"/>
              <a:buChar char="❑"/>
              <a:defRPr>
                <a:solidFill>
                  <a:srgbClr val="151E49"/>
                </a:solidFill>
                <a:latin typeface="Arial"/>
                <a:ea typeface="Arial"/>
                <a:cs typeface="Arial"/>
                <a:sym typeface="Arial"/>
              </a:defRPr>
            </a:lvl5pPr>
            <a:lvl6pPr marL="2743200" lvl="5" indent="-323850" algn="l">
              <a:lnSpc>
                <a:spcPct val="90000"/>
              </a:lnSpc>
              <a:spcBef>
                <a:spcPts val="200"/>
              </a:spcBef>
              <a:spcAft>
                <a:spcPts val="0"/>
              </a:spcAft>
              <a:buSzPts val="1500"/>
              <a:buChar char="◦"/>
              <a:defRPr/>
            </a:lvl6pPr>
            <a:lvl7pPr marL="3200400" lvl="6" indent="-323850" algn="l">
              <a:lnSpc>
                <a:spcPct val="90000"/>
              </a:lnSpc>
              <a:spcBef>
                <a:spcPts val="400"/>
              </a:spcBef>
              <a:spcAft>
                <a:spcPts val="0"/>
              </a:spcAft>
              <a:buSzPts val="1500"/>
              <a:buChar char="◦"/>
              <a:defRPr/>
            </a:lvl7pPr>
            <a:lvl8pPr marL="3657600" lvl="7" indent="-323850" algn="l">
              <a:lnSpc>
                <a:spcPct val="90000"/>
              </a:lnSpc>
              <a:spcBef>
                <a:spcPts val="400"/>
              </a:spcBef>
              <a:spcAft>
                <a:spcPts val="0"/>
              </a:spcAft>
              <a:buSzPts val="1500"/>
              <a:buChar char="◦"/>
              <a:defRPr/>
            </a:lvl8pPr>
            <a:lvl9pPr marL="4114800" lvl="8" indent="-323850" algn="l">
              <a:lnSpc>
                <a:spcPct val="90000"/>
              </a:lnSpc>
              <a:spcBef>
                <a:spcPts val="400"/>
              </a:spcBef>
              <a:spcAft>
                <a:spcPts val="400"/>
              </a:spcAft>
              <a:buSzPts val="1500"/>
              <a:buChar char="◦"/>
              <a:defRPr/>
            </a:lvl9pPr>
          </a:lstStyle>
          <a:p>
            <a:endParaRPr/>
          </a:p>
        </p:txBody>
      </p:sp>
      <p:sp>
        <p:nvSpPr>
          <p:cNvPr id="55" name="Google Shape;55;p73"/>
          <p:cNvSpPr txBox="1">
            <a:spLocks noGrp="1"/>
          </p:cNvSpPr>
          <p:nvPr>
            <p:ph type="title"/>
          </p:nvPr>
        </p:nvSpPr>
        <p:spPr>
          <a:xfrm>
            <a:off x="1369452" y="0"/>
            <a:ext cx="8832495" cy="1206501"/>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4400"/>
              <a:buNone/>
              <a:defRPr sz="1800" cap="none">
                <a:solidFill>
                  <a:srgbClr val="151E4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915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69"/>
        <p:cNvGrpSpPr/>
        <p:nvPr/>
      </p:nvGrpSpPr>
      <p:grpSpPr>
        <a:xfrm>
          <a:off x="0" y="0"/>
          <a:ext cx="0" cy="0"/>
          <a:chOff x="0" y="0"/>
          <a:chExt cx="0" cy="0"/>
        </a:xfrm>
      </p:grpSpPr>
      <p:sp>
        <p:nvSpPr>
          <p:cNvPr id="70" name="Google Shape;70;p78"/>
          <p:cNvSpPr txBox="1">
            <a:spLocks noGrp="1"/>
          </p:cNvSpPr>
          <p:nvPr>
            <p:ph type="title"/>
          </p:nvPr>
        </p:nvSpPr>
        <p:spPr>
          <a:xfrm>
            <a:off x="1353410" y="0"/>
            <a:ext cx="8832495" cy="1206501"/>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4400"/>
              <a:buNone/>
              <a:defRPr sz="1800" cap="none">
                <a:solidFill>
                  <a:srgbClr val="151E4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94038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1600" y="850023"/>
            <a:ext cx="11887200" cy="673979"/>
          </a:xfrm>
          <a:prstGeom prst="rect">
            <a:avLst/>
          </a:prstGeom>
        </p:spPr>
        <p:txBody>
          <a:bodyPr vert="horz" lIns="91436" tIns="45718" rIns="91436" bIns="45718" rtlCol="0" anchor="b">
            <a:normAutofit/>
          </a:bodyPr>
          <a:lstStyle/>
          <a:p>
            <a:r>
              <a:rPr lang="en-US" dirty="0"/>
              <a:t>Click to edit Master title style</a:t>
            </a:r>
          </a:p>
        </p:txBody>
      </p:sp>
    </p:spTree>
    <p:extLst>
      <p:ext uri="{BB962C8B-B14F-4D97-AF65-F5344CB8AC3E}">
        <p14:creationId xmlns:p14="http://schemas.microsoft.com/office/powerpoint/2010/main" val="3205689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235831" y="6492883"/>
            <a:ext cx="2472271" cy="365125"/>
          </a:xfrm>
          <a:prstGeom prst="rect">
            <a:avLst/>
          </a:prstGeom>
        </p:spPr>
        <p:txBody>
          <a:bodyPr lIns="91436" tIns="45718" rIns="91436" bIns="45718"/>
          <a:lstStyle/>
          <a:p>
            <a:pPr defTabSz="914377"/>
            <a:fld id="{49B74239-73C9-4B55-8B1C-66BCA0FCF2F2}" type="datetime1">
              <a:rPr lang="en-US" smtClean="0">
                <a:solidFill>
                  <a:srgbClr val="000000"/>
                </a:solidFill>
              </a:rPr>
              <a:pPr defTabSz="914377"/>
              <a:t>9/14/22</a:t>
            </a:fld>
            <a:endParaRPr lang="en-US" dirty="0">
              <a:solidFill>
                <a:srgbClr val="000000"/>
              </a:solidFill>
            </a:endParaRPr>
          </a:p>
        </p:txBody>
      </p:sp>
      <p:sp>
        <p:nvSpPr>
          <p:cNvPr id="8" name="Footer Placeholder 7"/>
          <p:cNvSpPr>
            <a:spLocks noGrp="1"/>
          </p:cNvSpPr>
          <p:nvPr>
            <p:ph type="ftr" sz="quarter" idx="11"/>
          </p:nvPr>
        </p:nvSpPr>
        <p:spPr>
          <a:xfrm>
            <a:off x="3686187" y="6459792"/>
            <a:ext cx="4822804" cy="365125"/>
          </a:xfrm>
          <a:prstGeom prst="rect">
            <a:avLst/>
          </a:prstGeom>
        </p:spPr>
        <p:txBody>
          <a:bodyPr lIns="91436" tIns="45718" rIns="91436" bIns="45718"/>
          <a:lstStyle>
            <a:lvl1pPr>
              <a:defRPr>
                <a:solidFill>
                  <a:srgbClr val="FFFFFF"/>
                </a:solidFill>
              </a:defRPr>
            </a:lvl1pPr>
          </a:lstStyle>
          <a:p>
            <a:pPr defTabSz="914377"/>
            <a:endParaRPr lang="en-US" dirty="0"/>
          </a:p>
        </p:txBody>
      </p:sp>
      <p:sp>
        <p:nvSpPr>
          <p:cNvPr id="9" name="Slide Number Placeholder 8"/>
          <p:cNvSpPr>
            <a:spLocks noGrp="1"/>
          </p:cNvSpPr>
          <p:nvPr>
            <p:ph type="sldNum" sz="quarter" idx="12"/>
          </p:nvPr>
        </p:nvSpPr>
        <p:spPr>
          <a:xfrm>
            <a:off x="6" y="6492883"/>
            <a:ext cx="1312025" cy="365125"/>
          </a:xfrm>
          <a:prstGeom prst="rect">
            <a:avLst/>
          </a:prstGeom>
        </p:spPr>
        <p:txBody>
          <a:bodyPr lIns="91436" tIns="45718" rIns="91436" bIns="45718"/>
          <a:lstStyle/>
          <a:p>
            <a:pPr defTabSz="914377"/>
            <a:fld id="{4FAB73BC-B049-4115-A692-8D63A059BFB8}" type="slidenum">
              <a:rPr lang="en-US" smtClean="0">
                <a:solidFill>
                  <a:srgbClr val="000000"/>
                </a:solidFill>
              </a:rPr>
              <a:pPr defTabSz="914377"/>
              <a:t>‹#›</a:t>
            </a:fld>
            <a:endParaRPr lang="en-US" dirty="0">
              <a:solidFill>
                <a:srgbClr val="000000"/>
              </a:solidFill>
            </a:endParaRPr>
          </a:p>
        </p:txBody>
      </p:sp>
    </p:spTree>
    <p:extLst>
      <p:ext uri="{BB962C8B-B14F-4D97-AF65-F5344CB8AC3E}">
        <p14:creationId xmlns:p14="http://schemas.microsoft.com/office/powerpoint/2010/main" val="373557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cxnSp>
        <p:nvCxnSpPr>
          <p:cNvPr id="4" name="直接连接符 5"/>
          <p:cNvCxnSpPr/>
          <p:nvPr/>
        </p:nvCxnSpPr>
        <p:spPr>
          <a:xfrm>
            <a:off x="285709" y="573088"/>
            <a:ext cx="11430080" cy="0"/>
          </a:xfrm>
          <a:prstGeom prst="line">
            <a:avLst/>
          </a:prstGeom>
          <a:ln w="38100" cap="rnd">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50800" dir="5400000" algn="ctr" rotWithShape="0">
              <a:schemeClr val="accent1">
                <a:lumMod val="60000"/>
                <a:lumOff val="40000"/>
              </a:schemeClr>
            </a:outerShdw>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857213" y="6000773"/>
            <a:ext cx="10668075" cy="1"/>
          </a:xfrm>
          <a:prstGeom prst="line">
            <a:avLst/>
          </a:prstGeom>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tailEnd type="none"/>
          </a:ln>
          <a:effectLst>
            <a:outerShdw blurRad="50800" dist="50800" dir="5400000" algn="ctr" rotWithShape="0">
              <a:schemeClr val="accent1">
                <a:lumMod val="60000"/>
                <a:lumOff val="40000"/>
              </a:schemeClr>
            </a:outerShdw>
          </a:effectLst>
        </p:spPr>
        <p:style>
          <a:lnRef idx="1">
            <a:schemeClr val="accent1"/>
          </a:lnRef>
          <a:fillRef idx="0">
            <a:schemeClr val="accent1"/>
          </a:fillRef>
          <a:effectRef idx="0">
            <a:schemeClr val="accent1"/>
          </a:effectRef>
          <a:fontRef idx="minor">
            <a:schemeClr val="tx1"/>
          </a:fontRef>
        </p:style>
      </p:cxnSp>
      <p:pic>
        <p:nvPicPr>
          <p:cNvPr id="7" name="Picture 16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2"/>
            <a:ext cx="711200"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914400" y="1571616"/>
            <a:ext cx="10363200" cy="1470025"/>
          </a:xfrm>
        </p:spPr>
        <p:txBody>
          <a:bodyPr>
            <a:normAutofit/>
          </a:bodyPr>
          <a:lstStyle>
            <a:lvl1pPr>
              <a:lnSpc>
                <a:spcPct val="125000"/>
              </a:lnSpc>
              <a:defRPr sz="5300" b="1" baseline="0">
                <a:effectLst>
                  <a:outerShdw blurRad="50800" dist="38100" dir="8100000" algn="tr" rotWithShape="0">
                    <a:prstClr val="black">
                      <a:alpha val="40000"/>
                    </a:prstClr>
                  </a:outerShdw>
                </a:effectLst>
              </a:defRPr>
            </a:lvl1pPr>
          </a:lstStyle>
          <a:p>
            <a:r>
              <a:rPr lang="en-US" altLang="zh-CN" dirty="0"/>
              <a:t>Click to edit Master title style</a:t>
            </a:r>
            <a:endParaRPr lang="zh-CN" altLang="en-US" dirty="0"/>
          </a:p>
        </p:txBody>
      </p:sp>
      <p:sp>
        <p:nvSpPr>
          <p:cNvPr id="3" name="副标题 2"/>
          <p:cNvSpPr>
            <a:spLocks noGrp="1"/>
          </p:cNvSpPr>
          <p:nvPr>
            <p:ph type="subTitle" idx="1"/>
          </p:nvPr>
        </p:nvSpPr>
        <p:spPr>
          <a:xfrm>
            <a:off x="1828800" y="3819540"/>
            <a:ext cx="8534400" cy="1752600"/>
          </a:xfrm>
        </p:spPr>
        <p:txBody>
          <a:bodyPr>
            <a:normAutofit/>
          </a:bodyPr>
          <a:lstStyle>
            <a:lvl1pPr marL="0" indent="0" algn="ctr">
              <a:buNone/>
              <a:defRPr sz="3200" b="1">
                <a:solidFill>
                  <a:schemeClr val="tx1">
                    <a:lumMod val="75000"/>
                    <a:lumOff val="25000"/>
                  </a:schemeClr>
                </a:solidFill>
                <a:latin typeface="Garamond" pitchFamily="18" charset="0"/>
              </a:defRPr>
            </a:lvl1pPr>
            <a:lvl2pPr marL="609495" indent="0" algn="ctr">
              <a:buNone/>
              <a:defRPr>
                <a:solidFill>
                  <a:schemeClr val="tx1">
                    <a:tint val="75000"/>
                  </a:schemeClr>
                </a:solidFill>
              </a:defRPr>
            </a:lvl2pPr>
            <a:lvl3pPr marL="1218992" indent="0" algn="ctr">
              <a:buNone/>
              <a:defRPr>
                <a:solidFill>
                  <a:schemeClr val="tx1">
                    <a:tint val="75000"/>
                  </a:schemeClr>
                </a:solidFill>
              </a:defRPr>
            </a:lvl3pPr>
            <a:lvl4pPr marL="1828489" indent="0" algn="ctr">
              <a:buNone/>
              <a:defRPr>
                <a:solidFill>
                  <a:schemeClr val="tx1">
                    <a:tint val="75000"/>
                  </a:schemeClr>
                </a:solidFill>
              </a:defRPr>
            </a:lvl4pPr>
            <a:lvl5pPr marL="2437986" indent="0" algn="ctr">
              <a:buNone/>
              <a:defRPr>
                <a:solidFill>
                  <a:schemeClr val="tx1">
                    <a:tint val="75000"/>
                  </a:schemeClr>
                </a:solidFill>
              </a:defRPr>
            </a:lvl5pPr>
            <a:lvl6pPr marL="3047484" indent="0" algn="ctr">
              <a:buNone/>
              <a:defRPr>
                <a:solidFill>
                  <a:schemeClr val="tx1">
                    <a:tint val="75000"/>
                  </a:schemeClr>
                </a:solidFill>
              </a:defRPr>
            </a:lvl6pPr>
            <a:lvl7pPr marL="3656978" indent="0" algn="ctr">
              <a:buNone/>
              <a:defRPr>
                <a:solidFill>
                  <a:schemeClr val="tx1">
                    <a:tint val="75000"/>
                  </a:schemeClr>
                </a:solidFill>
              </a:defRPr>
            </a:lvl7pPr>
            <a:lvl8pPr marL="4266475" indent="0" algn="ctr">
              <a:buNone/>
              <a:defRPr>
                <a:solidFill>
                  <a:schemeClr val="tx1">
                    <a:tint val="75000"/>
                  </a:schemeClr>
                </a:solidFill>
              </a:defRPr>
            </a:lvl8pPr>
            <a:lvl9pPr marL="4875973" indent="0" algn="ctr">
              <a:buNone/>
              <a:defRPr>
                <a:solidFill>
                  <a:schemeClr val="tx1">
                    <a:tint val="75000"/>
                  </a:schemeClr>
                </a:solidFill>
              </a:defRPr>
            </a:lvl9pPr>
          </a:lstStyle>
          <a:p>
            <a:r>
              <a:rPr lang="en-US" altLang="zh-CN"/>
              <a:t>Click to edit Master subtitle style</a:t>
            </a:r>
            <a:endParaRPr lang="zh-CN" altLang="en-US" dirty="0"/>
          </a:p>
        </p:txBody>
      </p:sp>
      <p:sp>
        <p:nvSpPr>
          <p:cNvPr id="8" name="灯片编号占位符 5"/>
          <p:cNvSpPr>
            <a:spLocks noGrp="1"/>
          </p:cNvSpPr>
          <p:nvPr>
            <p:ph type="sldNum" sz="quarter" idx="10"/>
          </p:nvPr>
        </p:nvSpPr>
        <p:spPr/>
        <p:txBody>
          <a:bodyPr/>
          <a:lstStyle>
            <a:lvl1pPr>
              <a:defRPr/>
            </a:lvl1pPr>
          </a:lstStyle>
          <a:p>
            <a:fld id="{DE72FA6B-335F-4251-9105-DC4005E5A8FC}" type="slidenum">
              <a:rPr lang="en-US" altLang="zh-CN">
                <a:solidFill>
                  <a:prstClr val="black"/>
                </a:solidFill>
              </a:rPr>
              <a:pPr/>
              <a:t>‹#›</a:t>
            </a:fld>
            <a:endParaRPr lang="en-US" altLang="zh-CN">
              <a:solidFill>
                <a:prstClr val="black"/>
              </a:solidFill>
            </a:endParaRPr>
          </a:p>
        </p:txBody>
      </p:sp>
    </p:spTree>
    <p:extLst>
      <p:ext uri="{BB962C8B-B14F-4D97-AF65-F5344CB8AC3E}">
        <p14:creationId xmlns:p14="http://schemas.microsoft.com/office/powerpoint/2010/main" val="970932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直接箭头连接符 3"/>
          <p:cNvCxnSpPr/>
          <p:nvPr/>
        </p:nvCxnSpPr>
        <p:spPr>
          <a:xfrm>
            <a:off x="203203" y="895350"/>
            <a:ext cx="11715751"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5" name="直接连接符 5"/>
          <p:cNvCxnSpPr/>
          <p:nvPr/>
        </p:nvCxnSpPr>
        <p:spPr>
          <a:xfrm>
            <a:off x="203203" y="946151"/>
            <a:ext cx="11715751"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箭头连接符 8"/>
          <p:cNvCxnSpPr/>
          <p:nvPr/>
        </p:nvCxnSpPr>
        <p:spPr>
          <a:xfrm>
            <a:off x="190503" y="6327775"/>
            <a:ext cx="11715751"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7" name="直接连接符 9"/>
          <p:cNvCxnSpPr/>
          <p:nvPr/>
        </p:nvCxnSpPr>
        <p:spPr>
          <a:xfrm>
            <a:off x="190503" y="6275389"/>
            <a:ext cx="11715751" cy="1587"/>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6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2"/>
            <a:ext cx="711200"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007533" y="161904"/>
            <a:ext cx="10972800" cy="720725"/>
          </a:xfrm>
        </p:spPr>
        <p:txBody>
          <a:bodyPr/>
          <a:lstStyle>
            <a:lvl1pPr>
              <a:defRPr>
                <a:latin typeface="Berlin Sans FB Demi" panose="020E0802020502020306" pitchFamily="34" charset="0"/>
              </a:defRPr>
            </a:lvl1pPr>
          </a:lstStyle>
          <a:p>
            <a:r>
              <a:rPr lang="en-US" altLang="zh-CN" dirty="0"/>
              <a:t>Click to edit Master title style</a:t>
            </a:r>
            <a:endParaRPr lang="zh-CN" altLang="en-US" dirty="0"/>
          </a:p>
        </p:txBody>
      </p:sp>
      <p:sp>
        <p:nvSpPr>
          <p:cNvPr id="3" name="内容占位符 2"/>
          <p:cNvSpPr>
            <a:spLocks noGrp="1"/>
          </p:cNvSpPr>
          <p:nvPr>
            <p:ph idx="1"/>
          </p:nvPr>
        </p:nvSpPr>
        <p:spPr>
          <a:xfrm>
            <a:off x="624421" y="1103333"/>
            <a:ext cx="10943167" cy="4968875"/>
          </a:xfrm>
        </p:spPr>
        <p:txBody>
          <a:bodyPr/>
          <a:lstStyle>
            <a:lvl1pPr>
              <a:defRPr sz="3200" b="1">
                <a:latin typeface="Calibri" panose="020F0502020204030204" pitchFamily="34" charset="0"/>
              </a:defRPr>
            </a:lvl1pPr>
            <a:lvl2pPr marL="988434" indent="-378865">
              <a:buClr>
                <a:schemeClr val="accent6">
                  <a:lumMod val="75000"/>
                </a:schemeClr>
              </a:buClr>
              <a:buSzPct val="80000"/>
              <a:buFont typeface="Wingdings" panose="05000000000000000000" pitchFamily="2" charset="2"/>
              <a:buChar char="q"/>
              <a:defRPr sz="3200" baseline="0">
                <a:latin typeface="Calibri" panose="020F0502020204030204" pitchFamily="34" charset="0"/>
              </a:defRPr>
            </a:lvl2pPr>
            <a:lvl3pPr>
              <a:defRPr sz="3200">
                <a:latin typeface="Calibri" panose="020F0502020204030204" pitchFamily="34" charset="0"/>
                <a:cs typeface="Arial" pitchFamily="34" charset="0"/>
              </a:defRPr>
            </a:lvl3pPr>
            <a:lvl4pPr>
              <a:defRPr sz="3200">
                <a:latin typeface="Calibri" panose="020F0502020204030204" pitchFamily="34" charset="0"/>
              </a:defRPr>
            </a:lvl4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p:txBody>
      </p:sp>
      <p:sp>
        <p:nvSpPr>
          <p:cNvPr id="9" name="灯片编号占位符 5"/>
          <p:cNvSpPr>
            <a:spLocks noGrp="1"/>
          </p:cNvSpPr>
          <p:nvPr>
            <p:ph type="sldNum" sz="quarter" idx="10"/>
          </p:nvPr>
        </p:nvSpPr>
        <p:spPr/>
        <p:txBody>
          <a:bodyPr/>
          <a:lstStyle>
            <a:lvl1pPr>
              <a:defRPr/>
            </a:lvl1pPr>
          </a:lstStyle>
          <a:p>
            <a:fld id="{405EF006-990F-43BD-9B14-3C4A7414E50A}" type="slidenum">
              <a:rPr lang="en-US" altLang="zh-CN">
                <a:solidFill>
                  <a:prstClr val="black"/>
                </a:solidFill>
              </a:rPr>
              <a:pPr/>
              <a:t>‹#›</a:t>
            </a:fld>
            <a:endParaRPr lang="en-US" altLang="zh-CN">
              <a:solidFill>
                <a:prstClr val="black"/>
              </a:solidFill>
            </a:endParaRPr>
          </a:p>
        </p:txBody>
      </p:sp>
    </p:spTree>
    <p:extLst>
      <p:ext uri="{BB962C8B-B14F-4D97-AF65-F5344CB8AC3E}">
        <p14:creationId xmlns:p14="http://schemas.microsoft.com/office/powerpoint/2010/main" val="3970719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直接箭头连接符 3"/>
          <p:cNvCxnSpPr/>
          <p:nvPr/>
        </p:nvCxnSpPr>
        <p:spPr>
          <a:xfrm>
            <a:off x="203203" y="895350"/>
            <a:ext cx="11715751"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8" name="直接连接符 5"/>
          <p:cNvCxnSpPr/>
          <p:nvPr/>
        </p:nvCxnSpPr>
        <p:spPr>
          <a:xfrm>
            <a:off x="203203" y="946151"/>
            <a:ext cx="11715751"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190503" y="6327775"/>
            <a:ext cx="11715751"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90503" y="6275389"/>
            <a:ext cx="11715751" cy="1587"/>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6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2"/>
            <a:ext cx="711200"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495" indent="0">
              <a:buNone/>
              <a:defRPr sz="2700" b="1"/>
            </a:lvl2pPr>
            <a:lvl3pPr marL="1218992" indent="0">
              <a:buNone/>
              <a:defRPr sz="2400" b="1"/>
            </a:lvl3pPr>
            <a:lvl4pPr marL="1828489" indent="0">
              <a:buNone/>
              <a:defRPr sz="2100" b="1"/>
            </a:lvl4pPr>
            <a:lvl5pPr marL="2437986" indent="0">
              <a:buNone/>
              <a:defRPr sz="2100" b="1"/>
            </a:lvl5pPr>
            <a:lvl6pPr marL="3047484" indent="0">
              <a:buNone/>
              <a:defRPr sz="2100" b="1"/>
            </a:lvl6pPr>
            <a:lvl7pPr marL="3656978" indent="0">
              <a:buNone/>
              <a:defRPr sz="2100" b="1"/>
            </a:lvl7pPr>
            <a:lvl8pPr marL="4266475" indent="0">
              <a:buNone/>
              <a:defRPr sz="2100" b="1"/>
            </a:lvl8pPr>
            <a:lvl9pPr marL="4875973"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3"/>
          </a:xfrm>
        </p:spPr>
        <p:txBody>
          <a:bodyPr anchor="b"/>
          <a:lstStyle>
            <a:lvl1pPr marL="0" indent="0">
              <a:buNone/>
              <a:defRPr sz="3200" b="1"/>
            </a:lvl1pPr>
            <a:lvl2pPr marL="609495" indent="0">
              <a:buNone/>
              <a:defRPr sz="2700" b="1"/>
            </a:lvl2pPr>
            <a:lvl3pPr marL="1218992" indent="0">
              <a:buNone/>
              <a:defRPr sz="2400" b="1"/>
            </a:lvl3pPr>
            <a:lvl4pPr marL="1828489" indent="0">
              <a:buNone/>
              <a:defRPr sz="2100" b="1"/>
            </a:lvl4pPr>
            <a:lvl5pPr marL="2437986" indent="0">
              <a:buNone/>
              <a:defRPr sz="2100" b="1"/>
            </a:lvl5pPr>
            <a:lvl6pPr marL="3047484" indent="0">
              <a:buNone/>
              <a:defRPr sz="2100" b="1"/>
            </a:lvl6pPr>
            <a:lvl7pPr marL="3656978" indent="0">
              <a:buNone/>
              <a:defRPr sz="2100" b="1"/>
            </a:lvl7pPr>
            <a:lvl8pPr marL="4266475" indent="0">
              <a:buNone/>
              <a:defRPr sz="2100" b="1"/>
            </a:lvl8pPr>
            <a:lvl9pPr marL="4875973"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8"/>
          <p:cNvSpPr>
            <a:spLocks noGrp="1"/>
          </p:cNvSpPr>
          <p:nvPr>
            <p:ph type="sldNum" sz="quarter" idx="12"/>
          </p:nvPr>
        </p:nvSpPr>
        <p:spPr/>
        <p:txBody>
          <a:bodyPr/>
          <a:lstStyle>
            <a:lvl1pPr>
              <a:defRPr/>
            </a:lvl1pPr>
          </a:lstStyle>
          <a:p>
            <a:fld id="{76E92A91-14F1-44C1-A7C1-553C93DBE4D1}" type="slidenum">
              <a:rPr lang="en-US" altLang="zh-CN">
                <a:solidFill>
                  <a:prstClr val="black"/>
                </a:solidFill>
              </a:rPr>
              <a:pPr/>
              <a:t>‹#›</a:t>
            </a:fld>
            <a:endParaRPr lang="en-US" altLang="zh-CN">
              <a:solidFill>
                <a:prstClr val="black"/>
              </a:solidFill>
            </a:endParaRPr>
          </a:p>
        </p:txBody>
      </p:sp>
    </p:spTree>
    <p:extLst>
      <p:ext uri="{BB962C8B-B14F-4D97-AF65-F5344CB8AC3E}">
        <p14:creationId xmlns:p14="http://schemas.microsoft.com/office/powerpoint/2010/main" val="406202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cxnSp>
        <p:nvCxnSpPr>
          <p:cNvPr id="4" name="直接连接符 5"/>
          <p:cNvCxnSpPr/>
          <p:nvPr/>
        </p:nvCxnSpPr>
        <p:spPr>
          <a:xfrm>
            <a:off x="285709" y="573088"/>
            <a:ext cx="11430080" cy="0"/>
          </a:xfrm>
          <a:prstGeom prst="line">
            <a:avLst/>
          </a:prstGeom>
          <a:ln w="38100" cap="rnd">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50800" dir="5400000" algn="ctr" rotWithShape="0">
              <a:schemeClr val="accent1">
                <a:lumMod val="60000"/>
                <a:lumOff val="40000"/>
              </a:schemeClr>
            </a:outerShdw>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857213" y="6000772"/>
            <a:ext cx="10668075" cy="1"/>
          </a:xfrm>
          <a:prstGeom prst="line">
            <a:avLst/>
          </a:prstGeom>
          <a:ln w="3810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tailEnd type="none"/>
          </a:ln>
          <a:effectLst>
            <a:outerShdw blurRad="50800" dist="50800" dir="5400000" algn="ctr" rotWithShape="0">
              <a:schemeClr val="accent1">
                <a:lumMod val="60000"/>
                <a:lumOff val="40000"/>
              </a:schemeClr>
            </a:outerShdw>
          </a:effectLst>
        </p:spPr>
        <p:style>
          <a:lnRef idx="1">
            <a:schemeClr val="accent1"/>
          </a:lnRef>
          <a:fillRef idx="0">
            <a:schemeClr val="accent1"/>
          </a:fillRef>
          <a:effectRef idx="0">
            <a:schemeClr val="accent1"/>
          </a:effectRef>
          <a:fontRef idx="minor">
            <a:schemeClr val="tx1"/>
          </a:fontRef>
        </p:style>
      </p:cxnSp>
      <p:pic>
        <p:nvPicPr>
          <p:cNvPr id="7" name="Picture 16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1"/>
            <a:ext cx="711200"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914400" y="1571614"/>
            <a:ext cx="10363200" cy="1470025"/>
          </a:xfrm>
        </p:spPr>
        <p:txBody>
          <a:bodyPr>
            <a:normAutofit/>
          </a:bodyPr>
          <a:lstStyle>
            <a:lvl1pPr>
              <a:lnSpc>
                <a:spcPct val="125000"/>
              </a:lnSpc>
              <a:defRPr sz="5300" b="1" baseline="0">
                <a:effectLst>
                  <a:outerShdw blurRad="50800" dist="38100" dir="8100000" algn="tr" rotWithShape="0">
                    <a:prstClr val="black">
                      <a:alpha val="40000"/>
                    </a:prstClr>
                  </a:outerShdw>
                </a:effectLst>
              </a:defRPr>
            </a:lvl1pPr>
          </a:lstStyle>
          <a:p>
            <a:r>
              <a:rPr lang="en-US" altLang="zh-CN" dirty="0"/>
              <a:t>Click to edit Master title style</a:t>
            </a:r>
            <a:endParaRPr lang="zh-CN" altLang="en-US" dirty="0"/>
          </a:p>
        </p:txBody>
      </p:sp>
      <p:sp>
        <p:nvSpPr>
          <p:cNvPr id="3" name="副标题 2"/>
          <p:cNvSpPr>
            <a:spLocks noGrp="1"/>
          </p:cNvSpPr>
          <p:nvPr>
            <p:ph type="subTitle" idx="1"/>
          </p:nvPr>
        </p:nvSpPr>
        <p:spPr>
          <a:xfrm>
            <a:off x="1828800" y="3819540"/>
            <a:ext cx="8534400" cy="1752600"/>
          </a:xfrm>
        </p:spPr>
        <p:txBody>
          <a:bodyPr>
            <a:normAutofit/>
          </a:bodyPr>
          <a:lstStyle>
            <a:lvl1pPr marL="0" indent="0" algn="ctr">
              <a:buNone/>
              <a:defRPr sz="3200" b="1">
                <a:solidFill>
                  <a:schemeClr val="tx1">
                    <a:lumMod val="75000"/>
                    <a:lumOff val="25000"/>
                  </a:schemeClr>
                </a:solidFill>
                <a:latin typeface="Garamond" pitchFamily="18" charset="0"/>
              </a:defRPr>
            </a:lvl1pPr>
            <a:lvl2pPr marL="609511" indent="0" algn="ctr">
              <a:buNone/>
              <a:defRPr>
                <a:solidFill>
                  <a:schemeClr val="tx1">
                    <a:tint val="75000"/>
                  </a:schemeClr>
                </a:solidFill>
              </a:defRPr>
            </a:lvl2pPr>
            <a:lvl3pPr marL="1219023" indent="0" algn="ctr">
              <a:buNone/>
              <a:defRPr>
                <a:solidFill>
                  <a:schemeClr val="tx1">
                    <a:tint val="75000"/>
                  </a:schemeClr>
                </a:solidFill>
              </a:defRPr>
            </a:lvl3pPr>
            <a:lvl4pPr marL="1828534" indent="0" algn="ctr">
              <a:buNone/>
              <a:defRPr>
                <a:solidFill>
                  <a:schemeClr val="tx1">
                    <a:tint val="75000"/>
                  </a:schemeClr>
                </a:solidFill>
              </a:defRPr>
            </a:lvl4pPr>
            <a:lvl5pPr marL="2438047" indent="0" algn="ctr">
              <a:buNone/>
              <a:defRPr>
                <a:solidFill>
                  <a:schemeClr val="tx1">
                    <a:tint val="75000"/>
                  </a:schemeClr>
                </a:solidFill>
              </a:defRPr>
            </a:lvl5pPr>
            <a:lvl6pPr marL="3047560" indent="0" algn="ctr">
              <a:buNone/>
              <a:defRPr>
                <a:solidFill>
                  <a:schemeClr val="tx1">
                    <a:tint val="75000"/>
                  </a:schemeClr>
                </a:solidFill>
              </a:defRPr>
            </a:lvl6pPr>
            <a:lvl7pPr marL="3657069" indent="0" algn="ctr">
              <a:buNone/>
              <a:defRPr>
                <a:solidFill>
                  <a:schemeClr val="tx1">
                    <a:tint val="75000"/>
                  </a:schemeClr>
                </a:solidFill>
              </a:defRPr>
            </a:lvl7pPr>
            <a:lvl8pPr marL="4266581" indent="0" algn="ctr">
              <a:buNone/>
              <a:defRPr>
                <a:solidFill>
                  <a:schemeClr val="tx1">
                    <a:tint val="75000"/>
                  </a:schemeClr>
                </a:solidFill>
              </a:defRPr>
            </a:lvl8pPr>
            <a:lvl9pPr marL="4876094" indent="0" algn="ctr">
              <a:buNone/>
              <a:defRPr>
                <a:solidFill>
                  <a:schemeClr val="tx1">
                    <a:tint val="75000"/>
                  </a:schemeClr>
                </a:solidFill>
              </a:defRPr>
            </a:lvl9pPr>
          </a:lstStyle>
          <a:p>
            <a:r>
              <a:rPr lang="en-US" altLang="zh-CN"/>
              <a:t>Click to edit Master subtitle style</a:t>
            </a:r>
            <a:endParaRPr lang="zh-CN" altLang="en-US" dirty="0"/>
          </a:p>
        </p:txBody>
      </p:sp>
      <p:sp>
        <p:nvSpPr>
          <p:cNvPr id="8" name="灯片编号占位符 5"/>
          <p:cNvSpPr>
            <a:spLocks noGrp="1"/>
          </p:cNvSpPr>
          <p:nvPr>
            <p:ph type="sldNum" sz="quarter" idx="10"/>
          </p:nvPr>
        </p:nvSpPr>
        <p:spPr/>
        <p:txBody>
          <a:bodyPr/>
          <a:lstStyle>
            <a:lvl1pPr>
              <a:defRPr/>
            </a:lvl1pPr>
          </a:lstStyle>
          <a:p>
            <a:fld id="{DE72FA6B-335F-4251-9105-DC4005E5A8FC}" type="slidenum">
              <a:rPr lang="en-US" altLang="zh-CN">
                <a:solidFill>
                  <a:prstClr val="black"/>
                </a:solidFill>
              </a:rPr>
              <a:pPr/>
              <a:t>‹#›</a:t>
            </a:fld>
            <a:endParaRPr lang="en-US" altLang="zh-CN">
              <a:solidFill>
                <a:prstClr val="black"/>
              </a:solidFill>
            </a:endParaRPr>
          </a:p>
        </p:txBody>
      </p:sp>
    </p:spTree>
    <p:extLst>
      <p:ext uri="{BB962C8B-B14F-4D97-AF65-F5344CB8AC3E}">
        <p14:creationId xmlns:p14="http://schemas.microsoft.com/office/powerpoint/2010/main" val="3634345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直接箭头连接符 3"/>
          <p:cNvCxnSpPr/>
          <p:nvPr/>
        </p:nvCxnSpPr>
        <p:spPr>
          <a:xfrm>
            <a:off x="203202" y="895350"/>
            <a:ext cx="11715751"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5" name="直接连接符 5"/>
          <p:cNvCxnSpPr/>
          <p:nvPr/>
        </p:nvCxnSpPr>
        <p:spPr>
          <a:xfrm>
            <a:off x="203202" y="946151"/>
            <a:ext cx="11715751"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箭头连接符 8"/>
          <p:cNvCxnSpPr/>
          <p:nvPr/>
        </p:nvCxnSpPr>
        <p:spPr>
          <a:xfrm>
            <a:off x="190502" y="6327775"/>
            <a:ext cx="11715751"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7" name="直接连接符 9"/>
          <p:cNvCxnSpPr/>
          <p:nvPr/>
        </p:nvCxnSpPr>
        <p:spPr>
          <a:xfrm>
            <a:off x="190502" y="6275389"/>
            <a:ext cx="11715751" cy="1587"/>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6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1"/>
            <a:ext cx="711200"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007533" y="161903"/>
            <a:ext cx="10972800" cy="720725"/>
          </a:xfrm>
        </p:spPr>
        <p:txBody>
          <a:bodyPr/>
          <a:lstStyle>
            <a:lvl1pPr>
              <a:defRPr>
                <a:latin typeface="Berlin Sans FB Demi" panose="020E0802020502020306" pitchFamily="34" charset="0"/>
              </a:defRPr>
            </a:lvl1pPr>
          </a:lstStyle>
          <a:p>
            <a:r>
              <a:rPr lang="en-US" altLang="zh-CN" dirty="0"/>
              <a:t>Click to edit Master title style</a:t>
            </a:r>
            <a:endParaRPr lang="zh-CN" altLang="en-US" dirty="0"/>
          </a:p>
        </p:txBody>
      </p:sp>
      <p:sp>
        <p:nvSpPr>
          <p:cNvPr id="3" name="内容占位符 2"/>
          <p:cNvSpPr>
            <a:spLocks noGrp="1"/>
          </p:cNvSpPr>
          <p:nvPr>
            <p:ph idx="1"/>
          </p:nvPr>
        </p:nvSpPr>
        <p:spPr>
          <a:xfrm>
            <a:off x="624419" y="1103333"/>
            <a:ext cx="10943167" cy="4968875"/>
          </a:xfrm>
        </p:spPr>
        <p:txBody>
          <a:bodyPr/>
          <a:lstStyle>
            <a:lvl1pPr>
              <a:defRPr sz="3200" b="1">
                <a:latin typeface="Calibri" panose="020F0502020204030204" pitchFamily="34" charset="0"/>
              </a:defRPr>
            </a:lvl1pPr>
            <a:lvl2pPr marL="988459" indent="-378875">
              <a:buClr>
                <a:schemeClr val="accent6">
                  <a:lumMod val="75000"/>
                </a:schemeClr>
              </a:buClr>
              <a:buSzPct val="80000"/>
              <a:buFont typeface="Wingdings" panose="05000000000000000000" pitchFamily="2" charset="2"/>
              <a:buChar char="q"/>
              <a:defRPr sz="3200" baseline="0">
                <a:latin typeface="Calibri" panose="020F0502020204030204" pitchFamily="34" charset="0"/>
              </a:defRPr>
            </a:lvl2pPr>
            <a:lvl3pPr>
              <a:defRPr sz="3200">
                <a:latin typeface="Calibri" panose="020F0502020204030204" pitchFamily="34" charset="0"/>
                <a:cs typeface="Arial" pitchFamily="34" charset="0"/>
              </a:defRPr>
            </a:lvl3pPr>
            <a:lvl4pPr>
              <a:defRPr sz="3200">
                <a:latin typeface="Calibri" panose="020F0502020204030204" pitchFamily="34" charset="0"/>
              </a:defRPr>
            </a:lvl4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p:txBody>
      </p:sp>
      <p:sp>
        <p:nvSpPr>
          <p:cNvPr id="9" name="灯片编号占位符 5"/>
          <p:cNvSpPr>
            <a:spLocks noGrp="1"/>
          </p:cNvSpPr>
          <p:nvPr>
            <p:ph type="sldNum" sz="quarter" idx="10"/>
          </p:nvPr>
        </p:nvSpPr>
        <p:spPr/>
        <p:txBody>
          <a:bodyPr/>
          <a:lstStyle>
            <a:lvl1pPr>
              <a:defRPr/>
            </a:lvl1pPr>
          </a:lstStyle>
          <a:p>
            <a:fld id="{405EF006-990F-43BD-9B14-3C4A7414E50A}" type="slidenum">
              <a:rPr lang="en-US" altLang="zh-CN">
                <a:solidFill>
                  <a:prstClr val="black"/>
                </a:solidFill>
              </a:rPr>
              <a:pPr/>
              <a:t>‹#›</a:t>
            </a:fld>
            <a:endParaRPr lang="en-US" altLang="zh-CN">
              <a:solidFill>
                <a:prstClr val="black"/>
              </a:solidFill>
            </a:endParaRPr>
          </a:p>
        </p:txBody>
      </p:sp>
    </p:spTree>
    <p:extLst>
      <p:ext uri="{BB962C8B-B14F-4D97-AF65-F5344CB8AC3E}">
        <p14:creationId xmlns:p14="http://schemas.microsoft.com/office/powerpoint/2010/main" val="685454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直接箭头连接符 3"/>
          <p:cNvCxnSpPr/>
          <p:nvPr/>
        </p:nvCxnSpPr>
        <p:spPr>
          <a:xfrm>
            <a:off x="203202" y="895350"/>
            <a:ext cx="11715751"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8" name="直接连接符 5"/>
          <p:cNvCxnSpPr/>
          <p:nvPr/>
        </p:nvCxnSpPr>
        <p:spPr>
          <a:xfrm>
            <a:off x="203202" y="946151"/>
            <a:ext cx="11715751"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190502" y="6327775"/>
            <a:ext cx="11715751" cy="158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90502" y="6275389"/>
            <a:ext cx="11715751" cy="1587"/>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6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1"/>
            <a:ext cx="711200"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11" indent="0">
              <a:buNone/>
              <a:defRPr sz="2700" b="1"/>
            </a:lvl2pPr>
            <a:lvl3pPr marL="1219023" indent="0">
              <a:buNone/>
              <a:defRPr sz="2400" b="1"/>
            </a:lvl3pPr>
            <a:lvl4pPr marL="1828534" indent="0">
              <a:buNone/>
              <a:defRPr sz="2100" b="1"/>
            </a:lvl4pPr>
            <a:lvl5pPr marL="2438047" indent="0">
              <a:buNone/>
              <a:defRPr sz="2100" b="1"/>
            </a:lvl5pPr>
            <a:lvl6pPr marL="3047560" indent="0">
              <a:buNone/>
              <a:defRPr sz="2100" b="1"/>
            </a:lvl6pPr>
            <a:lvl7pPr marL="3657069" indent="0">
              <a:buNone/>
              <a:defRPr sz="2100" b="1"/>
            </a:lvl7pPr>
            <a:lvl8pPr marL="4266581" indent="0">
              <a:buNone/>
              <a:defRPr sz="2100" b="1"/>
            </a:lvl8pPr>
            <a:lvl9pPr marL="4876094"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11" indent="0">
              <a:buNone/>
              <a:defRPr sz="2700" b="1"/>
            </a:lvl2pPr>
            <a:lvl3pPr marL="1219023" indent="0">
              <a:buNone/>
              <a:defRPr sz="2400" b="1"/>
            </a:lvl3pPr>
            <a:lvl4pPr marL="1828534" indent="0">
              <a:buNone/>
              <a:defRPr sz="2100" b="1"/>
            </a:lvl4pPr>
            <a:lvl5pPr marL="2438047" indent="0">
              <a:buNone/>
              <a:defRPr sz="2100" b="1"/>
            </a:lvl5pPr>
            <a:lvl6pPr marL="3047560" indent="0">
              <a:buNone/>
              <a:defRPr sz="2100" b="1"/>
            </a:lvl6pPr>
            <a:lvl7pPr marL="3657069" indent="0">
              <a:buNone/>
              <a:defRPr sz="2100" b="1"/>
            </a:lvl7pPr>
            <a:lvl8pPr marL="4266581" indent="0">
              <a:buNone/>
              <a:defRPr sz="2100" b="1"/>
            </a:lvl8pPr>
            <a:lvl9pPr marL="4876094"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8"/>
          <p:cNvSpPr>
            <a:spLocks noGrp="1"/>
          </p:cNvSpPr>
          <p:nvPr>
            <p:ph type="sldNum" sz="quarter" idx="12"/>
          </p:nvPr>
        </p:nvSpPr>
        <p:spPr/>
        <p:txBody>
          <a:bodyPr/>
          <a:lstStyle>
            <a:lvl1pPr>
              <a:defRPr/>
            </a:lvl1pPr>
          </a:lstStyle>
          <a:p>
            <a:fld id="{76E92A91-14F1-44C1-A7C1-553C93DBE4D1}" type="slidenum">
              <a:rPr lang="en-US" altLang="zh-CN">
                <a:solidFill>
                  <a:prstClr val="black"/>
                </a:solidFill>
              </a:rPr>
              <a:pPr/>
              <a:t>‹#›</a:t>
            </a:fld>
            <a:endParaRPr lang="en-US" altLang="zh-CN">
              <a:solidFill>
                <a:prstClr val="black"/>
              </a:solidFill>
            </a:endParaRPr>
          </a:p>
        </p:txBody>
      </p:sp>
    </p:spTree>
    <p:extLst>
      <p:ext uri="{BB962C8B-B14F-4D97-AF65-F5344CB8AC3E}">
        <p14:creationId xmlns:p14="http://schemas.microsoft.com/office/powerpoint/2010/main" val="355353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0985" y="221676"/>
            <a:ext cx="11369963" cy="738909"/>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350983" y="1219200"/>
            <a:ext cx="11406908" cy="5384800"/>
          </a:xfrm>
        </p:spPr>
        <p:txBody>
          <a:bodyPr/>
          <a:lstStyle>
            <a:lvl1pPr marL="461951" indent="-461951">
              <a:defRPr sz="2800"/>
            </a:lvl1pPr>
            <a:lvl2pPr marL="738170" indent="-538149">
              <a:defRPr sz="2800"/>
            </a:lvl2pPr>
            <a:lvl3pPr marL="858817" indent="-474651">
              <a:defRPr sz="2800"/>
            </a:lvl3pPr>
            <a:lvl4pPr marL="1144559" indent="-522275">
              <a:defRPr sz="2800"/>
            </a:lvl4pPr>
            <a:lvl5pPr marL="1376328" indent="-507987">
              <a:defRPr sz="2800"/>
            </a:lvl5p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9"/>
            <a:ext cx="12192000" cy="720725"/>
          </a:xfrm>
          <a:prstGeom prst="rect">
            <a:avLst/>
          </a:prstGeom>
          <a:noFill/>
          <a:ln w="9525">
            <a:noFill/>
            <a:miter lim="800000"/>
            <a:headEnd/>
            <a:tailEnd/>
          </a:ln>
        </p:spPr>
        <p:txBody>
          <a:bodyPr anchor="ctr"/>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algn="ctr" defTabSz="914400" fontAlgn="base">
              <a:spcBef>
                <a:spcPct val="0"/>
              </a:spcBef>
              <a:spcAft>
                <a:spcPct val="0"/>
              </a:spcAft>
              <a:defRPr/>
            </a:pPr>
            <a:endParaRPr lang="en-US" sz="4400" b="1">
              <a:solidFill>
                <a:srgbClr val="170981"/>
              </a:solidFill>
              <a:ea typeface="MS PGothic" panose="020B0600070205080204" pitchFamily="34" charset="-128"/>
            </a:endParaRPr>
          </a:p>
        </p:txBody>
      </p:sp>
      <p:sp>
        <p:nvSpPr>
          <p:cNvPr id="3" name="Rectangle 3"/>
          <p:cNvSpPr>
            <a:spLocks noGrp="1"/>
          </p:cNvSpPr>
          <p:nvPr/>
        </p:nvSpPr>
        <p:spPr bwMode="auto">
          <a:xfrm>
            <a:off x="304800" y="1133476"/>
            <a:ext cx="11557000" cy="5419725"/>
          </a:xfrm>
          <a:prstGeom prst="rect">
            <a:avLst/>
          </a:prstGeom>
          <a:noFill/>
          <a:ln w="9525">
            <a:noFill/>
            <a:miter lim="800000"/>
            <a:headEnd/>
            <a:tailEnd/>
          </a:ln>
        </p:spPr>
        <p:txBody>
          <a:bodyPr/>
          <a:lstStyle>
            <a:lvl1pPr marL="342900" indent="-342900"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defTabSz="914400" fontAlgn="base">
              <a:spcBef>
                <a:spcPct val="20000"/>
              </a:spcBef>
              <a:spcAft>
                <a:spcPct val="0"/>
              </a:spcAft>
              <a:buClr>
                <a:srgbClr val="170981"/>
              </a:buClr>
              <a:buSzPct val="80000"/>
              <a:buFont typeface="Wingdings" panose="05000000000000000000" pitchFamily="2" charset="2"/>
              <a:buChar char="§"/>
              <a:defRPr/>
            </a:pPr>
            <a:endParaRPr lang="en-US" sz="2400">
              <a:solidFill>
                <a:srgbClr val="000000"/>
              </a:solidFill>
              <a:ea typeface="MS PGothic" panose="020B0600070205080204" pitchFamily="34" charset="-128"/>
            </a:endParaRPr>
          </a:p>
        </p:txBody>
      </p:sp>
    </p:spTree>
    <p:extLst>
      <p:ext uri="{BB962C8B-B14F-4D97-AF65-F5344CB8AC3E}">
        <p14:creationId xmlns:p14="http://schemas.microsoft.com/office/powerpoint/2010/main" val="650858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9"/>
            <a:ext cx="12192000" cy="720725"/>
          </a:xfrm>
          <a:prstGeom prst="rect">
            <a:avLst/>
          </a:prstGeom>
          <a:noFill/>
          <a:ln w="9525">
            <a:noFill/>
            <a:miter lim="800000"/>
            <a:headEnd/>
            <a:tailEnd/>
          </a:ln>
        </p:spPr>
        <p:txBody>
          <a:bodyPr anchor="ctr"/>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algn="ctr" defTabSz="914400" fontAlgn="base">
              <a:spcBef>
                <a:spcPct val="0"/>
              </a:spcBef>
              <a:spcAft>
                <a:spcPct val="0"/>
              </a:spcAft>
              <a:defRPr/>
            </a:pPr>
            <a:endParaRPr lang="en-US" sz="4400" b="1">
              <a:solidFill>
                <a:srgbClr val="170981"/>
              </a:solidFill>
              <a:ea typeface="MS PGothic" panose="020B0600070205080204" pitchFamily="34" charset="-128"/>
            </a:endParaRPr>
          </a:p>
        </p:txBody>
      </p:sp>
      <p:sp>
        <p:nvSpPr>
          <p:cNvPr id="3" name="Rectangle 3"/>
          <p:cNvSpPr>
            <a:spLocks noGrp="1"/>
          </p:cNvSpPr>
          <p:nvPr/>
        </p:nvSpPr>
        <p:spPr bwMode="auto">
          <a:xfrm>
            <a:off x="304800" y="1133476"/>
            <a:ext cx="11557000" cy="5419725"/>
          </a:xfrm>
          <a:prstGeom prst="rect">
            <a:avLst/>
          </a:prstGeom>
          <a:noFill/>
          <a:ln w="9525">
            <a:noFill/>
            <a:miter lim="800000"/>
            <a:headEnd/>
            <a:tailEnd/>
          </a:ln>
        </p:spPr>
        <p:txBody>
          <a:bodyPr/>
          <a:lstStyle>
            <a:lvl1pPr marL="342900" indent="-342900"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defTabSz="914400" fontAlgn="base">
              <a:spcBef>
                <a:spcPct val="20000"/>
              </a:spcBef>
              <a:spcAft>
                <a:spcPct val="0"/>
              </a:spcAft>
              <a:buClr>
                <a:srgbClr val="170981"/>
              </a:buClr>
              <a:buSzPct val="80000"/>
              <a:buFont typeface="Wingdings" panose="05000000000000000000" pitchFamily="2" charset="2"/>
              <a:buChar char="§"/>
              <a:defRPr/>
            </a:pPr>
            <a:endParaRPr lang="en-US" sz="2400">
              <a:solidFill>
                <a:srgbClr val="000000"/>
              </a:solidFill>
              <a:ea typeface="MS PGothic" panose="020B0600070205080204" pitchFamily="34" charset="-128"/>
            </a:endParaRPr>
          </a:p>
        </p:txBody>
      </p:sp>
    </p:spTree>
    <p:extLst>
      <p:ext uri="{BB962C8B-B14F-4D97-AF65-F5344CB8AC3E}">
        <p14:creationId xmlns:p14="http://schemas.microsoft.com/office/powerpoint/2010/main" val="1977314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9"/>
            <a:ext cx="12192000" cy="720725"/>
          </a:xfrm>
          <a:prstGeom prst="rect">
            <a:avLst/>
          </a:prstGeom>
          <a:noFill/>
          <a:ln w="9525">
            <a:noFill/>
            <a:miter lim="800000"/>
            <a:headEnd/>
            <a:tailEnd/>
          </a:ln>
        </p:spPr>
        <p:txBody>
          <a:bodyPr anchor="ctr"/>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algn="ctr" defTabSz="914400" fontAlgn="base">
              <a:spcBef>
                <a:spcPct val="0"/>
              </a:spcBef>
              <a:spcAft>
                <a:spcPct val="0"/>
              </a:spcAft>
              <a:defRPr/>
            </a:pPr>
            <a:endParaRPr lang="en-US" sz="4400" b="1">
              <a:solidFill>
                <a:srgbClr val="170981"/>
              </a:solidFill>
              <a:ea typeface="MS PGothic" panose="020B0600070205080204" pitchFamily="34" charset="-128"/>
            </a:endParaRPr>
          </a:p>
        </p:txBody>
      </p:sp>
      <p:sp>
        <p:nvSpPr>
          <p:cNvPr id="3" name="Rectangle 3"/>
          <p:cNvSpPr>
            <a:spLocks noGrp="1"/>
          </p:cNvSpPr>
          <p:nvPr/>
        </p:nvSpPr>
        <p:spPr bwMode="auto">
          <a:xfrm>
            <a:off x="304800" y="1133476"/>
            <a:ext cx="11557000" cy="5419725"/>
          </a:xfrm>
          <a:prstGeom prst="rect">
            <a:avLst/>
          </a:prstGeom>
          <a:noFill/>
          <a:ln w="9525">
            <a:noFill/>
            <a:miter lim="800000"/>
            <a:headEnd/>
            <a:tailEnd/>
          </a:ln>
        </p:spPr>
        <p:txBody>
          <a:bodyPr/>
          <a:lstStyle>
            <a:lvl1pPr marL="342900" indent="-342900"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defTabSz="914400" fontAlgn="base">
              <a:spcBef>
                <a:spcPct val="20000"/>
              </a:spcBef>
              <a:spcAft>
                <a:spcPct val="0"/>
              </a:spcAft>
              <a:buClr>
                <a:srgbClr val="170981"/>
              </a:buClr>
              <a:buSzPct val="80000"/>
              <a:buFont typeface="Wingdings" panose="05000000000000000000" pitchFamily="2" charset="2"/>
              <a:buChar char="§"/>
              <a:defRPr/>
            </a:pPr>
            <a:endParaRPr lang="en-US" sz="2400">
              <a:solidFill>
                <a:srgbClr val="000000"/>
              </a:solidFill>
              <a:ea typeface="MS PGothic" panose="020B0600070205080204" pitchFamily="34" charset="-128"/>
            </a:endParaRPr>
          </a:p>
        </p:txBody>
      </p:sp>
    </p:spTree>
    <p:extLst>
      <p:ext uri="{BB962C8B-B14F-4D97-AF65-F5344CB8AC3E}">
        <p14:creationId xmlns:p14="http://schemas.microsoft.com/office/powerpoint/2010/main" val="3271449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p:cNvSpPr>
          <p:nvPr/>
        </p:nvSpPr>
        <p:spPr bwMode="auto">
          <a:xfrm>
            <a:off x="0" y="115889"/>
            <a:ext cx="12192000" cy="720725"/>
          </a:xfrm>
          <a:prstGeom prst="rect">
            <a:avLst/>
          </a:prstGeom>
          <a:noFill/>
          <a:ln w="9525">
            <a:noFill/>
            <a:miter lim="800000"/>
            <a:headEnd/>
            <a:tailEnd/>
          </a:ln>
        </p:spPr>
        <p:txBody>
          <a:bodyPr anchor="ctr"/>
          <a:lstStyle>
            <a:lvl1pPr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algn="ctr" defTabSz="914400" fontAlgn="base">
              <a:spcBef>
                <a:spcPct val="0"/>
              </a:spcBef>
              <a:spcAft>
                <a:spcPct val="0"/>
              </a:spcAft>
              <a:defRPr/>
            </a:pPr>
            <a:endParaRPr lang="en-US" sz="4400" b="1">
              <a:solidFill>
                <a:srgbClr val="170981"/>
              </a:solidFill>
              <a:ea typeface="MS PGothic" panose="020B0600070205080204" pitchFamily="34" charset="-128"/>
            </a:endParaRPr>
          </a:p>
        </p:txBody>
      </p:sp>
      <p:sp>
        <p:nvSpPr>
          <p:cNvPr id="3" name="Rectangle 3"/>
          <p:cNvSpPr>
            <a:spLocks noGrp="1"/>
          </p:cNvSpPr>
          <p:nvPr/>
        </p:nvSpPr>
        <p:spPr bwMode="auto">
          <a:xfrm>
            <a:off x="304800" y="1133476"/>
            <a:ext cx="11557000" cy="5419725"/>
          </a:xfrm>
          <a:prstGeom prst="rect">
            <a:avLst/>
          </a:prstGeom>
          <a:noFill/>
          <a:ln w="9525">
            <a:noFill/>
            <a:miter lim="800000"/>
            <a:headEnd/>
            <a:tailEnd/>
          </a:ln>
        </p:spPr>
        <p:txBody>
          <a:bodyPr/>
          <a:lstStyle>
            <a:lvl1pPr marL="342900" indent="-342900" eaLnBrk="0" hangingPunct="0">
              <a:defRPr sz="2800">
                <a:solidFill>
                  <a:schemeClr val="tx1"/>
                </a:solidFill>
                <a:latin typeface="Calibri" panose="020F0502020204030204" pitchFamily="34" charset="0"/>
              </a:defRPr>
            </a:lvl1pPr>
            <a:lvl2pPr marL="742950" indent="-285750" eaLnBrk="0" hangingPunct="0">
              <a:defRPr sz="2800">
                <a:solidFill>
                  <a:schemeClr val="tx1"/>
                </a:solidFill>
                <a:latin typeface="Calibri" panose="020F0502020204030204" pitchFamily="34" charset="0"/>
              </a:defRPr>
            </a:lvl2pPr>
            <a:lvl3pPr marL="1143000" indent="-228600" eaLnBrk="0" hangingPunct="0">
              <a:defRPr sz="2800">
                <a:solidFill>
                  <a:schemeClr val="tx1"/>
                </a:solidFill>
                <a:latin typeface="Calibri" panose="020F0502020204030204" pitchFamily="34" charset="0"/>
              </a:defRPr>
            </a:lvl3pPr>
            <a:lvl4pPr marL="1600200" indent="-228600" eaLnBrk="0" hangingPunct="0">
              <a:defRPr sz="2800">
                <a:solidFill>
                  <a:schemeClr val="tx1"/>
                </a:solidFill>
                <a:latin typeface="Calibri" panose="020F0502020204030204" pitchFamily="34" charset="0"/>
              </a:defRPr>
            </a:lvl4pPr>
            <a:lvl5pPr marL="2057400" indent="-228600" eaLnBrk="0" hangingPunct="0">
              <a:defRPr sz="2800">
                <a:solidFill>
                  <a:schemeClr val="tx1"/>
                </a:solidFill>
                <a:latin typeface="Calibri" panose="020F050202020403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defRPr>
            </a:lvl9pPr>
          </a:lstStyle>
          <a:p>
            <a:pPr defTabSz="914400" fontAlgn="base">
              <a:spcBef>
                <a:spcPct val="20000"/>
              </a:spcBef>
              <a:spcAft>
                <a:spcPct val="0"/>
              </a:spcAft>
              <a:buClr>
                <a:srgbClr val="170981"/>
              </a:buClr>
              <a:buSzPct val="80000"/>
              <a:buFont typeface="Wingdings" panose="05000000000000000000" pitchFamily="2" charset="2"/>
              <a:buChar char="§"/>
              <a:defRPr/>
            </a:pPr>
            <a:endParaRPr lang="en-US" sz="2400">
              <a:solidFill>
                <a:srgbClr val="000000"/>
              </a:solidFill>
              <a:ea typeface="MS PGothic" panose="020B0600070205080204" pitchFamily="34" charset="-128"/>
            </a:endParaRPr>
          </a:p>
        </p:txBody>
      </p:sp>
    </p:spTree>
    <p:extLst>
      <p:ext uri="{BB962C8B-B14F-4D97-AF65-F5344CB8AC3E}">
        <p14:creationId xmlns:p14="http://schemas.microsoft.com/office/powerpoint/2010/main" val="51700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灯片编号占位符 5"/>
          <p:cNvSpPr>
            <a:spLocks noGrp="1"/>
          </p:cNvSpPr>
          <p:nvPr>
            <p:ph type="sldNum" sz="quarter" idx="10"/>
          </p:nvPr>
        </p:nvSpPr>
        <p:spPr/>
        <p:txBody>
          <a:bodyPr/>
          <a:lstStyle>
            <a:lvl1pPr>
              <a:defRPr/>
            </a:lvl1pPr>
          </a:lstStyle>
          <a:p>
            <a:fld id="{0C3E1C9C-ACC1-410E-8679-18657D248E45}"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894824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灯片编号占位符 5"/>
          <p:cNvSpPr>
            <a:spLocks noGrp="1"/>
          </p:cNvSpPr>
          <p:nvPr>
            <p:ph type="sldNum" sz="quarter" idx="10"/>
          </p:nvPr>
        </p:nvSpPr>
        <p:spPr/>
        <p:txBody>
          <a:bodyPr/>
          <a:lstStyle>
            <a:lvl1pPr>
              <a:defRPr/>
            </a:lvl1pPr>
          </a:lstStyle>
          <a:p>
            <a:fld id="{E01B87C9-261F-4595-A0C2-3C495EBEE2F4}"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943163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灯片编号占位符 5"/>
          <p:cNvSpPr>
            <a:spLocks noGrp="1"/>
          </p:cNvSpPr>
          <p:nvPr>
            <p:ph type="sldNum" sz="quarter" idx="10"/>
          </p:nvPr>
        </p:nvSpPr>
        <p:spPr/>
        <p:txBody>
          <a:bodyPr/>
          <a:lstStyle>
            <a:lvl1pPr>
              <a:defRPr/>
            </a:lvl1pPr>
          </a:lstStyle>
          <a:p>
            <a:fld id="{93109DFD-15CF-4154-8D59-BE1754214167}"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273677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981076"/>
            <a:ext cx="5676900" cy="541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4901" y="981076"/>
            <a:ext cx="5676900" cy="5419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灯片编号占位符 5"/>
          <p:cNvSpPr>
            <a:spLocks noGrp="1"/>
          </p:cNvSpPr>
          <p:nvPr>
            <p:ph type="sldNum" sz="quarter" idx="10"/>
          </p:nvPr>
        </p:nvSpPr>
        <p:spPr/>
        <p:txBody>
          <a:bodyPr/>
          <a:lstStyle>
            <a:lvl1pPr>
              <a:defRPr/>
            </a:lvl1pPr>
          </a:lstStyle>
          <a:p>
            <a:fld id="{C1AE26F4-F17C-4D54-9CA3-FCF0D3CE484D}"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932634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灯片编号占位符 5"/>
          <p:cNvSpPr>
            <a:spLocks noGrp="1"/>
          </p:cNvSpPr>
          <p:nvPr>
            <p:ph type="sldNum" sz="quarter" idx="10"/>
          </p:nvPr>
        </p:nvSpPr>
        <p:spPr/>
        <p:txBody>
          <a:bodyPr/>
          <a:lstStyle>
            <a:lvl1pPr>
              <a:defRPr/>
            </a:lvl1pPr>
          </a:lstStyle>
          <a:p>
            <a:fld id="{D2377368-DA81-4D26-8C32-1BB2DEF4CB8D}"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294858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灯片编号占位符 5"/>
          <p:cNvSpPr>
            <a:spLocks noGrp="1"/>
          </p:cNvSpPr>
          <p:nvPr>
            <p:ph type="sldNum" sz="quarter" idx="10"/>
          </p:nvPr>
        </p:nvSpPr>
        <p:spPr/>
        <p:txBody>
          <a:bodyPr/>
          <a:lstStyle>
            <a:lvl1pPr>
              <a:defRPr/>
            </a:lvl1pPr>
          </a:lstStyle>
          <a:p>
            <a:fld id="{30991F1D-44D7-4642-B8B7-FEED359281B5}"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20787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36" rIns="91436" anchor="t" anchorCtr="0">
            <a:normAutofit/>
          </a:bodyPr>
          <a:lstStyle>
            <a:lvl1pPr marL="0" indent="0" algn="ctr">
              <a:buNone/>
              <a:defRPr sz="2800" cap="all" spc="200" baseline="0">
                <a:solidFill>
                  <a:schemeClr val="tx1"/>
                </a:solidFill>
                <a:latin typeface="+mj-lt"/>
              </a:defRPr>
            </a:lvl1pPr>
            <a:lvl2pPr marL="457178" indent="0">
              <a:buNone/>
              <a:defRPr sz="1900">
                <a:solidFill>
                  <a:schemeClr val="tx1">
                    <a:tint val="75000"/>
                  </a:schemeClr>
                </a:solidFill>
              </a:defRPr>
            </a:lvl2pPr>
            <a:lvl3pPr marL="914354" indent="0">
              <a:buNone/>
              <a:defRPr sz="1600">
                <a:solidFill>
                  <a:schemeClr val="tx1">
                    <a:tint val="75000"/>
                  </a:schemeClr>
                </a:solidFill>
              </a:defRPr>
            </a:lvl3pPr>
            <a:lvl4pPr marL="1371532" indent="0">
              <a:buNone/>
              <a:defRPr sz="1500">
                <a:solidFill>
                  <a:schemeClr val="tx1">
                    <a:tint val="75000"/>
                  </a:schemeClr>
                </a:solidFill>
              </a:defRPr>
            </a:lvl4pPr>
            <a:lvl5pPr marL="1828709" indent="0">
              <a:buNone/>
              <a:defRPr sz="1500">
                <a:solidFill>
                  <a:schemeClr val="tx1">
                    <a:tint val="75000"/>
                  </a:schemeClr>
                </a:solidFill>
              </a:defRPr>
            </a:lvl5pPr>
            <a:lvl6pPr marL="2285886" indent="0">
              <a:buNone/>
              <a:defRPr sz="1500">
                <a:solidFill>
                  <a:schemeClr val="tx1">
                    <a:tint val="75000"/>
                  </a:schemeClr>
                </a:solidFill>
              </a:defRPr>
            </a:lvl6pPr>
            <a:lvl7pPr marL="2743062" indent="0">
              <a:buNone/>
              <a:defRPr sz="1500">
                <a:solidFill>
                  <a:schemeClr val="tx1">
                    <a:tint val="75000"/>
                  </a:schemeClr>
                </a:solidFill>
              </a:defRPr>
            </a:lvl7pPr>
            <a:lvl8pPr marL="3200240" indent="0">
              <a:buNone/>
              <a:defRPr sz="1500">
                <a:solidFill>
                  <a:schemeClr val="tx1">
                    <a:tint val="75000"/>
                  </a:schemeClr>
                </a:solidFill>
              </a:defRPr>
            </a:lvl8pPr>
            <a:lvl9pPr marL="3657418" indent="0">
              <a:buNone/>
              <a:defRPr sz="15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4" y="6492879"/>
            <a:ext cx="1312025" cy="365125"/>
          </a:xfrm>
          <a:prstGeom prst="rect">
            <a:avLst/>
          </a:prstGeom>
        </p:spPr>
        <p:txBody>
          <a:bodyPr lIns="91436" tIns="45718" rIns="91436" bIns="45718"/>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灯片编号占位符 5"/>
          <p:cNvSpPr>
            <a:spLocks noGrp="1"/>
          </p:cNvSpPr>
          <p:nvPr>
            <p:ph type="sldNum" sz="quarter" idx="10"/>
          </p:nvPr>
        </p:nvSpPr>
        <p:spPr/>
        <p:txBody>
          <a:bodyPr/>
          <a:lstStyle>
            <a:lvl1pPr>
              <a:defRPr/>
            </a:lvl1pPr>
          </a:lstStyle>
          <a:p>
            <a:fld id="{48E75EE8-5C94-454D-97BF-206069E8C46E}"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265152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灯片编号占位符 5"/>
          <p:cNvSpPr>
            <a:spLocks noGrp="1"/>
          </p:cNvSpPr>
          <p:nvPr>
            <p:ph type="sldNum" sz="quarter" idx="10"/>
          </p:nvPr>
        </p:nvSpPr>
        <p:spPr/>
        <p:txBody>
          <a:bodyPr/>
          <a:lstStyle>
            <a:lvl1pPr>
              <a:defRPr/>
            </a:lvl1pPr>
          </a:lstStyle>
          <a:p>
            <a:fld id="{51DBD2CD-212B-46E5-932D-D4CDBDA63EFE}"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488778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灯片编号占位符 5"/>
          <p:cNvSpPr>
            <a:spLocks noGrp="1"/>
          </p:cNvSpPr>
          <p:nvPr>
            <p:ph type="sldNum" sz="quarter" idx="10"/>
          </p:nvPr>
        </p:nvSpPr>
        <p:spPr/>
        <p:txBody>
          <a:bodyPr/>
          <a:lstStyle>
            <a:lvl1pPr>
              <a:defRPr/>
            </a:lvl1pPr>
          </a:lstStyle>
          <a:p>
            <a:fld id="{246D2315-DBF7-41E7-A1D9-699BB5BBBED1}"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812353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灯片编号占位符 5"/>
          <p:cNvSpPr>
            <a:spLocks noGrp="1"/>
          </p:cNvSpPr>
          <p:nvPr>
            <p:ph type="sldNum" sz="quarter" idx="10"/>
          </p:nvPr>
        </p:nvSpPr>
        <p:spPr/>
        <p:txBody>
          <a:bodyPr/>
          <a:lstStyle>
            <a:lvl1pPr>
              <a:defRPr/>
            </a:lvl1pPr>
          </a:lstStyle>
          <a:p>
            <a:fld id="{488F271B-625C-4DF3-8503-3D42A5EB41E2}"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259363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15888"/>
            <a:ext cx="3048000" cy="62849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15888"/>
            <a:ext cx="8940800" cy="62849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灯片编号占位符 5"/>
          <p:cNvSpPr>
            <a:spLocks noGrp="1"/>
          </p:cNvSpPr>
          <p:nvPr>
            <p:ph type="sldNum" sz="quarter" idx="10"/>
          </p:nvPr>
        </p:nvSpPr>
        <p:spPr/>
        <p:txBody>
          <a:bodyPr/>
          <a:lstStyle>
            <a:lvl1pPr>
              <a:defRPr/>
            </a:lvl1pPr>
          </a:lstStyle>
          <a:p>
            <a:fld id="{04407780-6884-4878-99E5-B0158AE982CD}" type="slidenum">
              <a:rPr lang="zh-CN" altLang="en-US">
                <a:solidFill>
                  <a:srgbClr val="000000"/>
                </a:solidFill>
              </a:rPr>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130151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5"/>
            <a:ext cx="4937760" cy="736283"/>
          </a:xfrm>
        </p:spPr>
        <p:txBody>
          <a:bodyPr lIns="91436" rIns="91436" anchor="ctr">
            <a:normAutofit/>
          </a:bodyPr>
          <a:lstStyle>
            <a:lvl1pPr marL="0" indent="0">
              <a:buNone/>
              <a:defRPr sz="2000" b="0" cap="all" baseline="0">
                <a:solidFill>
                  <a:schemeClr val="tx2"/>
                </a:solidFill>
              </a:defRPr>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5"/>
            <a:ext cx="4937760" cy="736283"/>
          </a:xfrm>
        </p:spPr>
        <p:txBody>
          <a:bodyPr lIns="91436" rIns="91436" anchor="ctr">
            <a:normAutofit/>
          </a:bodyPr>
          <a:lstStyle>
            <a:lvl1pPr marL="0" indent="0">
              <a:buNone/>
              <a:defRPr sz="2000" b="0" cap="all" baseline="0">
                <a:solidFill>
                  <a:schemeClr val="tx2"/>
                </a:solidFill>
              </a:defRPr>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686187" y="6459788"/>
            <a:ext cx="4822804" cy="365125"/>
          </a:xfrm>
          <a:prstGeom prst="rect">
            <a:avLst/>
          </a:prstGeom>
        </p:spPr>
        <p:txBody>
          <a:bodyPr lIns="91436" tIns="45718" rIns="91436" bIns="45718"/>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235829" y="6492879"/>
            <a:ext cx="2472271" cy="365125"/>
          </a:xfrm>
          <a:prstGeom prst="rect">
            <a:avLst/>
          </a:prstGeom>
        </p:spPr>
        <p:txBody>
          <a:bodyPr lIns="91436" tIns="45718" rIns="91436" bIns="45718"/>
          <a:lstStyle/>
          <a:p>
            <a:fld id="{49B74239-73C9-4B55-8B1C-66BCA0FCF2F2}" type="datetime1">
              <a:rPr lang="en-US" smtClean="0"/>
              <a:t>9/14/22</a:t>
            </a:fld>
            <a:endParaRPr lang="en-US" dirty="0"/>
          </a:p>
        </p:txBody>
      </p:sp>
      <p:sp>
        <p:nvSpPr>
          <p:cNvPr id="8" name="Footer Placeholder 7"/>
          <p:cNvSpPr>
            <a:spLocks noGrp="1"/>
          </p:cNvSpPr>
          <p:nvPr>
            <p:ph type="ftr" sz="quarter" idx="11"/>
          </p:nvPr>
        </p:nvSpPr>
        <p:spPr>
          <a:xfrm>
            <a:off x="3686187" y="6459788"/>
            <a:ext cx="4822804" cy="365125"/>
          </a:xfrm>
          <a:prstGeom prst="rect">
            <a:avLst/>
          </a:prstGeom>
        </p:spPr>
        <p:txBody>
          <a:bodyPr lIns="91436" tIns="45718" rIns="91436" bIns="45718"/>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4" y="6492879"/>
            <a:ext cx="1312025" cy="365125"/>
          </a:xfrm>
          <a:prstGeom prst="rect">
            <a:avLst/>
          </a:prstGeom>
        </p:spPr>
        <p:txBody>
          <a:bodyPr lIns="91436" tIns="45718" rIns="91436" bIns="45718"/>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1"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2"/>
            <a:ext cx="3200400" cy="3379124"/>
          </a:xfrm>
        </p:spPr>
        <p:txBody>
          <a:bodyPr lIns="91436" rIns="91436">
            <a:normAutofit/>
          </a:bodyPr>
          <a:lstStyle>
            <a:lvl1pPr marL="0" indent="0">
              <a:buNone/>
              <a:defRPr sz="1500">
                <a:solidFill>
                  <a:srgbClr val="FFFFFF"/>
                </a:solidFill>
              </a:defRPr>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5" y="6459788"/>
            <a:ext cx="2618511" cy="365125"/>
          </a:xfrm>
          <a:prstGeom prst="rect">
            <a:avLst/>
          </a:prstGeom>
        </p:spPr>
        <p:txBody>
          <a:bodyPr lIns="91436" tIns="45718" rIns="91436" bIns="45718"/>
          <a:lstStyle>
            <a:lvl1pPr algn="l">
              <a:defRPr/>
            </a:lvl1pPr>
          </a:lstStyle>
          <a:p>
            <a:fld id="{CBBD38C9-86BE-42BA-90B7-7B0F222A966C}" type="datetime1">
              <a:rPr lang="en-US" smtClean="0"/>
              <a:t>9/14/22</a:t>
            </a:fld>
            <a:endParaRPr lang="en-US" dirty="0"/>
          </a:p>
        </p:txBody>
      </p:sp>
      <p:sp>
        <p:nvSpPr>
          <p:cNvPr id="6" name="Footer Placeholder 5"/>
          <p:cNvSpPr>
            <a:spLocks noGrp="1"/>
          </p:cNvSpPr>
          <p:nvPr>
            <p:ph type="ftr" sz="quarter" idx="11"/>
          </p:nvPr>
        </p:nvSpPr>
        <p:spPr>
          <a:xfrm>
            <a:off x="4800600" y="6459788"/>
            <a:ext cx="4648200" cy="365125"/>
          </a:xfrm>
          <a:prstGeom prst="rect">
            <a:avLst/>
          </a:prstGeom>
        </p:spPr>
        <p:txBody>
          <a:bodyPr lIns="91436" tIns="45718" rIns="91436" bIns="45718"/>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4" y="6492879"/>
            <a:ext cx="1312025" cy="365125"/>
          </a:xfrm>
          <a:prstGeom prst="rect">
            <a:avLst/>
          </a:prstGeom>
        </p:spPr>
        <p:txBody>
          <a:bodyPr lIns="91436" tIns="45718" rIns="91436" bIns="45718"/>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
        <p:cNvGrpSpPr/>
        <p:nvPr/>
      </p:nvGrpSpPr>
      <p:grpSpPr>
        <a:xfrm>
          <a:off x="0" y="0"/>
          <a:ext cx="0" cy="0"/>
          <a:chOff x="0" y="0"/>
          <a:chExt cx="0" cy="0"/>
        </a:xfrm>
      </p:grpSpPr>
      <p:sp>
        <p:nvSpPr>
          <p:cNvPr id="23" name="Google Shape;23;p63"/>
          <p:cNvSpPr txBox="1">
            <a:spLocks noGrp="1"/>
          </p:cNvSpPr>
          <p:nvPr>
            <p:ph type="title"/>
          </p:nvPr>
        </p:nvSpPr>
        <p:spPr>
          <a:xfrm>
            <a:off x="1452266" y="123568"/>
            <a:ext cx="8832495" cy="1082933"/>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4400"/>
              <a:buNone/>
              <a:defRPr sz="1800" cap="none">
                <a:solidFill>
                  <a:srgbClr val="151E4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3"/>
          <p:cNvSpPr txBox="1">
            <a:spLocks noGrp="1"/>
          </p:cNvSpPr>
          <p:nvPr>
            <p:ph type="body" idx="1"/>
          </p:nvPr>
        </p:nvSpPr>
        <p:spPr>
          <a:xfrm>
            <a:off x="671332" y="1825624"/>
            <a:ext cx="10857053" cy="444785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920"/>
              <a:buNone/>
              <a:defRPr>
                <a:solidFill>
                  <a:srgbClr val="151E49"/>
                </a:solidFill>
                <a:latin typeface="Arial"/>
                <a:ea typeface="Arial"/>
                <a:cs typeface="Arial"/>
                <a:sym typeface="Arial"/>
              </a:defRPr>
            </a:lvl1pPr>
            <a:lvl2pPr marL="914400" lvl="1" indent="-350519" algn="l">
              <a:lnSpc>
                <a:spcPct val="100000"/>
              </a:lnSpc>
              <a:spcBef>
                <a:spcPts val="600"/>
              </a:spcBef>
              <a:spcAft>
                <a:spcPts val="0"/>
              </a:spcAft>
              <a:buSzPts val="1920"/>
              <a:buChar char="❑"/>
              <a:defRPr>
                <a:solidFill>
                  <a:srgbClr val="151E49"/>
                </a:solidFill>
                <a:latin typeface="Arial"/>
                <a:ea typeface="Arial"/>
                <a:cs typeface="Arial"/>
                <a:sym typeface="Arial"/>
              </a:defRPr>
            </a:lvl2pPr>
            <a:lvl3pPr marL="1371600" lvl="2" indent="-350519" algn="l">
              <a:lnSpc>
                <a:spcPct val="100000"/>
              </a:lnSpc>
              <a:spcBef>
                <a:spcPts val="600"/>
              </a:spcBef>
              <a:spcAft>
                <a:spcPts val="0"/>
              </a:spcAft>
              <a:buSzPts val="1920"/>
              <a:buChar char="❑"/>
              <a:defRPr>
                <a:solidFill>
                  <a:srgbClr val="151E49"/>
                </a:solidFill>
                <a:latin typeface="Arial"/>
                <a:ea typeface="Arial"/>
                <a:cs typeface="Arial"/>
                <a:sym typeface="Arial"/>
              </a:defRPr>
            </a:lvl3pPr>
            <a:lvl4pPr marL="1828800" lvl="3" indent="-350519" algn="l">
              <a:lnSpc>
                <a:spcPct val="100000"/>
              </a:lnSpc>
              <a:spcBef>
                <a:spcPts val="600"/>
              </a:spcBef>
              <a:spcAft>
                <a:spcPts val="0"/>
              </a:spcAft>
              <a:buSzPts val="1920"/>
              <a:buChar char="❑"/>
              <a:defRPr>
                <a:solidFill>
                  <a:srgbClr val="151E49"/>
                </a:solidFill>
                <a:latin typeface="Arial"/>
                <a:ea typeface="Arial"/>
                <a:cs typeface="Arial"/>
                <a:sym typeface="Arial"/>
              </a:defRPr>
            </a:lvl4pPr>
            <a:lvl5pPr marL="2286000" lvl="4" indent="-350520" algn="l">
              <a:lnSpc>
                <a:spcPct val="100000"/>
              </a:lnSpc>
              <a:spcBef>
                <a:spcPts val="600"/>
              </a:spcBef>
              <a:spcAft>
                <a:spcPts val="0"/>
              </a:spcAft>
              <a:buSzPts val="1920"/>
              <a:buChar char="❑"/>
              <a:defRPr>
                <a:solidFill>
                  <a:srgbClr val="151E49"/>
                </a:solidFill>
                <a:latin typeface="Arial"/>
                <a:ea typeface="Arial"/>
                <a:cs typeface="Arial"/>
                <a:sym typeface="Arial"/>
              </a:defRPr>
            </a:lvl5pPr>
            <a:lvl6pPr marL="2743200" lvl="5" indent="-323850" algn="l">
              <a:lnSpc>
                <a:spcPct val="90000"/>
              </a:lnSpc>
              <a:spcBef>
                <a:spcPts val="200"/>
              </a:spcBef>
              <a:spcAft>
                <a:spcPts val="0"/>
              </a:spcAft>
              <a:buSzPts val="1500"/>
              <a:buChar char="◦"/>
              <a:defRPr/>
            </a:lvl6pPr>
            <a:lvl7pPr marL="3200400" lvl="6" indent="-323850" algn="l">
              <a:lnSpc>
                <a:spcPct val="90000"/>
              </a:lnSpc>
              <a:spcBef>
                <a:spcPts val="400"/>
              </a:spcBef>
              <a:spcAft>
                <a:spcPts val="0"/>
              </a:spcAft>
              <a:buSzPts val="1500"/>
              <a:buChar char="◦"/>
              <a:defRPr/>
            </a:lvl7pPr>
            <a:lvl8pPr marL="3657600" lvl="7" indent="-323850" algn="l">
              <a:lnSpc>
                <a:spcPct val="90000"/>
              </a:lnSpc>
              <a:spcBef>
                <a:spcPts val="400"/>
              </a:spcBef>
              <a:spcAft>
                <a:spcPts val="0"/>
              </a:spcAft>
              <a:buSzPts val="1500"/>
              <a:buChar char="◦"/>
              <a:defRPr/>
            </a:lvl8pPr>
            <a:lvl9pPr marL="4114800" lvl="8" indent="-323850" algn="l">
              <a:lnSpc>
                <a:spcPct val="90000"/>
              </a:lnSpc>
              <a:spcBef>
                <a:spcPts val="400"/>
              </a:spcBef>
              <a:spcAft>
                <a:spcPts val="400"/>
              </a:spcAft>
              <a:buSzPts val="1500"/>
              <a:buChar char="◦"/>
              <a:defRPr/>
            </a:lvl9pPr>
          </a:lstStyle>
          <a:p>
            <a:endParaRPr/>
          </a:p>
        </p:txBody>
      </p:sp>
    </p:spTree>
    <p:extLst>
      <p:ext uri="{BB962C8B-B14F-4D97-AF65-F5344CB8AC3E}">
        <p14:creationId xmlns:p14="http://schemas.microsoft.com/office/powerpoint/2010/main" val="19938436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2.jp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theme" Target="../theme/theme4.xml"/><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theme" Target="../theme/theme5.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985" y="286607"/>
            <a:ext cx="11369963" cy="673979"/>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350983" y="1219203"/>
            <a:ext cx="11406908" cy="5209309"/>
          </a:xfrm>
          <a:prstGeom prst="rect">
            <a:avLst/>
          </a:prstGeom>
        </p:spPr>
        <p:txBody>
          <a:bodyPr vert="horz" lIns="91436" tIns="45718" rIns="91436" bIns="45718" rtlCol="0">
            <a:no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10" name="Straight Connector 9"/>
          <p:cNvCxnSpPr/>
          <p:nvPr/>
        </p:nvCxnSpPr>
        <p:spPr>
          <a:xfrm>
            <a:off x="591131" y="1100537"/>
            <a:ext cx="10972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txBox="1">
            <a:spLocks/>
          </p:cNvSpPr>
          <p:nvPr userDrawn="1"/>
        </p:nvSpPr>
        <p:spPr>
          <a:xfrm>
            <a:off x="0" y="6565686"/>
            <a:ext cx="1066800" cy="273844"/>
          </a:xfrm>
          <a:prstGeom prst="rect">
            <a:avLst/>
          </a:prstGeom>
        </p:spPr>
        <p:txBody>
          <a:bodyPr lIns="91436" tIns="45718" rIns="91436" bIns="4571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F2234-F0AC-4578-99CD-21C2B01FA7D4}" type="slidenum">
              <a:rPr lang="en-US" sz="1600" b="0" smtClean="0"/>
              <a:pPr/>
              <a:t>‹#›</a:t>
            </a:fld>
            <a:endParaRPr lang="en-US" sz="1600" b="0"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817" r:id="rId9"/>
    <p:sldLayoutId id="2147483818" r:id="rId10"/>
    <p:sldLayoutId id="2147483819" r:id="rId11"/>
  </p:sldLayoutIdLst>
  <p:hf hdr="0" ftr="0" dt="0"/>
  <p:txStyles>
    <p:titleStyle>
      <a:lvl1pPr algn="ctr" defTabSz="914354" rtl="0" eaLnBrk="1" latinLnBrk="0" hangingPunct="1">
        <a:lnSpc>
          <a:spcPct val="85000"/>
        </a:lnSpc>
        <a:spcBef>
          <a:spcPct val="0"/>
        </a:spcBef>
        <a:buNone/>
        <a:defRPr sz="4400" kern="1200" spc="-51" baseline="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defRPr>
      </a:lvl1pPr>
    </p:titleStyle>
    <p:body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984" y="621423"/>
            <a:ext cx="11369963" cy="673979"/>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350983" y="1447800"/>
            <a:ext cx="11406908" cy="4980712"/>
          </a:xfrm>
          <a:prstGeom prst="rect">
            <a:avLst/>
          </a:prstGeom>
        </p:spPr>
        <p:txBody>
          <a:bodyPr vert="horz" lIns="91436" tIns="45718" rIns="91436" bIns="45718" rtlCol="0">
            <a:no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12" name="Slide Number Placeholder 5"/>
          <p:cNvSpPr txBox="1">
            <a:spLocks/>
          </p:cNvSpPr>
          <p:nvPr userDrawn="1"/>
        </p:nvSpPr>
        <p:spPr>
          <a:xfrm>
            <a:off x="1" y="6565686"/>
            <a:ext cx="591131" cy="273844"/>
          </a:xfrm>
          <a:prstGeom prst="rect">
            <a:avLst/>
          </a:prstGeom>
        </p:spPr>
        <p:txBody>
          <a:bodyPr lIns="91436" tIns="45718" rIns="91436" bIns="4571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F4F2234-F0AC-4578-99CD-21C2B01FA7D4}" type="slidenum">
              <a:rPr lang="en-US" sz="1600" smtClean="0">
                <a:solidFill>
                  <a:srgbClr val="000000"/>
                </a:solidFill>
              </a:rPr>
              <a:pPr/>
              <a:t>‹#›</a:t>
            </a:fld>
            <a:endParaRPr lang="en-US" sz="1600" dirty="0">
              <a:solidFill>
                <a:srgbClr val="000000"/>
              </a:solidFill>
            </a:endParaRPr>
          </a:p>
        </p:txBody>
      </p:sp>
    </p:spTree>
    <p:extLst>
      <p:ext uri="{BB962C8B-B14F-4D97-AF65-F5344CB8AC3E}">
        <p14:creationId xmlns:p14="http://schemas.microsoft.com/office/powerpoint/2010/main" val="2744114734"/>
      </p:ext>
    </p:extLst>
  </p:cSld>
  <p:clrMap bg1="lt1" tx1="dk1" bg2="lt2" tx2="dk2" accent1="accent1" accent2="accent2" accent3="accent3" accent4="accent4" accent5="accent5" accent6="accent6" hlink="hlink" folHlink="folHlink"/>
  <p:sldLayoutIdLst>
    <p:sldLayoutId id="2147483705" r:id="rId1"/>
    <p:sldLayoutId id="2147483706" r:id="rId2"/>
  </p:sldLayoutIdLst>
  <p:hf hdr="0" ftr="0" dt="0"/>
  <p:txStyles>
    <p:titleStyle>
      <a:lvl1pPr algn="ctr" defTabSz="914354" rtl="0" eaLnBrk="1" latinLnBrk="0" hangingPunct="1">
        <a:lnSpc>
          <a:spcPct val="85000"/>
        </a:lnSpc>
        <a:spcBef>
          <a:spcPct val="0"/>
        </a:spcBef>
        <a:buNone/>
        <a:defRPr sz="4400" kern="1200" spc="-51" baseline="0">
          <a:solidFill>
            <a:schemeClr val="tx1"/>
          </a:solidFill>
          <a:latin typeface="Berlin Sans FB Demi" panose="020E0802020502020306" pitchFamily="34" charset="0"/>
          <a:ea typeface="+mj-ea"/>
          <a:cs typeface="+mj-cs"/>
        </a:defRPr>
      </a:lvl1pPr>
    </p:titleStyle>
    <p:bodyStyle>
      <a:lvl1pPr marL="341305" indent="-341305"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400" kern="1200">
          <a:solidFill>
            <a:schemeClr val="tx1"/>
          </a:solidFill>
          <a:latin typeface="+mn-lt"/>
          <a:ea typeface="+mn-ea"/>
          <a:cs typeface="+mn-cs"/>
        </a:defRPr>
      </a:lvl1pPr>
      <a:lvl2pPr marL="573074" indent="-373053"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400" kern="1200">
          <a:solidFill>
            <a:schemeClr val="tx1"/>
          </a:solidFill>
          <a:latin typeface="+mn-lt"/>
          <a:ea typeface="+mn-ea"/>
          <a:cs typeface="+mn-cs"/>
        </a:defRPr>
      </a:lvl2pPr>
      <a:lvl3pPr marL="684179" indent="-300023"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400" kern="1200">
          <a:solidFill>
            <a:schemeClr val="tx1"/>
          </a:solidFill>
          <a:latin typeface="+mn-lt"/>
          <a:ea typeface="+mn-ea"/>
          <a:cs typeface="+mn-cs"/>
        </a:defRPr>
      </a:lvl3pPr>
      <a:lvl4pPr marL="912791" indent="-290506"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400" kern="1200">
          <a:solidFill>
            <a:schemeClr val="tx1"/>
          </a:solidFill>
          <a:latin typeface="+mn-lt"/>
          <a:ea typeface="+mn-ea"/>
          <a:cs typeface="+mn-cs"/>
        </a:defRPr>
      </a:lvl4pPr>
      <a:lvl5pPr marL="1142971" indent="-274632"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4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1007533" y="115888"/>
            <a:ext cx="10972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50" rIns="121898" bIns="60950" numCol="1" anchor="ctr" anchorCtr="0" compatLnSpc="1">
            <a:prstTxWarp prst="textNoShape">
              <a:avLst/>
            </a:prstTxWarp>
          </a:bodyPr>
          <a:lstStyle/>
          <a:p>
            <a:pPr lvl="0"/>
            <a:r>
              <a:rPr lang="en-US" altLang="zh-CN"/>
              <a:t>Title</a:t>
            </a:r>
            <a:endParaRPr lang="zh-CN" altLang="en-US"/>
          </a:p>
        </p:txBody>
      </p:sp>
      <p:sp>
        <p:nvSpPr>
          <p:cNvPr id="1027" name="文本占位符 2"/>
          <p:cNvSpPr>
            <a:spLocks noGrp="1"/>
          </p:cNvSpPr>
          <p:nvPr>
            <p:ph type="body" idx="1"/>
          </p:nvPr>
        </p:nvSpPr>
        <p:spPr bwMode="auto">
          <a:xfrm>
            <a:off x="624421" y="1196977"/>
            <a:ext cx="1094316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8" tIns="60950" rIns="121898" bIns="60950" numCol="1" anchor="t" anchorCtr="0" compatLnSpc="1">
            <a:prstTxWarp prst="textNoShape">
              <a:avLst/>
            </a:prstTxWarp>
          </a:bodyPr>
          <a:lstStyle/>
          <a:p>
            <a:pPr lvl="0"/>
            <a:r>
              <a:rPr lang="en-US" altLang="zh-CN"/>
              <a:t>First Layer</a:t>
            </a:r>
            <a:endParaRPr lang="zh-CN" altLang="en-US"/>
          </a:p>
          <a:p>
            <a:pPr lvl="1"/>
            <a:r>
              <a:rPr lang="en-US" altLang="zh-CN"/>
              <a:t>Second Layer</a:t>
            </a:r>
            <a:endParaRPr lang="zh-CN" altLang="en-US"/>
          </a:p>
          <a:p>
            <a:pPr lvl="2"/>
            <a:r>
              <a:rPr lang="en-US" altLang="zh-CN"/>
              <a:t>Third Layer</a:t>
            </a:r>
          </a:p>
          <a:p>
            <a:pPr lvl="3"/>
            <a:r>
              <a:rPr lang="en-US" altLang="zh-CN"/>
              <a:t>Fifth Layer</a:t>
            </a:r>
            <a:endParaRPr lang="zh-CN" altLang="en-US"/>
          </a:p>
        </p:txBody>
      </p:sp>
      <p:sp>
        <p:nvSpPr>
          <p:cNvPr id="12" name="灯片编号占位符 5"/>
          <p:cNvSpPr>
            <a:spLocks noGrp="1"/>
          </p:cNvSpPr>
          <p:nvPr>
            <p:ph type="sldNum" sz="quarter" idx="4"/>
          </p:nvPr>
        </p:nvSpPr>
        <p:spPr>
          <a:xfrm>
            <a:off x="143936" y="6381752"/>
            <a:ext cx="1248833" cy="365125"/>
          </a:xfrm>
          <a:prstGeom prst="rect">
            <a:avLst/>
          </a:prstGeom>
        </p:spPr>
        <p:txBody>
          <a:bodyPr vert="horz" wrap="square" lIns="121898" tIns="60950" rIns="121898" bIns="60950" numCol="1" anchor="t" anchorCtr="0" compatLnSpc="1">
            <a:prstTxWarp prst="textNoShape">
              <a:avLst/>
            </a:prstTxWarp>
          </a:bodyPr>
          <a:lstStyle>
            <a:lvl1pPr eaLnBrk="0" hangingPunct="0">
              <a:defRPr sz="1900" b="1">
                <a:ea typeface="宋体" pitchFamily="2" charset="-122"/>
              </a:defRPr>
            </a:lvl1pPr>
          </a:lstStyle>
          <a:p>
            <a:pPr defTabSz="914377" fontAlgn="base">
              <a:spcBef>
                <a:spcPct val="0"/>
              </a:spcBef>
              <a:spcAft>
                <a:spcPct val="0"/>
              </a:spcAft>
            </a:pPr>
            <a:fld id="{F42ACE98-5F71-4B9B-AA90-1705E9D48DFF}" type="slidenum">
              <a:rPr lang="en-US" altLang="zh-CN" smtClean="0">
                <a:solidFill>
                  <a:prstClr val="black"/>
                </a:solidFill>
                <a:latin typeface="Calibri" pitchFamily="34" charset="0"/>
                <a:cs typeface="Arial" pitchFamily="34" charset="0"/>
              </a:rPr>
              <a:pPr defTabSz="914377" fontAlgn="base">
                <a:spcBef>
                  <a:spcPct val="0"/>
                </a:spcBef>
                <a:spcAft>
                  <a:spcPct val="0"/>
                </a:spcAft>
              </a:pPr>
              <a:t>‹#›</a:t>
            </a:fld>
            <a:endParaRPr lang="en-US" altLang="zh-CN">
              <a:solidFill>
                <a:prstClr val="black"/>
              </a:solidFill>
              <a:latin typeface="Calibri" pitchFamily="34" charset="0"/>
              <a:cs typeface="Arial" pitchFamily="34" charset="0"/>
            </a:endParaRPr>
          </a:p>
        </p:txBody>
      </p:sp>
    </p:spTree>
    <p:extLst>
      <p:ext uri="{BB962C8B-B14F-4D97-AF65-F5344CB8AC3E}">
        <p14:creationId xmlns:p14="http://schemas.microsoft.com/office/powerpoint/2010/main" val="172806108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txStyles>
    <p:titleStyle>
      <a:lvl1pPr algn="ctr" rtl="0" eaLnBrk="0" fontAlgn="base" hangingPunct="0">
        <a:spcBef>
          <a:spcPct val="0"/>
        </a:spcBef>
        <a:spcAft>
          <a:spcPct val="0"/>
        </a:spcAft>
        <a:defRPr sz="5900" b="1" kern="1200">
          <a:solidFill>
            <a:schemeClr val="tx1"/>
          </a:solidFill>
          <a:latin typeface="Arial" charset="0"/>
          <a:ea typeface="宋体" charset="0"/>
          <a:cs typeface="宋体" charset="0"/>
        </a:defRPr>
      </a:lvl1pPr>
      <a:lvl2pPr algn="ctr" rtl="0" eaLnBrk="0" fontAlgn="base" hangingPunct="0">
        <a:spcBef>
          <a:spcPct val="0"/>
        </a:spcBef>
        <a:spcAft>
          <a:spcPct val="0"/>
        </a:spcAft>
        <a:defRPr sz="5900" b="1">
          <a:solidFill>
            <a:schemeClr val="tx1"/>
          </a:solidFill>
          <a:latin typeface="Arial" charset="0"/>
          <a:ea typeface="宋体" pitchFamily="2" charset="-122"/>
          <a:cs typeface="宋体" charset="0"/>
        </a:defRPr>
      </a:lvl2pPr>
      <a:lvl3pPr algn="ctr" rtl="0" eaLnBrk="0" fontAlgn="base" hangingPunct="0">
        <a:spcBef>
          <a:spcPct val="0"/>
        </a:spcBef>
        <a:spcAft>
          <a:spcPct val="0"/>
        </a:spcAft>
        <a:defRPr sz="5900" b="1">
          <a:solidFill>
            <a:schemeClr val="tx1"/>
          </a:solidFill>
          <a:latin typeface="Arial" charset="0"/>
          <a:ea typeface="宋体" pitchFamily="2" charset="-122"/>
          <a:cs typeface="宋体" charset="0"/>
        </a:defRPr>
      </a:lvl3pPr>
      <a:lvl4pPr algn="ctr" rtl="0" eaLnBrk="0" fontAlgn="base" hangingPunct="0">
        <a:spcBef>
          <a:spcPct val="0"/>
        </a:spcBef>
        <a:spcAft>
          <a:spcPct val="0"/>
        </a:spcAft>
        <a:defRPr sz="5900" b="1">
          <a:solidFill>
            <a:schemeClr val="tx1"/>
          </a:solidFill>
          <a:latin typeface="Arial" charset="0"/>
          <a:ea typeface="宋体" pitchFamily="2" charset="-122"/>
          <a:cs typeface="宋体" charset="0"/>
        </a:defRPr>
      </a:lvl4pPr>
      <a:lvl5pPr algn="ctr" rtl="0" eaLnBrk="0" fontAlgn="base" hangingPunct="0">
        <a:spcBef>
          <a:spcPct val="0"/>
        </a:spcBef>
        <a:spcAft>
          <a:spcPct val="0"/>
        </a:spcAft>
        <a:defRPr sz="5900" b="1">
          <a:solidFill>
            <a:schemeClr val="tx1"/>
          </a:solidFill>
          <a:latin typeface="Arial" charset="0"/>
          <a:ea typeface="宋体" pitchFamily="2" charset="-122"/>
          <a:cs typeface="宋体" charset="0"/>
        </a:defRPr>
      </a:lvl5pPr>
      <a:lvl6pPr marL="609495" algn="ctr" rtl="0" eaLnBrk="1" fontAlgn="base" hangingPunct="1">
        <a:spcBef>
          <a:spcPct val="0"/>
        </a:spcBef>
        <a:spcAft>
          <a:spcPct val="0"/>
        </a:spcAft>
        <a:defRPr sz="5900" b="1">
          <a:solidFill>
            <a:schemeClr val="tx1"/>
          </a:solidFill>
          <a:latin typeface="Calibri" pitchFamily="34" charset="0"/>
          <a:ea typeface="宋体" pitchFamily="2" charset="-122"/>
        </a:defRPr>
      </a:lvl6pPr>
      <a:lvl7pPr marL="1218992" algn="ctr" rtl="0" eaLnBrk="1" fontAlgn="base" hangingPunct="1">
        <a:spcBef>
          <a:spcPct val="0"/>
        </a:spcBef>
        <a:spcAft>
          <a:spcPct val="0"/>
        </a:spcAft>
        <a:defRPr sz="5900" b="1">
          <a:solidFill>
            <a:schemeClr val="tx1"/>
          </a:solidFill>
          <a:latin typeface="Calibri" pitchFamily="34" charset="0"/>
          <a:ea typeface="宋体" pitchFamily="2" charset="-122"/>
        </a:defRPr>
      </a:lvl7pPr>
      <a:lvl8pPr marL="1828489" algn="ctr" rtl="0" eaLnBrk="1" fontAlgn="base" hangingPunct="1">
        <a:spcBef>
          <a:spcPct val="0"/>
        </a:spcBef>
        <a:spcAft>
          <a:spcPct val="0"/>
        </a:spcAft>
        <a:defRPr sz="5900" b="1">
          <a:solidFill>
            <a:schemeClr val="tx1"/>
          </a:solidFill>
          <a:latin typeface="Calibri" pitchFamily="34" charset="0"/>
          <a:ea typeface="宋体" pitchFamily="2" charset="-122"/>
        </a:defRPr>
      </a:lvl8pPr>
      <a:lvl9pPr marL="2437986" algn="ctr" rtl="0" eaLnBrk="1" fontAlgn="base" hangingPunct="1">
        <a:spcBef>
          <a:spcPct val="0"/>
        </a:spcBef>
        <a:spcAft>
          <a:spcPct val="0"/>
        </a:spcAft>
        <a:defRPr sz="5900" b="1">
          <a:solidFill>
            <a:schemeClr val="tx1"/>
          </a:solidFill>
          <a:latin typeface="Calibri" pitchFamily="34" charset="0"/>
          <a:ea typeface="宋体" pitchFamily="2" charset="-122"/>
        </a:defRPr>
      </a:lvl9pPr>
    </p:titleStyle>
    <p:bodyStyle>
      <a:lvl1pPr marL="455062" indent="-455062" algn="l" rtl="0" eaLnBrk="0" fontAlgn="base" hangingPunct="0">
        <a:spcBef>
          <a:spcPct val="20000"/>
        </a:spcBef>
        <a:spcAft>
          <a:spcPct val="0"/>
        </a:spcAft>
        <a:buClr>
          <a:schemeClr val="tx2"/>
        </a:buClr>
        <a:buSzPct val="70000"/>
        <a:buFont typeface="Wingdings" pitchFamily="2" charset="2"/>
        <a:buChar char="q"/>
        <a:defRPr kumimoji="1" sz="3700" kern="1200">
          <a:solidFill>
            <a:schemeClr val="tx1"/>
          </a:solidFill>
          <a:latin typeface="Arial" charset="0"/>
          <a:ea typeface="宋体" charset="0"/>
          <a:cs typeface="宋体" charset="0"/>
        </a:defRPr>
      </a:lvl1pPr>
      <a:lvl2pPr marL="988434" indent="-378865" algn="l" rtl="0" eaLnBrk="0" fontAlgn="base" hangingPunct="0">
        <a:spcBef>
          <a:spcPct val="20000"/>
        </a:spcBef>
        <a:spcAft>
          <a:spcPct val="0"/>
        </a:spcAft>
        <a:buFont typeface="Arial" pitchFamily="34" charset="0"/>
        <a:buChar char="–"/>
        <a:defRPr kumimoji="1" sz="3700" kern="1200">
          <a:solidFill>
            <a:schemeClr val="tx1"/>
          </a:solidFill>
          <a:latin typeface="Calibri" pitchFamily="34" charset="0"/>
          <a:ea typeface="宋体" charset="0"/>
          <a:cs typeface="+mn-cs"/>
        </a:defRPr>
      </a:lvl2pPr>
      <a:lvl3pPr marL="1521809" indent="-302668" algn="l" rtl="0" eaLnBrk="0" fontAlgn="base" hangingPunct="0">
        <a:spcBef>
          <a:spcPct val="20000"/>
        </a:spcBef>
        <a:spcAft>
          <a:spcPct val="0"/>
        </a:spcAft>
        <a:buSzPct val="70000"/>
        <a:buFont typeface="Wingdings" pitchFamily="2" charset="2"/>
        <a:buChar char="§"/>
        <a:defRPr kumimoji="1" sz="3200" kern="1200">
          <a:solidFill>
            <a:srgbClr val="8E0000"/>
          </a:solidFill>
          <a:latin typeface="Arial" charset="0"/>
          <a:ea typeface="宋体" charset="0"/>
          <a:cs typeface="+mn-cs"/>
        </a:defRPr>
      </a:lvl3pPr>
      <a:lvl4pPr marL="2131377" indent="-302668" algn="l" rtl="0" eaLnBrk="0" fontAlgn="base" hangingPunct="0">
        <a:spcBef>
          <a:spcPct val="20000"/>
        </a:spcBef>
        <a:spcAft>
          <a:spcPct val="0"/>
        </a:spcAft>
        <a:buFont typeface="Arial" pitchFamily="34" charset="0"/>
        <a:buChar char="–"/>
        <a:defRPr kumimoji="1" sz="2700" kern="1200">
          <a:solidFill>
            <a:schemeClr val="tx1"/>
          </a:solidFill>
          <a:latin typeface="Calibri" pitchFamily="34" charset="0"/>
          <a:ea typeface="宋体" charset="0"/>
          <a:cs typeface="Arial" pitchFamily="34" charset="0"/>
        </a:defRPr>
      </a:lvl4pPr>
      <a:lvl5pPr marL="2740946" indent="-302668" algn="l" rtl="0" eaLnBrk="0" fontAlgn="base" hangingPunct="0">
        <a:spcBef>
          <a:spcPct val="20000"/>
        </a:spcBef>
        <a:spcAft>
          <a:spcPct val="0"/>
        </a:spcAft>
        <a:buFont typeface="Arial" pitchFamily="34" charset="0"/>
        <a:buChar char="»"/>
        <a:defRPr kumimoji="1" sz="2700" kern="1200">
          <a:solidFill>
            <a:schemeClr val="tx1"/>
          </a:solidFill>
          <a:latin typeface="Arial" pitchFamily="34" charset="0"/>
          <a:ea typeface="Arial" charset="0"/>
          <a:cs typeface="Arial" pitchFamily="34" charset="0"/>
        </a:defRPr>
      </a:lvl5pPr>
      <a:lvl6pPr marL="3352231" indent="-304748" algn="l" defTabSz="12189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26" indent="-304748" algn="l" defTabSz="12189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24" indent="-304748" algn="l" defTabSz="12189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721" indent="-304748" algn="l" defTabSz="12189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92" rtl="0" eaLnBrk="1" latinLnBrk="0" hangingPunct="1">
        <a:defRPr sz="2400" kern="1200">
          <a:solidFill>
            <a:schemeClr val="tx1"/>
          </a:solidFill>
          <a:latin typeface="+mn-lt"/>
          <a:ea typeface="+mn-ea"/>
          <a:cs typeface="+mn-cs"/>
        </a:defRPr>
      </a:lvl1pPr>
      <a:lvl2pPr marL="609495" algn="l" defTabSz="1218992" rtl="0" eaLnBrk="1" latinLnBrk="0" hangingPunct="1">
        <a:defRPr sz="2400" kern="1200">
          <a:solidFill>
            <a:schemeClr val="tx1"/>
          </a:solidFill>
          <a:latin typeface="+mn-lt"/>
          <a:ea typeface="+mn-ea"/>
          <a:cs typeface="+mn-cs"/>
        </a:defRPr>
      </a:lvl2pPr>
      <a:lvl3pPr marL="1218992" algn="l" defTabSz="1218992" rtl="0" eaLnBrk="1" latinLnBrk="0" hangingPunct="1">
        <a:defRPr sz="2400" kern="1200">
          <a:solidFill>
            <a:schemeClr val="tx1"/>
          </a:solidFill>
          <a:latin typeface="+mn-lt"/>
          <a:ea typeface="+mn-ea"/>
          <a:cs typeface="+mn-cs"/>
        </a:defRPr>
      </a:lvl3pPr>
      <a:lvl4pPr marL="1828489" algn="l" defTabSz="1218992" rtl="0" eaLnBrk="1" latinLnBrk="0" hangingPunct="1">
        <a:defRPr sz="2400" kern="1200">
          <a:solidFill>
            <a:schemeClr val="tx1"/>
          </a:solidFill>
          <a:latin typeface="+mn-lt"/>
          <a:ea typeface="+mn-ea"/>
          <a:cs typeface="+mn-cs"/>
        </a:defRPr>
      </a:lvl4pPr>
      <a:lvl5pPr marL="2437986" algn="l" defTabSz="1218992" rtl="0" eaLnBrk="1" latinLnBrk="0" hangingPunct="1">
        <a:defRPr sz="2400" kern="1200">
          <a:solidFill>
            <a:schemeClr val="tx1"/>
          </a:solidFill>
          <a:latin typeface="+mn-lt"/>
          <a:ea typeface="+mn-ea"/>
          <a:cs typeface="+mn-cs"/>
        </a:defRPr>
      </a:lvl5pPr>
      <a:lvl6pPr marL="3047484" algn="l" defTabSz="1218992" rtl="0" eaLnBrk="1" latinLnBrk="0" hangingPunct="1">
        <a:defRPr sz="2400" kern="1200">
          <a:solidFill>
            <a:schemeClr val="tx1"/>
          </a:solidFill>
          <a:latin typeface="+mn-lt"/>
          <a:ea typeface="+mn-ea"/>
          <a:cs typeface="+mn-cs"/>
        </a:defRPr>
      </a:lvl6pPr>
      <a:lvl7pPr marL="3656978" algn="l" defTabSz="1218992" rtl="0" eaLnBrk="1" latinLnBrk="0" hangingPunct="1">
        <a:defRPr sz="2400" kern="1200">
          <a:solidFill>
            <a:schemeClr val="tx1"/>
          </a:solidFill>
          <a:latin typeface="+mn-lt"/>
          <a:ea typeface="+mn-ea"/>
          <a:cs typeface="+mn-cs"/>
        </a:defRPr>
      </a:lvl7pPr>
      <a:lvl8pPr marL="4266475" algn="l" defTabSz="1218992" rtl="0" eaLnBrk="1" latinLnBrk="0" hangingPunct="1">
        <a:defRPr sz="2400" kern="1200">
          <a:solidFill>
            <a:schemeClr val="tx1"/>
          </a:solidFill>
          <a:latin typeface="+mn-lt"/>
          <a:ea typeface="+mn-ea"/>
          <a:cs typeface="+mn-cs"/>
        </a:defRPr>
      </a:lvl8pPr>
      <a:lvl9pPr marL="4875973" algn="l" defTabSz="1218992"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1007533" y="115888"/>
            <a:ext cx="10972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1" tIns="60952" rIns="121901" bIns="60952" numCol="1" anchor="ctr" anchorCtr="0" compatLnSpc="1">
            <a:prstTxWarp prst="textNoShape">
              <a:avLst/>
            </a:prstTxWarp>
          </a:bodyPr>
          <a:lstStyle/>
          <a:p>
            <a:pPr lvl="0"/>
            <a:r>
              <a:rPr lang="en-US" altLang="zh-CN"/>
              <a:t>Title</a:t>
            </a:r>
            <a:endParaRPr lang="zh-CN" altLang="en-US"/>
          </a:p>
        </p:txBody>
      </p:sp>
      <p:sp>
        <p:nvSpPr>
          <p:cNvPr id="1027" name="文本占位符 2"/>
          <p:cNvSpPr>
            <a:spLocks noGrp="1"/>
          </p:cNvSpPr>
          <p:nvPr>
            <p:ph type="body" idx="1"/>
          </p:nvPr>
        </p:nvSpPr>
        <p:spPr bwMode="auto">
          <a:xfrm>
            <a:off x="624419" y="1196976"/>
            <a:ext cx="1094316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1" tIns="60952" rIns="121901" bIns="60952" numCol="1" anchor="t" anchorCtr="0" compatLnSpc="1">
            <a:prstTxWarp prst="textNoShape">
              <a:avLst/>
            </a:prstTxWarp>
          </a:bodyPr>
          <a:lstStyle/>
          <a:p>
            <a:pPr lvl="0"/>
            <a:r>
              <a:rPr lang="en-US" altLang="zh-CN"/>
              <a:t>First Layer</a:t>
            </a:r>
            <a:endParaRPr lang="zh-CN" altLang="en-US"/>
          </a:p>
          <a:p>
            <a:pPr lvl="1"/>
            <a:r>
              <a:rPr lang="en-US" altLang="zh-CN"/>
              <a:t>Second Layer</a:t>
            </a:r>
            <a:endParaRPr lang="zh-CN" altLang="en-US"/>
          </a:p>
          <a:p>
            <a:pPr lvl="2"/>
            <a:r>
              <a:rPr lang="en-US" altLang="zh-CN"/>
              <a:t>Third Layer</a:t>
            </a:r>
          </a:p>
          <a:p>
            <a:pPr lvl="3"/>
            <a:r>
              <a:rPr lang="en-US" altLang="zh-CN"/>
              <a:t>Fifth Layer</a:t>
            </a:r>
            <a:endParaRPr lang="zh-CN" altLang="en-US"/>
          </a:p>
        </p:txBody>
      </p:sp>
      <p:sp>
        <p:nvSpPr>
          <p:cNvPr id="12" name="灯片编号占位符 5"/>
          <p:cNvSpPr>
            <a:spLocks noGrp="1"/>
          </p:cNvSpPr>
          <p:nvPr>
            <p:ph type="sldNum" sz="quarter" idx="4"/>
          </p:nvPr>
        </p:nvSpPr>
        <p:spPr>
          <a:xfrm>
            <a:off x="143934" y="6381751"/>
            <a:ext cx="1248833" cy="365125"/>
          </a:xfrm>
          <a:prstGeom prst="rect">
            <a:avLst/>
          </a:prstGeom>
        </p:spPr>
        <p:txBody>
          <a:bodyPr vert="horz" wrap="square" lIns="121901" tIns="60952" rIns="121901" bIns="60952" numCol="1" anchor="t" anchorCtr="0" compatLnSpc="1">
            <a:prstTxWarp prst="textNoShape">
              <a:avLst/>
            </a:prstTxWarp>
          </a:bodyPr>
          <a:lstStyle>
            <a:lvl1pPr eaLnBrk="0" hangingPunct="0">
              <a:defRPr sz="1900" b="1">
                <a:ea typeface="宋体" pitchFamily="2" charset="-122"/>
              </a:defRPr>
            </a:lvl1pPr>
          </a:lstStyle>
          <a:p>
            <a:pPr defTabSz="914400" fontAlgn="base">
              <a:spcBef>
                <a:spcPct val="0"/>
              </a:spcBef>
              <a:spcAft>
                <a:spcPct val="0"/>
              </a:spcAft>
            </a:pPr>
            <a:fld id="{F42ACE98-5F71-4B9B-AA90-1705E9D48DFF}" type="slidenum">
              <a:rPr lang="en-US" altLang="zh-CN">
                <a:solidFill>
                  <a:prstClr val="black"/>
                </a:solidFill>
                <a:latin typeface="Calibri" pitchFamily="34" charset="0"/>
                <a:cs typeface="Arial" pitchFamily="34" charset="0"/>
              </a:rPr>
              <a:pPr defTabSz="914400" fontAlgn="base">
                <a:spcBef>
                  <a:spcPct val="0"/>
                </a:spcBef>
                <a:spcAft>
                  <a:spcPct val="0"/>
                </a:spcAft>
              </a:pPr>
              <a:t>‹#›</a:t>
            </a:fld>
            <a:endParaRPr lang="en-US" altLang="zh-CN">
              <a:solidFill>
                <a:prstClr val="black"/>
              </a:solidFill>
              <a:latin typeface="Calibri" pitchFamily="34" charset="0"/>
              <a:cs typeface="Arial" pitchFamily="34" charset="0"/>
            </a:endParaRPr>
          </a:p>
        </p:txBody>
      </p:sp>
    </p:spTree>
    <p:extLst>
      <p:ext uri="{BB962C8B-B14F-4D97-AF65-F5344CB8AC3E}">
        <p14:creationId xmlns:p14="http://schemas.microsoft.com/office/powerpoint/2010/main" val="31464166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txStyles>
    <p:titleStyle>
      <a:lvl1pPr algn="ctr" rtl="0" eaLnBrk="0" fontAlgn="base" hangingPunct="0">
        <a:spcBef>
          <a:spcPct val="0"/>
        </a:spcBef>
        <a:spcAft>
          <a:spcPct val="0"/>
        </a:spcAft>
        <a:defRPr sz="5900" b="1" kern="1200">
          <a:solidFill>
            <a:schemeClr val="tx1"/>
          </a:solidFill>
          <a:latin typeface="Arial" charset="0"/>
          <a:ea typeface="宋体" charset="0"/>
          <a:cs typeface="宋体" charset="0"/>
        </a:defRPr>
      </a:lvl1pPr>
      <a:lvl2pPr algn="ctr" rtl="0" eaLnBrk="0" fontAlgn="base" hangingPunct="0">
        <a:spcBef>
          <a:spcPct val="0"/>
        </a:spcBef>
        <a:spcAft>
          <a:spcPct val="0"/>
        </a:spcAft>
        <a:defRPr sz="5900" b="1">
          <a:solidFill>
            <a:schemeClr val="tx1"/>
          </a:solidFill>
          <a:latin typeface="Arial" charset="0"/>
          <a:ea typeface="宋体" pitchFamily="2" charset="-122"/>
          <a:cs typeface="宋体" charset="0"/>
        </a:defRPr>
      </a:lvl2pPr>
      <a:lvl3pPr algn="ctr" rtl="0" eaLnBrk="0" fontAlgn="base" hangingPunct="0">
        <a:spcBef>
          <a:spcPct val="0"/>
        </a:spcBef>
        <a:spcAft>
          <a:spcPct val="0"/>
        </a:spcAft>
        <a:defRPr sz="5900" b="1">
          <a:solidFill>
            <a:schemeClr val="tx1"/>
          </a:solidFill>
          <a:latin typeface="Arial" charset="0"/>
          <a:ea typeface="宋体" pitchFamily="2" charset="-122"/>
          <a:cs typeface="宋体" charset="0"/>
        </a:defRPr>
      </a:lvl3pPr>
      <a:lvl4pPr algn="ctr" rtl="0" eaLnBrk="0" fontAlgn="base" hangingPunct="0">
        <a:spcBef>
          <a:spcPct val="0"/>
        </a:spcBef>
        <a:spcAft>
          <a:spcPct val="0"/>
        </a:spcAft>
        <a:defRPr sz="5900" b="1">
          <a:solidFill>
            <a:schemeClr val="tx1"/>
          </a:solidFill>
          <a:latin typeface="Arial" charset="0"/>
          <a:ea typeface="宋体" pitchFamily="2" charset="-122"/>
          <a:cs typeface="宋体" charset="0"/>
        </a:defRPr>
      </a:lvl4pPr>
      <a:lvl5pPr algn="ctr" rtl="0" eaLnBrk="0" fontAlgn="base" hangingPunct="0">
        <a:spcBef>
          <a:spcPct val="0"/>
        </a:spcBef>
        <a:spcAft>
          <a:spcPct val="0"/>
        </a:spcAft>
        <a:defRPr sz="5900" b="1">
          <a:solidFill>
            <a:schemeClr val="tx1"/>
          </a:solidFill>
          <a:latin typeface="Arial" charset="0"/>
          <a:ea typeface="宋体" pitchFamily="2" charset="-122"/>
          <a:cs typeface="宋体" charset="0"/>
        </a:defRPr>
      </a:lvl5pPr>
      <a:lvl6pPr marL="609511" algn="ctr" rtl="0" eaLnBrk="1" fontAlgn="base" hangingPunct="1">
        <a:spcBef>
          <a:spcPct val="0"/>
        </a:spcBef>
        <a:spcAft>
          <a:spcPct val="0"/>
        </a:spcAft>
        <a:defRPr sz="5900" b="1">
          <a:solidFill>
            <a:schemeClr val="tx1"/>
          </a:solidFill>
          <a:latin typeface="Calibri" pitchFamily="34" charset="0"/>
          <a:ea typeface="宋体" pitchFamily="2" charset="-122"/>
        </a:defRPr>
      </a:lvl6pPr>
      <a:lvl7pPr marL="1219023" algn="ctr" rtl="0" eaLnBrk="1" fontAlgn="base" hangingPunct="1">
        <a:spcBef>
          <a:spcPct val="0"/>
        </a:spcBef>
        <a:spcAft>
          <a:spcPct val="0"/>
        </a:spcAft>
        <a:defRPr sz="5900" b="1">
          <a:solidFill>
            <a:schemeClr val="tx1"/>
          </a:solidFill>
          <a:latin typeface="Calibri" pitchFamily="34" charset="0"/>
          <a:ea typeface="宋体" pitchFamily="2" charset="-122"/>
        </a:defRPr>
      </a:lvl7pPr>
      <a:lvl8pPr marL="1828534" algn="ctr" rtl="0" eaLnBrk="1" fontAlgn="base" hangingPunct="1">
        <a:spcBef>
          <a:spcPct val="0"/>
        </a:spcBef>
        <a:spcAft>
          <a:spcPct val="0"/>
        </a:spcAft>
        <a:defRPr sz="5900" b="1">
          <a:solidFill>
            <a:schemeClr val="tx1"/>
          </a:solidFill>
          <a:latin typeface="Calibri" pitchFamily="34" charset="0"/>
          <a:ea typeface="宋体" pitchFamily="2" charset="-122"/>
        </a:defRPr>
      </a:lvl8pPr>
      <a:lvl9pPr marL="2438047" algn="ctr" rtl="0" eaLnBrk="1" fontAlgn="base" hangingPunct="1">
        <a:spcBef>
          <a:spcPct val="0"/>
        </a:spcBef>
        <a:spcAft>
          <a:spcPct val="0"/>
        </a:spcAft>
        <a:defRPr sz="5900" b="1">
          <a:solidFill>
            <a:schemeClr val="tx1"/>
          </a:solidFill>
          <a:latin typeface="Calibri" pitchFamily="34" charset="0"/>
          <a:ea typeface="宋体" pitchFamily="2" charset="-122"/>
        </a:defRPr>
      </a:lvl9pPr>
    </p:titleStyle>
    <p:bodyStyle>
      <a:lvl1pPr marL="455073" indent="-455073" algn="l" rtl="0" eaLnBrk="0" fontAlgn="base" hangingPunct="0">
        <a:spcBef>
          <a:spcPct val="20000"/>
        </a:spcBef>
        <a:spcAft>
          <a:spcPct val="0"/>
        </a:spcAft>
        <a:buClr>
          <a:schemeClr val="tx2"/>
        </a:buClr>
        <a:buSzPct val="70000"/>
        <a:buFont typeface="Wingdings" pitchFamily="2" charset="2"/>
        <a:buChar char="q"/>
        <a:defRPr kumimoji="1" sz="3700" kern="1200">
          <a:solidFill>
            <a:schemeClr val="tx1"/>
          </a:solidFill>
          <a:latin typeface="Arial" charset="0"/>
          <a:ea typeface="宋体" charset="0"/>
          <a:cs typeface="宋体" charset="0"/>
        </a:defRPr>
      </a:lvl1pPr>
      <a:lvl2pPr marL="988459" indent="-378875" algn="l" rtl="0" eaLnBrk="0" fontAlgn="base" hangingPunct="0">
        <a:spcBef>
          <a:spcPct val="20000"/>
        </a:spcBef>
        <a:spcAft>
          <a:spcPct val="0"/>
        </a:spcAft>
        <a:buFont typeface="Arial" pitchFamily="34" charset="0"/>
        <a:buChar char="–"/>
        <a:defRPr kumimoji="1" sz="3700" kern="1200">
          <a:solidFill>
            <a:schemeClr val="tx1"/>
          </a:solidFill>
          <a:latin typeface="Calibri" pitchFamily="34" charset="0"/>
          <a:ea typeface="宋体" charset="0"/>
          <a:cs typeface="+mn-cs"/>
        </a:defRPr>
      </a:lvl2pPr>
      <a:lvl3pPr marL="1521846" indent="-302676" algn="l" rtl="0" eaLnBrk="0" fontAlgn="base" hangingPunct="0">
        <a:spcBef>
          <a:spcPct val="20000"/>
        </a:spcBef>
        <a:spcAft>
          <a:spcPct val="0"/>
        </a:spcAft>
        <a:buSzPct val="70000"/>
        <a:buFont typeface="Wingdings" pitchFamily="2" charset="2"/>
        <a:buChar char="§"/>
        <a:defRPr kumimoji="1" sz="3200" kern="1200">
          <a:solidFill>
            <a:srgbClr val="8E0000"/>
          </a:solidFill>
          <a:latin typeface="Arial" charset="0"/>
          <a:ea typeface="宋体" charset="0"/>
          <a:cs typeface="+mn-cs"/>
        </a:defRPr>
      </a:lvl3pPr>
      <a:lvl4pPr marL="2131431" indent="-302676" algn="l" rtl="0" eaLnBrk="0" fontAlgn="base" hangingPunct="0">
        <a:spcBef>
          <a:spcPct val="20000"/>
        </a:spcBef>
        <a:spcAft>
          <a:spcPct val="0"/>
        </a:spcAft>
        <a:buFont typeface="Arial" pitchFamily="34" charset="0"/>
        <a:buChar char="–"/>
        <a:defRPr kumimoji="1" sz="2700" kern="1200">
          <a:solidFill>
            <a:schemeClr val="tx1"/>
          </a:solidFill>
          <a:latin typeface="Calibri" pitchFamily="34" charset="0"/>
          <a:ea typeface="宋体" charset="0"/>
          <a:cs typeface="Arial" pitchFamily="34" charset="0"/>
        </a:defRPr>
      </a:lvl4pPr>
      <a:lvl5pPr marL="2741015" indent="-302676" algn="l" rtl="0" eaLnBrk="0" fontAlgn="base" hangingPunct="0">
        <a:spcBef>
          <a:spcPct val="20000"/>
        </a:spcBef>
        <a:spcAft>
          <a:spcPct val="0"/>
        </a:spcAft>
        <a:buFont typeface="Arial" pitchFamily="34" charset="0"/>
        <a:buChar char="»"/>
        <a:defRPr kumimoji="1" sz="2700" kern="1200">
          <a:solidFill>
            <a:schemeClr val="tx1"/>
          </a:solidFill>
          <a:latin typeface="Arial" pitchFamily="34" charset="0"/>
          <a:ea typeface="Arial" charset="0"/>
          <a:cs typeface="Arial" pitchFamily="34" charset="0"/>
        </a:defRPr>
      </a:lvl5pPr>
      <a:lvl6pPr marL="3352315" indent="-304756" algn="l" defTabSz="121902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825" indent="-304756" algn="l" defTabSz="121902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338" indent="-304756" algn="l" defTabSz="121902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850" indent="-304756" algn="l" defTabSz="121902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023" rtl="0" eaLnBrk="1" latinLnBrk="0" hangingPunct="1">
        <a:defRPr sz="2400" kern="1200">
          <a:solidFill>
            <a:schemeClr val="tx1"/>
          </a:solidFill>
          <a:latin typeface="+mn-lt"/>
          <a:ea typeface="+mn-ea"/>
          <a:cs typeface="+mn-cs"/>
        </a:defRPr>
      </a:lvl1pPr>
      <a:lvl2pPr marL="609511" algn="l" defTabSz="1219023" rtl="0" eaLnBrk="1" latinLnBrk="0" hangingPunct="1">
        <a:defRPr sz="2400" kern="1200">
          <a:solidFill>
            <a:schemeClr val="tx1"/>
          </a:solidFill>
          <a:latin typeface="+mn-lt"/>
          <a:ea typeface="+mn-ea"/>
          <a:cs typeface="+mn-cs"/>
        </a:defRPr>
      </a:lvl2pPr>
      <a:lvl3pPr marL="1219023" algn="l" defTabSz="1219023" rtl="0" eaLnBrk="1" latinLnBrk="0" hangingPunct="1">
        <a:defRPr sz="2400" kern="1200">
          <a:solidFill>
            <a:schemeClr val="tx1"/>
          </a:solidFill>
          <a:latin typeface="+mn-lt"/>
          <a:ea typeface="+mn-ea"/>
          <a:cs typeface="+mn-cs"/>
        </a:defRPr>
      </a:lvl3pPr>
      <a:lvl4pPr marL="1828534" algn="l" defTabSz="1219023" rtl="0" eaLnBrk="1" latinLnBrk="0" hangingPunct="1">
        <a:defRPr sz="2400" kern="1200">
          <a:solidFill>
            <a:schemeClr val="tx1"/>
          </a:solidFill>
          <a:latin typeface="+mn-lt"/>
          <a:ea typeface="+mn-ea"/>
          <a:cs typeface="+mn-cs"/>
        </a:defRPr>
      </a:lvl4pPr>
      <a:lvl5pPr marL="2438047" algn="l" defTabSz="1219023" rtl="0" eaLnBrk="1" latinLnBrk="0" hangingPunct="1">
        <a:defRPr sz="2400" kern="1200">
          <a:solidFill>
            <a:schemeClr val="tx1"/>
          </a:solidFill>
          <a:latin typeface="+mn-lt"/>
          <a:ea typeface="+mn-ea"/>
          <a:cs typeface="+mn-cs"/>
        </a:defRPr>
      </a:lvl5pPr>
      <a:lvl6pPr marL="3047560" algn="l" defTabSz="1219023" rtl="0" eaLnBrk="1" latinLnBrk="0" hangingPunct="1">
        <a:defRPr sz="2400" kern="1200">
          <a:solidFill>
            <a:schemeClr val="tx1"/>
          </a:solidFill>
          <a:latin typeface="+mn-lt"/>
          <a:ea typeface="+mn-ea"/>
          <a:cs typeface="+mn-cs"/>
        </a:defRPr>
      </a:lvl6pPr>
      <a:lvl7pPr marL="3657069" algn="l" defTabSz="1219023" rtl="0" eaLnBrk="1" latinLnBrk="0" hangingPunct="1">
        <a:defRPr sz="2400" kern="1200">
          <a:solidFill>
            <a:schemeClr val="tx1"/>
          </a:solidFill>
          <a:latin typeface="+mn-lt"/>
          <a:ea typeface="+mn-ea"/>
          <a:cs typeface="+mn-cs"/>
        </a:defRPr>
      </a:lvl7pPr>
      <a:lvl8pPr marL="4266581" algn="l" defTabSz="1219023" rtl="0" eaLnBrk="1" latinLnBrk="0" hangingPunct="1">
        <a:defRPr sz="2400" kern="1200">
          <a:solidFill>
            <a:schemeClr val="tx1"/>
          </a:solidFill>
          <a:latin typeface="+mn-lt"/>
          <a:ea typeface="+mn-ea"/>
          <a:cs typeface="+mn-cs"/>
        </a:defRPr>
      </a:lvl8pPr>
      <a:lvl9pPr marL="4876094" algn="l" defTabSz="1219023"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5" name="直接箭头连接符 3"/>
          <p:cNvCxnSpPr/>
          <p:nvPr userDrawn="1"/>
        </p:nvCxnSpPr>
        <p:spPr>
          <a:xfrm>
            <a:off x="203201" y="989014"/>
            <a:ext cx="11715751" cy="1587"/>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nvCxnSpPr>
        <p:spPr>
          <a:xfrm>
            <a:off x="203201" y="1065214"/>
            <a:ext cx="11715751"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箭头连接符 8"/>
          <p:cNvCxnSpPr/>
          <p:nvPr userDrawn="1"/>
        </p:nvCxnSpPr>
        <p:spPr>
          <a:xfrm>
            <a:off x="203201" y="6551614"/>
            <a:ext cx="11715751" cy="1587"/>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cxnSp>
        <p:nvCxnSpPr>
          <p:cNvPr id="8" name="直接连接符 9"/>
          <p:cNvCxnSpPr/>
          <p:nvPr userDrawn="1"/>
        </p:nvCxnSpPr>
        <p:spPr>
          <a:xfrm>
            <a:off x="203201" y="6475414"/>
            <a:ext cx="11715751" cy="1587"/>
          </a:xfrm>
          <a:prstGeom prst="line">
            <a:avLst/>
          </a:prstGeom>
        </p:spPr>
        <p:style>
          <a:lnRef idx="1">
            <a:schemeClr val="accent1"/>
          </a:lnRef>
          <a:fillRef idx="0">
            <a:schemeClr val="accent1"/>
          </a:fillRef>
          <a:effectRef idx="0">
            <a:schemeClr val="accent1"/>
          </a:effectRef>
          <a:fontRef idx="minor">
            <a:schemeClr val="tx1"/>
          </a:fontRef>
        </p:style>
      </p:cxnSp>
      <p:sp>
        <p:nvSpPr>
          <p:cNvPr id="379913" name="标题占位符 1"/>
          <p:cNvSpPr>
            <a:spLocks noGrp="1"/>
          </p:cNvSpPr>
          <p:nvPr>
            <p:ph type="title"/>
          </p:nvPr>
        </p:nvSpPr>
        <p:spPr bwMode="auto">
          <a:xfrm>
            <a:off x="0" y="115889"/>
            <a:ext cx="12192000" cy="7207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Title</a:t>
            </a:r>
            <a:endParaRPr lang="zh-CN" altLang="en-US"/>
          </a:p>
        </p:txBody>
      </p:sp>
      <p:sp>
        <p:nvSpPr>
          <p:cNvPr id="1031" name="文本占位符 2"/>
          <p:cNvSpPr>
            <a:spLocks noGrp="1"/>
          </p:cNvSpPr>
          <p:nvPr>
            <p:ph type="body" idx="1"/>
          </p:nvPr>
        </p:nvSpPr>
        <p:spPr bwMode="auto">
          <a:xfrm>
            <a:off x="304800" y="1133476"/>
            <a:ext cx="115570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First Layer</a:t>
            </a:r>
            <a:endParaRPr lang="zh-CN" altLang="en-US"/>
          </a:p>
          <a:p>
            <a:pPr lvl="1"/>
            <a:r>
              <a:rPr lang="en-US" altLang="zh-CN"/>
              <a:t>Second Layer</a:t>
            </a:r>
            <a:endParaRPr lang="zh-CN" altLang="en-US"/>
          </a:p>
          <a:p>
            <a:pPr lvl="2"/>
            <a:r>
              <a:rPr lang="en-US" altLang="zh-CN"/>
              <a:t>Third Layer</a:t>
            </a:r>
          </a:p>
          <a:p>
            <a:pPr lvl="3"/>
            <a:r>
              <a:rPr lang="en-US" altLang="zh-CN"/>
              <a:t>Fifth Layer</a:t>
            </a:r>
            <a:endParaRPr lang="zh-CN" altLang="en-US"/>
          </a:p>
        </p:txBody>
      </p:sp>
      <p:sp>
        <p:nvSpPr>
          <p:cNvPr id="13" name="灯片编号占位符 5"/>
          <p:cNvSpPr>
            <a:spLocks noGrp="1"/>
          </p:cNvSpPr>
          <p:nvPr>
            <p:ph type="sldNum" sz="quarter" idx="4"/>
          </p:nvPr>
        </p:nvSpPr>
        <p:spPr>
          <a:xfrm>
            <a:off x="10943168" y="6569076"/>
            <a:ext cx="1248833"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ea typeface="SimSun" panose="02010600030101010101" pitchFamily="2" charset="-122"/>
              </a:defRPr>
            </a:lvl1pPr>
          </a:lstStyle>
          <a:p>
            <a:pPr defTabSz="914400" fontAlgn="base">
              <a:spcBef>
                <a:spcPct val="0"/>
              </a:spcBef>
              <a:spcAft>
                <a:spcPct val="0"/>
              </a:spcAft>
            </a:pPr>
            <a:fld id="{A70F8FBE-89BA-4AB2-B855-65D749624DDF}" type="slidenum">
              <a:rPr lang="zh-CN" altLang="en-US" smtClean="0">
                <a:solidFill>
                  <a:srgbClr val="000000"/>
                </a:solidFill>
              </a:rPr>
              <a:pPr defTabSz="914400" fontAlgn="base">
                <a:spcBef>
                  <a:spcPct val="0"/>
                </a:spcBef>
                <a:spcAft>
                  <a:spcPct val="0"/>
                </a:spcAft>
              </a:pPr>
              <a:t>‹#›</a:t>
            </a:fld>
            <a:r>
              <a:rPr lang="en-US" altLang="zh-CN" sz="1200">
                <a:solidFill>
                  <a:srgbClr val="000000"/>
                </a:solidFill>
                <a:latin typeface="SimSun" panose="02010600030101010101" pitchFamily="2" charset="-122"/>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963278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hdr="0" ftr="0" dt="0"/>
  <p:txStyles>
    <p:titleStyle>
      <a:lvl1pPr algn="ctr" rtl="0" eaLnBrk="0" fontAlgn="base" hangingPunct="0">
        <a:spcBef>
          <a:spcPct val="0"/>
        </a:spcBef>
        <a:spcAft>
          <a:spcPct val="0"/>
        </a:spcAft>
        <a:defRPr sz="4400" b="1">
          <a:solidFill>
            <a:srgbClr val="170981"/>
          </a:solidFill>
          <a:effectLst>
            <a:outerShdw blurRad="38100" dist="38100" dir="2700000" algn="tl">
              <a:srgbClr val="000000">
                <a:alpha val="43137"/>
              </a:srgbClr>
            </a:outerShdw>
          </a:effectLst>
          <a:latin typeface="+mj-lt"/>
          <a:ea typeface="MS PGothic" pitchFamily="34" charset="-128"/>
          <a:cs typeface="MS PGothic" charset="0"/>
        </a:defRPr>
      </a:lvl1pPr>
      <a:lvl2pPr algn="ctr" rtl="0" eaLnBrk="0" fontAlgn="base" hangingPunct="0">
        <a:spcBef>
          <a:spcPct val="0"/>
        </a:spcBef>
        <a:spcAft>
          <a:spcPct val="0"/>
        </a:spcAft>
        <a:defRPr sz="4400" b="1">
          <a:solidFill>
            <a:srgbClr val="17098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b="1">
          <a:solidFill>
            <a:srgbClr val="17098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b="1">
          <a:solidFill>
            <a:srgbClr val="17098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b="1">
          <a:solidFill>
            <a:srgbClr val="170981"/>
          </a:solidFill>
          <a:latin typeface="Calibri" pitchFamily="34" charset="0"/>
          <a:ea typeface="MS PGothic" pitchFamily="34" charset="-128"/>
          <a:cs typeface="MS PGothic" charset="0"/>
        </a:defRPr>
      </a:lvl5pPr>
      <a:lvl6pPr marL="457200" algn="ctr" rtl="0" fontAlgn="base">
        <a:spcBef>
          <a:spcPct val="0"/>
        </a:spcBef>
        <a:spcAft>
          <a:spcPct val="0"/>
        </a:spcAft>
        <a:defRPr sz="4400" b="1">
          <a:solidFill>
            <a:srgbClr val="170981"/>
          </a:solidFill>
          <a:latin typeface="Calibri" pitchFamily="34" charset="0"/>
        </a:defRPr>
      </a:lvl6pPr>
      <a:lvl7pPr marL="914400" algn="ctr" rtl="0" fontAlgn="base">
        <a:spcBef>
          <a:spcPct val="0"/>
        </a:spcBef>
        <a:spcAft>
          <a:spcPct val="0"/>
        </a:spcAft>
        <a:defRPr sz="4400" b="1">
          <a:solidFill>
            <a:srgbClr val="170981"/>
          </a:solidFill>
          <a:latin typeface="Calibri" pitchFamily="34" charset="0"/>
        </a:defRPr>
      </a:lvl7pPr>
      <a:lvl8pPr marL="1371600" algn="ctr" rtl="0" fontAlgn="base">
        <a:spcBef>
          <a:spcPct val="0"/>
        </a:spcBef>
        <a:spcAft>
          <a:spcPct val="0"/>
        </a:spcAft>
        <a:defRPr sz="4400" b="1">
          <a:solidFill>
            <a:srgbClr val="170981"/>
          </a:solidFill>
          <a:latin typeface="Calibri" pitchFamily="34" charset="0"/>
        </a:defRPr>
      </a:lvl8pPr>
      <a:lvl9pPr marL="1828800" algn="ctr" rtl="0" fontAlgn="base">
        <a:spcBef>
          <a:spcPct val="0"/>
        </a:spcBef>
        <a:spcAft>
          <a:spcPct val="0"/>
        </a:spcAft>
        <a:defRPr sz="4400" b="1">
          <a:solidFill>
            <a:srgbClr val="170981"/>
          </a:solidFill>
          <a:latin typeface="Calibri" pitchFamily="34" charset="0"/>
        </a:defRPr>
      </a:lvl9pPr>
    </p:titleStyle>
    <p:bodyStyle>
      <a:lvl1pPr marL="342900" indent="-342900" algn="l" rtl="0" eaLnBrk="0" fontAlgn="base" hangingPunct="0">
        <a:spcBef>
          <a:spcPct val="20000"/>
        </a:spcBef>
        <a:spcAft>
          <a:spcPct val="0"/>
        </a:spcAft>
        <a:buClr>
          <a:srgbClr val="170981"/>
        </a:buClr>
        <a:buSzPct val="80000"/>
        <a:buFont typeface="Wingdings" panose="05000000000000000000" pitchFamily="2" charset="2"/>
        <a:buChar char="§"/>
        <a:defRPr sz="24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rgbClr val="FF6600"/>
        </a:buClr>
        <a:buSzPct val="80000"/>
        <a:buFont typeface="Wingdings" panose="05000000000000000000" pitchFamily="2" charset="2"/>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80000"/>
        <a:buFont typeface="Wingdings" panose="05000000000000000000" pitchFamily="2" charset="2"/>
        <a:buChar char="§"/>
        <a:defRPr sz="2000">
          <a:solidFill>
            <a:srgbClr val="120761"/>
          </a:solidFill>
          <a:latin typeface="+mn-lt"/>
          <a:ea typeface="MS PGothic" pitchFamily="34" charset="-128"/>
        </a:defRPr>
      </a:lvl3pPr>
      <a:lvl4pPr marL="1600200" indent="-228600" algn="l" rtl="0" eaLnBrk="0" fontAlgn="base" hangingPunct="0">
        <a:spcBef>
          <a:spcPct val="20000"/>
        </a:spcBef>
        <a:spcAft>
          <a:spcPct val="0"/>
        </a:spcAft>
        <a:buClr>
          <a:srgbClr val="00CC00"/>
        </a:buClr>
        <a:buSzPct val="80000"/>
        <a:buFont typeface="Wingdings" panose="05000000000000000000" pitchFamily="2" charset="2"/>
        <a:buChar char="§"/>
        <a:defRPr sz="2000">
          <a:solidFill>
            <a:schemeClr val="tx1"/>
          </a:solidFill>
          <a:latin typeface="+mn-lt"/>
          <a:ea typeface="MS PGothic" pitchFamily="34" charset="-128"/>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Arial" charset="0"/>
          <a:ea typeface="Arial" charset="0"/>
          <a:cs typeface="Arial" charset="0"/>
        </a:defRPr>
      </a:lvl5pPr>
      <a:lvl6pPr marL="2514600" indent="-228600" algn="l" rtl="0" fontAlgn="base">
        <a:spcBef>
          <a:spcPct val="20000"/>
        </a:spcBef>
        <a:spcAft>
          <a:spcPct val="0"/>
        </a:spcAft>
        <a:buFont typeface="Arial" charset="0"/>
        <a:buChar char="»"/>
        <a:defRPr sz="2000">
          <a:solidFill>
            <a:schemeClr val="tx1"/>
          </a:solidFill>
          <a:latin typeface="Arial" charset="0"/>
          <a:cs typeface="Arial" charset="0"/>
        </a:defRPr>
      </a:lvl6pPr>
      <a:lvl7pPr marL="2971800" indent="-228600" algn="l" rtl="0" fontAlgn="base">
        <a:spcBef>
          <a:spcPct val="20000"/>
        </a:spcBef>
        <a:spcAft>
          <a:spcPct val="0"/>
        </a:spcAft>
        <a:buFont typeface="Arial" charset="0"/>
        <a:buChar char="»"/>
        <a:defRPr sz="2000">
          <a:solidFill>
            <a:schemeClr val="tx1"/>
          </a:solidFill>
          <a:latin typeface="Arial" charset="0"/>
          <a:cs typeface="Arial" charset="0"/>
        </a:defRPr>
      </a:lvl7pPr>
      <a:lvl8pPr marL="3429000" indent="-228600" algn="l" rtl="0" fontAlgn="base">
        <a:spcBef>
          <a:spcPct val="20000"/>
        </a:spcBef>
        <a:spcAft>
          <a:spcPct val="0"/>
        </a:spcAft>
        <a:buFont typeface="Arial" charset="0"/>
        <a:buChar char="»"/>
        <a:defRPr sz="2000">
          <a:solidFill>
            <a:schemeClr val="tx1"/>
          </a:solidFill>
          <a:latin typeface="Arial" charset="0"/>
          <a:cs typeface="Arial" charset="0"/>
        </a:defRPr>
      </a:lvl8pPr>
      <a:lvl9pPr marL="3886200" indent="-228600" algn="l" rtl="0" fontAlgn="base">
        <a:spcBef>
          <a:spcPct val="20000"/>
        </a:spcBef>
        <a:spcAft>
          <a:spcPct val="0"/>
        </a:spcAft>
        <a:buFont typeface="Arial" charset="0"/>
        <a:buChar char="»"/>
        <a:defRPr sz="2000">
          <a:solidFill>
            <a:schemeClr val="tx1"/>
          </a:solidFill>
          <a:latin typeface="Arial" charset="0"/>
          <a:cs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sv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s://pubchem.ncbi.nlm.nih.gov/compound/dihydroxyindole" TargetMode="External"/><Relationship Id="rId5" Type="http://schemas.openxmlformats.org/officeDocument/2006/relationships/hyperlink" Target="NULL" TargetMode="External"/><Relationship Id="rId6" Type="http://schemas.openxmlformats.org/officeDocument/2006/relationships/hyperlink" Target="https://pubchem.ncbi.nlm.nih.gov/compound/hydroxy" TargetMode="External"/><Relationship Id="rId7" Type="http://schemas.openxmlformats.org/officeDocument/2006/relationships/hyperlink" Target="https://pubchem.ncbi.nlm.nih.gov/compound/5,6-dihydroxyindole-2-carboxylate" TargetMode="External"/><Relationship Id="rId8" Type="http://schemas.openxmlformats.org/officeDocument/2006/relationships/hyperlink" Target="https://pubchem.ncbi.nlm.nih.gov/compound/dopachrome" TargetMode="External"/><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4" Type="http://schemas.openxmlformats.org/officeDocument/2006/relationships/image" Target="../media/image22.emf"/><Relationship Id="rId5" Type="http://schemas.openxmlformats.org/officeDocument/2006/relationships/image" Target="../media/image23.png"/><Relationship Id="rId6" Type="http://schemas.openxmlformats.org/officeDocument/2006/relationships/image" Target="../media/image26.svg"/><Relationship Id="rId7" Type="http://schemas.openxmlformats.org/officeDocument/2006/relationships/image" Target="../media/image24.png"/><Relationship Id="rId8" Type="http://schemas.openxmlformats.org/officeDocument/2006/relationships/image" Target="../media/image28.sv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100.png"/><Relationship Id="rId5" Type="http://schemas.openxmlformats.org/officeDocument/2006/relationships/image" Target="../media/image113.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280.png"/><Relationship Id="rId5" Type="http://schemas.openxmlformats.org/officeDocument/2006/relationships/image" Target="../media/image290.png"/><Relationship Id="rId6" Type="http://schemas.openxmlformats.org/officeDocument/2006/relationships/image" Target="../media/image300.png"/><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9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9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hyperlink" Target="https://biocreative.bioinformatics.udel.edu/" TargetMode="External"/><Relationship Id="rId4" Type="http://schemas.openxmlformats.org/officeDocument/2006/relationships/hyperlink" Target="http://bioasq.org/" TargetMode="External"/><Relationship Id="rId1" Type="http://schemas.openxmlformats.org/officeDocument/2006/relationships/slideLayout" Target="../slideLayouts/slideLayout2.xml"/><Relationship Id="rId2" Type="http://schemas.openxmlformats.org/officeDocument/2006/relationships/hyperlink" Target="https://aclweb.org/aclwiki/BioNLP_Workshop"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hyperlink" Target="https://www.aclweb.org/anthology/D18-1360/" TargetMode="External"/><Relationship Id="rId4" Type="http://schemas.openxmlformats.org/officeDocument/2006/relationships/hyperlink" Target="https://competitions.codalab.org/competitions/20468#results" TargetMode="External"/><Relationship Id="rId5" Type="http://schemas.openxmlformats.org/officeDocument/2006/relationships/hyperlink" Target="https://arxiv.org/abs/1905.07458" TargetMode="External"/><Relationship Id="rId6" Type="http://schemas.openxmlformats.org/officeDocument/2006/relationships/hyperlink" Target="https://arxiv.org/abs/1909.07755" TargetMode="External"/><Relationship Id="rId7" Type="http://schemas.openxmlformats.org/officeDocument/2006/relationships/hyperlink" Target="https://www.aclweb.org/anthology/2020.coling-main.8/" TargetMode="External"/><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10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59.xml.rels><?xml version="1.0" encoding="UTF-8" standalone="yes"?>
<Relationships xmlns="http://schemas.openxmlformats.org/package/2006/relationships"><Relationship Id="rId3" Type="http://schemas.openxmlformats.org/officeDocument/2006/relationships/hyperlink" Target="http://blender.cs.illinois.edu/covid19/" TargetMode="External"/><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icrosoft.github.io/BLURB/" TargetMode="Externa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hyperlink" Target="https://www.ncbi.nlm.nih.gov/pmc/articles/PMC4358410/figure/f1/" TargetMode="External"/><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1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
          <p:cNvSpPr txBox="1">
            <a:spLocks noGrp="1"/>
          </p:cNvSpPr>
          <p:nvPr>
            <p:ph type="title"/>
          </p:nvPr>
        </p:nvSpPr>
        <p:spPr>
          <a:xfrm>
            <a:off x="1097280" y="769969"/>
            <a:ext cx="10058400" cy="3566160"/>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chemeClr val="dk1"/>
              </a:buClr>
              <a:buSzPts val="4400"/>
              <a:buFont typeface="Overlock"/>
              <a:buNone/>
            </a:pPr>
            <a:r>
              <a:rPr lang="en-US" sz="5400" b="1" dirty="0"/>
              <a:t>Scientific Information </a:t>
            </a:r>
            <a:r>
              <a:rPr lang="en-US" sz="5400" b="1" dirty="0" smtClean="0"/>
              <a:t>Extraction</a:t>
            </a:r>
            <a:endParaRPr lang="en-US" sz="9600" dirty="0"/>
          </a:p>
        </p:txBody>
      </p:sp>
      <p:sp>
        <p:nvSpPr>
          <p:cNvPr id="128" name="Google Shape;128;p1"/>
          <p:cNvSpPr txBox="1"/>
          <p:nvPr/>
        </p:nvSpPr>
        <p:spPr>
          <a:xfrm>
            <a:off x="1097280" y="4437055"/>
            <a:ext cx="10058400" cy="1077178"/>
          </a:xfrm>
          <a:prstGeom prst="rect">
            <a:avLst/>
          </a:prstGeom>
          <a:noFill/>
          <a:ln>
            <a:noFill/>
          </a:ln>
        </p:spPr>
        <p:txBody>
          <a:bodyPr spcFirstLastPara="1" wrap="square" lIns="91425" tIns="45700" rIns="91425" bIns="45700" anchor="t" anchorCtr="0">
            <a:spAutoFit/>
          </a:bodyPr>
          <a:lstStyle/>
          <a:p>
            <a:pPr algn="ctr"/>
            <a:r>
              <a:rPr lang="en-US" sz="3200" b="1" dirty="0" err="1" smtClean="0">
                <a:solidFill>
                  <a:srgbClr val="000000"/>
                </a:solidFill>
                <a:latin typeface="Helvetica" charset="0"/>
                <a:ea typeface="Helvetica" charset="0"/>
                <a:cs typeface="Helvetica" charset="0"/>
              </a:rPr>
              <a:t>Heng</a:t>
            </a:r>
            <a:r>
              <a:rPr lang="en-US" sz="3200" b="1" dirty="0" smtClean="0">
                <a:solidFill>
                  <a:srgbClr val="000000"/>
                </a:solidFill>
                <a:latin typeface="Helvetica" charset="0"/>
                <a:ea typeface="Helvetica" charset="0"/>
                <a:cs typeface="Helvetica" charset="0"/>
              </a:rPr>
              <a:t> Ji</a:t>
            </a:r>
          </a:p>
          <a:p>
            <a:pPr algn="ctr"/>
            <a:r>
              <a:rPr lang="en-US" sz="3200" b="1" i="0" u="none" strike="noStrike" cap="none" dirty="0" smtClean="0">
                <a:solidFill>
                  <a:srgbClr val="000000"/>
                </a:solidFill>
                <a:latin typeface="Helvetica" charset="0"/>
                <a:ea typeface="Helvetica" charset="0"/>
                <a:cs typeface="Helvetica" charset="0"/>
                <a:sym typeface="Helvetica Neue"/>
              </a:rPr>
              <a:t>Some slides are from our KDD2022 Tutorial</a:t>
            </a:r>
            <a:endParaRPr sz="1000" b="1"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C71CE-D630-3544-85A9-18A8C9495123}"/>
              </a:ext>
            </a:extLst>
          </p:cNvPr>
          <p:cNvSpPr>
            <a:spLocks noGrp="1"/>
          </p:cNvSpPr>
          <p:nvPr>
            <p:ph type="title"/>
          </p:nvPr>
        </p:nvSpPr>
        <p:spPr>
          <a:xfrm>
            <a:off x="0" y="221676"/>
            <a:ext cx="12191999" cy="738909"/>
          </a:xfrm>
        </p:spPr>
        <p:txBody>
          <a:bodyPr>
            <a:normAutofit/>
          </a:bodyPr>
          <a:lstStyle/>
          <a:p>
            <a:r>
              <a:rPr lang="en-US" dirty="0"/>
              <a:t>Named Entity Recognition with Distant Supervision</a:t>
            </a:r>
          </a:p>
        </p:txBody>
      </p:sp>
      <p:sp>
        <p:nvSpPr>
          <p:cNvPr id="3" name="Content Placeholder 2">
            <a:extLst>
              <a:ext uri="{FF2B5EF4-FFF2-40B4-BE49-F238E27FC236}">
                <a16:creationId xmlns:a16="http://schemas.microsoft.com/office/drawing/2014/main" xmlns="" id="{601CF950-AAF1-A246-B266-FCAC86AF0483}"/>
              </a:ext>
            </a:extLst>
          </p:cNvPr>
          <p:cNvSpPr>
            <a:spLocks noGrp="1"/>
          </p:cNvSpPr>
          <p:nvPr>
            <p:ph idx="1"/>
          </p:nvPr>
        </p:nvSpPr>
        <p:spPr/>
        <p:txBody>
          <a:bodyPr/>
          <a:lstStyle/>
          <a:p>
            <a:pPr marL="457200" indent="-457200"/>
            <a:r>
              <a:rPr lang="en-US" sz="3200" dirty="0">
                <a:cs typeface="Calibri Light" panose="020F0302020204030204" pitchFamily="34" charset="0"/>
              </a:rPr>
              <a:t>Three challenges for distant supervision:</a:t>
            </a:r>
            <a:endParaRPr lang="en-US" sz="3200" b="1" dirty="0">
              <a:cs typeface="Calibri" panose="020F0502020204030204" pitchFamily="34" charset="0"/>
            </a:endParaRPr>
          </a:p>
          <a:p>
            <a:pPr lvl="1"/>
            <a:r>
              <a:rPr lang="en-US" b="1" dirty="0"/>
              <a:t>Missing Annotation</a:t>
            </a:r>
            <a:r>
              <a:rPr lang="en-US" dirty="0"/>
              <a:t>: entities are completely missed in the KBs</a:t>
            </a:r>
          </a:p>
          <a:p>
            <a:pPr lvl="2"/>
            <a:r>
              <a:rPr lang="en-US" sz="2600" dirty="0">
                <a:solidFill>
                  <a:schemeClr val="dk1"/>
                </a:solidFill>
                <a:latin typeface="Consolas" panose="020B0609020204030204" pitchFamily="49" charset="0"/>
                <a:cs typeface="Consolas" panose="020B0609020204030204" pitchFamily="49" charset="0"/>
              </a:rPr>
              <a:t>There are many similarities of </a:t>
            </a:r>
            <a:r>
              <a:rPr lang="en-US" sz="2600" b="1" dirty="0">
                <a:solidFill>
                  <a:srgbClr val="00B050"/>
                </a:solidFill>
                <a:latin typeface="Consolas" panose="020B0609020204030204" pitchFamily="49" charset="0"/>
                <a:cs typeface="Consolas" panose="020B0609020204030204" pitchFamily="49" charset="0"/>
              </a:rPr>
              <a:t>[</a:t>
            </a:r>
            <a:r>
              <a:rPr lang="en-US" sz="2600" b="1" dirty="0">
                <a:solidFill>
                  <a:schemeClr val="bg1">
                    <a:lumMod val="50000"/>
                  </a:schemeClr>
                </a:solidFill>
                <a:latin typeface="Consolas" panose="020B0609020204030204" pitchFamily="49" charset="0"/>
                <a:cs typeface="Consolas" panose="020B0609020204030204" pitchFamily="49" charset="0"/>
              </a:rPr>
              <a:t>SARS-CoV-2</a:t>
            </a:r>
            <a:r>
              <a:rPr lang="en-US" sz="2600" b="1" dirty="0">
                <a:solidFill>
                  <a:srgbClr val="00B050"/>
                </a:solidFill>
                <a:latin typeface="Consolas" panose="020B0609020204030204" pitchFamily="49" charset="0"/>
                <a:cs typeface="Consolas" panose="020B0609020204030204" pitchFamily="49" charset="0"/>
              </a:rPr>
              <a:t>]</a:t>
            </a:r>
            <a:r>
              <a:rPr lang="en-US" sz="2600" b="1" baseline="-25000" dirty="0">
                <a:solidFill>
                  <a:srgbClr val="00B050"/>
                </a:solidFill>
                <a:latin typeface="Consolas" panose="020B0609020204030204" pitchFamily="49" charset="0"/>
                <a:cs typeface="Consolas" panose="020B0609020204030204" pitchFamily="49" charset="0"/>
              </a:rPr>
              <a:t>CORONAVIRUS</a:t>
            </a:r>
            <a:r>
              <a:rPr lang="en-US" sz="2600" dirty="0">
                <a:solidFill>
                  <a:schemeClr val="dk1"/>
                </a:solidFill>
                <a:latin typeface="Consolas" panose="020B0609020204030204" pitchFamily="49" charset="0"/>
                <a:cs typeface="Consolas" panose="020B0609020204030204" pitchFamily="49" charset="0"/>
              </a:rPr>
              <a:t> with the original SARS-</a:t>
            </a:r>
            <a:r>
              <a:rPr lang="en-US" sz="2600" dirty="0" err="1">
                <a:solidFill>
                  <a:schemeClr val="dk1"/>
                </a:solidFill>
                <a:latin typeface="Consolas" panose="020B0609020204030204" pitchFamily="49" charset="0"/>
                <a:cs typeface="Consolas" panose="020B0609020204030204" pitchFamily="49" charset="0"/>
              </a:rPr>
              <a:t>CoV</a:t>
            </a:r>
            <a:r>
              <a:rPr lang="en-US" sz="2600" dirty="0">
                <a:solidFill>
                  <a:schemeClr val="dk1"/>
                </a:solidFill>
                <a:latin typeface="Consolas" panose="020B0609020204030204" pitchFamily="49" charset="0"/>
                <a:cs typeface="Consolas" panose="020B0609020204030204" pitchFamily="49" charset="0"/>
              </a:rPr>
              <a:t>.</a:t>
            </a:r>
            <a:endParaRPr lang="en-US" sz="2600" dirty="0">
              <a:latin typeface="Consolas" panose="020B0609020204030204" pitchFamily="49" charset="0"/>
              <a:cs typeface="Consolas" panose="020B0609020204030204" pitchFamily="49" charset="0"/>
            </a:endParaRPr>
          </a:p>
          <a:p>
            <a:pPr lvl="1"/>
            <a:r>
              <a:rPr lang="en-US" b="1" dirty="0"/>
              <a:t>Partial Annotation</a:t>
            </a:r>
            <a:r>
              <a:rPr lang="en-US" dirty="0"/>
              <a:t>: entities are partially matched in the KBs</a:t>
            </a:r>
          </a:p>
          <a:p>
            <a:pPr lvl="2"/>
            <a:r>
              <a:rPr lang="en-US" sz="2600" dirty="0">
                <a:latin typeface="Consolas" panose="020B0609020204030204" pitchFamily="49" charset="0"/>
                <a:cs typeface="Consolas" panose="020B0609020204030204" pitchFamily="49" charset="0"/>
              </a:rPr>
              <a:t>Although each of the agents alone caused only slight increase in </a:t>
            </a:r>
            <a:r>
              <a:rPr lang="en-US" sz="2600" b="1" dirty="0">
                <a:solidFill>
                  <a:srgbClr val="FF0000"/>
                </a:solidFill>
                <a:latin typeface="Consolas" panose="020B0609020204030204" pitchFamily="49" charset="0"/>
                <a:cs typeface="Consolas" panose="020B0609020204030204" pitchFamily="49" charset="0"/>
              </a:rPr>
              <a:t>[</a:t>
            </a:r>
            <a:r>
              <a:rPr lang="en-US" sz="2600" b="1" dirty="0">
                <a:solidFill>
                  <a:schemeClr val="accent1"/>
                </a:solidFill>
                <a:latin typeface="Consolas" panose="020B0609020204030204" pitchFamily="49" charset="0"/>
                <a:cs typeface="Consolas" panose="020B0609020204030204" pitchFamily="49" charset="0"/>
              </a:rPr>
              <a:t>[</a:t>
            </a:r>
            <a:r>
              <a:rPr lang="en-US" sz="2600" b="1" dirty="0">
                <a:latin typeface="Consolas" panose="020B0609020204030204" pitchFamily="49" charset="0"/>
                <a:cs typeface="Consolas" panose="020B0609020204030204" pitchFamily="49" charset="0"/>
              </a:rPr>
              <a:t>alanine</a:t>
            </a:r>
            <a:r>
              <a:rPr lang="en-US" sz="2600" b="1" dirty="0">
                <a:solidFill>
                  <a:schemeClr val="accent1"/>
                </a:solidFill>
                <a:latin typeface="Consolas" panose="020B0609020204030204" pitchFamily="49" charset="0"/>
                <a:cs typeface="Consolas" panose="020B0609020204030204" pitchFamily="49" charset="0"/>
              </a:rPr>
              <a:t>]</a:t>
            </a:r>
            <a:r>
              <a:rPr lang="en-US" sz="2600" b="1" baseline="-25000" dirty="0">
                <a:solidFill>
                  <a:schemeClr val="accent1"/>
                </a:solidFill>
                <a:latin typeface="Consolas" panose="020B0609020204030204" pitchFamily="49" charset="0"/>
                <a:cs typeface="Consolas" panose="020B0609020204030204" pitchFamily="49" charset="0"/>
              </a:rPr>
              <a:t>CHEMICAL</a:t>
            </a:r>
            <a:r>
              <a:rPr lang="en-US" sz="2600" b="1" dirty="0">
                <a:latin typeface="Consolas" panose="020B0609020204030204" pitchFamily="49" charset="0"/>
                <a:cs typeface="Consolas" panose="020B0609020204030204" pitchFamily="49" charset="0"/>
              </a:rPr>
              <a:t> aminotransferase</a:t>
            </a:r>
            <a:r>
              <a:rPr lang="en-US" sz="2600" b="1" dirty="0">
                <a:solidFill>
                  <a:srgbClr val="FF0000"/>
                </a:solidFill>
                <a:latin typeface="Consolas" panose="020B0609020204030204" pitchFamily="49" charset="0"/>
                <a:cs typeface="Consolas" panose="020B0609020204030204" pitchFamily="49" charset="0"/>
              </a:rPr>
              <a:t>]</a:t>
            </a:r>
            <a:r>
              <a:rPr lang="en-US" sz="2600" b="1" baseline="-25000" dirty="0">
                <a:solidFill>
                  <a:srgbClr val="FF0000"/>
                </a:solidFill>
                <a:latin typeface="Consolas" panose="020B0609020204030204" pitchFamily="49" charset="0"/>
                <a:cs typeface="Consolas" panose="020B0609020204030204" pitchFamily="49" charset="0"/>
              </a:rPr>
              <a:t>PROTEIN </a:t>
            </a:r>
            <a:r>
              <a:rPr lang="en-US" sz="2600" dirty="0">
                <a:latin typeface="Consolas" panose="020B0609020204030204" pitchFamily="49" charset="0"/>
                <a:cs typeface="Consolas" panose="020B0609020204030204" pitchFamily="49" charset="0"/>
              </a:rPr>
              <a:t>…</a:t>
            </a:r>
            <a:endParaRPr lang="en-US" sz="2600" cap="all" dirty="0">
              <a:latin typeface="Consolas" panose="020B0609020204030204" pitchFamily="49" charset="0"/>
              <a:cs typeface="Consolas" panose="020B0609020204030204" pitchFamily="49" charset="0"/>
            </a:endParaRPr>
          </a:p>
          <a:p>
            <a:pPr lvl="1"/>
            <a:r>
              <a:rPr lang="en-US" b="1" dirty="0"/>
              <a:t>Multi-Type Annotation</a:t>
            </a:r>
            <a:r>
              <a:rPr lang="en-US" dirty="0"/>
              <a:t>: entities matched to multiple types in the KBs </a:t>
            </a:r>
          </a:p>
          <a:p>
            <a:pPr lvl="2"/>
            <a:r>
              <a:rPr lang="en-US" sz="2600" dirty="0">
                <a:latin typeface="Consolas" panose="020B0609020204030204" pitchFamily="49" charset="0"/>
                <a:cs typeface="Consolas" panose="020B0609020204030204" pitchFamily="49" charset="0"/>
              </a:rPr>
              <a:t>Although it was necessary to employ a stoichiometric quantity of </a:t>
            </a:r>
            <a:r>
              <a:rPr lang="en-US" sz="2600" b="1" dirty="0">
                <a:solidFill>
                  <a:srgbClr val="0070C0"/>
                </a:solidFill>
                <a:latin typeface="Consolas" panose="020B0609020204030204" pitchFamily="49" charset="0"/>
                <a:cs typeface="Consolas" panose="020B0609020204030204" pitchFamily="49" charset="0"/>
              </a:rPr>
              <a:t>[</a:t>
            </a:r>
            <a:r>
              <a:rPr lang="en-US" sz="2600" b="1" dirty="0">
                <a:latin typeface="Consolas" panose="020B0609020204030204" pitchFamily="49" charset="0"/>
                <a:cs typeface="Consolas" panose="020B0609020204030204" pitchFamily="49" charset="0"/>
              </a:rPr>
              <a:t>palladium</a:t>
            </a:r>
            <a:r>
              <a:rPr lang="en-US" sz="2600" b="1" dirty="0">
                <a:solidFill>
                  <a:srgbClr val="0070C0"/>
                </a:solidFill>
                <a:latin typeface="Consolas" panose="020B0609020204030204" pitchFamily="49" charset="0"/>
                <a:cs typeface="Consolas" panose="020B0609020204030204" pitchFamily="49" charset="0"/>
              </a:rPr>
              <a:t>]</a:t>
            </a:r>
            <a:r>
              <a:rPr lang="en-US" sz="2600" b="1" cap="all" baseline="-25000" dirty="0">
                <a:solidFill>
                  <a:srgbClr val="0070C0"/>
                </a:solidFill>
                <a:latin typeface="Consolas" panose="020B0609020204030204" pitchFamily="49" charset="0"/>
                <a:cs typeface="Consolas" panose="020B0609020204030204" pitchFamily="49" charset="0"/>
              </a:rPr>
              <a:t>CATALYST, TRANSITION METAL</a:t>
            </a:r>
            <a:r>
              <a:rPr lang="en-US" sz="2600" dirty="0">
                <a:latin typeface="Consolas" panose="020B0609020204030204" pitchFamily="49" charset="0"/>
                <a:cs typeface="Consolas" panose="020B0609020204030204" pitchFamily="49" charset="0"/>
              </a:rPr>
              <a:t>, it is …</a:t>
            </a:r>
            <a:endParaRPr lang="en-US" sz="2600" cap="all" dirty="0">
              <a:latin typeface="Consolas" panose="020B0609020204030204" pitchFamily="49" charset="0"/>
              <a:cs typeface="Consolas" panose="020B0609020204030204" pitchFamily="49" charset="0"/>
            </a:endParaRPr>
          </a:p>
          <a:p>
            <a:pPr lvl="2"/>
            <a:endParaRPr lang="en-US" sz="2600" dirty="0"/>
          </a:p>
          <a:p>
            <a:pPr lvl="2"/>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593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62CE07-58D4-2146-B770-C4FCAC919616}"/>
              </a:ext>
            </a:extLst>
          </p:cNvPr>
          <p:cNvSpPr>
            <a:spLocks noGrp="1"/>
          </p:cNvSpPr>
          <p:nvPr>
            <p:ph type="title"/>
          </p:nvPr>
        </p:nvSpPr>
        <p:spPr>
          <a:xfrm>
            <a:off x="1" y="221676"/>
            <a:ext cx="12191998" cy="738909"/>
          </a:xfrm>
        </p:spPr>
        <p:txBody>
          <a:bodyPr>
            <a:noAutofit/>
          </a:bodyPr>
          <a:lstStyle/>
          <a:p>
            <a:r>
              <a:rPr lang="en-US" sz="3200" dirty="0" err="1"/>
              <a:t>ChemNER</a:t>
            </a:r>
            <a:r>
              <a:rPr lang="en-US" sz="3200" dirty="0"/>
              <a:t>: Fine-Grained Chemistry Named Entity Recognition with Ontology-Guided Distant Supervision [Wang et al, EMNLP’21]</a:t>
            </a:r>
            <a:endParaRPr lang="x-none" sz="3200" dirty="0"/>
          </a:p>
        </p:txBody>
      </p:sp>
      <p:pic>
        <p:nvPicPr>
          <p:cNvPr id="5" name="Content Placeholder 4" descr="Diagram, text&#10;&#10;Description automatically generated with medium confidence">
            <a:extLst>
              <a:ext uri="{FF2B5EF4-FFF2-40B4-BE49-F238E27FC236}">
                <a16:creationId xmlns:a16="http://schemas.microsoft.com/office/drawing/2014/main" xmlns="" id="{B5C53EE1-E0FA-0543-AE5D-8CE4F0AF4E3B}"/>
              </a:ext>
            </a:extLst>
          </p:cNvPr>
          <p:cNvPicPr>
            <a:picLocks noGrp="1" noChangeAspect="1"/>
          </p:cNvPicPr>
          <p:nvPr>
            <p:ph idx="1"/>
          </p:nvPr>
        </p:nvPicPr>
        <p:blipFill rotWithShape="1">
          <a:blip r:embed="rId3"/>
          <a:srcRect t="6040" r="54156" b="54919"/>
          <a:stretch/>
        </p:blipFill>
        <p:spPr>
          <a:xfrm>
            <a:off x="0" y="1243573"/>
            <a:ext cx="5589431" cy="2268554"/>
          </a:xfrm>
        </p:spPr>
      </p:pic>
      <p:pic>
        <p:nvPicPr>
          <p:cNvPr id="88" name="Content Placeholder 4" descr="Diagram, text&#10;&#10;Description automatically generated with medium confidence">
            <a:extLst>
              <a:ext uri="{FF2B5EF4-FFF2-40B4-BE49-F238E27FC236}">
                <a16:creationId xmlns:a16="http://schemas.microsoft.com/office/drawing/2014/main" xmlns="" id="{7DD42441-CB7E-AF47-9681-55861BA20310}"/>
              </a:ext>
            </a:extLst>
          </p:cNvPr>
          <p:cNvPicPr>
            <a:picLocks noChangeAspect="1"/>
          </p:cNvPicPr>
          <p:nvPr/>
        </p:nvPicPr>
        <p:blipFill rotWithShape="1">
          <a:blip r:embed="rId3"/>
          <a:srcRect t="45081" r="53205" b="2480"/>
          <a:stretch/>
        </p:blipFill>
        <p:spPr>
          <a:xfrm>
            <a:off x="0" y="3512127"/>
            <a:ext cx="5705340" cy="3047078"/>
          </a:xfrm>
          <a:prstGeom prst="rect">
            <a:avLst/>
          </a:prstGeom>
        </p:spPr>
      </p:pic>
      <p:pic>
        <p:nvPicPr>
          <p:cNvPr id="89" name="Content Placeholder 4" descr="Diagram, text&#10;&#10;Description automatically generated with medium confidence">
            <a:extLst>
              <a:ext uri="{FF2B5EF4-FFF2-40B4-BE49-F238E27FC236}">
                <a16:creationId xmlns:a16="http://schemas.microsoft.com/office/drawing/2014/main" xmlns="" id="{7272BBCB-5A54-744D-B42B-266EB08B8077}"/>
              </a:ext>
            </a:extLst>
          </p:cNvPr>
          <p:cNvPicPr>
            <a:picLocks noChangeAspect="1"/>
          </p:cNvPicPr>
          <p:nvPr/>
        </p:nvPicPr>
        <p:blipFill rotWithShape="1">
          <a:blip r:embed="rId3"/>
          <a:srcRect l="45845" t="6040" r="-1" b="33817"/>
          <a:stretch/>
        </p:blipFill>
        <p:spPr>
          <a:xfrm>
            <a:off x="5589432" y="1243573"/>
            <a:ext cx="6602568" cy="3494682"/>
          </a:xfrm>
          <a:prstGeom prst="rect">
            <a:avLst/>
          </a:prstGeom>
        </p:spPr>
      </p:pic>
      <p:pic>
        <p:nvPicPr>
          <p:cNvPr id="90" name="Content Placeholder 4" descr="Diagram, text&#10;&#10;Description automatically generated with medium confidence">
            <a:extLst>
              <a:ext uri="{FF2B5EF4-FFF2-40B4-BE49-F238E27FC236}">
                <a16:creationId xmlns:a16="http://schemas.microsoft.com/office/drawing/2014/main" xmlns="" id="{35D74B10-D71F-2D4D-B675-292FF8692B6B}"/>
              </a:ext>
            </a:extLst>
          </p:cNvPr>
          <p:cNvPicPr>
            <a:picLocks noChangeAspect="1"/>
          </p:cNvPicPr>
          <p:nvPr/>
        </p:nvPicPr>
        <p:blipFill rotWithShape="1">
          <a:blip r:embed="rId3"/>
          <a:srcRect l="46796" t="66183" b="2479"/>
          <a:stretch/>
        </p:blipFill>
        <p:spPr>
          <a:xfrm>
            <a:off x="5705340" y="4738255"/>
            <a:ext cx="6486659" cy="1820950"/>
          </a:xfrm>
          <a:prstGeom prst="rect">
            <a:avLst/>
          </a:prstGeom>
        </p:spPr>
      </p:pic>
    </p:spTree>
    <p:extLst>
      <p:ext uri="{BB962C8B-B14F-4D97-AF65-F5344CB8AC3E}">
        <p14:creationId xmlns:p14="http://schemas.microsoft.com/office/powerpoint/2010/main" val="389912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9440C27-91F2-A24E-8EC2-AD25DF8A0353}"/>
              </a:ext>
            </a:extLst>
          </p:cNvPr>
          <p:cNvSpPr>
            <a:spLocks noGrp="1"/>
          </p:cNvSpPr>
          <p:nvPr>
            <p:ph idx="1"/>
          </p:nvPr>
        </p:nvSpPr>
        <p:spPr>
          <a:xfrm>
            <a:off x="218661" y="1182261"/>
            <a:ext cx="6622796" cy="4111625"/>
          </a:xfrm>
        </p:spPr>
        <p:txBody>
          <a:bodyPr>
            <a:normAutofit/>
          </a:bodyPr>
          <a:lstStyle/>
          <a:p>
            <a:r>
              <a:rPr lang="en-US" dirty="0">
                <a:cs typeface="Calibri Light" panose="020F0302020204030204" pitchFamily="34" charset="0"/>
              </a:rPr>
              <a:t>Fine-grained chemistry type ontology:</a:t>
            </a:r>
          </a:p>
          <a:p>
            <a:pPr lvl="1"/>
            <a:r>
              <a:rPr lang="en-US" sz="2400" b="1" dirty="0">
                <a:cs typeface="Calibri" panose="020F0502020204030204" pitchFamily="34" charset="0"/>
              </a:rPr>
              <a:t>Wikipedia categories </a:t>
            </a:r>
            <a:r>
              <a:rPr lang="en-US" sz="2400" dirty="0">
                <a:cs typeface="Calibri Light" panose="020F0302020204030204" pitchFamily="34" charset="0"/>
              </a:rPr>
              <a:t>rooted under </a:t>
            </a:r>
            <a:r>
              <a:rPr lang="en-US" sz="2400" i="1" dirty="0">
                <a:cs typeface="Calibri Light" panose="020F0302020204030204" pitchFamily="34" charset="0"/>
              </a:rPr>
              <a:t>Chemistry</a:t>
            </a:r>
          </a:p>
          <a:p>
            <a:pPr lvl="1"/>
            <a:r>
              <a:rPr lang="en-US" sz="2400" dirty="0">
                <a:cs typeface="Calibri Light" panose="020F0302020204030204" pitchFamily="34" charset="0"/>
              </a:rPr>
              <a:t>Categories =&gt; Entity Types</a:t>
            </a:r>
          </a:p>
          <a:p>
            <a:pPr lvl="1"/>
            <a:r>
              <a:rPr lang="en-US" sz="2400" dirty="0">
                <a:cs typeface="Calibri Light" panose="020F0302020204030204" pitchFamily="34" charset="0"/>
              </a:rPr>
              <a:t>Associated Page Titles =&gt; Entity Dictionaries</a:t>
            </a:r>
          </a:p>
          <a:p>
            <a:pPr lvl="1"/>
            <a:r>
              <a:rPr lang="en-US" sz="2400" b="1" dirty="0">
                <a:cs typeface="Calibri Light" panose="020F0302020204030204" pitchFamily="34" charset="0"/>
              </a:rPr>
              <a:t>Expert proved 62 fine-grained types</a:t>
            </a:r>
            <a:endParaRPr lang="x-none" sz="2400" b="1" dirty="0">
              <a:cs typeface="Calibri Light" panose="020F0302020204030204" pitchFamily="34" charset="0"/>
            </a:endParaRPr>
          </a:p>
        </p:txBody>
      </p:sp>
      <p:pic>
        <p:nvPicPr>
          <p:cNvPr id="6" name="Picture 5" descr="A picture containing text&#10;&#10;Description automatically generated">
            <a:extLst>
              <a:ext uri="{FF2B5EF4-FFF2-40B4-BE49-F238E27FC236}">
                <a16:creationId xmlns:a16="http://schemas.microsoft.com/office/drawing/2014/main" xmlns="" id="{1102430B-9609-BD48-9116-525943DC0C1D}"/>
              </a:ext>
            </a:extLst>
          </p:cNvPr>
          <p:cNvPicPr>
            <a:picLocks noChangeAspect="1"/>
          </p:cNvPicPr>
          <p:nvPr/>
        </p:nvPicPr>
        <p:blipFill>
          <a:blip r:embed="rId3"/>
          <a:stretch>
            <a:fillRect/>
          </a:stretch>
        </p:blipFill>
        <p:spPr>
          <a:xfrm>
            <a:off x="6796197" y="0"/>
            <a:ext cx="2281584" cy="667178"/>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xmlns="" id="{A9713ECF-E37D-C344-9966-5845CA98CD31}"/>
              </a:ext>
            </a:extLst>
          </p:cNvPr>
          <p:cNvPicPr>
            <a:picLocks noChangeAspect="1"/>
          </p:cNvPicPr>
          <p:nvPr/>
        </p:nvPicPr>
        <p:blipFill>
          <a:blip r:embed="rId4"/>
          <a:stretch>
            <a:fillRect/>
          </a:stretch>
        </p:blipFill>
        <p:spPr>
          <a:xfrm>
            <a:off x="6796197" y="616960"/>
            <a:ext cx="5177142" cy="4447854"/>
          </a:xfrm>
          <a:prstGeom prst="rect">
            <a:avLst/>
          </a:prstGeom>
        </p:spPr>
      </p:pic>
      <p:pic>
        <p:nvPicPr>
          <p:cNvPr id="9" name="Picture 8" descr="Diagram&#10;&#10;Description automatically generated">
            <a:extLst>
              <a:ext uri="{FF2B5EF4-FFF2-40B4-BE49-F238E27FC236}">
                <a16:creationId xmlns:a16="http://schemas.microsoft.com/office/drawing/2014/main" xmlns="" id="{FC1121AA-F079-9749-9093-7F16C820F62C}"/>
              </a:ext>
            </a:extLst>
          </p:cNvPr>
          <p:cNvPicPr>
            <a:picLocks noChangeAspect="1"/>
          </p:cNvPicPr>
          <p:nvPr/>
        </p:nvPicPr>
        <p:blipFill rotWithShape="1">
          <a:blip r:embed="rId5"/>
          <a:srcRect l="2982" t="6712" r="1641" b="5706"/>
          <a:stretch/>
        </p:blipFill>
        <p:spPr>
          <a:xfrm>
            <a:off x="1013971" y="3685424"/>
            <a:ext cx="5590323" cy="3172576"/>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xmlns="" id="{CCF02481-C370-EA46-B406-86002A5B496E}"/>
              </a:ext>
            </a:extLst>
          </p:cNvPr>
          <p:cNvPicPr>
            <a:picLocks noChangeAspect="1"/>
          </p:cNvPicPr>
          <p:nvPr/>
        </p:nvPicPr>
        <p:blipFill>
          <a:blip r:embed="rId6"/>
          <a:stretch>
            <a:fillRect/>
          </a:stretch>
        </p:blipFill>
        <p:spPr>
          <a:xfrm>
            <a:off x="6841456" y="3685424"/>
            <a:ext cx="5131883" cy="4069575"/>
          </a:xfrm>
          <a:prstGeom prst="rect">
            <a:avLst/>
          </a:prstGeom>
        </p:spPr>
      </p:pic>
      <p:sp>
        <p:nvSpPr>
          <p:cNvPr id="5" name="Title 4">
            <a:extLst>
              <a:ext uri="{FF2B5EF4-FFF2-40B4-BE49-F238E27FC236}">
                <a16:creationId xmlns:a16="http://schemas.microsoft.com/office/drawing/2014/main" xmlns="" id="{C6C959BC-D184-CA42-8A59-7348F1653F08}"/>
              </a:ext>
            </a:extLst>
          </p:cNvPr>
          <p:cNvSpPr>
            <a:spLocks noGrp="1"/>
          </p:cNvSpPr>
          <p:nvPr>
            <p:ph type="title"/>
          </p:nvPr>
        </p:nvSpPr>
        <p:spPr>
          <a:xfrm>
            <a:off x="350986" y="221676"/>
            <a:ext cx="6445212" cy="738909"/>
          </a:xfrm>
        </p:spPr>
        <p:txBody>
          <a:bodyPr/>
          <a:lstStyle/>
          <a:p>
            <a:r>
              <a:rPr lang="x-none"/>
              <a:t>Chemistry Ontology</a:t>
            </a:r>
            <a:endParaRPr lang="en-US" dirty="0"/>
          </a:p>
        </p:txBody>
      </p:sp>
    </p:spTree>
    <p:extLst>
      <p:ext uri="{BB962C8B-B14F-4D97-AF65-F5344CB8AC3E}">
        <p14:creationId xmlns:p14="http://schemas.microsoft.com/office/powerpoint/2010/main" val="131967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xmlns="" id="{FCBD2A20-B6A1-9D47-9555-8DEDF559DD24}"/>
              </a:ext>
            </a:extLst>
          </p:cNvPr>
          <p:cNvCxnSpPr>
            <a:cxnSpLocks/>
            <a:stCxn id="52" idx="2"/>
            <a:endCxn id="42" idx="0"/>
          </p:cNvCxnSpPr>
          <p:nvPr/>
        </p:nvCxnSpPr>
        <p:spPr>
          <a:xfrm flipH="1">
            <a:off x="4715360" y="3798564"/>
            <a:ext cx="919461" cy="1583362"/>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B0F704E0-F324-C840-B3E9-70DB9586DE1D}"/>
              </a:ext>
            </a:extLst>
          </p:cNvPr>
          <p:cNvCxnSpPr>
            <a:cxnSpLocks/>
            <a:endCxn id="17" idx="0"/>
          </p:cNvCxnSpPr>
          <p:nvPr/>
        </p:nvCxnSpPr>
        <p:spPr>
          <a:xfrm flipH="1">
            <a:off x="2271499" y="2414313"/>
            <a:ext cx="6444147" cy="3784816"/>
          </a:xfrm>
          <a:prstGeom prst="straightConnector1">
            <a:avLst/>
          </a:prstGeom>
          <a:ln w="127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C41B2551-884E-C841-9D4A-139D95740351}"/>
              </a:ext>
            </a:extLst>
          </p:cNvPr>
          <p:cNvSpPr>
            <a:spLocks noGrp="1"/>
          </p:cNvSpPr>
          <p:nvPr>
            <p:ph idx="1"/>
          </p:nvPr>
        </p:nvSpPr>
        <p:spPr>
          <a:xfrm>
            <a:off x="350986" y="1120284"/>
            <a:ext cx="11369962" cy="4164335"/>
          </a:xfrm>
        </p:spPr>
        <p:txBody>
          <a:bodyPr/>
          <a:lstStyle/>
          <a:p>
            <a:r>
              <a:rPr lang="en-US" sz="3200" dirty="0">
                <a:cs typeface="Calibri Light" panose="020F0302020204030204" pitchFamily="34" charset="0"/>
              </a:rPr>
              <a:t>Key idea: the entities in the same sentence, paragraph or document usually </a:t>
            </a:r>
            <a:r>
              <a:rPr lang="en-US" sz="3200" b="1" dirty="0">
                <a:cs typeface="Calibri" panose="020F0502020204030204" pitchFamily="34" charset="0"/>
              </a:rPr>
              <a:t>follow a focused topic</a:t>
            </a:r>
            <a:r>
              <a:rPr lang="en-US" sz="3200" dirty="0">
                <a:cs typeface="Calibri Light" panose="020F0302020204030204" pitchFamily="34" charset="0"/>
              </a:rPr>
              <a:t> </a:t>
            </a:r>
          </a:p>
          <a:p>
            <a:endParaRPr lang="x-none" dirty="0">
              <a:latin typeface="Calibri Light" panose="020F0302020204030204" pitchFamily="34" charset="0"/>
              <a:cs typeface="Calibri Light" panose="020F0302020204030204" pitchFamily="34" charset="0"/>
            </a:endParaRPr>
          </a:p>
        </p:txBody>
      </p:sp>
      <p:sp>
        <p:nvSpPr>
          <p:cNvPr id="6" name="Title 5">
            <a:extLst>
              <a:ext uri="{FF2B5EF4-FFF2-40B4-BE49-F238E27FC236}">
                <a16:creationId xmlns:a16="http://schemas.microsoft.com/office/drawing/2014/main" xmlns="" id="{DD36D8E5-9946-CE42-999F-3769C487C635}"/>
              </a:ext>
            </a:extLst>
          </p:cNvPr>
          <p:cNvSpPr>
            <a:spLocks noGrp="1"/>
          </p:cNvSpPr>
          <p:nvPr>
            <p:ph type="title"/>
          </p:nvPr>
        </p:nvSpPr>
        <p:spPr/>
        <p:txBody>
          <a:bodyPr>
            <a:normAutofit/>
          </a:bodyPr>
          <a:lstStyle/>
          <a:p>
            <a:r>
              <a:rPr lang="x-none"/>
              <a:t>O</a:t>
            </a:r>
            <a:r>
              <a:rPr lang="en-US" dirty="0" err="1"/>
              <a:t>ntology</a:t>
            </a:r>
            <a:r>
              <a:rPr lang="x-none"/>
              <a:t>-</a:t>
            </a:r>
            <a:r>
              <a:rPr lang="en-US" dirty="0"/>
              <a:t>G</a:t>
            </a:r>
            <a:r>
              <a:rPr lang="x-none"/>
              <a:t>uided </a:t>
            </a:r>
            <a:r>
              <a:rPr lang="en-US" dirty="0"/>
              <a:t>M</a:t>
            </a:r>
            <a:r>
              <a:rPr lang="x-none"/>
              <a:t>ulti-</a:t>
            </a:r>
            <a:r>
              <a:rPr lang="en-US" dirty="0"/>
              <a:t>T</a:t>
            </a:r>
            <a:r>
              <a:rPr lang="x-none"/>
              <a:t>ype </a:t>
            </a:r>
            <a:r>
              <a:rPr lang="en-US" dirty="0"/>
              <a:t>D</a:t>
            </a:r>
            <a:r>
              <a:rPr lang="x-none"/>
              <a:t>isambiguation</a:t>
            </a:r>
            <a:endParaRPr lang="en-US" dirty="0"/>
          </a:p>
        </p:txBody>
      </p:sp>
      <p:sp>
        <p:nvSpPr>
          <p:cNvPr id="5" name="Rectangle 4">
            <a:extLst>
              <a:ext uri="{FF2B5EF4-FFF2-40B4-BE49-F238E27FC236}">
                <a16:creationId xmlns:a16="http://schemas.microsoft.com/office/drawing/2014/main" xmlns="" id="{C0897565-1009-3F45-8DDF-10565E489715}"/>
              </a:ext>
            </a:extLst>
          </p:cNvPr>
          <p:cNvSpPr/>
          <p:nvPr/>
        </p:nvSpPr>
        <p:spPr>
          <a:xfrm>
            <a:off x="953037" y="2210280"/>
            <a:ext cx="9878096" cy="4426044"/>
          </a:xfrm>
          <a:prstGeom prst="rect">
            <a:avLst/>
          </a:prstGeom>
          <a:noFill/>
          <a:ln>
            <a:noFill/>
          </a:ln>
        </p:spPr>
        <p:txBody>
          <a:bodyPr wrap="square">
            <a:noAutofit/>
          </a:bodyPr>
          <a:lstStyle/>
          <a:p>
            <a:endParaRPr lang="en-US" b="1" u="sng" dirty="0">
              <a:solidFill>
                <a:srgbClr val="000000"/>
              </a:solidFill>
            </a:endParaRPr>
          </a:p>
          <a:p>
            <a:r>
              <a:rPr lang="en-US" sz="2400" dirty="0"/>
              <a:t>Although it was necessary to employ a stoichiometric quantity of </a:t>
            </a:r>
            <a:r>
              <a:rPr lang="en-US" sz="2400" b="1" dirty="0"/>
              <a:t>palladium</a:t>
            </a:r>
            <a:r>
              <a:rPr lang="en-US" sz="2400" dirty="0"/>
              <a:t> , it is noteworthy that the </a:t>
            </a:r>
            <a:r>
              <a:rPr lang="en-US" sz="2400" b="1" dirty="0"/>
              <a:t>cross-coupling</a:t>
            </a:r>
            <a:r>
              <a:rPr lang="en-US" sz="2400" dirty="0"/>
              <a:t> proceeded in the presence of a wide array of </a:t>
            </a:r>
            <a:r>
              <a:rPr lang="en-US" sz="2400" b="1" dirty="0"/>
              <a:t>functional groups</a:t>
            </a:r>
            <a:r>
              <a:rPr lang="en-US" sz="2400" cap="all" dirty="0"/>
              <a:t>.</a:t>
            </a:r>
          </a:p>
          <a:p>
            <a:endParaRPr lang="en-US" dirty="0"/>
          </a:p>
        </p:txBody>
      </p:sp>
      <p:sp>
        <p:nvSpPr>
          <p:cNvPr id="7" name="Oval 6">
            <a:extLst>
              <a:ext uri="{FF2B5EF4-FFF2-40B4-BE49-F238E27FC236}">
                <a16:creationId xmlns:a16="http://schemas.microsoft.com/office/drawing/2014/main" xmlns="" id="{E68E9B4A-C636-3345-A1FF-6430B0C73DF0}"/>
              </a:ext>
            </a:extLst>
          </p:cNvPr>
          <p:cNvSpPr/>
          <p:nvPr/>
        </p:nvSpPr>
        <p:spPr>
          <a:xfrm>
            <a:off x="4848750" y="4833173"/>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xmlns="" id="{2153D7C4-D644-614A-98BF-9C1CD894C13B}"/>
              </a:ext>
            </a:extLst>
          </p:cNvPr>
          <p:cNvSpPr/>
          <p:nvPr/>
        </p:nvSpPr>
        <p:spPr>
          <a:xfrm>
            <a:off x="5611104" y="6165043"/>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xmlns="" id="{D42C0915-2BA6-2B4A-A8CB-B3363C9B4A52}"/>
              </a:ext>
            </a:extLst>
          </p:cNvPr>
          <p:cNvSpPr/>
          <p:nvPr/>
        </p:nvSpPr>
        <p:spPr>
          <a:xfrm>
            <a:off x="2923983" y="6207731"/>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Arrow Connector 9">
            <a:extLst>
              <a:ext uri="{FF2B5EF4-FFF2-40B4-BE49-F238E27FC236}">
                <a16:creationId xmlns:a16="http://schemas.microsoft.com/office/drawing/2014/main" xmlns="" id="{25E3BE7B-1F60-3947-A1B3-2F97B6EC741F}"/>
              </a:ext>
            </a:extLst>
          </p:cNvPr>
          <p:cNvCxnSpPr>
            <a:cxnSpLocks/>
            <a:stCxn id="13" idx="4"/>
            <a:endCxn id="53" idx="0"/>
          </p:cNvCxnSpPr>
          <p:nvPr/>
        </p:nvCxnSpPr>
        <p:spPr>
          <a:xfrm flipH="1">
            <a:off x="3142971" y="5110109"/>
            <a:ext cx="359777" cy="3818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941E5E6B-53C6-F940-9EDE-CCFB2B4A4837}"/>
              </a:ext>
            </a:extLst>
          </p:cNvPr>
          <p:cNvCxnSpPr>
            <a:cxnSpLocks/>
            <a:stCxn id="7" idx="4"/>
            <a:endCxn id="20" idx="0"/>
          </p:cNvCxnSpPr>
          <p:nvPr/>
        </p:nvCxnSpPr>
        <p:spPr>
          <a:xfrm>
            <a:off x="4985404" y="5107493"/>
            <a:ext cx="744379" cy="3770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1703F4C0-5DF0-5940-84FE-A645CE62B1CE}"/>
              </a:ext>
            </a:extLst>
          </p:cNvPr>
          <p:cNvCxnSpPr>
            <a:cxnSpLocks/>
            <a:stCxn id="53" idx="4"/>
            <a:endCxn id="9" idx="0"/>
          </p:cNvCxnSpPr>
          <p:nvPr/>
        </p:nvCxnSpPr>
        <p:spPr>
          <a:xfrm flipH="1">
            <a:off x="3060637" y="5766301"/>
            <a:ext cx="82334" cy="4414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CED498CD-E8E1-2241-8BA8-314219567B37}"/>
              </a:ext>
            </a:extLst>
          </p:cNvPr>
          <p:cNvSpPr/>
          <p:nvPr/>
        </p:nvSpPr>
        <p:spPr>
          <a:xfrm>
            <a:off x="3366094" y="4835789"/>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Arrow Connector 13">
            <a:extLst>
              <a:ext uri="{FF2B5EF4-FFF2-40B4-BE49-F238E27FC236}">
                <a16:creationId xmlns:a16="http://schemas.microsoft.com/office/drawing/2014/main" xmlns="" id="{B2850FC5-7803-1F4B-8613-7694C4EF1412}"/>
              </a:ext>
            </a:extLst>
          </p:cNvPr>
          <p:cNvCxnSpPr>
            <a:cxnSpLocks/>
            <a:stCxn id="28" idx="4"/>
            <a:endCxn id="7" idx="1"/>
          </p:cNvCxnSpPr>
          <p:nvPr/>
        </p:nvCxnSpPr>
        <p:spPr>
          <a:xfrm>
            <a:off x="4102087" y="4698868"/>
            <a:ext cx="786688" cy="1744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D4193EF8-14FB-BF4A-9E3A-A10C467F0759}"/>
              </a:ext>
            </a:extLst>
          </p:cNvPr>
          <p:cNvCxnSpPr>
            <a:cxnSpLocks/>
            <a:stCxn id="28" idx="4"/>
            <a:endCxn id="13" idx="7"/>
          </p:cNvCxnSpPr>
          <p:nvPr/>
        </p:nvCxnSpPr>
        <p:spPr>
          <a:xfrm flipH="1">
            <a:off x="3599377" y="4698868"/>
            <a:ext cx="502710" cy="1770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53898DF2-7949-C245-AE76-904F84D5583B}"/>
              </a:ext>
            </a:extLst>
          </p:cNvPr>
          <p:cNvSpPr txBox="1"/>
          <p:nvPr/>
        </p:nvSpPr>
        <p:spPr>
          <a:xfrm>
            <a:off x="2031637" y="4688270"/>
            <a:ext cx="1245488" cy="646331"/>
          </a:xfrm>
          <a:prstGeom prst="rect">
            <a:avLst/>
          </a:prstGeom>
          <a:solidFill>
            <a:schemeClr val="accent1">
              <a:lumMod val="60000"/>
              <a:lumOff val="40000"/>
            </a:schemeClr>
          </a:solidFill>
        </p:spPr>
        <p:txBody>
          <a:bodyPr wrap="square" rtlCol="0">
            <a:spAutoFit/>
          </a:bodyPr>
          <a:lstStyle/>
          <a:p>
            <a:pPr algn="ctr"/>
            <a:r>
              <a:rPr lang="en-US" sz="1800" cap="all" dirty="0"/>
              <a:t>Chemical Reaction</a:t>
            </a:r>
          </a:p>
        </p:txBody>
      </p:sp>
      <p:sp>
        <p:nvSpPr>
          <p:cNvPr id="17" name="TextBox 16">
            <a:extLst>
              <a:ext uri="{FF2B5EF4-FFF2-40B4-BE49-F238E27FC236}">
                <a16:creationId xmlns:a16="http://schemas.microsoft.com/office/drawing/2014/main" xmlns="" id="{050FB2C1-511B-DC41-AD7D-80775D7B2620}"/>
              </a:ext>
            </a:extLst>
          </p:cNvPr>
          <p:cNvSpPr txBox="1"/>
          <p:nvPr/>
        </p:nvSpPr>
        <p:spPr>
          <a:xfrm>
            <a:off x="1652818" y="6199129"/>
            <a:ext cx="1237362" cy="369332"/>
          </a:xfrm>
          <a:prstGeom prst="rect">
            <a:avLst/>
          </a:prstGeom>
          <a:solidFill>
            <a:schemeClr val="accent1">
              <a:lumMod val="60000"/>
              <a:lumOff val="40000"/>
            </a:schemeClr>
          </a:solidFill>
        </p:spPr>
        <p:txBody>
          <a:bodyPr wrap="square" rtlCol="0">
            <a:spAutoFit/>
          </a:bodyPr>
          <a:lstStyle/>
          <a:p>
            <a:pPr algn="ctr"/>
            <a:r>
              <a:rPr lang="en-US" sz="1800" cap="all" dirty="0"/>
              <a:t>Catalyst</a:t>
            </a:r>
          </a:p>
        </p:txBody>
      </p:sp>
      <p:sp>
        <p:nvSpPr>
          <p:cNvPr id="18" name="Rectangle 17">
            <a:extLst>
              <a:ext uri="{FF2B5EF4-FFF2-40B4-BE49-F238E27FC236}">
                <a16:creationId xmlns:a16="http://schemas.microsoft.com/office/drawing/2014/main" xmlns="" id="{0F6D25EF-5CF3-D045-B476-1643811C1F63}"/>
              </a:ext>
            </a:extLst>
          </p:cNvPr>
          <p:cNvSpPr/>
          <p:nvPr/>
        </p:nvSpPr>
        <p:spPr>
          <a:xfrm>
            <a:off x="5919443" y="6066732"/>
            <a:ext cx="1335064" cy="646331"/>
          </a:xfrm>
          <a:prstGeom prst="rect">
            <a:avLst/>
          </a:prstGeom>
          <a:solidFill>
            <a:schemeClr val="accent1">
              <a:lumMod val="60000"/>
              <a:lumOff val="40000"/>
            </a:schemeClr>
          </a:solidFill>
        </p:spPr>
        <p:txBody>
          <a:bodyPr wrap="square">
            <a:spAutoFit/>
          </a:bodyPr>
          <a:lstStyle/>
          <a:p>
            <a:pPr algn="ctr"/>
            <a:r>
              <a:rPr lang="en-US" sz="1800" cap="all" dirty="0"/>
              <a:t>TRANSITION METAL</a:t>
            </a:r>
          </a:p>
        </p:txBody>
      </p:sp>
      <p:cxnSp>
        <p:nvCxnSpPr>
          <p:cNvPr id="19" name="Straight Arrow Connector 18">
            <a:extLst>
              <a:ext uri="{FF2B5EF4-FFF2-40B4-BE49-F238E27FC236}">
                <a16:creationId xmlns:a16="http://schemas.microsoft.com/office/drawing/2014/main" xmlns="" id="{9848D0D4-FD24-E840-8E09-FB9791FC7448}"/>
              </a:ext>
            </a:extLst>
          </p:cNvPr>
          <p:cNvCxnSpPr>
            <a:cxnSpLocks/>
            <a:stCxn id="13" idx="4"/>
            <a:endCxn id="32" idx="0"/>
          </p:cNvCxnSpPr>
          <p:nvPr/>
        </p:nvCxnSpPr>
        <p:spPr>
          <a:xfrm>
            <a:off x="3502748" y="5110109"/>
            <a:ext cx="12245" cy="3900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E9D7EFF4-4FA6-F548-8E73-331ED3E8913C}"/>
              </a:ext>
            </a:extLst>
          </p:cNvPr>
          <p:cNvSpPr txBox="1"/>
          <p:nvPr/>
        </p:nvSpPr>
        <p:spPr>
          <a:xfrm>
            <a:off x="5577268" y="5484592"/>
            <a:ext cx="305029" cy="369332"/>
          </a:xfrm>
          <a:prstGeom prst="rect">
            <a:avLst/>
          </a:prstGeom>
          <a:noFill/>
        </p:spPr>
        <p:txBody>
          <a:bodyPr wrap="square" rtlCol="0">
            <a:spAutoFit/>
          </a:bodyPr>
          <a:lstStyle/>
          <a:p>
            <a:r>
              <a:rPr lang="en-US" sz="1800" b="1" cap="all" dirty="0"/>
              <a:t>…</a:t>
            </a:r>
          </a:p>
        </p:txBody>
      </p:sp>
      <p:cxnSp>
        <p:nvCxnSpPr>
          <p:cNvPr id="22" name="Straight Arrow Connector 21">
            <a:extLst>
              <a:ext uri="{FF2B5EF4-FFF2-40B4-BE49-F238E27FC236}">
                <a16:creationId xmlns:a16="http://schemas.microsoft.com/office/drawing/2014/main" xmlns="" id="{F971C821-CFA2-494F-86A9-B6DA263D0627}"/>
              </a:ext>
            </a:extLst>
          </p:cNvPr>
          <p:cNvCxnSpPr>
            <a:cxnSpLocks/>
            <a:endCxn id="18" idx="0"/>
          </p:cNvCxnSpPr>
          <p:nvPr/>
        </p:nvCxnSpPr>
        <p:spPr>
          <a:xfrm flipH="1">
            <a:off x="6586975" y="2421120"/>
            <a:ext cx="3986580" cy="3645612"/>
          </a:xfrm>
          <a:prstGeom prst="straightConnector1">
            <a:avLst/>
          </a:prstGeom>
          <a:ln w="127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58B39257-BC00-2047-9BD5-724C0E7A753A}"/>
              </a:ext>
            </a:extLst>
          </p:cNvPr>
          <p:cNvSpPr txBox="1"/>
          <p:nvPr/>
        </p:nvSpPr>
        <p:spPr>
          <a:xfrm>
            <a:off x="3799130" y="4894154"/>
            <a:ext cx="268891" cy="369332"/>
          </a:xfrm>
          <a:prstGeom prst="rect">
            <a:avLst/>
          </a:prstGeom>
          <a:noFill/>
        </p:spPr>
        <p:txBody>
          <a:bodyPr wrap="square" rtlCol="0" anchor="ctr">
            <a:spAutoFit/>
          </a:bodyPr>
          <a:lstStyle/>
          <a:p>
            <a:pPr algn="ctr"/>
            <a:r>
              <a:rPr lang="en-US" sz="1800" b="1" cap="all" dirty="0"/>
              <a:t>…</a:t>
            </a:r>
          </a:p>
        </p:txBody>
      </p:sp>
      <p:sp>
        <p:nvSpPr>
          <p:cNvPr id="25" name="TextBox 24">
            <a:extLst>
              <a:ext uri="{FF2B5EF4-FFF2-40B4-BE49-F238E27FC236}">
                <a16:creationId xmlns:a16="http://schemas.microsoft.com/office/drawing/2014/main" xmlns="" id="{B40DAD51-D89C-A041-BE37-C035B5D00B85}"/>
              </a:ext>
            </a:extLst>
          </p:cNvPr>
          <p:cNvSpPr txBox="1"/>
          <p:nvPr/>
        </p:nvSpPr>
        <p:spPr>
          <a:xfrm>
            <a:off x="5628587" y="3896638"/>
            <a:ext cx="1835515" cy="461665"/>
          </a:xfrm>
          <a:prstGeom prst="rect">
            <a:avLst/>
          </a:prstGeom>
          <a:noFill/>
          <a:ln w="19050">
            <a:noFill/>
          </a:ln>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i="1" dirty="0">
                <a:solidFill>
                  <a:srgbClr val="FF0000"/>
                </a:solidFill>
              </a:rPr>
              <a:t>Context Type</a:t>
            </a:r>
          </a:p>
        </p:txBody>
      </p:sp>
      <p:sp>
        <p:nvSpPr>
          <p:cNvPr id="26" name="Rectangle 25">
            <a:extLst>
              <a:ext uri="{FF2B5EF4-FFF2-40B4-BE49-F238E27FC236}">
                <a16:creationId xmlns:a16="http://schemas.microsoft.com/office/drawing/2014/main" xmlns="" id="{E8837F8A-F279-CA4E-BBDC-1D79835E49F4}"/>
              </a:ext>
            </a:extLst>
          </p:cNvPr>
          <p:cNvSpPr/>
          <p:nvPr/>
        </p:nvSpPr>
        <p:spPr>
          <a:xfrm>
            <a:off x="5176273" y="4656520"/>
            <a:ext cx="1249079" cy="646331"/>
          </a:xfrm>
          <a:prstGeom prst="rect">
            <a:avLst/>
          </a:prstGeom>
          <a:solidFill>
            <a:schemeClr val="accent1">
              <a:lumMod val="60000"/>
              <a:lumOff val="40000"/>
            </a:schemeClr>
          </a:solidFill>
        </p:spPr>
        <p:txBody>
          <a:bodyPr wrap="square">
            <a:spAutoFit/>
          </a:bodyPr>
          <a:lstStyle/>
          <a:p>
            <a:pPr algn="ctr"/>
            <a:r>
              <a:rPr lang="en-US" sz="1800" cap="all" dirty="0"/>
              <a:t>Chemical Element</a:t>
            </a:r>
          </a:p>
        </p:txBody>
      </p:sp>
      <p:sp>
        <p:nvSpPr>
          <p:cNvPr id="27" name="Rectangle 26">
            <a:extLst>
              <a:ext uri="{FF2B5EF4-FFF2-40B4-BE49-F238E27FC236}">
                <a16:creationId xmlns:a16="http://schemas.microsoft.com/office/drawing/2014/main" xmlns="" id="{C6601435-E2D6-9C46-BCA3-F1DB589D88F8}"/>
              </a:ext>
            </a:extLst>
          </p:cNvPr>
          <p:cNvSpPr/>
          <p:nvPr/>
        </p:nvSpPr>
        <p:spPr>
          <a:xfrm>
            <a:off x="8462671" y="4226605"/>
            <a:ext cx="2226059" cy="461665"/>
          </a:xfrm>
          <a:prstGeom prst="rect">
            <a:avLst/>
          </a:prstGeom>
        </p:spPr>
        <p:txBody>
          <a:bodyPr wrap="none">
            <a:spAutoFit/>
          </a:bodyPr>
          <a:lstStyle/>
          <a:p>
            <a:pPr algn="ctr"/>
            <a:r>
              <a:rPr lang="en-US" sz="2400" i="1" dirty="0">
                <a:solidFill>
                  <a:srgbClr val="0070C0"/>
                </a:solidFill>
              </a:rPr>
              <a:t>Candidate Types</a:t>
            </a:r>
          </a:p>
        </p:txBody>
      </p:sp>
      <p:sp>
        <p:nvSpPr>
          <p:cNvPr id="28" name="Oval 27">
            <a:extLst>
              <a:ext uri="{FF2B5EF4-FFF2-40B4-BE49-F238E27FC236}">
                <a16:creationId xmlns:a16="http://schemas.microsoft.com/office/drawing/2014/main" xmlns="" id="{5CD41239-BD15-4940-80E5-4085EDCB39FC}"/>
              </a:ext>
            </a:extLst>
          </p:cNvPr>
          <p:cNvSpPr/>
          <p:nvPr/>
        </p:nvSpPr>
        <p:spPr>
          <a:xfrm>
            <a:off x="3965433" y="4424548"/>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Arrow Connector 28">
            <a:extLst>
              <a:ext uri="{FF2B5EF4-FFF2-40B4-BE49-F238E27FC236}">
                <a16:creationId xmlns:a16="http://schemas.microsoft.com/office/drawing/2014/main" xmlns="" id="{18F2E6CE-75B0-0B47-A875-5244D3D0AFFA}"/>
              </a:ext>
            </a:extLst>
          </p:cNvPr>
          <p:cNvCxnSpPr>
            <a:cxnSpLocks/>
            <a:stCxn id="28" idx="4"/>
            <a:endCxn id="23" idx="0"/>
          </p:cNvCxnSpPr>
          <p:nvPr/>
        </p:nvCxnSpPr>
        <p:spPr>
          <a:xfrm flipH="1">
            <a:off x="3933576" y="4698868"/>
            <a:ext cx="168511" cy="1952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162312BA-73C3-E84A-ADB0-9B449944A2B9}"/>
              </a:ext>
            </a:extLst>
          </p:cNvPr>
          <p:cNvSpPr txBox="1"/>
          <p:nvPr/>
        </p:nvSpPr>
        <p:spPr>
          <a:xfrm>
            <a:off x="4139472" y="4894154"/>
            <a:ext cx="268891" cy="369332"/>
          </a:xfrm>
          <a:prstGeom prst="rect">
            <a:avLst/>
          </a:prstGeom>
          <a:noFill/>
        </p:spPr>
        <p:txBody>
          <a:bodyPr wrap="square" rtlCol="0" anchor="ctr">
            <a:spAutoFit/>
          </a:bodyPr>
          <a:lstStyle/>
          <a:p>
            <a:pPr algn="ctr"/>
            <a:r>
              <a:rPr lang="en-US" sz="1800" b="1" cap="all" dirty="0"/>
              <a:t>…</a:t>
            </a:r>
          </a:p>
        </p:txBody>
      </p:sp>
      <p:cxnSp>
        <p:nvCxnSpPr>
          <p:cNvPr id="31" name="Straight Arrow Connector 30">
            <a:extLst>
              <a:ext uri="{FF2B5EF4-FFF2-40B4-BE49-F238E27FC236}">
                <a16:creationId xmlns:a16="http://schemas.microsoft.com/office/drawing/2014/main" xmlns="" id="{B59DC51E-1357-A744-9A6E-3B3BBA54F40C}"/>
              </a:ext>
            </a:extLst>
          </p:cNvPr>
          <p:cNvCxnSpPr>
            <a:cxnSpLocks/>
            <a:stCxn id="28" idx="4"/>
            <a:endCxn id="30" idx="0"/>
          </p:cNvCxnSpPr>
          <p:nvPr/>
        </p:nvCxnSpPr>
        <p:spPr>
          <a:xfrm>
            <a:off x="4102087" y="4698868"/>
            <a:ext cx="171831" cy="1952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ED66A7C2-73A6-9D42-A63B-3637350A8898}"/>
              </a:ext>
            </a:extLst>
          </p:cNvPr>
          <p:cNvSpPr txBox="1"/>
          <p:nvPr/>
        </p:nvSpPr>
        <p:spPr>
          <a:xfrm>
            <a:off x="3380547" y="5500159"/>
            <a:ext cx="268891" cy="369332"/>
          </a:xfrm>
          <a:prstGeom prst="rect">
            <a:avLst/>
          </a:prstGeom>
          <a:noFill/>
        </p:spPr>
        <p:txBody>
          <a:bodyPr wrap="square" rtlCol="0" anchor="ctr">
            <a:spAutoFit/>
          </a:bodyPr>
          <a:lstStyle/>
          <a:p>
            <a:pPr algn="ctr"/>
            <a:r>
              <a:rPr lang="en-US" sz="1800" b="1" cap="all" dirty="0"/>
              <a:t>…</a:t>
            </a:r>
          </a:p>
        </p:txBody>
      </p:sp>
      <p:sp>
        <p:nvSpPr>
          <p:cNvPr id="33" name="Left Brace 32">
            <a:extLst>
              <a:ext uri="{FF2B5EF4-FFF2-40B4-BE49-F238E27FC236}">
                <a16:creationId xmlns:a16="http://schemas.microsoft.com/office/drawing/2014/main" xmlns="" id="{ED05E4BB-FFBC-804B-B396-70A93B17F551}"/>
              </a:ext>
            </a:extLst>
          </p:cNvPr>
          <p:cNvSpPr/>
          <p:nvPr/>
        </p:nvSpPr>
        <p:spPr>
          <a:xfrm rot="5400000">
            <a:off x="9671449" y="1884777"/>
            <a:ext cx="159700" cy="1232387"/>
          </a:xfrm>
          <a:prstGeom prst="leftBrace">
            <a:avLst>
              <a:gd name="adj1" fmla="val 8333"/>
              <a:gd name="adj2" fmla="val 5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34" name="TextBox 33">
            <a:extLst>
              <a:ext uri="{FF2B5EF4-FFF2-40B4-BE49-F238E27FC236}">
                <a16:creationId xmlns:a16="http://schemas.microsoft.com/office/drawing/2014/main" xmlns="" id="{DD80BCEF-DD4A-2149-A5AC-E3EFC3BC43E1}"/>
              </a:ext>
            </a:extLst>
          </p:cNvPr>
          <p:cNvSpPr txBox="1"/>
          <p:nvPr/>
        </p:nvSpPr>
        <p:spPr>
          <a:xfrm>
            <a:off x="8074501" y="2021010"/>
            <a:ext cx="3502113" cy="400110"/>
          </a:xfrm>
          <a:prstGeom prst="rect">
            <a:avLst/>
          </a:prstGeom>
          <a:noFill/>
        </p:spPr>
        <p:txBody>
          <a:bodyPr wrap="none" rtlCol="0">
            <a:spAutoFit/>
          </a:bodyPr>
          <a:lstStyle/>
          <a:p>
            <a:r>
              <a:rPr lang="en-US" sz="2000" b="1" cap="all" dirty="0"/>
              <a:t>CATALYST, TRANSITION METAL</a:t>
            </a:r>
          </a:p>
        </p:txBody>
      </p:sp>
      <p:sp>
        <p:nvSpPr>
          <p:cNvPr id="35" name="Left Brace 34">
            <a:extLst>
              <a:ext uri="{FF2B5EF4-FFF2-40B4-BE49-F238E27FC236}">
                <a16:creationId xmlns:a16="http://schemas.microsoft.com/office/drawing/2014/main" xmlns="" id="{226BE26F-F03A-514E-A178-07F8543D87C3}"/>
              </a:ext>
            </a:extLst>
          </p:cNvPr>
          <p:cNvSpPr/>
          <p:nvPr/>
        </p:nvSpPr>
        <p:spPr>
          <a:xfrm rot="16200000" flipV="1">
            <a:off x="3108562" y="2565919"/>
            <a:ext cx="129591" cy="2206343"/>
          </a:xfrm>
          <a:prstGeom prst="leftBrace">
            <a:avLst>
              <a:gd name="adj1" fmla="val 8333"/>
              <a:gd name="adj2" fmla="val 5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DD7A93E5-334C-104C-ABBE-0AFFFDA8EAC0}"/>
              </a:ext>
            </a:extLst>
          </p:cNvPr>
          <p:cNvSpPr/>
          <p:nvPr/>
        </p:nvSpPr>
        <p:spPr>
          <a:xfrm>
            <a:off x="1870265" y="3757453"/>
            <a:ext cx="2414828" cy="400110"/>
          </a:xfrm>
          <a:prstGeom prst="rect">
            <a:avLst/>
          </a:prstGeom>
        </p:spPr>
        <p:txBody>
          <a:bodyPr wrap="none">
            <a:spAutoFit/>
          </a:bodyPr>
          <a:lstStyle/>
          <a:p>
            <a:r>
              <a:rPr lang="en-US" sz="2000" b="1" cap="all" dirty="0"/>
              <a:t>FUNCTIONAL GROUP</a:t>
            </a:r>
            <a:endParaRPr lang="en-US" sz="2400" dirty="0"/>
          </a:p>
        </p:txBody>
      </p:sp>
      <p:sp>
        <p:nvSpPr>
          <p:cNvPr id="37" name="Left Brace 36">
            <a:extLst>
              <a:ext uri="{FF2B5EF4-FFF2-40B4-BE49-F238E27FC236}">
                <a16:creationId xmlns:a16="http://schemas.microsoft.com/office/drawing/2014/main" xmlns="" id="{6399E1D9-07C6-6346-8CF9-0F6519FB24CE}"/>
              </a:ext>
            </a:extLst>
          </p:cNvPr>
          <p:cNvSpPr/>
          <p:nvPr/>
        </p:nvSpPr>
        <p:spPr>
          <a:xfrm rot="16200000">
            <a:off x="4954937" y="2414525"/>
            <a:ext cx="136400" cy="1787670"/>
          </a:xfrm>
          <a:prstGeom prst="leftBrace">
            <a:avLst>
              <a:gd name="adj1" fmla="val 8333"/>
              <a:gd name="adj2" fmla="val 5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cxnSp>
        <p:nvCxnSpPr>
          <p:cNvPr id="38" name="Straight Arrow Connector 37">
            <a:extLst>
              <a:ext uri="{FF2B5EF4-FFF2-40B4-BE49-F238E27FC236}">
                <a16:creationId xmlns:a16="http://schemas.microsoft.com/office/drawing/2014/main" xmlns="" id="{BDB2E7E2-CFC1-504F-92BA-A8EAEA219396}"/>
              </a:ext>
            </a:extLst>
          </p:cNvPr>
          <p:cNvCxnSpPr>
            <a:cxnSpLocks/>
            <a:stCxn id="20" idx="2"/>
            <a:endCxn id="8" idx="0"/>
          </p:cNvCxnSpPr>
          <p:nvPr/>
        </p:nvCxnSpPr>
        <p:spPr>
          <a:xfrm>
            <a:off x="5729783" y="5853924"/>
            <a:ext cx="17975" cy="3111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309CE18C-A48A-E247-9F13-DC15E76F85BD}"/>
              </a:ext>
            </a:extLst>
          </p:cNvPr>
          <p:cNvSpPr txBox="1"/>
          <p:nvPr/>
        </p:nvSpPr>
        <p:spPr>
          <a:xfrm>
            <a:off x="1767618" y="5490813"/>
            <a:ext cx="1171463" cy="369332"/>
          </a:xfrm>
          <a:prstGeom prst="rect">
            <a:avLst/>
          </a:prstGeom>
          <a:solidFill>
            <a:schemeClr val="accent1">
              <a:lumMod val="60000"/>
              <a:lumOff val="40000"/>
            </a:schemeClr>
          </a:solidFill>
        </p:spPr>
        <p:txBody>
          <a:bodyPr wrap="square" rtlCol="0">
            <a:spAutoFit/>
          </a:bodyPr>
          <a:lstStyle/>
          <a:p>
            <a:pPr algn="ctr"/>
            <a:r>
              <a:rPr lang="en-US" sz="1800" cap="all" dirty="0"/>
              <a:t>CATALYSIS</a:t>
            </a:r>
          </a:p>
        </p:txBody>
      </p:sp>
      <p:sp>
        <p:nvSpPr>
          <p:cNvPr id="40" name="Oval 39">
            <a:extLst>
              <a:ext uri="{FF2B5EF4-FFF2-40B4-BE49-F238E27FC236}">
                <a16:creationId xmlns:a16="http://schemas.microsoft.com/office/drawing/2014/main" xmlns="" id="{6A8F6E80-DFF1-9042-AF10-B0F033DFB7EF}"/>
              </a:ext>
            </a:extLst>
          </p:cNvPr>
          <p:cNvSpPr/>
          <p:nvPr/>
        </p:nvSpPr>
        <p:spPr>
          <a:xfrm>
            <a:off x="3774564" y="5498636"/>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1" name="Straight Arrow Connector 40">
            <a:extLst>
              <a:ext uri="{FF2B5EF4-FFF2-40B4-BE49-F238E27FC236}">
                <a16:creationId xmlns:a16="http://schemas.microsoft.com/office/drawing/2014/main" xmlns="" id="{D1606E68-EE83-AD4B-9212-8C5035325916}"/>
              </a:ext>
            </a:extLst>
          </p:cNvPr>
          <p:cNvCxnSpPr>
            <a:cxnSpLocks/>
            <a:stCxn id="13" idx="4"/>
            <a:endCxn id="40" idx="0"/>
          </p:cNvCxnSpPr>
          <p:nvPr/>
        </p:nvCxnSpPr>
        <p:spPr>
          <a:xfrm>
            <a:off x="3502748" y="5110109"/>
            <a:ext cx="408470" cy="3885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xmlns="" id="{1143883D-EA4D-0D49-A262-2B576B9020E3}"/>
              </a:ext>
            </a:extLst>
          </p:cNvPr>
          <p:cNvSpPr/>
          <p:nvPr/>
        </p:nvSpPr>
        <p:spPr>
          <a:xfrm>
            <a:off x="4090820" y="5381926"/>
            <a:ext cx="1249080" cy="646331"/>
          </a:xfrm>
          <a:prstGeom prst="rect">
            <a:avLst/>
          </a:prstGeom>
          <a:solidFill>
            <a:schemeClr val="accent1">
              <a:lumMod val="60000"/>
              <a:lumOff val="40000"/>
            </a:schemeClr>
          </a:solidFill>
        </p:spPr>
        <p:txBody>
          <a:bodyPr wrap="square">
            <a:spAutoFit/>
          </a:bodyPr>
          <a:lstStyle/>
          <a:p>
            <a:pPr algn="ctr"/>
            <a:r>
              <a:rPr lang="en-US" sz="1800" cap="all" dirty="0"/>
              <a:t>ORGANIC</a:t>
            </a:r>
          </a:p>
          <a:p>
            <a:pPr algn="ctr"/>
            <a:r>
              <a:rPr lang="en-US" sz="1800" cap="all" dirty="0"/>
              <a:t>REACTION</a:t>
            </a:r>
          </a:p>
        </p:txBody>
      </p:sp>
      <p:sp>
        <p:nvSpPr>
          <p:cNvPr id="43" name="Oval 42">
            <a:extLst>
              <a:ext uri="{FF2B5EF4-FFF2-40B4-BE49-F238E27FC236}">
                <a16:creationId xmlns:a16="http://schemas.microsoft.com/office/drawing/2014/main" xmlns="" id="{8EB1ABF0-5124-FD40-91DE-E5FF39090F34}"/>
              </a:ext>
            </a:extLst>
          </p:cNvPr>
          <p:cNvSpPr/>
          <p:nvPr/>
        </p:nvSpPr>
        <p:spPr>
          <a:xfrm>
            <a:off x="3908271" y="6172913"/>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4" name="Straight Arrow Connector 43">
            <a:extLst>
              <a:ext uri="{FF2B5EF4-FFF2-40B4-BE49-F238E27FC236}">
                <a16:creationId xmlns:a16="http://schemas.microsoft.com/office/drawing/2014/main" xmlns="" id="{B523837B-7F0E-1742-A3E9-084A970BF054}"/>
              </a:ext>
            </a:extLst>
          </p:cNvPr>
          <p:cNvCxnSpPr>
            <a:cxnSpLocks/>
            <a:stCxn id="40" idx="4"/>
            <a:endCxn id="43" idx="0"/>
          </p:cNvCxnSpPr>
          <p:nvPr/>
        </p:nvCxnSpPr>
        <p:spPr>
          <a:xfrm>
            <a:off x="3911218" y="5772956"/>
            <a:ext cx="133707" cy="3999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7F0593CA-A594-F84A-8F8A-CA4BF07A3918}"/>
              </a:ext>
            </a:extLst>
          </p:cNvPr>
          <p:cNvCxnSpPr>
            <a:cxnSpLocks/>
            <a:stCxn id="53" idx="4"/>
          </p:cNvCxnSpPr>
          <p:nvPr/>
        </p:nvCxnSpPr>
        <p:spPr>
          <a:xfrm>
            <a:off x="3142971" y="5766301"/>
            <a:ext cx="259571" cy="3980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6310EDD8-59BF-1B42-AF85-A3F338ADFC2E}"/>
              </a:ext>
            </a:extLst>
          </p:cNvPr>
          <p:cNvSpPr txBox="1"/>
          <p:nvPr/>
        </p:nvSpPr>
        <p:spPr>
          <a:xfrm>
            <a:off x="3306675" y="6151623"/>
            <a:ext cx="268891" cy="369332"/>
          </a:xfrm>
          <a:prstGeom prst="rect">
            <a:avLst/>
          </a:prstGeom>
          <a:noFill/>
        </p:spPr>
        <p:txBody>
          <a:bodyPr wrap="square" rtlCol="0" anchor="ctr">
            <a:spAutoFit/>
          </a:bodyPr>
          <a:lstStyle/>
          <a:p>
            <a:pPr algn="ctr"/>
            <a:r>
              <a:rPr lang="en-US" sz="1800" b="1" cap="all" dirty="0"/>
              <a:t>…</a:t>
            </a:r>
          </a:p>
        </p:txBody>
      </p:sp>
      <p:cxnSp>
        <p:nvCxnSpPr>
          <p:cNvPr id="47" name="Straight Arrow Connector 46">
            <a:extLst>
              <a:ext uri="{FF2B5EF4-FFF2-40B4-BE49-F238E27FC236}">
                <a16:creationId xmlns:a16="http://schemas.microsoft.com/office/drawing/2014/main" xmlns="" id="{B9DE65FB-1042-7C46-B941-D8E5661C1211}"/>
              </a:ext>
            </a:extLst>
          </p:cNvPr>
          <p:cNvCxnSpPr>
            <a:cxnSpLocks/>
            <a:stCxn id="40" idx="4"/>
            <a:endCxn id="49" idx="0"/>
          </p:cNvCxnSpPr>
          <p:nvPr/>
        </p:nvCxnSpPr>
        <p:spPr>
          <a:xfrm flipH="1">
            <a:off x="3712220" y="5772956"/>
            <a:ext cx="198998" cy="3731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266B0142-0649-F949-BA57-7572CF9FB069}"/>
              </a:ext>
            </a:extLst>
          </p:cNvPr>
          <p:cNvSpPr txBox="1"/>
          <p:nvPr/>
        </p:nvSpPr>
        <p:spPr>
          <a:xfrm>
            <a:off x="3577774" y="6146094"/>
            <a:ext cx="268891" cy="369332"/>
          </a:xfrm>
          <a:prstGeom prst="rect">
            <a:avLst/>
          </a:prstGeom>
          <a:noFill/>
        </p:spPr>
        <p:txBody>
          <a:bodyPr wrap="square" rtlCol="0" anchor="ctr">
            <a:spAutoFit/>
          </a:bodyPr>
          <a:lstStyle/>
          <a:p>
            <a:pPr algn="ctr"/>
            <a:r>
              <a:rPr lang="en-US" sz="1800" b="1" cap="all" dirty="0"/>
              <a:t>…</a:t>
            </a:r>
          </a:p>
        </p:txBody>
      </p:sp>
      <p:sp>
        <p:nvSpPr>
          <p:cNvPr id="50" name="Rectangle 49">
            <a:extLst>
              <a:ext uri="{FF2B5EF4-FFF2-40B4-BE49-F238E27FC236}">
                <a16:creationId xmlns:a16="http://schemas.microsoft.com/office/drawing/2014/main" xmlns="" id="{43EEE206-37A3-734C-862B-A2655EE9F82C}"/>
              </a:ext>
            </a:extLst>
          </p:cNvPr>
          <p:cNvSpPr/>
          <p:nvPr/>
        </p:nvSpPr>
        <p:spPr>
          <a:xfrm>
            <a:off x="4208061" y="6073539"/>
            <a:ext cx="1321499" cy="646331"/>
          </a:xfrm>
          <a:prstGeom prst="rect">
            <a:avLst/>
          </a:prstGeom>
          <a:solidFill>
            <a:schemeClr val="accent1">
              <a:lumMod val="60000"/>
              <a:lumOff val="40000"/>
            </a:schemeClr>
          </a:solidFill>
        </p:spPr>
        <p:txBody>
          <a:bodyPr wrap="square">
            <a:spAutoFit/>
          </a:bodyPr>
          <a:lstStyle/>
          <a:p>
            <a:pPr algn="ctr"/>
            <a:r>
              <a:rPr lang="en-US" sz="1800" cap="all" dirty="0"/>
              <a:t>COUPLING</a:t>
            </a:r>
          </a:p>
          <a:p>
            <a:pPr algn="ctr"/>
            <a:r>
              <a:rPr lang="en-US" sz="1800" cap="all" dirty="0"/>
              <a:t>REACTION</a:t>
            </a:r>
          </a:p>
        </p:txBody>
      </p:sp>
      <p:sp>
        <p:nvSpPr>
          <p:cNvPr id="51" name="Rectangle 50">
            <a:extLst>
              <a:ext uri="{FF2B5EF4-FFF2-40B4-BE49-F238E27FC236}">
                <a16:creationId xmlns:a16="http://schemas.microsoft.com/office/drawing/2014/main" xmlns="" id="{3AE11C6A-F7D8-9B43-8807-E20A83C50658}"/>
              </a:ext>
            </a:extLst>
          </p:cNvPr>
          <p:cNvSpPr/>
          <p:nvPr/>
        </p:nvSpPr>
        <p:spPr>
          <a:xfrm>
            <a:off x="4286123" y="4250074"/>
            <a:ext cx="1269707" cy="369332"/>
          </a:xfrm>
          <a:prstGeom prst="rect">
            <a:avLst/>
          </a:prstGeom>
          <a:solidFill>
            <a:schemeClr val="accent1">
              <a:lumMod val="60000"/>
              <a:lumOff val="40000"/>
            </a:schemeClr>
          </a:solidFill>
        </p:spPr>
        <p:txBody>
          <a:bodyPr wrap="none">
            <a:spAutoFit/>
          </a:bodyPr>
          <a:lstStyle/>
          <a:p>
            <a:r>
              <a:rPr lang="en-US" sz="1800" cap="all" dirty="0"/>
              <a:t>Chemistry</a:t>
            </a:r>
          </a:p>
        </p:txBody>
      </p:sp>
      <p:sp>
        <p:nvSpPr>
          <p:cNvPr id="52" name="TextBox 51">
            <a:extLst>
              <a:ext uri="{FF2B5EF4-FFF2-40B4-BE49-F238E27FC236}">
                <a16:creationId xmlns:a16="http://schemas.microsoft.com/office/drawing/2014/main" xmlns="" id="{CCD8626F-84A1-6146-BCF8-EE628564A3B7}"/>
              </a:ext>
            </a:extLst>
          </p:cNvPr>
          <p:cNvSpPr txBox="1"/>
          <p:nvPr/>
        </p:nvSpPr>
        <p:spPr>
          <a:xfrm>
            <a:off x="4406921" y="3398454"/>
            <a:ext cx="2455800" cy="400110"/>
          </a:xfrm>
          <a:prstGeom prst="rect">
            <a:avLst/>
          </a:prstGeom>
          <a:noFill/>
        </p:spPr>
        <p:txBody>
          <a:bodyPr wrap="none" rtlCol="0">
            <a:spAutoFit/>
          </a:bodyPr>
          <a:lstStyle/>
          <a:p>
            <a:r>
              <a:rPr lang="en-US" sz="2000" b="1" cap="all" dirty="0"/>
              <a:t>COUPLING REACTION</a:t>
            </a:r>
          </a:p>
        </p:txBody>
      </p:sp>
      <p:sp>
        <p:nvSpPr>
          <p:cNvPr id="53" name="Oval 52">
            <a:extLst>
              <a:ext uri="{FF2B5EF4-FFF2-40B4-BE49-F238E27FC236}">
                <a16:creationId xmlns:a16="http://schemas.microsoft.com/office/drawing/2014/main" xmlns="" id="{1F5A14D7-E672-0C40-BA23-806BAE4E97EE}"/>
              </a:ext>
            </a:extLst>
          </p:cNvPr>
          <p:cNvSpPr/>
          <p:nvPr/>
        </p:nvSpPr>
        <p:spPr>
          <a:xfrm>
            <a:off x="3006317" y="5491981"/>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4" name="Straight Arrow Connector 53">
            <a:extLst>
              <a:ext uri="{FF2B5EF4-FFF2-40B4-BE49-F238E27FC236}">
                <a16:creationId xmlns:a16="http://schemas.microsoft.com/office/drawing/2014/main" xmlns="" id="{8524BCAF-3D92-6647-A2A8-067201986596}"/>
              </a:ext>
            </a:extLst>
          </p:cNvPr>
          <p:cNvCxnSpPr>
            <a:cxnSpLocks/>
          </p:cNvCxnSpPr>
          <p:nvPr/>
        </p:nvCxnSpPr>
        <p:spPr>
          <a:xfrm>
            <a:off x="3138593" y="4157563"/>
            <a:ext cx="1576767" cy="1224363"/>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98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1"/>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6" grpId="0" animBg="1"/>
      <p:bldP spid="17" grpId="0" animBg="1"/>
      <p:bldP spid="18" grpId="0" animBg="1"/>
      <p:bldP spid="20" grpId="0"/>
      <p:bldP spid="23" grpId="0"/>
      <p:bldP spid="25" grpId="0"/>
      <p:bldP spid="26" grpId="0" animBg="1"/>
      <p:bldP spid="27" grpId="0"/>
      <p:bldP spid="28" grpId="0" animBg="1"/>
      <p:bldP spid="30" grpId="0"/>
      <p:bldP spid="32" grpId="0"/>
      <p:bldP spid="33" grpId="0" animBg="1"/>
      <p:bldP spid="34" grpId="0"/>
      <p:bldP spid="35" grpId="0" animBg="1"/>
      <p:bldP spid="36" grpId="0"/>
      <p:bldP spid="37" grpId="0" animBg="1"/>
      <p:bldP spid="39" grpId="0" animBg="1"/>
      <p:bldP spid="40" grpId="0" animBg="1"/>
      <p:bldP spid="42" grpId="0" animBg="1"/>
      <p:bldP spid="43" grpId="0" animBg="1"/>
      <p:bldP spid="46" grpId="0"/>
      <p:bldP spid="49" grpId="0"/>
      <p:bldP spid="50" grpId="0" animBg="1"/>
      <p:bldP spid="51" grpId="0" animBg="1"/>
      <p:bldP spid="52" grpId="0"/>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xmlns="" id="{FCBD2A20-B6A1-9D47-9555-8DEDF559DD24}"/>
              </a:ext>
            </a:extLst>
          </p:cNvPr>
          <p:cNvCxnSpPr>
            <a:cxnSpLocks/>
            <a:stCxn id="52" idx="2"/>
            <a:endCxn id="42" idx="0"/>
          </p:cNvCxnSpPr>
          <p:nvPr/>
        </p:nvCxnSpPr>
        <p:spPr>
          <a:xfrm flipH="1">
            <a:off x="4715360" y="3798564"/>
            <a:ext cx="980376" cy="1583362"/>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B0F704E0-F324-C840-B3E9-70DB9586DE1D}"/>
              </a:ext>
            </a:extLst>
          </p:cNvPr>
          <p:cNvCxnSpPr>
            <a:cxnSpLocks/>
            <a:endCxn id="17" idx="0"/>
          </p:cNvCxnSpPr>
          <p:nvPr/>
        </p:nvCxnSpPr>
        <p:spPr>
          <a:xfrm flipH="1">
            <a:off x="2271499" y="2414313"/>
            <a:ext cx="6444147" cy="3784816"/>
          </a:xfrm>
          <a:prstGeom prst="straightConnector1">
            <a:avLst/>
          </a:prstGeom>
          <a:ln w="127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C41B2551-884E-C841-9D4A-139D95740351}"/>
              </a:ext>
            </a:extLst>
          </p:cNvPr>
          <p:cNvSpPr>
            <a:spLocks noGrp="1"/>
          </p:cNvSpPr>
          <p:nvPr>
            <p:ph idx="1"/>
          </p:nvPr>
        </p:nvSpPr>
        <p:spPr>
          <a:xfrm>
            <a:off x="350986" y="1120284"/>
            <a:ext cx="11369962" cy="4164335"/>
          </a:xfrm>
        </p:spPr>
        <p:txBody>
          <a:bodyPr/>
          <a:lstStyle/>
          <a:p>
            <a:r>
              <a:rPr lang="en-US" sz="3200" dirty="0">
                <a:cs typeface="Calibri Light" panose="020F0302020204030204" pitchFamily="34" charset="0"/>
              </a:rPr>
              <a:t>Key idea: the entities in the same sentence, paragraph or document usually </a:t>
            </a:r>
            <a:r>
              <a:rPr lang="en-US" sz="3200" b="1" dirty="0">
                <a:cs typeface="Calibri" panose="020F0502020204030204" pitchFamily="34" charset="0"/>
              </a:rPr>
              <a:t>follow a focused topic</a:t>
            </a:r>
            <a:r>
              <a:rPr lang="en-US" sz="3200" dirty="0">
                <a:cs typeface="Calibri Light" panose="020F0302020204030204" pitchFamily="34" charset="0"/>
              </a:rPr>
              <a:t>. </a:t>
            </a:r>
          </a:p>
          <a:p>
            <a:endParaRPr lang="x-none" dirty="0">
              <a:latin typeface="Calibri Light" panose="020F0302020204030204" pitchFamily="34" charset="0"/>
              <a:cs typeface="Calibri Light" panose="020F0302020204030204" pitchFamily="34" charset="0"/>
            </a:endParaRPr>
          </a:p>
        </p:txBody>
      </p:sp>
      <p:sp>
        <p:nvSpPr>
          <p:cNvPr id="6" name="Title 5">
            <a:extLst>
              <a:ext uri="{FF2B5EF4-FFF2-40B4-BE49-F238E27FC236}">
                <a16:creationId xmlns:a16="http://schemas.microsoft.com/office/drawing/2014/main" xmlns="" id="{DD36D8E5-9946-CE42-999F-3769C487C635}"/>
              </a:ext>
            </a:extLst>
          </p:cNvPr>
          <p:cNvSpPr>
            <a:spLocks noGrp="1"/>
          </p:cNvSpPr>
          <p:nvPr>
            <p:ph type="title"/>
          </p:nvPr>
        </p:nvSpPr>
        <p:spPr/>
        <p:txBody>
          <a:bodyPr>
            <a:normAutofit/>
          </a:bodyPr>
          <a:lstStyle/>
          <a:p>
            <a:r>
              <a:rPr lang="x-none"/>
              <a:t>O</a:t>
            </a:r>
            <a:r>
              <a:rPr lang="en-US" dirty="0" err="1"/>
              <a:t>ntology</a:t>
            </a:r>
            <a:r>
              <a:rPr lang="x-none"/>
              <a:t>-</a:t>
            </a:r>
            <a:r>
              <a:rPr lang="en-US" dirty="0"/>
              <a:t>G</a:t>
            </a:r>
            <a:r>
              <a:rPr lang="x-none"/>
              <a:t>uided </a:t>
            </a:r>
            <a:r>
              <a:rPr lang="en-US" dirty="0"/>
              <a:t>M</a:t>
            </a:r>
            <a:r>
              <a:rPr lang="x-none"/>
              <a:t>ulti-</a:t>
            </a:r>
            <a:r>
              <a:rPr lang="en-US" dirty="0"/>
              <a:t>T</a:t>
            </a:r>
            <a:r>
              <a:rPr lang="x-none"/>
              <a:t>ype </a:t>
            </a:r>
            <a:r>
              <a:rPr lang="en-US" dirty="0"/>
              <a:t>D</a:t>
            </a:r>
            <a:r>
              <a:rPr lang="x-none"/>
              <a:t>isambiguation</a:t>
            </a:r>
            <a:endParaRPr lang="en-US" dirty="0"/>
          </a:p>
        </p:txBody>
      </p:sp>
      <p:sp>
        <p:nvSpPr>
          <p:cNvPr id="5" name="Rectangle 4">
            <a:extLst>
              <a:ext uri="{FF2B5EF4-FFF2-40B4-BE49-F238E27FC236}">
                <a16:creationId xmlns:a16="http://schemas.microsoft.com/office/drawing/2014/main" xmlns="" id="{C0897565-1009-3F45-8DDF-10565E489715}"/>
              </a:ext>
            </a:extLst>
          </p:cNvPr>
          <p:cNvSpPr/>
          <p:nvPr/>
        </p:nvSpPr>
        <p:spPr>
          <a:xfrm>
            <a:off x="953037" y="2210280"/>
            <a:ext cx="9878096" cy="4426044"/>
          </a:xfrm>
          <a:prstGeom prst="rect">
            <a:avLst/>
          </a:prstGeom>
          <a:noFill/>
          <a:ln>
            <a:noFill/>
          </a:ln>
        </p:spPr>
        <p:txBody>
          <a:bodyPr wrap="square">
            <a:noAutofit/>
          </a:bodyPr>
          <a:lstStyle/>
          <a:p>
            <a:endParaRPr lang="en-US" b="1" u="sng" dirty="0">
              <a:solidFill>
                <a:srgbClr val="000000"/>
              </a:solidFill>
            </a:endParaRPr>
          </a:p>
          <a:p>
            <a:r>
              <a:rPr lang="en-US" sz="2400" dirty="0"/>
              <a:t>Although it was necessary to employ a stoichiometric quantity of </a:t>
            </a:r>
            <a:r>
              <a:rPr lang="en-US" sz="2400" b="1" dirty="0"/>
              <a:t>palladium</a:t>
            </a:r>
            <a:r>
              <a:rPr lang="en-US" sz="2400" dirty="0"/>
              <a:t> , it is noteworthy that the </a:t>
            </a:r>
            <a:r>
              <a:rPr lang="en-US" sz="2400" b="1" dirty="0"/>
              <a:t>cross-coupling</a:t>
            </a:r>
            <a:r>
              <a:rPr lang="en-US" sz="2400" dirty="0"/>
              <a:t> proceeded in the presence of a wide array of </a:t>
            </a:r>
            <a:r>
              <a:rPr lang="en-US" sz="2400" b="1" dirty="0"/>
              <a:t>functional groups</a:t>
            </a:r>
            <a:r>
              <a:rPr lang="en-US" sz="2400" cap="all" dirty="0"/>
              <a:t>.</a:t>
            </a:r>
          </a:p>
          <a:p>
            <a:endParaRPr lang="en-US" dirty="0"/>
          </a:p>
        </p:txBody>
      </p:sp>
      <p:sp>
        <p:nvSpPr>
          <p:cNvPr id="7" name="Oval 6">
            <a:extLst>
              <a:ext uri="{FF2B5EF4-FFF2-40B4-BE49-F238E27FC236}">
                <a16:creationId xmlns:a16="http://schemas.microsoft.com/office/drawing/2014/main" xmlns="" id="{E68E9B4A-C636-3345-A1FF-6430B0C73DF0}"/>
              </a:ext>
            </a:extLst>
          </p:cNvPr>
          <p:cNvSpPr/>
          <p:nvPr/>
        </p:nvSpPr>
        <p:spPr>
          <a:xfrm>
            <a:off x="4848750" y="4833173"/>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xmlns="" id="{2153D7C4-D644-614A-98BF-9C1CD894C13B}"/>
              </a:ext>
            </a:extLst>
          </p:cNvPr>
          <p:cNvSpPr/>
          <p:nvPr/>
        </p:nvSpPr>
        <p:spPr>
          <a:xfrm>
            <a:off x="5611104" y="6165043"/>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xmlns="" id="{D42C0915-2BA6-2B4A-A8CB-B3363C9B4A52}"/>
              </a:ext>
            </a:extLst>
          </p:cNvPr>
          <p:cNvSpPr/>
          <p:nvPr/>
        </p:nvSpPr>
        <p:spPr>
          <a:xfrm>
            <a:off x="2923983" y="6207731"/>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Arrow Connector 9">
            <a:extLst>
              <a:ext uri="{FF2B5EF4-FFF2-40B4-BE49-F238E27FC236}">
                <a16:creationId xmlns:a16="http://schemas.microsoft.com/office/drawing/2014/main" xmlns="" id="{25E3BE7B-1F60-3947-A1B3-2F97B6EC741F}"/>
              </a:ext>
            </a:extLst>
          </p:cNvPr>
          <p:cNvCxnSpPr>
            <a:cxnSpLocks/>
            <a:stCxn id="13" idx="4"/>
            <a:endCxn id="53" idx="0"/>
          </p:cNvCxnSpPr>
          <p:nvPr/>
        </p:nvCxnSpPr>
        <p:spPr>
          <a:xfrm flipH="1">
            <a:off x="3142971" y="5110109"/>
            <a:ext cx="359777" cy="3818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941E5E6B-53C6-F940-9EDE-CCFB2B4A4837}"/>
              </a:ext>
            </a:extLst>
          </p:cNvPr>
          <p:cNvCxnSpPr>
            <a:cxnSpLocks/>
            <a:stCxn id="7" idx="4"/>
            <a:endCxn id="20" idx="0"/>
          </p:cNvCxnSpPr>
          <p:nvPr/>
        </p:nvCxnSpPr>
        <p:spPr>
          <a:xfrm>
            <a:off x="4985404" y="5107493"/>
            <a:ext cx="744379" cy="3770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1703F4C0-5DF0-5940-84FE-A645CE62B1CE}"/>
              </a:ext>
            </a:extLst>
          </p:cNvPr>
          <p:cNvCxnSpPr>
            <a:cxnSpLocks/>
            <a:stCxn id="53" idx="4"/>
            <a:endCxn id="9" idx="0"/>
          </p:cNvCxnSpPr>
          <p:nvPr/>
        </p:nvCxnSpPr>
        <p:spPr>
          <a:xfrm flipH="1">
            <a:off x="3060637" y="5766301"/>
            <a:ext cx="82334" cy="4414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CED498CD-E8E1-2241-8BA8-314219567B37}"/>
              </a:ext>
            </a:extLst>
          </p:cNvPr>
          <p:cNvSpPr/>
          <p:nvPr/>
        </p:nvSpPr>
        <p:spPr>
          <a:xfrm>
            <a:off x="3366094" y="4835789"/>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Arrow Connector 13">
            <a:extLst>
              <a:ext uri="{FF2B5EF4-FFF2-40B4-BE49-F238E27FC236}">
                <a16:creationId xmlns:a16="http://schemas.microsoft.com/office/drawing/2014/main" xmlns="" id="{B2850FC5-7803-1F4B-8613-7694C4EF1412}"/>
              </a:ext>
            </a:extLst>
          </p:cNvPr>
          <p:cNvCxnSpPr>
            <a:cxnSpLocks/>
            <a:stCxn id="28" idx="4"/>
            <a:endCxn id="7" idx="1"/>
          </p:cNvCxnSpPr>
          <p:nvPr/>
        </p:nvCxnSpPr>
        <p:spPr>
          <a:xfrm>
            <a:off x="4102087" y="4698868"/>
            <a:ext cx="786688" cy="1744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D4193EF8-14FB-BF4A-9E3A-A10C467F0759}"/>
              </a:ext>
            </a:extLst>
          </p:cNvPr>
          <p:cNvCxnSpPr>
            <a:cxnSpLocks/>
            <a:stCxn id="28" idx="4"/>
            <a:endCxn id="13" idx="7"/>
          </p:cNvCxnSpPr>
          <p:nvPr/>
        </p:nvCxnSpPr>
        <p:spPr>
          <a:xfrm flipH="1">
            <a:off x="3599377" y="4698868"/>
            <a:ext cx="502710" cy="1770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53898DF2-7949-C245-AE76-904F84D5583B}"/>
              </a:ext>
            </a:extLst>
          </p:cNvPr>
          <p:cNvSpPr txBox="1"/>
          <p:nvPr/>
        </p:nvSpPr>
        <p:spPr>
          <a:xfrm>
            <a:off x="2031637" y="4688270"/>
            <a:ext cx="1245488" cy="646331"/>
          </a:xfrm>
          <a:prstGeom prst="rect">
            <a:avLst/>
          </a:prstGeom>
          <a:solidFill>
            <a:schemeClr val="accent1"/>
          </a:solidFill>
        </p:spPr>
        <p:txBody>
          <a:bodyPr wrap="square" rtlCol="0">
            <a:spAutoFit/>
          </a:bodyPr>
          <a:lstStyle/>
          <a:p>
            <a:pPr algn="ctr"/>
            <a:r>
              <a:rPr lang="en-US" sz="1800" cap="all" dirty="0"/>
              <a:t>Chemical Reaction</a:t>
            </a:r>
          </a:p>
        </p:txBody>
      </p:sp>
      <p:sp>
        <p:nvSpPr>
          <p:cNvPr id="17" name="TextBox 16">
            <a:extLst>
              <a:ext uri="{FF2B5EF4-FFF2-40B4-BE49-F238E27FC236}">
                <a16:creationId xmlns:a16="http://schemas.microsoft.com/office/drawing/2014/main" xmlns="" id="{050FB2C1-511B-DC41-AD7D-80775D7B2620}"/>
              </a:ext>
            </a:extLst>
          </p:cNvPr>
          <p:cNvSpPr txBox="1"/>
          <p:nvPr/>
        </p:nvSpPr>
        <p:spPr>
          <a:xfrm>
            <a:off x="1652818" y="6199129"/>
            <a:ext cx="1237362" cy="369332"/>
          </a:xfrm>
          <a:prstGeom prst="rect">
            <a:avLst/>
          </a:prstGeom>
          <a:solidFill>
            <a:schemeClr val="accent1"/>
          </a:solidFill>
        </p:spPr>
        <p:txBody>
          <a:bodyPr wrap="square" rtlCol="0">
            <a:spAutoFit/>
          </a:bodyPr>
          <a:lstStyle/>
          <a:p>
            <a:pPr algn="ctr"/>
            <a:r>
              <a:rPr lang="en-US" sz="1800" cap="all" dirty="0"/>
              <a:t>Catalyst</a:t>
            </a:r>
          </a:p>
        </p:txBody>
      </p:sp>
      <p:sp>
        <p:nvSpPr>
          <p:cNvPr id="18" name="Rectangle 17">
            <a:extLst>
              <a:ext uri="{FF2B5EF4-FFF2-40B4-BE49-F238E27FC236}">
                <a16:creationId xmlns:a16="http://schemas.microsoft.com/office/drawing/2014/main" xmlns="" id="{0F6D25EF-5CF3-D045-B476-1643811C1F63}"/>
              </a:ext>
            </a:extLst>
          </p:cNvPr>
          <p:cNvSpPr/>
          <p:nvPr/>
        </p:nvSpPr>
        <p:spPr>
          <a:xfrm>
            <a:off x="5919443" y="6066732"/>
            <a:ext cx="1335064" cy="646331"/>
          </a:xfrm>
          <a:prstGeom prst="rect">
            <a:avLst/>
          </a:prstGeom>
          <a:solidFill>
            <a:schemeClr val="accent1">
              <a:lumMod val="60000"/>
              <a:lumOff val="40000"/>
            </a:schemeClr>
          </a:solidFill>
        </p:spPr>
        <p:txBody>
          <a:bodyPr wrap="square">
            <a:spAutoFit/>
          </a:bodyPr>
          <a:lstStyle/>
          <a:p>
            <a:pPr algn="ctr"/>
            <a:r>
              <a:rPr lang="en-US" sz="1800" cap="all" dirty="0"/>
              <a:t>TRANSITION METAL</a:t>
            </a:r>
          </a:p>
        </p:txBody>
      </p:sp>
      <p:cxnSp>
        <p:nvCxnSpPr>
          <p:cNvPr id="19" name="Straight Arrow Connector 18">
            <a:extLst>
              <a:ext uri="{FF2B5EF4-FFF2-40B4-BE49-F238E27FC236}">
                <a16:creationId xmlns:a16="http://schemas.microsoft.com/office/drawing/2014/main" xmlns="" id="{9848D0D4-FD24-E840-8E09-FB9791FC7448}"/>
              </a:ext>
            </a:extLst>
          </p:cNvPr>
          <p:cNvCxnSpPr>
            <a:cxnSpLocks/>
            <a:stCxn id="13" idx="4"/>
            <a:endCxn id="32" idx="0"/>
          </p:cNvCxnSpPr>
          <p:nvPr/>
        </p:nvCxnSpPr>
        <p:spPr>
          <a:xfrm>
            <a:off x="3502748" y="5110109"/>
            <a:ext cx="12245" cy="3900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E9D7EFF4-4FA6-F548-8E73-331ED3E8913C}"/>
              </a:ext>
            </a:extLst>
          </p:cNvPr>
          <p:cNvSpPr txBox="1"/>
          <p:nvPr/>
        </p:nvSpPr>
        <p:spPr>
          <a:xfrm>
            <a:off x="5577268" y="5484592"/>
            <a:ext cx="305029" cy="369332"/>
          </a:xfrm>
          <a:prstGeom prst="rect">
            <a:avLst/>
          </a:prstGeom>
          <a:noFill/>
        </p:spPr>
        <p:txBody>
          <a:bodyPr wrap="square" rtlCol="0">
            <a:spAutoFit/>
          </a:bodyPr>
          <a:lstStyle/>
          <a:p>
            <a:r>
              <a:rPr lang="en-US" sz="1800" b="1" cap="all" dirty="0"/>
              <a:t>…</a:t>
            </a:r>
          </a:p>
        </p:txBody>
      </p:sp>
      <p:cxnSp>
        <p:nvCxnSpPr>
          <p:cNvPr id="22" name="Straight Arrow Connector 21">
            <a:extLst>
              <a:ext uri="{FF2B5EF4-FFF2-40B4-BE49-F238E27FC236}">
                <a16:creationId xmlns:a16="http://schemas.microsoft.com/office/drawing/2014/main" xmlns="" id="{F971C821-CFA2-494F-86A9-B6DA263D0627}"/>
              </a:ext>
            </a:extLst>
          </p:cNvPr>
          <p:cNvCxnSpPr>
            <a:cxnSpLocks/>
            <a:endCxn id="18" idx="0"/>
          </p:cNvCxnSpPr>
          <p:nvPr/>
        </p:nvCxnSpPr>
        <p:spPr>
          <a:xfrm flipH="1">
            <a:off x="6586975" y="2421120"/>
            <a:ext cx="3986580" cy="3645612"/>
          </a:xfrm>
          <a:prstGeom prst="straightConnector1">
            <a:avLst/>
          </a:prstGeom>
          <a:ln w="127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58B39257-BC00-2047-9BD5-724C0E7A753A}"/>
              </a:ext>
            </a:extLst>
          </p:cNvPr>
          <p:cNvSpPr txBox="1"/>
          <p:nvPr/>
        </p:nvSpPr>
        <p:spPr>
          <a:xfrm>
            <a:off x="3799130" y="4894154"/>
            <a:ext cx="268891" cy="369332"/>
          </a:xfrm>
          <a:prstGeom prst="rect">
            <a:avLst/>
          </a:prstGeom>
          <a:noFill/>
        </p:spPr>
        <p:txBody>
          <a:bodyPr wrap="square" rtlCol="0" anchor="ctr">
            <a:spAutoFit/>
          </a:bodyPr>
          <a:lstStyle/>
          <a:p>
            <a:pPr algn="ctr"/>
            <a:r>
              <a:rPr lang="en-US" sz="1800" b="1" cap="all" dirty="0"/>
              <a:t>…</a:t>
            </a:r>
          </a:p>
        </p:txBody>
      </p:sp>
      <p:sp>
        <p:nvSpPr>
          <p:cNvPr id="25" name="TextBox 24">
            <a:extLst>
              <a:ext uri="{FF2B5EF4-FFF2-40B4-BE49-F238E27FC236}">
                <a16:creationId xmlns:a16="http://schemas.microsoft.com/office/drawing/2014/main" xmlns="" id="{B40DAD51-D89C-A041-BE37-C035B5D00B85}"/>
              </a:ext>
            </a:extLst>
          </p:cNvPr>
          <p:cNvSpPr txBox="1"/>
          <p:nvPr/>
        </p:nvSpPr>
        <p:spPr>
          <a:xfrm>
            <a:off x="5628587" y="3896638"/>
            <a:ext cx="1835515" cy="461665"/>
          </a:xfrm>
          <a:prstGeom prst="rect">
            <a:avLst/>
          </a:prstGeom>
          <a:noFill/>
          <a:ln w="19050">
            <a:noFill/>
          </a:ln>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i="1" dirty="0">
                <a:solidFill>
                  <a:srgbClr val="FF0000"/>
                </a:solidFill>
              </a:rPr>
              <a:t>Context Type</a:t>
            </a:r>
          </a:p>
        </p:txBody>
      </p:sp>
      <p:sp>
        <p:nvSpPr>
          <p:cNvPr id="26" name="Rectangle 25">
            <a:extLst>
              <a:ext uri="{FF2B5EF4-FFF2-40B4-BE49-F238E27FC236}">
                <a16:creationId xmlns:a16="http://schemas.microsoft.com/office/drawing/2014/main" xmlns="" id="{E8837F8A-F279-CA4E-BBDC-1D79835E49F4}"/>
              </a:ext>
            </a:extLst>
          </p:cNvPr>
          <p:cNvSpPr/>
          <p:nvPr/>
        </p:nvSpPr>
        <p:spPr>
          <a:xfrm>
            <a:off x="5176273" y="4656520"/>
            <a:ext cx="1249079" cy="646331"/>
          </a:xfrm>
          <a:prstGeom prst="rect">
            <a:avLst/>
          </a:prstGeom>
          <a:solidFill>
            <a:schemeClr val="accent1">
              <a:lumMod val="60000"/>
              <a:lumOff val="40000"/>
            </a:schemeClr>
          </a:solidFill>
        </p:spPr>
        <p:txBody>
          <a:bodyPr wrap="square">
            <a:spAutoFit/>
          </a:bodyPr>
          <a:lstStyle/>
          <a:p>
            <a:pPr algn="ctr"/>
            <a:r>
              <a:rPr lang="en-US" sz="1800" cap="all" dirty="0"/>
              <a:t>Chemical Element</a:t>
            </a:r>
          </a:p>
        </p:txBody>
      </p:sp>
      <p:sp>
        <p:nvSpPr>
          <p:cNvPr id="27" name="Rectangle 26">
            <a:extLst>
              <a:ext uri="{FF2B5EF4-FFF2-40B4-BE49-F238E27FC236}">
                <a16:creationId xmlns:a16="http://schemas.microsoft.com/office/drawing/2014/main" xmlns="" id="{C6601435-E2D6-9C46-BCA3-F1DB589D88F8}"/>
              </a:ext>
            </a:extLst>
          </p:cNvPr>
          <p:cNvSpPr/>
          <p:nvPr/>
        </p:nvSpPr>
        <p:spPr>
          <a:xfrm>
            <a:off x="8462671" y="4226605"/>
            <a:ext cx="2226059" cy="461665"/>
          </a:xfrm>
          <a:prstGeom prst="rect">
            <a:avLst/>
          </a:prstGeom>
        </p:spPr>
        <p:txBody>
          <a:bodyPr wrap="none">
            <a:spAutoFit/>
          </a:bodyPr>
          <a:lstStyle/>
          <a:p>
            <a:pPr algn="ctr"/>
            <a:r>
              <a:rPr lang="en-US" sz="2400" i="1" dirty="0">
                <a:solidFill>
                  <a:srgbClr val="0070C0"/>
                </a:solidFill>
              </a:rPr>
              <a:t>Candidate Types</a:t>
            </a:r>
          </a:p>
        </p:txBody>
      </p:sp>
      <p:sp>
        <p:nvSpPr>
          <p:cNvPr id="28" name="Oval 27">
            <a:extLst>
              <a:ext uri="{FF2B5EF4-FFF2-40B4-BE49-F238E27FC236}">
                <a16:creationId xmlns:a16="http://schemas.microsoft.com/office/drawing/2014/main" xmlns="" id="{5CD41239-BD15-4940-80E5-4085EDCB39FC}"/>
              </a:ext>
            </a:extLst>
          </p:cNvPr>
          <p:cNvSpPr/>
          <p:nvPr/>
        </p:nvSpPr>
        <p:spPr>
          <a:xfrm>
            <a:off x="3965433" y="4424548"/>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Arrow Connector 28">
            <a:extLst>
              <a:ext uri="{FF2B5EF4-FFF2-40B4-BE49-F238E27FC236}">
                <a16:creationId xmlns:a16="http://schemas.microsoft.com/office/drawing/2014/main" xmlns="" id="{18F2E6CE-75B0-0B47-A875-5244D3D0AFFA}"/>
              </a:ext>
            </a:extLst>
          </p:cNvPr>
          <p:cNvCxnSpPr>
            <a:cxnSpLocks/>
            <a:stCxn id="28" idx="4"/>
            <a:endCxn id="23" idx="0"/>
          </p:cNvCxnSpPr>
          <p:nvPr/>
        </p:nvCxnSpPr>
        <p:spPr>
          <a:xfrm flipH="1">
            <a:off x="3933576" y="4698868"/>
            <a:ext cx="168511" cy="1952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162312BA-73C3-E84A-ADB0-9B449944A2B9}"/>
              </a:ext>
            </a:extLst>
          </p:cNvPr>
          <p:cNvSpPr txBox="1"/>
          <p:nvPr/>
        </p:nvSpPr>
        <p:spPr>
          <a:xfrm>
            <a:off x="4139472" y="4894154"/>
            <a:ext cx="268891" cy="369332"/>
          </a:xfrm>
          <a:prstGeom prst="rect">
            <a:avLst/>
          </a:prstGeom>
          <a:noFill/>
        </p:spPr>
        <p:txBody>
          <a:bodyPr wrap="square" rtlCol="0" anchor="ctr">
            <a:spAutoFit/>
          </a:bodyPr>
          <a:lstStyle/>
          <a:p>
            <a:pPr algn="ctr"/>
            <a:r>
              <a:rPr lang="en-US" sz="1800" b="1" cap="all" dirty="0"/>
              <a:t>…</a:t>
            </a:r>
          </a:p>
        </p:txBody>
      </p:sp>
      <p:cxnSp>
        <p:nvCxnSpPr>
          <p:cNvPr id="31" name="Straight Arrow Connector 30">
            <a:extLst>
              <a:ext uri="{FF2B5EF4-FFF2-40B4-BE49-F238E27FC236}">
                <a16:creationId xmlns:a16="http://schemas.microsoft.com/office/drawing/2014/main" xmlns="" id="{B59DC51E-1357-A744-9A6E-3B3BBA54F40C}"/>
              </a:ext>
            </a:extLst>
          </p:cNvPr>
          <p:cNvCxnSpPr>
            <a:cxnSpLocks/>
            <a:stCxn id="28" idx="4"/>
            <a:endCxn id="30" idx="0"/>
          </p:cNvCxnSpPr>
          <p:nvPr/>
        </p:nvCxnSpPr>
        <p:spPr>
          <a:xfrm>
            <a:off x="4102087" y="4698868"/>
            <a:ext cx="171831" cy="1952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ED66A7C2-73A6-9D42-A63B-3637350A8898}"/>
              </a:ext>
            </a:extLst>
          </p:cNvPr>
          <p:cNvSpPr txBox="1"/>
          <p:nvPr/>
        </p:nvSpPr>
        <p:spPr>
          <a:xfrm>
            <a:off x="3380547" y="5500159"/>
            <a:ext cx="268891" cy="369332"/>
          </a:xfrm>
          <a:prstGeom prst="rect">
            <a:avLst/>
          </a:prstGeom>
          <a:noFill/>
        </p:spPr>
        <p:txBody>
          <a:bodyPr wrap="square" rtlCol="0" anchor="ctr">
            <a:spAutoFit/>
          </a:bodyPr>
          <a:lstStyle/>
          <a:p>
            <a:pPr algn="ctr"/>
            <a:r>
              <a:rPr lang="en-US" sz="1800" b="1" cap="all" dirty="0"/>
              <a:t>…</a:t>
            </a:r>
          </a:p>
        </p:txBody>
      </p:sp>
      <p:sp>
        <p:nvSpPr>
          <p:cNvPr id="33" name="Left Brace 32">
            <a:extLst>
              <a:ext uri="{FF2B5EF4-FFF2-40B4-BE49-F238E27FC236}">
                <a16:creationId xmlns:a16="http://schemas.microsoft.com/office/drawing/2014/main" xmlns="" id="{ED05E4BB-FFBC-804B-B396-70A93B17F551}"/>
              </a:ext>
            </a:extLst>
          </p:cNvPr>
          <p:cNvSpPr/>
          <p:nvPr/>
        </p:nvSpPr>
        <p:spPr>
          <a:xfrm rot="5400000">
            <a:off x="9671449" y="1884777"/>
            <a:ext cx="159700" cy="1232387"/>
          </a:xfrm>
          <a:prstGeom prst="leftBrace">
            <a:avLst>
              <a:gd name="adj1" fmla="val 8333"/>
              <a:gd name="adj2" fmla="val 5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34" name="TextBox 33">
            <a:extLst>
              <a:ext uri="{FF2B5EF4-FFF2-40B4-BE49-F238E27FC236}">
                <a16:creationId xmlns:a16="http://schemas.microsoft.com/office/drawing/2014/main" xmlns="" id="{DD80BCEF-DD4A-2149-A5AC-E3EFC3BC43E1}"/>
              </a:ext>
            </a:extLst>
          </p:cNvPr>
          <p:cNvSpPr txBox="1"/>
          <p:nvPr/>
        </p:nvSpPr>
        <p:spPr>
          <a:xfrm>
            <a:off x="8074501" y="2021010"/>
            <a:ext cx="3502113" cy="400110"/>
          </a:xfrm>
          <a:prstGeom prst="rect">
            <a:avLst/>
          </a:prstGeom>
          <a:noFill/>
        </p:spPr>
        <p:txBody>
          <a:bodyPr wrap="none" rtlCol="0">
            <a:spAutoFit/>
          </a:bodyPr>
          <a:lstStyle/>
          <a:p>
            <a:r>
              <a:rPr lang="en-US" sz="2000" b="1" cap="all" dirty="0"/>
              <a:t>CATALYST, TRANSITION METAL</a:t>
            </a:r>
          </a:p>
        </p:txBody>
      </p:sp>
      <p:sp>
        <p:nvSpPr>
          <p:cNvPr id="35" name="Left Brace 34">
            <a:extLst>
              <a:ext uri="{FF2B5EF4-FFF2-40B4-BE49-F238E27FC236}">
                <a16:creationId xmlns:a16="http://schemas.microsoft.com/office/drawing/2014/main" xmlns="" id="{226BE26F-F03A-514E-A178-07F8543D87C3}"/>
              </a:ext>
            </a:extLst>
          </p:cNvPr>
          <p:cNvSpPr/>
          <p:nvPr/>
        </p:nvSpPr>
        <p:spPr>
          <a:xfrm rot="16200000" flipV="1">
            <a:off x="3108562" y="2565919"/>
            <a:ext cx="129591" cy="2206343"/>
          </a:xfrm>
          <a:prstGeom prst="leftBrace">
            <a:avLst>
              <a:gd name="adj1" fmla="val 8333"/>
              <a:gd name="adj2" fmla="val 5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DD7A93E5-334C-104C-ABBE-0AFFFDA8EAC0}"/>
              </a:ext>
            </a:extLst>
          </p:cNvPr>
          <p:cNvSpPr/>
          <p:nvPr/>
        </p:nvSpPr>
        <p:spPr>
          <a:xfrm>
            <a:off x="1870265" y="3757453"/>
            <a:ext cx="2536656" cy="400110"/>
          </a:xfrm>
          <a:prstGeom prst="rect">
            <a:avLst/>
          </a:prstGeom>
        </p:spPr>
        <p:txBody>
          <a:bodyPr wrap="none">
            <a:spAutoFit/>
          </a:bodyPr>
          <a:lstStyle/>
          <a:p>
            <a:r>
              <a:rPr lang="en-US" sz="2000" b="1" cap="all" dirty="0"/>
              <a:t>FUNCTIONAL GROUPS</a:t>
            </a:r>
            <a:endParaRPr lang="en-US" sz="2400" dirty="0"/>
          </a:p>
        </p:txBody>
      </p:sp>
      <p:sp>
        <p:nvSpPr>
          <p:cNvPr id="37" name="Left Brace 36">
            <a:extLst>
              <a:ext uri="{FF2B5EF4-FFF2-40B4-BE49-F238E27FC236}">
                <a16:creationId xmlns:a16="http://schemas.microsoft.com/office/drawing/2014/main" xmlns="" id="{6399E1D9-07C6-6346-8CF9-0F6519FB24CE}"/>
              </a:ext>
            </a:extLst>
          </p:cNvPr>
          <p:cNvSpPr/>
          <p:nvPr/>
        </p:nvSpPr>
        <p:spPr>
          <a:xfrm rot="16200000">
            <a:off x="4954937" y="2414525"/>
            <a:ext cx="136400" cy="1787670"/>
          </a:xfrm>
          <a:prstGeom prst="leftBrace">
            <a:avLst>
              <a:gd name="adj1" fmla="val 8333"/>
              <a:gd name="adj2" fmla="val 5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cxnSp>
        <p:nvCxnSpPr>
          <p:cNvPr id="38" name="Straight Arrow Connector 37">
            <a:extLst>
              <a:ext uri="{FF2B5EF4-FFF2-40B4-BE49-F238E27FC236}">
                <a16:creationId xmlns:a16="http://schemas.microsoft.com/office/drawing/2014/main" xmlns="" id="{BDB2E7E2-CFC1-504F-92BA-A8EAEA219396}"/>
              </a:ext>
            </a:extLst>
          </p:cNvPr>
          <p:cNvCxnSpPr>
            <a:cxnSpLocks/>
            <a:stCxn id="20" idx="2"/>
            <a:endCxn id="8" idx="0"/>
          </p:cNvCxnSpPr>
          <p:nvPr/>
        </p:nvCxnSpPr>
        <p:spPr>
          <a:xfrm>
            <a:off x="5729783" y="5853924"/>
            <a:ext cx="17975" cy="3111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309CE18C-A48A-E247-9F13-DC15E76F85BD}"/>
              </a:ext>
            </a:extLst>
          </p:cNvPr>
          <p:cNvSpPr txBox="1"/>
          <p:nvPr/>
        </p:nvSpPr>
        <p:spPr>
          <a:xfrm>
            <a:off x="1767618" y="5490813"/>
            <a:ext cx="1171463" cy="369332"/>
          </a:xfrm>
          <a:prstGeom prst="rect">
            <a:avLst/>
          </a:prstGeom>
          <a:solidFill>
            <a:schemeClr val="accent1"/>
          </a:solidFill>
        </p:spPr>
        <p:txBody>
          <a:bodyPr wrap="square" rtlCol="0">
            <a:spAutoFit/>
          </a:bodyPr>
          <a:lstStyle/>
          <a:p>
            <a:pPr algn="ctr"/>
            <a:r>
              <a:rPr lang="en-US" sz="1800" cap="all" dirty="0"/>
              <a:t>CATALYSIS</a:t>
            </a:r>
          </a:p>
        </p:txBody>
      </p:sp>
      <p:sp>
        <p:nvSpPr>
          <p:cNvPr id="40" name="Oval 39">
            <a:extLst>
              <a:ext uri="{FF2B5EF4-FFF2-40B4-BE49-F238E27FC236}">
                <a16:creationId xmlns:a16="http://schemas.microsoft.com/office/drawing/2014/main" xmlns="" id="{6A8F6E80-DFF1-9042-AF10-B0F033DFB7EF}"/>
              </a:ext>
            </a:extLst>
          </p:cNvPr>
          <p:cNvSpPr/>
          <p:nvPr/>
        </p:nvSpPr>
        <p:spPr>
          <a:xfrm>
            <a:off x="3774564" y="5498636"/>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1" name="Straight Arrow Connector 40">
            <a:extLst>
              <a:ext uri="{FF2B5EF4-FFF2-40B4-BE49-F238E27FC236}">
                <a16:creationId xmlns:a16="http://schemas.microsoft.com/office/drawing/2014/main" xmlns="" id="{D1606E68-EE83-AD4B-9212-8C5035325916}"/>
              </a:ext>
            </a:extLst>
          </p:cNvPr>
          <p:cNvCxnSpPr>
            <a:cxnSpLocks/>
            <a:stCxn id="13" idx="4"/>
            <a:endCxn id="40" idx="0"/>
          </p:cNvCxnSpPr>
          <p:nvPr/>
        </p:nvCxnSpPr>
        <p:spPr>
          <a:xfrm>
            <a:off x="3502748" y="5110109"/>
            <a:ext cx="408470" cy="3885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xmlns="" id="{1143883D-EA4D-0D49-A262-2B576B9020E3}"/>
              </a:ext>
            </a:extLst>
          </p:cNvPr>
          <p:cNvSpPr/>
          <p:nvPr/>
        </p:nvSpPr>
        <p:spPr>
          <a:xfrm>
            <a:off x="4090820" y="5381926"/>
            <a:ext cx="1249080" cy="646331"/>
          </a:xfrm>
          <a:prstGeom prst="rect">
            <a:avLst/>
          </a:prstGeom>
          <a:solidFill>
            <a:schemeClr val="accent1"/>
          </a:solidFill>
        </p:spPr>
        <p:txBody>
          <a:bodyPr wrap="square">
            <a:spAutoFit/>
          </a:bodyPr>
          <a:lstStyle/>
          <a:p>
            <a:pPr algn="ctr"/>
            <a:r>
              <a:rPr lang="en-US" sz="1800" cap="all" dirty="0"/>
              <a:t>ORGANIC</a:t>
            </a:r>
          </a:p>
          <a:p>
            <a:pPr algn="ctr"/>
            <a:r>
              <a:rPr lang="en-US" sz="1800" cap="all" dirty="0"/>
              <a:t>REACTION</a:t>
            </a:r>
          </a:p>
        </p:txBody>
      </p:sp>
      <p:sp>
        <p:nvSpPr>
          <p:cNvPr id="43" name="Oval 42">
            <a:extLst>
              <a:ext uri="{FF2B5EF4-FFF2-40B4-BE49-F238E27FC236}">
                <a16:creationId xmlns:a16="http://schemas.microsoft.com/office/drawing/2014/main" xmlns="" id="{8EB1ABF0-5124-FD40-91DE-E5FF39090F34}"/>
              </a:ext>
            </a:extLst>
          </p:cNvPr>
          <p:cNvSpPr/>
          <p:nvPr/>
        </p:nvSpPr>
        <p:spPr>
          <a:xfrm>
            <a:off x="3908271" y="6172913"/>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4" name="Straight Arrow Connector 43">
            <a:extLst>
              <a:ext uri="{FF2B5EF4-FFF2-40B4-BE49-F238E27FC236}">
                <a16:creationId xmlns:a16="http://schemas.microsoft.com/office/drawing/2014/main" xmlns="" id="{B523837B-7F0E-1742-A3E9-084A970BF054}"/>
              </a:ext>
            </a:extLst>
          </p:cNvPr>
          <p:cNvCxnSpPr>
            <a:cxnSpLocks/>
            <a:stCxn id="40" idx="4"/>
            <a:endCxn id="43" idx="0"/>
          </p:cNvCxnSpPr>
          <p:nvPr/>
        </p:nvCxnSpPr>
        <p:spPr>
          <a:xfrm>
            <a:off x="3911218" y="5772956"/>
            <a:ext cx="133707" cy="3999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7F0593CA-A594-F84A-8F8A-CA4BF07A3918}"/>
              </a:ext>
            </a:extLst>
          </p:cNvPr>
          <p:cNvCxnSpPr>
            <a:cxnSpLocks/>
            <a:stCxn id="53" idx="4"/>
          </p:cNvCxnSpPr>
          <p:nvPr/>
        </p:nvCxnSpPr>
        <p:spPr>
          <a:xfrm>
            <a:off x="3142971" y="5766301"/>
            <a:ext cx="259571" cy="3980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6310EDD8-59BF-1B42-AF85-A3F338ADFC2E}"/>
              </a:ext>
            </a:extLst>
          </p:cNvPr>
          <p:cNvSpPr txBox="1"/>
          <p:nvPr/>
        </p:nvSpPr>
        <p:spPr>
          <a:xfrm>
            <a:off x="3306675" y="6151623"/>
            <a:ext cx="268891" cy="369332"/>
          </a:xfrm>
          <a:prstGeom prst="rect">
            <a:avLst/>
          </a:prstGeom>
          <a:noFill/>
        </p:spPr>
        <p:txBody>
          <a:bodyPr wrap="square" rtlCol="0" anchor="ctr">
            <a:spAutoFit/>
          </a:bodyPr>
          <a:lstStyle/>
          <a:p>
            <a:pPr algn="ctr"/>
            <a:r>
              <a:rPr lang="en-US" sz="1800" b="1" cap="all" dirty="0"/>
              <a:t>…</a:t>
            </a:r>
          </a:p>
        </p:txBody>
      </p:sp>
      <p:cxnSp>
        <p:nvCxnSpPr>
          <p:cNvPr id="47" name="Straight Arrow Connector 46">
            <a:extLst>
              <a:ext uri="{FF2B5EF4-FFF2-40B4-BE49-F238E27FC236}">
                <a16:creationId xmlns:a16="http://schemas.microsoft.com/office/drawing/2014/main" xmlns="" id="{B9DE65FB-1042-7C46-B941-D8E5661C1211}"/>
              </a:ext>
            </a:extLst>
          </p:cNvPr>
          <p:cNvCxnSpPr>
            <a:cxnSpLocks/>
            <a:stCxn id="40" idx="4"/>
            <a:endCxn id="49" idx="0"/>
          </p:cNvCxnSpPr>
          <p:nvPr/>
        </p:nvCxnSpPr>
        <p:spPr>
          <a:xfrm flipH="1">
            <a:off x="3712220" y="5772956"/>
            <a:ext cx="198998" cy="3731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266B0142-0649-F949-BA57-7572CF9FB069}"/>
              </a:ext>
            </a:extLst>
          </p:cNvPr>
          <p:cNvSpPr txBox="1"/>
          <p:nvPr/>
        </p:nvSpPr>
        <p:spPr>
          <a:xfrm>
            <a:off x="3577774" y="6146094"/>
            <a:ext cx="268891" cy="369332"/>
          </a:xfrm>
          <a:prstGeom prst="rect">
            <a:avLst/>
          </a:prstGeom>
          <a:noFill/>
        </p:spPr>
        <p:txBody>
          <a:bodyPr wrap="square" rtlCol="0" anchor="ctr">
            <a:spAutoFit/>
          </a:bodyPr>
          <a:lstStyle/>
          <a:p>
            <a:pPr algn="ctr"/>
            <a:r>
              <a:rPr lang="en-US" sz="1800" b="1" cap="all" dirty="0"/>
              <a:t>…</a:t>
            </a:r>
          </a:p>
        </p:txBody>
      </p:sp>
      <p:sp>
        <p:nvSpPr>
          <p:cNvPr id="50" name="Rectangle 49">
            <a:extLst>
              <a:ext uri="{FF2B5EF4-FFF2-40B4-BE49-F238E27FC236}">
                <a16:creationId xmlns:a16="http://schemas.microsoft.com/office/drawing/2014/main" xmlns="" id="{43EEE206-37A3-734C-862B-A2655EE9F82C}"/>
              </a:ext>
            </a:extLst>
          </p:cNvPr>
          <p:cNvSpPr/>
          <p:nvPr/>
        </p:nvSpPr>
        <p:spPr>
          <a:xfrm>
            <a:off x="4208061" y="6073539"/>
            <a:ext cx="1321499" cy="646331"/>
          </a:xfrm>
          <a:prstGeom prst="rect">
            <a:avLst/>
          </a:prstGeom>
          <a:solidFill>
            <a:schemeClr val="accent1"/>
          </a:solidFill>
        </p:spPr>
        <p:txBody>
          <a:bodyPr wrap="square">
            <a:spAutoFit/>
          </a:bodyPr>
          <a:lstStyle/>
          <a:p>
            <a:pPr algn="ctr"/>
            <a:r>
              <a:rPr lang="en-US" sz="1800" cap="all" dirty="0"/>
              <a:t>COUPLING</a:t>
            </a:r>
          </a:p>
          <a:p>
            <a:pPr algn="ctr"/>
            <a:r>
              <a:rPr lang="en-US" sz="1800" cap="all" dirty="0"/>
              <a:t>REACTION</a:t>
            </a:r>
          </a:p>
        </p:txBody>
      </p:sp>
      <p:sp>
        <p:nvSpPr>
          <p:cNvPr id="51" name="Rectangle 50">
            <a:extLst>
              <a:ext uri="{FF2B5EF4-FFF2-40B4-BE49-F238E27FC236}">
                <a16:creationId xmlns:a16="http://schemas.microsoft.com/office/drawing/2014/main" xmlns="" id="{3AE11C6A-F7D8-9B43-8807-E20A83C50658}"/>
              </a:ext>
            </a:extLst>
          </p:cNvPr>
          <p:cNvSpPr/>
          <p:nvPr/>
        </p:nvSpPr>
        <p:spPr>
          <a:xfrm>
            <a:off x="4286123" y="4250074"/>
            <a:ext cx="1269707" cy="369332"/>
          </a:xfrm>
          <a:prstGeom prst="rect">
            <a:avLst/>
          </a:prstGeom>
          <a:solidFill>
            <a:schemeClr val="accent1"/>
          </a:solidFill>
        </p:spPr>
        <p:txBody>
          <a:bodyPr wrap="none">
            <a:spAutoFit/>
          </a:bodyPr>
          <a:lstStyle/>
          <a:p>
            <a:r>
              <a:rPr lang="en-US" sz="1800" cap="all" dirty="0"/>
              <a:t>Chemistry</a:t>
            </a:r>
          </a:p>
        </p:txBody>
      </p:sp>
      <p:sp>
        <p:nvSpPr>
          <p:cNvPr id="52" name="TextBox 51">
            <a:extLst>
              <a:ext uri="{FF2B5EF4-FFF2-40B4-BE49-F238E27FC236}">
                <a16:creationId xmlns:a16="http://schemas.microsoft.com/office/drawing/2014/main" xmlns="" id="{CCD8626F-84A1-6146-BCF8-EE628564A3B7}"/>
              </a:ext>
            </a:extLst>
          </p:cNvPr>
          <p:cNvSpPr txBox="1"/>
          <p:nvPr/>
        </p:nvSpPr>
        <p:spPr>
          <a:xfrm>
            <a:off x="4406921" y="3398454"/>
            <a:ext cx="2577629" cy="400110"/>
          </a:xfrm>
          <a:prstGeom prst="rect">
            <a:avLst/>
          </a:prstGeom>
          <a:noFill/>
        </p:spPr>
        <p:txBody>
          <a:bodyPr wrap="none" rtlCol="0">
            <a:spAutoFit/>
          </a:bodyPr>
          <a:lstStyle/>
          <a:p>
            <a:r>
              <a:rPr lang="en-US" sz="2000" b="1" cap="all" dirty="0"/>
              <a:t>COUPLING REACTIONS</a:t>
            </a:r>
          </a:p>
        </p:txBody>
      </p:sp>
      <p:sp>
        <p:nvSpPr>
          <p:cNvPr id="53" name="Oval 52">
            <a:extLst>
              <a:ext uri="{FF2B5EF4-FFF2-40B4-BE49-F238E27FC236}">
                <a16:creationId xmlns:a16="http://schemas.microsoft.com/office/drawing/2014/main" xmlns="" id="{1F5A14D7-E672-0C40-BA23-806BAE4E97EE}"/>
              </a:ext>
            </a:extLst>
          </p:cNvPr>
          <p:cNvSpPr/>
          <p:nvPr/>
        </p:nvSpPr>
        <p:spPr>
          <a:xfrm>
            <a:off x="3006317" y="5491981"/>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4" name="Straight Arrow Connector 53">
            <a:extLst>
              <a:ext uri="{FF2B5EF4-FFF2-40B4-BE49-F238E27FC236}">
                <a16:creationId xmlns:a16="http://schemas.microsoft.com/office/drawing/2014/main" xmlns="" id="{93791B3F-04D7-BA4B-8C41-E3D0E64C9AB3}"/>
              </a:ext>
            </a:extLst>
          </p:cNvPr>
          <p:cNvCxnSpPr>
            <a:cxnSpLocks/>
          </p:cNvCxnSpPr>
          <p:nvPr/>
        </p:nvCxnSpPr>
        <p:spPr>
          <a:xfrm>
            <a:off x="3138593" y="4157563"/>
            <a:ext cx="1576767" cy="1224363"/>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524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xmlns="" id="{FCBD2A20-B6A1-9D47-9555-8DEDF559DD24}"/>
              </a:ext>
            </a:extLst>
          </p:cNvPr>
          <p:cNvCxnSpPr>
            <a:cxnSpLocks/>
            <a:stCxn id="52" idx="2"/>
            <a:endCxn id="42" idx="0"/>
          </p:cNvCxnSpPr>
          <p:nvPr/>
        </p:nvCxnSpPr>
        <p:spPr>
          <a:xfrm flipH="1">
            <a:off x="4715360" y="3798564"/>
            <a:ext cx="980376" cy="1583362"/>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B0F704E0-F324-C840-B3E9-70DB9586DE1D}"/>
              </a:ext>
            </a:extLst>
          </p:cNvPr>
          <p:cNvCxnSpPr>
            <a:cxnSpLocks/>
            <a:endCxn id="17" idx="0"/>
          </p:cNvCxnSpPr>
          <p:nvPr/>
        </p:nvCxnSpPr>
        <p:spPr>
          <a:xfrm flipH="1">
            <a:off x="2271499" y="2414313"/>
            <a:ext cx="6444147" cy="3784816"/>
          </a:xfrm>
          <a:prstGeom prst="straightConnector1">
            <a:avLst/>
          </a:prstGeom>
          <a:ln w="127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C41B2551-884E-C841-9D4A-139D95740351}"/>
              </a:ext>
            </a:extLst>
          </p:cNvPr>
          <p:cNvSpPr>
            <a:spLocks noGrp="1"/>
          </p:cNvSpPr>
          <p:nvPr>
            <p:ph idx="1"/>
          </p:nvPr>
        </p:nvSpPr>
        <p:spPr>
          <a:xfrm>
            <a:off x="350986" y="1120284"/>
            <a:ext cx="11369962" cy="4164335"/>
          </a:xfrm>
        </p:spPr>
        <p:txBody>
          <a:bodyPr/>
          <a:lstStyle/>
          <a:p>
            <a:r>
              <a:rPr lang="en-US" sz="3200" dirty="0">
                <a:cs typeface="Calibri Light" panose="020F0302020204030204" pitchFamily="34" charset="0"/>
              </a:rPr>
              <a:t>Key idea: the entities in the same sentence, paragraph or document usually </a:t>
            </a:r>
            <a:r>
              <a:rPr lang="en-US" sz="3200" b="1" dirty="0">
                <a:cs typeface="Calibri" panose="020F0502020204030204" pitchFamily="34" charset="0"/>
              </a:rPr>
              <a:t>follow a focused topic</a:t>
            </a:r>
            <a:r>
              <a:rPr lang="en-US" sz="3200" dirty="0">
                <a:cs typeface="Calibri Light" panose="020F0302020204030204" pitchFamily="34" charset="0"/>
              </a:rPr>
              <a:t>. </a:t>
            </a:r>
          </a:p>
          <a:p>
            <a:endParaRPr lang="x-none" dirty="0">
              <a:latin typeface="Calibri Light" panose="020F0302020204030204" pitchFamily="34" charset="0"/>
              <a:cs typeface="Calibri Light" panose="020F0302020204030204" pitchFamily="34" charset="0"/>
            </a:endParaRPr>
          </a:p>
        </p:txBody>
      </p:sp>
      <p:sp>
        <p:nvSpPr>
          <p:cNvPr id="6" name="Title 5">
            <a:extLst>
              <a:ext uri="{FF2B5EF4-FFF2-40B4-BE49-F238E27FC236}">
                <a16:creationId xmlns:a16="http://schemas.microsoft.com/office/drawing/2014/main" xmlns="" id="{DD36D8E5-9946-CE42-999F-3769C487C635}"/>
              </a:ext>
            </a:extLst>
          </p:cNvPr>
          <p:cNvSpPr>
            <a:spLocks noGrp="1"/>
          </p:cNvSpPr>
          <p:nvPr>
            <p:ph type="title"/>
          </p:nvPr>
        </p:nvSpPr>
        <p:spPr/>
        <p:txBody>
          <a:bodyPr>
            <a:normAutofit/>
          </a:bodyPr>
          <a:lstStyle/>
          <a:p>
            <a:r>
              <a:rPr lang="x-none"/>
              <a:t>O</a:t>
            </a:r>
            <a:r>
              <a:rPr lang="en-US" dirty="0" err="1"/>
              <a:t>ntology</a:t>
            </a:r>
            <a:r>
              <a:rPr lang="x-none"/>
              <a:t>-</a:t>
            </a:r>
            <a:r>
              <a:rPr lang="en-US" dirty="0"/>
              <a:t>G</a:t>
            </a:r>
            <a:r>
              <a:rPr lang="x-none"/>
              <a:t>uided </a:t>
            </a:r>
            <a:r>
              <a:rPr lang="en-US" dirty="0"/>
              <a:t>M</a:t>
            </a:r>
            <a:r>
              <a:rPr lang="x-none"/>
              <a:t>ulti-</a:t>
            </a:r>
            <a:r>
              <a:rPr lang="en-US" dirty="0"/>
              <a:t>T</a:t>
            </a:r>
            <a:r>
              <a:rPr lang="x-none"/>
              <a:t>ype </a:t>
            </a:r>
            <a:r>
              <a:rPr lang="en-US" dirty="0"/>
              <a:t>D</a:t>
            </a:r>
            <a:r>
              <a:rPr lang="x-none"/>
              <a:t>isambiguation</a:t>
            </a:r>
            <a:endParaRPr lang="en-US" dirty="0"/>
          </a:p>
        </p:txBody>
      </p:sp>
      <p:sp>
        <p:nvSpPr>
          <p:cNvPr id="5" name="Rectangle 4">
            <a:extLst>
              <a:ext uri="{FF2B5EF4-FFF2-40B4-BE49-F238E27FC236}">
                <a16:creationId xmlns:a16="http://schemas.microsoft.com/office/drawing/2014/main" xmlns="" id="{C0897565-1009-3F45-8DDF-10565E489715}"/>
              </a:ext>
            </a:extLst>
          </p:cNvPr>
          <p:cNvSpPr/>
          <p:nvPr/>
        </p:nvSpPr>
        <p:spPr>
          <a:xfrm>
            <a:off x="953037" y="2210280"/>
            <a:ext cx="9878096" cy="4426044"/>
          </a:xfrm>
          <a:prstGeom prst="rect">
            <a:avLst/>
          </a:prstGeom>
          <a:noFill/>
          <a:ln>
            <a:noFill/>
          </a:ln>
        </p:spPr>
        <p:txBody>
          <a:bodyPr wrap="square">
            <a:noAutofit/>
          </a:bodyPr>
          <a:lstStyle/>
          <a:p>
            <a:endParaRPr lang="en-US" b="1" u="sng" dirty="0">
              <a:solidFill>
                <a:srgbClr val="000000"/>
              </a:solidFill>
            </a:endParaRPr>
          </a:p>
          <a:p>
            <a:r>
              <a:rPr lang="en-US" sz="2400" dirty="0"/>
              <a:t>Although it was necessary to employ a stoichiometric quantity of </a:t>
            </a:r>
            <a:r>
              <a:rPr lang="en-US" sz="2400" b="1" dirty="0"/>
              <a:t>palladium</a:t>
            </a:r>
            <a:r>
              <a:rPr lang="en-US" sz="2400" dirty="0"/>
              <a:t> , it is noteworthy that the </a:t>
            </a:r>
            <a:r>
              <a:rPr lang="en-US" sz="2400" b="1" dirty="0"/>
              <a:t>cross-coupling</a:t>
            </a:r>
            <a:r>
              <a:rPr lang="en-US" sz="2400" dirty="0"/>
              <a:t> proceeded in the presence of a wide array of </a:t>
            </a:r>
            <a:r>
              <a:rPr lang="en-US" sz="2400" b="1" dirty="0"/>
              <a:t>functional groups</a:t>
            </a:r>
            <a:r>
              <a:rPr lang="en-US" sz="2400" cap="all" dirty="0"/>
              <a:t>.</a:t>
            </a:r>
          </a:p>
          <a:p>
            <a:endParaRPr lang="en-US" dirty="0"/>
          </a:p>
        </p:txBody>
      </p:sp>
      <p:sp>
        <p:nvSpPr>
          <p:cNvPr id="7" name="Oval 6">
            <a:extLst>
              <a:ext uri="{FF2B5EF4-FFF2-40B4-BE49-F238E27FC236}">
                <a16:creationId xmlns:a16="http://schemas.microsoft.com/office/drawing/2014/main" xmlns="" id="{E68E9B4A-C636-3345-A1FF-6430B0C73DF0}"/>
              </a:ext>
            </a:extLst>
          </p:cNvPr>
          <p:cNvSpPr/>
          <p:nvPr/>
        </p:nvSpPr>
        <p:spPr>
          <a:xfrm>
            <a:off x="4848750" y="4833173"/>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xmlns="" id="{2153D7C4-D644-614A-98BF-9C1CD894C13B}"/>
              </a:ext>
            </a:extLst>
          </p:cNvPr>
          <p:cNvSpPr/>
          <p:nvPr/>
        </p:nvSpPr>
        <p:spPr>
          <a:xfrm>
            <a:off x="5611104" y="6165043"/>
            <a:ext cx="273308" cy="27432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xmlns="" id="{D42C0915-2BA6-2B4A-A8CB-B3363C9B4A52}"/>
              </a:ext>
            </a:extLst>
          </p:cNvPr>
          <p:cNvSpPr/>
          <p:nvPr/>
        </p:nvSpPr>
        <p:spPr>
          <a:xfrm>
            <a:off x="2923983" y="6207731"/>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Arrow Connector 9">
            <a:extLst>
              <a:ext uri="{FF2B5EF4-FFF2-40B4-BE49-F238E27FC236}">
                <a16:creationId xmlns:a16="http://schemas.microsoft.com/office/drawing/2014/main" xmlns="" id="{25E3BE7B-1F60-3947-A1B3-2F97B6EC741F}"/>
              </a:ext>
            </a:extLst>
          </p:cNvPr>
          <p:cNvCxnSpPr>
            <a:cxnSpLocks/>
            <a:stCxn id="13" idx="4"/>
            <a:endCxn id="53" idx="0"/>
          </p:cNvCxnSpPr>
          <p:nvPr/>
        </p:nvCxnSpPr>
        <p:spPr>
          <a:xfrm flipH="1">
            <a:off x="3142971" y="5110109"/>
            <a:ext cx="359777" cy="3818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941E5E6B-53C6-F940-9EDE-CCFB2B4A4837}"/>
              </a:ext>
            </a:extLst>
          </p:cNvPr>
          <p:cNvCxnSpPr>
            <a:cxnSpLocks/>
            <a:stCxn id="7" idx="4"/>
            <a:endCxn id="20" idx="0"/>
          </p:cNvCxnSpPr>
          <p:nvPr/>
        </p:nvCxnSpPr>
        <p:spPr>
          <a:xfrm>
            <a:off x="4985404" y="5107493"/>
            <a:ext cx="744379" cy="3770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1703F4C0-5DF0-5940-84FE-A645CE62B1CE}"/>
              </a:ext>
            </a:extLst>
          </p:cNvPr>
          <p:cNvCxnSpPr>
            <a:cxnSpLocks/>
            <a:stCxn id="53" idx="4"/>
            <a:endCxn id="9" idx="0"/>
          </p:cNvCxnSpPr>
          <p:nvPr/>
        </p:nvCxnSpPr>
        <p:spPr>
          <a:xfrm flipH="1">
            <a:off x="3060637" y="5766301"/>
            <a:ext cx="82334" cy="4414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CED498CD-E8E1-2241-8BA8-314219567B37}"/>
              </a:ext>
            </a:extLst>
          </p:cNvPr>
          <p:cNvSpPr/>
          <p:nvPr/>
        </p:nvSpPr>
        <p:spPr>
          <a:xfrm>
            <a:off x="3366094" y="4835789"/>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Arrow Connector 13">
            <a:extLst>
              <a:ext uri="{FF2B5EF4-FFF2-40B4-BE49-F238E27FC236}">
                <a16:creationId xmlns:a16="http://schemas.microsoft.com/office/drawing/2014/main" xmlns="" id="{B2850FC5-7803-1F4B-8613-7694C4EF1412}"/>
              </a:ext>
            </a:extLst>
          </p:cNvPr>
          <p:cNvCxnSpPr>
            <a:cxnSpLocks/>
            <a:stCxn id="28" idx="4"/>
            <a:endCxn id="7" idx="1"/>
          </p:cNvCxnSpPr>
          <p:nvPr/>
        </p:nvCxnSpPr>
        <p:spPr>
          <a:xfrm>
            <a:off x="4102087" y="4698868"/>
            <a:ext cx="786688" cy="1744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D4193EF8-14FB-BF4A-9E3A-A10C467F0759}"/>
              </a:ext>
            </a:extLst>
          </p:cNvPr>
          <p:cNvCxnSpPr>
            <a:cxnSpLocks/>
            <a:stCxn id="28" idx="4"/>
            <a:endCxn id="13" idx="7"/>
          </p:cNvCxnSpPr>
          <p:nvPr/>
        </p:nvCxnSpPr>
        <p:spPr>
          <a:xfrm flipH="1">
            <a:off x="3599377" y="4698868"/>
            <a:ext cx="502710" cy="1770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53898DF2-7949-C245-AE76-904F84D5583B}"/>
              </a:ext>
            </a:extLst>
          </p:cNvPr>
          <p:cNvSpPr txBox="1"/>
          <p:nvPr/>
        </p:nvSpPr>
        <p:spPr>
          <a:xfrm>
            <a:off x="2031637" y="4688270"/>
            <a:ext cx="1245488" cy="646331"/>
          </a:xfrm>
          <a:prstGeom prst="rect">
            <a:avLst/>
          </a:prstGeom>
          <a:solidFill>
            <a:schemeClr val="accent1"/>
          </a:solidFill>
        </p:spPr>
        <p:txBody>
          <a:bodyPr wrap="square" rtlCol="0">
            <a:spAutoFit/>
          </a:bodyPr>
          <a:lstStyle/>
          <a:p>
            <a:pPr algn="ctr"/>
            <a:r>
              <a:rPr lang="en-US" sz="1800" cap="all" dirty="0"/>
              <a:t>Chemical Reaction</a:t>
            </a:r>
          </a:p>
        </p:txBody>
      </p:sp>
      <p:sp>
        <p:nvSpPr>
          <p:cNvPr id="17" name="TextBox 16">
            <a:extLst>
              <a:ext uri="{FF2B5EF4-FFF2-40B4-BE49-F238E27FC236}">
                <a16:creationId xmlns:a16="http://schemas.microsoft.com/office/drawing/2014/main" xmlns="" id="{050FB2C1-511B-DC41-AD7D-80775D7B2620}"/>
              </a:ext>
            </a:extLst>
          </p:cNvPr>
          <p:cNvSpPr txBox="1"/>
          <p:nvPr/>
        </p:nvSpPr>
        <p:spPr>
          <a:xfrm>
            <a:off x="1652818" y="6199129"/>
            <a:ext cx="1237362" cy="369332"/>
          </a:xfrm>
          <a:prstGeom prst="rect">
            <a:avLst/>
          </a:prstGeom>
          <a:solidFill>
            <a:schemeClr val="accent1"/>
          </a:solidFill>
        </p:spPr>
        <p:txBody>
          <a:bodyPr wrap="square" rtlCol="0">
            <a:spAutoFit/>
          </a:bodyPr>
          <a:lstStyle/>
          <a:p>
            <a:pPr algn="ctr"/>
            <a:r>
              <a:rPr lang="en-US" sz="1800" cap="all" dirty="0"/>
              <a:t>Catalyst</a:t>
            </a:r>
          </a:p>
        </p:txBody>
      </p:sp>
      <p:sp>
        <p:nvSpPr>
          <p:cNvPr id="18" name="Rectangle 17">
            <a:extLst>
              <a:ext uri="{FF2B5EF4-FFF2-40B4-BE49-F238E27FC236}">
                <a16:creationId xmlns:a16="http://schemas.microsoft.com/office/drawing/2014/main" xmlns="" id="{0F6D25EF-5CF3-D045-B476-1643811C1F63}"/>
              </a:ext>
            </a:extLst>
          </p:cNvPr>
          <p:cNvSpPr/>
          <p:nvPr/>
        </p:nvSpPr>
        <p:spPr>
          <a:xfrm>
            <a:off x="5919443" y="6066732"/>
            <a:ext cx="1335064" cy="646331"/>
          </a:xfrm>
          <a:prstGeom prst="rect">
            <a:avLst/>
          </a:prstGeom>
          <a:solidFill>
            <a:schemeClr val="accent1">
              <a:lumMod val="60000"/>
              <a:lumOff val="40000"/>
            </a:schemeClr>
          </a:solidFill>
        </p:spPr>
        <p:txBody>
          <a:bodyPr wrap="square">
            <a:spAutoFit/>
          </a:bodyPr>
          <a:lstStyle/>
          <a:p>
            <a:pPr algn="ctr"/>
            <a:r>
              <a:rPr lang="en-US" sz="1800" cap="all" dirty="0"/>
              <a:t>TRANSITION METAL</a:t>
            </a:r>
          </a:p>
        </p:txBody>
      </p:sp>
      <p:cxnSp>
        <p:nvCxnSpPr>
          <p:cNvPr id="19" name="Straight Arrow Connector 18">
            <a:extLst>
              <a:ext uri="{FF2B5EF4-FFF2-40B4-BE49-F238E27FC236}">
                <a16:creationId xmlns:a16="http://schemas.microsoft.com/office/drawing/2014/main" xmlns="" id="{9848D0D4-FD24-E840-8E09-FB9791FC7448}"/>
              </a:ext>
            </a:extLst>
          </p:cNvPr>
          <p:cNvCxnSpPr>
            <a:cxnSpLocks/>
            <a:stCxn id="13" idx="4"/>
            <a:endCxn id="32" idx="0"/>
          </p:cNvCxnSpPr>
          <p:nvPr/>
        </p:nvCxnSpPr>
        <p:spPr>
          <a:xfrm>
            <a:off x="3502748" y="5110109"/>
            <a:ext cx="12245" cy="3900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E9D7EFF4-4FA6-F548-8E73-331ED3E8913C}"/>
              </a:ext>
            </a:extLst>
          </p:cNvPr>
          <p:cNvSpPr txBox="1"/>
          <p:nvPr/>
        </p:nvSpPr>
        <p:spPr>
          <a:xfrm>
            <a:off x="5577268" y="5484592"/>
            <a:ext cx="305029" cy="369332"/>
          </a:xfrm>
          <a:prstGeom prst="rect">
            <a:avLst/>
          </a:prstGeom>
          <a:noFill/>
        </p:spPr>
        <p:txBody>
          <a:bodyPr wrap="square" rtlCol="0">
            <a:spAutoFit/>
          </a:bodyPr>
          <a:lstStyle/>
          <a:p>
            <a:r>
              <a:rPr lang="en-US" sz="1800" b="1" cap="all" dirty="0"/>
              <a:t>…</a:t>
            </a:r>
          </a:p>
        </p:txBody>
      </p:sp>
      <p:cxnSp>
        <p:nvCxnSpPr>
          <p:cNvPr id="22" name="Straight Arrow Connector 21">
            <a:extLst>
              <a:ext uri="{FF2B5EF4-FFF2-40B4-BE49-F238E27FC236}">
                <a16:creationId xmlns:a16="http://schemas.microsoft.com/office/drawing/2014/main" xmlns="" id="{F971C821-CFA2-494F-86A9-B6DA263D0627}"/>
              </a:ext>
            </a:extLst>
          </p:cNvPr>
          <p:cNvCxnSpPr>
            <a:cxnSpLocks/>
            <a:endCxn id="18" idx="0"/>
          </p:cNvCxnSpPr>
          <p:nvPr/>
        </p:nvCxnSpPr>
        <p:spPr>
          <a:xfrm flipH="1">
            <a:off x="6586975" y="2421120"/>
            <a:ext cx="3986580" cy="3645612"/>
          </a:xfrm>
          <a:prstGeom prst="straightConnector1">
            <a:avLst/>
          </a:prstGeom>
          <a:ln w="127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58B39257-BC00-2047-9BD5-724C0E7A753A}"/>
              </a:ext>
            </a:extLst>
          </p:cNvPr>
          <p:cNvSpPr txBox="1"/>
          <p:nvPr/>
        </p:nvSpPr>
        <p:spPr>
          <a:xfrm>
            <a:off x="3799130" y="4894154"/>
            <a:ext cx="268891" cy="369332"/>
          </a:xfrm>
          <a:prstGeom prst="rect">
            <a:avLst/>
          </a:prstGeom>
          <a:noFill/>
        </p:spPr>
        <p:txBody>
          <a:bodyPr wrap="square" rtlCol="0" anchor="ctr">
            <a:spAutoFit/>
          </a:bodyPr>
          <a:lstStyle/>
          <a:p>
            <a:pPr algn="ctr"/>
            <a:r>
              <a:rPr lang="en-US" sz="1800" b="1" cap="all" dirty="0"/>
              <a:t>…</a:t>
            </a:r>
          </a:p>
        </p:txBody>
      </p:sp>
      <p:sp>
        <p:nvSpPr>
          <p:cNvPr id="25" name="TextBox 24">
            <a:extLst>
              <a:ext uri="{FF2B5EF4-FFF2-40B4-BE49-F238E27FC236}">
                <a16:creationId xmlns:a16="http://schemas.microsoft.com/office/drawing/2014/main" xmlns="" id="{B40DAD51-D89C-A041-BE37-C035B5D00B85}"/>
              </a:ext>
            </a:extLst>
          </p:cNvPr>
          <p:cNvSpPr txBox="1"/>
          <p:nvPr/>
        </p:nvSpPr>
        <p:spPr>
          <a:xfrm>
            <a:off x="5628587" y="3896638"/>
            <a:ext cx="1835515" cy="461665"/>
          </a:xfrm>
          <a:prstGeom prst="rect">
            <a:avLst/>
          </a:prstGeom>
          <a:noFill/>
          <a:ln w="19050">
            <a:noFill/>
          </a:ln>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i="1" dirty="0">
                <a:solidFill>
                  <a:srgbClr val="FF0000"/>
                </a:solidFill>
              </a:rPr>
              <a:t>Context Type</a:t>
            </a:r>
          </a:p>
        </p:txBody>
      </p:sp>
      <p:sp>
        <p:nvSpPr>
          <p:cNvPr id="26" name="Rectangle 25">
            <a:extLst>
              <a:ext uri="{FF2B5EF4-FFF2-40B4-BE49-F238E27FC236}">
                <a16:creationId xmlns:a16="http://schemas.microsoft.com/office/drawing/2014/main" xmlns="" id="{E8837F8A-F279-CA4E-BBDC-1D79835E49F4}"/>
              </a:ext>
            </a:extLst>
          </p:cNvPr>
          <p:cNvSpPr/>
          <p:nvPr/>
        </p:nvSpPr>
        <p:spPr>
          <a:xfrm>
            <a:off x="5176273" y="4656520"/>
            <a:ext cx="1249079" cy="646331"/>
          </a:xfrm>
          <a:prstGeom prst="rect">
            <a:avLst/>
          </a:prstGeom>
          <a:solidFill>
            <a:schemeClr val="accent1">
              <a:lumMod val="60000"/>
              <a:lumOff val="40000"/>
            </a:schemeClr>
          </a:solidFill>
        </p:spPr>
        <p:txBody>
          <a:bodyPr wrap="square">
            <a:spAutoFit/>
          </a:bodyPr>
          <a:lstStyle/>
          <a:p>
            <a:pPr algn="ctr"/>
            <a:r>
              <a:rPr lang="en-US" sz="1800" cap="all" dirty="0"/>
              <a:t>Chemical Element</a:t>
            </a:r>
          </a:p>
        </p:txBody>
      </p:sp>
      <p:sp>
        <p:nvSpPr>
          <p:cNvPr id="27" name="Rectangle 26">
            <a:extLst>
              <a:ext uri="{FF2B5EF4-FFF2-40B4-BE49-F238E27FC236}">
                <a16:creationId xmlns:a16="http://schemas.microsoft.com/office/drawing/2014/main" xmlns="" id="{C6601435-E2D6-9C46-BCA3-F1DB589D88F8}"/>
              </a:ext>
            </a:extLst>
          </p:cNvPr>
          <p:cNvSpPr/>
          <p:nvPr/>
        </p:nvSpPr>
        <p:spPr>
          <a:xfrm>
            <a:off x="8462671" y="4226605"/>
            <a:ext cx="2226059" cy="461665"/>
          </a:xfrm>
          <a:prstGeom prst="rect">
            <a:avLst/>
          </a:prstGeom>
        </p:spPr>
        <p:txBody>
          <a:bodyPr wrap="none">
            <a:spAutoFit/>
          </a:bodyPr>
          <a:lstStyle/>
          <a:p>
            <a:pPr algn="ctr"/>
            <a:r>
              <a:rPr lang="en-US" sz="2400" i="1" dirty="0">
                <a:solidFill>
                  <a:srgbClr val="0070C0"/>
                </a:solidFill>
              </a:rPr>
              <a:t>Candidate Types</a:t>
            </a:r>
          </a:p>
        </p:txBody>
      </p:sp>
      <p:sp>
        <p:nvSpPr>
          <p:cNvPr id="28" name="Oval 27">
            <a:extLst>
              <a:ext uri="{FF2B5EF4-FFF2-40B4-BE49-F238E27FC236}">
                <a16:creationId xmlns:a16="http://schemas.microsoft.com/office/drawing/2014/main" xmlns="" id="{5CD41239-BD15-4940-80E5-4085EDCB39FC}"/>
              </a:ext>
            </a:extLst>
          </p:cNvPr>
          <p:cNvSpPr/>
          <p:nvPr/>
        </p:nvSpPr>
        <p:spPr>
          <a:xfrm>
            <a:off x="3965433" y="4424548"/>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Arrow Connector 28">
            <a:extLst>
              <a:ext uri="{FF2B5EF4-FFF2-40B4-BE49-F238E27FC236}">
                <a16:creationId xmlns:a16="http://schemas.microsoft.com/office/drawing/2014/main" xmlns="" id="{18F2E6CE-75B0-0B47-A875-5244D3D0AFFA}"/>
              </a:ext>
            </a:extLst>
          </p:cNvPr>
          <p:cNvCxnSpPr>
            <a:cxnSpLocks/>
            <a:stCxn id="28" idx="4"/>
            <a:endCxn id="23" idx="0"/>
          </p:cNvCxnSpPr>
          <p:nvPr/>
        </p:nvCxnSpPr>
        <p:spPr>
          <a:xfrm flipH="1">
            <a:off x="3933576" y="4698868"/>
            <a:ext cx="168511" cy="1952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162312BA-73C3-E84A-ADB0-9B449944A2B9}"/>
              </a:ext>
            </a:extLst>
          </p:cNvPr>
          <p:cNvSpPr txBox="1"/>
          <p:nvPr/>
        </p:nvSpPr>
        <p:spPr>
          <a:xfrm>
            <a:off x="4139472" y="4894154"/>
            <a:ext cx="268891" cy="369332"/>
          </a:xfrm>
          <a:prstGeom prst="rect">
            <a:avLst/>
          </a:prstGeom>
          <a:noFill/>
        </p:spPr>
        <p:txBody>
          <a:bodyPr wrap="square" rtlCol="0" anchor="ctr">
            <a:spAutoFit/>
          </a:bodyPr>
          <a:lstStyle/>
          <a:p>
            <a:pPr algn="ctr"/>
            <a:r>
              <a:rPr lang="en-US" sz="1800" b="1" cap="all" dirty="0"/>
              <a:t>…</a:t>
            </a:r>
          </a:p>
        </p:txBody>
      </p:sp>
      <p:cxnSp>
        <p:nvCxnSpPr>
          <p:cNvPr id="31" name="Straight Arrow Connector 30">
            <a:extLst>
              <a:ext uri="{FF2B5EF4-FFF2-40B4-BE49-F238E27FC236}">
                <a16:creationId xmlns:a16="http://schemas.microsoft.com/office/drawing/2014/main" xmlns="" id="{B59DC51E-1357-A744-9A6E-3B3BBA54F40C}"/>
              </a:ext>
            </a:extLst>
          </p:cNvPr>
          <p:cNvCxnSpPr>
            <a:cxnSpLocks/>
            <a:stCxn id="28" idx="4"/>
            <a:endCxn id="30" idx="0"/>
          </p:cNvCxnSpPr>
          <p:nvPr/>
        </p:nvCxnSpPr>
        <p:spPr>
          <a:xfrm>
            <a:off x="4102087" y="4698868"/>
            <a:ext cx="171831" cy="1952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ED66A7C2-73A6-9D42-A63B-3637350A8898}"/>
              </a:ext>
            </a:extLst>
          </p:cNvPr>
          <p:cNvSpPr txBox="1"/>
          <p:nvPr/>
        </p:nvSpPr>
        <p:spPr>
          <a:xfrm>
            <a:off x="3380547" y="5500159"/>
            <a:ext cx="268891" cy="369332"/>
          </a:xfrm>
          <a:prstGeom prst="rect">
            <a:avLst/>
          </a:prstGeom>
          <a:noFill/>
        </p:spPr>
        <p:txBody>
          <a:bodyPr wrap="square" rtlCol="0" anchor="ctr">
            <a:spAutoFit/>
          </a:bodyPr>
          <a:lstStyle/>
          <a:p>
            <a:pPr algn="ctr"/>
            <a:r>
              <a:rPr lang="en-US" sz="1800" b="1" cap="all" dirty="0"/>
              <a:t>…</a:t>
            </a:r>
          </a:p>
        </p:txBody>
      </p:sp>
      <p:sp>
        <p:nvSpPr>
          <p:cNvPr id="33" name="Left Brace 32">
            <a:extLst>
              <a:ext uri="{FF2B5EF4-FFF2-40B4-BE49-F238E27FC236}">
                <a16:creationId xmlns:a16="http://schemas.microsoft.com/office/drawing/2014/main" xmlns="" id="{ED05E4BB-FFBC-804B-B396-70A93B17F551}"/>
              </a:ext>
            </a:extLst>
          </p:cNvPr>
          <p:cNvSpPr/>
          <p:nvPr/>
        </p:nvSpPr>
        <p:spPr>
          <a:xfrm rot="5400000">
            <a:off x="9671449" y="1884777"/>
            <a:ext cx="159700" cy="1232387"/>
          </a:xfrm>
          <a:prstGeom prst="leftBrace">
            <a:avLst>
              <a:gd name="adj1" fmla="val 8333"/>
              <a:gd name="adj2" fmla="val 5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34" name="TextBox 33">
            <a:extLst>
              <a:ext uri="{FF2B5EF4-FFF2-40B4-BE49-F238E27FC236}">
                <a16:creationId xmlns:a16="http://schemas.microsoft.com/office/drawing/2014/main" xmlns="" id="{DD80BCEF-DD4A-2149-A5AC-E3EFC3BC43E1}"/>
              </a:ext>
            </a:extLst>
          </p:cNvPr>
          <p:cNvSpPr txBox="1"/>
          <p:nvPr/>
        </p:nvSpPr>
        <p:spPr>
          <a:xfrm>
            <a:off x="8074501" y="2021010"/>
            <a:ext cx="3502113" cy="400110"/>
          </a:xfrm>
          <a:prstGeom prst="rect">
            <a:avLst/>
          </a:prstGeom>
          <a:noFill/>
        </p:spPr>
        <p:txBody>
          <a:bodyPr wrap="none" rtlCol="0">
            <a:spAutoFit/>
          </a:bodyPr>
          <a:lstStyle/>
          <a:p>
            <a:r>
              <a:rPr lang="en-US" sz="2000" b="1" cap="all" dirty="0"/>
              <a:t>CATALYST, </a:t>
            </a:r>
            <a:r>
              <a:rPr lang="en-US" sz="2000" b="1" strike="sngStrike" cap="all" dirty="0">
                <a:solidFill>
                  <a:schemeClr val="bg1">
                    <a:lumMod val="50000"/>
                  </a:schemeClr>
                </a:solidFill>
              </a:rPr>
              <a:t>TRANSITION METAL</a:t>
            </a:r>
          </a:p>
        </p:txBody>
      </p:sp>
      <p:sp>
        <p:nvSpPr>
          <p:cNvPr id="35" name="Left Brace 34">
            <a:extLst>
              <a:ext uri="{FF2B5EF4-FFF2-40B4-BE49-F238E27FC236}">
                <a16:creationId xmlns:a16="http://schemas.microsoft.com/office/drawing/2014/main" xmlns="" id="{226BE26F-F03A-514E-A178-07F8543D87C3}"/>
              </a:ext>
            </a:extLst>
          </p:cNvPr>
          <p:cNvSpPr/>
          <p:nvPr/>
        </p:nvSpPr>
        <p:spPr>
          <a:xfrm rot="16200000" flipV="1">
            <a:off x="3108562" y="2565919"/>
            <a:ext cx="129591" cy="2206343"/>
          </a:xfrm>
          <a:prstGeom prst="leftBrace">
            <a:avLst>
              <a:gd name="adj1" fmla="val 8333"/>
              <a:gd name="adj2" fmla="val 5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DD7A93E5-334C-104C-ABBE-0AFFFDA8EAC0}"/>
              </a:ext>
            </a:extLst>
          </p:cNvPr>
          <p:cNvSpPr/>
          <p:nvPr/>
        </p:nvSpPr>
        <p:spPr>
          <a:xfrm>
            <a:off x="1870265" y="3757453"/>
            <a:ext cx="2536656" cy="400110"/>
          </a:xfrm>
          <a:prstGeom prst="rect">
            <a:avLst/>
          </a:prstGeom>
        </p:spPr>
        <p:txBody>
          <a:bodyPr wrap="none">
            <a:spAutoFit/>
          </a:bodyPr>
          <a:lstStyle/>
          <a:p>
            <a:r>
              <a:rPr lang="en-US" sz="2000" b="1" cap="all" dirty="0"/>
              <a:t>FUNCTIONAL GROUPS</a:t>
            </a:r>
            <a:endParaRPr lang="en-US" sz="2400" dirty="0"/>
          </a:p>
        </p:txBody>
      </p:sp>
      <p:sp>
        <p:nvSpPr>
          <p:cNvPr id="37" name="Left Brace 36">
            <a:extLst>
              <a:ext uri="{FF2B5EF4-FFF2-40B4-BE49-F238E27FC236}">
                <a16:creationId xmlns:a16="http://schemas.microsoft.com/office/drawing/2014/main" xmlns="" id="{6399E1D9-07C6-6346-8CF9-0F6519FB24CE}"/>
              </a:ext>
            </a:extLst>
          </p:cNvPr>
          <p:cNvSpPr/>
          <p:nvPr/>
        </p:nvSpPr>
        <p:spPr>
          <a:xfrm rot="16200000">
            <a:off x="4954937" y="2414525"/>
            <a:ext cx="136400" cy="1787670"/>
          </a:xfrm>
          <a:prstGeom prst="leftBrace">
            <a:avLst>
              <a:gd name="adj1" fmla="val 8333"/>
              <a:gd name="adj2" fmla="val 504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cxnSp>
        <p:nvCxnSpPr>
          <p:cNvPr id="38" name="Straight Arrow Connector 37">
            <a:extLst>
              <a:ext uri="{FF2B5EF4-FFF2-40B4-BE49-F238E27FC236}">
                <a16:creationId xmlns:a16="http://schemas.microsoft.com/office/drawing/2014/main" xmlns="" id="{BDB2E7E2-CFC1-504F-92BA-A8EAEA219396}"/>
              </a:ext>
            </a:extLst>
          </p:cNvPr>
          <p:cNvCxnSpPr>
            <a:cxnSpLocks/>
            <a:stCxn id="20" idx="2"/>
            <a:endCxn id="8" idx="0"/>
          </p:cNvCxnSpPr>
          <p:nvPr/>
        </p:nvCxnSpPr>
        <p:spPr>
          <a:xfrm>
            <a:off x="5729783" y="5853924"/>
            <a:ext cx="17975" cy="3111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309CE18C-A48A-E247-9F13-DC15E76F85BD}"/>
              </a:ext>
            </a:extLst>
          </p:cNvPr>
          <p:cNvSpPr txBox="1"/>
          <p:nvPr/>
        </p:nvSpPr>
        <p:spPr>
          <a:xfrm>
            <a:off x="1767618" y="5490813"/>
            <a:ext cx="1171463" cy="369332"/>
          </a:xfrm>
          <a:prstGeom prst="rect">
            <a:avLst/>
          </a:prstGeom>
          <a:solidFill>
            <a:schemeClr val="accent1"/>
          </a:solidFill>
        </p:spPr>
        <p:txBody>
          <a:bodyPr wrap="square" rtlCol="0">
            <a:spAutoFit/>
          </a:bodyPr>
          <a:lstStyle/>
          <a:p>
            <a:pPr algn="ctr"/>
            <a:r>
              <a:rPr lang="en-US" sz="1800" cap="all" dirty="0"/>
              <a:t>CATALYSIS</a:t>
            </a:r>
          </a:p>
        </p:txBody>
      </p:sp>
      <p:sp>
        <p:nvSpPr>
          <p:cNvPr id="40" name="Oval 39">
            <a:extLst>
              <a:ext uri="{FF2B5EF4-FFF2-40B4-BE49-F238E27FC236}">
                <a16:creationId xmlns:a16="http://schemas.microsoft.com/office/drawing/2014/main" xmlns="" id="{6A8F6E80-DFF1-9042-AF10-B0F033DFB7EF}"/>
              </a:ext>
            </a:extLst>
          </p:cNvPr>
          <p:cNvSpPr/>
          <p:nvPr/>
        </p:nvSpPr>
        <p:spPr>
          <a:xfrm>
            <a:off x="3774564" y="5498636"/>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1" name="Straight Arrow Connector 40">
            <a:extLst>
              <a:ext uri="{FF2B5EF4-FFF2-40B4-BE49-F238E27FC236}">
                <a16:creationId xmlns:a16="http://schemas.microsoft.com/office/drawing/2014/main" xmlns="" id="{D1606E68-EE83-AD4B-9212-8C5035325916}"/>
              </a:ext>
            </a:extLst>
          </p:cNvPr>
          <p:cNvCxnSpPr>
            <a:cxnSpLocks/>
            <a:stCxn id="13" idx="4"/>
            <a:endCxn id="40" idx="0"/>
          </p:cNvCxnSpPr>
          <p:nvPr/>
        </p:nvCxnSpPr>
        <p:spPr>
          <a:xfrm>
            <a:off x="3502748" y="5110109"/>
            <a:ext cx="408470" cy="3885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xmlns="" id="{1143883D-EA4D-0D49-A262-2B576B9020E3}"/>
              </a:ext>
            </a:extLst>
          </p:cNvPr>
          <p:cNvSpPr/>
          <p:nvPr/>
        </p:nvSpPr>
        <p:spPr>
          <a:xfrm>
            <a:off x="4090820" y="5381926"/>
            <a:ext cx="1249080" cy="646331"/>
          </a:xfrm>
          <a:prstGeom prst="rect">
            <a:avLst/>
          </a:prstGeom>
          <a:solidFill>
            <a:schemeClr val="accent1"/>
          </a:solidFill>
        </p:spPr>
        <p:txBody>
          <a:bodyPr wrap="square">
            <a:spAutoFit/>
          </a:bodyPr>
          <a:lstStyle/>
          <a:p>
            <a:pPr algn="ctr"/>
            <a:r>
              <a:rPr lang="en-US" sz="1800" cap="all" dirty="0"/>
              <a:t>ORGANIC</a:t>
            </a:r>
          </a:p>
          <a:p>
            <a:pPr algn="ctr"/>
            <a:r>
              <a:rPr lang="en-US" sz="1800" cap="all" dirty="0"/>
              <a:t>REACTION</a:t>
            </a:r>
          </a:p>
        </p:txBody>
      </p:sp>
      <p:sp>
        <p:nvSpPr>
          <p:cNvPr id="43" name="Oval 42">
            <a:extLst>
              <a:ext uri="{FF2B5EF4-FFF2-40B4-BE49-F238E27FC236}">
                <a16:creationId xmlns:a16="http://schemas.microsoft.com/office/drawing/2014/main" xmlns="" id="{8EB1ABF0-5124-FD40-91DE-E5FF39090F34}"/>
              </a:ext>
            </a:extLst>
          </p:cNvPr>
          <p:cNvSpPr/>
          <p:nvPr/>
        </p:nvSpPr>
        <p:spPr>
          <a:xfrm>
            <a:off x="3908271" y="6172913"/>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4" name="Straight Arrow Connector 43">
            <a:extLst>
              <a:ext uri="{FF2B5EF4-FFF2-40B4-BE49-F238E27FC236}">
                <a16:creationId xmlns:a16="http://schemas.microsoft.com/office/drawing/2014/main" xmlns="" id="{B523837B-7F0E-1742-A3E9-084A970BF054}"/>
              </a:ext>
            </a:extLst>
          </p:cNvPr>
          <p:cNvCxnSpPr>
            <a:cxnSpLocks/>
            <a:stCxn id="40" idx="4"/>
            <a:endCxn id="43" idx="0"/>
          </p:cNvCxnSpPr>
          <p:nvPr/>
        </p:nvCxnSpPr>
        <p:spPr>
          <a:xfrm>
            <a:off x="3911218" y="5772956"/>
            <a:ext cx="133707" cy="39995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7F0593CA-A594-F84A-8F8A-CA4BF07A3918}"/>
              </a:ext>
            </a:extLst>
          </p:cNvPr>
          <p:cNvCxnSpPr>
            <a:cxnSpLocks/>
            <a:stCxn id="53" idx="4"/>
          </p:cNvCxnSpPr>
          <p:nvPr/>
        </p:nvCxnSpPr>
        <p:spPr>
          <a:xfrm>
            <a:off x="3142971" y="5766301"/>
            <a:ext cx="259571" cy="3980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6310EDD8-59BF-1B42-AF85-A3F338ADFC2E}"/>
              </a:ext>
            </a:extLst>
          </p:cNvPr>
          <p:cNvSpPr txBox="1"/>
          <p:nvPr/>
        </p:nvSpPr>
        <p:spPr>
          <a:xfrm>
            <a:off x="3306675" y="6151623"/>
            <a:ext cx="268891" cy="369332"/>
          </a:xfrm>
          <a:prstGeom prst="rect">
            <a:avLst/>
          </a:prstGeom>
          <a:noFill/>
        </p:spPr>
        <p:txBody>
          <a:bodyPr wrap="square" rtlCol="0" anchor="ctr">
            <a:spAutoFit/>
          </a:bodyPr>
          <a:lstStyle/>
          <a:p>
            <a:pPr algn="ctr"/>
            <a:r>
              <a:rPr lang="en-US" sz="1800" b="1" cap="all" dirty="0"/>
              <a:t>…</a:t>
            </a:r>
          </a:p>
        </p:txBody>
      </p:sp>
      <p:cxnSp>
        <p:nvCxnSpPr>
          <p:cNvPr id="47" name="Straight Arrow Connector 46">
            <a:extLst>
              <a:ext uri="{FF2B5EF4-FFF2-40B4-BE49-F238E27FC236}">
                <a16:creationId xmlns:a16="http://schemas.microsoft.com/office/drawing/2014/main" xmlns="" id="{B9DE65FB-1042-7C46-B941-D8E5661C1211}"/>
              </a:ext>
            </a:extLst>
          </p:cNvPr>
          <p:cNvCxnSpPr>
            <a:cxnSpLocks/>
            <a:stCxn id="40" idx="4"/>
            <a:endCxn id="49" idx="0"/>
          </p:cNvCxnSpPr>
          <p:nvPr/>
        </p:nvCxnSpPr>
        <p:spPr>
          <a:xfrm flipH="1">
            <a:off x="3712220" y="5772956"/>
            <a:ext cx="198998" cy="3731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266B0142-0649-F949-BA57-7572CF9FB069}"/>
              </a:ext>
            </a:extLst>
          </p:cNvPr>
          <p:cNvSpPr txBox="1"/>
          <p:nvPr/>
        </p:nvSpPr>
        <p:spPr>
          <a:xfrm>
            <a:off x="3577774" y="6146094"/>
            <a:ext cx="268891" cy="369332"/>
          </a:xfrm>
          <a:prstGeom prst="rect">
            <a:avLst/>
          </a:prstGeom>
          <a:noFill/>
        </p:spPr>
        <p:txBody>
          <a:bodyPr wrap="square" rtlCol="0" anchor="ctr">
            <a:spAutoFit/>
          </a:bodyPr>
          <a:lstStyle/>
          <a:p>
            <a:pPr algn="ctr"/>
            <a:r>
              <a:rPr lang="en-US" sz="1800" b="1" cap="all" dirty="0"/>
              <a:t>…</a:t>
            </a:r>
          </a:p>
        </p:txBody>
      </p:sp>
      <p:sp>
        <p:nvSpPr>
          <p:cNvPr id="50" name="Rectangle 49">
            <a:extLst>
              <a:ext uri="{FF2B5EF4-FFF2-40B4-BE49-F238E27FC236}">
                <a16:creationId xmlns:a16="http://schemas.microsoft.com/office/drawing/2014/main" xmlns="" id="{43EEE206-37A3-734C-862B-A2655EE9F82C}"/>
              </a:ext>
            </a:extLst>
          </p:cNvPr>
          <p:cNvSpPr/>
          <p:nvPr/>
        </p:nvSpPr>
        <p:spPr>
          <a:xfrm>
            <a:off x="4208061" y="6073539"/>
            <a:ext cx="1321499" cy="646331"/>
          </a:xfrm>
          <a:prstGeom prst="rect">
            <a:avLst/>
          </a:prstGeom>
          <a:solidFill>
            <a:schemeClr val="accent1"/>
          </a:solidFill>
        </p:spPr>
        <p:txBody>
          <a:bodyPr wrap="square">
            <a:spAutoFit/>
          </a:bodyPr>
          <a:lstStyle/>
          <a:p>
            <a:pPr algn="ctr"/>
            <a:r>
              <a:rPr lang="en-US" sz="1800" cap="all" dirty="0"/>
              <a:t>COUPLING</a:t>
            </a:r>
          </a:p>
          <a:p>
            <a:pPr algn="ctr"/>
            <a:r>
              <a:rPr lang="en-US" sz="1800" cap="all" dirty="0"/>
              <a:t>REACTION</a:t>
            </a:r>
          </a:p>
        </p:txBody>
      </p:sp>
      <p:sp>
        <p:nvSpPr>
          <p:cNvPr id="51" name="Rectangle 50">
            <a:extLst>
              <a:ext uri="{FF2B5EF4-FFF2-40B4-BE49-F238E27FC236}">
                <a16:creationId xmlns:a16="http://schemas.microsoft.com/office/drawing/2014/main" xmlns="" id="{3AE11C6A-F7D8-9B43-8807-E20A83C50658}"/>
              </a:ext>
            </a:extLst>
          </p:cNvPr>
          <p:cNvSpPr/>
          <p:nvPr/>
        </p:nvSpPr>
        <p:spPr>
          <a:xfrm>
            <a:off x="4286123" y="4250074"/>
            <a:ext cx="1269707" cy="369332"/>
          </a:xfrm>
          <a:prstGeom prst="rect">
            <a:avLst/>
          </a:prstGeom>
          <a:solidFill>
            <a:schemeClr val="accent1"/>
          </a:solidFill>
        </p:spPr>
        <p:txBody>
          <a:bodyPr wrap="none">
            <a:spAutoFit/>
          </a:bodyPr>
          <a:lstStyle/>
          <a:p>
            <a:r>
              <a:rPr lang="en-US" sz="1800" cap="all" dirty="0"/>
              <a:t>Chemistry</a:t>
            </a:r>
          </a:p>
        </p:txBody>
      </p:sp>
      <p:sp>
        <p:nvSpPr>
          <p:cNvPr id="52" name="TextBox 51">
            <a:extLst>
              <a:ext uri="{FF2B5EF4-FFF2-40B4-BE49-F238E27FC236}">
                <a16:creationId xmlns:a16="http://schemas.microsoft.com/office/drawing/2014/main" xmlns="" id="{CCD8626F-84A1-6146-BCF8-EE628564A3B7}"/>
              </a:ext>
            </a:extLst>
          </p:cNvPr>
          <p:cNvSpPr txBox="1"/>
          <p:nvPr/>
        </p:nvSpPr>
        <p:spPr>
          <a:xfrm>
            <a:off x="4406921" y="3398454"/>
            <a:ext cx="2577629" cy="400110"/>
          </a:xfrm>
          <a:prstGeom prst="rect">
            <a:avLst/>
          </a:prstGeom>
          <a:noFill/>
        </p:spPr>
        <p:txBody>
          <a:bodyPr wrap="none" rtlCol="0">
            <a:spAutoFit/>
          </a:bodyPr>
          <a:lstStyle/>
          <a:p>
            <a:r>
              <a:rPr lang="en-US" sz="2000" b="1" cap="all" dirty="0"/>
              <a:t>COUPLING REACTIONS</a:t>
            </a:r>
          </a:p>
        </p:txBody>
      </p:sp>
      <p:sp>
        <p:nvSpPr>
          <p:cNvPr id="53" name="Oval 52">
            <a:extLst>
              <a:ext uri="{FF2B5EF4-FFF2-40B4-BE49-F238E27FC236}">
                <a16:creationId xmlns:a16="http://schemas.microsoft.com/office/drawing/2014/main" xmlns="" id="{1F5A14D7-E672-0C40-BA23-806BAE4E97EE}"/>
              </a:ext>
            </a:extLst>
          </p:cNvPr>
          <p:cNvSpPr/>
          <p:nvPr/>
        </p:nvSpPr>
        <p:spPr>
          <a:xfrm>
            <a:off x="3006317" y="5491981"/>
            <a:ext cx="273308" cy="2743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Graphic 3" descr="A lightbulb">
            <a:extLst>
              <a:ext uri="{FF2B5EF4-FFF2-40B4-BE49-F238E27FC236}">
                <a16:creationId xmlns:a16="http://schemas.microsoft.com/office/drawing/2014/main" xmlns="" id="{54CF919A-9678-CE48-B9B0-EC2C8330972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582594" y="2199968"/>
            <a:ext cx="1299977" cy="1299977"/>
          </a:xfrm>
          <a:prstGeom prst="rect">
            <a:avLst/>
          </a:prstGeom>
        </p:spPr>
      </p:pic>
      <p:cxnSp>
        <p:nvCxnSpPr>
          <p:cNvPr id="54" name="Straight Arrow Connector 53">
            <a:extLst>
              <a:ext uri="{FF2B5EF4-FFF2-40B4-BE49-F238E27FC236}">
                <a16:creationId xmlns:a16="http://schemas.microsoft.com/office/drawing/2014/main" xmlns="" id="{0188C5A0-7498-B040-BE2E-B6DDABF2F875}"/>
              </a:ext>
            </a:extLst>
          </p:cNvPr>
          <p:cNvCxnSpPr>
            <a:cxnSpLocks/>
            <a:stCxn id="36" idx="2"/>
            <a:endCxn id="42" idx="0"/>
          </p:cNvCxnSpPr>
          <p:nvPr/>
        </p:nvCxnSpPr>
        <p:spPr>
          <a:xfrm>
            <a:off x="3138593" y="4157563"/>
            <a:ext cx="1576767" cy="1224363"/>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807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CBA5BC-2AF8-1147-ADEE-76A20D632103}"/>
              </a:ext>
            </a:extLst>
          </p:cNvPr>
          <p:cNvSpPr>
            <a:spLocks noGrp="1"/>
          </p:cNvSpPr>
          <p:nvPr>
            <p:ph type="title"/>
          </p:nvPr>
        </p:nvSpPr>
        <p:spPr/>
        <p:txBody>
          <a:bodyPr/>
          <a:lstStyle/>
          <a:p>
            <a:r>
              <a:rPr lang="x-none"/>
              <a:t>Sequence </a:t>
            </a:r>
            <a:r>
              <a:rPr lang="en-US" dirty="0"/>
              <a:t>L</a:t>
            </a:r>
            <a:r>
              <a:rPr lang="x-none"/>
              <a:t>abeling </a:t>
            </a:r>
            <a:r>
              <a:rPr lang="en-US" dirty="0"/>
              <a:t>M</a:t>
            </a:r>
            <a:r>
              <a:rPr lang="x-none"/>
              <a:t>odel</a:t>
            </a:r>
            <a:endParaRPr lang="x-none" dirty="0"/>
          </a:p>
        </p:txBody>
      </p:sp>
      <p:sp>
        <p:nvSpPr>
          <p:cNvPr id="3" name="Content Placeholder 2">
            <a:extLst>
              <a:ext uri="{FF2B5EF4-FFF2-40B4-BE49-F238E27FC236}">
                <a16:creationId xmlns:a16="http://schemas.microsoft.com/office/drawing/2014/main" xmlns="" id="{16F0280D-9397-D24B-9DA7-BF9AB56C6BCB}"/>
              </a:ext>
            </a:extLst>
          </p:cNvPr>
          <p:cNvSpPr>
            <a:spLocks noGrp="1"/>
          </p:cNvSpPr>
          <p:nvPr>
            <p:ph idx="1"/>
          </p:nvPr>
        </p:nvSpPr>
        <p:spPr/>
        <p:txBody>
          <a:bodyPr>
            <a:normAutofit/>
          </a:bodyPr>
          <a:lstStyle/>
          <a:p>
            <a:r>
              <a:rPr lang="en-US" dirty="0">
                <a:cs typeface="Calibri Light" panose="020F0302020204030204" pitchFamily="34" charset="0"/>
              </a:rPr>
              <a:t>The flexible KB-matching and multi-type disambiguation cannot cover all the new entities in the corpus</a:t>
            </a:r>
          </a:p>
          <a:p>
            <a:r>
              <a:rPr lang="en-US" dirty="0">
                <a:cs typeface="Calibri Light" panose="020F0302020204030204" pitchFamily="34" charset="0"/>
              </a:rPr>
              <a:t>Train a sequence labeling model to further improve the recall</a:t>
            </a:r>
          </a:p>
          <a:p>
            <a:pPr lvl="1"/>
            <a:r>
              <a:rPr lang="en-US" b="1" dirty="0" err="1">
                <a:cs typeface="Calibri Light" panose="020F0302020204030204" pitchFamily="34" charset="0"/>
              </a:rPr>
              <a:t>RoBERTa</a:t>
            </a:r>
            <a:r>
              <a:rPr lang="en-US" dirty="0">
                <a:cs typeface="Calibri Light" panose="020F0302020204030204" pitchFamily="34" charset="0"/>
              </a:rPr>
              <a:t> (</a:t>
            </a:r>
            <a:r>
              <a:rPr lang="en-US" dirty="0"/>
              <a:t>Liu </a:t>
            </a:r>
            <a:r>
              <a:rPr lang="en-US" i="1" dirty="0"/>
              <a:t>et al</a:t>
            </a:r>
            <a:r>
              <a:rPr lang="en-US" dirty="0"/>
              <a:t>., 2019</a:t>
            </a:r>
            <a:r>
              <a:rPr lang="en-US" dirty="0">
                <a:cs typeface="Calibri Light" panose="020F0302020204030204" pitchFamily="34" charset="0"/>
              </a:rPr>
              <a:t>), </a:t>
            </a:r>
            <a:r>
              <a:rPr lang="en-US" b="1" dirty="0" err="1">
                <a:cs typeface="Calibri Light" panose="020F0302020204030204" pitchFamily="34" charset="0"/>
              </a:rPr>
              <a:t>ChemBERTa</a:t>
            </a:r>
            <a:r>
              <a:rPr lang="en-US" b="1" dirty="0">
                <a:cs typeface="Calibri Light" panose="020F0302020204030204" pitchFamily="34" charset="0"/>
              </a:rPr>
              <a:t> </a:t>
            </a:r>
            <a:r>
              <a:rPr lang="en-US" dirty="0">
                <a:cs typeface="Calibri Light" panose="020F0302020204030204" pitchFamily="34" charset="0"/>
              </a:rPr>
              <a:t>(</a:t>
            </a:r>
            <a:r>
              <a:rPr lang="en-US" dirty="0" err="1"/>
              <a:t>Chithrananda</a:t>
            </a:r>
            <a:r>
              <a:rPr lang="en-US" dirty="0"/>
              <a:t> </a:t>
            </a:r>
            <a:r>
              <a:rPr lang="en-US" i="1" dirty="0"/>
              <a:t>et al</a:t>
            </a:r>
            <a:r>
              <a:rPr lang="en-US" dirty="0"/>
              <a:t>., 2020</a:t>
            </a:r>
            <a:r>
              <a:rPr lang="en-US" dirty="0">
                <a:cs typeface="Calibri Light" panose="020F0302020204030204" pitchFamily="34" charset="0"/>
              </a:rPr>
              <a:t>)</a:t>
            </a:r>
          </a:p>
        </p:txBody>
      </p:sp>
      <p:pic>
        <p:nvPicPr>
          <p:cNvPr id="5" name="Content Placeholder 4" descr="Diagram, text&#10;&#10;Description automatically generated with medium confidence">
            <a:extLst>
              <a:ext uri="{FF2B5EF4-FFF2-40B4-BE49-F238E27FC236}">
                <a16:creationId xmlns:a16="http://schemas.microsoft.com/office/drawing/2014/main" xmlns="" id="{407CA74A-F1A0-CC4F-90AE-1D6B1C2EA314}"/>
              </a:ext>
            </a:extLst>
          </p:cNvPr>
          <p:cNvPicPr>
            <a:picLocks noChangeAspect="1"/>
          </p:cNvPicPr>
          <p:nvPr/>
        </p:nvPicPr>
        <p:blipFill rotWithShape="1">
          <a:blip r:embed="rId3"/>
          <a:srcRect l="46990" t="66148" r="1259" b="2480"/>
          <a:stretch/>
        </p:blipFill>
        <p:spPr>
          <a:xfrm>
            <a:off x="2136818" y="3429000"/>
            <a:ext cx="7835237" cy="2263778"/>
          </a:xfrm>
          <a:prstGeom prst="rect">
            <a:avLst/>
          </a:prstGeom>
        </p:spPr>
      </p:pic>
    </p:spTree>
    <p:extLst>
      <p:ext uri="{BB962C8B-B14F-4D97-AF65-F5344CB8AC3E}">
        <p14:creationId xmlns:p14="http://schemas.microsoft.com/office/powerpoint/2010/main" val="26093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8459D6-8F5C-0044-A12A-4494461100AD}"/>
              </a:ext>
            </a:extLst>
          </p:cNvPr>
          <p:cNvSpPr>
            <a:spLocks noGrp="1"/>
          </p:cNvSpPr>
          <p:nvPr>
            <p:ph type="title"/>
          </p:nvPr>
        </p:nvSpPr>
        <p:spPr/>
        <p:txBody>
          <a:bodyPr/>
          <a:lstStyle/>
          <a:p>
            <a:r>
              <a:rPr lang="x-none" dirty="0"/>
              <a:t>Experiment Results</a:t>
            </a:r>
          </a:p>
        </p:txBody>
      </p:sp>
      <p:pic>
        <p:nvPicPr>
          <p:cNvPr id="6" name="Content Placeholder 5" descr="A picture containing text, receipt&#10;&#10;Description automatically generated">
            <a:extLst>
              <a:ext uri="{FF2B5EF4-FFF2-40B4-BE49-F238E27FC236}">
                <a16:creationId xmlns:a16="http://schemas.microsoft.com/office/drawing/2014/main" xmlns="" id="{CC977744-B056-6F46-B1EB-B747795885C5}"/>
              </a:ext>
            </a:extLst>
          </p:cNvPr>
          <p:cNvPicPr>
            <a:picLocks noGrp="1" noChangeAspect="1"/>
          </p:cNvPicPr>
          <p:nvPr>
            <p:ph idx="1"/>
          </p:nvPr>
        </p:nvPicPr>
        <p:blipFill rotWithShape="1">
          <a:blip r:embed="rId3"/>
          <a:srcRect l="5075" t="3171" r="6059" b="16851"/>
          <a:stretch/>
        </p:blipFill>
        <p:spPr>
          <a:xfrm>
            <a:off x="947493" y="2285755"/>
            <a:ext cx="4720329" cy="2658319"/>
          </a:xfrm>
        </p:spPr>
      </p:pic>
      <p:pic>
        <p:nvPicPr>
          <p:cNvPr id="12" name="Picture 11">
            <a:extLst>
              <a:ext uri="{FF2B5EF4-FFF2-40B4-BE49-F238E27FC236}">
                <a16:creationId xmlns:a16="http://schemas.microsoft.com/office/drawing/2014/main" xmlns="" id="{0DD939CA-D2C5-2B44-8814-F628D280D40C}"/>
              </a:ext>
            </a:extLst>
          </p:cNvPr>
          <p:cNvPicPr>
            <a:picLocks noChangeAspect="1"/>
          </p:cNvPicPr>
          <p:nvPr/>
        </p:nvPicPr>
        <p:blipFill>
          <a:blip r:embed="rId4"/>
          <a:stretch>
            <a:fillRect/>
          </a:stretch>
        </p:blipFill>
        <p:spPr>
          <a:xfrm>
            <a:off x="908084" y="5032319"/>
            <a:ext cx="10122153" cy="1033516"/>
          </a:xfrm>
          <a:prstGeom prst="rect">
            <a:avLst/>
          </a:prstGeom>
        </p:spPr>
      </p:pic>
      <p:sp>
        <p:nvSpPr>
          <p:cNvPr id="19" name="Rectangle 18">
            <a:extLst>
              <a:ext uri="{FF2B5EF4-FFF2-40B4-BE49-F238E27FC236}">
                <a16:creationId xmlns:a16="http://schemas.microsoft.com/office/drawing/2014/main" xmlns="" id="{B780597F-F9AB-5B48-8189-F82D6A141904}"/>
              </a:ext>
            </a:extLst>
          </p:cNvPr>
          <p:cNvSpPr/>
          <p:nvPr/>
        </p:nvSpPr>
        <p:spPr>
          <a:xfrm flipH="1">
            <a:off x="4867255" y="3748195"/>
            <a:ext cx="616293" cy="326258"/>
          </a:xfrm>
          <a:prstGeom prst="rect">
            <a:avLst/>
          </a:prstGeom>
          <a:noFill/>
          <a:ln w="349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dirty="0"/>
          </a:p>
        </p:txBody>
      </p:sp>
      <p:sp>
        <p:nvSpPr>
          <p:cNvPr id="20" name="TextBox 19">
            <a:extLst>
              <a:ext uri="{FF2B5EF4-FFF2-40B4-BE49-F238E27FC236}">
                <a16:creationId xmlns:a16="http://schemas.microsoft.com/office/drawing/2014/main" xmlns="" id="{A3BF3B43-CACA-724F-A89F-AEA7A75AC119}"/>
              </a:ext>
            </a:extLst>
          </p:cNvPr>
          <p:cNvSpPr txBox="1"/>
          <p:nvPr/>
        </p:nvSpPr>
        <p:spPr>
          <a:xfrm>
            <a:off x="5667822" y="3954812"/>
            <a:ext cx="1398140" cy="523220"/>
          </a:xfrm>
          <a:prstGeom prst="rect">
            <a:avLst/>
          </a:prstGeom>
          <a:noFill/>
        </p:spPr>
        <p:txBody>
          <a:bodyPr wrap="none" rtlCol="0">
            <a:spAutoFit/>
          </a:bodyPr>
          <a:lstStyle/>
          <a:p>
            <a:r>
              <a:rPr lang="en-US" altLang="zh-CN" sz="2800" b="1" dirty="0">
                <a:solidFill>
                  <a:srgbClr val="FF0000"/>
                </a:solidFill>
                <a:latin typeface="Calibri" panose="020F0502020204030204" pitchFamily="34" charset="0"/>
                <a:cs typeface="Calibri" panose="020F0502020204030204" pitchFamily="34" charset="0"/>
              </a:rPr>
              <a:t>+25%</a:t>
            </a:r>
            <a:r>
              <a:rPr lang="zh-CN" altLang="en-US" sz="2800" b="1" dirty="0">
                <a:solidFill>
                  <a:srgbClr val="FF0000"/>
                </a:solidFill>
                <a:latin typeface="Calibri" panose="020F0502020204030204" pitchFamily="34" charset="0"/>
                <a:cs typeface="Calibri" panose="020F0502020204030204" pitchFamily="34" charset="0"/>
              </a:rPr>
              <a:t>↑ </a:t>
            </a:r>
            <a:endParaRPr lang="x-none" sz="2800" b="1" dirty="0">
              <a:solidFill>
                <a:srgbClr val="FF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ED5709D0-BA48-CE41-88D1-0C6FC98C6EF8}"/>
              </a:ext>
            </a:extLst>
          </p:cNvPr>
          <p:cNvPicPr>
            <a:picLocks noChangeAspect="1"/>
          </p:cNvPicPr>
          <p:nvPr/>
        </p:nvPicPr>
        <p:blipFill rotWithShape="1">
          <a:blip r:embed="rId5"/>
          <a:srcRect t="15921"/>
          <a:stretch/>
        </p:blipFill>
        <p:spPr>
          <a:xfrm>
            <a:off x="1048182" y="6074251"/>
            <a:ext cx="9933384" cy="427182"/>
          </a:xfrm>
          <a:prstGeom prst="rect">
            <a:avLst/>
          </a:prstGeom>
        </p:spPr>
      </p:pic>
      <p:sp>
        <p:nvSpPr>
          <p:cNvPr id="13" name="Rectangle 12">
            <a:extLst>
              <a:ext uri="{FF2B5EF4-FFF2-40B4-BE49-F238E27FC236}">
                <a16:creationId xmlns:a16="http://schemas.microsoft.com/office/drawing/2014/main" xmlns="" id="{F172A721-AF82-DC46-9FFE-5566473A43D1}"/>
              </a:ext>
            </a:extLst>
          </p:cNvPr>
          <p:cNvSpPr/>
          <p:nvPr/>
        </p:nvSpPr>
        <p:spPr>
          <a:xfrm flipH="1">
            <a:off x="4867254" y="4480145"/>
            <a:ext cx="616293" cy="326258"/>
          </a:xfrm>
          <a:prstGeom prst="rect">
            <a:avLst/>
          </a:prstGeom>
          <a:noFill/>
          <a:ln w="3492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pic>
        <p:nvPicPr>
          <p:cNvPr id="9" name="Picture 8" descr="A picture containing text, receipt&#10;&#10;Description automatically generated">
            <a:extLst>
              <a:ext uri="{FF2B5EF4-FFF2-40B4-BE49-F238E27FC236}">
                <a16:creationId xmlns:a16="http://schemas.microsoft.com/office/drawing/2014/main" xmlns="" id="{062556BF-D2A9-D74C-9C78-3DDEC5D911BF}"/>
              </a:ext>
            </a:extLst>
          </p:cNvPr>
          <p:cNvPicPr>
            <a:picLocks noChangeAspect="1"/>
          </p:cNvPicPr>
          <p:nvPr/>
        </p:nvPicPr>
        <p:blipFill>
          <a:blip r:embed="rId6"/>
          <a:stretch>
            <a:fillRect/>
          </a:stretch>
        </p:blipFill>
        <p:spPr>
          <a:xfrm>
            <a:off x="6919416" y="2493153"/>
            <a:ext cx="4967784" cy="2287492"/>
          </a:xfrm>
          <a:prstGeom prst="rect">
            <a:avLst/>
          </a:prstGeom>
        </p:spPr>
      </p:pic>
      <p:sp>
        <p:nvSpPr>
          <p:cNvPr id="10" name="TextBox 9">
            <a:extLst>
              <a:ext uri="{FF2B5EF4-FFF2-40B4-BE49-F238E27FC236}">
                <a16:creationId xmlns:a16="http://schemas.microsoft.com/office/drawing/2014/main" xmlns="" id="{36DEBDF2-6C1F-B74C-B72D-BED356935506}"/>
              </a:ext>
            </a:extLst>
          </p:cNvPr>
          <p:cNvSpPr txBox="1"/>
          <p:nvPr/>
        </p:nvSpPr>
        <p:spPr>
          <a:xfrm>
            <a:off x="350985" y="1292824"/>
            <a:ext cx="11536215" cy="1200329"/>
          </a:xfrm>
          <a:prstGeom prst="rect">
            <a:avLst/>
          </a:prstGeom>
          <a:noFill/>
        </p:spPr>
        <p:txBody>
          <a:bodyPr wrap="square" rtlCol="0">
            <a:spAutoFit/>
          </a:bodyPr>
          <a:lstStyle/>
          <a:p>
            <a:pPr marL="461951" indent="-461951" defTabSz="914354">
              <a:spcBef>
                <a:spcPts val="600"/>
              </a:spcBef>
              <a:buClr>
                <a:srgbClr val="0000CC"/>
              </a:buClr>
              <a:buSzPct val="80000"/>
              <a:buFont typeface="Wingdings" panose="05000000000000000000" pitchFamily="2" charset="2"/>
              <a:buChar char="q"/>
            </a:pPr>
            <a:r>
              <a:rPr lang="en-US" sz="2800" dirty="0" err="1">
                <a:cs typeface="Calibri Light" panose="020F0302020204030204" pitchFamily="34" charset="0"/>
              </a:rPr>
              <a:t>ChemNER</a:t>
            </a:r>
            <a:r>
              <a:rPr lang="en-US" sz="2800" dirty="0">
                <a:cs typeface="Calibri Light" panose="020F0302020204030204" pitchFamily="34" charset="0"/>
              </a:rPr>
              <a:t> achieves .25 absolute F1 score improvement over the best performing baseline model </a:t>
            </a:r>
            <a:r>
              <a:rPr lang="en-US" sz="2800" dirty="0" err="1">
                <a:cs typeface="Calibri Light" panose="020F0302020204030204" pitchFamily="34" charset="0"/>
              </a:rPr>
              <a:t>RoBERTa</a:t>
            </a:r>
            <a:endParaRPr lang="en-US" sz="2800" dirty="0">
              <a:solidFill>
                <a:srgbClr val="151E49"/>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endParaRPr lang="x-none" sz="1600" dirty="0">
              <a:solidFill>
                <a:srgbClr val="151E49"/>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89197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C249D-07D5-2C54-B3BE-66A8896DFB3F}"/>
              </a:ext>
            </a:extLst>
          </p:cNvPr>
          <p:cNvSpPr>
            <a:spLocks noGrp="1"/>
          </p:cNvSpPr>
          <p:nvPr>
            <p:ph type="title"/>
          </p:nvPr>
        </p:nvSpPr>
        <p:spPr/>
        <p:txBody>
          <a:bodyPr/>
          <a:lstStyle/>
          <a:p>
            <a:r>
              <a:rPr lang="en-US" b="1" dirty="0"/>
              <a:t>Scientific Information Extraction and Analysis</a:t>
            </a:r>
            <a:endParaRPr lang="en-US" dirty="0"/>
          </a:p>
        </p:txBody>
      </p:sp>
      <p:sp>
        <p:nvSpPr>
          <p:cNvPr id="3" name="Content Placeholder 2">
            <a:extLst>
              <a:ext uri="{FF2B5EF4-FFF2-40B4-BE49-F238E27FC236}">
                <a16:creationId xmlns:a16="http://schemas.microsoft.com/office/drawing/2014/main" xmlns="" id="{1F22E19C-6CAA-3914-89A6-9CE69FAF3085}"/>
              </a:ext>
            </a:extLst>
          </p:cNvPr>
          <p:cNvSpPr>
            <a:spLocks noGrp="1"/>
          </p:cNvSpPr>
          <p:nvPr>
            <p:ph idx="1"/>
          </p:nvPr>
        </p:nvSpPr>
        <p:spPr/>
        <p:txBody>
          <a:bodyPr anchor="ctr"/>
          <a:lstStyle/>
          <a:p>
            <a:pPr>
              <a:lnSpc>
                <a:spcPct val="200000"/>
              </a:lnSpc>
            </a:pPr>
            <a:r>
              <a:rPr lang="en-US" dirty="0"/>
              <a:t>Unique Challenges for Scientific Information Extraction</a:t>
            </a:r>
          </a:p>
          <a:p>
            <a:pPr>
              <a:lnSpc>
                <a:spcPct val="200000"/>
              </a:lnSpc>
            </a:pPr>
            <a:r>
              <a:rPr lang="en-US" sz="2800" dirty="0">
                <a:cs typeface="Calibri Light" panose="020F0302020204030204" pitchFamily="34" charset="0"/>
                <a:sym typeface="Arial"/>
              </a:rPr>
              <a:t>Leverage existing knowledge bases for weak supervision</a:t>
            </a:r>
          </a:p>
          <a:p>
            <a:pPr>
              <a:lnSpc>
                <a:spcPct val="200000"/>
              </a:lnSpc>
            </a:pPr>
            <a:r>
              <a:rPr lang="en-US" sz="2800" dirty="0">
                <a:cs typeface="Calibri Light" panose="020F0302020204030204" pitchFamily="34" charset="0"/>
                <a:sym typeface="Arial"/>
              </a:rPr>
              <a:t>Developed multimodal definition powered entity representation</a:t>
            </a:r>
          </a:p>
          <a:p>
            <a:pPr>
              <a:lnSpc>
                <a:spcPct val="200000"/>
              </a:lnSpc>
            </a:pPr>
            <a:r>
              <a:rPr lang="en-US" sz="2800" dirty="0">
                <a:cs typeface="Calibri Light" panose="020F0302020204030204" pitchFamily="34" charset="0"/>
                <a:sym typeface="Arial"/>
              </a:rPr>
              <a:t>Incorporate external knowledge via entity linking</a:t>
            </a:r>
          </a:p>
          <a:p>
            <a:pPr>
              <a:lnSpc>
                <a:spcPct val="200000"/>
              </a:lnSpc>
            </a:pPr>
            <a:r>
              <a:rPr lang="en-US" sz="2800" dirty="0">
                <a:cs typeface="Calibri Light" panose="020F0302020204030204" pitchFamily="34" charset="0"/>
                <a:sym typeface="Arial"/>
              </a:rPr>
              <a:t>Capture complex sentence structures</a:t>
            </a:r>
          </a:p>
          <a:p>
            <a:pPr>
              <a:lnSpc>
                <a:spcPct val="200000"/>
              </a:lnSpc>
            </a:pPr>
            <a:endParaRPr lang="en-US" sz="2800" dirty="0">
              <a:cs typeface="Calibri Light" panose="020F0302020204030204" pitchFamily="34" charset="0"/>
              <a:sym typeface="Arial"/>
            </a:endParaRPr>
          </a:p>
        </p:txBody>
      </p:sp>
      <p:sp>
        <p:nvSpPr>
          <p:cNvPr id="4" name="Arrow: Striped Right 2">
            <a:extLst>
              <a:ext uri="{FF2B5EF4-FFF2-40B4-BE49-F238E27FC236}">
                <a16:creationId xmlns:a16="http://schemas.microsoft.com/office/drawing/2014/main" xmlns="" id="{0339C9A3-5D19-8F0A-CB25-AB2EAEC35A75}"/>
              </a:ext>
            </a:extLst>
          </p:cNvPr>
          <p:cNvSpPr/>
          <p:nvPr/>
        </p:nvSpPr>
        <p:spPr>
          <a:xfrm rot="9506469">
            <a:off x="10379297" y="3374270"/>
            <a:ext cx="357596" cy="354101"/>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3572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4"/>
          <p:cNvSpPr txBox="1">
            <a:spLocks noGrp="1"/>
          </p:cNvSpPr>
          <p:nvPr>
            <p:ph type="title"/>
          </p:nvPr>
        </p:nvSpPr>
        <p:spPr>
          <a:xfrm>
            <a:off x="138316" y="1461401"/>
            <a:ext cx="10093504" cy="569380"/>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4400"/>
              <a:buNone/>
            </a:pPr>
            <a:r>
              <a:rPr lang="en-US" sz="2400" dirty="0">
                <a:solidFill>
                  <a:srgbClr val="231F20"/>
                </a:solidFill>
              </a:rPr>
              <a:t>5,6-DIHYDROXY-1H-INDOLE-2-CARBOXYLIC ACID</a:t>
            </a:r>
            <a:endParaRPr dirty="0"/>
          </a:p>
        </p:txBody>
      </p:sp>
      <p:sp>
        <p:nvSpPr>
          <p:cNvPr id="199" name="Google Shape;199;p44"/>
          <p:cNvSpPr txBox="1">
            <a:spLocks noGrp="1"/>
          </p:cNvSpPr>
          <p:nvPr>
            <p:ph type="body" idx="1"/>
          </p:nvPr>
        </p:nvSpPr>
        <p:spPr>
          <a:xfrm>
            <a:off x="3876332" y="1825625"/>
            <a:ext cx="7652053" cy="2074278"/>
          </a:xfrm>
          <a:prstGeom prst="rect">
            <a:avLst/>
          </a:prstGeom>
          <a:noFill/>
          <a:ln>
            <a:noFill/>
          </a:ln>
        </p:spPr>
        <p:txBody>
          <a:bodyPr spcFirstLastPara="1" wrap="square" lIns="91425" tIns="45700" rIns="91425" bIns="45700" anchor="t" anchorCtr="0">
            <a:noAutofit/>
          </a:bodyPr>
          <a:lstStyle/>
          <a:p>
            <a:pPr marL="914400" lvl="1" indent="0" algn="l" rtl="0">
              <a:lnSpc>
                <a:spcPct val="100000"/>
              </a:lnSpc>
              <a:spcBef>
                <a:spcPts val="600"/>
              </a:spcBef>
              <a:spcAft>
                <a:spcPts val="0"/>
              </a:spcAft>
              <a:buSzPts val="1920"/>
              <a:buNone/>
            </a:pPr>
            <a:r>
              <a:rPr lang="en-US" dirty="0"/>
              <a:t> </a:t>
            </a:r>
            <a:endParaRPr dirty="0"/>
          </a:p>
          <a:p>
            <a:pPr marL="1143000" lvl="1" indent="-335280" algn="l" rtl="0">
              <a:lnSpc>
                <a:spcPct val="100000"/>
              </a:lnSpc>
              <a:spcBef>
                <a:spcPts val="600"/>
              </a:spcBef>
              <a:spcAft>
                <a:spcPts val="0"/>
              </a:spcAft>
              <a:buSzPts val="1920"/>
              <a:buFont typeface="Arial"/>
              <a:buNone/>
            </a:pPr>
            <a:endParaRPr dirty="0"/>
          </a:p>
          <a:p>
            <a:pPr marL="1143000" lvl="1" indent="-335280" algn="l" rtl="0">
              <a:lnSpc>
                <a:spcPct val="100000"/>
              </a:lnSpc>
              <a:spcBef>
                <a:spcPts val="600"/>
              </a:spcBef>
              <a:spcAft>
                <a:spcPts val="0"/>
              </a:spcAft>
              <a:buSzPts val="1920"/>
              <a:buFont typeface="Arial"/>
              <a:buNone/>
            </a:pPr>
            <a:endParaRPr dirty="0"/>
          </a:p>
        </p:txBody>
      </p:sp>
      <p:pic>
        <p:nvPicPr>
          <p:cNvPr id="200" name="Google Shape;200;p44" descr="Diagram&#10;&#10;Description automatically generated"/>
          <p:cNvPicPr preferRelativeResize="0"/>
          <p:nvPr/>
        </p:nvPicPr>
        <p:blipFill rotWithShape="1">
          <a:blip r:embed="rId3">
            <a:alphaModFix/>
          </a:blip>
          <a:srcRect/>
          <a:stretch/>
        </p:blipFill>
        <p:spPr>
          <a:xfrm>
            <a:off x="469988" y="2065209"/>
            <a:ext cx="4196144" cy="4196144"/>
          </a:xfrm>
          <a:prstGeom prst="rect">
            <a:avLst/>
          </a:prstGeom>
          <a:noFill/>
          <a:ln>
            <a:noFill/>
          </a:ln>
        </p:spPr>
      </p:pic>
      <p:sp>
        <p:nvSpPr>
          <p:cNvPr id="201" name="Google Shape;201;p44"/>
          <p:cNvSpPr txBox="1"/>
          <p:nvPr/>
        </p:nvSpPr>
        <p:spPr>
          <a:xfrm>
            <a:off x="5035121" y="1947624"/>
            <a:ext cx="7156879" cy="45243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dirty="0">
                <a:solidFill>
                  <a:srgbClr val="231F20"/>
                </a:solidFill>
                <a:latin typeface="Arial"/>
                <a:ea typeface="Arial"/>
                <a:cs typeface="Arial"/>
                <a:sym typeface="Arial"/>
              </a:rPr>
              <a:t>Natural Language Definition</a:t>
            </a:r>
            <a:r>
              <a:rPr lang="en-US" sz="1400" b="0" i="1" u="none" strike="noStrike" cap="none" dirty="0">
                <a:solidFill>
                  <a:srgbClr val="231F20"/>
                </a:solidFill>
                <a:latin typeface="Arial"/>
                <a:ea typeface="Arial"/>
                <a:cs typeface="Arial"/>
                <a:sym typeface="Arial"/>
              </a:rPr>
              <a:t>: 5,6-dihydroxyindole-2-carboxylic acid is a </a:t>
            </a:r>
            <a:r>
              <a:rPr lang="en-US" sz="1400" b="0" i="1" u="sng" strike="noStrike" cap="none" dirty="0">
                <a:solidFill>
                  <a:srgbClr val="231F20"/>
                </a:solidFill>
                <a:latin typeface="Arial"/>
                <a:ea typeface="Arial"/>
                <a:cs typeface="Arial"/>
                <a:sym typeface="Arial"/>
                <a:hlinkClick r:id="rId4">
                  <a:extLst>
                    <a:ext uri="{A12FA001-AC4F-418D-AE19-62706E023703}">
                      <ahyp:hlinkClr xmlns:ahyp="http://schemas.microsoft.com/office/drawing/2018/hyperlinkcolor" xmlns="" val="tx"/>
                    </a:ext>
                  </a:extLst>
                </a:hlinkClick>
              </a:rPr>
              <a:t>dihydroxyindole</a:t>
            </a:r>
            <a:r>
              <a:rPr lang="en-US" sz="1400" b="0" i="1" u="none" strike="noStrike" cap="none" dirty="0">
                <a:solidFill>
                  <a:srgbClr val="231F20"/>
                </a:solidFill>
                <a:latin typeface="Arial"/>
                <a:ea typeface="Arial"/>
                <a:cs typeface="Arial"/>
                <a:sym typeface="Arial"/>
              </a:rPr>
              <a:t> that is </a:t>
            </a:r>
            <a:r>
              <a:rPr lang="en-US" sz="1400" b="0" i="1" u="sng" strike="noStrike" cap="none" dirty="0">
                <a:solidFill>
                  <a:srgbClr val="231F20"/>
                </a:solidFill>
                <a:latin typeface="Arial"/>
                <a:ea typeface="Arial"/>
                <a:cs typeface="Arial"/>
                <a:sym typeface="Arial"/>
                <a:hlinkClick r:id="rId5" invalidUrl="https://pubchem.ncbi.nlm.nih.gov/compound/indole-2-carboxylic acid">
                  <a:extLst>
                    <a:ext uri="{A12FA001-AC4F-418D-AE19-62706E023703}">
                      <ahyp:hlinkClr xmlns:ahyp="http://schemas.microsoft.com/office/drawing/2018/hyperlinkcolor" xmlns="" val="tx"/>
                    </a:ext>
                  </a:extLst>
                </a:hlinkClick>
              </a:rPr>
              <a:t>indole-2-carboxylic acid</a:t>
            </a:r>
            <a:r>
              <a:rPr lang="en-US" sz="1400" b="0" i="1" u="none" strike="noStrike" cap="none" dirty="0">
                <a:solidFill>
                  <a:srgbClr val="231F20"/>
                </a:solidFill>
                <a:latin typeface="Arial"/>
                <a:ea typeface="Arial"/>
                <a:cs typeface="Arial"/>
                <a:sym typeface="Arial"/>
              </a:rPr>
              <a:t> substituted by </a:t>
            </a:r>
            <a:r>
              <a:rPr lang="en-US" sz="1400" b="0" i="1" u="sng" strike="noStrike" cap="none" dirty="0">
                <a:solidFill>
                  <a:srgbClr val="231F20"/>
                </a:solidFill>
                <a:latin typeface="Arial"/>
                <a:ea typeface="Arial"/>
                <a:cs typeface="Arial"/>
                <a:sym typeface="Arial"/>
                <a:hlinkClick r:id="rId6">
                  <a:extLst>
                    <a:ext uri="{A12FA001-AC4F-418D-AE19-62706E023703}">
                      <ahyp:hlinkClr xmlns:ahyp="http://schemas.microsoft.com/office/drawing/2018/hyperlinkcolor" xmlns="" val="tx"/>
                    </a:ext>
                  </a:extLst>
                </a:hlinkClick>
              </a:rPr>
              <a:t>hydroxy</a:t>
            </a:r>
            <a:r>
              <a:rPr lang="en-US" sz="1400" b="0" i="1" u="none" strike="noStrike" cap="none" dirty="0">
                <a:solidFill>
                  <a:srgbClr val="231F20"/>
                </a:solidFill>
                <a:latin typeface="Arial"/>
                <a:ea typeface="Arial"/>
                <a:cs typeface="Arial"/>
                <a:sym typeface="Arial"/>
              </a:rPr>
              <a:t> groups at positions 5 and 6. It has a role as a mouse metabolite. It is a conjugate acid of a </a:t>
            </a:r>
            <a:r>
              <a:rPr lang="en-US" sz="1400" b="0" i="1" u="sng" strike="noStrike" cap="none" dirty="0">
                <a:solidFill>
                  <a:srgbClr val="231F20"/>
                </a:solidFill>
                <a:latin typeface="Arial"/>
                <a:ea typeface="Arial"/>
                <a:cs typeface="Arial"/>
                <a:sym typeface="Arial"/>
                <a:hlinkClick r:id="rId7">
                  <a:extLst>
                    <a:ext uri="{A12FA001-AC4F-418D-AE19-62706E023703}">
                      <ahyp:hlinkClr xmlns:ahyp="http://schemas.microsoft.com/office/drawing/2018/hyperlinkcolor" xmlns="" val="tx"/>
                    </a:ext>
                  </a:extLst>
                </a:hlinkClick>
              </a:rPr>
              <a:t>5,6-dihydroxyindole-2-carboxylate</a:t>
            </a:r>
            <a:r>
              <a:rPr lang="en-US" sz="1400" b="0" i="1" u="none" strike="noStrike" cap="none" dirty="0">
                <a:solidFill>
                  <a:srgbClr val="231F20"/>
                </a:solidFill>
                <a:latin typeface="Arial"/>
                <a:ea typeface="Arial"/>
                <a:cs typeface="Arial"/>
                <a:sym typeface="Arial"/>
              </a:rPr>
              <a:t>. It is a tautomer of a </a:t>
            </a:r>
            <a:r>
              <a:rPr lang="en-US" sz="1400" b="0" i="1" u="sng" strike="noStrike" cap="none" dirty="0">
                <a:solidFill>
                  <a:srgbClr val="231F20"/>
                </a:solidFill>
                <a:latin typeface="Arial"/>
                <a:ea typeface="Arial"/>
                <a:cs typeface="Arial"/>
                <a:sym typeface="Arial"/>
                <a:hlinkClick r:id="rId8">
                  <a:extLst>
                    <a:ext uri="{A12FA001-AC4F-418D-AE19-62706E023703}">
                      <ahyp:hlinkClr xmlns:ahyp="http://schemas.microsoft.com/office/drawing/2018/hyperlinkcolor" xmlns="" val="tx"/>
                    </a:ext>
                  </a:extLst>
                </a:hlinkClick>
              </a:rPr>
              <a:t>dopachrome</a:t>
            </a:r>
            <a:r>
              <a:rPr lang="en-US" sz="1400" b="0" i="1" u="none" strike="noStrike" cap="none" dirty="0">
                <a:solidFill>
                  <a:srgbClr val="231F20"/>
                </a:solidFill>
                <a:latin typeface="Arial"/>
                <a:ea typeface="Arial"/>
                <a:cs typeface="Arial"/>
                <a:sym typeface="Arial"/>
              </a:rPr>
              <a:t>.</a:t>
            </a:r>
            <a:endParaRPr dirty="0"/>
          </a:p>
          <a:p>
            <a:pPr marL="0" marR="0" lvl="0" indent="0" algn="l" rtl="0">
              <a:lnSpc>
                <a:spcPct val="100000"/>
              </a:lnSpc>
              <a:spcBef>
                <a:spcPts val="0"/>
              </a:spcBef>
              <a:spcAft>
                <a:spcPts val="0"/>
              </a:spcAft>
              <a:buNone/>
            </a:pPr>
            <a:endParaRPr sz="1400" b="0" i="1"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None/>
            </a:pPr>
            <a:r>
              <a:rPr lang="en-US" sz="1400" b="1" i="1" u="none" strike="noStrike" cap="none" dirty="0">
                <a:solidFill>
                  <a:srgbClr val="231F20"/>
                </a:solidFill>
                <a:latin typeface="Arial"/>
                <a:ea typeface="Arial"/>
                <a:cs typeface="Arial"/>
                <a:sym typeface="Arial"/>
              </a:rPr>
              <a:t>Natural Language Context</a:t>
            </a:r>
            <a:r>
              <a:rPr lang="en-US" sz="1400" b="0" i="1" u="none" strike="noStrike" cap="none" dirty="0">
                <a:solidFill>
                  <a:srgbClr val="231F20"/>
                </a:solidFill>
                <a:latin typeface="Arial"/>
                <a:ea typeface="Arial"/>
                <a:cs typeface="Arial"/>
                <a:sym typeface="Arial"/>
              </a:rPr>
              <a:t>: Tautomerization of dopachrome to </a:t>
            </a:r>
            <a:r>
              <a:rPr lang="en-US" sz="1400" b="1" i="1" u="none" strike="noStrike" cap="none" dirty="0">
                <a:solidFill>
                  <a:srgbClr val="231F20"/>
                </a:solidFill>
                <a:latin typeface="Arial"/>
                <a:ea typeface="Arial"/>
                <a:cs typeface="Arial"/>
                <a:sym typeface="Arial"/>
              </a:rPr>
              <a:t>5,6-dihydroxyindole-2-carboxylic acid </a:t>
            </a:r>
            <a:r>
              <a:rPr lang="en-US" sz="1400" b="0" i="1" u="none" strike="noStrike" cap="none" dirty="0">
                <a:solidFill>
                  <a:srgbClr val="231F20"/>
                </a:solidFill>
                <a:latin typeface="Arial"/>
                <a:ea typeface="Arial"/>
                <a:cs typeface="Arial"/>
                <a:sym typeface="Arial"/>
              </a:rPr>
              <a:t>(DHICA) is a biologically crucial reaction relevant to melanin synthesis, cellular antioxidation, and cross-talk among epidermal cells. </a:t>
            </a:r>
            <a:endParaRPr dirty="0"/>
          </a:p>
          <a:p>
            <a:pPr marL="0" marR="0" lvl="0" indent="0" algn="l" rtl="0">
              <a:lnSpc>
                <a:spcPct val="100000"/>
              </a:lnSpc>
              <a:spcBef>
                <a:spcPts val="0"/>
              </a:spcBef>
              <a:spcAft>
                <a:spcPts val="0"/>
              </a:spcAft>
              <a:buNone/>
            </a:pPr>
            <a:r>
              <a:rPr lang="en-US" sz="1400" b="0" i="0" u="none" strike="noStrike" cap="none" dirty="0">
                <a:solidFill>
                  <a:srgbClr val="231F20"/>
                </a:solidFill>
                <a:latin typeface="Arial"/>
                <a:ea typeface="Arial"/>
                <a:cs typeface="Arial"/>
                <a:sym typeface="Arial"/>
              </a:rPr>
              <a:t>        </a:t>
            </a:r>
            <a:endParaRPr dirty="0"/>
          </a:p>
          <a:p>
            <a:pPr marL="0" marR="0" lvl="0" indent="0" algn="l" rtl="0">
              <a:lnSpc>
                <a:spcPct val="100000"/>
              </a:lnSpc>
              <a:spcBef>
                <a:spcPts val="0"/>
              </a:spcBef>
              <a:spcAft>
                <a:spcPts val="0"/>
              </a:spcAft>
              <a:buNone/>
            </a:pPr>
            <a:endParaRPr sz="1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231F20"/>
              </a:solidFill>
              <a:latin typeface="Arial"/>
              <a:ea typeface="Arial"/>
              <a:cs typeface="Arial"/>
              <a:sym typeface="Arial"/>
            </a:endParaRPr>
          </a:p>
        </p:txBody>
      </p:sp>
      <p:sp>
        <p:nvSpPr>
          <p:cNvPr id="202" name="Google Shape;202;p44"/>
          <p:cNvSpPr/>
          <p:nvPr/>
        </p:nvSpPr>
        <p:spPr>
          <a:xfrm>
            <a:off x="3314119" y="3466998"/>
            <a:ext cx="971642" cy="1308538"/>
          </a:xfrm>
          <a:prstGeom prst="ellipse">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3" name="Google Shape;203;p44"/>
          <p:cNvSpPr/>
          <p:nvPr/>
        </p:nvSpPr>
        <p:spPr>
          <a:xfrm>
            <a:off x="737575" y="3185500"/>
            <a:ext cx="677917" cy="725214"/>
          </a:xfrm>
          <a:prstGeom prst="ellipse">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4" name="Google Shape;204;p44"/>
          <p:cNvSpPr/>
          <p:nvPr/>
        </p:nvSpPr>
        <p:spPr>
          <a:xfrm>
            <a:off x="676107" y="4430820"/>
            <a:ext cx="709802" cy="725215"/>
          </a:xfrm>
          <a:prstGeom prst="ellipse">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05" name="Google Shape;205;p44"/>
          <p:cNvCxnSpPr>
            <a:cxnSpLocks/>
          </p:cNvCxnSpPr>
          <p:nvPr/>
        </p:nvCxnSpPr>
        <p:spPr>
          <a:xfrm flipV="1">
            <a:off x="4067502" y="1935032"/>
            <a:ext cx="2267197" cy="1493970"/>
          </a:xfrm>
          <a:prstGeom prst="straightConnector1">
            <a:avLst/>
          </a:prstGeom>
          <a:noFill/>
          <a:ln w="31750" cap="flat" cmpd="sng">
            <a:solidFill>
              <a:srgbClr val="E37F0B"/>
            </a:solidFill>
            <a:prstDash val="solid"/>
            <a:round/>
            <a:headEnd type="none" w="sm" len="sm"/>
            <a:tailEnd type="triangle" w="med" len="med"/>
          </a:ln>
        </p:spPr>
      </p:cxnSp>
      <p:sp>
        <p:nvSpPr>
          <p:cNvPr id="206" name="Google Shape;206;p44"/>
          <p:cNvSpPr/>
          <p:nvPr/>
        </p:nvSpPr>
        <p:spPr>
          <a:xfrm>
            <a:off x="5702781" y="1510210"/>
            <a:ext cx="3352420" cy="426995"/>
          </a:xfrm>
          <a:prstGeom prst="roundRect">
            <a:avLst>
              <a:gd name="adj" fmla="val 16667"/>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7" name="Google Shape;207;p44"/>
          <p:cNvSpPr/>
          <p:nvPr/>
        </p:nvSpPr>
        <p:spPr>
          <a:xfrm>
            <a:off x="1587385" y="1546290"/>
            <a:ext cx="2422781" cy="352888"/>
          </a:xfrm>
          <a:prstGeom prst="roundRect">
            <a:avLst>
              <a:gd name="adj" fmla="val 16667"/>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08" name="Google Shape;208;p44"/>
          <p:cNvCxnSpPr>
            <a:cxnSpLocks/>
          </p:cNvCxnSpPr>
          <p:nvPr/>
        </p:nvCxnSpPr>
        <p:spPr>
          <a:xfrm flipV="1">
            <a:off x="1218396" y="1899178"/>
            <a:ext cx="577353" cy="1215619"/>
          </a:xfrm>
          <a:prstGeom prst="straightConnector1">
            <a:avLst/>
          </a:prstGeom>
          <a:noFill/>
          <a:ln w="31750" cap="flat" cmpd="sng">
            <a:solidFill>
              <a:srgbClr val="E37F0B"/>
            </a:solidFill>
            <a:prstDash val="solid"/>
            <a:round/>
            <a:headEnd type="none" w="sm" len="sm"/>
            <a:tailEnd type="triangle" w="med" len="med"/>
          </a:ln>
        </p:spPr>
      </p:cxnSp>
      <p:cxnSp>
        <p:nvCxnSpPr>
          <p:cNvPr id="209" name="Google Shape;209;p44"/>
          <p:cNvCxnSpPr>
            <a:cxnSpLocks/>
          </p:cNvCxnSpPr>
          <p:nvPr/>
        </p:nvCxnSpPr>
        <p:spPr>
          <a:xfrm flipV="1">
            <a:off x="1109943" y="1924613"/>
            <a:ext cx="994279" cy="2380369"/>
          </a:xfrm>
          <a:prstGeom prst="straightConnector1">
            <a:avLst/>
          </a:prstGeom>
          <a:noFill/>
          <a:ln w="31750" cap="flat" cmpd="sng">
            <a:solidFill>
              <a:srgbClr val="E37F0B"/>
            </a:solidFill>
            <a:prstDash val="solid"/>
            <a:round/>
            <a:headEnd type="none" w="sm" len="sm"/>
            <a:tailEnd type="triangle" w="med" len="med"/>
          </a:ln>
        </p:spPr>
      </p:cxnSp>
      <p:sp>
        <p:nvSpPr>
          <p:cNvPr id="210" name="Google Shape;210;p44"/>
          <p:cNvSpPr/>
          <p:nvPr/>
        </p:nvSpPr>
        <p:spPr>
          <a:xfrm>
            <a:off x="1325647" y="3358691"/>
            <a:ext cx="1852523" cy="1812397"/>
          </a:xfrm>
          <a:prstGeom prst="ellipse">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1" name="Google Shape;211;p44"/>
          <p:cNvSpPr/>
          <p:nvPr/>
        </p:nvSpPr>
        <p:spPr>
          <a:xfrm>
            <a:off x="4080773" y="1521916"/>
            <a:ext cx="1548594" cy="402697"/>
          </a:xfrm>
          <a:prstGeom prst="roundRect">
            <a:avLst>
              <a:gd name="adj" fmla="val 16667"/>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12" name="Google Shape;212;p44"/>
          <p:cNvCxnSpPr>
            <a:cxnSpLocks/>
            <a:endCxn id="211" idx="2"/>
          </p:cNvCxnSpPr>
          <p:nvPr/>
        </p:nvCxnSpPr>
        <p:spPr>
          <a:xfrm flipV="1">
            <a:off x="2601309" y="1924613"/>
            <a:ext cx="2253761" cy="1315287"/>
          </a:xfrm>
          <a:prstGeom prst="straightConnector1">
            <a:avLst/>
          </a:prstGeom>
          <a:noFill/>
          <a:ln w="31750" cap="flat" cmpd="sng">
            <a:solidFill>
              <a:srgbClr val="E37F0B"/>
            </a:solidFill>
            <a:prstDash val="solid"/>
            <a:round/>
            <a:headEnd type="none" w="sm" len="sm"/>
            <a:tailEnd type="triangle" w="med" len="med"/>
          </a:ln>
        </p:spPr>
      </p:cxnSp>
      <p:sp>
        <p:nvSpPr>
          <p:cNvPr id="213" name="Google Shape;213;p44"/>
          <p:cNvSpPr txBox="1"/>
          <p:nvPr/>
        </p:nvSpPr>
        <p:spPr>
          <a:xfrm>
            <a:off x="728871" y="356083"/>
            <a:ext cx="10937992" cy="6949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400" spc="-51" dirty="0">
                <a:effectLst>
                  <a:outerShdw blurRad="50800" dist="38100" dir="2700000" algn="tl" rotWithShape="0">
                    <a:prstClr val="black">
                      <a:alpha val="40000"/>
                    </a:prstClr>
                  </a:outerShdw>
                </a:effectLst>
                <a:latin typeface="Berlin Sans FB Demi" panose="020E0802020502020306" pitchFamily="34" charset="0"/>
                <a:ea typeface="+mj-ea"/>
                <a:cs typeface="+mj-cs"/>
                <a:sym typeface="Overlock"/>
              </a:rPr>
              <a:t>Challenge 2: What’s in a chemical entity?</a:t>
            </a:r>
            <a:endParaRPr sz="4400" spc="-51" dirty="0">
              <a:effectLst>
                <a:outerShdw blurRad="50800" dist="38100" dir="2700000" algn="tl" rotWithShape="0">
                  <a:prstClr val="black">
                    <a:alpha val="40000"/>
                  </a:prstClr>
                </a:outerShdw>
              </a:effectLst>
              <a:latin typeface="Berlin Sans FB Demi" panose="020E0802020502020306" pitchFamily="34" charset="0"/>
              <a:ea typeface="+mj-ea"/>
              <a:cs typeface="+mj-cs"/>
              <a:sym typeface="Overlock"/>
            </a:endParaRPr>
          </a:p>
        </p:txBody>
      </p:sp>
      <p:sp>
        <p:nvSpPr>
          <p:cNvPr id="214" name="Google Shape;214;p44"/>
          <p:cNvSpPr txBox="1"/>
          <p:nvPr/>
        </p:nvSpPr>
        <p:spPr>
          <a:xfrm>
            <a:off x="4960599" y="4079806"/>
            <a:ext cx="7080631" cy="474200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5000"/>
              </a:lnSpc>
              <a:spcBef>
                <a:spcPts val="0"/>
              </a:spcBef>
              <a:spcAft>
                <a:spcPts val="0"/>
              </a:spcAft>
              <a:buClr>
                <a:srgbClr val="000000"/>
              </a:buClr>
              <a:buSzPts val="1600"/>
              <a:buFont typeface="Arial"/>
              <a:buChar char="•"/>
            </a:pPr>
            <a:r>
              <a:rPr lang="en-US" sz="1600" b="0" i="0" u="none" strike="noStrike" cap="none" dirty="0">
                <a:solidFill>
                  <a:srgbClr val="231F20"/>
                </a:solidFill>
                <a:latin typeface="Arial"/>
                <a:ea typeface="Arial"/>
                <a:cs typeface="Arial"/>
                <a:sym typeface="Arial"/>
              </a:rPr>
              <a:t>Chemical entity mentions are essentially rare terms that cannot be learned well by only language model</a:t>
            </a:r>
            <a:endParaRPr dirty="0"/>
          </a:p>
          <a:p>
            <a:pPr marL="1028700" marR="0" lvl="1" indent="-342900" algn="l" rtl="0">
              <a:lnSpc>
                <a:spcPct val="125000"/>
              </a:lnSpc>
              <a:spcBef>
                <a:spcPts val="500"/>
              </a:spcBef>
              <a:spcAft>
                <a:spcPts val="0"/>
              </a:spcAft>
              <a:buClr>
                <a:srgbClr val="000000"/>
              </a:buClr>
              <a:buSzPts val="1400"/>
              <a:buFont typeface="Arial"/>
              <a:buChar char="•"/>
            </a:pPr>
            <a:r>
              <a:rPr lang="en-US" sz="1400" b="0" i="0" u="none" strike="noStrike" cap="none" dirty="0">
                <a:solidFill>
                  <a:srgbClr val="231F20"/>
                </a:solidFill>
                <a:latin typeface="Arial"/>
                <a:ea typeface="Arial"/>
                <a:cs typeface="Arial"/>
                <a:sym typeface="Arial"/>
              </a:rPr>
              <a:t>Chemical entities are often complex formula-like names</a:t>
            </a:r>
            <a:endParaRPr dirty="0"/>
          </a:p>
          <a:p>
            <a:pPr marL="1028700" marR="0" lvl="1" indent="-342900" algn="l" rtl="0">
              <a:lnSpc>
                <a:spcPct val="125000"/>
              </a:lnSpc>
              <a:spcBef>
                <a:spcPts val="500"/>
              </a:spcBef>
              <a:spcAft>
                <a:spcPts val="0"/>
              </a:spcAft>
              <a:buClr>
                <a:srgbClr val="000000"/>
              </a:buClr>
              <a:buSzPts val="1400"/>
              <a:buFont typeface="Arial"/>
              <a:buChar char="•"/>
            </a:pPr>
            <a:r>
              <a:rPr lang="en-US" sz="1400" b="0" i="0" u="none" strike="noStrike" cap="none" dirty="0">
                <a:solidFill>
                  <a:srgbClr val="231F20"/>
                </a:solidFill>
                <a:latin typeface="Arial"/>
                <a:ea typeface="Arial"/>
                <a:cs typeface="Arial"/>
                <a:sym typeface="Arial"/>
              </a:rPr>
              <a:t>Many chemicals simply have never been coined with any nomenclature in natural language</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C249D-07D5-2C54-B3BE-66A8896DFB3F}"/>
              </a:ext>
            </a:extLst>
          </p:cNvPr>
          <p:cNvSpPr>
            <a:spLocks noGrp="1"/>
          </p:cNvSpPr>
          <p:nvPr>
            <p:ph type="title"/>
          </p:nvPr>
        </p:nvSpPr>
        <p:spPr/>
        <p:txBody>
          <a:bodyPr/>
          <a:lstStyle/>
          <a:p>
            <a:r>
              <a:rPr lang="en-US" b="1" dirty="0"/>
              <a:t>Scientific Information Extraction and Analysis</a:t>
            </a:r>
            <a:endParaRPr lang="en-US" dirty="0"/>
          </a:p>
        </p:txBody>
      </p:sp>
      <p:sp>
        <p:nvSpPr>
          <p:cNvPr id="3" name="Content Placeholder 2">
            <a:extLst>
              <a:ext uri="{FF2B5EF4-FFF2-40B4-BE49-F238E27FC236}">
                <a16:creationId xmlns:a16="http://schemas.microsoft.com/office/drawing/2014/main" xmlns="" id="{1F22E19C-6CAA-3914-89A6-9CE69FAF3085}"/>
              </a:ext>
            </a:extLst>
          </p:cNvPr>
          <p:cNvSpPr>
            <a:spLocks noGrp="1"/>
          </p:cNvSpPr>
          <p:nvPr>
            <p:ph idx="1"/>
          </p:nvPr>
        </p:nvSpPr>
        <p:spPr/>
        <p:txBody>
          <a:bodyPr anchor="ctr"/>
          <a:lstStyle/>
          <a:p>
            <a:pPr>
              <a:lnSpc>
                <a:spcPct val="200000"/>
              </a:lnSpc>
            </a:pPr>
            <a:r>
              <a:rPr lang="en-US" dirty="0"/>
              <a:t>Unique Challenges for Scientific Information Extraction</a:t>
            </a:r>
          </a:p>
          <a:p>
            <a:pPr>
              <a:lnSpc>
                <a:spcPct val="200000"/>
              </a:lnSpc>
            </a:pPr>
            <a:r>
              <a:rPr lang="en-US" sz="2800" dirty="0">
                <a:cs typeface="Calibri Light" panose="020F0302020204030204" pitchFamily="34" charset="0"/>
                <a:sym typeface="Arial"/>
              </a:rPr>
              <a:t>Leverage existing knowledge bases for weak supervision</a:t>
            </a:r>
          </a:p>
          <a:p>
            <a:pPr>
              <a:lnSpc>
                <a:spcPct val="200000"/>
              </a:lnSpc>
            </a:pPr>
            <a:r>
              <a:rPr lang="en-US" sz="2800" dirty="0">
                <a:cs typeface="Calibri Light" panose="020F0302020204030204" pitchFamily="34" charset="0"/>
                <a:sym typeface="Arial"/>
              </a:rPr>
              <a:t>Developed multimodal definition powered entity representation</a:t>
            </a:r>
          </a:p>
          <a:p>
            <a:pPr>
              <a:lnSpc>
                <a:spcPct val="200000"/>
              </a:lnSpc>
            </a:pPr>
            <a:r>
              <a:rPr lang="en-US" sz="2800" dirty="0">
                <a:cs typeface="Calibri Light" panose="020F0302020204030204" pitchFamily="34" charset="0"/>
                <a:sym typeface="Arial"/>
              </a:rPr>
              <a:t>Incorporate external knowledge via entity linking</a:t>
            </a:r>
          </a:p>
          <a:p>
            <a:pPr>
              <a:lnSpc>
                <a:spcPct val="200000"/>
              </a:lnSpc>
            </a:pPr>
            <a:r>
              <a:rPr lang="en-US" sz="2800" dirty="0">
                <a:cs typeface="Calibri Light" panose="020F0302020204030204" pitchFamily="34" charset="0"/>
                <a:sym typeface="Arial"/>
              </a:rPr>
              <a:t>Capture complex sentence structures</a:t>
            </a:r>
          </a:p>
          <a:p>
            <a:pPr>
              <a:lnSpc>
                <a:spcPct val="200000"/>
              </a:lnSpc>
            </a:pPr>
            <a:endParaRPr lang="en-US" sz="2800" dirty="0">
              <a:cs typeface="Calibri Light" panose="020F0302020204030204" pitchFamily="34" charset="0"/>
              <a:sym typeface="Arial"/>
            </a:endParaRPr>
          </a:p>
        </p:txBody>
      </p:sp>
      <p:sp>
        <p:nvSpPr>
          <p:cNvPr id="4" name="Arrow: Striped Right 2">
            <a:extLst>
              <a:ext uri="{FF2B5EF4-FFF2-40B4-BE49-F238E27FC236}">
                <a16:creationId xmlns:a16="http://schemas.microsoft.com/office/drawing/2014/main" xmlns="" id="{0339C9A3-5D19-8F0A-CB25-AB2EAEC35A75}"/>
              </a:ext>
            </a:extLst>
          </p:cNvPr>
          <p:cNvSpPr/>
          <p:nvPr/>
        </p:nvSpPr>
        <p:spPr>
          <a:xfrm rot="9506469">
            <a:off x="8975499" y="1468197"/>
            <a:ext cx="357596" cy="354101"/>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5539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5"/>
          <p:cNvSpPr txBox="1">
            <a:spLocks noGrp="1"/>
          </p:cNvSpPr>
          <p:nvPr>
            <p:ph type="title"/>
          </p:nvPr>
        </p:nvSpPr>
        <p:spPr>
          <a:xfrm>
            <a:off x="151410" y="440983"/>
            <a:ext cx="11889179" cy="569380"/>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4400" dirty="0">
                <a:solidFill>
                  <a:schemeClr val="tx1"/>
                </a:solidFill>
                <a:latin typeface="Berlin Sans FB Demi" panose="020E0802020502020306" pitchFamily="34" charset="0"/>
                <a:ea typeface="+mj-ea"/>
                <a:cs typeface="+mj-cs"/>
                <a:sym typeface="Overlock"/>
              </a:rPr>
              <a:t>5,6-Dihydroxy-1H-indole-2-carboxylic acid</a:t>
            </a:r>
            <a:endParaRPr sz="4400" dirty="0">
              <a:solidFill>
                <a:schemeClr val="tx1"/>
              </a:solidFill>
              <a:latin typeface="Berlin Sans FB Demi" panose="020E0802020502020306" pitchFamily="34" charset="0"/>
              <a:ea typeface="+mj-ea"/>
              <a:cs typeface="+mj-cs"/>
            </a:endParaRPr>
          </a:p>
        </p:txBody>
      </p:sp>
      <p:sp>
        <p:nvSpPr>
          <p:cNvPr id="220" name="Google Shape;220;p45"/>
          <p:cNvSpPr txBox="1">
            <a:spLocks noGrp="1"/>
          </p:cNvSpPr>
          <p:nvPr>
            <p:ph type="body" idx="1"/>
          </p:nvPr>
        </p:nvSpPr>
        <p:spPr>
          <a:xfrm>
            <a:off x="3876332" y="1825625"/>
            <a:ext cx="7652053" cy="2074278"/>
          </a:xfrm>
          <a:prstGeom prst="rect">
            <a:avLst/>
          </a:prstGeom>
          <a:noFill/>
          <a:ln>
            <a:noFill/>
          </a:ln>
        </p:spPr>
        <p:txBody>
          <a:bodyPr spcFirstLastPara="1" wrap="square" lIns="91425" tIns="45700" rIns="91425" bIns="45700" anchor="t" anchorCtr="0">
            <a:noAutofit/>
          </a:bodyPr>
          <a:lstStyle/>
          <a:p>
            <a:pPr marL="914400" lvl="1" indent="0" algn="l" rtl="0">
              <a:lnSpc>
                <a:spcPct val="100000"/>
              </a:lnSpc>
              <a:spcBef>
                <a:spcPts val="600"/>
              </a:spcBef>
              <a:spcAft>
                <a:spcPts val="0"/>
              </a:spcAft>
              <a:buSzPts val="1920"/>
              <a:buNone/>
            </a:pPr>
            <a:r>
              <a:rPr lang="en-US" sz="1400"/>
              <a:t> </a:t>
            </a:r>
            <a:endParaRPr/>
          </a:p>
          <a:p>
            <a:pPr marL="1143000" lvl="1" indent="-335280" algn="l" rtl="0">
              <a:lnSpc>
                <a:spcPct val="100000"/>
              </a:lnSpc>
              <a:spcBef>
                <a:spcPts val="600"/>
              </a:spcBef>
              <a:spcAft>
                <a:spcPts val="0"/>
              </a:spcAft>
              <a:buSzPts val="1920"/>
              <a:buFont typeface="Arial"/>
              <a:buNone/>
            </a:pPr>
            <a:endParaRPr sz="1400"/>
          </a:p>
          <a:p>
            <a:pPr marL="1143000" lvl="1" indent="-335280" algn="l" rtl="0">
              <a:lnSpc>
                <a:spcPct val="100000"/>
              </a:lnSpc>
              <a:spcBef>
                <a:spcPts val="600"/>
              </a:spcBef>
              <a:spcAft>
                <a:spcPts val="0"/>
              </a:spcAft>
              <a:buSzPts val="1920"/>
              <a:buFont typeface="Arial"/>
              <a:buNone/>
            </a:pPr>
            <a:endParaRPr sz="1400"/>
          </a:p>
        </p:txBody>
      </p:sp>
      <p:sp>
        <p:nvSpPr>
          <p:cNvPr id="221" name="Google Shape;221;p45"/>
          <p:cNvSpPr txBox="1"/>
          <p:nvPr/>
        </p:nvSpPr>
        <p:spPr>
          <a:xfrm>
            <a:off x="4933719" y="2474268"/>
            <a:ext cx="715687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aphicFrame>
        <p:nvGraphicFramePr>
          <p:cNvPr id="222" name="Google Shape;222;p45"/>
          <p:cNvGraphicFramePr/>
          <p:nvPr/>
        </p:nvGraphicFramePr>
        <p:xfrm>
          <a:off x="4064000" y="1308538"/>
          <a:ext cx="8128000" cy="4994550"/>
        </p:xfrm>
        <a:graphic>
          <a:graphicData uri="http://schemas.openxmlformats.org/drawingml/2006/table">
            <a:tbl>
              <a:tblPr>
                <a:noFill/>
              </a:tblPr>
              <a:tblGrid>
                <a:gridCol w="4064000">
                  <a:extLst>
                    <a:ext uri="{9D8B030D-6E8A-4147-A177-3AD203B41FA5}">
                      <a16:colId xmlns:a16="http://schemas.microsoft.com/office/drawing/2014/main" xmlns="" val="20000"/>
                    </a:ext>
                  </a:extLst>
                </a:gridCol>
                <a:gridCol w="4064000">
                  <a:extLst>
                    <a:ext uri="{9D8B030D-6E8A-4147-A177-3AD203B41FA5}">
                      <a16:colId xmlns:a16="http://schemas.microsoft.com/office/drawing/2014/main" xmlns="" val="20001"/>
                    </a:ext>
                  </a:extLst>
                </a:gridCol>
              </a:tblGrid>
              <a:tr h="323250">
                <a:tc>
                  <a:txBody>
                    <a:bodyPr/>
                    <a:lstStyle/>
                    <a:p>
                      <a:pPr marL="0" marR="0" lvl="0" indent="0" algn="l" rtl="0">
                        <a:lnSpc>
                          <a:spcPct val="100000"/>
                        </a:lnSpc>
                        <a:spcBef>
                          <a:spcPts val="0"/>
                        </a:spcBef>
                        <a:spcAft>
                          <a:spcPts val="0"/>
                        </a:spcAft>
                        <a:buNone/>
                      </a:pPr>
                      <a:r>
                        <a:rPr lang="en-US" sz="1800" b="1" u="none" strike="noStrike" cap="none">
                          <a:solidFill>
                            <a:srgbClr val="231F20"/>
                          </a:solidFill>
                        </a:rPr>
                        <a:t>Property Name</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b="1" u="none" strike="noStrike" cap="none">
                          <a:solidFill>
                            <a:srgbClr val="231F20"/>
                          </a:solidFill>
                        </a:rPr>
                        <a:t>Property Value</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0"/>
                  </a:ext>
                </a:extLst>
              </a:tr>
              <a:tr h="44720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Molecular Weight</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193.16</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1"/>
                  </a:ext>
                </a:extLst>
              </a:tr>
              <a:tr h="44720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XLogP3-AA</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1.2</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2"/>
                  </a:ext>
                </a:extLst>
              </a:tr>
              <a:tr h="44720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Hydrogen Bond Donor Count</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4</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3"/>
                  </a:ext>
                </a:extLst>
              </a:tr>
              <a:tr h="44720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Hydrogen Bond Acceptor Count</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4</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4"/>
                  </a:ext>
                </a:extLst>
              </a:tr>
              <a:tr h="44720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Rotatable Bond Count</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1</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5"/>
                  </a:ext>
                </a:extLst>
              </a:tr>
              <a:tr h="44720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Exact Mass</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193.03750770</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6"/>
                  </a:ext>
                </a:extLst>
              </a:tr>
              <a:tr h="44720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Monoisotopic Mass</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193.03750770</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7"/>
                  </a:ext>
                </a:extLst>
              </a:tr>
              <a:tr h="44720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Topological Polar Surface Area</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93.6 Å²</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8"/>
                  </a:ext>
                </a:extLst>
              </a:tr>
              <a:tr h="32325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Heavy Atom Count</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14</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09"/>
                  </a:ext>
                </a:extLst>
              </a:tr>
              <a:tr h="32325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Formal Charge</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0</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10"/>
                  </a:ext>
                </a:extLst>
              </a:tr>
              <a:tr h="447200">
                <a:tc>
                  <a:txBody>
                    <a:bodyPr/>
                    <a:lstStyle/>
                    <a:p>
                      <a:pPr marL="0" marR="0" lvl="0" indent="0" algn="l" rtl="0">
                        <a:lnSpc>
                          <a:spcPct val="100000"/>
                        </a:lnSpc>
                        <a:spcBef>
                          <a:spcPts val="0"/>
                        </a:spcBef>
                        <a:spcAft>
                          <a:spcPts val="0"/>
                        </a:spcAft>
                        <a:buNone/>
                      </a:pPr>
                      <a:r>
                        <a:rPr lang="en-US" sz="1800" u="none" strike="noStrike" cap="none">
                          <a:solidFill>
                            <a:srgbClr val="231F20"/>
                          </a:solidFill>
                        </a:rPr>
                        <a:t>Complexity</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u="none" strike="noStrike" cap="none">
                          <a:solidFill>
                            <a:srgbClr val="231F20"/>
                          </a:solidFill>
                        </a:rPr>
                        <a:t>245</a:t>
                      </a:r>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tcPr>
                </a:tc>
                <a:extLst>
                  <a:ext uri="{0D108BD9-81ED-4DB2-BD59-A6C34878D82A}">
                    <a16:rowId xmlns:a16="http://schemas.microsoft.com/office/drawing/2014/main" xmlns="" val="10011"/>
                  </a:ext>
                </a:extLst>
              </a:tr>
            </a:tbl>
          </a:graphicData>
        </a:graphic>
      </p:graphicFrame>
      <p:pic>
        <p:nvPicPr>
          <p:cNvPr id="223" name="Google Shape;223;p45" descr="Diagram&#10;&#10;Description automatically generated"/>
          <p:cNvPicPr preferRelativeResize="0"/>
          <p:nvPr/>
        </p:nvPicPr>
        <p:blipFill rotWithShape="1">
          <a:blip r:embed="rId3">
            <a:alphaModFix/>
          </a:blip>
          <a:srcRect/>
          <a:stretch/>
        </p:blipFill>
        <p:spPr>
          <a:xfrm>
            <a:off x="0" y="1487036"/>
            <a:ext cx="3873240" cy="38732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BE8992-5CB8-684C-A619-55C5D4CE7663}"/>
              </a:ext>
            </a:extLst>
          </p:cNvPr>
          <p:cNvSpPr>
            <a:spLocks noGrp="1"/>
          </p:cNvSpPr>
          <p:nvPr>
            <p:ph type="title"/>
          </p:nvPr>
        </p:nvSpPr>
        <p:spPr/>
        <p:txBody>
          <a:bodyPr>
            <a:normAutofit/>
          </a:bodyPr>
          <a:lstStyle/>
          <a:p>
            <a:r>
              <a:rPr lang="en-US" dirty="0">
                <a:cs typeface="Calibri Light" panose="020F0302020204030204" pitchFamily="34" charset="0"/>
              </a:rPr>
              <a:t>Chemical Reactant Entity Classification</a:t>
            </a:r>
            <a:endParaRPr lang="en-US" dirty="0"/>
          </a:p>
        </p:txBody>
      </p:sp>
      <p:grpSp>
        <p:nvGrpSpPr>
          <p:cNvPr id="46" name="Group 45">
            <a:extLst>
              <a:ext uri="{FF2B5EF4-FFF2-40B4-BE49-F238E27FC236}">
                <a16:creationId xmlns:a16="http://schemas.microsoft.com/office/drawing/2014/main" xmlns="" id="{CED28CAC-3486-6E4E-8161-CEE0FDC3AF0F}"/>
              </a:ext>
            </a:extLst>
          </p:cNvPr>
          <p:cNvGrpSpPr/>
          <p:nvPr/>
        </p:nvGrpSpPr>
        <p:grpSpPr>
          <a:xfrm>
            <a:off x="1712644" y="3939015"/>
            <a:ext cx="8557640" cy="2092881"/>
            <a:chOff x="1712644" y="3939015"/>
            <a:chExt cx="8557640" cy="2092881"/>
          </a:xfrm>
        </p:grpSpPr>
        <p:sp>
          <p:nvSpPr>
            <p:cNvPr id="30" name="TextBox 29">
              <a:extLst>
                <a:ext uri="{FF2B5EF4-FFF2-40B4-BE49-F238E27FC236}">
                  <a16:creationId xmlns:a16="http://schemas.microsoft.com/office/drawing/2014/main" xmlns="" id="{32AAA0C3-6ABE-C841-BC89-2A744398B346}"/>
                </a:ext>
              </a:extLst>
            </p:cNvPr>
            <p:cNvSpPr txBox="1"/>
            <p:nvPr/>
          </p:nvSpPr>
          <p:spPr>
            <a:xfrm>
              <a:off x="1712644" y="3957626"/>
              <a:ext cx="3054639" cy="584775"/>
            </a:xfrm>
            <a:prstGeom prst="rect">
              <a:avLst/>
            </a:prstGeom>
            <a:noFill/>
            <a:ln>
              <a:noFill/>
            </a:ln>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en-US" sz="3200" b="1" dirty="0">
                  <a:solidFill>
                    <a:srgbClr val="CC0000"/>
                  </a:solidFill>
                  <a:highlight>
                    <a:srgbClr val="FFFFFF"/>
                  </a:highlight>
                  <a:cs typeface="Courier New"/>
                  <a:sym typeface="Times New Roman"/>
                </a:rPr>
                <a:t>Chemical Names</a:t>
              </a:r>
            </a:p>
          </p:txBody>
        </p:sp>
        <p:sp>
          <p:nvSpPr>
            <p:cNvPr id="31" name="Rectangle 30">
              <a:extLst>
                <a:ext uri="{FF2B5EF4-FFF2-40B4-BE49-F238E27FC236}">
                  <a16:creationId xmlns:a16="http://schemas.microsoft.com/office/drawing/2014/main" xmlns="" id="{AEE35118-3543-854D-8BA4-A260EC091E70}"/>
                </a:ext>
              </a:extLst>
            </p:cNvPr>
            <p:cNvSpPr/>
            <p:nvPr/>
          </p:nvSpPr>
          <p:spPr>
            <a:xfrm>
              <a:off x="4966973" y="3951634"/>
              <a:ext cx="5303311" cy="1997151"/>
            </a:xfrm>
            <a:prstGeom prst="rect">
              <a:avLst/>
            </a:prstGeom>
            <a:solidFill>
              <a:schemeClr val="accent2">
                <a:lumMod val="20000"/>
                <a:lumOff val="80000"/>
              </a:schemeClr>
            </a:solidFill>
            <a:ln w="28575">
              <a:solidFill>
                <a:schemeClr val="tx1"/>
              </a:solidFill>
              <a:prstDash val="dash"/>
              <a:extLst>
                <a:ext uri="{C807C97D-BFC1-408E-A445-0C87EB9F89A2}">
                  <ask:lineSketchStyleProps xmlns:ask="http://schemas.microsoft.com/office/drawing/2018/sketchyshapes" xmln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ight Arrow 32">
              <a:extLst>
                <a:ext uri="{FF2B5EF4-FFF2-40B4-BE49-F238E27FC236}">
                  <a16:creationId xmlns:a16="http://schemas.microsoft.com/office/drawing/2014/main" xmlns="" id="{F84D3A71-DD67-6B43-A03D-55989FF4E8A2}"/>
                </a:ext>
              </a:extLst>
            </p:cNvPr>
            <p:cNvSpPr/>
            <p:nvPr/>
          </p:nvSpPr>
          <p:spPr>
            <a:xfrm>
              <a:off x="4629393" y="5063495"/>
              <a:ext cx="226347" cy="2732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4" name="Graphic 33" descr="Document">
              <a:extLst>
                <a:ext uri="{FF2B5EF4-FFF2-40B4-BE49-F238E27FC236}">
                  <a16:creationId xmlns:a16="http://schemas.microsoft.com/office/drawing/2014/main" xmlns="" id="{6A847964-68ED-7943-B73A-E6CE387EFE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492874" y="4707093"/>
              <a:ext cx="1163315" cy="1163315"/>
            </a:xfrm>
            <a:prstGeom prst="rect">
              <a:avLst/>
            </a:prstGeom>
            <a:effectLst>
              <a:outerShdw blurRad="50800" dist="38100" dir="2700000" algn="tl" rotWithShape="0">
                <a:prstClr val="black">
                  <a:alpha val="40000"/>
                </a:prstClr>
              </a:outerShdw>
            </a:effectLst>
          </p:spPr>
        </p:pic>
        <p:sp>
          <p:nvSpPr>
            <p:cNvPr id="35" name="Rectangle 34">
              <a:extLst>
                <a:ext uri="{FF2B5EF4-FFF2-40B4-BE49-F238E27FC236}">
                  <a16:creationId xmlns:a16="http://schemas.microsoft.com/office/drawing/2014/main" xmlns="" id="{6C2E245C-679D-DB40-9173-BD95C144A89C}"/>
                </a:ext>
              </a:extLst>
            </p:cNvPr>
            <p:cNvSpPr/>
            <p:nvPr/>
          </p:nvSpPr>
          <p:spPr>
            <a:xfrm>
              <a:off x="3548113" y="4715788"/>
              <a:ext cx="728870" cy="903386"/>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36" name="Graphic 35" descr="Document">
              <a:extLst>
                <a:ext uri="{FF2B5EF4-FFF2-40B4-BE49-F238E27FC236}">
                  <a16:creationId xmlns:a16="http://schemas.microsoft.com/office/drawing/2014/main" xmlns="" id="{4EC54EDC-C196-1B47-9E37-68FB1D57E77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83360" y="4613591"/>
              <a:ext cx="1163315" cy="1163315"/>
            </a:xfrm>
            <a:prstGeom prst="rect">
              <a:avLst/>
            </a:prstGeom>
            <a:effectLst/>
          </p:spPr>
        </p:pic>
        <p:sp>
          <p:nvSpPr>
            <p:cNvPr id="37" name="TextBox 36">
              <a:extLst>
                <a:ext uri="{FF2B5EF4-FFF2-40B4-BE49-F238E27FC236}">
                  <a16:creationId xmlns:a16="http://schemas.microsoft.com/office/drawing/2014/main" xmlns="" id="{5F038C54-BF79-E649-8BD4-8D119C14735B}"/>
                </a:ext>
              </a:extLst>
            </p:cNvPr>
            <p:cNvSpPr txBox="1"/>
            <p:nvPr/>
          </p:nvSpPr>
          <p:spPr>
            <a:xfrm>
              <a:off x="1712645" y="4666604"/>
              <a:ext cx="1828750" cy="954107"/>
            </a:xfrm>
            <a:prstGeom prst="rect">
              <a:avLst/>
            </a:prstGeom>
            <a:noFill/>
          </p:spPr>
          <p:txBody>
            <a:bodyPr wrap="square" rtlCol="0">
              <a:spAutoFit/>
            </a:bodyPr>
            <a:lstStyle/>
            <a:p>
              <a:pPr algn="ctr"/>
              <a:r>
                <a:rPr lang="en-US" sz="2800" i="1" dirty="0"/>
                <a:t>Scientific Literature</a:t>
              </a:r>
            </a:p>
          </p:txBody>
        </p:sp>
        <p:sp>
          <p:nvSpPr>
            <p:cNvPr id="39" name="TextBox 38">
              <a:extLst>
                <a:ext uri="{FF2B5EF4-FFF2-40B4-BE49-F238E27FC236}">
                  <a16:creationId xmlns:a16="http://schemas.microsoft.com/office/drawing/2014/main" xmlns="" id="{D9C59E7E-2F65-0544-8874-89D3272AE140}"/>
                </a:ext>
              </a:extLst>
            </p:cNvPr>
            <p:cNvSpPr txBox="1"/>
            <p:nvPr/>
          </p:nvSpPr>
          <p:spPr>
            <a:xfrm>
              <a:off x="4938458" y="3939015"/>
              <a:ext cx="5293109" cy="2092881"/>
            </a:xfrm>
            <a:prstGeom prst="rect">
              <a:avLst/>
            </a:prstGeom>
            <a:noFill/>
          </p:spPr>
          <p:txBody>
            <a:bodyPr wrap="square">
              <a:spAutoFit/>
            </a:bodyPr>
            <a:lstStyle/>
            <a:p>
              <a:pPr>
                <a:spcAft>
                  <a:spcPts val="600"/>
                </a:spcAft>
              </a:pPr>
              <a:r>
                <a:rPr lang="en-US" sz="2400" dirty="0"/>
                <a:t>A palladium-catalyzed Suzuki coupling of the </a:t>
              </a:r>
              <a:r>
                <a:rPr lang="en-US" sz="2400" b="1" dirty="0">
                  <a:solidFill>
                    <a:srgbClr val="7030A0"/>
                  </a:solidFill>
                </a:rPr>
                <a:t>3-diethylboranylpyridine</a:t>
              </a:r>
              <a:r>
                <a:rPr lang="en-US" sz="2400" dirty="0"/>
                <a:t> and a </a:t>
              </a:r>
              <a:r>
                <a:rPr lang="en-US" sz="2400" dirty="0" err="1"/>
                <a:t>Stille</a:t>
              </a:r>
              <a:r>
                <a:rPr lang="en-US" sz="2400" dirty="0"/>
                <a:t> cross-coupling of the corresponding ……</a:t>
              </a:r>
            </a:p>
            <a:p>
              <a:r>
                <a:rPr lang="en-US" sz="2400" dirty="0"/>
                <a:t>The reactions of 1-iodoadamantane and </a:t>
              </a:r>
              <a:r>
                <a:rPr lang="en-US" sz="2400" b="1" dirty="0">
                  <a:solidFill>
                    <a:srgbClr val="FF0000"/>
                  </a:solidFill>
                </a:rPr>
                <a:t>neopentyl iodide</a:t>
              </a:r>
              <a:r>
                <a:rPr lang="en-US" sz="2400" dirty="0">
                  <a:solidFill>
                    <a:srgbClr val="FF0000"/>
                  </a:solidFill>
                </a:rPr>
                <a:t> </a:t>
              </a:r>
              <a:r>
                <a:rPr lang="en-US" sz="2400" dirty="0"/>
                <a:t>with carbanion ……</a:t>
              </a:r>
            </a:p>
          </p:txBody>
        </p:sp>
      </p:grpSp>
      <p:sp>
        <p:nvSpPr>
          <p:cNvPr id="40" name="TextBox 39">
            <a:extLst>
              <a:ext uri="{FF2B5EF4-FFF2-40B4-BE49-F238E27FC236}">
                <a16:creationId xmlns:a16="http://schemas.microsoft.com/office/drawing/2014/main" xmlns="" id="{91228E09-5FCD-4147-AF9E-754D157AA9DA}"/>
              </a:ext>
            </a:extLst>
          </p:cNvPr>
          <p:cNvSpPr txBox="1"/>
          <p:nvPr/>
        </p:nvSpPr>
        <p:spPr>
          <a:xfrm>
            <a:off x="6671256" y="3282806"/>
            <a:ext cx="3599028" cy="584775"/>
          </a:xfrm>
          <a:prstGeom prst="rect">
            <a:avLst/>
          </a:prstGeom>
          <a:noFill/>
          <a:ln>
            <a:noFill/>
          </a:ln>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en-US" sz="3200" b="1" i="1" dirty="0">
                <a:solidFill>
                  <a:srgbClr val="0070C0"/>
                </a:solidFill>
                <a:ea typeface="Times New Roman"/>
                <a:cs typeface="Times New Roman"/>
                <a:sym typeface="Times New Roman"/>
              </a:rPr>
              <a:t>Human Supervision</a:t>
            </a:r>
          </a:p>
        </p:txBody>
      </p:sp>
      <p:grpSp>
        <p:nvGrpSpPr>
          <p:cNvPr id="45" name="Group 44">
            <a:extLst>
              <a:ext uri="{FF2B5EF4-FFF2-40B4-BE49-F238E27FC236}">
                <a16:creationId xmlns:a16="http://schemas.microsoft.com/office/drawing/2014/main" xmlns="" id="{315D1053-FA1D-B34B-BF44-6401D380BB94}"/>
              </a:ext>
            </a:extLst>
          </p:cNvPr>
          <p:cNvGrpSpPr/>
          <p:nvPr/>
        </p:nvGrpSpPr>
        <p:grpSpPr>
          <a:xfrm>
            <a:off x="1712644" y="1398660"/>
            <a:ext cx="8557640" cy="1800093"/>
            <a:chOff x="1712644" y="1398660"/>
            <a:chExt cx="8557640" cy="1800093"/>
          </a:xfrm>
        </p:grpSpPr>
        <p:sp>
          <p:nvSpPr>
            <p:cNvPr id="27" name="Rectangle 26">
              <a:extLst>
                <a:ext uri="{FF2B5EF4-FFF2-40B4-BE49-F238E27FC236}">
                  <a16:creationId xmlns:a16="http://schemas.microsoft.com/office/drawing/2014/main" xmlns="" id="{5BB30D24-9DD0-E14A-9C79-6ED1640E8184}"/>
                </a:ext>
              </a:extLst>
            </p:cNvPr>
            <p:cNvSpPr/>
            <p:nvPr/>
          </p:nvSpPr>
          <p:spPr>
            <a:xfrm>
              <a:off x="4939265" y="1426603"/>
              <a:ext cx="5303311" cy="1772150"/>
            </a:xfrm>
            <a:prstGeom prst="rect">
              <a:avLst/>
            </a:prstGeom>
            <a:solidFill>
              <a:schemeClr val="accent6">
                <a:lumMod val="20000"/>
                <a:lumOff val="80000"/>
              </a:schemeClr>
            </a:solidFill>
            <a:ln w="28575">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Google Shape;600;p18">
              <a:extLst>
                <a:ext uri="{FF2B5EF4-FFF2-40B4-BE49-F238E27FC236}">
                  <a16:creationId xmlns:a16="http://schemas.microsoft.com/office/drawing/2014/main" xmlns="" id="{1DCA6CD4-9EED-2242-9013-727789F76A35}"/>
                </a:ext>
              </a:extLst>
            </p:cNvPr>
            <p:cNvSpPr txBox="1"/>
            <p:nvPr/>
          </p:nvSpPr>
          <p:spPr>
            <a:xfrm>
              <a:off x="6253426" y="1435780"/>
              <a:ext cx="3989150" cy="8925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2800" i="0" u="none" strike="noStrike" cap="none" dirty="0">
                  <a:solidFill>
                    <a:schemeClr val="dk1"/>
                  </a:solidFill>
                  <a:ea typeface="Times New Roman"/>
                  <a:cs typeface="Times New Roman"/>
                  <a:sym typeface="Times New Roman"/>
                </a:rPr>
                <a:t>C1 Reaction</a:t>
              </a:r>
            </a:p>
            <a:p>
              <a:pPr marL="0" marR="0" lvl="0" indent="0" algn="ctr" rtl="0">
                <a:lnSpc>
                  <a:spcPct val="100000"/>
                </a:lnSpc>
                <a:spcBef>
                  <a:spcPts val="0"/>
                </a:spcBef>
                <a:spcAft>
                  <a:spcPts val="0"/>
                </a:spcAft>
                <a:buClr>
                  <a:srgbClr val="000000"/>
                </a:buClr>
                <a:buSzPts val="1200"/>
                <a:buFont typeface="Arial"/>
                <a:buNone/>
              </a:pPr>
              <a:r>
                <a:rPr lang="en-US" sz="2400" i="0" u="none" strike="noStrike" cap="none" dirty="0">
                  <a:solidFill>
                    <a:schemeClr val="dk1"/>
                  </a:solidFill>
                  <a:ea typeface="Times New Roman"/>
                  <a:cs typeface="Times New Roman"/>
                  <a:sym typeface="Times New Roman"/>
                </a:rPr>
                <a:t>sp</a:t>
              </a:r>
              <a:r>
                <a:rPr lang="en-US" sz="2400" i="0" u="none" strike="noStrike" cap="none" baseline="30000" dirty="0">
                  <a:solidFill>
                    <a:schemeClr val="dk1"/>
                  </a:solidFill>
                  <a:ea typeface="Times New Roman"/>
                  <a:cs typeface="Times New Roman"/>
                  <a:sym typeface="Times New Roman"/>
                </a:rPr>
                <a:t>3</a:t>
              </a:r>
              <a:r>
                <a:rPr lang="en-US" sz="2400" i="0" u="none" strike="noStrike" cap="none" dirty="0">
                  <a:solidFill>
                    <a:schemeClr val="dk1"/>
                  </a:solidFill>
                  <a:ea typeface="Times New Roman"/>
                  <a:cs typeface="Times New Roman"/>
                  <a:sym typeface="Times New Roman"/>
                </a:rPr>
                <a:t>-sp</a:t>
              </a:r>
              <a:r>
                <a:rPr lang="en-US" sz="2400" i="0" u="none" strike="noStrike" cap="none" baseline="30000" dirty="0">
                  <a:solidFill>
                    <a:schemeClr val="dk1"/>
                  </a:solidFill>
                  <a:ea typeface="Times New Roman"/>
                  <a:cs typeface="Times New Roman"/>
                  <a:sym typeface="Times New Roman"/>
                </a:rPr>
                <a:t>3</a:t>
              </a:r>
              <a:r>
                <a:rPr lang="en-US" sz="2400" i="0" u="none" strike="noStrike" cap="none" dirty="0">
                  <a:solidFill>
                    <a:schemeClr val="dk1"/>
                  </a:solidFill>
                  <a:ea typeface="Times New Roman"/>
                  <a:cs typeface="Times New Roman"/>
                  <a:sym typeface="Times New Roman"/>
                </a:rPr>
                <a:t> Suzuki cross-coupling</a:t>
              </a:r>
              <a:endParaRPr sz="2400" i="0" u="none" strike="noStrike" cap="none" dirty="0">
                <a:solidFill>
                  <a:srgbClr val="000000"/>
                </a:solidFill>
                <a:ea typeface="Arial"/>
                <a:cs typeface="Arial"/>
                <a:sym typeface="Arial"/>
              </a:endParaRPr>
            </a:p>
          </p:txBody>
        </p:sp>
        <p:sp>
          <p:nvSpPr>
            <p:cNvPr id="29" name="TextBox 28">
              <a:extLst>
                <a:ext uri="{FF2B5EF4-FFF2-40B4-BE49-F238E27FC236}">
                  <a16:creationId xmlns:a16="http://schemas.microsoft.com/office/drawing/2014/main" xmlns="" id="{DD526C0F-84BD-3C45-9C43-9DB90FD2B01C}"/>
                </a:ext>
              </a:extLst>
            </p:cNvPr>
            <p:cNvSpPr txBox="1"/>
            <p:nvPr/>
          </p:nvSpPr>
          <p:spPr>
            <a:xfrm>
              <a:off x="1712644" y="1398660"/>
              <a:ext cx="3037939" cy="584775"/>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en-US" sz="3200" b="1" dirty="0">
                  <a:solidFill>
                    <a:srgbClr val="00B050"/>
                  </a:solidFill>
                  <a:highlight>
                    <a:srgbClr val="FFFFFF"/>
                  </a:highlight>
                  <a:cs typeface="Courier New"/>
                  <a:sym typeface="Times New Roman"/>
                </a:rPr>
                <a:t>Reaction Groups</a:t>
              </a:r>
            </a:p>
          </p:txBody>
        </p:sp>
        <p:sp>
          <p:nvSpPr>
            <p:cNvPr id="32" name="Right Arrow 31">
              <a:extLst>
                <a:ext uri="{FF2B5EF4-FFF2-40B4-BE49-F238E27FC236}">
                  <a16:creationId xmlns:a16="http://schemas.microsoft.com/office/drawing/2014/main" xmlns="" id="{B7ABF403-9EAD-874A-A324-4F12AA2E55D8}"/>
                </a:ext>
              </a:extLst>
            </p:cNvPr>
            <p:cNvSpPr/>
            <p:nvPr/>
          </p:nvSpPr>
          <p:spPr>
            <a:xfrm>
              <a:off x="4618577" y="2388986"/>
              <a:ext cx="226347" cy="2732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TextBox 37">
              <a:extLst>
                <a:ext uri="{FF2B5EF4-FFF2-40B4-BE49-F238E27FC236}">
                  <a16:creationId xmlns:a16="http://schemas.microsoft.com/office/drawing/2014/main" xmlns="" id="{489A15D7-6CC8-6840-8C5E-5069A35ED988}"/>
                </a:ext>
              </a:extLst>
            </p:cNvPr>
            <p:cNvSpPr txBox="1"/>
            <p:nvPr/>
          </p:nvSpPr>
          <p:spPr>
            <a:xfrm>
              <a:off x="1712644" y="2051139"/>
              <a:ext cx="1828751" cy="954107"/>
            </a:xfrm>
            <a:prstGeom prst="rect">
              <a:avLst/>
            </a:prstGeom>
            <a:noFill/>
          </p:spPr>
          <p:txBody>
            <a:bodyPr wrap="square" rtlCol="0">
              <a:spAutoFit/>
            </a:bodyPr>
            <a:lstStyle/>
            <a:p>
              <a:pPr algn="ctr"/>
              <a:r>
                <a:rPr lang="en-US" sz="2800" i="1" dirty="0"/>
                <a:t>Chemistry</a:t>
              </a:r>
            </a:p>
            <a:p>
              <a:pPr algn="ctr"/>
              <a:r>
                <a:rPr lang="en-US" sz="2800" i="1" dirty="0"/>
                <a:t>Knowledge</a:t>
              </a:r>
            </a:p>
          </p:txBody>
        </p:sp>
        <p:pic>
          <p:nvPicPr>
            <p:cNvPr id="42" name="Picture 41">
              <a:extLst>
                <a:ext uri="{FF2B5EF4-FFF2-40B4-BE49-F238E27FC236}">
                  <a16:creationId xmlns:a16="http://schemas.microsoft.com/office/drawing/2014/main" xmlns="" id="{6209C2C1-5EEA-0241-A413-6FE49A6AF1FB}"/>
                </a:ext>
              </a:extLst>
            </p:cNvPr>
            <p:cNvPicPr>
              <a:picLocks noChangeAspect="1"/>
            </p:cNvPicPr>
            <p:nvPr/>
          </p:nvPicPr>
          <p:blipFill>
            <a:blip r:embed="rId4"/>
            <a:stretch>
              <a:fillRect/>
            </a:stretch>
          </p:blipFill>
          <p:spPr>
            <a:xfrm>
              <a:off x="5083190" y="1475107"/>
              <a:ext cx="1170236" cy="1680339"/>
            </a:xfrm>
            <a:prstGeom prst="rect">
              <a:avLst/>
            </a:prstGeom>
          </p:spPr>
        </p:pic>
        <p:sp>
          <p:nvSpPr>
            <p:cNvPr id="43" name="Google Shape;600;p18">
              <a:extLst>
                <a:ext uri="{FF2B5EF4-FFF2-40B4-BE49-F238E27FC236}">
                  <a16:creationId xmlns:a16="http://schemas.microsoft.com/office/drawing/2014/main" xmlns="" id="{790687F8-7644-0E42-BD2C-4979313AFB17}"/>
                </a:ext>
              </a:extLst>
            </p:cNvPr>
            <p:cNvSpPr txBox="1"/>
            <p:nvPr/>
          </p:nvSpPr>
          <p:spPr>
            <a:xfrm>
              <a:off x="6281134" y="2345236"/>
              <a:ext cx="398915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2400" b="1" i="0" u="none" strike="noStrike" cap="none" dirty="0">
                  <a:ea typeface="Times New Roman"/>
                  <a:cs typeface="Times New Roman"/>
                  <a:sym typeface="Times New Roman"/>
                </a:rPr>
                <a:t>M</a:t>
              </a:r>
              <a:r>
                <a:rPr lang="en-US" sz="2400" i="0" u="none" strike="noStrike" cap="none" dirty="0">
                  <a:ea typeface="Times New Roman"/>
                  <a:cs typeface="Times New Roman"/>
                  <a:sym typeface="Times New Roman"/>
                </a:rPr>
                <a:t>: </a:t>
              </a:r>
              <a:r>
                <a:rPr lang="en-US" sz="2400" b="1" i="0" u="none" strike="noStrike" cap="none" dirty="0">
                  <a:solidFill>
                    <a:srgbClr val="7030A0"/>
                  </a:solidFill>
                  <a:ea typeface="Times New Roman"/>
                  <a:cs typeface="Times New Roman"/>
                  <a:sym typeface="Times New Roman"/>
                </a:rPr>
                <a:t>Primary </a:t>
              </a:r>
              <a:r>
                <a:rPr lang="en-US" sz="2400" b="1" dirty="0" err="1">
                  <a:solidFill>
                    <a:srgbClr val="7030A0"/>
                  </a:solidFill>
                  <a:ea typeface="Times New Roman"/>
                  <a:cs typeface="Times New Roman"/>
                  <a:sym typeface="Times New Roman"/>
                </a:rPr>
                <a:t>B</a:t>
              </a:r>
              <a:r>
                <a:rPr lang="en-US" sz="2400" b="1" i="0" u="none" strike="noStrike" cap="none" dirty="0" err="1">
                  <a:solidFill>
                    <a:srgbClr val="7030A0"/>
                  </a:solidFill>
                  <a:ea typeface="Times New Roman"/>
                  <a:cs typeface="Times New Roman"/>
                  <a:sym typeface="Times New Roman"/>
                </a:rPr>
                <a:t>oronate</a:t>
              </a:r>
              <a:endParaRPr sz="2400" b="1" i="0" u="none" strike="noStrike" cap="none" dirty="0">
                <a:solidFill>
                  <a:srgbClr val="7030A0"/>
                </a:solidFill>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1200"/>
                <a:buFont typeface="Arial"/>
                <a:buNone/>
              </a:pPr>
              <a:r>
                <a:rPr lang="en-US" sz="2400" b="1" i="0" u="none" strike="noStrike" cap="none" dirty="0">
                  <a:ea typeface="Times New Roman"/>
                  <a:cs typeface="Times New Roman"/>
                  <a:sym typeface="Times New Roman"/>
                </a:rPr>
                <a:t>X</a:t>
              </a:r>
              <a:r>
                <a:rPr lang="en-US" sz="2400" i="0" u="none" strike="noStrike" cap="none" dirty="0">
                  <a:ea typeface="Times New Roman"/>
                  <a:cs typeface="Times New Roman"/>
                  <a:sym typeface="Times New Roman"/>
                </a:rPr>
                <a:t>: </a:t>
              </a:r>
              <a:r>
                <a:rPr lang="en-US" sz="2400" b="1" i="0" u="none" strike="noStrike" cap="none" dirty="0">
                  <a:solidFill>
                    <a:srgbClr val="FF0000"/>
                  </a:solidFill>
                  <a:ea typeface="Times New Roman"/>
                  <a:cs typeface="Times New Roman"/>
                  <a:sym typeface="Times New Roman"/>
                </a:rPr>
                <a:t>Primary Alkyl </a:t>
              </a:r>
              <a:r>
                <a:rPr lang="en-US" sz="2400" b="1" dirty="0">
                  <a:solidFill>
                    <a:srgbClr val="FF0000"/>
                  </a:solidFill>
                  <a:ea typeface="Times New Roman"/>
                  <a:cs typeface="Times New Roman"/>
                  <a:sym typeface="Times New Roman"/>
                </a:rPr>
                <a:t>H</a:t>
              </a:r>
              <a:r>
                <a:rPr lang="en-US" sz="2400" b="1" i="0" u="none" strike="noStrike" cap="none" dirty="0">
                  <a:solidFill>
                    <a:srgbClr val="FF0000"/>
                  </a:solidFill>
                  <a:ea typeface="Times New Roman"/>
                  <a:cs typeface="Times New Roman"/>
                  <a:sym typeface="Times New Roman"/>
                </a:rPr>
                <a:t>alide</a:t>
              </a:r>
              <a:endParaRPr sz="2400" b="1" i="0" u="none" strike="noStrike" cap="none" dirty="0">
                <a:solidFill>
                  <a:srgbClr val="FF0000"/>
                </a:solidFill>
                <a:ea typeface="Arial"/>
                <a:cs typeface="Arial"/>
                <a:sym typeface="Arial"/>
              </a:endParaRPr>
            </a:p>
          </p:txBody>
        </p:sp>
        <p:pic>
          <p:nvPicPr>
            <p:cNvPr id="44" name="Graphic 43" descr="Scientist female with solid fill">
              <a:extLst>
                <a:ext uri="{FF2B5EF4-FFF2-40B4-BE49-F238E27FC236}">
                  <a16:creationId xmlns:a16="http://schemas.microsoft.com/office/drawing/2014/main" xmlns="" id="{3F9F0621-356C-8F42-AC6B-0F9E80DAF02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68309" y="1979298"/>
              <a:ext cx="1218895" cy="1218895"/>
            </a:xfrm>
            <a:prstGeom prst="rect">
              <a:avLst/>
            </a:prstGeom>
            <a:effectLst>
              <a:outerShdw blurRad="50800" dist="38100" dir="2700000" algn="tl" rotWithShape="0">
                <a:prstClr val="black">
                  <a:alpha val="40000"/>
                </a:prstClr>
              </a:outerShdw>
            </a:effectLst>
          </p:spPr>
        </p:pic>
      </p:grpSp>
      <p:sp>
        <p:nvSpPr>
          <p:cNvPr id="41" name="Curved Left Arrow 40">
            <a:extLst>
              <a:ext uri="{FF2B5EF4-FFF2-40B4-BE49-F238E27FC236}">
                <a16:creationId xmlns:a16="http://schemas.microsoft.com/office/drawing/2014/main" xmlns="" id="{57E4ACCF-4E8B-F449-B718-A452C38F5D3F}"/>
              </a:ext>
            </a:extLst>
          </p:cNvPr>
          <p:cNvSpPr/>
          <p:nvPr/>
        </p:nvSpPr>
        <p:spPr>
          <a:xfrm flipV="1">
            <a:off x="9904714" y="2668496"/>
            <a:ext cx="561866" cy="2668267"/>
          </a:xfrm>
          <a:prstGeom prst="curved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7" name="TextBox 46">
            <a:extLst>
              <a:ext uri="{FF2B5EF4-FFF2-40B4-BE49-F238E27FC236}">
                <a16:creationId xmlns:a16="http://schemas.microsoft.com/office/drawing/2014/main" xmlns="" id="{1842959E-AD7D-0E45-A3A2-2A87320A4D1D}"/>
              </a:ext>
            </a:extLst>
          </p:cNvPr>
          <p:cNvSpPr txBox="1"/>
          <p:nvPr/>
        </p:nvSpPr>
        <p:spPr>
          <a:xfrm>
            <a:off x="10334476" y="2228452"/>
            <a:ext cx="1857524" cy="1384995"/>
          </a:xfrm>
          <a:prstGeom prst="rect">
            <a:avLst/>
          </a:prstGeom>
          <a:noFill/>
        </p:spPr>
        <p:txBody>
          <a:bodyPr wrap="square" rtlCol="0">
            <a:spAutoFit/>
          </a:bodyPr>
          <a:lstStyle/>
          <a:p>
            <a:pPr algn="ctr"/>
            <a:r>
              <a:rPr lang="en-US" sz="2800" b="1" dirty="0">
                <a:solidFill>
                  <a:srgbClr val="FF0000"/>
                </a:solidFill>
              </a:rPr>
              <a:t>Time and Labor Consuming</a:t>
            </a:r>
          </a:p>
        </p:txBody>
      </p:sp>
      <p:pic>
        <p:nvPicPr>
          <p:cNvPr id="50" name="Graphic 49" descr="Close with solid fill">
            <a:extLst>
              <a:ext uri="{FF2B5EF4-FFF2-40B4-BE49-F238E27FC236}">
                <a16:creationId xmlns:a16="http://schemas.microsoft.com/office/drawing/2014/main" xmlns="" id="{8B5A22BC-203D-E845-A34F-6354E55CA16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009380" y="3532972"/>
            <a:ext cx="914400" cy="914400"/>
          </a:xfrm>
          <a:prstGeom prst="rect">
            <a:avLst/>
          </a:prstGeom>
        </p:spPr>
      </p:pic>
    </p:spTree>
    <p:extLst>
      <p:ext uri="{BB962C8B-B14F-4D97-AF65-F5344CB8AC3E}">
        <p14:creationId xmlns:p14="http://schemas.microsoft.com/office/powerpoint/2010/main" val="305099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3C3651-2479-DA4D-BEFE-6EB8031DDB8C}"/>
              </a:ext>
            </a:extLst>
          </p:cNvPr>
          <p:cNvSpPr>
            <a:spLocks noGrp="1"/>
          </p:cNvSpPr>
          <p:nvPr>
            <p:ph type="title"/>
          </p:nvPr>
        </p:nvSpPr>
        <p:spPr>
          <a:xfrm>
            <a:off x="350983" y="389101"/>
            <a:ext cx="11369963" cy="738909"/>
          </a:xfrm>
        </p:spPr>
        <p:txBody>
          <a:bodyPr>
            <a:normAutofit fontScale="90000"/>
          </a:bodyPr>
          <a:lstStyle/>
          <a:p>
            <a:r>
              <a:rPr lang="en-US" dirty="0" err="1"/>
              <a:t>ReactClass</a:t>
            </a:r>
            <a:r>
              <a:rPr lang="en-US" dirty="0"/>
              <a:t>: </a:t>
            </a:r>
            <a:r>
              <a:rPr lang="en-US" sz="4400" dirty="0"/>
              <a:t>Cross-Modal Supervision for </a:t>
            </a:r>
            <a:r>
              <a:rPr lang="en-US" sz="4400" dirty="0" err="1"/>
              <a:t>Subword</a:t>
            </a:r>
            <a:r>
              <a:rPr lang="en-US" sz="4400" dirty="0"/>
              <a:t>-Guided Reactant Entity Classification</a:t>
            </a:r>
            <a:endParaRPr lang="en-US" dirty="0"/>
          </a:p>
        </p:txBody>
      </p:sp>
      <p:sp>
        <p:nvSpPr>
          <p:cNvPr id="3" name="Content Placeholder 2">
            <a:extLst>
              <a:ext uri="{FF2B5EF4-FFF2-40B4-BE49-F238E27FC236}">
                <a16:creationId xmlns:a16="http://schemas.microsoft.com/office/drawing/2014/main" xmlns="" id="{600B4DE6-FBDA-F246-A540-630CC5BF8F87}"/>
              </a:ext>
            </a:extLst>
          </p:cNvPr>
          <p:cNvSpPr>
            <a:spLocks noGrp="1"/>
          </p:cNvSpPr>
          <p:nvPr>
            <p:ph idx="1"/>
          </p:nvPr>
        </p:nvSpPr>
        <p:spPr/>
        <p:txBody>
          <a:bodyPr/>
          <a:lstStyle/>
          <a:p>
            <a:r>
              <a:rPr lang="en-US" sz="3200" b="1" dirty="0"/>
              <a:t>Automatic Training Data Creation:</a:t>
            </a:r>
            <a:endParaRPr lang="en-US" sz="3200" dirty="0"/>
          </a:p>
          <a:p>
            <a:pPr lvl="1"/>
            <a:r>
              <a:rPr lang="en-US" b="1" dirty="0"/>
              <a:t>Observation</a:t>
            </a:r>
            <a:r>
              <a:rPr lang="en-US" dirty="0"/>
              <a:t>: Each chemical molecule can be represented in two modalities: </a:t>
            </a:r>
            <a:r>
              <a:rPr lang="en-US" b="1" dirty="0">
                <a:solidFill>
                  <a:srgbClr val="0070C0"/>
                </a:solidFill>
              </a:rPr>
              <a:t>a chemical name in text</a:t>
            </a:r>
            <a:r>
              <a:rPr lang="en-US" dirty="0"/>
              <a:t> and </a:t>
            </a:r>
            <a:r>
              <a:rPr lang="en-US" b="1" dirty="0">
                <a:solidFill>
                  <a:srgbClr val="0070C0"/>
                </a:solidFill>
              </a:rPr>
              <a:t>a molecular structure in graph</a:t>
            </a:r>
            <a:endParaRPr lang="en-US" dirty="0"/>
          </a:p>
          <a:p>
            <a:pPr lvl="1"/>
            <a:r>
              <a:rPr lang="en-US" b="1" dirty="0"/>
              <a:t>Solution</a:t>
            </a:r>
            <a:r>
              <a:rPr lang="en-US" dirty="0"/>
              <a:t>: Cross-Modal Supervision of Molecular Structure Matching </a:t>
            </a:r>
          </a:p>
          <a:p>
            <a:pPr lvl="1"/>
            <a:endParaRPr lang="en-US" dirty="0"/>
          </a:p>
          <a:p>
            <a:r>
              <a:rPr lang="en-US" sz="3200" b="1" dirty="0"/>
              <a:t>Knowledge-Aware Model Design:</a:t>
            </a:r>
          </a:p>
          <a:p>
            <a:pPr lvl="1"/>
            <a:r>
              <a:rPr lang="en-US" b="1" dirty="0"/>
              <a:t>Observation</a:t>
            </a:r>
            <a:r>
              <a:rPr lang="en-US" dirty="0"/>
              <a:t>: There is a </a:t>
            </a:r>
            <a:r>
              <a:rPr lang="en-US" b="1" dirty="0">
                <a:solidFill>
                  <a:srgbClr val="0070C0"/>
                </a:solidFill>
              </a:rPr>
              <a:t>strong </a:t>
            </a:r>
            <a:r>
              <a:rPr lang="en-US" b="1" dirty="0" err="1">
                <a:solidFill>
                  <a:srgbClr val="0070C0"/>
                </a:solidFill>
              </a:rPr>
              <a:t>subword</a:t>
            </a:r>
            <a:r>
              <a:rPr lang="en-US" b="1" dirty="0">
                <a:solidFill>
                  <a:srgbClr val="0070C0"/>
                </a:solidFill>
              </a:rPr>
              <a:t> correlation </a:t>
            </a:r>
            <a:r>
              <a:rPr lang="en-US" dirty="0"/>
              <a:t>between the chemical names to be classified and the reactant group names as labels</a:t>
            </a:r>
            <a:endParaRPr lang="en-US" b="1" dirty="0"/>
          </a:p>
          <a:p>
            <a:pPr lvl="1"/>
            <a:r>
              <a:rPr lang="en-US" b="1" dirty="0"/>
              <a:t>Solution</a:t>
            </a:r>
            <a:r>
              <a:rPr lang="en-US" dirty="0"/>
              <a:t>: </a:t>
            </a:r>
            <a:r>
              <a:rPr lang="en-US" dirty="0" err="1"/>
              <a:t>Subword</a:t>
            </a:r>
            <a:r>
              <a:rPr lang="en-US" dirty="0"/>
              <a:t> Cross-Attention-Guided Entity Classification</a:t>
            </a:r>
          </a:p>
          <a:p>
            <a:endParaRPr lang="en-US" dirty="0"/>
          </a:p>
          <a:p>
            <a:endParaRPr lang="en-US" dirty="0"/>
          </a:p>
        </p:txBody>
      </p:sp>
    </p:spTree>
    <p:extLst>
      <p:ext uri="{BB962C8B-B14F-4D97-AF65-F5344CB8AC3E}">
        <p14:creationId xmlns:p14="http://schemas.microsoft.com/office/powerpoint/2010/main" val="45811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3C3651-2479-DA4D-BEFE-6EB8031DDB8C}"/>
              </a:ext>
            </a:extLst>
          </p:cNvPr>
          <p:cNvSpPr>
            <a:spLocks noGrp="1"/>
          </p:cNvSpPr>
          <p:nvPr>
            <p:ph type="title"/>
          </p:nvPr>
        </p:nvSpPr>
        <p:spPr/>
        <p:txBody>
          <a:bodyPr>
            <a:noAutofit/>
          </a:bodyPr>
          <a:lstStyle/>
          <a:p>
            <a:r>
              <a:rPr lang="en-US" sz="3600" dirty="0"/>
              <a:t>Cross-Modal Supervision of Molecular Structure Matching</a:t>
            </a:r>
          </a:p>
        </p:txBody>
      </p:sp>
      <p:sp>
        <p:nvSpPr>
          <p:cNvPr id="3" name="Content Placeholder 2">
            <a:extLst>
              <a:ext uri="{FF2B5EF4-FFF2-40B4-BE49-F238E27FC236}">
                <a16:creationId xmlns:a16="http://schemas.microsoft.com/office/drawing/2014/main" xmlns="" id="{600B4DE6-FBDA-F246-A540-630CC5BF8F87}"/>
              </a:ext>
            </a:extLst>
          </p:cNvPr>
          <p:cNvSpPr>
            <a:spLocks noGrp="1"/>
          </p:cNvSpPr>
          <p:nvPr>
            <p:ph idx="1"/>
          </p:nvPr>
        </p:nvSpPr>
        <p:spPr/>
        <p:txBody>
          <a:bodyPr/>
          <a:lstStyle/>
          <a:p>
            <a:endParaRPr lang="en-US" dirty="0"/>
          </a:p>
          <a:p>
            <a:endParaRPr lang="en-US" dirty="0"/>
          </a:p>
          <a:p>
            <a:endParaRPr lang="en-US" dirty="0"/>
          </a:p>
        </p:txBody>
      </p:sp>
      <p:pic>
        <p:nvPicPr>
          <p:cNvPr id="8" name="Google Shape;575;p17">
            <a:extLst>
              <a:ext uri="{FF2B5EF4-FFF2-40B4-BE49-F238E27FC236}">
                <a16:creationId xmlns:a16="http://schemas.microsoft.com/office/drawing/2014/main" xmlns="" id="{C6E26C9B-8D63-0642-BD80-621B0C94D7A9}"/>
              </a:ext>
            </a:extLst>
          </p:cNvPr>
          <p:cNvPicPr preferRelativeResize="0">
            <a:picLocks noChangeAspect="1"/>
          </p:cNvPicPr>
          <p:nvPr/>
        </p:nvPicPr>
        <p:blipFill rotWithShape="1">
          <a:blip r:embed="rId2">
            <a:alphaModFix/>
          </a:blip>
          <a:srcRect t="9233" r="2235" b="8072"/>
          <a:stretch/>
        </p:blipFill>
        <p:spPr>
          <a:xfrm>
            <a:off x="6049965" y="1850048"/>
            <a:ext cx="4029044" cy="2199702"/>
          </a:xfrm>
          <a:prstGeom prst="rect">
            <a:avLst/>
          </a:prstGeom>
          <a:noFill/>
          <a:ln>
            <a:noFill/>
          </a:ln>
        </p:spPr>
      </p:pic>
      <p:sp>
        <p:nvSpPr>
          <p:cNvPr id="9" name="Google Shape;577;p17">
            <a:extLst>
              <a:ext uri="{FF2B5EF4-FFF2-40B4-BE49-F238E27FC236}">
                <a16:creationId xmlns:a16="http://schemas.microsoft.com/office/drawing/2014/main" xmlns="" id="{E9195274-8B86-0C4A-AEA7-A13EAD3E8322}"/>
              </a:ext>
            </a:extLst>
          </p:cNvPr>
          <p:cNvSpPr txBox="1"/>
          <p:nvPr/>
        </p:nvSpPr>
        <p:spPr>
          <a:xfrm>
            <a:off x="2428051" y="4756835"/>
            <a:ext cx="7346550" cy="609367"/>
          </a:xfrm>
          <a:prstGeom prst="rect">
            <a:avLst/>
          </a:prstGeom>
          <a:noFill/>
          <a:ln>
            <a:noFill/>
          </a:ln>
        </p:spPr>
        <p:txBody>
          <a:bodyPr spcFirstLastPara="1" wrap="square" lIns="91425" tIns="91425" rIns="91425" bIns="91425" anchor="t" anchorCtr="0">
            <a:spAutoFit/>
          </a:bodyPr>
          <a:lstStyle/>
          <a:p>
            <a:pPr lvl="0" algn="ctr">
              <a:lnSpc>
                <a:spcPct val="115000"/>
              </a:lnSpc>
              <a:buClr>
                <a:srgbClr val="000000"/>
              </a:buClr>
              <a:buSzPts val="1800"/>
            </a:pPr>
            <a:r>
              <a:rPr lang="en-US" sz="2400" b="1" dirty="0">
                <a:solidFill>
                  <a:srgbClr val="1155CC"/>
                </a:solidFill>
                <a:highlight>
                  <a:srgbClr val="FFFFFF"/>
                </a:highlight>
                <a:latin typeface="Courier New"/>
                <a:cs typeface="Courier New"/>
                <a:sym typeface="Courier New"/>
              </a:rPr>
              <a:t>CC(C)(C)OC(=O)NC1=C(C=C(Br)C=C1)N(=O)=O</a:t>
            </a:r>
            <a:endParaRPr sz="2400" b="1" dirty="0">
              <a:solidFill>
                <a:srgbClr val="1155CC"/>
              </a:solidFill>
              <a:highlight>
                <a:srgbClr val="FFFFFF"/>
              </a:highlight>
              <a:latin typeface="Courier New"/>
              <a:cs typeface="Courier New"/>
              <a:sym typeface="Courier New"/>
            </a:endParaRPr>
          </a:p>
        </p:txBody>
      </p:sp>
      <p:pic>
        <p:nvPicPr>
          <p:cNvPr id="10" name="Google Shape;572;p17">
            <a:extLst>
              <a:ext uri="{FF2B5EF4-FFF2-40B4-BE49-F238E27FC236}">
                <a16:creationId xmlns:a16="http://schemas.microsoft.com/office/drawing/2014/main" xmlns="" id="{141A9E22-7C64-DD4E-B5BE-85C2D6514144}"/>
              </a:ext>
            </a:extLst>
          </p:cNvPr>
          <p:cNvPicPr preferRelativeResize="0">
            <a:picLocks noChangeAspect="1"/>
          </p:cNvPicPr>
          <p:nvPr/>
        </p:nvPicPr>
        <p:blipFill rotWithShape="1">
          <a:blip r:embed="rId3">
            <a:alphaModFix/>
          </a:blip>
          <a:srcRect l="8580"/>
          <a:stretch/>
        </p:blipFill>
        <p:spPr>
          <a:xfrm>
            <a:off x="2179023" y="2236130"/>
            <a:ext cx="2396360" cy="1710888"/>
          </a:xfrm>
          <a:prstGeom prst="rect">
            <a:avLst/>
          </a:prstGeom>
          <a:noFill/>
          <a:ln>
            <a:noFill/>
          </a:ln>
        </p:spPr>
      </p:pic>
      <p:sp>
        <p:nvSpPr>
          <p:cNvPr id="11" name="Google Shape;574;p17">
            <a:extLst>
              <a:ext uri="{FF2B5EF4-FFF2-40B4-BE49-F238E27FC236}">
                <a16:creationId xmlns:a16="http://schemas.microsoft.com/office/drawing/2014/main" xmlns="" id="{874F089E-7A50-9F49-8B5C-030928C51810}"/>
              </a:ext>
            </a:extLst>
          </p:cNvPr>
          <p:cNvSpPr txBox="1"/>
          <p:nvPr/>
        </p:nvSpPr>
        <p:spPr>
          <a:xfrm>
            <a:off x="3595578" y="3306780"/>
            <a:ext cx="1589002" cy="553968"/>
          </a:xfrm>
          <a:prstGeom prst="rect">
            <a:avLst/>
          </a:prstGeom>
          <a:noFill/>
          <a:ln>
            <a:noFill/>
          </a:ln>
        </p:spPr>
        <p:txBody>
          <a:bodyPr spcFirstLastPara="1" wrap="square" lIns="91425" tIns="91425" rIns="91425" bIns="91425" anchor="t" anchorCtr="0">
            <a:spAutoFit/>
          </a:bodyPr>
          <a:lstStyle/>
          <a:p>
            <a:pPr>
              <a:buClr>
                <a:srgbClr val="000000"/>
              </a:buClr>
              <a:buSzPts val="1600"/>
            </a:pPr>
            <a:r>
              <a:rPr lang="en-US" sz="2400" dirty="0">
                <a:solidFill>
                  <a:srgbClr val="FF0000"/>
                </a:solidFill>
                <a:latin typeface="Calibri"/>
                <a:ea typeface="Calibri"/>
                <a:cs typeface="Calibri"/>
                <a:sym typeface="Calibri"/>
              </a:rPr>
              <a:t>X </a:t>
            </a:r>
            <a:r>
              <a:rPr lang="en-US" sz="2400" dirty="0">
                <a:solidFill>
                  <a:srgbClr val="000000"/>
                </a:solidFill>
                <a:latin typeface="Calibri"/>
                <a:ea typeface="Calibri"/>
                <a:cs typeface="Calibri"/>
                <a:sym typeface="Calibri"/>
              </a:rPr>
              <a:t>= Br, I, Cl</a:t>
            </a:r>
            <a:endParaRPr sz="2400" dirty="0">
              <a:solidFill>
                <a:srgbClr val="000000"/>
              </a:solidFill>
              <a:latin typeface="Calibri"/>
              <a:ea typeface="Calibri"/>
              <a:cs typeface="Calibri"/>
              <a:sym typeface="Calibri"/>
            </a:endParaRPr>
          </a:p>
        </p:txBody>
      </p:sp>
      <p:sp>
        <p:nvSpPr>
          <p:cNvPr id="12" name="Google Shape;581;p17">
            <a:extLst>
              <a:ext uri="{FF2B5EF4-FFF2-40B4-BE49-F238E27FC236}">
                <a16:creationId xmlns:a16="http://schemas.microsoft.com/office/drawing/2014/main" xmlns="" id="{8A10A902-6BF7-4543-91B8-D644B8692EE4}"/>
              </a:ext>
            </a:extLst>
          </p:cNvPr>
          <p:cNvSpPr txBox="1"/>
          <p:nvPr/>
        </p:nvSpPr>
        <p:spPr>
          <a:xfrm>
            <a:off x="2042116" y="1219200"/>
            <a:ext cx="2213650" cy="553968"/>
          </a:xfrm>
          <a:prstGeom prst="rect">
            <a:avLst/>
          </a:prstGeom>
          <a:noFill/>
          <a:ln>
            <a:noFill/>
          </a:ln>
          <a:effectLst/>
        </p:spPr>
        <p:txBody>
          <a:bodyPr spcFirstLastPara="1" wrap="square" lIns="91425" tIns="91425" rIns="91425" bIns="91425" anchor="t" anchorCtr="0">
            <a:spAutoFit/>
          </a:bodyPr>
          <a:lstStyle/>
          <a:p>
            <a:pPr>
              <a:buClr>
                <a:srgbClr val="000000"/>
              </a:buClr>
              <a:buSzPts val="1600"/>
            </a:pPr>
            <a:r>
              <a:rPr lang="en-US" sz="2400" b="1" dirty="0">
                <a:solidFill>
                  <a:srgbClr val="00B050"/>
                </a:solidFill>
                <a:highlight>
                  <a:srgbClr val="FFFFFF"/>
                </a:highlight>
                <a:latin typeface="Courier New"/>
                <a:cs typeface="Courier New"/>
              </a:rPr>
              <a:t>Aryl Halide</a:t>
            </a:r>
          </a:p>
        </p:txBody>
      </p:sp>
      <p:sp>
        <p:nvSpPr>
          <p:cNvPr id="13" name="Google Shape;581;p17">
            <a:extLst>
              <a:ext uri="{FF2B5EF4-FFF2-40B4-BE49-F238E27FC236}">
                <a16:creationId xmlns:a16="http://schemas.microsoft.com/office/drawing/2014/main" xmlns="" id="{E664F4C7-E0EF-8047-AE8F-6BB9EEF91D2B}"/>
              </a:ext>
            </a:extLst>
          </p:cNvPr>
          <p:cNvSpPr txBox="1"/>
          <p:nvPr/>
        </p:nvSpPr>
        <p:spPr>
          <a:xfrm>
            <a:off x="1969343" y="5784433"/>
            <a:ext cx="8253313" cy="553968"/>
          </a:xfrm>
          <a:prstGeom prst="rect">
            <a:avLst/>
          </a:prstGeom>
          <a:noFill/>
          <a:ln>
            <a:noFill/>
          </a:ln>
        </p:spPr>
        <p:txBody>
          <a:bodyPr spcFirstLastPara="1" wrap="square" lIns="91425" tIns="91425" rIns="91425" bIns="91425" anchor="t" anchorCtr="0">
            <a:spAutoFit/>
          </a:bodyPr>
          <a:lstStyle/>
          <a:p>
            <a:pPr algn="ctr">
              <a:buClr>
                <a:srgbClr val="000000"/>
              </a:buClr>
              <a:buSzPts val="1600"/>
            </a:pPr>
            <a:r>
              <a:rPr lang="en-US" sz="2400" b="1" dirty="0">
                <a:solidFill>
                  <a:srgbClr val="CC0000"/>
                </a:solidFill>
                <a:highlight>
                  <a:srgbClr val="FFFFFF"/>
                </a:highlight>
                <a:latin typeface="Courier New"/>
                <a:cs typeface="Courier New"/>
                <a:sym typeface="Courier New"/>
              </a:rPr>
              <a:t>tert-butyl (4-bromo-2-nitrophenyl) carbamate</a:t>
            </a:r>
          </a:p>
        </p:txBody>
      </p:sp>
      <p:sp>
        <p:nvSpPr>
          <p:cNvPr id="14" name="Google Shape;216;p29">
            <a:extLst>
              <a:ext uri="{FF2B5EF4-FFF2-40B4-BE49-F238E27FC236}">
                <a16:creationId xmlns:a16="http://schemas.microsoft.com/office/drawing/2014/main" xmlns="" id="{259A7BE6-FA29-E743-99A7-EC4E8FB66FB0}"/>
              </a:ext>
            </a:extLst>
          </p:cNvPr>
          <p:cNvSpPr/>
          <p:nvPr/>
        </p:nvSpPr>
        <p:spPr>
          <a:xfrm rot="16200000" flipH="1">
            <a:off x="5145480" y="2664721"/>
            <a:ext cx="212069" cy="73152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a:p>
        </p:txBody>
      </p:sp>
      <p:pic>
        <p:nvPicPr>
          <p:cNvPr id="15" name="Google Shape;227;p29">
            <a:extLst>
              <a:ext uri="{FF2B5EF4-FFF2-40B4-BE49-F238E27FC236}">
                <a16:creationId xmlns:a16="http://schemas.microsoft.com/office/drawing/2014/main" xmlns="" id="{BE441D8F-AA8E-B048-8253-BA071891F2D1}"/>
              </a:ext>
            </a:extLst>
          </p:cNvPr>
          <p:cNvPicPr preferRelativeResize="0">
            <a:picLocks noChangeAspect="1"/>
          </p:cNvPicPr>
          <p:nvPr/>
        </p:nvPicPr>
        <p:blipFill>
          <a:blip r:embed="rId4">
            <a:alphaModFix/>
          </a:blip>
          <a:stretch>
            <a:fillRect/>
          </a:stretch>
        </p:blipFill>
        <p:spPr>
          <a:xfrm>
            <a:off x="6483043" y="5394410"/>
            <a:ext cx="1581444" cy="529561"/>
          </a:xfrm>
          <a:prstGeom prst="rect">
            <a:avLst/>
          </a:prstGeom>
          <a:noFill/>
          <a:ln>
            <a:noFill/>
          </a:ln>
        </p:spPr>
      </p:pic>
      <p:pic>
        <p:nvPicPr>
          <p:cNvPr id="16" name="Google Shape;224;p29">
            <a:extLst>
              <a:ext uri="{FF2B5EF4-FFF2-40B4-BE49-F238E27FC236}">
                <a16:creationId xmlns:a16="http://schemas.microsoft.com/office/drawing/2014/main" xmlns="" id="{65DA48F4-1000-AD44-AA72-ACA530CEB199}"/>
              </a:ext>
            </a:extLst>
          </p:cNvPr>
          <p:cNvPicPr preferRelativeResize="0">
            <a:picLocks noChangeAspect="1"/>
          </p:cNvPicPr>
          <p:nvPr/>
        </p:nvPicPr>
        <p:blipFill rotWithShape="1">
          <a:blip r:embed="rId5">
            <a:alphaModFix/>
          </a:blip>
          <a:srcRect l="16562" r="20246" b="25295"/>
          <a:stretch/>
        </p:blipFill>
        <p:spPr>
          <a:xfrm>
            <a:off x="6887450" y="4207017"/>
            <a:ext cx="768431" cy="637575"/>
          </a:xfrm>
          <a:prstGeom prst="rect">
            <a:avLst/>
          </a:prstGeom>
          <a:noFill/>
          <a:ln>
            <a:noFill/>
          </a:ln>
        </p:spPr>
      </p:pic>
      <p:sp>
        <p:nvSpPr>
          <p:cNvPr id="17" name="Rectangle 16">
            <a:extLst>
              <a:ext uri="{FF2B5EF4-FFF2-40B4-BE49-F238E27FC236}">
                <a16:creationId xmlns:a16="http://schemas.microsoft.com/office/drawing/2014/main" xmlns="" id="{D3450ED9-4365-C849-A13F-F5DADF3B7946}"/>
              </a:ext>
            </a:extLst>
          </p:cNvPr>
          <p:cNvSpPr/>
          <p:nvPr/>
        </p:nvSpPr>
        <p:spPr>
          <a:xfrm>
            <a:off x="4015903" y="2778587"/>
            <a:ext cx="427176" cy="4924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Google Shape;581;p17">
            <a:extLst>
              <a:ext uri="{FF2B5EF4-FFF2-40B4-BE49-F238E27FC236}">
                <a16:creationId xmlns:a16="http://schemas.microsoft.com/office/drawing/2014/main" xmlns="" id="{A95D537F-1BAA-AF4E-A89C-BDB516ABE34E}"/>
              </a:ext>
            </a:extLst>
          </p:cNvPr>
          <p:cNvSpPr txBox="1"/>
          <p:nvPr/>
        </p:nvSpPr>
        <p:spPr>
          <a:xfrm>
            <a:off x="4460963" y="1991750"/>
            <a:ext cx="1589003" cy="923299"/>
          </a:xfrm>
          <a:prstGeom prst="rect">
            <a:avLst/>
          </a:prstGeom>
          <a:noFill/>
          <a:ln>
            <a:noFill/>
          </a:ln>
        </p:spPr>
        <p:txBody>
          <a:bodyPr spcFirstLastPara="1" wrap="square" lIns="91425" tIns="91425" rIns="91425" bIns="91425" anchor="t" anchorCtr="0">
            <a:spAutoFit/>
          </a:bodyPr>
          <a:lstStyle/>
          <a:p>
            <a:pPr algn="ctr">
              <a:buClr>
                <a:srgbClr val="000000"/>
              </a:buClr>
              <a:buSzPts val="1600"/>
            </a:pPr>
            <a:r>
              <a:rPr lang="en-US" sz="2400" i="1" dirty="0">
                <a:latin typeface="Calibri"/>
                <a:ea typeface="Calibri"/>
                <a:cs typeface="Calibri"/>
                <a:sym typeface="Calibri"/>
              </a:rPr>
              <a:t>Subgraph Matching</a:t>
            </a:r>
            <a:endParaRPr lang="en-US" sz="2400" i="1" dirty="0">
              <a:highlight>
                <a:srgbClr val="FFFFFF"/>
              </a:highlight>
              <a:latin typeface="Courier New"/>
              <a:cs typeface="Courier New"/>
            </a:endParaRPr>
          </a:p>
        </p:txBody>
      </p:sp>
      <p:sp>
        <p:nvSpPr>
          <p:cNvPr id="19" name="TextBox 18">
            <a:extLst>
              <a:ext uri="{FF2B5EF4-FFF2-40B4-BE49-F238E27FC236}">
                <a16:creationId xmlns:a16="http://schemas.microsoft.com/office/drawing/2014/main" xmlns="" id="{A6BC0387-4ABD-C647-A200-1E0D54DFD8D5}"/>
              </a:ext>
            </a:extLst>
          </p:cNvPr>
          <p:cNvSpPr txBox="1"/>
          <p:nvPr/>
        </p:nvSpPr>
        <p:spPr>
          <a:xfrm>
            <a:off x="4262205" y="1253994"/>
            <a:ext cx="2396343" cy="461665"/>
          </a:xfrm>
          <a:prstGeom prst="rect">
            <a:avLst/>
          </a:prstGeom>
          <a:noFill/>
        </p:spPr>
        <p:txBody>
          <a:bodyPr wrap="square">
            <a:spAutoFit/>
          </a:bodyPr>
          <a:lstStyle/>
          <a:p>
            <a:r>
              <a:rPr lang="en-US" sz="2400" b="1" dirty="0">
                <a:solidFill>
                  <a:srgbClr val="000000"/>
                </a:solidFill>
                <a:latin typeface="Calibri"/>
                <a:ea typeface="Calibri"/>
                <a:cs typeface="Calibri"/>
                <a:sym typeface="Calibri"/>
              </a:rPr>
              <a:t>Reactant Group</a:t>
            </a:r>
            <a:r>
              <a:rPr lang="en-US" sz="2400" dirty="0">
                <a:solidFill>
                  <a:schemeClr val="accent6">
                    <a:lumMod val="75000"/>
                  </a:schemeClr>
                </a:solidFill>
                <a:latin typeface="Calibri"/>
                <a:ea typeface="Calibri"/>
                <a:cs typeface="Calibri"/>
                <a:sym typeface="Calibri"/>
              </a:rPr>
              <a:t> </a:t>
            </a:r>
            <a:endParaRPr lang="en-US" sz="2400" dirty="0"/>
          </a:p>
        </p:txBody>
      </p:sp>
      <p:sp>
        <p:nvSpPr>
          <p:cNvPr id="20" name="TextBox 19">
            <a:extLst>
              <a:ext uri="{FF2B5EF4-FFF2-40B4-BE49-F238E27FC236}">
                <a16:creationId xmlns:a16="http://schemas.microsoft.com/office/drawing/2014/main" xmlns="" id="{7F0BD529-7B23-4944-8EEF-3F4B0BC7B9BD}"/>
              </a:ext>
            </a:extLst>
          </p:cNvPr>
          <p:cNvSpPr txBox="1"/>
          <p:nvPr/>
        </p:nvSpPr>
        <p:spPr>
          <a:xfrm>
            <a:off x="3651656" y="5428357"/>
            <a:ext cx="2190134" cy="461665"/>
          </a:xfrm>
          <a:prstGeom prst="rect">
            <a:avLst/>
          </a:prstGeom>
          <a:noFill/>
        </p:spPr>
        <p:txBody>
          <a:bodyPr wrap="square">
            <a:spAutoFit/>
          </a:bodyPr>
          <a:lstStyle/>
          <a:p>
            <a:r>
              <a:rPr lang="en-US" sz="2400" b="1" dirty="0">
                <a:solidFill>
                  <a:srgbClr val="000000"/>
                </a:solidFill>
                <a:highlight>
                  <a:srgbClr val="FFFFFF"/>
                </a:highlight>
                <a:ea typeface="Calibri"/>
                <a:cs typeface="Calibri"/>
                <a:sym typeface="Calibri"/>
              </a:rPr>
              <a:t>Chemical Name </a:t>
            </a:r>
            <a:endParaRPr lang="en-US" sz="2400" dirty="0"/>
          </a:p>
        </p:txBody>
      </p:sp>
      <p:sp>
        <p:nvSpPr>
          <p:cNvPr id="21" name="TextBox 20">
            <a:extLst>
              <a:ext uri="{FF2B5EF4-FFF2-40B4-BE49-F238E27FC236}">
                <a16:creationId xmlns:a16="http://schemas.microsoft.com/office/drawing/2014/main" xmlns="" id="{082533C1-BB38-4441-B13A-65975A362232}"/>
              </a:ext>
            </a:extLst>
          </p:cNvPr>
          <p:cNvSpPr txBox="1"/>
          <p:nvPr/>
        </p:nvSpPr>
        <p:spPr>
          <a:xfrm>
            <a:off x="3786198" y="4387754"/>
            <a:ext cx="1921053" cy="461665"/>
          </a:xfrm>
          <a:prstGeom prst="rect">
            <a:avLst/>
          </a:prstGeom>
          <a:noFill/>
        </p:spPr>
        <p:txBody>
          <a:bodyPr wrap="square">
            <a:spAutoFit/>
          </a:bodyPr>
          <a:lstStyle/>
          <a:p>
            <a:r>
              <a:rPr lang="en-US" sz="2400" b="1" dirty="0">
                <a:solidFill>
                  <a:srgbClr val="000000"/>
                </a:solidFill>
                <a:highlight>
                  <a:srgbClr val="FFFFFF"/>
                </a:highlight>
                <a:ea typeface="Calibri"/>
                <a:cs typeface="Calibri"/>
                <a:sym typeface="Calibri"/>
              </a:rPr>
              <a:t>SMILES String</a:t>
            </a:r>
            <a:r>
              <a:rPr lang="en-US" sz="2400" dirty="0">
                <a:solidFill>
                  <a:srgbClr val="000000"/>
                </a:solidFill>
                <a:highlight>
                  <a:srgbClr val="FFFFFF"/>
                </a:highlight>
                <a:ea typeface="Calibri"/>
                <a:cs typeface="Calibri"/>
                <a:sym typeface="Calibri"/>
              </a:rPr>
              <a:t> </a:t>
            </a:r>
            <a:endParaRPr lang="en-US" sz="2400" dirty="0"/>
          </a:p>
        </p:txBody>
      </p:sp>
      <p:cxnSp>
        <p:nvCxnSpPr>
          <p:cNvPr id="22" name="Straight Arrow Connector 21">
            <a:extLst>
              <a:ext uri="{FF2B5EF4-FFF2-40B4-BE49-F238E27FC236}">
                <a16:creationId xmlns:a16="http://schemas.microsoft.com/office/drawing/2014/main" xmlns="" id="{F315207A-B35E-0548-86CD-F3764EAC02B8}"/>
              </a:ext>
            </a:extLst>
          </p:cNvPr>
          <p:cNvCxnSpPr>
            <a:cxnSpLocks/>
          </p:cNvCxnSpPr>
          <p:nvPr/>
        </p:nvCxnSpPr>
        <p:spPr>
          <a:xfrm>
            <a:off x="2980502" y="1729623"/>
            <a:ext cx="0" cy="6719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E5565E13-ADB3-CC45-8349-BCDE8CB2C0A8}"/>
              </a:ext>
            </a:extLst>
          </p:cNvPr>
          <p:cNvCxnSpPr>
            <a:cxnSpLocks/>
            <a:stCxn id="9" idx="0"/>
          </p:cNvCxnSpPr>
          <p:nvPr/>
        </p:nvCxnSpPr>
        <p:spPr>
          <a:xfrm flipV="1">
            <a:off x="6101326" y="3959428"/>
            <a:ext cx="1265260" cy="7974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07CD6CA7-A367-C743-BDA1-097D5D0D5F3B}"/>
              </a:ext>
            </a:extLst>
          </p:cNvPr>
          <p:cNvCxnSpPr>
            <a:cxnSpLocks/>
            <a:stCxn id="13" idx="0"/>
            <a:endCxn id="9" idx="2"/>
          </p:cNvCxnSpPr>
          <p:nvPr/>
        </p:nvCxnSpPr>
        <p:spPr>
          <a:xfrm flipV="1">
            <a:off x="6096000" y="5366201"/>
            <a:ext cx="5327" cy="4182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E968DBBD-924A-724D-81F5-7FBA615C3AFD}"/>
              </a:ext>
            </a:extLst>
          </p:cNvPr>
          <p:cNvSpPr/>
          <p:nvPr/>
        </p:nvSpPr>
        <p:spPr>
          <a:xfrm>
            <a:off x="2046683" y="1826735"/>
            <a:ext cx="8094430" cy="2254161"/>
          </a:xfrm>
          <a:prstGeom prst="rect">
            <a:avLst/>
          </a:prstGeom>
          <a:noFill/>
          <a:ln w="28575">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224;p29">
            <a:extLst>
              <a:ext uri="{FF2B5EF4-FFF2-40B4-BE49-F238E27FC236}">
                <a16:creationId xmlns:a16="http://schemas.microsoft.com/office/drawing/2014/main" xmlns="" id="{A82489BA-EE96-CF49-B22F-899ECC999A20}"/>
              </a:ext>
            </a:extLst>
          </p:cNvPr>
          <p:cNvPicPr preferRelativeResize="0">
            <a:picLocks noChangeAspect="1"/>
          </p:cNvPicPr>
          <p:nvPr/>
        </p:nvPicPr>
        <p:blipFill rotWithShape="1">
          <a:blip r:embed="rId5">
            <a:alphaModFix/>
          </a:blip>
          <a:srcRect l="16562" r="20246" b="25295"/>
          <a:stretch/>
        </p:blipFill>
        <p:spPr>
          <a:xfrm>
            <a:off x="5016710" y="3136516"/>
            <a:ext cx="768431" cy="637575"/>
          </a:xfrm>
          <a:prstGeom prst="rect">
            <a:avLst/>
          </a:prstGeom>
          <a:noFill/>
          <a:ln>
            <a:noFill/>
          </a:ln>
        </p:spPr>
      </p:pic>
    </p:spTree>
    <p:extLst>
      <p:ext uri="{BB962C8B-B14F-4D97-AF65-F5344CB8AC3E}">
        <p14:creationId xmlns:p14="http://schemas.microsoft.com/office/powerpoint/2010/main" val="420111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animBg="1"/>
      <p:bldP spid="17" grpId="0" animBg="1"/>
      <p:bldP spid="18" grpId="0"/>
      <p:bldP spid="19" grpId="0"/>
      <p:bldP spid="20" grpId="0"/>
      <p:bldP spid="21" grpId="0"/>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B64C1-01B0-7145-96A8-01278F4538B3}"/>
              </a:ext>
            </a:extLst>
          </p:cNvPr>
          <p:cNvSpPr>
            <a:spLocks noGrp="1"/>
          </p:cNvSpPr>
          <p:nvPr>
            <p:ph type="title"/>
          </p:nvPr>
        </p:nvSpPr>
        <p:spPr/>
        <p:txBody>
          <a:bodyPr>
            <a:noAutofit/>
          </a:bodyPr>
          <a:lstStyle/>
          <a:p>
            <a:r>
              <a:rPr lang="en-US" sz="3600" dirty="0" err="1"/>
              <a:t>Subword</a:t>
            </a:r>
            <a:r>
              <a:rPr lang="en-US" sz="3600" dirty="0"/>
              <a:t> Correlation Between Label and Entity Names</a:t>
            </a:r>
          </a:p>
        </p:txBody>
      </p:sp>
      <p:pic>
        <p:nvPicPr>
          <p:cNvPr id="35" name="Content Placeholder 4" descr="A picture containing text, electronics, display&#10;&#10;Description automatically generated">
            <a:extLst>
              <a:ext uri="{FF2B5EF4-FFF2-40B4-BE49-F238E27FC236}">
                <a16:creationId xmlns:a16="http://schemas.microsoft.com/office/drawing/2014/main" xmlns="" id="{C3473792-3B42-FC49-B258-BE5BE8E051F2}"/>
              </a:ext>
            </a:extLst>
          </p:cNvPr>
          <p:cNvPicPr>
            <a:picLocks noChangeAspect="1"/>
          </p:cNvPicPr>
          <p:nvPr/>
        </p:nvPicPr>
        <p:blipFill>
          <a:blip r:embed="rId2"/>
          <a:stretch>
            <a:fillRect/>
          </a:stretch>
        </p:blipFill>
        <p:spPr>
          <a:xfrm>
            <a:off x="3014682" y="1986814"/>
            <a:ext cx="6162635" cy="4636539"/>
          </a:xfrm>
          <a:prstGeom prst="rect">
            <a:avLst/>
          </a:prstGeom>
        </p:spPr>
      </p:pic>
      <p:sp>
        <p:nvSpPr>
          <p:cNvPr id="36" name="Rectangle 35">
            <a:extLst>
              <a:ext uri="{FF2B5EF4-FFF2-40B4-BE49-F238E27FC236}">
                <a16:creationId xmlns:a16="http://schemas.microsoft.com/office/drawing/2014/main" xmlns="" id="{DDFAE90A-7D43-0F4F-BE64-DAC10363EFF1}"/>
              </a:ext>
            </a:extLst>
          </p:cNvPr>
          <p:cNvSpPr/>
          <p:nvPr/>
        </p:nvSpPr>
        <p:spPr>
          <a:xfrm>
            <a:off x="4678818" y="2981912"/>
            <a:ext cx="2077545" cy="15424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xmlns="" id="{5DC03139-B7B0-9847-A1AF-49970254258D}"/>
              </a:ext>
            </a:extLst>
          </p:cNvPr>
          <p:cNvSpPr/>
          <p:nvPr/>
        </p:nvSpPr>
        <p:spPr>
          <a:xfrm>
            <a:off x="6761365" y="4550316"/>
            <a:ext cx="1577670" cy="15424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D2866B21-C0BB-F540-BD4D-9BAC98D434EE}"/>
              </a:ext>
            </a:extLst>
          </p:cNvPr>
          <p:cNvSpPr txBox="1"/>
          <p:nvPr/>
        </p:nvSpPr>
        <p:spPr>
          <a:xfrm>
            <a:off x="3990768" y="3534700"/>
            <a:ext cx="681597" cy="400110"/>
          </a:xfrm>
          <a:prstGeom prst="rect">
            <a:avLst/>
          </a:prstGeom>
          <a:noFill/>
        </p:spPr>
        <p:txBody>
          <a:bodyPr wrap="none" rtlCol="0">
            <a:spAutoFit/>
          </a:bodyPr>
          <a:lstStyle/>
          <a:p>
            <a:r>
              <a:rPr lang="en-US" sz="2000" b="1" dirty="0">
                <a:solidFill>
                  <a:srgbClr val="00B050"/>
                </a:solidFill>
              </a:rPr>
              <a:t>alkyl</a:t>
            </a:r>
            <a:endParaRPr lang="en-US" sz="1600" b="1" dirty="0">
              <a:solidFill>
                <a:srgbClr val="00B050"/>
              </a:solidFill>
            </a:endParaRPr>
          </a:p>
        </p:txBody>
      </p:sp>
      <p:sp>
        <p:nvSpPr>
          <p:cNvPr id="39" name="TextBox 38">
            <a:extLst>
              <a:ext uri="{FF2B5EF4-FFF2-40B4-BE49-F238E27FC236}">
                <a16:creationId xmlns:a16="http://schemas.microsoft.com/office/drawing/2014/main" xmlns="" id="{F3B60392-4F52-DA4E-856F-75789EF065C1}"/>
              </a:ext>
            </a:extLst>
          </p:cNvPr>
          <p:cNvSpPr txBox="1"/>
          <p:nvPr/>
        </p:nvSpPr>
        <p:spPr>
          <a:xfrm>
            <a:off x="5656630" y="5079493"/>
            <a:ext cx="1087221" cy="400110"/>
          </a:xfrm>
          <a:prstGeom prst="rect">
            <a:avLst/>
          </a:prstGeom>
          <a:noFill/>
        </p:spPr>
        <p:txBody>
          <a:bodyPr wrap="none" rtlCol="0">
            <a:spAutoFit/>
          </a:bodyPr>
          <a:lstStyle/>
          <a:p>
            <a:r>
              <a:rPr lang="en-US" sz="2000" b="1" dirty="0">
                <a:solidFill>
                  <a:srgbClr val="00B050"/>
                </a:solidFill>
              </a:rPr>
              <a:t>bromide</a:t>
            </a:r>
          </a:p>
        </p:txBody>
      </p:sp>
      <p:sp>
        <p:nvSpPr>
          <p:cNvPr id="40" name="TextBox 39">
            <a:extLst>
              <a:ext uri="{FF2B5EF4-FFF2-40B4-BE49-F238E27FC236}">
                <a16:creationId xmlns:a16="http://schemas.microsoft.com/office/drawing/2014/main" xmlns="" id="{D24889BB-2E28-AC43-B1A9-175C67FE3A2F}"/>
              </a:ext>
            </a:extLst>
          </p:cNvPr>
          <p:cNvSpPr txBox="1"/>
          <p:nvPr/>
        </p:nvSpPr>
        <p:spPr>
          <a:xfrm>
            <a:off x="5225136" y="2517314"/>
            <a:ext cx="1019831" cy="400110"/>
          </a:xfrm>
          <a:prstGeom prst="rect">
            <a:avLst/>
          </a:prstGeom>
          <a:noFill/>
        </p:spPr>
        <p:txBody>
          <a:bodyPr wrap="none" rtlCol="0">
            <a:spAutoFit/>
          </a:bodyPr>
          <a:lstStyle/>
          <a:p>
            <a:r>
              <a:rPr lang="en-US" sz="2000" b="1" dirty="0">
                <a:solidFill>
                  <a:srgbClr val="FF0000"/>
                </a:solidFill>
              </a:rPr>
              <a:t>dodecyl</a:t>
            </a:r>
            <a:endParaRPr lang="en-US" sz="1600" b="1" dirty="0">
              <a:solidFill>
                <a:srgbClr val="FF0000"/>
              </a:solidFill>
            </a:endParaRPr>
          </a:p>
        </p:txBody>
      </p:sp>
      <p:sp>
        <p:nvSpPr>
          <p:cNvPr id="41" name="TextBox 40">
            <a:extLst>
              <a:ext uri="{FF2B5EF4-FFF2-40B4-BE49-F238E27FC236}">
                <a16:creationId xmlns:a16="http://schemas.microsoft.com/office/drawing/2014/main" xmlns="" id="{354C4A6A-3EC6-1440-AFC3-A0E38DF26669}"/>
              </a:ext>
            </a:extLst>
          </p:cNvPr>
          <p:cNvSpPr txBox="1"/>
          <p:nvPr/>
        </p:nvSpPr>
        <p:spPr>
          <a:xfrm>
            <a:off x="7057746" y="4073701"/>
            <a:ext cx="1087221" cy="400110"/>
          </a:xfrm>
          <a:prstGeom prst="rect">
            <a:avLst/>
          </a:prstGeom>
          <a:noFill/>
        </p:spPr>
        <p:txBody>
          <a:bodyPr wrap="none" rtlCol="0">
            <a:spAutoFit/>
          </a:bodyPr>
          <a:lstStyle/>
          <a:p>
            <a:r>
              <a:rPr lang="en-US" sz="2000" b="1" dirty="0">
                <a:solidFill>
                  <a:srgbClr val="FF0000"/>
                </a:solidFill>
              </a:rPr>
              <a:t>bromide</a:t>
            </a:r>
            <a:endParaRPr lang="en-US" sz="1600" b="1" dirty="0">
              <a:solidFill>
                <a:srgbClr val="FF0000"/>
              </a:solidFill>
            </a:endParaRPr>
          </a:p>
        </p:txBody>
      </p:sp>
      <p:sp>
        <p:nvSpPr>
          <p:cNvPr id="42" name="TextBox 41">
            <a:extLst>
              <a:ext uri="{FF2B5EF4-FFF2-40B4-BE49-F238E27FC236}">
                <a16:creationId xmlns:a16="http://schemas.microsoft.com/office/drawing/2014/main" xmlns="" id="{B07441BF-B61F-A84F-8DFF-76332EBA524B}"/>
              </a:ext>
            </a:extLst>
          </p:cNvPr>
          <p:cNvSpPr txBox="1"/>
          <p:nvPr/>
        </p:nvSpPr>
        <p:spPr>
          <a:xfrm>
            <a:off x="2511136" y="1155817"/>
            <a:ext cx="7169727" cy="830997"/>
          </a:xfrm>
          <a:prstGeom prst="rect">
            <a:avLst/>
          </a:prstGeom>
          <a:noFill/>
        </p:spPr>
        <p:txBody>
          <a:bodyPr wrap="square">
            <a:spAutoFit/>
          </a:bodyPr>
          <a:lstStyle/>
          <a:p>
            <a:pPr algn="ctr"/>
            <a:r>
              <a:rPr lang="en-US" sz="2400" b="1" dirty="0">
                <a:solidFill>
                  <a:srgbClr val="000000"/>
                </a:solidFill>
                <a:ea typeface="Calibri"/>
                <a:cs typeface="Calibri"/>
                <a:sym typeface="Calibri"/>
              </a:rPr>
              <a:t>Reactant Group</a:t>
            </a:r>
            <a:r>
              <a:rPr lang="en-US" sz="2400" dirty="0">
                <a:ea typeface="Calibri"/>
                <a:cs typeface="Calibri"/>
                <a:sym typeface="Calibri"/>
              </a:rPr>
              <a:t>:</a:t>
            </a:r>
            <a:r>
              <a:rPr lang="en-US" sz="2400" dirty="0">
                <a:solidFill>
                  <a:schemeClr val="accent6">
                    <a:lumMod val="75000"/>
                  </a:schemeClr>
                </a:solidFill>
                <a:ea typeface="Calibri"/>
                <a:cs typeface="Calibri"/>
                <a:sym typeface="Calibri"/>
              </a:rPr>
              <a:t> </a:t>
            </a:r>
            <a:r>
              <a:rPr lang="en-US" sz="2400" b="1" dirty="0">
                <a:solidFill>
                  <a:srgbClr val="00B050"/>
                </a:solidFill>
                <a:highlight>
                  <a:srgbClr val="FFFFFF"/>
                </a:highlight>
                <a:latin typeface="Courier New"/>
                <a:cs typeface="Courier New"/>
              </a:rPr>
              <a:t>Primary Alkyl Bromide</a:t>
            </a:r>
          </a:p>
          <a:p>
            <a:pPr algn="ctr"/>
            <a:r>
              <a:rPr lang="en-US" sz="2400" b="1" dirty="0"/>
              <a:t>Chemical Name</a:t>
            </a:r>
            <a:r>
              <a:rPr lang="en-US" sz="2400" dirty="0"/>
              <a:t>: </a:t>
            </a:r>
            <a:r>
              <a:rPr lang="en-US" sz="2400" b="1" dirty="0">
                <a:solidFill>
                  <a:srgbClr val="CC0000"/>
                </a:solidFill>
                <a:highlight>
                  <a:srgbClr val="FFFFFF"/>
                </a:highlight>
                <a:latin typeface="Courier New"/>
                <a:cs typeface="Courier New"/>
              </a:rPr>
              <a:t>1-dodecylbromide</a:t>
            </a:r>
            <a:endParaRPr lang="en-US" sz="2800" b="1" dirty="0">
              <a:solidFill>
                <a:srgbClr val="CC0000"/>
              </a:solidFill>
              <a:highlight>
                <a:srgbClr val="FFFFFF"/>
              </a:highlight>
              <a:latin typeface="Courier New"/>
              <a:cs typeface="Courier New"/>
            </a:endParaRPr>
          </a:p>
        </p:txBody>
      </p:sp>
      <p:sp>
        <p:nvSpPr>
          <p:cNvPr id="44" name="TextBox 43">
            <a:extLst>
              <a:ext uri="{FF2B5EF4-FFF2-40B4-BE49-F238E27FC236}">
                <a16:creationId xmlns:a16="http://schemas.microsoft.com/office/drawing/2014/main" xmlns="" id="{50D8AFFE-BE36-B646-9BFF-666AFB5F8C2B}"/>
              </a:ext>
            </a:extLst>
          </p:cNvPr>
          <p:cNvSpPr txBox="1"/>
          <p:nvPr/>
        </p:nvSpPr>
        <p:spPr>
          <a:xfrm>
            <a:off x="533204" y="2981912"/>
            <a:ext cx="1977932" cy="400110"/>
          </a:xfrm>
          <a:prstGeom prst="rect">
            <a:avLst/>
          </a:prstGeom>
          <a:noFill/>
        </p:spPr>
        <p:txBody>
          <a:bodyPr wrap="square">
            <a:spAutoFit/>
          </a:bodyPr>
          <a:lstStyle/>
          <a:p>
            <a:r>
              <a:rPr lang="en-US" sz="2000" b="1" dirty="0">
                <a:solidFill>
                  <a:srgbClr val="00B050"/>
                </a:solidFill>
              </a:rPr>
              <a:t>Alkyl</a:t>
            </a:r>
            <a:r>
              <a:rPr lang="en-US" sz="2000" dirty="0"/>
              <a:t>:</a:t>
            </a:r>
            <a:r>
              <a:rPr lang="en-US" sz="2000" b="1" dirty="0">
                <a:solidFill>
                  <a:srgbClr val="00B050"/>
                </a:solidFill>
              </a:rPr>
              <a:t> </a:t>
            </a:r>
            <a:r>
              <a:rPr lang="en-US" sz="2000" b="1" i="0" dirty="0">
                <a:solidFill>
                  <a:srgbClr val="202122"/>
                </a:solidFill>
                <a:effectLst/>
                <a:latin typeface="Arial" panose="020B0604020202020204" pitchFamily="34" charset="0"/>
              </a:rPr>
              <a:t>C</a:t>
            </a:r>
            <a:r>
              <a:rPr lang="en-US" sz="2000" b="1" i="1" baseline="-25000" dirty="0">
                <a:solidFill>
                  <a:srgbClr val="202122"/>
                </a:solidFill>
                <a:effectLst/>
                <a:latin typeface="Arial" panose="020B0604020202020204" pitchFamily="34" charset="0"/>
              </a:rPr>
              <a:t>n</a:t>
            </a:r>
            <a:r>
              <a:rPr lang="en-US" sz="2000" b="1" i="0" dirty="0">
                <a:solidFill>
                  <a:srgbClr val="202122"/>
                </a:solidFill>
                <a:effectLst/>
                <a:latin typeface="Arial" panose="020B0604020202020204" pitchFamily="34" charset="0"/>
              </a:rPr>
              <a:t>H</a:t>
            </a:r>
            <a:r>
              <a:rPr lang="en-US" sz="2000" b="1" i="0" baseline="-25000" dirty="0">
                <a:solidFill>
                  <a:srgbClr val="202122"/>
                </a:solidFill>
                <a:effectLst/>
                <a:latin typeface="Arial" panose="020B0604020202020204" pitchFamily="34" charset="0"/>
              </a:rPr>
              <a:t>2</a:t>
            </a:r>
            <a:r>
              <a:rPr lang="en-US" sz="2000" b="1" i="1" baseline="-25000" dirty="0">
                <a:solidFill>
                  <a:srgbClr val="202122"/>
                </a:solidFill>
                <a:effectLst/>
                <a:latin typeface="Arial" panose="020B0604020202020204" pitchFamily="34" charset="0"/>
              </a:rPr>
              <a:t>n</a:t>
            </a:r>
            <a:r>
              <a:rPr lang="en-US" sz="2000" b="1" i="0" baseline="-25000" dirty="0">
                <a:solidFill>
                  <a:srgbClr val="202122"/>
                </a:solidFill>
                <a:effectLst/>
                <a:latin typeface="Arial" panose="020B0604020202020204" pitchFamily="34" charset="0"/>
              </a:rPr>
              <a:t>+1</a:t>
            </a:r>
            <a:endParaRPr lang="en-US" b="1" dirty="0"/>
          </a:p>
        </p:txBody>
      </p:sp>
      <p:graphicFrame>
        <p:nvGraphicFramePr>
          <p:cNvPr id="45" name="Table 44">
            <a:extLst>
              <a:ext uri="{FF2B5EF4-FFF2-40B4-BE49-F238E27FC236}">
                <a16:creationId xmlns:a16="http://schemas.microsoft.com/office/drawing/2014/main" xmlns="" id="{316797F6-24D8-754C-A3DB-A1515F2DC7DF}"/>
              </a:ext>
            </a:extLst>
          </p:cNvPr>
          <p:cNvGraphicFramePr>
            <a:graphicFrameLocks noGrp="1"/>
          </p:cNvGraphicFramePr>
          <p:nvPr/>
        </p:nvGraphicFramePr>
        <p:xfrm>
          <a:off x="350985" y="3534700"/>
          <a:ext cx="11369973" cy="1280160"/>
        </p:xfrm>
        <a:graphic>
          <a:graphicData uri="http://schemas.openxmlformats.org/drawingml/2006/table">
            <a:tbl>
              <a:tblPr/>
              <a:tblGrid>
                <a:gridCol w="1001297">
                  <a:extLst>
                    <a:ext uri="{9D8B030D-6E8A-4147-A177-3AD203B41FA5}">
                      <a16:colId xmlns:a16="http://schemas.microsoft.com/office/drawing/2014/main" xmlns="" val="3709957523"/>
                    </a:ext>
                  </a:extLst>
                </a:gridCol>
                <a:gridCol w="901521">
                  <a:extLst>
                    <a:ext uri="{9D8B030D-6E8A-4147-A177-3AD203B41FA5}">
                      <a16:colId xmlns:a16="http://schemas.microsoft.com/office/drawing/2014/main" xmlns="" val="3838441331"/>
                    </a:ext>
                  </a:extLst>
                </a:gridCol>
                <a:gridCol w="775309">
                  <a:extLst>
                    <a:ext uri="{9D8B030D-6E8A-4147-A177-3AD203B41FA5}">
                      <a16:colId xmlns:a16="http://schemas.microsoft.com/office/drawing/2014/main" xmlns="" val="4275327151"/>
                    </a:ext>
                  </a:extLst>
                </a:gridCol>
                <a:gridCol w="838415">
                  <a:extLst>
                    <a:ext uri="{9D8B030D-6E8A-4147-A177-3AD203B41FA5}">
                      <a16:colId xmlns:a16="http://schemas.microsoft.com/office/drawing/2014/main" xmlns="" val="729691567"/>
                    </a:ext>
                  </a:extLst>
                </a:gridCol>
                <a:gridCol w="838415">
                  <a:extLst>
                    <a:ext uri="{9D8B030D-6E8A-4147-A177-3AD203B41FA5}">
                      <a16:colId xmlns:a16="http://schemas.microsoft.com/office/drawing/2014/main" xmlns="" val="1827567848"/>
                    </a:ext>
                  </a:extLst>
                </a:gridCol>
                <a:gridCol w="838415">
                  <a:extLst>
                    <a:ext uri="{9D8B030D-6E8A-4147-A177-3AD203B41FA5}">
                      <a16:colId xmlns:a16="http://schemas.microsoft.com/office/drawing/2014/main" xmlns="" val="1834577897"/>
                    </a:ext>
                  </a:extLst>
                </a:gridCol>
                <a:gridCol w="838415">
                  <a:extLst>
                    <a:ext uri="{9D8B030D-6E8A-4147-A177-3AD203B41FA5}">
                      <a16:colId xmlns:a16="http://schemas.microsoft.com/office/drawing/2014/main" xmlns="" val="3812855047"/>
                    </a:ext>
                  </a:extLst>
                </a:gridCol>
                <a:gridCol w="838415">
                  <a:extLst>
                    <a:ext uri="{9D8B030D-6E8A-4147-A177-3AD203B41FA5}">
                      <a16:colId xmlns:a16="http://schemas.microsoft.com/office/drawing/2014/main" xmlns="" val="3531133318"/>
                    </a:ext>
                  </a:extLst>
                </a:gridCol>
                <a:gridCol w="838415">
                  <a:extLst>
                    <a:ext uri="{9D8B030D-6E8A-4147-A177-3AD203B41FA5}">
                      <a16:colId xmlns:a16="http://schemas.microsoft.com/office/drawing/2014/main" xmlns="" val="183171409"/>
                    </a:ext>
                  </a:extLst>
                </a:gridCol>
                <a:gridCol w="838415">
                  <a:extLst>
                    <a:ext uri="{9D8B030D-6E8A-4147-A177-3AD203B41FA5}">
                      <a16:colId xmlns:a16="http://schemas.microsoft.com/office/drawing/2014/main" xmlns="" val="748443206"/>
                    </a:ext>
                  </a:extLst>
                </a:gridCol>
                <a:gridCol w="838415">
                  <a:extLst>
                    <a:ext uri="{9D8B030D-6E8A-4147-A177-3AD203B41FA5}">
                      <a16:colId xmlns:a16="http://schemas.microsoft.com/office/drawing/2014/main" xmlns="" val="3387230621"/>
                    </a:ext>
                  </a:extLst>
                </a:gridCol>
                <a:gridCol w="991673">
                  <a:extLst>
                    <a:ext uri="{9D8B030D-6E8A-4147-A177-3AD203B41FA5}">
                      <a16:colId xmlns:a16="http://schemas.microsoft.com/office/drawing/2014/main" xmlns="" val="1061495305"/>
                    </a:ext>
                  </a:extLst>
                </a:gridCol>
                <a:gridCol w="992853">
                  <a:extLst>
                    <a:ext uri="{9D8B030D-6E8A-4147-A177-3AD203B41FA5}">
                      <a16:colId xmlns:a16="http://schemas.microsoft.com/office/drawing/2014/main" xmlns="" val="3696702812"/>
                    </a:ext>
                  </a:extLst>
                </a:gridCol>
              </a:tblGrid>
              <a:tr h="0">
                <a:tc>
                  <a:txBody>
                    <a:bodyPr/>
                    <a:lstStyle/>
                    <a:p>
                      <a:pPr algn="ctr"/>
                      <a:r>
                        <a:rPr lang="en-US" sz="1800" b="1" kern="1200" dirty="0">
                          <a:solidFill>
                            <a:schemeClr val="tx1"/>
                          </a:solidFill>
                          <a:effectLst/>
                          <a:latin typeface="+mn-lt"/>
                          <a:ea typeface="+mn-ea"/>
                          <a:cs typeface="+mn-cs"/>
                        </a:rPr>
                        <a:t># of Carbons</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800" kern="1200" dirty="0">
                          <a:solidFill>
                            <a:schemeClr val="tx1"/>
                          </a:solidFill>
                          <a:effectLst/>
                          <a:latin typeface="+mn-lt"/>
                          <a:ea typeface="+mn-ea"/>
                          <a:cs typeface="+mn-cs"/>
                        </a:rPr>
                        <a:t>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4</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6</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7</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9</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a:solidFill>
                            <a:schemeClr val="tx1"/>
                          </a:solidFill>
                          <a:effectLst/>
                          <a:latin typeface="+mn-lt"/>
                          <a:ea typeface="+mn-ea"/>
                          <a:cs typeface="+mn-cs"/>
                        </a:rPr>
                        <a:t>11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b="1" kern="1200" dirty="0">
                          <a:solidFill>
                            <a:schemeClr val="tx1"/>
                          </a:solidFill>
                          <a:effectLst/>
                          <a:latin typeface="+mn-lt"/>
                          <a:ea typeface="+mn-ea"/>
                          <a:cs typeface="+mn-cs"/>
                        </a:rPr>
                        <a:t>12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xmlns="" val="3206095543"/>
                  </a:ext>
                </a:extLst>
              </a:tr>
              <a:tr h="0">
                <a:tc>
                  <a:txBody>
                    <a:bodyPr/>
                    <a:lstStyle/>
                    <a:p>
                      <a:pPr algn="ctr"/>
                      <a:r>
                        <a:rPr lang="en-US" sz="1800" b="1" kern="1200" dirty="0">
                          <a:solidFill>
                            <a:schemeClr val="tx1"/>
                          </a:solidFill>
                          <a:effectLst/>
                          <a:latin typeface="+mn-lt"/>
                          <a:ea typeface="+mn-ea"/>
                          <a:cs typeface="+mn-cs"/>
                        </a:rPr>
                        <a:t>Group Name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800" kern="1200" dirty="0">
                          <a:solidFill>
                            <a:schemeClr val="tx1"/>
                          </a:solidFill>
                          <a:effectLst/>
                          <a:latin typeface="+mn-lt"/>
                          <a:ea typeface="+mn-ea"/>
                          <a:cs typeface="+mn-cs"/>
                        </a:rPr>
                        <a:t>Methyl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Ethyl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Propyl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Butyl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Pentyl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a:solidFill>
                            <a:schemeClr val="tx1"/>
                          </a:solidFill>
                          <a:effectLst/>
                          <a:latin typeface="+mn-lt"/>
                          <a:ea typeface="+mn-ea"/>
                          <a:cs typeface="+mn-cs"/>
                        </a:rPr>
                        <a:t>Hexyl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Heptyl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Octyl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Nonyl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dirty="0">
                          <a:solidFill>
                            <a:schemeClr val="tx1"/>
                          </a:solidFill>
                          <a:effectLst/>
                          <a:latin typeface="+mn-lt"/>
                          <a:ea typeface="+mn-ea"/>
                          <a:cs typeface="+mn-cs"/>
                        </a:rPr>
                        <a:t>Decyl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kern="1200">
                          <a:solidFill>
                            <a:schemeClr val="tx1"/>
                          </a:solidFill>
                          <a:effectLst/>
                          <a:latin typeface="+mn-lt"/>
                          <a:ea typeface="+mn-ea"/>
                          <a:cs typeface="+mn-cs"/>
                        </a:rPr>
                        <a:t>Undecyl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US" sz="1800" b="1" kern="1200" dirty="0">
                          <a:solidFill>
                            <a:schemeClr val="tx1"/>
                          </a:solidFill>
                          <a:effectLst/>
                          <a:latin typeface="+mn-lt"/>
                          <a:ea typeface="+mn-ea"/>
                          <a:cs typeface="+mn-cs"/>
                        </a:rPr>
                        <a:t>Dodecyl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xmlns="" val="909003890"/>
                  </a:ext>
                </a:extLst>
              </a:tr>
            </a:tbl>
          </a:graphicData>
        </a:graphic>
      </p:graphicFrame>
      <p:sp>
        <p:nvSpPr>
          <p:cNvPr id="46" name="Rectangle 2">
            <a:extLst>
              <a:ext uri="{FF2B5EF4-FFF2-40B4-BE49-F238E27FC236}">
                <a16:creationId xmlns:a16="http://schemas.microsoft.com/office/drawing/2014/main" xmlns="" id="{B7F0A66F-673E-AB4F-AD96-E0617F181A9A}"/>
              </a:ext>
            </a:extLst>
          </p:cNvPr>
          <p:cNvSpPr>
            <a:spLocks noChangeArrowheads="1"/>
          </p:cNvSpPr>
          <p:nvPr/>
        </p:nvSpPr>
        <p:spPr bwMode="auto">
          <a:xfrm>
            <a:off x="533203" y="35351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xmlns="" id="{36615DE0-1AA7-B441-9652-A8CBAB0F7ABB}"/>
              </a:ext>
            </a:extLst>
          </p:cNvPr>
          <p:cNvSpPr/>
          <p:nvPr/>
        </p:nvSpPr>
        <p:spPr>
          <a:xfrm>
            <a:off x="10698471" y="3429000"/>
            <a:ext cx="1049834" cy="15424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676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p:bldP spid="39" grpId="0"/>
      <p:bldP spid="40" grpId="0"/>
      <p:bldP spid="41" grpId="0"/>
      <p:bldP spid="42" grpId="0"/>
      <p:bldP spid="44" grpId="0"/>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B64C1-01B0-7145-96A8-01278F4538B3}"/>
              </a:ext>
            </a:extLst>
          </p:cNvPr>
          <p:cNvSpPr>
            <a:spLocks noGrp="1"/>
          </p:cNvSpPr>
          <p:nvPr>
            <p:ph type="title"/>
          </p:nvPr>
        </p:nvSpPr>
        <p:spPr/>
        <p:txBody>
          <a:bodyPr>
            <a:noAutofit/>
          </a:bodyPr>
          <a:lstStyle/>
          <a:p>
            <a:r>
              <a:rPr lang="en-US" sz="3600" dirty="0" err="1"/>
              <a:t>Subword</a:t>
            </a:r>
            <a:r>
              <a:rPr lang="en-US" sz="3600" dirty="0"/>
              <a:t> Cross-Attention-Guided Entity Classification</a:t>
            </a:r>
          </a:p>
        </p:txBody>
      </p:sp>
      <p:pic>
        <p:nvPicPr>
          <p:cNvPr id="11" name="Content Placeholder 4" descr="A picture containing text, electronics, display&#10;&#10;Description automatically generated">
            <a:extLst>
              <a:ext uri="{FF2B5EF4-FFF2-40B4-BE49-F238E27FC236}">
                <a16:creationId xmlns:a16="http://schemas.microsoft.com/office/drawing/2014/main" xmlns="" id="{33DC71FE-E488-D342-BB07-A6B86E3C6198}"/>
              </a:ext>
            </a:extLst>
          </p:cNvPr>
          <p:cNvPicPr>
            <a:picLocks noChangeAspect="1"/>
          </p:cNvPicPr>
          <p:nvPr/>
        </p:nvPicPr>
        <p:blipFill>
          <a:blip r:embed="rId2"/>
          <a:stretch>
            <a:fillRect/>
          </a:stretch>
        </p:blipFill>
        <p:spPr>
          <a:xfrm>
            <a:off x="3027438" y="4140034"/>
            <a:ext cx="2747054" cy="2066782"/>
          </a:xfrm>
          <a:prstGeom prst="rect">
            <a:avLst/>
          </a:prstGeom>
        </p:spPr>
      </p:pic>
      <p:sp>
        <p:nvSpPr>
          <p:cNvPr id="12" name="TextBox 11">
            <a:extLst>
              <a:ext uri="{FF2B5EF4-FFF2-40B4-BE49-F238E27FC236}">
                <a16:creationId xmlns:a16="http://schemas.microsoft.com/office/drawing/2014/main" xmlns="" id="{C2039D99-F5CD-8F46-B84D-CA3D8B12EBBE}"/>
              </a:ext>
            </a:extLst>
          </p:cNvPr>
          <p:cNvSpPr txBox="1"/>
          <p:nvPr/>
        </p:nvSpPr>
        <p:spPr>
          <a:xfrm>
            <a:off x="2966490" y="1132307"/>
            <a:ext cx="6259020" cy="830997"/>
          </a:xfrm>
          <a:prstGeom prst="rect">
            <a:avLst/>
          </a:prstGeom>
          <a:noFill/>
        </p:spPr>
        <p:txBody>
          <a:bodyPr wrap="square">
            <a:spAutoFit/>
          </a:bodyPr>
          <a:lstStyle/>
          <a:p>
            <a:pPr algn="ctr"/>
            <a:r>
              <a:rPr lang="en-US" sz="2400" b="1" dirty="0">
                <a:solidFill>
                  <a:srgbClr val="000000"/>
                </a:solidFill>
                <a:ea typeface="Calibri"/>
                <a:cs typeface="Calibri"/>
                <a:sym typeface="Calibri"/>
              </a:rPr>
              <a:t>Reactant Group</a:t>
            </a:r>
            <a:r>
              <a:rPr lang="en-US" sz="2400" dirty="0">
                <a:ea typeface="Calibri"/>
                <a:cs typeface="Calibri"/>
                <a:sym typeface="Calibri"/>
              </a:rPr>
              <a:t>:</a:t>
            </a:r>
            <a:r>
              <a:rPr lang="en-US" sz="2400" dirty="0">
                <a:solidFill>
                  <a:schemeClr val="accent6">
                    <a:lumMod val="75000"/>
                  </a:schemeClr>
                </a:solidFill>
                <a:ea typeface="Calibri"/>
                <a:cs typeface="Calibri"/>
                <a:sym typeface="Calibri"/>
              </a:rPr>
              <a:t> </a:t>
            </a:r>
            <a:r>
              <a:rPr lang="en-US" sz="2400" b="1" dirty="0">
                <a:solidFill>
                  <a:srgbClr val="00B050"/>
                </a:solidFill>
                <a:highlight>
                  <a:srgbClr val="FFFFFF"/>
                </a:highlight>
                <a:latin typeface="Courier New"/>
                <a:cs typeface="Courier New"/>
              </a:rPr>
              <a:t>Primary Alkyl Bromide</a:t>
            </a:r>
          </a:p>
          <a:p>
            <a:pPr algn="ctr"/>
            <a:r>
              <a:rPr lang="en-US" sz="2400" b="1" dirty="0"/>
              <a:t>Chemical Name</a:t>
            </a:r>
            <a:r>
              <a:rPr lang="en-US" sz="2400" dirty="0"/>
              <a:t>: </a:t>
            </a:r>
            <a:r>
              <a:rPr lang="en-US" sz="2400" b="1" dirty="0">
                <a:solidFill>
                  <a:srgbClr val="CC0000"/>
                </a:solidFill>
                <a:highlight>
                  <a:srgbClr val="FFFFFF"/>
                </a:highlight>
                <a:latin typeface="Courier New"/>
                <a:cs typeface="Courier New"/>
              </a:rPr>
              <a:t>1-dodecylbromide</a:t>
            </a:r>
            <a:endParaRPr lang="en-US" sz="2800" b="1" dirty="0">
              <a:solidFill>
                <a:srgbClr val="CC0000"/>
              </a:solidFill>
              <a:highlight>
                <a:srgbClr val="FFFFFF"/>
              </a:highlight>
              <a:latin typeface="Courier New"/>
              <a:cs typeface="Courier New"/>
            </a:endParaRPr>
          </a:p>
        </p:txBody>
      </p:sp>
      <p:sp>
        <p:nvSpPr>
          <p:cNvPr id="13" name="TextBox 12">
            <a:extLst>
              <a:ext uri="{FF2B5EF4-FFF2-40B4-BE49-F238E27FC236}">
                <a16:creationId xmlns:a16="http://schemas.microsoft.com/office/drawing/2014/main" xmlns="" id="{D09108E5-D354-9A4C-9E59-672131D6429F}"/>
              </a:ext>
            </a:extLst>
          </p:cNvPr>
          <p:cNvSpPr txBox="1"/>
          <p:nvPr/>
        </p:nvSpPr>
        <p:spPr>
          <a:xfrm>
            <a:off x="2752698" y="6174659"/>
            <a:ext cx="3276985" cy="461665"/>
          </a:xfrm>
          <a:prstGeom prst="rect">
            <a:avLst/>
          </a:prstGeom>
          <a:noFill/>
        </p:spPr>
        <p:txBody>
          <a:bodyPr wrap="square">
            <a:spAutoFit/>
          </a:bodyPr>
          <a:lstStyle/>
          <a:p>
            <a:r>
              <a:rPr lang="en-US" sz="2400" i="1" dirty="0" err="1">
                <a:solidFill>
                  <a:srgbClr val="000000"/>
                </a:solidFill>
                <a:latin typeface="Calibri"/>
                <a:cs typeface="Calibri"/>
                <a:sym typeface="Calibri"/>
              </a:rPr>
              <a:t>Subword</a:t>
            </a:r>
            <a:r>
              <a:rPr lang="en-US" sz="2400" i="1" dirty="0">
                <a:solidFill>
                  <a:srgbClr val="000000"/>
                </a:solidFill>
                <a:latin typeface="Calibri"/>
                <a:cs typeface="Calibri"/>
                <a:sym typeface="Calibri"/>
              </a:rPr>
              <a:t> Cross-Attention</a:t>
            </a:r>
            <a:endParaRPr lang="en-US" sz="2400" i="1" dirty="0">
              <a:solidFill>
                <a:srgbClr val="000000"/>
              </a:solidFill>
              <a:latin typeface="Calibri"/>
              <a:cs typeface="Calibri"/>
            </a:endParaRPr>
          </a:p>
        </p:txBody>
      </p:sp>
      <p:pic>
        <p:nvPicPr>
          <p:cNvPr id="14" name="Picture 13">
            <a:extLst>
              <a:ext uri="{FF2B5EF4-FFF2-40B4-BE49-F238E27FC236}">
                <a16:creationId xmlns:a16="http://schemas.microsoft.com/office/drawing/2014/main" xmlns="" id="{5A466299-7A1E-4E4C-B2A5-48E9B7E0991B}"/>
              </a:ext>
            </a:extLst>
          </p:cNvPr>
          <p:cNvPicPr>
            <a:picLocks noChangeAspect="1"/>
          </p:cNvPicPr>
          <p:nvPr/>
        </p:nvPicPr>
        <p:blipFill>
          <a:blip r:embed="rId3"/>
          <a:stretch>
            <a:fillRect/>
          </a:stretch>
        </p:blipFill>
        <p:spPr>
          <a:xfrm>
            <a:off x="3027438" y="2279395"/>
            <a:ext cx="2434782" cy="1255434"/>
          </a:xfrm>
          <a:prstGeom prst="rect">
            <a:avLst/>
          </a:prstGeom>
        </p:spPr>
      </p:pic>
      <p:sp>
        <p:nvSpPr>
          <p:cNvPr id="15" name="Google Shape;578;p17">
            <a:extLst>
              <a:ext uri="{FF2B5EF4-FFF2-40B4-BE49-F238E27FC236}">
                <a16:creationId xmlns:a16="http://schemas.microsoft.com/office/drawing/2014/main" xmlns="" id="{E2AB6E83-F6B3-D94F-9510-EA3F81A76F52}"/>
              </a:ext>
            </a:extLst>
          </p:cNvPr>
          <p:cNvSpPr txBox="1"/>
          <p:nvPr/>
        </p:nvSpPr>
        <p:spPr>
          <a:xfrm>
            <a:off x="3499966" y="3449958"/>
            <a:ext cx="1552726" cy="553968"/>
          </a:xfrm>
          <a:prstGeom prst="rect">
            <a:avLst/>
          </a:prstGeom>
          <a:noFill/>
          <a:ln>
            <a:noFill/>
          </a:ln>
        </p:spPr>
        <p:txBody>
          <a:bodyPr spcFirstLastPara="1" wrap="square" lIns="91425" tIns="91425" rIns="91425" bIns="91425" anchor="t" anchorCtr="0">
            <a:spAutoFit/>
          </a:bodyPr>
          <a:lstStyle/>
          <a:p>
            <a:pPr lvl="0">
              <a:buClr>
                <a:srgbClr val="000000"/>
              </a:buClr>
              <a:buSzPts val="1600"/>
            </a:pPr>
            <a:r>
              <a:rPr lang="en-US" sz="2400" i="1" dirty="0" err="1">
                <a:solidFill>
                  <a:srgbClr val="000000"/>
                </a:solidFill>
                <a:latin typeface="Calibri"/>
                <a:ea typeface="Calibri"/>
                <a:cs typeface="Calibri"/>
                <a:sym typeface="Calibri"/>
              </a:rPr>
              <a:t>ChemBERT</a:t>
            </a:r>
            <a:endParaRPr sz="2400" i="1" dirty="0">
              <a:solidFill>
                <a:srgbClr val="000000"/>
              </a:solidFill>
              <a:latin typeface="Calibri"/>
              <a:ea typeface="Calibri"/>
              <a:cs typeface="Calibri"/>
              <a:sym typeface="Calibri"/>
            </a:endParaRPr>
          </a:p>
        </p:txBody>
      </p:sp>
      <p:pic>
        <p:nvPicPr>
          <p:cNvPr id="16" name="Picture 15">
            <a:extLst>
              <a:ext uri="{FF2B5EF4-FFF2-40B4-BE49-F238E27FC236}">
                <a16:creationId xmlns:a16="http://schemas.microsoft.com/office/drawing/2014/main" xmlns="" id="{AE7A74AF-E475-0E43-9B9A-330BECEB25E6}"/>
              </a:ext>
            </a:extLst>
          </p:cNvPr>
          <p:cNvPicPr>
            <a:picLocks noChangeAspect="1"/>
          </p:cNvPicPr>
          <p:nvPr/>
        </p:nvPicPr>
        <p:blipFill>
          <a:blip r:embed="rId4"/>
          <a:stretch>
            <a:fillRect/>
          </a:stretch>
        </p:blipFill>
        <p:spPr>
          <a:xfrm>
            <a:off x="6320831" y="4576201"/>
            <a:ext cx="2431374" cy="1165034"/>
          </a:xfrm>
          <a:prstGeom prst="rect">
            <a:avLst/>
          </a:prstGeom>
        </p:spPr>
      </p:pic>
      <p:sp>
        <p:nvSpPr>
          <p:cNvPr id="17" name="TextBox 16">
            <a:extLst>
              <a:ext uri="{FF2B5EF4-FFF2-40B4-BE49-F238E27FC236}">
                <a16:creationId xmlns:a16="http://schemas.microsoft.com/office/drawing/2014/main" xmlns="" id="{BF7B9A26-B32F-B649-B9F1-A544066D90C3}"/>
              </a:ext>
            </a:extLst>
          </p:cNvPr>
          <p:cNvSpPr txBox="1"/>
          <p:nvPr/>
        </p:nvSpPr>
        <p:spPr>
          <a:xfrm>
            <a:off x="7142332" y="6174658"/>
            <a:ext cx="788371" cy="461665"/>
          </a:xfrm>
          <a:prstGeom prst="rect">
            <a:avLst/>
          </a:prstGeom>
          <a:noFill/>
        </p:spPr>
        <p:txBody>
          <a:bodyPr wrap="square">
            <a:spAutoFit/>
          </a:bodyPr>
          <a:lstStyle/>
          <a:p>
            <a:pPr algn="l"/>
            <a:r>
              <a:rPr lang="en-US" sz="2400" i="1" dirty="0">
                <a:solidFill>
                  <a:srgbClr val="000000"/>
                </a:solidFill>
                <a:latin typeface="Calibri"/>
                <a:cs typeface="Calibri"/>
              </a:rPr>
              <a:t>CNN</a:t>
            </a:r>
            <a:endParaRPr lang="en-US" sz="2400" i="1" dirty="0"/>
          </a:p>
        </p:txBody>
      </p:sp>
      <p:sp>
        <p:nvSpPr>
          <p:cNvPr id="18" name="Google Shape;216;p29">
            <a:extLst>
              <a:ext uri="{FF2B5EF4-FFF2-40B4-BE49-F238E27FC236}">
                <a16:creationId xmlns:a16="http://schemas.microsoft.com/office/drawing/2014/main" xmlns="" id="{AD587411-6981-6A43-8E31-F83D98CD243B}"/>
              </a:ext>
            </a:extLst>
          </p:cNvPr>
          <p:cNvSpPr/>
          <p:nvPr/>
        </p:nvSpPr>
        <p:spPr>
          <a:xfrm>
            <a:off x="4534160" y="2005075"/>
            <a:ext cx="207300" cy="18288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a:p>
        </p:txBody>
      </p:sp>
      <p:sp>
        <p:nvSpPr>
          <p:cNvPr id="19" name="Google Shape;216;p29">
            <a:extLst>
              <a:ext uri="{FF2B5EF4-FFF2-40B4-BE49-F238E27FC236}">
                <a16:creationId xmlns:a16="http://schemas.microsoft.com/office/drawing/2014/main" xmlns="" id="{FDAB2CED-15D4-BF44-B9A6-B2D46FB5C618}"/>
              </a:ext>
            </a:extLst>
          </p:cNvPr>
          <p:cNvSpPr/>
          <p:nvPr/>
        </p:nvSpPr>
        <p:spPr>
          <a:xfrm>
            <a:off x="4172679" y="4039785"/>
            <a:ext cx="207300" cy="18288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a:p>
        </p:txBody>
      </p:sp>
      <p:sp>
        <p:nvSpPr>
          <p:cNvPr id="20" name="Google Shape;216;p29">
            <a:extLst>
              <a:ext uri="{FF2B5EF4-FFF2-40B4-BE49-F238E27FC236}">
                <a16:creationId xmlns:a16="http://schemas.microsoft.com/office/drawing/2014/main" xmlns="" id="{461E4080-975E-E74C-BA72-0D945E5AE644}"/>
              </a:ext>
            </a:extLst>
          </p:cNvPr>
          <p:cNvSpPr/>
          <p:nvPr/>
        </p:nvSpPr>
        <p:spPr>
          <a:xfrm rot="16200000" flipH="1">
            <a:off x="5679325" y="2821139"/>
            <a:ext cx="207300" cy="18288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a:p>
        </p:txBody>
      </p:sp>
      <p:sp>
        <p:nvSpPr>
          <p:cNvPr id="21" name="Google Shape;216;p29">
            <a:extLst>
              <a:ext uri="{FF2B5EF4-FFF2-40B4-BE49-F238E27FC236}">
                <a16:creationId xmlns:a16="http://schemas.microsoft.com/office/drawing/2014/main" xmlns="" id="{907B6081-DA93-8C4F-948C-BFB9948841AE}"/>
              </a:ext>
            </a:extLst>
          </p:cNvPr>
          <p:cNvSpPr/>
          <p:nvPr/>
        </p:nvSpPr>
        <p:spPr>
          <a:xfrm rot="16200000" flipH="1">
            <a:off x="6629377" y="2823348"/>
            <a:ext cx="207300" cy="18288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dirty="0"/>
          </a:p>
        </p:txBody>
      </p:sp>
      <p:sp>
        <p:nvSpPr>
          <p:cNvPr id="22" name="Rectangle 21">
            <a:extLst>
              <a:ext uri="{FF2B5EF4-FFF2-40B4-BE49-F238E27FC236}">
                <a16:creationId xmlns:a16="http://schemas.microsoft.com/office/drawing/2014/main" xmlns="" id="{B930A4A1-CBAB-AA4D-9541-E5B78D20DC35}"/>
              </a:ext>
            </a:extLst>
          </p:cNvPr>
          <p:cNvSpPr/>
          <p:nvPr/>
        </p:nvSpPr>
        <p:spPr>
          <a:xfrm>
            <a:off x="6137951" y="2279395"/>
            <a:ext cx="182880" cy="11690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TextBox 22">
            <a:extLst>
              <a:ext uri="{FF2B5EF4-FFF2-40B4-BE49-F238E27FC236}">
                <a16:creationId xmlns:a16="http://schemas.microsoft.com/office/drawing/2014/main" xmlns="" id="{CF8DC494-8D05-8346-BD00-B2E37AC2246B}"/>
              </a:ext>
            </a:extLst>
          </p:cNvPr>
          <p:cNvSpPr txBox="1"/>
          <p:nvPr/>
        </p:nvSpPr>
        <p:spPr>
          <a:xfrm>
            <a:off x="5435099" y="3510104"/>
            <a:ext cx="1704313" cy="461665"/>
          </a:xfrm>
          <a:prstGeom prst="rect">
            <a:avLst/>
          </a:prstGeom>
          <a:noFill/>
        </p:spPr>
        <p:txBody>
          <a:bodyPr wrap="none" rtlCol="0">
            <a:spAutoFit/>
          </a:bodyPr>
          <a:lstStyle/>
          <a:p>
            <a:r>
              <a:rPr lang="en-US" sz="2400" i="1" dirty="0"/>
              <a:t>Linear Layer</a:t>
            </a:r>
          </a:p>
        </p:txBody>
      </p:sp>
      <p:sp>
        <p:nvSpPr>
          <p:cNvPr id="24" name="Google Shape;216;p29">
            <a:extLst>
              <a:ext uri="{FF2B5EF4-FFF2-40B4-BE49-F238E27FC236}">
                <a16:creationId xmlns:a16="http://schemas.microsoft.com/office/drawing/2014/main" xmlns="" id="{82459F7D-6D4F-C741-A1D2-B42ABF634BCC}"/>
              </a:ext>
            </a:extLst>
          </p:cNvPr>
          <p:cNvSpPr/>
          <p:nvPr/>
        </p:nvSpPr>
        <p:spPr>
          <a:xfrm rot="10800000" flipH="1">
            <a:off x="7708373" y="4036873"/>
            <a:ext cx="207300" cy="18288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dirty="0"/>
          </a:p>
        </p:txBody>
      </p:sp>
      <p:sp>
        <p:nvSpPr>
          <p:cNvPr id="25" name="TextBox 24">
            <a:extLst>
              <a:ext uri="{FF2B5EF4-FFF2-40B4-BE49-F238E27FC236}">
                <a16:creationId xmlns:a16="http://schemas.microsoft.com/office/drawing/2014/main" xmlns="" id="{D9586883-554F-E649-8523-C75428DE61E3}"/>
              </a:ext>
            </a:extLst>
          </p:cNvPr>
          <p:cNvSpPr txBox="1"/>
          <p:nvPr/>
        </p:nvSpPr>
        <p:spPr>
          <a:xfrm>
            <a:off x="7179443" y="3496109"/>
            <a:ext cx="1490857" cy="461665"/>
          </a:xfrm>
          <a:prstGeom prst="rect">
            <a:avLst/>
          </a:prstGeom>
          <a:noFill/>
        </p:spPr>
        <p:txBody>
          <a:bodyPr wrap="none" rtlCol="0">
            <a:spAutoFit/>
          </a:bodyPr>
          <a:lstStyle/>
          <a:p>
            <a:r>
              <a:rPr lang="en-US" sz="2400" b="1" dirty="0"/>
              <a:t>Prediction</a:t>
            </a:r>
          </a:p>
        </p:txBody>
      </p:sp>
      <p:sp>
        <p:nvSpPr>
          <p:cNvPr id="26" name="Google Shape;216;p29">
            <a:extLst>
              <a:ext uri="{FF2B5EF4-FFF2-40B4-BE49-F238E27FC236}">
                <a16:creationId xmlns:a16="http://schemas.microsoft.com/office/drawing/2014/main" xmlns="" id="{3307F692-1FF1-BB45-812F-0710206CA2C0}"/>
              </a:ext>
            </a:extLst>
          </p:cNvPr>
          <p:cNvSpPr/>
          <p:nvPr/>
        </p:nvSpPr>
        <p:spPr>
          <a:xfrm rot="16200000" flipH="1">
            <a:off x="5926033" y="5067279"/>
            <a:ext cx="207300" cy="18288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2000"/>
          </a:p>
        </p:txBody>
      </p:sp>
      <p:pic>
        <p:nvPicPr>
          <p:cNvPr id="27" name="Picture 26">
            <a:extLst>
              <a:ext uri="{FF2B5EF4-FFF2-40B4-BE49-F238E27FC236}">
                <a16:creationId xmlns:a16="http://schemas.microsoft.com/office/drawing/2014/main" xmlns="" id="{A5719750-93A2-3C40-A98A-B4D2680045F5}"/>
              </a:ext>
            </a:extLst>
          </p:cNvPr>
          <p:cNvPicPr>
            <a:picLocks noChangeAspect="1"/>
          </p:cNvPicPr>
          <p:nvPr/>
        </p:nvPicPr>
        <p:blipFill rotWithShape="1">
          <a:blip r:embed="rId5"/>
          <a:srcRect b="25287"/>
          <a:stretch/>
        </p:blipFill>
        <p:spPr>
          <a:xfrm>
            <a:off x="7179443" y="2083822"/>
            <a:ext cx="1273426" cy="1366136"/>
          </a:xfrm>
          <a:prstGeom prst="rect">
            <a:avLst/>
          </a:prstGeom>
        </p:spPr>
      </p:pic>
      <p:sp>
        <p:nvSpPr>
          <p:cNvPr id="29" name="TextBox 28">
            <a:extLst>
              <a:ext uri="{FF2B5EF4-FFF2-40B4-BE49-F238E27FC236}">
                <a16:creationId xmlns:a16="http://schemas.microsoft.com/office/drawing/2014/main" xmlns="" id="{ADAE14B4-83C7-C24B-9C70-B62237B421AD}"/>
              </a:ext>
            </a:extLst>
          </p:cNvPr>
          <p:cNvSpPr txBox="1"/>
          <p:nvPr/>
        </p:nvSpPr>
        <p:spPr>
          <a:xfrm>
            <a:off x="350985" y="2474893"/>
            <a:ext cx="2615505" cy="954107"/>
          </a:xfrm>
          <a:prstGeom prst="rect">
            <a:avLst/>
          </a:prstGeom>
          <a:noFill/>
        </p:spPr>
        <p:txBody>
          <a:bodyPr wrap="square">
            <a:spAutoFit/>
          </a:bodyPr>
          <a:lstStyle/>
          <a:p>
            <a:pPr algn="ctr"/>
            <a:r>
              <a:rPr lang="en-US" sz="2800" b="1" dirty="0">
                <a:solidFill>
                  <a:srgbClr val="000000"/>
                </a:solidFill>
                <a:ea typeface="Calibri"/>
                <a:cs typeface="Calibri"/>
                <a:sym typeface="Calibri"/>
              </a:rPr>
              <a:t>Baseline Method</a:t>
            </a:r>
            <a:endParaRPr lang="en-US" sz="3200" b="1" dirty="0">
              <a:solidFill>
                <a:srgbClr val="CC0000"/>
              </a:solidFill>
              <a:highlight>
                <a:srgbClr val="FFFFFF"/>
              </a:highlight>
              <a:latin typeface="Courier New"/>
              <a:cs typeface="Courier New"/>
            </a:endParaRPr>
          </a:p>
        </p:txBody>
      </p:sp>
      <p:sp>
        <p:nvSpPr>
          <p:cNvPr id="30" name="TextBox 29">
            <a:extLst>
              <a:ext uri="{FF2B5EF4-FFF2-40B4-BE49-F238E27FC236}">
                <a16:creationId xmlns:a16="http://schemas.microsoft.com/office/drawing/2014/main" xmlns="" id="{9B7C270A-A4A5-1745-901B-8841945B8C67}"/>
              </a:ext>
            </a:extLst>
          </p:cNvPr>
          <p:cNvSpPr txBox="1"/>
          <p:nvPr/>
        </p:nvSpPr>
        <p:spPr>
          <a:xfrm>
            <a:off x="350985" y="4910330"/>
            <a:ext cx="2615505" cy="523220"/>
          </a:xfrm>
          <a:prstGeom prst="rect">
            <a:avLst/>
          </a:prstGeom>
          <a:noFill/>
        </p:spPr>
        <p:txBody>
          <a:bodyPr wrap="square">
            <a:spAutoFit/>
          </a:bodyPr>
          <a:lstStyle/>
          <a:p>
            <a:pPr algn="ctr"/>
            <a:r>
              <a:rPr lang="en-US" sz="2800" b="1" dirty="0" err="1">
                <a:solidFill>
                  <a:srgbClr val="000000"/>
                </a:solidFill>
                <a:ea typeface="Calibri"/>
                <a:cs typeface="Calibri"/>
                <a:sym typeface="Calibri"/>
              </a:rPr>
              <a:t>ReactClass</a:t>
            </a:r>
            <a:endParaRPr lang="en-US" sz="3200" b="1" dirty="0">
              <a:solidFill>
                <a:srgbClr val="CC0000"/>
              </a:solidFill>
              <a:highlight>
                <a:srgbClr val="FFFFFF"/>
              </a:highlight>
              <a:latin typeface="Courier New"/>
              <a:cs typeface="Courier New"/>
            </a:endParaRPr>
          </a:p>
        </p:txBody>
      </p:sp>
    </p:spTree>
    <p:extLst>
      <p:ext uri="{BB962C8B-B14F-4D97-AF65-F5344CB8AC3E}">
        <p14:creationId xmlns:p14="http://schemas.microsoft.com/office/powerpoint/2010/main" val="402475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animBg="1"/>
      <p:bldP spid="19" grpId="0" animBg="1"/>
      <p:bldP spid="20" grpId="0" animBg="1"/>
      <p:bldP spid="21" grpId="0" animBg="1"/>
      <p:bldP spid="22" grpId="0" animBg="1"/>
      <p:bldP spid="23" grpId="0"/>
      <p:bldP spid="24" grpId="0" animBg="1"/>
      <p:bldP spid="25" grpId="0"/>
      <p:bldP spid="26" grpId="0" animBg="1"/>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610F45-D9A0-3A4A-A5B6-5BF339BC5D78}"/>
              </a:ext>
            </a:extLst>
          </p:cNvPr>
          <p:cNvSpPr>
            <a:spLocks noGrp="1"/>
          </p:cNvSpPr>
          <p:nvPr>
            <p:ph type="title"/>
          </p:nvPr>
        </p:nvSpPr>
        <p:spPr/>
        <p:txBody>
          <a:bodyPr/>
          <a:lstStyle/>
          <a:p>
            <a:r>
              <a:rPr lang="en-US" dirty="0"/>
              <a:t>Experiment Results</a:t>
            </a:r>
          </a:p>
        </p:txBody>
      </p:sp>
      <p:sp>
        <p:nvSpPr>
          <p:cNvPr id="9" name="TextBox 8">
            <a:extLst>
              <a:ext uri="{FF2B5EF4-FFF2-40B4-BE49-F238E27FC236}">
                <a16:creationId xmlns:a16="http://schemas.microsoft.com/office/drawing/2014/main" xmlns="" id="{885004FB-A547-1DFB-94C4-04BB402623F8}"/>
              </a:ext>
            </a:extLst>
          </p:cNvPr>
          <p:cNvSpPr txBox="1"/>
          <p:nvPr/>
        </p:nvSpPr>
        <p:spPr>
          <a:xfrm>
            <a:off x="350985" y="1232835"/>
            <a:ext cx="11369963" cy="954107"/>
          </a:xfrm>
          <a:prstGeom prst="rect">
            <a:avLst/>
          </a:prstGeom>
          <a:noFill/>
        </p:spPr>
        <p:txBody>
          <a:bodyPr wrap="square">
            <a:spAutoFit/>
          </a:bodyPr>
          <a:lstStyle/>
          <a:p>
            <a:pPr marL="461951" indent="-461951" defTabSz="914354">
              <a:spcBef>
                <a:spcPts val="600"/>
              </a:spcBef>
              <a:buClr>
                <a:srgbClr val="0000CC"/>
              </a:buClr>
              <a:buSzPct val="80000"/>
              <a:buFont typeface="Wingdings" panose="05000000000000000000" pitchFamily="2" charset="2"/>
              <a:buChar char="q"/>
            </a:pPr>
            <a:r>
              <a:rPr lang="en-US" sz="2800" dirty="0" err="1">
                <a:cs typeface="Calibri Light" panose="020F0302020204030204" pitchFamily="34" charset="0"/>
              </a:rPr>
              <a:t>ReactClass</a:t>
            </a:r>
            <a:r>
              <a:rPr lang="en-US" sz="2800" dirty="0">
                <a:cs typeface="Calibri Light" panose="020F0302020204030204" pitchFamily="34" charset="0"/>
              </a:rPr>
              <a:t> achieves </a:t>
            </a:r>
            <a:r>
              <a:rPr lang="en-US" sz="2800" b="1" dirty="0">
                <a:cs typeface="Calibri Light" panose="020F0302020204030204" pitchFamily="34" charset="0"/>
              </a:rPr>
              <a:t>98.56% micro-F1 </a:t>
            </a:r>
            <a:r>
              <a:rPr lang="en-US" sz="2800" dirty="0">
                <a:cs typeface="Calibri Light" panose="020F0302020204030204" pitchFamily="34" charset="0"/>
              </a:rPr>
              <a:t>and </a:t>
            </a:r>
            <a:r>
              <a:rPr lang="en-US" sz="2800" b="1" dirty="0">
                <a:cs typeface="Calibri Light" panose="020F0302020204030204" pitchFamily="34" charset="0"/>
              </a:rPr>
              <a:t>90.76% macro-F1 </a:t>
            </a:r>
            <a:r>
              <a:rPr lang="en-US" sz="2800" dirty="0">
                <a:cs typeface="Calibri Light" panose="020F0302020204030204" pitchFamily="34" charset="0"/>
              </a:rPr>
              <a:t>scores with significant improvements over all the baseline methods. </a:t>
            </a:r>
          </a:p>
        </p:txBody>
      </p:sp>
      <p:pic>
        <p:nvPicPr>
          <p:cNvPr id="14" name="Picture 13">
            <a:extLst>
              <a:ext uri="{FF2B5EF4-FFF2-40B4-BE49-F238E27FC236}">
                <a16:creationId xmlns:a16="http://schemas.microsoft.com/office/drawing/2014/main" xmlns="" id="{2595BED7-FC67-20A0-614A-A8F5E6797D59}"/>
              </a:ext>
            </a:extLst>
          </p:cNvPr>
          <p:cNvPicPr>
            <a:picLocks noChangeAspect="1"/>
          </p:cNvPicPr>
          <p:nvPr/>
        </p:nvPicPr>
        <p:blipFill>
          <a:blip r:embed="rId2"/>
          <a:stretch>
            <a:fillRect/>
          </a:stretch>
        </p:blipFill>
        <p:spPr>
          <a:xfrm>
            <a:off x="6096000" y="2459192"/>
            <a:ext cx="5624948" cy="3302095"/>
          </a:xfrm>
          <a:prstGeom prst="rect">
            <a:avLst/>
          </a:prstGeom>
        </p:spPr>
      </p:pic>
      <p:sp>
        <p:nvSpPr>
          <p:cNvPr id="15" name="Rectangle 14">
            <a:extLst>
              <a:ext uri="{FF2B5EF4-FFF2-40B4-BE49-F238E27FC236}">
                <a16:creationId xmlns:a16="http://schemas.microsoft.com/office/drawing/2014/main" xmlns="" id="{6C50AC89-5C5E-D94C-64C9-35EA770507E1}"/>
              </a:ext>
            </a:extLst>
          </p:cNvPr>
          <p:cNvSpPr/>
          <p:nvPr/>
        </p:nvSpPr>
        <p:spPr>
          <a:xfrm>
            <a:off x="9608746" y="5225259"/>
            <a:ext cx="550377" cy="352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2E1BCF1-9373-6322-DF87-1A9C8ACBA722}"/>
              </a:ext>
            </a:extLst>
          </p:cNvPr>
          <p:cNvSpPr/>
          <p:nvPr/>
        </p:nvSpPr>
        <p:spPr>
          <a:xfrm>
            <a:off x="10720267" y="5225259"/>
            <a:ext cx="550377" cy="352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3">
            <a:extLst>
              <a:ext uri="{FF2B5EF4-FFF2-40B4-BE49-F238E27FC236}">
                <a16:creationId xmlns:a16="http://schemas.microsoft.com/office/drawing/2014/main" xmlns="" id="{8350AE6E-998D-71D2-2193-CA264A5E719F}"/>
              </a:ext>
            </a:extLst>
          </p:cNvPr>
          <p:cNvPicPr>
            <a:picLocks noGrp="1" noChangeAspect="1"/>
          </p:cNvPicPr>
          <p:nvPr>
            <p:ph idx="1"/>
          </p:nvPr>
        </p:nvPicPr>
        <p:blipFill>
          <a:blip r:embed="rId3"/>
          <a:stretch>
            <a:fillRect/>
          </a:stretch>
        </p:blipFill>
        <p:spPr>
          <a:xfrm>
            <a:off x="921356" y="2302904"/>
            <a:ext cx="4248698" cy="1593262"/>
          </a:xfrm>
          <a:prstGeom prst="rect">
            <a:avLst/>
          </a:prstGeom>
        </p:spPr>
      </p:pic>
      <p:pic>
        <p:nvPicPr>
          <p:cNvPr id="19" name="Content Placeholder 6">
            <a:extLst>
              <a:ext uri="{FF2B5EF4-FFF2-40B4-BE49-F238E27FC236}">
                <a16:creationId xmlns:a16="http://schemas.microsoft.com/office/drawing/2014/main" xmlns="" id="{659CDCC7-9EEE-97C5-A482-AB96D92C68EF}"/>
              </a:ext>
            </a:extLst>
          </p:cNvPr>
          <p:cNvPicPr>
            <a:picLocks noChangeAspect="1"/>
          </p:cNvPicPr>
          <p:nvPr/>
        </p:nvPicPr>
        <p:blipFill>
          <a:blip r:embed="rId4"/>
          <a:stretch>
            <a:fillRect/>
          </a:stretch>
        </p:blipFill>
        <p:spPr>
          <a:xfrm>
            <a:off x="921356" y="4012128"/>
            <a:ext cx="4248698" cy="2624196"/>
          </a:xfrm>
          <a:prstGeom prst="rect">
            <a:avLst/>
          </a:prstGeom>
        </p:spPr>
      </p:pic>
    </p:spTree>
    <p:extLst>
      <p:ext uri="{BB962C8B-B14F-4D97-AF65-F5344CB8AC3E}">
        <p14:creationId xmlns:p14="http://schemas.microsoft.com/office/powerpoint/2010/main" val="3960624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1"/>
          <p:cNvSpPr txBox="1">
            <a:spLocks noGrp="1"/>
          </p:cNvSpPr>
          <p:nvPr>
            <p:ph type="title"/>
          </p:nvPr>
        </p:nvSpPr>
        <p:spPr>
          <a:xfrm>
            <a:off x="286440" y="123568"/>
            <a:ext cx="11424490" cy="87759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000" dirty="0">
                <a:solidFill>
                  <a:schemeClr val="tx1"/>
                </a:solidFill>
                <a:latin typeface="Berlin Sans FB Demi" panose="020E0802020502020306" pitchFamily="34" charset="0"/>
                <a:ea typeface="+mj-ea"/>
                <a:cs typeface="+mj-cs"/>
              </a:rPr>
              <a:t>Chemical-Reaction-Aware Molecule Representation Learning [Wang et al, ICLR’21]</a:t>
            </a:r>
            <a:endParaRPr sz="4000" dirty="0">
              <a:solidFill>
                <a:schemeClr val="tx1"/>
              </a:solidFill>
              <a:latin typeface="Berlin Sans FB Demi" panose="020E0802020502020306" pitchFamily="34" charset="0"/>
              <a:ea typeface="+mj-ea"/>
              <a:cs typeface="+mj-cs"/>
            </a:endParaRPr>
          </a:p>
        </p:txBody>
      </p:sp>
      <p:sp>
        <p:nvSpPr>
          <p:cNvPr id="18" name="Google Shape;198;p5">
            <a:extLst>
              <a:ext uri="{FF2B5EF4-FFF2-40B4-BE49-F238E27FC236}">
                <a16:creationId xmlns:a16="http://schemas.microsoft.com/office/drawing/2014/main" xmlns="" id="{F46BF47C-0250-E946-B42E-75F08D3CFEF0}"/>
              </a:ext>
            </a:extLst>
          </p:cNvPr>
          <p:cNvSpPr txBox="1"/>
          <p:nvPr/>
        </p:nvSpPr>
        <p:spPr>
          <a:xfrm>
            <a:off x="4661145" y="3695423"/>
            <a:ext cx="2316495" cy="304413"/>
          </a:xfrm>
          <a:prstGeom prst="rect">
            <a:avLst/>
          </a:prstGeom>
          <a:noFill/>
          <a:ln>
            <a:noFill/>
          </a:ln>
        </p:spPr>
        <p:txBody>
          <a:bodyPr spcFirstLastPara="1" wrap="square" lIns="0" tIns="16925" rIns="0" bIns="0" anchor="t" anchorCtr="0">
            <a:spAutoFit/>
          </a:bodyPr>
          <a:lstStyle/>
          <a:p>
            <a:pPr marL="16933" marR="0" lvl="0" indent="0" algn="ctr" rtl="0">
              <a:spcBef>
                <a:spcPts val="0"/>
              </a:spcBef>
              <a:spcAft>
                <a:spcPts val="0"/>
              </a:spcAft>
              <a:buClr>
                <a:schemeClr val="dk1"/>
              </a:buClr>
              <a:buSzPts val="1867"/>
              <a:buFont typeface="Arial"/>
              <a:buNone/>
            </a:pPr>
            <a:r>
              <a:rPr lang="en-US" sz="1867" dirty="0">
                <a:solidFill>
                  <a:schemeClr val="dk1"/>
                </a:solidFill>
                <a:latin typeface="Arial"/>
                <a:ea typeface="Arial"/>
                <a:cs typeface="Arial"/>
                <a:sym typeface="Arial"/>
              </a:rPr>
              <a:t>Proteins</a:t>
            </a:r>
            <a:endParaRPr sz="1867" dirty="0">
              <a:solidFill>
                <a:schemeClr val="dk1"/>
              </a:solidFill>
              <a:latin typeface="Arial"/>
              <a:ea typeface="Arial"/>
              <a:cs typeface="Arial"/>
              <a:sym typeface="Arial"/>
            </a:endParaRPr>
          </a:p>
        </p:txBody>
      </p:sp>
      <p:sp>
        <p:nvSpPr>
          <p:cNvPr id="19" name="Google Shape;199;p5">
            <a:extLst>
              <a:ext uri="{FF2B5EF4-FFF2-40B4-BE49-F238E27FC236}">
                <a16:creationId xmlns:a16="http://schemas.microsoft.com/office/drawing/2014/main" xmlns="" id="{735DB00B-A967-7846-AC46-A44BB9F7E541}"/>
              </a:ext>
            </a:extLst>
          </p:cNvPr>
          <p:cNvSpPr txBox="1"/>
          <p:nvPr/>
        </p:nvSpPr>
        <p:spPr>
          <a:xfrm>
            <a:off x="8745772" y="6197476"/>
            <a:ext cx="1771639" cy="365539"/>
          </a:xfrm>
          <a:prstGeom prst="rect">
            <a:avLst/>
          </a:prstGeom>
          <a:noFill/>
          <a:ln>
            <a:noFill/>
          </a:ln>
        </p:spPr>
        <p:txBody>
          <a:bodyPr spcFirstLastPara="1" wrap="square" lIns="0" tIns="35550" rIns="0" bIns="0" anchor="t" anchorCtr="0">
            <a:spAutoFit/>
          </a:bodyPr>
          <a:lstStyle/>
          <a:p>
            <a:pPr marL="312412" marR="6773" lvl="0" indent="-296326" algn="l" rtl="0">
              <a:lnSpc>
                <a:spcPct val="119277"/>
              </a:lnSpc>
              <a:spcBef>
                <a:spcPts val="0"/>
              </a:spcBef>
              <a:spcAft>
                <a:spcPts val="0"/>
              </a:spcAft>
              <a:buClr>
                <a:schemeClr val="dk1"/>
              </a:buClr>
              <a:buSzPts val="1800"/>
              <a:buFont typeface="Helvetica Neue"/>
              <a:buNone/>
            </a:pPr>
            <a:r>
              <a:rPr lang="en-US" sz="1800" dirty="0">
                <a:solidFill>
                  <a:schemeClr val="dk1"/>
                </a:solidFill>
                <a:latin typeface="Helvetica Neue"/>
                <a:ea typeface="Helvetica Neue"/>
                <a:cs typeface="Helvetica Neue"/>
                <a:sym typeface="Helvetica Neue"/>
              </a:rPr>
              <a:t>Scene graphs</a:t>
            </a:r>
            <a:endParaRPr sz="1867" dirty="0">
              <a:solidFill>
                <a:schemeClr val="dk1"/>
              </a:solidFill>
              <a:latin typeface="Arial"/>
              <a:ea typeface="Arial"/>
              <a:cs typeface="Arial"/>
              <a:sym typeface="Arial"/>
            </a:endParaRPr>
          </a:p>
        </p:txBody>
      </p:sp>
      <p:sp>
        <p:nvSpPr>
          <p:cNvPr id="20" name="Google Shape;200;p5">
            <a:extLst>
              <a:ext uri="{FF2B5EF4-FFF2-40B4-BE49-F238E27FC236}">
                <a16:creationId xmlns:a16="http://schemas.microsoft.com/office/drawing/2014/main" xmlns="" id="{8A062AB3-EFDA-B749-9F74-09E9D5193CDC}"/>
              </a:ext>
            </a:extLst>
          </p:cNvPr>
          <p:cNvSpPr txBox="1"/>
          <p:nvPr/>
        </p:nvSpPr>
        <p:spPr>
          <a:xfrm>
            <a:off x="1565238" y="3695423"/>
            <a:ext cx="2132935" cy="304413"/>
          </a:xfrm>
          <a:prstGeom prst="rect">
            <a:avLst/>
          </a:prstGeom>
          <a:noFill/>
          <a:ln>
            <a:noFill/>
          </a:ln>
        </p:spPr>
        <p:txBody>
          <a:bodyPr spcFirstLastPara="1" wrap="square" lIns="0" tIns="16925" rIns="0" bIns="0" anchor="t" anchorCtr="0">
            <a:spAutoFit/>
          </a:bodyPr>
          <a:lstStyle/>
          <a:p>
            <a:pPr marL="16933" marR="0" lvl="0" indent="0" algn="ctr" rtl="0">
              <a:spcBef>
                <a:spcPts val="0"/>
              </a:spcBef>
              <a:spcAft>
                <a:spcPts val="0"/>
              </a:spcAft>
              <a:buClr>
                <a:schemeClr val="dk1"/>
              </a:buClr>
              <a:buSzPts val="1867"/>
              <a:buFont typeface="Arial"/>
              <a:buNone/>
            </a:pPr>
            <a:r>
              <a:rPr lang="en-US" sz="1867" dirty="0">
                <a:solidFill>
                  <a:schemeClr val="dk1"/>
                </a:solidFill>
                <a:latin typeface="Arial"/>
                <a:ea typeface="Arial"/>
                <a:cs typeface="Arial"/>
                <a:sym typeface="Arial"/>
              </a:rPr>
              <a:t>Molecules</a:t>
            </a:r>
            <a:endParaRPr sz="1867" dirty="0">
              <a:solidFill>
                <a:schemeClr val="dk1"/>
              </a:solidFill>
              <a:latin typeface="Arial"/>
              <a:ea typeface="Arial"/>
              <a:cs typeface="Arial"/>
              <a:sym typeface="Arial"/>
            </a:endParaRPr>
          </a:p>
        </p:txBody>
      </p:sp>
      <p:sp>
        <p:nvSpPr>
          <p:cNvPr id="22" name="Google Shape;202;p5">
            <a:extLst>
              <a:ext uri="{FF2B5EF4-FFF2-40B4-BE49-F238E27FC236}">
                <a16:creationId xmlns:a16="http://schemas.microsoft.com/office/drawing/2014/main" xmlns="" id="{8BFE7185-4741-B846-9929-C8CEE2BABC32}"/>
              </a:ext>
            </a:extLst>
          </p:cNvPr>
          <p:cNvSpPr txBox="1"/>
          <p:nvPr/>
        </p:nvSpPr>
        <p:spPr>
          <a:xfrm>
            <a:off x="1596875" y="6268945"/>
            <a:ext cx="1771639" cy="304413"/>
          </a:xfrm>
          <a:prstGeom prst="rect">
            <a:avLst/>
          </a:prstGeom>
          <a:noFill/>
          <a:ln>
            <a:noFill/>
          </a:ln>
        </p:spPr>
        <p:txBody>
          <a:bodyPr spcFirstLastPara="1" wrap="square" lIns="0" tIns="16925" rIns="0" bIns="0" anchor="t" anchorCtr="0">
            <a:spAutoFit/>
          </a:bodyPr>
          <a:lstStyle/>
          <a:p>
            <a:pPr marL="16933" marR="0" lvl="0" indent="0" algn="l" rtl="0">
              <a:spcBef>
                <a:spcPts val="0"/>
              </a:spcBef>
              <a:spcAft>
                <a:spcPts val="0"/>
              </a:spcAft>
              <a:buClr>
                <a:schemeClr val="dk1"/>
              </a:buClr>
              <a:buSzPts val="1867"/>
              <a:buFont typeface="Arial"/>
              <a:buNone/>
            </a:pPr>
            <a:r>
              <a:rPr lang="en-US" sz="1867" dirty="0">
                <a:solidFill>
                  <a:schemeClr val="dk1"/>
                </a:solidFill>
                <a:latin typeface="Arial"/>
                <a:ea typeface="Arial"/>
                <a:cs typeface="Arial"/>
                <a:sym typeface="Arial"/>
              </a:rPr>
              <a:t>Synthetic routes</a:t>
            </a:r>
            <a:endParaRPr sz="1867" dirty="0">
              <a:solidFill>
                <a:schemeClr val="dk1"/>
              </a:solidFill>
              <a:latin typeface="Arial"/>
              <a:ea typeface="Arial"/>
              <a:cs typeface="Arial"/>
              <a:sym typeface="Arial"/>
            </a:endParaRPr>
          </a:p>
        </p:txBody>
      </p:sp>
      <p:pic>
        <p:nvPicPr>
          <p:cNvPr id="24" name="Google Shape;204;p5" descr="Adrenaline, Epinephrine, Hormone, Molecule, Model">
            <a:extLst>
              <a:ext uri="{FF2B5EF4-FFF2-40B4-BE49-F238E27FC236}">
                <a16:creationId xmlns:a16="http://schemas.microsoft.com/office/drawing/2014/main" xmlns="" id="{C90EFBB8-B246-4747-B2B3-E1FFBC7501C1}"/>
              </a:ext>
            </a:extLst>
          </p:cNvPr>
          <p:cNvPicPr preferRelativeResize="0"/>
          <p:nvPr/>
        </p:nvPicPr>
        <p:blipFill rotWithShape="1">
          <a:blip r:embed="rId3">
            <a:alphaModFix/>
          </a:blip>
          <a:srcRect/>
          <a:stretch/>
        </p:blipFill>
        <p:spPr>
          <a:xfrm>
            <a:off x="1452266" y="2287849"/>
            <a:ext cx="2302804" cy="1407574"/>
          </a:xfrm>
          <a:prstGeom prst="rect">
            <a:avLst/>
          </a:prstGeom>
          <a:noFill/>
          <a:ln>
            <a:noFill/>
          </a:ln>
        </p:spPr>
      </p:pic>
      <p:pic>
        <p:nvPicPr>
          <p:cNvPr id="25" name="Google Shape;205;p5">
            <a:extLst>
              <a:ext uri="{FF2B5EF4-FFF2-40B4-BE49-F238E27FC236}">
                <a16:creationId xmlns:a16="http://schemas.microsoft.com/office/drawing/2014/main" xmlns="" id="{E5E4F4E3-FD9A-F24A-874A-E81FE8F84A5C}"/>
              </a:ext>
            </a:extLst>
          </p:cNvPr>
          <p:cNvPicPr preferRelativeResize="0"/>
          <p:nvPr/>
        </p:nvPicPr>
        <p:blipFill rotWithShape="1">
          <a:blip r:embed="rId4">
            <a:alphaModFix/>
          </a:blip>
          <a:srcRect/>
          <a:stretch/>
        </p:blipFill>
        <p:spPr>
          <a:xfrm>
            <a:off x="7773524" y="4733734"/>
            <a:ext cx="3155992" cy="1269699"/>
          </a:xfrm>
          <a:prstGeom prst="rect">
            <a:avLst/>
          </a:prstGeom>
          <a:noFill/>
          <a:ln>
            <a:noFill/>
          </a:ln>
        </p:spPr>
      </p:pic>
      <p:pic>
        <p:nvPicPr>
          <p:cNvPr id="26" name="Google Shape;206;p5">
            <a:extLst>
              <a:ext uri="{FF2B5EF4-FFF2-40B4-BE49-F238E27FC236}">
                <a16:creationId xmlns:a16="http://schemas.microsoft.com/office/drawing/2014/main" xmlns="" id="{B39E4719-F8CD-1744-B447-C651837B5C9E}"/>
              </a:ext>
            </a:extLst>
          </p:cNvPr>
          <p:cNvPicPr preferRelativeResize="0"/>
          <p:nvPr/>
        </p:nvPicPr>
        <p:blipFill rotWithShape="1">
          <a:blip r:embed="rId5">
            <a:alphaModFix/>
          </a:blip>
          <a:srcRect/>
          <a:stretch/>
        </p:blipFill>
        <p:spPr>
          <a:xfrm>
            <a:off x="4932524" y="4524406"/>
            <a:ext cx="1784470" cy="1590960"/>
          </a:xfrm>
          <a:prstGeom prst="rect">
            <a:avLst/>
          </a:prstGeom>
          <a:noFill/>
          <a:ln>
            <a:noFill/>
          </a:ln>
        </p:spPr>
      </p:pic>
      <p:sp>
        <p:nvSpPr>
          <p:cNvPr id="27" name="Google Shape;207;p5">
            <a:extLst>
              <a:ext uri="{FF2B5EF4-FFF2-40B4-BE49-F238E27FC236}">
                <a16:creationId xmlns:a16="http://schemas.microsoft.com/office/drawing/2014/main" xmlns="" id="{F392A152-71E7-F244-99D9-CACC5478073F}"/>
              </a:ext>
            </a:extLst>
          </p:cNvPr>
          <p:cNvSpPr txBox="1"/>
          <p:nvPr/>
        </p:nvSpPr>
        <p:spPr>
          <a:xfrm>
            <a:off x="4661145" y="6262270"/>
            <a:ext cx="2316495" cy="304413"/>
          </a:xfrm>
          <a:prstGeom prst="rect">
            <a:avLst/>
          </a:prstGeom>
          <a:noFill/>
          <a:ln>
            <a:noFill/>
          </a:ln>
        </p:spPr>
        <p:txBody>
          <a:bodyPr spcFirstLastPara="1" wrap="square" lIns="0" tIns="16925" rIns="0" bIns="0" anchor="t" anchorCtr="0">
            <a:spAutoFit/>
          </a:bodyPr>
          <a:lstStyle/>
          <a:p>
            <a:pPr marL="16933" marR="0" lvl="0" indent="0" algn="ctr" rtl="0">
              <a:spcBef>
                <a:spcPts val="0"/>
              </a:spcBef>
              <a:spcAft>
                <a:spcPts val="0"/>
              </a:spcAft>
              <a:buClr>
                <a:schemeClr val="dk1"/>
              </a:buClr>
              <a:buSzPts val="1867"/>
              <a:buFont typeface="Arial"/>
              <a:buNone/>
            </a:pPr>
            <a:r>
              <a:rPr lang="en-US" sz="1867" dirty="0">
                <a:solidFill>
                  <a:schemeClr val="dk1"/>
                </a:solidFill>
                <a:latin typeface="Arial"/>
                <a:ea typeface="Arial"/>
                <a:cs typeface="Arial"/>
                <a:sym typeface="Arial"/>
              </a:rPr>
              <a:t> Program graphs </a:t>
            </a:r>
            <a:endParaRPr sz="1867" dirty="0">
              <a:solidFill>
                <a:schemeClr val="dk1"/>
              </a:solidFill>
              <a:latin typeface="Arial"/>
              <a:ea typeface="Arial"/>
              <a:cs typeface="Arial"/>
              <a:sym typeface="Arial"/>
            </a:endParaRPr>
          </a:p>
        </p:txBody>
      </p:sp>
      <p:sp>
        <p:nvSpPr>
          <p:cNvPr id="28" name="Google Shape;208;p5">
            <a:extLst>
              <a:ext uri="{FF2B5EF4-FFF2-40B4-BE49-F238E27FC236}">
                <a16:creationId xmlns:a16="http://schemas.microsoft.com/office/drawing/2014/main" xmlns="" id="{CBA80B99-6C2D-D549-95EC-BF2AB1499EC4}"/>
              </a:ext>
            </a:extLst>
          </p:cNvPr>
          <p:cNvSpPr txBox="1"/>
          <p:nvPr/>
        </p:nvSpPr>
        <p:spPr>
          <a:xfrm>
            <a:off x="8254546" y="3688556"/>
            <a:ext cx="2045829" cy="591735"/>
          </a:xfrm>
          <a:prstGeom prst="rect">
            <a:avLst/>
          </a:prstGeom>
          <a:noFill/>
          <a:ln>
            <a:noFill/>
          </a:ln>
        </p:spPr>
        <p:txBody>
          <a:bodyPr spcFirstLastPara="1" wrap="square" lIns="0" tIns="16925" rIns="0" bIns="0" anchor="t" anchorCtr="0">
            <a:spAutoFit/>
          </a:bodyPr>
          <a:lstStyle/>
          <a:p>
            <a:pPr marL="16933" marR="0" lvl="0" indent="0" algn="ctr" rtl="0">
              <a:spcBef>
                <a:spcPts val="0"/>
              </a:spcBef>
              <a:spcAft>
                <a:spcPts val="0"/>
              </a:spcAft>
              <a:buClr>
                <a:schemeClr val="dk1"/>
              </a:buClr>
              <a:buSzPts val="1867"/>
              <a:buFont typeface="Arial"/>
              <a:buNone/>
            </a:pPr>
            <a:r>
              <a:rPr lang="en-US" sz="1867" dirty="0">
                <a:solidFill>
                  <a:schemeClr val="dk1"/>
                </a:solidFill>
                <a:latin typeface="Arial"/>
                <a:ea typeface="Arial"/>
                <a:cs typeface="Arial"/>
                <a:sym typeface="Arial"/>
              </a:rPr>
              <a:t>Protein-Protein Interactions</a:t>
            </a:r>
            <a:endParaRPr sz="1867" dirty="0">
              <a:solidFill>
                <a:schemeClr val="dk1"/>
              </a:solidFill>
              <a:latin typeface="Arial"/>
              <a:ea typeface="Arial"/>
              <a:cs typeface="Arial"/>
              <a:sym typeface="Arial"/>
            </a:endParaRPr>
          </a:p>
        </p:txBody>
      </p:sp>
      <p:pic>
        <p:nvPicPr>
          <p:cNvPr id="30" name="Picture 4" descr="Homology modeling - Wikipedia">
            <a:extLst>
              <a:ext uri="{FF2B5EF4-FFF2-40B4-BE49-F238E27FC236}">
                <a16:creationId xmlns:a16="http://schemas.microsoft.com/office/drawing/2014/main" xmlns="" id="{E9B9CD91-4E41-A941-B6D4-486ECB800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243" y="2195200"/>
            <a:ext cx="2000301" cy="15002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MC4R-centered protein-protein interaction network. The figure... | Download  Scientific Diagram">
            <a:extLst>
              <a:ext uri="{FF2B5EF4-FFF2-40B4-BE49-F238E27FC236}">
                <a16:creationId xmlns:a16="http://schemas.microsoft.com/office/drawing/2014/main" xmlns="" id="{56EE483C-C90B-3D47-B3B1-3E4A2159B1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0258" y="2204636"/>
            <a:ext cx="1867409" cy="1289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CR A-Level Chemistry Synthetic Routes - The Student Room">
            <a:extLst>
              <a:ext uri="{FF2B5EF4-FFF2-40B4-BE49-F238E27FC236}">
                <a16:creationId xmlns:a16="http://schemas.microsoft.com/office/drawing/2014/main" xmlns="" id="{A501DC0A-D6AC-F143-81F8-FC56D95D4A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508" y="4536785"/>
            <a:ext cx="2828374" cy="1590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498BF0B-5F53-ED6C-B160-155AA0D36265}"/>
              </a:ext>
            </a:extLst>
          </p:cNvPr>
          <p:cNvSpPr txBox="1"/>
          <p:nvPr/>
        </p:nvSpPr>
        <p:spPr>
          <a:xfrm>
            <a:off x="0" y="1336918"/>
            <a:ext cx="12192000" cy="523220"/>
          </a:xfrm>
          <a:prstGeom prst="rect">
            <a:avLst/>
          </a:prstGeom>
          <a:noFill/>
        </p:spPr>
        <p:txBody>
          <a:bodyPr wrap="square" rtlCol="0">
            <a:spAutoFit/>
          </a:bodyPr>
          <a:lstStyle/>
          <a:p>
            <a:pPr algn="ctr" defTabSz="914354">
              <a:spcBef>
                <a:spcPts val="600"/>
              </a:spcBef>
              <a:buClr>
                <a:srgbClr val="0000CC"/>
              </a:buClr>
              <a:buSzPct val="80000"/>
            </a:pPr>
            <a:r>
              <a:rPr lang="en-US" sz="2800" b="1" dirty="0">
                <a:cs typeface="Calibri Light" panose="020F0302020204030204" pitchFamily="34" charset="0"/>
              </a:rPr>
              <a:t>Going Beyond Text</a:t>
            </a:r>
            <a:r>
              <a:rPr lang="en-US" sz="2800" dirty="0">
                <a:cs typeface="Calibri Light" panose="020F0302020204030204" pitchFamily="34" charset="0"/>
              </a:rPr>
              <a:t>: Graph-structured data are ubiquitous in scientific domains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1"/>
          <p:cNvSpPr txBox="1">
            <a:spLocks noGrp="1"/>
          </p:cNvSpPr>
          <p:nvPr>
            <p:ph type="title"/>
          </p:nvPr>
        </p:nvSpPr>
        <p:spPr>
          <a:xfrm>
            <a:off x="517930" y="123568"/>
            <a:ext cx="11093848" cy="1082933"/>
          </a:xfrm>
          <a:prstGeom prst="rect">
            <a:avLst/>
          </a:prstGeom>
          <a:noFill/>
          <a:ln>
            <a:noFill/>
          </a:ln>
        </p:spPr>
        <p:txBody>
          <a:bodyPr spcFirstLastPara="1" wrap="square" lIns="91425" tIns="45700" rIns="91425" bIns="45700" anchor="ctr" anchorCtr="0">
            <a:noAutofit/>
          </a:bodyPr>
          <a:lstStyle/>
          <a:p>
            <a:pPr>
              <a:lnSpc>
                <a:spcPct val="90000"/>
              </a:lnSpc>
              <a:buClr>
                <a:srgbClr val="151E49"/>
              </a:buClr>
              <a:buSzPts val="1800"/>
            </a:pPr>
            <a:r>
              <a:rPr lang="en-US" sz="4400" dirty="0">
                <a:solidFill>
                  <a:schemeClr val="tx1"/>
                </a:solidFill>
                <a:latin typeface="Berlin Sans FB Demi" panose="020E0802020502020306" pitchFamily="34" charset="0"/>
                <a:ea typeface="+mj-ea"/>
                <a:cs typeface="+mj-cs"/>
              </a:rPr>
              <a:t>Feature Learning in Graphs</a:t>
            </a:r>
            <a:endParaRPr sz="4400" dirty="0">
              <a:solidFill>
                <a:schemeClr val="tx1"/>
              </a:solidFill>
              <a:latin typeface="Berlin Sans FB Demi" panose="020E0802020502020306" pitchFamily="34" charset="0"/>
              <a:ea typeface="+mj-ea"/>
              <a:cs typeface="+mj-cs"/>
            </a:endParaRPr>
          </a:p>
        </p:txBody>
      </p:sp>
      <p:sp>
        <p:nvSpPr>
          <p:cNvPr id="22" name="Content Placeholder 2">
            <a:extLst>
              <a:ext uri="{FF2B5EF4-FFF2-40B4-BE49-F238E27FC236}">
                <a16:creationId xmlns:a16="http://schemas.microsoft.com/office/drawing/2014/main" xmlns="" id="{E8EF60A4-9424-AF41-A25E-D49470DA766F}"/>
              </a:ext>
            </a:extLst>
          </p:cNvPr>
          <p:cNvSpPr txBox="1">
            <a:spLocks/>
          </p:cNvSpPr>
          <p:nvPr/>
        </p:nvSpPr>
        <p:spPr>
          <a:xfrm>
            <a:off x="517930" y="1260857"/>
            <a:ext cx="10992715" cy="18652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151E49"/>
              </a:buClr>
              <a:buSzPts val="2800"/>
              <a:buFont typeface="Arial"/>
              <a:buNone/>
              <a:defRPr sz="2800" b="0" i="0" u="none" strike="noStrike" cap="none">
                <a:solidFill>
                  <a:srgbClr val="151E49"/>
                </a:solidFill>
                <a:latin typeface="Arial"/>
                <a:ea typeface="Arial"/>
                <a:cs typeface="Arial"/>
                <a:sym typeface="Arial"/>
              </a:defRPr>
            </a:lvl1pPr>
            <a:lvl2pPr marL="914400" marR="0" lvl="1" indent="-381000" algn="l" rtl="0">
              <a:lnSpc>
                <a:spcPct val="90000"/>
              </a:lnSpc>
              <a:spcBef>
                <a:spcPts val="500"/>
              </a:spcBef>
              <a:spcAft>
                <a:spcPts val="0"/>
              </a:spcAft>
              <a:buClr>
                <a:srgbClr val="151E49"/>
              </a:buClr>
              <a:buSzPts val="2400"/>
              <a:buFont typeface="Arial"/>
              <a:buChar char="•"/>
              <a:defRPr sz="2400" b="0" i="0" u="none" strike="noStrike" cap="none">
                <a:solidFill>
                  <a:srgbClr val="151E49"/>
                </a:solidFill>
                <a:latin typeface="Arial"/>
                <a:ea typeface="Arial"/>
                <a:cs typeface="Arial"/>
                <a:sym typeface="Arial"/>
              </a:defRPr>
            </a:lvl2pPr>
            <a:lvl3pPr marL="1371600" marR="0" lvl="2" indent="-355600" algn="l" rtl="0">
              <a:lnSpc>
                <a:spcPct val="90000"/>
              </a:lnSpc>
              <a:spcBef>
                <a:spcPts val="500"/>
              </a:spcBef>
              <a:spcAft>
                <a:spcPts val="0"/>
              </a:spcAft>
              <a:buClr>
                <a:srgbClr val="151E49"/>
              </a:buClr>
              <a:buSzPts val="2000"/>
              <a:buFont typeface="Arial"/>
              <a:buChar char="•"/>
              <a:defRPr sz="2000" b="0" i="0" u="none" strike="noStrike" cap="none">
                <a:solidFill>
                  <a:srgbClr val="151E49"/>
                </a:solidFill>
                <a:latin typeface="Arial"/>
                <a:ea typeface="Arial"/>
                <a:cs typeface="Arial"/>
                <a:sym typeface="Arial"/>
              </a:defRPr>
            </a:lvl3pPr>
            <a:lvl4pPr marL="1828800" marR="0" lvl="3" indent="-342900" algn="l" rtl="0">
              <a:lnSpc>
                <a:spcPct val="90000"/>
              </a:lnSpc>
              <a:spcBef>
                <a:spcPts val="500"/>
              </a:spcBef>
              <a:spcAft>
                <a:spcPts val="0"/>
              </a:spcAft>
              <a:buClr>
                <a:srgbClr val="151E49"/>
              </a:buClr>
              <a:buSzPts val="1800"/>
              <a:buFont typeface="Arial"/>
              <a:buChar char="•"/>
              <a:defRPr sz="1800" b="0" i="0" u="none" strike="noStrike" cap="none">
                <a:solidFill>
                  <a:srgbClr val="151E49"/>
                </a:solidFill>
                <a:latin typeface="Arial"/>
                <a:ea typeface="Arial"/>
                <a:cs typeface="Arial"/>
                <a:sym typeface="Arial"/>
              </a:defRPr>
            </a:lvl4pPr>
            <a:lvl5pPr marL="2286000" marR="0" lvl="4" indent="-342900" algn="l" rtl="0">
              <a:lnSpc>
                <a:spcPct val="90000"/>
              </a:lnSpc>
              <a:spcBef>
                <a:spcPts val="500"/>
              </a:spcBef>
              <a:spcAft>
                <a:spcPts val="0"/>
              </a:spcAft>
              <a:buClr>
                <a:srgbClr val="151E49"/>
              </a:buClr>
              <a:buSzPts val="1800"/>
              <a:buFont typeface="Arial"/>
              <a:buChar char="•"/>
              <a:defRPr sz="1800" b="0" i="0" u="none" strike="noStrike" cap="none">
                <a:solidFill>
                  <a:srgbClr val="151E4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b="1" dirty="0">
                <a:solidFill>
                  <a:schemeClr val="tx1"/>
                </a:solidFill>
                <a:latin typeface="+mn-lt"/>
                <a:ea typeface="+mn-ea"/>
                <a:cs typeface="Calibri Light" panose="020F0302020204030204" pitchFamily="34" charset="0"/>
              </a:rPr>
              <a:t>Our Goal</a:t>
            </a:r>
            <a:r>
              <a:rPr lang="en-US" dirty="0">
                <a:solidFill>
                  <a:schemeClr val="tx1"/>
                </a:solidFill>
                <a:latin typeface="+mn-lt"/>
                <a:ea typeface="+mn-ea"/>
                <a:cs typeface="Calibri Light" panose="020F0302020204030204" pitchFamily="34" charset="0"/>
              </a:rPr>
              <a:t>: Design efficient task-independent / task-dependent feature learning for machine learning in graphs!</a:t>
            </a:r>
          </a:p>
          <a:p>
            <a:endParaRPr lang="en-US" sz="2700" dirty="0"/>
          </a:p>
        </p:txBody>
      </p:sp>
      <p:graphicFrame>
        <p:nvGraphicFramePr>
          <p:cNvPr id="24" name="object 4">
            <a:extLst>
              <a:ext uri="{FF2B5EF4-FFF2-40B4-BE49-F238E27FC236}">
                <a16:creationId xmlns:a16="http://schemas.microsoft.com/office/drawing/2014/main" xmlns="" id="{1DA32B26-45BA-6D4D-B28B-30FA876DECC5}"/>
              </a:ext>
            </a:extLst>
          </p:cNvPr>
          <p:cNvGraphicFramePr>
            <a:graphicFrameLocks noGrp="1"/>
          </p:cNvGraphicFramePr>
          <p:nvPr/>
        </p:nvGraphicFramePr>
        <p:xfrm>
          <a:off x="7040034" y="3654383"/>
          <a:ext cx="3159756" cy="422487"/>
        </p:xfrm>
        <a:graphic>
          <a:graphicData uri="http://schemas.openxmlformats.org/drawingml/2006/table">
            <a:tbl>
              <a:tblPr firstRow="1" bandRow="1">
                <a:tableStyleId>{2D5ABB26-0587-4C30-8999-92F81FD0307C}</a:tableStyleId>
              </a:tblPr>
              <a:tblGrid>
                <a:gridCol w="526627">
                  <a:extLst>
                    <a:ext uri="{9D8B030D-6E8A-4147-A177-3AD203B41FA5}">
                      <a16:colId xmlns:a16="http://schemas.microsoft.com/office/drawing/2014/main" xmlns="" val="20000"/>
                    </a:ext>
                  </a:extLst>
                </a:gridCol>
                <a:gridCol w="526627">
                  <a:extLst>
                    <a:ext uri="{9D8B030D-6E8A-4147-A177-3AD203B41FA5}">
                      <a16:colId xmlns:a16="http://schemas.microsoft.com/office/drawing/2014/main" xmlns="" val="20001"/>
                    </a:ext>
                  </a:extLst>
                </a:gridCol>
                <a:gridCol w="526627">
                  <a:extLst>
                    <a:ext uri="{9D8B030D-6E8A-4147-A177-3AD203B41FA5}">
                      <a16:colId xmlns:a16="http://schemas.microsoft.com/office/drawing/2014/main" xmlns="" val="20002"/>
                    </a:ext>
                  </a:extLst>
                </a:gridCol>
                <a:gridCol w="526625">
                  <a:extLst>
                    <a:ext uri="{9D8B030D-6E8A-4147-A177-3AD203B41FA5}">
                      <a16:colId xmlns:a16="http://schemas.microsoft.com/office/drawing/2014/main" xmlns="" val="20003"/>
                    </a:ext>
                  </a:extLst>
                </a:gridCol>
                <a:gridCol w="526625">
                  <a:extLst>
                    <a:ext uri="{9D8B030D-6E8A-4147-A177-3AD203B41FA5}">
                      <a16:colId xmlns:a16="http://schemas.microsoft.com/office/drawing/2014/main" xmlns="" val="20004"/>
                    </a:ext>
                  </a:extLst>
                </a:gridCol>
                <a:gridCol w="526625">
                  <a:extLst>
                    <a:ext uri="{9D8B030D-6E8A-4147-A177-3AD203B41FA5}">
                      <a16:colId xmlns:a16="http://schemas.microsoft.com/office/drawing/2014/main" xmlns="" val="20005"/>
                    </a:ext>
                  </a:extLst>
                </a:gridCol>
              </a:tblGrid>
              <a:tr h="422487">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extLst>
                  <a:ext uri="{0D108BD9-81ED-4DB2-BD59-A6C34878D82A}">
                    <a16:rowId xmlns:a16="http://schemas.microsoft.com/office/drawing/2014/main" xmlns="" val="10000"/>
                  </a:ext>
                </a:extLst>
              </a:tr>
            </a:tbl>
          </a:graphicData>
        </a:graphic>
      </p:graphicFrame>
      <p:sp>
        <p:nvSpPr>
          <p:cNvPr id="25" name="object 5">
            <a:extLst>
              <a:ext uri="{FF2B5EF4-FFF2-40B4-BE49-F238E27FC236}">
                <a16:creationId xmlns:a16="http://schemas.microsoft.com/office/drawing/2014/main" xmlns="" id="{4DFD7735-B6EF-4B46-8E41-D9AE3735C285}"/>
              </a:ext>
            </a:extLst>
          </p:cNvPr>
          <p:cNvSpPr/>
          <p:nvPr/>
        </p:nvSpPr>
        <p:spPr>
          <a:xfrm>
            <a:off x="4285037" y="3789426"/>
            <a:ext cx="2642447" cy="152400"/>
          </a:xfrm>
          <a:custGeom>
            <a:avLst/>
            <a:gdLst/>
            <a:ahLst/>
            <a:cxnLst/>
            <a:rect l="l" t="t" r="r" b="b"/>
            <a:pathLst>
              <a:path w="1981835" h="114300">
                <a:moveTo>
                  <a:pt x="1943600" y="38011"/>
                </a:moveTo>
                <a:lnTo>
                  <a:pt x="1885950" y="38011"/>
                </a:lnTo>
                <a:lnTo>
                  <a:pt x="1886115" y="76111"/>
                </a:lnTo>
                <a:lnTo>
                  <a:pt x="1867065" y="76194"/>
                </a:lnTo>
                <a:lnTo>
                  <a:pt x="1867230" y="114300"/>
                </a:lnTo>
                <a:lnTo>
                  <a:pt x="1981276" y="56641"/>
                </a:lnTo>
                <a:lnTo>
                  <a:pt x="1943600" y="38011"/>
                </a:lnTo>
                <a:close/>
              </a:path>
              <a:path w="1981835" h="114300">
                <a:moveTo>
                  <a:pt x="1866899" y="38094"/>
                </a:moveTo>
                <a:lnTo>
                  <a:pt x="0" y="46266"/>
                </a:lnTo>
                <a:lnTo>
                  <a:pt x="165" y="84366"/>
                </a:lnTo>
                <a:lnTo>
                  <a:pt x="1867065" y="76194"/>
                </a:lnTo>
                <a:lnTo>
                  <a:pt x="1866899" y="38094"/>
                </a:lnTo>
                <a:close/>
              </a:path>
              <a:path w="1981835" h="114300">
                <a:moveTo>
                  <a:pt x="1885950" y="38011"/>
                </a:moveTo>
                <a:lnTo>
                  <a:pt x="1866899" y="38094"/>
                </a:lnTo>
                <a:lnTo>
                  <a:pt x="1867065" y="76194"/>
                </a:lnTo>
                <a:lnTo>
                  <a:pt x="1886115" y="76111"/>
                </a:lnTo>
                <a:lnTo>
                  <a:pt x="1885950" y="38011"/>
                </a:lnTo>
                <a:close/>
              </a:path>
              <a:path w="1981835" h="114300">
                <a:moveTo>
                  <a:pt x="1866734" y="0"/>
                </a:moveTo>
                <a:lnTo>
                  <a:pt x="1866899" y="38094"/>
                </a:lnTo>
                <a:lnTo>
                  <a:pt x="1943600" y="38011"/>
                </a:lnTo>
                <a:lnTo>
                  <a:pt x="1866734" y="0"/>
                </a:lnTo>
                <a:close/>
              </a:path>
            </a:pathLst>
          </a:custGeom>
          <a:solidFill>
            <a:srgbClr val="000000"/>
          </a:solidFill>
        </p:spPr>
        <p:txBody>
          <a:bodyPr wrap="square" lIns="0" tIns="0" rIns="0" bIns="0" rtlCol="0"/>
          <a:lstStyle/>
          <a:p>
            <a:endParaRPr sz="2400"/>
          </a:p>
        </p:txBody>
      </p:sp>
      <p:sp>
        <p:nvSpPr>
          <p:cNvPr id="26" name="object 6">
            <a:extLst>
              <a:ext uri="{FF2B5EF4-FFF2-40B4-BE49-F238E27FC236}">
                <a16:creationId xmlns:a16="http://schemas.microsoft.com/office/drawing/2014/main" xmlns="" id="{AE09D18F-B61E-5748-9713-AD3A844CC5AC}"/>
              </a:ext>
            </a:extLst>
          </p:cNvPr>
          <p:cNvSpPr/>
          <p:nvPr/>
        </p:nvSpPr>
        <p:spPr>
          <a:xfrm>
            <a:off x="7048501" y="4102023"/>
            <a:ext cx="3158913" cy="388620"/>
          </a:xfrm>
          <a:custGeom>
            <a:avLst/>
            <a:gdLst/>
            <a:ahLst/>
            <a:cxnLst/>
            <a:rect l="l" t="t" r="r" b="b"/>
            <a:pathLst>
              <a:path w="2369184" h="291464">
                <a:moveTo>
                  <a:pt x="2368641" y="0"/>
                </a:moveTo>
                <a:lnTo>
                  <a:pt x="2361472" y="45963"/>
                </a:lnTo>
                <a:lnTo>
                  <a:pt x="2341509" y="85883"/>
                </a:lnTo>
                <a:lnTo>
                  <a:pt x="2311068" y="117362"/>
                </a:lnTo>
                <a:lnTo>
                  <a:pt x="2272467" y="138006"/>
                </a:lnTo>
                <a:lnTo>
                  <a:pt x="2228021" y="145420"/>
                </a:lnTo>
                <a:lnTo>
                  <a:pt x="1331190" y="145420"/>
                </a:lnTo>
                <a:lnTo>
                  <a:pt x="1286744" y="152833"/>
                </a:lnTo>
                <a:lnTo>
                  <a:pt x="1248143" y="173477"/>
                </a:lnTo>
                <a:lnTo>
                  <a:pt x="1217702" y="204956"/>
                </a:lnTo>
                <a:lnTo>
                  <a:pt x="1197739" y="244875"/>
                </a:lnTo>
                <a:lnTo>
                  <a:pt x="1190570" y="290839"/>
                </a:lnTo>
                <a:lnTo>
                  <a:pt x="1183402" y="244875"/>
                </a:lnTo>
                <a:lnTo>
                  <a:pt x="1163442" y="204956"/>
                </a:lnTo>
                <a:lnTo>
                  <a:pt x="1133004" y="173477"/>
                </a:lnTo>
                <a:lnTo>
                  <a:pt x="1094405" y="152833"/>
                </a:lnTo>
                <a:lnTo>
                  <a:pt x="1049960" y="145420"/>
                </a:lnTo>
                <a:lnTo>
                  <a:pt x="140613" y="145420"/>
                </a:lnTo>
                <a:lnTo>
                  <a:pt x="96168" y="138006"/>
                </a:lnTo>
                <a:lnTo>
                  <a:pt x="57568" y="117362"/>
                </a:lnTo>
                <a:lnTo>
                  <a:pt x="27130" y="85883"/>
                </a:lnTo>
                <a:lnTo>
                  <a:pt x="7168" y="45963"/>
                </a:lnTo>
                <a:lnTo>
                  <a:pt x="0" y="0"/>
                </a:lnTo>
              </a:path>
            </a:pathLst>
          </a:custGeom>
          <a:ln w="9525">
            <a:solidFill>
              <a:srgbClr val="961100"/>
            </a:solidFill>
          </a:ln>
        </p:spPr>
        <p:txBody>
          <a:bodyPr wrap="square" lIns="0" tIns="0" rIns="0" bIns="0" rtlCol="0"/>
          <a:lstStyle/>
          <a:p>
            <a:endParaRPr sz="2400"/>
          </a:p>
        </p:txBody>
      </p:sp>
      <p:sp>
        <p:nvSpPr>
          <p:cNvPr id="27" name="object 7">
            <a:extLst>
              <a:ext uri="{FF2B5EF4-FFF2-40B4-BE49-F238E27FC236}">
                <a16:creationId xmlns:a16="http://schemas.microsoft.com/office/drawing/2014/main" xmlns="" id="{483557FE-63C1-C941-985A-1FFD142C7A2F}"/>
              </a:ext>
            </a:extLst>
          </p:cNvPr>
          <p:cNvSpPr txBox="1"/>
          <p:nvPr/>
        </p:nvSpPr>
        <p:spPr>
          <a:xfrm>
            <a:off x="8054707" y="3063169"/>
            <a:ext cx="1145547" cy="509541"/>
          </a:xfrm>
          <a:prstGeom prst="rect">
            <a:avLst/>
          </a:prstGeom>
        </p:spPr>
        <p:txBody>
          <a:bodyPr vert="horz" wrap="square" lIns="0" tIns="16933" rIns="0" bIns="0" rtlCol="0">
            <a:spAutoFit/>
          </a:bodyPr>
          <a:lstStyle/>
          <a:p>
            <a:pPr marL="16933">
              <a:spcBef>
                <a:spcPts val="133"/>
              </a:spcBef>
            </a:pPr>
            <a:r>
              <a:rPr sz="3200" spc="-7" dirty="0">
                <a:solidFill>
                  <a:srgbClr val="961100"/>
                </a:solidFill>
                <a:latin typeface="Georgia"/>
                <a:cs typeface="Georgia"/>
              </a:rPr>
              <a:t>v</a:t>
            </a:r>
            <a:r>
              <a:rPr sz="3200" spc="7" dirty="0">
                <a:solidFill>
                  <a:srgbClr val="961100"/>
                </a:solidFill>
                <a:latin typeface="Georgia"/>
                <a:cs typeface="Georgia"/>
              </a:rPr>
              <a:t>e</a:t>
            </a:r>
            <a:r>
              <a:rPr sz="3200" dirty="0">
                <a:solidFill>
                  <a:srgbClr val="961100"/>
                </a:solidFill>
                <a:latin typeface="Georgia"/>
                <a:cs typeface="Georgia"/>
              </a:rPr>
              <a:t>c</a:t>
            </a:r>
            <a:r>
              <a:rPr lang="en-US" sz="3200" dirty="0">
                <a:solidFill>
                  <a:srgbClr val="961100"/>
                </a:solidFill>
                <a:latin typeface="Georgia"/>
                <a:cs typeface="Georgia"/>
              </a:rPr>
              <a:t>tor</a:t>
            </a:r>
            <a:endParaRPr sz="3200" dirty="0">
              <a:latin typeface="Georgia"/>
              <a:cs typeface="Georgia"/>
            </a:endParaRPr>
          </a:p>
        </p:txBody>
      </p:sp>
      <mc:AlternateContent xmlns:mc="http://schemas.openxmlformats.org/markup-compatibility/2006" xmlns:a14="http://schemas.microsoft.com/office/drawing/2010/main">
        <mc:Choice Requires="a14">
          <p:sp>
            <p:nvSpPr>
              <p:cNvPr id="30" name="object 9">
                <a:extLst>
                  <a:ext uri="{FF2B5EF4-FFF2-40B4-BE49-F238E27FC236}">
                    <a16:creationId xmlns:a16="http://schemas.microsoft.com/office/drawing/2014/main" xmlns="" id="{0DFB5009-8CE0-9544-A1BF-5AFEDE4817B3}"/>
                  </a:ext>
                </a:extLst>
              </p:cNvPr>
              <p:cNvSpPr txBox="1"/>
              <p:nvPr/>
            </p:nvSpPr>
            <p:spPr>
              <a:xfrm>
                <a:off x="6943066" y="4260688"/>
                <a:ext cx="3056467" cy="1681957"/>
              </a:xfrm>
              <a:prstGeom prst="rect">
                <a:avLst/>
              </a:prstGeom>
            </p:spPr>
            <p:txBody>
              <a:bodyPr vert="horz" wrap="square" lIns="0" tIns="254847" rIns="0" bIns="0" rtlCol="0">
                <a:spAutoFit/>
              </a:bodyPr>
              <a:lstStyle/>
              <a:p>
                <a:pPr marL="1492636">
                  <a:spcBef>
                    <a:spcPts val="2007"/>
                  </a:spcBef>
                </a:pPr>
                <a14:m>
                  <m:oMathPara xmlns:m="http://schemas.openxmlformats.org/officeDocument/2006/math">
                    <m:oMathParaPr>
                      <m:jc m:val="centerGroup"/>
                    </m:oMathParaPr>
                    <m:oMath xmlns:m="http://schemas.openxmlformats.org/officeDocument/2006/math">
                      <m:sSup>
                        <m:sSupPr>
                          <m:ctrlPr>
                            <a:rPr lang="en-US" sz="3200" i="1">
                              <a:latin typeface="Cambria Math"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ℝ</m:t>
                          </m:r>
                        </m:e>
                        <m:sup>
                          <m:r>
                            <a:rPr lang="en-US" sz="3200" i="1">
                              <a:latin typeface="Cambria Math" panose="02040503050406030204" pitchFamily="18" charset="0"/>
                              <a:ea typeface="Cambria Math" panose="02040503050406030204" pitchFamily="18" charset="0"/>
                            </a:rPr>
                            <m:t>𝑑</m:t>
                          </m:r>
                        </m:sup>
                      </m:sSup>
                    </m:oMath>
                  </m:oMathPara>
                </a14:m>
                <a:endParaRPr sz="2400" dirty="0">
                  <a:latin typeface="DejaVu Sans"/>
                  <a:cs typeface="DejaVu Sans"/>
                </a:endParaRPr>
              </a:p>
              <a:p>
                <a:pPr marL="783994" marR="6773" indent="-767907">
                  <a:lnSpc>
                    <a:spcPts val="2787"/>
                  </a:lnSpc>
                  <a:spcBef>
                    <a:spcPts val="1580"/>
                  </a:spcBef>
                </a:pPr>
                <a:r>
                  <a:rPr sz="2400" spc="-80" dirty="0">
                    <a:latin typeface="Arial"/>
                    <a:cs typeface="Arial"/>
                  </a:rPr>
                  <a:t>Feature </a:t>
                </a:r>
                <a:r>
                  <a:rPr sz="2400" spc="-47" dirty="0">
                    <a:latin typeface="Arial"/>
                    <a:cs typeface="Arial"/>
                  </a:rPr>
                  <a:t>representation,  </a:t>
                </a:r>
                <a:r>
                  <a:rPr sz="2400" spc="-20" dirty="0">
                    <a:latin typeface="Arial"/>
                    <a:cs typeface="Arial"/>
                  </a:rPr>
                  <a:t>embedding</a:t>
                </a:r>
                <a:endParaRPr sz="2400" dirty="0">
                  <a:latin typeface="Arial"/>
                  <a:cs typeface="Arial"/>
                </a:endParaRPr>
              </a:p>
            </p:txBody>
          </p:sp>
        </mc:Choice>
        <mc:Fallback xmlns="">
          <p:sp>
            <p:nvSpPr>
              <p:cNvPr id="30" name="object 9">
                <a:extLst>
                  <a:ext uri="{FF2B5EF4-FFF2-40B4-BE49-F238E27FC236}">
                    <a16:creationId xmlns:a16="http://schemas.microsoft.com/office/drawing/2014/main" id="{0DFB5009-8CE0-9544-A1BF-5AFEDE4817B3}"/>
                  </a:ext>
                </a:extLst>
              </p:cNvPr>
              <p:cNvSpPr txBox="1">
                <a:spLocks noRot="1" noChangeAspect="1" noMove="1" noResize="1" noEditPoints="1" noAdjustHandles="1" noChangeArrowheads="1" noChangeShapeType="1" noTextEdit="1"/>
              </p:cNvSpPr>
              <p:nvPr/>
            </p:nvSpPr>
            <p:spPr>
              <a:xfrm>
                <a:off x="6943066" y="4260688"/>
                <a:ext cx="3056467" cy="1681957"/>
              </a:xfrm>
              <a:prstGeom prst="rect">
                <a:avLst/>
              </a:prstGeom>
              <a:blipFill>
                <a:blip r:embed="rId3"/>
                <a:stretch>
                  <a:fillRect l="-5372" r="-9917" b="-9701"/>
                </a:stretch>
              </a:blipFill>
            </p:spPr>
            <p:txBody>
              <a:bodyPr/>
              <a:lstStyle/>
              <a:p>
                <a:r>
                  <a:rPr lang="en-US">
                    <a:noFill/>
                  </a:rPr>
                  <a:t> </a:t>
                </a:r>
              </a:p>
            </p:txBody>
          </p:sp>
        </mc:Fallback>
      </mc:AlternateContent>
      <p:sp>
        <p:nvSpPr>
          <p:cNvPr id="31" name="object 10">
            <a:extLst>
              <a:ext uri="{FF2B5EF4-FFF2-40B4-BE49-F238E27FC236}">
                <a16:creationId xmlns:a16="http://schemas.microsoft.com/office/drawing/2014/main" xmlns="" id="{D5F31F1D-708F-ED4C-B645-B7CE95C27913}"/>
              </a:ext>
            </a:extLst>
          </p:cNvPr>
          <p:cNvSpPr/>
          <p:nvPr/>
        </p:nvSpPr>
        <p:spPr>
          <a:xfrm>
            <a:off x="3187700" y="3126147"/>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49" name="object 11">
            <a:extLst>
              <a:ext uri="{FF2B5EF4-FFF2-40B4-BE49-F238E27FC236}">
                <a16:creationId xmlns:a16="http://schemas.microsoft.com/office/drawing/2014/main" xmlns="" id="{A834E017-5AB0-1E43-9EAD-8B73B289B047}"/>
              </a:ext>
            </a:extLst>
          </p:cNvPr>
          <p:cNvSpPr/>
          <p:nvPr/>
        </p:nvSpPr>
        <p:spPr>
          <a:xfrm>
            <a:off x="2586832" y="3716308"/>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50" name="object 12">
            <a:extLst>
              <a:ext uri="{FF2B5EF4-FFF2-40B4-BE49-F238E27FC236}">
                <a16:creationId xmlns:a16="http://schemas.microsoft.com/office/drawing/2014/main" xmlns="" id="{F2C72D10-BAB8-8C4A-8D82-924128A3FBDD}"/>
              </a:ext>
            </a:extLst>
          </p:cNvPr>
          <p:cNvSpPr/>
          <p:nvPr/>
        </p:nvSpPr>
        <p:spPr>
          <a:xfrm>
            <a:off x="3395657" y="4614828"/>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51" name="object 13">
            <a:extLst>
              <a:ext uri="{FF2B5EF4-FFF2-40B4-BE49-F238E27FC236}">
                <a16:creationId xmlns:a16="http://schemas.microsoft.com/office/drawing/2014/main" xmlns="" id="{E58FA5A9-0040-6A44-93B4-7769F34CD937}"/>
              </a:ext>
            </a:extLst>
          </p:cNvPr>
          <p:cNvSpPr/>
          <p:nvPr/>
        </p:nvSpPr>
        <p:spPr>
          <a:xfrm>
            <a:off x="2044701" y="4489812"/>
            <a:ext cx="365760" cy="369147"/>
          </a:xfrm>
          <a:custGeom>
            <a:avLst/>
            <a:gdLst/>
            <a:ahLst/>
            <a:cxnLst/>
            <a:rect l="l" t="t" r="r" b="b"/>
            <a:pathLst>
              <a:path w="274320"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52" name="object 14">
            <a:extLst>
              <a:ext uri="{FF2B5EF4-FFF2-40B4-BE49-F238E27FC236}">
                <a16:creationId xmlns:a16="http://schemas.microsoft.com/office/drawing/2014/main" xmlns="" id="{D49A1A9F-EA40-2749-9219-B915C82F35A5}"/>
              </a:ext>
            </a:extLst>
          </p:cNvPr>
          <p:cNvSpPr/>
          <p:nvPr/>
        </p:nvSpPr>
        <p:spPr>
          <a:xfrm>
            <a:off x="1701801" y="3260293"/>
            <a:ext cx="365760" cy="369147"/>
          </a:xfrm>
          <a:custGeom>
            <a:avLst/>
            <a:gdLst/>
            <a:ahLst/>
            <a:cxnLst/>
            <a:rect l="l" t="t" r="r" b="b"/>
            <a:pathLst>
              <a:path w="274320"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53" name="object 15">
            <a:extLst>
              <a:ext uri="{FF2B5EF4-FFF2-40B4-BE49-F238E27FC236}">
                <a16:creationId xmlns:a16="http://schemas.microsoft.com/office/drawing/2014/main" xmlns="" id="{89F6B26D-839D-604F-BB4C-26B1586966D5}"/>
              </a:ext>
            </a:extLst>
          </p:cNvPr>
          <p:cNvSpPr/>
          <p:nvPr/>
        </p:nvSpPr>
        <p:spPr>
          <a:xfrm>
            <a:off x="3814757" y="3716308"/>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54" name="object 16">
            <a:extLst>
              <a:ext uri="{FF2B5EF4-FFF2-40B4-BE49-F238E27FC236}">
                <a16:creationId xmlns:a16="http://schemas.microsoft.com/office/drawing/2014/main" xmlns="" id="{13482BBB-DC4B-5A4A-A656-CBF8102AEA1C}"/>
              </a:ext>
            </a:extLst>
          </p:cNvPr>
          <p:cNvSpPr txBox="1"/>
          <p:nvPr/>
        </p:nvSpPr>
        <p:spPr>
          <a:xfrm>
            <a:off x="3749834" y="3052086"/>
            <a:ext cx="922867" cy="551433"/>
          </a:xfrm>
          <a:prstGeom prst="rect">
            <a:avLst/>
          </a:prstGeom>
        </p:spPr>
        <p:txBody>
          <a:bodyPr vert="horz" wrap="square" lIns="0" tIns="58420" rIns="0" bIns="0" rtlCol="0">
            <a:spAutoFit/>
          </a:bodyPr>
          <a:lstStyle/>
          <a:p>
            <a:pPr marL="16933">
              <a:spcBef>
                <a:spcPts val="460"/>
              </a:spcBef>
            </a:pPr>
            <a:r>
              <a:rPr lang="en-US" sz="3200" spc="-13" dirty="0">
                <a:solidFill>
                  <a:srgbClr val="961100"/>
                </a:solidFill>
                <a:latin typeface="Georgia"/>
                <a:cs typeface="Georgia"/>
              </a:rPr>
              <a:t>n</a:t>
            </a:r>
            <a:r>
              <a:rPr lang="en-US" sz="3200" spc="7" dirty="0">
                <a:solidFill>
                  <a:srgbClr val="961100"/>
                </a:solidFill>
                <a:latin typeface="Georgia"/>
                <a:cs typeface="Georgia"/>
              </a:rPr>
              <a:t>o</a:t>
            </a:r>
            <a:r>
              <a:rPr lang="en-US" sz="3200" spc="-7" dirty="0">
                <a:solidFill>
                  <a:srgbClr val="961100"/>
                </a:solidFill>
                <a:latin typeface="Georgia"/>
                <a:cs typeface="Georgia"/>
              </a:rPr>
              <a:t>d</a:t>
            </a:r>
            <a:r>
              <a:rPr lang="en-US" sz="3200" dirty="0">
                <a:solidFill>
                  <a:srgbClr val="961100"/>
                </a:solidFill>
                <a:latin typeface="Georgia"/>
                <a:cs typeface="Georgia"/>
              </a:rPr>
              <a:t>e</a:t>
            </a:r>
            <a:endParaRPr lang="en-US" sz="2933" dirty="0">
              <a:latin typeface="Arial"/>
              <a:cs typeface="Arial"/>
            </a:endParaRPr>
          </a:p>
        </p:txBody>
      </p:sp>
      <p:sp>
        <p:nvSpPr>
          <p:cNvPr id="55" name="object 17">
            <a:extLst>
              <a:ext uri="{FF2B5EF4-FFF2-40B4-BE49-F238E27FC236}">
                <a16:creationId xmlns:a16="http://schemas.microsoft.com/office/drawing/2014/main" xmlns="" id="{2C79E612-5C3B-6441-A43F-5B34089E7401}"/>
              </a:ext>
            </a:extLst>
          </p:cNvPr>
          <p:cNvSpPr/>
          <p:nvPr/>
        </p:nvSpPr>
        <p:spPr>
          <a:xfrm>
            <a:off x="4041139" y="4333597"/>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56" name="object 18">
            <a:extLst>
              <a:ext uri="{FF2B5EF4-FFF2-40B4-BE49-F238E27FC236}">
                <a16:creationId xmlns:a16="http://schemas.microsoft.com/office/drawing/2014/main" xmlns="" id="{5D9201F4-B845-AA40-9C25-323D0916C397}"/>
              </a:ext>
            </a:extLst>
          </p:cNvPr>
          <p:cNvSpPr/>
          <p:nvPr/>
        </p:nvSpPr>
        <p:spPr>
          <a:xfrm>
            <a:off x="2067562" y="3444833"/>
            <a:ext cx="573193" cy="325967"/>
          </a:xfrm>
          <a:custGeom>
            <a:avLst/>
            <a:gdLst/>
            <a:ahLst/>
            <a:cxnLst/>
            <a:rect l="l" t="t" r="r" b="b"/>
            <a:pathLst>
              <a:path w="429894" h="244475">
                <a:moveTo>
                  <a:pt x="0" y="0"/>
                </a:moveTo>
                <a:lnTo>
                  <a:pt x="429626" y="244135"/>
                </a:lnTo>
              </a:path>
            </a:pathLst>
          </a:custGeom>
          <a:ln w="28575">
            <a:solidFill>
              <a:srgbClr val="4A7EBB"/>
            </a:solidFill>
          </a:ln>
        </p:spPr>
        <p:txBody>
          <a:bodyPr wrap="square" lIns="0" tIns="0" rIns="0" bIns="0" rtlCol="0"/>
          <a:lstStyle/>
          <a:p>
            <a:endParaRPr sz="2400"/>
          </a:p>
        </p:txBody>
      </p:sp>
      <p:sp>
        <p:nvSpPr>
          <p:cNvPr id="57" name="object 19">
            <a:extLst>
              <a:ext uri="{FF2B5EF4-FFF2-40B4-BE49-F238E27FC236}">
                <a16:creationId xmlns:a16="http://schemas.microsoft.com/office/drawing/2014/main" xmlns="" id="{302C3F9C-46DA-B944-95CE-F2D38019139D}"/>
              </a:ext>
            </a:extLst>
          </p:cNvPr>
          <p:cNvSpPr/>
          <p:nvPr/>
        </p:nvSpPr>
        <p:spPr>
          <a:xfrm>
            <a:off x="1884683" y="3629390"/>
            <a:ext cx="342900" cy="861060"/>
          </a:xfrm>
          <a:custGeom>
            <a:avLst/>
            <a:gdLst/>
            <a:ahLst/>
            <a:cxnLst/>
            <a:rect l="l" t="t" r="r" b="b"/>
            <a:pathLst>
              <a:path w="257175" h="645795">
                <a:moveTo>
                  <a:pt x="0" y="0"/>
                </a:moveTo>
                <a:lnTo>
                  <a:pt x="257175" y="645318"/>
                </a:lnTo>
              </a:path>
            </a:pathLst>
          </a:custGeom>
          <a:ln w="28575">
            <a:solidFill>
              <a:srgbClr val="4A7EBB"/>
            </a:solidFill>
          </a:ln>
        </p:spPr>
        <p:txBody>
          <a:bodyPr wrap="square" lIns="0" tIns="0" rIns="0" bIns="0" rtlCol="0"/>
          <a:lstStyle/>
          <a:p>
            <a:endParaRPr sz="2400"/>
          </a:p>
        </p:txBody>
      </p:sp>
      <p:sp>
        <p:nvSpPr>
          <p:cNvPr id="58" name="object 20">
            <a:extLst>
              <a:ext uri="{FF2B5EF4-FFF2-40B4-BE49-F238E27FC236}">
                <a16:creationId xmlns:a16="http://schemas.microsoft.com/office/drawing/2014/main" xmlns="" id="{FB94D444-1878-0047-A0F0-6923F544751D}"/>
              </a:ext>
            </a:extLst>
          </p:cNvPr>
          <p:cNvSpPr/>
          <p:nvPr/>
        </p:nvSpPr>
        <p:spPr>
          <a:xfrm>
            <a:off x="2410463" y="4674359"/>
            <a:ext cx="985520" cy="125307"/>
          </a:xfrm>
          <a:custGeom>
            <a:avLst/>
            <a:gdLst/>
            <a:ahLst/>
            <a:cxnLst/>
            <a:rect l="l" t="t" r="r" b="b"/>
            <a:pathLst>
              <a:path w="739140" h="93979">
                <a:moveTo>
                  <a:pt x="0" y="0"/>
                </a:moveTo>
                <a:lnTo>
                  <a:pt x="738901" y="93762"/>
                </a:lnTo>
              </a:path>
            </a:pathLst>
          </a:custGeom>
          <a:ln w="28575">
            <a:solidFill>
              <a:srgbClr val="4A7EBB"/>
            </a:solidFill>
          </a:ln>
        </p:spPr>
        <p:txBody>
          <a:bodyPr wrap="square" lIns="0" tIns="0" rIns="0" bIns="0" rtlCol="0"/>
          <a:lstStyle/>
          <a:p>
            <a:endParaRPr sz="2400"/>
          </a:p>
        </p:txBody>
      </p:sp>
      <p:sp>
        <p:nvSpPr>
          <p:cNvPr id="59" name="object 21">
            <a:extLst>
              <a:ext uri="{FF2B5EF4-FFF2-40B4-BE49-F238E27FC236}">
                <a16:creationId xmlns:a16="http://schemas.microsoft.com/office/drawing/2014/main" xmlns="" id="{03129E94-A212-9947-B1A7-1E010FD594AB}"/>
              </a:ext>
            </a:extLst>
          </p:cNvPr>
          <p:cNvSpPr/>
          <p:nvPr/>
        </p:nvSpPr>
        <p:spPr>
          <a:xfrm>
            <a:off x="3761417" y="4648641"/>
            <a:ext cx="333587" cy="151552"/>
          </a:xfrm>
          <a:custGeom>
            <a:avLst/>
            <a:gdLst/>
            <a:ahLst/>
            <a:cxnLst/>
            <a:rect l="l" t="t" r="r" b="b"/>
            <a:pathLst>
              <a:path w="250189" h="113664">
                <a:moveTo>
                  <a:pt x="0" y="113051"/>
                </a:moveTo>
                <a:lnTo>
                  <a:pt x="249962" y="0"/>
                </a:lnTo>
              </a:path>
            </a:pathLst>
          </a:custGeom>
          <a:ln w="28575">
            <a:solidFill>
              <a:srgbClr val="4A7EBB"/>
            </a:solidFill>
          </a:ln>
        </p:spPr>
        <p:txBody>
          <a:bodyPr wrap="square" lIns="0" tIns="0" rIns="0" bIns="0" rtlCol="0"/>
          <a:lstStyle/>
          <a:p>
            <a:endParaRPr sz="2400"/>
          </a:p>
        </p:txBody>
      </p:sp>
      <p:sp>
        <p:nvSpPr>
          <p:cNvPr id="60" name="object 22">
            <a:extLst>
              <a:ext uri="{FF2B5EF4-FFF2-40B4-BE49-F238E27FC236}">
                <a16:creationId xmlns:a16="http://schemas.microsoft.com/office/drawing/2014/main" xmlns="" id="{FA48442D-9D15-0146-8CCF-7F36E9A3C6CA}"/>
              </a:ext>
            </a:extLst>
          </p:cNvPr>
          <p:cNvSpPr/>
          <p:nvPr/>
        </p:nvSpPr>
        <p:spPr>
          <a:xfrm>
            <a:off x="2356897" y="4031336"/>
            <a:ext cx="283633" cy="513080"/>
          </a:xfrm>
          <a:custGeom>
            <a:avLst/>
            <a:gdLst/>
            <a:ahLst/>
            <a:cxnLst/>
            <a:rect l="l" t="t" r="r" b="b"/>
            <a:pathLst>
              <a:path w="212725" h="384810">
                <a:moveTo>
                  <a:pt x="212624" y="0"/>
                </a:moveTo>
                <a:lnTo>
                  <a:pt x="0" y="384389"/>
                </a:lnTo>
              </a:path>
            </a:pathLst>
          </a:custGeom>
          <a:ln w="28575">
            <a:solidFill>
              <a:srgbClr val="4A7EBB"/>
            </a:solidFill>
          </a:ln>
        </p:spPr>
        <p:txBody>
          <a:bodyPr wrap="square" lIns="0" tIns="0" rIns="0" bIns="0" rtlCol="0"/>
          <a:lstStyle/>
          <a:p>
            <a:endParaRPr sz="2400"/>
          </a:p>
        </p:txBody>
      </p:sp>
      <p:sp>
        <p:nvSpPr>
          <p:cNvPr id="61" name="object 23">
            <a:extLst>
              <a:ext uri="{FF2B5EF4-FFF2-40B4-BE49-F238E27FC236}">
                <a16:creationId xmlns:a16="http://schemas.microsoft.com/office/drawing/2014/main" xmlns="" id="{1BD69709-2C45-024E-B6C9-813B13CB97EF}"/>
              </a:ext>
            </a:extLst>
          </p:cNvPr>
          <p:cNvSpPr/>
          <p:nvPr/>
        </p:nvSpPr>
        <p:spPr>
          <a:xfrm>
            <a:off x="3370575" y="3495242"/>
            <a:ext cx="208280" cy="1120140"/>
          </a:xfrm>
          <a:custGeom>
            <a:avLst/>
            <a:gdLst/>
            <a:ahLst/>
            <a:cxnLst/>
            <a:rect l="l" t="t" r="r" b="b"/>
            <a:pathLst>
              <a:path w="156210" h="840104">
                <a:moveTo>
                  <a:pt x="155972" y="839689"/>
                </a:moveTo>
                <a:lnTo>
                  <a:pt x="0" y="0"/>
                </a:lnTo>
              </a:path>
            </a:pathLst>
          </a:custGeom>
          <a:ln w="28575">
            <a:solidFill>
              <a:srgbClr val="4A7EBB"/>
            </a:solidFill>
          </a:ln>
        </p:spPr>
        <p:txBody>
          <a:bodyPr wrap="square" lIns="0" tIns="0" rIns="0" bIns="0" rtlCol="0"/>
          <a:lstStyle/>
          <a:p>
            <a:endParaRPr sz="2400"/>
          </a:p>
        </p:txBody>
      </p:sp>
      <p:sp>
        <p:nvSpPr>
          <p:cNvPr id="62" name="object 24">
            <a:extLst>
              <a:ext uri="{FF2B5EF4-FFF2-40B4-BE49-F238E27FC236}">
                <a16:creationId xmlns:a16="http://schemas.microsoft.com/office/drawing/2014/main" xmlns="" id="{8CCE63C9-52A5-2A4F-B713-A82D9D409C80}"/>
              </a:ext>
            </a:extLst>
          </p:cNvPr>
          <p:cNvSpPr/>
          <p:nvPr/>
        </p:nvSpPr>
        <p:spPr>
          <a:xfrm>
            <a:off x="3499899" y="3441193"/>
            <a:ext cx="369147" cy="329353"/>
          </a:xfrm>
          <a:custGeom>
            <a:avLst/>
            <a:gdLst/>
            <a:ahLst/>
            <a:cxnLst/>
            <a:rect l="l" t="t" r="r" b="b"/>
            <a:pathLst>
              <a:path w="276860" h="247014">
                <a:moveTo>
                  <a:pt x="0" y="0"/>
                </a:moveTo>
                <a:lnTo>
                  <a:pt x="276324" y="246873"/>
                </a:lnTo>
              </a:path>
            </a:pathLst>
          </a:custGeom>
          <a:ln w="28575">
            <a:solidFill>
              <a:srgbClr val="4A7EBB"/>
            </a:solidFill>
          </a:ln>
        </p:spPr>
        <p:txBody>
          <a:bodyPr wrap="square" lIns="0" tIns="0" rIns="0" bIns="0" rtlCol="0"/>
          <a:lstStyle/>
          <a:p>
            <a:endParaRPr sz="2400"/>
          </a:p>
        </p:txBody>
      </p:sp>
      <p:sp>
        <p:nvSpPr>
          <p:cNvPr id="63" name="object 25">
            <a:extLst>
              <a:ext uri="{FF2B5EF4-FFF2-40B4-BE49-F238E27FC236}">
                <a16:creationId xmlns:a16="http://schemas.microsoft.com/office/drawing/2014/main" xmlns="" id="{4DF5850D-847B-0743-80B3-FE9B933DDC62}"/>
              </a:ext>
            </a:extLst>
          </p:cNvPr>
          <p:cNvSpPr/>
          <p:nvPr/>
        </p:nvSpPr>
        <p:spPr>
          <a:xfrm>
            <a:off x="1562100" y="5235617"/>
            <a:ext cx="365760" cy="369147"/>
          </a:xfrm>
          <a:custGeom>
            <a:avLst/>
            <a:gdLst/>
            <a:ahLst/>
            <a:cxnLst/>
            <a:rect l="l" t="t" r="r" b="b"/>
            <a:pathLst>
              <a:path w="274320"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64" name="object 26">
            <a:extLst>
              <a:ext uri="{FF2B5EF4-FFF2-40B4-BE49-F238E27FC236}">
                <a16:creationId xmlns:a16="http://schemas.microsoft.com/office/drawing/2014/main" xmlns="" id="{AE84BD0F-11A2-194B-AA85-C3DC6AEEB09B}"/>
              </a:ext>
            </a:extLst>
          </p:cNvPr>
          <p:cNvSpPr/>
          <p:nvPr/>
        </p:nvSpPr>
        <p:spPr>
          <a:xfrm>
            <a:off x="1744979" y="4804854"/>
            <a:ext cx="353907" cy="430953"/>
          </a:xfrm>
          <a:custGeom>
            <a:avLst/>
            <a:gdLst/>
            <a:ahLst/>
            <a:cxnLst/>
            <a:rect l="l" t="t" r="r" b="b"/>
            <a:pathLst>
              <a:path w="265430" h="323214">
                <a:moveTo>
                  <a:pt x="264964" y="0"/>
                </a:moveTo>
                <a:lnTo>
                  <a:pt x="0" y="323073"/>
                </a:lnTo>
              </a:path>
            </a:pathLst>
          </a:custGeom>
          <a:ln w="28575">
            <a:solidFill>
              <a:srgbClr val="4A7EBB"/>
            </a:solidFill>
          </a:ln>
        </p:spPr>
        <p:txBody>
          <a:bodyPr wrap="square" lIns="0" tIns="0" rIns="0" bIns="0" rtlCol="0"/>
          <a:lstStyle/>
          <a:p>
            <a:endParaRPr sz="2400"/>
          </a:p>
        </p:txBody>
      </p:sp>
      <p:sp>
        <p:nvSpPr>
          <p:cNvPr id="65" name="object 27">
            <a:extLst>
              <a:ext uri="{FF2B5EF4-FFF2-40B4-BE49-F238E27FC236}">
                <a16:creationId xmlns:a16="http://schemas.microsoft.com/office/drawing/2014/main" xmlns="" id="{32514D95-8DBD-424A-910D-E17D815FEDF6}"/>
              </a:ext>
            </a:extLst>
          </p:cNvPr>
          <p:cNvSpPr/>
          <p:nvPr/>
        </p:nvSpPr>
        <p:spPr>
          <a:xfrm>
            <a:off x="2679701" y="5247997"/>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66" name="object 28">
            <a:extLst>
              <a:ext uri="{FF2B5EF4-FFF2-40B4-BE49-F238E27FC236}">
                <a16:creationId xmlns:a16="http://schemas.microsoft.com/office/drawing/2014/main" xmlns="" id="{91E00979-1589-DB45-BF6A-099A7699F37C}"/>
              </a:ext>
            </a:extLst>
          </p:cNvPr>
          <p:cNvSpPr/>
          <p:nvPr/>
        </p:nvSpPr>
        <p:spPr>
          <a:xfrm>
            <a:off x="2356897" y="4804854"/>
            <a:ext cx="402167" cy="443653"/>
          </a:xfrm>
          <a:custGeom>
            <a:avLst/>
            <a:gdLst/>
            <a:ahLst/>
            <a:cxnLst/>
            <a:rect l="l" t="t" r="r" b="b"/>
            <a:pathLst>
              <a:path w="301625" h="332739">
                <a:moveTo>
                  <a:pt x="0" y="0"/>
                </a:moveTo>
                <a:lnTo>
                  <a:pt x="301040" y="332358"/>
                </a:lnTo>
              </a:path>
            </a:pathLst>
          </a:custGeom>
          <a:ln w="28575">
            <a:solidFill>
              <a:srgbClr val="4A7EBB"/>
            </a:solidFill>
          </a:ln>
        </p:spPr>
        <p:txBody>
          <a:bodyPr wrap="square" lIns="0" tIns="0" rIns="0" bIns="0" rtlCol="0"/>
          <a:lstStyle/>
          <a:p>
            <a:endParaRPr sz="2400"/>
          </a:p>
        </p:txBody>
      </p:sp>
      <p:sp>
        <p:nvSpPr>
          <p:cNvPr id="67" name="object 29">
            <a:extLst>
              <a:ext uri="{FF2B5EF4-FFF2-40B4-BE49-F238E27FC236}">
                <a16:creationId xmlns:a16="http://schemas.microsoft.com/office/drawing/2014/main" xmlns="" id="{48B50F48-A3AE-C14B-9F22-67F215A05DD3}"/>
              </a:ext>
            </a:extLst>
          </p:cNvPr>
          <p:cNvSpPr/>
          <p:nvPr/>
        </p:nvSpPr>
        <p:spPr>
          <a:xfrm>
            <a:off x="2899029" y="3441196"/>
            <a:ext cx="342900" cy="329353"/>
          </a:xfrm>
          <a:custGeom>
            <a:avLst/>
            <a:gdLst/>
            <a:ahLst/>
            <a:cxnLst/>
            <a:rect l="l" t="t" r="r" b="b"/>
            <a:pathLst>
              <a:path w="257175" h="247014">
                <a:moveTo>
                  <a:pt x="0" y="246873"/>
                </a:moveTo>
                <a:lnTo>
                  <a:pt x="256677" y="0"/>
                </a:lnTo>
              </a:path>
            </a:pathLst>
          </a:custGeom>
          <a:ln w="28575">
            <a:solidFill>
              <a:srgbClr val="4A7EBB"/>
            </a:solidFill>
          </a:ln>
        </p:spPr>
        <p:txBody>
          <a:bodyPr wrap="square" lIns="0" tIns="0" rIns="0" bIns="0" rtlCol="0"/>
          <a:lstStyle/>
          <a:p>
            <a:endParaRPr sz="2400"/>
          </a:p>
        </p:txBody>
      </p:sp>
      <p:sp>
        <p:nvSpPr>
          <p:cNvPr id="68" name="object 30">
            <a:extLst>
              <a:ext uri="{FF2B5EF4-FFF2-40B4-BE49-F238E27FC236}">
                <a16:creationId xmlns:a16="http://schemas.microsoft.com/office/drawing/2014/main" xmlns="" id="{89B4F191-4C20-3E44-A423-775361B9F0FF}"/>
              </a:ext>
            </a:extLst>
          </p:cNvPr>
          <p:cNvSpPr/>
          <p:nvPr/>
        </p:nvSpPr>
        <p:spPr>
          <a:xfrm>
            <a:off x="2899028" y="4031337"/>
            <a:ext cx="550333" cy="637540"/>
          </a:xfrm>
          <a:custGeom>
            <a:avLst/>
            <a:gdLst/>
            <a:ahLst/>
            <a:cxnLst/>
            <a:rect l="l" t="t" r="r" b="b"/>
            <a:pathLst>
              <a:path w="412750" h="478154">
                <a:moveTo>
                  <a:pt x="0" y="0"/>
                </a:moveTo>
                <a:lnTo>
                  <a:pt x="412649" y="478151"/>
                </a:lnTo>
              </a:path>
            </a:pathLst>
          </a:custGeom>
          <a:ln w="28575">
            <a:solidFill>
              <a:srgbClr val="4A7EBB"/>
            </a:solidFill>
          </a:ln>
        </p:spPr>
        <p:txBody>
          <a:bodyPr wrap="square" lIns="0" tIns="0" rIns="0" bIns="0" rtlCol="0"/>
          <a:lstStyle/>
          <a:p>
            <a:endParaRPr sz="240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E7B80348-BB12-144B-8CF9-C13E13A5B8EF}"/>
                  </a:ext>
                </a:extLst>
              </p:cNvPr>
              <p:cNvSpPr txBox="1"/>
              <p:nvPr/>
            </p:nvSpPr>
            <p:spPr>
              <a:xfrm>
                <a:off x="3867019" y="3645983"/>
                <a:ext cx="30546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𝑣</m:t>
                      </m:r>
                    </m:oMath>
                  </m:oMathPara>
                </a14:m>
                <a:endParaRPr lang="en-US" sz="2800" dirty="0"/>
              </a:p>
            </p:txBody>
          </p:sp>
        </mc:Choice>
        <mc:Fallback xmlns="">
          <p:sp>
            <p:nvSpPr>
              <p:cNvPr id="2" name="TextBox 1">
                <a:extLst>
                  <a:ext uri="{FF2B5EF4-FFF2-40B4-BE49-F238E27FC236}">
                    <a16:creationId xmlns:a16="http://schemas.microsoft.com/office/drawing/2014/main" id="{E7B80348-BB12-144B-8CF9-C13E13A5B8EF}"/>
                  </a:ext>
                </a:extLst>
              </p:cNvPr>
              <p:cNvSpPr txBox="1">
                <a:spLocks noRot="1" noChangeAspect="1" noMove="1" noResize="1" noEditPoints="1" noAdjustHandles="1" noChangeArrowheads="1" noChangeShapeType="1" noTextEdit="1"/>
              </p:cNvSpPr>
              <p:nvPr/>
            </p:nvSpPr>
            <p:spPr>
              <a:xfrm>
                <a:off x="3867019" y="3645983"/>
                <a:ext cx="305468" cy="430887"/>
              </a:xfrm>
              <a:prstGeom prst="rect">
                <a:avLst/>
              </a:prstGeom>
              <a:blipFill>
                <a:blip r:embed="rId4"/>
                <a:stretch>
                  <a:fillRect l="-12000" r="-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5FC5DED0-53D7-C646-AF49-12059020EEC9}"/>
                  </a:ext>
                </a:extLst>
              </p:cNvPr>
              <p:cNvSpPr txBox="1"/>
              <p:nvPr/>
            </p:nvSpPr>
            <p:spPr>
              <a:xfrm>
                <a:off x="4843680" y="3260293"/>
                <a:ext cx="1860317" cy="501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r>
                        <a:rPr lang="en-US" sz="3200" b="0" i="1" smtClean="0">
                          <a:latin typeface="Cambria Math" panose="02040503050406030204" pitchFamily="18" charset="0"/>
                        </a:rPr>
                        <m:t>:</m:t>
                      </m:r>
                      <m:r>
                        <a:rPr lang="en-US" sz="3200" b="0" i="1" smtClean="0">
                          <a:latin typeface="Cambria Math" panose="02040503050406030204" pitchFamily="18" charset="0"/>
                        </a:rPr>
                        <m:t>𝑣</m:t>
                      </m:r>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ℝ</m:t>
                          </m:r>
                        </m:e>
                        <m:sup>
                          <m:r>
                            <a:rPr lang="en-US" sz="3200" b="0" i="1" smtClean="0">
                              <a:latin typeface="Cambria Math" panose="02040503050406030204" pitchFamily="18" charset="0"/>
                              <a:ea typeface="Cambria Math" panose="02040503050406030204" pitchFamily="18" charset="0"/>
                            </a:rPr>
                            <m:t>𝑑</m:t>
                          </m:r>
                        </m:sup>
                      </m:sSup>
                    </m:oMath>
                  </m:oMathPara>
                </a14:m>
                <a:endParaRPr lang="en-US" sz="3200" dirty="0"/>
              </a:p>
            </p:txBody>
          </p:sp>
        </mc:Choice>
        <mc:Fallback xmlns="">
          <p:sp>
            <p:nvSpPr>
              <p:cNvPr id="3" name="TextBox 2">
                <a:extLst>
                  <a:ext uri="{FF2B5EF4-FFF2-40B4-BE49-F238E27FC236}">
                    <a16:creationId xmlns:a16="http://schemas.microsoft.com/office/drawing/2014/main" id="{5FC5DED0-53D7-C646-AF49-12059020EEC9}"/>
                  </a:ext>
                </a:extLst>
              </p:cNvPr>
              <p:cNvSpPr txBox="1">
                <a:spLocks noRot="1" noChangeAspect="1" noMove="1" noResize="1" noEditPoints="1" noAdjustHandles="1" noChangeArrowheads="1" noChangeShapeType="1" noTextEdit="1"/>
              </p:cNvSpPr>
              <p:nvPr/>
            </p:nvSpPr>
            <p:spPr>
              <a:xfrm>
                <a:off x="4843680" y="3260293"/>
                <a:ext cx="1860317" cy="501291"/>
              </a:xfrm>
              <a:prstGeom prst="rect">
                <a:avLst/>
              </a:prstGeom>
              <a:blipFill>
                <a:blip r:embed="rId5"/>
                <a:stretch>
                  <a:fillRect l="-6803" r="-680" b="-34146"/>
                </a:stretch>
              </a:blipFill>
            </p:spPr>
            <p:txBody>
              <a:bodyPr/>
              <a:lstStyle/>
              <a:p>
                <a:r>
                  <a:rPr lang="en-US">
                    <a:noFill/>
                  </a:rPr>
                  <a:t> </a:t>
                </a:r>
              </a:p>
            </p:txBody>
          </p:sp>
        </mc:Fallback>
      </mc:AlternateContent>
    </p:spTree>
    <p:extLst>
      <p:ext uri="{BB962C8B-B14F-4D97-AF65-F5344CB8AC3E}">
        <p14:creationId xmlns:p14="http://schemas.microsoft.com/office/powerpoint/2010/main" val="607084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1"/>
          <p:cNvSpPr txBox="1">
            <a:spLocks noGrp="1"/>
          </p:cNvSpPr>
          <p:nvPr>
            <p:ph type="title"/>
          </p:nvPr>
        </p:nvSpPr>
        <p:spPr>
          <a:xfrm>
            <a:off x="506776" y="123568"/>
            <a:ext cx="11226188" cy="1082933"/>
          </a:xfrm>
          <a:prstGeom prst="rect">
            <a:avLst/>
          </a:prstGeom>
          <a:noFill/>
          <a:ln>
            <a:noFill/>
          </a:ln>
        </p:spPr>
        <p:txBody>
          <a:bodyPr spcFirstLastPara="1" wrap="square" lIns="91425" tIns="45700" rIns="91425" bIns="45700" anchor="ctr" anchorCtr="0">
            <a:noAutofit/>
          </a:bodyPr>
          <a:lstStyle/>
          <a:p>
            <a:pPr marL="0" lvl="0" indent="0">
              <a:lnSpc>
                <a:spcPct val="90000"/>
              </a:lnSpc>
              <a:buClr>
                <a:srgbClr val="151E49"/>
              </a:buClr>
              <a:buSzPts val="1800"/>
            </a:pPr>
            <a:r>
              <a:rPr lang="en-US" sz="4400" dirty="0">
                <a:solidFill>
                  <a:schemeClr val="tx1"/>
                </a:solidFill>
                <a:latin typeface="Berlin Sans FB Demi" panose="020E0802020502020306" pitchFamily="34" charset="0"/>
                <a:ea typeface="+mj-ea"/>
                <a:cs typeface="+mj-cs"/>
              </a:rPr>
              <a:t>Graph Neural Networks: Basic Model</a:t>
            </a:r>
            <a:endParaRPr sz="4400" dirty="0">
              <a:solidFill>
                <a:schemeClr val="tx1"/>
              </a:solidFill>
              <a:latin typeface="Berlin Sans FB Demi" panose="020E0802020502020306" pitchFamily="34" charset="0"/>
              <a:ea typeface="+mj-ea"/>
              <a:cs typeface="+mj-cs"/>
            </a:endParaRPr>
          </a:p>
        </p:txBody>
      </p:sp>
      <p:sp>
        <p:nvSpPr>
          <p:cNvPr id="113" name="object 7">
            <a:extLst>
              <a:ext uri="{FF2B5EF4-FFF2-40B4-BE49-F238E27FC236}">
                <a16:creationId xmlns:a16="http://schemas.microsoft.com/office/drawing/2014/main" xmlns="" id="{6A571E96-72CA-CA42-A341-FF3431C79082}"/>
              </a:ext>
            </a:extLst>
          </p:cNvPr>
          <p:cNvSpPr/>
          <p:nvPr/>
        </p:nvSpPr>
        <p:spPr>
          <a:xfrm>
            <a:off x="3141735" y="52290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114" name="object 7">
            <a:extLst>
              <a:ext uri="{FF2B5EF4-FFF2-40B4-BE49-F238E27FC236}">
                <a16:creationId xmlns:a16="http://schemas.microsoft.com/office/drawing/2014/main" xmlns="" id="{CCA175F7-F688-EA4B-BAB7-57A8117876B5}"/>
              </a:ext>
            </a:extLst>
          </p:cNvPr>
          <p:cNvSpPr/>
          <p:nvPr/>
        </p:nvSpPr>
        <p:spPr>
          <a:xfrm>
            <a:off x="4096948" y="47269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115" name="object 7">
            <a:extLst>
              <a:ext uri="{FF2B5EF4-FFF2-40B4-BE49-F238E27FC236}">
                <a16:creationId xmlns:a16="http://schemas.microsoft.com/office/drawing/2014/main" xmlns="" id="{9A878203-29E8-CF4E-8DA6-6857F38D0E46}"/>
              </a:ext>
            </a:extLst>
          </p:cNvPr>
          <p:cNvSpPr/>
          <p:nvPr/>
        </p:nvSpPr>
        <p:spPr>
          <a:xfrm>
            <a:off x="3814934" y="4092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116" name="object 7">
            <a:extLst>
              <a:ext uri="{FF2B5EF4-FFF2-40B4-BE49-F238E27FC236}">
                <a16:creationId xmlns:a16="http://schemas.microsoft.com/office/drawing/2014/main" xmlns="" id="{FB189C7F-2838-664F-9B2F-0B7EF3D59B0E}"/>
              </a:ext>
            </a:extLst>
          </p:cNvPr>
          <p:cNvSpPr/>
          <p:nvPr/>
        </p:nvSpPr>
        <p:spPr>
          <a:xfrm>
            <a:off x="3484149" y="31875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a:p>
        </p:txBody>
      </p:sp>
      <p:sp>
        <p:nvSpPr>
          <p:cNvPr id="117" name="object 7">
            <a:extLst>
              <a:ext uri="{FF2B5EF4-FFF2-40B4-BE49-F238E27FC236}">
                <a16:creationId xmlns:a16="http://schemas.microsoft.com/office/drawing/2014/main" xmlns="" id="{EECB324E-8BCB-8440-931A-C51651A933A7}"/>
              </a:ext>
            </a:extLst>
          </p:cNvPr>
          <p:cNvSpPr/>
          <p:nvPr/>
        </p:nvSpPr>
        <p:spPr>
          <a:xfrm>
            <a:off x="1905321" y="49807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a:srcRect/>
            <a:stretch>
              <a:fillRect/>
            </a:stretch>
          </a:blipFill>
        </p:spPr>
        <p:txBody>
          <a:bodyPr wrap="square" lIns="0" tIns="0" rIns="0" bIns="0" rtlCol="0"/>
          <a:lstStyle/>
          <a:p>
            <a:endParaRPr sz="2400" dirty="0"/>
          </a:p>
        </p:txBody>
      </p:sp>
      <p:sp>
        <p:nvSpPr>
          <p:cNvPr id="118" name="object 7">
            <a:extLst>
              <a:ext uri="{FF2B5EF4-FFF2-40B4-BE49-F238E27FC236}">
                <a16:creationId xmlns:a16="http://schemas.microsoft.com/office/drawing/2014/main" xmlns="" id="{5210028D-6A5F-CC4F-BEED-5489BBFA7BE4}"/>
              </a:ext>
            </a:extLst>
          </p:cNvPr>
          <p:cNvSpPr/>
          <p:nvPr/>
        </p:nvSpPr>
        <p:spPr>
          <a:xfrm>
            <a:off x="2276516" y="39893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8" cstate="print"/>
            <a:srcRect/>
            <a:stretch>
              <a:fillRect/>
            </a:stretch>
          </a:blipFill>
        </p:spPr>
        <p:txBody>
          <a:bodyPr wrap="square" lIns="0" tIns="0" rIns="0" bIns="0" rtlCol="0"/>
          <a:lstStyle/>
          <a:p>
            <a:endParaRPr sz="2400"/>
          </a:p>
        </p:txBody>
      </p:sp>
      <p:sp>
        <p:nvSpPr>
          <p:cNvPr id="119" name="Content Placeholder 2">
            <a:extLst>
              <a:ext uri="{FF2B5EF4-FFF2-40B4-BE49-F238E27FC236}">
                <a16:creationId xmlns:a16="http://schemas.microsoft.com/office/drawing/2014/main" xmlns="" id="{BDF9929D-92C8-9E40-A816-F8C534E18F8F}"/>
              </a:ext>
            </a:extLst>
          </p:cNvPr>
          <p:cNvSpPr txBox="1">
            <a:spLocks/>
          </p:cNvSpPr>
          <p:nvPr/>
        </p:nvSpPr>
        <p:spPr>
          <a:xfrm>
            <a:off x="848546" y="1257597"/>
            <a:ext cx="10515600" cy="11715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151E49"/>
              </a:buClr>
              <a:buSzPts val="2800"/>
              <a:buFont typeface="Arial"/>
              <a:buNone/>
              <a:defRPr sz="2800" b="0" i="0" u="none" strike="noStrike" cap="none">
                <a:solidFill>
                  <a:srgbClr val="151E49"/>
                </a:solidFill>
                <a:latin typeface="Arial"/>
                <a:ea typeface="Arial"/>
                <a:cs typeface="Arial"/>
                <a:sym typeface="Arial"/>
              </a:defRPr>
            </a:lvl1pPr>
            <a:lvl2pPr marL="914400" marR="0" lvl="1" indent="-381000" algn="l" rtl="0">
              <a:lnSpc>
                <a:spcPct val="90000"/>
              </a:lnSpc>
              <a:spcBef>
                <a:spcPts val="500"/>
              </a:spcBef>
              <a:spcAft>
                <a:spcPts val="0"/>
              </a:spcAft>
              <a:buClr>
                <a:srgbClr val="151E49"/>
              </a:buClr>
              <a:buSzPts val="2400"/>
              <a:buFont typeface="Arial"/>
              <a:buChar char="•"/>
              <a:defRPr sz="2400" b="0" i="0" u="none" strike="noStrike" cap="none">
                <a:solidFill>
                  <a:srgbClr val="151E49"/>
                </a:solidFill>
                <a:latin typeface="Arial"/>
                <a:ea typeface="Arial"/>
                <a:cs typeface="Arial"/>
                <a:sym typeface="Arial"/>
              </a:defRPr>
            </a:lvl2pPr>
            <a:lvl3pPr marL="1371600" marR="0" lvl="2" indent="-355600" algn="l" rtl="0">
              <a:lnSpc>
                <a:spcPct val="90000"/>
              </a:lnSpc>
              <a:spcBef>
                <a:spcPts val="500"/>
              </a:spcBef>
              <a:spcAft>
                <a:spcPts val="0"/>
              </a:spcAft>
              <a:buClr>
                <a:srgbClr val="151E49"/>
              </a:buClr>
              <a:buSzPts val="2000"/>
              <a:buFont typeface="Arial"/>
              <a:buChar char="•"/>
              <a:defRPr sz="2000" b="0" i="0" u="none" strike="noStrike" cap="none">
                <a:solidFill>
                  <a:srgbClr val="151E49"/>
                </a:solidFill>
                <a:latin typeface="Arial"/>
                <a:ea typeface="Arial"/>
                <a:cs typeface="Arial"/>
                <a:sym typeface="Arial"/>
              </a:defRPr>
            </a:lvl3pPr>
            <a:lvl4pPr marL="1828800" marR="0" lvl="3" indent="-342900" algn="l" rtl="0">
              <a:lnSpc>
                <a:spcPct val="90000"/>
              </a:lnSpc>
              <a:spcBef>
                <a:spcPts val="500"/>
              </a:spcBef>
              <a:spcAft>
                <a:spcPts val="0"/>
              </a:spcAft>
              <a:buClr>
                <a:srgbClr val="151E49"/>
              </a:buClr>
              <a:buSzPts val="1800"/>
              <a:buFont typeface="Arial"/>
              <a:buChar char="•"/>
              <a:defRPr sz="1800" b="0" i="0" u="none" strike="noStrike" cap="none">
                <a:solidFill>
                  <a:srgbClr val="151E49"/>
                </a:solidFill>
                <a:latin typeface="Arial"/>
                <a:ea typeface="Arial"/>
                <a:cs typeface="Arial"/>
                <a:sym typeface="Arial"/>
              </a:defRPr>
            </a:lvl4pPr>
            <a:lvl5pPr marL="2286000" marR="0" lvl="4" indent="-342900" algn="l" rtl="0">
              <a:lnSpc>
                <a:spcPct val="90000"/>
              </a:lnSpc>
              <a:spcBef>
                <a:spcPts val="500"/>
              </a:spcBef>
              <a:spcAft>
                <a:spcPts val="0"/>
              </a:spcAft>
              <a:buClr>
                <a:srgbClr val="151E49"/>
              </a:buClr>
              <a:buSzPts val="1800"/>
              <a:buFont typeface="Arial"/>
              <a:buChar char="•"/>
              <a:defRPr sz="1800" b="0" i="0" u="none" strike="noStrike" cap="none">
                <a:solidFill>
                  <a:srgbClr val="151E4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b="1" dirty="0">
                <a:solidFill>
                  <a:schemeClr val="tx1"/>
                </a:solidFill>
                <a:latin typeface="+mn-lt"/>
                <a:ea typeface="+mn-ea"/>
                <a:cs typeface="Calibri Light" panose="020F0302020204030204" pitchFamily="34" charset="0"/>
              </a:rPr>
              <a:t>Key idea</a:t>
            </a:r>
            <a:r>
              <a:rPr lang="en-US" dirty="0">
                <a:solidFill>
                  <a:schemeClr val="tx1"/>
                </a:solidFill>
                <a:latin typeface="+mn-lt"/>
                <a:ea typeface="+mn-ea"/>
                <a:cs typeface="Calibri Light" panose="020F0302020204030204" pitchFamily="34" charset="0"/>
              </a:rPr>
              <a:t>: Generate node embeddings based on local neighborhoods. </a:t>
            </a:r>
          </a:p>
        </p:txBody>
      </p:sp>
      <p:sp>
        <p:nvSpPr>
          <p:cNvPr id="120" name="object 4">
            <a:extLst>
              <a:ext uri="{FF2B5EF4-FFF2-40B4-BE49-F238E27FC236}">
                <a16:creationId xmlns:a16="http://schemas.microsoft.com/office/drawing/2014/main" xmlns="" id="{70386E98-9EAB-EA4D-88C6-90D318BF57E2}"/>
              </a:ext>
            </a:extLst>
          </p:cNvPr>
          <p:cNvSpPr/>
          <p:nvPr/>
        </p:nvSpPr>
        <p:spPr>
          <a:xfrm>
            <a:off x="6092328" y="45884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121" name="object 5">
            <a:extLst>
              <a:ext uri="{FF2B5EF4-FFF2-40B4-BE49-F238E27FC236}">
                <a16:creationId xmlns:a16="http://schemas.microsoft.com/office/drawing/2014/main" xmlns="" id="{48C2EB81-BB3F-7D47-8B84-7982FFD4FB11}"/>
              </a:ext>
            </a:extLst>
          </p:cNvPr>
          <p:cNvSpPr/>
          <p:nvPr/>
        </p:nvSpPr>
        <p:spPr>
          <a:xfrm>
            <a:off x="5976806" y="45239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122" name="object 6">
            <a:extLst>
              <a:ext uri="{FF2B5EF4-FFF2-40B4-BE49-F238E27FC236}">
                <a16:creationId xmlns:a16="http://schemas.microsoft.com/office/drawing/2014/main" xmlns="" id="{F9E1DAE4-74F6-1049-A4BD-7FADFB935E5E}"/>
              </a:ext>
            </a:extLst>
          </p:cNvPr>
          <p:cNvSpPr/>
          <p:nvPr/>
        </p:nvSpPr>
        <p:spPr>
          <a:xfrm>
            <a:off x="6149662" y="41840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123" name="object 7">
            <a:extLst>
              <a:ext uri="{FF2B5EF4-FFF2-40B4-BE49-F238E27FC236}">
                <a16:creationId xmlns:a16="http://schemas.microsoft.com/office/drawing/2014/main" xmlns="" id="{C9EA812C-220A-DA4C-9796-C87610C950D4}"/>
              </a:ext>
            </a:extLst>
          </p:cNvPr>
          <p:cNvSpPr/>
          <p:nvPr/>
        </p:nvSpPr>
        <p:spPr>
          <a:xfrm>
            <a:off x="6149662" y="41840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124" name="object 8">
            <a:extLst>
              <a:ext uri="{FF2B5EF4-FFF2-40B4-BE49-F238E27FC236}">
                <a16:creationId xmlns:a16="http://schemas.microsoft.com/office/drawing/2014/main" xmlns="" id="{B5D4DE88-E74B-0541-A66D-CA9BC05530D2}"/>
              </a:ext>
            </a:extLst>
          </p:cNvPr>
          <p:cNvSpPr/>
          <p:nvPr/>
        </p:nvSpPr>
        <p:spPr>
          <a:xfrm>
            <a:off x="3415185" y="48787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25" name="object 9">
            <a:extLst>
              <a:ext uri="{FF2B5EF4-FFF2-40B4-BE49-F238E27FC236}">
                <a16:creationId xmlns:a16="http://schemas.microsoft.com/office/drawing/2014/main" xmlns="" id="{9A5384B6-493F-1B41-9A40-81F526EA2412}"/>
              </a:ext>
            </a:extLst>
          </p:cNvPr>
          <p:cNvSpPr/>
          <p:nvPr/>
        </p:nvSpPr>
        <p:spPr>
          <a:xfrm>
            <a:off x="7122871" y="45275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26" name="object 10">
            <a:extLst>
              <a:ext uri="{FF2B5EF4-FFF2-40B4-BE49-F238E27FC236}">
                <a16:creationId xmlns:a16="http://schemas.microsoft.com/office/drawing/2014/main" xmlns="" id="{0C784116-D16F-0446-B3E5-5B176897457B}"/>
              </a:ext>
            </a:extLst>
          </p:cNvPr>
          <p:cNvSpPr/>
          <p:nvPr/>
        </p:nvSpPr>
        <p:spPr>
          <a:xfrm>
            <a:off x="7227514" y="48028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27" name="object 11">
            <a:extLst>
              <a:ext uri="{FF2B5EF4-FFF2-40B4-BE49-F238E27FC236}">
                <a16:creationId xmlns:a16="http://schemas.microsoft.com/office/drawing/2014/main" xmlns="" id="{512D72DB-2C5F-3D4F-9916-FEA1D14A750E}"/>
              </a:ext>
            </a:extLst>
          </p:cNvPr>
          <p:cNvSpPr/>
          <p:nvPr/>
        </p:nvSpPr>
        <p:spPr>
          <a:xfrm>
            <a:off x="7139160" y="47284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28" name="object 12">
            <a:extLst>
              <a:ext uri="{FF2B5EF4-FFF2-40B4-BE49-F238E27FC236}">
                <a16:creationId xmlns:a16="http://schemas.microsoft.com/office/drawing/2014/main" xmlns="" id="{6237CC9F-68CF-4A4B-B6F3-A0910F55BDFC}"/>
              </a:ext>
            </a:extLst>
          </p:cNvPr>
          <p:cNvSpPr/>
          <p:nvPr/>
        </p:nvSpPr>
        <p:spPr>
          <a:xfrm>
            <a:off x="7229868" y="35946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29" name="object 13">
            <a:extLst>
              <a:ext uri="{FF2B5EF4-FFF2-40B4-BE49-F238E27FC236}">
                <a16:creationId xmlns:a16="http://schemas.microsoft.com/office/drawing/2014/main" xmlns="" id="{0E7F7A9A-B649-DC47-8FED-FC3A09EFC9B7}"/>
              </a:ext>
            </a:extLst>
          </p:cNvPr>
          <p:cNvSpPr/>
          <p:nvPr/>
        </p:nvSpPr>
        <p:spPr>
          <a:xfrm>
            <a:off x="7139161" y="42957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30" name="object 14">
            <a:extLst>
              <a:ext uri="{FF2B5EF4-FFF2-40B4-BE49-F238E27FC236}">
                <a16:creationId xmlns:a16="http://schemas.microsoft.com/office/drawing/2014/main" xmlns="" id="{8D13111B-3AD6-2D4B-8006-C03E7E2BF677}"/>
              </a:ext>
            </a:extLst>
          </p:cNvPr>
          <p:cNvSpPr/>
          <p:nvPr/>
        </p:nvSpPr>
        <p:spPr>
          <a:xfrm>
            <a:off x="8674778" y="31274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31" name="object 15">
            <a:extLst>
              <a:ext uri="{FF2B5EF4-FFF2-40B4-BE49-F238E27FC236}">
                <a16:creationId xmlns:a16="http://schemas.microsoft.com/office/drawing/2014/main" xmlns="" id="{9BA175A0-C69F-E840-827A-E528BE5731F0}"/>
              </a:ext>
            </a:extLst>
          </p:cNvPr>
          <p:cNvSpPr/>
          <p:nvPr/>
        </p:nvSpPr>
        <p:spPr>
          <a:xfrm>
            <a:off x="8674778" y="31274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32" name="object 16">
            <a:extLst>
              <a:ext uri="{FF2B5EF4-FFF2-40B4-BE49-F238E27FC236}">
                <a16:creationId xmlns:a16="http://schemas.microsoft.com/office/drawing/2014/main" xmlns="" id="{B9EA8E26-0EA0-164F-82CB-3D89D902E4E0}"/>
              </a:ext>
            </a:extLst>
          </p:cNvPr>
          <p:cNvSpPr/>
          <p:nvPr/>
        </p:nvSpPr>
        <p:spPr>
          <a:xfrm>
            <a:off x="9107176" y="29343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33" name="object 17">
            <a:extLst>
              <a:ext uri="{FF2B5EF4-FFF2-40B4-BE49-F238E27FC236}">
                <a16:creationId xmlns:a16="http://schemas.microsoft.com/office/drawing/2014/main" xmlns="" id="{0CAB551B-5BCD-8B4A-917A-CE3CF1997B82}"/>
              </a:ext>
            </a:extLst>
          </p:cNvPr>
          <p:cNvSpPr/>
          <p:nvPr/>
        </p:nvSpPr>
        <p:spPr>
          <a:xfrm>
            <a:off x="9038268" y="31849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34" name="object 18">
            <a:extLst>
              <a:ext uri="{FF2B5EF4-FFF2-40B4-BE49-F238E27FC236}">
                <a16:creationId xmlns:a16="http://schemas.microsoft.com/office/drawing/2014/main" xmlns="" id="{1CB6AA63-8BC1-524B-B9A9-D6B65F0E19BC}"/>
              </a:ext>
            </a:extLst>
          </p:cNvPr>
          <p:cNvSpPr/>
          <p:nvPr/>
        </p:nvSpPr>
        <p:spPr>
          <a:xfrm>
            <a:off x="8645581" y="33836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135" name="object 19">
            <a:extLst>
              <a:ext uri="{FF2B5EF4-FFF2-40B4-BE49-F238E27FC236}">
                <a16:creationId xmlns:a16="http://schemas.microsoft.com/office/drawing/2014/main" xmlns="" id="{21D8A495-E139-BB4A-9C4A-241A2478E575}"/>
              </a:ext>
            </a:extLst>
          </p:cNvPr>
          <p:cNvSpPr/>
          <p:nvPr/>
        </p:nvSpPr>
        <p:spPr>
          <a:xfrm>
            <a:off x="8535652" y="33433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136" name="object 20">
            <a:extLst>
              <a:ext uri="{FF2B5EF4-FFF2-40B4-BE49-F238E27FC236}">
                <a16:creationId xmlns:a16="http://schemas.microsoft.com/office/drawing/2014/main" xmlns="" id="{A67442E3-EBBA-8A4D-A201-384B0485C6DA}"/>
              </a:ext>
            </a:extLst>
          </p:cNvPr>
          <p:cNvSpPr/>
          <p:nvPr/>
        </p:nvSpPr>
        <p:spPr>
          <a:xfrm>
            <a:off x="8704444" y="43390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137" name="object 21">
            <a:extLst>
              <a:ext uri="{FF2B5EF4-FFF2-40B4-BE49-F238E27FC236}">
                <a16:creationId xmlns:a16="http://schemas.microsoft.com/office/drawing/2014/main" xmlns="" id="{F06562A8-C3B4-7A4F-952F-14F6269EF640}"/>
              </a:ext>
            </a:extLst>
          </p:cNvPr>
          <p:cNvSpPr/>
          <p:nvPr/>
        </p:nvSpPr>
        <p:spPr>
          <a:xfrm>
            <a:off x="8704444" y="43390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138" name="object 22">
            <a:extLst>
              <a:ext uri="{FF2B5EF4-FFF2-40B4-BE49-F238E27FC236}">
                <a16:creationId xmlns:a16="http://schemas.microsoft.com/office/drawing/2014/main" xmlns="" id="{B934E25C-C731-8643-AD01-5482C2410137}"/>
              </a:ext>
            </a:extLst>
          </p:cNvPr>
          <p:cNvSpPr/>
          <p:nvPr/>
        </p:nvSpPr>
        <p:spPr>
          <a:xfrm>
            <a:off x="8628780" y="45271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139" name="object 23">
            <a:extLst>
              <a:ext uri="{FF2B5EF4-FFF2-40B4-BE49-F238E27FC236}">
                <a16:creationId xmlns:a16="http://schemas.microsoft.com/office/drawing/2014/main" xmlns="" id="{1B734B94-A331-BA44-8DF0-6CB66D1E8DF3}"/>
              </a:ext>
            </a:extLst>
          </p:cNvPr>
          <p:cNvSpPr/>
          <p:nvPr/>
        </p:nvSpPr>
        <p:spPr>
          <a:xfrm>
            <a:off x="8513520" y="44674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140" name="object 24">
            <a:extLst>
              <a:ext uri="{FF2B5EF4-FFF2-40B4-BE49-F238E27FC236}">
                <a16:creationId xmlns:a16="http://schemas.microsoft.com/office/drawing/2014/main" xmlns="" id="{33B9ECB9-3FF5-C84C-BA48-0D63A1E72923}"/>
              </a:ext>
            </a:extLst>
          </p:cNvPr>
          <p:cNvSpPr/>
          <p:nvPr/>
        </p:nvSpPr>
        <p:spPr>
          <a:xfrm>
            <a:off x="8598442" y="54542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141" name="object 25">
            <a:extLst>
              <a:ext uri="{FF2B5EF4-FFF2-40B4-BE49-F238E27FC236}">
                <a16:creationId xmlns:a16="http://schemas.microsoft.com/office/drawing/2014/main" xmlns="" id="{385A1CE6-F5EF-6840-9C52-782E2C3E8642}"/>
              </a:ext>
            </a:extLst>
          </p:cNvPr>
          <p:cNvSpPr/>
          <p:nvPr/>
        </p:nvSpPr>
        <p:spPr>
          <a:xfrm>
            <a:off x="8598440" y="54542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142" name="object 26">
            <a:extLst>
              <a:ext uri="{FF2B5EF4-FFF2-40B4-BE49-F238E27FC236}">
                <a16:creationId xmlns:a16="http://schemas.microsoft.com/office/drawing/2014/main" xmlns="" id="{2B5AA513-0865-3747-BA18-3AF7BEB24DD1}"/>
              </a:ext>
            </a:extLst>
          </p:cNvPr>
          <p:cNvSpPr/>
          <p:nvPr/>
        </p:nvSpPr>
        <p:spPr>
          <a:xfrm>
            <a:off x="9015307" y="57203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143" name="object 27">
            <a:extLst>
              <a:ext uri="{FF2B5EF4-FFF2-40B4-BE49-F238E27FC236}">
                <a16:creationId xmlns:a16="http://schemas.microsoft.com/office/drawing/2014/main" xmlns="" id="{EBBB0C2A-ABEF-144E-94C3-29F516A232DA}"/>
              </a:ext>
            </a:extLst>
          </p:cNvPr>
          <p:cNvSpPr/>
          <p:nvPr/>
        </p:nvSpPr>
        <p:spPr>
          <a:xfrm>
            <a:off x="8943475" y="56827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144" name="object 28">
            <a:extLst>
              <a:ext uri="{FF2B5EF4-FFF2-40B4-BE49-F238E27FC236}">
                <a16:creationId xmlns:a16="http://schemas.microsoft.com/office/drawing/2014/main" xmlns="" id="{2E6779D1-5ACA-2744-8BDA-891A26EE336A}"/>
              </a:ext>
            </a:extLst>
          </p:cNvPr>
          <p:cNvSpPr/>
          <p:nvPr/>
        </p:nvSpPr>
        <p:spPr>
          <a:xfrm>
            <a:off x="8556304" y="56101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145" name="object 29">
            <a:extLst>
              <a:ext uri="{FF2B5EF4-FFF2-40B4-BE49-F238E27FC236}">
                <a16:creationId xmlns:a16="http://schemas.microsoft.com/office/drawing/2014/main" xmlns="" id="{78D30E7A-0829-CE49-9848-04A2CCDF0FDE}"/>
              </a:ext>
            </a:extLst>
          </p:cNvPr>
          <p:cNvSpPr/>
          <p:nvPr/>
        </p:nvSpPr>
        <p:spPr>
          <a:xfrm>
            <a:off x="8443146" y="55496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146" name="object 30">
            <a:extLst>
              <a:ext uri="{FF2B5EF4-FFF2-40B4-BE49-F238E27FC236}">
                <a16:creationId xmlns:a16="http://schemas.microsoft.com/office/drawing/2014/main" xmlns="" id="{A18A3232-A465-C54E-8F34-DF37190CF2FF}"/>
              </a:ext>
            </a:extLst>
          </p:cNvPr>
          <p:cNvSpPr/>
          <p:nvPr/>
        </p:nvSpPr>
        <p:spPr>
          <a:xfrm>
            <a:off x="9098595" y="46741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147" name="object 31">
            <a:extLst>
              <a:ext uri="{FF2B5EF4-FFF2-40B4-BE49-F238E27FC236}">
                <a16:creationId xmlns:a16="http://schemas.microsoft.com/office/drawing/2014/main" xmlns="" id="{181B9D80-20BA-ED41-8A10-D25031E31FD9}"/>
              </a:ext>
            </a:extLst>
          </p:cNvPr>
          <p:cNvSpPr/>
          <p:nvPr/>
        </p:nvSpPr>
        <p:spPr>
          <a:xfrm>
            <a:off x="9038233" y="46315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148" name="object 32">
            <a:extLst>
              <a:ext uri="{FF2B5EF4-FFF2-40B4-BE49-F238E27FC236}">
                <a16:creationId xmlns:a16="http://schemas.microsoft.com/office/drawing/2014/main" xmlns="" id="{9FDCB919-FFC0-8E45-B3B0-996E51E1F4C2}"/>
              </a:ext>
            </a:extLst>
          </p:cNvPr>
          <p:cNvSpPr/>
          <p:nvPr/>
        </p:nvSpPr>
        <p:spPr>
          <a:xfrm>
            <a:off x="9127913" y="45718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149" name="object 33">
            <a:extLst>
              <a:ext uri="{FF2B5EF4-FFF2-40B4-BE49-F238E27FC236}">
                <a16:creationId xmlns:a16="http://schemas.microsoft.com/office/drawing/2014/main" xmlns="" id="{3A8BF6E0-3B3A-3844-B973-A5B5F49C8BFC}"/>
              </a:ext>
            </a:extLst>
          </p:cNvPr>
          <p:cNvSpPr/>
          <p:nvPr/>
        </p:nvSpPr>
        <p:spPr>
          <a:xfrm>
            <a:off x="9057131" y="45351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150" name="object 34">
            <a:extLst>
              <a:ext uri="{FF2B5EF4-FFF2-40B4-BE49-F238E27FC236}">
                <a16:creationId xmlns:a16="http://schemas.microsoft.com/office/drawing/2014/main" xmlns="" id="{7DC73652-225F-794D-89F4-D9CF970F696A}"/>
              </a:ext>
            </a:extLst>
          </p:cNvPr>
          <p:cNvSpPr/>
          <p:nvPr/>
        </p:nvSpPr>
        <p:spPr>
          <a:xfrm>
            <a:off x="9101168" y="39786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151" name="object 35">
            <a:extLst>
              <a:ext uri="{FF2B5EF4-FFF2-40B4-BE49-F238E27FC236}">
                <a16:creationId xmlns:a16="http://schemas.microsoft.com/office/drawing/2014/main" xmlns="" id="{8A6A2641-1123-404F-8C10-3E11FA355A7C}"/>
              </a:ext>
            </a:extLst>
          </p:cNvPr>
          <p:cNvSpPr/>
          <p:nvPr/>
        </p:nvSpPr>
        <p:spPr>
          <a:xfrm>
            <a:off x="9040808" y="43542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152" name="object 36">
            <a:extLst>
              <a:ext uri="{FF2B5EF4-FFF2-40B4-BE49-F238E27FC236}">
                <a16:creationId xmlns:a16="http://schemas.microsoft.com/office/drawing/2014/main" xmlns="" id="{6E0BD2B1-7E95-4B4B-BA63-5E4D445A73D4}"/>
              </a:ext>
            </a:extLst>
          </p:cNvPr>
          <p:cNvSpPr/>
          <p:nvPr/>
        </p:nvSpPr>
        <p:spPr>
          <a:xfrm>
            <a:off x="9130504" y="42883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153" name="object 37">
            <a:extLst>
              <a:ext uri="{FF2B5EF4-FFF2-40B4-BE49-F238E27FC236}">
                <a16:creationId xmlns:a16="http://schemas.microsoft.com/office/drawing/2014/main" xmlns="" id="{CCD29353-8AD6-AE4C-ACC6-5EAB84B7E878}"/>
              </a:ext>
            </a:extLst>
          </p:cNvPr>
          <p:cNvSpPr/>
          <p:nvPr/>
        </p:nvSpPr>
        <p:spPr>
          <a:xfrm>
            <a:off x="9059723" y="44528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154" name="object 38">
            <a:extLst>
              <a:ext uri="{FF2B5EF4-FFF2-40B4-BE49-F238E27FC236}">
                <a16:creationId xmlns:a16="http://schemas.microsoft.com/office/drawing/2014/main" xmlns="" id="{6B7D74D8-3C24-5C4A-B425-8DE8EF4CDBD0}"/>
              </a:ext>
            </a:extLst>
          </p:cNvPr>
          <p:cNvSpPr/>
          <p:nvPr/>
        </p:nvSpPr>
        <p:spPr>
          <a:xfrm>
            <a:off x="3316559" y="44099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155" name="object 39">
            <a:extLst>
              <a:ext uri="{FF2B5EF4-FFF2-40B4-BE49-F238E27FC236}">
                <a16:creationId xmlns:a16="http://schemas.microsoft.com/office/drawing/2014/main" xmlns="" id="{BA758C5E-8246-8148-B169-436DB042C7DE}"/>
              </a:ext>
            </a:extLst>
          </p:cNvPr>
          <p:cNvSpPr/>
          <p:nvPr/>
        </p:nvSpPr>
        <p:spPr>
          <a:xfrm>
            <a:off x="2630903" y="42039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156" name="object 40">
            <a:extLst>
              <a:ext uri="{FF2B5EF4-FFF2-40B4-BE49-F238E27FC236}">
                <a16:creationId xmlns:a16="http://schemas.microsoft.com/office/drawing/2014/main" xmlns="" id="{C604813C-E6CB-AE45-8882-5B8225F1A549}"/>
              </a:ext>
            </a:extLst>
          </p:cNvPr>
          <p:cNvSpPr/>
          <p:nvPr/>
        </p:nvSpPr>
        <p:spPr>
          <a:xfrm>
            <a:off x="3686359" y="35248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157" name="object 41">
            <a:extLst>
              <a:ext uri="{FF2B5EF4-FFF2-40B4-BE49-F238E27FC236}">
                <a16:creationId xmlns:a16="http://schemas.microsoft.com/office/drawing/2014/main" xmlns="" id="{3FA31B94-B0DA-E845-8531-F18ABD9A10D1}"/>
              </a:ext>
            </a:extLst>
          </p:cNvPr>
          <p:cNvSpPr txBox="1"/>
          <p:nvPr/>
        </p:nvSpPr>
        <p:spPr>
          <a:xfrm>
            <a:off x="2151496" y="57430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158" name="object 42">
            <a:extLst>
              <a:ext uri="{FF2B5EF4-FFF2-40B4-BE49-F238E27FC236}">
                <a16:creationId xmlns:a16="http://schemas.microsoft.com/office/drawing/2014/main" xmlns="" id="{682549F6-6230-D844-9842-3517F5F0E3AA}"/>
              </a:ext>
            </a:extLst>
          </p:cNvPr>
          <p:cNvSpPr/>
          <p:nvPr/>
        </p:nvSpPr>
        <p:spPr>
          <a:xfrm>
            <a:off x="2443039" y="35598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159" name="object 43">
            <a:extLst>
              <a:ext uri="{FF2B5EF4-FFF2-40B4-BE49-F238E27FC236}">
                <a16:creationId xmlns:a16="http://schemas.microsoft.com/office/drawing/2014/main" xmlns="" id="{AA20E1CF-6057-E749-81A6-9307657E8437}"/>
              </a:ext>
            </a:extLst>
          </p:cNvPr>
          <p:cNvSpPr/>
          <p:nvPr/>
        </p:nvSpPr>
        <p:spPr>
          <a:xfrm>
            <a:off x="2403889" y="38976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160" name="object 44">
            <a:extLst>
              <a:ext uri="{FF2B5EF4-FFF2-40B4-BE49-F238E27FC236}">
                <a16:creationId xmlns:a16="http://schemas.microsoft.com/office/drawing/2014/main" xmlns="" id="{339DAD8C-091E-CC48-AFFB-C8870AFE362D}"/>
              </a:ext>
            </a:extLst>
          </p:cNvPr>
          <p:cNvSpPr txBox="1"/>
          <p:nvPr/>
        </p:nvSpPr>
        <p:spPr>
          <a:xfrm>
            <a:off x="1886489" y="32611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161" name="object 45">
            <a:extLst>
              <a:ext uri="{FF2B5EF4-FFF2-40B4-BE49-F238E27FC236}">
                <a16:creationId xmlns:a16="http://schemas.microsoft.com/office/drawing/2014/main" xmlns="" id="{B8A2DEC8-8913-2B4A-9872-1232299DB0D4}"/>
              </a:ext>
            </a:extLst>
          </p:cNvPr>
          <p:cNvSpPr/>
          <p:nvPr/>
        </p:nvSpPr>
        <p:spPr>
          <a:xfrm>
            <a:off x="2632410" y="35158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162" name="object 47">
            <a:extLst>
              <a:ext uri="{FF2B5EF4-FFF2-40B4-BE49-F238E27FC236}">
                <a16:creationId xmlns:a16="http://schemas.microsoft.com/office/drawing/2014/main" xmlns="" id="{6A74D2F9-49D3-B449-81E5-902C573BBE8A}"/>
              </a:ext>
            </a:extLst>
          </p:cNvPr>
          <p:cNvSpPr txBox="1"/>
          <p:nvPr/>
        </p:nvSpPr>
        <p:spPr>
          <a:xfrm>
            <a:off x="3576655" y="32412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63" name="object 48">
            <a:extLst>
              <a:ext uri="{FF2B5EF4-FFF2-40B4-BE49-F238E27FC236}">
                <a16:creationId xmlns:a16="http://schemas.microsoft.com/office/drawing/2014/main" xmlns="" id="{93B0829D-0494-3B4F-8286-2186B098ED7E}"/>
              </a:ext>
            </a:extLst>
          </p:cNvPr>
          <p:cNvSpPr/>
          <p:nvPr/>
        </p:nvSpPr>
        <p:spPr>
          <a:xfrm>
            <a:off x="2122681" y="43146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164" name="object 50">
            <a:extLst>
              <a:ext uri="{FF2B5EF4-FFF2-40B4-BE49-F238E27FC236}">
                <a16:creationId xmlns:a16="http://schemas.microsoft.com/office/drawing/2014/main" xmlns="" id="{B9DBE5FE-A32C-3A43-9F0A-E222CDBCB129}"/>
              </a:ext>
            </a:extLst>
          </p:cNvPr>
          <p:cNvSpPr txBox="1"/>
          <p:nvPr/>
        </p:nvSpPr>
        <p:spPr>
          <a:xfrm>
            <a:off x="2011320" y="49942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65" name="object 52">
            <a:extLst>
              <a:ext uri="{FF2B5EF4-FFF2-40B4-BE49-F238E27FC236}">
                <a16:creationId xmlns:a16="http://schemas.microsoft.com/office/drawing/2014/main" xmlns="" id="{FE852F95-BF69-A443-808E-5E94CCE79FFC}"/>
              </a:ext>
            </a:extLst>
          </p:cNvPr>
          <p:cNvSpPr txBox="1"/>
          <p:nvPr/>
        </p:nvSpPr>
        <p:spPr>
          <a:xfrm>
            <a:off x="3242897" y="52586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166" name="object 53">
            <a:extLst>
              <a:ext uri="{FF2B5EF4-FFF2-40B4-BE49-F238E27FC236}">
                <a16:creationId xmlns:a16="http://schemas.microsoft.com/office/drawing/2014/main" xmlns="" id="{79166ADE-9703-D747-A38C-1273F68B63BC}"/>
              </a:ext>
            </a:extLst>
          </p:cNvPr>
          <p:cNvSpPr/>
          <p:nvPr/>
        </p:nvSpPr>
        <p:spPr>
          <a:xfrm>
            <a:off x="4008176" y="43683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167" name="object 55">
            <a:extLst>
              <a:ext uri="{FF2B5EF4-FFF2-40B4-BE49-F238E27FC236}">
                <a16:creationId xmlns:a16="http://schemas.microsoft.com/office/drawing/2014/main" xmlns="" id="{A6F3A118-E0A8-C642-9744-910B64F8C1F2}"/>
              </a:ext>
            </a:extLst>
          </p:cNvPr>
          <p:cNvSpPr txBox="1"/>
          <p:nvPr/>
        </p:nvSpPr>
        <p:spPr>
          <a:xfrm>
            <a:off x="4170189" y="47588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168" name="object 57">
            <a:extLst>
              <a:ext uri="{FF2B5EF4-FFF2-40B4-BE49-F238E27FC236}">
                <a16:creationId xmlns:a16="http://schemas.microsoft.com/office/drawing/2014/main" xmlns="" id="{352CFA29-7BD1-F643-8A15-3110078CA192}"/>
              </a:ext>
            </a:extLst>
          </p:cNvPr>
          <p:cNvSpPr txBox="1"/>
          <p:nvPr/>
        </p:nvSpPr>
        <p:spPr>
          <a:xfrm>
            <a:off x="3888807" y="41337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69" name="object 63">
            <a:extLst>
              <a:ext uri="{FF2B5EF4-FFF2-40B4-BE49-F238E27FC236}">
                <a16:creationId xmlns:a16="http://schemas.microsoft.com/office/drawing/2014/main" xmlns="" id="{3AC2DC84-338B-8045-937C-5E94B2279D17}"/>
              </a:ext>
            </a:extLst>
          </p:cNvPr>
          <p:cNvSpPr txBox="1"/>
          <p:nvPr/>
        </p:nvSpPr>
        <p:spPr>
          <a:xfrm>
            <a:off x="7233762" y="41612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170" name="object 67">
            <a:extLst>
              <a:ext uri="{FF2B5EF4-FFF2-40B4-BE49-F238E27FC236}">
                <a16:creationId xmlns:a16="http://schemas.microsoft.com/office/drawing/2014/main" xmlns="" id="{7A1185A3-9536-5E46-9B08-44904CCFD658}"/>
              </a:ext>
            </a:extLst>
          </p:cNvPr>
          <p:cNvSpPr txBox="1"/>
          <p:nvPr/>
        </p:nvSpPr>
        <p:spPr>
          <a:xfrm>
            <a:off x="2384343" y="40128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71" name="object 68">
            <a:extLst>
              <a:ext uri="{FF2B5EF4-FFF2-40B4-BE49-F238E27FC236}">
                <a16:creationId xmlns:a16="http://schemas.microsoft.com/office/drawing/2014/main" xmlns="" id="{32D595BD-4792-E649-BEB0-57874987D889}"/>
              </a:ext>
            </a:extLst>
          </p:cNvPr>
          <p:cNvSpPr/>
          <p:nvPr/>
        </p:nvSpPr>
        <p:spPr>
          <a:xfrm>
            <a:off x="9128277" y="33527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172" name="object 69">
            <a:extLst>
              <a:ext uri="{FF2B5EF4-FFF2-40B4-BE49-F238E27FC236}">
                <a16:creationId xmlns:a16="http://schemas.microsoft.com/office/drawing/2014/main" xmlns="" id="{A6641E9A-06AA-7A4C-ABB5-2DFA1C446BB8}"/>
              </a:ext>
            </a:extLst>
          </p:cNvPr>
          <p:cNvSpPr/>
          <p:nvPr/>
        </p:nvSpPr>
        <p:spPr>
          <a:xfrm>
            <a:off x="9054709" y="33132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173" name="object 70">
            <a:extLst>
              <a:ext uri="{FF2B5EF4-FFF2-40B4-BE49-F238E27FC236}">
                <a16:creationId xmlns:a16="http://schemas.microsoft.com/office/drawing/2014/main" xmlns="" id="{0E61348F-BB19-054F-8E22-7269C4838953}"/>
              </a:ext>
            </a:extLst>
          </p:cNvPr>
          <p:cNvSpPr/>
          <p:nvPr/>
        </p:nvSpPr>
        <p:spPr>
          <a:xfrm>
            <a:off x="9575533" y="5737382"/>
            <a:ext cx="275496" cy="274756"/>
          </a:xfrm>
          <a:prstGeom prst="rect">
            <a:avLst/>
          </a:prstGeom>
          <a:blipFill>
            <a:blip r:embed="rId9" cstate="print"/>
            <a:stretch>
              <a:fillRect/>
            </a:stretch>
          </a:blipFill>
        </p:spPr>
        <p:txBody>
          <a:bodyPr wrap="square" lIns="0" tIns="0" rIns="0" bIns="0" rtlCol="0"/>
          <a:lstStyle/>
          <a:p>
            <a:endParaRPr sz="2400"/>
          </a:p>
        </p:txBody>
      </p:sp>
      <p:sp>
        <p:nvSpPr>
          <p:cNvPr id="174" name="object 71">
            <a:extLst>
              <a:ext uri="{FF2B5EF4-FFF2-40B4-BE49-F238E27FC236}">
                <a16:creationId xmlns:a16="http://schemas.microsoft.com/office/drawing/2014/main" xmlns="" id="{E270DBE1-3451-6A42-8EA9-8D6C49AE26EC}"/>
              </a:ext>
            </a:extLst>
          </p:cNvPr>
          <p:cNvSpPr txBox="1"/>
          <p:nvPr/>
        </p:nvSpPr>
        <p:spPr>
          <a:xfrm>
            <a:off x="9638013" y="57054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75" name="object 72">
            <a:extLst>
              <a:ext uri="{FF2B5EF4-FFF2-40B4-BE49-F238E27FC236}">
                <a16:creationId xmlns:a16="http://schemas.microsoft.com/office/drawing/2014/main" xmlns="" id="{BC799E42-F034-6646-9CEC-C95E963629D4}"/>
              </a:ext>
            </a:extLst>
          </p:cNvPr>
          <p:cNvSpPr/>
          <p:nvPr/>
        </p:nvSpPr>
        <p:spPr>
          <a:xfrm>
            <a:off x="9724762" y="2848034"/>
            <a:ext cx="275484" cy="274756"/>
          </a:xfrm>
          <a:prstGeom prst="rect">
            <a:avLst/>
          </a:prstGeom>
          <a:blipFill>
            <a:blip r:embed="rId10" cstate="print"/>
            <a:stretch>
              <a:fillRect/>
            </a:stretch>
          </a:blipFill>
        </p:spPr>
        <p:txBody>
          <a:bodyPr wrap="square" lIns="0" tIns="0" rIns="0" bIns="0" rtlCol="0"/>
          <a:lstStyle/>
          <a:p>
            <a:endParaRPr sz="2400"/>
          </a:p>
        </p:txBody>
      </p:sp>
      <p:sp>
        <p:nvSpPr>
          <p:cNvPr id="176" name="object 73">
            <a:extLst>
              <a:ext uri="{FF2B5EF4-FFF2-40B4-BE49-F238E27FC236}">
                <a16:creationId xmlns:a16="http://schemas.microsoft.com/office/drawing/2014/main" xmlns="" id="{206533AF-8650-9044-9F02-96CA4C740A54}"/>
              </a:ext>
            </a:extLst>
          </p:cNvPr>
          <p:cNvSpPr txBox="1"/>
          <p:nvPr/>
        </p:nvSpPr>
        <p:spPr>
          <a:xfrm>
            <a:off x="9785773" y="28173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77" name="object 74">
            <a:extLst>
              <a:ext uri="{FF2B5EF4-FFF2-40B4-BE49-F238E27FC236}">
                <a16:creationId xmlns:a16="http://schemas.microsoft.com/office/drawing/2014/main" xmlns="" id="{1A1DECF7-2F99-4E4A-A8C6-8A33E007ACD0}"/>
              </a:ext>
            </a:extLst>
          </p:cNvPr>
          <p:cNvSpPr/>
          <p:nvPr/>
        </p:nvSpPr>
        <p:spPr>
          <a:xfrm>
            <a:off x="9731320" y="3286235"/>
            <a:ext cx="275496" cy="274756"/>
          </a:xfrm>
          <a:prstGeom prst="rect">
            <a:avLst/>
          </a:prstGeom>
          <a:blipFill>
            <a:blip r:embed="rId11" cstate="print"/>
            <a:stretch>
              <a:fillRect/>
            </a:stretch>
          </a:blipFill>
        </p:spPr>
        <p:txBody>
          <a:bodyPr wrap="square" lIns="0" tIns="0" rIns="0" bIns="0" rtlCol="0"/>
          <a:lstStyle/>
          <a:p>
            <a:endParaRPr sz="2400"/>
          </a:p>
        </p:txBody>
      </p:sp>
      <p:sp>
        <p:nvSpPr>
          <p:cNvPr id="178" name="object 75">
            <a:extLst>
              <a:ext uri="{FF2B5EF4-FFF2-40B4-BE49-F238E27FC236}">
                <a16:creationId xmlns:a16="http://schemas.microsoft.com/office/drawing/2014/main" xmlns="" id="{89F39D32-D744-0E4B-95D1-2B1F8D5B19C0}"/>
              </a:ext>
            </a:extLst>
          </p:cNvPr>
          <p:cNvSpPr txBox="1"/>
          <p:nvPr/>
        </p:nvSpPr>
        <p:spPr>
          <a:xfrm>
            <a:off x="9785773" y="32606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179" name="object 76">
            <a:extLst>
              <a:ext uri="{FF2B5EF4-FFF2-40B4-BE49-F238E27FC236}">
                <a16:creationId xmlns:a16="http://schemas.microsoft.com/office/drawing/2014/main" xmlns="" id="{1BC48CAA-E11E-044E-9196-BE8F426E88E3}"/>
              </a:ext>
            </a:extLst>
          </p:cNvPr>
          <p:cNvSpPr/>
          <p:nvPr/>
        </p:nvSpPr>
        <p:spPr>
          <a:xfrm>
            <a:off x="9546069" y="4942112"/>
            <a:ext cx="275496" cy="274753"/>
          </a:xfrm>
          <a:prstGeom prst="rect">
            <a:avLst/>
          </a:prstGeom>
          <a:blipFill>
            <a:blip r:embed="rId12" cstate="print"/>
            <a:stretch>
              <a:fillRect/>
            </a:stretch>
          </a:blipFill>
        </p:spPr>
        <p:txBody>
          <a:bodyPr wrap="square" lIns="0" tIns="0" rIns="0" bIns="0" rtlCol="0"/>
          <a:lstStyle/>
          <a:p>
            <a:endParaRPr sz="2400"/>
          </a:p>
        </p:txBody>
      </p:sp>
      <p:sp>
        <p:nvSpPr>
          <p:cNvPr id="180" name="object 77">
            <a:extLst>
              <a:ext uri="{FF2B5EF4-FFF2-40B4-BE49-F238E27FC236}">
                <a16:creationId xmlns:a16="http://schemas.microsoft.com/office/drawing/2014/main" xmlns="" id="{D2B888D9-C4D8-C34E-979E-B1636AB4E063}"/>
              </a:ext>
            </a:extLst>
          </p:cNvPr>
          <p:cNvSpPr txBox="1"/>
          <p:nvPr/>
        </p:nvSpPr>
        <p:spPr>
          <a:xfrm>
            <a:off x="9611139" y="49263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181" name="object 78">
            <a:extLst>
              <a:ext uri="{FF2B5EF4-FFF2-40B4-BE49-F238E27FC236}">
                <a16:creationId xmlns:a16="http://schemas.microsoft.com/office/drawing/2014/main" xmlns="" id="{96B91839-3DE3-1048-A372-AF1E7C016477}"/>
              </a:ext>
            </a:extLst>
          </p:cNvPr>
          <p:cNvSpPr/>
          <p:nvPr/>
        </p:nvSpPr>
        <p:spPr>
          <a:xfrm>
            <a:off x="9686632" y="4162298"/>
            <a:ext cx="275496" cy="274756"/>
          </a:xfrm>
          <a:prstGeom prst="rect">
            <a:avLst/>
          </a:prstGeom>
          <a:blipFill>
            <a:blip r:embed="rId13" cstate="print"/>
            <a:stretch>
              <a:fillRect/>
            </a:stretch>
          </a:blipFill>
        </p:spPr>
        <p:txBody>
          <a:bodyPr wrap="square" lIns="0" tIns="0" rIns="0" bIns="0" rtlCol="0"/>
          <a:lstStyle/>
          <a:p>
            <a:endParaRPr sz="2400"/>
          </a:p>
        </p:txBody>
      </p:sp>
      <p:sp>
        <p:nvSpPr>
          <p:cNvPr id="182" name="object 79">
            <a:extLst>
              <a:ext uri="{FF2B5EF4-FFF2-40B4-BE49-F238E27FC236}">
                <a16:creationId xmlns:a16="http://schemas.microsoft.com/office/drawing/2014/main" xmlns="" id="{782EC5F3-A2F7-0B4B-B047-7C678E5000FE}"/>
              </a:ext>
            </a:extLst>
          </p:cNvPr>
          <p:cNvSpPr/>
          <p:nvPr/>
        </p:nvSpPr>
        <p:spPr>
          <a:xfrm>
            <a:off x="9669677" y="4603991"/>
            <a:ext cx="275488" cy="274756"/>
          </a:xfrm>
          <a:prstGeom prst="rect">
            <a:avLst/>
          </a:prstGeom>
          <a:blipFill>
            <a:blip r:embed="rId14" cstate="print"/>
            <a:stretch>
              <a:fillRect/>
            </a:stretch>
          </a:blipFill>
        </p:spPr>
        <p:txBody>
          <a:bodyPr wrap="square" lIns="0" tIns="0" rIns="0" bIns="0" rtlCol="0"/>
          <a:lstStyle/>
          <a:p>
            <a:endParaRPr sz="2400"/>
          </a:p>
        </p:txBody>
      </p:sp>
      <p:sp>
        <p:nvSpPr>
          <p:cNvPr id="183" name="object 80">
            <a:extLst>
              <a:ext uri="{FF2B5EF4-FFF2-40B4-BE49-F238E27FC236}">
                <a16:creationId xmlns:a16="http://schemas.microsoft.com/office/drawing/2014/main" xmlns="" id="{64EEA094-E327-C54D-81A7-3459C3EF7B2F}"/>
              </a:ext>
            </a:extLst>
          </p:cNvPr>
          <p:cNvSpPr txBox="1"/>
          <p:nvPr/>
        </p:nvSpPr>
        <p:spPr>
          <a:xfrm>
            <a:off x="9732043" y="45770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184" name="object 81">
            <a:extLst>
              <a:ext uri="{FF2B5EF4-FFF2-40B4-BE49-F238E27FC236}">
                <a16:creationId xmlns:a16="http://schemas.microsoft.com/office/drawing/2014/main" xmlns="" id="{F63FAD80-F17E-B345-BE3E-27351B745E7D}"/>
              </a:ext>
            </a:extLst>
          </p:cNvPr>
          <p:cNvSpPr/>
          <p:nvPr/>
        </p:nvSpPr>
        <p:spPr>
          <a:xfrm>
            <a:off x="9594939" y="3823631"/>
            <a:ext cx="275496" cy="274760"/>
          </a:xfrm>
          <a:prstGeom prst="rect">
            <a:avLst/>
          </a:prstGeom>
          <a:blipFill>
            <a:blip r:embed="rId9" cstate="print"/>
            <a:stretch>
              <a:fillRect/>
            </a:stretch>
          </a:blipFill>
        </p:spPr>
        <p:txBody>
          <a:bodyPr wrap="square" lIns="0" tIns="0" rIns="0" bIns="0" rtlCol="0"/>
          <a:lstStyle/>
          <a:p>
            <a:endParaRPr sz="2400"/>
          </a:p>
        </p:txBody>
      </p:sp>
      <p:sp>
        <p:nvSpPr>
          <p:cNvPr id="185" name="object 82">
            <a:extLst>
              <a:ext uri="{FF2B5EF4-FFF2-40B4-BE49-F238E27FC236}">
                <a16:creationId xmlns:a16="http://schemas.microsoft.com/office/drawing/2014/main" xmlns="" id="{4A70896A-4293-E645-A07A-240373EE57E1}"/>
              </a:ext>
            </a:extLst>
          </p:cNvPr>
          <p:cNvSpPr txBox="1"/>
          <p:nvPr/>
        </p:nvSpPr>
        <p:spPr>
          <a:xfrm>
            <a:off x="9664870" y="36609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186" name="object 7">
            <a:extLst>
              <a:ext uri="{FF2B5EF4-FFF2-40B4-BE49-F238E27FC236}">
                <a16:creationId xmlns:a16="http://schemas.microsoft.com/office/drawing/2014/main" xmlns="" id="{36DF7844-FF0E-3F4F-BE33-08276620BC6E}"/>
              </a:ext>
            </a:extLst>
          </p:cNvPr>
          <p:cNvSpPr/>
          <p:nvPr/>
        </p:nvSpPr>
        <p:spPr>
          <a:xfrm>
            <a:off x="5565949" y="43844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8" cstate="print"/>
            <a:srcRect/>
            <a:stretch>
              <a:fillRect/>
            </a:stretch>
          </a:blipFill>
        </p:spPr>
        <p:txBody>
          <a:bodyPr wrap="square" lIns="0" tIns="0" rIns="0" bIns="0" rtlCol="0"/>
          <a:lstStyle/>
          <a:p>
            <a:endParaRPr sz="2400"/>
          </a:p>
        </p:txBody>
      </p:sp>
      <p:sp>
        <p:nvSpPr>
          <p:cNvPr id="187" name="object 67">
            <a:extLst>
              <a:ext uri="{FF2B5EF4-FFF2-40B4-BE49-F238E27FC236}">
                <a16:creationId xmlns:a16="http://schemas.microsoft.com/office/drawing/2014/main" xmlns="" id="{EA0A4645-E07D-F342-8577-8D6CA8C91456}"/>
              </a:ext>
            </a:extLst>
          </p:cNvPr>
          <p:cNvSpPr txBox="1"/>
          <p:nvPr/>
        </p:nvSpPr>
        <p:spPr>
          <a:xfrm>
            <a:off x="5673776" y="44079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88" name="object 7">
            <a:extLst>
              <a:ext uri="{FF2B5EF4-FFF2-40B4-BE49-F238E27FC236}">
                <a16:creationId xmlns:a16="http://schemas.microsoft.com/office/drawing/2014/main" xmlns="" id="{6CBCFC13-5FC6-194E-A4FE-B22B13D696FA}"/>
              </a:ext>
            </a:extLst>
          </p:cNvPr>
          <p:cNvSpPr/>
          <p:nvPr/>
        </p:nvSpPr>
        <p:spPr>
          <a:xfrm>
            <a:off x="8171646" y="33112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a:p>
        </p:txBody>
      </p:sp>
      <p:sp>
        <p:nvSpPr>
          <p:cNvPr id="189" name="object 47">
            <a:extLst>
              <a:ext uri="{FF2B5EF4-FFF2-40B4-BE49-F238E27FC236}">
                <a16:creationId xmlns:a16="http://schemas.microsoft.com/office/drawing/2014/main" xmlns="" id="{8FBBD9B4-4105-064E-989E-4373F829B3AA}"/>
              </a:ext>
            </a:extLst>
          </p:cNvPr>
          <p:cNvSpPr txBox="1"/>
          <p:nvPr/>
        </p:nvSpPr>
        <p:spPr>
          <a:xfrm>
            <a:off x="8264152" y="33649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90" name="object 7">
            <a:extLst>
              <a:ext uri="{FF2B5EF4-FFF2-40B4-BE49-F238E27FC236}">
                <a16:creationId xmlns:a16="http://schemas.microsoft.com/office/drawing/2014/main" xmlns="" id="{9BA1D3C3-78AF-484F-B204-D17F81BAAFF7}"/>
              </a:ext>
            </a:extLst>
          </p:cNvPr>
          <p:cNvSpPr/>
          <p:nvPr/>
        </p:nvSpPr>
        <p:spPr>
          <a:xfrm>
            <a:off x="8159786" y="44088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191" name="object 57">
            <a:extLst>
              <a:ext uri="{FF2B5EF4-FFF2-40B4-BE49-F238E27FC236}">
                <a16:creationId xmlns:a16="http://schemas.microsoft.com/office/drawing/2014/main" xmlns="" id="{C743C0A1-B601-B544-B4FB-C0F30EF8E1C9}"/>
              </a:ext>
            </a:extLst>
          </p:cNvPr>
          <p:cNvSpPr txBox="1"/>
          <p:nvPr/>
        </p:nvSpPr>
        <p:spPr>
          <a:xfrm>
            <a:off x="8233659" y="44505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92" name="object 7">
            <a:extLst>
              <a:ext uri="{FF2B5EF4-FFF2-40B4-BE49-F238E27FC236}">
                <a16:creationId xmlns:a16="http://schemas.microsoft.com/office/drawing/2014/main" xmlns="" id="{A47F237C-286F-CA43-84E0-E12539642709}"/>
              </a:ext>
            </a:extLst>
          </p:cNvPr>
          <p:cNvSpPr/>
          <p:nvPr/>
        </p:nvSpPr>
        <p:spPr>
          <a:xfrm>
            <a:off x="8103019" y="53883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a:srcRect/>
            <a:stretch>
              <a:fillRect/>
            </a:stretch>
          </a:blipFill>
        </p:spPr>
        <p:txBody>
          <a:bodyPr wrap="square" lIns="0" tIns="0" rIns="0" bIns="0" rtlCol="0"/>
          <a:lstStyle/>
          <a:p>
            <a:endParaRPr sz="2400" dirty="0"/>
          </a:p>
        </p:txBody>
      </p:sp>
      <p:sp>
        <p:nvSpPr>
          <p:cNvPr id="193" name="object 50">
            <a:extLst>
              <a:ext uri="{FF2B5EF4-FFF2-40B4-BE49-F238E27FC236}">
                <a16:creationId xmlns:a16="http://schemas.microsoft.com/office/drawing/2014/main" xmlns="" id="{F20DF71D-6DE2-AC40-A73D-28272FFE0FB8}"/>
              </a:ext>
            </a:extLst>
          </p:cNvPr>
          <p:cNvSpPr txBox="1"/>
          <p:nvPr/>
        </p:nvSpPr>
        <p:spPr>
          <a:xfrm>
            <a:off x="8209018" y="54017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Tree>
    <p:extLst>
      <p:ext uri="{BB962C8B-B14F-4D97-AF65-F5344CB8AC3E}">
        <p14:creationId xmlns:p14="http://schemas.microsoft.com/office/powerpoint/2010/main" val="3740578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0"/>
          <p:cNvSpPr txBox="1">
            <a:spLocks noGrp="1"/>
          </p:cNvSpPr>
          <p:nvPr>
            <p:ph type="title"/>
          </p:nvPr>
        </p:nvSpPr>
        <p:spPr>
          <a:xfrm>
            <a:off x="460579" y="319488"/>
            <a:ext cx="11270842" cy="71609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4400" dirty="0">
                <a:solidFill>
                  <a:schemeClr val="tx1"/>
                </a:solidFill>
                <a:latin typeface="Berlin Sans FB Demi" panose="020E0802020502020306" pitchFamily="34" charset="0"/>
                <a:ea typeface="+mj-ea"/>
                <a:cs typeface="+mj-cs"/>
                <a:sym typeface="Overlock"/>
              </a:rPr>
              <a:t>Problem: Too Many papers</a:t>
            </a:r>
            <a:endParaRPr sz="4400" dirty="0">
              <a:solidFill>
                <a:schemeClr val="tx1"/>
              </a:solidFill>
              <a:latin typeface="Berlin Sans FB Demi" panose="020E0802020502020306" pitchFamily="34" charset="0"/>
              <a:ea typeface="+mj-ea"/>
              <a:cs typeface="+mj-cs"/>
              <a:sym typeface="Overlock"/>
            </a:endParaRPr>
          </a:p>
        </p:txBody>
      </p:sp>
      <p:sp>
        <p:nvSpPr>
          <p:cNvPr id="135" name="Google Shape;135;p40"/>
          <p:cNvSpPr txBox="1">
            <a:spLocks noGrp="1"/>
          </p:cNvSpPr>
          <p:nvPr>
            <p:ph type="body" idx="1"/>
          </p:nvPr>
        </p:nvSpPr>
        <p:spPr>
          <a:xfrm>
            <a:off x="460579" y="1197812"/>
            <a:ext cx="11270842" cy="5588397"/>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600"/>
              </a:spcBef>
              <a:spcAft>
                <a:spcPts val="0"/>
              </a:spcAft>
              <a:buSzPts val="1920"/>
              <a:buFont typeface="Wingdings" pitchFamily="2" charset="2"/>
              <a:buChar char="q"/>
            </a:pPr>
            <a:r>
              <a:rPr lang="en-US" b="1" dirty="0">
                <a:solidFill>
                  <a:schemeClr val="tx1"/>
                </a:solidFill>
                <a:latin typeface="+mn-lt"/>
                <a:ea typeface="+mn-ea"/>
                <a:cs typeface="Calibri Light" panose="020F0302020204030204" pitchFamily="34" charset="0"/>
              </a:rPr>
              <a:t>Quantity</a:t>
            </a:r>
            <a:r>
              <a:rPr lang="en-US" dirty="0">
                <a:solidFill>
                  <a:schemeClr val="tx1"/>
                </a:solidFill>
                <a:latin typeface="+mn-lt"/>
                <a:ea typeface="+mn-ea"/>
                <a:cs typeface="Calibri Light" panose="020F0302020204030204" pitchFamily="34" charset="0"/>
              </a:rPr>
              <a:t>: More than 500K papers are published at PubMed every year</a:t>
            </a:r>
          </a:p>
          <a:p>
            <a:pPr marL="285750" lvl="0" indent="-285750" algn="l" rtl="0">
              <a:lnSpc>
                <a:spcPct val="100000"/>
              </a:lnSpc>
              <a:spcBef>
                <a:spcPts val="600"/>
              </a:spcBef>
              <a:spcAft>
                <a:spcPts val="0"/>
              </a:spcAft>
              <a:buSzPts val="1920"/>
              <a:buFont typeface="Wingdings" pitchFamily="2" charset="2"/>
              <a:buChar char="q"/>
            </a:pPr>
            <a:r>
              <a:rPr lang="en-US" b="1" dirty="0">
                <a:solidFill>
                  <a:schemeClr val="tx1"/>
                </a:solidFill>
                <a:latin typeface="+mn-lt"/>
                <a:ea typeface="+mn-ea"/>
                <a:cs typeface="Calibri Light" panose="020F0302020204030204" pitchFamily="34" charset="0"/>
              </a:rPr>
              <a:t>Quality</a:t>
            </a:r>
            <a:r>
              <a:rPr lang="en-US" dirty="0">
                <a:solidFill>
                  <a:schemeClr val="tx1"/>
                </a:solidFill>
                <a:latin typeface="+mn-lt"/>
                <a:ea typeface="+mn-ea"/>
                <a:cs typeface="Calibri Light" panose="020F0302020204030204" pitchFamily="34" charset="0"/>
              </a:rPr>
              <a:t>: Given the rapid publications of preprints without peer reviews, many research results are </a:t>
            </a:r>
            <a:r>
              <a:rPr lang="en-US" i="1" u="sng" dirty="0">
                <a:solidFill>
                  <a:schemeClr val="tx1"/>
                </a:solidFill>
                <a:latin typeface="+mn-lt"/>
                <a:ea typeface="+mn-ea"/>
                <a:cs typeface="Calibri Light" panose="020F0302020204030204" pitchFamily="34" charset="0"/>
              </a:rPr>
              <a:t>redundant</a:t>
            </a:r>
            <a:r>
              <a:rPr lang="en-US" dirty="0">
                <a:solidFill>
                  <a:schemeClr val="tx1"/>
                </a:solidFill>
                <a:latin typeface="+mn-lt"/>
                <a:ea typeface="+mn-ea"/>
                <a:cs typeface="Calibri Light" panose="020F0302020204030204" pitchFamily="34" charset="0"/>
              </a:rPr>
              <a:t>, </a:t>
            </a:r>
            <a:r>
              <a:rPr lang="en-US" i="1" u="sng" dirty="0">
                <a:solidFill>
                  <a:schemeClr val="tx1"/>
                </a:solidFill>
                <a:latin typeface="+mn-lt"/>
                <a:ea typeface="+mn-ea"/>
                <a:cs typeface="Calibri Light" panose="020F0302020204030204" pitchFamily="34" charset="0"/>
              </a:rPr>
              <a:t>complementary</a:t>
            </a:r>
            <a:r>
              <a:rPr lang="en-US" dirty="0">
                <a:solidFill>
                  <a:schemeClr val="tx1"/>
                </a:solidFill>
                <a:latin typeface="+mn-lt"/>
                <a:ea typeface="+mn-ea"/>
                <a:cs typeface="Calibri Light" panose="020F0302020204030204" pitchFamily="34" charset="0"/>
              </a:rPr>
              <a:t> or even </a:t>
            </a:r>
            <a:r>
              <a:rPr lang="en-US" i="1" u="sng" dirty="0">
                <a:solidFill>
                  <a:schemeClr val="tx1"/>
                </a:solidFill>
                <a:latin typeface="+mn-lt"/>
                <a:ea typeface="+mn-ea"/>
                <a:cs typeface="Calibri Light" panose="020F0302020204030204" pitchFamily="34" charset="0"/>
              </a:rPr>
              <a:t>conflicting</a:t>
            </a:r>
            <a:r>
              <a:rPr lang="en-US" dirty="0">
                <a:solidFill>
                  <a:schemeClr val="tx1"/>
                </a:solidFill>
                <a:latin typeface="+mn-lt"/>
                <a:ea typeface="+mn-ea"/>
                <a:cs typeface="Calibri Light" panose="020F0302020204030204" pitchFamily="34" charset="0"/>
              </a:rPr>
              <a:t> with each other</a:t>
            </a:r>
            <a:endParaRPr dirty="0">
              <a:solidFill>
                <a:schemeClr val="tx1"/>
              </a:solidFill>
              <a:latin typeface="+mn-lt"/>
              <a:ea typeface="+mn-ea"/>
              <a:cs typeface="Calibri Light" panose="020F0302020204030204" pitchFamily="34" charset="0"/>
            </a:endParaRPr>
          </a:p>
          <a:p>
            <a:pPr marL="285750" lvl="0" indent="-285750" algn="l" rtl="0">
              <a:lnSpc>
                <a:spcPct val="100000"/>
              </a:lnSpc>
              <a:spcBef>
                <a:spcPts val="600"/>
              </a:spcBef>
              <a:spcAft>
                <a:spcPts val="0"/>
              </a:spcAft>
              <a:buSzPts val="1920"/>
              <a:buFont typeface="Wingdings" pitchFamily="2" charset="2"/>
              <a:buChar char="q"/>
            </a:pPr>
            <a:r>
              <a:rPr lang="en-US" dirty="0">
                <a:solidFill>
                  <a:schemeClr val="tx1"/>
                </a:solidFill>
                <a:latin typeface="+mn-lt"/>
                <a:ea typeface="+mn-ea"/>
                <a:cs typeface="Calibri Light" panose="020F0302020204030204" pitchFamily="34" charset="0"/>
              </a:rPr>
              <a:t>Human’s reading ability keeps almost the same across years</a:t>
            </a:r>
            <a:endParaRPr dirty="0">
              <a:solidFill>
                <a:schemeClr val="tx1"/>
              </a:solidFill>
              <a:latin typeface="+mn-lt"/>
              <a:ea typeface="+mn-ea"/>
              <a:cs typeface="Calibri Light" panose="020F0302020204030204" pitchFamily="34" charset="0"/>
            </a:endParaRPr>
          </a:p>
        </p:txBody>
      </p:sp>
      <p:pic>
        <p:nvPicPr>
          <p:cNvPr id="136" name="Google Shape;136;p40"/>
          <p:cNvPicPr preferRelativeResize="0"/>
          <p:nvPr/>
        </p:nvPicPr>
        <p:blipFill rotWithShape="1">
          <a:blip r:embed="rId3">
            <a:alphaModFix/>
          </a:blip>
          <a:srcRect/>
          <a:stretch/>
        </p:blipFill>
        <p:spPr>
          <a:xfrm>
            <a:off x="1636459" y="3170598"/>
            <a:ext cx="3572298" cy="3367914"/>
          </a:xfrm>
          <a:prstGeom prst="rect">
            <a:avLst/>
          </a:prstGeom>
          <a:noFill/>
          <a:ln>
            <a:noFill/>
          </a:ln>
        </p:spPr>
      </p:pic>
      <p:pic>
        <p:nvPicPr>
          <p:cNvPr id="137" name="Google Shape;137;p40"/>
          <p:cNvPicPr preferRelativeResize="0"/>
          <p:nvPr/>
        </p:nvPicPr>
        <p:blipFill rotWithShape="1">
          <a:blip r:embed="rId4">
            <a:alphaModFix/>
          </a:blip>
          <a:srcRect/>
          <a:stretch/>
        </p:blipFill>
        <p:spPr>
          <a:xfrm>
            <a:off x="5301427" y="3655045"/>
            <a:ext cx="4529141" cy="23990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1"/>
          <p:cNvSpPr txBox="1">
            <a:spLocks noGrp="1"/>
          </p:cNvSpPr>
          <p:nvPr>
            <p:ph type="title"/>
          </p:nvPr>
        </p:nvSpPr>
        <p:spPr>
          <a:xfrm>
            <a:off x="0" y="254069"/>
            <a:ext cx="12192000" cy="789462"/>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GNN Model: Neighborhood Aggregation</a:t>
            </a:r>
            <a:endParaRPr sz="4400" dirty="0">
              <a:solidFill>
                <a:schemeClr val="tx1"/>
              </a:solidFill>
              <a:latin typeface="Berlin Sans FB Demi" panose="020E0802020502020306" pitchFamily="34" charset="0"/>
              <a:ea typeface="+mj-ea"/>
              <a:cs typeface="+mj-cs"/>
            </a:endParaRPr>
          </a:p>
        </p:txBody>
      </p:sp>
      <p:sp>
        <p:nvSpPr>
          <p:cNvPr id="84" name="Content Placeholder 2">
            <a:extLst>
              <a:ext uri="{FF2B5EF4-FFF2-40B4-BE49-F238E27FC236}">
                <a16:creationId xmlns:a16="http://schemas.microsoft.com/office/drawing/2014/main" xmlns="" id="{21E2B760-D32F-674E-972B-3EB3125B33F0}"/>
              </a:ext>
            </a:extLst>
          </p:cNvPr>
          <p:cNvSpPr txBox="1">
            <a:spLocks/>
          </p:cNvSpPr>
          <p:nvPr/>
        </p:nvSpPr>
        <p:spPr>
          <a:xfrm>
            <a:off x="838200" y="1225730"/>
            <a:ext cx="10833100" cy="13255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151E49"/>
              </a:buClr>
              <a:buSzPts val="2800"/>
              <a:buFont typeface="Arial"/>
              <a:buNone/>
              <a:defRPr sz="2800" b="0" i="0" u="none" strike="noStrike" cap="none">
                <a:solidFill>
                  <a:srgbClr val="151E49"/>
                </a:solidFill>
                <a:latin typeface="Arial"/>
                <a:ea typeface="Arial"/>
                <a:cs typeface="Arial"/>
                <a:sym typeface="Arial"/>
              </a:defRPr>
            </a:lvl1pPr>
            <a:lvl2pPr marL="914400" marR="0" lvl="1" indent="-381000" algn="l" rtl="0">
              <a:lnSpc>
                <a:spcPct val="90000"/>
              </a:lnSpc>
              <a:spcBef>
                <a:spcPts val="500"/>
              </a:spcBef>
              <a:spcAft>
                <a:spcPts val="0"/>
              </a:spcAft>
              <a:buClr>
                <a:srgbClr val="151E49"/>
              </a:buClr>
              <a:buSzPts val="2400"/>
              <a:buFont typeface="Arial"/>
              <a:buChar char="•"/>
              <a:defRPr sz="2400" b="0" i="0" u="none" strike="noStrike" cap="none">
                <a:solidFill>
                  <a:srgbClr val="151E49"/>
                </a:solidFill>
                <a:latin typeface="Arial"/>
                <a:ea typeface="Arial"/>
                <a:cs typeface="Arial"/>
                <a:sym typeface="Arial"/>
              </a:defRPr>
            </a:lvl2pPr>
            <a:lvl3pPr marL="1371600" marR="0" lvl="2" indent="-355600" algn="l" rtl="0">
              <a:lnSpc>
                <a:spcPct val="90000"/>
              </a:lnSpc>
              <a:spcBef>
                <a:spcPts val="500"/>
              </a:spcBef>
              <a:spcAft>
                <a:spcPts val="0"/>
              </a:spcAft>
              <a:buClr>
                <a:srgbClr val="151E49"/>
              </a:buClr>
              <a:buSzPts val="2000"/>
              <a:buFont typeface="Arial"/>
              <a:buChar char="•"/>
              <a:defRPr sz="2000" b="0" i="0" u="none" strike="noStrike" cap="none">
                <a:solidFill>
                  <a:srgbClr val="151E49"/>
                </a:solidFill>
                <a:latin typeface="Arial"/>
                <a:ea typeface="Arial"/>
                <a:cs typeface="Arial"/>
                <a:sym typeface="Arial"/>
              </a:defRPr>
            </a:lvl3pPr>
            <a:lvl4pPr marL="1828800" marR="0" lvl="3" indent="-342900" algn="l" rtl="0">
              <a:lnSpc>
                <a:spcPct val="90000"/>
              </a:lnSpc>
              <a:spcBef>
                <a:spcPts val="500"/>
              </a:spcBef>
              <a:spcAft>
                <a:spcPts val="0"/>
              </a:spcAft>
              <a:buClr>
                <a:srgbClr val="151E49"/>
              </a:buClr>
              <a:buSzPts val="1800"/>
              <a:buFont typeface="Arial"/>
              <a:buChar char="•"/>
              <a:defRPr sz="1800" b="0" i="0" u="none" strike="noStrike" cap="none">
                <a:solidFill>
                  <a:srgbClr val="151E49"/>
                </a:solidFill>
                <a:latin typeface="Arial"/>
                <a:ea typeface="Arial"/>
                <a:cs typeface="Arial"/>
                <a:sym typeface="Arial"/>
              </a:defRPr>
            </a:lvl4pPr>
            <a:lvl5pPr marL="2286000" marR="0" lvl="4" indent="-342900" algn="l" rtl="0">
              <a:lnSpc>
                <a:spcPct val="90000"/>
              </a:lnSpc>
              <a:spcBef>
                <a:spcPts val="500"/>
              </a:spcBef>
              <a:spcAft>
                <a:spcPts val="0"/>
              </a:spcAft>
              <a:buClr>
                <a:srgbClr val="151E49"/>
              </a:buClr>
              <a:buSzPts val="1800"/>
              <a:buFont typeface="Arial"/>
              <a:buChar char="•"/>
              <a:defRPr sz="1800" b="0" i="0" u="none" strike="noStrike" cap="none">
                <a:solidFill>
                  <a:srgbClr val="151E4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b="1" dirty="0">
                <a:solidFill>
                  <a:schemeClr val="tx1"/>
                </a:solidFill>
                <a:latin typeface="+mn-lt"/>
                <a:ea typeface="+mn-ea"/>
                <a:cs typeface="Calibri Light" panose="020F0302020204030204" pitchFamily="34" charset="0"/>
              </a:rPr>
              <a:t>Intuition</a:t>
            </a:r>
            <a:r>
              <a:rPr lang="en-US" dirty="0">
                <a:solidFill>
                  <a:schemeClr val="tx1"/>
                </a:solidFill>
                <a:latin typeface="+mn-lt"/>
                <a:ea typeface="+mn-ea"/>
                <a:cs typeface="Calibri Light" panose="020F0302020204030204" pitchFamily="34" charset="0"/>
              </a:rPr>
              <a:t>: Network neighborhood defines a computation graph</a:t>
            </a:r>
          </a:p>
          <a:p>
            <a:endParaRPr lang="en-US" sz="2700" dirty="0"/>
          </a:p>
        </p:txBody>
      </p:sp>
      <p:sp>
        <p:nvSpPr>
          <p:cNvPr id="86" name="object 3">
            <a:extLst>
              <a:ext uri="{FF2B5EF4-FFF2-40B4-BE49-F238E27FC236}">
                <a16:creationId xmlns:a16="http://schemas.microsoft.com/office/drawing/2014/main" xmlns="" id="{5B7364BF-989A-E749-AC37-0C6C3492C826}"/>
              </a:ext>
            </a:extLst>
          </p:cNvPr>
          <p:cNvSpPr/>
          <p:nvPr/>
        </p:nvSpPr>
        <p:spPr>
          <a:xfrm>
            <a:off x="1492482" y="4891971"/>
            <a:ext cx="8937904" cy="1527111"/>
          </a:xfrm>
          <a:prstGeom prst="rect">
            <a:avLst/>
          </a:prstGeom>
          <a:blipFill>
            <a:blip r:embed="rId3" cstate="print"/>
            <a:stretch>
              <a:fillRect/>
            </a:stretch>
          </a:blipFill>
        </p:spPr>
        <p:txBody>
          <a:bodyPr wrap="square" lIns="0" tIns="0" rIns="0" bIns="0" rtlCol="0"/>
          <a:lstStyle/>
          <a:p>
            <a:endParaRPr sz="2400"/>
          </a:p>
        </p:txBody>
      </p:sp>
      <p:sp>
        <p:nvSpPr>
          <p:cNvPr id="87" name="object 5">
            <a:extLst>
              <a:ext uri="{FF2B5EF4-FFF2-40B4-BE49-F238E27FC236}">
                <a16:creationId xmlns:a16="http://schemas.microsoft.com/office/drawing/2014/main" xmlns="" id="{1C41145F-FD52-4049-BD84-AB1531E77A7D}"/>
              </a:ext>
            </a:extLst>
          </p:cNvPr>
          <p:cNvSpPr/>
          <p:nvPr/>
        </p:nvSpPr>
        <p:spPr>
          <a:xfrm>
            <a:off x="4129595" y="3573249"/>
            <a:ext cx="5488093" cy="1452880"/>
          </a:xfrm>
          <a:custGeom>
            <a:avLst/>
            <a:gdLst/>
            <a:ahLst/>
            <a:cxnLst/>
            <a:rect l="l" t="t" r="r" b="b"/>
            <a:pathLst>
              <a:path w="4116070" h="1089660">
                <a:moveTo>
                  <a:pt x="4041036" y="1056894"/>
                </a:moveTo>
                <a:lnTo>
                  <a:pt x="4032669" y="1089164"/>
                </a:lnTo>
                <a:lnTo>
                  <a:pt x="4115993" y="1071410"/>
                </a:lnTo>
                <a:lnTo>
                  <a:pt x="4103008" y="1060081"/>
                </a:lnTo>
                <a:lnTo>
                  <a:pt x="4053331" y="1060081"/>
                </a:lnTo>
                <a:lnTo>
                  <a:pt x="4041036" y="1056894"/>
                </a:lnTo>
                <a:close/>
              </a:path>
              <a:path w="4116070" h="1089660">
                <a:moveTo>
                  <a:pt x="4043427" y="1047674"/>
                </a:moveTo>
                <a:lnTo>
                  <a:pt x="4041036" y="1056894"/>
                </a:lnTo>
                <a:lnTo>
                  <a:pt x="4053331" y="1060081"/>
                </a:lnTo>
                <a:lnTo>
                  <a:pt x="4055719" y="1050861"/>
                </a:lnTo>
                <a:lnTo>
                  <a:pt x="4043427" y="1047674"/>
                </a:lnTo>
                <a:close/>
              </a:path>
              <a:path w="4116070" h="1089660">
                <a:moveTo>
                  <a:pt x="4051795" y="1015403"/>
                </a:moveTo>
                <a:lnTo>
                  <a:pt x="4043427" y="1047674"/>
                </a:lnTo>
                <a:lnTo>
                  <a:pt x="4055719" y="1050861"/>
                </a:lnTo>
                <a:lnTo>
                  <a:pt x="4053331" y="1060081"/>
                </a:lnTo>
                <a:lnTo>
                  <a:pt x="4103008" y="1060081"/>
                </a:lnTo>
                <a:lnTo>
                  <a:pt x="4051795" y="1015403"/>
                </a:lnTo>
                <a:close/>
              </a:path>
              <a:path w="4116070" h="1089660">
                <a:moveTo>
                  <a:pt x="2387" y="0"/>
                </a:moveTo>
                <a:lnTo>
                  <a:pt x="0" y="9220"/>
                </a:lnTo>
                <a:lnTo>
                  <a:pt x="4041036" y="1056894"/>
                </a:lnTo>
                <a:lnTo>
                  <a:pt x="4043427" y="1047674"/>
                </a:lnTo>
                <a:lnTo>
                  <a:pt x="2387" y="0"/>
                </a:lnTo>
                <a:close/>
              </a:path>
            </a:pathLst>
          </a:custGeom>
          <a:solidFill>
            <a:srgbClr val="4A7EBB"/>
          </a:solidFill>
        </p:spPr>
        <p:txBody>
          <a:bodyPr wrap="square" lIns="0" tIns="0" rIns="0" bIns="0" rtlCol="0"/>
          <a:lstStyle/>
          <a:p>
            <a:endParaRPr sz="2400"/>
          </a:p>
        </p:txBody>
      </p:sp>
      <p:sp>
        <p:nvSpPr>
          <p:cNvPr id="88" name="object 6">
            <a:extLst>
              <a:ext uri="{FF2B5EF4-FFF2-40B4-BE49-F238E27FC236}">
                <a16:creationId xmlns:a16="http://schemas.microsoft.com/office/drawing/2014/main" xmlns="" id="{F9F7BD9D-288C-EF4B-8096-F34CB49F233F}"/>
              </a:ext>
            </a:extLst>
          </p:cNvPr>
          <p:cNvSpPr/>
          <p:nvPr/>
        </p:nvSpPr>
        <p:spPr>
          <a:xfrm>
            <a:off x="4112713" y="3578854"/>
            <a:ext cx="3973407" cy="1341120"/>
          </a:xfrm>
          <a:custGeom>
            <a:avLst/>
            <a:gdLst/>
            <a:ahLst/>
            <a:cxnLst/>
            <a:rect l="l" t="t" r="r" b="b"/>
            <a:pathLst>
              <a:path w="2980054" h="1005839">
                <a:moveTo>
                  <a:pt x="2905660" y="974088"/>
                </a:moveTo>
                <a:lnTo>
                  <a:pt x="2895155" y="1005725"/>
                </a:lnTo>
                <a:lnTo>
                  <a:pt x="2979470" y="993584"/>
                </a:lnTo>
                <a:lnTo>
                  <a:pt x="2963947" y="978090"/>
                </a:lnTo>
                <a:lnTo>
                  <a:pt x="2917710" y="978090"/>
                </a:lnTo>
                <a:lnTo>
                  <a:pt x="2905660" y="974088"/>
                </a:lnTo>
                <a:close/>
              </a:path>
              <a:path w="2980054" h="1005839">
                <a:moveTo>
                  <a:pt x="2908663" y="965043"/>
                </a:moveTo>
                <a:lnTo>
                  <a:pt x="2905660" y="974088"/>
                </a:lnTo>
                <a:lnTo>
                  <a:pt x="2917710" y="978090"/>
                </a:lnTo>
                <a:lnTo>
                  <a:pt x="2920720" y="969048"/>
                </a:lnTo>
                <a:lnTo>
                  <a:pt x="2908663" y="965043"/>
                </a:lnTo>
                <a:close/>
              </a:path>
              <a:path w="2980054" h="1005839">
                <a:moveTo>
                  <a:pt x="2919171" y="933399"/>
                </a:moveTo>
                <a:lnTo>
                  <a:pt x="2908663" y="965043"/>
                </a:lnTo>
                <a:lnTo>
                  <a:pt x="2920720" y="969048"/>
                </a:lnTo>
                <a:lnTo>
                  <a:pt x="2917710" y="978090"/>
                </a:lnTo>
                <a:lnTo>
                  <a:pt x="2963947" y="978090"/>
                </a:lnTo>
                <a:lnTo>
                  <a:pt x="2919171" y="933399"/>
                </a:lnTo>
                <a:close/>
              </a:path>
              <a:path w="2980054" h="1005839">
                <a:moveTo>
                  <a:pt x="2997" y="0"/>
                </a:moveTo>
                <a:lnTo>
                  <a:pt x="0" y="9042"/>
                </a:lnTo>
                <a:lnTo>
                  <a:pt x="2905660" y="974088"/>
                </a:lnTo>
                <a:lnTo>
                  <a:pt x="2908663" y="965043"/>
                </a:lnTo>
                <a:lnTo>
                  <a:pt x="2997" y="0"/>
                </a:lnTo>
                <a:close/>
              </a:path>
            </a:pathLst>
          </a:custGeom>
          <a:solidFill>
            <a:srgbClr val="4A7EBB"/>
          </a:solidFill>
        </p:spPr>
        <p:txBody>
          <a:bodyPr wrap="square" lIns="0" tIns="0" rIns="0" bIns="0" rtlCol="0"/>
          <a:lstStyle/>
          <a:p>
            <a:endParaRPr sz="2400"/>
          </a:p>
        </p:txBody>
      </p:sp>
      <p:sp>
        <p:nvSpPr>
          <p:cNvPr id="89" name="object 7">
            <a:extLst>
              <a:ext uri="{FF2B5EF4-FFF2-40B4-BE49-F238E27FC236}">
                <a16:creationId xmlns:a16="http://schemas.microsoft.com/office/drawing/2014/main" xmlns="" id="{518E4199-6676-EE4D-8851-F9A00DBE126A}"/>
              </a:ext>
            </a:extLst>
          </p:cNvPr>
          <p:cNvSpPr/>
          <p:nvPr/>
        </p:nvSpPr>
        <p:spPr>
          <a:xfrm>
            <a:off x="4095491" y="3573673"/>
            <a:ext cx="2716107" cy="1310640"/>
          </a:xfrm>
          <a:custGeom>
            <a:avLst/>
            <a:gdLst/>
            <a:ahLst/>
            <a:cxnLst/>
            <a:rect l="l" t="t" r="r" b="b"/>
            <a:pathLst>
              <a:path w="2037079" h="982979">
                <a:moveTo>
                  <a:pt x="1966044" y="952313"/>
                </a:moveTo>
                <a:lnTo>
                  <a:pt x="1951621" y="982370"/>
                </a:lnTo>
                <a:lnTo>
                  <a:pt x="2036800" y="980986"/>
                </a:lnTo>
                <a:lnTo>
                  <a:pt x="2018826" y="957808"/>
                </a:lnTo>
                <a:lnTo>
                  <a:pt x="1977491" y="957808"/>
                </a:lnTo>
                <a:lnTo>
                  <a:pt x="1966044" y="952313"/>
                </a:lnTo>
                <a:close/>
              </a:path>
              <a:path w="2037079" h="982979">
                <a:moveTo>
                  <a:pt x="1970165" y="943725"/>
                </a:moveTo>
                <a:lnTo>
                  <a:pt x="1966044" y="952313"/>
                </a:lnTo>
                <a:lnTo>
                  <a:pt x="1977491" y="957808"/>
                </a:lnTo>
                <a:lnTo>
                  <a:pt x="1981619" y="949223"/>
                </a:lnTo>
                <a:lnTo>
                  <a:pt x="1970165" y="943725"/>
                </a:lnTo>
                <a:close/>
              </a:path>
              <a:path w="2037079" h="982979">
                <a:moveTo>
                  <a:pt x="1984590" y="913663"/>
                </a:moveTo>
                <a:lnTo>
                  <a:pt x="1970165" y="943725"/>
                </a:lnTo>
                <a:lnTo>
                  <a:pt x="1981619" y="949223"/>
                </a:lnTo>
                <a:lnTo>
                  <a:pt x="1977491" y="957808"/>
                </a:lnTo>
                <a:lnTo>
                  <a:pt x="2018826" y="957808"/>
                </a:lnTo>
                <a:lnTo>
                  <a:pt x="1984590" y="913663"/>
                </a:lnTo>
                <a:close/>
              </a:path>
              <a:path w="2037079" h="982979">
                <a:moveTo>
                  <a:pt x="4114" y="0"/>
                </a:moveTo>
                <a:lnTo>
                  <a:pt x="0" y="8585"/>
                </a:lnTo>
                <a:lnTo>
                  <a:pt x="1966044" y="952313"/>
                </a:lnTo>
                <a:lnTo>
                  <a:pt x="1970165" y="943725"/>
                </a:lnTo>
                <a:lnTo>
                  <a:pt x="4114" y="0"/>
                </a:lnTo>
                <a:close/>
              </a:path>
            </a:pathLst>
          </a:custGeom>
          <a:solidFill>
            <a:srgbClr val="4A7EBB"/>
          </a:solidFill>
        </p:spPr>
        <p:txBody>
          <a:bodyPr wrap="square" lIns="0" tIns="0" rIns="0" bIns="0" rtlCol="0"/>
          <a:lstStyle/>
          <a:p>
            <a:endParaRPr sz="2400"/>
          </a:p>
        </p:txBody>
      </p:sp>
      <p:sp>
        <p:nvSpPr>
          <p:cNvPr id="90" name="object 8">
            <a:extLst>
              <a:ext uri="{FF2B5EF4-FFF2-40B4-BE49-F238E27FC236}">
                <a16:creationId xmlns:a16="http://schemas.microsoft.com/office/drawing/2014/main" xmlns="" id="{E80ABBDE-54F7-DA44-949A-2D589134DACF}"/>
              </a:ext>
            </a:extLst>
          </p:cNvPr>
          <p:cNvSpPr/>
          <p:nvPr/>
        </p:nvSpPr>
        <p:spPr>
          <a:xfrm>
            <a:off x="3603257" y="3561277"/>
            <a:ext cx="514773" cy="1320800"/>
          </a:xfrm>
          <a:custGeom>
            <a:avLst/>
            <a:gdLst/>
            <a:ahLst/>
            <a:cxnLst/>
            <a:rect l="l" t="t" r="r" b="b"/>
            <a:pathLst>
              <a:path w="386080" h="990600">
                <a:moveTo>
                  <a:pt x="0" y="905548"/>
                </a:moveTo>
                <a:lnTo>
                  <a:pt x="8762" y="990282"/>
                </a:lnTo>
                <a:lnTo>
                  <a:pt x="71186" y="932548"/>
                </a:lnTo>
                <a:lnTo>
                  <a:pt x="35636" y="932548"/>
                </a:lnTo>
                <a:lnTo>
                  <a:pt x="26720" y="929195"/>
                </a:lnTo>
                <a:lnTo>
                  <a:pt x="31201" y="917311"/>
                </a:lnTo>
                <a:lnTo>
                  <a:pt x="0" y="905548"/>
                </a:lnTo>
                <a:close/>
              </a:path>
              <a:path w="386080" h="990600">
                <a:moveTo>
                  <a:pt x="31201" y="917311"/>
                </a:moveTo>
                <a:lnTo>
                  <a:pt x="26720" y="929195"/>
                </a:lnTo>
                <a:lnTo>
                  <a:pt x="35636" y="932548"/>
                </a:lnTo>
                <a:lnTo>
                  <a:pt x="40114" y="920672"/>
                </a:lnTo>
                <a:lnTo>
                  <a:pt x="31201" y="917311"/>
                </a:lnTo>
                <a:close/>
              </a:path>
              <a:path w="386080" h="990600">
                <a:moveTo>
                  <a:pt x="40114" y="920672"/>
                </a:moveTo>
                <a:lnTo>
                  <a:pt x="35636" y="932548"/>
                </a:lnTo>
                <a:lnTo>
                  <a:pt x="71186" y="932548"/>
                </a:lnTo>
                <a:lnTo>
                  <a:pt x="40114" y="920672"/>
                </a:lnTo>
                <a:close/>
              </a:path>
              <a:path w="386080" h="990600">
                <a:moveTo>
                  <a:pt x="377075" y="0"/>
                </a:moveTo>
                <a:lnTo>
                  <a:pt x="31201" y="917311"/>
                </a:lnTo>
                <a:lnTo>
                  <a:pt x="40114" y="920672"/>
                </a:lnTo>
                <a:lnTo>
                  <a:pt x="385991" y="3365"/>
                </a:lnTo>
                <a:lnTo>
                  <a:pt x="377075" y="0"/>
                </a:lnTo>
                <a:close/>
              </a:path>
            </a:pathLst>
          </a:custGeom>
          <a:solidFill>
            <a:srgbClr val="4A7EBB"/>
          </a:solidFill>
        </p:spPr>
        <p:txBody>
          <a:bodyPr wrap="square" lIns="0" tIns="0" rIns="0" bIns="0" rtlCol="0"/>
          <a:lstStyle/>
          <a:p>
            <a:endParaRPr sz="2400"/>
          </a:p>
        </p:txBody>
      </p:sp>
      <p:sp>
        <p:nvSpPr>
          <p:cNvPr id="91" name="object 9">
            <a:extLst>
              <a:ext uri="{FF2B5EF4-FFF2-40B4-BE49-F238E27FC236}">
                <a16:creationId xmlns:a16="http://schemas.microsoft.com/office/drawing/2014/main" xmlns="" id="{05291C83-985E-E149-BC05-3AC2287EDB08}"/>
              </a:ext>
            </a:extLst>
          </p:cNvPr>
          <p:cNvSpPr/>
          <p:nvPr/>
        </p:nvSpPr>
        <p:spPr>
          <a:xfrm>
            <a:off x="4110884" y="3577060"/>
            <a:ext cx="1228513" cy="1337733"/>
          </a:xfrm>
          <a:custGeom>
            <a:avLst/>
            <a:gdLst/>
            <a:ahLst/>
            <a:cxnLst/>
            <a:rect l="l" t="t" r="r" b="b"/>
            <a:pathLst>
              <a:path w="921385" h="1003300">
                <a:moveTo>
                  <a:pt x="866354" y="950245"/>
                </a:moveTo>
                <a:lnTo>
                  <a:pt x="841794" y="972794"/>
                </a:lnTo>
                <a:lnTo>
                  <a:pt x="921385" y="1003160"/>
                </a:lnTo>
                <a:lnTo>
                  <a:pt x="908909" y="959599"/>
                </a:lnTo>
                <a:lnTo>
                  <a:pt x="874941" y="959599"/>
                </a:lnTo>
                <a:lnTo>
                  <a:pt x="866354" y="950245"/>
                </a:lnTo>
                <a:close/>
              </a:path>
              <a:path w="921385" h="1003300">
                <a:moveTo>
                  <a:pt x="873366" y="943807"/>
                </a:moveTo>
                <a:lnTo>
                  <a:pt x="866354" y="950245"/>
                </a:lnTo>
                <a:lnTo>
                  <a:pt x="874941" y="959599"/>
                </a:lnTo>
                <a:lnTo>
                  <a:pt x="881951" y="953160"/>
                </a:lnTo>
                <a:lnTo>
                  <a:pt x="873366" y="943807"/>
                </a:lnTo>
                <a:close/>
              </a:path>
              <a:path w="921385" h="1003300">
                <a:moveTo>
                  <a:pt x="897928" y="921258"/>
                </a:moveTo>
                <a:lnTo>
                  <a:pt x="873366" y="943807"/>
                </a:lnTo>
                <a:lnTo>
                  <a:pt x="881951" y="953160"/>
                </a:lnTo>
                <a:lnTo>
                  <a:pt x="874941" y="959599"/>
                </a:lnTo>
                <a:lnTo>
                  <a:pt x="908909" y="959599"/>
                </a:lnTo>
                <a:lnTo>
                  <a:pt x="897928" y="921258"/>
                </a:lnTo>
                <a:close/>
              </a:path>
              <a:path w="921385" h="1003300">
                <a:moveTo>
                  <a:pt x="7010" y="0"/>
                </a:moveTo>
                <a:lnTo>
                  <a:pt x="0" y="6438"/>
                </a:lnTo>
                <a:lnTo>
                  <a:pt x="866354" y="950245"/>
                </a:lnTo>
                <a:lnTo>
                  <a:pt x="873366" y="943807"/>
                </a:lnTo>
                <a:lnTo>
                  <a:pt x="7010" y="0"/>
                </a:lnTo>
                <a:close/>
              </a:path>
            </a:pathLst>
          </a:custGeom>
          <a:solidFill>
            <a:srgbClr val="4A7EBB"/>
          </a:solidFill>
        </p:spPr>
        <p:txBody>
          <a:bodyPr wrap="square" lIns="0" tIns="0" rIns="0" bIns="0" rtlCol="0"/>
          <a:lstStyle/>
          <a:p>
            <a:endParaRPr sz="2400"/>
          </a:p>
        </p:txBody>
      </p:sp>
      <p:sp>
        <p:nvSpPr>
          <p:cNvPr id="92" name="object 10">
            <a:extLst>
              <a:ext uri="{FF2B5EF4-FFF2-40B4-BE49-F238E27FC236}">
                <a16:creationId xmlns:a16="http://schemas.microsoft.com/office/drawing/2014/main" xmlns="" id="{2D8B4624-41DE-CB4D-AD4E-241A6926E6A0}"/>
              </a:ext>
            </a:extLst>
          </p:cNvPr>
          <p:cNvSpPr/>
          <p:nvPr/>
        </p:nvSpPr>
        <p:spPr>
          <a:xfrm>
            <a:off x="2071728" y="3576077"/>
            <a:ext cx="2039620" cy="1366520"/>
          </a:xfrm>
          <a:custGeom>
            <a:avLst/>
            <a:gdLst/>
            <a:ahLst/>
            <a:cxnLst/>
            <a:rect l="l" t="t" r="r" b="b"/>
            <a:pathLst>
              <a:path w="1529714" h="1024889">
                <a:moveTo>
                  <a:pt x="42183" y="950480"/>
                </a:moveTo>
                <a:lnTo>
                  <a:pt x="0" y="1024496"/>
                </a:lnTo>
                <a:lnTo>
                  <a:pt x="84524" y="1013828"/>
                </a:lnTo>
                <a:lnTo>
                  <a:pt x="70713" y="993165"/>
                </a:lnTo>
                <a:lnTo>
                  <a:pt x="55440" y="993165"/>
                </a:lnTo>
                <a:lnTo>
                  <a:pt x="50148" y="985253"/>
                </a:lnTo>
                <a:lnTo>
                  <a:pt x="60708" y="978196"/>
                </a:lnTo>
                <a:lnTo>
                  <a:pt x="42183" y="950480"/>
                </a:lnTo>
                <a:close/>
              </a:path>
              <a:path w="1529714" h="1024889">
                <a:moveTo>
                  <a:pt x="60708" y="978196"/>
                </a:moveTo>
                <a:lnTo>
                  <a:pt x="50148" y="985253"/>
                </a:lnTo>
                <a:lnTo>
                  <a:pt x="55440" y="993165"/>
                </a:lnTo>
                <a:lnTo>
                  <a:pt x="65997" y="986109"/>
                </a:lnTo>
                <a:lnTo>
                  <a:pt x="60708" y="978196"/>
                </a:lnTo>
                <a:close/>
              </a:path>
              <a:path w="1529714" h="1024889">
                <a:moveTo>
                  <a:pt x="65997" y="986109"/>
                </a:moveTo>
                <a:lnTo>
                  <a:pt x="55440" y="993165"/>
                </a:lnTo>
                <a:lnTo>
                  <a:pt x="70713" y="993165"/>
                </a:lnTo>
                <a:lnTo>
                  <a:pt x="65997" y="986109"/>
                </a:lnTo>
                <a:close/>
              </a:path>
              <a:path w="1529714" h="1024889">
                <a:moveTo>
                  <a:pt x="1524363" y="0"/>
                </a:moveTo>
                <a:lnTo>
                  <a:pt x="60708" y="978196"/>
                </a:lnTo>
                <a:lnTo>
                  <a:pt x="65997" y="986109"/>
                </a:lnTo>
                <a:lnTo>
                  <a:pt x="1529659" y="7912"/>
                </a:lnTo>
                <a:lnTo>
                  <a:pt x="1524363" y="0"/>
                </a:lnTo>
                <a:close/>
              </a:path>
            </a:pathLst>
          </a:custGeom>
          <a:solidFill>
            <a:srgbClr val="4A7EBB"/>
          </a:solidFill>
        </p:spPr>
        <p:txBody>
          <a:bodyPr wrap="square" lIns="0" tIns="0" rIns="0" bIns="0" rtlCol="0"/>
          <a:lstStyle/>
          <a:p>
            <a:endParaRPr sz="2400"/>
          </a:p>
        </p:txBody>
      </p:sp>
      <p:sp>
        <p:nvSpPr>
          <p:cNvPr id="93" name="TextBox 92">
            <a:extLst>
              <a:ext uri="{FF2B5EF4-FFF2-40B4-BE49-F238E27FC236}">
                <a16:creationId xmlns:a16="http://schemas.microsoft.com/office/drawing/2014/main" xmlns="" id="{C756B67D-B74D-6D4E-B8A6-E3BE8F766CC3}"/>
              </a:ext>
            </a:extLst>
          </p:cNvPr>
          <p:cNvSpPr txBox="1"/>
          <p:nvPr/>
        </p:nvSpPr>
        <p:spPr>
          <a:xfrm>
            <a:off x="2354869" y="2730280"/>
            <a:ext cx="3606565" cy="830997"/>
          </a:xfrm>
          <a:prstGeom prst="rect">
            <a:avLst/>
          </a:prstGeom>
          <a:noFill/>
        </p:spPr>
        <p:txBody>
          <a:bodyPr wrap="none" rtlCol="0">
            <a:spAutoFit/>
          </a:bodyPr>
          <a:lstStyle/>
          <a:p>
            <a:r>
              <a:rPr lang="en-US" sz="2400" b="1" spc="-113" dirty="0">
                <a:solidFill>
                  <a:srgbClr val="4F81BD"/>
                </a:solidFill>
                <a:cs typeface="Arial"/>
              </a:rPr>
              <a:t>Every </a:t>
            </a:r>
            <a:r>
              <a:rPr lang="en-US" sz="2400" b="1" spc="-33" dirty="0">
                <a:solidFill>
                  <a:srgbClr val="4F81BD"/>
                </a:solidFill>
                <a:cs typeface="Arial"/>
              </a:rPr>
              <a:t>node </a:t>
            </a:r>
            <a:r>
              <a:rPr lang="en-US" sz="2400" b="1" spc="-67" dirty="0">
                <a:solidFill>
                  <a:srgbClr val="4F81BD"/>
                </a:solidFill>
                <a:cs typeface="Arial"/>
              </a:rPr>
              <a:t>defines </a:t>
            </a:r>
            <a:r>
              <a:rPr lang="en-US" sz="2400" b="1" spc="-100" dirty="0">
                <a:solidFill>
                  <a:srgbClr val="4F81BD"/>
                </a:solidFill>
                <a:cs typeface="Arial"/>
              </a:rPr>
              <a:t>a </a:t>
            </a:r>
            <a:r>
              <a:rPr lang="en-US" sz="2400" b="1" spc="-53" dirty="0">
                <a:solidFill>
                  <a:srgbClr val="4F81BD"/>
                </a:solidFill>
                <a:cs typeface="Arial"/>
              </a:rPr>
              <a:t>unique </a:t>
            </a:r>
          </a:p>
          <a:p>
            <a:r>
              <a:rPr lang="en-US" sz="2400" b="1" spc="-53" dirty="0">
                <a:solidFill>
                  <a:srgbClr val="4F81BD"/>
                </a:solidFill>
                <a:cs typeface="Arial"/>
              </a:rPr>
              <a:t> </a:t>
            </a:r>
            <a:r>
              <a:rPr lang="en-US" sz="2400" b="1" spc="-13" dirty="0">
                <a:solidFill>
                  <a:srgbClr val="4F81BD"/>
                </a:solidFill>
                <a:cs typeface="Arial"/>
              </a:rPr>
              <a:t>computation</a:t>
            </a:r>
            <a:r>
              <a:rPr lang="en-US" sz="2400" b="1" spc="-27" dirty="0">
                <a:solidFill>
                  <a:srgbClr val="4F81BD"/>
                </a:solidFill>
                <a:cs typeface="Arial"/>
              </a:rPr>
              <a:t> </a:t>
            </a:r>
            <a:r>
              <a:rPr lang="en-US" sz="2400" b="1" spc="-47" dirty="0">
                <a:solidFill>
                  <a:srgbClr val="4F81BD"/>
                </a:solidFill>
                <a:cs typeface="Arial"/>
              </a:rPr>
              <a:t>graph!</a:t>
            </a:r>
            <a:endParaRPr lang="en-US" sz="2400" b="1" dirty="0">
              <a:cs typeface="Arial"/>
            </a:endParaRPr>
          </a:p>
        </p:txBody>
      </p:sp>
      <p:sp>
        <p:nvSpPr>
          <p:cNvPr id="94" name="object 4">
            <a:extLst>
              <a:ext uri="{FF2B5EF4-FFF2-40B4-BE49-F238E27FC236}">
                <a16:creationId xmlns:a16="http://schemas.microsoft.com/office/drawing/2014/main" xmlns="" id="{AA960303-F74F-6E4F-BA65-D3E5C0DC8C85}"/>
              </a:ext>
            </a:extLst>
          </p:cNvPr>
          <p:cNvSpPr/>
          <p:nvPr/>
        </p:nvSpPr>
        <p:spPr>
          <a:xfrm>
            <a:off x="8598547" y="2464038"/>
            <a:ext cx="2005690" cy="2069959"/>
          </a:xfrm>
          <a:prstGeom prst="rect">
            <a:avLst/>
          </a:prstGeom>
          <a:blipFill>
            <a:blip r:embed="rId4"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1981985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1"/>
          <p:cNvSpPr txBox="1">
            <a:spLocks noGrp="1"/>
          </p:cNvSpPr>
          <p:nvPr>
            <p:ph type="title"/>
          </p:nvPr>
        </p:nvSpPr>
        <p:spPr>
          <a:xfrm>
            <a:off x="1452266" y="123568"/>
            <a:ext cx="9670163"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GNN Model: Basic Approach</a:t>
            </a:r>
            <a:endParaRPr sz="4400" dirty="0">
              <a:solidFill>
                <a:schemeClr val="tx1"/>
              </a:solidFill>
              <a:latin typeface="Berlin Sans FB Demi" panose="020E0802020502020306" pitchFamily="34" charset="0"/>
              <a:ea typeface="+mj-ea"/>
              <a:cs typeface="+mj-cs"/>
            </a:endParaRPr>
          </a:p>
        </p:txBody>
      </p:sp>
      <p:sp>
        <p:nvSpPr>
          <p:cNvPr id="13" name="Content Placeholder 2">
            <a:extLst>
              <a:ext uri="{FF2B5EF4-FFF2-40B4-BE49-F238E27FC236}">
                <a16:creationId xmlns:a16="http://schemas.microsoft.com/office/drawing/2014/main" xmlns="" id="{FBFC4387-BF83-2A4F-AD9C-0EFACF9DCD4C}"/>
              </a:ext>
            </a:extLst>
          </p:cNvPr>
          <p:cNvSpPr txBox="1">
            <a:spLocks/>
          </p:cNvSpPr>
          <p:nvPr/>
        </p:nvSpPr>
        <p:spPr>
          <a:xfrm>
            <a:off x="287628" y="1206501"/>
            <a:ext cx="11535178"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151E49"/>
              </a:buClr>
              <a:buSzPts val="2800"/>
              <a:buFont typeface="Arial"/>
              <a:buNone/>
              <a:defRPr sz="2800" b="0" i="0" u="none" strike="noStrike" cap="none">
                <a:solidFill>
                  <a:srgbClr val="151E49"/>
                </a:solidFill>
                <a:latin typeface="Arial"/>
                <a:ea typeface="Arial"/>
                <a:cs typeface="Arial"/>
                <a:sym typeface="Arial"/>
              </a:defRPr>
            </a:lvl1pPr>
            <a:lvl2pPr marL="914400" marR="0" lvl="1" indent="-381000" algn="l" rtl="0">
              <a:lnSpc>
                <a:spcPct val="90000"/>
              </a:lnSpc>
              <a:spcBef>
                <a:spcPts val="500"/>
              </a:spcBef>
              <a:spcAft>
                <a:spcPts val="0"/>
              </a:spcAft>
              <a:buClr>
                <a:srgbClr val="151E49"/>
              </a:buClr>
              <a:buSzPts val="2400"/>
              <a:buFont typeface="Arial"/>
              <a:buChar char="•"/>
              <a:defRPr sz="2400" b="0" i="0" u="none" strike="noStrike" cap="none">
                <a:solidFill>
                  <a:srgbClr val="151E49"/>
                </a:solidFill>
                <a:latin typeface="Arial"/>
                <a:ea typeface="Arial"/>
                <a:cs typeface="Arial"/>
                <a:sym typeface="Arial"/>
              </a:defRPr>
            </a:lvl2pPr>
            <a:lvl3pPr marL="1371600" marR="0" lvl="2" indent="-355600" algn="l" rtl="0">
              <a:lnSpc>
                <a:spcPct val="90000"/>
              </a:lnSpc>
              <a:spcBef>
                <a:spcPts val="500"/>
              </a:spcBef>
              <a:spcAft>
                <a:spcPts val="0"/>
              </a:spcAft>
              <a:buClr>
                <a:srgbClr val="151E49"/>
              </a:buClr>
              <a:buSzPts val="2000"/>
              <a:buFont typeface="Arial"/>
              <a:buChar char="•"/>
              <a:defRPr sz="2000" b="0" i="0" u="none" strike="noStrike" cap="none">
                <a:solidFill>
                  <a:srgbClr val="151E49"/>
                </a:solidFill>
                <a:latin typeface="Arial"/>
                <a:ea typeface="Arial"/>
                <a:cs typeface="Arial"/>
                <a:sym typeface="Arial"/>
              </a:defRPr>
            </a:lvl3pPr>
            <a:lvl4pPr marL="1828800" marR="0" lvl="3" indent="-342900" algn="l" rtl="0">
              <a:lnSpc>
                <a:spcPct val="90000"/>
              </a:lnSpc>
              <a:spcBef>
                <a:spcPts val="500"/>
              </a:spcBef>
              <a:spcAft>
                <a:spcPts val="0"/>
              </a:spcAft>
              <a:buClr>
                <a:srgbClr val="151E49"/>
              </a:buClr>
              <a:buSzPts val="1800"/>
              <a:buFont typeface="Arial"/>
              <a:buChar char="•"/>
              <a:defRPr sz="1800" b="0" i="0" u="none" strike="noStrike" cap="none">
                <a:solidFill>
                  <a:srgbClr val="151E49"/>
                </a:solidFill>
                <a:latin typeface="Arial"/>
                <a:ea typeface="Arial"/>
                <a:cs typeface="Arial"/>
                <a:sym typeface="Arial"/>
              </a:defRPr>
            </a:lvl4pPr>
            <a:lvl5pPr marL="2286000" marR="0" lvl="4" indent="-342900" algn="l" rtl="0">
              <a:lnSpc>
                <a:spcPct val="90000"/>
              </a:lnSpc>
              <a:spcBef>
                <a:spcPts val="500"/>
              </a:spcBef>
              <a:spcAft>
                <a:spcPts val="0"/>
              </a:spcAft>
              <a:buClr>
                <a:srgbClr val="151E49"/>
              </a:buClr>
              <a:buSzPts val="1800"/>
              <a:buFont typeface="Arial"/>
              <a:buChar char="•"/>
              <a:defRPr sz="1800" b="0" i="0" u="none" strike="noStrike" cap="none">
                <a:solidFill>
                  <a:srgbClr val="151E4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b="1" dirty="0">
                <a:solidFill>
                  <a:schemeClr val="tx1"/>
                </a:solidFill>
                <a:latin typeface="+mn-lt"/>
                <a:ea typeface="+mn-ea"/>
                <a:cs typeface="Calibri Light" panose="020F0302020204030204" pitchFamily="34" charset="0"/>
              </a:rPr>
              <a:t>Basic approach</a:t>
            </a:r>
            <a:r>
              <a:rPr lang="en-US" dirty="0">
                <a:solidFill>
                  <a:schemeClr val="tx1"/>
                </a:solidFill>
                <a:latin typeface="+mn-lt"/>
                <a:ea typeface="+mn-ea"/>
                <a:cs typeface="Calibri Light" panose="020F0302020204030204" pitchFamily="34" charset="0"/>
              </a:rPr>
              <a:t>: Average neighbor information and apply a neural network. </a:t>
            </a:r>
          </a:p>
          <a:p>
            <a:endParaRPr lang="en-US" sz="2700" dirty="0"/>
          </a:p>
        </p:txBody>
      </p:sp>
      <p:sp>
        <p:nvSpPr>
          <p:cNvPr id="14" name="object 44">
            <a:extLst>
              <a:ext uri="{FF2B5EF4-FFF2-40B4-BE49-F238E27FC236}">
                <a16:creationId xmlns:a16="http://schemas.microsoft.com/office/drawing/2014/main" xmlns="" id="{85A3E6C2-2A12-904C-920B-F0C592174DC9}"/>
              </a:ext>
            </a:extLst>
          </p:cNvPr>
          <p:cNvSpPr txBox="1">
            <a:spLocks/>
          </p:cNvSpPr>
          <p:nvPr/>
        </p:nvSpPr>
        <p:spPr>
          <a:xfrm>
            <a:off x="6298565" y="5025021"/>
            <a:ext cx="149860" cy="136525"/>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a:spcBef>
                <a:spcPts val="153"/>
              </a:spcBef>
            </a:pPr>
            <a:fld id="{81D60167-4931-47E6-BA6A-407CBD079E47}" type="slidenum">
              <a:rPr lang="en-US" spc="-5" smtClean="0"/>
              <a:pPr marL="33866">
                <a:spcBef>
                  <a:spcPts val="153"/>
                </a:spcBef>
              </a:pPr>
              <a:t>31</a:t>
            </a:fld>
            <a:endParaRPr lang="en-US" spc="-7" dirty="0"/>
          </a:p>
        </p:txBody>
      </p:sp>
      <p:pic>
        <p:nvPicPr>
          <p:cNvPr id="15" name="Picture 14">
            <a:extLst>
              <a:ext uri="{FF2B5EF4-FFF2-40B4-BE49-F238E27FC236}">
                <a16:creationId xmlns:a16="http://schemas.microsoft.com/office/drawing/2014/main" xmlns="" id="{230D8855-C7B4-B247-8F20-B242E9DD2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2552411"/>
            <a:ext cx="8877300" cy="4035137"/>
          </a:xfrm>
          <a:prstGeom prst="rect">
            <a:avLst/>
          </a:prstGeom>
        </p:spPr>
      </p:pic>
    </p:spTree>
    <p:extLst>
      <p:ext uri="{BB962C8B-B14F-4D97-AF65-F5344CB8AC3E}">
        <p14:creationId xmlns:p14="http://schemas.microsoft.com/office/powerpoint/2010/main" val="342490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1"/>
          <p:cNvSpPr txBox="1">
            <a:spLocks noGrp="1"/>
          </p:cNvSpPr>
          <p:nvPr>
            <p:ph type="title"/>
          </p:nvPr>
        </p:nvSpPr>
        <p:spPr>
          <a:xfrm>
            <a:off x="362464" y="123569"/>
            <a:ext cx="11458635" cy="812866"/>
          </a:xfrm>
          <a:prstGeom prst="rect">
            <a:avLst/>
          </a:prstGeom>
          <a:noFill/>
          <a:ln>
            <a:noFill/>
          </a:ln>
        </p:spPr>
        <p:txBody>
          <a:bodyPr spcFirstLastPara="1" wrap="square" lIns="91425" tIns="45700" rIns="91425" bIns="45700" anchor="ctr" anchorCtr="0">
            <a:noAutofit/>
          </a:bodyPr>
          <a:lstStyle/>
          <a:p>
            <a:pPr>
              <a:lnSpc>
                <a:spcPct val="90000"/>
              </a:lnSpc>
              <a:buClr>
                <a:srgbClr val="151E49"/>
              </a:buClr>
              <a:buSzPts val="1800"/>
            </a:pPr>
            <a:r>
              <a:rPr lang="en-US" sz="4000" dirty="0">
                <a:solidFill>
                  <a:schemeClr val="tx1"/>
                </a:solidFill>
                <a:latin typeface="Berlin Sans FB Demi" panose="020E0802020502020306" pitchFamily="34" charset="0"/>
                <a:ea typeface="+mj-ea"/>
                <a:cs typeface="+mj-cs"/>
              </a:rPr>
              <a:t>GNN Model: Graph Convolutional Networks (GCN)</a:t>
            </a:r>
            <a:endParaRPr sz="4000" dirty="0">
              <a:solidFill>
                <a:schemeClr val="tx1"/>
              </a:solidFill>
              <a:latin typeface="Berlin Sans FB Demi" panose="020E0802020502020306" pitchFamily="34" charset="0"/>
              <a:ea typeface="+mj-ea"/>
              <a:cs typeface="+mj-cs"/>
            </a:endParaRPr>
          </a:p>
        </p:txBody>
      </p:sp>
      <p:sp>
        <p:nvSpPr>
          <p:cNvPr id="17" name="Rounded Rectangle 16">
            <a:extLst>
              <a:ext uri="{FF2B5EF4-FFF2-40B4-BE49-F238E27FC236}">
                <a16:creationId xmlns:a16="http://schemas.microsoft.com/office/drawing/2014/main" xmlns="" id="{3890BADF-A8D8-6841-AD41-5B88E01902A4}"/>
              </a:ext>
            </a:extLst>
          </p:cNvPr>
          <p:cNvSpPr/>
          <p:nvPr/>
        </p:nvSpPr>
        <p:spPr>
          <a:xfrm>
            <a:off x="238818" y="1764341"/>
            <a:ext cx="10657781" cy="1825243"/>
          </a:xfrm>
          <a:prstGeom prst="roundRect">
            <a:avLst>
              <a:gd name="adj" fmla="val 8674"/>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F747E36B-59F7-5146-91CB-722ED50336C4}"/>
              </a:ext>
            </a:extLst>
          </p:cNvPr>
          <p:cNvPicPr>
            <a:picLocks noChangeAspect="1"/>
          </p:cNvPicPr>
          <p:nvPr/>
        </p:nvPicPr>
        <p:blipFill>
          <a:blip r:embed="rId3"/>
          <a:stretch>
            <a:fillRect/>
          </a:stretch>
        </p:blipFill>
        <p:spPr>
          <a:xfrm>
            <a:off x="1153605" y="2453038"/>
            <a:ext cx="5143375" cy="765863"/>
          </a:xfrm>
          <a:prstGeom prst="rect">
            <a:avLst/>
          </a:prstGeom>
        </p:spPr>
      </p:pic>
      <p:sp>
        <p:nvSpPr>
          <p:cNvPr id="19" name="Rectangle 18">
            <a:extLst>
              <a:ext uri="{FF2B5EF4-FFF2-40B4-BE49-F238E27FC236}">
                <a16:creationId xmlns:a16="http://schemas.microsoft.com/office/drawing/2014/main" xmlns="" id="{270D8C79-70F8-B340-9F6E-1D9272EFB322}"/>
              </a:ext>
            </a:extLst>
          </p:cNvPr>
          <p:cNvSpPr/>
          <p:nvPr/>
        </p:nvSpPr>
        <p:spPr>
          <a:xfrm>
            <a:off x="362465" y="1816465"/>
            <a:ext cx="4190571" cy="461665"/>
          </a:xfrm>
          <a:prstGeom prst="rect">
            <a:avLst/>
          </a:prstGeom>
        </p:spPr>
        <p:txBody>
          <a:bodyPr wrap="none">
            <a:spAutoFit/>
          </a:bodyPr>
          <a:lstStyle/>
          <a:p>
            <a:r>
              <a:rPr lang="en-US" sz="2400" dirty="0"/>
              <a:t>Aggregation function in GCN:</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xmlns="" id="{42F98CE5-FC82-2540-BB86-E40B2CF6D3F7}"/>
                  </a:ext>
                </a:extLst>
              </p:cNvPr>
              <p:cNvSpPr/>
              <p:nvPr/>
            </p:nvSpPr>
            <p:spPr>
              <a:xfrm>
                <a:off x="6738258" y="1764341"/>
                <a:ext cx="3918856" cy="1632755"/>
              </a:xfrm>
              <a:prstGeom prst="rect">
                <a:avLst/>
              </a:prstGeom>
            </p:spPr>
            <p:txBody>
              <a:bodyPr wrap="square">
                <a:spAutoFit/>
              </a:bodyPr>
              <a:lstStyle/>
              <a:p>
                <a:pPr marL="285750" indent="-285750">
                  <a:buFont typeface="Courier New" panose="02070309020205020404" pitchFamily="49" charset="0"/>
                  <a:buChar char="o"/>
                </a:pPr>
                <a14:m>
                  <m:oMath xmlns:m="http://schemas.openxmlformats.org/officeDocument/2006/math">
                    <m:sSup>
                      <m:sSupPr>
                        <m:ctrlPr>
                          <a:rPr lang="en-US" sz="1600" i="1" smtClean="0">
                            <a:latin typeface="Cambria Math" charset="0"/>
                          </a:rPr>
                        </m:ctrlPr>
                      </m:sSupPr>
                      <m:e>
                        <m:r>
                          <a:rPr lang="en-US" sz="1600" b="0" i="1" smtClean="0">
                            <a:latin typeface="Cambria Math" panose="02040503050406030204" pitchFamily="18" charset="0"/>
                          </a:rPr>
                          <m:t>𝑊</m:t>
                        </m:r>
                      </m:e>
                      <m:sup>
                        <m:r>
                          <a:rPr lang="en-US" sz="1600" b="0" i="1" smtClean="0">
                            <a:latin typeface="Cambria Math" panose="02040503050406030204" pitchFamily="18" charset="0"/>
                          </a:rPr>
                          <m:t>𝑘</m:t>
                        </m:r>
                      </m:sup>
                    </m:sSup>
                  </m:oMath>
                </a14:m>
                <a:r>
                  <a:rPr lang="en-US" sz="1600" dirty="0"/>
                  <a:t> is a learnable transformation matrix in layer </a:t>
                </a:r>
                <a14:m>
                  <m:oMath xmlns:m="http://schemas.openxmlformats.org/officeDocument/2006/math">
                    <m:r>
                      <a:rPr lang="en-US" sz="1600" b="0" i="1" smtClean="0">
                        <a:latin typeface="Cambria Math" panose="02040503050406030204" pitchFamily="18" charset="0"/>
                      </a:rPr>
                      <m:t>𝑘</m:t>
                    </m:r>
                  </m:oMath>
                </a14:m>
                <a:endParaRPr lang="en-US" sz="1600" dirty="0"/>
              </a:p>
              <a:p>
                <a:pPr marL="285750" indent="-285750">
                  <a:buFont typeface="Courier New" panose="02070309020205020404" pitchFamily="49" charset="0"/>
                  <a:buChar char="o"/>
                </a:pPr>
                <a14:m>
                  <m:oMath xmlns:m="http://schemas.openxmlformats.org/officeDocument/2006/math">
                    <m:sSub>
                      <m:sSubPr>
                        <m:ctrlPr>
                          <a:rPr lang="en-US" sz="1600" i="1" smtClean="0">
                            <a:latin typeface="Cambria Math" charset="0"/>
                          </a:rPr>
                        </m:ctrlPr>
                      </m:sSubPr>
                      <m:e>
                        <m:r>
                          <a:rPr lang="en-US" sz="1600" i="1" smtClean="0">
                            <a:latin typeface="Cambria Math" panose="02040503050406030204" pitchFamily="18" charset="0"/>
                            <a:ea typeface="Cambria Math" panose="02040503050406030204" pitchFamily="18" charset="0"/>
                          </a:rPr>
                          <m:t>𝛼</m:t>
                        </m:r>
                      </m:e>
                      <m:sub>
                        <m:r>
                          <a:rPr lang="en-US" sz="1600" b="0" i="1" smtClean="0">
                            <a:latin typeface="Cambria Math" panose="02040503050406030204" pitchFamily="18" charset="0"/>
                          </a:rPr>
                          <m:t>𝑖𝑗</m:t>
                        </m:r>
                      </m:sub>
                    </m:sSub>
                    <m:r>
                      <a:rPr lang="en-US" sz="1600" b="0" i="1" smtClean="0">
                        <a:latin typeface="Cambria Math" panose="02040503050406030204" pitchFamily="18" charset="0"/>
                      </a:rPr>
                      <m:t>=1/</m:t>
                    </m:r>
                    <m:rad>
                      <m:radPr>
                        <m:degHide m:val="on"/>
                        <m:ctrlPr>
                          <a:rPr lang="en-US" sz="1600" b="0" i="1" smtClean="0">
                            <a:latin typeface="Cambria Math" charset="0"/>
                          </a:rPr>
                        </m:ctrlPr>
                      </m:radPr>
                      <m:deg/>
                      <m:e>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𝒩</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𝑖</m:t>
                        </m:r>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𝒩</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𝑗</m:t>
                        </m:r>
                        <m:r>
                          <a:rPr lang="en-US" sz="1600" i="1">
                            <a:latin typeface="Cambria Math" panose="02040503050406030204" pitchFamily="18" charset="0"/>
                            <a:ea typeface="Cambria Math" panose="02040503050406030204" pitchFamily="18" charset="0"/>
                          </a:rPr>
                          <m:t>)|</m:t>
                        </m:r>
                      </m:e>
                    </m:rad>
                  </m:oMath>
                </a14:m>
                <a:r>
                  <a:rPr lang="en-US" sz="1600" dirty="0"/>
                  <a:t> is a normalization factor</a:t>
                </a:r>
              </a:p>
              <a:p>
                <a:pPr marL="285750" indent="-285750">
                  <a:buFont typeface="Courier New" panose="02070309020205020404" pitchFamily="49" charset="0"/>
                  <a:buChar char="o"/>
                </a:pPr>
                <a14:m>
                  <m:oMath xmlns:m="http://schemas.openxmlformats.org/officeDocument/2006/math">
                    <m:r>
                      <a:rPr lang="en-US" sz="1600" i="1" smtClean="0">
                        <a:latin typeface="Cambria Math" panose="02040503050406030204" pitchFamily="18" charset="0"/>
                        <a:ea typeface="Cambria Math" panose="02040503050406030204" pitchFamily="18" charset="0"/>
                      </a:rPr>
                      <m:t>𝜎</m:t>
                    </m:r>
                  </m:oMath>
                </a14:m>
                <a:r>
                  <a:rPr lang="en-US" sz="1600" dirty="0"/>
                  <a:t> is a activation function such as </a:t>
                </a:r>
                <a14:m>
                  <m:oMath xmlns:m="http://schemas.openxmlformats.org/officeDocument/2006/math">
                    <m:r>
                      <m:rPr>
                        <m:sty m:val="p"/>
                      </m:rPr>
                      <a:rPr lang="en-US" sz="1600" b="0" i="0" smtClean="0">
                        <a:latin typeface="Cambria Math" panose="02040503050406030204" pitchFamily="18" charset="0"/>
                      </a:rPr>
                      <m:t>ReLU</m:t>
                    </m:r>
                    <m:d>
                      <m:dPr>
                        <m:ctrlPr>
                          <a:rPr lang="en-US" sz="1600" b="0" i="1" smtClean="0">
                            <a:latin typeface="Cambria Math" charset="0"/>
                          </a:rPr>
                        </m:ctrlPr>
                      </m:dPr>
                      <m:e>
                        <m:r>
                          <a:rPr lang="en-US" sz="1600" b="0" i="1" smtClean="0">
                            <a:latin typeface="Cambria Math" panose="02040503050406030204" pitchFamily="18" charset="0"/>
                          </a:rPr>
                          <m:t>𝑥</m:t>
                        </m:r>
                      </m:e>
                    </m:d>
                    <m:r>
                      <a:rPr lang="en-US" sz="1600" b="0" i="1" smtClean="0">
                        <a:latin typeface="Cambria Math" panose="02040503050406030204" pitchFamily="18" charset="0"/>
                      </a:rPr>
                      <m:t>=</m:t>
                    </m:r>
                    <m:func>
                      <m:funcPr>
                        <m:ctrlPr>
                          <a:rPr lang="en-US" sz="1600" b="0" i="1" smtClean="0">
                            <a:latin typeface="Cambria Math" charset="0"/>
                          </a:rPr>
                        </m:ctrlPr>
                      </m:funcPr>
                      <m:fName>
                        <m:r>
                          <m:rPr>
                            <m:sty m:val="p"/>
                          </m:rPr>
                          <a:rPr lang="en-US" sz="1600" b="0" i="0" smtClean="0">
                            <a:latin typeface="Cambria Math" panose="02040503050406030204" pitchFamily="18" charset="0"/>
                          </a:rPr>
                          <m:t>max</m:t>
                        </m:r>
                      </m:fName>
                      <m:e>
                        <m:r>
                          <a:rPr lang="en-US" sz="1600" b="0" i="1" smtClean="0">
                            <a:latin typeface="Cambria Math" panose="02040503050406030204" pitchFamily="18" charset="0"/>
                          </a:rPr>
                          <m:t>(</m:t>
                        </m:r>
                        <m:r>
                          <a:rPr lang="en-US" sz="1600" b="0" i="1" smtClean="0">
                            <a:latin typeface="Cambria Math" panose="02040503050406030204" pitchFamily="18" charset="0"/>
                          </a:rPr>
                          <m:t>𝑥</m:t>
                        </m:r>
                        <m:r>
                          <a:rPr lang="en-US" sz="1600" b="0" i="1" smtClean="0">
                            <a:latin typeface="Cambria Math" panose="02040503050406030204" pitchFamily="18" charset="0"/>
                          </a:rPr>
                          <m:t>,0)</m:t>
                        </m:r>
                      </m:e>
                    </m:func>
                  </m:oMath>
                </a14:m>
                <a:endParaRPr lang="en-US" sz="1600" dirty="0"/>
              </a:p>
            </p:txBody>
          </p:sp>
        </mc:Choice>
        <mc:Fallback xmlns="">
          <p:sp>
            <p:nvSpPr>
              <p:cNvPr id="20" name="Rectangle 19">
                <a:extLst>
                  <a:ext uri="{FF2B5EF4-FFF2-40B4-BE49-F238E27FC236}">
                    <a16:creationId xmlns:a16="http://schemas.microsoft.com/office/drawing/2014/main" id="{42F98CE5-FC82-2540-BB86-E40B2CF6D3F7}"/>
                  </a:ext>
                </a:extLst>
              </p:cNvPr>
              <p:cNvSpPr>
                <a:spLocks noRot="1" noChangeAspect="1" noMove="1" noResize="1" noEditPoints="1" noAdjustHandles="1" noChangeArrowheads="1" noChangeShapeType="1" noTextEdit="1"/>
              </p:cNvSpPr>
              <p:nvPr/>
            </p:nvSpPr>
            <p:spPr>
              <a:xfrm>
                <a:off x="6738258" y="1764341"/>
                <a:ext cx="3918856" cy="1632755"/>
              </a:xfrm>
              <a:prstGeom prst="rect">
                <a:avLst/>
              </a:prstGeom>
              <a:blipFill>
                <a:blip r:embed="rId4"/>
                <a:stretch>
                  <a:fillRect l="-645" t="-769" b="-2308"/>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xmlns="" id="{DBDD6724-3D00-E244-AB34-E963D43824B3}"/>
              </a:ext>
            </a:extLst>
          </p:cNvPr>
          <p:cNvSpPr/>
          <p:nvPr/>
        </p:nvSpPr>
        <p:spPr>
          <a:xfrm>
            <a:off x="471115" y="4337910"/>
            <a:ext cx="3155287" cy="461665"/>
          </a:xfrm>
          <a:prstGeom prst="rect">
            <a:avLst/>
          </a:prstGeom>
        </p:spPr>
        <p:txBody>
          <a:bodyPr wrap="none">
            <a:spAutoFit/>
          </a:bodyPr>
          <a:lstStyle/>
          <a:p>
            <a:r>
              <a:rPr lang="en-US" sz="2400" dirty="0"/>
              <a:t>GCN in the matrix form:</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77174F7A-B89F-0546-B00A-466F58E873AB}"/>
                  </a:ext>
                </a:extLst>
              </p:cNvPr>
              <p:cNvSpPr txBox="1"/>
              <p:nvPr/>
            </p:nvSpPr>
            <p:spPr>
              <a:xfrm>
                <a:off x="1534886" y="5053439"/>
                <a:ext cx="4928400" cy="486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charset="0"/>
                            </a:rPr>
                          </m:ctrlPr>
                        </m:sSupPr>
                        <m:e>
                          <m:r>
                            <a:rPr lang="en-US" sz="2800" b="0" i="1" smtClean="0">
                              <a:latin typeface="Cambria Math" panose="02040503050406030204" pitchFamily="18" charset="0"/>
                            </a:rPr>
                            <m:t>𝐻</m:t>
                          </m:r>
                        </m:e>
                        <m:sup>
                          <m:r>
                            <a:rPr lang="en-US" sz="2800" b="0" i="1" smtClean="0">
                              <a:latin typeface="Cambria Math" panose="02040503050406030204" pitchFamily="18" charset="0"/>
                            </a:rPr>
                            <m:t>𝑘</m:t>
                          </m:r>
                        </m:sup>
                      </m:sSup>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𝜎</m:t>
                      </m:r>
                      <m:d>
                        <m:dPr>
                          <m:ctrlPr>
                            <a:rPr lang="en-US" sz="2800" b="0" i="1" smtClean="0">
                              <a:latin typeface="Cambria Math" charset="0"/>
                              <a:ea typeface="Cambria Math" panose="02040503050406030204" pitchFamily="18" charset="0"/>
                            </a:rPr>
                          </m:ctrlPr>
                        </m:dPr>
                        <m:e>
                          <m:sSup>
                            <m:sSupPr>
                              <m:ctrlPr>
                                <a:rPr lang="en-US" sz="2800" i="1">
                                  <a:latin typeface="Cambria Math"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𝑊</m:t>
                              </m:r>
                            </m:e>
                            <m:sup>
                              <m:r>
                                <a:rPr lang="en-US" sz="2800" i="1">
                                  <a:latin typeface="Cambria Math" panose="02040503050406030204" pitchFamily="18" charset="0"/>
                                  <a:ea typeface="Cambria Math" panose="02040503050406030204" pitchFamily="18" charset="0"/>
                                </a:rPr>
                                <m:t>𝑘</m:t>
                              </m:r>
                            </m:sup>
                          </m:sSup>
                          <m:sSup>
                            <m:sSupPr>
                              <m:ctrlPr>
                                <a:rPr lang="en-US" sz="2800" i="1">
                                  <a:latin typeface="Cambria Math"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𝐷</m:t>
                              </m:r>
                            </m:e>
                            <m:sup>
                              <m:r>
                                <a:rPr lang="en-US" sz="2800" i="1">
                                  <a:latin typeface="Cambria Math" panose="02040503050406030204" pitchFamily="18" charset="0"/>
                                  <a:ea typeface="Cambria Math" panose="02040503050406030204" pitchFamily="18" charset="0"/>
                                </a:rPr>
                                <m:t>−1/2</m:t>
                              </m:r>
                            </m:sup>
                          </m:sSup>
                          <m:r>
                            <a:rPr lang="en-US" sz="2800" i="1">
                              <a:latin typeface="Cambria Math" panose="02040503050406030204" pitchFamily="18" charset="0"/>
                              <a:ea typeface="Cambria Math" panose="02040503050406030204" pitchFamily="18" charset="0"/>
                            </a:rPr>
                            <m:t>𝐴</m:t>
                          </m:r>
                          <m:sSup>
                            <m:sSupPr>
                              <m:ctrlPr>
                                <a:rPr lang="en-US" sz="2800" i="1">
                                  <a:latin typeface="Cambria Math"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𝐷</m:t>
                              </m:r>
                            </m:e>
                            <m:sup>
                              <m:r>
                                <a:rPr lang="en-US" sz="2800" i="1">
                                  <a:latin typeface="Cambria Math" panose="02040503050406030204" pitchFamily="18" charset="0"/>
                                  <a:ea typeface="Cambria Math" panose="02040503050406030204" pitchFamily="18" charset="0"/>
                                </a:rPr>
                                <m:t>−1/2</m:t>
                              </m:r>
                            </m:sup>
                          </m:sSup>
                          <m:sSup>
                            <m:sSupPr>
                              <m:ctrlPr>
                                <a:rPr lang="en-US" sz="2800" i="1">
                                  <a:latin typeface="Cambria Math" charset="0"/>
                                </a:rPr>
                              </m:ctrlPr>
                            </m:sSupPr>
                            <m:e>
                              <m:r>
                                <a:rPr lang="en-US" sz="2800" i="1">
                                  <a:latin typeface="Cambria Math" panose="02040503050406030204" pitchFamily="18" charset="0"/>
                                </a:rPr>
                                <m:t>𝐻</m:t>
                              </m:r>
                            </m:e>
                            <m:sup>
                              <m:r>
                                <a:rPr lang="en-US" sz="2800" i="1">
                                  <a:latin typeface="Cambria Math" panose="02040503050406030204" pitchFamily="18" charset="0"/>
                                </a:rPr>
                                <m:t>𝑘</m:t>
                              </m:r>
                              <m:r>
                                <a:rPr lang="en-US" sz="2800" i="1">
                                  <a:latin typeface="Cambria Math" panose="02040503050406030204" pitchFamily="18" charset="0"/>
                                </a:rPr>
                                <m:t>−1</m:t>
                              </m:r>
                            </m:sup>
                          </m:sSup>
                        </m:e>
                      </m:d>
                    </m:oMath>
                  </m:oMathPara>
                </a14:m>
                <a:endParaRPr lang="en-US" sz="2800" dirty="0"/>
              </a:p>
            </p:txBody>
          </p:sp>
        </mc:Choice>
        <mc:Fallback xmlns="">
          <p:sp>
            <p:nvSpPr>
              <p:cNvPr id="22" name="TextBox 21">
                <a:extLst>
                  <a:ext uri="{FF2B5EF4-FFF2-40B4-BE49-F238E27FC236}">
                    <a16:creationId xmlns:a16="http://schemas.microsoft.com/office/drawing/2014/main" id="{77174F7A-B89F-0546-B00A-466F58E873AB}"/>
                  </a:ext>
                </a:extLst>
              </p:cNvPr>
              <p:cNvSpPr txBox="1">
                <a:spLocks noRot="1" noChangeAspect="1" noMove="1" noResize="1" noEditPoints="1" noAdjustHandles="1" noChangeArrowheads="1" noChangeShapeType="1" noTextEdit="1"/>
              </p:cNvSpPr>
              <p:nvPr/>
            </p:nvSpPr>
            <p:spPr>
              <a:xfrm>
                <a:off x="1534886" y="5053439"/>
                <a:ext cx="4928400" cy="486352"/>
              </a:xfrm>
              <a:prstGeom prst="rect">
                <a:avLst/>
              </a:prstGeom>
              <a:blipFill>
                <a:blip r:embed="rId5"/>
                <a:stretch>
                  <a:fillRect l="-10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xmlns="" id="{9780F3F2-709F-0646-83DE-2DCD68617B66}"/>
                  </a:ext>
                </a:extLst>
              </p:cNvPr>
              <p:cNvSpPr/>
              <p:nvPr/>
            </p:nvSpPr>
            <p:spPr>
              <a:xfrm>
                <a:off x="6838796" y="4379601"/>
                <a:ext cx="3818318" cy="1347677"/>
              </a:xfrm>
              <a:prstGeom prst="rect">
                <a:avLst/>
              </a:prstGeom>
            </p:spPr>
            <p:txBody>
              <a:bodyPr wrap="square">
                <a:spAutoFit/>
              </a:bodyPr>
              <a:lstStyle/>
              <a:p>
                <a:pPr marL="285750" indent="-285750">
                  <a:buFont typeface="Courier New" panose="02070309020205020404" pitchFamily="49" charset="0"/>
                  <a:buChar char="o"/>
                </a:pPr>
                <a14:m>
                  <m:oMath xmlns:m="http://schemas.openxmlformats.org/officeDocument/2006/math">
                    <m:r>
                      <a:rPr lang="en-US" sz="1600" b="0" i="1" smtClean="0">
                        <a:latin typeface="Cambria Math" panose="02040503050406030204" pitchFamily="18" charset="0"/>
                      </a:rPr>
                      <m:t>𝐴</m:t>
                    </m:r>
                  </m:oMath>
                </a14:m>
                <a:r>
                  <a:rPr lang="en-US" sz="1600" b="0" dirty="0">
                    <a:latin typeface="Cambria Math" panose="02040503050406030204" pitchFamily="18" charset="0"/>
                  </a:rPr>
                  <a:t> </a:t>
                </a:r>
                <a:r>
                  <a:rPr lang="en-US" sz="1600" dirty="0"/>
                  <a:t>is the adjacency matrix</a:t>
                </a:r>
                <a:endParaRPr lang="en-US" sz="1600" b="0" dirty="0">
                  <a:latin typeface="Cambria Math" panose="02040503050406030204" pitchFamily="18" charset="0"/>
                </a:endParaRPr>
              </a:p>
              <a:p>
                <a:pPr marL="285750" indent="-285750">
                  <a:buFont typeface="Courier New" panose="02070309020205020404" pitchFamily="49" charset="0"/>
                  <a:buChar char="o"/>
                </a:pPr>
                <a14:m>
                  <m:oMath xmlns:m="http://schemas.openxmlformats.org/officeDocument/2006/math">
                    <m:r>
                      <a:rPr lang="en-US" sz="1600" b="0" i="1" smtClean="0">
                        <a:latin typeface="Cambria Math" panose="02040503050406030204" pitchFamily="18" charset="0"/>
                      </a:rPr>
                      <m:t>𝐷</m:t>
                    </m:r>
                  </m:oMath>
                </a14:m>
                <a:r>
                  <a:rPr lang="en-US" sz="1600" dirty="0"/>
                  <a:t> is the diagonal degree matrix of </a:t>
                </a:r>
                <a14:m>
                  <m:oMath xmlns:m="http://schemas.openxmlformats.org/officeDocument/2006/math">
                    <m:r>
                      <a:rPr lang="en-US" sz="1600" b="0" i="1" smtClean="0">
                        <a:latin typeface="Cambria Math" panose="02040503050406030204" pitchFamily="18" charset="0"/>
                      </a:rPr>
                      <m:t>𝐴</m:t>
                    </m:r>
                  </m:oMath>
                </a14:m>
                <a:r>
                  <a:rPr lang="en-US" sz="1600" dirty="0"/>
                  <a:t>: </a:t>
                </a:r>
                <a14:m>
                  <m:oMath xmlns:m="http://schemas.openxmlformats.org/officeDocument/2006/math">
                    <m:sSub>
                      <m:sSubPr>
                        <m:ctrlPr>
                          <a:rPr lang="en-US" sz="1600" i="1" smtClean="0">
                            <a:latin typeface="Cambria Math" charset="0"/>
                          </a:rPr>
                        </m:ctrlPr>
                      </m:sSubPr>
                      <m:e>
                        <m:r>
                          <a:rPr lang="en-US" sz="1600" b="0" i="1" smtClean="0">
                            <a:latin typeface="Cambria Math" panose="02040503050406030204" pitchFamily="18" charset="0"/>
                          </a:rPr>
                          <m:t>𝐷</m:t>
                        </m:r>
                      </m:e>
                      <m:sub>
                        <m:r>
                          <a:rPr lang="en-US" sz="1600" b="0" i="1" smtClean="0">
                            <a:latin typeface="Cambria Math" panose="02040503050406030204" pitchFamily="18" charset="0"/>
                          </a:rPr>
                          <m:t>𝑖𝑖</m:t>
                        </m:r>
                      </m:sub>
                    </m:sSub>
                    <m:r>
                      <a:rPr lang="en-US" sz="1600" b="0" i="1" smtClean="0">
                        <a:latin typeface="Cambria Math" panose="02040503050406030204" pitchFamily="18" charset="0"/>
                      </a:rPr>
                      <m:t>=</m:t>
                    </m:r>
                    <m:r>
                      <a:rPr lang="en-US" sz="1600" i="1">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𝒩</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𝑖</m:t>
                    </m:r>
                    <m:r>
                      <a:rPr lang="en-US" sz="1600" i="1">
                        <a:latin typeface="Cambria Math" panose="02040503050406030204" pitchFamily="18" charset="0"/>
                        <a:ea typeface="Cambria Math" panose="02040503050406030204" pitchFamily="18" charset="0"/>
                      </a:rPr>
                      <m:t>)|</m:t>
                    </m:r>
                  </m:oMath>
                </a14:m>
                <a:r>
                  <a:rPr lang="en-US" sz="1600" dirty="0"/>
                  <a:t>, </a:t>
                </a:r>
                <a14:m>
                  <m:oMath xmlns:m="http://schemas.openxmlformats.org/officeDocument/2006/math">
                    <m:sSub>
                      <m:sSubPr>
                        <m:ctrlPr>
                          <a:rPr lang="en-US" sz="1600" i="1">
                            <a:latin typeface="Cambria Math" charset="0"/>
                          </a:rPr>
                        </m:ctrlPr>
                      </m:sSubPr>
                      <m:e>
                        <m:r>
                          <a:rPr lang="en-US" sz="1600" i="1">
                            <a:latin typeface="Cambria Math" panose="02040503050406030204" pitchFamily="18" charset="0"/>
                          </a:rPr>
                          <m:t>𝐷</m:t>
                        </m:r>
                      </m:e>
                      <m:sub>
                        <m:r>
                          <a:rPr lang="en-US" sz="1600" i="1">
                            <a:latin typeface="Cambria Math" panose="02040503050406030204" pitchFamily="18" charset="0"/>
                          </a:rPr>
                          <m:t>𝑖</m:t>
                        </m:r>
                        <m:r>
                          <a:rPr lang="en-US" sz="1600" b="0" i="1" smtClean="0">
                            <a:latin typeface="Cambria Math" panose="02040503050406030204" pitchFamily="18" charset="0"/>
                          </a:rPr>
                          <m:t>𝑗</m:t>
                        </m:r>
                      </m:sub>
                    </m:sSub>
                    <m:r>
                      <a:rPr lang="en-US" sz="1600" b="0" i="1" smtClean="0">
                        <a:latin typeface="Cambria Math" panose="02040503050406030204" pitchFamily="18" charset="0"/>
                      </a:rPr>
                      <m:t>=0</m:t>
                    </m:r>
                  </m:oMath>
                </a14:m>
                <a:r>
                  <a:rPr lang="en-US" sz="1600" dirty="0"/>
                  <a:t> (</a:t>
                </a:r>
                <a14:m>
                  <m:oMath xmlns:m="http://schemas.openxmlformats.org/officeDocument/2006/math">
                    <m:r>
                      <a:rPr lang="en-US" sz="1600" b="0" i="1" dirty="0" smtClean="0">
                        <a:latin typeface="Cambria Math" panose="02040503050406030204" pitchFamily="18" charset="0"/>
                      </a:rPr>
                      <m:t>𝑖</m:t>
                    </m:r>
                    <m:r>
                      <a:rPr lang="en-US" sz="1600" b="0" i="1" dirty="0" smtClean="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𝑗</m:t>
                    </m:r>
                  </m:oMath>
                </a14:m>
                <a:r>
                  <a:rPr lang="en-US" sz="1600" dirty="0"/>
                  <a:t>)</a:t>
                </a:r>
              </a:p>
              <a:p>
                <a:pPr marL="285750" indent="-285750">
                  <a:buFont typeface="Courier New" panose="02070309020205020404" pitchFamily="49" charset="0"/>
                  <a:buChar char="o"/>
                </a:pPr>
                <a14:m>
                  <m:oMath xmlns:m="http://schemas.openxmlformats.org/officeDocument/2006/math">
                    <m:sSup>
                      <m:sSupPr>
                        <m:ctrlPr>
                          <a:rPr lang="en-US" sz="1600" i="1" smtClean="0">
                            <a:latin typeface="Cambria Math" charset="0"/>
                          </a:rPr>
                        </m:ctrlPr>
                      </m:sSupPr>
                      <m:e>
                        <m:r>
                          <a:rPr lang="en-US" sz="1600" b="0" i="1" smtClean="0">
                            <a:latin typeface="Cambria Math" panose="02040503050406030204" pitchFamily="18" charset="0"/>
                          </a:rPr>
                          <m:t>𝐻</m:t>
                        </m:r>
                      </m:e>
                      <m:sup>
                        <m:r>
                          <a:rPr lang="en-US" sz="1600" b="0" i="1" smtClean="0">
                            <a:latin typeface="Cambria Math" panose="02040503050406030204" pitchFamily="18" charset="0"/>
                          </a:rPr>
                          <m:t>𝑘</m:t>
                        </m:r>
                      </m:sup>
                    </m:sSup>
                  </m:oMath>
                </a14:m>
                <a:r>
                  <a:rPr lang="en-US" sz="1600" dirty="0"/>
                  <a:t> is the hidden state matrix of nodes in layer </a:t>
                </a:r>
                <a14:m>
                  <m:oMath xmlns:m="http://schemas.openxmlformats.org/officeDocument/2006/math">
                    <m:r>
                      <a:rPr lang="en-US" sz="1600" b="0" i="1" smtClean="0">
                        <a:latin typeface="Cambria Math" panose="02040503050406030204" pitchFamily="18" charset="0"/>
                      </a:rPr>
                      <m:t>𝑘</m:t>
                    </m:r>
                  </m:oMath>
                </a14:m>
                <a:endParaRPr lang="en-US" sz="1600" dirty="0"/>
              </a:p>
            </p:txBody>
          </p:sp>
        </mc:Choice>
        <mc:Fallback xmlns="">
          <p:sp>
            <p:nvSpPr>
              <p:cNvPr id="23" name="Rectangle 22">
                <a:extLst>
                  <a:ext uri="{FF2B5EF4-FFF2-40B4-BE49-F238E27FC236}">
                    <a16:creationId xmlns:a16="http://schemas.microsoft.com/office/drawing/2014/main" id="{9780F3F2-709F-0646-83DE-2DCD68617B66}"/>
                  </a:ext>
                </a:extLst>
              </p:cNvPr>
              <p:cNvSpPr>
                <a:spLocks noRot="1" noChangeAspect="1" noMove="1" noResize="1" noEditPoints="1" noAdjustHandles="1" noChangeArrowheads="1" noChangeShapeType="1" noTextEdit="1"/>
              </p:cNvSpPr>
              <p:nvPr/>
            </p:nvSpPr>
            <p:spPr>
              <a:xfrm>
                <a:off x="6838796" y="4379601"/>
                <a:ext cx="3818318" cy="1347677"/>
              </a:xfrm>
              <a:prstGeom prst="rect">
                <a:avLst/>
              </a:prstGeom>
              <a:blipFill>
                <a:blip r:embed="rId6"/>
                <a:stretch>
                  <a:fillRect l="-662" t="-1852" r="-331" b="-4630"/>
                </a:stretch>
              </a:blipFill>
            </p:spPr>
            <p:txBody>
              <a:bodyPr/>
              <a:lstStyle/>
              <a:p>
                <a:r>
                  <a:rPr lang="en-US">
                    <a:noFill/>
                  </a:rPr>
                  <a:t> </a:t>
                </a:r>
              </a:p>
            </p:txBody>
          </p:sp>
        </mc:Fallback>
      </mc:AlternateContent>
      <p:sp>
        <p:nvSpPr>
          <p:cNvPr id="24" name="Rounded Rectangle 23">
            <a:extLst>
              <a:ext uri="{FF2B5EF4-FFF2-40B4-BE49-F238E27FC236}">
                <a16:creationId xmlns:a16="http://schemas.microsoft.com/office/drawing/2014/main" xmlns="" id="{EF12C644-0B8A-BF49-82AF-3834D2678B65}"/>
              </a:ext>
            </a:extLst>
          </p:cNvPr>
          <p:cNvSpPr/>
          <p:nvPr/>
        </p:nvSpPr>
        <p:spPr>
          <a:xfrm>
            <a:off x="240333" y="4297782"/>
            <a:ext cx="10656266" cy="1520943"/>
          </a:xfrm>
          <a:prstGeom prst="roundRect">
            <a:avLst>
              <a:gd name="adj" fmla="val 8674"/>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98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2"/>
          <p:cNvSpPr txBox="1">
            <a:spLocks noGrp="1"/>
          </p:cNvSpPr>
          <p:nvPr>
            <p:ph type="title"/>
          </p:nvPr>
        </p:nvSpPr>
        <p:spPr>
          <a:xfrm>
            <a:off x="512430" y="123568"/>
            <a:ext cx="11132399"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Molecule Representation Learning</a:t>
            </a:r>
            <a:endParaRPr sz="4400" dirty="0">
              <a:solidFill>
                <a:schemeClr val="tx1"/>
              </a:solidFill>
              <a:latin typeface="Berlin Sans FB Demi" panose="020E0802020502020306" pitchFamily="34" charset="0"/>
              <a:ea typeface="+mj-ea"/>
              <a:cs typeface="+mj-cs"/>
            </a:endParaRPr>
          </a:p>
        </p:txBody>
      </p:sp>
      <p:pic>
        <p:nvPicPr>
          <p:cNvPr id="56" name="Google Shape;56;p2"/>
          <p:cNvPicPr preferRelativeResize="0"/>
          <p:nvPr/>
        </p:nvPicPr>
        <p:blipFill rotWithShape="1">
          <a:blip r:embed="rId3">
            <a:alphaModFix/>
          </a:blip>
          <a:srcRect/>
          <a:stretch/>
        </p:blipFill>
        <p:spPr>
          <a:xfrm>
            <a:off x="850185" y="4785723"/>
            <a:ext cx="1362816" cy="806570"/>
          </a:xfrm>
          <a:prstGeom prst="rect">
            <a:avLst/>
          </a:prstGeom>
          <a:noFill/>
          <a:ln>
            <a:noFill/>
          </a:ln>
        </p:spPr>
      </p:pic>
      <p:sp>
        <p:nvSpPr>
          <p:cNvPr id="57" name="Google Shape;57;p2"/>
          <p:cNvSpPr/>
          <p:nvPr/>
        </p:nvSpPr>
        <p:spPr>
          <a:xfrm>
            <a:off x="657146" y="5846932"/>
            <a:ext cx="174889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molecule</a:t>
            </a:r>
            <a:endParaRPr sz="2000">
              <a:solidFill>
                <a:schemeClr val="dk1"/>
              </a:solidFill>
              <a:latin typeface="Calibri"/>
              <a:ea typeface="Calibri"/>
              <a:cs typeface="Calibri"/>
              <a:sym typeface="Calibri"/>
            </a:endParaRPr>
          </a:p>
        </p:txBody>
      </p:sp>
      <p:cxnSp>
        <p:nvCxnSpPr>
          <p:cNvPr id="58" name="Google Shape;58;p2"/>
          <p:cNvCxnSpPr/>
          <p:nvPr/>
        </p:nvCxnSpPr>
        <p:spPr>
          <a:xfrm>
            <a:off x="2817581" y="5189010"/>
            <a:ext cx="1175015" cy="0"/>
          </a:xfrm>
          <a:prstGeom prst="straightConnector1">
            <a:avLst/>
          </a:prstGeom>
          <a:noFill/>
          <a:ln w="28575" cap="flat" cmpd="sng">
            <a:solidFill>
              <a:schemeClr val="accent1"/>
            </a:solidFill>
            <a:prstDash val="solid"/>
            <a:miter lim="800000"/>
            <a:headEnd type="none" w="sm" len="sm"/>
            <a:tailEnd type="triangle" w="lg" len="lg"/>
          </a:ln>
        </p:spPr>
      </p:cxnSp>
      <p:sp>
        <p:nvSpPr>
          <p:cNvPr id="59" name="Google Shape;59;p2"/>
          <p:cNvSpPr/>
          <p:nvPr/>
        </p:nvSpPr>
        <p:spPr>
          <a:xfrm>
            <a:off x="2542837" y="4444510"/>
            <a:ext cx="1568632" cy="734625"/>
          </a:xfrm>
          <a:prstGeom prst="rect">
            <a:avLst/>
          </a:prstGeom>
          <a:noFill/>
          <a:ln>
            <a:noFill/>
          </a:ln>
        </p:spPr>
        <p:txBody>
          <a:bodyPr spcFirstLastPara="1" wrap="square" lIns="91425" tIns="45700" rIns="91425" bIns="45700" anchor="t" anchorCtr="0">
            <a:spAutoFit/>
          </a:bodyPr>
          <a:lstStyle/>
          <a:p>
            <a:pPr marL="0" marR="0" lvl="0" indent="0" algn="ctr" rtl="0">
              <a:lnSpc>
                <a:spcPct val="124000"/>
              </a:lnSpc>
              <a:spcBef>
                <a:spcPts val="0"/>
              </a:spcBef>
              <a:spcAft>
                <a:spcPts val="0"/>
              </a:spcAft>
              <a:buNone/>
            </a:pPr>
            <a:r>
              <a:rPr lang="en-US" sz="2000">
                <a:solidFill>
                  <a:schemeClr val="dk1"/>
                </a:solidFill>
                <a:latin typeface="Calibri"/>
                <a:ea typeface="Calibri"/>
                <a:cs typeface="Calibri"/>
                <a:sym typeface="Calibri"/>
              </a:rPr>
              <a:t>Graph encoder</a:t>
            </a:r>
            <a:endParaRPr sz="2000">
              <a:solidFill>
                <a:schemeClr val="dk1"/>
              </a:solidFill>
              <a:latin typeface="Calibri"/>
              <a:ea typeface="Calibri"/>
              <a:cs typeface="Calibri"/>
              <a:sym typeface="Calibri"/>
            </a:endParaRPr>
          </a:p>
        </p:txBody>
      </p:sp>
      <p:graphicFrame>
        <p:nvGraphicFramePr>
          <p:cNvPr id="60" name="Google Shape;60;p2"/>
          <p:cNvGraphicFramePr/>
          <p:nvPr/>
        </p:nvGraphicFramePr>
        <p:xfrm>
          <a:off x="4615734" y="4578872"/>
          <a:ext cx="278975" cy="1220300"/>
        </p:xfrm>
        <a:graphic>
          <a:graphicData uri="http://schemas.openxmlformats.org/drawingml/2006/table">
            <a:tbl>
              <a:tblPr firstRow="1" bandRow="1">
                <a:noFill/>
              </a:tblPr>
              <a:tblGrid>
                <a:gridCol w="278975">
                  <a:extLst>
                    <a:ext uri="{9D8B030D-6E8A-4147-A177-3AD203B41FA5}">
                      <a16:colId xmlns:a16="http://schemas.microsoft.com/office/drawing/2014/main" xmlns="" val="20000"/>
                    </a:ext>
                  </a:extLst>
                </a:gridCol>
              </a:tblGrid>
              <a:tr h="305075">
                <a:tc>
                  <a:txBody>
                    <a:bodyPr/>
                    <a:lstStyle/>
                    <a:p>
                      <a:pPr marL="0" marR="0" lvl="0" indent="0" algn="l" rtl="0">
                        <a:spcBef>
                          <a:spcPts val="0"/>
                        </a:spcBef>
                        <a:spcAft>
                          <a:spcPts val="0"/>
                        </a:spcAft>
                        <a:buNone/>
                      </a:pPr>
                      <a:endParaRPr sz="1050"/>
                    </a:p>
                  </a:txBody>
                  <a:tcPr marL="91450" marR="91450" marT="45725" marB="45725"/>
                </a:tc>
                <a:extLst>
                  <a:ext uri="{0D108BD9-81ED-4DB2-BD59-A6C34878D82A}">
                    <a16:rowId xmlns:a16="http://schemas.microsoft.com/office/drawing/2014/main" xmlns="" val="10000"/>
                  </a:ext>
                </a:extLst>
              </a:tr>
              <a:tr h="305075">
                <a:tc>
                  <a:txBody>
                    <a:bodyPr/>
                    <a:lstStyle/>
                    <a:p>
                      <a:pPr marL="0" marR="0" lvl="0" indent="0" algn="l" rtl="0">
                        <a:spcBef>
                          <a:spcPts val="0"/>
                        </a:spcBef>
                        <a:spcAft>
                          <a:spcPts val="0"/>
                        </a:spcAft>
                        <a:buNone/>
                      </a:pPr>
                      <a:endParaRPr sz="1050"/>
                    </a:p>
                  </a:txBody>
                  <a:tcPr marL="91450" marR="91450" marT="45725" marB="45725"/>
                </a:tc>
                <a:extLst>
                  <a:ext uri="{0D108BD9-81ED-4DB2-BD59-A6C34878D82A}">
                    <a16:rowId xmlns:a16="http://schemas.microsoft.com/office/drawing/2014/main" xmlns="" val="10001"/>
                  </a:ext>
                </a:extLst>
              </a:tr>
              <a:tr h="305075">
                <a:tc>
                  <a:txBody>
                    <a:bodyPr/>
                    <a:lstStyle/>
                    <a:p>
                      <a:pPr marL="0" marR="0" lvl="0" indent="0" algn="l" rtl="0">
                        <a:spcBef>
                          <a:spcPts val="0"/>
                        </a:spcBef>
                        <a:spcAft>
                          <a:spcPts val="0"/>
                        </a:spcAft>
                        <a:buNone/>
                      </a:pPr>
                      <a:endParaRPr sz="1050"/>
                    </a:p>
                  </a:txBody>
                  <a:tcPr marL="91450" marR="91450" marT="45725" marB="45725"/>
                </a:tc>
                <a:extLst>
                  <a:ext uri="{0D108BD9-81ED-4DB2-BD59-A6C34878D82A}">
                    <a16:rowId xmlns:a16="http://schemas.microsoft.com/office/drawing/2014/main" xmlns="" val="10002"/>
                  </a:ext>
                </a:extLst>
              </a:tr>
              <a:tr h="305075">
                <a:tc>
                  <a:txBody>
                    <a:bodyPr/>
                    <a:lstStyle/>
                    <a:p>
                      <a:pPr marL="0" marR="0" lvl="0" indent="0" algn="l" rtl="0">
                        <a:spcBef>
                          <a:spcPts val="0"/>
                        </a:spcBef>
                        <a:spcAft>
                          <a:spcPts val="0"/>
                        </a:spcAft>
                        <a:buNone/>
                      </a:pPr>
                      <a:endParaRPr sz="1050"/>
                    </a:p>
                  </a:txBody>
                  <a:tcPr marL="91450" marR="91450" marT="45725" marB="45725"/>
                </a:tc>
                <a:extLst>
                  <a:ext uri="{0D108BD9-81ED-4DB2-BD59-A6C34878D82A}">
                    <a16:rowId xmlns:a16="http://schemas.microsoft.com/office/drawing/2014/main" xmlns="" val="10003"/>
                  </a:ext>
                </a:extLst>
              </a:tr>
            </a:tbl>
          </a:graphicData>
        </a:graphic>
      </p:graphicFrame>
      <p:sp>
        <p:nvSpPr>
          <p:cNvPr id="61" name="Google Shape;61;p2"/>
          <p:cNvSpPr/>
          <p:nvPr/>
        </p:nvSpPr>
        <p:spPr>
          <a:xfrm>
            <a:off x="3926157" y="5852066"/>
            <a:ext cx="174889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embedding</a:t>
            </a:r>
            <a:endParaRPr sz="2000">
              <a:solidFill>
                <a:schemeClr val="dk1"/>
              </a:solidFill>
              <a:latin typeface="Calibri"/>
              <a:ea typeface="Calibri"/>
              <a:cs typeface="Calibri"/>
              <a:sym typeface="Calibri"/>
            </a:endParaRPr>
          </a:p>
        </p:txBody>
      </p:sp>
      <p:cxnSp>
        <p:nvCxnSpPr>
          <p:cNvPr id="62" name="Google Shape;62;p2"/>
          <p:cNvCxnSpPr/>
          <p:nvPr/>
        </p:nvCxnSpPr>
        <p:spPr>
          <a:xfrm>
            <a:off x="5489000" y="5192821"/>
            <a:ext cx="1565741" cy="0"/>
          </a:xfrm>
          <a:prstGeom prst="straightConnector1">
            <a:avLst/>
          </a:prstGeom>
          <a:noFill/>
          <a:ln w="28575" cap="flat" cmpd="sng">
            <a:solidFill>
              <a:schemeClr val="accent1"/>
            </a:solidFill>
            <a:prstDash val="solid"/>
            <a:miter lim="800000"/>
            <a:headEnd type="none" w="sm" len="sm"/>
            <a:tailEnd type="triangle" w="lg" len="lg"/>
          </a:ln>
        </p:spPr>
      </p:cxnSp>
      <p:sp>
        <p:nvSpPr>
          <p:cNvPr id="63" name="Google Shape;63;p2"/>
          <p:cNvSpPr/>
          <p:nvPr/>
        </p:nvSpPr>
        <p:spPr>
          <a:xfrm>
            <a:off x="5300057" y="4448321"/>
            <a:ext cx="1812875" cy="734625"/>
          </a:xfrm>
          <a:prstGeom prst="rect">
            <a:avLst/>
          </a:prstGeom>
          <a:noFill/>
          <a:ln>
            <a:noFill/>
          </a:ln>
        </p:spPr>
        <p:txBody>
          <a:bodyPr spcFirstLastPara="1" wrap="square" lIns="91425" tIns="45700" rIns="91425" bIns="45700" anchor="t" anchorCtr="0">
            <a:spAutoFit/>
          </a:bodyPr>
          <a:lstStyle/>
          <a:p>
            <a:pPr marL="0" marR="0" lvl="0" indent="0" algn="ctr" rtl="0">
              <a:lnSpc>
                <a:spcPct val="124000"/>
              </a:lnSpc>
              <a:spcBef>
                <a:spcPts val="0"/>
              </a:spcBef>
              <a:spcAft>
                <a:spcPts val="0"/>
              </a:spcAft>
              <a:buNone/>
            </a:pPr>
            <a:r>
              <a:rPr lang="en-US" sz="2000">
                <a:solidFill>
                  <a:schemeClr val="dk1"/>
                </a:solidFill>
                <a:latin typeface="Calibri"/>
                <a:ea typeface="Calibri"/>
                <a:cs typeface="Calibri"/>
                <a:sym typeface="Calibri"/>
              </a:rPr>
              <a:t>Downstream tasks</a:t>
            </a:r>
            <a:endParaRPr sz="2000">
              <a:solidFill>
                <a:schemeClr val="dk1"/>
              </a:solidFill>
              <a:latin typeface="Calibri"/>
              <a:ea typeface="Calibri"/>
              <a:cs typeface="Calibri"/>
              <a:sym typeface="Calibri"/>
            </a:endParaRPr>
          </a:p>
        </p:txBody>
      </p:sp>
      <p:sp>
        <p:nvSpPr>
          <p:cNvPr id="64" name="Google Shape;64;p2"/>
          <p:cNvSpPr/>
          <p:nvPr/>
        </p:nvSpPr>
        <p:spPr>
          <a:xfrm>
            <a:off x="6863639" y="4028784"/>
            <a:ext cx="5064553"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Arial"/>
                <a:ea typeface="Arial"/>
                <a:cs typeface="Arial"/>
                <a:sym typeface="Arial"/>
              </a:rPr>
              <a:t>Chemical reaction prediction</a:t>
            </a:r>
            <a:endParaRPr dirty="0"/>
          </a:p>
          <a:p>
            <a:pPr marL="0" marR="0" lvl="0" indent="0" algn="ctr" rtl="0">
              <a:spcBef>
                <a:spcPts val="0"/>
              </a:spcBef>
              <a:spcAft>
                <a:spcPts val="0"/>
              </a:spcAft>
              <a:buNone/>
            </a:pPr>
            <a:r>
              <a:rPr lang="en-US" sz="2000" dirty="0">
                <a:solidFill>
                  <a:schemeClr val="dk1"/>
                </a:solidFill>
                <a:latin typeface="Arial"/>
                <a:ea typeface="Arial"/>
                <a:cs typeface="Arial"/>
                <a:sym typeface="Arial"/>
              </a:rPr>
              <a:t>Molecule property prediction</a:t>
            </a:r>
            <a:endParaRPr dirty="0"/>
          </a:p>
          <a:p>
            <a:pPr marL="0" marR="0" lvl="0" indent="0" algn="ctr" rtl="0">
              <a:spcBef>
                <a:spcPts val="0"/>
              </a:spcBef>
              <a:spcAft>
                <a:spcPts val="0"/>
              </a:spcAft>
              <a:buNone/>
            </a:pPr>
            <a:r>
              <a:rPr lang="en-US" sz="2000" dirty="0">
                <a:solidFill>
                  <a:schemeClr val="dk1"/>
                </a:solidFill>
                <a:latin typeface="Arial"/>
                <a:ea typeface="Arial"/>
                <a:cs typeface="Arial"/>
                <a:sym typeface="Arial"/>
              </a:rPr>
              <a:t>Molecule generation</a:t>
            </a:r>
            <a:endParaRPr dirty="0"/>
          </a:p>
          <a:p>
            <a:pPr marL="0" marR="0" lvl="0" indent="0" algn="ctr" rtl="0">
              <a:spcBef>
                <a:spcPts val="0"/>
              </a:spcBef>
              <a:spcAft>
                <a:spcPts val="0"/>
              </a:spcAft>
              <a:buNone/>
            </a:pPr>
            <a:r>
              <a:rPr lang="en-US" sz="2000" dirty="0">
                <a:solidFill>
                  <a:schemeClr val="dk1"/>
                </a:solidFill>
                <a:latin typeface="Arial"/>
                <a:ea typeface="Arial"/>
                <a:cs typeface="Arial"/>
                <a:sym typeface="Arial"/>
              </a:rPr>
              <a:t>Drug discovery</a:t>
            </a:r>
            <a:endParaRPr dirty="0"/>
          </a:p>
          <a:p>
            <a:pPr marL="0" marR="0" lvl="0" indent="0" algn="ctr" rtl="0">
              <a:spcBef>
                <a:spcPts val="0"/>
              </a:spcBef>
              <a:spcAft>
                <a:spcPts val="0"/>
              </a:spcAft>
              <a:buNone/>
            </a:pPr>
            <a:r>
              <a:rPr lang="en-US" sz="2000" dirty="0">
                <a:solidFill>
                  <a:schemeClr val="dk1"/>
                </a:solidFill>
                <a:latin typeface="Arial"/>
                <a:ea typeface="Arial"/>
                <a:cs typeface="Arial"/>
                <a:sym typeface="Arial"/>
              </a:rPr>
              <a:t>Retrosynthesis planning</a:t>
            </a:r>
            <a:endParaRPr dirty="0"/>
          </a:p>
          <a:p>
            <a:pPr marL="0" marR="0" lvl="0" indent="0" algn="ctr" rtl="0">
              <a:spcBef>
                <a:spcPts val="0"/>
              </a:spcBef>
              <a:spcAft>
                <a:spcPts val="0"/>
              </a:spcAft>
              <a:buNone/>
            </a:pPr>
            <a:r>
              <a:rPr lang="en-US" sz="2000" dirty="0">
                <a:solidFill>
                  <a:schemeClr val="dk1"/>
                </a:solidFill>
                <a:latin typeface="Arial"/>
                <a:ea typeface="Arial"/>
                <a:cs typeface="Arial"/>
                <a:sym typeface="Arial"/>
              </a:rPr>
              <a:t>Chemical text mining</a:t>
            </a:r>
            <a:endParaRPr dirty="0"/>
          </a:p>
          <a:p>
            <a:pPr marL="0" marR="0" lvl="0" indent="0" algn="ctr" rtl="0">
              <a:spcBef>
                <a:spcPts val="0"/>
              </a:spcBef>
              <a:spcAft>
                <a:spcPts val="0"/>
              </a:spcAft>
              <a:buNone/>
            </a:pPr>
            <a:r>
              <a:rPr lang="en-US" sz="2000" dirty="0">
                <a:solidFill>
                  <a:schemeClr val="dk1"/>
                </a:solidFill>
                <a:latin typeface="Arial"/>
                <a:ea typeface="Arial"/>
                <a:cs typeface="Arial"/>
                <a:sym typeface="Arial"/>
              </a:rPr>
              <a:t>Chemical knowledge graph modeling</a:t>
            </a:r>
            <a:endParaRPr dirty="0"/>
          </a:p>
          <a:p>
            <a:pPr marL="0" marR="0" lvl="0" indent="0" algn="ctr" rtl="0">
              <a:spcBef>
                <a:spcPts val="0"/>
              </a:spcBef>
              <a:spcAft>
                <a:spcPts val="0"/>
              </a:spcAft>
              <a:buNone/>
            </a:pPr>
            <a:r>
              <a:rPr lang="en-US" sz="2000" dirty="0">
                <a:solidFill>
                  <a:schemeClr val="dk1"/>
                </a:solidFill>
                <a:latin typeface="Arial"/>
                <a:ea typeface="Arial"/>
                <a:cs typeface="Arial"/>
                <a:sym typeface="Arial"/>
              </a:rPr>
              <a:t>……</a:t>
            </a:r>
            <a:endParaRPr sz="2000" dirty="0">
              <a:solidFill>
                <a:schemeClr val="dk1"/>
              </a:solidFill>
              <a:latin typeface="Arial"/>
              <a:ea typeface="Arial"/>
              <a:cs typeface="Arial"/>
              <a:sym typeface="Arial"/>
            </a:endParaRPr>
          </a:p>
        </p:txBody>
      </p:sp>
      <p:sp>
        <p:nvSpPr>
          <p:cNvPr id="17" name="Google Shape;36;p1">
            <a:extLst>
              <a:ext uri="{FF2B5EF4-FFF2-40B4-BE49-F238E27FC236}">
                <a16:creationId xmlns:a16="http://schemas.microsoft.com/office/drawing/2014/main" xmlns="" id="{2BA72AA0-EF97-3E41-9869-17ACC31E62A1}"/>
              </a:ext>
            </a:extLst>
          </p:cNvPr>
          <p:cNvSpPr/>
          <p:nvPr/>
        </p:nvSpPr>
        <p:spPr>
          <a:xfrm>
            <a:off x="298249" y="1902750"/>
            <a:ext cx="290211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dirty="0">
                <a:solidFill>
                  <a:schemeClr val="dk1"/>
                </a:solidFill>
                <a:latin typeface="Arial"/>
                <a:ea typeface="Arial"/>
                <a:cs typeface="Arial"/>
                <a:sym typeface="Arial"/>
              </a:rPr>
              <a:t>2-hydroxypropanoic acid</a:t>
            </a:r>
            <a:endParaRPr sz="2400" b="0" i="0" u="none" strike="noStrike" cap="none" dirty="0">
              <a:solidFill>
                <a:schemeClr val="dk1"/>
              </a:solidFill>
              <a:latin typeface="Calibri"/>
              <a:ea typeface="Calibri"/>
              <a:cs typeface="Calibri"/>
              <a:sym typeface="Calibri"/>
            </a:endParaRPr>
          </a:p>
        </p:txBody>
      </p:sp>
      <p:sp>
        <p:nvSpPr>
          <p:cNvPr id="18" name="Google Shape;37;p1">
            <a:extLst>
              <a:ext uri="{FF2B5EF4-FFF2-40B4-BE49-F238E27FC236}">
                <a16:creationId xmlns:a16="http://schemas.microsoft.com/office/drawing/2014/main" xmlns="" id="{6CCEDF15-D28A-CA48-A53C-95691E51101F}"/>
              </a:ext>
            </a:extLst>
          </p:cNvPr>
          <p:cNvSpPr/>
          <p:nvPr/>
        </p:nvSpPr>
        <p:spPr>
          <a:xfrm>
            <a:off x="512430" y="2950462"/>
            <a:ext cx="2473754" cy="605254"/>
          </a:xfrm>
          <a:prstGeom prst="rect">
            <a:avLst/>
          </a:prstGeom>
          <a:no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None/>
            </a:pPr>
            <a:r>
              <a:rPr lang="en-US" sz="2000" b="0" i="0" u="none" strike="noStrike" cap="none" dirty="0">
                <a:solidFill>
                  <a:srgbClr val="C00000"/>
                </a:solidFill>
                <a:latin typeface="Arial"/>
                <a:ea typeface="Arial"/>
                <a:cs typeface="Arial"/>
                <a:sym typeface="Arial"/>
              </a:rPr>
              <a:t>IUPAC nomenclature</a:t>
            </a:r>
            <a:endParaRPr dirty="0">
              <a:solidFill>
                <a:srgbClr val="C00000"/>
              </a:solidFill>
            </a:endParaRPr>
          </a:p>
        </p:txBody>
      </p:sp>
      <p:sp>
        <p:nvSpPr>
          <p:cNvPr id="19" name="Google Shape;38;p1">
            <a:extLst>
              <a:ext uri="{FF2B5EF4-FFF2-40B4-BE49-F238E27FC236}">
                <a16:creationId xmlns:a16="http://schemas.microsoft.com/office/drawing/2014/main" xmlns="" id="{AC328A59-6140-924A-B86C-EEA1F678EE97}"/>
              </a:ext>
            </a:extLst>
          </p:cNvPr>
          <p:cNvSpPr/>
          <p:nvPr/>
        </p:nvSpPr>
        <p:spPr>
          <a:xfrm>
            <a:off x="3066243" y="2930248"/>
            <a:ext cx="2194832" cy="605254"/>
          </a:xfrm>
          <a:prstGeom prst="rect">
            <a:avLst/>
          </a:prstGeom>
          <a:no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None/>
            </a:pPr>
            <a:r>
              <a:rPr lang="en-US" sz="2000" dirty="0">
                <a:solidFill>
                  <a:srgbClr val="C00000"/>
                </a:solidFill>
                <a:latin typeface="Arial"/>
                <a:ea typeface="Arial"/>
                <a:cs typeface="Arial"/>
                <a:sym typeface="Arial"/>
              </a:rPr>
              <a:t>Molecular formula</a:t>
            </a:r>
            <a:endParaRPr dirty="0">
              <a:solidFill>
                <a:srgbClr val="C00000"/>
              </a:solidFill>
            </a:endParaRPr>
          </a:p>
        </p:txBody>
      </p:sp>
      <p:sp>
        <p:nvSpPr>
          <p:cNvPr id="20" name="Google Shape;39;p1">
            <a:extLst>
              <a:ext uri="{FF2B5EF4-FFF2-40B4-BE49-F238E27FC236}">
                <a16:creationId xmlns:a16="http://schemas.microsoft.com/office/drawing/2014/main" xmlns="" id="{B5D9CA29-E02C-134D-BCDC-6F9B805B4860}"/>
              </a:ext>
            </a:extLst>
          </p:cNvPr>
          <p:cNvSpPr/>
          <p:nvPr/>
        </p:nvSpPr>
        <p:spPr>
          <a:xfrm>
            <a:off x="3327153" y="2033447"/>
            <a:ext cx="166966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C</a:t>
            </a:r>
            <a:r>
              <a:rPr lang="en-US" sz="2400" baseline="-25000" dirty="0">
                <a:solidFill>
                  <a:schemeClr val="dk1"/>
                </a:solidFill>
                <a:latin typeface="Calibri"/>
                <a:ea typeface="Calibri"/>
                <a:cs typeface="Calibri"/>
                <a:sym typeface="Calibri"/>
              </a:rPr>
              <a:t>3</a:t>
            </a:r>
            <a:r>
              <a:rPr lang="en-US" sz="2400" dirty="0">
                <a:solidFill>
                  <a:schemeClr val="dk1"/>
                </a:solidFill>
                <a:latin typeface="Calibri"/>
                <a:ea typeface="Calibri"/>
                <a:cs typeface="Calibri"/>
                <a:sym typeface="Calibri"/>
              </a:rPr>
              <a:t>H</a:t>
            </a:r>
            <a:r>
              <a:rPr lang="en-US" sz="2400" baseline="-25000" dirty="0">
                <a:solidFill>
                  <a:schemeClr val="dk1"/>
                </a:solidFill>
                <a:latin typeface="Calibri"/>
                <a:ea typeface="Calibri"/>
                <a:cs typeface="Calibri"/>
                <a:sym typeface="Calibri"/>
              </a:rPr>
              <a:t>6</a:t>
            </a:r>
            <a:r>
              <a:rPr lang="en-US" sz="2400" dirty="0">
                <a:solidFill>
                  <a:schemeClr val="dk1"/>
                </a:solidFill>
                <a:latin typeface="Calibri"/>
                <a:ea typeface="Calibri"/>
                <a:cs typeface="Calibri"/>
                <a:sym typeface="Calibri"/>
              </a:rPr>
              <a:t>O</a:t>
            </a:r>
            <a:r>
              <a:rPr lang="en-US" sz="2400" baseline="-25000" dirty="0">
                <a:solidFill>
                  <a:schemeClr val="dk1"/>
                </a:solidFill>
                <a:latin typeface="Calibri"/>
                <a:ea typeface="Calibri"/>
                <a:cs typeface="Calibri"/>
                <a:sym typeface="Calibri"/>
              </a:rPr>
              <a:t>3</a:t>
            </a:r>
            <a:endParaRPr sz="1200" dirty="0"/>
          </a:p>
        </p:txBody>
      </p:sp>
      <p:sp>
        <p:nvSpPr>
          <p:cNvPr id="21" name="Google Shape;40;p1">
            <a:extLst>
              <a:ext uri="{FF2B5EF4-FFF2-40B4-BE49-F238E27FC236}">
                <a16:creationId xmlns:a16="http://schemas.microsoft.com/office/drawing/2014/main" xmlns="" id="{D816DCDE-CB5E-444B-8A44-99F1A8D0D19C}"/>
              </a:ext>
            </a:extLst>
          </p:cNvPr>
          <p:cNvSpPr/>
          <p:nvPr/>
        </p:nvSpPr>
        <p:spPr>
          <a:xfrm>
            <a:off x="5102637" y="2927187"/>
            <a:ext cx="2159566" cy="605254"/>
          </a:xfrm>
          <a:prstGeom prst="rect">
            <a:avLst/>
          </a:prstGeom>
          <a:no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None/>
            </a:pPr>
            <a:r>
              <a:rPr lang="en-US" sz="2000" dirty="0">
                <a:solidFill>
                  <a:srgbClr val="C00000"/>
                </a:solidFill>
                <a:latin typeface="Arial"/>
                <a:ea typeface="Arial"/>
                <a:cs typeface="Arial"/>
                <a:sym typeface="Arial"/>
              </a:rPr>
              <a:t>Structural formula</a:t>
            </a:r>
            <a:endParaRPr dirty="0">
              <a:solidFill>
                <a:srgbClr val="C00000"/>
              </a:solidFill>
            </a:endParaRPr>
          </a:p>
        </p:txBody>
      </p:sp>
      <p:sp>
        <p:nvSpPr>
          <p:cNvPr id="22" name="Google Shape;41;p1">
            <a:extLst>
              <a:ext uri="{FF2B5EF4-FFF2-40B4-BE49-F238E27FC236}">
                <a16:creationId xmlns:a16="http://schemas.microsoft.com/office/drawing/2014/main" xmlns="" id="{779227FE-1371-4343-8C3C-A1B4922DA6F6}"/>
              </a:ext>
            </a:extLst>
          </p:cNvPr>
          <p:cNvSpPr/>
          <p:nvPr/>
        </p:nvSpPr>
        <p:spPr>
          <a:xfrm>
            <a:off x="4615734" y="2253646"/>
            <a:ext cx="303045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latin typeface="Calibri"/>
                <a:ea typeface="Calibri"/>
                <a:cs typeface="Calibri"/>
                <a:sym typeface="Calibri"/>
              </a:rPr>
              <a:t>CH</a:t>
            </a:r>
            <a:r>
              <a:rPr lang="en-US" sz="2400" baseline="-25000" dirty="0">
                <a:solidFill>
                  <a:schemeClr val="dk1"/>
                </a:solidFill>
                <a:latin typeface="Calibri"/>
                <a:ea typeface="Calibri"/>
                <a:cs typeface="Calibri"/>
                <a:sym typeface="Calibri"/>
              </a:rPr>
              <a:t>3</a:t>
            </a:r>
            <a:r>
              <a:rPr lang="en-US" sz="2400" dirty="0">
                <a:solidFill>
                  <a:schemeClr val="dk1"/>
                </a:solidFill>
                <a:latin typeface="Calibri"/>
                <a:ea typeface="Calibri"/>
                <a:cs typeface="Calibri"/>
                <a:sym typeface="Calibri"/>
              </a:rPr>
              <a:t>-CH-C-OH</a:t>
            </a:r>
            <a:endParaRPr sz="2400" baseline="-25000" dirty="0">
              <a:solidFill>
                <a:schemeClr val="dk1"/>
              </a:solidFill>
              <a:latin typeface="Calibri"/>
              <a:ea typeface="Calibri"/>
              <a:cs typeface="Calibri"/>
              <a:sym typeface="Calibri"/>
            </a:endParaRPr>
          </a:p>
        </p:txBody>
      </p:sp>
      <p:sp>
        <p:nvSpPr>
          <p:cNvPr id="23" name="Google Shape;42;p1">
            <a:extLst>
              <a:ext uri="{FF2B5EF4-FFF2-40B4-BE49-F238E27FC236}">
                <a16:creationId xmlns:a16="http://schemas.microsoft.com/office/drawing/2014/main" xmlns="" id="{A604FB64-0481-E540-A1CC-5F788F6F7050}"/>
              </a:ext>
            </a:extLst>
          </p:cNvPr>
          <p:cNvSpPr/>
          <p:nvPr/>
        </p:nvSpPr>
        <p:spPr>
          <a:xfrm>
            <a:off x="5680539" y="1695746"/>
            <a:ext cx="64633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OH</a:t>
            </a:r>
            <a:endParaRPr sz="1200" dirty="0"/>
          </a:p>
        </p:txBody>
      </p:sp>
      <p:sp>
        <p:nvSpPr>
          <p:cNvPr id="24" name="Google Shape;43;p1">
            <a:extLst>
              <a:ext uri="{FF2B5EF4-FFF2-40B4-BE49-F238E27FC236}">
                <a16:creationId xmlns:a16="http://schemas.microsoft.com/office/drawing/2014/main" xmlns="" id="{6B86F776-B56D-4440-B6FF-B76CFCA619D0}"/>
              </a:ext>
            </a:extLst>
          </p:cNvPr>
          <p:cNvSpPr/>
          <p:nvPr/>
        </p:nvSpPr>
        <p:spPr>
          <a:xfrm>
            <a:off x="5650256" y="1984780"/>
            <a:ext cx="534000" cy="5232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 </a:t>
            </a:r>
            <a:endParaRPr sz="1200"/>
          </a:p>
        </p:txBody>
      </p:sp>
      <p:sp>
        <p:nvSpPr>
          <p:cNvPr id="25" name="Google Shape;48;p1">
            <a:extLst>
              <a:ext uri="{FF2B5EF4-FFF2-40B4-BE49-F238E27FC236}">
                <a16:creationId xmlns:a16="http://schemas.microsoft.com/office/drawing/2014/main" xmlns="" id="{1CB9E2BB-0A60-2C45-BBAA-3887C651E9FF}"/>
              </a:ext>
            </a:extLst>
          </p:cNvPr>
          <p:cNvSpPr/>
          <p:nvPr/>
        </p:nvSpPr>
        <p:spPr>
          <a:xfrm>
            <a:off x="6228474" y="1697436"/>
            <a:ext cx="42191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O</a:t>
            </a:r>
            <a:endParaRPr sz="1200" dirty="0"/>
          </a:p>
        </p:txBody>
      </p:sp>
      <p:sp>
        <p:nvSpPr>
          <p:cNvPr id="26" name="Google Shape;49;p1">
            <a:extLst>
              <a:ext uri="{FF2B5EF4-FFF2-40B4-BE49-F238E27FC236}">
                <a16:creationId xmlns:a16="http://schemas.microsoft.com/office/drawing/2014/main" xmlns="" id="{C5DDBFC2-C82C-B24E-8DFE-958820823A0D}"/>
              </a:ext>
            </a:extLst>
          </p:cNvPr>
          <p:cNvSpPr/>
          <p:nvPr/>
        </p:nvSpPr>
        <p:spPr>
          <a:xfrm>
            <a:off x="6182420" y="1980918"/>
            <a:ext cx="534000" cy="5232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Calibri"/>
                <a:ea typeface="Calibri"/>
                <a:cs typeface="Calibri"/>
                <a:sym typeface="Calibri"/>
              </a:rPr>
              <a:t> </a:t>
            </a:r>
            <a:endParaRPr sz="1200"/>
          </a:p>
        </p:txBody>
      </p:sp>
      <p:sp>
        <p:nvSpPr>
          <p:cNvPr id="27" name="Google Shape;44;p1">
            <a:extLst>
              <a:ext uri="{FF2B5EF4-FFF2-40B4-BE49-F238E27FC236}">
                <a16:creationId xmlns:a16="http://schemas.microsoft.com/office/drawing/2014/main" xmlns="" id="{232C867B-F991-BE4D-9D88-971C22653315}"/>
              </a:ext>
            </a:extLst>
          </p:cNvPr>
          <p:cNvSpPr/>
          <p:nvPr/>
        </p:nvSpPr>
        <p:spPr>
          <a:xfrm>
            <a:off x="7509371" y="2924013"/>
            <a:ext cx="1670064" cy="605254"/>
          </a:xfrm>
          <a:prstGeom prst="rect">
            <a:avLst/>
          </a:prstGeom>
          <a:no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None/>
            </a:pPr>
            <a:r>
              <a:rPr lang="en-US" sz="2000" dirty="0">
                <a:solidFill>
                  <a:srgbClr val="C00000"/>
                </a:solidFill>
                <a:latin typeface="Arial"/>
                <a:ea typeface="Arial"/>
                <a:cs typeface="Arial"/>
                <a:sym typeface="Arial"/>
              </a:rPr>
              <a:t>Space filling model</a:t>
            </a:r>
            <a:endParaRPr dirty="0">
              <a:solidFill>
                <a:srgbClr val="C00000"/>
              </a:solidFill>
            </a:endParaRPr>
          </a:p>
        </p:txBody>
      </p:sp>
      <p:pic>
        <p:nvPicPr>
          <p:cNvPr id="28" name="Google Shape;45;p1">
            <a:extLst>
              <a:ext uri="{FF2B5EF4-FFF2-40B4-BE49-F238E27FC236}">
                <a16:creationId xmlns:a16="http://schemas.microsoft.com/office/drawing/2014/main" xmlns="" id="{CB3A0A6B-F125-BC45-A7F2-A097B1AD79B9}"/>
              </a:ext>
            </a:extLst>
          </p:cNvPr>
          <p:cNvPicPr preferRelativeResize="0"/>
          <p:nvPr/>
        </p:nvPicPr>
        <p:blipFill rotWithShape="1">
          <a:blip r:embed="rId6">
            <a:alphaModFix/>
          </a:blip>
          <a:srcRect/>
          <a:stretch/>
        </p:blipFill>
        <p:spPr>
          <a:xfrm>
            <a:off x="9935463" y="1606796"/>
            <a:ext cx="1414266" cy="1137562"/>
          </a:xfrm>
          <a:prstGeom prst="rect">
            <a:avLst/>
          </a:prstGeom>
          <a:noFill/>
          <a:ln>
            <a:noFill/>
          </a:ln>
        </p:spPr>
      </p:pic>
      <p:pic>
        <p:nvPicPr>
          <p:cNvPr id="29" name="Google Shape;46;p1">
            <a:extLst>
              <a:ext uri="{FF2B5EF4-FFF2-40B4-BE49-F238E27FC236}">
                <a16:creationId xmlns:a16="http://schemas.microsoft.com/office/drawing/2014/main" xmlns="" id="{7F20C636-438D-1E48-8B79-A3F0B1D8135C}"/>
              </a:ext>
            </a:extLst>
          </p:cNvPr>
          <p:cNvPicPr preferRelativeResize="0"/>
          <p:nvPr/>
        </p:nvPicPr>
        <p:blipFill rotWithShape="1">
          <a:blip r:embed="rId7">
            <a:alphaModFix/>
          </a:blip>
          <a:srcRect/>
          <a:stretch/>
        </p:blipFill>
        <p:spPr>
          <a:xfrm>
            <a:off x="7697170" y="1606795"/>
            <a:ext cx="1294467" cy="1137562"/>
          </a:xfrm>
          <a:prstGeom prst="rect">
            <a:avLst/>
          </a:prstGeom>
          <a:noFill/>
          <a:ln>
            <a:noFill/>
          </a:ln>
        </p:spPr>
      </p:pic>
      <p:sp>
        <p:nvSpPr>
          <p:cNvPr id="30" name="Google Shape;47;p1">
            <a:extLst>
              <a:ext uri="{FF2B5EF4-FFF2-40B4-BE49-F238E27FC236}">
                <a16:creationId xmlns:a16="http://schemas.microsoft.com/office/drawing/2014/main" xmlns="" id="{B5EB4D55-4987-3E45-8161-A4A2D45B43CF}"/>
              </a:ext>
            </a:extLst>
          </p:cNvPr>
          <p:cNvSpPr/>
          <p:nvPr/>
        </p:nvSpPr>
        <p:spPr>
          <a:xfrm>
            <a:off x="9722981" y="2950462"/>
            <a:ext cx="1839230" cy="605254"/>
          </a:xfrm>
          <a:prstGeom prst="rect">
            <a:avLst/>
          </a:prstGeom>
          <a:no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None/>
            </a:pPr>
            <a:r>
              <a:rPr lang="en-US" sz="2000" dirty="0">
                <a:solidFill>
                  <a:srgbClr val="C00000"/>
                </a:solidFill>
                <a:latin typeface="Arial"/>
                <a:ea typeface="Arial"/>
                <a:cs typeface="Arial"/>
                <a:sym typeface="Arial"/>
              </a:rPr>
              <a:t>Ball-and-stick model</a:t>
            </a:r>
            <a:endParaRPr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1452266" y="123568"/>
            <a:ext cx="9670163"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SMILES-Based Methods</a:t>
            </a:r>
            <a:endParaRPr sz="4400" dirty="0">
              <a:solidFill>
                <a:schemeClr val="tx1"/>
              </a:solidFill>
              <a:latin typeface="Berlin Sans FB Demi" panose="020E0802020502020306" pitchFamily="34" charset="0"/>
              <a:ea typeface="+mj-ea"/>
              <a:cs typeface="+mj-cs"/>
            </a:endParaRPr>
          </a:p>
        </p:txBody>
      </p:sp>
      <p:pic>
        <p:nvPicPr>
          <p:cNvPr id="107" name="Google Shape;107;p5"/>
          <p:cNvPicPr preferRelativeResize="0"/>
          <p:nvPr/>
        </p:nvPicPr>
        <p:blipFill rotWithShape="1">
          <a:blip r:embed="rId3">
            <a:alphaModFix/>
          </a:blip>
          <a:srcRect/>
          <a:stretch/>
        </p:blipFill>
        <p:spPr>
          <a:xfrm>
            <a:off x="6964218" y="2076286"/>
            <a:ext cx="4889466" cy="3182148"/>
          </a:xfrm>
          <a:prstGeom prst="rect">
            <a:avLst/>
          </a:prstGeom>
          <a:noFill/>
          <a:ln>
            <a:noFill/>
          </a:ln>
        </p:spPr>
      </p:pic>
      <p:sp>
        <p:nvSpPr>
          <p:cNvPr id="108" name="Google Shape;108;p5"/>
          <p:cNvSpPr/>
          <p:nvPr/>
        </p:nvSpPr>
        <p:spPr>
          <a:xfrm>
            <a:off x="7674782" y="5481888"/>
            <a:ext cx="34683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Illustration of SMILES-Transformer (Honda et al., 2019)</a:t>
            </a:r>
            <a:endParaRPr/>
          </a:p>
        </p:txBody>
      </p:sp>
      <p:sp>
        <p:nvSpPr>
          <p:cNvPr id="109" name="Google Shape;109;p5"/>
          <p:cNvSpPr txBox="1"/>
          <p:nvPr/>
        </p:nvSpPr>
        <p:spPr>
          <a:xfrm>
            <a:off x="656323" y="3612995"/>
            <a:ext cx="6118466" cy="2508399"/>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rgbClr val="151E49"/>
              </a:buClr>
              <a:buSzPts val="2400"/>
              <a:buFont typeface="Courier New"/>
              <a:buChar char="o"/>
            </a:pPr>
            <a:r>
              <a:rPr lang="en-US" sz="2400" dirty="0">
                <a:solidFill>
                  <a:srgbClr val="151E49"/>
                </a:solidFill>
                <a:latin typeface="Arial"/>
                <a:ea typeface="Arial"/>
                <a:cs typeface="Arial"/>
                <a:sym typeface="Arial"/>
              </a:rPr>
              <a:t>Examples:</a:t>
            </a:r>
            <a:endParaRPr dirty="0"/>
          </a:p>
          <a:p>
            <a:pPr marL="1143000" marR="0" lvl="1" indent="-457200" algn="l" rtl="0">
              <a:lnSpc>
                <a:spcPct val="90000"/>
              </a:lnSpc>
              <a:spcBef>
                <a:spcPts val="500"/>
              </a:spcBef>
              <a:spcAft>
                <a:spcPts val="0"/>
              </a:spcAft>
              <a:buClr>
                <a:srgbClr val="151E49"/>
              </a:buClr>
              <a:buSzPts val="2000"/>
              <a:buFont typeface="Courier New"/>
              <a:buChar char="o"/>
            </a:pPr>
            <a:r>
              <a:rPr lang="en-US" sz="2000" b="0" i="0" u="none" strike="noStrike" cap="none" dirty="0" err="1">
                <a:solidFill>
                  <a:srgbClr val="151E49"/>
                </a:solidFill>
                <a:latin typeface="Arial"/>
                <a:ea typeface="Arial"/>
                <a:cs typeface="Arial"/>
                <a:sym typeface="Arial"/>
              </a:rPr>
              <a:t>MolBERT</a:t>
            </a:r>
            <a:r>
              <a:rPr lang="en-US" sz="2000" b="0" i="0" u="none" strike="noStrike" cap="none" dirty="0">
                <a:solidFill>
                  <a:srgbClr val="151E49"/>
                </a:solidFill>
                <a:latin typeface="Arial"/>
                <a:ea typeface="Arial"/>
                <a:cs typeface="Arial"/>
                <a:sym typeface="Arial"/>
              </a:rPr>
              <a:t> (Fabian et al., 2020)</a:t>
            </a:r>
            <a:endParaRPr dirty="0"/>
          </a:p>
          <a:p>
            <a:pPr marL="1143000" marR="0" lvl="1" indent="-457200" algn="l" rtl="0">
              <a:lnSpc>
                <a:spcPct val="90000"/>
              </a:lnSpc>
              <a:spcBef>
                <a:spcPts val="500"/>
              </a:spcBef>
              <a:spcAft>
                <a:spcPts val="0"/>
              </a:spcAft>
              <a:buClr>
                <a:srgbClr val="151E49"/>
              </a:buClr>
              <a:buSzPts val="2000"/>
              <a:buFont typeface="Courier New"/>
              <a:buChar char="o"/>
            </a:pPr>
            <a:r>
              <a:rPr lang="en-US" sz="2000" b="0" i="0" u="none" strike="noStrike" cap="none" dirty="0" err="1">
                <a:solidFill>
                  <a:srgbClr val="151E49"/>
                </a:solidFill>
                <a:latin typeface="Arial"/>
                <a:ea typeface="Arial"/>
                <a:cs typeface="Arial"/>
                <a:sym typeface="Arial"/>
              </a:rPr>
              <a:t>ChemBERTa</a:t>
            </a:r>
            <a:r>
              <a:rPr lang="en-US" sz="2000" b="0" i="0" u="none" strike="noStrike" cap="none" dirty="0">
                <a:solidFill>
                  <a:srgbClr val="151E49"/>
                </a:solidFill>
                <a:latin typeface="Arial"/>
                <a:ea typeface="Arial"/>
                <a:cs typeface="Arial"/>
                <a:sym typeface="Arial"/>
              </a:rPr>
              <a:t> (</a:t>
            </a:r>
            <a:r>
              <a:rPr lang="en-US" sz="2000" b="0" i="0" u="none" strike="noStrike" cap="none" dirty="0" err="1">
                <a:solidFill>
                  <a:srgbClr val="151E49"/>
                </a:solidFill>
                <a:latin typeface="Arial"/>
                <a:ea typeface="Arial"/>
                <a:cs typeface="Arial"/>
                <a:sym typeface="Arial"/>
              </a:rPr>
              <a:t>Chithrananda</a:t>
            </a:r>
            <a:r>
              <a:rPr lang="en-US" sz="2000" b="0" i="0" u="none" strike="noStrike" cap="none" dirty="0">
                <a:solidFill>
                  <a:srgbClr val="151E49"/>
                </a:solidFill>
                <a:latin typeface="Arial"/>
                <a:ea typeface="Arial"/>
                <a:cs typeface="Arial"/>
                <a:sym typeface="Arial"/>
              </a:rPr>
              <a:t> et al., 2020)</a:t>
            </a:r>
            <a:endParaRPr dirty="0"/>
          </a:p>
          <a:p>
            <a:pPr marL="1143000" marR="0" lvl="1" indent="-457200" algn="l" rtl="0">
              <a:lnSpc>
                <a:spcPct val="90000"/>
              </a:lnSpc>
              <a:spcBef>
                <a:spcPts val="500"/>
              </a:spcBef>
              <a:spcAft>
                <a:spcPts val="0"/>
              </a:spcAft>
              <a:buClr>
                <a:srgbClr val="151E49"/>
              </a:buClr>
              <a:buSzPts val="2000"/>
              <a:buFont typeface="Courier New"/>
              <a:buChar char="o"/>
            </a:pPr>
            <a:r>
              <a:rPr lang="en-US" sz="2000" b="0" i="0" u="none" strike="noStrike" cap="none" dirty="0">
                <a:solidFill>
                  <a:srgbClr val="151E49"/>
                </a:solidFill>
                <a:latin typeface="Arial"/>
                <a:ea typeface="Arial"/>
                <a:cs typeface="Arial"/>
                <a:sym typeface="Arial"/>
              </a:rPr>
              <a:t>SMILES-Transformer (Honda et al., 2019)</a:t>
            </a:r>
            <a:endParaRPr dirty="0"/>
          </a:p>
          <a:p>
            <a:pPr marL="1143000" marR="0" lvl="1" indent="-457200" algn="l" rtl="0">
              <a:lnSpc>
                <a:spcPct val="90000"/>
              </a:lnSpc>
              <a:spcBef>
                <a:spcPts val="500"/>
              </a:spcBef>
              <a:spcAft>
                <a:spcPts val="0"/>
              </a:spcAft>
              <a:buClr>
                <a:srgbClr val="151E49"/>
              </a:buClr>
              <a:buSzPts val="2000"/>
              <a:buFont typeface="Courier New"/>
              <a:buChar char="o"/>
            </a:pPr>
            <a:r>
              <a:rPr lang="en-US" sz="2000" b="0" i="0" u="none" strike="noStrike" cap="none" dirty="0">
                <a:solidFill>
                  <a:srgbClr val="151E49"/>
                </a:solidFill>
                <a:latin typeface="Arial"/>
                <a:ea typeface="Arial"/>
                <a:cs typeface="Arial"/>
                <a:sym typeface="Arial"/>
              </a:rPr>
              <a:t>SMILES-BERT (Wang et al., 2019)</a:t>
            </a:r>
            <a:endParaRPr dirty="0"/>
          </a:p>
          <a:p>
            <a:pPr marL="1143000" marR="0" lvl="1" indent="-457200" algn="l" rtl="0">
              <a:lnSpc>
                <a:spcPct val="90000"/>
              </a:lnSpc>
              <a:spcBef>
                <a:spcPts val="500"/>
              </a:spcBef>
              <a:spcAft>
                <a:spcPts val="0"/>
              </a:spcAft>
              <a:buClr>
                <a:srgbClr val="151E49"/>
              </a:buClr>
              <a:buSzPts val="2000"/>
              <a:buFont typeface="Courier New"/>
              <a:buChar char="o"/>
            </a:pPr>
            <a:r>
              <a:rPr lang="en-US" sz="2000" b="0" i="0" u="none" strike="noStrike" cap="none" dirty="0">
                <a:solidFill>
                  <a:srgbClr val="151E49"/>
                </a:solidFill>
                <a:latin typeface="Arial"/>
                <a:ea typeface="Arial"/>
                <a:cs typeface="Arial"/>
                <a:sym typeface="Arial"/>
              </a:rPr>
              <a:t>Molecule-Transformer (Shin et al., 2019)</a:t>
            </a:r>
            <a:endParaRPr dirty="0"/>
          </a:p>
        </p:txBody>
      </p:sp>
      <p:sp>
        <p:nvSpPr>
          <p:cNvPr id="6" name="Text Placeholder 5">
            <a:extLst>
              <a:ext uri="{FF2B5EF4-FFF2-40B4-BE49-F238E27FC236}">
                <a16:creationId xmlns:a16="http://schemas.microsoft.com/office/drawing/2014/main" xmlns="" id="{BE220C4F-9D1F-AED4-DC97-0437F520AF7C}"/>
              </a:ext>
            </a:extLst>
          </p:cNvPr>
          <p:cNvSpPr>
            <a:spLocks noGrp="1"/>
          </p:cNvSpPr>
          <p:nvPr>
            <p:ph type="body" idx="1"/>
          </p:nvPr>
        </p:nvSpPr>
        <p:spPr/>
        <p:txBody>
          <a:bodyPr/>
          <a:lstStyle/>
          <a:p>
            <a:pPr marL="457200" lvl="0" indent="-457200" algn="l" rtl="0">
              <a:lnSpc>
                <a:spcPct val="90000"/>
              </a:lnSpc>
              <a:spcBef>
                <a:spcPts val="0"/>
              </a:spcBef>
              <a:spcAft>
                <a:spcPts val="0"/>
              </a:spcAft>
              <a:buClr>
                <a:srgbClr val="151E49"/>
              </a:buClr>
              <a:buSzPts val="2400"/>
              <a:buFont typeface="Courier New"/>
              <a:buChar char="o"/>
            </a:pPr>
            <a:r>
              <a:rPr lang="en-US" sz="2400" dirty="0"/>
              <a:t>SMILES-based MRL methods…</a:t>
            </a:r>
            <a:endParaRPr lang="en-US" dirty="0"/>
          </a:p>
          <a:p>
            <a:pPr marL="1143000" lvl="1" indent="-457200" algn="l" rtl="0">
              <a:lnSpc>
                <a:spcPct val="90000"/>
              </a:lnSpc>
              <a:spcBef>
                <a:spcPts val="500"/>
              </a:spcBef>
              <a:spcAft>
                <a:spcPts val="0"/>
              </a:spcAft>
              <a:buClr>
                <a:srgbClr val="151E49"/>
              </a:buClr>
              <a:buSzPts val="2000"/>
              <a:buFont typeface="Courier New"/>
              <a:buChar char="o"/>
            </a:pPr>
            <a:r>
              <a:rPr lang="en-US" sz="2000" dirty="0"/>
              <a:t>take SMILES strings as input</a:t>
            </a:r>
            <a:endParaRPr lang="en-US" dirty="0"/>
          </a:p>
          <a:p>
            <a:pPr marL="1143000" lvl="1" indent="-457200" algn="l" rtl="0">
              <a:lnSpc>
                <a:spcPct val="90000"/>
              </a:lnSpc>
              <a:spcBef>
                <a:spcPts val="500"/>
              </a:spcBef>
              <a:spcAft>
                <a:spcPts val="0"/>
              </a:spcAft>
              <a:buClr>
                <a:srgbClr val="151E49"/>
              </a:buClr>
              <a:buSzPts val="2000"/>
              <a:buFont typeface="Courier New"/>
              <a:buChar char="o"/>
            </a:pPr>
            <a:r>
              <a:rPr lang="en-US" sz="2000" dirty="0"/>
              <a:t>use language models (BERT, Transformer) as their base models</a:t>
            </a:r>
            <a:endParaRPr lang="en-US" dirty="0"/>
          </a:p>
          <a:p>
            <a:pPr marL="1143000" lvl="1" indent="-457200" algn="l" rtl="0">
              <a:lnSpc>
                <a:spcPct val="90000"/>
              </a:lnSpc>
              <a:spcBef>
                <a:spcPts val="500"/>
              </a:spcBef>
              <a:spcAft>
                <a:spcPts val="0"/>
              </a:spcAft>
              <a:buClr>
                <a:srgbClr val="151E49"/>
              </a:buClr>
              <a:buSzPts val="2000"/>
              <a:buFont typeface="Courier New"/>
              <a:buChar char="o"/>
            </a:pPr>
            <a:r>
              <a:rPr lang="en-US" sz="2000" dirty="0"/>
              <a:t>output hidden layers as molecule embeddings</a:t>
            </a: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title"/>
          </p:nvPr>
        </p:nvSpPr>
        <p:spPr>
          <a:xfrm>
            <a:off x="1452266" y="123568"/>
            <a:ext cx="9670163" cy="1082933"/>
          </a:xfrm>
          <a:prstGeom prst="rect">
            <a:avLst/>
          </a:prstGeom>
          <a:noFill/>
          <a:ln>
            <a:noFill/>
          </a:ln>
        </p:spPr>
        <p:txBody>
          <a:bodyPr spcFirstLastPara="1" wrap="square" lIns="91425" tIns="45700" rIns="91425" bIns="45700" anchor="ctr" anchorCtr="0">
            <a:noAutofit/>
          </a:bodyPr>
          <a:lstStyle/>
          <a:p>
            <a:pPr>
              <a:lnSpc>
                <a:spcPct val="90000"/>
              </a:lnSpc>
              <a:buClr>
                <a:srgbClr val="151E49"/>
              </a:buClr>
              <a:buSzPts val="1800"/>
            </a:pPr>
            <a:r>
              <a:rPr lang="en-US" sz="4400" dirty="0">
                <a:solidFill>
                  <a:schemeClr val="tx1"/>
                </a:solidFill>
                <a:latin typeface="Berlin Sans FB Demi" panose="020E0802020502020306" pitchFamily="34" charset="0"/>
                <a:ea typeface="+mj-ea"/>
                <a:cs typeface="+mj-cs"/>
              </a:rPr>
              <a:t>GNN-Based Methods</a:t>
            </a:r>
            <a:endParaRPr sz="4400" dirty="0">
              <a:solidFill>
                <a:schemeClr val="tx1"/>
              </a:solidFill>
              <a:latin typeface="Berlin Sans FB Demi" panose="020E0802020502020306" pitchFamily="34" charset="0"/>
              <a:ea typeface="+mj-ea"/>
              <a:cs typeface="+mj-cs"/>
            </a:endParaRPr>
          </a:p>
        </p:txBody>
      </p:sp>
      <p:pic>
        <p:nvPicPr>
          <p:cNvPr id="166" name="Google Shape;166;p7"/>
          <p:cNvPicPr preferRelativeResize="0"/>
          <p:nvPr/>
        </p:nvPicPr>
        <p:blipFill rotWithShape="1">
          <a:blip r:embed="rId3">
            <a:alphaModFix/>
          </a:blip>
          <a:srcRect/>
          <a:stretch/>
        </p:blipFill>
        <p:spPr>
          <a:xfrm>
            <a:off x="1488132" y="2710125"/>
            <a:ext cx="3205095" cy="1896906"/>
          </a:xfrm>
          <a:prstGeom prst="rect">
            <a:avLst/>
          </a:prstGeom>
          <a:noFill/>
          <a:ln>
            <a:noFill/>
          </a:ln>
        </p:spPr>
      </p:pic>
      <p:sp>
        <p:nvSpPr>
          <p:cNvPr id="167" name="Google Shape;167;p7"/>
          <p:cNvSpPr/>
          <p:nvPr/>
        </p:nvSpPr>
        <p:spPr>
          <a:xfrm>
            <a:off x="2654363" y="3294054"/>
            <a:ext cx="197708" cy="197708"/>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8" name="Google Shape;168;p7"/>
          <p:cNvPicPr preferRelativeResize="0"/>
          <p:nvPr/>
        </p:nvPicPr>
        <p:blipFill rotWithShape="1">
          <a:blip r:embed="rId4">
            <a:alphaModFix/>
          </a:blip>
          <a:srcRect/>
          <a:stretch/>
        </p:blipFill>
        <p:spPr>
          <a:xfrm>
            <a:off x="2104926" y="3674778"/>
            <a:ext cx="252971" cy="553500"/>
          </a:xfrm>
          <a:prstGeom prst="rect">
            <a:avLst/>
          </a:prstGeom>
          <a:noFill/>
          <a:ln>
            <a:noFill/>
          </a:ln>
        </p:spPr>
      </p:pic>
      <p:pic>
        <p:nvPicPr>
          <p:cNvPr id="169" name="Google Shape;169;p7"/>
          <p:cNvPicPr preferRelativeResize="0"/>
          <p:nvPr/>
        </p:nvPicPr>
        <p:blipFill rotWithShape="1">
          <a:blip r:embed="rId4">
            <a:alphaModFix/>
          </a:blip>
          <a:srcRect/>
          <a:stretch/>
        </p:blipFill>
        <p:spPr>
          <a:xfrm>
            <a:off x="2599100" y="2136039"/>
            <a:ext cx="252971" cy="553500"/>
          </a:xfrm>
          <a:prstGeom prst="rect">
            <a:avLst/>
          </a:prstGeom>
          <a:noFill/>
          <a:ln>
            <a:noFill/>
          </a:ln>
        </p:spPr>
      </p:pic>
      <p:pic>
        <p:nvPicPr>
          <p:cNvPr id="170" name="Google Shape;170;p7"/>
          <p:cNvPicPr preferRelativeResize="0"/>
          <p:nvPr/>
        </p:nvPicPr>
        <p:blipFill rotWithShape="1">
          <a:blip r:embed="rId4">
            <a:alphaModFix/>
          </a:blip>
          <a:srcRect/>
          <a:stretch/>
        </p:blipFill>
        <p:spPr>
          <a:xfrm>
            <a:off x="2974691" y="3588131"/>
            <a:ext cx="252971" cy="553500"/>
          </a:xfrm>
          <a:prstGeom prst="rect">
            <a:avLst/>
          </a:prstGeom>
          <a:noFill/>
          <a:ln>
            <a:noFill/>
          </a:ln>
        </p:spPr>
      </p:pic>
      <p:cxnSp>
        <p:nvCxnSpPr>
          <p:cNvPr id="171" name="Google Shape;171;p7"/>
          <p:cNvCxnSpPr/>
          <p:nvPr/>
        </p:nvCxnSpPr>
        <p:spPr>
          <a:xfrm rot="10800000" flipH="1">
            <a:off x="2357897" y="3547439"/>
            <a:ext cx="296466" cy="185702"/>
          </a:xfrm>
          <a:prstGeom prst="straightConnector1">
            <a:avLst/>
          </a:prstGeom>
          <a:noFill/>
          <a:ln w="28575" cap="flat" cmpd="sng">
            <a:solidFill>
              <a:schemeClr val="accent1"/>
            </a:solidFill>
            <a:prstDash val="solid"/>
            <a:miter lim="800000"/>
            <a:headEnd type="none" w="sm" len="sm"/>
            <a:tailEnd type="triangle" w="med" len="med"/>
          </a:ln>
        </p:spPr>
      </p:cxnSp>
      <p:cxnSp>
        <p:nvCxnSpPr>
          <p:cNvPr id="172" name="Google Shape;172;p7"/>
          <p:cNvCxnSpPr/>
          <p:nvPr/>
        </p:nvCxnSpPr>
        <p:spPr>
          <a:xfrm rot="10800000">
            <a:off x="2861799" y="3477171"/>
            <a:ext cx="305082" cy="96368"/>
          </a:xfrm>
          <a:prstGeom prst="straightConnector1">
            <a:avLst/>
          </a:prstGeom>
          <a:noFill/>
          <a:ln w="28575" cap="flat" cmpd="sng">
            <a:solidFill>
              <a:schemeClr val="accent1"/>
            </a:solidFill>
            <a:prstDash val="solid"/>
            <a:miter lim="800000"/>
            <a:headEnd type="none" w="sm" len="sm"/>
            <a:tailEnd type="triangle" w="med" len="med"/>
          </a:ln>
        </p:spPr>
      </p:cxnSp>
      <p:cxnSp>
        <p:nvCxnSpPr>
          <p:cNvPr id="173" name="Google Shape;173;p7"/>
          <p:cNvCxnSpPr/>
          <p:nvPr/>
        </p:nvCxnSpPr>
        <p:spPr>
          <a:xfrm>
            <a:off x="2806763" y="2983234"/>
            <a:ext cx="45308" cy="310820"/>
          </a:xfrm>
          <a:prstGeom prst="straightConnector1">
            <a:avLst/>
          </a:prstGeom>
          <a:noFill/>
          <a:ln w="28575" cap="flat" cmpd="sng">
            <a:solidFill>
              <a:schemeClr val="accent1"/>
            </a:solidFill>
            <a:prstDash val="solid"/>
            <a:miter lim="800000"/>
            <a:headEnd type="none" w="sm" len="sm"/>
            <a:tailEnd type="triangle" w="med" len="med"/>
          </a:ln>
        </p:spPr>
      </p:cxnSp>
      <p:sp>
        <p:nvSpPr>
          <p:cNvPr id="174" name="Google Shape;174;p7"/>
          <p:cNvSpPr txBox="1"/>
          <p:nvPr/>
        </p:nvSpPr>
        <p:spPr>
          <a:xfrm>
            <a:off x="984086" y="5801194"/>
            <a:ext cx="3952492" cy="504305"/>
          </a:xfrm>
          <a:prstGeom prst="rect">
            <a:avLst/>
          </a:prstGeom>
          <a:blipFill rotWithShape="1">
            <a:blip r:embed="rId5">
              <a:alphaModFix/>
            </a:blip>
            <a:stretch>
              <a:fillRect l="-1280" b="-146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175" name="Google Shape;175;p7"/>
          <p:cNvPicPr preferRelativeResize="0"/>
          <p:nvPr/>
        </p:nvPicPr>
        <p:blipFill rotWithShape="1">
          <a:blip r:embed="rId6">
            <a:alphaModFix/>
          </a:blip>
          <a:srcRect/>
          <a:stretch/>
        </p:blipFill>
        <p:spPr>
          <a:xfrm>
            <a:off x="2654503" y="3524317"/>
            <a:ext cx="258637" cy="565898"/>
          </a:xfrm>
          <a:prstGeom prst="rect">
            <a:avLst/>
          </a:prstGeom>
          <a:noFill/>
          <a:ln>
            <a:noFill/>
          </a:ln>
        </p:spPr>
      </p:pic>
      <p:sp>
        <p:nvSpPr>
          <p:cNvPr id="176" name="Google Shape;176;p7"/>
          <p:cNvSpPr/>
          <p:nvPr/>
        </p:nvSpPr>
        <p:spPr>
          <a:xfrm>
            <a:off x="489426" y="1495421"/>
            <a:ext cx="5152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1. Propagating messages over the graph</a:t>
            </a:r>
            <a:endParaRPr sz="2400" dirty="0">
              <a:solidFill>
                <a:schemeClr val="dk1"/>
              </a:solidFill>
              <a:latin typeface="Calibri"/>
              <a:ea typeface="Calibri"/>
              <a:cs typeface="Calibri"/>
              <a:sym typeface="Calibri"/>
            </a:endParaRPr>
          </a:p>
        </p:txBody>
      </p:sp>
      <p:sp>
        <p:nvSpPr>
          <p:cNvPr id="177" name="Google Shape;177;p7"/>
          <p:cNvSpPr/>
          <p:nvPr/>
        </p:nvSpPr>
        <p:spPr>
          <a:xfrm>
            <a:off x="546576" y="4917851"/>
            <a:ext cx="5330087" cy="646331"/>
          </a:xfrm>
          <a:prstGeom prst="rect">
            <a:avLst/>
          </a:prstGeom>
          <a:blipFill rotWithShape="1">
            <a:blip r:embed="rId7">
              <a:alphaModFix/>
            </a:blip>
            <a:stretch>
              <a:fillRect l="-1189" t="-5768" b="-1346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178" name="Google Shape;178;p7"/>
          <p:cNvPicPr preferRelativeResize="0"/>
          <p:nvPr/>
        </p:nvPicPr>
        <p:blipFill rotWithShape="1">
          <a:blip r:embed="rId3">
            <a:alphaModFix/>
          </a:blip>
          <a:srcRect/>
          <a:stretch/>
        </p:blipFill>
        <p:spPr>
          <a:xfrm>
            <a:off x="6773145" y="2590130"/>
            <a:ext cx="3205095" cy="1896906"/>
          </a:xfrm>
          <a:prstGeom prst="rect">
            <a:avLst/>
          </a:prstGeom>
          <a:noFill/>
          <a:ln>
            <a:noFill/>
          </a:ln>
        </p:spPr>
      </p:pic>
      <p:sp>
        <p:nvSpPr>
          <p:cNvPr id="179" name="Google Shape;179;p7"/>
          <p:cNvSpPr txBox="1"/>
          <p:nvPr/>
        </p:nvSpPr>
        <p:spPr>
          <a:xfrm>
            <a:off x="7236492" y="5958249"/>
            <a:ext cx="2903936" cy="347403"/>
          </a:xfrm>
          <a:prstGeom prst="rect">
            <a:avLst/>
          </a:prstGeom>
          <a:blipFill rotWithShape="1">
            <a:blip r:embed="rId8">
              <a:alphaModFix/>
            </a:blip>
            <a:stretch>
              <a:fillRect l="-1738" b="-241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180" name="Google Shape;180;p7"/>
          <p:cNvPicPr preferRelativeResize="0"/>
          <p:nvPr/>
        </p:nvPicPr>
        <p:blipFill rotWithShape="1">
          <a:blip r:embed="rId6">
            <a:alphaModFix/>
          </a:blip>
          <a:srcRect/>
          <a:stretch/>
        </p:blipFill>
        <p:spPr>
          <a:xfrm>
            <a:off x="7948575" y="3342385"/>
            <a:ext cx="198778" cy="434926"/>
          </a:xfrm>
          <a:prstGeom prst="rect">
            <a:avLst/>
          </a:prstGeom>
          <a:noFill/>
          <a:ln>
            <a:noFill/>
          </a:ln>
        </p:spPr>
      </p:pic>
      <p:pic>
        <p:nvPicPr>
          <p:cNvPr id="181" name="Google Shape;181;p7"/>
          <p:cNvPicPr preferRelativeResize="0"/>
          <p:nvPr/>
        </p:nvPicPr>
        <p:blipFill rotWithShape="1">
          <a:blip r:embed="rId6">
            <a:alphaModFix/>
          </a:blip>
          <a:srcRect/>
          <a:stretch/>
        </p:blipFill>
        <p:spPr>
          <a:xfrm>
            <a:off x="7465975" y="3587643"/>
            <a:ext cx="198778" cy="434926"/>
          </a:xfrm>
          <a:prstGeom prst="rect">
            <a:avLst/>
          </a:prstGeom>
          <a:noFill/>
          <a:ln>
            <a:noFill/>
          </a:ln>
        </p:spPr>
      </p:pic>
      <p:pic>
        <p:nvPicPr>
          <p:cNvPr id="182" name="Google Shape;182;p7"/>
          <p:cNvPicPr preferRelativeResize="0"/>
          <p:nvPr/>
        </p:nvPicPr>
        <p:blipFill rotWithShape="1">
          <a:blip r:embed="rId6">
            <a:alphaModFix/>
          </a:blip>
          <a:srcRect/>
          <a:stretch/>
        </p:blipFill>
        <p:spPr>
          <a:xfrm>
            <a:off x="7021475" y="2625756"/>
            <a:ext cx="198778" cy="434926"/>
          </a:xfrm>
          <a:prstGeom prst="rect">
            <a:avLst/>
          </a:prstGeom>
          <a:noFill/>
          <a:ln>
            <a:noFill/>
          </a:ln>
        </p:spPr>
      </p:pic>
      <p:pic>
        <p:nvPicPr>
          <p:cNvPr id="183" name="Google Shape;183;p7"/>
          <p:cNvPicPr preferRelativeResize="0"/>
          <p:nvPr/>
        </p:nvPicPr>
        <p:blipFill rotWithShape="1">
          <a:blip r:embed="rId6">
            <a:alphaModFix/>
          </a:blip>
          <a:srcRect/>
          <a:stretch/>
        </p:blipFill>
        <p:spPr>
          <a:xfrm>
            <a:off x="8176914" y="2360359"/>
            <a:ext cx="198778" cy="434926"/>
          </a:xfrm>
          <a:prstGeom prst="rect">
            <a:avLst/>
          </a:prstGeom>
          <a:noFill/>
          <a:ln>
            <a:noFill/>
          </a:ln>
        </p:spPr>
      </p:pic>
      <p:pic>
        <p:nvPicPr>
          <p:cNvPr id="184" name="Google Shape;184;p7"/>
          <p:cNvPicPr preferRelativeResize="0"/>
          <p:nvPr/>
        </p:nvPicPr>
        <p:blipFill rotWithShape="1">
          <a:blip r:embed="rId6">
            <a:alphaModFix/>
          </a:blip>
          <a:srcRect/>
          <a:stretch/>
        </p:blipFill>
        <p:spPr>
          <a:xfrm>
            <a:off x="8291100" y="3488528"/>
            <a:ext cx="198778" cy="434926"/>
          </a:xfrm>
          <a:prstGeom prst="rect">
            <a:avLst/>
          </a:prstGeom>
          <a:noFill/>
          <a:ln>
            <a:noFill/>
          </a:ln>
        </p:spPr>
      </p:pic>
      <p:pic>
        <p:nvPicPr>
          <p:cNvPr id="185" name="Google Shape;185;p7"/>
          <p:cNvPicPr preferRelativeResize="0"/>
          <p:nvPr/>
        </p:nvPicPr>
        <p:blipFill rotWithShape="1">
          <a:blip r:embed="rId6">
            <a:alphaModFix/>
          </a:blip>
          <a:srcRect/>
          <a:stretch/>
        </p:blipFill>
        <p:spPr>
          <a:xfrm>
            <a:off x="8477458" y="4183555"/>
            <a:ext cx="198778" cy="434926"/>
          </a:xfrm>
          <a:prstGeom prst="rect">
            <a:avLst/>
          </a:prstGeom>
          <a:noFill/>
          <a:ln>
            <a:noFill/>
          </a:ln>
        </p:spPr>
      </p:pic>
      <p:pic>
        <p:nvPicPr>
          <p:cNvPr id="186" name="Google Shape;186;p7"/>
          <p:cNvPicPr preferRelativeResize="0"/>
          <p:nvPr/>
        </p:nvPicPr>
        <p:blipFill rotWithShape="1">
          <a:blip r:embed="rId6">
            <a:alphaModFix/>
          </a:blip>
          <a:srcRect/>
          <a:stretch/>
        </p:blipFill>
        <p:spPr>
          <a:xfrm>
            <a:off x="8868943" y="2504180"/>
            <a:ext cx="198778" cy="434926"/>
          </a:xfrm>
          <a:prstGeom prst="rect">
            <a:avLst/>
          </a:prstGeom>
          <a:noFill/>
          <a:ln>
            <a:noFill/>
          </a:ln>
        </p:spPr>
      </p:pic>
      <p:pic>
        <p:nvPicPr>
          <p:cNvPr id="187" name="Google Shape;187;p7"/>
          <p:cNvPicPr preferRelativeResize="0"/>
          <p:nvPr/>
        </p:nvPicPr>
        <p:blipFill rotWithShape="1">
          <a:blip r:embed="rId6">
            <a:alphaModFix/>
          </a:blip>
          <a:srcRect/>
          <a:stretch/>
        </p:blipFill>
        <p:spPr>
          <a:xfrm>
            <a:off x="8703071" y="3939845"/>
            <a:ext cx="198778" cy="434926"/>
          </a:xfrm>
          <a:prstGeom prst="rect">
            <a:avLst/>
          </a:prstGeom>
          <a:noFill/>
          <a:ln>
            <a:noFill/>
          </a:ln>
        </p:spPr>
      </p:pic>
      <p:pic>
        <p:nvPicPr>
          <p:cNvPr id="188" name="Google Shape;188;p7"/>
          <p:cNvPicPr preferRelativeResize="0"/>
          <p:nvPr/>
        </p:nvPicPr>
        <p:blipFill rotWithShape="1">
          <a:blip r:embed="rId6">
            <a:alphaModFix/>
          </a:blip>
          <a:srcRect/>
          <a:stretch/>
        </p:blipFill>
        <p:spPr>
          <a:xfrm>
            <a:off x="9249568" y="2843219"/>
            <a:ext cx="198778" cy="434926"/>
          </a:xfrm>
          <a:prstGeom prst="rect">
            <a:avLst/>
          </a:prstGeom>
          <a:noFill/>
          <a:ln>
            <a:noFill/>
          </a:ln>
        </p:spPr>
      </p:pic>
      <p:pic>
        <p:nvPicPr>
          <p:cNvPr id="189" name="Google Shape;189;p7"/>
          <p:cNvPicPr preferRelativeResize="0"/>
          <p:nvPr/>
        </p:nvPicPr>
        <p:blipFill rotWithShape="1">
          <a:blip r:embed="rId6">
            <a:alphaModFix/>
          </a:blip>
          <a:srcRect/>
          <a:stretch/>
        </p:blipFill>
        <p:spPr>
          <a:xfrm>
            <a:off x="9945020" y="2724038"/>
            <a:ext cx="198778" cy="434926"/>
          </a:xfrm>
          <a:prstGeom prst="rect">
            <a:avLst/>
          </a:prstGeom>
          <a:noFill/>
          <a:ln>
            <a:noFill/>
          </a:ln>
        </p:spPr>
      </p:pic>
      <p:pic>
        <p:nvPicPr>
          <p:cNvPr id="190" name="Google Shape;190;p7"/>
          <p:cNvPicPr preferRelativeResize="0"/>
          <p:nvPr/>
        </p:nvPicPr>
        <p:blipFill rotWithShape="1">
          <a:blip r:embed="rId6">
            <a:alphaModFix/>
          </a:blip>
          <a:srcRect/>
          <a:stretch/>
        </p:blipFill>
        <p:spPr>
          <a:xfrm>
            <a:off x="9348957" y="3484661"/>
            <a:ext cx="198778" cy="434926"/>
          </a:xfrm>
          <a:prstGeom prst="rect">
            <a:avLst/>
          </a:prstGeom>
          <a:noFill/>
          <a:ln>
            <a:noFill/>
          </a:ln>
        </p:spPr>
      </p:pic>
      <p:pic>
        <p:nvPicPr>
          <p:cNvPr id="191" name="Google Shape;191;p7"/>
          <p:cNvPicPr preferRelativeResize="0"/>
          <p:nvPr/>
        </p:nvPicPr>
        <p:blipFill rotWithShape="1">
          <a:blip r:embed="rId6">
            <a:alphaModFix/>
          </a:blip>
          <a:srcRect/>
          <a:stretch/>
        </p:blipFill>
        <p:spPr>
          <a:xfrm>
            <a:off x="9028073" y="3989985"/>
            <a:ext cx="198778" cy="434926"/>
          </a:xfrm>
          <a:prstGeom prst="rect">
            <a:avLst/>
          </a:prstGeom>
          <a:noFill/>
          <a:ln>
            <a:noFill/>
          </a:ln>
        </p:spPr>
      </p:pic>
      <p:pic>
        <p:nvPicPr>
          <p:cNvPr id="192" name="Google Shape;192;p7"/>
          <p:cNvPicPr preferRelativeResize="0"/>
          <p:nvPr/>
        </p:nvPicPr>
        <p:blipFill rotWithShape="1">
          <a:blip r:embed="rId6">
            <a:alphaModFix/>
          </a:blip>
          <a:srcRect/>
          <a:stretch/>
        </p:blipFill>
        <p:spPr>
          <a:xfrm>
            <a:off x="9867797" y="4186018"/>
            <a:ext cx="198778" cy="434926"/>
          </a:xfrm>
          <a:prstGeom prst="rect">
            <a:avLst/>
          </a:prstGeom>
          <a:noFill/>
          <a:ln>
            <a:noFill/>
          </a:ln>
        </p:spPr>
      </p:pic>
      <p:sp>
        <p:nvSpPr>
          <p:cNvPr id="193" name="Google Shape;193;p7"/>
          <p:cNvSpPr/>
          <p:nvPr/>
        </p:nvSpPr>
        <p:spPr>
          <a:xfrm>
            <a:off x="5743017" y="1501108"/>
            <a:ext cx="55799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2. Read out the molecule graph embedding</a:t>
            </a:r>
            <a:endParaRPr sz="2400">
              <a:solidFill>
                <a:schemeClr val="dk1"/>
              </a:solidFill>
              <a:latin typeface="Calibri"/>
              <a:ea typeface="Calibri"/>
              <a:cs typeface="Calibri"/>
              <a:sym typeface="Calibri"/>
            </a:endParaRPr>
          </a:p>
        </p:txBody>
      </p:sp>
      <p:sp>
        <p:nvSpPr>
          <p:cNvPr id="194" name="Google Shape;194;p7"/>
          <p:cNvSpPr/>
          <p:nvPr/>
        </p:nvSpPr>
        <p:spPr>
          <a:xfrm>
            <a:off x="6369388" y="4909071"/>
            <a:ext cx="4598838" cy="923330"/>
          </a:xfrm>
          <a:prstGeom prst="rect">
            <a:avLst/>
          </a:prstGeom>
          <a:blipFill rotWithShape="1">
            <a:blip r:embed="rId9">
              <a:alphaModFix/>
            </a:blip>
            <a:stretch>
              <a:fillRect l="-1099" t="-2701" b="-945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8"/>
          <p:cNvSpPr txBox="1">
            <a:spLocks noGrp="1"/>
          </p:cNvSpPr>
          <p:nvPr>
            <p:ph type="title"/>
          </p:nvPr>
        </p:nvSpPr>
        <p:spPr>
          <a:xfrm>
            <a:off x="0" y="72704"/>
            <a:ext cx="12192000" cy="1060114"/>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000" dirty="0">
                <a:solidFill>
                  <a:schemeClr val="tx1"/>
                </a:solidFill>
                <a:latin typeface="Berlin Sans FB Demi" panose="020E0802020502020306" pitchFamily="34" charset="0"/>
                <a:ea typeface="+mj-ea"/>
                <a:cs typeface="+mj-cs"/>
              </a:rPr>
              <a:t>Limitation of SMILES-Based and GNN-Based Methods</a:t>
            </a:r>
            <a:endParaRPr sz="4000" dirty="0">
              <a:solidFill>
                <a:schemeClr val="tx1"/>
              </a:solidFill>
              <a:latin typeface="Berlin Sans FB Demi" panose="020E0802020502020306" pitchFamily="34" charset="0"/>
              <a:ea typeface="+mj-ea"/>
              <a:cs typeface="+mj-cs"/>
            </a:endParaRPr>
          </a:p>
        </p:txBody>
      </p:sp>
      <p:sp>
        <p:nvSpPr>
          <p:cNvPr id="201" name="Google Shape;201;p8"/>
          <p:cNvSpPr txBox="1">
            <a:spLocks noGrp="1"/>
          </p:cNvSpPr>
          <p:nvPr>
            <p:ph type="body" idx="1"/>
          </p:nvPr>
        </p:nvSpPr>
        <p:spPr>
          <a:xfrm>
            <a:off x="656323" y="1362269"/>
            <a:ext cx="10381132" cy="519631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51E49"/>
              </a:buClr>
              <a:buSzPts val="2400"/>
              <a:buFont typeface="Courier New"/>
              <a:buChar char="o"/>
            </a:pPr>
            <a:r>
              <a:rPr lang="en-US" sz="2400"/>
              <a:t>Smiles are 1D linearization of molecule structures, which makes them hard to learn the original structural information of molecules</a:t>
            </a:r>
            <a:endParaRPr sz="2000"/>
          </a:p>
        </p:txBody>
      </p:sp>
      <p:pic>
        <p:nvPicPr>
          <p:cNvPr id="202" name="Google Shape;202;p8"/>
          <p:cNvPicPr preferRelativeResize="0"/>
          <p:nvPr/>
        </p:nvPicPr>
        <p:blipFill rotWithShape="1">
          <a:blip r:embed="rId3">
            <a:alphaModFix/>
          </a:blip>
          <a:srcRect/>
          <a:stretch/>
        </p:blipFill>
        <p:spPr>
          <a:xfrm>
            <a:off x="5799609" y="2180853"/>
            <a:ext cx="3917783" cy="1192958"/>
          </a:xfrm>
          <a:prstGeom prst="rect">
            <a:avLst/>
          </a:prstGeom>
          <a:noFill/>
          <a:ln>
            <a:noFill/>
          </a:ln>
        </p:spPr>
      </p:pic>
      <p:sp>
        <p:nvSpPr>
          <p:cNvPr id="203" name="Google Shape;203;p8"/>
          <p:cNvSpPr/>
          <p:nvPr/>
        </p:nvSpPr>
        <p:spPr>
          <a:xfrm>
            <a:off x="1207177" y="2318427"/>
            <a:ext cx="315785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CC(CCCCCCC</a:t>
            </a:r>
            <a:r>
              <a:rPr lang="en-US" sz="3200">
                <a:solidFill>
                  <a:srgbClr val="C00000"/>
                </a:solidFill>
                <a:latin typeface="Calibri"/>
                <a:ea typeface="Calibri"/>
                <a:cs typeface="Calibri"/>
                <a:sym typeface="Calibri"/>
              </a:rPr>
              <a:t>O</a:t>
            </a:r>
            <a:r>
              <a:rPr lang="en-US" sz="3200">
                <a:solidFill>
                  <a:schemeClr val="dk1"/>
                </a:solidFill>
                <a:latin typeface="Calibri"/>
                <a:ea typeface="Calibri"/>
                <a:cs typeface="Calibri"/>
                <a:sym typeface="Calibri"/>
              </a:rPr>
              <a:t>)=</a:t>
            </a:r>
            <a:r>
              <a:rPr lang="en-US" sz="3200">
                <a:solidFill>
                  <a:srgbClr val="C00000"/>
                </a:solidFill>
                <a:latin typeface="Calibri"/>
                <a:ea typeface="Calibri"/>
                <a:cs typeface="Calibri"/>
                <a:sym typeface="Calibri"/>
              </a:rPr>
              <a:t>O</a:t>
            </a:r>
            <a:endParaRPr/>
          </a:p>
        </p:txBody>
      </p:sp>
      <p:sp>
        <p:nvSpPr>
          <p:cNvPr id="204" name="Google Shape;204;p8"/>
          <p:cNvSpPr/>
          <p:nvPr/>
        </p:nvSpPr>
        <p:spPr>
          <a:xfrm>
            <a:off x="6204289" y="2777332"/>
            <a:ext cx="499597" cy="458905"/>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8"/>
          <p:cNvSpPr/>
          <p:nvPr/>
        </p:nvSpPr>
        <p:spPr>
          <a:xfrm>
            <a:off x="9217795" y="2318427"/>
            <a:ext cx="499597" cy="458905"/>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8"/>
          <p:cNvSpPr/>
          <p:nvPr/>
        </p:nvSpPr>
        <p:spPr>
          <a:xfrm>
            <a:off x="800406" y="3047052"/>
            <a:ext cx="452431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C00000"/>
                </a:solidFill>
                <a:latin typeface="Calibri"/>
                <a:ea typeface="Calibri"/>
                <a:cs typeface="Calibri"/>
                <a:sym typeface="Calibri"/>
              </a:rPr>
              <a:t>These two O’s are close in SMILES string…</a:t>
            </a:r>
            <a:endParaRPr/>
          </a:p>
        </p:txBody>
      </p:sp>
      <p:sp>
        <p:nvSpPr>
          <p:cNvPr id="207" name="Google Shape;207;p8"/>
          <p:cNvSpPr/>
          <p:nvPr/>
        </p:nvSpPr>
        <p:spPr>
          <a:xfrm>
            <a:off x="7108566" y="3006784"/>
            <a:ext cx="47102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C00000"/>
                </a:solidFill>
                <a:latin typeface="Calibri"/>
                <a:ea typeface="Calibri"/>
                <a:cs typeface="Calibri"/>
                <a:sym typeface="Calibri"/>
              </a:rPr>
              <a:t>…but actually they are far from each other</a:t>
            </a:r>
            <a:endParaRPr/>
          </a:p>
        </p:txBody>
      </p:sp>
      <p:sp>
        <p:nvSpPr>
          <p:cNvPr id="208" name="Google Shape;208;p8"/>
          <p:cNvSpPr txBox="1"/>
          <p:nvPr/>
        </p:nvSpPr>
        <p:spPr>
          <a:xfrm>
            <a:off x="656322" y="4062168"/>
            <a:ext cx="10381131" cy="2338632"/>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rgbClr val="151E49"/>
              </a:buClr>
              <a:buSzPts val="2400"/>
              <a:buFont typeface="Courier New"/>
              <a:buChar char="o"/>
            </a:pPr>
            <a:r>
              <a:rPr lang="en-US" sz="2400">
                <a:solidFill>
                  <a:srgbClr val="151E49"/>
                </a:solidFill>
                <a:latin typeface="Arial"/>
                <a:ea typeface="Arial"/>
                <a:cs typeface="Arial"/>
                <a:sym typeface="Arial"/>
              </a:rPr>
              <a:t>GNN-based methods focus on designing fresh and delicate GNN architectures, while ignoring the essence of MRL, which is </a:t>
            </a:r>
            <a:r>
              <a:rPr lang="en-US" sz="2400" b="1">
                <a:solidFill>
                  <a:srgbClr val="151E49"/>
                </a:solidFill>
                <a:latin typeface="Arial"/>
                <a:ea typeface="Arial"/>
                <a:cs typeface="Arial"/>
                <a:sym typeface="Arial"/>
              </a:rPr>
              <a:t>generalization ability</a:t>
            </a:r>
            <a:endParaRPr/>
          </a:p>
          <a:p>
            <a:pPr marL="457200" marR="0" lvl="0" indent="-457200" algn="l" rtl="0">
              <a:lnSpc>
                <a:spcPct val="90000"/>
              </a:lnSpc>
              <a:spcBef>
                <a:spcPts val="1000"/>
              </a:spcBef>
              <a:spcAft>
                <a:spcPts val="0"/>
              </a:spcAft>
              <a:buClr>
                <a:srgbClr val="151E49"/>
              </a:buClr>
              <a:buSzPts val="2400"/>
              <a:buFont typeface="Courier New"/>
              <a:buChar char="o"/>
            </a:pPr>
            <a:r>
              <a:rPr lang="en-US" sz="2400">
                <a:solidFill>
                  <a:srgbClr val="151E49"/>
                </a:solidFill>
                <a:latin typeface="Arial"/>
                <a:ea typeface="Arial"/>
                <a:cs typeface="Arial"/>
                <a:sym typeface="Arial"/>
              </a:rPr>
              <a:t>There is no specific GNN that performs universally best in all downstream tasks of MRL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9"/>
          <p:cNvSpPr txBox="1">
            <a:spLocks noGrp="1"/>
          </p:cNvSpPr>
          <p:nvPr>
            <p:ph type="title"/>
          </p:nvPr>
        </p:nvSpPr>
        <p:spPr>
          <a:xfrm>
            <a:off x="1452266" y="123568"/>
            <a:ext cx="9670163"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Structural Molecule Encoder</a:t>
            </a:r>
            <a:endParaRPr sz="4400" dirty="0">
              <a:solidFill>
                <a:schemeClr val="tx1"/>
              </a:solidFill>
              <a:latin typeface="Berlin Sans FB Demi" panose="020E0802020502020306" pitchFamily="34" charset="0"/>
              <a:ea typeface="+mj-ea"/>
              <a:cs typeface="+mj-cs"/>
            </a:endParaRPr>
          </a:p>
        </p:txBody>
      </p:sp>
      <p:sp>
        <p:nvSpPr>
          <p:cNvPr id="215" name="Google Shape;215;p9"/>
          <p:cNvSpPr txBox="1">
            <a:spLocks noGrp="1"/>
          </p:cNvSpPr>
          <p:nvPr>
            <p:ph type="body" idx="1"/>
          </p:nvPr>
        </p:nvSpPr>
        <p:spPr>
          <a:xfrm>
            <a:off x="656323" y="1373991"/>
            <a:ext cx="10307241" cy="348646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51E49"/>
              </a:buClr>
              <a:buSzPts val="2400"/>
              <a:buFont typeface="Courier New"/>
              <a:buChar char="o"/>
            </a:pPr>
            <a:r>
              <a:rPr lang="en-US" sz="2400" dirty="0"/>
              <a:t>We use GNNs as the molecule encoder</a:t>
            </a:r>
            <a:endParaRPr dirty="0"/>
          </a:p>
          <a:p>
            <a:pPr marL="457200" lvl="0" indent="-457200" algn="l" rtl="0">
              <a:lnSpc>
                <a:spcPct val="90000"/>
              </a:lnSpc>
              <a:spcBef>
                <a:spcPts val="1000"/>
              </a:spcBef>
              <a:spcAft>
                <a:spcPts val="0"/>
              </a:spcAft>
              <a:buClr>
                <a:srgbClr val="151E49"/>
              </a:buClr>
              <a:buSzPts val="2400"/>
              <a:buFont typeface="Courier New"/>
              <a:buChar char="o"/>
            </a:pPr>
            <a:r>
              <a:rPr lang="en-US" sz="2400" dirty="0"/>
              <a:t>Each atom has an initial feature vector consisting of four parts:</a:t>
            </a:r>
            <a:endParaRPr dirty="0"/>
          </a:p>
          <a:p>
            <a:pPr marL="1143000" lvl="1" indent="-457200" algn="l" rtl="0">
              <a:lnSpc>
                <a:spcPct val="90000"/>
              </a:lnSpc>
              <a:spcBef>
                <a:spcPts val="500"/>
              </a:spcBef>
              <a:spcAft>
                <a:spcPts val="0"/>
              </a:spcAft>
              <a:buClr>
                <a:srgbClr val="151E49"/>
              </a:buClr>
              <a:buSzPts val="1800"/>
              <a:buFont typeface="Courier New"/>
              <a:buChar char="o"/>
            </a:pPr>
            <a:r>
              <a:rPr lang="en-US" sz="1800" dirty="0"/>
              <a:t>Element type</a:t>
            </a:r>
            <a:endParaRPr dirty="0"/>
          </a:p>
          <a:p>
            <a:pPr marL="1143000" lvl="1" indent="-457200" algn="l" rtl="0">
              <a:lnSpc>
                <a:spcPct val="90000"/>
              </a:lnSpc>
              <a:spcBef>
                <a:spcPts val="500"/>
              </a:spcBef>
              <a:spcAft>
                <a:spcPts val="0"/>
              </a:spcAft>
              <a:buClr>
                <a:srgbClr val="151E49"/>
              </a:buClr>
              <a:buSzPts val="1800"/>
              <a:buFont typeface="Courier New"/>
              <a:buChar char="o"/>
            </a:pPr>
            <a:r>
              <a:rPr lang="en-US" sz="1800" dirty="0"/>
              <a:t>Charge</a:t>
            </a:r>
            <a:endParaRPr dirty="0"/>
          </a:p>
          <a:p>
            <a:pPr marL="1143000" lvl="1" indent="-457200" algn="l" rtl="0">
              <a:lnSpc>
                <a:spcPct val="90000"/>
              </a:lnSpc>
              <a:spcBef>
                <a:spcPts val="500"/>
              </a:spcBef>
              <a:spcAft>
                <a:spcPts val="0"/>
              </a:spcAft>
              <a:buClr>
                <a:srgbClr val="151E49"/>
              </a:buClr>
              <a:buSzPts val="1800"/>
              <a:buFont typeface="Courier New"/>
              <a:buChar char="o"/>
            </a:pPr>
            <a:r>
              <a:rPr lang="en-US" sz="1800" dirty="0"/>
              <a:t>Whether the atom is in an aromatic ring</a:t>
            </a:r>
            <a:endParaRPr dirty="0"/>
          </a:p>
          <a:p>
            <a:pPr marL="1143000" lvl="1" indent="-457200" algn="l" rtl="0">
              <a:lnSpc>
                <a:spcPct val="90000"/>
              </a:lnSpc>
              <a:spcBef>
                <a:spcPts val="500"/>
              </a:spcBef>
              <a:spcAft>
                <a:spcPts val="0"/>
              </a:spcAft>
              <a:buClr>
                <a:srgbClr val="151E49"/>
              </a:buClr>
              <a:buSzPts val="1800"/>
              <a:buFont typeface="Courier New"/>
              <a:buChar char="o"/>
            </a:pPr>
            <a:r>
              <a:rPr lang="en-US" sz="1800" dirty="0"/>
              <a:t>The count of attached hydrogen atom(s)</a:t>
            </a:r>
            <a:endParaRPr dirty="0"/>
          </a:p>
          <a:p>
            <a:pPr marL="457200" lvl="0" indent="-457200" algn="l" rtl="0">
              <a:lnSpc>
                <a:spcPct val="90000"/>
              </a:lnSpc>
              <a:spcBef>
                <a:spcPts val="1000"/>
              </a:spcBef>
              <a:spcAft>
                <a:spcPts val="0"/>
              </a:spcAft>
              <a:buClr>
                <a:srgbClr val="151E49"/>
              </a:buClr>
              <a:buSzPts val="2400"/>
              <a:buFont typeface="Courier New"/>
              <a:buChar char="o"/>
            </a:pPr>
            <a:r>
              <a:rPr lang="en-US" sz="2400" dirty="0"/>
              <a:t>No edge feature (i.e., bond type) is considered</a:t>
            </a:r>
            <a:endParaRPr dirty="0"/>
          </a:p>
          <a:p>
            <a:pPr marL="1143000" lvl="1" indent="-457200" algn="l" rtl="0">
              <a:lnSpc>
                <a:spcPct val="90000"/>
              </a:lnSpc>
              <a:spcBef>
                <a:spcPts val="500"/>
              </a:spcBef>
              <a:spcAft>
                <a:spcPts val="0"/>
              </a:spcAft>
              <a:buClr>
                <a:srgbClr val="151E49"/>
              </a:buClr>
              <a:buSzPts val="1800"/>
              <a:buFont typeface="Courier New"/>
              <a:buChar char="o"/>
            </a:pPr>
            <a:r>
              <a:rPr lang="en-US" sz="1800" dirty="0"/>
              <a:t>Bond type can be inferred by the features of its two associated atoms</a:t>
            </a:r>
            <a:endParaRPr dirty="0"/>
          </a:p>
        </p:txBody>
      </p:sp>
      <p:pic>
        <p:nvPicPr>
          <p:cNvPr id="216" name="Google Shape;216;p9"/>
          <p:cNvPicPr preferRelativeResize="0"/>
          <p:nvPr/>
        </p:nvPicPr>
        <p:blipFill rotWithShape="1">
          <a:blip r:embed="rId3">
            <a:alphaModFix/>
          </a:blip>
          <a:srcRect/>
          <a:stretch/>
        </p:blipFill>
        <p:spPr>
          <a:xfrm>
            <a:off x="847283" y="4950632"/>
            <a:ext cx="834581" cy="1526414"/>
          </a:xfrm>
          <a:prstGeom prst="rect">
            <a:avLst/>
          </a:prstGeom>
          <a:noFill/>
          <a:ln>
            <a:noFill/>
          </a:ln>
        </p:spPr>
      </p:pic>
      <p:sp>
        <p:nvSpPr>
          <p:cNvPr id="217" name="Google Shape;217;p9"/>
          <p:cNvSpPr/>
          <p:nvPr/>
        </p:nvSpPr>
        <p:spPr>
          <a:xfrm>
            <a:off x="2499164" y="4744344"/>
            <a:ext cx="2764498"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Element type</a:t>
            </a:r>
            <a:r>
              <a:rPr lang="en-US" sz="2000">
                <a:solidFill>
                  <a:schemeClr val="dk1"/>
                </a:solidFill>
                <a:latin typeface="Calibri"/>
                <a:ea typeface="Calibri"/>
                <a:cs typeface="Calibri"/>
                <a:sym typeface="Calibri"/>
              </a:rPr>
              <a:t>: C</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Charge</a:t>
            </a:r>
            <a:r>
              <a:rPr lang="en-US" sz="2000">
                <a:solidFill>
                  <a:schemeClr val="dk1"/>
                </a:solidFill>
                <a:latin typeface="Calibri"/>
                <a:ea typeface="Calibri"/>
                <a:cs typeface="Calibri"/>
                <a:sym typeface="Calibri"/>
              </a:rPr>
              <a:t>: 0</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Whether this atom is in an aromatic ring</a:t>
            </a:r>
            <a:r>
              <a:rPr lang="en-US" sz="2000">
                <a:solidFill>
                  <a:schemeClr val="dk1"/>
                </a:solidFill>
                <a:latin typeface="Calibri"/>
                <a:ea typeface="Calibri"/>
                <a:cs typeface="Calibri"/>
                <a:sym typeface="Calibri"/>
              </a:rPr>
              <a:t>: True</a:t>
            </a:r>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The count of attached hydrogen atom(s)</a:t>
            </a:r>
            <a:r>
              <a:rPr lang="en-US" sz="2000">
                <a:solidFill>
                  <a:schemeClr val="dk1"/>
                </a:solidFill>
                <a:latin typeface="Calibri"/>
                <a:ea typeface="Calibri"/>
                <a:cs typeface="Calibri"/>
                <a:sym typeface="Calibri"/>
              </a:rPr>
              <a:t>:</a:t>
            </a:r>
            <a:r>
              <a:rPr lang="en-US" sz="2000" b="1">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1</a:t>
            </a:r>
            <a:endParaRPr sz="2000">
              <a:solidFill>
                <a:schemeClr val="dk1"/>
              </a:solidFill>
              <a:latin typeface="Calibri"/>
              <a:ea typeface="Calibri"/>
              <a:cs typeface="Calibri"/>
              <a:sym typeface="Calibri"/>
            </a:endParaRPr>
          </a:p>
        </p:txBody>
      </p:sp>
      <p:cxnSp>
        <p:nvCxnSpPr>
          <p:cNvPr id="218" name="Google Shape;218;p9"/>
          <p:cNvCxnSpPr>
            <a:stCxn id="217" idx="3"/>
            <a:endCxn id="219" idx="1"/>
          </p:cNvCxnSpPr>
          <p:nvPr/>
        </p:nvCxnSpPr>
        <p:spPr>
          <a:xfrm>
            <a:off x="5263662" y="5713840"/>
            <a:ext cx="551100" cy="900"/>
          </a:xfrm>
          <a:prstGeom prst="straightConnector1">
            <a:avLst/>
          </a:prstGeom>
          <a:noFill/>
          <a:ln w="28575" cap="flat" cmpd="sng">
            <a:solidFill>
              <a:schemeClr val="accent1"/>
            </a:solidFill>
            <a:prstDash val="solid"/>
            <a:miter lim="800000"/>
            <a:headEnd type="none" w="sm" len="sm"/>
            <a:tailEnd type="triangle" w="lg" len="lg"/>
          </a:ln>
        </p:spPr>
      </p:cxnSp>
      <p:sp>
        <p:nvSpPr>
          <p:cNvPr id="220" name="Google Shape;220;p9"/>
          <p:cNvSpPr/>
          <p:nvPr/>
        </p:nvSpPr>
        <p:spPr>
          <a:xfrm>
            <a:off x="7129288" y="4929287"/>
            <a:ext cx="248300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2F5496"/>
                </a:solidFill>
                <a:latin typeface="Calibri"/>
                <a:ea typeface="Calibri"/>
                <a:cs typeface="Calibri"/>
                <a:sym typeface="Calibri"/>
              </a:rPr>
              <a:t>One-hot encoding</a:t>
            </a:r>
            <a:endParaRPr/>
          </a:p>
        </p:txBody>
      </p:sp>
      <p:sp>
        <p:nvSpPr>
          <p:cNvPr id="219" name="Google Shape;219;p9"/>
          <p:cNvSpPr/>
          <p:nvPr/>
        </p:nvSpPr>
        <p:spPr>
          <a:xfrm>
            <a:off x="5814647" y="5484009"/>
            <a:ext cx="5377433" cy="461665"/>
          </a:xfrm>
          <a:prstGeom prst="rect">
            <a:avLst/>
          </a:prstGeom>
          <a:blipFill rotWithShape="1">
            <a:blip r:embed="rId4">
              <a:alphaModFix/>
            </a:blip>
            <a:stretch>
              <a:fillRect b="-216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21" name="Google Shape;221;p9"/>
          <p:cNvSpPr/>
          <p:nvPr/>
        </p:nvSpPr>
        <p:spPr>
          <a:xfrm>
            <a:off x="5908344" y="6254286"/>
            <a:ext cx="14328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F5496"/>
                </a:solidFill>
                <a:latin typeface="Calibri"/>
                <a:ea typeface="Calibri"/>
                <a:cs typeface="Calibri"/>
                <a:sym typeface="Calibri"/>
              </a:rPr>
              <a:t>Element type</a:t>
            </a:r>
            <a:endParaRPr/>
          </a:p>
        </p:txBody>
      </p:sp>
      <p:sp>
        <p:nvSpPr>
          <p:cNvPr id="222" name="Google Shape;222;p9"/>
          <p:cNvSpPr/>
          <p:nvPr/>
        </p:nvSpPr>
        <p:spPr>
          <a:xfrm rot="-5400000">
            <a:off x="6570715" y="5569378"/>
            <a:ext cx="155448" cy="961698"/>
          </a:xfrm>
          <a:prstGeom prst="leftBrace">
            <a:avLst>
              <a:gd name="adj1" fmla="val 55943"/>
              <a:gd name="adj2" fmla="val 49454"/>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9"/>
          <p:cNvSpPr/>
          <p:nvPr/>
        </p:nvSpPr>
        <p:spPr>
          <a:xfrm>
            <a:off x="7415613" y="6253134"/>
            <a:ext cx="8400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F5496"/>
                </a:solidFill>
                <a:latin typeface="Calibri"/>
                <a:ea typeface="Calibri"/>
                <a:cs typeface="Calibri"/>
                <a:sym typeface="Calibri"/>
              </a:rPr>
              <a:t>Charge</a:t>
            </a:r>
            <a:endParaRPr/>
          </a:p>
        </p:txBody>
      </p:sp>
      <p:sp>
        <p:nvSpPr>
          <p:cNvPr id="224" name="Google Shape;224;p9"/>
          <p:cNvSpPr/>
          <p:nvPr/>
        </p:nvSpPr>
        <p:spPr>
          <a:xfrm rot="-5400000">
            <a:off x="7789225" y="5568226"/>
            <a:ext cx="155448" cy="961698"/>
          </a:xfrm>
          <a:prstGeom prst="leftBrace">
            <a:avLst>
              <a:gd name="adj1" fmla="val 55943"/>
              <a:gd name="adj2" fmla="val 49454"/>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9"/>
          <p:cNvSpPr/>
          <p:nvPr/>
        </p:nvSpPr>
        <p:spPr>
          <a:xfrm>
            <a:off x="8528245" y="6254899"/>
            <a:ext cx="103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F5496"/>
                </a:solidFill>
                <a:latin typeface="Calibri"/>
                <a:ea typeface="Calibri"/>
                <a:cs typeface="Calibri"/>
                <a:sym typeface="Calibri"/>
              </a:rPr>
              <a:t>Aromatic</a:t>
            </a:r>
            <a:endParaRPr/>
          </a:p>
        </p:txBody>
      </p:sp>
      <p:sp>
        <p:nvSpPr>
          <p:cNvPr id="226" name="Google Shape;226;p9"/>
          <p:cNvSpPr/>
          <p:nvPr/>
        </p:nvSpPr>
        <p:spPr>
          <a:xfrm rot="-5400000">
            <a:off x="9007735" y="5569991"/>
            <a:ext cx="155448" cy="961698"/>
          </a:xfrm>
          <a:prstGeom prst="leftBrace">
            <a:avLst>
              <a:gd name="adj1" fmla="val 55943"/>
              <a:gd name="adj2" fmla="val 49454"/>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9"/>
          <p:cNvSpPr/>
          <p:nvPr/>
        </p:nvSpPr>
        <p:spPr>
          <a:xfrm>
            <a:off x="9761136" y="6253133"/>
            <a:ext cx="12703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F5496"/>
                </a:solidFill>
                <a:latin typeface="Calibri"/>
                <a:ea typeface="Calibri"/>
                <a:cs typeface="Calibri"/>
                <a:sym typeface="Calibri"/>
              </a:rPr>
              <a:t># H atom(s)</a:t>
            </a:r>
            <a:endParaRPr/>
          </a:p>
        </p:txBody>
      </p:sp>
      <p:sp>
        <p:nvSpPr>
          <p:cNvPr id="228" name="Google Shape;228;p9"/>
          <p:cNvSpPr/>
          <p:nvPr/>
        </p:nvSpPr>
        <p:spPr>
          <a:xfrm rot="-5400000">
            <a:off x="10279129" y="5568225"/>
            <a:ext cx="155448" cy="961698"/>
          </a:xfrm>
          <a:prstGeom prst="leftBrace">
            <a:avLst>
              <a:gd name="adj1" fmla="val 55943"/>
              <a:gd name="adj2" fmla="val 49454"/>
            </a:avLst>
          </a:pr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229" name="Google Shape;229;p9"/>
          <p:cNvCxnSpPr/>
          <p:nvPr/>
        </p:nvCxnSpPr>
        <p:spPr>
          <a:xfrm>
            <a:off x="1792233" y="5713840"/>
            <a:ext cx="517211" cy="0"/>
          </a:xfrm>
          <a:prstGeom prst="straightConnector1">
            <a:avLst/>
          </a:prstGeom>
          <a:noFill/>
          <a:ln w="28575" cap="flat" cmpd="sng">
            <a:solidFill>
              <a:schemeClr val="accent1"/>
            </a:solidFill>
            <a:prstDash val="solid"/>
            <a:miter lim="800000"/>
            <a:headEnd type="none" w="sm" len="sm"/>
            <a:tailEnd type="triangle" w="lg" len="lg"/>
          </a:ln>
        </p:spPr>
      </p:cxnSp>
      <p:sp>
        <p:nvSpPr>
          <p:cNvPr id="230" name="Google Shape;230;p9"/>
          <p:cNvSpPr/>
          <p:nvPr/>
        </p:nvSpPr>
        <p:spPr>
          <a:xfrm>
            <a:off x="1500552" y="5603567"/>
            <a:ext cx="291681" cy="291681"/>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0"/>
          <p:cNvSpPr txBox="1">
            <a:spLocks noGrp="1"/>
          </p:cNvSpPr>
          <p:nvPr>
            <p:ph type="title"/>
          </p:nvPr>
        </p:nvSpPr>
        <p:spPr>
          <a:xfrm>
            <a:off x="0" y="123568"/>
            <a:ext cx="12192000"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Preserving Chemical Reaction Equivalence</a:t>
            </a:r>
            <a:endParaRPr sz="4400" dirty="0">
              <a:solidFill>
                <a:schemeClr val="tx1"/>
              </a:solidFill>
              <a:latin typeface="Berlin Sans FB Demi" panose="020E0802020502020306" pitchFamily="34" charset="0"/>
              <a:ea typeface="+mj-ea"/>
              <a:cs typeface="+mj-cs"/>
            </a:endParaRPr>
          </a:p>
        </p:txBody>
      </p:sp>
      <p:pic>
        <p:nvPicPr>
          <p:cNvPr id="237" name="Google Shape;237;p10"/>
          <p:cNvPicPr preferRelativeResize="0"/>
          <p:nvPr/>
        </p:nvPicPr>
        <p:blipFill rotWithShape="1">
          <a:blip r:embed="rId3">
            <a:alphaModFix/>
          </a:blip>
          <a:srcRect/>
          <a:stretch/>
        </p:blipFill>
        <p:spPr>
          <a:xfrm>
            <a:off x="3816350" y="2110655"/>
            <a:ext cx="4559300" cy="353515"/>
          </a:xfrm>
          <a:prstGeom prst="rect">
            <a:avLst/>
          </a:prstGeom>
          <a:noFill/>
          <a:ln>
            <a:noFill/>
          </a:ln>
        </p:spPr>
      </p:pic>
      <p:sp>
        <p:nvSpPr>
          <p:cNvPr id="238" name="Google Shape;238;p10"/>
          <p:cNvSpPr txBox="1">
            <a:spLocks noGrp="1"/>
          </p:cNvSpPr>
          <p:nvPr>
            <p:ph type="body" idx="1"/>
          </p:nvPr>
        </p:nvSpPr>
        <p:spPr>
          <a:xfrm>
            <a:off x="656323" y="1233316"/>
            <a:ext cx="10327907" cy="862970"/>
          </a:xfrm>
          <a:prstGeom prst="rect">
            <a:avLst/>
          </a:prstGeom>
          <a:blipFill rotWithShape="1">
            <a:blip r:embed="rId4">
              <a:alphaModFix/>
            </a:blip>
            <a:stretch>
              <a:fillRect l="-736" t="-8568" b="-1428"/>
            </a:stretch>
          </a:blip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a:t> </a:t>
            </a:r>
            <a:endParaRPr/>
          </a:p>
        </p:txBody>
      </p:sp>
      <p:pic>
        <p:nvPicPr>
          <p:cNvPr id="239" name="Google Shape;239;p10"/>
          <p:cNvPicPr preferRelativeResize="0"/>
          <p:nvPr/>
        </p:nvPicPr>
        <p:blipFill rotWithShape="1">
          <a:blip r:embed="rId5">
            <a:alphaModFix/>
          </a:blip>
          <a:srcRect/>
          <a:stretch/>
        </p:blipFill>
        <p:spPr>
          <a:xfrm>
            <a:off x="4631684" y="3807935"/>
            <a:ext cx="2753855" cy="539362"/>
          </a:xfrm>
          <a:prstGeom prst="rect">
            <a:avLst/>
          </a:prstGeom>
          <a:noFill/>
          <a:ln>
            <a:noFill/>
          </a:ln>
        </p:spPr>
      </p:pic>
      <p:sp>
        <p:nvSpPr>
          <p:cNvPr id="240" name="Google Shape;240;p10"/>
          <p:cNvSpPr txBox="1"/>
          <p:nvPr/>
        </p:nvSpPr>
        <p:spPr>
          <a:xfrm>
            <a:off x="656323" y="2499982"/>
            <a:ext cx="10327907" cy="904257"/>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rgbClr val="151E49"/>
              </a:buClr>
              <a:buSzPts val="2400"/>
              <a:buFont typeface="Courier New"/>
              <a:buChar char="o"/>
            </a:pPr>
            <a:r>
              <a:rPr lang="en-US" sz="2400" dirty="0">
                <a:solidFill>
                  <a:srgbClr val="151E49"/>
                </a:solidFill>
                <a:latin typeface="Arial"/>
                <a:ea typeface="Arial"/>
                <a:cs typeface="Arial"/>
                <a:sym typeface="Arial"/>
              </a:rPr>
              <a:t>Several physical quantities retain constant before and after the reaction</a:t>
            </a:r>
            <a:endParaRPr dirty="0"/>
          </a:p>
          <a:p>
            <a:pPr marL="1143000" marR="0" lvl="1" indent="-457200" algn="l" rtl="0">
              <a:lnSpc>
                <a:spcPct val="90000"/>
              </a:lnSpc>
              <a:spcBef>
                <a:spcPts val="500"/>
              </a:spcBef>
              <a:spcAft>
                <a:spcPts val="0"/>
              </a:spcAft>
              <a:buClr>
                <a:srgbClr val="151E49"/>
              </a:buClr>
              <a:buSzPts val="2000"/>
              <a:buFont typeface="Courier New"/>
              <a:buChar char="o"/>
            </a:pPr>
            <a:r>
              <a:rPr lang="en-US" sz="2000" b="0" i="0" u="none" strike="noStrike" cap="none" dirty="0">
                <a:solidFill>
                  <a:srgbClr val="151E49"/>
                </a:solidFill>
                <a:latin typeface="Arial"/>
                <a:ea typeface="Arial"/>
                <a:cs typeface="Arial"/>
                <a:sym typeface="Arial"/>
              </a:rPr>
              <a:t>Mass, energy, charge, etc.</a:t>
            </a:r>
            <a:endParaRPr dirty="0"/>
          </a:p>
        </p:txBody>
      </p:sp>
      <p:sp>
        <p:nvSpPr>
          <p:cNvPr id="241" name="Google Shape;241;p10"/>
          <p:cNvSpPr txBox="1"/>
          <p:nvPr/>
        </p:nvSpPr>
        <p:spPr>
          <a:xfrm>
            <a:off x="656323" y="3254926"/>
            <a:ext cx="10327907" cy="789255"/>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rgbClr val="151E49"/>
              </a:buClr>
              <a:buSzPts val="2400"/>
              <a:buFont typeface="Courier New"/>
              <a:buChar char="o"/>
            </a:pPr>
            <a:r>
              <a:rPr lang="en-US" sz="2400">
                <a:solidFill>
                  <a:srgbClr val="151E49"/>
                </a:solidFill>
                <a:latin typeface="Arial"/>
                <a:ea typeface="Arial"/>
                <a:cs typeface="Arial"/>
                <a:sym typeface="Arial"/>
              </a:rPr>
              <a:t>We aim to preserve such equivalence in the molecule embedding space:</a:t>
            </a:r>
            <a:endParaRPr sz="1800">
              <a:solidFill>
                <a:srgbClr val="151E49"/>
              </a:solidFill>
              <a:latin typeface="Arial"/>
              <a:ea typeface="Arial"/>
              <a:cs typeface="Arial"/>
              <a:sym typeface="Arial"/>
            </a:endParaRPr>
          </a:p>
        </p:txBody>
      </p:sp>
      <p:cxnSp>
        <p:nvCxnSpPr>
          <p:cNvPr id="242" name="Google Shape;242;p10"/>
          <p:cNvCxnSpPr/>
          <p:nvPr/>
        </p:nvCxnSpPr>
        <p:spPr>
          <a:xfrm>
            <a:off x="1916761" y="6560481"/>
            <a:ext cx="2252747"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243" name="Google Shape;243;p10"/>
          <p:cNvCxnSpPr/>
          <p:nvPr/>
        </p:nvCxnSpPr>
        <p:spPr>
          <a:xfrm rot="10800000">
            <a:off x="1917172" y="4820885"/>
            <a:ext cx="0" cy="1739596"/>
          </a:xfrm>
          <a:prstGeom prst="straightConnector1">
            <a:avLst/>
          </a:prstGeom>
          <a:noFill/>
          <a:ln w="9525" cap="flat" cmpd="sng">
            <a:solidFill>
              <a:schemeClr val="accent1"/>
            </a:solidFill>
            <a:prstDash val="solid"/>
            <a:miter lim="800000"/>
            <a:headEnd type="none" w="sm" len="sm"/>
            <a:tailEnd type="triangle" w="med" len="med"/>
          </a:ln>
        </p:spPr>
      </p:cxnSp>
      <p:cxnSp>
        <p:nvCxnSpPr>
          <p:cNvPr id="244" name="Google Shape;244;p10"/>
          <p:cNvCxnSpPr/>
          <p:nvPr/>
        </p:nvCxnSpPr>
        <p:spPr>
          <a:xfrm rot="10800000" flipH="1">
            <a:off x="1922527" y="6015788"/>
            <a:ext cx="1501475" cy="537706"/>
          </a:xfrm>
          <a:prstGeom prst="straightConnector1">
            <a:avLst/>
          </a:prstGeom>
          <a:noFill/>
          <a:ln w="12700" cap="flat" cmpd="sng">
            <a:solidFill>
              <a:srgbClr val="C00000"/>
            </a:solidFill>
            <a:prstDash val="solid"/>
            <a:miter lim="800000"/>
            <a:headEnd type="none" w="sm" len="sm"/>
            <a:tailEnd type="triangle" w="med" len="med"/>
          </a:ln>
        </p:spPr>
      </p:cxnSp>
      <p:sp>
        <p:nvSpPr>
          <p:cNvPr id="245" name="Google Shape;245;p10"/>
          <p:cNvSpPr/>
          <p:nvPr/>
        </p:nvSpPr>
        <p:spPr>
          <a:xfrm>
            <a:off x="3915356" y="6171597"/>
            <a:ext cx="367985" cy="369332"/>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46" name="Google Shape;246;p10"/>
          <p:cNvSpPr/>
          <p:nvPr/>
        </p:nvSpPr>
        <p:spPr>
          <a:xfrm>
            <a:off x="1475049" y="4711317"/>
            <a:ext cx="371384" cy="369332"/>
          </a:xfrm>
          <a:prstGeom prst="rect">
            <a:avLst/>
          </a:prstGeom>
          <a:blipFill rotWithShape="1">
            <a:blip r:embed="rId7">
              <a:alphaModFix/>
            </a:blip>
            <a:stretch>
              <a:fillRect b="-1034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47" name="Google Shape;247;p10"/>
          <p:cNvSpPr/>
          <p:nvPr/>
        </p:nvSpPr>
        <p:spPr>
          <a:xfrm>
            <a:off x="1554542" y="6478945"/>
            <a:ext cx="398699" cy="369332"/>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248" name="Google Shape;248;p10"/>
          <p:cNvCxnSpPr/>
          <p:nvPr/>
        </p:nvCxnSpPr>
        <p:spPr>
          <a:xfrm rot="10800000">
            <a:off x="1452266" y="5811958"/>
            <a:ext cx="467236" cy="751763"/>
          </a:xfrm>
          <a:prstGeom prst="straightConnector1">
            <a:avLst/>
          </a:prstGeom>
          <a:noFill/>
          <a:ln w="12700" cap="flat" cmpd="sng">
            <a:solidFill>
              <a:srgbClr val="385623"/>
            </a:solidFill>
            <a:prstDash val="solid"/>
            <a:miter lim="800000"/>
            <a:headEnd type="none" w="sm" len="sm"/>
            <a:tailEnd type="triangle" w="med" len="med"/>
          </a:ln>
        </p:spPr>
      </p:cxnSp>
      <p:cxnSp>
        <p:nvCxnSpPr>
          <p:cNvPr id="249" name="Google Shape;249;p10"/>
          <p:cNvCxnSpPr/>
          <p:nvPr/>
        </p:nvCxnSpPr>
        <p:spPr>
          <a:xfrm rot="10800000" flipH="1">
            <a:off x="1452266" y="5291119"/>
            <a:ext cx="1391502" cy="520840"/>
          </a:xfrm>
          <a:prstGeom prst="straightConnector1">
            <a:avLst/>
          </a:prstGeom>
          <a:noFill/>
          <a:ln w="12700" cap="flat" cmpd="sng">
            <a:solidFill>
              <a:schemeClr val="dk1"/>
            </a:solidFill>
            <a:prstDash val="dash"/>
            <a:miter lim="800000"/>
            <a:headEnd type="none" w="sm" len="sm"/>
            <a:tailEnd type="none" w="sm" len="sm"/>
          </a:ln>
        </p:spPr>
      </p:cxnSp>
      <p:cxnSp>
        <p:nvCxnSpPr>
          <p:cNvPr id="250" name="Google Shape;250;p10"/>
          <p:cNvCxnSpPr/>
          <p:nvPr/>
        </p:nvCxnSpPr>
        <p:spPr>
          <a:xfrm rot="10800000" flipH="1">
            <a:off x="1919502" y="5239510"/>
            <a:ext cx="1021779" cy="1313986"/>
          </a:xfrm>
          <a:prstGeom prst="straightConnector1">
            <a:avLst/>
          </a:prstGeom>
          <a:noFill/>
          <a:ln w="12700" cap="flat" cmpd="sng">
            <a:solidFill>
              <a:srgbClr val="BF9000"/>
            </a:solidFill>
            <a:prstDash val="solid"/>
            <a:miter lim="800000"/>
            <a:headEnd type="none" w="sm" len="sm"/>
            <a:tailEnd type="triangle" w="med" len="med"/>
          </a:ln>
        </p:spPr>
      </p:cxnSp>
      <p:sp>
        <p:nvSpPr>
          <p:cNvPr id="251" name="Google Shape;251;p10"/>
          <p:cNvSpPr/>
          <p:nvPr/>
        </p:nvSpPr>
        <p:spPr>
          <a:xfrm>
            <a:off x="5396176" y="5089874"/>
            <a:ext cx="36583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C</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H</a:t>
            </a:r>
            <a:r>
              <a:rPr lang="en-US" sz="2400" baseline="-25000">
                <a:solidFill>
                  <a:schemeClr val="dk1"/>
                </a:solidFill>
                <a:latin typeface="Arial"/>
                <a:ea typeface="Arial"/>
                <a:cs typeface="Arial"/>
                <a:sym typeface="Arial"/>
              </a:rPr>
              <a:t>5</a:t>
            </a:r>
            <a:r>
              <a:rPr lang="en-US" sz="2400">
                <a:solidFill>
                  <a:schemeClr val="dk1"/>
                </a:solidFill>
                <a:latin typeface="Arial"/>
                <a:ea typeface="Arial"/>
                <a:cs typeface="Arial"/>
                <a:sym typeface="Arial"/>
              </a:rPr>
              <a:t>OH+ O</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CH</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CHO</a:t>
            </a:r>
            <a:endParaRPr sz="2400">
              <a:solidFill>
                <a:schemeClr val="dk1"/>
              </a:solidFill>
              <a:latin typeface="Calibri"/>
              <a:ea typeface="Calibri"/>
              <a:cs typeface="Calibri"/>
              <a:sym typeface="Calibri"/>
            </a:endParaRPr>
          </a:p>
        </p:txBody>
      </p:sp>
      <p:sp>
        <p:nvSpPr>
          <p:cNvPr id="252" name="Google Shape;252;p10"/>
          <p:cNvSpPr/>
          <p:nvPr/>
        </p:nvSpPr>
        <p:spPr>
          <a:xfrm>
            <a:off x="3138498" y="6151616"/>
            <a:ext cx="84830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C00000"/>
                </a:solidFill>
                <a:latin typeface="Arial"/>
                <a:ea typeface="Arial"/>
                <a:cs typeface="Arial"/>
                <a:sym typeface="Arial"/>
              </a:rPr>
              <a:t>C</a:t>
            </a:r>
            <a:r>
              <a:rPr lang="en-US" sz="1400" baseline="-25000">
                <a:solidFill>
                  <a:srgbClr val="C00000"/>
                </a:solidFill>
                <a:latin typeface="Arial"/>
                <a:ea typeface="Arial"/>
                <a:cs typeface="Arial"/>
                <a:sym typeface="Arial"/>
              </a:rPr>
              <a:t>2</a:t>
            </a:r>
            <a:r>
              <a:rPr lang="en-US" sz="1400">
                <a:solidFill>
                  <a:srgbClr val="C00000"/>
                </a:solidFill>
                <a:latin typeface="Arial"/>
                <a:ea typeface="Arial"/>
                <a:cs typeface="Arial"/>
                <a:sym typeface="Arial"/>
              </a:rPr>
              <a:t>H</a:t>
            </a:r>
            <a:r>
              <a:rPr lang="en-US" sz="1400" baseline="-25000">
                <a:solidFill>
                  <a:srgbClr val="C00000"/>
                </a:solidFill>
                <a:latin typeface="Arial"/>
                <a:ea typeface="Arial"/>
                <a:cs typeface="Arial"/>
                <a:sym typeface="Arial"/>
              </a:rPr>
              <a:t>5</a:t>
            </a:r>
            <a:r>
              <a:rPr lang="en-US" sz="1400">
                <a:solidFill>
                  <a:srgbClr val="C00000"/>
                </a:solidFill>
                <a:latin typeface="Arial"/>
                <a:ea typeface="Arial"/>
                <a:cs typeface="Arial"/>
                <a:sym typeface="Arial"/>
              </a:rPr>
              <a:t>OH</a:t>
            </a:r>
            <a:endParaRPr sz="1400">
              <a:solidFill>
                <a:srgbClr val="C00000"/>
              </a:solidFill>
              <a:latin typeface="Calibri"/>
              <a:ea typeface="Calibri"/>
              <a:cs typeface="Calibri"/>
              <a:sym typeface="Calibri"/>
            </a:endParaRPr>
          </a:p>
        </p:txBody>
      </p:sp>
      <p:sp>
        <p:nvSpPr>
          <p:cNvPr id="253" name="Google Shape;253;p10"/>
          <p:cNvSpPr/>
          <p:nvPr/>
        </p:nvSpPr>
        <p:spPr>
          <a:xfrm>
            <a:off x="2667296" y="4820885"/>
            <a:ext cx="91082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7F6000"/>
                </a:solidFill>
                <a:latin typeface="Arial"/>
                <a:ea typeface="Arial"/>
                <a:cs typeface="Arial"/>
                <a:sym typeface="Arial"/>
              </a:rPr>
              <a:t>CH</a:t>
            </a:r>
            <a:r>
              <a:rPr lang="en-US" sz="1400" baseline="-25000">
                <a:solidFill>
                  <a:srgbClr val="7F6000"/>
                </a:solidFill>
                <a:latin typeface="Arial"/>
                <a:ea typeface="Arial"/>
                <a:cs typeface="Arial"/>
                <a:sym typeface="Arial"/>
              </a:rPr>
              <a:t>3</a:t>
            </a:r>
            <a:r>
              <a:rPr lang="en-US" sz="1400">
                <a:solidFill>
                  <a:srgbClr val="7F6000"/>
                </a:solidFill>
                <a:latin typeface="Arial"/>
                <a:ea typeface="Arial"/>
                <a:cs typeface="Arial"/>
                <a:sym typeface="Arial"/>
              </a:rPr>
              <a:t>CHO</a:t>
            </a:r>
            <a:endParaRPr sz="1400">
              <a:solidFill>
                <a:srgbClr val="7F6000"/>
              </a:solidFill>
              <a:latin typeface="Calibri"/>
              <a:ea typeface="Calibri"/>
              <a:cs typeface="Calibri"/>
              <a:sym typeface="Calibri"/>
            </a:endParaRPr>
          </a:p>
        </p:txBody>
      </p:sp>
      <p:cxnSp>
        <p:nvCxnSpPr>
          <p:cNvPr id="254" name="Google Shape;254;p10"/>
          <p:cNvCxnSpPr/>
          <p:nvPr/>
        </p:nvCxnSpPr>
        <p:spPr>
          <a:xfrm rot="10800000">
            <a:off x="2931532" y="5267983"/>
            <a:ext cx="481833" cy="744312"/>
          </a:xfrm>
          <a:prstGeom prst="straightConnector1">
            <a:avLst/>
          </a:prstGeom>
          <a:noFill/>
          <a:ln w="12700" cap="flat" cmpd="sng">
            <a:solidFill>
              <a:schemeClr val="dk1"/>
            </a:solidFill>
            <a:prstDash val="dash"/>
            <a:miter lim="800000"/>
            <a:headEnd type="none" w="sm" len="sm"/>
            <a:tailEnd type="none" w="sm" len="sm"/>
          </a:ln>
        </p:spPr>
      </p:cxnSp>
      <p:sp>
        <p:nvSpPr>
          <p:cNvPr id="255" name="Google Shape;255;p10"/>
          <p:cNvSpPr/>
          <p:nvPr/>
        </p:nvSpPr>
        <p:spPr>
          <a:xfrm>
            <a:off x="1148676" y="5833392"/>
            <a:ext cx="39145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85623"/>
                </a:solidFill>
                <a:latin typeface="Arial"/>
                <a:ea typeface="Arial"/>
                <a:cs typeface="Arial"/>
                <a:sym typeface="Arial"/>
              </a:rPr>
              <a:t>O</a:t>
            </a:r>
            <a:r>
              <a:rPr lang="en-US" sz="1400" baseline="-25000">
                <a:solidFill>
                  <a:srgbClr val="385623"/>
                </a:solidFill>
                <a:latin typeface="Arial"/>
                <a:ea typeface="Arial"/>
                <a:cs typeface="Arial"/>
                <a:sym typeface="Arial"/>
              </a:rPr>
              <a:t>2</a:t>
            </a:r>
            <a:endParaRPr sz="1400">
              <a:solidFill>
                <a:srgbClr val="385623"/>
              </a:solidFill>
              <a:latin typeface="Calibri"/>
              <a:ea typeface="Calibri"/>
              <a:cs typeface="Calibri"/>
              <a:sym typeface="Calibri"/>
            </a:endParaRPr>
          </a:p>
        </p:txBody>
      </p:sp>
      <p:sp>
        <p:nvSpPr>
          <p:cNvPr id="256" name="Google Shape;256;p10"/>
          <p:cNvSpPr/>
          <p:nvPr/>
        </p:nvSpPr>
        <p:spPr>
          <a:xfrm>
            <a:off x="6984447" y="5675853"/>
            <a:ext cx="481832" cy="307778"/>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0"/>
          <p:cNvSpPr txBox="1"/>
          <p:nvPr/>
        </p:nvSpPr>
        <p:spPr>
          <a:xfrm>
            <a:off x="5167467" y="5978554"/>
            <a:ext cx="4036170" cy="470322"/>
          </a:xfrm>
          <a:prstGeom prst="rect">
            <a:avLst/>
          </a:prstGeom>
          <a:blipFill rotWithShape="1">
            <a:blip r:embed="rId9">
              <a:alphaModFix/>
            </a:blip>
            <a:stretch>
              <a:fillRect l="-1886" r="-627" b="-1315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58" name="Google Shape;258;p10"/>
          <p:cNvSpPr/>
          <p:nvPr/>
        </p:nvSpPr>
        <p:spPr>
          <a:xfrm>
            <a:off x="9554475" y="4974773"/>
            <a:ext cx="1875348" cy="605254"/>
          </a:xfrm>
          <a:prstGeom prst="rect">
            <a:avLst/>
          </a:prstGeom>
          <a:no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None/>
            </a:pPr>
            <a:r>
              <a:rPr lang="en-US" sz="2000" dirty="0">
                <a:solidFill>
                  <a:srgbClr val="C00000"/>
                </a:solidFill>
                <a:latin typeface="Calibri"/>
                <a:ea typeface="Calibri"/>
                <a:cs typeface="Calibri"/>
                <a:sym typeface="Calibri"/>
              </a:rPr>
              <a:t>Chemical reaction space</a:t>
            </a:r>
            <a:endParaRPr sz="2000" dirty="0">
              <a:solidFill>
                <a:srgbClr val="C00000"/>
              </a:solidFill>
              <a:latin typeface="Calibri"/>
              <a:ea typeface="Calibri"/>
              <a:cs typeface="Calibri"/>
              <a:sym typeface="Calibri"/>
            </a:endParaRPr>
          </a:p>
        </p:txBody>
      </p:sp>
      <p:sp>
        <p:nvSpPr>
          <p:cNvPr id="259" name="Google Shape;259;p10"/>
          <p:cNvSpPr/>
          <p:nvPr/>
        </p:nvSpPr>
        <p:spPr>
          <a:xfrm>
            <a:off x="9314157" y="5932044"/>
            <a:ext cx="2355984" cy="608885"/>
          </a:xfrm>
          <a:prstGeom prst="rect">
            <a:avLst/>
          </a:prstGeom>
          <a:no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None/>
            </a:pPr>
            <a:r>
              <a:rPr lang="en-US" sz="2000" dirty="0">
                <a:solidFill>
                  <a:srgbClr val="C00000"/>
                </a:solidFill>
                <a:latin typeface="Calibri"/>
                <a:ea typeface="Calibri"/>
                <a:cs typeface="Calibri"/>
                <a:sym typeface="Calibri"/>
              </a:rPr>
              <a:t>Molecule embedding space</a:t>
            </a:r>
            <a:endParaRPr sz="2000" dirty="0">
              <a:solidFill>
                <a:srgbClr val="C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6"/>
          <p:cNvSpPr txBox="1">
            <a:spLocks noGrp="1"/>
          </p:cNvSpPr>
          <p:nvPr>
            <p:ph type="title"/>
          </p:nvPr>
        </p:nvSpPr>
        <p:spPr>
          <a:xfrm>
            <a:off x="1452266" y="123568"/>
            <a:ext cx="9670163"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Training the Model</a:t>
            </a:r>
            <a:endParaRPr sz="4400" dirty="0">
              <a:solidFill>
                <a:schemeClr val="tx1"/>
              </a:solidFill>
              <a:latin typeface="Berlin Sans FB Demi" panose="020E0802020502020306" pitchFamily="34" charset="0"/>
              <a:ea typeface="+mj-ea"/>
              <a:cs typeface="+mj-cs"/>
            </a:endParaRPr>
          </a:p>
        </p:txBody>
      </p:sp>
      <p:sp>
        <p:nvSpPr>
          <p:cNvPr id="554" name="Google Shape;554;p16"/>
          <p:cNvSpPr txBox="1">
            <a:spLocks noGrp="1"/>
          </p:cNvSpPr>
          <p:nvPr>
            <p:ph type="body" idx="1"/>
          </p:nvPr>
        </p:nvSpPr>
        <p:spPr>
          <a:xfrm>
            <a:off x="852329" y="1491937"/>
            <a:ext cx="10750666" cy="889029"/>
          </a:xfrm>
          <a:prstGeom prst="rect">
            <a:avLst/>
          </a:prstGeom>
          <a:blipFill rotWithShape="1">
            <a:blip r:embed="rId3">
              <a:alphaModFix/>
            </a:blip>
            <a:stretch>
              <a:fillRect l="-825" t="-9858"/>
            </a:stretch>
          </a:blip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a:t> </a:t>
            </a:r>
            <a:endParaRPr/>
          </a:p>
        </p:txBody>
      </p:sp>
      <p:pic>
        <p:nvPicPr>
          <p:cNvPr id="555" name="Google Shape;555;p16"/>
          <p:cNvPicPr preferRelativeResize="0"/>
          <p:nvPr/>
        </p:nvPicPr>
        <p:blipFill rotWithShape="1">
          <a:blip r:embed="rId4">
            <a:alphaModFix/>
          </a:blip>
          <a:srcRect/>
          <a:stretch/>
        </p:blipFill>
        <p:spPr>
          <a:xfrm>
            <a:off x="4478987" y="1504296"/>
            <a:ext cx="6048977" cy="470331"/>
          </a:xfrm>
          <a:prstGeom prst="rect">
            <a:avLst/>
          </a:prstGeom>
          <a:noFill/>
          <a:ln>
            <a:noFill/>
          </a:ln>
        </p:spPr>
      </p:pic>
      <p:pic>
        <p:nvPicPr>
          <p:cNvPr id="556" name="Google Shape;556;p16"/>
          <p:cNvPicPr preferRelativeResize="0"/>
          <p:nvPr/>
        </p:nvPicPr>
        <p:blipFill rotWithShape="1">
          <a:blip r:embed="rId5">
            <a:alphaModFix/>
          </a:blip>
          <a:srcRect/>
          <a:stretch/>
        </p:blipFill>
        <p:spPr>
          <a:xfrm>
            <a:off x="1452266" y="2820925"/>
            <a:ext cx="9601200" cy="828491"/>
          </a:xfrm>
          <a:prstGeom prst="rect">
            <a:avLst/>
          </a:prstGeom>
          <a:noFill/>
          <a:ln>
            <a:noFill/>
          </a:ln>
        </p:spPr>
      </p:pic>
      <p:sp>
        <p:nvSpPr>
          <p:cNvPr id="557" name="Google Shape;557;p16"/>
          <p:cNvSpPr txBox="1"/>
          <p:nvPr/>
        </p:nvSpPr>
        <p:spPr>
          <a:xfrm>
            <a:off x="877533" y="2393325"/>
            <a:ext cx="10750800" cy="1318200"/>
          </a:xfrm>
          <a:prstGeom prst="rect">
            <a:avLst/>
          </a:prstGeom>
          <a:blipFill rotWithShape="1">
            <a:blip r:embed="rId6">
              <a:alphaModFix/>
            </a:blip>
            <a:stretch>
              <a:fillRect l="-825" t="-66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Calibri"/>
                <a:ea typeface="Calibri"/>
                <a:cs typeface="Calibri"/>
                <a:sym typeface="Calibri"/>
              </a:rPr>
              <a:t> </a:t>
            </a:r>
            <a:endParaRPr dirty="0"/>
          </a:p>
        </p:txBody>
      </p:sp>
      <p:pic>
        <p:nvPicPr>
          <p:cNvPr id="558" name="Google Shape;558;p16"/>
          <p:cNvPicPr preferRelativeResize="0"/>
          <p:nvPr/>
        </p:nvPicPr>
        <p:blipFill>
          <a:blip r:embed="rId7">
            <a:alphaModFix/>
          </a:blip>
          <a:stretch>
            <a:fillRect/>
          </a:stretch>
        </p:blipFill>
        <p:spPr>
          <a:xfrm>
            <a:off x="2640088" y="3808775"/>
            <a:ext cx="6911816" cy="2841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1"/>
          <p:cNvSpPr txBox="1">
            <a:spLocks noGrp="1"/>
          </p:cNvSpPr>
          <p:nvPr>
            <p:ph type="title"/>
          </p:nvPr>
        </p:nvSpPr>
        <p:spPr>
          <a:xfrm>
            <a:off x="0" y="123568"/>
            <a:ext cx="12191999" cy="1082933"/>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4400" dirty="0">
                <a:solidFill>
                  <a:schemeClr val="tx1"/>
                </a:solidFill>
                <a:latin typeface="Berlin Sans FB Demi" panose="020E0802020502020306" pitchFamily="34" charset="0"/>
                <a:ea typeface="+mj-ea"/>
                <a:cs typeface="+mj-cs"/>
                <a:sym typeface="Overlock"/>
              </a:rPr>
              <a:t>How Modern Scientists Design Their Experiments</a:t>
            </a:r>
            <a:endParaRPr sz="4400" dirty="0">
              <a:solidFill>
                <a:schemeClr val="tx1"/>
              </a:solidFill>
              <a:latin typeface="Berlin Sans FB Demi" panose="020E0802020502020306" pitchFamily="34" charset="0"/>
              <a:ea typeface="+mj-ea"/>
              <a:cs typeface="+mj-cs"/>
              <a:sym typeface="Overlock"/>
            </a:endParaRPr>
          </a:p>
        </p:txBody>
      </p:sp>
      <p:sp>
        <p:nvSpPr>
          <p:cNvPr id="144" name="Google Shape;144;p41"/>
          <p:cNvSpPr txBox="1"/>
          <p:nvPr/>
        </p:nvSpPr>
        <p:spPr>
          <a:xfrm>
            <a:off x="386366" y="1231073"/>
            <a:ext cx="11436440" cy="5156868"/>
          </a:xfrm>
          <a:prstGeom prst="rect">
            <a:avLst/>
          </a:prstGeom>
          <a:noFill/>
          <a:ln>
            <a:noFill/>
          </a:ln>
        </p:spPr>
        <p:txBody>
          <a:bodyPr spcFirstLastPara="1" wrap="square" lIns="91425" tIns="45700" rIns="91425" bIns="45700" anchor="t" anchorCtr="0">
            <a:noAutofit/>
          </a:bodyPr>
          <a:lstStyle/>
          <a:p>
            <a:pPr marL="285750" marR="0" indent="-285750" defTabSz="914354">
              <a:spcBef>
                <a:spcPts val="600"/>
              </a:spcBef>
              <a:buClr>
                <a:srgbClr val="0000CC"/>
              </a:buClr>
              <a:buSzPts val="1920"/>
              <a:buFont typeface="Wingdings" pitchFamily="2" charset="2"/>
              <a:buChar char="q"/>
            </a:pPr>
            <a:r>
              <a:rPr lang="en-US" sz="2400" dirty="0">
                <a:cs typeface="Calibri Light" panose="020F0302020204030204" pitchFamily="34" charset="0"/>
                <a:sym typeface="Calibri"/>
              </a:rPr>
              <a:t>Most of the current scientific experiments are still based on manual design</a:t>
            </a:r>
            <a:endParaRPr sz="2400" dirty="0">
              <a:cs typeface="Calibri Light" panose="020F0302020204030204" pitchFamily="34" charset="0"/>
              <a:sym typeface="Calibri"/>
            </a:endParaRPr>
          </a:p>
          <a:p>
            <a:pPr marL="285750" marR="0" indent="-285750" defTabSz="914354">
              <a:spcBef>
                <a:spcPts val="600"/>
              </a:spcBef>
              <a:buClr>
                <a:srgbClr val="0000CC"/>
              </a:buClr>
              <a:buSzPts val="1920"/>
              <a:buFont typeface="Wingdings" pitchFamily="2" charset="2"/>
              <a:buChar char="q"/>
            </a:pPr>
            <a:r>
              <a:rPr lang="en-US" sz="2400" dirty="0">
                <a:cs typeface="Calibri Light" panose="020F0302020204030204" pitchFamily="34" charset="0"/>
                <a:sym typeface="Calibri"/>
              </a:rPr>
              <a:t>No literature search engines support complex cross-media retrieval</a:t>
            </a:r>
            <a:endParaRPr sz="2400" dirty="0">
              <a:cs typeface="Calibri Light" panose="020F0302020204030204" pitchFamily="34" charset="0"/>
              <a:sym typeface="Arial"/>
            </a:endParaRPr>
          </a:p>
          <a:p>
            <a:pPr marL="685800" marR="0" lvl="1" indent="-120650" algn="l" rtl="0">
              <a:lnSpc>
                <a:spcPct val="100000"/>
              </a:lnSpc>
              <a:spcBef>
                <a:spcPts val="500"/>
              </a:spcBef>
              <a:spcAft>
                <a:spcPts val="0"/>
              </a:spcAft>
              <a:buClr>
                <a:srgbClr val="000000"/>
              </a:buClr>
              <a:buSzPts val="1700"/>
              <a:buFont typeface="Arial"/>
              <a:buNone/>
            </a:pPr>
            <a:endParaRPr sz="2400" b="0" i="0" u="none" strike="noStrike" cap="none" dirty="0">
              <a:solidFill>
                <a:schemeClr val="dk1"/>
              </a:solidFill>
              <a:latin typeface="Calibri"/>
              <a:ea typeface="Calibri"/>
              <a:cs typeface="Calibri"/>
              <a:sym typeface="Calibri"/>
            </a:endParaRPr>
          </a:p>
          <a:p>
            <a:pPr marL="228600" marR="0" lvl="0" indent="-120650" algn="l" rtl="0">
              <a:lnSpc>
                <a:spcPct val="100000"/>
              </a:lnSpc>
              <a:spcBef>
                <a:spcPts val="1000"/>
              </a:spcBef>
              <a:spcAft>
                <a:spcPts val="0"/>
              </a:spcAft>
              <a:buClr>
                <a:srgbClr val="000000"/>
              </a:buClr>
              <a:buSzPts val="1700"/>
              <a:buFont typeface="Arial"/>
              <a:buNone/>
            </a:pPr>
            <a:endParaRPr sz="2400" b="0" i="0" u="none" strike="noStrike" cap="none" dirty="0">
              <a:solidFill>
                <a:schemeClr val="dk1"/>
              </a:solidFill>
              <a:latin typeface="Calibri"/>
              <a:ea typeface="Calibri"/>
              <a:cs typeface="Calibri"/>
              <a:sym typeface="Calibri"/>
            </a:endParaRPr>
          </a:p>
          <a:p>
            <a:pPr marL="228600" marR="0" lvl="0" indent="-120650" algn="l" rtl="0">
              <a:lnSpc>
                <a:spcPct val="100000"/>
              </a:lnSpc>
              <a:spcBef>
                <a:spcPts val="1000"/>
              </a:spcBef>
              <a:spcAft>
                <a:spcPts val="0"/>
              </a:spcAft>
              <a:buClr>
                <a:srgbClr val="000000"/>
              </a:buClr>
              <a:buSzPts val="1700"/>
              <a:buFont typeface="Arial"/>
              <a:buNone/>
            </a:pPr>
            <a:endParaRPr sz="2400" b="0" i="0" u="none" strike="noStrike" cap="none" dirty="0">
              <a:solidFill>
                <a:schemeClr val="dk1"/>
              </a:solidFill>
              <a:latin typeface="Calibri"/>
              <a:ea typeface="Calibri"/>
              <a:cs typeface="Calibri"/>
              <a:sym typeface="Calibri"/>
            </a:endParaRPr>
          </a:p>
          <a:p>
            <a:pPr marL="228600" marR="0" lvl="0" indent="-120650" algn="l" rtl="0">
              <a:lnSpc>
                <a:spcPct val="100000"/>
              </a:lnSpc>
              <a:spcBef>
                <a:spcPts val="1000"/>
              </a:spcBef>
              <a:spcAft>
                <a:spcPts val="0"/>
              </a:spcAft>
              <a:buClr>
                <a:srgbClr val="000000"/>
              </a:buClr>
              <a:buSzPts val="1700"/>
              <a:buFont typeface="Arial"/>
              <a:buNone/>
            </a:pPr>
            <a:endParaRPr sz="2400" b="0" i="0" u="none" strike="noStrike" cap="none" dirty="0">
              <a:solidFill>
                <a:schemeClr val="dk1"/>
              </a:solidFill>
              <a:latin typeface="Calibri"/>
              <a:ea typeface="Calibri"/>
              <a:cs typeface="Calibri"/>
              <a:sym typeface="Calibri"/>
            </a:endParaRPr>
          </a:p>
          <a:p>
            <a:pPr marL="228600" marR="0" lvl="0" indent="-120650" algn="l" rtl="0">
              <a:lnSpc>
                <a:spcPct val="100000"/>
              </a:lnSpc>
              <a:spcBef>
                <a:spcPts val="1000"/>
              </a:spcBef>
              <a:spcAft>
                <a:spcPts val="0"/>
              </a:spcAft>
              <a:buClr>
                <a:srgbClr val="000000"/>
              </a:buClr>
              <a:buSzPts val="1700"/>
              <a:buFont typeface="Arial"/>
              <a:buNone/>
            </a:pPr>
            <a:endParaRPr sz="2400" b="0" i="0" u="none" strike="noStrike" cap="none" dirty="0">
              <a:solidFill>
                <a:schemeClr val="dk1"/>
              </a:solidFill>
              <a:latin typeface="Calibri"/>
              <a:ea typeface="Calibri"/>
              <a:cs typeface="Calibri"/>
              <a:sym typeface="Calibri"/>
            </a:endParaRPr>
          </a:p>
          <a:p>
            <a:pPr marL="228600" marR="0" lvl="0" indent="-120650" algn="l" rtl="0">
              <a:lnSpc>
                <a:spcPct val="100000"/>
              </a:lnSpc>
              <a:spcBef>
                <a:spcPts val="1000"/>
              </a:spcBef>
              <a:spcAft>
                <a:spcPts val="0"/>
              </a:spcAft>
              <a:buClr>
                <a:srgbClr val="000000"/>
              </a:buClr>
              <a:buSzPts val="1700"/>
              <a:buFont typeface="Arial"/>
              <a:buNone/>
            </a:pPr>
            <a:endParaRPr sz="2400" b="0" i="0" u="none" strike="noStrike" cap="none" dirty="0">
              <a:solidFill>
                <a:schemeClr val="dk1"/>
              </a:solidFill>
              <a:latin typeface="Calibri"/>
              <a:ea typeface="Calibri"/>
              <a:cs typeface="Calibri"/>
              <a:sym typeface="Calibri"/>
            </a:endParaRPr>
          </a:p>
          <a:p>
            <a:pPr marL="228600" marR="0" lvl="0" indent="-120650" algn="l" rtl="0">
              <a:lnSpc>
                <a:spcPct val="100000"/>
              </a:lnSpc>
              <a:spcBef>
                <a:spcPts val="1000"/>
              </a:spcBef>
              <a:spcAft>
                <a:spcPts val="0"/>
              </a:spcAft>
              <a:buClr>
                <a:srgbClr val="000000"/>
              </a:buClr>
              <a:buSzPts val="1700"/>
              <a:buFont typeface="Arial"/>
              <a:buNone/>
            </a:pPr>
            <a:endParaRPr sz="2400" b="0" i="0" u="none" strike="noStrike" cap="none" dirty="0">
              <a:solidFill>
                <a:schemeClr val="dk1"/>
              </a:solidFill>
              <a:latin typeface="Calibri"/>
              <a:ea typeface="Calibri"/>
              <a:cs typeface="Calibri"/>
              <a:sym typeface="Calibri"/>
            </a:endParaRPr>
          </a:p>
          <a:p>
            <a:pPr marL="285750" marR="0" lvl="0" indent="-285750" defTabSz="914354">
              <a:lnSpc>
                <a:spcPct val="100000"/>
              </a:lnSpc>
              <a:spcBef>
                <a:spcPts val="600"/>
              </a:spcBef>
              <a:spcAft>
                <a:spcPts val="0"/>
              </a:spcAft>
              <a:buClr>
                <a:srgbClr val="0000CC"/>
              </a:buClr>
              <a:buSzPts val="1920"/>
              <a:buFont typeface="Wingdings" pitchFamily="2" charset="2"/>
              <a:buChar char="q"/>
            </a:pPr>
            <a:r>
              <a:rPr lang="en-US" sz="2400" dirty="0" err="1">
                <a:cs typeface="Calibri Light" panose="020F0302020204030204" pitchFamily="34" charset="0"/>
                <a:sym typeface="Calibri"/>
              </a:rPr>
              <a:t>BioNLP</a:t>
            </a:r>
            <a:r>
              <a:rPr lang="en-US" sz="2400" dirty="0">
                <a:cs typeface="Calibri Light" panose="020F0302020204030204" pitchFamily="34" charset="0"/>
                <a:sym typeface="Calibri"/>
              </a:rPr>
              <a:t> shared tasks mainly cover biomedical papers, but very limited papers are about chemistry or other science domains</a:t>
            </a:r>
            <a:endParaRPr sz="2400" dirty="0">
              <a:cs typeface="Calibri Light" panose="020F0302020204030204" pitchFamily="34" charset="0"/>
            </a:endParaRPr>
          </a:p>
          <a:p>
            <a:pPr marL="228600" marR="0" lvl="0" indent="-120650" algn="l" rtl="0">
              <a:lnSpc>
                <a:spcPct val="100000"/>
              </a:lnSpc>
              <a:spcBef>
                <a:spcPts val="1000"/>
              </a:spcBef>
              <a:spcAft>
                <a:spcPts val="0"/>
              </a:spcAft>
              <a:buClr>
                <a:srgbClr val="000000"/>
              </a:buClr>
              <a:buSzPts val="1700"/>
              <a:buFont typeface="Arial"/>
              <a:buNone/>
            </a:pPr>
            <a:endParaRPr sz="1700" b="0" i="0" u="none" strike="noStrike" cap="none" dirty="0">
              <a:solidFill>
                <a:schemeClr val="dk1"/>
              </a:solidFill>
              <a:latin typeface="Calibri"/>
              <a:ea typeface="Calibri"/>
              <a:cs typeface="Calibri"/>
              <a:sym typeface="Calibri"/>
            </a:endParaRPr>
          </a:p>
        </p:txBody>
      </p:sp>
      <p:pic>
        <p:nvPicPr>
          <p:cNvPr id="145" name="Google Shape;145;p41"/>
          <p:cNvPicPr preferRelativeResize="0"/>
          <p:nvPr/>
        </p:nvPicPr>
        <p:blipFill rotWithShape="1">
          <a:blip r:embed="rId3">
            <a:alphaModFix/>
          </a:blip>
          <a:srcRect/>
          <a:stretch/>
        </p:blipFill>
        <p:spPr>
          <a:xfrm>
            <a:off x="3333570" y="2263676"/>
            <a:ext cx="5550568" cy="33374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7"/>
          <p:cNvSpPr txBox="1">
            <a:spLocks noGrp="1"/>
          </p:cNvSpPr>
          <p:nvPr>
            <p:ph type="title"/>
          </p:nvPr>
        </p:nvSpPr>
        <p:spPr>
          <a:xfrm>
            <a:off x="140677" y="123568"/>
            <a:ext cx="11911775"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Experiments: Chemical Reaction Prediction</a:t>
            </a:r>
            <a:endParaRPr sz="4400" dirty="0">
              <a:solidFill>
                <a:schemeClr val="tx1"/>
              </a:solidFill>
              <a:latin typeface="Berlin Sans FB Demi" panose="020E0802020502020306" pitchFamily="34" charset="0"/>
              <a:ea typeface="+mj-ea"/>
              <a:cs typeface="+mj-cs"/>
            </a:endParaRPr>
          </a:p>
        </p:txBody>
      </p:sp>
      <p:sp>
        <p:nvSpPr>
          <p:cNvPr id="564" name="Google Shape;564;p17"/>
          <p:cNvSpPr txBox="1">
            <a:spLocks noGrp="1"/>
          </p:cNvSpPr>
          <p:nvPr>
            <p:ph type="body" idx="1"/>
          </p:nvPr>
        </p:nvSpPr>
        <p:spPr>
          <a:xfrm>
            <a:off x="671332" y="1908751"/>
            <a:ext cx="10857053" cy="227136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51E49"/>
              </a:buClr>
              <a:buSzPts val="2400"/>
              <a:buFont typeface="Courier New"/>
              <a:buChar char="o"/>
            </a:pPr>
            <a:r>
              <a:rPr lang="en-US" sz="2400"/>
              <a:t>USPTO</a:t>
            </a:r>
            <a:endParaRPr/>
          </a:p>
          <a:p>
            <a:pPr marL="457200" lvl="0" indent="-457200" algn="l" rtl="0">
              <a:lnSpc>
                <a:spcPct val="90000"/>
              </a:lnSpc>
              <a:spcBef>
                <a:spcPts val="1000"/>
              </a:spcBef>
              <a:spcAft>
                <a:spcPts val="0"/>
              </a:spcAft>
              <a:buClr>
                <a:srgbClr val="151E49"/>
              </a:buClr>
              <a:buSzPts val="2400"/>
              <a:buFont typeface="Courier New"/>
              <a:buChar char="o"/>
            </a:pPr>
            <a:r>
              <a:rPr lang="en-US" sz="2400"/>
              <a:t>Training set: 409k, validation set: 30k, test set: 40k</a:t>
            </a:r>
            <a:endParaRPr/>
          </a:p>
          <a:p>
            <a:pPr marL="457200" lvl="0" indent="-457200" algn="l" rtl="0">
              <a:lnSpc>
                <a:spcPct val="90000"/>
              </a:lnSpc>
              <a:spcBef>
                <a:spcPts val="1000"/>
              </a:spcBef>
              <a:spcAft>
                <a:spcPts val="0"/>
              </a:spcAft>
              <a:buClr>
                <a:srgbClr val="151E49"/>
              </a:buClr>
              <a:buSzPts val="2400"/>
              <a:buFont typeface="Courier New"/>
              <a:buChar char="o"/>
            </a:pPr>
            <a:r>
              <a:rPr lang="en-US" sz="2400"/>
              <a:t>Each reaction contains SMILES strings of up to five reactant(s) and exactly one product</a:t>
            </a:r>
            <a:endParaRPr/>
          </a:p>
          <a:p>
            <a:pPr marL="457200" lvl="0" indent="-457200" algn="l" rtl="0">
              <a:lnSpc>
                <a:spcPct val="90000"/>
              </a:lnSpc>
              <a:spcBef>
                <a:spcPts val="1000"/>
              </a:spcBef>
              <a:spcAft>
                <a:spcPts val="0"/>
              </a:spcAft>
              <a:buClr>
                <a:srgbClr val="151E49"/>
              </a:buClr>
              <a:buSzPts val="2400"/>
              <a:buFont typeface="Courier New"/>
              <a:buChar char="o"/>
            </a:pPr>
            <a:r>
              <a:rPr lang="en-US" sz="2400"/>
              <a:t>Format:</a:t>
            </a:r>
            <a:endParaRPr/>
          </a:p>
          <a:p>
            <a:pPr marL="457200" lvl="0" indent="-304800" algn="l" rtl="0">
              <a:lnSpc>
                <a:spcPct val="90000"/>
              </a:lnSpc>
              <a:spcBef>
                <a:spcPts val="1000"/>
              </a:spcBef>
              <a:spcAft>
                <a:spcPts val="0"/>
              </a:spcAft>
              <a:buClr>
                <a:srgbClr val="151E49"/>
              </a:buClr>
              <a:buSzPts val="2400"/>
              <a:buFont typeface="Courier New"/>
              <a:buNone/>
            </a:pPr>
            <a:endParaRPr sz="2400"/>
          </a:p>
        </p:txBody>
      </p:sp>
      <p:sp>
        <p:nvSpPr>
          <p:cNvPr id="565" name="Google Shape;565;p17"/>
          <p:cNvSpPr/>
          <p:nvPr/>
        </p:nvSpPr>
        <p:spPr>
          <a:xfrm>
            <a:off x="140677" y="4353952"/>
            <a:ext cx="12051323"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reactant_smiles                                                                           product_smiles</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0                 CC(C)C[Mg+].CON(C)C(=O)c1ccc(O)nc1                                            CC(C)CC(=O)c1ccc(O)nc1</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1                  CN.O=C(O)c1ccc(Cl)c([N+](=O)[O-])c1                                      CNc1ccc(C(=O)O)cc1[N+](=O)[O-]</a:t>
            </a:r>
            <a:endParaRPr/>
          </a:p>
          <a:p>
            <a:pPr marL="457200" marR="0" lvl="0" indent="-457200" algn="l" rtl="0">
              <a:spcBef>
                <a:spcPts val="0"/>
              </a:spcBef>
              <a:spcAft>
                <a:spcPts val="0"/>
              </a:spcAft>
              <a:buClr>
                <a:schemeClr val="dk1"/>
              </a:buClr>
              <a:buSzPts val="2000"/>
              <a:buFont typeface="Calibri"/>
              <a:buAutoNum type="arabicPlain" startAt="2"/>
            </a:pPr>
            <a:r>
              <a:rPr lang="en-US" sz="2000">
                <a:solidFill>
                  <a:schemeClr val="dk1"/>
                </a:solidFill>
                <a:latin typeface="Calibri"/>
                <a:ea typeface="Calibri"/>
                <a:cs typeface="Calibri"/>
                <a:sym typeface="Calibri"/>
              </a:rPr>
              <a:t>CCn1cc(C(=O)O)c(=O)c2cc(F)c(-c3ccc(N)cc3)cc21.O=CO     CCn1cc(C(=O)O)c(=O)c2cc(F)c(-c3ccc(NC=O)cc3)cc21</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a:t>
            </a:r>
            <a:endParaRPr/>
          </a:p>
        </p:txBody>
      </p:sp>
      <p:sp>
        <p:nvSpPr>
          <p:cNvPr id="566" name="Google Shape;566;p17"/>
          <p:cNvSpPr/>
          <p:nvPr/>
        </p:nvSpPr>
        <p:spPr>
          <a:xfrm>
            <a:off x="1177857" y="1326793"/>
            <a:ext cx="22333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Dataset </a:t>
            </a:r>
            <a:endParaRPr sz="1800" b="1">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8"/>
          <p:cNvSpPr txBox="1">
            <a:spLocks noGrp="1"/>
          </p:cNvSpPr>
          <p:nvPr>
            <p:ph type="title"/>
          </p:nvPr>
        </p:nvSpPr>
        <p:spPr>
          <a:xfrm>
            <a:off x="143219" y="123568"/>
            <a:ext cx="11843133"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Experiments: Chemical Reaction Prediction</a:t>
            </a:r>
            <a:endParaRPr sz="4400" dirty="0">
              <a:solidFill>
                <a:schemeClr val="tx1"/>
              </a:solidFill>
              <a:latin typeface="Berlin Sans FB Demi" panose="020E0802020502020306" pitchFamily="34" charset="0"/>
              <a:ea typeface="+mj-ea"/>
              <a:cs typeface="+mj-cs"/>
            </a:endParaRPr>
          </a:p>
        </p:txBody>
      </p:sp>
      <p:sp>
        <p:nvSpPr>
          <p:cNvPr id="573" name="Google Shape;573;p18"/>
          <p:cNvSpPr/>
          <p:nvPr/>
        </p:nvSpPr>
        <p:spPr>
          <a:xfrm>
            <a:off x="1545623" y="1969444"/>
            <a:ext cx="2244397" cy="400110"/>
          </a:xfrm>
          <a:prstGeom prst="rect">
            <a:avLst/>
          </a:prstGeom>
          <a:blipFill rotWithShape="1">
            <a:blip r:embed="rId3">
              <a:alphaModFix/>
            </a:blip>
            <a:stretch>
              <a:fillRect l="-2808" t="-9372" b="-249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574" name="Google Shape;574;p18" descr="Skeletal formula of colchicine"/>
          <p:cNvPicPr preferRelativeResize="0"/>
          <p:nvPr/>
        </p:nvPicPr>
        <p:blipFill rotWithShape="1">
          <a:blip r:embed="rId4">
            <a:alphaModFix/>
          </a:blip>
          <a:srcRect/>
          <a:stretch/>
        </p:blipFill>
        <p:spPr>
          <a:xfrm>
            <a:off x="5709554" y="2631164"/>
            <a:ext cx="772892" cy="775224"/>
          </a:xfrm>
          <a:prstGeom prst="rect">
            <a:avLst/>
          </a:prstGeom>
          <a:noFill/>
          <a:ln>
            <a:noFill/>
          </a:ln>
        </p:spPr>
      </p:pic>
      <p:pic>
        <p:nvPicPr>
          <p:cNvPr id="575" name="Google Shape;575;p18"/>
          <p:cNvPicPr preferRelativeResize="0"/>
          <p:nvPr/>
        </p:nvPicPr>
        <p:blipFill rotWithShape="1">
          <a:blip r:embed="rId5">
            <a:alphaModFix/>
          </a:blip>
          <a:srcRect/>
          <a:stretch/>
        </p:blipFill>
        <p:spPr>
          <a:xfrm>
            <a:off x="6916200" y="2631164"/>
            <a:ext cx="1266740" cy="690550"/>
          </a:xfrm>
          <a:prstGeom prst="rect">
            <a:avLst/>
          </a:prstGeom>
          <a:noFill/>
          <a:ln>
            <a:noFill/>
          </a:ln>
        </p:spPr>
      </p:pic>
      <p:pic>
        <p:nvPicPr>
          <p:cNvPr id="576" name="Google Shape;576;p18"/>
          <p:cNvPicPr preferRelativeResize="0"/>
          <p:nvPr/>
        </p:nvPicPr>
        <p:blipFill rotWithShape="1">
          <a:blip r:embed="rId6">
            <a:alphaModFix/>
          </a:blip>
          <a:srcRect/>
          <a:stretch/>
        </p:blipFill>
        <p:spPr>
          <a:xfrm>
            <a:off x="8809956" y="2687039"/>
            <a:ext cx="697239" cy="578800"/>
          </a:xfrm>
          <a:prstGeom prst="rect">
            <a:avLst/>
          </a:prstGeom>
          <a:noFill/>
          <a:ln>
            <a:noFill/>
          </a:ln>
        </p:spPr>
      </p:pic>
      <p:sp>
        <p:nvSpPr>
          <p:cNvPr id="577" name="Google Shape;577;p18"/>
          <p:cNvSpPr/>
          <p:nvPr/>
        </p:nvSpPr>
        <p:spPr>
          <a:xfrm>
            <a:off x="6439939" y="1932965"/>
            <a:ext cx="2602379" cy="400110"/>
          </a:xfrm>
          <a:prstGeom prst="rect">
            <a:avLst/>
          </a:prstGeom>
          <a:blipFill rotWithShape="1">
            <a:blip r:embed="rId7">
              <a:alphaModFix/>
            </a:blip>
            <a:stretch>
              <a:fillRect l="-1941" t="-9372" b="-249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578" name="Google Shape;578;p18"/>
          <p:cNvSpPr/>
          <p:nvPr/>
        </p:nvSpPr>
        <p:spPr>
          <a:xfrm>
            <a:off x="2346502" y="3558788"/>
            <a:ext cx="410308" cy="43597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18"/>
          <p:cNvSpPr/>
          <p:nvPr/>
        </p:nvSpPr>
        <p:spPr>
          <a:xfrm>
            <a:off x="7549570" y="3558788"/>
            <a:ext cx="410308" cy="43597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18"/>
          <p:cNvSpPr/>
          <p:nvPr/>
        </p:nvSpPr>
        <p:spPr>
          <a:xfrm>
            <a:off x="2817714" y="3537720"/>
            <a:ext cx="16783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Trained model</a:t>
            </a:r>
            <a:endParaRPr sz="2000">
              <a:solidFill>
                <a:schemeClr val="dk1"/>
              </a:solidFill>
              <a:latin typeface="Calibri"/>
              <a:ea typeface="Calibri"/>
              <a:cs typeface="Calibri"/>
              <a:sym typeface="Calibri"/>
            </a:endParaRPr>
          </a:p>
        </p:txBody>
      </p:sp>
      <p:sp>
        <p:nvSpPr>
          <p:cNvPr id="581" name="Google Shape;581;p18"/>
          <p:cNvSpPr/>
          <p:nvPr/>
        </p:nvSpPr>
        <p:spPr>
          <a:xfrm>
            <a:off x="8020782" y="3537720"/>
            <a:ext cx="167834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Trained model</a:t>
            </a:r>
            <a:endParaRPr sz="2000">
              <a:solidFill>
                <a:schemeClr val="dk1"/>
              </a:solidFill>
              <a:latin typeface="Calibri"/>
              <a:ea typeface="Calibri"/>
              <a:cs typeface="Calibri"/>
              <a:sym typeface="Calibri"/>
            </a:endParaRPr>
          </a:p>
        </p:txBody>
      </p:sp>
      <p:sp>
        <p:nvSpPr>
          <p:cNvPr id="582" name="Google Shape;582;p18"/>
          <p:cNvSpPr/>
          <p:nvPr/>
        </p:nvSpPr>
        <p:spPr>
          <a:xfrm>
            <a:off x="1620116" y="4182484"/>
            <a:ext cx="20646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Query embedding</a:t>
            </a:r>
            <a:endParaRPr sz="2000">
              <a:solidFill>
                <a:schemeClr val="dk1"/>
              </a:solidFill>
              <a:latin typeface="Calibri"/>
              <a:ea typeface="Calibri"/>
              <a:cs typeface="Calibri"/>
              <a:sym typeface="Calibri"/>
            </a:endParaRPr>
          </a:p>
        </p:txBody>
      </p:sp>
      <p:sp>
        <p:nvSpPr>
          <p:cNvPr id="583" name="Google Shape;583;p18"/>
          <p:cNvSpPr/>
          <p:nvPr/>
        </p:nvSpPr>
        <p:spPr>
          <a:xfrm>
            <a:off x="4961400" y="4193150"/>
            <a:ext cx="6037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[candidate embedding_1, candidate embedding_2, …]</a:t>
            </a:r>
            <a:endParaRPr sz="2000">
              <a:solidFill>
                <a:schemeClr val="dk1"/>
              </a:solidFill>
              <a:latin typeface="Calibri"/>
              <a:ea typeface="Calibri"/>
              <a:cs typeface="Calibri"/>
              <a:sym typeface="Calibri"/>
            </a:endParaRPr>
          </a:p>
        </p:txBody>
      </p:sp>
      <p:sp>
        <p:nvSpPr>
          <p:cNvPr id="584" name="Google Shape;584;p18"/>
          <p:cNvSpPr/>
          <p:nvPr/>
        </p:nvSpPr>
        <p:spPr>
          <a:xfrm rot="-5400000">
            <a:off x="4874387" y="2599252"/>
            <a:ext cx="400111" cy="4728155"/>
          </a:xfrm>
          <a:prstGeom prst="leftBrace">
            <a:avLst>
              <a:gd name="adj1" fmla="val 96930"/>
              <a:gd name="adj2" fmla="val 49256"/>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18"/>
          <p:cNvSpPr/>
          <p:nvPr/>
        </p:nvSpPr>
        <p:spPr>
          <a:xfrm>
            <a:off x="1076081" y="5298990"/>
            <a:ext cx="8179868" cy="707886"/>
          </a:xfrm>
          <a:prstGeom prst="rect">
            <a:avLst/>
          </a:prstGeom>
          <a:blipFill rotWithShape="1">
            <a:blip r:embed="rId8">
              <a:alphaModFix/>
            </a:blip>
            <a:stretch>
              <a:fillRect l="-774" t="-5356" b="-142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pic>
        <p:nvPicPr>
          <p:cNvPr id="586" name="Google Shape;586;p18"/>
          <p:cNvPicPr preferRelativeResize="0"/>
          <p:nvPr/>
        </p:nvPicPr>
        <p:blipFill rotWithShape="1">
          <a:blip r:embed="rId9">
            <a:alphaModFix/>
          </a:blip>
          <a:srcRect/>
          <a:stretch/>
        </p:blipFill>
        <p:spPr>
          <a:xfrm>
            <a:off x="1726488" y="2463458"/>
            <a:ext cx="1682750" cy="927100"/>
          </a:xfrm>
          <a:prstGeom prst="rect">
            <a:avLst/>
          </a:prstGeom>
          <a:noFill/>
          <a:ln>
            <a:noFill/>
          </a:ln>
        </p:spPr>
      </p:pic>
      <p:sp>
        <p:nvSpPr>
          <p:cNvPr id="587" name="Google Shape;587;p18"/>
          <p:cNvSpPr/>
          <p:nvPr/>
        </p:nvSpPr>
        <p:spPr>
          <a:xfrm>
            <a:off x="1177857" y="1326793"/>
            <a:ext cx="32041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Evaluation Protocol </a:t>
            </a:r>
            <a:endParaRPr sz="1800" b="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20"/>
          <p:cNvSpPr txBox="1">
            <a:spLocks noGrp="1"/>
          </p:cNvSpPr>
          <p:nvPr>
            <p:ph type="title"/>
          </p:nvPr>
        </p:nvSpPr>
        <p:spPr>
          <a:xfrm>
            <a:off x="286440" y="123568"/>
            <a:ext cx="11647652"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Experiments: Chemical Reaction Prediction</a:t>
            </a:r>
            <a:endParaRPr sz="4400" dirty="0">
              <a:solidFill>
                <a:schemeClr val="tx1"/>
              </a:solidFill>
              <a:latin typeface="Berlin Sans FB Demi" panose="020E0802020502020306" pitchFamily="34" charset="0"/>
              <a:ea typeface="+mj-ea"/>
              <a:cs typeface="+mj-cs"/>
            </a:endParaRPr>
          </a:p>
        </p:txBody>
      </p:sp>
      <p:sp>
        <p:nvSpPr>
          <p:cNvPr id="602" name="Google Shape;602;p20"/>
          <p:cNvSpPr/>
          <p:nvPr/>
        </p:nvSpPr>
        <p:spPr>
          <a:xfrm>
            <a:off x="951515" y="1375212"/>
            <a:ext cx="56982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Using products in the test set as candidates</a:t>
            </a:r>
            <a:endParaRPr sz="2400">
              <a:solidFill>
                <a:schemeClr val="dk1"/>
              </a:solidFill>
              <a:latin typeface="Calibri"/>
              <a:ea typeface="Calibri"/>
              <a:cs typeface="Calibri"/>
              <a:sym typeface="Calibri"/>
            </a:endParaRPr>
          </a:p>
        </p:txBody>
      </p:sp>
      <p:pic>
        <p:nvPicPr>
          <p:cNvPr id="603" name="Google Shape;603;p20"/>
          <p:cNvPicPr preferRelativeResize="0"/>
          <p:nvPr/>
        </p:nvPicPr>
        <p:blipFill rotWithShape="1">
          <a:blip r:embed="rId3">
            <a:alphaModFix/>
          </a:blip>
          <a:srcRect/>
          <a:stretch/>
        </p:blipFill>
        <p:spPr>
          <a:xfrm>
            <a:off x="115017" y="2072495"/>
            <a:ext cx="11939663" cy="3252995"/>
          </a:xfrm>
          <a:prstGeom prst="rect">
            <a:avLst/>
          </a:prstGeom>
          <a:noFill/>
          <a:ln>
            <a:noFill/>
          </a:ln>
        </p:spPr>
      </p:pic>
      <p:sp>
        <p:nvSpPr>
          <p:cNvPr id="604" name="Google Shape;604;p20"/>
          <p:cNvSpPr/>
          <p:nvPr/>
        </p:nvSpPr>
        <p:spPr>
          <a:xfrm>
            <a:off x="1103971" y="3679897"/>
            <a:ext cx="591014" cy="959009"/>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20"/>
          <p:cNvSpPr txBox="1"/>
          <p:nvPr/>
        </p:nvSpPr>
        <p:spPr>
          <a:xfrm>
            <a:off x="0" y="5522327"/>
            <a:ext cx="193236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C00000"/>
                </a:solidFill>
                <a:latin typeface="Calibri"/>
                <a:ea typeface="Calibri"/>
                <a:cs typeface="Calibri"/>
                <a:sym typeface="Calibri"/>
              </a:rPr>
              <a:t>Improvement of MolR-TAG over the best baseline</a:t>
            </a:r>
            <a:endParaRPr/>
          </a:p>
        </p:txBody>
      </p:sp>
      <p:sp>
        <p:nvSpPr>
          <p:cNvPr id="606" name="Google Shape;606;p20"/>
          <p:cNvSpPr txBox="1"/>
          <p:nvPr/>
        </p:nvSpPr>
        <p:spPr>
          <a:xfrm>
            <a:off x="2051538" y="5799326"/>
            <a:ext cx="98825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00000"/>
                </a:solidFill>
                <a:latin typeface="Calibri"/>
                <a:ea typeface="Calibri"/>
                <a:cs typeface="Calibri"/>
                <a:sym typeface="Calibri"/>
              </a:rPr>
              <a:t>          14.2%                 390.2                     17.4%                     12.2%                     10.1%                       7.9%</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C249D-07D5-2C54-B3BE-66A8896DFB3F}"/>
              </a:ext>
            </a:extLst>
          </p:cNvPr>
          <p:cNvSpPr>
            <a:spLocks noGrp="1"/>
          </p:cNvSpPr>
          <p:nvPr>
            <p:ph type="title"/>
          </p:nvPr>
        </p:nvSpPr>
        <p:spPr/>
        <p:txBody>
          <a:bodyPr/>
          <a:lstStyle/>
          <a:p>
            <a:r>
              <a:rPr lang="en-US" b="1" dirty="0"/>
              <a:t>Scientific Information Extraction and Analysis</a:t>
            </a:r>
            <a:endParaRPr lang="en-US" dirty="0"/>
          </a:p>
        </p:txBody>
      </p:sp>
      <p:sp>
        <p:nvSpPr>
          <p:cNvPr id="3" name="Content Placeholder 2">
            <a:extLst>
              <a:ext uri="{FF2B5EF4-FFF2-40B4-BE49-F238E27FC236}">
                <a16:creationId xmlns:a16="http://schemas.microsoft.com/office/drawing/2014/main" xmlns="" id="{1F22E19C-6CAA-3914-89A6-9CE69FAF3085}"/>
              </a:ext>
            </a:extLst>
          </p:cNvPr>
          <p:cNvSpPr>
            <a:spLocks noGrp="1"/>
          </p:cNvSpPr>
          <p:nvPr>
            <p:ph idx="1"/>
          </p:nvPr>
        </p:nvSpPr>
        <p:spPr/>
        <p:txBody>
          <a:bodyPr anchor="ctr"/>
          <a:lstStyle/>
          <a:p>
            <a:pPr>
              <a:lnSpc>
                <a:spcPct val="200000"/>
              </a:lnSpc>
            </a:pPr>
            <a:r>
              <a:rPr lang="en-US" dirty="0"/>
              <a:t>Unique Challenges for Scientific Information Extraction</a:t>
            </a:r>
          </a:p>
          <a:p>
            <a:pPr>
              <a:lnSpc>
                <a:spcPct val="200000"/>
              </a:lnSpc>
            </a:pPr>
            <a:r>
              <a:rPr lang="en-US" sz="2800" dirty="0">
                <a:cs typeface="Calibri Light" panose="020F0302020204030204" pitchFamily="34" charset="0"/>
                <a:sym typeface="Arial"/>
              </a:rPr>
              <a:t>Leverage existing knowledge bases for weak supervision</a:t>
            </a:r>
          </a:p>
          <a:p>
            <a:pPr>
              <a:lnSpc>
                <a:spcPct val="200000"/>
              </a:lnSpc>
            </a:pPr>
            <a:r>
              <a:rPr lang="en-US" sz="2800" dirty="0">
                <a:cs typeface="Calibri Light" panose="020F0302020204030204" pitchFamily="34" charset="0"/>
                <a:sym typeface="Arial"/>
              </a:rPr>
              <a:t>Developed multimodal definition powered entity representation</a:t>
            </a:r>
          </a:p>
          <a:p>
            <a:pPr>
              <a:lnSpc>
                <a:spcPct val="200000"/>
              </a:lnSpc>
            </a:pPr>
            <a:r>
              <a:rPr lang="en-US" sz="2800" dirty="0">
                <a:cs typeface="Calibri Light" panose="020F0302020204030204" pitchFamily="34" charset="0"/>
                <a:sym typeface="Arial"/>
              </a:rPr>
              <a:t>Incorporate external knowledge via entity linking</a:t>
            </a:r>
          </a:p>
          <a:p>
            <a:pPr>
              <a:lnSpc>
                <a:spcPct val="200000"/>
              </a:lnSpc>
            </a:pPr>
            <a:r>
              <a:rPr lang="en-US" sz="2800" dirty="0">
                <a:cs typeface="Calibri Light" panose="020F0302020204030204" pitchFamily="34" charset="0"/>
                <a:sym typeface="Arial"/>
              </a:rPr>
              <a:t>Capture complex sentence structures</a:t>
            </a:r>
          </a:p>
          <a:p>
            <a:pPr>
              <a:lnSpc>
                <a:spcPct val="200000"/>
              </a:lnSpc>
            </a:pPr>
            <a:endParaRPr lang="en-US" sz="2800" dirty="0">
              <a:cs typeface="Calibri Light" panose="020F0302020204030204" pitchFamily="34" charset="0"/>
              <a:sym typeface="Arial"/>
            </a:endParaRPr>
          </a:p>
        </p:txBody>
      </p:sp>
      <p:sp>
        <p:nvSpPr>
          <p:cNvPr id="4" name="Arrow: Striped Right 2">
            <a:extLst>
              <a:ext uri="{FF2B5EF4-FFF2-40B4-BE49-F238E27FC236}">
                <a16:creationId xmlns:a16="http://schemas.microsoft.com/office/drawing/2014/main" xmlns="" id="{0339C9A3-5D19-8F0A-CB25-AB2EAEC35A75}"/>
              </a:ext>
            </a:extLst>
          </p:cNvPr>
          <p:cNvSpPr/>
          <p:nvPr/>
        </p:nvSpPr>
        <p:spPr>
          <a:xfrm rot="9506469">
            <a:off x="8189888" y="4327306"/>
            <a:ext cx="357596" cy="354101"/>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9440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6"/>
          <p:cNvSpPr txBox="1">
            <a:spLocks noGrp="1"/>
          </p:cNvSpPr>
          <p:nvPr>
            <p:ph type="title"/>
          </p:nvPr>
        </p:nvSpPr>
        <p:spPr>
          <a:xfrm>
            <a:off x="0" y="212833"/>
            <a:ext cx="12192000" cy="688975"/>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Challenge 3: Sentence-level Context is Insufficient</a:t>
            </a:r>
            <a:endParaRPr sz="4400" b="1" dirty="0">
              <a:solidFill>
                <a:schemeClr val="tx1"/>
              </a:solidFill>
              <a:latin typeface="Berlin Sans FB Demi" panose="020E0802020502020306" pitchFamily="34" charset="0"/>
              <a:ea typeface="+mj-ea"/>
              <a:cs typeface="+mj-cs"/>
              <a:sym typeface="Overlock"/>
            </a:endParaRPr>
          </a:p>
        </p:txBody>
      </p:sp>
      <p:sp>
        <p:nvSpPr>
          <p:cNvPr id="230" name="Google Shape;230;p46"/>
          <p:cNvSpPr txBox="1">
            <a:spLocks noGrp="1"/>
          </p:cNvSpPr>
          <p:nvPr>
            <p:ph type="body" idx="1"/>
          </p:nvPr>
        </p:nvSpPr>
        <p:spPr>
          <a:xfrm>
            <a:off x="418750" y="1206429"/>
            <a:ext cx="11354499" cy="5124450"/>
          </a:xfrm>
          <a:prstGeom prst="rect">
            <a:avLst/>
          </a:prstGeom>
          <a:noFill/>
          <a:ln>
            <a:noFill/>
          </a:ln>
        </p:spPr>
        <p:txBody>
          <a:bodyPr spcFirstLastPara="1" wrap="square" lIns="91425" tIns="45700" rIns="91425" bIns="45700" anchor="t" anchorCtr="0">
            <a:normAutofit/>
          </a:bodyPr>
          <a:lstStyle/>
          <a:p>
            <a:pPr indent="-350519">
              <a:buChar char="❑"/>
            </a:pPr>
            <a:r>
              <a:rPr lang="en-US" sz="2800" dirty="0">
                <a:solidFill>
                  <a:schemeClr val="tx1"/>
                </a:solidFill>
                <a:latin typeface="+mn-lt"/>
                <a:ea typeface="+mn-ea"/>
                <a:cs typeface="+mn-cs"/>
              </a:rPr>
              <a:t>Most of the scientific concepts are abbreviated without explicit explanations of their meanings.</a:t>
            </a:r>
            <a:endParaRPr sz="2800" dirty="0">
              <a:solidFill>
                <a:schemeClr val="tx1"/>
              </a:solidFill>
              <a:latin typeface="+mn-lt"/>
              <a:ea typeface="+mn-ea"/>
              <a:cs typeface="+mn-cs"/>
            </a:endParaRPr>
          </a:p>
          <a:p>
            <a:pPr indent="-350519">
              <a:buChar char="❑"/>
            </a:pPr>
            <a:r>
              <a:rPr lang="en-US" sz="2800" dirty="0">
                <a:solidFill>
                  <a:schemeClr val="tx1"/>
                </a:solidFill>
                <a:latin typeface="+mn-lt"/>
                <a:ea typeface="+mn-ea"/>
                <a:cs typeface="+mn-cs"/>
              </a:rPr>
              <a:t>The complex biomedical and chemical interactions between multifarious chemicals, genes, and proteins are even harder to understand.</a:t>
            </a:r>
            <a:endParaRPr sz="2800" dirty="0">
              <a:solidFill>
                <a:schemeClr val="tx1"/>
              </a:solidFill>
              <a:latin typeface="+mn-lt"/>
              <a:ea typeface="+mn-ea"/>
              <a:cs typeface="+mn-cs"/>
            </a:endParaRPr>
          </a:p>
          <a:p>
            <a:pPr marL="914400" lvl="1" indent="-228599" algn="l" rtl="0">
              <a:lnSpc>
                <a:spcPct val="100000"/>
              </a:lnSpc>
              <a:spcBef>
                <a:spcPts val="600"/>
              </a:spcBef>
              <a:spcAft>
                <a:spcPts val="0"/>
              </a:spcAft>
              <a:buSzPts val="1920"/>
              <a:buNone/>
            </a:pPr>
            <a:endParaRPr dirty="0"/>
          </a:p>
        </p:txBody>
      </p:sp>
      <p:sp>
        <p:nvSpPr>
          <p:cNvPr id="231" name="Google Shape;23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pic>
        <p:nvPicPr>
          <p:cNvPr id="232" name="Google Shape;232;p46"/>
          <p:cNvPicPr preferRelativeResize="0"/>
          <p:nvPr/>
        </p:nvPicPr>
        <p:blipFill rotWithShape="1">
          <a:blip r:embed="rId3">
            <a:alphaModFix/>
          </a:blip>
          <a:srcRect/>
          <a:stretch/>
        </p:blipFill>
        <p:spPr>
          <a:xfrm>
            <a:off x="1749136" y="3289922"/>
            <a:ext cx="8074915" cy="261931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7"/>
          <p:cNvSpPr txBox="1">
            <a:spLocks noGrp="1"/>
          </p:cNvSpPr>
          <p:nvPr>
            <p:ph type="title"/>
          </p:nvPr>
        </p:nvSpPr>
        <p:spPr>
          <a:xfrm>
            <a:off x="1452266" y="123568"/>
            <a:ext cx="9509839" cy="1082933"/>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Efficient Entity Linking based on CNN</a:t>
            </a:r>
            <a:endParaRPr sz="4400" b="1" dirty="0">
              <a:solidFill>
                <a:schemeClr val="tx1"/>
              </a:solidFill>
              <a:latin typeface="Berlin Sans FB Demi" panose="020E0802020502020306" pitchFamily="34" charset="0"/>
              <a:ea typeface="+mj-ea"/>
              <a:cs typeface="+mj-cs"/>
            </a:endParaRPr>
          </a:p>
        </p:txBody>
      </p:sp>
      <p:sp>
        <p:nvSpPr>
          <p:cNvPr id="238" name="Google Shape;238;p47"/>
          <p:cNvSpPr txBox="1"/>
          <p:nvPr/>
        </p:nvSpPr>
        <p:spPr>
          <a:xfrm>
            <a:off x="879796" y="3412789"/>
            <a:ext cx="5664200" cy="2339561"/>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Each encoding block has multiple convolutional filters of varying window sizes.</a:t>
            </a:r>
            <a:endParaRPr dirty="0"/>
          </a:p>
          <a:p>
            <a:pPr marL="228600" marR="0" lvl="0" indent="-228600" algn="l" rtl="0">
              <a:lnSpc>
                <a:spcPct val="100000"/>
              </a:lnSpc>
              <a:spcBef>
                <a:spcPts val="10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We also employ a position-wise fully connected feed-forward network after the convolutional filters.</a:t>
            </a:r>
            <a:endParaRPr dirty="0"/>
          </a:p>
          <a:p>
            <a:pPr marL="228600" marR="0" lvl="0" indent="-228600" algn="l" rtl="0">
              <a:lnSpc>
                <a:spcPct val="100000"/>
              </a:lnSpc>
              <a:spcBef>
                <a:spcPts val="10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There is a residual connection between the input and output of each encoding block</a:t>
            </a:r>
            <a:endParaRPr dirty="0"/>
          </a:p>
        </p:txBody>
      </p:sp>
      <p:pic>
        <p:nvPicPr>
          <p:cNvPr id="239" name="Google Shape;239;p47" descr="Diagram&#10;&#10;Description automatically generated"/>
          <p:cNvPicPr preferRelativeResize="0"/>
          <p:nvPr/>
        </p:nvPicPr>
        <p:blipFill rotWithShape="1">
          <a:blip r:embed="rId3">
            <a:alphaModFix/>
          </a:blip>
          <a:srcRect/>
          <a:stretch/>
        </p:blipFill>
        <p:spPr>
          <a:xfrm>
            <a:off x="8004300" y="2592112"/>
            <a:ext cx="1520307" cy="3340394"/>
          </a:xfrm>
          <a:prstGeom prst="rect">
            <a:avLst/>
          </a:prstGeom>
          <a:noFill/>
          <a:ln>
            <a:noFill/>
          </a:ln>
        </p:spPr>
      </p:pic>
      <p:sp>
        <p:nvSpPr>
          <p:cNvPr id="240" name="Google Shape;240;p47"/>
          <p:cNvSpPr txBox="1"/>
          <p:nvPr/>
        </p:nvSpPr>
        <p:spPr>
          <a:xfrm>
            <a:off x="431799" y="1338850"/>
            <a:ext cx="11580092" cy="1708582"/>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A simple model that mainly focuses on capturing local interactions may perform as well as SOTA BERT-based models</a:t>
            </a:r>
            <a:endParaRPr sz="1800" b="0" i="0" u="none" strike="noStrike" cap="none" dirty="0">
              <a:solidFill>
                <a:schemeClr val="dk1"/>
              </a:solidFill>
              <a:latin typeface="Arial"/>
              <a:ea typeface="Arial"/>
              <a:cs typeface="Arial"/>
              <a:sym typeface="Arial"/>
            </a:endParaRPr>
          </a:p>
          <a:p>
            <a:pPr marL="685800" marR="0" lvl="1" indent="-228600" algn="l" rtl="0">
              <a:lnSpc>
                <a:spcPct val="100000"/>
              </a:lnSpc>
              <a:spcBef>
                <a:spcPts val="5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A natural candidate that exhibits the desired properties is the convolutional neural network (CNN) architecture</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228600" marR="0" lvl="0" indent="-228600" algn="l" rtl="0">
              <a:lnSpc>
                <a:spcPct val="100000"/>
              </a:lnSpc>
              <a:spcBef>
                <a:spcPts val="100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Our encoding layer consists of several </a:t>
            </a:r>
            <a:r>
              <a:rPr lang="en-US" sz="1800" b="0" i="1" u="none" strike="noStrike" cap="none" dirty="0">
                <a:solidFill>
                  <a:schemeClr val="dk1"/>
                </a:solidFill>
                <a:latin typeface="Arial"/>
                <a:ea typeface="Arial"/>
                <a:cs typeface="Arial"/>
                <a:sym typeface="Arial"/>
              </a:rPr>
              <a:t>encoding blocks</a:t>
            </a:r>
            <a:endParaRPr sz="1800" b="0" i="0" u="none" strike="noStrike" cap="none" dirty="0">
              <a:solidFill>
                <a:schemeClr val="dk1"/>
              </a:solidFill>
              <a:latin typeface="Arial"/>
              <a:ea typeface="Arial"/>
              <a:cs typeface="Arial"/>
              <a:sym typeface="Arial"/>
            </a:endParaRPr>
          </a:p>
          <a:p>
            <a:pPr marL="685800" marR="0" lvl="1" indent="-114300" algn="l" rtl="0">
              <a:lnSpc>
                <a:spcPct val="100000"/>
              </a:lnSpc>
              <a:spcBef>
                <a:spcPts val="50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p:txBody>
      </p:sp>
      <p:sp>
        <p:nvSpPr>
          <p:cNvPr id="241" name="Google Shape;241;p47"/>
          <p:cNvSpPr txBox="1"/>
          <p:nvPr/>
        </p:nvSpPr>
        <p:spPr>
          <a:xfrm>
            <a:off x="6973752" y="6064855"/>
            <a:ext cx="3581401" cy="32832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An illustration of an encoding block</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8"/>
          <p:cNvSpPr txBox="1">
            <a:spLocks noGrp="1"/>
          </p:cNvSpPr>
          <p:nvPr>
            <p:ph type="title"/>
          </p:nvPr>
        </p:nvSpPr>
        <p:spPr>
          <a:xfrm>
            <a:off x="0" y="123568"/>
            <a:ext cx="12192000" cy="108293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Multimodal Definition Powered Entity Representation</a:t>
            </a:r>
            <a:endParaRPr sz="4400" b="1" dirty="0">
              <a:solidFill>
                <a:schemeClr val="tx1"/>
              </a:solidFill>
              <a:latin typeface="Berlin Sans FB Demi" panose="020E0802020502020306" pitchFamily="34" charset="0"/>
              <a:ea typeface="+mj-ea"/>
              <a:cs typeface="+mj-cs"/>
              <a:sym typeface="Overlock"/>
            </a:endParaRPr>
          </a:p>
        </p:txBody>
      </p:sp>
      <p:pic>
        <p:nvPicPr>
          <p:cNvPr id="247" name="Google Shape;247;p48" descr="Diagram&#10;&#10;Description automatically generated"/>
          <p:cNvPicPr preferRelativeResize="0"/>
          <p:nvPr/>
        </p:nvPicPr>
        <p:blipFill rotWithShape="1">
          <a:blip r:embed="rId3">
            <a:alphaModFix/>
          </a:blip>
          <a:srcRect/>
          <a:stretch/>
        </p:blipFill>
        <p:spPr>
          <a:xfrm>
            <a:off x="1089787" y="1304986"/>
            <a:ext cx="7118423" cy="5553014"/>
          </a:xfrm>
          <a:prstGeom prst="rect">
            <a:avLst/>
          </a:prstGeom>
          <a:noFill/>
          <a:ln>
            <a:noFill/>
          </a:ln>
        </p:spPr>
      </p:pic>
      <p:sp>
        <p:nvSpPr>
          <p:cNvPr id="248" name="Google Shape;248;p48"/>
          <p:cNvSpPr txBox="1">
            <a:spLocks noGrp="1"/>
          </p:cNvSpPr>
          <p:nvPr>
            <p:ph type="body" idx="1"/>
          </p:nvPr>
        </p:nvSpPr>
        <p:spPr>
          <a:xfrm>
            <a:off x="8208210" y="2062568"/>
            <a:ext cx="3729789" cy="4447853"/>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600"/>
              </a:spcBef>
              <a:spcAft>
                <a:spcPts val="0"/>
              </a:spcAft>
              <a:buSzPts val="1920"/>
              <a:buFont typeface="Arial"/>
              <a:buChar char="•"/>
            </a:pPr>
            <a:r>
              <a:rPr lang="en-US" sz="2000">
                <a:latin typeface="Arial"/>
                <a:ea typeface="Arial"/>
                <a:cs typeface="Arial"/>
                <a:sym typeface="Arial"/>
              </a:rPr>
              <a:t>Utilize multimodal definition of chemicals (chemical structure, natural language description)</a:t>
            </a:r>
            <a:endParaRPr/>
          </a:p>
          <a:p>
            <a:pPr marL="457200" lvl="0" indent="-457200" algn="l" rtl="0">
              <a:lnSpc>
                <a:spcPct val="100000"/>
              </a:lnSpc>
              <a:spcBef>
                <a:spcPts val="600"/>
              </a:spcBef>
              <a:spcAft>
                <a:spcPts val="0"/>
              </a:spcAft>
              <a:buSzPts val="1920"/>
              <a:buFont typeface="Arial"/>
              <a:buChar char="•"/>
            </a:pPr>
            <a:r>
              <a:rPr lang="en-US" sz="2000">
                <a:latin typeface="Arial"/>
                <a:ea typeface="Arial"/>
                <a:cs typeface="Arial"/>
                <a:sym typeface="Arial"/>
              </a:rPr>
              <a:t>Incorporate cross-modal attention to align substructures to concepts in natural language description for interactions across different modalities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9"/>
          <p:cNvSpPr txBox="1">
            <a:spLocks noGrp="1"/>
          </p:cNvSpPr>
          <p:nvPr>
            <p:ph type="title"/>
          </p:nvPr>
        </p:nvSpPr>
        <p:spPr>
          <a:xfrm>
            <a:off x="-634971" y="216715"/>
            <a:ext cx="13667397" cy="629478"/>
          </a:xfrm>
          <a:prstGeom prst="rect">
            <a:avLst/>
          </a:prstGeom>
          <a:noFill/>
          <a:ln>
            <a:noFill/>
          </a:ln>
        </p:spPr>
        <p:txBody>
          <a:bodyPr spcFirstLastPara="1" wrap="square" lIns="91425" tIns="45700" rIns="91425" bIns="45700" anchor="ctr" anchorCtr="0">
            <a:noAutofit/>
          </a:bodyPr>
          <a:lstStyle/>
          <a:p>
            <a:r>
              <a:rPr lang="en-US" sz="4000" b="1" dirty="0">
                <a:solidFill>
                  <a:schemeClr val="tx1"/>
                </a:solidFill>
                <a:latin typeface="Berlin Sans FB Demi" panose="020E0802020502020306" pitchFamily="34" charset="0"/>
                <a:ea typeface="+mj-ea"/>
                <a:cs typeface="+mj-cs"/>
                <a:sym typeface="Overlock"/>
              </a:rPr>
              <a:t>Constructing an Extra Brain: Encoding External </a:t>
            </a:r>
            <a:br>
              <a:rPr lang="en-US" sz="4000" b="1" dirty="0">
                <a:solidFill>
                  <a:schemeClr val="tx1"/>
                </a:solidFill>
                <a:latin typeface="Berlin Sans FB Demi" panose="020E0802020502020306" pitchFamily="34" charset="0"/>
                <a:ea typeface="+mj-ea"/>
                <a:cs typeface="+mj-cs"/>
                <a:sym typeface="Overlock"/>
              </a:rPr>
            </a:br>
            <a:r>
              <a:rPr lang="en-US" sz="4000" b="1" dirty="0">
                <a:solidFill>
                  <a:schemeClr val="tx1"/>
                </a:solidFill>
                <a:latin typeface="Berlin Sans FB Demi" panose="020E0802020502020306" pitchFamily="34" charset="0"/>
                <a:ea typeface="+mj-ea"/>
                <a:cs typeface="+mj-cs"/>
                <a:sym typeface="Overlock"/>
              </a:rPr>
              <a:t>Knowledge via Entity Linking [</a:t>
            </a:r>
            <a:r>
              <a:rPr lang="en-US" sz="4000" b="1" dirty="0">
                <a:solidFill>
                  <a:schemeClr val="tx1"/>
                </a:solidFill>
                <a:latin typeface="Berlin Sans FB Demi" panose="020E0802020502020306" pitchFamily="34" charset="0"/>
                <a:ea typeface="+mj-ea"/>
                <a:cs typeface="+mj-cs"/>
              </a:rPr>
              <a:t>Lai et al., ACL’21</a:t>
            </a:r>
            <a:r>
              <a:rPr lang="en-US" sz="4000" b="1" dirty="0">
                <a:solidFill>
                  <a:schemeClr val="tx1"/>
                </a:solidFill>
                <a:latin typeface="Berlin Sans FB Demi" panose="020E0802020502020306" pitchFamily="34" charset="0"/>
                <a:ea typeface="+mj-ea"/>
                <a:cs typeface="+mj-cs"/>
                <a:sym typeface="Overlock"/>
              </a:rPr>
              <a:t>]</a:t>
            </a:r>
            <a:endParaRPr sz="4000" b="1" dirty="0">
              <a:solidFill>
                <a:schemeClr val="tx1"/>
              </a:solidFill>
              <a:latin typeface="Berlin Sans FB Demi" panose="020E0802020502020306" pitchFamily="34" charset="0"/>
              <a:ea typeface="+mj-ea"/>
              <a:cs typeface="+mj-cs"/>
              <a:sym typeface="Overlock"/>
            </a:endParaRPr>
          </a:p>
        </p:txBody>
      </p:sp>
      <p:pic>
        <p:nvPicPr>
          <p:cNvPr id="255" name="Google Shape;255;p49"/>
          <p:cNvPicPr preferRelativeResize="0"/>
          <p:nvPr/>
        </p:nvPicPr>
        <p:blipFill rotWithShape="1">
          <a:blip r:embed="rId3">
            <a:alphaModFix/>
          </a:blip>
          <a:srcRect/>
          <a:stretch/>
        </p:blipFill>
        <p:spPr>
          <a:xfrm>
            <a:off x="516341" y="1210875"/>
            <a:ext cx="11114326" cy="551746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0"/>
          <p:cNvSpPr txBox="1">
            <a:spLocks noGrp="1"/>
          </p:cNvSpPr>
          <p:nvPr>
            <p:ph type="title"/>
          </p:nvPr>
        </p:nvSpPr>
        <p:spPr>
          <a:xfrm>
            <a:off x="1369452" y="0"/>
            <a:ext cx="8832495" cy="1206501"/>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Initial Span Graph Construction</a:t>
            </a:r>
            <a:endParaRPr sz="4400" b="1" dirty="0">
              <a:solidFill>
                <a:schemeClr val="tx1"/>
              </a:solidFill>
              <a:latin typeface="Berlin Sans FB Demi" panose="020E0802020502020306" pitchFamily="34" charset="0"/>
              <a:ea typeface="+mj-ea"/>
              <a:cs typeface="+mj-cs"/>
              <a:sym typeface="Overlock"/>
            </a:endParaRPr>
          </a:p>
        </p:txBody>
      </p:sp>
      <p:sp>
        <p:nvSpPr>
          <p:cNvPr id="262" name="Google Shape;262;p50"/>
          <p:cNvSpPr txBox="1"/>
          <p:nvPr/>
        </p:nvSpPr>
        <p:spPr>
          <a:xfrm>
            <a:off x="989264" y="1628487"/>
            <a:ext cx="11062401" cy="353247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1800"/>
              <a:buFont typeface="Arial"/>
              <a:buChar char="•"/>
            </a:pPr>
            <a:r>
              <a:rPr lang="en-US" sz="1800" b="0" i="0" u="none" strike="noStrike" cap="none" dirty="0">
                <a:solidFill>
                  <a:srgbClr val="151E49"/>
                </a:solidFill>
                <a:latin typeface="Arial"/>
                <a:ea typeface="Arial"/>
                <a:cs typeface="Arial"/>
                <a:sym typeface="Arial"/>
              </a:rPr>
              <a:t>Enumerate all the spans up to a certain length and computes a representation for each span.</a:t>
            </a:r>
            <a:endParaRPr dirty="0"/>
          </a:p>
          <a:p>
            <a:pPr marL="0" marR="0" lvl="0" indent="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342900" marR="0" lvl="0" indent="-22860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342900" marR="0" lvl="0" indent="-342900" algn="l" rtl="0">
              <a:lnSpc>
                <a:spcPct val="150000"/>
              </a:lnSpc>
              <a:spcBef>
                <a:spcPts val="1000"/>
              </a:spcBef>
              <a:spcAft>
                <a:spcPts val="0"/>
              </a:spcAft>
              <a:buClr>
                <a:srgbClr val="000000"/>
              </a:buClr>
              <a:buSzPts val="1800"/>
              <a:buFont typeface="Arial"/>
              <a:buChar char="•"/>
            </a:pPr>
            <a:r>
              <a:rPr lang="en-US" sz="1800" b="0" i="0" u="none" strike="noStrike" cap="none" dirty="0">
                <a:solidFill>
                  <a:srgbClr val="151E49"/>
                </a:solidFill>
                <a:latin typeface="Arial"/>
                <a:ea typeface="Arial"/>
                <a:cs typeface="Arial"/>
                <a:sym typeface="Arial"/>
              </a:rPr>
              <a:t>Predict the type of each span and the relation between each span pair jointly.</a:t>
            </a:r>
            <a:endParaRPr dirty="0"/>
          </a:p>
          <a:p>
            <a:pPr marL="342900" marR="0" lvl="0" indent="-22860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0" marR="0" lvl="0" indent="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342900" marR="0" lvl="0" indent="-342900" algn="l" rtl="0">
              <a:lnSpc>
                <a:spcPct val="150000"/>
              </a:lnSpc>
              <a:spcBef>
                <a:spcPts val="1000"/>
              </a:spcBef>
              <a:spcAft>
                <a:spcPts val="0"/>
              </a:spcAft>
              <a:buClr>
                <a:srgbClr val="000000"/>
              </a:buClr>
              <a:buSzPts val="1800"/>
              <a:buFont typeface="Arial"/>
              <a:buChar char="•"/>
            </a:pPr>
            <a:r>
              <a:rPr lang="en-US" sz="1800" b="0" i="0" u="none" strike="noStrike" cap="none" dirty="0">
                <a:solidFill>
                  <a:srgbClr val="151E49"/>
                </a:solidFill>
                <a:latin typeface="Arial"/>
                <a:ea typeface="Arial"/>
                <a:cs typeface="Arial"/>
                <a:sym typeface="Arial"/>
              </a:rPr>
              <a:t>The predictions are then used to construct an initial span graph</a:t>
            </a:r>
            <a:endParaRPr dirty="0"/>
          </a:p>
          <a:p>
            <a:pPr marL="342900" marR="0" lvl="0" indent="-342900" algn="l" rtl="0">
              <a:lnSpc>
                <a:spcPct val="150000"/>
              </a:lnSpc>
              <a:spcBef>
                <a:spcPts val="1000"/>
              </a:spcBef>
              <a:spcAft>
                <a:spcPts val="0"/>
              </a:spcAft>
              <a:buClr>
                <a:srgbClr val="000000"/>
              </a:buClr>
              <a:buSzPts val="1800"/>
              <a:buFont typeface="Arial"/>
              <a:buChar char="•"/>
            </a:pPr>
            <a:r>
              <a:rPr lang="en-US" sz="1800" b="0" i="0" u="none" strike="noStrike" cap="none" dirty="0">
                <a:solidFill>
                  <a:srgbClr val="151E49"/>
                </a:solidFill>
                <a:latin typeface="Arial"/>
                <a:ea typeface="Arial"/>
                <a:cs typeface="Arial"/>
                <a:sym typeface="Arial"/>
              </a:rPr>
              <a:t>Use a bidirectional graph convolutional network (GCN) to integrate initial relational information into each span representation</a:t>
            </a:r>
            <a:endParaRPr sz="1800" b="0" i="0" u="none" strike="noStrike" cap="none" dirty="0">
              <a:solidFill>
                <a:srgbClr val="151E49"/>
              </a:solidFill>
              <a:latin typeface="Arial"/>
              <a:ea typeface="Arial"/>
              <a:cs typeface="Arial"/>
              <a:sym typeface="Arial"/>
            </a:endParaRPr>
          </a:p>
          <a:p>
            <a:pPr marL="342900" marR="0" lvl="0" indent="-22860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342900" marR="0" lvl="0" indent="-22860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1028700" marR="0" lvl="1" indent="-254000" algn="l" rtl="0">
              <a:lnSpc>
                <a:spcPct val="150000"/>
              </a:lnSpc>
              <a:spcBef>
                <a:spcPts val="500"/>
              </a:spcBef>
              <a:spcAft>
                <a:spcPts val="0"/>
              </a:spcAft>
              <a:buClr>
                <a:srgbClr val="000000"/>
              </a:buClr>
              <a:buSzPts val="1400"/>
              <a:buFont typeface="Arial"/>
              <a:buNone/>
            </a:pPr>
            <a:endParaRPr sz="1400" b="0" i="0" u="none" strike="noStrike" cap="none" dirty="0">
              <a:solidFill>
                <a:srgbClr val="151E49"/>
              </a:solidFill>
              <a:latin typeface="Arial"/>
              <a:ea typeface="Arial"/>
              <a:cs typeface="Arial"/>
              <a:sym typeface="Arial"/>
            </a:endParaRPr>
          </a:p>
          <a:p>
            <a:pPr marL="1028700" marR="0" lvl="1" indent="-254000" algn="l" rtl="0">
              <a:lnSpc>
                <a:spcPct val="150000"/>
              </a:lnSpc>
              <a:spcBef>
                <a:spcPts val="500"/>
              </a:spcBef>
              <a:spcAft>
                <a:spcPts val="0"/>
              </a:spcAft>
              <a:buClr>
                <a:srgbClr val="000000"/>
              </a:buClr>
              <a:buSzPts val="1400"/>
              <a:buFont typeface="Arial"/>
              <a:buNone/>
            </a:pPr>
            <a:endParaRPr sz="1400" b="0" i="0" u="none" strike="noStrike" cap="none" dirty="0">
              <a:solidFill>
                <a:srgbClr val="151E49"/>
              </a:solidFill>
              <a:latin typeface="Arial"/>
              <a:ea typeface="Arial"/>
              <a:cs typeface="Arial"/>
              <a:sym typeface="Arial"/>
            </a:endParaRPr>
          </a:p>
          <a:p>
            <a:pPr marL="342900" marR="0" lvl="0" indent="-22860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342900" marR="0" lvl="0" indent="-22860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342900" marR="0" lvl="0" indent="-22860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342900" marR="0" lvl="0" indent="-228600" algn="l" rtl="0">
              <a:lnSpc>
                <a:spcPct val="15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800"/>
              <a:buFont typeface="Arial"/>
              <a:buNone/>
            </a:pPr>
            <a:endParaRPr sz="1800" b="0" i="0" u="none" strike="noStrike" cap="none" dirty="0">
              <a:solidFill>
                <a:srgbClr val="151E49"/>
              </a:solidFill>
              <a:latin typeface="Arial"/>
              <a:ea typeface="Arial"/>
              <a:cs typeface="Arial"/>
              <a:sym typeface="Arial"/>
            </a:endParaRPr>
          </a:p>
        </p:txBody>
      </p:sp>
      <p:pic>
        <p:nvPicPr>
          <p:cNvPr id="263" name="Google Shape;263;p50"/>
          <p:cNvPicPr preferRelativeResize="0"/>
          <p:nvPr/>
        </p:nvPicPr>
        <p:blipFill rotWithShape="1">
          <a:blip r:embed="rId3">
            <a:alphaModFix/>
          </a:blip>
          <a:srcRect/>
          <a:stretch/>
        </p:blipFill>
        <p:spPr>
          <a:xfrm>
            <a:off x="3541022" y="2114743"/>
            <a:ext cx="5109955" cy="455965"/>
          </a:xfrm>
          <a:prstGeom prst="rect">
            <a:avLst/>
          </a:prstGeom>
          <a:noFill/>
          <a:ln>
            <a:noFill/>
          </a:ln>
        </p:spPr>
      </p:pic>
      <p:pic>
        <p:nvPicPr>
          <p:cNvPr id="264" name="Google Shape;264;p50"/>
          <p:cNvPicPr preferRelativeResize="0"/>
          <p:nvPr/>
        </p:nvPicPr>
        <p:blipFill rotWithShape="1">
          <a:blip r:embed="rId4">
            <a:alphaModFix/>
          </a:blip>
          <a:srcRect/>
          <a:stretch/>
        </p:blipFill>
        <p:spPr>
          <a:xfrm>
            <a:off x="4465775" y="3696310"/>
            <a:ext cx="3260450" cy="590661"/>
          </a:xfrm>
          <a:prstGeom prst="rect">
            <a:avLst/>
          </a:prstGeom>
          <a:noFill/>
          <a:ln>
            <a:noFill/>
          </a:ln>
        </p:spPr>
      </p:pic>
      <p:pic>
        <p:nvPicPr>
          <p:cNvPr id="265" name="Google Shape;265;p50"/>
          <p:cNvPicPr preferRelativeResize="0"/>
          <p:nvPr/>
        </p:nvPicPr>
        <p:blipFill rotWithShape="1">
          <a:blip r:embed="rId5">
            <a:alphaModFix/>
          </a:blip>
          <a:srcRect/>
          <a:stretch/>
        </p:blipFill>
        <p:spPr>
          <a:xfrm>
            <a:off x="3649834" y="4286971"/>
            <a:ext cx="4892331" cy="60661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1"/>
          <p:cNvSpPr txBox="1">
            <a:spLocks noGrp="1"/>
          </p:cNvSpPr>
          <p:nvPr>
            <p:ph type="title"/>
          </p:nvPr>
        </p:nvSpPr>
        <p:spPr>
          <a:xfrm>
            <a:off x="1369452" y="0"/>
            <a:ext cx="8832495" cy="1206501"/>
          </a:xfrm>
          <a:prstGeom prst="rect">
            <a:avLst/>
          </a:prstGeom>
          <a:noFill/>
          <a:ln>
            <a:noFill/>
          </a:ln>
        </p:spPr>
        <p:txBody>
          <a:bodyPr spcFirstLastPara="1" wrap="square" lIns="91425" tIns="45700" rIns="91425" bIns="45700" anchor="ctr" anchorCtr="0">
            <a:normAutofit/>
          </a:bodyPr>
          <a:lstStyle/>
          <a:p>
            <a:r>
              <a:rPr lang="en-US" sz="4400" b="1" dirty="0">
                <a:solidFill>
                  <a:schemeClr val="tx1"/>
                </a:solidFill>
                <a:latin typeface="Berlin Sans FB Demi" panose="020E0802020502020306" pitchFamily="34" charset="0"/>
                <a:ea typeface="+mj-ea"/>
                <a:cs typeface="+mj-cs"/>
                <a:sym typeface="Overlock"/>
              </a:rPr>
              <a:t>Final Span Graph Prediction</a:t>
            </a:r>
            <a:endParaRPr sz="4400" b="1" dirty="0">
              <a:solidFill>
                <a:schemeClr val="tx1"/>
              </a:solidFill>
              <a:latin typeface="Berlin Sans FB Demi" panose="020E0802020502020306" pitchFamily="34" charset="0"/>
              <a:ea typeface="+mj-ea"/>
              <a:cs typeface="+mj-cs"/>
              <a:sym typeface="Overlock"/>
            </a:endParaRPr>
          </a:p>
        </p:txBody>
      </p:sp>
      <p:pic>
        <p:nvPicPr>
          <p:cNvPr id="271" name="Google Shape;271;p51" descr="Diagram&#10;&#10;Description automatically generated"/>
          <p:cNvPicPr preferRelativeResize="0"/>
          <p:nvPr/>
        </p:nvPicPr>
        <p:blipFill rotWithShape="1">
          <a:blip r:embed="rId3">
            <a:alphaModFix/>
          </a:blip>
          <a:srcRect/>
          <a:stretch/>
        </p:blipFill>
        <p:spPr>
          <a:xfrm>
            <a:off x="1004109" y="1751335"/>
            <a:ext cx="3419475" cy="3933825"/>
          </a:xfrm>
          <a:prstGeom prst="rect">
            <a:avLst/>
          </a:prstGeom>
          <a:noFill/>
          <a:ln>
            <a:noFill/>
          </a:ln>
        </p:spPr>
      </p:pic>
      <p:sp>
        <p:nvSpPr>
          <p:cNvPr id="272" name="Google Shape;272;p51"/>
          <p:cNvSpPr txBox="1"/>
          <p:nvPr/>
        </p:nvSpPr>
        <p:spPr>
          <a:xfrm>
            <a:off x="5486400" y="955972"/>
            <a:ext cx="5774673" cy="152658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000"/>
              <a:buFont typeface="Arial"/>
              <a:buChar char="•"/>
            </a:pPr>
            <a:r>
              <a:rPr lang="en-US" sz="2000" b="0" i="0" u="none" strike="noStrike" cap="none">
                <a:solidFill>
                  <a:srgbClr val="151E49"/>
                </a:solidFill>
                <a:latin typeface="Arial"/>
                <a:ea typeface="Arial"/>
                <a:cs typeface="Arial"/>
                <a:sym typeface="Arial"/>
              </a:rPr>
              <a:t>After building the two graphs, we soft-align the mentions and the candidate entities using an attention mechanism. </a:t>
            </a:r>
            <a:endParaRPr/>
          </a:p>
          <a:p>
            <a:pPr marL="0" marR="0" lvl="0" indent="0" algn="l" rtl="0">
              <a:lnSpc>
                <a:spcPct val="150000"/>
              </a:lnSpc>
              <a:spcBef>
                <a:spcPts val="1000"/>
              </a:spcBef>
              <a:spcAft>
                <a:spcPts val="0"/>
              </a:spcAft>
              <a:buClr>
                <a:srgbClr val="000000"/>
              </a:buClr>
              <a:buSzPts val="1800"/>
              <a:buFont typeface="Arial"/>
              <a:buNone/>
            </a:pPr>
            <a:endParaRPr sz="1800" b="0" i="0" u="none" strike="noStrike" cap="none">
              <a:solidFill>
                <a:srgbClr val="151E49"/>
              </a:solidFill>
              <a:latin typeface="Arial"/>
              <a:ea typeface="Arial"/>
              <a:cs typeface="Arial"/>
              <a:sym typeface="Arial"/>
            </a:endParaRPr>
          </a:p>
          <a:p>
            <a:pPr marL="342900" marR="0" lvl="0" indent="-215900" algn="l" rtl="0">
              <a:lnSpc>
                <a:spcPct val="15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a:p>
            <a:pPr marL="342900" marR="0" lvl="0" indent="-215900" algn="l" rtl="0">
              <a:lnSpc>
                <a:spcPct val="15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a:p>
            <a:pPr marL="342900" marR="0" lvl="0" indent="-215900" algn="l" rtl="0">
              <a:lnSpc>
                <a:spcPct val="15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a:p>
            <a:pPr marL="342900" marR="0" lvl="0" indent="-215900" algn="l" rtl="0">
              <a:lnSpc>
                <a:spcPct val="15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p:txBody>
      </p:sp>
      <p:sp>
        <p:nvSpPr>
          <p:cNvPr id="273" name="Google Shape;273;p51"/>
          <p:cNvSpPr txBox="1"/>
          <p:nvPr/>
        </p:nvSpPr>
        <p:spPr>
          <a:xfrm>
            <a:off x="5556964" y="4804483"/>
            <a:ext cx="5774673" cy="152658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rgbClr val="000000"/>
              </a:buClr>
              <a:buSzPts val="2000"/>
              <a:buFont typeface="Arial"/>
              <a:buChar char="•"/>
            </a:pPr>
            <a:r>
              <a:rPr lang="en-US" sz="2000" b="0" i="0" u="none" strike="noStrike" cap="none">
                <a:solidFill>
                  <a:srgbClr val="151E49"/>
                </a:solidFill>
                <a:latin typeface="Arial"/>
                <a:ea typeface="Arial"/>
                <a:cs typeface="Arial"/>
                <a:sym typeface="Arial"/>
              </a:rPr>
              <a:t>With the extracted knowledge-aware span representations, we predict the final span gr</a:t>
            </a:r>
            <a:endParaRPr/>
          </a:p>
          <a:p>
            <a:pPr marL="342900" marR="0" lvl="0" indent="-228600" algn="l" rtl="0">
              <a:lnSpc>
                <a:spcPct val="150000"/>
              </a:lnSpc>
              <a:spcBef>
                <a:spcPts val="1000"/>
              </a:spcBef>
              <a:spcAft>
                <a:spcPts val="0"/>
              </a:spcAft>
              <a:buClr>
                <a:srgbClr val="000000"/>
              </a:buClr>
              <a:buSzPts val="1800"/>
              <a:buFont typeface="Arial"/>
              <a:buNone/>
            </a:pPr>
            <a:endParaRPr sz="1800" b="0" i="0" u="none" strike="noStrike" cap="none">
              <a:solidFill>
                <a:srgbClr val="151E49"/>
              </a:solidFill>
              <a:latin typeface="Arial"/>
              <a:ea typeface="Arial"/>
              <a:cs typeface="Arial"/>
              <a:sym typeface="Arial"/>
            </a:endParaRPr>
          </a:p>
          <a:p>
            <a:pPr marL="342900" marR="0" lvl="0" indent="-215900" algn="l" rtl="0">
              <a:lnSpc>
                <a:spcPct val="15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a:p>
            <a:pPr marL="342900" marR="0" lvl="0" indent="-215900" algn="l" rtl="0">
              <a:lnSpc>
                <a:spcPct val="15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a:p>
            <a:pPr marL="342900" marR="0" lvl="0" indent="-215900" algn="l" rtl="0">
              <a:lnSpc>
                <a:spcPct val="15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a:p>
            <a:pPr marL="342900" marR="0" lvl="0" indent="-215900" algn="l" rtl="0">
              <a:lnSpc>
                <a:spcPct val="15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000"/>
              <a:buFont typeface="Arial"/>
              <a:buNone/>
            </a:pPr>
            <a:endParaRPr sz="2000" b="0" i="0" u="none" strike="noStrike" cap="none">
              <a:solidFill>
                <a:srgbClr val="151E49"/>
              </a:solidFill>
              <a:latin typeface="Arial"/>
              <a:ea typeface="Arial"/>
              <a:cs typeface="Arial"/>
              <a:sym typeface="Arial"/>
            </a:endParaRPr>
          </a:p>
        </p:txBody>
      </p:sp>
      <p:pic>
        <p:nvPicPr>
          <p:cNvPr id="274" name="Google Shape;274;p51"/>
          <p:cNvPicPr preferRelativeResize="0"/>
          <p:nvPr/>
        </p:nvPicPr>
        <p:blipFill rotWithShape="1">
          <a:blip r:embed="rId4">
            <a:alphaModFix/>
          </a:blip>
          <a:srcRect/>
          <a:stretch/>
        </p:blipFill>
        <p:spPr>
          <a:xfrm>
            <a:off x="6635037" y="5780402"/>
            <a:ext cx="4077672" cy="922490"/>
          </a:xfrm>
          <a:prstGeom prst="rect">
            <a:avLst/>
          </a:prstGeom>
          <a:noFill/>
          <a:ln>
            <a:noFill/>
          </a:ln>
        </p:spPr>
      </p:pic>
      <p:pic>
        <p:nvPicPr>
          <p:cNvPr id="275" name="Google Shape;275;p51"/>
          <p:cNvPicPr preferRelativeResize="0"/>
          <p:nvPr/>
        </p:nvPicPr>
        <p:blipFill rotWithShape="1">
          <a:blip r:embed="rId5">
            <a:alphaModFix/>
          </a:blip>
          <a:srcRect/>
          <a:stretch/>
        </p:blipFill>
        <p:spPr>
          <a:xfrm>
            <a:off x="6483672" y="2524866"/>
            <a:ext cx="4380401" cy="20071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3049A-6842-6A8B-05E2-5E29B67C091A}"/>
              </a:ext>
            </a:extLst>
          </p:cNvPr>
          <p:cNvSpPr>
            <a:spLocks noGrp="1"/>
          </p:cNvSpPr>
          <p:nvPr>
            <p:ph type="title"/>
          </p:nvPr>
        </p:nvSpPr>
        <p:spPr/>
        <p:txBody>
          <a:bodyPr/>
          <a:lstStyle/>
          <a:p>
            <a:r>
              <a:rPr lang="en-US" dirty="0" err="1"/>
              <a:t>BioNLP</a:t>
            </a:r>
            <a:r>
              <a:rPr lang="en-US" dirty="0"/>
              <a:t> Community Efforts</a:t>
            </a:r>
          </a:p>
        </p:txBody>
      </p:sp>
      <p:sp>
        <p:nvSpPr>
          <p:cNvPr id="3" name="Content Placeholder 2">
            <a:extLst>
              <a:ext uri="{FF2B5EF4-FFF2-40B4-BE49-F238E27FC236}">
                <a16:creationId xmlns:a16="http://schemas.microsoft.com/office/drawing/2014/main" xmlns="" id="{45CB022C-B960-DCC3-556C-E9B83EE68EC8}"/>
              </a:ext>
            </a:extLst>
          </p:cNvPr>
          <p:cNvSpPr>
            <a:spLocks noGrp="1"/>
          </p:cNvSpPr>
          <p:nvPr>
            <p:ph idx="1"/>
          </p:nvPr>
        </p:nvSpPr>
        <p:spPr/>
        <p:txBody>
          <a:bodyPr/>
          <a:lstStyle/>
          <a:p>
            <a:r>
              <a:rPr lang="en-US" b="1" dirty="0" err="1"/>
              <a:t>BioNLP</a:t>
            </a:r>
            <a:r>
              <a:rPr lang="en-US" b="1" dirty="0"/>
              <a:t> Workshops </a:t>
            </a:r>
            <a:r>
              <a:rPr lang="en-US" dirty="0"/>
              <a:t>(</a:t>
            </a:r>
            <a:r>
              <a:rPr lang="en-US" dirty="0">
                <a:hlinkClick r:id="rId2"/>
              </a:rPr>
              <a:t>https://aclweb.org/aclwiki/BioNLP_Workshop</a:t>
            </a:r>
            <a:r>
              <a:rPr lang="en-US" dirty="0"/>
              <a:t>)</a:t>
            </a:r>
          </a:p>
          <a:p>
            <a:pPr lvl="1"/>
            <a:r>
              <a:rPr lang="en-US" dirty="0"/>
              <a:t>Entity identification and normalization (linking) for a broad range of semantic categories; Extraction of complex relations and events; Discourse analysis; Anaphora/coreference resolution; Text mining / Literature based discovery; Summarization; </a:t>
            </a:r>
            <a:r>
              <a:rPr lang="el-GR" dirty="0"/>
              <a:t>Τ</a:t>
            </a:r>
            <a:r>
              <a:rPr lang="en-US" dirty="0" err="1"/>
              <a:t>ext</a:t>
            </a:r>
            <a:r>
              <a:rPr lang="en-US" dirty="0"/>
              <a:t> simplification; </a:t>
            </a:r>
            <a:r>
              <a:rPr lang="en-US" i="1" dirty="0"/>
              <a:t>etc.</a:t>
            </a:r>
          </a:p>
          <a:p>
            <a:r>
              <a:rPr lang="en-US" b="1" dirty="0" err="1"/>
              <a:t>BioCreative</a:t>
            </a:r>
            <a:r>
              <a:rPr lang="en-US" dirty="0"/>
              <a:t> (</a:t>
            </a:r>
            <a:r>
              <a:rPr lang="en-US" dirty="0">
                <a:hlinkClick r:id="rId3"/>
              </a:rPr>
              <a:t>https://biocreative.bioinformatics.udel.edu/</a:t>
            </a:r>
            <a:r>
              <a:rPr lang="en-US" dirty="0"/>
              <a:t>)</a:t>
            </a:r>
          </a:p>
          <a:p>
            <a:pPr lvl="1"/>
            <a:r>
              <a:rPr lang="en-US" dirty="0"/>
              <a:t>Named entity recognition, relation extraction, text classification, </a:t>
            </a:r>
            <a:r>
              <a:rPr lang="en-US" i="1" dirty="0"/>
              <a:t>etc</a:t>
            </a:r>
            <a:r>
              <a:rPr lang="en-US" dirty="0"/>
              <a:t>.</a:t>
            </a:r>
          </a:p>
          <a:p>
            <a:r>
              <a:rPr lang="en-US" b="1" dirty="0" err="1"/>
              <a:t>BioASQ</a:t>
            </a:r>
            <a:r>
              <a:rPr lang="en-US" dirty="0"/>
              <a:t> (</a:t>
            </a:r>
            <a:r>
              <a:rPr lang="en-US" dirty="0">
                <a:hlinkClick r:id="rId4"/>
              </a:rPr>
              <a:t>http://bioasq.org/</a:t>
            </a:r>
            <a:r>
              <a:rPr lang="en-US" dirty="0"/>
              <a:t>)</a:t>
            </a:r>
          </a:p>
          <a:p>
            <a:pPr lvl="1"/>
            <a:r>
              <a:rPr lang="en-US" dirty="0"/>
              <a:t>Biomedical semantic indexing and question answering</a:t>
            </a:r>
          </a:p>
          <a:p>
            <a:r>
              <a:rPr lang="en-US" dirty="0"/>
              <a:t>Lack of community efforts in other science domains (chemistry, physics, geoscience, etc.)</a:t>
            </a:r>
          </a:p>
          <a:p>
            <a:pPr lvl="1"/>
            <a:endParaRPr lang="en-US" dirty="0"/>
          </a:p>
          <a:p>
            <a:endParaRPr lang="en-US" dirty="0"/>
          </a:p>
          <a:p>
            <a:pPr lvl="1"/>
            <a:endParaRPr lang="en-US" dirty="0"/>
          </a:p>
        </p:txBody>
      </p:sp>
    </p:spTree>
    <p:extLst>
      <p:ext uri="{BB962C8B-B14F-4D97-AF65-F5344CB8AC3E}">
        <p14:creationId xmlns:p14="http://schemas.microsoft.com/office/powerpoint/2010/main" val="332505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C249D-07D5-2C54-B3BE-66A8896DFB3F}"/>
              </a:ext>
            </a:extLst>
          </p:cNvPr>
          <p:cNvSpPr>
            <a:spLocks noGrp="1"/>
          </p:cNvSpPr>
          <p:nvPr>
            <p:ph type="title"/>
          </p:nvPr>
        </p:nvSpPr>
        <p:spPr/>
        <p:txBody>
          <a:bodyPr/>
          <a:lstStyle/>
          <a:p>
            <a:r>
              <a:rPr lang="en-US" b="1" dirty="0"/>
              <a:t>Scientific Information Extraction and Analysis</a:t>
            </a:r>
            <a:endParaRPr lang="en-US" dirty="0"/>
          </a:p>
        </p:txBody>
      </p:sp>
      <p:sp>
        <p:nvSpPr>
          <p:cNvPr id="3" name="Content Placeholder 2">
            <a:extLst>
              <a:ext uri="{FF2B5EF4-FFF2-40B4-BE49-F238E27FC236}">
                <a16:creationId xmlns:a16="http://schemas.microsoft.com/office/drawing/2014/main" xmlns="" id="{1F22E19C-6CAA-3914-89A6-9CE69FAF3085}"/>
              </a:ext>
            </a:extLst>
          </p:cNvPr>
          <p:cNvSpPr>
            <a:spLocks noGrp="1"/>
          </p:cNvSpPr>
          <p:nvPr>
            <p:ph idx="1"/>
          </p:nvPr>
        </p:nvSpPr>
        <p:spPr/>
        <p:txBody>
          <a:bodyPr anchor="ctr"/>
          <a:lstStyle/>
          <a:p>
            <a:pPr>
              <a:lnSpc>
                <a:spcPct val="200000"/>
              </a:lnSpc>
            </a:pPr>
            <a:r>
              <a:rPr lang="en-US" dirty="0"/>
              <a:t>Unique Challenges for Scientific Information Extraction</a:t>
            </a:r>
          </a:p>
          <a:p>
            <a:pPr>
              <a:lnSpc>
                <a:spcPct val="200000"/>
              </a:lnSpc>
            </a:pPr>
            <a:r>
              <a:rPr lang="en-US" sz="2800" dirty="0">
                <a:cs typeface="Calibri Light" panose="020F0302020204030204" pitchFamily="34" charset="0"/>
                <a:sym typeface="Arial"/>
              </a:rPr>
              <a:t>Leverage existing knowledge bases for weak supervision</a:t>
            </a:r>
          </a:p>
          <a:p>
            <a:pPr>
              <a:lnSpc>
                <a:spcPct val="200000"/>
              </a:lnSpc>
            </a:pPr>
            <a:r>
              <a:rPr lang="en-US" sz="2800" dirty="0">
                <a:cs typeface="Calibri Light" panose="020F0302020204030204" pitchFamily="34" charset="0"/>
                <a:sym typeface="Arial"/>
              </a:rPr>
              <a:t>Developed multimodal definition powered entity representation</a:t>
            </a:r>
          </a:p>
          <a:p>
            <a:pPr>
              <a:lnSpc>
                <a:spcPct val="200000"/>
              </a:lnSpc>
            </a:pPr>
            <a:r>
              <a:rPr lang="en-US" sz="2800" dirty="0">
                <a:cs typeface="Calibri Light" panose="020F0302020204030204" pitchFamily="34" charset="0"/>
                <a:sym typeface="Arial"/>
              </a:rPr>
              <a:t>Incorporate external knowledge via entity linking</a:t>
            </a:r>
          </a:p>
          <a:p>
            <a:pPr>
              <a:lnSpc>
                <a:spcPct val="200000"/>
              </a:lnSpc>
            </a:pPr>
            <a:r>
              <a:rPr lang="en-US" sz="2800" dirty="0">
                <a:cs typeface="Calibri Light" panose="020F0302020204030204" pitchFamily="34" charset="0"/>
                <a:sym typeface="Arial"/>
              </a:rPr>
              <a:t>Capture complex sentence structures</a:t>
            </a:r>
          </a:p>
          <a:p>
            <a:pPr>
              <a:lnSpc>
                <a:spcPct val="200000"/>
              </a:lnSpc>
            </a:pPr>
            <a:endParaRPr lang="en-US" sz="2800" dirty="0">
              <a:cs typeface="Calibri Light" panose="020F0302020204030204" pitchFamily="34" charset="0"/>
              <a:sym typeface="Arial"/>
            </a:endParaRPr>
          </a:p>
        </p:txBody>
      </p:sp>
      <p:sp>
        <p:nvSpPr>
          <p:cNvPr id="4" name="Arrow: Striped Right 2">
            <a:extLst>
              <a:ext uri="{FF2B5EF4-FFF2-40B4-BE49-F238E27FC236}">
                <a16:creationId xmlns:a16="http://schemas.microsoft.com/office/drawing/2014/main" xmlns="" id="{0339C9A3-5D19-8F0A-CB25-AB2EAEC35A75}"/>
              </a:ext>
            </a:extLst>
          </p:cNvPr>
          <p:cNvSpPr/>
          <p:nvPr/>
        </p:nvSpPr>
        <p:spPr>
          <a:xfrm rot="9506469">
            <a:off x="6489878" y="5231385"/>
            <a:ext cx="357596" cy="354101"/>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5694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2"/>
          <p:cNvSpPr txBox="1">
            <a:spLocks noGrp="1"/>
          </p:cNvSpPr>
          <p:nvPr>
            <p:ph type="body" idx="1"/>
          </p:nvPr>
        </p:nvSpPr>
        <p:spPr>
          <a:xfrm>
            <a:off x="199887" y="1435952"/>
            <a:ext cx="10899913" cy="5124450"/>
          </a:xfrm>
          <a:prstGeom prst="rect">
            <a:avLst/>
          </a:prstGeom>
          <a:noFill/>
          <a:ln>
            <a:noFill/>
          </a:ln>
        </p:spPr>
        <p:txBody>
          <a:bodyPr spcFirstLastPara="1" wrap="square" lIns="91425" tIns="45700" rIns="91425" bIns="45700" anchor="t" anchorCtr="0">
            <a:normAutofit/>
          </a:bodyPr>
          <a:lstStyle/>
          <a:p>
            <a:pPr marL="914400" lvl="1" indent="-350519" algn="l" rtl="0">
              <a:lnSpc>
                <a:spcPct val="100000"/>
              </a:lnSpc>
              <a:spcBef>
                <a:spcPts val="600"/>
              </a:spcBef>
              <a:spcAft>
                <a:spcPts val="0"/>
              </a:spcAft>
              <a:buSzPts val="1920"/>
              <a:buChar char="❑"/>
            </a:pPr>
            <a:r>
              <a:rPr lang="en-US" dirty="0"/>
              <a:t>Paper authors tend to write long sentences with </a:t>
            </a:r>
            <a:r>
              <a:rPr lang="en-US" i="1" u="sng" dirty="0"/>
              <a:t>clauses</a:t>
            </a:r>
            <a:r>
              <a:rPr lang="en-US" i="1" dirty="0"/>
              <a:t> and</a:t>
            </a:r>
            <a:r>
              <a:rPr lang="en-US" dirty="0"/>
              <a:t> </a:t>
            </a:r>
            <a:r>
              <a:rPr lang="en-US" i="1" u="sng" dirty="0"/>
              <a:t>appositions</a:t>
            </a:r>
            <a:r>
              <a:rPr lang="en-US" dirty="0"/>
              <a:t> for better presentations.</a:t>
            </a:r>
            <a:endParaRPr dirty="0"/>
          </a:p>
          <a:p>
            <a:pPr marL="914400" lvl="1" indent="-350519" algn="l" rtl="0">
              <a:lnSpc>
                <a:spcPct val="100000"/>
              </a:lnSpc>
              <a:spcBef>
                <a:spcPts val="600"/>
              </a:spcBef>
              <a:spcAft>
                <a:spcPts val="0"/>
              </a:spcAft>
              <a:buSzPts val="1920"/>
              <a:buChar char="❑"/>
            </a:pPr>
            <a:r>
              <a:rPr lang="en-US" b="1" i="1" dirty="0"/>
              <a:t>Example:  </a:t>
            </a:r>
            <a:r>
              <a:rPr lang="en-US" sz="1800" i="1" dirty="0">
                <a:solidFill>
                  <a:schemeClr val="accent2"/>
                </a:solidFill>
              </a:rPr>
              <a:t>Foxp3</a:t>
            </a:r>
            <a:r>
              <a:rPr lang="en-US" sz="1800" b="1" i="1" dirty="0">
                <a:solidFill>
                  <a:schemeClr val="accent2"/>
                </a:solidFill>
              </a:rPr>
              <a:t>[Argument] </a:t>
            </a:r>
            <a:r>
              <a:rPr lang="en-US" sz="1800" i="1" dirty="0"/>
              <a:t>contains a proline-rich amino-terminal domain reported to function as a nuclear factor of activated T cells (NF-AT) and nuclear factor-</a:t>
            </a:r>
            <a:r>
              <a:rPr lang="en-US" sz="1800" i="1" dirty="0" err="1"/>
              <a:t>kappaB</a:t>
            </a:r>
            <a:r>
              <a:rPr lang="en-US" sz="1800" i="1" dirty="0"/>
              <a:t> (NF-</a:t>
            </a:r>
            <a:r>
              <a:rPr lang="en-US" sz="1800" i="1" dirty="0" err="1"/>
              <a:t>kappaB</a:t>
            </a:r>
            <a:r>
              <a:rPr lang="en-US" sz="1800" i="1" dirty="0"/>
              <a:t>) binding domain, a central region containing a zinc finger and leucine zipper potentially important for protein-protein interactions, and a carboxyl-terminal </a:t>
            </a:r>
            <a:r>
              <a:rPr lang="en-US" sz="1800" i="1" dirty="0" err="1"/>
              <a:t>forkhead</a:t>
            </a:r>
            <a:r>
              <a:rPr lang="en-US" sz="1800" i="1" dirty="0"/>
              <a:t> (FKH) domain required for nuclear </a:t>
            </a:r>
            <a:r>
              <a:rPr lang="en-US" sz="1800" i="1" dirty="0">
                <a:solidFill>
                  <a:srgbClr val="FF0000"/>
                </a:solidFill>
              </a:rPr>
              <a:t>localization</a:t>
            </a:r>
            <a:r>
              <a:rPr lang="en-US" sz="1800" b="1" i="1" dirty="0">
                <a:solidFill>
                  <a:srgbClr val="FF0000"/>
                </a:solidFill>
              </a:rPr>
              <a:t>[Trigger] </a:t>
            </a:r>
            <a:r>
              <a:rPr lang="en-US" sz="1800" i="1" dirty="0"/>
              <a:t>and DNA-binding activity [14-16] .</a:t>
            </a:r>
            <a:endParaRPr sz="1800" b="1" i="1" dirty="0"/>
          </a:p>
          <a:p>
            <a:pPr marL="914400" lvl="1" indent="-350519" algn="l" rtl="0">
              <a:lnSpc>
                <a:spcPct val="100000"/>
              </a:lnSpc>
              <a:spcBef>
                <a:spcPts val="600"/>
              </a:spcBef>
              <a:spcAft>
                <a:spcPts val="0"/>
              </a:spcAft>
              <a:buSzPts val="1920"/>
              <a:buChar char="❑"/>
            </a:pPr>
            <a:r>
              <a:rPr lang="en-US" dirty="0"/>
              <a:t>Distance between event trigger and argument:</a:t>
            </a:r>
            <a:endParaRPr dirty="0"/>
          </a:p>
          <a:p>
            <a:pPr marL="914400" lvl="1" indent="-228599" algn="l" rtl="0">
              <a:lnSpc>
                <a:spcPct val="100000"/>
              </a:lnSpc>
              <a:spcBef>
                <a:spcPts val="600"/>
              </a:spcBef>
              <a:spcAft>
                <a:spcPts val="0"/>
              </a:spcAft>
              <a:buSzPts val="1920"/>
              <a:buNone/>
            </a:pPr>
            <a:endParaRPr dirty="0"/>
          </a:p>
        </p:txBody>
      </p:sp>
      <p:sp>
        <p:nvSpPr>
          <p:cNvPr id="282" name="Google Shape;282;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graphicFrame>
        <p:nvGraphicFramePr>
          <p:cNvPr id="283" name="Google Shape;283;p52"/>
          <p:cNvGraphicFramePr/>
          <p:nvPr/>
        </p:nvGraphicFramePr>
        <p:xfrm>
          <a:off x="1934412" y="4321788"/>
          <a:ext cx="8127975" cy="1188750"/>
        </p:xfrm>
        <a:graphic>
          <a:graphicData uri="http://schemas.openxmlformats.org/drawingml/2006/table">
            <a:tbl>
              <a:tblPr firstRow="1" bandRow="1">
                <a:noFill/>
              </a:tblPr>
              <a:tblGrid>
                <a:gridCol w="2709325">
                  <a:extLst>
                    <a:ext uri="{9D8B030D-6E8A-4147-A177-3AD203B41FA5}">
                      <a16:colId xmlns:a16="http://schemas.microsoft.com/office/drawing/2014/main" xmlns="" val="20000"/>
                    </a:ext>
                  </a:extLst>
                </a:gridCol>
                <a:gridCol w="2709325">
                  <a:extLst>
                    <a:ext uri="{9D8B030D-6E8A-4147-A177-3AD203B41FA5}">
                      <a16:colId xmlns:a16="http://schemas.microsoft.com/office/drawing/2014/main" xmlns="" val="20001"/>
                    </a:ext>
                  </a:extLst>
                </a:gridCol>
                <a:gridCol w="2709325">
                  <a:extLst>
                    <a:ext uri="{9D8B030D-6E8A-4147-A177-3AD203B41FA5}">
                      <a16:colId xmlns:a16="http://schemas.microsoft.com/office/drawing/2014/main" xmlns="" val="20002"/>
                    </a:ext>
                  </a:extLst>
                </a:gridCol>
              </a:tblGrid>
              <a:tr h="370850">
                <a:tc>
                  <a:txBody>
                    <a:bodyPr/>
                    <a:lstStyle/>
                    <a:p>
                      <a:pPr marL="0" marR="0" lvl="0" indent="0" algn="ctr" rtl="0">
                        <a:lnSpc>
                          <a:spcPct val="100000"/>
                        </a:lnSpc>
                        <a:spcBef>
                          <a:spcPts val="0"/>
                        </a:spcBef>
                        <a:spcAft>
                          <a:spcPts val="0"/>
                        </a:spcAft>
                        <a:buNone/>
                      </a:pPr>
                      <a:r>
                        <a:rPr lang="en-US" sz="2000" u="none" strike="noStrike" cap="none"/>
                        <a:t>Dataset</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Average Distance</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Maximal Distance</a:t>
                      </a:r>
                      <a:endParaRPr sz="2000" u="none" strike="noStrike" cap="none"/>
                    </a:p>
                  </a:txBody>
                  <a:tcPr marL="91450" marR="91450" marT="45725" marB="45725"/>
                </a:tc>
                <a:extLst>
                  <a:ext uri="{0D108BD9-81ED-4DB2-BD59-A6C34878D82A}">
                    <a16:rowId xmlns:a16="http://schemas.microsoft.com/office/drawing/2014/main" xmlns="" val="10000"/>
                  </a:ext>
                </a:extLst>
              </a:tr>
              <a:tr h="370850">
                <a:tc>
                  <a:txBody>
                    <a:bodyPr/>
                    <a:lstStyle/>
                    <a:p>
                      <a:pPr marL="0" marR="0" lvl="0" indent="0" algn="ctr" rtl="0">
                        <a:lnSpc>
                          <a:spcPct val="100000"/>
                        </a:lnSpc>
                        <a:spcBef>
                          <a:spcPts val="0"/>
                        </a:spcBef>
                        <a:spcAft>
                          <a:spcPts val="0"/>
                        </a:spcAft>
                        <a:buNone/>
                      </a:pPr>
                      <a:r>
                        <a:rPr lang="en-US" sz="2000" u="none" strike="noStrike" cap="none">
                          <a:solidFill>
                            <a:srgbClr val="7F7F7F"/>
                          </a:solidFill>
                        </a:rPr>
                        <a:t>ACE05-E (News)</a:t>
                      </a:r>
                      <a:endParaRPr sz="2000" u="none" strike="noStrike" cap="none">
                        <a:solidFill>
                          <a:srgbClr val="7F7F7F"/>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solidFill>
                            <a:srgbClr val="7F7F7F"/>
                          </a:solidFill>
                        </a:rPr>
                        <a:t>0.212 sentence</a:t>
                      </a:r>
                      <a:endParaRPr sz="2000" u="none" strike="noStrike" cap="none">
                        <a:solidFill>
                          <a:srgbClr val="7F7F7F"/>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solidFill>
                            <a:srgbClr val="7F7F7F"/>
                          </a:solidFill>
                        </a:rPr>
                        <a:t>56 words</a:t>
                      </a:r>
                      <a:endParaRPr sz="2000" u="none" strike="noStrike" cap="none">
                        <a:solidFill>
                          <a:srgbClr val="7F7F7F"/>
                        </a:solidFill>
                      </a:endParaRPr>
                    </a:p>
                  </a:txBody>
                  <a:tcPr marL="91450" marR="91450" marT="45725" marB="45725"/>
                </a:tc>
                <a:extLst>
                  <a:ext uri="{0D108BD9-81ED-4DB2-BD59-A6C34878D82A}">
                    <a16:rowId xmlns:a16="http://schemas.microsoft.com/office/drawing/2014/main" xmlns="" val="10001"/>
                  </a:ext>
                </a:extLst>
              </a:tr>
              <a:tr h="370850">
                <a:tc>
                  <a:txBody>
                    <a:bodyPr/>
                    <a:lstStyle/>
                    <a:p>
                      <a:pPr marL="0" marR="0" lvl="0" indent="0" algn="ctr" rtl="0">
                        <a:lnSpc>
                          <a:spcPct val="100000"/>
                        </a:lnSpc>
                        <a:spcBef>
                          <a:spcPts val="0"/>
                        </a:spcBef>
                        <a:spcAft>
                          <a:spcPts val="0"/>
                        </a:spcAft>
                        <a:buNone/>
                      </a:pPr>
                      <a:r>
                        <a:rPr lang="en-US" sz="2000" u="none" strike="noStrike" cap="none"/>
                        <a:t>GENIA-2011 (Papers)</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0.330 sentence</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2000" u="none" strike="noStrike" cap="none"/>
                        <a:t>77 words</a:t>
                      </a:r>
                      <a:endParaRPr sz="2000" u="none" strike="noStrike" cap="none"/>
                    </a:p>
                  </a:txBody>
                  <a:tcPr marL="91450" marR="91450" marT="45725" marB="45725"/>
                </a:tc>
                <a:extLst>
                  <a:ext uri="{0D108BD9-81ED-4DB2-BD59-A6C34878D82A}">
                    <a16:rowId xmlns:a16="http://schemas.microsoft.com/office/drawing/2014/main" xmlns="" val="10002"/>
                  </a:ext>
                </a:extLst>
              </a:tr>
            </a:tbl>
          </a:graphicData>
        </a:graphic>
      </p:graphicFrame>
      <p:sp>
        <p:nvSpPr>
          <p:cNvPr id="284" name="Google Shape;284;p52"/>
          <p:cNvSpPr txBox="1">
            <a:spLocks noGrp="1"/>
          </p:cNvSpPr>
          <p:nvPr>
            <p:ph type="title"/>
          </p:nvPr>
        </p:nvSpPr>
        <p:spPr>
          <a:xfrm>
            <a:off x="0" y="20615"/>
            <a:ext cx="12192000" cy="1082933"/>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Challenge 4: Wide Context due to Complex Sentence Structures</a:t>
            </a:r>
            <a:endParaRPr sz="4400" b="1" dirty="0">
              <a:solidFill>
                <a:schemeClr val="tx1"/>
              </a:solidFill>
              <a:latin typeface="Berlin Sans FB Demi" panose="020E0802020502020306" pitchFamily="34" charset="0"/>
              <a:ea typeface="+mj-ea"/>
              <a:cs typeface="+mj-cs"/>
              <a:sym typeface="Overlock"/>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3"/>
          <p:cNvSpPr txBox="1">
            <a:spLocks noGrp="1"/>
          </p:cNvSpPr>
          <p:nvPr>
            <p:ph type="title"/>
          </p:nvPr>
        </p:nvSpPr>
        <p:spPr>
          <a:xfrm>
            <a:off x="334852" y="-133684"/>
            <a:ext cx="11616742" cy="1325563"/>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Compressing Long Context with Abstract Meaning Representation</a:t>
            </a:r>
            <a:endParaRPr sz="4400" b="1" dirty="0">
              <a:solidFill>
                <a:schemeClr val="tx1"/>
              </a:solidFill>
              <a:latin typeface="Berlin Sans FB Demi" panose="020E0802020502020306" pitchFamily="34" charset="0"/>
              <a:ea typeface="+mj-ea"/>
              <a:cs typeface="+mj-cs"/>
            </a:endParaRPr>
          </a:p>
        </p:txBody>
      </p:sp>
      <p:sp>
        <p:nvSpPr>
          <p:cNvPr id="291" name="Google Shape;291;p53"/>
          <p:cNvSpPr txBox="1"/>
          <p:nvPr/>
        </p:nvSpPr>
        <p:spPr>
          <a:xfrm>
            <a:off x="79869" y="3170790"/>
            <a:ext cx="5704905" cy="5570287"/>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480"/>
              </a:spcBef>
              <a:spcAft>
                <a:spcPts val="0"/>
              </a:spcAft>
              <a:buClr>
                <a:srgbClr val="170981"/>
              </a:buClr>
              <a:buSzPts val="1920"/>
              <a:buFont typeface="Noto Sans Symbols"/>
              <a:buNone/>
            </a:pPr>
            <a:endParaRPr sz="2400" b="0" i="0" u="none" strike="noStrike" cap="none">
              <a:solidFill>
                <a:schemeClr val="dk1"/>
              </a:solidFill>
              <a:latin typeface="Calibri"/>
              <a:ea typeface="Calibri"/>
              <a:cs typeface="Calibri"/>
              <a:sym typeface="Calibri"/>
            </a:endParaRPr>
          </a:p>
        </p:txBody>
      </p:sp>
      <p:pic>
        <p:nvPicPr>
          <p:cNvPr id="292" name="Google Shape;292;p53"/>
          <p:cNvPicPr preferRelativeResize="0"/>
          <p:nvPr/>
        </p:nvPicPr>
        <p:blipFill rotWithShape="1">
          <a:blip r:embed="rId3">
            <a:alphaModFix/>
          </a:blip>
          <a:srcRect/>
          <a:stretch/>
        </p:blipFill>
        <p:spPr>
          <a:xfrm>
            <a:off x="1187047" y="1167396"/>
            <a:ext cx="5220181" cy="5570288"/>
          </a:xfrm>
          <a:prstGeom prst="rect">
            <a:avLst/>
          </a:prstGeom>
          <a:noFill/>
          <a:ln>
            <a:noFill/>
          </a:ln>
        </p:spPr>
      </p:pic>
      <p:sp>
        <p:nvSpPr>
          <p:cNvPr id="293" name="Google Shape;293;p53"/>
          <p:cNvSpPr/>
          <p:nvPr/>
        </p:nvSpPr>
        <p:spPr>
          <a:xfrm>
            <a:off x="6482947" y="1308508"/>
            <a:ext cx="4866842" cy="489364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Use </a:t>
            </a:r>
            <a:r>
              <a:rPr lang="en-US" sz="2400" b="0" i="1" u="none" strike="noStrike" cap="none">
                <a:solidFill>
                  <a:srgbClr val="0070C0"/>
                </a:solidFill>
                <a:latin typeface="Arial"/>
                <a:ea typeface="Arial"/>
                <a:cs typeface="Arial"/>
                <a:sym typeface="Arial"/>
              </a:rPr>
              <a:t>BioBERT</a:t>
            </a:r>
            <a:r>
              <a:rPr lang="en-US" sz="2400" b="0" i="0" u="none" strike="noStrike" cap="none">
                <a:solidFill>
                  <a:srgbClr val="000000"/>
                </a:solidFill>
                <a:latin typeface="Arial"/>
                <a:ea typeface="Arial"/>
                <a:cs typeface="Arial"/>
                <a:sym typeface="Arial"/>
              </a:rPr>
              <a:t> as the sentence encoder, and adopt </a:t>
            </a:r>
            <a:r>
              <a:rPr lang="en-US" sz="2400" b="0" i="1" u="none" strike="noStrike" cap="none">
                <a:solidFill>
                  <a:srgbClr val="0070C0"/>
                </a:solidFill>
                <a:latin typeface="Arial"/>
                <a:ea typeface="Arial"/>
                <a:cs typeface="Arial"/>
                <a:sym typeface="Arial"/>
              </a:rPr>
              <a:t>span enumeration and classification </a:t>
            </a:r>
            <a:r>
              <a:rPr lang="en-US" sz="2400" b="0" i="0" u="none" strike="noStrike" cap="none">
                <a:solidFill>
                  <a:srgbClr val="000000"/>
                </a:solidFill>
                <a:latin typeface="Arial"/>
                <a:ea typeface="Arial"/>
                <a:cs typeface="Arial"/>
                <a:sym typeface="Arial"/>
              </a:rPr>
              <a:t>for identifying event triggers and entities</a:t>
            </a:r>
            <a:endParaRPr sz="2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Message passing using an edge-conditioned graph attention network</a:t>
            </a:r>
            <a:endParaRPr sz="2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Jointly training and inference (trigger and arguments) for biomedical event extraction</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54"/>
          <p:cNvPicPr preferRelativeResize="0"/>
          <p:nvPr/>
        </p:nvPicPr>
        <p:blipFill rotWithShape="1">
          <a:blip r:embed="rId3">
            <a:alphaModFix/>
          </a:blip>
          <a:srcRect/>
          <a:stretch/>
        </p:blipFill>
        <p:spPr>
          <a:xfrm>
            <a:off x="811852" y="1580676"/>
            <a:ext cx="10528300" cy="4597400"/>
          </a:xfrm>
          <a:prstGeom prst="rect">
            <a:avLst/>
          </a:prstGeom>
          <a:noFill/>
          <a:ln>
            <a:noFill/>
          </a:ln>
        </p:spPr>
      </p:pic>
      <p:sp>
        <p:nvSpPr>
          <p:cNvPr id="300" name="Google Shape;300;p54"/>
          <p:cNvSpPr txBox="1">
            <a:spLocks noGrp="1"/>
          </p:cNvSpPr>
          <p:nvPr>
            <p:ph type="title"/>
          </p:nvPr>
        </p:nvSpPr>
        <p:spPr>
          <a:xfrm>
            <a:off x="261191" y="232003"/>
            <a:ext cx="11629622" cy="629478"/>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Knowledge-enriched Abstract Meaning Representation [Zhang et al., ACL’21]</a:t>
            </a:r>
            <a:endParaRPr sz="4400" b="1" dirty="0">
              <a:solidFill>
                <a:schemeClr val="tx1"/>
              </a:solidFill>
              <a:latin typeface="Berlin Sans FB Demi" panose="020E0802020502020306" pitchFamily="34" charset="0"/>
              <a:ea typeface="+mj-ea"/>
              <a:cs typeface="+mj-cs"/>
              <a:sym typeface="Overlock"/>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5"/>
          <p:cNvSpPr txBox="1">
            <a:spLocks noGrp="1"/>
          </p:cNvSpPr>
          <p:nvPr>
            <p:ph type="title"/>
          </p:nvPr>
        </p:nvSpPr>
        <p:spPr>
          <a:xfrm>
            <a:off x="452205" y="0"/>
            <a:ext cx="11306205" cy="1206501"/>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Entity and Relation Extraction Results</a:t>
            </a:r>
            <a:endParaRPr sz="4400" b="1" dirty="0">
              <a:solidFill>
                <a:schemeClr val="tx1"/>
              </a:solidFill>
              <a:latin typeface="Berlin Sans FB Demi" panose="020E0802020502020306" pitchFamily="34" charset="0"/>
              <a:ea typeface="+mj-ea"/>
              <a:cs typeface="+mj-cs"/>
            </a:endParaRPr>
          </a:p>
        </p:txBody>
      </p:sp>
      <p:sp>
        <p:nvSpPr>
          <p:cNvPr id="306" name="Google Shape;306;p55"/>
          <p:cNvSpPr txBox="1"/>
          <p:nvPr/>
        </p:nvSpPr>
        <p:spPr>
          <a:xfrm>
            <a:off x="197122" y="1409696"/>
            <a:ext cx="9177788" cy="82290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BioRelEx dataset – detecting binding interactions between proteins and/or biomolecules</a:t>
            </a:r>
            <a:endParaRPr/>
          </a:p>
          <a:p>
            <a:pPr marL="342900" marR="0" lvl="0"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ADE dataset – extracting drug-related adverse effects</a:t>
            </a:r>
            <a:endParaRPr/>
          </a:p>
          <a:p>
            <a:pPr marL="228600" marR="0" lvl="0" indent="-114300" algn="l" rtl="0">
              <a:lnSpc>
                <a:spcPct val="10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aphicFrame>
        <p:nvGraphicFramePr>
          <p:cNvPr id="307" name="Google Shape;307;p55"/>
          <p:cNvGraphicFramePr/>
          <p:nvPr/>
        </p:nvGraphicFramePr>
        <p:xfrm>
          <a:off x="140614" y="2875832"/>
          <a:ext cx="5224575" cy="2249245"/>
        </p:xfrm>
        <a:graphic>
          <a:graphicData uri="http://schemas.openxmlformats.org/drawingml/2006/table">
            <a:tbl>
              <a:tblPr>
                <a:noFill/>
              </a:tblPr>
              <a:tblGrid>
                <a:gridCol w="2539825">
                  <a:extLst>
                    <a:ext uri="{9D8B030D-6E8A-4147-A177-3AD203B41FA5}">
                      <a16:colId xmlns:a16="http://schemas.microsoft.com/office/drawing/2014/main" xmlns="" val="20000"/>
                    </a:ext>
                  </a:extLst>
                </a:gridCol>
                <a:gridCol w="1443325">
                  <a:extLst>
                    <a:ext uri="{9D8B030D-6E8A-4147-A177-3AD203B41FA5}">
                      <a16:colId xmlns:a16="http://schemas.microsoft.com/office/drawing/2014/main" xmlns="" val="20001"/>
                    </a:ext>
                  </a:extLst>
                </a:gridCol>
                <a:gridCol w="1241425">
                  <a:extLst>
                    <a:ext uri="{9D8B030D-6E8A-4147-A177-3AD203B41FA5}">
                      <a16:colId xmlns:a16="http://schemas.microsoft.com/office/drawing/2014/main" xmlns="" val="20002"/>
                    </a:ext>
                  </a:extLst>
                </a:gridCol>
              </a:tblGrid>
              <a:tr h="464300">
                <a:tc>
                  <a:txBody>
                    <a:bodyPr/>
                    <a:lstStyle/>
                    <a:p>
                      <a:pPr marL="0" marR="0" lvl="0" indent="0" algn="l" rtl="0">
                        <a:lnSpc>
                          <a:spcPct val="100000"/>
                        </a:lnSpc>
                        <a:spcBef>
                          <a:spcPts val="0"/>
                        </a:spcBef>
                        <a:spcAft>
                          <a:spcPts val="0"/>
                        </a:spcAft>
                        <a:buNone/>
                      </a:pPr>
                      <a:r>
                        <a:rPr lang="en-US" sz="1600" u="none" strike="noStrike" cap="none">
                          <a:latin typeface="Roboto"/>
                          <a:ea typeface="Roboto"/>
                          <a:cs typeface="Roboto"/>
                          <a:sym typeface="Roboto"/>
                        </a:rPr>
                        <a:t> </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50000"/>
                        </a:lnSpc>
                        <a:spcBef>
                          <a:spcPts val="0"/>
                        </a:spcBef>
                        <a:spcAft>
                          <a:spcPts val="0"/>
                        </a:spcAft>
                        <a:buNone/>
                      </a:pPr>
                      <a:r>
                        <a:rPr lang="en-US" sz="1600" b="0" i="0" u="none" strike="noStrike" cap="none">
                          <a:solidFill>
                            <a:srgbClr val="262626"/>
                          </a:solidFill>
                          <a:latin typeface="Roboto"/>
                          <a:ea typeface="Roboto"/>
                          <a:cs typeface="Roboto"/>
                          <a:sym typeface="Roboto"/>
                        </a:rPr>
                        <a:t>Entity</a:t>
                      </a:r>
                      <a:endParaRPr/>
                    </a:p>
                    <a:p>
                      <a:pPr marL="0" marR="0" lvl="0" indent="0" algn="ctr" rtl="0">
                        <a:lnSpc>
                          <a:spcPct val="150000"/>
                        </a:lnSpc>
                        <a:spcBef>
                          <a:spcPts val="0"/>
                        </a:spcBef>
                        <a:spcAft>
                          <a:spcPts val="0"/>
                        </a:spcAft>
                        <a:buNone/>
                      </a:pPr>
                      <a:r>
                        <a:rPr lang="en-US" sz="1600" b="0" i="0" u="none" strike="noStrike" cap="none">
                          <a:solidFill>
                            <a:srgbClr val="262626"/>
                          </a:solidFill>
                          <a:latin typeface="Roboto"/>
                          <a:ea typeface="Roboto"/>
                          <a:cs typeface="Roboto"/>
                          <a:sym typeface="Roboto"/>
                        </a:rPr>
                        <a:t>(Micro-F1)</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50000"/>
                        </a:lnSpc>
                        <a:spcBef>
                          <a:spcPts val="0"/>
                        </a:spcBef>
                        <a:spcAft>
                          <a:spcPts val="0"/>
                        </a:spcAft>
                        <a:buNone/>
                      </a:pPr>
                      <a:r>
                        <a:rPr lang="en-US" sz="1600" b="0" i="0" u="none" strike="noStrike" cap="none">
                          <a:solidFill>
                            <a:srgbClr val="262626"/>
                          </a:solidFill>
                          <a:latin typeface="Roboto"/>
                          <a:ea typeface="Roboto"/>
                          <a:cs typeface="Roboto"/>
                          <a:sym typeface="Roboto"/>
                        </a:rPr>
                        <a:t>Relation (Micro-F1)</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0"/>
                  </a:ext>
                </a:extLst>
              </a:tr>
              <a:tr h="487425">
                <a:tc>
                  <a:txBody>
                    <a:bodyPr/>
                    <a:lstStyle/>
                    <a:p>
                      <a:pPr marL="0" marR="0" lvl="0" indent="0" algn="l" rtl="0">
                        <a:lnSpc>
                          <a:spcPct val="100000"/>
                        </a:lnSpc>
                        <a:spcBef>
                          <a:spcPts val="0"/>
                        </a:spcBef>
                        <a:spcAft>
                          <a:spcPts val="0"/>
                        </a:spcAft>
                        <a:buNone/>
                      </a:pPr>
                      <a:r>
                        <a:rPr lang="en-US" sz="1600" b="0" i="0" u="none" strike="noStrike" cap="none">
                          <a:solidFill>
                            <a:srgbClr val="262626"/>
                          </a:solidFill>
                          <a:latin typeface="Roboto"/>
                          <a:ea typeface="Roboto"/>
                          <a:cs typeface="Roboto"/>
                          <a:sym typeface="Roboto"/>
                        </a:rPr>
                        <a:t>SciIE (</a:t>
                      </a:r>
                      <a:r>
                        <a:rPr lang="en-US" sz="1600" b="0" i="0" u="sng" strike="noStrike" cap="none">
                          <a:solidFill>
                            <a:srgbClr val="262626"/>
                          </a:solidFill>
                          <a:latin typeface="Roboto"/>
                          <a:ea typeface="Roboto"/>
                          <a:cs typeface="Roboto"/>
                          <a:sym typeface="Roboto"/>
                          <a:hlinkClick r:id="rId3">
                            <a:extLst>
                              <a:ext uri="{A12FA001-AC4F-418D-AE19-62706E023703}">
                                <ahyp:hlinkClr xmlns:ahyp="http://schemas.microsoft.com/office/drawing/2018/hyperlinkcolor" xmlns="" val="tx"/>
                              </a:ext>
                            </a:extLst>
                          </a:hlinkClick>
                        </a:rPr>
                        <a:t>Luan et al. 2018</a:t>
                      </a:r>
                      <a:r>
                        <a:rPr lang="en-US" sz="1600" b="0" i="0" u="none" strike="noStrike" cap="none">
                          <a:solidFill>
                            <a:srgbClr val="262626"/>
                          </a:solidFill>
                          <a:latin typeface="Roboto"/>
                          <a:ea typeface="Roboto"/>
                          <a:cs typeface="Roboto"/>
                          <a:sym typeface="Roboto"/>
                        </a:rPr>
                        <a:t>)</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73.56</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50.15</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1"/>
                  </a:ext>
                </a:extLst>
              </a:tr>
              <a:tr h="501950">
                <a:tc>
                  <a:txBody>
                    <a:bodyPr/>
                    <a:lstStyle/>
                    <a:p>
                      <a:pPr marL="0" marR="0" lvl="0" indent="0" algn="l" rtl="0">
                        <a:lnSpc>
                          <a:spcPct val="100000"/>
                        </a:lnSpc>
                        <a:spcBef>
                          <a:spcPts val="0"/>
                        </a:spcBef>
                        <a:spcAft>
                          <a:spcPts val="0"/>
                        </a:spcAft>
                        <a:buNone/>
                      </a:pPr>
                      <a:r>
                        <a:rPr lang="en-US" sz="1600" b="0" i="0" u="none" strike="noStrike" cap="none">
                          <a:solidFill>
                            <a:srgbClr val="262626"/>
                          </a:solidFill>
                          <a:latin typeface="Roboto"/>
                          <a:ea typeface="Roboto"/>
                          <a:cs typeface="Roboto"/>
                          <a:sym typeface="Roboto"/>
                        </a:rPr>
                        <a:t>Second Best Model</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82.76</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62.18</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2"/>
                  </a:ext>
                </a:extLst>
              </a:tr>
              <a:tr h="471200">
                <a:tc>
                  <a:txBody>
                    <a:bodyPr/>
                    <a:lstStyle/>
                    <a:p>
                      <a:pPr marL="0" marR="0" lvl="0" indent="0" algn="l" rtl="0">
                        <a:lnSpc>
                          <a:spcPct val="100000"/>
                        </a:lnSpc>
                        <a:spcBef>
                          <a:spcPts val="0"/>
                        </a:spcBef>
                        <a:spcAft>
                          <a:spcPts val="0"/>
                        </a:spcAft>
                        <a:buClr>
                          <a:srgbClr val="FF0000"/>
                        </a:buClr>
                        <a:buSzPts val="1600"/>
                        <a:buFont typeface="Arial"/>
                        <a:buNone/>
                      </a:pPr>
                      <a:r>
                        <a:rPr lang="en-US" sz="1600" b="0" i="0" u="none" strike="noStrike" cap="none">
                          <a:solidFill>
                            <a:srgbClr val="FF0000"/>
                          </a:solidFill>
                          <a:latin typeface="Roboto"/>
                          <a:ea typeface="Roboto"/>
                          <a:cs typeface="Roboto"/>
                          <a:sym typeface="Roboto"/>
                        </a:rPr>
                        <a:t>KECI (Ours)</a:t>
                      </a:r>
                      <a:endParaRPr sz="1600" u="none" strike="noStrike" cap="none">
                        <a:solidFill>
                          <a:srgbClr val="FF0000"/>
                        </a:solidFill>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None/>
                      </a:pPr>
                      <a:r>
                        <a:rPr lang="en-US" sz="1600" b="1" u="none" strike="noStrike" cap="none">
                          <a:latin typeface="Roboto"/>
                          <a:ea typeface="Roboto"/>
                          <a:cs typeface="Roboto"/>
                          <a:sym typeface="Roboto"/>
                        </a:rPr>
                        <a:t>87.35</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b="1" u="none" strike="noStrike" cap="none">
                          <a:latin typeface="Roboto"/>
                          <a:ea typeface="Roboto"/>
                          <a:cs typeface="Roboto"/>
                          <a:sym typeface="Roboto"/>
                        </a:rPr>
                        <a:t>67.09</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3"/>
                  </a:ext>
                </a:extLst>
              </a:tr>
            </a:tbl>
          </a:graphicData>
        </a:graphic>
      </p:graphicFrame>
      <p:sp>
        <p:nvSpPr>
          <p:cNvPr id="308" name="Google Shape;308;p55"/>
          <p:cNvSpPr txBox="1"/>
          <p:nvPr/>
        </p:nvSpPr>
        <p:spPr>
          <a:xfrm>
            <a:off x="452205" y="5248966"/>
            <a:ext cx="460138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Overall results (%) on the BioRelEx </a:t>
            </a: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xmlns="" val="tx"/>
                    </a:ext>
                  </a:extLst>
                </a:hlinkClick>
              </a:rPr>
              <a:t>leaderboard</a:t>
            </a:r>
            <a:endParaRPr sz="1400" b="0" i="0" u="none" strike="noStrike" cap="none">
              <a:solidFill>
                <a:srgbClr val="000000"/>
              </a:solidFill>
              <a:latin typeface="Arial"/>
              <a:ea typeface="Arial"/>
              <a:cs typeface="Arial"/>
              <a:sym typeface="Arial"/>
            </a:endParaRPr>
          </a:p>
        </p:txBody>
      </p:sp>
      <p:graphicFrame>
        <p:nvGraphicFramePr>
          <p:cNvPr id="309" name="Google Shape;309;p55"/>
          <p:cNvGraphicFramePr/>
          <p:nvPr/>
        </p:nvGraphicFramePr>
        <p:xfrm>
          <a:off x="5997388" y="2559283"/>
          <a:ext cx="5907300" cy="3215495"/>
        </p:xfrm>
        <a:graphic>
          <a:graphicData uri="http://schemas.openxmlformats.org/drawingml/2006/table">
            <a:tbl>
              <a:tblPr>
                <a:noFill/>
              </a:tblPr>
              <a:tblGrid>
                <a:gridCol w="3190800">
                  <a:extLst>
                    <a:ext uri="{9D8B030D-6E8A-4147-A177-3AD203B41FA5}">
                      <a16:colId xmlns:a16="http://schemas.microsoft.com/office/drawing/2014/main" xmlns="" val="20000"/>
                    </a:ext>
                  </a:extLst>
                </a:gridCol>
                <a:gridCol w="1449475">
                  <a:extLst>
                    <a:ext uri="{9D8B030D-6E8A-4147-A177-3AD203B41FA5}">
                      <a16:colId xmlns:a16="http://schemas.microsoft.com/office/drawing/2014/main" xmlns="" val="20001"/>
                    </a:ext>
                  </a:extLst>
                </a:gridCol>
                <a:gridCol w="1267025">
                  <a:extLst>
                    <a:ext uri="{9D8B030D-6E8A-4147-A177-3AD203B41FA5}">
                      <a16:colId xmlns:a16="http://schemas.microsoft.com/office/drawing/2014/main" xmlns="" val="20002"/>
                    </a:ext>
                  </a:extLst>
                </a:gridCol>
              </a:tblGrid>
              <a:tr h="464300">
                <a:tc>
                  <a:txBody>
                    <a:bodyPr/>
                    <a:lstStyle/>
                    <a:p>
                      <a:pPr marL="0" marR="0" lvl="0" indent="0" algn="l" rtl="0">
                        <a:lnSpc>
                          <a:spcPct val="100000"/>
                        </a:lnSpc>
                        <a:spcBef>
                          <a:spcPts val="0"/>
                        </a:spcBef>
                        <a:spcAft>
                          <a:spcPts val="0"/>
                        </a:spcAft>
                        <a:buNone/>
                      </a:pP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50000"/>
                        </a:lnSpc>
                        <a:spcBef>
                          <a:spcPts val="0"/>
                        </a:spcBef>
                        <a:spcAft>
                          <a:spcPts val="0"/>
                        </a:spcAft>
                        <a:buNone/>
                      </a:pPr>
                      <a:r>
                        <a:rPr lang="en-US" sz="1600" b="0" i="0" u="none" strike="noStrike" cap="none">
                          <a:solidFill>
                            <a:srgbClr val="262626"/>
                          </a:solidFill>
                          <a:latin typeface="Roboto"/>
                          <a:ea typeface="Roboto"/>
                          <a:cs typeface="Roboto"/>
                          <a:sym typeface="Roboto"/>
                        </a:rPr>
                        <a:t>Entity</a:t>
                      </a:r>
                      <a:endParaRPr/>
                    </a:p>
                    <a:p>
                      <a:pPr marL="0" marR="0" lvl="0" indent="0" algn="ctr" rtl="0">
                        <a:lnSpc>
                          <a:spcPct val="150000"/>
                        </a:lnSpc>
                        <a:spcBef>
                          <a:spcPts val="0"/>
                        </a:spcBef>
                        <a:spcAft>
                          <a:spcPts val="0"/>
                        </a:spcAft>
                        <a:buNone/>
                      </a:pPr>
                      <a:r>
                        <a:rPr lang="en-US" sz="1600" b="0" i="0" u="none" strike="noStrike" cap="none">
                          <a:solidFill>
                            <a:srgbClr val="262626"/>
                          </a:solidFill>
                          <a:latin typeface="Roboto"/>
                          <a:ea typeface="Roboto"/>
                          <a:cs typeface="Roboto"/>
                          <a:sym typeface="Roboto"/>
                        </a:rPr>
                        <a:t>(Macro-F1)</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50000"/>
                        </a:lnSpc>
                        <a:spcBef>
                          <a:spcPts val="0"/>
                        </a:spcBef>
                        <a:spcAft>
                          <a:spcPts val="0"/>
                        </a:spcAft>
                        <a:buNone/>
                      </a:pPr>
                      <a:r>
                        <a:rPr lang="en-US" sz="1600" b="0" i="0" u="none" strike="noStrike" cap="none">
                          <a:solidFill>
                            <a:srgbClr val="262626"/>
                          </a:solidFill>
                          <a:latin typeface="Roboto"/>
                          <a:ea typeface="Roboto"/>
                          <a:cs typeface="Roboto"/>
                          <a:sym typeface="Roboto"/>
                        </a:rPr>
                        <a:t>Relation (Macro-F1)</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0"/>
                  </a:ext>
                </a:extLst>
              </a:tr>
              <a:tr h="464300">
                <a:tc>
                  <a:txBody>
                    <a:bodyPr/>
                    <a:lstStyle/>
                    <a:p>
                      <a:pPr marL="0" marR="0" lvl="0" indent="0" algn="l" rtl="0">
                        <a:lnSpc>
                          <a:spcPct val="100000"/>
                        </a:lnSpc>
                        <a:spcBef>
                          <a:spcPts val="0"/>
                        </a:spcBef>
                        <a:spcAft>
                          <a:spcPts val="0"/>
                        </a:spcAft>
                        <a:buNone/>
                      </a:pPr>
                      <a:r>
                        <a:rPr lang="en-US" sz="1600" u="none" strike="noStrike" cap="none">
                          <a:latin typeface="Roboto"/>
                          <a:ea typeface="Roboto"/>
                          <a:cs typeface="Roboto"/>
                          <a:sym typeface="Roboto"/>
                        </a:rPr>
                        <a:t>Relation-Metric (</a:t>
                      </a:r>
                      <a:r>
                        <a:rPr lang="en-US" sz="1600" u="sng" strike="noStrike" cap="none">
                          <a:solidFill>
                            <a:schemeClr val="hlink"/>
                          </a:solidFill>
                          <a:latin typeface="Roboto"/>
                          <a:ea typeface="Roboto"/>
                          <a:cs typeface="Roboto"/>
                          <a:sym typeface="Roboto"/>
                          <a:hlinkClick r:id="rId5"/>
                        </a:rPr>
                        <a:t>Tran et al. 2019</a:t>
                      </a:r>
                      <a:r>
                        <a:rPr lang="en-US" sz="1600" u="none" strike="noStrike" cap="none">
                          <a:latin typeface="Roboto"/>
                          <a:ea typeface="Roboto"/>
                          <a:cs typeface="Roboto"/>
                          <a:sym typeface="Roboto"/>
                        </a:rPr>
                        <a:t>)</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87.11</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77.29</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1"/>
                  </a:ext>
                </a:extLst>
              </a:tr>
              <a:tr h="487425">
                <a:tc>
                  <a:txBody>
                    <a:bodyPr/>
                    <a:lstStyle/>
                    <a:p>
                      <a:pPr marL="0" marR="0" lvl="0" indent="0" algn="l" rtl="0">
                        <a:lnSpc>
                          <a:spcPct val="100000"/>
                        </a:lnSpc>
                        <a:spcBef>
                          <a:spcPts val="0"/>
                        </a:spcBef>
                        <a:spcAft>
                          <a:spcPts val="0"/>
                        </a:spcAft>
                        <a:buNone/>
                      </a:pPr>
                      <a:r>
                        <a:rPr lang="en-US" sz="1600" b="0" i="0" u="none" strike="noStrike" cap="none">
                          <a:solidFill>
                            <a:srgbClr val="262626"/>
                          </a:solidFill>
                          <a:latin typeface="Roboto"/>
                          <a:ea typeface="Roboto"/>
                          <a:cs typeface="Roboto"/>
                          <a:sym typeface="Roboto"/>
                        </a:rPr>
                        <a:t>SpBERT (</a:t>
                      </a:r>
                      <a:r>
                        <a:rPr lang="en-US" sz="1600" b="0" i="0" u="sng" strike="noStrike" cap="none">
                          <a:solidFill>
                            <a:srgbClr val="262626"/>
                          </a:solidFill>
                          <a:latin typeface="Roboto"/>
                          <a:ea typeface="Roboto"/>
                          <a:cs typeface="Roboto"/>
                          <a:sym typeface="Roboto"/>
                          <a:hlinkClick r:id="rId6">
                            <a:extLst>
                              <a:ext uri="{A12FA001-AC4F-418D-AE19-62706E023703}">
                                <ahyp:hlinkClr xmlns:ahyp="http://schemas.microsoft.com/office/drawing/2018/hyperlinkcolor" xmlns="" val="tx"/>
                              </a:ext>
                            </a:extLst>
                          </a:hlinkClick>
                        </a:rPr>
                        <a:t>Eberts et al. 2020</a:t>
                      </a:r>
                      <a:r>
                        <a:rPr lang="en-US" sz="1600" b="0" i="0" u="none" strike="noStrike" cap="none">
                          <a:solidFill>
                            <a:srgbClr val="262626"/>
                          </a:solidFill>
                          <a:latin typeface="Roboto"/>
                          <a:ea typeface="Roboto"/>
                          <a:cs typeface="Roboto"/>
                          <a:sym typeface="Roboto"/>
                        </a:rPr>
                        <a:t>)</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89.28</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78.84</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2"/>
                  </a:ext>
                </a:extLst>
              </a:tr>
              <a:tr h="501950">
                <a:tc>
                  <a:txBody>
                    <a:bodyPr/>
                    <a:lstStyle/>
                    <a:p>
                      <a:pPr marL="0" marR="0" lvl="0" indent="0" algn="l" rtl="0">
                        <a:lnSpc>
                          <a:spcPct val="100000"/>
                        </a:lnSpc>
                        <a:spcBef>
                          <a:spcPts val="0"/>
                        </a:spcBef>
                        <a:spcAft>
                          <a:spcPts val="0"/>
                        </a:spcAft>
                        <a:buNone/>
                      </a:pPr>
                      <a:r>
                        <a:rPr lang="en-US" sz="1600" i="0" u="none" strike="noStrike" cap="none">
                          <a:latin typeface="Roboto"/>
                          <a:ea typeface="Roboto"/>
                          <a:cs typeface="Roboto"/>
                          <a:sym typeface="Roboto"/>
                        </a:rPr>
                        <a:t>Span</a:t>
                      </a:r>
                      <a:r>
                        <a:rPr lang="en-US" sz="1600" i="0" u="none" strike="noStrike" cap="none" baseline="-25000">
                          <a:latin typeface="Roboto"/>
                          <a:ea typeface="Roboto"/>
                          <a:cs typeface="Roboto"/>
                          <a:sym typeface="Roboto"/>
                        </a:rPr>
                        <a:t>Multi-Head </a:t>
                      </a:r>
                      <a:r>
                        <a:rPr lang="en-US" sz="1600" i="0" u="none" strike="noStrike" cap="none">
                          <a:latin typeface="Roboto"/>
                          <a:ea typeface="Roboto"/>
                          <a:cs typeface="Roboto"/>
                          <a:sym typeface="Roboto"/>
                        </a:rPr>
                        <a:t>(</a:t>
                      </a:r>
                      <a:r>
                        <a:rPr lang="en-US" sz="1600" i="0" u="sng" strike="noStrike" cap="none">
                          <a:solidFill>
                            <a:schemeClr val="hlink"/>
                          </a:solidFill>
                          <a:latin typeface="Roboto"/>
                          <a:ea typeface="Roboto"/>
                          <a:cs typeface="Roboto"/>
                          <a:sym typeface="Roboto"/>
                          <a:hlinkClick r:id="rId7"/>
                        </a:rPr>
                        <a:t>Ji et al. 2020</a:t>
                      </a:r>
                      <a:r>
                        <a:rPr lang="en-US" sz="1600" i="0" u="none" strike="noStrike" cap="none">
                          <a:latin typeface="Roboto"/>
                          <a:ea typeface="Roboto"/>
                          <a:cs typeface="Roboto"/>
                          <a:sym typeface="Roboto"/>
                        </a:rPr>
                        <a:t>)</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90.59</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80.73</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3"/>
                  </a:ext>
                </a:extLst>
              </a:tr>
              <a:tr h="501950">
                <a:tc>
                  <a:txBody>
                    <a:bodyPr/>
                    <a:lstStyle/>
                    <a:p>
                      <a:pPr marL="0" marR="0" lvl="0" indent="0" algn="l" rtl="0">
                        <a:lnSpc>
                          <a:spcPct val="100000"/>
                        </a:lnSpc>
                        <a:spcBef>
                          <a:spcPts val="0"/>
                        </a:spcBef>
                        <a:spcAft>
                          <a:spcPts val="0"/>
                        </a:spcAft>
                        <a:buNone/>
                      </a:pPr>
                      <a:r>
                        <a:rPr lang="en-US" sz="1600" i="0" u="none" strike="noStrike" cap="none">
                          <a:latin typeface="Roboto"/>
                          <a:ea typeface="Roboto"/>
                          <a:cs typeface="Roboto"/>
                          <a:sym typeface="Roboto"/>
                        </a:rPr>
                        <a:t>KnowBertAttention (Baseline)</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90.08</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u="none" strike="noStrike" cap="none">
                          <a:latin typeface="Roboto"/>
                          <a:ea typeface="Roboto"/>
                          <a:cs typeface="Roboto"/>
                          <a:sym typeface="Roboto"/>
                        </a:rPr>
                        <a:t>79.95</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4"/>
                  </a:ext>
                </a:extLst>
              </a:tr>
              <a:tr h="471200">
                <a:tc>
                  <a:txBody>
                    <a:bodyPr/>
                    <a:lstStyle/>
                    <a:p>
                      <a:pPr marL="0" marR="0" lvl="0" indent="0" algn="l" rtl="0">
                        <a:lnSpc>
                          <a:spcPct val="100000"/>
                        </a:lnSpc>
                        <a:spcBef>
                          <a:spcPts val="0"/>
                        </a:spcBef>
                        <a:spcAft>
                          <a:spcPts val="0"/>
                        </a:spcAft>
                        <a:buClr>
                          <a:srgbClr val="FF0000"/>
                        </a:buClr>
                        <a:buSzPts val="1600"/>
                        <a:buFont typeface="Arial"/>
                        <a:buNone/>
                      </a:pPr>
                      <a:r>
                        <a:rPr lang="en-US" sz="1600" b="0" i="0" u="none" strike="noStrike" cap="none">
                          <a:solidFill>
                            <a:srgbClr val="FF0000"/>
                          </a:solidFill>
                          <a:latin typeface="Roboto"/>
                          <a:ea typeface="Roboto"/>
                          <a:cs typeface="Roboto"/>
                          <a:sym typeface="Roboto"/>
                        </a:rPr>
                        <a:t>KECI (Ours)</a:t>
                      </a:r>
                      <a:endParaRPr sz="1600" u="none" strike="noStrike" cap="none">
                        <a:solidFill>
                          <a:srgbClr val="FF0000"/>
                        </a:solidFill>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None/>
                      </a:pPr>
                      <a:r>
                        <a:rPr lang="en-US" sz="1600" b="1" u="none" strike="noStrike" cap="none">
                          <a:latin typeface="Roboto"/>
                          <a:ea typeface="Roboto"/>
                          <a:cs typeface="Roboto"/>
                          <a:sym typeface="Roboto"/>
                        </a:rPr>
                        <a:t>90.67</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None/>
                      </a:pPr>
                      <a:r>
                        <a:rPr lang="en-US" sz="1600" b="1" u="none" strike="noStrike" cap="none">
                          <a:latin typeface="Roboto"/>
                          <a:ea typeface="Roboto"/>
                          <a:cs typeface="Roboto"/>
                          <a:sym typeface="Roboto"/>
                        </a:rPr>
                        <a:t>81.74</a:t>
                      </a:r>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extLst>
                  <a:ext uri="{0D108BD9-81ED-4DB2-BD59-A6C34878D82A}">
                    <a16:rowId xmlns:a16="http://schemas.microsoft.com/office/drawing/2014/main" xmlns="" val="10005"/>
                  </a:ext>
                </a:extLst>
              </a:tr>
            </a:tbl>
          </a:graphicData>
        </a:graphic>
      </p:graphicFrame>
      <p:sp>
        <p:nvSpPr>
          <p:cNvPr id="310" name="Google Shape;310;p55"/>
          <p:cNvSpPr txBox="1"/>
          <p:nvPr/>
        </p:nvSpPr>
        <p:spPr>
          <a:xfrm>
            <a:off x="7277457" y="5916793"/>
            <a:ext cx="373519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Overall results (%) on the ADE dataset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6"/>
          <p:cNvSpPr txBox="1">
            <a:spLocks noGrp="1"/>
          </p:cNvSpPr>
          <p:nvPr>
            <p:ph type="body" idx="1"/>
          </p:nvPr>
        </p:nvSpPr>
        <p:spPr>
          <a:xfrm>
            <a:off x="424685" y="1265148"/>
            <a:ext cx="10724578" cy="2987675"/>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600"/>
              </a:spcBef>
              <a:spcAft>
                <a:spcPts val="0"/>
              </a:spcAft>
              <a:buClr>
                <a:schemeClr val="tx1"/>
              </a:buClr>
              <a:buSzPts val="1920"/>
              <a:buFont typeface="Arial"/>
              <a:buChar char="•"/>
            </a:pPr>
            <a:r>
              <a:rPr lang="en-US" sz="2000" dirty="0">
                <a:solidFill>
                  <a:srgbClr val="000000"/>
                </a:solidFill>
              </a:rPr>
              <a:t>GENIA2011 (interaction between proteins and biomolecules) </a:t>
            </a:r>
            <a:endParaRPr sz="2000" dirty="0"/>
          </a:p>
          <a:p>
            <a:pPr marL="342900" lvl="0" indent="-342900" algn="l" rtl="0">
              <a:lnSpc>
                <a:spcPct val="100000"/>
              </a:lnSpc>
              <a:spcBef>
                <a:spcPts val="600"/>
              </a:spcBef>
              <a:spcAft>
                <a:spcPts val="0"/>
              </a:spcAft>
              <a:buClr>
                <a:schemeClr val="tx1"/>
              </a:buClr>
              <a:buSzPts val="1920"/>
              <a:buFont typeface="Arial"/>
              <a:buChar char="•"/>
            </a:pPr>
            <a:r>
              <a:rPr lang="en-US" sz="2000" dirty="0"/>
              <a:t>Extracting </a:t>
            </a:r>
            <a:r>
              <a:rPr lang="en-US" sz="2000" dirty="0">
                <a:solidFill>
                  <a:srgbClr val="0070C0"/>
                </a:solidFill>
              </a:rPr>
              <a:t>biomedical events (9 types) </a:t>
            </a:r>
            <a:r>
              <a:rPr lang="en-US" sz="2000" dirty="0"/>
              <a:t>and </a:t>
            </a:r>
            <a:r>
              <a:rPr lang="en-US" sz="2000" dirty="0">
                <a:solidFill>
                  <a:srgbClr val="0070C0"/>
                </a:solidFill>
              </a:rPr>
              <a:t>proteins</a:t>
            </a:r>
            <a:endParaRPr dirty="0"/>
          </a:p>
        </p:txBody>
      </p:sp>
      <p:sp>
        <p:nvSpPr>
          <p:cNvPr id="317" name="Google Shape;31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graphicFrame>
        <p:nvGraphicFramePr>
          <p:cNvPr id="318" name="Google Shape;318;p56"/>
          <p:cNvGraphicFramePr/>
          <p:nvPr/>
        </p:nvGraphicFramePr>
        <p:xfrm>
          <a:off x="816573" y="2914842"/>
          <a:ext cx="4533900" cy="1854250"/>
        </p:xfrm>
        <a:graphic>
          <a:graphicData uri="http://schemas.openxmlformats.org/drawingml/2006/table">
            <a:tbl>
              <a:tblPr firstRow="1" bandRow="1">
                <a:noFill/>
              </a:tblPr>
              <a:tblGrid>
                <a:gridCol w="1623500">
                  <a:extLst>
                    <a:ext uri="{9D8B030D-6E8A-4147-A177-3AD203B41FA5}">
                      <a16:colId xmlns:a16="http://schemas.microsoft.com/office/drawing/2014/main" xmlns="" val="20000"/>
                    </a:ext>
                  </a:extLst>
                </a:gridCol>
                <a:gridCol w="1043500">
                  <a:extLst>
                    <a:ext uri="{9D8B030D-6E8A-4147-A177-3AD203B41FA5}">
                      <a16:colId xmlns:a16="http://schemas.microsoft.com/office/drawing/2014/main" xmlns="" val="20001"/>
                    </a:ext>
                  </a:extLst>
                </a:gridCol>
                <a:gridCol w="952500">
                  <a:extLst>
                    <a:ext uri="{9D8B030D-6E8A-4147-A177-3AD203B41FA5}">
                      <a16:colId xmlns:a16="http://schemas.microsoft.com/office/drawing/2014/main" xmlns="" val="20002"/>
                    </a:ext>
                  </a:extLst>
                </a:gridCol>
                <a:gridCol w="914400">
                  <a:extLst>
                    <a:ext uri="{9D8B030D-6E8A-4147-A177-3AD203B41FA5}">
                      <a16:colId xmlns:a16="http://schemas.microsoft.com/office/drawing/2014/main" xmlns="" val="20003"/>
                    </a:ext>
                  </a:extLst>
                </a:gridCol>
              </a:tblGrid>
              <a:tr h="370850">
                <a:tc>
                  <a:txBody>
                    <a:bodyPr/>
                    <a:lstStyle/>
                    <a:p>
                      <a:pPr marL="0" marR="0" lvl="0" indent="0" algn="ctr" rtl="0">
                        <a:lnSpc>
                          <a:spcPct val="100000"/>
                        </a:lnSpc>
                        <a:spcBef>
                          <a:spcPts val="0"/>
                        </a:spcBef>
                        <a:spcAft>
                          <a:spcPts val="0"/>
                        </a:spcAft>
                        <a:buNone/>
                      </a:pPr>
                      <a:r>
                        <a:rPr lang="en-US" sz="1400" u="none" strike="noStrike" cap="none"/>
                        <a:t>Data Split</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Train Set</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Dev Set</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Test Set</a:t>
                      </a:r>
                      <a:endParaRPr sz="1400" u="none" strike="noStrike" cap="none"/>
                    </a:p>
                  </a:txBody>
                  <a:tcPr marL="91450" marR="91450" marT="45725" marB="45725" anchor="ctr"/>
                </a:tc>
                <a:extLst>
                  <a:ext uri="{0D108BD9-81ED-4DB2-BD59-A6C34878D82A}">
                    <a16:rowId xmlns:a16="http://schemas.microsoft.com/office/drawing/2014/main" xmlns="" val="10000"/>
                  </a:ext>
                </a:extLst>
              </a:tr>
              <a:tr h="370850">
                <a:tc>
                  <a:txBody>
                    <a:bodyPr/>
                    <a:lstStyle/>
                    <a:p>
                      <a:pPr marL="0" marR="0" lvl="0" indent="0" algn="ctr" rtl="0">
                        <a:lnSpc>
                          <a:spcPct val="100000"/>
                        </a:lnSpc>
                        <a:spcBef>
                          <a:spcPts val="0"/>
                        </a:spcBef>
                        <a:spcAft>
                          <a:spcPts val="0"/>
                        </a:spcAft>
                        <a:buNone/>
                      </a:pPr>
                      <a:r>
                        <a:rPr lang="en-US" sz="1400" u="none" strike="noStrike" cap="none"/>
                        <a:t># Documents</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908</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259</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231</a:t>
                      </a:r>
                      <a:endParaRPr sz="1400" u="none" strike="noStrike" cap="none"/>
                    </a:p>
                  </a:txBody>
                  <a:tcPr marL="91450" marR="91450" marT="45725" marB="45725" anchor="ctr"/>
                </a:tc>
                <a:extLst>
                  <a:ext uri="{0D108BD9-81ED-4DB2-BD59-A6C34878D82A}">
                    <a16:rowId xmlns:a16="http://schemas.microsoft.com/office/drawing/2014/main" xmlns=""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Sentences</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8,620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2,846</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3,348</a:t>
                      </a:r>
                      <a:endParaRPr sz="1400" u="none" strike="noStrike" cap="none"/>
                    </a:p>
                  </a:txBody>
                  <a:tcPr marL="91450" marR="91450" marT="45725" marB="45725" anchor="ctr"/>
                </a:tc>
                <a:extLst>
                  <a:ext uri="{0D108BD9-81ED-4DB2-BD59-A6C34878D82A}">
                    <a16:rowId xmlns:a16="http://schemas.microsoft.com/office/drawing/2014/main" xmlns=""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Proteins</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11,625</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4,690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5,301</a:t>
                      </a:r>
                      <a:endParaRPr sz="1400" u="none" strike="noStrike" cap="none"/>
                    </a:p>
                  </a:txBody>
                  <a:tcPr marL="91450" marR="91450" marT="45725" marB="45725" anchor="ctr"/>
                </a:tc>
                <a:extLst>
                  <a:ext uri="{0D108BD9-81ED-4DB2-BD59-A6C34878D82A}">
                    <a16:rowId xmlns:a16="http://schemas.microsoft.com/office/drawing/2014/main" xmlns=""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Events</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10,310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3,250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t>4,487</a:t>
                      </a:r>
                      <a:endParaRPr sz="1400" u="none" strike="noStrike" cap="none"/>
                    </a:p>
                  </a:txBody>
                  <a:tcPr marL="91450" marR="91450" marT="45725" marB="45725" anchor="ctr"/>
                </a:tc>
                <a:extLst>
                  <a:ext uri="{0D108BD9-81ED-4DB2-BD59-A6C34878D82A}">
                    <a16:rowId xmlns:a16="http://schemas.microsoft.com/office/drawing/2014/main" xmlns="" val="10004"/>
                  </a:ext>
                </a:extLst>
              </a:tr>
            </a:tbl>
          </a:graphicData>
        </a:graphic>
      </p:graphicFrame>
      <p:graphicFrame>
        <p:nvGraphicFramePr>
          <p:cNvPr id="319" name="Google Shape;319;p56"/>
          <p:cNvGraphicFramePr/>
          <p:nvPr/>
        </p:nvGraphicFramePr>
        <p:xfrm>
          <a:off x="5607421" y="2864823"/>
          <a:ext cx="6355400" cy="3337650"/>
        </p:xfrm>
        <a:graphic>
          <a:graphicData uri="http://schemas.openxmlformats.org/drawingml/2006/table">
            <a:tbl>
              <a:tblPr firstRow="1" bandRow="1">
                <a:noFill/>
              </a:tblPr>
              <a:tblGrid>
                <a:gridCol w="2032000">
                  <a:extLst>
                    <a:ext uri="{9D8B030D-6E8A-4147-A177-3AD203B41FA5}">
                      <a16:colId xmlns:a16="http://schemas.microsoft.com/office/drawing/2014/main" xmlns="" val="20000"/>
                    </a:ext>
                  </a:extLst>
                </a:gridCol>
                <a:gridCol w="1224600">
                  <a:extLst>
                    <a:ext uri="{9D8B030D-6E8A-4147-A177-3AD203B41FA5}">
                      <a16:colId xmlns:a16="http://schemas.microsoft.com/office/drawing/2014/main" xmlns="" val="20001"/>
                    </a:ext>
                  </a:extLst>
                </a:gridCol>
                <a:gridCol w="1155700">
                  <a:extLst>
                    <a:ext uri="{9D8B030D-6E8A-4147-A177-3AD203B41FA5}">
                      <a16:colId xmlns:a16="http://schemas.microsoft.com/office/drawing/2014/main" xmlns="" val="20002"/>
                    </a:ext>
                  </a:extLst>
                </a:gridCol>
                <a:gridCol w="1943100">
                  <a:extLst>
                    <a:ext uri="{9D8B030D-6E8A-4147-A177-3AD203B41FA5}">
                      <a16:colId xmlns:a16="http://schemas.microsoft.com/office/drawing/2014/main" xmlns="" val="20003"/>
                    </a:ext>
                  </a:extLst>
                </a:gridCol>
              </a:tblGrid>
              <a:tr h="370850">
                <a:tc>
                  <a:txBody>
                    <a:bodyPr/>
                    <a:lstStyle/>
                    <a:p>
                      <a:pPr marL="0" marR="0" lvl="0" indent="0" algn="ctr" rtl="0">
                        <a:lnSpc>
                          <a:spcPct val="100000"/>
                        </a:lnSpc>
                        <a:spcBef>
                          <a:spcPts val="0"/>
                        </a:spcBef>
                        <a:spcAft>
                          <a:spcPts val="0"/>
                        </a:spcAft>
                        <a:buNone/>
                      </a:pPr>
                      <a:r>
                        <a:rPr lang="en-US" sz="1800" u="none" strike="noStrike" cap="none"/>
                        <a:t>Model</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800" u="none" strike="noStrike" cap="none"/>
                        <a:t>Prec</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800" u="none" strike="noStrike" cap="none"/>
                        <a:t>Rec</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US" sz="1800" u="none" strike="noStrike" cap="none"/>
                        <a:t>F1</a:t>
                      </a:r>
                      <a:endParaRPr sz="1800" u="none" strike="noStrike" cap="none"/>
                    </a:p>
                  </a:txBody>
                  <a:tcPr marL="91450" marR="91450" marT="45725" marB="45725" anchor="ctr"/>
                </a:tc>
                <a:extLst>
                  <a:ext uri="{0D108BD9-81ED-4DB2-BD59-A6C34878D82A}">
                    <a16:rowId xmlns:a16="http://schemas.microsoft.com/office/drawing/2014/main" xmlns="" val="10000"/>
                  </a:ext>
                </a:extLst>
              </a:tr>
              <a:tr h="370850">
                <a:tc>
                  <a:txBody>
                    <a:bodyPr/>
                    <a:lstStyle/>
                    <a:p>
                      <a:pPr marL="0" marR="0" lvl="0" indent="0" algn="ctr" rtl="0">
                        <a:lnSpc>
                          <a:spcPct val="100000"/>
                        </a:lnSpc>
                        <a:spcBef>
                          <a:spcPts val="0"/>
                        </a:spcBef>
                        <a:spcAft>
                          <a:spcPts val="0"/>
                        </a:spcAft>
                        <a:buNone/>
                      </a:pPr>
                      <a:r>
                        <a:rPr lang="en-US" sz="1800" u="none" strike="noStrike" cap="none"/>
                        <a:t>String Matching</a:t>
                      </a:r>
                      <a:endParaRPr sz="1800" u="none" strike="noStrike" cap="none"/>
                    </a:p>
                  </a:txBody>
                  <a:tcPr marL="91450" marR="91450" marT="45725" marB="45725" anchor="ctr">
                    <a:solidFill>
                      <a:srgbClr val="E9EBE6"/>
                    </a:solidFill>
                  </a:tcPr>
                </a:tc>
                <a:tc>
                  <a:txBody>
                    <a:bodyPr/>
                    <a:lstStyle/>
                    <a:p>
                      <a:pPr marL="0" marR="0" lvl="0" indent="0" algn="ctr" rtl="0">
                        <a:lnSpc>
                          <a:spcPct val="100000"/>
                        </a:lnSpc>
                        <a:spcBef>
                          <a:spcPts val="0"/>
                        </a:spcBef>
                        <a:spcAft>
                          <a:spcPts val="0"/>
                        </a:spcAft>
                        <a:buNone/>
                      </a:pPr>
                      <a:r>
                        <a:rPr lang="en-US" sz="1800" u="none" strike="noStrike" cap="none"/>
                        <a:t>43.92</a:t>
                      </a:r>
                      <a:endParaRPr sz="1800" u="none" strike="noStrike" cap="none"/>
                    </a:p>
                  </a:txBody>
                  <a:tcPr marL="91450" marR="91450" marT="45725" marB="45725" anchor="ctr">
                    <a:solidFill>
                      <a:srgbClr val="E9EBE6"/>
                    </a:solidFill>
                  </a:tcPr>
                </a:tc>
                <a:tc>
                  <a:txBody>
                    <a:bodyPr/>
                    <a:lstStyle/>
                    <a:p>
                      <a:pPr marL="0" marR="0" lvl="0" indent="0" algn="ctr" rtl="0">
                        <a:lnSpc>
                          <a:spcPct val="100000"/>
                        </a:lnSpc>
                        <a:spcBef>
                          <a:spcPts val="0"/>
                        </a:spcBef>
                        <a:spcAft>
                          <a:spcPts val="0"/>
                        </a:spcAft>
                        <a:buNone/>
                      </a:pPr>
                      <a:r>
                        <a:rPr lang="en-US" sz="1800" u="none" strike="noStrike" cap="none"/>
                        <a:t>21.82</a:t>
                      </a:r>
                      <a:endParaRPr sz="1800" u="none" strike="noStrike" cap="none"/>
                    </a:p>
                  </a:txBody>
                  <a:tcPr marL="91450" marR="91450" marT="45725" marB="45725" anchor="ctr">
                    <a:solidFill>
                      <a:srgbClr val="E9EBE6"/>
                    </a:solidFill>
                  </a:tcPr>
                </a:tc>
                <a:tc>
                  <a:txBody>
                    <a:bodyPr/>
                    <a:lstStyle/>
                    <a:p>
                      <a:pPr marL="0" marR="0" lvl="0" indent="0" algn="ctr" rtl="0">
                        <a:lnSpc>
                          <a:spcPct val="100000"/>
                        </a:lnSpc>
                        <a:spcBef>
                          <a:spcPts val="0"/>
                        </a:spcBef>
                        <a:spcAft>
                          <a:spcPts val="0"/>
                        </a:spcAft>
                        <a:buNone/>
                      </a:pPr>
                      <a:r>
                        <a:rPr lang="en-US" sz="1800" u="none" strike="noStrike" cap="none"/>
                        <a:t>29.16</a:t>
                      </a:r>
                      <a:endParaRPr sz="1800" u="none" strike="noStrike" cap="none"/>
                    </a:p>
                  </a:txBody>
                  <a:tcPr marL="91450" marR="91450" marT="45725" marB="45725" anchor="ctr">
                    <a:solidFill>
                      <a:srgbClr val="E9EBE6"/>
                    </a:solidFill>
                  </a:tcPr>
                </a:tc>
                <a:extLst>
                  <a:ext uri="{0D108BD9-81ED-4DB2-BD59-A6C34878D82A}">
                    <a16:rowId xmlns:a16="http://schemas.microsoft.com/office/drawing/2014/main" xmlns="" val="10001"/>
                  </a:ext>
                </a:extLst>
              </a:tr>
              <a:tr h="370850">
                <a:tc>
                  <a:txBody>
                    <a:bodyPr/>
                    <a:lstStyle/>
                    <a:p>
                      <a:pPr marL="0" marR="0" lvl="0" indent="0" algn="ctr" rtl="0">
                        <a:lnSpc>
                          <a:spcPct val="100000"/>
                        </a:lnSpc>
                        <a:spcBef>
                          <a:spcPts val="0"/>
                        </a:spcBef>
                        <a:spcAft>
                          <a:spcPts val="0"/>
                        </a:spcAft>
                        <a:buNone/>
                      </a:pPr>
                      <a:r>
                        <a:rPr lang="en-US" sz="1800" u="none" strike="noStrike" cap="none"/>
                        <a:t>Tree LSTM</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u="none" strike="noStrike" cap="none"/>
                        <a:t>67.01</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u="none" strike="noStrike" cap="none"/>
                        <a:t>52.14</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u="none" strike="noStrike" cap="none"/>
                        <a:t>58.65</a:t>
                      </a:r>
                      <a:endParaRPr sz="1800" u="none" strike="noStrike" cap="none"/>
                    </a:p>
                  </a:txBody>
                  <a:tcPr marL="91450" marR="91450" marT="45725" marB="45725" anchor="ctr">
                    <a:solidFill>
                      <a:srgbClr val="F4DBD0"/>
                    </a:solidFill>
                  </a:tcPr>
                </a:tc>
                <a:extLst>
                  <a:ext uri="{0D108BD9-81ED-4DB2-BD59-A6C34878D82A}">
                    <a16:rowId xmlns:a16="http://schemas.microsoft.com/office/drawing/2014/main" xmlns="" val="10002"/>
                  </a:ext>
                </a:extLst>
              </a:tr>
              <a:tr h="370850">
                <a:tc>
                  <a:txBody>
                    <a:bodyPr/>
                    <a:lstStyle/>
                    <a:p>
                      <a:pPr marL="0" marR="0" lvl="0" indent="0" algn="ctr" rtl="0">
                        <a:lnSpc>
                          <a:spcPct val="100000"/>
                        </a:lnSpc>
                        <a:spcBef>
                          <a:spcPts val="0"/>
                        </a:spcBef>
                        <a:spcAft>
                          <a:spcPts val="0"/>
                        </a:spcAft>
                        <a:buNone/>
                      </a:pPr>
                      <a:r>
                        <a:rPr lang="en-US" sz="1800" u="none" strike="noStrike" cap="none"/>
                        <a:t>GEANet</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u="none" strike="noStrike" cap="none"/>
                        <a:t>64.61</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u="none" strike="noStrike" cap="none"/>
                        <a:t>56.11</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u="none" strike="noStrike" cap="none"/>
                        <a:t>60.06</a:t>
                      </a:r>
                      <a:endParaRPr sz="1800" u="none" strike="noStrike" cap="none"/>
                    </a:p>
                  </a:txBody>
                  <a:tcPr marL="91450" marR="91450" marT="45725" marB="45725" anchor="ctr">
                    <a:solidFill>
                      <a:srgbClr val="F4DBD0"/>
                    </a:solidFill>
                  </a:tcPr>
                </a:tc>
                <a:extLst>
                  <a:ext uri="{0D108BD9-81ED-4DB2-BD59-A6C34878D82A}">
                    <a16:rowId xmlns:a16="http://schemas.microsoft.com/office/drawing/2014/main" xmlns="" val="10003"/>
                  </a:ext>
                </a:extLst>
              </a:tr>
              <a:tr h="370850">
                <a:tc>
                  <a:txBody>
                    <a:bodyPr/>
                    <a:lstStyle/>
                    <a:p>
                      <a:pPr marL="0" marR="0" lvl="0" indent="0" algn="ctr" rtl="0">
                        <a:lnSpc>
                          <a:spcPct val="100000"/>
                        </a:lnSpc>
                        <a:spcBef>
                          <a:spcPts val="0"/>
                        </a:spcBef>
                        <a:spcAft>
                          <a:spcPts val="0"/>
                        </a:spcAft>
                        <a:buNone/>
                      </a:pPr>
                      <a:r>
                        <a:rPr lang="en-US" sz="1800" u="none" strike="noStrike" cap="none"/>
                        <a:t>BEESL</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u="none" strike="noStrike" cap="none"/>
                        <a:t>69.72</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u="none" strike="noStrike" cap="none"/>
                        <a:t>53.00</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u="none" strike="noStrike" cap="none"/>
                        <a:t>60.22</a:t>
                      </a:r>
                      <a:endParaRPr sz="1800" u="none" strike="noStrike" cap="none"/>
                    </a:p>
                  </a:txBody>
                  <a:tcPr marL="91450" marR="91450" marT="45725" marB="45725" anchor="ctr">
                    <a:solidFill>
                      <a:srgbClr val="F4DBD0"/>
                    </a:solidFill>
                  </a:tcPr>
                </a:tc>
                <a:extLst>
                  <a:ext uri="{0D108BD9-81ED-4DB2-BD59-A6C34878D82A}">
                    <a16:rowId xmlns:a16="http://schemas.microsoft.com/office/drawing/2014/main" xmlns="" val="10004"/>
                  </a:ext>
                </a:extLst>
              </a:tr>
              <a:tr h="370850">
                <a:tc>
                  <a:txBody>
                    <a:bodyPr/>
                    <a:lstStyle/>
                    <a:p>
                      <a:pPr marL="0" marR="0" lvl="0" indent="0" algn="ctr" rtl="0">
                        <a:lnSpc>
                          <a:spcPct val="100000"/>
                        </a:lnSpc>
                        <a:spcBef>
                          <a:spcPts val="0"/>
                        </a:spcBef>
                        <a:spcAft>
                          <a:spcPts val="0"/>
                        </a:spcAft>
                        <a:buNone/>
                      </a:pPr>
                      <a:r>
                        <a:rPr lang="en-US" sz="1800" b="1" u="none" strike="noStrike" cap="none"/>
                        <a:t>DeepEM</a:t>
                      </a:r>
                      <a:endParaRPr sz="1800" b="1"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b="1" u="none" strike="noStrike" cap="none"/>
                        <a:t>71.71</a:t>
                      </a:r>
                      <a:endParaRPr sz="1800" b="1"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b="1" u="none" strike="noStrike" cap="none"/>
                        <a:t>56.20</a:t>
                      </a:r>
                      <a:endParaRPr sz="1800" b="1"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None/>
                      </a:pPr>
                      <a:r>
                        <a:rPr lang="en-US" sz="1800" b="1" u="none" strike="noStrike" cap="none"/>
                        <a:t>63.02</a:t>
                      </a:r>
                      <a:endParaRPr sz="1800" b="1" u="none" strike="noStrike" cap="none"/>
                    </a:p>
                  </a:txBody>
                  <a:tcPr marL="91450" marR="91450" marT="45725" marB="45725" anchor="ctr">
                    <a:solidFill>
                      <a:srgbClr val="F4DBD0"/>
                    </a:solidFill>
                  </a:tcPr>
                </a:tc>
                <a:extLst>
                  <a:ext uri="{0D108BD9-81ED-4DB2-BD59-A6C34878D82A}">
                    <a16:rowId xmlns:a16="http://schemas.microsoft.com/office/drawing/2014/main" xmlns="" val="10005"/>
                  </a:ext>
                </a:extLst>
              </a:tr>
              <a:tr h="370850">
                <a:tc>
                  <a:txBody>
                    <a:bodyPr/>
                    <a:lstStyle/>
                    <a:p>
                      <a:pPr marL="0" marR="0" lvl="0" indent="0" algn="ctr" rtl="0">
                        <a:lnSpc>
                          <a:spcPct val="100000"/>
                        </a:lnSpc>
                        <a:spcBef>
                          <a:spcPts val="0"/>
                        </a:spcBef>
                        <a:spcAft>
                          <a:spcPts val="0"/>
                        </a:spcAft>
                        <a:buNone/>
                      </a:pPr>
                      <a:r>
                        <a:rPr lang="en-US" sz="1800" u="none" strike="noStrike" cap="none"/>
                        <a:t>Bert-Flat</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None/>
                      </a:pPr>
                      <a:r>
                        <a:rPr lang="en-US" sz="1800" u="none" strike="noStrike" cap="none"/>
                        <a:t>64.68</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None/>
                      </a:pPr>
                      <a:r>
                        <a:rPr lang="en-US" sz="1800" u="none" strike="noStrike" cap="none"/>
                        <a:t>52.98</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None/>
                      </a:pPr>
                      <a:r>
                        <a:rPr lang="en-US" sz="1800" u="none" strike="noStrike" cap="none"/>
                        <a:t>58.25</a:t>
                      </a:r>
                      <a:endParaRPr sz="1800" u="none" strike="noStrike" cap="none"/>
                    </a:p>
                  </a:txBody>
                  <a:tcPr marL="91450" marR="91450" marT="45725" marB="45725" anchor="ctr">
                    <a:solidFill>
                      <a:srgbClr val="FBE6CC"/>
                    </a:solidFill>
                  </a:tcPr>
                </a:tc>
                <a:extLst>
                  <a:ext uri="{0D108BD9-81ED-4DB2-BD59-A6C34878D82A}">
                    <a16:rowId xmlns:a16="http://schemas.microsoft.com/office/drawing/2014/main" xmlns="" val="10006"/>
                  </a:ext>
                </a:extLst>
              </a:tr>
              <a:tr h="370850">
                <a:tc>
                  <a:txBody>
                    <a:bodyPr/>
                    <a:lstStyle/>
                    <a:p>
                      <a:pPr marL="0" marR="0" lvl="0" indent="0" algn="ctr" rtl="0">
                        <a:lnSpc>
                          <a:spcPct val="100000"/>
                        </a:lnSpc>
                        <a:spcBef>
                          <a:spcPts val="0"/>
                        </a:spcBef>
                        <a:spcAft>
                          <a:spcPts val="0"/>
                        </a:spcAft>
                        <a:buNone/>
                      </a:pPr>
                      <a:r>
                        <a:rPr lang="en-US" sz="1800" u="none" strike="noStrike" cap="none"/>
                        <a:t>BERT-AMR</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None/>
                      </a:pPr>
                      <a:r>
                        <a:rPr lang="en-US" sz="1800" u="none" strike="noStrike" cap="none"/>
                        <a:t>68.39</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None/>
                      </a:pPr>
                      <a:r>
                        <a:rPr lang="en-US" sz="1800" u="none" strike="noStrike" cap="none"/>
                        <a:t>53.58</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None/>
                      </a:pPr>
                      <a:r>
                        <a:rPr lang="en-US" sz="1800" u="none" strike="noStrike" cap="none"/>
                        <a:t>60.09</a:t>
                      </a:r>
                      <a:endParaRPr sz="1800" u="none" strike="noStrike" cap="none"/>
                    </a:p>
                  </a:txBody>
                  <a:tcPr marL="91450" marR="91450" marT="45725" marB="45725" anchor="ctr">
                    <a:solidFill>
                      <a:srgbClr val="FBE6CC"/>
                    </a:solidFill>
                  </a:tcPr>
                </a:tc>
                <a:extLst>
                  <a:ext uri="{0D108BD9-81ED-4DB2-BD59-A6C34878D82A}">
                    <a16:rowId xmlns:a16="http://schemas.microsoft.com/office/drawing/2014/main" xmlns="" val="10007"/>
                  </a:ext>
                </a:extLst>
              </a:tr>
              <a:tr h="370850">
                <a:tc>
                  <a:txBody>
                    <a:bodyPr/>
                    <a:lstStyle/>
                    <a:p>
                      <a:pPr marL="0" marR="0" lvl="0" indent="0" algn="ctr" rtl="0">
                        <a:lnSpc>
                          <a:spcPct val="100000"/>
                        </a:lnSpc>
                        <a:spcBef>
                          <a:spcPts val="0"/>
                        </a:spcBef>
                        <a:spcAft>
                          <a:spcPts val="0"/>
                        </a:spcAft>
                        <a:buNone/>
                      </a:pPr>
                      <a:r>
                        <a:rPr lang="en-US" sz="1800" b="1" u="none" strike="noStrike" cap="none"/>
                        <a:t>BERT-AMR-KG</a:t>
                      </a:r>
                      <a:endParaRPr sz="1800" b="1"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None/>
                      </a:pPr>
                      <a:r>
                        <a:rPr lang="en-US" sz="1800" b="1" u="none" strike="noStrike" cap="none"/>
                        <a:t>72.74</a:t>
                      </a:r>
                      <a:endParaRPr sz="1800" b="1"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None/>
                      </a:pPr>
                      <a:r>
                        <a:rPr lang="en-US" sz="1800" b="1" u="none" strike="noStrike" cap="none"/>
                        <a:t>55.62</a:t>
                      </a:r>
                      <a:endParaRPr sz="1800" b="1"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None/>
                      </a:pPr>
                      <a:r>
                        <a:rPr lang="en-US" sz="1800" b="1" u="none" strike="noStrike" cap="none"/>
                        <a:t>63.04</a:t>
                      </a:r>
                      <a:endParaRPr sz="1800" b="1" u="none" strike="noStrike" cap="none"/>
                    </a:p>
                  </a:txBody>
                  <a:tcPr marL="91450" marR="91450" marT="45725" marB="45725" anchor="ctr">
                    <a:solidFill>
                      <a:srgbClr val="FBE6CC"/>
                    </a:solidFill>
                  </a:tcPr>
                </a:tc>
                <a:extLst>
                  <a:ext uri="{0D108BD9-81ED-4DB2-BD59-A6C34878D82A}">
                    <a16:rowId xmlns:a16="http://schemas.microsoft.com/office/drawing/2014/main" xmlns="" val="10008"/>
                  </a:ext>
                </a:extLst>
              </a:tr>
            </a:tbl>
          </a:graphicData>
        </a:graphic>
      </p:graphicFrame>
      <p:sp>
        <p:nvSpPr>
          <p:cNvPr id="320" name="Google Shape;320;p56"/>
          <p:cNvSpPr txBox="1">
            <a:spLocks noGrp="1"/>
          </p:cNvSpPr>
          <p:nvPr>
            <p:ph type="title"/>
          </p:nvPr>
        </p:nvSpPr>
        <p:spPr>
          <a:xfrm>
            <a:off x="1353410" y="0"/>
            <a:ext cx="8832495" cy="1206501"/>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Event Extraction Results</a:t>
            </a:r>
            <a:endParaRPr sz="4400" b="1" dirty="0">
              <a:solidFill>
                <a:schemeClr val="tx1"/>
              </a:solidFill>
              <a:latin typeface="Berlin Sans FB Demi" panose="020E0802020502020306" pitchFamily="34" charset="0"/>
              <a:ea typeface="+mj-ea"/>
              <a:cs typeface="+mj-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7"/>
          <p:cNvSpPr txBox="1">
            <a:spLocks noGrp="1"/>
          </p:cNvSpPr>
          <p:nvPr>
            <p:ph type="title"/>
          </p:nvPr>
        </p:nvSpPr>
        <p:spPr>
          <a:xfrm>
            <a:off x="1184619" y="120734"/>
            <a:ext cx="9822759" cy="806948"/>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Qualitative Analysis</a:t>
            </a:r>
            <a:endParaRPr sz="4400" b="1" dirty="0">
              <a:solidFill>
                <a:schemeClr val="tx1"/>
              </a:solidFill>
              <a:latin typeface="Berlin Sans FB Demi" panose="020E0802020502020306" pitchFamily="34" charset="0"/>
              <a:ea typeface="+mj-ea"/>
              <a:cs typeface="+mj-cs"/>
              <a:sym typeface="Overlock"/>
            </a:endParaRPr>
          </a:p>
        </p:txBody>
      </p:sp>
      <p:pic>
        <p:nvPicPr>
          <p:cNvPr id="326" name="Google Shape;326;p57"/>
          <p:cNvPicPr preferRelativeResize="0"/>
          <p:nvPr/>
        </p:nvPicPr>
        <p:blipFill rotWithShape="1">
          <a:blip r:embed="rId3">
            <a:alphaModFix/>
          </a:blip>
          <a:srcRect/>
          <a:stretch/>
        </p:blipFill>
        <p:spPr>
          <a:xfrm>
            <a:off x="406275" y="1187339"/>
            <a:ext cx="11379449" cy="2895563"/>
          </a:xfrm>
          <a:prstGeom prst="rect">
            <a:avLst/>
          </a:prstGeom>
          <a:noFill/>
          <a:ln>
            <a:noFill/>
          </a:ln>
        </p:spPr>
      </p:pic>
      <p:sp>
        <p:nvSpPr>
          <p:cNvPr id="327" name="Google Shape;327;p57"/>
          <p:cNvSpPr txBox="1"/>
          <p:nvPr/>
        </p:nvSpPr>
        <p:spPr>
          <a:xfrm>
            <a:off x="1184619" y="4342559"/>
            <a:ext cx="9822759" cy="8069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Explanation #1: </a:t>
            </a:r>
            <a:r>
              <a:rPr lang="en-US" sz="2400" b="0" i="0" u="none" strike="noStrike" cap="none">
                <a:solidFill>
                  <a:schemeClr val="dk1"/>
                </a:solidFill>
                <a:latin typeface="Arial"/>
                <a:ea typeface="Arial"/>
                <a:cs typeface="Arial"/>
                <a:sym typeface="Arial"/>
              </a:rPr>
              <a:t>AMR helps to link the trigger “bind” to entity “CAII” although they are located far away from each other in the sentence.</a:t>
            </a:r>
            <a:r>
              <a:rPr lang="en-US" sz="2400" b="1"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p:txBody>
      </p:sp>
      <p:sp>
        <p:nvSpPr>
          <p:cNvPr id="328" name="Google Shape;328;p57"/>
          <p:cNvSpPr txBox="1"/>
          <p:nvPr/>
        </p:nvSpPr>
        <p:spPr>
          <a:xfrm>
            <a:off x="1184619" y="5267187"/>
            <a:ext cx="9822759" cy="8069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Explanation #2: </a:t>
            </a:r>
            <a:r>
              <a:rPr lang="en-US" sz="2400" b="0" i="0" u="none" strike="noStrike" cap="none">
                <a:solidFill>
                  <a:schemeClr val="dk1"/>
                </a:solidFill>
                <a:latin typeface="Arial"/>
                <a:ea typeface="Arial"/>
                <a:cs typeface="Arial"/>
                <a:sym typeface="Arial"/>
              </a:rPr>
              <a:t>External KG helps to recognize “CAII” as the theme of “transcription” based on the additional KG link in the enriched AMR graph.</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8"/>
          <p:cNvSpPr txBox="1">
            <a:spLocks noGrp="1"/>
          </p:cNvSpPr>
          <p:nvPr>
            <p:ph type="title"/>
          </p:nvPr>
        </p:nvSpPr>
        <p:spPr>
          <a:xfrm>
            <a:off x="1197120" y="241078"/>
            <a:ext cx="9822759" cy="806948"/>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Qualitative Analysis</a:t>
            </a:r>
            <a:endParaRPr sz="4400" b="1" dirty="0">
              <a:solidFill>
                <a:schemeClr val="tx1"/>
              </a:solidFill>
              <a:latin typeface="Berlin Sans FB Demi" panose="020E0802020502020306" pitchFamily="34" charset="0"/>
              <a:ea typeface="+mj-ea"/>
              <a:cs typeface="+mj-cs"/>
              <a:sym typeface="Overlock"/>
            </a:endParaRPr>
          </a:p>
        </p:txBody>
      </p:sp>
      <p:sp>
        <p:nvSpPr>
          <p:cNvPr id="334" name="Google Shape;334;p58"/>
          <p:cNvSpPr txBox="1"/>
          <p:nvPr/>
        </p:nvSpPr>
        <p:spPr>
          <a:xfrm>
            <a:off x="1184619" y="4342559"/>
            <a:ext cx="9979567" cy="8069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Explanation #1: </a:t>
            </a:r>
            <a:r>
              <a:rPr lang="en-US" sz="2400" b="0" i="0" u="none" strike="noStrike" cap="none">
                <a:solidFill>
                  <a:schemeClr val="dk1"/>
                </a:solidFill>
                <a:latin typeface="Arial"/>
                <a:ea typeface="Arial"/>
                <a:cs typeface="Arial"/>
                <a:sym typeface="Arial"/>
              </a:rPr>
              <a:t>AMR helps to guide the model to find the correct arguments for the two binding events in the sentence.</a:t>
            </a:r>
            <a:endParaRPr sz="2400" b="0" i="0" u="none" strike="noStrike" cap="none">
              <a:solidFill>
                <a:schemeClr val="dk1"/>
              </a:solidFill>
              <a:latin typeface="Arial"/>
              <a:ea typeface="Arial"/>
              <a:cs typeface="Arial"/>
              <a:sym typeface="Arial"/>
            </a:endParaRPr>
          </a:p>
        </p:txBody>
      </p:sp>
      <p:sp>
        <p:nvSpPr>
          <p:cNvPr id="335" name="Google Shape;335;p58"/>
          <p:cNvSpPr txBox="1"/>
          <p:nvPr/>
        </p:nvSpPr>
        <p:spPr>
          <a:xfrm>
            <a:off x="1184619" y="5267187"/>
            <a:ext cx="9822759" cy="80694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Explanation #2: </a:t>
            </a:r>
            <a:r>
              <a:rPr lang="en-US" sz="2400" b="0" i="0" u="none" strike="noStrike" cap="none">
                <a:solidFill>
                  <a:schemeClr val="dk1"/>
                </a:solidFill>
                <a:latin typeface="Arial"/>
                <a:ea typeface="Arial"/>
                <a:cs typeface="Arial"/>
                <a:sym typeface="Arial"/>
              </a:rPr>
              <a:t>External KG helps to identify the positive regulation effect on the generation of heterodimers.</a:t>
            </a:r>
            <a:endParaRPr sz="2400" b="0" i="0" u="none" strike="noStrike" cap="none">
              <a:solidFill>
                <a:schemeClr val="dk1"/>
              </a:solidFill>
              <a:latin typeface="Arial"/>
              <a:ea typeface="Arial"/>
              <a:cs typeface="Arial"/>
              <a:sym typeface="Arial"/>
            </a:endParaRPr>
          </a:p>
        </p:txBody>
      </p:sp>
      <p:pic>
        <p:nvPicPr>
          <p:cNvPr id="336" name="Google Shape;336;p58"/>
          <p:cNvPicPr preferRelativeResize="0"/>
          <p:nvPr/>
        </p:nvPicPr>
        <p:blipFill rotWithShape="1">
          <a:blip r:embed="rId3">
            <a:alphaModFix/>
          </a:blip>
          <a:srcRect/>
          <a:stretch/>
        </p:blipFill>
        <p:spPr>
          <a:xfrm>
            <a:off x="406275" y="1187339"/>
            <a:ext cx="11404451" cy="287659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9"/>
          <p:cNvSpPr txBox="1">
            <a:spLocks noGrp="1"/>
          </p:cNvSpPr>
          <p:nvPr>
            <p:ph type="body" idx="1"/>
          </p:nvPr>
        </p:nvSpPr>
        <p:spPr>
          <a:xfrm>
            <a:off x="259198" y="1277997"/>
            <a:ext cx="5870822" cy="4447853"/>
          </a:xfrm>
          <a:prstGeom prst="rect">
            <a:avLst/>
          </a:prstGeom>
          <a:noFill/>
          <a:ln>
            <a:noFill/>
          </a:ln>
        </p:spPr>
        <p:txBody>
          <a:bodyPr spcFirstLastPara="1" wrap="square" lIns="91425" tIns="45700" rIns="91425" bIns="45700" anchor="t" anchorCtr="0">
            <a:noAutofit/>
          </a:bodyPr>
          <a:lstStyle/>
          <a:p>
            <a:pPr marL="457200" lvl="1" indent="-457200" algn="l" rtl="0">
              <a:lnSpc>
                <a:spcPct val="100000"/>
              </a:lnSpc>
              <a:spcBef>
                <a:spcPts val="1000"/>
              </a:spcBef>
              <a:spcAft>
                <a:spcPts val="0"/>
              </a:spcAft>
              <a:buSzPts val="1920"/>
              <a:buChar char="❑"/>
            </a:pPr>
            <a:r>
              <a:rPr lang="en-US" sz="1800" dirty="0">
                <a:latin typeface="Arial"/>
                <a:ea typeface="Arial"/>
                <a:cs typeface="Arial"/>
                <a:sym typeface="Arial"/>
              </a:rPr>
              <a:t>A new benchmark </a:t>
            </a:r>
            <a:r>
              <a:rPr lang="en-US" sz="1800" dirty="0" err="1">
                <a:latin typeface="Arial"/>
                <a:ea typeface="Arial"/>
                <a:cs typeface="Arial"/>
                <a:sym typeface="Arial"/>
              </a:rPr>
              <a:t>ChemET</a:t>
            </a:r>
            <a:r>
              <a:rPr lang="en-US" sz="1800" dirty="0">
                <a:latin typeface="Arial"/>
                <a:ea typeface="Arial"/>
                <a:cs typeface="Arial"/>
                <a:sym typeface="Arial"/>
              </a:rPr>
              <a:t>: </a:t>
            </a:r>
            <a:r>
              <a:rPr lang="en-US" sz="1800" dirty="0"/>
              <a:t>includes 81 million molecules and 100 chemistry papers fully annotated with a new fine-grained Chemistry ontology </a:t>
            </a:r>
            <a:endParaRPr lang="en-US" sz="1800" dirty="0">
              <a:latin typeface="Arial"/>
              <a:ea typeface="Arial"/>
              <a:cs typeface="Arial"/>
              <a:sym typeface="Arial"/>
            </a:endParaRPr>
          </a:p>
          <a:p>
            <a:pPr marL="457200" lvl="0" indent="-457200" algn="l" rtl="0">
              <a:lnSpc>
                <a:spcPct val="100000"/>
              </a:lnSpc>
              <a:spcBef>
                <a:spcPts val="600"/>
              </a:spcBef>
              <a:spcAft>
                <a:spcPts val="0"/>
              </a:spcAft>
              <a:buSzPts val="1920"/>
              <a:buFont typeface="Arial"/>
              <a:buChar char="•"/>
            </a:pPr>
            <a:r>
              <a:rPr lang="en-US" sz="1800" dirty="0">
                <a:latin typeface="Arial"/>
                <a:ea typeface="Arial"/>
                <a:cs typeface="Arial"/>
                <a:sym typeface="Arial"/>
              </a:rPr>
              <a:t>Data comes from </a:t>
            </a:r>
            <a:r>
              <a:rPr lang="en-US" sz="1800" dirty="0">
                <a:solidFill>
                  <a:srgbClr val="AB620D"/>
                </a:solidFill>
                <a:latin typeface="Arial"/>
                <a:ea typeface="Arial"/>
                <a:cs typeface="Arial"/>
                <a:sym typeface="Arial"/>
              </a:rPr>
              <a:t>PubChem</a:t>
            </a:r>
            <a:r>
              <a:rPr lang="en-US" sz="1800" dirty="0">
                <a:latin typeface="Arial"/>
                <a:ea typeface="Arial"/>
                <a:cs typeface="Arial"/>
                <a:sym typeface="Arial"/>
              </a:rPr>
              <a:t> open access literature</a:t>
            </a:r>
            <a:endParaRPr lang="en-US" dirty="0"/>
          </a:p>
          <a:p>
            <a:pPr marL="457200" lvl="0" indent="-457200" algn="l" rtl="0">
              <a:lnSpc>
                <a:spcPct val="100000"/>
              </a:lnSpc>
              <a:spcBef>
                <a:spcPts val="600"/>
              </a:spcBef>
              <a:spcAft>
                <a:spcPts val="0"/>
              </a:spcAft>
              <a:buSzPts val="1920"/>
              <a:buFont typeface="Arial"/>
              <a:buChar char="•"/>
            </a:pPr>
            <a:r>
              <a:rPr lang="en-US" sz="1800" dirty="0"/>
              <a:t>Developed a new entity ontology that includes 62 entity types (e.g., </a:t>
            </a:r>
            <a:r>
              <a:rPr lang="en-US" sz="1800" dirty="0" err="1"/>
              <a:t>Chemistry→Organic</a:t>
            </a:r>
            <a:r>
              <a:rPr lang="en-US" sz="1800" dirty="0"/>
              <a:t> Chemistry→OrganicCom-197pounds→Hydrocarbons→Other Hydrocarbons)</a:t>
            </a:r>
            <a:endParaRPr lang="en-US" dirty="0"/>
          </a:p>
          <a:p>
            <a:pPr marL="457200" lvl="1" indent="-457200" algn="l" rtl="0">
              <a:lnSpc>
                <a:spcPct val="100000"/>
              </a:lnSpc>
              <a:spcBef>
                <a:spcPts val="1000"/>
              </a:spcBef>
              <a:spcAft>
                <a:spcPts val="0"/>
              </a:spcAft>
              <a:buSzPts val="1920"/>
              <a:buChar char="❑"/>
            </a:pPr>
            <a:r>
              <a:rPr lang="en-US" sz="1800" dirty="0"/>
              <a:t>Developed a new Chemistry Event Ontology with 59 types about results, methods and procedures</a:t>
            </a:r>
            <a:endParaRPr dirty="0"/>
          </a:p>
          <a:p>
            <a:pPr marL="457200" lvl="0" indent="-457200" algn="l" rtl="0">
              <a:lnSpc>
                <a:spcPct val="100000"/>
              </a:lnSpc>
              <a:spcBef>
                <a:spcPts val="600"/>
              </a:spcBef>
              <a:spcAft>
                <a:spcPts val="0"/>
              </a:spcAft>
              <a:buSzPts val="1920"/>
              <a:buFont typeface="Arial"/>
              <a:buChar char="•"/>
            </a:pPr>
            <a:r>
              <a:rPr lang="en-US" sz="1800" dirty="0"/>
              <a:t>Training set constructed </a:t>
            </a:r>
            <a:r>
              <a:rPr lang="en-US" sz="1800" dirty="0">
                <a:latin typeface="Arial"/>
                <a:ea typeface="Arial"/>
                <a:cs typeface="Arial"/>
                <a:sym typeface="Arial"/>
              </a:rPr>
              <a:t>by distant supervision (using Wikipedia page and PubChem synonyms)</a:t>
            </a:r>
            <a:endParaRPr dirty="0"/>
          </a:p>
          <a:p>
            <a:pPr marL="457200" lvl="0" indent="-457200" algn="l" rtl="0">
              <a:lnSpc>
                <a:spcPct val="100000"/>
              </a:lnSpc>
              <a:spcBef>
                <a:spcPts val="600"/>
              </a:spcBef>
              <a:spcAft>
                <a:spcPts val="0"/>
              </a:spcAft>
              <a:buSzPts val="1920"/>
              <a:buFont typeface="Arial"/>
              <a:buChar char="•"/>
            </a:pPr>
            <a:r>
              <a:rPr lang="en-US" sz="1800" dirty="0">
                <a:latin typeface="Arial"/>
                <a:ea typeface="Arial"/>
                <a:cs typeface="Arial"/>
                <a:sym typeface="Arial"/>
              </a:rPr>
              <a:t>Evaluation set annotated by chemistry students</a:t>
            </a:r>
            <a:endParaRPr dirty="0"/>
          </a:p>
          <a:p>
            <a:pPr marL="457200" lvl="0" indent="-335280" algn="l" rtl="0">
              <a:lnSpc>
                <a:spcPct val="100000"/>
              </a:lnSpc>
              <a:spcBef>
                <a:spcPts val="600"/>
              </a:spcBef>
              <a:spcAft>
                <a:spcPts val="0"/>
              </a:spcAft>
              <a:buSzPts val="1920"/>
              <a:buFont typeface="Arial"/>
              <a:buNone/>
            </a:pPr>
            <a:endParaRPr sz="2000" dirty="0">
              <a:latin typeface="Arial"/>
              <a:ea typeface="Arial"/>
              <a:cs typeface="Arial"/>
              <a:sym typeface="Arial"/>
            </a:endParaRPr>
          </a:p>
        </p:txBody>
      </p:sp>
      <p:pic>
        <p:nvPicPr>
          <p:cNvPr id="342" name="Google Shape;342;p59"/>
          <p:cNvPicPr preferRelativeResize="0"/>
          <p:nvPr/>
        </p:nvPicPr>
        <p:blipFill rotWithShape="1">
          <a:blip r:embed="rId3">
            <a:alphaModFix/>
          </a:blip>
          <a:srcRect/>
          <a:stretch/>
        </p:blipFill>
        <p:spPr>
          <a:xfrm>
            <a:off x="6491227" y="4798933"/>
            <a:ext cx="3896910" cy="1342633"/>
          </a:xfrm>
          <a:prstGeom prst="rect">
            <a:avLst/>
          </a:prstGeom>
          <a:noFill/>
          <a:ln>
            <a:noFill/>
          </a:ln>
        </p:spPr>
      </p:pic>
      <p:sp>
        <p:nvSpPr>
          <p:cNvPr id="343" name="Google Shape;343;p59"/>
          <p:cNvSpPr txBox="1"/>
          <p:nvPr/>
        </p:nvSpPr>
        <p:spPr>
          <a:xfrm>
            <a:off x="7812577" y="6099828"/>
            <a:ext cx="21125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Dataset Stats</a:t>
            </a:r>
            <a:endParaRPr/>
          </a:p>
        </p:txBody>
      </p:sp>
      <p:pic>
        <p:nvPicPr>
          <p:cNvPr id="344" name="Google Shape;344;p59"/>
          <p:cNvPicPr preferRelativeResize="0"/>
          <p:nvPr/>
        </p:nvPicPr>
        <p:blipFill rotWithShape="1">
          <a:blip r:embed="rId4">
            <a:alphaModFix/>
          </a:blip>
          <a:srcRect/>
          <a:stretch/>
        </p:blipFill>
        <p:spPr>
          <a:xfrm>
            <a:off x="9197248" y="1446092"/>
            <a:ext cx="1771233" cy="1982908"/>
          </a:xfrm>
          <a:prstGeom prst="rect">
            <a:avLst/>
          </a:prstGeom>
          <a:noFill/>
          <a:ln>
            <a:noFill/>
          </a:ln>
        </p:spPr>
      </p:pic>
      <p:pic>
        <p:nvPicPr>
          <p:cNvPr id="345" name="Google Shape;345;p59" descr="A picture containing text, person&#10;&#10;Description automatically generated"/>
          <p:cNvPicPr preferRelativeResize="0"/>
          <p:nvPr/>
        </p:nvPicPr>
        <p:blipFill rotWithShape="1">
          <a:blip r:embed="rId5">
            <a:alphaModFix/>
          </a:blip>
          <a:srcRect/>
          <a:stretch/>
        </p:blipFill>
        <p:spPr>
          <a:xfrm>
            <a:off x="6491227" y="1649522"/>
            <a:ext cx="1883920" cy="2857280"/>
          </a:xfrm>
          <a:prstGeom prst="rect">
            <a:avLst/>
          </a:prstGeom>
          <a:noFill/>
          <a:ln>
            <a:noFill/>
          </a:ln>
        </p:spPr>
      </p:pic>
      <p:cxnSp>
        <p:nvCxnSpPr>
          <p:cNvPr id="346" name="Google Shape;346;p59"/>
          <p:cNvCxnSpPr/>
          <p:nvPr/>
        </p:nvCxnSpPr>
        <p:spPr>
          <a:xfrm rot="10800000" flipH="1">
            <a:off x="5087896" y="3891093"/>
            <a:ext cx="3578584" cy="710490"/>
          </a:xfrm>
          <a:prstGeom prst="straightConnector1">
            <a:avLst/>
          </a:prstGeom>
          <a:noFill/>
          <a:ln w="9525" cap="flat" cmpd="sng">
            <a:solidFill>
              <a:schemeClr val="dk1"/>
            </a:solidFill>
            <a:prstDash val="solid"/>
            <a:round/>
            <a:headEnd type="none" w="sm" len="sm"/>
            <a:tailEnd type="triangle" w="med" len="med"/>
          </a:ln>
        </p:spPr>
      </p:cxnSp>
      <p:cxnSp>
        <p:nvCxnSpPr>
          <p:cNvPr id="347" name="Google Shape;347;p59"/>
          <p:cNvCxnSpPr/>
          <p:nvPr/>
        </p:nvCxnSpPr>
        <p:spPr>
          <a:xfrm rot="10800000" flipH="1">
            <a:off x="5495166" y="3485834"/>
            <a:ext cx="1112675" cy="200725"/>
          </a:xfrm>
          <a:prstGeom prst="straightConnector1">
            <a:avLst/>
          </a:prstGeom>
          <a:noFill/>
          <a:ln w="9525" cap="flat" cmpd="sng">
            <a:solidFill>
              <a:schemeClr val="dk1"/>
            </a:solidFill>
            <a:prstDash val="solid"/>
            <a:round/>
            <a:headEnd type="none" w="sm" len="sm"/>
            <a:tailEnd type="triangle" w="med" len="med"/>
          </a:ln>
        </p:spPr>
      </p:cxnSp>
      <p:pic>
        <p:nvPicPr>
          <p:cNvPr id="348" name="Google Shape;348;p59" descr="Graphical user interface, text, application, chat or text message&#10;&#10;Description automatically generated"/>
          <p:cNvPicPr preferRelativeResize="0"/>
          <p:nvPr/>
        </p:nvPicPr>
        <p:blipFill rotWithShape="1">
          <a:blip r:embed="rId6">
            <a:alphaModFix/>
          </a:blip>
          <a:srcRect/>
          <a:stretch/>
        </p:blipFill>
        <p:spPr>
          <a:xfrm>
            <a:off x="9264612" y="3732279"/>
            <a:ext cx="910328" cy="918244"/>
          </a:xfrm>
          <a:prstGeom prst="rect">
            <a:avLst/>
          </a:prstGeom>
          <a:noFill/>
          <a:ln>
            <a:noFill/>
          </a:ln>
        </p:spPr>
      </p:pic>
      <p:pic>
        <p:nvPicPr>
          <p:cNvPr id="349" name="Google Shape;349;p59"/>
          <p:cNvPicPr preferRelativeResize="0"/>
          <p:nvPr/>
        </p:nvPicPr>
        <p:blipFill rotWithShape="1">
          <a:blip r:embed="rId7">
            <a:alphaModFix/>
          </a:blip>
          <a:srcRect/>
          <a:stretch/>
        </p:blipFill>
        <p:spPr>
          <a:xfrm>
            <a:off x="9254595" y="3565742"/>
            <a:ext cx="642886" cy="137761"/>
          </a:xfrm>
          <a:prstGeom prst="rect">
            <a:avLst/>
          </a:prstGeom>
          <a:noFill/>
          <a:ln>
            <a:noFill/>
          </a:ln>
        </p:spPr>
      </p:pic>
      <p:sp>
        <p:nvSpPr>
          <p:cNvPr id="350" name="Google Shape;350;p59"/>
          <p:cNvSpPr txBox="1">
            <a:spLocks noGrp="1"/>
          </p:cNvSpPr>
          <p:nvPr>
            <p:ph type="title"/>
          </p:nvPr>
        </p:nvSpPr>
        <p:spPr>
          <a:xfrm>
            <a:off x="1323996" y="0"/>
            <a:ext cx="9644485" cy="1206501"/>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SzPts val="4400"/>
              <a:buNone/>
            </a:pPr>
            <a:r>
              <a:rPr lang="en-US" sz="4400" b="1" dirty="0">
                <a:solidFill>
                  <a:schemeClr val="tx1"/>
                </a:solidFill>
                <a:latin typeface="Berlin Sans FB Demi" panose="020E0802020502020306" pitchFamily="34" charset="0"/>
                <a:ea typeface="+mj-ea"/>
                <a:cs typeface="+mj-cs"/>
                <a:sym typeface="Overlock"/>
              </a:rPr>
              <a:t>A New Chemistry IE Benchmark</a:t>
            </a:r>
            <a:endParaRPr sz="4400" b="1" dirty="0">
              <a:solidFill>
                <a:schemeClr val="tx1"/>
              </a:solidFill>
              <a:latin typeface="Berlin Sans FB Demi" panose="020E0802020502020306" pitchFamily="34" charset="0"/>
              <a:ea typeface="+mj-ea"/>
              <a:cs typeface="+mj-cs"/>
              <a:sym typeface="Overlock"/>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60"/>
          <p:cNvSpPr txBox="1">
            <a:spLocks noGrp="1"/>
          </p:cNvSpPr>
          <p:nvPr>
            <p:ph type="title"/>
          </p:nvPr>
        </p:nvSpPr>
        <p:spPr>
          <a:xfrm>
            <a:off x="115457" y="0"/>
            <a:ext cx="11961085" cy="1325563"/>
          </a:xfrm>
          <a:prstGeom prst="rect">
            <a:avLst/>
          </a:prstGeom>
          <a:noFill/>
          <a:ln>
            <a:noFill/>
          </a:ln>
        </p:spPr>
        <p:txBody>
          <a:bodyPr spcFirstLastPara="1" wrap="square" lIns="91425" tIns="45700" rIns="91425" bIns="45700" anchor="ctr" anchorCtr="0">
            <a:noAutofit/>
          </a:bodyPr>
          <a:lstStyle/>
          <a:p>
            <a:r>
              <a:rPr lang="en-US" sz="4400" b="1" dirty="0">
                <a:solidFill>
                  <a:schemeClr val="tx1"/>
                </a:solidFill>
                <a:latin typeface="Berlin Sans FB Demi" panose="020E0802020502020306" pitchFamily="34" charset="0"/>
                <a:ea typeface="+mj-ea"/>
                <a:cs typeface="+mj-cs"/>
                <a:sym typeface="Overlock"/>
              </a:rPr>
              <a:t>A New COVID-19 Benchmark</a:t>
            </a:r>
            <a:endParaRPr sz="4400" b="1" dirty="0">
              <a:solidFill>
                <a:schemeClr val="tx1"/>
              </a:solidFill>
              <a:latin typeface="Berlin Sans FB Demi" panose="020E0802020502020306" pitchFamily="34" charset="0"/>
              <a:ea typeface="+mj-ea"/>
              <a:cs typeface="+mj-cs"/>
            </a:endParaRPr>
          </a:p>
        </p:txBody>
      </p:sp>
      <p:sp>
        <p:nvSpPr>
          <p:cNvPr id="357" name="Google Shape;357;p60"/>
          <p:cNvSpPr txBox="1">
            <a:spLocks noGrp="1"/>
          </p:cNvSpPr>
          <p:nvPr>
            <p:ph type="body" idx="1"/>
          </p:nvPr>
        </p:nvSpPr>
        <p:spPr>
          <a:xfrm>
            <a:off x="5341457" y="3439528"/>
            <a:ext cx="6850543" cy="575756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1920"/>
              <a:buNone/>
            </a:pPr>
            <a:r>
              <a:rPr lang="en-US" sz="2000" u="sng" dirty="0">
                <a:solidFill>
                  <a:srgbClr val="000000"/>
                </a:solidFill>
                <a:hlinkClick r:id="rId3">
                  <a:extLst>
                    <a:ext uri="{A12FA001-AC4F-418D-AE19-62706E023703}">
                      <ahyp:hlinkClr xmlns:ahyp="http://schemas.microsoft.com/office/drawing/2018/hyperlinkcolor" xmlns="" val="tx"/>
                    </a:ext>
                  </a:extLst>
                </a:hlinkClick>
              </a:rPr>
              <a:t>http://blender.cs.illinois.edu/covid19/</a:t>
            </a:r>
            <a:r>
              <a:rPr lang="en-US" sz="2000" dirty="0">
                <a:solidFill>
                  <a:srgbClr val="000000"/>
                </a:solidFill>
              </a:rPr>
              <a:t> </a:t>
            </a:r>
            <a:endParaRPr dirty="0"/>
          </a:p>
          <a:p>
            <a:pPr marL="0" lvl="0" indent="0" algn="l" rtl="0">
              <a:lnSpc>
                <a:spcPct val="100000"/>
              </a:lnSpc>
              <a:spcBef>
                <a:spcPts val="1200"/>
              </a:spcBef>
              <a:spcAft>
                <a:spcPts val="0"/>
              </a:spcAft>
              <a:buSzPts val="1920"/>
              <a:buNone/>
            </a:pPr>
            <a:r>
              <a:rPr lang="en-US" sz="2000" dirty="0">
                <a:solidFill>
                  <a:srgbClr val="000000"/>
                </a:solidFill>
              </a:rPr>
              <a:t>Manually annotated 122 documents with 6,789 sentences in total</a:t>
            </a:r>
            <a:endParaRPr dirty="0"/>
          </a:p>
          <a:p>
            <a:pPr marL="0" lvl="0" indent="0" algn="l" rtl="0">
              <a:lnSpc>
                <a:spcPct val="100000"/>
              </a:lnSpc>
              <a:spcBef>
                <a:spcPts val="1200"/>
              </a:spcBef>
              <a:spcAft>
                <a:spcPts val="0"/>
              </a:spcAft>
              <a:buSzPts val="1920"/>
              <a:buNone/>
            </a:pPr>
            <a:r>
              <a:rPr lang="en-US" sz="2000" dirty="0">
                <a:solidFill>
                  <a:srgbClr val="000000"/>
                </a:solidFill>
              </a:rPr>
              <a:t>Data Sources:</a:t>
            </a:r>
            <a:endParaRPr dirty="0"/>
          </a:p>
          <a:p>
            <a:pPr marL="914400" lvl="1" indent="-342900" algn="l" rtl="0">
              <a:lnSpc>
                <a:spcPct val="100000"/>
              </a:lnSpc>
              <a:spcBef>
                <a:spcPts val="600"/>
              </a:spcBef>
              <a:spcAft>
                <a:spcPts val="0"/>
              </a:spcAft>
              <a:buSzPts val="1800"/>
              <a:buAutoNum type="arabicPeriod"/>
            </a:pPr>
            <a:r>
              <a:rPr lang="en-US" sz="1600" dirty="0"/>
              <a:t>AI2 CORD-19 archive: index for COVID-19 related papers from PubMed, PubMed Central, </a:t>
            </a:r>
            <a:r>
              <a:rPr lang="en-US" sz="1600" dirty="0" err="1"/>
              <a:t>Arxiv</a:t>
            </a:r>
            <a:r>
              <a:rPr lang="en-US" sz="1600" dirty="0"/>
              <a:t>, and Bio-</a:t>
            </a:r>
            <a:r>
              <a:rPr lang="en-US" sz="1600" dirty="0" err="1"/>
              <a:t>Arxiv</a:t>
            </a:r>
            <a:endParaRPr sz="1600" dirty="0">
              <a:solidFill>
                <a:srgbClr val="000000"/>
              </a:solidFill>
            </a:endParaRPr>
          </a:p>
          <a:p>
            <a:pPr marL="914400" lvl="1" indent="-342900" algn="l" rtl="0">
              <a:lnSpc>
                <a:spcPct val="100000"/>
              </a:lnSpc>
              <a:spcBef>
                <a:spcPts val="0"/>
              </a:spcBef>
              <a:spcAft>
                <a:spcPts val="0"/>
              </a:spcAft>
              <a:buSzPts val="1800"/>
              <a:buAutoNum type="arabicPeriod"/>
            </a:pPr>
            <a:r>
              <a:rPr lang="en-US" sz="1600" dirty="0"/>
              <a:t>NCBI PMC API: retrieve PubMed (PM) or PubMed Central (PMC) articles</a:t>
            </a:r>
            <a:endParaRPr dirty="0"/>
          </a:p>
          <a:p>
            <a:pPr marL="914400" lvl="1" indent="-342900" algn="l" rtl="0">
              <a:lnSpc>
                <a:spcPct val="100000"/>
              </a:lnSpc>
              <a:spcBef>
                <a:spcPts val="0"/>
              </a:spcBef>
              <a:spcAft>
                <a:spcPts val="0"/>
              </a:spcAft>
              <a:buSzPts val="1800"/>
              <a:buAutoNum type="arabicPeriod"/>
            </a:pPr>
            <a:r>
              <a:rPr lang="en-US" sz="1600" dirty="0"/>
              <a:t>NCBI </a:t>
            </a:r>
            <a:r>
              <a:rPr lang="en-US" sz="1600" dirty="0" err="1"/>
              <a:t>Pubtator</a:t>
            </a:r>
            <a:r>
              <a:rPr lang="en-US" sz="1600" dirty="0"/>
              <a:t> API: retrieve pre-annotated PubMed or </a:t>
            </a:r>
            <a:r>
              <a:rPr lang="en-US" sz="1600" dirty="0" err="1"/>
              <a:t>Pubmed</a:t>
            </a:r>
            <a:r>
              <a:rPr lang="en-US" sz="1600" dirty="0"/>
              <a:t> Central articles</a:t>
            </a:r>
            <a:endParaRPr dirty="0"/>
          </a:p>
        </p:txBody>
      </p:sp>
      <p:pic>
        <p:nvPicPr>
          <p:cNvPr id="358" name="Google Shape;358;p60"/>
          <p:cNvPicPr preferRelativeResize="0"/>
          <p:nvPr/>
        </p:nvPicPr>
        <p:blipFill rotWithShape="1">
          <a:blip r:embed="rId4">
            <a:alphaModFix/>
          </a:blip>
          <a:srcRect/>
          <a:stretch/>
        </p:blipFill>
        <p:spPr>
          <a:xfrm>
            <a:off x="282334" y="1325563"/>
            <a:ext cx="4803486" cy="4712664"/>
          </a:xfrm>
          <a:prstGeom prst="rect">
            <a:avLst/>
          </a:prstGeom>
          <a:noFill/>
          <a:ln>
            <a:noFill/>
          </a:ln>
        </p:spPr>
      </p:pic>
      <p:pic>
        <p:nvPicPr>
          <p:cNvPr id="359" name="Google Shape;359;p60"/>
          <p:cNvPicPr preferRelativeResize="0"/>
          <p:nvPr/>
        </p:nvPicPr>
        <p:blipFill rotWithShape="1">
          <a:blip r:embed="rId5">
            <a:alphaModFix/>
          </a:blip>
          <a:srcRect/>
          <a:stretch/>
        </p:blipFill>
        <p:spPr>
          <a:xfrm>
            <a:off x="5850495" y="1446233"/>
            <a:ext cx="5717869" cy="17413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F06F34-7851-1F7A-F1D5-F7762F81DD78}"/>
              </a:ext>
            </a:extLst>
          </p:cNvPr>
          <p:cNvSpPr>
            <a:spLocks noGrp="1"/>
          </p:cNvSpPr>
          <p:nvPr>
            <p:ph type="title"/>
          </p:nvPr>
        </p:nvSpPr>
        <p:spPr/>
        <p:txBody>
          <a:bodyPr>
            <a:normAutofit/>
          </a:bodyPr>
          <a:lstStyle/>
          <a:p>
            <a:r>
              <a:rPr lang="en-US" dirty="0"/>
              <a:t>Pre-Trained Scientific Language Models</a:t>
            </a:r>
          </a:p>
        </p:txBody>
      </p:sp>
      <p:sp>
        <p:nvSpPr>
          <p:cNvPr id="3" name="Content Placeholder 2">
            <a:extLst>
              <a:ext uri="{FF2B5EF4-FFF2-40B4-BE49-F238E27FC236}">
                <a16:creationId xmlns:a16="http://schemas.microsoft.com/office/drawing/2014/main" xmlns="" id="{05AEE335-0BB5-469F-28A9-C88119E1F5E5}"/>
              </a:ext>
            </a:extLst>
          </p:cNvPr>
          <p:cNvSpPr>
            <a:spLocks noGrp="1"/>
          </p:cNvSpPr>
          <p:nvPr>
            <p:ph idx="1"/>
          </p:nvPr>
        </p:nvSpPr>
        <p:spPr/>
        <p:txBody>
          <a:bodyPr/>
          <a:lstStyle/>
          <a:p>
            <a:r>
              <a:rPr lang="en-US" b="1" dirty="0"/>
              <a:t>Biomedicine Domain:</a:t>
            </a:r>
          </a:p>
          <a:p>
            <a:pPr lvl="1"/>
            <a:r>
              <a:rPr lang="en-US" dirty="0" err="1"/>
              <a:t>BioBERT</a:t>
            </a:r>
            <a:r>
              <a:rPr lang="en-US" dirty="0"/>
              <a:t>, </a:t>
            </a:r>
            <a:r>
              <a:rPr lang="en-US" dirty="0" err="1"/>
              <a:t>SciBERT</a:t>
            </a:r>
            <a:r>
              <a:rPr lang="en-US" dirty="0"/>
              <a:t>, </a:t>
            </a:r>
            <a:r>
              <a:rPr lang="en-US" dirty="0" err="1"/>
              <a:t>ClinicalBERT</a:t>
            </a:r>
            <a:r>
              <a:rPr lang="en-US" dirty="0"/>
              <a:t>, </a:t>
            </a:r>
            <a:r>
              <a:rPr lang="en-US" dirty="0" err="1"/>
              <a:t>PubMedBERT</a:t>
            </a:r>
            <a:r>
              <a:rPr lang="en-US" dirty="0"/>
              <a:t>, </a:t>
            </a:r>
            <a:r>
              <a:rPr lang="en-US" dirty="0" err="1"/>
              <a:t>BioELECTRA</a:t>
            </a:r>
            <a:r>
              <a:rPr lang="en-US" dirty="0"/>
              <a:t>, </a:t>
            </a:r>
            <a:r>
              <a:rPr lang="en-US" dirty="0" err="1"/>
              <a:t>BioLinkBERT</a:t>
            </a:r>
            <a:endParaRPr lang="en-US" dirty="0"/>
          </a:p>
          <a:p>
            <a:pPr lvl="1"/>
            <a:r>
              <a:rPr lang="en-US" dirty="0"/>
              <a:t>BLURB: Biomedical Language Understanding and Reasoning Benchmark (</a:t>
            </a:r>
            <a:r>
              <a:rPr lang="en-US" dirty="0">
                <a:hlinkClick r:id="rId2"/>
              </a:rPr>
              <a:t>https://microsoft.github.io/BLURB/</a:t>
            </a:r>
            <a:r>
              <a:rPr lang="en-US" dirty="0"/>
              <a:t>)</a:t>
            </a:r>
          </a:p>
          <a:p>
            <a:pPr marL="0" indent="0">
              <a:buNone/>
            </a:pPr>
            <a:endParaRPr lang="en-US" dirty="0"/>
          </a:p>
          <a:p>
            <a:pPr marL="0" indent="0">
              <a:buNone/>
            </a:pPr>
            <a:endParaRPr lang="en-US" dirty="0"/>
          </a:p>
          <a:p>
            <a:endParaRPr lang="en-US" b="1" dirty="0"/>
          </a:p>
          <a:p>
            <a:endParaRPr lang="en-US" b="1" dirty="0"/>
          </a:p>
          <a:p>
            <a:r>
              <a:rPr lang="en-US" b="1" dirty="0"/>
              <a:t>Chemistry</a:t>
            </a:r>
            <a:r>
              <a:rPr lang="en-US" dirty="0"/>
              <a:t> </a:t>
            </a:r>
            <a:r>
              <a:rPr lang="en-US" b="1" dirty="0"/>
              <a:t>Domain</a:t>
            </a:r>
            <a:r>
              <a:rPr lang="en-US" dirty="0"/>
              <a:t>:</a:t>
            </a:r>
          </a:p>
          <a:p>
            <a:pPr lvl="1"/>
            <a:r>
              <a:rPr lang="en-US" dirty="0" err="1"/>
              <a:t>ChemBERT</a:t>
            </a:r>
            <a:r>
              <a:rPr lang="en-US" dirty="0"/>
              <a:t>: chemistry literature</a:t>
            </a:r>
          </a:p>
          <a:p>
            <a:pPr lvl="1"/>
            <a:r>
              <a:rPr lang="en-US" dirty="0" err="1"/>
              <a:t>ChemBERTa</a:t>
            </a:r>
            <a:r>
              <a:rPr lang="en-US" dirty="0"/>
              <a:t>: SMILE strings of molecule structures</a:t>
            </a:r>
          </a:p>
        </p:txBody>
      </p:sp>
      <p:pic>
        <p:nvPicPr>
          <p:cNvPr id="5" name="Picture 4">
            <a:extLst>
              <a:ext uri="{FF2B5EF4-FFF2-40B4-BE49-F238E27FC236}">
                <a16:creationId xmlns:a16="http://schemas.microsoft.com/office/drawing/2014/main" xmlns="" id="{DC6FF864-9C5C-35DB-E5C0-8FAC25332DB4}"/>
              </a:ext>
            </a:extLst>
          </p:cNvPr>
          <p:cNvPicPr>
            <a:picLocks noChangeAspect="1"/>
          </p:cNvPicPr>
          <p:nvPr/>
        </p:nvPicPr>
        <p:blipFill rotWithShape="1">
          <a:blip r:embed="rId3"/>
          <a:srcRect r="-2237" b="61178"/>
          <a:stretch/>
        </p:blipFill>
        <p:spPr>
          <a:xfrm>
            <a:off x="1043188" y="3218462"/>
            <a:ext cx="10642505" cy="1830056"/>
          </a:xfrm>
          <a:prstGeom prst="rect">
            <a:avLst/>
          </a:prstGeom>
        </p:spPr>
      </p:pic>
    </p:spTree>
    <p:extLst>
      <p:ext uri="{BB962C8B-B14F-4D97-AF65-F5344CB8AC3E}">
        <p14:creationId xmlns:p14="http://schemas.microsoft.com/office/powerpoint/2010/main" val="129867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1"/>
          <p:cNvSpPr txBox="1">
            <a:spLocks noGrp="1"/>
          </p:cNvSpPr>
          <p:nvPr>
            <p:ph type="sldNum" idx="12"/>
          </p:nvPr>
        </p:nvSpPr>
        <p:spPr>
          <a:xfrm>
            <a:off x="9070428" y="6356350"/>
            <a:ext cx="2743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7F7F7F"/>
              </a:buClr>
              <a:buSzPts val="1200"/>
              <a:buFont typeface="Arial"/>
              <a:buNone/>
            </a:pPr>
            <a:fld id="{00000000-1234-1234-1234-123412341234}" type="slidenum">
              <a:rPr lang="en-US" sz="1200" b="1" i="0" u="none" strike="noStrike" cap="none">
                <a:solidFill>
                  <a:srgbClr val="7F7F7F"/>
                </a:solidFill>
                <a:latin typeface="Calibri"/>
                <a:ea typeface="Calibri"/>
                <a:cs typeface="Calibri"/>
                <a:sym typeface="Calibri"/>
              </a:rPr>
              <a:t>60</a:t>
            </a:fld>
            <a:endParaRPr sz="1200" b="1" i="0" u="none" strike="noStrike" cap="none">
              <a:solidFill>
                <a:srgbClr val="7F7F7F"/>
              </a:solidFill>
              <a:latin typeface="Calibri"/>
              <a:ea typeface="Calibri"/>
              <a:cs typeface="Calibri"/>
              <a:sym typeface="Calibri"/>
            </a:endParaRPr>
          </a:p>
        </p:txBody>
      </p:sp>
      <p:sp>
        <p:nvSpPr>
          <p:cNvPr id="365" name="Google Shape;365;p61"/>
          <p:cNvSpPr/>
          <p:nvPr/>
        </p:nvSpPr>
        <p:spPr>
          <a:xfrm>
            <a:off x="663020" y="3650375"/>
            <a:ext cx="394502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42A8F"/>
              </a:buClr>
              <a:buSzPts val="1400"/>
              <a:buFont typeface="Arial"/>
              <a:buNone/>
            </a:pPr>
            <a:r>
              <a:rPr lang="en-US" sz="1400" b="0" i="0" u="sng" strike="noStrike" cap="none">
                <a:solidFill>
                  <a:srgbClr val="642A8F"/>
                </a:solidFill>
                <a:latin typeface="Times New Roman"/>
                <a:ea typeface="Times New Roman"/>
                <a:cs typeface="Times New Roman"/>
                <a:sym typeface="Times New Roman"/>
                <a:hlinkClick r:id="rId3">
                  <a:extLst>
                    <a:ext uri="{A12FA001-AC4F-418D-AE19-62706E023703}">
                      <ahyp:hlinkClr xmlns:ahyp="http://schemas.microsoft.com/office/drawing/2018/hyperlinkcolor" xmlns="" val="tx"/>
                    </a:ext>
                  </a:extLst>
                </a:hlinkClick>
              </a:rPr>
              <a:t>Figure 1.</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666666"/>
              </a:buClr>
              <a:buSzPts val="1400"/>
              <a:buFont typeface="Arial"/>
              <a:buNone/>
            </a:pPr>
            <a:r>
              <a:rPr lang="en-US" sz="1400" b="0" i="0" u="none" strike="noStrike" cap="none">
                <a:solidFill>
                  <a:srgbClr val="666666"/>
                </a:solidFill>
                <a:latin typeface="Times New Roman"/>
                <a:ea typeface="Times New Roman"/>
                <a:cs typeface="Times New Roman"/>
                <a:sym typeface="Times New Roman"/>
              </a:rPr>
              <a:t>FDA approved drugs of most interest for repurposing as potential Ebola virus treatments.</a:t>
            </a:r>
            <a:endParaRPr sz="1400" b="0" i="0" u="none" strike="noStrike" cap="none">
              <a:solidFill>
                <a:srgbClr val="000000"/>
              </a:solidFill>
              <a:latin typeface="Calibri"/>
              <a:ea typeface="Calibri"/>
              <a:cs typeface="Calibri"/>
              <a:sym typeface="Calibri"/>
            </a:endParaRPr>
          </a:p>
        </p:txBody>
      </p:sp>
      <p:pic>
        <p:nvPicPr>
          <p:cNvPr id="366" name="Google Shape;366;p61"/>
          <p:cNvPicPr preferRelativeResize="0"/>
          <p:nvPr/>
        </p:nvPicPr>
        <p:blipFill rotWithShape="1">
          <a:blip r:embed="rId4">
            <a:alphaModFix/>
          </a:blip>
          <a:srcRect/>
          <a:stretch/>
        </p:blipFill>
        <p:spPr>
          <a:xfrm>
            <a:off x="759053" y="1032378"/>
            <a:ext cx="3752961" cy="2613508"/>
          </a:xfrm>
          <a:prstGeom prst="rect">
            <a:avLst/>
          </a:prstGeom>
          <a:noFill/>
          <a:ln>
            <a:noFill/>
          </a:ln>
        </p:spPr>
      </p:pic>
      <p:pic>
        <p:nvPicPr>
          <p:cNvPr id="367" name="Google Shape;367;p61"/>
          <p:cNvPicPr preferRelativeResize="0"/>
          <p:nvPr/>
        </p:nvPicPr>
        <p:blipFill rotWithShape="1">
          <a:blip r:embed="rId5">
            <a:alphaModFix/>
          </a:blip>
          <a:srcRect/>
          <a:stretch/>
        </p:blipFill>
        <p:spPr>
          <a:xfrm>
            <a:off x="7131268" y="3917504"/>
            <a:ext cx="3729554" cy="2803971"/>
          </a:xfrm>
          <a:prstGeom prst="rect">
            <a:avLst/>
          </a:prstGeom>
          <a:noFill/>
          <a:ln>
            <a:noFill/>
          </a:ln>
        </p:spPr>
      </p:pic>
      <p:pic>
        <p:nvPicPr>
          <p:cNvPr id="368" name="Google Shape;368;p61"/>
          <p:cNvPicPr preferRelativeResize="0"/>
          <p:nvPr/>
        </p:nvPicPr>
        <p:blipFill rotWithShape="1">
          <a:blip r:embed="rId6">
            <a:alphaModFix/>
          </a:blip>
          <a:srcRect/>
          <a:stretch/>
        </p:blipFill>
        <p:spPr>
          <a:xfrm>
            <a:off x="6582410" y="1311464"/>
            <a:ext cx="4847590" cy="2062804"/>
          </a:xfrm>
          <a:prstGeom prst="rect">
            <a:avLst/>
          </a:prstGeom>
          <a:noFill/>
          <a:ln>
            <a:noFill/>
          </a:ln>
        </p:spPr>
      </p:pic>
      <p:cxnSp>
        <p:nvCxnSpPr>
          <p:cNvPr id="369" name="Google Shape;369;p61"/>
          <p:cNvCxnSpPr/>
          <p:nvPr/>
        </p:nvCxnSpPr>
        <p:spPr>
          <a:xfrm>
            <a:off x="4542494" y="2400092"/>
            <a:ext cx="2070396" cy="0"/>
          </a:xfrm>
          <a:prstGeom prst="straightConnector1">
            <a:avLst/>
          </a:prstGeom>
          <a:noFill/>
          <a:ln w="9525" cap="flat" cmpd="sng">
            <a:solidFill>
              <a:schemeClr val="dk1"/>
            </a:solidFill>
            <a:prstDash val="solid"/>
            <a:round/>
            <a:headEnd type="none" w="sm" len="sm"/>
            <a:tailEnd type="triangle" w="med" len="med"/>
          </a:ln>
        </p:spPr>
      </p:cxnSp>
      <p:sp>
        <p:nvSpPr>
          <p:cNvPr id="370" name="Google Shape;370;p61"/>
          <p:cNvSpPr/>
          <p:nvPr/>
        </p:nvSpPr>
        <p:spPr>
          <a:xfrm>
            <a:off x="4512014" y="1454231"/>
            <a:ext cx="2345986"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Entity Grounding for Drug Molecular Structure Image</a:t>
            </a:r>
            <a:endParaRPr/>
          </a:p>
        </p:txBody>
      </p:sp>
      <p:cxnSp>
        <p:nvCxnSpPr>
          <p:cNvPr id="371" name="Google Shape;371;p61"/>
          <p:cNvCxnSpPr/>
          <p:nvPr/>
        </p:nvCxnSpPr>
        <p:spPr>
          <a:xfrm>
            <a:off x="2310765" y="4389039"/>
            <a:ext cx="0" cy="543236"/>
          </a:xfrm>
          <a:prstGeom prst="straightConnector1">
            <a:avLst/>
          </a:prstGeom>
          <a:noFill/>
          <a:ln w="9525" cap="flat" cmpd="sng">
            <a:solidFill>
              <a:schemeClr val="dk1"/>
            </a:solidFill>
            <a:prstDash val="solid"/>
            <a:round/>
            <a:headEnd type="none" w="sm" len="sm"/>
            <a:tailEnd type="triangle" w="med" len="med"/>
          </a:ln>
        </p:spPr>
      </p:cxnSp>
      <p:sp>
        <p:nvSpPr>
          <p:cNvPr id="372" name="Google Shape;372;p61"/>
          <p:cNvSpPr/>
          <p:nvPr/>
        </p:nvSpPr>
        <p:spPr>
          <a:xfrm>
            <a:off x="2350677" y="4444606"/>
            <a:ext cx="219181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KG from caption text</a:t>
            </a:r>
            <a:endParaRPr sz="1800" b="0" i="0" u="none" strike="noStrike" cap="none">
              <a:solidFill>
                <a:srgbClr val="000000"/>
              </a:solidFill>
              <a:latin typeface="Calibri"/>
              <a:ea typeface="Calibri"/>
              <a:cs typeface="Calibri"/>
              <a:sym typeface="Calibri"/>
            </a:endParaRPr>
          </a:p>
        </p:txBody>
      </p:sp>
      <p:sp>
        <p:nvSpPr>
          <p:cNvPr id="373" name="Google Shape;373;p61"/>
          <p:cNvSpPr/>
          <p:nvPr/>
        </p:nvSpPr>
        <p:spPr>
          <a:xfrm>
            <a:off x="1373096" y="5079935"/>
            <a:ext cx="560798" cy="36933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FDA</a:t>
            </a:r>
            <a:endParaRPr/>
          </a:p>
        </p:txBody>
      </p:sp>
      <p:cxnSp>
        <p:nvCxnSpPr>
          <p:cNvPr id="374" name="Google Shape;374;p61"/>
          <p:cNvCxnSpPr>
            <a:stCxn id="373" idx="2"/>
            <a:endCxn id="375" idx="0"/>
          </p:cNvCxnSpPr>
          <p:nvPr/>
        </p:nvCxnSpPr>
        <p:spPr>
          <a:xfrm>
            <a:off x="1653495" y="5449267"/>
            <a:ext cx="0" cy="543300"/>
          </a:xfrm>
          <a:prstGeom prst="straightConnector1">
            <a:avLst/>
          </a:prstGeom>
          <a:noFill/>
          <a:ln w="9525" cap="flat" cmpd="sng">
            <a:solidFill>
              <a:schemeClr val="dk1"/>
            </a:solidFill>
            <a:prstDash val="solid"/>
            <a:round/>
            <a:headEnd type="none" w="sm" len="sm"/>
            <a:tailEnd type="triangle" w="med" len="med"/>
          </a:ln>
        </p:spPr>
      </p:cxnSp>
      <p:sp>
        <p:nvSpPr>
          <p:cNvPr id="375" name="Google Shape;375;p61"/>
          <p:cNvSpPr/>
          <p:nvPr/>
        </p:nvSpPr>
        <p:spPr>
          <a:xfrm>
            <a:off x="1281657" y="5992503"/>
            <a:ext cx="743677" cy="36933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Drugs</a:t>
            </a:r>
            <a:endParaRPr/>
          </a:p>
        </p:txBody>
      </p:sp>
      <p:sp>
        <p:nvSpPr>
          <p:cNvPr id="376" name="Google Shape;376;p61"/>
          <p:cNvSpPr/>
          <p:nvPr/>
        </p:nvSpPr>
        <p:spPr>
          <a:xfrm>
            <a:off x="3209865" y="5987018"/>
            <a:ext cx="743677" cy="36933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Ebola</a:t>
            </a:r>
            <a:endParaRPr/>
          </a:p>
        </p:txBody>
      </p:sp>
      <p:cxnSp>
        <p:nvCxnSpPr>
          <p:cNvPr id="377" name="Google Shape;377;p61"/>
          <p:cNvCxnSpPr>
            <a:stCxn id="375" idx="3"/>
            <a:endCxn id="376" idx="1"/>
          </p:cNvCxnSpPr>
          <p:nvPr/>
        </p:nvCxnSpPr>
        <p:spPr>
          <a:xfrm rot="10800000" flipH="1">
            <a:off x="2025334" y="6171769"/>
            <a:ext cx="1184400" cy="5400"/>
          </a:xfrm>
          <a:prstGeom prst="straightConnector1">
            <a:avLst/>
          </a:prstGeom>
          <a:noFill/>
          <a:ln w="9525" cap="flat" cmpd="sng">
            <a:solidFill>
              <a:schemeClr val="dk1"/>
            </a:solidFill>
            <a:prstDash val="solid"/>
            <a:round/>
            <a:headEnd type="none" w="sm" len="sm"/>
            <a:tailEnd type="triangle" w="med" len="med"/>
          </a:ln>
        </p:spPr>
      </p:cxnSp>
      <p:sp>
        <p:nvSpPr>
          <p:cNvPr id="378" name="Google Shape;378;p61"/>
          <p:cNvSpPr/>
          <p:nvPr/>
        </p:nvSpPr>
        <p:spPr>
          <a:xfrm>
            <a:off x="759053" y="5511255"/>
            <a:ext cx="14593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approve</a:t>
            </a:r>
            <a:endParaRPr/>
          </a:p>
        </p:txBody>
      </p:sp>
      <p:sp>
        <p:nvSpPr>
          <p:cNvPr id="379" name="Google Shape;379;p61"/>
          <p:cNvSpPr/>
          <p:nvPr/>
        </p:nvSpPr>
        <p:spPr>
          <a:xfrm>
            <a:off x="2080980" y="5799569"/>
            <a:ext cx="14593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repurpose</a:t>
            </a:r>
            <a:endParaRPr/>
          </a:p>
        </p:txBody>
      </p:sp>
      <p:sp>
        <p:nvSpPr>
          <p:cNvPr id="380" name="Google Shape;380;p61"/>
          <p:cNvSpPr/>
          <p:nvPr/>
        </p:nvSpPr>
        <p:spPr>
          <a:xfrm>
            <a:off x="558800" y="4932275"/>
            <a:ext cx="3657600" cy="1702205"/>
          </a:xfrm>
          <a:prstGeom prst="rect">
            <a:avLst/>
          </a:prstGeom>
          <a:noFill/>
          <a:ln w="25400" cap="flat" cmpd="sng">
            <a:solidFill>
              <a:srgbClr val="2326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381" name="Google Shape;381;p61"/>
          <p:cNvCxnSpPr>
            <a:endCxn id="367" idx="1"/>
          </p:cNvCxnSpPr>
          <p:nvPr/>
        </p:nvCxnSpPr>
        <p:spPr>
          <a:xfrm>
            <a:off x="4216468" y="5319490"/>
            <a:ext cx="2914800" cy="0"/>
          </a:xfrm>
          <a:prstGeom prst="straightConnector1">
            <a:avLst/>
          </a:prstGeom>
          <a:noFill/>
          <a:ln w="9525" cap="flat" cmpd="sng">
            <a:solidFill>
              <a:schemeClr val="dk1"/>
            </a:solidFill>
            <a:prstDash val="solid"/>
            <a:round/>
            <a:headEnd type="none" w="sm" len="sm"/>
            <a:tailEnd type="triangle" w="med" len="med"/>
          </a:ln>
        </p:spPr>
      </p:cxnSp>
      <p:cxnSp>
        <p:nvCxnSpPr>
          <p:cNvPr id="382" name="Google Shape;382;p61"/>
          <p:cNvCxnSpPr>
            <a:stCxn id="368" idx="2"/>
          </p:cNvCxnSpPr>
          <p:nvPr/>
        </p:nvCxnSpPr>
        <p:spPr>
          <a:xfrm rot="5400000">
            <a:off x="7174105" y="1849068"/>
            <a:ext cx="306900" cy="3357300"/>
          </a:xfrm>
          <a:prstGeom prst="bentConnector2">
            <a:avLst/>
          </a:prstGeom>
          <a:noFill/>
          <a:ln w="9525" cap="flat" cmpd="sng">
            <a:solidFill>
              <a:schemeClr val="dk1"/>
            </a:solidFill>
            <a:prstDash val="solid"/>
            <a:round/>
            <a:headEnd type="none" w="sm" len="sm"/>
            <a:tailEnd type="none" w="sm" len="sm"/>
          </a:ln>
        </p:spPr>
      </p:cxnSp>
      <p:cxnSp>
        <p:nvCxnSpPr>
          <p:cNvPr id="383" name="Google Shape;383;p61"/>
          <p:cNvCxnSpPr/>
          <p:nvPr/>
        </p:nvCxnSpPr>
        <p:spPr>
          <a:xfrm>
            <a:off x="5653514" y="3670871"/>
            <a:ext cx="0" cy="1638458"/>
          </a:xfrm>
          <a:prstGeom prst="straightConnector1">
            <a:avLst/>
          </a:prstGeom>
          <a:noFill/>
          <a:ln w="9525" cap="flat" cmpd="sng">
            <a:solidFill>
              <a:schemeClr val="dk1"/>
            </a:solidFill>
            <a:prstDash val="solid"/>
            <a:round/>
            <a:headEnd type="none" w="sm" len="sm"/>
            <a:tailEnd type="triangle" w="med" len="med"/>
          </a:ln>
        </p:spPr>
      </p:cxnSp>
      <p:sp>
        <p:nvSpPr>
          <p:cNvPr id="384" name="Google Shape;384;p61"/>
          <p:cNvSpPr/>
          <p:nvPr/>
        </p:nvSpPr>
        <p:spPr>
          <a:xfrm>
            <a:off x="4416653" y="5420669"/>
            <a:ext cx="28625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Multimedia Knowledge Graph Expansion </a:t>
            </a:r>
            <a:endParaRPr sz="1800" b="0" i="0" u="none" strike="noStrike" cap="none">
              <a:solidFill>
                <a:srgbClr val="000000"/>
              </a:solidFill>
              <a:latin typeface="Calibri"/>
              <a:ea typeface="Calibri"/>
              <a:cs typeface="Calibri"/>
              <a:sym typeface="Calibri"/>
            </a:endParaRPr>
          </a:p>
        </p:txBody>
      </p:sp>
      <p:sp>
        <p:nvSpPr>
          <p:cNvPr id="385" name="Google Shape;385;p61"/>
          <p:cNvSpPr/>
          <p:nvPr/>
        </p:nvSpPr>
        <p:spPr>
          <a:xfrm>
            <a:off x="481964" y="976811"/>
            <a:ext cx="4030049" cy="3412228"/>
          </a:xfrm>
          <a:prstGeom prst="rect">
            <a:avLst/>
          </a:prstGeom>
          <a:noFill/>
          <a:ln w="25400" cap="flat" cmpd="sng">
            <a:solidFill>
              <a:srgbClr val="2326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6" name="Google Shape;386;p61"/>
          <p:cNvSpPr/>
          <p:nvPr/>
        </p:nvSpPr>
        <p:spPr>
          <a:xfrm>
            <a:off x="7131269" y="3832698"/>
            <a:ext cx="3729554" cy="2928590"/>
          </a:xfrm>
          <a:prstGeom prst="rect">
            <a:avLst/>
          </a:prstGeom>
          <a:noFill/>
          <a:ln w="25400" cap="flat" cmpd="sng">
            <a:solidFill>
              <a:srgbClr val="2326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7" name="Google Shape;387;p61"/>
          <p:cNvSpPr txBox="1">
            <a:spLocks noGrp="1"/>
          </p:cNvSpPr>
          <p:nvPr>
            <p:ph type="title"/>
          </p:nvPr>
        </p:nvSpPr>
        <p:spPr>
          <a:xfrm>
            <a:off x="0" y="12096"/>
            <a:ext cx="12192000" cy="1082933"/>
          </a:xfrm>
          <a:prstGeom prst="rect">
            <a:avLst/>
          </a:prstGeom>
          <a:noFill/>
          <a:ln>
            <a:noFill/>
          </a:ln>
        </p:spPr>
        <p:txBody>
          <a:bodyPr spcFirstLastPara="1" wrap="square" lIns="91425" tIns="45700" rIns="91425" bIns="45700" anchor="ctr" anchorCtr="0">
            <a:noAutofit/>
          </a:bodyPr>
          <a:lstStyle/>
          <a:p>
            <a:r>
              <a:rPr lang="en-US" sz="3200" b="1" dirty="0">
                <a:solidFill>
                  <a:schemeClr val="tx1"/>
                </a:solidFill>
                <a:latin typeface="Berlin Sans FB Demi" panose="020E0802020502020306" pitchFamily="34" charset="0"/>
                <a:ea typeface="+mj-ea"/>
                <a:cs typeface="+mj-cs"/>
                <a:sym typeface="Overlock"/>
              </a:rPr>
              <a:t>Application in COVID-19 Drug Repurposing Report Generation </a:t>
            </a:r>
            <a:r>
              <a:rPr lang="en-US" sz="3200" b="1" dirty="0">
                <a:solidFill>
                  <a:schemeClr val="tx1"/>
                </a:solidFill>
                <a:latin typeface="Berlin Sans FB Demi" panose="020E0802020502020306" pitchFamily="34" charset="0"/>
                <a:ea typeface="+mj-ea"/>
                <a:cs typeface="+mj-cs"/>
              </a:rPr>
              <a:t>[Wang et al., NAACL2021 Best Demo Paper Award]</a:t>
            </a:r>
            <a:endParaRPr sz="3200" b="1" dirty="0">
              <a:solidFill>
                <a:schemeClr val="tx1"/>
              </a:solidFill>
              <a:latin typeface="Berlin Sans FB Demi" panose="020E0802020502020306" pitchFamily="34" charset="0"/>
              <a:ea typeface="+mj-ea"/>
              <a:cs typeface="+mj-cs"/>
              <a:sym typeface="Overlock"/>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2"/>
          <p:cNvSpPr txBox="1">
            <a:spLocks noGrp="1"/>
          </p:cNvSpPr>
          <p:nvPr>
            <p:ph type="body" idx="1"/>
          </p:nvPr>
        </p:nvSpPr>
        <p:spPr>
          <a:xfrm>
            <a:off x="914497" y="1672395"/>
            <a:ext cx="10833904" cy="47420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920"/>
              <a:buNone/>
            </a:pPr>
            <a:endParaRPr sz="2400" dirty="0"/>
          </a:p>
          <a:p>
            <a:pPr marL="342900" lvl="0" indent="-342900" algn="l" rtl="0">
              <a:lnSpc>
                <a:spcPct val="100000"/>
              </a:lnSpc>
              <a:spcBef>
                <a:spcPts val="600"/>
              </a:spcBef>
              <a:spcAft>
                <a:spcPts val="0"/>
              </a:spcAft>
              <a:buSzPts val="1920"/>
              <a:buNone/>
            </a:pPr>
            <a:r>
              <a:rPr lang="en-US" dirty="0"/>
              <a:t>  </a:t>
            </a:r>
            <a:endParaRPr dirty="0"/>
          </a:p>
        </p:txBody>
      </p:sp>
      <p:pic>
        <p:nvPicPr>
          <p:cNvPr id="394" name="Google Shape;394;p62" descr="Macintosh HD:Users:Ji:Desktop:0-KAIROS:2020June-PIMeeting:COVID19:covid-path (2).png"/>
          <p:cNvPicPr preferRelativeResize="0"/>
          <p:nvPr/>
        </p:nvPicPr>
        <p:blipFill rotWithShape="1">
          <a:blip r:embed="rId3">
            <a:alphaModFix/>
          </a:blip>
          <a:srcRect/>
          <a:stretch/>
        </p:blipFill>
        <p:spPr>
          <a:xfrm>
            <a:off x="2449737" y="1157950"/>
            <a:ext cx="5818983" cy="5040647"/>
          </a:xfrm>
          <a:prstGeom prst="rect">
            <a:avLst/>
          </a:prstGeom>
          <a:noFill/>
          <a:ln>
            <a:noFill/>
          </a:ln>
        </p:spPr>
      </p:pic>
      <p:sp>
        <p:nvSpPr>
          <p:cNvPr id="396" name="Google Shape;396;p62"/>
          <p:cNvSpPr txBox="1">
            <a:spLocks noGrp="1"/>
          </p:cNvSpPr>
          <p:nvPr>
            <p:ph type="title"/>
          </p:nvPr>
        </p:nvSpPr>
        <p:spPr>
          <a:xfrm>
            <a:off x="0" y="0"/>
            <a:ext cx="12192000" cy="1082933"/>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3200" b="1" dirty="0">
                <a:solidFill>
                  <a:schemeClr val="tx1"/>
                </a:solidFill>
                <a:latin typeface="Berlin Sans FB Demi" panose="020E0802020502020306" pitchFamily="34" charset="0"/>
                <a:ea typeface="+mj-ea"/>
                <a:cs typeface="+mj-cs"/>
                <a:sym typeface="Overlock"/>
              </a:rPr>
              <a:t>Application in COVID-19 Drug Repurposing Report Generation </a:t>
            </a:r>
            <a:r>
              <a:rPr lang="en-US" sz="3200" b="1" dirty="0">
                <a:solidFill>
                  <a:schemeClr val="tx1"/>
                </a:solidFill>
                <a:latin typeface="Berlin Sans FB Demi" panose="020E0802020502020306" pitchFamily="34" charset="0"/>
                <a:ea typeface="+mj-ea"/>
                <a:cs typeface="+mj-cs"/>
              </a:rPr>
              <a:t>[Wang et al., NAACL2021 Best Demo Paper Award]</a:t>
            </a:r>
            <a:endParaRPr sz="3200" b="1" dirty="0">
              <a:solidFill>
                <a:schemeClr val="tx1"/>
              </a:solidFill>
              <a:latin typeface="Berlin Sans FB Demi" panose="020E0802020502020306" pitchFamily="34" charset="0"/>
              <a:ea typeface="+mj-ea"/>
              <a:cs typeface="+mj-cs"/>
              <a:sym typeface="Overlock"/>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Title 1"/>
          <p:cNvSpPr txBox="1">
            <a:spLocks noGrp="1"/>
          </p:cNvSpPr>
          <p:nvPr>
            <p:ph type="title"/>
          </p:nvPr>
        </p:nvSpPr>
        <p:spPr>
          <a:xfrm>
            <a:off x="350984" y="221676"/>
            <a:ext cx="11369965" cy="780859"/>
          </a:xfrm>
          <a:prstGeom prst="rect">
            <a:avLst/>
          </a:prstGeom>
        </p:spPr>
        <p:txBody>
          <a:bodyPr>
            <a:normAutofit/>
          </a:bodyPr>
          <a:lstStyle>
            <a:lvl1pPr defTabSz="868636">
              <a:defRPr sz="4180" spc="-95">
                <a:effectLst>
                  <a:outerShdw blurRad="48260" dist="36195" dir="2700000" rotWithShape="0">
                    <a:srgbClr val="000000">
                      <a:alpha val="40000"/>
                    </a:srgbClr>
                  </a:outerShdw>
                </a:effectLst>
              </a:defRPr>
            </a:lvl1pPr>
          </a:lstStyle>
          <a:p>
            <a:r>
              <a:rPr lang="en-US" sz="4000" b="1" dirty="0"/>
              <a:t>Scientific Information Extraction and Analysis</a:t>
            </a:r>
            <a:endParaRPr sz="4000" dirty="0"/>
          </a:p>
        </p:txBody>
      </p:sp>
      <p:sp>
        <p:nvSpPr>
          <p:cNvPr id="687" name="Content Placeholder 2"/>
          <p:cNvSpPr txBox="1">
            <a:spLocks noGrp="1"/>
          </p:cNvSpPr>
          <p:nvPr>
            <p:ph type="body" idx="1"/>
          </p:nvPr>
        </p:nvSpPr>
        <p:spPr>
          <a:xfrm>
            <a:off x="471051" y="1002535"/>
            <a:ext cx="11249898" cy="5275079"/>
          </a:xfrm>
          <a:prstGeom prst="rect">
            <a:avLst/>
          </a:prstGeom>
        </p:spPr>
        <p:txBody>
          <a:bodyPr>
            <a:noAutofit/>
          </a:bodyPr>
          <a:lstStyle/>
          <a:p>
            <a:pPr>
              <a:lnSpc>
                <a:spcPct val="150000"/>
              </a:lnSpc>
              <a:spcBef>
                <a:spcPts val="0"/>
              </a:spcBef>
            </a:pPr>
            <a:r>
              <a:rPr lang="en-US" sz="2800" dirty="0"/>
              <a:t>Summary</a:t>
            </a:r>
          </a:p>
          <a:p>
            <a:pPr lvl="1" indent="-461951">
              <a:lnSpc>
                <a:spcPct val="150000"/>
              </a:lnSpc>
              <a:spcBef>
                <a:spcPts val="0"/>
              </a:spcBef>
              <a:buSzPts val="2240"/>
              <a:buChar char="❑"/>
            </a:pPr>
            <a:r>
              <a:rPr lang="en-US" sz="2600" b="1" dirty="0"/>
              <a:t>Lack of human annotations for various science domains</a:t>
            </a:r>
          </a:p>
          <a:p>
            <a:pPr lvl="2" indent="-461951">
              <a:lnSpc>
                <a:spcPct val="150000"/>
              </a:lnSpc>
              <a:spcBef>
                <a:spcPts val="0"/>
              </a:spcBef>
              <a:buSzPts val="2240"/>
              <a:buFont typeface="Wingdings" panose="05000000000000000000" pitchFamily="2" charset="2"/>
              <a:buChar char="❑"/>
            </a:pPr>
            <a:r>
              <a:rPr lang="en-US" sz="2600">
                <a:cs typeface="Calibri Light" panose="020F0302020204030204" pitchFamily="34" charset="0"/>
                <a:sym typeface="Arial"/>
              </a:rPr>
              <a:t>Leverage </a:t>
            </a:r>
            <a:r>
              <a:rPr lang="en-US" sz="2600" dirty="0">
                <a:cs typeface="Calibri Light" panose="020F0302020204030204" pitchFamily="34" charset="0"/>
                <a:sym typeface="Arial"/>
              </a:rPr>
              <a:t>existing knowledge bases for weak supervision</a:t>
            </a:r>
            <a:endParaRPr lang="en-US" sz="2600" b="1" dirty="0"/>
          </a:p>
          <a:p>
            <a:pPr lvl="1" indent="-461951">
              <a:lnSpc>
                <a:spcPct val="150000"/>
              </a:lnSpc>
              <a:spcBef>
                <a:spcPts val="0"/>
              </a:spcBef>
              <a:buSzPts val="2240"/>
              <a:buChar char="❑"/>
            </a:pPr>
            <a:r>
              <a:rPr lang="en-US" sz="2600" b="1" dirty="0"/>
              <a:t>Multi-modal representations of scientific knowledge </a:t>
            </a:r>
          </a:p>
          <a:p>
            <a:pPr lvl="2" indent="-461951">
              <a:lnSpc>
                <a:spcPct val="150000"/>
              </a:lnSpc>
              <a:spcBef>
                <a:spcPts val="0"/>
              </a:spcBef>
              <a:buSzPts val="2240"/>
              <a:buChar char="❑"/>
            </a:pPr>
            <a:r>
              <a:rPr lang="en-US" sz="2600" dirty="0"/>
              <a:t>Developed multimodal definition powered entity representation</a:t>
            </a:r>
            <a:endParaRPr lang="en-US" sz="2600" b="1" dirty="0"/>
          </a:p>
          <a:p>
            <a:pPr lvl="1" indent="-461951">
              <a:lnSpc>
                <a:spcPct val="150000"/>
              </a:lnSpc>
              <a:spcBef>
                <a:spcPts val="0"/>
              </a:spcBef>
              <a:buSzPts val="2240"/>
              <a:buChar char="❑"/>
            </a:pPr>
            <a:r>
              <a:rPr lang="en-US" sz="2600" b="1" dirty="0"/>
              <a:t>Lack of specialized domain knowledge in natural language context</a:t>
            </a:r>
          </a:p>
          <a:p>
            <a:pPr lvl="2" indent="-461951">
              <a:lnSpc>
                <a:spcPct val="150000"/>
              </a:lnSpc>
              <a:spcBef>
                <a:spcPts val="0"/>
              </a:spcBef>
              <a:buSzPts val="2240"/>
              <a:buChar char="❑"/>
            </a:pPr>
            <a:r>
              <a:rPr lang="en-US" sz="2600" dirty="0"/>
              <a:t>Incorporate external knowledge via entity linking</a:t>
            </a:r>
            <a:endParaRPr lang="en-US" sz="2600" b="1" dirty="0"/>
          </a:p>
          <a:p>
            <a:pPr lvl="1" indent="-461951">
              <a:lnSpc>
                <a:spcPct val="150000"/>
              </a:lnSpc>
              <a:spcBef>
                <a:spcPts val="0"/>
              </a:spcBef>
              <a:buSzPts val="2240"/>
              <a:buChar char="❑"/>
            </a:pPr>
            <a:r>
              <a:rPr lang="en-US" sz="2600" b="1" dirty="0"/>
              <a:t>Complex sentence structures in scientific writing</a:t>
            </a:r>
          </a:p>
          <a:p>
            <a:pPr lvl="2" indent="-461951">
              <a:lnSpc>
                <a:spcPct val="150000"/>
              </a:lnSpc>
              <a:spcBef>
                <a:spcPts val="0"/>
              </a:spcBef>
              <a:buSzPts val="2240"/>
              <a:buChar char="❑"/>
            </a:pPr>
            <a:r>
              <a:rPr lang="en-US" sz="2600" dirty="0"/>
              <a:t>Capture complex sentence structures with AMR parsing</a:t>
            </a:r>
            <a:endParaRPr lang="en-US" sz="2600" dirty="0">
              <a:cs typeface="Calibri Light" panose="020F0302020204030204" pitchFamily="34" charset="0"/>
              <a:sym typeface="Arial"/>
            </a:endParaRPr>
          </a:p>
        </p:txBody>
      </p:sp>
    </p:spTree>
    <p:extLst>
      <p:ext uri="{BB962C8B-B14F-4D97-AF65-F5344CB8AC3E}">
        <p14:creationId xmlns:p14="http://schemas.microsoft.com/office/powerpoint/2010/main" val="1279878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F3B0C3-2220-4941-81DA-8ACCB63D419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xmlns="" id="{0D805E2B-542A-B447-B93B-0CE774755052}"/>
              </a:ext>
            </a:extLst>
          </p:cNvPr>
          <p:cNvSpPr>
            <a:spLocks noGrp="1"/>
          </p:cNvSpPr>
          <p:nvPr>
            <p:ph idx="1"/>
          </p:nvPr>
        </p:nvSpPr>
        <p:spPr/>
        <p:txBody>
          <a:bodyPr/>
          <a:lstStyle/>
          <a:p>
            <a:r>
              <a:rPr lang="en-US" sz="1600" dirty="0"/>
              <a:t>Xuan Wang, Vivian Hu, </a:t>
            </a:r>
            <a:r>
              <a:rPr lang="en-US" sz="1600" dirty="0" err="1"/>
              <a:t>Xiangchen</a:t>
            </a:r>
            <a:r>
              <a:rPr lang="en-US" sz="1600" dirty="0"/>
              <a:t> Song, Shweta Garg, </a:t>
            </a:r>
            <a:r>
              <a:rPr lang="en-US" sz="1600" dirty="0" err="1"/>
              <a:t>Jinfeng</a:t>
            </a:r>
            <a:r>
              <a:rPr lang="en-US" sz="1600" dirty="0"/>
              <a:t> Xiao, and Jiawei Han. "CHEMNER: Fine-Grained Chemistry Named Entity Recognition with Ontology-Guided Distant Supervision." EMNLP’21</a:t>
            </a:r>
          </a:p>
          <a:p>
            <a:r>
              <a:rPr lang="en-US" sz="1600" dirty="0"/>
              <a:t>Hongwei Wang, </a:t>
            </a:r>
            <a:r>
              <a:rPr lang="en-US" sz="1600" dirty="0" err="1"/>
              <a:t>Weijiang</a:t>
            </a:r>
            <a:r>
              <a:rPr lang="en-US" sz="1600" dirty="0"/>
              <a:t> Li, </a:t>
            </a:r>
            <a:r>
              <a:rPr lang="en-US" sz="1600" dirty="0" err="1"/>
              <a:t>Xiaomeng</a:t>
            </a:r>
            <a:r>
              <a:rPr lang="en-US" sz="1600" dirty="0"/>
              <a:t> </a:t>
            </a:r>
            <a:r>
              <a:rPr lang="en-US" sz="1600" dirty="0" err="1"/>
              <a:t>Jin</a:t>
            </a:r>
            <a:r>
              <a:rPr lang="en-US" sz="1600" dirty="0"/>
              <a:t>, </a:t>
            </a:r>
            <a:r>
              <a:rPr lang="en-US" sz="1600" dirty="0" err="1"/>
              <a:t>Kyunghyun</a:t>
            </a:r>
            <a:r>
              <a:rPr lang="en-US" sz="1600" dirty="0"/>
              <a:t> Cho, Heng Ji, Jiawei Han, and Martin Burke. "Chemical-Reaction-Aware Molecule Representation Learning." ICLR’21</a:t>
            </a:r>
          </a:p>
          <a:p>
            <a:r>
              <a:rPr lang="en-US" sz="1600" dirty="0"/>
              <a:t>Tuan Lai, Heng Ji, </a:t>
            </a:r>
            <a:r>
              <a:rPr lang="en-US" sz="1600" dirty="0" err="1"/>
              <a:t>ChengXiang</a:t>
            </a:r>
            <a:r>
              <a:rPr lang="en-US" sz="1600" dirty="0"/>
              <a:t> </a:t>
            </a:r>
            <a:r>
              <a:rPr lang="en-US" sz="1600" dirty="0" err="1"/>
              <a:t>Zhai</a:t>
            </a:r>
            <a:r>
              <a:rPr lang="en-US" sz="1600" dirty="0"/>
              <a:t>, and Quan Hung Tran. "Joint Biomedical Entity and Relation Extraction with Knowledge-Enhanced Collective Inference." ACL’21</a:t>
            </a:r>
          </a:p>
          <a:p>
            <a:r>
              <a:rPr lang="en-US" sz="1600" dirty="0" err="1"/>
              <a:t>Zixuan</a:t>
            </a:r>
            <a:r>
              <a:rPr lang="en-US" sz="1600" dirty="0"/>
              <a:t> Zhang, Nikolaus </a:t>
            </a:r>
            <a:r>
              <a:rPr lang="en-US" sz="1600" dirty="0" err="1"/>
              <a:t>Parulian</a:t>
            </a:r>
            <a:r>
              <a:rPr lang="en-US" sz="1600" dirty="0"/>
              <a:t>, Heng Ji, Ahmed S. </a:t>
            </a:r>
            <a:r>
              <a:rPr lang="en-US" sz="1600" dirty="0" err="1"/>
              <a:t>Elsayed</a:t>
            </a:r>
            <a:r>
              <a:rPr lang="en-US" sz="1600" dirty="0"/>
              <a:t>, </a:t>
            </a:r>
            <a:r>
              <a:rPr lang="en-US" sz="1600" dirty="0" err="1"/>
              <a:t>Skatje</a:t>
            </a:r>
            <a:r>
              <a:rPr lang="en-US" sz="1600" dirty="0"/>
              <a:t> Myers, and Martha Palmer. "Fine-grained information extraction from biomedical literature based on knowledge-enriched abstract meaning representation." ACL’21</a:t>
            </a:r>
          </a:p>
          <a:p>
            <a:r>
              <a:rPr lang="en-US" sz="1600" dirty="0" err="1"/>
              <a:t>Chenkai</a:t>
            </a:r>
            <a:r>
              <a:rPr lang="en-US" sz="1600" dirty="0"/>
              <a:t> Sun, </a:t>
            </a:r>
            <a:r>
              <a:rPr lang="en-US" sz="1600" dirty="0" err="1"/>
              <a:t>Weijiang</a:t>
            </a:r>
            <a:r>
              <a:rPr lang="en-US" sz="1600" dirty="0"/>
              <a:t> Li, </a:t>
            </a:r>
            <a:r>
              <a:rPr lang="en-US" sz="1600" dirty="0" err="1"/>
              <a:t>Jinfeng</a:t>
            </a:r>
            <a:r>
              <a:rPr lang="en-US" sz="1600" dirty="0"/>
              <a:t> Xiao, Nikolaus Nova </a:t>
            </a:r>
            <a:r>
              <a:rPr lang="en-US" sz="1600" dirty="0" err="1"/>
              <a:t>Parulian</a:t>
            </a:r>
            <a:r>
              <a:rPr lang="en-US" sz="1600" dirty="0"/>
              <a:t>, </a:t>
            </a:r>
            <a:r>
              <a:rPr lang="en-US" sz="1600" dirty="0" err="1"/>
              <a:t>ChengXiang</a:t>
            </a:r>
            <a:r>
              <a:rPr lang="en-US" sz="1600" dirty="0"/>
              <a:t> </a:t>
            </a:r>
            <a:r>
              <a:rPr lang="en-US" sz="1600" dirty="0" err="1"/>
              <a:t>Zhai</a:t>
            </a:r>
            <a:r>
              <a:rPr lang="en-US" sz="1600" dirty="0"/>
              <a:t>, and Heng Ji. "Fine-Grained Chemical Entity Typing with Multimodal Knowledge Representation." BIBM’21</a:t>
            </a:r>
          </a:p>
          <a:p>
            <a:r>
              <a:rPr lang="en-US" sz="1600" dirty="0" err="1"/>
              <a:t>Qingyun</a:t>
            </a:r>
            <a:r>
              <a:rPr lang="en-US" sz="1600" dirty="0"/>
              <a:t> Wang, </a:t>
            </a:r>
            <a:r>
              <a:rPr lang="en-US" sz="1600" dirty="0" err="1"/>
              <a:t>Manling</a:t>
            </a:r>
            <a:r>
              <a:rPr lang="en-US" sz="1600" dirty="0"/>
              <a:t> Li, Xuan Wang, Nikolaus </a:t>
            </a:r>
            <a:r>
              <a:rPr lang="en-US" sz="1600" dirty="0" err="1"/>
              <a:t>Parulian</a:t>
            </a:r>
            <a:r>
              <a:rPr lang="en-US" sz="1600" dirty="0"/>
              <a:t>, </a:t>
            </a:r>
            <a:r>
              <a:rPr lang="en-US" sz="1600" dirty="0" err="1"/>
              <a:t>Guangxing</a:t>
            </a:r>
            <a:r>
              <a:rPr lang="en-US" sz="1600" dirty="0"/>
              <a:t> Han, Jiawei Ma, </a:t>
            </a:r>
            <a:r>
              <a:rPr lang="en-US" sz="1600" dirty="0" err="1"/>
              <a:t>Jingxuan</a:t>
            </a:r>
            <a:r>
              <a:rPr lang="en-US" sz="1600" dirty="0"/>
              <a:t> Tu et al. "COVID-19 Literature Knowledge Graph Construction and Drug Repurposing Report Generation." NAACL’21: Demonstrations</a:t>
            </a:r>
          </a:p>
        </p:txBody>
      </p:sp>
    </p:spTree>
    <p:extLst>
      <p:ext uri="{BB962C8B-B14F-4D97-AF65-F5344CB8AC3E}">
        <p14:creationId xmlns:p14="http://schemas.microsoft.com/office/powerpoint/2010/main" val="3700716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7"/>
          <p:cNvSpPr txBox="1">
            <a:spLocks noGrp="1"/>
          </p:cNvSpPr>
          <p:nvPr>
            <p:ph type="body" idx="1"/>
          </p:nvPr>
        </p:nvSpPr>
        <p:spPr>
          <a:xfrm>
            <a:off x="350985" y="1219200"/>
            <a:ext cx="11369963" cy="5384800"/>
          </a:xfrm>
          <a:prstGeom prst="rect">
            <a:avLst/>
          </a:prstGeom>
          <a:noFill/>
          <a:ln>
            <a:noFill/>
          </a:ln>
        </p:spPr>
        <p:txBody>
          <a:bodyPr spcFirstLastPara="1" wrap="square" lIns="91425" tIns="45700" rIns="91425" bIns="45700" anchor="t" anchorCtr="0">
            <a:normAutofit fontScale="92500" lnSpcReduction="10000"/>
          </a:bodyPr>
          <a:lstStyle/>
          <a:p>
            <a:pPr marL="461951" lvl="0" indent="-461951" algn="l" rtl="0">
              <a:lnSpc>
                <a:spcPct val="150000"/>
              </a:lnSpc>
              <a:spcBef>
                <a:spcPts val="0"/>
              </a:spcBef>
              <a:spcAft>
                <a:spcPts val="0"/>
              </a:spcAft>
              <a:buSzPts val="2240"/>
              <a:buChar char="❑"/>
            </a:pPr>
            <a:r>
              <a:rPr lang="en-US" sz="3000" b="1" dirty="0"/>
              <a:t>Lack of human annotations for various science domains</a:t>
            </a:r>
          </a:p>
          <a:p>
            <a:pPr lvl="1" indent="-461951">
              <a:lnSpc>
                <a:spcPct val="150000"/>
              </a:lnSpc>
              <a:spcBef>
                <a:spcPts val="0"/>
              </a:spcBef>
              <a:buSzPts val="2240"/>
              <a:buFont typeface="Wingdings" panose="05000000000000000000" pitchFamily="2" charset="2"/>
              <a:buChar char="❑"/>
            </a:pPr>
            <a:r>
              <a:rPr lang="en-US" dirty="0">
                <a:cs typeface="Calibri Light" panose="020F0302020204030204" pitchFamily="34" charset="0"/>
                <a:sym typeface="Arial"/>
              </a:rPr>
              <a:t>Not feasible to ask scientists provide annotation in every domain</a:t>
            </a:r>
          </a:p>
          <a:p>
            <a:pPr lvl="1" indent="-461951">
              <a:lnSpc>
                <a:spcPct val="150000"/>
              </a:lnSpc>
              <a:spcBef>
                <a:spcPts val="0"/>
              </a:spcBef>
              <a:buSzPts val="2240"/>
              <a:buFont typeface="Wingdings" panose="05000000000000000000" pitchFamily="2" charset="2"/>
              <a:buChar char="❑"/>
            </a:pPr>
            <a:r>
              <a:rPr lang="en-US" dirty="0">
                <a:cs typeface="Calibri Light" panose="020F0302020204030204" pitchFamily="34" charset="0"/>
                <a:sym typeface="Arial"/>
              </a:rPr>
              <a:t>Leverage existing knowledge bases for weak supervision</a:t>
            </a:r>
            <a:endParaRPr lang="en-US" b="1" dirty="0"/>
          </a:p>
          <a:p>
            <a:pPr marL="461951" lvl="0" indent="-461951" algn="l" rtl="0">
              <a:lnSpc>
                <a:spcPct val="150000"/>
              </a:lnSpc>
              <a:spcBef>
                <a:spcPts val="0"/>
              </a:spcBef>
              <a:spcAft>
                <a:spcPts val="0"/>
              </a:spcAft>
              <a:buSzPts val="2240"/>
              <a:buChar char="❑"/>
            </a:pPr>
            <a:r>
              <a:rPr lang="en-US" sz="3000" b="1" dirty="0"/>
              <a:t>Multi-modal representations of scientific knowledge </a:t>
            </a:r>
          </a:p>
          <a:p>
            <a:pPr lvl="1" indent="-461951">
              <a:lnSpc>
                <a:spcPct val="150000"/>
              </a:lnSpc>
              <a:spcBef>
                <a:spcPts val="0"/>
              </a:spcBef>
              <a:buSzPts val="2240"/>
              <a:buChar char="❑"/>
            </a:pPr>
            <a:r>
              <a:rPr lang="en-US" dirty="0"/>
              <a:t>Developed multimodal definition powered entity representation</a:t>
            </a:r>
            <a:endParaRPr lang="en-US" b="1" dirty="0"/>
          </a:p>
          <a:p>
            <a:pPr marL="461951" lvl="0" indent="-461951" algn="l" rtl="0">
              <a:lnSpc>
                <a:spcPct val="150000"/>
              </a:lnSpc>
              <a:spcBef>
                <a:spcPts val="0"/>
              </a:spcBef>
              <a:spcAft>
                <a:spcPts val="0"/>
              </a:spcAft>
              <a:buSzPts val="2240"/>
              <a:buChar char="❑"/>
            </a:pPr>
            <a:r>
              <a:rPr lang="en-US" sz="3000" b="1" dirty="0"/>
              <a:t>Lack of specialized domain knowledge in natural language context</a:t>
            </a:r>
          </a:p>
          <a:p>
            <a:pPr lvl="1" indent="-461951">
              <a:lnSpc>
                <a:spcPct val="150000"/>
              </a:lnSpc>
              <a:spcBef>
                <a:spcPts val="0"/>
              </a:spcBef>
              <a:buSzPts val="2240"/>
              <a:buChar char="❑"/>
            </a:pPr>
            <a:r>
              <a:rPr lang="en-US" dirty="0"/>
              <a:t>Incorporate external knowledge via entity linking</a:t>
            </a:r>
            <a:endParaRPr lang="en-US" b="1" dirty="0"/>
          </a:p>
          <a:p>
            <a:pPr marL="461951" lvl="0" indent="-461951" algn="l" rtl="0">
              <a:lnSpc>
                <a:spcPct val="150000"/>
              </a:lnSpc>
              <a:spcBef>
                <a:spcPts val="0"/>
              </a:spcBef>
              <a:spcAft>
                <a:spcPts val="0"/>
              </a:spcAft>
              <a:buSzPts val="2240"/>
              <a:buChar char="❑"/>
            </a:pPr>
            <a:r>
              <a:rPr lang="en-US" sz="3000" b="1" dirty="0"/>
              <a:t>Complex sentence structures in scientific writing</a:t>
            </a:r>
          </a:p>
          <a:p>
            <a:pPr lvl="1" indent="-461951">
              <a:lnSpc>
                <a:spcPct val="150000"/>
              </a:lnSpc>
              <a:spcBef>
                <a:spcPts val="0"/>
              </a:spcBef>
              <a:buSzPts val="2240"/>
              <a:buChar char="❑"/>
            </a:pPr>
            <a:r>
              <a:rPr lang="en-US" dirty="0"/>
              <a:t>Capture complex sentence structures with AMR parsing</a:t>
            </a:r>
          </a:p>
        </p:txBody>
      </p:sp>
      <p:sp>
        <p:nvSpPr>
          <p:cNvPr id="335" name="Google Shape;335;p7"/>
          <p:cNvSpPr txBox="1">
            <a:spLocks noGrp="1"/>
          </p:cNvSpPr>
          <p:nvPr>
            <p:ph type="title"/>
          </p:nvPr>
        </p:nvSpPr>
        <p:spPr>
          <a:xfrm>
            <a:off x="0" y="221676"/>
            <a:ext cx="12191999" cy="73890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dk1"/>
              </a:buClr>
              <a:buSzPts val="4400"/>
              <a:buFont typeface="Overlock"/>
              <a:buNone/>
            </a:pPr>
            <a:r>
              <a:rPr lang="en-US" sz="4400" dirty="0">
                <a:solidFill>
                  <a:schemeClr val="tx1"/>
                </a:solidFill>
                <a:latin typeface="Berlin Sans FB Demi" panose="020E0802020502020306" pitchFamily="34" charset="0"/>
                <a:ea typeface="+mj-ea"/>
                <a:cs typeface="+mj-cs"/>
                <a:sym typeface="Overlock"/>
              </a:rPr>
              <a:t>Unique Challenges of Scientific Information Extraction</a:t>
            </a:r>
            <a:endParaRPr kern="1200" spc="-51" dirty="0">
              <a:solidFill>
                <a:schemeClr val="tx1"/>
              </a:solidFill>
              <a:effectLst>
                <a:outerShdw blurRad="50800" dist="38100" dir="2700000" algn="tl" rotWithShape="0">
                  <a:prstClr val="black">
                    <a:alpha val="40000"/>
                  </a:prstClr>
                </a:outerShdw>
              </a:effectLst>
              <a:latin typeface="Berlin Sans FB Demi" panose="020E0802020502020306" pitchFamily="34" charset="0"/>
              <a:ea typeface="+mj-ea"/>
              <a:cs typeface="+mj-cs"/>
            </a:endParaRPr>
          </a:p>
        </p:txBody>
      </p:sp>
    </p:spTree>
    <p:extLst>
      <p:ext uri="{BB962C8B-B14F-4D97-AF65-F5344CB8AC3E}">
        <p14:creationId xmlns:p14="http://schemas.microsoft.com/office/powerpoint/2010/main" val="37718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C249D-07D5-2C54-B3BE-66A8896DFB3F}"/>
              </a:ext>
            </a:extLst>
          </p:cNvPr>
          <p:cNvSpPr>
            <a:spLocks noGrp="1"/>
          </p:cNvSpPr>
          <p:nvPr>
            <p:ph type="title"/>
          </p:nvPr>
        </p:nvSpPr>
        <p:spPr/>
        <p:txBody>
          <a:bodyPr/>
          <a:lstStyle/>
          <a:p>
            <a:r>
              <a:rPr lang="en-US" b="1" dirty="0"/>
              <a:t>Scientific Information Extraction and Analysis</a:t>
            </a:r>
            <a:endParaRPr lang="en-US" dirty="0"/>
          </a:p>
        </p:txBody>
      </p:sp>
      <p:sp>
        <p:nvSpPr>
          <p:cNvPr id="3" name="Content Placeholder 2">
            <a:extLst>
              <a:ext uri="{FF2B5EF4-FFF2-40B4-BE49-F238E27FC236}">
                <a16:creationId xmlns:a16="http://schemas.microsoft.com/office/drawing/2014/main" xmlns="" id="{1F22E19C-6CAA-3914-89A6-9CE69FAF3085}"/>
              </a:ext>
            </a:extLst>
          </p:cNvPr>
          <p:cNvSpPr>
            <a:spLocks noGrp="1"/>
          </p:cNvSpPr>
          <p:nvPr>
            <p:ph idx="1"/>
          </p:nvPr>
        </p:nvSpPr>
        <p:spPr/>
        <p:txBody>
          <a:bodyPr anchor="ctr"/>
          <a:lstStyle/>
          <a:p>
            <a:pPr>
              <a:lnSpc>
                <a:spcPct val="200000"/>
              </a:lnSpc>
            </a:pPr>
            <a:r>
              <a:rPr lang="en-US" dirty="0"/>
              <a:t>Unique Challenges for Scientific Information Extraction</a:t>
            </a:r>
          </a:p>
          <a:p>
            <a:pPr>
              <a:lnSpc>
                <a:spcPct val="200000"/>
              </a:lnSpc>
            </a:pPr>
            <a:r>
              <a:rPr lang="en-US" sz="2800" dirty="0">
                <a:cs typeface="Calibri Light" panose="020F0302020204030204" pitchFamily="34" charset="0"/>
                <a:sym typeface="Arial"/>
              </a:rPr>
              <a:t>Leverage existing knowledge bases for weak supervision</a:t>
            </a:r>
          </a:p>
          <a:p>
            <a:pPr>
              <a:lnSpc>
                <a:spcPct val="200000"/>
              </a:lnSpc>
            </a:pPr>
            <a:r>
              <a:rPr lang="en-US" sz="2800" dirty="0">
                <a:cs typeface="Calibri Light" panose="020F0302020204030204" pitchFamily="34" charset="0"/>
                <a:sym typeface="Arial"/>
              </a:rPr>
              <a:t>Developed multimodal definition powered entity representation</a:t>
            </a:r>
          </a:p>
          <a:p>
            <a:pPr>
              <a:lnSpc>
                <a:spcPct val="200000"/>
              </a:lnSpc>
            </a:pPr>
            <a:r>
              <a:rPr lang="en-US" sz="2800" dirty="0">
                <a:cs typeface="Calibri Light" panose="020F0302020204030204" pitchFamily="34" charset="0"/>
                <a:sym typeface="Arial"/>
              </a:rPr>
              <a:t>Incorporate external knowledge via entity linking</a:t>
            </a:r>
          </a:p>
          <a:p>
            <a:pPr>
              <a:lnSpc>
                <a:spcPct val="200000"/>
              </a:lnSpc>
            </a:pPr>
            <a:r>
              <a:rPr lang="en-US" sz="2800" dirty="0">
                <a:cs typeface="Calibri Light" panose="020F0302020204030204" pitchFamily="34" charset="0"/>
                <a:sym typeface="Arial"/>
              </a:rPr>
              <a:t>Capture complex sentence structures</a:t>
            </a:r>
          </a:p>
          <a:p>
            <a:pPr>
              <a:lnSpc>
                <a:spcPct val="200000"/>
              </a:lnSpc>
            </a:pPr>
            <a:endParaRPr lang="en-US" sz="2800" dirty="0">
              <a:cs typeface="Calibri Light" panose="020F0302020204030204" pitchFamily="34" charset="0"/>
              <a:sym typeface="Arial"/>
            </a:endParaRPr>
          </a:p>
        </p:txBody>
      </p:sp>
      <p:sp>
        <p:nvSpPr>
          <p:cNvPr id="4" name="Arrow: Striped Right 2">
            <a:extLst>
              <a:ext uri="{FF2B5EF4-FFF2-40B4-BE49-F238E27FC236}">
                <a16:creationId xmlns:a16="http://schemas.microsoft.com/office/drawing/2014/main" xmlns="" id="{0339C9A3-5D19-8F0A-CB25-AB2EAEC35A75}"/>
              </a:ext>
            </a:extLst>
          </p:cNvPr>
          <p:cNvSpPr/>
          <p:nvPr/>
        </p:nvSpPr>
        <p:spPr>
          <a:xfrm rot="9506469">
            <a:off x="9194440" y="2421235"/>
            <a:ext cx="357596" cy="354101"/>
          </a:xfrm>
          <a:prstGeom prst="striped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2364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8CE81D-F46B-5047-B905-6256FC5CF6E7}"/>
              </a:ext>
            </a:extLst>
          </p:cNvPr>
          <p:cNvSpPr>
            <a:spLocks noGrp="1"/>
          </p:cNvSpPr>
          <p:nvPr>
            <p:ph type="title"/>
          </p:nvPr>
        </p:nvSpPr>
        <p:spPr/>
        <p:txBody>
          <a:bodyPr>
            <a:normAutofit/>
          </a:bodyPr>
          <a:lstStyle/>
          <a:p>
            <a:r>
              <a:rPr lang="en-US" dirty="0"/>
              <a:t>Challenge 1: Lack of Human Annotations</a:t>
            </a:r>
          </a:p>
        </p:txBody>
      </p:sp>
      <p:sp>
        <p:nvSpPr>
          <p:cNvPr id="62" name="Freeform 61">
            <a:extLst>
              <a:ext uri="{FF2B5EF4-FFF2-40B4-BE49-F238E27FC236}">
                <a16:creationId xmlns:a16="http://schemas.microsoft.com/office/drawing/2014/main" xmlns="" id="{86FC71FE-918B-1347-936E-B9DBA5C0B2D9}"/>
              </a:ext>
            </a:extLst>
          </p:cNvPr>
          <p:cNvSpPr/>
          <p:nvPr/>
        </p:nvSpPr>
        <p:spPr>
          <a:xfrm>
            <a:off x="7753869" y="4125053"/>
            <a:ext cx="1747234" cy="2558048"/>
          </a:xfrm>
          <a:custGeom>
            <a:avLst/>
            <a:gdLst>
              <a:gd name="connsiteX0" fmla="*/ 499201 w 1747234"/>
              <a:gd name="connsiteY0" fmla="*/ 12357 h 3064476"/>
              <a:gd name="connsiteX1" fmla="*/ 412704 w 1747234"/>
              <a:gd name="connsiteY1" fmla="*/ 49427 h 3064476"/>
              <a:gd name="connsiteX2" fmla="*/ 338564 w 1747234"/>
              <a:gd name="connsiteY2" fmla="*/ 74140 h 3064476"/>
              <a:gd name="connsiteX3" fmla="*/ 227353 w 1747234"/>
              <a:gd name="connsiteY3" fmla="*/ 148281 h 3064476"/>
              <a:gd name="connsiteX4" fmla="*/ 190283 w 1747234"/>
              <a:gd name="connsiteY4" fmla="*/ 172994 h 3064476"/>
              <a:gd name="connsiteX5" fmla="*/ 79072 w 1747234"/>
              <a:gd name="connsiteY5" fmla="*/ 222421 h 3064476"/>
              <a:gd name="connsiteX6" fmla="*/ 42001 w 1747234"/>
              <a:gd name="connsiteY6" fmla="*/ 333632 h 3064476"/>
              <a:gd name="connsiteX7" fmla="*/ 29645 w 1747234"/>
              <a:gd name="connsiteY7" fmla="*/ 370703 h 3064476"/>
              <a:gd name="connsiteX8" fmla="*/ 17288 w 1747234"/>
              <a:gd name="connsiteY8" fmla="*/ 407773 h 3064476"/>
              <a:gd name="connsiteX9" fmla="*/ 17288 w 1747234"/>
              <a:gd name="connsiteY9" fmla="*/ 766119 h 3064476"/>
              <a:gd name="connsiteX10" fmla="*/ 42001 w 1747234"/>
              <a:gd name="connsiteY10" fmla="*/ 840259 h 3064476"/>
              <a:gd name="connsiteX11" fmla="*/ 54358 w 1747234"/>
              <a:gd name="connsiteY11" fmla="*/ 877330 h 3064476"/>
              <a:gd name="connsiteX12" fmla="*/ 79072 w 1747234"/>
              <a:gd name="connsiteY12" fmla="*/ 914400 h 3064476"/>
              <a:gd name="connsiteX13" fmla="*/ 140855 w 1747234"/>
              <a:gd name="connsiteY13" fmla="*/ 1099751 h 3064476"/>
              <a:gd name="connsiteX14" fmla="*/ 165569 w 1747234"/>
              <a:gd name="connsiteY14" fmla="*/ 1173892 h 3064476"/>
              <a:gd name="connsiteX15" fmla="*/ 177926 w 1747234"/>
              <a:gd name="connsiteY15" fmla="*/ 1223319 h 3064476"/>
              <a:gd name="connsiteX16" fmla="*/ 202639 w 1747234"/>
              <a:gd name="connsiteY16" fmla="*/ 1396313 h 3064476"/>
              <a:gd name="connsiteX17" fmla="*/ 214996 w 1747234"/>
              <a:gd name="connsiteY17" fmla="*/ 1482811 h 3064476"/>
              <a:gd name="connsiteX18" fmla="*/ 227353 w 1747234"/>
              <a:gd name="connsiteY18" fmla="*/ 1594021 h 3064476"/>
              <a:gd name="connsiteX19" fmla="*/ 214996 w 1747234"/>
              <a:gd name="connsiteY19" fmla="*/ 1754659 h 3064476"/>
              <a:gd name="connsiteX20" fmla="*/ 202639 w 1747234"/>
              <a:gd name="connsiteY20" fmla="*/ 1816443 h 3064476"/>
              <a:gd name="connsiteX21" fmla="*/ 190283 w 1747234"/>
              <a:gd name="connsiteY21" fmla="*/ 1890584 h 3064476"/>
              <a:gd name="connsiteX22" fmla="*/ 202639 w 1747234"/>
              <a:gd name="connsiteY22" fmla="*/ 2607276 h 3064476"/>
              <a:gd name="connsiteX23" fmla="*/ 227353 w 1747234"/>
              <a:gd name="connsiteY23" fmla="*/ 2804984 h 3064476"/>
              <a:gd name="connsiteX24" fmla="*/ 252066 w 1747234"/>
              <a:gd name="connsiteY24" fmla="*/ 2879124 h 3064476"/>
              <a:gd name="connsiteX25" fmla="*/ 289137 w 1747234"/>
              <a:gd name="connsiteY25" fmla="*/ 2903838 h 3064476"/>
              <a:gd name="connsiteX26" fmla="*/ 313850 w 1747234"/>
              <a:gd name="connsiteY26" fmla="*/ 2940908 h 3064476"/>
              <a:gd name="connsiteX27" fmla="*/ 387991 w 1747234"/>
              <a:gd name="connsiteY27" fmla="*/ 2965621 h 3064476"/>
              <a:gd name="connsiteX28" fmla="*/ 425061 w 1747234"/>
              <a:gd name="connsiteY28" fmla="*/ 2977978 h 3064476"/>
              <a:gd name="connsiteX29" fmla="*/ 536272 w 1747234"/>
              <a:gd name="connsiteY29" fmla="*/ 3015048 h 3064476"/>
              <a:gd name="connsiteX30" fmla="*/ 573342 w 1747234"/>
              <a:gd name="connsiteY30" fmla="*/ 3027405 h 3064476"/>
              <a:gd name="connsiteX31" fmla="*/ 610412 w 1747234"/>
              <a:gd name="connsiteY31" fmla="*/ 3039762 h 3064476"/>
              <a:gd name="connsiteX32" fmla="*/ 857547 w 1747234"/>
              <a:gd name="connsiteY32" fmla="*/ 3064476 h 3064476"/>
              <a:gd name="connsiteX33" fmla="*/ 1154110 w 1747234"/>
              <a:gd name="connsiteY33" fmla="*/ 3052119 h 3064476"/>
              <a:gd name="connsiteX34" fmla="*/ 1191180 w 1747234"/>
              <a:gd name="connsiteY34" fmla="*/ 3039762 h 3064476"/>
              <a:gd name="connsiteX35" fmla="*/ 1252964 w 1747234"/>
              <a:gd name="connsiteY35" fmla="*/ 3027405 h 3064476"/>
              <a:gd name="connsiteX36" fmla="*/ 1302391 w 1747234"/>
              <a:gd name="connsiteY36" fmla="*/ 3015048 h 3064476"/>
              <a:gd name="connsiteX37" fmla="*/ 1450672 w 1747234"/>
              <a:gd name="connsiteY37" fmla="*/ 2990335 h 3064476"/>
              <a:gd name="connsiteX38" fmla="*/ 1598953 w 1747234"/>
              <a:gd name="connsiteY38" fmla="*/ 2916194 h 3064476"/>
              <a:gd name="connsiteX39" fmla="*/ 1636023 w 1747234"/>
              <a:gd name="connsiteY39" fmla="*/ 2891481 h 3064476"/>
              <a:gd name="connsiteX40" fmla="*/ 1697807 w 1747234"/>
              <a:gd name="connsiteY40" fmla="*/ 2780270 h 3064476"/>
              <a:gd name="connsiteX41" fmla="*/ 1722520 w 1747234"/>
              <a:gd name="connsiteY41" fmla="*/ 2607276 h 3064476"/>
              <a:gd name="connsiteX42" fmla="*/ 1734877 w 1747234"/>
              <a:gd name="connsiteY42" fmla="*/ 2533135 h 3064476"/>
              <a:gd name="connsiteX43" fmla="*/ 1747234 w 1747234"/>
              <a:gd name="connsiteY43" fmla="*/ 2397211 h 3064476"/>
              <a:gd name="connsiteX44" fmla="*/ 1722520 w 1747234"/>
              <a:gd name="connsiteY44" fmla="*/ 2211859 h 3064476"/>
              <a:gd name="connsiteX45" fmla="*/ 1673093 w 1747234"/>
              <a:gd name="connsiteY45" fmla="*/ 2137719 h 3064476"/>
              <a:gd name="connsiteX46" fmla="*/ 1598953 w 1747234"/>
              <a:gd name="connsiteY46" fmla="*/ 2088292 h 3064476"/>
              <a:gd name="connsiteX47" fmla="*/ 1524812 w 1747234"/>
              <a:gd name="connsiteY47" fmla="*/ 2051221 h 3064476"/>
              <a:gd name="connsiteX48" fmla="*/ 1487742 w 1747234"/>
              <a:gd name="connsiteY48" fmla="*/ 2026508 h 3064476"/>
              <a:gd name="connsiteX49" fmla="*/ 1413601 w 1747234"/>
              <a:gd name="connsiteY49" fmla="*/ 2001794 h 3064476"/>
              <a:gd name="connsiteX50" fmla="*/ 1376531 w 1747234"/>
              <a:gd name="connsiteY50" fmla="*/ 1989438 h 3064476"/>
              <a:gd name="connsiteX51" fmla="*/ 1339461 w 1747234"/>
              <a:gd name="connsiteY51" fmla="*/ 1964724 h 3064476"/>
              <a:gd name="connsiteX52" fmla="*/ 1302391 w 1747234"/>
              <a:gd name="connsiteY52" fmla="*/ 1952367 h 3064476"/>
              <a:gd name="connsiteX53" fmla="*/ 1191180 w 1747234"/>
              <a:gd name="connsiteY53" fmla="*/ 1890584 h 3064476"/>
              <a:gd name="connsiteX54" fmla="*/ 1141753 w 1747234"/>
              <a:gd name="connsiteY54" fmla="*/ 1828800 h 3064476"/>
              <a:gd name="connsiteX55" fmla="*/ 1129396 w 1747234"/>
              <a:gd name="connsiteY55" fmla="*/ 1791730 h 3064476"/>
              <a:gd name="connsiteX56" fmla="*/ 1104683 w 1747234"/>
              <a:gd name="connsiteY56" fmla="*/ 1754659 h 3064476"/>
              <a:gd name="connsiteX57" fmla="*/ 1079969 w 1747234"/>
              <a:gd name="connsiteY57" fmla="*/ 1556951 h 3064476"/>
              <a:gd name="connsiteX58" fmla="*/ 1092326 w 1747234"/>
              <a:gd name="connsiteY58" fmla="*/ 1087394 h 3064476"/>
              <a:gd name="connsiteX59" fmla="*/ 1117039 w 1747234"/>
              <a:gd name="connsiteY59" fmla="*/ 1013254 h 3064476"/>
              <a:gd name="connsiteX60" fmla="*/ 1154110 w 1747234"/>
              <a:gd name="connsiteY60" fmla="*/ 939113 h 3064476"/>
              <a:gd name="connsiteX61" fmla="*/ 1191180 w 1747234"/>
              <a:gd name="connsiteY61" fmla="*/ 827903 h 3064476"/>
              <a:gd name="connsiteX62" fmla="*/ 1215893 w 1747234"/>
              <a:gd name="connsiteY62" fmla="*/ 741405 h 3064476"/>
              <a:gd name="connsiteX63" fmla="*/ 1228250 w 1747234"/>
              <a:gd name="connsiteY63" fmla="*/ 654908 h 3064476"/>
              <a:gd name="connsiteX64" fmla="*/ 1215893 w 1747234"/>
              <a:gd name="connsiteY64" fmla="*/ 210065 h 3064476"/>
              <a:gd name="connsiteX65" fmla="*/ 1191180 w 1747234"/>
              <a:gd name="connsiteY65" fmla="*/ 172994 h 3064476"/>
              <a:gd name="connsiteX66" fmla="*/ 1154110 w 1747234"/>
              <a:gd name="connsiteY66" fmla="*/ 160638 h 3064476"/>
              <a:gd name="connsiteX67" fmla="*/ 1079969 w 1747234"/>
              <a:gd name="connsiteY67" fmla="*/ 123567 h 3064476"/>
              <a:gd name="connsiteX68" fmla="*/ 1042899 w 1747234"/>
              <a:gd name="connsiteY68" fmla="*/ 98854 h 3064476"/>
              <a:gd name="connsiteX69" fmla="*/ 956401 w 1747234"/>
              <a:gd name="connsiteY69" fmla="*/ 74140 h 3064476"/>
              <a:gd name="connsiteX70" fmla="*/ 882261 w 1747234"/>
              <a:gd name="connsiteY70" fmla="*/ 49427 h 3064476"/>
              <a:gd name="connsiteX71" fmla="*/ 845191 w 1747234"/>
              <a:gd name="connsiteY71" fmla="*/ 37070 h 3064476"/>
              <a:gd name="connsiteX72" fmla="*/ 795764 w 1747234"/>
              <a:gd name="connsiteY72" fmla="*/ 24713 h 3064476"/>
              <a:gd name="connsiteX73" fmla="*/ 672196 w 1747234"/>
              <a:gd name="connsiteY73" fmla="*/ 0 h 3064476"/>
              <a:gd name="connsiteX74" fmla="*/ 499201 w 1747234"/>
              <a:gd name="connsiteY74" fmla="*/ 12357 h 306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7234" h="3064476">
                <a:moveTo>
                  <a:pt x="499201" y="12357"/>
                </a:moveTo>
                <a:cubicBezTo>
                  <a:pt x="455953" y="20595"/>
                  <a:pt x="441982" y="38166"/>
                  <a:pt x="412704" y="49427"/>
                </a:cubicBezTo>
                <a:cubicBezTo>
                  <a:pt x="388390" y="58778"/>
                  <a:pt x="338564" y="74140"/>
                  <a:pt x="338564" y="74140"/>
                </a:cubicBezTo>
                <a:lnTo>
                  <a:pt x="227353" y="148281"/>
                </a:lnTo>
                <a:cubicBezTo>
                  <a:pt x="214996" y="156519"/>
                  <a:pt x="204372" y="168298"/>
                  <a:pt x="190283" y="172994"/>
                </a:cubicBezTo>
                <a:cubicBezTo>
                  <a:pt x="102053" y="202404"/>
                  <a:pt x="137817" y="183258"/>
                  <a:pt x="79072" y="222421"/>
                </a:cubicBezTo>
                <a:lnTo>
                  <a:pt x="42001" y="333632"/>
                </a:lnTo>
                <a:lnTo>
                  <a:pt x="29645" y="370703"/>
                </a:lnTo>
                <a:lnTo>
                  <a:pt x="17288" y="407773"/>
                </a:lnTo>
                <a:cubicBezTo>
                  <a:pt x="-4492" y="560226"/>
                  <a:pt x="-7000" y="539431"/>
                  <a:pt x="17288" y="766119"/>
                </a:cubicBezTo>
                <a:cubicBezTo>
                  <a:pt x="20063" y="792021"/>
                  <a:pt x="33763" y="815546"/>
                  <a:pt x="42001" y="840259"/>
                </a:cubicBezTo>
                <a:cubicBezTo>
                  <a:pt x="46120" y="852616"/>
                  <a:pt x="47133" y="866492"/>
                  <a:pt x="54358" y="877330"/>
                </a:cubicBezTo>
                <a:lnTo>
                  <a:pt x="79072" y="914400"/>
                </a:lnTo>
                <a:lnTo>
                  <a:pt x="140855" y="1099751"/>
                </a:lnTo>
                <a:lnTo>
                  <a:pt x="165569" y="1173892"/>
                </a:lnTo>
                <a:cubicBezTo>
                  <a:pt x="169688" y="1190368"/>
                  <a:pt x="174242" y="1206741"/>
                  <a:pt x="177926" y="1223319"/>
                </a:cubicBezTo>
                <a:cubicBezTo>
                  <a:pt x="197149" y="1309823"/>
                  <a:pt x="188760" y="1285280"/>
                  <a:pt x="202639" y="1396313"/>
                </a:cubicBezTo>
                <a:cubicBezTo>
                  <a:pt x="206251" y="1425213"/>
                  <a:pt x="211383" y="1453911"/>
                  <a:pt x="214996" y="1482811"/>
                </a:cubicBezTo>
                <a:cubicBezTo>
                  <a:pt x="219622" y="1519821"/>
                  <a:pt x="223234" y="1556951"/>
                  <a:pt x="227353" y="1594021"/>
                </a:cubicBezTo>
                <a:cubicBezTo>
                  <a:pt x="223234" y="1647567"/>
                  <a:pt x="220927" y="1701283"/>
                  <a:pt x="214996" y="1754659"/>
                </a:cubicBezTo>
                <a:cubicBezTo>
                  <a:pt x="212677" y="1775533"/>
                  <a:pt x="206396" y="1795779"/>
                  <a:pt x="202639" y="1816443"/>
                </a:cubicBezTo>
                <a:cubicBezTo>
                  <a:pt x="198157" y="1841093"/>
                  <a:pt x="194402" y="1865870"/>
                  <a:pt x="190283" y="1890584"/>
                </a:cubicBezTo>
                <a:cubicBezTo>
                  <a:pt x="194402" y="2129481"/>
                  <a:pt x="195510" y="2368450"/>
                  <a:pt x="202639" y="2607276"/>
                </a:cubicBezTo>
                <a:cubicBezTo>
                  <a:pt x="203066" y="2621590"/>
                  <a:pt x="221549" y="2779831"/>
                  <a:pt x="227353" y="2804984"/>
                </a:cubicBezTo>
                <a:cubicBezTo>
                  <a:pt x="233211" y="2830367"/>
                  <a:pt x="230391" y="2864674"/>
                  <a:pt x="252066" y="2879124"/>
                </a:cubicBezTo>
                <a:lnTo>
                  <a:pt x="289137" y="2903838"/>
                </a:lnTo>
                <a:cubicBezTo>
                  <a:pt x="297375" y="2916195"/>
                  <a:pt x="301257" y="2933037"/>
                  <a:pt x="313850" y="2940908"/>
                </a:cubicBezTo>
                <a:cubicBezTo>
                  <a:pt x="335941" y="2954715"/>
                  <a:pt x="363277" y="2957383"/>
                  <a:pt x="387991" y="2965621"/>
                </a:cubicBezTo>
                <a:lnTo>
                  <a:pt x="425061" y="2977978"/>
                </a:lnTo>
                <a:lnTo>
                  <a:pt x="536272" y="3015048"/>
                </a:lnTo>
                <a:lnTo>
                  <a:pt x="573342" y="3027405"/>
                </a:lnTo>
                <a:cubicBezTo>
                  <a:pt x="585699" y="3031524"/>
                  <a:pt x="597487" y="3038146"/>
                  <a:pt x="610412" y="3039762"/>
                </a:cubicBezTo>
                <a:cubicBezTo>
                  <a:pt x="758481" y="3058271"/>
                  <a:pt x="676173" y="3049361"/>
                  <a:pt x="857547" y="3064476"/>
                </a:cubicBezTo>
                <a:cubicBezTo>
                  <a:pt x="956401" y="3060357"/>
                  <a:pt x="1055440" y="3059428"/>
                  <a:pt x="1154110" y="3052119"/>
                </a:cubicBezTo>
                <a:cubicBezTo>
                  <a:pt x="1167100" y="3051157"/>
                  <a:pt x="1178544" y="3042921"/>
                  <a:pt x="1191180" y="3039762"/>
                </a:cubicBezTo>
                <a:cubicBezTo>
                  <a:pt x="1211555" y="3034668"/>
                  <a:pt x="1232462" y="3031961"/>
                  <a:pt x="1252964" y="3027405"/>
                </a:cubicBezTo>
                <a:cubicBezTo>
                  <a:pt x="1269542" y="3023721"/>
                  <a:pt x="1285813" y="3018732"/>
                  <a:pt x="1302391" y="3015048"/>
                </a:cubicBezTo>
                <a:cubicBezTo>
                  <a:pt x="1367429" y="3000595"/>
                  <a:pt x="1378476" y="3000649"/>
                  <a:pt x="1450672" y="2990335"/>
                </a:cubicBezTo>
                <a:cubicBezTo>
                  <a:pt x="1552990" y="2956228"/>
                  <a:pt x="1503136" y="2980071"/>
                  <a:pt x="1598953" y="2916194"/>
                </a:cubicBezTo>
                <a:lnTo>
                  <a:pt x="1636023" y="2891481"/>
                </a:lnTo>
                <a:cubicBezTo>
                  <a:pt x="1692675" y="2806502"/>
                  <a:pt x="1676057" y="2845518"/>
                  <a:pt x="1697807" y="2780270"/>
                </a:cubicBezTo>
                <a:cubicBezTo>
                  <a:pt x="1706045" y="2722605"/>
                  <a:pt x="1712944" y="2664734"/>
                  <a:pt x="1722520" y="2607276"/>
                </a:cubicBezTo>
                <a:cubicBezTo>
                  <a:pt x="1726639" y="2582562"/>
                  <a:pt x="1731950" y="2558018"/>
                  <a:pt x="1734877" y="2533135"/>
                </a:cubicBezTo>
                <a:cubicBezTo>
                  <a:pt x="1740193" y="2487952"/>
                  <a:pt x="1743115" y="2442519"/>
                  <a:pt x="1747234" y="2397211"/>
                </a:cubicBezTo>
                <a:cubicBezTo>
                  <a:pt x="1746358" y="2386693"/>
                  <a:pt x="1747262" y="2256395"/>
                  <a:pt x="1722520" y="2211859"/>
                </a:cubicBezTo>
                <a:cubicBezTo>
                  <a:pt x="1708096" y="2185895"/>
                  <a:pt x="1697806" y="2154195"/>
                  <a:pt x="1673093" y="2137719"/>
                </a:cubicBezTo>
                <a:lnTo>
                  <a:pt x="1598953" y="2088292"/>
                </a:lnTo>
                <a:cubicBezTo>
                  <a:pt x="1492720" y="2017469"/>
                  <a:pt x="1627127" y="2102378"/>
                  <a:pt x="1524812" y="2051221"/>
                </a:cubicBezTo>
                <a:cubicBezTo>
                  <a:pt x="1511529" y="2044580"/>
                  <a:pt x="1501313" y="2032539"/>
                  <a:pt x="1487742" y="2026508"/>
                </a:cubicBezTo>
                <a:cubicBezTo>
                  <a:pt x="1463937" y="2015928"/>
                  <a:pt x="1438315" y="2010032"/>
                  <a:pt x="1413601" y="2001794"/>
                </a:cubicBezTo>
                <a:lnTo>
                  <a:pt x="1376531" y="1989438"/>
                </a:lnTo>
                <a:cubicBezTo>
                  <a:pt x="1364174" y="1981200"/>
                  <a:pt x="1352744" y="1971366"/>
                  <a:pt x="1339461" y="1964724"/>
                </a:cubicBezTo>
                <a:cubicBezTo>
                  <a:pt x="1327811" y="1958899"/>
                  <a:pt x="1313777" y="1958693"/>
                  <a:pt x="1302391" y="1952367"/>
                </a:cubicBezTo>
                <a:cubicBezTo>
                  <a:pt x="1174929" y="1881555"/>
                  <a:pt x="1275058" y="1918542"/>
                  <a:pt x="1191180" y="1890584"/>
                </a:cubicBezTo>
                <a:cubicBezTo>
                  <a:pt x="1160121" y="1797406"/>
                  <a:pt x="1205630" y="1908645"/>
                  <a:pt x="1141753" y="1828800"/>
                </a:cubicBezTo>
                <a:cubicBezTo>
                  <a:pt x="1133616" y="1818629"/>
                  <a:pt x="1135221" y="1803380"/>
                  <a:pt x="1129396" y="1791730"/>
                </a:cubicBezTo>
                <a:cubicBezTo>
                  <a:pt x="1122754" y="1778447"/>
                  <a:pt x="1112921" y="1767016"/>
                  <a:pt x="1104683" y="1754659"/>
                </a:cubicBezTo>
                <a:cubicBezTo>
                  <a:pt x="1099212" y="1716361"/>
                  <a:pt x="1079969" y="1588098"/>
                  <a:pt x="1079969" y="1556951"/>
                </a:cubicBezTo>
                <a:cubicBezTo>
                  <a:pt x="1079969" y="1400378"/>
                  <a:pt x="1081675" y="1243605"/>
                  <a:pt x="1092326" y="1087394"/>
                </a:cubicBezTo>
                <a:cubicBezTo>
                  <a:pt x="1094098" y="1061404"/>
                  <a:pt x="1108801" y="1037967"/>
                  <a:pt x="1117039" y="1013254"/>
                </a:cubicBezTo>
                <a:cubicBezTo>
                  <a:pt x="1134092" y="962096"/>
                  <a:pt x="1122172" y="987020"/>
                  <a:pt x="1154110" y="939113"/>
                </a:cubicBezTo>
                <a:lnTo>
                  <a:pt x="1191180" y="827903"/>
                </a:lnTo>
                <a:cubicBezTo>
                  <a:pt x="1201768" y="796138"/>
                  <a:pt x="1209686" y="775544"/>
                  <a:pt x="1215893" y="741405"/>
                </a:cubicBezTo>
                <a:cubicBezTo>
                  <a:pt x="1221103" y="712750"/>
                  <a:pt x="1224131" y="683740"/>
                  <a:pt x="1228250" y="654908"/>
                </a:cubicBezTo>
                <a:cubicBezTo>
                  <a:pt x="1224131" y="506627"/>
                  <a:pt x="1227270" y="357966"/>
                  <a:pt x="1215893" y="210065"/>
                </a:cubicBezTo>
                <a:cubicBezTo>
                  <a:pt x="1214754" y="195258"/>
                  <a:pt x="1202777" y="182271"/>
                  <a:pt x="1191180" y="172994"/>
                </a:cubicBezTo>
                <a:cubicBezTo>
                  <a:pt x="1181009" y="164857"/>
                  <a:pt x="1166467" y="164757"/>
                  <a:pt x="1154110" y="160638"/>
                </a:cubicBezTo>
                <a:cubicBezTo>
                  <a:pt x="1047873" y="89813"/>
                  <a:pt x="1182284" y="174725"/>
                  <a:pt x="1079969" y="123567"/>
                </a:cubicBezTo>
                <a:cubicBezTo>
                  <a:pt x="1066686" y="116926"/>
                  <a:pt x="1056182" y="105495"/>
                  <a:pt x="1042899" y="98854"/>
                </a:cubicBezTo>
                <a:cubicBezTo>
                  <a:pt x="1022135" y="88472"/>
                  <a:pt x="976196" y="80079"/>
                  <a:pt x="956401" y="74140"/>
                </a:cubicBezTo>
                <a:cubicBezTo>
                  <a:pt x="931450" y="66655"/>
                  <a:pt x="906974" y="57665"/>
                  <a:pt x="882261" y="49427"/>
                </a:cubicBezTo>
                <a:cubicBezTo>
                  <a:pt x="869904" y="45308"/>
                  <a:pt x="857827" y="40229"/>
                  <a:pt x="845191" y="37070"/>
                </a:cubicBezTo>
                <a:cubicBezTo>
                  <a:pt x="828715" y="32951"/>
                  <a:pt x="812370" y="28271"/>
                  <a:pt x="795764" y="24713"/>
                </a:cubicBezTo>
                <a:cubicBezTo>
                  <a:pt x="754691" y="15912"/>
                  <a:pt x="672196" y="0"/>
                  <a:pt x="672196" y="0"/>
                </a:cubicBezTo>
                <a:cubicBezTo>
                  <a:pt x="532170" y="12730"/>
                  <a:pt x="542449" y="4119"/>
                  <a:pt x="499201" y="12357"/>
                </a:cubicBezTo>
                <a:close/>
              </a:path>
            </a:pathLst>
          </a:custGeom>
          <a:solidFill>
            <a:schemeClr val="accent1">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Rectangle 62">
            <a:extLst>
              <a:ext uri="{FF2B5EF4-FFF2-40B4-BE49-F238E27FC236}">
                <a16:creationId xmlns:a16="http://schemas.microsoft.com/office/drawing/2014/main" xmlns="" id="{3BF812C5-6234-914C-9668-856F4BB6DCFC}"/>
              </a:ext>
            </a:extLst>
          </p:cNvPr>
          <p:cNvSpPr/>
          <p:nvPr/>
        </p:nvSpPr>
        <p:spPr>
          <a:xfrm>
            <a:off x="6537328" y="1199763"/>
            <a:ext cx="4842144" cy="5557441"/>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FCAA1B15-F043-6C43-A44B-0E2701E3A376}"/>
              </a:ext>
            </a:extLst>
          </p:cNvPr>
          <p:cNvSpPr txBox="1"/>
          <p:nvPr/>
        </p:nvSpPr>
        <p:spPr>
          <a:xfrm>
            <a:off x="9151011" y="1253169"/>
            <a:ext cx="2031710" cy="400110"/>
          </a:xfrm>
          <a:prstGeom prst="rect">
            <a:avLst/>
          </a:prstGeom>
          <a:noFill/>
        </p:spPr>
        <p:txBody>
          <a:bodyPr wrap="none" rtlCol="0">
            <a:spAutoFit/>
          </a:bodyPr>
          <a:lstStyle/>
          <a:p>
            <a:r>
              <a:rPr lang="en-US" sz="2000" b="1" dirty="0"/>
              <a:t>Knowledge Bases</a:t>
            </a:r>
          </a:p>
        </p:txBody>
      </p:sp>
      <p:pic>
        <p:nvPicPr>
          <p:cNvPr id="65" name="Picture 64">
            <a:extLst>
              <a:ext uri="{FF2B5EF4-FFF2-40B4-BE49-F238E27FC236}">
                <a16:creationId xmlns:a16="http://schemas.microsoft.com/office/drawing/2014/main" xmlns="" id="{09EABA11-E1D1-9141-9312-786CE7999C96}"/>
              </a:ext>
            </a:extLst>
          </p:cNvPr>
          <p:cNvPicPr>
            <a:picLocks noChangeAspect="1"/>
          </p:cNvPicPr>
          <p:nvPr/>
        </p:nvPicPr>
        <p:blipFill>
          <a:blip r:embed="rId3"/>
          <a:stretch>
            <a:fillRect/>
          </a:stretch>
        </p:blipFill>
        <p:spPr>
          <a:xfrm>
            <a:off x="8967275" y="1680829"/>
            <a:ext cx="2366733" cy="954089"/>
          </a:xfrm>
          <a:prstGeom prst="rect">
            <a:avLst/>
          </a:prstGeom>
        </p:spPr>
      </p:pic>
      <p:pic>
        <p:nvPicPr>
          <p:cNvPr id="66" name="Picture 65">
            <a:extLst>
              <a:ext uri="{FF2B5EF4-FFF2-40B4-BE49-F238E27FC236}">
                <a16:creationId xmlns:a16="http://schemas.microsoft.com/office/drawing/2014/main" xmlns="" id="{38C9F8C6-C736-F84E-B863-555224B8D30A}"/>
              </a:ext>
            </a:extLst>
          </p:cNvPr>
          <p:cNvPicPr>
            <a:picLocks noChangeAspect="1"/>
          </p:cNvPicPr>
          <p:nvPr/>
        </p:nvPicPr>
        <p:blipFill rotWithShape="1">
          <a:blip r:embed="rId4"/>
          <a:srcRect t="70680"/>
          <a:stretch/>
        </p:blipFill>
        <p:spPr>
          <a:xfrm>
            <a:off x="9247704" y="2657190"/>
            <a:ext cx="1838324" cy="431197"/>
          </a:xfrm>
          <a:prstGeom prst="rect">
            <a:avLst/>
          </a:prstGeom>
        </p:spPr>
      </p:pic>
      <p:sp>
        <p:nvSpPr>
          <p:cNvPr id="67" name="TextBox 66">
            <a:extLst>
              <a:ext uri="{FF2B5EF4-FFF2-40B4-BE49-F238E27FC236}">
                <a16:creationId xmlns:a16="http://schemas.microsoft.com/office/drawing/2014/main" xmlns="" id="{35D6E14D-D089-DE4D-A933-50855942E198}"/>
              </a:ext>
            </a:extLst>
          </p:cNvPr>
          <p:cNvSpPr txBox="1"/>
          <p:nvPr/>
        </p:nvSpPr>
        <p:spPr>
          <a:xfrm>
            <a:off x="6649740" y="1268821"/>
            <a:ext cx="1962781" cy="400110"/>
          </a:xfrm>
          <a:prstGeom prst="rect">
            <a:avLst/>
          </a:prstGeom>
          <a:noFill/>
        </p:spPr>
        <p:txBody>
          <a:bodyPr wrap="none" rtlCol="0">
            <a:spAutoFit/>
          </a:bodyPr>
          <a:lstStyle/>
          <a:p>
            <a:r>
              <a:rPr lang="en-US" sz="2000" b="1" dirty="0">
                <a:solidFill>
                  <a:srgbClr val="7030A0"/>
                </a:solidFill>
              </a:rPr>
              <a:t>Entity Dictionary</a:t>
            </a:r>
          </a:p>
        </p:txBody>
      </p:sp>
      <p:sp>
        <p:nvSpPr>
          <p:cNvPr id="69" name="TextBox 68">
            <a:extLst>
              <a:ext uri="{FF2B5EF4-FFF2-40B4-BE49-F238E27FC236}">
                <a16:creationId xmlns:a16="http://schemas.microsoft.com/office/drawing/2014/main" xmlns="" id="{91CA99DD-C26E-8444-8D0D-03E8E9535FE7}"/>
              </a:ext>
            </a:extLst>
          </p:cNvPr>
          <p:cNvSpPr txBox="1"/>
          <p:nvPr/>
        </p:nvSpPr>
        <p:spPr>
          <a:xfrm>
            <a:off x="9864361" y="3328907"/>
            <a:ext cx="1442980" cy="646331"/>
          </a:xfrm>
          <a:prstGeom prst="rect">
            <a:avLst/>
          </a:prstGeom>
          <a:noFill/>
        </p:spPr>
        <p:txBody>
          <a:bodyPr wrap="square" rtlCol="0">
            <a:spAutoFit/>
          </a:bodyPr>
          <a:lstStyle/>
          <a:p>
            <a:pPr algn="ctr"/>
            <a:r>
              <a:rPr lang="en-US" sz="1800" b="1" dirty="0">
                <a:solidFill>
                  <a:schemeClr val="accent4">
                    <a:lumMod val="75000"/>
                  </a:schemeClr>
                </a:solidFill>
              </a:rPr>
              <a:t>Target Type Hierarchy</a:t>
            </a:r>
          </a:p>
        </p:txBody>
      </p:sp>
      <p:cxnSp>
        <p:nvCxnSpPr>
          <p:cNvPr id="70" name="Curved Connector 69">
            <a:extLst>
              <a:ext uri="{FF2B5EF4-FFF2-40B4-BE49-F238E27FC236}">
                <a16:creationId xmlns:a16="http://schemas.microsoft.com/office/drawing/2014/main" xmlns="" id="{2434A598-D59F-6F4A-AA29-95294A126E08}"/>
              </a:ext>
            </a:extLst>
          </p:cNvPr>
          <p:cNvCxnSpPr>
            <a:cxnSpLocks/>
            <a:stCxn id="66" idx="2"/>
            <a:endCxn id="71" idx="7"/>
          </p:cNvCxnSpPr>
          <p:nvPr/>
        </p:nvCxnSpPr>
        <p:spPr>
          <a:xfrm rot="5400000">
            <a:off x="9433761" y="2899950"/>
            <a:ext cx="544668" cy="921543"/>
          </a:xfrm>
          <a:prstGeom prst="curvedConnector3">
            <a:avLst>
              <a:gd name="adj1" fmla="val 50000"/>
            </a:avLst>
          </a:prstGeom>
          <a:ln>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xmlns="" id="{9AECD94D-13E5-7A45-AC8B-CF52A5F20723}"/>
              </a:ext>
            </a:extLst>
          </p:cNvPr>
          <p:cNvSpPr/>
          <p:nvPr/>
        </p:nvSpPr>
        <p:spPr>
          <a:xfrm>
            <a:off x="8433193" y="3552528"/>
            <a:ext cx="951469" cy="549876"/>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Root</a:t>
            </a:r>
          </a:p>
        </p:txBody>
      </p:sp>
      <p:sp>
        <p:nvSpPr>
          <p:cNvPr id="72" name="Rectangle 71">
            <a:extLst>
              <a:ext uri="{FF2B5EF4-FFF2-40B4-BE49-F238E27FC236}">
                <a16:creationId xmlns:a16="http://schemas.microsoft.com/office/drawing/2014/main" xmlns="" id="{8776057D-B4F4-6149-B5D5-1674B28661A1}"/>
              </a:ext>
            </a:extLst>
          </p:cNvPr>
          <p:cNvSpPr/>
          <p:nvPr/>
        </p:nvSpPr>
        <p:spPr>
          <a:xfrm>
            <a:off x="7839215" y="4338610"/>
            <a:ext cx="1069712"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Organism</a:t>
            </a:r>
          </a:p>
        </p:txBody>
      </p:sp>
      <p:sp>
        <p:nvSpPr>
          <p:cNvPr id="73" name="Rectangle 72">
            <a:extLst>
              <a:ext uri="{FF2B5EF4-FFF2-40B4-BE49-F238E27FC236}">
                <a16:creationId xmlns:a16="http://schemas.microsoft.com/office/drawing/2014/main" xmlns="" id="{A8D6A865-5990-B645-9FA0-68F46DF81D8F}"/>
              </a:ext>
            </a:extLst>
          </p:cNvPr>
          <p:cNvSpPr/>
          <p:nvPr/>
        </p:nvSpPr>
        <p:spPr>
          <a:xfrm>
            <a:off x="6645776" y="4338403"/>
            <a:ext cx="1069712"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Gene</a:t>
            </a:r>
          </a:p>
        </p:txBody>
      </p:sp>
      <p:sp>
        <p:nvSpPr>
          <p:cNvPr id="74" name="Rectangle 73">
            <a:extLst>
              <a:ext uri="{FF2B5EF4-FFF2-40B4-BE49-F238E27FC236}">
                <a16:creationId xmlns:a16="http://schemas.microsoft.com/office/drawing/2014/main" xmlns="" id="{07D7029F-AB3D-6145-A769-3A19E7975BC5}"/>
              </a:ext>
            </a:extLst>
          </p:cNvPr>
          <p:cNvSpPr/>
          <p:nvPr/>
        </p:nvSpPr>
        <p:spPr>
          <a:xfrm>
            <a:off x="9062431" y="4338403"/>
            <a:ext cx="1069712"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Chemical</a:t>
            </a:r>
          </a:p>
        </p:txBody>
      </p:sp>
      <p:sp>
        <p:nvSpPr>
          <p:cNvPr id="75" name="Rectangle 74">
            <a:extLst>
              <a:ext uri="{FF2B5EF4-FFF2-40B4-BE49-F238E27FC236}">
                <a16:creationId xmlns:a16="http://schemas.microsoft.com/office/drawing/2014/main" xmlns="" id="{BEE8C5F6-957A-924B-9067-B92F2B521410}"/>
              </a:ext>
            </a:extLst>
          </p:cNvPr>
          <p:cNvSpPr/>
          <p:nvPr/>
        </p:nvSpPr>
        <p:spPr>
          <a:xfrm>
            <a:off x="10240697" y="4338403"/>
            <a:ext cx="1069712"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Disease</a:t>
            </a:r>
          </a:p>
        </p:txBody>
      </p:sp>
      <p:sp>
        <p:nvSpPr>
          <p:cNvPr id="76" name="Rectangle 75">
            <a:extLst>
              <a:ext uri="{FF2B5EF4-FFF2-40B4-BE49-F238E27FC236}">
                <a16:creationId xmlns:a16="http://schemas.microsoft.com/office/drawing/2014/main" xmlns="" id="{4A939CA1-1E75-DE49-AD1A-3473E9C74BE9}"/>
              </a:ext>
            </a:extLst>
          </p:cNvPr>
          <p:cNvSpPr/>
          <p:nvPr/>
        </p:nvSpPr>
        <p:spPr>
          <a:xfrm>
            <a:off x="8041687" y="5162683"/>
            <a:ext cx="701272"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Virus</a:t>
            </a:r>
          </a:p>
        </p:txBody>
      </p:sp>
      <p:sp>
        <p:nvSpPr>
          <p:cNvPr id="77" name="Rectangle 76">
            <a:extLst>
              <a:ext uri="{FF2B5EF4-FFF2-40B4-BE49-F238E27FC236}">
                <a16:creationId xmlns:a16="http://schemas.microsoft.com/office/drawing/2014/main" xmlns="" id="{D63BBD10-EEB0-D84F-92D7-4A5232630A79}"/>
              </a:ext>
            </a:extLst>
          </p:cNvPr>
          <p:cNvSpPr/>
          <p:nvPr/>
        </p:nvSpPr>
        <p:spPr>
          <a:xfrm>
            <a:off x="6719144" y="5135133"/>
            <a:ext cx="1154684"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Bacterium</a:t>
            </a:r>
          </a:p>
        </p:txBody>
      </p:sp>
      <p:sp>
        <p:nvSpPr>
          <p:cNvPr id="78" name="Rectangle 77">
            <a:extLst>
              <a:ext uri="{FF2B5EF4-FFF2-40B4-BE49-F238E27FC236}">
                <a16:creationId xmlns:a16="http://schemas.microsoft.com/office/drawing/2014/main" xmlns="" id="{6D4757DB-BC8E-0A4B-892B-8B8A40357247}"/>
              </a:ext>
            </a:extLst>
          </p:cNvPr>
          <p:cNvSpPr/>
          <p:nvPr/>
        </p:nvSpPr>
        <p:spPr>
          <a:xfrm>
            <a:off x="8918217" y="5135133"/>
            <a:ext cx="1147222"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Eukaryote</a:t>
            </a:r>
          </a:p>
        </p:txBody>
      </p:sp>
      <p:sp>
        <p:nvSpPr>
          <p:cNvPr id="79" name="Rectangle 78">
            <a:extLst>
              <a:ext uri="{FF2B5EF4-FFF2-40B4-BE49-F238E27FC236}">
                <a16:creationId xmlns:a16="http://schemas.microsoft.com/office/drawing/2014/main" xmlns="" id="{1C7232B9-274D-784F-B394-11094D50750D}"/>
              </a:ext>
            </a:extLst>
          </p:cNvPr>
          <p:cNvSpPr/>
          <p:nvPr/>
        </p:nvSpPr>
        <p:spPr>
          <a:xfrm>
            <a:off x="8047595" y="5915660"/>
            <a:ext cx="1337068"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Coronavirus</a:t>
            </a:r>
          </a:p>
        </p:txBody>
      </p:sp>
      <p:sp>
        <p:nvSpPr>
          <p:cNvPr id="80" name="Rectangle 79">
            <a:extLst>
              <a:ext uri="{FF2B5EF4-FFF2-40B4-BE49-F238E27FC236}">
                <a16:creationId xmlns:a16="http://schemas.microsoft.com/office/drawing/2014/main" xmlns="" id="{B34C010B-7E30-F84B-98BF-6E6362D098EA}"/>
              </a:ext>
            </a:extLst>
          </p:cNvPr>
          <p:cNvSpPr/>
          <p:nvPr/>
        </p:nvSpPr>
        <p:spPr>
          <a:xfrm>
            <a:off x="6652362" y="5915660"/>
            <a:ext cx="1221466"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Arterivirus</a:t>
            </a:r>
          </a:p>
        </p:txBody>
      </p:sp>
      <p:sp>
        <p:nvSpPr>
          <p:cNvPr id="81" name="Rectangle 80">
            <a:extLst>
              <a:ext uri="{FF2B5EF4-FFF2-40B4-BE49-F238E27FC236}">
                <a16:creationId xmlns:a16="http://schemas.microsoft.com/office/drawing/2014/main" xmlns="" id="{97711347-C02E-9042-972E-54DF8D705EE9}"/>
              </a:ext>
            </a:extLst>
          </p:cNvPr>
          <p:cNvSpPr/>
          <p:nvPr/>
        </p:nvSpPr>
        <p:spPr>
          <a:xfrm>
            <a:off x="9534685" y="5926637"/>
            <a:ext cx="1130787" cy="5498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Torovirus</a:t>
            </a:r>
          </a:p>
        </p:txBody>
      </p:sp>
      <p:cxnSp>
        <p:nvCxnSpPr>
          <p:cNvPr id="82" name="Straight Connector 81">
            <a:extLst>
              <a:ext uri="{FF2B5EF4-FFF2-40B4-BE49-F238E27FC236}">
                <a16:creationId xmlns:a16="http://schemas.microsoft.com/office/drawing/2014/main" xmlns="" id="{34949AD3-6814-FC4D-B5AA-E47E1F380992}"/>
              </a:ext>
            </a:extLst>
          </p:cNvPr>
          <p:cNvCxnSpPr>
            <a:stCxn id="71" idx="4"/>
            <a:endCxn id="73" idx="0"/>
          </p:cNvCxnSpPr>
          <p:nvPr/>
        </p:nvCxnSpPr>
        <p:spPr>
          <a:xfrm flipH="1">
            <a:off x="7180632" y="4102404"/>
            <a:ext cx="1728296" cy="235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D0550711-1963-124A-BB29-F40D3B5B2794}"/>
              </a:ext>
            </a:extLst>
          </p:cNvPr>
          <p:cNvCxnSpPr>
            <a:cxnSpLocks/>
            <a:stCxn id="71" idx="4"/>
            <a:endCxn id="72" idx="0"/>
          </p:cNvCxnSpPr>
          <p:nvPr/>
        </p:nvCxnSpPr>
        <p:spPr>
          <a:xfrm flipH="1">
            <a:off x="8374071" y="4102404"/>
            <a:ext cx="534857" cy="236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F053FC81-99D1-A245-AAC4-BA723C96F559}"/>
              </a:ext>
            </a:extLst>
          </p:cNvPr>
          <p:cNvCxnSpPr>
            <a:cxnSpLocks/>
            <a:stCxn id="71" idx="4"/>
            <a:endCxn id="74" idx="0"/>
          </p:cNvCxnSpPr>
          <p:nvPr/>
        </p:nvCxnSpPr>
        <p:spPr>
          <a:xfrm>
            <a:off x="8908928" y="4102404"/>
            <a:ext cx="688359" cy="235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C0282659-5EC9-0147-83A3-D3ECBBCE868C}"/>
              </a:ext>
            </a:extLst>
          </p:cNvPr>
          <p:cNvCxnSpPr>
            <a:cxnSpLocks/>
            <a:stCxn id="71" idx="4"/>
            <a:endCxn id="75" idx="0"/>
          </p:cNvCxnSpPr>
          <p:nvPr/>
        </p:nvCxnSpPr>
        <p:spPr>
          <a:xfrm>
            <a:off x="8908928" y="4102404"/>
            <a:ext cx="1866625" cy="235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4F3DC794-A8AE-3046-9F35-FBC39569EDFA}"/>
              </a:ext>
            </a:extLst>
          </p:cNvPr>
          <p:cNvCxnSpPr>
            <a:cxnSpLocks/>
            <a:stCxn id="71" idx="4"/>
            <a:endCxn id="87" idx="1"/>
          </p:cNvCxnSpPr>
          <p:nvPr/>
        </p:nvCxnSpPr>
        <p:spPr>
          <a:xfrm flipV="1">
            <a:off x="8908928" y="4061019"/>
            <a:ext cx="1977014" cy="41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xmlns="" id="{5651B77A-7BC6-E94D-8E38-3C66443153B8}"/>
              </a:ext>
            </a:extLst>
          </p:cNvPr>
          <p:cNvSpPr txBox="1"/>
          <p:nvPr/>
        </p:nvSpPr>
        <p:spPr>
          <a:xfrm>
            <a:off x="10885942" y="3876353"/>
            <a:ext cx="343364" cy="369332"/>
          </a:xfrm>
          <a:prstGeom prst="rect">
            <a:avLst/>
          </a:prstGeom>
          <a:noFill/>
        </p:spPr>
        <p:txBody>
          <a:bodyPr wrap="square" rtlCol="0">
            <a:spAutoFit/>
          </a:bodyPr>
          <a:lstStyle/>
          <a:p>
            <a:r>
              <a:rPr lang="en-US" sz="1800" dirty="0"/>
              <a:t>…</a:t>
            </a:r>
          </a:p>
        </p:txBody>
      </p:sp>
      <p:cxnSp>
        <p:nvCxnSpPr>
          <p:cNvPr id="88" name="Straight Connector 87">
            <a:extLst>
              <a:ext uri="{FF2B5EF4-FFF2-40B4-BE49-F238E27FC236}">
                <a16:creationId xmlns:a16="http://schemas.microsoft.com/office/drawing/2014/main" xmlns="" id="{F2D897D4-7BC4-EF4B-BCEF-88F0C8517984}"/>
              </a:ext>
            </a:extLst>
          </p:cNvPr>
          <p:cNvCxnSpPr>
            <a:cxnSpLocks/>
            <a:stCxn id="72" idx="2"/>
            <a:endCxn id="77" idx="0"/>
          </p:cNvCxnSpPr>
          <p:nvPr/>
        </p:nvCxnSpPr>
        <p:spPr>
          <a:xfrm flipH="1">
            <a:off x="7296486" y="4888486"/>
            <a:ext cx="1077585" cy="246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C7DFEB38-E814-D647-8154-20B4369478B7}"/>
              </a:ext>
            </a:extLst>
          </p:cNvPr>
          <p:cNvCxnSpPr>
            <a:cxnSpLocks/>
            <a:stCxn id="72" idx="2"/>
            <a:endCxn id="76" idx="0"/>
          </p:cNvCxnSpPr>
          <p:nvPr/>
        </p:nvCxnSpPr>
        <p:spPr>
          <a:xfrm>
            <a:off x="8374071" y="4888486"/>
            <a:ext cx="18252" cy="274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E888BCB9-44B5-B64F-AD5C-6B65F682B450}"/>
              </a:ext>
            </a:extLst>
          </p:cNvPr>
          <p:cNvCxnSpPr>
            <a:cxnSpLocks/>
            <a:stCxn id="72" idx="2"/>
            <a:endCxn id="78" idx="0"/>
          </p:cNvCxnSpPr>
          <p:nvPr/>
        </p:nvCxnSpPr>
        <p:spPr>
          <a:xfrm>
            <a:off x="8374071" y="4888486"/>
            <a:ext cx="1117757" cy="246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4486E7EE-E066-E74C-9E88-D3C091E94207}"/>
              </a:ext>
            </a:extLst>
          </p:cNvPr>
          <p:cNvCxnSpPr>
            <a:cxnSpLocks/>
            <a:stCxn id="73" idx="2"/>
          </p:cNvCxnSpPr>
          <p:nvPr/>
        </p:nvCxnSpPr>
        <p:spPr>
          <a:xfrm flipH="1">
            <a:off x="7025820" y="4888279"/>
            <a:ext cx="154812" cy="139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xmlns="" id="{44E96CED-7D13-3947-AA6F-2406599AF2B8}"/>
              </a:ext>
            </a:extLst>
          </p:cNvPr>
          <p:cNvSpPr txBox="1"/>
          <p:nvPr/>
        </p:nvSpPr>
        <p:spPr>
          <a:xfrm>
            <a:off x="6674088" y="4774223"/>
            <a:ext cx="300693" cy="369332"/>
          </a:xfrm>
          <a:prstGeom prst="rect">
            <a:avLst/>
          </a:prstGeom>
          <a:noFill/>
        </p:spPr>
        <p:txBody>
          <a:bodyPr wrap="square" rtlCol="0">
            <a:spAutoFit/>
          </a:bodyPr>
          <a:lstStyle/>
          <a:p>
            <a:r>
              <a:rPr lang="en-US" sz="1800" dirty="0"/>
              <a:t>…</a:t>
            </a:r>
          </a:p>
        </p:txBody>
      </p:sp>
      <p:sp>
        <p:nvSpPr>
          <p:cNvPr id="93" name="TextBox 92">
            <a:extLst>
              <a:ext uri="{FF2B5EF4-FFF2-40B4-BE49-F238E27FC236}">
                <a16:creationId xmlns:a16="http://schemas.microsoft.com/office/drawing/2014/main" xmlns="" id="{8A0E4F8B-1FC6-1C46-972F-73677304CEA1}"/>
              </a:ext>
            </a:extLst>
          </p:cNvPr>
          <p:cNvSpPr txBox="1"/>
          <p:nvPr/>
        </p:nvSpPr>
        <p:spPr>
          <a:xfrm>
            <a:off x="10042409" y="4848121"/>
            <a:ext cx="300693" cy="369332"/>
          </a:xfrm>
          <a:prstGeom prst="rect">
            <a:avLst/>
          </a:prstGeom>
          <a:noFill/>
        </p:spPr>
        <p:txBody>
          <a:bodyPr wrap="square" rtlCol="0">
            <a:spAutoFit/>
          </a:bodyPr>
          <a:lstStyle/>
          <a:p>
            <a:r>
              <a:rPr lang="en-US" sz="1800" dirty="0"/>
              <a:t>…</a:t>
            </a:r>
          </a:p>
        </p:txBody>
      </p:sp>
      <p:sp>
        <p:nvSpPr>
          <p:cNvPr id="94" name="TextBox 93">
            <a:extLst>
              <a:ext uri="{FF2B5EF4-FFF2-40B4-BE49-F238E27FC236}">
                <a16:creationId xmlns:a16="http://schemas.microsoft.com/office/drawing/2014/main" xmlns="" id="{F220D431-899F-7D4C-B95F-65AC27AA0F3F}"/>
              </a:ext>
            </a:extLst>
          </p:cNvPr>
          <p:cNvSpPr txBox="1"/>
          <p:nvPr/>
        </p:nvSpPr>
        <p:spPr>
          <a:xfrm>
            <a:off x="10949873" y="4904919"/>
            <a:ext cx="300693" cy="369332"/>
          </a:xfrm>
          <a:prstGeom prst="rect">
            <a:avLst/>
          </a:prstGeom>
          <a:noFill/>
        </p:spPr>
        <p:txBody>
          <a:bodyPr wrap="square" rtlCol="0">
            <a:spAutoFit/>
          </a:bodyPr>
          <a:lstStyle/>
          <a:p>
            <a:r>
              <a:rPr lang="en-US" sz="1800" dirty="0"/>
              <a:t>…</a:t>
            </a:r>
          </a:p>
        </p:txBody>
      </p:sp>
      <p:cxnSp>
        <p:nvCxnSpPr>
          <p:cNvPr id="95" name="Straight Connector 94">
            <a:extLst>
              <a:ext uri="{FF2B5EF4-FFF2-40B4-BE49-F238E27FC236}">
                <a16:creationId xmlns:a16="http://schemas.microsoft.com/office/drawing/2014/main" xmlns="" id="{3E461C98-0350-744C-89F3-F8497106A43D}"/>
              </a:ext>
            </a:extLst>
          </p:cNvPr>
          <p:cNvCxnSpPr>
            <a:cxnSpLocks/>
            <a:stCxn id="74" idx="2"/>
          </p:cNvCxnSpPr>
          <p:nvPr/>
        </p:nvCxnSpPr>
        <p:spPr>
          <a:xfrm>
            <a:off x="9597287" y="4888279"/>
            <a:ext cx="339710" cy="139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73DBD655-4AB2-0740-B782-E4B6CA085798}"/>
              </a:ext>
            </a:extLst>
          </p:cNvPr>
          <p:cNvCxnSpPr>
            <a:cxnSpLocks/>
            <a:stCxn id="75" idx="2"/>
          </p:cNvCxnSpPr>
          <p:nvPr/>
        </p:nvCxnSpPr>
        <p:spPr>
          <a:xfrm>
            <a:off x="10775553" y="4888279"/>
            <a:ext cx="310475" cy="139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00DE0C82-062F-7E4D-9399-D561D4256505}"/>
              </a:ext>
            </a:extLst>
          </p:cNvPr>
          <p:cNvCxnSpPr>
            <a:cxnSpLocks/>
            <a:stCxn id="76" idx="2"/>
            <a:endCxn id="80" idx="0"/>
          </p:cNvCxnSpPr>
          <p:nvPr/>
        </p:nvCxnSpPr>
        <p:spPr>
          <a:xfrm flipH="1">
            <a:off x="7263095" y="5712559"/>
            <a:ext cx="1129228" cy="2031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459DAD62-953E-7344-A7B9-C7FE0B8052B1}"/>
              </a:ext>
            </a:extLst>
          </p:cNvPr>
          <p:cNvCxnSpPr>
            <a:cxnSpLocks/>
            <a:stCxn id="76" idx="2"/>
            <a:endCxn id="79" idx="0"/>
          </p:cNvCxnSpPr>
          <p:nvPr/>
        </p:nvCxnSpPr>
        <p:spPr>
          <a:xfrm>
            <a:off x="8392323" y="5712559"/>
            <a:ext cx="323806" cy="2031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DBF64CE5-FDD9-CA47-8A2A-484FA3C3D969}"/>
              </a:ext>
            </a:extLst>
          </p:cNvPr>
          <p:cNvCxnSpPr>
            <a:cxnSpLocks/>
            <a:stCxn id="76" idx="2"/>
            <a:endCxn id="81" idx="0"/>
          </p:cNvCxnSpPr>
          <p:nvPr/>
        </p:nvCxnSpPr>
        <p:spPr>
          <a:xfrm>
            <a:off x="8392323" y="5712559"/>
            <a:ext cx="1707756" cy="214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xmlns="" id="{0167695B-C1D7-5C40-98AE-9D369A5EAB30}"/>
              </a:ext>
            </a:extLst>
          </p:cNvPr>
          <p:cNvSpPr txBox="1"/>
          <p:nvPr/>
        </p:nvSpPr>
        <p:spPr>
          <a:xfrm>
            <a:off x="10815585" y="5915660"/>
            <a:ext cx="343364" cy="369332"/>
          </a:xfrm>
          <a:prstGeom prst="rect">
            <a:avLst/>
          </a:prstGeom>
          <a:noFill/>
        </p:spPr>
        <p:txBody>
          <a:bodyPr wrap="none" rtlCol="0">
            <a:spAutoFit/>
          </a:bodyPr>
          <a:lstStyle/>
          <a:p>
            <a:r>
              <a:rPr lang="en-US" sz="1800" dirty="0"/>
              <a:t>…</a:t>
            </a:r>
          </a:p>
        </p:txBody>
      </p:sp>
      <p:cxnSp>
        <p:nvCxnSpPr>
          <p:cNvPr id="101" name="Straight Connector 100">
            <a:extLst>
              <a:ext uri="{FF2B5EF4-FFF2-40B4-BE49-F238E27FC236}">
                <a16:creationId xmlns:a16="http://schemas.microsoft.com/office/drawing/2014/main" xmlns="" id="{49F8CFC2-8319-3341-B1C0-4D5C40B8E74D}"/>
              </a:ext>
            </a:extLst>
          </p:cNvPr>
          <p:cNvCxnSpPr>
            <a:cxnSpLocks/>
            <a:stCxn id="76" idx="2"/>
            <a:endCxn id="100" idx="0"/>
          </p:cNvCxnSpPr>
          <p:nvPr/>
        </p:nvCxnSpPr>
        <p:spPr>
          <a:xfrm>
            <a:off x="8392323" y="5712559"/>
            <a:ext cx="2594944" cy="2031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C0058CC8-066D-EF47-849B-FD84301B289A}"/>
              </a:ext>
            </a:extLst>
          </p:cNvPr>
          <p:cNvSpPr txBox="1"/>
          <p:nvPr/>
        </p:nvSpPr>
        <p:spPr>
          <a:xfrm>
            <a:off x="6475452" y="5513429"/>
            <a:ext cx="300693" cy="369332"/>
          </a:xfrm>
          <a:prstGeom prst="rect">
            <a:avLst/>
          </a:prstGeom>
          <a:noFill/>
        </p:spPr>
        <p:txBody>
          <a:bodyPr wrap="square" rtlCol="0">
            <a:spAutoFit/>
          </a:bodyPr>
          <a:lstStyle/>
          <a:p>
            <a:r>
              <a:rPr lang="en-US" sz="1800" dirty="0"/>
              <a:t>…</a:t>
            </a:r>
          </a:p>
        </p:txBody>
      </p:sp>
      <p:sp>
        <p:nvSpPr>
          <p:cNvPr id="103" name="TextBox 102">
            <a:extLst>
              <a:ext uri="{FF2B5EF4-FFF2-40B4-BE49-F238E27FC236}">
                <a16:creationId xmlns:a16="http://schemas.microsoft.com/office/drawing/2014/main" xmlns="" id="{294735F7-8D40-0243-9CB9-6655694C3171}"/>
              </a:ext>
            </a:extLst>
          </p:cNvPr>
          <p:cNvSpPr txBox="1"/>
          <p:nvPr/>
        </p:nvSpPr>
        <p:spPr>
          <a:xfrm>
            <a:off x="10970225" y="5449954"/>
            <a:ext cx="300693" cy="369332"/>
          </a:xfrm>
          <a:prstGeom prst="rect">
            <a:avLst/>
          </a:prstGeom>
          <a:noFill/>
        </p:spPr>
        <p:txBody>
          <a:bodyPr wrap="square" rtlCol="0">
            <a:spAutoFit/>
          </a:bodyPr>
          <a:lstStyle/>
          <a:p>
            <a:r>
              <a:rPr lang="en-US" sz="1800" dirty="0"/>
              <a:t>…</a:t>
            </a:r>
          </a:p>
        </p:txBody>
      </p:sp>
      <p:cxnSp>
        <p:nvCxnSpPr>
          <p:cNvPr id="104" name="Straight Connector 103">
            <a:extLst>
              <a:ext uri="{FF2B5EF4-FFF2-40B4-BE49-F238E27FC236}">
                <a16:creationId xmlns:a16="http://schemas.microsoft.com/office/drawing/2014/main" xmlns="" id="{EB99BA0D-0E68-B946-A92C-5A7EAC05ABAC}"/>
              </a:ext>
            </a:extLst>
          </p:cNvPr>
          <p:cNvCxnSpPr>
            <a:cxnSpLocks/>
            <a:stCxn id="78" idx="3"/>
            <a:endCxn id="103" idx="1"/>
          </p:cNvCxnSpPr>
          <p:nvPr/>
        </p:nvCxnSpPr>
        <p:spPr>
          <a:xfrm>
            <a:off x="10065439" y="5410071"/>
            <a:ext cx="904786" cy="224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BCC06C89-CA3D-484E-9690-7E94D0F05D41}"/>
              </a:ext>
            </a:extLst>
          </p:cNvPr>
          <p:cNvCxnSpPr>
            <a:cxnSpLocks/>
            <a:stCxn id="77" idx="1"/>
          </p:cNvCxnSpPr>
          <p:nvPr/>
        </p:nvCxnSpPr>
        <p:spPr>
          <a:xfrm flipH="1">
            <a:off x="6610590" y="5410071"/>
            <a:ext cx="108554" cy="2430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urved Connector 105">
            <a:extLst>
              <a:ext uri="{FF2B5EF4-FFF2-40B4-BE49-F238E27FC236}">
                <a16:creationId xmlns:a16="http://schemas.microsoft.com/office/drawing/2014/main" xmlns="" id="{53EC7D91-F159-6B43-8144-27DC49A3ABC9}"/>
              </a:ext>
            </a:extLst>
          </p:cNvPr>
          <p:cNvCxnSpPr>
            <a:cxnSpLocks/>
            <a:stCxn id="62" idx="2"/>
            <a:endCxn id="55" idx="2"/>
          </p:cNvCxnSpPr>
          <p:nvPr/>
        </p:nvCxnSpPr>
        <p:spPr>
          <a:xfrm flipH="1" flipV="1">
            <a:off x="7604672" y="3127494"/>
            <a:ext cx="487761" cy="1059447"/>
          </a:xfrm>
          <a:prstGeom prst="curvedConnector4">
            <a:avLst>
              <a:gd name="adj1" fmla="val -46867"/>
              <a:gd name="adj2" fmla="val 5292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xmlns="" id="{F8488BB2-0288-C74E-BA0E-80A68DD6F5A4}"/>
              </a:ext>
            </a:extLst>
          </p:cNvPr>
          <p:cNvSpPr txBox="1"/>
          <p:nvPr/>
        </p:nvSpPr>
        <p:spPr>
          <a:xfrm>
            <a:off x="6454734" y="3388732"/>
            <a:ext cx="1442980" cy="646331"/>
          </a:xfrm>
          <a:prstGeom prst="rect">
            <a:avLst/>
          </a:prstGeom>
          <a:noFill/>
        </p:spPr>
        <p:txBody>
          <a:bodyPr wrap="square" rtlCol="0">
            <a:spAutoFit/>
          </a:bodyPr>
          <a:lstStyle/>
          <a:p>
            <a:pPr algn="ctr"/>
            <a:r>
              <a:rPr lang="en-US" sz="1800" b="1" dirty="0">
                <a:solidFill>
                  <a:srgbClr val="0070C0"/>
                </a:solidFill>
              </a:rPr>
              <a:t>Candidate Type</a:t>
            </a:r>
          </a:p>
        </p:txBody>
      </p:sp>
      <p:graphicFrame>
        <p:nvGraphicFramePr>
          <p:cNvPr id="108" name="Table 107">
            <a:extLst>
              <a:ext uri="{FF2B5EF4-FFF2-40B4-BE49-F238E27FC236}">
                <a16:creationId xmlns:a16="http://schemas.microsoft.com/office/drawing/2014/main" xmlns="" id="{B52D4415-A139-4441-9197-9B4B98E62449}"/>
              </a:ext>
            </a:extLst>
          </p:cNvPr>
          <p:cNvGraphicFramePr>
            <a:graphicFrameLocks noGrp="1"/>
          </p:cNvGraphicFramePr>
          <p:nvPr/>
        </p:nvGraphicFramePr>
        <p:xfrm>
          <a:off x="458210" y="1567318"/>
          <a:ext cx="4680092" cy="2407920"/>
        </p:xfrm>
        <a:graphic>
          <a:graphicData uri="http://schemas.openxmlformats.org/drawingml/2006/table">
            <a:tbl>
              <a:tblPr firstRow="1">
                <a:tableStyleId>{793D81CF-94F2-401A-BA57-92F5A7B2D0C5}</a:tableStyleId>
              </a:tblPr>
              <a:tblGrid>
                <a:gridCol w="401080">
                  <a:extLst>
                    <a:ext uri="{9D8B030D-6E8A-4147-A177-3AD203B41FA5}">
                      <a16:colId xmlns:a16="http://schemas.microsoft.com/office/drawing/2014/main" xmlns="" val="3427649501"/>
                    </a:ext>
                  </a:extLst>
                </a:gridCol>
                <a:gridCol w="4279012">
                  <a:extLst>
                    <a:ext uri="{9D8B030D-6E8A-4147-A177-3AD203B41FA5}">
                      <a16:colId xmlns:a16="http://schemas.microsoft.com/office/drawing/2014/main" xmlns="" val="4090599657"/>
                    </a:ext>
                  </a:extLst>
                </a:gridCol>
              </a:tblGrid>
              <a:tr h="0">
                <a:tc>
                  <a:txBody>
                    <a:bodyPr/>
                    <a:lstStyle/>
                    <a:p>
                      <a:pPr algn="ctr"/>
                      <a:r>
                        <a:rPr lang="en-US" sz="1600" dirty="0"/>
                        <a:t>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Sentence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55074200"/>
                  </a:ext>
                </a:extLst>
              </a:tr>
              <a:tr h="0">
                <a:tc>
                  <a:txBody>
                    <a:bodyPr/>
                    <a:lstStyle/>
                    <a:p>
                      <a:pPr algn="ctr"/>
                      <a:r>
                        <a:rPr lang="en-US" sz="1600" dirty="0"/>
                        <a:t>S1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kern="1200" dirty="0">
                          <a:solidFill>
                            <a:schemeClr val="dk1"/>
                          </a:solidFill>
                          <a:effectLst/>
                          <a:latin typeface="+mn-lt"/>
                          <a:ea typeface="+mn-ea"/>
                          <a:cs typeface="+mn-cs"/>
                        </a:rPr>
                        <a:t>There are many similarities of </a:t>
                      </a:r>
                      <a:r>
                        <a:rPr lang="en-US" sz="1600" b="0" i="0" kern="1200" dirty="0">
                          <a:solidFill>
                            <a:schemeClr val="dk1"/>
                          </a:solidFill>
                          <a:effectLst/>
                          <a:latin typeface="+mn-lt"/>
                          <a:ea typeface="+mn-ea"/>
                          <a:cs typeface="+mn-cs"/>
                        </a:rPr>
                        <a:t>SARS-CoV-2</a:t>
                      </a:r>
                      <a:r>
                        <a:rPr lang="en-US" sz="1600" kern="1200" dirty="0">
                          <a:solidFill>
                            <a:schemeClr val="dk1"/>
                          </a:solidFill>
                          <a:effectLst/>
                          <a:latin typeface="+mn-lt"/>
                          <a:ea typeface="+mn-ea"/>
                          <a:cs typeface="+mn-cs"/>
                        </a:rPr>
                        <a:t> with the original</a:t>
                      </a:r>
                      <a:r>
                        <a:rPr lang="en-US" sz="1600" b="0" i="0" kern="1200" dirty="0">
                          <a:solidFill>
                            <a:schemeClr val="dk1"/>
                          </a:solidFill>
                          <a:effectLst/>
                          <a:latin typeface="+mn-lt"/>
                          <a:ea typeface="+mn-ea"/>
                          <a:cs typeface="+mn-cs"/>
                        </a:rPr>
                        <a:t> SARS-</a:t>
                      </a:r>
                      <a:r>
                        <a:rPr lang="en-US" sz="1600" b="0" i="0" kern="1200" dirty="0" err="1">
                          <a:solidFill>
                            <a:schemeClr val="dk1"/>
                          </a:solidFill>
                          <a:effectLst/>
                          <a:latin typeface="+mn-lt"/>
                          <a:ea typeface="+mn-ea"/>
                          <a:cs typeface="+mn-cs"/>
                        </a:rPr>
                        <a:t>CoV</a:t>
                      </a:r>
                      <a:r>
                        <a:rPr lang="en-US" sz="1600" kern="1200" dirty="0">
                          <a:solidFill>
                            <a:schemeClr val="dk1"/>
                          </a:solidFill>
                          <a:effectLst/>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04644609"/>
                  </a:ext>
                </a:extLst>
              </a:tr>
              <a:tr h="0">
                <a:tc>
                  <a:txBody>
                    <a:bodyPr/>
                    <a:lstStyle/>
                    <a:p>
                      <a:pPr algn="ctr"/>
                      <a:r>
                        <a:rPr lang="en-US" sz="1600" dirty="0"/>
                        <a:t>S2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mn-lt"/>
                          <a:ea typeface="+mn-ea"/>
                          <a:cs typeface="+mn-cs"/>
                        </a:rPr>
                        <a:t>SARS-</a:t>
                      </a:r>
                      <a:r>
                        <a:rPr lang="en-US" sz="1600" b="0" i="0" kern="1200" dirty="0" err="1">
                          <a:solidFill>
                            <a:schemeClr val="dk1"/>
                          </a:solidFill>
                          <a:effectLst/>
                          <a:latin typeface="+mn-lt"/>
                          <a:ea typeface="+mn-ea"/>
                          <a:cs typeface="+mn-cs"/>
                        </a:rPr>
                        <a:t>CoV</a:t>
                      </a:r>
                      <a:r>
                        <a:rPr lang="en-US" sz="1600" b="1" i="1" kern="1200" dirty="0">
                          <a:solidFill>
                            <a:schemeClr val="dk1"/>
                          </a:solidFill>
                          <a:effectLst/>
                          <a:latin typeface="+mn-lt"/>
                          <a:ea typeface="+mn-ea"/>
                          <a:cs typeface="+mn-cs"/>
                        </a:rPr>
                        <a:t> </a:t>
                      </a:r>
                      <a:r>
                        <a:rPr lang="en-US" sz="1600" kern="1200" dirty="0">
                          <a:solidFill>
                            <a:schemeClr val="dk1"/>
                          </a:solidFill>
                          <a:effectLst/>
                          <a:latin typeface="+mn-lt"/>
                          <a:ea typeface="+mn-ea"/>
                          <a:cs typeface="+mn-cs"/>
                        </a:rPr>
                        <a:t>spike protein has a strong binding affinity to human ACE2.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87153055"/>
                  </a:ext>
                </a:extLst>
              </a:tr>
              <a:tr h="0">
                <a:tc>
                  <a:txBody>
                    <a:bodyPr/>
                    <a:lstStyle/>
                    <a:p>
                      <a:pPr algn="ctr"/>
                      <a:r>
                        <a:rPr lang="en-US" sz="1600" dirty="0"/>
                        <a:t>S3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A phylogenetic analysis [3, 4] found a bat origin for the SARS-CoV-2.</a:t>
                      </a:r>
                      <a:endParaRPr lang="en-US" sz="160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23819969"/>
                  </a:ext>
                </a:extLst>
              </a:tr>
              <a:tr h="0">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18564880"/>
                  </a:ext>
                </a:extLst>
              </a:tr>
            </a:tbl>
          </a:graphicData>
        </a:graphic>
      </p:graphicFrame>
      <p:sp>
        <p:nvSpPr>
          <p:cNvPr id="109" name="TextBox 108">
            <a:extLst>
              <a:ext uri="{FF2B5EF4-FFF2-40B4-BE49-F238E27FC236}">
                <a16:creationId xmlns:a16="http://schemas.microsoft.com/office/drawing/2014/main" xmlns="" id="{39D183B7-6BE8-D244-8A9F-74C439BB1F03}"/>
              </a:ext>
            </a:extLst>
          </p:cNvPr>
          <p:cNvSpPr txBox="1"/>
          <p:nvPr/>
        </p:nvSpPr>
        <p:spPr>
          <a:xfrm>
            <a:off x="5121272" y="1550056"/>
            <a:ext cx="1430991" cy="707886"/>
          </a:xfrm>
          <a:prstGeom prst="rect">
            <a:avLst/>
          </a:prstGeom>
          <a:noFill/>
        </p:spPr>
        <p:txBody>
          <a:bodyPr wrap="square" rtlCol="0">
            <a:spAutoFit/>
          </a:bodyPr>
          <a:lstStyle/>
          <a:p>
            <a:pPr algn="ctr"/>
            <a:r>
              <a:rPr lang="en-US" sz="2000" b="1" dirty="0">
                <a:solidFill>
                  <a:srgbClr val="7030A0"/>
                </a:solidFill>
              </a:rPr>
              <a:t>Distant Supervision</a:t>
            </a:r>
          </a:p>
        </p:txBody>
      </p:sp>
      <p:cxnSp>
        <p:nvCxnSpPr>
          <p:cNvPr id="110" name="Straight Arrow Connector 109">
            <a:extLst>
              <a:ext uri="{FF2B5EF4-FFF2-40B4-BE49-F238E27FC236}">
                <a16:creationId xmlns:a16="http://schemas.microsoft.com/office/drawing/2014/main" xmlns="" id="{88229518-8A16-4D41-AB48-3E2CCDFB7348}"/>
              </a:ext>
            </a:extLst>
          </p:cNvPr>
          <p:cNvCxnSpPr>
            <a:cxnSpLocks/>
          </p:cNvCxnSpPr>
          <p:nvPr/>
        </p:nvCxnSpPr>
        <p:spPr>
          <a:xfrm flipH="1">
            <a:off x="2811895" y="2296076"/>
            <a:ext cx="4071287" cy="1"/>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1" name="Down Arrow 110">
            <a:extLst>
              <a:ext uri="{FF2B5EF4-FFF2-40B4-BE49-F238E27FC236}">
                <a16:creationId xmlns:a16="http://schemas.microsoft.com/office/drawing/2014/main" xmlns="" id="{0D0F85CF-99F4-5841-B970-ECD47348F7BF}"/>
              </a:ext>
            </a:extLst>
          </p:cNvPr>
          <p:cNvSpPr/>
          <p:nvPr/>
        </p:nvSpPr>
        <p:spPr>
          <a:xfrm rot="502482">
            <a:off x="5573049" y="2537146"/>
            <a:ext cx="499268" cy="1468337"/>
          </a:xfrm>
          <a:prstGeom prst="downArrow">
            <a:avLst>
              <a:gd name="adj1" fmla="val 44915"/>
              <a:gd name="adj2" fmla="val 50000"/>
            </a:avLst>
          </a:prstGeom>
          <a:solidFill>
            <a:srgbClr val="E0D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D0FF"/>
              </a:solidFill>
            </a:endParaRPr>
          </a:p>
        </p:txBody>
      </p:sp>
      <p:graphicFrame>
        <p:nvGraphicFramePr>
          <p:cNvPr id="112" name="Table 111">
            <a:extLst>
              <a:ext uri="{FF2B5EF4-FFF2-40B4-BE49-F238E27FC236}">
                <a16:creationId xmlns:a16="http://schemas.microsoft.com/office/drawing/2014/main" xmlns="" id="{E0A60B04-0E95-1B4F-8196-CA8A927F7ED2}"/>
              </a:ext>
            </a:extLst>
          </p:cNvPr>
          <p:cNvGraphicFramePr>
            <a:graphicFrameLocks noGrp="1"/>
          </p:cNvGraphicFramePr>
          <p:nvPr/>
        </p:nvGraphicFramePr>
        <p:xfrm>
          <a:off x="471849" y="4182906"/>
          <a:ext cx="5715160" cy="2479040"/>
        </p:xfrm>
        <a:graphic>
          <a:graphicData uri="http://schemas.openxmlformats.org/drawingml/2006/table">
            <a:tbl>
              <a:tblPr firstRow="1">
                <a:tableStyleId>{793D81CF-94F2-401A-BA57-92F5A7B2D0C5}</a:tableStyleId>
              </a:tblPr>
              <a:tblGrid>
                <a:gridCol w="384870">
                  <a:extLst>
                    <a:ext uri="{9D8B030D-6E8A-4147-A177-3AD203B41FA5}">
                      <a16:colId xmlns:a16="http://schemas.microsoft.com/office/drawing/2014/main" xmlns="" val="3427649501"/>
                    </a:ext>
                  </a:extLst>
                </a:gridCol>
                <a:gridCol w="5330290">
                  <a:extLst>
                    <a:ext uri="{9D8B030D-6E8A-4147-A177-3AD203B41FA5}">
                      <a16:colId xmlns:a16="http://schemas.microsoft.com/office/drawing/2014/main" xmlns="" val="4090599657"/>
                    </a:ext>
                  </a:extLst>
                </a:gridCol>
              </a:tblGrid>
              <a:tr h="370840">
                <a:tc>
                  <a:txBody>
                    <a:bodyPr/>
                    <a:lstStyle/>
                    <a:p>
                      <a:pPr algn="ctr"/>
                      <a:r>
                        <a:rPr lang="en-US" sz="1600" dirty="0"/>
                        <a:t>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Sentence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55074200"/>
                  </a:ext>
                </a:extLst>
              </a:tr>
              <a:tr h="370840">
                <a:tc>
                  <a:txBody>
                    <a:bodyPr/>
                    <a:lstStyle/>
                    <a:p>
                      <a:pPr algn="ctr"/>
                      <a:r>
                        <a:rPr lang="en-US" sz="1600" dirty="0">
                          <a:solidFill>
                            <a:schemeClr val="tx1"/>
                          </a:solidFill>
                        </a:rPr>
                        <a:t>S1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kern="1200" dirty="0">
                          <a:solidFill>
                            <a:schemeClr val="tx1"/>
                          </a:solidFill>
                          <a:effectLst/>
                          <a:latin typeface="+mn-lt"/>
                          <a:ea typeface="+mn-ea"/>
                          <a:cs typeface="+mn-cs"/>
                        </a:rPr>
                        <a:t>There are many similarities of </a:t>
                      </a:r>
                      <a:r>
                        <a:rPr lang="en-US" sz="1600" b="0" i="0" kern="1200" dirty="0">
                          <a:solidFill>
                            <a:schemeClr val="tx1"/>
                          </a:solidFill>
                          <a:effectLst/>
                          <a:highlight>
                            <a:srgbClr val="00FFFF"/>
                          </a:highlight>
                          <a:latin typeface="+mn-lt"/>
                          <a:ea typeface="+mn-ea"/>
                          <a:cs typeface="+mn-cs"/>
                        </a:rPr>
                        <a:t>SARS-CoV-2 </a:t>
                      </a:r>
                      <a:r>
                        <a:rPr lang="en-US" sz="1600" b="1" i="0" kern="1200" dirty="0">
                          <a:solidFill>
                            <a:schemeClr val="tx1"/>
                          </a:solidFill>
                          <a:effectLst/>
                          <a:highlight>
                            <a:srgbClr val="00FFFF"/>
                          </a:highlight>
                          <a:latin typeface="+mn-lt"/>
                          <a:ea typeface="+mn-ea"/>
                          <a:cs typeface="+mn-cs"/>
                        </a:rPr>
                        <a:t>CORONAVIRUS</a:t>
                      </a:r>
                      <a:r>
                        <a:rPr lang="en-US" sz="1600" i="0" kern="1200" dirty="0">
                          <a:solidFill>
                            <a:schemeClr val="tx1"/>
                          </a:solidFill>
                          <a:effectLst/>
                          <a:highlight>
                            <a:srgbClr val="00FFFF"/>
                          </a:highlight>
                          <a:latin typeface="+mn-lt"/>
                          <a:ea typeface="+mn-ea"/>
                          <a:cs typeface="+mn-cs"/>
                        </a:rPr>
                        <a:t> </a:t>
                      </a:r>
                      <a:r>
                        <a:rPr lang="en-US" sz="1600" kern="1200" dirty="0">
                          <a:solidFill>
                            <a:schemeClr val="tx1"/>
                          </a:solidFill>
                          <a:effectLst/>
                          <a:latin typeface="+mn-lt"/>
                          <a:ea typeface="+mn-ea"/>
                          <a:cs typeface="+mn-cs"/>
                        </a:rPr>
                        <a:t>with the original </a:t>
                      </a:r>
                      <a:r>
                        <a:rPr lang="en-US" sz="1600" b="0" i="0" kern="1200" dirty="0">
                          <a:solidFill>
                            <a:schemeClr val="tx1"/>
                          </a:solidFill>
                          <a:effectLst/>
                          <a:highlight>
                            <a:srgbClr val="00FFFF"/>
                          </a:highlight>
                          <a:latin typeface="+mn-lt"/>
                          <a:ea typeface="+mn-ea"/>
                          <a:cs typeface="+mn-cs"/>
                        </a:rPr>
                        <a:t>SARS-</a:t>
                      </a:r>
                      <a:r>
                        <a:rPr lang="en-US" sz="1600" b="0" i="0" kern="1200" dirty="0" err="1">
                          <a:solidFill>
                            <a:schemeClr val="tx1"/>
                          </a:solidFill>
                          <a:effectLst/>
                          <a:highlight>
                            <a:srgbClr val="00FFFF"/>
                          </a:highlight>
                          <a:latin typeface="+mn-lt"/>
                          <a:ea typeface="+mn-ea"/>
                          <a:cs typeface="+mn-cs"/>
                        </a:rPr>
                        <a:t>CoV</a:t>
                      </a:r>
                      <a:r>
                        <a:rPr lang="en-US" sz="1600" b="0" i="0" kern="1200" dirty="0">
                          <a:solidFill>
                            <a:schemeClr val="tx1"/>
                          </a:solidFill>
                          <a:effectLst/>
                          <a:highlight>
                            <a:srgbClr val="00FFFF"/>
                          </a:highlight>
                          <a:latin typeface="+mn-lt"/>
                          <a:ea typeface="+mn-ea"/>
                          <a:cs typeface="+mn-cs"/>
                        </a:rPr>
                        <a:t> </a:t>
                      </a:r>
                      <a:r>
                        <a:rPr lang="en-US" sz="1600" b="1" i="0" kern="1200" dirty="0">
                          <a:solidFill>
                            <a:schemeClr val="tx1"/>
                          </a:solidFill>
                          <a:effectLst/>
                          <a:highlight>
                            <a:srgbClr val="00FFFF"/>
                          </a:highlight>
                          <a:latin typeface="+mn-lt"/>
                          <a:ea typeface="+mn-ea"/>
                          <a:cs typeface="+mn-cs"/>
                        </a:rPr>
                        <a:t>CORONAVIRUS</a:t>
                      </a:r>
                      <a:r>
                        <a:rPr lang="en-US" sz="1600" kern="1200" dirty="0">
                          <a:solidFill>
                            <a:schemeClr val="tx1"/>
                          </a:solidFill>
                          <a:effectLst/>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04644609"/>
                  </a:ext>
                </a:extLst>
              </a:tr>
              <a:tr h="370840">
                <a:tc>
                  <a:txBody>
                    <a:bodyPr/>
                    <a:lstStyle/>
                    <a:p>
                      <a:pPr algn="ctr"/>
                      <a:r>
                        <a:rPr lang="en-US" sz="1600" dirty="0">
                          <a:solidFill>
                            <a:schemeClr val="tx1"/>
                          </a:solidFill>
                        </a:rPr>
                        <a:t>S2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highlight>
                            <a:srgbClr val="FFFF00"/>
                          </a:highlight>
                          <a:latin typeface="+mn-lt"/>
                          <a:ea typeface="+mn-ea"/>
                          <a:cs typeface="+mn-cs"/>
                        </a:rPr>
                        <a:t>SARS-</a:t>
                      </a:r>
                      <a:r>
                        <a:rPr lang="en-US" sz="1600" b="0" i="0" kern="1200" dirty="0" err="1">
                          <a:solidFill>
                            <a:schemeClr val="tx1"/>
                          </a:solidFill>
                          <a:effectLst/>
                          <a:highlight>
                            <a:srgbClr val="FFFF00"/>
                          </a:highlight>
                          <a:latin typeface="+mn-lt"/>
                          <a:ea typeface="+mn-ea"/>
                          <a:cs typeface="+mn-cs"/>
                        </a:rPr>
                        <a:t>CoV</a:t>
                      </a:r>
                      <a:r>
                        <a:rPr lang="en-US" sz="1600" b="0" i="0" kern="1200" dirty="0">
                          <a:solidFill>
                            <a:schemeClr val="tx1"/>
                          </a:solidFill>
                          <a:effectLst/>
                          <a:highlight>
                            <a:srgbClr val="FFFF00"/>
                          </a:highlight>
                          <a:latin typeface="+mn-lt"/>
                          <a:ea typeface="+mn-ea"/>
                          <a:cs typeface="+mn-cs"/>
                        </a:rPr>
                        <a:t> spike protein </a:t>
                      </a:r>
                      <a:r>
                        <a:rPr lang="en-US" sz="1600" b="1" i="0" kern="1200" dirty="0">
                          <a:solidFill>
                            <a:schemeClr val="tx1"/>
                          </a:solidFill>
                          <a:effectLst/>
                          <a:highlight>
                            <a:srgbClr val="FFFF00"/>
                          </a:highlight>
                          <a:latin typeface="+mn-lt"/>
                          <a:ea typeface="+mn-ea"/>
                          <a:cs typeface="+mn-cs"/>
                        </a:rPr>
                        <a:t>GENE_OR_GENOME</a:t>
                      </a:r>
                      <a:r>
                        <a:rPr lang="en-US" sz="1600" kern="1200" dirty="0">
                          <a:solidFill>
                            <a:schemeClr val="tx1"/>
                          </a:solidFill>
                          <a:effectLst/>
                          <a:latin typeface="+mn-lt"/>
                          <a:ea typeface="+mn-ea"/>
                          <a:cs typeface="+mn-cs"/>
                        </a:rPr>
                        <a:t> has a strong binding affinity to </a:t>
                      </a:r>
                      <a:r>
                        <a:rPr lang="en-US" sz="1600" kern="1200" dirty="0">
                          <a:solidFill>
                            <a:schemeClr val="tx1"/>
                          </a:solidFill>
                          <a:effectLst/>
                          <a:highlight>
                            <a:srgbClr val="FFFF00"/>
                          </a:highlight>
                          <a:latin typeface="+mn-lt"/>
                          <a:ea typeface="+mn-ea"/>
                          <a:cs typeface="+mn-cs"/>
                        </a:rPr>
                        <a:t>human ACE2 </a:t>
                      </a:r>
                      <a:r>
                        <a:rPr lang="en-US" sz="1600" b="1" i="0" kern="1200" dirty="0">
                          <a:solidFill>
                            <a:schemeClr val="tx1"/>
                          </a:solidFill>
                          <a:effectLst/>
                          <a:highlight>
                            <a:srgbClr val="FFFF00"/>
                          </a:highlight>
                          <a:latin typeface="+mn-lt"/>
                          <a:ea typeface="+mn-ea"/>
                          <a:cs typeface="+mn-cs"/>
                        </a:rPr>
                        <a:t>GENE_OR_GENOME</a:t>
                      </a:r>
                      <a:r>
                        <a:rPr lang="en-US" sz="1600" kern="1200" dirty="0">
                          <a:solidFill>
                            <a:schemeClr val="tx1"/>
                          </a:solidFill>
                          <a:effectLst/>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87153055"/>
                  </a:ext>
                </a:extLst>
              </a:tr>
              <a:tr h="370840">
                <a:tc>
                  <a:txBody>
                    <a:bodyPr/>
                    <a:lstStyle/>
                    <a:p>
                      <a:pPr algn="ctr"/>
                      <a:r>
                        <a:rPr lang="en-US" sz="1600" dirty="0">
                          <a:solidFill>
                            <a:schemeClr val="tx1"/>
                          </a:solidFill>
                        </a:rPr>
                        <a:t>S3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A phylogenetic analysis [3, 4] found a </a:t>
                      </a:r>
                      <a:r>
                        <a:rPr lang="en-US" sz="1600" b="0" i="0" kern="1200" dirty="0">
                          <a:solidFill>
                            <a:schemeClr val="tx1"/>
                          </a:solidFill>
                          <a:effectLst/>
                          <a:highlight>
                            <a:srgbClr val="00FF00"/>
                          </a:highlight>
                          <a:latin typeface="+mn-lt"/>
                          <a:ea typeface="+mn-ea"/>
                          <a:cs typeface="+mn-cs"/>
                        </a:rPr>
                        <a:t>bat</a:t>
                      </a:r>
                      <a:r>
                        <a:rPr lang="en-US" sz="1600" b="1" i="1" kern="1200" dirty="0">
                          <a:solidFill>
                            <a:schemeClr val="tx1"/>
                          </a:solidFill>
                          <a:effectLst/>
                          <a:highlight>
                            <a:srgbClr val="00FF00"/>
                          </a:highlight>
                          <a:latin typeface="+mn-lt"/>
                          <a:ea typeface="+mn-ea"/>
                          <a:cs typeface="+mn-cs"/>
                        </a:rPr>
                        <a:t> </a:t>
                      </a:r>
                      <a:r>
                        <a:rPr lang="en-US" sz="1600" b="1" i="0" kern="1200" dirty="0">
                          <a:solidFill>
                            <a:schemeClr val="tx1"/>
                          </a:solidFill>
                          <a:effectLst/>
                          <a:highlight>
                            <a:srgbClr val="00FF00"/>
                          </a:highlight>
                          <a:latin typeface="+mn-lt"/>
                          <a:ea typeface="+mn-ea"/>
                          <a:cs typeface="+mn-cs"/>
                        </a:rPr>
                        <a:t>WILDLIFE</a:t>
                      </a:r>
                      <a:r>
                        <a:rPr lang="en-US" sz="1600" kern="1200" dirty="0">
                          <a:solidFill>
                            <a:schemeClr val="tx1"/>
                          </a:solidFill>
                          <a:effectLst/>
                          <a:highlight>
                            <a:srgbClr val="00FF00"/>
                          </a:highlight>
                          <a:latin typeface="+mn-lt"/>
                          <a:ea typeface="+mn-ea"/>
                          <a:cs typeface="+mn-cs"/>
                        </a:rPr>
                        <a:t> </a:t>
                      </a:r>
                      <a:r>
                        <a:rPr lang="en-US" sz="1600" kern="1200" dirty="0">
                          <a:solidFill>
                            <a:schemeClr val="tx1"/>
                          </a:solidFill>
                          <a:effectLst/>
                          <a:latin typeface="+mn-lt"/>
                          <a:ea typeface="+mn-ea"/>
                          <a:cs typeface="+mn-cs"/>
                        </a:rPr>
                        <a:t>origin for the </a:t>
                      </a:r>
                      <a:r>
                        <a:rPr lang="en-US" sz="1600" b="0" i="0" kern="1200" dirty="0">
                          <a:solidFill>
                            <a:schemeClr val="tx1"/>
                          </a:solidFill>
                          <a:effectLst/>
                          <a:highlight>
                            <a:srgbClr val="00FFFF"/>
                          </a:highlight>
                          <a:latin typeface="+mn-lt"/>
                          <a:ea typeface="+mn-ea"/>
                          <a:cs typeface="+mn-cs"/>
                        </a:rPr>
                        <a:t>SARS-CoV-2 </a:t>
                      </a:r>
                      <a:r>
                        <a:rPr lang="en-US" sz="1600" b="1" i="0" kern="1200" dirty="0">
                          <a:solidFill>
                            <a:schemeClr val="tx1"/>
                          </a:solidFill>
                          <a:effectLst/>
                          <a:highlight>
                            <a:srgbClr val="00FFFF"/>
                          </a:highlight>
                          <a:latin typeface="+mn-lt"/>
                          <a:ea typeface="+mn-ea"/>
                          <a:cs typeface="+mn-cs"/>
                        </a:rPr>
                        <a:t>CORONAVIRUS</a:t>
                      </a:r>
                      <a:r>
                        <a:rPr lang="en-US" sz="1600" kern="1200" dirty="0">
                          <a:solidFill>
                            <a:schemeClr val="tx1"/>
                          </a:solidFill>
                          <a:effectLst/>
                          <a:latin typeface="+mn-lt"/>
                          <a:ea typeface="+mn-ea"/>
                          <a:cs typeface="+mn-cs"/>
                        </a:rPr>
                        <a:t>.</a:t>
                      </a:r>
                      <a:endParaRPr lang="en-US" sz="1600"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23819969"/>
                  </a:ext>
                </a:extLst>
              </a:tr>
              <a:tr h="370840">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18564880"/>
                  </a:ext>
                </a:extLst>
              </a:tr>
            </a:tbl>
          </a:graphicData>
        </a:graphic>
      </p:graphicFrame>
      <p:sp>
        <p:nvSpPr>
          <p:cNvPr id="113" name="TextBox 112">
            <a:extLst>
              <a:ext uri="{FF2B5EF4-FFF2-40B4-BE49-F238E27FC236}">
                <a16:creationId xmlns:a16="http://schemas.microsoft.com/office/drawing/2014/main" xmlns="" id="{9706F13E-1434-A14C-AD81-E3503BB3CC7E}"/>
              </a:ext>
            </a:extLst>
          </p:cNvPr>
          <p:cNvSpPr txBox="1"/>
          <p:nvPr/>
        </p:nvSpPr>
        <p:spPr>
          <a:xfrm>
            <a:off x="2051338" y="1119716"/>
            <a:ext cx="1521113" cy="400110"/>
          </a:xfrm>
          <a:prstGeom prst="rect">
            <a:avLst/>
          </a:prstGeom>
          <a:noFill/>
        </p:spPr>
        <p:txBody>
          <a:bodyPr wrap="square" rtlCol="0">
            <a:spAutoFit/>
          </a:bodyPr>
          <a:lstStyle/>
          <a:p>
            <a:pPr algn="ctr"/>
            <a:r>
              <a:rPr lang="en-US" sz="2000" b="1" dirty="0"/>
              <a:t>Text Corpus</a:t>
            </a:r>
          </a:p>
        </p:txBody>
      </p:sp>
      <p:graphicFrame>
        <p:nvGraphicFramePr>
          <p:cNvPr id="55" name="Table 54">
            <a:extLst>
              <a:ext uri="{FF2B5EF4-FFF2-40B4-BE49-F238E27FC236}">
                <a16:creationId xmlns:a16="http://schemas.microsoft.com/office/drawing/2014/main" xmlns="" id="{02F0F7B7-F40A-3344-B41E-71EAD7353F30}"/>
              </a:ext>
            </a:extLst>
          </p:cNvPr>
          <p:cNvGraphicFramePr>
            <a:graphicFrameLocks noGrp="1"/>
          </p:cNvGraphicFramePr>
          <p:nvPr/>
        </p:nvGraphicFramePr>
        <p:xfrm>
          <a:off x="6883182" y="1664454"/>
          <a:ext cx="1442980" cy="1463040"/>
        </p:xfrm>
        <a:graphic>
          <a:graphicData uri="http://schemas.openxmlformats.org/drawingml/2006/table">
            <a:tbl>
              <a:tblPr firstRow="1">
                <a:tableStyleId>{9D7B26C5-4107-4FEC-AEDC-1716B250A1EF}</a:tableStyleId>
              </a:tblPr>
              <a:tblGrid>
                <a:gridCol w="1442980">
                  <a:extLst>
                    <a:ext uri="{9D8B030D-6E8A-4147-A177-3AD203B41FA5}">
                      <a16:colId xmlns:a16="http://schemas.microsoft.com/office/drawing/2014/main" xmlns="" val="4090599657"/>
                    </a:ext>
                  </a:extLst>
                </a:gridCol>
              </a:tblGrid>
              <a:tr h="274320">
                <a:tc>
                  <a:txBody>
                    <a:bodyPr/>
                    <a:lstStyle/>
                    <a:p>
                      <a:pPr algn="ctr"/>
                      <a:r>
                        <a:rPr lang="en-US" sz="1800" dirty="0"/>
                        <a:t>Coronavirus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55074200"/>
                  </a:ext>
                </a:extLst>
              </a:tr>
              <a:tr h="274320">
                <a:tc>
                  <a:txBody>
                    <a:bodyPr/>
                    <a:lstStyle/>
                    <a:p>
                      <a:pPr algn="ctr"/>
                      <a:r>
                        <a:rPr lang="en-US" sz="1800" b="0" i="0" kern="1200" dirty="0">
                          <a:solidFill>
                            <a:schemeClr val="tx1"/>
                          </a:solidFill>
                          <a:effectLst/>
                          <a:latin typeface="+mn-lt"/>
                          <a:ea typeface="+mn-ea"/>
                          <a:cs typeface="+mn-cs"/>
                        </a:rPr>
                        <a:t>SARS-</a:t>
                      </a:r>
                      <a:r>
                        <a:rPr lang="en-US" sz="1800" b="0" i="0" kern="1200" dirty="0" err="1">
                          <a:solidFill>
                            <a:schemeClr val="tx1"/>
                          </a:solidFill>
                          <a:effectLst/>
                          <a:latin typeface="+mn-lt"/>
                          <a:ea typeface="+mn-ea"/>
                          <a:cs typeface="+mn-cs"/>
                        </a:rPr>
                        <a:t>CoV</a:t>
                      </a:r>
                      <a:endParaRPr lang="en-US" sz="18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04644609"/>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MERS-</a:t>
                      </a:r>
                      <a:r>
                        <a:rPr lang="en-US" sz="1800" b="0" i="0" kern="1200" dirty="0" err="1">
                          <a:solidFill>
                            <a:schemeClr val="tx1"/>
                          </a:solidFill>
                          <a:effectLst/>
                          <a:latin typeface="+mn-lt"/>
                          <a:ea typeface="+mn-ea"/>
                          <a:cs typeface="+mn-cs"/>
                        </a:rPr>
                        <a:t>CoV</a:t>
                      </a:r>
                      <a:endParaRPr lang="en-US" sz="18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87153055"/>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23819969"/>
                  </a:ext>
                </a:extLst>
              </a:tr>
            </a:tbl>
          </a:graphicData>
        </a:graphic>
      </p:graphicFrame>
    </p:spTree>
    <p:extLst>
      <p:ext uri="{BB962C8B-B14F-4D97-AF65-F5344CB8AC3E}">
        <p14:creationId xmlns:p14="http://schemas.microsoft.com/office/powerpoint/2010/main" val="378088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0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1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0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11"/>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p:bldP spid="67" grpId="0"/>
      <p:bldP spid="69" grpId="0"/>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7" grpId="0"/>
      <p:bldP spid="92" grpId="0"/>
      <p:bldP spid="93" grpId="0"/>
      <p:bldP spid="94" grpId="0"/>
      <p:bldP spid="100" grpId="0"/>
      <p:bldP spid="102" grpId="0"/>
      <p:bldP spid="103" grpId="0"/>
      <p:bldP spid="107" grpId="0"/>
      <p:bldP spid="109" grpId="0"/>
      <p:bldP spid="111" grpId="0" animBg="1"/>
      <p:bldP spid="113" grpId="0"/>
    </p:bld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2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ThemeINAR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主题">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emeINAR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主题">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39751</TotalTime>
  <Words>4862</Words>
  <Application>Microsoft Macintosh PowerPoint</Application>
  <PresentationFormat>Widescreen</PresentationFormat>
  <Paragraphs>826</Paragraphs>
  <Slides>63</Slides>
  <Notes>49</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63</vt:i4>
      </vt:variant>
    </vt:vector>
  </HeadingPairs>
  <TitlesOfParts>
    <vt:vector size="89" baseType="lpstr">
      <vt:lpstr>Arial</vt:lpstr>
      <vt:lpstr>Berlin Sans FB Demi</vt:lpstr>
      <vt:lpstr>Calibri</vt:lpstr>
      <vt:lpstr>Calibri Light</vt:lpstr>
      <vt:lpstr>Cambria</vt:lpstr>
      <vt:lpstr>Cambria Math</vt:lpstr>
      <vt:lpstr>Consolas</vt:lpstr>
      <vt:lpstr>Courier New</vt:lpstr>
      <vt:lpstr>DejaVu Sans</vt:lpstr>
      <vt:lpstr>Garamond</vt:lpstr>
      <vt:lpstr>Georgia</vt:lpstr>
      <vt:lpstr>Helvetica</vt:lpstr>
      <vt:lpstr>Helvetica Neue</vt:lpstr>
      <vt:lpstr>MS PGothic</vt:lpstr>
      <vt:lpstr>Noto Sans Symbols</vt:lpstr>
      <vt:lpstr>Overlock</vt:lpstr>
      <vt:lpstr>Roboto</vt:lpstr>
      <vt:lpstr>SimSun</vt:lpstr>
      <vt:lpstr>Times New Roman</vt:lpstr>
      <vt:lpstr>Wingdings</vt:lpstr>
      <vt:lpstr>宋体</vt:lpstr>
      <vt:lpstr>Retrospect</vt:lpstr>
      <vt:lpstr>2_Retrospect</vt:lpstr>
      <vt:lpstr>ThemeINARC</vt:lpstr>
      <vt:lpstr>1_ThemeINARC</vt:lpstr>
      <vt:lpstr>1_Office 主题</vt:lpstr>
      <vt:lpstr>Scientific Information Extraction</vt:lpstr>
      <vt:lpstr>Scientific Information Extraction and Analysis</vt:lpstr>
      <vt:lpstr>Problem: Too Many papers</vt:lpstr>
      <vt:lpstr>How Modern Scientists Design Their Experiments</vt:lpstr>
      <vt:lpstr>BioNLP Community Efforts</vt:lpstr>
      <vt:lpstr>Pre-Trained Scientific Language Models</vt:lpstr>
      <vt:lpstr>Unique Challenges of Scientific Information Extraction</vt:lpstr>
      <vt:lpstr>Scientific Information Extraction and Analysis</vt:lpstr>
      <vt:lpstr>Challenge 1: Lack of Human Annotations</vt:lpstr>
      <vt:lpstr>Named Entity Recognition with Distant Supervision</vt:lpstr>
      <vt:lpstr>ChemNER: Fine-Grained Chemistry Named Entity Recognition with Ontology-Guided Distant Supervision [Wang et al, EMNLP’21]</vt:lpstr>
      <vt:lpstr>Chemistry Ontology</vt:lpstr>
      <vt:lpstr>Ontology-Guided Multi-Type Disambiguation</vt:lpstr>
      <vt:lpstr>Ontology-Guided Multi-Type Disambiguation</vt:lpstr>
      <vt:lpstr>Ontology-Guided Multi-Type Disambiguation</vt:lpstr>
      <vt:lpstr>Sequence Labeling Model</vt:lpstr>
      <vt:lpstr>Experiment Results</vt:lpstr>
      <vt:lpstr>Scientific Information Extraction and Analysis</vt:lpstr>
      <vt:lpstr>5,6-DIHYDROXY-1H-INDOLE-2-CARBOXYLIC ACID</vt:lpstr>
      <vt:lpstr>5,6-Dihydroxy-1H-indole-2-carboxylic acid</vt:lpstr>
      <vt:lpstr>Chemical Reactant Entity Classification</vt:lpstr>
      <vt:lpstr>ReactClass: Cross-Modal Supervision for Subword-Guided Reactant Entity Classification</vt:lpstr>
      <vt:lpstr>Cross-Modal Supervision of Molecular Structure Matching</vt:lpstr>
      <vt:lpstr>Subword Correlation Between Label and Entity Names</vt:lpstr>
      <vt:lpstr>Subword Cross-Attention-Guided Entity Classification</vt:lpstr>
      <vt:lpstr>Experiment Results</vt:lpstr>
      <vt:lpstr>Chemical-Reaction-Aware Molecule Representation Learning [Wang et al, ICLR’21]</vt:lpstr>
      <vt:lpstr>Feature Learning in Graphs</vt:lpstr>
      <vt:lpstr>Graph Neural Networks: Basic Model</vt:lpstr>
      <vt:lpstr>GNN Model: Neighborhood Aggregation</vt:lpstr>
      <vt:lpstr>GNN Model: Basic Approach</vt:lpstr>
      <vt:lpstr>GNN Model: Graph Convolutional Networks (GCN)</vt:lpstr>
      <vt:lpstr>Molecule Representation Learning</vt:lpstr>
      <vt:lpstr>SMILES-Based Methods</vt:lpstr>
      <vt:lpstr>GNN-Based Methods</vt:lpstr>
      <vt:lpstr>Limitation of SMILES-Based and GNN-Based Methods</vt:lpstr>
      <vt:lpstr>Structural Molecule Encoder</vt:lpstr>
      <vt:lpstr>Preserving Chemical Reaction Equivalence</vt:lpstr>
      <vt:lpstr>Training the Model</vt:lpstr>
      <vt:lpstr>Experiments: Chemical Reaction Prediction</vt:lpstr>
      <vt:lpstr>Experiments: Chemical Reaction Prediction</vt:lpstr>
      <vt:lpstr>Experiments: Chemical Reaction Prediction</vt:lpstr>
      <vt:lpstr>Scientific Information Extraction and Analysis</vt:lpstr>
      <vt:lpstr>Challenge 3: Sentence-level Context is Insufficient</vt:lpstr>
      <vt:lpstr>Efficient Entity Linking based on CNN</vt:lpstr>
      <vt:lpstr>Multimodal Definition Powered Entity Representation</vt:lpstr>
      <vt:lpstr>Constructing an Extra Brain: Encoding External  Knowledge via Entity Linking [Lai et al., ACL’21]</vt:lpstr>
      <vt:lpstr>Initial Span Graph Construction</vt:lpstr>
      <vt:lpstr>Final Span Graph Prediction</vt:lpstr>
      <vt:lpstr>Scientific Information Extraction and Analysis</vt:lpstr>
      <vt:lpstr>Challenge 4: Wide Context due to Complex Sentence Structures</vt:lpstr>
      <vt:lpstr>Compressing Long Context with Abstract Meaning Representation</vt:lpstr>
      <vt:lpstr>Knowledge-enriched Abstract Meaning Representation [Zhang et al., ACL’21]</vt:lpstr>
      <vt:lpstr>Entity and Relation Extraction Results</vt:lpstr>
      <vt:lpstr>Event Extraction Results</vt:lpstr>
      <vt:lpstr>Qualitative Analysis</vt:lpstr>
      <vt:lpstr>Qualitative Analysis</vt:lpstr>
      <vt:lpstr>A New Chemistry IE Benchmark</vt:lpstr>
      <vt:lpstr>A New COVID-19 Benchmark</vt:lpstr>
      <vt:lpstr>Application in COVID-19 Drug Repurposing Report Generation [Wang et al., NAACL2021 Best Demo Paper Award]</vt:lpstr>
      <vt:lpstr>Application in COVID-19 Drug Repurposing Report Generation [Wang et al., NAACL2021 Best Demo Paper Award]</vt:lpstr>
      <vt:lpstr>Scientific Information Extraction and Analysis</vt:lpstr>
      <vt:lpstr>References</vt:lpstr>
    </vt:vector>
  </TitlesOfParts>
  <Company>UIUC</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Latent Entity Structures</dc:title>
  <dc:creator>Jiawei Han</dc:creator>
  <cp:lastModifiedBy>Microsoft Office User</cp:lastModifiedBy>
  <cp:revision>1604</cp:revision>
  <cp:lastPrinted>2019-08-04T20:40:27Z</cp:lastPrinted>
  <dcterms:created xsi:type="dcterms:W3CDTF">2014-06-02T15:06:14Z</dcterms:created>
  <dcterms:modified xsi:type="dcterms:W3CDTF">2022-09-14T16:25:26Z</dcterms:modified>
</cp:coreProperties>
</file>