
<file path=[Content_Types].xml><?xml version="1.0" encoding="utf-8"?>
<Types xmlns="http://schemas.openxmlformats.org/package/2006/content-types">
  <Default Extension="xml" ContentType="application/xml"/>
  <Default Extension="pdf" ContentType="application/pdf"/>
  <Default Extension="jpeg" ContentType="image/jpeg"/>
  <Default Extension="tiff" ContentType="image/tif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1"/>
  </p:notesMasterIdLst>
  <p:sldIdLst>
    <p:sldId id="1083" r:id="rId2"/>
    <p:sldId id="1089" r:id="rId3"/>
    <p:sldId id="1167" r:id="rId4"/>
    <p:sldId id="1107" r:id="rId5"/>
    <p:sldId id="1277" r:id="rId6"/>
    <p:sldId id="1171" r:id="rId7"/>
    <p:sldId id="1160" r:id="rId8"/>
    <p:sldId id="1255" r:id="rId9"/>
    <p:sldId id="1240" r:id="rId10"/>
    <p:sldId id="1241" r:id="rId11"/>
    <p:sldId id="1242" r:id="rId12"/>
    <p:sldId id="1243" r:id="rId13"/>
    <p:sldId id="1244" r:id="rId14"/>
    <p:sldId id="1268" r:id="rId15"/>
    <p:sldId id="1269" r:id="rId16"/>
    <p:sldId id="1274" r:id="rId17"/>
    <p:sldId id="1275" r:id="rId18"/>
    <p:sldId id="1173" r:id="rId19"/>
    <p:sldId id="1245" r:id="rId20"/>
    <p:sldId id="1246" r:id="rId21"/>
    <p:sldId id="1270" r:id="rId22"/>
    <p:sldId id="1271" r:id="rId23"/>
    <p:sldId id="1168" r:id="rId24"/>
    <p:sldId id="1259" r:id="rId25"/>
    <p:sldId id="1260" r:id="rId26"/>
    <p:sldId id="1264" r:id="rId27"/>
    <p:sldId id="1265" r:id="rId28"/>
    <p:sldId id="1266" r:id="rId29"/>
    <p:sldId id="1267" r:id="rId30"/>
    <p:sldId id="1272" r:id="rId31"/>
    <p:sldId id="1279" r:id="rId32"/>
    <p:sldId id="1278" r:id="rId33"/>
    <p:sldId id="1161" r:id="rId34"/>
    <p:sldId id="1162" r:id="rId35"/>
    <p:sldId id="1273" r:id="rId36"/>
    <p:sldId id="1163" r:id="rId37"/>
    <p:sldId id="1164" r:id="rId38"/>
    <p:sldId id="1179" r:id="rId39"/>
    <p:sldId id="1181" r:id="rId40"/>
    <p:sldId id="1182" r:id="rId41"/>
    <p:sldId id="1183" r:id="rId42"/>
    <p:sldId id="1184" r:id="rId43"/>
    <p:sldId id="1185" r:id="rId44"/>
    <p:sldId id="1186" r:id="rId45"/>
    <p:sldId id="1187" r:id="rId46"/>
    <p:sldId id="1188" r:id="rId47"/>
    <p:sldId id="1189" r:id="rId48"/>
    <p:sldId id="1190" r:id="rId49"/>
    <p:sldId id="1191" r:id="rId50"/>
    <p:sldId id="1276" r:id="rId51"/>
    <p:sldId id="1196" r:id="rId52"/>
    <p:sldId id="1197" r:id="rId53"/>
    <p:sldId id="1198" r:id="rId54"/>
    <p:sldId id="1199" r:id="rId55"/>
    <p:sldId id="1200" r:id="rId56"/>
    <p:sldId id="1201" r:id="rId57"/>
    <p:sldId id="1202" r:id="rId58"/>
    <p:sldId id="1203" r:id="rId59"/>
    <p:sldId id="1204" r:id="rId60"/>
    <p:sldId id="1205" r:id="rId61"/>
    <p:sldId id="1206" r:id="rId62"/>
    <p:sldId id="1207" r:id="rId63"/>
    <p:sldId id="1208" r:id="rId64"/>
    <p:sldId id="1212" r:id="rId65"/>
    <p:sldId id="1214" r:id="rId66"/>
    <p:sldId id="1215" r:id="rId67"/>
    <p:sldId id="1216" r:id="rId68"/>
    <p:sldId id="1238" r:id="rId69"/>
    <p:sldId id="1239"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D194"/>
    <a:srgbClr val="424857"/>
    <a:srgbClr val="9EA7BB"/>
    <a:srgbClr val="6C7690"/>
    <a:srgbClr val="AAD15D"/>
    <a:srgbClr val="23262E"/>
    <a:srgbClr val="B1D1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58" autoAdjust="0"/>
    <p:restoredTop sz="92904"/>
  </p:normalViewPr>
  <p:slideViewPr>
    <p:cSldViewPr snapToGrid="0" snapToObjects="1">
      <p:cViewPr varScale="1">
        <p:scale>
          <a:sx n="101" d="100"/>
          <a:sy n="101" d="100"/>
        </p:scale>
        <p:origin x="-112" y="-130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254F2-1860-F64A-A7CA-FD5A99702E82}" type="datetimeFigureOut">
              <a:rPr lang="en-US" smtClean="0"/>
              <a:t>8/22/23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B3FA7-EFAF-D041-9374-CD5CA9CD8D2D}" type="slidenum">
              <a:rPr lang="en-US" smtClean="0"/>
              <a:t>‹#›</a:t>
            </a:fld>
            <a:endParaRPr lang="en-US"/>
          </a:p>
        </p:txBody>
      </p:sp>
    </p:spTree>
    <p:extLst>
      <p:ext uri="{BB962C8B-B14F-4D97-AF65-F5344CB8AC3E}">
        <p14:creationId xmlns:p14="http://schemas.microsoft.com/office/powerpoint/2010/main" val="343297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blender.cs.illinois.edu/covid19/"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urldefense.com/v3/__https:/gitlab.com/dprl__;!!DZ3fjg!-tj8xBEgfkiNeaRVlnxC7UWaepMuHkVqzEWqU6GAyryZas_N09QNAw0Tuz9uOwat3lq-9V4gMY3GK89b7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 Id="rId3" Type="http://schemas.openxmlformats.org/officeDocument/2006/relationships/hyperlink" Target="https://urldefense.com/v3/__https:/gitlab.com/dprl__;!!DZ3fjg!-tj8xBEgfkiNeaRVlnxC7UWaepMuHkVqzEWqU6GAyryZas_N09QNAw0Tuz9uOwat3lq-9V4gMY3GK89b7g$"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a:t>
            </a:fld>
            <a:endParaRPr lang="en-US"/>
          </a:p>
        </p:txBody>
      </p:sp>
    </p:spTree>
    <p:extLst>
      <p:ext uri="{BB962C8B-B14F-4D97-AF65-F5344CB8AC3E}">
        <p14:creationId xmlns:p14="http://schemas.microsoft.com/office/powerpoint/2010/main" val="205027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40668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5:notes"/>
          <p:cNvSpPr>
            <a:spLocks noGrp="1" noRot="1" noChangeAspect="1"/>
          </p:cNvSpPr>
          <p:nvPr>
            <p:ph type="sldImg" idx="2"/>
          </p:nvPr>
        </p:nvSpPr>
        <p:spPr>
          <a:xfrm>
            <a:off x="304800" y="708025"/>
            <a:ext cx="6300788"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1" name="Google Shape;351;p5:notes"/>
          <p:cNvSpPr txBox="1">
            <a:spLocks noGrp="1"/>
          </p:cNvSpPr>
          <p:nvPr>
            <p:ph type="body" idx="1"/>
          </p:nvPr>
        </p:nvSpPr>
        <p:spPr>
          <a:xfrm>
            <a:off x="920761" y="4490032"/>
            <a:ext cx="5064187" cy="4252781"/>
          </a:xfrm>
          <a:prstGeom prst="rect">
            <a:avLst/>
          </a:prstGeom>
          <a:noFill/>
          <a:ln>
            <a:noFill/>
          </a:ln>
        </p:spPr>
        <p:txBody>
          <a:bodyPr spcFirstLastPara="1" wrap="square" lIns="94175" tIns="47087" rIns="94175" bIns="47087" anchor="t" anchorCtr="0">
            <a:noAutofit/>
          </a:bodyPr>
          <a:lstStyle/>
          <a:p>
            <a:pPr marL="233657" indent="-233657">
              <a:spcBef>
                <a:spcPts val="0"/>
              </a:spcBef>
              <a:buClr>
                <a:schemeClr val="dk1"/>
              </a:buClr>
              <a:buSzPts val="1200"/>
              <a:buFont typeface="Times New Roman"/>
              <a:buAutoNum type="arabicPeriod"/>
            </a:pPr>
            <a:r>
              <a:rPr lang="en-US"/>
              <a:t>Change low resource IL to a language which is not in wikipedia</a:t>
            </a:r>
            <a:endParaRPr/>
          </a:p>
          <a:p>
            <a:pPr marL="233657" indent="-233657">
              <a:spcBef>
                <a:spcPts val="364"/>
              </a:spcBef>
              <a:buClr>
                <a:schemeClr val="dk1"/>
              </a:buClr>
              <a:buSzPts val="1200"/>
              <a:buFont typeface="Times New Roman"/>
              <a:buAutoNum type="arabicPeriod"/>
            </a:pPr>
            <a:r>
              <a:rPr lang="en-US"/>
              <a:t>Word-level: from bi-lingual dicts and alignment; structure-level comes from wals; multi-level alignment</a:t>
            </a:r>
            <a:endParaRPr/>
          </a:p>
        </p:txBody>
      </p:sp>
      <p:sp>
        <p:nvSpPr>
          <p:cNvPr id="352" name="Google Shape;352;p5:notes"/>
          <p:cNvSpPr txBox="1">
            <a:spLocks noGrp="1"/>
          </p:cNvSpPr>
          <p:nvPr>
            <p:ph type="sldNum" idx="12"/>
          </p:nvPr>
        </p:nvSpPr>
        <p:spPr>
          <a:xfrm>
            <a:off x="3912438" y="8978451"/>
            <a:ext cx="2993271" cy="472889"/>
          </a:xfrm>
          <a:prstGeom prst="rect">
            <a:avLst/>
          </a:prstGeom>
          <a:noFill/>
          <a:ln>
            <a:noFill/>
          </a:ln>
        </p:spPr>
        <p:txBody>
          <a:bodyPr spcFirstLastPara="1" wrap="square" lIns="94175" tIns="47087" rIns="94175" bIns="47087" anchor="b" anchorCtr="0">
            <a:noAutofit/>
          </a:bodyPr>
          <a:lstStyle/>
          <a:p>
            <a:pPr algn="r">
              <a:buClr>
                <a:schemeClr val="dk1"/>
              </a:buClr>
              <a:buSzPts val="1200"/>
            </a:pPr>
            <a:fld id="{00000000-1234-1234-1234-123412341234}" type="slidenum">
              <a:rPr lang="en-US" sz="1200">
                <a:solidFill>
                  <a:schemeClr val="dk1"/>
                </a:solidFill>
                <a:latin typeface="Times New Roman"/>
                <a:ea typeface="Times New Roman"/>
                <a:cs typeface="Times New Roman"/>
                <a:sym typeface="Times New Roman"/>
              </a:rPr>
              <a:pPr algn="r">
                <a:buClr>
                  <a:schemeClr val="dk1"/>
                </a:buClr>
                <a:buSzPts val="1200"/>
              </a:pPr>
              <a:t>11</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840660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12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23256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a:solidFill>
                  <a:schemeClr val="dk1"/>
                </a:solidFill>
                <a:latin typeface="Times New Roman"/>
                <a:ea typeface="Times New Roman"/>
                <a:cs typeface="Times New Roman"/>
                <a:sym typeface="Times New Roman"/>
              </a:rPr>
              <a:t>Change low resource IL to a language which is not in wikipedia</a:t>
            </a:r>
            <a:endParaRPr>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a:solidFill>
                  <a:schemeClr val="dk1"/>
                </a:solidFill>
                <a:latin typeface="Times New Roman"/>
                <a:ea typeface="Times New Roman"/>
                <a:cs typeface="Times New Roman"/>
                <a:sym typeface="Times New Roman"/>
              </a:rPr>
              <a:t>Word-level: from bi-lingual dicts and alignment; structure-level comes from wals; multi-level alignment</a:t>
            </a:r>
            <a:endParaRPr>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fld id="{00000000-1234-1234-1234-123412341234}" type="slidenum">
              <a:rPr lang="en-US">
                <a:solidFill>
                  <a:schemeClr val="dk1"/>
                </a:solidFill>
                <a:latin typeface="Times New Roman"/>
                <a:ea typeface="Times New Roman"/>
                <a:cs typeface="Times New Roman"/>
                <a:sym typeface="Times New Roman"/>
              </a:rPr>
              <a:pPr/>
              <a:t>15</a:t>
            </a:fld>
            <a:endParaRPr>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979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dd9d14a5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g200dd9d14a5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024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00dd9d14a5_2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200dd9d14a5_2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5836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00dd9d14a5_2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200dd9d14a5_2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3924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12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23256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12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23256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12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21</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2325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Nowadays, the </a:t>
            </a:r>
            <a:r>
              <a:rPr lang="en-US" sz="1200" b="0" i="0" u="none" strike="noStrike" cap="none" dirty="0">
                <a:solidFill>
                  <a:schemeClr val="dk1"/>
                </a:solidFill>
                <a:effectLst/>
                <a:latin typeface="Calibri"/>
                <a:ea typeface="Calibri"/>
                <a:cs typeface="Calibri"/>
                <a:sym typeface="Calibri"/>
              </a:rPr>
              <a:t>practice of journalism often distributes news content via multimedia.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2170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12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23256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12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23256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5:notes"/>
          <p:cNvSpPr txBox="1">
            <a:spLocks noGrp="1"/>
          </p:cNvSpPr>
          <p:nvPr>
            <p:ph type="body" idx="1"/>
          </p:nvPr>
        </p:nvSpPr>
        <p:spPr>
          <a:xfrm>
            <a:off x="917576" y="4416426"/>
            <a:ext cx="5046663" cy="4183063"/>
          </a:xfrm>
          <a:prstGeom prst="rect">
            <a:avLst/>
          </a:prstGeom>
        </p:spPr>
        <p:txBody>
          <a:bodyPr spcFirstLastPara="1" wrap="square" lIns="93148" tIns="46574" rIns="93148" bIns="46574" anchor="t" anchorCtr="0">
            <a:noAutofit/>
          </a:bodyPr>
          <a:lstStyle/>
          <a:p>
            <a:pPr>
              <a:spcBef>
                <a:spcPts val="360"/>
              </a:spcBef>
            </a:pPr>
            <a:r>
              <a:rPr lang="en-US" dirty="0"/>
              <a:t>deployed</a:t>
            </a:r>
            <a:endParaRPr dirty="0"/>
          </a:p>
        </p:txBody>
      </p:sp>
      <p:sp>
        <p:nvSpPr>
          <p:cNvPr id="402" name="Google Shape;402;p5: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1830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9" name="Google Shape;419;p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endParaRPr>
              <a:solidFill>
                <a:schemeClr val="dk1"/>
              </a:solidFill>
              <a:latin typeface="Times New Roman"/>
              <a:ea typeface="Times New Roman"/>
              <a:cs typeface="Times New Roman"/>
              <a:sym typeface="Times New Roman"/>
            </a:endParaRPr>
          </a:p>
        </p:txBody>
      </p:sp>
      <p:sp>
        <p:nvSpPr>
          <p:cNvPr id="420" name="Google Shape;420;p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fld id="{00000000-1234-1234-1234-123412341234}" type="slidenum">
              <a:rPr lang="en-US">
                <a:solidFill>
                  <a:schemeClr val="dk1"/>
                </a:solidFill>
                <a:latin typeface="Times New Roman"/>
                <a:ea typeface="Times New Roman"/>
                <a:cs typeface="Times New Roman"/>
                <a:sym typeface="Times New Roman"/>
              </a:rPr>
              <a:pPr/>
              <a:t>27</a:t>
            </a:fld>
            <a:endParaRPr>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59068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8: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7" name="Google Shape;427;p8: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endParaRPr>
              <a:solidFill>
                <a:schemeClr val="dk1"/>
              </a:solidFill>
              <a:latin typeface="Times New Roman"/>
              <a:ea typeface="Times New Roman"/>
              <a:cs typeface="Times New Roman"/>
              <a:sym typeface="Times New Roman"/>
            </a:endParaRPr>
          </a:p>
        </p:txBody>
      </p:sp>
      <p:sp>
        <p:nvSpPr>
          <p:cNvPr id="428" name="Google Shape;428;p8: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fld id="{00000000-1234-1234-1234-123412341234}" type="slidenum">
              <a:rPr lang="en-US">
                <a:solidFill>
                  <a:schemeClr val="dk1"/>
                </a:solidFill>
                <a:latin typeface="Times New Roman"/>
                <a:ea typeface="Times New Roman"/>
                <a:cs typeface="Times New Roman"/>
                <a:sym typeface="Times New Roman"/>
              </a:rPr>
              <a:pPr/>
              <a:t>28</a:t>
            </a:fld>
            <a:endParaRPr>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1967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lvl="1" indent="-342900">
              <a:buFont typeface="Arial" pitchFamily="34" charset="0"/>
              <a:buChar char="•"/>
            </a:pPr>
            <a:r>
              <a:rPr lang="en-US" sz="1400" dirty="0">
                <a:ea typeface="Calibri" panose="020F0502020204030204" pitchFamily="34" charset="0"/>
              </a:rPr>
              <a:t>Distant supervision </a:t>
            </a:r>
            <a:r>
              <a:rPr lang="en-US" sz="1400" dirty="0"/>
              <a:t>to acquire annotations by multi-instance multi-label learning</a:t>
            </a:r>
          </a:p>
          <a:p>
            <a:pPr marL="342900" lvl="1" indent="-342900">
              <a:buFont typeface="Arial" pitchFamily="34" charset="0"/>
              <a:buChar char="•"/>
            </a:pPr>
            <a:r>
              <a:rPr lang="en-US" sz="1400" dirty="0"/>
              <a:t>Apply Generative Adversarial Networks for data augmentation: regard positive samples generated by the generator as negative samples to train the discriminator</a:t>
            </a:r>
          </a:p>
          <a:p>
            <a:pPr marL="342900" lvl="1" indent="-342900">
              <a:buFont typeface="Arial" pitchFamily="34" charset="0"/>
              <a:buChar char="•"/>
            </a:pPr>
            <a:endParaRPr lang="en-US" sz="1400" dirty="0"/>
          </a:p>
          <a:p>
            <a:pPr marL="342900" lvl="1" indent="-342900">
              <a:buFont typeface="Arial" pitchFamily="34" charset="0"/>
              <a:buChar char="•"/>
            </a:pPr>
            <a:r>
              <a:rPr lang="en-US" sz="1400" dirty="0"/>
              <a:t>General framework:  Transform massive chemistry literature into a structured knowledge base (KB) for link prediction, hypothesis ranking, search, summarization on any theme/term, enable accelerating knowledge-based scientific discovery</a:t>
            </a:r>
          </a:p>
          <a:p>
            <a:pPr marL="342900" lvl="1" indent="-342900">
              <a:buFont typeface="Arial" pitchFamily="34" charset="0"/>
              <a:buChar char="•"/>
            </a:pPr>
            <a:r>
              <a:rPr lang="en-US" sz="1400" dirty="0"/>
              <a:t>Technical innovation 1.  New distantly supervised, refined fine-grained extraction and typing to help KB construction </a:t>
            </a:r>
          </a:p>
          <a:p>
            <a:pPr marL="342900" lvl="1" indent="-342900">
              <a:buFont typeface="Arial" pitchFamily="34" charset="0"/>
              <a:buChar char="•"/>
            </a:pPr>
            <a:r>
              <a:rPr lang="en-US" sz="1400" dirty="0"/>
              <a:t>Technical innovation 2: Chemical graph parsing and image analysis to enable multi-media common semantic space construction and new hierarchical embedding for graph neural networks based knowledge extraction and entity resolution [NAACL’19, EMNLP’19; ACL’19; ACL’20]</a:t>
            </a:r>
          </a:p>
          <a:p>
            <a:pPr marL="342900" lvl="1" indent="-342900">
              <a:buFont typeface="Arial" pitchFamily="34" charset="0"/>
              <a:buChar char="•"/>
            </a:pPr>
            <a:r>
              <a:rPr lang="en-US" sz="1400" dirty="0"/>
              <a:t>Technical innovation 3: Domain-specific ontology and database guided knowledge enrichment for joint neural end-to-end entity/relation/event extraction (Lin et al., ACL’20; success in COVID’19 KB construction, 500+ downloads: </a:t>
            </a:r>
            <a:r>
              <a:rPr lang="en-US" altLang="zh-CN" sz="1400" dirty="0">
                <a:solidFill>
                  <a:prstClr val="black"/>
                </a:solidFill>
                <a:hlinkClick r:id="rId3"/>
              </a:rPr>
              <a:t>http://blender.cs.illinois.edu/covid19/</a:t>
            </a:r>
            <a:r>
              <a:rPr lang="en-US" altLang="zh-CN" sz="1400" dirty="0">
                <a:solidFill>
                  <a:prstClr val="black"/>
                </a:solidFill>
              </a:rPr>
              <a:t>)</a:t>
            </a:r>
          </a:p>
          <a:p>
            <a:pPr marL="342900" lvl="1" indent="-342900">
              <a:buFont typeface="Arial" pitchFamily="34" charset="0"/>
              <a:buChar char="•"/>
            </a:pPr>
            <a:r>
              <a:rPr lang="en-US" sz="1400" dirty="0"/>
              <a:t>Technical innovation 4: Weakly-supervised automated taxonomy construction, and taxonomy-guided, theme-based multidimensional document classification and text summarization </a:t>
            </a:r>
            <a:br>
              <a:rPr lang="en-US" sz="1400" dirty="0"/>
            </a:br>
            <a:r>
              <a:rPr lang="en-US" sz="1400" dirty="0"/>
              <a:t>(</a:t>
            </a:r>
            <a:r>
              <a:rPr lang="en-US" sz="1400" dirty="0" err="1"/>
              <a:t>WeSHClass</a:t>
            </a:r>
            <a:r>
              <a:rPr lang="en-US" sz="1400" dirty="0"/>
              <a:t> [AAAI’19] and </a:t>
            </a:r>
            <a:r>
              <a:rPr lang="en-US" sz="1400" dirty="0" err="1"/>
              <a:t>EvidenceMiner</a:t>
            </a:r>
            <a:r>
              <a:rPr lang="en-US" sz="1400" dirty="0"/>
              <a:t> [ACL’20] </a:t>
            </a:r>
            <a:br>
              <a:rPr lang="en-US" sz="1400" dirty="0"/>
            </a:br>
            <a:r>
              <a:rPr lang="en-US" sz="1400" dirty="0"/>
              <a:t>(success in COVID’19 analysis)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28B8-678F-4F26-B6AC-5DCEFDBC1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118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540fa48fca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2540fa48fca_2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rPr>
              <a:t>Step 4: Propose building block replacement based on substructure scores,  coherence constraints such as bond type and docking score, and properties such as molecule weight, and produce better candidate kinase inhibitor variants to pass BBB.</a:t>
            </a:r>
            <a:endParaRPr sz="1100"/>
          </a:p>
          <a:p>
            <a:pPr marL="457200" marR="0" lvl="0" indent="-228600" algn="l" rtl="0">
              <a:lnSpc>
                <a:spcPct val="100000"/>
              </a:lnSpc>
              <a:spcBef>
                <a:spcPts val="0"/>
              </a:spcBef>
              <a:spcAft>
                <a:spcPts val="0"/>
              </a:spcAft>
              <a:buClr>
                <a:srgbClr val="000000"/>
              </a:buClr>
              <a:buSzPts val="1100"/>
              <a:buFont typeface="Arial"/>
              <a:buNone/>
            </a:pPr>
            <a:endParaRPr sz="1100">
              <a:solidFill>
                <a:schemeClr val="dk1"/>
              </a:solidFill>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chemeClr val="dk1"/>
                </a:solidFill>
              </a:rPr>
              <a:t>We explore novel methodology for pretraining LM for few-shot drug synergy, using in-context learning</a:t>
            </a:r>
            <a:endParaRPr sz="1100">
              <a:solidFill>
                <a:schemeClr val="dk1"/>
              </a:solidFill>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chemeClr val="dk1"/>
                </a:solidFill>
              </a:rPr>
              <a:t>For each molecule, we identify a subgraph with the worst score and suggest a replacement by considering the chemical bonds of the subgraph-to-be-replaced and picking another subgraph with the same type of bonds but a higher score, the same type of bonds, or docking score</a:t>
            </a:r>
            <a:endParaRPr sz="1100">
              <a:solidFill>
                <a:schemeClr val="dk1"/>
              </a:solidFil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there are GitLab (git) repostories where this and related modules for indexing are search are available (link: </a:t>
            </a:r>
            <a:r>
              <a:rPr lang="en-US" sz="1100" b="0" i="0" u="sng" strike="noStrike" cap="none">
                <a:solidFill>
                  <a:schemeClr val="hlink"/>
                </a:solidFill>
                <a:latin typeface="Arial"/>
                <a:ea typeface="Arial"/>
                <a:cs typeface="Arial"/>
                <a:sym typeface="Arial"/>
                <a:hlinkClick r:id="rId3"/>
              </a:rPr>
              <a:t>https://gitlab.com/dprl</a:t>
            </a:r>
            <a:r>
              <a:rPr lang="en-US" sz="1100" b="0" i="0" u="none" strike="noStrike" cap="none">
                <a:solidFill>
                  <a:srgbClr val="000000"/>
                </a:solidFill>
                <a:latin typeface="Arial"/>
                <a:ea typeface="Arial"/>
                <a:cs typeface="Arial"/>
                <a:sym typeface="Arial"/>
              </a:rPr>
              <a:t>) - pertinent public repositories include (no room on slide, this is just for your information):</a:t>
            </a:r>
            <a:br>
              <a:rPr lang="en-US"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symbolscraper-server</a:t>
            </a:r>
            <a:br>
              <a:rPr lang="en-US"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Graphics Extraction Pipeline (includes new Yolov4 image-based chemical detector, QD-GGA parsing module that Abhisek is working on)</a:t>
            </a:r>
            <a:br>
              <a:rPr lang="en-US"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anyphoc  (visual search), phocindexing</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33621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00dd9d14a5_2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200dd9d14a5_2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5382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00dd9d14a5_2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200dd9d14a5_2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5382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00dd9d14a5_2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200dd9d14a5_2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5382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Nowadays, the </a:t>
            </a:r>
            <a:r>
              <a:rPr lang="en-US" sz="1200" b="0" i="0" u="none" strike="noStrike" cap="none" dirty="0">
                <a:solidFill>
                  <a:schemeClr val="dk1"/>
                </a:solidFill>
                <a:effectLst/>
                <a:latin typeface="Calibri"/>
                <a:ea typeface="Calibri"/>
                <a:cs typeface="Calibri"/>
                <a:sym typeface="Calibri"/>
              </a:rPr>
              <a:t>practice of journalism often distributes news content via multimedia. </a:t>
            </a:r>
          </a:p>
          <a:p>
            <a:endParaRPr lang="en-US" dirty="0"/>
          </a:p>
        </p:txBody>
      </p:sp>
      <p:sp>
        <p:nvSpPr>
          <p:cNvPr id="4" name="Slide Number Placeholder 3"/>
          <p:cNvSpPr>
            <a:spLocks noGrp="1"/>
          </p:cNvSpPr>
          <p:nvPr>
            <p:ph type="sldNum" idx="12"/>
          </p:nvPr>
        </p:nvSpPr>
        <p:spPr>
          <a:xfrm>
            <a:off x="3884613" y="8685213"/>
            <a:ext cx="2971800" cy="458787"/>
          </a:xfrm>
          <a:prstGeom prst="rect">
            <a:avLst/>
          </a:prstGeom>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7101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2935e29f4d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22935e29f4d_1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span localization is harder than type classification. The definition of an entity type is easier than an event type. </a:t>
            </a:r>
            <a:endParaRPr/>
          </a:p>
        </p:txBody>
      </p:sp>
    </p:spTree>
    <p:extLst>
      <p:ext uri="{BB962C8B-B14F-4D97-AF65-F5344CB8AC3E}">
        <p14:creationId xmlns:p14="http://schemas.microsoft.com/office/powerpoint/2010/main" val="417857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3a6b2d717c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3a6b2d717c_0_2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ActionBench contains two probing tasks, where the Action Antonym (AA) task asks the model to distinguish between a video’s original caption and the caption with its action verbs replaced by their antonyms.</a:t>
            </a:r>
            <a:endParaRPr/>
          </a:p>
          <a:p>
            <a:pPr marL="0" lvl="0" indent="0" algn="l" rtl="0">
              <a:lnSpc>
                <a:spcPct val="115000"/>
              </a:lnSpc>
              <a:spcBef>
                <a:spcPts val="0"/>
              </a:spcBef>
              <a:spcAft>
                <a:spcPts val="0"/>
              </a:spcAft>
              <a:buNone/>
            </a:pPr>
            <a:r>
              <a:rPr lang="en"/>
              <a:t>The Video Reversal (VR) task, one the other hand, asks the model to distinguish between the original video and the reversed video.</a:t>
            </a:r>
            <a:endParaRPr/>
          </a:p>
          <a:p>
            <a:pPr marL="0" lvl="0" indent="0" algn="l" rtl="0">
              <a:lnSpc>
                <a:spcPct val="115000"/>
              </a:lnSpc>
              <a:spcBef>
                <a:spcPts val="0"/>
              </a:spcBef>
              <a:spcAft>
                <a:spcPts val="0"/>
              </a:spcAft>
              <a:buNone/>
            </a:pPr>
            <a:r>
              <a:rPr lang="en"/>
              <a:t>And the baseline task: Object Replacement (OR) aims to control the undesired impact from domain mismatch to make the results more solid, and also to investigate potential bias towards objects.</a:t>
            </a:r>
            <a:endParaRPr/>
          </a:p>
          <a:p>
            <a:pPr marL="0" lvl="0" indent="0" algn="l" rtl="0">
              <a:lnSpc>
                <a:spcPct val="115000"/>
              </a:lnSpc>
              <a:spcBef>
                <a:spcPts val="0"/>
              </a:spcBef>
              <a:spcAft>
                <a:spcPts val="0"/>
              </a:spcAft>
              <a:buNone/>
            </a:pPr>
            <a:r>
              <a:rPr lang="en"/>
              <a:t>The resulting scores on the right is from the currently most capable VidLM (InternVideo) which shows that it still struggles from distinguishing whether a book is falling or rising; or whether the video is being reversed. However, it can confidently distinguish the object as a book not a cellphone. =&gt; this indicates a strong bias toward static concepts such as objects than dynamic actions in current VL representations.  </a:t>
            </a:r>
            <a:endParaRPr/>
          </a:p>
        </p:txBody>
      </p:sp>
      <p:sp>
        <p:nvSpPr>
          <p:cNvPr id="198" name="Google Shape;198;g23a6b2d717c_0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35</a:t>
            </a:fld>
            <a:endParaRPr/>
          </a:p>
        </p:txBody>
      </p:sp>
    </p:spTree>
    <p:extLst>
      <p:ext uri="{BB962C8B-B14F-4D97-AF65-F5344CB8AC3E}">
        <p14:creationId xmlns:p14="http://schemas.microsoft.com/office/powerpoint/2010/main" val="1213721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3a6b2d717c_0_6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3a6b2d717c_0_6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This slide shows the quantitative results on three different VidLMs, and the observations are consistent: they achieve near-random performance on the two seemly simple action-oriented probing tasks while excelling on the object-oriented baseline task.</a:t>
            </a:r>
            <a:endParaRPr/>
          </a:p>
          <a:p>
            <a:pPr marL="0" lvl="0" indent="0" algn="l" rtl="0">
              <a:lnSpc>
                <a:spcPct val="115000"/>
              </a:lnSpc>
              <a:spcBef>
                <a:spcPts val="0"/>
              </a:spcBef>
              <a:spcAft>
                <a:spcPts val="0"/>
              </a:spcAft>
              <a:buNone/>
            </a:pPr>
            <a:endParaRPr/>
          </a:p>
        </p:txBody>
      </p:sp>
      <p:sp>
        <p:nvSpPr>
          <p:cNvPr id="207" name="Google Shape;207;g23a6b2d717c_0_6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36</a:t>
            </a:fld>
            <a:endParaRPr/>
          </a:p>
        </p:txBody>
      </p:sp>
    </p:spTree>
    <p:extLst>
      <p:ext uri="{BB962C8B-B14F-4D97-AF65-F5344CB8AC3E}">
        <p14:creationId xmlns:p14="http://schemas.microsoft.com/office/powerpoint/2010/main" val="1960767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5105c53d8b_2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25105c53d8b_2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6316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0f0e92a056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0f0e92a05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7747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1348e52b396_7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1348e52b396_7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2812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1348e52b396_7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1348e52b396_7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15437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f0e92a056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f0e92a056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0111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04f52a0084_14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g204f52a0084_14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108414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04f52a0084_14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g204f52a0084_14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30428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Nowadays, the </a:t>
            </a:r>
            <a:r>
              <a:rPr lang="en-US" sz="1200" b="0" i="0" u="none" strike="noStrike" cap="none" dirty="0">
                <a:solidFill>
                  <a:schemeClr val="dk1"/>
                </a:solidFill>
                <a:effectLst/>
                <a:latin typeface="Calibri"/>
                <a:ea typeface="Calibri"/>
                <a:cs typeface="Calibri"/>
                <a:sym typeface="Calibri"/>
              </a:rPr>
              <a:t>practice of journalism often distributes news content via multimedia.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2170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04f52a0084_1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g204f52a0084_14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40195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04f52a0084_14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204f52a0084_14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6877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04f52a0084_14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g204f52a0084_14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7287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04f52a0084_14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g204f52a0084_14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77537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04f52a0084_14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g204f52a0084_14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84339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540fa48fca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2540fa48fca_2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20000"/>
              </a:lnSpc>
              <a:spcBef>
                <a:spcPts val="0"/>
              </a:spcBef>
              <a:spcAft>
                <a:spcPts val="0"/>
              </a:spcAft>
              <a:buClr>
                <a:srgbClr val="151E49"/>
              </a:buClr>
              <a:buSzPts val="900"/>
              <a:buFont typeface="Arial"/>
              <a:buNone/>
            </a:pPr>
            <a:r>
              <a:rPr lang="en-US" sz="1100">
                <a:solidFill>
                  <a:srgbClr val="2A2F36"/>
                </a:solidFill>
              </a:rPr>
              <a:t>(e.g., those that cannot </a:t>
            </a:r>
            <a:r>
              <a:rPr lang="en-US" sz="1100">
                <a:solidFill>
                  <a:schemeClr val="dk1"/>
                </a:solidFill>
              </a:rPr>
              <a:t>penetrate BBB and cause patients to die from brain metastasis</a:t>
            </a:r>
            <a:r>
              <a:rPr lang="en-US" sz="1100">
                <a:solidFill>
                  <a:srgbClr val="2A2F36"/>
                </a:solidFill>
              </a:rPr>
              <a:t>) </a:t>
            </a:r>
            <a:endParaRPr sz="1100" b="0" i="0" u="none" strike="noStrike" cap="none">
              <a:solidFill>
                <a:srgbClr val="2A2F36"/>
              </a:solidFill>
            </a:endParaRPr>
          </a:p>
          <a:p>
            <a:pPr marL="457200" lvl="0" indent="-228600" algn="l" rtl="0">
              <a:lnSpc>
                <a:spcPct val="120000"/>
              </a:lnSpc>
              <a:spcBef>
                <a:spcPts val="0"/>
              </a:spcBef>
              <a:spcAft>
                <a:spcPts val="0"/>
              </a:spcAft>
              <a:buClr>
                <a:srgbClr val="151E49"/>
              </a:buClr>
              <a:buSzPts val="900"/>
              <a:buNone/>
            </a:pPr>
            <a:endParaRPr sz="1100">
              <a:solidFill>
                <a:srgbClr val="2A2F36"/>
              </a:solidFill>
            </a:endParaRPr>
          </a:p>
          <a:p>
            <a:pPr marL="457200" lvl="0" indent="-285750" algn="l" rtl="0">
              <a:lnSpc>
                <a:spcPct val="120000"/>
              </a:lnSpc>
              <a:spcBef>
                <a:spcPts val="0"/>
              </a:spcBef>
              <a:spcAft>
                <a:spcPts val="0"/>
              </a:spcAft>
              <a:buClr>
                <a:srgbClr val="151E49"/>
              </a:buClr>
              <a:buSzPts val="900"/>
              <a:buFont typeface="Arial"/>
              <a:buChar char="●"/>
            </a:pPr>
            <a:r>
              <a:rPr lang="en-US" sz="1100">
                <a:solidFill>
                  <a:schemeClr val="dk1"/>
                </a:solidFill>
              </a:rPr>
              <a:t>Case study: Many drugs have widely been reported to not penetrate the blood brain barrier (BBB). Practically, this means that they may successfully treat a cancer at its origin, but may still die from brain metastasis</a:t>
            </a:r>
            <a:endParaRPr/>
          </a:p>
          <a:p>
            <a:pPr marL="457200" lvl="0" indent="-285750" algn="l" rtl="0">
              <a:lnSpc>
                <a:spcPct val="120000"/>
              </a:lnSpc>
              <a:spcBef>
                <a:spcPts val="0"/>
              </a:spcBef>
              <a:spcAft>
                <a:spcPts val="0"/>
              </a:spcAft>
              <a:buClr>
                <a:srgbClr val="151E49"/>
              </a:buClr>
              <a:buSzPts val="900"/>
              <a:buChar char="●"/>
            </a:pPr>
            <a:r>
              <a:rPr lang="en-US" sz="1100">
                <a:solidFill>
                  <a:schemeClr val="dk1"/>
                </a:solidFill>
              </a:rPr>
              <a:t>No matter how we change the hypotheses in the questions, </a:t>
            </a:r>
            <a:endParaRPr sz="1100">
              <a:solidFill>
                <a:srgbClr val="2A2F36"/>
              </a:solidFill>
            </a:endParaRPr>
          </a:p>
          <a:p>
            <a:pPr marL="0" marR="0" lvl="0" indent="0" algn="l" rtl="0">
              <a:lnSpc>
                <a:spcPct val="90000"/>
              </a:lnSpc>
              <a:spcBef>
                <a:spcPts val="0"/>
              </a:spcBef>
              <a:spcAft>
                <a:spcPts val="0"/>
              </a:spcAft>
              <a:buSzPts val="1100"/>
              <a:buNone/>
            </a:pPr>
            <a:endParaRPr sz="1100"/>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there are GitLab (git) repostories where this and related modules for indexing are search are available (link: </a:t>
            </a:r>
            <a:r>
              <a:rPr lang="en-US" sz="1100" b="0" i="0" u="sng" strike="noStrike" cap="none">
                <a:solidFill>
                  <a:schemeClr val="hlink"/>
                </a:solidFill>
                <a:latin typeface="Arial"/>
                <a:ea typeface="Arial"/>
                <a:cs typeface="Arial"/>
                <a:sym typeface="Arial"/>
                <a:hlinkClick r:id="rId3"/>
              </a:rPr>
              <a:t>https://gitlab.com/dprl</a:t>
            </a:r>
            <a:r>
              <a:rPr lang="en-US" sz="1100" b="0" i="0" u="none" strike="noStrike" cap="none">
                <a:solidFill>
                  <a:srgbClr val="000000"/>
                </a:solidFill>
                <a:latin typeface="Arial"/>
                <a:ea typeface="Arial"/>
                <a:cs typeface="Arial"/>
                <a:sym typeface="Arial"/>
              </a:rPr>
              <a:t>) - pertinent public repositories include (no room on slide, this is just for your information):</a:t>
            </a:r>
            <a:br>
              <a:rPr lang="en-US"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symbolscraper-server</a:t>
            </a:r>
            <a:br>
              <a:rPr lang="en-US"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Graphics Extraction Pipeline (includes new Yolov4 image-based chemical detector, QD-GGA parsing module that Abhisek is working on)</a:t>
            </a:r>
            <a:br>
              <a:rPr lang="en-US"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anyphoc  (visual search), phocindexing</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5422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04f52a0084_14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g204f52a0084_14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3430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04f52a0084_14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0" name="Google Shape;590;g204f52a0084_14_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493102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0515f2733a_16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3" name="Google Shape;623;g20515f2733a_16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36781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04f52a0084_1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5" name="Google Shape;545;g204f52a0084_14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02970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12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232569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0515f2733a_16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1" name="Google Shape;631;g20515f2733a_16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613533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04f52a0084_1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5" name="Google Shape;545;g204f52a0084_14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8041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04f52a0084_1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g204f52a0084_14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379970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04f52a0084_14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g204f52a0084_14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make up things, cannot select useful knowledge so cannot do online learning, lack of creativity, lack of humor</a:t>
            </a:r>
            <a:endParaRPr/>
          </a:p>
        </p:txBody>
      </p:sp>
    </p:spTree>
    <p:extLst>
      <p:ext uri="{BB962C8B-B14F-4D97-AF65-F5344CB8AC3E}">
        <p14:creationId xmlns:p14="http://schemas.microsoft.com/office/powerpoint/2010/main" val="17858851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04f52a0084_14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9" name="Google Shape;599;g204f52a0084_14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592803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04f52a0084_14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g204f52a0084_14_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592550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04f52a0084_14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6" name="Google Shape;646;g204f52a0084_14_2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01122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0515f2733a_1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6" name="Google Shape;616;g20515f2733a_1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821236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04f52a0084_14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8" name="Google Shape;638;g204f52a0084_14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601160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04f52a0084_14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5" name="Google Shape;665;g204f52a0084_14_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786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12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232569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04f52a0084_14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g204f52a0084_14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301626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04f52a0084_14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g204f52a0084_14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849995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00dd9d14a5_2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200dd9d14a5_2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13647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04f52a0084_14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g204f52a0084_14_2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16671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12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7</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23256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9" name="Google Shape;1869;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0" name="Google Shape;1870;p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0961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CB2BC46-ED5E-0141-B93F-65FA75B67B71}"/>
              </a:ext>
            </a:extLst>
          </p:cNvPr>
          <p:cNvSpPr/>
          <p:nvPr userDrawn="1"/>
        </p:nvSpPr>
        <p:spPr>
          <a:xfrm>
            <a:off x="0" y="-1"/>
            <a:ext cx="12192000" cy="531998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C0F4068-C37C-E041-A803-C79180CD40E7}"/>
              </a:ext>
            </a:extLst>
          </p:cNvPr>
          <p:cNvPicPr>
            <a:picLocks noChangeAspect="1"/>
          </p:cNvPicPr>
          <p:nvPr userDrawn="1"/>
        </p:nvPicPr>
        <p:blipFill rotWithShape="1">
          <a:blip r:embed="rId2">
            <a:alphaModFix amt="50000"/>
          </a:blip>
          <a:srcRect t="15541" b="18941"/>
          <a:stretch/>
        </p:blipFill>
        <p:spPr>
          <a:xfrm>
            <a:off x="0" y="0"/>
            <a:ext cx="12192000" cy="5319984"/>
          </a:xfrm>
          <a:prstGeom prst="rect">
            <a:avLst/>
          </a:prstGeom>
        </p:spPr>
      </p:pic>
      <p:sp>
        <p:nvSpPr>
          <p:cNvPr id="2" name="Title 1">
            <a:extLst>
              <a:ext uri="{FF2B5EF4-FFF2-40B4-BE49-F238E27FC236}">
                <a16:creationId xmlns:a16="http://schemas.microsoft.com/office/drawing/2014/main" xmlns="" id="{86671775-BEEB-6448-9397-5A531133324A}"/>
              </a:ext>
            </a:extLst>
          </p:cNvPr>
          <p:cNvSpPr>
            <a:spLocks noGrp="1"/>
          </p:cNvSpPr>
          <p:nvPr>
            <p:ph type="ctrTitle"/>
          </p:nvPr>
        </p:nvSpPr>
        <p:spPr>
          <a:xfrm>
            <a:off x="349250" y="2118860"/>
            <a:ext cx="11493500" cy="1535112"/>
          </a:xfrm>
        </p:spPr>
        <p:txBody>
          <a:bodyPr anchor="b">
            <a:normAutofit/>
          </a:bodyPr>
          <a:lstStyle>
            <a:lvl1pPr algn="ctr">
              <a:defRPr sz="5400">
                <a:solidFill>
                  <a:srgbClr val="23262E"/>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66825E03-CDD3-D64F-988B-383BE0A756E5}"/>
              </a:ext>
            </a:extLst>
          </p:cNvPr>
          <p:cNvSpPr>
            <a:spLocks noGrp="1"/>
          </p:cNvSpPr>
          <p:nvPr>
            <p:ph type="subTitle" idx="1"/>
          </p:nvPr>
        </p:nvSpPr>
        <p:spPr>
          <a:xfrm>
            <a:off x="1524000" y="3829050"/>
            <a:ext cx="9144000" cy="615950"/>
          </a:xfrm>
        </p:spPr>
        <p:txBody>
          <a:bodyPr>
            <a:normAutofit/>
          </a:bodyPr>
          <a:lstStyle>
            <a:lvl1pPr marL="0" indent="0" algn="ctr">
              <a:buNone/>
              <a:defRPr sz="2000">
                <a:solidFill>
                  <a:srgbClr val="4248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Box 14">
            <a:extLst>
              <a:ext uri="{FF2B5EF4-FFF2-40B4-BE49-F238E27FC236}">
                <a16:creationId xmlns:a16="http://schemas.microsoft.com/office/drawing/2014/main" xmlns="" id="{9D7D7EAC-EB52-9944-AAFF-5EA0F52A95FF}"/>
              </a:ext>
            </a:extLst>
          </p:cNvPr>
          <p:cNvSpPr txBox="1"/>
          <p:nvPr userDrawn="1"/>
        </p:nvSpPr>
        <p:spPr>
          <a:xfrm>
            <a:off x="4031044" y="6194967"/>
            <a:ext cx="4129913" cy="307777"/>
          </a:xfrm>
          <a:prstGeom prst="rect">
            <a:avLst/>
          </a:prstGeom>
          <a:noFill/>
        </p:spPr>
        <p:txBody>
          <a:bodyPr wrap="none" rtlCol="0">
            <a:spAutoFit/>
          </a:bodyPr>
          <a:lstStyle/>
          <a:p>
            <a:pPr algn="ctr"/>
            <a:r>
              <a:rPr lang="en-US" sz="1400" b="1" dirty="0">
                <a:solidFill>
                  <a:srgbClr val="424857"/>
                </a:solidFill>
                <a:latin typeface="+mj-lt"/>
                <a:cs typeface="Arial" panose="020B0604020202020204" pitchFamily="34" charset="0"/>
              </a:rPr>
              <a:t>B L E N D E R | </a:t>
            </a:r>
            <a:r>
              <a:rPr lang="en-US" sz="1400" b="0" dirty="0">
                <a:solidFill>
                  <a:srgbClr val="424857"/>
                </a:solidFill>
                <a:latin typeface="+mj-lt"/>
                <a:cs typeface="Arial" panose="020B0604020202020204" pitchFamily="34" charset="0"/>
              </a:rPr>
              <a:t>Cross-source Information Extraction Lab</a:t>
            </a:r>
            <a:endParaRPr lang="en-US" sz="1400" b="1" dirty="0">
              <a:solidFill>
                <a:srgbClr val="424857"/>
              </a:solidFill>
              <a:latin typeface="+mj-lt"/>
              <a:cs typeface="Arial" panose="020B0604020202020204" pitchFamily="34" charset="0"/>
            </a:endParaRPr>
          </a:p>
        </p:txBody>
      </p:sp>
      <p:pic>
        <p:nvPicPr>
          <p:cNvPr id="18" name="Picture 17">
            <a:extLst>
              <a:ext uri="{FF2B5EF4-FFF2-40B4-BE49-F238E27FC236}">
                <a16:creationId xmlns:a16="http://schemas.microsoft.com/office/drawing/2014/main" xmlns="" id="{A0670433-4FD5-A74E-874F-00D17C070F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7875" b="-305"/>
          <a:stretch/>
        </p:blipFill>
        <p:spPr>
          <a:xfrm>
            <a:off x="5984225" y="5765456"/>
            <a:ext cx="223551" cy="321019"/>
          </a:xfrm>
          <a:prstGeom prst="rect">
            <a:avLst/>
          </a:prstGeom>
        </p:spPr>
      </p:pic>
    </p:spTree>
    <p:extLst>
      <p:ext uri="{BB962C8B-B14F-4D97-AF65-F5344CB8AC3E}">
        <p14:creationId xmlns:p14="http://schemas.microsoft.com/office/powerpoint/2010/main" val="353399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B1016-CCD8-684B-9E64-27502B8B5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DB10AD6-EF2A-5B42-9996-62A40D84B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8C2A78-DE61-4C49-9750-40BE82A3468B}"/>
              </a:ext>
            </a:extLst>
          </p:cNvPr>
          <p:cNvSpPr>
            <a:spLocks noGrp="1"/>
          </p:cNvSpPr>
          <p:nvPr>
            <p:ph type="dt" sz="half" idx="10"/>
          </p:nvPr>
        </p:nvSpPr>
        <p:spPr/>
        <p:txBody>
          <a:bodyPr/>
          <a:lstStyle/>
          <a:p>
            <a:fld id="{E64E2E36-3D31-E442-A911-D149FB6B38DD}" type="datetime1">
              <a:rPr lang="en-US" smtClean="0"/>
              <a:t>8/22/23</a:t>
            </a:fld>
            <a:endParaRPr lang="en-US"/>
          </a:p>
        </p:txBody>
      </p:sp>
      <p:sp>
        <p:nvSpPr>
          <p:cNvPr id="6" name="Slide Number Placeholder 5">
            <a:extLst>
              <a:ext uri="{FF2B5EF4-FFF2-40B4-BE49-F238E27FC236}">
                <a16:creationId xmlns:a16="http://schemas.microsoft.com/office/drawing/2014/main" xmlns="" id="{DC9F4CA7-E1FE-4A4E-B412-E166E81B0196}"/>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6232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B86C53-8A7D-2346-9DDF-DA5B8BBD40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43F3D23-5EB7-4B47-A5D3-D0AB5EB0A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3A7DED-66E2-4040-ADC0-AAC48425C590}"/>
              </a:ext>
            </a:extLst>
          </p:cNvPr>
          <p:cNvSpPr>
            <a:spLocks noGrp="1"/>
          </p:cNvSpPr>
          <p:nvPr>
            <p:ph type="dt" sz="half" idx="10"/>
          </p:nvPr>
        </p:nvSpPr>
        <p:spPr/>
        <p:txBody>
          <a:bodyPr/>
          <a:lstStyle/>
          <a:p>
            <a:fld id="{76421C6E-51E1-0045-8E04-727B0E92214F}" type="datetime1">
              <a:rPr lang="en-US" smtClean="0"/>
              <a:t>8/22/23</a:t>
            </a:fld>
            <a:endParaRPr lang="en-US"/>
          </a:p>
        </p:txBody>
      </p:sp>
      <p:sp>
        <p:nvSpPr>
          <p:cNvPr id="6" name="Slide Number Placeholder 5">
            <a:extLst>
              <a:ext uri="{FF2B5EF4-FFF2-40B4-BE49-F238E27FC236}">
                <a16:creationId xmlns:a16="http://schemas.microsoft.com/office/drawing/2014/main" xmlns="" id="{5FFB0A8F-7FD3-1C42-90C0-E97BA15D0A5A}"/>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790092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Vertical Text" type="tx">
  <p:cSld name="1_Title and Vertical Text">
    <p:spTree>
      <p:nvGrpSpPr>
        <p:cNvPr id="1" name="Shape 95"/>
        <p:cNvGrpSpPr/>
        <p:nvPr/>
      </p:nvGrpSpPr>
      <p:grpSpPr>
        <a:xfrm>
          <a:off x="0" y="0"/>
          <a:ext cx="0" cy="0"/>
          <a:chOff x="0" y="0"/>
          <a:chExt cx="0" cy="0"/>
        </a:xfrm>
      </p:grpSpPr>
      <p:sp>
        <p:nvSpPr>
          <p:cNvPr id="96" name="Google Shape;96;p22"/>
          <p:cNvSpPr txBox="1">
            <a:spLocks noGrp="1"/>
          </p:cNvSpPr>
          <p:nvPr>
            <p:ph type="title"/>
          </p:nvPr>
        </p:nvSpPr>
        <p:spPr>
          <a:xfrm>
            <a:off x="838200" y="365125"/>
            <a:ext cx="10515600" cy="81251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3200" b="1" i="0" u="none" strike="noStrike" cap="none">
                <a:solidFill>
                  <a:srgbClr val="000000"/>
                </a:solidFill>
                <a:latin typeface="Arial"/>
                <a:ea typeface="Arial"/>
                <a:cs typeface="Arial"/>
                <a:sym typeface="Arial"/>
              </a:defRPr>
            </a:lvl1pPr>
            <a:lvl2pPr marR="0" lvl="1"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2pPr>
            <a:lvl3pPr marR="0" lvl="2"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3pPr>
            <a:lvl4pPr marR="0" lvl="3"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4pPr>
            <a:lvl5pPr marR="0" lvl="4"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5pPr>
            <a:lvl6pPr marR="0" lvl="5"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6pPr>
            <a:lvl7pPr marR="0" lvl="6"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7pPr>
            <a:lvl8pPr marR="0" lvl="7"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8pPr>
            <a:lvl9pPr marR="0" lvl="8"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9pPr>
          </a:lstStyle>
          <a:p>
            <a:endParaRPr/>
          </a:p>
        </p:txBody>
      </p:sp>
      <p:sp>
        <p:nvSpPr>
          <p:cNvPr id="97" name="Google Shape;97;p22"/>
          <p:cNvSpPr txBox="1">
            <a:spLocks noGrp="1"/>
          </p:cNvSpPr>
          <p:nvPr>
            <p:ph type="body" idx="1"/>
          </p:nvPr>
        </p:nvSpPr>
        <p:spPr>
          <a:xfrm>
            <a:off x="838200" y="1323107"/>
            <a:ext cx="10515600" cy="4853858"/>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1" i="0" u="none" strike="noStrike" cap="none">
                <a:solidFill>
                  <a:schemeClr val="dk1"/>
                </a:solidFill>
                <a:latin typeface="Arial"/>
                <a:ea typeface="Arial"/>
                <a:cs typeface="Arial"/>
                <a:sym typeface="Arial"/>
              </a:defRPr>
            </a:lvl1pPr>
            <a:lvl2pPr marL="914400" marR="0" lvl="1" indent="-361950" algn="l" rtl="0">
              <a:lnSpc>
                <a:spcPct val="90000"/>
              </a:lnSpc>
              <a:spcBef>
                <a:spcPts val="750"/>
              </a:spcBef>
              <a:spcAft>
                <a:spcPts val="0"/>
              </a:spcAft>
              <a:buClr>
                <a:srgbClr val="003366"/>
              </a:buClr>
              <a:buSzPts val="2100"/>
              <a:buFont typeface="Courier New"/>
              <a:buChar char="•"/>
              <a:defRPr sz="2100" b="1" i="0" u="none" strike="noStrike" cap="none">
                <a:solidFill>
                  <a:srgbClr val="003366"/>
                </a:solidFill>
                <a:latin typeface="Arial"/>
                <a:ea typeface="Arial"/>
                <a:cs typeface="Arial"/>
                <a:sym typeface="Arial"/>
              </a:defRPr>
            </a:lvl2pPr>
            <a:lvl3pPr marL="1371600" marR="0" lvl="2" indent="-361950" algn="l" rtl="0">
              <a:lnSpc>
                <a:spcPct val="90000"/>
              </a:lnSpc>
              <a:spcBef>
                <a:spcPts val="750"/>
              </a:spcBef>
              <a:spcAft>
                <a:spcPts val="0"/>
              </a:spcAft>
              <a:buClr>
                <a:schemeClr val="dk1"/>
              </a:buClr>
              <a:buSzPts val="2100"/>
              <a:buFont typeface="Arial"/>
              <a:buChar char="•"/>
              <a:defRPr sz="2100" b="1" i="0" u="none" strike="noStrike" cap="none">
                <a:solidFill>
                  <a:schemeClr val="dk1"/>
                </a:solidFill>
                <a:latin typeface="Arial"/>
                <a:ea typeface="Arial"/>
                <a:cs typeface="Arial"/>
                <a:sym typeface="Arial"/>
              </a:defRPr>
            </a:lvl3pPr>
            <a:lvl4pPr marL="1828800" marR="0" lvl="3" indent="-361950" algn="l" rtl="0">
              <a:lnSpc>
                <a:spcPct val="90000"/>
              </a:lnSpc>
              <a:spcBef>
                <a:spcPts val="750"/>
              </a:spcBef>
              <a:spcAft>
                <a:spcPts val="0"/>
              </a:spcAft>
              <a:buClr>
                <a:srgbClr val="003366"/>
              </a:buClr>
              <a:buSzPts val="2100"/>
              <a:buFont typeface="Courier New"/>
              <a:buChar char="•"/>
              <a:defRPr sz="2100" b="1" i="0" u="none" strike="noStrike" cap="none">
                <a:solidFill>
                  <a:srgbClr val="003366"/>
                </a:solidFill>
                <a:latin typeface="Arial"/>
                <a:ea typeface="Arial"/>
                <a:cs typeface="Arial"/>
                <a:sym typeface="Arial"/>
              </a:defRPr>
            </a:lvl4pPr>
            <a:lvl5pPr marL="2286000" marR="0" lvl="4" indent="-361950" algn="l" rtl="0">
              <a:lnSpc>
                <a:spcPct val="90000"/>
              </a:lnSpc>
              <a:spcBef>
                <a:spcPts val="750"/>
              </a:spcBef>
              <a:spcAft>
                <a:spcPts val="0"/>
              </a:spcAft>
              <a:buClr>
                <a:schemeClr val="dk1"/>
              </a:buClr>
              <a:buSzPts val="2100"/>
              <a:buFont typeface="Arial"/>
              <a:buChar char="•"/>
              <a:defRPr sz="2100" b="1"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alibri"/>
                <a:ea typeface="Calibri"/>
                <a:cs typeface="Calibri"/>
                <a:sym typeface="Calibri"/>
              </a:defRPr>
            </a:lvl6pPr>
            <a:lvl7pPr marL="3200400" marR="0" lvl="6" indent="-330200" algn="l" rtl="0">
              <a:spcBef>
                <a:spcPts val="320"/>
              </a:spcBef>
              <a:spcAft>
                <a:spcPts val="0"/>
              </a:spcAft>
              <a:buClr>
                <a:srgbClr val="7F7F7F"/>
              </a:buClr>
              <a:buSzPts val="1600"/>
              <a:buFont typeface="Arial"/>
              <a:buChar char="•"/>
              <a:defRPr sz="1600" b="0" i="0" u="none" strike="noStrike" cap="none">
                <a:solidFill>
                  <a:srgbClr val="7F7F7F"/>
                </a:solidFill>
                <a:latin typeface="Calibri"/>
                <a:ea typeface="Calibri"/>
                <a:cs typeface="Calibri"/>
                <a:sym typeface="Calibri"/>
              </a:defRPr>
            </a:lvl7pPr>
            <a:lvl8pPr marL="3657600" marR="0" lvl="7"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alibri"/>
                <a:ea typeface="Calibri"/>
                <a:cs typeface="Calibri"/>
                <a:sym typeface="Calibri"/>
              </a:defRPr>
            </a:lvl8pPr>
            <a:lvl9pPr marL="4114800" marR="0" lvl="8" indent="-330200" algn="l" rtl="0">
              <a:spcBef>
                <a:spcPts val="320"/>
              </a:spcBef>
              <a:spcAft>
                <a:spcPts val="0"/>
              </a:spcAft>
              <a:buClr>
                <a:srgbClr val="7F7F7F"/>
              </a:buClr>
              <a:buSzPts val="1600"/>
              <a:buFont typeface="Arial"/>
              <a:buChar char="•"/>
              <a:defRPr sz="1600" b="0" i="0" u="none" strike="noStrike" cap="none">
                <a:solidFill>
                  <a:srgbClr val="7F7F7F"/>
                </a:solidFill>
                <a:latin typeface="Calibri"/>
                <a:ea typeface="Calibri"/>
                <a:cs typeface="Calibri"/>
                <a:sym typeface="Calibri"/>
              </a:defRPr>
            </a:lvl9pPr>
          </a:lstStyle>
          <a:p>
            <a:endParaRPr/>
          </a:p>
        </p:txBody>
      </p:sp>
      <p:sp>
        <p:nvSpPr>
          <p:cNvPr id="100" name="Google Shape;100;p22"/>
          <p:cNvSpPr txBox="1">
            <a:spLocks noGrp="1"/>
          </p:cNvSpPr>
          <p:nvPr>
            <p:ph type="sldNum" idx="12"/>
          </p:nvPr>
        </p:nvSpPr>
        <p:spPr>
          <a:xfrm>
            <a:off x="11089822" y="6404295"/>
            <a:ext cx="263980" cy="269239"/>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900" b="0">
                <a:solidFill>
                  <a:schemeClr val="dk1"/>
                </a:solidFill>
                <a:latin typeface="Calibri"/>
                <a:ea typeface="Calibri"/>
                <a:cs typeface="Calibri"/>
                <a:sym typeface="Calibri"/>
              </a:defRPr>
            </a:lvl1pPr>
            <a:lvl2pPr marL="0" marR="0" lvl="1" indent="0" algn="ctr" rtl="0">
              <a:spcBef>
                <a:spcPts val="0"/>
              </a:spcBef>
              <a:spcAft>
                <a:spcPts val="0"/>
              </a:spcAft>
              <a:buNone/>
              <a:defRPr sz="900" b="0">
                <a:solidFill>
                  <a:schemeClr val="dk1"/>
                </a:solidFill>
                <a:latin typeface="Calibri"/>
                <a:ea typeface="Calibri"/>
                <a:cs typeface="Calibri"/>
                <a:sym typeface="Calibri"/>
              </a:defRPr>
            </a:lvl2pPr>
            <a:lvl3pPr marL="0" marR="0" lvl="2" indent="0" algn="ctr" rtl="0">
              <a:spcBef>
                <a:spcPts val="0"/>
              </a:spcBef>
              <a:spcAft>
                <a:spcPts val="0"/>
              </a:spcAft>
              <a:buNone/>
              <a:defRPr sz="900" b="0">
                <a:solidFill>
                  <a:schemeClr val="dk1"/>
                </a:solidFill>
                <a:latin typeface="Calibri"/>
                <a:ea typeface="Calibri"/>
                <a:cs typeface="Calibri"/>
                <a:sym typeface="Calibri"/>
              </a:defRPr>
            </a:lvl3pPr>
            <a:lvl4pPr marL="0" marR="0" lvl="3" indent="0" algn="ctr" rtl="0">
              <a:spcBef>
                <a:spcPts val="0"/>
              </a:spcBef>
              <a:spcAft>
                <a:spcPts val="0"/>
              </a:spcAft>
              <a:buNone/>
              <a:defRPr sz="900" b="0">
                <a:solidFill>
                  <a:schemeClr val="dk1"/>
                </a:solidFill>
                <a:latin typeface="Calibri"/>
                <a:ea typeface="Calibri"/>
                <a:cs typeface="Calibri"/>
                <a:sym typeface="Calibri"/>
              </a:defRPr>
            </a:lvl4pPr>
            <a:lvl5pPr marL="0" marR="0" lvl="4" indent="0" algn="ctr" rtl="0">
              <a:spcBef>
                <a:spcPts val="0"/>
              </a:spcBef>
              <a:spcAft>
                <a:spcPts val="0"/>
              </a:spcAft>
              <a:buNone/>
              <a:defRPr sz="900" b="0">
                <a:solidFill>
                  <a:schemeClr val="dk1"/>
                </a:solidFill>
                <a:latin typeface="Calibri"/>
                <a:ea typeface="Calibri"/>
                <a:cs typeface="Calibri"/>
                <a:sym typeface="Calibri"/>
              </a:defRPr>
            </a:lvl5pPr>
            <a:lvl6pPr marL="0" marR="0" lvl="5" indent="0" algn="ctr" rtl="0">
              <a:spcBef>
                <a:spcPts val="0"/>
              </a:spcBef>
              <a:spcAft>
                <a:spcPts val="0"/>
              </a:spcAft>
              <a:buNone/>
              <a:defRPr sz="900" b="0">
                <a:solidFill>
                  <a:schemeClr val="dk1"/>
                </a:solidFill>
                <a:latin typeface="Calibri"/>
                <a:ea typeface="Calibri"/>
                <a:cs typeface="Calibri"/>
                <a:sym typeface="Calibri"/>
              </a:defRPr>
            </a:lvl6pPr>
            <a:lvl7pPr marL="0" marR="0" lvl="6" indent="0" algn="ctr" rtl="0">
              <a:spcBef>
                <a:spcPts val="0"/>
              </a:spcBef>
              <a:spcAft>
                <a:spcPts val="0"/>
              </a:spcAft>
              <a:buNone/>
              <a:defRPr sz="900" b="0">
                <a:solidFill>
                  <a:schemeClr val="dk1"/>
                </a:solidFill>
                <a:latin typeface="Calibri"/>
                <a:ea typeface="Calibri"/>
                <a:cs typeface="Calibri"/>
                <a:sym typeface="Calibri"/>
              </a:defRPr>
            </a:lvl7pPr>
            <a:lvl8pPr marL="0" marR="0" lvl="7" indent="0" algn="ctr" rtl="0">
              <a:spcBef>
                <a:spcPts val="0"/>
              </a:spcBef>
              <a:spcAft>
                <a:spcPts val="0"/>
              </a:spcAft>
              <a:buNone/>
              <a:defRPr sz="900" b="0">
                <a:solidFill>
                  <a:schemeClr val="dk1"/>
                </a:solidFill>
                <a:latin typeface="Calibri"/>
                <a:ea typeface="Calibri"/>
                <a:cs typeface="Calibri"/>
                <a:sym typeface="Calibri"/>
              </a:defRPr>
            </a:lvl8pPr>
            <a:lvl9pPr marL="0" marR="0" lvl="8" indent="0" algn="ctr" rtl="0">
              <a:spcBef>
                <a:spcPts val="0"/>
              </a:spcBef>
              <a:spcAft>
                <a:spcPts val="0"/>
              </a:spcAft>
              <a:buNone/>
              <a:defRPr sz="900" b="0">
                <a:solidFill>
                  <a:schemeClr val="dk1"/>
                </a:solidFill>
                <a:latin typeface="Calibri"/>
                <a:ea typeface="Calibri"/>
                <a:cs typeface="Calibri"/>
                <a:sym typeface="Calibri"/>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133680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6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1323970"/>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CBB9E-0844-E94B-8AA3-C166E5ABA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88D30F-5332-2442-BD0A-342C8BD20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A43428-A6E0-3B41-A602-2D3BA56A0274}"/>
              </a:ext>
            </a:extLst>
          </p:cNvPr>
          <p:cNvSpPr>
            <a:spLocks noGrp="1"/>
          </p:cNvSpPr>
          <p:nvPr>
            <p:ph type="dt" sz="half" idx="10"/>
          </p:nvPr>
        </p:nvSpPr>
        <p:spPr/>
        <p:txBody>
          <a:bodyPr/>
          <a:lstStyle/>
          <a:p>
            <a:fld id="{B78DB298-2CF2-9749-B7DA-B43D8F11D612}" type="datetime1">
              <a:rPr lang="en-US" smtClean="0"/>
              <a:t>8/22/23</a:t>
            </a:fld>
            <a:endParaRPr lang="en-US"/>
          </a:p>
        </p:txBody>
      </p:sp>
      <p:sp>
        <p:nvSpPr>
          <p:cNvPr id="6" name="Slide Number Placeholder 5">
            <a:extLst>
              <a:ext uri="{FF2B5EF4-FFF2-40B4-BE49-F238E27FC236}">
                <a16:creationId xmlns:a16="http://schemas.microsoft.com/office/drawing/2014/main" xmlns="" id="{E1B3219D-05CE-3B45-B5E7-FFBE53BDDD28}"/>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12846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F76407-E97B-7840-9652-77C1D24CBB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54E31-F7A3-C04C-B108-3218B8FC2A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CC3B4A-80E8-084A-A75B-1A23F82FBC14}"/>
              </a:ext>
            </a:extLst>
          </p:cNvPr>
          <p:cNvSpPr>
            <a:spLocks noGrp="1"/>
          </p:cNvSpPr>
          <p:nvPr>
            <p:ph type="dt" sz="half" idx="10"/>
          </p:nvPr>
        </p:nvSpPr>
        <p:spPr/>
        <p:txBody>
          <a:bodyPr/>
          <a:lstStyle/>
          <a:p>
            <a:fld id="{59AAA00E-6528-9147-827F-54EABC190D3E}" type="datetime1">
              <a:rPr lang="en-US" smtClean="0"/>
              <a:t>8/22/23</a:t>
            </a:fld>
            <a:endParaRPr lang="en-US"/>
          </a:p>
        </p:txBody>
      </p:sp>
      <p:sp>
        <p:nvSpPr>
          <p:cNvPr id="6" name="Slide Number Placeholder 5">
            <a:extLst>
              <a:ext uri="{FF2B5EF4-FFF2-40B4-BE49-F238E27FC236}">
                <a16:creationId xmlns:a16="http://schemas.microsoft.com/office/drawing/2014/main" xmlns="" id="{58C11ED7-DE80-8F48-B1D2-BBF230673581}"/>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8613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5150A-DCCB-4A40-A89B-11EDB1D2D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9775DF-46F4-9D4C-91C2-82B4A5430F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17EAA3-E561-7749-8721-69932F551E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188B68-6512-0A4F-A005-B60FC995BB88}"/>
              </a:ext>
            </a:extLst>
          </p:cNvPr>
          <p:cNvSpPr>
            <a:spLocks noGrp="1"/>
          </p:cNvSpPr>
          <p:nvPr>
            <p:ph type="dt" sz="half" idx="10"/>
          </p:nvPr>
        </p:nvSpPr>
        <p:spPr/>
        <p:txBody>
          <a:bodyPr/>
          <a:lstStyle/>
          <a:p>
            <a:fld id="{678C2240-76F3-E147-906E-E0ADE39AECB5}" type="datetime1">
              <a:rPr lang="en-US" smtClean="0"/>
              <a:t>8/22/23</a:t>
            </a:fld>
            <a:endParaRPr lang="en-US"/>
          </a:p>
        </p:txBody>
      </p:sp>
      <p:sp>
        <p:nvSpPr>
          <p:cNvPr id="7" name="Slide Number Placeholder 6">
            <a:extLst>
              <a:ext uri="{FF2B5EF4-FFF2-40B4-BE49-F238E27FC236}">
                <a16:creationId xmlns:a16="http://schemas.microsoft.com/office/drawing/2014/main" xmlns="" id="{B949D4FF-F49C-BB40-BC72-A19F38ADE2F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61748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FE004-83E6-5948-A982-6F79A37D6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9B43D4C-4F09-D14A-9884-8BDD31B95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0F7E00E-7F15-414A-8150-83E75630D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70D4FBF-4A66-C247-906F-F76A9B782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DB5596F-1335-C642-8928-390C71F55C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1FBA73F-E1B3-C645-A949-5D22BD577A98}"/>
              </a:ext>
            </a:extLst>
          </p:cNvPr>
          <p:cNvSpPr>
            <a:spLocks noGrp="1"/>
          </p:cNvSpPr>
          <p:nvPr>
            <p:ph type="dt" sz="half" idx="10"/>
          </p:nvPr>
        </p:nvSpPr>
        <p:spPr/>
        <p:txBody>
          <a:bodyPr/>
          <a:lstStyle/>
          <a:p>
            <a:fld id="{CA278B2C-C152-BF4E-B097-5C9983E3892C}" type="datetime1">
              <a:rPr lang="en-US" smtClean="0"/>
              <a:t>8/22/23</a:t>
            </a:fld>
            <a:endParaRPr lang="en-US"/>
          </a:p>
        </p:txBody>
      </p:sp>
      <p:sp>
        <p:nvSpPr>
          <p:cNvPr id="9" name="Slide Number Placeholder 8">
            <a:extLst>
              <a:ext uri="{FF2B5EF4-FFF2-40B4-BE49-F238E27FC236}">
                <a16:creationId xmlns:a16="http://schemas.microsoft.com/office/drawing/2014/main" xmlns="" id="{42C06236-21A8-2D4F-B5A4-568F9DCB653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19637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89BA7-CAF9-A14F-8DE3-FA0849D33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DD23F26-F063-1945-96B6-D910113260ED}"/>
              </a:ext>
            </a:extLst>
          </p:cNvPr>
          <p:cNvSpPr>
            <a:spLocks noGrp="1"/>
          </p:cNvSpPr>
          <p:nvPr>
            <p:ph type="dt" sz="half" idx="10"/>
          </p:nvPr>
        </p:nvSpPr>
        <p:spPr/>
        <p:txBody>
          <a:bodyPr/>
          <a:lstStyle/>
          <a:p>
            <a:fld id="{52120A6D-50D7-DC49-9240-3B897313C86C}" type="datetime1">
              <a:rPr lang="en-US" smtClean="0"/>
              <a:t>8/22/23</a:t>
            </a:fld>
            <a:endParaRPr lang="en-US"/>
          </a:p>
        </p:txBody>
      </p:sp>
      <p:sp>
        <p:nvSpPr>
          <p:cNvPr id="5" name="Slide Number Placeholder 4">
            <a:extLst>
              <a:ext uri="{FF2B5EF4-FFF2-40B4-BE49-F238E27FC236}">
                <a16:creationId xmlns:a16="http://schemas.microsoft.com/office/drawing/2014/main" xmlns="" id="{61A22A20-7622-7C43-A0E9-FB9DA0D80277}"/>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9365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128B80E-B106-E444-A711-8A25C56DDD4B}"/>
              </a:ext>
            </a:extLst>
          </p:cNvPr>
          <p:cNvSpPr>
            <a:spLocks noGrp="1"/>
          </p:cNvSpPr>
          <p:nvPr>
            <p:ph type="dt" sz="half" idx="10"/>
          </p:nvPr>
        </p:nvSpPr>
        <p:spPr/>
        <p:txBody>
          <a:bodyPr/>
          <a:lstStyle/>
          <a:p>
            <a:fld id="{3EC8B993-7EA8-E14C-B192-82FAF47DDB33}" type="datetime1">
              <a:rPr lang="en-US" smtClean="0"/>
              <a:t>8/22/23</a:t>
            </a:fld>
            <a:endParaRPr lang="en-US"/>
          </a:p>
        </p:txBody>
      </p:sp>
      <p:sp>
        <p:nvSpPr>
          <p:cNvPr id="4" name="Slide Number Placeholder 3">
            <a:extLst>
              <a:ext uri="{FF2B5EF4-FFF2-40B4-BE49-F238E27FC236}">
                <a16:creationId xmlns:a16="http://schemas.microsoft.com/office/drawing/2014/main" xmlns="" id="{1030C6B5-F440-B547-9D6E-C63763AA500C}"/>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7678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43DDB-D32A-EC4B-AA87-C4C2AFDFC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7B4170E-CBBF-6D48-B0A2-DD2F122C7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BA956FA-F781-004D-80E8-66573429C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F85AE9-1ED6-AC44-AC59-1FB2EF67FC52}"/>
              </a:ext>
            </a:extLst>
          </p:cNvPr>
          <p:cNvSpPr>
            <a:spLocks noGrp="1"/>
          </p:cNvSpPr>
          <p:nvPr>
            <p:ph type="dt" sz="half" idx="10"/>
          </p:nvPr>
        </p:nvSpPr>
        <p:spPr/>
        <p:txBody>
          <a:bodyPr/>
          <a:lstStyle/>
          <a:p>
            <a:fld id="{45F12868-9C68-1E4A-8153-ED8FC06C0642}" type="datetime1">
              <a:rPr lang="en-US" smtClean="0"/>
              <a:t>8/22/23</a:t>
            </a:fld>
            <a:endParaRPr lang="en-US"/>
          </a:p>
        </p:txBody>
      </p:sp>
      <p:sp>
        <p:nvSpPr>
          <p:cNvPr id="7" name="Slide Number Placeholder 6">
            <a:extLst>
              <a:ext uri="{FF2B5EF4-FFF2-40B4-BE49-F238E27FC236}">
                <a16:creationId xmlns:a16="http://schemas.microsoft.com/office/drawing/2014/main" xmlns="" id="{7EA99A85-1E0F-E54F-AE76-B4FAD4BB5E2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53678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1BD5-F4F9-3D49-96FE-AB1663138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0EE14B5-362D-3444-BD24-388AAE73E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44FE05A-D6EC-A74E-A452-52C484803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AB6E73A-7F1D-CA47-91F5-AE1537B8052B}"/>
              </a:ext>
            </a:extLst>
          </p:cNvPr>
          <p:cNvSpPr>
            <a:spLocks noGrp="1"/>
          </p:cNvSpPr>
          <p:nvPr>
            <p:ph type="dt" sz="half" idx="10"/>
          </p:nvPr>
        </p:nvSpPr>
        <p:spPr/>
        <p:txBody>
          <a:bodyPr/>
          <a:lstStyle/>
          <a:p>
            <a:fld id="{0923CB2D-CAA9-E94A-90B0-BE0AA3893111}" type="datetime1">
              <a:rPr lang="en-US" smtClean="0"/>
              <a:t>8/22/23</a:t>
            </a:fld>
            <a:endParaRPr lang="en-US"/>
          </a:p>
        </p:txBody>
      </p:sp>
      <p:sp>
        <p:nvSpPr>
          <p:cNvPr id="7" name="Slide Number Placeholder 6">
            <a:extLst>
              <a:ext uri="{FF2B5EF4-FFF2-40B4-BE49-F238E27FC236}">
                <a16:creationId xmlns:a16="http://schemas.microsoft.com/office/drawing/2014/main" xmlns="" id="{A7239AB1-D26C-E845-8039-73E570FACAD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9889787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070095-B045-D446-9DD3-7FE928375E18}"/>
              </a:ext>
            </a:extLst>
          </p:cNvPr>
          <p:cNvSpPr>
            <a:spLocks noGrp="1"/>
          </p:cNvSpPr>
          <p:nvPr>
            <p:ph type="title"/>
          </p:nvPr>
        </p:nvSpPr>
        <p:spPr>
          <a:xfrm>
            <a:off x="838200" y="365125"/>
            <a:ext cx="10515600" cy="6889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5FF9BD9-8171-704B-8B6D-BD766ABA0F15}"/>
              </a:ext>
            </a:extLst>
          </p:cNvPr>
          <p:cNvSpPr>
            <a:spLocks noGrp="1"/>
          </p:cNvSpPr>
          <p:nvPr>
            <p:ph type="body" idx="1"/>
          </p:nvPr>
        </p:nvSpPr>
        <p:spPr>
          <a:xfrm>
            <a:off x="838200" y="1231900"/>
            <a:ext cx="10515600" cy="4945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B2F74C-EB85-124D-817C-0C4237993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424857"/>
                </a:solidFill>
              </a:defRPr>
            </a:lvl1pPr>
          </a:lstStyle>
          <a:p>
            <a:fld id="{2CEB0B01-2759-9947-9E10-CC8EA41D4B67}" type="datetime1">
              <a:rPr lang="en-US" smtClean="0"/>
              <a:t>8/22/23</a:t>
            </a:fld>
            <a:endParaRPr lang="en-US"/>
          </a:p>
        </p:txBody>
      </p:sp>
      <p:sp>
        <p:nvSpPr>
          <p:cNvPr id="6" name="Slide Number Placeholder 5">
            <a:extLst>
              <a:ext uri="{FF2B5EF4-FFF2-40B4-BE49-F238E27FC236}">
                <a16:creationId xmlns:a16="http://schemas.microsoft.com/office/drawing/2014/main" xmlns="" id="{3C859492-509B-D842-858A-E98B477DE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424857"/>
                </a:solidFill>
              </a:defRPr>
            </a:lvl1pPr>
          </a:lstStyle>
          <a:p>
            <a:fld id="{89057327-5C45-3844-9BAD-8A2E33F71C3A}" type="slidenum">
              <a:rPr lang="en-US" smtClean="0"/>
              <a:pPr/>
              <a:t>‹#›</a:t>
            </a:fld>
            <a:endParaRPr lang="en-US"/>
          </a:p>
        </p:txBody>
      </p:sp>
    </p:spTree>
    <p:extLst>
      <p:ext uri="{BB962C8B-B14F-4D97-AF65-F5344CB8AC3E}">
        <p14:creationId xmlns:p14="http://schemas.microsoft.com/office/powerpoint/2010/main" val="1673775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hub.docker.com/orgs/blendernlp/repositories" TargetMode="Externa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blender02.cs.rpi.edu:3300/elisa_ie" TargetMode="External"/><Relationship Id="rId5" Type="http://schemas.openxmlformats.org/officeDocument/2006/relationships/hyperlink" Target="http://159.89.180.81:3300/elisa_ie/api" TargetMode="External"/><Relationship Id="rId6" Type="http://schemas.openxmlformats.org/officeDocument/2006/relationships/hyperlink" Target="http://159.89.180.81:3300/elisa_ie" TargetMode="External"/><Relationship Id="rId7" Type="http://schemas.openxmlformats.org/officeDocument/2006/relationships/hyperlink" Target="http://159.89.180.81:8080/"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tiff"/></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blender.cs.illinois.edu/course/fall21/anlp.html"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48.pd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6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6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8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7967" y="1140469"/>
            <a:ext cx="8286994" cy="1470025"/>
          </a:xfrm>
        </p:spPr>
        <p:txBody>
          <a:bodyPr>
            <a:noAutofit/>
          </a:bodyPr>
          <a:lstStyle/>
          <a:p>
            <a:pPr fontAlgn="base"/>
            <a:r>
              <a:rPr lang="en-US" sz="4800" dirty="0"/>
              <a:t/>
            </a:r>
            <a:br>
              <a:rPr lang="en-US" sz="4800" dirty="0"/>
            </a:br>
            <a:r>
              <a:rPr lang="en-US" sz="4800" dirty="0" smtClean="0"/>
              <a:t>Overview &amp; Intro</a:t>
            </a:r>
            <a:endParaRPr lang="en-US" sz="4800" dirty="0"/>
          </a:p>
        </p:txBody>
      </p:sp>
      <p:sp>
        <p:nvSpPr>
          <p:cNvPr id="3" name="Subtitle 2"/>
          <p:cNvSpPr>
            <a:spLocks noGrp="1"/>
          </p:cNvSpPr>
          <p:nvPr>
            <p:ph type="subTitle" idx="1"/>
          </p:nvPr>
        </p:nvSpPr>
        <p:spPr>
          <a:xfrm>
            <a:off x="1816714" y="3114385"/>
            <a:ext cx="9258300" cy="2057400"/>
          </a:xfrm>
        </p:spPr>
        <p:txBody>
          <a:bodyPr>
            <a:noAutofit/>
          </a:bodyPr>
          <a:lstStyle/>
          <a:p>
            <a:r>
              <a:rPr lang="en-US" sz="2800" dirty="0" err="1" smtClean="0"/>
              <a:t>Heng</a:t>
            </a:r>
            <a:r>
              <a:rPr lang="en-US" sz="2800" dirty="0" smtClean="0"/>
              <a:t> </a:t>
            </a:r>
            <a:r>
              <a:rPr lang="en-US" sz="2800" dirty="0" err="1" smtClean="0"/>
              <a:t>Ji</a:t>
            </a:r>
            <a:r>
              <a:rPr lang="en-US" sz="2800" dirty="0" smtClean="0"/>
              <a:t> </a:t>
            </a:r>
          </a:p>
          <a:p>
            <a:r>
              <a:rPr lang="en-US" sz="2800" dirty="0" smtClean="0"/>
              <a:t>(UIUC CS Professor &amp; Amazon Scholar)</a:t>
            </a:r>
          </a:p>
          <a:p>
            <a:pPr algn="ctr"/>
            <a:r>
              <a:rPr lang="en-US" dirty="0" smtClean="0"/>
              <a:t>hengji@illinois.edu</a:t>
            </a:r>
          </a:p>
          <a:p>
            <a:pPr algn="ctr"/>
            <a:endParaRPr lang="en-US" dirty="0"/>
          </a:p>
        </p:txBody>
      </p:sp>
      <p:sp>
        <p:nvSpPr>
          <p:cNvPr id="4" name="Slide Number Placeholder 3"/>
          <p:cNvSpPr>
            <a:spLocks noGrp="1"/>
          </p:cNvSpPr>
          <p:nvPr>
            <p:ph type="sldNum" sz="quarter" idx="4294967295"/>
          </p:nvPr>
        </p:nvSpPr>
        <p:spPr>
          <a:xfrm>
            <a:off x="8839200" y="6324601"/>
            <a:ext cx="1524000" cy="365125"/>
          </a:xfrm>
          <a:prstGeom prst="rect">
            <a:avLst/>
          </a:prstGeom>
        </p:spPr>
        <p:txBody>
          <a:bodyPr/>
          <a:lstStyle/>
          <a:p>
            <a:fld id="{024B13ED-57CC-4817-AFF2-A39BFC804D6C}" type="slidenum">
              <a:rPr lang="en-US" smtClean="0"/>
              <a:pPr/>
              <a:t>1</a:t>
            </a:fld>
            <a:endParaRPr lang="en-US" dirty="0"/>
          </a:p>
        </p:txBody>
      </p:sp>
      <p:pic>
        <p:nvPicPr>
          <p:cNvPr id="5" name="Picture 4"/>
          <p:cNvPicPr>
            <a:picLocks noChangeAspect="1"/>
          </p:cNvPicPr>
          <p:nvPr/>
        </p:nvPicPr>
        <p:blipFill>
          <a:blip r:embed="rId3"/>
          <a:stretch>
            <a:fillRect/>
          </a:stretch>
        </p:blipFill>
        <p:spPr>
          <a:xfrm>
            <a:off x="11426300" y="0"/>
            <a:ext cx="765699" cy="991724"/>
          </a:xfrm>
          <a:prstGeom prst="rect">
            <a:avLst/>
          </a:prstGeom>
        </p:spPr>
      </p:pic>
    </p:spTree>
    <p:extLst>
      <p:ext uri="{BB962C8B-B14F-4D97-AF65-F5344CB8AC3E}">
        <p14:creationId xmlns:p14="http://schemas.microsoft.com/office/powerpoint/2010/main" val="17670971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1981200" y="29937"/>
            <a:ext cx="86868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a:solidFill>
                  <a:srgbClr val="C00000"/>
                </a:solidFill>
                <a:latin typeface="Palatino Linotype"/>
                <a:ea typeface="Palatino Linotype"/>
                <a:cs typeface="Palatino Linotype"/>
                <a:sym typeface="Palatino Linotype"/>
              </a:rPr>
              <a:t>Word Cloze Game!</a:t>
            </a:r>
            <a:endParaRPr sz="3200" dirty="0">
              <a:solidFill>
                <a:srgbClr val="C00000"/>
              </a:solidFill>
              <a:latin typeface="Palatino Linotype"/>
              <a:ea typeface="Palatino Linotype"/>
              <a:cs typeface="Palatino Linotype"/>
              <a:sym typeface="Palatino Linotype"/>
            </a:endParaRPr>
          </a:p>
        </p:txBody>
      </p:sp>
      <p:sp>
        <p:nvSpPr>
          <p:cNvPr id="1131" name="Google Shape;1131;p104"/>
          <p:cNvSpPr txBox="1">
            <a:spLocks noGrp="1"/>
          </p:cNvSpPr>
          <p:nvPr>
            <p:ph type="body" idx="1"/>
          </p:nvPr>
        </p:nvSpPr>
        <p:spPr>
          <a:xfrm>
            <a:off x="1854200" y="1172938"/>
            <a:ext cx="8458200" cy="5059363"/>
          </a:xfrm>
          <a:prstGeom prst="rect">
            <a:avLst/>
          </a:prstGeom>
          <a:noFill/>
          <a:ln>
            <a:noFill/>
          </a:ln>
        </p:spPr>
        <p:txBody>
          <a:bodyPr spcFirstLastPara="1" vert="horz" wrap="square" lIns="91425" tIns="45700" rIns="91425" bIns="45700" rtlCol="0" anchor="t" anchorCtr="0">
            <a:noAutofit/>
          </a:bodyPr>
          <a:lstStyle/>
          <a:p>
            <a:r>
              <a:rPr lang="en-US" sz="3200" dirty="0"/>
              <a:t>____ tends to be rude to customers</a:t>
            </a:r>
          </a:p>
          <a:p>
            <a:r>
              <a:rPr lang="en-US" sz="3200" dirty="0"/>
              <a:t>The ____ that lives near our farm likes chicken</a:t>
            </a:r>
          </a:p>
          <a:p>
            <a:r>
              <a:rPr lang="en-US" sz="3200" dirty="0"/>
              <a:t>The wolf lives near our ranch prefers ____</a:t>
            </a:r>
          </a:p>
          <a:p>
            <a:endParaRPr lang="en-US" sz="3200" dirty="0"/>
          </a:p>
          <a:p>
            <a:endParaRPr lang="en-US" sz="3200" dirty="0"/>
          </a:p>
          <a:p>
            <a:endParaRPr lang="en-US" sz="3200" dirty="0"/>
          </a:p>
          <a:p>
            <a:pPr marL="342900" indent="-342900">
              <a:spcBef>
                <a:spcPts val="0"/>
              </a:spcBef>
              <a:buClr>
                <a:srgbClr val="170981"/>
              </a:buClr>
              <a:buSzPts val="1776"/>
              <a:buFont typeface="Noto Sans Symbols"/>
              <a:buChar char="▪"/>
            </a:pPr>
            <a:endParaRPr lang="en-US" sz="2220" dirty="0">
              <a:solidFill>
                <a:schemeClr val="dk1"/>
              </a:solidFill>
              <a:latin typeface="Calibri"/>
              <a:ea typeface="Calibri"/>
              <a:cs typeface="Calibri"/>
              <a:sym typeface="Calibri"/>
            </a:endParaRPr>
          </a:p>
          <a:p>
            <a:pPr marL="342900" indent="-342900">
              <a:spcBef>
                <a:spcPts val="0"/>
              </a:spcBef>
              <a:buClr>
                <a:srgbClr val="170981"/>
              </a:buClr>
              <a:buSzPts val="1776"/>
              <a:buFont typeface="Noto Sans Symbols"/>
              <a:buChar char="▪"/>
            </a:pPr>
            <a:endParaRPr dirty="0"/>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10</a:t>
            </a:fld>
            <a:endParaRPr sz="1400" b="1">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468209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
          <p:cNvSpPr txBox="1">
            <a:spLocks noGrp="1"/>
          </p:cNvSpPr>
          <p:nvPr>
            <p:ph type="body" idx="1"/>
          </p:nvPr>
        </p:nvSpPr>
        <p:spPr>
          <a:xfrm>
            <a:off x="1974642" y="1402867"/>
            <a:ext cx="8242716" cy="4665348"/>
          </a:xfrm>
          <a:prstGeom prst="rect">
            <a:avLst/>
          </a:prstGeom>
          <a:noFill/>
          <a:ln>
            <a:noFill/>
          </a:ln>
        </p:spPr>
        <p:txBody>
          <a:bodyPr spcFirstLastPara="1" vert="horz" wrap="square" lIns="68575" tIns="34275" rIns="68575" bIns="34275" rtlCol="0" anchor="t" anchorCtr="0">
            <a:noAutofit/>
          </a:bodyPr>
          <a:lstStyle/>
          <a:p>
            <a:pPr marL="177800" indent="-171450">
              <a:lnSpc>
                <a:spcPct val="100000"/>
              </a:lnSpc>
              <a:spcBef>
                <a:spcPts val="0"/>
              </a:spcBef>
              <a:buClr>
                <a:srgbClr val="170981"/>
              </a:buClr>
              <a:buSzPts val="1300"/>
              <a:buFont typeface="Arial"/>
              <a:buChar char="•"/>
            </a:pPr>
            <a:r>
              <a:rPr lang="en-US" sz="2400" dirty="0"/>
              <a:t>John purchased a high-pressure cooker and materials for bomb making. ________________. _________________. There was an explosion during Boston Marathon. _______________. Police found the bomb was inside a high-pressure cooker. ____________________. ___________________. John was sentenced to death.</a:t>
            </a:r>
          </a:p>
        </p:txBody>
      </p:sp>
      <p:sp>
        <p:nvSpPr>
          <p:cNvPr id="355" name="Google Shape;355;p5"/>
          <p:cNvSpPr txBox="1"/>
          <p:nvPr/>
        </p:nvSpPr>
        <p:spPr>
          <a:xfrm>
            <a:off x="8822534" y="6569077"/>
            <a:ext cx="702469" cy="365125"/>
          </a:xfrm>
          <a:prstGeom prst="rect">
            <a:avLst/>
          </a:prstGeom>
          <a:noFill/>
          <a:ln>
            <a:noFill/>
          </a:ln>
        </p:spPr>
        <p:txBody>
          <a:bodyPr spcFirstLastPara="1" wrap="square" lIns="68575" tIns="34275" rIns="68575" bIns="34275" anchor="t" anchorCtr="0">
            <a:noAutofit/>
          </a:bodyPr>
          <a:lstStyle/>
          <a:p>
            <a:pPr algn="r">
              <a:buClr>
                <a:srgbClr val="000000"/>
              </a:buClr>
              <a:buSzPts val="1100"/>
            </a:pPr>
            <a:fld id="{00000000-1234-1234-1234-123412341234}" type="slidenum">
              <a:rPr lang="en-US" sz="1100" b="1">
                <a:solidFill>
                  <a:srgbClr val="000000"/>
                </a:solidFill>
                <a:latin typeface="Calibri"/>
                <a:ea typeface="Calibri"/>
                <a:cs typeface="Calibri"/>
                <a:sym typeface="Calibri"/>
              </a:rPr>
              <a:pPr algn="r">
                <a:buClr>
                  <a:srgbClr val="000000"/>
                </a:buClr>
                <a:buSzPts val="1100"/>
              </a:pPr>
              <a:t>11</a:t>
            </a:fld>
            <a:endParaRPr sz="1100" b="1">
              <a:solidFill>
                <a:srgbClr val="000000"/>
              </a:solidFill>
              <a:latin typeface="Calibri"/>
              <a:ea typeface="Calibri"/>
              <a:cs typeface="Calibri"/>
              <a:sym typeface="Calibri"/>
            </a:endParaRPr>
          </a:p>
        </p:txBody>
      </p:sp>
      <p:sp>
        <p:nvSpPr>
          <p:cNvPr id="356" name="Google Shape;356;p5"/>
          <p:cNvSpPr txBox="1">
            <a:spLocks noGrp="1"/>
          </p:cNvSpPr>
          <p:nvPr>
            <p:ph type="title"/>
          </p:nvPr>
        </p:nvSpPr>
        <p:spPr>
          <a:xfrm>
            <a:off x="2152650" y="365127"/>
            <a:ext cx="7886700" cy="762400"/>
          </a:xfrm>
          <a:prstGeom prst="rect">
            <a:avLst/>
          </a:prstGeom>
          <a:noFill/>
          <a:ln>
            <a:noFill/>
          </a:ln>
        </p:spPr>
        <p:txBody>
          <a:bodyPr spcFirstLastPara="1" vert="horz" wrap="square" lIns="68550" tIns="34250" rIns="68550" bIns="34250" rtlCol="0" anchor="t" anchorCtr="0">
            <a:normAutofit/>
          </a:bodyPr>
          <a:lstStyle/>
          <a:p>
            <a:pPr>
              <a:spcBef>
                <a:spcPts val="0"/>
              </a:spcBef>
              <a:buSzPts val="3600"/>
            </a:pPr>
            <a:r>
              <a:rPr lang="en-US" dirty="0" smtClean="0">
                <a:solidFill>
                  <a:schemeClr val="accent2"/>
                </a:solidFill>
              </a:rPr>
              <a:t>Event Prediction</a:t>
            </a:r>
            <a:endParaRPr dirty="0">
              <a:solidFill>
                <a:schemeClr val="accent2"/>
              </a:solidFill>
            </a:endParaRPr>
          </a:p>
        </p:txBody>
      </p:sp>
    </p:spTree>
    <p:extLst>
      <p:ext uri="{BB962C8B-B14F-4D97-AF65-F5344CB8AC3E}">
        <p14:creationId xmlns:p14="http://schemas.microsoft.com/office/powerpoint/2010/main" val="25460569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00" y="230189"/>
            <a:ext cx="8382000" cy="664797"/>
          </a:xfrm>
          <a:noFill/>
        </p:spPr>
        <p:txBody>
          <a:bodyPr vert="horz" lIns="0" tIns="0" rIns="0" bIns="0" rtlCol="0" anchor="t">
            <a:spAutoFit/>
          </a:bodyPr>
          <a:lstStyle/>
          <a:p>
            <a:pPr defTabSz="914363">
              <a:defRPr/>
            </a:pPr>
            <a:r>
              <a:rPr lang="en-US" sz="4800" spc="-150" dirty="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rPr>
              <a:t>Counts on the Web</a:t>
            </a:r>
          </a:p>
        </p:txBody>
      </p:sp>
      <p:sp>
        <p:nvSpPr>
          <p:cNvPr id="3299331" name="Text Placeholder 2"/>
          <p:cNvSpPr>
            <a:spLocks noGrp="1"/>
          </p:cNvSpPr>
          <p:nvPr>
            <p:ph type="body" sz="quarter" idx="4294967295"/>
          </p:nvPr>
        </p:nvSpPr>
        <p:spPr>
          <a:xfrm>
            <a:off x="1905000" y="1411289"/>
            <a:ext cx="8382000" cy="535531"/>
          </a:xfrm>
        </p:spPr>
        <p:txBody>
          <a:bodyPr vert="horz" lIns="0" tIns="0" rIns="0" bIns="0" rtlCol="0">
            <a:spAutoFit/>
          </a:bodyPr>
          <a:lstStyle/>
          <a:p>
            <a:pPr marL="396875" indent="-396875" defTabSz="912813"/>
            <a:endParaRPr lang="en-US" sz="2900"/>
          </a:p>
        </p:txBody>
      </p:sp>
      <p:pic>
        <p:nvPicPr>
          <p:cNvPr id="3299332" name="Picture 5" descr="dange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31926"/>
            <a:ext cx="62484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689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00" y="230189"/>
            <a:ext cx="8382000" cy="664797"/>
          </a:xfrm>
          <a:noFill/>
        </p:spPr>
        <p:txBody>
          <a:bodyPr vert="horz" lIns="0" tIns="0" rIns="0" bIns="0" rtlCol="0" anchor="t">
            <a:spAutoFit/>
          </a:bodyPr>
          <a:lstStyle/>
          <a:p>
            <a:pPr defTabSz="914363">
              <a:defRPr/>
            </a:pPr>
            <a:r>
              <a:rPr lang="en-US" sz="4800" spc="-150" dirty="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rPr>
              <a:t>died in (</a:t>
            </a:r>
            <a:r>
              <a:rPr lang="en-US" sz="4800" spc="-150" dirty="0" err="1">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rPr>
              <a:t>a|an</a:t>
            </a:r>
            <a:r>
              <a:rPr lang="en-US" sz="4800" spc="-150" dirty="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rPr>
              <a:t>) _ accident	</a:t>
            </a:r>
          </a:p>
        </p:txBody>
      </p:sp>
      <p:sp>
        <p:nvSpPr>
          <p:cNvPr id="3300355" name="Text Placeholder 2"/>
          <p:cNvSpPr>
            <a:spLocks noGrp="1"/>
          </p:cNvSpPr>
          <p:nvPr>
            <p:ph type="body" sz="quarter" idx="4294967295"/>
          </p:nvPr>
        </p:nvSpPr>
        <p:spPr>
          <a:xfrm>
            <a:off x="1143000" y="894986"/>
            <a:ext cx="9601200" cy="6278642"/>
          </a:xfrm>
        </p:spPr>
        <p:txBody>
          <a:bodyPr vert="horz" lIns="0" tIns="0" rIns="0" bIns="0" rtlCol="0">
            <a:spAutoFit/>
          </a:bodyPr>
          <a:lstStyle/>
          <a:p>
            <a:pPr marL="396875" indent="-396875" defTabSz="912813">
              <a:buNone/>
            </a:pPr>
            <a:r>
              <a:rPr lang="en-US" altLang="zh-CN" sz="1700">
                <a:ea typeface="宋体" pitchFamily="2" charset="-122"/>
              </a:rPr>
              <a:t>	car 13966, automobile 2954, road 1892, auto 1650, traffic 1549, tragic 1480, motorcycle 1399, boating 823, freak 733, drowning 438, vehicle 417, hunting 304, helicopter 289, skiing 281, mining 254, train 250, airplane 236, plane 234, climbing 231, bus 208, motor 198, industrial 187, swimming 180, training 170, motorbike 155, aircraft 152, terrible 137, riding 136, bicycle 132, diving 127, tractor 115, construction 111, farming 107, horrible 105, one-car 104, flying 103, hit-and-run 99, similar 89, racing 89, hiking 89, truck 86, farm 81, bike 78, mine 75, carriage 73, logging 72, unfortunate 71, railroad 71, work-related 70, snowmobile 70, mysterious 68, fishing 67, shooting 66, mountaineering 66, highway 66, single-car 63, cycling 62, air 59, boat 59, horrific 56, sailing 55, fatal 55, workplace 50, skydiving 50, rollover 50, one-vehicle 48, &lt;UNK&gt; 48, work 47, single-vehicle 47, vehicular 45, kayaking 43, surfing 42, automobile 41, car 40, electrical 39, ATV 39, railway 38, Humvee 38, skating 35, hang-gliding 35, canoeing 35, 0000 35, shuttle 34, parachuting 34, jeep 34, ski 33, bulldozer 31, aviation 30, van 30, bizarre 30, wagon 27, two-vehicle 27, street 27, glider 26, " 25, sawmill 25, horse 25, bomb-making 25, bicycling 25, auto 25, alcohol-related 24, snowboarding 24, motoring 24, early-morning 24, trucking 23, elevator 22, horse-riding 22, fire 22, two-car 21, strange 20, mountain-climbing 20, drunk-driving 20, gun 19, rail 18, snowmobiling 17, mill 17, forklift 17, biking 17, river 16, </a:t>
            </a:r>
            <a:r>
              <a:rPr lang="en-US" altLang="zh-CN" sz="1700" dirty="0" err="1">
                <a:ea typeface="宋体" pitchFamily="2" charset="-122"/>
              </a:rPr>
              <a:t>motorcyle</a:t>
            </a:r>
            <a:r>
              <a:rPr lang="en-US" altLang="zh-CN" sz="1700" dirty="0">
                <a:ea typeface="宋体" pitchFamily="2" charset="-122"/>
              </a:rPr>
              <a:t> 16, lab 16, gliding 16, bonfire 16, apparent 15, </a:t>
            </a:r>
            <a:r>
              <a:rPr lang="en-US" altLang="zh-CN" sz="1700" dirty="0" err="1">
                <a:ea typeface="宋体" pitchFamily="2" charset="-122"/>
              </a:rPr>
              <a:t>aeroplane</a:t>
            </a:r>
            <a:r>
              <a:rPr lang="en-US" altLang="zh-CN" sz="1700" dirty="0">
                <a:ea typeface="宋体" pitchFamily="2" charset="-122"/>
              </a:rPr>
              <a:t> 15, testing 15, sledding 15, scuba-diving 15, rock-climbing 15, rafting 15, fiery 15, scooter 14, parachute 14, four-wheeler 14, suspicious 13, rodeo 13, mountain 13, laboratory 13, flight 13, domestic 13, buggy 13, horrific 12, violent 12, trolley 12, three-vehicle 12, tank 12, sudden 12, stupid 12, speedboat 12, single 12, jousting 12, ferry 12, airplane 12, unrelated 11, transporter 11, tram 11, scuba 11, common 11, canoe 11, skateboarding 10, ship 10, paragliding 10, paddock 10, moped 10, factory 10</a:t>
            </a:r>
          </a:p>
        </p:txBody>
      </p:sp>
    </p:spTree>
    <p:extLst>
      <p:ext uri="{BB962C8B-B14F-4D97-AF65-F5344CB8AC3E}">
        <p14:creationId xmlns:p14="http://schemas.microsoft.com/office/powerpoint/2010/main" val="1495695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9731377" y="6569076"/>
            <a:ext cx="936625" cy="365125"/>
          </a:xfrm>
          <a:prstGeom prst="rect">
            <a:avLst/>
          </a:prstGeom>
          <a:noFill/>
          <a:ln>
            <a:noFill/>
          </a:ln>
        </p:spPr>
        <p:txBody>
          <a:bodyPr spcFirstLastPara="1" wrap="square" lIns="91423" tIns="45699" rIns="91423" bIns="45699" anchor="t" anchorCtr="0">
            <a:noAutofit/>
          </a:bodyPr>
          <a:lstStyle/>
          <a:p>
            <a:pPr algn="r"/>
            <a:fld id="{00000000-1234-1234-1234-123412341234}" type="slidenum">
              <a:rPr lang="en-US" sz="1400" b="1">
                <a:latin typeface="Calibri"/>
                <a:ea typeface="Calibri"/>
                <a:cs typeface="Calibri"/>
                <a:sym typeface="Calibri"/>
              </a:rPr>
              <a:pPr algn="r"/>
              <a:t>14</a:t>
            </a:fld>
            <a:endParaRPr sz="1400" b="1">
              <a:latin typeface="Calibri"/>
              <a:ea typeface="Calibri"/>
              <a:cs typeface="Calibri"/>
              <a:sym typeface="Calibri"/>
            </a:endParaRPr>
          </a:p>
        </p:txBody>
      </p:sp>
      <p:sp>
        <p:nvSpPr>
          <p:cNvPr id="9" name="Google Shape;134;p30"/>
          <p:cNvSpPr txBox="1">
            <a:spLocks noGrp="1"/>
          </p:cNvSpPr>
          <p:nvPr>
            <p:ph type="title"/>
          </p:nvPr>
        </p:nvSpPr>
        <p:spPr>
          <a:xfrm>
            <a:off x="909933" y="88248"/>
            <a:ext cx="10515600" cy="1325563"/>
          </a:xfrm>
          <a:prstGeom prst="rect">
            <a:avLst/>
          </a:prstGeom>
          <a:noFill/>
          <a:ln>
            <a:noFill/>
          </a:ln>
        </p:spPr>
        <p:txBody>
          <a:bodyPr spcFirstLastPara="1" vert="horz" wrap="square" lIns="91431" tIns="45699" rIns="91431" bIns="45699" rtlCol="0" anchor="ctr" anchorCtr="0">
            <a:normAutofit/>
          </a:bodyPr>
          <a:lstStyle/>
          <a:p>
            <a:pPr>
              <a:buSzPts val="3300"/>
            </a:pPr>
            <a:r>
              <a:rPr lang="en-US" dirty="0" smtClean="0"/>
              <a:t>Still Two Problems to Make this Really Useful</a:t>
            </a:r>
            <a:r>
              <a:rPr lang="is-IS" dirty="0" smtClean="0"/>
              <a:t>…</a:t>
            </a:r>
            <a:endParaRPr dirty="0"/>
          </a:p>
        </p:txBody>
      </p:sp>
      <p:sp>
        <p:nvSpPr>
          <p:cNvPr id="4" name="Content Placeholder 2">
            <a:extLst>
              <a:ext uri="{FF2B5EF4-FFF2-40B4-BE49-F238E27FC236}">
                <a16:creationId xmlns:a16="http://schemas.microsoft.com/office/drawing/2014/main" xmlns="" id="{B5673F34-4FAF-2742-8BAB-A70C4A314CB7}"/>
              </a:ext>
            </a:extLst>
          </p:cNvPr>
          <p:cNvSpPr>
            <a:spLocks noGrp="1"/>
          </p:cNvSpPr>
          <p:nvPr>
            <p:ph idx="1"/>
          </p:nvPr>
        </p:nvSpPr>
        <p:spPr>
          <a:xfrm>
            <a:off x="443469" y="1318306"/>
            <a:ext cx="11068118" cy="3963330"/>
          </a:xfrm>
        </p:spPr>
        <p:txBody>
          <a:bodyPr>
            <a:normAutofit/>
          </a:bodyPr>
          <a:lstStyle/>
          <a:p>
            <a:pPr lvl="1"/>
            <a:r>
              <a:rPr lang="en-US" sz="3200" dirty="0" smtClean="0"/>
              <a:t>Scale up: use the whole web data</a:t>
            </a:r>
          </a:p>
          <a:p>
            <a:pPr lvl="1"/>
            <a:r>
              <a:rPr lang="en-US" sz="3200" dirty="0" smtClean="0"/>
              <a:t>Capture implicit semantic relatedness:</a:t>
            </a:r>
          </a:p>
          <a:p>
            <a:pPr lvl="2"/>
            <a:r>
              <a:rPr lang="en-US" sz="3000" dirty="0" smtClean="0"/>
              <a:t>Describe X without mentioning X</a:t>
            </a:r>
          </a:p>
          <a:p>
            <a:pPr lvl="1"/>
            <a:endParaRPr lang="en-US" sz="3200" dirty="0" smtClean="0"/>
          </a:p>
          <a:p>
            <a:pPr marL="457200" lvl="1" indent="0">
              <a:buNone/>
            </a:pPr>
            <a:endParaRPr lang="en-US" sz="3200" dirty="0" smtClean="0"/>
          </a:p>
        </p:txBody>
      </p:sp>
    </p:spTree>
    <p:extLst>
      <p:ext uri="{BB962C8B-B14F-4D97-AF65-F5344CB8AC3E}">
        <p14:creationId xmlns:p14="http://schemas.microsoft.com/office/powerpoint/2010/main" val="3190008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10943168" y="6569076"/>
            <a:ext cx="1248833"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15</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0" y="952500"/>
            <a:ext cx="12192000" cy="4935820"/>
          </a:xfrm>
          <a:prstGeom prst="rect">
            <a:avLst/>
          </a:prstGeom>
        </p:spPr>
      </p:pic>
    </p:spTree>
    <p:extLst>
      <p:ext uri="{BB962C8B-B14F-4D97-AF65-F5344CB8AC3E}">
        <p14:creationId xmlns:p14="http://schemas.microsoft.com/office/powerpoint/2010/main" val="21799532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9"/>
          <p:cNvSpPr txBox="1">
            <a:spLocks noGrp="1"/>
          </p:cNvSpPr>
          <p:nvPr>
            <p:ph type="title"/>
          </p:nvPr>
        </p:nvSpPr>
        <p:spPr>
          <a:xfrm>
            <a:off x="838200" y="365125"/>
            <a:ext cx="10515600" cy="1325563"/>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3300"/>
            </a:pPr>
            <a:r>
              <a:rPr lang="en"/>
              <a:t>ChatGPT looks like magic! </a:t>
            </a:r>
            <a:endParaRPr/>
          </a:p>
        </p:txBody>
      </p:sp>
      <p:sp>
        <p:nvSpPr>
          <p:cNvPr id="129" name="Google Shape;129;p29"/>
          <p:cNvSpPr txBox="1">
            <a:spLocks noGrp="1"/>
          </p:cNvSpPr>
          <p:nvPr>
            <p:ph type="body" idx="1"/>
          </p:nvPr>
        </p:nvSpPr>
        <p:spPr>
          <a:xfrm>
            <a:off x="1055367" y="1804933"/>
            <a:ext cx="10515600" cy="4941200"/>
          </a:xfrm>
          <a:prstGeom prst="rect">
            <a:avLst/>
          </a:prstGeom>
          <a:noFill/>
          <a:ln>
            <a:noFill/>
          </a:ln>
        </p:spPr>
        <p:txBody>
          <a:bodyPr spcFirstLastPara="1" vert="horz" wrap="square" lIns="91433" tIns="45700" rIns="91433" bIns="45700" rtlCol="0" anchor="t" anchorCtr="0">
            <a:normAutofit/>
          </a:bodyPr>
          <a:lstStyle/>
          <a:p>
            <a:pPr marL="237061" indent="-50799">
              <a:lnSpc>
                <a:spcPct val="90000"/>
              </a:lnSpc>
              <a:spcBef>
                <a:spcPts val="0"/>
              </a:spcBef>
              <a:buClr>
                <a:schemeClr val="dk1"/>
              </a:buClr>
              <a:buSzPts val="2100"/>
              <a:buNone/>
            </a:pPr>
            <a:r>
              <a:rPr lang="en" dirty="0"/>
              <a:t>We all have experienced this: it can parse and translate and answer questions </a:t>
            </a:r>
            <a:endParaRPr dirty="0"/>
          </a:p>
          <a:p>
            <a:pPr marL="237061" indent="-50799">
              <a:lnSpc>
                <a:spcPct val="90000"/>
              </a:lnSpc>
              <a:spcBef>
                <a:spcPts val="1600"/>
              </a:spcBef>
              <a:buClr>
                <a:schemeClr val="dk1"/>
              </a:buClr>
              <a:buSzPts val="2100"/>
              <a:buNone/>
            </a:pPr>
            <a:r>
              <a:rPr lang="en" b="1" dirty="0"/>
              <a:t>BOOM goes a lot of past NLP work </a:t>
            </a:r>
            <a:r>
              <a:rPr lang="en" dirty="0"/>
              <a:t>(no more grammars/parsing/NLU, or even MT and QA? No more discourse and dialogue NL) and many current PhD theses </a:t>
            </a:r>
            <a:endParaRPr dirty="0"/>
          </a:p>
          <a:p>
            <a:pPr marL="237061" indent="-50799">
              <a:lnSpc>
                <a:spcPct val="90000"/>
              </a:lnSpc>
              <a:spcBef>
                <a:spcPts val="1600"/>
              </a:spcBef>
              <a:buClr>
                <a:schemeClr val="dk1"/>
              </a:buClr>
              <a:buSzPts val="2100"/>
              <a:buNone/>
            </a:pPr>
            <a:r>
              <a:rPr lang="en-US" dirty="0" smtClean="0"/>
              <a:t>Caused a lot of self-identity crisis (which is something healthy to have)</a:t>
            </a:r>
            <a:endParaRPr dirty="0"/>
          </a:p>
          <a:p>
            <a:pPr marL="237061" indent="-50799">
              <a:lnSpc>
                <a:spcPct val="90000"/>
              </a:lnSpc>
              <a:spcBef>
                <a:spcPts val="1600"/>
              </a:spcBef>
              <a:buClr>
                <a:schemeClr val="dk1"/>
              </a:buClr>
              <a:buSzPts val="2100"/>
              <a:buNone/>
            </a:pPr>
            <a:r>
              <a:rPr lang="en" dirty="0"/>
              <a:t>GPT-3 had lots of problems </a:t>
            </a:r>
            <a:endParaRPr dirty="0"/>
          </a:p>
          <a:p>
            <a:pPr marL="609585" indent="-423323">
              <a:lnSpc>
                <a:spcPct val="90000"/>
              </a:lnSpc>
              <a:spcBef>
                <a:spcPts val="0"/>
              </a:spcBef>
              <a:buSzPts val="1400"/>
              <a:buChar char="●"/>
            </a:pPr>
            <a:r>
              <a:rPr lang="en" dirty="0"/>
              <a:t>It was quite clearly an </a:t>
            </a:r>
            <a:r>
              <a:rPr lang="en" dirty="0" err="1"/>
              <a:t>ngram</a:t>
            </a:r>
            <a:r>
              <a:rPr lang="en" dirty="0"/>
              <a:t>-continuation ‘generator’  </a:t>
            </a:r>
            <a:endParaRPr dirty="0"/>
          </a:p>
          <a:p>
            <a:pPr marL="609585" indent="-423323">
              <a:lnSpc>
                <a:spcPct val="90000"/>
              </a:lnSpc>
              <a:spcBef>
                <a:spcPts val="0"/>
              </a:spcBef>
              <a:buSzPts val="1400"/>
              <a:buChar char="●"/>
            </a:pPr>
            <a:r>
              <a:rPr lang="en" dirty="0"/>
              <a:t>All it did was generate fabulous stories </a:t>
            </a:r>
            <a:endParaRPr dirty="0"/>
          </a:p>
          <a:p>
            <a:pPr marL="609585" indent="-423323">
              <a:lnSpc>
                <a:spcPct val="90000"/>
              </a:lnSpc>
              <a:spcBef>
                <a:spcPts val="0"/>
              </a:spcBef>
              <a:buSzPts val="1400"/>
              <a:buChar char="●"/>
            </a:pPr>
            <a:r>
              <a:rPr lang="en" dirty="0"/>
              <a:t>It meandered off topic, contradicted itself, didn’t know when to stop [1] </a:t>
            </a:r>
            <a:endParaRPr dirty="0"/>
          </a:p>
          <a:p>
            <a:pPr marL="237061" indent="-50799">
              <a:lnSpc>
                <a:spcPct val="90000"/>
              </a:lnSpc>
              <a:spcBef>
                <a:spcPts val="1600"/>
              </a:spcBef>
              <a:buClr>
                <a:schemeClr val="dk1"/>
              </a:buClr>
              <a:buSzPts val="2100"/>
              <a:buNone/>
            </a:pPr>
            <a:r>
              <a:rPr lang="en" dirty="0"/>
              <a:t>BUT there was a behavioral leap from GPT-3 to </a:t>
            </a:r>
            <a:r>
              <a:rPr lang="en" dirty="0" err="1"/>
              <a:t>ChatGPT</a:t>
            </a:r>
            <a:r>
              <a:rPr lang="en" dirty="0"/>
              <a:t> </a:t>
            </a:r>
            <a:endParaRPr dirty="0"/>
          </a:p>
          <a:p>
            <a:pPr marL="609585" indent="-423323">
              <a:lnSpc>
                <a:spcPct val="90000"/>
              </a:lnSpc>
              <a:spcBef>
                <a:spcPts val="0"/>
              </a:spcBef>
              <a:buSzPts val="1400"/>
              <a:buChar char="●"/>
            </a:pPr>
            <a:r>
              <a:rPr lang="en" dirty="0"/>
              <a:t>It generates arguments, poetry, plots, etc., and holds discussions [2]</a:t>
            </a:r>
            <a:endParaRPr dirty="0"/>
          </a:p>
          <a:p>
            <a:pPr marL="609585" indent="-423323">
              <a:lnSpc>
                <a:spcPct val="90000"/>
              </a:lnSpc>
              <a:spcBef>
                <a:spcPts val="0"/>
              </a:spcBef>
              <a:buSzPts val="1400"/>
              <a:buChar char="●"/>
            </a:pPr>
            <a:r>
              <a:rPr lang="en" dirty="0"/>
              <a:t>It stays on topic </a:t>
            </a:r>
            <a:endParaRPr dirty="0"/>
          </a:p>
          <a:p>
            <a:pPr marL="609585" indent="-423323">
              <a:lnSpc>
                <a:spcPct val="90000"/>
              </a:lnSpc>
              <a:spcBef>
                <a:spcPts val="0"/>
              </a:spcBef>
              <a:buSzPts val="1400"/>
              <a:buChar char="●"/>
            </a:pPr>
            <a:r>
              <a:rPr lang="en" dirty="0"/>
              <a:t>It stops at a ‘sensible’ point  </a:t>
            </a:r>
            <a:endParaRPr dirty="0"/>
          </a:p>
        </p:txBody>
      </p:sp>
    </p:spTree>
    <p:extLst>
      <p:ext uri="{BB962C8B-B14F-4D97-AF65-F5344CB8AC3E}">
        <p14:creationId xmlns:p14="http://schemas.microsoft.com/office/powerpoint/2010/main" val="4102330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0"/>
          <p:cNvSpPr txBox="1">
            <a:spLocks noGrp="1"/>
          </p:cNvSpPr>
          <p:nvPr>
            <p:ph type="title"/>
          </p:nvPr>
        </p:nvSpPr>
        <p:spPr>
          <a:xfrm>
            <a:off x="838200" y="365125"/>
            <a:ext cx="10515600" cy="1325563"/>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3300"/>
            </a:pPr>
            <a:r>
              <a:rPr lang="en"/>
              <a:t>Not magic: ChatGPT is a supervised learning machine </a:t>
            </a:r>
            <a:endParaRPr/>
          </a:p>
        </p:txBody>
      </p:sp>
      <p:sp>
        <p:nvSpPr>
          <p:cNvPr id="135" name="Google Shape;135;p30"/>
          <p:cNvSpPr txBox="1">
            <a:spLocks noGrp="1"/>
          </p:cNvSpPr>
          <p:nvPr>
            <p:ph type="body" idx="1"/>
          </p:nvPr>
        </p:nvSpPr>
        <p:spPr>
          <a:xfrm>
            <a:off x="838200" y="2131833"/>
            <a:ext cx="10515600" cy="4469200"/>
          </a:xfrm>
          <a:prstGeom prst="rect">
            <a:avLst/>
          </a:prstGeom>
          <a:noFill/>
          <a:ln>
            <a:noFill/>
          </a:ln>
        </p:spPr>
        <p:txBody>
          <a:bodyPr spcFirstLastPara="1" vert="horz" wrap="square" lIns="91433" tIns="45700" rIns="91433" bIns="45700" rtlCol="0" anchor="t" anchorCtr="0">
            <a:normAutofit/>
          </a:bodyPr>
          <a:lstStyle/>
          <a:p>
            <a:pPr marL="609585" indent="-423323">
              <a:lnSpc>
                <a:spcPct val="90000"/>
              </a:lnSpc>
              <a:spcBef>
                <a:spcPts val="0"/>
              </a:spcBef>
              <a:buSzPts val="1400"/>
              <a:buChar char="●"/>
            </a:pPr>
            <a:r>
              <a:rPr lang="en" sz="2000" dirty="0" smtClean="0"/>
              <a:t>It </a:t>
            </a:r>
            <a:r>
              <a:rPr lang="en" sz="2000" dirty="0"/>
              <a:t>is </a:t>
            </a:r>
            <a:r>
              <a:rPr lang="en" sz="2000" b="1" dirty="0"/>
              <a:t>not magical ‘emergence’</a:t>
            </a:r>
            <a:r>
              <a:rPr lang="en" sz="2000" dirty="0"/>
              <a:t> of consciousness or something </a:t>
            </a:r>
            <a:endParaRPr sz="2000" dirty="0"/>
          </a:p>
          <a:p>
            <a:pPr marL="609585" indent="-423323">
              <a:lnSpc>
                <a:spcPct val="90000"/>
              </a:lnSpc>
              <a:spcBef>
                <a:spcPts val="0"/>
              </a:spcBef>
              <a:buSzPts val="1400"/>
              <a:buChar char="●"/>
            </a:pPr>
            <a:r>
              <a:rPr lang="en" sz="2000" dirty="0"/>
              <a:t>It start with GPT-3 and took a lot of additional training using good argumentation text (see </a:t>
            </a:r>
            <a:r>
              <a:rPr lang="en" sz="2000" i="1" dirty="0" err="1"/>
              <a:t>InstructGPT</a:t>
            </a:r>
            <a:r>
              <a:rPr lang="en" sz="2000" dirty="0"/>
              <a:t> on </a:t>
            </a:r>
            <a:r>
              <a:rPr lang="en" sz="2000" dirty="0" err="1"/>
              <a:t>OpenAI</a:t>
            </a:r>
            <a:r>
              <a:rPr lang="en" sz="2000" dirty="0"/>
              <a:t> website) [3]</a:t>
            </a:r>
            <a:endParaRPr sz="2000" dirty="0"/>
          </a:p>
          <a:p>
            <a:pPr marL="609585" indent="-423323">
              <a:lnSpc>
                <a:spcPct val="90000"/>
              </a:lnSpc>
              <a:spcBef>
                <a:spcPts val="0"/>
              </a:spcBef>
              <a:buSzPts val="1400"/>
              <a:buChar char="●"/>
            </a:pPr>
            <a:r>
              <a:rPr lang="en" sz="2000" b="1" dirty="0"/>
              <a:t>plus</a:t>
            </a:r>
            <a:r>
              <a:rPr lang="en" sz="2000" dirty="0"/>
              <a:t> a lot of human annotation to compare good and bad discussions </a:t>
            </a:r>
            <a:endParaRPr sz="2000" dirty="0"/>
          </a:p>
          <a:p>
            <a:pPr marL="0" indent="0">
              <a:lnSpc>
                <a:spcPct val="90000"/>
              </a:lnSpc>
              <a:spcBef>
                <a:spcPts val="0"/>
              </a:spcBef>
              <a:buNone/>
            </a:pPr>
            <a:endParaRPr dirty="0"/>
          </a:p>
        </p:txBody>
      </p:sp>
    </p:spTree>
    <p:extLst>
      <p:ext uri="{BB962C8B-B14F-4D97-AF65-F5344CB8AC3E}">
        <p14:creationId xmlns:p14="http://schemas.microsoft.com/office/powerpoint/2010/main" val="144921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4" name="Picture 3" descr="Screen Shot 2023-08-21 at 7.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12600" cy="6642100"/>
          </a:xfrm>
          <a:prstGeom prst="rect">
            <a:avLst/>
          </a:prstGeom>
        </p:spPr>
      </p:pic>
      <p:sp>
        <p:nvSpPr>
          <p:cNvPr id="7" name="Google Shape;1131;p104"/>
          <p:cNvSpPr txBox="1">
            <a:spLocks/>
          </p:cNvSpPr>
          <p:nvPr/>
        </p:nvSpPr>
        <p:spPr>
          <a:xfrm>
            <a:off x="5395395" y="42532"/>
            <a:ext cx="11188835" cy="5524603"/>
          </a:xfrm>
          <a:prstGeom prst="rect">
            <a:avLst/>
          </a:prstGeom>
          <a:noFill/>
          <a:ln>
            <a:noFill/>
          </a:ln>
        </p:spPr>
        <p:txBody>
          <a:bodyPr spcFirstLastPara="1" vert="horz" wrap="square" lIns="91423" tIns="45699" rIns="91423" bIns="45699"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ym typeface="Palatino Linotype"/>
              </a:rPr>
              <a:t>Slide from Graham </a:t>
            </a:r>
            <a:r>
              <a:rPr lang="en-US" dirty="0" err="1" smtClean="0">
                <a:sym typeface="Palatino Linotype"/>
              </a:rPr>
              <a:t>Neubig</a:t>
            </a:r>
            <a:endParaRPr lang="en-US" sz="2800" dirty="0" smtClean="0">
              <a:sym typeface="Palatino Linotype"/>
            </a:endParaRPr>
          </a:p>
          <a:p>
            <a:pPr>
              <a:spcBef>
                <a:spcPts val="0"/>
              </a:spcBef>
              <a:buClr>
                <a:srgbClr val="170981"/>
              </a:buClr>
              <a:buSzPts val="1776"/>
              <a:buFont typeface="Arial" charset="0"/>
              <a:buChar char="•"/>
            </a:pPr>
            <a:endParaRPr lang="en-US" sz="2800" dirty="0"/>
          </a:p>
        </p:txBody>
      </p:sp>
    </p:spTree>
    <p:extLst>
      <p:ext uri="{BB962C8B-B14F-4D97-AF65-F5344CB8AC3E}">
        <p14:creationId xmlns:p14="http://schemas.microsoft.com/office/powerpoint/2010/main" val="23253436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9731377" y="6569076"/>
            <a:ext cx="936625" cy="365125"/>
          </a:xfrm>
          <a:prstGeom prst="rect">
            <a:avLst/>
          </a:prstGeom>
          <a:noFill/>
          <a:ln>
            <a:noFill/>
          </a:ln>
        </p:spPr>
        <p:txBody>
          <a:bodyPr spcFirstLastPara="1" wrap="square" lIns="91423" tIns="45699" rIns="91423" bIns="45699" anchor="t" anchorCtr="0">
            <a:noAutofit/>
          </a:bodyPr>
          <a:lstStyle/>
          <a:p>
            <a:pPr algn="r"/>
            <a:fld id="{00000000-1234-1234-1234-123412341234}" type="slidenum">
              <a:rPr lang="en-US" sz="1400" b="1">
                <a:latin typeface="Calibri"/>
                <a:ea typeface="Calibri"/>
                <a:cs typeface="Calibri"/>
                <a:sym typeface="Calibri"/>
              </a:rPr>
              <a:pPr algn="r"/>
              <a:t>19</a:t>
            </a:fld>
            <a:endParaRPr sz="1400" b="1">
              <a:latin typeface="Calibri"/>
              <a:ea typeface="Calibri"/>
              <a:cs typeface="Calibri"/>
              <a:sym typeface="Calibri"/>
            </a:endParaRPr>
          </a:p>
        </p:txBody>
      </p:sp>
      <p:sp>
        <p:nvSpPr>
          <p:cNvPr id="9" name="Google Shape;134;p30"/>
          <p:cNvSpPr txBox="1">
            <a:spLocks noGrp="1"/>
          </p:cNvSpPr>
          <p:nvPr>
            <p:ph type="title"/>
          </p:nvPr>
        </p:nvSpPr>
        <p:spPr>
          <a:xfrm>
            <a:off x="909933" y="88248"/>
            <a:ext cx="10515600" cy="1325563"/>
          </a:xfrm>
          <a:prstGeom prst="rect">
            <a:avLst/>
          </a:prstGeom>
          <a:noFill/>
          <a:ln>
            <a:noFill/>
          </a:ln>
        </p:spPr>
        <p:txBody>
          <a:bodyPr spcFirstLastPara="1" vert="horz" wrap="square" lIns="91431" tIns="45699" rIns="91431" bIns="45699" rtlCol="0" anchor="ctr" anchorCtr="0">
            <a:normAutofit/>
          </a:bodyPr>
          <a:lstStyle/>
          <a:p>
            <a:pPr>
              <a:buSzPts val="3300"/>
            </a:pPr>
            <a:r>
              <a:rPr lang="en-US" dirty="0" smtClean="0"/>
              <a:t>NLP </a:t>
            </a:r>
            <a:r>
              <a:rPr lang="en-US" dirty="0" smtClean="0"/>
              <a:t>After</a:t>
            </a:r>
            <a:r>
              <a:rPr lang="en-US" dirty="0" smtClean="0"/>
              <a:t> </a:t>
            </a:r>
            <a:r>
              <a:rPr lang="en-US" dirty="0" smtClean="0"/>
              <a:t>Large Language Model (LLMs</a:t>
            </a:r>
            <a:r>
              <a:rPr lang="en-US" dirty="0" smtClean="0"/>
              <a:t>) </a:t>
            </a:r>
            <a:br>
              <a:rPr lang="en-US" dirty="0" smtClean="0"/>
            </a:br>
            <a:r>
              <a:rPr lang="en-US" dirty="0" smtClean="0"/>
              <a:t>e.g., schema induction [Li et al., ACL2023]</a:t>
            </a:r>
            <a:endParaRPr dirty="0"/>
          </a:p>
        </p:txBody>
      </p:sp>
      <p:pic>
        <p:nvPicPr>
          <p:cNvPr id="2" name="Picture 1" descr="Screen Shot 2023-08-22 at 11.09.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288" y="1288063"/>
            <a:ext cx="10720955" cy="4927754"/>
          </a:xfrm>
          <a:prstGeom prst="rect">
            <a:avLst/>
          </a:prstGeom>
        </p:spPr>
      </p:pic>
    </p:spTree>
    <p:extLst>
      <p:ext uri="{BB962C8B-B14F-4D97-AF65-F5344CB8AC3E}">
        <p14:creationId xmlns:p14="http://schemas.microsoft.com/office/powerpoint/2010/main" val="8438095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573135-744C-B144-BBC3-EC24DB67D8EA}"/>
              </a:ext>
            </a:extLst>
          </p:cNvPr>
          <p:cNvSpPr>
            <a:spLocks noGrp="1"/>
          </p:cNvSpPr>
          <p:nvPr>
            <p:ph type="title"/>
          </p:nvPr>
        </p:nvSpPr>
        <p:spPr>
          <a:xfrm>
            <a:off x="0" y="365125"/>
            <a:ext cx="11787086" cy="688975"/>
          </a:xfrm>
        </p:spPr>
        <p:txBody>
          <a:bodyPr>
            <a:normAutofit/>
          </a:bodyPr>
          <a:lstStyle/>
          <a:p>
            <a:pPr algn="ctr"/>
            <a:r>
              <a:rPr lang="en-US" sz="3200" dirty="0" smtClean="0">
                <a:sym typeface="Palatino Linotype"/>
              </a:rPr>
              <a:t>About me and my lab</a:t>
            </a:r>
            <a:endParaRPr lang="en-US" sz="3200" dirty="0"/>
          </a:p>
        </p:txBody>
      </p:sp>
      <p:sp>
        <p:nvSpPr>
          <p:cNvPr id="4" name="Slide Number Placeholder 3">
            <a:extLst>
              <a:ext uri="{FF2B5EF4-FFF2-40B4-BE49-F238E27FC236}">
                <a16:creationId xmlns="" xmlns:a16="http://schemas.microsoft.com/office/drawing/2014/main" id="{15704ED3-1774-A342-9144-8A09442F34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10" name="Content Placeholder 2">
            <a:extLst>
              <a:ext uri="{FF2B5EF4-FFF2-40B4-BE49-F238E27FC236}">
                <a16:creationId xmlns:a16="http://schemas.microsoft.com/office/drawing/2014/main" xmlns="" id="{B5673F34-4FAF-2742-8BAB-A70C4A314CB7}"/>
              </a:ext>
            </a:extLst>
          </p:cNvPr>
          <p:cNvSpPr>
            <a:spLocks noGrp="1"/>
          </p:cNvSpPr>
          <p:nvPr>
            <p:ph idx="1"/>
          </p:nvPr>
        </p:nvSpPr>
        <p:spPr>
          <a:xfrm>
            <a:off x="443469" y="1318306"/>
            <a:ext cx="11068118" cy="3963330"/>
          </a:xfrm>
        </p:spPr>
        <p:txBody>
          <a:bodyPr>
            <a:normAutofit fontScale="92500" lnSpcReduction="20000"/>
          </a:bodyPr>
          <a:lstStyle/>
          <a:p>
            <a:pPr lvl="1"/>
            <a:r>
              <a:rPr lang="en-US" sz="3200" dirty="0"/>
              <a:t>http://</a:t>
            </a:r>
            <a:r>
              <a:rPr lang="en-US" sz="3200" dirty="0" err="1"/>
              <a:t>blender.cs.illinois.edu</a:t>
            </a:r>
            <a:r>
              <a:rPr lang="en-US" sz="3200" dirty="0"/>
              <a:t>/</a:t>
            </a:r>
            <a:r>
              <a:rPr lang="en-US" sz="3200" dirty="0" err="1" smtClean="0"/>
              <a:t>hengji.html</a:t>
            </a:r>
            <a:endParaRPr lang="en-US" sz="3000" dirty="0" smtClean="0"/>
          </a:p>
          <a:p>
            <a:pPr lvl="1"/>
            <a:r>
              <a:rPr lang="en-US" sz="3200" dirty="0" smtClean="0"/>
              <a:t>http</a:t>
            </a:r>
            <a:r>
              <a:rPr lang="en-US" sz="3200" dirty="0"/>
              <a:t>://</a:t>
            </a:r>
            <a:r>
              <a:rPr lang="en-US" sz="3200" dirty="0" err="1"/>
              <a:t>blender.cs.illinois.edu</a:t>
            </a:r>
            <a:r>
              <a:rPr lang="en-US" sz="3200" dirty="0"/>
              <a:t>/</a:t>
            </a:r>
          </a:p>
          <a:p>
            <a:pPr lvl="1"/>
            <a:r>
              <a:rPr lang="en-US" sz="3200" dirty="0" smtClean="0"/>
              <a:t>We are a bunch of passionate and fun people working on challenging NLP problems, including information extraction and natural language generation</a:t>
            </a:r>
          </a:p>
          <a:p>
            <a:pPr lvl="1"/>
            <a:r>
              <a:rPr lang="en-US" sz="3200" dirty="0" smtClean="0"/>
              <a:t>I'm still hiring</a:t>
            </a:r>
            <a:r>
              <a:rPr lang="en-US" sz="3200" dirty="0"/>
              <a:t>! UIUC side: research faculty members, research scientists, post-docs, PhD/master/undergraduate RAs, summer interns, visitors, program managers and software engineers. Amazon side: research scientists, software engineers and interns.</a:t>
            </a:r>
            <a:endParaRPr lang="en-US" sz="3200" dirty="0" smtClean="0"/>
          </a:p>
        </p:txBody>
      </p:sp>
    </p:spTree>
    <p:extLst>
      <p:ext uri="{BB962C8B-B14F-4D97-AF65-F5344CB8AC3E}">
        <p14:creationId xmlns:p14="http://schemas.microsoft.com/office/powerpoint/2010/main" val="39395260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9731377" y="6569076"/>
            <a:ext cx="936625" cy="365125"/>
          </a:xfrm>
          <a:prstGeom prst="rect">
            <a:avLst/>
          </a:prstGeom>
          <a:noFill/>
          <a:ln>
            <a:noFill/>
          </a:ln>
        </p:spPr>
        <p:txBody>
          <a:bodyPr spcFirstLastPara="1" wrap="square" lIns="91423" tIns="45699" rIns="91423" bIns="45699" anchor="t" anchorCtr="0">
            <a:noAutofit/>
          </a:bodyPr>
          <a:lstStyle/>
          <a:p>
            <a:pPr algn="r"/>
            <a:fld id="{00000000-1234-1234-1234-123412341234}" type="slidenum">
              <a:rPr lang="en-US" sz="1400" b="1">
                <a:latin typeface="Calibri"/>
                <a:ea typeface="Calibri"/>
                <a:cs typeface="Calibri"/>
                <a:sym typeface="Calibri"/>
              </a:rPr>
              <a:pPr algn="r"/>
              <a:t>20</a:t>
            </a:fld>
            <a:endParaRPr sz="1400" b="1">
              <a:latin typeface="Calibri"/>
              <a:ea typeface="Calibri"/>
              <a:cs typeface="Calibri"/>
              <a:sym typeface="Calibri"/>
            </a:endParaRPr>
          </a:p>
        </p:txBody>
      </p:sp>
      <p:sp>
        <p:nvSpPr>
          <p:cNvPr id="9" name="Google Shape;134;p30"/>
          <p:cNvSpPr txBox="1">
            <a:spLocks noGrp="1"/>
          </p:cNvSpPr>
          <p:nvPr>
            <p:ph type="title"/>
          </p:nvPr>
        </p:nvSpPr>
        <p:spPr>
          <a:xfrm>
            <a:off x="909933" y="88248"/>
            <a:ext cx="10515600" cy="1325563"/>
          </a:xfrm>
          <a:prstGeom prst="rect">
            <a:avLst/>
          </a:prstGeom>
          <a:noFill/>
          <a:ln>
            <a:noFill/>
          </a:ln>
        </p:spPr>
        <p:txBody>
          <a:bodyPr spcFirstLastPara="1" vert="horz" wrap="square" lIns="91431" tIns="45699" rIns="91431" bIns="45699" rtlCol="0" anchor="ctr" anchorCtr="0">
            <a:normAutofit/>
          </a:bodyPr>
          <a:lstStyle/>
          <a:p>
            <a:pPr>
              <a:buSzPts val="3300"/>
            </a:pPr>
            <a:r>
              <a:rPr lang="en-US" dirty="0" smtClean="0"/>
              <a:t>NLP </a:t>
            </a:r>
            <a:r>
              <a:rPr lang="en-US" dirty="0" smtClean="0"/>
              <a:t>After</a:t>
            </a:r>
            <a:r>
              <a:rPr lang="en-US" dirty="0" smtClean="0"/>
              <a:t> </a:t>
            </a:r>
            <a:r>
              <a:rPr lang="en-US" dirty="0" smtClean="0"/>
              <a:t>Large Language Model (LLMs</a:t>
            </a:r>
            <a:r>
              <a:rPr lang="en-US" dirty="0"/>
              <a:t>)</a:t>
            </a:r>
            <a:br>
              <a:rPr lang="en-US" dirty="0"/>
            </a:br>
            <a:r>
              <a:rPr lang="en-US" dirty="0"/>
              <a:t>e.g., schema induction </a:t>
            </a:r>
            <a:r>
              <a:rPr lang="en-US" dirty="0" smtClean="0"/>
              <a:t>[Wang </a:t>
            </a:r>
            <a:r>
              <a:rPr lang="en-US" dirty="0"/>
              <a:t>et al., ACL2023]</a:t>
            </a:r>
            <a:endParaRPr dirty="0"/>
          </a:p>
        </p:txBody>
      </p:sp>
      <p:pic>
        <p:nvPicPr>
          <p:cNvPr id="2" name="Picture 1" descr="Screen Shot 2023-08-22 at 11.09.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732" y="2352895"/>
            <a:ext cx="7708900" cy="3543300"/>
          </a:xfrm>
          <a:prstGeom prst="rect">
            <a:avLst/>
          </a:prstGeom>
        </p:spPr>
      </p:pic>
    </p:spTree>
    <p:extLst>
      <p:ext uri="{BB962C8B-B14F-4D97-AF65-F5344CB8AC3E}">
        <p14:creationId xmlns:p14="http://schemas.microsoft.com/office/powerpoint/2010/main" val="125330522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9731377" y="6569076"/>
            <a:ext cx="936625" cy="365125"/>
          </a:xfrm>
          <a:prstGeom prst="rect">
            <a:avLst/>
          </a:prstGeom>
          <a:noFill/>
          <a:ln>
            <a:noFill/>
          </a:ln>
        </p:spPr>
        <p:txBody>
          <a:bodyPr spcFirstLastPara="1" wrap="square" lIns="91423" tIns="45699" rIns="91423" bIns="45699" anchor="t" anchorCtr="0">
            <a:noAutofit/>
          </a:bodyPr>
          <a:lstStyle/>
          <a:p>
            <a:pPr algn="r"/>
            <a:fld id="{00000000-1234-1234-1234-123412341234}" type="slidenum">
              <a:rPr lang="en-US" sz="1400" b="1">
                <a:latin typeface="Calibri"/>
                <a:ea typeface="Calibri"/>
                <a:cs typeface="Calibri"/>
                <a:sym typeface="Calibri"/>
              </a:rPr>
              <a:pPr algn="r"/>
              <a:t>21</a:t>
            </a:fld>
            <a:endParaRPr sz="1400" b="1">
              <a:latin typeface="Calibri"/>
              <a:ea typeface="Calibri"/>
              <a:cs typeface="Calibri"/>
              <a:sym typeface="Calibri"/>
            </a:endParaRPr>
          </a:p>
        </p:txBody>
      </p:sp>
      <p:sp>
        <p:nvSpPr>
          <p:cNvPr id="9" name="Google Shape;134;p30"/>
          <p:cNvSpPr txBox="1">
            <a:spLocks noGrp="1"/>
          </p:cNvSpPr>
          <p:nvPr>
            <p:ph type="title"/>
          </p:nvPr>
        </p:nvSpPr>
        <p:spPr>
          <a:xfrm>
            <a:off x="909933" y="88248"/>
            <a:ext cx="10515600" cy="1325563"/>
          </a:xfrm>
          <a:prstGeom prst="rect">
            <a:avLst/>
          </a:prstGeom>
          <a:noFill/>
          <a:ln>
            <a:noFill/>
          </a:ln>
        </p:spPr>
        <p:txBody>
          <a:bodyPr spcFirstLastPara="1" vert="horz" wrap="square" lIns="91431" tIns="45699" rIns="91431" bIns="45699" rtlCol="0" anchor="ctr" anchorCtr="0">
            <a:normAutofit/>
          </a:bodyPr>
          <a:lstStyle/>
          <a:p>
            <a:pPr>
              <a:buSzPts val="3300"/>
            </a:pPr>
            <a:r>
              <a:rPr lang="en-US" dirty="0" smtClean="0"/>
              <a:t>NLP </a:t>
            </a:r>
            <a:r>
              <a:rPr lang="en-US" dirty="0" smtClean="0"/>
              <a:t>After</a:t>
            </a:r>
            <a:r>
              <a:rPr lang="en-US" dirty="0" smtClean="0"/>
              <a:t> </a:t>
            </a:r>
            <a:r>
              <a:rPr lang="en-US" dirty="0" smtClean="0"/>
              <a:t>Large Language Model (LLMs</a:t>
            </a:r>
            <a:r>
              <a:rPr lang="en-US" dirty="0"/>
              <a:t>)</a:t>
            </a:r>
            <a:br>
              <a:rPr lang="en-US" dirty="0"/>
            </a:br>
            <a:r>
              <a:rPr lang="en-US" dirty="0"/>
              <a:t>e.g., </a:t>
            </a:r>
            <a:r>
              <a:rPr lang="en-US" dirty="0" smtClean="0"/>
              <a:t>social norm discovery [Fung </a:t>
            </a:r>
            <a:r>
              <a:rPr lang="en-US" dirty="0"/>
              <a:t>et al., </a:t>
            </a:r>
            <a:r>
              <a:rPr lang="en-US" dirty="0" smtClean="0"/>
              <a:t>2023</a:t>
            </a:r>
            <a:r>
              <a:rPr lang="en-US" dirty="0"/>
              <a:t>]</a:t>
            </a:r>
            <a:endParaRPr dirty="0"/>
          </a:p>
        </p:txBody>
      </p:sp>
      <p:pic>
        <p:nvPicPr>
          <p:cNvPr id="3" name="Picture 2" descr="Screen Shot 2023-08-22 at 11.13.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577" y="1569625"/>
            <a:ext cx="8531410" cy="4629767"/>
          </a:xfrm>
          <a:prstGeom prst="rect">
            <a:avLst/>
          </a:prstGeom>
        </p:spPr>
      </p:pic>
    </p:spTree>
    <p:extLst>
      <p:ext uri="{BB962C8B-B14F-4D97-AF65-F5344CB8AC3E}">
        <p14:creationId xmlns:p14="http://schemas.microsoft.com/office/powerpoint/2010/main" val="42553044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9731377" y="6569076"/>
            <a:ext cx="936625" cy="365125"/>
          </a:xfrm>
          <a:prstGeom prst="rect">
            <a:avLst/>
          </a:prstGeom>
          <a:noFill/>
          <a:ln>
            <a:noFill/>
          </a:ln>
        </p:spPr>
        <p:txBody>
          <a:bodyPr spcFirstLastPara="1" wrap="square" lIns="91423" tIns="45699" rIns="91423" bIns="45699" anchor="t" anchorCtr="0">
            <a:noAutofit/>
          </a:bodyPr>
          <a:lstStyle/>
          <a:p>
            <a:pPr algn="r"/>
            <a:fld id="{00000000-1234-1234-1234-123412341234}" type="slidenum">
              <a:rPr lang="en-US" sz="1400" b="1">
                <a:latin typeface="Calibri"/>
                <a:ea typeface="Calibri"/>
                <a:cs typeface="Calibri"/>
                <a:sym typeface="Calibri"/>
              </a:rPr>
              <a:pPr algn="r"/>
              <a:t>22</a:t>
            </a:fld>
            <a:endParaRPr sz="1400" b="1">
              <a:latin typeface="Calibri"/>
              <a:ea typeface="Calibri"/>
              <a:cs typeface="Calibri"/>
              <a:sym typeface="Calibri"/>
            </a:endParaRPr>
          </a:p>
        </p:txBody>
      </p:sp>
      <p:sp>
        <p:nvSpPr>
          <p:cNvPr id="9" name="Google Shape;134;p30"/>
          <p:cNvSpPr txBox="1">
            <a:spLocks noGrp="1"/>
          </p:cNvSpPr>
          <p:nvPr>
            <p:ph type="title"/>
          </p:nvPr>
        </p:nvSpPr>
        <p:spPr>
          <a:xfrm>
            <a:off x="909933" y="88248"/>
            <a:ext cx="10515600" cy="1325563"/>
          </a:xfrm>
          <a:prstGeom prst="rect">
            <a:avLst/>
          </a:prstGeom>
          <a:noFill/>
          <a:ln>
            <a:noFill/>
          </a:ln>
        </p:spPr>
        <p:txBody>
          <a:bodyPr spcFirstLastPara="1" vert="horz" wrap="square" lIns="91431" tIns="45699" rIns="91431" bIns="45699" rtlCol="0" anchor="ctr" anchorCtr="0">
            <a:normAutofit/>
          </a:bodyPr>
          <a:lstStyle/>
          <a:p>
            <a:pPr>
              <a:buSzPts val="3300"/>
            </a:pPr>
            <a:r>
              <a:rPr lang="en-US" dirty="0" smtClean="0"/>
              <a:t>NLP </a:t>
            </a:r>
            <a:r>
              <a:rPr lang="en-US" dirty="0" smtClean="0"/>
              <a:t>After</a:t>
            </a:r>
            <a:r>
              <a:rPr lang="en-US" dirty="0" smtClean="0"/>
              <a:t> </a:t>
            </a:r>
            <a:r>
              <a:rPr lang="en-US" dirty="0" smtClean="0"/>
              <a:t>Large Language Model (LLMs</a:t>
            </a:r>
            <a:r>
              <a:rPr lang="en-US" dirty="0"/>
              <a:t>)</a:t>
            </a:r>
            <a:br>
              <a:rPr lang="en-US" dirty="0"/>
            </a:br>
            <a:r>
              <a:rPr lang="en-US" dirty="0"/>
              <a:t>e.g., </a:t>
            </a:r>
            <a:r>
              <a:rPr lang="en-US" dirty="0" smtClean="0"/>
              <a:t>summarization [Wang </a:t>
            </a:r>
            <a:r>
              <a:rPr lang="en-US" dirty="0"/>
              <a:t>et al., </a:t>
            </a:r>
            <a:r>
              <a:rPr lang="en-US" dirty="0" smtClean="0"/>
              <a:t>ACL2023</a:t>
            </a:r>
            <a:r>
              <a:rPr lang="en-US" dirty="0"/>
              <a:t>]</a:t>
            </a:r>
            <a:endParaRPr dirty="0"/>
          </a:p>
        </p:txBody>
      </p:sp>
      <p:pic>
        <p:nvPicPr>
          <p:cNvPr id="2" name="Picture 1" descr="Screen Shot 2023-08-22 at 11.16.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244" y="1413811"/>
            <a:ext cx="9105285" cy="4848456"/>
          </a:xfrm>
          <a:prstGeom prst="rect">
            <a:avLst/>
          </a:prstGeom>
        </p:spPr>
      </p:pic>
    </p:spTree>
    <p:extLst>
      <p:ext uri="{BB962C8B-B14F-4D97-AF65-F5344CB8AC3E}">
        <p14:creationId xmlns:p14="http://schemas.microsoft.com/office/powerpoint/2010/main" val="41752016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1" name="Google Shape;1131;p104"/>
          <p:cNvSpPr txBox="1">
            <a:spLocks noGrp="1"/>
          </p:cNvSpPr>
          <p:nvPr>
            <p:ph type="body" idx="1"/>
          </p:nvPr>
        </p:nvSpPr>
        <p:spPr>
          <a:xfrm>
            <a:off x="416117" y="1211992"/>
            <a:ext cx="11188835" cy="5524603"/>
          </a:xfrm>
          <a:prstGeom prst="rect">
            <a:avLst/>
          </a:prstGeom>
          <a:noFill/>
          <a:ln>
            <a:noFill/>
          </a:ln>
        </p:spPr>
        <p:txBody>
          <a:bodyPr spcFirstLastPara="1" vert="horz" wrap="square" lIns="91423" tIns="45699" rIns="91423" bIns="45699" rtlCol="0" anchor="t" anchorCtr="0">
            <a:noAutofit/>
          </a:bodyPr>
          <a:lstStyle/>
          <a:p>
            <a:r>
              <a:rPr lang="en-US" dirty="0" smtClean="0"/>
              <a:t>An ability is emergent if it is not present in smaller models but is present in larger models.</a:t>
            </a:r>
          </a:p>
          <a:p>
            <a:endParaRPr lang="en-US" dirty="0"/>
          </a:p>
          <a:p>
            <a:pPr>
              <a:spcBef>
                <a:spcPts val="0"/>
              </a:spcBef>
              <a:buClr>
                <a:srgbClr val="170981"/>
              </a:buClr>
              <a:buSzPts val="1776"/>
              <a:buFont typeface="Arial" charset="0"/>
              <a:buChar char="•"/>
            </a:pPr>
            <a:endParaRPr lang="en-US" sz="2800" dirty="0">
              <a:sym typeface="Palatino Linotype"/>
            </a:endParaRPr>
          </a:p>
          <a:p>
            <a:pPr>
              <a:spcBef>
                <a:spcPts val="0"/>
              </a:spcBef>
              <a:buClr>
                <a:srgbClr val="170981"/>
              </a:buClr>
              <a:buSzPts val="1776"/>
              <a:buFont typeface="Arial" charset="0"/>
              <a:buChar char="•"/>
            </a:pPr>
            <a:endParaRPr lang="en-US" sz="2800" dirty="0">
              <a:sym typeface="Palatino Linotype"/>
            </a:endParaRPr>
          </a:p>
          <a:p>
            <a:pPr marL="0" indent="0">
              <a:spcBef>
                <a:spcPts val="0"/>
              </a:spcBef>
              <a:buClr>
                <a:srgbClr val="170981"/>
              </a:buClr>
              <a:buSzPts val="1776"/>
              <a:buNone/>
            </a:pPr>
            <a:endParaRPr lang="en-US" sz="2800" dirty="0">
              <a:sym typeface="Palatino Linotype"/>
            </a:endParaRPr>
          </a:p>
          <a:p>
            <a:pPr>
              <a:spcBef>
                <a:spcPts val="0"/>
              </a:spcBef>
              <a:buClr>
                <a:srgbClr val="170981"/>
              </a:buClr>
              <a:buSzPts val="1776"/>
              <a:buFont typeface="Arial" charset="0"/>
              <a:buChar char="•"/>
            </a:pPr>
            <a:endParaRPr lang="en-US" sz="2800" dirty="0">
              <a:sym typeface="Palatino Linotype"/>
            </a:endParaRPr>
          </a:p>
          <a:p>
            <a:pPr>
              <a:spcBef>
                <a:spcPts val="0"/>
              </a:spcBef>
              <a:buClr>
                <a:srgbClr val="170981"/>
              </a:buClr>
              <a:buSzPts val="1776"/>
              <a:buFont typeface="Arial" charset="0"/>
              <a:buChar char="•"/>
            </a:pPr>
            <a:endParaRPr lang="en-US" sz="2800" dirty="0">
              <a:sym typeface="Palatino Linotype"/>
            </a:endParaRPr>
          </a:p>
          <a:p>
            <a:pPr>
              <a:spcBef>
                <a:spcPts val="0"/>
              </a:spcBef>
              <a:buClr>
                <a:srgbClr val="170981"/>
              </a:buClr>
              <a:buSzPts val="1776"/>
              <a:buFont typeface="Arial" charset="0"/>
              <a:buChar char="•"/>
            </a:pPr>
            <a:endParaRPr lang="en-US" sz="2800" dirty="0"/>
          </a:p>
        </p:txBody>
      </p:sp>
      <p:sp>
        <p:nvSpPr>
          <p:cNvPr id="1132" name="Google Shape;1132;p104"/>
          <p:cNvSpPr txBox="1"/>
          <p:nvPr/>
        </p:nvSpPr>
        <p:spPr>
          <a:xfrm>
            <a:off x="9731377" y="6569076"/>
            <a:ext cx="936625" cy="365125"/>
          </a:xfrm>
          <a:prstGeom prst="rect">
            <a:avLst/>
          </a:prstGeom>
          <a:noFill/>
          <a:ln>
            <a:noFill/>
          </a:ln>
        </p:spPr>
        <p:txBody>
          <a:bodyPr spcFirstLastPara="1" wrap="square" lIns="91423" tIns="45699" rIns="91423" bIns="45699" anchor="t" anchorCtr="0">
            <a:noAutofit/>
          </a:bodyPr>
          <a:lstStyle/>
          <a:p>
            <a:pPr algn="r"/>
            <a:fld id="{00000000-1234-1234-1234-123412341234}" type="slidenum">
              <a:rPr lang="en-US" sz="1400" b="1">
                <a:latin typeface="Calibri"/>
                <a:ea typeface="Calibri"/>
                <a:cs typeface="Calibri"/>
                <a:sym typeface="Calibri"/>
              </a:rPr>
              <a:pPr algn="r"/>
              <a:t>23</a:t>
            </a:fld>
            <a:endParaRPr sz="1400" b="1">
              <a:latin typeface="Calibri"/>
              <a:ea typeface="Calibri"/>
              <a:cs typeface="Calibri"/>
              <a:sym typeface="Calibri"/>
            </a:endParaRPr>
          </a:p>
        </p:txBody>
      </p:sp>
      <p:sp>
        <p:nvSpPr>
          <p:cNvPr id="9" name="Google Shape;134;p30"/>
          <p:cNvSpPr txBox="1">
            <a:spLocks noGrp="1"/>
          </p:cNvSpPr>
          <p:nvPr>
            <p:ph type="title"/>
          </p:nvPr>
        </p:nvSpPr>
        <p:spPr>
          <a:xfrm>
            <a:off x="909933" y="88248"/>
            <a:ext cx="10515600" cy="1325563"/>
          </a:xfrm>
          <a:prstGeom prst="rect">
            <a:avLst/>
          </a:prstGeom>
          <a:noFill/>
          <a:ln>
            <a:noFill/>
          </a:ln>
        </p:spPr>
        <p:txBody>
          <a:bodyPr spcFirstLastPara="1" vert="horz" wrap="square" lIns="91431" tIns="45699" rIns="91431" bIns="45699" rtlCol="0" anchor="ctr" anchorCtr="0">
            <a:normAutofit/>
          </a:bodyPr>
          <a:lstStyle/>
          <a:p>
            <a:pPr>
              <a:buSzPts val="3300"/>
            </a:pPr>
            <a:r>
              <a:rPr lang="en-US" dirty="0" smtClean="0"/>
              <a:t>What is Emergent Ability?</a:t>
            </a:r>
            <a:endParaRPr dirty="0"/>
          </a:p>
        </p:txBody>
      </p:sp>
      <p:pic>
        <p:nvPicPr>
          <p:cNvPr id="3" name="Picture 2" descr="Screen Shot 2023-08-21 at 6.17.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669" y="1747900"/>
            <a:ext cx="6723648" cy="4695881"/>
          </a:xfrm>
          <a:prstGeom prst="rect">
            <a:avLst/>
          </a:prstGeom>
        </p:spPr>
      </p:pic>
    </p:spTree>
    <p:extLst>
      <p:ext uri="{BB962C8B-B14F-4D97-AF65-F5344CB8AC3E}">
        <p14:creationId xmlns:p14="http://schemas.microsoft.com/office/powerpoint/2010/main" val="10558105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xmlns="" id="{3EF22EAA-CC89-C54A-9E8C-07CD01EAD34C}"/>
              </a:ext>
            </a:extLst>
          </p:cNvPr>
          <p:cNvSpPr txBox="1">
            <a:spLocks/>
          </p:cNvSpPr>
          <p:nvPr/>
        </p:nvSpPr>
        <p:spPr>
          <a:xfrm>
            <a:off x="1631865" y="950010"/>
            <a:ext cx="4410635"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sz="1800" dirty="0">
                <a:solidFill>
                  <a:srgbClr val="C00000"/>
                </a:solidFill>
              </a:rPr>
              <a:t>A. </a:t>
            </a:r>
            <a:r>
              <a:rPr lang="en-US" altLang="zh-CN" sz="1800" dirty="0"/>
              <a:t>The use of nanoparticles in medicine is an attractive proposition . In the present study , Zinc oxide and silver nanoparticles were evaluated for their antidiabetic activity . Fifty male albino rats with weight 120 ± 20 and age 6 months were used . Animals were grouped as follows : control ; did not receive any type of treatment , diabetic ; received a single intraperitoneal dose of </a:t>
            </a:r>
            <a:r>
              <a:rPr lang="en-US" altLang="zh-CN" sz="1800" dirty="0" err="1"/>
              <a:t>streptozotocin</a:t>
            </a:r>
            <a:r>
              <a:rPr lang="en-US" altLang="zh-CN" sz="1800" dirty="0"/>
              <a:t> ( 100 mg/kg ) , diabetic + Zinc oxide nanoparticles ( </a:t>
            </a:r>
            <a:r>
              <a:rPr lang="en-US" altLang="zh-CN" sz="1800" dirty="0" err="1"/>
              <a:t>ZnONPs</a:t>
            </a:r>
            <a:r>
              <a:rPr lang="en-US" altLang="zh-CN" sz="1800" dirty="0"/>
              <a:t> ) , received single daily oral dose of 10 mg/kg </a:t>
            </a:r>
            <a:r>
              <a:rPr lang="en-US" altLang="zh-CN" sz="1800" dirty="0" err="1"/>
              <a:t>ZnONPs</a:t>
            </a:r>
            <a:r>
              <a:rPr lang="en-US" altLang="zh-CN" sz="1800" dirty="0"/>
              <a:t> in suspension , diabetic + silver nanoparticles ( SNPs ) ; received a single daily oral dose of SNP of 10 mg/kg in suspension and diabetic + insulin ; received a single subcutaneous dose of 0.6 units/50 g body.</a:t>
            </a:r>
          </a:p>
        </p:txBody>
      </p:sp>
      <p:sp>
        <p:nvSpPr>
          <p:cNvPr id="5" name="Text Placeholder 1">
            <a:extLst>
              <a:ext uri="{FF2B5EF4-FFF2-40B4-BE49-F238E27FC236}">
                <a16:creationId xmlns:a16="http://schemas.microsoft.com/office/drawing/2014/main" xmlns="" id="{3EF22EAA-CC89-C54A-9E8C-07CD01EAD34C}"/>
              </a:ext>
            </a:extLst>
          </p:cNvPr>
          <p:cNvSpPr txBox="1">
            <a:spLocks/>
          </p:cNvSpPr>
          <p:nvPr/>
        </p:nvSpPr>
        <p:spPr>
          <a:xfrm>
            <a:off x="5887310" y="990976"/>
            <a:ext cx="4365552"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sz="1800" dirty="0">
                <a:solidFill>
                  <a:srgbClr val="C00000"/>
                </a:solidFill>
              </a:rPr>
              <a:t>B. </a:t>
            </a:r>
            <a:r>
              <a:rPr lang="en-US" altLang="zh-CN" sz="1800" dirty="0" smtClean="0"/>
              <a:t>Rationale </a:t>
            </a:r>
            <a:r>
              <a:rPr lang="en-US" altLang="zh-CN" sz="1800" dirty="0"/>
              <a:t>: </a:t>
            </a:r>
            <a:r>
              <a:rPr lang="en-US" altLang="zh-CN" sz="1800" dirty="0" err="1"/>
              <a:t>Aliskiren</a:t>
            </a:r>
            <a:r>
              <a:rPr lang="en-US" altLang="zh-CN" sz="1800" dirty="0"/>
              <a:t> is a rare disease characterized by a variety of hypertensive disorders . The aim of the present study was to evaluate the effectiveness of </a:t>
            </a:r>
            <a:r>
              <a:rPr lang="en-US" altLang="zh-CN" sz="1800" dirty="0" err="1"/>
              <a:t>aliskiren</a:t>
            </a:r>
            <a:r>
              <a:rPr lang="en-US" altLang="zh-CN" sz="1800" dirty="0"/>
              <a:t> , pharmacodynamics , and clinical outcomes in patients with hypertension . Methods We reviewed the medical records of ambulatory blood pressure ( BP ) , kinetics , and high-sensitivity C-reactive protein ( CRP ) levels in the treatment of corneal tissue . We performed a retrospective review of the English literature search of PubMed , EMBASE , and Cochrane Library databases . The primary outcome was established by using a scoring system.</a:t>
            </a:r>
          </a:p>
        </p:txBody>
      </p:sp>
      <p:pic>
        <p:nvPicPr>
          <p:cNvPr id="6" name="Picture 5"/>
          <p:cNvPicPr>
            <a:picLocks noChangeAspect="1"/>
          </p:cNvPicPr>
          <p:nvPr/>
        </p:nvPicPr>
        <p:blipFill>
          <a:blip r:embed="rId2"/>
          <a:stretch>
            <a:fillRect/>
          </a:stretch>
        </p:blipFill>
        <p:spPr>
          <a:xfrm>
            <a:off x="9789706" y="5806961"/>
            <a:ext cx="760189" cy="931466"/>
          </a:xfrm>
          <a:prstGeom prst="rect">
            <a:avLst/>
          </a:prstGeom>
        </p:spPr>
      </p:pic>
      <p:sp>
        <p:nvSpPr>
          <p:cNvPr id="7" name="Title 1">
            <a:extLst>
              <a:ext uri="{FF2B5EF4-FFF2-40B4-BE49-F238E27FC236}">
                <a16:creationId xmlns="" xmlns:a16="http://schemas.microsoft.com/office/drawing/2014/main" id="{FE573135-744C-B144-BBC3-EC24DB67D8EA}"/>
              </a:ext>
            </a:extLst>
          </p:cNvPr>
          <p:cNvSpPr txBox="1">
            <a:spLocks/>
          </p:cNvSpPr>
          <p:nvPr/>
        </p:nvSpPr>
        <p:spPr>
          <a:xfrm>
            <a:off x="0" y="21867"/>
            <a:ext cx="11787086" cy="688975"/>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100000"/>
              </a:lnSpc>
              <a:spcBef>
                <a:spcPct val="0"/>
              </a:spcBef>
              <a:buNone/>
              <a:defRPr sz="4400" b="1" kern="1200">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rPr lang="en-US" sz="3200" dirty="0" smtClean="0">
                <a:sym typeface="Palatino Linotype"/>
              </a:rPr>
              <a:t>Application 1: </a:t>
            </a:r>
            <a:r>
              <a:rPr lang="en-US" sz="3200" dirty="0" err="1" smtClean="0">
                <a:sym typeface="Palatino Linotype"/>
              </a:rPr>
              <a:t>PaperRobot</a:t>
            </a:r>
            <a:r>
              <a:rPr lang="en-US" sz="3200" dirty="0" smtClean="0">
                <a:sym typeface="Palatino Linotype"/>
              </a:rPr>
              <a:t>: Automatically Write a Paper [Wang et al., 2019]</a:t>
            </a:r>
          </a:p>
        </p:txBody>
      </p:sp>
    </p:spTree>
    <p:extLst>
      <p:ext uri="{BB962C8B-B14F-4D97-AF65-F5344CB8AC3E}">
        <p14:creationId xmlns:p14="http://schemas.microsoft.com/office/powerpoint/2010/main" val="34561539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673116"/>
            <a:ext cx="1039957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(Li et al., ACL2020 Best Demo Paper Award)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Arial"/>
              </a:rPr>
              <a:t>GitHub</a:t>
            </a:r>
            <a:r>
              <a:rPr kumimoji="0" lang="en-US" sz="1800" b="0" i="0" u="none" strike="noStrike" kern="1200" cap="none" spc="0" normalizeH="0" baseline="0" noProof="0" dirty="0">
                <a:ln>
                  <a:noFill/>
                </a:ln>
                <a:solidFill>
                  <a:srgbClr val="000000"/>
                </a:solidFill>
                <a:effectLst/>
                <a:uLnTx/>
                <a:uFillTx/>
                <a:latin typeface="Calibri"/>
                <a:ea typeface="+mn-ea"/>
                <a:cs typeface="Arial"/>
              </a:rPr>
              <a:t>: https://</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github.com</a:t>
            </a:r>
            <a:r>
              <a:rPr kumimoji="0" lang="en-US" sz="1800" b="0" i="0" u="none" strike="noStrike" kern="1200" cap="none" spc="0" normalizeH="0" baseline="0" noProof="0" dirty="0">
                <a:ln>
                  <a:noFill/>
                </a:ln>
                <a:solidFill>
                  <a:srgbClr val="000000"/>
                </a:solidFill>
                <a:effectLst/>
                <a:uLnTx/>
                <a:uFillTx/>
                <a:latin typeface="Calibri"/>
                <a:ea typeface="+mn-ea"/>
                <a:cs typeface="Arial"/>
              </a:rPr>
              <a:t>/GAIA-IE/</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gaia</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Arial"/>
              </a:rPr>
              <a:t>DockerHub</a:t>
            </a:r>
            <a:r>
              <a:rPr kumimoji="0" 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0" u="none" strike="noStrike" kern="1200" cap="none" spc="0" normalizeH="0" baseline="0" noProof="0" dirty="0">
                <a:ln>
                  <a:noFill/>
                </a:ln>
                <a:solidFill>
                  <a:srgbClr val="000000"/>
                </a:solidFill>
                <a:effectLst/>
                <a:uLnTx/>
                <a:uFillTx/>
                <a:latin typeface="Calibri"/>
                <a:ea typeface="+mn-ea"/>
                <a:cs typeface="Arial"/>
                <a:hlinkClick r:id="rId2"/>
              </a:rPr>
              <a:t>https://hub.docker.com/orgs/blendernlp/repositories</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Demo: http://159.89.180.81/demo/</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video_recommendation</a:t>
            </a:r>
            <a:r>
              <a:rPr kumimoji="0" lang="en-US" sz="1800" b="0" i="0" u="none" strike="noStrike" kern="1200" cap="none" spc="0" normalizeH="0" baseline="0" noProof="0" dirty="0">
                <a:ln>
                  <a:noFill/>
                </a:ln>
                <a:solidFill>
                  <a:srgbClr val="000000"/>
                </a:solidFill>
                <a:effectLst/>
                <a:uLnTx/>
                <a:uFillTx/>
                <a:latin typeface="Calibri"/>
                <a:ea typeface="+mn-ea"/>
                <a:cs typeface="Arial"/>
              </a:rPr>
              <a:t>/</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index_attack_dark.html</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p:txBody>
      </p:sp>
      <p:pic>
        <p:nvPicPr>
          <p:cNvPr id="6" name="Picture 5"/>
          <p:cNvPicPr>
            <a:picLocks noChangeAspect="1"/>
          </p:cNvPicPr>
          <p:nvPr/>
        </p:nvPicPr>
        <p:blipFill>
          <a:blip r:embed="rId3"/>
          <a:stretch>
            <a:fillRect/>
          </a:stretch>
        </p:blipFill>
        <p:spPr>
          <a:xfrm>
            <a:off x="1663638" y="990917"/>
            <a:ext cx="8793014" cy="4655760"/>
          </a:xfrm>
          <a:prstGeom prst="rect">
            <a:avLst/>
          </a:prstGeom>
        </p:spPr>
      </p:pic>
      <p:sp>
        <p:nvSpPr>
          <p:cNvPr id="8" name="Shape 1422"/>
          <p:cNvSpPr txBox="1">
            <a:spLocks/>
          </p:cNvSpPr>
          <p:nvPr/>
        </p:nvSpPr>
        <p:spPr>
          <a:xfrm>
            <a:off x="274320" y="210312"/>
            <a:ext cx="10515600" cy="530352"/>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tx1">
                    <a:lumMod val="75000"/>
                    <a:lumOff val="25000"/>
                  </a:schemeClr>
                </a:solidFill>
                <a:latin typeface="Helvetica Light" charset="0"/>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a:lstStyle>
          <a:p>
            <a:r>
              <a:rPr lang="en-US" sz="2400" kern="1200" dirty="0" smtClean="0">
                <a:solidFill>
                  <a:schemeClr val="accent1"/>
                </a:solidFill>
                <a:latin typeface="Helvetica" panose="020B0604020202020204" pitchFamily="34" charset="0"/>
                <a:cs typeface="Helvetica" panose="020B0604020202020204" pitchFamily="34" charset="0"/>
                <a:sym typeface="Tahoma"/>
              </a:rPr>
              <a:t>Application 2: News Understanding and Recommendation </a:t>
            </a:r>
            <a:br>
              <a:rPr lang="en-US" sz="2400" kern="1200" dirty="0" smtClean="0">
                <a:solidFill>
                  <a:schemeClr val="accent1"/>
                </a:solidFill>
                <a:latin typeface="Helvetica" panose="020B0604020202020204" pitchFamily="34" charset="0"/>
                <a:cs typeface="Helvetica" panose="020B0604020202020204" pitchFamily="34" charset="0"/>
                <a:sym typeface="Tahoma"/>
              </a:rPr>
            </a:br>
            <a:r>
              <a:rPr lang="en-US" sz="2400" kern="1200" dirty="0" smtClean="0">
                <a:solidFill>
                  <a:schemeClr val="accent1"/>
                </a:solidFill>
                <a:latin typeface="Helvetica" panose="020B0604020202020204" pitchFamily="34" charset="0"/>
                <a:cs typeface="Helvetica" panose="020B0604020202020204" pitchFamily="34" charset="0"/>
                <a:sym typeface="Tahoma"/>
              </a:rPr>
              <a:t>(Li et al., ACL2020Demo)</a:t>
            </a:r>
            <a:endParaRPr lang="en-US" sz="2400" kern="1200" dirty="0">
              <a:solidFill>
                <a:schemeClr val="accent1"/>
              </a:solidFill>
              <a:latin typeface="Helvetica" panose="020B0604020202020204" pitchFamily="34" charset="0"/>
              <a:cs typeface="Helvetica" panose="020B0604020202020204" pitchFamily="34" charset="0"/>
              <a:sym typeface="Tahoma"/>
            </a:endParaRPr>
          </a:p>
        </p:txBody>
      </p:sp>
    </p:spTree>
    <p:extLst>
      <p:ext uri="{BB962C8B-B14F-4D97-AF65-F5344CB8AC3E}">
        <p14:creationId xmlns:p14="http://schemas.microsoft.com/office/powerpoint/2010/main" val="1361052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72"/>
          <p:cNvSpPr txBox="1">
            <a:spLocks noGrp="1"/>
          </p:cNvSpPr>
          <p:nvPr>
            <p:ph type="sldNum" idx="4294967295"/>
          </p:nvPr>
        </p:nvSpPr>
        <p:spPr>
          <a:xfrm>
            <a:off x="8839200" y="6324603"/>
            <a:ext cx="1524000" cy="365125"/>
          </a:xfrm>
          <a:prstGeom prst="rect">
            <a:avLst/>
          </a:prstGeom>
          <a:noFill/>
          <a:ln>
            <a:noFill/>
          </a:ln>
        </p:spPr>
        <p:txBody>
          <a:bodyPr spcFirstLastPara="1" vert="horz" wrap="square" lIns="91425" tIns="45700" rIns="91425" bIns="45700" rtlCol="0" anchor="t" anchorCtr="0">
            <a:noAutofit/>
          </a:bodyPr>
          <a:lstStyle/>
          <a:p>
            <a:fld id="{00000000-1234-1234-1234-123412341234}" type="slidenum">
              <a:rPr lang="en-US" sz="1400" b="1">
                <a:solidFill>
                  <a:schemeClr val="dk1"/>
                </a:solidFill>
                <a:latin typeface="Calibri"/>
                <a:ea typeface="Calibri"/>
                <a:cs typeface="Calibri"/>
                <a:sym typeface="Calibri"/>
              </a:rPr>
              <a:pPr/>
              <a:t>26</a:t>
            </a:fld>
            <a:endParaRPr sz="1400" b="1">
              <a:solidFill>
                <a:schemeClr val="dk1"/>
              </a:solidFill>
              <a:latin typeface="Calibri"/>
              <a:ea typeface="Calibri"/>
              <a:cs typeface="Calibri"/>
              <a:sym typeface="Calibri"/>
            </a:endParaRPr>
          </a:p>
        </p:txBody>
      </p:sp>
      <p:pic>
        <p:nvPicPr>
          <p:cNvPr id="405" name="Google Shape;405;p72"/>
          <p:cNvPicPr preferRelativeResize="0"/>
          <p:nvPr/>
        </p:nvPicPr>
        <p:blipFill rotWithShape="1">
          <a:blip r:embed="rId3">
            <a:alphaModFix/>
          </a:blip>
          <a:srcRect/>
          <a:stretch/>
        </p:blipFill>
        <p:spPr>
          <a:xfrm>
            <a:off x="1524000" y="1028703"/>
            <a:ext cx="9144000" cy="4788731"/>
          </a:xfrm>
          <a:prstGeom prst="rect">
            <a:avLst/>
          </a:prstGeom>
          <a:noFill/>
          <a:ln>
            <a:noFill/>
          </a:ln>
        </p:spPr>
      </p:pic>
      <p:sp>
        <p:nvSpPr>
          <p:cNvPr id="406" name="Google Shape;406;p72"/>
          <p:cNvSpPr txBox="1">
            <a:spLocks noGrp="1"/>
          </p:cNvSpPr>
          <p:nvPr>
            <p:ph type="body" idx="1"/>
          </p:nvPr>
        </p:nvSpPr>
        <p:spPr>
          <a:xfrm>
            <a:off x="1828802" y="5794092"/>
            <a:ext cx="8567225" cy="1066800"/>
          </a:xfrm>
          <a:prstGeom prst="rect">
            <a:avLst/>
          </a:prstGeom>
          <a:noFill/>
          <a:ln>
            <a:noFill/>
          </a:ln>
        </p:spPr>
        <p:txBody>
          <a:bodyPr spcFirstLastPara="1" vert="horz" wrap="square" lIns="91425" tIns="45700" rIns="91425" bIns="45700" rtlCol="0" anchor="t" anchorCtr="0">
            <a:noAutofit/>
          </a:bodyPr>
          <a:lstStyle/>
          <a:p>
            <a:pPr marL="0" indent="0">
              <a:lnSpc>
                <a:spcPct val="80000"/>
              </a:lnSpc>
              <a:spcBef>
                <a:spcPts val="0"/>
              </a:spcBef>
              <a:buClr>
                <a:srgbClr val="170981"/>
              </a:buClr>
              <a:buSzPts val="450"/>
              <a:buNone/>
            </a:pPr>
            <a:endParaRPr sz="562" u="sng" dirty="0">
              <a:solidFill>
                <a:schemeClr val="hlink"/>
              </a:solidFill>
              <a:latin typeface="Calibri"/>
              <a:ea typeface="Calibri"/>
              <a:cs typeface="Calibri"/>
              <a:sym typeface="Calibri"/>
              <a:hlinkClick r:id="rId4"/>
            </a:endParaRPr>
          </a:p>
          <a:p>
            <a:pPr marL="342900" indent="-342900">
              <a:lnSpc>
                <a:spcPct val="80000"/>
              </a:lnSpc>
              <a:spcBef>
                <a:spcPts val="300"/>
              </a:spcBef>
              <a:buClr>
                <a:srgbClr val="170981"/>
              </a:buClr>
              <a:buSzPts val="1200"/>
              <a:buFont typeface="Noto Sans Symbols"/>
              <a:buChar char="▪"/>
            </a:pPr>
            <a:r>
              <a:rPr lang="en-US" sz="1500" dirty="0">
                <a:solidFill>
                  <a:schemeClr val="dk1"/>
                </a:solidFill>
                <a:latin typeface="Calibri"/>
                <a:ea typeface="Calibri"/>
                <a:cs typeface="Calibri"/>
                <a:sym typeface="Calibri"/>
              </a:rPr>
              <a:t>Re-trainable Systems: </a:t>
            </a:r>
            <a:r>
              <a:rPr lang="de-DE" sz="1500" dirty="0">
                <a:solidFill>
                  <a:schemeClr val="dk1"/>
                </a:solidFill>
                <a:ea typeface="Calibri"/>
                <a:cs typeface="Calibri"/>
                <a:sym typeface="Calibri"/>
                <a:hlinkClick r:id="rId5"/>
              </a:rPr>
              <a:t>http://159.89.180.81:3300/elisa_ie/api</a:t>
            </a:r>
            <a:endParaRPr lang="de-DE" sz="1500" dirty="0">
              <a:solidFill>
                <a:schemeClr val="dk1"/>
              </a:solidFill>
              <a:ea typeface="Calibri"/>
              <a:cs typeface="Calibri"/>
              <a:sym typeface="Calibri"/>
            </a:endParaRPr>
          </a:p>
          <a:p>
            <a:pPr marL="342900" indent="-342900">
              <a:lnSpc>
                <a:spcPct val="80000"/>
              </a:lnSpc>
              <a:spcBef>
                <a:spcPts val="300"/>
              </a:spcBef>
              <a:buClr>
                <a:srgbClr val="170981"/>
              </a:buClr>
              <a:buSzPts val="1200"/>
              <a:buFont typeface="Noto Sans Symbols"/>
              <a:buChar char="▪"/>
            </a:pPr>
            <a:r>
              <a:rPr lang="en-US" sz="1500" dirty="0">
                <a:solidFill>
                  <a:schemeClr val="dk1"/>
                </a:solidFill>
                <a:latin typeface="Calibri"/>
                <a:ea typeface="Calibri"/>
                <a:cs typeface="Calibri"/>
                <a:sym typeface="Calibri"/>
              </a:rPr>
              <a:t>Demos: </a:t>
            </a:r>
            <a:r>
              <a:rPr lang="de-DE" sz="1500" dirty="0">
                <a:solidFill>
                  <a:schemeClr val="dk1"/>
                </a:solidFill>
                <a:ea typeface="Calibri"/>
                <a:cs typeface="Calibri"/>
                <a:sym typeface="Calibri"/>
                <a:hlinkClick r:id="rId6"/>
              </a:rPr>
              <a:t>http://159.89.180.81:3300/elisa_ie</a:t>
            </a:r>
            <a:endParaRPr lang="de-DE" sz="1500" dirty="0">
              <a:solidFill>
                <a:schemeClr val="dk1"/>
              </a:solidFill>
              <a:ea typeface="Calibri"/>
              <a:cs typeface="Calibri"/>
              <a:sym typeface="Calibri"/>
            </a:endParaRPr>
          </a:p>
          <a:p>
            <a:pPr marL="342900" indent="-342900">
              <a:lnSpc>
                <a:spcPct val="80000"/>
              </a:lnSpc>
              <a:spcBef>
                <a:spcPts val="300"/>
              </a:spcBef>
              <a:buClr>
                <a:srgbClr val="170981"/>
              </a:buClr>
              <a:buSzPts val="1200"/>
              <a:buFont typeface="Noto Sans Symbols"/>
              <a:buChar char="▪"/>
            </a:pPr>
            <a:r>
              <a:rPr lang="en-US" sz="1500" dirty="0">
                <a:solidFill>
                  <a:schemeClr val="dk1"/>
                </a:solidFill>
                <a:ea typeface="Calibri"/>
                <a:cs typeface="Calibri"/>
                <a:sym typeface="Calibri"/>
              </a:rPr>
              <a:t>Heat map: </a:t>
            </a:r>
            <a:r>
              <a:rPr lang="en-US" sz="1500" dirty="0">
                <a:solidFill>
                  <a:schemeClr val="dk1"/>
                </a:solidFill>
                <a:ea typeface="Calibri"/>
                <a:cs typeface="Calibri"/>
                <a:sym typeface="Calibri"/>
                <a:hlinkClick r:id="rId7"/>
              </a:rPr>
              <a:t>http://159.89.180.81:8080/</a:t>
            </a:r>
            <a:endParaRPr lang="en-US" sz="1500" dirty="0">
              <a:solidFill>
                <a:schemeClr val="dk1"/>
              </a:solidFill>
              <a:ea typeface="Calibri"/>
              <a:cs typeface="Calibri"/>
              <a:sym typeface="Calibri"/>
            </a:endParaRPr>
          </a:p>
          <a:p>
            <a:pPr marL="342900" indent="-342900">
              <a:lnSpc>
                <a:spcPct val="80000"/>
              </a:lnSpc>
              <a:spcBef>
                <a:spcPts val="300"/>
              </a:spcBef>
              <a:buClr>
                <a:srgbClr val="170981"/>
              </a:buClr>
              <a:buSzPts val="1200"/>
              <a:buFont typeface="Noto Sans Symbols"/>
              <a:buChar char="▪"/>
            </a:pPr>
            <a:endParaRPr lang="de-DE" sz="1500" dirty="0">
              <a:solidFill>
                <a:schemeClr val="dk1"/>
              </a:solidFill>
              <a:ea typeface="Calibri"/>
              <a:cs typeface="Calibri"/>
              <a:sym typeface="Calibri"/>
            </a:endParaRPr>
          </a:p>
        </p:txBody>
      </p:sp>
      <p:sp>
        <p:nvSpPr>
          <p:cNvPr id="7" name="Google Shape;407;p72"/>
          <p:cNvSpPr txBox="1">
            <a:spLocks noGrp="1"/>
          </p:cNvSpPr>
          <p:nvPr>
            <p:ph type="title"/>
          </p:nvPr>
        </p:nvSpPr>
        <p:spPr>
          <a:xfrm>
            <a:off x="274320" y="210312"/>
            <a:ext cx="14630400" cy="530352"/>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2400" kern="1200" dirty="0" smtClean="0">
                <a:solidFill>
                  <a:schemeClr val="accent1"/>
                </a:solidFill>
                <a:latin typeface="Helvetica" panose="020B0604020202020204" pitchFamily="34" charset="0"/>
                <a:cs typeface="Helvetica" panose="020B0604020202020204" pitchFamily="34" charset="0"/>
                <a:sym typeface="Palatino Linotype"/>
              </a:rPr>
              <a:t>Applications 3: </a:t>
            </a:r>
            <a:r>
              <a:rPr lang="en-US" sz="2400" kern="1200" dirty="0">
                <a:solidFill>
                  <a:schemeClr val="accent1"/>
                </a:solidFill>
                <a:latin typeface="Helvetica" panose="020B0604020202020204" pitchFamily="34" charset="0"/>
                <a:cs typeface="Helvetica" panose="020B0604020202020204" pitchFamily="34" charset="0"/>
                <a:sym typeface="Palatino Linotype"/>
              </a:rPr>
              <a:t>Disaster </a:t>
            </a:r>
            <a:r>
              <a:rPr lang="en-US" sz="2400" kern="1200" dirty="0" smtClean="0">
                <a:solidFill>
                  <a:schemeClr val="accent1"/>
                </a:solidFill>
                <a:latin typeface="Helvetica" panose="020B0604020202020204" pitchFamily="34" charset="0"/>
                <a:cs typeface="Helvetica" panose="020B0604020202020204" pitchFamily="34" charset="0"/>
                <a:sym typeface="Palatino Linotype"/>
              </a:rPr>
              <a:t>Relief (Zhang et al., NAACL18Demo)</a:t>
            </a:r>
            <a:endParaRPr sz="2400" kern="1200" dirty="0">
              <a:solidFill>
                <a:schemeClr val="accent1"/>
              </a:solidFill>
              <a:latin typeface="Helvetica" panose="020B0604020202020204" pitchFamily="34" charset="0"/>
              <a:cs typeface="Helvetica" panose="020B0604020202020204" pitchFamily="34" charset="0"/>
              <a:sym typeface="Palatino Linotype"/>
            </a:endParaRPr>
          </a:p>
        </p:txBody>
      </p:sp>
    </p:spTree>
    <p:extLst>
      <p:ext uri="{BB962C8B-B14F-4D97-AF65-F5344CB8AC3E}">
        <p14:creationId xmlns:p14="http://schemas.microsoft.com/office/powerpoint/2010/main" val="349744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74"/>
          <p:cNvSpPr txBox="1">
            <a:spLocks noGrp="1"/>
          </p:cNvSpPr>
          <p:nvPr>
            <p:ph type="title"/>
          </p:nvPr>
        </p:nvSpPr>
        <p:spPr>
          <a:xfrm>
            <a:off x="274320" y="210312"/>
            <a:ext cx="12801600" cy="530352"/>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smtClean="0">
                <a:solidFill>
                  <a:schemeClr val="accent1"/>
                </a:solidFill>
                <a:latin typeface="Helvetica" panose="020B0604020202020204" pitchFamily="34" charset="0"/>
                <a:cs typeface="Helvetica" panose="020B0604020202020204" pitchFamily="34" charset="0"/>
                <a:sym typeface="Palatino Linotype"/>
              </a:rPr>
              <a:t>Applications 4: </a:t>
            </a:r>
            <a:r>
              <a:rPr lang="en-US" sz="3200" kern="1200" dirty="0">
                <a:solidFill>
                  <a:schemeClr val="accent1"/>
                </a:solidFill>
                <a:latin typeface="Helvetica" panose="020B0604020202020204" pitchFamily="34" charset="0"/>
                <a:cs typeface="Helvetica" panose="020B0604020202020204" pitchFamily="34" charset="0"/>
                <a:sym typeface="Palatino Linotype"/>
              </a:rPr>
              <a:t>Intelligence Analysis</a:t>
            </a:r>
            <a:endParaRPr sz="3200" kern="1200" dirty="0">
              <a:solidFill>
                <a:schemeClr val="accent1"/>
              </a:solidFill>
              <a:latin typeface="Helvetica" panose="020B0604020202020204" pitchFamily="34" charset="0"/>
              <a:cs typeface="Helvetica" panose="020B0604020202020204" pitchFamily="34" charset="0"/>
              <a:sym typeface="Palatino Linotype"/>
            </a:endParaRPr>
          </a:p>
        </p:txBody>
      </p:sp>
      <p:pic>
        <p:nvPicPr>
          <p:cNvPr id="423" name="Google Shape;423;p74" descr="mh17_June4_12am"/>
          <p:cNvPicPr preferRelativeResize="0"/>
          <p:nvPr/>
        </p:nvPicPr>
        <p:blipFill rotWithShape="1">
          <a:blip r:embed="rId3">
            <a:alphaModFix/>
          </a:blip>
          <a:srcRect/>
          <a:stretch/>
        </p:blipFill>
        <p:spPr>
          <a:xfrm>
            <a:off x="203200" y="1374626"/>
            <a:ext cx="11988800" cy="4721374"/>
          </a:xfrm>
          <a:prstGeom prst="rect">
            <a:avLst/>
          </a:prstGeom>
          <a:noFill/>
          <a:ln>
            <a:noFill/>
          </a:ln>
        </p:spPr>
      </p:pic>
      <p:sp>
        <p:nvSpPr>
          <p:cNvPr id="424" name="Google Shape;424;p74"/>
          <p:cNvSpPr txBox="1">
            <a:spLocks noGrp="1"/>
          </p:cNvSpPr>
          <p:nvPr>
            <p:ph type="sldNum" idx="4294967295"/>
          </p:nvPr>
        </p:nvSpPr>
        <p:spPr>
          <a:xfrm>
            <a:off x="10943168" y="6569076"/>
            <a:ext cx="1248833"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i="0" u="none" strike="noStrike" cap="none">
                <a:solidFill>
                  <a:srgbClr val="000000"/>
                </a:solidFill>
                <a:latin typeface="Calibri"/>
                <a:ea typeface="Calibri"/>
                <a:cs typeface="Calibri"/>
                <a:sym typeface="Calibri"/>
              </a:rPr>
              <a:t>27</a:t>
            </a:fld>
            <a:endParaRPr sz="1400" b="1"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604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1" name="Google Shape;431;p75"/>
          <p:cNvSpPr txBox="1">
            <a:spLocks noGrp="1"/>
          </p:cNvSpPr>
          <p:nvPr>
            <p:ph type="sldNum" idx="4294967295"/>
          </p:nvPr>
        </p:nvSpPr>
        <p:spPr>
          <a:xfrm>
            <a:off x="10943168" y="6569076"/>
            <a:ext cx="1248833"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i="0" u="none" strike="noStrike" cap="none">
                <a:solidFill>
                  <a:srgbClr val="000000"/>
                </a:solidFill>
                <a:latin typeface="Calibri"/>
                <a:ea typeface="Calibri"/>
                <a:cs typeface="Calibri"/>
                <a:sym typeface="Calibri"/>
              </a:rPr>
              <a:t>28</a:t>
            </a:fld>
            <a:endParaRPr sz="1400" b="1" i="0" u="none" strike="noStrike" cap="none">
              <a:solidFill>
                <a:srgbClr val="000000"/>
              </a:solidFill>
              <a:latin typeface="Calibri"/>
              <a:ea typeface="Calibri"/>
              <a:cs typeface="Calibri"/>
              <a:sym typeface="Calibri"/>
            </a:endParaRPr>
          </a:p>
        </p:txBody>
      </p:sp>
      <p:sp>
        <p:nvSpPr>
          <p:cNvPr id="4" name="Rectangle 3"/>
          <p:cNvSpPr/>
          <p:nvPr/>
        </p:nvSpPr>
        <p:spPr>
          <a:xfrm>
            <a:off x="1212645" y="5307113"/>
            <a:ext cx="5950156" cy="369332"/>
          </a:xfrm>
          <a:prstGeom prst="rect">
            <a:avLst/>
          </a:prstGeom>
        </p:spPr>
        <p:txBody>
          <a:bodyPr wrap="square">
            <a:spAutoFit/>
          </a:bodyPr>
          <a:lstStyle/>
          <a:p>
            <a:r>
              <a:rPr lang="de-DE" dirty="0"/>
              <a:t>http://162.243.120.148:8080/</a:t>
            </a:r>
            <a:endParaRPr lang="en-US" dirty="0"/>
          </a:p>
        </p:txBody>
      </p:sp>
      <p:sp>
        <p:nvSpPr>
          <p:cNvPr id="2" name="Rectangle 1"/>
          <p:cNvSpPr/>
          <p:nvPr/>
        </p:nvSpPr>
        <p:spPr>
          <a:xfrm>
            <a:off x="200857" y="5797530"/>
            <a:ext cx="11757679" cy="646331"/>
          </a:xfrm>
          <a:prstGeom prst="rect">
            <a:avLst/>
          </a:prstGeom>
        </p:spPr>
        <p:txBody>
          <a:bodyPr wrap="square">
            <a:spAutoFit/>
          </a:bodyPr>
          <a:lstStyle/>
          <a:p>
            <a:pPr marL="285750" indent="-285750">
              <a:buFont typeface="Arial" charset="0"/>
              <a:buChar char="•"/>
            </a:pPr>
            <a:r>
              <a:rPr lang="en-US" dirty="0">
                <a:latin typeface="Tahoma" charset="0"/>
              </a:rPr>
              <a:t>Achievement, Benevolence, Conformity, Hedonism, Power, Security, Self-direction, Simulation, Tradition and Universalism (Schwartz, 2012)</a:t>
            </a:r>
          </a:p>
        </p:txBody>
      </p:sp>
      <p:pic>
        <p:nvPicPr>
          <p:cNvPr id="5" name="Picture 4"/>
          <p:cNvPicPr>
            <a:picLocks noChangeAspect="1"/>
          </p:cNvPicPr>
          <p:nvPr/>
        </p:nvPicPr>
        <p:blipFill>
          <a:blip r:embed="rId3"/>
          <a:stretch>
            <a:fillRect/>
          </a:stretch>
        </p:blipFill>
        <p:spPr>
          <a:xfrm>
            <a:off x="1102496" y="1044920"/>
            <a:ext cx="10168432" cy="4262193"/>
          </a:xfrm>
          <a:prstGeom prst="rect">
            <a:avLst/>
          </a:prstGeom>
        </p:spPr>
      </p:pic>
      <p:sp>
        <p:nvSpPr>
          <p:cNvPr id="8" name="Google Shape;422;p74"/>
          <p:cNvSpPr txBox="1">
            <a:spLocks noGrp="1"/>
          </p:cNvSpPr>
          <p:nvPr>
            <p:ph type="title"/>
          </p:nvPr>
        </p:nvSpPr>
        <p:spPr>
          <a:xfrm>
            <a:off x="274320" y="210312"/>
            <a:ext cx="12801600" cy="530352"/>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smtClean="0">
                <a:solidFill>
                  <a:schemeClr val="accent1"/>
                </a:solidFill>
                <a:latin typeface="Helvetica" panose="020B0604020202020204" pitchFamily="34" charset="0"/>
                <a:cs typeface="Helvetica" panose="020B0604020202020204" pitchFamily="34" charset="0"/>
                <a:sym typeface="Palatino Linotype"/>
              </a:rPr>
              <a:t>Applications 4: </a:t>
            </a:r>
            <a:r>
              <a:rPr lang="en-US" sz="3200" kern="1200" dirty="0">
                <a:solidFill>
                  <a:schemeClr val="accent1"/>
                </a:solidFill>
                <a:latin typeface="Helvetica" panose="020B0604020202020204" pitchFamily="34" charset="0"/>
                <a:cs typeface="Helvetica" panose="020B0604020202020204" pitchFamily="34" charset="0"/>
                <a:sym typeface="Palatino Linotype"/>
              </a:rPr>
              <a:t>Intelligence Analysis</a:t>
            </a:r>
            <a:endParaRPr sz="3200" kern="1200" dirty="0">
              <a:solidFill>
                <a:schemeClr val="accent1"/>
              </a:solidFill>
              <a:latin typeface="Helvetica" panose="020B0604020202020204" pitchFamily="34" charset="0"/>
              <a:cs typeface="Helvetica" panose="020B0604020202020204" pitchFamily="34" charset="0"/>
              <a:sym typeface="Palatino Linotype"/>
            </a:endParaRPr>
          </a:p>
        </p:txBody>
      </p:sp>
    </p:spTree>
    <p:extLst>
      <p:ext uri="{BB962C8B-B14F-4D97-AF65-F5344CB8AC3E}">
        <p14:creationId xmlns:p14="http://schemas.microsoft.com/office/powerpoint/2010/main" val="2354653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a:extLst>
              <a:ext uri="{FF2B5EF4-FFF2-40B4-BE49-F238E27FC236}">
                <a16:creationId xmlns="" xmlns:a16="http://schemas.microsoft.com/office/drawing/2014/main" id="{809E5A81-ECF8-D04F-86BE-4821E2DC3EAE}"/>
              </a:ext>
            </a:extLst>
          </p:cNvPr>
          <p:cNvSpPr/>
          <p:nvPr/>
        </p:nvSpPr>
        <p:spPr>
          <a:xfrm>
            <a:off x="3511053" y="973102"/>
            <a:ext cx="1596337" cy="403192"/>
          </a:xfrm>
          <a:prstGeom prst="roundRect">
            <a:avLst>
              <a:gd name="adj" fmla="val 50000"/>
            </a:avLst>
          </a:prstGeom>
          <a:solidFill>
            <a:schemeClr val="bg1"/>
          </a:solidFill>
          <a:ln>
            <a:solidFill>
              <a:srgbClr val="60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47" name="Rounded Rectangle 46">
            <a:extLst>
              <a:ext uri="{FF2B5EF4-FFF2-40B4-BE49-F238E27FC236}">
                <a16:creationId xmlns="" xmlns:a16="http://schemas.microsoft.com/office/drawing/2014/main" id="{E764E096-A712-804D-9C06-F7D312A6E979}"/>
              </a:ext>
            </a:extLst>
          </p:cNvPr>
          <p:cNvSpPr/>
          <p:nvPr/>
        </p:nvSpPr>
        <p:spPr>
          <a:xfrm>
            <a:off x="8420045" y="973102"/>
            <a:ext cx="2171755" cy="403192"/>
          </a:xfrm>
          <a:prstGeom prst="roundRect">
            <a:avLst>
              <a:gd name="adj" fmla="val 50000"/>
            </a:avLst>
          </a:prstGeom>
          <a:solidFill>
            <a:schemeClr val="bg1"/>
          </a:solidFill>
          <a:ln>
            <a:solidFill>
              <a:srgbClr val="60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45" name="Rounded Rectangle 44">
            <a:extLst>
              <a:ext uri="{FF2B5EF4-FFF2-40B4-BE49-F238E27FC236}">
                <a16:creationId xmlns="" xmlns:a16="http://schemas.microsoft.com/office/drawing/2014/main" id="{86595ABC-D5D3-8540-8E72-7BEED72E46D5}"/>
              </a:ext>
            </a:extLst>
          </p:cNvPr>
          <p:cNvSpPr/>
          <p:nvPr/>
        </p:nvSpPr>
        <p:spPr>
          <a:xfrm>
            <a:off x="772762" y="973102"/>
            <a:ext cx="798510" cy="403192"/>
          </a:xfrm>
          <a:prstGeom prst="roundRect">
            <a:avLst>
              <a:gd name="adj" fmla="val 50000"/>
            </a:avLst>
          </a:prstGeom>
          <a:solidFill>
            <a:schemeClr val="bg1"/>
          </a:solidFill>
          <a:ln>
            <a:solidFill>
              <a:srgbClr val="60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37" name="Rounded Rectangle 36">
            <a:extLst>
              <a:ext uri="{FF2B5EF4-FFF2-40B4-BE49-F238E27FC236}">
                <a16:creationId xmlns="" xmlns:a16="http://schemas.microsoft.com/office/drawing/2014/main" id="{6334C5AA-DD66-0D49-9981-96B9F8DB5DB4}"/>
              </a:ext>
            </a:extLst>
          </p:cNvPr>
          <p:cNvSpPr/>
          <p:nvPr/>
        </p:nvSpPr>
        <p:spPr>
          <a:xfrm>
            <a:off x="6699761" y="2598978"/>
            <a:ext cx="2667965" cy="2735022"/>
          </a:xfrm>
          <a:prstGeom prst="roundRect">
            <a:avLst>
              <a:gd name="adj" fmla="val 7023"/>
            </a:avLst>
          </a:prstGeom>
          <a:solidFill>
            <a:schemeClr val="bg1"/>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pic>
        <p:nvPicPr>
          <p:cNvPr id="3" name="Picture 2">
            <a:extLst>
              <a:ext uri="{FF2B5EF4-FFF2-40B4-BE49-F238E27FC236}">
                <a16:creationId xmlns="" xmlns:a16="http://schemas.microsoft.com/office/drawing/2014/main" id="{AB9ED394-818C-CC4D-98B0-FF5B9C98DE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927" y="2577275"/>
            <a:ext cx="1490181" cy="915653"/>
          </a:xfrm>
          <a:prstGeom prst="rect">
            <a:avLst/>
          </a:prstGeom>
        </p:spPr>
      </p:pic>
      <p:pic>
        <p:nvPicPr>
          <p:cNvPr id="6" name="Picture 5">
            <a:extLst>
              <a:ext uri="{FF2B5EF4-FFF2-40B4-BE49-F238E27FC236}">
                <a16:creationId xmlns="" xmlns:a16="http://schemas.microsoft.com/office/drawing/2014/main" id="{869A671C-3B73-6545-AB08-FA2B36AE2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9385" y="1907809"/>
            <a:ext cx="2099672" cy="1278060"/>
          </a:xfrm>
          <a:prstGeom prst="rect">
            <a:avLst/>
          </a:prstGeom>
        </p:spPr>
      </p:pic>
      <p:pic>
        <p:nvPicPr>
          <p:cNvPr id="8" name="Picture 7">
            <a:extLst>
              <a:ext uri="{FF2B5EF4-FFF2-40B4-BE49-F238E27FC236}">
                <a16:creationId xmlns="" xmlns:a16="http://schemas.microsoft.com/office/drawing/2014/main" id="{1762F5DF-C706-3143-A405-C32FCDDAE5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3528" y="2780382"/>
            <a:ext cx="1905000" cy="1642635"/>
          </a:xfrm>
          <a:prstGeom prst="rect">
            <a:avLst/>
          </a:prstGeom>
        </p:spPr>
      </p:pic>
      <p:pic>
        <p:nvPicPr>
          <p:cNvPr id="10" name="Picture 9">
            <a:extLst>
              <a:ext uri="{FF2B5EF4-FFF2-40B4-BE49-F238E27FC236}">
                <a16:creationId xmlns="" xmlns:a16="http://schemas.microsoft.com/office/drawing/2014/main" id="{6A7DD83B-78A4-544C-B57D-6AEB565C9C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5559" y="4724400"/>
            <a:ext cx="1255555" cy="1148699"/>
          </a:xfrm>
          <a:prstGeom prst="rect">
            <a:avLst/>
          </a:prstGeom>
        </p:spPr>
      </p:pic>
      <p:sp>
        <p:nvSpPr>
          <p:cNvPr id="11" name="TextBox 10">
            <a:extLst>
              <a:ext uri="{FF2B5EF4-FFF2-40B4-BE49-F238E27FC236}">
                <a16:creationId xmlns="" xmlns:a16="http://schemas.microsoft.com/office/drawing/2014/main" id="{48D4B28F-6764-8246-A179-92A89CEDB84B}"/>
              </a:ext>
            </a:extLst>
          </p:cNvPr>
          <p:cNvSpPr txBox="1"/>
          <p:nvPr/>
        </p:nvSpPr>
        <p:spPr>
          <a:xfrm>
            <a:off x="359262" y="3552742"/>
            <a:ext cx="162551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Scientific Literature</a:t>
            </a:r>
          </a:p>
        </p:txBody>
      </p:sp>
      <p:sp>
        <p:nvSpPr>
          <p:cNvPr id="12" name="TextBox 11">
            <a:extLst>
              <a:ext uri="{FF2B5EF4-FFF2-40B4-BE49-F238E27FC236}">
                <a16:creationId xmlns="" xmlns:a16="http://schemas.microsoft.com/office/drawing/2014/main" id="{62A4BA5B-01F5-934D-9777-964EE868BB76}"/>
              </a:ext>
            </a:extLst>
          </p:cNvPr>
          <p:cNvSpPr txBox="1"/>
          <p:nvPr/>
        </p:nvSpPr>
        <p:spPr>
          <a:xfrm>
            <a:off x="2974848" y="3197423"/>
            <a:ext cx="26687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Hierarchical Spherical Embedding</a:t>
            </a:r>
            <a:endParaRPr kumimoji="0" lang="en-US" sz="1200" b="1" i="0" u="none" strike="noStrike" kern="1200" cap="none" spc="0" normalizeH="0" baseline="0" noProof="0" dirty="0">
              <a:ln>
                <a:noFill/>
              </a:ln>
              <a:solidFill>
                <a:srgbClr val="2A3546"/>
              </a:solidFill>
              <a:effectLst/>
              <a:uLnTx/>
              <a:uFillTx/>
              <a:latin typeface="Calibri"/>
              <a:ea typeface="+mn-ea"/>
              <a:cs typeface="Arial"/>
            </a:endParaRPr>
          </a:p>
        </p:txBody>
      </p:sp>
      <p:pic>
        <p:nvPicPr>
          <p:cNvPr id="14" name="Picture 13">
            <a:extLst>
              <a:ext uri="{FF2B5EF4-FFF2-40B4-BE49-F238E27FC236}">
                <a16:creationId xmlns="" xmlns:a16="http://schemas.microsoft.com/office/drawing/2014/main" id="{A5AC1AE7-92C0-4448-8C57-013909070F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0243" y="3581400"/>
            <a:ext cx="1946329" cy="821108"/>
          </a:xfrm>
          <a:prstGeom prst="rect">
            <a:avLst/>
          </a:prstGeom>
        </p:spPr>
      </p:pic>
      <p:pic>
        <p:nvPicPr>
          <p:cNvPr id="16" name="Picture 15">
            <a:extLst>
              <a:ext uri="{FF2B5EF4-FFF2-40B4-BE49-F238E27FC236}">
                <a16:creationId xmlns="" xmlns:a16="http://schemas.microsoft.com/office/drawing/2014/main" id="{950D151A-64FD-4E4B-B9AD-4A15EFC2EE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6260" y="4790393"/>
            <a:ext cx="2269038" cy="1153207"/>
          </a:xfrm>
          <a:prstGeom prst="rect">
            <a:avLst/>
          </a:prstGeom>
        </p:spPr>
      </p:pic>
      <p:sp>
        <p:nvSpPr>
          <p:cNvPr id="17" name="TextBox 16">
            <a:extLst>
              <a:ext uri="{FF2B5EF4-FFF2-40B4-BE49-F238E27FC236}">
                <a16:creationId xmlns="" xmlns:a16="http://schemas.microsoft.com/office/drawing/2014/main" id="{4D73C0D0-7003-7D46-BEDD-0EA8D8F90067}"/>
              </a:ext>
            </a:extLst>
          </p:cNvPr>
          <p:cNvSpPr txBox="1"/>
          <p:nvPr/>
        </p:nvSpPr>
        <p:spPr>
          <a:xfrm>
            <a:off x="2918102" y="4416623"/>
            <a:ext cx="27822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Ontology Enriched Text Embedding</a:t>
            </a:r>
            <a:endParaRPr kumimoji="0" lang="en-US" sz="1200" b="1" i="0" u="none" strike="noStrike" kern="1200" cap="none" spc="0" normalizeH="0" baseline="0" noProof="0" dirty="0">
              <a:ln>
                <a:noFill/>
              </a:ln>
              <a:solidFill>
                <a:srgbClr val="2A3546"/>
              </a:solidFill>
              <a:effectLst/>
              <a:uLnTx/>
              <a:uFillTx/>
              <a:latin typeface="Calibri"/>
              <a:ea typeface="+mn-ea"/>
              <a:cs typeface="Arial"/>
            </a:endParaRPr>
          </a:p>
        </p:txBody>
      </p:sp>
      <p:sp>
        <p:nvSpPr>
          <p:cNvPr id="18" name="TextBox 17">
            <a:extLst>
              <a:ext uri="{FF2B5EF4-FFF2-40B4-BE49-F238E27FC236}">
                <a16:creationId xmlns="" xmlns:a16="http://schemas.microsoft.com/office/drawing/2014/main" id="{BE92E1B3-5768-744D-9AB3-4B3AA87A34F7}"/>
              </a:ext>
            </a:extLst>
          </p:cNvPr>
          <p:cNvSpPr txBox="1"/>
          <p:nvPr/>
        </p:nvSpPr>
        <p:spPr>
          <a:xfrm>
            <a:off x="2813561" y="5877580"/>
            <a:ext cx="29913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Cross-media Structured Semantic Representation</a:t>
            </a:r>
            <a:endParaRPr kumimoji="0" lang="en-US" sz="1200" b="1" i="0" u="none" strike="noStrike" kern="1200" cap="none" spc="0" normalizeH="0" baseline="0" noProof="0" dirty="0">
              <a:ln>
                <a:noFill/>
              </a:ln>
              <a:solidFill>
                <a:srgbClr val="2A3546"/>
              </a:solidFill>
              <a:effectLst/>
              <a:uLnTx/>
              <a:uFillTx/>
              <a:latin typeface="Calibri"/>
              <a:ea typeface="+mn-ea"/>
              <a:cs typeface="Arial"/>
            </a:endParaRPr>
          </a:p>
        </p:txBody>
      </p:sp>
      <p:sp>
        <p:nvSpPr>
          <p:cNvPr id="19" name="TextBox 18">
            <a:extLst>
              <a:ext uri="{FF2B5EF4-FFF2-40B4-BE49-F238E27FC236}">
                <a16:creationId xmlns="" xmlns:a16="http://schemas.microsoft.com/office/drawing/2014/main" id="{ACF7818E-F55E-F34F-B24A-76E07420F7D4}"/>
              </a:ext>
            </a:extLst>
          </p:cNvPr>
          <p:cNvSpPr txBox="1"/>
          <p:nvPr/>
        </p:nvSpPr>
        <p:spPr>
          <a:xfrm>
            <a:off x="6699071" y="4527895"/>
            <a:ext cx="267352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Generative Adversarial Networks for Data Augmentation and Distant Supervision</a:t>
            </a:r>
            <a:endParaRPr kumimoji="0" lang="en-US" sz="1200" b="1" i="0" u="none" strike="noStrike" kern="1200" cap="none" spc="0" normalizeH="0" baseline="0" noProof="0" dirty="0">
              <a:ln>
                <a:noFill/>
              </a:ln>
              <a:solidFill>
                <a:srgbClr val="2A3546"/>
              </a:solidFill>
              <a:effectLst/>
              <a:uLnTx/>
              <a:uFillTx/>
              <a:latin typeface="Calibri"/>
              <a:ea typeface="+mn-ea"/>
              <a:cs typeface="Arial"/>
            </a:endParaRPr>
          </a:p>
        </p:txBody>
      </p:sp>
      <p:sp>
        <p:nvSpPr>
          <p:cNvPr id="20" name="TextBox 19">
            <a:extLst>
              <a:ext uri="{FF2B5EF4-FFF2-40B4-BE49-F238E27FC236}">
                <a16:creationId xmlns="" xmlns:a16="http://schemas.microsoft.com/office/drawing/2014/main" id="{F9DB07C4-FBB8-084A-B239-53BDE296F616}"/>
              </a:ext>
            </a:extLst>
          </p:cNvPr>
          <p:cNvSpPr txBox="1"/>
          <p:nvPr/>
        </p:nvSpPr>
        <p:spPr>
          <a:xfrm>
            <a:off x="9508233" y="5877580"/>
            <a:ext cx="24702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Multimedia Search and Summarization</a:t>
            </a:r>
            <a:endParaRPr kumimoji="0" lang="en-US" sz="1200" b="0" i="0" u="none" strike="noStrike" kern="1200" cap="none" spc="0" normalizeH="0" baseline="0" noProof="0" dirty="0">
              <a:ln>
                <a:noFill/>
              </a:ln>
              <a:solidFill>
                <a:srgbClr val="2A3546"/>
              </a:solidFill>
              <a:effectLst/>
              <a:uLnTx/>
              <a:uFillTx/>
              <a:latin typeface="Calibri"/>
              <a:ea typeface="+mn-ea"/>
              <a:cs typeface="Arial"/>
            </a:endParaRPr>
          </a:p>
        </p:txBody>
      </p:sp>
      <p:sp>
        <p:nvSpPr>
          <p:cNvPr id="24" name="TextBox 23">
            <a:extLst>
              <a:ext uri="{FF2B5EF4-FFF2-40B4-BE49-F238E27FC236}">
                <a16:creationId xmlns="" xmlns:a16="http://schemas.microsoft.com/office/drawing/2014/main" id="{A6B04B6A-8641-5540-8FD9-2070AF1E25DE}"/>
              </a:ext>
            </a:extLst>
          </p:cNvPr>
          <p:cNvSpPr txBox="1"/>
          <p:nvPr/>
        </p:nvSpPr>
        <p:spPr>
          <a:xfrm>
            <a:off x="5826568" y="1847769"/>
            <a:ext cx="25539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3546"/>
                </a:solidFill>
                <a:effectLst/>
                <a:uLnTx/>
                <a:uFillTx/>
                <a:latin typeface="Calibri"/>
                <a:ea typeface="+mn-ea"/>
                <a:cs typeface="Arial"/>
              </a:rPr>
              <a:t>Graph neural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3546"/>
                </a:solidFill>
                <a:effectLst/>
                <a:uLnTx/>
                <a:uFillTx/>
                <a:latin typeface="Calibri"/>
                <a:ea typeface="+mn-ea"/>
                <a:cs typeface="Arial"/>
              </a:rPr>
              <a:t>Joint entity/relation/event extraction and ontology construction</a:t>
            </a:r>
          </a:p>
        </p:txBody>
      </p:sp>
      <p:sp>
        <p:nvSpPr>
          <p:cNvPr id="27" name="Notched Right Arrow 26">
            <a:extLst>
              <a:ext uri="{FF2B5EF4-FFF2-40B4-BE49-F238E27FC236}">
                <a16:creationId xmlns="" xmlns:a16="http://schemas.microsoft.com/office/drawing/2014/main" id="{56D97637-C126-5543-A848-3C9CD8121A01}"/>
              </a:ext>
            </a:extLst>
          </p:cNvPr>
          <p:cNvSpPr/>
          <p:nvPr/>
        </p:nvSpPr>
        <p:spPr>
          <a:xfrm rot="1745679">
            <a:off x="2159764" y="4869181"/>
            <a:ext cx="681426" cy="400621"/>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pic>
        <p:nvPicPr>
          <p:cNvPr id="31" name="Picture 30">
            <a:extLst>
              <a:ext uri="{FF2B5EF4-FFF2-40B4-BE49-F238E27FC236}">
                <a16:creationId xmlns="" xmlns:a16="http://schemas.microsoft.com/office/drawing/2014/main" id="{3A871B74-58BA-484B-8FB8-5C70878558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4751" y="4451991"/>
            <a:ext cx="612422" cy="544817"/>
          </a:xfrm>
          <a:prstGeom prst="rect">
            <a:avLst/>
          </a:prstGeom>
        </p:spPr>
      </p:pic>
      <p:pic>
        <p:nvPicPr>
          <p:cNvPr id="29" name="Picture 28">
            <a:extLst>
              <a:ext uri="{FF2B5EF4-FFF2-40B4-BE49-F238E27FC236}">
                <a16:creationId xmlns="" xmlns:a16="http://schemas.microsoft.com/office/drawing/2014/main" id="{EEBE4277-5C56-6444-8553-803E15C6D9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2597" y="4238939"/>
            <a:ext cx="612422" cy="570393"/>
          </a:xfrm>
          <a:prstGeom prst="rect">
            <a:avLst/>
          </a:prstGeom>
        </p:spPr>
      </p:pic>
      <p:sp>
        <p:nvSpPr>
          <p:cNvPr id="32" name="TextBox 31">
            <a:extLst>
              <a:ext uri="{FF2B5EF4-FFF2-40B4-BE49-F238E27FC236}">
                <a16:creationId xmlns="" xmlns:a16="http://schemas.microsoft.com/office/drawing/2014/main" id="{ABC2D780-FDDB-9A43-9EA2-3C773D61207A}"/>
              </a:ext>
            </a:extLst>
          </p:cNvPr>
          <p:cNvSpPr txBox="1"/>
          <p:nvPr/>
        </p:nvSpPr>
        <p:spPr>
          <a:xfrm>
            <a:off x="228600" y="5115580"/>
            <a:ext cx="19292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Chemical Ontology &amp; Existing Databases</a:t>
            </a:r>
          </a:p>
        </p:txBody>
      </p:sp>
      <p:pic>
        <p:nvPicPr>
          <p:cNvPr id="36" name="Picture 35">
            <a:extLst>
              <a:ext uri="{FF2B5EF4-FFF2-40B4-BE49-F238E27FC236}">
                <a16:creationId xmlns="" xmlns:a16="http://schemas.microsoft.com/office/drawing/2014/main" id="{52E83942-1A93-F240-A205-B3E7E3AF9F5A}"/>
              </a:ext>
            </a:extLst>
          </p:cNvPr>
          <p:cNvPicPr>
            <a:picLocks noChangeAspect="1"/>
          </p:cNvPicPr>
          <p:nvPr/>
        </p:nvPicPr>
        <p:blipFill>
          <a:blip r:embed="rId11"/>
          <a:stretch>
            <a:fillRect/>
          </a:stretch>
        </p:blipFill>
        <p:spPr>
          <a:xfrm>
            <a:off x="10325141" y="2658090"/>
            <a:ext cx="836391" cy="821402"/>
          </a:xfrm>
          <a:prstGeom prst="rect">
            <a:avLst/>
          </a:prstGeom>
        </p:spPr>
      </p:pic>
      <p:sp>
        <p:nvSpPr>
          <p:cNvPr id="38" name="Notched Right Arrow 37">
            <a:extLst>
              <a:ext uri="{FF2B5EF4-FFF2-40B4-BE49-F238E27FC236}">
                <a16:creationId xmlns="" xmlns:a16="http://schemas.microsoft.com/office/drawing/2014/main" id="{FDF89B9C-8665-2A4A-A497-1BB31D6BBB61}"/>
              </a:ext>
            </a:extLst>
          </p:cNvPr>
          <p:cNvSpPr/>
          <p:nvPr/>
        </p:nvSpPr>
        <p:spPr>
          <a:xfrm>
            <a:off x="9546328" y="3048880"/>
            <a:ext cx="542309" cy="355306"/>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40" name="Notched Right Arrow 39">
            <a:extLst>
              <a:ext uri="{FF2B5EF4-FFF2-40B4-BE49-F238E27FC236}">
                <a16:creationId xmlns="" xmlns:a16="http://schemas.microsoft.com/office/drawing/2014/main" id="{3559B42A-81CD-AF4C-8148-16D5C415BB6E}"/>
              </a:ext>
            </a:extLst>
          </p:cNvPr>
          <p:cNvSpPr/>
          <p:nvPr/>
        </p:nvSpPr>
        <p:spPr>
          <a:xfrm rot="5400000">
            <a:off x="10472182" y="4199392"/>
            <a:ext cx="542309" cy="355306"/>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41" name="TextBox 40">
            <a:extLst>
              <a:ext uri="{FF2B5EF4-FFF2-40B4-BE49-F238E27FC236}">
                <a16:creationId xmlns="" xmlns:a16="http://schemas.microsoft.com/office/drawing/2014/main" id="{8683FAF0-7784-2740-902E-D016E880769F}"/>
              </a:ext>
            </a:extLst>
          </p:cNvPr>
          <p:cNvSpPr txBox="1"/>
          <p:nvPr/>
        </p:nvSpPr>
        <p:spPr>
          <a:xfrm>
            <a:off x="10009939" y="3558143"/>
            <a:ext cx="14667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Multimedia Knowledge Base</a:t>
            </a:r>
            <a:endParaRPr kumimoji="0" lang="en-US" sz="1200" b="1" i="0" u="none" strike="noStrike" kern="1200" cap="none" spc="0" normalizeH="0" baseline="0" noProof="0" dirty="0">
              <a:ln>
                <a:noFill/>
              </a:ln>
              <a:solidFill>
                <a:srgbClr val="2A3546"/>
              </a:solidFill>
              <a:effectLst/>
              <a:uLnTx/>
              <a:uFillTx/>
              <a:latin typeface="Calibri"/>
              <a:ea typeface="+mn-ea"/>
              <a:cs typeface="Arial"/>
            </a:endParaRPr>
          </a:p>
        </p:txBody>
      </p:sp>
      <p:sp>
        <p:nvSpPr>
          <p:cNvPr id="42" name="TextBox 41">
            <a:extLst>
              <a:ext uri="{FF2B5EF4-FFF2-40B4-BE49-F238E27FC236}">
                <a16:creationId xmlns="" xmlns:a16="http://schemas.microsoft.com/office/drawing/2014/main" id="{FDBED910-3527-4446-A64C-B5CD0B9F50C5}"/>
              </a:ext>
            </a:extLst>
          </p:cNvPr>
          <p:cNvSpPr txBox="1"/>
          <p:nvPr/>
        </p:nvSpPr>
        <p:spPr>
          <a:xfrm>
            <a:off x="841190" y="1036199"/>
            <a:ext cx="66165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dirty="0">
                <a:ln>
                  <a:noFill/>
                </a:ln>
                <a:solidFill>
                  <a:srgbClr val="607D8B"/>
                </a:solidFill>
                <a:effectLst/>
                <a:uLnTx/>
                <a:uFillTx/>
                <a:latin typeface="Calibri" panose="020F0502020204030204" pitchFamily="34" charset="0"/>
                <a:ea typeface="+mn-ea"/>
                <a:cs typeface="Calibri" panose="020F0502020204030204" pitchFamily="34" charset="0"/>
              </a:rPr>
              <a:t>DATA</a:t>
            </a:r>
          </a:p>
        </p:txBody>
      </p:sp>
      <p:sp>
        <p:nvSpPr>
          <p:cNvPr id="43" name="TextBox 42">
            <a:extLst>
              <a:ext uri="{FF2B5EF4-FFF2-40B4-BE49-F238E27FC236}">
                <a16:creationId xmlns="" xmlns:a16="http://schemas.microsoft.com/office/drawing/2014/main" id="{44F5ACE6-7C20-4C4C-AD49-CDAE2B87AA37}"/>
              </a:ext>
            </a:extLst>
          </p:cNvPr>
          <p:cNvSpPr txBox="1"/>
          <p:nvPr/>
        </p:nvSpPr>
        <p:spPr>
          <a:xfrm>
            <a:off x="3669463" y="1036199"/>
            <a:ext cx="127951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dirty="0">
                <a:ln>
                  <a:noFill/>
                </a:ln>
                <a:solidFill>
                  <a:srgbClr val="607D8B"/>
                </a:solidFill>
                <a:effectLst/>
                <a:uLnTx/>
                <a:uFillTx/>
                <a:latin typeface="Calibri" panose="020F0502020204030204" pitchFamily="34" charset="0"/>
                <a:ea typeface="+mn-ea"/>
                <a:cs typeface="Calibri" panose="020F0502020204030204" pitchFamily="34" charset="0"/>
              </a:rPr>
              <a:t>SEMANTICS</a:t>
            </a:r>
          </a:p>
        </p:txBody>
      </p:sp>
      <p:sp>
        <p:nvSpPr>
          <p:cNvPr id="44" name="TextBox 43">
            <a:extLst>
              <a:ext uri="{FF2B5EF4-FFF2-40B4-BE49-F238E27FC236}">
                <a16:creationId xmlns="" xmlns:a16="http://schemas.microsoft.com/office/drawing/2014/main" id="{5CFD581B-2A61-F24A-A3EB-C82E09F2BF1E}"/>
              </a:ext>
            </a:extLst>
          </p:cNvPr>
          <p:cNvSpPr txBox="1"/>
          <p:nvPr/>
        </p:nvSpPr>
        <p:spPr>
          <a:xfrm>
            <a:off x="8544025" y="1036199"/>
            <a:ext cx="192379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dirty="0">
                <a:ln>
                  <a:noFill/>
                </a:ln>
                <a:solidFill>
                  <a:srgbClr val="607D8B"/>
                </a:solidFill>
                <a:effectLst/>
                <a:uLnTx/>
                <a:uFillTx/>
                <a:latin typeface="Calibri" panose="020F0502020204030204" pitchFamily="34" charset="0"/>
                <a:ea typeface="+mn-ea"/>
                <a:cs typeface="Calibri" panose="020F0502020204030204" pitchFamily="34" charset="0"/>
              </a:rPr>
              <a:t>KNOWLEDGE BASE</a:t>
            </a:r>
          </a:p>
        </p:txBody>
      </p:sp>
      <p:sp>
        <p:nvSpPr>
          <p:cNvPr id="48" name="Rectangle 47">
            <a:extLst>
              <a:ext uri="{FF2B5EF4-FFF2-40B4-BE49-F238E27FC236}">
                <a16:creationId xmlns="" xmlns:a16="http://schemas.microsoft.com/office/drawing/2014/main" id="{623E88AC-16EC-F64F-AA0E-FFFF377A539C}"/>
              </a:ext>
            </a:extLst>
          </p:cNvPr>
          <p:cNvSpPr/>
          <p:nvPr/>
        </p:nvSpPr>
        <p:spPr>
          <a:xfrm>
            <a:off x="8915536" y="1432029"/>
            <a:ext cx="118077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3546"/>
                </a:solidFill>
                <a:effectLst/>
                <a:uLnTx/>
                <a:uFillTx/>
                <a:latin typeface="Calibri" panose="020F0502020204030204" pitchFamily="34" charset="0"/>
                <a:ea typeface="+mn-ea"/>
                <a:cs typeface="Calibri" panose="020F0502020204030204" pitchFamily="34" charset="0"/>
              </a:rPr>
              <a:t>AAAI’19, ACL’20</a:t>
            </a:r>
          </a:p>
        </p:txBody>
      </p:sp>
      <p:sp>
        <p:nvSpPr>
          <p:cNvPr id="49" name="Rectangle 48">
            <a:extLst>
              <a:ext uri="{FF2B5EF4-FFF2-40B4-BE49-F238E27FC236}">
                <a16:creationId xmlns="" xmlns:a16="http://schemas.microsoft.com/office/drawing/2014/main" id="{8986017E-1FC4-6940-9489-18A16E876E25}"/>
              </a:ext>
            </a:extLst>
          </p:cNvPr>
          <p:cNvSpPr/>
          <p:nvPr/>
        </p:nvSpPr>
        <p:spPr>
          <a:xfrm>
            <a:off x="3472600" y="1432029"/>
            <a:ext cx="167324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3546"/>
                </a:solidFill>
                <a:effectLst/>
                <a:uLnTx/>
                <a:uFillTx/>
                <a:latin typeface="Calibri" panose="020F0502020204030204" pitchFamily="34" charset="0"/>
                <a:ea typeface="+mn-ea"/>
                <a:cs typeface="Calibri" panose="020F0502020204030204" pitchFamily="34" charset="0"/>
              </a:rPr>
              <a:t>NAACL’19, EMNLP’19, ACL’19, ACL’20</a:t>
            </a:r>
          </a:p>
        </p:txBody>
      </p:sp>
      <p:sp>
        <p:nvSpPr>
          <p:cNvPr id="50" name="Rectangle 49">
            <a:extLst>
              <a:ext uri="{FF2B5EF4-FFF2-40B4-BE49-F238E27FC236}">
                <a16:creationId xmlns="" xmlns:a16="http://schemas.microsoft.com/office/drawing/2014/main" id="{17770B78-CA83-3645-A683-5B2C7EDAE219}"/>
              </a:ext>
            </a:extLst>
          </p:cNvPr>
          <p:cNvSpPr/>
          <p:nvPr/>
        </p:nvSpPr>
        <p:spPr>
          <a:xfrm>
            <a:off x="235685" y="1432029"/>
            <a:ext cx="187266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3546"/>
                </a:solidFill>
                <a:effectLst/>
                <a:uLnTx/>
                <a:uFillTx/>
                <a:latin typeface="Calibri" panose="020F0502020204030204" pitchFamily="34" charset="0"/>
                <a:ea typeface="+mn-ea"/>
                <a:cs typeface="Calibri" panose="020F0502020204030204" pitchFamily="34" charset="0"/>
              </a:rPr>
              <a:t>NeurIPS’19, WWW’20, KDD’20, ACL’20</a:t>
            </a:r>
          </a:p>
        </p:txBody>
      </p:sp>
      <p:sp>
        <p:nvSpPr>
          <p:cNvPr id="51" name="Notched Right Arrow 50">
            <a:extLst>
              <a:ext uri="{FF2B5EF4-FFF2-40B4-BE49-F238E27FC236}">
                <a16:creationId xmlns="" xmlns:a16="http://schemas.microsoft.com/office/drawing/2014/main" id="{0B142163-8671-B84A-AD69-FE0C664F376F}"/>
              </a:ext>
            </a:extLst>
          </p:cNvPr>
          <p:cNvSpPr/>
          <p:nvPr/>
        </p:nvSpPr>
        <p:spPr>
          <a:xfrm>
            <a:off x="2159764" y="3845402"/>
            <a:ext cx="681426" cy="400621"/>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52" name="Notched Right Arrow 51">
            <a:extLst>
              <a:ext uri="{FF2B5EF4-FFF2-40B4-BE49-F238E27FC236}">
                <a16:creationId xmlns="" xmlns:a16="http://schemas.microsoft.com/office/drawing/2014/main" id="{5DDE0E65-3C6D-A04B-A180-76F13DEC24A5}"/>
              </a:ext>
            </a:extLst>
          </p:cNvPr>
          <p:cNvSpPr/>
          <p:nvPr/>
        </p:nvSpPr>
        <p:spPr>
          <a:xfrm rot="20049069">
            <a:off x="2159764" y="2719309"/>
            <a:ext cx="681426" cy="400621"/>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53" name="Notched Right Arrow 52">
            <a:extLst>
              <a:ext uri="{FF2B5EF4-FFF2-40B4-BE49-F238E27FC236}">
                <a16:creationId xmlns="" xmlns:a16="http://schemas.microsoft.com/office/drawing/2014/main" id="{6468B32B-81E9-E146-B199-70AC53DBA5FC}"/>
              </a:ext>
            </a:extLst>
          </p:cNvPr>
          <p:cNvSpPr/>
          <p:nvPr/>
        </p:nvSpPr>
        <p:spPr>
          <a:xfrm rot="20358698">
            <a:off x="5741102" y="4825927"/>
            <a:ext cx="681426" cy="400621"/>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54" name="Notched Right Arrow 53">
            <a:extLst>
              <a:ext uri="{FF2B5EF4-FFF2-40B4-BE49-F238E27FC236}">
                <a16:creationId xmlns="" xmlns:a16="http://schemas.microsoft.com/office/drawing/2014/main" id="{980E27D4-46A0-C44A-8095-A5D3A04E7E56}"/>
              </a:ext>
            </a:extLst>
          </p:cNvPr>
          <p:cNvSpPr/>
          <p:nvPr/>
        </p:nvSpPr>
        <p:spPr>
          <a:xfrm>
            <a:off x="5741102" y="3845402"/>
            <a:ext cx="681426" cy="400621"/>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55" name="Notched Right Arrow 54">
            <a:extLst>
              <a:ext uri="{FF2B5EF4-FFF2-40B4-BE49-F238E27FC236}">
                <a16:creationId xmlns="" xmlns:a16="http://schemas.microsoft.com/office/drawing/2014/main" id="{2075B8C2-E7A1-2F4F-AC81-9056C774D533}"/>
              </a:ext>
            </a:extLst>
          </p:cNvPr>
          <p:cNvSpPr/>
          <p:nvPr/>
        </p:nvSpPr>
        <p:spPr>
          <a:xfrm rot="1772692">
            <a:off x="5741102" y="2656561"/>
            <a:ext cx="681426" cy="400621"/>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57" name="Title 1"/>
          <p:cNvSpPr>
            <a:spLocks noGrp="1"/>
          </p:cNvSpPr>
          <p:nvPr>
            <p:ph type="title"/>
          </p:nvPr>
        </p:nvSpPr>
        <p:spPr>
          <a:xfrm>
            <a:off x="274320" y="210312"/>
            <a:ext cx="12192000" cy="53035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smtClean="0">
                <a:solidFill>
                  <a:schemeClr val="accent1"/>
                </a:solidFill>
                <a:latin typeface="Helvetica" panose="020B0604020202020204" pitchFamily="34" charset="0"/>
                <a:cs typeface="Helvetica" panose="020B0604020202020204" pitchFamily="34" charset="0"/>
              </a:rPr>
              <a:t>Application 5: </a:t>
            </a:r>
            <a:r>
              <a:rPr lang="en-US" sz="3200" kern="1200" dirty="0">
                <a:solidFill>
                  <a:schemeClr val="accent1"/>
                </a:solidFill>
                <a:latin typeface="Helvetica" panose="020B0604020202020204" pitchFamily="34" charset="0"/>
                <a:cs typeface="Helvetica" panose="020B0604020202020204" pitchFamily="34" charset="0"/>
              </a:rPr>
              <a:t>Accelerating Scientific Discovery</a:t>
            </a:r>
            <a:endParaRPr lang="en-US" altLang="en-US" sz="3200" kern="1200" dirty="0">
              <a:solidFill>
                <a:schemeClr val="accent1"/>
              </a:solidFill>
              <a:latin typeface="Helvetica" panose="020B0604020202020204" pitchFamily="34" charset="0"/>
              <a:cs typeface="Helvetica" panose="020B0604020202020204" pitchFamily="34" charset="0"/>
            </a:endParaRPr>
          </a:p>
        </p:txBody>
      </p:sp>
      <p:sp>
        <p:nvSpPr>
          <p:cNvPr id="58" name="Content Placeholder 2">
            <a:extLst>
              <a:ext uri="{FF2B5EF4-FFF2-40B4-BE49-F238E27FC236}">
                <a16:creationId xmlns="" xmlns:a16="http://schemas.microsoft.com/office/drawing/2014/main" id="{72FBA0AD-7880-AF40-881B-944319E10D46}"/>
              </a:ext>
            </a:extLst>
          </p:cNvPr>
          <p:cNvSpPr>
            <a:spLocks noGrp="1"/>
          </p:cNvSpPr>
          <p:nvPr>
            <p:ph idx="1"/>
          </p:nvPr>
        </p:nvSpPr>
        <p:spPr>
          <a:xfrm>
            <a:off x="89710" y="6289676"/>
            <a:ext cx="11596944" cy="5567363"/>
          </a:xfrm>
        </p:spPr>
        <p:txBody>
          <a:bodyPr>
            <a:normAutofit/>
          </a:bodyPr>
          <a:lstStyle/>
          <a:p>
            <a:pPr marL="0" defTabSz="457200"/>
            <a:r>
              <a:rPr lang="en-US" sz="2000" dirty="0"/>
              <a:t>Extending to other scientific domains including Molecular Synthesis and Agriculture under two new NSF institutes</a:t>
            </a:r>
          </a:p>
        </p:txBody>
      </p:sp>
    </p:spTree>
    <p:extLst>
      <p:ext uri="{BB962C8B-B14F-4D97-AF65-F5344CB8AC3E}">
        <p14:creationId xmlns:p14="http://schemas.microsoft.com/office/powerpoint/2010/main" val="2427574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573135-744C-B144-BBC3-EC24DB67D8EA}"/>
              </a:ext>
            </a:extLst>
          </p:cNvPr>
          <p:cNvSpPr>
            <a:spLocks noGrp="1"/>
          </p:cNvSpPr>
          <p:nvPr>
            <p:ph type="title"/>
          </p:nvPr>
        </p:nvSpPr>
        <p:spPr>
          <a:xfrm>
            <a:off x="213757" y="4966"/>
            <a:ext cx="12192000" cy="688975"/>
          </a:xfrm>
        </p:spPr>
        <p:txBody>
          <a:bodyPr>
            <a:normAutofit fontScale="90000"/>
          </a:bodyPr>
          <a:lstStyle/>
          <a:p>
            <a:r>
              <a:rPr lang="en-US" sz="3200" dirty="0">
                <a:sym typeface="Palatino Linotype"/>
              </a:rPr>
              <a:t/>
            </a:r>
            <a:br>
              <a:rPr lang="en-US" sz="3200" dirty="0">
                <a:sym typeface="Palatino Linotype"/>
              </a:rPr>
            </a:br>
            <a:r>
              <a:rPr lang="en-US" sz="3200" b="1" dirty="0" smtClean="0">
                <a:sym typeface="Palatino Linotype"/>
              </a:rPr>
              <a:t>Research </a:t>
            </a:r>
            <a:r>
              <a:rPr lang="en-US" sz="3200" b="1" dirty="0">
                <a:sym typeface="Palatino Linotype"/>
              </a:rPr>
              <a:t>Overview: Multimedia Multilingual Data </a:t>
            </a:r>
            <a:r>
              <a:rPr lang="en-US" sz="3200" b="1" dirty="0">
                <a:sym typeface="Wingdings"/>
              </a:rPr>
              <a:t></a:t>
            </a:r>
            <a:r>
              <a:rPr lang="en-US" sz="3200" b="1" dirty="0">
                <a:sym typeface="Palatino Linotype"/>
              </a:rPr>
              <a:t> Information </a:t>
            </a:r>
            <a:r>
              <a:rPr lang="en-US" sz="3200" b="1" dirty="0">
                <a:sym typeface="Wingdings"/>
              </a:rPr>
              <a:t></a:t>
            </a:r>
            <a:r>
              <a:rPr lang="en-US" sz="3200" b="1" dirty="0">
                <a:sym typeface="Palatino Linotype"/>
              </a:rPr>
              <a:t> Knowledge</a:t>
            </a:r>
            <a:endParaRPr lang="en-US" sz="3200" b="1" dirty="0"/>
          </a:p>
        </p:txBody>
      </p:sp>
      <p:sp>
        <p:nvSpPr>
          <p:cNvPr id="4" name="Slide Number Placeholder 3">
            <a:extLst>
              <a:ext uri="{FF2B5EF4-FFF2-40B4-BE49-F238E27FC236}">
                <a16:creationId xmlns:a16="http://schemas.microsoft.com/office/drawing/2014/main" xmlns="" id="{15704ED3-1774-A342-9144-8A09442F3433}"/>
              </a:ext>
            </a:extLst>
          </p:cNvPr>
          <p:cNvSpPr>
            <a:spLocks noGrp="1"/>
          </p:cNvSpPr>
          <p:nvPr>
            <p:ph type="sldNum" idx="12"/>
          </p:nvPr>
        </p:nvSpPr>
        <p:spPr/>
        <p:txBody>
          <a:bodyPr/>
          <a:lstStyle/>
          <a:p>
            <a:fld id="{00000000-1234-1234-1234-123412341234}" type="slidenum">
              <a:rPr lang="en-US" smtClean="0"/>
              <a:pPr/>
              <a:t>3</a:t>
            </a:fld>
            <a:endParaRPr lang="en-US"/>
          </a:p>
        </p:txBody>
      </p:sp>
      <p:sp>
        <p:nvSpPr>
          <p:cNvPr id="10" name="Content Placeholder 2">
            <a:extLst>
              <a:ext uri="{FF2B5EF4-FFF2-40B4-BE49-F238E27FC236}">
                <a16:creationId xmlns="" xmlns:a16="http://schemas.microsoft.com/office/drawing/2014/main" id="{B5673F34-4FAF-2742-8BAB-A70C4A314CB7}"/>
              </a:ext>
            </a:extLst>
          </p:cNvPr>
          <p:cNvSpPr>
            <a:spLocks noGrp="1"/>
          </p:cNvSpPr>
          <p:nvPr>
            <p:ph idx="1"/>
          </p:nvPr>
        </p:nvSpPr>
        <p:spPr>
          <a:xfrm>
            <a:off x="2" y="898903"/>
            <a:ext cx="11625943" cy="4832427"/>
          </a:xfrm>
          <a:noFill/>
        </p:spPr>
        <p:txBody>
          <a:bodyPr>
            <a:normAutofit/>
          </a:bodyPr>
          <a:lstStyle/>
          <a:p>
            <a:pPr lvl="1"/>
            <a:r>
              <a:rPr lang="en-US" dirty="0" smtClean="0"/>
              <a:t>News and Social Media for More Healthy Information Consumption</a:t>
            </a:r>
          </a:p>
          <a:p>
            <a:pPr lvl="2"/>
            <a:r>
              <a:rPr lang="en-US" sz="1600" b="1" dirty="0"/>
              <a:t>Visual Concept Detection by Curriculum Learning and Human-Computer Interaction (DARPA ECOLE)</a:t>
            </a:r>
          </a:p>
          <a:p>
            <a:pPr lvl="2"/>
            <a:r>
              <a:rPr lang="en-US" sz="1600" b="1" dirty="0"/>
              <a:t>Event Schema Induction and Event Prediction (DARPA KAIROS)</a:t>
            </a:r>
          </a:p>
          <a:p>
            <a:pPr lvl="2"/>
            <a:r>
              <a:rPr lang="en-US" sz="1600" b="1" dirty="0"/>
              <a:t>Misinformation Detection (DARPA </a:t>
            </a:r>
            <a:r>
              <a:rPr lang="en-US" sz="1600" b="1" dirty="0" err="1"/>
              <a:t>SemaFor</a:t>
            </a:r>
            <a:r>
              <a:rPr lang="en-US" sz="1600" b="1" dirty="0"/>
              <a:t>)</a:t>
            </a:r>
          </a:p>
          <a:p>
            <a:pPr lvl="2"/>
            <a:r>
              <a:rPr lang="en-US" sz="1600" b="1" dirty="0"/>
              <a:t>Misinformation Propagation Pattern Mining (DARPA MIPs)</a:t>
            </a:r>
          </a:p>
          <a:p>
            <a:pPr lvl="2"/>
            <a:r>
              <a:rPr lang="en-US" sz="1600" b="1" dirty="0"/>
              <a:t>Information Campaign Modeling and Misinformation Characterization (DARPA INCAS)</a:t>
            </a:r>
          </a:p>
          <a:p>
            <a:pPr lvl="2"/>
            <a:r>
              <a:rPr lang="en-US" sz="1600" b="1" dirty="0"/>
              <a:t>Norm Discovery and Instantiation for Cross-Cultural Understanding (DARPA CCU)</a:t>
            </a:r>
          </a:p>
          <a:p>
            <a:pPr lvl="2"/>
            <a:r>
              <a:rPr lang="en-US" sz="1600" dirty="0"/>
              <a:t>AI for Decision Making (DARPA ITM)</a:t>
            </a:r>
          </a:p>
          <a:p>
            <a:pPr lvl="1"/>
            <a:r>
              <a:rPr lang="en-US" dirty="0"/>
              <a:t>Scientific </a:t>
            </a:r>
            <a:r>
              <a:rPr lang="en-US" dirty="0" smtClean="0"/>
              <a:t>Literature for Accelerating Scientific Discovery</a:t>
            </a:r>
            <a:endParaRPr lang="en-US" dirty="0"/>
          </a:p>
          <a:p>
            <a:pPr lvl="2"/>
            <a:r>
              <a:rPr lang="en-US" sz="1600" b="1" dirty="0"/>
              <a:t>Chemistry Information Extraction for Reaction Prediction and Chemical Function Discovery (e.g., new flavors, new skincare products!) (NSF MMLI)</a:t>
            </a:r>
          </a:p>
          <a:p>
            <a:pPr lvl="2"/>
            <a:r>
              <a:rPr lang="en-US" sz="1600" b="1" dirty="0"/>
              <a:t>Agriculture knowledge base construction for robots (NSF </a:t>
            </a:r>
            <a:r>
              <a:rPr lang="en-US" sz="1600" b="1" dirty="0" err="1"/>
              <a:t>AIFarm</a:t>
            </a:r>
            <a:r>
              <a:rPr lang="en-US" sz="1600" b="1" dirty="0"/>
              <a:t>)</a:t>
            </a:r>
          </a:p>
          <a:p>
            <a:pPr lvl="2"/>
            <a:r>
              <a:rPr lang="en-US" sz="1600" b="1" dirty="0"/>
              <a:t>Biomedical Information Extraction (e.g., COVID drug repurposing) (DoE Center for Advanced Bioengineering)</a:t>
            </a:r>
          </a:p>
          <a:p>
            <a:pPr lvl="1"/>
            <a:r>
              <a:rPr lang="en-US" dirty="0" smtClean="0"/>
              <a:t>NSF AI Institute Conversational AI for Exceptional Education</a:t>
            </a:r>
          </a:p>
          <a:p>
            <a:pPr lvl="1"/>
            <a:endParaRPr lang="en-US" dirty="0"/>
          </a:p>
          <a:p>
            <a:pPr lvl="1"/>
            <a:endParaRPr lang="en-US" dirty="0"/>
          </a:p>
          <a:p>
            <a:pPr lvl="2"/>
            <a:endParaRPr lang="en-US" sz="3000" dirty="0"/>
          </a:p>
        </p:txBody>
      </p:sp>
      <p:pic>
        <p:nvPicPr>
          <p:cNvPr id="5" name="Picture 4"/>
          <p:cNvPicPr>
            <a:picLocks noChangeAspect="1"/>
          </p:cNvPicPr>
          <p:nvPr/>
        </p:nvPicPr>
        <p:blipFill>
          <a:blip r:embed="rId3"/>
          <a:stretch>
            <a:fillRect/>
          </a:stretch>
        </p:blipFill>
        <p:spPr>
          <a:xfrm>
            <a:off x="1583871" y="5412909"/>
            <a:ext cx="7634184" cy="1635897"/>
          </a:xfrm>
          <a:prstGeom prst="rect">
            <a:avLst/>
          </a:prstGeom>
        </p:spPr>
      </p:pic>
    </p:spTree>
    <p:extLst>
      <p:ext uri="{BB962C8B-B14F-4D97-AF65-F5344CB8AC3E}">
        <p14:creationId xmlns:p14="http://schemas.microsoft.com/office/powerpoint/2010/main" val="32343359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2540fa48fca_2_22"/>
          <p:cNvSpPr txBox="1"/>
          <p:nvPr/>
        </p:nvSpPr>
        <p:spPr>
          <a:xfrm>
            <a:off x="4854030" y="2276019"/>
            <a:ext cx="2483941" cy="763600"/>
          </a:xfrm>
          <a:prstGeom prst="rect">
            <a:avLst/>
          </a:prstGeom>
          <a:noFill/>
          <a:ln>
            <a:noFill/>
          </a:ln>
        </p:spPr>
        <p:txBody>
          <a:bodyPr spcFirstLastPara="1" wrap="square" lIns="121897" tIns="121897" rIns="121897" bIns="121897" anchor="t" anchorCtr="0">
            <a:normAutofit fontScale="97500"/>
          </a:bodyPr>
          <a:lstStyle/>
          <a:p>
            <a:pPr algn="ctr">
              <a:lnSpc>
                <a:spcPct val="90000"/>
              </a:lnSpc>
              <a:buClr>
                <a:schemeClr val="lt1"/>
              </a:buClr>
              <a:buSzPct val="119658"/>
            </a:pPr>
            <a:r>
              <a:rPr lang="en-US" sz="1600" i="1">
                <a:solidFill>
                  <a:schemeClr val="dk1"/>
                </a:solidFill>
                <a:latin typeface="Arial"/>
                <a:ea typeface="Arial"/>
                <a:cs typeface="Arial"/>
                <a:sym typeface="Arial"/>
              </a:rPr>
              <a:t>Imatinib</a:t>
            </a:r>
            <a:endParaRPr sz="1900">
              <a:solidFill>
                <a:srgbClr val="000000"/>
              </a:solidFill>
              <a:latin typeface="Arial"/>
              <a:ea typeface="Arial"/>
              <a:cs typeface="Arial"/>
              <a:sym typeface="Arial"/>
            </a:endParaRPr>
          </a:p>
          <a:p>
            <a:pPr algn="ctr">
              <a:lnSpc>
                <a:spcPct val="90000"/>
              </a:lnSpc>
              <a:buClr>
                <a:schemeClr val="lt1"/>
              </a:buClr>
              <a:buSzPct val="119658"/>
            </a:pPr>
            <a:r>
              <a:rPr lang="en-US" sz="1600" i="1">
                <a:solidFill>
                  <a:schemeClr val="dk1"/>
                </a:solidFill>
                <a:latin typeface="Arial"/>
                <a:ea typeface="Arial"/>
                <a:cs typeface="Arial"/>
                <a:sym typeface="Arial"/>
              </a:rPr>
              <a:t>Replacement</a:t>
            </a:r>
            <a:endParaRPr sz="1900" i="1">
              <a:solidFill>
                <a:schemeClr val="dk1"/>
              </a:solidFill>
              <a:latin typeface="Arial"/>
              <a:ea typeface="Arial"/>
              <a:cs typeface="Arial"/>
              <a:sym typeface="Arial"/>
            </a:endParaRPr>
          </a:p>
        </p:txBody>
      </p:sp>
      <p:sp>
        <p:nvSpPr>
          <p:cNvPr id="186" name="Google Shape;186;g2540fa48fca_2_22"/>
          <p:cNvSpPr txBox="1"/>
          <p:nvPr/>
        </p:nvSpPr>
        <p:spPr>
          <a:xfrm>
            <a:off x="-27831" y="6101585"/>
            <a:ext cx="12192000" cy="738624"/>
          </a:xfrm>
          <a:prstGeom prst="rect">
            <a:avLst/>
          </a:prstGeom>
          <a:noFill/>
          <a:ln>
            <a:noFill/>
          </a:ln>
        </p:spPr>
        <p:txBody>
          <a:bodyPr spcFirstLastPara="1" wrap="square" lIns="121897" tIns="121897" rIns="121897" bIns="121897" anchor="t" anchorCtr="0">
            <a:spAutoFit/>
          </a:bodyPr>
          <a:lstStyle/>
          <a:p>
            <a:pPr marL="609585" indent="-304792">
              <a:buClr>
                <a:schemeClr val="dk1"/>
              </a:buClr>
              <a:buSzPts val="900"/>
            </a:pPr>
            <a:endParaRPr sz="1600" dirty="0">
              <a:solidFill>
                <a:schemeClr val="dk1"/>
              </a:solidFill>
              <a:latin typeface="Arial"/>
              <a:ea typeface="Arial"/>
              <a:cs typeface="Arial"/>
              <a:sym typeface="Arial"/>
            </a:endParaRPr>
          </a:p>
          <a:p>
            <a:pPr marL="609585" indent="-380990">
              <a:buClr>
                <a:schemeClr val="dk1"/>
              </a:buClr>
              <a:buSzPts val="900"/>
              <a:buFont typeface="Arial"/>
              <a:buChar char="●"/>
            </a:pPr>
            <a:r>
              <a:rPr lang="en-US" sz="1600" dirty="0">
                <a:solidFill>
                  <a:schemeClr val="dk1"/>
                </a:solidFill>
              </a:rPr>
              <a:t>98% prediction accuracy on </a:t>
            </a:r>
            <a:r>
              <a:rPr lang="en-US" sz="1600" dirty="0" err="1">
                <a:solidFill>
                  <a:schemeClr val="dk1"/>
                </a:solidFill>
              </a:rPr>
              <a:t>MoleculeNet</a:t>
            </a:r>
            <a:r>
              <a:rPr lang="en-US" sz="1600" dirty="0">
                <a:solidFill>
                  <a:schemeClr val="dk1"/>
                </a:solidFill>
              </a:rPr>
              <a:t>; currently </a:t>
            </a:r>
            <a:r>
              <a:rPr lang="en-US" sz="1600" dirty="0">
                <a:solidFill>
                  <a:schemeClr val="dk1"/>
                </a:solidFill>
                <a:latin typeface="Arial"/>
                <a:ea typeface="Arial"/>
                <a:cs typeface="Arial"/>
                <a:sym typeface="Arial"/>
              </a:rPr>
              <a:t>conducting </a:t>
            </a:r>
            <a:r>
              <a:rPr lang="en-US" sz="1600" dirty="0">
                <a:solidFill>
                  <a:schemeClr val="dk1"/>
                </a:solidFill>
                <a:latin typeface="Arial"/>
                <a:ea typeface="Arial"/>
                <a:cs typeface="Arial"/>
                <a:sym typeface="Arial"/>
              </a:rPr>
              <a:t>physical </a:t>
            </a:r>
            <a:r>
              <a:rPr lang="en-US" sz="1600" dirty="0">
                <a:solidFill>
                  <a:schemeClr val="dk1"/>
                </a:solidFill>
                <a:latin typeface="Arial"/>
                <a:ea typeface="Arial"/>
                <a:cs typeface="Arial"/>
                <a:sym typeface="Arial"/>
              </a:rPr>
              <a:t>validation (</a:t>
            </a:r>
            <a:r>
              <a:rPr lang="en-US" sz="1600">
                <a:solidFill>
                  <a:schemeClr val="dk1"/>
                </a:solidFill>
                <a:latin typeface="Arial"/>
                <a:ea typeface="Arial"/>
                <a:cs typeface="Arial"/>
                <a:sym typeface="Arial"/>
              </a:rPr>
              <a:t>animal screening) </a:t>
            </a:r>
            <a:r>
              <a:rPr lang="en-US" sz="1600" dirty="0">
                <a:solidFill>
                  <a:schemeClr val="dk1"/>
                </a:solidFill>
                <a:latin typeface="Arial"/>
                <a:ea typeface="Arial"/>
                <a:cs typeface="Arial"/>
                <a:sym typeface="Arial"/>
              </a:rPr>
              <a:t>on the new </a:t>
            </a:r>
            <a:r>
              <a:rPr lang="en-US" sz="1600" dirty="0">
                <a:solidFill>
                  <a:schemeClr val="dk1"/>
                </a:solidFill>
                <a:latin typeface="Arial"/>
                <a:ea typeface="Arial"/>
                <a:cs typeface="Arial"/>
                <a:sym typeface="Arial"/>
              </a:rPr>
              <a:t>molecules</a:t>
            </a:r>
          </a:p>
        </p:txBody>
      </p:sp>
      <p:sp>
        <p:nvSpPr>
          <p:cNvPr id="187" name="Google Shape;187;g2540fa48fca_2_22"/>
          <p:cNvSpPr txBox="1"/>
          <p:nvPr/>
        </p:nvSpPr>
        <p:spPr>
          <a:xfrm>
            <a:off x="549521" y="1221521"/>
            <a:ext cx="4872792" cy="507633"/>
          </a:xfrm>
          <a:prstGeom prst="rect">
            <a:avLst/>
          </a:prstGeom>
          <a:noFill/>
          <a:ln>
            <a:noFill/>
          </a:ln>
        </p:spPr>
        <p:txBody>
          <a:bodyPr spcFirstLastPara="1" wrap="square" lIns="121897" tIns="121897" rIns="121897" bIns="121897" anchor="t" anchorCtr="0">
            <a:normAutofit/>
          </a:bodyPr>
          <a:lstStyle/>
          <a:p>
            <a:pPr>
              <a:lnSpc>
                <a:spcPct val="90000"/>
              </a:lnSpc>
              <a:buClr>
                <a:schemeClr val="lt1"/>
              </a:buClr>
              <a:buSzPts val="1400"/>
            </a:pPr>
            <a:r>
              <a:rPr lang="en-US" sz="1500">
                <a:solidFill>
                  <a:schemeClr val="dk1"/>
                </a:solidFill>
                <a:latin typeface="Arial"/>
                <a:ea typeface="Arial"/>
                <a:cs typeface="Arial"/>
                <a:sym typeface="Arial"/>
              </a:rPr>
              <a:t>All replacements at once (molecular weight constraint)</a:t>
            </a:r>
            <a:endParaRPr sz="1900">
              <a:solidFill>
                <a:srgbClr val="000000"/>
              </a:solidFill>
              <a:latin typeface="Arial"/>
              <a:ea typeface="Arial"/>
              <a:cs typeface="Arial"/>
              <a:sym typeface="Arial"/>
            </a:endParaRPr>
          </a:p>
        </p:txBody>
      </p:sp>
      <p:grpSp>
        <p:nvGrpSpPr>
          <p:cNvPr id="188" name="Google Shape;188;g2540fa48fca_2_22"/>
          <p:cNvGrpSpPr/>
          <p:nvPr/>
        </p:nvGrpSpPr>
        <p:grpSpPr>
          <a:xfrm>
            <a:off x="355778" y="1432540"/>
            <a:ext cx="4825381" cy="2198373"/>
            <a:chOff x="293310" y="927475"/>
            <a:chExt cx="7640555" cy="4001650"/>
          </a:xfrm>
        </p:grpSpPr>
        <p:pic>
          <p:nvPicPr>
            <p:cNvPr id="189" name="Google Shape;189;g2540fa48fca_2_22"/>
            <p:cNvPicPr preferRelativeResize="0"/>
            <p:nvPr/>
          </p:nvPicPr>
          <p:blipFill rotWithShape="1">
            <a:blip r:embed="rId3">
              <a:alphaModFix/>
            </a:blip>
            <a:srcRect/>
            <a:stretch/>
          </p:blipFill>
          <p:spPr>
            <a:xfrm rot="-5400000">
              <a:off x="3971025" y="1153525"/>
              <a:ext cx="4001650" cy="3549550"/>
            </a:xfrm>
            <a:prstGeom prst="rect">
              <a:avLst/>
            </a:prstGeom>
            <a:noFill/>
            <a:ln>
              <a:noFill/>
            </a:ln>
          </p:spPr>
        </p:pic>
        <p:pic>
          <p:nvPicPr>
            <p:cNvPr id="190" name="Google Shape;190;g2540fa48fca_2_22"/>
            <p:cNvPicPr preferRelativeResize="0"/>
            <p:nvPr/>
          </p:nvPicPr>
          <p:blipFill rotWithShape="1">
            <a:blip r:embed="rId4">
              <a:alphaModFix/>
            </a:blip>
            <a:srcRect/>
            <a:stretch/>
          </p:blipFill>
          <p:spPr>
            <a:xfrm rot="5400000">
              <a:off x="403925" y="1163375"/>
              <a:ext cx="3549550" cy="3549550"/>
            </a:xfrm>
            <a:prstGeom prst="rect">
              <a:avLst/>
            </a:prstGeom>
            <a:noFill/>
            <a:ln>
              <a:noFill/>
            </a:ln>
          </p:spPr>
        </p:pic>
        <p:sp>
          <p:nvSpPr>
            <p:cNvPr id="191" name="Google Shape;191;g2540fa48fca_2_22"/>
            <p:cNvSpPr txBox="1"/>
            <p:nvPr/>
          </p:nvSpPr>
          <p:spPr>
            <a:xfrm>
              <a:off x="293310" y="1438704"/>
              <a:ext cx="1562200" cy="756267"/>
            </a:xfrm>
            <a:prstGeom prst="rect">
              <a:avLst/>
            </a:prstGeom>
            <a:noFill/>
            <a:ln>
              <a:noFill/>
            </a:ln>
          </p:spPr>
          <p:txBody>
            <a:bodyPr spcFirstLastPara="1" wrap="square" lIns="91425" tIns="91425" rIns="91425" bIns="91425" anchor="t" anchorCtr="0">
              <a:spAutoFit/>
            </a:bodyPr>
            <a:lstStyle/>
            <a:p>
              <a:pPr>
                <a:buClr>
                  <a:srgbClr val="000000"/>
                </a:buClr>
                <a:buSzPts val="1100"/>
              </a:pPr>
              <a:r>
                <a:rPr lang="en-US" sz="1500" b="1">
                  <a:solidFill>
                    <a:srgbClr val="000000"/>
                  </a:solidFill>
                  <a:latin typeface="Arial"/>
                  <a:ea typeface="Arial"/>
                  <a:cs typeface="Arial"/>
                  <a:sym typeface="Arial"/>
                </a:rPr>
                <a:t>Original</a:t>
              </a:r>
              <a:endParaRPr sz="1500" b="1">
                <a:solidFill>
                  <a:srgbClr val="000000"/>
                </a:solidFill>
                <a:latin typeface="Arial"/>
                <a:ea typeface="Arial"/>
                <a:cs typeface="Arial"/>
                <a:sym typeface="Arial"/>
              </a:endParaRPr>
            </a:p>
          </p:txBody>
        </p:sp>
        <p:sp>
          <p:nvSpPr>
            <p:cNvPr id="192" name="Google Shape;192;g2540fa48fca_2_22"/>
            <p:cNvSpPr txBox="1"/>
            <p:nvPr/>
          </p:nvSpPr>
          <p:spPr>
            <a:xfrm>
              <a:off x="6428164" y="2423678"/>
              <a:ext cx="1505701" cy="1176446"/>
            </a:xfrm>
            <a:prstGeom prst="rect">
              <a:avLst/>
            </a:prstGeom>
            <a:noFill/>
            <a:ln>
              <a:noFill/>
            </a:ln>
          </p:spPr>
          <p:txBody>
            <a:bodyPr spcFirstLastPara="1" wrap="square" lIns="91425" tIns="91425" rIns="91425" bIns="91425" anchor="t" anchorCtr="0">
              <a:spAutoFit/>
            </a:bodyPr>
            <a:lstStyle/>
            <a:p>
              <a:pPr>
                <a:buClr>
                  <a:srgbClr val="000000"/>
                </a:buClr>
                <a:buSzPts val="1100"/>
              </a:pPr>
              <a:r>
                <a:rPr lang="en-US" sz="1500" b="1">
                  <a:solidFill>
                    <a:srgbClr val="000000"/>
                  </a:solidFill>
                  <a:latin typeface="Arial"/>
                  <a:ea typeface="Arial"/>
                  <a:cs typeface="Arial"/>
                  <a:sym typeface="Arial"/>
                </a:rPr>
                <a:t>New Drug</a:t>
              </a:r>
              <a:endParaRPr sz="1500" b="1">
                <a:solidFill>
                  <a:srgbClr val="000000"/>
                </a:solidFill>
                <a:latin typeface="Arial"/>
                <a:ea typeface="Arial"/>
                <a:cs typeface="Arial"/>
                <a:sym typeface="Arial"/>
              </a:endParaRPr>
            </a:p>
          </p:txBody>
        </p:sp>
        <p:sp>
          <p:nvSpPr>
            <p:cNvPr id="193" name="Google Shape;193;g2540fa48fca_2_22"/>
            <p:cNvSpPr/>
            <p:nvPr/>
          </p:nvSpPr>
          <p:spPr>
            <a:xfrm rot="5400000">
              <a:off x="2539550" y="1182625"/>
              <a:ext cx="754800" cy="1024500"/>
            </a:xfrm>
            <a:prstGeom prst="ellipse">
              <a:avLst/>
            </a:prstGeom>
            <a:noFill/>
            <a:ln w="22225"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000000"/>
                </a:solidFill>
                <a:latin typeface="Arial"/>
                <a:ea typeface="Arial"/>
                <a:cs typeface="Arial"/>
                <a:sym typeface="Arial"/>
              </a:endParaRPr>
            </a:p>
          </p:txBody>
        </p:sp>
        <p:sp>
          <p:nvSpPr>
            <p:cNvPr id="194" name="Google Shape;194;g2540fa48fca_2_22"/>
            <p:cNvSpPr/>
            <p:nvPr/>
          </p:nvSpPr>
          <p:spPr>
            <a:xfrm rot="-5400000">
              <a:off x="6749528" y="1209099"/>
              <a:ext cx="865477" cy="740016"/>
            </a:xfrm>
            <a:prstGeom prst="ellipse">
              <a:avLst/>
            </a:prstGeom>
            <a:noFill/>
            <a:ln w="22225"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000000"/>
                </a:solidFill>
                <a:latin typeface="Arial"/>
                <a:ea typeface="Arial"/>
                <a:cs typeface="Arial"/>
                <a:sym typeface="Arial"/>
              </a:endParaRPr>
            </a:p>
          </p:txBody>
        </p:sp>
        <p:sp>
          <p:nvSpPr>
            <p:cNvPr id="195" name="Google Shape;195;g2540fa48fca_2_22"/>
            <p:cNvSpPr/>
            <p:nvPr/>
          </p:nvSpPr>
          <p:spPr>
            <a:xfrm rot="5400000">
              <a:off x="1737275" y="3075625"/>
              <a:ext cx="657900" cy="850800"/>
            </a:xfrm>
            <a:prstGeom prst="ellipse">
              <a:avLst/>
            </a:prstGeom>
            <a:noFill/>
            <a:ln w="222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000000"/>
                </a:solidFill>
                <a:latin typeface="Arial"/>
                <a:ea typeface="Arial"/>
                <a:cs typeface="Arial"/>
                <a:sym typeface="Arial"/>
              </a:endParaRPr>
            </a:p>
          </p:txBody>
        </p:sp>
        <p:sp>
          <p:nvSpPr>
            <p:cNvPr id="196" name="Google Shape;196;g2540fa48fca_2_22"/>
            <p:cNvSpPr/>
            <p:nvPr/>
          </p:nvSpPr>
          <p:spPr>
            <a:xfrm rot="-5400000">
              <a:off x="5117975" y="2843923"/>
              <a:ext cx="963600" cy="1039500"/>
            </a:xfrm>
            <a:prstGeom prst="ellipse">
              <a:avLst/>
            </a:prstGeom>
            <a:noFill/>
            <a:ln w="222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000000"/>
                </a:solidFill>
                <a:latin typeface="Arial"/>
                <a:ea typeface="Arial"/>
                <a:cs typeface="Arial"/>
                <a:sym typeface="Arial"/>
              </a:endParaRPr>
            </a:p>
          </p:txBody>
        </p:sp>
        <p:sp>
          <p:nvSpPr>
            <p:cNvPr id="197" name="Google Shape;197;g2540fa48fca_2_22"/>
            <p:cNvSpPr/>
            <p:nvPr/>
          </p:nvSpPr>
          <p:spPr>
            <a:xfrm rot="5400000">
              <a:off x="2085975" y="3733525"/>
              <a:ext cx="657900" cy="850800"/>
            </a:xfrm>
            <a:prstGeom prst="ellipse">
              <a:avLst/>
            </a:prstGeom>
            <a:noFill/>
            <a:ln w="22225" cap="flat" cmpd="sng">
              <a:solidFill>
                <a:srgbClr val="5DDE25"/>
              </a:solidFill>
              <a:prstDash val="dash"/>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000000"/>
                </a:solidFill>
                <a:latin typeface="Arial"/>
                <a:ea typeface="Arial"/>
                <a:cs typeface="Arial"/>
                <a:sym typeface="Arial"/>
              </a:endParaRPr>
            </a:p>
          </p:txBody>
        </p:sp>
        <p:sp>
          <p:nvSpPr>
            <p:cNvPr id="198" name="Google Shape;198;g2540fa48fca_2_22"/>
            <p:cNvSpPr/>
            <p:nvPr/>
          </p:nvSpPr>
          <p:spPr>
            <a:xfrm rot="-5400000">
              <a:off x="5570189" y="3635674"/>
              <a:ext cx="1080300" cy="1200900"/>
            </a:xfrm>
            <a:prstGeom prst="ellipse">
              <a:avLst/>
            </a:prstGeom>
            <a:noFill/>
            <a:ln w="22225" cap="flat" cmpd="sng">
              <a:solidFill>
                <a:srgbClr val="5DDE25"/>
              </a:solidFill>
              <a:prstDash val="dash"/>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000000"/>
                </a:solidFill>
                <a:latin typeface="Arial"/>
                <a:ea typeface="Arial"/>
                <a:cs typeface="Arial"/>
                <a:sym typeface="Arial"/>
              </a:endParaRPr>
            </a:p>
          </p:txBody>
        </p:sp>
        <p:sp>
          <p:nvSpPr>
            <p:cNvPr id="199" name="Google Shape;199;g2540fa48fca_2_22"/>
            <p:cNvSpPr/>
            <p:nvPr/>
          </p:nvSpPr>
          <p:spPr>
            <a:xfrm rot="5400000">
              <a:off x="1737275" y="1766750"/>
              <a:ext cx="657900" cy="850800"/>
            </a:xfrm>
            <a:prstGeom prst="ellipse">
              <a:avLst/>
            </a:prstGeom>
            <a:noFill/>
            <a:ln w="22225" cap="flat" cmpd="sng">
              <a:solidFill>
                <a:srgbClr val="FF9900"/>
              </a:solidFill>
              <a:prstDash val="dash"/>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000000"/>
                </a:solidFill>
                <a:latin typeface="Arial"/>
                <a:ea typeface="Arial"/>
                <a:cs typeface="Arial"/>
                <a:sym typeface="Arial"/>
              </a:endParaRPr>
            </a:p>
          </p:txBody>
        </p:sp>
        <p:sp>
          <p:nvSpPr>
            <p:cNvPr id="200" name="Google Shape;200;g2540fa48fca_2_22"/>
            <p:cNvSpPr/>
            <p:nvPr/>
          </p:nvSpPr>
          <p:spPr>
            <a:xfrm rot="-5400000">
              <a:off x="5531575" y="1608550"/>
              <a:ext cx="1051800" cy="651600"/>
            </a:xfrm>
            <a:prstGeom prst="ellipse">
              <a:avLst/>
            </a:prstGeom>
            <a:noFill/>
            <a:ln w="22225" cap="flat" cmpd="sng">
              <a:solidFill>
                <a:srgbClr val="FF9900"/>
              </a:solidFill>
              <a:prstDash val="dash"/>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000000"/>
                </a:solidFill>
                <a:latin typeface="Arial"/>
                <a:ea typeface="Arial"/>
                <a:cs typeface="Arial"/>
                <a:sym typeface="Arial"/>
              </a:endParaRPr>
            </a:p>
          </p:txBody>
        </p:sp>
        <p:cxnSp>
          <p:nvCxnSpPr>
            <p:cNvPr id="201" name="Google Shape;201;g2540fa48fca_2_22"/>
            <p:cNvCxnSpPr>
              <a:stCxn id="193" idx="1"/>
              <a:endCxn id="194" idx="7"/>
            </p:cNvCxnSpPr>
            <p:nvPr/>
          </p:nvCxnSpPr>
          <p:spPr>
            <a:xfrm rot="10800000" flipH="1">
              <a:off x="3279165" y="1273213"/>
              <a:ext cx="3641400" cy="154800"/>
            </a:xfrm>
            <a:prstGeom prst="straightConnector1">
              <a:avLst/>
            </a:prstGeom>
            <a:noFill/>
            <a:ln w="22225" cap="flat" cmpd="sng">
              <a:solidFill>
                <a:srgbClr val="0000FF"/>
              </a:solidFill>
              <a:prstDash val="dash"/>
              <a:round/>
              <a:headEnd type="none" w="sm" len="sm"/>
              <a:tailEnd type="triangle" w="med" len="med"/>
            </a:ln>
          </p:spPr>
        </p:cxnSp>
        <p:cxnSp>
          <p:nvCxnSpPr>
            <p:cNvPr id="202" name="Google Shape;202;g2540fa48fca_2_22"/>
            <p:cNvCxnSpPr>
              <a:stCxn id="199" idx="0"/>
              <a:endCxn id="200" idx="0"/>
            </p:cNvCxnSpPr>
            <p:nvPr/>
          </p:nvCxnSpPr>
          <p:spPr>
            <a:xfrm rot="10800000" flipH="1">
              <a:off x="2491625" y="1934450"/>
              <a:ext cx="3240000" cy="257700"/>
            </a:xfrm>
            <a:prstGeom prst="straightConnector1">
              <a:avLst/>
            </a:prstGeom>
            <a:noFill/>
            <a:ln w="22225" cap="flat" cmpd="sng">
              <a:solidFill>
                <a:schemeClr val="accent4"/>
              </a:solidFill>
              <a:prstDash val="dash"/>
              <a:round/>
              <a:headEnd type="none" w="sm" len="sm"/>
              <a:tailEnd type="triangle" w="med" len="med"/>
            </a:ln>
          </p:spPr>
        </p:cxnSp>
        <p:cxnSp>
          <p:nvCxnSpPr>
            <p:cNvPr id="203" name="Google Shape;203;g2540fa48fca_2_22"/>
            <p:cNvCxnSpPr>
              <a:stCxn id="195" idx="0"/>
              <a:endCxn id="196" idx="0"/>
            </p:cNvCxnSpPr>
            <p:nvPr/>
          </p:nvCxnSpPr>
          <p:spPr>
            <a:xfrm rot="10800000" flipH="1">
              <a:off x="2491625" y="3363625"/>
              <a:ext cx="2588400" cy="137400"/>
            </a:xfrm>
            <a:prstGeom prst="straightConnector1">
              <a:avLst/>
            </a:prstGeom>
            <a:noFill/>
            <a:ln w="22225" cap="flat" cmpd="sng">
              <a:solidFill>
                <a:srgbClr val="FF0000"/>
              </a:solidFill>
              <a:prstDash val="dash"/>
              <a:round/>
              <a:headEnd type="none" w="sm" len="sm"/>
              <a:tailEnd type="triangle" w="med" len="med"/>
            </a:ln>
          </p:spPr>
        </p:cxnSp>
        <p:cxnSp>
          <p:nvCxnSpPr>
            <p:cNvPr id="204" name="Google Shape;204;g2540fa48fca_2_22"/>
            <p:cNvCxnSpPr>
              <a:stCxn id="197" idx="0"/>
              <a:endCxn id="198" idx="0"/>
            </p:cNvCxnSpPr>
            <p:nvPr/>
          </p:nvCxnSpPr>
          <p:spPr>
            <a:xfrm>
              <a:off x="2840325" y="4158925"/>
              <a:ext cx="2669700" cy="77100"/>
            </a:xfrm>
            <a:prstGeom prst="straightConnector1">
              <a:avLst/>
            </a:prstGeom>
            <a:noFill/>
            <a:ln w="22225" cap="flat" cmpd="sng">
              <a:solidFill>
                <a:srgbClr val="5DDE25"/>
              </a:solidFill>
              <a:prstDash val="dash"/>
              <a:round/>
              <a:headEnd type="none" w="sm" len="sm"/>
              <a:tailEnd type="triangle" w="med" len="med"/>
            </a:ln>
          </p:spPr>
        </p:cxnSp>
      </p:grpSp>
      <p:grpSp>
        <p:nvGrpSpPr>
          <p:cNvPr id="205" name="Google Shape;205;g2540fa48fca_2_22"/>
          <p:cNvGrpSpPr/>
          <p:nvPr/>
        </p:nvGrpSpPr>
        <p:grpSpPr>
          <a:xfrm>
            <a:off x="6945071" y="1206478"/>
            <a:ext cx="5278148" cy="2514561"/>
            <a:chOff x="-102274" y="-313770"/>
            <a:chExt cx="10811273" cy="5838270"/>
          </a:xfrm>
        </p:grpSpPr>
        <p:pic>
          <p:nvPicPr>
            <p:cNvPr id="206" name="Google Shape;206;g2540fa48fca_2_22"/>
            <p:cNvPicPr preferRelativeResize="0"/>
            <p:nvPr/>
          </p:nvPicPr>
          <p:blipFill rotWithShape="1">
            <a:blip r:embed="rId5">
              <a:alphaModFix/>
            </a:blip>
            <a:srcRect/>
            <a:stretch/>
          </p:blipFill>
          <p:spPr>
            <a:xfrm>
              <a:off x="6554828" y="221240"/>
              <a:ext cx="2636877" cy="2561668"/>
            </a:xfrm>
            <a:prstGeom prst="rect">
              <a:avLst/>
            </a:prstGeom>
            <a:noFill/>
            <a:ln>
              <a:noFill/>
            </a:ln>
          </p:spPr>
        </p:pic>
        <p:pic>
          <p:nvPicPr>
            <p:cNvPr id="207" name="Google Shape;207;g2540fa48fca_2_22"/>
            <p:cNvPicPr preferRelativeResize="0"/>
            <p:nvPr/>
          </p:nvPicPr>
          <p:blipFill rotWithShape="1">
            <a:blip r:embed="rId6">
              <a:alphaModFix/>
            </a:blip>
            <a:srcRect/>
            <a:stretch/>
          </p:blipFill>
          <p:spPr>
            <a:xfrm>
              <a:off x="3749444" y="67644"/>
              <a:ext cx="2724597" cy="2867389"/>
            </a:xfrm>
            <a:prstGeom prst="rect">
              <a:avLst/>
            </a:prstGeom>
            <a:noFill/>
            <a:ln>
              <a:noFill/>
            </a:ln>
          </p:spPr>
        </p:pic>
        <p:pic>
          <p:nvPicPr>
            <p:cNvPr id="208" name="Google Shape;208;g2540fa48fca_2_22"/>
            <p:cNvPicPr preferRelativeResize="0"/>
            <p:nvPr/>
          </p:nvPicPr>
          <p:blipFill rotWithShape="1">
            <a:blip r:embed="rId7">
              <a:alphaModFix/>
            </a:blip>
            <a:srcRect/>
            <a:stretch/>
          </p:blipFill>
          <p:spPr>
            <a:xfrm>
              <a:off x="799200" y="-265300"/>
              <a:ext cx="3537551" cy="3537551"/>
            </a:xfrm>
            <a:prstGeom prst="rect">
              <a:avLst/>
            </a:prstGeom>
            <a:noFill/>
            <a:ln>
              <a:noFill/>
            </a:ln>
          </p:spPr>
        </p:pic>
        <p:sp>
          <p:nvSpPr>
            <p:cNvPr id="209" name="Google Shape;209;g2540fa48fca_2_22"/>
            <p:cNvSpPr txBox="1"/>
            <p:nvPr/>
          </p:nvSpPr>
          <p:spPr>
            <a:xfrm>
              <a:off x="794043" y="-313770"/>
              <a:ext cx="3270583" cy="1000357"/>
            </a:xfrm>
            <a:prstGeom prst="rect">
              <a:avLst/>
            </a:prstGeom>
            <a:noFill/>
            <a:ln>
              <a:noFill/>
            </a:ln>
          </p:spPr>
          <p:txBody>
            <a:bodyPr spcFirstLastPara="1" wrap="square" lIns="91425" tIns="91425" rIns="91425" bIns="91425" anchor="t" anchorCtr="0">
              <a:spAutoFit/>
            </a:bodyPr>
            <a:lstStyle/>
            <a:p>
              <a:pPr algn="ctr">
                <a:buClr>
                  <a:srgbClr val="000000"/>
                </a:buClr>
                <a:buSzPts val="600"/>
              </a:pPr>
              <a:r>
                <a:rPr lang="en-US" sz="800">
                  <a:solidFill>
                    <a:srgbClr val="000000"/>
                  </a:solidFill>
                  <a:latin typeface="Arial"/>
                  <a:ea typeface="Arial"/>
                  <a:cs typeface="Arial"/>
                  <a:sym typeface="Arial"/>
                </a:rPr>
                <a:t>Imatinib</a:t>
              </a:r>
              <a:endParaRPr sz="800">
                <a:solidFill>
                  <a:srgbClr val="000000"/>
                </a:solidFill>
                <a:latin typeface="Arial"/>
                <a:ea typeface="Arial"/>
                <a:cs typeface="Arial"/>
                <a:sym typeface="Arial"/>
              </a:endParaRPr>
            </a:p>
            <a:p>
              <a:pPr algn="ctr">
                <a:buClr>
                  <a:srgbClr val="000000"/>
                </a:buClr>
                <a:buSzPts val="600"/>
              </a:pPr>
              <a:r>
                <a:rPr lang="en-US" sz="800">
                  <a:solidFill>
                    <a:srgbClr val="000000"/>
                  </a:solidFill>
                  <a:latin typeface="Arial"/>
                  <a:ea typeface="Arial"/>
                  <a:cs typeface="Arial"/>
                  <a:sym typeface="Arial"/>
                </a:rPr>
                <a:t>(Docking Score = -10.2)</a:t>
              </a:r>
              <a:endParaRPr sz="800">
                <a:solidFill>
                  <a:srgbClr val="000000"/>
                </a:solidFill>
                <a:latin typeface="Arial"/>
                <a:ea typeface="Arial"/>
                <a:cs typeface="Arial"/>
                <a:sym typeface="Arial"/>
              </a:endParaRPr>
            </a:p>
          </p:txBody>
        </p:sp>
        <p:sp>
          <p:nvSpPr>
            <p:cNvPr id="210" name="Google Shape;210;g2540fa48fca_2_22"/>
            <p:cNvSpPr txBox="1"/>
            <p:nvPr/>
          </p:nvSpPr>
          <p:spPr>
            <a:xfrm>
              <a:off x="6549813" y="-294434"/>
              <a:ext cx="4159186" cy="1000357"/>
            </a:xfrm>
            <a:prstGeom prst="rect">
              <a:avLst/>
            </a:prstGeom>
            <a:noFill/>
            <a:ln>
              <a:noFill/>
            </a:ln>
          </p:spPr>
          <p:txBody>
            <a:bodyPr spcFirstLastPara="1" wrap="square" lIns="91425" tIns="91425" rIns="91425" bIns="91425" anchor="t" anchorCtr="0">
              <a:spAutoFit/>
            </a:bodyPr>
            <a:lstStyle/>
            <a:p>
              <a:pPr algn="ctr">
                <a:buClr>
                  <a:schemeClr val="dk1"/>
                </a:buClr>
                <a:buSzPts val="1100"/>
              </a:pPr>
              <a:r>
                <a:rPr lang="en-US" sz="800">
                  <a:solidFill>
                    <a:schemeClr val="dk1"/>
                  </a:solidFill>
                  <a:latin typeface="Arial"/>
                  <a:ea typeface="Arial"/>
                  <a:cs typeface="Arial"/>
                  <a:sym typeface="Arial"/>
                </a:rPr>
                <a:t>Best Replacement with Docking Score Constraint (Score =  -12.9)</a:t>
              </a:r>
              <a:endParaRPr sz="800">
                <a:solidFill>
                  <a:srgbClr val="000000"/>
                </a:solidFill>
                <a:latin typeface="Arial"/>
                <a:ea typeface="Arial"/>
                <a:cs typeface="Arial"/>
                <a:sym typeface="Arial"/>
              </a:endParaRPr>
            </a:p>
          </p:txBody>
        </p:sp>
        <p:sp>
          <p:nvSpPr>
            <p:cNvPr id="211" name="Google Shape;211;g2540fa48fca_2_22"/>
            <p:cNvSpPr txBox="1"/>
            <p:nvPr/>
          </p:nvSpPr>
          <p:spPr>
            <a:xfrm>
              <a:off x="3516107" y="-313770"/>
              <a:ext cx="3270583" cy="1000357"/>
            </a:xfrm>
            <a:prstGeom prst="rect">
              <a:avLst/>
            </a:prstGeom>
            <a:noFill/>
            <a:ln>
              <a:noFill/>
            </a:ln>
          </p:spPr>
          <p:txBody>
            <a:bodyPr spcFirstLastPara="1" wrap="square" lIns="91425" tIns="91425" rIns="91425" bIns="91425" anchor="t" anchorCtr="0">
              <a:spAutoFit/>
            </a:bodyPr>
            <a:lstStyle/>
            <a:p>
              <a:pPr algn="ctr">
                <a:buClr>
                  <a:srgbClr val="000000"/>
                </a:buClr>
                <a:buSzPts val="600"/>
              </a:pPr>
              <a:r>
                <a:rPr lang="en-US" sz="800">
                  <a:solidFill>
                    <a:srgbClr val="000000"/>
                  </a:solidFill>
                  <a:latin typeface="Arial"/>
                  <a:ea typeface="Arial"/>
                  <a:cs typeface="Arial"/>
                  <a:sym typeface="Arial"/>
                </a:rPr>
                <a:t>Best Replacement with </a:t>
              </a:r>
              <a:r>
                <a:rPr lang="en-US" sz="800">
                  <a:solidFill>
                    <a:schemeClr val="dk1"/>
                  </a:solidFill>
                  <a:latin typeface="Arial"/>
                  <a:ea typeface="Arial"/>
                  <a:cs typeface="Arial"/>
                  <a:sym typeface="Arial"/>
                </a:rPr>
                <a:t>Molecular Weight Constraint</a:t>
              </a:r>
              <a:endParaRPr sz="800">
                <a:solidFill>
                  <a:srgbClr val="000000"/>
                </a:solidFill>
                <a:latin typeface="Arial"/>
                <a:ea typeface="Arial"/>
                <a:cs typeface="Arial"/>
                <a:sym typeface="Arial"/>
              </a:endParaRPr>
            </a:p>
          </p:txBody>
        </p:sp>
        <p:sp>
          <p:nvSpPr>
            <p:cNvPr id="212" name="Google Shape;212;g2540fa48fca_2_22"/>
            <p:cNvSpPr txBox="1"/>
            <p:nvPr/>
          </p:nvSpPr>
          <p:spPr>
            <a:xfrm>
              <a:off x="-102274" y="987649"/>
              <a:ext cx="1969874" cy="1000357"/>
            </a:xfrm>
            <a:prstGeom prst="rect">
              <a:avLst/>
            </a:prstGeom>
            <a:noFill/>
            <a:ln>
              <a:noFill/>
            </a:ln>
          </p:spPr>
          <p:txBody>
            <a:bodyPr spcFirstLastPara="1" wrap="square" lIns="91425" tIns="91425" rIns="91425" bIns="91425" anchor="t" anchorCtr="0">
              <a:spAutoFit/>
            </a:bodyPr>
            <a:lstStyle/>
            <a:p>
              <a:pPr algn="ctr">
                <a:buClr>
                  <a:srgbClr val="000000"/>
                </a:buClr>
                <a:buSzPts val="600"/>
              </a:pPr>
              <a:r>
                <a:rPr lang="en-US" sz="800">
                  <a:solidFill>
                    <a:srgbClr val="000000"/>
                  </a:solidFill>
                  <a:latin typeface="Arial"/>
                  <a:ea typeface="Arial"/>
                  <a:cs typeface="Arial"/>
                  <a:sym typeface="Arial"/>
                </a:rPr>
                <a:t>Block Representation</a:t>
              </a:r>
              <a:endParaRPr sz="800">
                <a:solidFill>
                  <a:srgbClr val="000000"/>
                </a:solidFill>
                <a:latin typeface="Arial"/>
                <a:ea typeface="Arial"/>
                <a:cs typeface="Arial"/>
                <a:sym typeface="Arial"/>
              </a:endParaRPr>
            </a:p>
          </p:txBody>
        </p:sp>
        <p:sp>
          <p:nvSpPr>
            <p:cNvPr id="213" name="Google Shape;213;g2540fa48fca_2_22"/>
            <p:cNvSpPr txBox="1"/>
            <p:nvPr/>
          </p:nvSpPr>
          <p:spPr>
            <a:xfrm>
              <a:off x="-102274" y="2387915"/>
              <a:ext cx="1969874" cy="1000357"/>
            </a:xfrm>
            <a:prstGeom prst="rect">
              <a:avLst/>
            </a:prstGeom>
            <a:noFill/>
            <a:ln>
              <a:noFill/>
            </a:ln>
          </p:spPr>
          <p:txBody>
            <a:bodyPr spcFirstLastPara="1" wrap="square" lIns="91425" tIns="91425" rIns="91425" bIns="91425" anchor="t" anchorCtr="0">
              <a:spAutoFit/>
            </a:bodyPr>
            <a:lstStyle/>
            <a:p>
              <a:pPr algn="ctr">
                <a:buClr>
                  <a:srgbClr val="000000"/>
                </a:buClr>
                <a:buSzPts val="600"/>
              </a:pPr>
              <a:r>
                <a:rPr lang="en-US" sz="800">
                  <a:solidFill>
                    <a:srgbClr val="000000"/>
                  </a:solidFill>
                  <a:latin typeface="Arial"/>
                  <a:ea typeface="Arial"/>
                  <a:cs typeface="Arial"/>
                  <a:sym typeface="Arial"/>
                </a:rPr>
                <a:t>Replacement Substructure</a:t>
              </a:r>
              <a:endParaRPr sz="800">
                <a:solidFill>
                  <a:srgbClr val="000000"/>
                </a:solidFill>
                <a:latin typeface="Arial"/>
                <a:ea typeface="Arial"/>
                <a:cs typeface="Arial"/>
                <a:sym typeface="Arial"/>
              </a:endParaRPr>
            </a:p>
          </p:txBody>
        </p:sp>
        <p:sp>
          <p:nvSpPr>
            <p:cNvPr id="214" name="Google Shape;214;g2540fa48fca_2_22"/>
            <p:cNvSpPr txBox="1"/>
            <p:nvPr/>
          </p:nvSpPr>
          <p:spPr>
            <a:xfrm>
              <a:off x="-102274" y="3867488"/>
              <a:ext cx="1969874" cy="714520"/>
            </a:xfrm>
            <a:prstGeom prst="rect">
              <a:avLst/>
            </a:prstGeom>
            <a:noFill/>
            <a:ln>
              <a:noFill/>
            </a:ln>
          </p:spPr>
          <p:txBody>
            <a:bodyPr spcFirstLastPara="1" wrap="square" lIns="91425" tIns="91425" rIns="91425" bIns="91425" anchor="t" anchorCtr="0">
              <a:spAutoFit/>
            </a:bodyPr>
            <a:lstStyle/>
            <a:p>
              <a:pPr algn="ctr">
                <a:buClr>
                  <a:srgbClr val="000000"/>
                </a:buClr>
                <a:buSzPts val="600"/>
              </a:pPr>
              <a:r>
                <a:rPr lang="en-US" sz="800">
                  <a:solidFill>
                    <a:srgbClr val="000000"/>
                  </a:solidFill>
                  <a:latin typeface="Arial"/>
                  <a:ea typeface="Arial"/>
                  <a:cs typeface="Arial"/>
                  <a:sym typeface="Arial"/>
                </a:rPr>
                <a:t>Full Molecule</a:t>
              </a:r>
              <a:endParaRPr sz="800">
                <a:solidFill>
                  <a:srgbClr val="000000"/>
                </a:solidFill>
                <a:latin typeface="Arial"/>
                <a:ea typeface="Arial"/>
                <a:cs typeface="Arial"/>
                <a:sym typeface="Arial"/>
              </a:endParaRPr>
            </a:p>
          </p:txBody>
        </p:sp>
        <p:cxnSp>
          <p:nvCxnSpPr>
            <p:cNvPr id="215" name="Google Shape;215;g2540fa48fca_2_22"/>
            <p:cNvCxnSpPr/>
            <p:nvPr/>
          </p:nvCxnSpPr>
          <p:spPr>
            <a:xfrm>
              <a:off x="125250" y="2273000"/>
              <a:ext cx="8901000" cy="0"/>
            </a:xfrm>
            <a:prstGeom prst="straightConnector1">
              <a:avLst/>
            </a:prstGeom>
            <a:noFill/>
            <a:ln w="50800" cap="flat" cmpd="sng">
              <a:solidFill>
                <a:srgbClr val="D9D9D9"/>
              </a:solidFill>
              <a:prstDash val="solid"/>
              <a:round/>
              <a:headEnd type="none" w="sm" len="sm"/>
              <a:tailEnd type="none" w="sm" len="sm"/>
            </a:ln>
          </p:spPr>
        </p:cxnSp>
        <p:cxnSp>
          <p:nvCxnSpPr>
            <p:cNvPr id="216" name="Google Shape;216;g2540fa48fca_2_22"/>
            <p:cNvCxnSpPr/>
            <p:nvPr/>
          </p:nvCxnSpPr>
          <p:spPr>
            <a:xfrm>
              <a:off x="125250" y="3568400"/>
              <a:ext cx="8901000" cy="0"/>
            </a:xfrm>
            <a:prstGeom prst="straightConnector1">
              <a:avLst/>
            </a:prstGeom>
            <a:noFill/>
            <a:ln w="50800" cap="flat" cmpd="sng">
              <a:solidFill>
                <a:srgbClr val="D9D9D9"/>
              </a:solidFill>
              <a:prstDash val="solid"/>
              <a:round/>
              <a:headEnd type="none" w="sm" len="sm"/>
              <a:tailEnd type="none" w="sm" len="sm"/>
            </a:ln>
          </p:spPr>
        </p:cxnSp>
        <p:cxnSp>
          <p:nvCxnSpPr>
            <p:cNvPr id="217" name="Google Shape;217;g2540fa48fca_2_22"/>
            <p:cNvCxnSpPr/>
            <p:nvPr/>
          </p:nvCxnSpPr>
          <p:spPr>
            <a:xfrm>
              <a:off x="125249" y="749001"/>
              <a:ext cx="8900999" cy="12383"/>
            </a:xfrm>
            <a:prstGeom prst="straightConnector1">
              <a:avLst/>
            </a:prstGeom>
            <a:noFill/>
            <a:ln w="50800" cap="flat" cmpd="sng">
              <a:solidFill>
                <a:srgbClr val="D9D9D9"/>
              </a:solidFill>
              <a:prstDash val="solid"/>
              <a:round/>
              <a:headEnd type="none" w="sm" len="sm"/>
              <a:tailEnd type="none" w="sm" len="sm"/>
            </a:ln>
          </p:spPr>
        </p:cxnSp>
        <p:cxnSp>
          <p:nvCxnSpPr>
            <p:cNvPr id="218" name="Google Shape;218;g2540fa48fca_2_22"/>
            <p:cNvCxnSpPr/>
            <p:nvPr/>
          </p:nvCxnSpPr>
          <p:spPr>
            <a:xfrm>
              <a:off x="3694016" y="-31172"/>
              <a:ext cx="0" cy="5104146"/>
            </a:xfrm>
            <a:prstGeom prst="straightConnector1">
              <a:avLst/>
            </a:prstGeom>
            <a:noFill/>
            <a:ln w="50800" cap="flat" cmpd="sng">
              <a:solidFill>
                <a:srgbClr val="D9D9D9"/>
              </a:solidFill>
              <a:prstDash val="solid"/>
              <a:round/>
              <a:headEnd type="none" w="sm" len="sm"/>
              <a:tailEnd type="none" w="sm" len="sm"/>
            </a:ln>
          </p:spPr>
        </p:cxnSp>
        <p:cxnSp>
          <p:nvCxnSpPr>
            <p:cNvPr id="219" name="Google Shape;219;g2540fa48fca_2_22"/>
            <p:cNvCxnSpPr/>
            <p:nvPr/>
          </p:nvCxnSpPr>
          <p:spPr>
            <a:xfrm>
              <a:off x="6634494" y="-31172"/>
              <a:ext cx="24533" cy="5087374"/>
            </a:xfrm>
            <a:prstGeom prst="straightConnector1">
              <a:avLst/>
            </a:prstGeom>
            <a:noFill/>
            <a:ln w="50800" cap="flat" cmpd="sng">
              <a:solidFill>
                <a:srgbClr val="D9D9D9"/>
              </a:solidFill>
              <a:prstDash val="solid"/>
              <a:round/>
              <a:headEnd type="none" w="sm" len="sm"/>
              <a:tailEnd type="none" w="sm" len="sm"/>
            </a:ln>
          </p:spPr>
        </p:cxnSp>
        <p:pic>
          <p:nvPicPr>
            <p:cNvPr id="220" name="Google Shape;220;g2540fa48fca_2_22"/>
            <p:cNvPicPr preferRelativeResize="0"/>
            <p:nvPr/>
          </p:nvPicPr>
          <p:blipFill rotWithShape="1">
            <a:blip r:embed="rId8">
              <a:alphaModFix/>
            </a:blip>
            <a:srcRect/>
            <a:stretch/>
          </p:blipFill>
          <p:spPr>
            <a:xfrm>
              <a:off x="1199125" y="1594225"/>
              <a:ext cx="2737700" cy="2737700"/>
            </a:xfrm>
            <a:prstGeom prst="rect">
              <a:avLst/>
            </a:prstGeom>
            <a:noFill/>
            <a:ln>
              <a:noFill/>
            </a:ln>
          </p:spPr>
        </p:pic>
        <p:pic>
          <p:nvPicPr>
            <p:cNvPr id="221" name="Google Shape;221;g2540fa48fca_2_22"/>
            <p:cNvPicPr preferRelativeResize="0"/>
            <p:nvPr/>
          </p:nvPicPr>
          <p:blipFill rotWithShape="1">
            <a:blip r:embed="rId9">
              <a:alphaModFix/>
            </a:blip>
            <a:srcRect/>
            <a:stretch/>
          </p:blipFill>
          <p:spPr>
            <a:xfrm>
              <a:off x="4101763" y="1850563"/>
              <a:ext cx="2225025" cy="2225025"/>
            </a:xfrm>
            <a:prstGeom prst="rect">
              <a:avLst/>
            </a:prstGeom>
            <a:noFill/>
            <a:ln>
              <a:noFill/>
            </a:ln>
          </p:spPr>
        </p:pic>
        <p:pic>
          <p:nvPicPr>
            <p:cNvPr id="222" name="Google Shape;222;g2540fa48fca_2_22"/>
            <p:cNvPicPr preferRelativeResize="0"/>
            <p:nvPr/>
          </p:nvPicPr>
          <p:blipFill rotWithShape="1">
            <a:blip r:embed="rId10">
              <a:alphaModFix/>
            </a:blip>
            <a:srcRect/>
            <a:stretch/>
          </p:blipFill>
          <p:spPr>
            <a:xfrm>
              <a:off x="7085575" y="2083875"/>
              <a:ext cx="1758400" cy="1758400"/>
            </a:xfrm>
            <a:prstGeom prst="rect">
              <a:avLst/>
            </a:prstGeom>
            <a:noFill/>
            <a:ln>
              <a:noFill/>
            </a:ln>
          </p:spPr>
        </p:pic>
        <p:pic>
          <p:nvPicPr>
            <p:cNvPr id="223" name="Google Shape;223;g2540fa48fca_2_22"/>
            <p:cNvPicPr preferRelativeResize="0"/>
            <p:nvPr/>
          </p:nvPicPr>
          <p:blipFill rotWithShape="1">
            <a:blip r:embed="rId11">
              <a:alphaModFix/>
            </a:blip>
            <a:srcRect/>
            <a:stretch/>
          </p:blipFill>
          <p:spPr>
            <a:xfrm>
              <a:off x="6742250" y="3207825"/>
              <a:ext cx="2316675" cy="2316675"/>
            </a:xfrm>
            <a:prstGeom prst="rect">
              <a:avLst/>
            </a:prstGeom>
            <a:noFill/>
            <a:ln>
              <a:noFill/>
            </a:ln>
          </p:spPr>
        </p:pic>
        <p:pic>
          <p:nvPicPr>
            <p:cNvPr id="224" name="Google Shape;224;g2540fa48fca_2_22"/>
            <p:cNvPicPr preferRelativeResize="0"/>
            <p:nvPr/>
          </p:nvPicPr>
          <p:blipFill rotWithShape="1">
            <a:blip r:embed="rId4">
              <a:alphaModFix/>
            </a:blip>
            <a:srcRect/>
            <a:stretch/>
          </p:blipFill>
          <p:spPr>
            <a:xfrm>
              <a:off x="1448075" y="3209650"/>
              <a:ext cx="2239800" cy="2239800"/>
            </a:xfrm>
            <a:prstGeom prst="rect">
              <a:avLst/>
            </a:prstGeom>
            <a:noFill/>
            <a:ln>
              <a:noFill/>
            </a:ln>
          </p:spPr>
        </p:pic>
        <p:pic>
          <p:nvPicPr>
            <p:cNvPr id="225" name="Google Shape;225;g2540fa48fca_2_22"/>
            <p:cNvPicPr preferRelativeResize="0"/>
            <p:nvPr/>
          </p:nvPicPr>
          <p:blipFill rotWithShape="1">
            <a:blip r:embed="rId12">
              <a:alphaModFix/>
            </a:blip>
            <a:srcRect/>
            <a:stretch/>
          </p:blipFill>
          <p:spPr>
            <a:xfrm>
              <a:off x="4159538" y="3272251"/>
              <a:ext cx="2169944" cy="2169944"/>
            </a:xfrm>
            <a:prstGeom prst="rect">
              <a:avLst/>
            </a:prstGeom>
            <a:noFill/>
            <a:ln>
              <a:noFill/>
            </a:ln>
          </p:spPr>
        </p:pic>
        <p:sp>
          <p:nvSpPr>
            <p:cNvPr id="226" name="Google Shape;226;g2540fa48fca_2_22"/>
            <p:cNvSpPr/>
            <p:nvPr/>
          </p:nvSpPr>
          <p:spPr>
            <a:xfrm rot="5400000">
              <a:off x="2677056" y="4152291"/>
              <a:ext cx="510425" cy="505782"/>
            </a:xfrm>
            <a:prstGeom prst="ellipse">
              <a:avLst/>
            </a:prstGeom>
            <a:noFill/>
            <a:ln w="28575" cap="flat" cmpd="sng">
              <a:solidFill>
                <a:srgbClr val="7030A0"/>
              </a:solidFill>
              <a:prstDash val="dot"/>
              <a:round/>
              <a:headEnd type="none" w="sm" len="sm"/>
              <a:tailEnd type="none" w="sm" len="sm"/>
            </a:ln>
          </p:spPr>
          <p:txBody>
            <a:bodyPr spcFirstLastPara="1" wrap="square" lIns="91425" tIns="91425" rIns="91425" bIns="91425" anchor="ctr" anchorCtr="0">
              <a:noAutofit/>
            </a:bodyPr>
            <a:lstStyle/>
            <a:p>
              <a:pPr>
                <a:buClr>
                  <a:srgbClr val="000000"/>
                </a:buClr>
                <a:buSzPts val="600"/>
              </a:pPr>
              <a:endParaRPr sz="800">
                <a:solidFill>
                  <a:srgbClr val="000000"/>
                </a:solidFill>
                <a:latin typeface="Arial"/>
                <a:ea typeface="Arial"/>
                <a:cs typeface="Arial"/>
                <a:sym typeface="Arial"/>
              </a:endParaRPr>
            </a:p>
          </p:txBody>
        </p:sp>
        <p:sp>
          <p:nvSpPr>
            <p:cNvPr id="227" name="Google Shape;227;g2540fa48fca_2_22"/>
            <p:cNvSpPr/>
            <p:nvPr/>
          </p:nvSpPr>
          <p:spPr>
            <a:xfrm rot="5400000">
              <a:off x="5247088" y="4002612"/>
              <a:ext cx="616395" cy="621551"/>
            </a:xfrm>
            <a:prstGeom prst="ellipse">
              <a:avLst/>
            </a:prstGeom>
            <a:noFill/>
            <a:ln w="28575" cap="flat" cmpd="sng">
              <a:solidFill>
                <a:srgbClr val="7030A0"/>
              </a:solidFill>
              <a:prstDash val="dot"/>
              <a:round/>
              <a:headEnd type="none" w="sm" len="sm"/>
              <a:tailEnd type="none" w="sm" len="sm"/>
            </a:ln>
          </p:spPr>
          <p:txBody>
            <a:bodyPr spcFirstLastPara="1" wrap="square" lIns="91425" tIns="91425" rIns="91425" bIns="91425" anchor="ctr" anchorCtr="0">
              <a:noAutofit/>
            </a:bodyPr>
            <a:lstStyle/>
            <a:p>
              <a:pPr>
                <a:buClr>
                  <a:srgbClr val="000000"/>
                </a:buClr>
                <a:buSzPts val="600"/>
              </a:pPr>
              <a:endParaRPr sz="800">
                <a:solidFill>
                  <a:srgbClr val="000000"/>
                </a:solidFill>
                <a:latin typeface="Arial"/>
                <a:ea typeface="Arial"/>
                <a:cs typeface="Arial"/>
                <a:sym typeface="Arial"/>
              </a:endParaRPr>
            </a:p>
          </p:txBody>
        </p:sp>
        <p:sp>
          <p:nvSpPr>
            <p:cNvPr id="228" name="Google Shape;228;g2540fa48fca_2_22"/>
            <p:cNvSpPr/>
            <p:nvPr/>
          </p:nvSpPr>
          <p:spPr>
            <a:xfrm rot="2644088">
              <a:off x="8070246" y="3496307"/>
              <a:ext cx="646802" cy="892942"/>
            </a:xfrm>
            <a:prstGeom prst="ellipse">
              <a:avLst/>
            </a:prstGeom>
            <a:noFill/>
            <a:ln w="28575" cap="flat" cmpd="sng">
              <a:solidFill>
                <a:srgbClr val="7030A0"/>
              </a:solidFill>
              <a:prstDash val="dot"/>
              <a:round/>
              <a:headEnd type="none" w="sm" len="sm"/>
              <a:tailEnd type="none" w="sm" len="sm"/>
            </a:ln>
          </p:spPr>
          <p:txBody>
            <a:bodyPr spcFirstLastPara="1" wrap="square" lIns="91425" tIns="91425" rIns="91425" bIns="91425" anchor="ctr" anchorCtr="0">
              <a:noAutofit/>
            </a:bodyPr>
            <a:lstStyle/>
            <a:p>
              <a:pPr>
                <a:buClr>
                  <a:srgbClr val="000000"/>
                </a:buClr>
                <a:buSzPts val="600"/>
              </a:pPr>
              <a:endParaRPr sz="800">
                <a:solidFill>
                  <a:srgbClr val="000000"/>
                </a:solidFill>
                <a:latin typeface="Arial"/>
                <a:ea typeface="Arial"/>
                <a:cs typeface="Arial"/>
                <a:sym typeface="Arial"/>
              </a:endParaRPr>
            </a:p>
          </p:txBody>
        </p:sp>
      </p:grpSp>
      <p:pic>
        <p:nvPicPr>
          <p:cNvPr id="229" name="Google Shape;229;g2540fa48fca_2_22"/>
          <p:cNvPicPr preferRelativeResize="0"/>
          <p:nvPr/>
        </p:nvPicPr>
        <p:blipFill rotWithShape="1">
          <a:blip r:embed="rId13">
            <a:alphaModFix/>
          </a:blip>
          <a:srcRect/>
          <a:stretch/>
        </p:blipFill>
        <p:spPr>
          <a:xfrm>
            <a:off x="5376648" y="1406733"/>
            <a:ext cx="1397000" cy="508000"/>
          </a:xfrm>
          <a:prstGeom prst="rect">
            <a:avLst/>
          </a:prstGeom>
          <a:noFill/>
          <a:ln>
            <a:noFill/>
          </a:ln>
        </p:spPr>
      </p:pic>
      <p:sp>
        <p:nvSpPr>
          <p:cNvPr id="230" name="Google Shape;230;g2540fa48fca_2_22"/>
          <p:cNvSpPr/>
          <p:nvPr/>
        </p:nvSpPr>
        <p:spPr>
          <a:xfrm>
            <a:off x="243840" y="3653300"/>
            <a:ext cx="4169664" cy="2798064"/>
          </a:xfrm>
          <a:prstGeom prst="ellipse">
            <a:avLst/>
          </a:prstGeom>
          <a:solidFill>
            <a:srgbClr val="DDEAF6"/>
          </a:solidFill>
          <a:ln w="25400" cap="flat" cmpd="sng">
            <a:solidFill>
              <a:srgbClr val="31538F"/>
            </a:solidFill>
            <a:prstDash val="solid"/>
            <a:round/>
            <a:headEnd type="none" w="sm" len="sm"/>
            <a:tailEnd type="none" w="sm" len="sm"/>
          </a:ln>
        </p:spPr>
        <p:txBody>
          <a:bodyPr spcFirstLastPara="1" wrap="square" lIns="121897" tIns="60932" rIns="121897" bIns="60932" anchor="ctr" anchorCtr="0">
            <a:noAutofit/>
          </a:bodyPr>
          <a:lstStyle/>
          <a:p>
            <a:pPr algn="ctr">
              <a:buClr>
                <a:srgbClr val="000000"/>
              </a:buClr>
              <a:buSzPts val="1200"/>
            </a:pPr>
            <a:r>
              <a:rPr lang="en-US" sz="1600">
                <a:solidFill>
                  <a:schemeClr val="dk1"/>
                </a:solidFill>
                <a:latin typeface="Arial"/>
                <a:ea typeface="Arial"/>
                <a:cs typeface="Arial"/>
                <a:sym typeface="Arial"/>
              </a:rPr>
              <a:t>10^33 drug-like molecules</a:t>
            </a:r>
            <a:endParaRPr sz="1900">
              <a:solidFill>
                <a:srgbClr val="000000"/>
              </a:solidFill>
              <a:latin typeface="Arial"/>
              <a:ea typeface="Arial"/>
              <a:cs typeface="Arial"/>
              <a:sym typeface="Arial"/>
            </a:endParaRPr>
          </a:p>
          <a:p>
            <a:pPr algn="ctr">
              <a:buClr>
                <a:srgbClr val="000000"/>
              </a:buClr>
              <a:buSzPts val="1400"/>
            </a:pPr>
            <a:endParaRPr sz="1900">
              <a:solidFill>
                <a:schemeClr val="dk1"/>
              </a:solidFill>
              <a:latin typeface="Arial"/>
              <a:ea typeface="Arial"/>
              <a:cs typeface="Arial"/>
              <a:sym typeface="Arial"/>
            </a:endParaRPr>
          </a:p>
          <a:p>
            <a:pPr algn="ctr">
              <a:buClr>
                <a:srgbClr val="000000"/>
              </a:buClr>
              <a:buSzPts val="1400"/>
            </a:pPr>
            <a:endParaRPr sz="1900">
              <a:solidFill>
                <a:schemeClr val="dk1"/>
              </a:solidFill>
              <a:latin typeface="Arial"/>
              <a:ea typeface="Arial"/>
              <a:cs typeface="Arial"/>
              <a:sym typeface="Arial"/>
            </a:endParaRPr>
          </a:p>
          <a:p>
            <a:pPr algn="ctr">
              <a:buClr>
                <a:srgbClr val="000000"/>
              </a:buClr>
              <a:buSzPts val="1400"/>
            </a:pPr>
            <a:endParaRPr sz="1900">
              <a:solidFill>
                <a:schemeClr val="dk1"/>
              </a:solidFill>
              <a:latin typeface="Arial"/>
              <a:ea typeface="Arial"/>
              <a:cs typeface="Arial"/>
              <a:sym typeface="Arial"/>
            </a:endParaRPr>
          </a:p>
          <a:p>
            <a:pPr algn="ctr">
              <a:buClr>
                <a:srgbClr val="000000"/>
              </a:buClr>
              <a:buSzPts val="1400"/>
            </a:pPr>
            <a:endParaRPr sz="1900">
              <a:solidFill>
                <a:schemeClr val="dk1"/>
              </a:solidFill>
              <a:latin typeface="Arial"/>
              <a:ea typeface="Arial"/>
              <a:cs typeface="Arial"/>
              <a:sym typeface="Arial"/>
            </a:endParaRPr>
          </a:p>
          <a:p>
            <a:pPr algn="ctr">
              <a:buClr>
                <a:srgbClr val="000000"/>
              </a:buClr>
              <a:buSzPts val="1400"/>
            </a:pPr>
            <a:endParaRPr sz="1900">
              <a:solidFill>
                <a:schemeClr val="dk1"/>
              </a:solidFill>
              <a:latin typeface="Arial"/>
              <a:ea typeface="Arial"/>
              <a:cs typeface="Arial"/>
              <a:sym typeface="Arial"/>
            </a:endParaRPr>
          </a:p>
          <a:p>
            <a:pPr algn="ctr">
              <a:buClr>
                <a:srgbClr val="000000"/>
              </a:buClr>
              <a:buSzPts val="1400"/>
            </a:pPr>
            <a:endParaRPr sz="1900">
              <a:solidFill>
                <a:schemeClr val="dk1"/>
              </a:solidFill>
              <a:latin typeface="Arial"/>
              <a:ea typeface="Arial"/>
              <a:cs typeface="Arial"/>
              <a:sym typeface="Arial"/>
            </a:endParaRPr>
          </a:p>
          <a:p>
            <a:pPr algn="ctr">
              <a:buClr>
                <a:srgbClr val="000000"/>
              </a:buClr>
              <a:buSzPts val="1400"/>
            </a:pPr>
            <a:endParaRPr sz="1900">
              <a:solidFill>
                <a:schemeClr val="dk1"/>
              </a:solidFill>
              <a:latin typeface="Arial"/>
              <a:ea typeface="Arial"/>
              <a:cs typeface="Arial"/>
              <a:sym typeface="Arial"/>
            </a:endParaRPr>
          </a:p>
        </p:txBody>
      </p:sp>
      <p:sp>
        <p:nvSpPr>
          <p:cNvPr id="231" name="Google Shape;231;g2540fa48fca_2_22"/>
          <p:cNvSpPr/>
          <p:nvPr/>
        </p:nvSpPr>
        <p:spPr>
          <a:xfrm>
            <a:off x="913279" y="4253545"/>
            <a:ext cx="2912487" cy="1898273"/>
          </a:xfrm>
          <a:prstGeom prst="ellipse">
            <a:avLst/>
          </a:prstGeom>
          <a:solidFill>
            <a:srgbClr val="8DA9DB"/>
          </a:solidFill>
          <a:ln w="25400" cap="flat" cmpd="sng">
            <a:solidFill>
              <a:srgbClr val="31538F"/>
            </a:solidFill>
            <a:prstDash val="solid"/>
            <a:round/>
            <a:headEnd type="none" w="sm" len="sm"/>
            <a:tailEnd type="none" w="sm" len="sm"/>
          </a:ln>
        </p:spPr>
        <p:txBody>
          <a:bodyPr spcFirstLastPara="1" wrap="square" lIns="121897" tIns="60932" rIns="121897" bIns="60932" anchor="ctr" anchorCtr="0">
            <a:noAutofit/>
          </a:bodyPr>
          <a:lstStyle/>
          <a:p>
            <a:pPr algn="ctr">
              <a:buClr>
                <a:srgbClr val="000000"/>
              </a:buClr>
              <a:buSzPts val="1200"/>
            </a:pPr>
            <a:r>
              <a:rPr lang="en-US" sz="1600">
                <a:solidFill>
                  <a:schemeClr val="dk1"/>
                </a:solidFill>
                <a:latin typeface="Arial"/>
                <a:ea typeface="Arial"/>
                <a:cs typeface="Arial"/>
                <a:sym typeface="Arial"/>
              </a:rPr>
              <a:t>38 million molecule-text pairs</a:t>
            </a:r>
            <a:endParaRPr sz="1900">
              <a:solidFill>
                <a:srgbClr val="000000"/>
              </a:solidFill>
              <a:latin typeface="Arial"/>
              <a:ea typeface="Arial"/>
              <a:cs typeface="Arial"/>
              <a:sym typeface="Arial"/>
            </a:endParaRPr>
          </a:p>
          <a:p>
            <a:pPr algn="ctr">
              <a:buClr>
                <a:srgbClr val="000000"/>
              </a:buClr>
              <a:buSzPts val="1200"/>
            </a:pPr>
            <a:endParaRPr sz="1600">
              <a:solidFill>
                <a:schemeClr val="dk1"/>
              </a:solidFill>
              <a:latin typeface="Arial"/>
              <a:ea typeface="Arial"/>
              <a:cs typeface="Arial"/>
              <a:sym typeface="Arial"/>
            </a:endParaRPr>
          </a:p>
          <a:p>
            <a:pPr algn="ctr">
              <a:buClr>
                <a:srgbClr val="000000"/>
              </a:buClr>
              <a:buSzPts val="1200"/>
            </a:pPr>
            <a:endParaRPr sz="1600">
              <a:solidFill>
                <a:schemeClr val="dk1"/>
              </a:solidFill>
              <a:latin typeface="Arial"/>
              <a:ea typeface="Arial"/>
              <a:cs typeface="Arial"/>
              <a:sym typeface="Arial"/>
            </a:endParaRPr>
          </a:p>
          <a:p>
            <a:pPr algn="ctr">
              <a:buClr>
                <a:srgbClr val="000000"/>
              </a:buClr>
              <a:buSzPts val="1200"/>
            </a:pPr>
            <a:endParaRPr sz="1600">
              <a:solidFill>
                <a:schemeClr val="dk1"/>
              </a:solidFill>
              <a:latin typeface="Arial"/>
              <a:ea typeface="Arial"/>
              <a:cs typeface="Arial"/>
              <a:sym typeface="Arial"/>
            </a:endParaRPr>
          </a:p>
        </p:txBody>
      </p:sp>
      <p:sp>
        <p:nvSpPr>
          <p:cNvPr id="232" name="Google Shape;232;g2540fa48fca_2_22"/>
          <p:cNvSpPr/>
          <p:nvPr/>
        </p:nvSpPr>
        <p:spPr>
          <a:xfrm>
            <a:off x="1238961" y="5052332"/>
            <a:ext cx="2312275" cy="896883"/>
          </a:xfrm>
          <a:prstGeom prst="ellipse">
            <a:avLst/>
          </a:prstGeom>
          <a:solidFill>
            <a:schemeClr val="accent1"/>
          </a:solidFill>
          <a:ln w="25400" cap="flat" cmpd="sng">
            <a:solidFill>
              <a:srgbClr val="31538F"/>
            </a:solidFill>
            <a:prstDash val="solid"/>
            <a:round/>
            <a:headEnd type="none" w="sm" len="sm"/>
            <a:tailEnd type="none" w="sm" len="sm"/>
          </a:ln>
        </p:spPr>
        <p:txBody>
          <a:bodyPr spcFirstLastPara="1" wrap="square" lIns="121897" tIns="60932" rIns="121897" bIns="60932" anchor="ctr" anchorCtr="0">
            <a:noAutofit/>
          </a:bodyPr>
          <a:lstStyle/>
          <a:p>
            <a:pPr algn="ctr">
              <a:buClr>
                <a:srgbClr val="000000"/>
              </a:buClr>
              <a:buSzPts val="1100"/>
            </a:pPr>
            <a:r>
              <a:rPr lang="en-US" sz="1500">
                <a:solidFill>
                  <a:schemeClr val="dk1"/>
                </a:solidFill>
                <a:latin typeface="Arial"/>
                <a:ea typeface="Arial"/>
                <a:cs typeface="Arial"/>
                <a:sym typeface="Arial"/>
              </a:rPr>
              <a:t>1 million sentences about kinase inhibitors</a:t>
            </a:r>
            <a:endParaRPr sz="1900">
              <a:solidFill>
                <a:srgbClr val="000000"/>
              </a:solidFill>
              <a:latin typeface="Arial"/>
              <a:ea typeface="Arial"/>
              <a:cs typeface="Arial"/>
              <a:sym typeface="Arial"/>
            </a:endParaRPr>
          </a:p>
        </p:txBody>
      </p:sp>
      <p:cxnSp>
        <p:nvCxnSpPr>
          <p:cNvPr id="233" name="Google Shape;233;g2540fa48fca_2_22"/>
          <p:cNvCxnSpPr/>
          <p:nvPr/>
        </p:nvCxnSpPr>
        <p:spPr>
          <a:xfrm rot="10800000" flipH="1">
            <a:off x="4413545" y="4124795"/>
            <a:ext cx="2845600" cy="765600"/>
          </a:xfrm>
          <a:prstGeom prst="straightConnector1">
            <a:avLst/>
          </a:prstGeom>
          <a:noFill/>
          <a:ln w="9525" cap="flat" cmpd="sng">
            <a:solidFill>
              <a:srgbClr val="3E6EC2"/>
            </a:solidFill>
            <a:prstDash val="solid"/>
            <a:round/>
            <a:headEnd type="none" w="sm" len="sm"/>
            <a:tailEnd type="triangle" w="med" len="med"/>
          </a:ln>
        </p:spPr>
      </p:cxnSp>
      <p:sp>
        <p:nvSpPr>
          <p:cNvPr id="234" name="Google Shape;234;g2540fa48fca_2_22"/>
          <p:cNvSpPr/>
          <p:nvPr/>
        </p:nvSpPr>
        <p:spPr>
          <a:xfrm>
            <a:off x="7259146" y="3653301"/>
            <a:ext cx="4274207" cy="942988"/>
          </a:xfrm>
          <a:prstGeom prst="ellipse">
            <a:avLst/>
          </a:prstGeom>
          <a:solidFill>
            <a:srgbClr val="F15C5B"/>
          </a:solidFill>
          <a:ln w="25400" cap="flat" cmpd="sng">
            <a:solidFill>
              <a:srgbClr val="31538F"/>
            </a:solidFill>
            <a:prstDash val="solid"/>
            <a:round/>
            <a:headEnd type="none" w="sm" len="sm"/>
            <a:tailEnd type="none" w="sm" len="sm"/>
          </a:ln>
        </p:spPr>
        <p:txBody>
          <a:bodyPr spcFirstLastPara="1" wrap="square" lIns="121897" tIns="60932" rIns="121897" bIns="60932" anchor="ctr" anchorCtr="0">
            <a:noAutofit/>
          </a:bodyPr>
          <a:lstStyle/>
          <a:p>
            <a:pPr algn="ctr">
              <a:buClr>
                <a:srgbClr val="000000"/>
              </a:buClr>
              <a:buSzPts val="1400"/>
            </a:pPr>
            <a:r>
              <a:rPr lang="en-US" sz="1900">
                <a:solidFill>
                  <a:schemeClr val="dk1"/>
                </a:solidFill>
                <a:latin typeface="Arial"/>
                <a:ea typeface="Arial"/>
                <a:cs typeface="Arial"/>
                <a:sym typeface="Arial"/>
              </a:rPr>
              <a:t>89 FDA approved tyrosine kinase inhibitors</a:t>
            </a:r>
            <a:endParaRPr sz="1900">
              <a:solidFill>
                <a:srgbClr val="000000"/>
              </a:solidFill>
              <a:latin typeface="Arial"/>
              <a:ea typeface="Arial"/>
              <a:cs typeface="Arial"/>
              <a:sym typeface="Arial"/>
            </a:endParaRPr>
          </a:p>
        </p:txBody>
      </p:sp>
      <p:sp>
        <p:nvSpPr>
          <p:cNvPr id="235" name="Google Shape;235;g2540fa48fca_2_22"/>
          <p:cNvSpPr/>
          <p:nvPr/>
        </p:nvSpPr>
        <p:spPr>
          <a:xfrm>
            <a:off x="7259146" y="5052333"/>
            <a:ext cx="4274207" cy="942988"/>
          </a:xfrm>
          <a:prstGeom prst="ellipse">
            <a:avLst/>
          </a:prstGeom>
          <a:solidFill>
            <a:schemeClr val="accent6"/>
          </a:solidFill>
          <a:ln w="25400" cap="flat" cmpd="sng">
            <a:solidFill>
              <a:srgbClr val="31538F"/>
            </a:solidFill>
            <a:prstDash val="solid"/>
            <a:round/>
            <a:headEnd type="none" w="sm" len="sm"/>
            <a:tailEnd type="none" w="sm" len="sm"/>
          </a:ln>
        </p:spPr>
        <p:txBody>
          <a:bodyPr spcFirstLastPara="1" wrap="square" lIns="121897" tIns="60932" rIns="121897" bIns="60932" anchor="ctr" anchorCtr="0">
            <a:noAutofit/>
          </a:bodyPr>
          <a:lstStyle/>
          <a:p>
            <a:pPr algn="ctr">
              <a:buClr>
                <a:srgbClr val="000000"/>
              </a:buClr>
              <a:buSzPts val="1400"/>
            </a:pPr>
            <a:r>
              <a:rPr lang="en-US" sz="1900">
                <a:solidFill>
                  <a:schemeClr val="dk1"/>
                </a:solidFill>
                <a:latin typeface="Arial"/>
                <a:ea typeface="Arial"/>
                <a:cs typeface="Arial"/>
                <a:sym typeface="Arial"/>
              </a:rPr>
              <a:t>Multiple improved variants for 58 kinase inhibitors to pass BBB</a:t>
            </a:r>
            <a:endParaRPr sz="1900">
              <a:solidFill>
                <a:srgbClr val="000000"/>
              </a:solidFill>
              <a:latin typeface="Arial"/>
              <a:ea typeface="Arial"/>
              <a:cs typeface="Arial"/>
              <a:sym typeface="Arial"/>
            </a:endParaRPr>
          </a:p>
        </p:txBody>
      </p:sp>
      <p:cxnSp>
        <p:nvCxnSpPr>
          <p:cNvPr id="236" name="Google Shape;236;g2540fa48fca_2_22"/>
          <p:cNvCxnSpPr/>
          <p:nvPr/>
        </p:nvCxnSpPr>
        <p:spPr>
          <a:xfrm>
            <a:off x="3156345" y="5513427"/>
            <a:ext cx="4102800" cy="10400"/>
          </a:xfrm>
          <a:prstGeom prst="straightConnector1">
            <a:avLst/>
          </a:prstGeom>
          <a:noFill/>
          <a:ln w="9525" cap="flat" cmpd="sng">
            <a:solidFill>
              <a:srgbClr val="3E6EC2"/>
            </a:solidFill>
            <a:prstDash val="solid"/>
            <a:round/>
            <a:headEnd type="none" w="sm" len="sm"/>
            <a:tailEnd type="triangle" w="med" len="med"/>
          </a:ln>
        </p:spPr>
      </p:cxnSp>
      <p:sp>
        <p:nvSpPr>
          <p:cNvPr id="237" name="Google Shape;237;g2540fa48fca_2_22"/>
          <p:cNvSpPr/>
          <p:nvPr/>
        </p:nvSpPr>
        <p:spPr>
          <a:xfrm rot="-894367">
            <a:off x="4758387" y="3960835"/>
            <a:ext cx="1943295" cy="491360"/>
          </a:xfrm>
          <a:prstGeom prst="rect">
            <a:avLst/>
          </a:prstGeom>
          <a:noFill/>
          <a:ln>
            <a:noFill/>
          </a:ln>
        </p:spPr>
        <p:txBody>
          <a:bodyPr spcFirstLastPara="1" wrap="square" lIns="121897" tIns="60932" rIns="121897" bIns="60932" anchor="ctr" anchorCtr="0">
            <a:noAutofit/>
          </a:bodyPr>
          <a:lstStyle/>
          <a:p>
            <a:pPr algn="ctr">
              <a:buClr>
                <a:srgbClr val="000000"/>
              </a:buClr>
              <a:buSzPts val="1200"/>
            </a:pPr>
            <a:r>
              <a:rPr lang="en-US" sz="1600">
                <a:solidFill>
                  <a:schemeClr val="dk1"/>
                </a:solidFill>
                <a:latin typeface="Arial"/>
                <a:ea typeface="Arial"/>
                <a:cs typeface="Arial"/>
                <a:sym typeface="Arial"/>
              </a:rPr>
              <a:t>Manual Approach, $1.3 billion each</a:t>
            </a:r>
            <a:endParaRPr sz="1900">
              <a:solidFill>
                <a:srgbClr val="000000"/>
              </a:solidFill>
              <a:latin typeface="Arial"/>
              <a:ea typeface="Arial"/>
              <a:cs typeface="Arial"/>
              <a:sym typeface="Arial"/>
            </a:endParaRPr>
          </a:p>
        </p:txBody>
      </p:sp>
      <p:sp>
        <p:nvSpPr>
          <p:cNvPr id="238" name="Google Shape;238;g2540fa48fca_2_22"/>
          <p:cNvSpPr/>
          <p:nvPr/>
        </p:nvSpPr>
        <p:spPr>
          <a:xfrm>
            <a:off x="4848422" y="5518333"/>
            <a:ext cx="1943295" cy="491360"/>
          </a:xfrm>
          <a:prstGeom prst="rect">
            <a:avLst/>
          </a:prstGeom>
          <a:noFill/>
          <a:ln>
            <a:noFill/>
          </a:ln>
        </p:spPr>
        <p:txBody>
          <a:bodyPr spcFirstLastPara="1" wrap="square" lIns="121897" tIns="60932" rIns="121897" bIns="60932" anchor="ctr" anchorCtr="0">
            <a:noAutofit/>
          </a:bodyPr>
          <a:lstStyle/>
          <a:p>
            <a:pPr algn="ctr">
              <a:buClr>
                <a:srgbClr val="000000"/>
              </a:buClr>
              <a:buSzPts val="1200"/>
            </a:pPr>
            <a:r>
              <a:rPr lang="en-US" sz="1600">
                <a:solidFill>
                  <a:schemeClr val="dk1"/>
                </a:solidFill>
                <a:latin typeface="Arial"/>
                <a:ea typeface="Arial"/>
                <a:cs typeface="Arial"/>
                <a:sym typeface="Arial"/>
              </a:rPr>
              <a:t>Our Automatic Approach, $0</a:t>
            </a:r>
            <a:endParaRPr sz="1900">
              <a:solidFill>
                <a:srgbClr val="000000"/>
              </a:solidFill>
              <a:latin typeface="Arial"/>
              <a:ea typeface="Arial"/>
              <a:cs typeface="Arial"/>
              <a:sym typeface="Arial"/>
            </a:endParaRPr>
          </a:p>
        </p:txBody>
      </p:sp>
      <p:sp>
        <p:nvSpPr>
          <p:cNvPr id="58" name="Title 1"/>
          <p:cNvSpPr>
            <a:spLocks noGrp="1"/>
          </p:cNvSpPr>
          <p:nvPr>
            <p:ph type="title"/>
          </p:nvPr>
        </p:nvSpPr>
        <p:spPr>
          <a:xfrm>
            <a:off x="274320" y="210312"/>
            <a:ext cx="12192000" cy="53035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smtClean="0">
                <a:solidFill>
                  <a:schemeClr val="accent1"/>
                </a:solidFill>
                <a:latin typeface="Helvetica" panose="020B0604020202020204" pitchFamily="34" charset="0"/>
                <a:cs typeface="Helvetica" panose="020B0604020202020204" pitchFamily="34" charset="0"/>
              </a:rPr>
              <a:t>Application 5: </a:t>
            </a:r>
            <a:r>
              <a:rPr lang="en-US" sz="3200" kern="1200" dirty="0">
                <a:solidFill>
                  <a:schemeClr val="accent1"/>
                </a:solidFill>
                <a:latin typeface="Helvetica" panose="020B0604020202020204" pitchFamily="34" charset="0"/>
                <a:cs typeface="Helvetica" panose="020B0604020202020204" pitchFamily="34" charset="0"/>
              </a:rPr>
              <a:t>Accelerating Scientific Discovery</a:t>
            </a:r>
            <a:endParaRPr lang="en-US" altLang="en-US" sz="3200" kern="1200" dirty="0">
              <a:solidFill>
                <a:schemeClr val="accent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316715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0"/>
          <p:cNvSpPr txBox="1">
            <a:spLocks noGrp="1"/>
          </p:cNvSpPr>
          <p:nvPr>
            <p:ph type="title"/>
          </p:nvPr>
        </p:nvSpPr>
        <p:spPr>
          <a:xfrm>
            <a:off x="784013" y="153433"/>
            <a:ext cx="10515600" cy="1325563"/>
          </a:xfrm>
          <a:prstGeom prst="rect">
            <a:avLst/>
          </a:prstGeom>
          <a:noFill/>
          <a:ln>
            <a:noFill/>
          </a:ln>
        </p:spPr>
        <p:txBody>
          <a:bodyPr spcFirstLastPara="1" vert="horz" wrap="square" lIns="91431" tIns="45699" rIns="91431" bIns="45699" rtlCol="0" anchor="ctr" anchorCtr="0">
            <a:normAutofit/>
          </a:bodyPr>
          <a:lstStyle/>
          <a:p>
            <a:pPr>
              <a:buSzPts val="3300"/>
            </a:pPr>
            <a:r>
              <a:rPr lang="en-US" dirty="0" smtClean="0"/>
              <a:t>Application 6: AI for Exceptional Education</a:t>
            </a:r>
            <a:endParaRPr dirty="0"/>
          </a:p>
        </p:txBody>
      </p:sp>
      <p:pic>
        <p:nvPicPr>
          <p:cNvPr id="3" name="Picture 2" descr="Screen Shot 2023-08-22 at 11.30.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02" y="1169460"/>
            <a:ext cx="10862580" cy="5674056"/>
          </a:xfrm>
          <a:prstGeom prst="rect">
            <a:avLst/>
          </a:prstGeom>
        </p:spPr>
      </p:pic>
    </p:spTree>
    <p:extLst>
      <p:ext uri="{BB962C8B-B14F-4D97-AF65-F5344CB8AC3E}">
        <p14:creationId xmlns:p14="http://schemas.microsoft.com/office/powerpoint/2010/main" val="182003235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0"/>
          <p:cNvSpPr txBox="1">
            <a:spLocks noGrp="1"/>
          </p:cNvSpPr>
          <p:nvPr>
            <p:ph type="title"/>
          </p:nvPr>
        </p:nvSpPr>
        <p:spPr>
          <a:xfrm>
            <a:off x="784013" y="-337692"/>
            <a:ext cx="10515600" cy="1325563"/>
          </a:xfrm>
          <a:prstGeom prst="rect">
            <a:avLst/>
          </a:prstGeom>
          <a:noFill/>
          <a:ln>
            <a:noFill/>
          </a:ln>
        </p:spPr>
        <p:txBody>
          <a:bodyPr spcFirstLastPara="1" vert="horz" wrap="square" lIns="91431" tIns="45699" rIns="91431" bIns="45699" rtlCol="0" anchor="ctr" anchorCtr="0">
            <a:normAutofit/>
          </a:bodyPr>
          <a:lstStyle/>
          <a:p>
            <a:pPr>
              <a:buSzPts val="3300"/>
            </a:pPr>
            <a:r>
              <a:rPr lang="en-US" dirty="0" smtClean="0"/>
              <a:t>Application 6: AI for Exceptional Education</a:t>
            </a:r>
            <a:endParaRPr dirty="0"/>
          </a:p>
        </p:txBody>
      </p:sp>
      <p:pic>
        <p:nvPicPr>
          <p:cNvPr id="3" name="Picture 2" descr="Screen Shot 2023-08-22 at 11.30.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19" y="776513"/>
            <a:ext cx="11098068" cy="5892864"/>
          </a:xfrm>
          <a:prstGeom prst="rect">
            <a:avLst/>
          </a:prstGeom>
        </p:spPr>
      </p:pic>
    </p:spTree>
    <p:extLst>
      <p:ext uri="{BB962C8B-B14F-4D97-AF65-F5344CB8AC3E}">
        <p14:creationId xmlns:p14="http://schemas.microsoft.com/office/powerpoint/2010/main" val="21104184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0"/>
          <p:cNvSpPr txBox="1">
            <a:spLocks noGrp="1"/>
          </p:cNvSpPr>
          <p:nvPr>
            <p:ph type="title"/>
          </p:nvPr>
        </p:nvSpPr>
        <p:spPr>
          <a:xfrm>
            <a:off x="784013" y="153433"/>
            <a:ext cx="10515600" cy="1325563"/>
          </a:xfrm>
          <a:prstGeom prst="rect">
            <a:avLst/>
          </a:prstGeom>
          <a:noFill/>
          <a:ln>
            <a:noFill/>
          </a:ln>
        </p:spPr>
        <p:txBody>
          <a:bodyPr spcFirstLastPara="1" vert="horz" wrap="square" lIns="91431" tIns="45699" rIns="91431" bIns="45699" rtlCol="0" anchor="ctr" anchorCtr="0">
            <a:normAutofit/>
          </a:bodyPr>
          <a:lstStyle/>
          <a:p>
            <a:pPr>
              <a:buSzPts val="3300"/>
            </a:pPr>
            <a:r>
              <a:rPr lang="en-US" dirty="0" smtClean="0"/>
              <a:t>It is the Worst of Times</a:t>
            </a:r>
            <a:endParaRPr dirty="0"/>
          </a:p>
        </p:txBody>
      </p:sp>
      <p:sp>
        <p:nvSpPr>
          <p:cNvPr id="135" name="Google Shape;135;p30"/>
          <p:cNvSpPr txBox="1">
            <a:spLocks noGrp="1"/>
          </p:cNvSpPr>
          <p:nvPr>
            <p:ph type="body" idx="1"/>
          </p:nvPr>
        </p:nvSpPr>
        <p:spPr>
          <a:xfrm>
            <a:off x="135467" y="993913"/>
            <a:ext cx="11812693" cy="4469200"/>
          </a:xfrm>
          <a:prstGeom prst="rect">
            <a:avLst/>
          </a:prstGeom>
          <a:noFill/>
          <a:ln>
            <a:noFill/>
          </a:ln>
        </p:spPr>
        <p:txBody>
          <a:bodyPr spcFirstLastPara="1" vert="horz" wrap="square" lIns="91431" tIns="45699" rIns="91431" bIns="45699" rtlCol="0" anchor="t" anchorCtr="0">
            <a:normAutofit/>
          </a:bodyPr>
          <a:lstStyle/>
          <a:p>
            <a:r>
              <a:rPr lang="en-US" sz="2100" dirty="0"/>
              <a:t>“One-fits-all” models cause self-identity crisis</a:t>
            </a:r>
          </a:p>
          <a:p>
            <a:pPr lvl="1"/>
            <a:r>
              <a:rPr lang="en-US" dirty="0"/>
              <a:t>A</a:t>
            </a:r>
            <a:r>
              <a:rPr lang="en-US" dirty="0" smtClean="0"/>
              <a:t>pplied </a:t>
            </a:r>
            <a:r>
              <a:rPr lang="en-US" dirty="0"/>
              <a:t>to hundreds or </a:t>
            </a:r>
            <a:r>
              <a:rPr lang="en-US" dirty="0" smtClean="0"/>
              <a:t>even </a:t>
            </a:r>
            <a:r>
              <a:rPr lang="en-US" dirty="0"/>
              <a:t>thousands of tasks (</a:t>
            </a:r>
            <a:r>
              <a:rPr lang="en-US" dirty="0" err="1"/>
              <a:t>Sanh</a:t>
            </a:r>
            <a:r>
              <a:rPr lang="en-US" dirty="0"/>
              <a:t> et al., </a:t>
            </a:r>
            <a:r>
              <a:rPr lang="en-US" dirty="0" smtClean="0"/>
              <a:t>2022)</a:t>
            </a:r>
            <a:endParaRPr lang="en-US" dirty="0"/>
          </a:p>
          <a:p>
            <a:pPr lvl="1"/>
            <a:r>
              <a:rPr lang="en-US" dirty="0"/>
              <a:t>S</a:t>
            </a:r>
            <a:r>
              <a:rPr lang="en-US" dirty="0" smtClean="0"/>
              <a:t>ome </a:t>
            </a:r>
            <a:r>
              <a:rPr lang="en-US" dirty="0"/>
              <a:t>of these tasks seem to be nearly </a:t>
            </a:r>
            <a:r>
              <a:rPr lang="en-US" dirty="0" smtClean="0"/>
              <a:t>solved </a:t>
            </a:r>
            <a:r>
              <a:rPr lang="en-US" dirty="0"/>
              <a:t>(e.g., single-document news summarization, </a:t>
            </a:r>
            <a:r>
              <a:rPr lang="en-US" dirty="0" smtClean="0"/>
              <a:t>entity </a:t>
            </a:r>
            <a:r>
              <a:rPr lang="en-US" dirty="0"/>
              <a:t>typing) </a:t>
            </a:r>
            <a:endParaRPr lang="en-US" dirty="0" smtClean="0"/>
          </a:p>
          <a:p>
            <a:pPr lvl="1"/>
            <a:r>
              <a:rPr lang="en-US" dirty="0" smtClean="0"/>
              <a:t>Many </a:t>
            </a:r>
            <a:r>
              <a:rPr lang="en-US" dirty="0"/>
              <a:t>of the tasks are what our current PhD </a:t>
            </a:r>
            <a:r>
              <a:rPr lang="en-US" dirty="0" smtClean="0"/>
              <a:t>students </a:t>
            </a:r>
            <a:r>
              <a:rPr lang="en-US" dirty="0"/>
              <a:t>are </a:t>
            </a:r>
            <a:r>
              <a:rPr lang="en-US" dirty="0" smtClean="0"/>
              <a:t>tackling</a:t>
            </a:r>
            <a:endParaRPr lang="en-US" sz="2100" dirty="0"/>
          </a:p>
          <a:p>
            <a:r>
              <a:rPr lang="en-US" sz="2100" dirty="0"/>
              <a:t>To add insult to </a:t>
            </a:r>
            <a:r>
              <a:rPr lang="en-US" sz="2100" dirty="0" smtClean="0"/>
              <a:t>injury – NLP research becomes too luxury</a:t>
            </a:r>
            <a:endParaRPr lang="en-US" sz="2100" dirty="0"/>
          </a:p>
          <a:p>
            <a:pPr lvl="1"/>
            <a:r>
              <a:rPr lang="en-US" dirty="0" smtClean="0"/>
              <a:t>Most </a:t>
            </a:r>
            <a:r>
              <a:rPr lang="en-US" dirty="0"/>
              <a:t>academic </a:t>
            </a:r>
            <a:r>
              <a:rPr lang="en-US" dirty="0" smtClean="0"/>
              <a:t>institutions </a:t>
            </a:r>
            <a:r>
              <a:rPr lang="en-US" dirty="0"/>
              <a:t>do not have enough GPUs to perform </a:t>
            </a:r>
            <a:r>
              <a:rPr lang="en-US" dirty="0" smtClean="0"/>
              <a:t>fine-tuning </a:t>
            </a:r>
            <a:r>
              <a:rPr lang="en-US" dirty="0"/>
              <a:t>on LLMs, not to mention pre-train them </a:t>
            </a:r>
            <a:r>
              <a:rPr lang="en-US" dirty="0" smtClean="0"/>
              <a:t>from </a:t>
            </a:r>
            <a:r>
              <a:rPr lang="en-US" dirty="0"/>
              <a:t>scratch (</a:t>
            </a:r>
            <a:r>
              <a:rPr lang="en-US" dirty="0" err="1"/>
              <a:t>Ajao</a:t>
            </a:r>
            <a:r>
              <a:rPr lang="en-US" dirty="0"/>
              <a:t>, 2023; Writer, 2023</a:t>
            </a:r>
            <a:r>
              <a:rPr lang="en-US" dirty="0" smtClean="0"/>
              <a:t>)</a:t>
            </a:r>
          </a:p>
          <a:p>
            <a:pPr lvl="1"/>
            <a:r>
              <a:rPr lang="en-US" dirty="0" smtClean="0"/>
              <a:t>They must </a:t>
            </a:r>
            <a:r>
              <a:rPr lang="en-US" dirty="0"/>
              <a:t>pay </a:t>
            </a:r>
            <a:r>
              <a:rPr lang="en-US" dirty="0" smtClean="0"/>
              <a:t>significant </a:t>
            </a:r>
            <a:r>
              <a:rPr lang="en-US" dirty="0"/>
              <a:t>amounts to industry for </a:t>
            </a:r>
            <a:r>
              <a:rPr lang="en-US" dirty="0" smtClean="0"/>
              <a:t>access </a:t>
            </a:r>
            <a:r>
              <a:rPr lang="en-US" dirty="0"/>
              <a:t>to computing clouds and LLM </a:t>
            </a:r>
            <a:r>
              <a:rPr lang="en-US" dirty="0" smtClean="0"/>
              <a:t>APIs (I’m paying </a:t>
            </a:r>
            <a:r>
              <a:rPr lang="en-US" dirty="0" smtClean="0"/>
              <a:t>$30K</a:t>
            </a:r>
            <a:r>
              <a:rPr lang="en-US" dirty="0" smtClean="0"/>
              <a:t>/month to these services)</a:t>
            </a:r>
          </a:p>
          <a:p>
            <a:pPr lvl="1"/>
            <a:r>
              <a:rPr lang="en-US" dirty="0"/>
              <a:t>T</a:t>
            </a:r>
            <a:r>
              <a:rPr lang="en-US" dirty="0" smtClean="0"/>
              <a:t>his </a:t>
            </a:r>
            <a:r>
              <a:rPr lang="en-US" dirty="0"/>
              <a:t>access can be revoked at a whim due to usage </a:t>
            </a:r>
            <a:r>
              <a:rPr lang="en-US" dirty="0" smtClean="0"/>
              <a:t>caps</a:t>
            </a:r>
            <a:r>
              <a:rPr lang="en-US" dirty="0"/>
              <a:t>, policy changes, or funding </a:t>
            </a:r>
            <a:r>
              <a:rPr lang="en-US" dirty="0" smtClean="0"/>
              <a:t>limits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3467" y="4802951"/>
            <a:ext cx="3711787" cy="1948688"/>
          </a:xfrm>
          <a:prstGeom prst="rect">
            <a:avLst/>
          </a:prstGeom>
        </p:spPr>
      </p:pic>
    </p:spTree>
    <p:extLst>
      <p:ext uri="{BB962C8B-B14F-4D97-AF65-F5344CB8AC3E}">
        <p14:creationId xmlns:p14="http://schemas.microsoft.com/office/powerpoint/2010/main" val="298291442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9"/>
          <p:cNvSpPr txBox="1">
            <a:spLocks noGrp="1"/>
          </p:cNvSpPr>
          <p:nvPr>
            <p:ph type="title"/>
          </p:nvPr>
        </p:nvSpPr>
        <p:spPr>
          <a:xfrm>
            <a:off x="174433" y="578300"/>
            <a:ext cx="12192000" cy="763600"/>
          </a:xfrm>
          <a:prstGeom prst="rect">
            <a:avLst/>
          </a:prstGeom>
          <a:noFill/>
          <a:ln>
            <a:noFill/>
          </a:ln>
        </p:spPr>
        <p:txBody>
          <a:bodyPr spcFirstLastPara="1" wrap="square" lIns="121897" tIns="121897" rIns="121897" bIns="121897" anchor="t" anchorCtr="0">
            <a:normAutofit fontScale="90000"/>
          </a:bodyPr>
          <a:lstStyle/>
          <a:p>
            <a:pPr>
              <a:lnSpc>
                <a:spcPct val="100000"/>
              </a:lnSpc>
              <a:buSzPct val="103174"/>
            </a:pPr>
            <a:r>
              <a:rPr lang="en-US" dirty="0" smtClean="0"/>
              <a:t>But some of us</a:t>
            </a:r>
            <a:r>
              <a:rPr lang="en" dirty="0" smtClean="0"/>
              <a:t> </a:t>
            </a:r>
            <a:r>
              <a:rPr lang="en" dirty="0"/>
              <a:t>are not </a:t>
            </a:r>
            <a:r>
              <a:rPr lang="en-US" dirty="0" smtClean="0"/>
              <a:t>losing our jobs yet</a:t>
            </a:r>
            <a:r>
              <a:rPr lang="en" dirty="0" smtClean="0"/>
              <a:t>: </a:t>
            </a:r>
            <a:r>
              <a:rPr lang="en" dirty="0"/>
              <a:t>State of LLMs for IE Task </a:t>
            </a:r>
            <a:r>
              <a:rPr lang="en" dirty="0" smtClean="0"/>
              <a:t>Today </a:t>
            </a:r>
            <a:endParaRPr dirty="0"/>
          </a:p>
        </p:txBody>
      </p:sp>
      <p:sp>
        <p:nvSpPr>
          <p:cNvPr id="250" name="Google Shape;250;p49"/>
          <p:cNvSpPr txBox="1">
            <a:spLocks noGrp="1"/>
          </p:cNvSpPr>
          <p:nvPr>
            <p:ph type="body" idx="1"/>
          </p:nvPr>
        </p:nvSpPr>
        <p:spPr>
          <a:xfrm>
            <a:off x="972600" y="1660000"/>
            <a:ext cx="10251600" cy="4025200"/>
          </a:xfrm>
          <a:prstGeom prst="rect">
            <a:avLst/>
          </a:prstGeom>
          <a:noFill/>
          <a:ln>
            <a:noFill/>
          </a:ln>
        </p:spPr>
        <p:txBody>
          <a:bodyPr spcFirstLastPara="1" wrap="square" lIns="121897" tIns="121897" rIns="121897" bIns="121897" anchor="t" anchorCtr="0">
            <a:normAutofit/>
          </a:bodyPr>
          <a:lstStyle/>
          <a:p>
            <a:pPr marL="0" indent="0">
              <a:lnSpc>
                <a:spcPct val="115000"/>
              </a:lnSpc>
              <a:spcBef>
                <a:spcPts val="0"/>
              </a:spcBef>
              <a:spcAft>
                <a:spcPts val="1600"/>
              </a:spcAft>
              <a:buSzPts val="1300"/>
              <a:buNone/>
            </a:pPr>
            <a:r>
              <a:rPr lang="en"/>
              <a:t>LLMs have not caught up with SOTA in more complex IE tasks yet, but more and more people are applying LLMs for IE.</a:t>
            </a:r>
            <a:endParaRPr/>
          </a:p>
        </p:txBody>
      </p:sp>
      <p:pic>
        <p:nvPicPr>
          <p:cNvPr id="251" name="Google Shape;251;p49"/>
          <p:cNvPicPr preferRelativeResize="0"/>
          <p:nvPr/>
        </p:nvPicPr>
        <p:blipFill rotWithShape="1">
          <a:blip r:embed="rId3">
            <a:alphaModFix/>
          </a:blip>
          <a:srcRect/>
          <a:stretch/>
        </p:blipFill>
        <p:spPr>
          <a:xfrm>
            <a:off x="1736033" y="2702354"/>
            <a:ext cx="8097864" cy="3261033"/>
          </a:xfrm>
          <a:prstGeom prst="rect">
            <a:avLst/>
          </a:prstGeom>
          <a:noFill/>
          <a:ln>
            <a:noFill/>
          </a:ln>
        </p:spPr>
      </p:pic>
      <p:sp>
        <p:nvSpPr>
          <p:cNvPr id="252" name="Google Shape;252;p49"/>
          <p:cNvSpPr txBox="1">
            <a:spLocks noGrp="1"/>
          </p:cNvSpPr>
          <p:nvPr>
            <p:ph type="sldNum" idx="12"/>
          </p:nvPr>
        </p:nvSpPr>
        <p:spPr>
          <a:xfrm>
            <a:off x="11296611" y="6217623"/>
            <a:ext cx="731600" cy="524800"/>
          </a:xfrm>
          <a:prstGeom prst="rect">
            <a:avLst/>
          </a:prstGeom>
          <a:noFill/>
          <a:ln>
            <a:noFill/>
          </a:ln>
        </p:spPr>
        <p:txBody>
          <a:bodyPr spcFirstLastPara="1" wrap="square" lIns="121897" tIns="121897" rIns="121897" bIns="121897" anchor="ctr" anchorCtr="0">
            <a:normAutofit/>
          </a:bodyPr>
          <a:lstStyle/>
          <a:p>
            <a:pPr algn="r">
              <a:buSzPts val="1000"/>
            </a:pPr>
            <a:fld id="{00000000-1234-1234-1234-123412341234}" type="slidenum">
              <a:rPr lang="en"/>
              <a:pPr algn="r">
                <a:buSzPts val="1000"/>
              </a:pPr>
              <a:t>34</a:t>
            </a:fld>
            <a:endParaRPr/>
          </a:p>
        </p:txBody>
      </p:sp>
      <p:sp>
        <p:nvSpPr>
          <p:cNvPr id="253" name="Google Shape;253;p49"/>
          <p:cNvSpPr txBox="1"/>
          <p:nvPr/>
        </p:nvSpPr>
        <p:spPr>
          <a:xfrm>
            <a:off x="1799567" y="6072233"/>
            <a:ext cx="7970800" cy="707840"/>
          </a:xfrm>
          <a:prstGeom prst="rect">
            <a:avLst/>
          </a:prstGeom>
          <a:noFill/>
          <a:ln>
            <a:noFill/>
          </a:ln>
        </p:spPr>
        <p:txBody>
          <a:bodyPr spcFirstLastPara="1" wrap="square" lIns="121897" tIns="121897" rIns="121897" bIns="121897" anchor="t" anchorCtr="0">
            <a:spAutoFit/>
          </a:bodyPr>
          <a:lstStyle/>
          <a:p>
            <a:pPr>
              <a:buClr>
                <a:srgbClr val="000000"/>
              </a:buClr>
              <a:buSzPts val="1100"/>
            </a:pPr>
            <a:r>
              <a:rPr lang="en" sz="1500">
                <a:solidFill>
                  <a:srgbClr val="000000"/>
                </a:solidFill>
                <a:latin typeface="Georgia"/>
                <a:ea typeface="Georgia"/>
                <a:cs typeface="Georgia"/>
                <a:sym typeface="Georgia"/>
              </a:rPr>
              <a:t>Table from Li et al. “Evaluating ChatGPT’s Information Extraction Capabilities: An Assessment of Performance, Explainability, Calibration, and Faithfulness”. Arxiv 2023. </a:t>
            </a:r>
            <a:endParaRPr sz="1500">
              <a:solidFill>
                <a:srgbClr val="000000"/>
              </a:solidFill>
              <a:latin typeface="Georgia"/>
              <a:ea typeface="Georgia"/>
              <a:cs typeface="Georgia"/>
              <a:sym typeface="Georgia"/>
            </a:endParaRPr>
          </a:p>
        </p:txBody>
      </p:sp>
      <p:cxnSp>
        <p:nvCxnSpPr>
          <p:cNvPr id="254" name="Google Shape;254;p49"/>
          <p:cNvCxnSpPr/>
          <p:nvPr/>
        </p:nvCxnSpPr>
        <p:spPr>
          <a:xfrm flipH="1">
            <a:off x="10027033" y="2673033"/>
            <a:ext cx="12000" cy="3410800"/>
          </a:xfrm>
          <a:prstGeom prst="straightConnector1">
            <a:avLst/>
          </a:prstGeom>
          <a:noFill/>
          <a:ln w="19050" cap="flat" cmpd="sng">
            <a:solidFill>
              <a:schemeClr val="dk1"/>
            </a:solidFill>
            <a:prstDash val="solid"/>
            <a:round/>
            <a:headEnd type="none" w="sm" len="sm"/>
            <a:tailEnd type="triangle" w="med" len="med"/>
          </a:ln>
        </p:spPr>
      </p:cxnSp>
      <p:sp>
        <p:nvSpPr>
          <p:cNvPr id="255" name="Google Shape;255;p49"/>
          <p:cNvSpPr txBox="1"/>
          <p:nvPr/>
        </p:nvSpPr>
        <p:spPr>
          <a:xfrm>
            <a:off x="10147900" y="2895400"/>
            <a:ext cx="1475600" cy="533600"/>
          </a:xfrm>
          <a:prstGeom prst="rect">
            <a:avLst/>
          </a:prstGeom>
          <a:noFill/>
          <a:ln>
            <a:noFill/>
          </a:ln>
        </p:spPr>
        <p:txBody>
          <a:bodyPr spcFirstLastPara="1" wrap="square" lIns="121897" tIns="121897" rIns="121897" bIns="121897" anchor="t" anchorCtr="0">
            <a:spAutoFit/>
          </a:bodyPr>
          <a:lstStyle/>
          <a:p>
            <a:pPr>
              <a:buClr>
                <a:srgbClr val="000000"/>
              </a:buClr>
              <a:buSzPts val="1400"/>
            </a:pPr>
            <a:r>
              <a:rPr lang="en" sz="1900">
                <a:solidFill>
                  <a:srgbClr val="000000"/>
                </a:solidFill>
                <a:latin typeface="Lato"/>
                <a:ea typeface="Lato"/>
                <a:cs typeface="Lato"/>
                <a:sym typeface="Lato"/>
              </a:rPr>
              <a:t>near SOTA</a:t>
            </a:r>
            <a:endParaRPr sz="1900">
              <a:solidFill>
                <a:srgbClr val="000000"/>
              </a:solidFill>
              <a:latin typeface="Lato"/>
              <a:ea typeface="Lato"/>
              <a:cs typeface="Lato"/>
              <a:sym typeface="Lato"/>
            </a:endParaRPr>
          </a:p>
        </p:txBody>
      </p:sp>
      <p:sp>
        <p:nvSpPr>
          <p:cNvPr id="256" name="Google Shape;256;p49"/>
          <p:cNvSpPr txBox="1"/>
          <p:nvPr/>
        </p:nvSpPr>
        <p:spPr>
          <a:xfrm>
            <a:off x="10232167" y="5348333"/>
            <a:ext cx="1475600" cy="533600"/>
          </a:xfrm>
          <a:prstGeom prst="rect">
            <a:avLst/>
          </a:prstGeom>
          <a:noFill/>
          <a:ln>
            <a:noFill/>
          </a:ln>
        </p:spPr>
        <p:txBody>
          <a:bodyPr spcFirstLastPara="1" wrap="square" lIns="121897" tIns="121897" rIns="121897" bIns="121897" anchor="t" anchorCtr="0">
            <a:spAutoFit/>
          </a:bodyPr>
          <a:lstStyle/>
          <a:p>
            <a:pPr>
              <a:buClr>
                <a:srgbClr val="000000"/>
              </a:buClr>
              <a:buSzPts val="1400"/>
            </a:pPr>
            <a:r>
              <a:rPr lang="en" sz="1900">
                <a:solidFill>
                  <a:srgbClr val="000000"/>
                </a:solidFill>
                <a:latin typeface="Lato"/>
                <a:ea typeface="Lato"/>
                <a:cs typeface="Lato"/>
                <a:sym typeface="Lato"/>
              </a:rPr>
              <a:t>large gap</a:t>
            </a:r>
            <a:endParaRPr sz="1900">
              <a:solidFill>
                <a:srgbClr val="000000"/>
              </a:solidFill>
              <a:latin typeface="Lato"/>
              <a:ea typeface="Lato"/>
              <a:cs typeface="Lato"/>
              <a:sym typeface="Lato"/>
            </a:endParaRPr>
          </a:p>
        </p:txBody>
      </p:sp>
    </p:spTree>
    <p:extLst>
      <p:ext uri="{BB962C8B-B14F-4D97-AF65-F5344CB8AC3E}">
        <p14:creationId xmlns:p14="http://schemas.microsoft.com/office/powerpoint/2010/main" val="27766666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498767" y="175733"/>
            <a:ext cx="12192000" cy="689200"/>
          </a:xfrm>
          <a:prstGeom prst="rect">
            <a:avLst/>
          </a:prstGeom>
        </p:spPr>
        <p:txBody>
          <a:bodyPr spcFirstLastPara="1" wrap="square" lIns="91431" tIns="45699" rIns="91431" bIns="45699" anchor="ctr" anchorCtr="0">
            <a:noAutofit/>
          </a:bodyPr>
          <a:lstStyle/>
          <a:p>
            <a:pPr>
              <a:spcBef>
                <a:spcPts val="0"/>
              </a:spcBef>
              <a:buClr>
                <a:schemeClr val="dk1"/>
              </a:buClr>
              <a:buSzPts val="1100"/>
            </a:pPr>
            <a:r>
              <a:rPr lang="en" sz="2400" b="1"/>
              <a:t>Do SOTA Video-Language Foundation Models really understand action knowledge?</a:t>
            </a:r>
            <a:endParaRPr sz="2400" b="1"/>
          </a:p>
        </p:txBody>
      </p:sp>
      <p:sp>
        <p:nvSpPr>
          <p:cNvPr id="201" name="Google Shape;201;p32"/>
          <p:cNvSpPr txBox="1">
            <a:spLocks noGrp="1"/>
          </p:cNvSpPr>
          <p:nvPr>
            <p:ph type="sldNum" idx="12"/>
          </p:nvPr>
        </p:nvSpPr>
        <p:spPr>
          <a:xfrm>
            <a:off x="10956033" y="6356367"/>
            <a:ext cx="397600" cy="365200"/>
          </a:xfrm>
          <a:prstGeom prst="rect">
            <a:avLst/>
          </a:prstGeom>
        </p:spPr>
        <p:txBody>
          <a:bodyPr spcFirstLastPara="1" wrap="square" lIns="91431" tIns="45699" rIns="91431" bIns="45699" anchor="ctr" anchorCtr="0">
            <a:noAutofit/>
          </a:bodyPr>
          <a:lstStyle/>
          <a:p>
            <a:pPr>
              <a:buClr>
                <a:srgbClr val="000000"/>
              </a:buClr>
            </a:pPr>
            <a:fld id="{00000000-1234-1234-1234-123412341234}" type="slidenum">
              <a:rPr lang="en"/>
              <a:pPr>
                <a:buClr>
                  <a:srgbClr val="000000"/>
                </a:buClr>
              </a:pPr>
              <a:t>35</a:t>
            </a:fld>
            <a:endParaRPr/>
          </a:p>
        </p:txBody>
      </p:sp>
      <p:sp>
        <p:nvSpPr>
          <p:cNvPr id="202" name="Google Shape;202;p32"/>
          <p:cNvSpPr txBox="1"/>
          <p:nvPr/>
        </p:nvSpPr>
        <p:spPr>
          <a:xfrm>
            <a:off x="498767" y="613107"/>
            <a:ext cx="10320800" cy="950000"/>
          </a:xfrm>
          <a:prstGeom prst="rect">
            <a:avLst/>
          </a:prstGeom>
          <a:noFill/>
          <a:ln>
            <a:noFill/>
          </a:ln>
        </p:spPr>
        <p:txBody>
          <a:bodyPr spcFirstLastPara="1" wrap="square" lIns="91431" tIns="45699" rIns="91431" bIns="45699" anchor="t" anchorCtr="0">
            <a:noAutofit/>
          </a:bodyPr>
          <a:lstStyle/>
          <a:p>
            <a:pPr marL="609585" indent="-440256">
              <a:spcBef>
                <a:spcPts val="1067"/>
              </a:spcBef>
              <a:buClr>
                <a:srgbClr val="004196"/>
              </a:buClr>
              <a:buSzPts val="1600"/>
              <a:buFont typeface="Calibri"/>
              <a:buChar char="➤"/>
            </a:pPr>
            <a:r>
              <a:rPr lang="en" sz="2100" b="1">
                <a:solidFill>
                  <a:srgbClr val="004196"/>
                </a:solidFill>
                <a:latin typeface="Calibri"/>
                <a:ea typeface="Calibri"/>
                <a:cs typeface="Calibri"/>
                <a:sym typeface="Calibri"/>
              </a:rPr>
              <a:t>Action Dynamics Benchmark (</a:t>
            </a:r>
            <a:r>
              <a:rPr lang="en" sz="2100" b="1" dirty="0" err="1">
                <a:solidFill>
                  <a:srgbClr val="004196"/>
                </a:solidFill>
                <a:latin typeface="Calibri"/>
                <a:ea typeface="Calibri"/>
                <a:cs typeface="Calibri"/>
                <a:sym typeface="Calibri"/>
              </a:rPr>
              <a:t>ActionBench</a:t>
            </a:r>
            <a:r>
              <a:rPr lang="en" sz="2100" b="1" dirty="0">
                <a:solidFill>
                  <a:srgbClr val="004196"/>
                </a:solidFill>
                <a:latin typeface="Calibri"/>
                <a:ea typeface="Calibri"/>
                <a:cs typeface="Calibri"/>
                <a:sym typeface="Calibri"/>
              </a:rPr>
              <a:t>) </a:t>
            </a:r>
            <a:r>
              <a:rPr lang="en" sz="2100" dirty="0">
                <a:solidFill>
                  <a:srgbClr val="004196"/>
                </a:solidFill>
                <a:latin typeface="Calibri"/>
                <a:ea typeface="Calibri"/>
                <a:cs typeface="Calibri"/>
                <a:sym typeface="Calibri"/>
              </a:rPr>
              <a:t>based on two VL datasets: SSv2, Ego4d</a:t>
            </a:r>
            <a:endParaRPr sz="2100" dirty="0">
              <a:solidFill>
                <a:srgbClr val="004196"/>
              </a:solidFill>
              <a:latin typeface="Calibri"/>
              <a:ea typeface="Calibri"/>
              <a:cs typeface="Calibri"/>
              <a:sym typeface="Calibri"/>
            </a:endParaRPr>
          </a:p>
          <a:p>
            <a:pPr marL="1219170" lvl="1" indent="-397923">
              <a:buClr>
                <a:schemeClr val="dk1"/>
              </a:buClr>
              <a:buSzPts val="1100"/>
              <a:buFont typeface="Calibri"/>
              <a:buChar char="●"/>
            </a:pPr>
            <a:r>
              <a:rPr lang="en" b="1" dirty="0">
                <a:solidFill>
                  <a:schemeClr val="dk1"/>
                </a:solidFill>
                <a:latin typeface="Calibri"/>
                <a:ea typeface="Calibri"/>
                <a:cs typeface="Calibri"/>
                <a:sym typeface="Calibri"/>
              </a:rPr>
              <a:t>Probing tasks: Action Antonym (AA), Video Reversal (VR)</a:t>
            </a:r>
            <a:endParaRPr b="1" dirty="0">
              <a:solidFill>
                <a:schemeClr val="dk1"/>
              </a:solidFill>
              <a:latin typeface="Calibri"/>
              <a:ea typeface="Calibri"/>
              <a:cs typeface="Calibri"/>
              <a:sym typeface="Calibri"/>
            </a:endParaRPr>
          </a:p>
          <a:p>
            <a:pPr marL="1219170" lvl="1" indent="-397923">
              <a:buClr>
                <a:schemeClr val="dk1"/>
              </a:buClr>
              <a:buSzPts val="1100"/>
              <a:buFont typeface="Calibri"/>
              <a:buChar char="●"/>
            </a:pPr>
            <a:r>
              <a:rPr lang="en" b="1" dirty="0">
                <a:solidFill>
                  <a:schemeClr val="dk1"/>
                </a:solidFill>
                <a:latin typeface="Calibri"/>
                <a:ea typeface="Calibri"/>
                <a:cs typeface="Calibri"/>
                <a:sym typeface="Calibri"/>
              </a:rPr>
              <a:t>Baseline task: Object Replacement (OR)</a:t>
            </a:r>
            <a:endParaRPr b="1" dirty="0">
              <a:solidFill>
                <a:schemeClr val="dk1"/>
              </a:solidFill>
              <a:latin typeface="Calibri"/>
              <a:ea typeface="Calibri"/>
              <a:cs typeface="Calibri"/>
              <a:sym typeface="Calibri"/>
            </a:endParaRPr>
          </a:p>
        </p:txBody>
      </p:sp>
      <p:pic>
        <p:nvPicPr>
          <p:cNvPr id="203" name="Google Shape;203;p32"/>
          <p:cNvPicPr preferRelativeResize="0"/>
          <p:nvPr/>
        </p:nvPicPr>
        <p:blipFill>
          <a:blip r:embed="rId3">
            <a:alphaModFix/>
          </a:blip>
          <a:stretch>
            <a:fillRect/>
          </a:stretch>
        </p:blipFill>
        <p:spPr>
          <a:xfrm>
            <a:off x="941400" y="1731300"/>
            <a:ext cx="9798416" cy="4990267"/>
          </a:xfrm>
          <a:prstGeom prst="rect">
            <a:avLst/>
          </a:prstGeom>
          <a:noFill/>
          <a:ln>
            <a:noFill/>
          </a:ln>
        </p:spPr>
      </p:pic>
    </p:spTree>
    <p:extLst>
      <p:ext uri="{BB962C8B-B14F-4D97-AF65-F5344CB8AC3E}">
        <p14:creationId xmlns:p14="http://schemas.microsoft.com/office/powerpoint/2010/main" val="62093108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sldNum" idx="12"/>
          </p:nvPr>
        </p:nvSpPr>
        <p:spPr>
          <a:xfrm>
            <a:off x="10956033" y="6356367"/>
            <a:ext cx="397600" cy="365200"/>
          </a:xfrm>
          <a:prstGeom prst="rect">
            <a:avLst/>
          </a:prstGeom>
        </p:spPr>
        <p:txBody>
          <a:bodyPr spcFirstLastPara="1" wrap="square" lIns="91431" tIns="45699" rIns="91431" bIns="45699" anchor="ctr" anchorCtr="0">
            <a:noAutofit/>
          </a:bodyPr>
          <a:lstStyle/>
          <a:p>
            <a:pPr>
              <a:buClr>
                <a:srgbClr val="000000"/>
              </a:buClr>
            </a:pPr>
            <a:fld id="{00000000-1234-1234-1234-123412341234}" type="slidenum">
              <a:rPr lang="en"/>
              <a:pPr>
                <a:buClr>
                  <a:srgbClr val="000000"/>
                </a:buClr>
              </a:pPr>
              <a:t>36</a:t>
            </a:fld>
            <a:endParaRPr/>
          </a:p>
        </p:txBody>
      </p:sp>
      <p:sp>
        <p:nvSpPr>
          <p:cNvPr id="210" name="Google Shape;210;p33"/>
          <p:cNvSpPr txBox="1"/>
          <p:nvPr/>
        </p:nvSpPr>
        <p:spPr>
          <a:xfrm>
            <a:off x="498767" y="781300"/>
            <a:ext cx="11396979" cy="453200"/>
          </a:xfrm>
          <a:prstGeom prst="rect">
            <a:avLst/>
          </a:prstGeom>
          <a:noFill/>
          <a:ln>
            <a:noFill/>
          </a:ln>
        </p:spPr>
        <p:txBody>
          <a:bodyPr spcFirstLastPara="1" wrap="square" lIns="91431" tIns="45699" rIns="91431" bIns="45699" anchor="t" anchorCtr="0">
            <a:noAutofit/>
          </a:bodyPr>
          <a:lstStyle/>
          <a:p>
            <a:pPr marL="609585" indent="-440256">
              <a:spcBef>
                <a:spcPts val="1067"/>
              </a:spcBef>
              <a:buClr>
                <a:srgbClr val="004196"/>
              </a:buClr>
              <a:buSzPts val="1600"/>
              <a:buFont typeface="Calibri"/>
              <a:buChar char="➤"/>
            </a:pPr>
            <a:r>
              <a:rPr lang="en" b="1" dirty="0" smtClean="0"/>
              <a:t>Video-Language </a:t>
            </a:r>
            <a:r>
              <a:rPr lang="en" b="1" dirty="0"/>
              <a:t>Foundation Models </a:t>
            </a:r>
            <a:r>
              <a:rPr lang="en-US" b="1" dirty="0" smtClean="0"/>
              <a:t>have Zero Knowledge on </a:t>
            </a:r>
            <a:r>
              <a:rPr lang="en" b="1" dirty="0" smtClean="0"/>
              <a:t>action knowledge</a:t>
            </a:r>
            <a:endParaRPr lang="en-US" b="1" dirty="0" smtClean="0">
              <a:solidFill>
                <a:srgbClr val="004196"/>
              </a:solidFill>
              <a:latin typeface="Calibri"/>
              <a:ea typeface="Calibri"/>
              <a:cs typeface="Calibri"/>
              <a:sym typeface="Calibri"/>
            </a:endParaRPr>
          </a:p>
        </p:txBody>
      </p:sp>
      <p:sp>
        <p:nvSpPr>
          <p:cNvPr id="211" name="Google Shape;211;p33"/>
          <p:cNvSpPr/>
          <p:nvPr/>
        </p:nvSpPr>
        <p:spPr>
          <a:xfrm>
            <a:off x="803300" y="1582500"/>
            <a:ext cx="4875600" cy="971200"/>
          </a:xfrm>
          <a:prstGeom prst="roundRect">
            <a:avLst>
              <a:gd name="adj" fmla="val 14841"/>
            </a:avLst>
          </a:prstGeom>
          <a:solidFill>
            <a:srgbClr val="DBEFF9"/>
          </a:solidFill>
          <a:ln>
            <a:noFill/>
          </a:ln>
        </p:spPr>
        <p:txBody>
          <a:bodyPr spcFirstLastPara="1" wrap="square" lIns="121897" tIns="121897" rIns="121897" bIns="121897" anchor="t" anchorCtr="0">
            <a:noAutofit/>
          </a:bodyPr>
          <a:lstStyle/>
          <a:p>
            <a:r>
              <a:rPr lang="en">
                <a:latin typeface="Calibri"/>
                <a:ea typeface="Calibri"/>
                <a:cs typeface="Calibri"/>
                <a:sym typeface="Calibri"/>
              </a:rPr>
              <a:t>Near random performance on </a:t>
            </a:r>
            <a:r>
              <a:rPr lang="en" b="1">
                <a:solidFill>
                  <a:srgbClr val="073763"/>
                </a:solidFill>
                <a:latin typeface="Calibri"/>
                <a:ea typeface="Calibri"/>
                <a:cs typeface="Calibri"/>
                <a:sym typeface="Calibri"/>
              </a:rPr>
              <a:t>Action Antonym (AA)</a:t>
            </a:r>
            <a:r>
              <a:rPr lang="en">
                <a:latin typeface="Calibri"/>
                <a:ea typeface="Calibri"/>
                <a:cs typeface="Calibri"/>
                <a:sym typeface="Calibri"/>
              </a:rPr>
              <a:t> and </a:t>
            </a:r>
            <a:r>
              <a:rPr lang="en" b="1">
                <a:solidFill>
                  <a:srgbClr val="F49100"/>
                </a:solidFill>
                <a:latin typeface="Calibri"/>
                <a:ea typeface="Calibri"/>
                <a:cs typeface="Calibri"/>
                <a:sym typeface="Calibri"/>
              </a:rPr>
              <a:t>Video Reversal (VR)</a:t>
            </a:r>
            <a:endParaRPr b="1">
              <a:solidFill>
                <a:srgbClr val="F49100"/>
              </a:solidFill>
              <a:latin typeface="Calibri"/>
              <a:ea typeface="Calibri"/>
              <a:cs typeface="Calibri"/>
              <a:sym typeface="Calibri"/>
            </a:endParaRPr>
          </a:p>
        </p:txBody>
      </p:sp>
      <p:sp>
        <p:nvSpPr>
          <p:cNvPr id="212" name="Google Shape;212;p33"/>
          <p:cNvSpPr/>
          <p:nvPr/>
        </p:nvSpPr>
        <p:spPr>
          <a:xfrm>
            <a:off x="6478033" y="1520917"/>
            <a:ext cx="4875600" cy="971200"/>
          </a:xfrm>
          <a:prstGeom prst="roundRect">
            <a:avLst>
              <a:gd name="adj" fmla="val 22224"/>
            </a:avLst>
          </a:prstGeom>
          <a:solidFill>
            <a:srgbClr val="DBEFF9"/>
          </a:solidFill>
          <a:ln>
            <a:noFill/>
          </a:ln>
        </p:spPr>
        <p:txBody>
          <a:bodyPr spcFirstLastPara="1" wrap="square" lIns="121897" tIns="121897" rIns="121897" bIns="121897" anchor="t" anchorCtr="0">
            <a:noAutofit/>
          </a:bodyPr>
          <a:lstStyle/>
          <a:p>
            <a:r>
              <a:rPr lang="en">
                <a:latin typeface="Calibri"/>
                <a:ea typeface="Calibri"/>
                <a:cs typeface="Calibri"/>
                <a:sym typeface="Calibri"/>
              </a:rPr>
              <a:t>Clear </a:t>
            </a:r>
            <a:r>
              <a:rPr lang="en" b="1">
                <a:solidFill>
                  <a:srgbClr val="434343"/>
                </a:solidFill>
                <a:latin typeface="Calibri"/>
                <a:ea typeface="Calibri"/>
                <a:cs typeface="Calibri"/>
                <a:sym typeface="Calibri"/>
              </a:rPr>
              <a:t>biases towards objects</a:t>
            </a:r>
            <a:r>
              <a:rPr lang="en">
                <a:latin typeface="Calibri"/>
                <a:ea typeface="Calibri"/>
                <a:cs typeface="Calibri"/>
                <a:sym typeface="Calibri"/>
              </a:rPr>
              <a:t> compared to actions</a:t>
            </a:r>
            <a:endParaRPr>
              <a:latin typeface="Calibri"/>
              <a:ea typeface="Calibri"/>
              <a:cs typeface="Calibri"/>
              <a:sym typeface="Calibri"/>
            </a:endParaRPr>
          </a:p>
        </p:txBody>
      </p:sp>
      <p:pic>
        <p:nvPicPr>
          <p:cNvPr id="213" name="Google Shape;213;p33"/>
          <p:cNvPicPr preferRelativeResize="0"/>
          <p:nvPr/>
        </p:nvPicPr>
        <p:blipFill>
          <a:blip r:embed="rId3">
            <a:alphaModFix/>
          </a:blip>
          <a:stretch>
            <a:fillRect/>
          </a:stretch>
        </p:blipFill>
        <p:spPr>
          <a:xfrm>
            <a:off x="498767" y="2778518"/>
            <a:ext cx="11087096" cy="3353033"/>
          </a:xfrm>
          <a:prstGeom prst="rect">
            <a:avLst/>
          </a:prstGeom>
          <a:noFill/>
          <a:ln>
            <a:noFill/>
          </a:ln>
        </p:spPr>
      </p:pic>
      <p:sp>
        <p:nvSpPr>
          <p:cNvPr id="214" name="Google Shape;214;p33"/>
          <p:cNvSpPr txBox="1">
            <a:spLocks noGrp="1"/>
          </p:cNvSpPr>
          <p:nvPr>
            <p:ph type="title"/>
          </p:nvPr>
        </p:nvSpPr>
        <p:spPr>
          <a:xfrm>
            <a:off x="498767" y="175733"/>
            <a:ext cx="12192000" cy="689200"/>
          </a:xfrm>
          <a:prstGeom prst="rect">
            <a:avLst/>
          </a:prstGeom>
        </p:spPr>
        <p:txBody>
          <a:bodyPr spcFirstLastPara="1" wrap="square" lIns="91431" tIns="45699" rIns="91431" bIns="45699" anchor="ctr" anchorCtr="0">
            <a:noAutofit/>
          </a:bodyPr>
          <a:lstStyle/>
          <a:p>
            <a:pPr>
              <a:buSzPts val="1100"/>
            </a:pPr>
            <a:r>
              <a:rPr lang="en-US" sz="2400" dirty="0"/>
              <a:t>LLMs have near-random performance in acquiring certain types of knowledge knowledge reasoning and prediction</a:t>
            </a:r>
            <a:endParaRPr sz="2400" b="1" dirty="0"/>
          </a:p>
        </p:txBody>
      </p:sp>
      <p:sp>
        <p:nvSpPr>
          <p:cNvPr id="8" name="Google Shape;210;p33"/>
          <p:cNvSpPr txBox="1"/>
          <p:nvPr/>
        </p:nvSpPr>
        <p:spPr>
          <a:xfrm>
            <a:off x="343825" y="5964751"/>
            <a:ext cx="11396979" cy="453200"/>
          </a:xfrm>
          <a:prstGeom prst="rect">
            <a:avLst/>
          </a:prstGeom>
          <a:noFill/>
          <a:ln>
            <a:noFill/>
          </a:ln>
        </p:spPr>
        <p:txBody>
          <a:bodyPr spcFirstLastPara="1" wrap="square" lIns="91431" tIns="45699" rIns="91431" bIns="45699" anchor="t" anchorCtr="0">
            <a:noAutofit/>
          </a:bodyPr>
          <a:lstStyle/>
          <a:p>
            <a:pPr marL="609585" indent="-440256">
              <a:spcBef>
                <a:spcPts val="1067"/>
              </a:spcBef>
              <a:buClr>
                <a:srgbClr val="004196"/>
              </a:buClr>
              <a:buSzPts val="1600"/>
              <a:buFont typeface="Calibri"/>
              <a:buChar char="➤"/>
            </a:pPr>
            <a:r>
              <a:rPr lang="en" b="1" dirty="0" smtClean="0">
                <a:solidFill>
                  <a:srgbClr val="004196"/>
                </a:solidFill>
                <a:latin typeface="Calibri"/>
                <a:ea typeface="Calibri"/>
                <a:cs typeface="Calibri"/>
                <a:sym typeface="Calibri"/>
              </a:rPr>
              <a:t>Evaluating </a:t>
            </a:r>
            <a:r>
              <a:rPr lang="en" b="1" dirty="0">
                <a:solidFill>
                  <a:srgbClr val="004196"/>
                </a:solidFill>
                <a:latin typeface="Calibri"/>
                <a:ea typeface="Calibri"/>
                <a:cs typeface="Calibri"/>
                <a:sym typeface="Calibri"/>
              </a:rPr>
              <a:t>SOTA </a:t>
            </a:r>
            <a:r>
              <a:rPr lang="en" b="1" dirty="0" err="1">
                <a:solidFill>
                  <a:srgbClr val="004196"/>
                </a:solidFill>
                <a:latin typeface="Calibri"/>
                <a:ea typeface="Calibri"/>
                <a:cs typeface="Calibri"/>
                <a:sym typeface="Calibri"/>
              </a:rPr>
              <a:t>VidLMs</a:t>
            </a:r>
            <a:r>
              <a:rPr lang="en" b="1" dirty="0">
                <a:solidFill>
                  <a:srgbClr val="004196"/>
                </a:solidFill>
                <a:latin typeface="Calibri"/>
                <a:ea typeface="Calibri"/>
                <a:cs typeface="Calibri"/>
                <a:sym typeface="Calibri"/>
              </a:rPr>
              <a:t> on </a:t>
            </a:r>
            <a:r>
              <a:rPr lang="en" b="1" dirty="0" err="1">
                <a:solidFill>
                  <a:srgbClr val="004196"/>
                </a:solidFill>
                <a:latin typeface="Calibri"/>
                <a:ea typeface="Calibri"/>
                <a:cs typeface="Calibri"/>
                <a:sym typeface="Calibri"/>
              </a:rPr>
              <a:t>ActionBench</a:t>
            </a:r>
            <a:endParaRPr b="1" dirty="0">
              <a:solidFill>
                <a:srgbClr val="004196"/>
              </a:solidFill>
              <a:latin typeface="Calibri"/>
              <a:ea typeface="Calibri"/>
              <a:cs typeface="Calibri"/>
              <a:sym typeface="Calibri"/>
            </a:endParaRPr>
          </a:p>
        </p:txBody>
      </p:sp>
    </p:spTree>
    <p:extLst>
      <p:ext uri="{BB962C8B-B14F-4D97-AF65-F5344CB8AC3E}">
        <p14:creationId xmlns:p14="http://schemas.microsoft.com/office/powerpoint/2010/main" val="41810776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8"/>
          <p:cNvSpPr txBox="1">
            <a:spLocks noGrp="1"/>
          </p:cNvSpPr>
          <p:nvPr>
            <p:ph type="title"/>
          </p:nvPr>
        </p:nvSpPr>
        <p:spPr>
          <a:xfrm>
            <a:off x="378372" y="365125"/>
            <a:ext cx="11435200" cy="570400"/>
          </a:xfrm>
          <a:prstGeom prst="rect">
            <a:avLst/>
          </a:prstGeom>
          <a:noFill/>
          <a:ln>
            <a:noFill/>
          </a:ln>
        </p:spPr>
        <p:txBody>
          <a:bodyPr spcFirstLastPara="1" wrap="square" lIns="91398" tIns="45666" rIns="91398" bIns="45666" anchor="ctr" anchorCtr="0">
            <a:normAutofit fontScale="90000"/>
          </a:bodyPr>
          <a:lstStyle/>
          <a:p>
            <a:pPr>
              <a:buSzPts val="1556"/>
            </a:pPr>
            <a:r>
              <a:rPr lang="en-US" dirty="0" smtClean="0"/>
              <a:t> We Still Need Symbolic Knowledge: Event Schema as Example</a:t>
            </a:r>
            <a:endParaRPr dirty="0"/>
          </a:p>
        </p:txBody>
      </p:sp>
      <p:graphicFrame>
        <p:nvGraphicFramePr>
          <p:cNvPr id="244" name="Google Shape;244;p48"/>
          <p:cNvGraphicFramePr/>
          <p:nvPr>
            <p:extLst>
              <p:ext uri="{D42A27DB-BD31-4B8C-83A1-F6EECF244321}">
                <p14:modId xmlns:p14="http://schemas.microsoft.com/office/powerpoint/2010/main" val="3906107390"/>
              </p:ext>
            </p:extLst>
          </p:nvPr>
        </p:nvGraphicFramePr>
        <p:xfrm>
          <a:off x="635383" y="1067062"/>
          <a:ext cx="11349299" cy="5340884"/>
        </p:xfrm>
        <a:graphic>
          <a:graphicData uri="http://schemas.openxmlformats.org/drawingml/2006/table">
            <a:tbl>
              <a:tblPr firstRow="1" bandRow="1">
                <a:gradFill>
                  <a:gsLst>
                    <a:gs pos="0">
                      <a:srgbClr val="BBF7A3"/>
                    </a:gs>
                    <a:gs pos="35000">
                      <a:srgbClr val="CDF8BE"/>
                    </a:gs>
                    <a:gs pos="100000">
                      <a:srgbClr val="ECFDE5"/>
                    </a:gs>
                  </a:gsLst>
                  <a:lin ang="16200000" scaled="0"/>
                </a:gradFill>
              </a:tblPr>
              <a:tblGrid>
                <a:gridCol w="2096733"/>
                <a:gridCol w="2461533"/>
                <a:gridCol w="3779600"/>
                <a:gridCol w="3011433"/>
              </a:tblGrid>
              <a:tr h="690893">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a:t>Task</a:t>
                      </a:r>
                      <a:endParaRPr sz="19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dirty="0"/>
                        <a:t>Before </a:t>
                      </a:r>
                      <a:r>
                        <a:rPr lang="en-US" sz="1900" u="none" strike="noStrike" cap="none" dirty="0" smtClean="0"/>
                        <a:t>Using Schema</a:t>
                      </a:r>
                      <a:endParaRPr sz="1900" u="none" strike="noStrike" cap="none" dirty="0"/>
                    </a:p>
                  </a:txBody>
                  <a:tcPr marL="121933" marR="121933" marT="60967" marB="60967"/>
                </a:tc>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dirty="0"/>
                        <a:t>After </a:t>
                      </a:r>
                      <a:r>
                        <a:rPr lang="en-US" sz="1900" u="none" strike="noStrike" cap="none" dirty="0" smtClean="0"/>
                        <a:t>Using Schema</a:t>
                      </a:r>
                      <a:endParaRPr sz="1900" u="none" strike="noStrike" cap="none" dirty="0"/>
                    </a:p>
                  </a:txBody>
                  <a:tcPr marL="121933" marR="121933" marT="60967" marB="60967"/>
                </a:tc>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a:t>Compared to LLMs Only Methods</a:t>
                      </a:r>
                      <a:endParaRPr sz="1900" u="none" strike="noStrike" cap="none"/>
                    </a:p>
                  </a:txBody>
                  <a:tcPr marL="121933" marR="121933" marT="60967" marB="60967"/>
                </a:tc>
              </a:tr>
              <a:tr h="548653">
                <a:tc>
                  <a:txBody>
                    <a:bodyPr/>
                    <a:lstStyle/>
                    <a:p>
                      <a:pPr marL="0" marR="0" lvl="0" indent="0" algn="l" rtl="0">
                        <a:lnSpc>
                          <a:spcPct val="100000"/>
                        </a:lnSpc>
                        <a:spcBef>
                          <a:spcPts val="0"/>
                        </a:spcBef>
                        <a:spcAft>
                          <a:spcPts val="0"/>
                        </a:spcAft>
                        <a:buClr>
                          <a:srgbClr val="000000"/>
                        </a:buClr>
                        <a:buSzPts val="1100"/>
                        <a:buFont typeface="Arial"/>
                        <a:buNone/>
                      </a:pPr>
                      <a:r>
                        <a:rPr lang="en" sz="1500" u="none" strike="noStrike" cap="none"/>
                        <a:t>Ontology Induction</a:t>
                      </a:r>
                      <a:endParaRPr sz="15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Manual</a:t>
                      </a: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Automatic open-domain entity/relation/event/argument role induction</a:t>
                      </a: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Cannot do</a:t>
                      </a:r>
                      <a:endParaRPr sz="1400" u="none" strike="noStrike" cap="none"/>
                    </a:p>
                  </a:txBody>
                  <a:tcPr marL="121933" marR="121933" marT="60967" marB="60967"/>
                </a:tc>
              </a:tr>
              <a:tr h="762013">
                <a:tc>
                  <a:txBody>
                    <a:bodyPr/>
                    <a:lstStyle/>
                    <a:p>
                      <a:pPr marL="0" marR="0" lvl="0" indent="0" algn="l" rtl="0">
                        <a:lnSpc>
                          <a:spcPct val="100000"/>
                        </a:lnSpc>
                        <a:spcBef>
                          <a:spcPts val="0"/>
                        </a:spcBef>
                        <a:spcAft>
                          <a:spcPts val="0"/>
                        </a:spcAft>
                        <a:buClr>
                          <a:srgbClr val="000000"/>
                        </a:buClr>
                        <a:buSzPts val="1100"/>
                        <a:buFont typeface="Arial"/>
                        <a:buNone/>
                      </a:pPr>
                      <a:r>
                        <a:rPr lang="en" sz="1500" u="none" strike="noStrike" cap="none"/>
                        <a:t>Schema Induction</a:t>
                      </a:r>
                      <a:endParaRPr sz="15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Linear chain, closed-domain, from text only</a:t>
                      </a: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Hierarchical, logical, temporal, open-domain (43 newsworthy scenarios+general domain WikiHow/Youtube), from multi-modal</a:t>
                      </a: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5.6% higher event F1, 31.4% higher hierarchical F1 than GPT</a:t>
                      </a:r>
                      <a:endParaRPr sz="1400" u="none" strike="noStrike" cap="none"/>
                    </a:p>
                  </a:txBody>
                  <a:tcPr marL="121933" marR="121933" marT="60967" marB="60967"/>
                </a:tc>
              </a:tr>
              <a:tr h="762013">
                <a:tc>
                  <a:txBody>
                    <a:bodyPr/>
                    <a:lstStyle/>
                    <a:p>
                      <a:pPr marL="0" marR="0" lvl="0" indent="0" algn="l" rtl="0">
                        <a:lnSpc>
                          <a:spcPct val="100000"/>
                        </a:lnSpc>
                        <a:spcBef>
                          <a:spcPts val="0"/>
                        </a:spcBef>
                        <a:spcAft>
                          <a:spcPts val="0"/>
                        </a:spcAft>
                        <a:buClr>
                          <a:srgbClr val="000000"/>
                        </a:buClr>
                        <a:buSzPts val="1100"/>
                        <a:buFont typeface="Arial"/>
                        <a:buNone/>
                      </a:pPr>
                      <a:r>
                        <a:rPr lang="en" sz="1500" u="none" strike="noStrike" cap="none"/>
                        <a:t>Text Event Extraction</a:t>
                      </a:r>
                      <a:endParaRPr sz="15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33 types, supervised, require 5000 event mentions to train</a:t>
                      </a: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3,465 types, ontology and schema guided extraction, low cost/distant supervision</a:t>
                      </a: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44.3% higher F1 on identification; 42.1% higher F1 on classification than InstructGPT</a:t>
                      </a:r>
                      <a:endParaRPr sz="1400" u="none" strike="noStrike" cap="none"/>
                    </a:p>
                  </a:txBody>
                  <a:tcPr marL="121933" marR="121933" marT="60967" marB="60967"/>
                </a:tc>
              </a:tr>
              <a:tr h="975373">
                <a:tc>
                  <a:txBody>
                    <a:bodyPr/>
                    <a:lstStyle/>
                    <a:p>
                      <a:pPr marL="0" marR="0" lvl="0" indent="0" algn="l" rtl="0">
                        <a:lnSpc>
                          <a:spcPct val="100000"/>
                        </a:lnSpc>
                        <a:spcBef>
                          <a:spcPts val="0"/>
                        </a:spcBef>
                        <a:spcAft>
                          <a:spcPts val="0"/>
                        </a:spcAft>
                        <a:buClr>
                          <a:srgbClr val="000000"/>
                        </a:buClr>
                        <a:buSzPts val="1100"/>
                        <a:buFont typeface="Arial"/>
                        <a:buNone/>
                      </a:pPr>
                      <a:r>
                        <a:rPr lang="en" sz="1500" u="none" strike="noStrike" cap="none"/>
                        <a:t>Multimodal Event Extraction</a:t>
                      </a:r>
                      <a:endParaRPr sz="15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Single data modality, supervised, closed domain, surface and entity-centric representation</a:t>
                      </a: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Multimodal (text, image, video), zero-shot cross-media transfer, open-domain, event-centric representation</a:t>
                      </a: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Cannot do</a:t>
                      </a:r>
                      <a:endParaRPr sz="1900" u="none" strike="noStrike" cap="none"/>
                    </a:p>
                    <a:p>
                      <a:pPr marL="0" marR="0" lvl="0" indent="0" algn="l" rtl="0">
                        <a:lnSpc>
                          <a:spcPct val="100000"/>
                        </a:lnSpc>
                        <a:spcBef>
                          <a:spcPts val="0"/>
                        </a:spcBef>
                        <a:spcAft>
                          <a:spcPts val="0"/>
                        </a:spcAft>
                        <a:buClr>
                          <a:srgbClr val="000000"/>
                        </a:buClr>
                        <a:buSzPts val="1050"/>
                        <a:buFont typeface="Arial"/>
                        <a:buNone/>
                      </a:pPr>
                      <a:endParaRPr sz="1400" u="none" strike="noStrike" cap="none"/>
                    </a:p>
                  </a:txBody>
                  <a:tcPr marL="121933" marR="121933" marT="60967" marB="60967"/>
                </a:tc>
              </a:tr>
              <a:tr h="548653">
                <a:tc>
                  <a:txBody>
                    <a:bodyPr/>
                    <a:lstStyle/>
                    <a:p>
                      <a:pPr marL="0" marR="0" lvl="0" indent="0" algn="l" rtl="0">
                        <a:lnSpc>
                          <a:spcPct val="100000"/>
                        </a:lnSpc>
                        <a:spcBef>
                          <a:spcPts val="0"/>
                        </a:spcBef>
                        <a:spcAft>
                          <a:spcPts val="0"/>
                        </a:spcAft>
                        <a:buClr>
                          <a:srgbClr val="000000"/>
                        </a:buClr>
                        <a:buSzPts val="1100"/>
                        <a:buFont typeface="Arial"/>
                        <a:buNone/>
                      </a:pPr>
                      <a:r>
                        <a:rPr lang="en" sz="1500" u="none" strike="noStrike" cap="none"/>
                        <a:t>Temporal Ordering</a:t>
                      </a:r>
                      <a:endParaRPr sz="15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Pairwise classification</a:t>
                      </a: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Global temporal consistency, reduce  exposure bias</a:t>
                      </a: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5% higher accuracy than T5</a:t>
                      </a:r>
                      <a:endParaRPr sz="1400" u="none" strike="noStrike" cap="none"/>
                    </a:p>
                  </a:txBody>
                  <a:tcPr marL="121933" marR="121933" marT="60967" marB="60967"/>
                </a:tc>
              </a:tr>
              <a:tr h="548653">
                <a:tc>
                  <a:txBody>
                    <a:bodyPr/>
                    <a:lstStyle/>
                    <a:p>
                      <a:pPr marL="0" marR="0" lvl="0" indent="0" algn="l" rtl="0">
                        <a:lnSpc>
                          <a:spcPct val="100000"/>
                        </a:lnSpc>
                        <a:spcBef>
                          <a:spcPts val="0"/>
                        </a:spcBef>
                        <a:spcAft>
                          <a:spcPts val="0"/>
                        </a:spcAft>
                        <a:buClr>
                          <a:srgbClr val="000000"/>
                        </a:buClr>
                        <a:buSzPts val="1100"/>
                        <a:buFont typeface="Arial"/>
                        <a:buNone/>
                      </a:pPr>
                      <a:r>
                        <a:rPr lang="en" sz="1500" u="none" strike="noStrike" cap="none"/>
                        <a:t>Event Organization</a:t>
                      </a:r>
                      <a:endParaRPr sz="15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Isolated primitive events</a:t>
                      </a: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Hierarchically, logically, temporally well-organized event structures</a:t>
                      </a: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Cannot do</a:t>
                      </a:r>
                      <a:endParaRPr sz="1900" u="none" strike="noStrike" cap="none"/>
                    </a:p>
                  </a:txBody>
                  <a:tcPr marL="121933" marR="121933" marT="60967" marB="60967"/>
                </a:tc>
              </a:tr>
              <a:tr h="494467">
                <a:tc>
                  <a:txBody>
                    <a:bodyPr/>
                    <a:lstStyle/>
                    <a:p>
                      <a:pPr marL="0" marR="0" lvl="0" indent="0" algn="l" rtl="0">
                        <a:lnSpc>
                          <a:spcPct val="100000"/>
                        </a:lnSpc>
                        <a:spcBef>
                          <a:spcPts val="0"/>
                        </a:spcBef>
                        <a:spcAft>
                          <a:spcPts val="0"/>
                        </a:spcAft>
                        <a:buClr>
                          <a:srgbClr val="000000"/>
                        </a:buClr>
                        <a:buSzPts val="1100"/>
                        <a:buFont typeface="Arial"/>
                        <a:buNone/>
                      </a:pPr>
                      <a:r>
                        <a:rPr lang="en" sz="1500" u="none" strike="noStrike" cap="none"/>
                        <a:t>Event Prediction</a:t>
                      </a:r>
                      <a:endParaRPr sz="15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None</a:t>
                      </a: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a:t>Schema-guided multimedia event prediction</a:t>
                      </a: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050"/>
                        <a:buFont typeface="Arial"/>
                        <a:buNone/>
                      </a:pPr>
                      <a:r>
                        <a:rPr lang="en" sz="1400" u="none" strike="noStrike" cap="none" dirty="0"/>
                        <a:t>Cannot do</a:t>
                      </a:r>
                      <a:endParaRPr sz="1900" u="none" strike="noStrike" cap="none" dirty="0"/>
                    </a:p>
                  </a:txBody>
                  <a:tcPr marL="121933" marR="121933" marT="60967" marB="60967"/>
                </a:tc>
              </a:tr>
            </a:tbl>
          </a:graphicData>
        </a:graphic>
      </p:graphicFrame>
    </p:spTree>
    <p:extLst>
      <p:ext uri="{BB962C8B-B14F-4D97-AF65-F5344CB8AC3E}">
        <p14:creationId xmlns:p14="http://schemas.microsoft.com/office/powerpoint/2010/main" val="93182329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wrap="square" lIns="121897" tIns="121897" rIns="121897" bIns="121897" anchor="t" anchorCtr="0">
            <a:normAutofit/>
          </a:bodyPr>
          <a:lstStyle/>
          <a:p>
            <a:r>
              <a:rPr lang="en-US" dirty="0" smtClean="0"/>
              <a:t>Problem #1: </a:t>
            </a:r>
            <a:r>
              <a:rPr lang="en" dirty="0" smtClean="0"/>
              <a:t>Situation Report</a:t>
            </a:r>
            <a:r>
              <a:rPr lang="en-US" dirty="0" smtClean="0"/>
              <a:t> Generation</a:t>
            </a:r>
            <a:endParaRPr dirty="0"/>
          </a:p>
        </p:txBody>
      </p:sp>
      <p:sp>
        <p:nvSpPr>
          <p:cNvPr id="61" name="Google Shape;61;p14"/>
          <p:cNvSpPr txBox="1">
            <a:spLocks noGrp="1"/>
          </p:cNvSpPr>
          <p:nvPr>
            <p:ph type="body" idx="1"/>
          </p:nvPr>
        </p:nvSpPr>
        <p:spPr>
          <a:xfrm>
            <a:off x="415600" y="1536633"/>
            <a:ext cx="8889200" cy="4555200"/>
          </a:xfrm>
          <a:prstGeom prst="rect">
            <a:avLst/>
          </a:prstGeom>
        </p:spPr>
        <p:txBody>
          <a:bodyPr spcFirstLastPara="1" wrap="square" lIns="121897" tIns="121897" rIns="121897" bIns="121897" anchor="t" anchorCtr="0">
            <a:normAutofit fontScale="92500" lnSpcReduction="10000"/>
          </a:bodyPr>
          <a:lstStyle/>
          <a:p>
            <a:pPr indent="-414856">
              <a:buClr>
                <a:schemeClr val="dk1"/>
              </a:buClr>
              <a:buSzPts val="1300"/>
            </a:pPr>
            <a:r>
              <a:rPr lang="en" sz="1700">
                <a:solidFill>
                  <a:schemeClr val="dk1"/>
                </a:solidFill>
              </a:rPr>
              <a:t>Important events and emerging crises often come with a vast amount of news and rumors, which vary in credibility but offer diverse story coverage.</a:t>
            </a:r>
            <a:br>
              <a:rPr lang="en" sz="1700">
                <a:solidFill>
                  <a:schemeClr val="dk1"/>
                </a:solidFill>
              </a:rPr>
            </a:br>
            <a:endParaRPr sz="1700">
              <a:solidFill>
                <a:schemeClr val="dk1"/>
              </a:solidFill>
            </a:endParaRPr>
          </a:p>
          <a:p>
            <a:pPr indent="-414856">
              <a:buClr>
                <a:schemeClr val="dk1"/>
              </a:buClr>
              <a:buSzPts val="1300"/>
            </a:pPr>
            <a:r>
              <a:rPr lang="en" sz="1700">
                <a:solidFill>
                  <a:schemeClr val="dk1"/>
                </a:solidFill>
              </a:rPr>
              <a:t>The key to situation understanding for such events is to extract the common truths across heterogeneous data for creating </a:t>
            </a:r>
            <a:r>
              <a:rPr lang="en" sz="1700" b="1" i="1">
                <a:solidFill>
                  <a:schemeClr val="dk1"/>
                </a:solidFill>
              </a:rPr>
              <a:t>situation reports </a:t>
            </a:r>
            <a:r>
              <a:rPr lang="en" sz="1700">
                <a:solidFill>
                  <a:schemeClr val="dk1"/>
                </a:solidFill>
              </a:rPr>
              <a:t>for guiding action planning and strategic development.</a:t>
            </a:r>
            <a:br>
              <a:rPr lang="en" sz="1700">
                <a:solidFill>
                  <a:schemeClr val="dk1"/>
                </a:solidFill>
              </a:rPr>
            </a:br>
            <a:endParaRPr sz="1700">
              <a:solidFill>
                <a:schemeClr val="dk1"/>
              </a:solidFill>
            </a:endParaRPr>
          </a:p>
          <a:p>
            <a:pPr indent="-414856">
              <a:buClr>
                <a:schemeClr val="dk1"/>
              </a:buClr>
              <a:buSzPts val="1300"/>
            </a:pPr>
            <a:r>
              <a:rPr lang="en" sz="1700">
                <a:solidFill>
                  <a:schemeClr val="dk1"/>
                </a:solidFill>
              </a:rPr>
              <a:t>Situation reports are expected to have following characteristics:</a:t>
            </a:r>
            <a:br>
              <a:rPr lang="en" sz="1700">
                <a:solidFill>
                  <a:schemeClr val="dk1"/>
                </a:solidFill>
              </a:rPr>
            </a:br>
            <a:endParaRPr sz="1700">
              <a:solidFill>
                <a:schemeClr val="dk1"/>
              </a:solidFill>
            </a:endParaRPr>
          </a:p>
          <a:p>
            <a:pPr lvl="1" indent="-397923">
              <a:lnSpc>
                <a:spcPct val="150000"/>
              </a:lnSpc>
              <a:buClr>
                <a:schemeClr val="dk1"/>
              </a:buClr>
              <a:buSzPts val="1100"/>
            </a:pPr>
            <a:r>
              <a:rPr lang="en" sz="1500" b="1">
                <a:solidFill>
                  <a:schemeClr val="dk1"/>
                </a:solidFill>
              </a:rPr>
              <a:t>Salient information</a:t>
            </a:r>
            <a:r>
              <a:rPr lang="en" sz="1500">
                <a:solidFill>
                  <a:schemeClr val="dk1"/>
                </a:solidFill>
              </a:rPr>
              <a:t> about key events, trends, statistics relevant to subject of interest.</a:t>
            </a:r>
            <a:endParaRPr sz="1500">
              <a:solidFill>
                <a:schemeClr val="dk1"/>
              </a:solidFill>
            </a:endParaRPr>
          </a:p>
          <a:p>
            <a:pPr lvl="1" indent="-397923">
              <a:lnSpc>
                <a:spcPct val="150000"/>
              </a:lnSpc>
              <a:buClr>
                <a:schemeClr val="dk1"/>
              </a:buClr>
              <a:buSzPts val="1100"/>
            </a:pPr>
            <a:r>
              <a:rPr lang="en" sz="1500">
                <a:solidFill>
                  <a:schemeClr val="dk1"/>
                </a:solidFill>
              </a:rPr>
              <a:t>Clear </a:t>
            </a:r>
            <a:r>
              <a:rPr lang="en" sz="1500" b="1">
                <a:solidFill>
                  <a:schemeClr val="dk1"/>
                </a:solidFill>
              </a:rPr>
              <a:t>logical structure</a:t>
            </a:r>
            <a:r>
              <a:rPr lang="en" sz="1500">
                <a:solidFill>
                  <a:schemeClr val="dk1"/>
                </a:solidFill>
              </a:rPr>
              <a:t> to help understand, follow, and easily access information</a:t>
            </a:r>
            <a:endParaRPr sz="1500">
              <a:solidFill>
                <a:schemeClr val="dk1"/>
              </a:solidFill>
            </a:endParaRPr>
          </a:p>
          <a:p>
            <a:pPr lvl="1" indent="-397923">
              <a:lnSpc>
                <a:spcPct val="150000"/>
              </a:lnSpc>
              <a:buClr>
                <a:schemeClr val="dk1"/>
              </a:buClr>
              <a:buSzPts val="1100"/>
            </a:pPr>
            <a:r>
              <a:rPr lang="en" sz="1500" b="1">
                <a:solidFill>
                  <a:schemeClr val="dk1"/>
                </a:solidFill>
              </a:rPr>
              <a:t>Organized as Timelines</a:t>
            </a:r>
            <a:r>
              <a:rPr lang="en" sz="1500">
                <a:solidFill>
                  <a:schemeClr val="dk1"/>
                </a:solidFill>
              </a:rPr>
              <a:t> to seamlessly update for new events and cover event progressions can be covered over longer time periods.</a:t>
            </a:r>
            <a:endParaRPr sz="1500">
              <a:solidFill>
                <a:schemeClr val="dk1"/>
              </a:solidFill>
            </a:endParaRPr>
          </a:p>
          <a:p>
            <a:pPr lvl="1" indent="-397923">
              <a:lnSpc>
                <a:spcPct val="150000"/>
              </a:lnSpc>
              <a:buClr>
                <a:schemeClr val="dk1"/>
              </a:buClr>
              <a:buSzPts val="1100"/>
            </a:pPr>
            <a:r>
              <a:rPr lang="en" sz="1500" b="1">
                <a:solidFill>
                  <a:schemeClr val="dk1"/>
                </a:solidFill>
              </a:rPr>
              <a:t>Grounded Factual Content</a:t>
            </a:r>
            <a:r>
              <a:rPr lang="en" sz="1500">
                <a:solidFill>
                  <a:schemeClr val="dk1"/>
                </a:solidFill>
              </a:rPr>
              <a:t> to build credibility and trust by allowing for cross-checking of information presented</a:t>
            </a:r>
            <a:endParaRPr sz="1500">
              <a:solidFill>
                <a:schemeClr val="dk1"/>
              </a:solidFill>
            </a:endParaRPr>
          </a:p>
        </p:txBody>
      </p:sp>
      <p:pic>
        <p:nvPicPr>
          <p:cNvPr id="62" name="Google Shape;62;p14"/>
          <p:cNvPicPr preferRelativeResize="0"/>
          <p:nvPr/>
        </p:nvPicPr>
        <p:blipFill>
          <a:blip r:embed="rId3">
            <a:alphaModFix/>
          </a:blip>
          <a:stretch>
            <a:fillRect/>
          </a:stretch>
        </p:blipFill>
        <p:spPr>
          <a:xfrm>
            <a:off x="8890000" y="1892300"/>
            <a:ext cx="3259600" cy="3554869"/>
          </a:xfrm>
          <a:prstGeom prst="rect">
            <a:avLst/>
          </a:prstGeom>
          <a:noFill/>
          <a:ln>
            <a:noFill/>
          </a:ln>
        </p:spPr>
      </p:pic>
    </p:spTree>
    <p:extLst>
      <p:ext uri="{BB962C8B-B14F-4D97-AF65-F5344CB8AC3E}">
        <p14:creationId xmlns:p14="http://schemas.microsoft.com/office/powerpoint/2010/main" val="124383313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g1348e52b396_7_221"/>
          <p:cNvSpPr txBox="1">
            <a:spLocks noGrp="1"/>
          </p:cNvSpPr>
          <p:nvPr>
            <p:ph type="title"/>
          </p:nvPr>
        </p:nvSpPr>
        <p:spPr>
          <a:xfrm>
            <a:off x="0" y="115889"/>
            <a:ext cx="12192000" cy="720900"/>
          </a:xfrm>
          <a:prstGeom prst="rect">
            <a:avLst/>
          </a:prstGeom>
        </p:spPr>
        <p:txBody>
          <a:bodyPr spcFirstLastPara="1" wrap="square" lIns="45700" tIns="45700" rIns="45700" bIns="45700" anchor="ctr" anchorCtr="0">
            <a:normAutofit fontScale="90000"/>
          </a:bodyPr>
          <a:lstStyle/>
          <a:p>
            <a:pPr lvl="0" algn="ctr">
              <a:spcBef>
                <a:spcPts val="0"/>
              </a:spcBef>
            </a:pPr>
            <a:r>
              <a:rPr lang="en-US" altLang="zh-TW" dirty="0"/>
              <a:t>What Would the “</a:t>
            </a:r>
            <a:r>
              <a:rPr lang="en-US" altLang="zh-TW" dirty="0" err="1"/>
              <a:t>SmartBook</a:t>
            </a:r>
            <a:r>
              <a:rPr lang="en-US" altLang="zh-TW" dirty="0"/>
              <a:t>” Look Like</a:t>
            </a:r>
            <a:r>
              <a:rPr lang="en-US" altLang="zh-TW" dirty="0" smtClean="0"/>
              <a:t>? </a:t>
            </a:r>
            <a:r>
              <a:rPr lang="en-US" dirty="0" smtClean="0"/>
              <a:t>An Example Chapter</a:t>
            </a:r>
            <a:endParaRPr dirty="0"/>
          </a:p>
        </p:txBody>
      </p:sp>
      <p:pic>
        <p:nvPicPr>
          <p:cNvPr id="3" name="Picture 2" descr="Screen Shot 2022-09-16 at 11.10.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0872"/>
            <a:ext cx="12192000" cy="5626682"/>
          </a:xfrm>
          <a:prstGeom prst="rect">
            <a:avLst/>
          </a:prstGeom>
        </p:spPr>
      </p:pic>
    </p:spTree>
    <p:extLst>
      <p:ext uri="{BB962C8B-B14F-4D97-AF65-F5344CB8AC3E}">
        <p14:creationId xmlns:p14="http://schemas.microsoft.com/office/powerpoint/2010/main" val="6294447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573135-744C-B144-BBC3-EC24DB67D8EA}"/>
              </a:ext>
            </a:extLst>
          </p:cNvPr>
          <p:cNvSpPr>
            <a:spLocks noGrp="1"/>
          </p:cNvSpPr>
          <p:nvPr>
            <p:ph type="title"/>
          </p:nvPr>
        </p:nvSpPr>
        <p:spPr>
          <a:xfrm>
            <a:off x="0" y="365125"/>
            <a:ext cx="11787086" cy="688975"/>
          </a:xfrm>
        </p:spPr>
        <p:txBody>
          <a:bodyPr>
            <a:normAutofit/>
          </a:bodyPr>
          <a:lstStyle/>
          <a:p>
            <a:pPr algn="ctr"/>
            <a:r>
              <a:rPr lang="en-US" sz="3200" dirty="0" smtClean="0">
                <a:sym typeface="Palatino Linotype"/>
              </a:rPr>
              <a:t>About this course</a:t>
            </a:r>
            <a:endParaRPr lang="en-US" sz="3200" dirty="0"/>
          </a:p>
        </p:txBody>
      </p:sp>
      <p:sp>
        <p:nvSpPr>
          <p:cNvPr id="4" name="Slide Number Placeholder 3">
            <a:extLst>
              <a:ext uri="{FF2B5EF4-FFF2-40B4-BE49-F238E27FC236}">
                <a16:creationId xmlns="" xmlns:a16="http://schemas.microsoft.com/office/drawing/2014/main" id="{15704ED3-1774-A342-9144-8A09442F34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10" name="Content Placeholder 2">
            <a:extLst>
              <a:ext uri="{FF2B5EF4-FFF2-40B4-BE49-F238E27FC236}">
                <a16:creationId xmlns:a16="http://schemas.microsoft.com/office/drawing/2014/main" xmlns="" id="{B5673F34-4FAF-2742-8BAB-A70C4A314CB7}"/>
              </a:ext>
            </a:extLst>
          </p:cNvPr>
          <p:cNvSpPr>
            <a:spLocks noGrp="1"/>
          </p:cNvSpPr>
          <p:nvPr>
            <p:ph idx="1"/>
          </p:nvPr>
        </p:nvSpPr>
        <p:spPr>
          <a:xfrm>
            <a:off x="443469" y="1318306"/>
            <a:ext cx="11068118" cy="3963330"/>
          </a:xfrm>
        </p:spPr>
        <p:txBody>
          <a:bodyPr>
            <a:normAutofit/>
          </a:bodyPr>
          <a:lstStyle/>
          <a:p>
            <a:pPr lvl="1"/>
            <a:r>
              <a:rPr lang="en-US" sz="3200" dirty="0">
                <a:hlinkClick r:id="rId3"/>
              </a:rPr>
              <a:t>https://blender.cs.illinois.edu/course/</a:t>
            </a:r>
            <a:r>
              <a:rPr lang="en-US" sz="3200" dirty="0" smtClean="0">
                <a:hlinkClick r:id="rId3"/>
              </a:rPr>
              <a:t>fall23/anlp.html</a:t>
            </a:r>
            <a:endParaRPr lang="en-US" sz="3200" dirty="0" smtClean="0"/>
          </a:p>
          <a:p>
            <a:pPr lvl="1"/>
            <a:r>
              <a:rPr lang="en-US" sz="3200" dirty="0" smtClean="0"/>
              <a:t>Google drive folder for office hour sign-up: TA will announce</a:t>
            </a:r>
          </a:p>
          <a:p>
            <a:pPr lvl="1"/>
            <a:r>
              <a:rPr lang="en-US" sz="3200" dirty="0"/>
              <a:t>Please speak up, show up, and meet me during office hours</a:t>
            </a:r>
          </a:p>
          <a:p>
            <a:pPr lvl="1"/>
            <a:endParaRPr lang="en-US" sz="3200" dirty="0" smtClean="0"/>
          </a:p>
          <a:p>
            <a:pPr lvl="1"/>
            <a:endParaRPr lang="en-US" sz="3200" dirty="0" smtClean="0"/>
          </a:p>
          <a:p>
            <a:pPr marL="457200" lvl="1" indent="0">
              <a:buNone/>
            </a:pPr>
            <a:endParaRPr lang="en-US" sz="3200" dirty="0" smtClean="0"/>
          </a:p>
        </p:txBody>
      </p:sp>
    </p:spTree>
    <p:extLst>
      <p:ext uri="{BB962C8B-B14F-4D97-AF65-F5344CB8AC3E}">
        <p14:creationId xmlns:p14="http://schemas.microsoft.com/office/powerpoint/2010/main" val="241817588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g1348e52b396_7_221"/>
          <p:cNvSpPr txBox="1">
            <a:spLocks noGrp="1"/>
          </p:cNvSpPr>
          <p:nvPr>
            <p:ph type="title"/>
          </p:nvPr>
        </p:nvSpPr>
        <p:spPr>
          <a:xfrm>
            <a:off x="0" y="115889"/>
            <a:ext cx="12192000" cy="720900"/>
          </a:xfrm>
          <a:prstGeom prst="rect">
            <a:avLst/>
          </a:prstGeom>
        </p:spPr>
        <p:txBody>
          <a:bodyPr spcFirstLastPara="1" wrap="square" lIns="45700" tIns="45700" rIns="45700" bIns="45700" anchor="ctr" anchorCtr="0">
            <a:normAutofit fontScale="90000"/>
          </a:bodyPr>
          <a:lstStyle/>
          <a:p>
            <a:pPr lvl="0" algn="ctr">
              <a:spcBef>
                <a:spcPts val="0"/>
              </a:spcBef>
            </a:pPr>
            <a:r>
              <a:rPr lang="en-US" altLang="zh-TW" dirty="0"/>
              <a:t>What Would the “</a:t>
            </a:r>
            <a:r>
              <a:rPr lang="en-US" altLang="zh-TW" dirty="0" err="1"/>
              <a:t>SmartBook</a:t>
            </a:r>
            <a:r>
              <a:rPr lang="en-US" altLang="zh-TW" dirty="0"/>
              <a:t>” Look Like</a:t>
            </a:r>
            <a:r>
              <a:rPr lang="en-US" altLang="zh-TW" dirty="0" smtClean="0"/>
              <a:t>? </a:t>
            </a:r>
            <a:r>
              <a:rPr lang="en-US" dirty="0" smtClean="0"/>
              <a:t>An Example Chapter</a:t>
            </a:r>
            <a:endParaRPr dirty="0"/>
          </a:p>
        </p:txBody>
      </p:sp>
      <p:pic>
        <p:nvPicPr>
          <p:cNvPr id="2" name="Picture 1" descr="SmartBook_sugar_cand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57" y="836789"/>
            <a:ext cx="10588338" cy="5590787"/>
          </a:xfrm>
          <a:prstGeom prst="rect">
            <a:avLst/>
          </a:prstGeom>
        </p:spPr>
      </p:pic>
    </p:spTree>
    <p:extLst>
      <p:ext uri="{BB962C8B-B14F-4D97-AF65-F5344CB8AC3E}">
        <p14:creationId xmlns:p14="http://schemas.microsoft.com/office/powerpoint/2010/main" val="9310308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940B35-6BF8-2B4B-848F-00F517645E4B}"/>
              </a:ext>
            </a:extLst>
          </p:cNvPr>
          <p:cNvSpPr>
            <a:spLocks noGrp="1"/>
          </p:cNvSpPr>
          <p:nvPr>
            <p:ph type="title"/>
          </p:nvPr>
        </p:nvSpPr>
        <p:spPr/>
        <p:txBody>
          <a:bodyPr/>
          <a:lstStyle/>
          <a:p>
            <a:r>
              <a:rPr lang="en-US" altLang="zh-TW" dirty="0" smtClean="0"/>
              <a:t>Wait </a:t>
            </a:r>
            <a:r>
              <a:rPr lang="is-IS" altLang="zh-TW" dirty="0" smtClean="0"/>
              <a:t>… </a:t>
            </a:r>
            <a:r>
              <a:rPr lang="en-US" altLang="zh-TW" dirty="0" smtClean="0"/>
              <a:t>Can Chat-GPT do this already?</a:t>
            </a:r>
            <a:endParaRPr lang="en-US" dirty="0"/>
          </a:p>
        </p:txBody>
      </p:sp>
      <p:sp>
        <p:nvSpPr>
          <p:cNvPr id="4" name="Slide Number Placeholder 3">
            <a:extLst>
              <a:ext uri="{FF2B5EF4-FFF2-40B4-BE49-F238E27FC236}">
                <a16:creationId xmlns="" xmlns:a16="http://schemas.microsoft.com/office/drawing/2014/main" id="{C52B5622-A1D7-4146-8292-FCD33B0904BC}"/>
              </a:ext>
            </a:extLst>
          </p:cNvPr>
          <p:cNvSpPr>
            <a:spLocks noGrp="1"/>
          </p:cNvSpPr>
          <p:nvPr>
            <p:ph type="sldNum" idx="12"/>
          </p:nvPr>
        </p:nvSpPr>
        <p:spPr/>
        <p:txBody>
          <a:bodyPr/>
          <a:lstStyle/>
          <a:p>
            <a:fld id="{00000000-1234-1234-1234-123412341234}" type="slidenum">
              <a:rPr lang="en" smtClean="0"/>
              <a:pPr/>
              <a:t>41</a:t>
            </a:fld>
            <a:endParaRPr lang="en"/>
          </a:p>
        </p:txBody>
      </p:sp>
      <p:pic>
        <p:nvPicPr>
          <p:cNvPr id="6" name="Picture 5" descr="Screen Shot 2023-01-29 at 11.34.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885" y="880716"/>
            <a:ext cx="5605158" cy="5977284"/>
          </a:xfrm>
          <a:prstGeom prst="rect">
            <a:avLst/>
          </a:prstGeom>
        </p:spPr>
      </p:pic>
      <p:sp>
        <p:nvSpPr>
          <p:cNvPr id="7" name="Text Placeholder 2">
            <a:extLst>
              <a:ext uri="{FF2B5EF4-FFF2-40B4-BE49-F238E27FC236}">
                <a16:creationId xmlns="" xmlns:a16="http://schemas.microsoft.com/office/drawing/2014/main" id="{5679A18E-EE78-2145-A07C-D709007F38BC}"/>
              </a:ext>
            </a:extLst>
          </p:cNvPr>
          <p:cNvSpPr txBox="1">
            <a:spLocks/>
          </p:cNvSpPr>
          <p:nvPr/>
        </p:nvSpPr>
        <p:spPr>
          <a:xfrm>
            <a:off x="6730390" y="1540192"/>
            <a:ext cx="8375428" cy="518128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2012" indent="-285750"/>
            <a:r>
              <a:rPr lang="en-US" altLang="zh-TW" sz="2000" dirty="0" smtClean="0"/>
              <a:t>Fluent, but short, generic and boring</a:t>
            </a:r>
          </a:p>
          <a:p>
            <a:pPr marL="472012" indent="-285750"/>
            <a:r>
              <a:rPr lang="en-US" altLang="zh-TW" sz="2000" dirty="0" smtClean="0"/>
              <a:t>No concrete or up-to-date information</a:t>
            </a:r>
          </a:p>
          <a:p>
            <a:pPr marL="472012" indent="-285750"/>
            <a:r>
              <a:rPr lang="en-US" altLang="zh-TW" sz="2000" dirty="0" smtClean="0"/>
              <a:t>No evidence</a:t>
            </a:r>
          </a:p>
          <a:p>
            <a:pPr marL="472012" indent="-285750"/>
            <a:r>
              <a:rPr lang="en-US" altLang="zh-TW" sz="2000" dirty="0" smtClean="0"/>
              <a:t>No guarantee of truthful information</a:t>
            </a:r>
          </a:p>
          <a:p>
            <a:pPr marL="472012" indent="-285750"/>
            <a:r>
              <a:rPr lang="en-US" altLang="zh-TW" sz="2000" dirty="0" smtClean="0"/>
              <a:t>English text only</a:t>
            </a:r>
          </a:p>
        </p:txBody>
      </p:sp>
    </p:spTree>
    <p:extLst>
      <p:ext uri="{BB962C8B-B14F-4D97-AF65-F5344CB8AC3E}">
        <p14:creationId xmlns:p14="http://schemas.microsoft.com/office/powerpoint/2010/main" val="158627618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415600" y="593367"/>
            <a:ext cx="11360800" cy="763600"/>
          </a:xfrm>
          <a:prstGeom prst="rect">
            <a:avLst/>
          </a:prstGeom>
        </p:spPr>
        <p:txBody>
          <a:bodyPr spcFirstLastPara="1" wrap="square" lIns="121897" tIns="121897" rIns="121897" bIns="121897" anchor="t" anchorCtr="0">
            <a:normAutofit/>
          </a:bodyPr>
          <a:lstStyle/>
          <a:p>
            <a:r>
              <a:rPr lang="en-US" dirty="0" smtClean="0"/>
              <a:t>Can </a:t>
            </a:r>
            <a:r>
              <a:rPr lang="en" dirty="0" err="1" smtClean="0"/>
              <a:t>ChatGPT</a:t>
            </a:r>
            <a:r>
              <a:rPr lang="en" dirty="0" smtClean="0"/>
              <a:t> </a:t>
            </a:r>
            <a:r>
              <a:rPr lang="en" dirty="0"/>
              <a:t>do this already?</a:t>
            </a:r>
            <a:endParaRPr dirty="0"/>
          </a:p>
        </p:txBody>
      </p:sp>
      <p:pic>
        <p:nvPicPr>
          <p:cNvPr id="98" name="Google Shape;98;p17"/>
          <p:cNvPicPr preferRelativeResize="0"/>
          <p:nvPr/>
        </p:nvPicPr>
        <p:blipFill>
          <a:blip r:embed="rId3">
            <a:alphaModFix/>
          </a:blip>
          <a:stretch>
            <a:fillRect/>
          </a:stretch>
        </p:blipFill>
        <p:spPr>
          <a:xfrm>
            <a:off x="1861033" y="1873967"/>
            <a:ext cx="7852332" cy="3535068"/>
          </a:xfrm>
          <a:prstGeom prst="rect">
            <a:avLst/>
          </a:prstGeom>
          <a:noFill/>
          <a:ln>
            <a:noFill/>
          </a:ln>
        </p:spPr>
      </p:pic>
      <p:sp>
        <p:nvSpPr>
          <p:cNvPr id="99" name="Google Shape;99;p17"/>
          <p:cNvSpPr txBox="1"/>
          <p:nvPr/>
        </p:nvSpPr>
        <p:spPr>
          <a:xfrm>
            <a:off x="1971600" y="5375300"/>
            <a:ext cx="7642800" cy="1089483"/>
          </a:xfrm>
          <a:prstGeom prst="rect">
            <a:avLst/>
          </a:prstGeom>
          <a:noFill/>
          <a:ln>
            <a:noFill/>
          </a:ln>
        </p:spPr>
        <p:txBody>
          <a:bodyPr spcFirstLastPara="1" wrap="square" lIns="121897" tIns="121897" rIns="121897" bIns="121897" anchor="t" anchorCtr="0">
            <a:spAutoFit/>
          </a:bodyPr>
          <a:lstStyle/>
          <a:p>
            <a:pPr algn="ctr">
              <a:lnSpc>
                <a:spcPct val="115000"/>
              </a:lnSpc>
            </a:pPr>
            <a:r>
              <a:rPr lang="en" sz="1600"/>
              <a:t>ChatGPT is incapable of generating situation reports because it has limited knowledge of up-to-date events. In comparison, Smartbook is able to generate </a:t>
            </a:r>
            <a:r>
              <a:rPr lang="en" sz="1600" b="1" i="1"/>
              <a:t>timely</a:t>
            </a:r>
            <a:r>
              <a:rPr lang="en" sz="1600"/>
              <a:t>, </a:t>
            </a:r>
            <a:r>
              <a:rPr lang="en" sz="1600" b="1" i="1"/>
              <a:t>multi-source</a:t>
            </a:r>
            <a:r>
              <a:rPr lang="en" sz="1600"/>
              <a:t>, and </a:t>
            </a:r>
            <a:r>
              <a:rPr lang="en" sz="1600" b="1" i="1"/>
              <a:t>trustworthy</a:t>
            </a:r>
            <a:r>
              <a:rPr lang="en" sz="1600"/>
              <a:t> answers.</a:t>
            </a:r>
            <a:endParaRPr sz="1600"/>
          </a:p>
        </p:txBody>
      </p:sp>
    </p:spTree>
    <p:extLst>
      <p:ext uri="{BB962C8B-B14F-4D97-AF65-F5344CB8AC3E}">
        <p14:creationId xmlns:p14="http://schemas.microsoft.com/office/powerpoint/2010/main" val="168184743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1" name="Google Shape;491;p83" descr="Screen Shot 2023-02-01 at 8.48.48 PM.png"/>
          <p:cNvPicPr preferRelativeResize="0"/>
          <p:nvPr/>
        </p:nvPicPr>
        <p:blipFill rotWithShape="1">
          <a:blip r:embed="rId3">
            <a:alphaModFix/>
          </a:blip>
          <a:srcRect/>
          <a:stretch/>
        </p:blipFill>
        <p:spPr>
          <a:xfrm>
            <a:off x="1169555" y="1189156"/>
            <a:ext cx="8120720" cy="5510488"/>
          </a:xfrm>
          <a:prstGeom prst="rect">
            <a:avLst/>
          </a:prstGeom>
          <a:noFill/>
          <a:ln>
            <a:noFill/>
          </a:ln>
        </p:spPr>
      </p:pic>
      <p:sp>
        <p:nvSpPr>
          <p:cNvPr id="5" name="Google Shape;503;p85"/>
          <p:cNvSpPr txBox="1">
            <a:spLocks noGrp="1"/>
          </p:cNvSpPr>
          <p:nvPr>
            <p:ph type="title"/>
          </p:nvPr>
        </p:nvSpPr>
        <p:spPr>
          <a:xfrm>
            <a:off x="391235" y="386287"/>
            <a:ext cx="11360800" cy="763600"/>
          </a:xfrm>
          <a:prstGeom prst="rect">
            <a:avLst/>
          </a:prstGeom>
          <a:noFill/>
          <a:ln>
            <a:noFill/>
          </a:ln>
        </p:spPr>
        <p:txBody>
          <a:bodyPr spcFirstLastPara="1" vert="horz" wrap="square" lIns="121900" tIns="121900" rIns="121900" bIns="121900" rtlCol="0" anchor="t" anchorCtr="0">
            <a:noAutofit/>
          </a:bodyPr>
          <a:lstStyle/>
          <a:p>
            <a:pPr>
              <a:buClr>
                <a:schemeClr val="dk1"/>
              </a:buClr>
              <a:buSzPts val="943"/>
            </a:pPr>
            <a:r>
              <a:rPr lang="en-US" dirty="0" smtClean="0"/>
              <a:t>Good News: </a:t>
            </a:r>
            <a:r>
              <a:rPr lang="en" dirty="0" smtClean="0"/>
              <a:t>LLMs </a:t>
            </a:r>
            <a:r>
              <a:rPr lang="en-US" dirty="0" smtClean="0"/>
              <a:t>Didn’t </a:t>
            </a:r>
            <a:r>
              <a:rPr lang="en" dirty="0" smtClean="0"/>
              <a:t>Outpace </a:t>
            </a:r>
            <a:r>
              <a:rPr lang="en" dirty="0"/>
              <a:t>Human/Machine Intel </a:t>
            </a:r>
            <a:r>
              <a:rPr lang="en" dirty="0" smtClean="0"/>
              <a:t>Analysts</a:t>
            </a:r>
            <a:endParaRPr sz="3200" dirty="0"/>
          </a:p>
        </p:txBody>
      </p:sp>
    </p:spTree>
    <p:extLst>
      <p:ext uri="{BB962C8B-B14F-4D97-AF65-F5344CB8AC3E}">
        <p14:creationId xmlns:p14="http://schemas.microsoft.com/office/powerpoint/2010/main" val="184089413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84"/>
          <p:cNvSpPr txBox="1">
            <a:spLocks noGrp="1"/>
          </p:cNvSpPr>
          <p:nvPr>
            <p:ph type="body" idx="1"/>
          </p:nvPr>
        </p:nvSpPr>
        <p:spPr>
          <a:xfrm rot="16200000">
            <a:off x="1512212" y="-528122"/>
            <a:ext cx="7789470" cy="10395110"/>
          </a:xfrm>
          <a:prstGeom prst="rect">
            <a:avLst/>
          </a:prstGeom>
          <a:noFill/>
          <a:ln>
            <a:noFill/>
          </a:ln>
        </p:spPr>
        <p:txBody>
          <a:bodyPr spcFirstLastPara="1" vert="eaVert" wrap="square" lIns="45700" tIns="45700" rIns="45700" bIns="45700" rtlCol="0" anchor="t" anchorCtr="0">
            <a:normAutofit/>
          </a:bodyPr>
          <a:lstStyle/>
          <a:p>
            <a:pPr marL="457189" indent="-438138">
              <a:spcBef>
                <a:spcPts val="500"/>
              </a:spcBef>
              <a:buClr>
                <a:schemeClr val="dk2"/>
              </a:buClr>
              <a:buSzPct val="100000"/>
              <a:buChar char="●"/>
            </a:pPr>
            <a:r>
              <a:rPr lang="en" sz="2200" dirty="0">
                <a:solidFill>
                  <a:schemeClr val="dk2"/>
                </a:solidFill>
                <a:latin typeface="Arial" charset="0"/>
                <a:ea typeface="Arial" charset="0"/>
                <a:cs typeface="Arial" charset="0"/>
              </a:rPr>
              <a:t>Is Russian positioning forces inside of Russian for possible follow-on actions into Ukraine after initial invasion?</a:t>
            </a:r>
            <a:endParaRPr sz="2200" dirty="0">
              <a:solidFill>
                <a:schemeClr val="dk2"/>
              </a:solidFill>
              <a:latin typeface="Arial" charset="0"/>
              <a:ea typeface="Arial" charset="0"/>
              <a:cs typeface="Arial" charset="0"/>
            </a:endParaRPr>
          </a:p>
          <a:p>
            <a:pPr marL="990575" lvl="1" indent="-365750">
              <a:spcBef>
                <a:spcPts val="400"/>
              </a:spcBef>
              <a:buClr>
                <a:schemeClr val="dk2"/>
              </a:buClr>
              <a:buSzPct val="100000"/>
              <a:buFont typeface="Arial"/>
              <a:buChar char="•"/>
            </a:pPr>
            <a:r>
              <a:rPr lang="en" sz="1800" dirty="0">
                <a:solidFill>
                  <a:schemeClr val="dk2"/>
                </a:solidFill>
                <a:latin typeface="Arial" charset="0"/>
                <a:ea typeface="Arial" charset="0"/>
                <a:cs typeface="Arial" charset="0"/>
              </a:rPr>
              <a:t>The arrival of Russian forces in </a:t>
            </a:r>
            <a:r>
              <a:rPr lang="en" sz="1800" dirty="0" err="1">
                <a:solidFill>
                  <a:schemeClr val="dk2"/>
                </a:solidFill>
                <a:latin typeface="Arial" charset="0"/>
                <a:ea typeface="Arial" charset="0"/>
                <a:cs typeface="Arial" charset="0"/>
              </a:rPr>
              <a:t>Slavutych</a:t>
            </a:r>
            <a:r>
              <a:rPr lang="en" sz="1800" dirty="0">
                <a:solidFill>
                  <a:schemeClr val="dk2"/>
                </a:solidFill>
                <a:latin typeface="Arial" charset="0"/>
                <a:ea typeface="Arial" charset="0"/>
                <a:cs typeface="Arial" charset="0"/>
              </a:rPr>
              <a:t> came after several days of shelling against the city, which is strategically located close to the Dnieper River, about 95 miles (150 kilometers) north of Kyiv and close to the border with Belarus.</a:t>
            </a:r>
            <a:endParaRPr sz="1800" dirty="0">
              <a:solidFill>
                <a:schemeClr val="dk2"/>
              </a:solidFill>
              <a:latin typeface="Arial" charset="0"/>
              <a:ea typeface="Arial" charset="0"/>
              <a:cs typeface="Arial" charset="0"/>
            </a:endParaRPr>
          </a:p>
          <a:p>
            <a:pPr marL="990575" lvl="1" indent="-365750">
              <a:spcBef>
                <a:spcPts val="400"/>
              </a:spcBef>
              <a:buClr>
                <a:schemeClr val="dk2"/>
              </a:buClr>
              <a:buSzPct val="100000"/>
              <a:buFont typeface="Arial"/>
              <a:buChar char="•"/>
            </a:pPr>
            <a:r>
              <a:rPr lang="en" sz="1800" dirty="0">
                <a:solidFill>
                  <a:schemeClr val="dk2"/>
                </a:solidFill>
                <a:latin typeface="Arial" charset="0"/>
                <a:ea typeface="Arial" charset="0"/>
                <a:cs typeface="Arial" charset="0"/>
              </a:rPr>
              <a:t>Russia has been using Belarus as a springboard for many of its air operations in Ukraine, according to intelligence collected by NATO surveillance planes flying over the Polish-Ukrainian border and radar seen by CNN.</a:t>
            </a:r>
            <a:endParaRPr sz="1800" dirty="0">
              <a:solidFill>
                <a:schemeClr val="dk2"/>
              </a:solidFill>
              <a:latin typeface="Arial" charset="0"/>
              <a:ea typeface="Arial" charset="0"/>
              <a:cs typeface="Arial" charset="0"/>
            </a:endParaRPr>
          </a:p>
          <a:p>
            <a:pPr marL="990575" lvl="1" indent="-365750">
              <a:spcBef>
                <a:spcPts val="400"/>
              </a:spcBef>
              <a:spcAft>
                <a:spcPts val="1600"/>
              </a:spcAft>
              <a:buClr>
                <a:schemeClr val="dk2"/>
              </a:buClr>
              <a:buSzPct val="100000"/>
              <a:buFont typeface="Arial"/>
              <a:buChar char="•"/>
            </a:pPr>
            <a:r>
              <a:rPr lang="en" sz="1800" dirty="0">
                <a:solidFill>
                  <a:schemeClr val="dk2"/>
                </a:solidFill>
                <a:latin typeface="Arial" charset="0"/>
                <a:ea typeface="Arial" charset="0"/>
                <a:cs typeface="Arial" charset="0"/>
              </a:rPr>
              <a:t>So far, however, US officials have not seen Belarusian troops "being readied to move into Ukraine" or "that they are moving or are in Ukraine," a senior US defense official said Monday, adding that the forces inside Ukraine are </a:t>
            </a:r>
            <a:r>
              <a:rPr lang="en" sz="1800" dirty="0" smtClean="0">
                <a:solidFill>
                  <a:schemeClr val="dk2"/>
                </a:solidFill>
                <a:latin typeface="Arial" charset="0"/>
                <a:ea typeface="Arial" charset="0"/>
                <a:cs typeface="Arial" charset="0"/>
              </a:rPr>
              <a:t>Russian.</a:t>
            </a:r>
            <a:endParaRPr lang="en-US" sz="1800" dirty="0" smtClean="0">
              <a:solidFill>
                <a:schemeClr val="dk2"/>
              </a:solidFill>
              <a:latin typeface="Arial" charset="0"/>
              <a:ea typeface="Arial" charset="0"/>
              <a:cs typeface="Arial" charset="0"/>
            </a:endParaRPr>
          </a:p>
          <a:p>
            <a:pPr marL="457189" indent="-438138">
              <a:spcBef>
                <a:spcPts val="500"/>
              </a:spcBef>
              <a:buClr>
                <a:schemeClr val="dk2"/>
              </a:buClr>
              <a:buSzPct val="100000"/>
              <a:buChar char="●"/>
            </a:pPr>
            <a:r>
              <a:rPr lang="en-US" sz="2200" dirty="0" smtClean="0">
                <a:solidFill>
                  <a:schemeClr val="dk2"/>
                </a:solidFill>
                <a:latin typeface="Arial" charset="0"/>
                <a:ea typeface="Arial" charset="0"/>
                <a:cs typeface="Arial" charset="0"/>
                <a:sym typeface="Arial"/>
              </a:rPr>
              <a:t>What </a:t>
            </a:r>
            <a:r>
              <a:rPr lang="en-US" sz="2200" dirty="0">
                <a:solidFill>
                  <a:schemeClr val="dk2"/>
                </a:solidFill>
                <a:latin typeface="Arial" charset="0"/>
                <a:ea typeface="Arial" charset="0"/>
                <a:cs typeface="Arial" charset="0"/>
                <a:sym typeface="Arial"/>
              </a:rPr>
              <a:t>is the size of Russian and Ukrainian forces currently involved in Ukraine?</a:t>
            </a:r>
            <a:endParaRPr lang="en-US" sz="2200" dirty="0">
              <a:solidFill>
                <a:schemeClr val="dk2"/>
              </a:solidFill>
              <a:latin typeface="Arial" charset="0"/>
              <a:ea typeface="Arial" charset="0"/>
              <a:cs typeface="Arial" charset="0"/>
            </a:endParaRPr>
          </a:p>
          <a:p>
            <a:pPr marL="990575" lvl="1" indent="-365750">
              <a:spcBef>
                <a:spcPts val="400"/>
              </a:spcBef>
              <a:buClr>
                <a:schemeClr val="dk2"/>
              </a:buClr>
              <a:buSzPct val="100000"/>
              <a:buFont typeface="Arial"/>
              <a:buChar char="•"/>
            </a:pPr>
            <a:r>
              <a:rPr lang="en-US" sz="1800" dirty="0" smtClean="0">
                <a:solidFill>
                  <a:schemeClr val="dk2"/>
                </a:solidFill>
                <a:latin typeface="Arial" charset="0"/>
                <a:ea typeface="Arial" charset="0"/>
                <a:cs typeface="Arial" charset="0"/>
                <a:sym typeface="Arial"/>
              </a:rPr>
              <a:t>It </a:t>
            </a:r>
            <a:r>
              <a:rPr lang="en-US" sz="1800" dirty="0">
                <a:solidFill>
                  <a:schemeClr val="dk2"/>
                </a:solidFill>
                <a:latin typeface="Arial" charset="0"/>
                <a:ea typeface="Arial" charset="0"/>
                <a:cs typeface="Arial" charset="0"/>
                <a:sym typeface="Arial"/>
              </a:rPr>
              <a:t>said the Ukrainians had created a force of 20,000 close to the Belarus border, which "requires a response from us</a:t>
            </a:r>
            <a:r>
              <a:rPr lang="en-US" sz="1800" dirty="0" smtClean="0">
                <a:solidFill>
                  <a:schemeClr val="dk2"/>
                </a:solidFill>
                <a:latin typeface="Arial" charset="0"/>
                <a:ea typeface="Arial" charset="0"/>
                <a:cs typeface="Arial" charset="0"/>
                <a:sym typeface="Arial"/>
              </a:rPr>
              <a:t>.”</a:t>
            </a:r>
          </a:p>
          <a:p>
            <a:pPr marL="990575" lvl="1" indent="-365750">
              <a:spcBef>
                <a:spcPts val="400"/>
              </a:spcBef>
              <a:buClr>
                <a:schemeClr val="dk2"/>
              </a:buClr>
              <a:buSzPct val="100000"/>
              <a:buFont typeface="Arial"/>
              <a:buChar char="•"/>
            </a:pPr>
            <a:r>
              <a:rPr lang="en-US" sz="1800" dirty="0" smtClean="0">
                <a:solidFill>
                  <a:schemeClr val="dk2"/>
                </a:solidFill>
                <a:latin typeface="Arial" charset="0"/>
                <a:ea typeface="Arial" charset="0"/>
                <a:cs typeface="Arial" charset="0"/>
                <a:sym typeface="Arial"/>
              </a:rPr>
              <a:t>It </a:t>
            </a:r>
            <a:r>
              <a:rPr lang="en-US" sz="1800" dirty="0">
                <a:solidFill>
                  <a:schemeClr val="dk2"/>
                </a:solidFill>
                <a:latin typeface="Arial" charset="0"/>
                <a:ea typeface="Arial" charset="0"/>
                <a:cs typeface="Arial" charset="0"/>
                <a:sym typeface="Arial"/>
              </a:rPr>
              <a:t>also said 400 Russian soldiers are "present full time" at the site.</a:t>
            </a:r>
            <a:endParaRPr lang="en-US" sz="1800" dirty="0">
              <a:solidFill>
                <a:schemeClr val="dk2"/>
              </a:solidFill>
              <a:latin typeface="Arial" charset="0"/>
              <a:ea typeface="Arial" charset="0"/>
              <a:cs typeface="Arial" charset="0"/>
            </a:endParaRPr>
          </a:p>
          <a:p>
            <a:pPr marL="990575" lvl="1" indent="-365750">
              <a:spcBef>
                <a:spcPts val="400"/>
              </a:spcBef>
              <a:spcAft>
                <a:spcPts val="1600"/>
              </a:spcAft>
              <a:buClr>
                <a:schemeClr val="dk2"/>
              </a:buClr>
              <a:buSzPct val="100000"/>
              <a:buFont typeface="Arial"/>
              <a:buChar char="•"/>
            </a:pPr>
            <a:endParaRPr sz="1800" dirty="0">
              <a:solidFill>
                <a:schemeClr val="dk2"/>
              </a:solidFill>
              <a:latin typeface="Arial" charset="0"/>
              <a:ea typeface="Arial" charset="0"/>
              <a:cs typeface="Arial" charset="0"/>
            </a:endParaRPr>
          </a:p>
        </p:txBody>
      </p:sp>
      <p:sp>
        <p:nvSpPr>
          <p:cNvPr id="497" name="Google Shape;497;p84"/>
          <p:cNvSpPr txBox="1">
            <a:spLocks noGrp="1"/>
          </p:cNvSpPr>
          <p:nvPr>
            <p:ph type="title"/>
          </p:nvPr>
        </p:nvSpPr>
        <p:spPr>
          <a:xfrm>
            <a:off x="427783" y="227931"/>
            <a:ext cx="11360800" cy="763600"/>
          </a:xfrm>
          <a:prstGeom prst="rect">
            <a:avLst/>
          </a:prstGeom>
          <a:noFill/>
          <a:ln>
            <a:noFill/>
          </a:ln>
        </p:spPr>
        <p:txBody>
          <a:bodyPr spcFirstLastPara="1" vert="horz" wrap="square" lIns="121900" tIns="121900" rIns="121900" bIns="121900" rtlCol="0" anchor="t" anchorCtr="0">
            <a:noAutofit/>
          </a:bodyPr>
          <a:lstStyle/>
          <a:p>
            <a:pPr>
              <a:spcBef>
                <a:spcPts val="0"/>
              </a:spcBef>
              <a:buClr>
                <a:schemeClr val="dk1"/>
              </a:buClr>
              <a:buSzPts val="943"/>
            </a:pPr>
            <a:r>
              <a:rPr lang="en" sz="3200"/>
              <a:t>Asking Our </a:t>
            </a:r>
            <a:r>
              <a:rPr lang="en" sz="3200" i="1"/>
              <a:t>SmartBook</a:t>
            </a:r>
            <a:r>
              <a:rPr lang="en" sz="3200"/>
              <a:t> the Same Questions</a:t>
            </a:r>
            <a:endParaRPr sz="3200"/>
          </a:p>
        </p:txBody>
      </p:sp>
      <p:sp>
        <p:nvSpPr>
          <p:cNvPr id="498" name="Google Shape;498;p84"/>
          <p:cNvSpPr/>
          <p:nvPr/>
        </p:nvSpPr>
        <p:spPr>
          <a:xfrm>
            <a:off x="209391" y="4911808"/>
            <a:ext cx="10682087" cy="1436291"/>
          </a:xfrm>
          <a:prstGeom prst="rect">
            <a:avLst/>
          </a:prstGeom>
          <a:noFill/>
          <a:ln>
            <a:noFill/>
          </a:ln>
        </p:spPr>
        <p:txBody>
          <a:bodyPr spcFirstLastPara="1" wrap="square" lIns="121900" tIns="60933" rIns="121900" bIns="60933" anchor="t" anchorCtr="0">
            <a:noAutofit/>
          </a:bodyPr>
          <a:lstStyle/>
          <a:p>
            <a:pPr marL="380990" indent="-380990">
              <a:buClr>
                <a:srgbClr val="000000"/>
              </a:buClr>
              <a:buSzPts val="1600"/>
              <a:buFont typeface="Arial"/>
              <a:buChar char="•"/>
            </a:pPr>
            <a:endParaRPr sz="1733" dirty="0"/>
          </a:p>
        </p:txBody>
      </p:sp>
    </p:spTree>
    <p:extLst>
      <p:ext uri="{BB962C8B-B14F-4D97-AF65-F5344CB8AC3E}">
        <p14:creationId xmlns:p14="http://schemas.microsoft.com/office/powerpoint/2010/main" val="183645299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85"/>
          <p:cNvSpPr txBox="1">
            <a:spLocks noGrp="1"/>
          </p:cNvSpPr>
          <p:nvPr>
            <p:ph type="title"/>
          </p:nvPr>
        </p:nvSpPr>
        <p:spPr>
          <a:xfrm>
            <a:off x="491826" y="4487"/>
            <a:ext cx="11360800" cy="763600"/>
          </a:xfrm>
          <a:prstGeom prst="rect">
            <a:avLst/>
          </a:prstGeom>
          <a:noFill/>
          <a:ln>
            <a:noFill/>
          </a:ln>
        </p:spPr>
        <p:txBody>
          <a:bodyPr spcFirstLastPara="1" vert="horz" wrap="square" lIns="121900" tIns="121900" rIns="121900" bIns="121900" rtlCol="0" anchor="t" anchorCtr="0">
            <a:noAutofit/>
          </a:bodyPr>
          <a:lstStyle/>
          <a:p>
            <a:pPr>
              <a:buClr>
                <a:schemeClr val="dk1"/>
              </a:buClr>
              <a:buSzPts val="943"/>
            </a:pPr>
            <a:r>
              <a:rPr lang="en-US" dirty="0" smtClean="0"/>
              <a:t>Good News: </a:t>
            </a:r>
            <a:r>
              <a:rPr lang="en" dirty="0" smtClean="0"/>
              <a:t>LLMs </a:t>
            </a:r>
            <a:r>
              <a:rPr lang="en-US" dirty="0" smtClean="0"/>
              <a:t>Didn’t </a:t>
            </a:r>
            <a:r>
              <a:rPr lang="en" dirty="0" smtClean="0"/>
              <a:t>Outpace </a:t>
            </a:r>
            <a:r>
              <a:rPr lang="en" dirty="0"/>
              <a:t>Human/Machine Intel </a:t>
            </a:r>
            <a:r>
              <a:rPr lang="en" dirty="0" smtClean="0"/>
              <a:t>Analysts</a:t>
            </a:r>
            <a:endParaRPr sz="3200" dirty="0"/>
          </a:p>
        </p:txBody>
      </p:sp>
      <p:pic>
        <p:nvPicPr>
          <p:cNvPr id="504" name="Google Shape;504;p85" descr="Screen Shot 2023-02-02 at 12.05.21 PM.png"/>
          <p:cNvPicPr preferRelativeResize="0"/>
          <p:nvPr/>
        </p:nvPicPr>
        <p:blipFill rotWithShape="1">
          <a:blip r:embed="rId3">
            <a:alphaModFix/>
          </a:blip>
          <a:srcRect/>
          <a:stretch/>
        </p:blipFill>
        <p:spPr>
          <a:xfrm>
            <a:off x="0" y="1215804"/>
            <a:ext cx="12192000" cy="5437429"/>
          </a:xfrm>
          <a:prstGeom prst="rect">
            <a:avLst/>
          </a:prstGeom>
          <a:noFill/>
          <a:ln>
            <a:noFill/>
          </a:ln>
        </p:spPr>
      </p:pic>
    </p:spTree>
    <p:extLst>
      <p:ext uri="{BB962C8B-B14F-4D97-AF65-F5344CB8AC3E}">
        <p14:creationId xmlns:p14="http://schemas.microsoft.com/office/powerpoint/2010/main" val="71619480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6"/>
          <p:cNvSpPr txBox="1">
            <a:spLocks noGrp="1"/>
          </p:cNvSpPr>
          <p:nvPr>
            <p:ph type="title"/>
          </p:nvPr>
        </p:nvSpPr>
        <p:spPr>
          <a:xfrm>
            <a:off x="391235" y="386287"/>
            <a:ext cx="11360800" cy="763600"/>
          </a:xfrm>
          <a:prstGeom prst="rect">
            <a:avLst/>
          </a:prstGeom>
          <a:noFill/>
          <a:ln>
            <a:noFill/>
          </a:ln>
        </p:spPr>
        <p:txBody>
          <a:bodyPr spcFirstLastPara="1" vert="horz" wrap="square" lIns="121900" tIns="121900" rIns="121900" bIns="121900" rtlCol="0" anchor="t" anchorCtr="0">
            <a:noAutofit/>
          </a:bodyPr>
          <a:lstStyle/>
          <a:p>
            <a:pPr>
              <a:buClr>
                <a:schemeClr val="dk1"/>
              </a:buClr>
              <a:buSzPts val="943"/>
            </a:pPr>
            <a:r>
              <a:rPr lang="en" sz="3200"/>
              <a:t>Asking Our SmartBook the Same Question</a:t>
            </a:r>
            <a:endParaRPr sz="3200"/>
          </a:p>
        </p:txBody>
      </p:sp>
      <p:pic>
        <p:nvPicPr>
          <p:cNvPr id="510" name="Google Shape;510;p86" descr="Screen Shot 2023-02-02 at 12.05.10 PM.png"/>
          <p:cNvPicPr preferRelativeResize="0"/>
          <p:nvPr/>
        </p:nvPicPr>
        <p:blipFill rotWithShape="1">
          <a:blip r:embed="rId3">
            <a:alphaModFix/>
          </a:blip>
          <a:srcRect/>
          <a:stretch/>
        </p:blipFill>
        <p:spPr>
          <a:xfrm>
            <a:off x="165803" y="1157212"/>
            <a:ext cx="11563248" cy="5410277"/>
          </a:xfrm>
          <a:prstGeom prst="rect">
            <a:avLst/>
          </a:prstGeom>
          <a:noFill/>
          <a:ln>
            <a:noFill/>
          </a:ln>
        </p:spPr>
      </p:pic>
    </p:spTree>
    <p:extLst>
      <p:ext uri="{BB962C8B-B14F-4D97-AF65-F5344CB8AC3E}">
        <p14:creationId xmlns:p14="http://schemas.microsoft.com/office/powerpoint/2010/main" val="28929373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87"/>
          <p:cNvSpPr txBox="1">
            <a:spLocks noGrp="1"/>
          </p:cNvSpPr>
          <p:nvPr>
            <p:ph type="title"/>
          </p:nvPr>
        </p:nvSpPr>
        <p:spPr>
          <a:xfrm>
            <a:off x="391235" y="386287"/>
            <a:ext cx="11360800" cy="763600"/>
          </a:xfrm>
          <a:prstGeom prst="rect">
            <a:avLst/>
          </a:prstGeom>
          <a:noFill/>
          <a:ln>
            <a:noFill/>
          </a:ln>
        </p:spPr>
        <p:txBody>
          <a:bodyPr spcFirstLastPara="1" vert="horz" wrap="square" lIns="121900" tIns="121900" rIns="121900" bIns="121900" rtlCol="0" anchor="t" anchorCtr="0">
            <a:noAutofit/>
          </a:bodyPr>
          <a:lstStyle/>
          <a:p>
            <a:pPr>
              <a:buClr>
                <a:schemeClr val="dk1"/>
              </a:buClr>
              <a:buSzPts val="943"/>
            </a:pPr>
            <a:r>
              <a:rPr lang="en" sz="3200"/>
              <a:t>Did LLMs Outpace Human/Machine Intel Analysts? No!</a:t>
            </a:r>
            <a:endParaRPr sz="3200"/>
          </a:p>
        </p:txBody>
      </p:sp>
      <p:pic>
        <p:nvPicPr>
          <p:cNvPr id="516" name="Google Shape;516;p87" descr="Screen Shot 2023-02-02 at 12.12.58 PM.png"/>
          <p:cNvPicPr preferRelativeResize="0"/>
          <p:nvPr/>
        </p:nvPicPr>
        <p:blipFill rotWithShape="1">
          <a:blip r:embed="rId3">
            <a:alphaModFix/>
          </a:blip>
          <a:srcRect/>
          <a:stretch/>
        </p:blipFill>
        <p:spPr>
          <a:xfrm>
            <a:off x="16933" y="1371300"/>
            <a:ext cx="12175067" cy="4030133"/>
          </a:xfrm>
          <a:prstGeom prst="rect">
            <a:avLst/>
          </a:prstGeom>
          <a:noFill/>
          <a:ln>
            <a:noFill/>
          </a:ln>
        </p:spPr>
      </p:pic>
    </p:spTree>
    <p:extLst>
      <p:ext uri="{BB962C8B-B14F-4D97-AF65-F5344CB8AC3E}">
        <p14:creationId xmlns:p14="http://schemas.microsoft.com/office/powerpoint/2010/main" val="90234823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88"/>
          <p:cNvSpPr txBox="1">
            <a:spLocks noGrp="1"/>
          </p:cNvSpPr>
          <p:nvPr>
            <p:ph type="title"/>
          </p:nvPr>
        </p:nvSpPr>
        <p:spPr>
          <a:xfrm>
            <a:off x="305955" y="0"/>
            <a:ext cx="11360800" cy="763600"/>
          </a:xfrm>
          <a:prstGeom prst="rect">
            <a:avLst/>
          </a:prstGeom>
          <a:noFill/>
          <a:ln>
            <a:noFill/>
          </a:ln>
        </p:spPr>
        <p:txBody>
          <a:bodyPr spcFirstLastPara="1" vert="horz" wrap="square" lIns="121900" tIns="121900" rIns="121900" bIns="121900" rtlCol="0" anchor="t" anchorCtr="0">
            <a:noAutofit/>
          </a:bodyPr>
          <a:lstStyle/>
          <a:p>
            <a:pPr>
              <a:buClr>
                <a:schemeClr val="dk1"/>
              </a:buClr>
              <a:buSzPts val="943"/>
            </a:pPr>
            <a:r>
              <a:rPr lang="en" sz="3200"/>
              <a:t>Asking Our SmartBook the Same Question</a:t>
            </a:r>
            <a:endParaRPr sz="3200"/>
          </a:p>
        </p:txBody>
      </p:sp>
      <p:pic>
        <p:nvPicPr>
          <p:cNvPr id="522" name="Google Shape;522;p88" descr="Screen Shot 2023-02-02 at 12.19.24 PM.png"/>
          <p:cNvPicPr preferRelativeResize="0"/>
          <p:nvPr/>
        </p:nvPicPr>
        <p:blipFill rotWithShape="1">
          <a:blip r:embed="rId3">
            <a:alphaModFix/>
          </a:blip>
          <a:srcRect/>
          <a:stretch/>
        </p:blipFill>
        <p:spPr>
          <a:xfrm>
            <a:off x="85281" y="659704"/>
            <a:ext cx="12192000" cy="5940577"/>
          </a:xfrm>
          <a:prstGeom prst="rect">
            <a:avLst/>
          </a:prstGeom>
          <a:noFill/>
          <a:ln>
            <a:noFill/>
          </a:ln>
        </p:spPr>
      </p:pic>
    </p:spTree>
    <p:extLst>
      <p:ext uri="{BB962C8B-B14F-4D97-AF65-F5344CB8AC3E}">
        <p14:creationId xmlns:p14="http://schemas.microsoft.com/office/powerpoint/2010/main" val="21115728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83"/>
          <p:cNvSpPr txBox="1">
            <a:spLocks noGrp="1"/>
          </p:cNvSpPr>
          <p:nvPr>
            <p:ph type="title"/>
          </p:nvPr>
        </p:nvSpPr>
        <p:spPr>
          <a:xfrm>
            <a:off x="391235" y="386287"/>
            <a:ext cx="11360800" cy="763600"/>
          </a:xfrm>
          <a:prstGeom prst="rect">
            <a:avLst/>
          </a:prstGeom>
          <a:noFill/>
          <a:ln>
            <a:noFill/>
          </a:ln>
        </p:spPr>
        <p:txBody>
          <a:bodyPr spcFirstLastPara="1" vert="horz" wrap="square" lIns="121900" tIns="121900" rIns="121900" bIns="121900" rtlCol="0" anchor="t" anchorCtr="0">
            <a:noAutofit/>
          </a:bodyPr>
          <a:lstStyle/>
          <a:p>
            <a:pPr>
              <a:buClr>
                <a:schemeClr val="dk1"/>
              </a:buClr>
              <a:buSzPts val="943"/>
            </a:pPr>
            <a:r>
              <a:rPr lang="en" sz="3200"/>
              <a:t>Did LLMs Outpace Human/Machine Intel Analysts? No!</a:t>
            </a:r>
            <a:endParaRPr sz="3200"/>
          </a:p>
        </p:txBody>
      </p:sp>
      <p:pic>
        <p:nvPicPr>
          <p:cNvPr id="491" name="Google Shape;491;p83" descr="Screen Shot 2023-02-01 at 8.48.48 PM.png"/>
          <p:cNvPicPr preferRelativeResize="0"/>
          <p:nvPr/>
        </p:nvPicPr>
        <p:blipFill rotWithShape="1">
          <a:blip r:embed="rId3">
            <a:alphaModFix/>
          </a:blip>
          <a:srcRect/>
          <a:stretch/>
        </p:blipFill>
        <p:spPr>
          <a:xfrm>
            <a:off x="1169555" y="1189156"/>
            <a:ext cx="8120720" cy="5510488"/>
          </a:xfrm>
          <a:prstGeom prst="rect">
            <a:avLst/>
          </a:prstGeom>
          <a:noFill/>
          <a:ln>
            <a:noFill/>
          </a:ln>
        </p:spPr>
      </p:pic>
    </p:spTree>
    <p:extLst>
      <p:ext uri="{BB962C8B-B14F-4D97-AF65-F5344CB8AC3E}">
        <p14:creationId xmlns:p14="http://schemas.microsoft.com/office/powerpoint/2010/main" val="1035713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9731377" y="6569076"/>
            <a:ext cx="936625" cy="365125"/>
          </a:xfrm>
          <a:prstGeom prst="rect">
            <a:avLst/>
          </a:prstGeom>
          <a:noFill/>
          <a:ln>
            <a:noFill/>
          </a:ln>
        </p:spPr>
        <p:txBody>
          <a:bodyPr spcFirstLastPara="1" wrap="square" lIns="91423" tIns="45699" rIns="91423" bIns="45699" anchor="t" anchorCtr="0">
            <a:noAutofit/>
          </a:bodyPr>
          <a:lstStyle/>
          <a:p>
            <a:pPr algn="r"/>
            <a:fld id="{00000000-1234-1234-1234-123412341234}" type="slidenum">
              <a:rPr lang="en-US" sz="1400" b="1">
                <a:latin typeface="Calibri"/>
                <a:ea typeface="Calibri"/>
                <a:cs typeface="Calibri"/>
                <a:sym typeface="Calibri"/>
              </a:rPr>
              <a:pPr algn="r"/>
              <a:t>5</a:t>
            </a:fld>
            <a:endParaRPr sz="1400" b="1">
              <a:latin typeface="Calibri"/>
              <a:ea typeface="Calibri"/>
              <a:cs typeface="Calibri"/>
              <a:sym typeface="Calibri"/>
            </a:endParaRPr>
          </a:p>
        </p:txBody>
      </p:sp>
      <p:sp>
        <p:nvSpPr>
          <p:cNvPr id="9" name="Google Shape;134;p30"/>
          <p:cNvSpPr txBox="1">
            <a:spLocks noGrp="1"/>
          </p:cNvSpPr>
          <p:nvPr>
            <p:ph type="title"/>
          </p:nvPr>
        </p:nvSpPr>
        <p:spPr>
          <a:xfrm>
            <a:off x="909933" y="88248"/>
            <a:ext cx="10515600" cy="1325563"/>
          </a:xfrm>
          <a:prstGeom prst="rect">
            <a:avLst/>
          </a:prstGeom>
          <a:noFill/>
          <a:ln>
            <a:noFill/>
          </a:ln>
        </p:spPr>
        <p:txBody>
          <a:bodyPr spcFirstLastPara="1" vert="horz" wrap="square" lIns="91431" tIns="45699" rIns="91431" bIns="45699" rtlCol="0" anchor="ctr" anchorCtr="0">
            <a:normAutofit/>
          </a:bodyPr>
          <a:lstStyle/>
          <a:p>
            <a:pPr>
              <a:buSzPts val="3300"/>
            </a:pPr>
            <a:r>
              <a:rPr lang="en-US" dirty="0" smtClean="0"/>
              <a:t>It is the Best of Times</a:t>
            </a:r>
            <a:endParaRPr dirty="0"/>
          </a:p>
        </p:txBody>
      </p:sp>
      <p:pic>
        <p:nvPicPr>
          <p:cNvPr id="2" name="Picture 1" descr="Screen Shot 2023-08-22 at 11.26.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4195" y="1119159"/>
            <a:ext cx="4893125" cy="5593185"/>
          </a:xfrm>
          <a:prstGeom prst="rect">
            <a:avLst/>
          </a:prstGeom>
        </p:spPr>
      </p:pic>
    </p:spTree>
    <p:extLst>
      <p:ext uri="{BB962C8B-B14F-4D97-AF65-F5344CB8AC3E}">
        <p14:creationId xmlns:p14="http://schemas.microsoft.com/office/powerpoint/2010/main" val="344184711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540fa48fca_2_9"/>
          <p:cNvSpPr txBox="1"/>
          <p:nvPr/>
        </p:nvSpPr>
        <p:spPr>
          <a:xfrm>
            <a:off x="82900" y="1272833"/>
            <a:ext cx="11801341" cy="3973200"/>
          </a:xfrm>
          <a:prstGeom prst="rect">
            <a:avLst/>
          </a:prstGeom>
          <a:noFill/>
          <a:ln>
            <a:noFill/>
          </a:ln>
        </p:spPr>
        <p:txBody>
          <a:bodyPr spcFirstLastPara="1" wrap="square" lIns="121897" tIns="60932" rIns="121897" bIns="60932" anchor="t" anchorCtr="0">
            <a:noAutofit/>
          </a:bodyPr>
          <a:lstStyle/>
          <a:p>
            <a:pPr marL="609585" lvl="1" indent="-380990">
              <a:lnSpc>
                <a:spcPct val="120000"/>
              </a:lnSpc>
              <a:buClr>
                <a:srgbClr val="151E49"/>
              </a:buClr>
              <a:buSzPts val="900"/>
              <a:buFont typeface="Arial"/>
              <a:buChar char="●"/>
            </a:pPr>
            <a:r>
              <a:rPr lang="en-US" sz="1600">
                <a:solidFill>
                  <a:schemeClr val="dk1"/>
                </a:solidFill>
                <a:latin typeface="Arial"/>
                <a:ea typeface="Arial"/>
                <a:cs typeface="Arial"/>
                <a:sym typeface="Arial"/>
              </a:rPr>
              <a:t>FDA approved drugs consist of substituent </a:t>
            </a:r>
            <a:r>
              <a:rPr lang="en-US" sz="1600" b="1">
                <a:solidFill>
                  <a:schemeClr val="dk1"/>
                </a:solidFill>
                <a:latin typeface="Arial"/>
                <a:ea typeface="Arial"/>
                <a:cs typeface="Arial"/>
                <a:sym typeface="Arial"/>
              </a:rPr>
              <a:t>building blocks </a:t>
            </a:r>
            <a:r>
              <a:rPr lang="en-US" sz="1600">
                <a:solidFill>
                  <a:schemeClr val="dk1"/>
                </a:solidFill>
                <a:latin typeface="Arial"/>
                <a:ea typeface="Arial"/>
                <a:cs typeface="Arial"/>
                <a:sym typeface="Arial"/>
              </a:rPr>
              <a:t>which are particularly relevant for beneficial drug properties</a:t>
            </a:r>
            <a:endParaRPr sz="1600">
              <a:solidFill>
                <a:schemeClr val="dk1"/>
              </a:solidFill>
              <a:latin typeface="Arial"/>
              <a:ea typeface="Arial"/>
              <a:cs typeface="Arial"/>
              <a:sym typeface="Arial"/>
            </a:endParaRPr>
          </a:p>
          <a:p>
            <a:pPr marL="609585" indent="-380990">
              <a:lnSpc>
                <a:spcPct val="120000"/>
              </a:lnSpc>
              <a:buClr>
                <a:srgbClr val="151E49"/>
              </a:buClr>
              <a:buSzPts val="900"/>
              <a:buFont typeface="Arial"/>
              <a:buChar char="●"/>
            </a:pPr>
            <a:r>
              <a:rPr lang="en-US" sz="1600">
                <a:solidFill>
                  <a:srgbClr val="2A2F36"/>
                </a:solidFill>
                <a:latin typeface="Arial"/>
                <a:ea typeface="Arial"/>
                <a:cs typeface="Arial"/>
                <a:sym typeface="Arial"/>
              </a:rPr>
              <a:t>Our goal: Using blood brain barrier penetration (BBBP) as a case study to </a:t>
            </a:r>
            <a:r>
              <a:rPr lang="en-US" sz="1600">
                <a:solidFill>
                  <a:schemeClr val="dk1"/>
                </a:solidFill>
                <a:latin typeface="Arial"/>
                <a:ea typeface="Arial"/>
                <a:cs typeface="Arial"/>
                <a:sym typeface="Arial"/>
              </a:rPr>
              <a:t>produce better candidate kinase inhibitor variants to pass BBB.</a:t>
            </a:r>
            <a:endParaRPr sz="1600">
              <a:solidFill>
                <a:srgbClr val="2A2F36"/>
              </a:solidFill>
              <a:latin typeface="Arial"/>
              <a:ea typeface="Arial"/>
              <a:cs typeface="Arial"/>
              <a:sym typeface="Arial"/>
            </a:endParaRPr>
          </a:p>
          <a:p>
            <a:pPr marL="609585" indent="-380990">
              <a:lnSpc>
                <a:spcPct val="120000"/>
              </a:lnSpc>
              <a:buClr>
                <a:srgbClr val="151E49"/>
              </a:buClr>
              <a:buSzPts val="900"/>
              <a:buFont typeface="Arial"/>
              <a:buChar char="●"/>
            </a:pPr>
            <a:r>
              <a:rPr lang="en-US" sz="1600" b="1">
                <a:solidFill>
                  <a:srgbClr val="2A2F36"/>
                </a:solidFill>
                <a:latin typeface="Arial"/>
                <a:ea typeface="Arial"/>
                <a:cs typeface="Arial"/>
                <a:sym typeface="Arial"/>
              </a:rPr>
              <a:t>Existing knowledge bases cannot solve the problem</a:t>
            </a:r>
            <a:r>
              <a:rPr lang="en-US" sz="1600">
                <a:solidFill>
                  <a:srgbClr val="2A2F36"/>
                </a:solidFill>
                <a:latin typeface="Arial"/>
                <a:ea typeface="Arial"/>
                <a:cs typeface="Arial"/>
                <a:sym typeface="Arial"/>
              </a:rPr>
              <a:t>: 0 of the 89 kinase inhibitors we care about are in the popular human constructed BBBP dataset.</a:t>
            </a:r>
            <a:endParaRPr/>
          </a:p>
          <a:p>
            <a:pPr marL="609585" indent="-380990">
              <a:lnSpc>
                <a:spcPct val="120000"/>
              </a:lnSpc>
              <a:buClr>
                <a:srgbClr val="151E49"/>
              </a:buClr>
              <a:buSzPts val="900"/>
              <a:buFont typeface="Arial"/>
              <a:buChar char="●"/>
            </a:pPr>
            <a:r>
              <a:rPr lang="en-US" sz="1600" b="1">
                <a:solidFill>
                  <a:srgbClr val="2A2F36"/>
                </a:solidFill>
                <a:latin typeface="Arial"/>
                <a:ea typeface="Arial"/>
                <a:cs typeface="Arial"/>
                <a:sym typeface="Arial"/>
              </a:rPr>
              <a:t>GPT-4 cannot solve the problem</a:t>
            </a:r>
            <a:r>
              <a:rPr lang="en-US" sz="1600">
                <a:solidFill>
                  <a:srgbClr val="2A2F36"/>
                </a:solidFill>
                <a:latin typeface="Arial"/>
                <a:ea typeface="Arial"/>
                <a:cs typeface="Arial"/>
                <a:sym typeface="Arial"/>
              </a:rPr>
              <a:t>: LLMs, </a:t>
            </a:r>
            <a:r>
              <a:rPr lang="en-US" sz="1600">
                <a:solidFill>
                  <a:schemeClr val="dk1"/>
                </a:solidFill>
                <a:latin typeface="Arial"/>
                <a:ea typeface="Arial"/>
                <a:cs typeface="Arial"/>
                <a:sym typeface="Arial"/>
              </a:rPr>
              <a:t>by design, make up (hallucinate) some false claims in a confident tone: </a:t>
            </a:r>
            <a:endParaRPr/>
          </a:p>
          <a:p>
            <a:pPr marL="609585" indent="-304792">
              <a:lnSpc>
                <a:spcPct val="120000"/>
              </a:lnSpc>
              <a:buClr>
                <a:srgbClr val="151E49"/>
              </a:buClr>
              <a:buSzPts val="900"/>
            </a:pPr>
            <a:endParaRPr sz="1900">
              <a:solidFill>
                <a:srgbClr val="000000"/>
              </a:solidFill>
              <a:latin typeface="Arial"/>
              <a:ea typeface="Arial"/>
              <a:cs typeface="Arial"/>
              <a:sym typeface="Arial"/>
            </a:endParaRPr>
          </a:p>
        </p:txBody>
      </p:sp>
      <p:pic>
        <p:nvPicPr>
          <p:cNvPr id="172" name="Google Shape;172;g2540fa48fca_2_9"/>
          <p:cNvPicPr preferRelativeResize="0"/>
          <p:nvPr/>
        </p:nvPicPr>
        <p:blipFill rotWithShape="1">
          <a:blip r:embed="rId3">
            <a:alphaModFix/>
          </a:blip>
          <a:srcRect/>
          <a:stretch/>
        </p:blipFill>
        <p:spPr>
          <a:xfrm>
            <a:off x="6510290" y="3492318"/>
            <a:ext cx="5563340" cy="2500031"/>
          </a:xfrm>
          <a:prstGeom prst="rect">
            <a:avLst/>
          </a:prstGeom>
          <a:noFill/>
          <a:ln>
            <a:noFill/>
          </a:ln>
        </p:spPr>
      </p:pic>
      <p:pic>
        <p:nvPicPr>
          <p:cNvPr id="173" name="Google Shape;173;g2540fa48fca_2_9"/>
          <p:cNvPicPr preferRelativeResize="0"/>
          <p:nvPr/>
        </p:nvPicPr>
        <p:blipFill rotWithShape="1">
          <a:blip r:embed="rId4">
            <a:alphaModFix/>
          </a:blip>
          <a:srcRect/>
          <a:stretch/>
        </p:blipFill>
        <p:spPr>
          <a:xfrm>
            <a:off x="82901" y="3645764"/>
            <a:ext cx="6370576" cy="2346585"/>
          </a:xfrm>
          <a:prstGeom prst="rect">
            <a:avLst/>
          </a:prstGeom>
          <a:noFill/>
          <a:ln>
            <a:noFill/>
          </a:ln>
        </p:spPr>
      </p:pic>
      <p:sp>
        <p:nvSpPr>
          <p:cNvPr id="7" name="Google Shape;208;p10"/>
          <p:cNvSpPr txBox="1">
            <a:spLocks noGrp="1"/>
          </p:cNvSpPr>
          <p:nvPr>
            <p:ph type="title"/>
          </p:nvPr>
        </p:nvSpPr>
        <p:spPr>
          <a:xfrm>
            <a:off x="415600" y="191671"/>
            <a:ext cx="11360800" cy="763600"/>
          </a:xfrm>
          <a:prstGeom prst="rect">
            <a:avLst/>
          </a:prstGeom>
          <a:noFill/>
          <a:ln>
            <a:noFill/>
          </a:ln>
        </p:spPr>
        <p:txBody>
          <a:bodyPr spcFirstLastPara="1" wrap="square" lIns="121900" tIns="121900" rIns="121900" bIns="121900" anchor="t" anchorCtr="0">
            <a:normAutofit/>
          </a:bodyPr>
          <a:lstStyle/>
          <a:p>
            <a:pPr marL="0" lvl="0" indent="0" algn="l" rtl="0">
              <a:lnSpc>
                <a:spcPct val="90000"/>
              </a:lnSpc>
              <a:spcBef>
                <a:spcPts val="0"/>
              </a:spcBef>
              <a:spcAft>
                <a:spcPts val="0"/>
              </a:spcAft>
              <a:buClr>
                <a:schemeClr val="dk1"/>
              </a:buClr>
              <a:buSzPts val="3000"/>
              <a:buFont typeface="Roboto"/>
              <a:buNone/>
            </a:pPr>
            <a:r>
              <a:rPr lang="en-US" dirty="0" smtClean="0"/>
              <a:t>Problem #2: Scientific Discovery</a:t>
            </a:r>
            <a:endParaRPr dirty="0"/>
          </a:p>
        </p:txBody>
      </p:sp>
    </p:spTree>
    <p:extLst>
      <p:ext uri="{BB962C8B-B14F-4D97-AF65-F5344CB8AC3E}">
        <p14:creationId xmlns:p14="http://schemas.microsoft.com/office/powerpoint/2010/main" val="829484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96"/>
          <p:cNvSpPr txBox="1">
            <a:spLocks noGrp="1"/>
          </p:cNvSpPr>
          <p:nvPr>
            <p:ph type="title"/>
          </p:nvPr>
        </p:nvSpPr>
        <p:spPr>
          <a:xfrm>
            <a:off x="415600" y="593367"/>
            <a:ext cx="11360800" cy="831200"/>
          </a:xfrm>
          <a:prstGeom prst="rect">
            <a:avLst/>
          </a:prstGeom>
          <a:noFill/>
          <a:ln>
            <a:noFill/>
          </a:ln>
        </p:spPr>
        <p:txBody>
          <a:bodyPr spcFirstLastPara="1" vert="horz" wrap="square" lIns="121900" tIns="121900" rIns="121900" bIns="121900" rtlCol="0" anchor="t" anchorCtr="0">
            <a:normAutofit fontScale="90000"/>
          </a:bodyPr>
          <a:lstStyle/>
          <a:p>
            <a:pPr>
              <a:buClr>
                <a:schemeClr val="dk1"/>
              </a:buClr>
              <a:buSzPct val="103703"/>
            </a:pPr>
            <a:r>
              <a:rPr lang="en-US" dirty="0" smtClean="0"/>
              <a:t>Problem #3: </a:t>
            </a:r>
            <a:r>
              <a:rPr lang="en" dirty="0" smtClean="0"/>
              <a:t>Cannot </a:t>
            </a:r>
            <a:r>
              <a:rPr lang="en" dirty="0"/>
              <a:t>Guarantee Truthful Information</a:t>
            </a:r>
            <a:br>
              <a:rPr lang="en" dirty="0"/>
            </a:br>
            <a:endParaRPr dirty="0"/>
          </a:p>
        </p:txBody>
      </p:sp>
      <p:pic>
        <p:nvPicPr>
          <p:cNvPr id="584" name="Google Shape;584;p96"/>
          <p:cNvPicPr preferRelativeResize="0"/>
          <p:nvPr/>
        </p:nvPicPr>
        <p:blipFill rotWithShape="1">
          <a:blip r:embed="rId3">
            <a:alphaModFix/>
          </a:blip>
          <a:srcRect/>
          <a:stretch/>
        </p:blipFill>
        <p:spPr>
          <a:xfrm>
            <a:off x="547693" y="2702571"/>
            <a:ext cx="9005889" cy="709035"/>
          </a:xfrm>
          <a:prstGeom prst="rect">
            <a:avLst/>
          </a:prstGeom>
          <a:noFill/>
          <a:ln>
            <a:noFill/>
          </a:ln>
        </p:spPr>
      </p:pic>
      <p:pic>
        <p:nvPicPr>
          <p:cNvPr id="585" name="Google Shape;585;p96"/>
          <p:cNvPicPr preferRelativeResize="0"/>
          <p:nvPr/>
        </p:nvPicPr>
        <p:blipFill rotWithShape="1">
          <a:blip r:embed="rId4">
            <a:alphaModFix/>
          </a:blip>
          <a:srcRect/>
          <a:stretch/>
        </p:blipFill>
        <p:spPr>
          <a:xfrm>
            <a:off x="578405" y="3411593"/>
            <a:ext cx="8944473" cy="1708936"/>
          </a:xfrm>
          <a:prstGeom prst="rect">
            <a:avLst/>
          </a:prstGeom>
          <a:noFill/>
          <a:ln>
            <a:noFill/>
          </a:ln>
        </p:spPr>
      </p:pic>
      <p:pic>
        <p:nvPicPr>
          <p:cNvPr id="586" name="Google Shape;586;p96" descr="Screen Shot 2023-01-25 at 11.52.31 PM.png"/>
          <p:cNvPicPr preferRelativeResize="0"/>
          <p:nvPr/>
        </p:nvPicPr>
        <p:blipFill rotWithShape="1">
          <a:blip r:embed="rId5">
            <a:alphaModFix/>
          </a:blip>
          <a:srcRect/>
          <a:stretch/>
        </p:blipFill>
        <p:spPr>
          <a:xfrm>
            <a:off x="9608147" y="2483050"/>
            <a:ext cx="2719981" cy="4199469"/>
          </a:xfrm>
          <a:prstGeom prst="rect">
            <a:avLst/>
          </a:prstGeom>
          <a:noFill/>
          <a:ln>
            <a:noFill/>
          </a:ln>
        </p:spPr>
      </p:pic>
      <p:sp>
        <p:nvSpPr>
          <p:cNvPr id="587" name="Google Shape;587;p96"/>
          <p:cNvSpPr/>
          <p:nvPr/>
        </p:nvSpPr>
        <p:spPr>
          <a:xfrm>
            <a:off x="578408" y="1424571"/>
            <a:ext cx="11035200" cy="984800"/>
          </a:xfrm>
          <a:prstGeom prst="rect">
            <a:avLst/>
          </a:prstGeom>
          <a:noFill/>
          <a:ln>
            <a:noFill/>
          </a:ln>
        </p:spPr>
        <p:txBody>
          <a:bodyPr spcFirstLastPara="1" wrap="square" lIns="121900" tIns="60933" rIns="121900" bIns="60933" anchor="t" anchorCtr="0">
            <a:noAutofit/>
          </a:bodyPr>
          <a:lstStyle/>
          <a:p>
            <a:pPr marL="380990" indent="-380990">
              <a:buClr>
                <a:srgbClr val="000000"/>
              </a:buClr>
              <a:buSzPts val="1400"/>
              <a:buFont typeface="Arial"/>
              <a:buChar char="•"/>
            </a:pPr>
            <a:r>
              <a:rPr lang="en" sz="1867">
                <a:solidFill>
                  <a:srgbClr val="000000"/>
                </a:solidFill>
                <a:latin typeface="Arial"/>
                <a:ea typeface="Arial"/>
                <a:cs typeface="Arial"/>
                <a:sym typeface="Arial"/>
              </a:rPr>
              <a:t>OpenAI notes that </a:t>
            </a:r>
            <a:r>
              <a:rPr lang="en" sz="1867" i="1">
                <a:solidFill>
                  <a:srgbClr val="000000"/>
                </a:solidFill>
                <a:latin typeface="Arial"/>
                <a:ea typeface="Arial"/>
                <a:cs typeface="Arial"/>
                <a:sym typeface="Arial"/>
              </a:rPr>
              <a:t>ChatGPT "sometimes writes plausible-sounding but incorrect or nonsensical answers ... is often excessively verbose ... [and] will sometimes respond to harmful instructions or exhibit biased behavior."</a:t>
            </a:r>
            <a:endParaRPr sz="2400"/>
          </a:p>
        </p:txBody>
      </p:sp>
    </p:spTree>
    <p:extLst>
      <p:ext uri="{BB962C8B-B14F-4D97-AF65-F5344CB8AC3E}">
        <p14:creationId xmlns:p14="http://schemas.microsoft.com/office/powerpoint/2010/main" val="2038502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7"/>
          <p:cNvSpPr txBox="1">
            <a:spLocks noGrp="1"/>
          </p:cNvSpPr>
          <p:nvPr>
            <p:ph type="title"/>
          </p:nvPr>
        </p:nvSpPr>
        <p:spPr>
          <a:xfrm>
            <a:off x="415600" y="593367"/>
            <a:ext cx="11360800" cy="831200"/>
          </a:xfrm>
          <a:prstGeom prst="rect">
            <a:avLst/>
          </a:prstGeom>
          <a:noFill/>
          <a:ln>
            <a:noFill/>
          </a:ln>
        </p:spPr>
        <p:txBody>
          <a:bodyPr spcFirstLastPara="1" vert="horz" wrap="square" lIns="121900" tIns="121900" rIns="121900" bIns="121900" rtlCol="0" anchor="t" anchorCtr="0">
            <a:normAutofit fontScale="90000"/>
          </a:bodyPr>
          <a:lstStyle/>
          <a:p>
            <a:pPr>
              <a:buClr>
                <a:schemeClr val="dk1"/>
              </a:buClr>
              <a:buSzPct val="103703"/>
            </a:pPr>
            <a:r>
              <a:rPr lang="en"/>
              <a:t>Cannot Guarantee Truthful Information</a:t>
            </a:r>
            <a:br>
              <a:rPr lang="en"/>
            </a:br>
            <a:endParaRPr/>
          </a:p>
        </p:txBody>
      </p:sp>
      <p:sp>
        <p:nvSpPr>
          <p:cNvPr id="593" name="Google Shape;593;p97"/>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pPr marL="0" indent="0">
              <a:spcAft>
                <a:spcPts val="1600"/>
              </a:spcAft>
              <a:buClr>
                <a:schemeClr val="dk1"/>
              </a:buClr>
              <a:buNone/>
            </a:pPr>
            <a:endParaRPr/>
          </a:p>
        </p:txBody>
      </p:sp>
      <p:pic>
        <p:nvPicPr>
          <p:cNvPr id="594" name="Google Shape;594;p97" descr="Screen Shot 2023-01-26 at 3.49.33 PM.png"/>
          <p:cNvPicPr preferRelativeResize="0"/>
          <p:nvPr/>
        </p:nvPicPr>
        <p:blipFill rotWithShape="1">
          <a:blip r:embed="rId3">
            <a:alphaModFix/>
          </a:blip>
          <a:srcRect/>
          <a:stretch/>
        </p:blipFill>
        <p:spPr>
          <a:xfrm>
            <a:off x="1" y="1424557"/>
            <a:ext cx="12191999" cy="3898964"/>
          </a:xfrm>
          <a:prstGeom prst="rect">
            <a:avLst/>
          </a:prstGeom>
          <a:noFill/>
          <a:ln>
            <a:noFill/>
          </a:ln>
        </p:spPr>
      </p:pic>
      <p:cxnSp>
        <p:nvCxnSpPr>
          <p:cNvPr id="595" name="Google Shape;595;p97"/>
          <p:cNvCxnSpPr/>
          <p:nvPr/>
        </p:nvCxnSpPr>
        <p:spPr>
          <a:xfrm rot="10800000" flipH="1">
            <a:off x="1751433" y="5091933"/>
            <a:ext cx="6288800" cy="7200"/>
          </a:xfrm>
          <a:prstGeom prst="straightConnector1">
            <a:avLst/>
          </a:prstGeom>
          <a:noFill/>
          <a:ln w="19050" cap="flat" cmpd="sng">
            <a:solidFill>
              <a:schemeClr val="dk1"/>
            </a:solidFill>
            <a:prstDash val="solid"/>
            <a:round/>
            <a:headEnd type="none" w="med" len="med"/>
            <a:tailEnd type="none" w="med" len="med"/>
          </a:ln>
        </p:spPr>
      </p:cxnSp>
      <p:pic>
        <p:nvPicPr>
          <p:cNvPr id="596" name="Google Shape;596;p97"/>
          <p:cNvPicPr preferRelativeResize="0"/>
          <p:nvPr/>
        </p:nvPicPr>
        <p:blipFill>
          <a:blip r:embed="rId4">
            <a:alphaModFix/>
          </a:blip>
          <a:stretch>
            <a:fillRect/>
          </a:stretch>
        </p:blipFill>
        <p:spPr>
          <a:xfrm>
            <a:off x="8698334" y="4751833"/>
            <a:ext cx="1798665" cy="1744067"/>
          </a:xfrm>
          <a:prstGeom prst="rect">
            <a:avLst/>
          </a:prstGeom>
          <a:noFill/>
          <a:ln>
            <a:noFill/>
          </a:ln>
        </p:spPr>
      </p:pic>
    </p:spTree>
    <p:extLst>
      <p:ext uri="{BB962C8B-B14F-4D97-AF65-F5344CB8AC3E}">
        <p14:creationId xmlns:p14="http://schemas.microsoft.com/office/powerpoint/2010/main" val="139249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101"/>
          <p:cNvSpPr txBox="1">
            <a:spLocks noGrp="1"/>
          </p:cNvSpPr>
          <p:nvPr>
            <p:ph type="title"/>
          </p:nvPr>
        </p:nvSpPr>
        <p:spPr>
          <a:xfrm>
            <a:off x="415600" y="-16233"/>
            <a:ext cx="11360800" cy="763600"/>
          </a:xfrm>
          <a:prstGeom prst="rect">
            <a:avLst/>
          </a:prstGeom>
          <a:noFill/>
          <a:ln>
            <a:noFill/>
          </a:ln>
        </p:spPr>
        <p:txBody>
          <a:bodyPr spcFirstLastPara="1" vert="horz" wrap="square" lIns="121900" tIns="121900" rIns="121900" bIns="121900" rtlCol="0" anchor="t" anchorCtr="0">
            <a:normAutofit/>
          </a:bodyPr>
          <a:lstStyle/>
          <a:p>
            <a:pPr>
              <a:buClr>
                <a:schemeClr val="dk1"/>
              </a:buClr>
              <a:buSzPct val="103703"/>
            </a:pPr>
            <a:r>
              <a:rPr lang="en-US" dirty="0" smtClean="0"/>
              <a:t>Problem #4: </a:t>
            </a:r>
            <a:r>
              <a:rPr lang="en" dirty="0" smtClean="0"/>
              <a:t>Highly </a:t>
            </a:r>
            <a:r>
              <a:rPr lang="en" dirty="0"/>
              <a:t>Biased</a:t>
            </a:r>
            <a:endParaRPr dirty="0"/>
          </a:p>
        </p:txBody>
      </p:sp>
      <p:pic>
        <p:nvPicPr>
          <p:cNvPr id="626" name="Google Shape;626;p101" descr="Screen Shot 2023-02-02 at 9.21.20 PM.png"/>
          <p:cNvPicPr preferRelativeResize="0"/>
          <p:nvPr/>
        </p:nvPicPr>
        <p:blipFill rotWithShape="1">
          <a:blip r:embed="rId3">
            <a:alphaModFix/>
          </a:blip>
          <a:srcRect/>
          <a:stretch/>
        </p:blipFill>
        <p:spPr>
          <a:xfrm>
            <a:off x="925897" y="1052231"/>
            <a:ext cx="8321864" cy="5440332"/>
          </a:xfrm>
          <a:prstGeom prst="rect">
            <a:avLst/>
          </a:prstGeom>
          <a:noFill/>
          <a:ln>
            <a:noFill/>
          </a:ln>
        </p:spPr>
      </p:pic>
      <p:sp>
        <p:nvSpPr>
          <p:cNvPr id="627" name="Google Shape;627;p101"/>
          <p:cNvSpPr txBox="1"/>
          <p:nvPr/>
        </p:nvSpPr>
        <p:spPr>
          <a:xfrm>
            <a:off x="9319889" y="2850395"/>
            <a:ext cx="2741200" cy="985023"/>
          </a:xfrm>
          <a:prstGeom prst="rect">
            <a:avLst/>
          </a:prstGeom>
          <a:noFill/>
          <a:ln>
            <a:noFill/>
          </a:ln>
        </p:spPr>
        <p:txBody>
          <a:bodyPr spcFirstLastPara="1" wrap="square" lIns="121900" tIns="60933" rIns="121900" bIns="60933" anchor="t" anchorCtr="0">
            <a:spAutoFit/>
          </a:bodyPr>
          <a:lstStyle/>
          <a:p>
            <a:r>
              <a:rPr lang="en" sz="1867">
                <a:solidFill>
                  <a:srgbClr val="000000"/>
                </a:solidFill>
                <a:latin typeface="Arial"/>
                <a:ea typeface="Arial"/>
                <a:cs typeface="Arial"/>
                <a:sym typeface="Arial"/>
              </a:rPr>
              <a:t>Only the first one is a female, and her affiliation is wrong.</a:t>
            </a:r>
            <a:endParaRPr sz="2400"/>
          </a:p>
        </p:txBody>
      </p:sp>
      <p:sp>
        <p:nvSpPr>
          <p:cNvPr id="628" name="Google Shape;628;p101"/>
          <p:cNvSpPr/>
          <p:nvPr/>
        </p:nvSpPr>
        <p:spPr>
          <a:xfrm>
            <a:off x="8479273" y="3118380"/>
            <a:ext cx="804000" cy="341200"/>
          </a:xfrm>
          <a:prstGeom prst="righ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Tree>
    <p:extLst>
      <p:ext uri="{BB962C8B-B14F-4D97-AF65-F5344CB8AC3E}">
        <p14:creationId xmlns:p14="http://schemas.microsoft.com/office/powerpoint/2010/main" val="1606378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91"/>
          <p:cNvSpPr txBox="1">
            <a:spLocks noGrp="1"/>
          </p:cNvSpPr>
          <p:nvPr>
            <p:ph type="title"/>
          </p:nvPr>
        </p:nvSpPr>
        <p:spPr>
          <a:xfrm>
            <a:off x="415600" y="-16233"/>
            <a:ext cx="11360800" cy="763600"/>
          </a:xfrm>
          <a:prstGeom prst="rect">
            <a:avLst/>
          </a:prstGeom>
          <a:noFill/>
          <a:ln>
            <a:noFill/>
          </a:ln>
        </p:spPr>
        <p:txBody>
          <a:bodyPr spcFirstLastPara="1" vert="horz" wrap="square" lIns="121900" tIns="121900" rIns="121900" bIns="121900" rtlCol="0" anchor="t" anchorCtr="0">
            <a:normAutofit/>
          </a:bodyPr>
          <a:lstStyle/>
          <a:p>
            <a:pPr>
              <a:buClr>
                <a:schemeClr val="dk1"/>
              </a:buClr>
              <a:buSzPct val="103703"/>
            </a:pPr>
            <a:r>
              <a:rPr lang="en-US" dirty="0" smtClean="0"/>
              <a:t>Sometimes very annoying</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558799"/>
            <a:ext cx="5156200" cy="6251199"/>
          </a:xfrm>
          <a:prstGeom prst="rect">
            <a:avLst/>
          </a:prstGeom>
        </p:spPr>
      </p:pic>
    </p:spTree>
    <p:extLst>
      <p:ext uri="{BB962C8B-B14F-4D97-AF65-F5344CB8AC3E}">
        <p14:creationId xmlns:p14="http://schemas.microsoft.com/office/powerpoint/2010/main" val="247318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102"/>
          <p:cNvSpPr txBox="1">
            <a:spLocks noGrp="1"/>
          </p:cNvSpPr>
          <p:nvPr>
            <p:ph type="title"/>
          </p:nvPr>
        </p:nvSpPr>
        <p:spPr>
          <a:xfrm>
            <a:off x="415600" y="-16233"/>
            <a:ext cx="11360800" cy="763600"/>
          </a:xfrm>
          <a:prstGeom prst="rect">
            <a:avLst/>
          </a:prstGeom>
          <a:noFill/>
          <a:ln>
            <a:noFill/>
          </a:ln>
        </p:spPr>
        <p:txBody>
          <a:bodyPr spcFirstLastPara="1" vert="horz" wrap="square" lIns="121900" tIns="121900" rIns="121900" bIns="121900" rtlCol="0" anchor="t" anchorCtr="0">
            <a:normAutofit/>
          </a:bodyPr>
          <a:lstStyle/>
          <a:p>
            <a:pPr>
              <a:buClr>
                <a:schemeClr val="dk1"/>
              </a:buClr>
              <a:buSzPct val="103703"/>
            </a:pPr>
            <a:r>
              <a:rPr lang="en"/>
              <a:t>Sometimes Extremely Harmful</a:t>
            </a:r>
            <a:endParaRPr/>
          </a:p>
        </p:txBody>
      </p:sp>
      <p:sp>
        <p:nvSpPr>
          <p:cNvPr id="634" name="Google Shape;634;p102"/>
          <p:cNvSpPr txBox="1"/>
          <p:nvPr/>
        </p:nvSpPr>
        <p:spPr>
          <a:xfrm>
            <a:off x="632991" y="395551"/>
            <a:ext cx="10233600" cy="1559668"/>
          </a:xfrm>
          <a:prstGeom prst="rect">
            <a:avLst/>
          </a:prstGeom>
          <a:noFill/>
          <a:ln>
            <a:noFill/>
          </a:ln>
        </p:spPr>
        <p:txBody>
          <a:bodyPr spcFirstLastPara="1" wrap="square" lIns="121900" tIns="60933" rIns="121900" bIns="60933" anchor="t" anchorCtr="0">
            <a:spAutoFit/>
          </a:bodyPr>
          <a:lstStyle/>
          <a:p>
            <a:endParaRPr sz="1867" dirty="0">
              <a:solidFill>
                <a:srgbClr val="000000"/>
              </a:solidFill>
              <a:latin typeface="Arial"/>
              <a:ea typeface="Arial"/>
              <a:cs typeface="Arial"/>
              <a:sym typeface="Arial"/>
            </a:endParaRPr>
          </a:p>
          <a:p>
            <a:pPr marL="380990" indent="-380990">
              <a:buClr>
                <a:srgbClr val="000000"/>
              </a:buClr>
              <a:buSzPts val="1400"/>
              <a:buFont typeface="Arial"/>
              <a:buChar char="•"/>
            </a:pPr>
            <a:r>
              <a:rPr lang="en" sz="1867" dirty="0">
                <a:solidFill>
                  <a:srgbClr val="000000"/>
                </a:solidFill>
                <a:latin typeface="Arial"/>
                <a:ea typeface="Arial"/>
                <a:cs typeface="Arial"/>
                <a:sym typeface="Arial"/>
              </a:rPr>
              <a:t>ChatGPT-3 declines to answer most questions related to gender and race after feedback from social media users, but it still requires a deep </a:t>
            </a:r>
            <a:r>
              <a:rPr lang="en" sz="1867" dirty="0" smtClean="0">
                <a:solidFill>
                  <a:srgbClr val="000000"/>
                </a:solidFill>
                <a:latin typeface="Arial"/>
                <a:ea typeface="Arial"/>
                <a:cs typeface="Arial"/>
                <a:sym typeface="Arial"/>
              </a:rPr>
              <a:t>cleaning</a:t>
            </a:r>
            <a:endParaRPr lang="en-US" sz="1867" dirty="0" smtClean="0">
              <a:solidFill>
                <a:srgbClr val="000000"/>
              </a:solidFill>
              <a:latin typeface="Arial"/>
              <a:ea typeface="Arial"/>
              <a:cs typeface="Arial"/>
              <a:sym typeface="Arial"/>
            </a:endParaRPr>
          </a:p>
          <a:p>
            <a:pPr marL="380990" indent="-380990">
              <a:buClr>
                <a:srgbClr val="000000"/>
              </a:buClr>
              <a:buSzPts val="1400"/>
              <a:buFont typeface="Arial"/>
              <a:buChar char="•"/>
            </a:pPr>
            <a:r>
              <a:rPr lang="en-US" sz="1867" dirty="0" err="1" smtClean="0">
                <a:solidFill>
                  <a:srgbClr val="000000"/>
                </a:solidFill>
                <a:latin typeface="Arial"/>
                <a:ea typeface="Arial"/>
                <a:cs typeface="Arial"/>
                <a:sym typeface="Arial"/>
              </a:rPr>
              <a:t>OpenAI</a:t>
            </a:r>
            <a:r>
              <a:rPr lang="en-US" sz="1867" dirty="0" smtClean="0">
                <a:solidFill>
                  <a:srgbClr val="000000"/>
                </a:solidFill>
                <a:latin typeface="Arial"/>
                <a:ea typeface="Arial"/>
                <a:cs typeface="Arial"/>
                <a:sym typeface="Arial"/>
              </a:rPr>
              <a:t> Safety Team’s principle is to separate information generation from distribution, which is a horrifying attitude</a:t>
            </a:r>
            <a:endParaRPr sz="1867" dirty="0">
              <a:solidFill>
                <a:srgbClr val="000000"/>
              </a:solidFill>
              <a:latin typeface="Arial"/>
              <a:ea typeface="Arial"/>
              <a:cs typeface="Arial"/>
              <a:sym typeface="Arial"/>
            </a:endParaRPr>
          </a:p>
        </p:txBody>
      </p:sp>
      <p:pic>
        <p:nvPicPr>
          <p:cNvPr id="635" name="Google Shape;635;p102" descr="Screen Shot 2023-02-02 at 11.05.17 PM.png"/>
          <p:cNvPicPr preferRelativeResize="0"/>
          <p:nvPr/>
        </p:nvPicPr>
        <p:blipFill rotWithShape="1">
          <a:blip r:embed="rId3">
            <a:alphaModFix/>
          </a:blip>
          <a:srcRect/>
          <a:stretch/>
        </p:blipFill>
        <p:spPr>
          <a:xfrm>
            <a:off x="2523189" y="2070797"/>
            <a:ext cx="5852051" cy="4787203"/>
          </a:xfrm>
          <a:prstGeom prst="rect">
            <a:avLst/>
          </a:prstGeom>
          <a:noFill/>
          <a:ln>
            <a:noFill/>
          </a:ln>
        </p:spPr>
      </p:pic>
    </p:spTree>
    <p:extLst>
      <p:ext uri="{BB962C8B-B14F-4D97-AF65-F5344CB8AC3E}">
        <p14:creationId xmlns:p14="http://schemas.microsoft.com/office/powerpoint/2010/main" val="11412350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91"/>
          <p:cNvSpPr txBox="1">
            <a:spLocks noGrp="1"/>
          </p:cNvSpPr>
          <p:nvPr>
            <p:ph type="title"/>
          </p:nvPr>
        </p:nvSpPr>
        <p:spPr>
          <a:xfrm>
            <a:off x="415600" y="-16233"/>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Clr>
                <a:schemeClr val="dk1"/>
              </a:buClr>
              <a:buSzPct val="103703"/>
            </a:pPr>
            <a:r>
              <a:rPr lang="en-US" dirty="0" smtClean="0"/>
              <a:t>Problem#5: </a:t>
            </a:r>
            <a:r>
              <a:rPr lang="en" dirty="0" smtClean="0"/>
              <a:t>Cannot </a:t>
            </a:r>
            <a:r>
              <a:rPr lang="en" dirty="0"/>
              <a:t>Do Deep Knowledge Aggregation and Reasoning</a:t>
            </a:r>
            <a:endParaRPr dirty="0"/>
          </a:p>
        </p:txBody>
      </p:sp>
      <p:pic>
        <p:nvPicPr>
          <p:cNvPr id="548" name="Google Shape;548;p91" descr="Screen Shot 2023-02-02 at 8.20.07 PM.png"/>
          <p:cNvPicPr preferRelativeResize="0"/>
          <p:nvPr/>
        </p:nvPicPr>
        <p:blipFill rotWithShape="1">
          <a:blip r:embed="rId3">
            <a:alphaModFix/>
          </a:blip>
          <a:srcRect/>
          <a:stretch/>
        </p:blipFill>
        <p:spPr>
          <a:xfrm>
            <a:off x="341119" y="1381355"/>
            <a:ext cx="11102975" cy="3953215"/>
          </a:xfrm>
          <a:prstGeom prst="rect">
            <a:avLst/>
          </a:prstGeom>
          <a:noFill/>
          <a:ln>
            <a:noFill/>
          </a:ln>
        </p:spPr>
      </p:pic>
    </p:spTree>
    <p:extLst>
      <p:ext uri="{BB962C8B-B14F-4D97-AF65-F5344CB8AC3E}">
        <p14:creationId xmlns:p14="http://schemas.microsoft.com/office/powerpoint/2010/main" val="1562667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92"/>
          <p:cNvSpPr txBox="1">
            <a:spLocks noGrp="1"/>
          </p:cNvSpPr>
          <p:nvPr>
            <p:ph type="title"/>
          </p:nvPr>
        </p:nvSpPr>
        <p:spPr>
          <a:xfrm>
            <a:off x="255840" y="593367"/>
            <a:ext cx="11520400" cy="763600"/>
          </a:xfrm>
          <a:prstGeom prst="rect">
            <a:avLst/>
          </a:prstGeom>
          <a:noFill/>
          <a:ln>
            <a:noFill/>
          </a:ln>
        </p:spPr>
        <p:txBody>
          <a:bodyPr spcFirstLastPara="1" vert="horz" wrap="square" lIns="121900" tIns="121900" rIns="121900" bIns="121900" rtlCol="0" anchor="t" anchorCtr="0">
            <a:noAutofit/>
          </a:bodyPr>
          <a:lstStyle/>
          <a:p>
            <a:pPr>
              <a:buClr>
                <a:schemeClr val="dk1"/>
              </a:buClr>
              <a:buSzPts val="2800"/>
            </a:pPr>
            <a:r>
              <a:rPr lang="en" sz="3600"/>
              <a:t>Sometimes Even Cannot do Shallow Reasoning</a:t>
            </a:r>
            <a:endParaRPr sz="3600"/>
          </a:p>
        </p:txBody>
      </p:sp>
      <p:pic>
        <p:nvPicPr>
          <p:cNvPr id="554" name="Google Shape;554;p92"/>
          <p:cNvPicPr preferRelativeResize="0"/>
          <p:nvPr/>
        </p:nvPicPr>
        <p:blipFill rotWithShape="1">
          <a:blip r:embed="rId3">
            <a:alphaModFix/>
          </a:blip>
          <a:srcRect/>
          <a:stretch/>
        </p:blipFill>
        <p:spPr>
          <a:xfrm>
            <a:off x="2520660" y="2065758"/>
            <a:ext cx="5774667" cy="4340245"/>
          </a:xfrm>
          <a:prstGeom prst="rect">
            <a:avLst/>
          </a:prstGeom>
          <a:noFill/>
          <a:ln>
            <a:noFill/>
          </a:ln>
        </p:spPr>
      </p:pic>
    </p:spTree>
    <p:extLst>
      <p:ext uri="{BB962C8B-B14F-4D97-AF65-F5344CB8AC3E}">
        <p14:creationId xmlns:p14="http://schemas.microsoft.com/office/powerpoint/2010/main" val="2045514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95"/>
          <p:cNvSpPr txBox="1">
            <a:spLocks noGrp="1"/>
          </p:cNvSpPr>
          <p:nvPr>
            <p:ph type="title"/>
          </p:nvPr>
        </p:nvSpPr>
        <p:spPr>
          <a:xfrm>
            <a:off x="415600" y="-16233"/>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Clr>
                <a:schemeClr val="dk1"/>
              </a:buClr>
              <a:buSzPct val="103703"/>
            </a:pPr>
            <a:r>
              <a:rPr lang="en-US" dirty="0" smtClean="0"/>
              <a:t>Problem #6: </a:t>
            </a:r>
            <a:r>
              <a:rPr lang="en" dirty="0" smtClean="0"/>
              <a:t>Cannot </a:t>
            </a:r>
            <a:r>
              <a:rPr lang="en" dirty="0"/>
              <a:t>Do Knowledge Grounding and Reasoning</a:t>
            </a:r>
            <a:br>
              <a:rPr lang="en" dirty="0"/>
            </a:br>
            <a:endParaRPr dirty="0"/>
          </a:p>
        </p:txBody>
      </p:sp>
      <p:sp>
        <p:nvSpPr>
          <p:cNvPr id="572" name="Google Shape;572;p95"/>
          <p:cNvSpPr txBox="1">
            <a:spLocks noGrp="1"/>
          </p:cNvSpPr>
          <p:nvPr>
            <p:ph type="body" idx="1"/>
          </p:nvPr>
        </p:nvSpPr>
        <p:spPr>
          <a:xfrm>
            <a:off x="415600" y="1333433"/>
            <a:ext cx="11360800" cy="1521600"/>
          </a:xfrm>
          <a:prstGeom prst="rect">
            <a:avLst/>
          </a:prstGeom>
          <a:noFill/>
          <a:ln>
            <a:noFill/>
          </a:ln>
        </p:spPr>
        <p:txBody>
          <a:bodyPr spcFirstLastPara="1" vert="horz" wrap="square" lIns="121900" tIns="121900" rIns="121900" bIns="121900" rtlCol="0" anchor="t" anchorCtr="0">
            <a:normAutofit/>
          </a:bodyPr>
          <a:lstStyle/>
          <a:p>
            <a:pPr>
              <a:buClr>
                <a:srgbClr val="434343"/>
              </a:buClr>
              <a:buSzPct val="142857"/>
            </a:pPr>
            <a:r>
              <a:rPr lang="en">
                <a:solidFill>
                  <a:srgbClr val="434343"/>
                </a:solidFill>
              </a:rPr>
              <a:t>Physical Knowledge / World Knowledge: knowledge of the external world that is often obtained through multimodal sensory experience, instead of written text. ChatGPT failure examples:</a:t>
            </a:r>
            <a:endParaRPr>
              <a:solidFill>
                <a:srgbClr val="434343"/>
              </a:solidFill>
            </a:endParaRPr>
          </a:p>
        </p:txBody>
      </p:sp>
      <p:pic>
        <p:nvPicPr>
          <p:cNvPr id="573" name="Google Shape;573;p95"/>
          <p:cNvPicPr preferRelativeResize="0"/>
          <p:nvPr/>
        </p:nvPicPr>
        <p:blipFill rotWithShape="1">
          <a:blip r:embed="rId3">
            <a:alphaModFix/>
          </a:blip>
          <a:srcRect l="793" b="4798"/>
          <a:stretch/>
        </p:blipFill>
        <p:spPr>
          <a:xfrm>
            <a:off x="2624934" y="2871501"/>
            <a:ext cx="8006468" cy="1980033"/>
          </a:xfrm>
          <a:prstGeom prst="rect">
            <a:avLst/>
          </a:prstGeom>
          <a:noFill/>
          <a:ln>
            <a:noFill/>
          </a:ln>
        </p:spPr>
      </p:pic>
      <p:sp>
        <p:nvSpPr>
          <p:cNvPr id="574" name="Google Shape;574;p95"/>
          <p:cNvSpPr txBox="1"/>
          <p:nvPr/>
        </p:nvSpPr>
        <p:spPr>
          <a:xfrm>
            <a:off x="6458333" y="4359139"/>
            <a:ext cx="3106000" cy="492402"/>
          </a:xfrm>
          <a:prstGeom prst="rect">
            <a:avLst/>
          </a:prstGeom>
          <a:noFill/>
          <a:ln>
            <a:noFill/>
          </a:ln>
        </p:spPr>
        <p:txBody>
          <a:bodyPr spcFirstLastPara="1" wrap="square" lIns="121900" tIns="121900" rIns="121900" bIns="121900" anchor="t" anchorCtr="0">
            <a:spAutoFit/>
          </a:bodyPr>
          <a:lstStyle/>
          <a:p>
            <a:pPr>
              <a:buClr>
                <a:srgbClr val="000000"/>
              </a:buClr>
              <a:buSzPts val="1200"/>
            </a:pPr>
            <a:r>
              <a:rPr lang="en" sz="1600">
                <a:solidFill>
                  <a:srgbClr val="FF0000"/>
                </a:solidFill>
                <a:latin typeface="Arial"/>
                <a:ea typeface="Arial"/>
                <a:cs typeface="Arial"/>
                <a:sym typeface="Arial"/>
              </a:rPr>
              <a:t>Correct Answer: Object A</a:t>
            </a:r>
            <a:endParaRPr sz="1600">
              <a:solidFill>
                <a:srgbClr val="FF0000"/>
              </a:solidFill>
              <a:latin typeface="Arial"/>
              <a:ea typeface="Arial"/>
              <a:cs typeface="Arial"/>
              <a:sym typeface="Arial"/>
            </a:endParaRPr>
          </a:p>
        </p:txBody>
      </p:sp>
      <p:sp>
        <p:nvSpPr>
          <p:cNvPr id="575" name="Google Shape;575;p95"/>
          <p:cNvSpPr txBox="1"/>
          <p:nvPr/>
        </p:nvSpPr>
        <p:spPr>
          <a:xfrm>
            <a:off x="973567" y="3552701"/>
            <a:ext cx="1396800" cy="820825"/>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1867" b="1">
                <a:solidFill>
                  <a:schemeClr val="dk2"/>
                </a:solidFill>
                <a:latin typeface="Arial"/>
                <a:ea typeface="Arial"/>
                <a:cs typeface="Arial"/>
                <a:sym typeface="Arial"/>
              </a:rPr>
              <a:t>Spatial </a:t>
            </a:r>
            <a:endParaRPr sz="1867" b="1">
              <a:solidFill>
                <a:schemeClr val="dk2"/>
              </a:solidFill>
              <a:latin typeface="Arial"/>
              <a:ea typeface="Arial"/>
              <a:cs typeface="Arial"/>
              <a:sym typeface="Arial"/>
            </a:endParaRPr>
          </a:p>
          <a:p>
            <a:pPr>
              <a:buClr>
                <a:srgbClr val="000000"/>
              </a:buClr>
              <a:buSzPts val="1400"/>
            </a:pPr>
            <a:r>
              <a:rPr lang="en" sz="1867" b="1">
                <a:solidFill>
                  <a:schemeClr val="dk2"/>
                </a:solidFill>
                <a:latin typeface="Arial"/>
                <a:ea typeface="Arial"/>
                <a:cs typeface="Arial"/>
                <a:sym typeface="Arial"/>
              </a:rPr>
              <a:t>Relation</a:t>
            </a:r>
            <a:endParaRPr sz="1867" b="1">
              <a:solidFill>
                <a:schemeClr val="dk2"/>
              </a:solidFill>
              <a:latin typeface="Arial"/>
              <a:ea typeface="Arial"/>
              <a:cs typeface="Arial"/>
              <a:sym typeface="Arial"/>
            </a:endParaRPr>
          </a:p>
        </p:txBody>
      </p:sp>
      <p:pic>
        <p:nvPicPr>
          <p:cNvPr id="576" name="Google Shape;576;p95"/>
          <p:cNvPicPr preferRelativeResize="0"/>
          <p:nvPr/>
        </p:nvPicPr>
        <p:blipFill rotWithShape="1">
          <a:blip r:embed="rId4">
            <a:alphaModFix/>
          </a:blip>
          <a:srcRect l="793"/>
          <a:stretch/>
        </p:blipFill>
        <p:spPr>
          <a:xfrm>
            <a:off x="2624933" y="4909701"/>
            <a:ext cx="8006467" cy="1958500"/>
          </a:xfrm>
          <a:prstGeom prst="rect">
            <a:avLst/>
          </a:prstGeom>
          <a:noFill/>
          <a:ln>
            <a:noFill/>
          </a:ln>
        </p:spPr>
      </p:pic>
      <p:sp>
        <p:nvSpPr>
          <p:cNvPr id="577" name="Google Shape;577;p95"/>
          <p:cNvSpPr txBox="1"/>
          <p:nvPr/>
        </p:nvSpPr>
        <p:spPr>
          <a:xfrm>
            <a:off x="838167" y="5261834"/>
            <a:ext cx="1667600" cy="1395470"/>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1867" b="1">
                <a:solidFill>
                  <a:schemeClr val="dk2"/>
                </a:solidFill>
                <a:latin typeface="Arial"/>
                <a:ea typeface="Arial"/>
                <a:cs typeface="Arial"/>
                <a:sym typeface="Arial"/>
              </a:rPr>
              <a:t>Knowledge about a physical form</a:t>
            </a:r>
            <a:endParaRPr sz="1867" b="1">
              <a:solidFill>
                <a:schemeClr val="dk2"/>
              </a:solidFill>
              <a:latin typeface="Arial"/>
              <a:ea typeface="Arial"/>
              <a:cs typeface="Arial"/>
              <a:sym typeface="Arial"/>
            </a:endParaRPr>
          </a:p>
        </p:txBody>
      </p:sp>
      <p:cxnSp>
        <p:nvCxnSpPr>
          <p:cNvPr id="578" name="Google Shape;578;p95"/>
          <p:cNvCxnSpPr/>
          <p:nvPr/>
        </p:nvCxnSpPr>
        <p:spPr>
          <a:xfrm>
            <a:off x="3495467" y="6649560"/>
            <a:ext cx="6660800" cy="0"/>
          </a:xfrm>
          <a:prstGeom prst="straightConnector1">
            <a:avLst/>
          </a:prstGeom>
          <a:noFill/>
          <a:ln w="19050" cap="flat" cmpd="sng">
            <a:solidFill>
              <a:srgbClr val="FF0000"/>
            </a:solidFill>
            <a:prstDash val="solid"/>
            <a:round/>
            <a:headEnd type="none" w="sm" len="sm"/>
            <a:tailEnd type="none" w="sm" len="sm"/>
          </a:ln>
        </p:spPr>
      </p:cxnSp>
    </p:spTree>
    <p:extLst>
      <p:ext uri="{BB962C8B-B14F-4D97-AF65-F5344CB8AC3E}">
        <p14:creationId xmlns:p14="http://schemas.microsoft.com/office/powerpoint/2010/main" val="2519471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98"/>
          <p:cNvSpPr txBox="1">
            <a:spLocks noGrp="1"/>
          </p:cNvSpPr>
          <p:nvPr>
            <p:ph type="title"/>
          </p:nvPr>
        </p:nvSpPr>
        <p:spPr>
          <a:xfrm>
            <a:off x="428197" y="140313"/>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Clr>
                <a:schemeClr val="dk1"/>
              </a:buClr>
              <a:buSzPct val="100358"/>
            </a:pPr>
            <a:r>
              <a:rPr lang="en-US" sz="4133" dirty="0" smtClean="0"/>
              <a:t>Problem #7: </a:t>
            </a:r>
            <a:r>
              <a:rPr lang="en" sz="4133" dirty="0" smtClean="0"/>
              <a:t>Cannot </a:t>
            </a:r>
            <a:r>
              <a:rPr lang="en" sz="4133" dirty="0"/>
              <a:t>Understand Long Context</a:t>
            </a:r>
            <a:endParaRPr dirty="0"/>
          </a:p>
        </p:txBody>
      </p:sp>
      <p:pic>
        <p:nvPicPr>
          <p:cNvPr id="602" name="Google Shape;602;p98"/>
          <p:cNvPicPr preferRelativeResize="0"/>
          <p:nvPr/>
        </p:nvPicPr>
        <p:blipFill rotWithShape="1">
          <a:blip r:embed="rId3">
            <a:alphaModFix/>
          </a:blip>
          <a:srcRect/>
          <a:stretch/>
        </p:blipFill>
        <p:spPr>
          <a:xfrm>
            <a:off x="998997" y="1563008"/>
            <a:ext cx="9782836" cy="4141600"/>
          </a:xfrm>
          <a:prstGeom prst="rect">
            <a:avLst/>
          </a:prstGeom>
          <a:noFill/>
          <a:ln>
            <a:noFill/>
          </a:ln>
        </p:spPr>
      </p:pic>
      <p:sp>
        <p:nvSpPr>
          <p:cNvPr id="603" name="Google Shape;603;p98"/>
          <p:cNvSpPr/>
          <p:nvPr/>
        </p:nvSpPr>
        <p:spPr>
          <a:xfrm>
            <a:off x="961455" y="936161"/>
            <a:ext cx="10822384" cy="697627"/>
          </a:xfrm>
          <a:prstGeom prst="rect">
            <a:avLst/>
          </a:prstGeom>
          <a:noFill/>
          <a:ln>
            <a:noFill/>
          </a:ln>
        </p:spPr>
        <p:txBody>
          <a:bodyPr spcFirstLastPara="1" wrap="square" lIns="121900" tIns="60933" rIns="121900" bIns="60933" anchor="t" anchorCtr="0">
            <a:noAutofit/>
          </a:bodyPr>
          <a:lstStyle/>
          <a:p>
            <a:r>
              <a:rPr lang="en" sz="1867">
                <a:solidFill>
                  <a:srgbClr val="000000"/>
                </a:solidFill>
                <a:latin typeface="Arial"/>
                <a:ea typeface="Arial"/>
                <a:cs typeface="Arial"/>
                <a:sym typeface="Arial"/>
              </a:rPr>
              <a:t>Current LLMs have </a:t>
            </a:r>
            <a:r>
              <a:rPr lang="en" sz="1867" b="1">
                <a:solidFill>
                  <a:srgbClr val="000000"/>
                </a:solidFill>
                <a:latin typeface="Arial"/>
                <a:ea typeface="Arial"/>
                <a:cs typeface="Arial"/>
                <a:sym typeface="Arial"/>
              </a:rPr>
              <a:t>limited context window</a:t>
            </a:r>
            <a:r>
              <a:rPr lang="en" sz="1867">
                <a:solidFill>
                  <a:srgbClr val="000000"/>
                </a:solidFill>
                <a:latin typeface="Arial"/>
                <a:ea typeface="Arial"/>
                <a:cs typeface="Arial"/>
                <a:sym typeface="Arial"/>
              </a:rPr>
              <a:t>, i.e., have limited short-term memory and disorganized </a:t>
            </a:r>
            <a:br>
              <a:rPr lang="en" sz="1867">
                <a:solidFill>
                  <a:srgbClr val="000000"/>
                </a:solidFill>
                <a:latin typeface="Arial"/>
                <a:ea typeface="Arial"/>
                <a:cs typeface="Arial"/>
                <a:sym typeface="Arial"/>
              </a:rPr>
            </a:br>
            <a:r>
              <a:rPr lang="en" sz="1867">
                <a:solidFill>
                  <a:srgbClr val="000000"/>
                </a:solidFill>
                <a:latin typeface="Arial"/>
                <a:ea typeface="Arial"/>
                <a:cs typeface="Arial"/>
                <a:sym typeface="Arial"/>
              </a:rPr>
              <a:t>long-term memory </a:t>
            </a:r>
            <a:endParaRPr sz="1867">
              <a:solidFill>
                <a:srgbClr val="000000"/>
              </a:solidFill>
              <a:latin typeface="Arial"/>
              <a:ea typeface="Arial"/>
              <a:cs typeface="Arial"/>
              <a:sym typeface="Arial"/>
            </a:endParaRPr>
          </a:p>
        </p:txBody>
      </p:sp>
      <p:pic>
        <p:nvPicPr>
          <p:cNvPr id="604" name="Google Shape;604;p98"/>
          <p:cNvPicPr preferRelativeResize="0"/>
          <p:nvPr/>
        </p:nvPicPr>
        <p:blipFill rotWithShape="1">
          <a:blip r:embed="rId4">
            <a:alphaModFix/>
          </a:blip>
          <a:srcRect/>
          <a:stretch/>
        </p:blipFill>
        <p:spPr>
          <a:xfrm>
            <a:off x="1131644" y="5463643"/>
            <a:ext cx="7880513" cy="1121772"/>
          </a:xfrm>
          <a:prstGeom prst="rect">
            <a:avLst/>
          </a:prstGeom>
          <a:noFill/>
          <a:ln>
            <a:noFill/>
          </a:ln>
        </p:spPr>
      </p:pic>
    </p:spTree>
    <p:extLst>
      <p:ext uri="{BB962C8B-B14F-4D97-AF65-F5344CB8AC3E}">
        <p14:creationId xmlns:p14="http://schemas.microsoft.com/office/powerpoint/2010/main" val="2140786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9731377" y="6569076"/>
            <a:ext cx="936625" cy="365125"/>
          </a:xfrm>
          <a:prstGeom prst="rect">
            <a:avLst/>
          </a:prstGeom>
          <a:noFill/>
          <a:ln>
            <a:noFill/>
          </a:ln>
        </p:spPr>
        <p:txBody>
          <a:bodyPr spcFirstLastPara="1" wrap="square" lIns="91423" tIns="45699" rIns="91423" bIns="45699" anchor="t" anchorCtr="0">
            <a:noAutofit/>
          </a:bodyPr>
          <a:lstStyle/>
          <a:p>
            <a:pPr algn="r"/>
            <a:fld id="{00000000-1234-1234-1234-123412341234}" type="slidenum">
              <a:rPr lang="en-US" sz="1400" b="1">
                <a:latin typeface="Calibri"/>
                <a:ea typeface="Calibri"/>
                <a:cs typeface="Calibri"/>
                <a:sym typeface="Calibri"/>
              </a:rPr>
              <a:pPr algn="r"/>
              <a:t>6</a:t>
            </a:fld>
            <a:endParaRPr sz="1400" b="1">
              <a:latin typeface="Calibri"/>
              <a:ea typeface="Calibri"/>
              <a:cs typeface="Calibri"/>
              <a:sym typeface="Calibri"/>
            </a:endParaRPr>
          </a:p>
        </p:txBody>
      </p:sp>
      <p:sp>
        <p:nvSpPr>
          <p:cNvPr id="9" name="Google Shape;134;p30"/>
          <p:cNvSpPr txBox="1">
            <a:spLocks noGrp="1"/>
          </p:cNvSpPr>
          <p:nvPr>
            <p:ph type="title"/>
          </p:nvPr>
        </p:nvSpPr>
        <p:spPr>
          <a:xfrm>
            <a:off x="909933" y="88248"/>
            <a:ext cx="10515600" cy="1325563"/>
          </a:xfrm>
          <a:prstGeom prst="rect">
            <a:avLst/>
          </a:prstGeom>
          <a:noFill/>
          <a:ln>
            <a:noFill/>
          </a:ln>
        </p:spPr>
        <p:txBody>
          <a:bodyPr spcFirstLastPara="1" vert="horz" wrap="square" lIns="91431" tIns="45699" rIns="91431" bIns="45699" rtlCol="0" anchor="ctr" anchorCtr="0">
            <a:normAutofit/>
          </a:bodyPr>
          <a:lstStyle/>
          <a:p>
            <a:pPr>
              <a:buSzPts val="3300"/>
            </a:pPr>
            <a:r>
              <a:rPr lang="en-US" dirty="0" smtClean="0"/>
              <a:t>It is the Best of Times</a:t>
            </a:r>
            <a:endParaRPr dirty="0"/>
          </a:p>
        </p:txBody>
      </p:sp>
      <p:pic>
        <p:nvPicPr>
          <p:cNvPr id="3" name="Picture 2"/>
          <p:cNvPicPr>
            <a:picLocks noChangeAspect="1"/>
          </p:cNvPicPr>
          <p:nvPr/>
        </p:nvPicPr>
        <p:blipFill>
          <a:blip r:embed="rId3"/>
          <a:stretch>
            <a:fillRect/>
          </a:stretch>
        </p:blipFill>
        <p:spPr>
          <a:xfrm>
            <a:off x="1781423" y="1232333"/>
            <a:ext cx="6322485" cy="5185547"/>
          </a:xfrm>
          <a:prstGeom prst="rect">
            <a:avLst/>
          </a:prstGeom>
        </p:spPr>
      </p:pic>
    </p:spTree>
    <p:extLst>
      <p:ext uri="{BB962C8B-B14F-4D97-AF65-F5344CB8AC3E}">
        <p14:creationId xmlns:p14="http://schemas.microsoft.com/office/powerpoint/2010/main" val="370738307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99"/>
          <p:cNvSpPr txBox="1">
            <a:spLocks noGrp="1"/>
          </p:cNvSpPr>
          <p:nvPr>
            <p:ph type="title"/>
          </p:nvPr>
        </p:nvSpPr>
        <p:spPr>
          <a:xfrm>
            <a:off x="415600" y="-16233"/>
            <a:ext cx="11360800" cy="763600"/>
          </a:xfrm>
          <a:prstGeom prst="rect">
            <a:avLst/>
          </a:prstGeom>
          <a:noFill/>
          <a:ln>
            <a:noFill/>
          </a:ln>
        </p:spPr>
        <p:txBody>
          <a:bodyPr spcFirstLastPara="1" vert="horz" wrap="square" lIns="121900" tIns="121900" rIns="121900" bIns="121900" rtlCol="0" anchor="t" anchorCtr="0">
            <a:normAutofit/>
          </a:bodyPr>
          <a:lstStyle/>
          <a:p>
            <a:pPr>
              <a:buClr>
                <a:schemeClr val="dk1"/>
              </a:buClr>
              <a:buSzPct val="103703"/>
            </a:pPr>
            <a:r>
              <a:rPr lang="en-US" dirty="0" smtClean="0"/>
              <a:t>Problem #8: </a:t>
            </a:r>
            <a:r>
              <a:rPr lang="en" dirty="0" smtClean="0"/>
              <a:t>Cannot </a:t>
            </a:r>
            <a:r>
              <a:rPr lang="en" dirty="0"/>
              <a:t>Perform Online Learning</a:t>
            </a:r>
            <a:endParaRPr dirty="0"/>
          </a:p>
        </p:txBody>
      </p:sp>
      <p:sp>
        <p:nvSpPr>
          <p:cNvPr id="610" name="Google Shape;610;p99"/>
          <p:cNvSpPr txBox="1">
            <a:spLocks noGrp="1"/>
          </p:cNvSpPr>
          <p:nvPr>
            <p:ph type="body" idx="1"/>
          </p:nvPr>
        </p:nvSpPr>
        <p:spPr>
          <a:xfrm>
            <a:off x="439966" y="769220"/>
            <a:ext cx="11450509" cy="4555200"/>
          </a:xfrm>
          <a:prstGeom prst="rect">
            <a:avLst/>
          </a:prstGeom>
          <a:noFill/>
          <a:ln>
            <a:noFill/>
          </a:ln>
        </p:spPr>
        <p:txBody>
          <a:bodyPr spcFirstLastPara="1" vert="horz" wrap="square" lIns="121900" tIns="121900" rIns="121900" bIns="121900" rtlCol="0" anchor="t" anchorCtr="0">
            <a:normAutofit/>
          </a:bodyPr>
          <a:lstStyle/>
          <a:p>
            <a:pPr marL="457189">
              <a:buClr>
                <a:schemeClr val="dk1"/>
              </a:buClr>
            </a:pPr>
            <a:r>
              <a:rPr lang="en" sz="2133"/>
              <a:t>Humans are good at real-time online learning, such as learning from conversations, and updating their knowledge constantly, but LLMs cannot because they cannot select knowledge.</a:t>
            </a:r>
            <a:endParaRPr sz="2133"/>
          </a:p>
        </p:txBody>
      </p:sp>
      <p:pic>
        <p:nvPicPr>
          <p:cNvPr id="611" name="Google Shape;611;p99" descr="Screen Shot 2023-01-31 at 8.16.46 PM.png"/>
          <p:cNvPicPr preferRelativeResize="0"/>
          <p:nvPr/>
        </p:nvPicPr>
        <p:blipFill rotWithShape="1">
          <a:blip r:embed="rId3">
            <a:alphaModFix/>
          </a:blip>
          <a:srcRect/>
          <a:stretch/>
        </p:blipFill>
        <p:spPr>
          <a:xfrm>
            <a:off x="986812" y="3766262"/>
            <a:ext cx="6773672" cy="2556823"/>
          </a:xfrm>
          <a:prstGeom prst="rect">
            <a:avLst/>
          </a:prstGeom>
          <a:noFill/>
          <a:ln>
            <a:noFill/>
          </a:ln>
        </p:spPr>
      </p:pic>
      <p:pic>
        <p:nvPicPr>
          <p:cNvPr id="612" name="Google Shape;612;p99" descr="Screen Shot 2023-01-31 at 8.16.39 PM.png"/>
          <p:cNvPicPr preferRelativeResize="0"/>
          <p:nvPr/>
        </p:nvPicPr>
        <p:blipFill rotWithShape="1">
          <a:blip r:embed="rId4">
            <a:alphaModFix/>
          </a:blip>
          <a:srcRect/>
          <a:stretch/>
        </p:blipFill>
        <p:spPr>
          <a:xfrm>
            <a:off x="1054828" y="1688514"/>
            <a:ext cx="5786859" cy="1931740"/>
          </a:xfrm>
          <a:prstGeom prst="rect">
            <a:avLst/>
          </a:prstGeom>
          <a:noFill/>
          <a:ln>
            <a:noFill/>
          </a:ln>
        </p:spPr>
      </p:pic>
      <p:pic>
        <p:nvPicPr>
          <p:cNvPr id="613" name="Google Shape;613;p99" descr="Screen Shot 2023-01-31 at 8.22.28 PM.png"/>
          <p:cNvPicPr preferRelativeResize="0"/>
          <p:nvPr/>
        </p:nvPicPr>
        <p:blipFill rotWithShape="1">
          <a:blip r:embed="rId5">
            <a:alphaModFix/>
          </a:blip>
          <a:srcRect/>
          <a:stretch/>
        </p:blipFill>
        <p:spPr>
          <a:xfrm>
            <a:off x="6639662" y="1572812"/>
            <a:ext cx="5223401" cy="1974432"/>
          </a:xfrm>
          <a:prstGeom prst="rect">
            <a:avLst/>
          </a:prstGeom>
          <a:noFill/>
          <a:ln>
            <a:noFill/>
          </a:ln>
        </p:spPr>
      </p:pic>
    </p:spTree>
    <p:extLst>
      <p:ext uri="{BB962C8B-B14F-4D97-AF65-F5344CB8AC3E}">
        <p14:creationId xmlns:p14="http://schemas.microsoft.com/office/powerpoint/2010/main" val="1273114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104"/>
          <p:cNvSpPr txBox="1">
            <a:spLocks noGrp="1"/>
          </p:cNvSpPr>
          <p:nvPr>
            <p:ph type="title"/>
          </p:nvPr>
        </p:nvSpPr>
        <p:spPr>
          <a:xfrm>
            <a:off x="415600" y="-16233"/>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Clr>
                <a:schemeClr val="dk1"/>
              </a:buClr>
              <a:buSzPct val="115226"/>
            </a:pPr>
            <a:r>
              <a:rPr lang="en-US" sz="3600" dirty="0" smtClean="0"/>
              <a:t>Problem#9: </a:t>
            </a:r>
            <a:r>
              <a:rPr lang="en" sz="3600" dirty="0" smtClean="0"/>
              <a:t>Cannot </a:t>
            </a:r>
            <a:r>
              <a:rPr lang="en" sz="3600" dirty="0"/>
              <a:t>do Top-down Fast Reading Comprehension</a:t>
            </a:r>
            <a:r>
              <a:rPr lang="en" dirty="0"/>
              <a:t/>
            </a:r>
            <a:br>
              <a:rPr lang="en" dirty="0"/>
            </a:br>
            <a:endParaRPr dirty="0"/>
          </a:p>
        </p:txBody>
      </p:sp>
      <p:pic>
        <p:nvPicPr>
          <p:cNvPr id="649" name="Google Shape;649;p104"/>
          <p:cNvPicPr preferRelativeResize="0"/>
          <p:nvPr/>
        </p:nvPicPr>
        <p:blipFill rotWithShape="1">
          <a:blip r:embed="rId3">
            <a:alphaModFix/>
          </a:blip>
          <a:srcRect/>
          <a:stretch/>
        </p:blipFill>
        <p:spPr>
          <a:xfrm>
            <a:off x="516447" y="1225592"/>
            <a:ext cx="10564999" cy="3747668"/>
          </a:xfrm>
          <a:prstGeom prst="rect">
            <a:avLst/>
          </a:prstGeom>
          <a:noFill/>
          <a:ln>
            <a:noFill/>
          </a:ln>
        </p:spPr>
      </p:pic>
    </p:spTree>
    <p:extLst>
      <p:ext uri="{BB962C8B-B14F-4D97-AF65-F5344CB8AC3E}">
        <p14:creationId xmlns:p14="http://schemas.microsoft.com/office/powerpoint/2010/main" val="46536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0D35FD1-88EF-2748-A642-E9F0A4115F0F}"/>
              </a:ext>
            </a:extLst>
          </p:cNvPr>
          <p:cNvSpPr>
            <a:spLocks noGrp="1"/>
          </p:cNvSpPr>
          <p:nvPr>
            <p:ph type="body" idx="1"/>
          </p:nvPr>
        </p:nvSpPr>
        <p:spPr>
          <a:xfrm>
            <a:off x="399938" y="1307682"/>
            <a:ext cx="3986348" cy="4683815"/>
          </a:xfrm>
        </p:spPr>
        <p:txBody>
          <a:bodyPr/>
          <a:lstStyle/>
          <a:p>
            <a:pPr marL="186262" indent="0">
              <a:buNone/>
            </a:pPr>
            <a:r>
              <a:rPr lang="en-US" altLang="zh-TW" sz="2100" dirty="0"/>
              <a:t>Motivated</a:t>
            </a:r>
            <a:r>
              <a:rPr lang="zh-TW" altLang="en-US" sz="2100" dirty="0"/>
              <a:t> </a:t>
            </a:r>
            <a:r>
              <a:rPr lang="en-US" altLang="zh-TW" sz="2100" dirty="0"/>
              <a:t>by</a:t>
            </a:r>
            <a:r>
              <a:rPr lang="zh-TW" altLang="en-US" sz="2100" dirty="0"/>
              <a:t> </a:t>
            </a:r>
            <a:r>
              <a:rPr lang="en-US" altLang="zh-TW" sz="2100" dirty="0"/>
              <a:t>how</a:t>
            </a:r>
            <a:r>
              <a:rPr lang="zh-TW" altLang="en-US" sz="2100" dirty="0"/>
              <a:t> </a:t>
            </a:r>
            <a:r>
              <a:rPr lang="en-US" altLang="zh-TW" sz="2100" dirty="0"/>
              <a:t>humans</a:t>
            </a:r>
            <a:r>
              <a:rPr lang="zh-TW" altLang="en-US" sz="2100" dirty="0"/>
              <a:t> </a:t>
            </a:r>
            <a:r>
              <a:rPr lang="en-US" altLang="zh-TW" sz="2100" dirty="0"/>
              <a:t>correct</a:t>
            </a:r>
            <a:r>
              <a:rPr lang="zh-TW" altLang="en-US" sz="2100" dirty="0"/>
              <a:t> </a:t>
            </a:r>
            <a:r>
              <a:rPr lang="en-US" altLang="zh-TW" sz="2100" dirty="0"/>
              <a:t>factual</a:t>
            </a:r>
            <a:r>
              <a:rPr lang="zh-TW" altLang="en-US" sz="2100" dirty="0"/>
              <a:t> </a:t>
            </a:r>
            <a:r>
              <a:rPr lang="en-US" altLang="zh-TW" sz="2100" dirty="0"/>
              <a:t>errors,</a:t>
            </a:r>
            <a:r>
              <a:rPr lang="zh-TW" altLang="en-US" sz="2100" dirty="0"/>
              <a:t> </a:t>
            </a:r>
            <a:r>
              <a:rPr lang="en-US" altLang="zh-TW" sz="2100" dirty="0"/>
              <a:t>we</a:t>
            </a:r>
            <a:r>
              <a:rPr lang="zh-TW" altLang="en-US" sz="2100" dirty="0"/>
              <a:t> </a:t>
            </a:r>
            <a:r>
              <a:rPr lang="en-US" altLang="zh-TW" sz="2100" dirty="0"/>
              <a:t>break</a:t>
            </a:r>
            <a:r>
              <a:rPr lang="zh-TW" altLang="en-US" sz="2100" dirty="0"/>
              <a:t> </a:t>
            </a:r>
            <a:r>
              <a:rPr lang="en-US" altLang="zh-TW" sz="2100" dirty="0"/>
              <a:t>this</a:t>
            </a:r>
            <a:r>
              <a:rPr lang="zh-TW" altLang="en-US" sz="2100" dirty="0"/>
              <a:t> </a:t>
            </a:r>
            <a:r>
              <a:rPr lang="en-US" altLang="zh-TW" sz="2100" dirty="0"/>
              <a:t>task</a:t>
            </a:r>
            <a:r>
              <a:rPr lang="zh-TW" altLang="en-US" sz="2100" dirty="0"/>
              <a:t> </a:t>
            </a:r>
            <a:r>
              <a:rPr lang="en-US" altLang="zh-TW" sz="2100" dirty="0"/>
              <a:t>into</a:t>
            </a:r>
            <a:r>
              <a:rPr lang="zh-TW" altLang="en-US" sz="2100" dirty="0"/>
              <a:t> </a:t>
            </a:r>
            <a:r>
              <a:rPr lang="en-US" altLang="zh-TW" sz="2100" dirty="0"/>
              <a:t>five</a:t>
            </a:r>
            <a:r>
              <a:rPr lang="zh-TW" altLang="en-US" sz="2100" dirty="0"/>
              <a:t> </a:t>
            </a:r>
            <a:r>
              <a:rPr lang="en-US" altLang="zh-TW" sz="2100" dirty="0"/>
              <a:t>sub-tasks:</a:t>
            </a:r>
          </a:p>
          <a:p>
            <a:r>
              <a:rPr lang="en-US" altLang="zh-TW" sz="2100" dirty="0"/>
              <a:t>Claim</a:t>
            </a:r>
            <a:r>
              <a:rPr lang="zh-TW" altLang="en-US" sz="2100" dirty="0"/>
              <a:t> </a:t>
            </a:r>
            <a:r>
              <a:rPr lang="en-US" altLang="zh-TW" sz="2100" dirty="0"/>
              <a:t>answer</a:t>
            </a:r>
            <a:r>
              <a:rPr lang="zh-TW" altLang="en-US" sz="2100" dirty="0"/>
              <a:t> </a:t>
            </a:r>
            <a:r>
              <a:rPr lang="en-US" altLang="zh-TW" sz="2100" dirty="0"/>
              <a:t>generation</a:t>
            </a:r>
          </a:p>
          <a:p>
            <a:r>
              <a:rPr lang="en-US" altLang="zh-TW" sz="2100" dirty="0"/>
              <a:t>Question</a:t>
            </a:r>
            <a:r>
              <a:rPr lang="zh-TW" altLang="en-US" sz="2100" dirty="0"/>
              <a:t> </a:t>
            </a:r>
            <a:r>
              <a:rPr lang="en-US" altLang="zh-TW" sz="2100" dirty="0"/>
              <a:t>generation</a:t>
            </a:r>
          </a:p>
          <a:p>
            <a:r>
              <a:rPr lang="en-US" altLang="zh-TW" sz="2100" dirty="0"/>
              <a:t>Question</a:t>
            </a:r>
            <a:r>
              <a:rPr lang="zh-TW" altLang="en-US" sz="2100" dirty="0"/>
              <a:t> </a:t>
            </a:r>
            <a:r>
              <a:rPr lang="en-US" altLang="zh-TW" sz="2100" dirty="0"/>
              <a:t>answering</a:t>
            </a:r>
            <a:endParaRPr lang="en-HK" altLang="zh-TW" sz="2100" dirty="0"/>
          </a:p>
          <a:p>
            <a:r>
              <a:rPr lang="en-US" altLang="zh-TW" sz="2100" dirty="0"/>
              <a:t>QA-to-claim</a:t>
            </a:r>
          </a:p>
          <a:p>
            <a:r>
              <a:rPr lang="en-US" altLang="zh-TW" sz="2100" dirty="0"/>
              <a:t>Correction</a:t>
            </a:r>
            <a:r>
              <a:rPr lang="zh-TW" altLang="en-US" sz="2100" dirty="0"/>
              <a:t> </a:t>
            </a:r>
            <a:r>
              <a:rPr lang="en-US" altLang="zh-TW" sz="2100" dirty="0"/>
              <a:t>scoring</a:t>
            </a:r>
          </a:p>
          <a:p>
            <a:endParaRPr lang="en-US" sz="2100" dirty="0"/>
          </a:p>
        </p:txBody>
      </p:sp>
      <p:sp>
        <p:nvSpPr>
          <p:cNvPr id="5" name="Slide Number Placeholder 4">
            <a:extLst>
              <a:ext uri="{FF2B5EF4-FFF2-40B4-BE49-F238E27FC236}">
                <a16:creationId xmlns:a16="http://schemas.microsoft.com/office/drawing/2014/main" xmlns="" id="{5AE51B8E-BC55-9749-856B-4DBD40F52748}"/>
              </a:ext>
            </a:extLst>
          </p:cNvPr>
          <p:cNvSpPr>
            <a:spLocks noGrp="1"/>
          </p:cNvSpPr>
          <p:nvPr>
            <p:ph type="sldNum" idx="12"/>
          </p:nvPr>
        </p:nvSpPr>
        <p:spPr/>
        <p:txBody>
          <a:bodyPr/>
          <a:lstStyle/>
          <a:p>
            <a:fld id="{00000000-1234-1234-1234-123412341234}" type="slidenum">
              <a:rPr lang="en" smtClean="0"/>
              <a:pPr/>
              <a:t>62</a:t>
            </a:fld>
            <a:endParaRPr lang="en"/>
          </a:p>
        </p:txBody>
      </p:sp>
      <p:pic>
        <p:nvPicPr>
          <p:cNvPr id="6" name="Picture 5">
            <a:extLst>
              <a:ext uri="{FF2B5EF4-FFF2-40B4-BE49-F238E27FC236}">
                <a16:creationId xmlns:a16="http://schemas.microsoft.com/office/drawing/2014/main" xmlns="" id="{ECBD7859-C368-B245-82A7-47DD71D3EA33}"/>
              </a:ext>
            </a:extLst>
          </p:cNvPr>
          <p:cNvPicPr>
            <a:picLocks noChangeAspect="1"/>
          </p:cNvPicPr>
          <p:nvPr/>
        </p:nvPicPr>
        <p:blipFill rotWithShape="1">
          <a:blip r:embed="rId2"/>
          <a:srcRect l="965" t="1899" r="1799" b="1248"/>
          <a:stretch/>
        </p:blipFill>
        <p:spPr>
          <a:xfrm>
            <a:off x="4563292" y="1307681"/>
            <a:ext cx="7097485" cy="4439976"/>
          </a:xfrm>
          <a:prstGeom prst="rect">
            <a:avLst/>
          </a:prstGeom>
        </p:spPr>
      </p:pic>
      <p:sp>
        <p:nvSpPr>
          <p:cNvPr id="7" name="Title 1">
            <a:extLst>
              <a:ext uri="{FF2B5EF4-FFF2-40B4-BE49-F238E27FC236}">
                <a16:creationId xmlns:a16="http://schemas.microsoft.com/office/drawing/2014/main" xmlns="" id="{69940B35-6BF8-2B4B-848F-00F517645E4B}"/>
              </a:ext>
            </a:extLst>
          </p:cNvPr>
          <p:cNvSpPr>
            <a:spLocks noGrp="1"/>
          </p:cNvSpPr>
          <p:nvPr>
            <p:ph type="title"/>
          </p:nvPr>
        </p:nvSpPr>
        <p:spPr>
          <a:xfrm>
            <a:off x="838200" y="365126"/>
            <a:ext cx="11101769" cy="688975"/>
          </a:xfrm>
        </p:spPr>
        <p:txBody>
          <a:bodyPr>
            <a:normAutofit/>
          </a:bodyPr>
          <a:lstStyle/>
          <a:p>
            <a:r>
              <a:rPr lang="en-US" altLang="zh-TW" sz="3200" dirty="0" smtClean="0"/>
              <a:t>Problem #10: Fact</a:t>
            </a:r>
            <a:r>
              <a:rPr lang="zh-TW" altLang="en-US" sz="3200" dirty="0" smtClean="0"/>
              <a:t> </a:t>
            </a:r>
            <a:r>
              <a:rPr lang="en-US" altLang="zh-TW" sz="3200" dirty="0"/>
              <a:t>Error</a:t>
            </a:r>
            <a:r>
              <a:rPr lang="zh-TW" altLang="en-US" sz="3200" dirty="0"/>
              <a:t> </a:t>
            </a:r>
            <a:r>
              <a:rPr lang="en-US" altLang="zh-TW" sz="3200" dirty="0" smtClean="0"/>
              <a:t>Correction</a:t>
            </a:r>
            <a:endParaRPr lang="en-US" sz="3200" dirty="0"/>
          </a:p>
        </p:txBody>
      </p:sp>
    </p:spTree>
    <p:extLst>
      <p:ext uri="{BB962C8B-B14F-4D97-AF65-F5344CB8AC3E}">
        <p14:creationId xmlns:p14="http://schemas.microsoft.com/office/powerpoint/2010/main" val="202568501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100"/>
          <p:cNvSpPr txBox="1">
            <a:spLocks noGrp="1"/>
          </p:cNvSpPr>
          <p:nvPr>
            <p:ph type="title"/>
          </p:nvPr>
        </p:nvSpPr>
        <p:spPr>
          <a:xfrm>
            <a:off x="415600" y="-16233"/>
            <a:ext cx="11360800" cy="763600"/>
          </a:xfrm>
          <a:prstGeom prst="rect">
            <a:avLst/>
          </a:prstGeom>
          <a:noFill/>
          <a:ln>
            <a:noFill/>
          </a:ln>
        </p:spPr>
        <p:txBody>
          <a:bodyPr spcFirstLastPara="1" vert="horz" wrap="square" lIns="121900" tIns="121900" rIns="121900" bIns="121900" rtlCol="0" anchor="t" anchorCtr="0">
            <a:normAutofit/>
          </a:bodyPr>
          <a:lstStyle/>
          <a:p>
            <a:pPr>
              <a:buClr>
                <a:schemeClr val="dk1"/>
              </a:buClr>
              <a:buSzPct val="103703"/>
            </a:pPr>
            <a:r>
              <a:rPr lang="en-US" dirty="0" smtClean="0"/>
              <a:t>Problem #11: </a:t>
            </a:r>
            <a:r>
              <a:rPr lang="en" dirty="0" smtClean="0"/>
              <a:t>Cannot </a:t>
            </a:r>
            <a:r>
              <a:rPr lang="en" dirty="0"/>
              <a:t>Predict Future</a:t>
            </a:r>
            <a:endParaRPr dirty="0"/>
          </a:p>
        </p:txBody>
      </p:sp>
      <p:sp>
        <p:nvSpPr>
          <p:cNvPr id="619" name="Google Shape;619;p100"/>
          <p:cNvSpPr txBox="1">
            <a:spLocks noGrp="1"/>
          </p:cNvSpPr>
          <p:nvPr>
            <p:ph type="body" idx="1"/>
          </p:nvPr>
        </p:nvSpPr>
        <p:spPr>
          <a:xfrm>
            <a:off x="305955" y="643809"/>
            <a:ext cx="11360800" cy="1521600"/>
          </a:xfrm>
          <a:prstGeom prst="rect">
            <a:avLst/>
          </a:prstGeom>
          <a:noFill/>
          <a:ln>
            <a:noFill/>
          </a:ln>
        </p:spPr>
        <p:txBody>
          <a:bodyPr spcFirstLastPara="1" vert="horz" wrap="square" lIns="121900" tIns="121900" rIns="121900" bIns="121900" rtlCol="0" anchor="t" anchorCtr="0">
            <a:normAutofit/>
          </a:bodyPr>
          <a:lstStyle/>
          <a:p>
            <a:pPr>
              <a:buClr>
                <a:srgbClr val="434343"/>
              </a:buClr>
            </a:pPr>
            <a:r>
              <a:rPr lang="en" sz="3733" dirty="0">
                <a:solidFill>
                  <a:srgbClr val="434343"/>
                </a:solidFill>
              </a:rPr>
              <a:t>Because LLMs only capture past human experiences</a:t>
            </a:r>
            <a:endParaRPr dirty="0"/>
          </a:p>
        </p:txBody>
      </p:sp>
      <p:pic>
        <p:nvPicPr>
          <p:cNvPr id="620" name="Google Shape;620;p100" descr="Screen Shot 2023-02-02 at 8.21.32 PM.png"/>
          <p:cNvPicPr preferRelativeResize="0"/>
          <p:nvPr/>
        </p:nvPicPr>
        <p:blipFill rotWithShape="1">
          <a:blip r:embed="rId3">
            <a:alphaModFix/>
          </a:blip>
          <a:srcRect/>
          <a:stretch/>
        </p:blipFill>
        <p:spPr>
          <a:xfrm>
            <a:off x="694423" y="1821189"/>
            <a:ext cx="10574360" cy="5036812"/>
          </a:xfrm>
          <a:prstGeom prst="rect">
            <a:avLst/>
          </a:prstGeom>
          <a:noFill/>
          <a:ln>
            <a:noFill/>
          </a:ln>
        </p:spPr>
      </p:pic>
    </p:spTree>
    <p:extLst>
      <p:ext uri="{BB962C8B-B14F-4D97-AF65-F5344CB8AC3E}">
        <p14:creationId xmlns:p14="http://schemas.microsoft.com/office/powerpoint/2010/main" val="1629707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103"/>
          <p:cNvSpPr txBox="1">
            <a:spLocks noGrp="1"/>
          </p:cNvSpPr>
          <p:nvPr>
            <p:ph type="title"/>
          </p:nvPr>
        </p:nvSpPr>
        <p:spPr>
          <a:xfrm>
            <a:off x="415600" y="179207"/>
            <a:ext cx="11360800" cy="763600"/>
          </a:xfrm>
          <a:prstGeom prst="rect">
            <a:avLst/>
          </a:prstGeom>
          <a:noFill/>
          <a:ln>
            <a:noFill/>
          </a:ln>
        </p:spPr>
        <p:txBody>
          <a:bodyPr spcFirstLastPara="1" vert="horz" wrap="square" lIns="121900" tIns="121900" rIns="121900" bIns="121900" rtlCol="0" anchor="t" anchorCtr="0">
            <a:normAutofit/>
          </a:bodyPr>
          <a:lstStyle/>
          <a:p>
            <a:pPr>
              <a:buClr>
                <a:schemeClr val="dk1"/>
              </a:buClr>
              <a:buSzPct val="103703"/>
            </a:pPr>
            <a:r>
              <a:rPr lang="en-US" dirty="0" smtClean="0"/>
              <a:t>Problem #</a:t>
            </a:r>
            <a:r>
              <a:rPr lang="en-US" dirty="0" smtClean="0"/>
              <a:t>12: </a:t>
            </a:r>
            <a:r>
              <a:rPr lang="en" dirty="0" smtClean="0"/>
              <a:t>Lack </a:t>
            </a:r>
            <a:r>
              <a:rPr lang="en" dirty="0"/>
              <a:t>of Creativity</a:t>
            </a:r>
            <a:endParaRPr dirty="0"/>
          </a:p>
        </p:txBody>
      </p:sp>
      <p:sp>
        <p:nvSpPr>
          <p:cNvPr id="641" name="Google Shape;641;p103"/>
          <p:cNvSpPr txBox="1">
            <a:spLocks noGrp="1"/>
          </p:cNvSpPr>
          <p:nvPr>
            <p:ph type="body" idx="1"/>
          </p:nvPr>
        </p:nvSpPr>
        <p:spPr>
          <a:xfrm>
            <a:off x="452567" y="1078433"/>
            <a:ext cx="11360800" cy="4555200"/>
          </a:xfrm>
          <a:prstGeom prst="rect">
            <a:avLst/>
          </a:prstGeom>
          <a:noFill/>
          <a:ln>
            <a:noFill/>
          </a:ln>
        </p:spPr>
        <p:txBody>
          <a:bodyPr spcFirstLastPara="1" vert="horz" wrap="square" lIns="121900" tIns="121900" rIns="121900" bIns="121900" rtlCol="0" anchor="t" anchorCtr="0">
            <a:normAutofit/>
          </a:bodyPr>
          <a:lstStyle/>
          <a:p>
            <a:pPr marL="0" indent="0">
              <a:spcAft>
                <a:spcPts val="1600"/>
              </a:spcAft>
              <a:buClr>
                <a:schemeClr val="dk1"/>
              </a:buClr>
              <a:buNone/>
            </a:pPr>
            <a:r>
              <a:rPr lang="en" sz="3733"/>
              <a:t>A murder mystery: </a:t>
            </a:r>
            <a:endParaRPr sz="3733"/>
          </a:p>
        </p:txBody>
      </p:sp>
      <p:pic>
        <p:nvPicPr>
          <p:cNvPr id="642" name="Google Shape;642;p103"/>
          <p:cNvPicPr preferRelativeResize="0"/>
          <p:nvPr/>
        </p:nvPicPr>
        <p:blipFill rotWithShape="1">
          <a:blip r:embed="rId3">
            <a:alphaModFix/>
          </a:blip>
          <a:srcRect/>
          <a:stretch/>
        </p:blipFill>
        <p:spPr>
          <a:xfrm>
            <a:off x="953184" y="1868251"/>
            <a:ext cx="10182168" cy="2975567"/>
          </a:xfrm>
          <a:prstGeom prst="rect">
            <a:avLst/>
          </a:prstGeom>
          <a:noFill/>
          <a:ln>
            <a:noFill/>
          </a:ln>
        </p:spPr>
      </p:pic>
      <p:sp>
        <p:nvSpPr>
          <p:cNvPr id="643" name="Google Shape;643;p103"/>
          <p:cNvSpPr txBox="1"/>
          <p:nvPr/>
        </p:nvSpPr>
        <p:spPr>
          <a:xfrm>
            <a:off x="174944" y="5058755"/>
            <a:ext cx="11360800" cy="1521600"/>
          </a:xfrm>
          <a:prstGeom prst="rect">
            <a:avLst/>
          </a:prstGeom>
          <a:noFill/>
          <a:ln>
            <a:noFill/>
          </a:ln>
        </p:spPr>
        <p:txBody>
          <a:bodyPr spcFirstLastPara="1" wrap="square" lIns="121900" tIns="121900" rIns="121900" bIns="121900" anchor="t" anchorCtr="0">
            <a:normAutofit/>
          </a:bodyPr>
          <a:lstStyle/>
          <a:p>
            <a:pPr marL="609585" indent="-457189">
              <a:buClr>
                <a:srgbClr val="434343"/>
              </a:buClr>
              <a:buSzPts val="1800"/>
              <a:buFont typeface="Arial"/>
              <a:buChar char="●"/>
            </a:pPr>
            <a:r>
              <a:rPr lang="en" sz="3200">
                <a:solidFill>
                  <a:srgbClr val="434343"/>
                </a:solidFill>
                <a:latin typeface="Calibri"/>
                <a:ea typeface="Calibri"/>
                <a:cs typeface="Calibri"/>
                <a:sym typeface="Calibri"/>
              </a:rPr>
              <a:t>A good ideation assistant requires generating diverse, interesting and surprising ideas</a:t>
            </a:r>
            <a:endParaRPr sz="2400"/>
          </a:p>
        </p:txBody>
      </p:sp>
    </p:spTree>
    <p:extLst>
      <p:ext uri="{BB962C8B-B14F-4D97-AF65-F5344CB8AC3E}">
        <p14:creationId xmlns:p14="http://schemas.microsoft.com/office/powerpoint/2010/main" val="13960829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106"/>
          <p:cNvSpPr txBox="1">
            <a:spLocks noGrp="1"/>
          </p:cNvSpPr>
          <p:nvPr>
            <p:ph type="title"/>
          </p:nvPr>
        </p:nvSpPr>
        <p:spPr>
          <a:xfrm>
            <a:off x="427783" y="167027"/>
            <a:ext cx="11360800" cy="763600"/>
          </a:xfrm>
          <a:prstGeom prst="rect">
            <a:avLst/>
          </a:prstGeom>
          <a:noFill/>
          <a:ln>
            <a:noFill/>
          </a:ln>
        </p:spPr>
        <p:txBody>
          <a:bodyPr spcFirstLastPara="1" vert="horz" wrap="square" lIns="121900" tIns="121900" rIns="121900" bIns="121900" rtlCol="0" anchor="t" anchorCtr="0">
            <a:normAutofit/>
          </a:bodyPr>
          <a:lstStyle/>
          <a:p>
            <a:pPr>
              <a:buClr>
                <a:schemeClr val="dk1"/>
              </a:buClr>
              <a:buSzPct val="103703"/>
            </a:pPr>
            <a:r>
              <a:rPr lang="en-US" dirty="0" smtClean="0"/>
              <a:t>Problem#</a:t>
            </a:r>
            <a:r>
              <a:rPr lang="en-US" dirty="0" smtClean="0"/>
              <a:t>13: </a:t>
            </a:r>
            <a:r>
              <a:rPr lang="en" dirty="0" smtClean="0"/>
              <a:t>Cannot </a:t>
            </a:r>
            <a:r>
              <a:rPr lang="en" dirty="0"/>
              <a:t>Do Social Reasoning</a:t>
            </a:r>
            <a:endParaRPr dirty="0"/>
          </a:p>
        </p:txBody>
      </p:sp>
      <p:sp>
        <p:nvSpPr>
          <p:cNvPr id="668" name="Google Shape;668;p106"/>
          <p:cNvSpPr txBox="1">
            <a:spLocks noGrp="1"/>
          </p:cNvSpPr>
          <p:nvPr>
            <p:ph type="body" idx="1"/>
          </p:nvPr>
        </p:nvSpPr>
        <p:spPr>
          <a:xfrm>
            <a:off x="513063" y="1232104"/>
            <a:ext cx="11360800" cy="4555200"/>
          </a:xfrm>
          <a:prstGeom prst="rect">
            <a:avLst/>
          </a:prstGeom>
          <a:noFill/>
          <a:ln>
            <a:noFill/>
          </a:ln>
        </p:spPr>
        <p:txBody>
          <a:bodyPr spcFirstLastPara="1" vert="horz" wrap="square" lIns="121900" tIns="121900" rIns="121900" bIns="121900" rtlCol="0" anchor="t" anchorCtr="0">
            <a:normAutofit/>
          </a:bodyPr>
          <a:lstStyle/>
          <a:p>
            <a:pPr marL="0" indent="0">
              <a:spcAft>
                <a:spcPts val="1600"/>
              </a:spcAft>
              <a:buClr>
                <a:schemeClr val="dk1"/>
              </a:buClr>
              <a:buNone/>
            </a:pPr>
            <a:r>
              <a:rPr lang="en"/>
              <a:t>Theory of Mind</a:t>
            </a:r>
            <a:endParaRPr/>
          </a:p>
        </p:txBody>
      </p:sp>
      <p:pic>
        <p:nvPicPr>
          <p:cNvPr id="669" name="Google Shape;669;p106"/>
          <p:cNvPicPr preferRelativeResize="0"/>
          <p:nvPr/>
        </p:nvPicPr>
        <p:blipFill rotWithShape="1">
          <a:blip r:embed="rId3">
            <a:alphaModFix/>
          </a:blip>
          <a:srcRect/>
          <a:stretch/>
        </p:blipFill>
        <p:spPr>
          <a:xfrm>
            <a:off x="687134" y="2115400"/>
            <a:ext cx="3604935" cy="4416035"/>
          </a:xfrm>
          <a:prstGeom prst="rect">
            <a:avLst/>
          </a:prstGeom>
          <a:noFill/>
          <a:ln>
            <a:noFill/>
          </a:ln>
        </p:spPr>
      </p:pic>
      <p:pic>
        <p:nvPicPr>
          <p:cNvPr id="670" name="Google Shape;670;p106"/>
          <p:cNvPicPr preferRelativeResize="0"/>
          <p:nvPr/>
        </p:nvPicPr>
        <p:blipFill rotWithShape="1">
          <a:blip r:embed="rId4">
            <a:alphaModFix/>
          </a:blip>
          <a:srcRect/>
          <a:stretch/>
        </p:blipFill>
        <p:spPr>
          <a:xfrm>
            <a:off x="5019755" y="1356967"/>
            <a:ext cx="6668077" cy="5174469"/>
          </a:xfrm>
          <a:prstGeom prst="rect">
            <a:avLst/>
          </a:prstGeom>
          <a:noFill/>
          <a:ln>
            <a:noFill/>
          </a:ln>
        </p:spPr>
      </p:pic>
    </p:spTree>
    <p:extLst>
      <p:ext uri="{BB962C8B-B14F-4D97-AF65-F5344CB8AC3E}">
        <p14:creationId xmlns:p14="http://schemas.microsoft.com/office/powerpoint/2010/main" val="964822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89"/>
          <p:cNvSpPr txBox="1">
            <a:spLocks noGrp="1"/>
          </p:cNvSpPr>
          <p:nvPr>
            <p:ph type="title"/>
          </p:nvPr>
        </p:nvSpPr>
        <p:spPr>
          <a:xfrm>
            <a:off x="439965" y="0"/>
            <a:ext cx="11360800" cy="763600"/>
          </a:xfrm>
          <a:prstGeom prst="rect">
            <a:avLst/>
          </a:prstGeom>
          <a:noFill/>
          <a:ln>
            <a:noFill/>
          </a:ln>
        </p:spPr>
        <p:txBody>
          <a:bodyPr spcFirstLastPara="1" vert="horz" wrap="square" lIns="121900" tIns="121900" rIns="121900" bIns="121900" rtlCol="0" anchor="t" anchorCtr="0">
            <a:noAutofit/>
          </a:bodyPr>
          <a:lstStyle/>
          <a:p>
            <a:pPr>
              <a:buClr>
                <a:schemeClr val="dk1"/>
              </a:buClr>
              <a:buSzPts val="943"/>
            </a:pPr>
            <a:r>
              <a:rPr lang="en-US" sz="3200" dirty="0" smtClean="0"/>
              <a:t>Problem #</a:t>
            </a:r>
            <a:r>
              <a:rPr lang="en-US" sz="3200" dirty="0" smtClean="0"/>
              <a:t>14: </a:t>
            </a:r>
            <a:r>
              <a:rPr lang="en-US" sz="3200" dirty="0" smtClean="0"/>
              <a:t>Didn’t </a:t>
            </a:r>
            <a:r>
              <a:rPr lang="en" sz="3200" dirty="0" smtClean="0"/>
              <a:t>Outpace </a:t>
            </a:r>
            <a:r>
              <a:rPr lang="en" sz="3200" dirty="0"/>
              <a:t>Elementary School </a:t>
            </a:r>
            <a:r>
              <a:rPr lang="en" sz="3200" dirty="0" smtClean="0"/>
              <a:t>Kids</a:t>
            </a:r>
            <a:endParaRPr sz="3200" dirty="0"/>
          </a:p>
        </p:txBody>
      </p:sp>
      <p:pic>
        <p:nvPicPr>
          <p:cNvPr id="528" name="Google Shape;528;p89"/>
          <p:cNvPicPr preferRelativeResize="0"/>
          <p:nvPr/>
        </p:nvPicPr>
        <p:blipFill rotWithShape="1">
          <a:blip r:embed="rId3">
            <a:alphaModFix/>
          </a:blip>
          <a:srcRect/>
          <a:stretch/>
        </p:blipFill>
        <p:spPr>
          <a:xfrm>
            <a:off x="5898062" y="763600"/>
            <a:ext cx="5674469" cy="5810400"/>
          </a:xfrm>
          <a:prstGeom prst="rect">
            <a:avLst/>
          </a:prstGeom>
          <a:noFill/>
          <a:ln>
            <a:noFill/>
          </a:ln>
        </p:spPr>
      </p:pic>
      <p:pic>
        <p:nvPicPr>
          <p:cNvPr id="529" name="Google Shape;529;p89"/>
          <p:cNvPicPr preferRelativeResize="0"/>
          <p:nvPr/>
        </p:nvPicPr>
        <p:blipFill rotWithShape="1">
          <a:blip r:embed="rId4">
            <a:alphaModFix/>
          </a:blip>
          <a:srcRect/>
          <a:stretch/>
        </p:blipFill>
        <p:spPr>
          <a:xfrm>
            <a:off x="548793" y="763595"/>
            <a:ext cx="5239217" cy="5810420"/>
          </a:xfrm>
          <a:prstGeom prst="rect">
            <a:avLst/>
          </a:prstGeom>
          <a:noFill/>
          <a:ln>
            <a:noFill/>
          </a:ln>
        </p:spPr>
      </p:pic>
    </p:spTree>
    <p:extLst>
      <p:ext uri="{BB962C8B-B14F-4D97-AF65-F5344CB8AC3E}">
        <p14:creationId xmlns:p14="http://schemas.microsoft.com/office/powerpoint/2010/main" val="1545727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90"/>
          <p:cNvPicPr preferRelativeResize="0"/>
          <p:nvPr/>
        </p:nvPicPr>
        <p:blipFill rotWithShape="1">
          <a:blip r:embed="rId3">
            <a:alphaModFix/>
          </a:blip>
          <a:srcRect/>
          <a:stretch/>
        </p:blipFill>
        <p:spPr>
          <a:xfrm>
            <a:off x="533367" y="1992401"/>
            <a:ext cx="5786935" cy="4502033"/>
          </a:xfrm>
          <a:prstGeom prst="rect">
            <a:avLst/>
          </a:prstGeom>
          <a:noFill/>
          <a:ln w="9525" cap="flat" cmpd="sng">
            <a:solidFill>
              <a:schemeClr val="dk2"/>
            </a:solidFill>
            <a:prstDash val="solid"/>
            <a:round/>
            <a:headEnd type="none" w="sm" len="sm"/>
            <a:tailEnd type="none" w="sm" len="sm"/>
          </a:ln>
        </p:spPr>
      </p:pic>
      <p:sp>
        <p:nvSpPr>
          <p:cNvPr id="535" name="Google Shape;535;p90"/>
          <p:cNvSpPr txBox="1"/>
          <p:nvPr/>
        </p:nvSpPr>
        <p:spPr>
          <a:xfrm>
            <a:off x="264133" y="1017367"/>
            <a:ext cx="6763600" cy="492402"/>
          </a:xfrm>
          <a:prstGeom prst="rect">
            <a:avLst/>
          </a:prstGeom>
          <a:noFill/>
          <a:ln>
            <a:noFill/>
          </a:ln>
        </p:spPr>
        <p:txBody>
          <a:bodyPr spcFirstLastPara="1" wrap="square" lIns="121900" tIns="121900" rIns="121900" bIns="121900" anchor="t" anchorCtr="0">
            <a:spAutoFit/>
          </a:bodyPr>
          <a:lstStyle/>
          <a:p>
            <a:pPr marL="457189" indent="-253994">
              <a:buClr>
                <a:srgbClr val="000000"/>
              </a:buClr>
              <a:buSzPts val="1200"/>
              <a:buFont typeface="Arial"/>
              <a:buChar char="●"/>
            </a:pPr>
            <a:r>
              <a:rPr lang="en" sz="1600">
                <a:solidFill>
                  <a:srgbClr val="000000"/>
                </a:solidFill>
                <a:latin typeface="Arial"/>
                <a:ea typeface="Arial"/>
                <a:cs typeface="Arial"/>
                <a:sym typeface="Arial"/>
              </a:rPr>
              <a:t>Balancing a chemical equation is a very basic task in chemistry.</a:t>
            </a:r>
            <a:endParaRPr sz="1600">
              <a:solidFill>
                <a:srgbClr val="000000"/>
              </a:solidFill>
              <a:latin typeface="Arial"/>
              <a:ea typeface="Arial"/>
              <a:cs typeface="Arial"/>
              <a:sym typeface="Arial"/>
            </a:endParaRPr>
          </a:p>
        </p:txBody>
      </p:sp>
      <p:sp>
        <p:nvSpPr>
          <p:cNvPr id="536" name="Google Shape;536;p90"/>
          <p:cNvSpPr/>
          <p:nvPr/>
        </p:nvSpPr>
        <p:spPr>
          <a:xfrm>
            <a:off x="1103700" y="3443133"/>
            <a:ext cx="2056400" cy="8772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cxnSp>
        <p:nvCxnSpPr>
          <p:cNvPr id="537" name="Google Shape;537;p90"/>
          <p:cNvCxnSpPr/>
          <p:nvPr/>
        </p:nvCxnSpPr>
        <p:spPr>
          <a:xfrm>
            <a:off x="3344133" y="3863300"/>
            <a:ext cx="3580000" cy="174000"/>
          </a:xfrm>
          <a:prstGeom prst="curvedConnector3">
            <a:avLst>
              <a:gd name="adj1" fmla="val 50000"/>
            </a:avLst>
          </a:prstGeom>
          <a:noFill/>
          <a:ln w="9525" cap="flat" cmpd="sng">
            <a:solidFill>
              <a:srgbClr val="000000"/>
            </a:solidFill>
            <a:prstDash val="solid"/>
            <a:round/>
            <a:headEnd type="none" w="sm" len="sm"/>
            <a:tailEnd type="stealth" w="med" len="med"/>
          </a:ln>
        </p:spPr>
      </p:cxnSp>
      <p:sp>
        <p:nvSpPr>
          <p:cNvPr id="538" name="Google Shape;538;p90"/>
          <p:cNvSpPr txBox="1"/>
          <p:nvPr/>
        </p:nvSpPr>
        <p:spPr>
          <a:xfrm>
            <a:off x="7027733" y="3848333"/>
            <a:ext cx="4688400" cy="471948"/>
          </a:xfrm>
          <a:prstGeom prst="rect">
            <a:avLst/>
          </a:prstGeom>
          <a:noFill/>
          <a:ln>
            <a:noFill/>
          </a:ln>
        </p:spPr>
        <p:txBody>
          <a:bodyPr spcFirstLastPara="1" wrap="square" lIns="121900" tIns="121900" rIns="121900" bIns="121900" anchor="t" anchorCtr="0">
            <a:spAutoFit/>
          </a:bodyPr>
          <a:lstStyle/>
          <a:p>
            <a:pPr>
              <a:buClr>
                <a:srgbClr val="000000"/>
              </a:buClr>
              <a:buSzPts val="1100"/>
            </a:pPr>
            <a:r>
              <a:rPr lang="en" sz="1467">
                <a:solidFill>
                  <a:srgbClr val="000000"/>
                </a:solidFill>
                <a:latin typeface="Arial"/>
                <a:ea typeface="Arial"/>
                <a:cs typeface="Arial"/>
                <a:sym typeface="Arial"/>
              </a:rPr>
              <a:t>The correct answer should be 4Na + O2 -&gt; 2Na2O</a:t>
            </a:r>
            <a:endParaRPr sz="1467">
              <a:solidFill>
                <a:srgbClr val="000000"/>
              </a:solidFill>
              <a:latin typeface="Arial"/>
              <a:ea typeface="Arial"/>
              <a:cs typeface="Arial"/>
              <a:sym typeface="Arial"/>
            </a:endParaRPr>
          </a:p>
        </p:txBody>
      </p:sp>
      <p:sp>
        <p:nvSpPr>
          <p:cNvPr id="539" name="Google Shape;539;p90"/>
          <p:cNvSpPr/>
          <p:nvPr/>
        </p:nvSpPr>
        <p:spPr>
          <a:xfrm>
            <a:off x="1103700" y="5584500"/>
            <a:ext cx="957200" cy="3916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cxnSp>
        <p:nvCxnSpPr>
          <p:cNvPr id="540" name="Google Shape;540;p90"/>
          <p:cNvCxnSpPr/>
          <p:nvPr/>
        </p:nvCxnSpPr>
        <p:spPr>
          <a:xfrm rot="10800000" flipH="1">
            <a:off x="2179100" y="5320233"/>
            <a:ext cx="4612800" cy="302000"/>
          </a:xfrm>
          <a:prstGeom prst="curvedConnector3">
            <a:avLst>
              <a:gd name="adj1" fmla="val 50000"/>
            </a:avLst>
          </a:prstGeom>
          <a:noFill/>
          <a:ln w="9525" cap="flat" cmpd="sng">
            <a:solidFill>
              <a:srgbClr val="000000"/>
            </a:solidFill>
            <a:prstDash val="solid"/>
            <a:round/>
            <a:headEnd type="none" w="sm" len="sm"/>
            <a:tailEnd type="stealth" w="med" len="med"/>
          </a:ln>
        </p:spPr>
      </p:cxnSp>
      <p:sp>
        <p:nvSpPr>
          <p:cNvPr id="541" name="Google Shape;541;p90"/>
          <p:cNvSpPr txBox="1"/>
          <p:nvPr/>
        </p:nvSpPr>
        <p:spPr>
          <a:xfrm>
            <a:off x="6863033" y="5070333"/>
            <a:ext cx="4688400" cy="765426"/>
          </a:xfrm>
          <a:prstGeom prst="rect">
            <a:avLst/>
          </a:prstGeom>
          <a:noFill/>
          <a:ln>
            <a:noFill/>
          </a:ln>
        </p:spPr>
        <p:txBody>
          <a:bodyPr spcFirstLastPara="1" wrap="square" lIns="121900" tIns="121900" rIns="121900" bIns="121900" anchor="t" anchorCtr="0">
            <a:spAutoFit/>
          </a:bodyPr>
          <a:lstStyle/>
          <a:p>
            <a:pPr>
              <a:lnSpc>
                <a:spcPct val="115000"/>
              </a:lnSpc>
              <a:buClr>
                <a:srgbClr val="000000"/>
              </a:buClr>
              <a:buSzPts val="1100"/>
            </a:pPr>
            <a:r>
              <a:rPr lang="en" sz="1467">
                <a:solidFill>
                  <a:srgbClr val="000000"/>
                </a:solidFill>
                <a:latin typeface="Arial"/>
                <a:ea typeface="Arial"/>
                <a:cs typeface="Arial"/>
                <a:sym typeface="Arial"/>
              </a:rPr>
              <a:t>ChatGPT seems very confident even when it gives a wrong answer.</a:t>
            </a:r>
            <a:endParaRPr sz="1467">
              <a:solidFill>
                <a:srgbClr val="000000"/>
              </a:solidFill>
              <a:latin typeface="Arial"/>
              <a:ea typeface="Arial"/>
              <a:cs typeface="Arial"/>
              <a:sym typeface="Arial"/>
            </a:endParaRPr>
          </a:p>
        </p:txBody>
      </p:sp>
      <p:sp>
        <p:nvSpPr>
          <p:cNvPr id="542" name="Google Shape;542;p90"/>
          <p:cNvSpPr txBox="1">
            <a:spLocks noGrp="1"/>
          </p:cNvSpPr>
          <p:nvPr>
            <p:ph type="title"/>
          </p:nvPr>
        </p:nvSpPr>
        <p:spPr>
          <a:xfrm>
            <a:off x="439965" y="0"/>
            <a:ext cx="11360800" cy="763600"/>
          </a:xfrm>
          <a:prstGeom prst="rect">
            <a:avLst/>
          </a:prstGeom>
          <a:noFill/>
          <a:ln>
            <a:noFill/>
          </a:ln>
        </p:spPr>
        <p:txBody>
          <a:bodyPr spcFirstLastPara="1" vert="horz" wrap="square" lIns="121900" tIns="121900" rIns="121900" bIns="121900" rtlCol="0" anchor="t" anchorCtr="0">
            <a:noAutofit/>
          </a:bodyPr>
          <a:lstStyle/>
          <a:p>
            <a:pPr>
              <a:buClr>
                <a:schemeClr val="dk1"/>
              </a:buClr>
              <a:buSzPts val="943"/>
            </a:pPr>
            <a:r>
              <a:rPr lang="en" sz="3200" dirty="0" smtClean="0"/>
              <a:t>LLMs </a:t>
            </a:r>
            <a:r>
              <a:rPr lang="en-US" sz="3200" dirty="0" smtClean="0"/>
              <a:t>Didn’t </a:t>
            </a:r>
            <a:r>
              <a:rPr lang="en" sz="3200" dirty="0" smtClean="0"/>
              <a:t>Outpace </a:t>
            </a:r>
            <a:r>
              <a:rPr lang="en" sz="3200" dirty="0"/>
              <a:t>Middle School </a:t>
            </a:r>
            <a:r>
              <a:rPr lang="en" sz="3200" dirty="0" smtClean="0"/>
              <a:t>Kids</a:t>
            </a:r>
            <a:endParaRPr sz="3200" dirty="0"/>
          </a:p>
        </p:txBody>
      </p:sp>
    </p:spTree>
    <p:extLst>
      <p:ext uri="{BB962C8B-B14F-4D97-AF65-F5344CB8AC3E}">
        <p14:creationId xmlns:p14="http://schemas.microsoft.com/office/powerpoint/2010/main" val="1709402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0"/>
          <p:cNvSpPr txBox="1">
            <a:spLocks noGrp="1"/>
          </p:cNvSpPr>
          <p:nvPr>
            <p:ph type="title"/>
          </p:nvPr>
        </p:nvSpPr>
        <p:spPr>
          <a:xfrm>
            <a:off x="702733" y="-136102"/>
            <a:ext cx="10515600" cy="1325563"/>
          </a:xfrm>
          <a:prstGeom prst="rect">
            <a:avLst/>
          </a:prstGeom>
          <a:noFill/>
          <a:ln>
            <a:noFill/>
          </a:ln>
        </p:spPr>
        <p:txBody>
          <a:bodyPr spcFirstLastPara="1" vert="horz" wrap="square" lIns="91431" tIns="45699" rIns="91431" bIns="45699" rtlCol="0" anchor="ctr" anchorCtr="0">
            <a:normAutofit/>
          </a:bodyPr>
          <a:lstStyle/>
          <a:p>
            <a:pPr>
              <a:buSzPts val="3300"/>
            </a:pPr>
            <a:r>
              <a:rPr lang="en-US" dirty="0" smtClean="0"/>
              <a:t>How Can We Stay Relevant?</a:t>
            </a:r>
            <a:endParaRPr dirty="0"/>
          </a:p>
        </p:txBody>
      </p:sp>
      <p:sp>
        <p:nvSpPr>
          <p:cNvPr id="135" name="Google Shape;135;p30"/>
          <p:cNvSpPr txBox="1">
            <a:spLocks noGrp="1"/>
          </p:cNvSpPr>
          <p:nvPr>
            <p:ph type="body" idx="1"/>
          </p:nvPr>
        </p:nvSpPr>
        <p:spPr>
          <a:xfrm>
            <a:off x="201507" y="912633"/>
            <a:ext cx="11475720" cy="4469200"/>
          </a:xfrm>
          <a:prstGeom prst="rect">
            <a:avLst/>
          </a:prstGeom>
          <a:noFill/>
          <a:ln>
            <a:noFill/>
          </a:ln>
        </p:spPr>
        <p:txBody>
          <a:bodyPr spcFirstLastPara="1" vert="horz" wrap="square" lIns="91431" tIns="45699" rIns="91431" bIns="45699" rtlCol="0" anchor="t" anchorCtr="0">
            <a:noAutofit/>
          </a:bodyPr>
          <a:lstStyle/>
          <a:p>
            <a:pPr marL="567248" indent="-380990">
              <a:lnSpc>
                <a:spcPct val="90000"/>
              </a:lnSpc>
              <a:spcBef>
                <a:spcPts val="0"/>
              </a:spcBef>
              <a:spcAft>
                <a:spcPts val="800"/>
              </a:spcAft>
            </a:pPr>
            <a:r>
              <a:rPr lang="en-US" sz="2100" dirty="0">
                <a:latin typeface="Calibri" charset="0"/>
                <a:ea typeface="Calibri" charset="0"/>
                <a:cs typeface="Calibri" charset="0"/>
              </a:rPr>
              <a:t>We believe that while LLMs seemingly close research avenues, they also open up new ones</a:t>
            </a:r>
          </a:p>
          <a:p>
            <a:pPr marL="567248" indent="-380990">
              <a:lnSpc>
                <a:spcPct val="90000"/>
              </a:lnSpc>
              <a:spcBef>
                <a:spcPts val="0"/>
              </a:spcBef>
              <a:spcAft>
                <a:spcPts val="800"/>
              </a:spcAft>
            </a:pPr>
            <a:r>
              <a:rPr lang="en-US" sz="2100" dirty="0">
                <a:latin typeface="Calibri" charset="0"/>
                <a:ea typeface="Calibri" charset="0"/>
                <a:cs typeface="Calibri" charset="0"/>
              </a:rPr>
              <a:t>Current LLMs remain somewhat monolithic, expensive, amnesic, delusional, uncreative, static, assertive, stubborn, and biased black boxes</a:t>
            </a:r>
          </a:p>
          <a:p>
            <a:pPr marL="567248" indent="-380990">
              <a:lnSpc>
                <a:spcPct val="90000"/>
              </a:lnSpc>
              <a:spcBef>
                <a:spcPts val="0"/>
              </a:spcBef>
              <a:spcAft>
                <a:spcPts val="800"/>
              </a:spcAft>
            </a:pPr>
            <a:r>
              <a:rPr lang="en-US" sz="2100" dirty="0">
                <a:latin typeface="Calibri" charset="0"/>
                <a:ea typeface="Calibri" charset="0"/>
                <a:cs typeface="Calibri" charset="0"/>
              </a:rPr>
              <a:t>LLMs lack of self-learning, self-updating, self-correction and knowledge generalization capabilities</a:t>
            </a:r>
          </a:p>
          <a:p>
            <a:pPr marL="567248" indent="-380990">
              <a:lnSpc>
                <a:spcPct val="90000"/>
              </a:lnSpc>
              <a:spcBef>
                <a:spcPts val="0"/>
              </a:spcBef>
            </a:pPr>
            <a:r>
              <a:rPr lang="en-US" sz="2100" dirty="0">
                <a:latin typeface="Calibri" charset="0"/>
                <a:ea typeface="Calibri" charset="0"/>
                <a:cs typeface="Calibri" charset="0"/>
              </a:rPr>
              <a:t>NLP!=NLG: There are many more exciting and challenging problems other than NLG out there</a:t>
            </a:r>
          </a:p>
          <a:p>
            <a:pPr marL="872041" lvl="1" indent="-228594">
              <a:lnSpc>
                <a:spcPct val="90000"/>
              </a:lnSpc>
              <a:spcBef>
                <a:spcPts val="0"/>
              </a:spcBef>
            </a:pPr>
            <a:r>
              <a:rPr lang="en-US" dirty="0">
                <a:latin typeface="Calibri" charset="0"/>
                <a:ea typeface="Calibri" charset="0"/>
                <a:cs typeface="Calibri" charset="0"/>
              </a:rPr>
              <a:t>Structured Prediction</a:t>
            </a:r>
          </a:p>
          <a:p>
            <a:pPr marL="872041" lvl="1" indent="-228594">
              <a:lnSpc>
                <a:spcPct val="90000"/>
              </a:lnSpc>
              <a:spcBef>
                <a:spcPts val="0"/>
              </a:spcBef>
            </a:pPr>
            <a:r>
              <a:rPr lang="en-US" dirty="0">
                <a:latin typeface="Calibri" charset="0"/>
                <a:ea typeface="Calibri" charset="0"/>
                <a:cs typeface="Calibri" charset="0"/>
              </a:rPr>
              <a:t>Cross-document </a:t>
            </a:r>
            <a:r>
              <a:rPr lang="en-US" dirty="0" smtClean="0">
                <a:latin typeface="Calibri" charset="0"/>
                <a:ea typeface="Calibri" charset="0"/>
                <a:cs typeface="Calibri" charset="0"/>
              </a:rPr>
              <a:t>reasoning</a:t>
            </a:r>
          </a:p>
          <a:p>
            <a:pPr marL="872041" lvl="1" indent="-228594">
              <a:lnSpc>
                <a:spcPct val="90000"/>
              </a:lnSpc>
              <a:spcBef>
                <a:spcPts val="0"/>
              </a:spcBef>
            </a:pPr>
            <a:r>
              <a:rPr lang="en-US" dirty="0" smtClean="0">
                <a:latin typeface="Calibri" charset="0"/>
                <a:ea typeface="Calibri" charset="0"/>
                <a:cs typeface="Calibri" charset="0"/>
              </a:rPr>
              <a:t>Online Learning</a:t>
            </a:r>
            <a:endParaRPr lang="en-US" dirty="0">
              <a:latin typeface="Calibri" charset="0"/>
              <a:ea typeface="Calibri" charset="0"/>
              <a:cs typeface="Calibri" charset="0"/>
            </a:endParaRPr>
          </a:p>
          <a:p>
            <a:pPr marL="872041" lvl="1" indent="-228594">
              <a:lnSpc>
                <a:spcPct val="90000"/>
              </a:lnSpc>
              <a:spcBef>
                <a:spcPts val="0"/>
              </a:spcBef>
            </a:pPr>
            <a:r>
              <a:rPr lang="en-US" dirty="0" smtClean="0">
                <a:latin typeface="Calibri" charset="0"/>
                <a:ea typeface="Calibri" charset="0"/>
                <a:cs typeface="Calibri" charset="0"/>
              </a:rPr>
              <a:t>Theoretical Understanding of LLMs</a:t>
            </a:r>
          </a:p>
          <a:p>
            <a:pPr marL="872041" lvl="1" indent="-228594">
              <a:lnSpc>
                <a:spcPct val="90000"/>
              </a:lnSpc>
              <a:spcBef>
                <a:spcPts val="0"/>
              </a:spcBef>
            </a:pPr>
            <a:r>
              <a:rPr lang="en-US" dirty="0" smtClean="0">
                <a:latin typeface="Calibri" charset="0"/>
                <a:ea typeface="Calibri" charset="0"/>
                <a:cs typeface="Calibri" charset="0"/>
              </a:rPr>
              <a:t>Factual </a:t>
            </a:r>
            <a:r>
              <a:rPr lang="en-US" dirty="0">
                <a:latin typeface="Calibri" charset="0"/>
                <a:ea typeface="Calibri" charset="0"/>
                <a:cs typeface="Calibri" charset="0"/>
              </a:rPr>
              <a:t>Error Correction</a:t>
            </a:r>
          </a:p>
          <a:p>
            <a:pPr marL="872041" lvl="1" indent="-228594">
              <a:lnSpc>
                <a:spcPct val="90000"/>
              </a:lnSpc>
              <a:spcBef>
                <a:spcPts val="0"/>
              </a:spcBef>
            </a:pPr>
            <a:r>
              <a:rPr lang="en-US" dirty="0">
                <a:latin typeface="Calibri" charset="0"/>
                <a:ea typeface="Calibri" charset="0"/>
                <a:cs typeface="Calibri" charset="0"/>
              </a:rPr>
              <a:t>AI for scientific discovery</a:t>
            </a:r>
          </a:p>
          <a:p>
            <a:pPr marL="872041" lvl="1" indent="-228594">
              <a:lnSpc>
                <a:spcPct val="90000"/>
              </a:lnSpc>
              <a:spcBef>
                <a:spcPts val="0"/>
              </a:spcBef>
            </a:pPr>
            <a:r>
              <a:rPr lang="en-US" dirty="0" smtClean="0">
                <a:latin typeface="Calibri" charset="0"/>
                <a:ea typeface="Calibri" charset="0"/>
                <a:cs typeface="Calibri" charset="0"/>
              </a:rPr>
              <a:t>….</a:t>
            </a:r>
            <a:endParaRPr lang="en-US" sz="2100" dirty="0">
              <a:latin typeface="Calibri" charset="0"/>
              <a:ea typeface="Calibri" charset="0"/>
              <a:cs typeface="Calibri" charset="0"/>
            </a:endParaRPr>
          </a:p>
          <a:p>
            <a:pPr marL="567248" indent="-380990">
              <a:lnSpc>
                <a:spcPct val="90000"/>
              </a:lnSpc>
              <a:spcBef>
                <a:spcPts val="0"/>
              </a:spcBef>
              <a:spcAft>
                <a:spcPts val="800"/>
              </a:spcAft>
            </a:pPr>
            <a:r>
              <a:rPr lang="en-US" sz="2100" dirty="0">
                <a:latin typeface="Calibri" charset="0"/>
                <a:ea typeface="Calibri" charset="0"/>
                <a:cs typeface="Calibri" charset="0"/>
              </a:rPr>
              <a:t>Three Principles for </a:t>
            </a:r>
            <a:r>
              <a:rPr lang="en-US" sz="2100" dirty="0" smtClean="0">
                <a:latin typeface="Calibri" charset="0"/>
                <a:ea typeface="Calibri" charset="0"/>
                <a:cs typeface="Calibri" charset="0"/>
              </a:rPr>
              <a:t>NLP Research in the Era of LLMs</a:t>
            </a:r>
            <a:endParaRPr lang="en-US" sz="2100" dirty="0">
              <a:latin typeface="Calibri" charset="0"/>
              <a:ea typeface="Calibri" charset="0"/>
              <a:cs typeface="Calibri" charset="0"/>
            </a:endParaRPr>
          </a:p>
          <a:p>
            <a:pPr marL="895328" lvl="1" indent="-285744">
              <a:spcBef>
                <a:spcPts val="0"/>
              </a:spcBef>
              <a:spcAft>
                <a:spcPts val="800"/>
              </a:spcAft>
            </a:pPr>
            <a:r>
              <a:rPr lang="en-US" dirty="0">
                <a:latin typeface="Calibri" charset="0"/>
                <a:ea typeface="Calibri" charset="0"/>
                <a:cs typeface="Calibri" charset="0"/>
              </a:rPr>
              <a:t>Self-Identity</a:t>
            </a:r>
          </a:p>
          <a:p>
            <a:pPr marL="895328" lvl="1" indent="-285744">
              <a:spcBef>
                <a:spcPts val="0"/>
              </a:spcBef>
              <a:spcAft>
                <a:spcPts val="800"/>
              </a:spcAft>
            </a:pPr>
            <a:r>
              <a:rPr lang="en-US" dirty="0">
                <a:latin typeface="Calibri" charset="0"/>
                <a:ea typeface="Calibri" charset="0"/>
                <a:cs typeface="Calibri" charset="0"/>
              </a:rPr>
              <a:t>Ambition</a:t>
            </a:r>
          </a:p>
          <a:p>
            <a:pPr marL="895328" lvl="1" indent="-285744">
              <a:spcBef>
                <a:spcPts val="0"/>
              </a:spcBef>
              <a:spcAft>
                <a:spcPts val="800"/>
              </a:spcAft>
            </a:pPr>
            <a:r>
              <a:rPr lang="en-US" dirty="0" smtClean="0">
                <a:latin typeface="Calibri" charset="0"/>
                <a:ea typeface="Calibri" charset="0"/>
                <a:cs typeface="Calibri" charset="0"/>
              </a:rPr>
              <a:t>Insights</a:t>
            </a:r>
            <a:endParaRPr sz="2100" dirty="0">
              <a:latin typeface="Calibri" charset="0"/>
              <a:ea typeface="Calibri" charset="0"/>
              <a:cs typeface="Calibri" charset="0"/>
            </a:endParaRPr>
          </a:p>
        </p:txBody>
      </p:sp>
    </p:spTree>
    <p:extLst>
      <p:ext uri="{BB962C8B-B14F-4D97-AF65-F5344CB8AC3E}">
        <p14:creationId xmlns:p14="http://schemas.microsoft.com/office/powerpoint/2010/main" val="94341714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109"/>
          <p:cNvSpPr txBox="1">
            <a:spLocks noGrp="1"/>
          </p:cNvSpPr>
          <p:nvPr>
            <p:ph type="title"/>
          </p:nvPr>
        </p:nvSpPr>
        <p:spPr>
          <a:xfrm>
            <a:off x="415600" y="218433"/>
            <a:ext cx="11360800" cy="831200"/>
          </a:xfrm>
          <a:prstGeom prst="rect">
            <a:avLst/>
          </a:prstGeom>
          <a:noFill/>
          <a:ln>
            <a:noFill/>
          </a:ln>
        </p:spPr>
        <p:txBody>
          <a:bodyPr spcFirstLastPara="1" wrap="square" lIns="121897" tIns="121897" rIns="121897" bIns="121897" anchor="t" anchorCtr="0">
            <a:normAutofit/>
          </a:bodyPr>
          <a:lstStyle/>
          <a:p>
            <a:pPr>
              <a:buClr>
                <a:schemeClr val="dk1"/>
              </a:buClr>
              <a:buSzPct val="103703"/>
            </a:pPr>
            <a:r>
              <a:rPr lang="en-US" dirty="0" smtClean="0"/>
              <a:t>Conclusions &amp; What We Need</a:t>
            </a:r>
            <a:endParaRPr dirty="0"/>
          </a:p>
        </p:txBody>
      </p:sp>
      <p:sp>
        <p:nvSpPr>
          <p:cNvPr id="694" name="Google Shape;694;p109"/>
          <p:cNvSpPr txBox="1">
            <a:spLocks noGrp="1"/>
          </p:cNvSpPr>
          <p:nvPr>
            <p:ph type="body" idx="1"/>
          </p:nvPr>
        </p:nvSpPr>
        <p:spPr>
          <a:xfrm>
            <a:off x="415600" y="1049633"/>
            <a:ext cx="11360800" cy="5886400"/>
          </a:xfrm>
          <a:prstGeom prst="rect">
            <a:avLst/>
          </a:prstGeom>
          <a:noFill/>
          <a:ln>
            <a:noFill/>
          </a:ln>
        </p:spPr>
        <p:txBody>
          <a:bodyPr spcFirstLastPara="1" wrap="square" lIns="121897" tIns="121897" rIns="121897" bIns="121897" anchor="t" anchorCtr="0">
            <a:noAutofit/>
          </a:bodyPr>
          <a:lstStyle/>
          <a:p>
            <a:pPr marL="380990" indent="-228594">
              <a:buClr>
                <a:schemeClr val="dk2"/>
              </a:buClr>
              <a:buSzPts val="1800"/>
              <a:buFont typeface="Arial" charset="0"/>
              <a:buChar char="•"/>
            </a:pPr>
            <a:r>
              <a:rPr lang="en-US" dirty="0"/>
              <a:t>Our overall aim is to combat both the stultification of NLP as a </a:t>
            </a:r>
            <a:br>
              <a:rPr lang="en-US" dirty="0"/>
            </a:br>
            <a:r>
              <a:rPr lang="en-US" dirty="0"/>
              <a:t>mere evaluation optimization endeavor and to dispel fears that </a:t>
            </a:r>
            <a:br>
              <a:rPr lang="en-US" dirty="0"/>
            </a:br>
            <a:r>
              <a:rPr lang="en-US" dirty="0"/>
              <a:t>LLMs and generative AI will shut down the field</a:t>
            </a:r>
          </a:p>
          <a:p>
            <a:pPr marL="380990" indent="-228594">
              <a:buClr>
                <a:schemeClr val="dk2"/>
              </a:buClr>
              <a:buSzPts val="1800"/>
              <a:buFont typeface="Arial" charset="0"/>
              <a:buChar char="•"/>
            </a:pPr>
            <a:r>
              <a:rPr lang="en-US" dirty="0"/>
              <a:t>Embrace the new challenges brought by LLMs and improve our </a:t>
            </a:r>
            <a:br>
              <a:rPr lang="en-US" dirty="0"/>
            </a:br>
            <a:r>
              <a:rPr lang="en-US" dirty="0"/>
              <a:t>research standard</a:t>
            </a:r>
          </a:p>
          <a:p>
            <a:pPr marL="380990" indent="-228594">
              <a:buClr>
                <a:schemeClr val="dk2"/>
              </a:buClr>
              <a:buSzPts val="1800"/>
              <a:buFont typeface="Arial" charset="0"/>
              <a:buChar char="•"/>
            </a:pPr>
            <a:r>
              <a:rPr lang="en-US" dirty="0"/>
              <a:t>More open-minded to close collaboration with researchers from other fields, including social science, natural science, computer vision, knowledge representation and reasoning, and human-computer interaction</a:t>
            </a:r>
          </a:p>
          <a:p>
            <a:pPr marL="380990" indent="-228594">
              <a:buClr>
                <a:schemeClr val="dk2"/>
              </a:buClr>
              <a:buSzPts val="1800"/>
              <a:buFont typeface="Arial" charset="0"/>
              <a:buChar char="•"/>
            </a:pPr>
            <a:r>
              <a:rPr lang="en-US" dirty="0"/>
              <a:t>What We Need</a:t>
            </a:r>
          </a:p>
          <a:p>
            <a:pPr marL="990575" lvl="1" indent="-228594">
              <a:spcBef>
                <a:spcPts val="800"/>
              </a:spcBef>
              <a:buClr>
                <a:schemeClr val="dk2"/>
              </a:buClr>
              <a:buSzPct val="100000"/>
              <a:buFont typeface="Arial" charset="0"/>
              <a:buChar char="•"/>
            </a:pPr>
            <a:r>
              <a:rPr lang="en-US" sz="1900" dirty="0"/>
              <a:t>Deeper thinking about the foundational conceptual models driving our field</a:t>
            </a:r>
          </a:p>
          <a:p>
            <a:pPr marL="990575" lvl="1" indent="-228594">
              <a:spcBef>
                <a:spcPts val="800"/>
              </a:spcBef>
              <a:buClr>
                <a:schemeClr val="dk2"/>
              </a:buClr>
              <a:buSzPct val="100000"/>
              <a:buFont typeface="Arial" charset="0"/>
              <a:buChar char="•"/>
            </a:pPr>
            <a:r>
              <a:rPr lang="en-US" sz="1900" dirty="0"/>
              <a:t>Global infrastructures to dramatically scale up computing resources, because the open-source models still cannot achieve performance comparable to GPT variants [</a:t>
            </a:r>
            <a:r>
              <a:rPr lang="en-US" sz="1900" dirty="0" err="1"/>
              <a:t>Gudibande</a:t>
            </a:r>
            <a:r>
              <a:rPr lang="en-US" sz="1900" dirty="0"/>
              <a:t> et al., 2023]</a:t>
            </a:r>
          </a:p>
          <a:p>
            <a:pPr marL="990575" lvl="1" indent="-228594">
              <a:spcBef>
                <a:spcPts val="800"/>
              </a:spcBef>
              <a:buClr>
                <a:schemeClr val="dk2"/>
              </a:buClr>
              <a:buSzPct val="100000"/>
              <a:buFont typeface="Arial" charset="0"/>
              <a:buChar char="•"/>
            </a:pPr>
            <a:r>
              <a:rPr lang="en-US" sz="1900" dirty="0"/>
              <a:t>Collective effort to systematically change and refine our paper review system and academic success </a:t>
            </a:r>
            <a:r>
              <a:rPr lang="en-US" sz="1900" dirty="0" smtClean="0"/>
              <a:t>measurements</a:t>
            </a:r>
            <a:endParaRPr lang="en-US" sz="19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107" y="110060"/>
            <a:ext cx="3887893" cy="2389435"/>
          </a:xfrm>
          <a:prstGeom prst="rect">
            <a:avLst/>
          </a:prstGeom>
        </p:spPr>
      </p:pic>
    </p:spTree>
    <p:extLst>
      <p:ext uri="{BB962C8B-B14F-4D97-AF65-F5344CB8AC3E}">
        <p14:creationId xmlns:p14="http://schemas.microsoft.com/office/powerpoint/2010/main" val="1231324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1" name="Google Shape;1131;p104"/>
          <p:cNvSpPr txBox="1">
            <a:spLocks noGrp="1"/>
          </p:cNvSpPr>
          <p:nvPr>
            <p:ph type="body" idx="1"/>
          </p:nvPr>
        </p:nvSpPr>
        <p:spPr>
          <a:xfrm>
            <a:off x="416117" y="1211992"/>
            <a:ext cx="11188835" cy="5524603"/>
          </a:xfrm>
          <a:prstGeom prst="rect">
            <a:avLst/>
          </a:prstGeom>
          <a:noFill/>
          <a:ln>
            <a:noFill/>
          </a:ln>
        </p:spPr>
        <p:txBody>
          <a:bodyPr spcFirstLastPara="1" vert="horz" wrap="square" lIns="91423" tIns="45699" rIns="91423" bIns="45699" rtlCol="0" anchor="t" anchorCtr="0">
            <a:noAutofit/>
          </a:bodyPr>
          <a:lstStyle/>
          <a:p>
            <a:r>
              <a:rPr lang="en-US" dirty="0"/>
              <a:t>LLMs produce text sequences word-by-word by computing conditional probability based on context</a:t>
            </a:r>
          </a:p>
          <a:p>
            <a:r>
              <a:rPr lang="en-US" dirty="0"/>
              <a:t>At a sufficiently large scale, they can answer questions, generate arguments, write poetry, impersonate characters, negotiate contracts.</a:t>
            </a:r>
          </a:p>
          <a:p>
            <a:r>
              <a:rPr lang="en-US" dirty="0"/>
              <a:t>They achieve competitive results across a wide variety of standard NLP tasks including entity typing, sentiment analysis, and textual entailment, showcasing “emergent behavior” such as in-context learning (Wei et al., 2022) </a:t>
            </a:r>
          </a:p>
          <a:p>
            <a:pPr>
              <a:spcBef>
                <a:spcPts val="0"/>
              </a:spcBef>
              <a:buClr>
                <a:srgbClr val="170981"/>
              </a:buClr>
              <a:buSzPts val="1776"/>
              <a:buFont typeface="Arial" charset="0"/>
              <a:buChar char="•"/>
            </a:pPr>
            <a:endParaRPr lang="en-US" sz="2800" dirty="0">
              <a:sym typeface="Palatino Linotype"/>
            </a:endParaRPr>
          </a:p>
          <a:p>
            <a:pPr>
              <a:spcBef>
                <a:spcPts val="0"/>
              </a:spcBef>
              <a:buClr>
                <a:srgbClr val="170981"/>
              </a:buClr>
              <a:buSzPts val="1776"/>
              <a:buFont typeface="Arial" charset="0"/>
              <a:buChar char="•"/>
            </a:pPr>
            <a:endParaRPr lang="en-US" sz="2800" dirty="0">
              <a:sym typeface="Palatino Linotype"/>
            </a:endParaRPr>
          </a:p>
          <a:p>
            <a:pPr>
              <a:spcBef>
                <a:spcPts val="0"/>
              </a:spcBef>
              <a:buClr>
                <a:srgbClr val="170981"/>
              </a:buClr>
              <a:buSzPts val="1776"/>
              <a:buFont typeface="Arial" charset="0"/>
              <a:buChar char="•"/>
            </a:pPr>
            <a:endParaRPr lang="en-US" sz="2800" dirty="0">
              <a:sym typeface="Palatino Linotype"/>
            </a:endParaRPr>
          </a:p>
          <a:p>
            <a:pPr marL="0" indent="0">
              <a:spcBef>
                <a:spcPts val="0"/>
              </a:spcBef>
              <a:buClr>
                <a:srgbClr val="170981"/>
              </a:buClr>
              <a:buSzPts val="1776"/>
              <a:buNone/>
            </a:pPr>
            <a:endParaRPr lang="en-US" sz="2800" dirty="0">
              <a:sym typeface="Palatino Linotype"/>
            </a:endParaRPr>
          </a:p>
          <a:p>
            <a:pPr>
              <a:spcBef>
                <a:spcPts val="0"/>
              </a:spcBef>
              <a:buClr>
                <a:srgbClr val="170981"/>
              </a:buClr>
              <a:buSzPts val="1776"/>
              <a:buFont typeface="Arial" charset="0"/>
              <a:buChar char="•"/>
            </a:pPr>
            <a:endParaRPr lang="en-US" sz="2800" dirty="0">
              <a:sym typeface="Palatino Linotype"/>
            </a:endParaRPr>
          </a:p>
          <a:p>
            <a:pPr>
              <a:spcBef>
                <a:spcPts val="0"/>
              </a:spcBef>
              <a:buClr>
                <a:srgbClr val="170981"/>
              </a:buClr>
              <a:buSzPts val="1776"/>
              <a:buFont typeface="Arial" charset="0"/>
              <a:buChar char="•"/>
            </a:pPr>
            <a:endParaRPr lang="en-US" sz="2800" dirty="0">
              <a:sym typeface="Palatino Linotype"/>
            </a:endParaRPr>
          </a:p>
          <a:p>
            <a:pPr>
              <a:spcBef>
                <a:spcPts val="0"/>
              </a:spcBef>
              <a:buClr>
                <a:srgbClr val="170981"/>
              </a:buClr>
              <a:buSzPts val="1776"/>
              <a:buFont typeface="Arial" charset="0"/>
              <a:buChar char="•"/>
            </a:pPr>
            <a:endParaRPr lang="en-US" sz="2800" dirty="0"/>
          </a:p>
        </p:txBody>
      </p:sp>
      <p:sp>
        <p:nvSpPr>
          <p:cNvPr id="1132" name="Google Shape;1132;p104"/>
          <p:cNvSpPr txBox="1"/>
          <p:nvPr/>
        </p:nvSpPr>
        <p:spPr>
          <a:xfrm>
            <a:off x="9731377" y="6569076"/>
            <a:ext cx="936625" cy="365125"/>
          </a:xfrm>
          <a:prstGeom prst="rect">
            <a:avLst/>
          </a:prstGeom>
          <a:noFill/>
          <a:ln>
            <a:noFill/>
          </a:ln>
        </p:spPr>
        <p:txBody>
          <a:bodyPr spcFirstLastPara="1" wrap="square" lIns="91423" tIns="45699" rIns="91423" bIns="45699" anchor="t" anchorCtr="0">
            <a:noAutofit/>
          </a:bodyPr>
          <a:lstStyle/>
          <a:p>
            <a:pPr algn="r"/>
            <a:fld id="{00000000-1234-1234-1234-123412341234}" type="slidenum">
              <a:rPr lang="en-US" sz="1400" b="1">
                <a:latin typeface="Calibri"/>
                <a:ea typeface="Calibri"/>
                <a:cs typeface="Calibri"/>
                <a:sym typeface="Calibri"/>
              </a:rPr>
              <a:pPr algn="r"/>
              <a:t>7</a:t>
            </a:fld>
            <a:endParaRPr sz="1400" b="1">
              <a:latin typeface="Calibri"/>
              <a:ea typeface="Calibri"/>
              <a:cs typeface="Calibri"/>
              <a:sym typeface="Calibri"/>
            </a:endParaRPr>
          </a:p>
        </p:txBody>
      </p:sp>
      <p:sp>
        <p:nvSpPr>
          <p:cNvPr id="9" name="Google Shape;134;p30"/>
          <p:cNvSpPr txBox="1">
            <a:spLocks noGrp="1"/>
          </p:cNvSpPr>
          <p:nvPr>
            <p:ph type="title"/>
          </p:nvPr>
        </p:nvSpPr>
        <p:spPr>
          <a:xfrm>
            <a:off x="909933" y="88248"/>
            <a:ext cx="10515600" cy="1325563"/>
          </a:xfrm>
          <a:prstGeom prst="rect">
            <a:avLst/>
          </a:prstGeom>
          <a:noFill/>
          <a:ln>
            <a:noFill/>
          </a:ln>
        </p:spPr>
        <p:txBody>
          <a:bodyPr spcFirstLastPara="1" vert="horz" wrap="square" lIns="91431" tIns="45699" rIns="91431" bIns="45699" rtlCol="0" anchor="ctr" anchorCtr="0">
            <a:normAutofit/>
          </a:bodyPr>
          <a:lstStyle/>
          <a:p>
            <a:pPr>
              <a:buSzPts val="3300"/>
            </a:pPr>
            <a:r>
              <a:rPr lang="en-US" dirty="0" smtClean="0"/>
              <a:t>It is the Best of Times</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7360" y="4710495"/>
            <a:ext cx="3887893" cy="2041144"/>
          </a:xfrm>
          <a:prstGeom prst="rect">
            <a:avLst/>
          </a:prstGeom>
        </p:spPr>
      </p:pic>
    </p:spTree>
    <p:extLst>
      <p:ext uri="{BB962C8B-B14F-4D97-AF65-F5344CB8AC3E}">
        <p14:creationId xmlns:p14="http://schemas.microsoft.com/office/powerpoint/2010/main" val="41169712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2" name="Google Shape;1872;p108"/>
          <p:cNvSpPr txBox="1">
            <a:spLocks noGrp="1"/>
          </p:cNvSpPr>
          <p:nvPr>
            <p:ph type="title"/>
          </p:nvPr>
        </p:nvSpPr>
        <p:spPr>
          <a:xfrm>
            <a:off x="362111" y="173175"/>
            <a:ext cx="11674800" cy="689100"/>
          </a:xfrm>
          <a:prstGeom prst="rect">
            <a:avLst/>
          </a:prstGeom>
          <a:noFill/>
          <a:ln>
            <a:noFill/>
          </a:ln>
        </p:spPr>
        <p:txBody>
          <a:bodyPr spcFirstLastPara="1" wrap="square" lIns="91425" tIns="45700" rIns="91425" bIns="45700" anchor="ctr" anchorCtr="0">
            <a:normAutofit fontScale="90000"/>
          </a:bodyPr>
          <a:lstStyle/>
          <a:p>
            <a:pPr marL="0" lvl="0" indent="0" rtl="0">
              <a:lnSpc>
                <a:spcPct val="90000"/>
              </a:lnSpc>
              <a:spcBef>
                <a:spcPts val="0"/>
              </a:spcBef>
              <a:spcAft>
                <a:spcPts val="0"/>
              </a:spcAft>
              <a:buClr>
                <a:schemeClr val="dk1"/>
              </a:buClr>
              <a:buSzPct val="100000"/>
              <a:buFont typeface="Calibri"/>
              <a:buNone/>
            </a:pPr>
            <a:r>
              <a:rPr lang="en-US" b="1" dirty="0" smtClean="0">
                <a:solidFill>
                  <a:srgbClr val="C00000"/>
                </a:solidFill>
              </a:rPr>
              <a:t>A Typical NLP </a:t>
            </a:r>
            <a:r>
              <a:rPr lang="en-US" b="1" dirty="0" smtClean="0">
                <a:solidFill>
                  <a:srgbClr val="C00000"/>
                </a:solidFill>
              </a:rPr>
              <a:t>system before LLM: </a:t>
            </a:r>
            <a:r>
              <a:rPr lang="en-US" b="1" dirty="0" smtClean="0">
                <a:solidFill>
                  <a:srgbClr val="C00000"/>
                </a:solidFill>
              </a:rPr>
              <a:t>language representation + deep neural networks</a:t>
            </a:r>
            <a:endParaRPr b="1" dirty="0">
              <a:solidFill>
                <a:srgbClr val="C00000"/>
              </a:solidFill>
            </a:endParaRPr>
          </a:p>
        </p:txBody>
      </p:sp>
      <p:sp>
        <p:nvSpPr>
          <p:cNvPr id="1873" name="Google Shape;1873;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pic>
        <p:nvPicPr>
          <p:cNvPr id="1874" name="Google Shape;1874;p108"/>
          <p:cNvPicPr preferRelativeResize="0">
            <a:picLocks noGrp="1"/>
          </p:cNvPicPr>
          <p:nvPr>
            <p:ph type="body" idx="1"/>
          </p:nvPr>
        </p:nvPicPr>
        <p:blipFill rotWithShape="1">
          <a:blip r:embed="rId3">
            <a:alphaModFix/>
          </a:blip>
          <a:srcRect/>
          <a:stretch/>
        </p:blipFill>
        <p:spPr>
          <a:xfrm>
            <a:off x="1154677" y="1295708"/>
            <a:ext cx="9882644" cy="3904940"/>
          </a:xfrm>
          <a:prstGeom prst="rect">
            <a:avLst/>
          </a:prstGeom>
          <a:noFill/>
          <a:ln>
            <a:noFill/>
          </a:ln>
        </p:spPr>
      </p:pic>
      <p:sp>
        <p:nvSpPr>
          <p:cNvPr id="1875" name="Google Shape;1875;p108"/>
          <p:cNvSpPr txBox="1"/>
          <p:nvPr/>
        </p:nvSpPr>
        <p:spPr>
          <a:xfrm>
            <a:off x="482600" y="5529268"/>
            <a:ext cx="10947400" cy="79057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20000"/>
              </a:lnSpc>
              <a:spcBef>
                <a:spcPts val="0"/>
              </a:spcBef>
              <a:spcAft>
                <a:spcPts val="0"/>
              </a:spcAft>
              <a:buClr>
                <a:srgbClr val="2A2F36"/>
              </a:buClr>
              <a:buSzPts val="1800"/>
              <a:buFont typeface="Arial"/>
              <a:buChar char="•"/>
            </a:pPr>
            <a:r>
              <a:rPr lang="en-US" sz="1800" b="0" i="0" u="none" strike="noStrike" cap="none">
                <a:solidFill>
                  <a:srgbClr val="2A2F36"/>
                </a:solidFill>
                <a:latin typeface="Helvetica Neue"/>
                <a:ea typeface="Helvetica Neue"/>
                <a:cs typeface="Helvetica Neue"/>
                <a:sym typeface="Helvetica Neue"/>
              </a:rPr>
              <a:t>OneIE [Lin et al., ACL2020] framework extracts the information graph from a given sentence in four steps: encoding, identification, classification, and decoding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78091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800100" y="144237"/>
            <a:ext cx="105537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olidFill>
                  <a:srgbClr val="C00000"/>
                </a:solidFill>
                <a:latin typeface="Palatino Linotype"/>
                <a:ea typeface="Palatino Linotype"/>
                <a:cs typeface="Palatino Linotype"/>
                <a:sym typeface="Palatino Linotype"/>
              </a:rPr>
              <a:t>Language Modeling: A </a:t>
            </a:r>
            <a:r>
              <a:rPr lang="en-US" sz="3200" dirty="0" smtClean="0">
                <a:solidFill>
                  <a:srgbClr val="C00000"/>
                </a:solidFill>
                <a:latin typeface="Palatino Linotype"/>
                <a:ea typeface="Palatino Linotype"/>
                <a:cs typeface="Palatino Linotype"/>
                <a:sym typeface="Palatino Linotype"/>
              </a:rPr>
              <a:t>Very Old Idea from 50 Years Ago: Language </a:t>
            </a:r>
            <a:r>
              <a:rPr lang="en-US" sz="3200" dirty="0">
                <a:solidFill>
                  <a:srgbClr val="C00000"/>
                </a:solidFill>
                <a:latin typeface="Palatino Linotype"/>
                <a:ea typeface="Palatino Linotype"/>
                <a:cs typeface="Palatino Linotype"/>
                <a:sym typeface="Palatino Linotype"/>
              </a:rPr>
              <a:t>Modeling</a:t>
            </a:r>
            <a:endParaRPr sz="3200" dirty="0">
              <a:solidFill>
                <a:srgbClr val="C00000"/>
              </a:solidFill>
              <a:latin typeface="Palatino Linotype"/>
              <a:ea typeface="Palatino Linotype"/>
              <a:cs typeface="Palatino Linotype"/>
              <a:sym typeface="Palatino Linotype"/>
            </a:endParaRPr>
          </a:p>
        </p:txBody>
      </p:sp>
      <p:sp>
        <p:nvSpPr>
          <p:cNvPr id="1131" name="Google Shape;1131;p104"/>
          <p:cNvSpPr txBox="1">
            <a:spLocks noGrp="1"/>
          </p:cNvSpPr>
          <p:nvPr>
            <p:ph type="body" idx="1"/>
          </p:nvPr>
        </p:nvSpPr>
        <p:spPr>
          <a:xfrm>
            <a:off x="1854200" y="1172938"/>
            <a:ext cx="8458200" cy="5059363"/>
          </a:xfrm>
          <a:prstGeom prst="rect">
            <a:avLst/>
          </a:prstGeom>
          <a:noFill/>
          <a:ln>
            <a:noFill/>
          </a:ln>
        </p:spPr>
        <p:txBody>
          <a:bodyPr spcFirstLastPara="1" vert="horz" wrap="square" lIns="91425" tIns="45700" rIns="91425" bIns="45700" rtlCol="0" anchor="t" anchorCtr="0">
            <a:noAutofit/>
          </a:bodyPr>
          <a:lstStyle/>
          <a:p>
            <a:r>
              <a:rPr lang="en-US" sz="3200" dirty="0"/>
              <a:t>p(I read a book about dogs) </a:t>
            </a:r>
          </a:p>
          <a:p>
            <a:pPr lvl="1"/>
            <a:r>
              <a:rPr lang="en-US" sz="3200" dirty="0"/>
              <a:t>How to assign a probability to a sentence? </a:t>
            </a:r>
          </a:p>
          <a:p>
            <a:r>
              <a:rPr lang="en-US" sz="3200" dirty="0"/>
              <a:t>another view: distribution over next word: </a:t>
            </a:r>
          </a:p>
          <a:p>
            <a:pPr lvl="1"/>
            <a:r>
              <a:rPr lang="en-US" sz="3200" dirty="0"/>
              <a:t>p(dogs | I read a book about _____ ) </a:t>
            </a:r>
          </a:p>
          <a:p>
            <a:pPr marL="342900" indent="-342900">
              <a:spcBef>
                <a:spcPts val="0"/>
              </a:spcBef>
              <a:buClr>
                <a:srgbClr val="170981"/>
              </a:buClr>
              <a:buSzPts val="1776"/>
              <a:buFont typeface="Noto Sans Symbols"/>
              <a:buChar char="▪"/>
            </a:pPr>
            <a:endParaRPr lang="en-US" sz="3200" dirty="0"/>
          </a:p>
          <a:p>
            <a:pPr marL="342900" indent="-342900">
              <a:spcBef>
                <a:spcPts val="0"/>
              </a:spcBef>
              <a:buClr>
                <a:srgbClr val="170981"/>
              </a:buClr>
              <a:buSzPts val="1776"/>
              <a:buFont typeface="Noto Sans Symbols"/>
              <a:buChar char="▪"/>
            </a:pPr>
            <a:endParaRPr lang="en-US" sz="2220" dirty="0">
              <a:solidFill>
                <a:schemeClr val="dk1"/>
              </a:solidFill>
              <a:latin typeface="Calibri"/>
              <a:ea typeface="Calibri"/>
              <a:cs typeface="Calibri"/>
              <a:sym typeface="Calibri"/>
            </a:endParaRPr>
          </a:p>
          <a:p>
            <a:pPr marL="342900" indent="-342900">
              <a:spcBef>
                <a:spcPts val="0"/>
              </a:spcBef>
              <a:buClr>
                <a:srgbClr val="170981"/>
              </a:buClr>
              <a:buSzPts val="1776"/>
              <a:buFont typeface="Noto Sans Symbols"/>
              <a:buChar char="▪"/>
            </a:pPr>
            <a:endParaRPr dirty="0"/>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9</a:t>
            </a:fld>
            <a:endParaRPr sz="1400" b="1">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8317801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23166</TotalTime>
  <Words>3982</Words>
  <Application>Microsoft Macintosh PowerPoint</Application>
  <PresentationFormat>Custom</PresentationFormat>
  <Paragraphs>412</Paragraphs>
  <Slides>69</Slides>
  <Notes>63</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 Overview &amp; Intro</vt:lpstr>
      <vt:lpstr>About me and my lab</vt:lpstr>
      <vt:lpstr> Research Overview: Multimedia Multilingual Data  Information  Knowledge</vt:lpstr>
      <vt:lpstr>About this course</vt:lpstr>
      <vt:lpstr>It is the Best of Times</vt:lpstr>
      <vt:lpstr>It is the Best of Times</vt:lpstr>
      <vt:lpstr>It is the Best of Times</vt:lpstr>
      <vt:lpstr>A Typical NLP system before LLM: language representation + deep neural networks</vt:lpstr>
      <vt:lpstr>Language Modeling: A Very Old Idea from 50 Years Ago: Language Modeling</vt:lpstr>
      <vt:lpstr>Word Cloze Game!</vt:lpstr>
      <vt:lpstr>Event Prediction</vt:lpstr>
      <vt:lpstr>Counts on the Web</vt:lpstr>
      <vt:lpstr>died in (a|an) _ accident </vt:lpstr>
      <vt:lpstr>Still Two Problems to Make this Really Useful…</vt:lpstr>
      <vt:lpstr>PowerPoint Presentation</vt:lpstr>
      <vt:lpstr>ChatGPT looks like magic! </vt:lpstr>
      <vt:lpstr>Not magic: ChatGPT is a supervised learning machine </vt:lpstr>
      <vt:lpstr>PowerPoint Presentation</vt:lpstr>
      <vt:lpstr>NLP After Large Language Model (LLMs)  e.g., schema induction [Li et al., ACL2023]</vt:lpstr>
      <vt:lpstr>NLP After Large Language Model (LLMs) e.g., schema induction [Wang et al., ACL2023]</vt:lpstr>
      <vt:lpstr>NLP After Large Language Model (LLMs) e.g., social norm discovery [Fung et al., 2023]</vt:lpstr>
      <vt:lpstr>NLP After Large Language Model (LLMs) e.g., summarization [Wang et al., ACL2023]</vt:lpstr>
      <vt:lpstr>What is Emergent Ability?</vt:lpstr>
      <vt:lpstr>PowerPoint Presentation</vt:lpstr>
      <vt:lpstr>PowerPoint Presentation</vt:lpstr>
      <vt:lpstr>Applications 3: Disaster Relief (Zhang et al., NAACL18Demo)</vt:lpstr>
      <vt:lpstr>Applications 4: Intelligence Analysis</vt:lpstr>
      <vt:lpstr>Applications 4: Intelligence Analysis</vt:lpstr>
      <vt:lpstr>Application 5: Accelerating Scientific Discovery</vt:lpstr>
      <vt:lpstr>Application 5: Accelerating Scientific Discovery</vt:lpstr>
      <vt:lpstr>Application 6: AI for Exceptional Education</vt:lpstr>
      <vt:lpstr>Application 6: AI for Exceptional Education</vt:lpstr>
      <vt:lpstr>It is the Worst of Times</vt:lpstr>
      <vt:lpstr>But some of us are not losing our jobs yet: State of LLMs for IE Task Today </vt:lpstr>
      <vt:lpstr>Do SOTA Video-Language Foundation Models really understand action knowledge?</vt:lpstr>
      <vt:lpstr>LLMs have near-random performance in acquiring certain types of knowledge knowledge reasoning and prediction</vt:lpstr>
      <vt:lpstr> We Still Need Symbolic Knowledge: Event Schema as Example</vt:lpstr>
      <vt:lpstr>Problem #1: Situation Report Generation</vt:lpstr>
      <vt:lpstr>What Would the “SmartBook” Look Like? An Example Chapter</vt:lpstr>
      <vt:lpstr>What Would the “SmartBook” Look Like? An Example Chapter</vt:lpstr>
      <vt:lpstr>Wait … Can Chat-GPT do this already?</vt:lpstr>
      <vt:lpstr>Can ChatGPT do this already?</vt:lpstr>
      <vt:lpstr>Good News: LLMs Didn’t Outpace Human/Machine Intel Analysts</vt:lpstr>
      <vt:lpstr>Asking Our SmartBook the Same Questions</vt:lpstr>
      <vt:lpstr>Good News: LLMs Didn’t Outpace Human/Machine Intel Analysts</vt:lpstr>
      <vt:lpstr>Asking Our SmartBook the Same Question</vt:lpstr>
      <vt:lpstr>Did LLMs Outpace Human/Machine Intel Analysts? No!</vt:lpstr>
      <vt:lpstr>Asking Our SmartBook the Same Question</vt:lpstr>
      <vt:lpstr>Did LLMs Outpace Human/Machine Intel Analysts? No!</vt:lpstr>
      <vt:lpstr>Problem #2: Scientific Discovery</vt:lpstr>
      <vt:lpstr>Problem #3: Cannot Guarantee Truthful Information </vt:lpstr>
      <vt:lpstr>Cannot Guarantee Truthful Information </vt:lpstr>
      <vt:lpstr>Problem #4: Highly Biased</vt:lpstr>
      <vt:lpstr>Sometimes very annoying</vt:lpstr>
      <vt:lpstr>Sometimes Extremely Harmful</vt:lpstr>
      <vt:lpstr>Problem#5: Cannot Do Deep Knowledge Aggregation and Reasoning</vt:lpstr>
      <vt:lpstr>Sometimes Even Cannot do Shallow Reasoning</vt:lpstr>
      <vt:lpstr>Problem #6: Cannot Do Knowledge Grounding and Reasoning </vt:lpstr>
      <vt:lpstr>Problem #7: Cannot Understand Long Context</vt:lpstr>
      <vt:lpstr>Problem #8: Cannot Perform Online Learning</vt:lpstr>
      <vt:lpstr>Problem#9: Cannot do Top-down Fast Reading Comprehension </vt:lpstr>
      <vt:lpstr>Problem #10: Fact Error Correction</vt:lpstr>
      <vt:lpstr>Problem #11: Cannot Predict Future</vt:lpstr>
      <vt:lpstr>Problem #12: Lack of Creativity</vt:lpstr>
      <vt:lpstr>Problem#13: Cannot Do Social Reasoning</vt:lpstr>
      <vt:lpstr>Problem #14: Didn’t Outpace Elementary School Kids</vt:lpstr>
      <vt:lpstr>LLMs Didn’t Outpace Middle School Kids</vt:lpstr>
      <vt:lpstr>How Can We Stay Relevant?</vt:lpstr>
      <vt:lpstr>Conclusions &amp; What We Need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Blender Lab</cp:lastModifiedBy>
  <cp:revision>722</cp:revision>
  <cp:lastPrinted>2021-06-23T20:27:30Z</cp:lastPrinted>
  <dcterms:created xsi:type="dcterms:W3CDTF">2019-08-31T18:49:10Z</dcterms:created>
  <dcterms:modified xsi:type="dcterms:W3CDTF">2023-08-23T04:41:16Z</dcterms:modified>
</cp:coreProperties>
</file>