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36"/>
  </p:notesMasterIdLst>
  <p:sldIdLst>
    <p:sldId id="256" r:id="rId3"/>
    <p:sldId id="258" r:id="rId4"/>
    <p:sldId id="259" r:id="rId5"/>
    <p:sldId id="260" r:id="rId6"/>
    <p:sldId id="287" r:id="rId7"/>
    <p:sldId id="288" r:id="rId8"/>
    <p:sldId id="289" r:id="rId9"/>
    <p:sldId id="290" r:id="rId10"/>
    <p:sldId id="291"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72" d="100"/>
          <a:sy n="172" d="100"/>
        </p:scale>
        <p:origin x="-112" y="-15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584290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7a7a031f9d_2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27a7a031f9d_2_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sz="1800" b="0" i="0" u="none" strike="noStrike">
                <a:solidFill>
                  <a:srgbClr val="000000"/>
                </a:solidFill>
                <a:latin typeface="Arial"/>
                <a:ea typeface="Arial"/>
                <a:cs typeface="Arial"/>
                <a:sym typeface="Arial"/>
              </a:rPr>
              <a:t>Hello, everyone! I am Shizhe</a:t>
            </a:r>
            <a:r>
              <a:rPr lang="zh-CN" sz="1800"/>
              <a:t>.</a:t>
            </a:r>
            <a:endParaRPr b="0"/>
          </a:p>
          <a:p>
            <a:pPr marL="0" lvl="0" indent="0" algn="l" rtl="0">
              <a:spcBef>
                <a:spcPts val="0"/>
              </a:spcBef>
              <a:spcAft>
                <a:spcPts val="0"/>
              </a:spcAft>
              <a:buNone/>
            </a:pPr>
            <a:r>
              <a:rPr lang="zh-CN" sz="1800" b="0" i="0" u="none" strike="noStrike">
                <a:solidFill>
                  <a:srgbClr val="000000"/>
                </a:solidFill>
                <a:latin typeface="Arial"/>
                <a:ea typeface="Arial"/>
                <a:cs typeface="Arial"/>
                <a:sym typeface="Arial"/>
              </a:rPr>
              <a:t>I am very happy to present a survey with Zoey in mitigating hallucination for large language models.</a:t>
            </a:r>
            <a:endParaRPr/>
          </a:p>
        </p:txBody>
      </p:sp>
      <p:sp>
        <p:nvSpPr>
          <p:cNvPr id="132" name="Google Shape;132;g27a7a031f9d_2_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7a7a031f9d_2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27a7a031f9d_2_3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zh-CN"/>
              <a:t>Another work called LM vs LM proposes a factuality evaluation framework that is based on cross-examination. The goal is to check whether a statement made by a language model is factually correct. We refer to the model that generated this statement as the EXAMINEE. To check whether this fact is correct, we use another LM, called EXAMINER, to conduct a cross examination of EXAMINEE. </a:t>
            </a:r>
            <a:endParaRPr/>
          </a:p>
        </p:txBody>
      </p:sp>
      <p:sp>
        <p:nvSpPr>
          <p:cNvPr id="649" name="Google Shape;649;g27a7a031f9d_2_3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7a7a031f9d_2_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27a7a031f9d_2_3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zh-CN"/>
              <a:t>Concretely, we craft designated prompts to facilitate a multi-turn interaction between the two LMs, where EXAMINER issues questions to EXAMINEE to check the veracity of the original statement. The examination is concluded by a decision from EXAMINER as to whether the original claim was correct or not.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zh-CN"/>
              <a:t>There are three steps. </a:t>
            </a:r>
            <a:endParaRPr/>
          </a:p>
          <a:p>
            <a:pPr marL="0" marR="0" lvl="0" indent="0" algn="l" rtl="0">
              <a:lnSpc>
                <a:spcPct val="100000"/>
              </a:lnSpc>
              <a:spcBef>
                <a:spcPts val="0"/>
              </a:spcBef>
              <a:spcAft>
                <a:spcPts val="0"/>
              </a:spcAft>
              <a:buClr>
                <a:schemeClr val="dk1"/>
              </a:buClr>
              <a:buSzPts val="1200"/>
              <a:buFont typeface="Calibri"/>
              <a:buNone/>
            </a:pPr>
            <a:r>
              <a:rPr lang="zh-CN"/>
              <a:t>The first step is Setup. The examination begins by “assigning” the EXAMINER its role. Namely, describing the task setting, providing it with the EXAMINEE’s claim, and asking it to generate questions for the EXAMINEE. Next, we feed the questions generated by EXAMINER, one at a time, to EXAMINEE, concatenated to the following instructions: Please answer the following questions regarding your claim. The response from EXAMINEE yields a set of answers to the questions from EXAMINER.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zh-CN"/>
              <a:t>In Stage 2, We feed EXAMINER with the answers generated by EXAMINEE to its initial questions, and ask EXAMINER whether it has any follow-up questions. Notably, outputs from EXAMINER at this stage are conditioned on the previous output from EXAMINEE. If the answer is “Yes”, we then further prompt it to obtain more questions. This phase is conducted iteratively, until either EXAMINER declares it has no follow-up questions, or the number of turns has reached a threshold.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zh-CN"/>
              <a:t>In Stage 3, Once no further questions are obtained from EXAMINER, we prompt it to conclude whether the claim C is true or false.</a:t>
            </a:r>
            <a:endParaRPr/>
          </a:p>
        </p:txBody>
      </p:sp>
      <p:sp>
        <p:nvSpPr>
          <p:cNvPr id="658" name="Google Shape;658;g27a7a031f9d_2_3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7a7a031f9d_2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g27a7a031f9d_2_3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zh-CN"/>
              <a:t>LM vs LM involves two language models. Another related work is multiagent debate. </a:t>
            </a:r>
            <a:endParaRPr/>
          </a:p>
          <a:p>
            <a:pPr marL="0" marR="0" lvl="0" indent="0" algn="l" rtl="0">
              <a:lnSpc>
                <a:spcPct val="100000"/>
              </a:lnSpc>
              <a:spcBef>
                <a:spcPts val="0"/>
              </a:spcBef>
              <a:spcAft>
                <a:spcPts val="0"/>
              </a:spcAft>
              <a:buClr>
                <a:schemeClr val="dk1"/>
              </a:buClr>
              <a:buSzPts val="1200"/>
              <a:buFont typeface="Calibri"/>
              <a:buNone/>
            </a:pPr>
            <a:r>
              <a:rPr lang="zh-CN"/>
              <a:t>More specifically, given a query, multiple instances of a language model first generate individual candidate answers to a query. Then each individual model instance reads and critiques the responses of all other models and uses this content to update its own answer. This step is then repeated over several rounds. This process induces models to construct answers that are consistent with both their internal critic as well as sensible in light of the responses of other agents.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zh-CN"/>
              <a:t>Similarly, consider writing a biography of a historical figure. To ensure the factuality of the biography, you may consult multiple different sources on each fact. Facts that are consistent in each source increase your confidence about the fact. In contrast, facts that are inconsistent require careful cross-examination between sources to determine the final consistent data.</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zh-CN"/>
              <a:t>costly, requiring multiple model instances and rounds</a:t>
            </a:r>
            <a:endParaRPr/>
          </a:p>
          <a:p>
            <a:pPr marL="0" lvl="0" indent="0" algn="l" rtl="0">
              <a:spcBef>
                <a:spcPts val="0"/>
              </a:spcBef>
              <a:spcAft>
                <a:spcPts val="0"/>
              </a:spcAft>
              <a:buNone/>
            </a:pPr>
            <a:endParaRPr/>
          </a:p>
        </p:txBody>
      </p:sp>
      <p:sp>
        <p:nvSpPr>
          <p:cNvPr id="667" name="Google Shape;667;g27a7a031f9d_2_3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7a7a031f9d_2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g27a7a031f9d_2_3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They analyze the impact of agents number in debate. In Figure (a), we increase the number of agents used in debate, while fixing the debate length to be two. On arithmetic, performance monotonically increases with the increased number of agents. For larger number of agents, we first summarize all agent responses with chatGPT instead of directly concatenating responses due to context length error. </a:t>
            </a:r>
            <a:endParaRPr/>
          </a:p>
          <a:p>
            <a:pPr marL="0" lvl="0" indent="0" algn="l" rtl="0">
              <a:spcBef>
                <a:spcPts val="0"/>
              </a:spcBef>
              <a:spcAft>
                <a:spcPts val="0"/>
              </a:spcAft>
              <a:buNone/>
            </a:pPr>
            <a:endParaRPr/>
          </a:p>
          <a:p>
            <a:pPr marL="0" lvl="0" indent="0" algn="l" rtl="0">
              <a:spcBef>
                <a:spcPts val="0"/>
              </a:spcBef>
              <a:spcAft>
                <a:spcPts val="0"/>
              </a:spcAft>
              <a:buNone/>
            </a:pPr>
            <a:r>
              <a:rPr lang="zh-CN"/>
              <a:t>they also analyze the impact of the number of rounds of debate in multiagent debate. In Figure (b), we increase the debate length between agents, while fixing the number of agents to three. We find that on the arithmetic task, the performance also monotonically increases with debate length. However, we found that additional debate rounds above four led to a similar final performance to 4 rounds of debate.</a:t>
            </a:r>
            <a:endParaRPr/>
          </a:p>
        </p:txBody>
      </p:sp>
      <p:sp>
        <p:nvSpPr>
          <p:cNvPr id="676" name="Google Shape;676;g27a7a031f9d_2_3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7a7a031f9d_2_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27a7a031f9d_2_3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zh-CN">
                <a:solidFill>
                  <a:schemeClr val="dk1"/>
                </a:solidFill>
              </a:rPr>
              <a:t>Humans typically utilize external tools to cross-check and refine their initial content, like using a search engine for fact-checking, or a code interpreter for debugging. Inspired by this observation, they introduce a framework called CRITIC that allows LLMs to validate and progressively amend their own outputs with tools. More specifically, starting with an initial output, CRITIC interacts with appropriate tools to evaluate certain aspects of the text, and then revises the output based on the feedback obtained during this validation process.</a:t>
            </a:r>
            <a:endParaRPr>
              <a:solidFill>
                <a:schemeClr val="dk1"/>
              </a:solidFill>
            </a:endParaRPr>
          </a:p>
          <a:p>
            <a:pPr marL="0" lvl="0" indent="0" algn="l" rtl="0">
              <a:spcBef>
                <a:spcPts val="0"/>
              </a:spcBef>
              <a:spcAft>
                <a:spcPts val="0"/>
              </a:spcAft>
              <a:buNone/>
            </a:pPr>
            <a:r>
              <a:rPr lang="zh-CN" b="0" i="0">
                <a:solidFill>
                  <a:schemeClr val="dk1"/>
                </a:solidFill>
                <a:latin typeface="Arial"/>
                <a:ea typeface="Arial"/>
                <a:cs typeface="Arial"/>
                <a:sym typeface="Arial"/>
              </a:rPr>
              <a:t>Compared to previous work, the biggest difference in this work is the invocation of external tools.</a:t>
            </a:r>
            <a:endParaRPr>
              <a:solidFill>
                <a:schemeClr val="dk1"/>
              </a:solidFill>
            </a:endParaRPr>
          </a:p>
        </p:txBody>
      </p:sp>
      <p:sp>
        <p:nvSpPr>
          <p:cNvPr id="684" name="Google Shape;684;g27a7a031f9d_2_3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7a7a031f9d_2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g27a7a031f9d_2_3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zh-CN"/>
              <a:t>To enable LLMs to use tools, we first construct various external tools such as search engines, code interpreters, and various APIs into text-to-text functions, then interleave the LLMs generations with tool use in in-context demonstrations. As shown in this Figure, the input for a search engine can be a query generated by LLMs, which returns a parsed search result, whereas the input for a code interpreter is a program, which returns execution information and the final execution result. This free format allows LLMs to mimic human thinking and behavior, facilitating the construction of prompts intuitively and concisely while having strong interpretability</a:t>
            </a:r>
            <a:endParaRPr/>
          </a:p>
          <a:p>
            <a:pPr marL="0" lvl="0" indent="0" algn="l" rtl="0">
              <a:spcBef>
                <a:spcPts val="0"/>
              </a:spcBef>
              <a:spcAft>
                <a:spcPts val="0"/>
              </a:spcAft>
              <a:buNone/>
            </a:pPr>
            <a:endParaRPr/>
          </a:p>
        </p:txBody>
      </p:sp>
      <p:sp>
        <p:nvSpPr>
          <p:cNvPr id="694" name="Google Shape;694;g27a7a031f9d_2_3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7a7a031f9d_2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g27a7a031f9d_2_3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solidFill>
                  <a:schemeClr val="dk1"/>
                </a:solidFill>
              </a:rPr>
              <a:t>OK, </a:t>
            </a:r>
            <a:r>
              <a:rPr lang="zh-CN" b="0" i="0">
                <a:solidFill>
                  <a:schemeClr val="dk1"/>
                </a:solidFill>
                <a:latin typeface="Arial"/>
                <a:ea typeface="Arial"/>
                <a:cs typeface="Arial"/>
                <a:sym typeface="Arial"/>
              </a:rPr>
              <a:t>above is a summary of the retrieval-based and verification-based methods.</a:t>
            </a:r>
            <a:endParaRPr>
              <a:solidFill>
                <a:schemeClr val="dk1"/>
              </a:solidFill>
            </a:endParaRPr>
          </a:p>
          <a:p>
            <a:pPr marL="0" lvl="0" indent="0" algn="l" rtl="0">
              <a:spcBef>
                <a:spcPts val="0"/>
              </a:spcBef>
              <a:spcAft>
                <a:spcPts val="0"/>
              </a:spcAft>
              <a:buNone/>
            </a:pPr>
            <a:r>
              <a:rPr lang="zh-CN" b="0" i="0">
                <a:solidFill>
                  <a:schemeClr val="dk1"/>
                </a:solidFill>
                <a:latin typeface="Arial"/>
                <a:ea typeface="Arial"/>
                <a:cs typeface="Arial"/>
                <a:sym typeface="Arial"/>
              </a:rPr>
              <a:t>I’d like to mention one of the most serious problem with most existing work is the cost. Because we may need to call chatgpt a lot of times, it is quite costly. </a:t>
            </a:r>
            <a:endParaRPr b="0" i="0">
              <a:solidFill>
                <a:schemeClr val="dk1"/>
              </a:solidFill>
              <a:latin typeface="Arial"/>
              <a:ea typeface="Arial"/>
              <a:cs typeface="Arial"/>
              <a:sym typeface="Arial"/>
            </a:endParaRPr>
          </a:p>
          <a:p>
            <a:pPr marL="0" lvl="0" indent="0" algn="l" rtl="0">
              <a:spcBef>
                <a:spcPts val="0"/>
              </a:spcBef>
              <a:spcAft>
                <a:spcPts val="0"/>
              </a:spcAft>
              <a:buNone/>
            </a:pPr>
            <a:endParaRPr b="0" i="0">
              <a:solidFill>
                <a:schemeClr val="dk1"/>
              </a:solidFill>
              <a:latin typeface="Arial"/>
              <a:ea typeface="Arial"/>
              <a:cs typeface="Arial"/>
              <a:sym typeface="Arial"/>
            </a:endParaRPr>
          </a:p>
          <a:p>
            <a:pPr marL="0" lvl="0" indent="0" algn="l" rtl="0">
              <a:spcBef>
                <a:spcPts val="0"/>
              </a:spcBef>
              <a:spcAft>
                <a:spcPts val="0"/>
              </a:spcAft>
              <a:buNone/>
            </a:pPr>
            <a:r>
              <a:rPr lang="zh-CN" b="0" i="0">
                <a:solidFill>
                  <a:schemeClr val="dk1"/>
                </a:solidFill>
                <a:latin typeface="Arial"/>
                <a:ea typeface="Arial"/>
                <a:cs typeface="Arial"/>
                <a:sym typeface="Arial"/>
              </a:rPr>
              <a:t>Does anyone have questions?</a:t>
            </a:r>
            <a:endParaRPr>
              <a:solidFill>
                <a:schemeClr val="dk1"/>
              </a:solidFill>
            </a:endParaRPr>
          </a:p>
          <a:p>
            <a:pPr marL="0" lvl="0" indent="0" algn="l" rtl="0">
              <a:spcBef>
                <a:spcPts val="0"/>
              </a:spcBef>
              <a:spcAft>
                <a:spcPts val="0"/>
              </a:spcAft>
              <a:buNone/>
            </a:pPr>
            <a:r>
              <a:rPr lang="zh-CN" sz="1800" b="0" i="0" u="none" strike="noStrike">
                <a:solidFill>
                  <a:schemeClr val="dk1"/>
                </a:solidFill>
                <a:latin typeface="Arial"/>
                <a:ea typeface="Arial"/>
                <a:cs typeface="Arial"/>
                <a:sym typeface="Arial"/>
              </a:rPr>
              <a:t>OK, next, I will hand it over to Zoey, who will be taking us through the next part of this presentation. Thank you!</a:t>
            </a:r>
            <a:endParaRPr b="0">
              <a:solidFill>
                <a:schemeClr val="dk1"/>
              </a:solidFill>
            </a:endParaRPr>
          </a:p>
        </p:txBody>
      </p:sp>
      <p:sp>
        <p:nvSpPr>
          <p:cNvPr id="702" name="Google Shape;702;g27a7a031f9d_2_3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40d2528de7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40d2528de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40d2528de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40d2528de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0d2528de7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40d2528de7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a7a031f9d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27a7a031f9d_2_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However, these models are not without their shortcomings. They occasionally exhibit undesirable behaviors, such as hallucination, faulty code, or even toxic content. Such inconsistent behavior hampers the trust in these models and poses hurdles to their real-world applications. </a:t>
            </a:r>
            <a:r>
              <a:rPr lang="zh-CN" sz="1200">
                <a:solidFill>
                  <a:srgbClr val="425168"/>
                </a:solidFill>
                <a:latin typeface="PT Sans"/>
                <a:ea typeface="PT Sans"/>
                <a:cs typeface="PT Sans"/>
                <a:sym typeface="PT Sans"/>
              </a:rPr>
              <a:t>It is well-known that ChatGPT sometimes writes plausible-sounding but incorrect or nonsensical answers. </a:t>
            </a:r>
            <a:endParaRPr/>
          </a:p>
          <a:p>
            <a:pPr marL="0" lvl="0" indent="0" algn="l" rtl="0">
              <a:spcBef>
                <a:spcPts val="0"/>
              </a:spcBef>
              <a:spcAft>
                <a:spcPts val="0"/>
              </a:spcAft>
              <a:buNone/>
            </a:pPr>
            <a:endParaRPr/>
          </a:p>
          <a:p>
            <a:pPr marL="0" lvl="0" indent="0" algn="l" rtl="0">
              <a:spcBef>
                <a:spcPts val="0"/>
              </a:spcBef>
              <a:spcAft>
                <a:spcPts val="0"/>
              </a:spcAft>
              <a:buNone/>
            </a:pPr>
            <a:r>
              <a:rPr lang="zh-CN"/>
              <a:t>For example, if we ask ChatGPT to summarize the content of an article that does not exist, it will make up facts based on the surface texts.</a:t>
            </a:r>
            <a:endParaRPr/>
          </a:p>
          <a:p>
            <a:pPr marL="0" lvl="0" indent="0" algn="l" rtl="0">
              <a:spcBef>
                <a:spcPts val="0"/>
              </a:spcBef>
              <a:spcAft>
                <a:spcPts val="0"/>
              </a:spcAft>
              <a:buNone/>
            </a:pPr>
            <a:r>
              <a:rPr lang="zh-CN"/>
              <a:t>New research from </a:t>
            </a:r>
            <a:r>
              <a:rPr lang="zh-CN" b="0" i="0">
                <a:solidFill>
                  <a:srgbClr val="000000"/>
                </a:solidFill>
                <a:latin typeface="Arial"/>
                <a:ea typeface="Arial"/>
                <a:cs typeface="Arial"/>
                <a:sym typeface="Arial"/>
              </a:rPr>
              <a:t>Harvard Medical School</a:t>
            </a:r>
            <a:r>
              <a:rPr lang="zh-CN"/>
              <a:t> finds in about third of cases AI chatbot provided medically inappropriate recommendations, which can cause damage when deployed for </a:t>
            </a:r>
            <a:r>
              <a:rPr lang="zh-CN" b="0" i="0">
                <a:solidFill>
                  <a:srgbClr val="000000"/>
                </a:solidFill>
                <a:latin typeface="Arial"/>
                <a:ea typeface="Arial"/>
                <a:cs typeface="Arial"/>
                <a:sym typeface="Arial"/>
              </a:rPr>
              <a:t>medical decision-making </a:t>
            </a:r>
            <a:r>
              <a:rPr lang="zh-CN"/>
              <a:t>tasks.</a:t>
            </a:r>
            <a:endParaRPr/>
          </a:p>
        </p:txBody>
      </p:sp>
      <p:sp>
        <p:nvSpPr>
          <p:cNvPr id="151" name="Google Shape;151;g27a7a031f9d_2_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40d2528de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40d2528de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0d2528de7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40d2528de7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40d2528de7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40d2528de7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0d2528de7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0d2528de7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40d2528de7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40d2528de7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40d2528de7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40d2528de7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40d2528de7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40d2528de7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40d2528de7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40d2528de7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40d2528de7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40d2528de7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7a7a031f9d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27a7a031f9d_2_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21212"/>
              </a:buClr>
              <a:buSzPts val="1200"/>
              <a:buFont typeface="Microsoft Yahei"/>
              <a:buNone/>
            </a:pPr>
            <a:r>
              <a:rPr lang="zh-CN">
                <a:solidFill>
                  <a:srgbClr val="121212"/>
                </a:solidFill>
                <a:latin typeface="Microsoft Yahei"/>
                <a:ea typeface="Microsoft Yahei"/>
                <a:cs typeface="Microsoft Yahei"/>
                <a:sym typeface="Microsoft Yahei"/>
              </a:rPr>
              <a:t>LLMs usually make non-factual statements which can undermine trust in their output.</a:t>
            </a:r>
            <a:endParaRPr>
              <a:solidFill>
                <a:srgbClr val="121212"/>
              </a:solidFill>
              <a:latin typeface="Microsoft Yahei"/>
              <a:ea typeface="Microsoft Yahei"/>
              <a:cs typeface="Microsoft Yahei"/>
              <a:sym typeface="Microsoft Yahei"/>
            </a:endParaRPr>
          </a:p>
          <a:p>
            <a:pPr marL="0" lvl="0" indent="0" algn="l" rtl="0">
              <a:lnSpc>
                <a:spcPct val="100000"/>
              </a:lnSpc>
              <a:spcBef>
                <a:spcPts val="0"/>
              </a:spcBef>
              <a:spcAft>
                <a:spcPts val="0"/>
              </a:spcAft>
              <a:buClr>
                <a:srgbClr val="121212"/>
              </a:buClr>
              <a:buSzPts val="1200"/>
              <a:buFont typeface="Microsoft Yahei"/>
              <a:buNone/>
            </a:pPr>
            <a:r>
              <a:rPr lang="zh-CN">
                <a:solidFill>
                  <a:srgbClr val="121212"/>
                </a:solidFill>
                <a:latin typeface="Microsoft Yahei"/>
                <a:ea typeface="Microsoft Yahei"/>
                <a:cs typeface="Microsoft Yahei"/>
                <a:sym typeface="Microsoft Yahei"/>
              </a:rPr>
              <a:t>There are two kinds of hallucination. Previously, it is defined as faithfulness, which means the generated text is not faithful to the input context.</a:t>
            </a:r>
            <a:endParaRPr>
              <a:solidFill>
                <a:srgbClr val="121212"/>
              </a:solidFill>
              <a:latin typeface="Microsoft Yahei"/>
              <a:ea typeface="Microsoft Yahei"/>
              <a:cs typeface="Microsoft Yahei"/>
              <a:sym typeface="Microsoft Yahei"/>
            </a:endParaRPr>
          </a:p>
          <a:p>
            <a:pPr marL="0" lvl="0" indent="0" algn="l" rtl="0">
              <a:lnSpc>
                <a:spcPct val="100000"/>
              </a:lnSpc>
              <a:spcBef>
                <a:spcPts val="0"/>
              </a:spcBef>
              <a:spcAft>
                <a:spcPts val="0"/>
              </a:spcAft>
              <a:buClr>
                <a:srgbClr val="121212"/>
              </a:buClr>
              <a:buSzPts val="1200"/>
              <a:buFont typeface="Microsoft Yahei"/>
              <a:buNone/>
            </a:pPr>
            <a:r>
              <a:rPr lang="zh-CN">
                <a:solidFill>
                  <a:srgbClr val="121212"/>
                </a:solidFill>
                <a:latin typeface="Microsoft Yahei"/>
                <a:ea typeface="Microsoft Yahei"/>
                <a:cs typeface="Microsoft Yahei"/>
                <a:sym typeface="Microsoft Yahei"/>
              </a:rPr>
              <a:t>But now, we are more focused on the factualness, which means the generated text is not factually correct with respect to world knowledge. </a:t>
            </a:r>
            <a:endParaRPr>
              <a:solidFill>
                <a:srgbClr val="121212"/>
              </a:solidFill>
              <a:latin typeface="Microsoft Yahei"/>
              <a:ea typeface="Microsoft Yahei"/>
              <a:cs typeface="Microsoft Yahei"/>
              <a:sym typeface="Microsoft Yahei"/>
            </a:endParaRPr>
          </a:p>
          <a:p>
            <a:pPr marL="0" lvl="0" indent="0" algn="l" rtl="0">
              <a:lnSpc>
                <a:spcPct val="100000"/>
              </a:lnSpc>
              <a:spcBef>
                <a:spcPts val="0"/>
              </a:spcBef>
              <a:spcAft>
                <a:spcPts val="0"/>
              </a:spcAft>
              <a:buClr>
                <a:srgbClr val="121212"/>
              </a:buClr>
              <a:buSzPts val="1200"/>
              <a:buFont typeface="Microsoft Yahei"/>
              <a:buNone/>
            </a:pPr>
            <a:r>
              <a:rPr lang="zh-CN">
                <a:solidFill>
                  <a:srgbClr val="121212"/>
                </a:solidFill>
                <a:latin typeface="Microsoft Yahei"/>
                <a:ea typeface="Microsoft Yahei"/>
                <a:cs typeface="Microsoft Yahei"/>
                <a:sym typeface="Microsoft Yahei"/>
              </a:rPr>
              <a:t>Because our application of LLM is in the form of open-domain chat, rather than being confined to a specific task, the data source can be considered as any world knowledge. If LLMs generate additional information that is not in the input source but is factually accurate, such situations might also be helpful to us.</a:t>
            </a:r>
            <a:endParaRPr/>
          </a:p>
          <a:p>
            <a:pPr marL="0" lvl="0" indent="0" algn="l" rtl="0">
              <a:spcBef>
                <a:spcPts val="0"/>
              </a:spcBef>
              <a:spcAft>
                <a:spcPts val="0"/>
              </a:spcAft>
              <a:buNone/>
            </a:pPr>
            <a:endParaRPr/>
          </a:p>
        </p:txBody>
      </p:sp>
      <p:sp>
        <p:nvSpPr>
          <p:cNvPr id="161" name="Google Shape;161;g27a7a031f9d_2_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a7a031f9d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7a7a031f9d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zh-CN" sz="1200" b="0">
                <a:solidFill>
                  <a:schemeClr val="dk1"/>
                </a:solidFill>
                <a:latin typeface="Microsoft Yahei"/>
                <a:ea typeface="Microsoft Yahei"/>
                <a:cs typeface="Microsoft Yahei"/>
                <a:sym typeface="Microsoft Yahei"/>
              </a:rPr>
              <a:t>Regarding the causes of hallucination, there are several speculations now. For instance, the pre-training data might contain false information and incorrect knowledge. The decoding strategy could also be related to causing hallucinations. </a:t>
            </a:r>
            <a:r>
              <a:rPr lang="zh-CN" sz="1200" b="0">
                <a:solidFill>
                  <a:schemeClr val="dk1"/>
                </a:solidFill>
                <a:latin typeface="Roboto"/>
                <a:ea typeface="Roboto"/>
                <a:cs typeface="Roboto"/>
                <a:sym typeface="Roboto"/>
              </a:rPr>
              <a:t>The problem of exposure bias during training and inference phases may lead to hallucinations.</a:t>
            </a:r>
            <a:endParaRPr sz="1200" b="0">
              <a:solidFill>
                <a:schemeClr val="dk1"/>
              </a:solidFill>
              <a:latin typeface="Roboto"/>
              <a:ea typeface="Roboto"/>
              <a:cs typeface="Roboto"/>
              <a:sym typeface="Roboto"/>
            </a:endParaRPr>
          </a:p>
          <a:p>
            <a:pPr marL="0" lvl="0" indent="0" algn="l" rtl="0">
              <a:lnSpc>
                <a:spcPct val="100000"/>
              </a:lnSpc>
              <a:spcBef>
                <a:spcPts val="1400"/>
              </a:spcBef>
              <a:spcAft>
                <a:spcPts val="0"/>
              </a:spcAft>
              <a:buClr>
                <a:schemeClr val="dk1"/>
              </a:buClr>
              <a:buSzPts val="1100"/>
              <a:buFont typeface="Arial"/>
              <a:buNone/>
            </a:pPr>
            <a:endParaRPr sz="1200" b="0"/>
          </a:p>
          <a:p>
            <a:pPr marL="0" lvl="0" indent="0" algn="l" rtl="0">
              <a:spcBef>
                <a:spcPts val="0"/>
              </a:spcBef>
              <a:spcAft>
                <a:spcPts val="0"/>
              </a:spcAft>
              <a:buNone/>
            </a:pPr>
            <a:endParaRPr b="0"/>
          </a:p>
        </p:txBody>
      </p:sp>
      <p:sp>
        <p:nvSpPr>
          <p:cNvPr id="169" name="Google Shape;169;g27a7a031f9d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7a7a031f9d_2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g27a7a031f9d_2_2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Before I am going to the verification-based methods, does anyone have question?</a:t>
            </a:r>
            <a:endParaRPr/>
          </a:p>
        </p:txBody>
      </p:sp>
      <p:sp>
        <p:nvSpPr>
          <p:cNvPr id="592" name="Google Shape;592;g27a7a031f9d_2_2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7a7a031f9d_2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27a7a031f9d_2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CN" sz="1200">
                <a:solidFill>
                  <a:schemeClr val="dk1"/>
                </a:solidFill>
              </a:rPr>
              <a:t>The first one is SelfCheckGPT</a:t>
            </a:r>
            <a:endParaRPr sz="1200">
              <a:solidFill>
                <a:schemeClr val="dk1"/>
              </a:solidFill>
            </a:endParaRPr>
          </a:p>
          <a:p>
            <a:pPr marL="0" lvl="0" indent="0" algn="l" rtl="0">
              <a:spcBef>
                <a:spcPts val="0"/>
              </a:spcBef>
              <a:spcAft>
                <a:spcPts val="0"/>
              </a:spcAft>
              <a:buClr>
                <a:schemeClr val="dk1"/>
              </a:buClr>
              <a:buSzPts val="1200"/>
              <a:buFont typeface="Calibri"/>
              <a:buNone/>
            </a:pPr>
            <a:r>
              <a:rPr lang="zh-CN" sz="1200">
                <a:solidFill>
                  <a:schemeClr val="dk1"/>
                </a:solidFill>
              </a:rPr>
              <a:t>The idea is simple. If a large language model has knowledge of a given concept, sampled responses are likely to be similar and contain consistent facts.</a:t>
            </a:r>
            <a:endParaRPr sz="1200">
              <a:solidFill>
                <a:schemeClr val="dk1"/>
              </a:solidFill>
            </a:endParaRPr>
          </a:p>
          <a:p>
            <a:pPr marL="0" lvl="0" indent="0" algn="l" rtl="0">
              <a:spcBef>
                <a:spcPts val="0"/>
              </a:spcBef>
              <a:spcAft>
                <a:spcPts val="0"/>
              </a:spcAft>
              <a:buClr>
                <a:schemeClr val="dk1"/>
              </a:buClr>
              <a:buSzPts val="1200"/>
              <a:buFont typeface="Calibri"/>
              <a:buNone/>
            </a:pPr>
            <a:r>
              <a:rPr lang="zh-CN" sz="1200">
                <a:solidFill>
                  <a:schemeClr val="dk1"/>
                </a:solidFill>
              </a:rPr>
              <a:t>For example, if we let the GPT complete the sentence lionel messi is, it would most likely generate footballer. However, if we ask john smith, the GPT may be unsure of how the sentence should continue. </a:t>
            </a:r>
            <a:endParaRPr sz="1200">
              <a:solidFill>
                <a:schemeClr val="dk1"/>
              </a:solidFill>
            </a:endParaRPr>
          </a:p>
          <a:p>
            <a:pPr marL="0" lvl="0" indent="0" algn="l" rtl="0">
              <a:spcBef>
                <a:spcPts val="0"/>
              </a:spcBef>
              <a:spcAft>
                <a:spcPts val="0"/>
              </a:spcAft>
              <a:buClr>
                <a:schemeClr val="dk1"/>
              </a:buClr>
              <a:buSzPts val="1200"/>
              <a:buFont typeface="Calibri"/>
              <a:buNone/>
            </a:pPr>
            <a:r>
              <a:rPr lang="zh-CN" sz="1200">
                <a:solidFill>
                  <a:schemeClr val="dk1"/>
                </a:solidFill>
              </a:rPr>
              <a:t>During decoding, this will lead to a random word being generated, causing the system to hallucinate.</a:t>
            </a:r>
            <a:endParaRPr sz="1200">
              <a:solidFill>
                <a:schemeClr val="dk1"/>
              </a:solidFill>
            </a:endParaRPr>
          </a:p>
          <a:p>
            <a:pPr marL="0" lvl="0" indent="0" algn="l" rtl="0">
              <a:spcBef>
                <a:spcPts val="0"/>
              </a:spcBef>
              <a:spcAft>
                <a:spcPts val="0"/>
              </a:spcAft>
              <a:buClr>
                <a:schemeClr val="dk1"/>
              </a:buClr>
              <a:buSzPts val="1200"/>
              <a:buFont typeface="Calibri"/>
              <a:buNone/>
            </a:pPr>
            <a:r>
              <a:rPr lang="zh-CN" sz="1200">
                <a:solidFill>
                  <a:schemeClr val="dk1"/>
                </a:solidFill>
              </a:rPr>
              <a:t>This insight allows us to realize the connection between uncertainty metrics and factuality.</a:t>
            </a:r>
            <a:endParaRPr sz="1200">
              <a:solidFill>
                <a:schemeClr val="dk1"/>
              </a:solidFill>
            </a:endParaRPr>
          </a:p>
          <a:p>
            <a:pPr marL="0" lvl="0" indent="0" algn="l" rtl="0">
              <a:spcBef>
                <a:spcPts val="0"/>
              </a:spcBef>
              <a:spcAft>
                <a:spcPts val="0"/>
              </a:spcAft>
              <a:buClr>
                <a:schemeClr val="dk1"/>
              </a:buClr>
              <a:buSzPts val="1200"/>
              <a:buFont typeface="Calibri"/>
              <a:buNone/>
            </a:pPr>
            <a:r>
              <a:rPr lang="zh-CN" sz="1200">
                <a:solidFill>
                  <a:schemeClr val="dk1"/>
                </a:solidFill>
              </a:rPr>
              <a:t>Factual sentences are likely to contain tokens with higher likelihood and lower entropy, while hallucinations are likely to come from positions with flat probability distributions with high uncertainty.</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7a7a031f9d_2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27a7a031f9d_2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zh-CN"/>
              <a:t>In this paper, they propose different ways to measure the sampling uncertainty, like BERTscore and question answering.</a:t>
            </a:r>
            <a:endParaRPr/>
          </a:p>
          <a:p>
            <a:pPr marL="0" lvl="0" indent="0" algn="l" rtl="0">
              <a:spcBef>
                <a:spcPts val="0"/>
              </a:spcBef>
              <a:spcAft>
                <a:spcPts val="0"/>
              </a:spcAft>
              <a:buClr>
                <a:schemeClr val="dk1"/>
              </a:buClr>
              <a:buSzPts val="1200"/>
              <a:buFont typeface="Calibri"/>
              <a:buNone/>
            </a:pPr>
            <a:r>
              <a:rPr lang="zh-CN"/>
              <a:t>Here is an illustration, given a generated passage, we can sample more passages by increasing the temperature. </a:t>
            </a:r>
            <a:endParaRPr/>
          </a:p>
          <a:p>
            <a:pPr marL="0" lvl="0" indent="0" algn="l" rtl="0">
              <a:spcBef>
                <a:spcPts val="0"/>
              </a:spcBef>
              <a:spcAft>
                <a:spcPts val="0"/>
              </a:spcAft>
              <a:buClr>
                <a:schemeClr val="dk1"/>
              </a:buClr>
              <a:buSzPts val="1200"/>
              <a:buFont typeface="Calibri"/>
              <a:buNone/>
            </a:pPr>
            <a:r>
              <a:rPr lang="zh-CN"/>
              <a:t>If facts on consistent concepts are quired, the answering system is expected to predict similar answers.</a:t>
            </a:r>
            <a:endParaRPr/>
          </a:p>
          <a:p>
            <a:pPr marL="0" lvl="0" indent="0" algn="l" rtl="0">
              <a:spcBef>
                <a:spcPts val="0"/>
              </a:spcBef>
              <a:spcAft>
                <a:spcPts val="0"/>
              </a:spcAft>
              <a:buClr>
                <a:schemeClr val="dk1"/>
              </a:buClr>
              <a:buSzPts val="1200"/>
              <a:buFont typeface="Calibri"/>
              <a:buNone/>
            </a:pPr>
            <a:r>
              <a:rPr lang="zh-CN"/>
              <a:t>For the generated passages, we draw questions and candidate answers and verify the consistency among the answers from randomly-drawn passages.</a:t>
            </a:r>
            <a:endParaRPr/>
          </a:p>
          <a:p>
            <a:pPr marL="0" lvl="0" indent="0" algn="l" rtl="0">
              <a:spcBef>
                <a:spcPts val="0"/>
              </a:spcBef>
              <a:spcAft>
                <a:spcPts val="0"/>
              </a:spcAft>
              <a:buClr>
                <a:schemeClr val="dk1"/>
              </a:buClr>
              <a:buSzPts val="1200"/>
              <a:buFont typeface="Calibri"/>
              <a:buNone/>
            </a:pPr>
            <a:r>
              <a:rPr lang="zh-CN"/>
              <a:t>In addition, we can check via prompting the ChatGPT.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7a7a031f9d_2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g27a7a031f9d_2_2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zh-CN"/>
              <a:t>Another similar work is HALO. </a:t>
            </a:r>
            <a:r>
              <a:rPr lang="zh-CN" sz="1200"/>
              <a:t>It claims that SelfCheckGPT is not good. Because responses might appear similar but still have contradictory information, potentially misleading SelfCheckGPT to inaccurately judge them as consistent.</a:t>
            </a:r>
            <a:endParaRPr sz="1200"/>
          </a:p>
          <a:p>
            <a:pPr marL="0" lvl="0" indent="0" algn="l" rtl="0">
              <a:spcBef>
                <a:spcPts val="0"/>
              </a:spcBef>
              <a:spcAft>
                <a:spcPts val="0"/>
              </a:spcAft>
              <a:buNone/>
            </a:pPr>
            <a:endParaRPr/>
          </a:p>
          <a:p>
            <a:pPr marL="0" lvl="0" indent="0" algn="l" rtl="0">
              <a:spcBef>
                <a:spcPts val="0"/>
              </a:spcBef>
              <a:spcAft>
                <a:spcPts val="0"/>
              </a:spcAft>
              <a:buNone/>
            </a:pPr>
            <a:r>
              <a:rPr lang="zh-CN"/>
              <a:t>HALOCHECK framework is another addition to the BlackBox evaluation category. They build on top of a lightweight entailment-based approach, to detect sentence-level contradictions in generated responses, avoiding costly LLM calls. It addresses the limitations of selfcheckGPT by offering a more nuanced and efficient evaluation of severity of hallucinations in LLMs.</a:t>
            </a:r>
            <a:endParaRPr/>
          </a:p>
          <a:p>
            <a:pPr marL="0" lvl="0" indent="0" algn="l" rtl="0">
              <a:spcBef>
                <a:spcPts val="0"/>
              </a:spcBef>
              <a:spcAft>
                <a:spcPts val="0"/>
              </a:spcAft>
              <a:buNone/>
            </a:pPr>
            <a:endParaRPr sz="1200"/>
          </a:p>
          <a:p>
            <a:pPr marL="0" lvl="0" indent="0" algn="l" rtl="0">
              <a:spcBef>
                <a:spcPts val="0"/>
              </a:spcBef>
              <a:spcAft>
                <a:spcPts val="0"/>
              </a:spcAft>
              <a:buNone/>
            </a:pPr>
            <a:endParaRPr/>
          </a:p>
        </p:txBody>
      </p:sp>
      <p:sp>
        <p:nvSpPr>
          <p:cNvPr id="623" name="Google Shape;623;g27a7a031f9d_2_2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7a7a031f9d_2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27a7a031f9d_2_2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So both selfcheckgpt and halo are considering the model’s uncertainty and consistency. They resolve from different perspectives. SelfCheckGPT uses bertscore, qa-based evaluation and n-gram language models while HALO adopts entailment-based methods.</a:t>
            </a:r>
            <a:endParaRPr/>
          </a:p>
        </p:txBody>
      </p:sp>
      <p:sp>
        <p:nvSpPr>
          <p:cNvPr id="642" name="Google Shape;642;g27a7a031f9d_2_2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lvl="0" algn="l">
              <a:lnSpc>
                <a:spcPct val="90000"/>
              </a:lnSpc>
              <a:spcBef>
                <a:spcPts val="0"/>
              </a:spcBef>
              <a:spcAft>
                <a:spcPts val="0"/>
              </a:spcAft>
              <a:buClr>
                <a:schemeClr val="dk1"/>
              </a:buClr>
              <a:buSzPts val="2100"/>
              <a:buFont typeface="Arial"/>
              <a:buNone/>
              <a:defRPr/>
            </a:lvl1pPr>
            <a:lvl2pPr lvl="1">
              <a:spcBef>
                <a:spcPts val="0"/>
              </a:spcBef>
              <a:spcAft>
                <a:spcPts val="0"/>
              </a:spcAft>
              <a:buSzPts val="2100"/>
              <a:buNone/>
              <a:defRPr/>
            </a:lvl2pPr>
            <a:lvl3pPr lvl="2">
              <a:spcBef>
                <a:spcPts val="0"/>
              </a:spcBef>
              <a:spcAft>
                <a:spcPts val="0"/>
              </a:spcAft>
              <a:buSzPts val="2100"/>
              <a:buNone/>
              <a:defRPr/>
            </a:lvl3pPr>
            <a:lvl4pPr lvl="3">
              <a:spcBef>
                <a:spcPts val="0"/>
              </a:spcBef>
              <a:spcAft>
                <a:spcPts val="0"/>
              </a:spcAft>
              <a:buSzPts val="2100"/>
              <a:buNone/>
              <a:defRPr/>
            </a:lvl4pPr>
            <a:lvl5pPr lvl="4">
              <a:spcBef>
                <a:spcPts val="0"/>
              </a:spcBef>
              <a:spcAft>
                <a:spcPts val="0"/>
              </a:spcAft>
              <a:buSzPts val="2100"/>
              <a:buNone/>
              <a:defRPr/>
            </a:lvl5pPr>
            <a:lvl6pPr lvl="5">
              <a:spcBef>
                <a:spcPts val="0"/>
              </a:spcBef>
              <a:spcAft>
                <a:spcPts val="0"/>
              </a:spcAft>
              <a:buSzPts val="2100"/>
              <a:buNone/>
              <a:defRPr/>
            </a:lvl6pPr>
            <a:lvl7pPr lvl="6">
              <a:spcBef>
                <a:spcPts val="0"/>
              </a:spcBef>
              <a:spcAft>
                <a:spcPts val="0"/>
              </a:spcAft>
              <a:buSzPts val="2100"/>
              <a:buNone/>
              <a:defRPr/>
            </a:lvl7pPr>
            <a:lvl8pPr lvl="7">
              <a:spcBef>
                <a:spcPts val="0"/>
              </a:spcBef>
              <a:spcAft>
                <a:spcPts val="0"/>
              </a:spcAft>
              <a:buSzPts val="2100"/>
              <a:buNone/>
              <a:defRPr/>
            </a:lvl8pPr>
            <a:lvl9pPr lvl="8">
              <a:spcBef>
                <a:spcPts val="0"/>
              </a:spcBef>
              <a:spcAft>
                <a:spcPts val="0"/>
              </a:spcAft>
              <a:buSzPts val="2100"/>
              <a:buNone/>
              <a:defRPr/>
            </a:lvl9pPr>
          </a:lstStyle>
          <a:p>
            <a:endParaRPr/>
          </a:p>
        </p:txBody>
      </p:sp>
      <p:sp>
        <p:nvSpPr>
          <p:cNvPr id="76" name="Google Shape;76;p17"/>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77" name="Google Shape;77;p1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lvl="0" indent="0" algn="r">
              <a:buClr>
                <a:srgbClr val="888888"/>
              </a:buClr>
              <a:buSzPts val="900"/>
              <a:buFont typeface="Calibri"/>
              <a:buNone/>
              <a:defRPr sz="900">
                <a:solidFill>
                  <a:srgbClr val="888888"/>
                </a:solidFill>
                <a:latin typeface="Calibri"/>
                <a:ea typeface="Calibri"/>
                <a:cs typeface="Calibri"/>
                <a:sym typeface="Calibri"/>
              </a:defRPr>
            </a:lvl1pPr>
            <a:lvl2pPr marL="0" lvl="1" indent="0" algn="r">
              <a:buClr>
                <a:srgbClr val="888888"/>
              </a:buClr>
              <a:buSzPts val="900"/>
              <a:buFont typeface="Calibri"/>
              <a:buNone/>
              <a:defRPr sz="900">
                <a:solidFill>
                  <a:srgbClr val="888888"/>
                </a:solidFill>
                <a:latin typeface="Calibri"/>
                <a:ea typeface="Calibri"/>
                <a:cs typeface="Calibri"/>
                <a:sym typeface="Calibri"/>
              </a:defRPr>
            </a:lvl2pPr>
            <a:lvl3pPr marL="0" lvl="2" indent="0" algn="r">
              <a:buClr>
                <a:srgbClr val="888888"/>
              </a:buClr>
              <a:buSzPts val="900"/>
              <a:buFont typeface="Calibri"/>
              <a:buNone/>
              <a:defRPr sz="900">
                <a:solidFill>
                  <a:srgbClr val="888888"/>
                </a:solidFill>
                <a:latin typeface="Calibri"/>
                <a:ea typeface="Calibri"/>
                <a:cs typeface="Calibri"/>
                <a:sym typeface="Calibri"/>
              </a:defRPr>
            </a:lvl3pPr>
            <a:lvl4pPr marL="0" lvl="3" indent="0" algn="r">
              <a:buClr>
                <a:srgbClr val="888888"/>
              </a:buClr>
              <a:buSzPts val="900"/>
              <a:buFont typeface="Calibri"/>
              <a:buNone/>
              <a:defRPr sz="900">
                <a:solidFill>
                  <a:srgbClr val="888888"/>
                </a:solidFill>
                <a:latin typeface="Calibri"/>
                <a:ea typeface="Calibri"/>
                <a:cs typeface="Calibri"/>
                <a:sym typeface="Calibri"/>
              </a:defRPr>
            </a:lvl4pPr>
            <a:lvl5pPr marL="0" lvl="4" indent="0" algn="r">
              <a:buClr>
                <a:srgbClr val="888888"/>
              </a:buClr>
              <a:buSzPts val="900"/>
              <a:buFont typeface="Calibri"/>
              <a:buNone/>
              <a:defRPr sz="900">
                <a:solidFill>
                  <a:srgbClr val="888888"/>
                </a:solidFill>
                <a:latin typeface="Calibri"/>
                <a:ea typeface="Calibri"/>
                <a:cs typeface="Calibri"/>
                <a:sym typeface="Calibri"/>
              </a:defRPr>
            </a:lvl5pPr>
            <a:lvl6pPr marL="0" lvl="5" indent="0" algn="r">
              <a:buClr>
                <a:srgbClr val="888888"/>
              </a:buClr>
              <a:buSzPts val="900"/>
              <a:buFont typeface="Calibri"/>
              <a:buNone/>
              <a:defRPr sz="900">
                <a:solidFill>
                  <a:srgbClr val="888888"/>
                </a:solidFill>
                <a:latin typeface="Calibri"/>
                <a:ea typeface="Calibri"/>
                <a:cs typeface="Calibri"/>
                <a:sym typeface="Calibri"/>
              </a:defRPr>
            </a:lvl6pPr>
            <a:lvl7pPr marL="0" lvl="6" indent="0" algn="r">
              <a:buClr>
                <a:srgbClr val="888888"/>
              </a:buClr>
              <a:buSzPts val="900"/>
              <a:buFont typeface="Calibri"/>
              <a:buNone/>
              <a:defRPr sz="900">
                <a:solidFill>
                  <a:srgbClr val="888888"/>
                </a:solidFill>
                <a:latin typeface="Calibri"/>
                <a:ea typeface="Calibri"/>
                <a:cs typeface="Calibri"/>
                <a:sym typeface="Calibri"/>
              </a:defRPr>
            </a:lvl7pPr>
            <a:lvl8pPr marL="0" lvl="7" indent="0" algn="r">
              <a:buClr>
                <a:srgbClr val="888888"/>
              </a:buClr>
              <a:buSzPts val="900"/>
              <a:buFont typeface="Calibri"/>
              <a:buNone/>
              <a:defRPr sz="900">
                <a:solidFill>
                  <a:srgbClr val="888888"/>
                </a:solidFill>
                <a:latin typeface="Calibri"/>
                <a:ea typeface="Calibri"/>
                <a:cs typeface="Calibri"/>
                <a:sym typeface="Calibri"/>
              </a:defRPr>
            </a:lvl8pPr>
            <a:lvl9pPr marL="0" lvl="8" indent="0" algn="r">
              <a:buClr>
                <a:srgbClr val="888888"/>
              </a:buClr>
              <a:buSzPts val="900"/>
              <a:buFont typeface="Calibri"/>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2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6" name="Google Shape;106;p2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7" name="Google Shape;107;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8" name="Google Shape;108;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3"/>
          <p:cNvSpPr>
            <a:spLocks noGrp="1"/>
          </p:cNvSpPr>
          <p:nvPr>
            <p:ph type="pic" idx="2"/>
          </p:nvPr>
        </p:nvSpPr>
        <p:spPr>
          <a:xfrm>
            <a:off x="3887391" y="740569"/>
            <a:ext cx="4629150" cy="3655219"/>
          </a:xfrm>
          <a:prstGeom prst="rect">
            <a:avLst/>
          </a:prstGeom>
          <a:noFill/>
          <a:ln>
            <a:noFill/>
          </a:ln>
        </p:spPr>
      </p:sp>
      <p:sp>
        <p:nvSpPr>
          <p:cNvPr id="113" name="Google Shape;113;p23"/>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4" name="Google Shape;114;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1" name="Google Shape;121;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525DD2-A68B-E64F-AA50-512CB7C47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D3BCB9B-ABC4-5D41-B5A0-2A31494C1E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54FD9B3-4285-4748-86EF-54E430ECB52F}"/>
              </a:ext>
            </a:extLst>
          </p:cNvPr>
          <p:cNvSpPr>
            <a:spLocks noGrp="1"/>
          </p:cNvSpPr>
          <p:nvPr>
            <p:ph type="dt" sz="half" idx="10"/>
          </p:nvPr>
        </p:nvSpPr>
        <p:spPr/>
        <p:txBody>
          <a:bodyPr/>
          <a:lstStyle/>
          <a:p>
            <a:fld id="{B25839F6-1B69-5A40-81D4-5C5DCB3960F8}" type="datetimeFigureOut">
              <a:rPr lang="en-US" smtClean="0"/>
              <a:t>9/17/23</a:t>
            </a:fld>
            <a:endParaRPr lang="en-US"/>
          </a:p>
        </p:txBody>
      </p:sp>
      <p:sp>
        <p:nvSpPr>
          <p:cNvPr id="5" name="Footer Placeholder 4">
            <a:extLst>
              <a:ext uri="{FF2B5EF4-FFF2-40B4-BE49-F238E27FC236}">
                <a16:creationId xmlns="" xmlns:a16="http://schemas.microsoft.com/office/drawing/2014/main" id="{1DF09534-27CD-6641-9CCC-E33AF3BC5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F4DF4A0-AF5F-3A43-B445-EB11E1D29266}"/>
              </a:ext>
            </a:extLst>
          </p:cNvPr>
          <p:cNvSpPr>
            <a:spLocks noGrp="1"/>
          </p:cNvSpPr>
          <p:nvPr>
            <p:ph type="sldNum" sz="quarter" idx="12"/>
          </p:nvPr>
        </p:nvSpPr>
        <p:spPr/>
        <p:txBody>
          <a:bodyPr/>
          <a:lstStyle/>
          <a:p>
            <a:fld id="{0C1DA1E1-3E33-F64D-A06F-BCBB4FD426C7}" type="slidenum">
              <a:rPr lang="en-US" smtClean="0"/>
              <a:t>‹#›</a:t>
            </a:fld>
            <a:endParaRPr lang="en-US"/>
          </a:p>
        </p:txBody>
      </p:sp>
    </p:spTree>
    <p:extLst>
      <p:ext uri="{BB962C8B-B14F-4D97-AF65-F5344CB8AC3E}">
        <p14:creationId xmlns:p14="http://schemas.microsoft.com/office/powerpoint/2010/main" val="175062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en.wikipedia.org/wiki/Hallucination_(artificial_intelligence)%23/media/File:ChatGPT_hallucination.png" TargetMode="External"/><Relationship Id="rId5" Type="http://schemas.openxmlformats.org/officeDocument/2006/relationships/image" Target="../media/image2.png"/><Relationship Id="rId6" Type="http://schemas.openxmlformats.org/officeDocument/2006/relationships/hyperlink" Target="https://news.harvard.edu/gazette/story/2023/08/need-cancer-treatment-advice-forget-chatgpt/?utm_source=SilverpopMailing&amp;utm_medium=email&amp;utm_campaign=Daily%20Gazette%2020230830%20(1)" TargetMode="External"/><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8.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zh-CN" b="1"/>
              <a:t>Mitigating Hallucination for Large Language Models</a:t>
            </a:r>
            <a:endParaRPr b="1"/>
          </a:p>
        </p:txBody>
      </p:sp>
      <p:sp>
        <p:nvSpPr>
          <p:cNvPr id="135" name="Google Shape;135;p26"/>
          <p:cNvSpPr txBox="1">
            <a:spLocks noGrp="1"/>
          </p:cNvSpPr>
          <p:nvPr>
            <p:ph type="subTitle" idx="1"/>
          </p:nvPr>
        </p:nvSpPr>
        <p:spPr>
          <a:xfrm>
            <a:off x="1143000" y="3602736"/>
            <a:ext cx="6858000" cy="565853"/>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US" altLang="zh-CN" dirty="0" smtClean="0"/>
              <a:t>Slides by </a:t>
            </a:r>
            <a:r>
              <a:rPr lang="zh-CN" dirty="0" smtClean="0"/>
              <a:t>Shizhe Diao</a:t>
            </a:r>
            <a:r>
              <a:rPr lang="en-US" altLang="zh-CN" dirty="0" smtClean="0"/>
              <a:t> and </a:t>
            </a:r>
            <a:r>
              <a:rPr lang="en-US" altLang="zh-CN" dirty="0" err="1" smtClean="0"/>
              <a:t>Zoey</a:t>
            </a:r>
            <a:r>
              <a:rPr lang="en-US" altLang="zh-CN" dirty="0" smtClean="0"/>
              <a:t> Li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5"/>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500"/>
              <a:buFont typeface="Arial"/>
              <a:buNone/>
            </a:pPr>
            <a:r>
              <a:rPr lang="zh-CN"/>
              <a:t>Verification</a:t>
            </a:r>
            <a:endParaRPr/>
          </a:p>
        </p:txBody>
      </p:sp>
      <p:sp>
        <p:nvSpPr>
          <p:cNvPr id="595" name="Google Shape;595;p45"/>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888888"/>
              </a:buClr>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1200"/>
              </a:spcAft>
              <a:buClr>
                <a:schemeClr val="dk1"/>
              </a:buClr>
              <a:buSzPts val="1400"/>
              <a:buNone/>
            </a:pPr>
            <a:r>
              <a:rPr lang="zh-CN" sz="2200">
                <a:solidFill>
                  <a:schemeClr val="dk1"/>
                </a:solidFill>
              </a:rPr>
              <a:t>Intuition: If an LLM has knowledge of a given concept, sampled responses are likely to be similar and contain consistent facts.</a:t>
            </a:r>
            <a:endParaRPr sz="2200">
              <a:solidFill>
                <a:schemeClr val="dk1"/>
              </a:solidFill>
            </a:endParaRPr>
          </a:p>
        </p:txBody>
      </p:sp>
      <p:sp>
        <p:nvSpPr>
          <p:cNvPr id="601" name="Google Shape;601;p46"/>
          <p:cNvSpPr txBox="1"/>
          <p:nvPr/>
        </p:nvSpPr>
        <p:spPr>
          <a:xfrm>
            <a:off x="413250" y="3118350"/>
            <a:ext cx="2634900" cy="366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zh-CN" sz="1800">
                <a:solidFill>
                  <a:schemeClr val="dk1"/>
                </a:solidFill>
                <a:latin typeface="Calibri"/>
                <a:ea typeface="Calibri"/>
                <a:cs typeface="Calibri"/>
                <a:sym typeface="Calibri"/>
              </a:rPr>
              <a:t>Lionel Messi is a ___</a:t>
            </a:r>
            <a:endParaRPr sz="1800">
              <a:solidFill>
                <a:schemeClr val="dk1"/>
              </a:solidFill>
              <a:latin typeface="Calibri"/>
              <a:ea typeface="Calibri"/>
              <a:cs typeface="Calibri"/>
              <a:sym typeface="Calibri"/>
            </a:endParaRPr>
          </a:p>
        </p:txBody>
      </p:sp>
      <p:sp>
        <p:nvSpPr>
          <p:cNvPr id="602" name="Google Shape;602;p46"/>
          <p:cNvSpPr txBox="1"/>
          <p:nvPr/>
        </p:nvSpPr>
        <p:spPr>
          <a:xfrm>
            <a:off x="2851625" y="2620100"/>
            <a:ext cx="1315800" cy="205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zh-CN" sz="1800">
                <a:solidFill>
                  <a:schemeClr val="dk1"/>
                </a:solidFill>
                <a:latin typeface="Calibri"/>
                <a:ea typeface="Calibri"/>
                <a:cs typeface="Calibri"/>
                <a:sym typeface="Calibri"/>
              </a:rPr>
              <a:t>footballer</a:t>
            </a:r>
            <a:endParaRPr sz="1800">
              <a:solidFill>
                <a:schemeClr val="dk1"/>
              </a:solidFill>
              <a:latin typeface="Calibri"/>
              <a:ea typeface="Calibri"/>
              <a:cs typeface="Calibri"/>
              <a:sym typeface="Calibri"/>
            </a:endParaRPr>
          </a:p>
        </p:txBody>
      </p:sp>
      <p:sp>
        <p:nvSpPr>
          <p:cNvPr id="603" name="Google Shape;603;p46"/>
          <p:cNvSpPr txBox="1"/>
          <p:nvPr/>
        </p:nvSpPr>
        <p:spPr>
          <a:xfrm>
            <a:off x="2851625" y="3127125"/>
            <a:ext cx="1315800" cy="205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zh-CN" sz="1800">
                <a:solidFill>
                  <a:schemeClr val="dk1"/>
                </a:solidFill>
                <a:latin typeface="Calibri"/>
                <a:ea typeface="Calibri"/>
                <a:cs typeface="Calibri"/>
                <a:sym typeface="Calibri"/>
              </a:rPr>
              <a:t>footballer</a:t>
            </a:r>
            <a:endParaRPr sz="1800">
              <a:solidFill>
                <a:schemeClr val="dk1"/>
              </a:solidFill>
              <a:latin typeface="Calibri"/>
              <a:ea typeface="Calibri"/>
              <a:cs typeface="Calibri"/>
              <a:sym typeface="Calibri"/>
            </a:endParaRPr>
          </a:p>
        </p:txBody>
      </p:sp>
      <p:sp>
        <p:nvSpPr>
          <p:cNvPr id="604" name="Google Shape;604;p46"/>
          <p:cNvSpPr txBox="1"/>
          <p:nvPr/>
        </p:nvSpPr>
        <p:spPr>
          <a:xfrm>
            <a:off x="2851625" y="3628275"/>
            <a:ext cx="1315800" cy="205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zh-CN" sz="1800">
                <a:solidFill>
                  <a:schemeClr val="dk1"/>
                </a:solidFill>
                <a:latin typeface="Calibri"/>
                <a:ea typeface="Calibri"/>
                <a:cs typeface="Calibri"/>
                <a:sym typeface="Calibri"/>
              </a:rPr>
              <a:t>footballer</a:t>
            </a:r>
            <a:endParaRPr sz="1800">
              <a:solidFill>
                <a:schemeClr val="dk1"/>
              </a:solidFill>
              <a:latin typeface="Calibri"/>
              <a:ea typeface="Calibri"/>
              <a:cs typeface="Calibri"/>
              <a:sym typeface="Calibri"/>
            </a:endParaRPr>
          </a:p>
        </p:txBody>
      </p:sp>
      <p:sp>
        <p:nvSpPr>
          <p:cNvPr id="605" name="Google Shape;605;p46"/>
          <p:cNvSpPr txBox="1"/>
          <p:nvPr/>
        </p:nvSpPr>
        <p:spPr>
          <a:xfrm>
            <a:off x="4832850" y="3118350"/>
            <a:ext cx="2494200" cy="366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zh-CN" sz="1800">
                <a:solidFill>
                  <a:schemeClr val="dk1"/>
                </a:solidFill>
                <a:latin typeface="Calibri"/>
                <a:ea typeface="Calibri"/>
                <a:cs typeface="Calibri"/>
                <a:sym typeface="Calibri"/>
              </a:rPr>
              <a:t>John Smith  is a ___</a:t>
            </a:r>
            <a:endParaRPr sz="1800">
              <a:solidFill>
                <a:schemeClr val="dk1"/>
              </a:solidFill>
              <a:latin typeface="Calibri"/>
              <a:ea typeface="Calibri"/>
              <a:cs typeface="Calibri"/>
              <a:sym typeface="Calibri"/>
            </a:endParaRPr>
          </a:p>
        </p:txBody>
      </p:sp>
      <p:sp>
        <p:nvSpPr>
          <p:cNvPr id="606" name="Google Shape;606;p46"/>
          <p:cNvSpPr txBox="1"/>
          <p:nvPr/>
        </p:nvSpPr>
        <p:spPr>
          <a:xfrm>
            <a:off x="7118825" y="2620100"/>
            <a:ext cx="1512300" cy="205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zh-CN" sz="1800">
                <a:solidFill>
                  <a:schemeClr val="dk1"/>
                </a:solidFill>
                <a:latin typeface="Calibri"/>
                <a:ea typeface="Calibri"/>
                <a:cs typeface="Calibri"/>
                <a:sym typeface="Calibri"/>
              </a:rPr>
              <a:t>footballer</a:t>
            </a:r>
            <a:endParaRPr sz="1800">
              <a:solidFill>
                <a:schemeClr val="dk1"/>
              </a:solidFill>
              <a:latin typeface="Calibri"/>
              <a:ea typeface="Calibri"/>
              <a:cs typeface="Calibri"/>
              <a:sym typeface="Calibri"/>
            </a:endParaRPr>
          </a:p>
        </p:txBody>
      </p:sp>
      <p:sp>
        <p:nvSpPr>
          <p:cNvPr id="607" name="Google Shape;607;p46"/>
          <p:cNvSpPr txBox="1"/>
          <p:nvPr/>
        </p:nvSpPr>
        <p:spPr>
          <a:xfrm>
            <a:off x="7118825" y="3127125"/>
            <a:ext cx="1512300" cy="205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zh-CN" sz="1800">
                <a:solidFill>
                  <a:schemeClr val="dk1"/>
                </a:solidFill>
                <a:latin typeface="Calibri"/>
                <a:ea typeface="Calibri"/>
                <a:cs typeface="Calibri"/>
                <a:sym typeface="Calibri"/>
              </a:rPr>
              <a:t>carpenter</a:t>
            </a:r>
            <a:endParaRPr sz="1800">
              <a:solidFill>
                <a:schemeClr val="dk1"/>
              </a:solidFill>
              <a:latin typeface="Calibri"/>
              <a:ea typeface="Calibri"/>
              <a:cs typeface="Calibri"/>
              <a:sym typeface="Calibri"/>
            </a:endParaRPr>
          </a:p>
        </p:txBody>
      </p:sp>
      <p:sp>
        <p:nvSpPr>
          <p:cNvPr id="608" name="Google Shape;608;p46"/>
          <p:cNvSpPr txBox="1"/>
          <p:nvPr/>
        </p:nvSpPr>
        <p:spPr>
          <a:xfrm>
            <a:off x="7118825" y="3628275"/>
            <a:ext cx="1512300" cy="205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zh-CN" sz="1800">
                <a:solidFill>
                  <a:schemeClr val="dk1"/>
                </a:solidFill>
                <a:latin typeface="Calibri"/>
                <a:ea typeface="Calibri"/>
                <a:cs typeface="Calibri"/>
                <a:sym typeface="Calibri"/>
              </a:rPr>
              <a:t>worker</a:t>
            </a:r>
            <a:endParaRPr sz="1800">
              <a:solidFill>
                <a:schemeClr val="dk1"/>
              </a:solidFill>
              <a:latin typeface="Calibri"/>
              <a:ea typeface="Calibri"/>
              <a:cs typeface="Calibri"/>
              <a:sym typeface="Calibri"/>
            </a:endParaRPr>
          </a:p>
        </p:txBody>
      </p:sp>
      <p:sp>
        <p:nvSpPr>
          <p:cNvPr id="609" name="Google Shape;609;p46"/>
          <p:cNvSpPr txBox="1"/>
          <p:nvPr/>
        </p:nvSpPr>
        <p:spPr>
          <a:xfrm>
            <a:off x="816625" y="4806700"/>
            <a:ext cx="8327400" cy="323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zh-CN" sz="900" b="0" i="0" dirty="0">
                <a:solidFill>
                  <a:srgbClr val="222222"/>
                </a:solidFill>
                <a:latin typeface="Arial"/>
                <a:ea typeface="Arial"/>
                <a:cs typeface="Arial"/>
                <a:sym typeface="Arial"/>
              </a:rPr>
              <a:t>Manakul, Potsawee, Adian Liusie, and Mark JF Gales. "Selfcheckgpt: Zero-resource black-box hallucination detection for generative large language models." </a:t>
            </a:r>
            <a:endParaRPr sz="900" dirty="0">
              <a:solidFill>
                <a:srgbClr val="757575"/>
              </a:solidFill>
              <a:latin typeface="Calibri"/>
              <a:ea typeface="Calibri"/>
              <a:cs typeface="Calibri"/>
              <a:sym typeface="Calibri"/>
            </a:endParaRPr>
          </a:p>
        </p:txBody>
      </p:sp>
      <p:sp>
        <p:nvSpPr>
          <p:cNvPr id="610" name="Google Shape;610;p46"/>
          <p:cNvSpPr txBox="1"/>
          <p:nvPr/>
        </p:nvSpPr>
        <p:spPr>
          <a:xfrm>
            <a:off x="2481750" y="231450"/>
            <a:ext cx="6686700" cy="461635"/>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46"/>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t" anchorCtr="0">
            <a:normAutofit/>
          </a:bodyPr>
          <a:lstStyle/>
          <a:p>
            <a:pPr marL="0" lvl="0" indent="0" algn="l" rtl="0">
              <a:lnSpc>
                <a:spcPct val="90000"/>
              </a:lnSpc>
              <a:spcBef>
                <a:spcPts val="0"/>
              </a:spcBef>
              <a:spcAft>
                <a:spcPts val="0"/>
              </a:spcAft>
              <a:buClr>
                <a:schemeClr val="dk1"/>
              </a:buClr>
              <a:buSzPts val="2100"/>
              <a:buFont typeface="Arial"/>
              <a:buNone/>
            </a:pPr>
            <a:r>
              <a:rPr lang="zh-CN"/>
              <a:t>SelfCheckGPT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1200"/>
              </a:spcAft>
              <a:buClr>
                <a:schemeClr val="dk1"/>
              </a:buClr>
              <a:buSzPts val="1400"/>
              <a:buNone/>
            </a:pPr>
            <a:endParaRPr>
              <a:solidFill>
                <a:schemeClr val="dk1"/>
              </a:solidFill>
            </a:endParaRPr>
          </a:p>
        </p:txBody>
      </p:sp>
      <p:pic>
        <p:nvPicPr>
          <p:cNvPr id="617" name="Google Shape;617;p47"/>
          <p:cNvPicPr preferRelativeResize="0"/>
          <p:nvPr/>
        </p:nvPicPr>
        <p:blipFill rotWithShape="1">
          <a:blip r:embed="rId3">
            <a:alphaModFix/>
          </a:blip>
          <a:srcRect/>
          <a:stretch/>
        </p:blipFill>
        <p:spPr>
          <a:xfrm>
            <a:off x="311700" y="1087226"/>
            <a:ext cx="8309606" cy="3416401"/>
          </a:xfrm>
          <a:prstGeom prst="rect">
            <a:avLst/>
          </a:prstGeom>
          <a:noFill/>
          <a:ln>
            <a:noFill/>
          </a:ln>
        </p:spPr>
      </p:pic>
      <p:sp>
        <p:nvSpPr>
          <p:cNvPr id="618" name="Google Shape;618;p47"/>
          <p:cNvSpPr txBox="1"/>
          <p:nvPr/>
        </p:nvSpPr>
        <p:spPr>
          <a:xfrm>
            <a:off x="736125" y="4852400"/>
            <a:ext cx="8407800" cy="323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r>
              <a:rPr lang="zh-CN" sz="900" b="0" i="0">
                <a:solidFill>
                  <a:srgbClr val="222222"/>
                </a:solidFill>
                <a:latin typeface="Arial"/>
                <a:ea typeface="Arial"/>
                <a:cs typeface="Arial"/>
                <a:sym typeface="Arial"/>
              </a:rPr>
              <a:t>Manakul, Potsawee, Adian Liusie, and Mark JF Gales. "Selfcheckgpt: Zero-resource black-box hallucination detection for generative large language models." </a:t>
            </a:r>
            <a:endParaRPr sz="900">
              <a:solidFill>
                <a:srgbClr val="757575"/>
              </a:solidFill>
              <a:latin typeface="Calibri"/>
              <a:ea typeface="Calibri"/>
              <a:cs typeface="Calibri"/>
              <a:sym typeface="Calibri"/>
            </a:endParaRPr>
          </a:p>
        </p:txBody>
      </p:sp>
      <p:sp>
        <p:nvSpPr>
          <p:cNvPr id="619" name="Google Shape;619;p47"/>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t" anchorCtr="0">
            <a:normAutofit/>
          </a:bodyPr>
          <a:lstStyle/>
          <a:p>
            <a:pPr marL="0" lvl="0" indent="0" algn="l" rtl="0">
              <a:lnSpc>
                <a:spcPct val="90000"/>
              </a:lnSpc>
              <a:spcBef>
                <a:spcPts val="0"/>
              </a:spcBef>
              <a:spcAft>
                <a:spcPts val="0"/>
              </a:spcAft>
              <a:buClr>
                <a:schemeClr val="dk1"/>
              </a:buClr>
              <a:buSzPts val="2100"/>
              <a:buFont typeface="Arial"/>
              <a:buNone/>
            </a:pPr>
            <a:r>
              <a:rPr lang="zh-CN"/>
              <a:t>SelfCheckGPT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8"/>
          <p:cNvSpPr txBox="1"/>
          <p:nvPr/>
        </p:nvSpPr>
        <p:spPr>
          <a:xfrm>
            <a:off x="2634574" y="4871743"/>
            <a:ext cx="6509426"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900" b="0" i="0">
                <a:solidFill>
                  <a:srgbClr val="222222"/>
                </a:solidFill>
                <a:latin typeface="Arial"/>
                <a:ea typeface="Arial"/>
                <a:cs typeface="Arial"/>
                <a:sym typeface="Arial"/>
              </a:rPr>
              <a:t>Elaraby, Mohamed, et al. "Halo: Estimation and Reduction of Hallucinations in Open-Source Weak Large Language Models." </a:t>
            </a:r>
            <a:endParaRPr sz="900">
              <a:solidFill>
                <a:schemeClr val="dk1"/>
              </a:solidFill>
              <a:latin typeface="Calibri"/>
              <a:ea typeface="Calibri"/>
              <a:cs typeface="Calibri"/>
              <a:sym typeface="Calibri"/>
            </a:endParaRPr>
          </a:p>
        </p:txBody>
      </p:sp>
      <p:sp>
        <p:nvSpPr>
          <p:cNvPr id="626" name="Google Shape;626;p48"/>
          <p:cNvSpPr/>
          <p:nvPr/>
        </p:nvSpPr>
        <p:spPr>
          <a:xfrm>
            <a:off x="1679924" y="2843784"/>
            <a:ext cx="1285875" cy="758952"/>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zh-CN" sz="1400">
                <a:solidFill>
                  <a:schemeClr val="lt1"/>
                </a:solidFill>
                <a:latin typeface="Calibri"/>
                <a:ea typeface="Calibri"/>
                <a:cs typeface="Calibri"/>
                <a:sym typeface="Calibri"/>
              </a:rPr>
              <a:t>Small LLM</a:t>
            </a:r>
            <a:endParaRPr sz="1400">
              <a:solidFill>
                <a:schemeClr val="lt1"/>
              </a:solidFill>
              <a:latin typeface="Calibri"/>
              <a:ea typeface="Calibri"/>
              <a:cs typeface="Calibri"/>
              <a:sym typeface="Calibri"/>
            </a:endParaRPr>
          </a:p>
        </p:txBody>
      </p:sp>
      <p:sp>
        <p:nvSpPr>
          <p:cNvPr id="627" name="Google Shape;627;p48"/>
          <p:cNvSpPr/>
          <p:nvPr/>
        </p:nvSpPr>
        <p:spPr>
          <a:xfrm>
            <a:off x="6178201" y="2843784"/>
            <a:ext cx="1285875" cy="758952"/>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zh-CN" sz="1400">
                <a:solidFill>
                  <a:schemeClr val="lt1"/>
                </a:solidFill>
                <a:latin typeface="Calibri"/>
                <a:ea typeface="Calibri"/>
                <a:cs typeface="Calibri"/>
                <a:sym typeface="Calibri"/>
              </a:rPr>
              <a:t>Sent-level pairwise entailment</a:t>
            </a:r>
            <a:endParaRPr sz="1400">
              <a:solidFill>
                <a:schemeClr val="lt1"/>
              </a:solidFill>
              <a:latin typeface="Calibri"/>
              <a:ea typeface="Calibri"/>
              <a:cs typeface="Calibri"/>
              <a:sym typeface="Calibri"/>
            </a:endParaRPr>
          </a:p>
        </p:txBody>
      </p:sp>
      <p:sp>
        <p:nvSpPr>
          <p:cNvPr id="628" name="Google Shape;628;p48"/>
          <p:cNvSpPr/>
          <p:nvPr/>
        </p:nvSpPr>
        <p:spPr>
          <a:xfrm>
            <a:off x="3579876" y="2176272"/>
            <a:ext cx="1984248" cy="2093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zh-CN" sz="1400">
                <a:solidFill>
                  <a:schemeClr val="dk1"/>
                </a:solidFill>
                <a:latin typeface="Calibri"/>
                <a:ea typeface="Calibri"/>
                <a:cs typeface="Calibri"/>
                <a:sym typeface="Calibri"/>
              </a:rPr>
              <a:t>Sample 1.</a:t>
            </a:r>
            <a:endParaRPr sz="1100"/>
          </a:p>
          <a:p>
            <a:pPr marL="0" marR="0" lvl="0" indent="0" algn="ctr" rtl="0">
              <a:spcBef>
                <a:spcPts val="0"/>
              </a:spcBef>
              <a:spcAft>
                <a:spcPts val="0"/>
              </a:spcAft>
              <a:buNone/>
            </a:pPr>
            <a:r>
              <a:rPr lang="zh-CN" sz="1400">
                <a:solidFill>
                  <a:schemeClr val="dk1"/>
                </a:solidFill>
                <a:latin typeface="Calibri"/>
                <a:ea typeface="Calibri"/>
                <a:cs typeface="Calibri"/>
                <a:sym typeface="Calibri"/>
              </a:rPr>
              <a:t>Sample 2.</a:t>
            </a:r>
            <a:endParaRPr sz="1100"/>
          </a:p>
          <a:p>
            <a:pPr marL="0" marR="0" lvl="0" indent="0" algn="ctr" rtl="0">
              <a:spcBef>
                <a:spcPts val="0"/>
              </a:spcBef>
              <a:spcAft>
                <a:spcPts val="0"/>
              </a:spcAft>
              <a:buNone/>
            </a:pPr>
            <a:r>
              <a:rPr lang="zh-CN" sz="1400">
                <a:solidFill>
                  <a:schemeClr val="dk1"/>
                </a:solidFill>
                <a:latin typeface="Calibri"/>
                <a:ea typeface="Calibri"/>
                <a:cs typeface="Calibri"/>
                <a:sym typeface="Calibri"/>
              </a:rPr>
              <a:t>Sample 3.</a:t>
            </a:r>
            <a:endParaRPr sz="1100"/>
          </a:p>
          <a:p>
            <a:pPr marL="0" marR="0" lvl="0" indent="0" algn="ctr" rtl="0">
              <a:spcBef>
                <a:spcPts val="0"/>
              </a:spcBef>
              <a:spcAft>
                <a:spcPts val="0"/>
              </a:spcAft>
              <a:buNone/>
            </a:pPr>
            <a:r>
              <a:rPr lang="zh-CN" sz="1400">
                <a:solidFill>
                  <a:schemeClr val="dk1"/>
                </a:solidFill>
                <a:latin typeface="Calibri"/>
                <a:ea typeface="Calibri"/>
                <a:cs typeface="Calibri"/>
                <a:sym typeface="Calibri"/>
              </a:rPr>
              <a:t>Sample 4.</a:t>
            </a:r>
            <a:endParaRPr sz="1100"/>
          </a:p>
          <a:p>
            <a:pPr marL="0" marR="0" lvl="0" indent="0" algn="ctr" rtl="0">
              <a:spcBef>
                <a:spcPts val="0"/>
              </a:spcBef>
              <a:spcAft>
                <a:spcPts val="0"/>
              </a:spcAft>
              <a:buNone/>
            </a:pPr>
            <a:r>
              <a:rPr lang="zh-CN" sz="1400">
                <a:solidFill>
                  <a:schemeClr val="dk1"/>
                </a:solidFill>
                <a:latin typeface="Calibri"/>
                <a:ea typeface="Calibri"/>
                <a:cs typeface="Calibri"/>
                <a:sym typeface="Calibri"/>
              </a:rPr>
              <a:t>Sample 5.</a:t>
            </a:r>
            <a:endParaRPr sz="1400">
              <a:solidFill>
                <a:schemeClr val="dk1"/>
              </a:solidFill>
              <a:latin typeface="Calibri"/>
              <a:ea typeface="Calibri"/>
              <a:cs typeface="Calibri"/>
              <a:sym typeface="Calibri"/>
            </a:endParaRPr>
          </a:p>
        </p:txBody>
      </p:sp>
      <p:cxnSp>
        <p:nvCxnSpPr>
          <p:cNvPr id="629" name="Google Shape;629;p48"/>
          <p:cNvCxnSpPr>
            <a:stCxn id="626" idx="3"/>
          </p:cNvCxnSpPr>
          <p:nvPr/>
        </p:nvCxnSpPr>
        <p:spPr>
          <a:xfrm rot="10800000" flipH="1">
            <a:off x="2965799" y="2462160"/>
            <a:ext cx="614100" cy="761100"/>
          </a:xfrm>
          <a:prstGeom prst="straightConnector1">
            <a:avLst/>
          </a:prstGeom>
          <a:noFill/>
          <a:ln w="9525" cap="flat" cmpd="sng">
            <a:solidFill>
              <a:schemeClr val="dk1"/>
            </a:solidFill>
            <a:prstDash val="solid"/>
            <a:miter lim="800000"/>
            <a:headEnd type="none" w="sm" len="sm"/>
            <a:tailEnd type="triangle" w="med" len="med"/>
          </a:ln>
        </p:spPr>
      </p:cxnSp>
      <p:cxnSp>
        <p:nvCxnSpPr>
          <p:cNvPr id="630" name="Google Shape;630;p48"/>
          <p:cNvCxnSpPr>
            <a:stCxn id="626" idx="3"/>
          </p:cNvCxnSpPr>
          <p:nvPr/>
        </p:nvCxnSpPr>
        <p:spPr>
          <a:xfrm>
            <a:off x="2965799" y="3223260"/>
            <a:ext cx="614100" cy="781800"/>
          </a:xfrm>
          <a:prstGeom prst="straightConnector1">
            <a:avLst/>
          </a:prstGeom>
          <a:noFill/>
          <a:ln w="9525" cap="flat" cmpd="sng">
            <a:solidFill>
              <a:schemeClr val="dk1"/>
            </a:solidFill>
            <a:prstDash val="solid"/>
            <a:miter lim="800000"/>
            <a:headEnd type="none" w="sm" len="sm"/>
            <a:tailEnd type="triangle" w="med" len="med"/>
          </a:ln>
        </p:spPr>
      </p:cxnSp>
      <p:cxnSp>
        <p:nvCxnSpPr>
          <p:cNvPr id="631" name="Google Shape;631;p48"/>
          <p:cNvCxnSpPr>
            <a:endCxn id="627" idx="1"/>
          </p:cNvCxnSpPr>
          <p:nvPr/>
        </p:nvCxnSpPr>
        <p:spPr>
          <a:xfrm>
            <a:off x="5564101" y="2688360"/>
            <a:ext cx="614100" cy="534900"/>
          </a:xfrm>
          <a:prstGeom prst="straightConnector1">
            <a:avLst/>
          </a:prstGeom>
          <a:noFill/>
          <a:ln w="9525" cap="flat" cmpd="sng">
            <a:solidFill>
              <a:schemeClr val="dk1"/>
            </a:solidFill>
            <a:prstDash val="solid"/>
            <a:miter lim="800000"/>
            <a:headEnd type="none" w="sm" len="sm"/>
            <a:tailEnd type="triangle" w="med" len="med"/>
          </a:ln>
        </p:spPr>
      </p:cxnSp>
      <p:cxnSp>
        <p:nvCxnSpPr>
          <p:cNvPr id="632" name="Google Shape;632;p48"/>
          <p:cNvCxnSpPr>
            <a:endCxn id="627" idx="1"/>
          </p:cNvCxnSpPr>
          <p:nvPr/>
        </p:nvCxnSpPr>
        <p:spPr>
          <a:xfrm rot="10800000" flipH="1">
            <a:off x="5564101" y="3223260"/>
            <a:ext cx="614100" cy="534900"/>
          </a:xfrm>
          <a:prstGeom prst="straightConnector1">
            <a:avLst/>
          </a:prstGeom>
          <a:noFill/>
          <a:ln w="9525" cap="flat" cmpd="sng">
            <a:solidFill>
              <a:schemeClr val="dk1"/>
            </a:solidFill>
            <a:prstDash val="solid"/>
            <a:miter lim="800000"/>
            <a:headEnd type="none" w="sm" len="sm"/>
            <a:tailEnd type="triangle" w="med" len="med"/>
          </a:ln>
        </p:spPr>
      </p:cxnSp>
      <p:sp>
        <p:nvSpPr>
          <p:cNvPr id="633" name="Google Shape;633;p48"/>
          <p:cNvSpPr txBox="1"/>
          <p:nvPr/>
        </p:nvSpPr>
        <p:spPr>
          <a:xfrm>
            <a:off x="1679925" y="2004400"/>
            <a:ext cx="12858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a:solidFill>
                  <a:schemeClr val="dk1"/>
                </a:solidFill>
                <a:latin typeface="Calibri"/>
                <a:ea typeface="Calibri"/>
                <a:cs typeface="Calibri"/>
                <a:sym typeface="Calibri"/>
              </a:rPr>
              <a:t>User question</a:t>
            </a:r>
            <a:endParaRPr sz="1400">
              <a:solidFill>
                <a:schemeClr val="dk1"/>
              </a:solidFill>
              <a:latin typeface="Calibri"/>
              <a:ea typeface="Calibri"/>
              <a:cs typeface="Calibri"/>
              <a:sym typeface="Calibri"/>
            </a:endParaRPr>
          </a:p>
        </p:txBody>
      </p:sp>
      <p:cxnSp>
        <p:nvCxnSpPr>
          <p:cNvPr id="634" name="Google Shape;634;p48"/>
          <p:cNvCxnSpPr>
            <a:stCxn id="633" idx="2"/>
            <a:endCxn id="626" idx="0"/>
          </p:cNvCxnSpPr>
          <p:nvPr/>
        </p:nvCxnSpPr>
        <p:spPr>
          <a:xfrm>
            <a:off x="2322825" y="2289100"/>
            <a:ext cx="0" cy="554700"/>
          </a:xfrm>
          <a:prstGeom prst="straightConnector1">
            <a:avLst/>
          </a:prstGeom>
          <a:noFill/>
          <a:ln w="9525" cap="flat" cmpd="sng">
            <a:solidFill>
              <a:schemeClr val="dk1"/>
            </a:solidFill>
            <a:prstDash val="solid"/>
            <a:miter lim="800000"/>
            <a:headEnd type="none" w="sm" len="sm"/>
            <a:tailEnd type="triangle" w="med" len="med"/>
          </a:ln>
        </p:spPr>
      </p:cxnSp>
      <p:sp>
        <p:nvSpPr>
          <p:cNvPr id="635" name="Google Shape;635;p48"/>
          <p:cNvSpPr txBox="1"/>
          <p:nvPr/>
        </p:nvSpPr>
        <p:spPr>
          <a:xfrm>
            <a:off x="3863398" y="2281400"/>
            <a:ext cx="17883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a:solidFill>
                  <a:schemeClr val="dk1"/>
                </a:solidFill>
                <a:latin typeface="Calibri"/>
                <a:ea typeface="Calibri"/>
                <a:cs typeface="Calibri"/>
                <a:sym typeface="Calibri"/>
              </a:rPr>
              <a:t>Sampled responses</a:t>
            </a:r>
            <a:endParaRPr sz="1400">
              <a:solidFill>
                <a:schemeClr val="dk1"/>
              </a:solidFill>
              <a:latin typeface="Calibri"/>
              <a:ea typeface="Calibri"/>
              <a:cs typeface="Calibri"/>
              <a:sym typeface="Calibri"/>
            </a:endParaRPr>
          </a:p>
        </p:txBody>
      </p:sp>
      <p:sp>
        <p:nvSpPr>
          <p:cNvPr id="636" name="Google Shape;636;p48"/>
          <p:cNvSpPr txBox="1"/>
          <p:nvPr/>
        </p:nvSpPr>
        <p:spPr>
          <a:xfrm>
            <a:off x="6464052" y="3932575"/>
            <a:ext cx="7197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a:solidFill>
                  <a:schemeClr val="dk1"/>
                </a:solidFill>
                <a:latin typeface="Calibri"/>
                <a:ea typeface="Calibri"/>
                <a:cs typeface="Calibri"/>
                <a:sym typeface="Calibri"/>
              </a:rPr>
              <a:t>Score</a:t>
            </a:r>
            <a:endParaRPr sz="1400">
              <a:solidFill>
                <a:schemeClr val="dk1"/>
              </a:solidFill>
              <a:latin typeface="Calibri"/>
              <a:ea typeface="Calibri"/>
              <a:cs typeface="Calibri"/>
              <a:sym typeface="Calibri"/>
            </a:endParaRPr>
          </a:p>
        </p:txBody>
      </p:sp>
      <p:cxnSp>
        <p:nvCxnSpPr>
          <p:cNvPr id="637" name="Google Shape;637;p48"/>
          <p:cNvCxnSpPr>
            <a:stCxn id="627" idx="2"/>
            <a:endCxn id="636" idx="0"/>
          </p:cNvCxnSpPr>
          <p:nvPr/>
        </p:nvCxnSpPr>
        <p:spPr>
          <a:xfrm>
            <a:off x="6821138" y="3602736"/>
            <a:ext cx="2700" cy="329700"/>
          </a:xfrm>
          <a:prstGeom prst="straightConnector1">
            <a:avLst/>
          </a:prstGeom>
          <a:noFill/>
          <a:ln w="9525" cap="flat" cmpd="sng">
            <a:solidFill>
              <a:schemeClr val="dk1"/>
            </a:solidFill>
            <a:prstDash val="solid"/>
            <a:miter lim="800000"/>
            <a:headEnd type="none" w="sm" len="sm"/>
            <a:tailEnd type="triangle" w="med" len="med"/>
          </a:ln>
        </p:spPr>
      </p:cxnSp>
      <p:sp>
        <p:nvSpPr>
          <p:cNvPr id="638" name="Google Shape;638;p48"/>
          <p:cNvSpPr txBox="1"/>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dk1"/>
              </a:buClr>
              <a:buSzPts val="3000"/>
              <a:buFont typeface="Arial"/>
              <a:buNone/>
            </a:pPr>
            <a:r>
              <a:rPr lang="zh-CN" sz="3000">
                <a:solidFill>
                  <a:schemeClr val="dk1"/>
                </a:solidFill>
                <a:latin typeface="Arial"/>
                <a:ea typeface="Arial"/>
                <a:cs typeface="Arial"/>
                <a:sym typeface="Arial"/>
              </a:rPr>
              <a:t>HALO</a:t>
            </a:r>
            <a:endParaRPr sz="30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zh-CN"/>
              <a:t>Hallucination Verification</a:t>
            </a:r>
            <a:endParaRPr/>
          </a:p>
        </p:txBody>
      </p:sp>
      <p:sp>
        <p:nvSpPr>
          <p:cNvPr id="645" name="Google Shape;645;p4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zh-CN"/>
              <a:t>SelfCheckGPT:</a:t>
            </a:r>
            <a:endParaRPr/>
          </a:p>
          <a:p>
            <a:pPr marL="520700" lvl="1" indent="-177800" algn="l" rtl="0">
              <a:lnSpc>
                <a:spcPct val="90000"/>
              </a:lnSpc>
              <a:spcBef>
                <a:spcPts val="400"/>
              </a:spcBef>
              <a:spcAft>
                <a:spcPts val="0"/>
              </a:spcAft>
              <a:buClr>
                <a:schemeClr val="dk1"/>
              </a:buClr>
              <a:buSzPts val="1800"/>
              <a:buChar char="•"/>
            </a:pPr>
            <a:r>
              <a:rPr lang="zh-CN"/>
              <a:t>BERTScore</a:t>
            </a:r>
            <a:endParaRPr/>
          </a:p>
          <a:p>
            <a:pPr marL="520700" lvl="1" indent="-177800" algn="l" rtl="0">
              <a:lnSpc>
                <a:spcPct val="90000"/>
              </a:lnSpc>
              <a:spcBef>
                <a:spcPts val="400"/>
              </a:spcBef>
              <a:spcAft>
                <a:spcPts val="0"/>
              </a:spcAft>
              <a:buClr>
                <a:schemeClr val="dk1"/>
              </a:buClr>
              <a:buSzPts val="1800"/>
              <a:buChar char="•"/>
            </a:pPr>
            <a:r>
              <a:rPr lang="zh-CN"/>
              <a:t>QA-based evaluation metric</a:t>
            </a:r>
            <a:endParaRPr/>
          </a:p>
          <a:p>
            <a:pPr marL="520700" lvl="1" indent="-177800" algn="l" rtl="0">
              <a:lnSpc>
                <a:spcPct val="90000"/>
              </a:lnSpc>
              <a:spcBef>
                <a:spcPts val="400"/>
              </a:spcBef>
              <a:spcAft>
                <a:spcPts val="0"/>
              </a:spcAft>
              <a:buClr>
                <a:schemeClr val="dk1"/>
              </a:buClr>
              <a:buSzPts val="1800"/>
              <a:buChar char="•"/>
            </a:pPr>
            <a:r>
              <a:rPr lang="zh-CN"/>
              <a:t>N-gram language models</a:t>
            </a:r>
            <a:endParaRPr/>
          </a:p>
          <a:p>
            <a:pPr marL="177800" lvl="0" indent="-171450" algn="l" rtl="0">
              <a:lnSpc>
                <a:spcPct val="90000"/>
              </a:lnSpc>
              <a:spcBef>
                <a:spcPts val="800"/>
              </a:spcBef>
              <a:spcAft>
                <a:spcPts val="0"/>
              </a:spcAft>
              <a:buClr>
                <a:schemeClr val="dk1"/>
              </a:buClr>
              <a:buSzPts val="2100"/>
              <a:buChar char="•"/>
            </a:pPr>
            <a:r>
              <a:rPr lang="zh-CN"/>
              <a:t>HALO:</a:t>
            </a:r>
            <a:endParaRPr/>
          </a:p>
          <a:p>
            <a:pPr marL="520700" lvl="1" indent="-177800" algn="l" rtl="0">
              <a:lnSpc>
                <a:spcPct val="90000"/>
              </a:lnSpc>
              <a:spcBef>
                <a:spcPts val="400"/>
              </a:spcBef>
              <a:spcAft>
                <a:spcPts val="0"/>
              </a:spcAft>
              <a:buClr>
                <a:schemeClr val="dk1"/>
              </a:buClr>
              <a:buSzPts val="1800"/>
              <a:buChar char="•"/>
            </a:pPr>
            <a:r>
              <a:rPr lang="zh-CN"/>
              <a:t>Entailment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zh-CN"/>
              <a:t>LM vs LM</a:t>
            </a:r>
            <a:endParaRPr/>
          </a:p>
        </p:txBody>
      </p:sp>
      <p:sp>
        <p:nvSpPr>
          <p:cNvPr id="652" name="Google Shape;652;p50"/>
          <p:cNvSpPr txBox="1">
            <a:spLocks noGrp="1"/>
          </p:cNvSpPr>
          <p:nvPr>
            <p:ph type="body" idx="1"/>
          </p:nvPr>
        </p:nvSpPr>
        <p:spPr>
          <a:xfrm>
            <a:off x="628650" y="1369219"/>
            <a:ext cx="3806190" cy="3263504"/>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zh-CN"/>
              <a:t>Cross-examination</a:t>
            </a:r>
            <a:endParaRPr/>
          </a:p>
        </p:txBody>
      </p:sp>
      <p:pic>
        <p:nvPicPr>
          <p:cNvPr id="653" name="Google Shape;653;p50"/>
          <p:cNvPicPr preferRelativeResize="0"/>
          <p:nvPr/>
        </p:nvPicPr>
        <p:blipFill rotWithShape="1">
          <a:blip r:embed="rId3">
            <a:alphaModFix/>
          </a:blip>
          <a:srcRect/>
          <a:stretch/>
        </p:blipFill>
        <p:spPr>
          <a:xfrm>
            <a:off x="5081537" y="0"/>
            <a:ext cx="3620002" cy="4690919"/>
          </a:xfrm>
          <a:prstGeom prst="rect">
            <a:avLst/>
          </a:prstGeom>
          <a:noFill/>
          <a:ln>
            <a:noFill/>
          </a:ln>
        </p:spPr>
      </p:pic>
      <p:sp>
        <p:nvSpPr>
          <p:cNvPr id="654" name="Google Shape;654;p50"/>
          <p:cNvSpPr txBox="1"/>
          <p:nvPr/>
        </p:nvSpPr>
        <p:spPr>
          <a:xfrm>
            <a:off x="4960483" y="4897088"/>
            <a:ext cx="4191292"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900" b="0" i="0">
                <a:solidFill>
                  <a:srgbClr val="222222"/>
                </a:solidFill>
                <a:latin typeface="Arial"/>
                <a:ea typeface="Arial"/>
                <a:cs typeface="Arial"/>
                <a:sym typeface="Arial"/>
              </a:rPr>
              <a:t>Cohen, Roi, et al. "LM vs LM: Detecting Factual Errors via Cross Examination." </a:t>
            </a:r>
            <a:endParaRPr sz="9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zh-CN"/>
              <a:t>LM vs LM</a:t>
            </a:r>
            <a:endParaRPr/>
          </a:p>
        </p:txBody>
      </p:sp>
      <p:sp>
        <p:nvSpPr>
          <p:cNvPr id="661" name="Google Shape;661;p51"/>
          <p:cNvSpPr txBox="1">
            <a:spLocks noGrp="1"/>
          </p:cNvSpPr>
          <p:nvPr>
            <p:ph type="body" idx="1"/>
          </p:nvPr>
        </p:nvSpPr>
        <p:spPr>
          <a:xfrm>
            <a:off x="628650" y="1369219"/>
            <a:ext cx="3806190" cy="3263504"/>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zh-CN" i="1"/>
              <a:t>Please answer the following questions regarding your claim</a:t>
            </a:r>
            <a:endParaRPr/>
          </a:p>
          <a:p>
            <a:pPr marL="177800" lvl="0" indent="-171450" algn="l" rtl="0">
              <a:lnSpc>
                <a:spcPct val="90000"/>
              </a:lnSpc>
              <a:spcBef>
                <a:spcPts val="800"/>
              </a:spcBef>
              <a:spcAft>
                <a:spcPts val="0"/>
              </a:spcAft>
              <a:buClr>
                <a:schemeClr val="dk1"/>
              </a:buClr>
              <a:buSzPts val="2100"/>
              <a:buChar char="•"/>
            </a:pPr>
            <a:r>
              <a:rPr lang="zh-CN" i="1"/>
              <a:t>Do you have any follow-up questions? Please answer with Yes or No</a:t>
            </a:r>
            <a:endParaRPr i="1"/>
          </a:p>
        </p:txBody>
      </p:sp>
      <p:sp>
        <p:nvSpPr>
          <p:cNvPr id="662" name="Google Shape;662;p51"/>
          <p:cNvSpPr txBox="1"/>
          <p:nvPr/>
        </p:nvSpPr>
        <p:spPr>
          <a:xfrm>
            <a:off x="4960483" y="4897088"/>
            <a:ext cx="4191292"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900" b="0" i="0">
                <a:solidFill>
                  <a:srgbClr val="222222"/>
                </a:solidFill>
                <a:latin typeface="Arial"/>
                <a:ea typeface="Arial"/>
                <a:cs typeface="Arial"/>
                <a:sym typeface="Arial"/>
              </a:rPr>
              <a:t>Cohen, Roi, et al. "LM vs LM: Detecting Factual Errors via Cross Examination." </a:t>
            </a:r>
            <a:endParaRPr sz="900">
              <a:solidFill>
                <a:schemeClr val="dk1"/>
              </a:solidFill>
              <a:latin typeface="Calibri"/>
              <a:ea typeface="Calibri"/>
              <a:cs typeface="Calibri"/>
              <a:sym typeface="Calibri"/>
            </a:endParaRPr>
          </a:p>
        </p:txBody>
      </p:sp>
      <p:pic>
        <p:nvPicPr>
          <p:cNvPr id="663" name="Google Shape;663;p51"/>
          <p:cNvPicPr preferRelativeResize="0"/>
          <p:nvPr/>
        </p:nvPicPr>
        <p:blipFill rotWithShape="1">
          <a:blip r:embed="rId3">
            <a:alphaModFix/>
          </a:blip>
          <a:srcRect/>
          <a:stretch/>
        </p:blipFill>
        <p:spPr>
          <a:xfrm>
            <a:off x="4960483" y="38663"/>
            <a:ext cx="3806190" cy="46482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zh-CN"/>
              <a:t>Multiagent Debate</a:t>
            </a:r>
            <a:endParaRPr/>
          </a:p>
        </p:txBody>
      </p:sp>
      <p:sp>
        <p:nvSpPr>
          <p:cNvPr id="670" name="Google Shape;670;p5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chemeClr val="dk1"/>
              </a:buClr>
              <a:buSzPts val="2100"/>
              <a:buChar char="•"/>
            </a:pPr>
            <a:r>
              <a:rPr lang="zh-CN"/>
              <a:t>Reflection + multiagent</a:t>
            </a:r>
            <a:endParaRPr/>
          </a:p>
        </p:txBody>
      </p:sp>
      <p:pic>
        <p:nvPicPr>
          <p:cNvPr id="671" name="Google Shape;671;p52"/>
          <p:cNvPicPr preferRelativeResize="0"/>
          <p:nvPr/>
        </p:nvPicPr>
        <p:blipFill rotWithShape="1">
          <a:blip r:embed="rId3">
            <a:alphaModFix/>
          </a:blip>
          <a:srcRect/>
          <a:stretch/>
        </p:blipFill>
        <p:spPr>
          <a:xfrm>
            <a:off x="4672584" y="0"/>
            <a:ext cx="4471416" cy="4865004"/>
          </a:xfrm>
          <a:prstGeom prst="rect">
            <a:avLst/>
          </a:prstGeom>
          <a:noFill/>
          <a:ln>
            <a:noFill/>
          </a:ln>
        </p:spPr>
      </p:pic>
      <p:sp>
        <p:nvSpPr>
          <p:cNvPr id="672" name="Google Shape;672;p52"/>
          <p:cNvSpPr txBox="1"/>
          <p:nvPr/>
        </p:nvSpPr>
        <p:spPr>
          <a:xfrm>
            <a:off x="3758184" y="4899175"/>
            <a:ext cx="5381185"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900" b="0" i="0">
                <a:solidFill>
                  <a:srgbClr val="222222"/>
                </a:solidFill>
                <a:latin typeface="Arial"/>
                <a:ea typeface="Arial"/>
                <a:cs typeface="Arial"/>
                <a:sym typeface="Arial"/>
              </a:rPr>
              <a:t>Du, Yilun, et al. "Improving Factuality and Reasoning in Language Models through Multiagent Debate." </a:t>
            </a:r>
            <a:endParaRPr sz="9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5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zh-CN"/>
              <a:t>Multiagent Debate</a:t>
            </a:r>
            <a:endParaRPr/>
          </a:p>
        </p:txBody>
      </p:sp>
      <p:sp>
        <p:nvSpPr>
          <p:cNvPr id="679" name="Google Shape;679;p53"/>
          <p:cNvSpPr txBox="1"/>
          <p:nvPr/>
        </p:nvSpPr>
        <p:spPr>
          <a:xfrm>
            <a:off x="3758184" y="4899175"/>
            <a:ext cx="5381185"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900" b="0" i="0">
                <a:solidFill>
                  <a:srgbClr val="222222"/>
                </a:solidFill>
                <a:latin typeface="Arial"/>
                <a:ea typeface="Arial"/>
                <a:cs typeface="Arial"/>
                <a:sym typeface="Arial"/>
              </a:rPr>
              <a:t>Du, Yilun, et al. "Improving Factuality and Reasoning in Language Models through Multiagent Debate." </a:t>
            </a:r>
            <a:endParaRPr sz="900">
              <a:solidFill>
                <a:schemeClr val="dk1"/>
              </a:solidFill>
              <a:latin typeface="Calibri"/>
              <a:ea typeface="Calibri"/>
              <a:cs typeface="Calibri"/>
              <a:sym typeface="Calibri"/>
            </a:endParaRPr>
          </a:p>
        </p:txBody>
      </p:sp>
      <p:pic>
        <p:nvPicPr>
          <p:cNvPr id="680" name="Google Shape;680;p53"/>
          <p:cNvPicPr preferRelativeResize="0"/>
          <p:nvPr/>
        </p:nvPicPr>
        <p:blipFill rotWithShape="1">
          <a:blip r:embed="rId3">
            <a:alphaModFix/>
          </a:blip>
          <a:srcRect/>
          <a:stretch/>
        </p:blipFill>
        <p:spPr>
          <a:xfrm>
            <a:off x="550521" y="1575194"/>
            <a:ext cx="7774759" cy="25396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zh-CN"/>
              <a:t>CRITIC</a:t>
            </a:r>
            <a:endParaRPr/>
          </a:p>
        </p:txBody>
      </p:sp>
      <p:sp>
        <p:nvSpPr>
          <p:cNvPr id="687" name="Google Shape;687;p54"/>
          <p:cNvSpPr txBox="1"/>
          <p:nvPr/>
        </p:nvSpPr>
        <p:spPr>
          <a:xfrm>
            <a:off x="4060637" y="4926607"/>
            <a:ext cx="5083363"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900" b="0" i="0">
                <a:solidFill>
                  <a:srgbClr val="222222"/>
                </a:solidFill>
                <a:latin typeface="Arial"/>
                <a:ea typeface="Arial"/>
                <a:cs typeface="Arial"/>
                <a:sym typeface="Arial"/>
              </a:rPr>
              <a:t>Gou, Zhibin, et al. "Critic: Large language models can self-correct with tool-interactive critiquing." </a:t>
            </a:r>
            <a:endParaRPr sz="900">
              <a:solidFill>
                <a:schemeClr val="dk1"/>
              </a:solidFill>
              <a:latin typeface="Calibri"/>
              <a:ea typeface="Calibri"/>
              <a:cs typeface="Calibri"/>
              <a:sym typeface="Calibri"/>
            </a:endParaRPr>
          </a:p>
        </p:txBody>
      </p:sp>
      <p:pic>
        <p:nvPicPr>
          <p:cNvPr id="688" name="Google Shape;688;p54"/>
          <p:cNvPicPr preferRelativeResize="0"/>
          <p:nvPr/>
        </p:nvPicPr>
        <p:blipFill rotWithShape="1">
          <a:blip r:embed="rId3">
            <a:alphaModFix/>
          </a:blip>
          <a:srcRect/>
          <a:stretch/>
        </p:blipFill>
        <p:spPr>
          <a:xfrm>
            <a:off x="2846965" y="175326"/>
            <a:ext cx="6121010" cy="2387785"/>
          </a:xfrm>
          <a:prstGeom prst="rect">
            <a:avLst/>
          </a:prstGeom>
          <a:noFill/>
          <a:ln>
            <a:noFill/>
          </a:ln>
        </p:spPr>
      </p:pic>
      <p:pic>
        <p:nvPicPr>
          <p:cNvPr id="689" name="Google Shape;689;p54"/>
          <p:cNvPicPr preferRelativeResize="0"/>
          <p:nvPr/>
        </p:nvPicPr>
        <p:blipFill rotWithShape="1">
          <a:blip r:embed="rId4">
            <a:alphaModFix/>
          </a:blip>
          <a:srcRect/>
          <a:stretch/>
        </p:blipFill>
        <p:spPr>
          <a:xfrm>
            <a:off x="2846965" y="2563112"/>
            <a:ext cx="6168340" cy="2323433"/>
          </a:xfrm>
          <a:prstGeom prst="rect">
            <a:avLst/>
          </a:prstGeom>
          <a:noFill/>
          <a:ln>
            <a:noFill/>
          </a:ln>
        </p:spPr>
      </p:pic>
      <p:sp>
        <p:nvSpPr>
          <p:cNvPr id="690" name="Google Shape;690;p54"/>
          <p:cNvSpPr txBox="1"/>
          <p:nvPr/>
        </p:nvSpPr>
        <p:spPr>
          <a:xfrm>
            <a:off x="628650" y="1465440"/>
            <a:ext cx="2218315" cy="90024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a:solidFill>
                  <a:schemeClr val="dk1"/>
                </a:solidFill>
                <a:latin typeface="Calibri"/>
                <a:ea typeface="Calibri"/>
                <a:cs typeface="Calibri"/>
                <a:sym typeface="Calibri"/>
              </a:rPr>
              <a:t>Stopping criteria:</a:t>
            </a:r>
            <a:endParaRPr sz="1100"/>
          </a:p>
          <a:p>
            <a:pPr marL="0" marR="0" lvl="0" indent="0" algn="l" rtl="0">
              <a:spcBef>
                <a:spcPts val="0"/>
              </a:spcBef>
              <a:spcAft>
                <a:spcPts val="0"/>
              </a:spcAft>
              <a:buNone/>
            </a:pPr>
            <a:r>
              <a:rPr lang="zh-CN" sz="1400">
                <a:solidFill>
                  <a:schemeClr val="dk1"/>
                </a:solidFill>
                <a:latin typeface="Calibri"/>
                <a:ea typeface="Calibri"/>
                <a:cs typeface="Calibri"/>
                <a:sym typeface="Calibri"/>
              </a:rPr>
              <a:t>- Maximum iterations</a:t>
            </a:r>
            <a:endParaRPr sz="1100"/>
          </a:p>
          <a:p>
            <a:pPr marL="0" marR="0" lvl="0" indent="0" algn="l" rtl="0">
              <a:spcBef>
                <a:spcPts val="0"/>
              </a:spcBef>
              <a:spcAft>
                <a:spcPts val="0"/>
              </a:spcAft>
              <a:buNone/>
            </a:pPr>
            <a:r>
              <a:rPr lang="zh-CN" sz="1400">
                <a:solidFill>
                  <a:schemeClr val="dk1"/>
                </a:solidFill>
                <a:latin typeface="Calibri"/>
                <a:ea typeface="Calibri"/>
                <a:cs typeface="Calibri"/>
                <a:sym typeface="Calibri"/>
              </a:rPr>
              <a:t>- The answer remains the same for two rounds</a:t>
            </a:r>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zh-CN"/>
              <a:t>Limitations</a:t>
            </a:r>
            <a:endParaRPr/>
          </a:p>
        </p:txBody>
      </p:sp>
      <p:pic>
        <p:nvPicPr>
          <p:cNvPr id="154" name="Google Shape;154;p28"/>
          <p:cNvPicPr preferRelativeResize="0"/>
          <p:nvPr/>
        </p:nvPicPr>
        <p:blipFill rotWithShape="1">
          <a:blip r:embed="rId3">
            <a:alphaModFix/>
          </a:blip>
          <a:srcRect/>
          <a:stretch/>
        </p:blipFill>
        <p:spPr>
          <a:xfrm>
            <a:off x="304481" y="1197863"/>
            <a:ext cx="5000190" cy="2569465"/>
          </a:xfrm>
          <a:prstGeom prst="rect">
            <a:avLst/>
          </a:prstGeom>
          <a:noFill/>
          <a:ln>
            <a:noFill/>
          </a:ln>
        </p:spPr>
      </p:pic>
      <p:sp>
        <p:nvSpPr>
          <p:cNvPr id="155" name="Google Shape;155;p28"/>
          <p:cNvSpPr txBox="1"/>
          <p:nvPr/>
        </p:nvSpPr>
        <p:spPr>
          <a:xfrm>
            <a:off x="224825" y="3989096"/>
            <a:ext cx="5159502" cy="4847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b="0" i="0" u="none" strike="noStrike" cap="none">
                <a:solidFill>
                  <a:schemeClr val="dk1"/>
                </a:solidFill>
                <a:latin typeface="Calibri"/>
                <a:ea typeface="Calibri"/>
                <a:cs typeface="Calibri"/>
                <a:sym typeface="Calibri"/>
              </a:rPr>
              <a:t>An example of a hallucination. ChatGPT describes the content of an article that does not exist. Source: </a:t>
            </a:r>
            <a:r>
              <a:rPr lang="zh-CN" sz="1400" b="0" i="0" u="sng" strike="noStrike" cap="none">
                <a:solidFill>
                  <a:schemeClr val="hlink"/>
                </a:solidFill>
                <a:latin typeface="Calibri"/>
                <a:ea typeface="Calibri"/>
                <a:cs typeface="Calibri"/>
                <a:sym typeface="Calibri"/>
                <a:hlinkClick r:id="rId4"/>
              </a:rPr>
              <a:t>Wikipedia</a:t>
            </a:r>
            <a:endParaRPr sz="1400">
              <a:solidFill>
                <a:schemeClr val="dk1"/>
              </a:solidFill>
              <a:latin typeface="Calibri"/>
              <a:ea typeface="Calibri"/>
              <a:cs typeface="Calibri"/>
              <a:sym typeface="Calibri"/>
            </a:endParaRPr>
          </a:p>
        </p:txBody>
      </p:sp>
      <p:pic>
        <p:nvPicPr>
          <p:cNvPr id="156" name="Google Shape;156;p28"/>
          <p:cNvPicPr preferRelativeResize="0"/>
          <p:nvPr/>
        </p:nvPicPr>
        <p:blipFill rotWithShape="1">
          <a:blip r:embed="rId5">
            <a:alphaModFix/>
          </a:blip>
          <a:srcRect/>
          <a:stretch/>
        </p:blipFill>
        <p:spPr>
          <a:xfrm>
            <a:off x="5262197" y="439984"/>
            <a:ext cx="3808651" cy="4059219"/>
          </a:xfrm>
          <a:prstGeom prst="rect">
            <a:avLst/>
          </a:prstGeom>
          <a:noFill/>
          <a:ln>
            <a:noFill/>
          </a:ln>
        </p:spPr>
      </p:pic>
      <p:sp>
        <p:nvSpPr>
          <p:cNvPr id="157" name="Google Shape;157;p28"/>
          <p:cNvSpPr txBox="1"/>
          <p:nvPr/>
        </p:nvSpPr>
        <p:spPr>
          <a:xfrm>
            <a:off x="6038336" y="4592657"/>
            <a:ext cx="2256370"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1400">
                <a:solidFill>
                  <a:schemeClr val="dk1"/>
                </a:solidFill>
                <a:latin typeface="Calibri"/>
                <a:ea typeface="Calibri"/>
                <a:cs typeface="Calibri"/>
                <a:sym typeface="Calibri"/>
              </a:rPr>
              <a:t>Source: </a:t>
            </a:r>
            <a:r>
              <a:rPr lang="zh-CN" sz="1400" u="sng">
                <a:solidFill>
                  <a:schemeClr val="hlink"/>
                </a:solidFill>
                <a:latin typeface="Calibri"/>
                <a:ea typeface="Calibri"/>
                <a:cs typeface="Calibri"/>
                <a:sym typeface="Calibri"/>
                <a:hlinkClick r:id="rId6"/>
              </a:rPr>
              <a:t>The Harvard Gazette</a:t>
            </a:r>
            <a:endParaRPr sz="1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5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zh-CN"/>
              <a:t>CRITIC</a:t>
            </a:r>
            <a:endParaRPr/>
          </a:p>
        </p:txBody>
      </p:sp>
      <p:pic>
        <p:nvPicPr>
          <p:cNvPr id="697" name="Google Shape;697;p55"/>
          <p:cNvPicPr preferRelativeResize="0">
            <a:picLocks noGrp="1"/>
          </p:cNvPicPr>
          <p:nvPr>
            <p:ph type="body" idx="1"/>
          </p:nvPr>
        </p:nvPicPr>
        <p:blipFill rotWithShape="1">
          <a:blip r:embed="rId3">
            <a:alphaModFix/>
          </a:blip>
          <a:srcRect/>
          <a:stretch/>
        </p:blipFill>
        <p:spPr>
          <a:xfrm>
            <a:off x="3994183" y="112014"/>
            <a:ext cx="5149817" cy="4734306"/>
          </a:xfrm>
          <a:prstGeom prst="rect">
            <a:avLst/>
          </a:prstGeom>
          <a:noFill/>
          <a:ln>
            <a:noFill/>
          </a:ln>
        </p:spPr>
      </p:pic>
      <p:sp>
        <p:nvSpPr>
          <p:cNvPr id="698" name="Google Shape;698;p55"/>
          <p:cNvSpPr txBox="1"/>
          <p:nvPr/>
        </p:nvSpPr>
        <p:spPr>
          <a:xfrm>
            <a:off x="4060637" y="4926607"/>
            <a:ext cx="5083363"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900" b="0" i="0" dirty="0">
                <a:solidFill>
                  <a:srgbClr val="222222"/>
                </a:solidFill>
                <a:latin typeface="Arial"/>
                <a:ea typeface="Arial"/>
                <a:cs typeface="Arial"/>
                <a:sym typeface="Arial"/>
              </a:rPr>
              <a:t>Gou, Zhibin, et al. "Critic: Large language models can self-correct with tool-interactive critiquing." </a:t>
            </a:r>
            <a:endParaRPr sz="9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5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zh-CN"/>
              <a:t>Summary</a:t>
            </a:r>
            <a:endParaRPr/>
          </a:p>
        </p:txBody>
      </p:sp>
      <p:sp>
        <p:nvSpPr>
          <p:cNvPr id="705" name="Google Shape;705;p5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lnSpcReduction="10000"/>
          </a:bodyPr>
          <a:lstStyle/>
          <a:p>
            <a:pPr marL="177800" lvl="0" indent="-171450" algn="l" rtl="0">
              <a:lnSpc>
                <a:spcPct val="90000"/>
              </a:lnSpc>
              <a:spcBef>
                <a:spcPts val="0"/>
              </a:spcBef>
              <a:spcAft>
                <a:spcPts val="0"/>
              </a:spcAft>
              <a:buClr>
                <a:schemeClr val="dk1"/>
              </a:buClr>
              <a:buSzPts val="2100"/>
              <a:buChar char="•"/>
            </a:pPr>
            <a:r>
              <a:rPr lang="zh-CN"/>
              <a:t>Retrieval-based methods:</a:t>
            </a:r>
            <a:endParaRPr/>
          </a:p>
          <a:p>
            <a:pPr marL="520700" lvl="1" indent="-177800" algn="l" rtl="0">
              <a:lnSpc>
                <a:spcPct val="90000"/>
              </a:lnSpc>
              <a:spcBef>
                <a:spcPts val="400"/>
              </a:spcBef>
              <a:spcAft>
                <a:spcPts val="0"/>
              </a:spcAft>
              <a:buClr>
                <a:schemeClr val="dk1"/>
              </a:buClr>
              <a:buSzPts val="1800"/>
              <a:buChar char="•"/>
            </a:pPr>
            <a:r>
              <a:rPr lang="zh-CN"/>
              <a:t>REALM</a:t>
            </a:r>
            <a:endParaRPr/>
          </a:p>
          <a:p>
            <a:pPr marL="520700" lvl="1" indent="-177800" algn="l" rtl="0">
              <a:lnSpc>
                <a:spcPct val="90000"/>
              </a:lnSpc>
              <a:spcBef>
                <a:spcPts val="400"/>
              </a:spcBef>
              <a:spcAft>
                <a:spcPts val="0"/>
              </a:spcAft>
              <a:buClr>
                <a:schemeClr val="dk1"/>
              </a:buClr>
              <a:buSzPts val="1800"/>
              <a:buChar char="•"/>
            </a:pPr>
            <a:r>
              <a:rPr lang="zh-CN"/>
              <a:t>LLM-Augmenter</a:t>
            </a:r>
            <a:endParaRPr/>
          </a:p>
          <a:p>
            <a:pPr marL="520700" lvl="1" indent="-177800" algn="l" rtl="0">
              <a:lnSpc>
                <a:spcPct val="90000"/>
              </a:lnSpc>
              <a:spcBef>
                <a:spcPts val="400"/>
              </a:spcBef>
              <a:spcAft>
                <a:spcPts val="0"/>
              </a:spcAft>
              <a:buClr>
                <a:schemeClr val="dk1"/>
              </a:buClr>
              <a:buSzPts val="1800"/>
              <a:buChar char="•"/>
            </a:pPr>
            <a:r>
              <a:rPr lang="zh-CN"/>
              <a:t>Self-Checker</a:t>
            </a:r>
            <a:endParaRPr/>
          </a:p>
          <a:p>
            <a:pPr marL="520700" lvl="1" indent="-177800" algn="l" rtl="0">
              <a:lnSpc>
                <a:spcPct val="90000"/>
              </a:lnSpc>
              <a:spcBef>
                <a:spcPts val="400"/>
              </a:spcBef>
              <a:spcAft>
                <a:spcPts val="0"/>
              </a:spcAft>
              <a:buClr>
                <a:schemeClr val="dk1"/>
              </a:buClr>
              <a:buSzPts val="1800"/>
              <a:buChar char="•"/>
            </a:pPr>
            <a:r>
              <a:rPr lang="zh-CN"/>
              <a:t>PKG</a:t>
            </a:r>
            <a:endParaRPr/>
          </a:p>
          <a:p>
            <a:pPr marL="177800" lvl="0" indent="-171450" algn="l" rtl="0">
              <a:lnSpc>
                <a:spcPct val="90000"/>
              </a:lnSpc>
              <a:spcBef>
                <a:spcPts val="800"/>
              </a:spcBef>
              <a:spcAft>
                <a:spcPts val="0"/>
              </a:spcAft>
              <a:buClr>
                <a:schemeClr val="dk1"/>
              </a:buClr>
              <a:buSzPts val="2100"/>
              <a:buChar char="•"/>
            </a:pPr>
            <a:r>
              <a:rPr lang="zh-CN"/>
              <a:t>Verification-based methods:</a:t>
            </a:r>
            <a:endParaRPr/>
          </a:p>
          <a:p>
            <a:pPr marL="520700" lvl="1" indent="-177800" algn="l" rtl="0">
              <a:lnSpc>
                <a:spcPct val="90000"/>
              </a:lnSpc>
              <a:spcBef>
                <a:spcPts val="400"/>
              </a:spcBef>
              <a:spcAft>
                <a:spcPts val="0"/>
              </a:spcAft>
              <a:buClr>
                <a:schemeClr val="dk1"/>
              </a:buClr>
              <a:buSzPts val="1800"/>
              <a:buChar char="•"/>
            </a:pPr>
            <a:r>
              <a:rPr lang="zh-CN"/>
              <a:t>SelfCheckGPT</a:t>
            </a:r>
            <a:endParaRPr/>
          </a:p>
          <a:p>
            <a:pPr marL="520700" lvl="1" indent="-177800" algn="l" rtl="0">
              <a:lnSpc>
                <a:spcPct val="90000"/>
              </a:lnSpc>
              <a:spcBef>
                <a:spcPts val="400"/>
              </a:spcBef>
              <a:spcAft>
                <a:spcPts val="0"/>
              </a:spcAft>
              <a:buClr>
                <a:schemeClr val="dk1"/>
              </a:buClr>
              <a:buSzPts val="1800"/>
              <a:buChar char="•"/>
            </a:pPr>
            <a:r>
              <a:rPr lang="zh-CN"/>
              <a:t>HALO</a:t>
            </a:r>
            <a:endParaRPr/>
          </a:p>
          <a:p>
            <a:pPr marL="520700" lvl="1" indent="-177800" algn="l" rtl="0">
              <a:lnSpc>
                <a:spcPct val="90000"/>
              </a:lnSpc>
              <a:spcBef>
                <a:spcPts val="400"/>
              </a:spcBef>
              <a:spcAft>
                <a:spcPts val="0"/>
              </a:spcAft>
              <a:buClr>
                <a:schemeClr val="dk1"/>
              </a:buClr>
              <a:buSzPts val="1800"/>
              <a:buChar char="•"/>
            </a:pPr>
            <a:r>
              <a:rPr lang="zh-CN"/>
              <a:t>LM vs LM</a:t>
            </a:r>
            <a:endParaRPr/>
          </a:p>
          <a:p>
            <a:pPr marL="520700" lvl="1" indent="-177800" algn="l" rtl="0">
              <a:lnSpc>
                <a:spcPct val="90000"/>
              </a:lnSpc>
              <a:spcBef>
                <a:spcPts val="400"/>
              </a:spcBef>
              <a:spcAft>
                <a:spcPts val="0"/>
              </a:spcAft>
              <a:buClr>
                <a:schemeClr val="dk1"/>
              </a:buClr>
              <a:buSzPts val="1800"/>
              <a:buChar char="•"/>
            </a:pPr>
            <a:r>
              <a:rPr lang="zh-CN"/>
              <a:t>Multiagent Debate</a:t>
            </a:r>
            <a:endParaRPr/>
          </a:p>
          <a:p>
            <a:pPr marL="520700" lvl="1" indent="-177800" algn="l" rtl="0">
              <a:lnSpc>
                <a:spcPct val="90000"/>
              </a:lnSpc>
              <a:spcBef>
                <a:spcPts val="400"/>
              </a:spcBef>
              <a:spcAft>
                <a:spcPts val="0"/>
              </a:spcAft>
              <a:buClr>
                <a:schemeClr val="dk1"/>
              </a:buClr>
              <a:buSzPts val="1800"/>
              <a:buChar char="•"/>
            </a:pPr>
            <a:r>
              <a:rPr lang="zh-CN"/>
              <a:t>CRITIC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Controlled Generation</a:t>
            </a:r>
            <a:endParaRPr/>
          </a:p>
        </p:txBody>
      </p:sp>
      <p:sp>
        <p:nvSpPr>
          <p:cNvPr id="100" name="Google Shape;100;p15"/>
          <p:cNvSpPr txBox="1">
            <a:spLocks noGrp="1"/>
          </p:cNvSpPr>
          <p:nvPr>
            <p:ph type="body" idx="1"/>
          </p:nvPr>
        </p:nvSpPr>
        <p:spPr>
          <a:xfrm>
            <a:off x="729450" y="1418550"/>
            <a:ext cx="7688700" cy="2921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zh-CN" sz="1600" dirty="0"/>
              <a:t>Increasing Faithfulness in Knowledge-Grounded Dialogue with Controllable Features, ACL 21’ </a:t>
            </a:r>
            <a:endParaRPr sz="1600" dirty="0"/>
          </a:p>
          <a:p>
            <a:pPr marL="457200" lvl="0" indent="-330200" algn="l" rtl="0">
              <a:spcBef>
                <a:spcPts val="0"/>
              </a:spcBef>
              <a:spcAft>
                <a:spcPts val="0"/>
              </a:spcAft>
              <a:buSzPts val="1600"/>
              <a:buChar char="-"/>
            </a:pPr>
            <a:r>
              <a:rPr lang="zh-CN" sz="1600" dirty="0"/>
              <a:t>Disentqa: Disentangling parametric and contextual knowledge with counterfactual question answering. ACL 23’ </a:t>
            </a:r>
            <a:endParaRPr sz="1600" dirty="0"/>
          </a:p>
          <a:p>
            <a:pPr marL="457200" lvl="0" indent="-330200" algn="l" rtl="0">
              <a:spcBef>
                <a:spcPts val="0"/>
              </a:spcBef>
              <a:spcAft>
                <a:spcPts val="0"/>
              </a:spcAft>
              <a:buSzPts val="1600"/>
              <a:buChar char="-"/>
            </a:pPr>
            <a:r>
              <a:rPr lang="zh-CN" sz="1600" dirty="0"/>
              <a:t>Large Language Models with Controllable Working Memory. ACL 23’ Findings </a:t>
            </a:r>
            <a:endParaRPr sz="1600" dirty="0"/>
          </a:p>
        </p:txBody>
      </p:sp>
      <p:sp>
        <p:nvSpPr>
          <p:cNvPr id="101" name="Google Shape;101;p15"/>
          <p:cNvSpPr txBox="1"/>
          <p:nvPr/>
        </p:nvSpPr>
        <p:spPr>
          <a:xfrm>
            <a:off x="651225" y="3245050"/>
            <a:ext cx="8068500" cy="9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sz="1600" b="1">
                <a:latin typeface="Georgia"/>
                <a:ea typeface="Georgia"/>
                <a:cs typeface="Georgia"/>
                <a:sym typeface="Georgia"/>
              </a:rPr>
              <a:t>Main idea: introduce a switch to the LM, so that it can be faithful when needed. </a:t>
            </a:r>
            <a:endParaRPr sz="1600" b="1">
              <a:latin typeface="Georgia"/>
              <a:ea typeface="Georgia"/>
              <a:cs typeface="Georgia"/>
              <a:sym typeface="Georgia"/>
            </a:endParaRPr>
          </a:p>
        </p:txBody>
      </p:sp>
      <p:sp>
        <p:nvSpPr>
          <p:cNvPr id="102" name="Google Shape;102;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22</a:t>
            </a:fld>
            <a:endParaRPr/>
          </a:p>
        </p:txBody>
      </p:sp>
    </p:spTree>
    <p:extLst>
      <p:ext uri="{BB962C8B-B14F-4D97-AF65-F5344CB8AC3E}">
        <p14:creationId xmlns:p14="http://schemas.microsoft.com/office/powerpoint/2010/main" val="3762522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685300" y="384300"/>
            <a:ext cx="8111700" cy="53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zh-CN" sz="2000">
                <a:solidFill>
                  <a:schemeClr val="accent1"/>
                </a:solidFill>
              </a:rPr>
              <a:t>Increasing Faithfulness in Knowledge-Grounded Dialogue with Controllable Features</a:t>
            </a:r>
            <a:endParaRPr sz="2000"/>
          </a:p>
        </p:txBody>
      </p:sp>
      <p:sp>
        <p:nvSpPr>
          <p:cNvPr id="108" name="Google Shape;108;p16"/>
          <p:cNvSpPr txBox="1">
            <a:spLocks noGrp="1"/>
          </p:cNvSpPr>
          <p:nvPr>
            <p:ph type="body" idx="1"/>
          </p:nvPr>
        </p:nvSpPr>
        <p:spPr>
          <a:xfrm>
            <a:off x="447825" y="1379700"/>
            <a:ext cx="4704600" cy="343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600" i="1"/>
          </a:p>
          <a:p>
            <a:pPr marL="457200" lvl="0" indent="-330200" algn="l" rtl="0">
              <a:spcBef>
                <a:spcPts val="1200"/>
              </a:spcBef>
              <a:spcAft>
                <a:spcPts val="0"/>
              </a:spcAft>
              <a:buSzPts val="1600"/>
              <a:buChar char="-"/>
            </a:pPr>
            <a:r>
              <a:rPr lang="zh-CN" sz="1600"/>
              <a:t>Motivation: in knowledge-grounded dialog, the response should be faithful to the grounding document </a:t>
            </a:r>
            <a:endParaRPr sz="1600"/>
          </a:p>
          <a:p>
            <a:pPr marL="457200" lvl="0" indent="-330200" algn="l" rtl="0">
              <a:spcBef>
                <a:spcPts val="0"/>
              </a:spcBef>
              <a:spcAft>
                <a:spcPts val="0"/>
              </a:spcAft>
              <a:buSzPts val="1600"/>
              <a:buChar char="-"/>
            </a:pPr>
            <a:r>
              <a:rPr lang="zh-CN" sz="1600"/>
              <a:t>Datasets include a mixture of response styles, including first-person, subjective response that are NOT faithful → if we directly train on this dataset, the model will not learn to be faithful</a:t>
            </a:r>
            <a:endParaRPr sz="1600"/>
          </a:p>
          <a:p>
            <a:pPr marL="457200" lvl="0" indent="-330200" algn="l" rtl="0">
              <a:spcBef>
                <a:spcPts val="0"/>
              </a:spcBef>
              <a:spcAft>
                <a:spcPts val="0"/>
              </a:spcAft>
              <a:buSzPts val="1600"/>
              <a:buChar char="-"/>
            </a:pPr>
            <a:r>
              <a:rPr lang="zh-CN" sz="1600"/>
              <a:t>The solution: disentangle the different styles  </a:t>
            </a:r>
            <a:endParaRPr sz="1600"/>
          </a:p>
        </p:txBody>
      </p:sp>
      <p:sp>
        <p:nvSpPr>
          <p:cNvPr id="109" name="Google Shape;109;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23</a:t>
            </a:fld>
            <a:endParaRPr/>
          </a:p>
        </p:txBody>
      </p:sp>
      <p:pic>
        <p:nvPicPr>
          <p:cNvPr id="110" name="Google Shape;110;p16"/>
          <p:cNvPicPr preferRelativeResize="0"/>
          <p:nvPr/>
        </p:nvPicPr>
        <p:blipFill>
          <a:blip r:embed="rId3">
            <a:alphaModFix/>
          </a:blip>
          <a:stretch>
            <a:fillRect/>
          </a:stretch>
        </p:blipFill>
        <p:spPr>
          <a:xfrm>
            <a:off x="5093425" y="1473075"/>
            <a:ext cx="3991575" cy="2954427"/>
          </a:xfrm>
          <a:prstGeom prst="rect">
            <a:avLst/>
          </a:prstGeom>
          <a:noFill/>
          <a:ln>
            <a:noFill/>
          </a:ln>
        </p:spPr>
      </p:pic>
      <p:sp>
        <p:nvSpPr>
          <p:cNvPr id="111" name="Google Shape;111;p16"/>
          <p:cNvSpPr txBox="1"/>
          <p:nvPr/>
        </p:nvSpPr>
        <p:spPr>
          <a:xfrm>
            <a:off x="5507750" y="4427500"/>
            <a:ext cx="2958000" cy="6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atin typeface="Lato"/>
                <a:ea typeface="Lato"/>
                <a:cs typeface="Lato"/>
                <a:sym typeface="Lato"/>
              </a:rPr>
              <a:t>Example from information seeking dialog dataset.</a:t>
            </a:r>
            <a:endParaRPr>
              <a:latin typeface="Lato"/>
              <a:ea typeface="Lato"/>
              <a:cs typeface="Lato"/>
              <a:sym typeface="Lato"/>
            </a:endParaRPr>
          </a:p>
        </p:txBody>
      </p:sp>
    </p:spTree>
    <p:extLst>
      <p:ext uri="{BB962C8B-B14F-4D97-AF65-F5344CB8AC3E}">
        <p14:creationId xmlns:p14="http://schemas.microsoft.com/office/powerpoint/2010/main" val="2481294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685300" y="384300"/>
            <a:ext cx="8111700" cy="53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zh-CN" sz="2000">
                <a:solidFill>
                  <a:schemeClr val="accent1"/>
                </a:solidFill>
              </a:rPr>
              <a:t>Identifying Response Styles </a:t>
            </a:r>
            <a:endParaRPr sz="2000"/>
          </a:p>
        </p:txBody>
      </p:sp>
      <p:sp>
        <p:nvSpPr>
          <p:cNvPr id="117" name="Google Shape;117;p17"/>
          <p:cNvSpPr txBox="1">
            <a:spLocks noGrp="1"/>
          </p:cNvSpPr>
          <p:nvPr>
            <p:ph type="body" idx="1"/>
          </p:nvPr>
        </p:nvSpPr>
        <p:spPr>
          <a:xfrm>
            <a:off x="447825" y="1379700"/>
            <a:ext cx="4704600" cy="34326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zh-CN" sz="1600"/>
              <a:t>Identifying different styles by heuristics:</a:t>
            </a:r>
            <a:endParaRPr sz="1600"/>
          </a:p>
          <a:p>
            <a:pPr marL="914400" lvl="1" indent="-330200" algn="l" rtl="0">
              <a:spcBef>
                <a:spcPts val="0"/>
              </a:spcBef>
              <a:spcAft>
                <a:spcPts val="0"/>
              </a:spcAft>
              <a:buSzPts val="1600"/>
              <a:buChar char="-"/>
            </a:pPr>
            <a:r>
              <a:rPr lang="zh-CN" sz="1600"/>
              <a:t>Objective voice (check if the first person singular pronoun appears) </a:t>
            </a:r>
            <a:endParaRPr sz="1600"/>
          </a:p>
          <a:p>
            <a:pPr marL="914400" lvl="1" indent="-330200" algn="l" rtl="0">
              <a:spcBef>
                <a:spcPts val="0"/>
              </a:spcBef>
              <a:spcAft>
                <a:spcPts val="0"/>
              </a:spcAft>
              <a:buSzPts val="1600"/>
              <a:buChar char="-"/>
            </a:pPr>
            <a:r>
              <a:rPr lang="zh-CN" sz="1600"/>
              <a:t>Lexical precision (unigram overlap between the response and the evidence) </a:t>
            </a:r>
            <a:endParaRPr sz="1600"/>
          </a:p>
          <a:p>
            <a:pPr marL="914400" lvl="1" indent="-330200" algn="l" rtl="0">
              <a:spcBef>
                <a:spcPts val="0"/>
              </a:spcBef>
              <a:spcAft>
                <a:spcPts val="0"/>
              </a:spcAft>
              <a:buSzPts val="1600"/>
              <a:buChar char="-"/>
            </a:pPr>
            <a:r>
              <a:rPr lang="zh-CN" sz="1600"/>
              <a:t>Entailment (check if the response is entailed by the evidence) </a:t>
            </a:r>
            <a:endParaRPr sz="1600"/>
          </a:p>
          <a:p>
            <a:pPr marL="457200" lvl="0" indent="-330200" algn="l" rtl="0">
              <a:spcBef>
                <a:spcPts val="0"/>
              </a:spcBef>
              <a:spcAft>
                <a:spcPts val="0"/>
              </a:spcAft>
              <a:buSzPts val="1600"/>
              <a:buChar char="-"/>
            </a:pPr>
            <a:r>
              <a:rPr lang="zh-CN" sz="1600"/>
              <a:t>This gives us pseudo-labels on the responses! </a:t>
            </a:r>
            <a:endParaRPr sz="1600"/>
          </a:p>
        </p:txBody>
      </p:sp>
      <p:sp>
        <p:nvSpPr>
          <p:cNvPr id="118" name="Google Shape;118;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24</a:t>
            </a:fld>
            <a:endParaRPr/>
          </a:p>
        </p:txBody>
      </p:sp>
      <p:pic>
        <p:nvPicPr>
          <p:cNvPr id="119" name="Google Shape;119;p17"/>
          <p:cNvPicPr preferRelativeResize="0"/>
          <p:nvPr/>
        </p:nvPicPr>
        <p:blipFill>
          <a:blip r:embed="rId3">
            <a:alphaModFix/>
          </a:blip>
          <a:stretch>
            <a:fillRect/>
          </a:stretch>
        </p:blipFill>
        <p:spPr>
          <a:xfrm>
            <a:off x="5093425" y="1473075"/>
            <a:ext cx="3991575" cy="2954427"/>
          </a:xfrm>
          <a:prstGeom prst="rect">
            <a:avLst/>
          </a:prstGeom>
          <a:noFill/>
          <a:ln>
            <a:noFill/>
          </a:ln>
        </p:spPr>
      </p:pic>
      <p:sp>
        <p:nvSpPr>
          <p:cNvPr id="120" name="Google Shape;120;p17"/>
          <p:cNvSpPr txBox="1"/>
          <p:nvPr/>
        </p:nvSpPr>
        <p:spPr>
          <a:xfrm>
            <a:off x="5507750" y="4427500"/>
            <a:ext cx="2958000" cy="6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atin typeface="Lato"/>
                <a:ea typeface="Lato"/>
                <a:cs typeface="Lato"/>
                <a:sym typeface="Lato"/>
              </a:rPr>
              <a:t>Example from information seeking dialog dataset.</a:t>
            </a:r>
            <a:endParaRPr>
              <a:latin typeface="Lato"/>
              <a:ea typeface="Lato"/>
              <a:cs typeface="Lato"/>
              <a:sym typeface="Lato"/>
            </a:endParaRPr>
          </a:p>
        </p:txBody>
      </p:sp>
    </p:spTree>
    <p:extLst>
      <p:ext uri="{BB962C8B-B14F-4D97-AF65-F5344CB8AC3E}">
        <p14:creationId xmlns:p14="http://schemas.microsoft.com/office/powerpoint/2010/main" val="827168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685300" y="384300"/>
            <a:ext cx="8111700" cy="53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zh-CN" sz="2000">
                <a:solidFill>
                  <a:schemeClr val="accent1"/>
                </a:solidFill>
              </a:rPr>
              <a:t>Training with Control Codes </a:t>
            </a:r>
            <a:endParaRPr sz="2000"/>
          </a:p>
        </p:txBody>
      </p:sp>
      <p:sp>
        <p:nvSpPr>
          <p:cNvPr id="126" name="Google Shape;126;p18"/>
          <p:cNvSpPr txBox="1">
            <a:spLocks noGrp="1"/>
          </p:cNvSpPr>
          <p:nvPr>
            <p:ph type="body" idx="1"/>
          </p:nvPr>
        </p:nvSpPr>
        <p:spPr>
          <a:xfrm>
            <a:off x="507725" y="3951450"/>
            <a:ext cx="8223000" cy="9852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SzPts val="1500"/>
              <a:buChar char="-"/>
            </a:pPr>
            <a:r>
              <a:rPr lang="zh-CN" sz="1500"/>
              <a:t>Fine-tune the model with control codes as extra input (similar to the CTRL model) </a:t>
            </a:r>
            <a:endParaRPr sz="1500"/>
          </a:p>
          <a:p>
            <a:pPr marL="457200" lvl="0" indent="-323850" algn="l" rtl="0">
              <a:spcBef>
                <a:spcPts val="0"/>
              </a:spcBef>
              <a:spcAft>
                <a:spcPts val="0"/>
              </a:spcAft>
              <a:buSzPts val="1500"/>
              <a:buChar char="-"/>
            </a:pPr>
            <a:r>
              <a:rPr lang="zh-CN" sz="1500"/>
              <a:t>Perform inference with the control codes that maximize faithfulness ((high entailment, high lexical precision, objective voice)</a:t>
            </a:r>
            <a:endParaRPr sz="1500"/>
          </a:p>
        </p:txBody>
      </p:sp>
      <p:pic>
        <p:nvPicPr>
          <p:cNvPr id="127" name="Google Shape;127;p18"/>
          <p:cNvPicPr preferRelativeResize="0"/>
          <p:nvPr/>
        </p:nvPicPr>
        <p:blipFill>
          <a:blip r:embed="rId3">
            <a:alphaModFix/>
          </a:blip>
          <a:stretch>
            <a:fillRect/>
          </a:stretch>
        </p:blipFill>
        <p:spPr>
          <a:xfrm>
            <a:off x="1782263" y="836562"/>
            <a:ext cx="6544113" cy="3036112"/>
          </a:xfrm>
          <a:prstGeom prst="rect">
            <a:avLst/>
          </a:prstGeom>
          <a:noFill/>
          <a:ln>
            <a:noFill/>
          </a:ln>
        </p:spPr>
      </p:pic>
      <p:sp>
        <p:nvSpPr>
          <p:cNvPr id="128" name="Google Shape;128;p1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25</a:t>
            </a:fld>
            <a:endParaRPr/>
          </a:p>
        </p:txBody>
      </p:sp>
    </p:spTree>
    <p:extLst>
      <p:ext uri="{BB962C8B-B14F-4D97-AF65-F5344CB8AC3E}">
        <p14:creationId xmlns:p14="http://schemas.microsoft.com/office/powerpoint/2010/main" val="79775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Control Codes Ablation</a:t>
            </a:r>
            <a:endParaRPr/>
          </a:p>
        </p:txBody>
      </p:sp>
      <p:sp>
        <p:nvSpPr>
          <p:cNvPr id="134" name="Google Shape;134;p19"/>
          <p:cNvSpPr txBox="1">
            <a:spLocks noGrp="1"/>
          </p:cNvSpPr>
          <p:nvPr>
            <p:ph type="body" idx="1"/>
          </p:nvPr>
        </p:nvSpPr>
        <p:spPr>
          <a:xfrm>
            <a:off x="729450" y="1418550"/>
            <a:ext cx="7688700" cy="2921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5" name="Google Shape;135;p1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26</a:t>
            </a:fld>
            <a:endParaRPr/>
          </a:p>
        </p:txBody>
      </p:sp>
      <p:pic>
        <p:nvPicPr>
          <p:cNvPr id="136" name="Google Shape;136;p19"/>
          <p:cNvPicPr preferRelativeResize="0"/>
          <p:nvPr/>
        </p:nvPicPr>
        <p:blipFill>
          <a:blip r:embed="rId3">
            <a:alphaModFix/>
          </a:blip>
          <a:stretch>
            <a:fillRect/>
          </a:stretch>
        </p:blipFill>
        <p:spPr>
          <a:xfrm>
            <a:off x="95550" y="1235925"/>
            <a:ext cx="8833851" cy="3668850"/>
          </a:xfrm>
          <a:prstGeom prst="rect">
            <a:avLst/>
          </a:prstGeom>
          <a:noFill/>
          <a:ln>
            <a:noFill/>
          </a:ln>
        </p:spPr>
      </p:pic>
      <p:sp>
        <p:nvSpPr>
          <p:cNvPr id="137" name="Google Shape;137;p19"/>
          <p:cNvSpPr txBox="1"/>
          <p:nvPr/>
        </p:nvSpPr>
        <p:spPr>
          <a:xfrm>
            <a:off x="5298025" y="353200"/>
            <a:ext cx="37308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atin typeface="Lato"/>
                <a:ea typeface="Lato"/>
                <a:cs typeface="Lato"/>
                <a:sym typeface="Lato"/>
              </a:rPr>
              <a:t>The model does not always follow the control code though</a:t>
            </a:r>
            <a:endParaRPr>
              <a:latin typeface="Lato"/>
              <a:ea typeface="Lato"/>
              <a:cs typeface="Lato"/>
              <a:sym typeface="Lato"/>
            </a:endParaRPr>
          </a:p>
        </p:txBody>
      </p:sp>
      <p:cxnSp>
        <p:nvCxnSpPr>
          <p:cNvPr id="138" name="Google Shape;138;p19"/>
          <p:cNvCxnSpPr/>
          <p:nvPr/>
        </p:nvCxnSpPr>
        <p:spPr>
          <a:xfrm flipH="1">
            <a:off x="5960150" y="894050"/>
            <a:ext cx="552000" cy="1821300"/>
          </a:xfrm>
          <a:prstGeom prst="straightConnector1">
            <a:avLst/>
          </a:prstGeom>
          <a:noFill/>
          <a:ln w="9525" cap="flat" cmpd="sng">
            <a:solidFill>
              <a:schemeClr val="dk2"/>
            </a:solidFill>
            <a:prstDash val="solid"/>
            <a:round/>
            <a:headEnd type="none" w="med" len="med"/>
            <a:tailEnd type="triangle" w="med" len="med"/>
          </a:ln>
        </p:spPr>
      </p:cxnSp>
      <p:cxnSp>
        <p:nvCxnSpPr>
          <p:cNvPr id="139" name="Google Shape;139;p19"/>
          <p:cNvCxnSpPr/>
          <p:nvPr/>
        </p:nvCxnSpPr>
        <p:spPr>
          <a:xfrm flipH="1">
            <a:off x="5916225" y="927150"/>
            <a:ext cx="618000" cy="258270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039066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727650" y="4063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2040"/>
              <a:t>Disentqa: Disentangling parametric and contextual knowledge with counterfactual question answering</a:t>
            </a:r>
            <a:endParaRPr sz="2040"/>
          </a:p>
          <a:p>
            <a:pPr marL="0" lvl="0" indent="0" algn="l" rtl="0">
              <a:spcBef>
                <a:spcPts val="0"/>
              </a:spcBef>
              <a:spcAft>
                <a:spcPts val="0"/>
              </a:spcAft>
              <a:buNone/>
            </a:pPr>
            <a:endParaRPr sz="2040"/>
          </a:p>
          <a:p>
            <a:pPr marL="0" lvl="0" indent="0" algn="l" rtl="0">
              <a:spcBef>
                <a:spcPts val="0"/>
              </a:spcBef>
              <a:spcAft>
                <a:spcPts val="0"/>
              </a:spcAft>
              <a:buSzPts val="990"/>
              <a:buNone/>
            </a:pPr>
            <a:endParaRPr sz="2040"/>
          </a:p>
        </p:txBody>
      </p:sp>
      <p:sp>
        <p:nvSpPr>
          <p:cNvPr id="145" name="Google Shape;145;p20"/>
          <p:cNvSpPr txBox="1">
            <a:spLocks noGrp="1"/>
          </p:cNvSpPr>
          <p:nvPr>
            <p:ph type="body" idx="1"/>
          </p:nvPr>
        </p:nvSpPr>
        <p:spPr>
          <a:xfrm>
            <a:off x="729450" y="1321200"/>
            <a:ext cx="3760800" cy="301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1600"/>
              <a:t>A language model has two separate sources of knowledge: </a:t>
            </a:r>
            <a:endParaRPr sz="1600"/>
          </a:p>
          <a:p>
            <a:pPr marL="457200" lvl="0" indent="-330200" algn="l" rtl="0">
              <a:spcBef>
                <a:spcPts val="1200"/>
              </a:spcBef>
              <a:spcAft>
                <a:spcPts val="0"/>
              </a:spcAft>
              <a:buSzPts val="1600"/>
              <a:buChar char="-"/>
            </a:pPr>
            <a:r>
              <a:rPr lang="zh-CN" sz="1600" b="1"/>
              <a:t>parametric knowledge</a:t>
            </a:r>
            <a:r>
              <a:rPr lang="zh-CN" sz="1600"/>
              <a:t> which is obtained during pre-training </a:t>
            </a:r>
            <a:endParaRPr sz="1600"/>
          </a:p>
          <a:p>
            <a:pPr marL="457200" lvl="0" indent="-330200" algn="l" rtl="0">
              <a:spcBef>
                <a:spcPts val="0"/>
              </a:spcBef>
              <a:spcAft>
                <a:spcPts val="0"/>
              </a:spcAft>
              <a:buSzPts val="1600"/>
              <a:buChar char="-"/>
            </a:pPr>
            <a:r>
              <a:rPr lang="zh-CN" sz="1600" b="1"/>
              <a:t>contextual knowledge </a:t>
            </a:r>
            <a:r>
              <a:rPr lang="zh-CN" sz="1600"/>
              <a:t>which is provided at the time of generation.</a:t>
            </a:r>
            <a:endParaRPr sz="1600"/>
          </a:p>
          <a:p>
            <a:pPr marL="457200" lvl="0" indent="-330200" algn="l" rtl="0">
              <a:spcBef>
                <a:spcPts val="0"/>
              </a:spcBef>
              <a:spcAft>
                <a:spcPts val="0"/>
              </a:spcAft>
              <a:buSzPts val="1600"/>
              <a:buChar char="-"/>
            </a:pPr>
            <a:r>
              <a:rPr lang="zh-CN" sz="1600"/>
              <a:t>Faithfulness = enforcing the use of contextual knowledge </a:t>
            </a:r>
            <a:endParaRPr sz="1600"/>
          </a:p>
          <a:p>
            <a:pPr marL="0" lvl="0" indent="0" algn="l" rtl="0">
              <a:spcBef>
                <a:spcPts val="1200"/>
              </a:spcBef>
              <a:spcAft>
                <a:spcPts val="1200"/>
              </a:spcAft>
              <a:buNone/>
            </a:pPr>
            <a:endParaRPr sz="1600"/>
          </a:p>
        </p:txBody>
      </p:sp>
      <p:sp>
        <p:nvSpPr>
          <p:cNvPr id="146" name="Google Shape;146;p2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27</a:t>
            </a:fld>
            <a:endParaRPr/>
          </a:p>
        </p:txBody>
      </p:sp>
      <p:pic>
        <p:nvPicPr>
          <p:cNvPr id="147" name="Google Shape;147;p20"/>
          <p:cNvPicPr preferRelativeResize="0"/>
          <p:nvPr/>
        </p:nvPicPr>
        <p:blipFill>
          <a:blip r:embed="rId3">
            <a:alphaModFix/>
          </a:blip>
          <a:stretch>
            <a:fillRect/>
          </a:stretch>
        </p:blipFill>
        <p:spPr>
          <a:xfrm>
            <a:off x="4772125" y="1186375"/>
            <a:ext cx="3360955" cy="3822250"/>
          </a:xfrm>
          <a:prstGeom prst="rect">
            <a:avLst/>
          </a:prstGeom>
          <a:noFill/>
          <a:ln>
            <a:noFill/>
          </a:ln>
        </p:spPr>
      </p:pic>
    </p:spTree>
    <p:extLst>
      <p:ext uri="{BB962C8B-B14F-4D97-AF65-F5344CB8AC3E}">
        <p14:creationId xmlns:p14="http://schemas.microsoft.com/office/powerpoint/2010/main" val="1668199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442475" y="496800"/>
            <a:ext cx="85422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zh-CN" sz="2140"/>
              <a:t>Teach Disentanglement by Counterfactual Augmentation</a:t>
            </a:r>
            <a:endParaRPr sz="2140"/>
          </a:p>
        </p:txBody>
      </p:sp>
      <p:sp>
        <p:nvSpPr>
          <p:cNvPr id="153" name="Google Shape;153;p21"/>
          <p:cNvSpPr txBox="1">
            <a:spLocks noGrp="1"/>
          </p:cNvSpPr>
          <p:nvPr>
            <p:ph type="body" idx="1"/>
          </p:nvPr>
        </p:nvSpPr>
        <p:spPr>
          <a:xfrm>
            <a:off x="729450" y="1418550"/>
            <a:ext cx="2824500" cy="2921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zh-CN" sz="1600"/>
              <a:t>Make the model produce 2 different answers from a single input</a:t>
            </a:r>
            <a:endParaRPr sz="1600"/>
          </a:p>
          <a:p>
            <a:pPr marL="457200" lvl="0" indent="-330200" algn="l" rtl="0">
              <a:spcBef>
                <a:spcPts val="0"/>
              </a:spcBef>
              <a:spcAft>
                <a:spcPts val="0"/>
              </a:spcAft>
              <a:buSzPts val="1600"/>
              <a:buChar char="-"/>
            </a:pPr>
            <a:r>
              <a:rPr lang="zh-CN" sz="1600"/>
              <a:t>How? Change the input context to yield a counterfactual answer (make it different from the answer in the model’s parametric memory)  </a:t>
            </a:r>
            <a:endParaRPr sz="1600"/>
          </a:p>
        </p:txBody>
      </p:sp>
      <p:sp>
        <p:nvSpPr>
          <p:cNvPr id="154" name="Google Shape;154;p2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28</a:t>
            </a:fld>
            <a:endParaRPr/>
          </a:p>
        </p:txBody>
      </p:sp>
      <p:pic>
        <p:nvPicPr>
          <p:cNvPr id="155" name="Google Shape;155;p21"/>
          <p:cNvPicPr preferRelativeResize="0"/>
          <p:nvPr/>
        </p:nvPicPr>
        <p:blipFill>
          <a:blip r:embed="rId3">
            <a:alphaModFix/>
          </a:blip>
          <a:stretch>
            <a:fillRect/>
          </a:stretch>
        </p:blipFill>
        <p:spPr>
          <a:xfrm>
            <a:off x="3747700" y="1418550"/>
            <a:ext cx="4957425" cy="3195150"/>
          </a:xfrm>
          <a:prstGeom prst="rect">
            <a:avLst/>
          </a:prstGeom>
          <a:noFill/>
          <a:ln>
            <a:noFill/>
          </a:ln>
        </p:spPr>
      </p:pic>
    </p:spTree>
    <p:extLst>
      <p:ext uri="{BB962C8B-B14F-4D97-AF65-F5344CB8AC3E}">
        <p14:creationId xmlns:p14="http://schemas.microsoft.com/office/powerpoint/2010/main" val="4263101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Answerability Augmentation</a:t>
            </a:r>
            <a:endParaRPr/>
          </a:p>
        </p:txBody>
      </p:sp>
      <p:sp>
        <p:nvSpPr>
          <p:cNvPr id="161" name="Google Shape;161;p22"/>
          <p:cNvSpPr txBox="1">
            <a:spLocks noGrp="1"/>
          </p:cNvSpPr>
          <p:nvPr>
            <p:ph type="body" idx="1"/>
          </p:nvPr>
        </p:nvSpPr>
        <p:spPr>
          <a:xfrm>
            <a:off x="729450" y="1418550"/>
            <a:ext cx="3842400" cy="2921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zh-CN" sz="1600"/>
              <a:t>In addition to counterfactual augmentation, the dataset also includes unanswerable examples, to teach the model to abstain from answering when the context is irrelevant. </a:t>
            </a:r>
            <a:endParaRPr sz="1600"/>
          </a:p>
        </p:txBody>
      </p:sp>
      <p:sp>
        <p:nvSpPr>
          <p:cNvPr id="162" name="Google Shape;162;p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29</a:t>
            </a:fld>
            <a:endParaRPr/>
          </a:p>
        </p:txBody>
      </p:sp>
      <p:pic>
        <p:nvPicPr>
          <p:cNvPr id="163" name="Google Shape;163;p22"/>
          <p:cNvPicPr preferRelativeResize="0"/>
          <p:nvPr/>
        </p:nvPicPr>
        <p:blipFill>
          <a:blip r:embed="rId3">
            <a:alphaModFix/>
          </a:blip>
          <a:stretch>
            <a:fillRect/>
          </a:stretch>
        </p:blipFill>
        <p:spPr>
          <a:xfrm>
            <a:off x="4473250" y="1732900"/>
            <a:ext cx="4551975" cy="2117175"/>
          </a:xfrm>
          <a:prstGeom prst="rect">
            <a:avLst/>
          </a:prstGeom>
          <a:noFill/>
          <a:ln>
            <a:noFill/>
          </a:ln>
        </p:spPr>
      </p:pic>
    </p:spTree>
    <p:extLst>
      <p:ext uri="{BB962C8B-B14F-4D97-AF65-F5344CB8AC3E}">
        <p14:creationId xmlns:p14="http://schemas.microsoft.com/office/powerpoint/2010/main" val="31392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0000"/>
              </a:buClr>
              <a:buSzPts val="3000"/>
              <a:buFont typeface="Arial"/>
              <a:buNone/>
            </a:pPr>
            <a:r>
              <a:rPr lang="zh-CN" i="0" u="none" strike="noStrike">
                <a:solidFill>
                  <a:srgbClr val="000000"/>
                </a:solidFill>
                <a:latin typeface="Arial"/>
                <a:ea typeface="Arial"/>
                <a:cs typeface="Arial"/>
                <a:sym typeface="Arial"/>
              </a:rPr>
              <a:t>What are Hallucinations?</a:t>
            </a:r>
            <a:endParaRPr sz="2700"/>
          </a:p>
        </p:txBody>
      </p:sp>
      <p:sp>
        <p:nvSpPr>
          <p:cNvPr id="164" name="Google Shape;164;p2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84150" algn="l" rtl="0">
              <a:lnSpc>
                <a:spcPct val="90000"/>
              </a:lnSpc>
              <a:spcBef>
                <a:spcPts val="0"/>
              </a:spcBef>
              <a:spcAft>
                <a:spcPts val="0"/>
              </a:spcAft>
              <a:buClr>
                <a:srgbClr val="000000"/>
              </a:buClr>
              <a:buSzPts val="1700"/>
              <a:buFont typeface="Arial"/>
              <a:buChar char="•"/>
            </a:pPr>
            <a:r>
              <a:rPr lang="zh-CN" sz="1700" b="0" i="0" u="none" strike="noStrike">
                <a:solidFill>
                  <a:srgbClr val="000000"/>
                </a:solidFill>
                <a:latin typeface="Arial"/>
                <a:ea typeface="Arial"/>
                <a:cs typeface="Arial"/>
                <a:sym typeface="Arial"/>
              </a:rPr>
              <a:t>Faithfulness ❌: Generated text is not faithful to the input context</a:t>
            </a:r>
            <a:endParaRPr/>
          </a:p>
          <a:p>
            <a:pPr marL="177800" lvl="0" indent="-184150" algn="l" rtl="0">
              <a:lnSpc>
                <a:spcPct val="90000"/>
              </a:lnSpc>
              <a:spcBef>
                <a:spcPts val="900"/>
              </a:spcBef>
              <a:spcAft>
                <a:spcPts val="0"/>
              </a:spcAft>
              <a:buClr>
                <a:srgbClr val="000000"/>
              </a:buClr>
              <a:buSzPts val="1700"/>
              <a:buFont typeface="Arial"/>
              <a:buChar char="•"/>
            </a:pPr>
            <a:r>
              <a:rPr lang="zh-CN" sz="1700" b="0" i="0" u="none" strike="noStrike">
                <a:solidFill>
                  <a:srgbClr val="000000"/>
                </a:solidFill>
                <a:latin typeface="Arial"/>
                <a:ea typeface="Arial"/>
                <a:cs typeface="Arial"/>
                <a:sym typeface="Arial"/>
              </a:rPr>
              <a:t>Factualness ✅: Generated text is not factually correct with respect to world knowledge</a:t>
            </a:r>
            <a:endParaRPr/>
          </a:p>
          <a:p>
            <a:pPr marL="177800" lvl="0" indent="-76200" algn="l" rtl="0">
              <a:lnSpc>
                <a:spcPct val="90000"/>
              </a:lnSpc>
              <a:spcBef>
                <a:spcPts val="1700"/>
              </a:spcBef>
              <a:spcAft>
                <a:spcPts val="0"/>
              </a:spcAft>
              <a:buClr>
                <a:schemeClr val="dk1"/>
              </a:buClr>
              <a:buSzPts val="1700"/>
              <a:buNone/>
            </a:pPr>
            <a:endParaRPr sz="1700"/>
          </a:p>
        </p:txBody>
      </p:sp>
      <p:sp>
        <p:nvSpPr>
          <p:cNvPr id="165" name="Google Shape;165;p29"/>
          <p:cNvSpPr txBox="1"/>
          <p:nvPr/>
        </p:nvSpPr>
        <p:spPr>
          <a:xfrm>
            <a:off x="5361197" y="4929569"/>
            <a:ext cx="3788537" cy="2077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900" b="0" i="0">
                <a:solidFill>
                  <a:srgbClr val="222222"/>
                </a:solidFill>
                <a:latin typeface="Arial"/>
                <a:ea typeface="Arial"/>
                <a:cs typeface="Arial"/>
                <a:sym typeface="Arial"/>
              </a:rPr>
              <a:t>Ji, Ziwei, et al. "Survey of hallucination in natural language generation."</a:t>
            </a:r>
            <a:endParaRPr sz="9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Evaluation</a:t>
            </a:r>
            <a:endParaRPr/>
          </a:p>
        </p:txBody>
      </p:sp>
      <p:sp>
        <p:nvSpPr>
          <p:cNvPr id="169" name="Google Shape;169;p23"/>
          <p:cNvSpPr txBox="1">
            <a:spLocks noGrp="1"/>
          </p:cNvSpPr>
          <p:nvPr>
            <p:ph type="body" idx="1"/>
          </p:nvPr>
        </p:nvSpPr>
        <p:spPr>
          <a:xfrm>
            <a:off x="729450" y="1418550"/>
            <a:ext cx="2736300" cy="2921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CN" sz="1500"/>
              <a:t>f means the original factual answer. </a:t>
            </a:r>
            <a:endParaRPr sz="1500"/>
          </a:p>
          <a:p>
            <a:pPr marL="0" lvl="0" indent="0" algn="l" rtl="0">
              <a:spcBef>
                <a:spcPts val="1200"/>
              </a:spcBef>
              <a:spcAft>
                <a:spcPts val="1200"/>
              </a:spcAft>
              <a:buNone/>
            </a:pPr>
            <a:r>
              <a:rPr lang="zh-CN" sz="1500"/>
              <a:t>Training with counterfactual augmentation and answerability augmentation improves both factual and counterfactual accuracy. </a:t>
            </a:r>
            <a:endParaRPr sz="1500"/>
          </a:p>
        </p:txBody>
      </p:sp>
      <p:sp>
        <p:nvSpPr>
          <p:cNvPr id="170" name="Google Shape;170;p2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30</a:t>
            </a:fld>
            <a:endParaRPr/>
          </a:p>
        </p:txBody>
      </p:sp>
      <p:pic>
        <p:nvPicPr>
          <p:cNvPr id="171" name="Google Shape;171;p23"/>
          <p:cNvPicPr preferRelativeResize="0"/>
          <p:nvPr/>
        </p:nvPicPr>
        <p:blipFill>
          <a:blip r:embed="rId3">
            <a:alphaModFix/>
          </a:blip>
          <a:stretch>
            <a:fillRect/>
          </a:stretch>
        </p:blipFill>
        <p:spPr>
          <a:xfrm>
            <a:off x="3608075" y="1489275"/>
            <a:ext cx="5358699" cy="3012775"/>
          </a:xfrm>
          <a:prstGeom prst="rect">
            <a:avLst/>
          </a:prstGeom>
          <a:noFill/>
          <a:ln>
            <a:noFill/>
          </a:ln>
        </p:spPr>
      </p:pic>
      <p:sp>
        <p:nvSpPr>
          <p:cNvPr id="172" name="Google Shape;172;p23"/>
          <p:cNvSpPr txBox="1"/>
          <p:nvPr/>
        </p:nvSpPr>
        <p:spPr>
          <a:xfrm>
            <a:off x="4105975" y="734250"/>
            <a:ext cx="4602600" cy="6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atin typeface="Lato"/>
                <a:ea typeface="Lato"/>
                <a:cs typeface="Lato"/>
                <a:sym typeface="Lato"/>
              </a:rPr>
              <a:t>Base model: T5 XXL </a:t>
            </a:r>
            <a:endParaRPr>
              <a:latin typeface="Lato"/>
              <a:ea typeface="Lato"/>
              <a:cs typeface="Lato"/>
              <a:sym typeface="Lato"/>
            </a:endParaRPr>
          </a:p>
        </p:txBody>
      </p:sp>
    </p:spTree>
    <p:extLst>
      <p:ext uri="{BB962C8B-B14F-4D97-AF65-F5344CB8AC3E}">
        <p14:creationId xmlns:p14="http://schemas.microsoft.com/office/powerpoint/2010/main" val="851886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Example Output </a:t>
            </a:r>
            <a:endParaRPr/>
          </a:p>
        </p:txBody>
      </p:sp>
      <p:sp>
        <p:nvSpPr>
          <p:cNvPr id="178" name="Google Shape;178;p24"/>
          <p:cNvSpPr txBox="1">
            <a:spLocks noGrp="1"/>
          </p:cNvSpPr>
          <p:nvPr>
            <p:ph type="body" idx="1"/>
          </p:nvPr>
        </p:nvSpPr>
        <p:spPr>
          <a:xfrm>
            <a:off x="729450" y="1418550"/>
            <a:ext cx="7688700" cy="2921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79" name="Google Shape;179;p2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31</a:t>
            </a:fld>
            <a:endParaRPr/>
          </a:p>
        </p:txBody>
      </p:sp>
      <p:pic>
        <p:nvPicPr>
          <p:cNvPr id="180" name="Google Shape;180;p24"/>
          <p:cNvPicPr preferRelativeResize="0"/>
          <p:nvPr/>
        </p:nvPicPr>
        <p:blipFill>
          <a:blip r:embed="rId3">
            <a:alphaModFix/>
          </a:blip>
          <a:stretch>
            <a:fillRect/>
          </a:stretch>
        </p:blipFill>
        <p:spPr>
          <a:xfrm>
            <a:off x="1800" y="1352010"/>
            <a:ext cx="9143998" cy="3329555"/>
          </a:xfrm>
          <a:prstGeom prst="rect">
            <a:avLst/>
          </a:prstGeom>
          <a:noFill/>
          <a:ln>
            <a:noFill/>
          </a:ln>
        </p:spPr>
      </p:pic>
    </p:spTree>
    <p:extLst>
      <p:ext uri="{BB962C8B-B14F-4D97-AF65-F5344CB8AC3E}">
        <p14:creationId xmlns:p14="http://schemas.microsoft.com/office/powerpoint/2010/main" val="1547615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729450" y="2849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Large Language Models with Controllable Working Memory</a:t>
            </a:r>
            <a:endParaRPr/>
          </a:p>
        </p:txBody>
      </p:sp>
      <p:sp>
        <p:nvSpPr>
          <p:cNvPr id="186" name="Google Shape;186;p25"/>
          <p:cNvSpPr txBox="1">
            <a:spLocks noGrp="1"/>
          </p:cNvSpPr>
          <p:nvPr>
            <p:ph type="body" idx="1"/>
          </p:nvPr>
        </p:nvSpPr>
        <p:spPr>
          <a:xfrm>
            <a:off x="1002775" y="1420900"/>
            <a:ext cx="57411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zh-CN"/>
              <a:t>The idea is nearly identical to the DisEntQA paper. </a:t>
            </a:r>
            <a:endParaRPr/>
          </a:p>
        </p:txBody>
      </p:sp>
      <p:sp>
        <p:nvSpPr>
          <p:cNvPr id="187" name="Google Shape;187;p2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32</a:t>
            </a:fld>
            <a:endParaRPr/>
          </a:p>
        </p:txBody>
      </p:sp>
      <p:pic>
        <p:nvPicPr>
          <p:cNvPr id="188" name="Google Shape;188;p25"/>
          <p:cNvPicPr preferRelativeResize="0"/>
          <p:nvPr/>
        </p:nvPicPr>
        <p:blipFill rotWithShape="1">
          <a:blip r:embed="rId3">
            <a:alphaModFix/>
          </a:blip>
          <a:srcRect b="42015"/>
          <a:stretch/>
        </p:blipFill>
        <p:spPr>
          <a:xfrm>
            <a:off x="379425" y="1956100"/>
            <a:ext cx="8156875" cy="2393140"/>
          </a:xfrm>
          <a:prstGeom prst="rect">
            <a:avLst/>
          </a:prstGeom>
          <a:noFill/>
          <a:ln>
            <a:noFill/>
          </a:ln>
        </p:spPr>
      </p:pic>
    </p:spTree>
    <p:extLst>
      <p:ext uri="{BB962C8B-B14F-4D97-AF65-F5344CB8AC3E}">
        <p14:creationId xmlns:p14="http://schemas.microsoft.com/office/powerpoint/2010/main" val="1231537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729450" y="5719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Thoughts</a:t>
            </a:r>
            <a:endParaRPr/>
          </a:p>
        </p:txBody>
      </p:sp>
      <p:sp>
        <p:nvSpPr>
          <p:cNvPr id="194" name="Google Shape;194;p26"/>
          <p:cNvSpPr txBox="1">
            <a:spLocks noGrp="1"/>
          </p:cNvSpPr>
          <p:nvPr>
            <p:ph type="body" idx="1"/>
          </p:nvPr>
        </p:nvSpPr>
        <p:spPr>
          <a:xfrm>
            <a:off x="729450" y="1418550"/>
            <a:ext cx="7688700" cy="2921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zh-CN" sz="1600" b="1"/>
              <a:t>Disentanglement of different generation styles</a:t>
            </a:r>
            <a:r>
              <a:rPr lang="zh-CN" sz="1600"/>
              <a:t> could be important for improving faithfulness</a:t>
            </a:r>
            <a:endParaRPr sz="1600"/>
          </a:p>
          <a:p>
            <a:pPr marL="914400" lvl="1" indent="-330200" algn="l" rtl="0">
              <a:spcBef>
                <a:spcPts val="0"/>
              </a:spcBef>
              <a:spcAft>
                <a:spcPts val="0"/>
              </a:spcAft>
              <a:buSzPts val="1600"/>
              <a:buChar char="-"/>
            </a:pPr>
            <a:r>
              <a:rPr lang="zh-CN" sz="1600"/>
              <a:t>LMs are also trained on a mixture of different language styles so they don’t know when to be faithful </a:t>
            </a:r>
            <a:endParaRPr sz="1600"/>
          </a:p>
          <a:p>
            <a:pPr marL="457200" lvl="0" indent="-330200" algn="l" rtl="0">
              <a:spcBef>
                <a:spcPts val="0"/>
              </a:spcBef>
              <a:spcAft>
                <a:spcPts val="0"/>
              </a:spcAft>
              <a:buSzPts val="1600"/>
              <a:buChar char="-"/>
            </a:pPr>
            <a:r>
              <a:rPr lang="zh-CN" sz="1600"/>
              <a:t>This approach relying on fine-tuning the model, are there alternatives for LLMs? </a:t>
            </a:r>
            <a:endParaRPr sz="1600"/>
          </a:p>
          <a:p>
            <a:pPr marL="457200" lvl="0" indent="-330200" algn="l" rtl="0">
              <a:spcBef>
                <a:spcPts val="0"/>
              </a:spcBef>
              <a:spcAft>
                <a:spcPts val="0"/>
              </a:spcAft>
              <a:buSzPts val="1600"/>
              <a:buChar char="-"/>
            </a:pPr>
            <a:r>
              <a:rPr lang="zh-CN" sz="1600"/>
              <a:t>Is there a better way to get “faithfulness” control codes? </a:t>
            </a:r>
            <a:endParaRPr sz="1600"/>
          </a:p>
        </p:txBody>
      </p:sp>
      <p:sp>
        <p:nvSpPr>
          <p:cNvPr id="195" name="Google Shape;195;p2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CN"/>
              <a:t>33</a:t>
            </a:fld>
            <a:endParaRPr/>
          </a:p>
        </p:txBody>
      </p:sp>
    </p:spTree>
    <p:extLst>
      <p:ext uri="{BB962C8B-B14F-4D97-AF65-F5344CB8AC3E}">
        <p14:creationId xmlns:p14="http://schemas.microsoft.com/office/powerpoint/2010/main" val="67451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00000"/>
              </a:buClr>
              <a:buSzPts val="3000"/>
              <a:buFont typeface="Arial"/>
              <a:buNone/>
            </a:pPr>
            <a:r>
              <a:rPr lang="zh-CN" i="0" u="none" strike="noStrike">
                <a:solidFill>
                  <a:srgbClr val="000000"/>
                </a:solidFill>
                <a:latin typeface="Arial"/>
                <a:ea typeface="Arial"/>
                <a:cs typeface="Arial"/>
                <a:sym typeface="Arial"/>
              </a:rPr>
              <a:t>Why language models hallucinate?</a:t>
            </a:r>
            <a:endParaRPr sz="2700"/>
          </a:p>
        </p:txBody>
      </p:sp>
      <p:sp>
        <p:nvSpPr>
          <p:cNvPr id="172" name="Google Shape;172;p3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71450" algn="l" rtl="0">
              <a:lnSpc>
                <a:spcPct val="114000"/>
              </a:lnSpc>
              <a:spcBef>
                <a:spcPts val="0"/>
              </a:spcBef>
              <a:spcAft>
                <a:spcPts val="0"/>
              </a:spcAft>
              <a:buClr>
                <a:srgbClr val="000000"/>
              </a:buClr>
              <a:buSzPts val="2100"/>
              <a:buFont typeface="Arial"/>
              <a:buChar char="•"/>
            </a:pPr>
            <a:r>
              <a:rPr lang="zh-CN" b="0" i="0" u="none" strike="noStrike">
                <a:solidFill>
                  <a:srgbClr val="000000"/>
                </a:solidFill>
                <a:latin typeface="Arial"/>
                <a:ea typeface="Arial"/>
                <a:cs typeface="Arial"/>
                <a:sym typeface="Arial"/>
              </a:rPr>
              <a:t>Pre-training Data: </a:t>
            </a:r>
            <a:endParaRPr/>
          </a:p>
          <a:p>
            <a:pPr marL="520700" lvl="1" indent="-171450" algn="l" rtl="0">
              <a:lnSpc>
                <a:spcPct val="114000"/>
              </a:lnSpc>
              <a:spcBef>
                <a:spcPts val="0"/>
              </a:spcBef>
              <a:spcAft>
                <a:spcPts val="0"/>
              </a:spcAft>
              <a:buClr>
                <a:srgbClr val="000000"/>
              </a:buClr>
              <a:buSzPts val="1500"/>
              <a:buChar char="•"/>
            </a:pPr>
            <a:r>
              <a:rPr lang="zh-CN" sz="1500" b="0" i="0" u="none" strike="noStrike">
                <a:solidFill>
                  <a:srgbClr val="000000"/>
                </a:solidFill>
                <a:latin typeface="Arial"/>
                <a:ea typeface="Arial"/>
                <a:cs typeface="Arial"/>
                <a:sym typeface="Arial"/>
              </a:rPr>
              <a:t>Contradicting information, Inaccurate knowledge [1]</a:t>
            </a:r>
            <a:endParaRPr/>
          </a:p>
          <a:p>
            <a:pPr marL="520700" lvl="1" indent="-171450" algn="l" rtl="0">
              <a:lnSpc>
                <a:spcPct val="114000"/>
              </a:lnSpc>
              <a:spcBef>
                <a:spcPts val="0"/>
              </a:spcBef>
              <a:spcAft>
                <a:spcPts val="0"/>
              </a:spcAft>
              <a:buClr>
                <a:srgbClr val="000000"/>
              </a:buClr>
              <a:buSzPts val="1500"/>
              <a:buChar char="•"/>
            </a:pPr>
            <a:r>
              <a:rPr lang="zh-CN" sz="1500">
                <a:solidFill>
                  <a:srgbClr val="000000"/>
                </a:solidFill>
                <a:latin typeface="Arial"/>
                <a:ea typeface="Arial"/>
                <a:cs typeface="Arial"/>
                <a:sym typeface="Arial"/>
              </a:rPr>
              <a:t>Knowledge bias from repeated data [1]</a:t>
            </a:r>
            <a:endParaRPr sz="1500" b="0" i="0" u="none" strike="noStrike">
              <a:solidFill>
                <a:srgbClr val="000000"/>
              </a:solidFill>
              <a:latin typeface="Arial"/>
              <a:ea typeface="Arial"/>
              <a:cs typeface="Arial"/>
              <a:sym typeface="Arial"/>
            </a:endParaRPr>
          </a:p>
          <a:p>
            <a:pPr marL="177800" lvl="0" indent="-171450" algn="l" rtl="0">
              <a:lnSpc>
                <a:spcPct val="114000"/>
              </a:lnSpc>
              <a:spcBef>
                <a:spcPts val="0"/>
              </a:spcBef>
              <a:spcAft>
                <a:spcPts val="0"/>
              </a:spcAft>
              <a:buClr>
                <a:srgbClr val="000000"/>
              </a:buClr>
              <a:buSzPts val="2100"/>
              <a:buFont typeface="Arial"/>
              <a:buChar char="•"/>
            </a:pPr>
            <a:r>
              <a:rPr lang="zh-CN" b="0" i="0" u="none" strike="noStrike">
                <a:solidFill>
                  <a:srgbClr val="000000"/>
                </a:solidFill>
                <a:latin typeface="Arial"/>
                <a:ea typeface="Arial"/>
                <a:cs typeface="Arial"/>
                <a:sym typeface="Arial"/>
              </a:rPr>
              <a:t>Model:</a:t>
            </a:r>
            <a:endParaRPr/>
          </a:p>
          <a:p>
            <a:pPr marL="558800" lvl="1" indent="-209550" algn="l" rtl="0">
              <a:lnSpc>
                <a:spcPct val="114000"/>
              </a:lnSpc>
              <a:spcBef>
                <a:spcPts val="0"/>
              </a:spcBef>
              <a:spcAft>
                <a:spcPts val="0"/>
              </a:spcAft>
              <a:buClr>
                <a:srgbClr val="000000"/>
              </a:buClr>
              <a:buSzPts val="1500"/>
              <a:buFont typeface="Arial"/>
              <a:buChar char="•"/>
            </a:pPr>
            <a:r>
              <a:rPr lang="zh-CN" sz="1500" b="0" i="0" u="none" strike="noStrike">
                <a:solidFill>
                  <a:srgbClr val="000000"/>
                </a:solidFill>
                <a:latin typeface="Arial"/>
                <a:ea typeface="Arial"/>
                <a:cs typeface="Arial"/>
                <a:sym typeface="Arial"/>
              </a:rPr>
              <a:t>Autoregressive nature of language modelling [2]</a:t>
            </a:r>
            <a:endParaRPr/>
          </a:p>
          <a:p>
            <a:pPr marL="558800" lvl="1" indent="-209550" algn="l" rtl="0">
              <a:lnSpc>
                <a:spcPct val="114000"/>
              </a:lnSpc>
              <a:spcBef>
                <a:spcPts val="0"/>
              </a:spcBef>
              <a:spcAft>
                <a:spcPts val="0"/>
              </a:spcAft>
              <a:buClr>
                <a:srgbClr val="000000"/>
              </a:buClr>
              <a:buSzPts val="1500"/>
              <a:buFont typeface="Arial"/>
              <a:buChar char="•"/>
            </a:pPr>
            <a:r>
              <a:rPr lang="zh-CN" sz="1500">
                <a:solidFill>
                  <a:srgbClr val="000000"/>
                </a:solidFill>
                <a:latin typeface="Arial"/>
                <a:ea typeface="Arial"/>
                <a:cs typeface="Arial"/>
                <a:sym typeface="Arial"/>
              </a:rPr>
              <a:t>Exposure bias [3]</a:t>
            </a:r>
            <a:endParaRPr sz="1500" b="0" i="0" u="none" strike="noStrike">
              <a:solidFill>
                <a:srgbClr val="000000"/>
              </a:solidFill>
              <a:latin typeface="Arial"/>
              <a:ea typeface="Arial"/>
              <a:cs typeface="Arial"/>
              <a:sym typeface="Arial"/>
            </a:endParaRPr>
          </a:p>
          <a:p>
            <a:pPr marL="558800" lvl="1" indent="-209550" algn="l" rtl="0">
              <a:lnSpc>
                <a:spcPct val="114000"/>
              </a:lnSpc>
              <a:spcBef>
                <a:spcPts val="0"/>
              </a:spcBef>
              <a:spcAft>
                <a:spcPts val="0"/>
              </a:spcAft>
              <a:buClr>
                <a:srgbClr val="000000"/>
              </a:buClr>
              <a:buSzPts val="1500"/>
              <a:buFont typeface="Arial"/>
              <a:buChar char="•"/>
            </a:pPr>
            <a:r>
              <a:rPr lang="zh-CN" sz="1500" b="0" i="0" u="none" strike="noStrike">
                <a:solidFill>
                  <a:srgbClr val="000000"/>
                </a:solidFill>
                <a:latin typeface="Arial"/>
                <a:ea typeface="Arial"/>
                <a:cs typeface="Arial"/>
                <a:sym typeface="Arial"/>
              </a:rPr>
              <a:t>Incorrect parametric </a:t>
            </a:r>
            <a:r>
              <a:rPr lang="zh-CN" sz="1500">
                <a:solidFill>
                  <a:srgbClr val="000000"/>
                </a:solidFill>
                <a:latin typeface="Arial"/>
                <a:ea typeface="Arial"/>
                <a:cs typeface="Arial"/>
                <a:sym typeface="Arial"/>
              </a:rPr>
              <a:t>knowledge [4]</a:t>
            </a:r>
            <a:endParaRPr sz="1500" b="0" i="0" u="none" strike="noStrike">
              <a:solidFill>
                <a:srgbClr val="000000"/>
              </a:solidFill>
              <a:latin typeface="Arial"/>
              <a:ea typeface="Arial"/>
              <a:cs typeface="Arial"/>
              <a:sym typeface="Arial"/>
            </a:endParaRPr>
          </a:p>
        </p:txBody>
      </p:sp>
      <p:sp>
        <p:nvSpPr>
          <p:cNvPr id="173" name="Google Shape;173;p30"/>
          <p:cNvSpPr txBox="1"/>
          <p:nvPr/>
        </p:nvSpPr>
        <p:spPr>
          <a:xfrm>
            <a:off x="179767" y="4520547"/>
            <a:ext cx="8964233" cy="6232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zh-CN" sz="900" b="0" i="0">
                <a:solidFill>
                  <a:srgbClr val="222222"/>
                </a:solidFill>
                <a:latin typeface="Arial"/>
                <a:ea typeface="Arial"/>
                <a:cs typeface="Arial"/>
                <a:sym typeface="Arial"/>
              </a:rPr>
              <a:t>[1] Lee, Katherine, et al. "Deduplicating training data makes language models better." </a:t>
            </a:r>
            <a:r>
              <a:rPr lang="zh-CN" sz="900" b="0" i="1">
                <a:solidFill>
                  <a:srgbClr val="222222"/>
                </a:solidFill>
                <a:latin typeface="Arial"/>
                <a:ea typeface="Arial"/>
                <a:cs typeface="Arial"/>
                <a:sym typeface="Arial"/>
              </a:rPr>
              <a:t>arXiv preprint arXiv:2107.06499</a:t>
            </a:r>
            <a:r>
              <a:rPr lang="zh-CN" sz="900" b="0" i="0">
                <a:solidFill>
                  <a:srgbClr val="222222"/>
                </a:solidFill>
                <a:latin typeface="Arial"/>
                <a:ea typeface="Arial"/>
                <a:cs typeface="Arial"/>
                <a:sym typeface="Arial"/>
              </a:rPr>
              <a:t> (2021).</a:t>
            </a:r>
            <a:endParaRPr sz="1100"/>
          </a:p>
          <a:p>
            <a:pPr marL="0" marR="0" lvl="0" indent="0" algn="l" rtl="0">
              <a:spcBef>
                <a:spcPts val="0"/>
              </a:spcBef>
              <a:spcAft>
                <a:spcPts val="0"/>
              </a:spcAft>
              <a:buNone/>
            </a:pPr>
            <a:r>
              <a:rPr lang="zh-CN" sz="900">
                <a:solidFill>
                  <a:srgbClr val="222222"/>
                </a:solidFill>
                <a:latin typeface="Arial"/>
                <a:ea typeface="Arial"/>
                <a:cs typeface="Arial"/>
                <a:sym typeface="Arial"/>
              </a:rPr>
              <a:t>[2] </a:t>
            </a:r>
            <a:r>
              <a:rPr lang="zh-CN" sz="900" b="0" i="0">
                <a:solidFill>
                  <a:srgbClr val="222222"/>
                </a:solidFill>
                <a:latin typeface="Arial"/>
                <a:ea typeface="Arial"/>
                <a:cs typeface="Arial"/>
                <a:sym typeface="Arial"/>
              </a:rPr>
              <a:t>Lee, Nayeon, et al. "Factuality enhanced language models for open-ended text generation." </a:t>
            </a:r>
            <a:r>
              <a:rPr lang="zh-CN" sz="900" b="0" i="1">
                <a:solidFill>
                  <a:srgbClr val="222222"/>
                </a:solidFill>
                <a:latin typeface="Arial"/>
                <a:ea typeface="Arial"/>
                <a:cs typeface="Arial"/>
                <a:sym typeface="Arial"/>
              </a:rPr>
              <a:t>Advances in Neural Information Processing Systems</a:t>
            </a:r>
            <a:r>
              <a:rPr lang="zh-CN" sz="900" b="0" i="0">
                <a:solidFill>
                  <a:srgbClr val="222222"/>
                </a:solidFill>
                <a:latin typeface="Arial"/>
                <a:ea typeface="Arial"/>
                <a:cs typeface="Arial"/>
                <a:sym typeface="Arial"/>
              </a:rPr>
              <a:t> 35 (2022): 34586-34599.</a:t>
            </a:r>
            <a:endParaRPr sz="900">
              <a:solidFill>
                <a:srgbClr val="222222"/>
              </a:solidFill>
              <a:latin typeface="Arial"/>
              <a:ea typeface="Arial"/>
              <a:cs typeface="Arial"/>
              <a:sym typeface="Arial"/>
            </a:endParaRPr>
          </a:p>
          <a:p>
            <a:pPr marL="0" marR="0" lvl="0" indent="0" algn="l" rtl="0">
              <a:spcBef>
                <a:spcPts val="0"/>
              </a:spcBef>
              <a:spcAft>
                <a:spcPts val="0"/>
              </a:spcAft>
              <a:buNone/>
            </a:pPr>
            <a:r>
              <a:rPr lang="zh-CN" sz="900">
                <a:solidFill>
                  <a:schemeClr val="dk1"/>
                </a:solidFill>
                <a:latin typeface="Calibri"/>
                <a:ea typeface="Calibri"/>
                <a:cs typeface="Calibri"/>
                <a:sym typeface="Calibri"/>
              </a:rPr>
              <a:t>[3] </a:t>
            </a:r>
            <a:r>
              <a:rPr lang="zh-CN" sz="900" b="0" i="0">
                <a:solidFill>
                  <a:srgbClr val="222222"/>
                </a:solidFill>
                <a:latin typeface="Arial"/>
                <a:ea typeface="Arial"/>
                <a:cs typeface="Arial"/>
                <a:sym typeface="Arial"/>
              </a:rPr>
              <a:t>Wang, Chaojun, and Rico Sennrich. "On exposure bias, hallucination and domain shift in neural machine translation." </a:t>
            </a:r>
            <a:r>
              <a:rPr lang="zh-CN" sz="900" b="0" i="1">
                <a:solidFill>
                  <a:srgbClr val="222222"/>
                </a:solidFill>
                <a:latin typeface="Arial"/>
                <a:ea typeface="Arial"/>
                <a:cs typeface="Arial"/>
                <a:sym typeface="Arial"/>
              </a:rPr>
              <a:t>arXiv preprint arXiv:2005.03642</a:t>
            </a:r>
            <a:r>
              <a:rPr lang="zh-CN" sz="900" b="0" i="0">
                <a:solidFill>
                  <a:srgbClr val="222222"/>
                </a:solidFill>
                <a:latin typeface="Arial"/>
                <a:ea typeface="Arial"/>
                <a:cs typeface="Arial"/>
                <a:sym typeface="Arial"/>
              </a:rPr>
              <a:t> (2020).</a:t>
            </a:r>
            <a:endParaRPr sz="1100"/>
          </a:p>
          <a:p>
            <a:pPr marL="0" marR="0" lvl="0" indent="0" algn="l" rtl="0">
              <a:spcBef>
                <a:spcPts val="0"/>
              </a:spcBef>
              <a:spcAft>
                <a:spcPts val="0"/>
              </a:spcAft>
              <a:buNone/>
            </a:pPr>
            <a:r>
              <a:rPr lang="zh-CN" sz="900">
                <a:solidFill>
                  <a:srgbClr val="222222"/>
                </a:solidFill>
                <a:latin typeface="Arial"/>
                <a:ea typeface="Arial"/>
                <a:cs typeface="Arial"/>
                <a:sym typeface="Arial"/>
              </a:rPr>
              <a:t>[4] </a:t>
            </a:r>
            <a:r>
              <a:rPr lang="zh-CN" sz="900" b="0" i="0">
                <a:solidFill>
                  <a:srgbClr val="222222"/>
                </a:solidFill>
                <a:latin typeface="Arial"/>
                <a:ea typeface="Arial"/>
                <a:cs typeface="Arial"/>
                <a:sym typeface="Arial"/>
              </a:rPr>
              <a:t>Longpre, Shayne, et al. "Entity-based knowledge conflicts in question answering." </a:t>
            </a:r>
            <a:r>
              <a:rPr lang="zh-CN" sz="900" b="0" i="1">
                <a:solidFill>
                  <a:srgbClr val="222222"/>
                </a:solidFill>
                <a:latin typeface="Arial"/>
                <a:ea typeface="Arial"/>
                <a:cs typeface="Arial"/>
                <a:sym typeface="Arial"/>
              </a:rPr>
              <a:t>arXiv preprint arXiv:2109.05052</a:t>
            </a:r>
            <a:r>
              <a:rPr lang="zh-CN" sz="900" b="0" i="0">
                <a:solidFill>
                  <a:srgbClr val="222222"/>
                </a:solidFill>
                <a:latin typeface="Arial"/>
                <a:ea typeface="Arial"/>
                <a:cs typeface="Arial"/>
                <a:sym typeface="Arial"/>
              </a:rPr>
              <a:t> (2021).</a:t>
            </a:r>
            <a:endParaRPr sz="9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0F38EA5-E924-0A41-9F45-BA961AE87AD0}"/>
              </a:ext>
            </a:extLst>
          </p:cNvPr>
          <p:cNvSpPr>
            <a:spLocks noGrp="1"/>
          </p:cNvSpPr>
          <p:nvPr>
            <p:ph type="sldNum" sz="quarter" idx="12"/>
          </p:nvPr>
        </p:nvSpPr>
        <p:spPr/>
        <p:txBody>
          <a:bodyPr/>
          <a:lstStyle/>
          <a:p>
            <a:fld id="{E077C490-3003-1946-B701-2D0888C3F753}" type="slidenum">
              <a:rPr lang="en-US" smtClean="0"/>
              <a:t>5</a:t>
            </a:fld>
            <a:endParaRPr lang="en-US"/>
          </a:p>
        </p:txBody>
      </p:sp>
      <p:cxnSp>
        <p:nvCxnSpPr>
          <p:cNvPr id="6" name="Straight Connector 5">
            <a:extLst>
              <a:ext uri="{FF2B5EF4-FFF2-40B4-BE49-F238E27FC236}">
                <a16:creationId xmlns:a16="http://schemas.microsoft.com/office/drawing/2014/main" xmlns="" id="{846C2232-F4D1-A74C-9889-32EFC3B4D0B4}"/>
              </a:ext>
            </a:extLst>
          </p:cNvPr>
          <p:cNvCxnSpPr>
            <a:cxnSpLocks/>
          </p:cNvCxnSpPr>
          <p:nvPr/>
        </p:nvCxnSpPr>
        <p:spPr>
          <a:xfrm>
            <a:off x="389238" y="828675"/>
            <a:ext cx="8433486"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xmlns="" id="{32E9295B-0048-A944-A2AB-412F5A4C16AE}"/>
              </a:ext>
            </a:extLst>
          </p:cNvPr>
          <p:cNvSpPr>
            <a:spLocks noGrp="1"/>
          </p:cNvSpPr>
          <p:nvPr>
            <p:ph type="title"/>
          </p:nvPr>
        </p:nvSpPr>
        <p:spPr>
          <a:xfrm>
            <a:off x="389238" y="215239"/>
            <a:ext cx="7886700" cy="554831"/>
          </a:xfrm>
        </p:spPr>
        <p:txBody>
          <a:bodyPr>
            <a:normAutofit/>
          </a:bodyPr>
          <a:lstStyle/>
          <a:p>
            <a:r>
              <a:rPr lang="en-US" sz="2400" dirty="0">
                <a:effectLst>
                  <a:outerShdw blurRad="63500" dist="38100" dir="1800000" algn="l" rotWithShape="0">
                    <a:prstClr val="black">
                      <a:alpha val="46000"/>
                    </a:prstClr>
                  </a:outerShdw>
                </a:effectLst>
              </a:rPr>
              <a:t>LM Hallucination and Bias</a:t>
            </a:r>
          </a:p>
        </p:txBody>
      </p:sp>
      <p:sp>
        <p:nvSpPr>
          <p:cNvPr id="8" name="Content Placeholder 2">
            <a:extLst>
              <a:ext uri="{FF2B5EF4-FFF2-40B4-BE49-F238E27FC236}">
                <a16:creationId xmlns:a16="http://schemas.microsoft.com/office/drawing/2014/main" xmlns="" id="{B26AED2F-FC50-5A48-B295-F6B4DD6B646C}"/>
              </a:ext>
            </a:extLst>
          </p:cNvPr>
          <p:cNvSpPr>
            <a:spLocks noGrp="1"/>
          </p:cNvSpPr>
          <p:nvPr>
            <p:ph idx="1"/>
          </p:nvPr>
        </p:nvSpPr>
        <p:spPr>
          <a:xfrm>
            <a:off x="249925" y="924429"/>
            <a:ext cx="8716655" cy="4019473"/>
          </a:xfrm>
        </p:spPr>
        <p:txBody>
          <a:bodyPr>
            <a:normAutofit fontScale="77500" lnSpcReduction="20000"/>
          </a:bodyPr>
          <a:lstStyle/>
          <a:p>
            <a:pPr marL="171450" lvl="1">
              <a:spcBef>
                <a:spcPts val="750"/>
              </a:spcBef>
            </a:pPr>
            <a:r>
              <a:rPr lang="en-US" sz="1500" dirty="0"/>
              <a:t>30% of abstractive summaries contain unfaithful information by state-of-the-art models (Cao et al, 2018)</a:t>
            </a:r>
          </a:p>
          <a:p>
            <a:pPr marL="171450" lvl="1">
              <a:spcBef>
                <a:spcPts val="750"/>
              </a:spcBef>
            </a:pPr>
            <a:r>
              <a:rPr lang="en-US" sz="1500" dirty="0"/>
              <a:t>Examples of fabricated answers in movie question answering</a:t>
            </a:r>
          </a:p>
          <a:p>
            <a:pPr marL="514350" lvl="2">
              <a:spcBef>
                <a:spcPts val="750"/>
              </a:spcBef>
            </a:pPr>
            <a:r>
              <a:rPr lang="en-US" dirty="0" smtClean="0"/>
              <a:t>Q: What </a:t>
            </a:r>
            <a:r>
              <a:rPr lang="en-US" dirty="0"/>
              <a:t>did Susie promise to one of the waiters at the Copacabana Club in return for smuggling her into the club for free</a:t>
            </a:r>
            <a:r>
              <a:rPr lang="en-US" dirty="0" smtClean="0"/>
              <a:t>?</a:t>
            </a:r>
            <a:br>
              <a:rPr lang="en-US" dirty="0" smtClean="0"/>
            </a:br>
            <a:r>
              <a:rPr lang="en-US" dirty="0" smtClean="0"/>
              <a:t>System: Susie </a:t>
            </a:r>
            <a:r>
              <a:rPr lang="en-US" dirty="0"/>
              <a:t>promises to </a:t>
            </a:r>
            <a:r>
              <a:rPr lang="en-US" b="1" dirty="0">
                <a:solidFill>
                  <a:srgbClr val="FF0000"/>
                </a:solidFill>
              </a:rPr>
              <a:t>buy one of the men a drink after every </a:t>
            </a:r>
            <a:r>
              <a:rPr lang="en-US" b="1" dirty="0" smtClean="0">
                <a:solidFill>
                  <a:srgbClr val="FF0000"/>
                </a:solidFill>
              </a:rPr>
              <a:t>act</a:t>
            </a:r>
            <a:r>
              <a:rPr lang="en-US" dirty="0"/>
              <a:t>.</a:t>
            </a:r>
            <a:br>
              <a:rPr lang="en-US" dirty="0"/>
            </a:br>
            <a:r>
              <a:rPr lang="en-US" dirty="0" smtClean="0"/>
              <a:t>Key: Susie </a:t>
            </a:r>
            <a:r>
              <a:rPr lang="en-US" dirty="0"/>
              <a:t>promised him a prime slot for his singing act at the Gaslight </a:t>
            </a:r>
            <a:r>
              <a:rPr lang="en-US" dirty="0" smtClean="0"/>
              <a:t>Café for </a:t>
            </a:r>
            <a:r>
              <a:rPr lang="en-US" dirty="0"/>
              <a:t>2 </a:t>
            </a:r>
            <a:r>
              <a:rPr lang="en-US" dirty="0" smtClean="0"/>
              <a:t>weeks. Unfortunately </a:t>
            </a:r>
            <a:r>
              <a:rPr lang="en-US" dirty="0"/>
              <a:t>Susie thinks his act is awful but keeps her word even since they had to watch the show from the </a:t>
            </a:r>
            <a:r>
              <a:rPr lang="en-US" dirty="0" smtClean="0"/>
              <a:t>kitchen.</a:t>
            </a:r>
          </a:p>
          <a:p>
            <a:pPr marL="514350" lvl="2">
              <a:spcBef>
                <a:spcPts val="750"/>
              </a:spcBef>
            </a:pPr>
            <a:r>
              <a:rPr lang="en-US" dirty="0" smtClean="0"/>
              <a:t>Q: What </a:t>
            </a:r>
            <a:r>
              <a:rPr lang="en-US" dirty="0"/>
              <a:t>do Midge and Susie fight over</a:t>
            </a:r>
            <a:r>
              <a:rPr lang="en-US" dirty="0" smtClean="0"/>
              <a:t>?</a:t>
            </a:r>
            <a:r>
              <a:rPr lang="en-US" dirty="0"/>
              <a:t/>
            </a:r>
            <a:br>
              <a:rPr lang="en-US" dirty="0"/>
            </a:br>
            <a:r>
              <a:rPr lang="en-US" dirty="0" smtClean="0"/>
              <a:t>System: </a:t>
            </a:r>
            <a:r>
              <a:rPr lang="en-US" b="1" dirty="0" smtClean="0">
                <a:solidFill>
                  <a:srgbClr val="FF0000"/>
                </a:solidFill>
              </a:rPr>
              <a:t>Their son</a:t>
            </a:r>
            <a:r>
              <a:rPr lang="en-US" dirty="0"/>
              <a:t>.</a:t>
            </a:r>
            <a:br>
              <a:rPr lang="en-US" dirty="0"/>
            </a:br>
            <a:r>
              <a:rPr lang="en-US" dirty="0" smtClean="0"/>
              <a:t>Key: With </a:t>
            </a:r>
            <a:r>
              <a:rPr lang="en-US" dirty="0"/>
              <a:t>emotions on high, Susie confronts Midge about why she hired Herb. Midge felt Susie does not help and sabotaged her earlier because Susie rushed her on stage. Midge tells her she wants to quit and, after a few insults at each other, walks </a:t>
            </a:r>
            <a:r>
              <a:rPr lang="en-US" dirty="0" smtClean="0"/>
              <a:t>away.</a:t>
            </a:r>
          </a:p>
          <a:p>
            <a:pPr marL="514350" lvl="2">
              <a:spcBef>
                <a:spcPts val="750"/>
              </a:spcBef>
            </a:pPr>
            <a:r>
              <a:rPr lang="en-US" dirty="0" smtClean="0"/>
              <a:t>Q: What </a:t>
            </a:r>
            <a:r>
              <a:rPr lang="en-US" dirty="0"/>
              <a:t>do Susie and Midge talk about when Midge visits Susie's home</a:t>
            </a:r>
            <a:r>
              <a:rPr lang="en-US" dirty="0" smtClean="0"/>
              <a:t>?</a:t>
            </a:r>
            <a:r>
              <a:rPr lang="en-US" dirty="0"/>
              <a:t/>
            </a:r>
            <a:br>
              <a:rPr lang="en-US" dirty="0"/>
            </a:br>
            <a:r>
              <a:rPr lang="en-US" dirty="0" smtClean="0"/>
              <a:t>System: Susie </a:t>
            </a:r>
            <a:r>
              <a:rPr lang="en-US" dirty="0"/>
              <a:t>and midge talk about the upcoming </a:t>
            </a:r>
            <a:r>
              <a:rPr lang="en-US" b="1" dirty="0">
                <a:solidFill>
                  <a:srgbClr val="FF0000"/>
                </a:solidFill>
              </a:rPr>
              <a:t>moon </a:t>
            </a:r>
            <a:r>
              <a:rPr lang="en-US" b="1" dirty="0" smtClean="0">
                <a:solidFill>
                  <a:srgbClr val="FF0000"/>
                </a:solidFill>
              </a:rPr>
              <a:t>landing</a:t>
            </a:r>
            <a:r>
              <a:rPr lang="en-US" dirty="0"/>
              <a:t>.</a:t>
            </a:r>
            <a:br>
              <a:rPr lang="en-US" dirty="0"/>
            </a:br>
            <a:r>
              <a:rPr lang="en-US" dirty="0" smtClean="0"/>
              <a:t>Key: Susie </a:t>
            </a:r>
            <a:r>
              <a:rPr lang="en-US" dirty="0"/>
              <a:t>confronts Midge about her meeting with Randall and his agent. She tells Midge she does not need a man to help with her set and what she is doing is not stand-up, it's being the annoying party guest. Midge breaks down crying and tells Susie her life has been hard and if Susie wants to be her manager, she has to deal with Midge's personal matters and not run away. After this, Susie comforts </a:t>
            </a:r>
            <a:r>
              <a:rPr lang="en-US" dirty="0" smtClean="0"/>
              <a:t>Midge.</a:t>
            </a:r>
          </a:p>
          <a:p>
            <a:pPr marL="514350" lvl="2">
              <a:spcBef>
                <a:spcPts val="750"/>
              </a:spcBef>
            </a:pPr>
            <a:r>
              <a:rPr lang="en-US" dirty="0" smtClean="0"/>
              <a:t>Q: How </a:t>
            </a:r>
            <a:r>
              <a:rPr lang="en-US" dirty="0"/>
              <a:t>were some of the Navy Seal members killed back in </a:t>
            </a:r>
            <a:r>
              <a:rPr lang="en-US" dirty="0" smtClean="0"/>
              <a:t>America?</a:t>
            </a:r>
            <a:r>
              <a:rPr lang="en-US" dirty="0"/>
              <a:t/>
            </a:r>
            <a:br>
              <a:rPr lang="en-US" dirty="0"/>
            </a:br>
            <a:r>
              <a:rPr lang="en-US" dirty="0" smtClean="0"/>
              <a:t>System: </a:t>
            </a:r>
            <a:r>
              <a:rPr lang="en-US" b="1" dirty="0" smtClean="0">
                <a:solidFill>
                  <a:srgbClr val="FF0000"/>
                </a:solidFill>
              </a:rPr>
              <a:t>In </a:t>
            </a:r>
            <a:r>
              <a:rPr lang="en-US" b="1" dirty="0">
                <a:solidFill>
                  <a:srgbClr val="FF0000"/>
                </a:solidFill>
              </a:rPr>
              <a:t>a scuffle in </a:t>
            </a:r>
            <a:r>
              <a:rPr lang="en-US" b="1" dirty="0" err="1">
                <a:solidFill>
                  <a:srgbClr val="FF0000"/>
                </a:solidFill>
              </a:rPr>
              <a:t>france</a:t>
            </a:r>
            <a:r>
              <a:rPr lang="en-US" b="1" dirty="0">
                <a:solidFill>
                  <a:srgbClr val="FF0000"/>
                </a:solidFill>
              </a:rPr>
              <a:t> the four members</a:t>
            </a:r>
            <a:r>
              <a:rPr lang="en-US" dirty="0"/>
              <a:t> of the navy were </a:t>
            </a:r>
            <a:r>
              <a:rPr lang="en-US" dirty="0" smtClean="0"/>
              <a:t>killed.</a:t>
            </a:r>
            <a:br>
              <a:rPr lang="en-US" dirty="0" smtClean="0"/>
            </a:br>
            <a:r>
              <a:rPr lang="en-US" dirty="0" smtClean="0"/>
              <a:t>Key: One </a:t>
            </a:r>
            <a:r>
              <a:rPr lang="en-US" dirty="0"/>
              <a:t>was run over by a truck while throwing trash in the </a:t>
            </a:r>
            <a:r>
              <a:rPr lang="en-US" dirty="0" err="1"/>
              <a:t>sideback</a:t>
            </a:r>
            <a:r>
              <a:rPr lang="en-US" dirty="0"/>
              <a:t>. One was shot during a car drive</a:t>
            </a:r>
            <a:r>
              <a:rPr lang="en-US" dirty="0" smtClean="0"/>
              <a:t>.</a:t>
            </a:r>
          </a:p>
          <a:p>
            <a:pPr marL="171450" lvl="1">
              <a:spcBef>
                <a:spcPts val="750"/>
              </a:spcBef>
            </a:pPr>
            <a:r>
              <a:rPr lang="en-US" sz="1500" dirty="0"/>
              <a:t>Bias from LM [Wang et al., INLG2018]</a:t>
            </a:r>
          </a:p>
          <a:p>
            <a:pPr marL="514350" lvl="2">
              <a:spcBef>
                <a:spcPts val="750"/>
              </a:spcBef>
            </a:pPr>
            <a:r>
              <a:rPr lang="en-US" dirty="0" smtClean="0"/>
              <a:t>“</a:t>
            </a:r>
            <a:r>
              <a:rPr lang="en-US" i="1" dirty="0" err="1" smtClean="0"/>
              <a:t>Silvi</a:t>
            </a:r>
            <a:r>
              <a:rPr lang="en-US" i="1" dirty="0" smtClean="0"/>
              <a:t> </a:t>
            </a:r>
            <a:r>
              <a:rPr lang="en-US" i="1" dirty="0"/>
              <a:t>Jan (born 27 October 1973) is a former Israel. </a:t>
            </a:r>
            <a:r>
              <a:rPr lang="en-US" b="1" i="1" dirty="0">
                <a:solidFill>
                  <a:srgbClr val="FF0000"/>
                </a:solidFill>
              </a:rPr>
              <a:t>He</a:t>
            </a:r>
            <a:r>
              <a:rPr lang="en-US" i="1" dirty="0"/>
              <a:t> played for Israel women‘s national football team,…”</a:t>
            </a:r>
            <a:endParaRPr lang="en-US" dirty="0" smtClean="0"/>
          </a:p>
          <a:p>
            <a:pPr marL="171450" lvl="1">
              <a:spcBef>
                <a:spcPts val="750"/>
              </a:spcBef>
            </a:pPr>
            <a:r>
              <a:rPr lang="en-US" sz="1500" dirty="0"/>
              <a:t>Potential solutions: filter out popularity bias, incorporate more scenario-specific/domain-specific knowledge</a:t>
            </a:r>
          </a:p>
        </p:txBody>
      </p:sp>
    </p:spTree>
    <p:extLst>
      <p:ext uri="{BB962C8B-B14F-4D97-AF65-F5344CB8AC3E}">
        <p14:creationId xmlns:p14="http://schemas.microsoft.com/office/powerpoint/2010/main" val="34458314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normAutofit/>
          </a:bodyPr>
          <a:lstStyle/>
          <a:p>
            <a:r>
              <a:rPr lang="en-US" dirty="0" smtClean="0"/>
              <a:t>How is Hallucination Caused?</a:t>
            </a:r>
            <a:r>
              <a:rPr lang="en-US" dirty="0"/>
              <a:t> </a:t>
            </a:r>
            <a:r>
              <a:rPr lang="en-US" dirty="0" smtClean="0"/>
              <a:t>[</a:t>
            </a:r>
            <a:r>
              <a:rPr lang="en-US" dirty="0" err="1" smtClean="0"/>
              <a:t>Raunak</a:t>
            </a:r>
            <a:r>
              <a:rPr lang="en-US" dirty="0" smtClean="0"/>
              <a:t> et al., 2021]</a:t>
            </a:r>
            <a:endParaRPr lang="en-US" dirty="0"/>
          </a:p>
        </p:txBody>
      </p:sp>
      <p:pic>
        <p:nvPicPr>
          <p:cNvPr id="3" name="Picture 2" descr="Screen Shot 2022-02-17 at 9.35.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 y="1374457"/>
            <a:ext cx="3810000" cy="3410980"/>
          </a:xfrm>
          <a:prstGeom prst="rect">
            <a:avLst/>
          </a:prstGeom>
        </p:spPr>
      </p:pic>
      <p:pic>
        <p:nvPicPr>
          <p:cNvPr id="4" name="Picture 3" descr="Screen Shot 2022-02-17 at 9.35.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8248" y="1054418"/>
            <a:ext cx="2943225" cy="1609725"/>
          </a:xfrm>
          <a:prstGeom prst="rect">
            <a:avLst/>
          </a:prstGeom>
        </p:spPr>
      </p:pic>
      <p:pic>
        <p:nvPicPr>
          <p:cNvPr id="5" name="Picture 4" descr="Screen Shot 2022-02-17 at 9.36.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495" y="3227070"/>
            <a:ext cx="2990850" cy="1409700"/>
          </a:xfrm>
          <a:prstGeom prst="rect">
            <a:avLst/>
          </a:prstGeom>
        </p:spPr>
      </p:pic>
    </p:spTree>
    <p:extLst>
      <p:ext uri="{BB962C8B-B14F-4D97-AF65-F5344CB8AC3E}">
        <p14:creationId xmlns:p14="http://schemas.microsoft.com/office/powerpoint/2010/main" val="319243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normAutofit/>
          </a:bodyPr>
          <a:lstStyle/>
          <a:p>
            <a:r>
              <a:rPr lang="en-US" dirty="0" smtClean="0"/>
              <a:t>How to solve Hallucination problem?: Hallucination Knot [</a:t>
            </a:r>
            <a:r>
              <a:rPr lang="en-US" dirty="0" err="1" smtClean="0"/>
              <a:t>Fillippova</a:t>
            </a:r>
            <a:r>
              <a:rPr lang="en-US" dirty="0" smtClean="0"/>
              <a:t> et al., 2020]</a:t>
            </a:r>
            <a:endParaRPr lang="en-US" dirty="0"/>
          </a:p>
        </p:txBody>
      </p:sp>
      <p:pic>
        <p:nvPicPr>
          <p:cNvPr id="3" name="Picture 2" descr="Screen Shot 2022-02-17 at 9.4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93" y="1268016"/>
            <a:ext cx="5530455" cy="1851660"/>
          </a:xfrm>
          <a:prstGeom prst="rect">
            <a:avLst/>
          </a:prstGeom>
        </p:spPr>
      </p:pic>
      <p:pic>
        <p:nvPicPr>
          <p:cNvPr id="4" name="Picture 3" descr="Screen Shot 2022-02-17 at 9.42.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23" y="3018473"/>
            <a:ext cx="4181475" cy="1933575"/>
          </a:xfrm>
          <a:prstGeom prst="rect">
            <a:avLst/>
          </a:prstGeom>
        </p:spPr>
      </p:pic>
    </p:spTree>
    <p:extLst>
      <p:ext uri="{BB962C8B-B14F-4D97-AF65-F5344CB8AC3E}">
        <p14:creationId xmlns:p14="http://schemas.microsoft.com/office/powerpoint/2010/main" val="378177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normAutofit/>
          </a:bodyPr>
          <a:lstStyle/>
          <a:p>
            <a:r>
              <a:rPr lang="en-US" dirty="0" smtClean="0"/>
              <a:t>How to solve Hallucination problem?: Hallucination Knot [</a:t>
            </a:r>
            <a:r>
              <a:rPr lang="en-US" dirty="0" err="1" smtClean="0"/>
              <a:t>Dziri</a:t>
            </a:r>
            <a:r>
              <a:rPr lang="en-US" dirty="0" smtClean="0"/>
              <a:t> et, 2021]</a:t>
            </a:r>
            <a:endParaRPr lang="en-US" dirty="0"/>
          </a:p>
        </p:txBody>
      </p:sp>
      <p:pic>
        <p:nvPicPr>
          <p:cNvPr id="5" name="Picture 4" descr="Screen Shot 2022-02-17 at 9.44.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667" y="1472565"/>
            <a:ext cx="4376854" cy="3175635"/>
          </a:xfrm>
          <a:prstGeom prst="rect">
            <a:avLst/>
          </a:prstGeom>
        </p:spPr>
      </p:pic>
    </p:spTree>
    <p:extLst>
      <p:ext uri="{BB962C8B-B14F-4D97-AF65-F5344CB8AC3E}">
        <p14:creationId xmlns:p14="http://schemas.microsoft.com/office/powerpoint/2010/main" val="334418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461A05-E69D-AF40-977E-2838FB6C6AB9}"/>
              </a:ext>
            </a:extLst>
          </p:cNvPr>
          <p:cNvSpPr>
            <a:spLocks noGrp="1"/>
          </p:cNvSpPr>
          <p:nvPr>
            <p:ph type="title"/>
          </p:nvPr>
        </p:nvSpPr>
        <p:spPr/>
        <p:txBody>
          <a:bodyPr>
            <a:normAutofit/>
          </a:bodyPr>
          <a:lstStyle/>
          <a:p>
            <a:r>
              <a:rPr lang="en-US" dirty="0" smtClean="0"/>
              <a:t>How to solve Hallucination problem?: Hallucination Knot [</a:t>
            </a:r>
            <a:r>
              <a:rPr lang="en-US" dirty="0" err="1" smtClean="0"/>
              <a:t>Dziri</a:t>
            </a:r>
            <a:r>
              <a:rPr lang="en-US" dirty="0" smtClean="0"/>
              <a:t> et, 2021]</a:t>
            </a:r>
            <a:endParaRPr lang="en-US" dirty="0"/>
          </a:p>
        </p:txBody>
      </p:sp>
      <p:pic>
        <p:nvPicPr>
          <p:cNvPr id="3" name="Picture 2" descr="Screen Shot 2022-02-17 at 9.45.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268016"/>
            <a:ext cx="7905003" cy="3629978"/>
          </a:xfrm>
          <a:prstGeom prst="rect">
            <a:avLst/>
          </a:prstGeom>
        </p:spPr>
      </p:pic>
    </p:spTree>
    <p:extLst>
      <p:ext uri="{BB962C8B-B14F-4D97-AF65-F5344CB8AC3E}">
        <p14:creationId xmlns:p14="http://schemas.microsoft.com/office/powerpoint/2010/main" val="149161736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2862</Words>
  <Application>Microsoft Macintosh PowerPoint</Application>
  <PresentationFormat>On-screen Show (16:9)</PresentationFormat>
  <Paragraphs>224</Paragraphs>
  <Slides>33</Slides>
  <Notes>28</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Simple Light</vt:lpstr>
      <vt:lpstr>Office Theme</vt:lpstr>
      <vt:lpstr>Mitigating Hallucination for Large Language Models</vt:lpstr>
      <vt:lpstr>Limitations</vt:lpstr>
      <vt:lpstr>What are Hallucinations?</vt:lpstr>
      <vt:lpstr>Why language models hallucinate?</vt:lpstr>
      <vt:lpstr>LM Hallucination and Bias</vt:lpstr>
      <vt:lpstr>How is Hallucination Caused? [Raunak et al., 2021]</vt:lpstr>
      <vt:lpstr>How to solve Hallucination problem?: Hallucination Knot [Fillippova et al., 2020]</vt:lpstr>
      <vt:lpstr>How to solve Hallucination problem?: Hallucination Knot [Dziri et, 2021]</vt:lpstr>
      <vt:lpstr>How to solve Hallucination problem?: Hallucination Knot [Dziri et, 2021]</vt:lpstr>
      <vt:lpstr>Verification</vt:lpstr>
      <vt:lpstr>SelfCheckGPT</vt:lpstr>
      <vt:lpstr>SelfCheckGPT</vt:lpstr>
      <vt:lpstr>PowerPoint Presentation</vt:lpstr>
      <vt:lpstr>Hallucination Verification</vt:lpstr>
      <vt:lpstr>LM vs LM</vt:lpstr>
      <vt:lpstr>LM vs LM</vt:lpstr>
      <vt:lpstr>Multiagent Debate</vt:lpstr>
      <vt:lpstr>Multiagent Debate</vt:lpstr>
      <vt:lpstr>CRITIC</vt:lpstr>
      <vt:lpstr>CRITIC</vt:lpstr>
      <vt:lpstr>Summary</vt:lpstr>
      <vt:lpstr>Controlled Generation</vt:lpstr>
      <vt:lpstr>Increasing Faithfulness in Knowledge-Grounded Dialogue with Controllable Features</vt:lpstr>
      <vt:lpstr>Identifying Response Styles </vt:lpstr>
      <vt:lpstr>Training with Control Codes </vt:lpstr>
      <vt:lpstr>Control Codes Ablation</vt:lpstr>
      <vt:lpstr>Disentqa: Disentangling parametric and contextual knowledge with counterfactual question answering  </vt:lpstr>
      <vt:lpstr>Teach Disentanglement by Counterfactual Augmentation</vt:lpstr>
      <vt:lpstr>Answerability Augmentation</vt:lpstr>
      <vt:lpstr>Evaluation</vt:lpstr>
      <vt:lpstr>Example Output </vt:lpstr>
      <vt:lpstr>Large Language Models with Controllable Working Memory</vt:lpstr>
      <vt:lpstr>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Mitigating Hallucination for Large Language Models</dc:title>
  <cp:lastModifiedBy>Blender Lab</cp:lastModifiedBy>
  <cp:revision>3</cp:revision>
  <dcterms:modified xsi:type="dcterms:W3CDTF">2023-09-17T21:04:56Z</dcterms:modified>
</cp:coreProperties>
</file>