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256" r:id="rId2"/>
    <p:sldId id="385" r:id="rId3"/>
    <p:sldId id="257" r:id="rId4"/>
    <p:sldId id="261" r:id="rId5"/>
    <p:sldId id="264" r:id="rId6"/>
    <p:sldId id="307" r:id="rId7"/>
    <p:sldId id="308" r:id="rId8"/>
    <p:sldId id="309" r:id="rId9"/>
    <p:sldId id="310" r:id="rId10"/>
    <p:sldId id="311" r:id="rId11"/>
    <p:sldId id="312" r:id="rId12"/>
    <p:sldId id="313" r:id="rId13"/>
    <p:sldId id="314" r:id="rId14"/>
    <p:sldId id="315" r:id="rId15"/>
    <p:sldId id="316" r:id="rId16"/>
    <p:sldId id="317" r:id="rId17"/>
    <p:sldId id="318" r:id="rId18"/>
    <p:sldId id="390" r:id="rId19"/>
    <p:sldId id="391" r:id="rId20"/>
    <p:sldId id="392" r:id="rId21"/>
    <p:sldId id="393" r:id="rId22"/>
    <p:sldId id="394" r:id="rId23"/>
    <p:sldId id="395" r:id="rId24"/>
    <p:sldId id="396" r:id="rId25"/>
    <p:sldId id="397" r:id="rId26"/>
    <p:sldId id="386" r:id="rId27"/>
    <p:sldId id="387" r:id="rId28"/>
    <p:sldId id="388" r:id="rId29"/>
    <p:sldId id="389" r:id="rId30"/>
    <p:sldId id="373" r:id="rId31"/>
    <p:sldId id="374" r:id="rId32"/>
    <p:sldId id="375" r:id="rId33"/>
    <p:sldId id="376" r:id="rId34"/>
    <p:sldId id="377" r:id="rId35"/>
    <p:sldId id="398" r:id="rId36"/>
    <p:sldId id="399" r:id="rId37"/>
    <p:sldId id="400" r:id="rId38"/>
    <p:sldId id="401" r:id="rId39"/>
    <p:sldId id="402" r:id="rId40"/>
    <p:sldId id="403" r:id="rId41"/>
    <p:sldId id="404" r:id="rId42"/>
    <p:sldId id="405" r:id="rId43"/>
    <p:sldId id="406" r:id="rId44"/>
    <p:sldId id="407" r:id="rId45"/>
    <p:sldId id="408" r:id="rId46"/>
    <p:sldId id="409" r:id="rId47"/>
    <p:sldId id="410" r:id="rId48"/>
    <p:sldId id="432" r:id="rId49"/>
    <p:sldId id="433" r:id="rId50"/>
    <p:sldId id="434" r:id="rId51"/>
    <p:sldId id="411" r:id="rId52"/>
    <p:sldId id="412" r:id="rId53"/>
    <p:sldId id="413" r:id="rId54"/>
    <p:sldId id="414" r:id="rId55"/>
    <p:sldId id="415" r:id="rId56"/>
    <p:sldId id="416" r:id="rId57"/>
    <p:sldId id="417" r:id="rId58"/>
    <p:sldId id="418" r:id="rId59"/>
    <p:sldId id="419" r:id="rId60"/>
    <p:sldId id="420" r:id="rId61"/>
    <p:sldId id="421" r:id="rId62"/>
    <p:sldId id="422" r:id="rId63"/>
    <p:sldId id="423" r:id="rId64"/>
    <p:sldId id="424" r:id="rId65"/>
    <p:sldId id="425" r:id="rId66"/>
    <p:sldId id="426" r:id="rId67"/>
    <p:sldId id="427" r:id="rId68"/>
    <p:sldId id="428" r:id="rId69"/>
    <p:sldId id="429" r:id="rId70"/>
    <p:sldId id="430" r:id="rId71"/>
    <p:sldId id="431" r:id="rId72"/>
    <p:sldId id="378" r:id="rId73"/>
    <p:sldId id="379" r:id="rId74"/>
    <p:sldId id="380"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EBEE184-D7FD-4C42-BC35-542DB22E19A2}">
          <p14:sldIdLst>
            <p14:sldId id="256"/>
            <p14:sldId id="385"/>
          </p14:sldIdLst>
        </p14:section>
        <p14:section name="Background" id="{33ABE359-57E5-1B47-B034-CFDF0C722AEC}">
          <p14:sldIdLst>
            <p14:sldId id="257"/>
          </p14:sldIdLst>
        </p14:section>
        <p14:section name="Overview" id="{BCA63B07-3B3A-7B4B-99CA-4B8A6268A9B5}">
          <p14:sldIdLst>
            <p14:sldId id="261"/>
            <p14:sldId id="264"/>
          </p14:sldIdLst>
        </p14:section>
        <p14:section name="OneIE" id="{123EE93C-4ADC-704E-8AF1-E2A33BF8FE2C}">
          <p14:sldIdLst>
            <p14:sldId id="307"/>
            <p14:sldId id="308"/>
            <p14:sldId id="309"/>
            <p14:sldId id="310"/>
            <p14:sldId id="311"/>
            <p14:sldId id="312"/>
            <p14:sldId id="313"/>
            <p14:sldId id="314"/>
            <p14:sldId id="315"/>
            <p14:sldId id="316"/>
            <p14:sldId id="317"/>
            <p14:sldId id="318"/>
            <p14:sldId id="390"/>
            <p14:sldId id="391"/>
            <p14:sldId id="392"/>
            <p14:sldId id="393"/>
            <p14:sldId id="394"/>
            <p14:sldId id="395"/>
            <p14:sldId id="396"/>
            <p14:sldId id="397"/>
            <p14:sldId id="386"/>
            <p14:sldId id="387"/>
            <p14:sldId id="388"/>
            <p14:sldId id="389"/>
            <p14:sldId id="373"/>
            <p14:sldId id="374"/>
            <p14:sldId id="375"/>
            <p14:sldId id="376"/>
            <p14:sldId id="377"/>
            <p14:sldId id="398"/>
            <p14:sldId id="399"/>
            <p14:sldId id="400"/>
            <p14:sldId id="401"/>
            <p14:sldId id="402"/>
            <p14:sldId id="403"/>
            <p14:sldId id="404"/>
            <p14:sldId id="405"/>
            <p14:sldId id="406"/>
            <p14:sldId id="407"/>
            <p14:sldId id="408"/>
            <p14:sldId id="409"/>
            <p14:sldId id="410"/>
            <p14:sldId id="432"/>
            <p14:sldId id="433"/>
            <p14:sldId id="434"/>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378"/>
            <p14:sldId id="379"/>
            <p14:sldId id="380"/>
          </p14:sldIdLst>
        </p14:section>
        <p14:section name="OneIE++" id="{CD377158-5237-BD4C-8A3D-D772781A05EB}">
          <p14:sldIdLst/>
        </p14:section>
        <p14:section name="Conclusion" id="{8CCDDB62-A935-794D-B5B4-08062FC04EE7}">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D100"/>
    <a:srgbClr val="97A6AE"/>
    <a:srgbClr val="FF4757"/>
    <a:srgbClr val="5E3607"/>
    <a:srgbClr val="5B4731"/>
    <a:srgbClr val="5A235B"/>
    <a:srgbClr val="49525D"/>
    <a:srgbClr val="2A2F36"/>
    <a:srgbClr val="FF0092"/>
    <a:srgbClr val="973D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4"/>
    <p:restoredTop sz="94802"/>
  </p:normalViewPr>
  <p:slideViewPr>
    <p:cSldViewPr snapToGrid="0" snapToObjects="1">
      <p:cViewPr>
        <p:scale>
          <a:sx n="100" d="100"/>
          <a:sy n="100" d="100"/>
        </p:scale>
        <p:origin x="-184" y="-600"/>
      </p:cViewPr>
      <p:guideLst>
        <p:guide orient="horz" pos="2160"/>
        <p:guide pos="3840"/>
      </p:guideLst>
    </p:cSldViewPr>
  </p:slideViewPr>
  <p:notesTextViewPr>
    <p:cViewPr>
      <p:scale>
        <a:sx n="1" d="1"/>
        <a:sy n="1" d="1"/>
      </p:scale>
      <p:origin x="0" y="0"/>
    </p:cViewPr>
  </p:notesTextViewPr>
  <p:sorterViewPr>
    <p:cViewPr>
      <p:scale>
        <a:sx n="30" d="100"/>
        <a:sy n="30" d="100"/>
      </p:scale>
      <p:origin x="0" y="1240"/>
    </p:cViewPr>
  </p:sorterViewPr>
  <p:notesViewPr>
    <p:cSldViewPr snapToGrid="0" snapToObjects="1">
      <p:cViewPr varScale="1">
        <p:scale>
          <a:sx n="79" d="100"/>
          <a:sy n="79" d="100"/>
        </p:scale>
        <p:origin x="2824"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168E39-1F78-7340-8CC3-6D846F59338C}"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020D6E36-8E82-2042-9536-A4CB830A8A48}">
      <dgm:prSet phldrT="[Text]"/>
      <dgm:spPr/>
      <dgm:t>
        <a:bodyPr/>
        <a:lstStyle/>
        <a:p>
          <a:r>
            <a:rPr lang="en-US" dirty="0" smtClean="0"/>
            <a:t>Large Neural Models</a:t>
          </a:r>
          <a:endParaRPr lang="en-US" dirty="0"/>
        </a:p>
      </dgm:t>
    </dgm:pt>
    <dgm:pt modelId="{55534F01-7C9E-D44E-A0D7-C04E1E147108}" type="parTrans" cxnId="{BE8070BE-6A61-E748-BA0A-7086A3775EB5}">
      <dgm:prSet/>
      <dgm:spPr/>
      <dgm:t>
        <a:bodyPr/>
        <a:lstStyle/>
        <a:p>
          <a:endParaRPr lang="en-US"/>
        </a:p>
      </dgm:t>
    </dgm:pt>
    <dgm:pt modelId="{2FE4DB3A-316D-E744-BDC2-EB966C344022}" type="sibTrans" cxnId="{BE8070BE-6A61-E748-BA0A-7086A3775EB5}">
      <dgm:prSet/>
      <dgm:spPr/>
      <dgm:t>
        <a:bodyPr/>
        <a:lstStyle/>
        <a:p>
          <a:endParaRPr lang="en-US"/>
        </a:p>
      </dgm:t>
    </dgm:pt>
    <dgm:pt modelId="{DFE4A8D7-F3B5-D84A-9033-FDE7DDCE95A1}">
      <dgm:prSet phldrT="[Text]"/>
      <dgm:spPr/>
      <dgm:t>
        <a:bodyPr/>
        <a:lstStyle/>
        <a:p>
          <a:r>
            <a:rPr lang="en-US" dirty="0" smtClean="0"/>
            <a:t>Elicit Explicit Symbolic Knowledge </a:t>
          </a:r>
          <a:endParaRPr lang="en-US" dirty="0"/>
        </a:p>
      </dgm:t>
    </dgm:pt>
    <dgm:pt modelId="{0CCE717C-5284-AA40-9CFA-FE9A0FF50AFC}" type="parTrans" cxnId="{ED12E020-D91E-424B-A48A-9DE1021A3311}">
      <dgm:prSet/>
      <dgm:spPr/>
      <dgm:t>
        <a:bodyPr/>
        <a:lstStyle/>
        <a:p>
          <a:endParaRPr lang="en-US"/>
        </a:p>
      </dgm:t>
    </dgm:pt>
    <dgm:pt modelId="{EFDBE3EE-0F7B-6547-9B3D-C1AFEC314F02}" type="sibTrans" cxnId="{ED12E020-D91E-424B-A48A-9DE1021A3311}">
      <dgm:prSet/>
      <dgm:spPr/>
      <dgm:t>
        <a:bodyPr/>
        <a:lstStyle/>
        <a:p>
          <a:endParaRPr lang="en-US"/>
        </a:p>
      </dgm:t>
    </dgm:pt>
    <dgm:pt modelId="{B1A54E9E-4649-544E-A08F-EAEAA6C45CAD}">
      <dgm:prSet phldrT="[Text]"/>
      <dgm:spPr/>
      <dgm:t>
        <a:bodyPr/>
        <a:lstStyle/>
        <a:p>
          <a:r>
            <a:rPr lang="en-US" dirty="0" smtClean="0"/>
            <a:t>Knowledge Localization and  Generalization</a:t>
          </a:r>
          <a:endParaRPr lang="en-US" dirty="0"/>
        </a:p>
      </dgm:t>
    </dgm:pt>
    <dgm:pt modelId="{AB653D10-139C-6445-B8AA-9E707E3FA821}" type="parTrans" cxnId="{AAF3A5EE-D08C-FE47-BC51-78987CF37336}">
      <dgm:prSet/>
      <dgm:spPr/>
      <dgm:t>
        <a:bodyPr/>
        <a:lstStyle/>
        <a:p>
          <a:endParaRPr lang="en-US"/>
        </a:p>
      </dgm:t>
    </dgm:pt>
    <dgm:pt modelId="{C4BE2ED9-92AB-A84D-B3A4-44987FB97301}" type="sibTrans" cxnId="{AAF3A5EE-D08C-FE47-BC51-78987CF37336}">
      <dgm:prSet/>
      <dgm:spPr/>
      <dgm:t>
        <a:bodyPr/>
        <a:lstStyle/>
        <a:p>
          <a:endParaRPr lang="en-US"/>
        </a:p>
      </dgm:t>
    </dgm:pt>
    <dgm:pt modelId="{A03998C6-EFFB-3F44-A634-20B7A24F7CF1}">
      <dgm:prSet phldrT="[Text]"/>
      <dgm:spPr/>
      <dgm:t>
        <a:bodyPr/>
        <a:lstStyle/>
        <a:p>
          <a:r>
            <a:rPr lang="en-US" dirty="0" smtClean="0"/>
            <a:t>Knowledge Augmentation and Distillation</a:t>
          </a:r>
          <a:endParaRPr lang="en-US" dirty="0"/>
        </a:p>
      </dgm:t>
    </dgm:pt>
    <dgm:pt modelId="{AA488CA9-C40D-6C48-AE75-978961CF769E}" type="parTrans" cxnId="{E50B8C4B-0984-964A-BEE2-4FD90B1A3527}">
      <dgm:prSet/>
      <dgm:spPr/>
      <dgm:t>
        <a:bodyPr/>
        <a:lstStyle/>
        <a:p>
          <a:endParaRPr lang="en-US"/>
        </a:p>
      </dgm:t>
    </dgm:pt>
    <dgm:pt modelId="{F8555F06-9002-D442-9E6A-7AA2AF52E313}" type="sibTrans" cxnId="{E50B8C4B-0984-964A-BEE2-4FD90B1A3527}">
      <dgm:prSet/>
      <dgm:spPr/>
      <dgm:t>
        <a:bodyPr/>
        <a:lstStyle/>
        <a:p>
          <a:endParaRPr lang="en-US"/>
        </a:p>
      </dgm:t>
    </dgm:pt>
    <dgm:pt modelId="{5AB00D40-26F3-E543-9483-6362F8CAA3E9}">
      <dgm:prSet phldrT="[Text]"/>
      <dgm:spPr/>
      <dgm:t>
        <a:bodyPr/>
        <a:lstStyle/>
        <a:p>
          <a:r>
            <a:rPr lang="en-US" dirty="0" smtClean="0"/>
            <a:t>Knowledge Patching and Fusion</a:t>
          </a:r>
          <a:endParaRPr lang="en-US" dirty="0"/>
        </a:p>
      </dgm:t>
    </dgm:pt>
    <dgm:pt modelId="{F4D8CA0A-0A03-5F4B-BC54-82F7AA125EC3}" type="parTrans" cxnId="{9DAF1EA4-B8DF-DF47-860C-6237BB5ADB2D}">
      <dgm:prSet/>
      <dgm:spPr/>
      <dgm:t>
        <a:bodyPr/>
        <a:lstStyle/>
        <a:p>
          <a:endParaRPr lang="en-US"/>
        </a:p>
      </dgm:t>
    </dgm:pt>
    <dgm:pt modelId="{790EBA4E-9E0C-EA40-A78A-B7CF2A6C4D45}" type="sibTrans" cxnId="{9DAF1EA4-B8DF-DF47-860C-6237BB5ADB2D}">
      <dgm:prSet/>
      <dgm:spPr/>
      <dgm:t>
        <a:bodyPr/>
        <a:lstStyle/>
        <a:p>
          <a:endParaRPr lang="en-US"/>
        </a:p>
      </dgm:t>
    </dgm:pt>
    <dgm:pt modelId="{9E47F079-E74C-414E-9D9E-140FBBE9C9FB}" type="pres">
      <dgm:prSet presAssocID="{30168E39-1F78-7340-8CC3-6D846F59338C}" presName="Name0" presStyleCnt="0">
        <dgm:presLayoutVars>
          <dgm:dir/>
          <dgm:resizeHandles val="exact"/>
        </dgm:presLayoutVars>
      </dgm:prSet>
      <dgm:spPr/>
      <dgm:t>
        <a:bodyPr/>
        <a:lstStyle/>
        <a:p>
          <a:endParaRPr lang="en-US"/>
        </a:p>
      </dgm:t>
    </dgm:pt>
    <dgm:pt modelId="{11502AD0-57CC-4246-B794-8A19526DC584}" type="pres">
      <dgm:prSet presAssocID="{30168E39-1F78-7340-8CC3-6D846F59338C}" presName="cycle" presStyleCnt="0"/>
      <dgm:spPr/>
    </dgm:pt>
    <dgm:pt modelId="{978EE34F-0000-DD46-B8D3-42E795368C98}" type="pres">
      <dgm:prSet presAssocID="{020D6E36-8E82-2042-9536-A4CB830A8A48}" presName="nodeFirstNode" presStyleLbl="node1" presStyleIdx="0" presStyleCnt="5">
        <dgm:presLayoutVars>
          <dgm:bulletEnabled val="1"/>
        </dgm:presLayoutVars>
      </dgm:prSet>
      <dgm:spPr/>
      <dgm:t>
        <a:bodyPr/>
        <a:lstStyle/>
        <a:p>
          <a:endParaRPr lang="en-US"/>
        </a:p>
      </dgm:t>
    </dgm:pt>
    <dgm:pt modelId="{F245138B-F14E-5648-B7C9-EF376FE87D45}" type="pres">
      <dgm:prSet presAssocID="{2FE4DB3A-316D-E744-BDC2-EB966C344022}" presName="sibTransFirstNode" presStyleLbl="bgShp" presStyleIdx="0" presStyleCnt="1"/>
      <dgm:spPr/>
      <dgm:t>
        <a:bodyPr/>
        <a:lstStyle/>
        <a:p>
          <a:endParaRPr lang="en-US"/>
        </a:p>
      </dgm:t>
    </dgm:pt>
    <dgm:pt modelId="{E7BFD104-2670-2742-A074-9B58DE4F5282}" type="pres">
      <dgm:prSet presAssocID="{DFE4A8D7-F3B5-D84A-9033-FDE7DDCE95A1}" presName="nodeFollowingNodes" presStyleLbl="node1" presStyleIdx="1" presStyleCnt="5">
        <dgm:presLayoutVars>
          <dgm:bulletEnabled val="1"/>
        </dgm:presLayoutVars>
      </dgm:prSet>
      <dgm:spPr/>
      <dgm:t>
        <a:bodyPr/>
        <a:lstStyle/>
        <a:p>
          <a:endParaRPr lang="en-US"/>
        </a:p>
      </dgm:t>
    </dgm:pt>
    <dgm:pt modelId="{3601762D-9A3B-7948-90EE-9BE8111DA410}" type="pres">
      <dgm:prSet presAssocID="{B1A54E9E-4649-544E-A08F-EAEAA6C45CAD}" presName="nodeFollowingNodes" presStyleLbl="node1" presStyleIdx="2" presStyleCnt="5">
        <dgm:presLayoutVars>
          <dgm:bulletEnabled val="1"/>
        </dgm:presLayoutVars>
      </dgm:prSet>
      <dgm:spPr/>
      <dgm:t>
        <a:bodyPr/>
        <a:lstStyle/>
        <a:p>
          <a:endParaRPr lang="en-US"/>
        </a:p>
      </dgm:t>
    </dgm:pt>
    <dgm:pt modelId="{97217FCF-C3AE-AA48-BA52-00FB45D890F9}" type="pres">
      <dgm:prSet presAssocID="{A03998C6-EFFB-3F44-A634-20B7A24F7CF1}" presName="nodeFollowingNodes" presStyleLbl="node1" presStyleIdx="3" presStyleCnt="5">
        <dgm:presLayoutVars>
          <dgm:bulletEnabled val="1"/>
        </dgm:presLayoutVars>
      </dgm:prSet>
      <dgm:spPr/>
      <dgm:t>
        <a:bodyPr/>
        <a:lstStyle/>
        <a:p>
          <a:endParaRPr lang="en-US"/>
        </a:p>
      </dgm:t>
    </dgm:pt>
    <dgm:pt modelId="{3AC5EE9E-5668-A642-A1E6-88013EBF361D}" type="pres">
      <dgm:prSet presAssocID="{5AB00D40-26F3-E543-9483-6362F8CAA3E9}" presName="nodeFollowingNodes" presStyleLbl="node1" presStyleIdx="4" presStyleCnt="5">
        <dgm:presLayoutVars>
          <dgm:bulletEnabled val="1"/>
        </dgm:presLayoutVars>
      </dgm:prSet>
      <dgm:spPr/>
      <dgm:t>
        <a:bodyPr/>
        <a:lstStyle/>
        <a:p>
          <a:endParaRPr lang="en-US"/>
        </a:p>
      </dgm:t>
    </dgm:pt>
  </dgm:ptLst>
  <dgm:cxnLst>
    <dgm:cxn modelId="{87AA4EA9-BF7B-AE48-87B7-662659943D8E}" type="presOf" srcId="{B1A54E9E-4649-544E-A08F-EAEAA6C45CAD}" destId="{3601762D-9A3B-7948-90EE-9BE8111DA410}" srcOrd="0" destOrd="0" presId="urn:microsoft.com/office/officeart/2005/8/layout/cycle3"/>
    <dgm:cxn modelId="{A29ACD18-4770-8E4F-B7B0-047ABFA61EAF}" type="presOf" srcId="{A03998C6-EFFB-3F44-A634-20B7A24F7CF1}" destId="{97217FCF-C3AE-AA48-BA52-00FB45D890F9}" srcOrd="0" destOrd="0" presId="urn:microsoft.com/office/officeart/2005/8/layout/cycle3"/>
    <dgm:cxn modelId="{0420DC0E-B63F-5C40-9F22-A08C17FB9969}" type="presOf" srcId="{5AB00D40-26F3-E543-9483-6362F8CAA3E9}" destId="{3AC5EE9E-5668-A642-A1E6-88013EBF361D}" srcOrd="0" destOrd="0" presId="urn:microsoft.com/office/officeart/2005/8/layout/cycle3"/>
    <dgm:cxn modelId="{6D701283-8466-3247-B748-000ECE1F2430}" type="presOf" srcId="{DFE4A8D7-F3B5-D84A-9033-FDE7DDCE95A1}" destId="{E7BFD104-2670-2742-A074-9B58DE4F5282}" srcOrd="0" destOrd="0" presId="urn:microsoft.com/office/officeart/2005/8/layout/cycle3"/>
    <dgm:cxn modelId="{18A6E85D-BADF-9940-9A5B-7BBDCDB05948}" type="presOf" srcId="{2FE4DB3A-316D-E744-BDC2-EB966C344022}" destId="{F245138B-F14E-5648-B7C9-EF376FE87D45}" srcOrd="0" destOrd="0" presId="urn:microsoft.com/office/officeart/2005/8/layout/cycle3"/>
    <dgm:cxn modelId="{9DAF1EA4-B8DF-DF47-860C-6237BB5ADB2D}" srcId="{30168E39-1F78-7340-8CC3-6D846F59338C}" destId="{5AB00D40-26F3-E543-9483-6362F8CAA3E9}" srcOrd="4" destOrd="0" parTransId="{F4D8CA0A-0A03-5F4B-BC54-82F7AA125EC3}" sibTransId="{790EBA4E-9E0C-EA40-A78A-B7CF2A6C4D45}"/>
    <dgm:cxn modelId="{E50B8C4B-0984-964A-BEE2-4FD90B1A3527}" srcId="{30168E39-1F78-7340-8CC3-6D846F59338C}" destId="{A03998C6-EFFB-3F44-A634-20B7A24F7CF1}" srcOrd="3" destOrd="0" parTransId="{AA488CA9-C40D-6C48-AE75-978961CF769E}" sibTransId="{F8555F06-9002-D442-9E6A-7AA2AF52E313}"/>
    <dgm:cxn modelId="{79FF2E9B-FCD7-C946-A2E5-9FCB6F7E9336}" type="presOf" srcId="{30168E39-1F78-7340-8CC3-6D846F59338C}" destId="{9E47F079-E74C-414E-9D9E-140FBBE9C9FB}" srcOrd="0" destOrd="0" presId="urn:microsoft.com/office/officeart/2005/8/layout/cycle3"/>
    <dgm:cxn modelId="{BE8070BE-6A61-E748-BA0A-7086A3775EB5}" srcId="{30168E39-1F78-7340-8CC3-6D846F59338C}" destId="{020D6E36-8E82-2042-9536-A4CB830A8A48}" srcOrd="0" destOrd="0" parTransId="{55534F01-7C9E-D44E-A0D7-C04E1E147108}" sibTransId="{2FE4DB3A-316D-E744-BDC2-EB966C344022}"/>
    <dgm:cxn modelId="{AAF3A5EE-D08C-FE47-BC51-78987CF37336}" srcId="{30168E39-1F78-7340-8CC3-6D846F59338C}" destId="{B1A54E9E-4649-544E-A08F-EAEAA6C45CAD}" srcOrd="2" destOrd="0" parTransId="{AB653D10-139C-6445-B8AA-9E707E3FA821}" sibTransId="{C4BE2ED9-92AB-A84D-B3A4-44987FB97301}"/>
    <dgm:cxn modelId="{03A7519E-0DB3-E449-BC3E-36439F014349}" type="presOf" srcId="{020D6E36-8E82-2042-9536-A4CB830A8A48}" destId="{978EE34F-0000-DD46-B8D3-42E795368C98}" srcOrd="0" destOrd="0" presId="urn:microsoft.com/office/officeart/2005/8/layout/cycle3"/>
    <dgm:cxn modelId="{ED12E020-D91E-424B-A48A-9DE1021A3311}" srcId="{30168E39-1F78-7340-8CC3-6D846F59338C}" destId="{DFE4A8D7-F3B5-D84A-9033-FDE7DDCE95A1}" srcOrd="1" destOrd="0" parTransId="{0CCE717C-5284-AA40-9CFA-FE9A0FF50AFC}" sibTransId="{EFDBE3EE-0F7B-6547-9B3D-C1AFEC314F02}"/>
    <dgm:cxn modelId="{31F482DF-9FD4-1E41-B1C5-13623B6FED5A}" type="presParOf" srcId="{9E47F079-E74C-414E-9D9E-140FBBE9C9FB}" destId="{11502AD0-57CC-4246-B794-8A19526DC584}" srcOrd="0" destOrd="0" presId="urn:microsoft.com/office/officeart/2005/8/layout/cycle3"/>
    <dgm:cxn modelId="{D768A4C3-8240-B546-A92B-8CD0897335C5}" type="presParOf" srcId="{11502AD0-57CC-4246-B794-8A19526DC584}" destId="{978EE34F-0000-DD46-B8D3-42E795368C98}" srcOrd="0" destOrd="0" presId="urn:microsoft.com/office/officeart/2005/8/layout/cycle3"/>
    <dgm:cxn modelId="{18CF8CDF-000C-3C4E-8474-572D0FC5BECE}" type="presParOf" srcId="{11502AD0-57CC-4246-B794-8A19526DC584}" destId="{F245138B-F14E-5648-B7C9-EF376FE87D45}" srcOrd="1" destOrd="0" presId="urn:microsoft.com/office/officeart/2005/8/layout/cycle3"/>
    <dgm:cxn modelId="{328F8242-440E-5549-80CC-BF2FDC6B755C}" type="presParOf" srcId="{11502AD0-57CC-4246-B794-8A19526DC584}" destId="{E7BFD104-2670-2742-A074-9B58DE4F5282}" srcOrd="2" destOrd="0" presId="urn:microsoft.com/office/officeart/2005/8/layout/cycle3"/>
    <dgm:cxn modelId="{47B5426B-9F71-5345-BBA2-48BD308B6EB0}" type="presParOf" srcId="{11502AD0-57CC-4246-B794-8A19526DC584}" destId="{3601762D-9A3B-7948-90EE-9BE8111DA410}" srcOrd="3" destOrd="0" presId="urn:microsoft.com/office/officeart/2005/8/layout/cycle3"/>
    <dgm:cxn modelId="{5CC0FFB6-44D0-744C-832D-BC19EA00BBD5}" type="presParOf" srcId="{11502AD0-57CC-4246-B794-8A19526DC584}" destId="{97217FCF-C3AE-AA48-BA52-00FB45D890F9}" srcOrd="4" destOrd="0" presId="urn:microsoft.com/office/officeart/2005/8/layout/cycle3"/>
    <dgm:cxn modelId="{D547E8ED-4449-6447-A280-23A97E2E057D}" type="presParOf" srcId="{11502AD0-57CC-4246-B794-8A19526DC584}" destId="{3AC5EE9E-5668-A642-A1E6-88013EBF361D}"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67404F-1B1C-1D4E-B814-F5B2AF76B224}" type="doc">
      <dgm:prSet loTypeId="urn:microsoft.com/office/officeart/2005/8/layout/vList6" loCatId="" qsTypeId="urn:microsoft.com/office/officeart/2005/8/quickstyle/simple4" qsCatId="simple" csTypeId="urn:microsoft.com/office/officeart/2005/8/colors/accent1_2" csCatId="accent1" phldr="1"/>
      <dgm:spPr/>
      <dgm:t>
        <a:bodyPr/>
        <a:lstStyle/>
        <a:p>
          <a:endParaRPr lang="en-US"/>
        </a:p>
      </dgm:t>
    </dgm:pt>
    <dgm:pt modelId="{CDB25A6C-F9CD-AF49-B3C2-AEC50F67E18B}">
      <dgm:prSet phldrT="[Text]"/>
      <dgm:spPr/>
      <dgm:t>
        <a:bodyPr/>
        <a:lstStyle/>
        <a:p>
          <a:r>
            <a:rPr lang="en-US" dirty="0" smtClean="0"/>
            <a:t>External Symbolic Knowledge</a:t>
          </a:r>
          <a:endParaRPr lang="en-US" dirty="0"/>
        </a:p>
      </dgm:t>
    </dgm:pt>
    <dgm:pt modelId="{54A53C10-CBE4-A14F-B5D4-C9FA97EB05C0}" type="parTrans" cxnId="{7AE1CAC1-4F67-3744-85B8-8A29BCE63372}">
      <dgm:prSet/>
      <dgm:spPr/>
      <dgm:t>
        <a:bodyPr/>
        <a:lstStyle/>
        <a:p>
          <a:endParaRPr lang="en-US"/>
        </a:p>
      </dgm:t>
    </dgm:pt>
    <dgm:pt modelId="{E28AC4EC-68F7-DC40-9FCE-CBF94902549B}" type="sibTrans" cxnId="{7AE1CAC1-4F67-3744-85B8-8A29BCE63372}">
      <dgm:prSet/>
      <dgm:spPr/>
      <dgm:t>
        <a:bodyPr/>
        <a:lstStyle/>
        <a:p>
          <a:endParaRPr lang="en-US"/>
        </a:p>
      </dgm:t>
    </dgm:pt>
    <dgm:pt modelId="{C43E4787-BD68-F743-B726-C2388440422C}">
      <dgm:prSet phldrT="[Text]" custT="1"/>
      <dgm:spPr/>
      <dgm:t>
        <a:bodyPr/>
        <a:lstStyle/>
        <a:p>
          <a:r>
            <a:rPr lang="en-US" sz="1000" dirty="0" smtClean="0"/>
            <a:t>Background Knowledge</a:t>
          </a:r>
          <a:endParaRPr lang="en-US" sz="1000" dirty="0"/>
        </a:p>
      </dgm:t>
    </dgm:pt>
    <dgm:pt modelId="{5C1134DB-9771-7A47-BEE9-AD19F30D3FD3}" type="parTrans" cxnId="{287F8CFB-35DA-7244-A237-FFE8A09A2B80}">
      <dgm:prSet/>
      <dgm:spPr/>
      <dgm:t>
        <a:bodyPr/>
        <a:lstStyle/>
        <a:p>
          <a:endParaRPr lang="en-US"/>
        </a:p>
      </dgm:t>
    </dgm:pt>
    <dgm:pt modelId="{41E56C06-4F34-D04F-B8B3-429BA208DB79}" type="sibTrans" cxnId="{287F8CFB-35DA-7244-A237-FFE8A09A2B80}">
      <dgm:prSet/>
      <dgm:spPr/>
      <dgm:t>
        <a:bodyPr/>
        <a:lstStyle/>
        <a:p>
          <a:endParaRPr lang="en-US"/>
        </a:p>
      </dgm:t>
    </dgm:pt>
    <dgm:pt modelId="{B1E9B083-78B7-9944-8503-838DC59832C8}">
      <dgm:prSet phldrT="[Text]" custT="1"/>
      <dgm:spPr/>
      <dgm:t>
        <a:bodyPr/>
        <a:lstStyle/>
        <a:p>
          <a:r>
            <a:rPr lang="en-US" sz="1000" dirty="0" smtClean="0"/>
            <a:t>Domain-Specific Knowledge</a:t>
          </a:r>
          <a:endParaRPr lang="en-US" sz="1000" dirty="0"/>
        </a:p>
      </dgm:t>
    </dgm:pt>
    <dgm:pt modelId="{1B42DCE9-D626-3543-83B2-188DA2A84444}" type="parTrans" cxnId="{966C59A5-0AAF-F04C-99C2-51A5E543BF2F}">
      <dgm:prSet/>
      <dgm:spPr/>
      <dgm:t>
        <a:bodyPr/>
        <a:lstStyle/>
        <a:p>
          <a:endParaRPr lang="en-US"/>
        </a:p>
      </dgm:t>
    </dgm:pt>
    <dgm:pt modelId="{A5E15845-8241-D340-9EB8-3E91E977590F}" type="sibTrans" cxnId="{966C59A5-0AAF-F04C-99C2-51A5E543BF2F}">
      <dgm:prSet/>
      <dgm:spPr/>
      <dgm:t>
        <a:bodyPr/>
        <a:lstStyle/>
        <a:p>
          <a:endParaRPr lang="en-US"/>
        </a:p>
      </dgm:t>
    </dgm:pt>
    <dgm:pt modelId="{57D4F2C3-C872-A540-9600-DEE32E6DB6E5}">
      <dgm:prSet phldrT="[Text]" custT="1"/>
      <dgm:spPr/>
      <dgm:t>
        <a:bodyPr/>
        <a:lstStyle/>
        <a:p>
          <a:r>
            <a:rPr lang="en-US" sz="1000" dirty="0" smtClean="0"/>
            <a:t>World Knowledge</a:t>
          </a:r>
          <a:endParaRPr lang="en-US" sz="1000" dirty="0"/>
        </a:p>
      </dgm:t>
    </dgm:pt>
    <dgm:pt modelId="{D958BA00-4045-9F49-A96E-8584BFB86191}" type="parTrans" cxnId="{899F6CCA-918C-CC47-AAB1-82324978B21A}">
      <dgm:prSet/>
      <dgm:spPr/>
      <dgm:t>
        <a:bodyPr/>
        <a:lstStyle/>
        <a:p>
          <a:endParaRPr lang="en-US"/>
        </a:p>
      </dgm:t>
    </dgm:pt>
    <dgm:pt modelId="{9C63C077-E188-4748-B644-7C316713E8EE}" type="sibTrans" cxnId="{899F6CCA-918C-CC47-AAB1-82324978B21A}">
      <dgm:prSet/>
      <dgm:spPr/>
      <dgm:t>
        <a:bodyPr/>
        <a:lstStyle/>
        <a:p>
          <a:endParaRPr lang="en-US"/>
        </a:p>
      </dgm:t>
    </dgm:pt>
    <dgm:pt modelId="{F605D35D-81EA-D24B-AAC4-AFF3FE88B184}">
      <dgm:prSet phldrT="[Text]" custT="1"/>
      <dgm:spPr/>
      <dgm:t>
        <a:bodyPr/>
        <a:lstStyle/>
        <a:p>
          <a:r>
            <a:rPr lang="en-US" sz="1000" dirty="0" smtClean="0"/>
            <a:t>Structured Knowledge</a:t>
          </a:r>
          <a:endParaRPr lang="en-US" sz="1000" dirty="0"/>
        </a:p>
      </dgm:t>
    </dgm:pt>
    <dgm:pt modelId="{9993A794-C2B6-D24C-B73A-76258ACD769B}" type="parTrans" cxnId="{4506886F-FD5B-2546-B24E-3625DBAB71FC}">
      <dgm:prSet/>
      <dgm:spPr/>
      <dgm:t>
        <a:bodyPr/>
        <a:lstStyle/>
        <a:p>
          <a:endParaRPr lang="en-US"/>
        </a:p>
      </dgm:t>
    </dgm:pt>
    <dgm:pt modelId="{586D664F-481B-3543-88F5-1C37B90B2066}" type="sibTrans" cxnId="{4506886F-FD5B-2546-B24E-3625DBAB71FC}">
      <dgm:prSet/>
      <dgm:spPr/>
      <dgm:t>
        <a:bodyPr/>
        <a:lstStyle/>
        <a:p>
          <a:endParaRPr lang="en-US"/>
        </a:p>
      </dgm:t>
    </dgm:pt>
    <dgm:pt modelId="{7BF31EBC-E9F1-A046-8E93-89FD5A6D4A55}">
      <dgm:prSet phldrT="[Text]" custT="1"/>
      <dgm:spPr/>
      <dgm:t>
        <a:bodyPr/>
        <a:lstStyle/>
        <a:p>
          <a:r>
            <a:rPr lang="en-US" sz="1000" dirty="0" smtClean="0"/>
            <a:t>Task-Specific Knowledge</a:t>
          </a:r>
          <a:endParaRPr lang="en-US" sz="1000" dirty="0"/>
        </a:p>
      </dgm:t>
    </dgm:pt>
    <dgm:pt modelId="{740982FC-4EC2-AB41-A054-E85B63273A59}" type="parTrans" cxnId="{B0A3370B-1F70-E24E-9528-6E795FA7125A}">
      <dgm:prSet/>
      <dgm:spPr/>
    </dgm:pt>
    <dgm:pt modelId="{D4EA77D1-77FA-5249-9BDB-E3A10E07DFB5}" type="sibTrans" cxnId="{B0A3370B-1F70-E24E-9528-6E795FA7125A}">
      <dgm:prSet/>
      <dgm:spPr/>
    </dgm:pt>
    <dgm:pt modelId="{59C90019-2859-9349-BB87-3798454608DB}" type="pres">
      <dgm:prSet presAssocID="{4167404F-1B1C-1D4E-B814-F5B2AF76B224}" presName="Name0" presStyleCnt="0">
        <dgm:presLayoutVars>
          <dgm:dir/>
          <dgm:animLvl val="lvl"/>
          <dgm:resizeHandles/>
        </dgm:presLayoutVars>
      </dgm:prSet>
      <dgm:spPr/>
      <dgm:t>
        <a:bodyPr/>
        <a:lstStyle/>
        <a:p>
          <a:endParaRPr lang="en-US"/>
        </a:p>
      </dgm:t>
    </dgm:pt>
    <dgm:pt modelId="{82D17B86-EBCD-1B41-8196-B33E3B26A968}" type="pres">
      <dgm:prSet presAssocID="{CDB25A6C-F9CD-AF49-B3C2-AEC50F67E18B}" presName="linNode" presStyleCnt="0"/>
      <dgm:spPr/>
    </dgm:pt>
    <dgm:pt modelId="{B7159981-1223-EA4C-93D6-59C7E24C5239}" type="pres">
      <dgm:prSet presAssocID="{CDB25A6C-F9CD-AF49-B3C2-AEC50F67E18B}" presName="parentShp" presStyleLbl="node1" presStyleIdx="0" presStyleCnt="1" custLinFactNeighborY="3324">
        <dgm:presLayoutVars>
          <dgm:bulletEnabled val="1"/>
        </dgm:presLayoutVars>
      </dgm:prSet>
      <dgm:spPr/>
      <dgm:t>
        <a:bodyPr/>
        <a:lstStyle/>
        <a:p>
          <a:endParaRPr lang="en-US"/>
        </a:p>
      </dgm:t>
    </dgm:pt>
    <dgm:pt modelId="{433B4EB7-6384-0B45-85DD-B0F976A71780}" type="pres">
      <dgm:prSet presAssocID="{CDB25A6C-F9CD-AF49-B3C2-AEC50F67E18B}" presName="childShp" presStyleLbl="bgAccFollowNode1" presStyleIdx="0" presStyleCnt="1">
        <dgm:presLayoutVars>
          <dgm:bulletEnabled val="1"/>
        </dgm:presLayoutVars>
      </dgm:prSet>
      <dgm:spPr/>
      <dgm:t>
        <a:bodyPr/>
        <a:lstStyle/>
        <a:p>
          <a:endParaRPr lang="en-US"/>
        </a:p>
      </dgm:t>
    </dgm:pt>
  </dgm:ptLst>
  <dgm:cxnLst>
    <dgm:cxn modelId="{5E8355C8-5EBB-FD46-AFAF-FEAFA2F8EBA8}" type="presOf" srcId="{57D4F2C3-C872-A540-9600-DEE32E6DB6E5}" destId="{433B4EB7-6384-0B45-85DD-B0F976A71780}" srcOrd="0" destOrd="3" presId="urn:microsoft.com/office/officeart/2005/8/layout/vList6"/>
    <dgm:cxn modelId="{3A7746A1-4D20-9E41-8258-70CDD06BEFE7}" type="presOf" srcId="{4167404F-1B1C-1D4E-B814-F5B2AF76B224}" destId="{59C90019-2859-9349-BB87-3798454608DB}" srcOrd="0" destOrd="0" presId="urn:microsoft.com/office/officeart/2005/8/layout/vList6"/>
    <dgm:cxn modelId="{4506886F-FD5B-2546-B24E-3625DBAB71FC}" srcId="{CDB25A6C-F9CD-AF49-B3C2-AEC50F67E18B}" destId="{F605D35D-81EA-D24B-AAC4-AFF3FE88B184}" srcOrd="0" destOrd="0" parTransId="{9993A794-C2B6-D24C-B73A-76258ACD769B}" sibTransId="{586D664F-481B-3543-88F5-1C37B90B2066}"/>
    <dgm:cxn modelId="{82A2DD59-999A-8849-B3E9-E34DA64F9A02}" type="presOf" srcId="{7BF31EBC-E9F1-A046-8E93-89FD5A6D4A55}" destId="{433B4EB7-6384-0B45-85DD-B0F976A71780}" srcOrd="0" destOrd="4" presId="urn:microsoft.com/office/officeart/2005/8/layout/vList6"/>
    <dgm:cxn modelId="{B8A1D976-A95B-8842-98FE-174684ACDB72}" type="presOf" srcId="{F605D35D-81EA-D24B-AAC4-AFF3FE88B184}" destId="{433B4EB7-6384-0B45-85DD-B0F976A71780}" srcOrd="0" destOrd="0" presId="urn:microsoft.com/office/officeart/2005/8/layout/vList6"/>
    <dgm:cxn modelId="{F6A2405F-4820-1B4E-ADEE-3194669DBFCD}" type="presOf" srcId="{C43E4787-BD68-F743-B726-C2388440422C}" destId="{433B4EB7-6384-0B45-85DD-B0F976A71780}" srcOrd="0" destOrd="1" presId="urn:microsoft.com/office/officeart/2005/8/layout/vList6"/>
    <dgm:cxn modelId="{287F8CFB-35DA-7244-A237-FFE8A09A2B80}" srcId="{CDB25A6C-F9CD-AF49-B3C2-AEC50F67E18B}" destId="{C43E4787-BD68-F743-B726-C2388440422C}" srcOrd="1" destOrd="0" parTransId="{5C1134DB-9771-7A47-BEE9-AD19F30D3FD3}" sibTransId="{41E56C06-4F34-D04F-B8B3-429BA208DB79}"/>
    <dgm:cxn modelId="{F533FB01-BA7D-A44F-8875-C9EA91F1CA01}" type="presOf" srcId="{CDB25A6C-F9CD-AF49-B3C2-AEC50F67E18B}" destId="{B7159981-1223-EA4C-93D6-59C7E24C5239}" srcOrd="0" destOrd="0" presId="urn:microsoft.com/office/officeart/2005/8/layout/vList6"/>
    <dgm:cxn modelId="{B0A3370B-1F70-E24E-9528-6E795FA7125A}" srcId="{CDB25A6C-F9CD-AF49-B3C2-AEC50F67E18B}" destId="{7BF31EBC-E9F1-A046-8E93-89FD5A6D4A55}" srcOrd="4" destOrd="0" parTransId="{740982FC-4EC2-AB41-A054-E85B63273A59}" sibTransId="{D4EA77D1-77FA-5249-9BDB-E3A10E07DFB5}"/>
    <dgm:cxn modelId="{CCF6EB4B-C011-4746-8F4F-35B6595DA152}" type="presOf" srcId="{B1E9B083-78B7-9944-8503-838DC59832C8}" destId="{433B4EB7-6384-0B45-85DD-B0F976A71780}" srcOrd="0" destOrd="2" presId="urn:microsoft.com/office/officeart/2005/8/layout/vList6"/>
    <dgm:cxn modelId="{899F6CCA-918C-CC47-AAB1-82324978B21A}" srcId="{CDB25A6C-F9CD-AF49-B3C2-AEC50F67E18B}" destId="{57D4F2C3-C872-A540-9600-DEE32E6DB6E5}" srcOrd="3" destOrd="0" parTransId="{D958BA00-4045-9F49-A96E-8584BFB86191}" sibTransId="{9C63C077-E188-4748-B644-7C316713E8EE}"/>
    <dgm:cxn modelId="{966C59A5-0AAF-F04C-99C2-51A5E543BF2F}" srcId="{CDB25A6C-F9CD-AF49-B3C2-AEC50F67E18B}" destId="{B1E9B083-78B7-9944-8503-838DC59832C8}" srcOrd="2" destOrd="0" parTransId="{1B42DCE9-D626-3543-83B2-188DA2A84444}" sibTransId="{A5E15845-8241-D340-9EB8-3E91E977590F}"/>
    <dgm:cxn modelId="{7AE1CAC1-4F67-3744-85B8-8A29BCE63372}" srcId="{4167404F-1B1C-1D4E-B814-F5B2AF76B224}" destId="{CDB25A6C-F9CD-AF49-B3C2-AEC50F67E18B}" srcOrd="0" destOrd="0" parTransId="{54A53C10-CBE4-A14F-B5D4-C9FA97EB05C0}" sibTransId="{E28AC4EC-68F7-DC40-9FCE-CBF94902549B}"/>
    <dgm:cxn modelId="{94E2A641-1AD8-004C-AC91-E1E4DBBA675A}" type="presParOf" srcId="{59C90019-2859-9349-BB87-3798454608DB}" destId="{82D17B86-EBCD-1B41-8196-B33E3B26A968}" srcOrd="0" destOrd="0" presId="urn:microsoft.com/office/officeart/2005/8/layout/vList6"/>
    <dgm:cxn modelId="{7FD56FF3-1F70-FB47-BBB0-62F5DE940C51}" type="presParOf" srcId="{82D17B86-EBCD-1B41-8196-B33E3B26A968}" destId="{B7159981-1223-EA4C-93D6-59C7E24C5239}" srcOrd="0" destOrd="0" presId="urn:microsoft.com/office/officeart/2005/8/layout/vList6"/>
    <dgm:cxn modelId="{175A1EFE-4DF6-C64E-9F23-8797BA5519B1}" type="presParOf" srcId="{82D17B86-EBCD-1B41-8196-B33E3B26A968}" destId="{433B4EB7-6384-0B45-85DD-B0F976A71780}" srcOrd="1" destOrd="0" presId="urn:microsoft.com/office/officeart/2005/8/layout/v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3CFC25-5D46-6F45-AA51-FEE6D18EC712}" type="doc">
      <dgm:prSet loTypeId="urn:microsoft.com/office/officeart/2005/8/layout/process2" loCatId="" qsTypeId="urn:microsoft.com/office/officeart/2005/8/quickstyle/simple4" qsCatId="simple" csTypeId="urn:microsoft.com/office/officeart/2005/8/colors/accent1_2" csCatId="accent1" phldr="1"/>
      <dgm:spPr/>
    </dgm:pt>
    <dgm:pt modelId="{4D166D9C-9DE5-9447-80DB-9330AC8D4766}">
      <dgm:prSet phldrT="[Text]"/>
      <dgm:spPr/>
      <dgm:t>
        <a:bodyPr/>
        <a:lstStyle/>
        <a:p>
          <a:r>
            <a:rPr lang="en-US" dirty="0" smtClean="0"/>
            <a:t>Knowledge Extraction</a:t>
          </a:r>
        </a:p>
      </dgm:t>
    </dgm:pt>
    <dgm:pt modelId="{82DC5DE8-7359-6941-AFAD-4D77E26E7E52}" type="parTrans" cxnId="{79248CC7-4198-174F-B409-A75B771B015E}">
      <dgm:prSet/>
      <dgm:spPr/>
      <dgm:t>
        <a:bodyPr/>
        <a:lstStyle/>
        <a:p>
          <a:endParaRPr lang="en-US"/>
        </a:p>
      </dgm:t>
    </dgm:pt>
    <dgm:pt modelId="{2C44B7B7-AFB1-5E4B-AB93-60CE1470D43C}" type="sibTrans" cxnId="{79248CC7-4198-174F-B409-A75B771B015E}">
      <dgm:prSet/>
      <dgm:spPr/>
      <dgm:t>
        <a:bodyPr/>
        <a:lstStyle/>
        <a:p>
          <a:endParaRPr lang="en-US"/>
        </a:p>
      </dgm:t>
    </dgm:pt>
    <dgm:pt modelId="{BE5AD7F1-B21C-184A-B3CE-E553AE670B1B}" type="pres">
      <dgm:prSet presAssocID="{153CFC25-5D46-6F45-AA51-FEE6D18EC712}" presName="linearFlow" presStyleCnt="0">
        <dgm:presLayoutVars>
          <dgm:resizeHandles val="exact"/>
        </dgm:presLayoutVars>
      </dgm:prSet>
      <dgm:spPr/>
    </dgm:pt>
    <dgm:pt modelId="{50F1AFF4-C9D0-3C48-BD6C-38A766D44A1C}" type="pres">
      <dgm:prSet presAssocID="{4D166D9C-9DE5-9447-80DB-9330AC8D4766}" presName="node" presStyleLbl="node1" presStyleIdx="0" presStyleCnt="1" custLinFactNeighborX="-5672" custLinFactNeighborY="-5826">
        <dgm:presLayoutVars>
          <dgm:bulletEnabled val="1"/>
        </dgm:presLayoutVars>
      </dgm:prSet>
      <dgm:spPr/>
      <dgm:t>
        <a:bodyPr/>
        <a:lstStyle/>
        <a:p>
          <a:endParaRPr lang="en-US"/>
        </a:p>
      </dgm:t>
    </dgm:pt>
  </dgm:ptLst>
  <dgm:cxnLst>
    <dgm:cxn modelId="{79248CC7-4198-174F-B409-A75B771B015E}" srcId="{153CFC25-5D46-6F45-AA51-FEE6D18EC712}" destId="{4D166D9C-9DE5-9447-80DB-9330AC8D4766}" srcOrd="0" destOrd="0" parTransId="{82DC5DE8-7359-6941-AFAD-4D77E26E7E52}" sibTransId="{2C44B7B7-AFB1-5E4B-AB93-60CE1470D43C}"/>
    <dgm:cxn modelId="{B4E08843-CD6C-E84E-AB02-F29D4713BE82}" type="presOf" srcId="{4D166D9C-9DE5-9447-80DB-9330AC8D4766}" destId="{50F1AFF4-C9D0-3C48-BD6C-38A766D44A1C}" srcOrd="0" destOrd="0" presId="urn:microsoft.com/office/officeart/2005/8/layout/process2"/>
    <dgm:cxn modelId="{A6BC5846-D54B-BB40-A369-B2D423C042F4}" type="presOf" srcId="{153CFC25-5D46-6F45-AA51-FEE6D18EC712}" destId="{BE5AD7F1-B21C-184A-B3CE-E553AE670B1B}" srcOrd="0" destOrd="0" presId="urn:microsoft.com/office/officeart/2005/8/layout/process2"/>
    <dgm:cxn modelId="{04C422E0-5188-AB45-AEA5-F8B05C33165F}" type="presParOf" srcId="{BE5AD7F1-B21C-184A-B3CE-E553AE670B1B}" destId="{50F1AFF4-C9D0-3C48-BD6C-38A766D44A1C}" srcOrd="0" destOrd="0" presId="urn:microsoft.com/office/officeart/2005/8/layout/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5138B-F14E-5648-B7C9-EF376FE87D45}">
      <dsp:nvSpPr>
        <dsp:cNvPr id="0" name=""/>
        <dsp:cNvSpPr/>
      </dsp:nvSpPr>
      <dsp:spPr>
        <a:xfrm>
          <a:off x="1020730" y="-22083"/>
          <a:ext cx="4054539" cy="4054539"/>
        </a:xfrm>
        <a:prstGeom prst="circularArrow">
          <a:avLst>
            <a:gd name="adj1" fmla="val 5544"/>
            <a:gd name="adj2" fmla="val 330680"/>
            <a:gd name="adj3" fmla="val 13815233"/>
            <a:gd name="adj4" fmla="val 17362087"/>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78EE34F-0000-DD46-B8D3-42E795368C98}">
      <dsp:nvSpPr>
        <dsp:cNvPr id="0" name=""/>
        <dsp:cNvSpPr/>
      </dsp:nvSpPr>
      <dsp:spPr>
        <a:xfrm>
          <a:off x="2114847" y="1515"/>
          <a:ext cx="1866304" cy="93315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Large Neural Models</a:t>
          </a:r>
          <a:endParaRPr lang="en-US" sz="1700" kern="1200" dirty="0"/>
        </a:p>
      </dsp:txBody>
      <dsp:txXfrm>
        <a:off x="2160400" y="47068"/>
        <a:ext cx="1775198" cy="842046"/>
      </dsp:txXfrm>
    </dsp:sp>
    <dsp:sp modelId="{E7BFD104-2670-2742-A074-9B58DE4F5282}">
      <dsp:nvSpPr>
        <dsp:cNvPr id="0" name=""/>
        <dsp:cNvSpPr/>
      </dsp:nvSpPr>
      <dsp:spPr>
        <a:xfrm>
          <a:off x="3759238" y="1196235"/>
          <a:ext cx="1866304" cy="93315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Elicit Explicit Symbolic Knowledge </a:t>
          </a:r>
          <a:endParaRPr lang="en-US" sz="1700" kern="1200" dirty="0"/>
        </a:p>
      </dsp:txBody>
      <dsp:txXfrm>
        <a:off x="3804791" y="1241788"/>
        <a:ext cx="1775198" cy="842046"/>
      </dsp:txXfrm>
    </dsp:sp>
    <dsp:sp modelId="{3601762D-9A3B-7948-90EE-9BE8111DA410}">
      <dsp:nvSpPr>
        <dsp:cNvPr id="0" name=""/>
        <dsp:cNvSpPr/>
      </dsp:nvSpPr>
      <dsp:spPr>
        <a:xfrm>
          <a:off x="3131137" y="3129332"/>
          <a:ext cx="1866304" cy="93315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Knowledge Localization and  Generalization</a:t>
          </a:r>
          <a:endParaRPr lang="en-US" sz="1700" kern="1200" dirty="0"/>
        </a:p>
      </dsp:txBody>
      <dsp:txXfrm>
        <a:off x="3176690" y="3174885"/>
        <a:ext cx="1775198" cy="842046"/>
      </dsp:txXfrm>
    </dsp:sp>
    <dsp:sp modelId="{97217FCF-C3AE-AA48-BA52-00FB45D890F9}">
      <dsp:nvSpPr>
        <dsp:cNvPr id="0" name=""/>
        <dsp:cNvSpPr/>
      </dsp:nvSpPr>
      <dsp:spPr>
        <a:xfrm>
          <a:off x="1098558" y="3129332"/>
          <a:ext cx="1866304" cy="93315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Knowledge Augmentation and Distillation</a:t>
          </a:r>
          <a:endParaRPr lang="en-US" sz="1700" kern="1200" dirty="0"/>
        </a:p>
      </dsp:txBody>
      <dsp:txXfrm>
        <a:off x="1144111" y="3174885"/>
        <a:ext cx="1775198" cy="842046"/>
      </dsp:txXfrm>
    </dsp:sp>
    <dsp:sp modelId="{3AC5EE9E-5668-A642-A1E6-88013EBF361D}">
      <dsp:nvSpPr>
        <dsp:cNvPr id="0" name=""/>
        <dsp:cNvSpPr/>
      </dsp:nvSpPr>
      <dsp:spPr>
        <a:xfrm>
          <a:off x="470456" y="1196235"/>
          <a:ext cx="1866304" cy="93315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Knowledge Patching and Fusion</a:t>
          </a:r>
          <a:endParaRPr lang="en-US" sz="1700" kern="1200" dirty="0"/>
        </a:p>
      </dsp:txBody>
      <dsp:txXfrm>
        <a:off x="516009" y="1241788"/>
        <a:ext cx="1775198" cy="8420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B4EB7-6384-0B45-85DD-B0F976A71780}">
      <dsp:nvSpPr>
        <dsp:cNvPr id="0" name=""/>
        <dsp:cNvSpPr/>
      </dsp:nvSpPr>
      <dsp:spPr>
        <a:xfrm>
          <a:off x="1333948" y="0"/>
          <a:ext cx="2000922" cy="1140312"/>
        </a:xfrm>
        <a:prstGeom prst="rightArrow">
          <a:avLst>
            <a:gd name="adj1" fmla="val 75000"/>
            <a:gd name="adj2" fmla="val 5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350" tIns="6350" rIns="6350" bIns="635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Structured Knowledge</a:t>
          </a:r>
          <a:endParaRPr lang="en-US" sz="1000" kern="1200" dirty="0"/>
        </a:p>
        <a:p>
          <a:pPr marL="57150" lvl="1" indent="-57150" algn="l" defTabSz="444500">
            <a:lnSpc>
              <a:spcPct val="90000"/>
            </a:lnSpc>
            <a:spcBef>
              <a:spcPct val="0"/>
            </a:spcBef>
            <a:spcAft>
              <a:spcPct val="15000"/>
            </a:spcAft>
            <a:buChar char="••"/>
          </a:pPr>
          <a:r>
            <a:rPr lang="en-US" sz="1000" kern="1200" dirty="0" smtClean="0"/>
            <a:t>Background Knowledge</a:t>
          </a:r>
          <a:endParaRPr lang="en-US" sz="1000" kern="1200" dirty="0"/>
        </a:p>
        <a:p>
          <a:pPr marL="57150" lvl="1" indent="-57150" algn="l" defTabSz="444500">
            <a:lnSpc>
              <a:spcPct val="90000"/>
            </a:lnSpc>
            <a:spcBef>
              <a:spcPct val="0"/>
            </a:spcBef>
            <a:spcAft>
              <a:spcPct val="15000"/>
            </a:spcAft>
            <a:buChar char="••"/>
          </a:pPr>
          <a:r>
            <a:rPr lang="en-US" sz="1000" kern="1200" dirty="0" smtClean="0"/>
            <a:t>Domain-Specific Knowledge</a:t>
          </a:r>
          <a:endParaRPr lang="en-US" sz="1000" kern="1200" dirty="0"/>
        </a:p>
        <a:p>
          <a:pPr marL="57150" lvl="1" indent="-57150" algn="l" defTabSz="444500">
            <a:lnSpc>
              <a:spcPct val="90000"/>
            </a:lnSpc>
            <a:spcBef>
              <a:spcPct val="0"/>
            </a:spcBef>
            <a:spcAft>
              <a:spcPct val="15000"/>
            </a:spcAft>
            <a:buChar char="••"/>
          </a:pPr>
          <a:r>
            <a:rPr lang="en-US" sz="1000" kern="1200" dirty="0" smtClean="0"/>
            <a:t>World Knowledge</a:t>
          </a:r>
          <a:endParaRPr lang="en-US" sz="1000" kern="1200" dirty="0"/>
        </a:p>
        <a:p>
          <a:pPr marL="57150" lvl="1" indent="-57150" algn="l" defTabSz="444500">
            <a:lnSpc>
              <a:spcPct val="90000"/>
            </a:lnSpc>
            <a:spcBef>
              <a:spcPct val="0"/>
            </a:spcBef>
            <a:spcAft>
              <a:spcPct val="15000"/>
            </a:spcAft>
            <a:buChar char="••"/>
          </a:pPr>
          <a:r>
            <a:rPr lang="en-US" sz="1000" kern="1200" dirty="0" smtClean="0"/>
            <a:t>Task-Specific Knowledge</a:t>
          </a:r>
          <a:endParaRPr lang="en-US" sz="1000" kern="1200" dirty="0"/>
        </a:p>
      </dsp:txBody>
      <dsp:txXfrm>
        <a:off x="1333948" y="142539"/>
        <a:ext cx="1573305" cy="855234"/>
      </dsp:txXfrm>
    </dsp:sp>
    <dsp:sp modelId="{B7159981-1223-EA4C-93D6-59C7E24C5239}">
      <dsp:nvSpPr>
        <dsp:cNvPr id="0" name=""/>
        <dsp:cNvSpPr/>
      </dsp:nvSpPr>
      <dsp:spPr>
        <a:xfrm>
          <a:off x="0" y="0"/>
          <a:ext cx="1333948" cy="1140312"/>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smtClean="0"/>
            <a:t>External Symbolic Knowledge</a:t>
          </a:r>
          <a:endParaRPr lang="en-US" sz="1800" kern="1200" dirty="0"/>
        </a:p>
      </dsp:txBody>
      <dsp:txXfrm>
        <a:off x="55665" y="55665"/>
        <a:ext cx="1222618" cy="10289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F1AFF4-C9D0-3C48-BD6C-38A766D44A1C}">
      <dsp:nvSpPr>
        <dsp:cNvPr id="0" name=""/>
        <dsp:cNvSpPr/>
      </dsp:nvSpPr>
      <dsp:spPr>
        <a:xfrm>
          <a:off x="66049" y="0"/>
          <a:ext cx="1127710" cy="626505"/>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Knowledge Extraction</a:t>
          </a:r>
        </a:p>
      </dsp:txBody>
      <dsp:txXfrm>
        <a:off x="84399" y="18350"/>
        <a:ext cx="1091010" cy="589805"/>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BD1D6D-23F3-2F4F-A346-10776EAF2844}" type="datetimeFigureOut">
              <a:rPr lang="en-US" smtClean="0"/>
              <a:t>9/28/23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19A1B3-B256-A04A-82ED-757DB810FCB3}" type="slidenum">
              <a:rPr lang="en-US" smtClean="0"/>
              <a:t>‹#›</a:t>
            </a:fld>
            <a:endParaRPr lang="en-US"/>
          </a:p>
        </p:txBody>
      </p:sp>
    </p:spTree>
    <p:extLst>
      <p:ext uri="{BB962C8B-B14F-4D97-AF65-F5344CB8AC3E}">
        <p14:creationId xmlns:p14="http://schemas.microsoft.com/office/powerpoint/2010/main" val="2430865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2935e29f4d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g22935e29f4d_1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span localization is harder than type classification. The definition of an entity type is easier than an event type.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5105c53d8b_2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g25105c53d8b_2_2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5105c53d8b_2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3" name="Google Shape;353;g25105c53d8b_2_2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5105c53d8b_2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g25105c53d8b_2_2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5105c53d8b_2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g25105c53d8b_2_2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5:notes"/>
          <p:cNvSpPr txBox="1">
            <a:spLocks noGrp="1"/>
          </p:cNvSpPr>
          <p:nvPr>
            <p:ph type="body" idx="1"/>
          </p:nvPr>
        </p:nvSpPr>
        <p:spPr>
          <a:xfrm>
            <a:off x="917576" y="4416426"/>
            <a:ext cx="5046663" cy="4183063"/>
          </a:xfrm>
          <a:prstGeom prst="rect">
            <a:avLst/>
          </a:prstGeom>
        </p:spPr>
        <p:txBody>
          <a:bodyPr spcFirstLastPara="1" wrap="square" lIns="93148" tIns="46574" rIns="93148" bIns="46574" anchor="t" anchorCtr="0">
            <a:noAutofit/>
          </a:bodyPr>
          <a:lstStyle/>
          <a:p>
            <a:pPr>
              <a:spcBef>
                <a:spcPts val="360"/>
              </a:spcBef>
            </a:pPr>
            <a:r>
              <a:rPr lang="en-US" dirty="0"/>
              <a:t>deployed</a:t>
            </a:r>
            <a:endParaRPr dirty="0"/>
          </a:p>
        </p:txBody>
      </p:sp>
      <p:sp>
        <p:nvSpPr>
          <p:cNvPr id="402" name="Google Shape;402;p5: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1830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6344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4:notes"/>
          <p:cNvSpPr txBox="1">
            <a:spLocks noGrp="1"/>
          </p:cNvSpPr>
          <p:nvPr>
            <p:ph type="body" idx="1"/>
          </p:nvPr>
        </p:nvSpPr>
        <p:spPr>
          <a:xfrm>
            <a:off x="685800" y="4400550"/>
            <a:ext cx="5486400" cy="3600450"/>
          </a:xfrm>
          <a:prstGeom prst="rect">
            <a:avLst/>
          </a:prstGeom>
          <a:noFill/>
          <a:ln>
            <a:noFill/>
          </a:ln>
        </p:spPr>
        <p:txBody>
          <a:bodyPr spcFirstLastPara="1" wrap="square" lIns="91408" tIns="45704" rIns="91408" bIns="45704" anchor="t" anchorCtr="0">
            <a:normAutofit/>
          </a:bodyPr>
          <a:lstStyle/>
          <a:p>
            <a:pPr>
              <a:lnSpc>
                <a:spcPct val="80000"/>
              </a:lnSpc>
              <a:buSzPts val="1400"/>
            </a:pPr>
            <a:r>
              <a:rPr lang="en-US" sz="1100">
                <a:latin typeface="Cambria"/>
                <a:ea typeface="Cambria"/>
                <a:cs typeface="Cambria"/>
                <a:sym typeface="Cambria"/>
              </a:rPr>
              <a:t>To tackle these two challenges, we propose a new framework COVID-KG to accelerate scientific discovery and build a bridge between clinicians and biology scientists. </a:t>
            </a:r>
            <a:endParaRPr/>
          </a:p>
          <a:p>
            <a:pPr>
              <a:lnSpc>
                <a:spcPct val="80000"/>
              </a:lnSpc>
              <a:buSzPts val="1400"/>
            </a:pPr>
            <a:r>
              <a:rPr lang="en-US" sz="1100">
                <a:latin typeface="Cambria"/>
                <a:ea typeface="Cambria"/>
                <a:cs typeface="Cambria"/>
                <a:sym typeface="Cambria"/>
              </a:rPr>
              <a:t>COVID-KG starts by reading existing papers to build multimedia knowledge graphs (KGs), in which nodes are entities/concepts and edges represent relations and events involving these entities, extracted from both text and images. </a:t>
            </a:r>
            <a:endParaRPr/>
          </a:p>
          <a:p>
            <a:pPr>
              <a:lnSpc>
                <a:spcPct val="80000"/>
              </a:lnSpc>
              <a:buSzPts val="1400"/>
            </a:pPr>
            <a:endParaRPr sz="1100">
              <a:latin typeface="Cambria"/>
              <a:ea typeface="Cambria"/>
              <a:cs typeface="Cambria"/>
              <a:sym typeface="Cambria"/>
            </a:endParaRPr>
          </a:p>
          <a:p>
            <a:pPr>
              <a:lnSpc>
                <a:spcPct val="80000"/>
              </a:lnSpc>
              <a:buSzPts val="1400"/>
            </a:pPr>
            <a:r>
              <a:rPr lang="en-US" sz="1100">
                <a:latin typeface="Cambria"/>
                <a:ea typeface="Cambria"/>
                <a:cs typeface="Cambria"/>
                <a:sym typeface="Cambria"/>
              </a:rPr>
              <a:t>Given the knowledge graphs  enriched with path ranking and evidence mining, COVID-KG answers natural language questions effectively.</a:t>
            </a:r>
            <a:endParaRPr/>
          </a:p>
          <a:p>
            <a:pPr>
              <a:lnSpc>
                <a:spcPct val="80000"/>
              </a:lnSpc>
              <a:buSzPts val="1400"/>
            </a:pPr>
            <a:r>
              <a:rPr lang="en-US" sz="1100">
                <a:latin typeface="Cambria"/>
                <a:ea typeface="Cambria"/>
                <a:cs typeface="Cambria"/>
                <a:sym typeface="Cambria"/>
              </a:rPr>
              <a:t>Our system has several contributions. </a:t>
            </a:r>
            <a:endParaRPr/>
          </a:p>
          <a:p>
            <a:pPr>
              <a:lnSpc>
                <a:spcPct val="80000"/>
              </a:lnSpc>
              <a:buSzPts val="1400"/>
            </a:pPr>
            <a:r>
              <a:rPr lang="en-US" sz="1100">
                <a:latin typeface="Cambria"/>
                <a:ea typeface="Cambria"/>
                <a:cs typeface="Cambria"/>
                <a:sym typeface="Cambria"/>
              </a:rPr>
              <a:t>Firstly, we use new distantly supervised, refined fine-grained extraction and typing to help Knowledge Graph construction.</a:t>
            </a:r>
            <a:endParaRPr/>
          </a:p>
          <a:p>
            <a:pPr>
              <a:lnSpc>
                <a:spcPct val="80000"/>
              </a:lnSpc>
              <a:buSzPts val="1400"/>
            </a:pPr>
            <a:r>
              <a:rPr lang="en-US" sz="1100">
                <a:latin typeface="Cambria"/>
                <a:ea typeface="Cambria"/>
                <a:cs typeface="Cambria"/>
                <a:sym typeface="Cambria"/>
              </a:rPr>
              <a:t> </a:t>
            </a:r>
            <a:endParaRPr/>
          </a:p>
          <a:p>
            <a:pPr>
              <a:lnSpc>
                <a:spcPct val="80000"/>
              </a:lnSpc>
              <a:buSzPts val="1400"/>
            </a:pPr>
            <a:r>
              <a:rPr lang="en-US" sz="1100">
                <a:latin typeface="Cambria"/>
                <a:ea typeface="Cambria"/>
                <a:cs typeface="Cambria"/>
                <a:sym typeface="Cambria"/>
              </a:rPr>
              <a:t>Secondly, we use chemical graph parsing and image analysis to enable multi-media common semantic space construction and new hierarchical embedding for graph neural networks-based knowledge extraction and entity resolution.</a:t>
            </a:r>
            <a:endParaRPr/>
          </a:p>
          <a:p>
            <a:pPr>
              <a:lnSpc>
                <a:spcPct val="80000"/>
              </a:lnSpc>
              <a:buSzPts val="1400"/>
            </a:pPr>
            <a:r>
              <a:rPr lang="en-US" sz="1100">
                <a:latin typeface="Cambria"/>
                <a:ea typeface="Cambria"/>
                <a:cs typeface="Cambria"/>
                <a:sym typeface="Cambria"/>
              </a:rPr>
              <a:t> </a:t>
            </a:r>
            <a:endParaRPr/>
          </a:p>
          <a:p>
            <a:pPr>
              <a:lnSpc>
                <a:spcPct val="80000"/>
              </a:lnSpc>
              <a:buSzPts val="1400"/>
            </a:pPr>
            <a:r>
              <a:rPr lang="en-US" sz="1100">
                <a:latin typeface="Cambria"/>
                <a:ea typeface="Cambria"/>
                <a:cs typeface="Cambria"/>
                <a:sym typeface="Cambria"/>
              </a:rPr>
              <a:t>The third innovation is that we adopt Domain-specific ontology and database guided knowledge enrichment for joint neural end-to-end entity/relation/event extraction; Our COVID’19 Knowledge graph receives more than 500downloads</a:t>
            </a:r>
            <a:endParaRPr/>
          </a:p>
          <a:p>
            <a:pPr>
              <a:lnSpc>
                <a:spcPct val="80000"/>
              </a:lnSpc>
              <a:buSzPts val="1400"/>
            </a:pPr>
            <a:r>
              <a:rPr lang="en-US" sz="1100">
                <a:latin typeface="Cambria"/>
                <a:ea typeface="Cambria"/>
                <a:cs typeface="Cambria"/>
                <a:sym typeface="Cambria"/>
              </a:rPr>
              <a:t> </a:t>
            </a:r>
            <a:endParaRPr/>
          </a:p>
          <a:p>
            <a:pPr>
              <a:lnSpc>
                <a:spcPct val="80000"/>
              </a:lnSpc>
              <a:buSzPts val="1400"/>
            </a:pPr>
            <a:r>
              <a:rPr lang="en-US" sz="1100">
                <a:latin typeface="Cambria"/>
                <a:ea typeface="Cambria"/>
                <a:cs typeface="Cambria"/>
                <a:sym typeface="Cambria"/>
              </a:rPr>
              <a:t>We also apply Generative Adversarial Networks for data augmentation by regarding samples generated by the generator as negative samples to train the discriminator</a:t>
            </a:r>
            <a:endParaRPr/>
          </a:p>
          <a:p>
            <a:pPr>
              <a:lnSpc>
                <a:spcPct val="80000"/>
              </a:lnSpc>
              <a:buSzPts val="1400"/>
            </a:pPr>
            <a:r>
              <a:rPr lang="en-US" sz="1100">
                <a:latin typeface="Cambria"/>
                <a:ea typeface="Cambria"/>
                <a:cs typeface="Cambria"/>
                <a:sym typeface="Cambria"/>
              </a:rPr>
              <a:t> </a:t>
            </a:r>
            <a:endParaRPr/>
          </a:p>
          <a:p>
            <a:pPr marL="448650" indent="-224325">
              <a:lnSpc>
                <a:spcPct val="80000"/>
              </a:lnSpc>
              <a:buSzPts val="1400"/>
            </a:pPr>
            <a:r>
              <a:rPr lang="en-US" sz="1100">
                <a:latin typeface="Cambria"/>
                <a:ea typeface="Cambria"/>
                <a:cs typeface="Cambria"/>
                <a:sym typeface="Cambria"/>
              </a:rPr>
              <a:t>Finally, we adopt Weakly-supervised automated taxonomy construction, and taxonomy-guided, theme-based multidimensional document classification and text summarization </a:t>
            </a:r>
            <a:endParaRPr sz="700"/>
          </a:p>
        </p:txBody>
      </p:sp>
      <p:sp>
        <p:nvSpPr>
          <p:cNvPr id="287" name="Google Shape;287;p4:notes"/>
          <p:cNvSpPr txBox="1">
            <a:spLocks noGrp="1"/>
          </p:cNvSpPr>
          <p:nvPr>
            <p:ph type="sldNum" idx="12"/>
          </p:nvPr>
        </p:nvSpPr>
        <p:spPr>
          <a:xfrm>
            <a:off x="3884613" y="8685216"/>
            <a:ext cx="2971800" cy="458787"/>
          </a:xfrm>
          <a:prstGeom prst="rect">
            <a:avLst/>
          </a:prstGeom>
          <a:noFill/>
          <a:ln>
            <a:noFill/>
          </a:ln>
        </p:spPr>
        <p:txBody>
          <a:bodyPr spcFirstLastPara="1" wrap="square" lIns="91408" tIns="45704" rIns="91408" bIns="45704" anchor="b" anchorCtr="0">
            <a:noAutofit/>
          </a:bodyPr>
          <a:lstStyle/>
          <a:p>
            <a:pPr algn="l">
              <a:buSzPts val="1400"/>
            </a:pPr>
            <a:fld id="{00000000-1234-1234-1234-123412341234}" type="slidenum">
              <a:rPr lang="en-US"/>
              <a:pPr algn="l">
                <a:buSzPts val="1400"/>
              </a:pPr>
              <a:t>35</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5:notes"/>
          <p:cNvSpPr>
            <a:spLocks noGrp="1" noRot="1" noChangeAspect="1"/>
          </p:cNvSpPr>
          <p:nvPr>
            <p:ph type="sldImg" idx="2"/>
          </p:nvPr>
        </p:nvSpPr>
        <p:spPr>
          <a:xfrm>
            <a:off x="701951" y="1143000"/>
            <a:ext cx="5454098" cy="3085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5:notes"/>
          <p:cNvSpPr txBox="1">
            <a:spLocks noGrp="1"/>
          </p:cNvSpPr>
          <p:nvPr>
            <p:ph type="body" idx="1"/>
          </p:nvPr>
        </p:nvSpPr>
        <p:spPr>
          <a:xfrm>
            <a:off x="685800" y="4400550"/>
            <a:ext cx="5486400" cy="3600450"/>
          </a:xfrm>
          <a:prstGeom prst="rect">
            <a:avLst/>
          </a:prstGeom>
          <a:noFill/>
          <a:ln>
            <a:noFill/>
          </a:ln>
        </p:spPr>
        <p:txBody>
          <a:bodyPr spcFirstLastPara="1" wrap="square" lIns="91408" tIns="45704" rIns="91408" bIns="45704" anchor="t" anchorCtr="0">
            <a:noAutofit/>
          </a:bodyPr>
          <a:lstStyle/>
          <a:p>
            <a:pPr marL="448650" indent="-224325">
              <a:buClr>
                <a:schemeClr val="dk1"/>
              </a:buClr>
              <a:buSzPts val="1400"/>
            </a:pPr>
            <a:endParaRPr/>
          </a:p>
        </p:txBody>
      </p:sp>
      <p:sp>
        <p:nvSpPr>
          <p:cNvPr id="269" name="Google Shape;269;p5:notes"/>
          <p:cNvSpPr txBox="1">
            <a:spLocks noGrp="1"/>
          </p:cNvSpPr>
          <p:nvPr>
            <p:ph type="sldNum" idx="12"/>
          </p:nvPr>
        </p:nvSpPr>
        <p:spPr>
          <a:xfrm>
            <a:off x="3884613" y="8685216"/>
            <a:ext cx="2971800" cy="458787"/>
          </a:xfrm>
          <a:prstGeom prst="rect">
            <a:avLst/>
          </a:prstGeom>
          <a:noFill/>
          <a:ln>
            <a:noFill/>
          </a:ln>
        </p:spPr>
        <p:txBody>
          <a:bodyPr spcFirstLastPara="1" wrap="square" lIns="91408" tIns="45704" rIns="91408" bIns="45704" anchor="b" anchorCtr="0">
            <a:noAutofit/>
          </a:bodyPr>
          <a:lstStyle/>
          <a:p>
            <a:pPr algn="l">
              <a:buClr>
                <a:schemeClr val="dk1"/>
              </a:buClr>
              <a:buSzPts val="1200"/>
            </a:pPr>
            <a:fld id="{00000000-1234-1234-1234-123412341234}" type="slidenum">
              <a:rPr lang="en-US"/>
              <a:pPr algn="l">
                <a:buClr>
                  <a:schemeClr val="dk1"/>
                </a:buClr>
                <a:buSzPts val="1200"/>
              </a:pPr>
              <a:t>36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a:spcBef>
                <a:spcPts val="0"/>
              </a:spcBef>
              <a:buClr>
                <a:srgbClr val="170981"/>
              </a:buClr>
              <a:buSzPts val="1776"/>
              <a:buFont typeface="Arial" charset="0"/>
              <a:buChar char="•"/>
            </a:pPr>
            <a:r>
              <a:rPr lang="en-US" sz="1200" dirty="0" smtClean="0">
                <a:solidFill>
                  <a:schemeClr val="dk1"/>
                </a:solidFill>
                <a:ea typeface="Calibri"/>
                <a:cs typeface="Calibri"/>
                <a:sym typeface="Calibri"/>
              </a:rPr>
              <a:t>IE was defined as a corpus-level</a:t>
            </a:r>
            <a:r>
              <a:rPr lang="en-US" sz="1200" baseline="0" dirty="0" smtClean="0">
                <a:solidFill>
                  <a:schemeClr val="dk1"/>
                </a:solidFill>
                <a:ea typeface="Calibri"/>
                <a:cs typeface="Calibri"/>
                <a:sym typeface="Calibri"/>
              </a:rPr>
              <a:t> IE task, compromise it to sentence-level IE</a:t>
            </a:r>
            <a:r>
              <a:rPr lang="mr-IN" sz="1200" baseline="0" dirty="0" smtClean="0">
                <a:solidFill>
                  <a:schemeClr val="dk1"/>
                </a:solidFill>
                <a:ea typeface="Calibri"/>
                <a:cs typeface="Calibri"/>
                <a:sym typeface="Calibri"/>
              </a:rPr>
              <a:t>…</a:t>
            </a:r>
            <a:r>
              <a:rPr lang="en-US" sz="1200" baseline="0" dirty="0" smtClean="0">
                <a:solidFill>
                  <a:schemeClr val="dk1"/>
                </a:solidFill>
                <a:ea typeface="Calibri"/>
                <a:cs typeface="Calibri"/>
                <a:sym typeface="Calibri"/>
              </a:rPr>
              <a:t> and only recently resume document-level IE</a:t>
            </a:r>
            <a:endParaRPr lang="en-US" sz="1200" dirty="0" smtClean="0">
              <a:solidFill>
                <a:schemeClr val="dk1"/>
              </a:solidFill>
              <a:ea typeface="Calibri"/>
              <a:cs typeface="Calibri"/>
              <a:sym typeface="Calibri"/>
            </a:endParaRPr>
          </a:p>
          <a:p>
            <a:pPr>
              <a:spcBef>
                <a:spcPts val="0"/>
              </a:spcBef>
              <a:buClr>
                <a:srgbClr val="170981"/>
              </a:buClr>
              <a:buSzPts val="1776"/>
              <a:buFont typeface="Arial" charset="0"/>
              <a:buChar char="•"/>
            </a:pPr>
            <a:endParaRPr lang="en-US" sz="1200" dirty="0" smtClean="0">
              <a:solidFill>
                <a:schemeClr val="dk1"/>
              </a:solidFill>
              <a:ea typeface="Calibri"/>
              <a:cs typeface="Calibri"/>
              <a:sym typeface="Calibri"/>
            </a:endParaRPr>
          </a:p>
          <a:p>
            <a:pPr>
              <a:spcBef>
                <a:spcPts val="0"/>
              </a:spcBef>
              <a:buClr>
                <a:srgbClr val="170981"/>
              </a:buClr>
              <a:buSzPts val="1776"/>
              <a:buFont typeface="Arial" charset="0"/>
              <a:buChar char="•"/>
            </a:pPr>
            <a:r>
              <a:rPr lang="en-US" sz="1200" dirty="0" smtClean="0">
                <a:solidFill>
                  <a:schemeClr val="dk1"/>
                </a:solidFill>
                <a:ea typeface="Calibri"/>
                <a:cs typeface="Calibri"/>
                <a:sym typeface="Calibri"/>
              </a:rPr>
              <a:t>MUC paper</a:t>
            </a:r>
            <a:r>
              <a:rPr lang="is-IS" sz="1200" dirty="0" smtClean="0">
                <a:solidFill>
                  <a:schemeClr val="dk1"/>
                </a:solidFill>
                <a:ea typeface="Calibri"/>
                <a:cs typeface="Calibri"/>
                <a:sym typeface="Calibri"/>
              </a:rPr>
              <a:t>… cite task</a:t>
            </a:r>
            <a:endParaRPr lang="en-US" sz="1200" dirty="0" smtClean="0">
              <a:solidFill>
                <a:schemeClr val="dk1"/>
              </a:solidFill>
              <a:ea typeface="Calibri"/>
              <a:cs typeface="Calibri"/>
              <a:sym typeface="Calibri"/>
            </a:endParaRPr>
          </a:p>
          <a:p>
            <a:pPr>
              <a:spcBef>
                <a:spcPts val="0"/>
              </a:spcBef>
              <a:buClr>
                <a:srgbClr val="170981"/>
              </a:buClr>
              <a:buSzPts val="1776"/>
              <a:buFont typeface="Arial" charset="0"/>
              <a:buChar char="•"/>
            </a:pPr>
            <a:r>
              <a:rPr lang="en-US" sz="1200" dirty="0" smtClean="0">
                <a:solidFill>
                  <a:schemeClr val="dk1"/>
                </a:solidFill>
                <a:ea typeface="Calibri"/>
                <a:cs typeface="Calibri"/>
                <a:sym typeface="Calibri"/>
              </a:rPr>
              <a:t>XXX </a:t>
            </a:r>
            <a:r>
              <a:rPr lang="en-US" sz="1200" dirty="0" err="1" smtClean="0">
                <a:solidFill>
                  <a:schemeClr val="dk1"/>
                </a:solidFill>
                <a:ea typeface="Calibri"/>
                <a:cs typeface="Calibri"/>
                <a:sym typeface="Calibri"/>
              </a:rPr>
              <a:t>zoey’s</a:t>
            </a:r>
            <a:r>
              <a:rPr lang="en-US" sz="1200" dirty="0" smtClean="0">
                <a:solidFill>
                  <a:schemeClr val="dk1"/>
                </a:solidFill>
                <a:ea typeface="Calibri"/>
                <a:cs typeface="Calibri"/>
                <a:sym typeface="Calibri"/>
              </a:rPr>
              <a:t> work, from </a:t>
            </a:r>
            <a:r>
              <a:rPr lang="en-US" sz="1200" dirty="0" err="1" smtClean="0">
                <a:solidFill>
                  <a:schemeClr val="dk1"/>
                </a:solidFill>
                <a:ea typeface="Calibri"/>
                <a:cs typeface="Calibri"/>
                <a:sym typeface="Calibri"/>
              </a:rPr>
              <a:t>cmu</a:t>
            </a:r>
            <a:r>
              <a:rPr lang="en-US" sz="1200" dirty="0" smtClean="0">
                <a:solidFill>
                  <a:schemeClr val="dk1"/>
                </a:solidFill>
                <a:ea typeface="Calibri"/>
                <a:cs typeface="Calibri"/>
                <a:sym typeface="Calibri"/>
              </a:rPr>
              <a:t> slides</a:t>
            </a:r>
          </a:p>
          <a:p>
            <a:pPr>
              <a:spcBef>
                <a:spcPts val="0"/>
              </a:spcBef>
              <a:buClr>
                <a:srgbClr val="170981"/>
              </a:buClr>
              <a:buSzPts val="1776"/>
              <a:buFont typeface="Arial" charset="0"/>
              <a:buChar char="•"/>
            </a:pPr>
            <a:r>
              <a:rPr lang="en-US" sz="1200" dirty="0" smtClean="0">
                <a:solidFill>
                  <a:schemeClr val="dk1"/>
                </a:solidFill>
                <a:latin typeface="+mn-lt"/>
                <a:ea typeface="Calibri"/>
                <a:cs typeface="Calibri"/>
                <a:sym typeface="Calibri"/>
              </a:rPr>
              <a:t> </a:t>
            </a:r>
          </a:p>
          <a:p>
            <a:pPr>
              <a:spcBef>
                <a:spcPts val="0"/>
              </a:spcBef>
              <a:buClr>
                <a:srgbClr val="170981"/>
              </a:buClr>
              <a:buSzPts val="1776"/>
              <a:buFont typeface="Arial" charset="0"/>
              <a:buChar char="•"/>
            </a:pPr>
            <a:r>
              <a:rPr lang="en-US" sz="1200" dirty="0" smtClean="0">
                <a:solidFill>
                  <a:schemeClr val="dk1"/>
                </a:solidFill>
                <a:latin typeface="+mn-lt"/>
                <a:ea typeface="Calibri"/>
                <a:cs typeface="Calibri"/>
                <a:sym typeface="Calibri"/>
              </a:rPr>
              <a:t>XXX cite MUC, corpus level -&gt; KB, cite </a:t>
            </a:r>
            <a:r>
              <a:rPr lang="en-US" sz="1200" dirty="0" err="1" smtClean="0">
                <a:solidFill>
                  <a:schemeClr val="dk1"/>
                </a:solidFill>
                <a:latin typeface="+mn-lt"/>
                <a:ea typeface="Calibri"/>
                <a:cs typeface="Calibri"/>
                <a:sym typeface="Calibri"/>
              </a:rPr>
              <a:t>ed</a:t>
            </a:r>
            <a:r>
              <a:rPr lang="en-US" sz="1200" dirty="0" smtClean="0">
                <a:solidFill>
                  <a:schemeClr val="dk1"/>
                </a:solidFill>
                <a:latin typeface="+mn-lt"/>
                <a:ea typeface="Calibri"/>
                <a:cs typeface="Calibri"/>
                <a:sym typeface="Calibri"/>
              </a:rPr>
              <a:t> and </a:t>
            </a:r>
            <a:r>
              <a:rPr lang="en-US" sz="1200" dirty="0" err="1" smtClean="0">
                <a:solidFill>
                  <a:schemeClr val="dk1"/>
                </a:solidFill>
                <a:latin typeface="+mn-lt"/>
                <a:ea typeface="Calibri"/>
                <a:cs typeface="Calibri"/>
                <a:sym typeface="Calibri"/>
              </a:rPr>
              <a:t>ralph’s</a:t>
            </a:r>
            <a:r>
              <a:rPr lang="en-US" sz="1200" dirty="0" smtClean="0">
                <a:solidFill>
                  <a:schemeClr val="dk1"/>
                </a:solidFill>
                <a:latin typeface="+mn-lt"/>
                <a:ea typeface="Calibri"/>
                <a:cs typeface="Calibri"/>
                <a:sym typeface="Calibri"/>
              </a:rPr>
              <a:t> paper</a:t>
            </a:r>
          </a:p>
          <a:p>
            <a:pPr>
              <a:spcBef>
                <a:spcPts val="0"/>
              </a:spcBef>
              <a:buClr>
                <a:srgbClr val="170981"/>
              </a:buClr>
              <a:buSzPts val="1776"/>
              <a:buFont typeface="Arial" charset="0"/>
              <a:buChar char="•"/>
            </a:pPr>
            <a:r>
              <a:rPr lang="en-US" sz="1200" dirty="0" smtClean="0">
                <a:solidFill>
                  <a:schemeClr val="dk1"/>
                </a:solidFill>
                <a:latin typeface="+mn-lt"/>
                <a:ea typeface="Calibri"/>
                <a:cs typeface="Calibri"/>
                <a:sym typeface="Calibri"/>
              </a:rPr>
              <a:t>XXX sentence level maximum entropy, </a:t>
            </a:r>
            <a:r>
              <a:rPr lang="en-US" sz="1200" dirty="0" err="1" smtClean="0">
                <a:solidFill>
                  <a:schemeClr val="dk1"/>
                </a:solidFill>
                <a:latin typeface="+mn-lt"/>
                <a:ea typeface="Calibri"/>
                <a:cs typeface="Calibri"/>
                <a:sym typeface="Calibri"/>
              </a:rPr>
              <a:t>svm</a:t>
            </a:r>
            <a:r>
              <a:rPr lang="en-US" sz="1200" dirty="0" smtClean="0">
                <a:solidFill>
                  <a:schemeClr val="dk1"/>
                </a:solidFill>
                <a:latin typeface="+mn-lt"/>
                <a:ea typeface="Calibri"/>
                <a:cs typeface="Calibri"/>
                <a:sym typeface="Calibri"/>
              </a:rPr>
              <a:t>, sequence labeling, leverage token-level word embedding and sentence embedding</a:t>
            </a:r>
          </a:p>
          <a:p>
            <a:pPr>
              <a:spcBef>
                <a:spcPts val="0"/>
              </a:spcBef>
              <a:buClr>
                <a:srgbClr val="170981"/>
              </a:buClr>
              <a:buSzPts val="1776"/>
              <a:buFont typeface="Arial" charset="0"/>
              <a:buChar char="•"/>
            </a:pPr>
            <a:r>
              <a:rPr lang="en-US" sz="1200" dirty="0" smtClean="0">
                <a:solidFill>
                  <a:schemeClr val="dk1"/>
                </a:solidFill>
                <a:latin typeface="+mn-lt"/>
                <a:ea typeface="Calibri"/>
                <a:cs typeface="Calibri"/>
                <a:sym typeface="Calibri"/>
              </a:rPr>
              <a:t>XXX move a bit back to the document level? </a:t>
            </a:r>
            <a:r>
              <a:rPr lang="en-US" sz="1200" dirty="0" err="1" smtClean="0">
                <a:solidFill>
                  <a:schemeClr val="dk1"/>
                </a:solidFill>
                <a:latin typeface="+mn-lt"/>
                <a:ea typeface="Calibri"/>
                <a:cs typeface="Calibri"/>
                <a:sym typeface="Calibri"/>
              </a:rPr>
              <a:t>Zoey’s</a:t>
            </a:r>
            <a:r>
              <a:rPr lang="en-US" sz="1200" dirty="0" smtClean="0">
                <a:solidFill>
                  <a:schemeClr val="dk1"/>
                </a:solidFill>
                <a:latin typeface="+mn-lt"/>
                <a:ea typeface="Calibri"/>
                <a:cs typeface="Calibri"/>
                <a:sym typeface="Calibri"/>
              </a:rPr>
              <a:t> paper, prompt</a:t>
            </a:r>
          </a:p>
          <a:p>
            <a:pPr>
              <a:spcBef>
                <a:spcPts val="0"/>
              </a:spcBef>
              <a:buClr>
                <a:srgbClr val="170981"/>
              </a:buClr>
              <a:buSzPts val="1776"/>
              <a:buFont typeface="Arial" charset="0"/>
              <a:buChar char="•"/>
            </a:pPr>
            <a:r>
              <a:rPr lang="en-US" sz="1200" dirty="0" smtClean="0">
                <a:solidFill>
                  <a:schemeClr val="dk1"/>
                </a:solidFill>
                <a:latin typeface="+mn-lt"/>
                <a:ea typeface="Calibri"/>
                <a:cs typeface="Calibri"/>
                <a:sym typeface="Calibri"/>
              </a:rPr>
              <a:t>XXX could be really hard to go back</a:t>
            </a:r>
          </a:p>
          <a:p>
            <a:pPr>
              <a:spcBef>
                <a:spcPts val="0"/>
              </a:spcBef>
              <a:buClr>
                <a:srgbClr val="170981"/>
              </a:buClr>
              <a:buSzPts val="1776"/>
              <a:buFont typeface="Arial" charset="0"/>
              <a:buChar char="•"/>
            </a:pPr>
            <a:r>
              <a:rPr lang="en-US" sz="1200" dirty="0" smtClean="0">
                <a:solidFill>
                  <a:schemeClr val="dk1"/>
                </a:solidFill>
                <a:latin typeface="+mn-lt"/>
                <a:ea typeface="Calibri"/>
                <a:cs typeface="Calibri"/>
                <a:sym typeface="Calibri"/>
              </a:rPr>
              <a:t>Why do we have to fit our nails to the hammer? Not the other way around?</a:t>
            </a:r>
          </a:p>
          <a:p>
            <a:pPr>
              <a:spcBef>
                <a:spcPts val="0"/>
              </a:spcBef>
              <a:buClr>
                <a:srgbClr val="170981"/>
              </a:buClr>
              <a:buSzPts val="1776"/>
              <a:buFont typeface="Arial" charset="0"/>
              <a:buChar char="•"/>
            </a:pPr>
            <a:r>
              <a:rPr lang="en-US" sz="1200" dirty="0" smtClean="0">
                <a:solidFill>
                  <a:schemeClr val="dk1"/>
                </a:solidFill>
                <a:latin typeface="+mn-lt"/>
                <a:ea typeface="Calibri"/>
                <a:cs typeface="Calibri"/>
                <a:sym typeface="Calibri"/>
              </a:rPr>
              <a:t>XXX lazy attitude</a:t>
            </a:r>
          </a:p>
          <a:p>
            <a:pPr>
              <a:spcBef>
                <a:spcPts val="0"/>
              </a:spcBef>
              <a:buClr>
                <a:srgbClr val="170981"/>
              </a:buClr>
              <a:buSzPts val="1776"/>
              <a:buFont typeface="Arial" charset="0"/>
              <a:buChar char="•"/>
            </a:pPr>
            <a:r>
              <a:rPr lang="en-US" sz="1200" dirty="0" smtClean="0">
                <a:solidFill>
                  <a:schemeClr val="dk1"/>
                </a:solidFill>
                <a:ea typeface="Calibri"/>
                <a:cs typeface="Calibri"/>
                <a:sym typeface="Calibri"/>
              </a:rPr>
              <a:t>Are we changing nails to fit into the hammer?</a:t>
            </a:r>
          </a:p>
          <a:p>
            <a:pPr>
              <a:spcBef>
                <a:spcPts val="0"/>
              </a:spcBef>
              <a:buClr>
                <a:srgbClr val="170981"/>
              </a:buClr>
              <a:buSzPts val="1776"/>
              <a:buFont typeface="Arial" charset="0"/>
              <a:buChar char="•"/>
            </a:pPr>
            <a:r>
              <a:rPr lang="en-US" sz="1200" dirty="0" smtClean="0">
                <a:solidFill>
                  <a:schemeClr val="dk1"/>
                </a:solidFill>
                <a:ea typeface="Calibri"/>
                <a:cs typeface="Calibri"/>
                <a:sym typeface="Calibri"/>
              </a:rPr>
              <a:t>XXX before and after, low-cost</a:t>
            </a:r>
            <a:r>
              <a:rPr lang="is-IS" sz="1200" dirty="0" smtClean="0">
                <a:solidFill>
                  <a:schemeClr val="dk1"/>
                </a:solidFill>
                <a:ea typeface="Calibri"/>
                <a:cs typeface="Calibri"/>
                <a:sym typeface="Calibri"/>
              </a:rPr>
              <a:t>….</a:t>
            </a:r>
            <a:endParaRPr lang="en-US" sz="1200" dirty="0" smtClean="0">
              <a:solidFill>
                <a:schemeClr val="dk1"/>
              </a:solidFill>
              <a:ea typeface="Calibri"/>
              <a:cs typeface="Calibri"/>
              <a:sym typeface="Calibri"/>
            </a:endParaRPr>
          </a:p>
          <a:p>
            <a:pPr marL="0" marR="0" lvl="0" indent="0" algn="l" rtl="0">
              <a:spcBef>
                <a:spcPts val="0"/>
              </a:spcBef>
              <a:spcAft>
                <a:spcPts val="0"/>
              </a:spcAft>
              <a:buClr>
                <a:schemeClr val="dk1"/>
              </a:buClr>
              <a:buSzPts val="1200"/>
              <a:buFont typeface="Times New Roman"/>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18</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782167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p32:notes"/>
          <p:cNvSpPr txBox="1">
            <a:spLocks noGrp="1"/>
          </p:cNvSpPr>
          <p:nvPr>
            <p:ph type="body" idx="1"/>
          </p:nvPr>
        </p:nvSpPr>
        <p:spPr>
          <a:xfrm>
            <a:off x="685800" y="4400550"/>
            <a:ext cx="5486400" cy="3600450"/>
          </a:xfrm>
          <a:prstGeom prst="rect">
            <a:avLst/>
          </a:prstGeom>
          <a:noFill/>
          <a:ln>
            <a:noFill/>
          </a:ln>
        </p:spPr>
        <p:txBody>
          <a:bodyPr spcFirstLastPara="1" wrap="square" lIns="91408" tIns="45704" rIns="91408" bIns="45704" anchor="t" anchorCtr="0">
            <a:noAutofit/>
          </a:bodyPr>
          <a:lstStyle/>
          <a:p>
            <a:pPr marL="448650" indent="-224325">
              <a:buClr>
                <a:schemeClr val="dk1"/>
              </a:buClr>
              <a:buSzPts val="1400"/>
            </a:pPr>
            <a:endParaRPr/>
          </a:p>
        </p:txBody>
      </p:sp>
      <p:sp>
        <p:nvSpPr>
          <p:cNvPr id="903" name="Google Shape;903;p32:notes"/>
          <p:cNvSpPr txBox="1">
            <a:spLocks noGrp="1"/>
          </p:cNvSpPr>
          <p:nvPr>
            <p:ph type="sldNum" idx="12"/>
          </p:nvPr>
        </p:nvSpPr>
        <p:spPr>
          <a:xfrm>
            <a:off x="3884613" y="8685216"/>
            <a:ext cx="2971800" cy="458787"/>
          </a:xfrm>
          <a:prstGeom prst="rect">
            <a:avLst/>
          </a:prstGeom>
          <a:noFill/>
          <a:ln>
            <a:noFill/>
          </a:ln>
        </p:spPr>
        <p:txBody>
          <a:bodyPr spcFirstLastPara="1" wrap="square" lIns="91408" tIns="45704" rIns="91408" bIns="45704" anchor="b" anchorCtr="0">
            <a:noAutofit/>
          </a:bodyPr>
          <a:lstStyle/>
          <a:p>
            <a:pPr algn="l">
              <a:buClr>
                <a:schemeClr val="dk1"/>
              </a:buClr>
              <a:buSzPts val="1200"/>
            </a:pPr>
            <a:fld id="{00000000-1234-1234-1234-123412341234}" type="slidenum">
              <a:rPr lang="en-US"/>
              <a:pPr algn="l">
                <a:buClr>
                  <a:schemeClr val="dk1"/>
                </a:buClr>
                <a:buSzPts val="1200"/>
              </a:pPr>
              <a:t>37</a:t>
            </a:fld>
            <a:endParaRPr/>
          </a:p>
        </p:txBody>
      </p:sp>
    </p:spTree>
    <p:extLst>
      <p:ext uri="{BB962C8B-B14F-4D97-AF65-F5344CB8AC3E}">
        <p14:creationId xmlns:p14="http://schemas.microsoft.com/office/powerpoint/2010/main" val="382638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26e5b1ae24_2_94:notes"/>
          <p:cNvSpPr>
            <a:spLocks noGrp="1" noRot="1" noChangeAspect="1"/>
          </p:cNvSpPr>
          <p:nvPr>
            <p:ph type="sldImg" idx="2"/>
          </p:nvPr>
        </p:nvSpPr>
        <p:spPr>
          <a:xfrm>
            <a:off x="357188" y="674688"/>
            <a:ext cx="5994400" cy="337343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g226e5b1ae24_2_94:notes"/>
          <p:cNvSpPr txBox="1">
            <a:spLocks noGrp="1"/>
          </p:cNvSpPr>
          <p:nvPr>
            <p:ph type="body" idx="1"/>
          </p:nvPr>
        </p:nvSpPr>
        <p:spPr>
          <a:xfrm>
            <a:off x="670892" y="4272197"/>
            <a:ext cx="5367130" cy="4047344"/>
          </a:xfrm>
          <a:prstGeom prst="rect">
            <a:avLst/>
          </a:prstGeom>
          <a:noFill/>
          <a:ln>
            <a:noFill/>
          </a:ln>
        </p:spPr>
        <p:txBody>
          <a:bodyPr spcFirstLastPara="1" wrap="square" lIns="89715" tIns="89715" rIns="89715" bIns="89715" anchor="t" anchorCtr="0">
            <a:noAutofit/>
          </a:bodyPr>
          <a:lstStyle/>
          <a:p>
            <a:pPr marL="380107" indent="-280406">
              <a:lnSpc>
                <a:spcPct val="115000"/>
              </a:lnSpc>
              <a:buClr>
                <a:srgbClr val="000000"/>
              </a:buClr>
              <a:buSzPts val="2000"/>
              <a:buFont typeface="Arial" charset="0"/>
              <a:buChar char="•"/>
            </a:pPr>
            <a:r>
              <a:rPr lang="en-US" sz="1100" dirty="0">
                <a:solidFill>
                  <a:srgbClr val="000000"/>
                </a:solidFill>
              </a:rPr>
              <a:t>XXX check ideas in the knowledge section in position paper</a:t>
            </a:r>
          </a:p>
          <a:p>
            <a:pPr marL="380107" indent="-280406">
              <a:lnSpc>
                <a:spcPct val="115000"/>
              </a:lnSpc>
              <a:buClr>
                <a:srgbClr val="000000"/>
              </a:buClr>
              <a:buSzPts val="2000"/>
              <a:buFont typeface="Arial" charset="0"/>
              <a:buChar char="•"/>
            </a:pPr>
            <a:r>
              <a:rPr lang="en-US" sz="1100" dirty="0">
                <a:solidFill>
                  <a:srgbClr val="000000"/>
                </a:solidFill>
              </a:rPr>
              <a:t>XXX</a:t>
            </a:r>
          </a:p>
          <a:p>
            <a:pPr marL="380107" indent="-280406">
              <a:lnSpc>
                <a:spcPct val="115000"/>
              </a:lnSpc>
              <a:buClr>
                <a:srgbClr val="000000"/>
              </a:buClr>
              <a:buSzPts val="2000"/>
              <a:buFont typeface="Arial" charset="0"/>
              <a:buChar char="•"/>
            </a:pPr>
            <a:r>
              <a:rPr lang="en-US" dirty="0" err="1" smtClean="0">
                <a:solidFill>
                  <a:srgbClr val="000000"/>
                </a:solidFill>
              </a:rPr>
              <a:t>Zi</a:t>
            </a:r>
            <a:r>
              <a:rPr lang="en-US" dirty="0" smtClean="0">
                <a:solidFill>
                  <a:srgbClr val="000000"/>
                </a:solidFill>
              </a:rPr>
              <a:t> </a:t>
            </a:r>
            <a:r>
              <a:rPr lang="en-US" dirty="0" err="1" smtClean="0">
                <a:solidFill>
                  <a:srgbClr val="000000"/>
                </a:solidFill>
              </a:rPr>
              <a:t>xue</a:t>
            </a:r>
            <a:r>
              <a:rPr lang="en-US" dirty="0" smtClean="0">
                <a:solidFill>
                  <a:srgbClr val="000000"/>
                </a:solidFill>
              </a:rPr>
              <a:t> </a:t>
            </a:r>
            <a:r>
              <a:rPr lang="en-US" dirty="0" err="1" smtClean="0">
                <a:solidFill>
                  <a:srgbClr val="000000"/>
                </a:solidFill>
              </a:rPr>
              <a:t>cheng</a:t>
            </a:r>
            <a:r>
              <a:rPr lang="en-US" dirty="0" smtClean="0">
                <a:solidFill>
                  <a:srgbClr val="000000"/>
                </a:solidFill>
              </a:rPr>
              <a:t> </a:t>
            </a:r>
            <a:r>
              <a:rPr lang="en-US" dirty="0" err="1" smtClean="0">
                <a:solidFill>
                  <a:srgbClr val="000000"/>
                </a:solidFill>
              </a:rPr>
              <a:t>cai</a:t>
            </a:r>
            <a:endParaRPr lang="en-US" dirty="0" smtClean="0">
              <a:solidFill>
                <a:srgbClr val="000000"/>
              </a:solidFill>
            </a:endParaRPr>
          </a:p>
          <a:p>
            <a:pPr marL="380107" indent="-280406">
              <a:lnSpc>
                <a:spcPct val="115000"/>
              </a:lnSpc>
              <a:buClr>
                <a:srgbClr val="000000"/>
              </a:buClr>
              <a:buSzPts val="2000"/>
              <a:buFont typeface="Arial" charset="0"/>
              <a:buChar char="•"/>
            </a:pPr>
            <a:r>
              <a:rPr lang="en-US" sz="1100" dirty="0">
                <a:solidFill>
                  <a:srgbClr val="000000"/>
                </a:solidFill>
              </a:rPr>
              <a:t>Self updating</a:t>
            </a:r>
          </a:p>
          <a:p>
            <a:pPr marL="380107" indent="-280406">
              <a:lnSpc>
                <a:spcPct val="115000"/>
              </a:lnSpc>
              <a:buClr>
                <a:srgbClr val="000000"/>
              </a:buClr>
              <a:buSzPts val="2000"/>
              <a:buFont typeface="Arial" charset="0"/>
              <a:buChar char="•"/>
            </a:pPr>
            <a:r>
              <a:rPr lang="en-US" dirty="0" smtClean="0">
                <a:solidFill>
                  <a:srgbClr val="000000"/>
                </a:solidFill>
              </a:rPr>
              <a:t>Self correction</a:t>
            </a:r>
          </a:p>
          <a:p>
            <a:pPr marL="380107" indent="-280406">
              <a:lnSpc>
                <a:spcPct val="115000"/>
              </a:lnSpc>
              <a:buClr>
                <a:srgbClr val="000000"/>
              </a:buClr>
              <a:buSzPts val="2000"/>
              <a:buFont typeface="Arial" charset="0"/>
              <a:buChar char="•"/>
            </a:pPr>
            <a:r>
              <a:rPr lang="en-US" sz="1100">
                <a:solidFill>
                  <a:srgbClr val="000000"/>
                </a:solidFill>
              </a:rPr>
              <a:t>Knowledge generalization</a:t>
            </a:r>
          </a:p>
          <a:p>
            <a:pPr>
              <a:buSzPts val="1100"/>
            </a:pPr>
            <a:endParaRPr/>
          </a:p>
        </p:txBody>
      </p:sp>
    </p:spTree>
    <p:extLst>
      <p:ext uri="{BB962C8B-B14F-4D97-AF65-F5344CB8AC3E}">
        <p14:creationId xmlns:p14="http://schemas.microsoft.com/office/powerpoint/2010/main" val="1511560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35:notes"/>
          <p:cNvSpPr>
            <a:spLocks noGrp="1" noRot="1" noChangeAspect="1"/>
          </p:cNvSpPr>
          <p:nvPr>
            <p:ph type="sldImg" idx="2"/>
          </p:nvPr>
        </p:nvSpPr>
        <p:spPr>
          <a:xfrm>
            <a:off x="701951" y="1143000"/>
            <a:ext cx="5454098" cy="3085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p35:notes"/>
          <p:cNvSpPr txBox="1">
            <a:spLocks noGrp="1"/>
          </p:cNvSpPr>
          <p:nvPr>
            <p:ph type="body" idx="1"/>
          </p:nvPr>
        </p:nvSpPr>
        <p:spPr>
          <a:xfrm>
            <a:off x="685800" y="4400550"/>
            <a:ext cx="5486400" cy="3600450"/>
          </a:xfrm>
          <a:prstGeom prst="rect">
            <a:avLst/>
          </a:prstGeom>
          <a:noFill/>
          <a:ln>
            <a:noFill/>
          </a:ln>
        </p:spPr>
        <p:txBody>
          <a:bodyPr spcFirstLastPara="1" wrap="square" lIns="91408" tIns="45704" rIns="91408" bIns="45704" anchor="t" anchorCtr="0">
            <a:noAutofit/>
          </a:bodyPr>
          <a:lstStyle/>
          <a:p>
            <a:pPr marL="342881" indent="-342881">
              <a:lnSpc>
                <a:spcPct val="150000"/>
              </a:lnSpc>
              <a:buClr>
                <a:schemeClr val="dk1"/>
              </a:buClr>
              <a:buSzPts val="1400"/>
              <a:buFont typeface="Arial"/>
              <a:buChar char="•"/>
            </a:pPr>
            <a:r>
              <a:rPr lang="en-US" sz="1800"/>
              <a:t>KECI operates in three main steps:</a:t>
            </a:r>
            <a:endParaRPr/>
          </a:p>
          <a:p>
            <a:pPr marL="800056" lvl="1" indent="-342880">
              <a:lnSpc>
                <a:spcPct val="150000"/>
              </a:lnSpc>
              <a:buClr>
                <a:schemeClr val="dk1"/>
              </a:buClr>
              <a:buSzPts val="1400"/>
              <a:buFont typeface="Arial"/>
              <a:buAutoNum type="arabicPeriod"/>
            </a:pPr>
            <a:r>
              <a:rPr lang="en-US" sz="1800"/>
              <a:t>Build an initial </a:t>
            </a:r>
            <a:r>
              <a:rPr lang="en-US" sz="1800" i="1"/>
              <a:t>span graph </a:t>
            </a:r>
            <a:r>
              <a:rPr lang="en-US" sz="1800"/>
              <a:t>representing KECI’s </a:t>
            </a:r>
            <a:r>
              <a:rPr lang="en-US" sz="1800">
                <a:solidFill>
                  <a:srgbClr val="0070C0"/>
                </a:solidFill>
              </a:rPr>
              <a:t>initial understanding </a:t>
            </a:r>
            <a:r>
              <a:rPr lang="en-US" sz="1800"/>
              <a:t>of the text.</a:t>
            </a:r>
            <a:endParaRPr/>
          </a:p>
          <a:p>
            <a:pPr marL="800056" lvl="1" indent="-342880">
              <a:lnSpc>
                <a:spcPct val="150000"/>
              </a:lnSpc>
              <a:buClr>
                <a:schemeClr val="dk1"/>
              </a:buClr>
              <a:buSzPts val="1400"/>
              <a:buFont typeface="Arial"/>
              <a:buAutoNum type="arabicPeriod"/>
            </a:pPr>
            <a:r>
              <a:rPr lang="en-US" sz="1800"/>
              <a:t>Use an entity linker to build a </a:t>
            </a:r>
            <a:r>
              <a:rPr lang="en-US" sz="1800">
                <a:solidFill>
                  <a:srgbClr val="0070C0"/>
                </a:solidFill>
              </a:rPr>
              <a:t>background knowledge graph </a:t>
            </a:r>
            <a:r>
              <a:rPr lang="en-US" sz="1800"/>
              <a:t>containing all potentially relevant biomedical entities from an external KB.</a:t>
            </a:r>
            <a:endParaRPr/>
          </a:p>
          <a:p>
            <a:pPr marL="800056" lvl="1" indent="-342880">
              <a:lnSpc>
                <a:spcPct val="150000"/>
              </a:lnSpc>
              <a:buClr>
                <a:schemeClr val="dk1"/>
              </a:buClr>
              <a:buSzPts val="1400"/>
              <a:buFont typeface="Arial"/>
              <a:buAutoNum type="arabicPeriod"/>
            </a:pPr>
            <a:r>
              <a:rPr lang="en-US" sz="1800"/>
              <a:t>Align the node of the two graphs to make </a:t>
            </a:r>
            <a:r>
              <a:rPr lang="en-US" sz="1800">
                <a:solidFill>
                  <a:srgbClr val="0070C0"/>
                </a:solidFill>
              </a:rPr>
              <a:t>final predictions</a:t>
            </a:r>
            <a:r>
              <a:rPr lang="en-US" sz="1800"/>
              <a:t> of entities and relations.</a:t>
            </a:r>
            <a:endParaRPr/>
          </a:p>
          <a:p>
            <a:pPr marL="457175" lvl="1">
              <a:lnSpc>
                <a:spcPct val="150000"/>
              </a:lnSpc>
              <a:buClr>
                <a:schemeClr val="dk1"/>
              </a:buClr>
              <a:buSzPts val="1400"/>
            </a:pPr>
            <a:endParaRPr sz="1800"/>
          </a:p>
          <a:p>
            <a:pPr marL="448650" indent="-224325">
              <a:buClr>
                <a:schemeClr val="dk1"/>
              </a:buClr>
              <a:buSzPts val="1400"/>
            </a:pPr>
            <a:endParaRPr sz="1800"/>
          </a:p>
          <a:p>
            <a:pPr marL="448650" indent="-224325">
              <a:buClr>
                <a:schemeClr val="dk1"/>
              </a:buClr>
              <a:buSzPts val="1400"/>
            </a:pPr>
            <a:endParaRPr/>
          </a:p>
        </p:txBody>
      </p:sp>
      <p:sp>
        <p:nvSpPr>
          <p:cNvPr id="928" name="Google Shape;928;p35:notes"/>
          <p:cNvSpPr txBox="1">
            <a:spLocks noGrp="1"/>
          </p:cNvSpPr>
          <p:nvPr>
            <p:ph type="sldNum" idx="12"/>
          </p:nvPr>
        </p:nvSpPr>
        <p:spPr>
          <a:xfrm>
            <a:off x="3884613" y="8685216"/>
            <a:ext cx="2971800" cy="458787"/>
          </a:xfrm>
          <a:prstGeom prst="rect">
            <a:avLst/>
          </a:prstGeom>
          <a:noFill/>
          <a:ln>
            <a:noFill/>
          </a:ln>
        </p:spPr>
        <p:txBody>
          <a:bodyPr spcFirstLastPara="1" wrap="square" lIns="91408" tIns="45704" rIns="91408" bIns="45704" anchor="b" anchorCtr="0">
            <a:noAutofit/>
          </a:bodyPr>
          <a:lstStyle/>
          <a:p>
            <a:pPr algn="l">
              <a:buClr>
                <a:schemeClr val="dk1"/>
              </a:buClr>
              <a:buSzPts val="1200"/>
            </a:pPr>
            <a:fld id="{00000000-1234-1234-1234-123412341234}" type="slidenum">
              <a:rPr lang="en-US"/>
              <a:pPr algn="l">
                <a:buClr>
                  <a:schemeClr val="dk1"/>
                </a:buClr>
                <a:buSzPts val="1200"/>
              </a:pPr>
              <a:t>39</a:t>
            </a:fld>
            <a:endParaRPr/>
          </a:p>
        </p:txBody>
      </p:sp>
    </p:spTree>
    <p:extLst>
      <p:ext uri="{BB962C8B-B14F-4D97-AF65-F5344CB8AC3E}">
        <p14:creationId xmlns:p14="http://schemas.microsoft.com/office/powerpoint/2010/main" val="536207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153C04D5-6190-9E40-B34D-17C284FA42D6}" type="slidenum">
              <a:rPr lang="en-US" smtClean="0"/>
              <a:t>40</a:t>
            </a:fld>
            <a:endParaRPr lang="en-US"/>
          </a:p>
        </p:txBody>
      </p:sp>
    </p:spTree>
    <p:extLst>
      <p:ext uri="{BB962C8B-B14F-4D97-AF65-F5344CB8AC3E}">
        <p14:creationId xmlns:p14="http://schemas.microsoft.com/office/powerpoint/2010/main" val="655810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153C04D5-6190-9E40-B34D-17C284FA42D6}" type="slidenum">
              <a:rPr lang="en-US" smtClean="0"/>
              <a:t>41</a:t>
            </a:fld>
            <a:endParaRPr lang="en-US"/>
          </a:p>
        </p:txBody>
      </p:sp>
    </p:spTree>
    <p:extLst>
      <p:ext uri="{BB962C8B-B14F-4D97-AF65-F5344CB8AC3E}">
        <p14:creationId xmlns:p14="http://schemas.microsoft.com/office/powerpoint/2010/main" val="1281281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6:notes"/>
          <p:cNvSpPr txBox="1">
            <a:spLocks noGrp="1"/>
          </p:cNvSpPr>
          <p:nvPr>
            <p:ph type="body" idx="1"/>
          </p:nvPr>
        </p:nvSpPr>
        <p:spPr>
          <a:xfrm>
            <a:off x="685800" y="4400550"/>
            <a:ext cx="5486400" cy="3600450"/>
          </a:xfrm>
          <a:prstGeom prst="rect">
            <a:avLst/>
          </a:prstGeom>
          <a:noFill/>
          <a:ln>
            <a:noFill/>
          </a:ln>
        </p:spPr>
        <p:txBody>
          <a:bodyPr spcFirstLastPara="1" wrap="square" lIns="91408" tIns="45704" rIns="91408" bIns="45704" anchor="t" anchorCtr="0">
            <a:noAutofit/>
          </a:bodyPr>
          <a:lstStyle/>
          <a:p>
            <a:pPr>
              <a:buClr>
                <a:schemeClr val="dk1"/>
              </a:buClr>
              <a:buSzPts val="1200"/>
            </a:pPr>
            <a:endParaRPr/>
          </a:p>
        </p:txBody>
      </p:sp>
      <p:sp>
        <p:nvSpPr>
          <p:cNvPr id="276" name="Google Shape;276;p6:notes"/>
          <p:cNvSpPr>
            <a:spLocks noGrp="1" noRot="1" noChangeAspect="1"/>
          </p:cNvSpPr>
          <p:nvPr>
            <p:ph type="sldImg" idx="2"/>
          </p:nvPr>
        </p:nvSpPr>
        <p:spPr>
          <a:xfrm>
            <a:off x="701951" y="1143000"/>
            <a:ext cx="5454098" cy="3085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25:notes"/>
          <p:cNvSpPr>
            <a:spLocks noGrp="1" noRot="1" noChangeAspect="1"/>
          </p:cNvSpPr>
          <p:nvPr>
            <p:ph type="sldImg" idx="2"/>
          </p:nvPr>
        </p:nvSpPr>
        <p:spPr>
          <a:xfrm>
            <a:off x="670892" y="1124262"/>
            <a:ext cx="5367130" cy="303550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25:notes"/>
          <p:cNvSpPr txBox="1">
            <a:spLocks noGrp="1"/>
          </p:cNvSpPr>
          <p:nvPr>
            <p:ph type="body" idx="1"/>
          </p:nvPr>
        </p:nvSpPr>
        <p:spPr>
          <a:xfrm>
            <a:off x="670892" y="4328410"/>
            <a:ext cx="5367130" cy="3541426"/>
          </a:xfrm>
          <a:prstGeom prst="rect">
            <a:avLst/>
          </a:prstGeom>
          <a:noFill/>
          <a:ln>
            <a:noFill/>
          </a:ln>
        </p:spPr>
        <p:txBody>
          <a:bodyPr spcFirstLastPara="1" wrap="square" lIns="89715" tIns="44845" rIns="89715" bIns="44845" anchor="t" anchorCtr="0">
            <a:noAutofit/>
          </a:bodyPr>
          <a:lstStyle/>
          <a:p>
            <a:pPr>
              <a:buClr>
                <a:schemeClr val="dk1"/>
              </a:buClr>
              <a:buSzPts val="1200"/>
            </a:pPr>
            <a:r>
              <a:rPr lang="en-US">
                <a:solidFill>
                  <a:schemeClr val="dk1"/>
                </a:solidFill>
                <a:latin typeface="Calibri"/>
                <a:ea typeface="Calibri"/>
                <a:cs typeface="Calibri"/>
                <a:sym typeface="Calibri"/>
              </a:rPr>
              <a:t>Although these language models have great power of learning representation of texts, they have difficulty dealing with SMILES input, because SMILES is 1D linearization of molecular structure, which makes it hard for language models to learn the original structural information of molecules, simply based on strings.</a:t>
            </a:r>
            <a:endParaRPr/>
          </a:p>
          <a:p>
            <a:pPr>
              <a:buClr>
                <a:schemeClr val="dk1"/>
              </a:buClr>
              <a:buSzPts val="1200"/>
            </a:pPr>
            <a:r>
              <a:rPr lang="en-US">
                <a:solidFill>
                  <a:schemeClr val="dk1"/>
                </a:solidFill>
                <a:latin typeface="Calibri"/>
                <a:ea typeface="Calibri"/>
                <a:cs typeface="Calibri"/>
                <a:sym typeface="Calibri"/>
              </a:rPr>
              <a:t>For example, suppose we have a molecule whose structure and smiles string are shown here.</a:t>
            </a:r>
            <a:endParaRPr/>
          </a:p>
          <a:p>
            <a:pPr>
              <a:buClr>
                <a:schemeClr val="dk1"/>
              </a:buClr>
              <a:buSzPts val="1200"/>
            </a:pPr>
            <a:r>
              <a:rPr lang="en-US">
                <a:solidFill>
                  <a:schemeClr val="dk1"/>
                </a:solidFill>
                <a:latin typeface="Calibri"/>
                <a:ea typeface="Calibri"/>
                <a:cs typeface="Calibri"/>
                <a:sym typeface="Calibri"/>
              </a:rPr>
              <a:t>We can see that these two oxygen atoms…</a:t>
            </a:r>
            <a:endParaRPr/>
          </a:p>
          <a:p>
            <a:pPr>
              <a:buClr>
                <a:schemeClr val="dk1"/>
              </a:buClr>
              <a:buSzPts val="1200"/>
            </a:pPr>
            <a:r>
              <a:rPr lang="en-US">
                <a:solidFill>
                  <a:schemeClr val="dk1"/>
                </a:solidFill>
                <a:latin typeface="Calibri"/>
                <a:ea typeface="Calibri"/>
                <a:cs typeface="Calibri"/>
                <a:sym typeface="Calibri"/>
              </a:rPr>
              <a:t>This will mislead language models, which rely heavily on the relative position of tokens to provide self-supervision signal.</a:t>
            </a:r>
            <a:endParaRPr/>
          </a:p>
        </p:txBody>
      </p:sp>
      <p:sp>
        <p:nvSpPr>
          <p:cNvPr id="787" name="Google Shape;787;p25:notes"/>
          <p:cNvSpPr txBox="1">
            <a:spLocks noGrp="1"/>
          </p:cNvSpPr>
          <p:nvPr>
            <p:ph type="sldNum" idx="12"/>
          </p:nvPr>
        </p:nvSpPr>
        <p:spPr>
          <a:xfrm>
            <a:off x="3800165" y="8542833"/>
            <a:ext cx="2907196" cy="451266"/>
          </a:xfrm>
          <a:prstGeom prst="rect">
            <a:avLst/>
          </a:prstGeom>
          <a:noFill/>
          <a:ln>
            <a:noFill/>
          </a:ln>
        </p:spPr>
        <p:txBody>
          <a:bodyPr spcFirstLastPara="1" wrap="square" lIns="89715" tIns="44845" rIns="89715" bIns="44845" anchor="b" anchorCtr="0">
            <a:noAutofit/>
          </a:bodyPr>
          <a:lstStyle/>
          <a:p>
            <a:pPr>
              <a:buClr>
                <a:schemeClr val="dk1"/>
              </a:buClr>
              <a:buSzPts val="1200"/>
            </a:pPr>
            <a:fld id="{00000000-1234-1234-1234-123412341234}" type="slidenum">
              <a:rPr lang="en-US"/>
              <a:pPr>
                <a:buClr>
                  <a:schemeClr val="dk1"/>
                </a:buClr>
                <a:buSzPts val="1200"/>
              </a:pPr>
              <a:t>43</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24:notes"/>
          <p:cNvSpPr>
            <a:spLocks noGrp="1" noRot="1" noChangeAspect="1"/>
          </p:cNvSpPr>
          <p:nvPr>
            <p:ph type="sldImg" idx="2"/>
          </p:nvPr>
        </p:nvSpPr>
        <p:spPr>
          <a:xfrm>
            <a:off x="670892" y="1124262"/>
            <a:ext cx="5367130" cy="303550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p24:notes"/>
          <p:cNvSpPr txBox="1">
            <a:spLocks noGrp="1"/>
          </p:cNvSpPr>
          <p:nvPr>
            <p:ph type="body" idx="1"/>
          </p:nvPr>
        </p:nvSpPr>
        <p:spPr>
          <a:xfrm>
            <a:off x="670892" y="4328410"/>
            <a:ext cx="5367130" cy="3541426"/>
          </a:xfrm>
          <a:prstGeom prst="rect">
            <a:avLst/>
          </a:prstGeom>
          <a:noFill/>
          <a:ln>
            <a:noFill/>
          </a:ln>
        </p:spPr>
        <p:txBody>
          <a:bodyPr spcFirstLastPara="1" wrap="square" lIns="89715" tIns="44845" rIns="89715" bIns="44845" anchor="t" anchorCtr="0">
            <a:noAutofit/>
          </a:bodyPr>
          <a:lstStyle/>
          <a:p>
            <a:pPr>
              <a:buClr>
                <a:schemeClr val="dk1"/>
              </a:buClr>
              <a:buSzPts val="1200"/>
            </a:pPr>
            <a:r>
              <a:rPr lang="en-US"/>
              <a:t>To use GNN to learn molecule representation, we first repeat the aggregate operation in GNN for K iterations, which means that we propagate messages over the graph for K times.</a:t>
            </a:r>
            <a:endParaRPr/>
          </a:p>
        </p:txBody>
      </p:sp>
      <p:sp>
        <p:nvSpPr>
          <p:cNvPr id="752" name="Google Shape;752;p24:notes"/>
          <p:cNvSpPr txBox="1">
            <a:spLocks noGrp="1"/>
          </p:cNvSpPr>
          <p:nvPr>
            <p:ph type="sldNum" idx="12"/>
          </p:nvPr>
        </p:nvSpPr>
        <p:spPr>
          <a:xfrm>
            <a:off x="3800165" y="8542833"/>
            <a:ext cx="2907196" cy="451266"/>
          </a:xfrm>
          <a:prstGeom prst="rect">
            <a:avLst/>
          </a:prstGeom>
          <a:noFill/>
          <a:ln>
            <a:noFill/>
          </a:ln>
        </p:spPr>
        <p:txBody>
          <a:bodyPr spcFirstLastPara="1" wrap="square" lIns="89715" tIns="44845" rIns="89715" bIns="44845" anchor="b" anchorCtr="0">
            <a:noAutofit/>
          </a:bodyPr>
          <a:lstStyle/>
          <a:p>
            <a:pPr>
              <a:buClr>
                <a:schemeClr val="dk1"/>
              </a:buClr>
              <a:buSzPts val="1200"/>
            </a:pPr>
            <a:fld id="{00000000-1234-1234-1234-123412341234}" type="slidenum">
              <a:rPr lang="en-US"/>
              <a:pPr>
                <a:buClr>
                  <a:schemeClr val="dk1"/>
                </a:buClr>
                <a:buSzPts val="1200"/>
              </a:pPr>
              <a:t>44</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27:notes"/>
          <p:cNvSpPr>
            <a:spLocks noGrp="1" noRot="1" noChangeAspect="1"/>
          </p:cNvSpPr>
          <p:nvPr>
            <p:ph type="sldImg" idx="2"/>
          </p:nvPr>
        </p:nvSpPr>
        <p:spPr>
          <a:xfrm>
            <a:off x="670892" y="1124262"/>
            <a:ext cx="5367130" cy="303550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27:notes"/>
          <p:cNvSpPr txBox="1">
            <a:spLocks noGrp="1"/>
          </p:cNvSpPr>
          <p:nvPr>
            <p:ph type="body" idx="1"/>
          </p:nvPr>
        </p:nvSpPr>
        <p:spPr>
          <a:xfrm>
            <a:off x="670892" y="4328410"/>
            <a:ext cx="5367130" cy="3541426"/>
          </a:xfrm>
          <a:prstGeom prst="rect">
            <a:avLst/>
          </a:prstGeom>
          <a:noFill/>
          <a:ln>
            <a:noFill/>
          </a:ln>
        </p:spPr>
        <p:txBody>
          <a:bodyPr spcFirstLastPara="1" wrap="square" lIns="89715" tIns="44845" rIns="89715" bIns="44845" anchor="t" anchorCtr="0">
            <a:noAutofit/>
          </a:bodyPr>
          <a:lstStyle/>
          <a:p>
            <a:pPr>
              <a:buClr>
                <a:schemeClr val="dk1"/>
              </a:buClr>
              <a:buSzPts val="1200"/>
            </a:pPr>
            <a:r>
              <a:rPr lang="en-US"/>
              <a:t>As we mentioned before, existing GNNs mainly focus on designing new and complicated GNN architectures, but ignore the essence of representation learning, which is the generalization ability. In this work, we propose using chemical reaction to assist learning molecule representations and improve their generalization ability.</a:t>
            </a:r>
            <a:endParaRPr/>
          </a:p>
          <a:p>
            <a:pPr>
              <a:buClr>
                <a:schemeClr val="dk1"/>
              </a:buClr>
              <a:buSzPts val="1200"/>
            </a:pPr>
            <a:endParaRPr/>
          </a:p>
          <a:p>
            <a:pPr>
              <a:buClr>
                <a:schemeClr val="dk1"/>
              </a:buClr>
              <a:buSzPts val="1200"/>
            </a:pPr>
            <a:r>
              <a:rPr lang="en-US"/>
              <a:t>A chemical reaction usually represents a closed system where several physical quantities of the system retain constant before and after the reaction, such as mass, energy, charge, etc.</a:t>
            </a:r>
            <a:endParaRPr/>
          </a:p>
          <a:p>
            <a:pPr>
              <a:buClr>
                <a:schemeClr val="dk1"/>
              </a:buClr>
              <a:buSzPts val="1200"/>
            </a:pPr>
            <a:r>
              <a:rPr lang="en-US"/>
              <a:t>Therefore, it describes a certain kind of equivalence between its reactants and products in the chemical reaction space.</a:t>
            </a:r>
            <a:endParaRPr/>
          </a:p>
          <a:p>
            <a:pPr>
              <a:buClr>
                <a:schemeClr val="dk1"/>
              </a:buClr>
              <a:buSzPts val="1200"/>
            </a:pPr>
            <a:r>
              <a:rPr lang="en-US"/>
              <a:t>Our key idea is to preserve such equivalence in the molecule embedding space, that is, we hope the sum of reactant embeddings to be equal to the sum of produce embeddings for a chemical reaction.</a:t>
            </a:r>
            <a:endParaRPr/>
          </a:p>
        </p:txBody>
      </p:sp>
      <p:sp>
        <p:nvSpPr>
          <p:cNvPr id="823" name="Google Shape;823;p27:notes"/>
          <p:cNvSpPr txBox="1">
            <a:spLocks noGrp="1"/>
          </p:cNvSpPr>
          <p:nvPr>
            <p:ph type="sldNum" idx="12"/>
          </p:nvPr>
        </p:nvSpPr>
        <p:spPr>
          <a:xfrm>
            <a:off x="3800165" y="8542833"/>
            <a:ext cx="2907196" cy="451266"/>
          </a:xfrm>
          <a:prstGeom prst="rect">
            <a:avLst/>
          </a:prstGeom>
          <a:noFill/>
          <a:ln>
            <a:noFill/>
          </a:ln>
        </p:spPr>
        <p:txBody>
          <a:bodyPr spcFirstLastPara="1" wrap="square" lIns="89715" tIns="44845" rIns="89715" bIns="44845" anchor="b" anchorCtr="0">
            <a:noAutofit/>
          </a:bodyPr>
          <a:lstStyle/>
          <a:p>
            <a:pPr>
              <a:buClr>
                <a:schemeClr val="dk1"/>
              </a:buClr>
              <a:buSzPts val="1200"/>
            </a:pPr>
            <a:fld id="{00000000-1234-1234-1234-123412341234}" type="slidenum">
              <a:rPr lang="en-US"/>
              <a:pPr>
                <a:buClr>
                  <a:schemeClr val="dk1"/>
                </a:buClr>
                <a:buSzPts val="1200"/>
              </a:pPr>
              <a:t>45</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7:notes"/>
          <p:cNvSpPr txBox="1">
            <a:spLocks noGrp="1"/>
          </p:cNvSpPr>
          <p:nvPr>
            <p:ph type="body" idx="1"/>
          </p:nvPr>
        </p:nvSpPr>
        <p:spPr>
          <a:xfrm>
            <a:off x="670892" y="4328410"/>
            <a:ext cx="5367130" cy="3541426"/>
          </a:xfrm>
          <a:prstGeom prst="rect">
            <a:avLst/>
          </a:prstGeom>
        </p:spPr>
        <p:txBody>
          <a:bodyPr spcFirstLastPara="1" wrap="square" lIns="89715" tIns="44845" rIns="89715" bIns="44845" anchor="t" anchorCtr="0">
            <a:noAutofit/>
          </a:bodyPr>
          <a:lstStyle/>
          <a:p>
            <a:endParaRPr/>
          </a:p>
        </p:txBody>
      </p:sp>
      <p:sp>
        <p:nvSpPr>
          <p:cNvPr id="561" name="Google Shape;561;p17:notes"/>
          <p:cNvSpPr>
            <a:spLocks noGrp="1" noRot="1" noChangeAspect="1"/>
          </p:cNvSpPr>
          <p:nvPr>
            <p:ph type="sldImg" idx="2"/>
          </p:nvPr>
        </p:nvSpPr>
        <p:spPr>
          <a:xfrm>
            <a:off x="670892" y="1124262"/>
            <a:ext cx="5367130" cy="303550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9160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097538bfb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00"/>
              </a:spcBef>
              <a:spcAft>
                <a:spcPts val="0"/>
              </a:spcAft>
              <a:buSzPts val="1400"/>
              <a:buNone/>
            </a:pPr>
            <a:r>
              <a:rPr lang="zh-CN"/>
              <a:t>Examples from the AIDA evaluation </a:t>
            </a:r>
            <a:endParaRPr/>
          </a:p>
          <a:p>
            <a:pPr marL="0" lvl="0" indent="0" algn="l" rtl="0">
              <a:lnSpc>
                <a:spcPct val="100000"/>
              </a:lnSpc>
              <a:spcBef>
                <a:spcPts val="400"/>
              </a:spcBef>
              <a:spcAft>
                <a:spcPts val="0"/>
              </a:spcAft>
              <a:buSzPts val="1400"/>
              <a:buNone/>
            </a:pPr>
            <a:endParaRPr/>
          </a:p>
        </p:txBody>
      </p:sp>
      <p:sp>
        <p:nvSpPr>
          <p:cNvPr id="734" name="Google Shape;734;gc097538b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31:notes"/>
          <p:cNvSpPr>
            <a:spLocks noGrp="1" noRot="1" noChangeAspect="1"/>
          </p:cNvSpPr>
          <p:nvPr>
            <p:ph type="sldImg" idx="2"/>
          </p:nvPr>
        </p:nvSpPr>
        <p:spPr>
          <a:xfrm>
            <a:off x="670892" y="1124262"/>
            <a:ext cx="5367130" cy="303550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1" name="Google Shape;891;p31:notes"/>
          <p:cNvSpPr txBox="1">
            <a:spLocks noGrp="1"/>
          </p:cNvSpPr>
          <p:nvPr>
            <p:ph type="body" idx="1"/>
          </p:nvPr>
        </p:nvSpPr>
        <p:spPr>
          <a:xfrm>
            <a:off x="670892" y="4328410"/>
            <a:ext cx="5367130" cy="3541426"/>
          </a:xfrm>
          <a:prstGeom prst="rect">
            <a:avLst/>
          </a:prstGeom>
          <a:noFill/>
          <a:ln>
            <a:noFill/>
          </a:ln>
        </p:spPr>
        <p:txBody>
          <a:bodyPr spcFirstLastPara="1" wrap="square" lIns="89715" tIns="44845" rIns="89715" bIns="44845" anchor="t" anchorCtr="0">
            <a:noAutofit/>
          </a:bodyPr>
          <a:lstStyle/>
          <a:p>
            <a:pPr>
              <a:buClr>
                <a:schemeClr val="dk1"/>
              </a:buClr>
              <a:buSzPts val="1200"/>
            </a:pPr>
            <a:r>
              <a:rPr lang="en-US">
                <a:solidFill>
                  <a:schemeClr val="dk1"/>
                </a:solidFill>
                <a:latin typeface="Calibri"/>
                <a:ea typeface="Calibri"/>
                <a:cs typeface="Calibri"/>
                <a:sym typeface="Calibri"/>
              </a:rPr>
              <a:t>Here is the result of our proposed model molr, and we use different GNNs as the molecule encoder.</a:t>
            </a:r>
            <a:endParaRPr/>
          </a:p>
          <a:p>
            <a:pPr>
              <a:buClr>
                <a:schemeClr val="dk1"/>
              </a:buClr>
              <a:buSzPts val="1200"/>
            </a:pPr>
            <a:r>
              <a:rPr lang="en-US">
                <a:solidFill>
                  <a:schemeClr val="dk1"/>
                </a:solidFill>
                <a:latin typeface="Calibri"/>
                <a:ea typeface="Calibri"/>
                <a:cs typeface="Calibri"/>
                <a:sym typeface="Calibri"/>
              </a:rPr>
              <a:t>It is clear that all the four variants of MolR significantly outperform baseline methods.</a:t>
            </a:r>
            <a:endParaRPr/>
          </a:p>
          <a:p>
            <a:pPr>
              <a:buClr>
                <a:schemeClr val="dk1"/>
              </a:buClr>
              <a:buSzPts val="1200"/>
            </a:pPr>
            <a:r>
              <a:rPr lang="en-US">
                <a:solidFill>
                  <a:schemeClr val="dk1"/>
                </a:solidFill>
                <a:latin typeface="Calibri"/>
                <a:ea typeface="Calibri"/>
                <a:cs typeface="Calibri"/>
                <a:sym typeface="Calibri"/>
              </a:rPr>
              <a:t>For example, the MRR improvement of MolR-TAG over the best baseline, MolBERT-FT2, is 14.2 percent.</a:t>
            </a:r>
            <a:endParaRPr/>
          </a:p>
        </p:txBody>
      </p:sp>
      <p:sp>
        <p:nvSpPr>
          <p:cNvPr id="892" name="Google Shape;892;p31:notes"/>
          <p:cNvSpPr txBox="1">
            <a:spLocks noGrp="1"/>
          </p:cNvSpPr>
          <p:nvPr>
            <p:ph type="sldNum" idx="12"/>
          </p:nvPr>
        </p:nvSpPr>
        <p:spPr>
          <a:xfrm>
            <a:off x="3800165" y="8542833"/>
            <a:ext cx="2907196" cy="451266"/>
          </a:xfrm>
          <a:prstGeom prst="rect">
            <a:avLst/>
          </a:prstGeom>
          <a:noFill/>
          <a:ln>
            <a:noFill/>
          </a:ln>
        </p:spPr>
        <p:txBody>
          <a:bodyPr spcFirstLastPara="1" wrap="square" lIns="89715" tIns="44845" rIns="89715" bIns="44845" anchor="b" anchorCtr="0">
            <a:noAutofit/>
          </a:bodyPr>
          <a:lstStyle/>
          <a:p>
            <a:pPr>
              <a:buClr>
                <a:schemeClr val="dk1"/>
              </a:buClr>
              <a:buSzPts val="1200"/>
            </a:pPr>
            <a:fld id="{00000000-1234-1234-1234-123412341234}" type="slidenum">
              <a:rPr lang="en-US"/>
              <a:pPr>
                <a:buClr>
                  <a:schemeClr val="dk1"/>
                </a:buClr>
                <a:buSzPts val="1200"/>
              </a:pPr>
              <a:t>47</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f3e38be573_1_26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f3e38be573_1_26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endParaRPr/>
          </a:p>
        </p:txBody>
      </p:sp>
    </p:spTree>
    <p:extLst>
      <p:ext uri="{BB962C8B-B14F-4D97-AF65-F5344CB8AC3E}">
        <p14:creationId xmlns:p14="http://schemas.microsoft.com/office/powerpoint/2010/main" val="2842229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f3e38be573_1_27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f3e38be573_1_27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endParaRPr/>
          </a:p>
        </p:txBody>
      </p:sp>
    </p:spTree>
    <p:extLst>
      <p:ext uri="{BB962C8B-B14F-4D97-AF65-F5344CB8AC3E}">
        <p14:creationId xmlns:p14="http://schemas.microsoft.com/office/powerpoint/2010/main" val="1579710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38:notes"/>
          <p:cNvSpPr txBox="1">
            <a:spLocks noGrp="1"/>
          </p:cNvSpPr>
          <p:nvPr>
            <p:ph type="body" idx="1"/>
          </p:nvPr>
        </p:nvSpPr>
        <p:spPr>
          <a:xfrm>
            <a:off x="685800" y="4400550"/>
            <a:ext cx="5486400" cy="3600450"/>
          </a:xfrm>
          <a:prstGeom prst="rect">
            <a:avLst/>
          </a:prstGeom>
          <a:noFill/>
          <a:ln>
            <a:noFill/>
          </a:ln>
        </p:spPr>
        <p:txBody>
          <a:bodyPr spcFirstLastPara="1" wrap="square" lIns="91408" tIns="45704" rIns="91408" bIns="45704" anchor="t" anchorCtr="0">
            <a:noAutofit/>
          </a:bodyPr>
          <a:lstStyle/>
          <a:p>
            <a:pPr marL="448650" indent="-224325">
              <a:buClr>
                <a:schemeClr val="dk1"/>
              </a:buClr>
              <a:buSzPts val="1400"/>
            </a:pPr>
            <a:endParaRPr/>
          </a:p>
        </p:txBody>
      </p:sp>
      <p:sp>
        <p:nvSpPr>
          <p:cNvPr id="955" name="Google Shape;955;p38:notes"/>
          <p:cNvSpPr txBox="1">
            <a:spLocks noGrp="1"/>
          </p:cNvSpPr>
          <p:nvPr>
            <p:ph type="sldNum" idx="12"/>
          </p:nvPr>
        </p:nvSpPr>
        <p:spPr>
          <a:xfrm>
            <a:off x="3884613" y="8685216"/>
            <a:ext cx="2971800" cy="458787"/>
          </a:xfrm>
          <a:prstGeom prst="rect">
            <a:avLst/>
          </a:prstGeom>
          <a:noFill/>
          <a:ln>
            <a:noFill/>
          </a:ln>
        </p:spPr>
        <p:txBody>
          <a:bodyPr spcFirstLastPara="1" wrap="square" lIns="91408" tIns="45704" rIns="91408" bIns="45704" anchor="b" anchorCtr="0">
            <a:noAutofit/>
          </a:bodyPr>
          <a:lstStyle/>
          <a:p>
            <a:pPr algn="l">
              <a:buClr>
                <a:schemeClr val="dk1"/>
              </a:buClr>
              <a:buSzPts val="1200"/>
            </a:pPr>
            <a:fld id="{00000000-1234-1234-1234-123412341234}" type="slidenum">
              <a:rPr lang="en-US"/>
              <a:pPr algn="l">
                <a:buClr>
                  <a:schemeClr val="dk1"/>
                </a:buClr>
                <a:buSzPts val="1200"/>
              </a:pPr>
              <a:t>51</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39:notes"/>
          <p:cNvSpPr>
            <a:spLocks noGrp="1" noRot="1" noChangeAspect="1"/>
          </p:cNvSpPr>
          <p:nvPr>
            <p:ph type="sldImg" idx="2"/>
          </p:nvPr>
        </p:nvSpPr>
        <p:spPr>
          <a:xfrm>
            <a:off x="701951" y="1143000"/>
            <a:ext cx="5454098" cy="3085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p39:notes"/>
          <p:cNvSpPr txBox="1">
            <a:spLocks noGrp="1"/>
          </p:cNvSpPr>
          <p:nvPr>
            <p:ph type="body" idx="1"/>
          </p:nvPr>
        </p:nvSpPr>
        <p:spPr>
          <a:xfrm>
            <a:off x="685800" y="4400550"/>
            <a:ext cx="5486400" cy="3600450"/>
          </a:xfrm>
          <a:prstGeom prst="rect">
            <a:avLst/>
          </a:prstGeom>
          <a:noFill/>
          <a:ln>
            <a:noFill/>
          </a:ln>
        </p:spPr>
        <p:txBody>
          <a:bodyPr spcFirstLastPara="1" wrap="square" lIns="91408" tIns="45704" rIns="91408" bIns="45704" anchor="t" anchorCtr="0">
            <a:noAutofit/>
          </a:bodyPr>
          <a:lstStyle/>
          <a:p>
            <a:pPr marL="448650" indent="-224325">
              <a:buClr>
                <a:schemeClr val="dk1"/>
              </a:buClr>
              <a:buSzPts val="1400"/>
            </a:pPr>
            <a:endParaRPr/>
          </a:p>
        </p:txBody>
      </p:sp>
      <p:sp>
        <p:nvSpPr>
          <p:cNvPr id="964" name="Google Shape;964;p39:notes"/>
          <p:cNvSpPr txBox="1">
            <a:spLocks noGrp="1"/>
          </p:cNvSpPr>
          <p:nvPr>
            <p:ph type="sldNum" idx="12"/>
          </p:nvPr>
        </p:nvSpPr>
        <p:spPr>
          <a:xfrm>
            <a:off x="3884613" y="8685216"/>
            <a:ext cx="2971800" cy="458787"/>
          </a:xfrm>
          <a:prstGeom prst="rect">
            <a:avLst/>
          </a:prstGeom>
          <a:noFill/>
          <a:ln>
            <a:noFill/>
          </a:ln>
        </p:spPr>
        <p:txBody>
          <a:bodyPr spcFirstLastPara="1" wrap="square" lIns="91408" tIns="45704" rIns="91408" bIns="45704" anchor="b" anchorCtr="0">
            <a:noAutofit/>
          </a:bodyPr>
          <a:lstStyle/>
          <a:p>
            <a:pPr algn="l">
              <a:buClr>
                <a:schemeClr val="dk1"/>
              </a:buClr>
              <a:buSzPts val="1200"/>
            </a:pPr>
            <a:fld id="{00000000-1234-1234-1234-123412341234}" type="slidenum">
              <a:rPr lang="en-US"/>
              <a:pPr algn="l">
                <a:buClr>
                  <a:schemeClr val="dk1"/>
                </a:buClr>
                <a:buSzPts val="1200"/>
              </a:pPr>
              <a:t>52</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40:notes"/>
          <p:cNvSpPr>
            <a:spLocks noGrp="1" noRot="1" noChangeAspect="1"/>
          </p:cNvSpPr>
          <p:nvPr>
            <p:ph type="sldImg" idx="2"/>
          </p:nvPr>
        </p:nvSpPr>
        <p:spPr>
          <a:xfrm>
            <a:off x="701951" y="1143000"/>
            <a:ext cx="5454098" cy="3085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p40:notes"/>
          <p:cNvSpPr txBox="1">
            <a:spLocks noGrp="1"/>
          </p:cNvSpPr>
          <p:nvPr>
            <p:ph type="body" idx="1"/>
          </p:nvPr>
        </p:nvSpPr>
        <p:spPr>
          <a:xfrm>
            <a:off x="685800" y="4400550"/>
            <a:ext cx="5486400" cy="3600450"/>
          </a:xfrm>
          <a:prstGeom prst="rect">
            <a:avLst/>
          </a:prstGeom>
          <a:noFill/>
          <a:ln>
            <a:noFill/>
          </a:ln>
        </p:spPr>
        <p:txBody>
          <a:bodyPr spcFirstLastPara="1" wrap="square" lIns="91408" tIns="45704" rIns="91408" bIns="45704" anchor="t" anchorCtr="0">
            <a:noAutofit/>
          </a:bodyPr>
          <a:lstStyle/>
          <a:p>
            <a:pPr marL="448650" indent="-224325">
              <a:buClr>
                <a:schemeClr val="dk1"/>
              </a:buClr>
              <a:buSzPts val="1400"/>
            </a:pPr>
            <a:endParaRPr/>
          </a:p>
        </p:txBody>
      </p:sp>
      <p:sp>
        <p:nvSpPr>
          <p:cNvPr id="973" name="Google Shape;973;p40:notes"/>
          <p:cNvSpPr txBox="1">
            <a:spLocks noGrp="1"/>
          </p:cNvSpPr>
          <p:nvPr>
            <p:ph type="sldNum" idx="12"/>
          </p:nvPr>
        </p:nvSpPr>
        <p:spPr>
          <a:xfrm>
            <a:off x="3884613" y="8685216"/>
            <a:ext cx="2971800" cy="458787"/>
          </a:xfrm>
          <a:prstGeom prst="rect">
            <a:avLst/>
          </a:prstGeom>
          <a:noFill/>
          <a:ln>
            <a:noFill/>
          </a:ln>
        </p:spPr>
        <p:txBody>
          <a:bodyPr spcFirstLastPara="1" wrap="square" lIns="91408" tIns="45704" rIns="91408" bIns="45704" anchor="b" anchorCtr="0">
            <a:noAutofit/>
          </a:bodyPr>
          <a:lstStyle/>
          <a:p>
            <a:pPr algn="l">
              <a:buClr>
                <a:schemeClr val="dk1"/>
              </a:buClr>
              <a:buSzPts val="1200"/>
            </a:pPr>
            <a:fld id="{00000000-1234-1234-1234-123412341234}" type="slidenum">
              <a:rPr lang="en-US"/>
              <a:pPr algn="l">
                <a:buClr>
                  <a:schemeClr val="dk1"/>
                </a:buClr>
                <a:buSzPts val="1200"/>
              </a:pPr>
              <a:t>53</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41:notes"/>
          <p:cNvSpPr txBox="1">
            <a:spLocks noGrp="1"/>
          </p:cNvSpPr>
          <p:nvPr>
            <p:ph type="body" idx="1"/>
          </p:nvPr>
        </p:nvSpPr>
        <p:spPr>
          <a:xfrm>
            <a:off x="685800" y="4400550"/>
            <a:ext cx="5486400" cy="3600450"/>
          </a:xfrm>
          <a:prstGeom prst="rect">
            <a:avLst/>
          </a:prstGeom>
          <a:noFill/>
          <a:ln>
            <a:noFill/>
          </a:ln>
        </p:spPr>
        <p:txBody>
          <a:bodyPr spcFirstLastPara="1" wrap="square" lIns="91408" tIns="45704" rIns="91408" bIns="45704" anchor="t" anchorCtr="0">
            <a:noAutofit/>
          </a:bodyPr>
          <a:lstStyle/>
          <a:p>
            <a:pPr>
              <a:buClr>
                <a:schemeClr val="dk1"/>
              </a:buClr>
              <a:buSzPts val="1200"/>
            </a:pPr>
            <a:endParaRPr/>
          </a:p>
        </p:txBody>
      </p:sp>
      <p:sp>
        <p:nvSpPr>
          <p:cNvPr id="979" name="Google Shape;979;p41:notes"/>
          <p:cNvSpPr>
            <a:spLocks noGrp="1" noRot="1" noChangeAspect="1"/>
          </p:cNvSpPr>
          <p:nvPr>
            <p:ph type="sldImg" idx="2"/>
          </p:nvPr>
        </p:nvSpPr>
        <p:spPr>
          <a:xfrm>
            <a:off x="701951" y="1143000"/>
            <a:ext cx="5454098" cy="3085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45:notes"/>
          <p:cNvSpPr txBox="1">
            <a:spLocks noGrp="1"/>
          </p:cNvSpPr>
          <p:nvPr>
            <p:ph type="body" idx="1"/>
          </p:nvPr>
        </p:nvSpPr>
        <p:spPr>
          <a:xfrm>
            <a:off x="685800" y="4400550"/>
            <a:ext cx="5486400" cy="3600450"/>
          </a:xfrm>
          <a:prstGeom prst="rect">
            <a:avLst/>
          </a:prstGeom>
          <a:noFill/>
          <a:ln>
            <a:noFill/>
          </a:ln>
        </p:spPr>
        <p:txBody>
          <a:bodyPr spcFirstLastPara="1" wrap="square" lIns="91408" tIns="45704" rIns="91408" bIns="45704" anchor="t" anchorCtr="0">
            <a:noAutofit/>
          </a:bodyPr>
          <a:lstStyle/>
          <a:p>
            <a:pPr>
              <a:buClr>
                <a:schemeClr val="dk1"/>
              </a:buClr>
              <a:buSzPts val="1200"/>
            </a:pPr>
            <a:endParaRPr/>
          </a:p>
        </p:txBody>
      </p:sp>
      <p:sp>
        <p:nvSpPr>
          <p:cNvPr id="1015" name="Google Shape;1015;p45:notes"/>
          <p:cNvSpPr>
            <a:spLocks noGrp="1" noRot="1" noChangeAspect="1"/>
          </p:cNvSpPr>
          <p:nvPr>
            <p:ph type="sldImg" idx="2"/>
          </p:nvPr>
        </p:nvSpPr>
        <p:spPr>
          <a:xfrm>
            <a:off x="701951" y="1143000"/>
            <a:ext cx="5454098" cy="3085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46:notes"/>
          <p:cNvSpPr>
            <a:spLocks noGrp="1" noRot="1" noChangeAspect="1"/>
          </p:cNvSpPr>
          <p:nvPr>
            <p:ph type="sldImg" idx="2"/>
          </p:nvPr>
        </p:nvSpPr>
        <p:spPr>
          <a:xfrm>
            <a:off x="701951" y="1143000"/>
            <a:ext cx="5454098" cy="30854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9" name="Google Shape;1029;p46:notes"/>
          <p:cNvSpPr txBox="1">
            <a:spLocks noGrp="1"/>
          </p:cNvSpPr>
          <p:nvPr>
            <p:ph type="body" idx="1"/>
          </p:nvPr>
        </p:nvSpPr>
        <p:spPr>
          <a:xfrm>
            <a:off x="685800" y="4400550"/>
            <a:ext cx="5486400" cy="3600450"/>
          </a:xfrm>
          <a:prstGeom prst="rect">
            <a:avLst/>
          </a:prstGeom>
          <a:noFill/>
          <a:ln>
            <a:noFill/>
          </a:ln>
        </p:spPr>
        <p:txBody>
          <a:bodyPr spcFirstLastPara="1" wrap="square" lIns="91408" tIns="45704" rIns="91408" bIns="45704" anchor="t" anchorCtr="0">
            <a:noAutofit/>
          </a:bodyPr>
          <a:lstStyle/>
          <a:p>
            <a:pPr marL="448650" indent="-224325">
              <a:buClr>
                <a:schemeClr val="dk1"/>
              </a:buClr>
              <a:buSzPts val="1400"/>
            </a:pPr>
            <a:endParaRPr/>
          </a:p>
        </p:txBody>
      </p:sp>
      <p:sp>
        <p:nvSpPr>
          <p:cNvPr id="1030" name="Google Shape;1030;p46:notes"/>
          <p:cNvSpPr txBox="1">
            <a:spLocks noGrp="1"/>
          </p:cNvSpPr>
          <p:nvPr>
            <p:ph type="sldNum" idx="12"/>
          </p:nvPr>
        </p:nvSpPr>
        <p:spPr>
          <a:xfrm>
            <a:off x="3884613" y="8685216"/>
            <a:ext cx="2971800" cy="458787"/>
          </a:xfrm>
          <a:prstGeom prst="rect">
            <a:avLst/>
          </a:prstGeom>
          <a:noFill/>
          <a:ln>
            <a:noFill/>
          </a:ln>
        </p:spPr>
        <p:txBody>
          <a:bodyPr spcFirstLastPara="1" wrap="square" lIns="91408" tIns="45704" rIns="91408" bIns="45704" anchor="b" anchorCtr="0">
            <a:noAutofit/>
          </a:bodyPr>
          <a:lstStyle/>
          <a:p>
            <a:pPr algn="l">
              <a:buClr>
                <a:schemeClr val="dk1"/>
              </a:buClr>
              <a:buSzPts val="1200"/>
            </a:pPr>
            <a:fld id="{00000000-1234-1234-1234-123412341234}" type="slidenum">
              <a:rPr lang="en-US"/>
              <a:pPr algn="l">
                <a:buClr>
                  <a:schemeClr val="dk1"/>
                </a:buClr>
                <a:buSzPts val="1200"/>
              </a:pPr>
              <a:t>56</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c097538bf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c097538bfb_0_2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BF71B-4773-42E4-A68F-BBB22E50BD6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4858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37: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27" name="Google Shape;1127;p37: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0" marR="0" lvl="0" indent="0" algn="l" rtl="0">
              <a:spcBef>
                <a:spcPts val="0"/>
              </a:spcBef>
              <a:spcAft>
                <a:spcPts val="0"/>
              </a:spcAft>
              <a:buClr>
                <a:schemeClr val="dk1"/>
              </a:buClr>
              <a:buSzPts val="1200"/>
              <a:buFont typeface="Times New Roman"/>
              <a:buNone/>
            </a:pPr>
            <a:endParaRPr sz="1200" b="0" i="0" u="none" strike="noStrike" cap="none" dirty="0">
              <a:solidFill>
                <a:schemeClr val="dk1"/>
              </a:solidFill>
              <a:latin typeface="Times New Roman"/>
              <a:ea typeface="Times New Roman"/>
              <a:cs typeface="Times New Roman"/>
              <a:sym typeface="Times New Roman"/>
            </a:endParaRPr>
          </a:p>
        </p:txBody>
      </p:sp>
      <p:sp>
        <p:nvSpPr>
          <p:cNvPr id="1128" name="Google Shape;1128;p37: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Times New Roman"/>
                <a:ea typeface="Times New Roman"/>
                <a:cs typeface="Times New Roman"/>
                <a:sym typeface="Times New Roman"/>
              </a:rPr>
              <a:t>74</a:t>
            </a:fld>
            <a:endParaRPr sz="120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782167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c097538bf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c097538bfb_0_3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Add example here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gc097538bfb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6" name="Google Shape;776;gc097538bfb_0_3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c097538bfb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c097538bfb_0_44: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c097538bfb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c097538bfb_0_5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Clean up ACE table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c097538bfb_0_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c097538bfb_0_6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26F8D2-EFBF-8F4E-8E3F-378905B7E5AD}"/>
              </a:ext>
            </a:extLst>
          </p:cNvPr>
          <p:cNvSpPr>
            <a:spLocks noGrp="1"/>
          </p:cNvSpPr>
          <p:nvPr>
            <p:ph type="ctrTitle"/>
          </p:nvPr>
        </p:nvSpPr>
        <p:spPr>
          <a:xfrm>
            <a:off x="482600" y="1122363"/>
            <a:ext cx="11226800" cy="1834197"/>
          </a:xfrm>
        </p:spPr>
        <p:txBody>
          <a:bodyPr anchor="b">
            <a:normAutofit/>
          </a:bodyPr>
          <a:lstStyle>
            <a:lvl1pPr algn="ctr">
              <a:defRPr sz="4400"/>
            </a:lvl1pPr>
          </a:lstStyle>
          <a:p>
            <a:r>
              <a:rPr lang="en-US"/>
              <a:t>Click to edit Master title style</a:t>
            </a:r>
          </a:p>
        </p:txBody>
      </p:sp>
      <p:sp>
        <p:nvSpPr>
          <p:cNvPr id="3" name="Subtitle 2">
            <a:extLst>
              <a:ext uri="{FF2B5EF4-FFF2-40B4-BE49-F238E27FC236}">
                <a16:creationId xmlns="" xmlns:a16="http://schemas.microsoft.com/office/drawing/2014/main" id="{365095DE-DD3C-1145-8CDE-3853F627B1E0}"/>
              </a:ext>
            </a:extLst>
          </p:cNvPr>
          <p:cNvSpPr>
            <a:spLocks noGrp="1"/>
          </p:cNvSpPr>
          <p:nvPr>
            <p:ph type="subTitle" idx="1"/>
          </p:nvPr>
        </p:nvSpPr>
        <p:spPr>
          <a:xfrm>
            <a:off x="1524000" y="3423603"/>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E31F817F-7A36-B849-8B13-E07C52AE0D00}"/>
              </a:ext>
            </a:extLst>
          </p:cNvPr>
          <p:cNvSpPr>
            <a:spLocks noGrp="1"/>
          </p:cNvSpPr>
          <p:nvPr>
            <p:ph type="dt" sz="half" idx="10"/>
          </p:nvPr>
        </p:nvSpPr>
        <p:spPr/>
        <p:txBody>
          <a:bodyPr/>
          <a:lstStyle/>
          <a:p>
            <a:fld id="{66BB82C4-B66A-B047-A0FE-D44B4EDDEB97}" type="datetime1">
              <a:rPr lang="en-US" smtClean="0"/>
              <a:t>9/28/23</a:t>
            </a:fld>
            <a:endParaRPr lang="en-US"/>
          </a:p>
        </p:txBody>
      </p:sp>
      <p:sp>
        <p:nvSpPr>
          <p:cNvPr id="5" name="Footer Placeholder 4">
            <a:extLst>
              <a:ext uri="{FF2B5EF4-FFF2-40B4-BE49-F238E27FC236}">
                <a16:creationId xmlns="" xmlns:a16="http://schemas.microsoft.com/office/drawing/2014/main" id="{F2C807E6-22B1-8344-8656-8776052A6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4531A96-21E8-AB46-9F1A-0E0C576E2CA8}"/>
              </a:ext>
            </a:extLst>
          </p:cNvPr>
          <p:cNvSpPr>
            <a:spLocks noGrp="1"/>
          </p:cNvSpPr>
          <p:nvPr>
            <p:ph type="sldNum" sz="quarter" idx="12"/>
          </p:nvPr>
        </p:nvSpPr>
        <p:spPr/>
        <p:txBody>
          <a:bodyPr/>
          <a:lstStyle/>
          <a:p>
            <a:fld id="{5E243917-268D-A04D-8121-790DAE7EE72B}" type="slidenum">
              <a:rPr lang="en-US" smtClean="0"/>
              <a:t>‹#›</a:t>
            </a:fld>
            <a:endParaRPr lang="en-US"/>
          </a:p>
        </p:txBody>
      </p:sp>
    </p:spTree>
    <p:extLst>
      <p:ext uri="{BB962C8B-B14F-4D97-AF65-F5344CB8AC3E}">
        <p14:creationId xmlns:p14="http://schemas.microsoft.com/office/powerpoint/2010/main" val="1471466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2321F4-6297-794D-A866-8023B7CB69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37B0D6B-2334-244F-B1ED-1F8DC4D6E3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BFC121D-012E-944C-93DA-546D3816F4DA}"/>
              </a:ext>
            </a:extLst>
          </p:cNvPr>
          <p:cNvSpPr>
            <a:spLocks noGrp="1"/>
          </p:cNvSpPr>
          <p:nvPr>
            <p:ph type="dt" sz="half" idx="10"/>
          </p:nvPr>
        </p:nvSpPr>
        <p:spPr/>
        <p:txBody>
          <a:bodyPr/>
          <a:lstStyle/>
          <a:p>
            <a:fld id="{E3CC200F-2ED8-924B-A3B5-DD9DAE060BAB}" type="datetime1">
              <a:rPr lang="en-US" smtClean="0"/>
              <a:t>9/28/23</a:t>
            </a:fld>
            <a:endParaRPr lang="en-US"/>
          </a:p>
        </p:txBody>
      </p:sp>
      <p:sp>
        <p:nvSpPr>
          <p:cNvPr id="5" name="Footer Placeholder 4">
            <a:extLst>
              <a:ext uri="{FF2B5EF4-FFF2-40B4-BE49-F238E27FC236}">
                <a16:creationId xmlns="" xmlns:a16="http://schemas.microsoft.com/office/drawing/2014/main" id="{13C8D622-1C0A-D146-BFF1-493A4DAAEE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D64CF00-3D92-6F41-8264-E5D742B07275}"/>
              </a:ext>
            </a:extLst>
          </p:cNvPr>
          <p:cNvSpPr>
            <a:spLocks noGrp="1"/>
          </p:cNvSpPr>
          <p:nvPr>
            <p:ph type="sldNum" sz="quarter" idx="12"/>
          </p:nvPr>
        </p:nvSpPr>
        <p:spPr/>
        <p:txBody>
          <a:bodyPr/>
          <a:lstStyle/>
          <a:p>
            <a:fld id="{5E243917-268D-A04D-8121-790DAE7EE72B}" type="slidenum">
              <a:rPr lang="en-US" smtClean="0"/>
              <a:t>‹#›</a:t>
            </a:fld>
            <a:endParaRPr lang="en-US"/>
          </a:p>
        </p:txBody>
      </p:sp>
    </p:spTree>
    <p:extLst>
      <p:ext uri="{BB962C8B-B14F-4D97-AF65-F5344CB8AC3E}">
        <p14:creationId xmlns:p14="http://schemas.microsoft.com/office/powerpoint/2010/main" val="2402540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C2ADBB92-F87A-BE43-821B-E1B40BE21A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BAEF3E9-8B41-DA4B-8D36-66A3DFE614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B0AFF7A-42E8-5142-B09C-606B36FC1403}"/>
              </a:ext>
            </a:extLst>
          </p:cNvPr>
          <p:cNvSpPr>
            <a:spLocks noGrp="1"/>
          </p:cNvSpPr>
          <p:nvPr>
            <p:ph type="dt" sz="half" idx="10"/>
          </p:nvPr>
        </p:nvSpPr>
        <p:spPr/>
        <p:txBody>
          <a:bodyPr/>
          <a:lstStyle/>
          <a:p>
            <a:fld id="{C91C8D16-5371-AF40-86B8-D604BFFBAFDD}" type="datetime1">
              <a:rPr lang="en-US" smtClean="0"/>
              <a:t>9/28/23</a:t>
            </a:fld>
            <a:endParaRPr lang="en-US"/>
          </a:p>
        </p:txBody>
      </p:sp>
      <p:sp>
        <p:nvSpPr>
          <p:cNvPr id="5" name="Footer Placeholder 4">
            <a:extLst>
              <a:ext uri="{FF2B5EF4-FFF2-40B4-BE49-F238E27FC236}">
                <a16:creationId xmlns="" xmlns:a16="http://schemas.microsoft.com/office/drawing/2014/main" id="{37F29CFD-7DA1-4A4D-B2D7-66050BEB08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D4A8948-EBB1-5B4B-AD0F-97DBE0950895}"/>
              </a:ext>
            </a:extLst>
          </p:cNvPr>
          <p:cNvSpPr>
            <a:spLocks noGrp="1"/>
          </p:cNvSpPr>
          <p:nvPr>
            <p:ph type="sldNum" sz="quarter" idx="12"/>
          </p:nvPr>
        </p:nvSpPr>
        <p:spPr/>
        <p:txBody>
          <a:bodyPr/>
          <a:lstStyle/>
          <a:p>
            <a:fld id="{5E243917-268D-A04D-8121-790DAE7EE72B}" type="slidenum">
              <a:rPr lang="en-US" smtClean="0"/>
              <a:t>‹#›</a:t>
            </a:fld>
            <a:endParaRPr lang="en-US"/>
          </a:p>
        </p:txBody>
      </p:sp>
    </p:spTree>
    <p:extLst>
      <p:ext uri="{BB962C8B-B14F-4D97-AF65-F5344CB8AC3E}">
        <p14:creationId xmlns:p14="http://schemas.microsoft.com/office/powerpoint/2010/main" val="3406236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01964" y="205167"/>
            <a:ext cx="10972800" cy="521370"/>
          </a:xfrm>
          <a:prstGeom prst="rect">
            <a:avLst/>
          </a:prstGeom>
        </p:spPr>
        <p:txBody>
          <a:bodyPr>
            <a:normAutofit/>
          </a:bodyPr>
          <a:lstStyle>
            <a:lvl1pPr>
              <a:defRPr sz="2400" cap="none">
                <a:solidFill>
                  <a:srgbClr val="990000"/>
                </a:solidFill>
              </a:defRPr>
            </a:lvl1pPr>
          </a:lstStyle>
          <a:p>
            <a:r>
              <a:rPr lang="en-US" dirty="0"/>
              <a:t>Blank Slide</a:t>
            </a:r>
          </a:p>
        </p:txBody>
      </p:sp>
      <p:sp>
        <p:nvSpPr>
          <p:cNvPr id="9" name="Rectangle 8"/>
          <p:cNvSpPr/>
          <p:nvPr userDrawn="1"/>
        </p:nvSpPr>
        <p:spPr>
          <a:xfrm>
            <a:off x="167645" y="163473"/>
            <a:ext cx="11818991" cy="6558002"/>
          </a:xfrm>
          <a:prstGeom prst="rect">
            <a:avLst/>
          </a:prstGeom>
          <a:no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Helvetica"/>
            </a:endParaRPr>
          </a:p>
        </p:txBody>
      </p:sp>
      <p:sp>
        <p:nvSpPr>
          <p:cNvPr id="10" name="Rectangle 9"/>
          <p:cNvSpPr/>
          <p:nvPr userDrawn="1"/>
        </p:nvSpPr>
        <p:spPr>
          <a:xfrm>
            <a:off x="167645" y="163474"/>
            <a:ext cx="11818991" cy="634814"/>
          </a:xfrm>
          <a:prstGeom prst="rect">
            <a:avLst/>
          </a:prstGeom>
          <a:no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Helvetica"/>
            </a:endParaRPr>
          </a:p>
        </p:txBody>
      </p:sp>
      <p:sp>
        <p:nvSpPr>
          <p:cNvPr id="11" name="Rectangle 10"/>
          <p:cNvSpPr/>
          <p:nvPr userDrawn="1"/>
        </p:nvSpPr>
        <p:spPr>
          <a:xfrm>
            <a:off x="11174766" y="163475"/>
            <a:ext cx="811871" cy="634813"/>
          </a:xfrm>
          <a:prstGeom prst="rect">
            <a:avLst/>
          </a:prstGeom>
          <a:solidFill>
            <a:schemeClr val="bg2"/>
          </a:solidFill>
          <a:ln w="12700">
            <a:solidFill>
              <a:srgbClr val="99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bg1"/>
              </a:solidFill>
              <a:latin typeface="Helvetica"/>
            </a:endParaRPr>
          </a:p>
        </p:txBody>
      </p:sp>
      <p:pic>
        <p:nvPicPr>
          <p:cNvPr id="12" name="Picture 11" descr="Small Use Shield_WhiteOnTrans.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23492" y="231585"/>
            <a:ext cx="514416" cy="498588"/>
          </a:xfrm>
          <a:prstGeom prst="rect">
            <a:avLst/>
          </a:prstGeom>
        </p:spPr>
      </p:pic>
      <p:pic>
        <p:nvPicPr>
          <p:cNvPr id="13" name="Picture 12">
            <a:extLst>
              <a:ext uri="{FF2B5EF4-FFF2-40B4-BE49-F238E27FC236}">
                <a16:creationId xmlns:a16="http://schemas.microsoft.com/office/drawing/2014/main" xmlns="" id="{33A6556E-945D-4DEF-9EDA-D690AB7E62C4}"/>
              </a:ext>
            </a:extLst>
          </p:cNvPr>
          <p:cNvPicPr>
            <a:picLocks noChangeAspect="1"/>
          </p:cNvPicPr>
          <p:nvPr userDrawn="1"/>
        </p:nvPicPr>
        <p:blipFill>
          <a:blip r:embed="rId3"/>
          <a:stretch>
            <a:fillRect/>
          </a:stretch>
        </p:blipFill>
        <p:spPr>
          <a:xfrm>
            <a:off x="9747030" y="187545"/>
            <a:ext cx="447675" cy="590550"/>
          </a:xfrm>
          <a:prstGeom prst="rect">
            <a:avLst/>
          </a:prstGeom>
        </p:spPr>
      </p:pic>
      <p:pic>
        <p:nvPicPr>
          <p:cNvPr id="14" name="Picture 6" descr="University of Pennsylvania - Wikipedia">
            <a:extLst>
              <a:ext uri="{FF2B5EF4-FFF2-40B4-BE49-F238E27FC236}">
                <a16:creationId xmlns:a16="http://schemas.microsoft.com/office/drawing/2014/main" xmlns="" id="{D6821A37-33A1-4FA8-BDA4-417AD29C38F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199510" y="259341"/>
            <a:ext cx="565512" cy="4887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amazon-research · GitHub">
            <a:extLst>
              <a:ext uri="{FF2B5EF4-FFF2-40B4-BE49-F238E27FC236}">
                <a16:creationId xmlns:a16="http://schemas.microsoft.com/office/drawing/2014/main" xmlns="" id="{27D5DDD8-AC6E-4B26-9B34-FB41CD7E4794}"/>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077987" y="180388"/>
            <a:ext cx="635744" cy="6357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xmlns="" id="{3273DC6A-AB37-4760-AADA-35A36CB8918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669448" y="217707"/>
            <a:ext cx="459890" cy="516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700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121897" tIns="121897" rIns="121897" bIns="121897"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121897" tIns="121897" rIns="121897" bIns="121897"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121897" tIns="121897" rIns="121897" bIns="121897"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316833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2"/>
        <p:cNvGrpSpPr/>
        <p:nvPr/>
      </p:nvGrpSpPr>
      <p:grpSpPr>
        <a:xfrm>
          <a:off x="0" y="0"/>
          <a:ext cx="0" cy="0"/>
          <a:chOff x="0" y="0"/>
          <a:chExt cx="0" cy="0"/>
        </a:xfrm>
      </p:grpSpPr>
      <p:sp>
        <p:nvSpPr>
          <p:cNvPr id="23" name="Google Shape;23;p46"/>
          <p:cNvSpPr txBox="1">
            <a:spLocks noGrp="1"/>
          </p:cNvSpPr>
          <p:nvPr>
            <p:ph type="title"/>
          </p:nvPr>
        </p:nvSpPr>
        <p:spPr>
          <a:xfrm>
            <a:off x="1452266" y="123568"/>
            <a:ext cx="8832495" cy="1082933"/>
          </a:xfrm>
          <a:prstGeom prst="rect">
            <a:avLst/>
          </a:prstGeom>
          <a:noFill/>
          <a:ln>
            <a:noFill/>
          </a:ln>
        </p:spPr>
        <p:txBody>
          <a:bodyPr spcFirstLastPara="1" wrap="square" lIns="91425" tIns="45700" rIns="91425" bIns="45700" anchor="ctr" anchorCtr="0">
            <a:normAutofit/>
          </a:bodyPr>
          <a:lstStyle>
            <a:lvl1pPr lvl="0" algn="ctr">
              <a:lnSpc>
                <a:spcPct val="85000"/>
              </a:lnSpc>
              <a:spcBef>
                <a:spcPts val="0"/>
              </a:spcBef>
              <a:spcAft>
                <a:spcPts val="0"/>
              </a:spcAft>
              <a:buSzPts val="4400"/>
              <a:buNone/>
              <a:defRPr sz="1800" cap="none">
                <a:solidFill>
                  <a:srgbClr val="151E4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6"/>
          <p:cNvSpPr txBox="1">
            <a:spLocks noGrp="1"/>
          </p:cNvSpPr>
          <p:nvPr>
            <p:ph type="body" idx="1"/>
          </p:nvPr>
        </p:nvSpPr>
        <p:spPr>
          <a:xfrm>
            <a:off x="671332" y="1825624"/>
            <a:ext cx="10857053" cy="4447853"/>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600"/>
              </a:spcBef>
              <a:spcAft>
                <a:spcPts val="0"/>
              </a:spcAft>
              <a:buSzPts val="1920"/>
              <a:buNone/>
              <a:defRPr>
                <a:solidFill>
                  <a:srgbClr val="151E49"/>
                </a:solidFill>
                <a:latin typeface="Arial"/>
                <a:ea typeface="Arial"/>
                <a:cs typeface="Arial"/>
                <a:sym typeface="Arial"/>
              </a:defRPr>
            </a:lvl1pPr>
            <a:lvl2pPr marL="914400" lvl="1" indent="-350519" algn="l">
              <a:lnSpc>
                <a:spcPct val="100000"/>
              </a:lnSpc>
              <a:spcBef>
                <a:spcPts val="600"/>
              </a:spcBef>
              <a:spcAft>
                <a:spcPts val="0"/>
              </a:spcAft>
              <a:buSzPts val="1920"/>
              <a:buChar char="❑"/>
              <a:defRPr>
                <a:solidFill>
                  <a:srgbClr val="151E49"/>
                </a:solidFill>
                <a:latin typeface="Arial"/>
                <a:ea typeface="Arial"/>
                <a:cs typeface="Arial"/>
                <a:sym typeface="Arial"/>
              </a:defRPr>
            </a:lvl2pPr>
            <a:lvl3pPr marL="1371600" lvl="2" indent="-350519" algn="l">
              <a:lnSpc>
                <a:spcPct val="100000"/>
              </a:lnSpc>
              <a:spcBef>
                <a:spcPts val="600"/>
              </a:spcBef>
              <a:spcAft>
                <a:spcPts val="0"/>
              </a:spcAft>
              <a:buSzPts val="1920"/>
              <a:buChar char="❑"/>
              <a:defRPr>
                <a:solidFill>
                  <a:srgbClr val="151E49"/>
                </a:solidFill>
                <a:latin typeface="Arial"/>
                <a:ea typeface="Arial"/>
                <a:cs typeface="Arial"/>
                <a:sym typeface="Arial"/>
              </a:defRPr>
            </a:lvl3pPr>
            <a:lvl4pPr marL="1828800" lvl="3" indent="-350519" algn="l">
              <a:lnSpc>
                <a:spcPct val="100000"/>
              </a:lnSpc>
              <a:spcBef>
                <a:spcPts val="600"/>
              </a:spcBef>
              <a:spcAft>
                <a:spcPts val="0"/>
              </a:spcAft>
              <a:buSzPts val="1920"/>
              <a:buChar char="❑"/>
              <a:defRPr>
                <a:solidFill>
                  <a:srgbClr val="151E49"/>
                </a:solidFill>
                <a:latin typeface="Arial"/>
                <a:ea typeface="Arial"/>
                <a:cs typeface="Arial"/>
                <a:sym typeface="Arial"/>
              </a:defRPr>
            </a:lvl4pPr>
            <a:lvl5pPr marL="2286000" lvl="4" indent="-350520" algn="l">
              <a:lnSpc>
                <a:spcPct val="100000"/>
              </a:lnSpc>
              <a:spcBef>
                <a:spcPts val="600"/>
              </a:spcBef>
              <a:spcAft>
                <a:spcPts val="0"/>
              </a:spcAft>
              <a:buSzPts val="1920"/>
              <a:buChar char="❑"/>
              <a:defRPr>
                <a:solidFill>
                  <a:srgbClr val="151E49"/>
                </a:solidFill>
                <a:latin typeface="Arial"/>
                <a:ea typeface="Arial"/>
                <a:cs typeface="Arial"/>
                <a:sym typeface="Arial"/>
              </a:defRPr>
            </a:lvl5pPr>
            <a:lvl6pPr marL="2743200" lvl="5" indent="-323850" algn="l">
              <a:lnSpc>
                <a:spcPct val="90000"/>
              </a:lnSpc>
              <a:spcBef>
                <a:spcPts val="200"/>
              </a:spcBef>
              <a:spcAft>
                <a:spcPts val="0"/>
              </a:spcAft>
              <a:buSzPts val="1500"/>
              <a:buChar char="◦"/>
              <a:defRPr/>
            </a:lvl6pPr>
            <a:lvl7pPr marL="3200400" lvl="6" indent="-323850" algn="l">
              <a:lnSpc>
                <a:spcPct val="90000"/>
              </a:lnSpc>
              <a:spcBef>
                <a:spcPts val="400"/>
              </a:spcBef>
              <a:spcAft>
                <a:spcPts val="0"/>
              </a:spcAft>
              <a:buSzPts val="1500"/>
              <a:buChar char="◦"/>
              <a:defRPr/>
            </a:lvl7pPr>
            <a:lvl8pPr marL="3657600" lvl="7" indent="-323850" algn="l">
              <a:lnSpc>
                <a:spcPct val="90000"/>
              </a:lnSpc>
              <a:spcBef>
                <a:spcPts val="400"/>
              </a:spcBef>
              <a:spcAft>
                <a:spcPts val="0"/>
              </a:spcAft>
              <a:buSzPts val="1500"/>
              <a:buChar char="◦"/>
              <a:defRPr/>
            </a:lvl8pPr>
            <a:lvl9pPr marL="4114800" lvl="8" indent="-323850" algn="l">
              <a:lnSpc>
                <a:spcPct val="90000"/>
              </a:lnSpc>
              <a:spcBef>
                <a:spcPts val="400"/>
              </a:spcBef>
              <a:spcAft>
                <a:spcPts val="400"/>
              </a:spcAft>
              <a:buSzPts val="1500"/>
              <a:buChar char="◦"/>
              <a:defRPr/>
            </a:lvl9pPr>
          </a:lstStyle>
          <a:p>
            <a:endParaRPr/>
          </a:p>
        </p:txBody>
      </p:sp>
    </p:spTree>
    <p:extLst>
      <p:ext uri="{BB962C8B-B14F-4D97-AF65-F5344CB8AC3E}">
        <p14:creationId xmlns:p14="http://schemas.microsoft.com/office/powerpoint/2010/main" val="4151690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version">
    <p:spTree>
      <p:nvGrpSpPr>
        <p:cNvPr id="1" name=""/>
        <p:cNvGrpSpPr/>
        <p:nvPr/>
      </p:nvGrpSpPr>
      <p:grpSpPr>
        <a:xfrm>
          <a:off x="0" y="0"/>
          <a:ext cx="0" cy="0"/>
          <a:chOff x="0" y="0"/>
          <a:chExt cx="0" cy="0"/>
        </a:xfrm>
      </p:grpSpPr>
      <p:sp>
        <p:nvSpPr>
          <p:cNvPr id="7" name="Content Placeholder 2">
            <a:extLst>
              <a:ext uri="{FF2B5EF4-FFF2-40B4-BE49-F238E27FC236}">
                <a16:creationId xmlns="" xmlns:a16="http://schemas.microsoft.com/office/drawing/2014/main" id="{459EFA2C-D409-4FFC-83F4-3E71DF1AC360}"/>
              </a:ext>
            </a:extLst>
          </p:cNvPr>
          <p:cNvSpPr>
            <a:spLocks noGrp="1"/>
          </p:cNvSpPr>
          <p:nvPr>
            <p:ph idx="1"/>
          </p:nvPr>
        </p:nvSpPr>
        <p:spPr>
          <a:xfrm>
            <a:off x="628650" y="1523034"/>
            <a:ext cx="10968990" cy="4869081"/>
          </a:xfrm>
        </p:spPr>
        <p:txBody>
          <a:bodyPr>
            <a:normAutofit/>
          </a:bodyPr>
          <a:lstStyle>
            <a:lvl1pPr marL="0" indent="0">
              <a:buNone/>
              <a:defRPr sz="1670">
                <a:latin typeface="Corbel" panose="020B0503020204020204" pitchFamily="34" charset="0"/>
              </a:defRPr>
            </a:lvl1pPr>
          </a:lstStyle>
          <a:p>
            <a:endParaRPr lang="en-US" dirty="0"/>
          </a:p>
        </p:txBody>
      </p:sp>
    </p:spTree>
    <p:extLst>
      <p:ext uri="{BB962C8B-B14F-4D97-AF65-F5344CB8AC3E}">
        <p14:creationId xmlns:p14="http://schemas.microsoft.com/office/powerpoint/2010/main" val="4143162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9"/>
        <p:cNvGrpSpPr/>
        <p:nvPr/>
      </p:nvGrpSpPr>
      <p:grpSpPr>
        <a:xfrm>
          <a:off x="0" y="0"/>
          <a:ext cx="0" cy="0"/>
          <a:chOff x="0" y="0"/>
          <a:chExt cx="0" cy="0"/>
        </a:xfrm>
      </p:grpSpPr>
      <p:sp>
        <p:nvSpPr>
          <p:cNvPr id="30" name="Google Shape;30;p54"/>
          <p:cNvSpPr txBox="1">
            <a:spLocks noGrp="1"/>
          </p:cNvSpPr>
          <p:nvPr>
            <p:ph type="title"/>
          </p:nvPr>
        </p:nvSpPr>
        <p:spPr>
          <a:xfrm>
            <a:off x="1353410" y="0"/>
            <a:ext cx="8832495" cy="1206501"/>
          </a:xfrm>
          <a:prstGeom prst="rect">
            <a:avLst/>
          </a:prstGeom>
          <a:noFill/>
          <a:ln>
            <a:noFill/>
          </a:ln>
        </p:spPr>
        <p:txBody>
          <a:bodyPr spcFirstLastPara="1" wrap="square" lIns="91425" tIns="45700" rIns="91425" bIns="45700" anchor="ctr" anchorCtr="0">
            <a:normAutofit/>
          </a:bodyPr>
          <a:lstStyle>
            <a:lvl1pPr lvl="0" algn="ctr">
              <a:lnSpc>
                <a:spcPct val="85000"/>
              </a:lnSpc>
              <a:spcBef>
                <a:spcPts val="0"/>
              </a:spcBef>
              <a:spcAft>
                <a:spcPts val="0"/>
              </a:spcAft>
              <a:buClr>
                <a:srgbClr val="151E49"/>
              </a:buClr>
              <a:buSzPts val="4400"/>
              <a:buFont typeface="Arial"/>
              <a:buNone/>
              <a:defRPr sz="1800" cap="none">
                <a:solidFill>
                  <a:srgbClr val="151E4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55315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35566A-A075-5547-BE2F-5D4E0FC2BC80}"/>
              </a:ext>
            </a:extLst>
          </p:cNvPr>
          <p:cNvSpPr>
            <a:spLocks noGrp="1"/>
          </p:cNvSpPr>
          <p:nvPr>
            <p:ph type="title"/>
          </p:nvPr>
        </p:nvSpPr>
        <p:spPr/>
        <p:txBody>
          <a:bodyPr>
            <a:normAutofit/>
          </a:bodyPr>
          <a:lstStyle>
            <a:lvl1pPr>
              <a:defRPr sz="2800" b="0" i="0">
                <a:latin typeface="Helvetica Light" panose="020B0403020202020204" pitchFamily="34" charset="0"/>
              </a:defRPr>
            </a:lvl1pPr>
          </a:lstStyle>
          <a:p>
            <a:r>
              <a:rPr lang="en-US"/>
              <a:t>Click to edit Master title style</a:t>
            </a:r>
          </a:p>
        </p:txBody>
      </p:sp>
      <p:sp>
        <p:nvSpPr>
          <p:cNvPr id="3" name="Content Placeholder 2">
            <a:extLst>
              <a:ext uri="{FF2B5EF4-FFF2-40B4-BE49-F238E27FC236}">
                <a16:creationId xmlns="" xmlns:a16="http://schemas.microsoft.com/office/drawing/2014/main" id="{AE0119EC-79B7-2E45-9928-01D28B08A1C8}"/>
              </a:ext>
            </a:extLst>
          </p:cNvPr>
          <p:cNvSpPr>
            <a:spLocks noGrp="1"/>
          </p:cNvSpPr>
          <p:nvPr>
            <p:ph idx="1"/>
          </p:nvPr>
        </p:nvSpPr>
        <p:spPr/>
        <p:txBody>
          <a:bodyPr/>
          <a:lstStyle>
            <a:lvl1pPr>
              <a:defRPr>
                <a:solidFill>
                  <a:srgbClr val="2A2F36"/>
                </a:solidFill>
                <a:latin typeface="Helvetica" pitchFamily="2" charset="0"/>
              </a:defRPr>
            </a:lvl1pPr>
            <a:lvl2pPr>
              <a:defRPr>
                <a:solidFill>
                  <a:srgbClr val="2A2F36"/>
                </a:solidFill>
                <a:latin typeface="Helvetica" pitchFamily="2" charset="0"/>
              </a:defRPr>
            </a:lvl2pPr>
            <a:lvl3pPr>
              <a:defRPr>
                <a:solidFill>
                  <a:srgbClr val="2A2F36"/>
                </a:solidFill>
                <a:latin typeface="Helvetica" pitchFamily="2" charset="0"/>
              </a:defRPr>
            </a:lvl3pPr>
            <a:lvl4pPr>
              <a:defRPr>
                <a:solidFill>
                  <a:srgbClr val="2A2F36"/>
                </a:solidFill>
                <a:latin typeface="Helvetica" pitchFamily="2" charset="0"/>
              </a:defRPr>
            </a:lvl4pPr>
            <a:lvl5pPr>
              <a:defRPr>
                <a:solidFill>
                  <a:srgbClr val="2A2F36"/>
                </a:solidFill>
                <a:latin typeface="Helvetica"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96DC376-1CD6-994A-A6DE-6B44A9B5E861}"/>
              </a:ext>
            </a:extLst>
          </p:cNvPr>
          <p:cNvSpPr>
            <a:spLocks noGrp="1"/>
          </p:cNvSpPr>
          <p:nvPr>
            <p:ph type="dt" sz="half" idx="10"/>
          </p:nvPr>
        </p:nvSpPr>
        <p:spPr/>
        <p:txBody>
          <a:bodyPr/>
          <a:lstStyle/>
          <a:p>
            <a:fld id="{B72A6E6D-EAC9-9048-A79D-5E571F17E380}" type="datetime1">
              <a:rPr lang="en-US" smtClean="0"/>
              <a:t>9/28/23</a:t>
            </a:fld>
            <a:endParaRPr lang="en-US"/>
          </a:p>
        </p:txBody>
      </p:sp>
      <p:sp>
        <p:nvSpPr>
          <p:cNvPr id="5" name="Footer Placeholder 4">
            <a:extLst>
              <a:ext uri="{FF2B5EF4-FFF2-40B4-BE49-F238E27FC236}">
                <a16:creationId xmlns="" xmlns:a16="http://schemas.microsoft.com/office/drawing/2014/main" id="{D8CEBC96-7C44-1341-89D9-7863C46433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6DEF715-5508-6149-94D4-EE15F66191EB}"/>
              </a:ext>
            </a:extLst>
          </p:cNvPr>
          <p:cNvSpPr>
            <a:spLocks noGrp="1"/>
          </p:cNvSpPr>
          <p:nvPr>
            <p:ph type="sldNum" sz="quarter" idx="12"/>
          </p:nvPr>
        </p:nvSpPr>
        <p:spPr/>
        <p:txBody>
          <a:bodyPr/>
          <a:lstStyle/>
          <a:p>
            <a:fld id="{5E243917-268D-A04D-8121-790DAE7EE72B}" type="slidenum">
              <a:rPr lang="en-US" smtClean="0"/>
              <a:t>‹#›</a:t>
            </a:fld>
            <a:endParaRPr lang="en-US"/>
          </a:p>
        </p:txBody>
      </p:sp>
    </p:spTree>
    <p:extLst>
      <p:ext uri="{BB962C8B-B14F-4D97-AF65-F5344CB8AC3E}">
        <p14:creationId xmlns:p14="http://schemas.microsoft.com/office/powerpoint/2010/main" val="405446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21BECD-E4C2-2A4E-9160-14915603D5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35789FE-1CE7-4941-8B37-674D71CE2C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9050F88-A3AD-CB43-85D7-25AECD7A7213}"/>
              </a:ext>
            </a:extLst>
          </p:cNvPr>
          <p:cNvSpPr>
            <a:spLocks noGrp="1"/>
          </p:cNvSpPr>
          <p:nvPr>
            <p:ph type="dt" sz="half" idx="10"/>
          </p:nvPr>
        </p:nvSpPr>
        <p:spPr/>
        <p:txBody>
          <a:bodyPr/>
          <a:lstStyle/>
          <a:p>
            <a:fld id="{3EC34FD2-2DBD-8241-800E-64413D290917}" type="datetime1">
              <a:rPr lang="en-US" smtClean="0"/>
              <a:t>9/28/23</a:t>
            </a:fld>
            <a:endParaRPr lang="en-US"/>
          </a:p>
        </p:txBody>
      </p:sp>
      <p:sp>
        <p:nvSpPr>
          <p:cNvPr id="5" name="Footer Placeholder 4">
            <a:extLst>
              <a:ext uri="{FF2B5EF4-FFF2-40B4-BE49-F238E27FC236}">
                <a16:creationId xmlns="" xmlns:a16="http://schemas.microsoft.com/office/drawing/2014/main" id="{746D0E8C-E71F-404F-8A0E-2777C253C3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01BB4D8-251C-EA49-81BC-6AACFAB64D6C}"/>
              </a:ext>
            </a:extLst>
          </p:cNvPr>
          <p:cNvSpPr>
            <a:spLocks noGrp="1"/>
          </p:cNvSpPr>
          <p:nvPr>
            <p:ph type="sldNum" sz="quarter" idx="12"/>
          </p:nvPr>
        </p:nvSpPr>
        <p:spPr/>
        <p:txBody>
          <a:bodyPr/>
          <a:lstStyle/>
          <a:p>
            <a:fld id="{5E243917-268D-A04D-8121-790DAE7EE72B}" type="slidenum">
              <a:rPr lang="en-US" smtClean="0"/>
              <a:t>‹#›</a:t>
            </a:fld>
            <a:endParaRPr lang="en-US"/>
          </a:p>
        </p:txBody>
      </p:sp>
    </p:spTree>
    <p:extLst>
      <p:ext uri="{BB962C8B-B14F-4D97-AF65-F5344CB8AC3E}">
        <p14:creationId xmlns:p14="http://schemas.microsoft.com/office/powerpoint/2010/main" val="3015285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A250CA-3DEC-1C40-AFCE-DEAC1CAB88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B8BB2CA-010C-844B-B4AC-1F5C26BB19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73616EF-3053-3544-8ED7-53954107A2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8B1B448-9BB9-F644-A14E-BAEF6FDBFA08}"/>
              </a:ext>
            </a:extLst>
          </p:cNvPr>
          <p:cNvSpPr>
            <a:spLocks noGrp="1"/>
          </p:cNvSpPr>
          <p:nvPr>
            <p:ph type="dt" sz="half" idx="10"/>
          </p:nvPr>
        </p:nvSpPr>
        <p:spPr/>
        <p:txBody>
          <a:bodyPr/>
          <a:lstStyle/>
          <a:p>
            <a:fld id="{7135C256-879E-6049-A7FF-7CB7DAEEE9C4}" type="datetime1">
              <a:rPr lang="en-US" smtClean="0"/>
              <a:t>9/28/23</a:t>
            </a:fld>
            <a:endParaRPr lang="en-US"/>
          </a:p>
        </p:txBody>
      </p:sp>
      <p:sp>
        <p:nvSpPr>
          <p:cNvPr id="6" name="Footer Placeholder 5">
            <a:extLst>
              <a:ext uri="{FF2B5EF4-FFF2-40B4-BE49-F238E27FC236}">
                <a16:creationId xmlns="" xmlns:a16="http://schemas.microsoft.com/office/drawing/2014/main" id="{80506B8B-A3C0-714B-8DDC-C91A16743D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4AEB3F1-FC38-3644-BE18-6701F4980DF8}"/>
              </a:ext>
            </a:extLst>
          </p:cNvPr>
          <p:cNvSpPr>
            <a:spLocks noGrp="1"/>
          </p:cNvSpPr>
          <p:nvPr>
            <p:ph type="sldNum" sz="quarter" idx="12"/>
          </p:nvPr>
        </p:nvSpPr>
        <p:spPr/>
        <p:txBody>
          <a:bodyPr/>
          <a:lstStyle/>
          <a:p>
            <a:fld id="{5E243917-268D-A04D-8121-790DAE7EE72B}" type="slidenum">
              <a:rPr lang="en-US" smtClean="0"/>
              <a:t>‹#›</a:t>
            </a:fld>
            <a:endParaRPr lang="en-US"/>
          </a:p>
        </p:txBody>
      </p:sp>
    </p:spTree>
    <p:extLst>
      <p:ext uri="{BB962C8B-B14F-4D97-AF65-F5344CB8AC3E}">
        <p14:creationId xmlns:p14="http://schemas.microsoft.com/office/powerpoint/2010/main" val="337396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3C3D38-54A9-EA49-8782-73506A7430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26E973C-596E-3446-96A9-378DA719F3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3DCFE2A-E57D-BF47-B991-A2CCC13FCF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5A8E9AF-3F33-9441-AA1D-22BB62BCB9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19E3847-6ED8-6744-9B84-6044B7EA6A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CCC5839-588A-2A43-89E8-5AEBFD687ECE}"/>
              </a:ext>
            </a:extLst>
          </p:cNvPr>
          <p:cNvSpPr>
            <a:spLocks noGrp="1"/>
          </p:cNvSpPr>
          <p:nvPr>
            <p:ph type="dt" sz="half" idx="10"/>
          </p:nvPr>
        </p:nvSpPr>
        <p:spPr/>
        <p:txBody>
          <a:bodyPr/>
          <a:lstStyle/>
          <a:p>
            <a:fld id="{BADF827C-A642-9D4E-BF43-D99E3CE3F3D3}" type="datetime1">
              <a:rPr lang="en-US" smtClean="0"/>
              <a:t>9/28/23</a:t>
            </a:fld>
            <a:endParaRPr lang="en-US"/>
          </a:p>
        </p:txBody>
      </p:sp>
      <p:sp>
        <p:nvSpPr>
          <p:cNvPr id="8" name="Footer Placeholder 7">
            <a:extLst>
              <a:ext uri="{FF2B5EF4-FFF2-40B4-BE49-F238E27FC236}">
                <a16:creationId xmlns="" xmlns:a16="http://schemas.microsoft.com/office/drawing/2014/main" id="{33BC3608-9C37-A24C-A6C7-457F21EA68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031DB912-D244-844D-B9F7-89EBE74EF3DD}"/>
              </a:ext>
            </a:extLst>
          </p:cNvPr>
          <p:cNvSpPr>
            <a:spLocks noGrp="1"/>
          </p:cNvSpPr>
          <p:nvPr>
            <p:ph type="sldNum" sz="quarter" idx="12"/>
          </p:nvPr>
        </p:nvSpPr>
        <p:spPr/>
        <p:txBody>
          <a:bodyPr/>
          <a:lstStyle/>
          <a:p>
            <a:fld id="{5E243917-268D-A04D-8121-790DAE7EE72B}" type="slidenum">
              <a:rPr lang="en-US" smtClean="0"/>
              <a:t>‹#›</a:t>
            </a:fld>
            <a:endParaRPr lang="en-US"/>
          </a:p>
        </p:txBody>
      </p:sp>
    </p:spTree>
    <p:extLst>
      <p:ext uri="{BB962C8B-B14F-4D97-AF65-F5344CB8AC3E}">
        <p14:creationId xmlns:p14="http://schemas.microsoft.com/office/powerpoint/2010/main" val="565737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676888-C343-0547-8497-1ADEBAC9BE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6C5479C-71D1-BB46-9AAA-BB9D764D5852}"/>
              </a:ext>
            </a:extLst>
          </p:cNvPr>
          <p:cNvSpPr>
            <a:spLocks noGrp="1"/>
          </p:cNvSpPr>
          <p:nvPr>
            <p:ph type="dt" sz="half" idx="10"/>
          </p:nvPr>
        </p:nvSpPr>
        <p:spPr/>
        <p:txBody>
          <a:bodyPr/>
          <a:lstStyle/>
          <a:p>
            <a:fld id="{6A174B83-BC5C-7E47-A26E-1220BAD22B65}" type="datetime1">
              <a:rPr lang="en-US" smtClean="0"/>
              <a:t>9/28/23</a:t>
            </a:fld>
            <a:endParaRPr lang="en-US"/>
          </a:p>
        </p:txBody>
      </p:sp>
      <p:sp>
        <p:nvSpPr>
          <p:cNvPr id="4" name="Footer Placeholder 3">
            <a:extLst>
              <a:ext uri="{FF2B5EF4-FFF2-40B4-BE49-F238E27FC236}">
                <a16:creationId xmlns="" xmlns:a16="http://schemas.microsoft.com/office/drawing/2014/main" id="{9D5DCF59-3BB2-FB48-8840-9361C96974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A6F489F3-E08C-1649-AFE8-17FD59DB7E6E}"/>
              </a:ext>
            </a:extLst>
          </p:cNvPr>
          <p:cNvSpPr>
            <a:spLocks noGrp="1"/>
          </p:cNvSpPr>
          <p:nvPr>
            <p:ph type="sldNum" sz="quarter" idx="12"/>
          </p:nvPr>
        </p:nvSpPr>
        <p:spPr/>
        <p:txBody>
          <a:bodyPr/>
          <a:lstStyle/>
          <a:p>
            <a:fld id="{5E243917-268D-A04D-8121-790DAE7EE72B}" type="slidenum">
              <a:rPr lang="en-US" smtClean="0"/>
              <a:t>‹#›</a:t>
            </a:fld>
            <a:endParaRPr lang="en-US"/>
          </a:p>
        </p:txBody>
      </p:sp>
    </p:spTree>
    <p:extLst>
      <p:ext uri="{BB962C8B-B14F-4D97-AF65-F5344CB8AC3E}">
        <p14:creationId xmlns:p14="http://schemas.microsoft.com/office/powerpoint/2010/main" val="4090998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D4DE7B0-07C9-F643-A62B-C7FCE7F64C74}"/>
              </a:ext>
            </a:extLst>
          </p:cNvPr>
          <p:cNvSpPr>
            <a:spLocks noGrp="1"/>
          </p:cNvSpPr>
          <p:nvPr>
            <p:ph type="dt" sz="half" idx="10"/>
          </p:nvPr>
        </p:nvSpPr>
        <p:spPr/>
        <p:txBody>
          <a:bodyPr/>
          <a:lstStyle/>
          <a:p>
            <a:fld id="{84FA61F4-C17E-D648-B8C1-B97484D4DAC7}" type="datetime1">
              <a:rPr lang="en-US" smtClean="0"/>
              <a:t>9/28/23</a:t>
            </a:fld>
            <a:endParaRPr lang="en-US"/>
          </a:p>
        </p:txBody>
      </p:sp>
      <p:sp>
        <p:nvSpPr>
          <p:cNvPr id="3" name="Footer Placeholder 2">
            <a:extLst>
              <a:ext uri="{FF2B5EF4-FFF2-40B4-BE49-F238E27FC236}">
                <a16:creationId xmlns="" xmlns:a16="http://schemas.microsoft.com/office/drawing/2014/main" id="{5D51FBB7-5187-974E-B148-C8394D2661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6BFFCE2-BA6B-9D44-94DD-558EF4F7EE99}"/>
              </a:ext>
            </a:extLst>
          </p:cNvPr>
          <p:cNvSpPr>
            <a:spLocks noGrp="1"/>
          </p:cNvSpPr>
          <p:nvPr>
            <p:ph type="sldNum" sz="quarter" idx="12"/>
          </p:nvPr>
        </p:nvSpPr>
        <p:spPr/>
        <p:txBody>
          <a:bodyPr/>
          <a:lstStyle/>
          <a:p>
            <a:fld id="{5E243917-268D-A04D-8121-790DAE7EE72B}" type="slidenum">
              <a:rPr lang="en-US" smtClean="0"/>
              <a:t>‹#›</a:t>
            </a:fld>
            <a:endParaRPr lang="en-US"/>
          </a:p>
        </p:txBody>
      </p:sp>
    </p:spTree>
    <p:extLst>
      <p:ext uri="{BB962C8B-B14F-4D97-AF65-F5344CB8AC3E}">
        <p14:creationId xmlns:p14="http://schemas.microsoft.com/office/powerpoint/2010/main" val="1440892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1E775F0-DAD6-634E-A5C6-EF9CA068A8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61B0A82-F7D1-7D47-B1E5-F058E61656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A19ADD6-46E6-9148-8799-D9BE70ECD9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51ABAFA-B3B9-BC4F-A4A6-7FC563D3C1AB}"/>
              </a:ext>
            </a:extLst>
          </p:cNvPr>
          <p:cNvSpPr>
            <a:spLocks noGrp="1"/>
          </p:cNvSpPr>
          <p:nvPr>
            <p:ph type="dt" sz="half" idx="10"/>
          </p:nvPr>
        </p:nvSpPr>
        <p:spPr/>
        <p:txBody>
          <a:bodyPr/>
          <a:lstStyle/>
          <a:p>
            <a:fld id="{0C62A219-340A-8444-9B7E-24D5D0B98DAA}" type="datetime1">
              <a:rPr lang="en-US" smtClean="0"/>
              <a:t>9/28/23</a:t>
            </a:fld>
            <a:endParaRPr lang="en-US"/>
          </a:p>
        </p:txBody>
      </p:sp>
      <p:sp>
        <p:nvSpPr>
          <p:cNvPr id="6" name="Footer Placeholder 5">
            <a:extLst>
              <a:ext uri="{FF2B5EF4-FFF2-40B4-BE49-F238E27FC236}">
                <a16:creationId xmlns="" xmlns:a16="http://schemas.microsoft.com/office/drawing/2014/main" id="{F1111CFC-03BC-AE42-AC71-7DC68A528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2F656F8-9631-4141-B2EA-A219EF1EBF1A}"/>
              </a:ext>
            </a:extLst>
          </p:cNvPr>
          <p:cNvSpPr>
            <a:spLocks noGrp="1"/>
          </p:cNvSpPr>
          <p:nvPr>
            <p:ph type="sldNum" sz="quarter" idx="12"/>
          </p:nvPr>
        </p:nvSpPr>
        <p:spPr/>
        <p:txBody>
          <a:bodyPr/>
          <a:lstStyle/>
          <a:p>
            <a:fld id="{5E243917-268D-A04D-8121-790DAE7EE72B}" type="slidenum">
              <a:rPr lang="en-US" smtClean="0"/>
              <a:t>‹#›</a:t>
            </a:fld>
            <a:endParaRPr lang="en-US"/>
          </a:p>
        </p:txBody>
      </p:sp>
    </p:spTree>
    <p:extLst>
      <p:ext uri="{BB962C8B-B14F-4D97-AF65-F5344CB8AC3E}">
        <p14:creationId xmlns:p14="http://schemas.microsoft.com/office/powerpoint/2010/main" val="784101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2FE5D3-7794-CE4C-8B87-184EBAE602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90AF4059-7263-3443-8EEA-42EABE040A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548877B-2A12-8445-A64B-A8CBC0268A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DB03492-528F-EF4B-818C-082F478DE697}"/>
              </a:ext>
            </a:extLst>
          </p:cNvPr>
          <p:cNvSpPr>
            <a:spLocks noGrp="1"/>
          </p:cNvSpPr>
          <p:nvPr>
            <p:ph type="dt" sz="half" idx="10"/>
          </p:nvPr>
        </p:nvSpPr>
        <p:spPr/>
        <p:txBody>
          <a:bodyPr/>
          <a:lstStyle/>
          <a:p>
            <a:fld id="{3883895A-7DF6-2048-8CCE-20A472E3B006}" type="datetime1">
              <a:rPr lang="en-US" smtClean="0"/>
              <a:t>9/28/23</a:t>
            </a:fld>
            <a:endParaRPr lang="en-US"/>
          </a:p>
        </p:txBody>
      </p:sp>
      <p:sp>
        <p:nvSpPr>
          <p:cNvPr id="6" name="Footer Placeholder 5">
            <a:extLst>
              <a:ext uri="{FF2B5EF4-FFF2-40B4-BE49-F238E27FC236}">
                <a16:creationId xmlns="" xmlns:a16="http://schemas.microsoft.com/office/drawing/2014/main" id="{0E3E9A8B-AD9D-4848-9AEE-21691654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8A768F8-3389-974E-9B9D-69916F06F8EE}"/>
              </a:ext>
            </a:extLst>
          </p:cNvPr>
          <p:cNvSpPr>
            <a:spLocks noGrp="1"/>
          </p:cNvSpPr>
          <p:nvPr>
            <p:ph type="sldNum" sz="quarter" idx="12"/>
          </p:nvPr>
        </p:nvSpPr>
        <p:spPr/>
        <p:txBody>
          <a:bodyPr/>
          <a:lstStyle/>
          <a:p>
            <a:fld id="{5E243917-268D-A04D-8121-790DAE7EE72B}" type="slidenum">
              <a:rPr lang="en-US" smtClean="0"/>
              <a:t>‹#›</a:t>
            </a:fld>
            <a:endParaRPr lang="en-US"/>
          </a:p>
        </p:txBody>
      </p:sp>
    </p:spTree>
    <p:extLst>
      <p:ext uri="{BB962C8B-B14F-4D97-AF65-F5344CB8AC3E}">
        <p14:creationId xmlns:p14="http://schemas.microsoft.com/office/powerpoint/2010/main" val="2606947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E99E89D-DC60-3945-B11F-EB6991172D23}"/>
              </a:ext>
            </a:extLst>
          </p:cNvPr>
          <p:cNvSpPr>
            <a:spLocks noGrp="1"/>
          </p:cNvSpPr>
          <p:nvPr>
            <p:ph type="title"/>
          </p:nvPr>
        </p:nvSpPr>
        <p:spPr>
          <a:xfrm>
            <a:off x="482600" y="365125"/>
            <a:ext cx="11226800" cy="63055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 xmlns:a16="http://schemas.microsoft.com/office/drawing/2014/main" id="{DFA1E595-ED8E-FF47-8AF8-DB7319A5255A}"/>
              </a:ext>
            </a:extLst>
          </p:cNvPr>
          <p:cNvSpPr>
            <a:spLocks noGrp="1"/>
          </p:cNvSpPr>
          <p:nvPr>
            <p:ph type="body" idx="1"/>
          </p:nvPr>
        </p:nvSpPr>
        <p:spPr>
          <a:xfrm>
            <a:off x="482600" y="1178560"/>
            <a:ext cx="11226800" cy="49984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 xmlns:a16="http://schemas.microsoft.com/office/drawing/2014/main" id="{7CF7D9D7-43D8-2442-A586-D3578F03E5F6}"/>
              </a:ext>
            </a:extLst>
          </p:cNvPr>
          <p:cNvSpPr>
            <a:spLocks noGrp="1"/>
          </p:cNvSpPr>
          <p:nvPr>
            <p:ph type="dt" sz="half" idx="2"/>
          </p:nvPr>
        </p:nvSpPr>
        <p:spPr>
          <a:xfrm>
            <a:off x="482600" y="6356350"/>
            <a:ext cx="3098800" cy="365125"/>
          </a:xfrm>
          <a:prstGeom prst="rect">
            <a:avLst/>
          </a:prstGeom>
        </p:spPr>
        <p:txBody>
          <a:bodyPr vert="horz" lIns="91440" tIns="45720" rIns="91440" bIns="45720" rtlCol="0" anchor="ctr"/>
          <a:lstStyle>
            <a:lvl1pPr algn="l">
              <a:defRPr sz="105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A8307F9B-B447-0343-A90F-88A6750BF34C}" type="datetime1">
              <a:rPr lang="en-US" smtClean="0"/>
              <a:t>9/28/23</a:t>
            </a:fld>
            <a:endParaRPr lang="en-US"/>
          </a:p>
        </p:txBody>
      </p:sp>
      <p:sp>
        <p:nvSpPr>
          <p:cNvPr id="5" name="Footer Placeholder 4">
            <a:extLst>
              <a:ext uri="{FF2B5EF4-FFF2-40B4-BE49-F238E27FC236}">
                <a16:creationId xmlns="" xmlns:a16="http://schemas.microsoft.com/office/drawing/2014/main" id="{02D0863F-D2AE-4C47-8A99-BA17112B87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endParaRPr lang="en-US" dirty="0"/>
          </a:p>
        </p:txBody>
      </p:sp>
      <p:sp>
        <p:nvSpPr>
          <p:cNvPr id="6" name="Slide Number Placeholder 5">
            <a:extLst>
              <a:ext uri="{FF2B5EF4-FFF2-40B4-BE49-F238E27FC236}">
                <a16:creationId xmlns="" xmlns:a16="http://schemas.microsoft.com/office/drawing/2014/main" id="{AECFAFF6-7A31-F343-B16E-F49E0388A528}"/>
              </a:ext>
            </a:extLst>
          </p:cNvPr>
          <p:cNvSpPr>
            <a:spLocks noGrp="1"/>
          </p:cNvSpPr>
          <p:nvPr>
            <p:ph type="sldNum" sz="quarter" idx="4"/>
          </p:nvPr>
        </p:nvSpPr>
        <p:spPr>
          <a:xfrm>
            <a:off x="8610600" y="6356350"/>
            <a:ext cx="3098800" cy="365125"/>
          </a:xfrm>
          <a:prstGeom prst="rect">
            <a:avLst/>
          </a:prstGeom>
        </p:spPr>
        <p:txBody>
          <a:bodyPr vert="horz" lIns="91440" tIns="45720" rIns="91440" bIns="45720" rtlCol="0" anchor="ctr"/>
          <a:lstStyle>
            <a:lvl1pPr algn="r">
              <a:defRPr sz="1050">
                <a:solidFill>
                  <a:schemeClr val="tx1">
                    <a:tint val="7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5E243917-268D-A04D-8121-790DAE7EE72B}" type="slidenum">
              <a:rPr lang="en-US" smtClean="0"/>
              <a:pPr/>
              <a:t>‹#›</a:t>
            </a:fld>
            <a:endParaRPr lang="en-US"/>
          </a:p>
        </p:txBody>
      </p:sp>
    </p:spTree>
    <p:extLst>
      <p:ext uri="{BB962C8B-B14F-4D97-AF65-F5344CB8AC3E}">
        <p14:creationId xmlns:p14="http://schemas.microsoft.com/office/powerpoint/2010/main" val="1165627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lvl1pPr algn="l" defTabSz="914400" rtl="0" eaLnBrk="1" latinLnBrk="0" hangingPunct="1">
        <a:lnSpc>
          <a:spcPct val="90000"/>
        </a:lnSpc>
        <a:spcBef>
          <a:spcPct val="0"/>
        </a:spcBef>
        <a:buNone/>
        <a:defRPr sz="2800" b="0" i="0" kern="1200">
          <a:solidFill>
            <a:schemeClr val="tx1"/>
          </a:solidFill>
          <a:latin typeface="Helvetica Light" panose="020B0403020202020204" pitchFamily="34" charset="0"/>
          <a:ea typeface="Helvetica Neue Light" panose="02000403000000020004" pitchFamily="2" charset="0"/>
          <a:cs typeface="Helvetica Neue" panose="02000503000000020004" pitchFamily="2" charset="0"/>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rgbClr val="2A2F36"/>
          </a:solidFill>
          <a:latin typeface="Helvetica" pitchFamily="2" charset="0"/>
          <a:ea typeface="Helvetica Neue Light" panose="02000403000000020004" pitchFamily="2" charset="0"/>
          <a:cs typeface="Helvetica Neue" panose="02000503000000020004" pitchFamily="2"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rgbClr val="2A2F36"/>
          </a:solidFill>
          <a:latin typeface="Helvetica" pitchFamily="2" charset="0"/>
          <a:ea typeface="Helvetica Neue Light" panose="02000403000000020004" pitchFamily="2" charset="0"/>
          <a:cs typeface="Helvetica Neue" panose="02000503000000020004" pitchFamily="2"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rgbClr val="2A2F36"/>
          </a:solidFill>
          <a:latin typeface="Helvetica" pitchFamily="2" charset="0"/>
          <a:ea typeface="Helvetica Neue Light" panose="02000403000000020004" pitchFamily="2" charset="0"/>
          <a:cs typeface="Helvetica Neue" panose="02000503000000020004" pitchFamily="2"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Helvetica" pitchFamily="2" charset="0"/>
          <a:ea typeface="Helvetica Neue Light" panose="02000403000000020004" pitchFamily="2" charset="0"/>
          <a:cs typeface="Helvetica Neue" panose="02000503000000020004" pitchFamily="2"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Helvetica"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tiff"/><Relationship Id="rId7" Type="http://schemas.openxmlformats.org/officeDocument/2006/relationships/image" Target="../media/image13.tiff"/><Relationship Id="rId8" Type="http://schemas.openxmlformats.org/officeDocument/2006/relationships/image" Target="../media/image14.tiff"/><Relationship Id="rId9" Type="http://schemas.openxmlformats.org/officeDocument/2006/relationships/image" Target="../media/image15.png"/><Relationship Id="rId10"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hyperlink" Target="http://blender02.cs.rpi.edu:3300/elisa_ie" TargetMode="External"/><Relationship Id="rId5" Type="http://schemas.openxmlformats.org/officeDocument/2006/relationships/hyperlink" Target="http://159.89.180.81:3300/elisa_ie/api" TargetMode="External"/><Relationship Id="rId6" Type="http://schemas.openxmlformats.org/officeDocument/2006/relationships/hyperlink" Target="http://159.89.180.81:3300/elisa_ie" TargetMode="External"/><Relationship Id="rId7" Type="http://schemas.openxmlformats.org/officeDocument/2006/relationships/hyperlink" Target="http://159.89.180.81:8080/"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hub.docker.com/orgs/blendernlp/repositories" TargetMode="Externa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55.png"/></Relationships>
</file>

<file path=ppt/slides/_rels/slide38.xml.rels><?xml version="1.0" encoding="UTF-8" standalone="yes"?>
<Relationships xmlns="http://schemas.openxmlformats.org/package/2006/relationships"><Relationship Id="rId11" Type="http://schemas.openxmlformats.org/officeDocument/2006/relationships/diagramColors" Target="../diagrams/colors2.xml"/><Relationship Id="rId12" Type="http://schemas.microsoft.com/office/2007/relationships/diagramDrawing" Target="../diagrams/drawing2.xml"/><Relationship Id="rId13" Type="http://schemas.openxmlformats.org/officeDocument/2006/relationships/diagramData" Target="../diagrams/data3.xml"/><Relationship Id="rId14" Type="http://schemas.openxmlformats.org/officeDocument/2006/relationships/diagramLayout" Target="../diagrams/layout3.xml"/><Relationship Id="rId15" Type="http://schemas.openxmlformats.org/officeDocument/2006/relationships/diagramQuickStyle" Target="../diagrams/quickStyle3.xml"/><Relationship Id="rId16" Type="http://schemas.openxmlformats.org/officeDocument/2006/relationships/diagramColors" Target="../diagrams/colors3.xml"/><Relationship Id="rId17" Type="http://schemas.microsoft.com/office/2007/relationships/diagramDrawing" Target="../diagrams/drawing3.xml"/><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diagramData" Target="../diagrams/data2.xml"/><Relationship Id="rId9" Type="http://schemas.openxmlformats.org/officeDocument/2006/relationships/diagramLayout" Target="../diagrams/layout2.xml"/><Relationship Id="rId10"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 Id="rId3"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hyperlink" Target="https://pubchem.ncbi.nlm.nih.gov/compound/dihydroxyindole" TargetMode="External"/><Relationship Id="rId5" Type="http://schemas.openxmlformats.org/officeDocument/2006/relationships/hyperlink" Target="https://pubchem.ncbi.nlm.nih.gov/compound/indole-2-carboxylic%20acid" TargetMode="External"/><Relationship Id="rId6" Type="http://schemas.openxmlformats.org/officeDocument/2006/relationships/hyperlink" Target="https://pubchem.ncbi.nlm.nih.gov/compound/hydroxy" TargetMode="External"/><Relationship Id="rId7" Type="http://schemas.openxmlformats.org/officeDocument/2006/relationships/hyperlink" Target="https://pubchem.ncbi.nlm.nih.gov/compound/5,6-dihydroxyindole-2-carboxylate" TargetMode="External"/><Relationship Id="rId8" Type="http://schemas.openxmlformats.org/officeDocument/2006/relationships/hyperlink" Target="https://pubchem.ncbi.nlm.nih.gov/compound/dopachrome" TargetMode="External"/><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png"/><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7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8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hyperlink" Target="https://arxiv.org/abs/1905.07458" TargetMode="External"/><Relationship Id="rId4" Type="http://schemas.openxmlformats.org/officeDocument/2006/relationships/hyperlink" Target="https://arxiv.org/abs/1909.07755" TargetMode="External"/><Relationship Id="rId5" Type="http://schemas.openxmlformats.org/officeDocument/2006/relationships/hyperlink" Target="https://www.aclweb.org/anthology/2020.coling-main.8/" TargetMode="External"/><Relationship Id="rId1" Type="http://schemas.openxmlformats.org/officeDocument/2006/relationships/slideLayout" Target="../slideLayouts/slideLayout16.xml"/><Relationship Id="rId2" Type="http://schemas.openxmlformats.org/officeDocument/2006/relationships/notesSlide" Target="../notesSlides/notesSlide36.xml"/></Relationships>
</file>

<file path=ppt/slides/_rels/slide55.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1" Type="http://schemas.openxmlformats.org/officeDocument/2006/relationships/slideLayout" Target="../slideLayouts/slideLayout14.xml"/><Relationship Id="rId2" Type="http://schemas.openxmlformats.org/officeDocument/2006/relationships/notesSlide" Target="../notesSlides/notesSlide37.xml"/></Relationships>
</file>

<file path=ppt/slides/_rels/slide56.xml.rels><?xml version="1.0" encoding="UTF-8" standalone="yes"?>
<Relationships xmlns="http://schemas.openxmlformats.org/package/2006/relationships"><Relationship Id="rId3" Type="http://schemas.openxmlformats.org/officeDocument/2006/relationships/hyperlink" Target="http://blender.cs.illinois.edu/covid19/" TargetMode="External"/><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14.xml"/><Relationship Id="rId2" Type="http://schemas.openxmlformats.org/officeDocument/2006/relationships/notesSlide" Target="../notesSlides/notesSlide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64.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 Id="rId3" Type="http://schemas.openxmlformats.org/officeDocument/2006/relationships/image" Target="../media/image10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1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1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 xmlns:a16="http://schemas.microsoft.com/office/drawing/2014/main" id="{D126505C-25C5-724C-9406-DFCEAD1D42D2}"/>
              </a:ext>
            </a:extLst>
          </p:cNvPr>
          <p:cNvPicPr>
            <a:picLocks noChangeAspect="1"/>
          </p:cNvPicPr>
          <p:nvPr/>
        </p:nvPicPr>
        <p:blipFill rotWithShape="1">
          <a:blip r:embed="rId2" cstate="screen">
            <a:alphaModFix amt="30000"/>
            <a:extLst>
              <a:ext uri="{BEBA8EAE-BF5A-486C-A8C5-ECC9F3942E4B}">
                <a14:imgProps xmlns:a14="http://schemas.microsoft.com/office/drawing/2010/main">
                  <a14:imgLayer r:embed="rId3">
                    <a14:imgEffect>
                      <a14:sharpenSoften amount="-15000"/>
                    </a14:imgEffect>
                  </a14:imgLayer>
                </a14:imgProps>
              </a:ext>
              <a:ext uri="{28A0092B-C50C-407E-A947-70E740481C1C}">
                <a14:useLocalDpi xmlns:a14="http://schemas.microsoft.com/office/drawing/2010/main"/>
              </a:ext>
            </a:extLst>
          </a:blip>
          <a:srcRect/>
          <a:stretch/>
        </p:blipFill>
        <p:spPr>
          <a:xfrm>
            <a:off x="-3" y="738790"/>
            <a:ext cx="12192000" cy="3818831"/>
          </a:xfrm>
          <a:prstGeom prst="rect">
            <a:avLst/>
          </a:prstGeom>
        </p:spPr>
      </p:pic>
      <p:sp>
        <p:nvSpPr>
          <p:cNvPr id="13" name="TextBox 12">
            <a:extLst>
              <a:ext uri="{FF2B5EF4-FFF2-40B4-BE49-F238E27FC236}">
                <a16:creationId xmlns="" xmlns:a16="http://schemas.microsoft.com/office/drawing/2014/main" id="{22C0BEF4-7E15-E049-AFB3-E5B1C2F252C9}"/>
              </a:ext>
            </a:extLst>
          </p:cNvPr>
          <p:cNvSpPr txBox="1"/>
          <p:nvPr/>
        </p:nvSpPr>
        <p:spPr>
          <a:xfrm>
            <a:off x="3681021" y="3917417"/>
            <a:ext cx="4829980" cy="630942"/>
          </a:xfrm>
          <a:prstGeom prst="rect">
            <a:avLst/>
          </a:prstGeom>
          <a:noFill/>
        </p:spPr>
        <p:txBody>
          <a:bodyPr wrap="none" rtlCol="0">
            <a:spAutoFit/>
          </a:bodyPr>
          <a:lstStyle/>
          <a:p>
            <a:pPr algn="ctr">
              <a:lnSpc>
                <a:spcPct val="150000"/>
              </a:lnSpc>
            </a:pPr>
            <a:r>
              <a:rPr lang="en-US" sz="1200" spc="50" dirty="0" err="1" smtClean="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Heng</a:t>
            </a:r>
            <a:r>
              <a:rPr lang="en-US" sz="1200" spc="50" dirty="0" smtClean="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US" sz="1200" spc="50" dirty="0" err="1" smtClean="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Ji</a:t>
            </a:r>
            <a:r>
              <a:rPr lang="en-US" sz="1200" spc="50" dirty="0" smtClean="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 </a:t>
            </a:r>
          </a:p>
          <a:p>
            <a:pPr algn="ctr">
              <a:lnSpc>
                <a:spcPct val="150000"/>
              </a:lnSpc>
            </a:pPr>
            <a:r>
              <a:rPr lang="en-US" sz="1200" spc="50" dirty="0" smtClean="0">
                <a:solidFill>
                  <a:schemeClr val="tx1">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(Acknowledgement: Some Slides from our NAACL2022 Tutorial</a:t>
            </a:r>
          </a:p>
        </p:txBody>
      </p:sp>
      <p:sp>
        <p:nvSpPr>
          <p:cNvPr id="17" name="TextBox 16">
            <a:extLst>
              <a:ext uri="{FF2B5EF4-FFF2-40B4-BE49-F238E27FC236}">
                <a16:creationId xmlns="" xmlns:a16="http://schemas.microsoft.com/office/drawing/2014/main" id="{8B6EAC04-CC11-EE48-9343-A97D541961C4}"/>
              </a:ext>
            </a:extLst>
          </p:cNvPr>
          <p:cNvSpPr txBox="1"/>
          <p:nvPr/>
        </p:nvSpPr>
        <p:spPr>
          <a:xfrm>
            <a:off x="2885322" y="2290471"/>
            <a:ext cx="6421363" cy="595035"/>
          </a:xfrm>
          <a:prstGeom prst="rect">
            <a:avLst/>
          </a:prstGeom>
          <a:noFill/>
        </p:spPr>
        <p:txBody>
          <a:bodyPr wrap="none" rtlCol="0">
            <a:spAutoFit/>
          </a:bodyPr>
          <a:lstStyle/>
          <a:p>
            <a:pPr algn="ctr">
              <a:lnSpc>
                <a:spcPct val="120000"/>
              </a:lnSpc>
            </a:pPr>
            <a:r>
              <a:rPr lang="en-US" sz="2800" spc="80" smtClean="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Frontiers of </a:t>
            </a:r>
            <a:r>
              <a:rPr lang="en-US" sz="2800" spc="80" smtClean="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Information Extraction (I)</a:t>
            </a:r>
            <a:endParaRPr lang="en-US" sz="2800" spc="8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5406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227A43-0206-7040-9A05-C789208DC296}"/>
              </a:ext>
            </a:extLst>
          </p:cNvPr>
          <p:cNvSpPr>
            <a:spLocks noGrp="1"/>
          </p:cNvSpPr>
          <p:nvPr>
            <p:ph type="title"/>
          </p:nvPr>
        </p:nvSpPr>
        <p:spPr/>
        <p:txBody>
          <a:bodyPr/>
          <a:lstStyle/>
          <a:p>
            <a:r>
              <a:rPr lang="en-US" dirty="0" err="1"/>
              <a:t>OneIE</a:t>
            </a:r>
            <a:r>
              <a:rPr lang="en-US" dirty="0"/>
              <a:t>: An End-to-end Neural Model for IE</a:t>
            </a:r>
          </a:p>
        </p:txBody>
      </p:sp>
      <p:sp>
        <p:nvSpPr>
          <p:cNvPr id="4" name="Slide Number Placeholder 3">
            <a:extLst>
              <a:ext uri="{FF2B5EF4-FFF2-40B4-BE49-F238E27FC236}">
                <a16:creationId xmlns="" xmlns:a16="http://schemas.microsoft.com/office/drawing/2014/main" id="{02228C8F-9C68-CA44-8FE2-B776F14ACE48}"/>
              </a:ext>
            </a:extLst>
          </p:cNvPr>
          <p:cNvSpPr>
            <a:spLocks noGrp="1"/>
          </p:cNvSpPr>
          <p:nvPr>
            <p:ph type="sldNum" sz="quarter" idx="12"/>
          </p:nvPr>
        </p:nvSpPr>
        <p:spPr/>
        <p:txBody>
          <a:bodyPr/>
          <a:lstStyle/>
          <a:p>
            <a:fld id="{5E243917-268D-A04D-8121-790DAE7EE72B}" type="slidenum">
              <a:rPr lang="en-US" smtClean="0"/>
              <a:t>10</a:t>
            </a:fld>
            <a:endParaRPr lang="en-US"/>
          </a:p>
        </p:txBody>
      </p:sp>
      <p:pic>
        <p:nvPicPr>
          <p:cNvPr id="5" name="Google Shape;741;p39" descr="A close up of a map  Description automatically generated">
            <a:extLst>
              <a:ext uri="{FF2B5EF4-FFF2-40B4-BE49-F238E27FC236}">
                <a16:creationId xmlns="" xmlns:a16="http://schemas.microsoft.com/office/drawing/2014/main" id="{04267FF1-F219-6C40-AE8B-53D2246F41DA}"/>
              </a:ext>
            </a:extLst>
          </p:cNvPr>
          <p:cNvPicPr preferRelativeResize="0">
            <a:picLocks noGrp="1"/>
          </p:cNvPicPr>
          <p:nvPr>
            <p:ph idx="1"/>
          </p:nvPr>
        </p:nvPicPr>
        <p:blipFill rotWithShape="1">
          <a:blip r:embed="rId2"/>
          <a:srcRect/>
          <a:stretch/>
        </p:blipFill>
        <p:spPr>
          <a:xfrm>
            <a:off x="888646" y="1295708"/>
            <a:ext cx="10414707" cy="3904940"/>
          </a:xfrm>
          <a:prstGeom prst="rect">
            <a:avLst/>
          </a:prstGeom>
          <a:noFill/>
          <a:ln>
            <a:noFill/>
          </a:ln>
        </p:spPr>
      </p:pic>
      <p:sp>
        <p:nvSpPr>
          <p:cNvPr id="8" name="Content Placeholder 2">
            <a:extLst>
              <a:ext uri="{FF2B5EF4-FFF2-40B4-BE49-F238E27FC236}">
                <a16:creationId xmlns="" xmlns:a16="http://schemas.microsoft.com/office/drawing/2014/main" id="{09DAAC0A-2FAF-7547-A7E0-098DE969B171}"/>
              </a:ext>
            </a:extLst>
          </p:cNvPr>
          <p:cNvSpPr txBox="1">
            <a:spLocks/>
          </p:cNvSpPr>
          <p:nvPr/>
        </p:nvSpPr>
        <p:spPr>
          <a:xfrm>
            <a:off x="482600" y="5405443"/>
            <a:ext cx="11418888" cy="91440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rgbClr val="2A2F36"/>
                </a:solidFill>
                <a:latin typeface="Helvetica" pitchFamily="2" charset="0"/>
                <a:ea typeface="Helvetica Neue Light" panose="02000403000000020004" pitchFamily="2" charset="0"/>
                <a:cs typeface="Helvetica Neue" panose="02000503000000020004" pitchFamily="2"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rgbClr val="2A2F36"/>
                </a:solidFill>
                <a:latin typeface="Helvetica" pitchFamily="2" charset="0"/>
                <a:ea typeface="Helvetica Neue Light" panose="02000403000000020004" pitchFamily="2" charset="0"/>
                <a:cs typeface="Helvetica Neue" panose="02000503000000020004" pitchFamily="2"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rgbClr val="2A2F36"/>
                </a:solidFill>
                <a:latin typeface="Helvetica" pitchFamily="2" charset="0"/>
                <a:ea typeface="Helvetica Neue Light" panose="02000403000000020004" pitchFamily="2" charset="0"/>
                <a:cs typeface="Helvetica Neue" panose="02000503000000020004" pitchFamily="2"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Helvetica" pitchFamily="2" charset="0"/>
                <a:ea typeface="Helvetica Neue Light" panose="02000403000000020004" pitchFamily="2" charset="0"/>
                <a:cs typeface="Helvetica Neue" panose="02000503000000020004" pitchFamily="2"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Helvetica"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Classification</a:t>
            </a:r>
            <a:r>
              <a:rPr lang="en-US" dirty="0"/>
              <a:t>: We use task-specific feed-forward networks to calculate label scores for each node or edge</a:t>
            </a:r>
          </a:p>
          <a:p>
            <a:r>
              <a:rPr lang="en-US" dirty="0"/>
              <a:t>We define the classification loss as </a:t>
            </a:r>
          </a:p>
        </p:txBody>
      </p:sp>
      <p:sp>
        <p:nvSpPr>
          <p:cNvPr id="6" name="Rounded Rectangle 5">
            <a:extLst>
              <a:ext uri="{FF2B5EF4-FFF2-40B4-BE49-F238E27FC236}">
                <a16:creationId xmlns="" xmlns:a16="http://schemas.microsoft.com/office/drawing/2014/main" id="{147FCF9C-E231-804B-84CF-FD3DF44911BD}"/>
              </a:ext>
            </a:extLst>
          </p:cNvPr>
          <p:cNvSpPr>
            <a:spLocks/>
          </p:cNvSpPr>
          <p:nvPr/>
        </p:nvSpPr>
        <p:spPr>
          <a:xfrm>
            <a:off x="863599" y="2386005"/>
            <a:ext cx="10566401" cy="1143008"/>
          </a:xfrm>
          <a:prstGeom prst="roundRect">
            <a:avLst/>
          </a:prstGeom>
          <a:noFill/>
          <a:ln w="38100">
            <a:solidFill>
              <a:srgbClr val="B1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pic>
        <p:nvPicPr>
          <p:cNvPr id="9" name="Picture 8">
            <a:extLst>
              <a:ext uri="{FF2B5EF4-FFF2-40B4-BE49-F238E27FC236}">
                <a16:creationId xmlns="" xmlns:a16="http://schemas.microsoft.com/office/drawing/2014/main" id="{B1BE8665-AF3A-E14A-B7F3-E529B2CFA37E}"/>
              </a:ext>
            </a:extLst>
          </p:cNvPr>
          <p:cNvPicPr>
            <a:picLocks noChangeAspect="1"/>
          </p:cNvPicPr>
          <p:nvPr/>
        </p:nvPicPr>
        <p:blipFill>
          <a:blip r:embed="rId3"/>
          <a:stretch>
            <a:fillRect/>
          </a:stretch>
        </p:blipFill>
        <p:spPr>
          <a:xfrm>
            <a:off x="4585938" y="5882094"/>
            <a:ext cx="2156174" cy="708879"/>
          </a:xfrm>
          <a:prstGeom prst="rect">
            <a:avLst/>
          </a:prstGeom>
        </p:spPr>
      </p:pic>
    </p:spTree>
    <p:extLst>
      <p:ext uri="{BB962C8B-B14F-4D97-AF65-F5344CB8AC3E}">
        <p14:creationId xmlns:p14="http://schemas.microsoft.com/office/powerpoint/2010/main" val="458023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227A43-0206-7040-9A05-C789208DC296}"/>
              </a:ext>
            </a:extLst>
          </p:cNvPr>
          <p:cNvSpPr>
            <a:spLocks noGrp="1"/>
          </p:cNvSpPr>
          <p:nvPr>
            <p:ph type="title"/>
          </p:nvPr>
        </p:nvSpPr>
        <p:spPr/>
        <p:txBody>
          <a:bodyPr/>
          <a:lstStyle/>
          <a:p>
            <a:r>
              <a:rPr lang="en-US" dirty="0" err="1"/>
              <a:t>OneIE</a:t>
            </a:r>
            <a:r>
              <a:rPr lang="en-US" dirty="0"/>
              <a:t>: An End-to-end Neural Model for IE</a:t>
            </a:r>
          </a:p>
        </p:txBody>
      </p:sp>
      <p:sp>
        <p:nvSpPr>
          <p:cNvPr id="4" name="Slide Number Placeholder 3">
            <a:extLst>
              <a:ext uri="{FF2B5EF4-FFF2-40B4-BE49-F238E27FC236}">
                <a16:creationId xmlns="" xmlns:a16="http://schemas.microsoft.com/office/drawing/2014/main" id="{02228C8F-9C68-CA44-8FE2-B776F14ACE48}"/>
              </a:ext>
            </a:extLst>
          </p:cNvPr>
          <p:cNvSpPr>
            <a:spLocks noGrp="1"/>
          </p:cNvSpPr>
          <p:nvPr>
            <p:ph type="sldNum" sz="quarter" idx="12"/>
          </p:nvPr>
        </p:nvSpPr>
        <p:spPr/>
        <p:txBody>
          <a:bodyPr/>
          <a:lstStyle/>
          <a:p>
            <a:fld id="{5E243917-268D-A04D-8121-790DAE7EE72B}" type="slidenum">
              <a:rPr lang="en-US" smtClean="0"/>
              <a:t>11</a:t>
            </a:fld>
            <a:endParaRPr lang="en-US"/>
          </a:p>
        </p:txBody>
      </p:sp>
      <p:pic>
        <p:nvPicPr>
          <p:cNvPr id="5" name="Google Shape;741;p39" descr="A close up of a map  Description automatically generated">
            <a:extLst>
              <a:ext uri="{FF2B5EF4-FFF2-40B4-BE49-F238E27FC236}">
                <a16:creationId xmlns="" xmlns:a16="http://schemas.microsoft.com/office/drawing/2014/main" id="{04267FF1-F219-6C40-AE8B-53D2246F41DA}"/>
              </a:ext>
            </a:extLst>
          </p:cNvPr>
          <p:cNvPicPr preferRelativeResize="0">
            <a:picLocks noGrp="1"/>
          </p:cNvPicPr>
          <p:nvPr>
            <p:ph idx="1"/>
          </p:nvPr>
        </p:nvPicPr>
        <p:blipFill rotWithShape="1">
          <a:blip r:embed="rId2"/>
          <a:srcRect/>
          <a:stretch/>
        </p:blipFill>
        <p:spPr>
          <a:xfrm>
            <a:off x="888646" y="1295708"/>
            <a:ext cx="10414707" cy="3904940"/>
          </a:xfrm>
          <a:prstGeom prst="rect">
            <a:avLst/>
          </a:prstGeom>
          <a:noFill/>
          <a:ln>
            <a:noFill/>
          </a:ln>
        </p:spPr>
      </p:pic>
      <p:sp>
        <p:nvSpPr>
          <p:cNvPr id="8" name="Content Placeholder 2">
            <a:extLst>
              <a:ext uri="{FF2B5EF4-FFF2-40B4-BE49-F238E27FC236}">
                <a16:creationId xmlns="" xmlns:a16="http://schemas.microsoft.com/office/drawing/2014/main" id="{09DAAC0A-2FAF-7547-A7E0-098DE969B171}"/>
              </a:ext>
            </a:extLst>
          </p:cNvPr>
          <p:cNvSpPr txBox="1">
            <a:spLocks/>
          </p:cNvSpPr>
          <p:nvPr/>
        </p:nvSpPr>
        <p:spPr>
          <a:xfrm>
            <a:off x="482600" y="5405443"/>
            <a:ext cx="11418888" cy="91440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rgbClr val="2A2F36"/>
                </a:solidFill>
                <a:latin typeface="Helvetica" pitchFamily="2" charset="0"/>
                <a:ea typeface="Helvetica Neue Light" panose="02000403000000020004" pitchFamily="2" charset="0"/>
                <a:cs typeface="Helvetica Neue" panose="02000503000000020004" pitchFamily="2"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rgbClr val="2A2F36"/>
                </a:solidFill>
                <a:latin typeface="Helvetica" pitchFamily="2" charset="0"/>
                <a:ea typeface="Helvetica Neue Light" panose="02000403000000020004" pitchFamily="2" charset="0"/>
                <a:cs typeface="Helvetica Neue" panose="02000503000000020004" pitchFamily="2"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rgbClr val="2A2F36"/>
                </a:solidFill>
                <a:latin typeface="Helvetica" pitchFamily="2" charset="0"/>
                <a:ea typeface="Helvetica Neue Light" panose="02000403000000020004" pitchFamily="2" charset="0"/>
                <a:cs typeface="Helvetica Neue" panose="02000503000000020004" pitchFamily="2"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Helvetica" pitchFamily="2" charset="0"/>
                <a:ea typeface="Helvetica Neue Light" panose="02000403000000020004" pitchFamily="2" charset="0"/>
                <a:cs typeface="Helvetica Neue" panose="02000503000000020004" pitchFamily="2"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Helvetica"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Decoding</a:t>
            </a:r>
            <a:r>
              <a:rPr lang="en-US" dirty="0"/>
              <a:t>: In the test phase, we use a beam search decoder to find the information graph with the </a:t>
            </a:r>
            <a:r>
              <a:rPr lang="en-US" b="1" dirty="0"/>
              <a:t>highest global score</a:t>
            </a:r>
          </a:p>
        </p:txBody>
      </p:sp>
      <p:sp>
        <p:nvSpPr>
          <p:cNvPr id="6" name="Rounded Rectangle 5">
            <a:extLst>
              <a:ext uri="{FF2B5EF4-FFF2-40B4-BE49-F238E27FC236}">
                <a16:creationId xmlns="" xmlns:a16="http://schemas.microsoft.com/office/drawing/2014/main" id="{147FCF9C-E231-804B-84CF-FD3DF44911BD}"/>
              </a:ext>
            </a:extLst>
          </p:cNvPr>
          <p:cNvSpPr>
            <a:spLocks/>
          </p:cNvSpPr>
          <p:nvPr/>
        </p:nvSpPr>
        <p:spPr>
          <a:xfrm>
            <a:off x="863599" y="1185848"/>
            <a:ext cx="10566401" cy="1228739"/>
          </a:xfrm>
          <a:prstGeom prst="roundRect">
            <a:avLst/>
          </a:prstGeom>
          <a:noFill/>
          <a:ln w="38100">
            <a:solidFill>
              <a:srgbClr val="B1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Tree>
    <p:extLst>
      <p:ext uri="{BB962C8B-B14F-4D97-AF65-F5344CB8AC3E}">
        <p14:creationId xmlns:p14="http://schemas.microsoft.com/office/powerpoint/2010/main" val="1709791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FB16FA-E0C1-0B42-9EA1-D2EB54D62DE5}"/>
              </a:ext>
            </a:extLst>
          </p:cNvPr>
          <p:cNvSpPr>
            <a:spLocks noGrp="1"/>
          </p:cNvSpPr>
          <p:nvPr>
            <p:ph type="title"/>
          </p:nvPr>
        </p:nvSpPr>
        <p:spPr/>
        <p:txBody>
          <a:bodyPr/>
          <a:lstStyle/>
          <a:p>
            <a:r>
              <a:rPr lang="en-US" dirty="0"/>
              <a:t>Incorporating Global Features</a:t>
            </a:r>
          </a:p>
        </p:txBody>
      </p:sp>
      <p:sp>
        <p:nvSpPr>
          <p:cNvPr id="3" name="Content Placeholder 2">
            <a:extLst>
              <a:ext uri="{FF2B5EF4-FFF2-40B4-BE49-F238E27FC236}">
                <a16:creationId xmlns="" xmlns:a16="http://schemas.microsoft.com/office/drawing/2014/main" id="{EC8EDEA5-384A-CF41-BADC-92F59D55B3F9}"/>
              </a:ext>
            </a:extLst>
          </p:cNvPr>
          <p:cNvSpPr>
            <a:spLocks noGrp="1"/>
          </p:cNvSpPr>
          <p:nvPr>
            <p:ph idx="1"/>
          </p:nvPr>
        </p:nvSpPr>
        <p:spPr>
          <a:xfrm>
            <a:off x="482600" y="1178560"/>
            <a:ext cx="11226800" cy="1493203"/>
          </a:xfrm>
        </p:spPr>
        <p:txBody>
          <a:bodyPr/>
          <a:lstStyle/>
          <a:p>
            <a:pPr>
              <a:spcBef>
                <a:spcPts val="0"/>
              </a:spcBef>
              <a:buSzPts val="1800"/>
            </a:pPr>
            <a:r>
              <a:rPr lang="en-US" dirty="0"/>
              <a:t>We design a set of </a:t>
            </a:r>
            <a:r>
              <a:rPr lang="en-US" i="1" dirty="0"/>
              <a:t>global feature templates</a:t>
            </a:r>
            <a:r>
              <a:rPr lang="en-US" dirty="0"/>
              <a:t> (e.g., event_type</a:t>
            </a:r>
            <a:r>
              <a:rPr lang="en-US" baseline="-25000" dirty="0"/>
              <a:t>1</a:t>
            </a:r>
            <a:r>
              <a:rPr lang="en-US" dirty="0"/>
              <a:t> – role</a:t>
            </a:r>
            <a:r>
              <a:rPr lang="en-US" baseline="-25000" dirty="0"/>
              <a:t>1</a:t>
            </a:r>
            <a:r>
              <a:rPr lang="en-US" dirty="0"/>
              <a:t> – role</a:t>
            </a:r>
            <a:r>
              <a:rPr lang="en-US" baseline="-25000" dirty="0"/>
              <a:t>2</a:t>
            </a:r>
            <a:r>
              <a:rPr lang="en-US" dirty="0"/>
              <a:t> – event_type</a:t>
            </a:r>
            <a:r>
              <a:rPr lang="en-US" baseline="-25000" dirty="0"/>
              <a:t>2 </a:t>
            </a:r>
            <a:r>
              <a:rPr lang="en-US" dirty="0"/>
              <a:t>: an entity acts a role</a:t>
            </a:r>
            <a:r>
              <a:rPr lang="en-US" baseline="-25000" dirty="0"/>
              <a:t>1</a:t>
            </a:r>
            <a:r>
              <a:rPr lang="en-US" dirty="0"/>
              <a:t> argument for an event_type</a:t>
            </a:r>
            <a:r>
              <a:rPr lang="en-US" baseline="-25000" dirty="0"/>
              <a:t>1</a:t>
            </a:r>
            <a:r>
              <a:rPr lang="en-US" dirty="0"/>
              <a:t> event and a role</a:t>
            </a:r>
            <a:r>
              <a:rPr lang="en-US" baseline="-25000" dirty="0"/>
              <a:t>2</a:t>
            </a:r>
            <a:r>
              <a:rPr lang="en-US" dirty="0"/>
              <a:t> argument for an event_type</a:t>
            </a:r>
            <a:r>
              <a:rPr lang="en-US" baseline="-25000" dirty="0"/>
              <a:t>2</a:t>
            </a:r>
            <a:r>
              <a:rPr lang="en-US" dirty="0"/>
              <a:t> event in the same sentence)</a:t>
            </a:r>
          </a:p>
          <a:p>
            <a:pPr>
              <a:spcBef>
                <a:spcPts val="0"/>
              </a:spcBef>
              <a:buSzPts val="1800"/>
            </a:pPr>
            <a:r>
              <a:rPr lang="en-US" dirty="0"/>
              <a:t>The model learns the </a:t>
            </a:r>
            <a:r>
              <a:rPr lang="en-US" i="1" dirty="0"/>
              <a:t>weight</a:t>
            </a:r>
            <a:r>
              <a:rPr lang="en-US" dirty="0"/>
              <a:t> of each feature during training</a:t>
            </a:r>
            <a:endParaRPr lang="en-US" sz="2000" dirty="0">
              <a:uFillTx/>
            </a:endParaRPr>
          </a:p>
        </p:txBody>
      </p:sp>
      <p:sp>
        <p:nvSpPr>
          <p:cNvPr id="4" name="Slide Number Placeholder 3">
            <a:extLst>
              <a:ext uri="{FF2B5EF4-FFF2-40B4-BE49-F238E27FC236}">
                <a16:creationId xmlns="" xmlns:a16="http://schemas.microsoft.com/office/drawing/2014/main" id="{E4546C0B-4002-2548-AE6F-E771B4C60EE9}"/>
              </a:ext>
            </a:extLst>
          </p:cNvPr>
          <p:cNvSpPr>
            <a:spLocks noGrp="1"/>
          </p:cNvSpPr>
          <p:nvPr>
            <p:ph type="sldNum" sz="quarter" idx="12"/>
          </p:nvPr>
        </p:nvSpPr>
        <p:spPr/>
        <p:txBody>
          <a:bodyPr/>
          <a:lstStyle/>
          <a:p>
            <a:fld id="{5E243917-268D-A04D-8121-790DAE7EE72B}" type="slidenum">
              <a:rPr lang="en-US" smtClean="0"/>
              <a:t>12</a:t>
            </a:fld>
            <a:endParaRPr lang="en-US"/>
          </a:p>
        </p:txBody>
      </p:sp>
      <p:sp>
        <p:nvSpPr>
          <p:cNvPr id="5" name="Google Shape;749;p40">
            <a:extLst>
              <a:ext uri="{FF2B5EF4-FFF2-40B4-BE49-F238E27FC236}">
                <a16:creationId xmlns="" xmlns:a16="http://schemas.microsoft.com/office/drawing/2014/main" id="{405FBD60-17B0-544B-9638-5156F635508C}"/>
              </a:ext>
            </a:extLst>
          </p:cNvPr>
          <p:cNvSpPr txBox="1">
            <a:spLocks/>
          </p:cNvSpPr>
          <p:nvPr/>
        </p:nvSpPr>
        <p:spPr>
          <a:xfrm>
            <a:off x="3214683" y="3061186"/>
            <a:ext cx="1216262" cy="369291"/>
          </a:xfrm>
          <a:prstGeom prst="rect">
            <a:avLst/>
          </a:prstGeom>
          <a:noFill/>
          <a:ln>
            <a:noFill/>
          </a:ln>
        </p:spPr>
        <p:txBody>
          <a:bodyPr spcFirstLastPara="1" wrap="square" lIns="91425" tIns="45700" rIns="91425" bIns="45700" anchor="t" anchorCtr="0">
            <a:spAutoFit/>
          </a:bodyPr>
          <a:lstStyle/>
          <a:p>
            <a:pPr algn="ctr"/>
            <a:r>
              <a:rPr lang="en-US" b="1" dirty="0">
                <a:solidFill>
                  <a:schemeClr val="dk1"/>
                </a:solidFill>
                <a:uFillTx/>
                <a:latin typeface="Helvetica" pitchFamily="2" charset="0"/>
                <a:ea typeface="Calibri"/>
                <a:cs typeface="Calibri"/>
                <a:sym typeface="Calibri"/>
              </a:rPr>
              <a:t>PER</a:t>
            </a:r>
            <a:endParaRPr dirty="0">
              <a:uFillTx/>
              <a:latin typeface="Helvetica" pitchFamily="2" charset="0"/>
            </a:endParaRPr>
          </a:p>
        </p:txBody>
      </p:sp>
      <p:sp>
        <p:nvSpPr>
          <p:cNvPr id="6" name="Google Shape;750;p40">
            <a:extLst>
              <a:ext uri="{FF2B5EF4-FFF2-40B4-BE49-F238E27FC236}">
                <a16:creationId xmlns="" xmlns:a16="http://schemas.microsoft.com/office/drawing/2014/main" id="{6F77E673-5CAF-BA49-A1F0-279FD46A02D0}"/>
              </a:ext>
            </a:extLst>
          </p:cNvPr>
          <p:cNvSpPr txBox="1">
            <a:spLocks/>
          </p:cNvSpPr>
          <p:nvPr/>
        </p:nvSpPr>
        <p:spPr>
          <a:xfrm>
            <a:off x="3915747" y="3528864"/>
            <a:ext cx="1297452" cy="369291"/>
          </a:xfrm>
          <a:prstGeom prst="rect">
            <a:avLst/>
          </a:prstGeom>
          <a:noFill/>
          <a:ln>
            <a:noFill/>
          </a:ln>
        </p:spPr>
        <p:txBody>
          <a:bodyPr spcFirstLastPara="1" wrap="square" lIns="91425" tIns="45700" rIns="91425" bIns="45700" anchor="t" anchorCtr="0">
            <a:spAutoFit/>
          </a:bodyPr>
          <a:lstStyle/>
          <a:p>
            <a:pPr algn="ctr"/>
            <a:r>
              <a:rPr lang="en-US" b="1" dirty="0">
                <a:solidFill>
                  <a:schemeClr val="dk1"/>
                </a:solidFill>
                <a:uFillTx/>
                <a:latin typeface="Helvetica" pitchFamily="2" charset="0"/>
                <a:ea typeface="Calibri"/>
                <a:cs typeface="Calibri"/>
                <a:sym typeface="Calibri"/>
              </a:rPr>
              <a:t>target</a:t>
            </a:r>
            <a:endParaRPr dirty="0">
              <a:uFillTx/>
              <a:latin typeface="Helvetica" pitchFamily="2" charset="0"/>
            </a:endParaRPr>
          </a:p>
        </p:txBody>
      </p:sp>
      <p:sp>
        <p:nvSpPr>
          <p:cNvPr id="7" name="Google Shape;751;p40">
            <a:extLst>
              <a:ext uri="{FF2B5EF4-FFF2-40B4-BE49-F238E27FC236}">
                <a16:creationId xmlns="" xmlns:a16="http://schemas.microsoft.com/office/drawing/2014/main" id="{53D062D4-E4DF-6245-8192-7E45D1777B2B}"/>
              </a:ext>
            </a:extLst>
          </p:cNvPr>
          <p:cNvSpPr txBox="1">
            <a:spLocks/>
          </p:cNvSpPr>
          <p:nvPr/>
        </p:nvSpPr>
        <p:spPr>
          <a:xfrm>
            <a:off x="2354744" y="4339015"/>
            <a:ext cx="1296736" cy="369291"/>
          </a:xfrm>
          <a:prstGeom prst="rect">
            <a:avLst/>
          </a:prstGeom>
          <a:noFill/>
          <a:ln>
            <a:noFill/>
          </a:ln>
        </p:spPr>
        <p:txBody>
          <a:bodyPr spcFirstLastPara="1" wrap="square" lIns="91425" tIns="45700" rIns="91425" bIns="45700" anchor="t" anchorCtr="0">
            <a:spAutoFit/>
          </a:bodyPr>
          <a:lstStyle/>
          <a:p>
            <a:pPr algn="ctr"/>
            <a:r>
              <a:rPr lang="en-US" b="1">
                <a:solidFill>
                  <a:schemeClr val="dk1"/>
                </a:solidFill>
                <a:uFillTx/>
                <a:latin typeface="Helvetica" pitchFamily="2" charset="0"/>
                <a:ea typeface="Calibri"/>
                <a:cs typeface="Calibri"/>
                <a:sym typeface="Calibri"/>
              </a:rPr>
              <a:t>Life:Die</a:t>
            </a:r>
            <a:endParaRPr b="1">
              <a:solidFill>
                <a:schemeClr val="dk1"/>
              </a:solidFill>
              <a:uFillTx/>
              <a:latin typeface="Helvetica" pitchFamily="2" charset="0"/>
              <a:ea typeface="Calibri"/>
              <a:cs typeface="Calibri"/>
              <a:sym typeface="Calibri"/>
            </a:endParaRPr>
          </a:p>
        </p:txBody>
      </p:sp>
      <p:sp>
        <p:nvSpPr>
          <p:cNvPr id="8" name="Google Shape;752;p40">
            <a:extLst>
              <a:ext uri="{FF2B5EF4-FFF2-40B4-BE49-F238E27FC236}">
                <a16:creationId xmlns="" xmlns:a16="http://schemas.microsoft.com/office/drawing/2014/main" id="{C0F29326-423C-164F-AE45-6396487A13F5}"/>
              </a:ext>
            </a:extLst>
          </p:cNvPr>
          <p:cNvSpPr txBox="1">
            <a:spLocks/>
          </p:cNvSpPr>
          <p:nvPr/>
        </p:nvSpPr>
        <p:spPr>
          <a:xfrm>
            <a:off x="3661877" y="4314156"/>
            <a:ext cx="1984472" cy="369291"/>
          </a:xfrm>
          <a:prstGeom prst="rect">
            <a:avLst/>
          </a:prstGeom>
          <a:noFill/>
          <a:ln>
            <a:noFill/>
          </a:ln>
        </p:spPr>
        <p:txBody>
          <a:bodyPr spcFirstLastPara="1" wrap="square" lIns="91425" tIns="45700" rIns="91425" bIns="45700" anchor="t" anchorCtr="0">
            <a:spAutoFit/>
          </a:bodyPr>
          <a:lstStyle/>
          <a:p>
            <a:pPr algn="ctr"/>
            <a:r>
              <a:rPr lang="en-US" b="1" dirty="0" err="1">
                <a:solidFill>
                  <a:schemeClr val="dk1"/>
                </a:solidFill>
                <a:uFillTx/>
                <a:latin typeface="Helvetica" pitchFamily="2" charset="0"/>
                <a:ea typeface="Calibri"/>
                <a:cs typeface="Calibri"/>
                <a:sym typeface="Calibri"/>
              </a:rPr>
              <a:t>Conflict:Attack</a:t>
            </a:r>
            <a:endParaRPr b="1" dirty="0">
              <a:solidFill>
                <a:schemeClr val="dk1"/>
              </a:solidFill>
              <a:uFillTx/>
              <a:latin typeface="Helvetica" pitchFamily="2" charset="0"/>
              <a:ea typeface="Calibri"/>
              <a:cs typeface="Calibri"/>
              <a:sym typeface="Calibri"/>
            </a:endParaRPr>
          </a:p>
        </p:txBody>
      </p:sp>
      <p:cxnSp>
        <p:nvCxnSpPr>
          <p:cNvPr id="9" name="Google Shape;753;p40">
            <a:extLst>
              <a:ext uri="{FF2B5EF4-FFF2-40B4-BE49-F238E27FC236}">
                <a16:creationId xmlns="" xmlns:a16="http://schemas.microsoft.com/office/drawing/2014/main" id="{76D45485-0E61-2D4D-B0E0-1CBA1E439995}"/>
              </a:ext>
            </a:extLst>
          </p:cNvPr>
          <p:cNvCxnSpPr>
            <a:stCxn id="12" idx="3"/>
            <a:endCxn id="11" idx="0"/>
          </p:cNvCxnSpPr>
          <p:nvPr/>
        </p:nvCxnSpPr>
        <p:spPr>
          <a:xfrm flipH="1">
            <a:off x="2998316" y="3520520"/>
            <a:ext cx="769200" cy="644700"/>
          </a:xfrm>
          <a:prstGeom prst="straightConnector1">
            <a:avLst/>
          </a:prstGeom>
          <a:noFill/>
          <a:ln w="38100" cap="flat" cmpd="sng">
            <a:solidFill>
              <a:srgbClr val="8F9FB3"/>
            </a:solidFill>
            <a:prstDash val="solid"/>
            <a:miter lim="800000"/>
            <a:headEnd type="none" w="sm" len="sm"/>
            <a:tailEnd type="none" w="sm" len="sm"/>
          </a:ln>
        </p:spPr>
      </p:cxnSp>
      <p:cxnSp>
        <p:nvCxnSpPr>
          <p:cNvPr id="10" name="Google Shape;756;p40">
            <a:extLst>
              <a:ext uri="{FF2B5EF4-FFF2-40B4-BE49-F238E27FC236}">
                <a16:creationId xmlns="" xmlns:a16="http://schemas.microsoft.com/office/drawing/2014/main" id="{95A39D67-35DB-6B42-BD1B-AED29DB47CB1}"/>
              </a:ext>
            </a:extLst>
          </p:cNvPr>
          <p:cNvCxnSpPr>
            <a:stCxn id="12" idx="5"/>
            <a:endCxn id="13" idx="0"/>
          </p:cNvCxnSpPr>
          <p:nvPr/>
        </p:nvCxnSpPr>
        <p:spPr>
          <a:xfrm>
            <a:off x="3875279" y="3520520"/>
            <a:ext cx="774000" cy="644700"/>
          </a:xfrm>
          <a:prstGeom prst="straightConnector1">
            <a:avLst/>
          </a:prstGeom>
          <a:noFill/>
          <a:ln w="38100" cap="flat" cmpd="sng">
            <a:solidFill>
              <a:srgbClr val="8F9FB3"/>
            </a:solidFill>
            <a:prstDash val="solid"/>
            <a:miter lim="800000"/>
            <a:headEnd type="none" w="sm" len="sm"/>
            <a:tailEnd type="none" w="sm" len="sm"/>
          </a:ln>
        </p:spPr>
      </p:cxnSp>
      <p:sp>
        <p:nvSpPr>
          <p:cNvPr id="11" name="Google Shape;755;p40">
            <a:extLst>
              <a:ext uri="{FF2B5EF4-FFF2-40B4-BE49-F238E27FC236}">
                <a16:creationId xmlns="" xmlns:a16="http://schemas.microsoft.com/office/drawing/2014/main" id="{6266F1B0-3D3F-BD4B-BE64-C933ECA6DC9A}"/>
              </a:ext>
            </a:extLst>
          </p:cNvPr>
          <p:cNvSpPr>
            <a:spLocks/>
          </p:cNvSpPr>
          <p:nvPr/>
        </p:nvSpPr>
        <p:spPr>
          <a:xfrm>
            <a:off x="2922102" y="4165139"/>
            <a:ext cx="152400" cy="152400"/>
          </a:xfrm>
          <a:prstGeom prst="ellipse">
            <a:avLst/>
          </a:prstGeom>
          <a:solidFill>
            <a:srgbClr val="B1D1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uFillTx/>
              <a:latin typeface="Helvetica" pitchFamily="2" charset="0"/>
              <a:ea typeface="Calibri"/>
              <a:cs typeface="Calibri"/>
              <a:sym typeface="Calibri"/>
            </a:endParaRPr>
          </a:p>
        </p:txBody>
      </p:sp>
      <p:sp>
        <p:nvSpPr>
          <p:cNvPr id="12" name="Google Shape;754;p40">
            <a:extLst>
              <a:ext uri="{FF2B5EF4-FFF2-40B4-BE49-F238E27FC236}">
                <a16:creationId xmlns="" xmlns:a16="http://schemas.microsoft.com/office/drawing/2014/main" id="{30C2E8EC-D33D-4A40-BC78-A5715B46F3BF}"/>
              </a:ext>
            </a:extLst>
          </p:cNvPr>
          <p:cNvSpPr>
            <a:spLocks/>
          </p:cNvSpPr>
          <p:nvPr/>
        </p:nvSpPr>
        <p:spPr>
          <a:xfrm>
            <a:off x="3745197" y="3390438"/>
            <a:ext cx="152400" cy="152400"/>
          </a:xfrm>
          <a:prstGeom prst="ellipse">
            <a:avLst/>
          </a:prstGeom>
          <a:solidFill>
            <a:srgbClr val="8F9FB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uFillTx/>
              <a:latin typeface="Helvetica" pitchFamily="2" charset="0"/>
              <a:ea typeface="Calibri"/>
              <a:cs typeface="Calibri"/>
              <a:sym typeface="Calibri"/>
            </a:endParaRPr>
          </a:p>
        </p:txBody>
      </p:sp>
      <p:sp>
        <p:nvSpPr>
          <p:cNvPr id="13" name="Google Shape;757;p40">
            <a:extLst>
              <a:ext uri="{FF2B5EF4-FFF2-40B4-BE49-F238E27FC236}">
                <a16:creationId xmlns="" xmlns:a16="http://schemas.microsoft.com/office/drawing/2014/main" id="{2CB6DA7F-4A22-C64A-90B1-D16979CC3047}"/>
              </a:ext>
            </a:extLst>
          </p:cNvPr>
          <p:cNvSpPr>
            <a:spLocks/>
          </p:cNvSpPr>
          <p:nvPr/>
        </p:nvSpPr>
        <p:spPr>
          <a:xfrm>
            <a:off x="4573102" y="4165139"/>
            <a:ext cx="152400" cy="152400"/>
          </a:xfrm>
          <a:prstGeom prst="ellipse">
            <a:avLst/>
          </a:prstGeom>
          <a:solidFill>
            <a:srgbClr val="B1D1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uFillTx/>
              <a:latin typeface="Helvetica" pitchFamily="2" charset="0"/>
              <a:ea typeface="Calibri"/>
              <a:cs typeface="Calibri"/>
              <a:sym typeface="Calibri"/>
            </a:endParaRPr>
          </a:p>
        </p:txBody>
      </p:sp>
      <p:sp>
        <p:nvSpPr>
          <p:cNvPr id="14" name="Google Shape;758;p40">
            <a:extLst>
              <a:ext uri="{FF2B5EF4-FFF2-40B4-BE49-F238E27FC236}">
                <a16:creationId xmlns="" xmlns:a16="http://schemas.microsoft.com/office/drawing/2014/main" id="{CF2600C5-D77F-2549-940C-452DD89C7365}"/>
              </a:ext>
            </a:extLst>
          </p:cNvPr>
          <p:cNvSpPr txBox="1">
            <a:spLocks/>
          </p:cNvSpPr>
          <p:nvPr/>
        </p:nvSpPr>
        <p:spPr>
          <a:xfrm>
            <a:off x="3214683" y="2771386"/>
            <a:ext cx="1261282" cy="369291"/>
          </a:xfrm>
          <a:prstGeom prst="rect">
            <a:avLst/>
          </a:prstGeom>
          <a:noFill/>
          <a:ln>
            <a:noFill/>
          </a:ln>
        </p:spPr>
        <p:txBody>
          <a:bodyPr spcFirstLastPara="1" wrap="square" lIns="91425" tIns="45700" rIns="91425" bIns="45700" anchor="t" anchorCtr="0">
            <a:spAutoFit/>
          </a:bodyPr>
          <a:lstStyle/>
          <a:p>
            <a:pPr algn="ctr"/>
            <a:r>
              <a:rPr lang="en-US" i="1" dirty="0">
                <a:solidFill>
                  <a:schemeClr val="dk1"/>
                </a:solidFill>
                <a:uFillTx/>
                <a:latin typeface="Helvetica" pitchFamily="2" charset="0"/>
                <a:ea typeface="Calibri"/>
                <a:cs typeface="Calibri"/>
                <a:sym typeface="Calibri"/>
              </a:rPr>
              <a:t>man</a:t>
            </a:r>
            <a:endParaRPr dirty="0">
              <a:uFillTx/>
              <a:latin typeface="Helvetica" pitchFamily="2" charset="0"/>
            </a:endParaRPr>
          </a:p>
        </p:txBody>
      </p:sp>
      <p:sp>
        <p:nvSpPr>
          <p:cNvPr id="15" name="Google Shape;759;p40">
            <a:extLst>
              <a:ext uri="{FF2B5EF4-FFF2-40B4-BE49-F238E27FC236}">
                <a16:creationId xmlns="" xmlns:a16="http://schemas.microsoft.com/office/drawing/2014/main" id="{C308EE28-724F-0D4E-BA1C-A8E98B5D4D18}"/>
              </a:ext>
            </a:extLst>
          </p:cNvPr>
          <p:cNvSpPr txBox="1">
            <a:spLocks/>
          </p:cNvSpPr>
          <p:nvPr/>
        </p:nvSpPr>
        <p:spPr>
          <a:xfrm>
            <a:off x="4085404" y="4651760"/>
            <a:ext cx="1127794" cy="369291"/>
          </a:xfrm>
          <a:prstGeom prst="rect">
            <a:avLst/>
          </a:prstGeom>
          <a:noFill/>
          <a:ln>
            <a:noFill/>
          </a:ln>
        </p:spPr>
        <p:txBody>
          <a:bodyPr spcFirstLastPara="1" wrap="square" lIns="91425" tIns="45700" rIns="91425" bIns="45700" anchor="t" anchorCtr="0">
            <a:spAutoFit/>
          </a:bodyPr>
          <a:lstStyle/>
          <a:p>
            <a:pPr algn="ctr"/>
            <a:r>
              <a:rPr lang="en-US" i="1" dirty="0">
                <a:solidFill>
                  <a:schemeClr val="dk1"/>
                </a:solidFill>
                <a:uFillTx/>
                <a:latin typeface="Helvetica" pitchFamily="2" charset="0"/>
                <a:ea typeface="Calibri"/>
                <a:cs typeface="Calibri"/>
                <a:sym typeface="Calibri"/>
              </a:rPr>
              <a:t>shot</a:t>
            </a:r>
            <a:endParaRPr dirty="0">
              <a:uFillTx/>
              <a:latin typeface="Helvetica" pitchFamily="2" charset="0"/>
            </a:endParaRPr>
          </a:p>
        </p:txBody>
      </p:sp>
      <p:sp>
        <p:nvSpPr>
          <p:cNvPr id="16" name="Google Shape;760;p40">
            <a:extLst>
              <a:ext uri="{FF2B5EF4-FFF2-40B4-BE49-F238E27FC236}">
                <a16:creationId xmlns="" xmlns:a16="http://schemas.microsoft.com/office/drawing/2014/main" id="{D3136A40-F080-D64E-904B-DCC424D9BB0F}"/>
              </a:ext>
            </a:extLst>
          </p:cNvPr>
          <p:cNvSpPr txBox="1">
            <a:spLocks/>
          </p:cNvSpPr>
          <p:nvPr/>
        </p:nvSpPr>
        <p:spPr>
          <a:xfrm>
            <a:off x="2432933" y="4657391"/>
            <a:ext cx="1140358" cy="369291"/>
          </a:xfrm>
          <a:prstGeom prst="rect">
            <a:avLst/>
          </a:prstGeom>
          <a:noFill/>
          <a:ln>
            <a:noFill/>
          </a:ln>
        </p:spPr>
        <p:txBody>
          <a:bodyPr spcFirstLastPara="1" wrap="square" lIns="91425" tIns="45700" rIns="91425" bIns="45700" anchor="t" anchorCtr="0">
            <a:spAutoFit/>
          </a:bodyPr>
          <a:lstStyle/>
          <a:p>
            <a:pPr algn="ctr"/>
            <a:r>
              <a:rPr lang="en-US" i="1" dirty="0">
                <a:solidFill>
                  <a:schemeClr val="dk1"/>
                </a:solidFill>
                <a:uFillTx/>
                <a:latin typeface="Helvetica" pitchFamily="2" charset="0"/>
                <a:ea typeface="Calibri"/>
                <a:cs typeface="Calibri"/>
                <a:sym typeface="Calibri"/>
              </a:rPr>
              <a:t>dies</a:t>
            </a:r>
            <a:endParaRPr dirty="0">
              <a:uFillTx/>
              <a:latin typeface="Helvetica" pitchFamily="2" charset="0"/>
            </a:endParaRPr>
          </a:p>
        </p:txBody>
      </p:sp>
      <p:sp>
        <p:nvSpPr>
          <p:cNvPr id="17" name="Google Shape;761;p40">
            <a:extLst>
              <a:ext uri="{FF2B5EF4-FFF2-40B4-BE49-F238E27FC236}">
                <a16:creationId xmlns="" xmlns:a16="http://schemas.microsoft.com/office/drawing/2014/main" id="{C196C798-2984-F74F-96B9-77B0273B0924}"/>
              </a:ext>
            </a:extLst>
          </p:cNvPr>
          <p:cNvSpPr txBox="1">
            <a:spLocks/>
          </p:cNvSpPr>
          <p:nvPr/>
        </p:nvSpPr>
        <p:spPr>
          <a:xfrm>
            <a:off x="2587282" y="3542839"/>
            <a:ext cx="1155550" cy="369291"/>
          </a:xfrm>
          <a:prstGeom prst="rect">
            <a:avLst/>
          </a:prstGeom>
          <a:noFill/>
          <a:ln>
            <a:noFill/>
          </a:ln>
        </p:spPr>
        <p:txBody>
          <a:bodyPr spcFirstLastPara="1" wrap="square" lIns="91425" tIns="45700" rIns="91425" bIns="45700" anchor="t" anchorCtr="0">
            <a:spAutoFit/>
          </a:bodyPr>
          <a:lstStyle/>
          <a:p>
            <a:pPr algn="ctr"/>
            <a:r>
              <a:rPr lang="en-US" b="1" dirty="0">
                <a:solidFill>
                  <a:schemeClr val="dk1"/>
                </a:solidFill>
                <a:uFillTx/>
                <a:latin typeface="Helvetica" pitchFamily="2" charset="0"/>
                <a:ea typeface="Calibri"/>
                <a:cs typeface="Calibri"/>
                <a:sym typeface="Calibri"/>
              </a:rPr>
              <a:t>victim</a:t>
            </a:r>
            <a:endParaRPr dirty="0">
              <a:uFillTx/>
              <a:latin typeface="Helvetica" pitchFamily="2" charset="0"/>
            </a:endParaRPr>
          </a:p>
        </p:txBody>
      </p:sp>
      <p:sp>
        <p:nvSpPr>
          <p:cNvPr id="18" name="Google Shape;762;p40">
            <a:extLst>
              <a:ext uri="{FF2B5EF4-FFF2-40B4-BE49-F238E27FC236}">
                <a16:creationId xmlns="" xmlns:a16="http://schemas.microsoft.com/office/drawing/2014/main" id="{F34F9922-D4EC-F340-8E75-76EAD85C5F44}"/>
              </a:ext>
            </a:extLst>
          </p:cNvPr>
          <p:cNvSpPr txBox="1">
            <a:spLocks/>
          </p:cNvSpPr>
          <p:nvPr/>
        </p:nvSpPr>
        <p:spPr>
          <a:xfrm>
            <a:off x="8210894" y="3055555"/>
            <a:ext cx="983246" cy="369291"/>
          </a:xfrm>
          <a:prstGeom prst="rect">
            <a:avLst/>
          </a:prstGeom>
          <a:noFill/>
          <a:ln>
            <a:noFill/>
          </a:ln>
        </p:spPr>
        <p:txBody>
          <a:bodyPr spcFirstLastPara="1" wrap="square" lIns="91425" tIns="45700" rIns="91425" bIns="45700" anchor="t" anchorCtr="0">
            <a:spAutoFit/>
          </a:bodyPr>
          <a:lstStyle/>
          <a:p>
            <a:pPr algn="ctr"/>
            <a:r>
              <a:rPr lang="en-US" b="1" dirty="0">
                <a:solidFill>
                  <a:schemeClr val="dk1"/>
                </a:solidFill>
                <a:uFillTx/>
                <a:latin typeface="Helvetica" pitchFamily="2" charset="0"/>
                <a:ea typeface="Calibri"/>
                <a:cs typeface="Calibri"/>
                <a:sym typeface="Calibri"/>
              </a:rPr>
              <a:t>PER</a:t>
            </a:r>
            <a:endParaRPr dirty="0">
              <a:uFillTx/>
              <a:latin typeface="Helvetica" pitchFamily="2" charset="0"/>
            </a:endParaRPr>
          </a:p>
        </p:txBody>
      </p:sp>
      <p:sp>
        <p:nvSpPr>
          <p:cNvPr id="19" name="Google Shape;763;p40">
            <a:extLst>
              <a:ext uri="{FF2B5EF4-FFF2-40B4-BE49-F238E27FC236}">
                <a16:creationId xmlns="" xmlns:a16="http://schemas.microsoft.com/office/drawing/2014/main" id="{6E97ACA9-64B9-D345-9454-27453212919F}"/>
              </a:ext>
            </a:extLst>
          </p:cNvPr>
          <p:cNvSpPr txBox="1">
            <a:spLocks/>
          </p:cNvSpPr>
          <p:nvPr/>
        </p:nvSpPr>
        <p:spPr>
          <a:xfrm>
            <a:off x="9095145" y="3528864"/>
            <a:ext cx="1249842" cy="369291"/>
          </a:xfrm>
          <a:prstGeom prst="rect">
            <a:avLst/>
          </a:prstGeom>
          <a:noFill/>
          <a:ln>
            <a:noFill/>
          </a:ln>
        </p:spPr>
        <p:txBody>
          <a:bodyPr spcFirstLastPara="1" wrap="square" lIns="91425" tIns="45700" rIns="91425" bIns="45700" anchor="t" anchorCtr="0">
            <a:spAutoFit/>
          </a:bodyPr>
          <a:lstStyle/>
          <a:p>
            <a:pPr algn="ctr"/>
            <a:r>
              <a:rPr lang="en-US" b="1" dirty="0">
                <a:solidFill>
                  <a:srgbClr val="FF4757"/>
                </a:solidFill>
                <a:uFillTx/>
                <a:latin typeface="Helvetica" pitchFamily="2" charset="0"/>
                <a:ea typeface="Calibri"/>
                <a:cs typeface="Calibri"/>
                <a:sym typeface="Calibri"/>
              </a:rPr>
              <a:t>attacker</a:t>
            </a:r>
            <a:endParaRPr dirty="0">
              <a:uFillTx/>
              <a:latin typeface="Helvetica" pitchFamily="2" charset="0"/>
            </a:endParaRPr>
          </a:p>
        </p:txBody>
      </p:sp>
      <p:sp>
        <p:nvSpPr>
          <p:cNvPr id="20" name="Google Shape;764;p40">
            <a:extLst>
              <a:ext uri="{FF2B5EF4-FFF2-40B4-BE49-F238E27FC236}">
                <a16:creationId xmlns="" xmlns:a16="http://schemas.microsoft.com/office/drawing/2014/main" id="{BE16E24D-9B6D-E94D-97BD-4DF96473EA6F}"/>
              </a:ext>
            </a:extLst>
          </p:cNvPr>
          <p:cNvSpPr txBox="1">
            <a:spLocks/>
          </p:cNvSpPr>
          <p:nvPr/>
        </p:nvSpPr>
        <p:spPr>
          <a:xfrm>
            <a:off x="7088564" y="4333384"/>
            <a:ext cx="1588502" cy="369291"/>
          </a:xfrm>
          <a:prstGeom prst="rect">
            <a:avLst/>
          </a:prstGeom>
          <a:noFill/>
          <a:ln>
            <a:noFill/>
          </a:ln>
        </p:spPr>
        <p:txBody>
          <a:bodyPr spcFirstLastPara="1" wrap="square" lIns="91425" tIns="45700" rIns="91425" bIns="45700" anchor="t" anchorCtr="0">
            <a:spAutoFit/>
          </a:bodyPr>
          <a:lstStyle/>
          <a:p>
            <a:pPr algn="ctr"/>
            <a:r>
              <a:rPr lang="en-US" b="1" dirty="0" err="1">
                <a:solidFill>
                  <a:schemeClr val="dk1"/>
                </a:solidFill>
                <a:uFillTx/>
                <a:latin typeface="Helvetica" pitchFamily="2" charset="0"/>
                <a:ea typeface="Calibri"/>
                <a:cs typeface="Calibri"/>
                <a:sym typeface="Calibri"/>
              </a:rPr>
              <a:t>Life:Die</a:t>
            </a:r>
            <a:endParaRPr b="1" dirty="0">
              <a:solidFill>
                <a:schemeClr val="dk1"/>
              </a:solidFill>
              <a:uFillTx/>
              <a:latin typeface="Helvetica" pitchFamily="2" charset="0"/>
              <a:ea typeface="Calibri"/>
              <a:cs typeface="Calibri"/>
              <a:sym typeface="Calibri"/>
            </a:endParaRPr>
          </a:p>
        </p:txBody>
      </p:sp>
      <p:sp>
        <p:nvSpPr>
          <p:cNvPr id="21" name="Google Shape;765;p40">
            <a:extLst>
              <a:ext uri="{FF2B5EF4-FFF2-40B4-BE49-F238E27FC236}">
                <a16:creationId xmlns="" xmlns:a16="http://schemas.microsoft.com/office/drawing/2014/main" id="{FAB5A8BB-12AF-884C-B4D1-036E7AF326B9}"/>
              </a:ext>
            </a:extLst>
          </p:cNvPr>
          <p:cNvSpPr txBox="1">
            <a:spLocks/>
          </p:cNvSpPr>
          <p:nvPr/>
        </p:nvSpPr>
        <p:spPr>
          <a:xfrm>
            <a:off x="8540275" y="4308525"/>
            <a:ext cx="1987082" cy="369291"/>
          </a:xfrm>
          <a:prstGeom prst="rect">
            <a:avLst/>
          </a:prstGeom>
          <a:noFill/>
          <a:ln>
            <a:noFill/>
          </a:ln>
        </p:spPr>
        <p:txBody>
          <a:bodyPr spcFirstLastPara="1" wrap="square" lIns="91425" tIns="45700" rIns="91425" bIns="45700" anchor="t" anchorCtr="0">
            <a:spAutoFit/>
          </a:bodyPr>
          <a:lstStyle/>
          <a:p>
            <a:pPr algn="ctr"/>
            <a:r>
              <a:rPr lang="en-US" b="1" dirty="0" err="1">
                <a:solidFill>
                  <a:schemeClr val="dk1"/>
                </a:solidFill>
                <a:uFillTx/>
                <a:latin typeface="Helvetica" pitchFamily="2" charset="0"/>
                <a:ea typeface="Calibri"/>
                <a:cs typeface="Calibri"/>
                <a:sym typeface="Calibri"/>
              </a:rPr>
              <a:t>Conflict:Attack</a:t>
            </a:r>
            <a:endParaRPr b="1" dirty="0">
              <a:solidFill>
                <a:schemeClr val="dk1"/>
              </a:solidFill>
              <a:uFillTx/>
              <a:latin typeface="Helvetica" pitchFamily="2" charset="0"/>
              <a:ea typeface="Calibri"/>
              <a:cs typeface="Calibri"/>
              <a:sym typeface="Calibri"/>
            </a:endParaRPr>
          </a:p>
        </p:txBody>
      </p:sp>
      <p:cxnSp>
        <p:nvCxnSpPr>
          <p:cNvPr id="22" name="Google Shape;766;p40">
            <a:extLst>
              <a:ext uri="{FF2B5EF4-FFF2-40B4-BE49-F238E27FC236}">
                <a16:creationId xmlns="" xmlns:a16="http://schemas.microsoft.com/office/drawing/2014/main" id="{60D27196-59B3-DC49-8B97-2E338750136B}"/>
              </a:ext>
            </a:extLst>
          </p:cNvPr>
          <p:cNvCxnSpPr>
            <a:stCxn id="25" idx="3"/>
            <a:endCxn id="24" idx="0"/>
          </p:cNvCxnSpPr>
          <p:nvPr/>
        </p:nvCxnSpPr>
        <p:spPr>
          <a:xfrm flipH="1">
            <a:off x="7878018" y="3514889"/>
            <a:ext cx="769200" cy="644700"/>
          </a:xfrm>
          <a:prstGeom prst="straightConnector1">
            <a:avLst/>
          </a:prstGeom>
          <a:noFill/>
          <a:ln w="38100" cap="flat" cmpd="sng">
            <a:solidFill>
              <a:srgbClr val="8F9FB3"/>
            </a:solidFill>
            <a:prstDash val="solid"/>
            <a:miter lim="800000"/>
            <a:headEnd type="none" w="sm" len="sm"/>
            <a:tailEnd type="none" w="sm" len="sm"/>
          </a:ln>
        </p:spPr>
      </p:cxnSp>
      <p:cxnSp>
        <p:nvCxnSpPr>
          <p:cNvPr id="23" name="Google Shape;769;p40">
            <a:extLst>
              <a:ext uri="{FF2B5EF4-FFF2-40B4-BE49-F238E27FC236}">
                <a16:creationId xmlns="" xmlns:a16="http://schemas.microsoft.com/office/drawing/2014/main" id="{628D3E75-D604-0943-AA68-6DB0230BFB0A}"/>
              </a:ext>
            </a:extLst>
          </p:cNvPr>
          <p:cNvCxnSpPr>
            <a:stCxn id="25" idx="5"/>
            <a:endCxn id="26" idx="0"/>
          </p:cNvCxnSpPr>
          <p:nvPr/>
        </p:nvCxnSpPr>
        <p:spPr>
          <a:xfrm>
            <a:off x="8754981" y="3514889"/>
            <a:ext cx="774000" cy="644700"/>
          </a:xfrm>
          <a:prstGeom prst="straightConnector1">
            <a:avLst/>
          </a:prstGeom>
          <a:noFill/>
          <a:ln w="38100" cap="flat" cmpd="sng">
            <a:solidFill>
              <a:srgbClr val="8F9FB3"/>
            </a:solidFill>
            <a:prstDash val="solid"/>
            <a:miter lim="800000"/>
            <a:headEnd type="none" w="sm" len="sm"/>
            <a:tailEnd type="none" w="sm" len="sm"/>
          </a:ln>
        </p:spPr>
      </p:cxnSp>
      <p:sp>
        <p:nvSpPr>
          <p:cNvPr id="24" name="Google Shape;768;p40">
            <a:extLst>
              <a:ext uri="{FF2B5EF4-FFF2-40B4-BE49-F238E27FC236}">
                <a16:creationId xmlns="" xmlns:a16="http://schemas.microsoft.com/office/drawing/2014/main" id="{E1989605-2D9E-EF4F-A0A2-1D1A2A5C2865}"/>
              </a:ext>
            </a:extLst>
          </p:cNvPr>
          <p:cNvSpPr>
            <a:spLocks/>
          </p:cNvSpPr>
          <p:nvPr/>
        </p:nvSpPr>
        <p:spPr>
          <a:xfrm>
            <a:off x="7801805" y="4159508"/>
            <a:ext cx="152400" cy="152400"/>
          </a:xfrm>
          <a:prstGeom prst="ellipse">
            <a:avLst/>
          </a:prstGeom>
          <a:solidFill>
            <a:srgbClr val="B1D1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uFillTx/>
              <a:latin typeface="Helvetica" pitchFamily="2" charset="0"/>
              <a:ea typeface="Calibri"/>
              <a:cs typeface="Calibri"/>
              <a:sym typeface="Calibri"/>
            </a:endParaRPr>
          </a:p>
        </p:txBody>
      </p:sp>
      <p:sp>
        <p:nvSpPr>
          <p:cNvPr id="25" name="Google Shape;767;p40">
            <a:extLst>
              <a:ext uri="{FF2B5EF4-FFF2-40B4-BE49-F238E27FC236}">
                <a16:creationId xmlns="" xmlns:a16="http://schemas.microsoft.com/office/drawing/2014/main" id="{EC6C80E4-F214-2E40-8AB1-D41A21E69D6F}"/>
              </a:ext>
            </a:extLst>
          </p:cNvPr>
          <p:cNvSpPr>
            <a:spLocks/>
          </p:cNvSpPr>
          <p:nvPr/>
        </p:nvSpPr>
        <p:spPr>
          <a:xfrm>
            <a:off x="8624900" y="3384807"/>
            <a:ext cx="152400" cy="152400"/>
          </a:xfrm>
          <a:prstGeom prst="ellipse">
            <a:avLst/>
          </a:prstGeom>
          <a:solidFill>
            <a:srgbClr val="8F9FB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uFillTx/>
              <a:latin typeface="Helvetica" pitchFamily="2" charset="0"/>
              <a:ea typeface="Calibri"/>
              <a:cs typeface="Calibri"/>
              <a:sym typeface="Calibri"/>
            </a:endParaRPr>
          </a:p>
        </p:txBody>
      </p:sp>
      <p:sp>
        <p:nvSpPr>
          <p:cNvPr id="26" name="Google Shape;770;p40">
            <a:extLst>
              <a:ext uri="{FF2B5EF4-FFF2-40B4-BE49-F238E27FC236}">
                <a16:creationId xmlns="" xmlns:a16="http://schemas.microsoft.com/office/drawing/2014/main" id="{17B949CD-9245-534B-AD22-6EA494449538}"/>
              </a:ext>
            </a:extLst>
          </p:cNvPr>
          <p:cNvSpPr>
            <a:spLocks/>
          </p:cNvSpPr>
          <p:nvPr/>
        </p:nvSpPr>
        <p:spPr>
          <a:xfrm>
            <a:off x="9452805" y="4159508"/>
            <a:ext cx="152400" cy="152400"/>
          </a:xfrm>
          <a:prstGeom prst="ellipse">
            <a:avLst/>
          </a:prstGeom>
          <a:solidFill>
            <a:srgbClr val="B1D1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uFillTx/>
              <a:latin typeface="Helvetica" pitchFamily="2" charset="0"/>
              <a:ea typeface="Calibri"/>
              <a:cs typeface="Calibri"/>
              <a:sym typeface="Calibri"/>
            </a:endParaRPr>
          </a:p>
        </p:txBody>
      </p:sp>
      <p:sp>
        <p:nvSpPr>
          <p:cNvPr id="27" name="Google Shape;771;p40">
            <a:extLst>
              <a:ext uri="{FF2B5EF4-FFF2-40B4-BE49-F238E27FC236}">
                <a16:creationId xmlns="" xmlns:a16="http://schemas.microsoft.com/office/drawing/2014/main" id="{4F95BD51-643B-6F45-B768-68EA02A6F21D}"/>
              </a:ext>
            </a:extLst>
          </p:cNvPr>
          <p:cNvSpPr txBox="1">
            <a:spLocks/>
          </p:cNvSpPr>
          <p:nvPr/>
        </p:nvSpPr>
        <p:spPr>
          <a:xfrm>
            <a:off x="8120220" y="2765755"/>
            <a:ext cx="1186458" cy="369291"/>
          </a:xfrm>
          <a:prstGeom prst="rect">
            <a:avLst/>
          </a:prstGeom>
          <a:noFill/>
          <a:ln>
            <a:noFill/>
          </a:ln>
        </p:spPr>
        <p:txBody>
          <a:bodyPr spcFirstLastPara="1" wrap="square" lIns="91425" tIns="45700" rIns="91425" bIns="45700" anchor="t" anchorCtr="0">
            <a:spAutoFit/>
          </a:bodyPr>
          <a:lstStyle/>
          <a:p>
            <a:pPr algn="ctr"/>
            <a:r>
              <a:rPr lang="en-US" i="1" dirty="0">
                <a:solidFill>
                  <a:schemeClr val="dk1"/>
                </a:solidFill>
                <a:uFillTx/>
                <a:latin typeface="Helvetica" pitchFamily="2" charset="0"/>
                <a:ea typeface="Calibri"/>
                <a:cs typeface="Calibri"/>
                <a:sym typeface="Calibri"/>
              </a:rPr>
              <a:t>man</a:t>
            </a:r>
            <a:endParaRPr dirty="0">
              <a:uFillTx/>
              <a:latin typeface="Helvetica" pitchFamily="2" charset="0"/>
            </a:endParaRPr>
          </a:p>
        </p:txBody>
      </p:sp>
      <p:sp>
        <p:nvSpPr>
          <p:cNvPr id="28" name="Google Shape;772;p40">
            <a:extLst>
              <a:ext uri="{FF2B5EF4-FFF2-40B4-BE49-F238E27FC236}">
                <a16:creationId xmlns="" xmlns:a16="http://schemas.microsoft.com/office/drawing/2014/main" id="{97EA59B3-C628-BA41-8AB7-4E537F5954B5}"/>
              </a:ext>
            </a:extLst>
          </p:cNvPr>
          <p:cNvSpPr txBox="1">
            <a:spLocks/>
          </p:cNvSpPr>
          <p:nvPr/>
        </p:nvSpPr>
        <p:spPr>
          <a:xfrm>
            <a:off x="8952803" y="4646129"/>
            <a:ext cx="1152402" cy="369291"/>
          </a:xfrm>
          <a:prstGeom prst="rect">
            <a:avLst/>
          </a:prstGeom>
          <a:noFill/>
          <a:ln>
            <a:noFill/>
          </a:ln>
        </p:spPr>
        <p:txBody>
          <a:bodyPr spcFirstLastPara="1" wrap="square" lIns="91425" tIns="45700" rIns="91425" bIns="45700" anchor="t" anchorCtr="0">
            <a:spAutoFit/>
          </a:bodyPr>
          <a:lstStyle/>
          <a:p>
            <a:pPr algn="ctr"/>
            <a:r>
              <a:rPr lang="en-US" i="1" dirty="0">
                <a:solidFill>
                  <a:schemeClr val="dk1"/>
                </a:solidFill>
                <a:uFillTx/>
                <a:latin typeface="Helvetica" pitchFamily="2" charset="0"/>
                <a:ea typeface="Calibri"/>
                <a:cs typeface="Calibri"/>
                <a:sym typeface="Calibri"/>
              </a:rPr>
              <a:t>shot</a:t>
            </a:r>
            <a:endParaRPr dirty="0">
              <a:uFillTx/>
              <a:latin typeface="Helvetica" pitchFamily="2" charset="0"/>
            </a:endParaRPr>
          </a:p>
        </p:txBody>
      </p:sp>
      <p:sp>
        <p:nvSpPr>
          <p:cNvPr id="29" name="Google Shape;773;p40">
            <a:extLst>
              <a:ext uri="{FF2B5EF4-FFF2-40B4-BE49-F238E27FC236}">
                <a16:creationId xmlns="" xmlns:a16="http://schemas.microsoft.com/office/drawing/2014/main" id="{828DA2CD-4717-4C47-A320-F70880DCAD2A}"/>
              </a:ext>
            </a:extLst>
          </p:cNvPr>
          <p:cNvSpPr txBox="1">
            <a:spLocks/>
          </p:cNvSpPr>
          <p:nvPr/>
        </p:nvSpPr>
        <p:spPr>
          <a:xfrm>
            <a:off x="7234187" y="4651760"/>
            <a:ext cx="1297256" cy="369291"/>
          </a:xfrm>
          <a:prstGeom prst="rect">
            <a:avLst/>
          </a:prstGeom>
          <a:noFill/>
          <a:ln>
            <a:noFill/>
          </a:ln>
        </p:spPr>
        <p:txBody>
          <a:bodyPr spcFirstLastPara="1" wrap="square" lIns="91425" tIns="45700" rIns="91425" bIns="45700" anchor="t" anchorCtr="0">
            <a:spAutoFit/>
          </a:bodyPr>
          <a:lstStyle/>
          <a:p>
            <a:pPr algn="ctr"/>
            <a:r>
              <a:rPr lang="en-US" i="1" dirty="0">
                <a:solidFill>
                  <a:schemeClr val="dk1"/>
                </a:solidFill>
                <a:uFillTx/>
                <a:latin typeface="Helvetica" pitchFamily="2" charset="0"/>
                <a:ea typeface="Calibri"/>
                <a:cs typeface="Calibri"/>
                <a:sym typeface="Calibri"/>
              </a:rPr>
              <a:t>dies</a:t>
            </a:r>
            <a:endParaRPr dirty="0">
              <a:uFillTx/>
              <a:latin typeface="Helvetica" pitchFamily="2" charset="0"/>
            </a:endParaRPr>
          </a:p>
        </p:txBody>
      </p:sp>
      <p:sp>
        <p:nvSpPr>
          <p:cNvPr id="30" name="Google Shape;774;p40">
            <a:extLst>
              <a:ext uri="{FF2B5EF4-FFF2-40B4-BE49-F238E27FC236}">
                <a16:creationId xmlns="" xmlns:a16="http://schemas.microsoft.com/office/drawing/2014/main" id="{97D5EDEC-1CED-D64D-8644-DEA2B7971F10}"/>
              </a:ext>
            </a:extLst>
          </p:cNvPr>
          <p:cNvSpPr txBox="1">
            <a:spLocks/>
          </p:cNvSpPr>
          <p:nvPr/>
        </p:nvSpPr>
        <p:spPr>
          <a:xfrm>
            <a:off x="7526198" y="3537208"/>
            <a:ext cx="1037124" cy="369291"/>
          </a:xfrm>
          <a:prstGeom prst="rect">
            <a:avLst/>
          </a:prstGeom>
          <a:noFill/>
          <a:ln>
            <a:noFill/>
          </a:ln>
        </p:spPr>
        <p:txBody>
          <a:bodyPr spcFirstLastPara="1" wrap="square" lIns="91425" tIns="45700" rIns="91425" bIns="45700" anchor="t" anchorCtr="0">
            <a:spAutoFit/>
          </a:bodyPr>
          <a:lstStyle/>
          <a:p>
            <a:pPr algn="ctr"/>
            <a:r>
              <a:rPr lang="en-US" b="1" dirty="0">
                <a:solidFill>
                  <a:schemeClr val="dk1"/>
                </a:solidFill>
                <a:uFillTx/>
                <a:latin typeface="Helvetica" pitchFamily="2" charset="0"/>
                <a:ea typeface="Calibri"/>
                <a:cs typeface="Calibri"/>
                <a:sym typeface="Calibri"/>
              </a:rPr>
              <a:t>victim</a:t>
            </a:r>
            <a:endParaRPr dirty="0">
              <a:uFillTx/>
              <a:latin typeface="Helvetica" pitchFamily="2" charset="0"/>
            </a:endParaRPr>
          </a:p>
        </p:txBody>
      </p:sp>
      <p:sp>
        <p:nvSpPr>
          <p:cNvPr id="31" name="Google Shape;775;p40">
            <a:extLst>
              <a:ext uri="{FF2B5EF4-FFF2-40B4-BE49-F238E27FC236}">
                <a16:creationId xmlns="" xmlns:a16="http://schemas.microsoft.com/office/drawing/2014/main" id="{DAC7B89B-E2F9-004D-AE8A-485165610C06}"/>
              </a:ext>
            </a:extLst>
          </p:cNvPr>
          <p:cNvSpPr>
            <a:spLocks/>
          </p:cNvSpPr>
          <p:nvPr/>
        </p:nvSpPr>
        <p:spPr>
          <a:xfrm rot="18900000">
            <a:off x="9040505" y="3750997"/>
            <a:ext cx="187975" cy="187975"/>
          </a:xfrm>
          <a:prstGeom prst="plus">
            <a:avLst>
              <a:gd name="adj" fmla="val 33781"/>
            </a:avLst>
          </a:prstGeom>
          <a:solidFill>
            <a:srgbClr val="FF4757"/>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chemeClr val="lt1"/>
              </a:solidFill>
              <a:uFillTx/>
              <a:latin typeface="Helvetica" pitchFamily="2" charset="0"/>
              <a:ea typeface="Calibri"/>
              <a:cs typeface="Calibri"/>
              <a:sym typeface="Calibri"/>
            </a:endParaRPr>
          </a:p>
        </p:txBody>
      </p:sp>
      <p:sp>
        <p:nvSpPr>
          <p:cNvPr id="32" name="Google Shape;776;p40">
            <a:extLst>
              <a:ext uri="{FF2B5EF4-FFF2-40B4-BE49-F238E27FC236}">
                <a16:creationId xmlns="" xmlns:a16="http://schemas.microsoft.com/office/drawing/2014/main" id="{5267BF59-E4F9-0547-82D7-48CCE3BC6B94}"/>
              </a:ext>
            </a:extLst>
          </p:cNvPr>
          <p:cNvSpPr txBox="1">
            <a:spLocks/>
          </p:cNvSpPr>
          <p:nvPr/>
        </p:nvSpPr>
        <p:spPr>
          <a:xfrm>
            <a:off x="1528759" y="5053081"/>
            <a:ext cx="4585278" cy="369291"/>
          </a:xfrm>
          <a:prstGeom prst="rect">
            <a:avLst/>
          </a:prstGeom>
          <a:noFill/>
          <a:ln>
            <a:noFill/>
          </a:ln>
        </p:spPr>
        <p:txBody>
          <a:bodyPr spcFirstLastPara="1" wrap="square" lIns="91425" tIns="45700" rIns="91425" bIns="45700" anchor="t" anchorCtr="0">
            <a:spAutoFit/>
          </a:bodyPr>
          <a:lstStyle/>
          <a:p>
            <a:pPr algn="ctr"/>
            <a:r>
              <a:rPr lang="en-US" dirty="0" err="1">
                <a:solidFill>
                  <a:schemeClr val="dk1"/>
                </a:solidFill>
                <a:uFillTx/>
                <a:latin typeface="Helvetica" pitchFamily="2" charset="0"/>
                <a:ea typeface="Calibri"/>
                <a:cs typeface="Calibri"/>
                <a:sym typeface="Calibri"/>
              </a:rPr>
              <a:t>Life:Die</a:t>
            </a:r>
            <a:r>
              <a:rPr lang="en-US" dirty="0">
                <a:solidFill>
                  <a:schemeClr val="dk1"/>
                </a:solidFill>
                <a:uFillTx/>
                <a:latin typeface="Helvetica" pitchFamily="2" charset="0"/>
                <a:ea typeface="Calibri"/>
                <a:cs typeface="Calibri"/>
                <a:sym typeface="Calibri"/>
              </a:rPr>
              <a:t> – victim – target – </a:t>
            </a:r>
            <a:r>
              <a:rPr lang="en-US" dirty="0" err="1">
                <a:solidFill>
                  <a:schemeClr val="dk1"/>
                </a:solidFill>
                <a:uFillTx/>
                <a:latin typeface="Helvetica" pitchFamily="2" charset="0"/>
                <a:ea typeface="Calibri"/>
                <a:cs typeface="Calibri"/>
                <a:sym typeface="Calibri"/>
              </a:rPr>
              <a:t>Conflict:Attack</a:t>
            </a:r>
            <a:endParaRPr dirty="0">
              <a:solidFill>
                <a:schemeClr val="dk1"/>
              </a:solidFill>
              <a:uFillTx/>
              <a:latin typeface="Helvetica" pitchFamily="2" charset="0"/>
              <a:ea typeface="Calibri"/>
              <a:cs typeface="Calibri"/>
              <a:sym typeface="Calibri"/>
            </a:endParaRPr>
          </a:p>
        </p:txBody>
      </p:sp>
      <p:sp>
        <p:nvSpPr>
          <p:cNvPr id="33" name="Google Shape;777;p40">
            <a:extLst>
              <a:ext uri="{FF2B5EF4-FFF2-40B4-BE49-F238E27FC236}">
                <a16:creationId xmlns="" xmlns:a16="http://schemas.microsoft.com/office/drawing/2014/main" id="{6206B7D3-550A-E148-8063-5F4082A36808}"/>
              </a:ext>
            </a:extLst>
          </p:cNvPr>
          <p:cNvSpPr txBox="1">
            <a:spLocks/>
          </p:cNvSpPr>
          <p:nvPr/>
        </p:nvSpPr>
        <p:spPr>
          <a:xfrm>
            <a:off x="6451123" y="5053082"/>
            <a:ext cx="4663554" cy="369291"/>
          </a:xfrm>
          <a:prstGeom prst="rect">
            <a:avLst/>
          </a:prstGeom>
          <a:noFill/>
          <a:ln>
            <a:noFill/>
          </a:ln>
        </p:spPr>
        <p:txBody>
          <a:bodyPr spcFirstLastPara="1" wrap="square" lIns="91425" tIns="45700" rIns="91425" bIns="45700" anchor="t" anchorCtr="0">
            <a:spAutoFit/>
          </a:bodyPr>
          <a:lstStyle/>
          <a:p>
            <a:pPr algn="ctr"/>
            <a:r>
              <a:rPr lang="en-US" dirty="0" err="1">
                <a:solidFill>
                  <a:schemeClr val="dk1"/>
                </a:solidFill>
                <a:uFillTx/>
                <a:latin typeface="Helvetica" pitchFamily="2" charset="0"/>
                <a:ea typeface="Calibri"/>
                <a:cs typeface="Calibri"/>
                <a:sym typeface="Calibri"/>
              </a:rPr>
              <a:t>Life:Die</a:t>
            </a:r>
            <a:r>
              <a:rPr lang="en-US" dirty="0">
                <a:solidFill>
                  <a:schemeClr val="dk1"/>
                </a:solidFill>
                <a:uFillTx/>
                <a:latin typeface="Helvetica" pitchFamily="2" charset="0"/>
                <a:ea typeface="Calibri"/>
                <a:cs typeface="Calibri"/>
                <a:sym typeface="Calibri"/>
              </a:rPr>
              <a:t> – victim – attacker – </a:t>
            </a:r>
            <a:r>
              <a:rPr lang="en-US" dirty="0" err="1">
                <a:solidFill>
                  <a:schemeClr val="dk1"/>
                </a:solidFill>
                <a:uFillTx/>
                <a:latin typeface="Helvetica" pitchFamily="2" charset="0"/>
                <a:ea typeface="Calibri"/>
                <a:cs typeface="Calibri"/>
                <a:sym typeface="Calibri"/>
              </a:rPr>
              <a:t>Conflict:Attack</a:t>
            </a:r>
            <a:endParaRPr dirty="0">
              <a:solidFill>
                <a:schemeClr val="dk1"/>
              </a:solidFill>
              <a:uFillTx/>
              <a:latin typeface="Helvetica" pitchFamily="2" charset="0"/>
              <a:ea typeface="Calibri"/>
              <a:cs typeface="Calibri"/>
              <a:sym typeface="Calibri"/>
            </a:endParaRPr>
          </a:p>
        </p:txBody>
      </p:sp>
      <p:sp>
        <p:nvSpPr>
          <p:cNvPr id="34" name="Google Shape;778;p40">
            <a:extLst>
              <a:ext uri="{FF2B5EF4-FFF2-40B4-BE49-F238E27FC236}">
                <a16:creationId xmlns="" xmlns:a16="http://schemas.microsoft.com/office/drawing/2014/main" id="{DEC9BCFB-E981-DC40-9907-CDB5CC3A8E0E}"/>
              </a:ext>
            </a:extLst>
          </p:cNvPr>
          <p:cNvSpPr>
            <a:spLocks/>
          </p:cNvSpPr>
          <p:nvPr/>
        </p:nvSpPr>
        <p:spPr>
          <a:xfrm rot="10800000">
            <a:off x="1693173" y="3668777"/>
            <a:ext cx="347241" cy="462988"/>
          </a:xfrm>
          <a:prstGeom prst="downArrow">
            <a:avLst>
              <a:gd name="adj1" fmla="val 50000"/>
              <a:gd name="adj2" fmla="val 50000"/>
            </a:avLst>
          </a:prstGeom>
          <a:solidFill>
            <a:srgbClr val="B1D100"/>
          </a:solidFill>
          <a:ln>
            <a:noFill/>
          </a:ln>
        </p:spPr>
        <p:txBody>
          <a:bodyPr spcFirstLastPara="1" wrap="square" lIns="91425" tIns="45700" rIns="91425" bIns="45700" anchor="ctr" anchorCtr="0">
            <a:noAutofit/>
          </a:bodyPr>
          <a:lstStyle/>
          <a:p>
            <a:pPr algn="ctr"/>
            <a:endParaRPr sz="1800">
              <a:solidFill>
                <a:schemeClr val="lt1"/>
              </a:solidFill>
              <a:uFillTx/>
              <a:latin typeface="Helvetica" pitchFamily="2" charset="0"/>
              <a:ea typeface="Calibri"/>
              <a:cs typeface="Calibri"/>
              <a:sym typeface="Calibri"/>
            </a:endParaRPr>
          </a:p>
        </p:txBody>
      </p:sp>
      <p:sp>
        <p:nvSpPr>
          <p:cNvPr id="35" name="Google Shape;779;p40">
            <a:extLst>
              <a:ext uri="{FF2B5EF4-FFF2-40B4-BE49-F238E27FC236}">
                <a16:creationId xmlns="" xmlns:a16="http://schemas.microsoft.com/office/drawing/2014/main" id="{9FE3A1C8-7D65-B84D-A443-77CB9C6A345E}"/>
              </a:ext>
            </a:extLst>
          </p:cNvPr>
          <p:cNvSpPr>
            <a:spLocks/>
          </p:cNvSpPr>
          <p:nvPr/>
        </p:nvSpPr>
        <p:spPr>
          <a:xfrm>
            <a:off x="10316410" y="3668777"/>
            <a:ext cx="347241" cy="462988"/>
          </a:xfrm>
          <a:prstGeom prst="downArrow">
            <a:avLst>
              <a:gd name="adj1" fmla="val 50000"/>
              <a:gd name="adj2" fmla="val 50000"/>
            </a:avLst>
          </a:prstGeom>
          <a:solidFill>
            <a:srgbClr val="FF4757"/>
          </a:solidFill>
          <a:ln>
            <a:noFill/>
          </a:ln>
        </p:spPr>
        <p:txBody>
          <a:bodyPr spcFirstLastPara="1" wrap="square" lIns="91425" tIns="45700" rIns="91425" bIns="45700" anchor="ctr" anchorCtr="0">
            <a:noAutofit/>
          </a:bodyPr>
          <a:lstStyle/>
          <a:p>
            <a:pPr algn="ctr"/>
            <a:endParaRPr sz="1800">
              <a:solidFill>
                <a:schemeClr val="lt1"/>
              </a:solidFill>
              <a:uFillTx/>
              <a:latin typeface="Helvetica" pitchFamily="2" charset="0"/>
              <a:ea typeface="Calibri"/>
              <a:cs typeface="Calibri"/>
              <a:sym typeface="Calibri"/>
            </a:endParaRPr>
          </a:p>
        </p:txBody>
      </p:sp>
      <p:sp>
        <p:nvSpPr>
          <p:cNvPr id="36" name="Google Shape;780;p40">
            <a:extLst>
              <a:ext uri="{FF2B5EF4-FFF2-40B4-BE49-F238E27FC236}">
                <a16:creationId xmlns="" xmlns:a16="http://schemas.microsoft.com/office/drawing/2014/main" id="{EF72EAD7-4BBC-8545-A05B-7677026A2297}"/>
              </a:ext>
            </a:extLst>
          </p:cNvPr>
          <p:cNvSpPr txBox="1">
            <a:spLocks/>
          </p:cNvSpPr>
          <p:nvPr/>
        </p:nvSpPr>
        <p:spPr>
          <a:xfrm>
            <a:off x="2354745" y="5504254"/>
            <a:ext cx="2966214" cy="369291"/>
          </a:xfrm>
          <a:prstGeom prst="rect">
            <a:avLst/>
          </a:prstGeom>
          <a:noFill/>
          <a:ln>
            <a:noFill/>
          </a:ln>
        </p:spPr>
        <p:txBody>
          <a:bodyPr spcFirstLastPara="1" wrap="square" lIns="91425" tIns="45700" rIns="91425" bIns="45700" anchor="t" anchorCtr="0">
            <a:spAutoFit/>
          </a:bodyPr>
          <a:lstStyle/>
          <a:p>
            <a:pPr algn="ctr"/>
            <a:r>
              <a:rPr lang="en-US" sz="1800" b="1" dirty="0">
                <a:solidFill>
                  <a:srgbClr val="B1D100"/>
                </a:solidFill>
                <a:uFillTx/>
                <a:latin typeface="Helvetica" pitchFamily="2" charset="0"/>
                <a:ea typeface="Calibri"/>
                <a:cs typeface="Calibri"/>
                <a:sym typeface="Calibri"/>
              </a:rPr>
              <a:t>Positive weight</a:t>
            </a:r>
            <a:endParaRPr dirty="0">
              <a:uFillTx/>
              <a:latin typeface="Helvetica" pitchFamily="2" charset="0"/>
            </a:endParaRPr>
          </a:p>
        </p:txBody>
      </p:sp>
      <p:sp>
        <p:nvSpPr>
          <p:cNvPr id="37" name="Google Shape;781;p40">
            <a:extLst>
              <a:ext uri="{FF2B5EF4-FFF2-40B4-BE49-F238E27FC236}">
                <a16:creationId xmlns="" xmlns:a16="http://schemas.microsoft.com/office/drawing/2014/main" id="{3BEAEFA1-5C20-204D-8B13-2B28128D0C53}"/>
              </a:ext>
            </a:extLst>
          </p:cNvPr>
          <p:cNvSpPr txBox="1">
            <a:spLocks/>
          </p:cNvSpPr>
          <p:nvPr/>
        </p:nvSpPr>
        <p:spPr>
          <a:xfrm>
            <a:off x="7701013" y="5504254"/>
            <a:ext cx="2057400" cy="369291"/>
          </a:xfrm>
          <a:prstGeom prst="rect">
            <a:avLst/>
          </a:prstGeom>
          <a:noFill/>
          <a:ln>
            <a:noFill/>
          </a:ln>
        </p:spPr>
        <p:txBody>
          <a:bodyPr spcFirstLastPara="1" wrap="square" lIns="91425" tIns="45700" rIns="91425" bIns="45700" anchor="t" anchorCtr="0">
            <a:spAutoFit/>
          </a:bodyPr>
          <a:lstStyle/>
          <a:p>
            <a:pPr algn="ctr"/>
            <a:r>
              <a:rPr lang="en-US" sz="1800" b="1" dirty="0">
                <a:solidFill>
                  <a:srgbClr val="FF4757"/>
                </a:solidFill>
                <a:uFillTx/>
                <a:latin typeface="Helvetica" pitchFamily="2" charset="0"/>
                <a:ea typeface="Calibri"/>
                <a:cs typeface="Calibri"/>
                <a:sym typeface="Calibri"/>
              </a:rPr>
              <a:t>Negative weight</a:t>
            </a:r>
            <a:endParaRPr dirty="0">
              <a:uFillTx/>
              <a:latin typeface="Helvetica" pitchFamily="2" charset="0"/>
            </a:endParaRPr>
          </a:p>
        </p:txBody>
      </p:sp>
    </p:spTree>
    <p:extLst>
      <p:ext uri="{BB962C8B-B14F-4D97-AF65-F5344CB8AC3E}">
        <p14:creationId xmlns:p14="http://schemas.microsoft.com/office/powerpoint/2010/main" val="828113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F956A6-93A7-424B-9EFE-F192AF66B864}"/>
              </a:ext>
            </a:extLst>
          </p:cNvPr>
          <p:cNvSpPr>
            <a:spLocks noGrp="1"/>
          </p:cNvSpPr>
          <p:nvPr>
            <p:ph type="title"/>
          </p:nvPr>
        </p:nvSpPr>
        <p:spPr/>
        <p:txBody>
          <a:bodyPr/>
          <a:lstStyle/>
          <a:p>
            <a:r>
              <a:rPr lang="en-US" dirty="0"/>
              <a:t>Decoding</a:t>
            </a:r>
          </a:p>
        </p:txBody>
      </p:sp>
      <p:sp>
        <p:nvSpPr>
          <p:cNvPr id="3" name="Content Placeholder 2">
            <a:extLst>
              <a:ext uri="{FF2B5EF4-FFF2-40B4-BE49-F238E27FC236}">
                <a16:creationId xmlns="" xmlns:a16="http://schemas.microsoft.com/office/drawing/2014/main" id="{95D731A5-E8BD-8D43-B311-2E805A4DC8AD}"/>
              </a:ext>
            </a:extLst>
          </p:cNvPr>
          <p:cNvSpPr>
            <a:spLocks noGrp="1"/>
          </p:cNvSpPr>
          <p:nvPr>
            <p:ph idx="1"/>
          </p:nvPr>
        </p:nvSpPr>
        <p:spPr>
          <a:xfrm>
            <a:off x="482600" y="1178560"/>
            <a:ext cx="11226800" cy="923681"/>
          </a:xfrm>
        </p:spPr>
        <p:txBody>
          <a:bodyPr/>
          <a:lstStyle/>
          <a:p>
            <a:r>
              <a:rPr lang="en-US" dirty="0"/>
              <a:t>We use beam search to decode the information graph</a:t>
            </a:r>
          </a:p>
          <a:p>
            <a:r>
              <a:rPr lang="en-US" dirty="0"/>
              <a:t>Example: </a:t>
            </a:r>
            <a:r>
              <a:rPr lang="en-US" i="1" dirty="0">
                <a:latin typeface="Calibri Light" panose="020F0302020204030204" pitchFamily="34" charset="0"/>
                <a:cs typeface="Calibri Light" panose="020F0302020204030204" pitchFamily="34" charset="0"/>
              </a:rPr>
              <a:t>He also brought a check from </a:t>
            </a:r>
            <a:r>
              <a:rPr lang="en-US" b="1" i="1" dirty="0">
                <a:latin typeface="Calibri Light" panose="020F0302020204030204" pitchFamily="34" charset="0"/>
                <a:cs typeface="Calibri Light" panose="020F0302020204030204" pitchFamily="34" charset="0"/>
              </a:rPr>
              <a:t>Campbell</a:t>
            </a:r>
            <a:r>
              <a:rPr lang="en-US" i="1" dirty="0">
                <a:latin typeface="Calibri Light" panose="020F0302020204030204" pitchFamily="34" charset="0"/>
                <a:cs typeface="Calibri Light" panose="020F0302020204030204" pitchFamily="34" charset="0"/>
              </a:rPr>
              <a:t> to pay the </a:t>
            </a:r>
            <a:r>
              <a:rPr lang="en-US" b="1" i="1" dirty="0">
                <a:latin typeface="Calibri Light" panose="020F0302020204030204" pitchFamily="34" charset="0"/>
                <a:cs typeface="Calibri Light" panose="020F0302020204030204" pitchFamily="34" charset="0"/>
              </a:rPr>
              <a:t>fines</a:t>
            </a:r>
            <a:r>
              <a:rPr lang="en-US" i="1" dirty="0">
                <a:latin typeface="Calibri Light" panose="020F0302020204030204" pitchFamily="34" charset="0"/>
                <a:cs typeface="Calibri Light" panose="020F0302020204030204" pitchFamily="34" charset="0"/>
              </a:rPr>
              <a:t> and fees.</a:t>
            </a:r>
          </a:p>
          <a:p>
            <a:endParaRPr lang="en-US" dirty="0"/>
          </a:p>
        </p:txBody>
      </p:sp>
      <p:sp>
        <p:nvSpPr>
          <p:cNvPr id="4" name="Slide Number Placeholder 3">
            <a:extLst>
              <a:ext uri="{FF2B5EF4-FFF2-40B4-BE49-F238E27FC236}">
                <a16:creationId xmlns="" xmlns:a16="http://schemas.microsoft.com/office/drawing/2014/main" id="{E7427B3E-4BFC-A84D-843F-DCC7D9C7110F}"/>
              </a:ext>
            </a:extLst>
          </p:cNvPr>
          <p:cNvSpPr>
            <a:spLocks noGrp="1"/>
          </p:cNvSpPr>
          <p:nvPr>
            <p:ph type="sldNum" sz="quarter" idx="12"/>
          </p:nvPr>
        </p:nvSpPr>
        <p:spPr/>
        <p:txBody>
          <a:bodyPr/>
          <a:lstStyle/>
          <a:p>
            <a:fld id="{5E243917-268D-A04D-8121-790DAE7EE72B}" type="slidenum">
              <a:rPr lang="en-US" smtClean="0"/>
              <a:t>13</a:t>
            </a:fld>
            <a:endParaRPr lang="en-US"/>
          </a:p>
        </p:txBody>
      </p:sp>
      <p:sp>
        <p:nvSpPr>
          <p:cNvPr id="247" name="Google Shape;875;p45">
            <a:extLst>
              <a:ext uri="{FF2B5EF4-FFF2-40B4-BE49-F238E27FC236}">
                <a16:creationId xmlns="" xmlns:a16="http://schemas.microsoft.com/office/drawing/2014/main" id="{FAD77214-C8E6-D54E-9455-0CB674294919}"/>
              </a:ext>
            </a:extLst>
          </p:cNvPr>
          <p:cNvSpPr>
            <a:spLocks/>
          </p:cNvSpPr>
          <p:nvPr/>
        </p:nvSpPr>
        <p:spPr>
          <a:xfrm>
            <a:off x="6757699" y="2243146"/>
            <a:ext cx="1975472" cy="3429000"/>
          </a:xfrm>
          <a:prstGeom prst="rect">
            <a:avLst/>
          </a:prstGeom>
          <a:solidFill>
            <a:srgbClr val="F2F2F2"/>
          </a:solidFill>
          <a:ln>
            <a:noFill/>
          </a:ln>
        </p:spPr>
        <p:txBody>
          <a:bodyPr spcFirstLastPara="1" wrap="square" lIns="91425" tIns="45700" rIns="91425" bIns="45700" anchor="ctr" anchorCtr="0">
            <a:noAutofit/>
          </a:bodyPr>
          <a:lstStyle/>
          <a:p>
            <a:pPr algn="ctr">
              <a:buClr>
                <a:srgbClr val="000000"/>
              </a:buClr>
              <a:buFont typeface="Arial"/>
              <a:buNone/>
            </a:pPr>
            <a:endParaRPr sz="1600" kern="0">
              <a:solidFill>
                <a:srgbClr val="FFFFFF"/>
              </a:solidFill>
              <a:latin typeface="Helvetica" pitchFamily="2" charset="0"/>
              <a:ea typeface="Calibri"/>
              <a:cs typeface="Calibri"/>
              <a:sym typeface="Calibri"/>
            </a:endParaRPr>
          </a:p>
        </p:txBody>
      </p:sp>
      <p:sp>
        <p:nvSpPr>
          <p:cNvPr id="248" name="Google Shape;856;p45">
            <a:extLst>
              <a:ext uri="{FF2B5EF4-FFF2-40B4-BE49-F238E27FC236}">
                <a16:creationId xmlns="" xmlns:a16="http://schemas.microsoft.com/office/drawing/2014/main" id="{AFDD33D8-CA83-A342-8032-96B36E45FD89}"/>
              </a:ext>
            </a:extLst>
          </p:cNvPr>
          <p:cNvSpPr>
            <a:spLocks/>
          </p:cNvSpPr>
          <p:nvPr/>
        </p:nvSpPr>
        <p:spPr>
          <a:xfrm>
            <a:off x="458200" y="2243144"/>
            <a:ext cx="1371161" cy="3429000"/>
          </a:xfrm>
          <a:prstGeom prst="rect">
            <a:avLst/>
          </a:prstGeom>
          <a:solidFill>
            <a:srgbClr val="F2F2F2"/>
          </a:solidFill>
          <a:ln>
            <a:noFill/>
          </a:ln>
        </p:spPr>
        <p:txBody>
          <a:bodyPr spcFirstLastPara="1" wrap="square" lIns="91425" tIns="45700" rIns="91425" bIns="45700" anchor="ctr" anchorCtr="0">
            <a:noAutofit/>
          </a:bodyPr>
          <a:lstStyle/>
          <a:p>
            <a:pPr algn="ctr">
              <a:buClr>
                <a:srgbClr val="000000"/>
              </a:buClr>
              <a:buFont typeface="Arial"/>
              <a:buNone/>
            </a:pPr>
            <a:endParaRPr sz="1600" kern="0">
              <a:solidFill>
                <a:srgbClr val="FFFFFF"/>
              </a:solidFill>
              <a:latin typeface="Helvetica" pitchFamily="2" charset="0"/>
              <a:ea typeface="Calibri"/>
              <a:cs typeface="Calibri"/>
              <a:sym typeface="Calibri"/>
            </a:endParaRPr>
          </a:p>
        </p:txBody>
      </p:sp>
      <p:sp>
        <p:nvSpPr>
          <p:cNvPr id="249" name="Google Shape;860;p45">
            <a:extLst>
              <a:ext uri="{FF2B5EF4-FFF2-40B4-BE49-F238E27FC236}">
                <a16:creationId xmlns="" xmlns:a16="http://schemas.microsoft.com/office/drawing/2014/main" id="{D4BDDABD-3C5F-2F42-BE7D-F2F96BD051D3}"/>
              </a:ext>
            </a:extLst>
          </p:cNvPr>
          <p:cNvSpPr>
            <a:spLocks/>
          </p:cNvSpPr>
          <p:nvPr/>
        </p:nvSpPr>
        <p:spPr>
          <a:xfrm>
            <a:off x="865987" y="3040894"/>
            <a:ext cx="457200" cy="457200"/>
          </a:xfrm>
          <a:prstGeom prst="ellipse">
            <a:avLst/>
          </a:prstGeom>
          <a:solidFill>
            <a:srgbClr val="B1D100"/>
          </a:solidFill>
          <a:ln>
            <a:noFill/>
          </a:ln>
        </p:spPr>
        <p:txBody>
          <a:bodyPr spcFirstLastPara="1" wrap="square" lIns="0" tIns="0" rIns="0" bIns="0" anchor="ctr" anchorCtr="0">
            <a:noAutofit/>
          </a:bodyPr>
          <a:lstStyle/>
          <a:p>
            <a:pPr algn="ctr">
              <a:buClr>
                <a:srgbClr val="000000"/>
              </a:buClr>
              <a:buFont typeface="Arial"/>
              <a:buNone/>
            </a:pPr>
            <a:r>
              <a:rPr lang="en-US" sz="1400" b="1" kern="0" dirty="0">
                <a:solidFill>
                  <a:srgbClr val="FFFFFF"/>
                </a:solidFill>
                <a:latin typeface="Helvetica" pitchFamily="2" charset="0"/>
                <a:ea typeface="Calibri"/>
                <a:cs typeface="Calibri"/>
                <a:sym typeface="Calibri"/>
              </a:rPr>
              <a:t>E1</a:t>
            </a:r>
            <a:r>
              <a:rPr lang="en-US" sz="1400" b="1" kern="0" baseline="30000" dirty="0">
                <a:solidFill>
                  <a:srgbClr val="FFFFFF"/>
                </a:solidFill>
                <a:latin typeface="Helvetica" pitchFamily="2" charset="0"/>
                <a:ea typeface="Calibri"/>
                <a:cs typeface="Calibri"/>
                <a:sym typeface="Calibri"/>
              </a:rPr>
              <a:t>1</a:t>
            </a:r>
            <a:endParaRPr sz="1100" b="1" kern="0" dirty="0">
              <a:solidFill>
                <a:srgbClr val="000000"/>
              </a:solidFill>
              <a:latin typeface="Helvetica" pitchFamily="2" charset="0"/>
              <a:cs typeface="Arial"/>
              <a:sym typeface="Arial"/>
            </a:endParaRPr>
          </a:p>
        </p:txBody>
      </p:sp>
      <p:sp>
        <p:nvSpPr>
          <p:cNvPr id="250" name="Google Shape;861;p45">
            <a:extLst>
              <a:ext uri="{FF2B5EF4-FFF2-40B4-BE49-F238E27FC236}">
                <a16:creationId xmlns="" xmlns:a16="http://schemas.microsoft.com/office/drawing/2014/main" id="{87B38B4B-99A1-2249-8740-B4AE03E79361}"/>
              </a:ext>
            </a:extLst>
          </p:cNvPr>
          <p:cNvSpPr>
            <a:spLocks/>
          </p:cNvSpPr>
          <p:nvPr/>
        </p:nvSpPr>
        <p:spPr>
          <a:xfrm>
            <a:off x="865987" y="4434180"/>
            <a:ext cx="457200" cy="457200"/>
          </a:xfrm>
          <a:prstGeom prst="ellipse">
            <a:avLst/>
          </a:prstGeom>
          <a:solidFill>
            <a:srgbClr val="B1D100">
              <a:alpha val="69803"/>
            </a:srgbClr>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E1</a:t>
            </a:r>
            <a:r>
              <a:rPr lang="en-US" sz="1400" b="1" kern="0" baseline="30000">
                <a:solidFill>
                  <a:srgbClr val="FFFFFF"/>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251" name="Google Shape;862;p45">
            <a:extLst>
              <a:ext uri="{FF2B5EF4-FFF2-40B4-BE49-F238E27FC236}">
                <a16:creationId xmlns="" xmlns:a16="http://schemas.microsoft.com/office/drawing/2014/main" id="{69803046-8EAB-1E4A-8FCF-223F9C346E0E}"/>
              </a:ext>
            </a:extLst>
          </p:cNvPr>
          <p:cNvSpPr txBox="1">
            <a:spLocks/>
          </p:cNvSpPr>
          <p:nvPr/>
        </p:nvSpPr>
        <p:spPr>
          <a:xfrm>
            <a:off x="479063" y="3591079"/>
            <a:ext cx="1217922" cy="430847"/>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100" kern="0" dirty="0">
                <a:solidFill>
                  <a:srgbClr val="000000"/>
                </a:solidFill>
                <a:latin typeface="Helvetica" pitchFamily="2" charset="0"/>
                <a:ea typeface="Calibri"/>
                <a:cs typeface="Calibri"/>
                <a:sym typeface="Calibri"/>
              </a:rPr>
              <a:t>Candidate 1 of node E1</a:t>
            </a:r>
            <a:endParaRPr sz="1100" kern="0" dirty="0">
              <a:solidFill>
                <a:srgbClr val="000000"/>
              </a:solidFill>
              <a:latin typeface="Helvetica" pitchFamily="2" charset="0"/>
              <a:cs typeface="Arial"/>
              <a:sym typeface="Arial"/>
            </a:endParaRPr>
          </a:p>
        </p:txBody>
      </p:sp>
      <p:sp>
        <p:nvSpPr>
          <p:cNvPr id="252" name="Google Shape;863;p45">
            <a:extLst>
              <a:ext uri="{FF2B5EF4-FFF2-40B4-BE49-F238E27FC236}">
                <a16:creationId xmlns="" xmlns:a16="http://schemas.microsoft.com/office/drawing/2014/main" id="{6AA17A2B-30C4-9349-8AF3-00FBBCA79BF5}"/>
              </a:ext>
            </a:extLst>
          </p:cNvPr>
          <p:cNvSpPr txBox="1">
            <a:spLocks/>
          </p:cNvSpPr>
          <p:nvPr/>
        </p:nvSpPr>
        <p:spPr>
          <a:xfrm>
            <a:off x="506202" y="4962719"/>
            <a:ext cx="1163647" cy="430847"/>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100" kern="0" dirty="0">
                <a:solidFill>
                  <a:srgbClr val="000000"/>
                </a:solidFill>
                <a:latin typeface="Helvetica" pitchFamily="2" charset="0"/>
                <a:ea typeface="Calibri"/>
                <a:cs typeface="Calibri"/>
                <a:sym typeface="Calibri"/>
              </a:rPr>
              <a:t>Candidate 2 of node E1</a:t>
            </a:r>
            <a:endParaRPr sz="1100" kern="0" dirty="0">
              <a:solidFill>
                <a:srgbClr val="000000"/>
              </a:solidFill>
              <a:latin typeface="Helvetica" pitchFamily="2" charset="0"/>
              <a:cs typeface="Arial"/>
              <a:sym typeface="Arial"/>
            </a:endParaRPr>
          </a:p>
        </p:txBody>
      </p:sp>
      <p:sp>
        <p:nvSpPr>
          <p:cNvPr id="253" name="Google Shape;864;p45">
            <a:extLst>
              <a:ext uri="{FF2B5EF4-FFF2-40B4-BE49-F238E27FC236}">
                <a16:creationId xmlns="" xmlns:a16="http://schemas.microsoft.com/office/drawing/2014/main" id="{A36C94DD-C409-A648-B631-5072F3448831}"/>
              </a:ext>
            </a:extLst>
          </p:cNvPr>
          <p:cNvSpPr txBox="1">
            <a:spLocks/>
          </p:cNvSpPr>
          <p:nvPr/>
        </p:nvSpPr>
        <p:spPr>
          <a:xfrm>
            <a:off x="555124" y="2324614"/>
            <a:ext cx="1177310" cy="307736"/>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400" kern="0">
                <a:solidFill>
                  <a:srgbClr val="000000"/>
                </a:solidFill>
                <a:latin typeface="Helvetica" pitchFamily="2" charset="0"/>
                <a:ea typeface="Calibri"/>
                <a:cs typeface="Calibri"/>
                <a:sym typeface="Calibri"/>
              </a:rPr>
              <a:t>Node Step</a:t>
            </a:r>
            <a:endParaRPr sz="1100" kern="0">
              <a:solidFill>
                <a:srgbClr val="000000"/>
              </a:solidFill>
              <a:latin typeface="Helvetica" pitchFamily="2" charset="0"/>
              <a:cs typeface="Arial"/>
              <a:sym typeface="Arial"/>
            </a:endParaRPr>
          </a:p>
        </p:txBody>
      </p:sp>
      <p:sp>
        <p:nvSpPr>
          <p:cNvPr id="254" name="Google Shape;865;p45">
            <a:extLst>
              <a:ext uri="{FF2B5EF4-FFF2-40B4-BE49-F238E27FC236}">
                <a16:creationId xmlns="" xmlns:a16="http://schemas.microsoft.com/office/drawing/2014/main" id="{70B16577-280D-E64A-877E-A14612263C27}"/>
              </a:ext>
            </a:extLst>
          </p:cNvPr>
          <p:cNvSpPr>
            <a:spLocks/>
          </p:cNvSpPr>
          <p:nvPr/>
        </p:nvSpPr>
        <p:spPr>
          <a:xfrm>
            <a:off x="1973442" y="2243145"/>
            <a:ext cx="1411494" cy="3429000"/>
          </a:xfrm>
          <a:prstGeom prst="rect">
            <a:avLst/>
          </a:prstGeom>
          <a:solidFill>
            <a:srgbClr val="F2F2F2"/>
          </a:solidFill>
          <a:ln>
            <a:noFill/>
          </a:ln>
        </p:spPr>
        <p:txBody>
          <a:bodyPr spcFirstLastPara="1" wrap="square" lIns="91425" tIns="45700" rIns="91425" bIns="45700" anchor="ctr" anchorCtr="0">
            <a:noAutofit/>
          </a:bodyPr>
          <a:lstStyle/>
          <a:p>
            <a:pPr algn="ctr">
              <a:buClr>
                <a:srgbClr val="000000"/>
              </a:buClr>
              <a:buFont typeface="Arial"/>
              <a:buNone/>
            </a:pPr>
            <a:endParaRPr sz="1600" kern="0">
              <a:solidFill>
                <a:srgbClr val="FFFFFF"/>
              </a:solidFill>
              <a:latin typeface="Helvetica" pitchFamily="2" charset="0"/>
              <a:ea typeface="Calibri"/>
              <a:cs typeface="Calibri"/>
              <a:sym typeface="Calibri"/>
            </a:endParaRPr>
          </a:p>
        </p:txBody>
      </p:sp>
      <p:sp>
        <p:nvSpPr>
          <p:cNvPr id="255" name="Google Shape;866;p45">
            <a:extLst>
              <a:ext uri="{FF2B5EF4-FFF2-40B4-BE49-F238E27FC236}">
                <a16:creationId xmlns="" xmlns:a16="http://schemas.microsoft.com/office/drawing/2014/main" id="{C4D8F783-25EB-9F4F-B3F5-B902B39CF827}"/>
              </a:ext>
            </a:extLst>
          </p:cNvPr>
          <p:cNvSpPr txBox="1">
            <a:spLocks/>
          </p:cNvSpPr>
          <p:nvPr/>
        </p:nvSpPr>
        <p:spPr>
          <a:xfrm>
            <a:off x="2090534" y="2324614"/>
            <a:ext cx="1177310" cy="307736"/>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400" kern="0" dirty="0">
                <a:solidFill>
                  <a:srgbClr val="000000"/>
                </a:solidFill>
                <a:latin typeface="Helvetica" pitchFamily="2" charset="0"/>
                <a:ea typeface="Calibri"/>
                <a:cs typeface="Calibri"/>
                <a:sym typeface="Calibri"/>
              </a:rPr>
              <a:t>Node Step</a:t>
            </a:r>
            <a:endParaRPr sz="1100" kern="0" dirty="0">
              <a:solidFill>
                <a:srgbClr val="000000"/>
              </a:solidFill>
              <a:latin typeface="Helvetica" pitchFamily="2" charset="0"/>
              <a:cs typeface="Arial"/>
              <a:sym typeface="Arial"/>
            </a:endParaRPr>
          </a:p>
        </p:txBody>
      </p:sp>
      <p:sp>
        <p:nvSpPr>
          <p:cNvPr id="256" name="Google Shape;867;p45">
            <a:extLst>
              <a:ext uri="{FF2B5EF4-FFF2-40B4-BE49-F238E27FC236}">
                <a16:creationId xmlns="" xmlns:a16="http://schemas.microsoft.com/office/drawing/2014/main" id="{9AF1934B-60DC-744B-9BDD-33B97B65CD8C}"/>
              </a:ext>
            </a:extLst>
          </p:cNvPr>
          <p:cNvSpPr>
            <a:spLocks/>
          </p:cNvSpPr>
          <p:nvPr/>
        </p:nvSpPr>
        <p:spPr>
          <a:xfrm>
            <a:off x="2124202" y="2801610"/>
            <a:ext cx="457200" cy="457200"/>
          </a:xfrm>
          <a:prstGeom prst="ellipse">
            <a:avLst/>
          </a:prstGeom>
          <a:solidFill>
            <a:srgbClr val="B1D100"/>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E1</a:t>
            </a:r>
            <a:r>
              <a:rPr lang="en-US" sz="1400" b="1" kern="0" baseline="30000">
                <a:solidFill>
                  <a:srgbClr val="FFFFFF"/>
                </a:solidFill>
                <a:latin typeface="Helvetica" pitchFamily="2" charset="0"/>
                <a:ea typeface="Calibri"/>
                <a:cs typeface="Calibri"/>
                <a:sym typeface="Calibri"/>
              </a:rPr>
              <a:t>1</a:t>
            </a:r>
            <a:endParaRPr sz="1100" b="1" kern="0">
              <a:solidFill>
                <a:srgbClr val="000000"/>
              </a:solidFill>
              <a:latin typeface="Helvetica" pitchFamily="2" charset="0"/>
              <a:cs typeface="Arial"/>
              <a:sym typeface="Arial"/>
            </a:endParaRPr>
          </a:p>
        </p:txBody>
      </p:sp>
      <p:sp>
        <p:nvSpPr>
          <p:cNvPr id="257" name="Google Shape;868;p45">
            <a:extLst>
              <a:ext uri="{FF2B5EF4-FFF2-40B4-BE49-F238E27FC236}">
                <a16:creationId xmlns="" xmlns:a16="http://schemas.microsoft.com/office/drawing/2014/main" id="{27A9E4C1-9948-B84D-BE12-851E433BFA22}"/>
              </a:ext>
            </a:extLst>
          </p:cNvPr>
          <p:cNvSpPr>
            <a:spLocks/>
          </p:cNvSpPr>
          <p:nvPr/>
        </p:nvSpPr>
        <p:spPr>
          <a:xfrm>
            <a:off x="2124202" y="3493460"/>
            <a:ext cx="457200" cy="457200"/>
          </a:xfrm>
          <a:prstGeom prst="ellipse">
            <a:avLst/>
          </a:prstGeom>
          <a:solidFill>
            <a:srgbClr val="B1D100"/>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E1</a:t>
            </a:r>
            <a:r>
              <a:rPr lang="en-US" sz="1400" b="1" kern="0" baseline="30000">
                <a:solidFill>
                  <a:srgbClr val="FFFFFF"/>
                </a:solidFill>
                <a:latin typeface="Helvetica" pitchFamily="2" charset="0"/>
                <a:ea typeface="Calibri"/>
                <a:cs typeface="Calibri"/>
                <a:sym typeface="Calibri"/>
              </a:rPr>
              <a:t>1</a:t>
            </a:r>
            <a:endParaRPr sz="1100" b="1" kern="0">
              <a:solidFill>
                <a:srgbClr val="000000"/>
              </a:solidFill>
              <a:latin typeface="Helvetica" pitchFamily="2" charset="0"/>
              <a:cs typeface="Arial"/>
              <a:sym typeface="Arial"/>
            </a:endParaRPr>
          </a:p>
        </p:txBody>
      </p:sp>
      <p:sp>
        <p:nvSpPr>
          <p:cNvPr id="258" name="Google Shape;869;p45">
            <a:extLst>
              <a:ext uri="{FF2B5EF4-FFF2-40B4-BE49-F238E27FC236}">
                <a16:creationId xmlns="" xmlns:a16="http://schemas.microsoft.com/office/drawing/2014/main" id="{10397D50-54C7-8A41-AB91-580D068AD7AE}"/>
              </a:ext>
            </a:extLst>
          </p:cNvPr>
          <p:cNvSpPr>
            <a:spLocks/>
          </p:cNvSpPr>
          <p:nvPr/>
        </p:nvSpPr>
        <p:spPr>
          <a:xfrm>
            <a:off x="2124202" y="4185310"/>
            <a:ext cx="457200" cy="457200"/>
          </a:xfrm>
          <a:prstGeom prst="ellipse">
            <a:avLst/>
          </a:prstGeom>
          <a:solidFill>
            <a:srgbClr val="B1D100">
              <a:alpha val="69803"/>
            </a:srgbClr>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E1</a:t>
            </a:r>
            <a:r>
              <a:rPr lang="en-US" sz="1400" b="1" kern="0" baseline="30000">
                <a:solidFill>
                  <a:srgbClr val="FFFFFF"/>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259" name="Google Shape;870;p45">
            <a:extLst>
              <a:ext uri="{FF2B5EF4-FFF2-40B4-BE49-F238E27FC236}">
                <a16:creationId xmlns="" xmlns:a16="http://schemas.microsoft.com/office/drawing/2014/main" id="{BE3A5B81-2016-B94B-BF6C-16A9AF30D81C}"/>
              </a:ext>
            </a:extLst>
          </p:cNvPr>
          <p:cNvSpPr>
            <a:spLocks/>
          </p:cNvSpPr>
          <p:nvPr/>
        </p:nvSpPr>
        <p:spPr>
          <a:xfrm>
            <a:off x="2124201" y="4877160"/>
            <a:ext cx="457200" cy="457200"/>
          </a:xfrm>
          <a:prstGeom prst="ellipse">
            <a:avLst/>
          </a:prstGeom>
          <a:solidFill>
            <a:srgbClr val="B1D100">
              <a:alpha val="69803"/>
            </a:srgbClr>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E1</a:t>
            </a:r>
            <a:r>
              <a:rPr lang="en-US" sz="1400" b="1" kern="0" baseline="30000">
                <a:solidFill>
                  <a:srgbClr val="FFFFFF"/>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260" name="Google Shape;871;p45">
            <a:extLst>
              <a:ext uri="{FF2B5EF4-FFF2-40B4-BE49-F238E27FC236}">
                <a16:creationId xmlns="" xmlns:a16="http://schemas.microsoft.com/office/drawing/2014/main" id="{12453745-D865-AB4E-ADAF-2DC0E529C38D}"/>
              </a:ext>
            </a:extLst>
          </p:cNvPr>
          <p:cNvSpPr>
            <a:spLocks/>
          </p:cNvSpPr>
          <p:nvPr/>
        </p:nvSpPr>
        <p:spPr>
          <a:xfrm>
            <a:off x="2737830" y="2801610"/>
            <a:ext cx="457200" cy="457200"/>
          </a:xfrm>
          <a:prstGeom prst="ellipse">
            <a:avLst/>
          </a:prstGeom>
          <a:solidFill>
            <a:srgbClr val="8F9FB3"/>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E2</a:t>
            </a:r>
            <a:r>
              <a:rPr lang="en-US" sz="1400" b="1" kern="0" baseline="30000">
                <a:solidFill>
                  <a:srgbClr val="FFFFFF"/>
                </a:solidFill>
                <a:latin typeface="Helvetica" pitchFamily="2" charset="0"/>
                <a:ea typeface="Calibri"/>
                <a:cs typeface="Calibri"/>
                <a:sym typeface="Calibri"/>
              </a:rPr>
              <a:t>1</a:t>
            </a:r>
            <a:endParaRPr sz="1100" b="1" kern="0">
              <a:solidFill>
                <a:srgbClr val="000000"/>
              </a:solidFill>
              <a:latin typeface="Helvetica" pitchFamily="2" charset="0"/>
              <a:cs typeface="Arial"/>
              <a:sym typeface="Arial"/>
            </a:endParaRPr>
          </a:p>
        </p:txBody>
      </p:sp>
      <p:sp>
        <p:nvSpPr>
          <p:cNvPr id="261" name="Google Shape;872;p45">
            <a:extLst>
              <a:ext uri="{FF2B5EF4-FFF2-40B4-BE49-F238E27FC236}">
                <a16:creationId xmlns="" xmlns:a16="http://schemas.microsoft.com/office/drawing/2014/main" id="{F0D6C350-BC8D-1F4F-B920-7433867AAD09}"/>
              </a:ext>
            </a:extLst>
          </p:cNvPr>
          <p:cNvSpPr>
            <a:spLocks/>
          </p:cNvSpPr>
          <p:nvPr/>
        </p:nvSpPr>
        <p:spPr>
          <a:xfrm>
            <a:off x="2737830" y="3493460"/>
            <a:ext cx="457200" cy="457200"/>
          </a:xfrm>
          <a:prstGeom prst="ellipse">
            <a:avLst/>
          </a:prstGeom>
          <a:solidFill>
            <a:srgbClr val="8F9FB3">
              <a:alpha val="69803"/>
            </a:srgbClr>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E2</a:t>
            </a:r>
            <a:r>
              <a:rPr lang="en-US" sz="1400" b="1" kern="0" baseline="30000">
                <a:solidFill>
                  <a:srgbClr val="FFFFFF"/>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262" name="Google Shape;873;p45">
            <a:extLst>
              <a:ext uri="{FF2B5EF4-FFF2-40B4-BE49-F238E27FC236}">
                <a16:creationId xmlns="" xmlns:a16="http://schemas.microsoft.com/office/drawing/2014/main" id="{63716B8B-884E-CB4E-BE83-0243AA1BBF44}"/>
              </a:ext>
            </a:extLst>
          </p:cNvPr>
          <p:cNvSpPr>
            <a:spLocks/>
          </p:cNvSpPr>
          <p:nvPr/>
        </p:nvSpPr>
        <p:spPr>
          <a:xfrm>
            <a:off x="2737830" y="4185310"/>
            <a:ext cx="457200" cy="457200"/>
          </a:xfrm>
          <a:prstGeom prst="ellipse">
            <a:avLst/>
          </a:prstGeom>
          <a:solidFill>
            <a:srgbClr val="8F9FB3"/>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E2</a:t>
            </a:r>
            <a:r>
              <a:rPr lang="en-US" sz="1400" b="1" kern="0" baseline="30000">
                <a:solidFill>
                  <a:srgbClr val="FFFFFF"/>
                </a:solidFill>
                <a:latin typeface="Helvetica" pitchFamily="2" charset="0"/>
                <a:ea typeface="Calibri"/>
                <a:cs typeface="Calibri"/>
                <a:sym typeface="Calibri"/>
              </a:rPr>
              <a:t>1</a:t>
            </a:r>
            <a:endParaRPr sz="1100" b="1" kern="0">
              <a:solidFill>
                <a:srgbClr val="000000"/>
              </a:solidFill>
              <a:latin typeface="Helvetica" pitchFamily="2" charset="0"/>
              <a:cs typeface="Arial"/>
              <a:sym typeface="Arial"/>
            </a:endParaRPr>
          </a:p>
        </p:txBody>
      </p:sp>
      <p:sp>
        <p:nvSpPr>
          <p:cNvPr id="263" name="Google Shape;874;p45">
            <a:extLst>
              <a:ext uri="{FF2B5EF4-FFF2-40B4-BE49-F238E27FC236}">
                <a16:creationId xmlns="" xmlns:a16="http://schemas.microsoft.com/office/drawing/2014/main" id="{AB2EFBCF-BDA9-DC43-843D-EF44E5470345}"/>
              </a:ext>
            </a:extLst>
          </p:cNvPr>
          <p:cNvSpPr>
            <a:spLocks/>
          </p:cNvSpPr>
          <p:nvPr/>
        </p:nvSpPr>
        <p:spPr>
          <a:xfrm>
            <a:off x="2737829" y="4877160"/>
            <a:ext cx="457200" cy="457200"/>
          </a:xfrm>
          <a:prstGeom prst="ellipse">
            <a:avLst/>
          </a:prstGeom>
          <a:solidFill>
            <a:srgbClr val="8F9FB3">
              <a:alpha val="69803"/>
            </a:srgbClr>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E2</a:t>
            </a:r>
            <a:r>
              <a:rPr lang="en-US" sz="1400" b="1" kern="0" baseline="30000">
                <a:solidFill>
                  <a:srgbClr val="FFFFFF"/>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264" name="Google Shape;875;p45">
            <a:extLst>
              <a:ext uri="{FF2B5EF4-FFF2-40B4-BE49-F238E27FC236}">
                <a16:creationId xmlns="" xmlns:a16="http://schemas.microsoft.com/office/drawing/2014/main" id="{A4C41689-3525-9649-BD92-C57D9D73A09B}"/>
              </a:ext>
            </a:extLst>
          </p:cNvPr>
          <p:cNvSpPr>
            <a:spLocks/>
          </p:cNvSpPr>
          <p:nvPr/>
        </p:nvSpPr>
        <p:spPr>
          <a:xfrm>
            <a:off x="3691120" y="2243146"/>
            <a:ext cx="2924263" cy="3429000"/>
          </a:xfrm>
          <a:prstGeom prst="rect">
            <a:avLst/>
          </a:prstGeom>
          <a:solidFill>
            <a:srgbClr val="F2F2F2"/>
          </a:solidFill>
          <a:ln>
            <a:noFill/>
          </a:ln>
        </p:spPr>
        <p:txBody>
          <a:bodyPr spcFirstLastPara="1" wrap="square" lIns="91425" tIns="45700" rIns="91425" bIns="45700" anchor="ctr" anchorCtr="0">
            <a:noAutofit/>
          </a:bodyPr>
          <a:lstStyle/>
          <a:p>
            <a:pPr algn="ctr">
              <a:buClr>
                <a:srgbClr val="000000"/>
              </a:buClr>
              <a:buFont typeface="Arial"/>
              <a:buNone/>
            </a:pPr>
            <a:endParaRPr sz="1600" kern="0">
              <a:solidFill>
                <a:srgbClr val="FFFFFF"/>
              </a:solidFill>
              <a:latin typeface="Helvetica" pitchFamily="2" charset="0"/>
              <a:ea typeface="Calibri"/>
              <a:cs typeface="Calibri"/>
              <a:sym typeface="Calibri"/>
            </a:endParaRPr>
          </a:p>
        </p:txBody>
      </p:sp>
      <p:sp>
        <p:nvSpPr>
          <p:cNvPr id="265" name="Google Shape;876;p45">
            <a:extLst>
              <a:ext uri="{FF2B5EF4-FFF2-40B4-BE49-F238E27FC236}">
                <a16:creationId xmlns="" xmlns:a16="http://schemas.microsoft.com/office/drawing/2014/main" id="{BAAD87C1-3B53-3A4B-9E72-A477BB7168F3}"/>
              </a:ext>
            </a:extLst>
          </p:cNvPr>
          <p:cNvSpPr txBox="1">
            <a:spLocks/>
          </p:cNvSpPr>
          <p:nvPr/>
        </p:nvSpPr>
        <p:spPr>
          <a:xfrm>
            <a:off x="4134687" y="2324614"/>
            <a:ext cx="2041943" cy="307736"/>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400" kern="0" dirty="0">
                <a:solidFill>
                  <a:srgbClr val="000000"/>
                </a:solidFill>
                <a:latin typeface="Helvetica" pitchFamily="2" charset="0"/>
                <a:ea typeface="Calibri"/>
                <a:cs typeface="Calibri"/>
                <a:sym typeface="Calibri"/>
              </a:rPr>
              <a:t>Edge Step</a:t>
            </a:r>
            <a:endParaRPr sz="1100" kern="0" dirty="0">
              <a:solidFill>
                <a:srgbClr val="000000"/>
              </a:solidFill>
              <a:latin typeface="Helvetica" pitchFamily="2" charset="0"/>
              <a:cs typeface="Arial"/>
              <a:sym typeface="Arial"/>
            </a:endParaRPr>
          </a:p>
        </p:txBody>
      </p:sp>
      <p:sp>
        <p:nvSpPr>
          <p:cNvPr id="266" name="Google Shape;877;p45">
            <a:extLst>
              <a:ext uri="{FF2B5EF4-FFF2-40B4-BE49-F238E27FC236}">
                <a16:creationId xmlns="" xmlns:a16="http://schemas.microsoft.com/office/drawing/2014/main" id="{5A783330-BF22-D340-AC38-CB0DD8312656}"/>
              </a:ext>
            </a:extLst>
          </p:cNvPr>
          <p:cNvSpPr>
            <a:spLocks/>
          </p:cNvSpPr>
          <p:nvPr/>
        </p:nvSpPr>
        <p:spPr>
          <a:xfrm>
            <a:off x="3857371" y="2801610"/>
            <a:ext cx="457200" cy="457200"/>
          </a:xfrm>
          <a:prstGeom prst="ellipse">
            <a:avLst/>
          </a:prstGeom>
          <a:solidFill>
            <a:srgbClr val="B1D100"/>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E1</a:t>
            </a:r>
            <a:r>
              <a:rPr lang="en-US" sz="1400" b="1" kern="0" baseline="30000">
                <a:solidFill>
                  <a:srgbClr val="FFFFFF"/>
                </a:solidFill>
                <a:latin typeface="Helvetica" pitchFamily="2" charset="0"/>
                <a:ea typeface="Calibri"/>
                <a:cs typeface="Calibri"/>
                <a:sym typeface="Calibri"/>
              </a:rPr>
              <a:t>1</a:t>
            </a:r>
            <a:endParaRPr sz="1100" b="1" kern="0">
              <a:solidFill>
                <a:srgbClr val="000000"/>
              </a:solidFill>
              <a:latin typeface="Helvetica" pitchFamily="2" charset="0"/>
              <a:cs typeface="Arial"/>
              <a:sym typeface="Arial"/>
            </a:endParaRPr>
          </a:p>
        </p:txBody>
      </p:sp>
      <p:sp>
        <p:nvSpPr>
          <p:cNvPr id="267" name="Google Shape;878;p45">
            <a:extLst>
              <a:ext uri="{FF2B5EF4-FFF2-40B4-BE49-F238E27FC236}">
                <a16:creationId xmlns="" xmlns:a16="http://schemas.microsoft.com/office/drawing/2014/main" id="{B103C63F-E409-C640-B86F-C8D97BF5F912}"/>
              </a:ext>
            </a:extLst>
          </p:cNvPr>
          <p:cNvSpPr>
            <a:spLocks/>
          </p:cNvSpPr>
          <p:nvPr/>
        </p:nvSpPr>
        <p:spPr>
          <a:xfrm>
            <a:off x="3857371" y="3493460"/>
            <a:ext cx="457200" cy="457200"/>
          </a:xfrm>
          <a:prstGeom prst="ellipse">
            <a:avLst/>
          </a:prstGeom>
          <a:solidFill>
            <a:srgbClr val="B1D100"/>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E1</a:t>
            </a:r>
            <a:r>
              <a:rPr lang="en-US" sz="1400" b="1" kern="0" baseline="30000">
                <a:solidFill>
                  <a:srgbClr val="FFFFFF"/>
                </a:solidFill>
                <a:latin typeface="Helvetica" pitchFamily="2" charset="0"/>
                <a:ea typeface="Calibri"/>
                <a:cs typeface="Calibri"/>
                <a:sym typeface="Calibri"/>
              </a:rPr>
              <a:t>1</a:t>
            </a:r>
            <a:endParaRPr sz="1100" b="1" kern="0">
              <a:solidFill>
                <a:srgbClr val="000000"/>
              </a:solidFill>
              <a:latin typeface="Helvetica" pitchFamily="2" charset="0"/>
              <a:cs typeface="Arial"/>
              <a:sym typeface="Arial"/>
            </a:endParaRPr>
          </a:p>
        </p:txBody>
      </p:sp>
      <p:sp>
        <p:nvSpPr>
          <p:cNvPr id="268" name="Google Shape;879;p45">
            <a:extLst>
              <a:ext uri="{FF2B5EF4-FFF2-40B4-BE49-F238E27FC236}">
                <a16:creationId xmlns="" xmlns:a16="http://schemas.microsoft.com/office/drawing/2014/main" id="{33760BF3-F23C-1449-BFD5-663C77523454}"/>
              </a:ext>
            </a:extLst>
          </p:cNvPr>
          <p:cNvSpPr>
            <a:spLocks/>
          </p:cNvSpPr>
          <p:nvPr/>
        </p:nvSpPr>
        <p:spPr>
          <a:xfrm>
            <a:off x="3857371" y="4185310"/>
            <a:ext cx="457200" cy="457200"/>
          </a:xfrm>
          <a:prstGeom prst="ellipse">
            <a:avLst/>
          </a:prstGeom>
          <a:solidFill>
            <a:srgbClr val="B1D100">
              <a:alpha val="69803"/>
            </a:srgbClr>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E1</a:t>
            </a:r>
            <a:r>
              <a:rPr lang="en-US" sz="1400" b="1" kern="0" baseline="30000">
                <a:solidFill>
                  <a:srgbClr val="FFFFFF"/>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269" name="Google Shape;880;p45">
            <a:extLst>
              <a:ext uri="{FF2B5EF4-FFF2-40B4-BE49-F238E27FC236}">
                <a16:creationId xmlns="" xmlns:a16="http://schemas.microsoft.com/office/drawing/2014/main" id="{B02E3E3A-37A1-A340-8120-006A59D96341}"/>
              </a:ext>
            </a:extLst>
          </p:cNvPr>
          <p:cNvSpPr>
            <a:spLocks/>
          </p:cNvSpPr>
          <p:nvPr/>
        </p:nvSpPr>
        <p:spPr>
          <a:xfrm>
            <a:off x="3857370" y="4877160"/>
            <a:ext cx="457200" cy="457200"/>
          </a:xfrm>
          <a:prstGeom prst="ellipse">
            <a:avLst/>
          </a:prstGeom>
          <a:solidFill>
            <a:srgbClr val="B1D100">
              <a:alpha val="69803"/>
            </a:srgbClr>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E1</a:t>
            </a:r>
            <a:r>
              <a:rPr lang="en-US" sz="1400" b="1" kern="0" baseline="30000">
                <a:solidFill>
                  <a:srgbClr val="FFFFFF"/>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270" name="Google Shape;881;p45">
            <a:extLst>
              <a:ext uri="{FF2B5EF4-FFF2-40B4-BE49-F238E27FC236}">
                <a16:creationId xmlns="" xmlns:a16="http://schemas.microsoft.com/office/drawing/2014/main" id="{8CB8FEE5-EDCD-994C-9CE7-D6480357ADBF}"/>
              </a:ext>
            </a:extLst>
          </p:cNvPr>
          <p:cNvSpPr>
            <a:spLocks/>
          </p:cNvSpPr>
          <p:nvPr/>
        </p:nvSpPr>
        <p:spPr>
          <a:xfrm>
            <a:off x="4636260" y="2801610"/>
            <a:ext cx="457200" cy="457200"/>
          </a:xfrm>
          <a:prstGeom prst="ellipse">
            <a:avLst/>
          </a:prstGeom>
          <a:solidFill>
            <a:srgbClr val="8F9FB3"/>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E2</a:t>
            </a:r>
            <a:r>
              <a:rPr lang="en-US" sz="1400" b="1" kern="0" baseline="30000">
                <a:solidFill>
                  <a:srgbClr val="FFFFFF"/>
                </a:solidFill>
                <a:latin typeface="Helvetica" pitchFamily="2" charset="0"/>
                <a:ea typeface="Calibri"/>
                <a:cs typeface="Calibri"/>
                <a:sym typeface="Calibri"/>
              </a:rPr>
              <a:t>1</a:t>
            </a:r>
            <a:endParaRPr sz="1100" b="1" kern="0">
              <a:solidFill>
                <a:srgbClr val="000000"/>
              </a:solidFill>
              <a:latin typeface="Helvetica" pitchFamily="2" charset="0"/>
              <a:cs typeface="Arial"/>
              <a:sym typeface="Arial"/>
            </a:endParaRPr>
          </a:p>
        </p:txBody>
      </p:sp>
      <p:sp>
        <p:nvSpPr>
          <p:cNvPr id="271" name="Google Shape;882;p45">
            <a:extLst>
              <a:ext uri="{FF2B5EF4-FFF2-40B4-BE49-F238E27FC236}">
                <a16:creationId xmlns="" xmlns:a16="http://schemas.microsoft.com/office/drawing/2014/main" id="{122A568B-1D61-4C46-A0C7-F62B7FCC34C6}"/>
              </a:ext>
            </a:extLst>
          </p:cNvPr>
          <p:cNvSpPr>
            <a:spLocks/>
          </p:cNvSpPr>
          <p:nvPr/>
        </p:nvSpPr>
        <p:spPr>
          <a:xfrm>
            <a:off x="4636260" y="3493460"/>
            <a:ext cx="457200" cy="457200"/>
          </a:xfrm>
          <a:prstGeom prst="ellipse">
            <a:avLst/>
          </a:prstGeom>
          <a:solidFill>
            <a:srgbClr val="8F9FB3">
              <a:alpha val="69803"/>
            </a:srgbClr>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E2</a:t>
            </a:r>
            <a:r>
              <a:rPr lang="en-US" sz="1400" b="1" kern="0" baseline="30000">
                <a:solidFill>
                  <a:srgbClr val="FFFFFF"/>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272" name="Google Shape;883;p45">
            <a:extLst>
              <a:ext uri="{FF2B5EF4-FFF2-40B4-BE49-F238E27FC236}">
                <a16:creationId xmlns="" xmlns:a16="http://schemas.microsoft.com/office/drawing/2014/main" id="{69C3B295-3D03-EA4A-9D59-851A45B46BBF}"/>
              </a:ext>
            </a:extLst>
          </p:cNvPr>
          <p:cNvSpPr>
            <a:spLocks/>
          </p:cNvSpPr>
          <p:nvPr/>
        </p:nvSpPr>
        <p:spPr>
          <a:xfrm>
            <a:off x="4636260" y="4185310"/>
            <a:ext cx="457200" cy="457200"/>
          </a:xfrm>
          <a:prstGeom prst="ellipse">
            <a:avLst/>
          </a:prstGeom>
          <a:solidFill>
            <a:srgbClr val="8F9FB3"/>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E2</a:t>
            </a:r>
            <a:r>
              <a:rPr lang="en-US" sz="1400" b="1" kern="0" baseline="30000">
                <a:solidFill>
                  <a:srgbClr val="FFFFFF"/>
                </a:solidFill>
                <a:latin typeface="Helvetica" pitchFamily="2" charset="0"/>
                <a:ea typeface="Calibri"/>
                <a:cs typeface="Calibri"/>
                <a:sym typeface="Calibri"/>
              </a:rPr>
              <a:t>1</a:t>
            </a:r>
            <a:endParaRPr sz="1100" b="1" kern="0">
              <a:solidFill>
                <a:srgbClr val="000000"/>
              </a:solidFill>
              <a:latin typeface="Helvetica" pitchFamily="2" charset="0"/>
              <a:cs typeface="Arial"/>
              <a:sym typeface="Arial"/>
            </a:endParaRPr>
          </a:p>
        </p:txBody>
      </p:sp>
      <p:sp>
        <p:nvSpPr>
          <p:cNvPr id="273" name="Google Shape;884;p45">
            <a:extLst>
              <a:ext uri="{FF2B5EF4-FFF2-40B4-BE49-F238E27FC236}">
                <a16:creationId xmlns="" xmlns:a16="http://schemas.microsoft.com/office/drawing/2014/main" id="{50E99E26-4C52-9D40-AC99-6B0723D75169}"/>
              </a:ext>
            </a:extLst>
          </p:cNvPr>
          <p:cNvSpPr>
            <a:spLocks/>
          </p:cNvSpPr>
          <p:nvPr/>
        </p:nvSpPr>
        <p:spPr>
          <a:xfrm>
            <a:off x="4636259" y="4877160"/>
            <a:ext cx="457200" cy="457200"/>
          </a:xfrm>
          <a:prstGeom prst="ellipse">
            <a:avLst/>
          </a:prstGeom>
          <a:solidFill>
            <a:srgbClr val="8F9FB3">
              <a:alpha val="69803"/>
            </a:srgbClr>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E2</a:t>
            </a:r>
            <a:r>
              <a:rPr lang="en-US" sz="1400" b="1" kern="0" baseline="30000">
                <a:solidFill>
                  <a:srgbClr val="FFFFFF"/>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274" name="Google Shape;885;p45">
            <a:extLst>
              <a:ext uri="{FF2B5EF4-FFF2-40B4-BE49-F238E27FC236}">
                <a16:creationId xmlns="" xmlns:a16="http://schemas.microsoft.com/office/drawing/2014/main" id="{AD4ABC14-0BD3-9A47-BF85-C8CD4C72E9F8}"/>
              </a:ext>
            </a:extLst>
          </p:cNvPr>
          <p:cNvSpPr>
            <a:spLocks/>
          </p:cNvSpPr>
          <p:nvPr/>
        </p:nvSpPr>
        <p:spPr>
          <a:xfrm>
            <a:off x="5235776" y="2801610"/>
            <a:ext cx="457200" cy="457200"/>
          </a:xfrm>
          <a:prstGeom prst="ellipse">
            <a:avLst/>
          </a:prstGeom>
          <a:solidFill>
            <a:srgbClr val="B1D100"/>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E1</a:t>
            </a:r>
            <a:r>
              <a:rPr lang="en-US" sz="1400" b="1" kern="0" baseline="30000">
                <a:solidFill>
                  <a:srgbClr val="FFFFFF"/>
                </a:solidFill>
                <a:latin typeface="Helvetica" pitchFamily="2" charset="0"/>
                <a:ea typeface="Calibri"/>
                <a:cs typeface="Calibri"/>
                <a:sym typeface="Calibri"/>
              </a:rPr>
              <a:t>1</a:t>
            </a:r>
            <a:endParaRPr sz="1100" b="1" kern="0">
              <a:solidFill>
                <a:srgbClr val="000000"/>
              </a:solidFill>
              <a:latin typeface="Helvetica" pitchFamily="2" charset="0"/>
              <a:cs typeface="Arial"/>
              <a:sym typeface="Arial"/>
            </a:endParaRPr>
          </a:p>
        </p:txBody>
      </p:sp>
      <p:sp>
        <p:nvSpPr>
          <p:cNvPr id="275" name="Google Shape;886;p45">
            <a:extLst>
              <a:ext uri="{FF2B5EF4-FFF2-40B4-BE49-F238E27FC236}">
                <a16:creationId xmlns="" xmlns:a16="http://schemas.microsoft.com/office/drawing/2014/main" id="{278FC570-E377-5345-9B6A-BA2AB6FE1E61}"/>
              </a:ext>
            </a:extLst>
          </p:cNvPr>
          <p:cNvSpPr>
            <a:spLocks/>
          </p:cNvSpPr>
          <p:nvPr/>
        </p:nvSpPr>
        <p:spPr>
          <a:xfrm>
            <a:off x="5235776" y="3493460"/>
            <a:ext cx="457200" cy="457200"/>
          </a:xfrm>
          <a:prstGeom prst="ellipse">
            <a:avLst/>
          </a:prstGeom>
          <a:solidFill>
            <a:srgbClr val="B1D100"/>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E1</a:t>
            </a:r>
            <a:r>
              <a:rPr lang="en-US" sz="1400" b="1" kern="0" baseline="30000">
                <a:solidFill>
                  <a:srgbClr val="FFFFFF"/>
                </a:solidFill>
                <a:latin typeface="Helvetica" pitchFamily="2" charset="0"/>
                <a:ea typeface="Calibri"/>
                <a:cs typeface="Calibri"/>
                <a:sym typeface="Calibri"/>
              </a:rPr>
              <a:t>1</a:t>
            </a:r>
            <a:endParaRPr sz="1100" b="1" kern="0">
              <a:solidFill>
                <a:srgbClr val="000000"/>
              </a:solidFill>
              <a:latin typeface="Helvetica" pitchFamily="2" charset="0"/>
              <a:cs typeface="Arial"/>
              <a:sym typeface="Arial"/>
            </a:endParaRPr>
          </a:p>
        </p:txBody>
      </p:sp>
      <p:sp>
        <p:nvSpPr>
          <p:cNvPr id="276" name="Google Shape;887;p45">
            <a:extLst>
              <a:ext uri="{FF2B5EF4-FFF2-40B4-BE49-F238E27FC236}">
                <a16:creationId xmlns="" xmlns:a16="http://schemas.microsoft.com/office/drawing/2014/main" id="{C2B71BD1-B5F5-F246-A579-E3685D200EB3}"/>
              </a:ext>
            </a:extLst>
          </p:cNvPr>
          <p:cNvSpPr>
            <a:spLocks/>
          </p:cNvSpPr>
          <p:nvPr/>
        </p:nvSpPr>
        <p:spPr>
          <a:xfrm>
            <a:off x="5235776" y="4185310"/>
            <a:ext cx="457200" cy="457200"/>
          </a:xfrm>
          <a:prstGeom prst="ellipse">
            <a:avLst/>
          </a:prstGeom>
          <a:solidFill>
            <a:srgbClr val="B1D100">
              <a:alpha val="69803"/>
            </a:srgbClr>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E1</a:t>
            </a:r>
            <a:r>
              <a:rPr lang="en-US" sz="1400" b="1" kern="0" baseline="30000">
                <a:solidFill>
                  <a:srgbClr val="FFFFFF"/>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277" name="Google Shape;888;p45">
            <a:extLst>
              <a:ext uri="{FF2B5EF4-FFF2-40B4-BE49-F238E27FC236}">
                <a16:creationId xmlns="" xmlns:a16="http://schemas.microsoft.com/office/drawing/2014/main" id="{7B6256B9-435D-7247-BE72-CB7983EBF276}"/>
              </a:ext>
            </a:extLst>
          </p:cNvPr>
          <p:cNvSpPr>
            <a:spLocks/>
          </p:cNvSpPr>
          <p:nvPr/>
        </p:nvSpPr>
        <p:spPr>
          <a:xfrm>
            <a:off x="5235775" y="4877160"/>
            <a:ext cx="457200" cy="457200"/>
          </a:xfrm>
          <a:prstGeom prst="ellipse">
            <a:avLst/>
          </a:prstGeom>
          <a:solidFill>
            <a:srgbClr val="B1D100">
              <a:alpha val="69803"/>
            </a:srgbClr>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E1</a:t>
            </a:r>
            <a:r>
              <a:rPr lang="en-US" sz="1400" b="1" kern="0" baseline="30000">
                <a:solidFill>
                  <a:srgbClr val="FFFFFF"/>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278" name="Google Shape;889;p45">
            <a:extLst>
              <a:ext uri="{FF2B5EF4-FFF2-40B4-BE49-F238E27FC236}">
                <a16:creationId xmlns="" xmlns:a16="http://schemas.microsoft.com/office/drawing/2014/main" id="{1C7C578A-C683-D546-A553-C66801B7FA43}"/>
              </a:ext>
            </a:extLst>
          </p:cNvPr>
          <p:cNvSpPr>
            <a:spLocks/>
          </p:cNvSpPr>
          <p:nvPr/>
        </p:nvSpPr>
        <p:spPr>
          <a:xfrm>
            <a:off x="6014665" y="2801610"/>
            <a:ext cx="457200" cy="457200"/>
          </a:xfrm>
          <a:prstGeom prst="ellipse">
            <a:avLst/>
          </a:prstGeom>
          <a:solidFill>
            <a:srgbClr val="8F9FB3"/>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E2</a:t>
            </a:r>
            <a:r>
              <a:rPr lang="en-US" sz="1400" b="1" kern="0" baseline="30000">
                <a:solidFill>
                  <a:srgbClr val="FFFFFF"/>
                </a:solidFill>
                <a:latin typeface="Helvetica" pitchFamily="2" charset="0"/>
                <a:ea typeface="Calibri"/>
                <a:cs typeface="Calibri"/>
                <a:sym typeface="Calibri"/>
              </a:rPr>
              <a:t>1</a:t>
            </a:r>
            <a:endParaRPr sz="1100" b="1" kern="0">
              <a:solidFill>
                <a:srgbClr val="000000"/>
              </a:solidFill>
              <a:latin typeface="Helvetica" pitchFamily="2" charset="0"/>
              <a:cs typeface="Arial"/>
              <a:sym typeface="Arial"/>
            </a:endParaRPr>
          </a:p>
        </p:txBody>
      </p:sp>
      <p:sp>
        <p:nvSpPr>
          <p:cNvPr id="279" name="Google Shape;890;p45">
            <a:extLst>
              <a:ext uri="{FF2B5EF4-FFF2-40B4-BE49-F238E27FC236}">
                <a16:creationId xmlns="" xmlns:a16="http://schemas.microsoft.com/office/drawing/2014/main" id="{A576EF0C-A7E2-6B44-ACBD-BC1D37996B3E}"/>
              </a:ext>
            </a:extLst>
          </p:cNvPr>
          <p:cNvSpPr>
            <a:spLocks/>
          </p:cNvSpPr>
          <p:nvPr/>
        </p:nvSpPr>
        <p:spPr>
          <a:xfrm>
            <a:off x="6014665" y="3493460"/>
            <a:ext cx="457200" cy="457200"/>
          </a:xfrm>
          <a:prstGeom prst="ellipse">
            <a:avLst/>
          </a:prstGeom>
          <a:solidFill>
            <a:srgbClr val="8F9FB3">
              <a:alpha val="69803"/>
            </a:srgbClr>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E2</a:t>
            </a:r>
            <a:r>
              <a:rPr lang="en-US" sz="1400" b="1" kern="0" baseline="30000">
                <a:solidFill>
                  <a:srgbClr val="FFFFFF"/>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280" name="Google Shape;891;p45">
            <a:extLst>
              <a:ext uri="{FF2B5EF4-FFF2-40B4-BE49-F238E27FC236}">
                <a16:creationId xmlns="" xmlns:a16="http://schemas.microsoft.com/office/drawing/2014/main" id="{58BD28BF-C642-4740-9D83-B01B0FC3377E}"/>
              </a:ext>
            </a:extLst>
          </p:cNvPr>
          <p:cNvSpPr>
            <a:spLocks/>
          </p:cNvSpPr>
          <p:nvPr/>
        </p:nvSpPr>
        <p:spPr>
          <a:xfrm>
            <a:off x="6014665" y="4185310"/>
            <a:ext cx="457200" cy="457200"/>
          </a:xfrm>
          <a:prstGeom prst="ellipse">
            <a:avLst/>
          </a:prstGeom>
          <a:solidFill>
            <a:srgbClr val="8F9FB3"/>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E2</a:t>
            </a:r>
            <a:r>
              <a:rPr lang="en-US" sz="1400" b="1" kern="0" baseline="30000">
                <a:solidFill>
                  <a:srgbClr val="FFFFFF"/>
                </a:solidFill>
                <a:latin typeface="Helvetica" pitchFamily="2" charset="0"/>
                <a:ea typeface="Calibri"/>
                <a:cs typeface="Calibri"/>
                <a:sym typeface="Calibri"/>
              </a:rPr>
              <a:t>1</a:t>
            </a:r>
            <a:endParaRPr sz="1100" b="1" kern="0">
              <a:solidFill>
                <a:srgbClr val="000000"/>
              </a:solidFill>
              <a:latin typeface="Helvetica" pitchFamily="2" charset="0"/>
              <a:cs typeface="Arial"/>
              <a:sym typeface="Arial"/>
            </a:endParaRPr>
          </a:p>
        </p:txBody>
      </p:sp>
      <p:sp>
        <p:nvSpPr>
          <p:cNvPr id="281" name="Google Shape;892;p45">
            <a:extLst>
              <a:ext uri="{FF2B5EF4-FFF2-40B4-BE49-F238E27FC236}">
                <a16:creationId xmlns="" xmlns:a16="http://schemas.microsoft.com/office/drawing/2014/main" id="{1E1576F2-39C7-D647-957E-18A9DAC835F8}"/>
              </a:ext>
            </a:extLst>
          </p:cNvPr>
          <p:cNvSpPr>
            <a:spLocks/>
          </p:cNvSpPr>
          <p:nvPr/>
        </p:nvSpPr>
        <p:spPr>
          <a:xfrm>
            <a:off x="6014664" y="4877160"/>
            <a:ext cx="457200" cy="457200"/>
          </a:xfrm>
          <a:prstGeom prst="ellipse">
            <a:avLst/>
          </a:prstGeom>
          <a:solidFill>
            <a:srgbClr val="8F9FB3">
              <a:alpha val="69803"/>
            </a:srgbClr>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E2</a:t>
            </a:r>
            <a:r>
              <a:rPr lang="en-US" sz="1400" b="1" kern="0" baseline="30000">
                <a:solidFill>
                  <a:srgbClr val="FFFFFF"/>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cxnSp>
        <p:nvCxnSpPr>
          <p:cNvPr id="282" name="Google Shape;893;p45">
            <a:extLst>
              <a:ext uri="{FF2B5EF4-FFF2-40B4-BE49-F238E27FC236}">
                <a16:creationId xmlns="" xmlns:a16="http://schemas.microsoft.com/office/drawing/2014/main" id="{479085E1-1284-1F46-9596-0E49B27793DA}"/>
              </a:ext>
            </a:extLst>
          </p:cNvPr>
          <p:cNvCxnSpPr>
            <a:stCxn id="266" idx="6"/>
            <a:endCxn id="270" idx="2"/>
          </p:cNvCxnSpPr>
          <p:nvPr/>
        </p:nvCxnSpPr>
        <p:spPr>
          <a:xfrm>
            <a:off x="4314572" y="3030210"/>
            <a:ext cx="321689" cy="0"/>
          </a:xfrm>
          <a:prstGeom prst="straightConnector1">
            <a:avLst/>
          </a:prstGeom>
          <a:noFill/>
          <a:ln w="38100" cap="flat" cmpd="sng">
            <a:solidFill>
              <a:srgbClr val="515E68"/>
            </a:solidFill>
            <a:prstDash val="solid"/>
            <a:miter lim="800000"/>
            <a:headEnd type="none" w="sm" len="sm"/>
            <a:tailEnd type="none" w="sm" len="sm"/>
          </a:ln>
        </p:spPr>
      </p:cxnSp>
      <p:cxnSp>
        <p:nvCxnSpPr>
          <p:cNvPr id="283" name="Google Shape;894;p45">
            <a:extLst>
              <a:ext uri="{FF2B5EF4-FFF2-40B4-BE49-F238E27FC236}">
                <a16:creationId xmlns="" xmlns:a16="http://schemas.microsoft.com/office/drawing/2014/main" id="{3959203B-D464-9948-9EA7-685A8FF9AC17}"/>
              </a:ext>
            </a:extLst>
          </p:cNvPr>
          <p:cNvCxnSpPr>
            <a:stCxn id="267" idx="6"/>
            <a:endCxn id="271" idx="2"/>
          </p:cNvCxnSpPr>
          <p:nvPr/>
        </p:nvCxnSpPr>
        <p:spPr>
          <a:xfrm>
            <a:off x="4314572" y="3722060"/>
            <a:ext cx="321689" cy="0"/>
          </a:xfrm>
          <a:prstGeom prst="straightConnector1">
            <a:avLst/>
          </a:prstGeom>
          <a:noFill/>
          <a:ln w="38100" cap="flat" cmpd="sng">
            <a:solidFill>
              <a:srgbClr val="515E68"/>
            </a:solidFill>
            <a:prstDash val="solid"/>
            <a:miter lim="800000"/>
            <a:headEnd type="none" w="sm" len="sm"/>
            <a:tailEnd type="none" w="sm" len="sm"/>
          </a:ln>
        </p:spPr>
      </p:cxnSp>
      <p:cxnSp>
        <p:nvCxnSpPr>
          <p:cNvPr id="284" name="Google Shape;895;p45">
            <a:extLst>
              <a:ext uri="{FF2B5EF4-FFF2-40B4-BE49-F238E27FC236}">
                <a16:creationId xmlns="" xmlns:a16="http://schemas.microsoft.com/office/drawing/2014/main" id="{4E78D5EB-BD7A-2349-8C37-68E2E322B442}"/>
              </a:ext>
            </a:extLst>
          </p:cNvPr>
          <p:cNvCxnSpPr>
            <a:stCxn id="268" idx="6"/>
            <a:endCxn id="272" idx="2"/>
          </p:cNvCxnSpPr>
          <p:nvPr/>
        </p:nvCxnSpPr>
        <p:spPr>
          <a:xfrm>
            <a:off x="4314572" y="4413910"/>
            <a:ext cx="321689" cy="0"/>
          </a:xfrm>
          <a:prstGeom prst="straightConnector1">
            <a:avLst/>
          </a:prstGeom>
          <a:noFill/>
          <a:ln w="38100" cap="flat" cmpd="sng">
            <a:solidFill>
              <a:srgbClr val="515E68"/>
            </a:solidFill>
            <a:prstDash val="solid"/>
            <a:miter lim="800000"/>
            <a:headEnd type="none" w="sm" len="sm"/>
            <a:tailEnd type="none" w="sm" len="sm"/>
          </a:ln>
        </p:spPr>
      </p:cxnSp>
      <p:cxnSp>
        <p:nvCxnSpPr>
          <p:cNvPr id="285" name="Google Shape;896;p45">
            <a:extLst>
              <a:ext uri="{FF2B5EF4-FFF2-40B4-BE49-F238E27FC236}">
                <a16:creationId xmlns="" xmlns:a16="http://schemas.microsoft.com/office/drawing/2014/main" id="{7C42FE10-E505-4341-9604-31358D122AAB}"/>
              </a:ext>
            </a:extLst>
          </p:cNvPr>
          <p:cNvCxnSpPr>
            <a:stCxn id="269" idx="6"/>
            <a:endCxn id="273" idx="2"/>
          </p:cNvCxnSpPr>
          <p:nvPr/>
        </p:nvCxnSpPr>
        <p:spPr>
          <a:xfrm>
            <a:off x="4314571" y="5105760"/>
            <a:ext cx="321689" cy="0"/>
          </a:xfrm>
          <a:prstGeom prst="straightConnector1">
            <a:avLst/>
          </a:prstGeom>
          <a:noFill/>
          <a:ln w="38100" cap="flat" cmpd="sng">
            <a:solidFill>
              <a:srgbClr val="515E68"/>
            </a:solidFill>
            <a:prstDash val="solid"/>
            <a:miter lim="800000"/>
            <a:headEnd type="none" w="sm" len="sm"/>
            <a:tailEnd type="none" w="sm" len="sm"/>
          </a:ln>
        </p:spPr>
      </p:cxnSp>
      <p:cxnSp>
        <p:nvCxnSpPr>
          <p:cNvPr id="286" name="Google Shape;897;p45">
            <a:extLst>
              <a:ext uri="{FF2B5EF4-FFF2-40B4-BE49-F238E27FC236}">
                <a16:creationId xmlns="" xmlns:a16="http://schemas.microsoft.com/office/drawing/2014/main" id="{ED1E5A53-5676-A247-9B70-6220C849321A}"/>
              </a:ext>
            </a:extLst>
          </p:cNvPr>
          <p:cNvCxnSpPr>
            <a:stCxn id="277" idx="6"/>
            <a:endCxn id="281" idx="2"/>
          </p:cNvCxnSpPr>
          <p:nvPr/>
        </p:nvCxnSpPr>
        <p:spPr>
          <a:xfrm>
            <a:off x="5692976" y="5105760"/>
            <a:ext cx="321689" cy="0"/>
          </a:xfrm>
          <a:prstGeom prst="straightConnector1">
            <a:avLst/>
          </a:prstGeom>
          <a:noFill/>
          <a:ln w="38100" cap="flat" cmpd="sng">
            <a:solidFill>
              <a:srgbClr val="515E68">
                <a:alpha val="55000"/>
              </a:srgbClr>
            </a:solidFill>
            <a:prstDash val="solid"/>
            <a:miter lim="800000"/>
            <a:headEnd type="none" w="sm" len="sm"/>
            <a:tailEnd type="none" w="sm" len="sm"/>
          </a:ln>
        </p:spPr>
      </p:cxnSp>
      <p:cxnSp>
        <p:nvCxnSpPr>
          <p:cNvPr id="287" name="Google Shape;898;p45">
            <a:extLst>
              <a:ext uri="{FF2B5EF4-FFF2-40B4-BE49-F238E27FC236}">
                <a16:creationId xmlns="" xmlns:a16="http://schemas.microsoft.com/office/drawing/2014/main" id="{86CFDE59-D590-6E40-A082-2BABEE8F28FE}"/>
              </a:ext>
            </a:extLst>
          </p:cNvPr>
          <p:cNvCxnSpPr>
            <a:stCxn id="276" idx="6"/>
            <a:endCxn id="280" idx="2"/>
          </p:cNvCxnSpPr>
          <p:nvPr/>
        </p:nvCxnSpPr>
        <p:spPr>
          <a:xfrm>
            <a:off x="5692977" y="4413910"/>
            <a:ext cx="321689" cy="0"/>
          </a:xfrm>
          <a:prstGeom prst="straightConnector1">
            <a:avLst/>
          </a:prstGeom>
          <a:noFill/>
          <a:ln w="38100" cap="flat" cmpd="sng">
            <a:solidFill>
              <a:srgbClr val="515E68">
                <a:alpha val="55000"/>
              </a:srgbClr>
            </a:solidFill>
            <a:prstDash val="solid"/>
            <a:miter lim="800000"/>
            <a:headEnd type="none" w="sm" len="sm"/>
            <a:tailEnd type="none" w="sm" len="sm"/>
          </a:ln>
        </p:spPr>
      </p:cxnSp>
      <p:cxnSp>
        <p:nvCxnSpPr>
          <p:cNvPr id="288" name="Google Shape;899;p45">
            <a:extLst>
              <a:ext uri="{FF2B5EF4-FFF2-40B4-BE49-F238E27FC236}">
                <a16:creationId xmlns="" xmlns:a16="http://schemas.microsoft.com/office/drawing/2014/main" id="{173524ED-B78A-4C42-83F0-0CC4E521026B}"/>
              </a:ext>
            </a:extLst>
          </p:cNvPr>
          <p:cNvCxnSpPr>
            <a:stCxn id="275" idx="6"/>
            <a:endCxn id="279" idx="2"/>
          </p:cNvCxnSpPr>
          <p:nvPr/>
        </p:nvCxnSpPr>
        <p:spPr>
          <a:xfrm>
            <a:off x="5692977" y="3722060"/>
            <a:ext cx="321689" cy="0"/>
          </a:xfrm>
          <a:prstGeom prst="straightConnector1">
            <a:avLst/>
          </a:prstGeom>
          <a:noFill/>
          <a:ln w="38100" cap="flat" cmpd="sng">
            <a:solidFill>
              <a:srgbClr val="515E68">
                <a:alpha val="55000"/>
              </a:srgbClr>
            </a:solidFill>
            <a:prstDash val="solid"/>
            <a:miter lim="800000"/>
            <a:headEnd type="none" w="sm" len="sm"/>
            <a:tailEnd type="none" w="sm" len="sm"/>
          </a:ln>
        </p:spPr>
      </p:cxnSp>
      <p:cxnSp>
        <p:nvCxnSpPr>
          <p:cNvPr id="289" name="Google Shape;900;p45">
            <a:extLst>
              <a:ext uri="{FF2B5EF4-FFF2-40B4-BE49-F238E27FC236}">
                <a16:creationId xmlns="" xmlns:a16="http://schemas.microsoft.com/office/drawing/2014/main" id="{BDC44962-B2FD-4A44-8072-25F01AC06312}"/>
              </a:ext>
            </a:extLst>
          </p:cNvPr>
          <p:cNvCxnSpPr>
            <a:stCxn id="274" idx="6"/>
            <a:endCxn id="278" idx="2"/>
          </p:cNvCxnSpPr>
          <p:nvPr/>
        </p:nvCxnSpPr>
        <p:spPr>
          <a:xfrm>
            <a:off x="5692977" y="3030210"/>
            <a:ext cx="321689" cy="0"/>
          </a:xfrm>
          <a:prstGeom prst="straightConnector1">
            <a:avLst/>
          </a:prstGeom>
          <a:noFill/>
          <a:ln w="38100" cap="flat" cmpd="sng">
            <a:solidFill>
              <a:srgbClr val="515E68">
                <a:alpha val="55000"/>
              </a:srgbClr>
            </a:solidFill>
            <a:prstDash val="solid"/>
            <a:miter lim="800000"/>
            <a:headEnd type="none" w="sm" len="sm"/>
            <a:tailEnd type="none" w="sm" len="sm"/>
          </a:ln>
        </p:spPr>
      </p:cxnSp>
      <p:sp>
        <p:nvSpPr>
          <p:cNvPr id="290" name="Google Shape;901;p45">
            <a:extLst>
              <a:ext uri="{FF2B5EF4-FFF2-40B4-BE49-F238E27FC236}">
                <a16:creationId xmlns="" xmlns:a16="http://schemas.microsoft.com/office/drawing/2014/main" id="{6A9380E4-519D-7442-B84C-581D67D74102}"/>
              </a:ext>
            </a:extLst>
          </p:cNvPr>
          <p:cNvSpPr txBox="1">
            <a:spLocks/>
          </p:cNvSpPr>
          <p:nvPr/>
        </p:nvSpPr>
        <p:spPr>
          <a:xfrm>
            <a:off x="4296733" y="2671563"/>
            <a:ext cx="434734" cy="26157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100" b="1" kern="0" dirty="0">
                <a:solidFill>
                  <a:srgbClr val="000000"/>
                </a:solidFill>
                <a:latin typeface="Helvetica" pitchFamily="2" charset="0"/>
                <a:ea typeface="Calibri"/>
                <a:cs typeface="Calibri"/>
                <a:sym typeface="Calibri"/>
              </a:rPr>
              <a:t>R1</a:t>
            </a:r>
            <a:r>
              <a:rPr lang="en-US" sz="1100" b="1" kern="0" baseline="30000" dirty="0">
                <a:solidFill>
                  <a:srgbClr val="000000"/>
                </a:solidFill>
                <a:latin typeface="Helvetica" pitchFamily="2" charset="0"/>
                <a:ea typeface="Calibri"/>
                <a:cs typeface="Calibri"/>
                <a:sym typeface="Calibri"/>
              </a:rPr>
              <a:t>1</a:t>
            </a:r>
            <a:endParaRPr sz="1100" b="1" kern="0" dirty="0">
              <a:solidFill>
                <a:srgbClr val="000000"/>
              </a:solidFill>
              <a:latin typeface="Helvetica" pitchFamily="2" charset="0"/>
              <a:cs typeface="Arial"/>
              <a:sym typeface="Arial"/>
            </a:endParaRPr>
          </a:p>
        </p:txBody>
      </p:sp>
      <p:sp>
        <p:nvSpPr>
          <p:cNvPr id="291" name="Google Shape;902;p45">
            <a:extLst>
              <a:ext uri="{FF2B5EF4-FFF2-40B4-BE49-F238E27FC236}">
                <a16:creationId xmlns="" xmlns:a16="http://schemas.microsoft.com/office/drawing/2014/main" id="{030D3973-A3AC-5443-9406-5F4F59AED569}"/>
              </a:ext>
            </a:extLst>
          </p:cNvPr>
          <p:cNvSpPr txBox="1">
            <a:spLocks/>
          </p:cNvSpPr>
          <p:nvPr/>
        </p:nvSpPr>
        <p:spPr>
          <a:xfrm>
            <a:off x="4296733" y="3372423"/>
            <a:ext cx="434734" cy="26157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100" b="1" kern="0">
                <a:solidFill>
                  <a:srgbClr val="000000"/>
                </a:solidFill>
                <a:latin typeface="Helvetica" pitchFamily="2" charset="0"/>
                <a:ea typeface="Calibri"/>
                <a:cs typeface="Calibri"/>
                <a:sym typeface="Calibri"/>
              </a:rPr>
              <a:t>R1</a:t>
            </a:r>
            <a:r>
              <a:rPr lang="en-US" sz="1100" b="1" kern="0" baseline="30000">
                <a:solidFill>
                  <a:srgbClr val="000000"/>
                </a:solidFill>
                <a:latin typeface="Helvetica" pitchFamily="2" charset="0"/>
                <a:ea typeface="Calibri"/>
                <a:cs typeface="Calibri"/>
                <a:sym typeface="Calibri"/>
              </a:rPr>
              <a:t>1</a:t>
            </a:r>
            <a:endParaRPr sz="1100" b="1" kern="0">
              <a:solidFill>
                <a:srgbClr val="000000"/>
              </a:solidFill>
              <a:latin typeface="Helvetica" pitchFamily="2" charset="0"/>
              <a:cs typeface="Arial"/>
              <a:sym typeface="Arial"/>
            </a:endParaRPr>
          </a:p>
        </p:txBody>
      </p:sp>
      <p:sp>
        <p:nvSpPr>
          <p:cNvPr id="292" name="Google Shape;903;p45">
            <a:extLst>
              <a:ext uri="{FF2B5EF4-FFF2-40B4-BE49-F238E27FC236}">
                <a16:creationId xmlns="" xmlns:a16="http://schemas.microsoft.com/office/drawing/2014/main" id="{ECDA5643-2CB8-174E-A65E-F2023B70FB7A}"/>
              </a:ext>
            </a:extLst>
          </p:cNvPr>
          <p:cNvSpPr txBox="1">
            <a:spLocks/>
          </p:cNvSpPr>
          <p:nvPr/>
        </p:nvSpPr>
        <p:spPr>
          <a:xfrm>
            <a:off x="4296733" y="4055665"/>
            <a:ext cx="434734" cy="26157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100" b="1" kern="0">
                <a:solidFill>
                  <a:srgbClr val="000000"/>
                </a:solidFill>
                <a:latin typeface="Helvetica" pitchFamily="2" charset="0"/>
                <a:ea typeface="Calibri"/>
                <a:cs typeface="Calibri"/>
                <a:sym typeface="Calibri"/>
              </a:rPr>
              <a:t>R1</a:t>
            </a:r>
            <a:r>
              <a:rPr lang="en-US" sz="1100" b="1" kern="0" baseline="30000">
                <a:solidFill>
                  <a:srgbClr val="000000"/>
                </a:solidFill>
                <a:latin typeface="Helvetica" pitchFamily="2" charset="0"/>
                <a:ea typeface="Calibri"/>
                <a:cs typeface="Calibri"/>
                <a:sym typeface="Calibri"/>
              </a:rPr>
              <a:t>1</a:t>
            </a:r>
            <a:endParaRPr sz="1100" b="1" kern="0">
              <a:solidFill>
                <a:srgbClr val="000000"/>
              </a:solidFill>
              <a:latin typeface="Helvetica" pitchFamily="2" charset="0"/>
              <a:cs typeface="Arial"/>
              <a:sym typeface="Arial"/>
            </a:endParaRPr>
          </a:p>
        </p:txBody>
      </p:sp>
      <p:sp>
        <p:nvSpPr>
          <p:cNvPr id="293" name="Google Shape;904;p45">
            <a:extLst>
              <a:ext uri="{FF2B5EF4-FFF2-40B4-BE49-F238E27FC236}">
                <a16:creationId xmlns="" xmlns:a16="http://schemas.microsoft.com/office/drawing/2014/main" id="{3C9E562B-B761-B24C-912A-B014E575A05D}"/>
              </a:ext>
            </a:extLst>
          </p:cNvPr>
          <p:cNvSpPr txBox="1">
            <a:spLocks/>
          </p:cNvSpPr>
          <p:nvPr/>
        </p:nvSpPr>
        <p:spPr>
          <a:xfrm>
            <a:off x="4296733" y="4746047"/>
            <a:ext cx="434734" cy="26157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100" b="1" kern="0">
                <a:solidFill>
                  <a:srgbClr val="000000"/>
                </a:solidFill>
                <a:latin typeface="Helvetica" pitchFamily="2" charset="0"/>
                <a:ea typeface="Calibri"/>
                <a:cs typeface="Calibri"/>
                <a:sym typeface="Calibri"/>
              </a:rPr>
              <a:t>R1</a:t>
            </a:r>
            <a:r>
              <a:rPr lang="en-US" sz="1100" b="1" kern="0" baseline="30000">
                <a:solidFill>
                  <a:srgbClr val="000000"/>
                </a:solidFill>
                <a:latin typeface="Helvetica" pitchFamily="2" charset="0"/>
                <a:ea typeface="Calibri"/>
                <a:cs typeface="Calibri"/>
                <a:sym typeface="Calibri"/>
              </a:rPr>
              <a:t>1</a:t>
            </a:r>
            <a:endParaRPr sz="1100" b="1" kern="0">
              <a:solidFill>
                <a:srgbClr val="000000"/>
              </a:solidFill>
              <a:latin typeface="Helvetica" pitchFamily="2" charset="0"/>
              <a:cs typeface="Arial"/>
              <a:sym typeface="Arial"/>
            </a:endParaRPr>
          </a:p>
        </p:txBody>
      </p:sp>
      <p:sp>
        <p:nvSpPr>
          <p:cNvPr id="294" name="Google Shape;905;p45">
            <a:extLst>
              <a:ext uri="{FF2B5EF4-FFF2-40B4-BE49-F238E27FC236}">
                <a16:creationId xmlns="" xmlns:a16="http://schemas.microsoft.com/office/drawing/2014/main" id="{E5D30CC3-510D-2B41-9B53-D6B1AFD8D247}"/>
              </a:ext>
            </a:extLst>
          </p:cNvPr>
          <p:cNvSpPr txBox="1">
            <a:spLocks/>
          </p:cNvSpPr>
          <p:nvPr/>
        </p:nvSpPr>
        <p:spPr>
          <a:xfrm>
            <a:off x="5677593" y="2678420"/>
            <a:ext cx="434734" cy="26157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100" b="1" kern="0">
                <a:solidFill>
                  <a:srgbClr val="000000"/>
                </a:solidFill>
                <a:latin typeface="Helvetica" pitchFamily="2" charset="0"/>
                <a:ea typeface="Calibri"/>
                <a:cs typeface="Calibri"/>
                <a:sym typeface="Calibri"/>
              </a:rPr>
              <a:t>R1</a:t>
            </a:r>
            <a:r>
              <a:rPr lang="en-US" sz="1100" b="1" kern="0" baseline="30000">
                <a:solidFill>
                  <a:srgbClr val="000000"/>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295" name="Google Shape;906;p45">
            <a:extLst>
              <a:ext uri="{FF2B5EF4-FFF2-40B4-BE49-F238E27FC236}">
                <a16:creationId xmlns="" xmlns:a16="http://schemas.microsoft.com/office/drawing/2014/main" id="{151DAF64-AC52-7A47-9087-A6A8E4573AC6}"/>
              </a:ext>
            </a:extLst>
          </p:cNvPr>
          <p:cNvSpPr txBox="1">
            <a:spLocks/>
          </p:cNvSpPr>
          <p:nvPr/>
        </p:nvSpPr>
        <p:spPr>
          <a:xfrm>
            <a:off x="5677593" y="3379280"/>
            <a:ext cx="434734" cy="26157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100" b="1" kern="0">
                <a:solidFill>
                  <a:srgbClr val="000000"/>
                </a:solidFill>
                <a:latin typeface="Helvetica" pitchFamily="2" charset="0"/>
                <a:ea typeface="Calibri"/>
                <a:cs typeface="Calibri"/>
                <a:sym typeface="Calibri"/>
              </a:rPr>
              <a:t>R1</a:t>
            </a:r>
            <a:r>
              <a:rPr lang="en-US" sz="1100" b="1" kern="0" baseline="30000">
                <a:solidFill>
                  <a:srgbClr val="000000"/>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296" name="Google Shape;907;p45">
            <a:extLst>
              <a:ext uri="{FF2B5EF4-FFF2-40B4-BE49-F238E27FC236}">
                <a16:creationId xmlns="" xmlns:a16="http://schemas.microsoft.com/office/drawing/2014/main" id="{6787F13D-1F7A-1B46-A500-1E903EE943B3}"/>
              </a:ext>
            </a:extLst>
          </p:cNvPr>
          <p:cNvSpPr txBox="1">
            <a:spLocks/>
          </p:cNvSpPr>
          <p:nvPr/>
        </p:nvSpPr>
        <p:spPr>
          <a:xfrm>
            <a:off x="5677593" y="4062522"/>
            <a:ext cx="434734" cy="26157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100" b="1" kern="0">
                <a:solidFill>
                  <a:srgbClr val="000000"/>
                </a:solidFill>
                <a:latin typeface="Helvetica" pitchFamily="2" charset="0"/>
                <a:ea typeface="Calibri"/>
                <a:cs typeface="Calibri"/>
                <a:sym typeface="Calibri"/>
              </a:rPr>
              <a:t>R1</a:t>
            </a:r>
            <a:r>
              <a:rPr lang="en-US" sz="1100" b="1" kern="0" baseline="30000">
                <a:solidFill>
                  <a:srgbClr val="000000"/>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297" name="Google Shape;908;p45">
            <a:extLst>
              <a:ext uri="{FF2B5EF4-FFF2-40B4-BE49-F238E27FC236}">
                <a16:creationId xmlns="" xmlns:a16="http://schemas.microsoft.com/office/drawing/2014/main" id="{01021CBF-F4C1-6346-850D-E30914D72D8D}"/>
              </a:ext>
            </a:extLst>
          </p:cNvPr>
          <p:cNvSpPr txBox="1">
            <a:spLocks/>
          </p:cNvSpPr>
          <p:nvPr/>
        </p:nvSpPr>
        <p:spPr>
          <a:xfrm>
            <a:off x="5677593" y="4752904"/>
            <a:ext cx="434734" cy="26157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100" b="1" kern="0">
                <a:solidFill>
                  <a:srgbClr val="000000"/>
                </a:solidFill>
                <a:latin typeface="Helvetica" pitchFamily="2" charset="0"/>
                <a:ea typeface="Calibri"/>
                <a:cs typeface="Calibri"/>
                <a:sym typeface="Calibri"/>
              </a:rPr>
              <a:t>R1</a:t>
            </a:r>
            <a:r>
              <a:rPr lang="en-US" sz="1100" b="1" kern="0" baseline="30000">
                <a:solidFill>
                  <a:srgbClr val="000000"/>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298" name="Google Shape;909;p45">
            <a:extLst>
              <a:ext uri="{FF2B5EF4-FFF2-40B4-BE49-F238E27FC236}">
                <a16:creationId xmlns="" xmlns:a16="http://schemas.microsoft.com/office/drawing/2014/main" id="{74C7AE7A-3063-2F49-A57D-36C4E501A0F8}"/>
              </a:ext>
            </a:extLst>
          </p:cNvPr>
          <p:cNvSpPr>
            <a:spLocks/>
          </p:cNvSpPr>
          <p:nvPr/>
        </p:nvSpPr>
        <p:spPr>
          <a:xfrm>
            <a:off x="1778876" y="2422208"/>
            <a:ext cx="322127" cy="197258"/>
          </a:xfrm>
          <a:prstGeom prst="rightArrow">
            <a:avLst>
              <a:gd name="adj1" fmla="val 50000"/>
              <a:gd name="adj2" fmla="val 50000"/>
            </a:avLst>
          </a:prstGeom>
          <a:solidFill>
            <a:srgbClr val="515E68"/>
          </a:solidFill>
          <a:ln>
            <a:noFill/>
          </a:ln>
        </p:spPr>
        <p:txBody>
          <a:bodyPr spcFirstLastPara="1" wrap="square" lIns="91425" tIns="45700" rIns="91425" bIns="45700" anchor="ctr" anchorCtr="0">
            <a:noAutofit/>
          </a:bodyPr>
          <a:lstStyle/>
          <a:p>
            <a:pPr algn="ctr">
              <a:buClr>
                <a:srgbClr val="000000"/>
              </a:buClr>
              <a:buFont typeface="Arial"/>
              <a:buNone/>
            </a:pPr>
            <a:endParaRPr sz="1600" kern="0">
              <a:solidFill>
                <a:srgbClr val="FFFFFF"/>
              </a:solidFill>
              <a:latin typeface="Helvetica" pitchFamily="2" charset="0"/>
              <a:ea typeface="Calibri"/>
              <a:cs typeface="Calibri"/>
              <a:sym typeface="Calibri"/>
            </a:endParaRPr>
          </a:p>
        </p:txBody>
      </p:sp>
      <p:sp>
        <p:nvSpPr>
          <p:cNvPr id="299" name="TextBox 298">
            <a:extLst>
              <a:ext uri="{FF2B5EF4-FFF2-40B4-BE49-F238E27FC236}">
                <a16:creationId xmlns="" xmlns:a16="http://schemas.microsoft.com/office/drawing/2014/main" id="{1F532E61-FC8C-8541-B3E5-2A0646E6DE7B}"/>
              </a:ext>
            </a:extLst>
          </p:cNvPr>
          <p:cNvSpPr txBox="1">
            <a:spLocks/>
          </p:cNvSpPr>
          <p:nvPr/>
        </p:nvSpPr>
        <p:spPr>
          <a:xfrm>
            <a:off x="604208" y="5983708"/>
            <a:ext cx="1079142" cy="307777"/>
          </a:xfrm>
          <a:prstGeom prst="rect">
            <a:avLst/>
          </a:prstGeom>
          <a:noFill/>
        </p:spPr>
        <p:txBody>
          <a:bodyPr wrap="none" rtlCol="0">
            <a:spAutoFit/>
          </a:bodyPr>
          <a:lstStyle/>
          <a:p>
            <a:pPr>
              <a:buClr>
                <a:srgbClr val="000000"/>
              </a:buClr>
              <a:buFont typeface="Arial"/>
              <a:buNone/>
            </a:pPr>
            <a:r>
              <a:rPr lang="en-US" sz="1400" kern="0" dirty="0">
                <a:solidFill>
                  <a:srgbClr val="000000"/>
                </a:solidFill>
                <a:latin typeface="Helvetica" pitchFamily="2" charset="0"/>
                <a:cs typeface="Arial"/>
                <a:sym typeface="Arial"/>
              </a:rPr>
              <a:t>add node 1</a:t>
            </a:r>
          </a:p>
        </p:txBody>
      </p:sp>
      <p:cxnSp>
        <p:nvCxnSpPr>
          <p:cNvPr id="300" name="Straight Arrow Connector 299">
            <a:extLst>
              <a:ext uri="{FF2B5EF4-FFF2-40B4-BE49-F238E27FC236}">
                <a16:creationId xmlns="" xmlns:a16="http://schemas.microsoft.com/office/drawing/2014/main" id="{468A9A9B-5089-0043-9F50-BFE6B3A8BBE7}"/>
              </a:ext>
            </a:extLst>
          </p:cNvPr>
          <p:cNvCxnSpPr>
            <a:cxnSpLocks/>
            <a:stCxn id="299" idx="0"/>
            <a:endCxn id="248" idx="2"/>
          </p:cNvCxnSpPr>
          <p:nvPr/>
        </p:nvCxnSpPr>
        <p:spPr>
          <a:xfrm flipV="1">
            <a:off x="1143779" y="5672144"/>
            <a:ext cx="2" cy="311564"/>
          </a:xfrm>
          <a:prstGeom prst="straightConnector1">
            <a:avLst/>
          </a:prstGeom>
          <a:noFill/>
          <a:ln w="28575" cap="flat" cmpd="sng" algn="ctr">
            <a:solidFill>
              <a:srgbClr val="FFFFFF">
                <a:lumMod val="75000"/>
              </a:srgbClr>
            </a:solidFill>
            <a:prstDash val="solid"/>
            <a:tailEnd type="triangle"/>
          </a:ln>
          <a:effectLst/>
        </p:spPr>
      </p:cxnSp>
      <p:sp>
        <p:nvSpPr>
          <p:cNvPr id="301" name="TextBox 300">
            <a:extLst>
              <a:ext uri="{FF2B5EF4-FFF2-40B4-BE49-F238E27FC236}">
                <a16:creationId xmlns="" xmlns:a16="http://schemas.microsoft.com/office/drawing/2014/main" id="{BF099B34-BD6E-C745-AB23-3F86F3C2545E}"/>
              </a:ext>
            </a:extLst>
          </p:cNvPr>
          <p:cNvSpPr txBox="1">
            <a:spLocks/>
          </p:cNvSpPr>
          <p:nvPr/>
        </p:nvSpPr>
        <p:spPr>
          <a:xfrm>
            <a:off x="2139617" y="5983708"/>
            <a:ext cx="1079142" cy="307777"/>
          </a:xfrm>
          <a:prstGeom prst="rect">
            <a:avLst/>
          </a:prstGeom>
          <a:noFill/>
        </p:spPr>
        <p:txBody>
          <a:bodyPr wrap="none" rtlCol="0">
            <a:spAutoFit/>
          </a:bodyPr>
          <a:lstStyle/>
          <a:p>
            <a:pPr>
              <a:buClr>
                <a:srgbClr val="000000"/>
              </a:buClr>
              <a:buFont typeface="Arial"/>
              <a:buNone/>
            </a:pPr>
            <a:r>
              <a:rPr lang="en-US" sz="1400" kern="0" dirty="0">
                <a:solidFill>
                  <a:srgbClr val="000000"/>
                </a:solidFill>
                <a:latin typeface="Helvetica" pitchFamily="2" charset="0"/>
                <a:cs typeface="Arial"/>
                <a:sym typeface="Arial"/>
              </a:rPr>
              <a:t>add node 2</a:t>
            </a:r>
          </a:p>
        </p:txBody>
      </p:sp>
      <p:cxnSp>
        <p:nvCxnSpPr>
          <p:cNvPr id="302" name="Straight Arrow Connector 301">
            <a:extLst>
              <a:ext uri="{FF2B5EF4-FFF2-40B4-BE49-F238E27FC236}">
                <a16:creationId xmlns="" xmlns:a16="http://schemas.microsoft.com/office/drawing/2014/main" id="{416F96BC-E800-B448-BC37-0FC235A2E837}"/>
              </a:ext>
            </a:extLst>
          </p:cNvPr>
          <p:cNvCxnSpPr>
            <a:cxnSpLocks/>
            <a:stCxn id="301" idx="0"/>
            <a:endCxn id="254" idx="2"/>
          </p:cNvCxnSpPr>
          <p:nvPr/>
        </p:nvCxnSpPr>
        <p:spPr>
          <a:xfrm flipV="1">
            <a:off x="2679188" y="5672145"/>
            <a:ext cx="1" cy="311563"/>
          </a:xfrm>
          <a:prstGeom prst="straightConnector1">
            <a:avLst/>
          </a:prstGeom>
          <a:noFill/>
          <a:ln w="28575" cap="flat" cmpd="sng" algn="ctr">
            <a:solidFill>
              <a:srgbClr val="FFFFFF">
                <a:lumMod val="75000"/>
              </a:srgbClr>
            </a:solidFill>
            <a:prstDash val="solid"/>
            <a:tailEnd type="triangle"/>
          </a:ln>
          <a:effectLst/>
        </p:spPr>
      </p:cxnSp>
      <p:sp>
        <p:nvSpPr>
          <p:cNvPr id="303" name="TextBox 302">
            <a:extLst>
              <a:ext uri="{FF2B5EF4-FFF2-40B4-BE49-F238E27FC236}">
                <a16:creationId xmlns="" xmlns:a16="http://schemas.microsoft.com/office/drawing/2014/main" id="{55BB9495-E1BE-C349-A470-331BA590D810}"/>
              </a:ext>
            </a:extLst>
          </p:cNvPr>
          <p:cNvSpPr txBox="1">
            <a:spLocks/>
          </p:cNvSpPr>
          <p:nvPr/>
        </p:nvSpPr>
        <p:spPr>
          <a:xfrm>
            <a:off x="3640918" y="5983708"/>
            <a:ext cx="3024664" cy="307777"/>
          </a:xfrm>
          <a:prstGeom prst="rect">
            <a:avLst/>
          </a:prstGeom>
          <a:noFill/>
        </p:spPr>
        <p:txBody>
          <a:bodyPr wrap="square" rtlCol="0">
            <a:spAutoFit/>
          </a:bodyPr>
          <a:lstStyle/>
          <a:p>
            <a:pPr algn="ctr">
              <a:buClr>
                <a:srgbClr val="000000"/>
              </a:buClr>
              <a:buFont typeface="Arial"/>
              <a:buNone/>
            </a:pPr>
            <a:r>
              <a:rPr lang="en-US" sz="1400" kern="0" dirty="0">
                <a:solidFill>
                  <a:srgbClr val="000000"/>
                </a:solidFill>
                <a:latin typeface="Helvetica" pitchFamily="2" charset="0"/>
                <a:cs typeface="Arial"/>
                <a:sym typeface="Arial"/>
              </a:rPr>
              <a:t>add the edge between node 1 and 2</a:t>
            </a:r>
          </a:p>
        </p:txBody>
      </p:sp>
      <p:cxnSp>
        <p:nvCxnSpPr>
          <p:cNvPr id="304" name="Straight Arrow Connector 303">
            <a:extLst>
              <a:ext uri="{FF2B5EF4-FFF2-40B4-BE49-F238E27FC236}">
                <a16:creationId xmlns="" xmlns:a16="http://schemas.microsoft.com/office/drawing/2014/main" id="{16016713-797E-B941-B006-9F8C2556EDA0}"/>
              </a:ext>
            </a:extLst>
          </p:cNvPr>
          <p:cNvCxnSpPr>
            <a:cxnSpLocks/>
            <a:stCxn id="303" idx="0"/>
            <a:endCxn id="264" idx="2"/>
          </p:cNvCxnSpPr>
          <p:nvPr/>
        </p:nvCxnSpPr>
        <p:spPr>
          <a:xfrm flipV="1">
            <a:off x="5153250" y="5672146"/>
            <a:ext cx="2" cy="311562"/>
          </a:xfrm>
          <a:prstGeom prst="straightConnector1">
            <a:avLst/>
          </a:prstGeom>
          <a:noFill/>
          <a:ln w="28575" cap="flat" cmpd="sng" algn="ctr">
            <a:solidFill>
              <a:srgbClr val="FFFFFF">
                <a:lumMod val="75000"/>
              </a:srgbClr>
            </a:solidFill>
            <a:prstDash val="solid"/>
            <a:tailEnd type="triangle"/>
          </a:ln>
          <a:effectLst/>
        </p:spPr>
      </p:cxnSp>
      <p:sp>
        <p:nvSpPr>
          <p:cNvPr id="305" name="Google Shape;909;p45">
            <a:extLst>
              <a:ext uri="{FF2B5EF4-FFF2-40B4-BE49-F238E27FC236}">
                <a16:creationId xmlns="" xmlns:a16="http://schemas.microsoft.com/office/drawing/2014/main" id="{995587E5-58B8-8E48-98C6-5C31D99A6D60}"/>
              </a:ext>
            </a:extLst>
          </p:cNvPr>
          <p:cNvSpPr>
            <a:spLocks/>
          </p:cNvSpPr>
          <p:nvPr/>
        </p:nvSpPr>
        <p:spPr>
          <a:xfrm>
            <a:off x="3493148" y="2422208"/>
            <a:ext cx="322127" cy="197258"/>
          </a:xfrm>
          <a:prstGeom prst="rightArrow">
            <a:avLst>
              <a:gd name="adj1" fmla="val 50000"/>
              <a:gd name="adj2" fmla="val 50000"/>
            </a:avLst>
          </a:prstGeom>
          <a:solidFill>
            <a:srgbClr val="515E68"/>
          </a:solidFill>
          <a:ln>
            <a:noFill/>
          </a:ln>
        </p:spPr>
        <p:txBody>
          <a:bodyPr spcFirstLastPara="1" wrap="square" lIns="91425" tIns="45700" rIns="91425" bIns="45700" anchor="ctr" anchorCtr="0">
            <a:noAutofit/>
          </a:bodyPr>
          <a:lstStyle/>
          <a:p>
            <a:pPr algn="ctr">
              <a:buClr>
                <a:srgbClr val="000000"/>
              </a:buClr>
              <a:buFont typeface="Arial"/>
              <a:buNone/>
            </a:pPr>
            <a:endParaRPr sz="1600" kern="0">
              <a:solidFill>
                <a:srgbClr val="FFFFFF"/>
              </a:solidFill>
              <a:latin typeface="Helvetica" pitchFamily="2" charset="0"/>
              <a:ea typeface="Calibri"/>
              <a:cs typeface="Calibri"/>
              <a:sym typeface="Calibri"/>
            </a:endParaRPr>
          </a:p>
        </p:txBody>
      </p:sp>
      <p:sp>
        <p:nvSpPr>
          <p:cNvPr id="306" name="TextBox 305">
            <a:extLst>
              <a:ext uri="{FF2B5EF4-FFF2-40B4-BE49-F238E27FC236}">
                <a16:creationId xmlns="" xmlns:a16="http://schemas.microsoft.com/office/drawing/2014/main" id="{11DDE46E-D6BA-E748-9EBA-102CA5C6CBA9}"/>
              </a:ext>
            </a:extLst>
          </p:cNvPr>
          <p:cNvSpPr txBox="1">
            <a:spLocks/>
          </p:cNvSpPr>
          <p:nvPr/>
        </p:nvSpPr>
        <p:spPr>
          <a:xfrm>
            <a:off x="223258" y="6283386"/>
            <a:ext cx="1841042" cy="276999"/>
          </a:xfrm>
          <a:prstGeom prst="rect">
            <a:avLst/>
          </a:prstGeom>
          <a:noFill/>
        </p:spPr>
        <p:txBody>
          <a:bodyPr wrap="square" rtlCol="0">
            <a:spAutoFit/>
          </a:bodyPr>
          <a:lstStyle/>
          <a:p>
            <a:pPr algn="ctr">
              <a:buClr>
                <a:srgbClr val="000000"/>
              </a:buClr>
              <a:buFont typeface="Arial"/>
              <a:buNone/>
            </a:pPr>
            <a:r>
              <a:rPr lang="en-US" sz="1200" i="1" kern="0" dirty="0">
                <a:solidFill>
                  <a:srgbClr val="000000"/>
                </a:solidFill>
                <a:latin typeface="Helvetica" pitchFamily="2" charset="0"/>
                <a:cs typeface="Calibri" panose="020F0502020204030204" pitchFamily="34" charset="0"/>
                <a:sym typeface="Arial"/>
              </a:rPr>
              <a:t>Campbell: </a:t>
            </a:r>
            <a:r>
              <a:rPr lang="en-US" sz="1200" kern="0" dirty="0">
                <a:solidFill>
                  <a:srgbClr val="000000"/>
                </a:solidFill>
                <a:latin typeface="Helvetica" pitchFamily="2" charset="0"/>
                <a:cs typeface="Calibri" panose="020F0502020204030204" pitchFamily="34" charset="0"/>
                <a:sym typeface="Arial"/>
              </a:rPr>
              <a:t>FAC, ORG</a:t>
            </a:r>
          </a:p>
        </p:txBody>
      </p:sp>
      <p:sp>
        <p:nvSpPr>
          <p:cNvPr id="307" name="TextBox 306">
            <a:extLst>
              <a:ext uri="{FF2B5EF4-FFF2-40B4-BE49-F238E27FC236}">
                <a16:creationId xmlns="" xmlns:a16="http://schemas.microsoft.com/office/drawing/2014/main" id="{B7F4DE49-BF0D-E448-A44E-2A12BBCE18A3}"/>
              </a:ext>
            </a:extLst>
          </p:cNvPr>
          <p:cNvSpPr txBox="1">
            <a:spLocks/>
          </p:cNvSpPr>
          <p:nvPr/>
        </p:nvSpPr>
        <p:spPr>
          <a:xfrm>
            <a:off x="2044193" y="6283386"/>
            <a:ext cx="1269990" cy="276999"/>
          </a:xfrm>
          <a:prstGeom prst="rect">
            <a:avLst/>
          </a:prstGeom>
          <a:noFill/>
        </p:spPr>
        <p:txBody>
          <a:bodyPr wrap="square" rtlCol="0">
            <a:spAutoFit/>
          </a:bodyPr>
          <a:lstStyle/>
          <a:p>
            <a:pPr algn="ctr">
              <a:buClr>
                <a:srgbClr val="000000"/>
              </a:buClr>
              <a:buFont typeface="Arial"/>
              <a:buNone/>
            </a:pPr>
            <a:r>
              <a:rPr lang="en-US" sz="1200" i="1" kern="0" dirty="0">
                <a:solidFill>
                  <a:srgbClr val="000000"/>
                </a:solidFill>
                <a:latin typeface="Helvetica" pitchFamily="2" charset="0"/>
                <a:cs typeface="Calibri" panose="020F0502020204030204" pitchFamily="34" charset="0"/>
                <a:sym typeface="Arial"/>
              </a:rPr>
              <a:t>fine: </a:t>
            </a:r>
            <a:r>
              <a:rPr lang="en-US" sz="1200" kern="0" dirty="0">
                <a:solidFill>
                  <a:srgbClr val="000000"/>
                </a:solidFill>
                <a:latin typeface="Helvetica" pitchFamily="2" charset="0"/>
                <a:cs typeface="Calibri" panose="020F0502020204030204" pitchFamily="34" charset="0"/>
                <a:sym typeface="Arial"/>
              </a:rPr>
              <a:t>Fine, Sue</a:t>
            </a:r>
          </a:p>
        </p:txBody>
      </p:sp>
      <p:sp>
        <p:nvSpPr>
          <p:cNvPr id="308" name="TextBox 307">
            <a:extLst>
              <a:ext uri="{FF2B5EF4-FFF2-40B4-BE49-F238E27FC236}">
                <a16:creationId xmlns="" xmlns:a16="http://schemas.microsoft.com/office/drawing/2014/main" id="{56A3D8C2-50BF-FB4F-8BDA-4594D37BD027}"/>
              </a:ext>
            </a:extLst>
          </p:cNvPr>
          <p:cNvSpPr txBox="1">
            <a:spLocks/>
          </p:cNvSpPr>
          <p:nvPr/>
        </p:nvSpPr>
        <p:spPr>
          <a:xfrm>
            <a:off x="4308844" y="6283386"/>
            <a:ext cx="1721396" cy="276999"/>
          </a:xfrm>
          <a:prstGeom prst="rect">
            <a:avLst/>
          </a:prstGeom>
          <a:noFill/>
        </p:spPr>
        <p:txBody>
          <a:bodyPr wrap="square" rtlCol="0">
            <a:spAutoFit/>
          </a:bodyPr>
          <a:lstStyle/>
          <a:p>
            <a:pPr algn="ctr">
              <a:buClr>
                <a:srgbClr val="000000"/>
              </a:buClr>
              <a:buFont typeface="Arial"/>
              <a:buNone/>
            </a:pPr>
            <a:r>
              <a:rPr lang="en-US" sz="1200" i="1" kern="0" dirty="0">
                <a:solidFill>
                  <a:srgbClr val="000000"/>
                </a:solidFill>
                <a:latin typeface="Helvetica" pitchFamily="2" charset="0"/>
                <a:cs typeface="Calibri" panose="020F0502020204030204" pitchFamily="34" charset="0"/>
                <a:sym typeface="Arial"/>
              </a:rPr>
              <a:t>null, entity, person, …</a:t>
            </a:r>
            <a:endParaRPr lang="en-US" sz="1200" kern="0" dirty="0">
              <a:solidFill>
                <a:srgbClr val="000000"/>
              </a:solidFill>
              <a:latin typeface="Helvetica" pitchFamily="2" charset="0"/>
              <a:cs typeface="Calibri" panose="020F0502020204030204" pitchFamily="34" charset="0"/>
              <a:sym typeface="Arial"/>
            </a:endParaRPr>
          </a:p>
        </p:txBody>
      </p:sp>
      <p:sp>
        <p:nvSpPr>
          <p:cNvPr id="309" name="Google Shape;751;p40">
            <a:extLst>
              <a:ext uri="{FF2B5EF4-FFF2-40B4-BE49-F238E27FC236}">
                <a16:creationId xmlns="" xmlns:a16="http://schemas.microsoft.com/office/drawing/2014/main" id="{6AC056D9-AB25-1540-936A-F1B980B9D528}"/>
              </a:ext>
            </a:extLst>
          </p:cNvPr>
          <p:cNvSpPr txBox="1">
            <a:spLocks/>
          </p:cNvSpPr>
          <p:nvPr/>
        </p:nvSpPr>
        <p:spPr>
          <a:xfrm>
            <a:off x="7111464" y="3150250"/>
            <a:ext cx="728780" cy="276959"/>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200" b="1" kern="0" dirty="0">
                <a:solidFill>
                  <a:srgbClr val="000000"/>
                </a:solidFill>
                <a:latin typeface="Helvetica" pitchFamily="2" charset="0"/>
                <a:ea typeface="Calibri"/>
                <a:cs typeface="Calibri"/>
                <a:sym typeface="Calibri"/>
              </a:rPr>
              <a:t>Fine</a:t>
            </a:r>
            <a:endParaRPr sz="1200" b="1" kern="0" dirty="0">
              <a:solidFill>
                <a:srgbClr val="000000"/>
              </a:solidFill>
              <a:latin typeface="Helvetica" pitchFamily="2" charset="0"/>
              <a:ea typeface="Calibri"/>
              <a:cs typeface="Calibri"/>
              <a:sym typeface="Calibri"/>
            </a:endParaRPr>
          </a:p>
        </p:txBody>
      </p:sp>
      <p:sp>
        <p:nvSpPr>
          <p:cNvPr id="310" name="Google Shape;752;p40">
            <a:extLst>
              <a:ext uri="{FF2B5EF4-FFF2-40B4-BE49-F238E27FC236}">
                <a16:creationId xmlns="" xmlns:a16="http://schemas.microsoft.com/office/drawing/2014/main" id="{9C89B1BD-9FA1-7B48-93D8-BEAD2B7A4E53}"/>
              </a:ext>
            </a:extLst>
          </p:cNvPr>
          <p:cNvSpPr txBox="1">
            <a:spLocks/>
          </p:cNvSpPr>
          <p:nvPr/>
        </p:nvSpPr>
        <p:spPr>
          <a:xfrm>
            <a:off x="7958617" y="3150250"/>
            <a:ext cx="613904" cy="276959"/>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200" b="1" kern="0" dirty="0">
                <a:solidFill>
                  <a:srgbClr val="FF4757"/>
                </a:solidFill>
                <a:latin typeface="Helvetica" pitchFamily="2" charset="0"/>
                <a:ea typeface="Calibri"/>
                <a:cs typeface="Calibri"/>
                <a:sym typeface="Calibri"/>
              </a:rPr>
              <a:t>FAC</a:t>
            </a:r>
            <a:endParaRPr sz="1200" b="1" kern="0" dirty="0">
              <a:solidFill>
                <a:srgbClr val="FF4757"/>
              </a:solidFill>
              <a:latin typeface="Helvetica" pitchFamily="2" charset="0"/>
              <a:ea typeface="Calibri"/>
              <a:cs typeface="Calibri"/>
              <a:sym typeface="Calibri"/>
            </a:endParaRPr>
          </a:p>
        </p:txBody>
      </p:sp>
      <p:sp>
        <p:nvSpPr>
          <p:cNvPr id="311" name="Google Shape;759;p40">
            <a:extLst>
              <a:ext uri="{FF2B5EF4-FFF2-40B4-BE49-F238E27FC236}">
                <a16:creationId xmlns="" xmlns:a16="http://schemas.microsoft.com/office/drawing/2014/main" id="{5FEDE224-097F-E745-8356-9D83132701EF}"/>
              </a:ext>
            </a:extLst>
          </p:cNvPr>
          <p:cNvSpPr txBox="1">
            <a:spLocks/>
          </p:cNvSpPr>
          <p:nvPr/>
        </p:nvSpPr>
        <p:spPr>
          <a:xfrm>
            <a:off x="7788342" y="3359615"/>
            <a:ext cx="944830" cy="276959"/>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200" i="1" kern="0" dirty="0">
                <a:solidFill>
                  <a:srgbClr val="000000"/>
                </a:solidFill>
                <a:latin typeface="Helvetica" pitchFamily="2" charset="0"/>
                <a:cs typeface="Calibri"/>
                <a:sym typeface="Calibri"/>
              </a:rPr>
              <a:t>Campbell</a:t>
            </a:r>
            <a:endParaRPr sz="1200" kern="0" dirty="0">
              <a:solidFill>
                <a:srgbClr val="000000"/>
              </a:solidFill>
              <a:latin typeface="Helvetica" pitchFamily="2" charset="0"/>
              <a:cs typeface="Arial"/>
              <a:sym typeface="Arial"/>
            </a:endParaRPr>
          </a:p>
        </p:txBody>
      </p:sp>
      <p:sp>
        <p:nvSpPr>
          <p:cNvPr id="312" name="Google Shape;760;p40">
            <a:extLst>
              <a:ext uri="{FF2B5EF4-FFF2-40B4-BE49-F238E27FC236}">
                <a16:creationId xmlns="" xmlns:a16="http://schemas.microsoft.com/office/drawing/2014/main" id="{B904F70E-4026-6A47-AB75-5DAAB1A1984B}"/>
              </a:ext>
            </a:extLst>
          </p:cNvPr>
          <p:cNvSpPr txBox="1">
            <a:spLocks/>
          </p:cNvSpPr>
          <p:nvPr/>
        </p:nvSpPr>
        <p:spPr>
          <a:xfrm>
            <a:off x="7095422" y="3365246"/>
            <a:ext cx="745782" cy="276959"/>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200" i="1" kern="0" dirty="0">
                <a:solidFill>
                  <a:srgbClr val="000000"/>
                </a:solidFill>
                <a:latin typeface="Helvetica" pitchFamily="2" charset="0"/>
                <a:ea typeface="Calibri"/>
                <a:cs typeface="Calibri"/>
                <a:sym typeface="Calibri"/>
              </a:rPr>
              <a:t>fines</a:t>
            </a:r>
            <a:endParaRPr sz="1200" kern="0" dirty="0">
              <a:solidFill>
                <a:srgbClr val="000000"/>
              </a:solidFill>
              <a:latin typeface="Helvetica" pitchFamily="2" charset="0"/>
              <a:cs typeface="Arial"/>
              <a:sym typeface="Arial"/>
            </a:endParaRPr>
          </a:p>
        </p:txBody>
      </p:sp>
      <p:sp>
        <p:nvSpPr>
          <p:cNvPr id="313" name="Google Shape;761;p40">
            <a:extLst>
              <a:ext uri="{FF2B5EF4-FFF2-40B4-BE49-F238E27FC236}">
                <a16:creationId xmlns="" xmlns:a16="http://schemas.microsoft.com/office/drawing/2014/main" id="{E6A1528D-BDBE-0C48-ABB8-8B2C78702528}"/>
              </a:ext>
            </a:extLst>
          </p:cNvPr>
          <p:cNvSpPr txBox="1">
            <a:spLocks/>
          </p:cNvSpPr>
          <p:nvPr/>
        </p:nvSpPr>
        <p:spPr>
          <a:xfrm>
            <a:off x="7555427" y="2742544"/>
            <a:ext cx="628814" cy="276959"/>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200" b="1" kern="0" dirty="0">
                <a:solidFill>
                  <a:srgbClr val="000000"/>
                </a:solidFill>
                <a:latin typeface="Helvetica" pitchFamily="2" charset="0"/>
                <a:ea typeface="Calibri"/>
                <a:cs typeface="Calibri"/>
                <a:sym typeface="Calibri"/>
              </a:rPr>
              <a:t>entity</a:t>
            </a:r>
            <a:endParaRPr sz="1200" kern="0" dirty="0">
              <a:solidFill>
                <a:srgbClr val="000000"/>
              </a:solidFill>
              <a:latin typeface="Helvetica" pitchFamily="2" charset="0"/>
              <a:cs typeface="Arial"/>
              <a:sym typeface="Arial"/>
            </a:endParaRPr>
          </a:p>
        </p:txBody>
      </p:sp>
      <p:cxnSp>
        <p:nvCxnSpPr>
          <p:cNvPr id="314" name="Google Shape;753;p40">
            <a:extLst>
              <a:ext uri="{FF2B5EF4-FFF2-40B4-BE49-F238E27FC236}">
                <a16:creationId xmlns="" xmlns:a16="http://schemas.microsoft.com/office/drawing/2014/main" id="{C15EFB79-D24F-0344-94FE-531AE12145A1}"/>
              </a:ext>
            </a:extLst>
          </p:cNvPr>
          <p:cNvCxnSpPr>
            <a:stCxn id="316" idx="2"/>
            <a:endCxn id="315" idx="6"/>
          </p:cNvCxnSpPr>
          <p:nvPr/>
        </p:nvCxnSpPr>
        <p:spPr>
          <a:xfrm flipH="1">
            <a:off x="7555746" y="3063498"/>
            <a:ext cx="628813" cy="0"/>
          </a:xfrm>
          <a:prstGeom prst="straightConnector1">
            <a:avLst/>
          </a:prstGeom>
          <a:noFill/>
          <a:ln w="38100" cap="flat" cmpd="sng">
            <a:solidFill>
              <a:srgbClr val="8F9FB3"/>
            </a:solidFill>
            <a:prstDash val="solid"/>
            <a:miter lim="800000"/>
            <a:headEnd type="none" w="sm" len="sm"/>
            <a:tailEnd type="none" w="sm" len="sm"/>
          </a:ln>
        </p:spPr>
      </p:cxnSp>
      <p:sp>
        <p:nvSpPr>
          <p:cNvPr id="315" name="Google Shape;755;p40">
            <a:extLst>
              <a:ext uri="{FF2B5EF4-FFF2-40B4-BE49-F238E27FC236}">
                <a16:creationId xmlns="" xmlns:a16="http://schemas.microsoft.com/office/drawing/2014/main" id="{76EAF130-482B-7C44-A1B0-E1770625D1B0}"/>
              </a:ext>
            </a:extLst>
          </p:cNvPr>
          <p:cNvSpPr>
            <a:spLocks/>
          </p:cNvSpPr>
          <p:nvPr/>
        </p:nvSpPr>
        <p:spPr>
          <a:xfrm>
            <a:off x="7403345" y="2987298"/>
            <a:ext cx="152400" cy="152400"/>
          </a:xfrm>
          <a:prstGeom prst="ellipse">
            <a:avLst/>
          </a:prstGeom>
          <a:solidFill>
            <a:srgbClr val="B1D1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600" kern="0">
              <a:solidFill>
                <a:srgbClr val="FFFFFF"/>
              </a:solidFill>
              <a:latin typeface="Helvetica" pitchFamily="2" charset="0"/>
              <a:ea typeface="Calibri"/>
              <a:cs typeface="Calibri"/>
              <a:sym typeface="Calibri"/>
            </a:endParaRPr>
          </a:p>
        </p:txBody>
      </p:sp>
      <p:sp>
        <p:nvSpPr>
          <p:cNvPr id="316" name="Google Shape;757;p40">
            <a:extLst>
              <a:ext uri="{FF2B5EF4-FFF2-40B4-BE49-F238E27FC236}">
                <a16:creationId xmlns="" xmlns:a16="http://schemas.microsoft.com/office/drawing/2014/main" id="{89604E6F-A0A4-EA48-8957-8FCBC7C82D6B}"/>
              </a:ext>
            </a:extLst>
          </p:cNvPr>
          <p:cNvSpPr>
            <a:spLocks/>
          </p:cNvSpPr>
          <p:nvPr/>
        </p:nvSpPr>
        <p:spPr>
          <a:xfrm>
            <a:off x="8184558" y="2987298"/>
            <a:ext cx="152400" cy="152400"/>
          </a:xfrm>
          <a:prstGeom prst="ellipse">
            <a:avLst/>
          </a:prstGeom>
          <a:solidFill>
            <a:srgbClr val="B1D1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600" kern="0">
              <a:solidFill>
                <a:srgbClr val="FFFFFF"/>
              </a:solidFill>
              <a:latin typeface="Helvetica" pitchFamily="2" charset="0"/>
              <a:ea typeface="Calibri"/>
              <a:cs typeface="Calibri"/>
              <a:sym typeface="Calibri"/>
            </a:endParaRPr>
          </a:p>
        </p:txBody>
      </p:sp>
      <p:sp>
        <p:nvSpPr>
          <p:cNvPr id="317" name="Google Shape;751;p40">
            <a:extLst>
              <a:ext uri="{FF2B5EF4-FFF2-40B4-BE49-F238E27FC236}">
                <a16:creationId xmlns="" xmlns:a16="http://schemas.microsoft.com/office/drawing/2014/main" id="{1D96C1A8-1A74-7945-926B-976D21099AF7}"/>
              </a:ext>
            </a:extLst>
          </p:cNvPr>
          <p:cNvSpPr txBox="1">
            <a:spLocks/>
          </p:cNvSpPr>
          <p:nvPr/>
        </p:nvSpPr>
        <p:spPr>
          <a:xfrm>
            <a:off x="7111464" y="4638956"/>
            <a:ext cx="728780" cy="276959"/>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200" b="1" kern="0" dirty="0">
                <a:solidFill>
                  <a:srgbClr val="000000"/>
                </a:solidFill>
                <a:latin typeface="Helvetica" pitchFamily="2" charset="0"/>
                <a:ea typeface="Calibri"/>
                <a:cs typeface="Calibri"/>
                <a:sym typeface="Calibri"/>
              </a:rPr>
              <a:t>Fine</a:t>
            </a:r>
            <a:endParaRPr sz="1200" b="1" kern="0" dirty="0">
              <a:solidFill>
                <a:srgbClr val="000000"/>
              </a:solidFill>
              <a:latin typeface="Helvetica" pitchFamily="2" charset="0"/>
              <a:ea typeface="Calibri"/>
              <a:cs typeface="Calibri"/>
              <a:sym typeface="Calibri"/>
            </a:endParaRPr>
          </a:p>
        </p:txBody>
      </p:sp>
      <p:sp>
        <p:nvSpPr>
          <p:cNvPr id="318" name="Google Shape;752;p40">
            <a:extLst>
              <a:ext uri="{FF2B5EF4-FFF2-40B4-BE49-F238E27FC236}">
                <a16:creationId xmlns="" xmlns:a16="http://schemas.microsoft.com/office/drawing/2014/main" id="{E456EC05-EF72-7F4E-8858-C6F24322D2A9}"/>
              </a:ext>
            </a:extLst>
          </p:cNvPr>
          <p:cNvSpPr txBox="1">
            <a:spLocks/>
          </p:cNvSpPr>
          <p:nvPr/>
        </p:nvSpPr>
        <p:spPr>
          <a:xfrm>
            <a:off x="7958617" y="4638956"/>
            <a:ext cx="613904" cy="276959"/>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200" b="1" kern="0" dirty="0">
                <a:solidFill>
                  <a:srgbClr val="000000"/>
                </a:solidFill>
                <a:latin typeface="Helvetica" pitchFamily="2" charset="0"/>
                <a:ea typeface="Calibri"/>
                <a:cs typeface="Calibri"/>
                <a:sym typeface="Calibri"/>
              </a:rPr>
              <a:t>PER</a:t>
            </a:r>
            <a:endParaRPr sz="1200" b="1" kern="0" dirty="0">
              <a:solidFill>
                <a:srgbClr val="000000"/>
              </a:solidFill>
              <a:latin typeface="Helvetica" pitchFamily="2" charset="0"/>
              <a:ea typeface="Calibri"/>
              <a:cs typeface="Calibri"/>
              <a:sym typeface="Calibri"/>
            </a:endParaRPr>
          </a:p>
        </p:txBody>
      </p:sp>
      <p:sp>
        <p:nvSpPr>
          <p:cNvPr id="319" name="Google Shape;759;p40">
            <a:extLst>
              <a:ext uri="{FF2B5EF4-FFF2-40B4-BE49-F238E27FC236}">
                <a16:creationId xmlns="" xmlns:a16="http://schemas.microsoft.com/office/drawing/2014/main" id="{6631EF69-972F-1540-82A4-C49630B0FBBC}"/>
              </a:ext>
            </a:extLst>
          </p:cNvPr>
          <p:cNvSpPr txBox="1">
            <a:spLocks/>
          </p:cNvSpPr>
          <p:nvPr/>
        </p:nvSpPr>
        <p:spPr>
          <a:xfrm>
            <a:off x="7788342" y="4848321"/>
            <a:ext cx="944830" cy="276959"/>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200" i="1" kern="0" dirty="0">
                <a:solidFill>
                  <a:srgbClr val="000000"/>
                </a:solidFill>
                <a:latin typeface="Helvetica" pitchFamily="2" charset="0"/>
                <a:cs typeface="Calibri"/>
                <a:sym typeface="Calibri"/>
              </a:rPr>
              <a:t>Campbell</a:t>
            </a:r>
            <a:endParaRPr sz="1200" kern="0" dirty="0">
              <a:solidFill>
                <a:srgbClr val="000000"/>
              </a:solidFill>
              <a:latin typeface="Helvetica" pitchFamily="2" charset="0"/>
              <a:cs typeface="Arial"/>
              <a:sym typeface="Arial"/>
            </a:endParaRPr>
          </a:p>
        </p:txBody>
      </p:sp>
      <p:sp>
        <p:nvSpPr>
          <p:cNvPr id="320" name="Google Shape;760;p40">
            <a:extLst>
              <a:ext uri="{FF2B5EF4-FFF2-40B4-BE49-F238E27FC236}">
                <a16:creationId xmlns="" xmlns:a16="http://schemas.microsoft.com/office/drawing/2014/main" id="{9207245C-0665-174F-A132-D756B7D213D8}"/>
              </a:ext>
            </a:extLst>
          </p:cNvPr>
          <p:cNvSpPr txBox="1">
            <a:spLocks/>
          </p:cNvSpPr>
          <p:nvPr/>
        </p:nvSpPr>
        <p:spPr>
          <a:xfrm>
            <a:off x="7095422" y="4853952"/>
            <a:ext cx="745782" cy="276959"/>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200" i="1" kern="0" dirty="0">
                <a:solidFill>
                  <a:srgbClr val="000000"/>
                </a:solidFill>
                <a:latin typeface="Helvetica" pitchFamily="2" charset="0"/>
                <a:ea typeface="Calibri"/>
                <a:cs typeface="Calibri"/>
                <a:sym typeface="Calibri"/>
              </a:rPr>
              <a:t>fines</a:t>
            </a:r>
            <a:endParaRPr sz="1200" kern="0" dirty="0">
              <a:solidFill>
                <a:srgbClr val="000000"/>
              </a:solidFill>
              <a:latin typeface="Helvetica" pitchFamily="2" charset="0"/>
              <a:cs typeface="Arial"/>
              <a:sym typeface="Arial"/>
            </a:endParaRPr>
          </a:p>
        </p:txBody>
      </p:sp>
      <p:sp>
        <p:nvSpPr>
          <p:cNvPr id="321" name="Google Shape;761;p40">
            <a:extLst>
              <a:ext uri="{FF2B5EF4-FFF2-40B4-BE49-F238E27FC236}">
                <a16:creationId xmlns="" xmlns:a16="http://schemas.microsoft.com/office/drawing/2014/main" id="{F3BF56A1-E97F-7245-A3E5-D9D482E6C185}"/>
              </a:ext>
            </a:extLst>
          </p:cNvPr>
          <p:cNvSpPr txBox="1">
            <a:spLocks/>
          </p:cNvSpPr>
          <p:nvPr/>
        </p:nvSpPr>
        <p:spPr>
          <a:xfrm>
            <a:off x="7555427" y="4231250"/>
            <a:ext cx="628814" cy="276959"/>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200" b="1" kern="0" dirty="0">
                <a:solidFill>
                  <a:srgbClr val="000000"/>
                </a:solidFill>
                <a:latin typeface="Helvetica" pitchFamily="2" charset="0"/>
                <a:ea typeface="Calibri"/>
                <a:cs typeface="Calibri"/>
                <a:sym typeface="Calibri"/>
              </a:rPr>
              <a:t>entity</a:t>
            </a:r>
            <a:endParaRPr sz="1200" kern="0" dirty="0">
              <a:solidFill>
                <a:srgbClr val="000000"/>
              </a:solidFill>
              <a:latin typeface="Helvetica" pitchFamily="2" charset="0"/>
              <a:cs typeface="Arial"/>
              <a:sym typeface="Arial"/>
            </a:endParaRPr>
          </a:p>
        </p:txBody>
      </p:sp>
      <p:cxnSp>
        <p:nvCxnSpPr>
          <p:cNvPr id="322" name="Google Shape;753;p40">
            <a:extLst>
              <a:ext uri="{FF2B5EF4-FFF2-40B4-BE49-F238E27FC236}">
                <a16:creationId xmlns="" xmlns:a16="http://schemas.microsoft.com/office/drawing/2014/main" id="{E22CD59E-A6C7-4A47-8A1C-837DE0517F41}"/>
              </a:ext>
            </a:extLst>
          </p:cNvPr>
          <p:cNvCxnSpPr>
            <a:stCxn id="324" idx="2"/>
            <a:endCxn id="323" idx="6"/>
          </p:cNvCxnSpPr>
          <p:nvPr/>
        </p:nvCxnSpPr>
        <p:spPr>
          <a:xfrm flipH="1">
            <a:off x="7555746" y="4552204"/>
            <a:ext cx="628813" cy="0"/>
          </a:xfrm>
          <a:prstGeom prst="straightConnector1">
            <a:avLst/>
          </a:prstGeom>
          <a:noFill/>
          <a:ln w="38100" cap="flat" cmpd="sng">
            <a:solidFill>
              <a:srgbClr val="8F9FB3"/>
            </a:solidFill>
            <a:prstDash val="solid"/>
            <a:miter lim="800000"/>
            <a:headEnd type="none" w="sm" len="sm"/>
            <a:tailEnd type="none" w="sm" len="sm"/>
          </a:ln>
        </p:spPr>
      </p:cxnSp>
      <p:sp>
        <p:nvSpPr>
          <p:cNvPr id="323" name="Google Shape;755;p40">
            <a:extLst>
              <a:ext uri="{FF2B5EF4-FFF2-40B4-BE49-F238E27FC236}">
                <a16:creationId xmlns="" xmlns:a16="http://schemas.microsoft.com/office/drawing/2014/main" id="{7257E209-5B0E-674B-9B12-6180CF4D95DA}"/>
              </a:ext>
            </a:extLst>
          </p:cNvPr>
          <p:cNvSpPr>
            <a:spLocks/>
          </p:cNvSpPr>
          <p:nvPr/>
        </p:nvSpPr>
        <p:spPr>
          <a:xfrm>
            <a:off x="7403345" y="4476004"/>
            <a:ext cx="152400" cy="152400"/>
          </a:xfrm>
          <a:prstGeom prst="ellipse">
            <a:avLst/>
          </a:prstGeom>
          <a:solidFill>
            <a:srgbClr val="B1D1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600" kern="0">
              <a:solidFill>
                <a:srgbClr val="FFFFFF"/>
              </a:solidFill>
              <a:latin typeface="Helvetica" pitchFamily="2" charset="0"/>
              <a:ea typeface="Calibri"/>
              <a:cs typeface="Calibri"/>
              <a:sym typeface="Calibri"/>
            </a:endParaRPr>
          </a:p>
        </p:txBody>
      </p:sp>
      <p:sp>
        <p:nvSpPr>
          <p:cNvPr id="324" name="Google Shape;757;p40">
            <a:extLst>
              <a:ext uri="{FF2B5EF4-FFF2-40B4-BE49-F238E27FC236}">
                <a16:creationId xmlns="" xmlns:a16="http://schemas.microsoft.com/office/drawing/2014/main" id="{A2031621-B1D5-D144-98B4-6818C7CC7E7F}"/>
              </a:ext>
            </a:extLst>
          </p:cNvPr>
          <p:cNvSpPr>
            <a:spLocks/>
          </p:cNvSpPr>
          <p:nvPr/>
        </p:nvSpPr>
        <p:spPr>
          <a:xfrm>
            <a:off x="8184558" y="4476004"/>
            <a:ext cx="152400" cy="152400"/>
          </a:xfrm>
          <a:prstGeom prst="ellipse">
            <a:avLst/>
          </a:prstGeom>
          <a:solidFill>
            <a:srgbClr val="B1D100"/>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sz="1600" kern="0">
              <a:solidFill>
                <a:srgbClr val="FFFFFF"/>
              </a:solidFill>
              <a:latin typeface="Helvetica" pitchFamily="2" charset="0"/>
              <a:ea typeface="Calibri"/>
              <a:cs typeface="Calibri"/>
              <a:sym typeface="Calibri"/>
            </a:endParaRPr>
          </a:p>
        </p:txBody>
      </p:sp>
      <p:sp>
        <p:nvSpPr>
          <p:cNvPr id="325" name="Google Shape;876;p45">
            <a:extLst>
              <a:ext uri="{FF2B5EF4-FFF2-40B4-BE49-F238E27FC236}">
                <a16:creationId xmlns="" xmlns:a16="http://schemas.microsoft.com/office/drawing/2014/main" id="{EB19835B-8DA1-5E4C-8378-BF654D4ED0D4}"/>
              </a:ext>
            </a:extLst>
          </p:cNvPr>
          <p:cNvSpPr txBox="1">
            <a:spLocks/>
          </p:cNvSpPr>
          <p:nvPr/>
        </p:nvSpPr>
        <p:spPr>
          <a:xfrm>
            <a:off x="6757700" y="2324614"/>
            <a:ext cx="1975471" cy="307736"/>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400" kern="0" dirty="0">
                <a:solidFill>
                  <a:srgbClr val="000000"/>
                </a:solidFill>
                <a:latin typeface="Helvetica" pitchFamily="2" charset="0"/>
                <a:ea typeface="Calibri"/>
                <a:cs typeface="Calibri"/>
                <a:sym typeface="Calibri"/>
              </a:rPr>
              <a:t>Sort</a:t>
            </a:r>
            <a:endParaRPr sz="1100" kern="0" dirty="0">
              <a:solidFill>
                <a:srgbClr val="000000"/>
              </a:solidFill>
              <a:latin typeface="Helvetica" pitchFamily="2" charset="0"/>
              <a:cs typeface="Arial"/>
              <a:sym typeface="Arial"/>
            </a:endParaRPr>
          </a:p>
        </p:txBody>
      </p:sp>
      <p:sp>
        <p:nvSpPr>
          <p:cNvPr id="326" name="Google Shape;778;p40">
            <a:extLst>
              <a:ext uri="{FF2B5EF4-FFF2-40B4-BE49-F238E27FC236}">
                <a16:creationId xmlns="" xmlns:a16="http://schemas.microsoft.com/office/drawing/2014/main" id="{C6787E82-CA5C-3D4E-A982-BB07C9DCF23A}"/>
              </a:ext>
            </a:extLst>
          </p:cNvPr>
          <p:cNvSpPr>
            <a:spLocks/>
          </p:cNvSpPr>
          <p:nvPr/>
        </p:nvSpPr>
        <p:spPr>
          <a:xfrm rot="10800000">
            <a:off x="6899213" y="4335950"/>
            <a:ext cx="218167" cy="568481"/>
          </a:xfrm>
          <a:prstGeom prst="downArrow">
            <a:avLst>
              <a:gd name="adj1" fmla="val 50000"/>
              <a:gd name="adj2" fmla="val 50000"/>
            </a:avLst>
          </a:prstGeom>
          <a:solidFill>
            <a:srgbClr val="B1D100"/>
          </a:solidFill>
          <a:ln>
            <a:noFill/>
          </a:ln>
        </p:spPr>
        <p:txBody>
          <a:bodyPr spcFirstLastPara="1" wrap="square" lIns="91425" tIns="45700" rIns="91425" bIns="45700" anchor="ctr" anchorCtr="0">
            <a:noAutofit/>
          </a:bodyPr>
          <a:lstStyle/>
          <a:p>
            <a:pPr algn="ctr">
              <a:buClr>
                <a:srgbClr val="000000"/>
              </a:buClr>
              <a:buFont typeface="Arial"/>
              <a:buNone/>
            </a:pPr>
            <a:endParaRPr sz="1600" kern="0">
              <a:solidFill>
                <a:srgbClr val="FFFFFF"/>
              </a:solidFill>
              <a:latin typeface="Helvetica" pitchFamily="2" charset="0"/>
              <a:ea typeface="Calibri"/>
              <a:cs typeface="Calibri"/>
              <a:sym typeface="Calibri"/>
            </a:endParaRPr>
          </a:p>
        </p:txBody>
      </p:sp>
      <p:sp>
        <p:nvSpPr>
          <p:cNvPr id="327" name="Google Shape;778;p40">
            <a:extLst>
              <a:ext uri="{FF2B5EF4-FFF2-40B4-BE49-F238E27FC236}">
                <a16:creationId xmlns="" xmlns:a16="http://schemas.microsoft.com/office/drawing/2014/main" id="{CC501A4B-232B-024B-BD9C-20484BDB8369}"/>
              </a:ext>
            </a:extLst>
          </p:cNvPr>
          <p:cNvSpPr>
            <a:spLocks/>
          </p:cNvSpPr>
          <p:nvPr/>
        </p:nvSpPr>
        <p:spPr>
          <a:xfrm>
            <a:off x="6904631" y="2860735"/>
            <a:ext cx="218167" cy="568481"/>
          </a:xfrm>
          <a:prstGeom prst="downArrow">
            <a:avLst>
              <a:gd name="adj1" fmla="val 50000"/>
              <a:gd name="adj2" fmla="val 50000"/>
            </a:avLst>
          </a:prstGeom>
          <a:solidFill>
            <a:srgbClr val="FF4757"/>
          </a:solidFill>
          <a:ln>
            <a:noFill/>
          </a:ln>
        </p:spPr>
        <p:txBody>
          <a:bodyPr spcFirstLastPara="1" wrap="square" lIns="91425" tIns="45700" rIns="91425" bIns="45700" anchor="ctr" anchorCtr="0">
            <a:noAutofit/>
          </a:bodyPr>
          <a:lstStyle/>
          <a:p>
            <a:pPr algn="ctr">
              <a:buClr>
                <a:srgbClr val="000000"/>
              </a:buClr>
              <a:buFont typeface="Arial"/>
              <a:buNone/>
            </a:pPr>
            <a:endParaRPr sz="1600" kern="0">
              <a:solidFill>
                <a:srgbClr val="FFFFFF"/>
              </a:solidFill>
              <a:latin typeface="Helvetica" pitchFamily="2" charset="0"/>
              <a:ea typeface="Calibri"/>
              <a:cs typeface="Calibri"/>
              <a:sym typeface="Calibri"/>
            </a:endParaRPr>
          </a:p>
        </p:txBody>
      </p:sp>
      <p:sp>
        <p:nvSpPr>
          <p:cNvPr id="328" name="TextBox 327">
            <a:extLst>
              <a:ext uri="{FF2B5EF4-FFF2-40B4-BE49-F238E27FC236}">
                <a16:creationId xmlns="" xmlns:a16="http://schemas.microsoft.com/office/drawing/2014/main" id="{89CD0116-2B71-E845-8164-A6946AAD2FC6}"/>
              </a:ext>
            </a:extLst>
          </p:cNvPr>
          <p:cNvSpPr txBox="1">
            <a:spLocks/>
          </p:cNvSpPr>
          <p:nvPr/>
        </p:nvSpPr>
        <p:spPr>
          <a:xfrm>
            <a:off x="6930928" y="3710438"/>
            <a:ext cx="1617751" cy="307777"/>
          </a:xfrm>
          <a:prstGeom prst="rect">
            <a:avLst/>
          </a:prstGeom>
          <a:noFill/>
        </p:spPr>
        <p:txBody>
          <a:bodyPr wrap="none" rtlCol="0">
            <a:spAutoFit/>
          </a:bodyPr>
          <a:lstStyle/>
          <a:p>
            <a:pPr algn="ctr">
              <a:buClr>
                <a:srgbClr val="000000"/>
              </a:buClr>
              <a:buFont typeface="Arial"/>
              <a:buNone/>
            </a:pPr>
            <a:r>
              <a:rPr lang="en-US" sz="1400" kern="0" dirty="0">
                <a:solidFill>
                  <a:srgbClr val="000000"/>
                </a:solidFill>
                <a:latin typeface="Helvetica" pitchFamily="2" charset="0"/>
                <a:cs typeface="Arial"/>
                <a:sym typeface="Arial"/>
              </a:rPr>
              <a:t>Higher local score</a:t>
            </a:r>
          </a:p>
        </p:txBody>
      </p:sp>
      <p:sp>
        <p:nvSpPr>
          <p:cNvPr id="329" name="TextBox 328">
            <a:extLst>
              <a:ext uri="{FF2B5EF4-FFF2-40B4-BE49-F238E27FC236}">
                <a16:creationId xmlns="" xmlns:a16="http://schemas.microsoft.com/office/drawing/2014/main" id="{0BE4D5A1-7733-D64D-828E-477B9CF1E90E}"/>
              </a:ext>
            </a:extLst>
          </p:cNvPr>
          <p:cNvSpPr txBox="1">
            <a:spLocks/>
          </p:cNvSpPr>
          <p:nvPr/>
        </p:nvSpPr>
        <p:spPr>
          <a:xfrm>
            <a:off x="6876425" y="5181432"/>
            <a:ext cx="1726756" cy="307777"/>
          </a:xfrm>
          <a:prstGeom prst="rect">
            <a:avLst/>
          </a:prstGeom>
          <a:noFill/>
        </p:spPr>
        <p:txBody>
          <a:bodyPr wrap="none" rtlCol="0">
            <a:spAutoFit/>
          </a:bodyPr>
          <a:lstStyle/>
          <a:p>
            <a:pPr algn="ctr">
              <a:buClr>
                <a:srgbClr val="000000"/>
              </a:buClr>
              <a:buFont typeface="Arial"/>
              <a:buNone/>
            </a:pPr>
            <a:r>
              <a:rPr lang="en-US" sz="1400" kern="0" dirty="0">
                <a:solidFill>
                  <a:srgbClr val="000000"/>
                </a:solidFill>
                <a:latin typeface="Helvetica" pitchFamily="2" charset="0"/>
                <a:cs typeface="Arial"/>
                <a:sym typeface="Arial"/>
              </a:rPr>
              <a:t>Higher global score</a:t>
            </a:r>
          </a:p>
        </p:txBody>
      </p:sp>
      <p:sp>
        <p:nvSpPr>
          <p:cNvPr id="330" name="Google Shape;909;p45">
            <a:extLst>
              <a:ext uri="{FF2B5EF4-FFF2-40B4-BE49-F238E27FC236}">
                <a16:creationId xmlns="" xmlns:a16="http://schemas.microsoft.com/office/drawing/2014/main" id="{750D349F-D863-8746-B0B5-6245B27812C2}"/>
              </a:ext>
            </a:extLst>
          </p:cNvPr>
          <p:cNvSpPr>
            <a:spLocks/>
          </p:cNvSpPr>
          <p:nvPr/>
        </p:nvSpPr>
        <p:spPr>
          <a:xfrm>
            <a:off x="6529628" y="2430880"/>
            <a:ext cx="322127" cy="197258"/>
          </a:xfrm>
          <a:prstGeom prst="rightArrow">
            <a:avLst>
              <a:gd name="adj1" fmla="val 50000"/>
              <a:gd name="adj2" fmla="val 50000"/>
            </a:avLst>
          </a:prstGeom>
          <a:solidFill>
            <a:srgbClr val="515E68"/>
          </a:solidFill>
          <a:ln>
            <a:noFill/>
          </a:ln>
        </p:spPr>
        <p:txBody>
          <a:bodyPr spcFirstLastPara="1" wrap="square" lIns="91425" tIns="45700" rIns="91425" bIns="45700" anchor="ctr" anchorCtr="0">
            <a:noAutofit/>
          </a:bodyPr>
          <a:lstStyle/>
          <a:p>
            <a:pPr algn="ctr">
              <a:buClr>
                <a:srgbClr val="000000"/>
              </a:buClr>
              <a:buFont typeface="Arial"/>
              <a:buNone/>
            </a:pPr>
            <a:endParaRPr sz="1600" kern="0">
              <a:solidFill>
                <a:srgbClr val="FFFFFF"/>
              </a:solidFill>
              <a:latin typeface="Helvetica" pitchFamily="2" charset="0"/>
              <a:ea typeface="Calibri"/>
              <a:cs typeface="Calibri"/>
              <a:sym typeface="Calibri"/>
            </a:endParaRPr>
          </a:p>
        </p:txBody>
      </p:sp>
      <p:sp>
        <p:nvSpPr>
          <p:cNvPr id="331" name="Google Shape;875;p45">
            <a:extLst>
              <a:ext uri="{FF2B5EF4-FFF2-40B4-BE49-F238E27FC236}">
                <a16:creationId xmlns="" xmlns:a16="http://schemas.microsoft.com/office/drawing/2014/main" id="{12404137-C0BB-9341-A150-73B5AD66BFBB}"/>
              </a:ext>
            </a:extLst>
          </p:cNvPr>
          <p:cNvSpPr>
            <a:spLocks/>
          </p:cNvSpPr>
          <p:nvPr/>
        </p:nvSpPr>
        <p:spPr>
          <a:xfrm>
            <a:off x="8877587" y="2243146"/>
            <a:ext cx="2924263" cy="3428998"/>
          </a:xfrm>
          <a:prstGeom prst="rect">
            <a:avLst/>
          </a:prstGeom>
          <a:solidFill>
            <a:srgbClr val="F2F2F2"/>
          </a:solidFill>
          <a:ln>
            <a:noFill/>
          </a:ln>
        </p:spPr>
        <p:txBody>
          <a:bodyPr spcFirstLastPara="1" wrap="square" lIns="91425" tIns="45700" rIns="91425" bIns="45700" anchor="ctr" anchorCtr="0">
            <a:noAutofit/>
          </a:bodyPr>
          <a:lstStyle/>
          <a:p>
            <a:pPr algn="ctr">
              <a:buClr>
                <a:srgbClr val="000000"/>
              </a:buClr>
              <a:buFont typeface="Arial"/>
              <a:buNone/>
            </a:pPr>
            <a:endParaRPr sz="1600" kern="0">
              <a:solidFill>
                <a:srgbClr val="FFFFFF"/>
              </a:solidFill>
              <a:latin typeface="Helvetica" pitchFamily="2" charset="0"/>
              <a:ea typeface="Calibri"/>
              <a:cs typeface="Calibri"/>
              <a:sym typeface="Calibri"/>
            </a:endParaRPr>
          </a:p>
        </p:txBody>
      </p:sp>
      <p:sp>
        <p:nvSpPr>
          <p:cNvPr id="332" name="Google Shape;876;p45">
            <a:extLst>
              <a:ext uri="{FF2B5EF4-FFF2-40B4-BE49-F238E27FC236}">
                <a16:creationId xmlns="" xmlns:a16="http://schemas.microsoft.com/office/drawing/2014/main" id="{E1D5E5EA-3DDD-1A45-A26E-830C4E5F37F5}"/>
              </a:ext>
            </a:extLst>
          </p:cNvPr>
          <p:cNvSpPr txBox="1">
            <a:spLocks/>
          </p:cNvSpPr>
          <p:nvPr/>
        </p:nvSpPr>
        <p:spPr>
          <a:xfrm>
            <a:off x="9321154" y="2324612"/>
            <a:ext cx="2041943" cy="307736"/>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400" kern="0" dirty="0">
                <a:solidFill>
                  <a:srgbClr val="000000"/>
                </a:solidFill>
                <a:latin typeface="Helvetica" pitchFamily="2" charset="0"/>
                <a:ea typeface="Calibri"/>
                <a:cs typeface="Calibri"/>
                <a:sym typeface="Calibri"/>
              </a:rPr>
              <a:t>Prune</a:t>
            </a:r>
            <a:endParaRPr sz="1100" kern="0" dirty="0">
              <a:solidFill>
                <a:srgbClr val="000000"/>
              </a:solidFill>
              <a:latin typeface="Helvetica" pitchFamily="2" charset="0"/>
              <a:cs typeface="Arial"/>
              <a:sym typeface="Arial"/>
            </a:endParaRPr>
          </a:p>
        </p:txBody>
      </p:sp>
      <p:sp>
        <p:nvSpPr>
          <p:cNvPr id="333" name="Google Shape;877;p45">
            <a:extLst>
              <a:ext uri="{FF2B5EF4-FFF2-40B4-BE49-F238E27FC236}">
                <a16:creationId xmlns="" xmlns:a16="http://schemas.microsoft.com/office/drawing/2014/main" id="{578D6716-D9F0-8445-8058-1E76AF0248F8}"/>
              </a:ext>
            </a:extLst>
          </p:cNvPr>
          <p:cNvSpPr>
            <a:spLocks/>
          </p:cNvSpPr>
          <p:nvPr/>
        </p:nvSpPr>
        <p:spPr>
          <a:xfrm>
            <a:off x="9043838" y="2801608"/>
            <a:ext cx="457200" cy="457200"/>
          </a:xfrm>
          <a:prstGeom prst="ellipse">
            <a:avLst/>
          </a:prstGeom>
          <a:solidFill>
            <a:srgbClr val="B1D100">
              <a:alpha val="70000"/>
            </a:srgbClr>
          </a:solidFill>
          <a:ln>
            <a:noFill/>
          </a:ln>
        </p:spPr>
        <p:txBody>
          <a:bodyPr spcFirstLastPara="1" wrap="square" lIns="0" tIns="0" rIns="0" bIns="0" anchor="ctr" anchorCtr="0">
            <a:noAutofit/>
          </a:bodyPr>
          <a:lstStyle/>
          <a:p>
            <a:pPr algn="ctr">
              <a:buClr>
                <a:srgbClr val="000000"/>
              </a:buClr>
              <a:buFont typeface="Arial"/>
              <a:buNone/>
            </a:pPr>
            <a:r>
              <a:rPr lang="en-US" sz="1400" b="1" kern="0" dirty="0">
                <a:solidFill>
                  <a:srgbClr val="FFFFFF"/>
                </a:solidFill>
                <a:latin typeface="Helvetica" pitchFamily="2" charset="0"/>
                <a:ea typeface="Calibri"/>
                <a:cs typeface="Calibri"/>
                <a:sym typeface="Calibri"/>
              </a:rPr>
              <a:t>E1</a:t>
            </a:r>
            <a:r>
              <a:rPr lang="en-US" sz="1400" b="1" kern="0" baseline="30000" dirty="0">
                <a:solidFill>
                  <a:srgbClr val="FFFFFF"/>
                </a:solidFill>
                <a:latin typeface="Helvetica" pitchFamily="2" charset="0"/>
                <a:ea typeface="Calibri"/>
                <a:cs typeface="Calibri"/>
                <a:sym typeface="Calibri"/>
              </a:rPr>
              <a:t>2</a:t>
            </a:r>
            <a:endParaRPr sz="1100" b="1" kern="0" dirty="0">
              <a:solidFill>
                <a:srgbClr val="000000"/>
              </a:solidFill>
              <a:latin typeface="Helvetica" pitchFamily="2" charset="0"/>
              <a:cs typeface="Arial"/>
              <a:sym typeface="Arial"/>
            </a:endParaRPr>
          </a:p>
        </p:txBody>
      </p:sp>
      <p:sp>
        <p:nvSpPr>
          <p:cNvPr id="334" name="Google Shape;878;p45">
            <a:extLst>
              <a:ext uri="{FF2B5EF4-FFF2-40B4-BE49-F238E27FC236}">
                <a16:creationId xmlns="" xmlns:a16="http://schemas.microsoft.com/office/drawing/2014/main" id="{BCB106FB-769A-9F44-82F2-FAA02FC541AA}"/>
              </a:ext>
            </a:extLst>
          </p:cNvPr>
          <p:cNvSpPr>
            <a:spLocks/>
          </p:cNvSpPr>
          <p:nvPr/>
        </p:nvSpPr>
        <p:spPr>
          <a:xfrm>
            <a:off x="9043838" y="3493458"/>
            <a:ext cx="457200" cy="457200"/>
          </a:xfrm>
          <a:prstGeom prst="ellipse">
            <a:avLst/>
          </a:prstGeom>
          <a:solidFill>
            <a:srgbClr val="B1D100"/>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E1</a:t>
            </a:r>
            <a:r>
              <a:rPr lang="en-US" sz="1400" b="1" kern="0" baseline="30000">
                <a:solidFill>
                  <a:srgbClr val="FFFFFF"/>
                </a:solidFill>
                <a:latin typeface="Helvetica" pitchFamily="2" charset="0"/>
                <a:ea typeface="Calibri"/>
                <a:cs typeface="Calibri"/>
                <a:sym typeface="Calibri"/>
              </a:rPr>
              <a:t>1</a:t>
            </a:r>
            <a:endParaRPr sz="1100" b="1" kern="0">
              <a:solidFill>
                <a:srgbClr val="000000"/>
              </a:solidFill>
              <a:latin typeface="Helvetica" pitchFamily="2" charset="0"/>
              <a:cs typeface="Arial"/>
              <a:sym typeface="Arial"/>
            </a:endParaRPr>
          </a:p>
        </p:txBody>
      </p:sp>
      <p:sp>
        <p:nvSpPr>
          <p:cNvPr id="335" name="Google Shape;879;p45">
            <a:extLst>
              <a:ext uri="{FF2B5EF4-FFF2-40B4-BE49-F238E27FC236}">
                <a16:creationId xmlns="" xmlns:a16="http://schemas.microsoft.com/office/drawing/2014/main" id="{05E548C8-2480-6C4F-9964-6C320287F487}"/>
              </a:ext>
            </a:extLst>
          </p:cNvPr>
          <p:cNvSpPr>
            <a:spLocks/>
          </p:cNvSpPr>
          <p:nvPr/>
        </p:nvSpPr>
        <p:spPr>
          <a:xfrm>
            <a:off x="9043838" y="4185308"/>
            <a:ext cx="457200" cy="457200"/>
          </a:xfrm>
          <a:prstGeom prst="ellipse">
            <a:avLst/>
          </a:prstGeom>
          <a:solidFill>
            <a:srgbClr val="B1D100"/>
          </a:solidFill>
          <a:ln>
            <a:noFill/>
          </a:ln>
        </p:spPr>
        <p:txBody>
          <a:bodyPr spcFirstLastPara="1" wrap="square" lIns="0" tIns="0" rIns="0" bIns="0" anchor="ctr" anchorCtr="0">
            <a:noAutofit/>
          </a:bodyPr>
          <a:lstStyle/>
          <a:p>
            <a:pPr algn="ctr">
              <a:buClr>
                <a:srgbClr val="000000"/>
              </a:buClr>
              <a:buFont typeface="Arial"/>
              <a:buNone/>
            </a:pPr>
            <a:r>
              <a:rPr lang="en-US" sz="1400" b="1" kern="0" dirty="0">
                <a:solidFill>
                  <a:srgbClr val="FFFFFF"/>
                </a:solidFill>
                <a:latin typeface="Helvetica" pitchFamily="2" charset="0"/>
                <a:ea typeface="Calibri"/>
                <a:cs typeface="Calibri"/>
                <a:sym typeface="Calibri"/>
              </a:rPr>
              <a:t>E1</a:t>
            </a:r>
            <a:r>
              <a:rPr lang="en-US" sz="1400" b="1" kern="0" baseline="30000" dirty="0">
                <a:solidFill>
                  <a:srgbClr val="FFFFFF"/>
                </a:solidFill>
                <a:latin typeface="Helvetica" pitchFamily="2" charset="0"/>
                <a:ea typeface="Calibri"/>
                <a:cs typeface="Calibri"/>
                <a:sym typeface="Calibri"/>
              </a:rPr>
              <a:t>1</a:t>
            </a:r>
            <a:endParaRPr sz="1100" b="1" kern="0" dirty="0">
              <a:solidFill>
                <a:srgbClr val="000000"/>
              </a:solidFill>
              <a:latin typeface="Helvetica" pitchFamily="2" charset="0"/>
              <a:cs typeface="Arial"/>
              <a:sym typeface="Arial"/>
            </a:endParaRPr>
          </a:p>
        </p:txBody>
      </p:sp>
      <p:sp>
        <p:nvSpPr>
          <p:cNvPr id="336" name="Google Shape;880;p45">
            <a:extLst>
              <a:ext uri="{FF2B5EF4-FFF2-40B4-BE49-F238E27FC236}">
                <a16:creationId xmlns="" xmlns:a16="http://schemas.microsoft.com/office/drawing/2014/main" id="{12E94A03-A72C-0547-BB3B-0FC632C527C0}"/>
              </a:ext>
            </a:extLst>
          </p:cNvPr>
          <p:cNvSpPr>
            <a:spLocks/>
          </p:cNvSpPr>
          <p:nvPr/>
        </p:nvSpPr>
        <p:spPr>
          <a:xfrm>
            <a:off x="9043837" y="4877158"/>
            <a:ext cx="457200" cy="457200"/>
          </a:xfrm>
          <a:prstGeom prst="ellipse">
            <a:avLst/>
          </a:prstGeom>
          <a:solidFill>
            <a:srgbClr val="B1D100">
              <a:alpha val="69803"/>
            </a:srgbClr>
          </a:solidFill>
          <a:ln>
            <a:noFill/>
          </a:ln>
        </p:spPr>
        <p:txBody>
          <a:bodyPr spcFirstLastPara="1" wrap="square" lIns="0" tIns="0" rIns="0" bIns="0" anchor="ctr" anchorCtr="0">
            <a:noAutofit/>
          </a:bodyPr>
          <a:lstStyle/>
          <a:p>
            <a:pPr algn="ctr">
              <a:buClr>
                <a:srgbClr val="000000"/>
              </a:buClr>
              <a:buFont typeface="Arial"/>
              <a:buNone/>
            </a:pPr>
            <a:r>
              <a:rPr lang="en-US" sz="1400" b="1" kern="0" dirty="0">
                <a:solidFill>
                  <a:srgbClr val="FFFFFF"/>
                </a:solidFill>
                <a:latin typeface="Helvetica" pitchFamily="2" charset="0"/>
                <a:ea typeface="Calibri"/>
                <a:cs typeface="Calibri"/>
                <a:sym typeface="Calibri"/>
              </a:rPr>
              <a:t>E1</a:t>
            </a:r>
            <a:r>
              <a:rPr lang="en-US" sz="1400" b="1" kern="0" baseline="30000" dirty="0">
                <a:solidFill>
                  <a:srgbClr val="FFFFFF"/>
                </a:solidFill>
                <a:latin typeface="Helvetica" pitchFamily="2" charset="0"/>
                <a:ea typeface="Calibri"/>
                <a:cs typeface="Calibri"/>
                <a:sym typeface="Calibri"/>
              </a:rPr>
              <a:t>2</a:t>
            </a:r>
            <a:endParaRPr sz="1100" b="1" kern="0" dirty="0">
              <a:solidFill>
                <a:srgbClr val="000000"/>
              </a:solidFill>
              <a:latin typeface="Helvetica" pitchFamily="2" charset="0"/>
              <a:cs typeface="Arial"/>
              <a:sym typeface="Arial"/>
            </a:endParaRPr>
          </a:p>
        </p:txBody>
      </p:sp>
      <p:sp>
        <p:nvSpPr>
          <p:cNvPr id="337" name="Google Shape;881;p45">
            <a:extLst>
              <a:ext uri="{FF2B5EF4-FFF2-40B4-BE49-F238E27FC236}">
                <a16:creationId xmlns="" xmlns:a16="http://schemas.microsoft.com/office/drawing/2014/main" id="{8A2C4DCD-8345-AE49-AEDE-590A41926DD9}"/>
              </a:ext>
            </a:extLst>
          </p:cNvPr>
          <p:cNvSpPr>
            <a:spLocks/>
          </p:cNvSpPr>
          <p:nvPr/>
        </p:nvSpPr>
        <p:spPr>
          <a:xfrm>
            <a:off x="9822727" y="2801608"/>
            <a:ext cx="457200" cy="457200"/>
          </a:xfrm>
          <a:prstGeom prst="ellipse">
            <a:avLst/>
          </a:prstGeom>
          <a:solidFill>
            <a:srgbClr val="8F9FB3"/>
          </a:solidFill>
          <a:ln>
            <a:noFill/>
          </a:ln>
        </p:spPr>
        <p:txBody>
          <a:bodyPr spcFirstLastPara="1" wrap="square" lIns="0" tIns="0" rIns="0" bIns="0" anchor="ctr" anchorCtr="0">
            <a:noAutofit/>
          </a:bodyPr>
          <a:lstStyle/>
          <a:p>
            <a:pPr algn="ctr">
              <a:buClr>
                <a:srgbClr val="000000"/>
              </a:buClr>
              <a:buFont typeface="Arial"/>
              <a:buNone/>
            </a:pPr>
            <a:r>
              <a:rPr lang="en-US" sz="1400" b="1" kern="0" dirty="0">
                <a:solidFill>
                  <a:srgbClr val="FFFFFF"/>
                </a:solidFill>
                <a:latin typeface="Helvetica" pitchFamily="2" charset="0"/>
                <a:ea typeface="Calibri"/>
                <a:cs typeface="Calibri"/>
                <a:sym typeface="Calibri"/>
              </a:rPr>
              <a:t>E2</a:t>
            </a:r>
            <a:r>
              <a:rPr lang="en-US" sz="1400" b="1" kern="0" baseline="30000" dirty="0">
                <a:solidFill>
                  <a:srgbClr val="FFFFFF"/>
                </a:solidFill>
                <a:latin typeface="Helvetica" pitchFamily="2" charset="0"/>
                <a:ea typeface="Calibri"/>
                <a:cs typeface="Calibri"/>
                <a:sym typeface="Calibri"/>
              </a:rPr>
              <a:t>1</a:t>
            </a:r>
            <a:endParaRPr sz="1100" b="1" kern="0" dirty="0">
              <a:solidFill>
                <a:srgbClr val="000000"/>
              </a:solidFill>
              <a:latin typeface="Helvetica" pitchFamily="2" charset="0"/>
              <a:cs typeface="Arial"/>
              <a:sym typeface="Arial"/>
            </a:endParaRPr>
          </a:p>
        </p:txBody>
      </p:sp>
      <p:sp>
        <p:nvSpPr>
          <p:cNvPr id="338" name="Google Shape;882;p45">
            <a:extLst>
              <a:ext uri="{FF2B5EF4-FFF2-40B4-BE49-F238E27FC236}">
                <a16:creationId xmlns="" xmlns:a16="http://schemas.microsoft.com/office/drawing/2014/main" id="{C76CF892-B605-AA41-AD6B-EA089209A777}"/>
              </a:ext>
            </a:extLst>
          </p:cNvPr>
          <p:cNvSpPr>
            <a:spLocks/>
          </p:cNvSpPr>
          <p:nvPr/>
        </p:nvSpPr>
        <p:spPr>
          <a:xfrm>
            <a:off x="9822727" y="3493458"/>
            <a:ext cx="457200" cy="457200"/>
          </a:xfrm>
          <a:prstGeom prst="ellipse">
            <a:avLst/>
          </a:prstGeom>
          <a:solidFill>
            <a:srgbClr val="8F9FB3">
              <a:alpha val="69803"/>
            </a:srgbClr>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E2</a:t>
            </a:r>
            <a:r>
              <a:rPr lang="en-US" sz="1400" b="1" kern="0" baseline="30000">
                <a:solidFill>
                  <a:srgbClr val="FFFFFF"/>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339" name="Google Shape;883;p45">
            <a:extLst>
              <a:ext uri="{FF2B5EF4-FFF2-40B4-BE49-F238E27FC236}">
                <a16:creationId xmlns="" xmlns:a16="http://schemas.microsoft.com/office/drawing/2014/main" id="{CDD2AD64-4012-E246-9AC3-1B6F7568A09A}"/>
              </a:ext>
            </a:extLst>
          </p:cNvPr>
          <p:cNvSpPr>
            <a:spLocks/>
          </p:cNvSpPr>
          <p:nvPr/>
        </p:nvSpPr>
        <p:spPr>
          <a:xfrm>
            <a:off x="9822727" y="4185308"/>
            <a:ext cx="457200" cy="457200"/>
          </a:xfrm>
          <a:prstGeom prst="ellipse">
            <a:avLst/>
          </a:prstGeom>
          <a:solidFill>
            <a:srgbClr val="8F9FB3"/>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E2</a:t>
            </a:r>
            <a:r>
              <a:rPr lang="en-US" sz="1400" b="1" kern="0" baseline="30000">
                <a:solidFill>
                  <a:srgbClr val="FFFFFF"/>
                </a:solidFill>
                <a:latin typeface="Helvetica" pitchFamily="2" charset="0"/>
                <a:ea typeface="Calibri"/>
                <a:cs typeface="Calibri"/>
                <a:sym typeface="Calibri"/>
              </a:rPr>
              <a:t>1</a:t>
            </a:r>
            <a:endParaRPr sz="1100" b="1" kern="0">
              <a:solidFill>
                <a:srgbClr val="000000"/>
              </a:solidFill>
              <a:latin typeface="Helvetica" pitchFamily="2" charset="0"/>
              <a:cs typeface="Arial"/>
              <a:sym typeface="Arial"/>
            </a:endParaRPr>
          </a:p>
        </p:txBody>
      </p:sp>
      <p:sp>
        <p:nvSpPr>
          <p:cNvPr id="340" name="Google Shape;884;p45">
            <a:extLst>
              <a:ext uri="{FF2B5EF4-FFF2-40B4-BE49-F238E27FC236}">
                <a16:creationId xmlns="" xmlns:a16="http://schemas.microsoft.com/office/drawing/2014/main" id="{F562529C-436E-3E4B-8023-2CCE22265F01}"/>
              </a:ext>
            </a:extLst>
          </p:cNvPr>
          <p:cNvSpPr>
            <a:spLocks/>
          </p:cNvSpPr>
          <p:nvPr/>
        </p:nvSpPr>
        <p:spPr>
          <a:xfrm>
            <a:off x="9822726" y="4877158"/>
            <a:ext cx="457200" cy="457200"/>
          </a:xfrm>
          <a:prstGeom prst="ellipse">
            <a:avLst/>
          </a:prstGeom>
          <a:solidFill>
            <a:srgbClr val="8F9FB3">
              <a:alpha val="69803"/>
            </a:srgbClr>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E2</a:t>
            </a:r>
            <a:r>
              <a:rPr lang="en-US" sz="1400" b="1" kern="0" baseline="30000">
                <a:solidFill>
                  <a:srgbClr val="FFFFFF"/>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341" name="Google Shape;885;p45">
            <a:extLst>
              <a:ext uri="{FF2B5EF4-FFF2-40B4-BE49-F238E27FC236}">
                <a16:creationId xmlns="" xmlns:a16="http://schemas.microsoft.com/office/drawing/2014/main" id="{9A68B6EB-CB5D-584D-B1AC-6956C1893E96}"/>
              </a:ext>
            </a:extLst>
          </p:cNvPr>
          <p:cNvSpPr>
            <a:spLocks/>
          </p:cNvSpPr>
          <p:nvPr/>
        </p:nvSpPr>
        <p:spPr>
          <a:xfrm>
            <a:off x="10422243" y="2801608"/>
            <a:ext cx="457200" cy="457200"/>
          </a:xfrm>
          <a:prstGeom prst="ellipse">
            <a:avLst/>
          </a:prstGeom>
          <a:solidFill>
            <a:srgbClr val="B1D100"/>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E1</a:t>
            </a:r>
            <a:r>
              <a:rPr lang="en-US" sz="1400" b="1" kern="0" baseline="30000">
                <a:solidFill>
                  <a:srgbClr val="FFFFFF"/>
                </a:solidFill>
                <a:latin typeface="Helvetica" pitchFamily="2" charset="0"/>
                <a:ea typeface="Calibri"/>
                <a:cs typeface="Calibri"/>
                <a:sym typeface="Calibri"/>
              </a:rPr>
              <a:t>1</a:t>
            </a:r>
            <a:endParaRPr sz="1100" b="1" kern="0">
              <a:solidFill>
                <a:srgbClr val="000000"/>
              </a:solidFill>
              <a:latin typeface="Helvetica" pitchFamily="2" charset="0"/>
              <a:cs typeface="Arial"/>
              <a:sym typeface="Arial"/>
            </a:endParaRPr>
          </a:p>
        </p:txBody>
      </p:sp>
      <p:sp>
        <p:nvSpPr>
          <p:cNvPr id="342" name="Google Shape;886;p45">
            <a:extLst>
              <a:ext uri="{FF2B5EF4-FFF2-40B4-BE49-F238E27FC236}">
                <a16:creationId xmlns="" xmlns:a16="http://schemas.microsoft.com/office/drawing/2014/main" id="{3B98192A-1CFA-8040-ADB6-79212E918962}"/>
              </a:ext>
            </a:extLst>
          </p:cNvPr>
          <p:cNvSpPr>
            <a:spLocks/>
          </p:cNvSpPr>
          <p:nvPr/>
        </p:nvSpPr>
        <p:spPr>
          <a:xfrm>
            <a:off x="10422243" y="3493458"/>
            <a:ext cx="457200" cy="457200"/>
          </a:xfrm>
          <a:prstGeom prst="ellipse">
            <a:avLst/>
          </a:prstGeom>
          <a:solidFill>
            <a:srgbClr val="B1D100"/>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E1</a:t>
            </a:r>
            <a:r>
              <a:rPr lang="en-US" sz="1400" b="1" kern="0" baseline="30000">
                <a:solidFill>
                  <a:srgbClr val="FFFFFF"/>
                </a:solidFill>
                <a:latin typeface="Helvetica" pitchFamily="2" charset="0"/>
                <a:ea typeface="Calibri"/>
                <a:cs typeface="Calibri"/>
                <a:sym typeface="Calibri"/>
              </a:rPr>
              <a:t>1</a:t>
            </a:r>
            <a:endParaRPr sz="1100" b="1" kern="0">
              <a:solidFill>
                <a:srgbClr val="000000"/>
              </a:solidFill>
              <a:latin typeface="Helvetica" pitchFamily="2" charset="0"/>
              <a:cs typeface="Arial"/>
              <a:sym typeface="Arial"/>
            </a:endParaRPr>
          </a:p>
        </p:txBody>
      </p:sp>
      <p:sp>
        <p:nvSpPr>
          <p:cNvPr id="343" name="Google Shape;887;p45">
            <a:extLst>
              <a:ext uri="{FF2B5EF4-FFF2-40B4-BE49-F238E27FC236}">
                <a16:creationId xmlns="" xmlns:a16="http://schemas.microsoft.com/office/drawing/2014/main" id="{ECAC4A0F-455F-924C-A9EE-F8354D77B777}"/>
              </a:ext>
            </a:extLst>
          </p:cNvPr>
          <p:cNvSpPr>
            <a:spLocks/>
          </p:cNvSpPr>
          <p:nvPr/>
        </p:nvSpPr>
        <p:spPr>
          <a:xfrm>
            <a:off x="10422243" y="4185308"/>
            <a:ext cx="457200" cy="457200"/>
          </a:xfrm>
          <a:prstGeom prst="ellipse">
            <a:avLst/>
          </a:prstGeom>
          <a:solidFill>
            <a:srgbClr val="B1D100">
              <a:alpha val="69803"/>
            </a:srgbClr>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E1</a:t>
            </a:r>
            <a:r>
              <a:rPr lang="en-US" sz="1400" b="1" kern="0" baseline="30000">
                <a:solidFill>
                  <a:srgbClr val="FFFFFF"/>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344" name="Google Shape;888;p45">
            <a:extLst>
              <a:ext uri="{FF2B5EF4-FFF2-40B4-BE49-F238E27FC236}">
                <a16:creationId xmlns="" xmlns:a16="http://schemas.microsoft.com/office/drawing/2014/main" id="{DF3EA42F-6DC1-2041-9AF8-02CED852CA8C}"/>
              </a:ext>
            </a:extLst>
          </p:cNvPr>
          <p:cNvSpPr>
            <a:spLocks/>
          </p:cNvSpPr>
          <p:nvPr/>
        </p:nvSpPr>
        <p:spPr>
          <a:xfrm>
            <a:off x="10422242" y="4877158"/>
            <a:ext cx="457200" cy="457200"/>
          </a:xfrm>
          <a:prstGeom prst="ellipse">
            <a:avLst/>
          </a:prstGeom>
          <a:solidFill>
            <a:srgbClr val="B1D100">
              <a:alpha val="69803"/>
            </a:srgbClr>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E1</a:t>
            </a:r>
            <a:r>
              <a:rPr lang="en-US" sz="1400" b="1" kern="0" baseline="30000">
                <a:solidFill>
                  <a:srgbClr val="FFFFFF"/>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345" name="Google Shape;889;p45">
            <a:extLst>
              <a:ext uri="{FF2B5EF4-FFF2-40B4-BE49-F238E27FC236}">
                <a16:creationId xmlns="" xmlns:a16="http://schemas.microsoft.com/office/drawing/2014/main" id="{F71F7C26-71DD-A34F-BFF3-A4854639C95B}"/>
              </a:ext>
            </a:extLst>
          </p:cNvPr>
          <p:cNvSpPr>
            <a:spLocks/>
          </p:cNvSpPr>
          <p:nvPr/>
        </p:nvSpPr>
        <p:spPr>
          <a:xfrm>
            <a:off x="11201132" y="2801608"/>
            <a:ext cx="457200" cy="457200"/>
          </a:xfrm>
          <a:prstGeom prst="ellipse">
            <a:avLst/>
          </a:prstGeom>
          <a:solidFill>
            <a:srgbClr val="8F9FB3"/>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E2</a:t>
            </a:r>
            <a:r>
              <a:rPr lang="en-US" sz="1400" b="1" kern="0" baseline="30000">
                <a:solidFill>
                  <a:srgbClr val="FFFFFF"/>
                </a:solidFill>
                <a:latin typeface="Helvetica" pitchFamily="2" charset="0"/>
                <a:ea typeface="Calibri"/>
                <a:cs typeface="Calibri"/>
                <a:sym typeface="Calibri"/>
              </a:rPr>
              <a:t>1</a:t>
            </a:r>
            <a:endParaRPr sz="1100" b="1" kern="0">
              <a:solidFill>
                <a:srgbClr val="000000"/>
              </a:solidFill>
              <a:latin typeface="Helvetica" pitchFamily="2" charset="0"/>
              <a:cs typeface="Arial"/>
              <a:sym typeface="Arial"/>
            </a:endParaRPr>
          </a:p>
        </p:txBody>
      </p:sp>
      <p:sp>
        <p:nvSpPr>
          <p:cNvPr id="346" name="Google Shape;890;p45">
            <a:extLst>
              <a:ext uri="{FF2B5EF4-FFF2-40B4-BE49-F238E27FC236}">
                <a16:creationId xmlns="" xmlns:a16="http://schemas.microsoft.com/office/drawing/2014/main" id="{34BD1FEE-58C0-DA4C-AD74-43B1E4021786}"/>
              </a:ext>
            </a:extLst>
          </p:cNvPr>
          <p:cNvSpPr>
            <a:spLocks/>
          </p:cNvSpPr>
          <p:nvPr/>
        </p:nvSpPr>
        <p:spPr>
          <a:xfrm>
            <a:off x="11201132" y="3493458"/>
            <a:ext cx="457200" cy="457200"/>
          </a:xfrm>
          <a:prstGeom prst="ellipse">
            <a:avLst/>
          </a:prstGeom>
          <a:solidFill>
            <a:srgbClr val="8F9FB3">
              <a:alpha val="69803"/>
            </a:srgbClr>
          </a:solidFill>
          <a:ln>
            <a:noFill/>
          </a:ln>
        </p:spPr>
        <p:txBody>
          <a:bodyPr spcFirstLastPara="1" wrap="square" lIns="0" tIns="0" rIns="0" bIns="0" anchor="ctr" anchorCtr="0">
            <a:noAutofit/>
          </a:bodyPr>
          <a:lstStyle/>
          <a:p>
            <a:pPr algn="ctr">
              <a:buClr>
                <a:srgbClr val="000000"/>
              </a:buClr>
              <a:buFont typeface="Arial"/>
              <a:buNone/>
            </a:pPr>
            <a:r>
              <a:rPr lang="en-US" sz="1400" b="1" kern="0">
                <a:solidFill>
                  <a:srgbClr val="FFFFFF"/>
                </a:solidFill>
                <a:latin typeface="Helvetica" pitchFamily="2" charset="0"/>
                <a:ea typeface="Calibri"/>
                <a:cs typeface="Calibri"/>
                <a:sym typeface="Calibri"/>
              </a:rPr>
              <a:t>E2</a:t>
            </a:r>
            <a:r>
              <a:rPr lang="en-US" sz="1400" b="1" kern="0" baseline="30000">
                <a:solidFill>
                  <a:srgbClr val="FFFFFF"/>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347" name="Google Shape;891;p45">
            <a:extLst>
              <a:ext uri="{FF2B5EF4-FFF2-40B4-BE49-F238E27FC236}">
                <a16:creationId xmlns="" xmlns:a16="http://schemas.microsoft.com/office/drawing/2014/main" id="{047641B9-A949-9C42-853B-FF0C06F4EBD0}"/>
              </a:ext>
            </a:extLst>
          </p:cNvPr>
          <p:cNvSpPr>
            <a:spLocks/>
          </p:cNvSpPr>
          <p:nvPr/>
        </p:nvSpPr>
        <p:spPr>
          <a:xfrm>
            <a:off x="11201132" y="4185308"/>
            <a:ext cx="457200" cy="457200"/>
          </a:xfrm>
          <a:prstGeom prst="ellipse">
            <a:avLst/>
          </a:prstGeom>
          <a:solidFill>
            <a:srgbClr val="8F9FB3">
              <a:alpha val="70000"/>
            </a:srgbClr>
          </a:solidFill>
          <a:ln>
            <a:noFill/>
          </a:ln>
        </p:spPr>
        <p:txBody>
          <a:bodyPr spcFirstLastPara="1" wrap="square" lIns="0" tIns="0" rIns="0" bIns="0" anchor="ctr" anchorCtr="0">
            <a:noAutofit/>
          </a:bodyPr>
          <a:lstStyle/>
          <a:p>
            <a:pPr algn="ctr">
              <a:buClr>
                <a:srgbClr val="000000"/>
              </a:buClr>
              <a:buFont typeface="Arial"/>
              <a:buNone/>
            </a:pPr>
            <a:r>
              <a:rPr lang="en-US" sz="1400" b="1" kern="0" dirty="0">
                <a:solidFill>
                  <a:srgbClr val="FFFFFF"/>
                </a:solidFill>
                <a:latin typeface="Helvetica" pitchFamily="2" charset="0"/>
                <a:ea typeface="Calibri"/>
                <a:cs typeface="Calibri"/>
                <a:sym typeface="Calibri"/>
              </a:rPr>
              <a:t>E2</a:t>
            </a:r>
            <a:r>
              <a:rPr lang="en-US" sz="1400" b="1" kern="0" baseline="30000" dirty="0">
                <a:solidFill>
                  <a:srgbClr val="FFFFFF"/>
                </a:solidFill>
                <a:latin typeface="Helvetica" pitchFamily="2" charset="0"/>
                <a:ea typeface="Calibri"/>
                <a:cs typeface="Calibri"/>
                <a:sym typeface="Calibri"/>
              </a:rPr>
              <a:t>2</a:t>
            </a:r>
            <a:endParaRPr sz="1100" b="1" kern="0" dirty="0">
              <a:solidFill>
                <a:srgbClr val="000000"/>
              </a:solidFill>
              <a:latin typeface="Helvetica" pitchFamily="2" charset="0"/>
              <a:cs typeface="Arial"/>
              <a:sym typeface="Arial"/>
            </a:endParaRPr>
          </a:p>
        </p:txBody>
      </p:sp>
      <p:sp>
        <p:nvSpPr>
          <p:cNvPr id="348" name="Google Shape;892;p45">
            <a:extLst>
              <a:ext uri="{FF2B5EF4-FFF2-40B4-BE49-F238E27FC236}">
                <a16:creationId xmlns="" xmlns:a16="http://schemas.microsoft.com/office/drawing/2014/main" id="{367B073B-57B4-C141-A468-042177D2AA39}"/>
              </a:ext>
            </a:extLst>
          </p:cNvPr>
          <p:cNvSpPr>
            <a:spLocks/>
          </p:cNvSpPr>
          <p:nvPr/>
        </p:nvSpPr>
        <p:spPr>
          <a:xfrm>
            <a:off x="11201131" y="4877158"/>
            <a:ext cx="457200" cy="457200"/>
          </a:xfrm>
          <a:prstGeom prst="ellipse">
            <a:avLst/>
          </a:prstGeom>
          <a:solidFill>
            <a:srgbClr val="8F9FB3"/>
          </a:solidFill>
          <a:ln>
            <a:noFill/>
          </a:ln>
        </p:spPr>
        <p:txBody>
          <a:bodyPr spcFirstLastPara="1" wrap="square" lIns="0" tIns="0" rIns="0" bIns="0" anchor="ctr" anchorCtr="0">
            <a:noAutofit/>
          </a:bodyPr>
          <a:lstStyle/>
          <a:p>
            <a:pPr algn="ctr">
              <a:buClr>
                <a:srgbClr val="000000"/>
              </a:buClr>
              <a:buFont typeface="Arial"/>
              <a:buNone/>
            </a:pPr>
            <a:r>
              <a:rPr lang="en-US" sz="1400" b="1" kern="0" dirty="0">
                <a:solidFill>
                  <a:srgbClr val="FFFFFF"/>
                </a:solidFill>
                <a:latin typeface="Helvetica" pitchFamily="2" charset="0"/>
                <a:ea typeface="Calibri"/>
                <a:cs typeface="Calibri"/>
                <a:sym typeface="Calibri"/>
              </a:rPr>
              <a:t>E2</a:t>
            </a:r>
            <a:r>
              <a:rPr lang="en-US" sz="1400" b="1" kern="0" baseline="30000" dirty="0">
                <a:solidFill>
                  <a:srgbClr val="FFFFFF"/>
                </a:solidFill>
                <a:latin typeface="Helvetica" pitchFamily="2" charset="0"/>
                <a:ea typeface="Calibri"/>
                <a:cs typeface="Calibri"/>
                <a:sym typeface="Calibri"/>
              </a:rPr>
              <a:t>1</a:t>
            </a:r>
            <a:endParaRPr sz="1100" b="1" kern="0" dirty="0">
              <a:solidFill>
                <a:srgbClr val="000000"/>
              </a:solidFill>
              <a:latin typeface="Helvetica" pitchFamily="2" charset="0"/>
              <a:cs typeface="Arial"/>
              <a:sym typeface="Arial"/>
            </a:endParaRPr>
          </a:p>
        </p:txBody>
      </p:sp>
      <p:cxnSp>
        <p:nvCxnSpPr>
          <p:cNvPr id="349" name="Google Shape;893;p45">
            <a:extLst>
              <a:ext uri="{FF2B5EF4-FFF2-40B4-BE49-F238E27FC236}">
                <a16:creationId xmlns="" xmlns:a16="http://schemas.microsoft.com/office/drawing/2014/main" id="{E22F8FB0-3217-D34F-ADD7-0F8D7B2EE61F}"/>
              </a:ext>
            </a:extLst>
          </p:cNvPr>
          <p:cNvCxnSpPr>
            <a:stCxn id="333" idx="6"/>
            <a:endCxn id="337" idx="2"/>
          </p:cNvCxnSpPr>
          <p:nvPr/>
        </p:nvCxnSpPr>
        <p:spPr>
          <a:xfrm>
            <a:off x="9501039" y="3030208"/>
            <a:ext cx="321689" cy="0"/>
          </a:xfrm>
          <a:prstGeom prst="straightConnector1">
            <a:avLst/>
          </a:prstGeom>
          <a:noFill/>
          <a:ln w="38100" cap="flat" cmpd="sng">
            <a:solidFill>
              <a:srgbClr val="515E68"/>
            </a:solidFill>
            <a:prstDash val="solid"/>
            <a:miter lim="800000"/>
            <a:headEnd type="none" w="sm" len="sm"/>
            <a:tailEnd type="none" w="sm" len="sm"/>
          </a:ln>
        </p:spPr>
      </p:cxnSp>
      <p:cxnSp>
        <p:nvCxnSpPr>
          <p:cNvPr id="350" name="Google Shape;894;p45">
            <a:extLst>
              <a:ext uri="{FF2B5EF4-FFF2-40B4-BE49-F238E27FC236}">
                <a16:creationId xmlns="" xmlns:a16="http://schemas.microsoft.com/office/drawing/2014/main" id="{9C5CB172-990A-A245-9EC5-FB319F95013F}"/>
              </a:ext>
            </a:extLst>
          </p:cNvPr>
          <p:cNvCxnSpPr>
            <a:stCxn id="334" idx="6"/>
            <a:endCxn id="338" idx="2"/>
          </p:cNvCxnSpPr>
          <p:nvPr/>
        </p:nvCxnSpPr>
        <p:spPr>
          <a:xfrm>
            <a:off x="9501039" y="3722058"/>
            <a:ext cx="321689" cy="0"/>
          </a:xfrm>
          <a:prstGeom prst="straightConnector1">
            <a:avLst/>
          </a:prstGeom>
          <a:noFill/>
          <a:ln w="38100" cap="flat" cmpd="sng">
            <a:solidFill>
              <a:srgbClr val="515E68">
                <a:alpha val="55000"/>
              </a:srgbClr>
            </a:solidFill>
            <a:prstDash val="solid"/>
            <a:miter lim="800000"/>
            <a:headEnd type="none" w="sm" len="sm"/>
            <a:tailEnd type="none" w="sm" len="sm"/>
          </a:ln>
        </p:spPr>
      </p:cxnSp>
      <p:cxnSp>
        <p:nvCxnSpPr>
          <p:cNvPr id="351" name="Google Shape;895;p45">
            <a:extLst>
              <a:ext uri="{FF2B5EF4-FFF2-40B4-BE49-F238E27FC236}">
                <a16:creationId xmlns="" xmlns:a16="http://schemas.microsoft.com/office/drawing/2014/main" id="{A469FC52-6289-3647-A055-978019E1756E}"/>
              </a:ext>
            </a:extLst>
          </p:cNvPr>
          <p:cNvCxnSpPr>
            <a:stCxn id="335" idx="6"/>
            <a:endCxn id="339" idx="2"/>
          </p:cNvCxnSpPr>
          <p:nvPr/>
        </p:nvCxnSpPr>
        <p:spPr>
          <a:xfrm>
            <a:off x="9501039" y="4413908"/>
            <a:ext cx="321689" cy="0"/>
          </a:xfrm>
          <a:prstGeom prst="straightConnector1">
            <a:avLst/>
          </a:prstGeom>
          <a:noFill/>
          <a:ln w="38100" cap="flat" cmpd="sng">
            <a:solidFill>
              <a:srgbClr val="515E68"/>
            </a:solidFill>
            <a:prstDash val="solid"/>
            <a:miter lim="800000"/>
            <a:headEnd type="none" w="sm" len="sm"/>
            <a:tailEnd type="none" w="sm" len="sm"/>
          </a:ln>
        </p:spPr>
      </p:cxnSp>
      <p:cxnSp>
        <p:nvCxnSpPr>
          <p:cNvPr id="352" name="Google Shape;896;p45">
            <a:extLst>
              <a:ext uri="{FF2B5EF4-FFF2-40B4-BE49-F238E27FC236}">
                <a16:creationId xmlns="" xmlns:a16="http://schemas.microsoft.com/office/drawing/2014/main" id="{37519E03-FFA7-494B-AD80-20A5978797B2}"/>
              </a:ext>
            </a:extLst>
          </p:cNvPr>
          <p:cNvCxnSpPr>
            <a:stCxn id="336" idx="6"/>
            <a:endCxn id="340" idx="2"/>
          </p:cNvCxnSpPr>
          <p:nvPr/>
        </p:nvCxnSpPr>
        <p:spPr>
          <a:xfrm>
            <a:off x="9501038" y="5105758"/>
            <a:ext cx="321689" cy="0"/>
          </a:xfrm>
          <a:prstGeom prst="straightConnector1">
            <a:avLst/>
          </a:prstGeom>
          <a:noFill/>
          <a:ln w="38100" cap="flat" cmpd="sng">
            <a:solidFill>
              <a:srgbClr val="515E68"/>
            </a:solidFill>
            <a:prstDash val="solid"/>
            <a:miter lim="800000"/>
            <a:headEnd type="none" w="sm" len="sm"/>
            <a:tailEnd type="none" w="sm" len="sm"/>
          </a:ln>
        </p:spPr>
      </p:cxnSp>
      <p:cxnSp>
        <p:nvCxnSpPr>
          <p:cNvPr id="353" name="Google Shape;897;p45">
            <a:extLst>
              <a:ext uri="{FF2B5EF4-FFF2-40B4-BE49-F238E27FC236}">
                <a16:creationId xmlns="" xmlns:a16="http://schemas.microsoft.com/office/drawing/2014/main" id="{56BF45C5-04CF-7B45-80A0-57C0CCBD8934}"/>
              </a:ext>
            </a:extLst>
          </p:cNvPr>
          <p:cNvCxnSpPr>
            <a:stCxn id="344" idx="6"/>
            <a:endCxn id="348" idx="2"/>
          </p:cNvCxnSpPr>
          <p:nvPr/>
        </p:nvCxnSpPr>
        <p:spPr>
          <a:xfrm>
            <a:off x="10879443" y="5105758"/>
            <a:ext cx="321689" cy="0"/>
          </a:xfrm>
          <a:prstGeom prst="straightConnector1">
            <a:avLst/>
          </a:prstGeom>
          <a:noFill/>
          <a:ln w="38100" cap="flat" cmpd="sng">
            <a:solidFill>
              <a:srgbClr val="515E68">
                <a:alpha val="55000"/>
              </a:srgbClr>
            </a:solidFill>
            <a:prstDash val="solid"/>
            <a:miter lim="800000"/>
            <a:headEnd type="none" w="sm" len="sm"/>
            <a:tailEnd type="none" w="sm" len="sm"/>
          </a:ln>
        </p:spPr>
      </p:cxnSp>
      <p:cxnSp>
        <p:nvCxnSpPr>
          <p:cNvPr id="354" name="Google Shape;898;p45">
            <a:extLst>
              <a:ext uri="{FF2B5EF4-FFF2-40B4-BE49-F238E27FC236}">
                <a16:creationId xmlns="" xmlns:a16="http://schemas.microsoft.com/office/drawing/2014/main" id="{3AB34E71-8233-F844-B8EF-6578CB0D8C23}"/>
              </a:ext>
            </a:extLst>
          </p:cNvPr>
          <p:cNvCxnSpPr>
            <a:stCxn id="343" idx="6"/>
            <a:endCxn id="347" idx="2"/>
          </p:cNvCxnSpPr>
          <p:nvPr/>
        </p:nvCxnSpPr>
        <p:spPr>
          <a:xfrm>
            <a:off x="10879444" y="4413908"/>
            <a:ext cx="321689" cy="0"/>
          </a:xfrm>
          <a:prstGeom prst="straightConnector1">
            <a:avLst/>
          </a:prstGeom>
          <a:noFill/>
          <a:ln w="38100" cap="flat" cmpd="sng">
            <a:solidFill>
              <a:srgbClr val="515E68">
                <a:alpha val="55000"/>
              </a:srgbClr>
            </a:solidFill>
            <a:prstDash val="solid"/>
            <a:miter lim="800000"/>
            <a:headEnd type="none" w="sm" len="sm"/>
            <a:tailEnd type="none" w="sm" len="sm"/>
          </a:ln>
        </p:spPr>
      </p:cxnSp>
      <p:cxnSp>
        <p:nvCxnSpPr>
          <p:cNvPr id="355" name="Google Shape;899;p45">
            <a:extLst>
              <a:ext uri="{FF2B5EF4-FFF2-40B4-BE49-F238E27FC236}">
                <a16:creationId xmlns="" xmlns:a16="http://schemas.microsoft.com/office/drawing/2014/main" id="{C687E1AE-BFC9-F440-B611-A1C069A22A77}"/>
              </a:ext>
            </a:extLst>
          </p:cNvPr>
          <p:cNvCxnSpPr>
            <a:stCxn id="342" idx="6"/>
            <a:endCxn id="346" idx="2"/>
          </p:cNvCxnSpPr>
          <p:nvPr/>
        </p:nvCxnSpPr>
        <p:spPr>
          <a:xfrm>
            <a:off x="10879444" y="3722058"/>
            <a:ext cx="321689" cy="0"/>
          </a:xfrm>
          <a:prstGeom prst="straightConnector1">
            <a:avLst/>
          </a:prstGeom>
          <a:noFill/>
          <a:ln w="38100" cap="flat" cmpd="sng">
            <a:solidFill>
              <a:srgbClr val="515E68"/>
            </a:solidFill>
            <a:prstDash val="solid"/>
            <a:miter lim="800000"/>
            <a:headEnd type="none" w="sm" len="sm"/>
            <a:tailEnd type="none" w="sm" len="sm"/>
          </a:ln>
        </p:spPr>
      </p:cxnSp>
      <p:cxnSp>
        <p:nvCxnSpPr>
          <p:cNvPr id="356" name="Google Shape;900;p45">
            <a:extLst>
              <a:ext uri="{FF2B5EF4-FFF2-40B4-BE49-F238E27FC236}">
                <a16:creationId xmlns="" xmlns:a16="http://schemas.microsoft.com/office/drawing/2014/main" id="{4CBF9435-BB98-4549-97F6-4824AB61C8E3}"/>
              </a:ext>
            </a:extLst>
          </p:cNvPr>
          <p:cNvCxnSpPr>
            <a:stCxn id="341" idx="6"/>
            <a:endCxn id="345" idx="2"/>
          </p:cNvCxnSpPr>
          <p:nvPr/>
        </p:nvCxnSpPr>
        <p:spPr>
          <a:xfrm>
            <a:off x="10879444" y="3030208"/>
            <a:ext cx="321689" cy="0"/>
          </a:xfrm>
          <a:prstGeom prst="straightConnector1">
            <a:avLst/>
          </a:prstGeom>
          <a:noFill/>
          <a:ln w="38100" cap="flat" cmpd="sng">
            <a:solidFill>
              <a:srgbClr val="515E68">
                <a:alpha val="55000"/>
              </a:srgbClr>
            </a:solidFill>
            <a:prstDash val="solid"/>
            <a:miter lim="800000"/>
            <a:headEnd type="none" w="sm" len="sm"/>
            <a:tailEnd type="none" w="sm" len="sm"/>
          </a:ln>
        </p:spPr>
      </p:cxnSp>
      <p:sp>
        <p:nvSpPr>
          <p:cNvPr id="357" name="Google Shape;901;p45">
            <a:extLst>
              <a:ext uri="{FF2B5EF4-FFF2-40B4-BE49-F238E27FC236}">
                <a16:creationId xmlns="" xmlns:a16="http://schemas.microsoft.com/office/drawing/2014/main" id="{69C6678A-DB36-774E-B470-901797FDE20E}"/>
              </a:ext>
            </a:extLst>
          </p:cNvPr>
          <p:cNvSpPr txBox="1">
            <a:spLocks/>
          </p:cNvSpPr>
          <p:nvPr/>
        </p:nvSpPr>
        <p:spPr>
          <a:xfrm>
            <a:off x="9483200" y="2671561"/>
            <a:ext cx="434734" cy="26157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100" b="1" kern="0" dirty="0">
                <a:solidFill>
                  <a:srgbClr val="000000"/>
                </a:solidFill>
                <a:latin typeface="Helvetica" pitchFamily="2" charset="0"/>
                <a:ea typeface="Calibri"/>
                <a:cs typeface="Calibri"/>
                <a:sym typeface="Calibri"/>
              </a:rPr>
              <a:t>R1</a:t>
            </a:r>
            <a:r>
              <a:rPr lang="en-US" sz="1100" b="1" kern="0" baseline="30000" dirty="0">
                <a:solidFill>
                  <a:srgbClr val="000000"/>
                </a:solidFill>
                <a:latin typeface="Helvetica" pitchFamily="2" charset="0"/>
                <a:ea typeface="Calibri"/>
                <a:cs typeface="Calibri"/>
                <a:sym typeface="Calibri"/>
              </a:rPr>
              <a:t>1</a:t>
            </a:r>
            <a:endParaRPr sz="1100" b="1" kern="0" dirty="0">
              <a:solidFill>
                <a:srgbClr val="000000"/>
              </a:solidFill>
              <a:latin typeface="Helvetica" pitchFamily="2" charset="0"/>
              <a:cs typeface="Arial"/>
              <a:sym typeface="Arial"/>
            </a:endParaRPr>
          </a:p>
        </p:txBody>
      </p:sp>
      <p:sp>
        <p:nvSpPr>
          <p:cNvPr id="358" name="Google Shape;902;p45">
            <a:extLst>
              <a:ext uri="{FF2B5EF4-FFF2-40B4-BE49-F238E27FC236}">
                <a16:creationId xmlns="" xmlns:a16="http://schemas.microsoft.com/office/drawing/2014/main" id="{44B3973F-49C1-7343-84BD-D5078742D04A}"/>
              </a:ext>
            </a:extLst>
          </p:cNvPr>
          <p:cNvSpPr txBox="1">
            <a:spLocks/>
          </p:cNvSpPr>
          <p:nvPr/>
        </p:nvSpPr>
        <p:spPr>
          <a:xfrm>
            <a:off x="9483200" y="3372421"/>
            <a:ext cx="434734" cy="26157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100" b="1" kern="0" dirty="0">
                <a:solidFill>
                  <a:srgbClr val="000000"/>
                </a:solidFill>
                <a:latin typeface="Helvetica" pitchFamily="2" charset="0"/>
                <a:ea typeface="Calibri"/>
                <a:cs typeface="Calibri"/>
                <a:sym typeface="Calibri"/>
              </a:rPr>
              <a:t>R1</a:t>
            </a:r>
            <a:r>
              <a:rPr lang="en-US" sz="1100" b="1" kern="0" baseline="30000" dirty="0">
                <a:solidFill>
                  <a:srgbClr val="000000"/>
                </a:solidFill>
                <a:latin typeface="Helvetica" pitchFamily="2" charset="0"/>
                <a:ea typeface="Calibri"/>
                <a:cs typeface="Calibri"/>
                <a:sym typeface="Calibri"/>
              </a:rPr>
              <a:t>2</a:t>
            </a:r>
            <a:endParaRPr sz="1100" b="1" kern="0" dirty="0">
              <a:solidFill>
                <a:srgbClr val="000000"/>
              </a:solidFill>
              <a:latin typeface="Helvetica" pitchFamily="2" charset="0"/>
              <a:cs typeface="Arial"/>
              <a:sym typeface="Arial"/>
            </a:endParaRPr>
          </a:p>
        </p:txBody>
      </p:sp>
      <p:sp>
        <p:nvSpPr>
          <p:cNvPr id="359" name="Google Shape;903;p45">
            <a:extLst>
              <a:ext uri="{FF2B5EF4-FFF2-40B4-BE49-F238E27FC236}">
                <a16:creationId xmlns="" xmlns:a16="http://schemas.microsoft.com/office/drawing/2014/main" id="{4EC03A98-EEA5-104F-B531-F85782EB3E26}"/>
              </a:ext>
            </a:extLst>
          </p:cNvPr>
          <p:cNvSpPr txBox="1">
            <a:spLocks/>
          </p:cNvSpPr>
          <p:nvPr/>
        </p:nvSpPr>
        <p:spPr>
          <a:xfrm>
            <a:off x="9483200" y="4055663"/>
            <a:ext cx="434734" cy="26157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100" b="1" kern="0">
                <a:solidFill>
                  <a:srgbClr val="000000"/>
                </a:solidFill>
                <a:latin typeface="Helvetica" pitchFamily="2" charset="0"/>
                <a:ea typeface="Calibri"/>
                <a:cs typeface="Calibri"/>
                <a:sym typeface="Calibri"/>
              </a:rPr>
              <a:t>R1</a:t>
            </a:r>
            <a:r>
              <a:rPr lang="en-US" sz="1100" b="1" kern="0" baseline="30000">
                <a:solidFill>
                  <a:srgbClr val="000000"/>
                </a:solidFill>
                <a:latin typeface="Helvetica" pitchFamily="2" charset="0"/>
                <a:ea typeface="Calibri"/>
                <a:cs typeface="Calibri"/>
                <a:sym typeface="Calibri"/>
              </a:rPr>
              <a:t>1</a:t>
            </a:r>
            <a:endParaRPr sz="1100" b="1" kern="0">
              <a:solidFill>
                <a:srgbClr val="000000"/>
              </a:solidFill>
              <a:latin typeface="Helvetica" pitchFamily="2" charset="0"/>
              <a:cs typeface="Arial"/>
              <a:sym typeface="Arial"/>
            </a:endParaRPr>
          </a:p>
        </p:txBody>
      </p:sp>
      <p:sp>
        <p:nvSpPr>
          <p:cNvPr id="360" name="Google Shape;904;p45">
            <a:extLst>
              <a:ext uri="{FF2B5EF4-FFF2-40B4-BE49-F238E27FC236}">
                <a16:creationId xmlns="" xmlns:a16="http://schemas.microsoft.com/office/drawing/2014/main" id="{D9E2DFF7-EF5A-BC40-91A7-BA48A91238B9}"/>
              </a:ext>
            </a:extLst>
          </p:cNvPr>
          <p:cNvSpPr txBox="1">
            <a:spLocks/>
          </p:cNvSpPr>
          <p:nvPr/>
        </p:nvSpPr>
        <p:spPr>
          <a:xfrm>
            <a:off x="9483200" y="4746045"/>
            <a:ext cx="434734" cy="26157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100" b="1" kern="0">
                <a:solidFill>
                  <a:srgbClr val="000000"/>
                </a:solidFill>
                <a:latin typeface="Helvetica" pitchFamily="2" charset="0"/>
                <a:ea typeface="Calibri"/>
                <a:cs typeface="Calibri"/>
                <a:sym typeface="Calibri"/>
              </a:rPr>
              <a:t>R1</a:t>
            </a:r>
            <a:r>
              <a:rPr lang="en-US" sz="1100" b="1" kern="0" baseline="30000">
                <a:solidFill>
                  <a:srgbClr val="000000"/>
                </a:solidFill>
                <a:latin typeface="Helvetica" pitchFamily="2" charset="0"/>
                <a:ea typeface="Calibri"/>
                <a:cs typeface="Calibri"/>
                <a:sym typeface="Calibri"/>
              </a:rPr>
              <a:t>1</a:t>
            </a:r>
            <a:endParaRPr sz="1100" b="1" kern="0">
              <a:solidFill>
                <a:srgbClr val="000000"/>
              </a:solidFill>
              <a:latin typeface="Helvetica" pitchFamily="2" charset="0"/>
              <a:cs typeface="Arial"/>
              <a:sym typeface="Arial"/>
            </a:endParaRPr>
          </a:p>
        </p:txBody>
      </p:sp>
      <p:sp>
        <p:nvSpPr>
          <p:cNvPr id="361" name="Google Shape;905;p45">
            <a:extLst>
              <a:ext uri="{FF2B5EF4-FFF2-40B4-BE49-F238E27FC236}">
                <a16:creationId xmlns="" xmlns:a16="http://schemas.microsoft.com/office/drawing/2014/main" id="{DEC3DD1C-6D22-094D-B005-6A0D5D3F2BC3}"/>
              </a:ext>
            </a:extLst>
          </p:cNvPr>
          <p:cNvSpPr txBox="1">
            <a:spLocks/>
          </p:cNvSpPr>
          <p:nvPr/>
        </p:nvSpPr>
        <p:spPr>
          <a:xfrm>
            <a:off x="10864060" y="2678418"/>
            <a:ext cx="434734" cy="26157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100" b="1" kern="0">
                <a:solidFill>
                  <a:srgbClr val="000000"/>
                </a:solidFill>
                <a:latin typeface="Helvetica" pitchFamily="2" charset="0"/>
                <a:ea typeface="Calibri"/>
                <a:cs typeface="Calibri"/>
                <a:sym typeface="Calibri"/>
              </a:rPr>
              <a:t>R1</a:t>
            </a:r>
            <a:r>
              <a:rPr lang="en-US" sz="1100" b="1" kern="0" baseline="30000">
                <a:solidFill>
                  <a:srgbClr val="000000"/>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362" name="Google Shape;906;p45">
            <a:extLst>
              <a:ext uri="{FF2B5EF4-FFF2-40B4-BE49-F238E27FC236}">
                <a16:creationId xmlns="" xmlns:a16="http://schemas.microsoft.com/office/drawing/2014/main" id="{E6CA0B59-2E25-164C-BD4B-D64B22A7D538}"/>
              </a:ext>
            </a:extLst>
          </p:cNvPr>
          <p:cNvSpPr txBox="1">
            <a:spLocks/>
          </p:cNvSpPr>
          <p:nvPr/>
        </p:nvSpPr>
        <p:spPr>
          <a:xfrm>
            <a:off x="10864060" y="3379278"/>
            <a:ext cx="434734" cy="26157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100" b="1" kern="0" dirty="0">
                <a:solidFill>
                  <a:srgbClr val="000000"/>
                </a:solidFill>
                <a:latin typeface="Helvetica" pitchFamily="2" charset="0"/>
                <a:ea typeface="Calibri"/>
                <a:cs typeface="Calibri"/>
                <a:sym typeface="Calibri"/>
              </a:rPr>
              <a:t>R1</a:t>
            </a:r>
            <a:r>
              <a:rPr lang="en-US" sz="1100" b="1" kern="0" baseline="30000" dirty="0">
                <a:solidFill>
                  <a:srgbClr val="000000"/>
                </a:solidFill>
                <a:latin typeface="Helvetica" pitchFamily="2" charset="0"/>
                <a:ea typeface="Calibri"/>
                <a:cs typeface="Calibri"/>
                <a:sym typeface="Calibri"/>
              </a:rPr>
              <a:t>1</a:t>
            </a:r>
            <a:endParaRPr sz="1100" b="1" kern="0" dirty="0">
              <a:solidFill>
                <a:srgbClr val="000000"/>
              </a:solidFill>
              <a:latin typeface="Helvetica" pitchFamily="2" charset="0"/>
              <a:cs typeface="Arial"/>
              <a:sym typeface="Arial"/>
            </a:endParaRPr>
          </a:p>
        </p:txBody>
      </p:sp>
      <p:sp>
        <p:nvSpPr>
          <p:cNvPr id="363" name="Google Shape;907;p45">
            <a:extLst>
              <a:ext uri="{FF2B5EF4-FFF2-40B4-BE49-F238E27FC236}">
                <a16:creationId xmlns="" xmlns:a16="http://schemas.microsoft.com/office/drawing/2014/main" id="{045D4F97-87E8-6F4A-9A1C-D5E70465BACB}"/>
              </a:ext>
            </a:extLst>
          </p:cNvPr>
          <p:cNvSpPr txBox="1">
            <a:spLocks/>
          </p:cNvSpPr>
          <p:nvPr/>
        </p:nvSpPr>
        <p:spPr>
          <a:xfrm>
            <a:off x="10864060" y="4062520"/>
            <a:ext cx="434734" cy="26157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100" b="1" kern="0">
                <a:solidFill>
                  <a:srgbClr val="000000"/>
                </a:solidFill>
                <a:latin typeface="Helvetica" pitchFamily="2" charset="0"/>
                <a:ea typeface="Calibri"/>
                <a:cs typeface="Calibri"/>
                <a:sym typeface="Calibri"/>
              </a:rPr>
              <a:t>R1</a:t>
            </a:r>
            <a:r>
              <a:rPr lang="en-US" sz="1100" b="1" kern="0" baseline="30000">
                <a:solidFill>
                  <a:srgbClr val="000000"/>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364" name="Google Shape;908;p45">
            <a:extLst>
              <a:ext uri="{FF2B5EF4-FFF2-40B4-BE49-F238E27FC236}">
                <a16:creationId xmlns="" xmlns:a16="http://schemas.microsoft.com/office/drawing/2014/main" id="{67254B28-B4D2-9146-A05C-0C4EFB4EAFC8}"/>
              </a:ext>
            </a:extLst>
          </p:cNvPr>
          <p:cNvSpPr txBox="1">
            <a:spLocks/>
          </p:cNvSpPr>
          <p:nvPr/>
        </p:nvSpPr>
        <p:spPr>
          <a:xfrm>
            <a:off x="10864060" y="4752902"/>
            <a:ext cx="434734" cy="261570"/>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1100" b="1" kern="0">
                <a:solidFill>
                  <a:srgbClr val="000000"/>
                </a:solidFill>
                <a:latin typeface="Helvetica" pitchFamily="2" charset="0"/>
                <a:ea typeface="Calibri"/>
                <a:cs typeface="Calibri"/>
                <a:sym typeface="Calibri"/>
              </a:rPr>
              <a:t>R1</a:t>
            </a:r>
            <a:r>
              <a:rPr lang="en-US" sz="1100" b="1" kern="0" baseline="30000">
                <a:solidFill>
                  <a:srgbClr val="000000"/>
                </a:solidFill>
                <a:latin typeface="Helvetica" pitchFamily="2" charset="0"/>
                <a:ea typeface="Calibri"/>
                <a:cs typeface="Calibri"/>
                <a:sym typeface="Calibri"/>
              </a:rPr>
              <a:t>2</a:t>
            </a:r>
            <a:endParaRPr sz="1100" b="1" kern="0">
              <a:solidFill>
                <a:srgbClr val="000000"/>
              </a:solidFill>
              <a:latin typeface="Helvetica" pitchFamily="2" charset="0"/>
              <a:cs typeface="Arial"/>
              <a:sym typeface="Arial"/>
            </a:endParaRPr>
          </a:p>
        </p:txBody>
      </p:sp>
      <p:sp>
        <p:nvSpPr>
          <p:cNvPr id="365" name="Google Shape;909;p45">
            <a:extLst>
              <a:ext uri="{FF2B5EF4-FFF2-40B4-BE49-F238E27FC236}">
                <a16:creationId xmlns="" xmlns:a16="http://schemas.microsoft.com/office/drawing/2014/main" id="{C415666B-894C-3D45-821D-9FFE868C43B9}"/>
              </a:ext>
            </a:extLst>
          </p:cNvPr>
          <p:cNvSpPr>
            <a:spLocks/>
          </p:cNvSpPr>
          <p:nvPr/>
        </p:nvSpPr>
        <p:spPr>
          <a:xfrm>
            <a:off x="8596949" y="2430880"/>
            <a:ext cx="322127" cy="197258"/>
          </a:xfrm>
          <a:prstGeom prst="rightArrow">
            <a:avLst>
              <a:gd name="adj1" fmla="val 50000"/>
              <a:gd name="adj2" fmla="val 50000"/>
            </a:avLst>
          </a:prstGeom>
          <a:solidFill>
            <a:srgbClr val="515E68"/>
          </a:solidFill>
          <a:ln>
            <a:noFill/>
          </a:ln>
        </p:spPr>
        <p:txBody>
          <a:bodyPr spcFirstLastPara="1" wrap="square" lIns="91425" tIns="45700" rIns="91425" bIns="45700" anchor="ctr" anchorCtr="0">
            <a:noAutofit/>
          </a:bodyPr>
          <a:lstStyle/>
          <a:p>
            <a:pPr algn="ctr">
              <a:buClr>
                <a:srgbClr val="000000"/>
              </a:buClr>
              <a:buFont typeface="Arial"/>
              <a:buNone/>
            </a:pPr>
            <a:endParaRPr sz="1600" kern="0">
              <a:solidFill>
                <a:srgbClr val="FFFFFF"/>
              </a:solidFill>
              <a:latin typeface="Helvetica" pitchFamily="2" charset="0"/>
              <a:ea typeface="Calibri"/>
              <a:cs typeface="Calibri"/>
              <a:sym typeface="Calibri"/>
            </a:endParaRPr>
          </a:p>
        </p:txBody>
      </p:sp>
      <p:sp>
        <p:nvSpPr>
          <p:cNvPr id="366" name="Rounded Rectangle 365">
            <a:extLst>
              <a:ext uri="{FF2B5EF4-FFF2-40B4-BE49-F238E27FC236}">
                <a16:creationId xmlns="" xmlns:a16="http://schemas.microsoft.com/office/drawing/2014/main" id="{EA76546F-DBDE-0744-A3FE-98F81B4B840E}"/>
              </a:ext>
            </a:extLst>
          </p:cNvPr>
          <p:cNvSpPr>
            <a:spLocks/>
          </p:cNvSpPr>
          <p:nvPr/>
        </p:nvSpPr>
        <p:spPr>
          <a:xfrm>
            <a:off x="8960383" y="2662086"/>
            <a:ext cx="1400622" cy="1381285"/>
          </a:xfrm>
          <a:prstGeom prst="roundRect">
            <a:avLst/>
          </a:prstGeom>
          <a:noFill/>
          <a:ln w="19050" cap="flat" cmpd="sng" algn="ctr">
            <a:solidFill>
              <a:srgbClr val="FFFFFF">
                <a:lumMod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Helvetica" pitchFamily="2" charset="0"/>
              <a:sym typeface="Arial"/>
            </a:endParaRPr>
          </a:p>
        </p:txBody>
      </p:sp>
      <p:sp>
        <p:nvSpPr>
          <p:cNvPr id="367" name="Google Shape;909;p45">
            <a:extLst>
              <a:ext uri="{FF2B5EF4-FFF2-40B4-BE49-F238E27FC236}">
                <a16:creationId xmlns="" xmlns:a16="http://schemas.microsoft.com/office/drawing/2014/main" id="{2AB5578B-7E65-1F4F-B968-CEB3043B490A}"/>
              </a:ext>
            </a:extLst>
          </p:cNvPr>
          <p:cNvSpPr>
            <a:spLocks/>
          </p:cNvSpPr>
          <p:nvPr/>
        </p:nvSpPr>
        <p:spPr>
          <a:xfrm>
            <a:off x="11653252" y="2430880"/>
            <a:ext cx="322127" cy="197258"/>
          </a:xfrm>
          <a:prstGeom prst="rightArrow">
            <a:avLst>
              <a:gd name="adj1" fmla="val 50000"/>
              <a:gd name="adj2" fmla="val 50000"/>
            </a:avLst>
          </a:prstGeom>
          <a:solidFill>
            <a:srgbClr val="515E68"/>
          </a:solidFill>
          <a:ln>
            <a:noFill/>
          </a:ln>
        </p:spPr>
        <p:txBody>
          <a:bodyPr spcFirstLastPara="1" wrap="square" lIns="91425" tIns="45700" rIns="91425" bIns="45700" anchor="ctr" anchorCtr="0">
            <a:noAutofit/>
          </a:bodyPr>
          <a:lstStyle/>
          <a:p>
            <a:pPr algn="ctr">
              <a:buClr>
                <a:srgbClr val="000000"/>
              </a:buClr>
              <a:buFont typeface="Arial"/>
              <a:buNone/>
            </a:pPr>
            <a:endParaRPr sz="1600" kern="0">
              <a:solidFill>
                <a:srgbClr val="FFFFFF"/>
              </a:solidFill>
              <a:latin typeface="Helvetica" pitchFamily="2" charset="0"/>
              <a:ea typeface="Calibri"/>
              <a:cs typeface="Calibri"/>
              <a:sym typeface="Calibri"/>
            </a:endParaRPr>
          </a:p>
        </p:txBody>
      </p:sp>
    </p:spTree>
    <p:extLst>
      <p:ext uri="{BB962C8B-B14F-4D97-AF65-F5344CB8AC3E}">
        <p14:creationId xmlns:p14="http://schemas.microsoft.com/office/powerpoint/2010/main" val="1299770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3D0EE0-9314-CE4F-9582-9F8D468AB370}"/>
              </a:ext>
            </a:extLst>
          </p:cNvPr>
          <p:cNvSpPr>
            <a:spLocks noGrp="1"/>
          </p:cNvSpPr>
          <p:nvPr>
            <p:ph type="title"/>
          </p:nvPr>
        </p:nvSpPr>
        <p:spPr/>
        <p:txBody>
          <a:bodyPr/>
          <a:lstStyle/>
          <a:p>
            <a:r>
              <a:rPr lang="en-US" dirty="0"/>
              <a:t>Experiment Results</a:t>
            </a:r>
          </a:p>
        </p:txBody>
      </p:sp>
      <p:sp>
        <p:nvSpPr>
          <p:cNvPr id="3" name="Content Placeholder 2">
            <a:extLst>
              <a:ext uri="{FF2B5EF4-FFF2-40B4-BE49-F238E27FC236}">
                <a16:creationId xmlns="" xmlns:a16="http://schemas.microsoft.com/office/drawing/2014/main" id="{10EF4603-FB44-3D4A-83E7-805E647E2E45}"/>
              </a:ext>
            </a:extLst>
          </p:cNvPr>
          <p:cNvSpPr>
            <a:spLocks noGrp="1"/>
          </p:cNvSpPr>
          <p:nvPr>
            <p:ph idx="1"/>
          </p:nvPr>
        </p:nvSpPr>
        <p:spPr>
          <a:xfrm>
            <a:off x="482600" y="1178560"/>
            <a:ext cx="11226800" cy="630555"/>
          </a:xfrm>
        </p:spPr>
        <p:txBody>
          <a:bodyPr/>
          <a:lstStyle/>
          <a:p>
            <a:r>
              <a:rPr lang="en-US" dirty="0"/>
              <a:t>We conduct our experiments on ACE2005 (F-score, %)</a:t>
            </a:r>
          </a:p>
        </p:txBody>
      </p:sp>
      <p:sp>
        <p:nvSpPr>
          <p:cNvPr id="4" name="Slide Number Placeholder 3">
            <a:extLst>
              <a:ext uri="{FF2B5EF4-FFF2-40B4-BE49-F238E27FC236}">
                <a16:creationId xmlns="" xmlns:a16="http://schemas.microsoft.com/office/drawing/2014/main" id="{470BC68A-A2AA-A944-8366-5147AD32C736}"/>
              </a:ext>
            </a:extLst>
          </p:cNvPr>
          <p:cNvSpPr>
            <a:spLocks noGrp="1"/>
          </p:cNvSpPr>
          <p:nvPr>
            <p:ph type="sldNum" sz="quarter" idx="12"/>
          </p:nvPr>
        </p:nvSpPr>
        <p:spPr/>
        <p:txBody>
          <a:bodyPr/>
          <a:lstStyle/>
          <a:p>
            <a:fld id="{5E243917-268D-A04D-8121-790DAE7EE72B}" type="slidenum">
              <a:rPr lang="en-US" smtClean="0"/>
              <a:t>14</a:t>
            </a:fld>
            <a:endParaRPr lang="en-US"/>
          </a:p>
        </p:txBody>
      </p:sp>
      <p:graphicFrame>
        <p:nvGraphicFramePr>
          <p:cNvPr id="5" name="Google Shape;997;p47">
            <a:extLst>
              <a:ext uri="{FF2B5EF4-FFF2-40B4-BE49-F238E27FC236}">
                <a16:creationId xmlns="" xmlns:a16="http://schemas.microsoft.com/office/drawing/2014/main" id="{3E640B8F-DAB6-814D-BAB7-B45C0FA0AEC7}"/>
              </a:ext>
            </a:extLst>
          </p:cNvPr>
          <p:cNvGraphicFramePr/>
          <p:nvPr>
            <p:extLst>
              <p:ext uri="{D42A27DB-BD31-4B8C-83A1-F6EECF244321}">
                <p14:modId xmlns:p14="http://schemas.microsoft.com/office/powerpoint/2010/main" val="2946127004"/>
              </p:ext>
            </p:extLst>
          </p:nvPr>
        </p:nvGraphicFramePr>
        <p:xfrm>
          <a:off x="552450" y="1707755"/>
          <a:ext cx="11087100" cy="2036232"/>
        </p:xfrm>
        <a:graphic>
          <a:graphicData uri="http://schemas.openxmlformats.org/drawingml/2006/table">
            <a:tbl>
              <a:tblPr firstRow="1" bandRow="1">
                <a:noFill/>
              </a:tblPr>
              <a:tblGrid>
                <a:gridCol w="1314908">
                  <a:extLst>
                    <a:ext uri="{9D8B030D-6E8A-4147-A177-3AD203B41FA5}">
                      <a16:colId xmlns="" xmlns:a16="http://schemas.microsoft.com/office/drawing/2014/main" val="20000"/>
                    </a:ext>
                  </a:extLst>
                </a:gridCol>
                <a:gridCol w="844093">
                  <a:extLst>
                    <a:ext uri="{9D8B030D-6E8A-4147-A177-3AD203B41FA5}">
                      <a16:colId xmlns="" xmlns:a16="http://schemas.microsoft.com/office/drawing/2014/main" val="20001"/>
                    </a:ext>
                  </a:extLst>
                </a:gridCol>
                <a:gridCol w="1092200">
                  <a:extLst>
                    <a:ext uri="{9D8B030D-6E8A-4147-A177-3AD203B41FA5}">
                      <a16:colId xmlns="" xmlns:a16="http://schemas.microsoft.com/office/drawing/2014/main" val="20002"/>
                    </a:ext>
                  </a:extLst>
                </a:gridCol>
                <a:gridCol w="1372736">
                  <a:extLst>
                    <a:ext uri="{9D8B030D-6E8A-4147-A177-3AD203B41FA5}">
                      <a16:colId xmlns="" xmlns:a16="http://schemas.microsoft.com/office/drawing/2014/main" val="20003"/>
                    </a:ext>
                  </a:extLst>
                </a:gridCol>
                <a:gridCol w="1551847">
                  <a:extLst>
                    <a:ext uri="{9D8B030D-6E8A-4147-A177-3AD203B41FA5}">
                      <a16:colId xmlns="" xmlns:a16="http://schemas.microsoft.com/office/drawing/2014/main" val="20004"/>
                    </a:ext>
                  </a:extLst>
                </a:gridCol>
                <a:gridCol w="1436895">
                  <a:extLst>
                    <a:ext uri="{9D8B030D-6E8A-4147-A177-3AD203B41FA5}">
                      <a16:colId xmlns="" xmlns:a16="http://schemas.microsoft.com/office/drawing/2014/main" val="20005"/>
                    </a:ext>
                  </a:extLst>
                </a:gridCol>
                <a:gridCol w="1683911">
                  <a:extLst>
                    <a:ext uri="{9D8B030D-6E8A-4147-A177-3AD203B41FA5}">
                      <a16:colId xmlns="" xmlns:a16="http://schemas.microsoft.com/office/drawing/2014/main" val="20006"/>
                    </a:ext>
                  </a:extLst>
                </a:gridCol>
                <a:gridCol w="1790510">
                  <a:extLst>
                    <a:ext uri="{9D8B030D-6E8A-4147-A177-3AD203B41FA5}">
                      <a16:colId xmlns="" xmlns:a16="http://schemas.microsoft.com/office/drawing/2014/main" val="20007"/>
                    </a:ext>
                  </a:extLst>
                </a:gridCol>
              </a:tblGrid>
              <a:tr h="365888">
                <a:tc rowSpan="2">
                  <a:txBody>
                    <a:bodyPr/>
                    <a:lstStyle/>
                    <a:p>
                      <a:pPr marL="0" marR="0" lvl="0" indent="0" algn="l" rtl="0">
                        <a:spcBef>
                          <a:spcPts val="0"/>
                        </a:spcBef>
                        <a:spcAft>
                          <a:spcPts val="0"/>
                        </a:spcAft>
                        <a:buNone/>
                      </a:pPr>
                      <a:r>
                        <a:rPr lang="en-US" sz="1600" b="1"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sym typeface="Arial"/>
                        </a:rPr>
                        <a:t>Model</a:t>
                      </a:r>
                      <a:endParaRPr sz="1600" b="1"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lgn="ctr">
                      <a:noFill/>
                      <a:prstDash val="solid"/>
                      <a:round/>
                      <a:headEnd type="none" w="med" len="med"/>
                      <a:tailEnd type="none" w="med" len="med"/>
                    </a:lnR>
                    <a:lnT w="28575" cap="flat" cmpd="sng">
                      <a:solidFill>
                        <a:srgbClr val="515E68"/>
                      </a:solidFill>
                      <a:prstDash val="solid"/>
                      <a:round/>
                      <a:headEnd type="none" w="sm" len="sm"/>
                      <a:tailEnd type="none" w="sm" len="sm"/>
                    </a:lnT>
                    <a:lnB w="12700" cap="flat" cmpd="sng" algn="ctr">
                      <a:solidFill>
                        <a:srgbClr val="595959"/>
                      </a:solidFill>
                      <a:prstDash val="solid"/>
                      <a:round/>
                      <a:headEnd type="none" w="sm" len="sm"/>
                      <a:tailEnd type="none" w="sm" len="sm"/>
                    </a:lnB>
                    <a:solidFill>
                      <a:srgbClr val="FAFAFA"/>
                    </a:solidFill>
                  </a:tcPr>
                </a:tc>
                <a:tc gridSpan="2">
                  <a:txBody>
                    <a:bodyPr/>
                    <a:lstStyle/>
                    <a:p>
                      <a:pPr marL="0" marR="0" lvl="0" indent="0" algn="ctr" rtl="0">
                        <a:spcBef>
                          <a:spcPts val="0"/>
                        </a:spcBef>
                        <a:spcAft>
                          <a:spcPts val="0"/>
                        </a:spcAft>
                        <a:buNone/>
                      </a:pPr>
                      <a:r>
                        <a:rPr lang="en-US" sz="1600" b="1"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rPr>
                        <a:t>ACE05-R</a:t>
                      </a:r>
                      <a:endParaRPr sz="1600" b="1"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solidFill>
                        <a:srgbClr val="515E68"/>
                      </a:solidFill>
                      <a:prstDash val="solid"/>
                      <a:round/>
                      <a:headEnd type="none" w="sm" len="sm"/>
                      <a:tailEnd type="none" w="sm" len="sm"/>
                    </a:lnT>
                    <a:lnB w="12700" cap="flat" cmpd="sng" algn="ctr">
                      <a:noFill/>
                      <a:prstDash val="solid"/>
                      <a:round/>
                      <a:headEnd type="none" w="med" len="med"/>
                      <a:tailEnd type="none" w="med" len="med"/>
                    </a:lnB>
                    <a:solidFill>
                      <a:srgbClr val="EBEBEB"/>
                    </a:solidFill>
                  </a:tcPr>
                </a:tc>
                <a:tc hMerge="1">
                  <a:txBody>
                    <a:bodyPr/>
                    <a:lstStyle/>
                    <a:p>
                      <a:pPr marL="0" marR="0" lvl="0" indent="0" algn="ctr" rtl="0">
                        <a:spcBef>
                          <a:spcPts val="0"/>
                        </a:spcBef>
                        <a:spcAft>
                          <a:spcPts val="0"/>
                        </a:spcAft>
                        <a:buNone/>
                      </a:pPr>
                      <a:endParaRPr sz="1600" b="1" dirty="0">
                        <a:solidFill>
                          <a:schemeClr val="tx1">
                            <a:lumMod val="85000"/>
                            <a:lumOff val="15000"/>
                          </a:schemeClr>
                        </a:solidFill>
                        <a:uFillTx/>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solidFill>
                        <a:srgbClr val="515E68"/>
                      </a:solidFill>
                      <a:prstDash val="solid"/>
                      <a:round/>
                      <a:headEnd type="none" w="sm" len="sm"/>
                      <a:tailEnd type="none" w="sm" len="sm"/>
                    </a:lnT>
                    <a:lnB w="12700" cap="flat" cmpd="sng" algn="ctr">
                      <a:solidFill>
                        <a:srgbClr val="595959"/>
                      </a:solidFill>
                      <a:prstDash val="solid"/>
                      <a:round/>
                      <a:headEnd type="none" w="sm" len="sm"/>
                      <a:tailEnd type="none" w="sm" len="sm"/>
                    </a:lnB>
                    <a:solidFill>
                      <a:srgbClr val="F2F2F2">
                        <a:alpha val="49803"/>
                      </a:srgbClr>
                    </a:solidFill>
                  </a:tcPr>
                </a:tc>
                <a:tc gridSpan="5">
                  <a:txBody>
                    <a:bodyPr/>
                    <a:lstStyle/>
                    <a:p>
                      <a:pPr marL="0" marR="0" lvl="0" indent="0" algn="ctr" rtl="0">
                        <a:spcBef>
                          <a:spcPts val="0"/>
                        </a:spcBef>
                        <a:spcAft>
                          <a:spcPts val="0"/>
                        </a:spcAft>
                        <a:buNone/>
                      </a:pPr>
                      <a:r>
                        <a:rPr lang="en-US" sz="1600" b="1"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rPr>
                        <a:t>ACE05-E</a:t>
                      </a:r>
                      <a:endParaRPr sz="1600" b="1"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9525" cap="flat" cmpd="sng" algn="ctr">
                      <a:solidFill>
                        <a:srgbClr val="000000">
                          <a:alpha val="0"/>
                        </a:srgbClr>
                      </a:solidFill>
                      <a:prstDash val="solid"/>
                      <a:round/>
                      <a:headEnd type="none" w="sm" len="sm"/>
                      <a:tailEnd type="none" w="sm" len="sm"/>
                    </a:lnR>
                    <a:lnT w="28575" cap="flat" cmpd="sng">
                      <a:solidFill>
                        <a:srgbClr val="515E68"/>
                      </a:solidFill>
                      <a:prstDash val="solid"/>
                      <a:round/>
                      <a:headEnd type="none" w="sm" len="sm"/>
                      <a:tailEnd type="none" w="sm" len="sm"/>
                    </a:lnT>
                    <a:lnB w="12700" cap="flat" cmpd="sng" algn="ctr">
                      <a:noFill/>
                      <a:prstDash val="solid"/>
                      <a:round/>
                      <a:headEnd type="none" w="med" len="med"/>
                      <a:tailEnd type="none" w="med" len="med"/>
                    </a:lnB>
                    <a:solidFill>
                      <a:srgbClr val="FAFAFA"/>
                    </a:solidFill>
                  </a:tcPr>
                </a:tc>
                <a:tc hMerge="1">
                  <a:txBody>
                    <a:bodyPr/>
                    <a:lstStyle/>
                    <a:p>
                      <a:pPr marL="0" marR="0" lvl="0" indent="0" algn="ctr" rtl="0">
                        <a:spcBef>
                          <a:spcPts val="0"/>
                        </a:spcBef>
                        <a:spcAft>
                          <a:spcPts val="0"/>
                        </a:spcAft>
                        <a:buNone/>
                      </a:pPr>
                      <a:endParaRPr sz="1600" b="1" dirty="0">
                        <a:solidFill>
                          <a:schemeClr val="tx1">
                            <a:lumMod val="85000"/>
                            <a:lumOff val="15000"/>
                          </a:schemeClr>
                        </a:solidFill>
                        <a:uFillTx/>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nchor="ctr">
                    <a:lnL w="9525" cap="flat" cmpd="sng" algn="ctr">
                      <a:solidFill>
                        <a:srgbClr val="000000">
                          <a:alpha val="0"/>
                        </a:srgbClr>
                      </a:solidFill>
                      <a:prstDash val="solid"/>
                      <a:round/>
                      <a:headEnd type="none" w="sm" len="sm"/>
                      <a:tailEnd type="none" w="sm" len="sm"/>
                    </a:lnL>
                    <a:lnR w="12700" cap="flat" cmpd="sng" algn="ctr">
                      <a:noFill/>
                      <a:prstDash val="solid"/>
                      <a:round/>
                      <a:headEnd type="none" w="med" len="med"/>
                      <a:tailEnd type="none" w="med" len="med"/>
                    </a:lnR>
                    <a:lnT w="28575" cap="flat" cmpd="sng">
                      <a:solidFill>
                        <a:srgbClr val="515E68"/>
                      </a:solidFill>
                      <a:prstDash val="solid"/>
                      <a:round/>
                      <a:headEnd type="none" w="sm" len="sm"/>
                      <a:tailEnd type="none" w="sm" len="sm"/>
                    </a:lnT>
                    <a:lnB w="12700" cap="flat" cmpd="sng" algn="ctr">
                      <a:solidFill>
                        <a:srgbClr val="595959"/>
                      </a:solidFill>
                      <a:prstDash val="solid"/>
                      <a:round/>
                      <a:headEnd type="none" w="sm" len="sm"/>
                      <a:tailEnd type="none" w="sm" len="sm"/>
                    </a:lnB>
                    <a:solidFill>
                      <a:srgbClr val="F2F2F2">
                        <a:alpha val="49803"/>
                      </a:srgbClr>
                    </a:solidFill>
                  </a:tcPr>
                </a:tc>
                <a:tc hMerge="1">
                  <a:txBody>
                    <a:bodyPr/>
                    <a:lstStyle/>
                    <a:p>
                      <a:pPr marL="0" marR="0" lvl="0" indent="0" algn="ctr" rtl="0">
                        <a:spcBef>
                          <a:spcPts val="0"/>
                        </a:spcBef>
                        <a:spcAft>
                          <a:spcPts val="0"/>
                        </a:spcAft>
                        <a:buNone/>
                      </a:pPr>
                      <a:endParaRPr sz="1600" b="1" dirty="0">
                        <a:solidFill>
                          <a:schemeClr val="tx1">
                            <a:lumMod val="85000"/>
                            <a:lumOff val="15000"/>
                          </a:schemeClr>
                        </a:solidFill>
                        <a:uFillTx/>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solidFill>
                        <a:srgbClr val="515E68"/>
                      </a:solidFill>
                      <a:prstDash val="solid"/>
                      <a:round/>
                      <a:headEnd type="none" w="sm" len="sm"/>
                      <a:tailEnd type="none" w="sm" len="sm"/>
                    </a:lnT>
                    <a:lnB w="12700" cap="flat" cmpd="sng">
                      <a:solidFill>
                        <a:srgbClr val="595959"/>
                      </a:solidFill>
                      <a:prstDash val="solid"/>
                      <a:round/>
                      <a:headEnd type="none" w="sm" len="sm"/>
                      <a:tailEnd type="none" w="sm" len="sm"/>
                    </a:lnB>
                    <a:solidFill>
                      <a:srgbClr val="F2F2F2">
                        <a:alpha val="49803"/>
                      </a:srgbClr>
                    </a:solidFill>
                  </a:tcPr>
                </a:tc>
                <a:tc hMerge="1">
                  <a:txBody>
                    <a:bodyPr/>
                    <a:lstStyle/>
                    <a:p>
                      <a:pPr marL="0" marR="0" lvl="0" indent="0" algn="ctr" rtl="0">
                        <a:lnSpc>
                          <a:spcPct val="100000"/>
                        </a:lnSpc>
                        <a:spcBef>
                          <a:spcPts val="0"/>
                        </a:spcBef>
                        <a:spcAft>
                          <a:spcPts val="0"/>
                        </a:spcAft>
                        <a:buClr>
                          <a:srgbClr val="424857"/>
                        </a:buClr>
                        <a:buSzPts val="1400"/>
                        <a:buFont typeface="Arial"/>
                        <a:buNone/>
                      </a:pPr>
                      <a:endParaRPr lang="en-US" sz="1600" b="1" dirty="0">
                        <a:solidFill>
                          <a:schemeClr val="tx1">
                            <a:lumMod val="85000"/>
                            <a:lumOff val="15000"/>
                          </a:schemeClr>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solidFill>
                        <a:srgbClr val="515E68"/>
                      </a:solidFill>
                      <a:prstDash val="solid"/>
                      <a:round/>
                      <a:headEnd type="none" w="sm" len="sm"/>
                      <a:tailEnd type="none" w="sm" len="sm"/>
                    </a:lnT>
                    <a:lnB w="12700" cap="flat" cmpd="sng">
                      <a:solidFill>
                        <a:srgbClr val="595959"/>
                      </a:solidFill>
                      <a:prstDash val="solid"/>
                      <a:round/>
                      <a:headEnd type="none" w="sm" len="sm"/>
                      <a:tailEnd type="none" w="sm" len="sm"/>
                    </a:lnB>
                    <a:solidFill>
                      <a:srgbClr val="9EA7BB">
                        <a:alpha val="49803"/>
                      </a:srgbClr>
                    </a:solidFill>
                  </a:tcPr>
                </a:tc>
                <a:tc hMerge="1">
                  <a:txBody>
                    <a:bodyPr/>
                    <a:lstStyle/>
                    <a:p>
                      <a:pPr marL="0" marR="0" lvl="0" indent="0" algn="ctr" rtl="0">
                        <a:spcBef>
                          <a:spcPts val="0"/>
                        </a:spcBef>
                        <a:spcAft>
                          <a:spcPts val="0"/>
                        </a:spcAft>
                        <a:buNone/>
                      </a:pPr>
                      <a:endParaRPr lang="en-US" sz="1600" b="1" dirty="0">
                        <a:solidFill>
                          <a:schemeClr val="tx1">
                            <a:lumMod val="85000"/>
                            <a:lumOff val="15000"/>
                          </a:schemeClr>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91450" marR="91450" marT="45725" marB="45725"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28575" cap="flat" cmpd="sng">
                      <a:solidFill>
                        <a:srgbClr val="515E68"/>
                      </a:solidFill>
                      <a:prstDash val="solid"/>
                      <a:round/>
                      <a:headEnd type="none" w="sm" len="sm"/>
                      <a:tailEnd type="none" w="sm" len="sm"/>
                    </a:lnT>
                    <a:lnB w="12700" cap="flat" cmpd="sng">
                      <a:solidFill>
                        <a:srgbClr val="595959"/>
                      </a:solidFill>
                      <a:prstDash val="solid"/>
                      <a:round/>
                      <a:headEnd type="none" w="sm" len="sm"/>
                      <a:tailEnd type="none" w="sm" len="sm"/>
                    </a:lnB>
                    <a:solidFill>
                      <a:srgbClr val="9EA7BB">
                        <a:alpha val="49803"/>
                      </a:srgbClr>
                    </a:solidFill>
                  </a:tcPr>
                </a:tc>
                <a:extLst>
                  <a:ext uri="{0D108BD9-81ED-4DB2-BD59-A6C34878D82A}">
                    <a16:rowId xmlns="" xmlns:a16="http://schemas.microsoft.com/office/drawing/2014/main" val="10000"/>
                  </a:ext>
                </a:extLst>
              </a:tr>
              <a:tr h="288673">
                <a:tc vMerge="1">
                  <a:txBody>
                    <a:bodyPr/>
                    <a:lstStyle/>
                    <a:p>
                      <a:pPr marL="0" marR="0" lvl="0" indent="0" algn="l" rtl="0">
                        <a:spcBef>
                          <a:spcPts val="0"/>
                        </a:spcBef>
                        <a:spcAft>
                          <a:spcPts val="0"/>
                        </a:spcAft>
                        <a:buNone/>
                      </a:pPr>
                      <a:endParaRPr sz="1600" b="1" dirty="0">
                        <a:solidFill>
                          <a:schemeClr val="tx1">
                            <a:lumMod val="85000"/>
                            <a:lumOff val="15000"/>
                          </a:schemeClr>
                        </a:solidFill>
                        <a:uFillTx/>
                        <a:latin typeface="Open Sans" panose="020B0606030504020204" pitchFamily="34" charset="0"/>
                        <a:ea typeface="Open Sans" panose="020B0606030504020204" pitchFamily="34" charset="0"/>
                        <a:cs typeface="Open Sans" panose="020B060603050402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solidFill>
                        <a:srgbClr val="595959"/>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sz="1600" b="1"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sym typeface="Arial"/>
                        </a:rPr>
                        <a:t>Entity</a:t>
                      </a:r>
                      <a:endParaRPr sz="1600" b="1"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solidFill>
                        <a:srgbClr val="595959"/>
                      </a:solidFill>
                      <a:prstDash val="solid"/>
                      <a:round/>
                      <a:headEnd type="none" w="sm" len="sm"/>
                      <a:tailEnd type="none" w="sm" len="sm"/>
                    </a:lnB>
                    <a:solidFill>
                      <a:srgbClr val="EBEBEB"/>
                    </a:solidFill>
                  </a:tcPr>
                </a:tc>
                <a:tc>
                  <a:txBody>
                    <a:bodyPr/>
                    <a:lstStyle/>
                    <a:p>
                      <a:pPr marL="0" marR="0" lvl="0" indent="0" algn="ctr" rtl="0">
                        <a:spcBef>
                          <a:spcPts val="0"/>
                        </a:spcBef>
                        <a:spcAft>
                          <a:spcPts val="0"/>
                        </a:spcAft>
                        <a:buNone/>
                      </a:pPr>
                      <a:r>
                        <a:rPr lang="en-US" sz="1600" b="1"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rPr>
                        <a:t>Relation</a:t>
                      </a:r>
                      <a:endParaRPr sz="1600" b="1"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95959"/>
                      </a:solidFill>
                      <a:prstDash val="solid"/>
                      <a:round/>
                      <a:headEnd type="none" w="sm" len="sm"/>
                      <a:tailEnd type="none" w="sm" len="sm"/>
                    </a:lnB>
                    <a:solidFill>
                      <a:srgbClr val="EBEBEB"/>
                    </a:solidFill>
                  </a:tcPr>
                </a:tc>
                <a:tc>
                  <a:txBody>
                    <a:bodyPr/>
                    <a:lstStyle/>
                    <a:p>
                      <a:pPr marL="0" marR="0" lvl="0" indent="0" algn="ctr" rtl="0">
                        <a:spcBef>
                          <a:spcPts val="0"/>
                        </a:spcBef>
                        <a:spcAft>
                          <a:spcPts val="0"/>
                        </a:spcAft>
                        <a:buNone/>
                      </a:pPr>
                      <a:r>
                        <a:rPr lang="en-US" sz="1600" b="1"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rPr>
                        <a:t>Entity</a:t>
                      </a:r>
                      <a:endParaRPr sz="1600" b="1"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95959"/>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sz="1600" b="1"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sym typeface="Arial"/>
                        </a:rPr>
                        <a:t>Trigger </a:t>
                      </a:r>
                      <a:r>
                        <a:rPr lang="en-US" sz="1200" b="0"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sym typeface="Arial"/>
                        </a:rPr>
                        <a:t>Identification</a:t>
                      </a:r>
                      <a:endParaRPr sz="1600" b="0"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595959"/>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sz="1600" b="1"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sym typeface="Arial"/>
                        </a:rPr>
                        <a:t>Trigger </a:t>
                      </a:r>
                      <a:r>
                        <a:rPr lang="en-US" sz="1200" b="0"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sym typeface="Arial"/>
                        </a:rPr>
                        <a:t>Classification</a:t>
                      </a:r>
                      <a:endParaRPr sz="1600" b="0"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solidFill>
                        <a:srgbClr val="595959"/>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rgbClr val="424857"/>
                        </a:buClr>
                        <a:buSzPts val="1400"/>
                        <a:buFont typeface="Arial"/>
                        <a:buNone/>
                      </a:pPr>
                      <a:r>
                        <a:rPr lang="en-US" sz="1600" b="1"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sym typeface="Arial"/>
                        </a:rPr>
                        <a:t>Argument </a:t>
                      </a:r>
                      <a:r>
                        <a:rPr lang="en-US" sz="1200" b="0"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sym typeface="Arial"/>
                        </a:rPr>
                        <a:t>Identification</a:t>
                      </a:r>
                      <a:endParaRPr lang="en-US" sz="1600" b="0"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sym typeface="Arial"/>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solidFill>
                        <a:srgbClr val="595959"/>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sz="1600" b="1"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sym typeface="Arial"/>
                        </a:rPr>
                        <a:t>Argument</a:t>
                      </a:r>
                    </a:p>
                    <a:p>
                      <a:pPr marL="0" marR="0" lvl="0" indent="0" algn="ctr" rtl="0">
                        <a:spcBef>
                          <a:spcPts val="0"/>
                        </a:spcBef>
                        <a:spcAft>
                          <a:spcPts val="0"/>
                        </a:spcAft>
                        <a:buNone/>
                      </a:pPr>
                      <a:r>
                        <a:rPr lang="en-US" sz="1200" b="0"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sym typeface="Arial"/>
                        </a:rPr>
                        <a:t>Classification</a:t>
                      </a:r>
                      <a:endParaRPr lang="en-US" sz="1600" b="0" dirty="0">
                        <a:solidFill>
                          <a:schemeClr val="tx1">
                            <a:lumMod val="85000"/>
                            <a:lumOff val="15000"/>
                          </a:schemeClr>
                        </a:solidFill>
                        <a:uFillTx/>
                        <a:latin typeface="Calibri" panose="020F0502020204030204" pitchFamily="34" charset="0"/>
                        <a:ea typeface="Open Sans" panose="020B0606030504020204" pitchFamily="34" charset="0"/>
                        <a:cs typeface="Calibri" panose="020F0502020204030204" pitchFamily="34" charset="0"/>
                        <a:sym typeface="Arial"/>
                      </a:endParaRPr>
                    </a:p>
                  </a:txBody>
                  <a:tcPr marL="91450" marR="91450" marT="45725" marB="45725"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noFill/>
                      <a:prstDash val="solid"/>
                      <a:round/>
                      <a:headEnd type="none" w="med" len="med"/>
                      <a:tailEnd type="none" w="med" len="med"/>
                    </a:lnT>
                    <a:lnB w="12700" cap="flat" cmpd="sng">
                      <a:solidFill>
                        <a:srgbClr val="595959"/>
                      </a:solidFill>
                      <a:prstDash val="solid"/>
                      <a:round/>
                      <a:headEnd type="none" w="sm" len="sm"/>
                      <a:tailEnd type="none" w="sm" len="sm"/>
                    </a:lnB>
                    <a:solidFill>
                      <a:srgbClr val="FAFAFA"/>
                    </a:solidFill>
                  </a:tcPr>
                </a:tc>
                <a:extLst>
                  <a:ext uri="{0D108BD9-81ED-4DB2-BD59-A6C34878D82A}">
                    <a16:rowId xmlns="" xmlns:a16="http://schemas.microsoft.com/office/drawing/2014/main" val="10001"/>
                  </a:ext>
                </a:extLst>
              </a:tr>
              <a:tr h="0">
                <a:tc>
                  <a:txBody>
                    <a:bodyPr/>
                    <a:lstStyle/>
                    <a:p>
                      <a:pPr marL="0" marR="0" lvl="0" indent="0" algn="l" rtl="0">
                        <a:lnSpc>
                          <a:spcPct val="120000"/>
                        </a:lnSpc>
                        <a:spcBef>
                          <a:spcPts val="0"/>
                        </a:spcBef>
                        <a:spcAft>
                          <a:spcPts val="0"/>
                        </a:spcAft>
                        <a:buNone/>
                      </a:pPr>
                      <a:r>
                        <a:rPr lang="en-US" sz="1600" dirty="0" err="1">
                          <a:uFillTx/>
                          <a:latin typeface="Calibri" panose="020F0502020204030204" pitchFamily="34" charset="0"/>
                          <a:ea typeface="Open Sans" panose="020B0606030504020204" pitchFamily="34" charset="0"/>
                          <a:cs typeface="Calibri" panose="020F0502020204030204" pitchFamily="34" charset="0"/>
                          <a:sym typeface="Arial"/>
                        </a:rPr>
                        <a:t>DyGIE</a:t>
                      </a:r>
                      <a:r>
                        <a:rPr lang="en-US" sz="1600" dirty="0">
                          <a:uFillTx/>
                          <a:latin typeface="Calibri" panose="020F0502020204030204" pitchFamily="34" charset="0"/>
                          <a:ea typeface="Open Sans" panose="020B0606030504020204" pitchFamily="34" charset="0"/>
                          <a:cs typeface="Calibri" panose="020F0502020204030204" pitchFamily="34" charset="0"/>
                          <a:sym typeface="Arial"/>
                        </a:rPr>
                        <a:t>++</a:t>
                      </a:r>
                      <a:endParaRPr sz="1600" dirty="0">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lgn="ctr">
                      <a:noFill/>
                      <a:prstDash val="solid"/>
                      <a:round/>
                      <a:headEnd type="none" w="med" len="med"/>
                      <a:tailEnd type="none" w="med" len="med"/>
                    </a:lnR>
                    <a:lnT w="12700" cap="flat" cmpd="sng" algn="ctr">
                      <a:solidFill>
                        <a:srgbClr val="595959"/>
                      </a:solidFill>
                      <a:prstDash val="solid"/>
                      <a:round/>
                      <a:headEnd type="none" w="sm" len="sm"/>
                      <a:tailEnd type="none" w="sm" len="sm"/>
                    </a:lnT>
                    <a:lnB w="12700" cap="flat" cmpd="sng" algn="ctr">
                      <a:noFill/>
                      <a:prstDash val="solid"/>
                      <a:round/>
                      <a:headEnd type="none" w="med" len="med"/>
                      <a:tailEnd type="none" w="med" len="med"/>
                    </a:lnB>
                    <a:solidFill>
                      <a:srgbClr val="FAFAFA"/>
                    </a:solidFill>
                  </a:tcPr>
                </a:tc>
                <a:tc>
                  <a:txBody>
                    <a:bodyPr/>
                    <a:lstStyle/>
                    <a:p>
                      <a:pPr marL="0" marR="0" lvl="0" indent="0" algn="ctr" rtl="0">
                        <a:spcBef>
                          <a:spcPts val="0"/>
                        </a:spcBef>
                        <a:spcAft>
                          <a:spcPts val="0"/>
                        </a:spcAft>
                        <a:buNone/>
                      </a:pPr>
                      <a:r>
                        <a:rPr lang="en-US" sz="1600" dirty="0">
                          <a:solidFill>
                            <a:srgbClr val="424857"/>
                          </a:solidFill>
                          <a:uFillTx/>
                          <a:latin typeface="Calibri" panose="020F0502020204030204" pitchFamily="34" charset="0"/>
                          <a:ea typeface="Open Sans" panose="020B0606030504020204" pitchFamily="34" charset="0"/>
                          <a:cs typeface="Calibri" panose="020F0502020204030204" pitchFamily="34" charset="0"/>
                          <a:sym typeface="Arial"/>
                        </a:rPr>
                        <a:t>88.6</a:t>
                      </a:r>
                      <a:endParaRPr sz="1600" dirty="0">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95959"/>
                      </a:solidFill>
                      <a:prstDash val="solid"/>
                      <a:round/>
                      <a:headEnd type="none" w="sm" len="sm"/>
                      <a:tailEnd type="none" w="sm" len="sm"/>
                    </a:lnT>
                    <a:lnB w="12700" cap="flat" cmpd="sng" algn="ctr">
                      <a:noFill/>
                      <a:prstDash val="solid"/>
                      <a:round/>
                      <a:headEnd type="none" w="med" len="med"/>
                      <a:tailEnd type="none" w="med" len="med"/>
                    </a:lnB>
                    <a:solidFill>
                      <a:srgbClr val="EBEBEB"/>
                    </a:solidFill>
                  </a:tcPr>
                </a:tc>
                <a:tc>
                  <a:txBody>
                    <a:bodyPr/>
                    <a:lstStyle/>
                    <a:p>
                      <a:pPr marL="0" marR="0" lvl="0" indent="0" algn="ctr" rtl="0">
                        <a:spcBef>
                          <a:spcPts val="0"/>
                        </a:spcBef>
                        <a:spcAft>
                          <a:spcPts val="0"/>
                        </a:spcAft>
                        <a:buNone/>
                      </a:pPr>
                      <a:r>
                        <a:rPr lang="en-US" sz="1600" dirty="0">
                          <a:uFillTx/>
                          <a:latin typeface="Calibri" panose="020F0502020204030204" pitchFamily="34" charset="0"/>
                          <a:ea typeface="Open Sans" panose="020B0606030504020204" pitchFamily="34" charset="0"/>
                          <a:cs typeface="Calibri" panose="020F0502020204030204" pitchFamily="34" charset="0"/>
                        </a:rPr>
                        <a:t>63.4</a:t>
                      </a:r>
                      <a:endParaRPr sz="1600" dirty="0">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95959"/>
                      </a:solidFill>
                      <a:prstDash val="solid"/>
                      <a:round/>
                      <a:headEnd type="none" w="sm" len="sm"/>
                      <a:tailEnd type="none" w="sm" len="sm"/>
                    </a:lnT>
                    <a:lnB w="12700" cap="flat" cmpd="sng" algn="ctr">
                      <a:noFill/>
                      <a:prstDash val="solid"/>
                      <a:round/>
                      <a:headEnd type="none" w="med" len="med"/>
                      <a:tailEnd type="none" w="med" len="med"/>
                    </a:lnB>
                    <a:solidFill>
                      <a:srgbClr val="EBEBEB"/>
                    </a:solidFill>
                  </a:tcPr>
                </a:tc>
                <a:tc>
                  <a:txBody>
                    <a:bodyPr/>
                    <a:lstStyle/>
                    <a:p>
                      <a:pPr marL="0" marR="0" lvl="0" indent="0" algn="ctr" rtl="0">
                        <a:spcBef>
                          <a:spcPts val="0"/>
                        </a:spcBef>
                        <a:spcAft>
                          <a:spcPts val="0"/>
                        </a:spcAft>
                        <a:buNone/>
                      </a:pPr>
                      <a:r>
                        <a:rPr lang="en-US" sz="1600" dirty="0">
                          <a:uFillTx/>
                          <a:latin typeface="Calibri" panose="020F0502020204030204" pitchFamily="34" charset="0"/>
                          <a:ea typeface="Open Sans" panose="020B0606030504020204" pitchFamily="34" charset="0"/>
                          <a:cs typeface="Calibri" panose="020F0502020204030204" pitchFamily="34" charset="0"/>
                        </a:rPr>
                        <a:t>89.7</a:t>
                      </a:r>
                      <a:endParaRPr sz="1600" dirty="0">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95959"/>
                      </a:solidFill>
                      <a:prstDash val="solid"/>
                      <a:round/>
                      <a:headEnd type="none" w="sm" len="sm"/>
                      <a:tailEnd type="none" w="sm" len="sm"/>
                    </a:lnT>
                    <a:lnB w="12700" cap="flat" cmpd="sng" algn="ctr">
                      <a:noFill/>
                      <a:prstDash val="solid"/>
                      <a:round/>
                      <a:headEnd type="none" w="med" len="med"/>
                      <a:tailEnd type="none" w="med" len="med"/>
                    </a:lnB>
                    <a:solidFill>
                      <a:srgbClr val="FAFAFA"/>
                    </a:solidFill>
                  </a:tcPr>
                </a:tc>
                <a:tc>
                  <a:txBody>
                    <a:bodyPr/>
                    <a:lstStyle/>
                    <a:p>
                      <a:pPr marL="0" marR="0" lvl="0" indent="0" algn="ctr" rtl="0">
                        <a:spcBef>
                          <a:spcPts val="0"/>
                        </a:spcBef>
                        <a:spcAft>
                          <a:spcPts val="0"/>
                        </a:spcAft>
                        <a:buNone/>
                      </a:pPr>
                      <a:r>
                        <a:rPr lang="en-US" sz="1600" dirty="0">
                          <a:solidFill>
                            <a:srgbClr val="424857"/>
                          </a:solidFill>
                          <a:uFillTx/>
                          <a:latin typeface="Calibri" panose="020F0502020204030204" pitchFamily="34" charset="0"/>
                          <a:ea typeface="Open Sans" panose="020B0606030504020204" pitchFamily="34" charset="0"/>
                          <a:cs typeface="Calibri" panose="020F0502020204030204" pitchFamily="34" charset="0"/>
                          <a:sym typeface="Arial"/>
                        </a:rPr>
                        <a:t>-</a:t>
                      </a:r>
                      <a:endParaRPr sz="1600" dirty="0">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95959"/>
                      </a:solidFill>
                      <a:prstDash val="solid"/>
                      <a:round/>
                      <a:headEnd type="none" w="sm" len="sm"/>
                      <a:tailEnd type="none" w="sm" len="sm"/>
                    </a:lnT>
                    <a:lnB w="12700" cap="flat" cmpd="sng" algn="ctr">
                      <a:noFill/>
                      <a:prstDash val="solid"/>
                      <a:round/>
                      <a:headEnd type="none" w="med" len="med"/>
                      <a:tailEnd type="none" w="med" len="med"/>
                    </a:lnB>
                    <a:solidFill>
                      <a:srgbClr val="FAFAFA"/>
                    </a:solidFill>
                  </a:tcPr>
                </a:tc>
                <a:tc>
                  <a:txBody>
                    <a:bodyPr/>
                    <a:lstStyle/>
                    <a:p>
                      <a:pPr marL="0" marR="0" lvl="0" indent="0" algn="ctr" rtl="0">
                        <a:spcBef>
                          <a:spcPts val="0"/>
                        </a:spcBef>
                        <a:spcAft>
                          <a:spcPts val="0"/>
                        </a:spcAft>
                        <a:buNone/>
                      </a:pPr>
                      <a:r>
                        <a:rPr lang="en-US" sz="1600" dirty="0">
                          <a:solidFill>
                            <a:srgbClr val="424857"/>
                          </a:solidFill>
                          <a:uFillTx/>
                          <a:latin typeface="Calibri" panose="020F0502020204030204" pitchFamily="34" charset="0"/>
                          <a:ea typeface="Open Sans" panose="020B0606030504020204" pitchFamily="34" charset="0"/>
                          <a:cs typeface="Calibri" panose="020F0502020204030204" pitchFamily="34" charset="0"/>
                          <a:sym typeface="Arial"/>
                        </a:rPr>
                        <a:t>69.7</a:t>
                      </a:r>
                      <a:endParaRPr sz="1600" dirty="0">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95959"/>
                      </a:solidFill>
                      <a:prstDash val="solid"/>
                      <a:round/>
                      <a:headEnd type="none" w="sm" len="sm"/>
                      <a:tailEnd type="none" w="sm" len="sm"/>
                    </a:lnT>
                    <a:lnB w="12700" cap="flat" cmpd="sng" algn="ctr">
                      <a:noFill/>
                      <a:prstDash val="solid"/>
                      <a:round/>
                      <a:headEnd type="none" w="med" len="med"/>
                      <a:tailEnd type="none" w="med" len="med"/>
                    </a:lnB>
                    <a:solidFill>
                      <a:srgbClr val="FAFAFA"/>
                    </a:solidFill>
                  </a:tcPr>
                </a:tc>
                <a:tc>
                  <a:txBody>
                    <a:bodyPr/>
                    <a:lstStyle/>
                    <a:p>
                      <a:pPr marL="0" marR="0" lvl="0" indent="0" algn="ctr" rtl="0">
                        <a:spcBef>
                          <a:spcPts val="0"/>
                        </a:spcBef>
                        <a:spcAft>
                          <a:spcPts val="0"/>
                        </a:spcAft>
                        <a:buNone/>
                      </a:pPr>
                      <a:r>
                        <a:rPr lang="en-US" sz="1600" dirty="0">
                          <a:solidFill>
                            <a:srgbClr val="424857"/>
                          </a:solidFill>
                          <a:uFillTx/>
                          <a:latin typeface="Calibri" panose="020F0502020204030204" pitchFamily="34" charset="0"/>
                          <a:ea typeface="Open Sans" panose="020B0606030504020204" pitchFamily="34" charset="0"/>
                          <a:cs typeface="Calibri" panose="020F0502020204030204" pitchFamily="34" charset="0"/>
                          <a:sym typeface="Arial"/>
                        </a:rPr>
                        <a:t>53.0</a:t>
                      </a:r>
                      <a:endParaRPr sz="1600" dirty="0">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95959"/>
                      </a:solidFill>
                      <a:prstDash val="solid"/>
                      <a:round/>
                      <a:headEnd type="none" w="sm" len="sm"/>
                      <a:tailEnd type="none" w="sm" len="sm"/>
                    </a:lnT>
                    <a:lnB w="12700" cap="flat" cmpd="sng" algn="ctr">
                      <a:noFill/>
                      <a:prstDash val="solid"/>
                      <a:round/>
                      <a:headEnd type="none" w="med" len="med"/>
                      <a:tailEnd type="none" w="med" len="med"/>
                    </a:lnB>
                    <a:solidFill>
                      <a:srgbClr val="FAFAFA"/>
                    </a:solidFill>
                  </a:tcPr>
                </a:tc>
                <a:tc>
                  <a:txBody>
                    <a:bodyPr/>
                    <a:lstStyle/>
                    <a:p>
                      <a:pPr marL="0" marR="0" lvl="0" indent="0" algn="ctr" rtl="0">
                        <a:spcBef>
                          <a:spcPts val="0"/>
                        </a:spcBef>
                        <a:spcAft>
                          <a:spcPts val="0"/>
                        </a:spcAft>
                        <a:buNone/>
                      </a:pPr>
                      <a:r>
                        <a:rPr lang="en-US" sz="1600" dirty="0">
                          <a:solidFill>
                            <a:srgbClr val="424857"/>
                          </a:solidFill>
                          <a:uFillTx/>
                          <a:latin typeface="Calibri" panose="020F0502020204030204" pitchFamily="34" charset="0"/>
                          <a:ea typeface="Open Sans" panose="020B0606030504020204" pitchFamily="34" charset="0"/>
                          <a:cs typeface="Calibri" panose="020F0502020204030204" pitchFamily="34" charset="0"/>
                          <a:sym typeface="Arial"/>
                        </a:rPr>
                        <a:t>48.8</a:t>
                      </a:r>
                      <a:endParaRPr sz="1600" dirty="0">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rgbClr val="595959"/>
                      </a:solidFill>
                      <a:prstDash val="solid"/>
                      <a:round/>
                      <a:headEnd type="none" w="sm" len="sm"/>
                      <a:tailEnd type="none" w="sm" len="sm"/>
                    </a:lnT>
                    <a:lnB w="12700" cap="flat" cmpd="sng" algn="ctr">
                      <a:noFill/>
                      <a:prstDash val="solid"/>
                      <a:round/>
                      <a:headEnd type="none" w="med" len="med"/>
                      <a:tailEnd type="none" w="med" len="med"/>
                    </a:lnB>
                    <a:solidFill>
                      <a:srgbClr val="FAFAFA"/>
                    </a:solidFill>
                  </a:tcPr>
                </a:tc>
                <a:extLst>
                  <a:ext uri="{0D108BD9-81ED-4DB2-BD59-A6C34878D82A}">
                    <a16:rowId xmlns="" xmlns:a16="http://schemas.microsoft.com/office/drawing/2014/main" val="10002"/>
                  </a:ext>
                </a:extLst>
              </a:tr>
              <a:tr h="0">
                <a:tc>
                  <a:txBody>
                    <a:bodyPr/>
                    <a:lstStyle/>
                    <a:p>
                      <a:pPr marL="0" marR="0" lvl="0" indent="0" algn="l" defTabSz="914400" rtl="0" eaLnBrk="1" latinLnBrk="0" hangingPunct="1">
                        <a:lnSpc>
                          <a:spcPct val="120000"/>
                        </a:lnSpc>
                        <a:spcBef>
                          <a:spcPts val="0"/>
                        </a:spcBef>
                        <a:spcAft>
                          <a:spcPts val="0"/>
                        </a:spcAft>
                        <a:buNone/>
                      </a:pPr>
                      <a:r>
                        <a:rPr lang="en-US" sz="1600" kern="1200" dirty="0" err="1">
                          <a:solidFill>
                            <a:schemeClr val="tx1"/>
                          </a:solidFill>
                          <a:uFillTx/>
                          <a:latin typeface="Calibri" panose="020F0502020204030204" pitchFamily="34" charset="0"/>
                          <a:ea typeface="Open Sans" panose="020B0606030504020204" pitchFamily="34" charset="0"/>
                          <a:cs typeface="Calibri" panose="020F0502020204030204" pitchFamily="34" charset="0"/>
                        </a:rPr>
                        <a:t>DyGIE</a:t>
                      </a:r>
                      <a:r>
                        <a:rPr lang="en-US" sz="1600" kern="1200" dirty="0">
                          <a:solidFill>
                            <a:schemeClr val="tx1"/>
                          </a:solidFill>
                          <a:uFillTx/>
                          <a:latin typeface="Calibri" panose="020F0502020204030204" pitchFamily="34" charset="0"/>
                          <a:ea typeface="Open Sans" panose="020B0606030504020204" pitchFamily="34" charset="0"/>
                          <a:cs typeface="Calibri" panose="020F0502020204030204" pitchFamily="34" charset="0"/>
                        </a:rPr>
                        <a:t>++*</a:t>
                      </a:r>
                      <a:endParaRPr sz="1600" kern="1200" dirty="0">
                        <a:solidFill>
                          <a:schemeClr val="tx1"/>
                        </a:solidFill>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FAFA"/>
                    </a:solidFill>
                  </a:tcPr>
                </a:tc>
                <a:tc>
                  <a:txBody>
                    <a:bodyPr/>
                    <a:lstStyle/>
                    <a:p>
                      <a:pPr marL="0" marR="0" lvl="0" indent="0" algn="ctr" defTabSz="914400" rtl="0" eaLnBrk="1" latinLnBrk="0" hangingPunct="1">
                        <a:lnSpc>
                          <a:spcPct val="120000"/>
                        </a:lnSpc>
                        <a:spcBef>
                          <a:spcPts val="0"/>
                        </a:spcBef>
                        <a:spcAft>
                          <a:spcPts val="0"/>
                        </a:spcAft>
                        <a:buNone/>
                      </a:pPr>
                      <a:r>
                        <a:rPr lang="en-US" sz="1600" kern="1200" dirty="0">
                          <a:solidFill>
                            <a:schemeClr val="tx1"/>
                          </a:solidFill>
                          <a:uFillTx/>
                          <a:latin typeface="Calibri" panose="020F0502020204030204" pitchFamily="34" charset="0"/>
                          <a:ea typeface="Open Sans" panose="020B0606030504020204" pitchFamily="34" charset="0"/>
                          <a:cs typeface="Calibri" panose="020F0502020204030204" pitchFamily="34" charset="0"/>
                        </a:rPr>
                        <a:t>-</a:t>
                      </a:r>
                      <a:endParaRPr sz="1600" kern="1200" dirty="0">
                        <a:solidFill>
                          <a:schemeClr val="tx1"/>
                        </a:solidFill>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EBEB"/>
                    </a:solidFill>
                  </a:tcPr>
                </a:tc>
                <a:tc>
                  <a:txBody>
                    <a:bodyPr/>
                    <a:lstStyle/>
                    <a:p>
                      <a:pPr marL="0" marR="0" lvl="0" indent="0" algn="ctr" defTabSz="914400" rtl="0" eaLnBrk="1" latinLnBrk="0" hangingPunct="1">
                        <a:lnSpc>
                          <a:spcPct val="120000"/>
                        </a:lnSpc>
                        <a:spcBef>
                          <a:spcPts val="0"/>
                        </a:spcBef>
                        <a:spcAft>
                          <a:spcPts val="0"/>
                        </a:spcAft>
                        <a:buNone/>
                      </a:pPr>
                      <a:r>
                        <a:rPr lang="en-US" sz="1600" kern="1200" dirty="0">
                          <a:solidFill>
                            <a:schemeClr val="tx1"/>
                          </a:solidFill>
                          <a:uFillTx/>
                          <a:latin typeface="Calibri" panose="020F0502020204030204" pitchFamily="34" charset="0"/>
                          <a:ea typeface="Open Sans" panose="020B0606030504020204" pitchFamily="34" charset="0"/>
                          <a:cs typeface="Calibri" panose="020F0502020204030204" pitchFamily="34" charset="0"/>
                        </a:rPr>
                        <a:t>-</a:t>
                      </a:r>
                      <a:endParaRPr sz="1600" kern="1200" dirty="0">
                        <a:solidFill>
                          <a:schemeClr val="tx1"/>
                        </a:solidFill>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EBEBEB"/>
                    </a:solidFill>
                  </a:tcPr>
                </a:tc>
                <a:tc>
                  <a:txBody>
                    <a:bodyPr/>
                    <a:lstStyle/>
                    <a:p>
                      <a:pPr marL="0" marR="0" lvl="0" indent="0" algn="ctr" defTabSz="914400" rtl="0" eaLnBrk="1" latinLnBrk="0" hangingPunct="1">
                        <a:lnSpc>
                          <a:spcPct val="120000"/>
                        </a:lnSpc>
                        <a:spcBef>
                          <a:spcPts val="0"/>
                        </a:spcBef>
                        <a:spcAft>
                          <a:spcPts val="0"/>
                        </a:spcAft>
                        <a:buNone/>
                      </a:pPr>
                      <a:r>
                        <a:rPr lang="en-US" sz="1600" b="1" kern="1200" dirty="0">
                          <a:solidFill>
                            <a:schemeClr val="tx1"/>
                          </a:solidFill>
                          <a:uFillTx/>
                          <a:latin typeface="Calibri" panose="020F0502020204030204" pitchFamily="34" charset="0"/>
                          <a:ea typeface="Open Sans" panose="020B0606030504020204" pitchFamily="34" charset="0"/>
                          <a:cs typeface="Calibri" panose="020F0502020204030204" pitchFamily="34" charset="0"/>
                        </a:rPr>
                        <a:t>90.7</a:t>
                      </a:r>
                      <a:endParaRPr sz="1600" b="1" kern="1200" dirty="0">
                        <a:solidFill>
                          <a:schemeClr val="tx1"/>
                        </a:solidFill>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FAFA"/>
                    </a:solidFill>
                  </a:tcPr>
                </a:tc>
                <a:tc>
                  <a:txBody>
                    <a:bodyPr/>
                    <a:lstStyle/>
                    <a:p>
                      <a:pPr marL="0" marR="0" lvl="0" indent="0" algn="ctr" defTabSz="914400" rtl="0" eaLnBrk="1" latinLnBrk="0" hangingPunct="1">
                        <a:lnSpc>
                          <a:spcPct val="120000"/>
                        </a:lnSpc>
                        <a:spcBef>
                          <a:spcPts val="0"/>
                        </a:spcBef>
                        <a:spcAft>
                          <a:spcPts val="0"/>
                        </a:spcAft>
                        <a:buNone/>
                      </a:pPr>
                      <a:r>
                        <a:rPr lang="en-US" sz="1600" kern="1200" dirty="0">
                          <a:solidFill>
                            <a:schemeClr val="tx1"/>
                          </a:solidFill>
                          <a:uFillTx/>
                          <a:latin typeface="Calibri" panose="020F0502020204030204" pitchFamily="34" charset="0"/>
                          <a:ea typeface="Open Sans" panose="020B0606030504020204" pitchFamily="34" charset="0"/>
                          <a:cs typeface="Calibri" panose="020F0502020204030204" pitchFamily="34" charset="0"/>
                        </a:rPr>
                        <a:t>76.5</a:t>
                      </a:r>
                      <a:endParaRPr sz="1600" kern="1200" dirty="0">
                        <a:solidFill>
                          <a:schemeClr val="tx1"/>
                        </a:solidFill>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FAFA"/>
                    </a:solidFill>
                  </a:tcPr>
                </a:tc>
                <a:tc>
                  <a:txBody>
                    <a:bodyPr/>
                    <a:lstStyle/>
                    <a:p>
                      <a:pPr marL="0" marR="0" lvl="0" indent="0" algn="ctr" defTabSz="914400" rtl="0" eaLnBrk="1" latinLnBrk="0" hangingPunct="1">
                        <a:lnSpc>
                          <a:spcPct val="120000"/>
                        </a:lnSpc>
                        <a:spcBef>
                          <a:spcPts val="0"/>
                        </a:spcBef>
                        <a:spcAft>
                          <a:spcPts val="0"/>
                        </a:spcAft>
                        <a:buNone/>
                      </a:pPr>
                      <a:r>
                        <a:rPr lang="en-US" sz="1600" kern="1200" dirty="0">
                          <a:solidFill>
                            <a:schemeClr val="tx1"/>
                          </a:solidFill>
                          <a:uFillTx/>
                          <a:latin typeface="Calibri" panose="020F0502020204030204" pitchFamily="34" charset="0"/>
                          <a:ea typeface="Open Sans" panose="020B0606030504020204" pitchFamily="34" charset="0"/>
                          <a:cs typeface="Calibri" panose="020F0502020204030204" pitchFamily="34" charset="0"/>
                        </a:rPr>
                        <a:t>73.6</a:t>
                      </a:r>
                      <a:endParaRPr sz="1600" kern="1200" dirty="0">
                        <a:solidFill>
                          <a:schemeClr val="tx1"/>
                        </a:solidFill>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FAFA"/>
                    </a:solidFill>
                  </a:tcPr>
                </a:tc>
                <a:tc>
                  <a:txBody>
                    <a:bodyPr/>
                    <a:lstStyle/>
                    <a:p>
                      <a:pPr marL="0" marR="0" lvl="0" indent="0" algn="ctr" defTabSz="914400" rtl="0" eaLnBrk="1" latinLnBrk="0" hangingPunct="1">
                        <a:spcBef>
                          <a:spcPts val="0"/>
                        </a:spcBef>
                        <a:spcAft>
                          <a:spcPts val="0"/>
                        </a:spcAft>
                        <a:buNone/>
                      </a:pPr>
                      <a:r>
                        <a:rPr lang="en-US" sz="1600" kern="1200" dirty="0">
                          <a:solidFill>
                            <a:srgbClr val="424857"/>
                          </a:solidFill>
                          <a:uFillTx/>
                          <a:latin typeface="Calibri" panose="020F0502020204030204" pitchFamily="34" charset="0"/>
                          <a:ea typeface="Open Sans" panose="020B0606030504020204" pitchFamily="34" charset="0"/>
                          <a:cs typeface="Calibri" panose="020F0502020204030204" pitchFamily="34" charset="0"/>
                        </a:rPr>
                        <a:t>55.4</a:t>
                      </a:r>
                      <a:endParaRPr sz="1600" kern="1200" dirty="0">
                        <a:solidFill>
                          <a:srgbClr val="424857"/>
                        </a:solidFill>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FAFA"/>
                    </a:solidFill>
                  </a:tcPr>
                </a:tc>
                <a:tc>
                  <a:txBody>
                    <a:bodyPr/>
                    <a:lstStyle/>
                    <a:p>
                      <a:pPr marL="0" marR="0" lvl="0" indent="0" algn="ctr" defTabSz="914400" rtl="0" eaLnBrk="1" latinLnBrk="0" hangingPunct="1">
                        <a:spcBef>
                          <a:spcPts val="0"/>
                        </a:spcBef>
                        <a:spcAft>
                          <a:spcPts val="0"/>
                        </a:spcAft>
                        <a:buNone/>
                      </a:pPr>
                      <a:r>
                        <a:rPr lang="en-US" sz="1600" kern="1200" dirty="0">
                          <a:solidFill>
                            <a:srgbClr val="424857"/>
                          </a:solidFill>
                          <a:uFillTx/>
                          <a:latin typeface="Calibri" panose="020F0502020204030204" pitchFamily="34" charset="0"/>
                          <a:ea typeface="Open Sans" panose="020B0606030504020204" pitchFamily="34" charset="0"/>
                          <a:cs typeface="Calibri" panose="020F0502020204030204" pitchFamily="34" charset="0"/>
                        </a:rPr>
                        <a:t>52.5</a:t>
                      </a:r>
                      <a:endParaRPr sz="1600" kern="1200" dirty="0">
                        <a:solidFill>
                          <a:srgbClr val="424857"/>
                        </a:solidFill>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FAFAFA"/>
                    </a:solidFill>
                  </a:tcPr>
                </a:tc>
                <a:extLst>
                  <a:ext uri="{0D108BD9-81ED-4DB2-BD59-A6C34878D82A}">
                    <a16:rowId xmlns="" xmlns:a16="http://schemas.microsoft.com/office/drawing/2014/main" val="10003"/>
                  </a:ext>
                </a:extLst>
              </a:tr>
              <a:tr h="365888">
                <a:tc>
                  <a:txBody>
                    <a:bodyPr/>
                    <a:lstStyle/>
                    <a:p>
                      <a:pPr marL="0" marR="0" lvl="0" indent="0" algn="l" rtl="0">
                        <a:lnSpc>
                          <a:spcPct val="120000"/>
                        </a:lnSpc>
                        <a:spcBef>
                          <a:spcPts val="0"/>
                        </a:spcBef>
                        <a:spcAft>
                          <a:spcPts val="0"/>
                        </a:spcAft>
                        <a:buNone/>
                      </a:pPr>
                      <a:r>
                        <a:rPr lang="en-US" sz="1600" dirty="0" err="1">
                          <a:uFillTx/>
                          <a:latin typeface="Calibri" panose="020F0502020204030204" pitchFamily="34" charset="0"/>
                          <a:ea typeface="Open Sans" panose="020B0606030504020204" pitchFamily="34" charset="0"/>
                          <a:cs typeface="Calibri" panose="020F0502020204030204" pitchFamily="34" charset="0"/>
                          <a:sym typeface="Arial"/>
                        </a:rPr>
                        <a:t>OneIE</a:t>
                      </a:r>
                      <a:endParaRPr lang="en-US" sz="1600" dirty="0">
                        <a:uFillTx/>
                        <a:latin typeface="Calibri" panose="020F0502020204030204" pitchFamily="34" charset="0"/>
                        <a:ea typeface="Open Sans" panose="020B0606030504020204" pitchFamily="34" charset="0"/>
                        <a:cs typeface="Calibri" panose="020F0502020204030204" pitchFamily="34" charset="0"/>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28575" cap="flat" cmpd="sng">
                      <a:solidFill>
                        <a:srgbClr val="515E68"/>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sz="1600" b="1" dirty="0">
                          <a:uFillTx/>
                          <a:latin typeface="Calibri" panose="020F0502020204030204" pitchFamily="34" charset="0"/>
                          <a:ea typeface="Open Sans" panose="020B0606030504020204" pitchFamily="34" charset="0"/>
                          <a:cs typeface="Calibri" panose="020F0502020204030204" pitchFamily="34" charset="0"/>
                        </a:rPr>
                        <a:t>88.8</a:t>
                      </a:r>
                      <a:endParaRPr sz="1600" b="1" dirty="0">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28575" cap="flat" cmpd="sng">
                      <a:solidFill>
                        <a:srgbClr val="515E68"/>
                      </a:solidFill>
                      <a:prstDash val="solid"/>
                      <a:round/>
                      <a:headEnd type="none" w="sm" len="sm"/>
                      <a:tailEnd type="none" w="sm" len="sm"/>
                    </a:lnB>
                    <a:solidFill>
                      <a:srgbClr val="EBEBEB"/>
                    </a:solidFill>
                  </a:tcPr>
                </a:tc>
                <a:tc>
                  <a:txBody>
                    <a:bodyPr/>
                    <a:lstStyle/>
                    <a:p>
                      <a:pPr marL="0" marR="0" lvl="0" indent="0" algn="ctr" rtl="0">
                        <a:spcBef>
                          <a:spcPts val="0"/>
                        </a:spcBef>
                        <a:spcAft>
                          <a:spcPts val="0"/>
                        </a:spcAft>
                        <a:buNone/>
                      </a:pPr>
                      <a:r>
                        <a:rPr lang="en-US" sz="1600" b="1" dirty="0">
                          <a:uFillTx/>
                          <a:latin typeface="Calibri" panose="020F0502020204030204" pitchFamily="34" charset="0"/>
                          <a:ea typeface="Open Sans" panose="020B0606030504020204" pitchFamily="34" charset="0"/>
                          <a:cs typeface="Calibri" panose="020F0502020204030204" pitchFamily="34" charset="0"/>
                        </a:rPr>
                        <a:t>67.5</a:t>
                      </a:r>
                      <a:endParaRPr sz="1600" b="1" dirty="0">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28575" cap="flat" cmpd="sng">
                      <a:solidFill>
                        <a:srgbClr val="515E68"/>
                      </a:solidFill>
                      <a:prstDash val="solid"/>
                      <a:round/>
                      <a:headEnd type="none" w="sm" len="sm"/>
                      <a:tailEnd type="none" w="sm" len="sm"/>
                    </a:lnB>
                    <a:solidFill>
                      <a:srgbClr val="EBEBEB"/>
                    </a:solidFill>
                  </a:tcPr>
                </a:tc>
                <a:tc>
                  <a:txBody>
                    <a:bodyPr/>
                    <a:lstStyle/>
                    <a:p>
                      <a:pPr marL="0" marR="0" lvl="0" indent="0" algn="ctr" rtl="0">
                        <a:spcBef>
                          <a:spcPts val="0"/>
                        </a:spcBef>
                        <a:spcAft>
                          <a:spcPts val="0"/>
                        </a:spcAft>
                        <a:buNone/>
                      </a:pPr>
                      <a:r>
                        <a:rPr lang="en-US" sz="1600" dirty="0">
                          <a:uFillTx/>
                          <a:latin typeface="Calibri" panose="020F0502020204030204" pitchFamily="34" charset="0"/>
                          <a:ea typeface="Open Sans" panose="020B0606030504020204" pitchFamily="34" charset="0"/>
                          <a:cs typeface="Calibri" panose="020F0502020204030204" pitchFamily="34" charset="0"/>
                        </a:rPr>
                        <a:t>90.2</a:t>
                      </a:r>
                      <a:endParaRPr sz="1600" dirty="0">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28575" cap="flat" cmpd="sng">
                      <a:solidFill>
                        <a:srgbClr val="515E68"/>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rgbClr val="424857"/>
                        </a:buClr>
                        <a:buSzPts val="1400"/>
                        <a:buFont typeface="Arial"/>
                        <a:buNone/>
                      </a:pPr>
                      <a:r>
                        <a:rPr lang="en-US" sz="1600" b="1" dirty="0">
                          <a:uFillTx/>
                          <a:latin typeface="Calibri" panose="020F0502020204030204" pitchFamily="34" charset="0"/>
                          <a:ea typeface="Open Sans" panose="020B0606030504020204" pitchFamily="34" charset="0"/>
                          <a:cs typeface="Calibri" panose="020F0502020204030204" pitchFamily="34" charset="0"/>
                        </a:rPr>
                        <a:t>78.2</a:t>
                      </a:r>
                      <a:endParaRPr sz="1600" b="1" dirty="0">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28575" cap="flat" cmpd="sng">
                      <a:solidFill>
                        <a:srgbClr val="515E68"/>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rgbClr val="424857"/>
                        </a:buClr>
                        <a:buSzPts val="1400"/>
                        <a:buFont typeface="Arial"/>
                        <a:buNone/>
                      </a:pPr>
                      <a:r>
                        <a:rPr lang="en-US" sz="1600" b="1" dirty="0">
                          <a:uFillTx/>
                          <a:latin typeface="Calibri" panose="020F0502020204030204" pitchFamily="34" charset="0"/>
                          <a:ea typeface="Open Sans" panose="020B0606030504020204" pitchFamily="34" charset="0"/>
                          <a:cs typeface="Calibri" panose="020F0502020204030204" pitchFamily="34" charset="0"/>
                        </a:rPr>
                        <a:t>74.7</a:t>
                      </a:r>
                      <a:endParaRPr sz="1600" b="1" dirty="0">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28575" cap="flat" cmpd="sng">
                      <a:solidFill>
                        <a:srgbClr val="515E68"/>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sz="1600" b="1" dirty="0">
                          <a:uFillTx/>
                          <a:latin typeface="Calibri" panose="020F0502020204030204" pitchFamily="34" charset="0"/>
                          <a:ea typeface="Open Sans" panose="020B0606030504020204" pitchFamily="34" charset="0"/>
                          <a:cs typeface="Calibri" panose="020F0502020204030204" pitchFamily="34" charset="0"/>
                        </a:rPr>
                        <a:t>59.2</a:t>
                      </a:r>
                      <a:endParaRPr sz="1600" b="1" dirty="0">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28575" cap="flat" cmpd="sng">
                      <a:solidFill>
                        <a:srgbClr val="515E68"/>
                      </a:solidFill>
                      <a:prstDash val="solid"/>
                      <a:round/>
                      <a:headEnd type="none" w="sm" len="sm"/>
                      <a:tailEnd type="none" w="sm" len="sm"/>
                    </a:lnB>
                    <a:solidFill>
                      <a:srgbClr val="FAFAFA"/>
                    </a:solidFill>
                  </a:tcPr>
                </a:tc>
                <a:tc>
                  <a:txBody>
                    <a:bodyPr/>
                    <a:lstStyle/>
                    <a:p>
                      <a:pPr marL="0" marR="0" lvl="0" indent="0" algn="ctr" rtl="0">
                        <a:spcBef>
                          <a:spcPts val="0"/>
                        </a:spcBef>
                        <a:spcAft>
                          <a:spcPts val="0"/>
                        </a:spcAft>
                        <a:buNone/>
                      </a:pPr>
                      <a:r>
                        <a:rPr lang="en-US" sz="1600" b="1" dirty="0">
                          <a:uFillTx/>
                          <a:latin typeface="Calibri" panose="020F0502020204030204" pitchFamily="34" charset="0"/>
                          <a:ea typeface="Open Sans" panose="020B0606030504020204" pitchFamily="34" charset="0"/>
                          <a:cs typeface="Calibri" panose="020F0502020204030204" pitchFamily="34" charset="0"/>
                        </a:rPr>
                        <a:t>56.8</a:t>
                      </a:r>
                      <a:endParaRPr sz="1600" b="1" dirty="0">
                        <a:uFillTx/>
                        <a:latin typeface="Calibri" panose="020F0502020204030204" pitchFamily="34" charset="0"/>
                        <a:ea typeface="Open Sans" panose="020B0606030504020204" pitchFamily="34" charset="0"/>
                        <a:cs typeface="Calibri" panose="020F0502020204030204" pitchFamily="34" charset="0"/>
                      </a:endParaRPr>
                    </a:p>
                  </a:txBody>
                  <a:tcPr marL="91450" marR="91450" marT="45725" marB="45725" anchor="ctr">
                    <a:lnL w="12700" cap="flat" cmpd="sng" algn="ctr">
                      <a:no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chemeClr val="bg1">
                          <a:lumMod val="50000"/>
                        </a:schemeClr>
                      </a:solidFill>
                      <a:prstDash val="solid"/>
                      <a:round/>
                      <a:headEnd type="none" w="med" len="med"/>
                      <a:tailEnd type="none" w="med" len="med"/>
                    </a:lnT>
                    <a:lnB w="28575" cap="flat" cmpd="sng">
                      <a:solidFill>
                        <a:srgbClr val="515E68"/>
                      </a:solidFill>
                      <a:prstDash val="solid"/>
                      <a:round/>
                      <a:headEnd type="none" w="sm" len="sm"/>
                      <a:tailEnd type="none" w="sm" len="sm"/>
                    </a:lnB>
                    <a:solidFill>
                      <a:srgbClr val="FAFAFA"/>
                    </a:solidFill>
                  </a:tcPr>
                </a:tc>
                <a:extLst>
                  <a:ext uri="{0D108BD9-81ED-4DB2-BD59-A6C34878D82A}">
                    <a16:rowId xmlns="" xmlns:a16="http://schemas.microsoft.com/office/drawing/2014/main" val="10004"/>
                  </a:ext>
                </a:extLst>
              </a:tr>
            </a:tbl>
          </a:graphicData>
        </a:graphic>
      </p:graphicFrame>
      <p:sp>
        <p:nvSpPr>
          <p:cNvPr id="6" name="Google Shape;996;p47">
            <a:extLst>
              <a:ext uri="{FF2B5EF4-FFF2-40B4-BE49-F238E27FC236}">
                <a16:creationId xmlns="" xmlns:a16="http://schemas.microsoft.com/office/drawing/2014/main" id="{7F6EE583-7853-354A-8E24-CD967700815E}"/>
              </a:ext>
            </a:extLst>
          </p:cNvPr>
          <p:cNvSpPr txBox="1">
            <a:spLocks/>
          </p:cNvSpPr>
          <p:nvPr/>
        </p:nvSpPr>
        <p:spPr>
          <a:xfrm>
            <a:off x="507465" y="3864948"/>
            <a:ext cx="11177069" cy="702279"/>
          </a:xfrm>
          <a:prstGeom prst="rect">
            <a:avLst/>
          </a:prstGeom>
          <a:noFill/>
          <a:ln>
            <a:noFill/>
          </a:ln>
        </p:spPr>
        <p:txBody>
          <a:bodyPr spcFirstLastPara="1" wrap="square" lIns="91425" tIns="45700" rIns="91425" bIns="45700" anchor="t" anchorCtr="0">
            <a:noAutofit/>
          </a:bodyPr>
          <a:lstStyle/>
          <a:p>
            <a:pPr>
              <a:lnSpc>
                <a:spcPct val="120000"/>
              </a:lnSpc>
              <a:buClr>
                <a:schemeClr val="dk1"/>
              </a:buClr>
              <a:buSzPts val="1800"/>
            </a:pPr>
            <a:r>
              <a:rPr lang="en-US" sz="1600" b="1" dirty="0">
                <a:solidFill>
                  <a:schemeClr val="dk1"/>
                </a:solidFill>
                <a:uFillTx/>
                <a:latin typeface="Calibri Light" panose="020F0302020204030204" pitchFamily="34" charset="0"/>
                <a:cs typeface="Calibri Light" panose="020F0302020204030204" pitchFamily="34" charset="0"/>
              </a:rPr>
              <a:t>Example</a:t>
            </a:r>
            <a:r>
              <a:rPr lang="en-US" sz="1600" i="1" dirty="0">
                <a:solidFill>
                  <a:schemeClr val="dk1"/>
                </a:solidFill>
                <a:uFillTx/>
                <a:latin typeface="Calibri Light" panose="020F0302020204030204" pitchFamily="34" charset="0"/>
                <a:cs typeface="Calibri Light" panose="020F0302020204030204" pitchFamily="34" charset="0"/>
              </a:rPr>
              <a:t>: Prime Minister </a:t>
            </a:r>
            <a:r>
              <a:rPr lang="en-US" sz="1600" i="1" dirty="0">
                <a:solidFill>
                  <a:schemeClr val="dk1"/>
                </a:solidFill>
                <a:uFillTx/>
                <a:latin typeface="Calibri" panose="020F0502020204030204" pitchFamily="34" charset="0"/>
                <a:cs typeface="Calibri" panose="020F0502020204030204" pitchFamily="34" charset="0"/>
              </a:rPr>
              <a:t>Abdullah Gul</a:t>
            </a:r>
            <a:r>
              <a:rPr lang="en-US" sz="1600" i="1" dirty="0">
                <a:solidFill>
                  <a:schemeClr val="dk1"/>
                </a:solidFill>
                <a:uFillTx/>
                <a:latin typeface="Calibri Light" panose="020F0302020204030204" pitchFamily="34" charset="0"/>
                <a:cs typeface="Calibri Light" panose="020F0302020204030204" pitchFamily="34" charset="0"/>
              </a:rPr>
              <a:t> </a:t>
            </a:r>
            <a:r>
              <a:rPr lang="en-US" sz="1600" b="1" i="1" dirty="0">
                <a:solidFill>
                  <a:schemeClr val="dk1"/>
                </a:solidFill>
                <a:uFillTx/>
                <a:latin typeface="Calibri" panose="020F0502020204030204" pitchFamily="34" charset="0"/>
                <a:cs typeface="Calibri" panose="020F0502020204030204" pitchFamily="34" charset="0"/>
              </a:rPr>
              <a:t>resigned</a:t>
            </a:r>
            <a:r>
              <a:rPr lang="en-US" sz="1600" i="1" dirty="0">
                <a:solidFill>
                  <a:schemeClr val="dk1"/>
                </a:solidFill>
                <a:uFillTx/>
                <a:latin typeface="Calibri Light" panose="020F0302020204030204" pitchFamily="34" charset="0"/>
                <a:cs typeface="Calibri Light" panose="020F0302020204030204" pitchFamily="34" charset="0"/>
              </a:rPr>
              <a:t> earlier Tuesday to make way for </a:t>
            </a:r>
            <a:r>
              <a:rPr lang="en-US" sz="1600" i="1" dirty="0">
                <a:solidFill>
                  <a:schemeClr val="dk1"/>
                </a:solidFill>
                <a:uFillTx/>
                <a:latin typeface="Calibri" panose="020F0502020204030204" pitchFamily="34" charset="0"/>
                <a:cs typeface="Calibri" panose="020F0502020204030204" pitchFamily="34" charset="0"/>
              </a:rPr>
              <a:t>Erdogan</a:t>
            </a:r>
            <a:r>
              <a:rPr lang="en-US" sz="1600" i="1" dirty="0">
                <a:solidFill>
                  <a:schemeClr val="dk1"/>
                </a:solidFill>
                <a:uFillTx/>
                <a:latin typeface="Calibri Light" panose="020F0302020204030204" pitchFamily="34" charset="0"/>
                <a:cs typeface="Calibri Light" panose="020F0302020204030204" pitchFamily="34" charset="0"/>
              </a:rPr>
              <a:t>, who </a:t>
            </a:r>
            <a:r>
              <a:rPr lang="en-US" sz="1600" b="1" i="1" dirty="0">
                <a:solidFill>
                  <a:schemeClr val="dk1"/>
                </a:solidFill>
                <a:uFillTx/>
                <a:latin typeface="Calibri" panose="020F0502020204030204" pitchFamily="34" charset="0"/>
                <a:cs typeface="Calibri" panose="020F0502020204030204" pitchFamily="34" charset="0"/>
              </a:rPr>
              <a:t>won</a:t>
            </a:r>
            <a:r>
              <a:rPr lang="en-US" sz="1600" i="1" dirty="0">
                <a:solidFill>
                  <a:schemeClr val="dk1"/>
                </a:solidFill>
                <a:uFillTx/>
                <a:latin typeface="Calibri Light" panose="020F0302020204030204" pitchFamily="34" charset="0"/>
                <a:cs typeface="Calibri Light" panose="020F0302020204030204" pitchFamily="34" charset="0"/>
              </a:rPr>
              <a:t> a parliamentary seat in by-elections Sunday.</a:t>
            </a:r>
          </a:p>
        </p:txBody>
      </p:sp>
      <p:sp>
        <p:nvSpPr>
          <p:cNvPr id="7" name="Rounded Rectangle 6">
            <a:extLst>
              <a:ext uri="{FF2B5EF4-FFF2-40B4-BE49-F238E27FC236}">
                <a16:creationId xmlns="" xmlns:a16="http://schemas.microsoft.com/office/drawing/2014/main" id="{9D11254B-F063-0E47-BDA3-3860C39FEFCD}"/>
              </a:ext>
            </a:extLst>
          </p:cNvPr>
          <p:cNvSpPr>
            <a:spLocks/>
          </p:cNvSpPr>
          <p:nvPr/>
        </p:nvSpPr>
        <p:spPr>
          <a:xfrm>
            <a:off x="8831345" y="6294225"/>
            <a:ext cx="1493756" cy="307777"/>
          </a:xfrm>
          <a:prstGeom prst="roundRect">
            <a:avLst>
              <a:gd name="adj" fmla="val 50000"/>
            </a:avLst>
          </a:prstGeom>
          <a:solidFill>
            <a:srgbClr val="B1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solidFill>
                  <a:schemeClr val="bg1"/>
                </a:solidFill>
                <a:uFillTx/>
                <a:latin typeface="Helvetica" pitchFamily="2" charset="0"/>
              </a:rPr>
              <a:t>OneIE</a:t>
            </a:r>
            <a:r>
              <a:rPr lang="en-US" sz="1400" b="1" dirty="0">
                <a:solidFill>
                  <a:schemeClr val="bg1"/>
                </a:solidFill>
                <a:uFillTx/>
                <a:latin typeface="Helvetica" pitchFamily="2" charset="0"/>
              </a:rPr>
              <a:t> Result</a:t>
            </a:r>
          </a:p>
        </p:txBody>
      </p:sp>
      <p:sp>
        <p:nvSpPr>
          <p:cNvPr id="8" name="Rounded Rectangle 7">
            <a:extLst>
              <a:ext uri="{FF2B5EF4-FFF2-40B4-BE49-F238E27FC236}">
                <a16:creationId xmlns="" xmlns:a16="http://schemas.microsoft.com/office/drawing/2014/main" id="{962566EC-B820-F849-8B72-AECC934BC8F7}"/>
              </a:ext>
            </a:extLst>
          </p:cNvPr>
          <p:cNvSpPr>
            <a:spLocks/>
          </p:cNvSpPr>
          <p:nvPr/>
        </p:nvSpPr>
        <p:spPr>
          <a:xfrm>
            <a:off x="2020232" y="6294225"/>
            <a:ext cx="1751668" cy="307777"/>
          </a:xfrm>
          <a:prstGeom prst="roundRect">
            <a:avLst>
              <a:gd name="adj" fmla="val 50000"/>
            </a:avLst>
          </a:prstGeom>
          <a:solidFill>
            <a:srgbClr val="B1D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bg1"/>
                </a:solidFill>
                <a:latin typeface="Helvetica" pitchFamily="2" charset="0"/>
              </a:rPr>
              <a:t>Baseline Result</a:t>
            </a:r>
            <a:endParaRPr lang="en-US" sz="1400" b="1" dirty="0">
              <a:solidFill>
                <a:schemeClr val="bg1"/>
              </a:solidFill>
              <a:uFillTx/>
              <a:latin typeface="Helvetica" pitchFamily="2" charset="0"/>
            </a:endParaRPr>
          </a:p>
        </p:txBody>
      </p:sp>
      <p:sp>
        <p:nvSpPr>
          <p:cNvPr id="9" name="Google Shape;749;p40">
            <a:extLst>
              <a:ext uri="{FF2B5EF4-FFF2-40B4-BE49-F238E27FC236}">
                <a16:creationId xmlns="" xmlns:a16="http://schemas.microsoft.com/office/drawing/2014/main" id="{EFDA6996-46FC-BE4B-B6D0-1E7403146320}"/>
              </a:ext>
            </a:extLst>
          </p:cNvPr>
          <p:cNvSpPr txBox="1">
            <a:spLocks/>
          </p:cNvSpPr>
          <p:nvPr/>
        </p:nvSpPr>
        <p:spPr>
          <a:xfrm>
            <a:off x="1762682" y="4804541"/>
            <a:ext cx="833078" cy="307736"/>
          </a:xfrm>
          <a:prstGeom prst="rect">
            <a:avLst/>
          </a:prstGeom>
          <a:noFill/>
          <a:ln>
            <a:noFill/>
          </a:ln>
        </p:spPr>
        <p:txBody>
          <a:bodyPr spcFirstLastPara="1" wrap="square" lIns="91425" tIns="45700" rIns="91425" bIns="45700" anchor="t" anchorCtr="0">
            <a:spAutoFit/>
          </a:bodyPr>
          <a:lstStyle/>
          <a:p>
            <a:pPr algn="ctr"/>
            <a:r>
              <a:rPr lang="en-US" sz="1400" b="1" dirty="0">
                <a:solidFill>
                  <a:schemeClr val="dk1"/>
                </a:solidFill>
                <a:uFillTx/>
                <a:latin typeface="Helvetica" pitchFamily="2" charset="0"/>
                <a:ea typeface="Calibri"/>
                <a:cs typeface="Calibri"/>
                <a:sym typeface="Calibri"/>
              </a:rPr>
              <a:t>PER</a:t>
            </a:r>
            <a:endParaRPr sz="1400" dirty="0">
              <a:uFillTx/>
              <a:latin typeface="Helvetica" pitchFamily="2" charset="0"/>
            </a:endParaRPr>
          </a:p>
        </p:txBody>
      </p:sp>
      <p:sp>
        <p:nvSpPr>
          <p:cNvPr id="10" name="Google Shape;750;p40">
            <a:extLst>
              <a:ext uri="{FF2B5EF4-FFF2-40B4-BE49-F238E27FC236}">
                <a16:creationId xmlns="" xmlns:a16="http://schemas.microsoft.com/office/drawing/2014/main" id="{20A4B968-6ADF-BA49-9650-F0E4540A74B5}"/>
              </a:ext>
            </a:extLst>
          </p:cNvPr>
          <p:cNvSpPr txBox="1">
            <a:spLocks/>
          </p:cNvSpPr>
          <p:nvPr/>
        </p:nvSpPr>
        <p:spPr>
          <a:xfrm>
            <a:off x="3345422" y="5256013"/>
            <a:ext cx="1054242" cy="307736"/>
          </a:xfrm>
          <a:prstGeom prst="rect">
            <a:avLst/>
          </a:prstGeom>
          <a:noFill/>
          <a:ln>
            <a:noFill/>
          </a:ln>
        </p:spPr>
        <p:txBody>
          <a:bodyPr spcFirstLastPara="1" wrap="square" lIns="91425" tIns="45700" rIns="91425" bIns="45700" anchor="t" anchorCtr="0">
            <a:spAutoFit/>
          </a:bodyPr>
          <a:lstStyle/>
          <a:p>
            <a:pPr algn="ctr"/>
            <a:r>
              <a:rPr lang="en-US" sz="1400" b="1" dirty="0">
                <a:solidFill>
                  <a:schemeClr val="dk1"/>
                </a:solidFill>
                <a:uFillTx/>
                <a:latin typeface="Helvetica" pitchFamily="2" charset="0"/>
                <a:cs typeface="Calibri"/>
                <a:sym typeface="Calibri"/>
              </a:rPr>
              <a:t>person</a:t>
            </a:r>
            <a:endParaRPr sz="1400" dirty="0">
              <a:uFillTx/>
              <a:latin typeface="Helvetica" pitchFamily="2" charset="0"/>
            </a:endParaRPr>
          </a:p>
        </p:txBody>
      </p:sp>
      <p:sp>
        <p:nvSpPr>
          <p:cNvPr id="11" name="Google Shape;751;p40">
            <a:extLst>
              <a:ext uri="{FF2B5EF4-FFF2-40B4-BE49-F238E27FC236}">
                <a16:creationId xmlns="" xmlns:a16="http://schemas.microsoft.com/office/drawing/2014/main" id="{70FAC02E-61F1-3340-95CF-6AFADCE16C52}"/>
              </a:ext>
            </a:extLst>
          </p:cNvPr>
          <p:cNvSpPr txBox="1">
            <a:spLocks/>
          </p:cNvSpPr>
          <p:nvPr/>
        </p:nvSpPr>
        <p:spPr>
          <a:xfrm>
            <a:off x="1705108" y="5689190"/>
            <a:ext cx="940844" cy="307736"/>
          </a:xfrm>
          <a:prstGeom prst="rect">
            <a:avLst/>
          </a:prstGeom>
          <a:noFill/>
          <a:ln>
            <a:noFill/>
          </a:ln>
        </p:spPr>
        <p:txBody>
          <a:bodyPr spcFirstLastPara="1" wrap="square" lIns="91425" tIns="45700" rIns="91425" bIns="45700" anchor="t" anchorCtr="0">
            <a:spAutoFit/>
          </a:bodyPr>
          <a:lstStyle/>
          <a:p>
            <a:pPr algn="ctr"/>
            <a:r>
              <a:rPr lang="en-US" sz="1400" b="1" dirty="0">
                <a:solidFill>
                  <a:schemeClr val="dk1"/>
                </a:solidFill>
                <a:uFillTx/>
                <a:latin typeface="Helvetica" pitchFamily="2" charset="0"/>
                <a:ea typeface="Calibri"/>
                <a:cs typeface="Calibri"/>
                <a:sym typeface="Calibri"/>
              </a:rPr>
              <a:t>Elect</a:t>
            </a:r>
            <a:endParaRPr sz="1400" b="1" dirty="0">
              <a:solidFill>
                <a:schemeClr val="dk1"/>
              </a:solidFill>
              <a:uFillTx/>
              <a:latin typeface="Helvetica" pitchFamily="2" charset="0"/>
              <a:ea typeface="Calibri"/>
              <a:cs typeface="Calibri"/>
              <a:sym typeface="Calibri"/>
            </a:endParaRPr>
          </a:p>
        </p:txBody>
      </p:sp>
      <p:sp>
        <p:nvSpPr>
          <p:cNvPr id="12" name="Google Shape;752;p40">
            <a:extLst>
              <a:ext uri="{FF2B5EF4-FFF2-40B4-BE49-F238E27FC236}">
                <a16:creationId xmlns="" xmlns:a16="http://schemas.microsoft.com/office/drawing/2014/main" id="{6D10E79B-200E-AA4B-8A1F-AD6EFBC0B928}"/>
              </a:ext>
            </a:extLst>
          </p:cNvPr>
          <p:cNvSpPr txBox="1">
            <a:spLocks/>
          </p:cNvSpPr>
          <p:nvPr/>
        </p:nvSpPr>
        <p:spPr>
          <a:xfrm>
            <a:off x="2658994" y="5689190"/>
            <a:ext cx="1638400" cy="307736"/>
          </a:xfrm>
          <a:prstGeom prst="rect">
            <a:avLst/>
          </a:prstGeom>
          <a:noFill/>
          <a:ln>
            <a:noFill/>
          </a:ln>
        </p:spPr>
        <p:txBody>
          <a:bodyPr spcFirstLastPara="1" wrap="square" lIns="91425" tIns="45700" rIns="91425" bIns="45700" anchor="t" anchorCtr="0">
            <a:spAutoFit/>
          </a:bodyPr>
          <a:lstStyle/>
          <a:p>
            <a:pPr lvl="0" algn="ctr"/>
            <a:r>
              <a:rPr lang="en-US" sz="1400" b="1" dirty="0">
                <a:solidFill>
                  <a:schemeClr val="dk1"/>
                </a:solidFill>
                <a:uFillTx/>
                <a:latin typeface="Helvetica" pitchFamily="2" charset="0"/>
                <a:ea typeface="Calibri"/>
                <a:cs typeface="Calibri"/>
                <a:sym typeface="Calibri"/>
              </a:rPr>
              <a:t>End-Position</a:t>
            </a:r>
            <a:endParaRPr sz="1400" b="1" dirty="0">
              <a:solidFill>
                <a:schemeClr val="dk1"/>
              </a:solidFill>
              <a:uFillTx/>
              <a:latin typeface="Helvetica" pitchFamily="2" charset="0"/>
              <a:ea typeface="Calibri"/>
              <a:cs typeface="Calibri"/>
              <a:sym typeface="Calibri"/>
            </a:endParaRPr>
          </a:p>
        </p:txBody>
      </p:sp>
      <p:cxnSp>
        <p:nvCxnSpPr>
          <p:cNvPr id="13" name="Google Shape;753;p40">
            <a:extLst>
              <a:ext uri="{FF2B5EF4-FFF2-40B4-BE49-F238E27FC236}">
                <a16:creationId xmlns="" xmlns:a16="http://schemas.microsoft.com/office/drawing/2014/main" id="{A44113FB-4135-794A-BDB9-B5AA124A96CC}"/>
              </a:ext>
            </a:extLst>
          </p:cNvPr>
          <p:cNvCxnSpPr>
            <a:stCxn id="16" idx="4"/>
            <a:endCxn id="15" idx="0"/>
          </p:cNvCxnSpPr>
          <p:nvPr/>
        </p:nvCxnSpPr>
        <p:spPr>
          <a:xfrm>
            <a:off x="2179221" y="5253988"/>
            <a:ext cx="0" cy="272250"/>
          </a:xfrm>
          <a:prstGeom prst="straightConnector1">
            <a:avLst/>
          </a:prstGeom>
          <a:noFill/>
          <a:ln w="38100" cap="flat" cmpd="sng">
            <a:solidFill>
              <a:srgbClr val="8F9FB3"/>
            </a:solidFill>
            <a:prstDash val="solid"/>
            <a:miter lim="800000"/>
            <a:headEnd type="none" w="sm" len="sm"/>
            <a:tailEnd type="none" w="sm" len="sm"/>
          </a:ln>
        </p:spPr>
      </p:cxnSp>
      <p:cxnSp>
        <p:nvCxnSpPr>
          <p:cNvPr id="14" name="Google Shape;756;p40">
            <a:extLst>
              <a:ext uri="{FF2B5EF4-FFF2-40B4-BE49-F238E27FC236}">
                <a16:creationId xmlns="" xmlns:a16="http://schemas.microsoft.com/office/drawing/2014/main" id="{96ED80A4-6808-AD42-8328-1500B7839D27}"/>
              </a:ext>
            </a:extLst>
          </p:cNvPr>
          <p:cNvCxnSpPr>
            <a:stCxn id="22" idx="4"/>
            <a:endCxn id="17" idx="0"/>
          </p:cNvCxnSpPr>
          <p:nvPr/>
        </p:nvCxnSpPr>
        <p:spPr>
          <a:xfrm flipH="1">
            <a:off x="3473383" y="5253988"/>
            <a:ext cx="1120" cy="272250"/>
          </a:xfrm>
          <a:prstGeom prst="straightConnector1">
            <a:avLst/>
          </a:prstGeom>
          <a:noFill/>
          <a:ln w="38100" cap="flat" cmpd="sng">
            <a:solidFill>
              <a:srgbClr val="8F9FB3"/>
            </a:solidFill>
            <a:prstDash val="solid"/>
            <a:miter lim="800000"/>
            <a:headEnd type="none" w="sm" len="sm"/>
            <a:tailEnd type="none" w="sm" len="sm"/>
          </a:ln>
        </p:spPr>
      </p:cxnSp>
      <p:sp>
        <p:nvSpPr>
          <p:cNvPr id="15" name="Google Shape;755;p40">
            <a:extLst>
              <a:ext uri="{FF2B5EF4-FFF2-40B4-BE49-F238E27FC236}">
                <a16:creationId xmlns="" xmlns:a16="http://schemas.microsoft.com/office/drawing/2014/main" id="{C17CB2E3-618E-F846-9037-B861AE52FDF2}"/>
              </a:ext>
            </a:extLst>
          </p:cNvPr>
          <p:cNvSpPr>
            <a:spLocks/>
          </p:cNvSpPr>
          <p:nvPr/>
        </p:nvSpPr>
        <p:spPr>
          <a:xfrm>
            <a:off x="2103021" y="5526238"/>
            <a:ext cx="152400" cy="152400"/>
          </a:xfrm>
          <a:prstGeom prst="ellipse">
            <a:avLst/>
          </a:prstGeom>
          <a:solidFill>
            <a:srgbClr val="B1D1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400">
              <a:solidFill>
                <a:schemeClr val="lt1"/>
              </a:solidFill>
              <a:uFillTx/>
              <a:latin typeface="Helvetica" pitchFamily="2" charset="0"/>
              <a:ea typeface="Calibri"/>
              <a:cs typeface="Calibri"/>
              <a:sym typeface="Calibri"/>
            </a:endParaRPr>
          </a:p>
        </p:txBody>
      </p:sp>
      <p:sp>
        <p:nvSpPr>
          <p:cNvPr id="16" name="Google Shape;754;p40">
            <a:extLst>
              <a:ext uri="{FF2B5EF4-FFF2-40B4-BE49-F238E27FC236}">
                <a16:creationId xmlns="" xmlns:a16="http://schemas.microsoft.com/office/drawing/2014/main" id="{5D3F38DC-BA9E-6241-9117-19E78218D6DA}"/>
              </a:ext>
            </a:extLst>
          </p:cNvPr>
          <p:cNvSpPr>
            <a:spLocks/>
          </p:cNvSpPr>
          <p:nvPr/>
        </p:nvSpPr>
        <p:spPr>
          <a:xfrm>
            <a:off x="2103021" y="5101588"/>
            <a:ext cx="152400" cy="152400"/>
          </a:xfrm>
          <a:prstGeom prst="ellipse">
            <a:avLst/>
          </a:prstGeom>
          <a:solidFill>
            <a:srgbClr val="8F9FB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400">
              <a:solidFill>
                <a:schemeClr val="lt1"/>
              </a:solidFill>
              <a:uFillTx/>
              <a:latin typeface="Helvetica" pitchFamily="2" charset="0"/>
              <a:ea typeface="Calibri"/>
              <a:cs typeface="Calibri"/>
              <a:sym typeface="Calibri"/>
            </a:endParaRPr>
          </a:p>
        </p:txBody>
      </p:sp>
      <p:sp>
        <p:nvSpPr>
          <p:cNvPr id="17" name="Google Shape;757;p40">
            <a:extLst>
              <a:ext uri="{FF2B5EF4-FFF2-40B4-BE49-F238E27FC236}">
                <a16:creationId xmlns="" xmlns:a16="http://schemas.microsoft.com/office/drawing/2014/main" id="{0AA44EB0-2E41-B340-8B0A-FC3B69B450FB}"/>
              </a:ext>
            </a:extLst>
          </p:cNvPr>
          <p:cNvSpPr>
            <a:spLocks/>
          </p:cNvSpPr>
          <p:nvPr/>
        </p:nvSpPr>
        <p:spPr>
          <a:xfrm>
            <a:off x="3397183" y="5526238"/>
            <a:ext cx="152400" cy="152400"/>
          </a:xfrm>
          <a:prstGeom prst="ellipse">
            <a:avLst/>
          </a:prstGeom>
          <a:solidFill>
            <a:srgbClr val="B1D1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400">
              <a:solidFill>
                <a:schemeClr val="lt1"/>
              </a:solidFill>
              <a:uFillTx/>
              <a:latin typeface="Helvetica" pitchFamily="2" charset="0"/>
              <a:ea typeface="Calibri"/>
              <a:cs typeface="Calibri"/>
              <a:sym typeface="Calibri"/>
            </a:endParaRPr>
          </a:p>
        </p:txBody>
      </p:sp>
      <p:sp>
        <p:nvSpPr>
          <p:cNvPr id="18" name="Google Shape;758;p40">
            <a:extLst>
              <a:ext uri="{FF2B5EF4-FFF2-40B4-BE49-F238E27FC236}">
                <a16:creationId xmlns="" xmlns:a16="http://schemas.microsoft.com/office/drawing/2014/main" id="{C39E9A57-60E4-BF48-9E89-CA17FBC76853}"/>
              </a:ext>
            </a:extLst>
          </p:cNvPr>
          <p:cNvSpPr txBox="1">
            <a:spLocks/>
          </p:cNvSpPr>
          <p:nvPr/>
        </p:nvSpPr>
        <p:spPr>
          <a:xfrm>
            <a:off x="1622492" y="4541410"/>
            <a:ext cx="1113458" cy="307736"/>
          </a:xfrm>
          <a:prstGeom prst="rect">
            <a:avLst/>
          </a:prstGeom>
          <a:noFill/>
          <a:ln>
            <a:noFill/>
          </a:ln>
        </p:spPr>
        <p:txBody>
          <a:bodyPr spcFirstLastPara="1" wrap="square" lIns="91425" tIns="45700" rIns="91425" bIns="45700" anchor="t" anchorCtr="0">
            <a:spAutoFit/>
          </a:bodyPr>
          <a:lstStyle/>
          <a:p>
            <a:pPr algn="ctr"/>
            <a:r>
              <a:rPr lang="en-US" sz="1400" i="1" dirty="0">
                <a:solidFill>
                  <a:schemeClr val="dk1"/>
                </a:solidFill>
                <a:uFillTx/>
                <a:latin typeface="Helvetica" pitchFamily="2" charset="0"/>
                <a:ea typeface="Calibri"/>
                <a:cs typeface="Calibri"/>
                <a:sym typeface="Calibri"/>
              </a:rPr>
              <a:t>Erdogan</a:t>
            </a:r>
            <a:endParaRPr sz="1400" dirty="0">
              <a:uFillTx/>
              <a:latin typeface="Helvetica" pitchFamily="2" charset="0"/>
            </a:endParaRPr>
          </a:p>
        </p:txBody>
      </p:sp>
      <p:sp>
        <p:nvSpPr>
          <p:cNvPr id="19" name="Google Shape;759;p40">
            <a:extLst>
              <a:ext uri="{FF2B5EF4-FFF2-40B4-BE49-F238E27FC236}">
                <a16:creationId xmlns="" xmlns:a16="http://schemas.microsoft.com/office/drawing/2014/main" id="{0A1B35D4-064B-5845-BD15-23482C5D4369}"/>
              </a:ext>
            </a:extLst>
          </p:cNvPr>
          <p:cNvSpPr txBox="1">
            <a:spLocks/>
          </p:cNvSpPr>
          <p:nvPr/>
        </p:nvSpPr>
        <p:spPr>
          <a:xfrm>
            <a:off x="2844302" y="5936655"/>
            <a:ext cx="1258160" cy="307736"/>
          </a:xfrm>
          <a:prstGeom prst="rect">
            <a:avLst/>
          </a:prstGeom>
          <a:noFill/>
          <a:ln>
            <a:noFill/>
          </a:ln>
        </p:spPr>
        <p:txBody>
          <a:bodyPr spcFirstLastPara="1" wrap="square" lIns="91425" tIns="45700" rIns="91425" bIns="45700" anchor="t" anchorCtr="0">
            <a:spAutoFit/>
          </a:bodyPr>
          <a:lstStyle/>
          <a:p>
            <a:pPr algn="ctr"/>
            <a:r>
              <a:rPr lang="en-US" sz="1400" i="1" dirty="0">
                <a:solidFill>
                  <a:schemeClr val="dk1"/>
                </a:solidFill>
                <a:uFillTx/>
                <a:latin typeface="Helvetica" pitchFamily="2" charset="0"/>
                <a:ea typeface="Calibri"/>
                <a:cs typeface="Calibri"/>
                <a:sym typeface="Calibri"/>
              </a:rPr>
              <a:t>resigned</a:t>
            </a:r>
            <a:endParaRPr sz="1400" dirty="0">
              <a:uFillTx/>
              <a:latin typeface="Helvetica" pitchFamily="2" charset="0"/>
            </a:endParaRPr>
          </a:p>
        </p:txBody>
      </p:sp>
      <p:sp>
        <p:nvSpPr>
          <p:cNvPr id="20" name="Google Shape;760;p40">
            <a:extLst>
              <a:ext uri="{FF2B5EF4-FFF2-40B4-BE49-F238E27FC236}">
                <a16:creationId xmlns="" xmlns:a16="http://schemas.microsoft.com/office/drawing/2014/main" id="{6000899B-CB64-A945-878E-3F6BD277CA01}"/>
              </a:ext>
            </a:extLst>
          </p:cNvPr>
          <p:cNvSpPr txBox="1">
            <a:spLocks/>
          </p:cNvSpPr>
          <p:nvPr/>
        </p:nvSpPr>
        <p:spPr>
          <a:xfrm>
            <a:off x="1811140" y="5942286"/>
            <a:ext cx="745782" cy="307736"/>
          </a:xfrm>
          <a:prstGeom prst="rect">
            <a:avLst/>
          </a:prstGeom>
          <a:noFill/>
          <a:ln>
            <a:noFill/>
          </a:ln>
        </p:spPr>
        <p:txBody>
          <a:bodyPr spcFirstLastPara="1" wrap="square" lIns="91425" tIns="45700" rIns="91425" bIns="45700" anchor="t" anchorCtr="0">
            <a:spAutoFit/>
          </a:bodyPr>
          <a:lstStyle/>
          <a:p>
            <a:pPr algn="ctr"/>
            <a:r>
              <a:rPr lang="en-US" sz="1400" i="1" dirty="0">
                <a:solidFill>
                  <a:schemeClr val="dk1"/>
                </a:solidFill>
                <a:uFillTx/>
                <a:latin typeface="Helvetica" pitchFamily="2" charset="0"/>
                <a:ea typeface="Calibri"/>
                <a:cs typeface="Calibri"/>
                <a:sym typeface="Calibri"/>
              </a:rPr>
              <a:t>won</a:t>
            </a:r>
            <a:endParaRPr sz="1400" dirty="0">
              <a:uFillTx/>
              <a:latin typeface="Helvetica" pitchFamily="2" charset="0"/>
            </a:endParaRPr>
          </a:p>
        </p:txBody>
      </p:sp>
      <p:sp>
        <p:nvSpPr>
          <p:cNvPr id="21" name="Google Shape;761;p40">
            <a:extLst>
              <a:ext uri="{FF2B5EF4-FFF2-40B4-BE49-F238E27FC236}">
                <a16:creationId xmlns="" xmlns:a16="http://schemas.microsoft.com/office/drawing/2014/main" id="{AA99A5F8-C5BA-A34D-8605-70EF438E9F80}"/>
              </a:ext>
            </a:extLst>
          </p:cNvPr>
          <p:cNvSpPr txBox="1">
            <a:spLocks/>
          </p:cNvSpPr>
          <p:nvPr/>
        </p:nvSpPr>
        <p:spPr>
          <a:xfrm>
            <a:off x="1226579" y="5256013"/>
            <a:ext cx="1103048" cy="307736"/>
          </a:xfrm>
          <a:prstGeom prst="rect">
            <a:avLst/>
          </a:prstGeom>
          <a:noFill/>
          <a:ln>
            <a:noFill/>
          </a:ln>
        </p:spPr>
        <p:txBody>
          <a:bodyPr spcFirstLastPara="1" wrap="square" lIns="91425" tIns="45700" rIns="91425" bIns="45700" anchor="t" anchorCtr="0">
            <a:spAutoFit/>
          </a:bodyPr>
          <a:lstStyle/>
          <a:p>
            <a:pPr algn="ctr"/>
            <a:r>
              <a:rPr lang="en-US" sz="1400" b="1" dirty="0">
                <a:solidFill>
                  <a:schemeClr val="dk1"/>
                </a:solidFill>
                <a:uFillTx/>
                <a:latin typeface="Helvetica" pitchFamily="2" charset="0"/>
                <a:ea typeface="Calibri"/>
                <a:cs typeface="Calibri"/>
                <a:sym typeface="Calibri"/>
              </a:rPr>
              <a:t>person</a:t>
            </a:r>
            <a:endParaRPr sz="1400" dirty="0">
              <a:uFillTx/>
              <a:latin typeface="Helvetica" pitchFamily="2" charset="0"/>
            </a:endParaRPr>
          </a:p>
        </p:txBody>
      </p:sp>
      <p:sp>
        <p:nvSpPr>
          <p:cNvPr id="22" name="Google Shape;754;p40">
            <a:extLst>
              <a:ext uri="{FF2B5EF4-FFF2-40B4-BE49-F238E27FC236}">
                <a16:creationId xmlns="" xmlns:a16="http://schemas.microsoft.com/office/drawing/2014/main" id="{05FC90CC-B34A-9F4B-8CBB-C3BB443039CD}"/>
              </a:ext>
            </a:extLst>
          </p:cNvPr>
          <p:cNvSpPr>
            <a:spLocks/>
          </p:cNvSpPr>
          <p:nvPr/>
        </p:nvSpPr>
        <p:spPr>
          <a:xfrm>
            <a:off x="3398303" y="5101588"/>
            <a:ext cx="152400" cy="152400"/>
          </a:xfrm>
          <a:prstGeom prst="ellipse">
            <a:avLst/>
          </a:prstGeom>
          <a:solidFill>
            <a:srgbClr val="8F9FB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400">
              <a:solidFill>
                <a:schemeClr val="lt1"/>
              </a:solidFill>
              <a:uFillTx/>
              <a:latin typeface="Helvetica" pitchFamily="2" charset="0"/>
              <a:ea typeface="Calibri"/>
              <a:cs typeface="Calibri"/>
              <a:sym typeface="Calibri"/>
            </a:endParaRPr>
          </a:p>
        </p:txBody>
      </p:sp>
      <p:cxnSp>
        <p:nvCxnSpPr>
          <p:cNvPr id="23" name="Google Shape;753;p40">
            <a:extLst>
              <a:ext uri="{FF2B5EF4-FFF2-40B4-BE49-F238E27FC236}">
                <a16:creationId xmlns="" xmlns:a16="http://schemas.microsoft.com/office/drawing/2014/main" id="{6FADB1B1-5107-AF4E-8004-7C40C3CDE92F}"/>
              </a:ext>
            </a:extLst>
          </p:cNvPr>
          <p:cNvCxnSpPr>
            <a:stCxn id="22" idx="3"/>
            <a:endCxn id="15" idx="7"/>
          </p:cNvCxnSpPr>
          <p:nvPr/>
        </p:nvCxnSpPr>
        <p:spPr>
          <a:xfrm flipH="1">
            <a:off x="2233103" y="5231670"/>
            <a:ext cx="1187518" cy="316886"/>
          </a:xfrm>
          <a:prstGeom prst="straightConnector1">
            <a:avLst/>
          </a:prstGeom>
          <a:noFill/>
          <a:ln w="38100" cap="flat" cmpd="sng">
            <a:solidFill>
              <a:srgbClr val="FF4757"/>
            </a:solidFill>
            <a:prstDash val="solid"/>
            <a:miter lim="800000"/>
            <a:headEnd type="none" w="sm" len="sm"/>
            <a:tailEnd type="none" w="sm" len="sm"/>
          </a:ln>
        </p:spPr>
      </p:cxnSp>
      <p:sp>
        <p:nvSpPr>
          <p:cNvPr id="24" name="Google Shape;758;p40">
            <a:extLst>
              <a:ext uri="{FF2B5EF4-FFF2-40B4-BE49-F238E27FC236}">
                <a16:creationId xmlns="" xmlns:a16="http://schemas.microsoft.com/office/drawing/2014/main" id="{1B54CA92-E534-F948-848A-356911A76998}"/>
              </a:ext>
            </a:extLst>
          </p:cNvPr>
          <p:cNvSpPr txBox="1">
            <a:spLocks/>
          </p:cNvSpPr>
          <p:nvPr/>
        </p:nvSpPr>
        <p:spPr>
          <a:xfrm>
            <a:off x="2838788" y="4541410"/>
            <a:ext cx="1263674" cy="307736"/>
          </a:xfrm>
          <a:prstGeom prst="rect">
            <a:avLst/>
          </a:prstGeom>
          <a:noFill/>
          <a:ln>
            <a:noFill/>
          </a:ln>
        </p:spPr>
        <p:txBody>
          <a:bodyPr spcFirstLastPara="1" wrap="square" lIns="91425" tIns="45700" rIns="91425" bIns="45700" anchor="t" anchorCtr="0">
            <a:spAutoFit/>
          </a:bodyPr>
          <a:lstStyle/>
          <a:p>
            <a:pPr algn="ctr"/>
            <a:r>
              <a:rPr lang="en-US" sz="1400" i="1" dirty="0">
                <a:solidFill>
                  <a:schemeClr val="dk1"/>
                </a:solidFill>
                <a:uFillTx/>
                <a:latin typeface="Helvetica" pitchFamily="2" charset="0"/>
                <a:ea typeface="Calibri"/>
                <a:cs typeface="Calibri"/>
                <a:sym typeface="Calibri"/>
              </a:rPr>
              <a:t>Abdullah Gul</a:t>
            </a:r>
            <a:endParaRPr sz="1400" dirty="0">
              <a:uFillTx/>
              <a:latin typeface="Helvetica" pitchFamily="2" charset="0"/>
            </a:endParaRPr>
          </a:p>
        </p:txBody>
      </p:sp>
      <p:sp>
        <p:nvSpPr>
          <p:cNvPr id="25" name="Google Shape;749;p40">
            <a:extLst>
              <a:ext uri="{FF2B5EF4-FFF2-40B4-BE49-F238E27FC236}">
                <a16:creationId xmlns="" xmlns:a16="http://schemas.microsoft.com/office/drawing/2014/main" id="{6E156D47-D50E-6D4A-A44A-35E549E7A8FA}"/>
              </a:ext>
            </a:extLst>
          </p:cNvPr>
          <p:cNvSpPr txBox="1">
            <a:spLocks/>
          </p:cNvSpPr>
          <p:nvPr/>
        </p:nvSpPr>
        <p:spPr>
          <a:xfrm>
            <a:off x="3028459" y="4804541"/>
            <a:ext cx="884332" cy="307736"/>
          </a:xfrm>
          <a:prstGeom prst="rect">
            <a:avLst/>
          </a:prstGeom>
          <a:noFill/>
          <a:ln>
            <a:noFill/>
          </a:ln>
        </p:spPr>
        <p:txBody>
          <a:bodyPr spcFirstLastPara="1" wrap="square" lIns="91425" tIns="45700" rIns="91425" bIns="45700" anchor="t" anchorCtr="0">
            <a:spAutoFit/>
          </a:bodyPr>
          <a:lstStyle/>
          <a:p>
            <a:pPr algn="ctr"/>
            <a:r>
              <a:rPr lang="en-US" sz="1400" b="1" dirty="0">
                <a:solidFill>
                  <a:schemeClr val="dk1"/>
                </a:solidFill>
                <a:uFillTx/>
                <a:latin typeface="Helvetica" pitchFamily="2" charset="0"/>
                <a:ea typeface="Calibri"/>
                <a:cs typeface="Calibri"/>
                <a:sym typeface="Calibri"/>
              </a:rPr>
              <a:t>PER</a:t>
            </a:r>
            <a:endParaRPr sz="1400" dirty="0">
              <a:uFillTx/>
              <a:latin typeface="Helvetica" pitchFamily="2" charset="0"/>
            </a:endParaRPr>
          </a:p>
        </p:txBody>
      </p:sp>
      <p:sp>
        <p:nvSpPr>
          <p:cNvPr id="26" name="Google Shape;761;p40">
            <a:extLst>
              <a:ext uri="{FF2B5EF4-FFF2-40B4-BE49-F238E27FC236}">
                <a16:creationId xmlns="" xmlns:a16="http://schemas.microsoft.com/office/drawing/2014/main" id="{092FBCDE-0651-504D-A04E-EFC5B17B0771}"/>
              </a:ext>
            </a:extLst>
          </p:cNvPr>
          <p:cNvSpPr txBox="1">
            <a:spLocks/>
          </p:cNvSpPr>
          <p:nvPr/>
        </p:nvSpPr>
        <p:spPr>
          <a:xfrm>
            <a:off x="2328679" y="5083306"/>
            <a:ext cx="889744" cy="307736"/>
          </a:xfrm>
          <a:prstGeom prst="rect">
            <a:avLst/>
          </a:prstGeom>
          <a:noFill/>
          <a:ln>
            <a:noFill/>
          </a:ln>
        </p:spPr>
        <p:txBody>
          <a:bodyPr spcFirstLastPara="1" wrap="square" lIns="91425" tIns="45700" rIns="91425" bIns="45700" anchor="t" anchorCtr="0">
            <a:spAutoFit/>
          </a:bodyPr>
          <a:lstStyle/>
          <a:p>
            <a:pPr algn="ctr"/>
            <a:r>
              <a:rPr lang="en-US" sz="1400" b="1" dirty="0">
                <a:solidFill>
                  <a:schemeClr val="dk1"/>
                </a:solidFill>
                <a:uFillTx/>
                <a:latin typeface="Helvetica" pitchFamily="2" charset="0"/>
                <a:ea typeface="Calibri"/>
                <a:cs typeface="Calibri"/>
                <a:sym typeface="Calibri"/>
              </a:rPr>
              <a:t>person</a:t>
            </a:r>
            <a:endParaRPr sz="1400" dirty="0">
              <a:uFillTx/>
              <a:latin typeface="Helvetica" pitchFamily="2" charset="0"/>
            </a:endParaRPr>
          </a:p>
        </p:txBody>
      </p:sp>
      <p:sp>
        <p:nvSpPr>
          <p:cNvPr id="27" name="Google Shape;749;p40">
            <a:extLst>
              <a:ext uri="{FF2B5EF4-FFF2-40B4-BE49-F238E27FC236}">
                <a16:creationId xmlns="" xmlns:a16="http://schemas.microsoft.com/office/drawing/2014/main" id="{1AD467F9-18C1-5940-8F56-9C35C3B50732}"/>
              </a:ext>
            </a:extLst>
          </p:cNvPr>
          <p:cNvSpPr txBox="1">
            <a:spLocks/>
          </p:cNvSpPr>
          <p:nvPr/>
        </p:nvSpPr>
        <p:spPr>
          <a:xfrm>
            <a:off x="8527511" y="4804541"/>
            <a:ext cx="782058" cy="307736"/>
          </a:xfrm>
          <a:prstGeom prst="rect">
            <a:avLst/>
          </a:prstGeom>
          <a:noFill/>
          <a:ln>
            <a:noFill/>
          </a:ln>
        </p:spPr>
        <p:txBody>
          <a:bodyPr spcFirstLastPara="1" wrap="square" lIns="91425" tIns="45700" rIns="91425" bIns="45700" anchor="t" anchorCtr="0">
            <a:spAutoFit/>
          </a:bodyPr>
          <a:lstStyle/>
          <a:p>
            <a:pPr algn="ctr"/>
            <a:r>
              <a:rPr lang="en-US" sz="1400" b="1" dirty="0">
                <a:solidFill>
                  <a:schemeClr val="dk1"/>
                </a:solidFill>
                <a:uFillTx/>
                <a:latin typeface="Helvetica" pitchFamily="2" charset="0"/>
                <a:ea typeface="Calibri"/>
                <a:cs typeface="Calibri"/>
                <a:sym typeface="Calibri"/>
              </a:rPr>
              <a:t>PER</a:t>
            </a:r>
            <a:endParaRPr sz="1400" dirty="0">
              <a:uFillTx/>
              <a:latin typeface="Helvetica" pitchFamily="2" charset="0"/>
            </a:endParaRPr>
          </a:p>
        </p:txBody>
      </p:sp>
      <p:sp>
        <p:nvSpPr>
          <p:cNvPr id="28" name="Google Shape;750;p40">
            <a:extLst>
              <a:ext uri="{FF2B5EF4-FFF2-40B4-BE49-F238E27FC236}">
                <a16:creationId xmlns="" xmlns:a16="http://schemas.microsoft.com/office/drawing/2014/main" id="{A9544192-7F5B-3B42-BF4A-9517309BD096}"/>
              </a:ext>
            </a:extLst>
          </p:cNvPr>
          <p:cNvSpPr txBox="1">
            <a:spLocks/>
          </p:cNvSpPr>
          <p:nvPr/>
        </p:nvSpPr>
        <p:spPr>
          <a:xfrm>
            <a:off x="9903684" y="5256013"/>
            <a:ext cx="953936" cy="307736"/>
          </a:xfrm>
          <a:prstGeom prst="rect">
            <a:avLst/>
          </a:prstGeom>
          <a:noFill/>
          <a:ln>
            <a:noFill/>
          </a:ln>
        </p:spPr>
        <p:txBody>
          <a:bodyPr spcFirstLastPara="1" wrap="square" lIns="91425" tIns="45700" rIns="91425" bIns="45700" anchor="t" anchorCtr="0">
            <a:spAutoFit/>
          </a:bodyPr>
          <a:lstStyle/>
          <a:p>
            <a:pPr algn="ctr"/>
            <a:r>
              <a:rPr lang="en-US" sz="1400" b="1" dirty="0">
                <a:solidFill>
                  <a:schemeClr val="dk1"/>
                </a:solidFill>
                <a:uFillTx/>
                <a:latin typeface="Helvetica" pitchFamily="2" charset="0"/>
                <a:cs typeface="Calibri"/>
                <a:sym typeface="Calibri"/>
              </a:rPr>
              <a:t>person</a:t>
            </a:r>
            <a:endParaRPr sz="1400" dirty="0">
              <a:uFillTx/>
              <a:latin typeface="Helvetica" pitchFamily="2" charset="0"/>
            </a:endParaRPr>
          </a:p>
        </p:txBody>
      </p:sp>
      <p:sp>
        <p:nvSpPr>
          <p:cNvPr id="29" name="Google Shape;751;p40">
            <a:extLst>
              <a:ext uri="{FF2B5EF4-FFF2-40B4-BE49-F238E27FC236}">
                <a16:creationId xmlns="" xmlns:a16="http://schemas.microsoft.com/office/drawing/2014/main" id="{678B4037-57A7-F644-B6FD-A37918C8A85F}"/>
              </a:ext>
            </a:extLst>
          </p:cNvPr>
          <p:cNvSpPr txBox="1">
            <a:spLocks/>
          </p:cNvSpPr>
          <p:nvPr/>
        </p:nvSpPr>
        <p:spPr>
          <a:xfrm>
            <a:off x="8444427" y="5689190"/>
            <a:ext cx="940844" cy="307736"/>
          </a:xfrm>
          <a:prstGeom prst="rect">
            <a:avLst/>
          </a:prstGeom>
          <a:noFill/>
          <a:ln>
            <a:noFill/>
          </a:ln>
        </p:spPr>
        <p:txBody>
          <a:bodyPr spcFirstLastPara="1" wrap="square" lIns="91425" tIns="45700" rIns="91425" bIns="45700" anchor="t" anchorCtr="0">
            <a:spAutoFit/>
          </a:bodyPr>
          <a:lstStyle/>
          <a:p>
            <a:pPr algn="ctr"/>
            <a:r>
              <a:rPr lang="en-US" sz="1400" b="1" dirty="0">
                <a:solidFill>
                  <a:schemeClr val="dk1"/>
                </a:solidFill>
                <a:uFillTx/>
                <a:latin typeface="Helvetica" pitchFamily="2" charset="0"/>
                <a:ea typeface="Calibri"/>
                <a:cs typeface="Calibri"/>
                <a:sym typeface="Calibri"/>
              </a:rPr>
              <a:t>Elect</a:t>
            </a:r>
            <a:endParaRPr sz="1400" b="1" dirty="0">
              <a:solidFill>
                <a:schemeClr val="dk1"/>
              </a:solidFill>
              <a:uFillTx/>
              <a:latin typeface="Helvetica" pitchFamily="2" charset="0"/>
              <a:ea typeface="Calibri"/>
              <a:cs typeface="Calibri"/>
              <a:sym typeface="Calibri"/>
            </a:endParaRPr>
          </a:p>
        </p:txBody>
      </p:sp>
      <p:sp>
        <p:nvSpPr>
          <p:cNvPr id="30" name="Google Shape;752;p40">
            <a:extLst>
              <a:ext uri="{FF2B5EF4-FFF2-40B4-BE49-F238E27FC236}">
                <a16:creationId xmlns="" xmlns:a16="http://schemas.microsoft.com/office/drawing/2014/main" id="{19315F66-80E9-7541-AE75-921C05CAB43E}"/>
              </a:ext>
            </a:extLst>
          </p:cNvPr>
          <p:cNvSpPr txBox="1">
            <a:spLocks/>
          </p:cNvSpPr>
          <p:nvPr/>
        </p:nvSpPr>
        <p:spPr>
          <a:xfrm>
            <a:off x="9254283" y="5689190"/>
            <a:ext cx="1458114" cy="307736"/>
          </a:xfrm>
          <a:prstGeom prst="rect">
            <a:avLst/>
          </a:prstGeom>
          <a:noFill/>
          <a:ln>
            <a:noFill/>
          </a:ln>
        </p:spPr>
        <p:txBody>
          <a:bodyPr spcFirstLastPara="1" wrap="square" lIns="91425" tIns="45700" rIns="91425" bIns="45700" anchor="t" anchorCtr="0">
            <a:spAutoFit/>
          </a:bodyPr>
          <a:lstStyle/>
          <a:p>
            <a:pPr lvl="0" algn="ctr"/>
            <a:r>
              <a:rPr lang="en-US" sz="1400" b="1" dirty="0">
                <a:solidFill>
                  <a:schemeClr val="dk1"/>
                </a:solidFill>
                <a:uFillTx/>
                <a:latin typeface="Helvetica" pitchFamily="2" charset="0"/>
                <a:ea typeface="Calibri"/>
                <a:cs typeface="Calibri"/>
                <a:sym typeface="Calibri"/>
              </a:rPr>
              <a:t>End-Position</a:t>
            </a:r>
            <a:endParaRPr sz="1400" b="1" dirty="0">
              <a:solidFill>
                <a:schemeClr val="dk1"/>
              </a:solidFill>
              <a:uFillTx/>
              <a:latin typeface="Helvetica" pitchFamily="2" charset="0"/>
              <a:ea typeface="Calibri"/>
              <a:cs typeface="Calibri"/>
              <a:sym typeface="Calibri"/>
            </a:endParaRPr>
          </a:p>
        </p:txBody>
      </p:sp>
      <p:cxnSp>
        <p:nvCxnSpPr>
          <p:cNvPr id="31" name="Google Shape;753;p40">
            <a:extLst>
              <a:ext uri="{FF2B5EF4-FFF2-40B4-BE49-F238E27FC236}">
                <a16:creationId xmlns="" xmlns:a16="http://schemas.microsoft.com/office/drawing/2014/main" id="{A99E627F-A2B3-DF40-82CE-7BC6AA0D779B}"/>
              </a:ext>
            </a:extLst>
          </p:cNvPr>
          <p:cNvCxnSpPr>
            <a:stCxn id="34" idx="4"/>
            <a:endCxn id="33" idx="0"/>
          </p:cNvCxnSpPr>
          <p:nvPr/>
        </p:nvCxnSpPr>
        <p:spPr>
          <a:xfrm>
            <a:off x="8918540" y="5253988"/>
            <a:ext cx="0" cy="272250"/>
          </a:xfrm>
          <a:prstGeom prst="straightConnector1">
            <a:avLst/>
          </a:prstGeom>
          <a:noFill/>
          <a:ln w="38100" cap="flat" cmpd="sng">
            <a:solidFill>
              <a:srgbClr val="8F9FB3"/>
            </a:solidFill>
            <a:prstDash val="solid"/>
            <a:miter lim="800000"/>
            <a:headEnd type="none" w="sm" len="sm"/>
            <a:tailEnd type="none" w="sm" len="sm"/>
          </a:ln>
        </p:spPr>
      </p:cxnSp>
      <p:cxnSp>
        <p:nvCxnSpPr>
          <p:cNvPr id="32" name="Google Shape;756;p40">
            <a:extLst>
              <a:ext uri="{FF2B5EF4-FFF2-40B4-BE49-F238E27FC236}">
                <a16:creationId xmlns="" xmlns:a16="http://schemas.microsoft.com/office/drawing/2014/main" id="{2F24A88C-C96D-5D4A-BB0F-4970FF920491}"/>
              </a:ext>
            </a:extLst>
          </p:cNvPr>
          <p:cNvCxnSpPr>
            <a:stCxn id="40" idx="4"/>
            <a:endCxn id="35" idx="0"/>
          </p:cNvCxnSpPr>
          <p:nvPr/>
        </p:nvCxnSpPr>
        <p:spPr>
          <a:xfrm flipH="1">
            <a:off x="9978529" y="5253988"/>
            <a:ext cx="1120" cy="272250"/>
          </a:xfrm>
          <a:prstGeom prst="straightConnector1">
            <a:avLst/>
          </a:prstGeom>
          <a:noFill/>
          <a:ln w="38100" cap="flat" cmpd="sng">
            <a:solidFill>
              <a:srgbClr val="8F9FB3"/>
            </a:solidFill>
            <a:prstDash val="solid"/>
            <a:miter lim="800000"/>
            <a:headEnd type="none" w="sm" len="sm"/>
            <a:tailEnd type="none" w="sm" len="sm"/>
          </a:ln>
        </p:spPr>
      </p:cxnSp>
      <p:sp>
        <p:nvSpPr>
          <p:cNvPr id="33" name="Google Shape;755;p40">
            <a:extLst>
              <a:ext uri="{FF2B5EF4-FFF2-40B4-BE49-F238E27FC236}">
                <a16:creationId xmlns="" xmlns:a16="http://schemas.microsoft.com/office/drawing/2014/main" id="{7DA4301D-EAE6-CF40-A216-A97042953C0E}"/>
              </a:ext>
            </a:extLst>
          </p:cNvPr>
          <p:cNvSpPr>
            <a:spLocks/>
          </p:cNvSpPr>
          <p:nvPr/>
        </p:nvSpPr>
        <p:spPr>
          <a:xfrm>
            <a:off x="8842340" y="5526238"/>
            <a:ext cx="152400" cy="152400"/>
          </a:xfrm>
          <a:prstGeom prst="ellipse">
            <a:avLst/>
          </a:prstGeom>
          <a:solidFill>
            <a:srgbClr val="B1D1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400">
              <a:solidFill>
                <a:schemeClr val="lt1"/>
              </a:solidFill>
              <a:uFillTx/>
              <a:latin typeface="Helvetica" pitchFamily="2" charset="0"/>
              <a:ea typeface="Calibri"/>
              <a:cs typeface="Calibri"/>
              <a:sym typeface="Calibri"/>
            </a:endParaRPr>
          </a:p>
        </p:txBody>
      </p:sp>
      <p:sp>
        <p:nvSpPr>
          <p:cNvPr id="34" name="Google Shape;754;p40">
            <a:extLst>
              <a:ext uri="{FF2B5EF4-FFF2-40B4-BE49-F238E27FC236}">
                <a16:creationId xmlns="" xmlns:a16="http://schemas.microsoft.com/office/drawing/2014/main" id="{5B8A5090-EFA7-E047-8757-49469AA9EF65}"/>
              </a:ext>
            </a:extLst>
          </p:cNvPr>
          <p:cNvSpPr>
            <a:spLocks/>
          </p:cNvSpPr>
          <p:nvPr/>
        </p:nvSpPr>
        <p:spPr>
          <a:xfrm>
            <a:off x="8842340" y="5101588"/>
            <a:ext cx="152400" cy="152400"/>
          </a:xfrm>
          <a:prstGeom prst="ellipse">
            <a:avLst/>
          </a:prstGeom>
          <a:solidFill>
            <a:srgbClr val="8F9FB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400">
              <a:solidFill>
                <a:schemeClr val="lt1"/>
              </a:solidFill>
              <a:uFillTx/>
              <a:latin typeface="Helvetica" pitchFamily="2" charset="0"/>
              <a:ea typeface="Calibri"/>
              <a:cs typeface="Calibri"/>
              <a:sym typeface="Calibri"/>
            </a:endParaRPr>
          </a:p>
        </p:txBody>
      </p:sp>
      <p:sp>
        <p:nvSpPr>
          <p:cNvPr id="35" name="Google Shape;757;p40">
            <a:extLst>
              <a:ext uri="{FF2B5EF4-FFF2-40B4-BE49-F238E27FC236}">
                <a16:creationId xmlns="" xmlns:a16="http://schemas.microsoft.com/office/drawing/2014/main" id="{56967B6B-F3D3-204B-AD74-94119B06B2F7}"/>
              </a:ext>
            </a:extLst>
          </p:cNvPr>
          <p:cNvSpPr>
            <a:spLocks/>
          </p:cNvSpPr>
          <p:nvPr/>
        </p:nvSpPr>
        <p:spPr>
          <a:xfrm>
            <a:off x="9902329" y="5526238"/>
            <a:ext cx="152400" cy="152400"/>
          </a:xfrm>
          <a:prstGeom prst="ellipse">
            <a:avLst/>
          </a:prstGeom>
          <a:solidFill>
            <a:srgbClr val="B1D1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400">
              <a:solidFill>
                <a:schemeClr val="lt1"/>
              </a:solidFill>
              <a:uFillTx/>
              <a:latin typeface="Helvetica" pitchFamily="2" charset="0"/>
              <a:ea typeface="Calibri"/>
              <a:cs typeface="Calibri"/>
              <a:sym typeface="Calibri"/>
            </a:endParaRPr>
          </a:p>
        </p:txBody>
      </p:sp>
      <p:sp>
        <p:nvSpPr>
          <p:cNvPr id="36" name="Google Shape;758;p40">
            <a:extLst>
              <a:ext uri="{FF2B5EF4-FFF2-40B4-BE49-F238E27FC236}">
                <a16:creationId xmlns="" xmlns:a16="http://schemas.microsoft.com/office/drawing/2014/main" id="{97E25952-05A3-E14D-AE4D-5BF9008AAFDE}"/>
              </a:ext>
            </a:extLst>
          </p:cNvPr>
          <p:cNvSpPr txBox="1">
            <a:spLocks/>
          </p:cNvSpPr>
          <p:nvPr/>
        </p:nvSpPr>
        <p:spPr>
          <a:xfrm>
            <a:off x="8370768" y="4541410"/>
            <a:ext cx="1095544" cy="307736"/>
          </a:xfrm>
          <a:prstGeom prst="rect">
            <a:avLst/>
          </a:prstGeom>
          <a:noFill/>
          <a:ln>
            <a:noFill/>
          </a:ln>
        </p:spPr>
        <p:txBody>
          <a:bodyPr spcFirstLastPara="1" wrap="square" lIns="91425" tIns="45700" rIns="91425" bIns="45700" anchor="t" anchorCtr="0">
            <a:spAutoFit/>
          </a:bodyPr>
          <a:lstStyle/>
          <a:p>
            <a:pPr algn="ctr"/>
            <a:r>
              <a:rPr lang="en-US" sz="1400" i="1" dirty="0">
                <a:solidFill>
                  <a:schemeClr val="dk1"/>
                </a:solidFill>
                <a:uFillTx/>
                <a:latin typeface="Helvetica" pitchFamily="2" charset="0"/>
                <a:ea typeface="Calibri"/>
                <a:cs typeface="Calibri"/>
                <a:sym typeface="Calibri"/>
              </a:rPr>
              <a:t>Erdogan</a:t>
            </a:r>
            <a:endParaRPr sz="1400" dirty="0">
              <a:uFillTx/>
              <a:latin typeface="Helvetica" pitchFamily="2" charset="0"/>
            </a:endParaRPr>
          </a:p>
        </p:txBody>
      </p:sp>
      <p:sp>
        <p:nvSpPr>
          <p:cNvPr id="37" name="Google Shape;759;p40">
            <a:extLst>
              <a:ext uri="{FF2B5EF4-FFF2-40B4-BE49-F238E27FC236}">
                <a16:creationId xmlns="" xmlns:a16="http://schemas.microsoft.com/office/drawing/2014/main" id="{31CD36A9-9FA1-F145-9B3B-1D567487EBE9}"/>
              </a:ext>
            </a:extLst>
          </p:cNvPr>
          <p:cNvSpPr txBox="1">
            <a:spLocks/>
          </p:cNvSpPr>
          <p:nvPr/>
        </p:nvSpPr>
        <p:spPr>
          <a:xfrm>
            <a:off x="9349448" y="5936655"/>
            <a:ext cx="1258160" cy="307736"/>
          </a:xfrm>
          <a:prstGeom prst="rect">
            <a:avLst/>
          </a:prstGeom>
          <a:noFill/>
          <a:ln>
            <a:noFill/>
          </a:ln>
        </p:spPr>
        <p:txBody>
          <a:bodyPr spcFirstLastPara="1" wrap="square" lIns="91425" tIns="45700" rIns="91425" bIns="45700" anchor="t" anchorCtr="0">
            <a:spAutoFit/>
          </a:bodyPr>
          <a:lstStyle/>
          <a:p>
            <a:pPr algn="ctr"/>
            <a:r>
              <a:rPr lang="en-US" sz="1400" i="1" dirty="0">
                <a:solidFill>
                  <a:schemeClr val="dk1"/>
                </a:solidFill>
                <a:uFillTx/>
                <a:latin typeface="Helvetica" pitchFamily="2" charset="0"/>
                <a:ea typeface="Calibri"/>
                <a:cs typeface="Calibri"/>
                <a:sym typeface="Calibri"/>
              </a:rPr>
              <a:t>resigned</a:t>
            </a:r>
            <a:endParaRPr sz="1400" dirty="0">
              <a:uFillTx/>
              <a:latin typeface="Helvetica" pitchFamily="2" charset="0"/>
            </a:endParaRPr>
          </a:p>
        </p:txBody>
      </p:sp>
      <p:sp>
        <p:nvSpPr>
          <p:cNvPr id="38" name="Google Shape;760;p40">
            <a:extLst>
              <a:ext uri="{FF2B5EF4-FFF2-40B4-BE49-F238E27FC236}">
                <a16:creationId xmlns="" xmlns:a16="http://schemas.microsoft.com/office/drawing/2014/main" id="{AAE46D2F-F239-6140-B38C-EFB1B6BF4B23}"/>
              </a:ext>
            </a:extLst>
          </p:cNvPr>
          <p:cNvSpPr txBox="1">
            <a:spLocks/>
          </p:cNvSpPr>
          <p:nvPr/>
        </p:nvSpPr>
        <p:spPr>
          <a:xfrm>
            <a:off x="8550459" y="5942286"/>
            <a:ext cx="745782" cy="307736"/>
          </a:xfrm>
          <a:prstGeom prst="rect">
            <a:avLst/>
          </a:prstGeom>
          <a:noFill/>
          <a:ln>
            <a:noFill/>
          </a:ln>
        </p:spPr>
        <p:txBody>
          <a:bodyPr spcFirstLastPara="1" wrap="square" lIns="91425" tIns="45700" rIns="91425" bIns="45700" anchor="t" anchorCtr="0">
            <a:spAutoFit/>
          </a:bodyPr>
          <a:lstStyle/>
          <a:p>
            <a:pPr algn="ctr"/>
            <a:r>
              <a:rPr lang="en-US" sz="1400" i="1" dirty="0">
                <a:solidFill>
                  <a:schemeClr val="dk1"/>
                </a:solidFill>
                <a:uFillTx/>
                <a:latin typeface="Helvetica" pitchFamily="2" charset="0"/>
                <a:ea typeface="Calibri"/>
                <a:cs typeface="Calibri"/>
                <a:sym typeface="Calibri"/>
              </a:rPr>
              <a:t>won</a:t>
            </a:r>
            <a:endParaRPr sz="1400" dirty="0">
              <a:uFillTx/>
              <a:latin typeface="Helvetica" pitchFamily="2" charset="0"/>
            </a:endParaRPr>
          </a:p>
        </p:txBody>
      </p:sp>
      <p:sp>
        <p:nvSpPr>
          <p:cNvPr id="39" name="Google Shape;761;p40">
            <a:extLst>
              <a:ext uri="{FF2B5EF4-FFF2-40B4-BE49-F238E27FC236}">
                <a16:creationId xmlns="" xmlns:a16="http://schemas.microsoft.com/office/drawing/2014/main" id="{9C512FFB-5153-3345-8778-96B4EE646FBA}"/>
              </a:ext>
            </a:extLst>
          </p:cNvPr>
          <p:cNvSpPr txBox="1">
            <a:spLocks/>
          </p:cNvSpPr>
          <p:nvPr/>
        </p:nvSpPr>
        <p:spPr>
          <a:xfrm>
            <a:off x="7997258" y="5256013"/>
            <a:ext cx="989528" cy="307736"/>
          </a:xfrm>
          <a:prstGeom prst="rect">
            <a:avLst/>
          </a:prstGeom>
          <a:noFill/>
          <a:ln>
            <a:noFill/>
          </a:ln>
        </p:spPr>
        <p:txBody>
          <a:bodyPr spcFirstLastPara="1" wrap="square" lIns="91425" tIns="45700" rIns="91425" bIns="45700" anchor="t" anchorCtr="0">
            <a:spAutoFit/>
          </a:bodyPr>
          <a:lstStyle/>
          <a:p>
            <a:pPr algn="ctr"/>
            <a:r>
              <a:rPr lang="en-US" sz="1400" b="1" dirty="0">
                <a:solidFill>
                  <a:schemeClr val="dk1"/>
                </a:solidFill>
                <a:uFillTx/>
                <a:latin typeface="Helvetica" pitchFamily="2" charset="0"/>
                <a:ea typeface="Calibri"/>
                <a:cs typeface="Calibri"/>
                <a:sym typeface="Calibri"/>
              </a:rPr>
              <a:t>person</a:t>
            </a:r>
            <a:endParaRPr sz="1400" dirty="0">
              <a:uFillTx/>
              <a:latin typeface="Helvetica" pitchFamily="2" charset="0"/>
            </a:endParaRPr>
          </a:p>
        </p:txBody>
      </p:sp>
      <p:sp>
        <p:nvSpPr>
          <p:cNvPr id="40" name="Google Shape;754;p40">
            <a:extLst>
              <a:ext uri="{FF2B5EF4-FFF2-40B4-BE49-F238E27FC236}">
                <a16:creationId xmlns="" xmlns:a16="http://schemas.microsoft.com/office/drawing/2014/main" id="{6320D991-28D9-A04E-B7F6-EF8FEB82D60C}"/>
              </a:ext>
            </a:extLst>
          </p:cNvPr>
          <p:cNvSpPr>
            <a:spLocks/>
          </p:cNvSpPr>
          <p:nvPr/>
        </p:nvSpPr>
        <p:spPr>
          <a:xfrm>
            <a:off x="9903449" y="5101588"/>
            <a:ext cx="152400" cy="152400"/>
          </a:xfrm>
          <a:prstGeom prst="ellipse">
            <a:avLst/>
          </a:prstGeom>
          <a:solidFill>
            <a:srgbClr val="8F9FB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400">
              <a:solidFill>
                <a:schemeClr val="lt1"/>
              </a:solidFill>
              <a:uFillTx/>
              <a:latin typeface="Helvetica" pitchFamily="2" charset="0"/>
              <a:ea typeface="Calibri"/>
              <a:cs typeface="Calibri"/>
              <a:sym typeface="Calibri"/>
            </a:endParaRPr>
          </a:p>
        </p:txBody>
      </p:sp>
      <p:sp>
        <p:nvSpPr>
          <p:cNvPr id="41" name="Google Shape;758;p40">
            <a:extLst>
              <a:ext uri="{FF2B5EF4-FFF2-40B4-BE49-F238E27FC236}">
                <a16:creationId xmlns="" xmlns:a16="http://schemas.microsoft.com/office/drawing/2014/main" id="{855E663C-C9FB-DD44-94DD-328BA0A644B2}"/>
              </a:ext>
            </a:extLst>
          </p:cNvPr>
          <p:cNvSpPr txBox="1">
            <a:spLocks/>
          </p:cNvSpPr>
          <p:nvPr/>
        </p:nvSpPr>
        <p:spPr>
          <a:xfrm>
            <a:off x="9343934" y="4541410"/>
            <a:ext cx="1263674" cy="307736"/>
          </a:xfrm>
          <a:prstGeom prst="rect">
            <a:avLst/>
          </a:prstGeom>
          <a:noFill/>
          <a:ln>
            <a:noFill/>
          </a:ln>
        </p:spPr>
        <p:txBody>
          <a:bodyPr spcFirstLastPara="1" wrap="square" lIns="91425" tIns="45700" rIns="91425" bIns="45700" anchor="t" anchorCtr="0">
            <a:spAutoFit/>
          </a:bodyPr>
          <a:lstStyle/>
          <a:p>
            <a:pPr algn="ctr"/>
            <a:r>
              <a:rPr lang="en-US" sz="1400" i="1" dirty="0">
                <a:solidFill>
                  <a:schemeClr val="dk1"/>
                </a:solidFill>
                <a:uFillTx/>
                <a:latin typeface="Helvetica" pitchFamily="2" charset="0"/>
                <a:ea typeface="Calibri"/>
                <a:cs typeface="Calibri"/>
                <a:sym typeface="Calibri"/>
              </a:rPr>
              <a:t>Abdullah Gul</a:t>
            </a:r>
            <a:endParaRPr sz="1400" dirty="0">
              <a:uFillTx/>
              <a:latin typeface="Helvetica" pitchFamily="2" charset="0"/>
            </a:endParaRPr>
          </a:p>
        </p:txBody>
      </p:sp>
      <p:sp>
        <p:nvSpPr>
          <p:cNvPr id="42" name="Google Shape;749;p40">
            <a:extLst>
              <a:ext uri="{FF2B5EF4-FFF2-40B4-BE49-F238E27FC236}">
                <a16:creationId xmlns="" xmlns:a16="http://schemas.microsoft.com/office/drawing/2014/main" id="{9FBD5BBB-7953-744F-B0B6-88FAE25B5B76}"/>
              </a:ext>
            </a:extLst>
          </p:cNvPr>
          <p:cNvSpPr txBox="1">
            <a:spLocks/>
          </p:cNvSpPr>
          <p:nvPr/>
        </p:nvSpPr>
        <p:spPr>
          <a:xfrm>
            <a:off x="9512023" y="4804541"/>
            <a:ext cx="927496" cy="307736"/>
          </a:xfrm>
          <a:prstGeom prst="rect">
            <a:avLst/>
          </a:prstGeom>
          <a:noFill/>
          <a:ln>
            <a:noFill/>
          </a:ln>
        </p:spPr>
        <p:txBody>
          <a:bodyPr spcFirstLastPara="1" wrap="square" lIns="91425" tIns="45700" rIns="91425" bIns="45700" anchor="t" anchorCtr="0">
            <a:spAutoFit/>
          </a:bodyPr>
          <a:lstStyle/>
          <a:p>
            <a:pPr algn="ctr"/>
            <a:r>
              <a:rPr lang="en-US" sz="1400" b="1" dirty="0">
                <a:solidFill>
                  <a:schemeClr val="dk1"/>
                </a:solidFill>
                <a:uFillTx/>
                <a:latin typeface="Helvetica" pitchFamily="2" charset="0"/>
                <a:ea typeface="Calibri"/>
                <a:cs typeface="Calibri"/>
                <a:sym typeface="Calibri"/>
              </a:rPr>
              <a:t>PER</a:t>
            </a:r>
            <a:endParaRPr sz="1400" dirty="0">
              <a:uFillTx/>
              <a:latin typeface="Helvetica" pitchFamily="2" charset="0"/>
            </a:endParaRPr>
          </a:p>
        </p:txBody>
      </p:sp>
      <p:sp>
        <p:nvSpPr>
          <p:cNvPr id="45" name="Google Shape;778;p40">
            <a:extLst>
              <a:ext uri="{FF2B5EF4-FFF2-40B4-BE49-F238E27FC236}">
                <a16:creationId xmlns="" xmlns:a16="http://schemas.microsoft.com/office/drawing/2014/main" id="{9818E3D9-1CE9-2E4B-B558-46B82FDA8839}"/>
              </a:ext>
            </a:extLst>
          </p:cNvPr>
          <p:cNvSpPr>
            <a:spLocks/>
          </p:cNvSpPr>
          <p:nvPr/>
        </p:nvSpPr>
        <p:spPr>
          <a:xfrm rot="16200000">
            <a:off x="6066928" y="4678693"/>
            <a:ext cx="323637" cy="3404167"/>
          </a:xfrm>
          <a:prstGeom prst="downArrow">
            <a:avLst>
              <a:gd name="adj1" fmla="val 56147"/>
              <a:gd name="adj2" fmla="val 50000"/>
            </a:avLst>
          </a:prstGeom>
          <a:solidFill>
            <a:schemeClr val="bg1">
              <a:lumMod val="85000"/>
            </a:schemeClr>
          </a:solidFill>
          <a:ln>
            <a:noFill/>
          </a:ln>
        </p:spPr>
        <p:txBody>
          <a:bodyPr spcFirstLastPara="1" wrap="square" lIns="91425" tIns="45700" rIns="91425" bIns="45700" anchor="ctr" anchorCtr="0">
            <a:noAutofit/>
          </a:bodyPr>
          <a:lstStyle/>
          <a:p>
            <a:pPr algn="ctr"/>
            <a:endParaRPr sz="1400">
              <a:solidFill>
                <a:schemeClr val="lt1"/>
              </a:solidFill>
              <a:uFillTx/>
              <a:latin typeface="Helvetica" pitchFamily="2" charset="0"/>
              <a:ea typeface="Calibri"/>
              <a:cs typeface="Calibri"/>
              <a:sym typeface="Calibri"/>
            </a:endParaRPr>
          </a:p>
        </p:txBody>
      </p:sp>
      <p:sp>
        <p:nvSpPr>
          <p:cNvPr id="46" name="TextBox 45">
            <a:extLst>
              <a:ext uri="{FF2B5EF4-FFF2-40B4-BE49-F238E27FC236}">
                <a16:creationId xmlns="" xmlns:a16="http://schemas.microsoft.com/office/drawing/2014/main" id="{FD932950-21D7-F147-941A-DF875D8E85A9}"/>
              </a:ext>
            </a:extLst>
          </p:cNvPr>
          <p:cNvSpPr txBox="1">
            <a:spLocks/>
          </p:cNvSpPr>
          <p:nvPr/>
        </p:nvSpPr>
        <p:spPr>
          <a:xfrm>
            <a:off x="4518139" y="4745988"/>
            <a:ext cx="3369259" cy="1472198"/>
          </a:xfrm>
          <a:prstGeom prst="rect">
            <a:avLst/>
          </a:prstGeom>
          <a:noFill/>
        </p:spPr>
        <p:txBody>
          <a:bodyPr wrap="square" rtlCol="0">
            <a:spAutoFit/>
          </a:bodyPr>
          <a:lstStyle/>
          <a:p>
            <a:pPr>
              <a:lnSpc>
                <a:spcPct val="130000"/>
              </a:lnSpc>
            </a:pPr>
            <a:r>
              <a:rPr lang="en-US" sz="1400" dirty="0">
                <a:uFillTx/>
                <a:latin typeface="Helvetica" pitchFamily="2" charset="0"/>
                <a:cs typeface="Calibri Light" panose="020F0302020204030204" pitchFamily="34" charset="0"/>
              </a:rPr>
              <a:t>1. An </a:t>
            </a:r>
            <a:r>
              <a:rPr lang="en-US" sz="1400" b="1" dirty="0">
                <a:uFillTx/>
                <a:latin typeface="Helvetica" pitchFamily="2" charset="0"/>
                <a:cs typeface="Calibri Light" panose="020F0302020204030204" pitchFamily="34" charset="0"/>
              </a:rPr>
              <a:t>Elect</a:t>
            </a:r>
            <a:r>
              <a:rPr lang="en-US" sz="1400" dirty="0">
                <a:uFillTx/>
                <a:latin typeface="Helvetica" pitchFamily="2" charset="0"/>
                <a:cs typeface="Calibri Light" panose="020F0302020204030204" pitchFamily="34" charset="0"/>
              </a:rPr>
              <a:t> event usually has only one </a:t>
            </a:r>
            <a:r>
              <a:rPr lang="en-US" sz="1400" b="1" dirty="0">
                <a:uFillTx/>
                <a:latin typeface="Helvetica" pitchFamily="2" charset="0"/>
                <a:cs typeface="Calibri Light" panose="020F0302020204030204" pitchFamily="34" charset="0"/>
              </a:rPr>
              <a:t>Person</a:t>
            </a:r>
            <a:r>
              <a:rPr lang="en-US" sz="1400" dirty="0">
                <a:uFillTx/>
                <a:latin typeface="Helvetica" pitchFamily="2" charset="0"/>
                <a:cs typeface="Calibri Light" panose="020F0302020204030204" pitchFamily="34" charset="0"/>
              </a:rPr>
              <a:t> argument</a:t>
            </a:r>
          </a:p>
          <a:p>
            <a:pPr>
              <a:lnSpc>
                <a:spcPct val="130000"/>
              </a:lnSpc>
            </a:pPr>
            <a:r>
              <a:rPr lang="en-US" sz="1400" dirty="0">
                <a:uFillTx/>
                <a:latin typeface="Helvetica" pitchFamily="2" charset="0"/>
                <a:cs typeface="Calibri Light" panose="020F0302020204030204" pitchFamily="34" charset="0"/>
              </a:rPr>
              <a:t>2. An entity is unlike to act as a </a:t>
            </a:r>
            <a:r>
              <a:rPr lang="en-US" sz="1400" b="1" dirty="0">
                <a:uFillTx/>
                <a:latin typeface="Helvetica" pitchFamily="2" charset="0"/>
                <a:cs typeface="Calibri Light" panose="020F0302020204030204" pitchFamily="34" charset="0"/>
              </a:rPr>
              <a:t>Person</a:t>
            </a:r>
            <a:r>
              <a:rPr lang="en-US" sz="1400" dirty="0">
                <a:uFillTx/>
                <a:latin typeface="Helvetica" pitchFamily="2" charset="0"/>
                <a:cs typeface="Calibri Light" panose="020F0302020204030204" pitchFamily="34" charset="0"/>
              </a:rPr>
              <a:t> argument for </a:t>
            </a:r>
            <a:r>
              <a:rPr lang="en-US" sz="1400" b="1" dirty="0">
                <a:uFillTx/>
                <a:latin typeface="Helvetica" pitchFamily="2" charset="0"/>
                <a:cs typeface="Calibri Light" panose="020F0302020204030204" pitchFamily="34" charset="0"/>
              </a:rPr>
              <a:t>End-Position</a:t>
            </a:r>
            <a:r>
              <a:rPr lang="en-US" sz="1400" dirty="0">
                <a:uFillTx/>
                <a:latin typeface="Helvetica" pitchFamily="2" charset="0"/>
                <a:cs typeface="Calibri Light" panose="020F0302020204030204" pitchFamily="34" charset="0"/>
              </a:rPr>
              <a:t> and </a:t>
            </a:r>
            <a:r>
              <a:rPr lang="en-US" sz="1400" b="1" dirty="0">
                <a:uFillTx/>
                <a:latin typeface="Helvetica" pitchFamily="2" charset="0"/>
                <a:cs typeface="Calibri Light" panose="020F0302020204030204" pitchFamily="34" charset="0"/>
              </a:rPr>
              <a:t>Elect</a:t>
            </a:r>
            <a:r>
              <a:rPr lang="en-US" sz="1400" dirty="0">
                <a:uFillTx/>
                <a:latin typeface="Helvetica" pitchFamily="2" charset="0"/>
                <a:cs typeface="Calibri Light" panose="020F0302020204030204" pitchFamily="34" charset="0"/>
              </a:rPr>
              <a:t> events at the same time</a:t>
            </a:r>
          </a:p>
        </p:txBody>
      </p:sp>
    </p:spTree>
    <p:extLst>
      <p:ext uri="{BB962C8B-B14F-4D97-AF65-F5344CB8AC3E}">
        <p14:creationId xmlns:p14="http://schemas.microsoft.com/office/powerpoint/2010/main" val="1908126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514241-DAF4-654C-A4D2-58C882BC14D5}"/>
              </a:ext>
            </a:extLst>
          </p:cNvPr>
          <p:cNvSpPr>
            <a:spLocks noGrp="1"/>
          </p:cNvSpPr>
          <p:nvPr>
            <p:ph type="title"/>
          </p:nvPr>
        </p:nvSpPr>
        <p:spPr/>
        <p:txBody>
          <a:bodyPr/>
          <a:lstStyle/>
          <a:p>
            <a:r>
              <a:rPr lang="en-US" dirty="0"/>
              <a:t>Salient Global Features</a:t>
            </a:r>
          </a:p>
        </p:txBody>
      </p:sp>
      <p:sp>
        <p:nvSpPr>
          <p:cNvPr id="3" name="Content Placeholder 2">
            <a:extLst>
              <a:ext uri="{FF2B5EF4-FFF2-40B4-BE49-F238E27FC236}">
                <a16:creationId xmlns="" xmlns:a16="http://schemas.microsoft.com/office/drawing/2014/main" id="{6F9DAFB1-7767-214E-B13E-B75072BAE264}"/>
              </a:ext>
            </a:extLst>
          </p:cNvPr>
          <p:cNvSpPr>
            <a:spLocks noGrp="1"/>
          </p:cNvSpPr>
          <p:nvPr>
            <p:ph idx="1"/>
          </p:nvPr>
        </p:nvSpPr>
        <p:spPr>
          <a:xfrm>
            <a:off x="482600" y="1178561"/>
            <a:ext cx="11226800" cy="967740"/>
          </a:xfrm>
        </p:spPr>
        <p:txBody>
          <a:bodyPr/>
          <a:lstStyle/>
          <a:p>
            <a:r>
              <a:rPr lang="en-US" dirty="0"/>
              <a:t>Salient positive and negative global features learned by the model</a:t>
            </a:r>
          </a:p>
          <a:p>
            <a:r>
              <a:rPr lang="en-US" dirty="0"/>
              <a:t>Our global features are explainable</a:t>
            </a:r>
          </a:p>
        </p:txBody>
      </p:sp>
      <p:sp>
        <p:nvSpPr>
          <p:cNvPr id="4" name="Slide Number Placeholder 3">
            <a:extLst>
              <a:ext uri="{FF2B5EF4-FFF2-40B4-BE49-F238E27FC236}">
                <a16:creationId xmlns="" xmlns:a16="http://schemas.microsoft.com/office/drawing/2014/main" id="{1B9D559F-7CDA-AE44-B4C1-76215B1DA166}"/>
              </a:ext>
            </a:extLst>
          </p:cNvPr>
          <p:cNvSpPr>
            <a:spLocks noGrp="1"/>
          </p:cNvSpPr>
          <p:nvPr>
            <p:ph type="sldNum" sz="quarter" idx="12"/>
          </p:nvPr>
        </p:nvSpPr>
        <p:spPr/>
        <p:txBody>
          <a:bodyPr/>
          <a:lstStyle/>
          <a:p>
            <a:fld id="{5E243917-268D-A04D-8121-790DAE7EE72B}" type="slidenum">
              <a:rPr lang="en-US" smtClean="0"/>
              <a:t>15</a:t>
            </a:fld>
            <a:endParaRPr lang="en-US"/>
          </a:p>
        </p:txBody>
      </p:sp>
      <p:graphicFrame>
        <p:nvGraphicFramePr>
          <p:cNvPr id="5" name="Table 4">
            <a:extLst>
              <a:ext uri="{FF2B5EF4-FFF2-40B4-BE49-F238E27FC236}">
                <a16:creationId xmlns="" xmlns:a16="http://schemas.microsoft.com/office/drawing/2014/main" id="{A2DDB5EB-69E2-D24B-9B63-FE968A6738EC}"/>
              </a:ext>
            </a:extLst>
          </p:cNvPr>
          <p:cNvGraphicFramePr>
            <a:graphicFrameLocks noGrp="1"/>
          </p:cNvGraphicFramePr>
          <p:nvPr>
            <p:extLst>
              <p:ext uri="{D42A27DB-BD31-4B8C-83A1-F6EECF244321}">
                <p14:modId xmlns:p14="http://schemas.microsoft.com/office/powerpoint/2010/main" val="99515631"/>
              </p:ext>
            </p:extLst>
          </p:nvPr>
        </p:nvGraphicFramePr>
        <p:xfrm>
          <a:off x="609601" y="2172497"/>
          <a:ext cx="10960099" cy="3612816"/>
        </p:xfrm>
        <a:graphic>
          <a:graphicData uri="http://schemas.openxmlformats.org/drawingml/2006/table">
            <a:tbl>
              <a:tblPr firstRow="1" bandRow="1">
                <a:tableStyleId>{2D5ABB26-0587-4C30-8999-92F81FD0307C}</a:tableStyleId>
              </a:tblPr>
              <a:tblGrid>
                <a:gridCol w="700889">
                  <a:extLst>
                    <a:ext uri="{9D8B030D-6E8A-4147-A177-3AD203B41FA5}">
                      <a16:colId xmlns="" xmlns:a16="http://schemas.microsoft.com/office/drawing/2014/main" val="20000"/>
                    </a:ext>
                  </a:extLst>
                </a:gridCol>
                <a:gridCol w="8866599">
                  <a:extLst>
                    <a:ext uri="{9D8B030D-6E8A-4147-A177-3AD203B41FA5}">
                      <a16:colId xmlns="" xmlns:a16="http://schemas.microsoft.com/office/drawing/2014/main" val="20001"/>
                    </a:ext>
                  </a:extLst>
                </a:gridCol>
                <a:gridCol w="1392611">
                  <a:extLst>
                    <a:ext uri="{9D8B030D-6E8A-4147-A177-3AD203B41FA5}">
                      <a16:colId xmlns="" xmlns:a16="http://schemas.microsoft.com/office/drawing/2014/main" val="20002"/>
                    </a:ext>
                  </a:extLst>
                </a:gridCol>
              </a:tblGrid>
              <a:tr h="401424">
                <a:tc>
                  <a:txBody>
                    <a:bodyPr/>
                    <a:lstStyle/>
                    <a:p>
                      <a:pPr algn="l"/>
                      <a:endParaRPr lang="en-US" sz="1400" b="1" dirty="0">
                        <a:solidFill>
                          <a:srgbClr val="424857"/>
                        </a:solidFill>
                        <a:uFillTx/>
                        <a:latin typeface="Arial" panose="020B0604020202020204" pitchFamily="34" charset="0"/>
                        <a:ea typeface="Open Sans" panose="020B0606030504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515E68"/>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algn="l"/>
                      <a:r>
                        <a:rPr lang="en-US" sz="1400" b="1"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Features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515E68"/>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algn="ctr"/>
                      <a:r>
                        <a:rPr lang="en-US" sz="1400" b="1"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Weight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515E68"/>
                      </a:solidFill>
                      <a:prstDash val="solid"/>
                      <a:round/>
                      <a:headEnd type="none" w="med" len="med"/>
                      <a:tailEnd type="none" w="med" len="med"/>
                    </a:lnT>
                    <a:lnB w="12700"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rgbClr val="9EA7BB">
                        <a:alpha val="50000"/>
                      </a:srgbClr>
                    </a:solidFill>
                  </a:tcPr>
                </a:tc>
                <a:extLst>
                  <a:ext uri="{0D108BD9-81ED-4DB2-BD59-A6C34878D82A}">
                    <a16:rowId xmlns="" xmlns:a16="http://schemas.microsoft.com/office/drawing/2014/main" val="10000"/>
                  </a:ext>
                </a:extLst>
              </a:tr>
              <a:tr h="401424">
                <a:tc>
                  <a:txBody>
                    <a:bodyPr/>
                    <a:lstStyle/>
                    <a:p>
                      <a:pPr algn="ctr"/>
                      <a:r>
                        <a:rPr lang="en-US" sz="1400" dirty="0">
                          <a:uFillTx/>
                          <a:latin typeface="Arial" panose="020B0604020202020204" pitchFamily="34" charset="0"/>
                          <a:ea typeface="Open Sans" panose="020B0606030504020204" pitchFamily="34" charset="0"/>
                          <a:cs typeface="Arial" panose="020B0604020202020204" pitchFamily="34" charset="0"/>
                        </a:rPr>
                        <a:t>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algn="l"/>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A </a:t>
                      </a:r>
                      <a:r>
                        <a:rPr lang="en-US" sz="1400" b="1"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Transport</a:t>
                      </a:r>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 event has only one </a:t>
                      </a:r>
                      <a:r>
                        <a:rPr lang="en-US" sz="1400" b="1"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Destination</a:t>
                      </a:r>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 argument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algn="ctr"/>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2.61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65000"/>
                          <a:lumOff val="3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EA7BB">
                        <a:alpha val="50000"/>
                      </a:srgbClr>
                    </a:solidFill>
                  </a:tcPr>
                </a:tc>
                <a:extLst>
                  <a:ext uri="{0D108BD9-81ED-4DB2-BD59-A6C34878D82A}">
                    <a16:rowId xmlns="" xmlns:a16="http://schemas.microsoft.com/office/drawing/2014/main" val="10001"/>
                  </a:ext>
                </a:extLst>
              </a:tr>
              <a:tr h="401424">
                <a:tc>
                  <a:txBody>
                    <a:bodyPr/>
                    <a:lstStyle/>
                    <a:p>
                      <a:pPr algn="ctr"/>
                      <a:r>
                        <a:rPr lang="en-US" sz="1400" dirty="0">
                          <a:uFillTx/>
                          <a:latin typeface="Arial" panose="020B0604020202020204" pitchFamily="34" charset="0"/>
                          <a:ea typeface="Open Sans" panose="020B0606030504020204" pitchFamily="34" charset="0"/>
                          <a:cs typeface="Arial" panose="020B0604020202020204" pitchFamily="34" charset="0"/>
                        </a:rPr>
                        <a:t>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marL="0" marR="0" lvl="0" indent="0" algn="l" defTabSz="914400" rtl="0" eaLnBrk="1" fontAlgn="auto" latinLnBrk="0" hangingPunct="1">
                        <a:lnSpc>
                          <a:spcPct val="100000"/>
                        </a:lnSpc>
                        <a:spcBef>
                          <a:spcPts val="0"/>
                        </a:spcBef>
                        <a:spcAft>
                          <a:spcPts val="0"/>
                        </a:spcAft>
                        <a:buFontTx/>
                        <a:buNone/>
                        <a:defRPr>
                          <a:uFillTx/>
                        </a:defRPr>
                      </a:pPr>
                      <a:r>
                        <a:rPr lang="en-US" sz="1400" b="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An </a:t>
                      </a:r>
                      <a:r>
                        <a:rPr lang="en-US" sz="1400" b="1"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Attack</a:t>
                      </a:r>
                      <a:r>
                        <a:rPr lang="en-US" sz="1400" b="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 event has only one </a:t>
                      </a:r>
                      <a:r>
                        <a:rPr lang="en-US" sz="1400" b="1"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Place</a:t>
                      </a:r>
                      <a:r>
                        <a:rPr lang="en-US" sz="1400" b="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 argument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algn="ctr"/>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2.31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EA7BB">
                        <a:alpha val="50000"/>
                      </a:srgbClr>
                    </a:solidFill>
                  </a:tcPr>
                </a:tc>
                <a:extLst>
                  <a:ext uri="{0D108BD9-81ED-4DB2-BD59-A6C34878D82A}">
                    <a16:rowId xmlns="" xmlns:a16="http://schemas.microsoft.com/office/drawing/2014/main" val="10002"/>
                  </a:ext>
                </a:extLst>
              </a:tr>
              <a:tr h="401424">
                <a:tc>
                  <a:txBody>
                    <a:bodyPr/>
                    <a:lstStyle/>
                    <a:p>
                      <a:pPr algn="ctr"/>
                      <a:r>
                        <a:rPr lang="en-US" sz="1400" dirty="0">
                          <a:uFillTx/>
                          <a:latin typeface="Arial" panose="020B0604020202020204" pitchFamily="34" charset="0"/>
                          <a:ea typeface="Open Sans" panose="020B0606030504020204" pitchFamily="34" charset="0"/>
                          <a:cs typeface="Arial" panose="020B0604020202020204" pitchFamily="34" charset="0"/>
                        </a:rPr>
                        <a:t>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algn="l"/>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A </a:t>
                      </a:r>
                      <a:r>
                        <a:rPr lang="en-US" sz="1400" b="1"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PER-SOC</a:t>
                      </a:r>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 relation exists between two </a:t>
                      </a:r>
                      <a:r>
                        <a:rPr lang="en-US" sz="1400" b="1"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PER</a:t>
                      </a:r>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 entities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algn="ctr"/>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1.51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EA7BB">
                        <a:alpha val="50000"/>
                      </a:srgbClr>
                    </a:solidFill>
                  </a:tcPr>
                </a:tc>
                <a:extLst>
                  <a:ext uri="{0D108BD9-81ED-4DB2-BD59-A6C34878D82A}">
                    <a16:rowId xmlns="" xmlns:a16="http://schemas.microsoft.com/office/drawing/2014/main" val="10003"/>
                  </a:ext>
                </a:extLst>
              </a:tr>
              <a:tr h="401424">
                <a:tc>
                  <a:txBody>
                    <a:bodyPr/>
                    <a:lstStyle/>
                    <a:p>
                      <a:pPr algn="ctr"/>
                      <a:r>
                        <a:rPr lang="en-US" sz="1400" dirty="0">
                          <a:uFillTx/>
                          <a:latin typeface="Arial" panose="020B0604020202020204" pitchFamily="34" charset="0"/>
                          <a:ea typeface="Open Sans" panose="020B0606030504020204" pitchFamily="34" charset="0"/>
                          <a:cs typeface="Arial" panose="020B0604020202020204" pitchFamily="34" charset="0"/>
                        </a:rPr>
                        <a:t>4</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rgbClr val="515E68"/>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algn="l"/>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A </a:t>
                      </a:r>
                      <a:r>
                        <a:rPr lang="en-US" sz="1400" b="1"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Beneficiary</a:t>
                      </a:r>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 argument is a </a:t>
                      </a:r>
                      <a:r>
                        <a:rPr lang="en-US" sz="1400" b="1"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PER</a:t>
                      </a:r>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 entity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rgbClr val="515E68"/>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algn="ctr"/>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0.93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solidFill>
                        <a:srgbClr val="515E68"/>
                      </a:solidFill>
                      <a:prstDash val="solid"/>
                      <a:round/>
                      <a:headEnd type="none" w="med" len="med"/>
                      <a:tailEnd type="none" w="med" len="med"/>
                    </a:lnB>
                    <a:lnTlToBr w="12700" cmpd="sng">
                      <a:noFill/>
                      <a:prstDash val="solid"/>
                    </a:lnTlToBr>
                    <a:lnBlToTr w="12700" cmpd="sng">
                      <a:noFill/>
                      <a:prstDash val="solid"/>
                    </a:lnBlToTr>
                    <a:solidFill>
                      <a:srgbClr val="9EA7BB">
                        <a:alpha val="50000"/>
                      </a:srgbClr>
                    </a:solidFill>
                  </a:tcPr>
                </a:tc>
                <a:extLst>
                  <a:ext uri="{0D108BD9-81ED-4DB2-BD59-A6C34878D82A}">
                    <a16:rowId xmlns="" xmlns:a16="http://schemas.microsoft.com/office/drawing/2014/main" val="10004"/>
                  </a:ext>
                </a:extLst>
              </a:tr>
              <a:tr h="401424">
                <a:tc>
                  <a:txBody>
                    <a:bodyPr/>
                    <a:lstStyle/>
                    <a:p>
                      <a:pPr algn="ctr"/>
                      <a:r>
                        <a:rPr lang="en-US" sz="1400" dirty="0">
                          <a:uFillTx/>
                          <a:latin typeface="Arial" panose="020B0604020202020204" pitchFamily="34" charset="0"/>
                          <a:ea typeface="Open Sans" panose="020B0606030504020204" pitchFamily="34" charset="0"/>
                          <a:cs typeface="Arial" panose="020B0604020202020204" pitchFamily="34" charset="0"/>
                        </a:rPr>
                        <a:t>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515E6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algn="l"/>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An entity has an </a:t>
                      </a:r>
                      <a:r>
                        <a:rPr lang="en-US" sz="1400" b="1"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ORG-AFF</a:t>
                      </a:r>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 relation with multiple entities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515E6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algn="ctr"/>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-3.21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rgbClr val="515E68"/>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EA7BB">
                        <a:alpha val="50000"/>
                      </a:srgbClr>
                    </a:solidFill>
                  </a:tcPr>
                </a:tc>
                <a:extLst>
                  <a:ext uri="{0D108BD9-81ED-4DB2-BD59-A6C34878D82A}">
                    <a16:rowId xmlns="" xmlns:a16="http://schemas.microsoft.com/office/drawing/2014/main" val="10005"/>
                  </a:ext>
                </a:extLst>
              </a:tr>
              <a:tr h="401424">
                <a:tc>
                  <a:txBody>
                    <a:bodyPr/>
                    <a:lstStyle/>
                    <a:p>
                      <a:pPr algn="ctr"/>
                      <a:r>
                        <a:rPr lang="en-US" sz="1400" dirty="0">
                          <a:uFillTx/>
                          <a:latin typeface="Arial" panose="020B0604020202020204" pitchFamily="34" charset="0"/>
                          <a:ea typeface="Open Sans" panose="020B0606030504020204" pitchFamily="34" charset="0"/>
                          <a:cs typeface="Arial" panose="020B0604020202020204" pitchFamily="34" charset="0"/>
                        </a:rPr>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algn="l"/>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An event has two </a:t>
                      </a:r>
                      <a:r>
                        <a:rPr lang="en-US" sz="1400" b="1"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Place </a:t>
                      </a:r>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arguments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algn="ctr"/>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-2.47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EA7BB">
                        <a:alpha val="50000"/>
                      </a:srgbClr>
                    </a:solidFill>
                  </a:tcPr>
                </a:tc>
                <a:extLst>
                  <a:ext uri="{0D108BD9-81ED-4DB2-BD59-A6C34878D82A}">
                    <a16:rowId xmlns="" xmlns:a16="http://schemas.microsoft.com/office/drawing/2014/main" val="10006"/>
                  </a:ext>
                </a:extLst>
              </a:tr>
              <a:tr h="401424">
                <a:tc>
                  <a:txBody>
                    <a:bodyPr/>
                    <a:lstStyle/>
                    <a:p>
                      <a:pPr algn="ctr"/>
                      <a:r>
                        <a:rPr lang="en-US" sz="1400" dirty="0">
                          <a:uFillTx/>
                          <a:latin typeface="Arial" panose="020B0604020202020204" pitchFamily="34" charset="0"/>
                          <a:ea typeface="Open Sans" panose="020B0606030504020204" pitchFamily="34" charset="0"/>
                          <a:cs typeface="Arial" panose="020B0604020202020204" pitchFamily="34" charset="0"/>
                        </a:rPr>
                        <a:t>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algn="l"/>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A </a:t>
                      </a:r>
                      <a:r>
                        <a:rPr lang="en-US" sz="1400" b="1"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Transport</a:t>
                      </a:r>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 event has multiple </a:t>
                      </a:r>
                      <a:r>
                        <a:rPr lang="en-US" sz="1400" b="1"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Destination</a:t>
                      </a:r>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 argument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algn="ctr"/>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-2.25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EA7BB">
                        <a:alpha val="50000"/>
                      </a:srgbClr>
                    </a:solidFill>
                  </a:tcPr>
                </a:tc>
                <a:extLst>
                  <a:ext uri="{0D108BD9-81ED-4DB2-BD59-A6C34878D82A}">
                    <a16:rowId xmlns="" xmlns:a16="http://schemas.microsoft.com/office/drawing/2014/main" val="10007"/>
                  </a:ext>
                </a:extLst>
              </a:tr>
              <a:tr h="401424">
                <a:tc>
                  <a:txBody>
                    <a:bodyPr/>
                    <a:lstStyle/>
                    <a:p>
                      <a:pPr algn="ctr"/>
                      <a:r>
                        <a:rPr lang="en-US" sz="1400" dirty="0">
                          <a:uFillTx/>
                          <a:latin typeface="Arial" panose="020B0604020202020204" pitchFamily="34" charset="0"/>
                          <a:ea typeface="Open Sans" panose="020B0606030504020204" pitchFamily="34" charset="0"/>
                          <a:cs typeface="Arial" panose="020B0604020202020204" pitchFamily="34" charset="0"/>
                        </a:rPr>
                        <a:t>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515E68"/>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algn="l"/>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An entity has a </a:t>
                      </a:r>
                      <a:r>
                        <a:rPr lang="en-US" sz="1400" b="1"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GEN-AFF</a:t>
                      </a:r>
                      <a:r>
                        <a:rPr lang="en-US" sz="140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 relation with multiple entities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515E68"/>
                      </a:solidFill>
                      <a:prstDash val="solid"/>
                      <a:round/>
                      <a:headEnd type="none" w="med" len="med"/>
                      <a:tailEnd type="none" w="med" len="med"/>
                    </a:lnB>
                    <a:lnTlToBr w="12700" cmpd="sng">
                      <a:noFill/>
                      <a:prstDash val="solid"/>
                    </a:lnTlToBr>
                    <a:lnBlToTr w="12700" cmpd="sng">
                      <a:noFill/>
                      <a:prstDash val="solid"/>
                    </a:lnBlToTr>
                    <a:solidFill>
                      <a:schemeClr val="bg1">
                        <a:lumMod val="95000"/>
                        <a:alpha val="50000"/>
                      </a:schemeClr>
                    </a:solidFill>
                  </a:tcPr>
                </a:tc>
                <a:tc>
                  <a:txBody>
                    <a:bodyPr/>
                    <a:lstStyle/>
                    <a:p>
                      <a:pPr algn="ctr"/>
                      <a:r>
                        <a:rPr lang="en-US" sz="1400" b="0" dirty="0">
                          <a:solidFill>
                            <a:schemeClr val="tx1">
                              <a:lumMod val="95000"/>
                              <a:lumOff val="5000"/>
                            </a:schemeClr>
                          </a:solidFill>
                          <a:uFillTx/>
                          <a:latin typeface="Arial" panose="020B0604020202020204" pitchFamily="34" charset="0"/>
                          <a:ea typeface="Open Sans" panose="020B0606030504020204" pitchFamily="34" charset="0"/>
                          <a:cs typeface="Arial" panose="020B0604020202020204" pitchFamily="34" charset="0"/>
                        </a:rPr>
                        <a:t>-2.02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515E68"/>
                      </a:solidFill>
                      <a:prstDash val="solid"/>
                      <a:round/>
                      <a:headEnd type="none" w="med" len="med"/>
                      <a:tailEnd type="none" w="med" len="med"/>
                    </a:lnB>
                    <a:lnTlToBr w="12700" cmpd="sng">
                      <a:noFill/>
                      <a:prstDash val="solid"/>
                    </a:lnTlToBr>
                    <a:lnBlToTr w="12700" cmpd="sng">
                      <a:noFill/>
                      <a:prstDash val="solid"/>
                    </a:lnBlToTr>
                    <a:solidFill>
                      <a:srgbClr val="9EA7BB">
                        <a:alpha val="50000"/>
                      </a:srgbClr>
                    </a:solidFill>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2193770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32C031-4CF1-36FA-F1CD-64D39CFC9A81}"/>
              </a:ext>
            </a:extLst>
          </p:cNvPr>
          <p:cNvSpPr>
            <a:spLocks noGrp="1"/>
          </p:cNvSpPr>
          <p:nvPr>
            <p:ph type="title"/>
          </p:nvPr>
        </p:nvSpPr>
        <p:spPr/>
        <p:txBody>
          <a:bodyPr/>
          <a:lstStyle/>
          <a:p>
            <a:r>
              <a:rPr lang="en-US" dirty="0"/>
              <a:t>Information Extraction</a:t>
            </a:r>
          </a:p>
        </p:txBody>
      </p:sp>
      <p:sp>
        <p:nvSpPr>
          <p:cNvPr id="3" name="Content Placeholder 2">
            <a:extLst>
              <a:ext uri="{FF2B5EF4-FFF2-40B4-BE49-F238E27FC236}">
                <a16:creationId xmlns:a16="http://schemas.microsoft.com/office/drawing/2014/main" xmlns="" id="{7CD41B27-F108-7598-5A70-F4F2647B6299}"/>
              </a:ext>
            </a:extLst>
          </p:cNvPr>
          <p:cNvSpPr>
            <a:spLocks noGrp="1"/>
          </p:cNvSpPr>
          <p:nvPr>
            <p:ph idx="4294967295"/>
          </p:nvPr>
        </p:nvSpPr>
        <p:spPr>
          <a:xfrm>
            <a:off x="201964" y="1252538"/>
            <a:ext cx="10770836" cy="4484687"/>
          </a:xfrm>
          <a:prstGeom prst="rect">
            <a:avLst/>
          </a:prstGeom>
        </p:spPr>
        <p:txBody>
          <a:bodyPr>
            <a:normAutofit fontScale="92500" lnSpcReduction="20000"/>
          </a:bodyPr>
          <a:lstStyle/>
          <a:p>
            <a:endParaRPr lang="en-US" dirty="0"/>
          </a:p>
          <a:p>
            <a:endParaRPr lang="en-US" dirty="0"/>
          </a:p>
          <a:p>
            <a:endParaRPr lang="en-US" dirty="0"/>
          </a:p>
          <a:p>
            <a:r>
              <a:rPr lang="en-US" dirty="0"/>
              <a:t>From the texts:</a:t>
            </a:r>
          </a:p>
          <a:p>
            <a:pPr marL="0" indent="0">
              <a:buNone/>
            </a:pPr>
            <a:endParaRPr lang="en-US" dirty="0"/>
          </a:p>
          <a:p>
            <a:r>
              <a:rPr lang="en-US" dirty="0"/>
              <a:t>1 . Identify the concepts</a:t>
            </a:r>
          </a:p>
          <a:p>
            <a:pPr lvl="1"/>
            <a:r>
              <a:rPr lang="en-US" sz="1800" dirty="0"/>
              <a:t>Entities, events, terms, etc.</a:t>
            </a:r>
          </a:p>
          <a:p>
            <a:pPr marL="457200" lvl="1" indent="0">
              <a:buNone/>
            </a:pPr>
            <a:endParaRPr lang="en-US" sz="1800" dirty="0"/>
          </a:p>
          <a:p>
            <a:r>
              <a:rPr lang="en-US" dirty="0"/>
              <a:t>2. Identify the relations and other properties</a:t>
            </a:r>
          </a:p>
          <a:p>
            <a:pPr lvl="1"/>
            <a:r>
              <a:rPr lang="en-US" sz="1800" dirty="0"/>
              <a:t>Entity-entity / event-event</a:t>
            </a:r>
          </a:p>
          <a:p>
            <a:pPr lvl="1"/>
            <a:r>
              <a:rPr lang="en-US" sz="1800" dirty="0"/>
              <a:t>Temporal properties</a:t>
            </a:r>
          </a:p>
          <a:p>
            <a:pPr lvl="1"/>
            <a:r>
              <a:rPr lang="en-US" sz="1800" dirty="0"/>
              <a:t>etc.</a:t>
            </a:r>
          </a:p>
          <a:p>
            <a:pPr lvl="1"/>
            <a:endParaRPr lang="en-US" dirty="0"/>
          </a:p>
        </p:txBody>
      </p:sp>
      <p:sp>
        <p:nvSpPr>
          <p:cNvPr id="4" name="Slide Number Placeholder 3">
            <a:extLst>
              <a:ext uri="{FF2B5EF4-FFF2-40B4-BE49-F238E27FC236}">
                <a16:creationId xmlns:a16="http://schemas.microsoft.com/office/drawing/2014/main" xmlns="" id="{C036F6E7-35B2-E599-760F-05B15AE2644F}"/>
              </a:ext>
            </a:extLst>
          </p:cNvPr>
          <p:cNvSpPr>
            <a:spLocks noGrp="1"/>
          </p:cNvSpPr>
          <p:nvPr>
            <p:ph type="sldNum" sz="quarter" idx="4294967295"/>
          </p:nvPr>
        </p:nvSpPr>
        <p:spPr>
          <a:xfrm>
            <a:off x="11684000" y="6524625"/>
            <a:ext cx="508000" cy="228600"/>
          </a:xfrm>
          <a:prstGeom prst="rect">
            <a:avLst/>
          </a:prstGeom>
        </p:spPr>
        <p:txBody>
          <a:bodyPr/>
          <a:lstStyle/>
          <a:p>
            <a:fld id="{BDF588C3-71D6-5D45-B118-1C664482E1C2}" type="slidenum">
              <a:rPr lang="en-US" smtClean="0"/>
              <a:t>16</a:t>
            </a:fld>
            <a:endParaRPr lang="en-US"/>
          </a:p>
        </p:txBody>
      </p:sp>
      <p:pic>
        <p:nvPicPr>
          <p:cNvPr id="5" name="Picture 2" descr="Electronics | Free Full-Text | Entity–Relation Extraction—A Novel and  Lightweight Method Based on a Gate Linear Mechanism">
            <a:extLst>
              <a:ext uri="{FF2B5EF4-FFF2-40B4-BE49-F238E27FC236}">
                <a16:creationId xmlns:a16="http://schemas.microsoft.com/office/drawing/2014/main" xmlns="" id="{795E6638-C615-6F80-EC3D-2A52F36F8C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493" y="1001396"/>
            <a:ext cx="6455906" cy="1402142"/>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xmlns="" id="{996C97ED-C406-921A-2876-E957CC21BC53}"/>
              </a:ext>
            </a:extLst>
          </p:cNvPr>
          <p:cNvSpPr/>
          <p:nvPr/>
        </p:nvSpPr>
        <p:spPr>
          <a:xfrm>
            <a:off x="7323291" y="2178789"/>
            <a:ext cx="3579377" cy="1472751"/>
          </a:xfrm>
          <a:prstGeom prst="roundRect">
            <a:avLst>
              <a:gd name="adj" fmla="val 8598"/>
            </a:avLst>
          </a:prstGeom>
          <a:solidFill>
            <a:schemeClr val="accent4">
              <a:lumMod val="20000"/>
              <a:lumOff val="8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Helvetica Neue" charset="0"/>
                <a:ea typeface="Helvetica Neue" charset="0"/>
                <a:cs typeface="Helvetica Neue" charset="0"/>
              </a:rPr>
              <a:t>Lexical IE: </a:t>
            </a:r>
          </a:p>
          <a:p>
            <a:pPr marL="285750" indent="-285750">
              <a:buFontTx/>
              <a:buChar char="-"/>
            </a:pPr>
            <a:r>
              <a:rPr lang="en-US" dirty="0">
                <a:solidFill>
                  <a:schemeClr val="tx1">
                    <a:lumMod val="75000"/>
                    <a:lumOff val="25000"/>
                  </a:schemeClr>
                </a:solidFill>
                <a:latin typeface="Helvetica Neue" charset="0"/>
                <a:ea typeface="Helvetica Neue" charset="0"/>
                <a:cs typeface="Helvetica Neue" charset="0"/>
              </a:rPr>
              <a:t>Named entity recognition</a:t>
            </a:r>
          </a:p>
          <a:p>
            <a:pPr marL="285750" indent="-285750">
              <a:buFontTx/>
              <a:buChar char="-"/>
            </a:pPr>
            <a:r>
              <a:rPr lang="en-US" dirty="0">
                <a:solidFill>
                  <a:schemeClr val="tx1">
                    <a:lumMod val="75000"/>
                    <a:lumOff val="25000"/>
                  </a:schemeClr>
                </a:solidFill>
                <a:latin typeface="Helvetica Neue" charset="0"/>
                <a:ea typeface="Helvetica Neue" charset="0"/>
                <a:cs typeface="Helvetica Neue" charset="0"/>
              </a:rPr>
              <a:t>Entity/event typing</a:t>
            </a:r>
          </a:p>
          <a:p>
            <a:pPr marL="285750" indent="-285750">
              <a:buFontTx/>
              <a:buChar char="-"/>
            </a:pPr>
            <a:r>
              <a:rPr lang="en-US" dirty="0">
                <a:solidFill>
                  <a:schemeClr val="tx1">
                    <a:lumMod val="75000"/>
                    <a:lumOff val="25000"/>
                  </a:schemeClr>
                </a:solidFill>
                <a:latin typeface="Helvetica Neue" charset="0"/>
                <a:ea typeface="Helvetica Neue" charset="0"/>
                <a:cs typeface="Helvetica Neue" charset="0"/>
              </a:rPr>
              <a:t>Entity/event linking</a:t>
            </a:r>
          </a:p>
        </p:txBody>
      </p:sp>
      <p:sp>
        <p:nvSpPr>
          <p:cNvPr id="7" name="Rounded Rectangle 6">
            <a:extLst>
              <a:ext uri="{FF2B5EF4-FFF2-40B4-BE49-F238E27FC236}">
                <a16:creationId xmlns:a16="http://schemas.microsoft.com/office/drawing/2014/main" xmlns="" id="{C2ADF747-E9FF-D2F4-32B2-A83CF07BADDC}"/>
              </a:ext>
            </a:extLst>
          </p:cNvPr>
          <p:cNvSpPr/>
          <p:nvPr/>
        </p:nvSpPr>
        <p:spPr>
          <a:xfrm>
            <a:off x="7323291" y="4133393"/>
            <a:ext cx="3579377" cy="1959910"/>
          </a:xfrm>
          <a:prstGeom prst="roundRect">
            <a:avLst>
              <a:gd name="adj" fmla="val 8598"/>
            </a:avLst>
          </a:prstGeom>
          <a:solidFill>
            <a:schemeClr val="accent4">
              <a:lumMod val="20000"/>
              <a:lumOff val="8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lumMod val="75000"/>
                    <a:lumOff val="25000"/>
                  </a:schemeClr>
                </a:solidFill>
                <a:latin typeface="Helvetica Neue" charset="0"/>
                <a:ea typeface="Helvetica Neue" charset="0"/>
                <a:cs typeface="Helvetica Neue" charset="0"/>
              </a:rPr>
              <a:t>Relational IE: </a:t>
            </a:r>
          </a:p>
          <a:p>
            <a:pPr marL="285750" indent="-285750">
              <a:buFontTx/>
              <a:buChar char="-"/>
            </a:pPr>
            <a:r>
              <a:rPr lang="en-US" dirty="0">
                <a:solidFill>
                  <a:schemeClr val="tx1">
                    <a:lumMod val="75000"/>
                    <a:lumOff val="25000"/>
                  </a:schemeClr>
                </a:solidFill>
                <a:latin typeface="Helvetica Neue" charset="0"/>
                <a:ea typeface="Helvetica Neue" charset="0"/>
                <a:cs typeface="Helvetica Neue" charset="0"/>
              </a:rPr>
              <a:t>Relation extraction</a:t>
            </a:r>
          </a:p>
          <a:p>
            <a:pPr marL="742950" lvl="1" indent="-285750">
              <a:buFontTx/>
              <a:buChar char="-"/>
            </a:pPr>
            <a:r>
              <a:rPr lang="en-US" dirty="0">
                <a:solidFill>
                  <a:schemeClr val="tx1">
                    <a:lumMod val="75000"/>
                    <a:lumOff val="25000"/>
                  </a:schemeClr>
                </a:solidFill>
                <a:latin typeface="Helvetica Neue" charset="0"/>
                <a:ea typeface="Helvetica Neue" charset="0"/>
                <a:cs typeface="Helvetica Neue" charset="0"/>
              </a:rPr>
              <a:t>Entity / events</a:t>
            </a:r>
          </a:p>
          <a:p>
            <a:pPr marL="742950" lvl="1" indent="-285750">
              <a:buFontTx/>
              <a:buChar char="-"/>
            </a:pPr>
            <a:r>
              <a:rPr lang="en-US" dirty="0">
                <a:solidFill>
                  <a:schemeClr val="tx1">
                    <a:lumMod val="75000"/>
                    <a:lumOff val="25000"/>
                  </a:schemeClr>
                </a:solidFill>
                <a:latin typeface="Helvetica Neue" charset="0"/>
                <a:ea typeface="Helvetica Neue" charset="0"/>
                <a:cs typeface="Helvetica Neue" charset="0"/>
              </a:rPr>
              <a:t>Sentence/Document</a:t>
            </a:r>
          </a:p>
          <a:p>
            <a:pPr marL="742950" lvl="1" indent="-285750">
              <a:buFontTx/>
              <a:buChar char="-"/>
            </a:pPr>
            <a:r>
              <a:rPr lang="en-US" dirty="0">
                <a:solidFill>
                  <a:schemeClr val="tx1">
                    <a:lumMod val="75000"/>
                    <a:lumOff val="25000"/>
                  </a:schemeClr>
                </a:solidFill>
                <a:latin typeface="Helvetica Neue" charset="0"/>
                <a:ea typeface="Helvetica Neue" charset="0"/>
                <a:cs typeface="Helvetica Neue" charset="0"/>
              </a:rPr>
              <a:t>Temporal</a:t>
            </a:r>
          </a:p>
          <a:p>
            <a:pPr marL="285750" indent="-285750">
              <a:buFontTx/>
              <a:buChar char="-"/>
            </a:pPr>
            <a:r>
              <a:rPr lang="en-US" dirty="0">
                <a:solidFill>
                  <a:schemeClr val="tx1">
                    <a:lumMod val="75000"/>
                    <a:lumOff val="25000"/>
                  </a:schemeClr>
                </a:solidFill>
                <a:latin typeface="Helvetica Neue" charset="0"/>
                <a:ea typeface="Helvetica Neue" charset="0"/>
                <a:cs typeface="Helvetica Neue" charset="0"/>
              </a:rPr>
              <a:t>Coreference Resolution</a:t>
            </a:r>
          </a:p>
        </p:txBody>
      </p:sp>
    </p:spTree>
    <p:extLst>
      <p:ext uri="{BB962C8B-B14F-4D97-AF65-F5344CB8AC3E}">
        <p14:creationId xmlns:p14="http://schemas.microsoft.com/office/powerpoint/2010/main" val="8241538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037365-4E0F-952B-0E92-A7C6E8F60DE4}"/>
              </a:ext>
            </a:extLst>
          </p:cNvPr>
          <p:cNvSpPr>
            <a:spLocks noGrp="1"/>
          </p:cNvSpPr>
          <p:nvPr>
            <p:ph type="title"/>
          </p:nvPr>
        </p:nvSpPr>
        <p:spPr/>
        <p:txBody>
          <a:bodyPr/>
          <a:lstStyle/>
          <a:p>
            <a:r>
              <a:rPr lang="en-US" dirty="0"/>
              <a:t>How IE is mostly done?</a:t>
            </a:r>
          </a:p>
        </p:txBody>
      </p:sp>
      <p:sp>
        <p:nvSpPr>
          <p:cNvPr id="3" name="Content Placeholder 2">
            <a:extLst>
              <a:ext uri="{FF2B5EF4-FFF2-40B4-BE49-F238E27FC236}">
                <a16:creationId xmlns:a16="http://schemas.microsoft.com/office/drawing/2014/main" xmlns="" id="{1058256A-1EBC-27B2-B070-10387D657524}"/>
              </a:ext>
            </a:extLst>
          </p:cNvPr>
          <p:cNvSpPr>
            <a:spLocks noGrp="1"/>
          </p:cNvSpPr>
          <p:nvPr>
            <p:ph idx="4294967295"/>
          </p:nvPr>
        </p:nvSpPr>
        <p:spPr>
          <a:xfrm>
            <a:off x="201964" y="1260630"/>
            <a:ext cx="10382081" cy="4484687"/>
          </a:xfrm>
          <a:prstGeom prst="rect">
            <a:avLst/>
          </a:prstGeom>
        </p:spPr>
        <p:txBody>
          <a:bodyPr/>
          <a:lstStyle/>
          <a:p>
            <a:r>
              <a:rPr lang="en-US" dirty="0"/>
              <a:t>Direct supervision</a:t>
            </a:r>
          </a:p>
          <a:p>
            <a:pPr lvl="1"/>
            <a:r>
              <a:rPr lang="en-US" dirty="0" err="1"/>
              <a:t>CoNLL</a:t>
            </a:r>
            <a:r>
              <a:rPr lang="en-US" dirty="0"/>
              <a:t> 2003: 20K+ entity mention annotations for NER</a:t>
            </a:r>
          </a:p>
          <a:p>
            <a:pPr lvl="1"/>
            <a:r>
              <a:rPr lang="en-US" dirty="0"/>
              <a:t>Ontonotes5.0: exhaustive NER annotation on 2.9M tokens</a:t>
            </a:r>
          </a:p>
          <a:p>
            <a:r>
              <a:rPr lang="en-US" dirty="0"/>
              <a:t>But</a:t>
            </a:r>
          </a:p>
          <a:p>
            <a:pPr lvl="1"/>
            <a:r>
              <a:rPr lang="en-US" dirty="0"/>
              <a:t>Closed label set</a:t>
            </a:r>
          </a:p>
          <a:p>
            <a:pPr lvl="1"/>
            <a:r>
              <a:rPr lang="en-US" dirty="0"/>
              <a:t>Poor transferability</a:t>
            </a:r>
          </a:p>
          <a:p>
            <a:pPr lvl="1"/>
            <a:r>
              <a:rPr lang="en-US" dirty="0"/>
              <a:t>Annotation artifacts</a:t>
            </a:r>
          </a:p>
          <a:p>
            <a:pPr lvl="1"/>
            <a:r>
              <a:rPr lang="en-US" dirty="0"/>
              <a:t>“Worse” on “rare” items</a:t>
            </a:r>
          </a:p>
          <a:p>
            <a:pPr lvl="1"/>
            <a:r>
              <a:rPr lang="en-US" dirty="0"/>
              <a:t>High cost for new tasks</a:t>
            </a:r>
          </a:p>
          <a:p>
            <a:pPr lvl="1"/>
            <a:endParaRPr lang="en-US" dirty="0"/>
          </a:p>
        </p:txBody>
      </p:sp>
      <p:sp>
        <p:nvSpPr>
          <p:cNvPr id="4" name="Slide Number Placeholder 3">
            <a:extLst>
              <a:ext uri="{FF2B5EF4-FFF2-40B4-BE49-F238E27FC236}">
                <a16:creationId xmlns:a16="http://schemas.microsoft.com/office/drawing/2014/main" xmlns="" id="{4C981E40-7EB8-234C-8686-2D79DD576931}"/>
              </a:ext>
            </a:extLst>
          </p:cNvPr>
          <p:cNvSpPr>
            <a:spLocks noGrp="1"/>
          </p:cNvSpPr>
          <p:nvPr>
            <p:ph type="sldNum" sz="quarter" idx="4294967295"/>
          </p:nvPr>
        </p:nvSpPr>
        <p:spPr>
          <a:xfrm>
            <a:off x="11684000" y="6524625"/>
            <a:ext cx="508000" cy="228600"/>
          </a:xfrm>
          <a:prstGeom prst="rect">
            <a:avLst/>
          </a:prstGeom>
        </p:spPr>
        <p:txBody>
          <a:bodyPr/>
          <a:lstStyle/>
          <a:p>
            <a:fld id="{BDF588C3-71D6-5D45-B118-1C664482E1C2}" type="slidenum">
              <a:rPr lang="en-US" smtClean="0"/>
              <a:t>17</a:t>
            </a:fld>
            <a:endParaRPr lang="en-US"/>
          </a:p>
        </p:txBody>
      </p:sp>
      <p:sp>
        <p:nvSpPr>
          <p:cNvPr id="5" name="Rounded Rectangle 4">
            <a:extLst>
              <a:ext uri="{FF2B5EF4-FFF2-40B4-BE49-F238E27FC236}">
                <a16:creationId xmlns:a16="http://schemas.microsoft.com/office/drawing/2014/main" xmlns="" id="{207A9D41-C2CB-B57A-48CF-9D35C0D4387A}"/>
              </a:ext>
            </a:extLst>
          </p:cNvPr>
          <p:cNvSpPr/>
          <p:nvPr/>
        </p:nvSpPr>
        <p:spPr>
          <a:xfrm>
            <a:off x="4895679" y="2563151"/>
            <a:ext cx="2751293" cy="1296749"/>
          </a:xfrm>
          <a:prstGeom prst="roundRect">
            <a:avLst>
              <a:gd name="adj" fmla="val 8598"/>
            </a:avLst>
          </a:prstGeom>
          <a:solidFill>
            <a:schemeClr val="tx2">
              <a:lumMod val="20000"/>
              <a:lumOff val="8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lumMod val="75000"/>
                    <a:lumOff val="25000"/>
                  </a:schemeClr>
                </a:solidFill>
                <a:latin typeface="Helvetica Neue" charset="0"/>
                <a:ea typeface="Helvetica Neue" charset="0"/>
                <a:cs typeface="Helvetica Neue" charset="0"/>
              </a:rPr>
              <a:t>A multi-head classification model drops from </a:t>
            </a:r>
            <a:r>
              <a:rPr lang="en-US" sz="1400" b="1" dirty="0">
                <a:solidFill>
                  <a:srgbClr val="00B050"/>
                </a:solidFill>
                <a:latin typeface="Helvetica Neue" charset="0"/>
                <a:ea typeface="Helvetica Neue" charset="0"/>
                <a:cs typeface="Helvetica Neue" charset="0"/>
              </a:rPr>
              <a:t>96</a:t>
            </a:r>
            <a:r>
              <a:rPr lang="en-US" sz="1400" dirty="0">
                <a:solidFill>
                  <a:schemeClr val="tx1">
                    <a:lumMod val="75000"/>
                    <a:lumOff val="25000"/>
                  </a:schemeClr>
                </a:solidFill>
                <a:latin typeface="Helvetica Neue" charset="0"/>
                <a:ea typeface="Helvetica Neue" charset="0"/>
                <a:cs typeface="Helvetica Neue" charset="0"/>
              </a:rPr>
              <a:t> to </a:t>
            </a:r>
            <a:r>
              <a:rPr lang="en-US" sz="1400" b="1" dirty="0">
                <a:solidFill>
                  <a:srgbClr val="FF0000"/>
                </a:solidFill>
                <a:latin typeface="Helvetica Neue" charset="0"/>
                <a:ea typeface="Helvetica Neue" charset="0"/>
                <a:cs typeface="Helvetica Neue" charset="0"/>
              </a:rPr>
              <a:t>74</a:t>
            </a:r>
            <a:r>
              <a:rPr lang="en-US" sz="1400" dirty="0">
                <a:solidFill>
                  <a:schemeClr val="tx1">
                    <a:lumMod val="75000"/>
                    <a:lumOff val="25000"/>
                  </a:schemeClr>
                </a:solidFill>
                <a:latin typeface="Helvetica Neue" charset="0"/>
                <a:ea typeface="Helvetica Neue" charset="0"/>
                <a:cs typeface="Helvetica Neue" charset="0"/>
              </a:rPr>
              <a:t> (F1) on </a:t>
            </a:r>
            <a:r>
              <a:rPr lang="en-US" sz="1400" dirty="0" err="1">
                <a:solidFill>
                  <a:schemeClr val="tx1">
                    <a:lumMod val="75000"/>
                    <a:lumOff val="25000"/>
                  </a:schemeClr>
                </a:solidFill>
                <a:latin typeface="Helvetica Neue" charset="0"/>
                <a:ea typeface="Helvetica Neue" charset="0"/>
                <a:cs typeface="Helvetica Neue" charset="0"/>
              </a:rPr>
              <a:t>CoNLL</a:t>
            </a:r>
            <a:r>
              <a:rPr lang="en-US" sz="1400" dirty="0">
                <a:solidFill>
                  <a:schemeClr val="tx1">
                    <a:lumMod val="75000"/>
                    <a:lumOff val="25000"/>
                  </a:schemeClr>
                </a:solidFill>
                <a:latin typeface="Helvetica Neue" charset="0"/>
                <a:ea typeface="Helvetica Neue" charset="0"/>
                <a:cs typeface="Helvetica Neue" charset="0"/>
              </a:rPr>
              <a:t>, when it’s trained on </a:t>
            </a:r>
            <a:r>
              <a:rPr lang="en-US" sz="1400" dirty="0" err="1">
                <a:solidFill>
                  <a:schemeClr val="tx1">
                    <a:lumMod val="75000"/>
                    <a:lumOff val="25000"/>
                  </a:schemeClr>
                </a:solidFill>
                <a:latin typeface="Helvetica Neue" charset="0"/>
                <a:ea typeface="Helvetica Neue" charset="0"/>
                <a:cs typeface="Helvetica Neue" charset="0"/>
              </a:rPr>
              <a:t>Ontonotes</a:t>
            </a:r>
            <a:r>
              <a:rPr lang="en-US" sz="1400" dirty="0">
                <a:solidFill>
                  <a:schemeClr val="tx1">
                    <a:lumMod val="75000"/>
                    <a:lumOff val="25000"/>
                  </a:schemeClr>
                </a:solidFill>
                <a:latin typeface="Helvetica Neue" charset="0"/>
                <a:ea typeface="Helvetica Neue" charset="0"/>
                <a:cs typeface="Helvetica Neue" charset="0"/>
              </a:rPr>
              <a:t> on the </a:t>
            </a:r>
            <a:r>
              <a:rPr lang="en-US" sz="1400" i="1" u="sng" dirty="0">
                <a:solidFill>
                  <a:schemeClr val="tx1">
                    <a:lumMod val="75000"/>
                    <a:lumOff val="25000"/>
                  </a:schemeClr>
                </a:solidFill>
                <a:latin typeface="Helvetica Neue" charset="0"/>
                <a:ea typeface="Helvetica Neue" charset="0"/>
                <a:cs typeface="Helvetica Neue" charset="0"/>
              </a:rPr>
              <a:t>same</a:t>
            </a:r>
            <a:r>
              <a:rPr lang="en-US" sz="1400" dirty="0">
                <a:solidFill>
                  <a:schemeClr val="tx1">
                    <a:lumMod val="75000"/>
                    <a:lumOff val="25000"/>
                  </a:schemeClr>
                </a:solidFill>
                <a:latin typeface="Helvetica Neue" charset="0"/>
                <a:ea typeface="Helvetica Neue" charset="0"/>
                <a:cs typeface="Helvetica Neue" charset="0"/>
              </a:rPr>
              <a:t> types. </a:t>
            </a:r>
          </a:p>
        </p:txBody>
      </p:sp>
      <p:sp>
        <p:nvSpPr>
          <p:cNvPr id="7" name="Rounded Rectangle 6">
            <a:extLst>
              <a:ext uri="{FF2B5EF4-FFF2-40B4-BE49-F238E27FC236}">
                <a16:creationId xmlns:a16="http://schemas.microsoft.com/office/drawing/2014/main" xmlns="" id="{C177AC1C-8CD8-1ED6-A934-261E9E76FC04}"/>
              </a:ext>
            </a:extLst>
          </p:cNvPr>
          <p:cNvSpPr/>
          <p:nvPr/>
        </p:nvSpPr>
        <p:spPr>
          <a:xfrm>
            <a:off x="4895678" y="4075014"/>
            <a:ext cx="2751293" cy="1296749"/>
          </a:xfrm>
          <a:prstGeom prst="roundRect">
            <a:avLst>
              <a:gd name="adj" fmla="val 8598"/>
            </a:avLst>
          </a:prstGeom>
          <a:solidFill>
            <a:schemeClr val="tx2">
              <a:lumMod val="20000"/>
              <a:lumOff val="8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lumMod val="75000"/>
                    <a:lumOff val="25000"/>
                  </a:schemeClr>
                </a:solidFill>
                <a:latin typeface="Helvetica Neue" charset="0"/>
                <a:ea typeface="Helvetica Neue" charset="0"/>
                <a:cs typeface="Helvetica Neue" charset="0"/>
              </a:rPr>
              <a:t>Zhou et al. (2021) reports $1.0 per instance to annotate clean temporal relations on obscure texts.  </a:t>
            </a:r>
          </a:p>
        </p:txBody>
      </p:sp>
    </p:spTree>
    <p:extLst>
      <p:ext uri="{BB962C8B-B14F-4D97-AF65-F5344CB8AC3E}">
        <p14:creationId xmlns:p14="http://schemas.microsoft.com/office/powerpoint/2010/main" val="447329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9" name="Google Shape;1131;p104"/>
          <p:cNvSpPr txBox="1">
            <a:spLocks/>
          </p:cNvSpPr>
          <p:nvPr/>
        </p:nvSpPr>
        <p:spPr>
          <a:xfrm>
            <a:off x="954424" y="2016321"/>
            <a:ext cx="9428620" cy="2258943"/>
          </a:xfrm>
          <a:prstGeom prst="rect">
            <a:avLst/>
          </a:prstGeom>
          <a:solidFill>
            <a:schemeClr val="tx2"/>
          </a:solid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170981"/>
              </a:buClr>
              <a:buSzPts val="1776"/>
              <a:buFont typeface="Arial" charset="0"/>
              <a:buChar char="•"/>
            </a:pPr>
            <a:r>
              <a:rPr lang="en-US" sz="2200" dirty="0" smtClean="0">
                <a:solidFill>
                  <a:schemeClr val="dk1"/>
                </a:solidFill>
                <a:ea typeface="Calibri"/>
                <a:cs typeface="Calibri"/>
                <a:sym typeface="Calibri"/>
              </a:rPr>
              <a:t>1996: Pattern based Corpus-level IE [</a:t>
            </a:r>
            <a:r>
              <a:rPr lang="en-US" sz="2200" dirty="0" err="1" smtClean="0">
                <a:solidFill>
                  <a:schemeClr val="dk1"/>
                </a:solidFill>
                <a:ea typeface="Calibri"/>
                <a:cs typeface="Calibri"/>
                <a:sym typeface="Calibri"/>
              </a:rPr>
              <a:t>Grishman</a:t>
            </a:r>
            <a:r>
              <a:rPr lang="en-US" sz="2200" dirty="0" smtClean="0">
                <a:solidFill>
                  <a:schemeClr val="dk1"/>
                </a:solidFill>
                <a:ea typeface="Calibri"/>
                <a:cs typeface="Calibri"/>
                <a:sym typeface="Calibri"/>
              </a:rPr>
              <a:t> and </a:t>
            </a:r>
            <a:r>
              <a:rPr lang="en-US" sz="2200" dirty="0" err="1" smtClean="0">
                <a:solidFill>
                  <a:schemeClr val="dk1"/>
                </a:solidFill>
                <a:ea typeface="Calibri"/>
                <a:cs typeface="Calibri"/>
                <a:sym typeface="Calibri"/>
              </a:rPr>
              <a:t>Sundheim</a:t>
            </a:r>
            <a:r>
              <a:rPr lang="en-US" sz="2200" dirty="0" smtClean="0">
                <a:solidFill>
                  <a:schemeClr val="dk1"/>
                </a:solidFill>
                <a:ea typeface="Calibri"/>
                <a:cs typeface="Calibri"/>
                <a:sym typeface="Calibri"/>
              </a:rPr>
              <a:t>, 1996]</a:t>
            </a:r>
          </a:p>
          <a:p>
            <a:pPr>
              <a:spcBef>
                <a:spcPts val="0"/>
              </a:spcBef>
              <a:buClr>
                <a:srgbClr val="170981"/>
              </a:buClr>
              <a:buSzPts val="1776"/>
              <a:buFont typeface="Arial" charset="0"/>
              <a:buChar char="•"/>
            </a:pPr>
            <a:r>
              <a:rPr lang="en-US" sz="2200" dirty="0" smtClean="0">
                <a:solidFill>
                  <a:schemeClr val="dk1"/>
                </a:solidFill>
                <a:ea typeface="Calibri"/>
                <a:cs typeface="Calibri"/>
                <a:sym typeface="Calibri"/>
              </a:rPr>
              <a:t>2004: Maximum Entropy based Sentence-level IE [Florian et al., 2004]</a:t>
            </a:r>
          </a:p>
          <a:p>
            <a:pPr>
              <a:spcBef>
                <a:spcPts val="0"/>
              </a:spcBef>
              <a:buClr>
                <a:srgbClr val="170981"/>
              </a:buClr>
              <a:buSzPts val="1776"/>
              <a:buFont typeface="Arial" charset="0"/>
              <a:buChar char="•"/>
            </a:pPr>
            <a:r>
              <a:rPr lang="en-US" sz="2200" dirty="0" smtClean="0">
                <a:solidFill>
                  <a:schemeClr val="dk1"/>
                </a:solidFill>
                <a:ea typeface="Calibri"/>
                <a:cs typeface="Calibri"/>
                <a:sym typeface="Calibri"/>
              </a:rPr>
              <a:t>2016: Bi-LSTM based Sentence-level IE [</a:t>
            </a:r>
            <a:r>
              <a:rPr lang="en-US" sz="2200" dirty="0" err="1" smtClean="0">
                <a:solidFill>
                  <a:schemeClr val="dk1"/>
                </a:solidFill>
                <a:ea typeface="Calibri"/>
                <a:cs typeface="Calibri"/>
                <a:sym typeface="Calibri"/>
              </a:rPr>
              <a:t>Lample</a:t>
            </a:r>
            <a:r>
              <a:rPr lang="en-US" sz="2200" dirty="0" smtClean="0">
                <a:solidFill>
                  <a:schemeClr val="dk1"/>
                </a:solidFill>
                <a:ea typeface="Calibri"/>
                <a:cs typeface="Calibri"/>
                <a:sym typeface="Calibri"/>
              </a:rPr>
              <a:t> et al., 2016]</a:t>
            </a:r>
          </a:p>
          <a:p>
            <a:pPr>
              <a:spcBef>
                <a:spcPts val="0"/>
              </a:spcBef>
              <a:buClr>
                <a:srgbClr val="170981"/>
              </a:buClr>
              <a:buSzPts val="1776"/>
              <a:buFont typeface="Arial" charset="0"/>
              <a:buChar char="•"/>
            </a:pPr>
            <a:r>
              <a:rPr lang="en-US" sz="2200" dirty="0" smtClean="0">
                <a:solidFill>
                  <a:schemeClr val="dk1"/>
                </a:solidFill>
                <a:ea typeface="Calibri"/>
                <a:cs typeface="Calibri"/>
                <a:sym typeface="Calibri"/>
              </a:rPr>
              <a:t>2020: BERT based Sentence-level IE [Lin et al., 2020]</a:t>
            </a:r>
          </a:p>
          <a:p>
            <a:pPr>
              <a:spcBef>
                <a:spcPts val="0"/>
              </a:spcBef>
              <a:buClr>
                <a:srgbClr val="170981"/>
              </a:buClr>
              <a:buSzPts val="1776"/>
              <a:buFont typeface="Arial" charset="0"/>
              <a:buChar char="•"/>
            </a:pPr>
            <a:r>
              <a:rPr lang="en-US" sz="2200" dirty="0" smtClean="0">
                <a:solidFill>
                  <a:schemeClr val="dk1"/>
                </a:solidFill>
                <a:ea typeface="Calibri"/>
                <a:cs typeface="Calibri"/>
                <a:sym typeface="Calibri"/>
              </a:rPr>
              <a:t>2021: Text generation based document-level IE [Li et al., 2021]</a:t>
            </a:r>
          </a:p>
          <a:p>
            <a:pPr>
              <a:spcBef>
                <a:spcPts val="0"/>
              </a:spcBef>
              <a:buClr>
                <a:srgbClr val="170981"/>
              </a:buClr>
              <a:buSzPts val="1776"/>
              <a:buFont typeface="Arial" charset="0"/>
              <a:buChar char="•"/>
            </a:pPr>
            <a:r>
              <a:rPr lang="en-US" sz="2200" dirty="0" smtClean="0">
                <a:solidFill>
                  <a:schemeClr val="dk1"/>
                </a:solidFill>
                <a:ea typeface="Calibri"/>
                <a:cs typeface="Calibri"/>
                <a:sym typeface="Calibri"/>
              </a:rPr>
              <a:t>2022: </a:t>
            </a:r>
            <a:r>
              <a:rPr lang="en-US" sz="2200" dirty="0">
                <a:solidFill>
                  <a:schemeClr val="dk1"/>
                </a:solidFill>
                <a:ea typeface="Calibri"/>
                <a:cs typeface="Calibri"/>
                <a:sym typeface="Calibri"/>
              </a:rPr>
              <a:t>Text generation based </a:t>
            </a:r>
            <a:r>
              <a:rPr lang="en-US" sz="2200" dirty="0" smtClean="0">
                <a:solidFill>
                  <a:schemeClr val="dk1"/>
                </a:solidFill>
                <a:ea typeface="Calibri"/>
                <a:cs typeface="Calibri"/>
                <a:sym typeface="Calibri"/>
              </a:rPr>
              <a:t>corpus-</a:t>
            </a:r>
            <a:r>
              <a:rPr lang="en-US" sz="2200" dirty="0">
                <a:solidFill>
                  <a:schemeClr val="dk1"/>
                </a:solidFill>
                <a:ea typeface="Calibri"/>
                <a:cs typeface="Calibri"/>
                <a:sym typeface="Calibri"/>
              </a:rPr>
              <a:t>level </a:t>
            </a:r>
            <a:r>
              <a:rPr lang="en-US" sz="2200" dirty="0" smtClean="0">
                <a:solidFill>
                  <a:schemeClr val="dk1"/>
                </a:solidFill>
                <a:ea typeface="Calibri"/>
                <a:cs typeface="Calibri"/>
                <a:sym typeface="Calibri"/>
              </a:rPr>
              <a:t>IE?</a:t>
            </a:r>
          </a:p>
          <a:p>
            <a:pPr>
              <a:spcBef>
                <a:spcPts val="0"/>
              </a:spcBef>
              <a:buClr>
                <a:srgbClr val="170981"/>
              </a:buClr>
              <a:buSzPts val="1776"/>
              <a:buFont typeface="Arial" charset="0"/>
              <a:buChar char="•"/>
            </a:pPr>
            <a:endParaRPr lang="en-US" sz="2800" dirty="0" smtClean="0">
              <a:solidFill>
                <a:schemeClr val="dk1"/>
              </a:solidFill>
              <a:ea typeface="Calibri"/>
              <a:cs typeface="Calibri"/>
              <a:sym typeface="Calibri"/>
            </a:endParaRPr>
          </a:p>
          <a:p>
            <a:pPr>
              <a:spcBef>
                <a:spcPts val="0"/>
              </a:spcBef>
              <a:buClr>
                <a:srgbClr val="170981"/>
              </a:buClr>
              <a:buSzPts val="1776"/>
              <a:buFont typeface="Arial" charset="0"/>
              <a:buChar char="•"/>
            </a:pPr>
            <a:endParaRPr lang="en-US" sz="2800" dirty="0" smtClean="0">
              <a:solidFill>
                <a:schemeClr val="dk1"/>
              </a:solidFill>
              <a:ea typeface="Calibri"/>
              <a:cs typeface="Calibri"/>
              <a:sym typeface="Calibri"/>
            </a:endParaRPr>
          </a:p>
          <a:p>
            <a:pPr>
              <a:spcBef>
                <a:spcPts val="0"/>
              </a:spcBef>
              <a:buClr>
                <a:srgbClr val="170981"/>
              </a:buClr>
              <a:buSzPts val="1776"/>
              <a:buFont typeface="Arial" charset="0"/>
              <a:buChar char="•"/>
            </a:pPr>
            <a:endParaRPr lang="en-US" sz="2800" dirty="0" smtClean="0">
              <a:solidFill>
                <a:schemeClr val="dk1"/>
              </a:solidFill>
              <a:ea typeface="Calibri"/>
              <a:cs typeface="Calibri"/>
              <a:sym typeface="Calibri"/>
            </a:endParaRPr>
          </a:p>
          <a:p>
            <a:pPr>
              <a:spcBef>
                <a:spcPts val="0"/>
              </a:spcBef>
              <a:buClr>
                <a:srgbClr val="170981"/>
              </a:buClr>
              <a:buSzPts val="1776"/>
              <a:buFont typeface="Arial" charset="0"/>
              <a:buChar char="•"/>
            </a:pPr>
            <a:endParaRPr lang="en-US" sz="2800" dirty="0" smtClean="0">
              <a:solidFill>
                <a:schemeClr val="dk1"/>
              </a:solidFill>
              <a:latin typeface="Calibri"/>
              <a:ea typeface="Calibri"/>
              <a:cs typeface="Calibri"/>
              <a:sym typeface="Calibri"/>
            </a:endParaRPr>
          </a:p>
          <a:p>
            <a:pPr marL="800100" lvl="1" indent="-342900">
              <a:spcBef>
                <a:spcPts val="0"/>
              </a:spcBef>
              <a:buClr>
                <a:srgbClr val="170981"/>
              </a:buClr>
              <a:buSzPts val="1776"/>
              <a:buFont typeface="Noto Sans Symbols"/>
              <a:buChar char="▪"/>
            </a:pPr>
            <a:endParaRPr lang="en-US" sz="2400" dirty="0">
              <a:solidFill>
                <a:schemeClr val="dk1"/>
              </a:solidFill>
              <a:latin typeface="Calibri"/>
              <a:ea typeface="Calibri"/>
              <a:cs typeface="Calibri"/>
              <a:sym typeface="Calibri"/>
            </a:endParaRPr>
          </a:p>
        </p:txBody>
      </p:sp>
      <p:sp>
        <p:nvSpPr>
          <p:cNvPr id="1131" name="Google Shape;1131;p104"/>
          <p:cNvSpPr txBox="1">
            <a:spLocks noGrp="1"/>
          </p:cNvSpPr>
          <p:nvPr>
            <p:ph type="body" idx="1"/>
          </p:nvPr>
        </p:nvSpPr>
        <p:spPr>
          <a:xfrm>
            <a:off x="687050" y="1044474"/>
            <a:ext cx="10990288" cy="838169"/>
          </a:xfrm>
          <a:prstGeom prst="rect">
            <a:avLst/>
          </a:prstGeom>
          <a:noFill/>
          <a:ln>
            <a:noFill/>
          </a:ln>
        </p:spPr>
        <p:txBody>
          <a:bodyPr spcFirstLastPara="1" vert="horz" wrap="square" lIns="91425" tIns="45700" rIns="91425" bIns="45700" rtlCol="0" anchor="t" anchorCtr="0">
            <a:noAutofit/>
          </a:bodyPr>
          <a:lstStyle/>
          <a:p>
            <a:pPr>
              <a:spcBef>
                <a:spcPts val="0"/>
              </a:spcBef>
              <a:buClr>
                <a:srgbClr val="170981"/>
              </a:buClr>
              <a:buSzPts val="1776"/>
              <a:buFont typeface="Arial" charset="0"/>
              <a:buChar char="•"/>
            </a:pPr>
            <a:r>
              <a:rPr lang="en-US" dirty="0" smtClean="0">
                <a:solidFill>
                  <a:schemeClr val="dk1"/>
                </a:solidFill>
                <a:ea typeface="Calibri"/>
                <a:cs typeface="Calibri"/>
                <a:sym typeface="Calibri"/>
              </a:rPr>
              <a:t>It’s not the first time that we are modifying our task (nail) for </a:t>
            </a:r>
            <a:br>
              <a:rPr lang="en-US" dirty="0" smtClean="0">
                <a:solidFill>
                  <a:schemeClr val="dk1"/>
                </a:solidFill>
                <a:ea typeface="Calibri"/>
                <a:cs typeface="Calibri"/>
                <a:sym typeface="Calibri"/>
              </a:rPr>
            </a:br>
            <a:r>
              <a:rPr lang="en-US" dirty="0" smtClean="0">
                <a:solidFill>
                  <a:schemeClr val="dk1"/>
                </a:solidFill>
                <a:ea typeface="Calibri"/>
                <a:cs typeface="Calibri"/>
                <a:sym typeface="Calibri"/>
              </a:rPr>
              <a:t>the method (hammer), shouldn’t it be the other way around? </a:t>
            </a:r>
          </a:p>
          <a:p>
            <a:pPr marL="0" indent="0">
              <a:spcBef>
                <a:spcPts val="0"/>
              </a:spcBef>
              <a:buClr>
                <a:srgbClr val="170981"/>
              </a:buClr>
              <a:buSzPts val="1776"/>
              <a:buNone/>
            </a:pPr>
            <a:endParaRPr lang="en-US" dirty="0" smtClean="0">
              <a:solidFill>
                <a:schemeClr val="dk1"/>
              </a:solidFill>
              <a:ea typeface="Calibri"/>
              <a:cs typeface="Calibri"/>
              <a:sym typeface="Calibri"/>
            </a:endParaRPr>
          </a:p>
          <a:p>
            <a:pPr>
              <a:spcBef>
                <a:spcPts val="0"/>
              </a:spcBef>
              <a:buClr>
                <a:srgbClr val="170981"/>
              </a:buClr>
              <a:buSzPts val="1776"/>
              <a:buFont typeface="Arial" charset="0"/>
              <a:buChar char="•"/>
            </a:pPr>
            <a:endParaRPr lang="en-US" dirty="0">
              <a:solidFill>
                <a:schemeClr val="dk1"/>
              </a:solidFill>
              <a:ea typeface="Calibri"/>
              <a:cs typeface="Calibri"/>
              <a:sym typeface="Calibri"/>
            </a:endParaRPr>
          </a:p>
          <a:p>
            <a:pPr>
              <a:spcBef>
                <a:spcPts val="0"/>
              </a:spcBef>
              <a:buClr>
                <a:srgbClr val="170981"/>
              </a:buClr>
              <a:buSzPts val="1776"/>
              <a:buFont typeface="Arial" charset="0"/>
              <a:buChar char="•"/>
            </a:pPr>
            <a:endParaRPr lang="en-US" dirty="0" smtClean="0">
              <a:solidFill>
                <a:schemeClr val="dk1"/>
              </a:solidFill>
              <a:ea typeface="Calibri"/>
              <a:cs typeface="Calibri"/>
              <a:sym typeface="Calibri"/>
            </a:endParaRPr>
          </a:p>
          <a:p>
            <a:pPr>
              <a:spcBef>
                <a:spcPts val="0"/>
              </a:spcBef>
              <a:buClr>
                <a:srgbClr val="170981"/>
              </a:buClr>
              <a:buSzPts val="1776"/>
              <a:buFont typeface="Arial" charset="0"/>
              <a:buChar char="•"/>
            </a:pPr>
            <a:endParaRPr lang="en-US" dirty="0">
              <a:solidFill>
                <a:schemeClr val="dk1"/>
              </a:solidFill>
              <a:ea typeface="Calibri"/>
              <a:cs typeface="Calibri"/>
              <a:sym typeface="Calibri"/>
            </a:endParaRPr>
          </a:p>
          <a:p>
            <a:pPr>
              <a:spcBef>
                <a:spcPts val="0"/>
              </a:spcBef>
              <a:buClr>
                <a:srgbClr val="170981"/>
              </a:buClr>
              <a:buSzPts val="1776"/>
              <a:buFont typeface="Arial" charset="0"/>
              <a:buChar char="•"/>
            </a:pPr>
            <a:endParaRPr lang="en-US" dirty="0">
              <a:solidFill>
                <a:schemeClr val="dk1"/>
              </a:solidFill>
              <a:ea typeface="Calibri"/>
              <a:cs typeface="Calibri"/>
              <a:sym typeface="Calibri"/>
            </a:endParaRPr>
          </a:p>
          <a:p>
            <a:pPr>
              <a:spcBef>
                <a:spcPts val="0"/>
              </a:spcBef>
              <a:buClr>
                <a:srgbClr val="170981"/>
              </a:buClr>
              <a:buSzPts val="1776"/>
              <a:buFont typeface="Arial" charset="0"/>
              <a:buChar char="•"/>
            </a:pPr>
            <a:endParaRPr lang="en-US" dirty="0" smtClean="0">
              <a:solidFill>
                <a:schemeClr val="dk1"/>
              </a:solidFill>
              <a:ea typeface="Calibri"/>
              <a:cs typeface="Calibri"/>
              <a:sym typeface="Calibri"/>
            </a:endParaRPr>
          </a:p>
          <a:p>
            <a:pPr marL="800100" lvl="1" indent="-342900">
              <a:spcBef>
                <a:spcPts val="0"/>
              </a:spcBef>
              <a:buClr>
                <a:srgbClr val="170981"/>
              </a:buClr>
              <a:buSzPts val="1776"/>
              <a:buFont typeface="Noto Sans Symbols"/>
              <a:buChar char="▪"/>
            </a:pPr>
            <a:endParaRPr lang="en-US" dirty="0">
              <a:solidFill>
                <a:schemeClr val="dk1"/>
              </a:solidFill>
              <a:latin typeface="Calibri"/>
              <a:ea typeface="Calibri"/>
              <a:cs typeface="Calibri"/>
              <a:sym typeface="Calibri"/>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18</a:t>
            </a:fld>
            <a:endParaRPr sz="1400" b="1">
              <a:solidFill>
                <a:srgbClr val="000000"/>
              </a:solidFill>
              <a:latin typeface="Calibri"/>
              <a:ea typeface="Calibri"/>
              <a:cs typeface="Calibri"/>
              <a:sym typeface="Calibri"/>
            </a:endParaRPr>
          </a:p>
        </p:txBody>
      </p:sp>
      <p:sp>
        <p:nvSpPr>
          <p:cNvPr id="6" name="Google Shape;1130;p104"/>
          <p:cNvSpPr txBox="1">
            <a:spLocks noGrp="1"/>
          </p:cNvSpPr>
          <p:nvPr>
            <p:ph type="title"/>
          </p:nvPr>
        </p:nvSpPr>
        <p:spPr>
          <a:xfrm>
            <a:off x="687050" y="55567"/>
            <a:ext cx="998095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200" dirty="0" smtClean="0">
                <a:sym typeface="Palatino Linotype"/>
              </a:rPr>
              <a:t>We are Getting Lazier</a:t>
            </a:r>
            <a:endParaRPr sz="3200" dirty="0">
              <a:sym typeface="Palatino Linotype"/>
            </a:endParaRPr>
          </a:p>
        </p:txBody>
      </p:sp>
      <p:pic>
        <p:nvPicPr>
          <p:cNvPr id="7" name="Picture 6"/>
          <p:cNvPicPr>
            <a:picLocks noChangeAspect="1"/>
          </p:cNvPicPr>
          <p:nvPr/>
        </p:nvPicPr>
        <p:blipFill>
          <a:blip r:embed="rId3"/>
          <a:stretch>
            <a:fillRect/>
          </a:stretch>
        </p:blipFill>
        <p:spPr>
          <a:xfrm>
            <a:off x="9731376" y="595582"/>
            <a:ext cx="1808956" cy="1205970"/>
          </a:xfrm>
          <a:prstGeom prst="rect">
            <a:avLst/>
          </a:prstGeom>
        </p:spPr>
      </p:pic>
      <p:sp>
        <p:nvSpPr>
          <p:cNvPr id="2" name="Down Arrow 1"/>
          <p:cNvSpPr/>
          <p:nvPr/>
        </p:nvSpPr>
        <p:spPr>
          <a:xfrm>
            <a:off x="654901" y="2016321"/>
            <a:ext cx="164597" cy="241735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Google Shape;1131;p104"/>
          <p:cNvSpPr txBox="1">
            <a:spLocks/>
          </p:cNvSpPr>
          <p:nvPr/>
        </p:nvSpPr>
        <p:spPr>
          <a:xfrm>
            <a:off x="839450" y="4837086"/>
            <a:ext cx="10990288" cy="838169"/>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10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1pPr>
            <a:lvl2pPr marL="914400" marR="0" lvl="1" indent="-342900" algn="l" rtl="0">
              <a:lnSpc>
                <a:spcPct val="10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42900" algn="l" rtl="0">
              <a:lnSpc>
                <a:spcPct val="100000"/>
              </a:lnSpc>
              <a:spcBef>
                <a:spcPts val="500"/>
              </a:spcBef>
              <a:spcAft>
                <a:spcPts val="0"/>
              </a:spcAft>
              <a:buClr>
                <a:schemeClr val="dk1"/>
              </a:buClr>
              <a:buSzPts val="1800"/>
              <a:buFont typeface="Arial"/>
              <a:buChar char="•"/>
              <a:defRPr sz="16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500"/>
              </a:spcBef>
              <a:spcAft>
                <a:spcPts val="0"/>
              </a:spcAft>
              <a:buClr>
                <a:schemeClr val="dk1"/>
              </a:buClr>
              <a:buSzPts val="180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a:spcBef>
                <a:spcPts val="0"/>
              </a:spcBef>
              <a:buClr>
                <a:srgbClr val="170981"/>
              </a:buClr>
              <a:buSzPts val="1776"/>
              <a:buFont typeface="Arial" charset="0"/>
              <a:buChar char="•"/>
            </a:pPr>
            <a:r>
              <a:rPr lang="en-US" dirty="0" smtClean="0"/>
              <a:t>A supervised IE system typically </a:t>
            </a:r>
            <a:r>
              <a:rPr lang="en-US" dirty="0"/>
              <a:t>requires </a:t>
            </a:r>
            <a:r>
              <a:rPr lang="en-US" dirty="0" smtClean="0"/>
              <a:t>around </a:t>
            </a:r>
            <a:r>
              <a:rPr lang="en-US" dirty="0"/>
              <a:t>4,000 fully annotated </a:t>
            </a:r>
            <a:r>
              <a:rPr lang="en-US" dirty="0" smtClean="0"/>
              <a:t>sentences for training</a:t>
            </a:r>
          </a:p>
          <a:p>
            <a:pPr>
              <a:spcBef>
                <a:spcPts val="0"/>
              </a:spcBef>
              <a:buClr>
                <a:srgbClr val="170981"/>
              </a:buClr>
              <a:buSzPts val="1776"/>
              <a:buFont typeface="Arial" charset="0"/>
              <a:buChar char="•"/>
            </a:pPr>
            <a:endParaRPr lang="en-US" dirty="0" smtClean="0"/>
          </a:p>
          <a:p>
            <a:pPr>
              <a:spcBef>
                <a:spcPts val="0"/>
              </a:spcBef>
              <a:buClr>
                <a:srgbClr val="170981"/>
              </a:buClr>
              <a:buSzPts val="1776"/>
              <a:buFont typeface="Arial" charset="0"/>
              <a:buChar char="•"/>
            </a:pPr>
            <a:endParaRPr lang="en-US" dirty="0" smtClean="0"/>
          </a:p>
          <a:p>
            <a:pPr>
              <a:spcBef>
                <a:spcPts val="0"/>
              </a:spcBef>
              <a:buClr>
                <a:srgbClr val="170981"/>
              </a:buClr>
              <a:buSzPts val="1776"/>
              <a:buFont typeface="Arial" charset="0"/>
              <a:buChar char="•"/>
            </a:pPr>
            <a:endParaRPr lang="en-US" dirty="0" smtClean="0"/>
          </a:p>
          <a:p>
            <a:pPr>
              <a:spcBef>
                <a:spcPts val="0"/>
              </a:spcBef>
              <a:buClr>
                <a:srgbClr val="170981"/>
              </a:buClr>
              <a:buSzPts val="1776"/>
              <a:buFont typeface="Arial" charset="0"/>
              <a:buChar char="•"/>
            </a:pPr>
            <a:endParaRPr lang="en-US" dirty="0" smtClean="0"/>
          </a:p>
          <a:p>
            <a:pPr marL="800100" lvl="1">
              <a:spcBef>
                <a:spcPts val="0"/>
              </a:spcBef>
              <a:buClr>
                <a:srgbClr val="170981"/>
              </a:buClr>
              <a:buSzPts val="1776"/>
              <a:buFont typeface="Noto Sans Symbols"/>
              <a:buChar char="▪"/>
            </a:pPr>
            <a:endParaRPr lang="en-US" dirty="0"/>
          </a:p>
        </p:txBody>
      </p:sp>
    </p:spTree>
    <p:extLst>
      <p:ext uri="{BB962C8B-B14F-4D97-AF65-F5344CB8AC3E}">
        <p14:creationId xmlns:p14="http://schemas.microsoft.com/office/powerpoint/2010/main" val="395243237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138"/>
          <p:cNvSpPr txBox="1">
            <a:spLocks noGrp="1"/>
          </p:cNvSpPr>
          <p:nvPr>
            <p:ph type="title"/>
          </p:nvPr>
        </p:nvSpPr>
        <p:spPr>
          <a:xfrm>
            <a:off x="0" y="115889"/>
            <a:ext cx="12192000" cy="720800"/>
          </a:xfrm>
          <a:prstGeom prst="rect">
            <a:avLst/>
          </a:prstGeom>
          <a:noFill/>
          <a:ln>
            <a:noFill/>
          </a:ln>
        </p:spPr>
        <p:txBody>
          <a:bodyPr spcFirstLastPara="1" wrap="square" lIns="45699" tIns="45699" rIns="45699" bIns="45699" anchor="ctr" anchorCtr="0">
            <a:normAutofit/>
          </a:bodyPr>
          <a:lstStyle/>
          <a:p>
            <a:pPr algn="ctr">
              <a:lnSpc>
                <a:spcPct val="100000"/>
              </a:lnSpc>
              <a:buClr>
                <a:srgbClr val="170981"/>
              </a:buClr>
              <a:buSzPts val="2700"/>
            </a:pPr>
            <a:r>
              <a:rPr lang="en-US" altLang="zh-CN" dirty="0" smtClean="0"/>
              <a:t>Quiz Time! Human Information Seeking</a:t>
            </a:r>
            <a:endParaRPr dirty="0"/>
          </a:p>
        </p:txBody>
      </p:sp>
      <p:sp>
        <p:nvSpPr>
          <p:cNvPr id="737" name="Google Shape;737;p138"/>
          <p:cNvSpPr txBox="1"/>
          <p:nvPr/>
        </p:nvSpPr>
        <p:spPr>
          <a:xfrm>
            <a:off x="462513" y="4011206"/>
            <a:ext cx="11046327" cy="1520398"/>
          </a:xfrm>
          <a:prstGeom prst="rect">
            <a:avLst/>
          </a:prstGeom>
          <a:noFill/>
          <a:ln>
            <a:noFill/>
          </a:ln>
        </p:spPr>
        <p:txBody>
          <a:bodyPr spcFirstLastPara="1" wrap="square" lIns="91431" tIns="91431" rIns="91431" bIns="91431" anchor="t" anchorCtr="0">
            <a:spAutoFit/>
          </a:bodyPr>
          <a:lstStyle/>
          <a:p>
            <a:pPr marL="457189" indent="-372524">
              <a:lnSpc>
                <a:spcPct val="90000"/>
              </a:lnSpc>
              <a:buClr>
                <a:schemeClr val="dk1"/>
              </a:buClr>
              <a:buSzPts val="1800"/>
              <a:buFont typeface="Calibri"/>
              <a:buChar char="●"/>
            </a:pPr>
            <a:endParaRPr lang="en-US" sz="2400" dirty="0">
              <a:solidFill>
                <a:schemeClr val="dk1"/>
              </a:solidFill>
              <a:latin typeface="Calibri"/>
              <a:ea typeface="Calibri"/>
              <a:cs typeface="Calibri"/>
              <a:sym typeface="Calibri"/>
            </a:endParaRPr>
          </a:p>
          <a:p>
            <a:pPr marL="457189" indent="-372524">
              <a:lnSpc>
                <a:spcPct val="90000"/>
              </a:lnSpc>
              <a:buClr>
                <a:schemeClr val="dk1"/>
              </a:buClr>
              <a:buSzPts val="1800"/>
              <a:buFont typeface="Calibri"/>
              <a:buChar char="●"/>
            </a:pPr>
            <a:r>
              <a:rPr lang="en-US" sz="2400" dirty="0" smtClean="0">
                <a:sym typeface="Palatino Linotype"/>
              </a:rPr>
              <a:t>Insight: </a:t>
            </a:r>
            <a:r>
              <a:rPr lang="en-US" sz="2400" dirty="0">
                <a:sym typeface="Palatino Linotype"/>
              </a:rPr>
              <a:t>describe the task in </a:t>
            </a:r>
            <a:r>
              <a:rPr lang="en-US" sz="2400" dirty="0" smtClean="0">
                <a:sym typeface="Palatino Linotype"/>
              </a:rPr>
              <a:t>templates, given the input document as context, </a:t>
            </a:r>
            <a:r>
              <a:rPr lang="en-US" sz="2400" dirty="0">
                <a:sym typeface="Palatino Linotype"/>
              </a:rPr>
              <a:t>ask LM to generate the information we are looking for</a:t>
            </a:r>
          </a:p>
          <a:p>
            <a:pPr marL="457189" indent="-372524">
              <a:lnSpc>
                <a:spcPct val="90000"/>
              </a:lnSpc>
              <a:buClr>
                <a:schemeClr val="dk1"/>
              </a:buClr>
              <a:buSzPts val="1800"/>
              <a:buFont typeface="Calibri"/>
              <a:buChar char="●"/>
            </a:pPr>
            <a:endParaRPr sz="2400" dirty="0">
              <a:latin typeface="Calibri"/>
              <a:ea typeface="Calibri"/>
              <a:cs typeface="Calibri"/>
              <a:sym typeface="Calibri"/>
            </a:endParaRPr>
          </a:p>
        </p:txBody>
      </p:sp>
      <p:pic>
        <p:nvPicPr>
          <p:cNvPr id="738" name="Google Shape;738;p138"/>
          <p:cNvPicPr preferRelativeResize="0"/>
          <p:nvPr/>
        </p:nvPicPr>
        <p:blipFill>
          <a:blip r:embed="rId3">
            <a:alphaModFix/>
          </a:blip>
          <a:stretch>
            <a:fillRect/>
          </a:stretch>
        </p:blipFill>
        <p:spPr>
          <a:xfrm>
            <a:off x="1985807" y="1117698"/>
            <a:ext cx="5315976" cy="2438233"/>
          </a:xfrm>
          <a:prstGeom prst="rect">
            <a:avLst/>
          </a:prstGeom>
          <a:noFill/>
          <a:ln>
            <a:noFill/>
          </a:ln>
        </p:spPr>
      </p:pic>
      <p:pic>
        <p:nvPicPr>
          <p:cNvPr id="2" name="Picture 1" descr="Screen Shot 2022-11-04 at 10.40.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3326" y="1097514"/>
            <a:ext cx="4699000" cy="2311400"/>
          </a:xfrm>
          <a:prstGeom prst="rect">
            <a:avLst/>
          </a:prstGeom>
        </p:spPr>
      </p:pic>
      <p:sp>
        <p:nvSpPr>
          <p:cNvPr id="3" name="Rectangle 2"/>
          <p:cNvSpPr/>
          <p:nvPr/>
        </p:nvSpPr>
        <p:spPr>
          <a:xfrm>
            <a:off x="591140" y="3580319"/>
            <a:ext cx="11099120" cy="430887"/>
          </a:xfrm>
          <a:prstGeom prst="rect">
            <a:avLst/>
          </a:prstGeom>
        </p:spPr>
        <p:txBody>
          <a:bodyPr wrap="square">
            <a:spAutoFit/>
          </a:bodyPr>
          <a:lstStyle/>
          <a:p>
            <a:pPr marL="285750" indent="-285750">
              <a:buFont typeface="Arial"/>
              <a:buChar char="•"/>
            </a:pPr>
            <a:r>
              <a:rPr lang="en-US" sz="2200" dirty="0" smtClean="0"/>
              <a:t>Fill in the blank: [</a:t>
            </a:r>
            <a:r>
              <a:rPr lang="en-US" sz="2200" dirty="0"/>
              <a:t>A] bought, sold or traded [B] to [C] in exchange for [D] at [E] place.</a:t>
            </a:r>
          </a:p>
        </p:txBody>
      </p:sp>
      <p:sp>
        <p:nvSpPr>
          <p:cNvPr id="7" name="Rectangle 6"/>
          <p:cNvSpPr/>
          <p:nvPr/>
        </p:nvSpPr>
        <p:spPr>
          <a:xfrm>
            <a:off x="591140" y="686811"/>
            <a:ext cx="10328084" cy="430887"/>
          </a:xfrm>
          <a:prstGeom prst="rect">
            <a:avLst/>
          </a:prstGeom>
        </p:spPr>
        <p:txBody>
          <a:bodyPr wrap="square">
            <a:spAutoFit/>
          </a:bodyPr>
          <a:lstStyle/>
          <a:p>
            <a:pPr marL="285750" indent="-285750">
              <a:buFont typeface="Arial"/>
              <a:buChar char="•"/>
            </a:pPr>
            <a:r>
              <a:rPr lang="en-US" sz="2200" dirty="0" smtClean="0"/>
              <a:t>Read the following document: </a:t>
            </a:r>
          </a:p>
        </p:txBody>
      </p:sp>
    </p:spTree>
    <p:extLst>
      <p:ext uri="{BB962C8B-B14F-4D97-AF65-F5344CB8AC3E}">
        <p14:creationId xmlns:p14="http://schemas.microsoft.com/office/powerpoint/2010/main" val="35318691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7"/>
                                        </p:tgtEl>
                                        <p:attrNameLst>
                                          <p:attrName>style.visibility</p:attrName>
                                        </p:attrNameLst>
                                      </p:cBhvr>
                                      <p:to>
                                        <p:strVal val="visible"/>
                                      </p:to>
                                    </p:set>
                                  </p:childTnLst>
                                </p:cTn>
                              </p:par>
                              <p:par>
                                <p:cTn id="9" presetID="3" presetClass="exit" presetSubtype="10" fill="hold" nodeType="withEffect">
                                  <p:stCondLst>
                                    <p:cond delay="0"/>
                                  </p:stCondLst>
                                  <p:childTnLst>
                                    <p:animEffect transition="out" filter="blinds(horizontal)">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9"/>
          <p:cNvSpPr txBox="1">
            <a:spLocks noGrp="1"/>
          </p:cNvSpPr>
          <p:nvPr>
            <p:ph type="title"/>
          </p:nvPr>
        </p:nvSpPr>
        <p:spPr>
          <a:xfrm>
            <a:off x="174433" y="578300"/>
            <a:ext cx="12192000" cy="763600"/>
          </a:xfrm>
          <a:prstGeom prst="rect">
            <a:avLst/>
          </a:prstGeom>
          <a:noFill/>
          <a:ln>
            <a:noFill/>
          </a:ln>
        </p:spPr>
        <p:txBody>
          <a:bodyPr spcFirstLastPara="1" wrap="square" lIns="121897" tIns="121897" rIns="121897" bIns="121897" anchor="t" anchorCtr="0">
            <a:normAutofit/>
          </a:bodyPr>
          <a:lstStyle/>
          <a:p>
            <a:pPr>
              <a:lnSpc>
                <a:spcPct val="100000"/>
              </a:lnSpc>
              <a:buSzPct val="103174"/>
            </a:pPr>
            <a:r>
              <a:rPr lang="en"/>
              <a:t>We are not outpaced: State of LLMs for IE Task Today (~2023) </a:t>
            </a:r>
            <a:endParaRPr/>
          </a:p>
        </p:txBody>
      </p:sp>
      <p:sp>
        <p:nvSpPr>
          <p:cNvPr id="250" name="Google Shape;250;p49"/>
          <p:cNvSpPr txBox="1">
            <a:spLocks noGrp="1"/>
          </p:cNvSpPr>
          <p:nvPr>
            <p:ph type="body" idx="1"/>
          </p:nvPr>
        </p:nvSpPr>
        <p:spPr>
          <a:xfrm>
            <a:off x="972600" y="1660000"/>
            <a:ext cx="10251600" cy="4025200"/>
          </a:xfrm>
          <a:prstGeom prst="rect">
            <a:avLst/>
          </a:prstGeom>
          <a:noFill/>
          <a:ln>
            <a:noFill/>
          </a:ln>
        </p:spPr>
        <p:txBody>
          <a:bodyPr spcFirstLastPara="1" wrap="square" lIns="121897" tIns="121897" rIns="121897" bIns="121897" anchor="t" anchorCtr="0">
            <a:normAutofit/>
          </a:bodyPr>
          <a:lstStyle/>
          <a:p>
            <a:pPr marL="0" indent="0">
              <a:lnSpc>
                <a:spcPct val="115000"/>
              </a:lnSpc>
              <a:spcAft>
                <a:spcPts val="1600"/>
              </a:spcAft>
              <a:buSzPts val="1300"/>
              <a:buNone/>
            </a:pPr>
            <a:r>
              <a:rPr lang="en" sz="2100"/>
              <a:t>LLMs have not caught up with SOTA in more complex IE tasks yet, but more and more people are applying LLMs for IE.</a:t>
            </a:r>
            <a:endParaRPr sz="2100"/>
          </a:p>
        </p:txBody>
      </p:sp>
      <p:pic>
        <p:nvPicPr>
          <p:cNvPr id="251" name="Google Shape;251;p49"/>
          <p:cNvPicPr preferRelativeResize="0"/>
          <p:nvPr/>
        </p:nvPicPr>
        <p:blipFill rotWithShape="1">
          <a:blip r:embed="rId3">
            <a:alphaModFix/>
          </a:blip>
          <a:srcRect/>
          <a:stretch/>
        </p:blipFill>
        <p:spPr>
          <a:xfrm>
            <a:off x="1736033" y="2702354"/>
            <a:ext cx="8097864" cy="3261033"/>
          </a:xfrm>
          <a:prstGeom prst="rect">
            <a:avLst/>
          </a:prstGeom>
          <a:noFill/>
          <a:ln>
            <a:noFill/>
          </a:ln>
        </p:spPr>
      </p:pic>
      <p:sp>
        <p:nvSpPr>
          <p:cNvPr id="252" name="Google Shape;252;p49"/>
          <p:cNvSpPr txBox="1">
            <a:spLocks noGrp="1"/>
          </p:cNvSpPr>
          <p:nvPr>
            <p:ph type="sldNum" idx="12"/>
          </p:nvPr>
        </p:nvSpPr>
        <p:spPr>
          <a:xfrm>
            <a:off x="11296611" y="6217623"/>
            <a:ext cx="731600" cy="524800"/>
          </a:xfrm>
          <a:prstGeom prst="rect">
            <a:avLst/>
          </a:prstGeom>
          <a:noFill/>
          <a:ln>
            <a:noFill/>
          </a:ln>
        </p:spPr>
        <p:txBody>
          <a:bodyPr spcFirstLastPara="1" wrap="square" lIns="121897" tIns="121897" rIns="121897" bIns="121897" anchor="ctr" anchorCtr="0">
            <a:normAutofit/>
          </a:bodyPr>
          <a:lstStyle/>
          <a:p>
            <a:pPr>
              <a:buSzPts val="1000"/>
            </a:pPr>
            <a:fld id="{00000000-1234-1234-1234-123412341234}" type="slidenum">
              <a:rPr lang="en"/>
              <a:pPr>
                <a:buSzPts val="1000"/>
              </a:pPr>
              <a:t>2</a:t>
            </a:fld>
            <a:endParaRPr/>
          </a:p>
        </p:txBody>
      </p:sp>
      <p:sp>
        <p:nvSpPr>
          <p:cNvPr id="253" name="Google Shape;253;p49"/>
          <p:cNvSpPr txBox="1"/>
          <p:nvPr/>
        </p:nvSpPr>
        <p:spPr>
          <a:xfrm>
            <a:off x="1799567" y="6072233"/>
            <a:ext cx="7970800" cy="707840"/>
          </a:xfrm>
          <a:prstGeom prst="rect">
            <a:avLst/>
          </a:prstGeom>
          <a:noFill/>
          <a:ln>
            <a:noFill/>
          </a:ln>
        </p:spPr>
        <p:txBody>
          <a:bodyPr spcFirstLastPara="1" wrap="square" lIns="121897" tIns="121897" rIns="121897" bIns="121897" anchor="t" anchorCtr="0">
            <a:spAutoFit/>
          </a:bodyPr>
          <a:lstStyle/>
          <a:p>
            <a:pPr>
              <a:buClr>
                <a:srgbClr val="000000"/>
              </a:buClr>
              <a:buSzPts val="1100"/>
            </a:pPr>
            <a:r>
              <a:rPr lang="en" sz="1500">
                <a:solidFill>
                  <a:srgbClr val="000000"/>
                </a:solidFill>
                <a:latin typeface="Georgia"/>
                <a:ea typeface="Georgia"/>
                <a:cs typeface="Georgia"/>
                <a:sym typeface="Georgia"/>
              </a:rPr>
              <a:t>Table from Li et al. “Evaluating ChatGPT’s Information Extraction Capabilities: An Assessment of Performance, Explainability, Calibration, and Faithfulness”. Arxiv 2023. </a:t>
            </a:r>
            <a:endParaRPr sz="1500">
              <a:solidFill>
                <a:srgbClr val="000000"/>
              </a:solidFill>
              <a:latin typeface="Georgia"/>
              <a:ea typeface="Georgia"/>
              <a:cs typeface="Georgia"/>
              <a:sym typeface="Georgia"/>
            </a:endParaRPr>
          </a:p>
        </p:txBody>
      </p:sp>
      <p:cxnSp>
        <p:nvCxnSpPr>
          <p:cNvPr id="254" name="Google Shape;254;p49"/>
          <p:cNvCxnSpPr/>
          <p:nvPr/>
        </p:nvCxnSpPr>
        <p:spPr>
          <a:xfrm flipH="1">
            <a:off x="10027033" y="2673033"/>
            <a:ext cx="12000" cy="3410800"/>
          </a:xfrm>
          <a:prstGeom prst="straightConnector1">
            <a:avLst/>
          </a:prstGeom>
          <a:noFill/>
          <a:ln w="19050" cap="flat" cmpd="sng">
            <a:solidFill>
              <a:schemeClr val="dk1"/>
            </a:solidFill>
            <a:prstDash val="solid"/>
            <a:round/>
            <a:headEnd type="none" w="sm" len="sm"/>
            <a:tailEnd type="triangle" w="med" len="med"/>
          </a:ln>
        </p:spPr>
      </p:cxnSp>
      <p:sp>
        <p:nvSpPr>
          <p:cNvPr id="255" name="Google Shape;255;p49"/>
          <p:cNvSpPr txBox="1"/>
          <p:nvPr/>
        </p:nvSpPr>
        <p:spPr>
          <a:xfrm>
            <a:off x="10147900" y="2895400"/>
            <a:ext cx="1475600" cy="533600"/>
          </a:xfrm>
          <a:prstGeom prst="rect">
            <a:avLst/>
          </a:prstGeom>
          <a:noFill/>
          <a:ln>
            <a:noFill/>
          </a:ln>
        </p:spPr>
        <p:txBody>
          <a:bodyPr spcFirstLastPara="1" wrap="square" lIns="121897" tIns="121897" rIns="121897" bIns="121897" anchor="t" anchorCtr="0">
            <a:spAutoFit/>
          </a:bodyPr>
          <a:lstStyle/>
          <a:p>
            <a:pPr>
              <a:buClr>
                <a:srgbClr val="000000"/>
              </a:buClr>
              <a:buSzPts val="1400"/>
            </a:pPr>
            <a:r>
              <a:rPr lang="en" sz="1900">
                <a:solidFill>
                  <a:srgbClr val="000000"/>
                </a:solidFill>
                <a:latin typeface="Lato"/>
                <a:ea typeface="Lato"/>
                <a:cs typeface="Lato"/>
                <a:sym typeface="Lato"/>
              </a:rPr>
              <a:t>near SOTA</a:t>
            </a:r>
            <a:endParaRPr sz="1900">
              <a:solidFill>
                <a:srgbClr val="000000"/>
              </a:solidFill>
              <a:latin typeface="Lato"/>
              <a:ea typeface="Lato"/>
              <a:cs typeface="Lato"/>
              <a:sym typeface="Lato"/>
            </a:endParaRPr>
          </a:p>
        </p:txBody>
      </p:sp>
      <p:sp>
        <p:nvSpPr>
          <p:cNvPr id="256" name="Google Shape;256;p49"/>
          <p:cNvSpPr txBox="1"/>
          <p:nvPr/>
        </p:nvSpPr>
        <p:spPr>
          <a:xfrm>
            <a:off x="10232167" y="5348333"/>
            <a:ext cx="1475600" cy="533600"/>
          </a:xfrm>
          <a:prstGeom prst="rect">
            <a:avLst/>
          </a:prstGeom>
          <a:noFill/>
          <a:ln>
            <a:noFill/>
          </a:ln>
        </p:spPr>
        <p:txBody>
          <a:bodyPr spcFirstLastPara="1" wrap="square" lIns="121897" tIns="121897" rIns="121897" bIns="121897" anchor="t" anchorCtr="0">
            <a:spAutoFit/>
          </a:bodyPr>
          <a:lstStyle/>
          <a:p>
            <a:pPr>
              <a:buClr>
                <a:srgbClr val="000000"/>
              </a:buClr>
              <a:buSzPts val="1400"/>
            </a:pPr>
            <a:r>
              <a:rPr lang="en" sz="1900">
                <a:solidFill>
                  <a:srgbClr val="000000"/>
                </a:solidFill>
                <a:latin typeface="Lato"/>
                <a:ea typeface="Lato"/>
                <a:cs typeface="Lato"/>
                <a:sym typeface="Lato"/>
              </a:rPr>
              <a:t>large gap</a:t>
            </a:r>
            <a:endParaRPr sz="1900">
              <a:solidFill>
                <a:srgbClr val="000000"/>
              </a:solidFill>
              <a:latin typeface="Lato"/>
              <a:ea typeface="Lato"/>
              <a:cs typeface="Lato"/>
              <a:sym typeface="Lato"/>
            </a:endParaRPr>
          </a:p>
        </p:txBody>
      </p:sp>
    </p:spTree>
    <p:extLst>
      <p:ext uri="{BB962C8B-B14F-4D97-AF65-F5344CB8AC3E}">
        <p14:creationId xmlns:p14="http://schemas.microsoft.com/office/powerpoint/2010/main" val="4291657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141"/>
          <p:cNvSpPr txBox="1">
            <a:spLocks noGrp="1"/>
          </p:cNvSpPr>
          <p:nvPr>
            <p:ph type="title"/>
          </p:nvPr>
        </p:nvSpPr>
        <p:spPr>
          <a:xfrm>
            <a:off x="0" y="115889"/>
            <a:ext cx="12192000" cy="720800"/>
          </a:xfrm>
          <a:prstGeom prst="rect">
            <a:avLst/>
          </a:prstGeom>
        </p:spPr>
        <p:txBody>
          <a:bodyPr spcFirstLastPara="1" wrap="square" lIns="45699" tIns="45699" rIns="45699" bIns="45699" anchor="ctr" anchorCtr="0">
            <a:normAutofit/>
          </a:bodyPr>
          <a:lstStyle/>
          <a:p>
            <a:pPr algn="ctr"/>
            <a:r>
              <a:rPr lang="en-US" altLang="zh-CN" sz="3700" dirty="0" smtClean="0"/>
              <a:t>Argument </a:t>
            </a:r>
            <a:r>
              <a:rPr lang="en-US" altLang="zh-CN" sz="3700" dirty="0"/>
              <a:t>Extraction as </a:t>
            </a:r>
            <a:r>
              <a:rPr lang="en-US" altLang="zh-CN" sz="3700" dirty="0" smtClean="0"/>
              <a:t>NLG [Li et al., 2022]</a:t>
            </a:r>
            <a:endParaRPr sz="3700" dirty="0"/>
          </a:p>
        </p:txBody>
      </p:sp>
      <p:sp>
        <p:nvSpPr>
          <p:cNvPr id="764" name="Google Shape;764;p141"/>
          <p:cNvSpPr txBox="1">
            <a:spLocks noGrp="1"/>
          </p:cNvSpPr>
          <p:nvPr>
            <p:ph type="body" idx="1"/>
          </p:nvPr>
        </p:nvSpPr>
        <p:spPr>
          <a:xfrm rot="16200000">
            <a:off x="2834741" y="2804061"/>
            <a:ext cx="6370124" cy="10820402"/>
          </a:xfrm>
          <a:prstGeom prst="rect">
            <a:avLst/>
          </a:prstGeom>
        </p:spPr>
        <p:txBody>
          <a:bodyPr spcFirstLastPara="1" wrap="square" lIns="45699" tIns="45699" rIns="45699" bIns="45699" anchor="t" anchorCtr="0">
            <a:normAutofit/>
          </a:bodyPr>
          <a:lstStyle/>
          <a:p>
            <a:pPr marL="457189" indent="-306274">
              <a:spcBef>
                <a:spcPts val="533"/>
              </a:spcBef>
              <a:buSzPct val="61111"/>
              <a:buChar char="●"/>
            </a:pPr>
            <a:r>
              <a:rPr lang="zh-CN" dirty="0"/>
              <a:t>We formulate argument extraction as a </a:t>
            </a:r>
            <a:r>
              <a:rPr lang="zh-CN" b="1" dirty="0"/>
              <a:t>conditional generation</a:t>
            </a:r>
            <a:r>
              <a:rPr lang="zh-CN" dirty="0"/>
              <a:t> problem with a blank event template as part of the input and a filled template as the desired output. </a:t>
            </a:r>
            <a:endParaRPr dirty="0"/>
          </a:p>
          <a:p>
            <a:pPr marL="457189" indent="-306274">
              <a:spcBef>
                <a:spcPts val="0"/>
              </a:spcBef>
              <a:buSzPct val="61111"/>
              <a:buChar char="●"/>
            </a:pPr>
            <a:r>
              <a:rPr lang="zh-CN" dirty="0"/>
              <a:t>For some datasets, this template is readily available as part of the ontology; for others we only need to design 1 per event type.</a:t>
            </a:r>
            <a:endParaRPr dirty="0"/>
          </a:p>
          <a:p>
            <a:pPr marL="457189" indent="-306274">
              <a:spcBef>
                <a:spcPts val="0"/>
              </a:spcBef>
              <a:buSzPct val="61111"/>
              <a:buChar char="●"/>
            </a:pPr>
            <a:r>
              <a:rPr lang="zh-CN" dirty="0"/>
              <a:t>All arguments for one event can be extracted in a single pass </a:t>
            </a:r>
            <a:endParaRPr dirty="0"/>
          </a:p>
        </p:txBody>
      </p:sp>
      <p:pic>
        <p:nvPicPr>
          <p:cNvPr id="765" name="Google Shape;765;p141"/>
          <p:cNvPicPr preferRelativeResize="0"/>
          <p:nvPr/>
        </p:nvPicPr>
        <p:blipFill>
          <a:blip r:embed="rId3">
            <a:alphaModFix/>
          </a:blip>
          <a:stretch>
            <a:fillRect/>
          </a:stretch>
        </p:blipFill>
        <p:spPr>
          <a:xfrm>
            <a:off x="148463" y="778552"/>
            <a:ext cx="11895075" cy="3965025"/>
          </a:xfrm>
          <a:prstGeom prst="rect">
            <a:avLst/>
          </a:prstGeom>
          <a:noFill/>
          <a:ln>
            <a:noFill/>
          </a:ln>
        </p:spPr>
      </p:pic>
    </p:spTree>
    <p:extLst>
      <p:ext uri="{BB962C8B-B14F-4D97-AF65-F5344CB8AC3E}">
        <p14:creationId xmlns:p14="http://schemas.microsoft.com/office/powerpoint/2010/main" val="21852508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142"/>
          <p:cNvSpPr txBox="1">
            <a:spLocks noGrp="1"/>
          </p:cNvSpPr>
          <p:nvPr>
            <p:ph type="title"/>
          </p:nvPr>
        </p:nvSpPr>
        <p:spPr>
          <a:xfrm>
            <a:off x="0" y="115889"/>
            <a:ext cx="12192000" cy="720800"/>
          </a:xfrm>
          <a:prstGeom prst="rect">
            <a:avLst/>
          </a:prstGeom>
        </p:spPr>
        <p:txBody>
          <a:bodyPr spcFirstLastPara="1" wrap="square" lIns="45699" tIns="45699" rIns="45699" bIns="45699" anchor="ctr" anchorCtr="0">
            <a:normAutofit/>
          </a:bodyPr>
          <a:lstStyle/>
          <a:p>
            <a:pPr algn="ctr"/>
            <a:r>
              <a:rPr lang="en-US" altLang="zh-CN" sz="3700" dirty="0"/>
              <a:t>Handling Missing Arguments and Multiple Arguments</a:t>
            </a:r>
            <a:endParaRPr sz="3700" dirty="0"/>
          </a:p>
        </p:txBody>
      </p:sp>
      <p:sp>
        <p:nvSpPr>
          <p:cNvPr id="771" name="Google Shape;771;p142"/>
          <p:cNvSpPr txBox="1">
            <a:spLocks noGrp="1"/>
          </p:cNvSpPr>
          <p:nvPr>
            <p:ph type="body" idx="1"/>
          </p:nvPr>
        </p:nvSpPr>
        <p:spPr>
          <a:xfrm rot="16200000">
            <a:off x="2746024" y="-1044325"/>
            <a:ext cx="6725151" cy="11125200"/>
          </a:xfrm>
          <a:prstGeom prst="rect">
            <a:avLst/>
          </a:prstGeom>
        </p:spPr>
        <p:txBody>
          <a:bodyPr spcFirstLastPara="1" wrap="square" lIns="45699" tIns="45699" rIns="45699" bIns="45699" anchor="t" anchorCtr="0">
            <a:normAutofit/>
          </a:bodyPr>
          <a:lstStyle/>
          <a:p>
            <a:pPr marL="457189" indent="-313259">
              <a:spcBef>
                <a:spcPts val="533"/>
              </a:spcBef>
              <a:buSzPts val="1100"/>
              <a:buChar char="●"/>
            </a:pPr>
            <a:r>
              <a:rPr lang="zh-CN" dirty="0"/>
              <a:t>Unlike the standard </a:t>
            </a:r>
            <a:r>
              <a:rPr lang="zh-CN" dirty="0" smtClean="0"/>
              <a:t>Q</a:t>
            </a:r>
            <a:r>
              <a:rPr lang="en-US" altLang="zh-CN" dirty="0" err="1" smtClean="0"/>
              <a:t>uestion</a:t>
            </a:r>
            <a:r>
              <a:rPr lang="en-US" altLang="zh-CN" dirty="0" smtClean="0"/>
              <a:t> </a:t>
            </a:r>
            <a:r>
              <a:rPr lang="zh-CN" dirty="0" smtClean="0"/>
              <a:t>A</a:t>
            </a:r>
            <a:r>
              <a:rPr lang="en-US" altLang="zh-CN" dirty="0" err="1" smtClean="0"/>
              <a:t>nswering</a:t>
            </a:r>
            <a:r>
              <a:rPr lang="zh-CN" dirty="0" smtClean="0"/>
              <a:t> </a:t>
            </a:r>
            <a:r>
              <a:rPr lang="zh-CN" dirty="0"/>
              <a:t>setting, for the argument extraction task, we often face </a:t>
            </a:r>
            <a:r>
              <a:rPr lang="zh-CN" b="1" dirty="0"/>
              <a:t>missing arguments </a:t>
            </a:r>
            <a:r>
              <a:rPr lang="zh-CN" dirty="0"/>
              <a:t>and </a:t>
            </a:r>
            <a:r>
              <a:rPr lang="zh-CN" b="1" dirty="0"/>
              <a:t>multiple arguments</a:t>
            </a:r>
            <a:r>
              <a:rPr lang="zh-CN" dirty="0"/>
              <a:t> for the same role</a:t>
            </a:r>
            <a:endParaRPr dirty="0"/>
          </a:p>
          <a:p>
            <a:pPr marL="457189" indent="-313259">
              <a:spcBef>
                <a:spcPts val="0"/>
              </a:spcBef>
              <a:buSzPts val="1100"/>
              <a:buChar char="●"/>
            </a:pPr>
            <a:r>
              <a:rPr lang="zh-CN" b="1" dirty="0"/>
              <a:t>Missing arguments: </a:t>
            </a:r>
            <a:r>
              <a:rPr lang="zh-CN" dirty="0"/>
              <a:t>output the placeholder token &lt;arg&gt; </a:t>
            </a:r>
            <a:endParaRPr dirty="0"/>
          </a:p>
          <a:p>
            <a:pPr marL="457189" indent="-313259">
              <a:spcBef>
                <a:spcPts val="0"/>
              </a:spcBef>
              <a:buSzPts val="1100"/>
              <a:buChar char="●"/>
            </a:pPr>
            <a:r>
              <a:rPr lang="zh-CN" b="1" dirty="0"/>
              <a:t>Multiple arguments: </a:t>
            </a:r>
            <a:r>
              <a:rPr lang="zh-CN" dirty="0"/>
              <a:t>use “and” to connect the arguments </a:t>
            </a:r>
            <a:endParaRPr dirty="0"/>
          </a:p>
        </p:txBody>
      </p:sp>
      <p:sp>
        <p:nvSpPr>
          <p:cNvPr id="772" name="Google Shape;772;p142"/>
          <p:cNvSpPr txBox="1"/>
          <p:nvPr/>
        </p:nvSpPr>
        <p:spPr>
          <a:xfrm>
            <a:off x="520800" y="5418925"/>
            <a:ext cx="11150400" cy="492400"/>
          </a:xfrm>
          <a:prstGeom prst="rect">
            <a:avLst/>
          </a:prstGeom>
          <a:noFill/>
          <a:ln>
            <a:noFill/>
          </a:ln>
        </p:spPr>
        <p:txBody>
          <a:bodyPr spcFirstLastPara="1" wrap="square" lIns="91431" tIns="91431" rIns="91431" bIns="91431" anchor="t" anchorCtr="0">
            <a:spAutoFit/>
          </a:bodyPr>
          <a:lstStyle/>
          <a:p>
            <a:r>
              <a:rPr lang="en-US" altLang="zh-CN" sz="2000">
                <a:latin typeface="Calibri"/>
                <a:ea typeface="Calibri"/>
                <a:cs typeface="Calibri"/>
                <a:sym typeface="Calibri"/>
              </a:rPr>
              <a:t>Model output: </a:t>
            </a:r>
            <a:r>
              <a:rPr lang="en-US" altLang="zh-CN" sz="2000">
                <a:solidFill>
                  <a:schemeClr val="accent1"/>
                </a:solidFill>
                <a:latin typeface="Calibri"/>
                <a:ea typeface="Calibri"/>
                <a:cs typeface="Calibri"/>
                <a:sym typeface="Calibri"/>
              </a:rPr>
              <a:t>Trump</a:t>
            </a:r>
            <a:r>
              <a:rPr lang="zh-CN" altLang="en-US" sz="2000">
                <a:latin typeface="Calibri"/>
                <a:ea typeface="Calibri"/>
                <a:cs typeface="Calibri"/>
                <a:sym typeface="Calibri"/>
              </a:rPr>
              <a:t> </a:t>
            </a:r>
            <a:r>
              <a:rPr lang="en-US" altLang="zh-CN" sz="2000">
                <a:latin typeface="Calibri"/>
                <a:ea typeface="Calibri"/>
                <a:cs typeface="Calibri"/>
                <a:sym typeface="Calibri"/>
              </a:rPr>
              <a:t>and </a:t>
            </a:r>
            <a:r>
              <a:rPr lang="en-US" altLang="zh-CN" sz="2000">
                <a:solidFill>
                  <a:schemeClr val="accent1"/>
                </a:solidFill>
                <a:latin typeface="Calibri"/>
                <a:ea typeface="Calibri"/>
                <a:cs typeface="Calibri"/>
                <a:sym typeface="Calibri"/>
              </a:rPr>
              <a:t>Japanese bankers</a:t>
            </a:r>
            <a:r>
              <a:rPr lang="zh-CN" altLang="en-US" sz="2000">
                <a:latin typeface="Calibri"/>
                <a:ea typeface="Calibri"/>
                <a:cs typeface="Calibri"/>
                <a:sym typeface="Calibri"/>
              </a:rPr>
              <a:t> </a:t>
            </a:r>
            <a:r>
              <a:rPr lang="en-US" altLang="zh-CN" sz="2000">
                <a:solidFill>
                  <a:schemeClr val="dk1"/>
                </a:solidFill>
                <a:latin typeface="Calibri"/>
                <a:ea typeface="Calibri"/>
                <a:cs typeface="Calibri"/>
                <a:sym typeface="Calibri"/>
              </a:rPr>
              <a:t>communicated remotely </a:t>
            </a:r>
            <a:r>
              <a:rPr lang="en-US" altLang="zh-CN" sz="2000">
                <a:latin typeface="Calibri"/>
                <a:ea typeface="Calibri"/>
                <a:cs typeface="Calibri"/>
                <a:sym typeface="Calibri"/>
              </a:rPr>
              <a:t>about  </a:t>
            </a:r>
            <a:r>
              <a:rPr lang="en-US" altLang="zh-CN" sz="2000">
                <a:solidFill>
                  <a:schemeClr val="accent1"/>
                </a:solidFill>
                <a:latin typeface="Calibri"/>
                <a:ea typeface="Calibri"/>
                <a:cs typeface="Calibri"/>
                <a:sym typeface="Calibri"/>
              </a:rPr>
              <a:t>&lt;arg&gt;</a:t>
            </a:r>
            <a:r>
              <a:rPr lang="zh-CN" altLang="en-US" sz="2000">
                <a:latin typeface="Calibri"/>
                <a:ea typeface="Calibri"/>
                <a:cs typeface="Calibri"/>
                <a:sym typeface="Calibri"/>
              </a:rPr>
              <a:t>  </a:t>
            </a:r>
            <a:r>
              <a:rPr lang="en-US" altLang="zh-CN" sz="2000">
                <a:latin typeface="Calibri"/>
                <a:ea typeface="Calibri"/>
                <a:cs typeface="Calibri"/>
                <a:sym typeface="Calibri"/>
              </a:rPr>
              <a:t>topic at  </a:t>
            </a:r>
            <a:r>
              <a:rPr lang="en-US" altLang="zh-CN" sz="2000">
                <a:solidFill>
                  <a:schemeClr val="accent1"/>
                </a:solidFill>
                <a:latin typeface="Calibri"/>
                <a:ea typeface="Calibri"/>
                <a:cs typeface="Calibri"/>
                <a:sym typeface="Calibri"/>
              </a:rPr>
              <a:t>&lt;arg&gt; </a:t>
            </a:r>
            <a:r>
              <a:rPr lang="zh-CN" altLang="en-US" sz="2000">
                <a:latin typeface="Calibri"/>
                <a:ea typeface="Calibri"/>
                <a:cs typeface="Calibri"/>
                <a:sym typeface="Calibri"/>
              </a:rPr>
              <a:t> </a:t>
            </a:r>
            <a:r>
              <a:rPr lang="en-US" altLang="zh-CN" sz="2000">
                <a:latin typeface="Calibri"/>
                <a:ea typeface="Calibri"/>
                <a:cs typeface="Calibri"/>
                <a:sym typeface="Calibri"/>
              </a:rPr>
              <a:t>place</a:t>
            </a:r>
            <a:endParaRPr sz="2000">
              <a:latin typeface="Calibri"/>
              <a:ea typeface="Calibri"/>
              <a:cs typeface="Calibri"/>
              <a:sym typeface="Calibri"/>
            </a:endParaRPr>
          </a:p>
        </p:txBody>
      </p:sp>
      <p:pic>
        <p:nvPicPr>
          <p:cNvPr id="773" name="Google Shape;773;p142"/>
          <p:cNvPicPr preferRelativeResize="0"/>
          <p:nvPr/>
        </p:nvPicPr>
        <p:blipFill>
          <a:blip r:embed="rId3">
            <a:alphaModFix/>
          </a:blip>
          <a:stretch>
            <a:fillRect/>
          </a:stretch>
        </p:blipFill>
        <p:spPr>
          <a:xfrm>
            <a:off x="304801" y="3618938"/>
            <a:ext cx="11887201" cy="1560109"/>
          </a:xfrm>
          <a:prstGeom prst="rect">
            <a:avLst/>
          </a:prstGeom>
          <a:noFill/>
          <a:ln>
            <a:noFill/>
          </a:ln>
        </p:spPr>
      </p:pic>
    </p:spTree>
    <p:extLst>
      <p:ext uri="{BB962C8B-B14F-4D97-AF65-F5344CB8AC3E}">
        <p14:creationId xmlns:p14="http://schemas.microsoft.com/office/powerpoint/2010/main" val="6917692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143"/>
          <p:cNvSpPr txBox="1">
            <a:spLocks noGrp="1"/>
          </p:cNvSpPr>
          <p:nvPr>
            <p:ph type="title"/>
          </p:nvPr>
        </p:nvSpPr>
        <p:spPr>
          <a:xfrm>
            <a:off x="0" y="115889"/>
            <a:ext cx="12192000" cy="720800"/>
          </a:xfrm>
          <a:prstGeom prst="rect">
            <a:avLst/>
          </a:prstGeom>
        </p:spPr>
        <p:txBody>
          <a:bodyPr spcFirstLastPara="1" wrap="square" lIns="45699" tIns="45699" rIns="45699" bIns="45699" anchor="ctr" anchorCtr="0">
            <a:normAutofit/>
          </a:bodyPr>
          <a:lstStyle/>
          <a:p>
            <a:pPr algn="ctr"/>
            <a:r>
              <a:rPr lang="zh-CN"/>
              <a:t>Model Details </a:t>
            </a:r>
            <a:endParaRPr/>
          </a:p>
        </p:txBody>
      </p:sp>
      <p:sp>
        <p:nvSpPr>
          <p:cNvPr id="779" name="Google Shape;779;p143"/>
          <p:cNvSpPr txBox="1">
            <a:spLocks noGrp="1"/>
          </p:cNvSpPr>
          <p:nvPr>
            <p:ph type="body" idx="1"/>
          </p:nvPr>
        </p:nvSpPr>
        <p:spPr>
          <a:xfrm rot="16200000">
            <a:off x="3117474" y="1061692"/>
            <a:ext cx="6630151" cy="11772900"/>
          </a:xfrm>
          <a:prstGeom prst="rect">
            <a:avLst/>
          </a:prstGeom>
        </p:spPr>
        <p:txBody>
          <a:bodyPr spcFirstLastPara="1" wrap="square" lIns="45699" tIns="45699" rIns="45699" bIns="45699" anchor="t" anchorCtr="0">
            <a:normAutofit/>
          </a:bodyPr>
          <a:lstStyle/>
          <a:p>
            <a:pPr marL="0" indent="0">
              <a:spcBef>
                <a:spcPts val="533"/>
              </a:spcBef>
              <a:buNone/>
            </a:pPr>
            <a:endParaRPr b="1" dirty="0"/>
          </a:p>
          <a:p>
            <a:pPr marL="457189" indent="-306274">
              <a:spcBef>
                <a:spcPts val="533"/>
              </a:spcBef>
              <a:buSzPct val="61111"/>
              <a:buChar char="●"/>
            </a:pPr>
            <a:r>
              <a:rPr lang="zh-CN" b="1" dirty="0"/>
              <a:t>Base model: </a:t>
            </a:r>
            <a:r>
              <a:rPr lang="zh-CN" dirty="0"/>
              <a:t>Pretrained encoder-decoder language model BART[Lewis et al. ACL 2020]</a:t>
            </a:r>
            <a:endParaRPr dirty="0"/>
          </a:p>
          <a:p>
            <a:pPr marL="457189" indent="-306274">
              <a:spcBef>
                <a:spcPts val="0"/>
              </a:spcBef>
              <a:buSzPct val="61111"/>
              <a:buChar char="●"/>
            </a:pPr>
            <a:r>
              <a:rPr lang="zh-CN" b="1" dirty="0"/>
              <a:t>Trigger information</a:t>
            </a:r>
            <a:r>
              <a:rPr lang="zh-CN" dirty="0"/>
              <a:t>: The trigger is marked using the [TGR] special token</a:t>
            </a:r>
            <a:endParaRPr dirty="0"/>
          </a:p>
          <a:p>
            <a:pPr marL="457189" indent="-306274">
              <a:spcBef>
                <a:spcPts val="0"/>
              </a:spcBef>
              <a:buSzPct val="61111"/>
              <a:buChar char="●"/>
            </a:pPr>
            <a:r>
              <a:rPr lang="zh-CN" b="1" dirty="0"/>
              <a:t>Tackling hallucination</a:t>
            </a:r>
            <a:r>
              <a:rPr lang="zh-CN" dirty="0"/>
              <a:t>: At the time of inference, we restrict the generation output to select tokens that have been seen in the input </a:t>
            </a:r>
            <a:endParaRPr dirty="0"/>
          </a:p>
          <a:p>
            <a:pPr marL="0" indent="0">
              <a:spcBef>
                <a:spcPts val="533"/>
              </a:spcBef>
              <a:buNone/>
            </a:pPr>
            <a:endParaRPr dirty="0"/>
          </a:p>
          <a:p>
            <a:pPr marL="0" indent="0">
              <a:spcBef>
                <a:spcPts val="533"/>
              </a:spcBef>
              <a:buNone/>
            </a:pPr>
            <a:endParaRPr dirty="0"/>
          </a:p>
          <a:p>
            <a:pPr marL="0" indent="0">
              <a:spcBef>
                <a:spcPts val="533"/>
              </a:spcBef>
              <a:buNone/>
            </a:pPr>
            <a:endParaRPr dirty="0"/>
          </a:p>
          <a:p>
            <a:pPr marL="0" indent="0">
              <a:spcBef>
                <a:spcPts val="533"/>
              </a:spcBef>
              <a:buNone/>
            </a:pPr>
            <a:endParaRPr dirty="0"/>
          </a:p>
        </p:txBody>
      </p:sp>
      <p:pic>
        <p:nvPicPr>
          <p:cNvPr id="780" name="Google Shape;780;p143"/>
          <p:cNvPicPr preferRelativeResize="0"/>
          <p:nvPr/>
        </p:nvPicPr>
        <p:blipFill>
          <a:blip r:embed="rId3">
            <a:alphaModFix/>
          </a:blip>
          <a:stretch>
            <a:fillRect/>
          </a:stretch>
        </p:blipFill>
        <p:spPr>
          <a:xfrm>
            <a:off x="2485051" y="5393751"/>
            <a:ext cx="7096327" cy="848300"/>
          </a:xfrm>
          <a:prstGeom prst="rect">
            <a:avLst/>
          </a:prstGeom>
          <a:noFill/>
          <a:ln>
            <a:noFill/>
          </a:ln>
        </p:spPr>
      </p:pic>
      <p:pic>
        <p:nvPicPr>
          <p:cNvPr id="781" name="Google Shape;781;p143"/>
          <p:cNvPicPr preferRelativeResize="0"/>
          <p:nvPr/>
        </p:nvPicPr>
        <p:blipFill>
          <a:blip r:embed="rId4">
            <a:alphaModFix/>
          </a:blip>
          <a:stretch>
            <a:fillRect/>
          </a:stretch>
        </p:blipFill>
        <p:spPr>
          <a:xfrm>
            <a:off x="2792967" y="1128767"/>
            <a:ext cx="5953835" cy="2478900"/>
          </a:xfrm>
          <a:prstGeom prst="rect">
            <a:avLst/>
          </a:prstGeom>
          <a:noFill/>
          <a:ln>
            <a:noFill/>
          </a:ln>
        </p:spPr>
      </p:pic>
    </p:spTree>
    <p:extLst>
      <p:ext uri="{BB962C8B-B14F-4D97-AF65-F5344CB8AC3E}">
        <p14:creationId xmlns:p14="http://schemas.microsoft.com/office/powerpoint/2010/main" val="169620786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144"/>
          <p:cNvSpPr txBox="1">
            <a:spLocks noGrp="1"/>
          </p:cNvSpPr>
          <p:nvPr>
            <p:ph type="title"/>
          </p:nvPr>
        </p:nvSpPr>
        <p:spPr>
          <a:xfrm>
            <a:off x="0" y="115889"/>
            <a:ext cx="12192000" cy="720800"/>
          </a:xfrm>
          <a:prstGeom prst="rect">
            <a:avLst/>
          </a:prstGeom>
        </p:spPr>
        <p:txBody>
          <a:bodyPr spcFirstLastPara="1" wrap="square" lIns="45699" tIns="45699" rIns="45699" bIns="45699" anchor="ctr" anchorCtr="0">
            <a:normAutofit/>
          </a:bodyPr>
          <a:lstStyle/>
          <a:p>
            <a:pPr algn="ctr"/>
            <a:r>
              <a:rPr lang="zh-CN"/>
              <a:t>Soft Entity Type Constraints</a:t>
            </a:r>
            <a:endParaRPr/>
          </a:p>
        </p:txBody>
      </p:sp>
      <p:sp>
        <p:nvSpPr>
          <p:cNvPr id="787" name="Google Shape;787;p144"/>
          <p:cNvSpPr txBox="1">
            <a:spLocks noGrp="1"/>
          </p:cNvSpPr>
          <p:nvPr>
            <p:ph type="body" idx="1"/>
          </p:nvPr>
        </p:nvSpPr>
        <p:spPr>
          <a:xfrm rot="16200000">
            <a:off x="2205812" y="-848424"/>
            <a:ext cx="8008975" cy="11353800"/>
          </a:xfrm>
          <a:prstGeom prst="rect">
            <a:avLst/>
          </a:prstGeom>
        </p:spPr>
        <p:txBody>
          <a:bodyPr spcFirstLastPara="1" wrap="square" lIns="45699" tIns="45699" rIns="45699" bIns="45699" anchor="t" anchorCtr="0">
            <a:normAutofit/>
          </a:bodyPr>
          <a:lstStyle/>
          <a:p>
            <a:pPr marL="457189" indent="-304792">
              <a:spcBef>
                <a:spcPts val="533"/>
              </a:spcBef>
              <a:buSzPts val="1000"/>
              <a:buChar char="●"/>
            </a:pPr>
            <a:r>
              <a:rPr lang="en-US" altLang="zh-CN" sz="2300" dirty="0"/>
              <a:t>We append “entity type statements” to the end of the generation output and measure the language model probability </a:t>
            </a:r>
            <a:endParaRPr sz="2300" dirty="0"/>
          </a:p>
          <a:p>
            <a:pPr marL="457189" indent="-304792">
              <a:spcBef>
                <a:spcPts val="0"/>
              </a:spcBef>
              <a:buSzPts val="1000"/>
              <a:buChar char="●"/>
            </a:pPr>
            <a:r>
              <a:rPr lang="en-US" altLang="zh-CN" sz="2300" dirty="0"/>
              <a:t>Post-processing to </a:t>
            </a:r>
            <a:r>
              <a:rPr lang="en-US" altLang="zh-CN" sz="2300" dirty="0" err="1"/>
              <a:t>rerank</a:t>
            </a:r>
            <a:r>
              <a:rPr lang="en-US" altLang="zh-CN" sz="2300" dirty="0"/>
              <a:t> the generated candidates</a:t>
            </a:r>
            <a:endParaRPr sz="2300" dirty="0"/>
          </a:p>
          <a:p>
            <a:pPr marL="0" indent="0">
              <a:spcBef>
                <a:spcPts val="533"/>
              </a:spcBef>
              <a:buNone/>
            </a:pPr>
            <a:endParaRPr dirty="0"/>
          </a:p>
        </p:txBody>
      </p:sp>
      <p:pic>
        <p:nvPicPr>
          <p:cNvPr id="788" name="Google Shape;788;p144"/>
          <p:cNvPicPr preferRelativeResize="0"/>
          <p:nvPr/>
        </p:nvPicPr>
        <p:blipFill>
          <a:blip r:embed="rId3">
            <a:alphaModFix/>
          </a:blip>
          <a:stretch>
            <a:fillRect/>
          </a:stretch>
        </p:blipFill>
        <p:spPr>
          <a:xfrm>
            <a:off x="655951" y="2339738"/>
            <a:ext cx="10880100" cy="2178525"/>
          </a:xfrm>
          <a:prstGeom prst="rect">
            <a:avLst/>
          </a:prstGeom>
          <a:noFill/>
          <a:ln>
            <a:noFill/>
          </a:ln>
        </p:spPr>
      </p:pic>
      <p:pic>
        <p:nvPicPr>
          <p:cNvPr id="789" name="Google Shape;789;p144"/>
          <p:cNvPicPr preferRelativeResize="0"/>
          <p:nvPr/>
        </p:nvPicPr>
        <p:blipFill>
          <a:blip r:embed="rId4">
            <a:alphaModFix/>
          </a:blip>
          <a:stretch>
            <a:fillRect/>
          </a:stretch>
        </p:blipFill>
        <p:spPr>
          <a:xfrm>
            <a:off x="2517475" y="4754425"/>
            <a:ext cx="6757624" cy="798000"/>
          </a:xfrm>
          <a:prstGeom prst="rect">
            <a:avLst/>
          </a:prstGeom>
          <a:noFill/>
          <a:ln>
            <a:noFill/>
          </a:ln>
        </p:spPr>
      </p:pic>
      <p:sp>
        <p:nvSpPr>
          <p:cNvPr id="790" name="Google Shape;790;p144"/>
          <p:cNvSpPr txBox="1"/>
          <p:nvPr/>
        </p:nvSpPr>
        <p:spPr>
          <a:xfrm>
            <a:off x="8358675" y="5642475"/>
            <a:ext cx="3676400" cy="841600"/>
          </a:xfrm>
          <a:prstGeom prst="rect">
            <a:avLst/>
          </a:prstGeom>
          <a:noFill/>
          <a:ln>
            <a:noFill/>
          </a:ln>
        </p:spPr>
        <p:txBody>
          <a:bodyPr spcFirstLastPara="1" wrap="square" lIns="91431" tIns="91431" rIns="91431" bIns="91431" anchor="t" anchorCtr="0">
            <a:spAutoFit/>
          </a:bodyPr>
          <a:lstStyle/>
          <a:p>
            <a:r>
              <a:rPr lang="en-US" altLang="zh-CN" sz="2100">
                <a:latin typeface="Calibri"/>
                <a:ea typeface="Calibri"/>
                <a:cs typeface="Calibri"/>
                <a:sym typeface="Calibri"/>
              </a:rPr>
              <a:t>Entity type statement: </a:t>
            </a:r>
            <a:endParaRPr sz="2100">
              <a:latin typeface="Calibri"/>
              <a:ea typeface="Calibri"/>
              <a:cs typeface="Calibri"/>
              <a:sym typeface="Calibri"/>
            </a:endParaRPr>
          </a:p>
          <a:p>
            <a:r>
              <a:rPr lang="zh-CN" altLang="en-US" sz="2100">
                <a:latin typeface="Calibri"/>
                <a:ea typeface="Calibri"/>
                <a:cs typeface="Calibri"/>
                <a:sym typeface="Calibri"/>
              </a:rPr>
              <a:t>“</a:t>
            </a:r>
            <a:r>
              <a:rPr lang="en-US" altLang="zh-CN" sz="2100">
                <a:latin typeface="Calibri"/>
                <a:ea typeface="Calibri"/>
                <a:cs typeface="Calibri"/>
                <a:sym typeface="Calibri"/>
              </a:rPr>
              <a:t>&lt;entity&gt; is a &lt;type name&gt;”</a:t>
            </a:r>
            <a:endParaRPr sz="2100">
              <a:latin typeface="Calibri"/>
              <a:ea typeface="Calibri"/>
              <a:cs typeface="Calibri"/>
              <a:sym typeface="Calibri"/>
            </a:endParaRPr>
          </a:p>
        </p:txBody>
      </p:sp>
      <p:cxnSp>
        <p:nvCxnSpPr>
          <p:cNvPr id="791" name="Google Shape;791;p144"/>
          <p:cNvCxnSpPr>
            <a:endCxn id="790" idx="0"/>
          </p:cNvCxnSpPr>
          <p:nvPr/>
        </p:nvCxnSpPr>
        <p:spPr>
          <a:xfrm>
            <a:off x="8660075" y="5368875"/>
            <a:ext cx="1536800" cy="273600"/>
          </a:xfrm>
          <a:prstGeom prst="straightConnector1">
            <a:avLst/>
          </a:prstGeom>
          <a:noFill/>
          <a:ln w="19050" cap="flat" cmpd="sng">
            <a:solidFill>
              <a:srgbClr val="FF0000"/>
            </a:solidFill>
            <a:prstDash val="solid"/>
            <a:round/>
            <a:headEnd type="none" w="med" len="med"/>
            <a:tailEnd type="triangle" w="med" len="med"/>
          </a:ln>
        </p:spPr>
      </p:cxnSp>
      <p:sp>
        <p:nvSpPr>
          <p:cNvPr id="792" name="Google Shape;792;p144"/>
          <p:cNvSpPr txBox="1"/>
          <p:nvPr/>
        </p:nvSpPr>
        <p:spPr>
          <a:xfrm>
            <a:off x="5531451" y="5642475"/>
            <a:ext cx="2478000" cy="769423"/>
          </a:xfrm>
          <a:prstGeom prst="rect">
            <a:avLst/>
          </a:prstGeom>
          <a:noFill/>
          <a:ln>
            <a:noFill/>
          </a:ln>
        </p:spPr>
        <p:txBody>
          <a:bodyPr spcFirstLastPara="1" wrap="square" lIns="91431" tIns="91431" rIns="91431" bIns="91431" anchor="t" anchorCtr="0">
            <a:spAutoFit/>
          </a:bodyPr>
          <a:lstStyle/>
          <a:p>
            <a:r>
              <a:rPr lang="en-US" altLang="zh-CN" sz="1900">
                <a:latin typeface="Calibri"/>
                <a:ea typeface="Calibri"/>
                <a:cs typeface="Calibri"/>
                <a:sym typeface="Calibri"/>
              </a:rPr>
              <a:t>Set of valid entity types (according to ontology)</a:t>
            </a:r>
            <a:endParaRPr sz="1900">
              <a:latin typeface="Calibri"/>
              <a:ea typeface="Calibri"/>
              <a:cs typeface="Calibri"/>
              <a:sym typeface="Calibri"/>
            </a:endParaRPr>
          </a:p>
        </p:txBody>
      </p:sp>
      <p:cxnSp>
        <p:nvCxnSpPr>
          <p:cNvPr id="793" name="Google Shape;793;p144"/>
          <p:cNvCxnSpPr/>
          <p:nvPr/>
        </p:nvCxnSpPr>
        <p:spPr>
          <a:xfrm>
            <a:off x="7258475" y="5493900"/>
            <a:ext cx="24800" cy="250400"/>
          </a:xfrm>
          <a:prstGeom prst="straightConnector1">
            <a:avLst/>
          </a:prstGeom>
          <a:noFill/>
          <a:ln w="19050" cap="flat" cmpd="sng">
            <a:solidFill>
              <a:srgbClr val="FF0000"/>
            </a:solidFill>
            <a:prstDash val="solid"/>
            <a:round/>
            <a:headEnd type="none" w="med" len="med"/>
            <a:tailEnd type="triangle" w="med" len="med"/>
          </a:ln>
        </p:spPr>
      </p:cxnSp>
      <p:sp>
        <p:nvSpPr>
          <p:cNvPr id="794" name="Google Shape;794;p144"/>
          <p:cNvSpPr/>
          <p:nvPr/>
        </p:nvSpPr>
        <p:spPr>
          <a:xfrm>
            <a:off x="6933100" y="4780575"/>
            <a:ext cx="2678000" cy="713600"/>
          </a:xfrm>
          <a:prstGeom prst="rect">
            <a:avLst/>
          </a:prstGeom>
          <a:noFill/>
          <a:ln w="19050" cap="flat" cmpd="sng">
            <a:solidFill>
              <a:srgbClr val="3D85C6"/>
            </a:solidFill>
            <a:prstDash val="solid"/>
            <a:round/>
            <a:headEnd type="none" w="sm" len="sm"/>
            <a:tailEnd type="none" w="sm" len="sm"/>
          </a:ln>
        </p:spPr>
        <p:txBody>
          <a:bodyPr spcFirstLastPara="1" wrap="square" lIns="91431" tIns="91431" rIns="91431" bIns="91431" anchor="ctr" anchorCtr="0">
            <a:noAutofit/>
          </a:bodyPr>
          <a:lstStyle/>
          <a:p>
            <a:endParaRPr/>
          </a:p>
        </p:txBody>
      </p:sp>
    </p:spTree>
    <p:extLst>
      <p:ext uri="{BB962C8B-B14F-4D97-AF65-F5344CB8AC3E}">
        <p14:creationId xmlns:p14="http://schemas.microsoft.com/office/powerpoint/2010/main" val="108845938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145"/>
          <p:cNvSpPr txBox="1">
            <a:spLocks noGrp="1"/>
          </p:cNvSpPr>
          <p:nvPr>
            <p:ph type="title"/>
          </p:nvPr>
        </p:nvSpPr>
        <p:spPr>
          <a:xfrm>
            <a:off x="0" y="115889"/>
            <a:ext cx="12192000" cy="720800"/>
          </a:xfrm>
          <a:prstGeom prst="rect">
            <a:avLst/>
          </a:prstGeom>
        </p:spPr>
        <p:txBody>
          <a:bodyPr spcFirstLastPara="1" wrap="square" lIns="45699" tIns="45699" rIns="45699" bIns="45699" anchor="ctr" anchorCtr="0">
            <a:normAutofit/>
          </a:bodyPr>
          <a:lstStyle/>
          <a:p>
            <a:pPr algn="ctr"/>
            <a:r>
              <a:rPr lang="zh-CN"/>
              <a:t>Evaluation</a:t>
            </a:r>
            <a:endParaRPr/>
          </a:p>
        </p:txBody>
      </p:sp>
      <p:sp>
        <p:nvSpPr>
          <p:cNvPr id="800" name="Google Shape;800;p145"/>
          <p:cNvSpPr txBox="1">
            <a:spLocks noGrp="1"/>
          </p:cNvSpPr>
          <p:nvPr>
            <p:ph type="body" idx="1"/>
          </p:nvPr>
        </p:nvSpPr>
        <p:spPr>
          <a:xfrm rot="16200000">
            <a:off x="304800" y="1133475"/>
            <a:ext cx="5614400" cy="5420000"/>
          </a:xfrm>
          <a:prstGeom prst="rect">
            <a:avLst/>
          </a:prstGeom>
        </p:spPr>
        <p:txBody>
          <a:bodyPr spcFirstLastPara="1" wrap="square" lIns="45699" tIns="45699" rIns="45699" bIns="45699" anchor="t" anchorCtr="0">
            <a:normAutofit/>
          </a:bodyPr>
          <a:lstStyle/>
          <a:p>
            <a:pPr marL="0" indent="0">
              <a:spcBef>
                <a:spcPts val="533"/>
              </a:spcBef>
              <a:buNone/>
            </a:pPr>
            <a:r>
              <a:rPr lang="zh-CN" dirty="0"/>
              <a:t>We evaluate our model on three datasets: </a:t>
            </a:r>
            <a:endParaRPr dirty="0"/>
          </a:p>
          <a:p>
            <a:pPr marL="457189" indent="-313259">
              <a:spcBef>
                <a:spcPts val="533"/>
              </a:spcBef>
              <a:buSzPts val="1100"/>
              <a:buChar char="-"/>
            </a:pPr>
            <a:r>
              <a:rPr lang="zh-CN" dirty="0"/>
              <a:t>ACE05 (sentence-level) </a:t>
            </a:r>
            <a:endParaRPr dirty="0"/>
          </a:p>
          <a:p>
            <a:pPr marL="457189" indent="-313259">
              <a:spcBef>
                <a:spcPts val="0"/>
              </a:spcBef>
              <a:buSzPts val="1100"/>
              <a:buChar char="-"/>
            </a:pPr>
            <a:r>
              <a:rPr lang="zh-CN" dirty="0"/>
              <a:t>RAMS [Ebner et al. ACL 2020] (document-level) </a:t>
            </a:r>
            <a:endParaRPr dirty="0"/>
          </a:p>
          <a:p>
            <a:pPr marL="457189" indent="-313259">
              <a:spcBef>
                <a:spcPts val="0"/>
              </a:spcBef>
              <a:buSzPts val="1100"/>
              <a:buChar char="-"/>
            </a:pPr>
            <a:r>
              <a:rPr lang="zh-CN" dirty="0"/>
              <a:t>WikiEvents (document-level) </a:t>
            </a:r>
            <a:endParaRPr dirty="0"/>
          </a:p>
        </p:txBody>
      </p:sp>
      <p:pic>
        <p:nvPicPr>
          <p:cNvPr id="801" name="Google Shape;801;p145"/>
          <p:cNvPicPr preferRelativeResize="0"/>
          <p:nvPr/>
        </p:nvPicPr>
        <p:blipFill>
          <a:blip r:embed="rId3">
            <a:alphaModFix/>
          </a:blip>
          <a:stretch>
            <a:fillRect/>
          </a:stretch>
        </p:blipFill>
        <p:spPr>
          <a:xfrm>
            <a:off x="7123563" y="1332513"/>
            <a:ext cx="4117276" cy="1605025"/>
          </a:xfrm>
          <a:prstGeom prst="rect">
            <a:avLst/>
          </a:prstGeom>
          <a:noFill/>
          <a:ln>
            <a:noFill/>
          </a:ln>
        </p:spPr>
      </p:pic>
      <p:sp>
        <p:nvSpPr>
          <p:cNvPr id="802" name="Google Shape;802;p145"/>
          <p:cNvSpPr txBox="1"/>
          <p:nvPr/>
        </p:nvSpPr>
        <p:spPr>
          <a:xfrm>
            <a:off x="7386375" y="2937525"/>
            <a:ext cx="4117200" cy="477035"/>
          </a:xfrm>
          <a:prstGeom prst="rect">
            <a:avLst/>
          </a:prstGeom>
          <a:noFill/>
          <a:ln>
            <a:noFill/>
          </a:ln>
        </p:spPr>
        <p:txBody>
          <a:bodyPr spcFirstLastPara="1" wrap="square" lIns="91431" tIns="91431" rIns="91431" bIns="91431" anchor="t" anchorCtr="0">
            <a:spAutoFit/>
          </a:bodyPr>
          <a:lstStyle/>
          <a:p>
            <a:r>
              <a:rPr lang="en-US" altLang="zh-CN" sz="1900">
                <a:latin typeface="Calibri"/>
                <a:ea typeface="Calibri"/>
                <a:cs typeface="Calibri"/>
                <a:sym typeface="Calibri"/>
              </a:rPr>
              <a:t>Argument extraction results on RAMS.</a:t>
            </a:r>
            <a:endParaRPr sz="1900">
              <a:latin typeface="Calibri"/>
              <a:ea typeface="Calibri"/>
              <a:cs typeface="Calibri"/>
              <a:sym typeface="Calibri"/>
            </a:endParaRPr>
          </a:p>
        </p:txBody>
      </p:sp>
      <p:pic>
        <p:nvPicPr>
          <p:cNvPr id="803" name="Google Shape;803;p145"/>
          <p:cNvPicPr preferRelativeResize="0"/>
          <p:nvPr/>
        </p:nvPicPr>
        <p:blipFill>
          <a:blip r:embed="rId4">
            <a:alphaModFix/>
          </a:blip>
          <a:stretch>
            <a:fillRect/>
          </a:stretch>
        </p:blipFill>
        <p:spPr>
          <a:xfrm>
            <a:off x="6737175" y="3929625"/>
            <a:ext cx="5165365" cy="1777075"/>
          </a:xfrm>
          <a:prstGeom prst="rect">
            <a:avLst/>
          </a:prstGeom>
          <a:noFill/>
          <a:ln>
            <a:noFill/>
          </a:ln>
        </p:spPr>
      </p:pic>
      <p:sp>
        <p:nvSpPr>
          <p:cNvPr id="804" name="Google Shape;804;p145"/>
          <p:cNvSpPr txBox="1"/>
          <p:nvPr/>
        </p:nvSpPr>
        <p:spPr>
          <a:xfrm>
            <a:off x="7123575" y="5762375"/>
            <a:ext cx="4968400" cy="477035"/>
          </a:xfrm>
          <a:prstGeom prst="rect">
            <a:avLst/>
          </a:prstGeom>
          <a:noFill/>
          <a:ln>
            <a:noFill/>
          </a:ln>
        </p:spPr>
        <p:txBody>
          <a:bodyPr spcFirstLastPara="1" wrap="square" lIns="91431" tIns="91431" rIns="91431" bIns="91431" anchor="t" anchorCtr="0">
            <a:spAutoFit/>
          </a:bodyPr>
          <a:lstStyle/>
          <a:p>
            <a:r>
              <a:rPr lang="en-US" altLang="zh-CN" sz="1900">
                <a:latin typeface="Calibri"/>
                <a:ea typeface="Calibri"/>
                <a:cs typeface="Calibri"/>
                <a:sym typeface="Calibri"/>
              </a:rPr>
              <a:t>Argument extraction results on WikiEvents.</a:t>
            </a:r>
            <a:endParaRPr sz="1900">
              <a:latin typeface="Calibri"/>
              <a:ea typeface="Calibri"/>
              <a:cs typeface="Calibri"/>
              <a:sym typeface="Calibri"/>
            </a:endParaRPr>
          </a:p>
        </p:txBody>
      </p:sp>
      <p:graphicFrame>
        <p:nvGraphicFramePr>
          <p:cNvPr id="805" name="Google Shape;805;p145"/>
          <p:cNvGraphicFramePr/>
          <p:nvPr/>
        </p:nvGraphicFramePr>
        <p:xfrm>
          <a:off x="460613" y="4266075"/>
          <a:ext cx="5302899" cy="1676359"/>
        </p:xfrm>
        <a:graphic>
          <a:graphicData uri="http://schemas.openxmlformats.org/drawingml/2006/table">
            <a:tbl>
              <a:tblPr>
                <a:noFill/>
              </a:tblPr>
              <a:tblGrid>
                <a:gridCol w="1767633"/>
                <a:gridCol w="1767633"/>
                <a:gridCol w="1767633"/>
              </a:tblGrid>
              <a:tr h="853427">
                <a:tc>
                  <a:txBody>
                    <a:bodyPr/>
                    <a:lstStyle/>
                    <a:p>
                      <a:pPr marL="0" lvl="0" indent="0" algn="l" rtl="0">
                        <a:spcBef>
                          <a:spcPts val="0"/>
                        </a:spcBef>
                        <a:spcAft>
                          <a:spcPts val="0"/>
                        </a:spcAft>
                        <a:buNone/>
                      </a:pPr>
                      <a:endParaRPr sz="1900"/>
                    </a:p>
                  </a:txBody>
                  <a:tcPr marL="91433" marR="91433" marT="91433" marB="91433"/>
                </a:tc>
                <a:tc>
                  <a:txBody>
                    <a:bodyPr/>
                    <a:lstStyle/>
                    <a:p>
                      <a:pPr marL="0" lvl="0" indent="0" algn="l" rtl="0">
                        <a:spcBef>
                          <a:spcPts val="0"/>
                        </a:spcBef>
                        <a:spcAft>
                          <a:spcPts val="0"/>
                        </a:spcAft>
                        <a:buNone/>
                      </a:pPr>
                      <a:r>
                        <a:rPr lang="zh-CN" sz="1500"/>
                        <a:t>Arg Identification Head F1 </a:t>
                      </a:r>
                      <a:endParaRPr sz="1500"/>
                    </a:p>
                  </a:txBody>
                  <a:tcPr marL="91433" marR="91433" marT="91433" marB="91433"/>
                </a:tc>
                <a:tc>
                  <a:txBody>
                    <a:bodyPr/>
                    <a:lstStyle/>
                    <a:p>
                      <a:pPr marL="0" lvl="0" indent="0" algn="l" rtl="0">
                        <a:spcBef>
                          <a:spcPts val="0"/>
                        </a:spcBef>
                        <a:spcAft>
                          <a:spcPts val="0"/>
                        </a:spcAft>
                        <a:buNone/>
                      </a:pPr>
                      <a:r>
                        <a:rPr lang="zh-CN" sz="1500"/>
                        <a:t>Arg Classification Head F1</a:t>
                      </a:r>
                      <a:endParaRPr sz="1500"/>
                    </a:p>
                  </a:txBody>
                  <a:tcPr marL="91433" marR="91433" marT="91433" marB="91433"/>
                </a:tc>
              </a:tr>
              <a:tr h="406387">
                <a:tc>
                  <a:txBody>
                    <a:bodyPr/>
                    <a:lstStyle/>
                    <a:p>
                      <a:pPr marL="0" lvl="0" indent="0" algn="l" rtl="0">
                        <a:spcBef>
                          <a:spcPts val="0"/>
                        </a:spcBef>
                        <a:spcAft>
                          <a:spcPts val="0"/>
                        </a:spcAft>
                        <a:buNone/>
                      </a:pPr>
                      <a:r>
                        <a:rPr lang="zh-CN" sz="1500"/>
                        <a:t>BERT-QA</a:t>
                      </a:r>
                      <a:endParaRPr sz="1500"/>
                    </a:p>
                  </a:txBody>
                  <a:tcPr marL="91433" marR="91433" marT="91433" marB="91433"/>
                </a:tc>
                <a:tc>
                  <a:txBody>
                    <a:bodyPr/>
                    <a:lstStyle/>
                    <a:p>
                      <a:pPr marL="0" lvl="0" indent="0" algn="l" rtl="0">
                        <a:spcBef>
                          <a:spcPts val="0"/>
                        </a:spcBef>
                        <a:spcAft>
                          <a:spcPts val="0"/>
                        </a:spcAft>
                        <a:buNone/>
                      </a:pPr>
                      <a:r>
                        <a:rPr lang="zh-CN" sz="1500"/>
                        <a:t>65.74</a:t>
                      </a:r>
                      <a:endParaRPr sz="1500"/>
                    </a:p>
                  </a:txBody>
                  <a:tcPr marL="91433" marR="91433" marT="91433" marB="91433"/>
                </a:tc>
                <a:tc>
                  <a:txBody>
                    <a:bodyPr/>
                    <a:lstStyle/>
                    <a:p>
                      <a:pPr marL="0" lvl="0" indent="0" algn="l" rtl="0">
                        <a:spcBef>
                          <a:spcPts val="0"/>
                        </a:spcBef>
                        <a:spcAft>
                          <a:spcPts val="0"/>
                        </a:spcAft>
                        <a:buNone/>
                      </a:pPr>
                      <a:r>
                        <a:rPr lang="zh-CN" sz="1500"/>
                        <a:t>63.34</a:t>
                      </a:r>
                      <a:endParaRPr sz="1500"/>
                    </a:p>
                  </a:txBody>
                  <a:tcPr marL="91433" marR="91433" marT="91433" marB="91433"/>
                </a:tc>
              </a:tr>
              <a:tr h="406387">
                <a:tc>
                  <a:txBody>
                    <a:bodyPr/>
                    <a:lstStyle/>
                    <a:p>
                      <a:pPr marL="0" lvl="0" indent="0" algn="l" rtl="0">
                        <a:spcBef>
                          <a:spcPts val="0"/>
                        </a:spcBef>
                        <a:spcAft>
                          <a:spcPts val="0"/>
                        </a:spcAft>
                        <a:buNone/>
                      </a:pPr>
                      <a:r>
                        <a:rPr lang="zh-CN" sz="1500"/>
                        <a:t>BART-Gen</a:t>
                      </a:r>
                      <a:endParaRPr sz="1500"/>
                    </a:p>
                  </a:txBody>
                  <a:tcPr marL="91433" marR="91433" marT="91433" marB="91433"/>
                </a:tc>
                <a:tc>
                  <a:txBody>
                    <a:bodyPr/>
                    <a:lstStyle/>
                    <a:p>
                      <a:pPr marL="0" lvl="0" indent="0" algn="l" rtl="0">
                        <a:spcBef>
                          <a:spcPts val="0"/>
                        </a:spcBef>
                        <a:spcAft>
                          <a:spcPts val="0"/>
                        </a:spcAft>
                        <a:buNone/>
                      </a:pPr>
                      <a:r>
                        <a:rPr lang="zh-CN" sz="1500"/>
                        <a:t>69.92</a:t>
                      </a:r>
                      <a:endParaRPr sz="1500"/>
                    </a:p>
                  </a:txBody>
                  <a:tcPr marL="91433" marR="91433" marT="91433" marB="91433"/>
                </a:tc>
                <a:tc>
                  <a:txBody>
                    <a:bodyPr/>
                    <a:lstStyle/>
                    <a:p>
                      <a:pPr marL="0" lvl="0" indent="0" algn="l" rtl="0">
                        <a:spcBef>
                          <a:spcPts val="0"/>
                        </a:spcBef>
                        <a:spcAft>
                          <a:spcPts val="0"/>
                        </a:spcAft>
                        <a:buNone/>
                      </a:pPr>
                      <a:r>
                        <a:rPr lang="zh-CN" sz="1500"/>
                        <a:t>66.67</a:t>
                      </a:r>
                      <a:endParaRPr sz="1500"/>
                    </a:p>
                  </a:txBody>
                  <a:tcPr marL="91433" marR="91433" marT="91433" marB="91433"/>
                </a:tc>
              </a:tr>
            </a:tbl>
          </a:graphicData>
        </a:graphic>
      </p:graphicFrame>
      <p:sp>
        <p:nvSpPr>
          <p:cNvPr id="806" name="Google Shape;806;p145"/>
          <p:cNvSpPr txBox="1"/>
          <p:nvPr/>
        </p:nvSpPr>
        <p:spPr>
          <a:xfrm>
            <a:off x="637168" y="5902433"/>
            <a:ext cx="5873200" cy="477035"/>
          </a:xfrm>
          <a:prstGeom prst="rect">
            <a:avLst/>
          </a:prstGeom>
          <a:noFill/>
          <a:ln>
            <a:noFill/>
          </a:ln>
        </p:spPr>
        <p:txBody>
          <a:bodyPr spcFirstLastPara="1" wrap="square" lIns="91431" tIns="91431" rIns="91431" bIns="91431" anchor="t" anchorCtr="0">
            <a:spAutoFit/>
          </a:bodyPr>
          <a:lstStyle/>
          <a:p>
            <a:r>
              <a:rPr lang="en-US" altLang="zh-CN" sz="1900">
                <a:latin typeface="Calibri"/>
                <a:ea typeface="Calibri"/>
                <a:cs typeface="Calibri"/>
                <a:sym typeface="Calibri"/>
              </a:rPr>
              <a:t>Argument extraction results on ACE05 with gold triggers.</a:t>
            </a:r>
            <a:endParaRPr sz="1900">
              <a:latin typeface="Calibri"/>
              <a:ea typeface="Calibri"/>
              <a:cs typeface="Calibri"/>
              <a:sym typeface="Calibri"/>
            </a:endParaRPr>
          </a:p>
        </p:txBody>
      </p:sp>
    </p:spTree>
    <p:extLst>
      <p:ext uri="{BB962C8B-B14F-4D97-AF65-F5344CB8AC3E}">
        <p14:creationId xmlns:p14="http://schemas.microsoft.com/office/powerpoint/2010/main" val="381003598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46"/>
          <p:cNvSpPr txBox="1">
            <a:spLocks noGrp="1"/>
          </p:cNvSpPr>
          <p:nvPr>
            <p:ph type="title"/>
          </p:nvPr>
        </p:nvSpPr>
        <p:spPr>
          <a:xfrm>
            <a:off x="0" y="115889"/>
            <a:ext cx="12192000" cy="720800"/>
          </a:xfrm>
          <a:prstGeom prst="rect">
            <a:avLst/>
          </a:prstGeom>
        </p:spPr>
        <p:txBody>
          <a:bodyPr spcFirstLastPara="1" wrap="square" lIns="45699" tIns="45699" rIns="45699" bIns="45699" anchor="ctr" anchorCtr="0">
            <a:normAutofit/>
          </a:bodyPr>
          <a:lstStyle/>
          <a:p>
            <a:pPr algn="ctr"/>
            <a:r>
              <a:rPr lang="zh-CN"/>
              <a:t>Case Study</a:t>
            </a:r>
            <a:endParaRPr/>
          </a:p>
        </p:txBody>
      </p:sp>
      <p:pic>
        <p:nvPicPr>
          <p:cNvPr id="812" name="Google Shape;812;p146"/>
          <p:cNvPicPr preferRelativeResize="0"/>
          <p:nvPr/>
        </p:nvPicPr>
        <p:blipFill>
          <a:blip r:embed="rId3">
            <a:alphaModFix/>
          </a:blip>
          <a:stretch>
            <a:fillRect/>
          </a:stretch>
        </p:blipFill>
        <p:spPr>
          <a:xfrm>
            <a:off x="152400" y="1139064"/>
            <a:ext cx="11887203" cy="2619440"/>
          </a:xfrm>
          <a:prstGeom prst="rect">
            <a:avLst/>
          </a:prstGeom>
          <a:noFill/>
          <a:ln>
            <a:noFill/>
          </a:ln>
        </p:spPr>
      </p:pic>
      <p:sp>
        <p:nvSpPr>
          <p:cNvPr id="813" name="Google Shape;813;p146"/>
          <p:cNvSpPr txBox="1"/>
          <p:nvPr/>
        </p:nvSpPr>
        <p:spPr>
          <a:xfrm>
            <a:off x="376500" y="3878051"/>
            <a:ext cx="11439200" cy="2401200"/>
          </a:xfrm>
          <a:prstGeom prst="rect">
            <a:avLst/>
          </a:prstGeom>
          <a:noFill/>
          <a:ln>
            <a:noFill/>
          </a:ln>
        </p:spPr>
        <p:txBody>
          <a:bodyPr spcFirstLastPara="1" wrap="square" lIns="91431" tIns="91431" rIns="91431" bIns="91431" anchor="t" anchorCtr="0">
            <a:spAutoFit/>
          </a:bodyPr>
          <a:lstStyle/>
          <a:p>
            <a:pPr marL="457189" indent="-372524">
              <a:buClr>
                <a:schemeClr val="dk1"/>
              </a:buClr>
              <a:buSzPts val="1800"/>
              <a:buFont typeface="Calibri"/>
              <a:buChar char="●"/>
            </a:pPr>
            <a:r>
              <a:rPr lang="en-US" altLang="zh-CN" sz="2400">
                <a:solidFill>
                  <a:schemeClr val="dk1"/>
                </a:solidFill>
                <a:latin typeface="Calibri"/>
                <a:ea typeface="Calibri"/>
                <a:cs typeface="Calibri"/>
                <a:sym typeface="Calibri"/>
              </a:rPr>
              <a:t>For the Contact event E1,  BERT-QA over-generates answers for the participant span.   </a:t>
            </a:r>
            <a:endParaRPr sz="2400">
              <a:solidFill>
                <a:schemeClr val="dk1"/>
              </a:solidFill>
              <a:latin typeface="Calibri"/>
              <a:ea typeface="Calibri"/>
              <a:cs typeface="Calibri"/>
              <a:sym typeface="Calibri"/>
            </a:endParaRPr>
          </a:p>
          <a:p>
            <a:pPr marL="914377" lvl="1" indent="-372524">
              <a:buClr>
                <a:schemeClr val="dk1"/>
              </a:buClr>
              <a:buSzPts val="1800"/>
              <a:buFont typeface="Calibri"/>
              <a:buChar char="○"/>
            </a:pPr>
            <a:r>
              <a:rPr lang="en-US" altLang="zh-CN" sz="2400">
                <a:solidFill>
                  <a:schemeClr val="dk1"/>
                </a:solidFill>
                <a:latin typeface="Calibri"/>
                <a:ea typeface="Calibri"/>
                <a:cs typeface="Calibri"/>
                <a:sym typeface="Calibri"/>
              </a:rPr>
              <a:t>QA models produce a ranking over possible answers, producing the optimal threshold is hard </a:t>
            </a:r>
            <a:endParaRPr sz="2400">
              <a:solidFill>
                <a:schemeClr val="dk1"/>
              </a:solidFill>
              <a:latin typeface="Calibri"/>
              <a:ea typeface="Calibri"/>
              <a:cs typeface="Calibri"/>
              <a:sym typeface="Calibri"/>
            </a:endParaRPr>
          </a:p>
          <a:p>
            <a:pPr marL="457189" indent="-372524">
              <a:buClr>
                <a:schemeClr val="dk1"/>
              </a:buClr>
              <a:buSzPts val="1800"/>
              <a:buFont typeface="Calibri"/>
              <a:buChar char="●"/>
            </a:pPr>
            <a:r>
              <a:rPr lang="en-US" altLang="zh-CN" sz="2400">
                <a:solidFill>
                  <a:schemeClr val="dk1"/>
                </a:solidFill>
                <a:latin typeface="Calibri"/>
                <a:ea typeface="Calibri"/>
                <a:cs typeface="Calibri"/>
                <a:sym typeface="Calibri"/>
              </a:rPr>
              <a:t>For  the IdentifyCategorize event, only our model can successfully extract all arguments.</a:t>
            </a:r>
            <a:endParaRPr sz="2400">
              <a:solidFill>
                <a:schemeClr val="dk1"/>
              </a:solidFill>
              <a:latin typeface="Calibri"/>
              <a:ea typeface="Calibri"/>
              <a:cs typeface="Calibri"/>
              <a:sym typeface="Calibri"/>
            </a:endParaRPr>
          </a:p>
          <a:p>
            <a:pPr marL="914377" lvl="1" indent="-372524">
              <a:buClr>
                <a:schemeClr val="dk1"/>
              </a:buClr>
              <a:buSzPts val="1800"/>
              <a:buFont typeface="Calibri"/>
              <a:buChar char="○"/>
            </a:pPr>
            <a:r>
              <a:rPr lang="en-US" altLang="zh-CN" sz="2400">
                <a:solidFill>
                  <a:schemeClr val="dk1"/>
                </a:solidFill>
                <a:latin typeface="Calibri"/>
                <a:ea typeface="Calibri"/>
                <a:cs typeface="Calibri"/>
                <a:sym typeface="Calibri"/>
              </a:rPr>
              <a:t>Sequence labeling model struggle with types with few training examples</a:t>
            </a:r>
            <a:endParaRPr sz="2400">
              <a:latin typeface="Calibri"/>
              <a:ea typeface="Calibri"/>
              <a:cs typeface="Calibri"/>
              <a:sym typeface="Calibri"/>
            </a:endParaRPr>
          </a:p>
        </p:txBody>
      </p:sp>
    </p:spTree>
    <p:extLst>
      <p:ext uri="{BB962C8B-B14F-4D97-AF65-F5344CB8AC3E}">
        <p14:creationId xmlns:p14="http://schemas.microsoft.com/office/powerpoint/2010/main" val="162132534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60"/>
          <p:cNvSpPr txBox="1">
            <a:spLocks noGrp="1"/>
          </p:cNvSpPr>
          <p:nvPr>
            <p:ph type="title"/>
          </p:nvPr>
        </p:nvSpPr>
        <p:spPr>
          <a:xfrm>
            <a:off x="415600" y="288567"/>
            <a:ext cx="11360800" cy="763600"/>
          </a:xfrm>
          <a:prstGeom prst="rect">
            <a:avLst/>
          </a:prstGeom>
          <a:noFill/>
          <a:ln>
            <a:noFill/>
          </a:ln>
        </p:spPr>
        <p:txBody>
          <a:bodyPr spcFirstLastPara="1" wrap="square" lIns="121897" tIns="121897" rIns="121897" bIns="121897" anchor="t" anchorCtr="0">
            <a:normAutofit/>
          </a:bodyPr>
          <a:lstStyle/>
          <a:p>
            <a:pPr>
              <a:lnSpc>
                <a:spcPct val="100000"/>
              </a:lnSpc>
              <a:buSzPct val="97222"/>
            </a:pPr>
            <a:r>
              <a:rPr lang="en" sz="3200" dirty="0" smtClean="0">
                <a:solidFill>
                  <a:schemeClr val="dk1"/>
                </a:solidFill>
                <a:latin typeface="Calibri"/>
                <a:ea typeface="Calibri"/>
                <a:cs typeface="Calibri"/>
                <a:sym typeface="Calibri"/>
              </a:rPr>
              <a:t>GLEN </a:t>
            </a:r>
            <a:r>
              <a:rPr lang="en" sz="3200" dirty="0">
                <a:solidFill>
                  <a:schemeClr val="dk1"/>
                </a:solidFill>
                <a:latin typeface="Calibri"/>
                <a:ea typeface="Calibri"/>
                <a:cs typeface="Calibri"/>
                <a:sym typeface="Calibri"/>
              </a:rPr>
              <a:t>- General-Purpose Event Extraction [Zhan et al., </a:t>
            </a:r>
            <a:r>
              <a:rPr lang="en" sz="3200" dirty="0" smtClean="0">
                <a:solidFill>
                  <a:schemeClr val="dk1"/>
                </a:solidFill>
                <a:latin typeface="Calibri"/>
                <a:ea typeface="Calibri"/>
                <a:cs typeface="Calibri"/>
                <a:sym typeface="Calibri"/>
              </a:rPr>
              <a:t>2023</a:t>
            </a:r>
            <a:r>
              <a:rPr lang="en-US" sz="3200" dirty="0" err="1" smtClean="0">
                <a:solidFill>
                  <a:schemeClr val="dk1"/>
                </a:solidFill>
                <a:latin typeface="Calibri"/>
                <a:ea typeface="Calibri"/>
                <a:cs typeface="Calibri"/>
                <a:sym typeface="Calibri"/>
              </a:rPr>
              <a:t>arxiv</a:t>
            </a:r>
            <a:r>
              <a:rPr lang="en" sz="3200" dirty="0" smtClean="0">
                <a:solidFill>
                  <a:schemeClr val="dk1"/>
                </a:solidFill>
                <a:latin typeface="Calibri"/>
                <a:ea typeface="Calibri"/>
                <a:cs typeface="Calibri"/>
                <a:sym typeface="Calibri"/>
              </a:rPr>
              <a:t>]</a:t>
            </a:r>
            <a:endParaRPr sz="3200" dirty="0">
              <a:solidFill>
                <a:schemeClr val="dk1"/>
              </a:solidFill>
              <a:latin typeface="Calibri"/>
              <a:ea typeface="Calibri"/>
              <a:cs typeface="Calibri"/>
              <a:sym typeface="Calibri"/>
            </a:endParaRPr>
          </a:p>
        </p:txBody>
      </p:sp>
      <p:sp>
        <p:nvSpPr>
          <p:cNvPr id="348" name="Google Shape;348;p60"/>
          <p:cNvSpPr txBox="1">
            <a:spLocks noGrp="1"/>
          </p:cNvSpPr>
          <p:nvPr>
            <p:ph type="body" idx="1"/>
          </p:nvPr>
        </p:nvSpPr>
        <p:spPr>
          <a:xfrm>
            <a:off x="415600" y="1333433"/>
            <a:ext cx="11360800" cy="4555200"/>
          </a:xfrm>
          <a:prstGeom prst="rect">
            <a:avLst/>
          </a:prstGeom>
          <a:noFill/>
          <a:ln>
            <a:noFill/>
          </a:ln>
        </p:spPr>
        <p:txBody>
          <a:bodyPr spcFirstLastPara="1" wrap="square" lIns="121897" tIns="121897" rIns="121897" bIns="121897" anchor="t" anchorCtr="0">
            <a:normAutofit/>
          </a:bodyPr>
          <a:lstStyle/>
          <a:p>
            <a:pPr>
              <a:lnSpc>
                <a:spcPct val="100000"/>
              </a:lnSpc>
              <a:buChar char="-"/>
            </a:pPr>
            <a:r>
              <a:rPr lang="en"/>
              <a:t>Current event extraction benchmarks only focus on a </a:t>
            </a:r>
            <a:r>
              <a:rPr lang="en">
                <a:solidFill>
                  <a:schemeClr val="accent1"/>
                </a:solidFill>
              </a:rPr>
              <a:t>few event types</a:t>
            </a:r>
            <a:r>
              <a:rPr lang="en"/>
              <a:t> and </a:t>
            </a:r>
            <a:r>
              <a:rPr lang="en">
                <a:solidFill>
                  <a:schemeClr val="accent1"/>
                </a:solidFill>
              </a:rPr>
              <a:t>limited domains</a:t>
            </a:r>
            <a:endParaRPr>
              <a:solidFill>
                <a:schemeClr val="accent1"/>
              </a:solidFill>
            </a:endParaRPr>
          </a:p>
          <a:p>
            <a:pPr lvl="1">
              <a:lnSpc>
                <a:spcPct val="100000"/>
              </a:lnSpc>
              <a:buChar char="-"/>
            </a:pPr>
            <a:r>
              <a:rPr lang="en"/>
              <a:t>ACE05 has 33 event types, heavily focused on attack-related news </a:t>
            </a:r>
            <a:endParaRPr/>
          </a:p>
          <a:p>
            <a:pPr lvl="1">
              <a:lnSpc>
                <a:spcPct val="100000"/>
              </a:lnSpc>
              <a:buChar char="-"/>
            </a:pPr>
            <a:r>
              <a:rPr lang="en"/>
              <a:t>MAVEN is currently the largest event extraction dataset, has 168 types, most are military attack or natural disaster   </a:t>
            </a:r>
            <a:endParaRPr/>
          </a:p>
          <a:p>
            <a:pPr>
              <a:lnSpc>
                <a:spcPct val="100000"/>
              </a:lnSpc>
              <a:buChar char="-"/>
            </a:pPr>
            <a:r>
              <a:rPr lang="en"/>
              <a:t>As a result, none of the current event extraction systems can be used as off-the-shelf tools </a:t>
            </a:r>
            <a:endParaRPr/>
          </a:p>
          <a:p>
            <a:pPr lvl="1">
              <a:lnSpc>
                <a:spcPct val="100000"/>
              </a:lnSpc>
              <a:buChar char="-"/>
            </a:pPr>
            <a:r>
              <a:rPr lang="en"/>
              <a:t>Users have to define their own ontology and collect their own data before being able to adopt any of the published models </a:t>
            </a:r>
            <a:endParaRPr/>
          </a:p>
          <a:p>
            <a:pPr lvl="1">
              <a:lnSpc>
                <a:spcPct val="100000"/>
              </a:lnSpc>
              <a:buChar char="-"/>
            </a:pPr>
            <a:r>
              <a:rPr lang="en" i="1"/>
              <a:t>For the KAIROS evaluation, every time we add a new scenario, we need to collect data and do annotation</a:t>
            </a:r>
            <a:endParaRPr i="1"/>
          </a:p>
        </p:txBody>
      </p:sp>
      <p:sp>
        <p:nvSpPr>
          <p:cNvPr id="349" name="Google Shape;349;p60"/>
          <p:cNvSpPr txBox="1">
            <a:spLocks noGrp="1"/>
          </p:cNvSpPr>
          <p:nvPr>
            <p:ph type="sldNum" idx="12"/>
          </p:nvPr>
        </p:nvSpPr>
        <p:spPr>
          <a:xfrm>
            <a:off x="11296611" y="6217623"/>
            <a:ext cx="731600" cy="524800"/>
          </a:xfrm>
          <a:prstGeom prst="rect">
            <a:avLst/>
          </a:prstGeom>
          <a:noFill/>
          <a:ln>
            <a:noFill/>
          </a:ln>
        </p:spPr>
        <p:txBody>
          <a:bodyPr spcFirstLastPara="1" wrap="square" lIns="121897" tIns="121897" rIns="121897" bIns="121897" anchor="ctr" anchorCtr="0">
            <a:normAutofit/>
          </a:bodyPr>
          <a:lstStyle/>
          <a:p>
            <a:pPr>
              <a:buClr>
                <a:srgbClr val="000000"/>
              </a:buClr>
              <a:buSzPts val="900"/>
            </a:pPr>
            <a:fld id="{00000000-1234-1234-1234-123412341234}" type="slidenum">
              <a:rPr lang="en"/>
              <a:pPr>
                <a:buClr>
                  <a:srgbClr val="000000"/>
                </a:buClr>
                <a:buSzPts val="900"/>
              </a:pPr>
              <a:t>26</a:t>
            </a:fld>
            <a:endParaRPr/>
          </a:p>
        </p:txBody>
      </p:sp>
      <p:pic>
        <p:nvPicPr>
          <p:cNvPr id="350" name="Google Shape;350;p60"/>
          <p:cNvPicPr preferRelativeResize="0"/>
          <p:nvPr/>
        </p:nvPicPr>
        <p:blipFill rotWithShape="1">
          <a:blip r:embed="rId3">
            <a:alphaModFix/>
          </a:blip>
          <a:srcRect t="1845"/>
          <a:stretch/>
        </p:blipFill>
        <p:spPr>
          <a:xfrm>
            <a:off x="1" y="3894433"/>
            <a:ext cx="12192001" cy="2323200"/>
          </a:xfrm>
          <a:prstGeom prst="rect">
            <a:avLst/>
          </a:prstGeom>
          <a:noFill/>
          <a:ln>
            <a:noFill/>
          </a:ln>
        </p:spPr>
      </p:pic>
    </p:spTree>
    <p:extLst>
      <p:ext uri="{BB962C8B-B14F-4D97-AF65-F5344CB8AC3E}">
        <p14:creationId xmlns:p14="http://schemas.microsoft.com/office/powerpoint/2010/main" val="3834480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61"/>
          <p:cNvSpPr txBox="1">
            <a:spLocks noGrp="1"/>
          </p:cNvSpPr>
          <p:nvPr>
            <p:ph type="title"/>
          </p:nvPr>
        </p:nvSpPr>
        <p:spPr>
          <a:xfrm>
            <a:off x="415600" y="593367"/>
            <a:ext cx="11360800" cy="763600"/>
          </a:xfrm>
          <a:prstGeom prst="rect">
            <a:avLst/>
          </a:prstGeom>
          <a:noFill/>
          <a:ln>
            <a:noFill/>
          </a:ln>
        </p:spPr>
        <p:txBody>
          <a:bodyPr spcFirstLastPara="1" wrap="square" lIns="121897" tIns="121897" rIns="121897" bIns="121897" anchor="t" anchorCtr="0">
            <a:normAutofit/>
          </a:bodyPr>
          <a:lstStyle/>
          <a:p>
            <a:pPr>
              <a:lnSpc>
                <a:spcPct val="100000"/>
              </a:lnSpc>
              <a:buSzPts val="2100"/>
            </a:pPr>
            <a:r>
              <a:rPr lang="en"/>
              <a:t>Dataset Construction</a:t>
            </a:r>
            <a:endParaRPr/>
          </a:p>
        </p:txBody>
      </p:sp>
      <p:sp>
        <p:nvSpPr>
          <p:cNvPr id="356" name="Google Shape;356;p61"/>
          <p:cNvSpPr txBox="1">
            <a:spLocks noGrp="1"/>
          </p:cNvSpPr>
          <p:nvPr>
            <p:ph type="body" idx="1"/>
          </p:nvPr>
        </p:nvSpPr>
        <p:spPr>
          <a:xfrm>
            <a:off x="6408331" y="1073540"/>
            <a:ext cx="5358139" cy="5103088"/>
          </a:xfrm>
          <a:prstGeom prst="rect">
            <a:avLst/>
          </a:prstGeom>
          <a:noFill/>
          <a:ln>
            <a:noFill/>
          </a:ln>
        </p:spPr>
        <p:txBody>
          <a:bodyPr spcFirstLastPara="1" wrap="square" lIns="121897" tIns="121897" rIns="121897" bIns="121897" anchor="t" anchorCtr="0">
            <a:normAutofit/>
          </a:bodyPr>
          <a:lstStyle/>
          <a:p>
            <a:pPr indent="-428825">
              <a:lnSpc>
                <a:spcPct val="100000"/>
              </a:lnSpc>
              <a:spcBef>
                <a:spcPts val="1333"/>
              </a:spcBef>
              <a:buSzPts val="1465"/>
              <a:buChar char="-"/>
            </a:pPr>
            <a:r>
              <a:rPr lang="en"/>
              <a:t>We utilize PropBank annotation from multiple sources: PropBank frame files, OntoNotes, AMR, QuestionBank, ANC </a:t>
            </a:r>
            <a:endParaRPr/>
          </a:p>
          <a:p>
            <a:pPr indent="-428825">
              <a:lnSpc>
                <a:spcPct val="100000"/>
              </a:lnSpc>
              <a:spcBef>
                <a:spcPts val="1600"/>
              </a:spcBef>
              <a:buSzPts val="1465"/>
              <a:buFont typeface="Arial"/>
              <a:buChar char="-"/>
            </a:pPr>
            <a:r>
              <a:rPr lang="en"/>
              <a:t>We use the XPO Overlay to perform automatic mapping of PropBank labels to WikiData Qnode labels, so each event mention will be associated with one or more Qnodes</a:t>
            </a:r>
            <a:endParaRPr sz="1600"/>
          </a:p>
          <a:p>
            <a:pPr indent="-428825">
              <a:lnSpc>
                <a:spcPct val="100000"/>
              </a:lnSpc>
              <a:spcBef>
                <a:spcPts val="1600"/>
              </a:spcBef>
              <a:buSzPts val="1465"/>
              <a:buFont typeface="Arial"/>
              <a:buChar char="-"/>
            </a:pPr>
            <a:r>
              <a:rPr lang="en"/>
              <a:t> Our final dataset is 20x larger in ontology size and 4x larger in corpus size compared to MAVEN</a:t>
            </a:r>
            <a:endParaRPr/>
          </a:p>
          <a:p>
            <a:pPr indent="-304791">
              <a:lnSpc>
                <a:spcPct val="100000"/>
              </a:lnSpc>
              <a:spcBef>
                <a:spcPts val="1600"/>
              </a:spcBef>
              <a:buSzPts val="1465"/>
              <a:buNone/>
            </a:pPr>
            <a:endParaRPr/>
          </a:p>
          <a:p>
            <a:pPr marL="0" indent="0">
              <a:lnSpc>
                <a:spcPct val="100000"/>
              </a:lnSpc>
              <a:spcBef>
                <a:spcPts val="1600"/>
              </a:spcBef>
              <a:buSzPts val="1018"/>
              <a:buNone/>
            </a:pPr>
            <a:endParaRPr sz="2000"/>
          </a:p>
          <a:p>
            <a:pPr marL="0" indent="0">
              <a:lnSpc>
                <a:spcPct val="100000"/>
              </a:lnSpc>
              <a:spcBef>
                <a:spcPts val="1600"/>
              </a:spcBef>
              <a:spcAft>
                <a:spcPts val="1600"/>
              </a:spcAft>
              <a:buSzPts val="1018"/>
              <a:buNone/>
            </a:pPr>
            <a:endParaRPr sz="2000"/>
          </a:p>
        </p:txBody>
      </p:sp>
      <p:sp>
        <p:nvSpPr>
          <p:cNvPr id="357" name="Google Shape;357;p61"/>
          <p:cNvSpPr txBox="1">
            <a:spLocks noGrp="1"/>
          </p:cNvSpPr>
          <p:nvPr>
            <p:ph type="sldNum" idx="12"/>
          </p:nvPr>
        </p:nvSpPr>
        <p:spPr>
          <a:xfrm>
            <a:off x="11296611" y="6217623"/>
            <a:ext cx="731600" cy="524800"/>
          </a:xfrm>
          <a:prstGeom prst="rect">
            <a:avLst/>
          </a:prstGeom>
          <a:noFill/>
          <a:ln>
            <a:noFill/>
          </a:ln>
        </p:spPr>
        <p:txBody>
          <a:bodyPr spcFirstLastPara="1" wrap="square" lIns="121897" tIns="121897" rIns="121897" bIns="121897" anchor="ctr" anchorCtr="0">
            <a:normAutofit/>
          </a:bodyPr>
          <a:lstStyle/>
          <a:p>
            <a:pPr>
              <a:buSzPts val="900"/>
            </a:pPr>
            <a:fld id="{00000000-1234-1234-1234-123412341234}" type="slidenum">
              <a:rPr lang="en"/>
              <a:pPr>
                <a:buSzPts val="900"/>
              </a:pPr>
              <a:t>27</a:t>
            </a:fld>
            <a:endParaRPr/>
          </a:p>
        </p:txBody>
      </p:sp>
      <p:pic>
        <p:nvPicPr>
          <p:cNvPr id="358" name="Google Shape;358;p61"/>
          <p:cNvPicPr preferRelativeResize="0"/>
          <p:nvPr/>
        </p:nvPicPr>
        <p:blipFill rotWithShape="1">
          <a:blip r:embed="rId3">
            <a:alphaModFix/>
          </a:blip>
          <a:srcRect/>
          <a:stretch/>
        </p:blipFill>
        <p:spPr>
          <a:xfrm>
            <a:off x="558646" y="1335381"/>
            <a:ext cx="5726116" cy="3046060"/>
          </a:xfrm>
          <a:prstGeom prst="rect">
            <a:avLst/>
          </a:prstGeom>
          <a:noFill/>
          <a:ln>
            <a:noFill/>
          </a:ln>
        </p:spPr>
      </p:pic>
      <p:pic>
        <p:nvPicPr>
          <p:cNvPr id="359" name="Google Shape;359;p61"/>
          <p:cNvPicPr preferRelativeResize="0"/>
          <p:nvPr/>
        </p:nvPicPr>
        <p:blipFill rotWithShape="1">
          <a:blip r:embed="rId4">
            <a:alphaModFix/>
          </a:blip>
          <a:srcRect/>
          <a:stretch/>
        </p:blipFill>
        <p:spPr>
          <a:xfrm>
            <a:off x="2863057" y="4634551"/>
            <a:ext cx="7271120" cy="2033616"/>
          </a:xfrm>
          <a:prstGeom prst="rect">
            <a:avLst/>
          </a:prstGeom>
          <a:noFill/>
          <a:ln>
            <a:noFill/>
          </a:ln>
        </p:spPr>
      </p:pic>
      <p:sp>
        <p:nvSpPr>
          <p:cNvPr id="360" name="Google Shape;360;p61"/>
          <p:cNvSpPr txBox="1"/>
          <p:nvPr/>
        </p:nvSpPr>
        <p:spPr>
          <a:xfrm>
            <a:off x="986356" y="5051916"/>
            <a:ext cx="2103651" cy="763600"/>
          </a:xfrm>
          <a:prstGeom prst="rect">
            <a:avLst/>
          </a:prstGeom>
          <a:noFill/>
          <a:ln>
            <a:noFill/>
          </a:ln>
        </p:spPr>
        <p:txBody>
          <a:bodyPr spcFirstLastPara="1" wrap="square" lIns="91398" tIns="91398" rIns="91398" bIns="91398" anchor="t" anchorCtr="0">
            <a:noAutofit/>
          </a:bodyPr>
          <a:lstStyle/>
          <a:p>
            <a:pPr>
              <a:buClr>
                <a:schemeClr val="dk1"/>
              </a:buClr>
              <a:buSzPts val="1400"/>
            </a:pPr>
            <a:r>
              <a:rPr lang="en" sz="2100" i="1">
                <a:solidFill>
                  <a:srgbClr val="0000FF"/>
                </a:solidFill>
                <a:latin typeface="Calibri"/>
                <a:ea typeface="Calibri"/>
                <a:cs typeface="Calibri"/>
                <a:sym typeface="Calibri"/>
              </a:rPr>
              <a:t>Before KAIROS</a:t>
            </a:r>
            <a:endParaRPr sz="1900">
              <a:solidFill>
                <a:srgbClr val="000000"/>
              </a:solidFill>
              <a:latin typeface="Arial"/>
              <a:ea typeface="Arial"/>
              <a:cs typeface="Arial"/>
              <a:sym typeface="Arial"/>
            </a:endParaRPr>
          </a:p>
        </p:txBody>
      </p:sp>
      <p:sp>
        <p:nvSpPr>
          <p:cNvPr id="361" name="Google Shape;361;p61"/>
          <p:cNvSpPr txBox="1"/>
          <p:nvPr/>
        </p:nvSpPr>
        <p:spPr>
          <a:xfrm>
            <a:off x="1006251" y="5848617"/>
            <a:ext cx="2103651" cy="763600"/>
          </a:xfrm>
          <a:prstGeom prst="rect">
            <a:avLst/>
          </a:prstGeom>
          <a:noFill/>
          <a:ln>
            <a:noFill/>
          </a:ln>
        </p:spPr>
        <p:txBody>
          <a:bodyPr spcFirstLastPara="1" wrap="square" lIns="91398" tIns="91398" rIns="91398" bIns="91398" anchor="t" anchorCtr="0">
            <a:noAutofit/>
          </a:bodyPr>
          <a:lstStyle/>
          <a:p>
            <a:pPr>
              <a:buClr>
                <a:schemeClr val="dk1"/>
              </a:buClr>
              <a:buSzPts val="1400"/>
            </a:pPr>
            <a:r>
              <a:rPr lang="en" sz="2100" i="1">
                <a:solidFill>
                  <a:srgbClr val="0000FF"/>
                </a:solidFill>
                <a:latin typeface="Calibri"/>
                <a:ea typeface="Calibri"/>
                <a:cs typeface="Calibri"/>
                <a:sym typeface="Calibri"/>
              </a:rPr>
              <a:t>After KAIROS</a:t>
            </a:r>
            <a:endParaRPr sz="1900">
              <a:solidFill>
                <a:srgbClr val="000000"/>
              </a:solidFill>
              <a:latin typeface="Arial"/>
              <a:ea typeface="Arial"/>
              <a:cs typeface="Arial"/>
              <a:sym typeface="Arial"/>
            </a:endParaRPr>
          </a:p>
        </p:txBody>
      </p:sp>
    </p:spTree>
    <p:extLst>
      <p:ext uri="{BB962C8B-B14F-4D97-AF65-F5344CB8AC3E}">
        <p14:creationId xmlns:p14="http://schemas.microsoft.com/office/powerpoint/2010/main" val="1581347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62"/>
          <p:cNvSpPr txBox="1">
            <a:spLocks noGrp="1"/>
          </p:cNvSpPr>
          <p:nvPr>
            <p:ph type="title"/>
          </p:nvPr>
        </p:nvSpPr>
        <p:spPr>
          <a:xfrm>
            <a:off x="415600" y="186967"/>
            <a:ext cx="11360800" cy="763600"/>
          </a:xfrm>
          <a:prstGeom prst="rect">
            <a:avLst/>
          </a:prstGeom>
          <a:noFill/>
          <a:ln>
            <a:noFill/>
          </a:ln>
        </p:spPr>
        <p:txBody>
          <a:bodyPr spcFirstLastPara="1" wrap="square" lIns="121897" tIns="121897" rIns="121897" bIns="121897" anchor="t" anchorCtr="0">
            <a:normAutofit/>
          </a:bodyPr>
          <a:lstStyle/>
          <a:p>
            <a:pPr>
              <a:lnSpc>
                <a:spcPct val="100000"/>
              </a:lnSpc>
              <a:buSzPts val="2100"/>
            </a:pPr>
            <a:r>
              <a:rPr lang="en"/>
              <a:t>Model Design</a:t>
            </a:r>
            <a:endParaRPr/>
          </a:p>
        </p:txBody>
      </p:sp>
      <p:sp>
        <p:nvSpPr>
          <p:cNvPr id="367" name="Google Shape;367;p62"/>
          <p:cNvSpPr txBox="1">
            <a:spLocks noGrp="1"/>
          </p:cNvSpPr>
          <p:nvPr>
            <p:ph type="body" idx="1"/>
          </p:nvPr>
        </p:nvSpPr>
        <p:spPr>
          <a:xfrm>
            <a:off x="415600" y="4489600"/>
            <a:ext cx="11360800" cy="2170000"/>
          </a:xfrm>
          <a:prstGeom prst="rect">
            <a:avLst/>
          </a:prstGeom>
          <a:noFill/>
          <a:ln>
            <a:noFill/>
          </a:ln>
        </p:spPr>
        <p:txBody>
          <a:bodyPr spcFirstLastPara="1" wrap="square" lIns="121897" tIns="121897" rIns="121897" bIns="121897" anchor="t" anchorCtr="0">
            <a:normAutofit/>
          </a:bodyPr>
          <a:lstStyle/>
          <a:p>
            <a:pPr marL="0" indent="0">
              <a:lnSpc>
                <a:spcPct val="100000"/>
              </a:lnSpc>
              <a:buSzPts val="1400"/>
              <a:buNone/>
            </a:pPr>
            <a:r>
              <a:rPr lang="en" sz="2100"/>
              <a:t>Our model has 3 components: </a:t>
            </a:r>
            <a:endParaRPr sz="2100"/>
          </a:p>
          <a:p>
            <a:pPr indent="-440256">
              <a:lnSpc>
                <a:spcPct val="100000"/>
              </a:lnSpc>
              <a:spcBef>
                <a:spcPts val="1600"/>
              </a:spcBef>
              <a:buSzPts val="1600"/>
              <a:buChar char="-"/>
            </a:pPr>
            <a:r>
              <a:rPr lang="en" sz="2100"/>
              <a:t>Trigger Identification: finding the trigger word from the sentence</a:t>
            </a:r>
            <a:endParaRPr sz="2100"/>
          </a:p>
          <a:p>
            <a:pPr indent="-440256">
              <a:lnSpc>
                <a:spcPct val="100000"/>
              </a:lnSpc>
              <a:buSzPts val="1600"/>
              <a:buChar char="-"/>
            </a:pPr>
            <a:r>
              <a:rPr lang="en" sz="2100"/>
              <a:t>Event Type Ranking: finding the top-K candidate event types for the sentence </a:t>
            </a:r>
            <a:endParaRPr sz="2100"/>
          </a:p>
          <a:p>
            <a:pPr indent="-440256">
              <a:lnSpc>
                <a:spcPct val="100000"/>
              </a:lnSpc>
              <a:buSzPts val="1600"/>
              <a:buChar char="-"/>
            </a:pPr>
            <a:r>
              <a:rPr lang="en" sz="2100"/>
              <a:t>Event Type Classification: link each trigger word with one event type</a:t>
            </a:r>
            <a:endParaRPr sz="2100"/>
          </a:p>
        </p:txBody>
      </p:sp>
      <p:sp>
        <p:nvSpPr>
          <p:cNvPr id="368" name="Google Shape;368;p62"/>
          <p:cNvSpPr txBox="1">
            <a:spLocks noGrp="1"/>
          </p:cNvSpPr>
          <p:nvPr>
            <p:ph type="sldNum" idx="12"/>
          </p:nvPr>
        </p:nvSpPr>
        <p:spPr>
          <a:xfrm>
            <a:off x="11296611" y="6217623"/>
            <a:ext cx="731600" cy="524800"/>
          </a:xfrm>
          <a:prstGeom prst="rect">
            <a:avLst/>
          </a:prstGeom>
          <a:noFill/>
          <a:ln>
            <a:noFill/>
          </a:ln>
        </p:spPr>
        <p:txBody>
          <a:bodyPr spcFirstLastPara="1" wrap="square" lIns="121897" tIns="121897" rIns="121897" bIns="121897" anchor="ctr" anchorCtr="0">
            <a:normAutofit/>
          </a:bodyPr>
          <a:lstStyle/>
          <a:p>
            <a:pPr>
              <a:buSzPts val="900"/>
            </a:pPr>
            <a:fld id="{00000000-1234-1234-1234-123412341234}" type="slidenum">
              <a:rPr lang="en"/>
              <a:pPr>
                <a:buSzPts val="900"/>
              </a:pPr>
              <a:t>28</a:t>
            </a:fld>
            <a:endParaRPr/>
          </a:p>
        </p:txBody>
      </p:sp>
      <p:pic>
        <p:nvPicPr>
          <p:cNvPr id="369" name="Google Shape;369;p62"/>
          <p:cNvPicPr preferRelativeResize="0"/>
          <p:nvPr/>
        </p:nvPicPr>
        <p:blipFill rotWithShape="1">
          <a:blip r:embed="rId3">
            <a:alphaModFix/>
          </a:blip>
          <a:srcRect/>
          <a:stretch/>
        </p:blipFill>
        <p:spPr>
          <a:xfrm>
            <a:off x="638700" y="950567"/>
            <a:ext cx="10914597" cy="3607999"/>
          </a:xfrm>
          <a:prstGeom prst="rect">
            <a:avLst/>
          </a:prstGeom>
          <a:noFill/>
          <a:ln>
            <a:noFill/>
          </a:ln>
        </p:spPr>
      </p:pic>
    </p:spTree>
    <p:extLst>
      <p:ext uri="{BB962C8B-B14F-4D97-AF65-F5344CB8AC3E}">
        <p14:creationId xmlns:p14="http://schemas.microsoft.com/office/powerpoint/2010/main" val="2471443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63"/>
          <p:cNvSpPr txBox="1">
            <a:spLocks noGrp="1"/>
          </p:cNvSpPr>
          <p:nvPr>
            <p:ph type="title"/>
          </p:nvPr>
        </p:nvSpPr>
        <p:spPr>
          <a:xfrm>
            <a:off x="314000" y="186967"/>
            <a:ext cx="11360800" cy="763600"/>
          </a:xfrm>
          <a:prstGeom prst="rect">
            <a:avLst/>
          </a:prstGeom>
          <a:noFill/>
          <a:ln>
            <a:noFill/>
          </a:ln>
        </p:spPr>
        <p:txBody>
          <a:bodyPr spcFirstLastPara="1" wrap="square" lIns="121897" tIns="121897" rIns="121897" bIns="121897" anchor="t" anchorCtr="0">
            <a:normAutofit/>
          </a:bodyPr>
          <a:lstStyle/>
          <a:p>
            <a:pPr>
              <a:lnSpc>
                <a:spcPct val="100000"/>
              </a:lnSpc>
              <a:buSzPts val="2100"/>
            </a:pPr>
            <a:r>
              <a:rPr lang="en"/>
              <a:t>Experiment Results</a:t>
            </a:r>
            <a:endParaRPr/>
          </a:p>
        </p:txBody>
      </p:sp>
      <p:sp>
        <p:nvSpPr>
          <p:cNvPr id="375" name="Google Shape;375;p63"/>
          <p:cNvSpPr txBox="1">
            <a:spLocks noGrp="1"/>
          </p:cNvSpPr>
          <p:nvPr>
            <p:ph type="sldNum" idx="12"/>
          </p:nvPr>
        </p:nvSpPr>
        <p:spPr>
          <a:xfrm>
            <a:off x="11296611" y="6217623"/>
            <a:ext cx="731600" cy="524800"/>
          </a:xfrm>
          <a:prstGeom prst="rect">
            <a:avLst/>
          </a:prstGeom>
          <a:noFill/>
          <a:ln>
            <a:noFill/>
          </a:ln>
        </p:spPr>
        <p:txBody>
          <a:bodyPr spcFirstLastPara="1" wrap="square" lIns="121897" tIns="121897" rIns="121897" bIns="121897" anchor="ctr" anchorCtr="0">
            <a:normAutofit/>
          </a:bodyPr>
          <a:lstStyle/>
          <a:p>
            <a:pPr>
              <a:buSzPts val="900"/>
            </a:pPr>
            <a:fld id="{00000000-1234-1234-1234-123412341234}" type="slidenum">
              <a:rPr lang="en"/>
              <a:pPr>
                <a:buSzPts val="900"/>
              </a:pPr>
              <a:t>29</a:t>
            </a:fld>
            <a:endParaRPr/>
          </a:p>
        </p:txBody>
      </p:sp>
      <p:pic>
        <p:nvPicPr>
          <p:cNvPr id="376" name="Google Shape;376;p63" title="Points scored"/>
          <p:cNvPicPr preferRelativeResize="0"/>
          <p:nvPr/>
        </p:nvPicPr>
        <p:blipFill rotWithShape="1">
          <a:blip r:embed="rId3">
            <a:alphaModFix/>
          </a:blip>
          <a:srcRect/>
          <a:stretch/>
        </p:blipFill>
        <p:spPr>
          <a:xfrm>
            <a:off x="1866877" y="834190"/>
            <a:ext cx="7944052" cy="4659081"/>
          </a:xfrm>
          <a:prstGeom prst="rect">
            <a:avLst/>
          </a:prstGeom>
          <a:noFill/>
          <a:ln>
            <a:noFill/>
          </a:ln>
        </p:spPr>
      </p:pic>
      <p:pic>
        <p:nvPicPr>
          <p:cNvPr id="377" name="Google Shape;377;p63"/>
          <p:cNvPicPr preferRelativeResize="0"/>
          <p:nvPr/>
        </p:nvPicPr>
        <p:blipFill rotWithShape="1">
          <a:blip r:embed="rId4">
            <a:alphaModFix/>
          </a:blip>
          <a:srcRect/>
          <a:stretch/>
        </p:blipFill>
        <p:spPr>
          <a:xfrm>
            <a:off x="680186" y="5436062"/>
            <a:ext cx="10994615" cy="1421937"/>
          </a:xfrm>
          <a:prstGeom prst="rect">
            <a:avLst/>
          </a:prstGeom>
          <a:noFill/>
          <a:ln>
            <a:noFill/>
          </a:ln>
        </p:spPr>
      </p:pic>
    </p:spTree>
    <p:extLst>
      <p:ext uri="{BB962C8B-B14F-4D97-AF65-F5344CB8AC3E}">
        <p14:creationId xmlns:p14="http://schemas.microsoft.com/office/powerpoint/2010/main" val="944310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7FDE61-6E93-DC44-8A79-9D685D5F2262}"/>
              </a:ext>
            </a:extLst>
          </p:cNvPr>
          <p:cNvSpPr>
            <a:spLocks noGrp="1"/>
          </p:cNvSpPr>
          <p:nvPr>
            <p:ph type="title"/>
          </p:nvPr>
        </p:nvSpPr>
        <p:spPr/>
        <p:txBody>
          <a:bodyPr/>
          <a:lstStyle/>
          <a:p>
            <a:r>
              <a:rPr lang="en-US" dirty="0"/>
              <a:t>A Quick Overview of Information Extraction</a:t>
            </a:r>
          </a:p>
        </p:txBody>
      </p:sp>
      <p:sp>
        <p:nvSpPr>
          <p:cNvPr id="4" name="Rounded Rectangle 3">
            <a:extLst>
              <a:ext uri="{FF2B5EF4-FFF2-40B4-BE49-F238E27FC236}">
                <a16:creationId xmlns="" xmlns:a16="http://schemas.microsoft.com/office/drawing/2014/main" id="{6E275D6B-4AC8-8C41-BE27-15274728F70B}"/>
              </a:ext>
            </a:extLst>
          </p:cNvPr>
          <p:cNvSpPr/>
          <p:nvPr/>
        </p:nvSpPr>
        <p:spPr>
          <a:xfrm>
            <a:off x="869950" y="1422788"/>
            <a:ext cx="7740650" cy="3499874"/>
          </a:xfrm>
          <a:prstGeom prst="roundRect">
            <a:avLst>
              <a:gd name="adj" fmla="val 12707"/>
            </a:avLst>
          </a:prstGeom>
          <a:solidFill>
            <a:schemeClr val="bg1">
              <a:alpha val="25000"/>
            </a:schemeClr>
          </a:solidFill>
          <a:ln w="63500">
            <a:solidFill>
              <a:srgbClr val="97A6AE">
                <a:alpha val="2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 xmlns:a16="http://schemas.microsoft.com/office/drawing/2014/main" id="{074C1048-6035-F640-BAAC-D866A16A13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9370">
            <a:off x="6110057" y="2259882"/>
            <a:ext cx="739279" cy="561746"/>
          </a:xfrm>
          <a:prstGeom prst="rect">
            <a:avLst/>
          </a:prstGeom>
        </p:spPr>
      </p:pic>
      <p:pic>
        <p:nvPicPr>
          <p:cNvPr id="6" name="Picture 5">
            <a:extLst>
              <a:ext uri="{FF2B5EF4-FFF2-40B4-BE49-F238E27FC236}">
                <a16:creationId xmlns="" xmlns:a16="http://schemas.microsoft.com/office/drawing/2014/main" id="{985E0594-2742-4645-B033-E8D240C06B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00759" y="1546921"/>
            <a:ext cx="1613647" cy="1613647"/>
          </a:xfrm>
          <a:prstGeom prst="rect">
            <a:avLst/>
          </a:prstGeom>
          <a:ln>
            <a:noFill/>
          </a:ln>
          <a:effectLst/>
        </p:spPr>
      </p:pic>
      <p:pic>
        <p:nvPicPr>
          <p:cNvPr id="8" name="Picture 7">
            <a:extLst>
              <a:ext uri="{FF2B5EF4-FFF2-40B4-BE49-F238E27FC236}">
                <a16:creationId xmlns="" xmlns:a16="http://schemas.microsoft.com/office/drawing/2014/main" id="{869F6A73-DC29-4648-88C1-77CA99C167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437721">
            <a:off x="6025101" y="2476808"/>
            <a:ext cx="1265526" cy="1265526"/>
          </a:xfrm>
          <a:prstGeom prst="rect">
            <a:avLst/>
          </a:prstGeom>
          <a:effectLst/>
        </p:spPr>
      </p:pic>
      <p:pic>
        <p:nvPicPr>
          <p:cNvPr id="9" name="Picture 8">
            <a:extLst>
              <a:ext uri="{FF2B5EF4-FFF2-40B4-BE49-F238E27FC236}">
                <a16:creationId xmlns="" xmlns:a16="http://schemas.microsoft.com/office/drawing/2014/main" id="{9BBF8638-D29F-C54B-AB9A-EFF8CDF64E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017605">
            <a:off x="7070714" y="2594553"/>
            <a:ext cx="1093632" cy="1093632"/>
          </a:xfrm>
          <a:prstGeom prst="rect">
            <a:avLst/>
          </a:prstGeom>
          <a:effectLst/>
        </p:spPr>
      </p:pic>
      <p:pic>
        <p:nvPicPr>
          <p:cNvPr id="10" name="Picture 9">
            <a:extLst>
              <a:ext uri="{FF2B5EF4-FFF2-40B4-BE49-F238E27FC236}">
                <a16:creationId xmlns="" xmlns:a16="http://schemas.microsoft.com/office/drawing/2014/main" id="{EAB69AEF-8FCA-EC41-BA9B-AE44B4794F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080449">
            <a:off x="6786120" y="3241765"/>
            <a:ext cx="857250" cy="686882"/>
          </a:xfrm>
          <a:prstGeom prst="rect">
            <a:avLst/>
          </a:prstGeom>
        </p:spPr>
      </p:pic>
      <p:pic>
        <p:nvPicPr>
          <p:cNvPr id="11" name="Picture 10">
            <a:extLst>
              <a:ext uri="{FF2B5EF4-FFF2-40B4-BE49-F238E27FC236}">
                <a16:creationId xmlns="" xmlns:a16="http://schemas.microsoft.com/office/drawing/2014/main" id="{7B569578-FB36-E64E-ABA6-8992AF429F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398180" y="2265780"/>
            <a:ext cx="1371600" cy="1612900"/>
          </a:xfrm>
          <a:prstGeom prst="rect">
            <a:avLst/>
          </a:prstGeom>
        </p:spPr>
      </p:pic>
      <p:pic>
        <p:nvPicPr>
          <p:cNvPr id="12" name="Picture 11">
            <a:extLst>
              <a:ext uri="{FF2B5EF4-FFF2-40B4-BE49-F238E27FC236}">
                <a16:creationId xmlns="" xmlns:a16="http://schemas.microsoft.com/office/drawing/2014/main" id="{1F0B1D7E-4854-5D40-A73D-B7BDD02FA86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42012" y="1226991"/>
            <a:ext cx="1175416" cy="1382202"/>
          </a:xfrm>
          <a:prstGeom prst="rect">
            <a:avLst/>
          </a:prstGeom>
        </p:spPr>
      </p:pic>
      <p:cxnSp>
        <p:nvCxnSpPr>
          <p:cNvPr id="13" name="Straight Arrow Connector 12">
            <a:extLst>
              <a:ext uri="{FF2B5EF4-FFF2-40B4-BE49-F238E27FC236}">
                <a16:creationId xmlns="" xmlns:a16="http://schemas.microsoft.com/office/drawing/2014/main" id="{73166475-7AC7-D841-B2C7-EE200D04278E}"/>
              </a:ext>
            </a:extLst>
          </p:cNvPr>
          <p:cNvCxnSpPr>
            <a:cxnSpLocks/>
          </p:cNvCxnSpPr>
          <p:nvPr/>
        </p:nvCxnSpPr>
        <p:spPr>
          <a:xfrm>
            <a:off x="4968968" y="3046700"/>
            <a:ext cx="732444" cy="0"/>
          </a:xfrm>
          <a:prstGeom prst="straightConnector1">
            <a:avLst/>
          </a:prstGeom>
          <a:ln w="76200">
            <a:solidFill>
              <a:srgbClr val="97A6AE"/>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 xmlns:a16="http://schemas.microsoft.com/office/drawing/2014/main" id="{D162147D-CC61-1E47-97FF-3D54B15FEB24}"/>
              </a:ext>
            </a:extLst>
          </p:cNvPr>
          <p:cNvCxnSpPr>
            <a:cxnSpLocks/>
          </p:cNvCxnSpPr>
          <p:nvPr/>
        </p:nvCxnSpPr>
        <p:spPr>
          <a:xfrm flipV="1">
            <a:off x="7924508" y="1971014"/>
            <a:ext cx="1601606" cy="529137"/>
          </a:xfrm>
          <a:prstGeom prst="straightConnector1">
            <a:avLst/>
          </a:prstGeom>
          <a:ln w="76200">
            <a:solidFill>
              <a:srgbClr val="97A6AE"/>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 xmlns:a16="http://schemas.microsoft.com/office/drawing/2014/main" id="{F1A42AFF-952E-D340-8755-F0FCA5E3B0CC}"/>
              </a:ext>
            </a:extLst>
          </p:cNvPr>
          <p:cNvSpPr/>
          <p:nvPr/>
        </p:nvSpPr>
        <p:spPr>
          <a:xfrm>
            <a:off x="4646713" y="2510186"/>
            <a:ext cx="1416932" cy="5617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97A6AE"/>
                </a:solidFill>
                <a:latin typeface="Helvetica" pitchFamily="2" charset="0"/>
              </a:rPr>
              <a:t>Extraction</a:t>
            </a:r>
          </a:p>
        </p:txBody>
      </p:sp>
      <p:sp>
        <p:nvSpPr>
          <p:cNvPr id="16" name="Rounded Rectangle 15">
            <a:extLst>
              <a:ext uri="{FF2B5EF4-FFF2-40B4-BE49-F238E27FC236}">
                <a16:creationId xmlns="" xmlns:a16="http://schemas.microsoft.com/office/drawing/2014/main" id="{BA60C524-46F1-7148-9A34-5D7487B59EE7}"/>
              </a:ext>
            </a:extLst>
          </p:cNvPr>
          <p:cNvSpPr/>
          <p:nvPr/>
        </p:nvSpPr>
        <p:spPr>
          <a:xfrm>
            <a:off x="869950" y="1443054"/>
            <a:ext cx="2558671" cy="3942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A2F36"/>
                </a:solidFill>
                <a:latin typeface="Helvetica Light" panose="020B0403020202020204" pitchFamily="34" charset="0"/>
              </a:rPr>
              <a:t>Artificial Intelligence</a:t>
            </a:r>
          </a:p>
        </p:txBody>
      </p:sp>
      <p:pic>
        <p:nvPicPr>
          <p:cNvPr id="17" name="Picture 16">
            <a:extLst>
              <a:ext uri="{FF2B5EF4-FFF2-40B4-BE49-F238E27FC236}">
                <a16:creationId xmlns="" xmlns:a16="http://schemas.microsoft.com/office/drawing/2014/main" id="{693FD450-4211-6340-88B9-655F25F4EDA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642012" y="3585206"/>
            <a:ext cx="1175416" cy="1382202"/>
          </a:xfrm>
          <a:prstGeom prst="rect">
            <a:avLst/>
          </a:prstGeom>
        </p:spPr>
      </p:pic>
      <p:cxnSp>
        <p:nvCxnSpPr>
          <p:cNvPr id="18" name="Straight Arrow Connector 17">
            <a:extLst>
              <a:ext uri="{FF2B5EF4-FFF2-40B4-BE49-F238E27FC236}">
                <a16:creationId xmlns="" xmlns:a16="http://schemas.microsoft.com/office/drawing/2014/main" id="{A09A414D-95FC-C74D-B9BF-236C5F78FA8B}"/>
              </a:ext>
            </a:extLst>
          </p:cNvPr>
          <p:cNvCxnSpPr>
            <a:cxnSpLocks/>
          </p:cNvCxnSpPr>
          <p:nvPr/>
        </p:nvCxnSpPr>
        <p:spPr>
          <a:xfrm>
            <a:off x="2843689" y="3482559"/>
            <a:ext cx="6682425" cy="928928"/>
          </a:xfrm>
          <a:prstGeom prst="straightConnector1">
            <a:avLst/>
          </a:prstGeom>
          <a:ln w="76200">
            <a:solidFill>
              <a:srgbClr val="97A6A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2F70B819-741D-F649-A795-A1CDA72C0437}"/>
              </a:ext>
            </a:extLst>
          </p:cNvPr>
          <p:cNvCxnSpPr>
            <a:cxnSpLocks/>
          </p:cNvCxnSpPr>
          <p:nvPr/>
        </p:nvCxnSpPr>
        <p:spPr>
          <a:xfrm>
            <a:off x="2843689" y="3049474"/>
            <a:ext cx="732444" cy="0"/>
          </a:xfrm>
          <a:prstGeom prst="straightConnector1">
            <a:avLst/>
          </a:prstGeom>
          <a:ln w="76200">
            <a:solidFill>
              <a:srgbClr val="97A6AE"/>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 xmlns:a16="http://schemas.microsoft.com/office/drawing/2014/main" id="{01359066-2386-2C4C-9131-C6F2AB66CBE1}"/>
              </a:ext>
            </a:extLst>
          </p:cNvPr>
          <p:cNvSpPr/>
          <p:nvPr/>
        </p:nvSpPr>
        <p:spPr>
          <a:xfrm>
            <a:off x="2554686" y="2512958"/>
            <a:ext cx="1416932" cy="5617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97A6AE"/>
                </a:solidFill>
                <a:latin typeface="Helvetica" pitchFamily="2" charset="0"/>
              </a:rPr>
              <a:t>Inference</a:t>
            </a:r>
          </a:p>
        </p:txBody>
      </p:sp>
      <p:pic>
        <p:nvPicPr>
          <p:cNvPr id="21" name="Picture 20">
            <a:extLst>
              <a:ext uri="{FF2B5EF4-FFF2-40B4-BE49-F238E27FC236}">
                <a16:creationId xmlns="" xmlns:a16="http://schemas.microsoft.com/office/drawing/2014/main" id="{F4CDB594-F3D6-004B-99B4-01054F989D87}"/>
              </a:ext>
            </a:extLst>
          </p:cNvPr>
          <p:cNvPicPr>
            <a:picLocks noChangeAspect="1"/>
          </p:cNvPicPr>
          <p:nvPr/>
        </p:nvPicPr>
        <p:blipFill>
          <a:blip r:embed="rId9" cstate="screen">
            <a:duotone>
              <a:schemeClr val="accent5">
                <a:shade val="45000"/>
                <a:satMod val="135000"/>
              </a:schemeClr>
              <a:prstClr val="white"/>
            </a:duotone>
            <a:alphaModFix amt="50000"/>
            <a:extLst>
              <a:ext uri="{BEBA8EAE-BF5A-486C-A8C5-ECC9F3942E4B}">
                <a14:imgProps xmlns:a14="http://schemas.microsoft.com/office/drawing/2010/main">
                  <a14:imgLayer r:embed="rId10">
                    <a14:imgEffect>
                      <a14:colorTemperature colorTemp="5699"/>
                    </a14:imgEffect>
                    <a14:imgEffect>
                      <a14:brightnessContrast bright="24000"/>
                    </a14:imgEffect>
                  </a14:imgLayer>
                </a14:imgProps>
              </a:ext>
              <a:ext uri="{28A0092B-C50C-407E-A947-70E740481C1C}">
                <a14:useLocalDpi xmlns:a14="http://schemas.microsoft.com/office/drawing/2010/main"/>
              </a:ext>
            </a:extLst>
          </a:blip>
          <a:stretch>
            <a:fillRect/>
          </a:stretch>
        </p:blipFill>
        <p:spPr>
          <a:xfrm>
            <a:off x="3861537" y="2599238"/>
            <a:ext cx="883321" cy="883321"/>
          </a:xfrm>
          <a:prstGeom prst="rect">
            <a:avLst/>
          </a:prstGeom>
        </p:spPr>
      </p:pic>
      <p:sp>
        <p:nvSpPr>
          <p:cNvPr id="22" name="Rounded Rectangle 21">
            <a:extLst>
              <a:ext uri="{FF2B5EF4-FFF2-40B4-BE49-F238E27FC236}">
                <a16:creationId xmlns="" xmlns:a16="http://schemas.microsoft.com/office/drawing/2014/main" id="{A788E379-95CA-CE4C-AEDC-88E812AAA317}"/>
              </a:ext>
            </a:extLst>
          </p:cNvPr>
          <p:cNvSpPr/>
          <p:nvPr/>
        </p:nvSpPr>
        <p:spPr>
          <a:xfrm>
            <a:off x="3594731" y="1914858"/>
            <a:ext cx="1416932" cy="5617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97A6AE"/>
                </a:solidFill>
                <a:latin typeface="Helvetica" pitchFamily="2" charset="0"/>
              </a:rPr>
              <a:t>Structured Information</a:t>
            </a:r>
          </a:p>
        </p:txBody>
      </p:sp>
      <p:sp>
        <p:nvSpPr>
          <p:cNvPr id="24" name="Content Placeholder 23">
            <a:extLst>
              <a:ext uri="{FF2B5EF4-FFF2-40B4-BE49-F238E27FC236}">
                <a16:creationId xmlns="" xmlns:a16="http://schemas.microsoft.com/office/drawing/2014/main" id="{BE2FE289-6DEB-844D-892D-D32BCD692597}"/>
              </a:ext>
            </a:extLst>
          </p:cNvPr>
          <p:cNvSpPr>
            <a:spLocks noGrp="1"/>
          </p:cNvSpPr>
          <p:nvPr>
            <p:ph idx="1"/>
          </p:nvPr>
        </p:nvSpPr>
        <p:spPr>
          <a:xfrm>
            <a:off x="482600" y="5261280"/>
            <a:ext cx="11226800" cy="1157807"/>
          </a:xfrm>
        </p:spPr>
        <p:txBody>
          <a:bodyPr>
            <a:normAutofit/>
          </a:bodyPr>
          <a:lstStyle/>
          <a:p>
            <a:r>
              <a:rPr lang="en-US" dirty="0">
                <a:solidFill>
                  <a:srgbClr val="2A2F36"/>
                </a:solidFill>
                <a:latin typeface="Helvetica" pitchFamily="2" charset="0"/>
              </a:rPr>
              <a:t>With the exponential growth of data from various sources especially the Internet, there is an increasing need for </a:t>
            </a:r>
            <a:r>
              <a:rPr lang="en-US" b="1" dirty="0">
                <a:solidFill>
                  <a:srgbClr val="2A2F36"/>
                </a:solidFill>
                <a:latin typeface="Helvetica" pitchFamily="2" charset="0"/>
              </a:rPr>
              <a:t>Information Extraction</a:t>
            </a:r>
            <a:r>
              <a:rPr lang="en-US" dirty="0">
                <a:solidFill>
                  <a:srgbClr val="2A2F36"/>
                </a:solidFill>
                <a:latin typeface="Helvetica" pitchFamily="2" charset="0"/>
              </a:rPr>
              <a:t> technology that extracts </a:t>
            </a:r>
            <a:r>
              <a:rPr lang="en-US" b="1" dirty="0">
                <a:solidFill>
                  <a:srgbClr val="2A2F36"/>
                </a:solidFill>
                <a:latin typeface="Helvetica" pitchFamily="2" charset="0"/>
              </a:rPr>
              <a:t>machine-readable structured information</a:t>
            </a:r>
            <a:r>
              <a:rPr lang="en-US" dirty="0">
                <a:solidFill>
                  <a:srgbClr val="2A2F36"/>
                </a:solidFill>
                <a:latin typeface="Helvetica" pitchFamily="2" charset="0"/>
              </a:rPr>
              <a:t> to support downstream applications.</a:t>
            </a:r>
          </a:p>
        </p:txBody>
      </p:sp>
      <p:sp>
        <p:nvSpPr>
          <p:cNvPr id="25" name="Slide Number Placeholder 24">
            <a:extLst>
              <a:ext uri="{FF2B5EF4-FFF2-40B4-BE49-F238E27FC236}">
                <a16:creationId xmlns="" xmlns:a16="http://schemas.microsoft.com/office/drawing/2014/main" id="{0081DC32-01DA-E748-9D80-168DA3975781}"/>
              </a:ext>
            </a:extLst>
          </p:cNvPr>
          <p:cNvSpPr>
            <a:spLocks noGrp="1"/>
          </p:cNvSpPr>
          <p:nvPr>
            <p:ph type="sldNum" sz="quarter" idx="12"/>
          </p:nvPr>
        </p:nvSpPr>
        <p:spPr/>
        <p:txBody>
          <a:bodyPr/>
          <a:lstStyle/>
          <a:p>
            <a:fld id="{5E243917-268D-A04D-8121-790DAE7EE72B}" type="slidenum">
              <a:rPr lang="en-US" smtClean="0"/>
              <a:t>3</a:t>
            </a:fld>
            <a:endParaRPr lang="en-US"/>
          </a:p>
        </p:txBody>
      </p:sp>
    </p:spTree>
    <p:extLst>
      <p:ext uri="{BB962C8B-B14F-4D97-AF65-F5344CB8AC3E}">
        <p14:creationId xmlns:p14="http://schemas.microsoft.com/office/powerpoint/2010/main" val="1297350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Where Are We Today</a:t>
            </a:r>
            <a:endParaRPr dirty="0"/>
          </a:p>
        </p:txBody>
      </p:sp>
      <p:sp>
        <p:nvSpPr>
          <p:cNvPr id="69" name="Google Shape;69;p2"/>
          <p:cNvSpPr txBox="1">
            <a:spLocks noGrp="1"/>
          </p:cNvSpPr>
          <p:nvPr>
            <p:ph type="body" idx="1"/>
          </p:nvPr>
        </p:nvSpPr>
        <p:spPr>
          <a:xfrm>
            <a:off x="609600" y="1251856"/>
            <a:ext cx="10972800" cy="4484915"/>
          </a:xfrm>
          <a:prstGeom prst="rect">
            <a:avLst/>
          </a:prstGeom>
          <a:noFill/>
          <a:ln>
            <a:noFill/>
          </a:ln>
        </p:spPr>
        <p:txBody>
          <a:bodyPr spcFirstLastPara="1" wrap="square" lIns="91425" tIns="45700" rIns="91425" bIns="45700" anchor="t" anchorCtr="0">
            <a:noAutofit/>
          </a:bodyPr>
          <a:lstStyle/>
          <a:p>
            <a:pPr marL="342900" lvl="0" indent="-228600" algn="l" rtl="0">
              <a:spcBef>
                <a:spcPts val="0"/>
              </a:spcBef>
              <a:spcAft>
                <a:spcPts val="0"/>
              </a:spcAft>
              <a:buSzPts val="1800"/>
              <a:buNone/>
            </a:pPr>
            <a:endParaRPr/>
          </a:p>
        </p:txBody>
      </p:sp>
      <p:sp>
        <p:nvSpPr>
          <p:cNvPr id="70" name="Google Shape;70;p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30</a:t>
            </a:fld>
            <a:endParaRPr/>
          </a:p>
        </p:txBody>
      </p:sp>
      <p:graphicFrame>
        <p:nvGraphicFramePr>
          <p:cNvPr id="5" name="Table 4"/>
          <p:cNvGraphicFramePr>
            <a:graphicFrameLocks noGrp="1"/>
          </p:cNvGraphicFramePr>
          <p:nvPr>
            <p:extLst>
              <p:ext uri="{D42A27DB-BD31-4B8C-83A1-F6EECF244321}">
                <p14:modId xmlns:p14="http://schemas.microsoft.com/office/powerpoint/2010/main" val="1422103802"/>
              </p:ext>
            </p:extLst>
          </p:nvPr>
        </p:nvGraphicFramePr>
        <p:xfrm>
          <a:off x="387457" y="919220"/>
          <a:ext cx="11484245" cy="5011448"/>
        </p:xfrm>
        <a:graphic>
          <a:graphicData uri="http://schemas.openxmlformats.org/drawingml/2006/table">
            <a:tbl>
              <a:tblPr firstRow="1" bandRow="1">
                <a:tableStyleId>{08FB837D-C827-4EFA-A057-4D05807E0F7C}</a:tableStyleId>
              </a:tblPr>
              <a:tblGrid>
                <a:gridCol w="1118650">
                  <a:extLst>
                    <a:ext uri="{9D8B030D-6E8A-4147-A177-3AD203B41FA5}">
                      <a16:colId xmlns:a16="http://schemas.microsoft.com/office/drawing/2014/main" xmlns="" val="20000"/>
                    </a:ext>
                  </a:extLst>
                </a:gridCol>
                <a:gridCol w="1783608">
                  <a:extLst>
                    <a:ext uri="{9D8B030D-6E8A-4147-A177-3AD203B41FA5}">
                      <a16:colId xmlns:a16="http://schemas.microsoft.com/office/drawing/2014/main" xmlns="" val="20001"/>
                    </a:ext>
                  </a:extLst>
                </a:gridCol>
                <a:gridCol w="1859223">
                  <a:extLst>
                    <a:ext uri="{9D8B030D-6E8A-4147-A177-3AD203B41FA5}">
                      <a16:colId xmlns:a16="http://schemas.microsoft.com/office/drawing/2014/main" xmlns="" val="20002"/>
                    </a:ext>
                  </a:extLst>
                </a:gridCol>
                <a:gridCol w="3361382">
                  <a:extLst>
                    <a:ext uri="{9D8B030D-6E8A-4147-A177-3AD203B41FA5}">
                      <a16:colId xmlns:a16="http://schemas.microsoft.com/office/drawing/2014/main" xmlns="" val="20003"/>
                    </a:ext>
                  </a:extLst>
                </a:gridCol>
                <a:gridCol w="3361382">
                  <a:extLst>
                    <a:ext uri="{9D8B030D-6E8A-4147-A177-3AD203B41FA5}">
                      <a16:colId xmlns:a16="http://schemas.microsoft.com/office/drawing/2014/main" xmlns="" val="20004"/>
                    </a:ext>
                  </a:extLst>
                </a:gridCol>
              </a:tblGrid>
              <a:tr h="437499">
                <a:tc>
                  <a:txBody>
                    <a:bodyPr/>
                    <a:lstStyle/>
                    <a:p>
                      <a:endParaRPr lang="en-US" sz="1600" dirty="0"/>
                    </a:p>
                  </a:txBody>
                  <a:tcPr/>
                </a:tc>
                <a:tc>
                  <a:txBody>
                    <a:bodyPr/>
                    <a:lstStyle/>
                    <a:p>
                      <a:endParaRPr lang="en-US" sz="1600" dirty="0"/>
                    </a:p>
                  </a:txBody>
                  <a:tcPr/>
                </a:tc>
                <a:tc>
                  <a:txBody>
                    <a:bodyPr/>
                    <a:lstStyle/>
                    <a:p>
                      <a:pPr algn="ctr"/>
                      <a:r>
                        <a:rPr lang="en-US" sz="1600" dirty="0"/>
                        <a:t> 2012</a:t>
                      </a:r>
                    </a:p>
                  </a:txBody>
                  <a:tcPr/>
                </a:tc>
                <a:tc>
                  <a:txBody>
                    <a:bodyPr/>
                    <a:lstStyle/>
                    <a:p>
                      <a:r>
                        <a:rPr lang="en-US" sz="1600" dirty="0" smtClean="0"/>
                        <a:t>2023</a:t>
                      </a:r>
                      <a:endParaRPr lang="en-US" sz="1600" dirty="0"/>
                    </a:p>
                  </a:txBody>
                  <a:tcPr/>
                </a:tc>
                <a:tc>
                  <a:txBody>
                    <a:bodyPr/>
                    <a:lstStyle/>
                    <a:p>
                      <a:r>
                        <a:rPr lang="en-US" sz="1600" dirty="0"/>
                        <a:t>2042 (Projected</a:t>
                      </a:r>
                      <a:r>
                        <a:rPr lang="en-US" sz="1600" baseline="0" dirty="0"/>
                        <a:t> Goal</a:t>
                      </a:r>
                      <a:r>
                        <a:rPr lang="en-US" sz="1600" dirty="0"/>
                        <a:t>)</a:t>
                      </a:r>
                    </a:p>
                  </a:txBody>
                  <a:tcPr/>
                </a:tc>
                <a:extLst>
                  <a:ext uri="{0D108BD9-81ED-4DB2-BD59-A6C34878D82A}">
                    <a16:rowId xmlns:a16="http://schemas.microsoft.com/office/drawing/2014/main" xmlns="" val="10000"/>
                  </a:ext>
                </a:extLst>
              </a:tr>
              <a:tr h="765624">
                <a:tc rowSpan="4">
                  <a:txBody>
                    <a:bodyPr/>
                    <a:lstStyle/>
                    <a:p>
                      <a:r>
                        <a:rPr lang="en-US" sz="1600" dirty="0"/>
                        <a:t>Portability</a:t>
                      </a:r>
                    </a:p>
                  </a:txBody>
                  <a:tcPr/>
                </a:tc>
                <a:tc>
                  <a:txBody>
                    <a:bodyPr/>
                    <a:lstStyle/>
                    <a:p>
                      <a:r>
                        <a:rPr lang="en-US" sz="1600" dirty="0"/>
                        <a:t># Languages</a:t>
                      </a:r>
                    </a:p>
                  </a:txBody>
                  <a:tcPr/>
                </a:tc>
                <a:tc>
                  <a:txBody>
                    <a:bodyPr/>
                    <a:lstStyle/>
                    <a:p>
                      <a:pPr algn="ctr"/>
                      <a:r>
                        <a:rPr lang="en-US" sz="1600" dirty="0"/>
                        <a:t>1-3</a:t>
                      </a:r>
                    </a:p>
                  </a:txBody>
                  <a:tcPr/>
                </a:tc>
                <a:tc>
                  <a:txBody>
                    <a:bodyPr/>
                    <a:lstStyle/>
                    <a:p>
                      <a:r>
                        <a:rPr lang="en-US" sz="1600" b="1" dirty="0"/>
                        <a:t>300 for entity and event detection</a:t>
                      </a:r>
                    </a:p>
                  </a:txBody>
                  <a:tcPr/>
                </a:tc>
                <a:tc>
                  <a:txBody>
                    <a:bodyPr/>
                    <a:lstStyle/>
                    <a:p>
                      <a:r>
                        <a:rPr lang="en-US" sz="1600" b="1" dirty="0"/>
                        <a:t>6000 for entity</a:t>
                      </a:r>
                      <a:r>
                        <a:rPr lang="en-US" sz="1600" b="1" baseline="0" dirty="0"/>
                        <a:t> and event detection</a:t>
                      </a:r>
                      <a:endParaRPr lang="en-US" sz="1600" b="1" dirty="0"/>
                    </a:p>
                  </a:txBody>
                  <a:tcPr/>
                </a:tc>
                <a:extLst>
                  <a:ext uri="{0D108BD9-81ED-4DB2-BD59-A6C34878D82A}">
                    <a16:rowId xmlns:a16="http://schemas.microsoft.com/office/drawing/2014/main" xmlns="" val="10001"/>
                  </a:ext>
                </a:extLst>
              </a:tr>
              <a:tr h="437499">
                <a:tc vMerge="1">
                  <a:txBody>
                    <a:bodyPr/>
                    <a:lstStyle/>
                    <a:p>
                      <a:endParaRPr lang="en-US"/>
                    </a:p>
                  </a:txBody>
                  <a:tcPr/>
                </a:tc>
                <a:tc>
                  <a:txBody>
                    <a:bodyPr/>
                    <a:lstStyle/>
                    <a:p>
                      <a:r>
                        <a:rPr lang="en-US" sz="1600" dirty="0"/>
                        <a:t># Entity types</a:t>
                      </a:r>
                    </a:p>
                  </a:txBody>
                  <a:tcPr/>
                </a:tc>
                <a:tc>
                  <a:txBody>
                    <a:bodyPr/>
                    <a:lstStyle/>
                    <a:p>
                      <a:pPr algn="ctr"/>
                      <a:r>
                        <a:rPr lang="en-US" sz="1600" dirty="0"/>
                        <a:t>5</a:t>
                      </a:r>
                    </a:p>
                  </a:txBody>
                  <a:tcPr/>
                </a:tc>
                <a:tc>
                  <a:txBody>
                    <a:bodyPr/>
                    <a:lstStyle/>
                    <a:p>
                      <a:r>
                        <a:rPr lang="en-US" sz="1600" b="1" dirty="0"/>
                        <a:t>16,000</a:t>
                      </a:r>
                    </a:p>
                  </a:txBody>
                  <a:tcPr/>
                </a:tc>
                <a:tc>
                  <a:txBody>
                    <a:bodyPr/>
                    <a:lstStyle/>
                    <a:p>
                      <a:r>
                        <a:rPr lang="en-US" sz="1600" b="1" dirty="0"/>
                        <a:t>16,000 for 6000 languages</a:t>
                      </a:r>
                    </a:p>
                  </a:txBody>
                  <a:tcPr/>
                </a:tc>
                <a:extLst>
                  <a:ext uri="{0D108BD9-81ED-4DB2-BD59-A6C34878D82A}">
                    <a16:rowId xmlns:a16="http://schemas.microsoft.com/office/drawing/2014/main" xmlns="" val="10002"/>
                  </a:ext>
                </a:extLst>
              </a:tr>
              <a:tr h="437499">
                <a:tc vMerge="1">
                  <a:txBody>
                    <a:bodyPr/>
                    <a:lstStyle/>
                    <a:p>
                      <a:endParaRPr lang="en-US" dirty="0"/>
                    </a:p>
                  </a:txBody>
                  <a:tcPr/>
                </a:tc>
                <a:tc>
                  <a:txBody>
                    <a:bodyPr/>
                    <a:lstStyle/>
                    <a:p>
                      <a:r>
                        <a:rPr lang="en-US" sz="1600" dirty="0"/>
                        <a:t># Relation types</a:t>
                      </a:r>
                    </a:p>
                  </a:txBody>
                  <a:tcPr/>
                </a:tc>
                <a:tc>
                  <a:txBody>
                    <a:bodyPr/>
                    <a:lstStyle/>
                    <a:p>
                      <a:pPr algn="ctr"/>
                      <a:r>
                        <a:rPr lang="en-US" sz="1600" dirty="0"/>
                        <a:t>41</a:t>
                      </a:r>
                    </a:p>
                  </a:txBody>
                  <a:tcPr/>
                </a:tc>
                <a:tc>
                  <a:txBody>
                    <a:bodyPr/>
                    <a:lstStyle/>
                    <a:p>
                      <a:r>
                        <a:rPr lang="en-US" sz="1600" b="1" dirty="0"/>
                        <a:t>2,000 for English</a:t>
                      </a:r>
                    </a:p>
                  </a:txBody>
                  <a:tcPr/>
                </a:tc>
                <a:tc>
                  <a:txBody>
                    <a:bodyPr/>
                    <a:lstStyle/>
                    <a:p>
                      <a:r>
                        <a:rPr lang="en-US" sz="1600" b="1" dirty="0"/>
                        <a:t>2,000 for</a:t>
                      </a:r>
                      <a:r>
                        <a:rPr lang="en-US" sz="1600" b="1" baseline="0" dirty="0"/>
                        <a:t> 300 languages</a:t>
                      </a:r>
                      <a:endParaRPr lang="en-US" sz="1600" b="1" dirty="0"/>
                    </a:p>
                  </a:txBody>
                  <a:tcPr/>
                </a:tc>
                <a:extLst>
                  <a:ext uri="{0D108BD9-81ED-4DB2-BD59-A6C34878D82A}">
                    <a16:rowId xmlns:a16="http://schemas.microsoft.com/office/drawing/2014/main" xmlns="" val="10003"/>
                  </a:ext>
                </a:extLst>
              </a:tr>
              <a:tr h="437499">
                <a:tc vMerge="1">
                  <a:txBody>
                    <a:bodyPr/>
                    <a:lstStyle/>
                    <a:p>
                      <a:endParaRPr lang="en-US" dirty="0"/>
                    </a:p>
                  </a:txBody>
                  <a:tcPr/>
                </a:tc>
                <a:tc>
                  <a:txBody>
                    <a:bodyPr/>
                    <a:lstStyle/>
                    <a:p>
                      <a:r>
                        <a:rPr lang="en-US" sz="1600" dirty="0"/>
                        <a:t># Event types</a:t>
                      </a:r>
                    </a:p>
                  </a:txBody>
                  <a:tcPr/>
                </a:tc>
                <a:tc>
                  <a:txBody>
                    <a:bodyPr/>
                    <a:lstStyle/>
                    <a:p>
                      <a:pPr algn="ctr"/>
                      <a:r>
                        <a:rPr lang="en-US" sz="1600" dirty="0"/>
                        <a:t>33</a:t>
                      </a:r>
                    </a:p>
                  </a:txBody>
                  <a:tcPr/>
                </a:tc>
                <a:tc>
                  <a:txBody>
                    <a:bodyPr/>
                    <a:lstStyle/>
                    <a:p>
                      <a:r>
                        <a:rPr lang="en-US" sz="1600" b="1" dirty="0"/>
                        <a:t>1,000 for English</a:t>
                      </a:r>
                    </a:p>
                  </a:txBody>
                  <a:tcPr/>
                </a:tc>
                <a:tc>
                  <a:txBody>
                    <a:bodyPr/>
                    <a:lstStyle/>
                    <a:p>
                      <a:r>
                        <a:rPr lang="en-US" sz="1600" b="1" dirty="0"/>
                        <a:t>1,000 for 300 languages</a:t>
                      </a:r>
                    </a:p>
                  </a:txBody>
                  <a:tcPr/>
                </a:tc>
                <a:extLst>
                  <a:ext uri="{0D108BD9-81ED-4DB2-BD59-A6C34878D82A}">
                    <a16:rowId xmlns:a16="http://schemas.microsoft.com/office/drawing/2014/main" xmlns="" val="10004"/>
                  </a:ext>
                </a:extLst>
              </a:tr>
              <a:tr h="448945">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Quality F-score (no</a:t>
                      </a:r>
                      <a:r>
                        <a:rPr lang="en-US" sz="1600" baseline="0" dirty="0"/>
                        <a:t> manual annotations</a:t>
                      </a:r>
                      <a:r>
                        <a:rPr lang="en-US" sz="1600" dirty="0"/>
                        <a:t>)</a:t>
                      </a:r>
                    </a:p>
                  </a:txBody>
                  <a:tcPr/>
                </a:tc>
                <a:tc hMerge="1">
                  <a:txBody>
                    <a:bodyPr/>
                    <a:lstStyle/>
                    <a:p>
                      <a:endParaRPr lang="en-US" sz="2000" dirty="0"/>
                    </a:p>
                  </a:txBody>
                  <a:tcPr/>
                </a:tc>
                <a:tc>
                  <a:txBody>
                    <a:bodyPr/>
                    <a:lstStyle/>
                    <a:p>
                      <a:pPr algn="ctr"/>
                      <a:r>
                        <a:rPr lang="en-US" sz="1600" dirty="0"/>
                        <a:t>0%</a:t>
                      </a:r>
                    </a:p>
                  </a:txBody>
                  <a:tcPr/>
                </a:tc>
                <a:tc>
                  <a:txBody>
                    <a:bodyPr/>
                    <a:lstStyle/>
                    <a:p>
                      <a:r>
                        <a:rPr lang="en-US" sz="1600" b="1" dirty="0"/>
                        <a:t>Up to 76% F-score for low-resource</a:t>
                      </a:r>
                      <a:r>
                        <a:rPr lang="en-US" sz="1600" b="1" baseline="0" dirty="0"/>
                        <a:t> name tagging</a:t>
                      </a:r>
                      <a:endParaRPr lang="en-US" sz="1600" b="1" dirty="0"/>
                    </a:p>
                  </a:txBody>
                  <a:tcPr/>
                </a:tc>
                <a:tc>
                  <a:txBody>
                    <a:bodyPr/>
                    <a:lstStyle/>
                    <a:p>
                      <a:r>
                        <a:rPr lang="en-US" sz="1600" b="1" dirty="0"/>
                        <a:t>100% for English, 90+% for other languages</a:t>
                      </a:r>
                    </a:p>
                  </a:txBody>
                  <a:tcPr/>
                </a:tc>
                <a:extLst>
                  <a:ext uri="{0D108BD9-81ED-4DB2-BD59-A6C34878D82A}">
                    <a16:rowId xmlns:a16="http://schemas.microsoft.com/office/drawing/2014/main" xmlns="" val="10005"/>
                  </a:ext>
                </a:extLst>
              </a:tr>
              <a:tr h="437499">
                <a:tc gridSpan="2">
                  <a:txBody>
                    <a:bodyPr/>
                    <a:lstStyle/>
                    <a:p>
                      <a:r>
                        <a:rPr lang="en-US" sz="1600" dirty="0"/>
                        <a:t> Development</a:t>
                      </a:r>
                      <a:r>
                        <a:rPr lang="en-US" sz="1600" baseline="0" dirty="0"/>
                        <a:t> Time</a:t>
                      </a:r>
                      <a:endParaRPr lang="en-US" sz="1600" dirty="0"/>
                    </a:p>
                  </a:txBody>
                  <a:tcPr/>
                </a:tc>
                <a:tc hMerge="1">
                  <a:txBody>
                    <a:bodyPr/>
                    <a:lstStyle/>
                    <a:p>
                      <a:endParaRPr lang="en-US" sz="1800" dirty="0"/>
                    </a:p>
                  </a:txBody>
                  <a:tcPr/>
                </a:tc>
                <a:tc>
                  <a:txBody>
                    <a:bodyPr/>
                    <a:lstStyle/>
                    <a:p>
                      <a:r>
                        <a:rPr lang="en-US" sz="1600" dirty="0"/>
                        <a:t>Half</a:t>
                      </a:r>
                      <a:r>
                        <a:rPr lang="en-US" sz="1600" baseline="0" dirty="0"/>
                        <a:t>  a year for anyone with a laptop</a:t>
                      </a:r>
                      <a:endParaRPr lang="en-US" sz="1600" dirty="0"/>
                    </a:p>
                  </a:txBody>
                  <a:tcPr/>
                </a:tc>
                <a:tc>
                  <a:txBody>
                    <a:bodyPr/>
                    <a:lstStyle/>
                    <a:p>
                      <a:r>
                        <a:rPr lang="en-US" sz="1600" b="1" dirty="0"/>
                        <a:t>A</a:t>
                      </a:r>
                      <a:r>
                        <a:rPr lang="en-US" sz="1600" b="1" baseline="0" dirty="0"/>
                        <a:t> few months for a handful of groups with computing resources</a:t>
                      </a:r>
                      <a:endParaRPr lang="en-US" sz="1600" b="1" dirty="0"/>
                    </a:p>
                  </a:txBody>
                  <a:tcPr/>
                </a:tc>
                <a:tc>
                  <a:txBody>
                    <a:bodyPr/>
                    <a:lstStyle/>
                    <a:p>
                      <a:r>
                        <a:rPr lang="en-US" sz="1600" b="1" dirty="0"/>
                        <a:t>A few hours for anyone</a:t>
                      </a:r>
                      <a:r>
                        <a:rPr lang="en-US" sz="1600" b="1" baseline="0" dirty="0"/>
                        <a:t> with a smart phone</a:t>
                      </a:r>
                      <a:endParaRPr lang="en-US" sz="1600" b="1" dirty="0"/>
                    </a:p>
                  </a:txBody>
                  <a:tcPr/>
                </a:tc>
                <a:extLst>
                  <a:ext uri="{0D108BD9-81ED-4DB2-BD59-A6C34878D82A}">
                    <a16:rowId xmlns:a16="http://schemas.microsoft.com/office/drawing/2014/main" xmlns="" val="10006"/>
                  </a:ext>
                </a:extLst>
              </a:tr>
              <a:tr h="1093748">
                <a:tc gridSpan="2">
                  <a:txBody>
                    <a:bodyPr/>
                    <a:lstStyle/>
                    <a:p>
                      <a:r>
                        <a:rPr lang="en-US" sz="1600" dirty="0"/>
                        <a:t>Cost</a:t>
                      </a:r>
                    </a:p>
                  </a:txBody>
                  <a:tcPr/>
                </a:tc>
                <a:tc hMerge="1">
                  <a:txBody>
                    <a:bodyPr/>
                    <a:lstStyle/>
                    <a:p>
                      <a:endParaRPr lang="en-US" sz="1800" dirty="0"/>
                    </a:p>
                  </a:txBody>
                  <a:tcPr/>
                </a:tc>
                <a:tc>
                  <a:txBody>
                    <a:bodyPr/>
                    <a:lstStyle/>
                    <a:p>
                      <a:r>
                        <a:rPr lang="en-US" sz="1600" dirty="0"/>
                        <a:t>Supervised models based on 500 fully annotated documents</a:t>
                      </a:r>
                    </a:p>
                  </a:txBody>
                  <a:tcPr/>
                </a:tc>
                <a:tc>
                  <a:txBody>
                    <a:bodyPr/>
                    <a:lstStyle/>
                    <a:p>
                      <a:r>
                        <a:rPr lang="en-US" sz="1600" b="1" dirty="0"/>
                        <a:t>No annotation for new language/domain</a:t>
                      </a:r>
                    </a:p>
                  </a:txBody>
                  <a:tcPr/>
                </a:tc>
                <a:tc>
                  <a:txBody>
                    <a:bodyPr/>
                    <a:lstStyle/>
                    <a:p>
                      <a:r>
                        <a:rPr lang="en-US" sz="1600" b="1" dirty="0"/>
                        <a:t>No or few annotations for any</a:t>
                      </a:r>
                      <a:r>
                        <a:rPr lang="en-US" sz="1600" b="1" baseline="0" dirty="0"/>
                        <a:t> language, domain or modality</a:t>
                      </a:r>
                      <a:endParaRPr lang="en-US" sz="1600" b="1" dirty="0"/>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4131481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72"/>
          <p:cNvSpPr txBox="1">
            <a:spLocks noGrp="1"/>
          </p:cNvSpPr>
          <p:nvPr>
            <p:ph type="sldNum" idx="4294967295"/>
          </p:nvPr>
        </p:nvSpPr>
        <p:spPr>
          <a:xfrm>
            <a:off x="8839200" y="6324603"/>
            <a:ext cx="1524000" cy="365125"/>
          </a:xfrm>
          <a:prstGeom prst="rect">
            <a:avLst/>
          </a:prstGeom>
          <a:noFill/>
          <a:ln>
            <a:noFill/>
          </a:ln>
        </p:spPr>
        <p:txBody>
          <a:bodyPr spcFirstLastPara="1" vert="horz" wrap="square" lIns="91425" tIns="45700" rIns="91425" bIns="45700" rtlCol="0" anchor="t" anchorCtr="0">
            <a:noAutofit/>
          </a:bodyPr>
          <a:lstStyle/>
          <a:p>
            <a:fld id="{00000000-1234-1234-1234-123412341234}" type="slidenum">
              <a:rPr lang="en-US" sz="1400" b="1">
                <a:solidFill>
                  <a:schemeClr val="dk1"/>
                </a:solidFill>
                <a:latin typeface="Calibri"/>
                <a:ea typeface="Calibri"/>
                <a:cs typeface="Calibri"/>
                <a:sym typeface="Calibri"/>
              </a:rPr>
              <a:pPr/>
              <a:t>31</a:t>
            </a:fld>
            <a:endParaRPr sz="1400" b="1">
              <a:solidFill>
                <a:schemeClr val="dk1"/>
              </a:solidFill>
              <a:latin typeface="Calibri"/>
              <a:ea typeface="Calibri"/>
              <a:cs typeface="Calibri"/>
              <a:sym typeface="Calibri"/>
            </a:endParaRPr>
          </a:p>
        </p:txBody>
      </p:sp>
      <p:pic>
        <p:nvPicPr>
          <p:cNvPr id="405" name="Google Shape;405;p72"/>
          <p:cNvPicPr preferRelativeResize="0"/>
          <p:nvPr/>
        </p:nvPicPr>
        <p:blipFill rotWithShape="1">
          <a:blip r:embed="rId3">
            <a:alphaModFix/>
          </a:blip>
          <a:srcRect/>
          <a:stretch/>
        </p:blipFill>
        <p:spPr>
          <a:xfrm>
            <a:off x="1524000" y="1028703"/>
            <a:ext cx="9144000" cy="4788731"/>
          </a:xfrm>
          <a:prstGeom prst="rect">
            <a:avLst/>
          </a:prstGeom>
          <a:noFill/>
          <a:ln>
            <a:noFill/>
          </a:ln>
        </p:spPr>
      </p:pic>
      <p:sp>
        <p:nvSpPr>
          <p:cNvPr id="406" name="Google Shape;406;p72"/>
          <p:cNvSpPr txBox="1">
            <a:spLocks noGrp="1"/>
          </p:cNvSpPr>
          <p:nvPr>
            <p:ph type="body" idx="1"/>
          </p:nvPr>
        </p:nvSpPr>
        <p:spPr>
          <a:xfrm>
            <a:off x="1828802" y="5794092"/>
            <a:ext cx="8567225" cy="1066800"/>
          </a:xfrm>
          <a:prstGeom prst="rect">
            <a:avLst/>
          </a:prstGeom>
          <a:noFill/>
          <a:ln>
            <a:noFill/>
          </a:ln>
        </p:spPr>
        <p:txBody>
          <a:bodyPr spcFirstLastPara="1" vert="horz" wrap="square" lIns="91425" tIns="45700" rIns="91425" bIns="45700" rtlCol="0" anchor="t" anchorCtr="0">
            <a:noAutofit/>
          </a:bodyPr>
          <a:lstStyle/>
          <a:p>
            <a:pPr marL="0" indent="0">
              <a:lnSpc>
                <a:spcPct val="80000"/>
              </a:lnSpc>
              <a:spcBef>
                <a:spcPts val="0"/>
              </a:spcBef>
              <a:buClr>
                <a:srgbClr val="170981"/>
              </a:buClr>
              <a:buSzPts val="450"/>
              <a:buNone/>
            </a:pPr>
            <a:endParaRPr sz="562" u="sng" dirty="0">
              <a:solidFill>
                <a:schemeClr val="hlink"/>
              </a:solidFill>
              <a:latin typeface="Calibri"/>
              <a:ea typeface="Calibri"/>
              <a:cs typeface="Calibri"/>
              <a:sym typeface="Calibri"/>
              <a:hlinkClick r:id="rId4"/>
            </a:endParaRPr>
          </a:p>
          <a:p>
            <a:pPr marL="342900" indent="-342900">
              <a:lnSpc>
                <a:spcPct val="80000"/>
              </a:lnSpc>
              <a:spcBef>
                <a:spcPts val="300"/>
              </a:spcBef>
              <a:buClr>
                <a:srgbClr val="170981"/>
              </a:buClr>
              <a:buSzPts val="1200"/>
              <a:buFont typeface="Noto Sans Symbols"/>
              <a:buChar char="▪"/>
            </a:pPr>
            <a:r>
              <a:rPr lang="en-US" sz="1500" dirty="0">
                <a:solidFill>
                  <a:schemeClr val="dk1"/>
                </a:solidFill>
                <a:latin typeface="Calibri"/>
                <a:ea typeface="Calibri"/>
                <a:cs typeface="Calibri"/>
                <a:sym typeface="Calibri"/>
              </a:rPr>
              <a:t>Re-trainable Systems: </a:t>
            </a:r>
            <a:r>
              <a:rPr lang="de-DE" sz="1500" dirty="0">
                <a:solidFill>
                  <a:schemeClr val="dk1"/>
                </a:solidFill>
                <a:ea typeface="Calibri"/>
                <a:cs typeface="Calibri"/>
                <a:sym typeface="Calibri"/>
                <a:hlinkClick r:id="rId5"/>
              </a:rPr>
              <a:t>http://159.89.180.81:3300/elisa_ie/api</a:t>
            </a:r>
            <a:endParaRPr lang="de-DE" sz="1500" dirty="0">
              <a:solidFill>
                <a:schemeClr val="dk1"/>
              </a:solidFill>
              <a:ea typeface="Calibri"/>
              <a:cs typeface="Calibri"/>
              <a:sym typeface="Calibri"/>
            </a:endParaRPr>
          </a:p>
          <a:p>
            <a:pPr marL="342900" indent="-342900">
              <a:lnSpc>
                <a:spcPct val="80000"/>
              </a:lnSpc>
              <a:spcBef>
                <a:spcPts val="300"/>
              </a:spcBef>
              <a:buClr>
                <a:srgbClr val="170981"/>
              </a:buClr>
              <a:buSzPts val="1200"/>
              <a:buFont typeface="Noto Sans Symbols"/>
              <a:buChar char="▪"/>
            </a:pPr>
            <a:r>
              <a:rPr lang="en-US" sz="1500" dirty="0">
                <a:solidFill>
                  <a:schemeClr val="dk1"/>
                </a:solidFill>
                <a:latin typeface="Calibri"/>
                <a:ea typeface="Calibri"/>
                <a:cs typeface="Calibri"/>
                <a:sym typeface="Calibri"/>
              </a:rPr>
              <a:t>Demos: </a:t>
            </a:r>
            <a:r>
              <a:rPr lang="de-DE" sz="1500" dirty="0">
                <a:solidFill>
                  <a:schemeClr val="dk1"/>
                </a:solidFill>
                <a:ea typeface="Calibri"/>
                <a:cs typeface="Calibri"/>
                <a:sym typeface="Calibri"/>
                <a:hlinkClick r:id="rId6"/>
              </a:rPr>
              <a:t>http://159.89.180.81:3300/elisa_ie</a:t>
            </a:r>
            <a:endParaRPr lang="de-DE" sz="1500" dirty="0">
              <a:solidFill>
                <a:schemeClr val="dk1"/>
              </a:solidFill>
              <a:ea typeface="Calibri"/>
              <a:cs typeface="Calibri"/>
              <a:sym typeface="Calibri"/>
            </a:endParaRPr>
          </a:p>
          <a:p>
            <a:pPr marL="342900" indent="-342900">
              <a:lnSpc>
                <a:spcPct val="80000"/>
              </a:lnSpc>
              <a:spcBef>
                <a:spcPts val="300"/>
              </a:spcBef>
              <a:buClr>
                <a:srgbClr val="170981"/>
              </a:buClr>
              <a:buSzPts val="1200"/>
              <a:buFont typeface="Noto Sans Symbols"/>
              <a:buChar char="▪"/>
            </a:pPr>
            <a:r>
              <a:rPr lang="en-US" sz="1500" dirty="0">
                <a:solidFill>
                  <a:schemeClr val="dk1"/>
                </a:solidFill>
                <a:ea typeface="Calibri"/>
                <a:cs typeface="Calibri"/>
                <a:sym typeface="Calibri"/>
              </a:rPr>
              <a:t>Heat map: </a:t>
            </a:r>
            <a:r>
              <a:rPr lang="en-US" sz="1500" dirty="0">
                <a:solidFill>
                  <a:schemeClr val="dk1"/>
                </a:solidFill>
                <a:ea typeface="Calibri"/>
                <a:cs typeface="Calibri"/>
                <a:sym typeface="Calibri"/>
                <a:hlinkClick r:id="rId7"/>
              </a:rPr>
              <a:t>http://159.89.180.81:8080/</a:t>
            </a:r>
            <a:endParaRPr lang="en-US" sz="1500" dirty="0">
              <a:solidFill>
                <a:schemeClr val="dk1"/>
              </a:solidFill>
              <a:ea typeface="Calibri"/>
              <a:cs typeface="Calibri"/>
              <a:sym typeface="Calibri"/>
            </a:endParaRPr>
          </a:p>
          <a:p>
            <a:pPr marL="342900" indent="-342900">
              <a:lnSpc>
                <a:spcPct val="80000"/>
              </a:lnSpc>
              <a:spcBef>
                <a:spcPts val="300"/>
              </a:spcBef>
              <a:buClr>
                <a:srgbClr val="170981"/>
              </a:buClr>
              <a:buSzPts val="1200"/>
              <a:buFont typeface="Noto Sans Symbols"/>
              <a:buChar char="▪"/>
            </a:pPr>
            <a:endParaRPr lang="de-DE" sz="1500" dirty="0">
              <a:solidFill>
                <a:schemeClr val="dk1"/>
              </a:solidFill>
              <a:ea typeface="Calibri"/>
              <a:cs typeface="Calibri"/>
              <a:sym typeface="Calibri"/>
            </a:endParaRPr>
          </a:p>
        </p:txBody>
      </p:sp>
      <p:sp>
        <p:nvSpPr>
          <p:cNvPr id="7" name="Google Shape;68;p2"/>
          <p:cNvSpPr txBox="1">
            <a:spLocks noGrp="1"/>
          </p:cNvSpPr>
          <p:nvPr>
            <p:ph type="title"/>
          </p:nvPr>
        </p:nvSpPr>
        <p:spPr>
          <a:xfrm>
            <a:off x="457200" y="206829"/>
            <a:ext cx="9321800"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400" dirty="0"/>
              <a:t>Application 1: Monitoring Disasters Reported in 287 Languages</a:t>
            </a:r>
            <a:endParaRPr sz="2400" dirty="0"/>
          </a:p>
        </p:txBody>
      </p:sp>
    </p:spTree>
    <p:extLst>
      <p:ext uri="{BB962C8B-B14F-4D97-AF65-F5344CB8AC3E}">
        <p14:creationId xmlns:p14="http://schemas.microsoft.com/office/powerpoint/2010/main" val="1282221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5673116"/>
            <a:ext cx="10399572"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(Li et al., ACL2020 Best Demo Paper Award)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Arial"/>
              </a:rPr>
              <a:t>GitHub</a:t>
            </a:r>
            <a:r>
              <a:rPr kumimoji="0" lang="en-US" sz="1800" b="0" i="0" u="none" strike="noStrike" kern="1200" cap="none" spc="0" normalizeH="0" baseline="0" noProof="0" dirty="0">
                <a:ln>
                  <a:noFill/>
                </a:ln>
                <a:solidFill>
                  <a:srgbClr val="000000"/>
                </a:solidFill>
                <a:effectLst/>
                <a:uLnTx/>
                <a:uFillTx/>
                <a:latin typeface="Calibri"/>
                <a:ea typeface="+mn-ea"/>
                <a:cs typeface="Arial"/>
              </a:rPr>
              <a:t>: https://</a:t>
            </a:r>
            <a:r>
              <a:rPr kumimoji="0" lang="en-US" sz="1800" b="0" i="0" u="none" strike="noStrike" kern="1200" cap="none" spc="0" normalizeH="0" baseline="0" noProof="0" dirty="0" err="1">
                <a:ln>
                  <a:noFill/>
                </a:ln>
                <a:solidFill>
                  <a:srgbClr val="000000"/>
                </a:solidFill>
                <a:effectLst/>
                <a:uLnTx/>
                <a:uFillTx/>
                <a:latin typeface="Calibri"/>
                <a:ea typeface="+mn-ea"/>
                <a:cs typeface="Arial"/>
              </a:rPr>
              <a:t>github.com</a:t>
            </a:r>
            <a:r>
              <a:rPr kumimoji="0" lang="en-US" sz="1800" b="0" i="0" u="none" strike="noStrike" kern="1200" cap="none" spc="0" normalizeH="0" baseline="0" noProof="0" dirty="0">
                <a:ln>
                  <a:noFill/>
                </a:ln>
                <a:solidFill>
                  <a:srgbClr val="000000"/>
                </a:solidFill>
                <a:effectLst/>
                <a:uLnTx/>
                <a:uFillTx/>
                <a:latin typeface="Calibri"/>
                <a:ea typeface="+mn-ea"/>
                <a:cs typeface="Arial"/>
              </a:rPr>
              <a:t>/GAIA-IE/</a:t>
            </a:r>
            <a:r>
              <a:rPr kumimoji="0" lang="en-US" sz="1800" b="0" i="0" u="none" strike="noStrike" kern="1200" cap="none" spc="0" normalizeH="0" baseline="0" noProof="0" dirty="0" err="1">
                <a:ln>
                  <a:noFill/>
                </a:ln>
                <a:solidFill>
                  <a:srgbClr val="000000"/>
                </a:solidFill>
                <a:effectLst/>
                <a:uLnTx/>
                <a:uFillTx/>
                <a:latin typeface="Calibri"/>
                <a:ea typeface="+mn-ea"/>
                <a:cs typeface="Arial"/>
              </a:rPr>
              <a:t>gaia</a:t>
            </a: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Calibri"/>
                <a:ea typeface="+mn-ea"/>
                <a:cs typeface="Arial"/>
              </a:rPr>
              <a:t>DockerHub</a:t>
            </a:r>
            <a:r>
              <a:rPr kumimoji="0" lang="en-US" sz="1800" b="0" i="0" u="none" strike="noStrike" kern="1200" cap="none" spc="0" normalizeH="0" baseline="0" noProof="0" dirty="0">
                <a:ln>
                  <a:noFill/>
                </a:ln>
                <a:solidFill>
                  <a:srgbClr val="000000"/>
                </a:solidFill>
                <a:effectLst/>
                <a:uLnTx/>
                <a:uFillTx/>
                <a:latin typeface="Calibri"/>
                <a:ea typeface="+mn-ea"/>
                <a:cs typeface="Arial"/>
              </a:rPr>
              <a:t>: </a:t>
            </a:r>
            <a:r>
              <a:rPr kumimoji="0" lang="en-US" sz="1800" b="0" i="0" u="none" strike="noStrike" kern="1200" cap="none" spc="0" normalizeH="0" baseline="0" noProof="0" dirty="0">
                <a:ln>
                  <a:noFill/>
                </a:ln>
                <a:solidFill>
                  <a:srgbClr val="000000"/>
                </a:solidFill>
                <a:effectLst/>
                <a:uLnTx/>
                <a:uFillTx/>
                <a:latin typeface="Calibri"/>
                <a:ea typeface="+mn-ea"/>
                <a:cs typeface="Arial"/>
                <a:hlinkClick r:id="rId2"/>
              </a:rPr>
              <a:t>https://hub.docker.com/orgs/blendernlp/repositories</a:t>
            </a: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Demo: http://159.89.180.81/demo/</a:t>
            </a:r>
            <a:r>
              <a:rPr kumimoji="0" lang="en-US" sz="1800" b="0" i="0" u="none" strike="noStrike" kern="1200" cap="none" spc="0" normalizeH="0" baseline="0" noProof="0" dirty="0" err="1">
                <a:ln>
                  <a:noFill/>
                </a:ln>
                <a:solidFill>
                  <a:srgbClr val="000000"/>
                </a:solidFill>
                <a:effectLst/>
                <a:uLnTx/>
                <a:uFillTx/>
                <a:latin typeface="Calibri"/>
                <a:ea typeface="+mn-ea"/>
                <a:cs typeface="Arial"/>
              </a:rPr>
              <a:t>video_recommendation</a:t>
            </a:r>
            <a:r>
              <a:rPr kumimoji="0" lang="en-US" sz="1800" b="0" i="0" u="none" strike="noStrike" kern="1200" cap="none" spc="0" normalizeH="0" baseline="0" noProof="0" dirty="0">
                <a:ln>
                  <a:noFill/>
                </a:ln>
                <a:solidFill>
                  <a:srgbClr val="000000"/>
                </a:solidFill>
                <a:effectLst/>
                <a:uLnTx/>
                <a:uFillTx/>
                <a:latin typeface="Calibri"/>
                <a:ea typeface="+mn-ea"/>
                <a:cs typeface="Arial"/>
              </a:rPr>
              <a:t>/</a:t>
            </a:r>
            <a:r>
              <a:rPr kumimoji="0" lang="en-US" sz="1800" b="0" i="0" u="none" strike="noStrike" kern="1200" cap="none" spc="0" normalizeH="0" baseline="0" noProof="0" dirty="0" err="1">
                <a:ln>
                  <a:noFill/>
                </a:ln>
                <a:solidFill>
                  <a:srgbClr val="000000"/>
                </a:solidFill>
                <a:effectLst/>
                <a:uLnTx/>
                <a:uFillTx/>
                <a:latin typeface="Calibri"/>
                <a:ea typeface="+mn-ea"/>
                <a:cs typeface="Arial"/>
              </a:rPr>
              <a:t>index_attack_dark.html</a:t>
            </a: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p:txBody>
      </p:sp>
      <p:pic>
        <p:nvPicPr>
          <p:cNvPr id="6" name="Picture 5"/>
          <p:cNvPicPr>
            <a:picLocks noChangeAspect="1"/>
          </p:cNvPicPr>
          <p:nvPr/>
        </p:nvPicPr>
        <p:blipFill>
          <a:blip r:embed="rId3"/>
          <a:stretch>
            <a:fillRect/>
          </a:stretch>
        </p:blipFill>
        <p:spPr>
          <a:xfrm>
            <a:off x="1663638" y="990917"/>
            <a:ext cx="8793014" cy="4655760"/>
          </a:xfrm>
          <a:prstGeom prst="rect">
            <a:avLst/>
          </a:prstGeom>
        </p:spPr>
      </p:pic>
      <p:sp>
        <p:nvSpPr>
          <p:cNvPr id="8" name="Google Shape;68;p2"/>
          <p:cNvSpPr txBox="1">
            <a:spLocks/>
          </p:cNvSpPr>
          <p:nvPr/>
        </p:nvSpPr>
        <p:spPr>
          <a:xfrm>
            <a:off x="457200" y="206829"/>
            <a:ext cx="9321800" cy="533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dirty="0">
                <a:solidFill>
                  <a:schemeClr val="accent1"/>
                </a:solidFill>
              </a:rPr>
              <a:t>Application 2: Analyzing International Conflicts</a:t>
            </a:r>
          </a:p>
        </p:txBody>
      </p:sp>
    </p:spTree>
    <p:extLst>
      <p:ext uri="{BB962C8B-B14F-4D97-AF65-F5344CB8AC3E}">
        <p14:creationId xmlns:p14="http://schemas.microsoft.com/office/powerpoint/2010/main" val="2089326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5704ED3-1774-A342-9144-8A09442F34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pic>
        <p:nvPicPr>
          <p:cNvPr id="10" name="Picture 9"/>
          <p:cNvPicPr>
            <a:picLocks noChangeAspect="1"/>
          </p:cNvPicPr>
          <p:nvPr/>
        </p:nvPicPr>
        <p:blipFill>
          <a:blip r:embed="rId3"/>
          <a:stretch>
            <a:fillRect/>
          </a:stretch>
        </p:blipFill>
        <p:spPr>
          <a:xfrm>
            <a:off x="1892515" y="3543198"/>
            <a:ext cx="758711" cy="894585"/>
          </a:xfrm>
          <a:prstGeom prst="rect">
            <a:avLst/>
          </a:prstGeom>
        </p:spPr>
      </p:pic>
      <p:sp>
        <p:nvSpPr>
          <p:cNvPr id="5" name="Rectangle 4"/>
          <p:cNvSpPr/>
          <p:nvPr/>
        </p:nvSpPr>
        <p:spPr>
          <a:xfrm>
            <a:off x="102389" y="2619868"/>
            <a:ext cx="3899799" cy="923330"/>
          </a:xfrm>
          <a:prstGeom prst="rect">
            <a:avLst/>
          </a:prstGeom>
        </p:spPr>
        <p:txBody>
          <a:bodyPr wrap="square">
            <a:spAutoFit/>
          </a:bodyPr>
          <a:lstStyle/>
          <a:p>
            <a:r>
              <a:rPr lang="en-US" dirty="0"/>
              <a:t>In coal we trust: </a:t>
            </a:r>
            <a:r>
              <a:rPr lang="en-US" dirty="0">
                <a:solidFill>
                  <a:srgbClr val="C00000"/>
                </a:solidFill>
              </a:rPr>
              <a:t>Australia</a:t>
            </a:r>
            <a:r>
              <a:rPr lang="en-US" dirty="0"/>
              <a:t>’s voters back PM Scott Morrison’s faith in fossil fuel</a:t>
            </a:r>
          </a:p>
          <a:p>
            <a:endParaRPr lang="en-US" dirty="0"/>
          </a:p>
        </p:txBody>
      </p:sp>
      <p:sp>
        <p:nvSpPr>
          <p:cNvPr id="6" name="Rectangle 5"/>
          <p:cNvSpPr/>
          <p:nvPr/>
        </p:nvSpPr>
        <p:spPr>
          <a:xfrm>
            <a:off x="7897652" y="2407695"/>
            <a:ext cx="3760948" cy="1477328"/>
          </a:xfrm>
          <a:prstGeom prst="rect">
            <a:avLst/>
          </a:prstGeom>
        </p:spPr>
        <p:txBody>
          <a:bodyPr wrap="square">
            <a:spAutoFit/>
          </a:bodyPr>
          <a:lstStyle/>
          <a:p>
            <a:r>
              <a:rPr lang="en-US" dirty="0"/>
              <a:t>Police officers watch over climate activists from </a:t>
            </a:r>
            <a:r>
              <a:rPr lang="en-US" dirty="0" err="1"/>
              <a:t>Ende</a:t>
            </a:r>
            <a:r>
              <a:rPr lang="en-US" dirty="0"/>
              <a:t> </a:t>
            </a:r>
            <a:r>
              <a:rPr lang="en-US" dirty="0" err="1"/>
              <a:t>Gelaende</a:t>
            </a:r>
            <a:r>
              <a:rPr lang="en-US" dirty="0"/>
              <a:t> as they block train tracks next to </a:t>
            </a:r>
            <a:r>
              <a:rPr lang="en-US" dirty="0" err="1"/>
              <a:t>Jaenschwalde</a:t>
            </a:r>
            <a:r>
              <a:rPr lang="en-US" dirty="0"/>
              <a:t> power plant in eastern </a:t>
            </a:r>
            <a:r>
              <a:rPr lang="en-US" dirty="0">
                <a:solidFill>
                  <a:srgbClr val="C00000"/>
                </a:solidFill>
              </a:rPr>
              <a:t>Germany</a:t>
            </a:r>
            <a:r>
              <a:rPr lang="en-US" dirty="0"/>
              <a:t> on November 30, 2019</a:t>
            </a:r>
          </a:p>
        </p:txBody>
      </p:sp>
      <p:pic>
        <p:nvPicPr>
          <p:cNvPr id="7" name="Picture 6"/>
          <p:cNvPicPr>
            <a:picLocks noChangeAspect="1"/>
          </p:cNvPicPr>
          <p:nvPr/>
        </p:nvPicPr>
        <p:blipFill>
          <a:blip r:embed="rId4"/>
          <a:stretch>
            <a:fillRect/>
          </a:stretch>
        </p:blipFill>
        <p:spPr>
          <a:xfrm>
            <a:off x="3852774" y="2023378"/>
            <a:ext cx="3949781" cy="2221752"/>
          </a:xfrm>
          <a:prstGeom prst="rect">
            <a:avLst/>
          </a:prstGeom>
        </p:spPr>
      </p:pic>
      <p:sp>
        <p:nvSpPr>
          <p:cNvPr id="11" name="Google Shape;1131;p104"/>
          <p:cNvSpPr txBox="1">
            <a:spLocks/>
          </p:cNvSpPr>
          <p:nvPr/>
        </p:nvSpPr>
        <p:spPr>
          <a:xfrm>
            <a:off x="687050" y="858495"/>
            <a:ext cx="11359807" cy="665847"/>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170981"/>
              </a:buClr>
              <a:buSzPts val="1776"/>
              <a:buFont typeface="Arial" charset="0"/>
              <a:buChar char="•"/>
            </a:pPr>
            <a:r>
              <a:rPr lang="en-US" sz="2000" dirty="0">
                <a:solidFill>
                  <a:schemeClr val="dk1"/>
                </a:solidFill>
                <a:ea typeface="Calibri"/>
                <a:cs typeface="Calibri"/>
                <a:sym typeface="Calibri"/>
              </a:rPr>
              <a:t>Detect fake news by checking cross-media knowledge element inconsistency [Fung et al., 2021]</a:t>
            </a:r>
          </a:p>
        </p:txBody>
      </p:sp>
      <p:pic>
        <p:nvPicPr>
          <p:cNvPr id="12" name="Google Shape;866;p71"/>
          <p:cNvPicPr preferRelativeResize="0"/>
          <p:nvPr/>
        </p:nvPicPr>
        <p:blipFill>
          <a:blip r:embed="rId5">
            <a:alphaModFix/>
          </a:blip>
          <a:stretch>
            <a:fillRect/>
          </a:stretch>
        </p:blipFill>
        <p:spPr>
          <a:xfrm>
            <a:off x="885635" y="4841620"/>
            <a:ext cx="10772965" cy="1792267"/>
          </a:xfrm>
          <a:prstGeom prst="rect">
            <a:avLst/>
          </a:prstGeom>
          <a:noFill/>
          <a:ln>
            <a:noFill/>
          </a:ln>
        </p:spPr>
      </p:pic>
      <p:sp>
        <p:nvSpPr>
          <p:cNvPr id="13" name="Google Shape;68;p2"/>
          <p:cNvSpPr txBox="1">
            <a:spLocks noGrp="1"/>
          </p:cNvSpPr>
          <p:nvPr>
            <p:ph type="title"/>
          </p:nvPr>
        </p:nvSpPr>
        <p:spPr>
          <a:xfrm>
            <a:off x="457200" y="206829"/>
            <a:ext cx="9321800"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dirty="0"/>
              <a:t>Application 3: Fine-grained Misinformation Detection</a:t>
            </a:r>
            <a:endParaRPr sz="2800" dirty="0"/>
          </a:p>
        </p:txBody>
      </p:sp>
    </p:spTree>
    <p:extLst>
      <p:ext uri="{BB962C8B-B14F-4D97-AF65-F5344CB8AC3E}">
        <p14:creationId xmlns:p14="http://schemas.microsoft.com/office/powerpoint/2010/main" val="4137889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457200" y="206829"/>
            <a:ext cx="9321800"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dirty="0"/>
              <a:t>Application 4: Knowledge-guided Dialog Systems</a:t>
            </a:r>
            <a:endParaRPr sz="2800" dirty="0"/>
          </a:p>
        </p:txBody>
      </p:sp>
      <p:sp>
        <p:nvSpPr>
          <p:cNvPr id="69" name="Google Shape;69;p2"/>
          <p:cNvSpPr txBox="1">
            <a:spLocks noGrp="1"/>
          </p:cNvSpPr>
          <p:nvPr>
            <p:ph type="body" idx="1"/>
          </p:nvPr>
        </p:nvSpPr>
        <p:spPr>
          <a:xfrm>
            <a:off x="551873" y="893947"/>
            <a:ext cx="10972800" cy="4484915"/>
          </a:xfrm>
          <a:prstGeom prst="rect">
            <a:avLst/>
          </a:prstGeom>
          <a:noFill/>
          <a:ln>
            <a:noFill/>
          </a:ln>
        </p:spPr>
        <p:txBody>
          <a:bodyPr spcFirstLastPara="1" wrap="square" lIns="91425" tIns="45700" rIns="91425" bIns="45700" anchor="t" anchorCtr="0">
            <a:noAutofit/>
          </a:bodyPr>
          <a:lstStyle/>
          <a:p>
            <a:pPr>
              <a:spcBef>
                <a:spcPts val="0"/>
              </a:spcBef>
            </a:pPr>
            <a:r>
              <a:rPr lang="en-US" dirty="0"/>
              <a:t>Make the dialog system as knowledgeable as your best friend in the book club [Li et al., NAACL2022]</a:t>
            </a:r>
          </a:p>
        </p:txBody>
      </p:sp>
      <p:sp>
        <p:nvSpPr>
          <p:cNvPr id="70" name="Google Shape;70;p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34</a:t>
            </a:fld>
            <a:endParaRPr/>
          </a:p>
        </p:txBody>
      </p:sp>
      <p:pic>
        <p:nvPicPr>
          <p:cNvPr id="2" name="Picture 1"/>
          <p:cNvPicPr>
            <a:picLocks noChangeAspect="1"/>
          </p:cNvPicPr>
          <p:nvPr/>
        </p:nvPicPr>
        <p:blipFill>
          <a:blip r:embed="rId3"/>
          <a:stretch>
            <a:fillRect/>
          </a:stretch>
        </p:blipFill>
        <p:spPr>
          <a:xfrm>
            <a:off x="2944090" y="1901877"/>
            <a:ext cx="5138177" cy="4736758"/>
          </a:xfrm>
          <a:prstGeom prst="rect">
            <a:avLst/>
          </a:prstGeom>
        </p:spPr>
      </p:pic>
    </p:spTree>
    <p:extLst>
      <p:ext uri="{BB962C8B-B14F-4D97-AF65-F5344CB8AC3E}">
        <p14:creationId xmlns:p14="http://schemas.microsoft.com/office/powerpoint/2010/main" val="1782223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grpSp>
        <p:nvGrpSpPr>
          <p:cNvPr id="289" name="Google Shape;289;p4"/>
          <p:cNvGrpSpPr/>
          <p:nvPr/>
        </p:nvGrpSpPr>
        <p:grpSpPr>
          <a:xfrm>
            <a:off x="228599" y="1304801"/>
            <a:ext cx="11749840" cy="5095999"/>
            <a:chOff x="228599" y="1304801"/>
            <a:chExt cx="11749840" cy="5095999"/>
          </a:xfrm>
        </p:grpSpPr>
        <p:sp>
          <p:nvSpPr>
            <p:cNvPr id="290" name="Google Shape;290;p4"/>
            <p:cNvSpPr/>
            <p:nvPr/>
          </p:nvSpPr>
          <p:spPr>
            <a:xfrm>
              <a:off x="3533355" y="1304801"/>
              <a:ext cx="1596337" cy="403192"/>
            </a:xfrm>
            <a:prstGeom prst="roundRect">
              <a:avLst>
                <a:gd name="adj" fmla="val 50000"/>
              </a:avLst>
            </a:prstGeom>
            <a:solidFill>
              <a:schemeClr val="lt1"/>
            </a:solidFill>
            <a:ln w="25400" cap="flat" cmpd="sng">
              <a:solidFill>
                <a:srgbClr val="607D8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91" name="Google Shape;291;p4"/>
            <p:cNvSpPr/>
            <p:nvPr/>
          </p:nvSpPr>
          <p:spPr>
            <a:xfrm>
              <a:off x="9508233" y="1312024"/>
              <a:ext cx="2171755" cy="403192"/>
            </a:xfrm>
            <a:prstGeom prst="roundRect">
              <a:avLst>
                <a:gd name="adj" fmla="val 50000"/>
              </a:avLst>
            </a:prstGeom>
            <a:solidFill>
              <a:schemeClr val="lt1"/>
            </a:solidFill>
            <a:ln w="25400" cap="flat" cmpd="sng">
              <a:solidFill>
                <a:srgbClr val="607D8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92" name="Google Shape;292;p4"/>
            <p:cNvSpPr/>
            <p:nvPr/>
          </p:nvSpPr>
          <p:spPr>
            <a:xfrm>
              <a:off x="772762" y="1304801"/>
              <a:ext cx="798510" cy="403192"/>
            </a:xfrm>
            <a:prstGeom prst="roundRect">
              <a:avLst>
                <a:gd name="adj" fmla="val 50000"/>
              </a:avLst>
            </a:prstGeom>
            <a:solidFill>
              <a:schemeClr val="lt1"/>
            </a:solidFill>
            <a:ln w="25400" cap="flat" cmpd="sng">
              <a:solidFill>
                <a:srgbClr val="607D8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93" name="Google Shape;293;p4"/>
            <p:cNvSpPr/>
            <p:nvPr/>
          </p:nvSpPr>
          <p:spPr>
            <a:xfrm>
              <a:off x="6699761" y="2598978"/>
              <a:ext cx="2667965" cy="2735022"/>
            </a:xfrm>
            <a:prstGeom prst="roundRect">
              <a:avLst>
                <a:gd name="adj" fmla="val 7023"/>
              </a:avLst>
            </a:prstGeom>
            <a:solidFill>
              <a:schemeClr val="lt1"/>
            </a:solidFill>
            <a:ln w="5715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94" name="Google Shape;294;p4"/>
            <p:cNvPicPr preferRelativeResize="0"/>
            <p:nvPr/>
          </p:nvPicPr>
          <p:blipFill rotWithShape="1">
            <a:blip r:embed="rId3">
              <a:alphaModFix/>
            </a:blip>
            <a:srcRect/>
            <a:stretch/>
          </p:blipFill>
          <p:spPr>
            <a:xfrm>
              <a:off x="426927" y="2577275"/>
              <a:ext cx="1490181" cy="915653"/>
            </a:xfrm>
            <a:prstGeom prst="rect">
              <a:avLst/>
            </a:prstGeom>
            <a:noFill/>
            <a:ln>
              <a:noFill/>
            </a:ln>
          </p:spPr>
        </p:pic>
        <p:pic>
          <p:nvPicPr>
            <p:cNvPr id="295" name="Google Shape;295;p4"/>
            <p:cNvPicPr preferRelativeResize="0"/>
            <p:nvPr/>
          </p:nvPicPr>
          <p:blipFill rotWithShape="1">
            <a:blip r:embed="rId4">
              <a:alphaModFix/>
            </a:blip>
            <a:srcRect/>
            <a:stretch/>
          </p:blipFill>
          <p:spPr>
            <a:xfrm>
              <a:off x="3259385" y="1907809"/>
              <a:ext cx="2099672" cy="1278060"/>
            </a:xfrm>
            <a:prstGeom prst="rect">
              <a:avLst/>
            </a:prstGeom>
            <a:noFill/>
            <a:ln>
              <a:noFill/>
            </a:ln>
          </p:spPr>
        </p:pic>
        <p:pic>
          <p:nvPicPr>
            <p:cNvPr id="296" name="Google Shape;296;p4"/>
            <p:cNvPicPr preferRelativeResize="0"/>
            <p:nvPr/>
          </p:nvPicPr>
          <p:blipFill rotWithShape="1">
            <a:blip r:embed="rId5">
              <a:alphaModFix/>
            </a:blip>
            <a:srcRect/>
            <a:stretch/>
          </p:blipFill>
          <p:spPr>
            <a:xfrm>
              <a:off x="7103528" y="2780382"/>
              <a:ext cx="1905000" cy="1642635"/>
            </a:xfrm>
            <a:prstGeom prst="rect">
              <a:avLst/>
            </a:prstGeom>
            <a:noFill/>
            <a:ln>
              <a:noFill/>
            </a:ln>
          </p:spPr>
        </p:pic>
        <p:pic>
          <p:nvPicPr>
            <p:cNvPr id="297" name="Google Shape;297;p4"/>
            <p:cNvPicPr preferRelativeResize="0"/>
            <p:nvPr/>
          </p:nvPicPr>
          <p:blipFill rotWithShape="1">
            <a:blip r:embed="rId6">
              <a:alphaModFix/>
            </a:blip>
            <a:srcRect/>
            <a:stretch/>
          </p:blipFill>
          <p:spPr>
            <a:xfrm>
              <a:off x="10115559" y="4724400"/>
              <a:ext cx="1255555" cy="1148699"/>
            </a:xfrm>
            <a:prstGeom prst="rect">
              <a:avLst/>
            </a:prstGeom>
            <a:noFill/>
            <a:ln>
              <a:noFill/>
            </a:ln>
          </p:spPr>
        </p:pic>
        <p:sp>
          <p:nvSpPr>
            <p:cNvPr id="298" name="Google Shape;298;p4"/>
            <p:cNvSpPr txBox="1"/>
            <p:nvPr/>
          </p:nvSpPr>
          <p:spPr>
            <a:xfrm>
              <a:off x="359262" y="3552742"/>
              <a:ext cx="186958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2A3546"/>
                  </a:solidFill>
                  <a:latin typeface="Arial"/>
                  <a:ea typeface="Arial"/>
                  <a:cs typeface="Arial"/>
                  <a:sym typeface="Arial"/>
                </a:rPr>
                <a:t>Scientific Literature</a:t>
              </a:r>
              <a:endParaRPr sz="1400" b="0" i="0" u="none" strike="noStrike" cap="none">
                <a:solidFill>
                  <a:srgbClr val="000000"/>
                </a:solidFill>
                <a:latin typeface="Arial"/>
                <a:ea typeface="Arial"/>
                <a:cs typeface="Arial"/>
                <a:sym typeface="Arial"/>
              </a:endParaRPr>
            </a:p>
          </p:txBody>
        </p:sp>
        <p:sp>
          <p:nvSpPr>
            <p:cNvPr id="299" name="Google Shape;299;p4"/>
            <p:cNvSpPr txBox="1"/>
            <p:nvPr/>
          </p:nvSpPr>
          <p:spPr>
            <a:xfrm>
              <a:off x="2974848" y="3197423"/>
              <a:ext cx="30827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2A3546"/>
                  </a:solidFill>
                  <a:latin typeface="Arial"/>
                  <a:ea typeface="Arial"/>
                  <a:cs typeface="Arial"/>
                  <a:sym typeface="Arial"/>
                </a:rPr>
                <a:t>Hierarchical Spherical Embedding</a:t>
              </a:r>
              <a:endParaRPr sz="1200" b="1" i="0" u="none" strike="noStrike" cap="none">
                <a:solidFill>
                  <a:srgbClr val="2A3546"/>
                </a:solidFill>
                <a:latin typeface="Arial"/>
                <a:ea typeface="Arial"/>
                <a:cs typeface="Arial"/>
                <a:sym typeface="Arial"/>
              </a:endParaRPr>
            </a:p>
          </p:txBody>
        </p:sp>
        <p:pic>
          <p:nvPicPr>
            <p:cNvPr id="300" name="Google Shape;300;p4"/>
            <p:cNvPicPr preferRelativeResize="0"/>
            <p:nvPr/>
          </p:nvPicPr>
          <p:blipFill rotWithShape="1">
            <a:blip r:embed="rId7">
              <a:alphaModFix/>
            </a:blip>
            <a:srcRect/>
            <a:stretch/>
          </p:blipFill>
          <p:spPr>
            <a:xfrm>
              <a:off x="3350243" y="3581400"/>
              <a:ext cx="1946329" cy="821108"/>
            </a:xfrm>
            <a:prstGeom prst="rect">
              <a:avLst/>
            </a:prstGeom>
            <a:noFill/>
            <a:ln>
              <a:noFill/>
            </a:ln>
          </p:spPr>
        </p:pic>
        <p:pic>
          <p:nvPicPr>
            <p:cNvPr id="301" name="Google Shape;301;p4"/>
            <p:cNvPicPr preferRelativeResize="0"/>
            <p:nvPr/>
          </p:nvPicPr>
          <p:blipFill rotWithShape="1">
            <a:blip r:embed="rId8">
              <a:alphaModFix/>
            </a:blip>
            <a:srcRect/>
            <a:stretch/>
          </p:blipFill>
          <p:spPr>
            <a:xfrm>
              <a:off x="3186260" y="4790393"/>
              <a:ext cx="2269038" cy="1153207"/>
            </a:xfrm>
            <a:prstGeom prst="rect">
              <a:avLst/>
            </a:prstGeom>
            <a:noFill/>
            <a:ln>
              <a:noFill/>
            </a:ln>
          </p:spPr>
        </p:pic>
        <p:sp>
          <p:nvSpPr>
            <p:cNvPr id="302" name="Google Shape;302;p4"/>
            <p:cNvSpPr txBox="1"/>
            <p:nvPr/>
          </p:nvSpPr>
          <p:spPr>
            <a:xfrm>
              <a:off x="2918102" y="4416623"/>
              <a:ext cx="321312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2A3546"/>
                  </a:solidFill>
                  <a:latin typeface="Arial"/>
                  <a:ea typeface="Arial"/>
                  <a:cs typeface="Arial"/>
                  <a:sym typeface="Arial"/>
                </a:rPr>
                <a:t>Ontology Enriched Text Embedding</a:t>
              </a:r>
              <a:endParaRPr sz="1200" b="1" i="0" u="none" strike="noStrike" cap="none">
                <a:solidFill>
                  <a:srgbClr val="2A3546"/>
                </a:solidFill>
                <a:latin typeface="Arial"/>
                <a:ea typeface="Arial"/>
                <a:cs typeface="Arial"/>
                <a:sym typeface="Arial"/>
              </a:endParaRPr>
            </a:p>
          </p:txBody>
        </p:sp>
        <p:sp>
          <p:nvSpPr>
            <p:cNvPr id="303" name="Google Shape;303;p4"/>
            <p:cNvSpPr txBox="1"/>
            <p:nvPr/>
          </p:nvSpPr>
          <p:spPr>
            <a:xfrm>
              <a:off x="2813561" y="5877580"/>
              <a:ext cx="299131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A3546"/>
                  </a:solidFill>
                  <a:latin typeface="Arial"/>
                  <a:ea typeface="Arial"/>
                  <a:cs typeface="Arial"/>
                  <a:sym typeface="Arial"/>
                </a:rPr>
                <a:t>Cross-media Structured Semantic Representation</a:t>
              </a:r>
              <a:endParaRPr sz="1200" b="1" i="0" u="none" strike="noStrike" cap="none">
                <a:solidFill>
                  <a:srgbClr val="2A3546"/>
                </a:solidFill>
                <a:latin typeface="Arial"/>
                <a:ea typeface="Arial"/>
                <a:cs typeface="Arial"/>
                <a:sym typeface="Arial"/>
              </a:endParaRPr>
            </a:p>
          </p:txBody>
        </p:sp>
        <p:sp>
          <p:nvSpPr>
            <p:cNvPr id="304" name="Google Shape;304;p4"/>
            <p:cNvSpPr txBox="1"/>
            <p:nvPr/>
          </p:nvSpPr>
          <p:spPr>
            <a:xfrm>
              <a:off x="6583439" y="4528963"/>
              <a:ext cx="2933142"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A3546"/>
                  </a:solidFill>
                  <a:latin typeface="Arial"/>
                  <a:ea typeface="Arial"/>
                  <a:cs typeface="Arial"/>
                  <a:sym typeface="Arial"/>
                </a:rPr>
                <a:t>Generative Adversarial Networks for Data Augmentation and Distant Supervision</a:t>
              </a:r>
              <a:endParaRPr sz="1200" b="1" i="0" u="none" strike="noStrike" cap="none">
                <a:solidFill>
                  <a:srgbClr val="2A3546"/>
                </a:solidFill>
                <a:latin typeface="Arial"/>
                <a:ea typeface="Arial"/>
                <a:cs typeface="Arial"/>
                <a:sym typeface="Arial"/>
              </a:endParaRPr>
            </a:p>
          </p:txBody>
        </p:sp>
        <p:sp>
          <p:nvSpPr>
            <p:cNvPr id="305" name="Google Shape;305;p4"/>
            <p:cNvSpPr txBox="1"/>
            <p:nvPr/>
          </p:nvSpPr>
          <p:spPr>
            <a:xfrm>
              <a:off x="9508233" y="5877580"/>
              <a:ext cx="2470206"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A3546"/>
                  </a:solidFill>
                  <a:latin typeface="Arial"/>
                  <a:ea typeface="Arial"/>
                  <a:cs typeface="Arial"/>
                  <a:sym typeface="Arial"/>
                </a:rPr>
                <a:t>Multimedia Search and Summarization</a:t>
              </a:r>
              <a:endParaRPr sz="1200" b="0" i="0" u="none" strike="noStrike" cap="none">
                <a:solidFill>
                  <a:srgbClr val="2A3546"/>
                </a:solidFill>
                <a:latin typeface="Arial"/>
                <a:ea typeface="Arial"/>
                <a:cs typeface="Arial"/>
                <a:sym typeface="Arial"/>
              </a:endParaRPr>
            </a:p>
          </p:txBody>
        </p:sp>
        <p:sp>
          <p:nvSpPr>
            <p:cNvPr id="306" name="Google Shape;306;p4"/>
            <p:cNvSpPr txBox="1"/>
            <p:nvPr/>
          </p:nvSpPr>
          <p:spPr>
            <a:xfrm>
              <a:off x="6723308" y="1847202"/>
              <a:ext cx="255391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2A3546"/>
                  </a:solidFill>
                  <a:latin typeface="Arial"/>
                  <a:ea typeface="Arial"/>
                  <a:cs typeface="Arial"/>
                  <a:sym typeface="Arial"/>
                </a:rPr>
                <a:t>Graph neural networks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2A3546"/>
                  </a:solidFill>
                  <a:latin typeface="Arial"/>
                  <a:ea typeface="Arial"/>
                  <a:cs typeface="Arial"/>
                  <a:sym typeface="Arial"/>
                </a:rPr>
                <a:t>Joint entity/relation/event extraction and ontology construction</a:t>
              </a:r>
              <a:endParaRPr sz="1400" b="0" i="0" u="none" strike="noStrike" cap="none">
                <a:solidFill>
                  <a:srgbClr val="000000"/>
                </a:solidFill>
                <a:latin typeface="Arial"/>
                <a:ea typeface="Arial"/>
                <a:cs typeface="Arial"/>
                <a:sym typeface="Arial"/>
              </a:endParaRPr>
            </a:p>
          </p:txBody>
        </p:sp>
        <p:sp>
          <p:nvSpPr>
            <p:cNvPr id="307" name="Google Shape;307;p4"/>
            <p:cNvSpPr/>
            <p:nvPr/>
          </p:nvSpPr>
          <p:spPr>
            <a:xfrm rot="1745679">
              <a:off x="2159764" y="4869181"/>
              <a:ext cx="681426" cy="400621"/>
            </a:xfrm>
            <a:prstGeom prst="notchedRightArrow">
              <a:avLst>
                <a:gd name="adj1" fmla="val 50000"/>
                <a:gd name="adj2" fmla="val 50000"/>
              </a:avLst>
            </a:prstGeom>
            <a:solidFill>
              <a:srgbClr val="D4EC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08" name="Google Shape;308;p4"/>
            <p:cNvPicPr preferRelativeResize="0"/>
            <p:nvPr/>
          </p:nvPicPr>
          <p:blipFill rotWithShape="1">
            <a:blip r:embed="rId9">
              <a:alphaModFix/>
            </a:blip>
            <a:srcRect/>
            <a:stretch/>
          </p:blipFill>
          <p:spPr>
            <a:xfrm>
              <a:off x="544751" y="4451991"/>
              <a:ext cx="612422" cy="544817"/>
            </a:xfrm>
            <a:prstGeom prst="rect">
              <a:avLst/>
            </a:prstGeom>
            <a:noFill/>
            <a:ln>
              <a:noFill/>
            </a:ln>
          </p:spPr>
        </p:pic>
        <p:pic>
          <p:nvPicPr>
            <p:cNvPr id="309" name="Google Shape;309;p4"/>
            <p:cNvPicPr preferRelativeResize="0"/>
            <p:nvPr/>
          </p:nvPicPr>
          <p:blipFill rotWithShape="1">
            <a:blip r:embed="rId10">
              <a:alphaModFix/>
            </a:blip>
            <a:srcRect/>
            <a:stretch/>
          </p:blipFill>
          <p:spPr>
            <a:xfrm>
              <a:off x="1112597" y="4238939"/>
              <a:ext cx="612422" cy="570393"/>
            </a:xfrm>
            <a:prstGeom prst="rect">
              <a:avLst/>
            </a:prstGeom>
            <a:noFill/>
            <a:ln>
              <a:noFill/>
            </a:ln>
          </p:spPr>
        </p:pic>
        <p:sp>
          <p:nvSpPr>
            <p:cNvPr id="310" name="Google Shape;310;p4"/>
            <p:cNvSpPr txBox="1"/>
            <p:nvPr/>
          </p:nvSpPr>
          <p:spPr>
            <a:xfrm>
              <a:off x="228599" y="5115580"/>
              <a:ext cx="200024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A3546"/>
                  </a:solidFill>
                  <a:latin typeface="Arial"/>
                  <a:ea typeface="Arial"/>
                  <a:cs typeface="Arial"/>
                  <a:sym typeface="Arial"/>
                </a:rPr>
                <a:t>Chemical Ontology &amp; Existing Databases</a:t>
              </a:r>
              <a:endParaRPr sz="1400" b="0" i="0" u="none" strike="noStrike" cap="none">
                <a:solidFill>
                  <a:srgbClr val="000000"/>
                </a:solidFill>
                <a:latin typeface="Arial"/>
                <a:ea typeface="Arial"/>
                <a:cs typeface="Arial"/>
                <a:sym typeface="Arial"/>
              </a:endParaRPr>
            </a:p>
          </p:txBody>
        </p:sp>
        <p:pic>
          <p:nvPicPr>
            <p:cNvPr id="311" name="Google Shape;311;p4"/>
            <p:cNvPicPr preferRelativeResize="0"/>
            <p:nvPr/>
          </p:nvPicPr>
          <p:blipFill rotWithShape="1">
            <a:blip r:embed="rId11">
              <a:alphaModFix/>
            </a:blip>
            <a:srcRect/>
            <a:stretch/>
          </p:blipFill>
          <p:spPr>
            <a:xfrm>
              <a:off x="10325141" y="2658090"/>
              <a:ext cx="836391" cy="821402"/>
            </a:xfrm>
            <a:prstGeom prst="rect">
              <a:avLst/>
            </a:prstGeom>
            <a:noFill/>
            <a:ln>
              <a:noFill/>
            </a:ln>
          </p:spPr>
        </p:pic>
        <p:sp>
          <p:nvSpPr>
            <p:cNvPr id="312" name="Google Shape;312;p4"/>
            <p:cNvSpPr/>
            <p:nvPr/>
          </p:nvSpPr>
          <p:spPr>
            <a:xfrm>
              <a:off x="9546328" y="3048880"/>
              <a:ext cx="542309" cy="355306"/>
            </a:xfrm>
            <a:prstGeom prst="notchedRightArrow">
              <a:avLst>
                <a:gd name="adj1" fmla="val 50000"/>
                <a:gd name="adj2" fmla="val 50000"/>
              </a:avLst>
            </a:prstGeom>
            <a:solidFill>
              <a:srgbClr val="D4EC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3" name="Google Shape;313;p4"/>
            <p:cNvSpPr/>
            <p:nvPr/>
          </p:nvSpPr>
          <p:spPr>
            <a:xfrm rot="5400000">
              <a:off x="10472182" y="4199392"/>
              <a:ext cx="542309" cy="355306"/>
            </a:xfrm>
            <a:prstGeom prst="notchedRightArrow">
              <a:avLst>
                <a:gd name="adj1" fmla="val 50000"/>
                <a:gd name="adj2" fmla="val 50000"/>
              </a:avLst>
            </a:prstGeom>
            <a:solidFill>
              <a:srgbClr val="D4EC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4" name="Google Shape;314;p4"/>
            <p:cNvSpPr txBox="1"/>
            <p:nvPr/>
          </p:nvSpPr>
          <p:spPr>
            <a:xfrm>
              <a:off x="10009939" y="3558143"/>
              <a:ext cx="167004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2A3546"/>
                  </a:solidFill>
                  <a:latin typeface="Arial"/>
                  <a:ea typeface="Arial"/>
                  <a:cs typeface="Arial"/>
                  <a:sym typeface="Arial"/>
                </a:rPr>
                <a:t>Multimedia Knowledge Base</a:t>
              </a:r>
              <a:endParaRPr sz="1200" b="1" i="0" u="none" strike="noStrike" cap="none">
                <a:solidFill>
                  <a:srgbClr val="2A3546"/>
                </a:solidFill>
                <a:latin typeface="Arial"/>
                <a:ea typeface="Arial"/>
                <a:cs typeface="Arial"/>
                <a:sym typeface="Arial"/>
              </a:endParaRPr>
            </a:p>
          </p:txBody>
        </p:sp>
        <p:sp>
          <p:nvSpPr>
            <p:cNvPr id="315" name="Google Shape;315;p4"/>
            <p:cNvSpPr txBox="1"/>
            <p:nvPr/>
          </p:nvSpPr>
          <p:spPr>
            <a:xfrm>
              <a:off x="841190" y="1367898"/>
              <a:ext cx="661656"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607D8B"/>
                  </a:solidFill>
                  <a:latin typeface="Calibri"/>
                  <a:ea typeface="Calibri"/>
                  <a:cs typeface="Calibri"/>
                  <a:sym typeface="Calibri"/>
                </a:rPr>
                <a:t>DATA</a:t>
              </a:r>
              <a:endParaRPr sz="1400" b="0" i="0" u="none" strike="noStrike" cap="none">
                <a:solidFill>
                  <a:srgbClr val="000000"/>
                </a:solidFill>
                <a:latin typeface="Arial"/>
                <a:ea typeface="Arial"/>
                <a:cs typeface="Arial"/>
                <a:sym typeface="Arial"/>
              </a:endParaRPr>
            </a:p>
          </p:txBody>
        </p:sp>
        <p:sp>
          <p:nvSpPr>
            <p:cNvPr id="316" name="Google Shape;316;p4"/>
            <p:cNvSpPr txBox="1"/>
            <p:nvPr/>
          </p:nvSpPr>
          <p:spPr>
            <a:xfrm>
              <a:off x="3691765" y="1367898"/>
              <a:ext cx="1279516"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607D8B"/>
                  </a:solidFill>
                  <a:latin typeface="Calibri"/>
                  <a:ea typeface="Calibri"/>
                  <a:cs typeface="Calibri"/>
                  <a:sym typeface="Calibri"/>
                </a:rPr>
                <a:t>SEMANTICS</a:t>
              </a:r>
              <a:endParaRPr sz="1400" b="0" i="0" u="none" strike="noStrike" cap="none">
                <a:solidFill>
                  <a:srgbClr val="000000"/>
                </a:solidFill>
                <a:latin typeface="Arial"/>
                <a:ea typeface="Arial"/>
                <a:cs typeface="Arial"/>
                <a:sym typeface="Arial"/>
              </a:endParaRPr>
            </a:p>
          </p:txBody>
        </p:sp>
        <p:sp>
          <p:nvSpPr>
            <p:cNvPr id="317" name="Google Shape;317;p4"/>
            <p:cNvSpPr txBox="1"/>
            <p:nvPr/>
          </p:nvSpPr>
          <p:spPr>
            <a:xfrm>
              <a:off x="9632213" y="1375121"/>
              <a:ext cx="1923795"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607D8B"/>
                  </a:solidFill>
                  <a:latin typeface="Calibri"/>
                  <a:ea typeface="Calibri"/>
                  <a:cs typeface="Calibri"/>
                  <a:sym typeface="Calibri"/>
                </a:rPr>
                <a:t>KNOWLEDGE BASE</a:t>
              </a:r>
              <a:endParaRPr sz="1400" b="0" i="0" u="none" strike="noStrike" cap="none">
                <a:solidFill>
                  <a:srgbClr val="000000"/>
                </a:solidFill>
                <a:latin typeface="Arial"/>
                <a:ea typeface="Arial"/>
                <a:cs typeface="Arial"/>
                <a:sym typeface="Arial"/>
              </a:endParaRPr>
            </a:p>
          </p:txBody>
        </p:sp>
        <p:sp>
          <p:nvSpPr>
            <p:cNvPr id="318" name="Google Shape;318;p4"/>
            <p:cNvSpPr/>
            <p:nvPr/>
          </p:nvSpPr>
          <p:spPr>
            <a:xfrm>
              <a:off x="2159764" y="3845402"/>
              <a:ext cx="681426" cy="400621"/>
            </a:xfrm>
            <a:prstGeom prst="notchedRightArrow">
              <a:avLst>
                <a:gd name="adj1" fmla="val 50000"/>
                <a:gd name="adj2" fmla="val 50000"/>
              </a:avLst>
            </a:prstGeom>
            <a:solidFill>
              <a:srgbClr val="D4EC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9" name="Google Shape;319;p4"/>
            <p:cNvSpPr/>
            <p:nvPr/>
          </p:nvSpPr>
          <p:spPr>
            <a:xfrm rot="-1550931">
              <a:off x="2159764" y="2719309"/>
              <a:ext cx="681426" cy="400621"/>
            </a:xfrm>
            <a:prstGeom prst="notchedRightArrow">
              <a:avLst>
                <a:gd name="adj1" fmla="val 50000"/>
                <a:gd name="adj2" fmla="val 50000"/>
              </a:avLst>
            </a:prstGeom>
            <a:solidFill>
              <a:srgbClr val="D4EC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0" name="Google Shape;320;p4"/>
            <p:cNvSpPr/>
            <p:nvPr/>
          </p:nvSpPr>
          <p:spPr>
            <a:xfrm rot="-1241302">
              <a:off x="5741102" y="4825927"/>
              <a:ext cx="681426" cy="400621"/>
            </a:xfrm>
            <a:prstGeom prst="notchedRightArrow">
              <a:avLst>
                <a:gd name="adj1" fmla="val 50000"/>
                <a:gd name="adj2" fmla="val 50000"/>
              </a:avLst>
            </a:prstGeom>
            <a:solidFill>
              <a:srgbClr val="D4EC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1" name="Google Shape;321;p4"/>
            <p:cNvSpPr/>
            <p:nvPr/>
          </p:nvSpPr>
          <p:spPr>
            <a:xfrm>
              <a:off x="5741102" y="3845402"/>
              <a:ext cx="681426" cy="400621"/>
            </a:xfrm>
            <a:prstGeom prst="notchedRightArrow">
              <a:avLst>
                <a:gd name="adj1" fmla="val 50000"/>
                <a:gd name="adj2" fmla="val 50000"/>
              </a:avLst>
            </a:prstGeom>
            <a:solidFill>
              <a:srgbClr val="D4EC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2" name="Google Shape;322;p4"/>
            <p:cNvSpPr/>
            <p:nvPr/>
          </p:nvSpPr>
          <p:spPr>
            <a:xfrm rot="1772692">
              <a:off x="5741102" y="2656561"/>
              <a:ext cx="681426" cy="400621"/>
            </a:xfrm>
            <a:prstGeom prst="notchedRightArrow">
              <a:avLst>
                <a:gd name="adj1" fmla="val 50000"/>
                <a:gd name="adj2" fmla="val 50000"/>
              </a:avLst>
            </a:prstGeom>
            <a:solidFill>
              <a:srgbClr val="D4EC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323" name="Google Shape;323;p4"/>
          <p:cNvSpPr txBox="1">
            <a:spLocks noGrp="1"/>
          </p:cNvSpPr>
          <p:nvPr>
            <p:ph type="title"/>
          </p:nvPr>
        </p:nvSpPr>
        <p:spPr>
          <a:xfrm>
            <a:off x="1" y="-21640"/>
            <a:ext cx="11978438" cy="1146187"/>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SzPts val="4400"/>
              <a:buNone/>
            </a:pPr>
            <a:r>
              <a:rPr lang="en-US" sz="3600" dirty="0" smtClean="0">
                <a:solidFill>
                  <a:schemeClr val="dk1"/>
                </a:solidFill>
                <a:latin typeface="Overlock"/>
                <a:ea typeface="Overlock"/>
                <a:cs typeface="Overlock"/>
                <a:sym typeface="Overlock"/>
              </a:rPr>
              <a:t>Application 4: Converting </a:t>
            </a:r>
            <a:r>
              <a:rPr lang="en-US" sz="3600" dirty="0">
                <a:solidFill>
                  <a:schemeClr val="dk1"/>
                </a:solidFill>
                <a:latin typeface="Overlock"/>
                <a:ea typeface="Overlock"/>
                <a:cs typeface="Overlock"/>
                <a:sym typeface="Overlock"/>
              </a:rPr>
              <a:t>Unstructured Scientific Data to </a:t>
            </a:r>
            <a:br>
              <a:rPr lang="en-US" sz="3600" dirty="0">
                <a:solidFill>
                  <a:schemeClr val="dk1"/>
                </a:solidFill>
                <a:latin typeface="Overlock"/>
                <a:ea typeface="Overlock"/>
                <a:cs typeface="Overlock"/>
                <a:sym typeface="Overlock"/>
              </a:rPr>
            </a:br>
            <a:r>
              <a:rPr lang="en-US" sz="3600" dirty="0">
                <a:solidFill>
                  <a:schemeClr val="dk1"/>
                </a:solidFill>
                <a:latin typeface="Overlock"/>
                <a:ea typeface="Overlock"/>
                <a:cs typeface="Overlock"/>
                <a:sym typeface="Overlock"/>
              </a:rPr>
              <a:t>Structured Knowledge: Our Road Map</a:t>
            </a:r>
            <a:endParaRPr sz="3600" dirty="0">
              <a:solidFill>
                <a:schemeClr val="dk1"/>
              </a:solidFill>
              <a:latin typeface="Overlock"/>
              <a:ea typeface="Overlock"/>
              <a:cs typeface="Overlock"/>
              <a:sym typeface="Overlock"/>
            </a:endParaRPr>
          </a:p>
        </p:txBody>
      </p:sp>
    </p:spTree>
    <p:extLst>
      <p:ext uri="{BB962C8B-B14F-4D97-AF65-F5344CB8AC3E}">
        <p14:creationId xmlns:p14="http://schemas.microsoft.com/office/powerpoint/2010/main" val="257559158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5"/>
          <p:cNvSpPr txBox="1">
            <a:spLocks noGrp="1"/>
          </p:cNvSpPr>
          <p:nvPr>
            <p:ph type="body" idx="1"/>
          </p:nvPr>
        </p:nvSpPr>
        <p:spPr>
          <a:xfrm>
            <a:off x="914497" y="1672395"/>
            <a:ext cx="10833904" cy="47420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SzPts val="1920"/>
              <a:buNone/>
            </a:pPr>
            <a:endParaRPr sz="2400"/>
          </a:p>
          <a:p>
            <a:pPr marL="342900" lvl="0" indent="-342900" algn="l" rtl="0">
              <a:lnSpc>
                <a:spcPct val="100000"/>
              </a:lnSpc>
              <a:spcBef>
                <a:spcPts val="600"/>
              </a:spcBef>
              <a:spcAft>
                <a:spcPts val="0"/>
              </a:spcAft>
              <a:buSzPts val="1920"/>
              <a:buNone/>
            </a:pPr>
            <a:r>
              <a:rPr lang="en-US"/>
              <a:t>  </a:t>
            </a:r>
            <a:endParaRPr/>
          </a:p>
        </p:txBody>
      </p:sp>
      <p:sp>
        <p:nvSpPr>
          <p:cNvPr id="272" name="Google Shape;272;p5"/>
          <p:cNvSpPr txBox="1"/>
          <p:nvPr/>
        </p:nvSpPr>
        <p:spPr>
          <a:xfrm>
            <a:off x="443599" y="1226264"/>
            <a:ext cx="11293758" cy="4742006"/>
          </a:xfrm>
          <a:prstGeom prst="rect">
            <a:avLst/>
          </a:prstGeom>
          <a:noFill/>
          <a:ln>
            <a:noFill/>
          </a:ln>
        </p:spPr>
        <p:txBody>
          <a:bodyPr spcFirstLastPara="1" wrap="square" lIns="91425" tIns="45700" rIns="91425" bIns="45700" anchor="t" anchorCtr="0">
            <a:noAutofit/>
          </a:bodyPr>
          <a:lstStyle/>
          <a:p>
            <a:pPr marL="285750" indent="-285750">
              <a:spcBef>
                <a:spcPts val="600"/>
              </a:spcBef>
              <a:buClr>
                <a:srgbClr val="0000CC"/>
              </a:buClr>
              <a:buSzPts val="1920"/>
              <a:buFont typeface="Noto Sans Symbols"/>
              <a:buChar char="❑"/>
            </a:pPr>
            <a:r>
              <a:rPr lang="en-US" sz="2800" dirty="0">
                <a:solidFill>
                  <a:schemeClr val="dk1"/>
                </a:solidFill>
                <a:latin typeface="Calibri"/>
                <a:ea typeface="Calibri"/>
                <a:cs typeface="Calibri"/>
                <a:sym typeface="Calibri"/>
              </a:rPr>
              <a:t>Construct Knowledge-Empowered Large Language </a:t>
            </a:r>
            <a:r>
              <a:rPr lang="en-US" sz="2800" dirty="0" smtClean="0">
                <a:solidFill>
                  <a:schemeClr val="dk1"/>
                </a:solidFill>
                <a:latin typeface="Calibri"/>
                <a:ea typeface="Calibri"/>
                <a:cs typeface="Calibri"/>
                <a:sym typeface="Calibri"/>
              </a:rPr>
              <a:t>Models</a:t>
            </a:r>
          </a:p>
          <a:p>
            <a:pPr marL="285750" marR="0" lvl="0" indent="-285750" algn="l" rtl="0">
              <a:spcBef>
                <a:spcPts val="600"/>
              </a:spcBef>
              <a:spcAft>
                <a:spcPts val="0"/>
              </a:spcAft>
              <a:buClr>
                <a:srgbClr val="0000CC"/>
              </a:buClr>
              <a:buSzPts val="1920"/>
              <a:buFont typeface="Noto Sans Symbols"/>
              <a:buChar char="❑"/>
            </a:pPr>
            <a:r>
              <a:rPr lang="en-US" sz="2800" dirty="0" smtClean="0">
                <a:solidFill>
                  <a:schemeClr val="dk1"/>
                </a:solidFill>
                <a:latin typeface="Calibri"/>
                <a:ea typeface="Calibri"/>
                <a:cs typeface="Calibri"/>
                <a:sym typeface="Calibri"/>
              </a:rPr>
              <a:t>Develop multimodal reaction-aware molecule representation</a:t>
            </a:r>
            <a:endParaRPr sz="2800" dirty="0">
              <a:solidFill>
                <a:schemeClr val="dk1"/>
              </a:solidFill>
              <a:latin typeface="Calibri"/>
              <a:ea typeface="Calibri"/>
              <a:cs typeface="Calibri"/>
              <a:sym typeface="Calibri"/>
            </a:endParaRPr>
          </a:p>
          <a:p>
            <a:pPr marL="742928" marR="0" lvl="1" indent="-285750" algn="l" rtl="0">
              <a:spcBef>
                <a:spcPts val="600"/>
              </a:spcBef>
              <a:spcAft>
                <a:spcPts val="0"/>
              </a:spcAft>
              <a:buClr>
                <a:srgbClr val="0000CC"/>
              </a:buClr>
              <a:buSzPts val="1920"/>
              <a:buFont typeface="Noto Sans Symbols"/>
              <a:buChar char="❑"/>
            </a:pPr>
            <a:r>
              <a:rPr lang="en-US" sz="2400" b="0" i="0" u="none" strike="noStrike" cap="none" dirty="0">
                <a:solidFill>
                  <a:schemeClr val="dk1"/>
                </a:solidFill>
                <a:latin typeface="Calibri"/>
                <a:ea typeface="Calibri"/>
                <a:cs typeface="Calibri"/>
                <a:sym typeface="Calibri"/>
              </a:rPr>
              <a:t>2-D images of molecules, representing the underlying molecules or reactions</a:t>
            </a:r>
            <a:endParaRPr sz="2400" b="0" i="0" u="none" strike="noStrike" cap="none" dirty="0">
              <a:solidFill>
                <a:schemeClr val="dk1"/>
              </a:solidFill>
              <a:latin typeface="Calibri"/>
              <a:ea typeface="Calibri"/>
              <a:cs typeface="Calibri"/>
              <a:sym typeface="Calibri"/>
            </a:endParaRPr>
          </a:p>
          <a:p>
            <a:pPr marL="742928" marR="0" lvl="1" indent="-285750" algn="l" rtl="0">
              <a:spcBef>
                <a:spcPts val="600"/>
              </a:spcBef>
              <a:spcAft>
                <a:spcPts val="0"/>
              </a:spcAft>
              <a:buClr>
                <a:srgbClr val="0000CC"/>
              </a:buClr>
              <a:buSzPts val="1920"/>
              <a:buFont typeface="Noto Sans Symbols"/>
              <a:buChar char="❑"/>
            </a:pPr>
            <a:r>
              <a:rPr lang="en-US" sz="2400" b="0" i="0" u="none" strike="noStrike" cap="none" dirty="0">
                <a:solidFill>
                  <a:schemeClr val="dk1"/>
                </a:solidFill>
                <a:latin typeface="Calibri"/>
                <a:ea typeface="Calibri"/>
                <a:cs typeface="Calibri"/>
                <a:sym typeface="Calibri"/>
              </a:rPr>
              <a:t>text-based molecule descriptors</a:t>
            </a:r>
            <a:endParaRPr sz="2400" b="0" i="0" u="none" strike="noStrike" cap="none" dirty="0">
              <a:solidFill>
                <a:schemeClr val="dk1"/>
              </a:solidFill>
              <a:latin typeface="Calibri"/>
              <a:ea typeface="Calibri"/>
              <a:cs typeface="Calibri"/>
              <a:sym typeface="Calibri"/>
            </a:endParaRPr>
          </a:p>
          <a:p>
            <a:pPr marL="742928" marR="0" lvl="1" indent="-285750" algn="l" rtl="0">
              <a:spcBef>
                <a:spcPts val="600"/>
              </a:spcBef>
              <a:spcAft>
                <a:spcPts val="0"/>
              </a:spcAft>
              <a:buClr>
                <a:srgbClr val="0000CC"/>
              </a:buClr>
              <a:buSzPts val="1920"/>
              <a:buFont typeface="Noto Sans Symbols"/>
              <a:buChar char="❑"/>
            </a:pPr>
            <a:r>
              <a:rPr lang="en-US" sz="2400" b="0" i="0" u="none" strike="noStrike" cap="none" dirty="0">
                <a:solidFill>
                  <a:schemeClr val="dk1"/>
                </a:solidFill>
                <a:latin typeface="Calibri"/>
                <a:ea typeface="Calibri"/>
                <a:cs typeface="Calibri"/>
                <a:sym typeface="Calibri"/>
              </a:rPr>
              <a:t>chemical graph structure from 480K reactions</a:t>
            </a:r>
            <a:endParaRPr sz="2400" b="0" i="0" u="none" strike="noStrike" cap="none" dirty="0">
              <a:solidFill>
                <a:schemeClr val="dk1"/>
              </a:solidFill>
              <a:latin typeface="Calibri"/>
              <a:ea typeface="Calibri"/>
              <a:cs typeface="Calibri"/>
              <a:sym typeface="Calibri"/>
            </a:endParaRPr>
          </a:p>
          <a:p>
            <a:pPr marL="742928" marR="0" lvl="1" indent="-285750" algn="l" rtl="0">
              <a:spcBef>
                <a:spcPts val="600"/>
              </a:spcBef>
              <a:spcAft>
                <a:spcPts val="0"/>
              </a:spcAft>
              <a:buClr>
                <a:srgbClr val="0000CC"/>
              </a:buClr>
              <a:buSzPts val="1920"/>
              <a:buFont typeface="Noto Sans Symbols"/>
              <a:buChar char="❑"/>
            </a:pPr>
            <a:r>
              <a:rPr lang="en-US" sz="2400" b="0" i="0" u="none" strike="noStrike" cap="none" dirty="0">
                <a:solidFill>
                  <a:schemeClr val="dk1"/>
                </a:solidFill>
                <a:latin typeface="Calibri"/>
                <a:ea typeface="Calibri"/>
                <a:cs typeface="Calibri"/>
                <a:sym typeface="Calibri"/>
              </a:rPr>
              <a:t>natural language definition and description</a:t>
            </a:r>
            <a:endParaRPr sz="2400" b="0" i="0" u="none" strike="noStrike" cap="none" dirty="0">
              <a:solidFill>
                <a:schemeClr val="dk1"/>
              </a:solidFill>
              <a:latin typeface="Calibri"/>
              <a:ea typeface="Calibri"/>
              <a:cs typeface="Calibri"/>
              <a:sym typeface="Calibri"/>
            </a:endParaRPr>
          </a:p>
          <a:p>
            <a:pPr marL="742928" marR="0" lvl="1" indent="-285750" algn="l" rtl="0">
              <a:spcBef>
                <a:spcPts val="600"/>
              </a:spcBef>
              <a:spcAft>
                <a:spcPts val="0"/>
              </a:spcAft>
              <a:buClr>
                <a:srgbClr val="0000CC"/>
              </a:buClr>
              <a:buSzPts val="1920"/>
              <a:buFont typeface="Noto Sans Symbols"/>
              <a:buChar char="❑"/>
            </a:pPr>
            <a:r>
              <a:rPr lang="en-US" sz="2400" b="0" i="0" u="none" strike="noStrike" cap="none" dirty="0">
                <a:solidFill>
                  <a:schemeClr val="dk1"/>
                </a:solidFill>
                <a:latin typeface="Calibri"/>
                <a:ea typeface="Calibri"/>
                <a:cs typeface="Calibri"/>
                <a:sym typeface="Calibri"/>
              </a:rPr>
              <a:t>structured properties in external databases</a:t>
            </a:r>
            <a:endParaRPr sz="2400" b="0" i="0" u="none" strike="noStrike" cap="none" dirty="0">
              <a:solidFill>
                <a:schemeClr val="dk1"/>
              </a:solidFill>
              <a:latin typeface="Calibri"/>
              <a:ea typeface="Calibri"/>
              <a:cs typeface="Calibri"/>
              <a:sym typeface="Calibri"/>
            </a:endParaRPr>
          </a:p>
          <a:p>
            <a:pPr marL="285750" marR="0" lvl="0" indent="-285750" algn="l" rtl="0">
              <a:spcBef>
                <a:spcPts val="600"/>
              </a:spcBef>
              <a:spcAft>
                <a:spcPts val="0"/>
              </a:spcAft>
              <a:buClr>
                <a:srgbClr val="0000CC"/>
              </a:buClr>
              <a:buSzPts val="1920"/>
              <a:buFont typeface="Noto Sans Symbols"/>
              <a:buChar char="❑"/>
            </a:pPr>
            <a:r>
              <a:rPr lang="en-US" sz="2800" dirty="0" smtClean="0">
                <a:solidFill>
                  <a:schemeClr val="dk1"/>
                </a:solidFill>
                <a:latin typeface="Calibri"/>
                <a:ea typeface="Calibri"/>
                <a:cs typeface="Calibri"/>
                <a:sym typeface="Calibri"/>
              </a:rPr>
              <a:t>Capture </a:t>
            </a:r>
            <a:r>
              <a:rPr lang="en-US" sz="2800" dirty="0">
                <a:solidFill>
                  <a:schemeClr val="dk1"/>
                </a:solidFill>
                <a:latin typeface="Calibri"/>
                <a:ea typeface="Calibri"/>
                <a:cs typeface="Calibri"/>
                <a:sym typeface="Calibri"/>
              </a:rPr>
              <a:t>complex sentence structures</a:t>
            </a:r>
            <a:endParaRPr sz="2800" dirty="0">
              <a:solidFill>
                <a:schemeClr val="dk1"/>
              </a:solidFill>
              <a:latin typeface="Calibri"/>
              <a:ea typeface="Calibri"/>
              <a:cs typeface="Calibri"/>
              <a:sym typeface="Calibri"/>
            </a:endParaRPr>
          </a:p>
          <a:p>
            <a:pPr marL="742928" marR="0" lvl="1" indent="-285750" algn="l" rtl="0">
              <a:spcBef>
                <a:spcPts val="600"/>
              </a:spcBef>
              <a:spcAft>
                <a:spcPts val="0"/>
              </a:spcAft>
              <a:buClr>
                <a:srgbClr val="0000CC"/>
              </a:buClr>
              <a:buSzPts val="1920"/>
              <a:buFont typeface="Noto Sans Symbols"/>
              <a:buChar char="❑"/>
            </a:pPr>
            <a:r>
              <a:rPr lang="en-US" sz="2400" b="0" i="0" u="none" strike="noStrike" cap="none" dirty="0">
                <a:solidFill>
                  <a:schemeClr val="dk1"/>
                </a:solidFill>
                <a:latin typeface="Calibri"/>
                <a:ea typeface="Calibri"/>
                <a:cs typeface="Calibri"/>
                <a:sym typeface="Calibri"/>
              </a:rPr>
              <a:t>AMR parsing and graph neural networks</a:t>
            </a:r>
            <a:endParaRPr sz="1400" b="0" i="0" u="none" strike="noStrike" cap="none" dirty="0">
              <a:solidFill>
                <a:schemeClr val="dk1"/>
              </a:solidFill>
              <a:latin typeface="Calibri"/>
              <a:ea typeface="Calibri"/>
              <a:cs typeface="Calibri"/>
              <a:sym typeface="Calibri"/>
            </a:endParaRPr>
          </a:p>
        </p:txBody>
      </p:sp>
      <p:sp>
        <p:nvSpPr>
          <p:cNvPr id="273" name="Google Shape;273;p5"/>
          <p:cNvSpPr txBox="1">
            <a:spLocks noGrp="1"/>
          </p:cNvSpPr>
          <p:nvPr>
            <p:ph type="title"/>
          </p:nvPr>
        </p:nvSpPr>
        <p:spPr>
          <a:xfrm>
            <a:off x="1383631" y="308472"/>
            <a:ext cx="9644485" cy="705081"/>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Clr>
                <a:schemeClr val="dk1"/>
              </a:buClr>
              <a:buSzPts val="4400"/>
              <a:buFont typeface="Overlock"/>
              <a:buNone/>
            </a:pPr>
            <a:r>
              <a:rPr lang="en-US" sz="4400" dirty="0">
                <a:solidFill>
                  <a:schemeClr val="dk1"/>
                </a:solidFill>
                <a:latin typeface="Overlock"/>
                <a:ea typeface="Overlock"/>
                <a:cs typeface="Overlock"/>
                <a:sym typeface="Overlock"/>
              </a:rPr>
              <a:t>Unique Challenges and Solutions</a:t>
            </a:r>
            <a:endParaRPr sz="4400" dirty="0">
              <a:solidFill>
                <a:schemeClr val="dk1"/>
              </a:solidFill>
              <a:latin typeface="Overlock"/>
              <a:ea typeface="Overlock"/>
              <a:cs typeface="Overlock"/>
              <a:sym typeface="Overlock"/>
            </a:endParaRPr>
          </a:p>
        </p:txBody>
      </p:sp>
    </p:spTree>
    <p:extLst>
      <p:ext uri="{BB962C8B-B14F-4D97-AF65-F5344CB8AC3E}">
        <p14:creationId xmlns:p14="http://schemas.microsoft.com/office/powerpoint/2010/main" val="196184598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32"/>
          <p:cNvSpPr txBox="1">
            <a:spLocks noGrp="1"/>
          </p:cNvSpPr>
          <p:nvPr>
            <p:ph type="title"/>
          </p:nvPr>
        </p:nvSpPr>
        <p:spPr>
          <a:xfrm>
            <a:off x="704979" y="212833"/>
            <a:ext cx="11354499" cy="688975"/>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Clr>
                <a:schemeClr val="dk1"/>
              </a:buClr>
              <a:buSzPts val="4400"/>
              <a:buFont typeface="Overlock"/>
              <a:buNone/>
            </a:pPr>
            <a:r>
              <a:rPr lang="en-US" sz="3200" cap="none" dirty="0">
                <a:solidFill>
                  <a:schemeClr val="dk1"/>
                </a:solidFill>
                <a:latin typeface="Overlock"/>
                <a:ea typeface="Overlock"/>
                <a:cs typeface="Overlock"/>
                <a:sym typeface="Overlock"/>
              </a:rPr>
              <a:t>Challenge </a:t>
            </a:r>
            <a:r>
              <a:rPr lang="en-US" sz="3200" cap="none" dirty="0" smtClean="0">
                <a:solidFill>
                  <a:schemeClr val="dk1"/>
                </a:solidFill>
                <a:latin typeface="Overlock"/>
                <a:ea typeface="Overlock"/>
                <a:cs typeface="Overlock"/>
                <a:sym typeface="Overlock"/>
              </a:rPr>
              <a:t>1: </a:t>
            </a:r>
            <a:r>
              <a:rPr lang="en-US" sz="3200" cap="none" dirty="0">
                <a:solidFill>
                  <a:schemeClr val="dk1"/>
                </a:solidFill>
                <a:latin typeface="Overlock"/>
                <a:ea typeface="Overlock"/>
                <a:cs typeface="Overlock"/>
                <a:sym typeface="Overlock"/>
              </a:rPr>
              <a:t>Sentence-level Context is Insufficient</a:t>
            </a:r>
            <a:endParaRPr sz="3200" cap="none" dirty="0">
              <a:solidFill>
                <a:schemeClr val="dk1"/>
              </a:solidFill>
              <a:latin typeface="Overlock"/>
              <a:ea typeface="Overlock"/>
              <a:cs typeface="Overlock"/>
              <a:sym typeface="Overlock"/>
            </a:endParaRPr>
          </a:p>
        </p:txBody>
      </p:sp>
      <p:sp>
        <p:nvSpPr>
          <p:cNvPr id="906" name="Google Shape;906;p32"/>
          <p:cNvSpPr txBox="1">
            <a:spLocks noGrp="1"/>
          </p:cNvSpPr>
          <p:nvPr>
            <p:ph type="body" idx="1"/>
          </p:nvPr>
        </p:nvSpPr>
        <p:spPr>
          <a:xfrm>
            <a:off x="0" y="1449914"/>
            <a:ext cx="10899913" cy="5124450"/>
          </a:xfrm>
          <a:prstGeom prst="rect">
            <a:avLst/>
          </a:prstGeom>
          <a:noFill/>
          <a:ln>
            <a:noFill/>
          </a:ln>
        </p:spPr>
        <p:txBody>
          <a:bodyPr spcFirstLastPara="1" wrap="square" lIns="91425" tIns="45700" rIns="91425" bIns="45700" anchor="t" anchorCtr="0">
            <a:normAutofit/>
          </a:bodyPr>
          <a:lstStyle/>
          <a:p>
            <a:pPr marL="914400" lvl="1" indent="-350519" algn="l" rtl="0">
              <a:lnSpc>
                <a:spcPct val="100000"/>
              </a:lnSpc>
              <a:spcBef>
                <a:spcPts val="600"/>
              </a:spcBef>
              <a:spcAft>
                <a:spcPts val="0"/>
              </a:spcAft>
              <a:buSzPts val="1920"/>
              <a:buChar char="❑"/>
            </a:pPr>
            <a:r>
              <a:rPr lang="en-US"/>
              <a:t>Most of the scientific concepts are abbreviated without explicit explanations of their meanings.</a:t>
            </a:r>
            <a:endParaRPr/>
          </a:p>
          <a:p>
            <a:pPr marL="914400" lvl="1" indent="-350519" algn="l" rtl="0">
              <a:lnSpc>
                <a:spcPct val="100000"/>
              </a:lnSpc>
              <a:spcBef>
                <a:spcPts val="600"/>
              </a:spcBef>
              <a:spcAft>
                <a:spcPts val="0"/>
              </a:spcAft>
              <a:buSzPts val="1920"/>
              <a:buChar char="❑"/>
            </a:pPr>
            <a:r>
              <a:rPr lang="en-US"/>
              <a:t>The complex biomedical and chemical interactions between multifarious chemicals, genes, and proteins are even harder to understand.</a:t>
            </a:r>
            <a:endParaRPr/>
          </a:p>
          <a:p>
            <a:pPr marL="914400" lvl="1" indent="-228598" algn="l" rtl="0">
              <a:lnSpc>
                <a:spcPct val="100000"/>
              </a:lnSpc>
              <a:spcBef>
                <a:spcPts val="600"/>
              </a:spcBef>
              <a:spcAft>
                <a:spcPts val="0"/>
              </a:spcAft>
              <a:buSzPts val="1920"/>
              <a:buNone/>
            </a:pPr>
            <a:endParaRPr/>
          </a:p>
        </p:txBody>
      </p:sp>
      <p:sp>
        <p:nvSpPr>
          <p:cNvPr id="907" name="Google Shape;907;p32"/>
          <p:cNvSpPr txBox="1">
            <a:spLocks noGrp="1"/>
          </p:cNvSpPr>
          <p:nvPr>
            <p:ph type="sldNum" idx="4294967295"/>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pic>
        <p:nvPicPr>
          <p:cNvPr id="908" name="Google Shape;908;p32"/>
          <p:cNvPicPr preferRelativeResize="0"/>
          <p:nvPr/>
        </p:nvPicPr>
        <p:blipFill rotWithShape="1">
          <a:blip r:embed="rId3">
            <a:alphaModFix/>
          </a:blip>
          <a:srcRect/>
          <a:stretch/>
        </p:blipFill>
        <p:spPr>
          <a:xfrm>
            <a:off x="1749136" y="3109618"/>
            <a:ext cx="8074915" cy="2619310"/>
          </a:xfrm>
          <a:prstGeom prst="rect">
            <a:avLst/>
          </a:prstGeom>
          <a:noFill/>
          <a:ln>
            <a:noFill/>
          </a:ln>
        </p:spPr>
      </p:pic>
    </p:spTree>
    <p:extLst>
      <p:ext uri="{BB962C8B-B14F-4D97-AF65-F5344CB8AC3E}">
        <p14:creationId xmlns:p14="http://schemas.microsoft.com/office/powerpoint/2010/main" val="22455972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9"/>
          <p:cNvSpPr txBox="1">
            <a:spLocks noGrp="1"/>
          </p:cNvSpPr>
          <p:nvPr>
            <p:ph type="title"/>
          </p:nvPr>
        </p:nvSpPr>
        <p:spPr>
          <a:xfrm>
            <a:off x="528933" y="115211"/>
            <a:ext cx="11360800" cy="763600"/>
          </a:xfrm>
          <a:prstGeom prst="rect">
            <a:avLst/>
          </a:prstGeom>
          <a:noFill/>
          <a:ln>
            <a:noFill/>
          </a:ln>
        </p:spPr>
        <p:txBody>
          <a:bodyPr spcFirstLastPara="1" wrap="square" lIns="91400" tIns="91400" rIns="91400" bIns="91400" anchor="t" anchorCtr="0">
            <a:noAutofit/>
          </a:bodyPr>
          <a:lstStyle/>
          <a:p>
            <a:pPr algn="l">
              <a:lnSpc>
                <a:spcPct val="100000"/>
              </a:lnSpc>
              <a:buSzPts val="2100"/>
            </a:pPr>
            <a:r>
              <a:rPr lang="en-US" sz="2400" dirty="0" smtClean="0"/>
              <a:t>Proposed Framework: Domain-Specific </a:t>
            </a:r>
            <a:r>
              <a:rPr lang="en-US" sz="2400" dirty="0"/>
              <a:t>Knowledge Enhanced </a:t>
            </a:r>
            <a:r>
              <a:rPr lang="en-US" sz="2400" dirty="0" smtClean="0"/>
              <a:t>Large Language Models</a:t>
            </a:r>
            <a:endParaRPr sz="2400" dirty="0"/>
          </a:p>
        </p:txBody>
      </p:sp>
      <p:grpSp>
        <p:nvGrpSpPr>
          <p:cNvPr id="17" name="Group 16"/>
          <p:cNvGrpSpPr/>
          <p:nvPr/>
        </p:nvGrpSpPr>
        <p:grpSpPr>
          <a:xfrm>
            <a:off x="662336" y="878811"/>
            <a:ext cx="11227397" cy="5599917"/>
            <a:chOff x="81578" y="619489"/>
            <a:chExt cx="8420548" cy="4199938"/>
          </a:xfrm>
        </p:grpSpPr>
        <p:graphicFrame>
          <p:nvGraphicFramePr>
            <p:cNvPr id="10" name="Diagram 9"/>
            <p:cNvGraphicFramePr/>
            <p:nvPr/>
          </p:nvGraphicFramePr>
          <p:xfrm>
            <a:off x="2406126" y="647326"/>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p:cNvGraphicFramePr/>
            <p:nvPr>
              <p:extLst/>
            </p:nvPr>
          </p:nvGraphicFramePr>
          <p:xfrm>
            <a:off x="182880" y="3679115"/>
            <a:ext cx="3334871" cy="11403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Can 12"/>
            <p:cNvSpPr/>
            <p:nvPr/>
          </p:nvSpPr>
          <p:spPr>
            <a:xfrm>
              <a:off x="81578" y="619489"/>
              <a:ext cx="1613647" cy="95633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t>Unstructured </a:t>
              </a:r>
              <a:r>
                <a:rPr lang="en-US" sz="1867"/>
                <a:t>Multimodal Multilingual Data</a:t>
              </a:r>
            </a:p>
          </p:txBody>
        </p:sp>
        <p:graphicFrame>
          <p:nvGraphicFramePr>
            <p:cNvPr id="15" name="Diagram 14"/>
            <p:cNvGraphicFramePr/>
            <p:nvPr/>
          </p:nvGraphicFramePr>
          <p:xfrm>
            <a:off x="180490" y="1973745"/>
            <a:ext cx="1387736" cy="62711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6" name="Down Arrow 15"/>
            <p:cNvSpPr/>
            <p:nvPr/>
          </p:nvSpPr>
          <p:spPr>
            <a:xfrm>
              <a:off x="688489" y="1582025"/>
              <a:ext cx="301214" cy="3555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sp>
        <p:nvSpPr>
          <p:cNvPr id="2" name="Left Arrow 1"/>
          <p:cNvSpPr/>
          <p:nvPr/>
        </p:nvSpPr>
        <p:spPr>
          <a:xfrm>
            <a:off x="2533227" y="2804538"/>
            <a:ext cx="1815253" cy="5960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1" name="Down Arrow 10"/>
          <p:cNvSpPr/>
          <p:nvPr/>
        </p:nvSpPr>
        <p:spPr>
          <a:xfrm>
            <a:off x="1471551" y="3474624"/>
            <a:ext cx="401619" cy="14836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3" name="Sun 2"/>
          <p:cNvSpPr/>
          <p:nvPr/>
        </p:nvSpPr>
        <p:spPr>
          <a:xfrm>
            <a:off x="2244795" y="4556177"/>
            <a:ext cx="381771" cy="36502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4" name="Sun 13"/>
          <p:cNvSpPr/>
          <p:nvPr/>
        </p:nvSpPr>
        <p:spPr>
          <a:xfrm>
            <a:off x="6623393" y="4679867"/>
            <a:ext cx="381771" cy="36502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8" name="Sun 17"/>
          <p:cNvSpPr/>
          <p:nvPr/>
        </p:nvSpPr>
        <p:spPr>
          <a:xfrm>
            <a:off x="8861945" y="585858"/>
            <a:ext cx="381771" cy="365020"/>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Tree>
    <p:extLst>
      <p:ext uri="{BB962C8B-B14F-4D97-AF65-F5344CB8AC3E}">
        <p14:creationId xmlns:p14="http://schemas.microsoft.com/office/powerpoint/2010/main" val="974569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35"/>
          <p:cNvSpPr txBox="1">
            <a:spLocks noGrp="1"/>
          </p:cNvSpPr>
          <p:nvPr>
            <p:ph type="title"/>
          </p:nvPr>
        </p:nvSpPr>
        <p:spPr>
          <a:xfrm>
            <a:off x="-634971" y="216715"/>
            <a:ext cx="13667397" cy="629478"/>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Clr>
                <a:schemeClr val="dk1"/>
              </a:buClr>
              <a:buSzPts val="4400"/>
              <a:buFont typeface="Overlock"/>
              <a:buNone/>
            </a:pPr>
            <a:r>
              <a:rPr lang="en-US" sz="3200" cap="none" dirty="0">
                <a:solidFill>
                  <a:schemeClr val="dk1"/>
                </a:solidFill>
                <a:latin typeface="Overlock"/>
                <a:ea typeface="Overlock"/>
                <a:cs typeface="Overlock"/>
                <a:sym typeface="Overlock"/>
              </a:rPr>
              <a:t>Constructing an Extra Brain: Encoding External </a:t>
            </a:r>
            <a:br>
              <a:rPr lang="en-US" sz="3200" cap="none" dirty="0">
                <a:solidFill>
                  <a:schemeClr val="dk1"/>
                </a:solidFill>
                <a:latin typeface="Overlock"/>
                <a:ea typeface="Overlock"/>
                <a:cs typeface="Overlock"/>
                <a:sym typeface="Overlock"/>
              </a:rPr>
            </a:br>
            <a:r>
              <a:rPr lang="en-US" sz="3200" cap="none" dirty="0">
                <a:solidFill>
                  <a:schemeClr val="dk1"/>
                </a:solidFill>
                <a:latin typeface="Overlock"/>
                <a:ea typeface="Overlock"/>
                <a:cs typeface="Overlock"/>
                <a:sym typeface="Overlock"/>
              </a:rPr>
              <a:t>Knowledge via Entity Linking</a:t>
            </a:r>
            <a:endParaRPr sz="3200" cap="none" dirty="0">
              <a:solidFill>
                <a:schemeClr val="dk1"/>
              </a:solidFill>
              <a:latin typeface="Overlock"/>
              <a:ea typeface="Overlock"/>
              <a:cs typeface="Overlock"/>
              <a:sym typeface="Overlock"/>
            </a:endParaRPr>
          </a:p>
        </p:txBody>
      </p:sp>
      <p:pic>
        <p:nvPicPr>
          <p:cNvPr id="931" name="Google Shape;931;p35"/>
          <p:cNvPicPr preferRelativeResize="0"/>
          <p:nvPr/>
        </p:nvPicPr>
        <p:blipFill rotWithShape="1">
          <a:blip r:embed="rId3">
            <a:alphaModFix/>
          </a:blip>
          <a:srcRect/>
          <a:stretch/>
        </p:blipFill>
        <p:spPr>
          <a:xfrm>
            <a:off x="516341" y="1210875"/>
            <a:ext cx="11114326" cy="5517469"/>
          </a:xfrm>
          <a:prstGeom prst="rect">
            <a:avLst/>
          </a:prstGeom>
          <a:noFill/>
          <a:ln>
            <a:noFill/>
          </a:ln>
        </p:spPr>
      </p:pic>
      <p:sp>
        <p:nvSpPr>
          <p:cNvPr id="932" name="Google Shape;932;p35"/>
          <p:cNvSpPr txBox="1"/>
          <p:nvPr/>
        </p:nvSpPr>
        <p:spPr>
          <a:xfrm>
            <a:off x="7785640" y="1070998"/>
            <a:ext cx="8336516" cy="474200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25000"/>
              </a:lnSpc>
              <a:spcBef>
                <a:spcPts val="0"/>
              </a:spcBef>
              <a:spcAft>
                <a:spcPts val="0"/>
              </a:spcAft>
              <a:buClr>
                <a:srgbClr val="000000"/>
              </a:buClr>
              <a:buSzPts val="1800"/>
              <a:buFont typeface="Arial"/>
              <a:buChar char="•"/>
            </a:pPr>
            <a:r>
              <a:rPr lang="en-US" sz="1800" b="0" i="0" u="none" strike="noStrike" cap="none">
                <a:solidFill>
                  <a:srgbClr val="231F20"/>
                </a:solidFill>
                <a:latin typeface="Arial"/>
                <a:ea typeface="Arial"/>
                <a:cs typeface="Arial"/>
                <a:sym typeface="Arial"/>
              </a:rPr>
              <a:t>(Lai et al., ACL2021)</a:t>
            </a:r>
            <a:endParaRPr sz="1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7278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EF6EFB-081C-774F-BBC3-227DBA834F4E}"/>
              </a:ext>
            </a:extLst>
          </p:cNvPr>
          <p:cNvSpPr>
            <a:spLocks noGrp="1"/>
          </p:cNvSpPr>
          <p:nvPr>
            <p:ph type="title"/>
          </p:nvPr>
        </p:nvSpPr>
        <p:spPr/>
        <p:txBody>
          <a:bodyPr/>
          <a:lstStyle/>
          <a:p>
            <a:r>
              <a:rPr lang="en-US" dirty="0"/>
              <a:t>A Quick Overview of Information Extraction</a:t>
            </a:r>
          </a:p>
        </p:txBody>
      </p:sp>
      <p:sp>
        <p:nvSpPr>
          <p:cNvPr id="4" name="Slide Number Placeholder 3">
            <a:extLst>
              <a:ext uri="{FF2B5EF4-FFF2-40B4-BE49-F238E27FC236}">
                <a16:creationId xmlns="" xmlns:a16="http://schemas.microsoft.com/office/drawing/2014/main" id="{4092F06E-A054-1145-8C39-E17DECF3B076}"/>
              </a:ext>
            </a:extLst>
          </p:cNvPr>
          <p:cNvSpPr>
            <a:spLocks noGrp="1"/>
          </p:cNvSpPr>
          <p:nvPr>
            <p:ph type="sldNum" sz="quarter" idx="12"/>
          </p:nvPr>
        </p:nvSpPr>
        <p:spPr/>
        <p:txBody>
          <a:bodyPr/>
          <a:lstStyle/>
          <a:p>
            <a:fld id="{5E243917-268D-A04D-8121-790DAE7EE72B}" type="slidenum">
              <a:rPr lang="en-US" smtClean="0"/>
              <a:t>4</a:t>
            </a:fld>
            <a:endParaRPr lang="en-US"/>
          </a:p>
        </p:txBody>
      </p:sp>
      <p:sp>
        <p:nvSpPr>
          <p:cNvPr id="5" name="Content Placeholder 12">
            <a:extLst>
              <a:ext uri="{FF2B5EF4-FFF2-40B4-BE49-F238E27FC236}">
                <a16:creationId xmlns="" xmlns:a16="http://schemas.microsoft.com/office/drawing/2014/main" id="{1005AB14-BB98-4147-8462-B24274F7AC09}"/>
              </a:ext>
            </a:extLst>
          </p:cNvPr>
          <p:cNvSpPr txBox="1">
            <a:spLocks/>
          </p:cNvSpPr>
          <p:nvPr/>
        </p:nvSpPr>
        <p:spPr>
          <a:xfrm>
            <a:off x="1357562" y="1382913"/>
            <a:ext cx="9705475" cy="99757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2000" b="1" i="1" dirty="0">
                <a:solidFill>
                  <a:srgbClr val="49525D"/>
                </a:solidFill>
                <a:latin typeface="Calibri" panose="020F0502020204030204" pitchFamily="34" charset="0"/>
                <a:cs typeface="Calibri" panose="020F0502020204030204" pitchFamily="34" charset="0"/>
              </a:rPr>
              <a:t>Anne-Marie</a:t>
            </a:r>
            <a:r>
              <a:rPr lang="en-US" sz="2000" i="1" dirty="0">
                <a:solidFill>
                  <a:srgbClr val="49525D"/>
                </a:solidFill>
                <a:latin typeface="Calibri" panose="020F0502020204030204" pitchFamily="34" charset="0"/>
                <a:cs typeface="Calibri" panose="020F0502020204030204" pitchFamily="34" charset="0"/>
              </a:rPr>
              <a:t> </a:t>
            </a:r>
            <a:r>
              <a:rPr lang="en-US" sz="2000" i="1" u="sng" dirty="0">
                <a:solidFill>
                  <a:srgbClr val="49525D"/>
                </a:solidFill>
                <a:latin typeface="Calibri" panose="020F0502020204030204" pitchFamily="34" charset="0"/>
                <a:cs typeface="Calibri" panose="020F0502020204030204" pitchFamily="34" charset="0"/>
              </a:rPr>
              <a:t>sued</a:t>
            </a:r>
            <a:r>
              <a:rPr lang="en-US" sz="2000" i="1" dirty="0">
                <a:solidFill>
                  <a:srgbClr val="49525D"/>
                </a:solidFill>
                <a:latin typeface="Calibri" panose="020F0502020204030204" pitchFamily="34" charset="0"/>
                <a:cs typeface="Calibri" panose="020F0502020204030204" pitchFamily="34" charset="0"/>
              </a:rPr>
              <a:t> </a:t>
            </a:r>
            <a:r>
              <a:rPr lang="en-US" sz="2000" b="1" i="1" dirty="0">
                <a:solidFill>
                  <a:srgbClr val="49525D"/>
                </a:solidFill>
                <a:latin typeface="Calibri" panose="020F0502020204030204" pitchFamily="34" charset="0"/>
                <a:cs typeface="Calibri" panose="020F0502020204030204" pitchFamily="34" charset="0"/>
              </a:rPr>
              <a:t>Crichton</a:t>
            </a:r>
            <a:r>
              <a:rPr lang="en-US" sz="2000" i="1" dirty="0">
                <a:solidFill>
                  <a:srgbClr val="49525D"/>
                </a:solidFill>
                <a:latin typeface="Calibri" panose="020F0502020204030204" pitchFamily="34" charset="0"/>
                <a:cs typeface="Calibri" panose="020F0502020204030204" pitchFamily="34" charset="0"/>
              </a:rPr>
              <a:t>, best known as the </a:t>
            </a:r>
            <a:r>
              <a:rPr lang="en-US" sz="2000" b="1" i="1" dirty="0">
                <a:solidFill>
                  <a:srgbClr val="49525D"/>
                </a:solidFill>
                <a:latin typeface="Calibri" panose="020F0502020204030204" pitchFamily="34" charset="0"/>
                <a:cs typeface="Calibri" panose="020F0502020204030204" pitchFamily="34" charset="0"/>
              </a:rPr>
              <a:t>author</a:t>
            </a:r>
            <a:r>
              <a:rPr lang="en-US" sz="2000" i="1" dirty="0">
                <a:solidFill>
                  <a:srgbClr val="49525D"/>
                </a:solidFill>
                <a:latin typeface="Calibri" panose="020F0502020204030204" pitchFamily="34" charset="0"/>
                <a:cs typeface="Calibri" panose="020F0502020204030204" pitchFamily="34" charset="0"/>
              </a:rPr>
              <a:t> of Jurassic Park,  for </a:t>
            </a:r>
            <a:r>
              <a:rPr lang="en-US" sz="2000" i="1" u="sng" dirty="0">
                <a:solidFill>
                  <a:srgbClr val="49525D"/>
                </a:solidFill>
                <a:latin typeface="Calibri" panose="020F0502020204030204" pitchFamily="34" charset="0"/>
                <a:cs typeface="Calibri" panose="020F0502020204030204" pitchFamily="34" charset="0"/>
              </a:rPr>
              <a:t>divorce</a:t>
            </a:r>
            <a:r>
              <a:rPr lang="en-US" sz="2000" i="1" dirty="0">
                <a:solidFill>
                  <a:srgbClr val="49525D"/>
                </a:solidFill>
                <a:latin typeface="Calibri" panose="020F0502020204030204" pitchFamily="34" charset="0"/>
                <a:cs typeface="Calibri" panose="020F0502020204030204" pitchFamily="34" charset="0"/>
              </a:rPr>
              <a:t> in September.</a:t>
            </a:r>
          </a:p>
        </p:txBody>
      </p:sp>
      <p:pic>
        <p:nvPicPr>
          <p:cNvPr id="6" name="Picture 5">
            <a:extLst>
              <a:ext uri="{FF2B5EF4-FFF2-40B4-BE49-F238E27FC236}">
                <a16:creationId xmlns="" xmlns:a16="http://schemas.microsoft.com/office/drawing/2014/main" id="{7F7EDB8B-D517-5A41-85CC-09A911744702}"/>
              </a:ext>
            </a:extLst>
          </p:cNvPr>
          <p:cNvPicPr>
            <a:picLocks noChangeAspect="1"/>
          </p:cNvPicPr>
          <p:nvPr/>
        </p:nvPicPr>
        <p:blipFill>
          <a:blip r:embed="rId2" cstate="print">
            <a:alphaModFix amt="50000"/>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26977" y="1342826"/>
            <a:ext cx="416285" cy="365760"/>
          </a:xfrm>
          <a:prstGeom prst="rect">
            <a:avLst/>
          </a:prstGeom>
        </p:spPr>
      </p:pic>
      <p:sp>
        <p:nvSpPr>
          <p:cNvPr id="7" name="Rounded Rectangle 6">
            <a:extLst>
              <a:ext uri="{FF2B5EF4-FFF2-40B4-BE49-F238E27FC236}">
                <a16:creationId xmlns="" xmlns:a16="http://schemas.microsoft.com/office/drawing/2014/main" id="{32DA3690-93D6-6B49-B3CB-853ED5E71B77}"/>
              </a:ext>
            </a:extLst>
          </p:cNvPr>
          <p:cNvSpPr/>
          <p:nvPr/>
        </p:nvSpPr>
        <p:spPr>
          <a:xfrm>
            <a:off x="5241917" y="3910847"/>
            <a:ext cx="1312100" cy="412531"/>
          </a:xfrm>
          <a:prstGeom prst="roundRect">
            <a:avLst/>
          </a:prstGeom>
          <a:solidFill>
            <a:srgbClr val="97A6AE">
              <a:alpha val="20000"/>
            </a:srgbClr>
          </a:solidFill>
          <a:ln>
            <a:solidFill>
              <a:srgbClr val="97A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9525D"/>
                </a:solidFill>
                <a:latin typeface="Helvetica" pitchFamily="2" charset="0"/>
              </a:rPr>
              <a:t>Crichton</a:t>
            </a:r>
          </a:p>
        </p:txBody>
      </p:sp>
      <p:cxnSp>
        <p:nvCxnSpPr>
          <p:cNvPr id="8" name="Curved Connector 7">
            <a:extLst>
              <a:ext uri="{FF2B5EF4-FFF2-40B4-BE49-F238E27FC236}">
                <a16:creationId xmlns="" xmlns:a16="http://schemas.microsoft.com/office/drawing/2014/main" id="{7DAFC98D-0DFE-BA4E-B26B-13B29521EC0B}"/>
              </a:ext>
            </a:extLst>
          </p:cNvPr>
          <p:cNvCxnSpPr>
            <a:cxnSpLocks/>
            <a:stCxn id="10" idx="3"/>
            <a:endCxn id="22" idx="0"/>
          </p:cNvCxnSpPr>
          <p:nvPr/>
        </p:nvCxnSpPr>
        <p:spPr>
          <a:xfrm>
            <a:off x="8726805" y="3014555"/>
            <a:ext cx="1635979" cy="896292"/>
          </a:xfrm>
          <a:prstGeom prst="curvedConnector2">
            <a:avLst/>
          </a:prstGeom>
          <a:ln w="31750">
            <a:solidFill>
              <a:srgbClr val="97A6AE"/>
            </a:solidFill>
          </a:ln>
        </p:spPr>
        <p:style>
          <a:lnRef idx="1">
            <a:schemeClr val="accent1"/>
          </a:lnRef>
          <a:fillRef idx="0">
            <a:schemeClr val="accent1"/>
          </a:fillRef>
          <a:effectRef idx="0">
            <a:schemeClr val="accent1"/>
          </a:effectRef>
          <a:fontRef idx="minor">
            <a:schemeClr val="tx1"/>
          </a:fontRef>
        </p:style>
      </p:cxnSp>
      <p:cxnSp>
        <p:nvCxnSpPr>
          <p:cNvPr id="9" name="Curved Connector 8">
            <a:extLst>
              <a:ext uri="{FF2B5EF4-FFF2-40B4-BE49-F238E27FC236}">
                <a16:creationId xmlns="" xmlns:a16="http://schemas.microsoft.com/office/drawing/2014/main" id="{106B6293-F29B-8F47-AA32-969AF2431E68}"/>
              </a:ext>
            </a:extLst>
          </p:cNvPr>
          <p:cNvCxnSpPr>
            <a:cxnSpLocks/>
            <a:stCxn id="7" idx="3"/>
            <a:endCxn id="22" idx="1"/>
          </p:cNvCxnSpPr>
          <p:nvPr/>
        </p:nvCxnSpPr>
        <p:spPr>
          <a:xfrm>
            <a:off x="6554017" y="4117113"/>
            <a:ext cx="2885932" cy="12700"/>
          </a:xfrm>
          <a:prstGeom prst="curvedConnector3">
            <a:avLst>
              <a:gd name="adj1" fmla="val 50000"/>
            </a:avLst>
          </a:prstGeom>
          <a:ln w="31750">
            <a:solidFill>
              <a:srgbClr val="97A6AE"/>
            </a:solidFill>
            <a:prstDash val="dash"/>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 xmlns:a16="http://schemas.microsoft.com/office/drawing/2014/main" id="{C0A46A8F-E32D-2247-B3CE-8120AA48F9E3}"/>
              </a:ext>
            </a:extLst>
          </p:cNvPr>
          <p:cNvSpPr/>
          <p:nvPr/>
        </p:nvSpPr>
        <p:spPr>
          <a:xfrm>
            <a:off x="7518117" y="2808289"/>
            <a:ext cx="1208688" cy="412531"/>
          </a:xfrm>
          <a:prstGeom prst="roundRect">
            <a:avLst>
              <a:gd name="adj" fmla="val 50000"/>
            </a:avLst>
          </a:prstGeom>
          <a:solidFill>
            <a:srgbClr val="97A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Helvetica" pitchFamily="2" charset="0"/>
              </a:rPr>
              <a:t>sued</a:t>
            </a:r>
          </a:p>
        </p:txBody>
      </p:sp>
      <p:sp>
        <p:nvSpPr>
          <p:cNvPr id="11" name="Rounded Rectangle 10">
            <a:extLst>
              <a:ext uri="{FF2B5EF4-FFF2-40B4-BE49-F238E27FC236}">
                <a16:creationId xmlns="" xmlns:a16="http://schemas.microsoft.com/office/drawing/2014/main" id="{212AB7A1-ED6F-724E-9DA8-6F87546722A5}"/>
              </a:ext>
            </a:extLst>
          </p:cNvPr>
          <p:cNvSpPr/>
          <p:nvPr/>
        </p:nvSpPr>
        <p:spPr>
          <a:xfrm>
            <a:off x="9780032" y="2968440"/>
            <a:ext cx="1165503" cy="4125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9525D"/>
                </a:solidFill>
                <a:latin typeface="Helvetica" pitchFamily="2" charset="0"/>
              </a:rPr>
              <a:t>plaintiff</a:t>
            </a:r>
          </a:p>
        </p:txBody>
      </p:sp>
      <p:cxnSp>
        <p:nvCxnSpPr>
          <p:cNvPr id="12" name="Curved Connector 11">
            <a:extLst>
              <a:ext uri="{FF2B5EF4-FFF2-40B4-BE49-F238E27FC236}">
                <a16:creationId xmlns="" xmlns:a16="http://schemas.microsoft.com/office/drawing/2014/main" id="{30A08CF2-7910-5349-A3A1-D904195A046E}"/>
              </a:ext>
            </a:extLst>
          </p:cNvPr>
          <p:cNvCxnSpPr>
            <a:cxnSpLocks/>
            <a:stCxn id="10" idx="1"/>
            <a:endCxn id="7" idx="0"/>
          </p:cNvCxnSpPr>
          <p:nvPr/>
        </p:nvCxnSpPr>
        <p:spPr>
          <a:xfrm rot="10800000" flipV="1">
            <a:off x="5897967" y="3014555"/>
            <a:ext cx="1620150" cy="896292"/>
          </a:xfrm>
          <a:prstGeom prst="curvedConnector2">
            <a:avLst/>
          </a:prstGeom>
          <a:ln w="31750">
            <a:solidFill>
              <a:srgbClr val="97A6AE"/>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 xmlns:a16="http://schemas.microsoft.com/office/drawing/2014/main" id="{316376CF-0123-1547-A254-4D3E44092990}"/>
              </a:ext>
            </a:extLst>
          </p:cNvPr>
          <p:cNvSpPr/>
          <p:nvPr/>
        </p:nvSpPr>
        <p:spPr>
          <a:xfrm>
            <a:off x="5378444" y="2913149"/>
            <a:ext cx="1348616" cy="3400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9525D"/>
                </a:solidFill>
                <a:latin typeface="Helvetica" pitchFamily="2" charset="0"/>
              </a:rPr>
              <a:t>defendant</a:t>
            </a:r>
          </a:p>
        </p:txBody>
      </p:sp>
      <p:sp>
        <p:nvSpPr>
          <p:cNvPr id="14" name="Rounded Rectangle 13">
            <a:extLst>
              <a:ext uri="{FF2B5EF4-FFF2-40B4-BE49-F238E27FC236}">
                <a16:creationId xmlns="" xmlns:a16="http://schemas.microsoft.com/office/drawing/2014/main" id="{7635EAD6-5E85-E341-B603-44FBFB1D223C}"/>
              </a:ext>
            </a:extLst>
          </p:cNvPr>
          <p:cNvSpPr/>
          <p:nvPr/>
        </p:nvSpPr>
        <p:spPr>
          <a:xfrm>
            <a:off x="8419179" y="4998751"/>
            <a:ext cx="759066" cy="3651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9525D"/>
                </a:solidFill>
                <a:latin typeface="Helvetica" pitchFamily="2" charset="0"/>
              </a:rPr>
              <a:t>time</a:t>
            </a:r>
          </a:p>
        </p:txBody>
      </p:sp>
      <p:sp>
        <p:nvSpPr>
          <p:cNvPr id="15" name="Rounded Rectangle 14">
            <a:extLst>
              <a:ext uri="{FF2B5EF4-FFF2-40B4-BE49-F238E27FC236}">
                <a16:creationId xmlns="" xmlns:a16="http://schemas.microsoft.com/office/drawing/2014/main" id="{3629E61F-5556-6B4C-AF8A-48FC3561042B}"/>
              </a:ext>
            </a:extLst>
          </p:cNvPr>
          <p:cNvSpPr/>
          <p:nvPr/>
        </p:nvSpPr>
        <p:spPr>
          <a:xfrm>
            <a:off x="7382348" y="3708268"/>
            <a:ext cx="1319029" cy="4125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rgbClr val="49525D"/>
                </a:solidFill>
                <a:latin typeface="Helvetica" pitchFamily="2" charset="0"/>
              </a:rPr>
              <a:t>spouse</a:t>
            </a:r>
          </a:p>
        </p:txBody>
      </p:sp>
      <p:pic>
        <p:nvPicPr>
          <p:cNvPr id="16" name="Picture 15">
            <a:extLst>
              <a:ext uri="{FF2B5EF4-FFF2-40B4-BE49-F238E27FC236}">
                <a16:creationId xmlns="" xmlns:a16="http://schemas.microsoft.com/office/drawing/2014/main" id="{7D2FE069-BB78-CB4B-BCD0-0DAEC914B4B0}"/>
              </a:ext>
            </a:extLst>
          </p:cNvPr>
          <p:cNvPicPr>
            <a:picLocks noChangeAspect="1"/>
          </p:cNvPicPr>
          <p:nvPr/>
        </p:nvPicPr>
        <p:blipFill>
          <a:blip r:embed="rId3"/>
          <a:stretch>
            <a:fillRect/>
          </a:stretch>
        </p:blipFill>
        <p:spPr>
          <a:xfrm>
            <a:off x="826977" y="2539894"/>
            <a:ext cx="2697209" cy="3469310"/>
          </a:xfrm>
          <a:prstGeom prst="roundRect">
            <a:avLst>
              <a:gd name="adj" fmla="val 6484"/>
            </a:avLst>
          </a:prstGeom>
          <a:ln>
            <a:solidFill>
              <a:srgbClr val="97A6AE">
                <a:alpha val="50000"/>
              </a:srgbClr>
            </a:solidFill>
          </a:ln>
          <a:effectLst>
            <a:outerShdw blurRad="190500" dist="38100" dir="2700000" algn="tl" rotWithShape="0">
              <a:prstClr val="black">
                <a:alpha val="10000"/>
              </a:prstClr>
            </a:outerShdw>
          </a:effectLst>
        </p:spPr>
      </p:pic>
      <p:cxnSp>
        <p:nvCxnSpPr>
          <p:cNvPr id="17" name="Straight Connector 16">
            <a:extLst>
              <a:ext uri="{FF2B5EF4-FFF2-40B4-BE49-F238E27FC236}">
                <a16:creationId xmlns="" xmlns:a16="http://schemas.microsoft.com/office/drawing/2014/main" id="{2C27A8B5-369C-2A45-8CB9-51BBE057D0C4}"/>
              </a:ext>
            </a:extLst>
          </p:cNvPr>
          <p:cNvCxnSpPr>
            <a:cxnSpLocks/>
            <a:stCxn id="7" idx="1"/>
          </p:cNvCxnSpPr>
          <p:nvPr/>
        </p:nvCxnSpPr>
        <p:spPr>
          <a:xfrm flipH="1">
            <a:off x="3658561" y="4117113"/>
            <a:ext cx="1583356" cy="23817"/>
          </a:xfrm>
          <a:prstGeom prst="line">
            <a:avLst/>
          </a:prstGeom>
          <a:ln w="22225">
            <a:solidFill>
              <a:srgbClr val="97A6AE">
                <a:alpha val="63000"/>
              </a:srgb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 xmlns:a16="http://schemas.microsoft.com/office/drawing/2014/main" id="{2B2930F7-3B51-444F-BFB8-D521A4D18ECB}"/>
              </a:ext>
            </a:extLst>
          </p:cNvPr>
          <p:cNvSpPr/>
          <p:nvPr/>
        </p:nvSpPr>
        <p:spPr>
          <a:xfrm>
            <a:off x="8581318" y="2504721"/>
            <a:ext cx="1084761" cy="4125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4757"/>
                </a:solidFill>
                <a:latin typeface="Helvetica" pitchFamily="2" charset="0"/>
              </a:rPr>
              <a:t>Event</a:t>
            </a:r>
          </a:p>
        </p:txBody>
      </p:sp>
      <p:sp>
        <p:nvSpPr>
          <p:cNvPr id="19" name="Rounded Rectangle 18">
            <a:extLst>
              <a:ext uri="{FF2B5EF4-FFF2-40B4-BE49-F238E27FC236}">
                <a16:creationId xmlns="" xmlns:a16="http://schemas.microsoft.com/office/drawing/2014/main" id="{A92004D0-4A06-BE41-9502-DDB4E80ABD68}"/>
              </a:ext>
            </a:extLst>
          </p:cNvPr>
          <p:cNvSpPr/>
          <p:nvPr/>
        </p:nvSpPr>
        <p:spPr>
          <a:xfrm>
            <a:off x="6550478" y="4154536"/>
            <a:ext cx="1520023" cy="4125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4757"/>
                </a:solidFill>
                <a:latin typeface="Helvetica" pitchFamily="2" charset="0"/>
              </a:rPr>
              <a:t>Relation</a:t>
            </a:r>
          </a:p>
        </p:txBody>
      </p:sp>
      <p:sp>
        <p:nvSpPr>
          <p:cNvPr id="20" name="Rounded Rectangle 19">
            <a:extLst>
              <a:ext uri="{FF2B5EF4-FFF2-40B4-BE49-F238E27FC236}">
                <a16:creationId xmlns="" xmlns:a16="http://schemas.microsoft.com/office/drawing/2014/main" id="{89357233-A660-1448-9A69-DC4DED3F97CE}"/>
              </a:ext>
            </a:extLst>
          </p:cNvPr>
          <p:cNvSpPr/>
          <p:nvPr/>
        </p:nvSpPr>
        <p:spPr>
          <a:xfrm>
            <a:off x="3824281" y="3356792"/>
            <a:ext cx="1348616" cy="7029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4757"/>
                </a:solidFill>
                <a:latin typeface="Helvetica" pitchFamily="2" charset="0"/>
              </a:rPr>
              <a:t>Entity</a:t>
            </a:r>
          </a:p>
          <a:p>
            <a:pPr algn="ctr"/>
            <a:r>
              <a:rPr lang="en-US" sz="1600" b="1" dirty="0">
                <a:solidFill>
                  <a:srgbClr val="FF4757"/>
                </a:solidFill>
                <a:latin typeface="Helvetica" pitchFamily="2" charset="0"/>
              </a:rPr>
              <a:t>Linking</a:t>
            </a:r>
          </a:p>
        </p:txBody>
      </p:sp>
      <p:sp>
        <p:nvSpPr>
          <p:cNvPr id="21" name="Rounded Rectangle 20">
            <a:extLst>
              <a:ext uri="{FF2B5EF4-FFF2-40B4-BE49-F238E27FC236}">
                <a16:creationId xmlns="" xmlns:a16="http://schemas.microsoft.com/office/drawing/2014/main" id="{AFA8458A-050A-6A4F-BEEF-9931EC29720A}"/>
              </a:ext>
            </a:extLst>
          </p:cNvPr>
          <p:cNvSpPr/>
          <p:nvPr/>
        </p:nvSpPr>
        <p:spPr>
          <a:xfrm>
            <a:off x="8093258" y="4433381"/>
            <a:ext cx="1319030" cy="412531"/>
          </a:xfrm>
          <a:prstGeom prst="roundRect">
            <a:avLst/>
          </a:prstGeom>
          <a:solidFill>
            <a:schemeClr val="bg1"/>
          </a:solidFill>
          <a:ln>
            <a:solidFill>
              <a:srgbClr val="97A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9525D"/>
                </a:solidFill>
                <a:latin typeface="Helvetica" pitchFamily="2" charset="0"/>
              </a:rPr>
              <a:t>September</a:t>
            </a:r>
          </a:p>
        </p:txBody>
      </p:sp>
      <p:sp>
        <p:nvSpPr>
          <p:cNvPr id="22" name="Rounded Rectangle 21">
            <a:extLst>
              <a:ext uri="{FF2B5EF4-FFF2-40B4-BE49-F238E27FC236}">
                <a16:creationId xmlns="" xmlns:a16="http://schemas.microsoft.com/office/drawing/2014/main" id="{13D0FD67-9F79-064B-8E03-F09AAEA7DC53}"/>
              </a:ext>
            </a:extLst>
          </p:cNvPr>
          <p:cNvSpPr/>
          <p:nvPr/>
        </p:nvSpPr>
        <p:spPr>
          <a:xfrm>
            <a:off x="9439949" y="3910847"/>
            <a:ext cx="1845670" cy="412531"/>
          </a:xfrm>
          <a:prstGeom prst="roundRect">
            <a:avLst/>
          </a:prstGeom>
          <a:solidFill>
            <a:srgbClr val="97A6AE">
              <a:alpha val="20000"/>
            </a:srgbClr>
          </a:solidFill>
          <a:ln>
            <a:solidFill>
              <a:srgbClr val="97A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9525D"/>
                </a:solidFill>
                <a:latin typeface="Helvetica" pitchFamily="2" charset="0"/>
              </a:rPr>
              <a:t>Anne-Marie</a:t>
            </a:r>
          </a:p>
        </p:txBody>
      </p:sp>
      <p:sp>
        <p:nvSpPr>
          <p:cNvPr id="23" name="Rounded Rectangle 22">
            <a:extLst>
              <a:ext uri="{FF2B5EF4-FFF2-40B4-BE49-F238E27FC236}">
                <a16:creationId xmlns="" xmlns:a16="http://schemas.microsoft.com/office/drawing/2014/main" id="{BDA73273-3CE4-2646-82FD-654BDE456071}"/>
              </a:ext>
            </a:extLst>
          </p:cNvPr>
          <p:cNvSpPr/>
          <p:nvPr/>
        </p:nvSpPr>
        <p:spPr>
          <a:xfrm>
            <a:off x="7513274" y="5387580"/>
            <a:ext cx="1208688" cy="412531"/>
          </a:xfrm>
          <a:prstGeom prst="roundRect">
            <a:avLst>
              <a:gd name="adj" fmla="val 50000"/>
            </a:avLst>
          </a:prstGeom>
          <a:solidFill>
            <a:srgbClr val="97A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Helvetica" pitchFamily="2" charset="0"/>
              </a:rPr>
              <a:t>divorce</a:t>
            </a:r>
          </a:p>
        </p:txBody>
      </p:sp>
      <p:cxnSp>
        <p:nvCxnSpPr>
          <p:cNvPr id="24" name="Curved Connector 23">
            <a:extLst>
              <a:ext uri="{FF2B5EF4-FFF2-40B4-BE49-F238E27FC236}">
                <a16:creationId xmlns="" xmlns:a16="http://schemas.microsoft.com/office/drawing/2014/main" id="{9D2FD645-A976-B74A-839A-9EC753D0C636}"/>
              </a:ext>
            </a:extLst>
          </p:cNvPr>
          <p:cNvCxnSpPr>
            <a:cxnSpLocks/>
            <a:stCxn id="23" idx="1"/>
            <a:endCxn id="7" idx="2"/>
          </p:cNvCxnSpPr>
          <p:nvPr/>
        </p:nvCxnSpPr>
        <p:spPr>
          <a:xfrm rot="10800000">
            <a:off x="5897968" y="4323378"/>
            <a:ext cx="1615307" cy="1270468"/>
          </a:xfrm>
          <a:prstGeom prst="curvedConnector2">
            <a:avLst/>
          </a:prstGeom>
          <a:ln w="31750">
            <a:solidFill>
              <a:srgbClr val="97A6AE"/>
            </a:solidFill>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 xmlns:a16="http://schemas.microsoft.com/office/drawing/2014/main" id="{0D3ABEAA-4B11-7042-801D-F3699B82EF02}"/>
              </a:ext>
            </a:extLst>
          </p:cNvPr>
          <p:cNvCxnSpPr>
            <a:cxnSpLocks/>
            <a:stCxn id="23" idx="3"/>
            <a:endCxn id="22" idx="2"/>
          </p:cNvCxnSpPr>
          <p:nvPr/>
        </p:nvCxnSpPr>
        <p:spPr>
          <a:xfrm flipV="1">
            <a:off x="8721962" y="4323378"/>
            <a:ext cx="1640822" cy="1270468"/>
          </a:xfrm>
          <a:prstGeom prst="curvedConnector2">
            <a:avLst/>
          </a:prstGeom>
          <a:ln w="31750">
            <a:solidFill>
              <a:srgbClr val="97A6A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A50DE3D0-6BA3-8643-BF45-1659ECCE0ECD}"/>
              </a:ext>
            </a:extLst>
          </p:cNvPr>
          <p:cNvCxnSpPr>
            <a:stCxn id="21" idx="2"/>
            <a:endCxn id="23" idx="0"/>
          </p:cNvCxnSpPr>
          <p:nvPr/>
        </p:nvCxnSpPr>
        <p:spPr>
          <a:xfrm flipH="1">
            <a:off x="8117618" y="4845912"/>
            <a:ext cx="635155" cy="541668"/>
          </a:xfrm>
          <a:prstGeom prst="line">
            <a:avLst/>
          </a:prstGeom>
          <a:ln w="38100">
            <a:solidFill>
              <a:srgbClr val="97A6AE"/>
            </a:solidFill>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 xmlns:a16="http://schemas.microsoft.com/office/drawing/2014/main" id="{450EBB13-E7A4-934F-AB04-A3E40F7EF8E8}"/>
              </a:ext>
            </a:extLst>
          </p:cNvPr>
          <p:cNvSpPr/>
          <p:nvPr/>
        </p:nvSpPr>
        <p:spPr>
          <a:xfrm>
            <a:off x="5793598" y="5219670"/>
            <a:ext cx="900637" cy="4125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9525D"/>
                </a:solidFill>
                <a:latin typeface="Helvetica" pitchFamily="2" charset="0"/>
              </a:rPr>
              <a:t>person</a:t>
            </a:r>
          </a:p>
        </p:txBody>
      </p:sp>
      <p:sp>
        <p:nvSpPr>
          <p:cNvPr id="28" name="Rounded Rectangle 27">
            <a:extLst>
              <a:ext uri="{FF2B5EF4-FFF2-40B4-BE49-F238E27FC236}">
                <a16:creationId xmlns="" xmlns:a16="http://schemas.microsoft.com/office/drawing/2014/main" id="{7D0A9104-4F29-4544-BC9C-7FCD77482549}"/>
              </a:ext>
            </a:extLst>
          </p:cNvPr>
          <p:cNvSpPr/>
          <p:nvPr/>
        </p:nvSpPr>
        <p:spPr>
          <a:xfrm>
            <a:off x="9782286" y="5125211"/>
            <a:ext cx="900637" cy="4125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49525D"/>
                </a:solidFill>
                <a:latin typeface="Helvetica" pitchFamily="2" charset="0"/>
              </a:rPr>
              <a:t>person</a:t>
            </a:r>
          </a:p>
        </p:txBody>
      </p:sp>
      <p:sp>
        <p:nvSpPr>
          <p:cNvPr id="33" name="Rounded Rectangle 32">
            <a:extLst>
              <a:ext uri="{FF2B5EF4-FFF2-40B4-BE49-F238E27FC236}">
                <a16:creationId xmlns="" xmlns:a16="http://schemas.microsoft.com/office/drawing/2014/main" id="{F37060E3-F1C6-D94C-B954-B319BF19C150}"/>
              </a:ext>
            </a:extLst>
          </p:cNvPr>
          <p:cNvSpPr/>
          <p:nvPr/>
        </p:nvSpPr>
        <p:spPr>
          <a:xfrm>
            <a:off x="3969378" y="4975047"/>
            <a:ext cx="1312100" cy="412531"/>
          </a:xfrm>
          <a:prstGeom prst="roundRect">
            <a:avLst/>
          </a:prstGeom>
          <a:solidFill>
            <a:srgbClr val="97A6AE">
              <a:alpha val="20000"/>
            </a:srgbClr>
          </a:solidFill>
          <a:ln>
            <a:solidFill>
              <a:srgbClr val="97A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49525D"/>
                </a:solidFill>
                <a:latin typeface="Helvetica" pitchFamily="2" charset="0"/>
              </a:rPr>
              <a:t>author</a:t>
            </a:r>
          </a:p>
        </p:txBody>
      </p:sp>
      <p:sp>
        <p:nvSpPr>
          <p:cNvPr id="34" name="TextBox 33">
            <a:extLst>
              <a:ext uri="{FF2B5EF4-FFF2-40B4-BE49-F238E27FC236}">
                <a16:creationId xmlns="" xmlns:a16="http://schemas.microsoft.com/office/drawing/2014/main" id="{9C37B664-A486-AF41-BAE0-9EC21C3DDFDD}"/>
              </a:ext>
            </a:extLst>
          </p:cNvPr>
          <p:cNvSpPr txBox="1"/>
          <p:nvPr/>
        </p:nvSpPr>
        <p:spPr>
          <a:xfrm>
            <a:off x="5253882" y="3489391"/>
            <a:ext cx="550151" cy="369332"/>
          </a:xfrm>
          <a:prstGeom prst="rect">
            <a:avLst/>
          </a:prstGeom>
          <a:noFill/>
        </p:spPr>
        <p:txBody>
          <a:bodyPr wrap="none" rtlCol="0">
            <a:spAutoFit/>
          </a:bodyPr>
          <a:lstStyle/>
          <a:p>
            <a:r>
              <a:rPr lang="en-US" b="1" dirty="0">
                <a:solidFill>
                  <a:srgbClr val="49525D"/>
                </a:solidFill>
              </a:rPr>
              <a:t>PER</a:t>
            </a:r>
          </a:p>
        </p:txBody>
      </p:sp>
      <p:sp>
        <p:nvSpPr>
          <p:cNvPr id="35" name="TextBox 34">
            <a:extLst>
              <a:ext uri="{FF2B5EF4-FFF2-40B4-BE49-F238E27FC236}">
                <a16:creationId xmlns="" xmlns:a16="http://schemas.microsoft.com/office/drawing/2014/main" id="{D5F030A9-1809-724C-A897-8C1A70ABA48A}"/>
              </a:ext>
            </a:extLst>
          </p:cNvPr>
          <p:cNvSpPr txBox="1"/>
          <p:nvPr/>
        </p:nvSpPr>
        <p:spPr>
          <a:xfrm>
            <a:off x="10484755" y="3523602"/>
            <a:ext cx="550151" cy="369332"/>
          </a:xfrm>
          <a:prstGeom prst="rect">
            <a:avLst/>
          </a:prstGeom>
          <a:noFill/>
        </p:spPr>
        <p:txBody>
          <a:bodyPr wrap="none" rtlCol="0">
            <a:spAutoFit/>
          </a:bodyPr>
          <a:lstStyle/>
          <a:p>
            <a:r>
              <a:rPr lang="en-US" b="1" dirty="0">
                <a:solidFill>
                  <a:srgbClr val="49525D"/>
                </a:solidFill>
              </a:rPr>
              <a:t>PER</a:t>
            </a:r>
          </a:p>
        </p:txBody>
      </p:sp>
      <p:sp>
        <p:nvSpPr>
          <p:cNvPr id="36" name="TextBox 35">
            <a:extLst>
              <a:ext uri="{FF2B5EF4-FFF2-40B4-BE49-F238E27FC236}">
                <a16:creationId xmlns="" xmlns:a16="http://schemas.microsoft.com/office/drawing/2014/main" id="{66E24401-F1E5-1F4F-960B-6DA00C8F2811}"/>
              </a:ext>
            </a:extLst>
          </p:cNvPr>
          <p:cNvSpPr txBox="1"/>
          <p:nvPr/>
        </p:nvSpPr>
        <p:spPr>
          <a:xfrm>
            <a:off x="3992566" y="4548897"/>
            <a:ext cx="550151" cy="369332"/>
          </a:xfrm>
          <a:prstGeom prst="rect">
            <a:avLst/>
          </a:prstGeom>
          <a:noFill/>
        </p:spPr>
        <p:txBody>
          <a:bodyPr wrap="none" rtlCol="0">
            <a:spAutoFit/>
          </a:bodyPr>
          <a:lstStyle/>
          <a:p>
            <a:r>
              <a:rPr lang="en-US" b="1" dirty="0">
                <a:solidFill>
                  <a:srgbClr val="49525D"/>
                </a:solidFill>
              </a:rPr>
              <a:t>PER</a:t>
            </a:r>
          </a:p>
        </p:txBody>
      </p:sp>
      <p:sp>
        <p:nvSpPr>
          <p:cNvPr id="37" name="TextBox 36">
            <a:extLst>
              <a:ext uri="{FF2B5EF4-FFF2-40B4-BE49-F238E27FC236}">
                <a16:creationId xmlns="" xmlns:a16="http://schemas.microsoft.com/office/drawing/2014/main" id="{48B7170C-AD34-454C-A42D-541D60A8BC10}"/>
              </a:ext>
            </a:extLst>
          </p:cNvPr>
          <p:cNvSpPr txBox="1"/>
          <p:nvPr/>
        </p:nvSpPr>
        <p:spPr>
          <a:xfrm>
            <a:off x="7438174" y="5823815"/>
            <a:ext cx="1310167" cy="369332"/>
          </a:xfrm>
          <a:prstGeom prst="rect">
            <a:avLst/>
          </a:prstGeom>
          <a:noFill/>
        </p:spPr>
        <p:txBody>
          <a:bodyPr wrap="none" rtlCol="0">
            <a:spAutoFit/>
          </a:bodyPr>
          <a:lstStyle/>
          <a:p>
            <a:r>
              <a:rPr lang="en-US" b="1" dirty="0" err="1">
                <a:solidFill>
                  <a:srgbClr val="49525D"/>
                </a:solidFill>
              </a:rPr>
              <a:t>Life:Divorce</a:t>
            </a:r>
            <a:endParaRPr lang="en-US" b="1" dirty="0">
              <a:solidFill>
                <a:srgbClr val="49525D"/>
              </a:solidFill>
            </a:endParaRPr>
          </a:p>
        </p:txBody>
      </p:sp>
      <p:sp>
        <p:nvSpPr>
          <p:cNvPr id="38" name="TextBox 37">
            <a:extLst>
              <a:ext uri="{FF2B5EF4-FFF2-40B4-BE49-F238E27FC236}">
                <a16:creationId xmlns="" xmlns:a16="http://schemas.microsoft.com/office/drawing/2014/main" id="{7A9D434B-6073-FA42-BF68-3C3ABC8CDC1C}"/>
              </a:ext>
            </a:extLst>
          </p:cNvPr>
          <p:cNvSpPr txBox="1"/>
          <p:nvPr/>
        </p:nvSpPr>
        <p:spPr>
          <a:xfrm>
            <a:off x="7513274" y="2383956"/>
            <a:ext cx="1233671" cy="369332"/>
          </a:xfrm>
          <a:prstGeom prst="rect">
            <a:avLst/>
          </a:prstGeom>
          <a:noFill/>
        </p:spPr>
        <p:txBody>
          <a:bodyPr wrap="none" rtlCol="0">
            <a:spAutoFit/>
          </a:bodyPr>
          <a:lstStyle/>
          <a:p>
            <a:r>
              <a:rPr lang="en-US" b="1" dirty="0" err="1">
                <a:solidFill>
                  <a:srgbClr val="49525D"/>
                </a:solidFill>
              </a:rPr>
              <a:t>Justice:Sue</a:t>
            </a:r>
            <a:endParaRPr lang="en-US" b="1" dirty="0">
              <a:solidFill>
                <a:srgbClr val="49525D"/>
              </a:solidFill>
            </a:endParaRPr>
          </a:p>
        </p:txBody>
      </p:sp>
      <p:cxnSp>
        <p:nvCxnSpPr>
          <p:cNvPr id="45" name="Straight Connector 44">
            <a:extLst>
              <a:ext uri="{FF2B5EF4-FFF2-40B4-BE49-F238E27FC236}">
                <a16:creationId xmlns="" xmlns:a16="http://schemas.microsoft.com/office/drawing/2014/main" id="{E3DF3503-A089-744E-A6D6-32A6DEA4E2B0}"/>
              </a:ext>
            </a:extLst>
          </p:cNvPr>
          <p:cNvCxnSpPr>
            <a:cxnSpLocks/>
            <a:endCxn id="33" idx="0"/>
          </p:cNvCxnSpPr>
          <p:nvPr/>
        </p:nvCxnSpPr>
        <p:spPr>
          <a:xfrm flipH="1">
            <a:off x="4625428" y="4336079"/>
            <a:ext cx="951324" cy="638968"/>
          </a:xfrm>
          <a:prstGeom prst="line">
            <a:avLst/>
          </a:prstGeom>
          <a:ln w="38100">
            <a:solidFill>
              <a:srgbClr val="97A6AE"/>
            </a:solidFill>
            <a:prstDash val="dash"/>
          </a:ln>
        </p:spPr>
        <p:style>
          <a:lnRef idx="1">
            <a:schemeClr val="accent1"/>
          </a:lnRef>
          <a:fillRef idx="0">
            <a:schemeClr val="accent1"/>
          </a:fillRef>
          <a:effectRef idx="0">
            <a:schemeClr val="accent1"/>
          </a:effectRef>
          <a:fontRef idx="minor">
            <a:schemeClr val="tx1"/>
          </a:fontRef>
        </p:style>
      </p:cxnSp>
      <p:sp>
        <p:nvSpPr>
          <p:cNvPr id="48" name="Rounded Rectangle 47">
            <a:extLst>
              <a:ext uri="{FF2B5EF4-FFF2-40B4-BE49-F238E27FC236}">
                <a16:creationId xmlns="" xmlns:a16="http://schemas.microsoft.com/office/drawing/2014/main" id="{D08FEB9F-9629-6640-AFC4-5724D21B8627}"/>
              </a:ext>
            </a:extLst>
          </p:cNvPr>
          <p:cNvSpPr/>
          <p:nvPr/>
        </p:nvSpPr>
        <p:spPr>
          <a:xfrm>
            <a:off x="5022079" y="4511166"/>
            <a:ext cx="900637" cy="4125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49525D"/>
                </a:solidFill>
                <a:latin typeface="Helvetica" pitchFamily="2" charset="0"/>
              </a:rPr>
              <a:t>coref</a:t>
            </a:r>
            <a:endParaRPr lang="en-US" sz="1600" b="1" dirty="0">
              <a:solidFill>
                <a:srgbClr val="49525D"/>
              </a:solidFill>
              <a:latin typeface="Helvetica" pitchFamily="2" charset="0"/>
            </a:endParaRPr>
          </a:p>
        </p:txBody>
      </p:sp>
      <p:sp>
        <p:nvSpPr>
          <p:cNvPr id="49" name="Rounded Rectangle 48">
            <a:extLst>
              <a:ext uri="{FF2B5EF4-FFF2-40B4-BE49-F238E27FC236}">
                <a16:creationId xmlns="" xmlns:a16="http://schemas.microsoft.com/office/drawing/2014/main" id="{1CD2CC11-7808-5743-A413-5AE6D4DFCAF0}"/>
              </a:ext>
            </a:extLst>
          </p:cNvPr>
          <p:cNvSpPr/>
          <p:nvPr/>
        </p:nvSpPr>
        <p:spPr>
          <a:xfrm>
            <a:off x="10563534" y="4353491"/>
            <a:ext cx="1084761" cy="4125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4757"/>
                </a:solidFill>
                <a:latin typeface="Helvetica" pitchFamily="2" charset="0"/>
              </a:rPr>
              <a:t>Entity</a:t>
            </a:r>
          </a:p>
        </p:txBody>
      </p:sp>
      <p:sp>
        <p:nvSpPr>
          <p:cNvPr id="50" name="Rounded Rectangle 49">
            <a:extLst>
              <a:ext uri="{FF2B5EF4-FFF2-40B4-BE49-F238E27FC236}">
                <a16:creationId xmlns="" xmlns:a16="http://schemas.microsoft.com/office/drawing/2014/main" id="{B85A6661-33E1-9440-8629-FB651163E66E}"/>
              </a:ext>
            </a:extLst>
          </p:cNvPr>
          <p:cNvSpPr/>
          <p:nvPr/>
        </p:nvSpPr>
        <p:spPr>
          <a:xfrm>
            <a:off x="3742134" y="5475087"/>
            <a:ext cx="1890997" cy="6363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4757"/>
                </a:solidFill>
                <a:latin typeface="Helvetica" pitchFamily="2" charset="0"/>
              </a:rPr>
              <a:t>Coreference Resolution</a:t>
            </a:r>
          </a:p>
        </p:txBody>
      </p:sp>
    </p:spTree>
    <p:extLst>
      <p:ext uri="{BB962C8B-B14F-4D97-AF65-F5344CB8AC3E}">
        <p14:creationId xmlns:p14="http://schemas.microsoft.com/office/powerpoint/2010/main" val="39510812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30295A1-5828-4406-806B-8886C8CA89E1}"/>
              </a:ext>
            </a:extLst>
          </p:cNvPr>
          <p:cNvSpPr txBox="1"/>
          <p:nvPr/>
        </p:nvSpPr>
        <p:spPr>
          <a:xfrm>
            <a:off x="439510" y="0"/>
            <a:ext cx="11312979" cy="1077218"/>
          </a:xfrm>
          <a:prstGeom prst="rect">
            <a:avLst/>
          </a:prstGeom>
          <a:noFill/>
        </p:spPr>
        <p:txBody>
          <a:bodyPr wrap="square" rtlCol="0">
            <a:spAutoFit/>
          </a:bodyPr>
          <a:lstStyle/>
          <a:p>
            <a:r>
              <a:rPr lang="en-US" sz="3200" dirty="0">
                <a:solidFill>
                  <a:schemeClr val="dk1"/>
                </a:solidFill>
                <a:latin typeface="Overlock"/>
                <a:ea typeface="Overlock"/>
                <a:cs typeface="Overlock"/>
              </a:rPr>
              <a:t>Knowledge-Enhanced Scientific Language </a:t>
            </a:r>
            <a:r>
              <a:rPr lang="en-US" sz="3200" dirty="0" smtClean="0">
                <a:solidFill>
                  <a:schemeClr val="dk1"/>
                </a:solidFill>
                <a:latin typeface="Overlock"/>
                <a:ea typeface="Overlock"/>
                <a:cs typeface="Overlock"/>
              </a:rPr>
              <a:t>Model </a:t>
            </a:r>
            <a:r>
              <a:rPr lang="en-US" sz="3200" dirty="0">
                <a:solidFill>
                  <a:schemeClr val="dk1"/>
                </a:solidFill>
                <a:latin typeface="Overlock"/>
                <a:ea typeface="Overlock"/>
                <a:cs typeface="Overlock"/>
              </a:rPr>
              <a:t>[Lai et al., Journal of Biomedical Informatics 2023]</a:t>
            </a:r>
          </a:p>
        </p:txBody>
      </p:sp>
      <p:pic>
        <p:nvPicPr>
          <p:cNvPr id="5" name="Picture 4">
            <a:extLst>
              <a:ext uri="{FF2B5EF4-FFF2-40B4-BE49-F238E27FC236}">
                <a16:creationId xmlns="" xmlns:a16="http://schemas.microsoft.com/office/drawing/2014/main" id="{C44DE1FD-60A0-352B-9619-6CC28C6D8BCE}"/>
              </a:ext>
            </a:extLst>
          </p:cNvPr>
          <p:cNvPicPr>
            <a:picLocks noChangeAspect="1"/>
          </p:cNvPicPr>
          <p:nvPr/>
        </p:nvPicPr>
        <p:blipFill>
          <a:blip r:embed="rId3"/>
          <a:stretch>
            <a:fillRect/>
          </a:stretch>
        </p:blipFill>
        <p:spPr>
          <a:xfrm>
            <a:off x="1824326" y="1289628"/>
            <a:ext cx="8543348" cy="5334021"/>
          </a:xfrm>
          <a:prstGeom prst="rect">
            <a:avLst/>
          </a:prstGeom>
        </p:spPr>
      </p:pic>
    </p:spTree>
    <p:extLst>
      <p:ext uri="{BB962C8B-B14F-4D97-AF65-F5344CB8AC3E}">
        <p14:creationId xmlns:p14="http://schemas.microsoft.com/office/powerpoint/2010/main" val="3911859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30295A1-5828-4406-806B-8886C8CA89E1}"/>
              </a:ext>
            </a:extLst>
          </p:cNvPr>
          <p:cNvSpPr txBox="1"/>
          <p:nvPr/>
        </p:nvSpPr>
        <p:spPr>
          <a:xfrm>
            <a:off x="628649" y="327105"/>
            <a:ext cx="11312979" cy="584775"/>
          </a:xfrm>
          <a:prstGeom prst="rect">
            <a:avLst/>
          </a:prstGeom>
          <a:noFill/>
        </p:spPr>
        <p:txBody>
          <a:bodyPr wrap="square" rtlCol="0">
            <a:spAutoFit/>
          </a:bodyPr>
          <a:lstStyle/>
          <a:p>
            <a:r>
              <a:rPr lang="en-US" sz="3200" dirty="0">
                <a:solidFill>
                  <a:schemeClr val="dk1"/>
                </a:solidFill>
                <a:latin typeface="Overlock"/>
                <a:ea typeface="Overlock"/>
                <a:cs typeface="Overlock"/>
              </a:rPr>
              <a:t>Overall Results</a:t>
            </a:r>
          </a:p>
        </p:txBody>
      </p:sp>
      <p:graphicFrame>
        <p:nvGraphicFramePr>
          <p:cNvPr id="2" name="Table 3">
            <a:extLst>
              <a:ext uri="{FF2B5EF4-FFF2-40B4-BE49-F238E27FC236}">
                <a16:creationId xmlns="" xmlns:a16="http://schemas.microsoft.com/office/drawing/2014/main" id="{9C291D7D-4C2E-C955-4EBD-347EF18DD15D}"/>
              </a:ext>
            </a:extLst>
          </p:cNvPr>
          <p:cNvGraphicFramePr>
            <a:graphicFrameLocks noGrp="1"/>
          </p:cNvGraphicFramePr>
          <p:nvPr>
            <p:extLst/>
          </p:nvPr>
        </p:nvGraphicFramePr>
        <p:xfrm>
          <a:off x="3711944" y="1819348"/>
          <a:ext cx="8127999" cy="2966720"/>
        </p:xfrm>
        <a:graphic>
          <a:graphicData uri="http://schemas.openxmlformats.org/drawingml/2006/table">
            <a:tbl>
              <a:tblPr firstRow="1" bandRow="1">
                <a:tableStyleId>{5A111915-BE36-4E01-A7E5-04B1672EAD32}</a:tableStyleId>
              </a:tblPr>
              <a:tblGrid>
                <a:gridCol w="2709333">
                  <a:extLst>
                    <a:ext uri="{9D8B030D-6E8A-4147-A177-3AD203B41FA5}">
                      <a16:colId xmlns="" xmlns:a16="http://schemas.microsoft.com/office/drawing/2014/main" val="3465623925"/>
                    </a:ext>
                  </a:extLst>
                </a:gridCol>
                <a:gridCol w="2709333">
                  <a:extLst>
                    <a:ext uri="{9D8B030D-6E8A-4147-A177-3AD203B41FA5}">
                      <a16:colId xmlns="" xmlns:a16="http://schemas.microsoft.com/office/drawing/2014/main" val="477318036"/>
                    </a:ext>
                  </a:extLst>
                </a:gridCol>
                <a:gridCol w="2709333">
                  <a:extLst>
                    <a:ext uri="{9D8B030D-6E8A-4147-A177-3AD203B41FA5}">
                      <a16:colId xmlns="" xmlns:a16="http://schemas.microsoft.com/office/drawing/2014/main" val="842492432"/>
                    </a:ext>
                  </a:extLst>
                </a:gridCol>
              </a:tblGrid>
              <a:tr h="370840">
                <a:tc>
                  <a:txBody>
                    <a:bodyPr/>
                    <a:lstStyle/>
                    <a:p>
                      <a:endParaRPr lang="en-US" dirty="0"/>
                    </a:p>
                  </a:txBody>
                  <a:tcPr/>
                </a:tc>
                <a:tc>
                  <a:txBody>
                    <a:bodyPr/>
                    <a:lstStyle/>
                    <a:p>
                      <a:pPr algn="ctr"/>
                      <a:r>
                        <a:rPr lang="en-US" dirty="0"/>
                        <a:t>MedNLI (Accuracy)</a:t>
                      </a:r>
                    </a:p>
                  </a:txBody>
                  <a:tcPr/>
                </a:tc>
                <a:tc>
                  <a:txBody>
                    <a:bodyPr/>
                    <a:lstStyle/>
                    <a:p>
                      <a:pPr algn="ctr"/>
                      <a:r>
                        <a:rPr lang="en-US" dirty="0"/>
                        <a:t>PubMedQA (Accuracy)</a:t>
                      </a:r>
                    </a:p>
                  </a:txBody>
                  <a:tcPr/>
                </a:tc>
                <a:extLst>
                  <a:ext uri="{0D108BD9-81ED-4DB2-BD59-A6C34878D82A}">
                    <a16:rowId xmlns="" xmlns:a16="http://schemas.microsoft.com/office/drawing/2014/main" val="4171611948"/>
                  </a:ext>
                </a:extLst>
              </a:tr>
              <a:tr h="370840">
                <a:tc>
                  <a:txBody>
                    <a:bodyPr/>
                    <a:lstStyle/>
                    <a:p>
                      <a:r>
                        <a:rPr lang="en-US" dirty="0"/>
                        <a:t>SciBERT – Ours</a:t>
                      </a:r>
                    </a:p>
                  </a:txBody>
                  <a:tcPr/>
                </a:tc>
                <a:tc>
                  <a:txBody>
                    <a:bodyPr/>
                    <a:lstStyle/>
                    <a:p>
                      <a:pPr algn="ctr"/>
                      <a:r>
                        <a:rPr lang="en-US" dirty="0"/>
                        <a:t>80.59</a:t>
                      </a:r>
                    </a:p>
                  </a:txBody>
                  <a:tcPr/>
                </a:tc>
                <a:tc>
                  <a:txBody>
                    <a:bodyPr/>
                    <a:lstStyle/>
                    <a:p>
                      <a:pPr algn="ctr"/>
                      <a:r>
                        <a:rPr lang="en-US" dirty="0"/>
                        <a:t>55.2</a:t>
                      </a:r>
                    </a:p>
                  </a:txBody>
                  <a:tcPr/>
                </a:tc>
                <a:extLst>
                  <a:ext uri="{0D108BD9-81ED-4DB2-BD59-A6C34878D82A}">
                    <a16:rowId xmlns="" xmlns:a16="http://schemas.microsoft.com/office/drawing/2014/main" val="3478823059"/>
                  </a:ext>
                </a:extLst>
              </a:tr>
              <a:tr h="370840">
                <a:tc>
                  <a:txBody>
                    <a:bodyPr/>
                    <a:lstStyle/>
                    <a:p>
                      <a:r>
                        <a:rPr lang="en-US" dirty="0"/>
                        <a:t>SciBERT + MoP</a:t>
                      </a:r>
                    </a:p>
                  </a:txBody>
                  <a:tcPr/>
                </a:tc>
                <a:tc>
                  <a:txBody>
                    <a:bodyPr/>
                    <a:lstStyle/>
                    <a:p>
                      <a:pPr algn="ctr"/>
                      <a:r>
                        <a:rPr lang="en-US" dirty="0"/>
                        <a:t>81.43</a:t>
                      </a:r>
                    </a:p>
                  </a:txBody>
                  <a:tcPr/>
                </a:tc>
                <a:tc>
                  <a:txBody>
                    <a:bodyPr/>
                    <a:lstStyle/>
                    <a:p>
                      <a:pPr algn="ctr"/>
                      <a:r>
                        <a:rPr lang="en-US" dirty="0"/>
                        <a:t>54.78</a:t>
                      </a:r>
                    </a:p>
                  </a:txBody>
                  <a:tcPr/>
                </a:tc>
                <a:extLst>
                  <a:ext uri="{0D108BD9-81ED-4DB2-BD59-A6C34878D82A}">
                    <a16:rowId xmlns="" xmlns:a16="http://schemas.microsoft.com/office/drawing/2014/main" val="3555941762"/>
                  </a:ext>
                </a:extLst>
              </a:tr>
              <a:tr h="370840">
                <a:tc>
                  <a:txBody>
                    <a:bodyPr/>
                    <a:lstStyle/>
                    <a:p>
                      <a:r>
                        <a:rPr lang="en-US" b="0" dirty="0">
                          <a:solidFill>
                            <a:schemeClr val="accent2">
                              <a:lumMod val="75000"/>
                            </a:schemeClr>
                          </a:solidFill>
                        </a:rPr>
                        <a:t>KEBLM (SciBERT) – Ours </a:t>
                      </a:r>
                    </a:p>
                  </a:txBody>
                  <a:tcPr/>
                </a:tc>
                <a:tc>
                  <a:txBody>
                    <a:bodyPr/>
                    <a:lstStyle/>
                    <a:p>
                      <a:pPr algn="ctr"/>
                      <a:r>
                        <a:rPr lang="en-US" b="0" dirty="0">
                          <a:solidFill>
                            <a:schemeClr val="accent2">
                              <a:lumMod val="75000"/>
                            </a:schemeClr>
                          </a:solidFill>
                        </a:rPr>
                        <a:t>82.14</a:t>
                      </a:r>
                    </a:p>
                  </a:txBody>
                  <a:tcPr/>
                </a:tc>
                <a:tc>
                  <a:txBody>
                    <a:bodyPr/>
                    <a:lstStyle/>
                    <a:p>
                      <a:pPr algn="ctr"/>
                      <a:r>
                        <a:rPr lang="en-US" b="0" dirty="0">
                          <a:solidFill>
                            <a:schemeClr val="accent2">
                              <a:lumMod val="75000"/>
                            </a:schemeClr>
                          </a:solidFill>
                        </a:rPr>
                        <a:t>59.0</a:t>
                      </a:r>
                    </a:p>
                  </a:txBody>
                  <a:tcPr/>
                </a:tc>
                <a:extLst>
                  <a:ext uri="{0D108BD9-81ED-4DB2-BD59-A6C34878D82A}">
                    <a16:rowId xmlns="" xmlns:a16="http://schemas.microsoft.com/office/drawing/2014/main" val="2760435654"/>
                  </a:ext>
                </a:extLst>
              </a:tr>
              <a:tr h="370840">
                <a:tc>
                  <a:txBody>
                    <a:bodyPr/>
                    <a:lstStyle/>
                    <a:p>
                      <a:r>
                        <a:rPr lang="en-US" dirty="0"/>
                        <a:t>BioBERT – Ours</a:t>
                      </a:r>
                      <a:endParaRPr lang="en-US" b="0" dirty="0">
                        <a:solidFill>
                          <a:schemeClr val="tx1"/>
                        </a:solidFill>
                      </a:endParaRPr>
                    </a:p>
                  </a:txBody>
                  <a:tcPr/>
                </a:tc>
                <a:tc>
                  <a:txBody>
                    <a:bodyPr/>
                    <a:lstStyle/>
                    <a:p>
                      <a:pPr algn="ctr"/>
                      <a:r>
                        <a:rPr lang="en-US" b="0" dirty="0">
                          <a:solidFill>
                            <a:schemeClr val="tx1"/>
                          </a:solidFill>
                        </a:rPr>
                        <a:t>82.21</a:t>
                      </a:r>
                    </a:p>
                  </a:txBody>
                  <a:tcPr/>
                </a:tc>
                <a:tc>
                  <a:txBody>
                    <a:bodyPr/>
                    <a:lstStyle/>
                    <a:p>
                      <a:pPr algn="ctr"/>
                      <a:r>
                        <a:rPr lang="en-US" b="0" dirty="0">
                          <a:solidFill>
                            <a:schemeClr val="tx1"/>
                          </a:solidFill>
                        </a:rPr>
                        <a:t>62.2</a:t>
                      </a:r>
                    </a:p>
                  </a:txBody>
                  <a:tcPr/>
                </a:tc>
                <a:extLst>
                  <a:ext uri="{0D108BD9-81ED-4DB2-BD59-A6C34878D82A}">
                    <a16:rowId xmlns="" xmlns:a16="http://schemas.microsoft.com/office/drawing/2014/main" val="1597014171"/>
                  </a:ext>
                </a:extLst>
              </a:tr>
              <a:tr h="370840">
                <a:tc>
                  <a:txBody>
                    <a:bodyPr/>
                    <a:lstStyle/>
                    <a:p>
                      <a:r>
                        <a:rPr lang="en-US" dirty="0"/>
                        <a:t>BioBERT + MoP</a:t>
                      </a:r>
                      <a:endParaRPr lang="en-US" b="0" dirty="0">
                        <a:solidFill>
                          <a:schemeClr val="tx1"/>
                        </a:solidFill>
                      </a:endParaRPr>
                    </a:p>
                  </a:txBody>
                  <a:tcPr/>
                </a:tc>
                <a:tc>
                  <a:txBody>
                    <a:bodyPr/>
                    <a:lstStyle/>
                    <a:p>
                      <a:pPr algn="ctr"/>
                      <a:r>
                        <a:rPr lang="en-US" dirty="0"/>
                        <a:t>83.44</a:t>
                      </a:r>
                      <a:endParaRPr lang="en-US" b="0" dirty="0">
                        <a:solidFill>
                          <a:schemeClr val="tx1"/>
                        </a:solidFill>
                      </a:endParaRPr>
                    </a:p>
                  </a:txBody>
                  <a:tcPr/>
                </a:tc>
                <a:tc>
                  <a:txBody>
                    <a:bodyPr/>
                    <a:lstStyle/>
                    <a:p>
                      <a:pPr algn="ctr"/>
                      <a:r>
                        <a:rPr lang="en-US" dirty="0"/>
                        <a:t>61.82</a:t>
                      </a:r>
                      <a:endParaRPr lang="en-US" b="0" dirty="0">
                        <a:solidFill>
                          <a:schemeClr val="tx1"/>
                        </a:solidFill>
                      </a:endParaRPr>
                    </a:p>
                  </a:txBody>
                  <a:tcPr/>
                </a:tc>
                <a:extLst>
                  <a:ext uri="{0D108BD9-81ED-4DB2-BD59-A6C34878D82A}">
                    <a16:rowId xmlns="" xmlns:a16="http://schemas.microsoft.com/office/drawing/2014/main" val="635909660"/>
                  </a:ext>
                </a:extLst>
              </a:tr>
              <a:tr h="370840">
                <a:tc>
                  <a:txBody>
                    <a:bodyPr/>
                    <a:lstStyle/>
                    <a:p>
                      <a:r>
                        <a:rPr lang="en-US" dirty="0"/>
                        <a:t>BioBERT + DAKI</a:t>
                      </a:r>
                      <a:endParaRPr lang="en-US" b="0" dirty="0">
                        <a:solidFill>
                          <a:schemeClr val="tx1"/>
                        </a:solidFill>
                      </a:endParaRPr>
                    </a:p>
                  </a:txBody>
                  <a:tcPr/>
                </a:tc>
                <a:tc>
                  <a:txBody>
                    <a:bodyPr/>
                    <a:lstStyle/>
                    <a:p>
                      <a:pPr algn="ctr"/>
                      <a:r>
                        <a:rPr lang="en-US" b="0" dirty="0">
                          <a:solidFill>
                            <a:schemeClr val="tx1"/>
                          </a:solidFill>
                        </a:rPr>
                        <a:t>83.41</a:t>
                      </a:r>
                    </a:p>
                  </a:txBody>
                  <a:tcPr/>
                </a:tc>
                <a:tc>
                  <a:txBody>
                    <a:bodyPr/>
                    <a:lstStyle/>
                    <a:p>
                      <a:pPr algn="ctr"/>
                      <a:endParaRPr lang="en-US" b="0" dirty="0">
                        <a:solidFill>
                          <a:schemeClr val="tx1"/>
                        </a:solidFill>
                      </a:endParaRPr>
                    </a:p>
                  </a:txBody>
                  <a:tcPr/>
                </a:tc>
                <a:extLst>
                  <a:ext uri="{0D108BD9-81ED-4DB2-BD59-A6C34878D82A}">
                    <a16:rowId xmlns="" xmlns:a16="http://schemas.microsoft.com/office/drawing/2014/main" val="3623120991"/>
                  </a:ext>
                </a:extLst>
              </a:tr>
              <a:tr h="370840">
                <a:tc>
                  <a:txBody>
                    <a:bodyPr/>
                    <a:lstStyle/>
                    <a:p>
                      <a:r>
                        <a:rPr lang="en-US" b="0" dirty="0">
                          <a:solidFill>
                            <a:schemeClr val="accent2">
                              <a:lumMod val="75000"/>
                            </a:schemeClr>
                          </a:solidFill>
                        </a:rPr>
                        <a:t>KEBLM (BioBERT) – Ours </a:t>
                      </a:r>
                    </a:p>
                  </a:txBody>
                  <a:tcPr/>
                </a:tc>
                <a:tc>
                  <a:txBody>
                    <a:bodyPr/>
                    <a:lstStyle/>
                    <a:p>
                      <a:pPr algn="ctr"/>
                      <a:r>
                        <a:rPr lang="en-US" b="0" dirty="0">
                          <a:solidFill>
                            <a:schemeClr val="accent2">
                              <a:lumMod val="75000"/>
                            </a:schemeClr>
                          </a:solidFill>
                        </a:rPr>
                        <a:t>84.24</a:t>
                      </a:r>
                    </a:p>
                  </a:txBody>
                  <a:tcPr/>
                </a:tc>
                <a:tc>
                  <a:txBody>
                    <a:bodyPr/>
                    <a:lstStyle/>
                    <a:p>
                      <a:pPr algn="ctr"/>
                      <a:r>
                        <a:rPr lang="en-US" b="0" dirty="0">
                          <a:solidFill>
                            <a:schemeClr val="accent2">
                              <a:lumMod val="75000"/>
                            </a:schemeClr>
                          </a:solidFill>
                        </a:rPr>
                        <a:t>68.0</a:t>
                      </a:r>
                    </a:p>
                  </a:txBody>
                  <a:tcPr/>
                </a:tc>
                <a:extLst>
                  <a:ext uri="{0D108BD9-81ED-4DB2-BD59-A6C34878D82A}">
                    <a16:rowId xmlns="" xmlns:a16="http://schemas.microsoft.com/office/drawing/2014/main" val="4216782171"/>
                  </a:ext>
                </a:extLst>
              </a:tr>
            </a:tbl>
          </a:graphicData>
        </a:graphic>
      </p:graphicFrame>
      <p:sp>
        <p:nvSpPr>
          <p:cNvPr id="4" name="TextBox 3">
            <a:extLst>
              <a:ext uri="{FF2B5EF4-FFF2-40B4-BE49-F238E27FC236}">
                <a16:creationId xmlns="" xmlns:a16="http://schemas.microsoft.com/office/drawing/2014/main" id="{E60C9205-F573-7B52-455E-35793D99BF1F}"/>
              </a:ext>
            </a:extLst>
          </p:cNvPr>
          <p:cNvSpPr txBox="1"/>
          <p:nvPr/>
        </p:nvSpPr>
        <p:spPr>
          <a:xfrm>
            <a:off x="6080254" y="4963673"/>
            <a:ext cx="3391378" cy="369332"/>
          </a:xfrm>
          <a:prstGeom prst="rect">
            <a:avLst/>
          </a:prstGeom>
          <a:noFill/>
        </p:spPr>
        <p:txBody>
          <a:bodyPr wrap="none" rtlCol="0">
            <a:spAutoFit/>
          </a:bodyPr>
          <a:lstStyle/>
          <a:p>
            <a:pPr algn="ctr"/>
            <a:r>
              <a:rPr lang="en-US" dirty="0"/>
              <a:t>Overall test results on NLI and QA.</a:t>
            </a:r>
          </a:p>
        </p:txBody>
      </p:sp>
      <p:sp>
        <p:nvSpPr>
          <p:cNvPr id="6" name="Left Brace 5">
            <a:extLst>
              <a:ext uri="{FF2B5EF4-FFF2-40B4-BE49-F238E27FC236}">
                <a16:creationId xmlns="" xmlns:a16="http://schemas.microsoft.com/office/drawing/2014/main" id="{A4E36D5B-2565-2403-76D2-D74CE4B7B203}"/>
              </a:ext>
            </a:extLst>
          </p:cNvPr>
          <p:cNvSpPr/>
          <p:nvPr/>
        </p:nvSpPr>
        <p:spPr>
          <a:xfrm>
            <a:off x="3359888" y="2254102"/>
            <a:ext cx="138223" cy="903768"/>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7" name="Left Brace 6">
            <a:extLst>
              <a:ext uri="{FF2B5EF4-FFF2-40B4-BE49-F238E27FC236}">
                <a16:creationId xmlns="" xmlns:a16="http://schemas.microsoft.com/office/drawing/2014/main" id="{4B171883-7D1C-7850-7707-ADE5EAC58BEF}"/>
              </a:ext>
            </a:extLst>
          </p:cNvPr>
          <p:cNvSpPr/>
          <p:nvPr/>
        </p:nvSpPr>
        <p:spPr>
          <a:xfrm>
            <a:off x="3355162" y="3429000"/>
            <a:ext cx="138223" cy="1357068"/>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TextBox 7">
            <a:extLst>
              <a:ext uri="{FF2B5EF4-FFF2-40B4-BE49-F238E27FC236}">
                <a16:creationId xmlns="" xmlns:a16="http://schemas.microsoft.com/office/drawing/2014/main" id="{5BDEA34E-7276-FADB-3A01-5BEA1644C6B8}"/>
              </a:ext>
            </a:extLst>
          </p:cNvPr>
          <p:cNvSpPr txBox="1"/>
          <p:nvPr/>
        </p:nvSpPr>
        <p:spPr>
          <a:xfrm>
            <a:off x="496611" y="3922868"/>
            <a:ext cx="2444645" cy="369332"/>
          </a:xfrm>
          <a:prstGeom prst="rect">
            <a:avLst/>
          </a:prstGeom>
          <a:noFill/>
        </p:spPr>
        <p:txBody>
          <a:bodyPr wrap="none" rtlCol="0">
            <a:spAutoFit/>
          </a:bodyPr>
          <a:lstStyle/>
          <a:p>
            <a:pPr algn="ctr"/>
            <a:r>
              <a:rPr lang="en-US" dirty="0"/>
              <a:t>BioBERT-related Models</a:t>
            </a:r>
          </a:p>
        </p:txBody>
      </p:sp>
      <p:sp>
        <p:nvSpPr>
          <p:cNvPr id="9" name="TextBox 8">
            <a:extLst>
              <a:ext uri="{FF2B5EF4-FFF2-40B4-BE49-F238E27FC236}">
                <a16:creationId xmlns="" xmlns:a16="http://schemas.microsoft.com/office/drawing/2014/main" id="{660352A4-7664-2FF5-BD52-610B411110BB}"/>
              </a:ext>
            </a:extLst>
          </p:cNvPr>
          <p:cNvSpPr txBox="1"/>
          <p:nvPr/>
        </p:nvSpPr>
        <p:spPr>
          <a:xfrm>
            <a:off x="518251" y="2521320"/>
            <a:ext cx="2401363" cy="369332"/>
          </a:xfrm>
          <a:prstGeom prst="rect">
            <a:avLst/>
          </a:prstGeom>
          <a:noFill/>
        </p:spPr>
        <p:txBody>
          <a:bodyPr wrap="none" rtlCol="0">
            <a:spAutoFit/>
          </a:bodyPr>
          <a:lstStyle/>
          <a:p>
            <a:pPr algn="ctr"/>
            <a:r>
              <a:rPr lang="en-US" dirty="0"/>
              <a:t>SciBERT-related Models</a:t>
            </a:r>
          </a:p>
        </p:txBody>
      </p:sp>
      <p:sp>
        <p:nvSpPr>
          <p:cNvPr id="10" name="TextBox 9">
            <a:extLst>
              <a:ext uri="{FF2B5EF4-FFF2-40B4-BE49-F238E27FC236}">
                <a16:creationId xmlns="" xmlns:a16="http://schemas.microsoft.com/office/drawing/2014/main" id="{0BEE7D8B-0B91-BAB8-7BB9-299C18F8A44D}"/>
              </a:ext>
            </a:extLst>
          </p:cNvPr>
          <p:cNvSpPr txBox="1"/>
          <p:nvPr/>
        </p:nvSpPr>
        <p:spPr>
          <a:xfrm>
            <a:off x="475935" y="6107136"/>
            <a:ext cx="9741257" cy="369332"/>
          </a:xfrm>
          <a:prstGeom prst="rect">
            <a:avLst/>
          </a:prstGeom>
          <a:noFill/>
        </p:spPr>
        <p:txBody>
          <a:bodyPr wrap="none" rtlCol="0">
            <a:spAutoFit/>
          </a:bodyPr>
          <a:lstStyle/>
          <a:p>
            <a:pPr algn="ctr"/>
            <a:r>
              <a:rPr lang="en-US" dirty="0"/>
              <a:t>MoP and DAKI are prior studies that also aim to incorporate external knowledge into language models.</a:t>
            </a:r>
          </a:p>
        </p:txBody>
      </p:sp>
    </p:spTree>
    <p:extLst>
      <p:ext uri="{BB962C8B-B14F-4D97-AF65-F5344CB8AC3E}">
        <p14:creationId xmlns:p14="http://schemas.microsoft.com/office/powerpoint/2010/main" val="1615486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6"/>
          <p:cNvSpPr txBox="1">
            <a:spLocks noGrp="1"/>
          </p:cNvSpPr>
          <p:nvPr>
            <p:ph type="title"/>
          </p:nvPr>
        </p:nvSpPr>
        <p:spPr>
          <a:xfrm>
            <a:off x="138316" y="1461401"/>
            <a:ext cx="10093504" cy="569380"/>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Clr>
                <a:srgbClr val="231F20"/>
              </a:buClr>
              <a:buSzPts val="4400"/>
              <a:buFont typeface="Arial"/>
              <a:buNone/>
            </a:pPr>
            <a:r>
              <a:rPr lang="en-US" sz="2400">
                <a:solidFill>
                  <a:srgbClr val="231F20"/>
                </a:solidFill>
              </a:rPr>
              <a:t>5,6-DIHYDROXY-1H-INDOLE-2-CARBOXYLIC ACID</a:t>
            </a:r>
            <a:endParaRPr/>
          </a:p>
        </p:txBody>
      </p:sp>
      <p:sp>
        <p:nvSpPr>
          <p:cNvPr id="279" name="Google Shape;279;p6"/>
          <p:cNvSpPr txBox="1">
            <a:spLocks noGrp="1"/>
          </p:cNvSpPr>
          <p:nvPr>
            <p:ph type="body" idx="1"/>
          </p:nvPr>
        </p:nvSpPr>
        <p:spPr>
          <a:xfrm>
            <a:off x="3876332" y="1825625"/>
            <a:ext cx="7652053" cy="2074278"/>
          </a:xfrm>
          <a:prstGeom prst="rect">
            <a:avLst/>
          </a:prstGeom>
          <a:noFill/>
          <a:ln>
            <a:noFill/>
          </a:ln>
        </p:spPr>
        <p:txBody>
          <a:bodyPr spcFirstLastPara="1" wrap="square" lIns="91425" tIns="45700" rIns="91425" bIns="45700" anchor="t" anchorCtr="0">
            <a:noAutofit/>
          </a:bodyPr>
          <a:lstStyle/>
          <a:p>
            <a:pPr marL="914400" lvl="1" indent="0" algn="l" rtl="0">
              <a:lnSpc>
                <a:spcPct val="100000"/>
              </a:lnSpc>
              <a:spcBef>
                <a:spcPts val="600"/>
              </a:spcBef>
              <a:spcAft>
                <a:spcPts val="0"/>
              </a:spcAft>
              <a:buSzPts val="1920"/>
              <a:buNone/>
            </a:pPr>
            <a:r>
              <a:rPr lang="en-US"/>
              <a:t> </a:t>
            </a:r>
            <a:endParaRPr/>
          </a:p>
          <a:p>
            <a:pPr marL="1143000" lvl="1" indent="-335280" algn="l" rtl="0">
              <a:lnSpc>
                <a:spcPct val="100000"/>
              </a:lnSpc>
              <a:spcBef>
                <a:spcPts val="600"/>
              </a:spcBef>
              <a:spcAft>
                <a:spcPts val="0"/>
              </a:spcAft>
              <a:buSzPts val="1920"/>
              <a:buFont typeface="Arial"/>
              <a:buNone/>
            </a:pPr>
            <a:endParaRPr/>
          </a:p>
          <a:p>
            <a:pPr marL="1143000" lvl="1" indent="-335280" algn="l" rtl="0">
              <a:lnSpc>
                <a:spcPct val="100000"/>
              </a:lnSpc>
              <a:spcBef>
                <a:spcPts val="600"/>
              </a:spcBef>
              <a:spcAft>
                <a:spcPts val="0"/>
              </a:spcAft>
              <a:buSzPts val="1920"/>
              <a:buFont typeface="Arial"/>
              <a:buNone/>
            </a:pPr>
            <a:endParaRPr/>
          </a:p>
        </p:txBody>
      </p:sp>
      <p:pic>
        <p:nvPicPr>
          <p:cNvPr id="280" name="Google Shape;280;p6" descr="Diagram&#10;&#10;Description automatically generated"/>
          <p:cNvPicPr preferRelativeResize="0"/>
          <p:nvPr/>
        </p:nvPicPr>
        <p:blipFill rotWithShape="1">
          <a:blip r:embed="rId3">
            <a:alphaModFix/>
          </a:blip>
          <a:srcRect/>
          <a:stretch/>
        </p:blipFill>
        <p:spPr>
          <a:xfrm>
            <a:off x="469988" y="2065209"/>
            <a:ext cx="4196144" cy="4196144"/>
          </a:xfrm>
          <a:prstGeom prst="rect">
            <a:avLst/>
          </a:prstGeom>
          <a:noFill/>
          <a:ln>
            <a:noFill/>
          </a:ln>
        </p:spPr>
      </p:pic>
      <p:sp>
        <p:nvSpPr>
          <p:cNvPr id="281" name="Google Shape;281;p6"/>
          <p:cNvSpPr txBox="1"/>
          <p:nvPr/>
        </p:nvSpPr>
        <p:spPr>
          <a:xfrm>
            <a:off x="5035122" y="1947624"/>
            <a:ext cx="4672130" cy="26776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31F20"/>
              </a:buClr>
              <a:buSzPts val="1400"/>
              <a:buFont typeface="Arial"/>
              <a:buNone/>
            </a:pPr>
            <a:r>
              <a:rPr lang="en-US" sz="1400" b="1" i="1" u="none" strike="noStrike" cap="none" smtClean="0">
                <a:solidFill>
                  <a:srgbClr val="231F20"/>
                </a:solidFill>
                <a:latin typeface="Arial"/>
                <a:ea typeface="Arial"/>
                <a:cs typeface="Arial"/>
                <a:sym typeface="Arial"/>
              </a:rPr>
              <a:t>Definition</a:t>
            </a:r>
            <a:r>
              <a:rPr lang="en-US" sz="1400" b="0" i="1" u="none" strike="noStrike" cap="none" dirty="0">
                <a:solidFill>
                  <a:srgbClr val="231F20"/>
                </a:solidFill>
                <a:latin typeface="Arial"/>
                <a:ea typeface="Arial"/>
                <a:cs typeface="Arial"/>
                <a:sym typeface="Arial"/>
              </a:rPr>
              <a:t>: 5,6-dihydroxyindole-2-carboxylic acid is a </a:t>
            </a:r>
            <a:r>
              <a:rPr lang="en-US" sz="1400" b="0" i="1" u="sng" strike="noStrike" cap="none" dirty="0">
                <a:solidFill>
                  <a:srgbClr val="231F20"/>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dihydroxyindole</a:t>
            </a:r>
            <a:r>
              <a:rPr lang="en-US" sz="1400" b="0" i="1" u="none" strike="noStrike" cap="none" dirty="0">
                <a:solidFill>
                  <a:srgbClr val="231F20"/>
                </a:solidFill>
                <a:latin typeface="Arial"/>
                <a:ea typeface="Arial"/>
                <a:cs typeface="Arial"/>
                <a:sym typeface="Arial"/>
              </a:rPr>
              <a:t> that is </a:t>
            </a:r>
            <a:r>
              <a:rPr lang="en-US" sz="1400" b="0" i="1" u="sng" strike="noStrike" cap="none" dirty="0">
                <a:solidFill>
                  <a:srgbClr val="231F20"/>
                </a:solidFill>
                <a:latin typeface="Arial"/>
                <a:ea typeface="Arial"/>
                <a:cs typeface="Arial"/>
                <a:sym typeface="Arial"/>
                <a:hlinkClick r:id="rId5" invalidUrl="https://pubchem.ncbi.nlm.nih.gov/compound/indole-2-carboxylic acid">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indole-2-carboxylic acid</a:t>
            </a:r>
            <a:r>
              <a:rPr lang="en-US" sz="1400" b="0" i="1" u="none" strike="noStrike" cap="none" dirty="0">
                <a:solidFill>
                  <a:srgbClr val="231F20"/>
                </a:solidFill>
                <a:latin typeface="Arial"/>
                <a:ea typeface="Arial"/>
                <a:cs typeface="Arial"/>
                <a:sym typeface="Arial"/>
              </a:rPr>
              <a:t> substituted by </a:t>
            </a:r>
            <a:r>
              <a:rPr lang="en-US" sz="1400" b="0" i="1" u="sng" strike="noStrike" cap="none" dirty="0">
                <a:solidFill>
                  <a:srgbClr val="231F20"/>
                </a:solidFill>
                <a:latin typeface="Arial"/>
                <a:ea typeface="Arial"/>
                <a:cs typeface="Arial"/>
                <a:sym typeface="Aria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hydroxy</a:t>
            </a:r>
            <a:r>
              <a:rPr lang="en-US" sz="1400" b="0" i="1" u="none" strike="noStrike" cap="none" dirty="0">
                <a:solidFill>
                  <a:srgbClr val="231F20"/>
                </a:solidFill>
                <a:latin typeface="Arial"/>
                <a:ea typeface="Arial"/>
                <a:cs typeface="Arial"/>
                <a:sym typeface="Arial"/>
              </a:rPr>
              <a:t> groups at positions 5 and 6. It has a role as a mouse metabolite. It is a conjugate acid of a </a:t>
            </a:r>
            <a:r>
              <a:rPr lang="en-US" sz="1400" b="0" i="1" u="sng" strike="noStrike" cap="none" dirty="0">
                <a:solidFill>
                  <a:srgbClr val="231F20"/>
                </a:solidFill>
                <a:latin typeface="Arial"/>
                <a:ea typeface="Arial"/>
                <a:cs typeface="Arial"/>
                <a:sym typeface="Aria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5,6-dihydroxyindole-2-carboxylate</a:t>
            </a:r>
            <a:r>
              <a:rPr lang="en-US" sz="1400" b="0" i="1" u="none" strike="noStrike" cap="none" dirty="0">
                <a:solidFill>
                  <a:srgbClr val="231F20"/>
                </a:solidFill>
                <a:latin typeface="Arial"/>
                <a:ea typeface="Arial"/>
                <a:cs typeface="Arial"/>
                <a:sym typeface="Arial"/>
              </a:rPr>
              <a:t>. It is a tautomer of a </a:t>
            </a:r>
            <a:r>
              <a:rPr lang="en-US" sz="1400" b="0" i="1" u="sng" strike="noStrike" cap="none" dirty="0">
                <a:solidFill>
                  <a:srgbClr val="231F20"/>
                </a:solidFill>
                <a:latin typeface="Arial"/>
                <a:ea typeface="Arial"/>
                <a:cs typeface="Arial"/>
                <a:sym typeface="Aria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dopachrome</a:t>
            </a:r>
            <a:r>
              <a:rPr lang="en-US" sz="1400" b="0" i="1" u="none" strike="noStrike" cap="none" dirty="0" smtClean="0">
                <a:solidFill>
                  <a:srgbClr val="231F20"/>
                </a:solidFill>
                <a:latin typeface="Arial"/>
                <a:ea typeface="Arial"/>
                <a:cs typeface="Arial"/>
                <a:sym typeface="Arial"/>
              </a:rPr>
              <a:t>.</a:t>
            </a:r>
            <a:endParaRPr sz="1400" b="0" i="1" u="none" strike="noStrike" cap="none" dirty="0">
              <a:solidFill>
                <a:srgbClr val="231F20"/>
              </a:solidFill>
              <a:latin typeface="Arial"/>
              <a:ea typeface="Arial"/>
              <a:cs typeface="Arial"/>
              <a:sym typeface="Arial"/>
            </a:endParaRPr>
          </a:p>
          <a:p>
            <a:pPr marL="0" marR="0" lvl="0" indent="0" algn="l" rtl="0">
              <a:lnSpc>
                <a:spcPct val="100000"/>
              </a:lnSpc>
              <a:spcBef>
                <a:spcPts val="0"/>
              </a:spcBef>
              <a:spcAft>
                <a:spcPts val="0"/>
              </a:spcAft>
              <a:buClr>
                <a:srgbClr val="231F20"/>
              </a:buClr>
              <a:buSzPts val="1400"/>
              <a:buFont typeface="Arial"/>
              <a:buNone/>
            </a:pPr>
            <a:r>
              <a:rPr lang="en-US" sz="1400" b="0" i="0" u="none" strike="noStrike" cap="none" dirty="0" smtClean="0">
                <a:solidFill>
                  <a:srgbClr val="231F20"/>
                </a:solidFill>
                <a:latin typeface="Arial"/>
                <a:ea typeface="Arial"/>
                <a:cs typeface="Arial"/>
                <a:sym typeface="Arial"/>
              </a:rPr>
              <a:t>        </a:t>
            </a:r>
            <a:endParaRPr sz="19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231F2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231F2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231F2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231F2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rgbClr val="231F20"/>
              </a:solidFill>
              <a:latin typeface="Arial"/>
              <a:ea typeface="Arial"/>
              <a:cs typeface="Arial"/>
              <a:sym typeface="Arial"/>
            </a:endParaRPr>
          </a:p>
        </p:txBody>
      </p:sp>
      <p:sp>
        <p:nvSpPr>
          <p:cNvPr id="282" name="Google Shape;282;p6"/>
          <p:cNvSpPr/>
          <p:nvPr/>
        </p:nvSpPr>
        <p:spPr>
          <a:xfrm>
            <a:off x="3314119" y="3466998"/>
            <a:ext cx="971642" cy="1308538"/>
          </a:xfrm>
          <a:prstGeom prst="ellipse">
            <a:avLst/>
          </a:prstGeom>
          <a:noFill/>
          <a:ln w="38100"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sp>
        <p:nvSpPr>
          <p:cNvPr id="283" name="Google Shape;283;p6"/>
          <p:cNvSpPr/>
          <p:nvPr/>
        </p:nvSpPr>
        <p:spPr>
          <a:xfrm>
            <a:off x="737575" y="3185500"/>
            <a:ext cx="677917" cy="725214"/>
          </a:xfrm>
          <a:prstGeom prst="ellipse">
            <a:avLst/>
          </a:prstGeom>
          <a:noFill/>
          <a:ln w="38100"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sp>
        <p:nvSpPr>
          <p:cNvPr id="284" name="Google Shape;284;p6"/>
          <p:cNvSpPr/>
          <p:nvPr/>
        </p:nvSpPr>
        <p:spPr>
          <a:xfrm>
            <a:off x="676107" y="4430820"/>
            <a:ext cx="709802" cy="725215"/>
          </a:xfrm>
          <a:prstGeom prst="ellipse">
            <a:avLst/>
          </a:prstGeom>
          <a:noFill/>
          <a:ln w="38100"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cxnSp>
        <p:nvCxnSpPr>
          <p:cNvPr id="285" name="Google Shape;285;p6"/>
          <p:cNvCxnSpPr/>
          <p:nvPr/>
        </p:nvCxnSpPr>
        <p:spPr>
          <a:xfrm rot="10800000" flipH="1">
            <a:off x="4067502" y="1935032"/>
            <a:ext cx="2267197" cy="1493970"/>
          </a:xfrm>
          <a:prstGeom prst="straightConnector1">
            <a:avLst/>
          </a:prstGeom>
          <a:noFill/>
          <a:ln w="31750" cap="flat" cmpd="sng">
            <a:solidFill>
              <a:srgbClr val="E37F0B"/>
            </a:solidFill>
            <a:prstDash val="solid"/>
            <a:round/>
            <a:headEnd type="none" w="sm" len="sm"/>
            <a:tailEnd type="triangle" w="med" len="med"/>
          </a:ln>
        </p:spPr>
      </p:cxnSp>
      <p:sp>
        <p:nvSpPr>
          <p:cNvPr id="286" name="Google Shape;286;p6"/>
          <p:cNvSpPr/>
          <p:nvPr/>
        </p:nvSpPr>
        <p:spPr>
          <a:xfrm>
            <a:off x="5702781" y="1510210"/>
            <a:ext cx="3352420" cy="426995"/>
          </a:xfrm>
          <a:prstGeom prst="roundRect">
            <a:avLst>
              <a:gd name="adj" fmla="val 16667"/>
            </a:avLst>
          </a:prstGeom>
          <a:noFill/>
          <a:ln w="38100"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sp>
        <p:nvSpPr>
          <p:cNvPr id="287" name="Google Shape;287;p6"/>
          <p:cNvSpPr/>
          <p:nvPr/>
        </p:nvSpPr>
        <p:spPr>
          <a:xfrm>
            <a:off x="1587385" y="1546290"/>
            <a:ext cx="2422781" cy="352888"/>
          </a:xfrm>
          <a:prstGeom prst="roundRect">
            <a:avLst>
              <a:gd name="adj" fmla="val 16667"/>
            </a:avLst>
          </a:prstGeom>
          <a:noFill/>
          <a:ln w="38100"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cxnSp>
        <p:nvCxnSpPr>
          <p:cNvPr id="288" name="Google Shape;288;p6"/>
          <p:cNvCxnSpPr/>
          <p:nvPr/>
        </p:nvCxnSpPr>
        <p:spPr>
          <a:xfrm rot="10800000" flipH="1">
            <a:off x="1218396" y="1899178"/>
            <a:ext cx="577353" cy="1215619"/>
          </a:xfrm>
          <a:prstGeom prst="straightConnector1">
            <a:avLst/>
          </a:prstGeom>
          <a:noFill/>
          <a:ln w="31750" cap="flat" cmpd="sng">
            <a:solidFill>
              <a:srgbClr val="E37F0B"/>
            </a:solidFill>
            <a:prstDash val="solid"/>
            <a:round/>
            <a:headEnd type="none" w="sm" len="sm"/>
            <a:tailEnd type="triangle" w="med" len="med"/>
          </a:ln>
        </p:spPr>
      </p:cxnSp>
      <p:cxnSp>
        <p:nvCxnSpPr>
          <p:cNvPr id="289" name="Google Shape;289;p6"/>
          <p:cNvCxnSpPr/>
          <p:nvPr/>
        </p:nvCxnSpPr>
        <p:spPr>
          <a:xfrm rot="10800000" flipH="1">
            <a:off x="1109943" y="1924613"/>
            <a:ext cx="994279" cy="2380369"/>
          </a:xfrm>
          <a:prstGeom prst="straightConnector1">
            <a:avLst/>
          </a:prstGeom>
          <a:noFill/>
          <a:ln w="31750" cap="flat" cmpd="sng">
            <a:solidFill>
              <a:srgbClr val="E37F0B"/>
            </a:solidFill>
            <a:prstDash val="solid"/>
            <a:round/>
            <a:headEnd type="none" w="sm" len="sm"/>
            <a:tailEnd type="triangle" w="med" len="med"/>
          </a:ln>
        </p:spPr>
      </p:cxnSp>
      <p:sp>
        <p:nvSpPr>
          <p:cNvPr id="290" name="Google Shape;290;p6"/>
          <p:cNvSpPr/>
          <p:nvPr/>
        </p:nvSpPr>
        <p:spPr>
          <a:xfrm>
            <a:off x="1325647" y="3358691"/>
            <a:ext cx="1852523" cy="1812397"/>
          </a:xfrm>
          <a:prstGeom prst="ellipse">
            <a:avLst/>
          </a:prstGeom>
          <a:noFill/>
          <a:ln w="38100"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sp>
        <p:nvSpPr>
          <p:cNvPr id="291" name="Google Shape;291;p6"/>
          <p:cNvSpPr/>
          <p:nvPr/>
        </p:nvSpPr>
        <p:spPr>
          <a:xfrm>
            <a:off x="4080773" y="1521916"/>
            <a:ext cx="1548594" cy="402697"/>
          </a:xfrm>
          <a:prstGeom prst="roundRect">
            <a:avLst>
              <a:gd name="adj" fmla="val 16667"/>
            </a:avLst>
          </a:prstGeom>
          <a:noFill/>
          <a:ln w="38100" cap="flat" cmpd="sng">
            <a:solidFill>
              <a:srgbClr val="A65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1400" b="0" i="0" u="none" strike="noStrike" cap="none">
              <a:solidFill>
                <a:schemeClr val="lt1"/>
              </a:solidFill>
              <a:latin typeface="Arial"/>
              <a:ea typeface="Arial"/>
              <a:cs typeface="Arial"/>
              <a:sym typeface="Arial"/>
            </a:endParaRPr>
          </a:p>
        </p:txBody>
      </p:sp>
      <p:cxnSp>
        <p:nvCxnSpPr>
          <p:cNvPr id="292" name="Google Shape;292;p6"/>
          <p:cNvCxnSpPr>
            <a:endCxn id="291" idx="2"/>
          </p:cNvCxnSpPr>
          <p:nvPr/>
        </p:nvCxnSpPr>
        <p:spPr>
          <a:xfrm rot="10800000" flipH="1">
            <a:off x="2601170" y="1924613"/>
            <a:ext cx="2253900" cy="1315200"/>
          </a:xfrm>
          <a:prstGeom prst="straightConnector1">
            <a:avLst/>
          </a:prstGeom>
          <a:noFill/>
          <a:ln w="31750" cap="flat" cmpd="sng">
            <a:solidFill>
              <a:srgbClr val="E37F0B"/>
            </a:solidFill>
            <a:prstDash val="solid"/>
            <a:round/>
            <a:headEnd type="none" w="sm" len="sm"/>
            <a:tailEnd type="triangle" w="med" len="med"/>
          </a:ln>
        </p:spPr>
      </p:cxnSp>
      <p:sp>
        <p:nvSpPr>
          <p:cNvPr id="293" name="Google Shape;293;p6"/>
          <p:cNvSpPr txBox="1"/>
          <p:nvPr/>
        </p:nvSpPr>
        <p:spPr>
          <a:xfrm>
            <a:off x="728871" y="356083"/>
            <a:ext cx="10937992" cy="69493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4000"/>
              <a:buFont typeface="Arial"/>
              <a:buNone/>
            </a:pPr>
            <a:r>
              <a:rPr lang="en-US" sz="4400" dirty="0">
                <a:solidFill>
                  <a:schemeClr val="dk1"/>
                </a:solidFill>
                <a:latin typeface="Overlock"/>
                <a:ea typeface="Overlock"/>
                <a:cs typeface="Overlock"/>
                <a:sym typeface="Overlock"/>
              </a:rPr>
              <a:t>Challenge </a:t>
            </a:r>
            <a:r>
              <a:rPr lang="en-US" sz="4400" dirty="0" smtClean="0">
                <a:solidFill>
                  <a:schemeClr val="dk1"/>
                </a:solidFill>
                <a:latin typeface="Overlock"/>
                <a:ea typeface="Overlock"/>
                <a:cs typeface="Overlock"/>
                <a:sym typeface="Overlock"/>
              </a:rPr>
              <a:t>2: </a:t>
            </a:r>
            <a:r>
              <a:rPr lang="en-US" sz="4400" dirty="0">
                <a:solidFill>
                  <a:schemeClr val="dk1"/>
                </a:solidFill>
                <a:latin typeface="Overlock"/>
                <a:ea typeface="Overlock"/>
                <a:cs typeface="Overlock"/>
                <a:sym typeface="Overlock"/>
              </a:rPr>
              <a:t>What’s in a </a:t>
            </a:r>
            <a:r>
              <a:rPr lang="en-US" sz="4400" dirty="0" smtClean="0">
                <a:solidFill>
                  <a:schemeClr val="dk1"/>
                </a:solidFill>
                <a:latin typeface="Overlock"/>
                <a:ea typeface="Overlock"/>
                <a:cs typeface="Overlock"/>
                <a:sym typeface="Overlock"/>
              </a:rPr>
              <a:t>Chemical </a:t>
            </a:r>
            <a:r>
              <a:rPr lang="en-US" sz="4400" dirty="0">
                <a:solidFill>
                  <a:schemeClr val="dk1"/>
                </a:solidFill>
                <a:latin typeface="Overlock"/>
                <a:ea typeface="Overlock"/>
                <a:cs typeface="Overlock"/>
                <a:sym typeface="Overlock"/>
              </a:rPr>
              <a:t>E</a:t>
            </a:r>
            <a:r>
              <a:rPr lang="en-US" sz="4400" dirty="0" smtClean="0">
                <a:solidFill>
                  <a:schemeClr val="dk1"/>
                </a:solidFill>
                <a:latin typeface="Overlock"/>
                <a:ea typeface="Overlock"/>
                <a:cs typeface="Overlock"/>
                <a:sym typeface="Overlock"/>
              </a:rPr>
              <a:t>ntity</a:t>
            </a:r>
            <a:r>
              <a:rPr lang="en-US" sz="4400" dirty="0">
                <a:solidFill>
                  <a:schemeClr val="dk1"/>
                </a:solidFill>
                <a:latin typeface="Overlock"/>
                <a:ea typeface="Overlock"/>
                <a:cs typeface="Overlock"/>
                <a:sym typeface="Overlock"/>
              </a:rPr>
              <a:t>?</a:t>
            </a:r>
            <a:endParaRPr sz="4400" dirty="0">
              <a:solidFill>
                <a:schemeClr val="dk1"/>
              </a:solidFill>
              <a:latin typeface="Overlock"/>
              <a:ea typeface="Overlock"/>
              <a:cs typeface="Overlock"/>
              <a:sym typeface="Overlock"/>
            </a:endParaRPr>
          </a:p>
        </p:txBody>
      </p:sp>
      <p:graphicFrame>
        <p:nvGraphicFramePr>
          <p:cNvPr id="19" name="Google Shape;302;p7"/>
          <p:cNvGraphicFramePr/>
          <p:nvPr>
            <p:extLst>
              <p:ext uri="{D42A27DB-BD31-4B8C-83A1-F6EECF244321}">
                <p14:modId xmlns:p14="http://schemas.microsoft.com/office/powerpoint/2010/main" val="3076697308"/>
              </p:ext>
            </p:extLst>
          </p:nvPr>
        </p:nvGraphicFramePr>
        <p:xfrm>
          <a:off x="4933719" y="3306647"/>
          <a:ext cx="4639829" cy="2973559"/>
        </p:xfrm>
        <a:graphic>
          <a:graphicData uri="http://schemas.openxmlformats.org/drawingml/2006/table">
            <a:tbl>
              <a:tblPr>
                <a:noFill/>
              </a:tblPr>
              <a:tblGrid>
                <a:gridCol w="3095687"/>
                <a:gridCol w="1544142"/>
              </a:tblGrid>
              <a:tr h="207805">
                <a:tc>
                  <a:txBody>
                    <a:bodyPr/>
                    <a:lstStyle/>
                    <a:p>
                      <a:pPr marL="0" marR="0" lvl="0" indent="0" algn="l" rtl="0">
                        <a:lnSpc>
                          <a:spcPct val="100000"/>
                        </a:lnSpc>
                        <a:spcBef>
                          <a:spcPts val="0"/>
                        </a:spcBef>
                        <a:spcAft>
                          <a:spcPts val="0"/>
                        </a:spcAft>
                        <a:buClr>
                          <a:srgbClr val="231F20"/>
                        </a:buClr>
                        <a:buSzPts val="1800"/>
                        <a:buFont typeface="Calibri"/>
                        <a:buNone/>
                      </a:pPr>
                      <a:r>
                        <a:rPr lang="en-US" sz="1200" b="1" u="none" strike="noStrike" cap="none" dirty="0">
                          <a:solidFill>
                            <a:srgbClr val="231F20"/>
                          </a:solidFill>
                        </a:rPr>
                        <a:t>Property Name</a:t>
                      </a:r>
                      <a:endParaRPr sz="1400" u="none" strike="noStrike" cap="none" dirty="0"/>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c>
                  <a:txBody>
                    <a:bodyPr/>
                    <a:lstStyle/>
                    <a:p>
                      <a:pPr marL="0" marR="0" lvl="0" indent="0" algn="l" rtl="0">
                        <a:lnSpc>
                          <a:spcPct val="100000"/>
                        </a:lnSpc>
                        <a:spcBef>
                          <a:spcPts val="0"/>
                        </a:spcBef>
                        <a:spcAft>
                          <a:spcPts val="0"/>
                        </a:spcAft>
                        <a:buClr>
                          <a:srgbClr val="231F20"/>
                        </a:buClr>
                        <a:buSzPts val="1800"/>
                        <a:buFont typeface="Calibri"/>
                        <a:buNone/>
                      </a:pPr>
                      <a:r>
                        <a:rPr lang="en-US" sz="1200" b="1" u="none" strike="noStrike" cap="none">
                          <a:solidFill>
                            <a:srgbClr val="231F20"/>
                          </a:solidFill>
                        </a:rPr>
                        <a:t>Property Value</a:t>
                      </a:r>
                      <a:endParaRPr sz="1400" u="none" strike="noStrike" cap="none"/>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r>
              <a:tr h="258076">
                <a:tc>
                  <a:txBody>
                    <a:bodyPr/>
                    <a:lstStyle/>
                    <a:p>
                      <a:pPr marL="0" marR="0" lvl="0" indent="0" algn="l" rtl="0">
                        <a:lnSpc>
                          <a:spcPct val="100000"/>
                        </a:lnSpc>
                        <a:spcBef>
                          <a:spcPts val="0"/>
                        </a:spcBef>
                        <a:spcAft>
                          <a:spcPts val="0"/>
                        </a:spcAft>
                        <a:buClr>
                          <a:srgbClr val="231F20"/>
                        </a:buClr>
                        <a:buSzPts val="1800"/>
                        <a:buFont typeface="Calibri"/>
                        <a:buNone/>
                      </a:pPr>
                      <a:r>
                        <a:rPr lang="en-US" sz="1200" b="1" u="none" strike="noStrike" cap="none" dirty="0">
                          <a:solidFill>
                            <a:srgbClr val="C00000"/>
                          </a:solidFill>
                        </a:rPr>
                        <a:t>Molecular Weight</a:t>
                      </a:r>
                      <a:endParaRPr sz="1400" b="1" u="none" strike="noStrike" cap="none" dirty="0">
                        <a:solidFill>
                          <a:srgbClr val="C00000"/>
                        </a:solidFill>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c>
                  <a:txBody>
                    <a:bodyPr/>
                    <a:lstStyle/>
                    <a:p>
                      <a:pPr marL="0" marR="0" lvl="0" indent="0" algn="l" rtl="0">
                        <a:lnSpc>
                          <a:spcPct val="100000"/>
                        </a:lnSpc>
                        <a:spcBef>
                          <a:spcPts val="0"/>
                        </a:spcBef>
                        <a:spcAft>
                          <a:spcPts val="0"/>
                        </a:spcAft>
                        <a:buClr>
                          <a:srgbClr val="231F20"/>
                        </a:buClr>
                        <a:buSzPts val="1800"/>
                        <a:buFont typeface="Calibri"/>
                        <a:buNone/>
                      </a:pPr>
                      <a:r>
                        <a:rPr lang="en-US" sz="1200" b="1" u="none" strike="noStrike" cap="none" dirty="0">
                          <a:solidFill>
                            <a:srgbClr val="C00000"/>
                          </a:solidFill>
                        </a:rPr>
                        <a:t>193.16</a:t>
                      </a:r>
                      <a:endParaRPr sz="1400" b="1" u="none" strike="noStrike" cap="none" dirty="0">
                        <a:solidFill>
                          <a:srgbClr val="C00000"/>
                        </a:solidFill>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r>
              <a:tr h="258076">
                <a:tc>
                  <a:txBody>
                    <a:bodyPr/>
                    <a:lstStyle/>
                    <a:p>
                      <a:pPr marL="0" marR="0" lvl="0" indent="0" algn="l" rtl="0">
                        <a:lnSpc>
                          <a:spcPct val="100000"/>
                        </a:lnSpc>
                        <a:spcBef>
                          <a:spcPts val="0"/>
                        </a:spcBef>
                        <a:spcAft>
                          <a:spcPts val="0"/>
                        </a:spcAft>
                        <a:buClr>
                          <a:srgbClr val="231F20"/>
                        </a:buClr>
                        <a:buSzPts val="1800"/>
                        <a:buFont typeface="Calibri"/>
                        <a:buNone/>
                      </a:pPr>
                      <a:r>
                        <a:rPr lang="en-US" sz="1200" u="none" strike="noStrike" cap="none" dirty="0">
                          <a:solidFill>
                            <a:srgbClr val="231F20"/>
                          </a:solidFill>
                        </a:rPr>
                        <a:t>XLogP3-AA</a:t>
                      </a:r>
                      <a:endParaRPr sz="1400" u="none" strike="noStrike" cap="none" dirty="0"/>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c>
                  <a:txBody>
                    <a:bodyPr/>
                    <a:lstStyle/>
                    <a:p>
                      <a:pPr marL="0" marR="0" lvl="0" indent="0" algn="l" rtl="0">
                        <a:lnSpc>
                          <a:spcPct val="100000"/>
                        </a:lnSpc>
                        <a:spcBef>
                          <a:spcPts val="0"/>
                        </a:spcBef>
                        <a:spcAft>
                          <a:spcPts val="0"/>
                        </a:spcAft>
                        <a:buClr>
                          <a:srgbClr val="231F20"/>
                        </a:buClr>
                        <a:buSzPts val="1800"/>
                        <a:buFont typeface="Calibri"/>
                        <a:buNone/>
                      </a:pPr>
                      <a:r>
                        <a:rPr lang="en-US" sz="1200" u="none" strike="noStrike" cap="none" dirty="0">
                          <a:solidFill>
                            <a:srgbClr val="231F20"/>
                          </a:solidFill>
                        </a:rPr>
                        <a:t>1.2</a:t>
                      </a:r>
                      <a:endParaRPr sz="1400" u="none" strike="noStrike" cap="none" dirty="0"/>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r>
              <a:tr h="258076">
                <a:tc>
                  <a:txBody>
                    <a:bodyPr/>
                    <a:lstStyle/>
                    <a:p>
                      <a:pPr marL="0" marR="0" lvl="0" indent="0" algn="l" rtl="0">
                        <a:lnSpc>
                          <a:spcPct val="100000"/>
                        </a:lnSpc>
                        <a:spcBef>
                          <a:spcPts val="0"/>
                        </a:spcBef>
                        <a:spcAft>
                          <a:spcPts val="0"/>
                        </a:spcAft>
                        <a:buClr>
                          <a:srgbClr val="231F20"/>
                        </a:buClr>
                        <a:buSzPts val="1800"/>
                        <a:buFont typeface="Calibri"/>
                        <a:buNone/>
                      </a:pPr>
                      <a:r>
                        <a:rPr lang="en-US" sz="1200" u="none" strike="noStrike" cap="none" dirty="0">
                          <a:solidFill>
                            <a:srgbClr val="231F20"/>
                          </a:solidFill>
                        </a:rPr>
                        <a:t>Hydrogen Bond Donor Count</a:t>
                      </a:r>
                      <a:endParaRPr sz="1400" u="none" strike="noStrike" cap="none" dirty="0"/>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c>
                  <a:txBody>
                    <a:bodyPr/>
                    <a:lstStyle/>
                    <a:p>
                      <a:pPr marL="0" marR="0" lvl="0" indent="0" algn="l" rtl="0">
                        <a:lnSpc>
                          <a:spcPct val="100000"/>
                        </a:lnSpc>
                        <a:spcBef>
                          <a:spcPts val="0"/>
                        </a:spcBef>
                        <a:spcAft>
                          <a:spcPts val="0"/>
                        </a:spcAft>
                        <a:buClr>
                          <a:srgbClr val="231F20"/>
                        </a:buClr>
                        <a:buSzPts val="1800"/>
                        <a:buFont typeface="Calibri"/>
                        <a:buNone/>
                      </a:pPr>
                      <a:r>
                        <a:rPr lang="en-US" sz="1200" u="none" strike="noStrike" cap="none" dirty="0">
                          <a:solidFill>
                            <a:srgbClr val="231F20"/>
                          </a:solidFill>
                        </a:rPr>
                        <a:t>4</a:t>
                      </a:r>
                      <a:endParaRPr sz="1400" u="none" strike="noStrike" cap="none" dirty="0"/>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r>
              <a:tr h="272111">
                <a:tc>
                  <a:txBody>
                    <a:bodyPr/>
                    <a:lstStyle/>
                    <a:p>
                      <a:pPr marL="0" marR="0" lvl="0" indent="0" algn="l" rtl="0">
                        <a:lnSpc>
                          <a:spcPct val="100000"/>
                        </a:lnSpc>
                        <a:spcBef>
                          <a:spcPts val="0"/>
                        </a:spcBef>
                        <a:spcAft>
                          <a:spcPts val="0"/>
                        </a:spcAft>
                        <a:buClr>
                          <a:srgbClr val="231F20"/>
                        </a:buClr>
                        <a:buSzPts val="1800"/>
                        <a:buFont typeface="Calibri"/>
                        <a:buNone/>
                      </a:pPr>
                      <a:r>
                        <a:rPr lang="en-US" sz="1200" u="none" strike="noStrike" cap="none" dirty="0">
                          <a:solidFill>
                            <a:srgbClr val="231F20"/>
                          </a:solidFill>
                        </a:rPr>
                        <a:t>Hydrogen Bond Acceptor Count</a:t>
                      </a:r>
                      <a:endParaRPr sz="1400" u="none" strike="noStrike" cap="none" dirty="0"/>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c>
                  <a:txBody>
                    <a:bodyPr/>
                    <a:lstStyle/>
                    <a:p>
                      <a:pPr marL="0" marR="0" lvl="0" indent="0" algn="l" rtl="0">
                        <a:lnSpc>
                          <a:spcPct val="100000"/>
                        </a:lnSpc>
                        <a:spcBef>
                          <a:spcPts val="0"/>
                        </a:spcBef>
                        <a:spcAft>
                          <a:spcPts val="0"/>
                        </a:spcAft>
                        <a:buClr>
                          <a:srgbClr val="231F20"/>
                        </a:buClr>
                        <a:buSzPts val="1800"/>
                        <a:buFont typeface="Calibri"/>
                        <a:buNone/>
                      </a:pPr>
                      <a:r>
                        <a:rPr lang="en-US" sz="1200" u="none" strike="noStrike" cap="none">
                          <a:solidFill>
                            <a:srgbClr val="231F20"/>
                          </a:solidFill>
                        </a:rPr>
                        <a:t>4</a:t>
                      </a:r>
                      <a:endParaRPr sz="1400" u="none" strike="noStrike" cap="none"/>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r>
              <a:tr h="258076">
                <a:tc>
                  <a:txBody>
                    <a:bodyPr/>
                    <a:lstStyle/>
                    <a:p>
                      <a:pPr marL="0" marR="0" lvl="0" indent="0" algn="l" rtl="0">
                        <a:lnSpc>
                          <a:spcPct val="100000"/>
                        </a:lnSpc>
                        <a:spcBef>
                          <a:spcPts val="0"/>
                        </a:spcBef>
                        <a:spcAft>
                          <a:spcPts val="0"/>
                        </a:spcAft>
                        <a:buClr>
                          <a:srgbClr val="231F20"/>
                        </a:buClr>
                        <a:buSzPts val="1800"/>
                        <a:buFont typeface="Calibri"/>
                        <a:buNone/>
                      </a:pPr>
                      <a:r>
                        <a:rPr lang="en-US" sz="1200" u="none" strike="noStrike" cap="none" dirty="0">
                          <a:solidFill>
                            <a:srgbClr val="231F20"/>
                          </a:solidFill>
                        </a:rPr>
                        <a:t>Rotatable Bond Count</a:t>
                      </a:r>
                      <a:endParaRPr sz="1400" u="none" strike="noStrike" cap="none" dirty="0"/>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c>
                  <a:txBody>
                    <a:bodyPr/>
                    <a:lstStyle/>
                    <a:p>
                      <a:pPr marL="0" marR="0" lvl="0" indent="0" algn="l" rtl="0">
                        <a:lnSpc>
                          <a:spcPct val="100000"/>
                        </a:lnSpc>
                        <a:spcBef>
                          <a:spcPts val="0"/>
                        </a:spcBef>
                        <a:spcAft>
                          <a:spcPts val="0"/>
                        </a:spcAft>
                        <a:buClr>
                          <a:srgbClr val="231F20"/>
                        </a:buClr>
                        <a:buSzPts val="1800"/>
                        <a:buFont typeface="Calibri"/>
                        <a:buNone/>
                      </a:pPr>
                      <a:r>
                        <a:rPr lang="en-US" sz="1200" u="none" strike="noStrike" cap="none">
                          <a:solidFill>
                            <a:srgbClr val="231F20"/>
                          </a:solidFill>
                        </a:rPr>
                        <a:t>1</a:t>
                      </a:r>
                      <a:endParaRPr sz="1400" u="none" strike="noStrike" cap="none"/>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r>
              <a:tr h="258076">
                <a:tc>
                  <a:txBody>
                    <a:bodyPr/>
                    <a:lstStyle/>
                    <a:p>
                      <a:pPr marL="0" marR="0" lvl="0" indent="0" algn="l" rtl="0">
                        <a:lnSpc>
                          <a:spcPct val="100000"/>
                        </a:lnSpc>
                        <a:spcBef>
                          <a:spcPts val="0"/>
                        </a:spcBef>
                        <a:spcAft>
                          <a:spcPts val="0"/>
                        </a:spcAft>
                        <a:buClr>
                          <a:srgbClr val="231F20"/>
                        </a:buClr>
                        <a:buSzPts val="1800"/>
                        <a:buFont typeface="Calibri"/>
                        <a:buNone/>
                      </a:pPr>
                      <a:r>
                        <a:rPr lang="en-US" sz="1200" b="1" u="none" strike="noStrike" cap="none" dirty="0">
                          <a:solidFill>
                            <a:srgbClr val="C00000"/>
                          </a:solidFill>
                        </a:rPr>
                        <a:t>Exact Mass</a:t>
                      </a:r>
                      <a:endParaRPr sz="1400" b="1" u="none" strike="noStrike" cap="none" dirty="0">
                        <a:solidFill>
                          <a:srgbClr val="C00000"/>
                        </a:solidFill>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c>
                  <a:txBody>
                    <a:bodyPr/>
                    <a:lstStyle/>
                    <a:p>
                      <a:pPr marL="0" marR="0" lvl="0" indent="0" algn="l" rtl="0">
                        <a:lnSpc>
                          <a:spcPct val="100000"/>
                        </a:lnSpc>
                        <a:spcBef>
                          <a:spcPts val="0"/>
                        </a:spcBef>
                        <a:spcAft>
                          <a:spcPts val="0"/>
                        </a:spcAft>
                        <a:buClr>
                          <a:srgbClr val="231F20"/>
                        </a:buClr>
                        <a:buSzPts val="1800"/>
                        <a:buFont typeface="Calibri"/>
                        <a:buNone/>
                      </a:pPr>
                      <a:r>
                        <a:rPr lang="en-US" sz="1200" b="1" u="none" strike="noStrike" cap="none">
                          <a:solidFill>
                            <a:srgbClr val="C00000"/>
                          </a:solidFill>
                        </a:rPr>
                        <a:t>193.03750770</a:t>
                      </a:r>
                      <a:endParaRPr sz="1400" b="1" u="none" strike="noStrike" cap="none">
                        <a:solidFill>
                          <a:srgbClr val="C00000"/>
                        </a:solidFill>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r>
              <a:tr h="258076">
                <a:tc>
                  <a:txBody>
                    <a:bodyPr/>
                    <a:lstStyle/>
                    <a:p>
                      <a:pPr marL="0" marR="0" lvl="0" indent="0" algn="l" rtl="0">
                        <a:lnSpc>
                          <a:spcPct val="100000"/>
                        </a:lnSpc>
                        <a:spcBef>
                          <a:spcPts val="0"/>
                        </a:spcBef>
                        <a:spcAft>
                          <a:spcPts val="0"/>
                        </a:spcAft>
                        <a:buClr>
                          <a:srgbClr val="231F20"/>
                        </a:buClr>
                        <a:buSzPts val="1800"/>
                        <a:buFont typeface="Calibri"/>
                        <a:buNone/>
                      </a:pPr>
                      <a:r>
                        <a:rPr lang="en-US" sz="1200" b="1" u="none" strike="noStrike" cap="none" dirty="0">
                          <a:solidFill>
                            <a:srgbClr val="C00000"/>
                          </a:solidFill>
                        </a:rPr>
                        <a:t>Monoisotopic Mass</a:t>
                      </a:r>
                      <a:endParaRPr sz="1400" b="1" u="none" strike="noStrike" cap="none" dirty="0">
                        <a:solidFill>
                          <a:srgbClr val="C00000"/>
                        </a:solidFill>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c>
                  <a:txBody>
                    <a:bodyPr/>
                    <a:lstStyle/>
                    <a:p>
                      <a:pPr marL="0" marR="0" lvl="0" indent="0" algn="l" rtl="0">
                        <a:lnSpc>
                          <a:spcPct val="100000"/>
                        </a:lnSpc>
                        <a:spcBef>
                          <a:spcPts val="0"/>
                        </a:spcBef>
                        <a:spcAft>
                          <a:spcPts val="0"/>
                        </a:spcAft>
                        <a:buClr>
                          <a:srgbClr val="231F20"/>
                        </a:buClr>
                        <a:buSzPts val="1800"/>
                        <a:buFont typeface="Calibri"/>
                        <a:buNone/>
                      </a:pPr>
                      <a:r>
                        <a:rPr lang="en-US" sz="1200" b="1" u="none" strike="noStrike" cap="none" dirty="0">
                          <a:solidFill>
                            <a:srgbClr val="C00000"/>
                          </a:solidFill>
                        </a:rPr>
                        <a:t>193.03750770</a:t>
                      </a:r>
                      <a:endParaRPr sz="1400" b="1" u="none" strike="noStrike" cap="none" dirty="0">
                        <a:solidFill>
                          <a:srgbClr val="C00000"/>
                        </a:solidFill>
                      </a:endParaRPr>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r>
              <a:tr h="258076">
                <a:tc>
                  <a:txBody>
                    <a:bodyPr/>
                    <a:lstStyle/>
                    <a:p>
                      <a:pPr marL="0" marR="0" lvl="0" indent="0" algn="l" rtl="0">
                        <a:lnSpc>
                          <a:spcPct val="100000"/>
                        </a:lnSpc>
                        <a:spcBef>
                          <a:spcPts val="0"/>
                        </a:spcBef>
                        <a:spcAft>
                          <a:spcPts val="0"/>
                        </a:spcAft>
                        <a:buClr>
                          <a:srgbClr val="231F20"/>
                        </a:buClr>
                        <a:buSzPts val="1800"/>
                        <a:buFont typeface="Calibri"/>
                        <a:buNone/>
                      </a:pPr>
                      <a:r>
                        <a:rPr lang="en-US" sz="1200" u="none" strike="noStrike" cap="none" dirty="0">
                          <a:solidFill>
                            <a:srgbClr val="231F20"/>
                          </a:solidFill>
                        </a:rPr>
                        <a:t>Topological Polar Surface Area</a:t>
                      </a:r>
                      <a:endParaRPr sz="1400" u="none" strike="noStrike" cap="none" dirty="0"/>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c>
                  <a:txBody>
                    <a:bodyPr/>
                    <a:lstStyle/>
                    <a:p>
                      <a:pPr marL="0" marR="0" lvl="0" indent="0" algn="l" rtl="0">
                        <a:lnSpc>
                          <a:spcPct val="100000"/>
                        </a:lnSpc>
                        <a:spcBef>
                          <a:spcPts val="0"/>
                        </a:spcBef>
                        <a:spcAft>
                          <a:spcPts val="0"/>
                        </a:spcAft>
                        <a:buClr>
                          <a:srgbClr val="231F20"/>
                        </a:buClr>
                        <a:buSzPts val="1800"/>
                        <a:buFont typeface="Calibri"/>
                        <a:buNone/>
                      </a:pPr>
                      <a:r>
                        <a:rPr lang="en-US" sz="1200" u="none" strike="noStrike" cap="none">
                          <a:solidFill>
                            <a:srgbClr val="231F20"/>
                          </a:solidFill>
                        </a:rPr>
                        <a:t>93.6 Å²</a:t>
                      </a:r>
                      <a:endParaRPr sz="1400" u="none" strike="noStrike" cap="none"/>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r>
              <a:tr h="207805">
                <a:tc>
                  <a:txBody>
                    <a:bodyPr/>
                    <a:lstStyle/>
                    <a:p>
                      <a:pPr marL="0" marR="0" lvl="0" indent="0" algn="l" rtl="0">
                        <a:lnSpc>
                          <a:spcPct val="100000"/>
                        </a:lnSpc>
                        <a:spcBef>
                          <a:spcPts val="0"/>
                        </a:spcBef>
                        <a:spcAft>
                          <a:spcPts val="0"/>
                        </a:spcAft>
                        <a:buClr>
                          <a:srgbClr val="231F20"/>
                        </a:buClr>
                        <a:buSzPts val="1800"/>
                        <a:buFont typeface="Calibri"/>
                        <a:buNone/>
                      </a:pPr>
                      <a:r>
                        <a:rPr lang="en-US" sz="1200" u="none" strike="noStrike" cap="none" dirty="0">
                          <a:solidFill>
                            <a:srgbClr val="231F20"/>
                          </a:solidFill>
                        </a:rPr>
                        <a:t>Heavy Atom Count</a:t>
                      </a:r>
                      <a:endParaRPr sz="1400" u="none" strike="noStrike" cap="none" dirty="0"/>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c>
                  <a:txBody>
                    <a:bodyPr/>
                    <a:lstStyle/>
                    <a:p>
                      <a:pPr marL="0" marR="0" lvl="0" indent="0" algn="l" rtl="0">
                        <a:lnSpc>
                          <a:spcPct val="100000"/>
                        </a:lnSpc>
                        <a:spcBef>
                          <a:spcPts val="0"/>
                        </a:spcBef>
                        <a:spcAft>
                          <a:spcPts val="0"/>
                        </a:spcAft>
                        <a:buClr>
                          <a:srgbClr val="231F20"/>
                        </a:buClr>
                        <a:buSzPts val="1800"/>
                        <a:buFont typeface="Calibri"/>
                        <a:buNone/>
                      </a:pPr>
                      <a:r>
                        <a:rPr lang="en-US" sz="1200" u="none" strike="noStrike" cap="none">
                          <a:solidFill>
                            <a:srgbClr val="231F20"/>
                          </a:solidFill>
                        </a:rPr>
                        <a:t>14</a:t>
                      </a:r>
                      <a:endParaRPr sz="1400" u="none" strike="noStrike" cap="none"/>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r>
              <a:tr h="207805">
                <a:tc>
                  <a:txBody>
                    <a:bodyPr/>
                    <a:lstStyle/>
                    <a:p>
                      <a:pPr marL="0" marR="0" lvl="0" indent="0" algn="l" rtl="0">
                        <a:lnSpc>
                          <a:spcPct val="100000"/>
                        </a:lnSpc>
                        <a:spcBef>
                          <a:spcPts val="0"/>
                        </a:spcBef>
                        <a:spcAft>
                          <a:spcPts val="0"/>
                        </a:spcAft>
                        <a:buClr>
                          <a:srgbClr val="231F20"/>
                        </a:buClr>
                        <a:buSzPts val="1800"/>
                        <a:buFont typeface="Calibri"/>
                        <a:buNone/>
                      </a:pPr>
                      <a:r>
                        <a:rPr lang="en-US" sz="1200" u="none" strike="noStrike" cap="none" dirty="0">
                          <a:solidFill>
                            <a:srgbClr val="231F20"/>
                          </a:solidFill>
                        </a:rPr>
                        <a:t>Formal Charge</a:t>
                      </a:r>
                      <a:endParaRPr sz="1400" u="none" strike="noStrike" cap="none" dirty="0"/>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c>
                  <a:txBody>
                    <a:bodyPr/>
                    <a:lstStyle/>
                    <a:p>
                      <a:pPr marL="0" marR="0" lvl="0" indent="0" algn="l" rtl="0">
                        <a:lnSpc>
                          <a:spcPct val="100000"/>
                        </a:lnSpc>
                        <a:spcBef>
                          <a:spcPts val="0"/>
                        </a:spcBef>
                        <a:spcAft>
                          <a:spcPts val="0"/>
                        </a:spcAft>
                        <a:buClr>
                          <a:srgbClr val="231F20"/>
                        </a:buClr>
                        <a:buSzPts val="1800"/>
                        <a:buFont typeface="Calibri"/>
                        <a:buNone/>
                      </a:pPr>
                      <a:r>
                        <a:rPr lang="en-US" sz="1200" u="none" strike="noStrike" cap="none">
                          <a:solidFill>
                            <a:srgbClr val="231F20"/>
                          </a:solidFill>
                        </a:rPr>
                        <a:t>0</a:t>
                      </a:r>
                      <a:endParaRPr sz="1400" u="none" strike="noStrike" cap="none"/>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r>
              <a:tr h="258076">
                <a:tc>
                  <a:txBody>
                    <a:bodyPr/>
                    <a:lstStyle/>
                    <a:p>
                      <a:pPr marL="0" marR="0" lvl="0" indent="0" algn="l" rtl="0">
                        <a:lnSpc>
                          <a:spcPct val="100000"/>
                        </a:lnSpc>
                        <a:spcBef>
                          <a:spcPts val="0"/>
                        </a:spcBef>
                        <a:spcAft>
                          <a:spcPts val="0"/>
                        </a:spcAft>
                        <a:buClr>
                          <a:srgbClr val="231F20"/>
                        </a:buClr>
                        <a:buSzPts val="1800"/>
                        <a:buFont typeface="Calibri"/>
                        <a:buNone/>
                      </a:pPr>
                      <a:r>
                        <a:rPr lang="en-US" sz="1200" u="none" strike="noStrike" cap="none" dirty="0">
                          <a:solidFill>
                            <a:srgbClr val="231F20"/>
                          </a:solidFill>
                        </a:rPr>
                        <a:t>Complexity</a:t>
                      </a:r>
                      <a:endParaRPr sz="1400" u="none" strike="noStrike" cap="none" dirty="0"/>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c>
                  <a:txBody>
                    <a:bodyPr/>
                    <a:lstStyle/>
                    <a:p>
                      <a:pPr marL="0" marR="0" lvl="0" indent="0" algn="l" rtl="0">
                        <a:lnSpc>
                          <a:spcPct val="100000"/>
                        </a:lnSpc>
                        <a:spcBef>
                          <a:spcPts val="0"/>
                        </a:spcBef>
                        <a:spcAft>
                          <a:spcPts val="0"/>
                        </a:spcAft>
                        <a:buClr>
                          <a:srgbClr val="231F20"/>
                        </a:buClr>
                        <a:buSzPts val="1800"/>
                        <a:buFont typeface="Calibri"/>
                        <a:buNone/>
                      </a:pPr>
                      <a:r>
                        <a:rPr lang="en-US" sz="1200" u="none" strike="noStrike" cap="none" dirty="0">
                          <a:solidFill>
                            <a:srgbClr val="231F20"/>
                          </a:solidFill>
                        </a:rPr>
                        <a:t>245</a:t>
                      </a:r>
                      <a:endParaRPr sz="1400" u="none" strike="noStrike" cap="none" dirty="0"/>
                    </a:p>
                  </a:txBody>
                  <a:tcPr marL="29400" marR="29400" marT="14700" marB="147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F1F1F1"/>
                      </a:solidFill>
                      <a:prstDash val="solid"/>
                      <a:round/>
                      <a:headEnd type="none" w="sm" len="sm"/>
                      <a:tailEnd type="none" w="sm" len="sm"/>
                    </a:lnT>
                    <a:lnB w="9525" cap="flat" cmpd="sng">
                      <a:solidFill>
                        <a:srgbClr val="F1F1F1"/>
                      </a:solidFill>
                      <a:prstDash val="solid"/>
                      <a:round/>
                      <a:headEnd type="none" w="sm" len="sm"/>
                      <a:tailEnd type="none" w="sm" len="sm"/>
                    </a:lnB>
                    <a:solidFill>
                      <a:schemeClr val="tx2">
                        <a:lumMod val="90000"/>
                      </a:schemeClr>
                    </a:solidFill>
                  </a:tcPr>
                </a:tc>
              </a:tr>
            </a:tbl>
          </a:graphicData>
        </a:graphic>
      </p:graphicFrame>
    </p:spTree>
    <p:extLst>
      <p:ext uri="{BB962C8B-B14F-4D97-AF65-F5344CB8AC3E}">
        <p14:creationId xmlns:p14="http://schemas.microsoft.com/office/powerpoint/2010/main" val="233949922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25"/>
          <p:cNvSpPr txBox="1">
            <a:spLocks noGrp="1"/>
          </p:cNvSpPr>
          <p:nvPr>
            <p:ph type="title"/>
          </p:nvPr>
        </p:nvSpPr>
        <p:spPr>
          <a:xfrm>
            <a:off x="506777" y="72704"/>
            <a:ext cx="11312054" cy="106011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51E49"/>
              </a:buClr>
              <a:buSzPts val="1800"/>
              <a:buFont typeface="Arial"/>
              <a:buNone/>
            </a:pPr>
            <a:r>
              <a:rPr lang="en-US" sz="4000" dirty="0" smtClean="0">
                <a:solidFill>
                  <a:schemeClr val="dk1"/>
                </a:solidFill>
                <a:latin typeface="Overlock"/>
                <a:ea typeface="Overlock"/>
                <a:cs typeface="Overlock"/>
                <a:sym typeface="Overlock"/>
              </a:rPr>
              <a:t>Limitation of SMILES-based Methods</a:t>
            </a:r>
            <a:endParaRPr sz="4000" dirty="0">
              <a:solidFill>
                <a:schemeClr val="dk1"/>
              </a:solidFill>
              <a:latin typeface="Overlock"/>
              <a:ea typeface="Overlock"/>
              <a:cs typeface="Overlock"/>
              <a:sym typeface="Overlock"/>
            </a:endParaRPr>
          </a:p>
        </p:txBody>
      </p:sp>
      <p:sp>
        <p:nvSpPr>
          <p:cNvPr id="790" name="Google Shape;790;p25"/>
          <p:cNvSpPr txBox="1">
            <a:spLocks noGrp="1"/>
          </p:cNvSpPr>
          <p:nvPr>
            <p:ph type="body" idx="1"/>
          </p:nvPr>
        </p:nvSpPr>
        <p:spPr>
          <a:xfrm>
            <a:off x="656323" y="1362269"/>
            <a:ext cx="10381132" cy="519631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151E49"/>
              </a:buClr>
              <a:buSzPts val="2400"/>
              <a:buFont typeface="Courier New"/>
              <a:buChar char="o"/>
            </a:pPr>
            <a:r>
              <a:rPr lang="en-US" sz="2400" dirty="0"/>
              <a:t>Smiles are 1D linearization of molecule structures, which makes them hard to learn the original structural information of molecules</a:t>
            </a:r>
            <a:endParaRPr sz="2000" dirty="0"/>
          </a:p>
        </p:txBody>
      </p:sp>
      <p:pic>
        <p:nvPicPr>
          <p:cNvPr id="791" name="Google Shape;791;p25"/>
          <p:cNvPicPr preferRelativeResize="0"/>
          <p:nvPr/>
        </p:nvPicPr>
        <p:blipFill rotWithShape="1">
          <a:blip r:embed="rId3">
            <a:alphaModFix/>
          </a:blip>
          <a:srcRect/>
          <a:stretch/>
        </p:blipFill>
        <p:spPr>
          <a:xfrm>
            <a:off x="5799609" y="2180853"/>
            <a:ext cx="3917783" cy="1192958"/>
          </a:xfrm>
          <a:prstGeom prst="rect">
            <a:avLst/>
          </a:prstGeom>
          <a:noFill/>
          <a:ln>
            <a:noFill/>
          </a:ln>
        </p:spPr>
      </p:pic>
      <p:sp>
        <p:nvSpPr>
          <p:cNvPr id="792" name="Google Shape;792;p25"/>
          <p:cNvSpPr/>
          <p:nvPr/>
        </p:nvSpPr>
        <p:spPr>
          <a:xfrm>
            <a:off x="1207177" y="2318427"/>
            <a:ext cx="315785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3200"/>
              <a:buFont typeface="Calibri"/>
              <a:buNone/>
            </a:pPr>
            <a:r>
              <a:rPr lang="en-US" sz="3200">
                <a:solidFill>
                  <a:schemeClr val="dk1"/>
                </a:solidFill>
                <a:latin typeface="Calibri"/>
                <a:ea typeface="Calibri"/>
                <a:cs typeface="Calibri"/>
                <a:sym typeface="Calibri"/>
              </a:rPr>
              <a:t>CC(CCCCCCC</a:t>
            </a:r>
            <a:r>
              <a:rPr lang="en-US" sz="3200">
                <a:solidFill>
                  <a:srgbClr val="C00000"/>
                </a:solidFill>
                <a:latin typeface="Calibri"/>
                <a:ea typeface="Calibri"/>
                <a:cs typeface="Calibri"/>
                <a:sym typeface="Calibri"/>
              </a:rPr>
              <a:t>O</a:t>
            </a:r>
            <a:r>
              <a:rPr lang="en-US" sz="3200">
                <a:solidFill>
                  <a:schemeClr val="dk1"/>
                </a:solidFill>
                <a:latin typeface="Calibri"/>
                <a:ea typeface="Calibri"/>
                <a:cs typeface="Calibri"/>
                <a:sym typeface="Calibri"/>
              </a:rPr>
              <a:t>)=</a:t>
            </a:r>
            <a:r>
              <a:rPr lang="en-US" sz="3200">
                <a:solidFill>
                  <a:srgbClr val="C00000"/>
                </a:solidFill>
                <a:latin typeface="Calibri"/>
                <a:ea typeface="Calibri"/>
                <a:cs typeface="Calibri"/>
                <a:sym typeface="Calibri"/>
              </a:rPr>
              <a:t>O</a:t>
            </a:r>
            <a:endParaRPr sz="1900">
              <a:solidFill>
                <a:schemeClr val="dk1"/>
              </a:solidFill>
              <a:latin typeface="Calibri"/>
              <a:ea typeface="Calibri"/>
              <a:cs typeface="Calibri"/>
              <a:sym typeface="Calibri"/>
            </a:endParaRPr>
          </a:p>
        </p:txBody>
      </p:sp>
      <p:sp>
        <p:nvSpPr>
          <p:cNvPr id="793" name="Google Shape;793;p25"/>
          <p:cNvSpPr/>
          <p:nvPr/>
        </p:nvSpPr>
        <p:spPr>
          <a:xfrm>
            <a:off x="6204289" y="2777332"/>
            <a:ext cx="499597" cy="458905"/>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94" name="Google Shape;794;p25"/>
          <p:cNvSpPr/>
          <p:nvPr/>
        </p:nvSpPr>
        <p:spPr>
          <a:xfrm>
            <a:off x="9217795" y="2318427"/>
            <a:ext cx="499597" cy="458905"/>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795" name="Google Shape;795;p25"/>
          <p:cNvSpPr/>
          <p:nvPr/>
        </p:nvSpPr>
        <p:spPr>
          <a:xfrm>
            <a:off x="800406" y="3047052"/>
            <a:ext cx="452431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2000"/>
              <a:buFont typeface="Calibri"/>
              <a:buNone/>
            </a:pPr>
            <a:r>
              <a:rPr lang="en-US" sz="2000">
                <a:solidFill>
                  <a:srgbClr val="C00000"/>
                </a:solidFill>
                <a:latin typeface="Calibri"/>
                <a:ea typeface="Calibri"/>
                <a:cs typeface="Calibri"/>
                <a:sym typeface="Calibri"/>
              </a:rPr>
              <a:t>These two O’s are close in SMILES string…</a:t>
            </a:r>
            <a:endParaRPr sz="1900">
              <a:solidFill>
                <a:schemeClr val="dk1"/>
              </a:solidFill>
              <a:latin typeface="Calibri"/>
              <a:ea typeface="Calibri"/>
              <a:cs typeface="Calibri"/>
              <a:sym typeface="Calibri"/>
            </a:endParaRPr>
          </a:p>
        </p:txBody>
      </p:sp>
      <p:sp>
        <p:nvSpPr>
          <p:cNvPr id="796" name="Google Shape;796;p25"/>
          <p:cNvSpPr/>
          <p:nvPr/>
        </p:nvSpPr>
        <p:spPr>
          <a:xfrm>
            <a:off x="7108566" y="3006784"/>
            <a:ext cx="471026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2000"/>
              <a:buFont typeface="Calibri"/>
              <a:buNone/>
            </a:pPr>
            <a:r>
              <a:rPr lang="en-US" sz="2000">
                <a:solidFill>
                  <a:srgbClr val="C00000"/>
                </a:solidFill>
                <a:latin typeface="Calibri"/>
                <a:ea typeface="Calibri"/>
                <a:cs typeface="Calibri"/>
                <a:sym typeface="Calibri"/>
              </a:rPr>
              <a:t>…but actually they are far from each other</a:t>
            </a:r>
            <a:endParaRPr sz="1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65880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24"/>
          <p:cNvSpPr txBox="1">
            <a:spLocks noGrp="1"/>
          </p:cNvSpPr>
          <p:nvPr>
            <p:ph type="title"/>
          </p:nvPr>
        </p:nvSpPr>
        <p:spPr>
          <a:xfrm>
            <a:off x="502126" y="148596"/>
            <a:ext cx="11209515" cy="108293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51E49"/>
              </a:buClr>
              <a:buSzPts val="1800"/>
              <a:buFont typeface="Overlock"/>
              <a:buNone/>
            </a:pPr>
            <a:r>
              <a:rPr lang="en-US" sz="4400" dirty="0" smtClean="0">
                <a:solidFill>
                  <a:schemeClr val="dk1"/>
                </a:solidFill>
                <a:latin typeface="Overlock"/>
                <a:ea typeface="Overlock"/>
                <a:cs typeface="Overlock"/>
                <a:sym typeface="Overlock"/>
              </a:rPr>
              <a:t>Graph Neural Networks (GNN)-based Methods</a:t>
            </a:r>
            <a:endParaRPr sz="4400" dirty="0">
              <a:solidFill>
                <a:schemeClr val="dk1"/>
              </a:solidFill>
              <a:latin typeface="Overlock"/>
              <a:ea typeface="Overlock"/>
              <a:cs typeface="Overlock"/>
              <a:sym typeface="Overlock"/>
            </a:endParaRPr>
          </a:p>
        </p:txBody>
      </p:sp>
      <p:pic>
        <p:nvPicPr>
          <p:cNvPr id="755" name="Google Shape;755;p24"/>
          <p:cNvPicPr preferRelativeResize="0"/>
          <p:nvPr/>
        </p:nvPicPr>
        <p:blipFill rotWithShape="1">
          <a:blip r:embed="rId3">
            <a:alphaModFix/>
          </a:blip>
          <a:srcRect/>
          <a:stretch/>
        </p:blipFill>
        <p:spPr>
          <a:xfrm>
            <a:off x="1500832" y="3129225"/>
            <a:ext cx="3205095" cy="1896906"/>
          </a:xfrm>
          <a:prstGeom prst="rect">
            <a:avLst/>
          </a:prstGeom>
          <a:noFill/>
          <a:ln>
            <a:noFill/>
          </a:ln>
        </p:spPr>
      </p:pic>
      <p:sp>
        <p:nvSpPr>
          <p:cNvPr id="756" name="Google Shape;756;p24"/>
          <p:cNvSpPr/>
          <p:nvPr/>
        </p:nvSpPr>
        <p:spPr>
          <a:xfrm>
            <a:off x="2667063" y="3713154"/>
            <a:ext cx="197708" cy="197708"/>
          </a:xfrm>
          <a:prstGeom prst="ellipse">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757" name="Google Shape;757;p24"/>
          <p:cNvPicPr preferRelativeResize="0"/>
          <p:nvPr/>
        </p:nvPicPr>
        <p:blipFill rotWithShape="1">
          <a:blip r:embed="rId4">
            <a:alphaModFix/>
          </a:blip>
          <a:srcRect/>
          <a:stretch/>
        </p:blipFill>
        <p:spPr>
          <a:xfrm>
            <a:off x="2117626" y="4093878"/>
            <a:ext cx="252971" cy="553500"/>
          </a:xfrm>
          <a:prstGeom prst="rect">
            <a:avLst/>
          </a:prstGeom>
          <a:noFill/>
          <a:ln>
            <a:noFill/>
          </a:ln>
        </p:spPr>
      </p:pic>
      <p:pic>
        <p:nvPicPr>
          <p:cNvPr id="758" name="Google Shape;758;p24"/>
          <p:cNvPicPr preferRelativeResize="0"/>
          <p:nvPr/>
        </p:nvPicPr>
        <p:blipFill rotWithShape="1">
          <a:blip r:embed="rId4">
            <a:alphaModFix/>
          </a:blip>
          <a:srcRect/>
          <a:stretch/>
        </p:blipFill>
        <p:spPr>
          <a:xfrm>
            <a:off x="2611800" y="2555139"/>
            <a:ext cx="252971" cy="553500"/>
          </a:xfrm>
          <a:prstGeom prst="rect">
            <a:avLst/>
          </a:prstGeom>
          <a:noFill/>
          <a:ln>
            <a:noFill/>
          </a:ln>
        </p:spPr>
      </p:pic>
      <p:pic>
        <p:nvPicPr>
          <p:cNvPr id="759" name="Google Shape;759;p24"/>
          <p:cNvPicPr preferRelativeResize="0"/>
          <p:nvPr/>
        </p:nvPicPr>
        <p:blipFill rotWithShape="1">
          <a:blip r:embed="rId4">
            <a:alphaModFix/>
          </a:blip>
          <a:srcRect/>
          <a:stretch/>
        </p:blipFill>
        <p:spPr>
          <a:xfrm>
            <a:off x="2987391" y="4007231"/>
            <a:ext cx="252971" cy="553500"/>
          </a:xfrm>
          <a:prstGeom prst="rect">
            <a:avLst/>
          </a:prstGeom>
          <a:noFill/>
          <a:ln>
            <a:noFill/>
          </a:ln>
        </p:spPr>
      </p:pic>
      <p:cxnSp>
        <p:nvCxnSpPr>
          <p:cNvPr id="760" name="Google Shape;760;p24"/>
          <p:cNvCxnSpPr/>
          <p:nvPr/>
        </p:nvCxnSpPr>
        <p:spPr>
          <a:xfrm rot="10800000" flipH="1">
            <a:off x="2370597" y="3966539"/>
            <a:ext cx="296466" cy="185702"/>
          </a:xfrm>
          <a:prstGeom prst="straightConnector1">
            <a:avLst/>
          </a:prstGeom>
          <a:noFill/>
          <a:ln w="28575" cap="flat" cmpd="sng">
            <a:solidFill>
              <a:schemeClr val="accent1"/>
            </a:solidFill>
            <a:prstDash val="solid"/>
            <a:miter lim="800000"/>
            <a:headEnd type="none" w="sm" len="sm"/>
            <a:tailEnd type="triangle" w="med" len="med"/>
          </a:ln>
        </p:spPr>
      </p:cxnSp>
      <p:cxnSp>
        <p:nvCxnSpPr>
          <p:cNvPr id="761" name="Google Shape;761;p24"/>
          <p:cNvCxnSpPr/>
          <p:nvPr/>
        </p:nvCxnSpPr>
        <p:spPr>
          <a:xfrm rot="10800000">
            <a:off x="2874499" y="3896271"/>
            <a:ext cx="305082" cy="96368"/>
          </a:xfrm>
          <a:prstGeom prst="straightConnector1">
            <a:avLst/>
          </a:prstGeom>
          <a:noFill/>
          <a:ln w="28575" cap="flat" cmpd="sng">
            <a:solidFill>
              <a:schemeClr val="accent1"/>
            </a:solidFill>
            <a:prstDash val="solid"/>
            <a:miter lim="800000"/>
            <a:headEnd type="none" w="sm" len="sm"/>
            <a:tailEnd type="triangle" w="med" len="med"/>
          </a:ln>
        </p:spPr>
      </p:cxnSp>
      <p:cxnSp>
        <p:nvCxnSpPr>
          <p:cNvPr id="762" name="Google Shape;762;p24"/>
          <p:cNvCxnSpPr/>
          <p:nvPr/>
        </p:nvCxnSpPr>
        <p:spPr>
          <a:xfrm>
            <a:off x="2819463" y="3402334"/>
            <a:ext cx="45308" cy="310820"/>
          </a:xfrm>
          <a:prstGeom prst="straightConnector1">
            <a:avLst/>
          </a:prstGeom>
          <a:noFill/>
          <a:ln w="28575" cap="flat" cmpd="sng">
            <a:solidFill>
              <a:schemeClr val="accent1"/>
            </a:solidFill>
            <a:prstDash val="solid"/>
            <a:miter lim="800000"/>
            <a:headEnd type="none" w="sm" len="sm"/>
            <a:tailEnd type="triangle" w="med" len="med"/>
          </a:ln>
        </p:spPr>
      </p:cxnSp>
      <p:sp>
        <p:nvSpPr>
          <p:cNvPr id="763" name="Google Shape;763;p24"/>
          <p:cNvSpPr txBox="1"/>
          <p:nvPr/>
        </p:nvSpPr>
        <p:spPr>
          <a:xfrm>
            <a:off x="996786" y="6220294"/>
            <a:ext cx="3952492" cy="504305"/>
          </a:xfrm>
          <a:prstGeom prst="rect">
            <a:avLst/>
          </a:prstGeom>
          <a:blipFill rotWithShape="1">
            <a:blip r:embed="rId5">
              <a:alphaModFix/>
            </a:blip>
            <a:stretch>
              <a:fillRect l="-1279" b="-1463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a:t>
            </a:r>
            <a:endParaRPr sz="1900">
              <a:solidFill>
                <a:schemeClr val="dk1"/>
              </a:solidFill>
              <a:latin typeface="Calibri"/>
              <a:ea typeface="Calibri"/>
              <a:cs typeface="Calibri"/>
              <a:sym typeface="Calibri"/>
            </a:endParaRPr>
          </a:p>
        </p:txBody>
      </p:sp>
      <p:pic>
        <p:nvPicPr>
          <p:cNvPr id="764" name="Google Shape;764;p24"/>
          <p:cNvPicPr preferRelativeResize="0"/>
          <p:nvPr/>
        </p:nvPicPr>
        <p:blipFill rotWithShape="1">
          <a:blip r:embed="rId6">
            <a:alphaModFix/>
          </a:blip>
          <a:srcRect/>
          <a:stretch/>
        </p:blipFill>
        <p:spPr>
          <a:xfrm>
            <a:off x="2667203" y="3943417"/>
            <a:ext cx="258637" cy="565898"/>
          </a:xfrm>
          <a:prstGeom prst="rect">
            <a:avLst/>
          </a:prstGeom>
          <a:noFill/>
          <a:ln>
            <a:noFill/>
          </a:ln>
        </p:spPr>
      </p:pic>
      <p:sp>
        <p:nvSpPr>
          <p:cNvPr id="765" name="Google Shape;765;p24"/>
          <p:cNvSpPr/>
          <p:nvPr/>
        </p:nvSpPr>
        <p:spPr>
          <a:xfrm>
            <a:off x="502126" y="2156275"/>
            <a:ext cx="51528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en-US" sz="2400" dirty="0">
                <a:solidFill>
                  <a:schemeClr val="dk1"/>
                </a:solidFill>
                <a:latin typeface="Calibri"/>
                <a:ea typeface="Calibri"/>
                <a:cs typeface="Calibri"/>
                <a:sym typeface="Calibri"/>
              </a:rPr>
              <a:t>1. Propagating messages over the graph</a:t>
            </a:r>
            <a:endParaRPr sz="2400" dirty="0">
              <a:solidFill>
                <a:schemeClr val="dk1"/>
              </a:solidFill>
              <a:latin typeface="Calibri"/>
              <a:ea typeface="Calibri"/>
              <a:cs typeface="Calibri"/>
              <a:sym typeface="Calibri"/>
            </a:endParaRPr>
          </a:p>
        </p:txBody>
      </p:sp>
      <p:sp>
        <p:nvSpPr>
          <p:cNvPr id="766" name="Google Shape;766;p24"/>
          <p:cNvSpPr/>
          <p:nvPr/>
        </p:nvSpPr>
        <p:spPr>
          <a:xfrm>
            <a:off x="559276" y="5336951"/>
            <a:ext cx="5330087" cy="646331"/>
          </a:xfrm>
          <a:prstGeom prst="rect">
            <a:avLst/>
          </a:prstGeom>
          <a:blipFill rotWithShape="1">
            <a:blip r:embed="rId7">
              <a:alphaModFix/>
            </a:blip>
            <a:stretch>
              <a:fillRect l="-1188" t="-5766" b="-1345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a:t>
            </a:r>
            <a:endParaRPr sz="1900">
              <a:solidFill>
                <a:schemeClr val="dk1"/>
              </a:solidFill>
              <a:latin typeface="Calibri"/>
              <a:ea typeface="Calibri"/>
              <a:cs typeface="Calibri"/>
              <a:sym typeface="Calibri"/>
            </a:endParaRPr>
          </a:p>
        </p:txBody>
      </p:sp>
      <p:pic>
        <p:nvPicPr>
          <p:cNvPr id="767" name="Google Shape;767;p24"/>
          <p:cNvPicPr preferRelativeResize="0"/>
          <p:nvPr/>
        </p:nvPicPr>
        <p:blipFill rotWithShape="1">
          <a:blip r:embed="rId3">
            <a:alphaModFix/>
          </a:blip>
          <a:srcRect/>
          <a:stretch/>
        </p:blipFill>
        <p:spPr>
          <a:xfrm>
            <a:off x="6785845" y="3009230"/>
            <a:ext cx="3205095" cy="1896906"/>
          </a:xfrm>
          <a:prstGeom prst="rect">
            <a:avLst/>
          </a:prstGeom>
          <a:noFill/>
          <a:ln>
            <a:noFill/>
          </a:ln>
        </p:spPr>
      </p:pic>
      <p:sp>
        <p:nvSpPr>
          <p:cNvPr id="768" name="Google Shape;768;p24"/>
          <p:cNvSpPr txBox="1"/>
          <p:nvPr/>
        </p:nvSpPr>
        <p:spPr>
          <a:xfrm>
            <a:off x="7249192" y="6377349"/>
            <a:ext cx="2903936" cy="347403"/>
          </a:xfrm>
          <a:prstGeom prst="rect">
            <a:avLst/>
          </a:prstGeom>
          <a:blipFill rotWithShape="1">
            <a:blip r:embed="rId8">
              <a:alphaModFix/>
            </a:blip>
            <a:stretch>
              <a:fillRect l="-1737" b="-2413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a:t>
            </a:r>
            <a:endParaRPr sz="1900">
              <a:solidFill>
                <a:schemeClr val="dk1"/>
              </a:solidFill>
              <a:latin typeface="Calibri"/>
              <a:ea typeface="Calibri"/>
              <a:cs typeface="Calibri"/>
              <a:sym typeface="Calibri"/>
            </a:endParaRPr>
          </a:p>
        </p:txBody>
      </p:sp>
      <p:pic>
        <p:nvPicPr>
          <p:cNvPr id="769" name="Google Shape;769;p24"/>
          <p:cNvPicPr preferRelativeResize="0"/>
          <p:nvPr/>
        </p:nvPicPr>
        <p:blipFill rotWithShape="1">
          <a:blip r:embed="rId6">
            <a:alphaModFix/>
          </a:blip>
          <a:srcRect/>
          <a:stretch/>
        </p:blipFill>
        <p:spPr>
          <a:xfrm>
            <a:off x="7961275" y="3761485"/>
            <a:ext cx="198778" cy="434926"/>
          </a:xfrm>
          <a:prstGeom prst="rect">
            <a:avLst/>
          </a:prstGeom>
          <a:noFill/>
          <a:ln>
            <a:noFill/>
          </a:ln>
        </p:spPr>
      </p:pic>
      <p:pic>
        <p:nvPicPr>
          <p:cNvPr id="770" name="Google Shape;770;p24"/>
          <p:cNvPicPr preferRelativeResize="0"/>
          <p:nvPr/>
        </p:nvPicPr>
        <p:blipFill rotWithShape="1">
          <a:blip r:embed="rId6">
            <a:alphaModFix/>
          </a:blip>
          <a:srcRect/>
          <a:stretch/>
        </p:blipFill>
        <p:spPr>
          <a:xfrm>
            <a:off x="7478675" y="4006743"/>
            <a:ext cx="198778" cy="434926"/>
          </a:xfrm>
          <a:prstGeom prst="rect">
            <a:avLst/>
          </a:prstGeom>
          <a:noFill/>
          <a:ln>
            <a:noFill/>
          </a:ln>
        </p:spPr>
      </p:pic>
      <p:pic>
        <p:nvPicPr>
          <p:cNvPr id="771" name="Google Shape;771;p24"/>
          <p:cNvPicPr preferRelativeResize="0"/>
          <p:nvPr/>
        </p:nvPicPr>
        <p:blipFill rotWithShape="1">
          <a:blip r:embed="rId6">
            <a:alphaModFix/>
          </a:blip>
          <a:srcRect/>
          <a:stretch/>
        </p:blipFill>
        <p:spPr>
          <a:xfrm>
            <a:off x="7034175" y="3044856"/>
            <a:ext cx="198778" cy="434926"/>
          </a:xfrm>
          <a:prstGeom prst="rect">
            <a:avLst/>
          </a:prstGeom>
          <a:noFill/>
          <a:ln>
            <a:noFill/>
          </a:ln>
        </p:spPr>
      </p:pic>
      <p:pic>
        <p:nvPicPr>
          <p:cNvPr id="772" name="Google Shape;772;p24"/>
          <p:cNvPicPr preferRelativeResize="0"/>
          <p:nvPr/>
        </p:nvPicPr>
        <p:blipFill rotWithShape="1">
          <a:blip r:embed="rId6">
            <a:alphaModFix/>
          </a:blip>
          <a:srcRect/>
          <a:stretch/>
        </p:blipFill>
        <p:spPr>
          <a:xfrm>
            <a:off x="8189614" y="2779459"/>
            <a:ext cx="198778" cy="434926"/>
          </a:xfrm>
          <a:prstGeom prst="rect">
            <a:avLst/>
          </a:prstGeom>
          <a:noFill/>
          <a:ln>
            <a:noFill/>
          </a:ln>
        </p:spPr>
      </p:pic>
      <p:pic>
        <p:nvPicPr>
          <p:cNvPr id="773" name="Google Shape;773;p24"/>
          <p:cNvPicPr preferRelativeResize="0"/>
          <p:nvPr/>
        </p:nvPicPr>
        <p:blipFill rotWithShape="1">
          <a:blip r:embed="rId6">
            <a:alphaModFix/>
          </a:blip>
          <a:srcRect/>
          <a:stretch/>
        </p:blipFill>
        <p:spPr>
          <a:xfrm>
            <a:off x="8303800" y="3907628"/>
            <a:ext cx="198778" cy="434926"/>
          </a:xfrm>
          <a:prstGeom prst="rect">
            <a:avLst/>
          </a:prstGeom>
          <a:noFill/>
          <a:ln>
            <a:noFill/>
          </a:ln>
        </p:spPr>
      </p:pic>
      <p:pic>
        <p:nvPicPr>
          <p:cNvPr id="774" name="Google Shape;774;p24"/>
          <p:cNvPicPr preferRelativeResize="0"/>
          <p:nvPr/>
        </p:nvPicPr>
        <p:blipFill rotWithShape="1">
          <a:blip r:embed="rId6">
            <a:alphaModFix/>
          </a:blip>
          <a:srcRect/>
          <a:stretch/>
        </p:blipFill>
        <p:spPr>
          <a:xfrm>
            <a:off x="8490158" y="4602655"/>
            <a:ext cx="198778" cy="434926"/>
          </a:xfrm>
          <a:prstGeom prst="rect">
            <a:avLst/>
          </a:prstGeom>
          <a:noFill/>
          <a:ln>
            <a:noFill/>
          </a:ln>
        </p:spPr>
      </p:pic>
      <p:pic>
        <p:nvPicPr>
          <p:cNvPr id="775" name="Google Shape;775;p24"/>
          <p:cNvPicPr preferRelativeResize="0"/>
          <p:nvPr/>
        </p:nvPicPr>
        <p:blipFill rotWithShape="1">
          <a:blip r:embed="rId6">
            <a:alphaModFix/>
          </a:blip>
          <a:srcRect/>
          <a:stretch/>
        </p:blipFill>
        <p:spPr>
          <a:xfrm>
            <a:off x="8881643" y="2923280"/>
            <a:ext cx="198778" cy="434926"/>
          </a:xfrm>
          <a:prstGeom prst="rect">
            <a:avLst/>
          </a:prstGeom>
          <a:noFill/>
          <a:ln>
            <a:noFill/>
          </a:ln>
        </p:spPr>
      </p:pic>
      <p:pic>
        <p:nvPicPr>
          <p:cNvPr id="776" name="Google Shape;776;p24"/>
          <p:cNvPicPr preferRelativeResize="0"/>
          <p:nvPr/>
        </p:nvPicPr>
        <p:blipFill rotWithShape="1">
          <a:blip r:embed="rId6">
            <a:alphaModFix/>
          </a:blip>
          <a:srcRect/>
          <a:stretch/>
        </p:blipFill>
        <p:spPr>
          <a:xfrm>
            <a:off x="8715771" y="4358945"/>
            <a:ext cx="198778" cy="434926"/>
          </a:xfrm>
          <a:prstGeom prst="rect">
            <a:avLst/>
          </a:prstGeom>
          <a:noFill/>
          <a:ln>
            <a:noFill/>
          </a:ln>
        </p:spPr>
      </p:pic>
      <p:pic>
        <p:nvPicPr>
          <p:cNvPr id="777" name="Google Shape;777;p24"/>
          <p:cNvPicPr preferRelativeResize="0"/>
          <p:nvPr/>
        </p:nvPicPr>
        <p:blipFill rotWithShape="1">
          <a:blip r:embed="rId6">
            <a:alphaModFix/>
          </a:blip>
          <a:srcRect/>
          <a:stretch/>
        </p:blipFill>
        <p:spPr>
          <a:xfrm>
            <a:off x="9262268" y="3262319"/>
            <a:ext cx="198778" cy="434926"/>
          </a:xfrm>
          <a:prstGeom prst="rect">
            <a:avLst/>
          </a:prstGeom>
          <a:noFill/>
          <a:ln>
            <a:noFill/>
          </a:ln>
        </p:spPr>
      </p:pic>
      <p:pic>
        <p:nvPicPr>
          <p:cNvPr id="778" name="Google Shape;778;p24"/>
          <p:cNvPicPr preferRelativeResize="0"/>
          <p:nvPr/>
        </p:nvPicPr>
        <p:blipFill rotWithShape="1">
          <a:blip r:embed="rId6">
            <a:alphaModFix/>
          </a:blip>
          <a:srcRect/>
          <a:stretch/>
        </p:blipFill>
        <p:spPr>
          <a:xfrm>
            <a:off x="9957720" y="3143138"/>
            <a:ext cx="198778" cy="434926"/>
          </a:xfrm>
          <a:prstGeom prst="rect">
            <a:avLst/>
          </a:prstGeom>
          <a:noFill/>
          <a:ln>
            <a:noFill/>
          </a:ln>
        </p:spPr>
      </p:pic>
      <p:pic>
        <p:nvPicPr>
          <p:cNvPr id="779" name="Google Shape;779;p24"/>
          <p:cNvPicPr preferRelativeResize="0"/>
          <p:nvPr/>
        </p:nvPicPr>
        <p:blipFill rotWithShape="1">
          <a:blip r:embed="rId6">
            <a:alphaModFix/>
          </a:blip>
          <a:srcRect/>
          <a:stretch/>
        </p:blipFill>
        <p:spPr>
          <a:xfrm>
            <a:off x="9361657" y="3903761"/>
            <a:ext cx="198778" cy="434926"/>
          </a:xfrm>
          <a:prstGeom prst="rect">
            <a:avLst/>
          </a:prstGeom>
          <a:noFill/>
          <a:ln>
            <a:noFill/>
          </a:ln>
        </p:spPr>
      </p:pic>
      <p:pic>
        <p:nvPicPr>
          <p:cNvPr id="780" name="Google Shape;780;p24"/>
          <p:cNvPicPr preferRelativeResize="0"/>
          <p:nvPr/>
        </p:nvPicPr>
        <p:blipFill rotWithShape="1">
          <a:blip r:embed="rId6">
            <a:alphaModFix/>
          </a:blip>
          <a:srcRect/>
          <a:stretch/>
        </p:blipFill>
        <p:spPr>
          <a:xfrm>
            <a:off x="9040773" y="4409085"/>
            <a:ext cx="198778" cy="434926"/>
          </a:xfrm>
          <a:prstGeom prst="rect">
            <a:avLst/>
          </a:prstGeom>
          <a:noFill/>
          <a:ln>
            <a:noFill/>
          </a:ln>
        </p:spPr>
      </p:pic>
      <p:pic>
        <p:nvPicPr>
          <p:cNvPr id="781" name="Google Shape;781;p24"/>
          <p:cNvPicPr preferRelativeResize="0"/>
          <p:nvPr/>
        </p:nvPicPr>
        <p:blipFill rotWithShape="1">
          <a:blip r:embed="rId6">
            <a:alphaModFix/>
          </a:blip>
          <a:srcRect/>
          <a:stretch/>
        </p:blipFill>
        <p:spPr>
          <a:xfrm>
            <a:off x="9880497" y="4605118"/>
            <a:ext cx="198778" cy="434926"/>
          </a:xfrm>
          <a:prstGeom prst="rect">
            <a:avLst/>
          </a:prstGeom>
          <a:noFill/>
          <a:ln>
            <a:noFill/>
          </a:ln>
        </p:spPr>
      </p:pic>
      <p:sp>
        <p:nvSpPr>
          <p:cNvPr id="782" name="Google Shape;782;p24"/>
          <p:cNvSpPr/>
          <p:nvPr/>
        </p:nvSpPr>
        <p:spPr>
          <a:xfrm>
            <a:off x="5799584" y="2162384"/>
            <a:ext cx="557992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2. </a:t>
            </a:r>
            <a:r>
              <a:rPr lang="en-US" sz="2400" dirty="0">
                <a:solidFill>
                  <a:schemeClr val="dk1"/>
                </a:solidFill>
                <a:latin typeface="Calibri"/>
                <a:ea typeface="Calibri"/>
                <a:cs typeface="Calibri"/>
                <a:sym typeface="Calibri"/>
              </a:rPr>
              <a:t>Read out the molecule graph embedding</a:t>
            </a:r>
            <a:endParaRPr sz="2400" dirty="0">
              <a:solidFill>
                <a:schemeClr val="dk1"/>
              </a:solidFill>
              <a:latin typeface="Calibri"/>
              <a:ea typeface="Calibri"/>
              <a:cs typeface="Calibri"/>
              <a:sym typeface="Calibri"/>
            </a:endParaRPr>
          </a:p>
        </p:txBody>
      </p:sp>
      <p:sp>
        <p:nvSpPr>
          <p:cNvPr id="783" name="Google Shape;783;p24"/>
          <p:cNvSpPr/>
          <p:nvPr/>
        </p:nvSpPr>
        <p:spPr>
          <a:xfrm>
            <a:off x="6382088" y="5328171"/>
            <a:ext cx="4598838" cy="923330"/>
          </a:xfrm>
          <a:prstGeom prst="rect">
            <a:avLst/>
          </a:prstGeom>
          <a:blipFill rotWithShape="1">
            <a:blip r:embed="rId9">
              <a:alphaModFix/>
            </a:blip>
            <a:stretch>
              <a:fillRect l="-1098" t="-2700" b="-945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a:t>
            </a:r>
            <a:endParaRPr sz="1900">
              <a:solidFill>
                <a:schemeClr val="dk1"/>
              </a:solidFill>
              <a:latin typeface="Calibri"/>
              <a:ea typeface="Calibri"/>
              <a:cs typeface="Calibri"/>
              <a:sym typeface="Calibri"/>
            </a:endParaRPr>
          </a:p>
        </p:txBody>
      </p:sp>
      <p:sp>
        <p:nvSpPr>
          <p:cNvPr id="32" name="Google Shape;804;p26"/>
          <p:cNvSpPr txBox="1">
            <a:spLocks noGrp="1"/>
          </p:cNvSpPr>
          <p:nvPr>
            <p:ph type="body" idx="1"/>
          </p:nvPr>
        </p:nvSpPr>
        <p:spPr>
          <a:xfrm>
            <a:off x="188730" y="947475"/>
            <a:ext cx="11982710" cy="1277834"/>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Clr>
                <a:srgbClr val="151E49"/>
              </a:buClr>
              <a:buSzPts val="2400"/>
              <a:buFont typeface="Courier New"/>
              <a:buChar char="o"/>
            </a:pPr>
            <a:r>
              <a:rPr lang="en-US" sz="2400" dirty="0" smtClean="0"/>
              <a:t>Each </a:t>
            </a:r>
            <a:r>
              <a:rPr lang="en-US" sz="2400" dirty="0"/>
              <a:t>atom has an initial feature vector consisting of </a:t>
            </a:r>
            <a:r>
              <a:rPr lang="en-US" dirty="0" smtClean="0"/>
              <a:t>information from literature</a:t>
            </a:r>
            <a:r>
              <a:rPr lang="en-US" sz="2400" dirty="0" smtClean="0"/>
              <a:t>:</a:t>
            </a:r>
            <a:endParaRPr dirty="0"/>
          </a:p>
          <a:p>
            <a:pPr marL="1143000" lvl="1" indent="-457200" algn="l" rtl="0">
              <a:lnSpc>
                <a:spcPct val="90000"/>
              </a:lnSpc>
              <a:spcBef>
                <a:spcPts val="500"/>
              </a:spcBef>
              <a:spcAft>
                <a:spcPts val="0"/>
              </a:spcAft>
              <a:buClr>
                <a:srgbClr val="151E49"/>
              </a:buClr>
              <a:buSzPts val="1800"/>
              <a:buFont typeface="Courier New"/>
              <a:buChar char="o"/>
            </a:pPr>
            <a:r>
              <a:rPr lang="en-US" sz="1800" dirty="0"/>
              <a:t>Element </a:t>
            </a:r>
            <a:r>
              <a:rPr lang="en-US" sz="1800" dirty="0" smtClean="0"/>
              <a:t>type, Charge, Whether </a:t>
            </a:r>
            <a:r>
              <a:rPr lang="en-US" sz="1800" dirty="0"/>
              <a:t>the atom is in an aromatic </a:t>
            </a:r>
            <a:r>
              <a:rPr lang="en-US" sz="1800" dirty="0" smtClean="0"/>
              <a:t>ring, the </a:t>
            </a:r>
            <a:r>
              <a:rPr lang="en-US" sz="1800" dirty="0"/>
              <a:t>count of attached hydrogen atom(s</a:t>
            </a:r>
            <a:r>
              <a:rPr lang="en-US" sz="1800" dirty="0" smtClean="0"/>
              <a:t>)</a:t>
            </a:r>
          </a:p>
          <a:p>
            <a:pPr marL="1143000" lvl="1" indent="-457200" algn="l" rtl="0">
              <a:lnSpc>
                <a:spcPct val="90000"/>
              </a:lnSpc>
              <a:spcBef>
                <a:spcPts val="500"/>
              </a:spcBef>
              <a:spcAft>
                <a:spcPts val="0"/>
              </a:spcAft>
              <a:buClr>
                <a:srgbClr val="151E49"/>
              </a:buClr>
              <a:buSzPts val="1800"/>
              <a:buFont typeface="Courier New"/>
              <a:buChar char="o"/>
            </a:pPr>
            <a:r>
              <a:rPr lang="en-US" sz="1800" dirty="0" smtClean="0"/>
              <a:t>Bond type can be inferred by the features of its two associated atoms</a:t>
            </a:r>
            <a:endParaRPr dirty="0"/>
          </a:p>
        </p:txBody>
      </p:sp>
    </p:spTree>
    <p:extLst>
      <p:ext uri="{BB962C8B-B14F-4D97-AF65-F5344CB8AC3E}">
        <p14:creationId xmlns:p14="http://schemas.microsoft.com/office/powerpoint/2010/main" val="984918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27"/>
          <p:cNvSpPr txBox="1">
            <a:spLocks noGrp="1"/>
          </p:cNvSpPr>
          <p:nvPr>
            <p:ph type="title"/>
          </p:nvPr>
        </p:nvSpPr>
        <p:spPr>
          <a:xfrm>
            <a:off x="0" y="123568"/>
            <a:ext cx="12192000" cy="108293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51E49"/>
              </a:buClr>
              <a:buSzPts val="1800"/>
              <a:buFont typeface="Arial"/>
              <a:buNone/>
            </a:pPr>
            <a:r>
              <a:rPr lang="en-US" sz="4000" dirty="0" smtClean="0">
                <a:solidFill>
                  <a:schemeClr val="dk1"/>
                </a:solidFill>
                <a:latin typeface="Overlock"/>
                <a:ea typeface="Overlock"/>
                <a:cs typeface="Overlock"/>
                <a:sym typeface="Overlock"/>
              </a:rPr>
              <a:t>Taking Advantage of Chemical Reaction Equivalence </a:t>
            </a:r>
            <a:br>
              <a:rPr lang="en-US" sz="4000" dirty="0" smtClean="0">
                <a:solidFill>
                  <a:schemeClr val="dk1"/>
                </a:solidFill>
                <a:latin typeface="Overlock"/>
                <a:ea typeface="Overlock"/>
                <a:cs typeface="Overlock"/>
                <a:sym typeface="Overlock"/>
              </a:rPr>
            </a:br>
            <a:r>
              <a:rPr lang="en-US" sz="4000" dirty="0" smtClean="0">
                <a:solidFill>
                  <a:schemeClr val="dk1"/>
                </a:solidFill>
                <a:latin typeface="Overlock"/>
                <a:ea typeface="Overlock"/>
                <a:cs typeface="Overlock"/>
                <a:sym typeface="Overlock"/>
              </a:rPr>
              <a:t>[Wang et al., ICLR2022]</a:t>
            </a:r>
            <a:endParaRPr sz="4000" dirty="0">
              <a:solidFill>
                <a:schemeClr val="dk1"/>
              </a:solidFill>
              <a:latin typeface="Overlock"/>
              <a:ea typeface="Overlock"/>
              <a:cs typeface="Overlock"/>
              <a:sym typeface="Overlock"/>
            </a:endParaRPr>
          </a:p>
        </p:txBody>
      </p:sp>
      <p:pic>
        <p:nvPicPr>
          <p:cNvPr id="826" name="Google Shape;826;p27"/>
          <p:cNvPicPr preferRelativeResize="0"/>
          <p:nvPr/>
        </p:nvPicPr>
        <p:blipFill rotWithShape="1">
          <a:blip r:embed="rId3">
            <a:alphaModFix/>
          </a:blip>
          <a:srcRect/>
          <a:stretch/>
        </p:blipFill>
        <p:spPr>
          <a:xfrm>
            <a:off x="3816350" y="2110655"/>
            <a:ext cx="4559300" cy="353515"/>
          </a:xfrm>
          <a:prstGeom prst="rect">
            <a:avLst/>
          </a:prstGeom>
          <a:noFill/>
          <a:ln>
            <a:noFill/>
          </a:ln>
        </p:spPr>
      </p:pic>
      <p:sp>
        <p:nvSpPr>
          <p:cNvPr id="827" name="Google Shape;827;p27"/>
          <p:cNvSpPr txBox="1">
            <a:spLocks noGrp="1"/>
          </p:cNvSpPr>
          <p:nvPr>
            <p:ph type="body" idx="1"/>
          </p:nvPr>
        </p:nvSpPr>
        <p:spPr>
          <a:xfrm>
            <a:off x="656323" y="1233316"/>
            <a:ext cx="10327907" cy="862970"/>
          </a:xfrm>
          <a:prstGeom prst="rect">
            <a:avLst/>
          </a:prstGeom>
          <a:blipFill rotWithShape="1">
            <a:blip r:embed="rId4">
              <a:alphaModFix/>
            </a:blip>
            <a:stretch>
              <a:fillRect l="-735" t="-8567" b="-1426"/>
            </a:stretch>
          </a:blip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800"/>
              <a:buNone/>
            </a:pPr>
            <a:r>
              <a:rPr lang="en-US"/>
              <a:t> </a:t>
            </a:r>
            <a:endParaRPr/>
          </a:p>
        </p:txBody>
      </p:sp>
      <p:pic>
        <p:nvPicPr>
          <p:cNvPr id="828" name="Google Shape;828;p27"/>
          <p:cNvPicPr preferRelativeResize="0"/>
          <p:nvPr/>
        </p:nvPicPr>
        <p:blipFill rotWithShape="1">
          <a:blip r:embed="rId5">
            <a:alphaModFix/>
          </a:blip>
          <a:srcRect/>
          <a:stretch/>
        </p:blipFill>
        <p:spPr>
          <a:xfrm>
            <a:off x="4631684" y="3807935"/>
            <a:ext cx="2753855" cy="539362"/>
          </a:xfrm>
          <a:prstGeom prst="rect">
            <a:avLst/>
          </a:prstGeom>
          <a:noFill/>
          <a:ln>
            <a:noFill/>
          </a:ln>
        </p:spPr>
      </p:pic>
      <p:sp>
        <p:nvSpPr>
          <p:cNvPr id="829" name="Google Shape;829;p27"/>
          <p:cNvSpPr txBox="1"/>
          <p:nvPr/>
        </p:nvSpPr>
        <p:spPr>
          <a:xfrm>
            <a:off x="656323" y="2499982"/>
            <a:ext cx="10327907" cy="904257"/>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rgbClr val="151E49"/>
              </a:buClr>
              <a:buSzPts val="2400"/>
              <a:buFont typeface="Courier New"/>
              <a:buChar char="o"/>
            </a:pPr>
            <a:r>
              <a:rPr lang="en-US" sz="2400">
                <a:solidFill>
                  <a:srgbClr val="151E49"/>
                </a:solidFill>
                <a:latin typeface="Arial"/>
                <a:ea typeface="Arial"/>
                <a:cs typeface="Arial"/>
                <a:sym typeface="Arial"/>
              </a:rPr>
              <a:t>Several physical quantities retain constant before and after the reaction</a:t>
            </a:r>
            <a:endParaRPr sz="1900">
              <a:solidFill>
                <a:schemeClr val="dk1"/>
              </a:solidFill>
              <a:latin typeface="Calibri"/>
              <a:ea typeface="Calibri"/>
              <a:cs typeface="Calibri"/>
              <a:sym typeface="Calibri"/>
            </a:endParaRPr>
          </a:p>
          <a:p>
            <a:pPr marL="1143000" marR="0" lvl="1" indent="-457200" algn="l" rtl="0">
              <a:lnSpc>
                <a:spcPct val="90000"/>
              </a:lnSpc>
              <a:spcBef>
                <a:spcPts val="500"/>
              </a:spcBef>
              <a:spcAft>
                <a:spcPts val="0"/>
              </a:spcAft>
              <a:buClr>
                <a:srgbClr val="151E49"/>
              </a:buClr>
              <a:buSzPts val="2000"/>
              <a:buFont typeface="Courier New"/>
              <a:buChar char="o"/>
            </a:pPr>
            <a:r>
              <a:rPr lang="en-US" sz="2000" b="0" i="0" u="none" strike="noStrike" cap="none">
                <a:solidFill>
                  <a:srgbClr val="151E49"/>
                </a:solidFill>
                <a:latin typeface="Arial"/>
                <a:ea typeface="Arial"/>
                <a:cs typeface="Arial"/>
                <a:sym typeface="Arial"/>
              </a:rPr>
              <a:t>Mass, energy, charge, etc.</a:t>
            </a:r>
            <a:endParaRPr sz="1900" b="0" i="0" u="none" strike="noStrike" cap="none">
              <a:solidFill>
                <a:schemeClr val="dk1"/>
              </a:solidFill>
              <a:latin typeface="Calibri"/>
              <a:ea typeface="Calibri"/>
              <a:cs typeface="Calibri"/>
              <a:sym typeface="Calibri"/>
            </a:endParaRPr>
          </a:p>
        </p:txBody>
      </p:sp>
      <p:sp>
        <p:nvSpPr>
          <p:cNvPr id="830" name="Google Shape;830;p27"/>
          <p:cNvSpPr txBox="1"/>
          <p:nvPr/>
        </p:nvSpPr>
        <p:spPr>
          <a:xfrm>
            <a:off x="656323" y="3254926"/>
            <a:ext cx="10327907" cy="789255"/>
          </a:xfrm>
          <a:prstGeom prst="rect">
            <a:avLst/>
          </a:prstGeom>
          <a:noFill/>
          <a:ln>
            <a:noFill/>
          </a:ln>
        </p:spPr>
        <p:txBody>
          <a:bodyPr spcFirstLastPara="1" wrap="square" lIns="91425" tIns="45700" rIns="91425" bIns="45700" anchor="t" anchorCtr="0">
            <a:noAutofit/>
          </a:bodyPr>
          <a:lstStyle/>
          <a:p>
            <a:pPr marL="457200" marR="0" lvl="0" indent="-457200" algn="l" rtl="0">
              <a:lnSpc>
                <a:spcPct val="90000"/>
              </a:lnSpc>
              <a:spcBef>
                <a:spcPts val="0"/>
              </a:spcBef>
              <a:spcAft>
                <a:spcPts val="0"/>
              </a:spcAft>
              <a:buClr>
                <a:srgbClr val="151E49"/>
              </a:buClr>
              <a:buSzPts val="2400"/>
              <a:buFont typeface="Courier New"/>
              <a:buChar char="o"/>
            </a:pPr>
            <a:r>
              <a:rPr lang="en-US" sz="2400">
                <a:solidFill>
                  <a:srgbClr val="151E49"/>
                </a:solidFill>
                <a:latin typeface="Arial"/>
                <a:ea typeface="Arial"/>
                <a:cs typeface="Arial"/>
                <a:sym typeface="Arial"/>
              </a:rPr>
              <a:t>We aim to preserve such equivalence in the molecule embedding space:</a:t>
            </a:r>
            <a:endParaRPr sz="1800">
              <a:solidFill>
                <a:srgbClr val="151E49"/>
              </a:solidFill>
              <a:latin typeface="Arial"/>
              <a:ea typeface="Arial"/>
              <a:cs typeface="Arial"/>
              <a:sym typeface="Arial"/>
            </a:endParaRPr>
          </a:p>
        </p:txBody>
      </p:sp>
      <p:cxnSp>
        <p:nvCxnSpPr>
          <p:cNvPr id="831" name="Google Shape;831;p27"/>
          <p:cNvCxnSpPr/>
          <p:nvPr/>
        </p:nvCxnSpPr>
        <p:spPr>
          <a:xfrm>
            <a:off x="1916761" y="6560481"/>
            <a:ext cx="2252747" cy="0"/>
          </a:xfrm>
          <a:prstGeom prst="straightConnector1">
            <a:avLst/>
          </a:prstGeom>
          <a:noFill/>
          <a:ln w="9525" cap="flat" cmpd="sng">
            <a:solidFill>
              <a:schemeClr val="accent1"/>
            </a:solidFill>
            <a:prstDash val="solid"/>
            <a:miter lim="800000"/>
            <a:headEnd type="none" w="sm" len="sm"/>
            <a:tailEnd type="triangle" w="med" len="med"/>
          </a:ln>
        </p:spPr>
      </p:cxnSp>
      <p:cxnSp>
        <p:nvCxnSpPr>
          <p:cNvPr id="832" name="Google Shape;832;p27"/>
          <p:cNvCxnSpPr/>
          <p:nvPr/>
        </p:nvCxnSpPr>
        <p:spPr>
          <a:xfrm rot="10800000">
            <a:off x="1917172" y="4820885"/>
            <a:ext cx="0" cy="1739596"/>
          </a:xfrm>
          <a:prstGeom prst="straightConnector1">
            <a:avLst/>
          </a:prstGeom>
          <a:noFill/>
          <a:ln w="9525" cap="flat" cmpd="sng">
            <a:solidFill>
              <a:schemeClr val="accent1"/>
            </a:solidFill>
            <a:prstDash val="solid"/>
            <a:miter lim="800000"/>
            <a:headEnd type="none" w="sm" len="sm"/>
            <a:tailEnd type="triangle" w="med" len="med"/>
          </a:ln>
        </p:spPr>
      </p:cxnSp>
      <p:cxnSp>
        <p:nvCxnSpPr>
          <p:cNvPr id="833" name="Google Shape;833;p27"/>
          <p:cNvCxnSpPr/>
          <p:nvPr/>
        </p:nvCxnSpPr>
        <p:spPr>
          <a:xfrm rot="10800000" flipH="1">
            <a:off x="1922527" y="6015788"/>
            <a:ext cx="1501475" cy="537706"/>
          </a:xfrm>
          <a:prstGeom prst="straightConnector1">
            <a:avLst/>
          </a:prstGeom>
          <a:noFill/>
          <a:ln w="12700" cap="flat" cmpd="sng">
            <a:solidFill>
              <a:srgbClr val="C00000"/>
            </a:solidFill>
            <a:prstDash val="solid"/>
            <a:miter lim="800000"/>
            <a:headEnd type="none" w="sm" len="sm"/>
            <a:tailEnd type="triangle" w="med" len="med"/>
          </a:ln>
        </p:spPr>
      </p:cxnSp>
      <p:sp>
        <p:nvSpPr>
          <p:cNvPr id="834" name="Google Shape;834;p27"/>
          <p:cNvSpPr/>
          <p:nvPr/>
        </p:nvSpPr>
        <p:spPr>
          <a:xfrm>
            <a:off x="3915356" y="6171597"/>
            <a:ext cx="367985" cy="369332"/>
          </a:xfrm>
          <a:prstGeom prst="rect">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a:t>
            </a:r>
            <a:endParaRPr sz="1900">
              <a:solidFill>
                <a:schemeClr val="dk1"/>
              </a:solidFill>
              <a:latin typeface="Calibri"/>
              <a:ea typeface="Calibri"/>
              <a:cs typeface="Calibri"/>
              <a:sym typeface="Calibri"/>
            </a:endParaRPr>
          </a:p>
        </p:txBody>
      </p:sp>
      <p:sp>
        <p:nvSpPr>
          <p:cNvPr id="835" name="Google Shape;835;p27"/>
          <p:cNvSpPr/>
          <p:nvPr/>
        </p:nvSpPr>
        <p:spPr>
          <a:xfrm>
            <a:off x="1475049" y="4711317"/>
            <a:ext cx="371384" cy="369332"/>
          </a:xfrm>
          <a:prstGeom prst="rect">
            <a:avLst/>
          </a:prstGeom>
          <a:blipFill rotWithShape="1">
            <a:blip r:embed="rId7">
              <a:alphaModFix/>
            </a:blip>
            <a:stretch>
              <a:fillRect b="-10343"/>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a:t>
            </a:r>
            <a:endParaRPr sz="1900">
              <a:solidFill>
                <a:schemeClr val="dk1"/>
              </a:solidFill>
              <a:latin typeface="Calibri"/>
              <a:ea typeface="Calibri"/>
              <a:cs typeface="Calibri"/>
              <a:sym typeface="Calibri"/>
            </a:endParaRPr>
          </a:p>
        </p:txBody>
      </p:sp>
      <p:sp>
        <p:nvSpPr>
          <p:cNvPr id="836" name="Google Shape;836;p27"/>
          <p:cNvSpPr/>
          <p:nvPr/>
        </p:nvSpPr>
        <p:spPr>
          <a:xfrm>
            <a:off x="1554542" y="6478945"/>
            <a:ext cx="398699" cy="369332"/>
          </a:xfrm>
          <a:prstGeom prst="rect">
            <a:avLst/>
          </a:pr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a:t>
            </a:r>
            <a:endParaRPr sz="1900">
              <a:solidFill>
                <a:schemeClr val="dk1"/>
              </a:solidFill>
              <a:latin typeface="Calibri"/>
              <a:ea typeface="Calibri"/>
              <a:cs typeface="Calibri"/>
              <a:sym typeface="Calibri"/>
            </a:endParaRPr>
          </a:p>
        </p:txBody>
      </p:sp>
      <p:cxnSp>
        <p:nvCxnSpPr>
          <p:cNvPr id="837" name="Google Shape;837;p27"/>
          <p:cNvCxnSpPr/>
          <p:nvPr/>
        </p:nvCxnSpPr>
        <p:spPr>
          <a:xfrm rot="10800000">
            <a:off x="1452266" y="5811958"/>
            <a:ext cx="467236" cy="751763"/>
          </a:xfrm>
          <a:prstGeom prst="straightConnector1">
            <a:avLst/>
          </a:prstGeom>
          <a:noFill/>
          <a:ln w="12700" cap="flat" cmpd="sng">
            <a:solidFill>
              <a:srgbClr val="385623"/>
            </a:solidFill>
            <a:prstDash val="solid"/>
            <a:miter lim="800000"/>
            <a:headEnd type="none" w="sm" len="sm"/>
            <a:tailEnd type="triangle" w="med" len="med"/>
          </a:ln>
        </p:spPr>
      </p:cxnSp>
      <p:cxnSp>
        <p:nvCxnSpPr>
          <p:cNvPr id="838" name="Google Shape;838;p27"/>
          <p:cNvCxnSpPr/>
          <p:nvPr/>
        </p:nvCxnSpPr>
        <p:spPr>
          <a:xfrm rot="10800000" flipH="1">
            <a:off x="1452266" y="5291119"/>
            <a:ext cx="1391502" cy="520840"/>
          </a:xfrm>
          <a:prstGeom prst="straightConnector1">
            <a:avLst/>
          </a:prstGeom>
          <a:noFill/>
          <a:ln w="12700" cap="flat" cmpd="sng">
            <a:solidFill>
              <a:schemeClr val="dk1"/>
            </a:solidFill>
            <a:prstDash val="dash"/>
            <a:miter lim="800000"/>
            <a:headEnd type="none" w="sm" len="sm"/>
            <a:tailEnd type="none" w="sm" len="sm"/>
          </a:ln>
        </p:spPr>
      </p:cxnSp>
      <p:cxnSp>
        <p:nvCxnSpPr>
          <p:cNvPr id="839" name="Google Shape;839;p27"/>
          <p:cNvCxnSpPr/>
          <p:nvPr/>
        </p:nvCxnSpPr>
        <p:spPr>
          <a:xfrm rot="10800000" flipH="1">
            <a:off x="1919502" y="5239510"/>
            <a:ext cx="1021779" cy="1313986"/>
          </a:xfrm>
          <a:prstGeom prst="straightConnector1">
            <a:avLst/>
          </a:prstGeom>
          <a:noFill/>
          <a:ln w="12700" cap="flat" cmpd="sng">
            <a:solidFill>
              <a:srgbClr val="BF9000"/>
            </a:solidFill>
            <a:prstDash val="solid"/>
            <a:miter lim="800000"/>
            <a:headEnd type="none" w="sm" len="sm"/>
            <a:tailEnd type="triangle" w="med" len="med"/>
          </a:ln>
        </p:spPr>
      </p:cxnSp>
      <p:sp>
        <p:nvSpPr>
          <p:cNvPr id="840" name="Google Shape;840;p27"/>
          <p:cNvSpPr/>
          <p:nvPr/>
        </p:nvSpPr>
        <p:spPr>
          <a:xfrm>
            <a:off x="5396176" y="5089874"/>
            <a:ext cx="365837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Arial"/>
              <a:buNone/>
            </a:pPr>
            <a:r>
              <a:rPr lang="en-US" sz="2400">
                <a:solidFill>
                  <a:schemeClr val="dk1"/>
                </a:solidFill>
                <a:latin typeface="Arial"/>
                <a:ea typeface="Arial"/>
                <a:cs typeface="Arial"/>
                <a:sym typeface="Arial"/>
              </a:rPr>
              <a:t>C</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H</a:t>
            </a:r>
            <a:r>
              <a:rPr lang="en-US" sz="2400" baseline="-25000">
                <a:solidFill>
                  <a:schemeClr val="dk1"/>
                </a:solidFill>
                <a:latin typeface="Arial"/>
                <a:ea typeface="Arial"/>
                <a:cs typeface="Arial"/>
                <a:sym typeface="Arial"/>
              </a:rPr>
              <a:t>5</a:t>
            </a:r>
            <a:r>
              <a:rPr lang="en-US" sz="2400">
                <a:solidFill>
                  <a:schemeClr val="dk1"/>
                </a:solidFill>
                <a:latin typeface="Arial"/>
                <a:ea typeface="Arial"/>
                <a:cs typeface="Arial"/>
                <a:sym typeface="Arial"/>
              </a:rPr>
              <a:t>OH+ O</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 CH</a:t>
            </a:r>
            <a:r>
              <a:rPr lang="en-US" sz="2400" baseline="-25000">
                <a:solidFill>
                  <a:schemeClr val="dk1"/>
                </a:solidFill>
                <a:latin typeface="Arial"/>
                <a:ea typeface="Arial"/>
                <a:cs typeface="Arial"/>
                <a:sym typeface="Arial"/>
              </a:rPr>
              <a:t>3</a:t>
            </a:r>
            <a:r>
              <a:rPr lang="en-US" sz="2400">
                <a:solidFill>
                  <a:schemeClr val="dk1"/>
                </a:solidFill>
                <a:latin typeface="Arial"/>
                <a:ea typeface="Arial"/>
                <a:cs typeface="Arial"/>
                <a:sym typeface="Arial"/>
              </a:rPr>
              <a:t>CHO</a:t>
            </a:r>
            <a:endParaRPr sz="2400">
              <a:solidFill>
                <a:schemeClr val="dk1"/>
              </a:solidFill>
              <a:latin typeface="Calibri"/>
              <a:ea typeface="Calibri"/>
              <a:cs typeface="Calibri"/>
              <a:sym typeface="Calibri"/>
            </a:endParaRPr>
          </a:p>
        </p:txBody>
      </p:sp>
      <p:sp>
        <p:nvSpPr>
          <p:cNvPr id="841" name="Google Shape;841;p27"/>
          <p:cNvSpPr/>
          <p:nvPr/>
        </p:nvSpPr>
        <p:spPr>
          <a:xfrm>
            <a:off x="3138498" y="6151616"/>
            <a:ext cx="84830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Arial"/>
              <a:buNone/>
            </a:pPr>
            <a:r>
              <a:rPr lang="en-US" sz="1400">
                <a:solidFill>
                  <a:srgbClr val="C00000"/>
                </a:solidFill>
                <a:latin typeface="Arial"/>
                <a:ea typeface="Arial"/>
                <a:cs typeface="Arial"/>
                <a:sym typeface="Arial"/>
              </a:rPr>
              <a:t>C</a:t>
            </a:r>
            <a:r>
              <a:rPr lang="en-US" sz="1400" baseline="-25000">
                <a:solidFill>
                  <a:srgbClr val="C00000"/>
                </a:solidFill>
                <a:latin typeface="Arial"/>
                <a:ea typeface="Arial"/>
                <a:cs typeface="Arial"/>
                <a:sym typeface="Arial"/>
              </a:rPr>
              <a:t>2</a:t>
            </a:r>
            <a:r>
              <a:rPr lang="en-US" sz="1400">
                <a:solidFill>
                  <a:srgbClr val="C00000"/>
                </a:solidFill>
                <a:latin typeface="Arial"/>
                <a:ea typeface="Arial"/>
                <a:cs typeface="Arial"/>
                <a:sym typeface="Arial"/>
              </a:rPr>
              <a:t>H</a:t>
            </a:r>
            <a:r>
              <a:rPr lang="en-US" sz="1400" baseline="-25000">
                <a:solidFill>
                  <a:srgbClr val="C00000"/>
                </a:solidFill>
                <a:latin typeface="Arial"/>
                <a:ea typeface="Arial"/>
                <a:cs typeface="Arial"/>
                <a:sym typeface="Arial"/>
              </a:rPr>
              <a:t>5</a:t>
            </a:r>
            <a:r>
              <a:rPr lang="en-US" sz="1400">
                <a:solidFill>
                  <a:srgbClr val="C00000"/>
                </a:solidFill>
                <a:latin typeface="Arial"/>
                <a:ea typeface="Arial"/>
                <a:cs typeface="Arial"/>
                <a:sym typeface="Arial"/>
              </a:rPr>
              <a:t>OH</a:t>
            </a:r>
            <a:endParaRPr sz="1400">
              <a:solidFill>
                <a:srgbClr val="C00000"/>
              </a:solidFill>
              <a:latin typeface="Calibri"/>
              <a:ea typeface="Calibri"/>
              <a:cs typeface="Calibri"/>
              <a:sym typeface="Calibri"/>
            </a:endParaRPr>
          </a:p>
        </p:txBody>
      </p:sp>
      <p:sp>
        <p:nvSpPr>
          <p:cNvPr id="842" name="Google Shape;842;p27"/>
          <p:cNvSpPr/>
          <p:nvPr/>
        </p:nvSpPr>
        <p:spPr>
          <a:xfrm>
            <a:off x="2667296" y="4820885"/>
            <a:ext cx="91082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F6000"/>
              </a:buClr>
              <a:buSzPts val="1400"/>
              <a:buFont typeface="Arial"/>
              <a:buNone/>
            </a:pPr>
            <a:r>
              <a:rPr lang="en-US" sz="1400">
                <a:solidFill>
                  <a:srgbClr val="7F6000"/>
                </a:solidFill>
                <a:latin typeface="Arial"/>
                <a:ea typeface="Arial"/>
                <a:cs typeface="Arial"/>
                <a:sym typeface="Arial"/>
              </a:rPr>
              <a:t>CH</a:t>
            </a:r>
            <a:r>
              <a:rPr lang="en-US" sz="1400" baseline="-25000">
                <a:solidFill>
                  <a:srgbClr val="7F6000"/>
                </a:solidFill>
                <a:latin typeface="Arial"/>
                <a:ea typeface="Arial"/>
                <a:cs typeface="Arial"/>
                <a:sym typeface="Arial"/>
              </a:rPr>
              <a:t>3</a:t>
            </a:r>
            <a:r>
              <a:rPr lang="en-US" sz="1400">
                <a:solidFill>
                  <a:srgbClr val="7F6000"/>
                </a:solidFill>
                <a:latin typeface="Arial"/>
                <a:ea typeface="Arial"/>
                <a:cs typeface="Arial"/>
                <a:sym typeface="Arial"/>
              </a:rPr>
              <a:t>CHO</a:t>
            </a:r>
            <a:endParaRPr sz="1400">
              <a:solidFill>
                <a:srgbClr val="7F6000"/>
              </a:solidFill>
              <a:latin typeface="Calibri"/>
              <a:ea typeface="Calibri"/>
              <a:cs typeface="Calibri"/>
              <a:sym typeface="Calibri"/>
            </a:endParaRPr>
          </a:p>
        </p:txBody>
      </p:sp>
      <p:cxnSp>
        <p:nvCxnSpPr>
          <p:cNvPr id="843" name="Google Shape;843;p27"/>
          <p:cNvCxnSpPr/>
          <p:nvPr/>
        </p:nvCxnSpPr>
        <p:spPr>
          <a:xfrm rot="10800000">
            <a:off x="2931532" y="5267983"/>
            <a:ext cx="481833" cy="744312"/>
          </a:xfrm>
          <a:prstGeom prst="straightConnector1">
            <a:avLst/>
          </a:prstGeom>
          <a:noFill/>
          <a:ln w="12700" cap="flat" cmpd="sng">
            <a:solidFill>
              <a:schemeClr val="dk1"/>
            </a:solidFill>
            <a:prstDash val="dash"/>
            <a:miter lim="800000"/>
            <a:headEnd type="none" w="sm" len="sm"/>
            <a:tailEnd type="none" w="sm" len="sm"/>
          </a:ln>
        </p:spPr>
      </p:cxnSp>
      <p:sp>
        <p:nvSpPr>
          <p:cNvPr id="844" name="Google Shape;844;p27"/>
          <p:cNvSpPr/>
          <p:nvPr/>
        </p:nvSpPr>
        <p:spPr>
          <a:xfrm>
            <a:off x="1148676" y="5833392"/>
            <a:ext cx="39145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385623"/>
              </a:buClr>
              <a:buSzPts val="1400"/>
              <a:buFont typeface="Arial"/>
              <a:buNone/>
            </a:pPr>
            <a:r>
              <a:rPr lang="en-US" sz="1400">
                <a:solidFill>
                  <a:srgbClr val="385623"/>
                </a:solidFill>
                <a:latin typeface="Arial"/>
                <a:ea typeface="Arial"/>
                <a:cs typeface="Arial"/>
                <a:sym typeface="Arial"/>
              </a:rPr>
              <a:t>O</a:t>
            </a:r>
            <a:r>
              <a:rPr lang="en-US" sz="1400" baseline="-25000">
                <a:solidFill>
                  <a:srgbClr val="385623"/>
                </a:solidFill>
                <a:latin typeface="Arial"/>
                <a:ea typeface="Arial"/>
                <a:cs typeface="Arial"/>
                <a:sym typeface="Arial"/>
              </a:rPr>
              <a:t>2</a:t>
            </a:r>
            <a:endParaRPr sz="1400">
              <a:solidFill>
                <a:srgbClr val="385623"/>
              </a:solidFill>
              <a:latin typeface="Calibri"/>
              <a:ea typeface="Calibri"/>
              <a:cs typeface="Calibri"/>
              <a:sym typeface="Calibri"/>
            </a:endParaRPr>
          </a:p>
        </p:txBody>
      </p:sp>
      <p:sp>
        <p:nvSpPr>
          <p:cNvPr id="845" name="Google Shape;845;p27"/>
          <p:cNvSpPr/>
          <p:nvPr/>
        </p:nvSpPr>
        <p:spPr>
          <a:xfrm>
            <a:off x="6984447" y="5675853"/>
            <a:ext cx="481832" cy="307778"/>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846" name="Google Shape;846;p27"/>
          <p:cNvSpPr txBox="1"/>
          <p:nvPr/>
        </p:nvSpPr>
        <p:spPr>
          <a:xfrm>
            <a:off x="5167467" y="5978554"/>
            <a:ext cx="4036170" cy="470322"/>
          </a:xfrm>
          <a:prstGeom prst="rect">
            <a:avLst/>
          </a:prstGeom>
          <a:blipFill rotWithShape="1">
            <a:blip r:embed="rId9">
              <a:alphaModFix/>
            </a:blip>
            <a:stretch>
              <a:fillRect l="-1885" r="-626" b="-1315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 </a:t>
            </a:r>
            <a:endParaRPr sz="1900">
              <a:solidFill>
                <a:schemeClr val="dk1"/>
              </a:solidFill>
              <a:latin typeface="Calibri"/>
              <a:ea typeface="Calibri"/>
              <a:cs typeface="Calibri"/>
              <a:sym typeface="Calibri"/>
            </a:endParaRPr>
          </a:p>
        </p:txBody>
      </p:sp>
      <p:sp>
        <p:nvSpPr>
          <p:cNvPr id="847" name="Google Shape;847;p27"/>
          <p:cNvSpPr/>
          <p:nvPr/>
        </p:nvSpPr>
        <p:spPr>
          <a:xfrm>
            <a:off x="9554475" y="4974773"/>
            <a:ext cx="1875348" cy="6052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alibri"/>
              <a:buNone/>
            </a:pPr>
            <a:r>
              <a:rPr lang="en-US" sz="2000">
                <a:solidFill>
                  <a:srgbClr val="C00000"/>
                </a:solidFill>
                <a:latin typeface="Calibri"/>
                <a:ea typeface="Calibri"/>
                <a:cs typeface="Calibri"/>
                <a:sym typeface="Calibri"/>
              </a:rPr>
              <a:t>Chemical reaction space</a:t>
            </a:r>
            <a:endParaRPr sz="2000">
              <a:solidFill>
                <a:srgbClr val="C00000"/>
              </a:solidFill>
              <a:latin typeface="Calibri"/>
              <a:ea typeface="Calibri"/>
              <a:cs typeface="Calibri"/>
              <a:sym typeface="Calibri"/>
            </a:endParaRPr>
          </a:p>
        </p:txBody>
      </p:sp>
      <p:sp>
        <p:nvSpPr>
          <p:cNvPr id="848" name="Google Shape;848;p27"/>
          <p:cNvSpPr/>
          <p:nvPr/>
        </p:nvSpPr>
        <p:spPr>
          <a:xfrm>
            <a:off x="9314157" y="5932044"/>
            <a:ext cx="2355984" cy="60888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alibri"/>
              <a:buNone/>
            </a:pPr>
            <a:r>
              <a:rPr lang="en-US" sz="2000">
                <a:solidFill>
                  <a:srgbClr val="C00000"/>
                </a:solidFill>
                <a:latin typeface="Calibri"/>
                <a:ea typeface="Calibri"/>
                <a:cs typeface="Calibri"/>
                <a:sym typeface="Calibri"/>
              </a:rPr>
              <a:t>Molecule embedding space</a:t>
            </a:r>
            <a:endParaRPr sz="2000">
              <a:solidFill>
                <a:srgbClr val="C00000"/>
              </a:solidFill>
              <a:latin typeface="Calibri"/>
              <a:ea typeface="Calibri"/>
              <a:cs typeface="Calibri"/>
              <a:sym typeface="Calibri"/>
            </a:endParaRPr>
          </a:p>
        </p:txBody>
      </p:sp>
    </p:spTree>
    <p:extLst>
      <p:ext uri="{BB962C8B-B14F-4D97-AF65-F5344CB8AC3E}">
        <p14:creationId xmlns:p14="http://schemas.microsoft.com/office/powerpoint/2010/main" val="2703044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17"/>
          <p:cNvSpPr txBox="1">
            <a:spLocks noGrp="1"/>
          </p:cNvSpPr>
          <p:nvPr>
            <p:ph type="title"/>
          </p:nvPr>
        </p:nvSpPr>
        <p:spPr>
          <a:xfrm>
            <a:off x="140677" y="123568"/>
            <a:ext cx="11911775" cy="1082933"/>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151E49"/>
              </a:buClr>
              <a:buSzPts val="1800"/>
              <a:buFont typeface="Arial"/>
              <a:buNone/>
            </a:pPr>
            <a:r>
              <a:rPr lang="en-US" sz="4400" dirty="0">
                <a:solidFill>
                  <a:schemeClr val="tx1"/>
                </a:solidFill>
                <a:latin typeface="Berlin Sans FB Demi" panose="020E0802020502020306" pitchFamily="34" charset="0"/>
                <a:ea typeface="+mj-ea"/>
                <a:cs typeface="+mj-cs"/>
              </a:rPr>
              <a:t>Experiments: Chemical Reaction Prediction</a:t>
            </a:r>
            <a:endParaRPr sz="4400" dirty="0">
              <a:solidFill>
                <a:schemeClr val="tx1"/>
              </a:solidFill>
              <a:latin typeface="Berlin Sans FB Demi" panose="020E0802020502020306" pitchFamily="34" charset="0"/>
              <a:ea typeface="+mj-ea"/>
              <a:cs typeface="+mj-cs"/>
            </a:endParaRPr>
          </a:p>
        </p:txBody>
      </p:sp>
      <p:sp>
        <p:nvSpPr>
          <p:cNvPr id="564" name="Google Shape;564;p17"/>
          <p:cNvSpPr txBox="1">
            <a:spLocks noGrp="1"/>
          </p:cNvSpPr>
          <p:nvPr>
            <p:ph type="body" idx="1"/>
          </p:nvPr>
        </p:nvSpPr>
        <p:spPr>
          <a:xfrm>
            <a:off x="671332" y="1908751"/>
            <a:ext cx="10857053" cy="2271363"/>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151E49"/>
              </a:buClr>
              <a:buSzPts val="2400"/>
              <a:buFont typeface="Courier New"/>
              <a:buChar char="o"/>
            </a:pPr>
            <a:r>
              <a:rPr lang="en-US" sz="2400"/>
              <a:t>USPTO</a:t>
            </a:r>
            <a:endParaRPr/>
          </a:p>
          <a:p>
            <a:pPr marL="457200" lvl="0" indent="-457200" algn="l" rtl="0">
              <a:lnSpc>
                <a:spcPct val="90000"/>
              </a:lnSpc>
              <a:spcBef>
                <a:spcPts val="1000"/>
              </a:spcBef>
              <a:spcAft>
                <a:spcPts val="0"/>
              </a:spcAft>
              <a:buClr>
                <a:srgbClr val="151E49"/>
              </a:buClr>
              <a:buSzPts val="2400"/>
              <a:buFont typeface="Courier New"/>
              <a:buChar char="o"/>
            </a:pPr>
            <a:r>
              <a:rPr lang="en-US" sz="2400"/>
              <a:t>Training set: 409k, validation set: 30k, test set: 40k</a:t>
            </a:r>
            <a:endParaRPr/>
          </a:p>
          <a:p>
            <a:pPr marL="457200" lvl="0" indent="-457200" algn="l" rtl="0">
              <a:lnSpc>
                <a:spcPct val="90000"/>
              </a:lnSpc>
              <a:spcBef>
                <a:spcPts val="1000"/>
              </a:spcBef>
              <a:spcAft>
                <a:spcPts val="0"/>
              </a:spcAft>
              <a:buClr>
                <a:srgbClr val="151E49"/>
              </a:buClr>
              <a:buSzPts val="2400"/>
              <a:buFont typeface="Courier New"/>
              <a:buChar char="o"/>
            </a:pPr>
            <a:r>
              <a:rPr lang="en-US" sz="2400"/>
              <a:t>Each reaction contains SMILES strings of up to five reactant(s) and exactly one product</a:t>
            </a:r>
            <a:endParaRPr/>
          </a:p>
          <a:p>
            <a:pPr marL="457200" lvl="0" indent="-457200" algn="l" rtl="0">
              <a:lnSpc>
                <a:spcPct val="90000"/>
              </a:lnSpc>
              <a:spcBef>
                <a:spcPts val="1000"/>
              </a:spcBef>
              <a:spcAft>
                <a:spcPts val="0"/>
              </a:spcAft>
              <a:buClr>
                <a:srgbClr val="151E49"/>
              </a:buClr>
              <a:buSzPts val="2400"/>
              <a:buFont typeface="Courier New"/>
              <a:buChar char="o"/>
            </a:pPr>
            <a:r>
              <a:rPr lang="en-US" sz="2400"/>
              <a:t>Format:</a:t>
            </a:r>
            <a:endParaRPr/>
          </a:p>
          <a:p>
            <a:pPr marL="457200" lvl="0" indent="-304800" algn="l" rtl="0">
              <a:lnSpc>
                <a:spcPct val="90000"/>
              </a:lnSpc>
              <a:spcBef>
                <a:spcPts val="1000"/>
              </a:spcBef>
              <a:spcAft>
                <a:spcPts val="0"/>
              </a:spcAft>
              <a:buClr>
                <a:srgbClr val="151E49"/>
              </a:buClr>
              <a:buSzPts val="2400"/>
              <a:buFont typeface="Courier New"/>
              <a:buNone/>
            </a:pPr>
            <a:endParaRPr sz="2400"/>
          </a:p>
        </p:txBody>
      </p:sp>
      <p:sp>
        <p:nvSpPr>
          <p:cNvPr id="565" name="Google Shape;565;p17"/>
          <p:cNvSpPr/>
          <p:nvPr/>
        </p:nvSpPr>
        <p:spPr>
          <a:xfrm>
            <a:off x="140677" y="4353952"/>
            <a:ext cx="12051323"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Calibri"/>
                <a:ea typeface="Calibri"/>
                <a:cs typeface="Calibri"/>
                <a:sym typeface="Calibri"/>
              </a:rPr>
              <a:t>                                  </a:t>
            </a:r>
            <a:r>
              <a:rPr lang="en-US" sz="2000" b="1">
                <a:solidFill>
                  <a:schemeClr val="dk1"/>
                </a:solidFill>
                <a:latin typeface="Calibri"/>
                <a:ea typeface="Calibri"/>
                <a:cs typeface="Calibri"/>
                <a:sym typeface="Calibri"/>
              </a:rPr>
              <a:t>reactant_smiles                                                                           product_smiles</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0                 CC(C)C[Mg+].CON(C)C(=O)c1ccc(O)nc1                                            CC(C)CC(=O)c1ccc(O)nc1</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1                  CN.O=C(O)c1ccc(Cl)c([N+](=O)[O-])c1                                      CNc1ccc(C(=O)O)cc1[N+](=O)[O-]</a:t>
            </a:r>
            <a:endParaRPr/>
          </a:p>
          <a:p>
            <a:pPr marL="457200" marR="0" lvl="0" indent="-457200" algn="l" rtl="0">
              <a:spcBef>
                <a:spcPts val="0"/>
              </a:spcBef>
              <a:spcAft>
                <a:spcPts val="0"/>
              </a:spcAft>
              <a:buClr>
                <a:schemeClr val="dk1"/>
              </a:buClr>
              <a:buSzPts val="2000"/>
              <a:buFont typeface="Calibri"/>
              <a:buAutoNum type="arabicPlain" startAt="2"/>
            </a:pPr>
            <a:r>
              <a:rPr lang="en-US" sz="2000">
                <a:solidFill>
                  <a:schemeClr val="dk1"/>
                </a:solidFill>
                <a:latin typeface="Calibri"/>
                <a:ea typeface="Calibri"/>
                <a:cs typeface="Calibri"/>
                <a:sym typeface="Calibri"/>
              </a:rPr>
              <a:t>CCn1cc(C(=O)O)c(=O)c2cc(F)c(-c3ccc(N)cc3)cc21.O=CO     CCn1cc(C(=O)O)c(=O)c2cc(F)c(-c3ccc(NC=O)cc3)cc21</a:t>
            </a:r>
            <a:endParaRPr/>
          </a:p>
          <a:p>
            <a:pPr marL="0" marR="0" lvl="0" indent="0" algn="l" rtl="0">
              <a:spcBef>
                <a:spcPts val="0"/>
              </a:spcBef>
              <a:spcAft>
                <a:spcPts val="0"/>
              </a:spcAft>
              <a:buNone/>
            </a:pPr>
            <a:r>
              <a:rPr lang="en-US" sz="2000">
                <a:solidFill>
                  <a:schemeClr val="dk1"/>
                </a:solidFill>
                <a:latin typeface="Calibri"/>
                <a:ea typeface="Calibri"/>
                <a:cs typeface="Calibri"/>
                <a:sym typeface="Calibri"/>
              </a:rPr>
              <a:t>……</a:t>
            </a:r>
            <a:endParaRPr/>
          </a:p>
        </p:txBody>
      </p:sp>
      <p:sp>
        <p:nvSpPr>
          <p:cNvPr id="566" name="Google Shape;566;p17"/>
          <p:cNvSpPr/>
          <p:nvPr/>
        </p:nvSpPr>
        <p:spPr>
          <a:xfrm>
            <a:off x="1177857" y="1326793"/>
            <a:ext cx="2233304"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Dataset </a:t>
            </a:r>
            <a:endParaRPr sz="1800" b="1">
              <a:solidFill>
                <a:schemeClr val="dk1"/>
              </a:solidFill>
              <a:latin typeface="Arial"/>
              <a:ea typeface="Arial"/>
              <a:cs typeface="Arial"/>
              <a:sym typeface="Arial"/>
            </a:endParaRPr>
          </a:p>
        </p:txBody>
      </p:sp>
    </p:spTree>
    <p:extLst>
      <p:ext uri="{BB962C8B-B14F-4D97-AF65-F5344CB8AC3E}">
        <p14:creationId xmlns:p14="http://schemas.microsoft.com/office/powerpoint/2010/main" val="17722174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5" name="Google Shape;895;p31"/>
          <p:cNvSpPr/>
          <p:nvPr/>
        </p:nvSpPr>
        <p:spPr>
          <a:xfrm>
            <a:off x="951515" y="1375212"/>
            <a:ext cx="569822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400"/>
              <a:buFont typeface="Calibri"/>
              <a:buNone/>
            </a:pPr>
            <a:r>
              <a:rPr lang="en-US" sz="2400" b="1">
                <a:solidFill>
                  <a:schemeClr val="dk1"/>
                </a:solidFill>
                <a:latin typeface="Calibri"/>
                <a:ea typeface="Calibri"/>
                <a:cs typeface="Calibri"/>
                <a:sym typeface="Calibri"/>
              </a:rPr>
              <a:t>Using products in the test set as candidates</a:t>
            </a:r>
            <a:endParaRPr sz="2400">
              <a:solidFill>
                <a:schemeClr val="dk1"/>
              </a:solidFill>
              <a:latin typeface="Calibri"/>
              <a:ea typeface="Calibri"/>
              <a:cs typeface="Calibri"/>
              <a:sym typeface="Calibri"/>
            </a:endParaRPr>
          </a:p>
        </p:txBody>
      </p:sp>
      <p:pic>
        <p:nvPicPr>
          <p:cNvPr id="896" name="Google Shape;896;p31"/>
          <p:cNvPicPr preferRelativeResize="0"/>
          <p:nvPr/>
        </p:nvPicPr>
        <p:blipFill rotWithShape="1">
          <a:blip r:embed="rId3">
            <a:alphaModFix/>
          </a:blip>
          <a:srcRect/>
          <a:stretch/>
        </p:blipFill>
        <p:spPr>
          <a:xfrm>
            <a:off x="115017" y="2072495"/>
            <a:ext cx="11939663" cy="3252995"/>
          </a:xfrm>
          <a:prstGeom prst="rect">
            <a:avLst/>
          </a:prstGeom>
          <a:noFill/>
          <a:ln>
            <a:noFill/>
          </a:ln>
        </p:spPr>
      </p:pic>
      <p:sp>
        <p:nvSpPr>
          <p:cNvPr id="897" name="Google Shape;897;p31"/>
          <p:cNvSpPr/>
          <p:nvPr/>
        </p:nvSpPr>
        <p:spPr>
          <a:xfrm>
            <a:off x="1103971" y="3679897"/>
            <a:ext cx="591014" cy="959009"/>
          </a:xfrm>
          <a:prstGeom prst="rect">
            <a:avLst/>
          </a:prstGeom>
          <a:no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898" name="Google Shape;898;p31"/>
          <p:cNvSpPr txBox="1"/>
          <p:nvPr/>
        </p:nvSpPr>
        <p:spPr>
          <a:xfrm>
            <a:off x="0" y="5522327"/>
            <a:ext cx="1932363"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C00000"/>
              </a:buClr>
              <a:buSzPts val="1800"/>
              <a:buFont typeface="Calibri"/>
              <a:buNone/>
            </a:pPr>
            <a:r>
              <a:rPr lang="en-US" sz="1800" b="1">
                <a:solidFill>
                  <a:srgbClr val="C00000"/>
                </a:solidFill>
                <a:latin typeface="Calibri"/>
                <a:ea typeface="Calibri"/>
                <a:cs typeface="Calibri"/>
                <a:sym typeface="Calibri"/>
              </a:rPr>
              <a:t>Improvement of MolR-TAG over the best baseline</a:t>
            </a:r>
            <a:endParaRPr sz="1900">
              <a:solidFill>
                <a:schemeClr val="dk1"/>
              </a:solidFill>
              <a:latin typeface="Calibri"/>
              <a:ea typeface="Calibri"/>
              <a:cs typeface="Calibri"/>
              <a:sym typeface="Calibri"/>
            </a:endParaRPr>
          </a:p>
        </p:txBody>
      </p:sp>
      <p:sp>
        <p:nvSpPr>
          <p:cNvPr id="899" name="Google Shape;899;p31"/>
          <p:cNvSpPr txBox="1"/>
          <p:nvPr/>
        </p:nvSpPr>
        <p:spPr>
          <a:xfrm>
            <a:off x="2051538" y="5799326"/>
            <a:ext cx="988255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Calibri"/>
              <a:buNone/>
            </a:pPr>
            <a:r>
              <a:rPr lang="en-US" sz="1800" b="1">
                <a:solidFill>
                  <a:srgbClr val="C00000"/>
                </a:solidFill>
                <a:latin typeface="Calibri"/>
                <a:ea typeface="Calibri"/>
                <a:cs typeface="Calibri"/>
                <a:sym typeface="Calibri"/>
              </a:rPr>
              <a:t>          14.2%                 390.2                     17.4%                     12.2%                     10.1%                       7.9%</a:t>
            </a:r>
            <a:endParaRPr sz="1900">
              <a:solidFill>
                <a:schemeClr val="dk1"/>
              </a:solidFill>
              <a:latin typeface="Calibri"/>
              <a:ea typeface="Calibri"/>
              <a:cs typeface="Calibri"/>
              <a:sym typeface="Calibri"/>
            </a:endParaRPr>
          </a:p>
        </p:txBody>
      </p:sp>
      <p:sp>
        <p:nvSpPr>
          <p:cNvPr id="9" name="Google Shape;864;p29"/>
          <p:cNvSpPr txBox="1">
            <a:spLocks noGrp="1"/>
          </p:cNvSpPr>
          <p:nvPr>
            <p:ph type="title"/>
          </p:nvPr>
        </p:nvSpPr>
        <p:spPr>
          <a:xfrm>
            <a:off x="140677" y="123568"/>
            <a:ext cx="11911775" cy="108293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151E49"/>
              </a:buClr>
              <a:buSzPts val="1800"/>
              <a:buFont typeface="Arial"/>
              <a:buNone/>
            </a:pPr>
            <a:r>
              <a:rPr lang="en-US" sz="4000" dirty="0" smtClean="0">
                <a:solidFill>
                  <a:schemeClr val="dk1"/>
                </a:solidFill>
                <a:latin typeface="Overlock"/>
                <a:ea typeface="Overlock"/>
                <a:cs typeface="Overlock"/>
                <a:sym typeface="Overlock"/>
              </a:rPr>
              <a:t>Experiments: Chemical Reaction Prediction</a:t>
            </a:r>
            <a:endParaRPr sz="4000" dirty="0">
              <a:solidFill>
                <a:schemeClr val="dk1"/>
              </a:solidFill>
              <a:latin typeface="Overlock"/>
              <a:ea typeface="Overlock"/>
              <a:cs typeface="Overlock"/>
              <a:sym typeface="Overlock"/>
            </a:endParaRPr>
          </a:p>
        </p:txBody>
      </p:sp>
    </p:spTree>
    <p:extLst>
      <p:ext uri="{BB962C8B-B14F-4D97-AF65-F5344CB8AC3E}">
        <p14:creationId xmlns:p14="http://schemas.microsoft.com/office/powerpoint/2010/main" val="4642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xmlns="" id="{17ADDADA-BF0A-814A-98DE-69C8740248C5}"/>
              </a:ext>
            </a:extLst>
          </p:cNvPr>
          <p:cNvSpPr>
            <a:spLocks noGrp="1"/>
          </p:cNvSpPr>
          <p:nvPr>
            <p:ph type="title"/>
          </p:nvPr>
        </p:nvSpPr>
        <p:spPr>
          <a:xfrm>
            <a:off x="462709" y="254000"/>
            <a:ext cx="11193137" cy="784827"/>
          </a:xfrm>
        </p:spPr>
        <p:txBody>
          <a:bodyPr spcFirstLastPara="1" wrap="square" lIns="91438" tIns="45719" rIns="91438" bIns="45719" anchor="ctr" anchorCtr="0">
            <a:normAutofit fontScale="90000"/>
          </a:bodyPr>
          <a:lstStyle/>
          <a:p>
            <a:r>
              <a:rPr lang="en-US" dirty="0" smtClean="0"/>
              <a:t>Joint Natural Language and Molecule Learning </a:t>
            </a:r>
            <a:r>
              <a:rPr lang="en-US" dirty="0"/>
              <a:t>[Edwards et al., </a:t>
            </a:r>
            <a:r>
              <a:rPr lang="en-US" dirty="0" smtClean="0"/>
              <a:t>EMNLP2022]</a:t>
            </a:r>
            <a:endParaRPr lang="en-US" dirty="0"/>
          </a:p>
        </p:txBody>
      </p:sp>
      <p:pic>
        <p:nvPicPr>
          <p:cNvPr id="2" name="Picture 1" descr="Screen Shot 2022-04-24 at 4.47.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9059" y="1134932"/>
            <a:ext cx="7354437" cy="5398803"/>
          </a:xfrm>
          <a:prstGeom prst="rect">
            <a:avLst/>
          </a:prstGeom>
        </p:spPr>
      </p:pic>
    </p:spTree>
    <p:extLst>
      <p:ext uri="{BB962C8B-B14F-4D97-AF65-F5344CB8AC3E}">
        <p14:creationId xmlns:p14="http://schemas.microsoft.com/office/powerpoint/2010/main" val="172579340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4" name="Picture 3" descr="Chart&#10;&#10;Description automatically generated">
            <a:extLst>
              <a:ext uri="{FF2B5EF4-FFF2-40B4-BE49-F238E27FC236}">
                <a16:creationId xmlns:a16="http://schemas.microsoft.com/office/drawing/2014/main" xmlns="" id="{AD6D4909-2BDB-41D2-8148-90EEC36EE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9701" y="1238889"/>
            <a:ext cx="5779099" cy="3120713"/>
          </a:xfrm>
          <a:prstGeom prst="rect">
            <a:avLst/>
          </a:prstGeom>
        </p:spPr>
      </p:pic>
      <p:sp>
        <p:nvSpPr>
          <p:cNvPr id="263" name="Google Shape;263;p38"/>
          <p:cNvSpPr txBox="1">
            <a:spLocks noGrp="1"/>
          </p:cNvSpPr>
          <p:nvPr>
            <p:ph type="title"/>
          </p:nvPr>
        </p:nvSpPr>
        <p:spPr>
          <a:xfrm>
            <a:off x="415600" y="422311"/>
            <a:ext cx="11360800" cy="763600"/>
          </a:xfrm>
          <a:prstGeom prst="rect">
            <a:avLst/>
          </a:prstGeom>
        </p:spPr>
        <p:txBody>
          <a:bodyPr spcFirstLastPara="1" vert="horz" wrap="square" lIns="121897" tIns="121897" rIns="121897" bIns="121897" rtlCol="0" anchor="t" anchorCtr="0">
            <a:normAutofit/>
          </a:bodyPr>
          <a:lstStyle/>
          <a:p>
            <a:r>
              <a:rPr lang="en" dirty="0"/>
              <a:t>Molecule Generation Results</a:t>
            </a:r>
            <a:endParaRPr dirty="0"/>
          </a:p>
        </p:txBody>
      </p:sp>
      <p:pic>
        <p:nvPicPr>
          <p:cNvPr id="264" name="Google Shape;264;p38"/>
          <p:cNvPicPr preferRelativeResize="0"/>
          <p:nvPr/>
        </p:nvPicPr>
        <p:blipFill>
          <a:blip r:embed="rId4">
            <a:alphaModFix/>
          </a:blip>
          <a:stretch>
            <a:fillRect/>
          </a:stretch>
        </p:blipFill>
        <p:spPr>
          <a:xfrm>
            <a:off x="203200" y="1560167"/>
            <a:ext cx="5725933" cy="2061336"/>
          </a:xfrm>
          <a:prstGeom prst="rect">
            <a:avLst/>
          </a:prstGeom>
          <a:noFill/>
          <a:ln>
            <a:noFill/>
          </a:ln>
        </p:spPr>
      </p:pic>
      <p:sp>
        <p:nvSpPr>
          <p:cNvPr id="2" name="TextBox 1">
            <a:extLst>
              <a:ext uri="{FF2B5EF4-FFF2-40B4-BE49-F238E27FC236}">
                <a16:creationId xmlns:a16="http://schemas.microsoft.com/office/drawing/2014/main" xmlns="" id="{E435E812-38D6-455C-8F3D-6804AD60A5DD}"/>
              </a:ext>
            </a:extLst>
          </p:cNvPr>
          <p:cNvSpPr txBox="1"/>
          <p:nvPr/>
        </p:nvSpPr>
        <p:spPr>
          <a:xfrm>
            <a:off x="8149701" y="0"/>
            <a:ext cx="3819912" cy="338555"/>
          </a:xfrm>
          <a:prstGeom prst="rect">
            <a:avLst/>
          </a:prstGeom>
          <a:noFill/>
        </p:spPr>
        <p:txBody>
          <a:bodyPr wrap="square" lIns="121917" tIns="60958" rIns="121917" bIns="60958" rtlCol="0">
            <a:spAutoFit/>
          </a:bodyPr>
          <a:lstStyle/>
          <a:p>
            <a:r>
              <a:rPr lang="en-US" sz="1400" dirty="0"/>
              <a:t>Left - Ground truth, Right - Predicted</a:t>
            </a:r>
          </a:p>
        </p:txBody>
      </p:sp>
      <p:pic>
        <p:nvPicPr>
          <p:cNvPr id="6" name="Picture 5" descr="Chart, line chart&#10;&#10;Description automatically generated">
            <a:extLst>
              <a:ext uri="{FF2B5EF4-FFF2-40B4-BE49-F238E27FC236}">
                <a16:creationId xmlns:a16="http://schemas.microsoft.com/office/drawing/2014/main" xmlns="" id="{8371963F-DAB0-44E2-A0FD-5C7C10C681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 y="3996243"/>
            <a:ext cx="4891315" cy="2641309"/>
          </a:xfrm>
          <a:prstGeom prst="rect">
            <a:avLst/>
          </a:prstGeom>
        </p:spPr>
      </p:pic>
    </p:spTree>
    <p:extLst>
      <p:ext uri="{BB962C8B-B14F-4D97-AF65-F5344CB8AC3E}">
        <p14:creationId xmlns:p14="http://schemas.microsoft.com/office/powerpoint/2010/main" val="137042204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FC7FDF-3655-024F-9F19-8157203E2737}"/>
              </a:ext>
            </a:extLst>
          </p:cNvPr>
          <p:cNvSpPr>
            <a:spLocks noGrp="1"/>
          </p:cNvSpPr>
          <p:nvPr>
            <p:ph type="title"/>
          </p:nvPr>
        </p:nvSpPr>
        <p:spPr/>
        <p:txBody>
          <a:bodyPr/>
          <a:lstStyle/>
          <a:p>
            <a:r>
              <a:rPr lang="en-US" dirty="0"/>
              <a:t>A Brief Introduction to Information Extraction Subtasks</a:t>
            </a:r>
          </a:p>
        </p:txBody>
      </p:sp>
      <p:sp>
        <p:nvSpPr>
          <p:cNvPr id="3" name="Content Placeholder 2">
            <a:extLst>
              <a:ext uri="{FF2B5EF4-FFF2-40B4-BE49-F238E27FC236}">
                <a16:creationId xmlns="" xmlns:a16="http://schemas.microsoft.com/office/drawing/2014/main" id="{44FD4AEE-5FB9-0C4C-B760-6A8712AC4242}"/>
              </a:ext>
            </a:extLst>
          </p:cNvPr>
          <p:cNvSpPr>
            <a:spLocks noGrp="1"/>
          </p:cNvSpPr>
          <p:nvPr>
            <p:ph idx="1"/>
          </p:nvPr>
        </p:nvSpPr>
        <p:spPr>
          <a:xfrm>
            <a:off x="482600" y="1178559"/>
            <a:ext cx="11226800" cy="5314315"/>
          </a:xfrm>
        </p:spPr>
        <p:txBody>
          <a:bodyPr>
            <a:normAutofit/>
          </a:bodyPr>
          <a:lstStyle/>
          <a:p>
            <a:r>
              <a:rPr lang="en-US" sz="1600" b="1" dirty="0"/>
              <a:t>Entity Extraction </a:t>
            </a:r>
            <a:r>
              <a:rPr lang="en-US" sz="1600" dirty="0"/>
              <a:t>aims to identify entity mentions in text and classify them into pre-defined entity types.</a:t>
            </a:r>
          </a:p>
          <a:p>
            <a:r>
              <a:rPr lang="en-US" sz="1600" b="1" dirty="0"/>
              <a:t>Relation Extraction</a:t>
            </a:r>
            <a:r>
              <a:rPr lang="en-US" sz="1600" dirty="0"/>
              <a:t> is the task of assigning a relation type to an ordered pair of entity mentions.</a:t>
            </a:r>
          </a:p>
          <a:p>
            <a:r>
              <a:rPr lang="en-US" sz="1600" b="1" dirty="0"/>
              <a:t>Event Extraction </a:t>
            </a:r>
            <a:r>
              <a:rPr lang="en-US" sz="1600" dirty="0"/>
              <a:t>entails identifying and classifying event triggers and their arguments</a:t>
            </a:r>
          </a:p>
          <a:p>
            <a:pPr lvl="1"/>
            <a:r>
              <a:rPr lang="en-US" sz="1400" dirty="0"/>
              <a:t>Event triggers</a:t>
            </a:r>
            <a:r>
              <a:rPr lang="en-US" sz="1400" dirty="0">
                <a:latin typeface="Helvetica Light" panose="020B0403020202020204" pitchFamily="34" charset="0"/>
              </a:rPr>
              <a:t>: the words or phrase that most clearly express event occurrences</a:t>
            </a:r>
          </a:p>
          <a:p>
            <a:pPr lvl="1"/>
            <a:r>
              <a:rPr lang="en-US" sz="1400" dirty="0"/>
              <a:t>Arguments</a:t>
            </a:r>
            <a:r>
              <a:rPr lang="en-US" sz="1400" dirty="0">
                <a:latin typeface="Helvetica Light" panose="020B0403020202020204" pitchFamily="34" charset="0"/>
              </a:rPr>
              <a:t>: the words or phrases for participants in those events</a:t>
            </a:r>
          </a:p>
          <a:p>
            <a:endParaRPr lang="en-US" sz="1600" dirty="0"/>
          </a:p>
          <a:p>
            <a:endParaRPr lang="en-US" sz="1600" dirty="0"/>
          </a:p>
          <a:p>
            <a:endParaRPr lang="en-US" sz="1600" dirty="0"/>
          </a:p>
          <a:p>
            <a:endParaRPr lang="en-US" sz="1600" dirty="0"/>
          </a:p>
          <a:p>
            <a:endParaRPr lang="en-US" sz="1600" dirty="0"/>
          </a:p>
          <a:p>
            <a:r>
              <a:rPr lang="en-US" sz="1600" b="1" dirty="0"/>
              <a:t>Entity Coreference Resolution</a:t>
            </a:r>
            <a:r>
              <a:rPr lang="en-US" sz="1600" dirty="0"/>
              <a:t> is the task of resolving all entity mentions that refer to the same entity.</a:t>
            </a:r>
          </a:p>
          <a:p>
            <a:r>
              <a:rPr lang="en-US" sz="1600" b="1" dirty="0"/>
              <a:t>Event Coreference Resolution</a:t>
            </a:r>
            <a:r>
              <a:rPr lang="en-US" sz="1600" dirty="0"/>
              <a:t> is the task of resolving all event mentions that refer to the same event.</a:t>
            </a:r>
          </a:p>
        </p:txBody>
      </p:sp>
      <p:sp>
        <p:nvSpPr>
          <p:cNvPr id="4" name="Slide Number Placeholder 3">
            <a:extLst>
              <a:ext uri="{FF2B5EF4-FFF2-40B4-BE49-F238E27FC236}">
                <a16:creationId xmlns="" xmlns:a16="http://schemas.microsoft.com/office/drawing/2014/main" id="{5B2E03A6-4765-D94D-8488-2C2683393A0B}"/>
              </a:ext>
            </a:extLst>
          </p:cNvPr>
          <p:cNvSpPr>
            <a:spLocks noGrp="1"/>
          </p:cNvSpPr>
          <p:nvPr>
            <p:ph type="sldNum" sz="quarter" idx="12"/>
          </p:nvPr>
        </p:nvSpPr>
        <p:spPr/>
        <p:txBody>
          <a:bodyPr/>
          <a:lstStyle/>
          <a:p>
            <a:fld id="{5E243917-268D-A04D-8121-790DAE7EE72B}" type="slidenum">
              <a:rPr lang="en-US" smtClean="0"/>
              <a:t>5</a:t>
            </a:fld>
            <a:endParaRPr lang="en-US"/>
          </a:p>
        </p:txBody>
      </p:sp>
      <p:sp>
        <p:nvSpPr>
          <p:cNvPr id="5" name="Oval 4">
            <a:extLst>
              <a:ext uri="{FF2B5EF4-FFF2-40B4-BE49-F238E27FC236}">
                <a16:creationId xmlns="" xmlns:a16="http://schemas.microsoft.com/office/drawing/2014/main" id="{E7F7880D-6412-3042-A66B-0669F01E14FF}"/>
              </a:ext>
            </a:extLst>
          </p:cNvPr>
          <p:cNvSpPr/>
          <p:nvPr/>
        </p:nvSpPr>
        <p:spPr>
          <a:xfrm>
            <a:off x="2411973" y="3621281"/>
            <a:ext cx="355600" cy="355600"/>
          </a:xfrm>
          <a:prstGeom prst="ellipse">
            <a:avLst/>
          </a:prstGeom>
          <a:solidFill>
            <a:srgbClr val="97A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 xmlns:a16="http://schemas.microsoft.com/office/drawing/2014/main" id="{40E7BF75-CE6A-5A4B-A408-E9C100FABB5E}"/>
              </a:ext>
            </a:extLst>
          </p:cNvPr>
          <p:cNvSpPr/>
          <p:nvPr/>
        </p:nvSpPr>
        <p:spPr>
          <a:xfrm>
            <a:off x="1662673" y="4294381"/>
            <a:ext cx="254000" cy="254000"/>
          </a:xfrm>
          <a:prstGeom prst="ellipse">
            <a:avLst/>
          </a:prstGeom>
          <a:solidFill>
            <a:srgbClr val="97A6AE">
              <a:alpha val="20000"/>
            </a:srgbClr>
          </a:solidFill>
          <a:ln w="28575">
            <a:solidFill>
              <a:srgbClr val="97A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7CC4491C-1187-AF40-8A2E-B4B5361A6FC6}"/>
              </a:ext>
            </a:extLst>
          </p:cNvPr>
          <p:cNvSpPr/>
          <p:nvPr/>
        </p:nvSpPr>
        <p:spPr>
          <a:xfrm>
            <a:off x="2462773" y="4647946"/>
            <a:ext cx="254000" cy="254000"/>
          </a:xfrm>
          <a:prstGeom prst="ellipse">
            <a:avLst/>
          </a:prstGeom>
          <a:solidFill>
            <a:srgbClr val="97A6AE">
              <a:alpha val="20000"/>
            </a:srgbClr>
          </a:solidFill>
          <a:ln w="28575">
            <a:solidFill>
              <a:srgbClr val="97A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 xmlns:a16="http://schemas.microsoft.com/office/drawing/2014/main" id="{D4B41EBE-C40B-2B47-883F-26657627DE2E}"/>
              </a:ext>
            </a:extLst>
          </p:cNvPr>
          <p:cNvSpPr/>
          <p:nvPr/>
        </p:nvSpPr>
        <p:spPr>
          <a:xfrm>
            <a:off x="3326373" y="4294381"/>
            <a:ext cx="254000" cy="254000"/>
          </a:xfrm>
          <a:prstGeom prst="ellipse">
            <a:avLst/>
          </a:prstGeom>
          <a:solidFill>
            <a:srgbClr val="97A6AE">
              <a:alpha val="20000"/>
            </a:srgbClr>
          </a:solidFill>
          <a:ln w="28575">
            <a:solidFill>
              <a:srgbClr val="97A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 xmlns:a16="http://schemas.microsoft.com/office/drawing/2014/main" id="{B5576525-BD24-A34C-9353-619867C0481C}"/>
              </a:ext>
            </a:extLst>
          </p:cNvPr>
          <p:cNvCxnSpPr>
            <a:cxnSpLocks/>
            <a:stCxn id="5" idx="3"/>
            <a:endCxn id="6" idx="7"/>
          </p:cNvCxnSpPr>
          <p:nvPr/>
        </p:nvCxnSpPr>
        <p:spPr>
          <a:xfrm flipH="1">
            <a:off x="1879476" y="3924805"/>
            <a:ext cx="584573" cy="406773"/>
          </a:xfrm>
          <a:prstGeom prst="line">
            <a:avLst/>
          </a:prstGeom>
          <a:ln w="38100">
            <a:solidFill>
              <a:srgbClr val="97A6A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 xmlns:a16="http://schemas.microsoft.com/office/drawing/2014/main" id="{4C03AF5D-6C85-3440-A8F6-C9466DAA4ED8}"/>
              </a:ext>
            </a:extLst>
          </p:cNvPr>
          <p:cNvCxnSpPr>
            <a:cxnSpLocks/>
            <a:stCxn id="5" idx="4"/>
            <a:endCxn id="7" idx="0"/>
          </p:cNvCxnSpPr>
          <p:nvPr/>
        </p:nvCxnSpPr>
        <p:spPr>
          <a:xfrm>
            <a:off x="2589773" y="3976881"/>
            <a:ext cx="0" cy="671065"/>
          </a:xfrm>
          <a:prstGeom prst="line">
            <a:avLst/>
          </a:prstGeom>
          <a:ln w="38100">
            <a:solidFill>
              <a:srgbClr val="97A6A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63953779-1EAB-2348-A0B9-DD0A50CB4A90}"/>
              </a:ext>
            </a:extLst>
          </p:cNvPr>
          <p:cNvCxnSpPr>
            <a:cxnSpLocks/>
            <a:stCxn id="5" idx="5"/>
            <a:endCxn id="8" idx="1"/>
          </p:cNvCxnSpPr>
          <p:nvPr/>
        </p:nvCxnSpPr>
        <p:spPr>
          <a:xfrm>
            <a:off x="2715497" y="3924805"/>
            <a:ext cx="648073" cy="406773"/>
          </a:xfrm>
          <a:prstGeom prst="line">
            <a:avLst/>
          </a:prstGeom>
          <a:ln w="38100">
            <a:solidFill>
              <a:srgbClr val="97A6AE"/>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 xmlns:a16="http://schemas.microsoft.com/office/drawing/2014/main" id="{68979457-3C7F-854F-AD5B-A252107D8652}"/>
              </a:ext>
            </a:extLst>
          </p:cNvPr>
          <p:cNvSpPr txBox="1"/>
          <p:nvPr/>
        </p:nvSpPr>
        <p:spPr>
          <a:xfrm>
            <a:off x="1513831" y="3822992"/>
            <a:ext cx="731290" cy="307777"/>
          </a:xfrm>
          <a:prstGeom prst="rect">
            <a:avLst/>
          </a:prstGeom>
          <a:noFill/>
        </p:spPr>
        <p:txBody>
          <a:bodyPr wrap="none" rtlCol="0">
            <a:spAutoFit/>
          </a:bodyPr>
          <a:lstStyle/>
          <a:p>
            <a:r>
              <a:rPr lang="en-US" sz="1400" dirty="0">
                <a:latin typeface="Helvetica" pitchFamily="2" charset="0"/>
              </a:rPr>
              <a:t>person</a:t>
            </a:r>
          </a:p>
        </p:txBody>
      </p:sp>
      <p:sp>
        <p:nvSpPr>
          <p:cNvPr id="19" name="TextBox 18">
            <a:extLst>
              <a:ext uri="{FF2B5EF4-FFF2-40B4-BE49-F238E27FC236}">
                <a16:creationId xmlns="" xmlns:a16="http://schemas.microsoft.com/office/drawing/2014/main" id="{4DF9490D-8169-914B-9936-196BC88D9FE1}"/>
              </a:ext>
            </a:extLst>
          </p:cNvPr>
          <p:cNvSpPr txBox="1"/>
          <p:nvPr/>
        </p:nvSpPr>
        <p:spPr>
          <a:xfrm>
            <a:off x="2589772" y="4240326"/>
            <a:ext cx="522900" cy="307777"/>
          </a:xfrm>
          <a:prstGeom prst="rect">
            <a:avLst/>
          </a:prstGeom>
          <a:noFill/>
        </p:spPr>
        <p:txBody>
          <a:bodyPr wrap="none" rtlCol="0">
            <a:spAutoFit/>
          </a:bodyPr>
          <a:lstStyle/>
          <a:p>
            <a:r>
              <a:rPr lang="en-US" sz="1400" dirty="0">
                <a:latin typeface="Helvetica" pitchFamily="2" charset="0"/>
              </a:rPr>
              <a:t>time</a:t>
            </a:r>
          </a:p>
        </p:txBody>
      </p:sp>
      <p:sp>
        <p:nvSpPr>
          <p:cNvPr id="20" name="TextBox 19">
            <a:extLst>
              <a:ext uri="{FF2B5EF4-FFF2-40B4-BE49-F238E27FC236}">
                <a16:creationId xmlns="" xmlns:a16="http://schemas.microsoft.com/office/drawing/2014/main" id="{0CD94895-83B0-274E-AF7B-B7B7D1BB215A}"/>
              </a:ext>
            </a:extLst>
          </p:cNvPr>
          <p:cNvSpPr txBox="1"/>
          <p:nvPr/>
        </p:nvSpPr>
        <p:spPr>
          <a:xfrm>
            <a:off x="1955624" y="3269887"/>
            <a:ext cx="1268296" cy="307777"/>
          </a:xfrm>
          <a:prstGeom prst="rect">
            <a:avLst/>
          </a:prstGeom>
          <a:noFill/>
        </p:spPr>
        <p:txBody>
          <a:bodyPr wrap="none" rtlCol="0">
            <a:spAutoFit/>
          </a:bodyPr>
          <a:lstStyle/>
          <a:p>
            <a:r>
              <a:rPr lang="en-US" sz="1400" b="1" dirty="0" err="1">
                <a:latin typeface="Helvetica" pitchFamily="2" charset="0"/>
              </a:rPr>
              <a:t>Life:Be-Born</a:t>
            </a:r>
            <a:endParaRPr lang="en-US" sz="1400" b="1" dirty="0">
              <a:latin typeface="Helvetica" pitchFamily="2" charset="0"/>
            </a:endParaRPr>
          </a:p>
        </p:txBody>
      </p:sp>
      <p:sp>
        <p:nvSpPr>
          <p:cNvPr id="21" name="TextBox 20">
            <a:extLst>
              <a:ext uri="{FF2B5EF4-FFF2-40B4-BE49-F238E27FC236}">
                <a16:creationId xmlns="" xmlns:a16="http://schemas.microsoft.com/office/drawing/2014/main" id="{12CFF84E-2E6F-C249-83EF-C8EBCFDD56C3}"/>
              </a:ext>
            </a:extLst>
          </p:cNvPr>
          <p:cNvSpPr txBox="1"/>
          <p:nvPr/>
        </p:nvSpPr>
        <p:spPr>
          <a:xfrm>
            <a:off x="3038794" y="3822992"/>
            <a:ext cx="612668" cy="307777"/>
          </a:xfrm>
          <a:prstGeom prst="rect">
            <a:avLst/>
          </a:prstGeom>
          <a:noFill/>
        </p:spPr>
        <p:txBody>
          <a:bodyPr wrap="none" rtlCol="0">
            <a:spAutoFit/>
          </a:bodyPr>
          <a:lstStyle/>
          <a:p>
            <a:r>
              <a:rPr lang="en-US" sz="1400" dirty="0">
                <a:latin typeface="Helvetica" pitchFamily="2" charset="0"/>
              </a:rPr>
              <a:t>place</a:t>
            </a:r>
          </a:p>
        </p:txBody>
      </p:sp>
      <p:sp>
        <p:nvSpPr>
          <p:cNvPr id="22" name="Rectangle 21">
            <a:extLst>
              <a:ext uri="{FF2B5EF4-FFF2-40B4-BE49-F238E27FC236}">
                <a16:creationId xmlns="" xmlns:a16="http://schemas.microsoft.com/office/drawing/2014/main" id="{CB371A6A-A6ED-3D45-9B65-9600EE25F495}"/>
              </a:ext>
            </a:extLst>
          </p:cNvPr>
          <p:cNvSpPr/>
          <p:nvPr/>
        </p:nvSpPr>
        <p:spPr>
          <a:xfrm>
            <a:off x="4464941" y="4015067"/>
            <a:ext cx="6096000" cy="584775"/>
          </a:xfrm>
          <a:prstGeom prst="rect">
            <a:avLst/>
          </a:prstGeom>
        </p:spPr>
        <p:txBody>
          <a:bodyPr>
            <a:spAutoFit/>
          </a:bodyPr>
          <a:lstStyle/>
          <a:p>
            <a:r>
              <a:rPr lang="en-US" sz="1600" b="1" i="1" dirty="0" err="1">
                <a:latin typeface="Calibri Light" panose="020F0302020204030204" pitchFamily="34" charset="0"/>
                <a:cs typeface="Calibri Light" panose="020F0302020204030204" pitchFamily="34" charset="0"/>
              </a:rPr>
              <a:t>Shenson</a:t>
            </a:r>
            <a:r>
              <a:rPr lang="en-US" sz="1600" i="1" dirty="0">
                <a:latin typeface="Calibri Light" panose="020F0302020204030204" pitchFamily="34" charset="0"/>
                <a:cs typeface="Calibri Light" panose="020F0302020204030204" pitchFamily="34" charset="0"/>
              </a:rPr>
              <a:t>, who was </a:t>
            </a:r>
            <a:r>
              <a:rPr lang="en-US" sz="1600" b="1" i="1" dirty="0">
                <a:latin typeface="Calibri Light" panose="020F0302020204030204" pitchFamily="34" charset="0"/>
                <a:cs typeface="Calibri Light" panose="020F0302020204030204" pitchFamily="34" charset="0"/>
              </a:rPr>
              <a:t>born</a:t>
            </a:r>
            <a:r>
              <a:rPr lang="en-US" sz="1600" i="1" dirty="0">
                <a:latin typeface="Calibri Light" panose="020F0302020204030204" pitchFamily="34" charset="0"/>
                <a:cs typeface="Calibri Light" panose="020F0302020204030204" pitchFamily="34" charset="0"/>
              </a:rPr>
              <a:t> in </a:t>
            </a:r>
            <a:r>
              <a:rPr lang="en-US" sz="1600" b="1" i="1" dirty="0">
                <a:latin typeface="Calibri Light" panose="020F0302020204030204" pitchFamily="34" charset="0"/>
                <a:cs typeface="Calibri Light" panose="020F0302020204030204" pitchFamily="34" charset="0"/>
              </a:rPr>
              <a:t>San Francisco</a:t>
            </a:r>
            <a:r>
              <a:rPr lang="en-US" sz="1600" i="1" dirty="0">
                <a:latin typeface="Calibri Light" panose="020F0302020204030204" pitchFamily="34" charset="0"/>
                <a:cs typeface="Calibri Light" panose="020F0302020204030204" pitchFamily="34" charset="0"/>
              </a:rPr>
              <a:t>, was working in London at the time. </a:t>
            </a:r>
          </a:p>
        </p:txBody>
      </p:sp>
      <p:sp>
        <p:nvSpPr>
          <p:cNvPr id="27" name="Freeform 26">
            <a:extLst>
              <a:ext uri="{FF2B5EF4-FFF2-40B4-BE49-F238E27FC236}">
                <a16:creationId xmlns="" xmlns:a16="http://schemas.microsoft.com/office/drawing/2014/main" id="{17FFB511-1542-9944-A509-9A160E0F611D}"/>
              </a:ext>
            </a:extLst>
          </p:cNvPr>
          <p:cNvSpPr/>
          <p:nvPr/>
        </p:nvSpPr>
        <p:spPr>
          <a:xfrm>
            <a:off x="4864733" y="3765450"/>
            <a:ext cx="1371600" cy="298469"/>
          </a:xfrm>
          <a:custGeom>
            <a:avLst/>
            <a:gdLst>
              <a:gd name="connsiteX0" fmla="*/ 1371600 w 1371600"/>
              <a:gd name="connsiteY0" fmla="*/ 273069 h 298469"/>
              <a:gd name="connsiteX1" fmla="*/ 1104900 w 1371600"/>
              <a:gd name="connsiteY1" fmla="*/ 31769 h 298469"/>
              <a:gd name="connsiteX2" fmla="*/ 292100 w 1371600"/>
              <a:gd name="connsiteY2" fmla="*/ 31769 h 298469"/>
              <a:gd name="connsiteX3" fmla="*/ 0 w 1371600"/>
              <a:gd name="connsiteY3" fmla="*/ 298469 h 298469"/>
            </a:gdLst>
            <a:ahLst/>
            <a:cxnLst>
              <a:cxn ang="0">
                <a:pos x="connsiteX0" y="connsiteY0"/>
              </a:cxn>
              <a:cxn ang="0">
                <a:pos x="connsiteX1" y="connsiteY1"/>
              </a:cxn>
              <a:cxn ang="0">
                <a:pos x="connsiteX2" y="connsiteY2"/>
              </a:cxn>
              <a:cxn ang="0">
                <a:pos x="connsiteX3" y="connsiteY3"/>
              </a:cxn>
            </a:cxnLst>
            <a:rect l="l" t="t" r="r" b="b"/>
            <a:pathLst>
              <a:path w="1371600" h="298469">
                <a:moveTo>
                  <a:pt x="1371600" y="273069"/>
                </a:moveTo>
                <a:cubicBezTo>
                  <a:pt x="1328208" y="172527"/>
                  <a:pt x="1284817" y="71986"/>
                  <a:pt x="1104900" y="31769"/>
                </a:cubicBezTo>
                <a:cubicBezTo>
                  <a:pt x="924983" y="-8448"/>
                  <a:pt x="476250" y="-12681"/>
                  <a:pt x="292100" y="31769"/>
                </a:cubicBezTo>
                <a:cubicBezTo>
                  <a:pt x="107950" y="76219"/>
                  <a:pt x="53975" y="187344"/>
                  <a:pt x="0" y="298469"/>
                </a:cubicBezTo>
              </a:path>
            </a:pathLst>
          </a:custGeom>
          <a:noFill/>
          <a:ln w="28575">
            <a:solidFill>
              <a:srgbClr val="97A6AE"/>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 xmlns:a16="http://schemas.microsoft.com/office/drawing/2014/main" id="{0B1D3C37-9417-2647-9958-010AB6E58559}"/>
              </a:ext>
            </a:extLst>
          </p:cNvPr>
          <p:cNvSpPr/>
          <p:nvPr/>
        </p:nvSpPr>
        <p:spPr>
          <a:xfrm flipH="1">
            <a:off x="6335454" y="3767008"/>
            <a:ext cx="909209" cy="298469"/>
          </a:xfrm>
          <a:custGeom>
            <a:avLst/>
            <a:gdLst>
              <a:gd name="connsiteX0" fmla="*/ 1371600 w 1371600"/>
              <a:gd name="connsiteY0" fmla="*/ 273069 h 298469"/>
              <a:gd name="connsiteX1" fmla="*/ 1104900 w 1371600"/>
              <a:gd name="connsiteY1" fmla="*/ 31769 h 298469"/>
              <a:gd name="connsiteX2" fmla="*/ 292100 w 1371600"/>
              <a:gd name="connsiteY2" fmla="*/ 31769 h 298469"/>
              <a:gd name="connsiteX3" fmla="*/ 0 w 1371600"/>
              <a:gd name="connsiteY3" fmla="*/ 298469 h 298469"/>
            </a:gdLst>
            <a:ahLst/>
            <a:cxnLst>
              <a:cxn ang="0">
                <a:pos x="connsiteX0" y="connsiteY0"/>
              </a:cxn>
              <a:cxn ang="0">
                <a:pos x="connsiteX1" y="connsiteY1"/>
              </a:cxn>
              <a:cxn ang="0">
                <a:pos x="connsiteX2" y="connsiteY2"/>
              </a:cxn>
              <a:cxn ang="0">
                <a:pos x="connsiteX3" y="connsiteY3"/>
              </a:cxn>
            </a:cxnLst>
            <a:rect l="l" t="t" r="r" b="b"/>
            <a:pathLst>
              <a:path w="1371600" h="298469">
                <a:moveTo>
                  <a:pt x="1371600" y="273069"/>
                </a:moveTo>
                <a:cubicBezTo>
                  <a:pt x="1328208" y="172527"/>
                  <a:pt x="1284817" y="71986"/>
                  <a:pt x="1104900" y="31769"/>
                </a:cubicBezTo>
                <a:cubicBezTo>
                  <a:pt x="924983" y="-8448"/>
                  <a:pt x="476250" y="-12681"/>
                  <a:pt x="292100" y="31769"/>
                </a:cubicBezTo>
                <a:cubicBezTo>
                  <a:pt x="107950" y="76219"/>
                  <a:pt x="53975" y="187344"/>
                  <a:pt x="0" y="298469"/>
                </a:cubicBezTo>
              </a:path>
            </a:pathLst>
          </a:custGeom>
          <a:noFill/>
          <a:ln w="28575">
            <a:solidFill>
              <a:srgbClr val="97A6AE"/>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AAF3D90D-C5BA-FC49-AD99-51BDD5D00094}"/>
              </a:ext>
            </a:extLst>
          </p:cNvPr>
          <p:cNvSpPr txBox="1"/>
          <p:nvPr/>
        </p:nvSpPr>
        <p:spPr>
          <a:xfrm>
            <a:off x="5140532" y="3473717"/>
            <a:ext cx="731290" cy="307777"/>
          </a:xfrm>
          <a:prstGeom prst="rect">
            <a:avLst/>
          </a:prstGeom>
          <a:noFill/>
        </p:spPr>
        <p:txBody>
          <a:bodyPr wrap="none" rtlCol="0">
            <a:spAutoFit/>
          </a:bodyPr>
          <a:lstStyle/>
          <a:p>
            <a:r>
              <a:rPr lang="en-US" sz="1400" dirty="0">
                <a:latin typeface="Helvetica" pitchFamily="2" charset="0"/>
              </a:rPr>
              <a:t>person</a:t>
            </a:r>
          </a:p>
        </p:txBody>
      </p:sp>
      <p:sp>
        <p:nvSpPr>
          <p:cNvPr id="30" name="TextBox 29">
            <a:extLst>
              <a:ext uri="{FF2B5EF4-FFF2-40B4-BE49-F238E27FC236}">
                <a16:creationId xmlns="" xmlns:a16="http://schemas.microsoft.com/office/drawing/2014/main" id="{A953B278-E2CE-AE4A-BB43-AB255101CA86}"/>
              </a:ext>
            </a:extLst>
          </p:cNvPr>
          <p:cNvSpPr txBox="1"/>
          <p:nvPr/>
        </p:nvSpPr>
        <p:spPr>
          <a:xfrm>
            <a:off x="6483724" y="3448194"/>
            <a:ext cx="612668" cy="307777"/>
          </a:xfrm>
          <a:prstGeom prst="rect">
            <a:avLst/>
          </a:prstGeom>
          <a:noFill/>
        </p:spPr>
        <p:txBody>
          <a:bodyPr wrap="none" rtlCol="0">
            <a:spAutoFit/>
          </a:bodyPr>
          <a:lstStyle/>
          <a:p>
            <a:r>
              <a:rPr lang="en-US" sz="1400" dirty="0">
                <a:latin typeface="Helvetica" pitchFamily="2" charset="0"/>
              </a:rPr>
              <a:t>place</a:t>
            </a:r>
          </a:p>
        </p:txBody>
      </p:sp>
    </p:spTree>
    <p:extLst>
      <p:ext uri="{BB962C8B-B14F-4D97-AF65-F5344CB8AC3E}">
        <p14:creationId xmlns:p14="http://schemas.microsoft.com/office/powerpoint/2010/main" val="11368176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11" name="Picture 10" descr="Chart, line chart&#10;&#10;Description automatically generated">
            <a:extLst>
              <a:ext uri="{FF2B5EF4-FFF2-40B4-BE49-F238E27FC236}">
                <a16:creationId xmlns:a16="http://schemas.microsoft.com/office/drawing/2014/main" xmlns="" id="{E0A1EB4F-CC02-48FC-831A-4C8F9002B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914" y="1493509"/>
            <a:ext cx="5469399" cy="2953475"/>
          </a:xfrm>
          <a:prstGeom prst="rect">
            <a:avLst/>
          </a:prstGeom>
        </p:spPr>
      </p:pic>
      <p:sp>
        <p:nvSpPr>
          <p:cNvPr id="272" name="Google Shape;272;p39"/>
          <p:cNvSpPr txBox="1">
            <a:spLocks noGrp="1"/>
          </p:cNvSpPr>
          <p:nvPr>
            <p:ph type="title"/>
          </p:nvPr>
        </p:nvSpPr>
        <p:spPr>
          <a:xfrm>
            <a:off x="467439" y="386040"/>
            <a:ext cx="11360800" cy="763600"/>
          </a:xfrm>
          <a:prstGeom prst="rect">
            <a:avLst/>
          </a:prstGeom>
        </p:spPr>
        <p:txBody>
          <a:bodyPr spcFirstLastPara="1" vert="horz" wrap="square" lIns="121897" tIns="121897" rIns="121897" bIns="121897" rtlCol="0" anchor="t" anchorCtr="0">
            <a:normAutofit/>
          </a:bodyPr>
          <a:lstStyle/>
          <a:p>
            <a:r>
              <a:rPr lang="en" dirty="0"/>
              <a:t>Molecule Generation Results</a:t>
            </a:r>
            <a:endParaRPr dirty="0"/>
          </a:p>
        </p:txBody>
      </p:sp>
      <p:pic>
        <p:nvPicPr>
          <p:cNvPr id="273" name="Google Shape;273;p39"/>
          <p:cNvPicPr preferRelativeResize="0"/>
          <p:nvPr/>
        </p:nvPicPr>
        <p:blipFill>
          <a:blip r:embed="rId4">
            <a:alphaModFix/>
          </a:blip>
          <a:stretch>
            <a:fillRect/>
          </a:stretch>
        </p:blipFill>
        <p:spPr>
          <a:xfrm>
            <a:off x="285118" y="1486767"/>
            <a:ext cx="5327725" cy="2118600"/>
          </a:xfrm>
          <a:prstGeom prst="rect">
            <a:avLst/>
          </a:prstGeom>
          <a:noFill/>
          <a:ln>
            <a:noFill/>
          </a:ln>
        </p:spPr>
      </p:pic>
      <p:pic>
        <p:nvPicPr>
          <p:cNvPr id="5" name="Picture 4" descr="Diagram, schematic&#10;&#10;Description automatically generated">
            <a:extLst>
              <a:ext uri="{FF2B5EF4-FFF2-40B4-BE49-F238E27FC236}">
                <a16:creationId xmlns:a16="http://schemas.microsoft.com/office/drawing/2014/main" xmlns="" id="{62BE12B2-BF43-40BB-967F-B897EDCF94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953" y="3960877"/>
            <a:ext cx="4553331" cy="2775825"/>
          </a:xfrm>
          <a:prstGeom prst="rect">
            <a:avLst/>
          </a:prstGeom>
        </p:spPr>
      </p:pic>
      <p:pic>
        <p:nvPicPr>
          <p:cNvPr id="7" name="Picture 6" descr="Chart, line chart&#10;&#10;Description automatically generated">
            <a:extLst>
              <a:ext uri="{FF2B5EF4-FFF2-40B4-BE49-F238E27FC236}">
                <a16:creationId xmlns:a16="http://schemas.microsoft.com/office/drawing/2014/main" xmlns="" id="{E35A64D1-6499-48E6-8827-1C4BC67750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1991" y="4082177"/>
            <a:ext cx="5439320" cy="2937233"/>
          </a:xfrm>
          <a:prstGeom prst="rect">
            <a:avLst/>
          </a:prstGeom>
        </p:spPr>
      </p:pic>
      <p:sp>
        <p:nvSpPr>
          <p:cNvPr id="8" name="TextBox 7">
            <a:extLst>
              <a:ext uri="{FF2B5EF4-FFF2-40B4-BE49-F238E27FC236}">
                <a16:creationId xmlns:a16="http://schemas.microsoft.com/office/drawing/2014/main" xmlns="" id="{E435E812-38D6-455C-8F3D-6804AD60A5DD}"/>
              </a:ext>
            </a:extLst>
          </p:cNvPr>
          <p:cNvSpPr txBox="1"/>
          <p:nvPr/>
        </p:nvSpPr>
        <p:spPr>
          <a:xfrm>
            <a:off x="8149701" y="0"/>
            <a:ext cx="3819912" cy="338555"/>
          </a:xfrm>
          <a:prstGeom prst="rect">
            <a:avLst/>
          </a:prstGeom>
          <a:noFill/>
        </p:spPr>
        <p:txBody>
          <a:bodyPr wrap="square" lIns="121917" tIns="60958" rIns="121917" bIns="60958" rtlCol="0">
            <a:spAutoFit/>
          </a:bodyPr>
          <a:lstStyle/>
          <a:p>
            <a:r>
              <a:rPr lang="en-US" sz="1400" dirty="0"/>
              <a:t>Left - Ground truth, Right - Predicted</a:t>
            </a:r>
          </a:p>
        </p:txBody>
      </p:sp>
    </p:spTree>
    <p:extLst>
      <p:ext uri="{BB962C8B-B14F-4D97-AF65-F5344CB8AC3E}">
        <p14:creationId xmlns:p14="http://schemas.microsoft.com/office/powerpoint/2010/main" val="320886502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38"/>
          <p:cNvSpPr txBox="1">
            <a:spLocks noGrp="1"/>
          </p:cNvSpPr>
          <p:nvPr>
            <p:ph type="body" idx="1"/>
          </p:nvPr>
        </p:nvSpPr>
        <p:spPr>
          <a:xfrm>
            <a:off x="199887" y="1435952"/>
            <a:ext cx="10899913" cy="5124450"/>
          </a:xfrm>
          <a:prstGeom prst="rect">
            <a:avLst/>
          </a:prstGeom>
          <a:noFill/>
          <a:ln>
            <a:noFill/>
          </a:ln>
        </p:spPr>
        <p:txBody>
          <a:bodyPr spcFirstLastPara="1" wrap="square" lIns="91425" tIns="45700" rIns="91425" bIns="45700" anchor="t" anchorCtr="0">
            <a:normAutofit/>
          </a:bodyPr>
          <a:lstStyle/>
          <a:p>
            <a:pPr marL="914400" lvl="1" indent="-350519" algn="l" rtl="0">
              <a:lnSpc>
                <a:spcPct val="100000"/>
              </a:lnSpc>
              <a:spcBef>
                <a:spcPts val="600"/>
              </a:spcBef>
              <a:spcAft>
                <a:spcPts val="0"/>
              </a:spcAft>
              <a:buSzPts val="1920"/>
              <a:buChar char="❑"/>
            </a:pPr>
            <a:r>
              <a:rPr lang="en-US"/>
              <a:t>Paper authors tend to write long sentences with </a:t>
            </a:r>
            <a:r>
              <a:rPr lang="en-US" i="1" u="sng"/>
              <a:t>clauses</a:t>
            </a:r>
            <a:r>
              <a:rPr lang="en-US" i="1"/>
              <a:t> and</a:t>
            </a:r>
            <a:r>
              <a:rPr lang="en-US"/>
              <a:t> </a:t>
            </a:r>
            <a:r>
              <a:rPr lang="en-US" i="1" u="sng"/>
              <a:t>appositions</a:t>
            </a:r>
            <a:r>
              <a:rPr lang="en-US"/>
              <a:t> for better presentations.</a:t>
            </a:r>
            <a:endParaRPr/>
          </a:p>
          <a:p>
            <a:pPr marL="914400" lvl="1" indent="-350519" algn="l" rtl="0">
              <a:lnSpc>
                <a:spcPct val="100000"/>
              </a:lnSpc>
              <a:spcBef>
                <a:spcPts val="600"/>
              </a:spcBef>
              <a:spcAft>
                <a:spcPts val="0"/>
              </a:spcAft>
              <a:buSzPts val="1920"/>
              <a:buChar char="❑"/>
            </a:pPr>
            <a:r>
              <a:rPr lang="en-US" b="1" i="1"/>
              <a:t>Example:  </a:t>
            </a:r>
            <a:r>
              <a:rPr lang="en-US" sz="1800" i="1">
                <a:solidFill>
                  <a:schemeClr val="accent2"/>
                </a:solidFill>
              </a:rPr>
              <a:t>Foxp3</a:t>
            </a:r>
            <a:r>
              <a:rPr lang="en-US" sz="1800" b="1" i="1">
                <a:solidFill>
                  <a:schemeClr val="accent2"/>
                </a:solidFill>
              </a:rPr>
              <a:t>[Argument] </a:t>
            </a:r>
            <a:r>
              <a:rPr lang="en-US" sz="1800" i="1"/>
              <a:t>contains a proline-rich amino-terminal domain reported to function as a nuclear factor of activated T cells (NF-AT) and nuclear factor-kappaB (NF-kappaB) binding domain, a central region containing a zinc finger and leucine zipper potentially important for protein-protein interactions, and a carboxyl-terminal forkhead (FKH) domain required for nuclear </a:t>
            </a:r>
            <a:r>
              <a:rPr lang="en-US" sz="1800" i="1">
                <a:solidFill>
                  <a:srgbClr val="FF0000"/>
                </a:solidFill>
              </a:rPr>
              <a:t>localization</a:t>
            </a:r>
            <a:r>
              <a:rPr lang="en-US" sz="1800" b="1" i="1">
                <a:solidFill>
                  <a:srgbClr val="FF0000"/>
                </a:solidFill>
              </a:rPr>
              <a:t>[Trigger] </a:t>
            </a:r>
            <a:r>
              <a:rPr lang="en-US" sz="1800" i="1"/>
              <a:t>and DNA-binding activity [14-16] .</a:t>
            </a:r>
            <a:endParaRPr sz="1800" b="1" i="1"/>
          </a:p>
          <a:p>
            <a:pPr marL="914400" lvl="1" indent="-350519" algn="l" rtl="0">
              <a:lnSpc>
                <a:spcPct val="100000"/>
              </a:lnSpc>
              <a:spcBef>
                <a:spcPts val="600"/>
              </a:spcBef>
              <a:spcAft>
                <a:spcPts val="0"/>
              </a:spcAft>
              <a:buSzPts val="1920"/>
              <a:buChar char="❑"/>
            </a:pPr>
            <a:r>
              <a:rPr lang="en-US"/>
              <a:t>Distance between event trigger and argument:</a:t>
            </a:r>
            <a:endParaRPr/>
          </a:p>
          <a:p>
            <a:pPr marL="914400" lvl="1" indent="-228598" algn="l" rtl="0">
              <a:lnSpc>
                <a:spcPct val="100000"/>
              </a:lnSpc>
              <a:spcBef>
                <a:spcPts val="600"/>
              </a:spcBef>
              <a:spcAft>
                <a:spcPts val="0"/>
              </a:spcAft>
              <a:buSzPts val="1920"/>
              <a:buNone/>
            </a:pPr>
            <a:endParaRPr/>
          </a:p>
        </p:txBody>
      </p:sp>
      <p:sp>
        <p:nvSpPr>
          <p:cNvPr id="958" name="Google Shape;958;p38"/>
          <p:cNvSpPr txBox="1">
            <a:spLocks noGrp="1"/>
          </p:cNvSpPr>
          <p:nvPr>
            <p:ph type="sldNum" idx="4294967295"/>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51</a:t>
            </a:fld>
            <a:endParaRPr sz="1400" b="0" i="0" u="none" strike="noStrike" cap="none">
              <a:solidFill>
                <a:srgbClr val="000000"/>
              </a:solidFill>
              <a:latin typeface="Arial"/>
              <a:ea typeface="Arial"/>
              <a:cs typeface="Arial"/>
              <a:sym typeface="Arial"/>
            </a:endParaRPr>
          </a:p>
        </p:txBody>
      </p:sp>
      <p:graphicFrame>
        <p:nvGraphicFramePr>
          <p:cNvPr id="959" name="Google Shape;959;p38"/>
          <p:cNvGraphicFramePr/>
          <p:nvPr/>
        </p:nvGraphicFramePr>
        <p:xfrm>
          <a:off x="1934412" y="4321788"/>
          <a:ext cx="8127975" cy="1188750"/>
        </p:xfrm>
        <a:graphic>
          <a:graphicData uri="http://schemas.openxmlformats.org/drawingml/2006/table">
            <a:tbl>
              <a:tblPr>
                <a:noFill/>
              </a:tblPr>
              <a:tblGrid>
                <a:gridCol w="2709325"/>
                <a:gridCol w="2709325"/>
                <a:gridCol w="2709325"/>
              </a:tblGrid>
              <a:tr h="370850">
                <a:tc>
                  <a:txBody>
                    <a:bodyPr/>
                    <a:lstStyle/>
                    <a:p>
                      <a:pPr marL="0" marR="0" lvl="0" indent="0" algn="ctr" rtl="0">
                        <a:lnSpc>
                          <a:spcPct val="100000"/>
                        </a:lnSpc>
                        <a:spcBef>
                          <a:spcPts val="0"/>
                        </a:spcBef>
                        <a:spcAft>
                          <a:spcPts val="0"/>
                        </a:spcAft>
                        <a:buClr>
                          <a:schemeClr val="dk1"/>
                        </a:buClr>
                        <a:buSzPts val="2000"/>
                        <a:buFont typeface="Calibri"/>
                        <a:buNone/>
                      </a:pPr>
                      <a:r>
                        <a:rPr lang="en-US" sz="2000" u="none" strike="noStrike" cap="none"/>
                        <a:t>Dataset</a:t>
                      </a:r>
                      <a:endParaRPr sz="20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alibri"/>
                        <a:buNone/>
                      </a:pPr>
                      <a:r>
                        <a:rPr lang="en-US" sz="2000" u="none" strike="noStrike" cap="none"/>
                        <a:t>Average Distance</a:t>
                      </a:r>
                      <a:endParaRPr sz="20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alibri"/>
                        <a:buNone/>
                      </a:pPr>
                      <a:r>
                        <a:rPr lang="en-US" sz="2000" u="none" strike="noStrike" cap="none"/>
                        <a:t>Maximal Distance</a:t>
                      </a:r>
                      <a:endParaRPr sz="2000" u="none" strike="noStrike" cap="none"/>
                    </a:p>
                  </a:txBody>
                  <a:tcPr marL="91450" marR="91450" marT="45725" marB="45725"/>
                </a:tc>
              </a:tr>
              <a:tr h="370850">
                <a:tc>
                  <a:txBody>
                    <a:bodyPr/>
                    <a:lstStyle/>
                    <a:p>
                      <a:pPr marL="0" marR="0" lvl="0" indent="0" algn="ctr" rtl="0">
                        <a:lnSpc>
                          <a:spcPct val="100000"/>
                        </a:lnSpc>
                        <a:spcBef>
                          <a:spcPts val="0"/>
                        </a:spcBef>
                        <a:spcAft>
                          <a:spcPts val="0"/>
                        </a:spcAft>
                        <a:buClr>
                          <a:srgbClr val="7F7F7F"/>
                        </a:buClr>
                        <a:buSzPts val="2000"/>
                        <a:buFont typeface="Calibri"/>
                        <a:buNone/>
                      </a:pPr>
                      <a:r>
                        <a:rPr lang="en-US" sz="2000" u="none" strike="noStrike" cap="none">
                          <a:solidFill>
                            <a:srgbClr val="7F7F7F"/>
                          </a:solidFill>
                        </a:rPr>
                        <a:t>ACE05-E (News)</a:t>
                      </a:r>
                      <a:endParaRPr sz="2000" u="none" strike="noStrike" cap="none">
                        <a:solidFill>
                          <a:srgbClr val="7F7F7F"/>
                        </a:solidFill>
                      </a:endParaRPr>
                    </a:p>
                  </a:txBody>
                  <a:tcPr marL="91450" marR="91450" marT="45725" marB="45725"/>
                </a:tc>
                <a:tc>
                  <a:txBody>
                    <a:bodyPr/>
                    <a:lstStyle/>
                    <a:p>
                      <a:pPr marL="0" marR="0" lvl="0" indent="0" algn="ctr" rtl="0">
                        <a:lnSpc>
                          <a:spcPct val="100000"/>
                        </a:lnSpc>
                        <a:spcBef>
                          <a:spcPts val="0"/>
                        </a:spcBef>
                        <a:spcAft>
                          <a:spcPts val="0"/>
                        </a:spcAft>
                        <a:buClr>
                          <a:srgbClr val="7F7F7F"/>
                        </a:buClr>
                        <a:buSzPts val="2000"/>
                        <a:buFont typeface="Calibri"/>
                        <a:buNone/>
                      </a:pPr>
                      <a:r>
                        <a:rPr lang="en-US" sz="2000" u="none" strike="noStrike" cap="none">
                          <a:solidFill>
                            <a:srgbClr val="7F7F7F"/>
                          </a:solidFill>
                        </a:rPr>
                        <a:t>0.212 sentence</a:t>
                      </a:r>
                      <a:endParaRPr sz="2000" u="none" strike="noStrike" cap="none">
                        <a:solidFill>
                          <a:srgbClr val="7F7F7F"/>
                        </a:solidFill>
                      </a:endParaRPr>
                    </a:p>
                  </a:txBody>
                  <a:tcPr marL="91450" marR="91450" marT="45725" marB="45725"/>
                </a:tc>
                <a:tc>
                  <a:txBody>
                    <a:bodyPr/>
                    <a:lstStyle/>
                    <a:p>
                      <a:pPr marL="0" marR="0" lvl="0" indent="0" algn="ctr" rtl="0">
                        <a:lnSpc>
                          <a:spcPct val="100000"/>
                        </a:lnSpc>
                        <a:spcBef>
                          <a:spcPts val="0"/>
                        </a:spcBef>
                        <a:spcAft>
                          <a:spcPts val="0"/>
                        </a:spcAft>
                        <a:buClr>
                          <a:srgbClr val="7F7F7F"/>
                        </a:buClr>
                        <a:buSzPts val="2000"/>
                        <a:buFont typeface="Calibri"/>
                        <a:buNone/>
                      </a:pPr>
                      <a:r>
                        <a:rPr lang="en-US" sz="2000" u="none" strike="noStrike" cap="none">
                          <a:solidFill>
                            <a:srgbClr val="7F7F7F"/>
                          </a:solidFill>
                        </a:rPr>
                        <a:t>56 words</a:t>
                      </a:r>
                      <a:endParaRPr sz="2000" u="none" strike="noStrike" cap="none">
                        <a:solidFill>
                          <a:srgbClr val="7F7F7F"/>
                        </a:solidFill>
                      </a:endParaRPr>
                    </a:p>
                  </a:txBody>
                  <a:tcPr marL="91450" marR="91450" marT="45725" marB="45725"/>
                </a:tc>
              </a:tr>
              <a:tr h="370850">
                <a:tc>
                  <a:txBody>
                    <a:bodyPr/>
                    <a:lstStyle/>
                    <a:p>
                      <a:pPr marL="0" marR="0" lvl="0" indent="0" algn="ctr" rtl="0">
                        <a:lnSpc>
                          <a:spcPct val="100000"/>
                        </a:lnSpc>
                        <a:spcBef>
                          <a:spcPts val="0"/>
                        </a:spcBef>
                        <a:spcAft>
                          <a:spcPts val="0"/>
                        </a:spcAft>
                        <a:buClr>
                          <a:schemeClr val="dk1"/>
                        </a:buClr>
                        <a:buSzPts val="2000"/>
                        <a:buFont typeface="Calibri"/>
                        <a:buNone/>
                      </a:pPr>
                      <a:r>
                        <a:rPr lang="en-US" sz="2000" u="none" strike="noStrike" cap="none"/>
                        <a:t>GENIA-2011 (Papers)</a:t>
                      </a:r>
                      <a:endParaRPr sz="20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alibri"/>
                        <a:buNone/>
                      </a:pPr>
                      <a:r>
                        <a:rPr lang="en-US" sz="2000" u="none" strike="noStrike" cap="none"/>
                        <a:t>0.330 sentence</a:t>
                      </a:r>
                      <a:endParaRPr sz="20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alibri"/>
                        <a:buNone/>
                      </a:pPr>
                      <a:r>
                        <a:rPr lang="en-US" sz="2000" u="none" strike="noStrike" cap="none"/>
                        <a:t>77 words</a:t>
                      </a:r>
                      <a:endParaRPr sz="2000" u="none" strike="noStrike" cap="none"/>
                    </a:p>
                  </a:txBody>
                  <a:tcPr marL="91450" marR="91450" marT="45725" marB="45725"/>
                </a:tc>
              </a:tr>
            </a:tbl>
          </a:graphicData>
        </a:graphic>
      </p:graphicFrame>
      <p:sp>
        <p:nvSpPr>
          <p:cNvPr id="960" name="Google Shape;960;p38"/>
          <p:cNvSpPr txBox="1">
            <a:spLocks noGrp="1"/>
          </p:cNvSpPr>
          <p:nvPr>
            <p:ph type="title"/>
          </p:nvPr>
        </p:nvSpPr>
        <p:spPr>
          <a:xfrm>
            <a:off x="1407269" y="123568"/>
            <a:ext cx="8832495" cy="1082933"/>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Clr>
                <a:schemeClr val="dk1"/>
              </a:buClr>
              <a:buSzPts val="4400"/>
              <a:buFont typeface="Overlock"/>
              <a:buNone/>
            </a:pPr>
            <a:r>
              <a:rPr lang="en-US" sz="3200" cap="none">
                <a:solidFill>
                  <a:schemeClr val="dk1"/>
                </a:solidFill>
                <a:latin typeface="Overlock"/>
                <a:ea typeface="Overlock"/>
                <a:cs typeface="Overlock"/>
                <a:sym typeface="Overlock"/>
              </a:rPr>
              <a:t>Challenge 3: Wide Context due to Complex Sentence Structures</a:t>
            </a:r>
            <a:endParaRPr sz="3200" cap="none">
              <a:solidFill>
                <a:schemeClr val="dk1"/>
              </a:solidFill>
              <a:latin typeface="Overlock"/>
              <a:ea typeface="Overlock"/>
              <a:cs typeface="Overlock"/>
              <a:sym typeface="Overlock"/>
            </a:endParaRPr>
          </a:p>
        </p:txBody>
      </p:sp>
    </p:spTree>
    <p:extLst>
      <p:ext uri="{BB962C8B-B14F-4D97-AF65-F5344CB8AC3E}">
        <p14:creationId xmlns:p14="http://schemas.microsoft.com/office/powerpoint/2010/main" val="1215348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39"/>
          <p:cNvSpPr txBox="1">
            <a:spLocks noGrp="1"/>
          </p:cNvSpPr>
          <p:nvPr>
            <p:ph type="title"/>
          </p:nvPr>
        </p:nvSpPr>
        <p:spPr>
          <a:xfrm>
            <a:off x="1569492" y="-133684"/>
            <a:ext cx="10213075" cy="1325563"/>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Clr>
                <a:schemeClr val="dk1"/>
              </a:buClr>
              <a:buSzPts val="4400"/>
              <a:buFont typeface="Overlock"/>
              <a:buNone/>
            </a:pPr>
            <a:r>
              <a:rPr lang="en-US" sz="3200" cap="none" dirty="0">
                <a:solidFill>
                  <a:schemeClr val="dk1"/>
                </a:solidFill>
                <a:latin typeface="Overlock"/>
                <a:ea typeface="Overlock"/>
                <a:cs typeface="Overlock"/>
                <a:sym typeface="Overlock"/>
              </a:rPr>
              <a:t>Compressing Long Context with Abstract Meaning </a:t>
            </a:r>
            <a:r>
              <a:rPr lang="en-US" sz="3200" cap="none" dirty="0" smtClean="0">
                <a:solidFill>
                  <a:schemeClr val="dk1"/>
                </a:solidFill>
                <a:latin typeface="Overlock"/>
                <a:ea typeface="Overlock"/>
                <a:cs typeface="Overlock"/>
                <a:sym typeface="Overlock"/>
              </a:rPr>
              <a:t>Representation Parsing</a:t>
            </a:r>
            <a:endParaRPr dirty="0"/>
          </a:p>
        </p:txBody>
      </p:sp>
      <p:sp>
        <p:nvSpPr>
          <p:cNvPr id="967" name="Google Shape;967;p39"/>
          <p:cNvSpPr txBox="1"/>
          <p:nvPr/>
        </p:nvSpPr>
        <p:spPr>
          <a:xfrm>
            <a:off x="79869" y="3170790"/>
            <a:ext cx="5704905" cy="5570287"/>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100000"/>
              </a:lnSpc>
              <a:spcBef>
                <a:spcPts val="480"/>
              </a:spcBef>
              <a:spcAft>
                <a:spcPts val="0"/>
              </a:spcAft>
              <a:buClr>
                <a:srgbClr val="170981"/>
              </a:buClr>
              <a:buSzPts val="1920"/>
              <a:buFont typeface="Noto Sans Symbols"/>
              <a:buNone/>
            </a:pPr>
            <a:endParaRPr sz="2400" b="0" i="0" u="none" strike="noStrike" cap="none">
              <a:solidFill>
                <a:schemeClr val="dk1"/>
              </a:solidFill>
              <a:latin typeface="Calibri"/>
              <a:ea typeface="Calibri"/>
              <a:cs typeface="Calibri"/>
              <a:sym typeface="Calibri"/>
            </a:endParaRPr>
          </a:p>
        </p:txBody>
      </p:sp>
      <p:pic>
        <p:nvPicPr>
          <p:cNvPr id="968" name="Google Shape;968;p39"/>
          <p:cNvPicPr preferRelativeResize="0"/>
          <p:nvPr/>
        </p:nvPicPr>
        <p:blipFill rotWithShape="1">
          <a:blip r:embed="rId3">
            <a:alphaModFix/>
          </a:blip>
          <a:srcRect/>
          <a:stretch/>
        </p:blipFill>
        <p:spPr>
          <a:xfrm>
            <a:off x="1187047" y="933784"/>
            <a:ext cx="5295900" cy="5803900"/>
          </a:xfrm>
          <a:prstGeom prst="rect">
            <a:avLst/>
          </a:prstGeom>
          <a:noFill/>
          <a:ln>
            <a:noFill/>
          </a:ln>
        </p:spPr>
      </p:pic>
      <p:sp>
        <p:nvSpPr>
          <p:cNvPr id="969" name="Google Shape;969;p39"/>
          <p:cNvSpPr/>
          <p:nvPr/>
        </p:nvSpPr>
        <p:spPr>
          <a:xfrm>
            <a:off x="6482947" y="1308508"/>
            <a:ext cx="4866842" cy="489364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Use </a:t>
            </a:r>
            <a:r>
              <a:rPr lang="en-US" sz="2400" b="0" i="1" u="none" strike="noStrike" cap="none">
                <a:solidFill>
                  <a:srgbClr val="0070C0"/>
                </a:solidFill>
                <a:latin typeface="Arial"/>
                <a:ea typeface="Arial"/>
                <a:cs typeface="Arial"/>
                <a:sym typeface="Arial"/>
              </a:rPr>
              <a:t>BioBERT</a:t>
            </a:r>
            <a:r>
              <a:rPr lang="en-US" sz="2400" b="0" i="0" u="none" strike="noStrike" cap="none">
                <a:solidFill>
                  <a:srgbClr val="000000"/>
                </a:solidFill>
                <a:latin typeface="Arial"/>
                <a:ea typeface="Arial"/>
                <a:cs typeface="Arial"/>
                <a:sym typeface="Arial"/>
              </a:rPr>
              <a:t> as the sentence encoder, and adopt </a:t>
            </a:r>
            <a:r>
              <a:rPr lang="en-US" sz="2400" b="0" i="1" u="none" strike="noStrike" cap="none">
                <a:solidFill>
                  <a:srgbClr val="0070C0"/>
                </a:solidFill>
                <a:latin typeface="Arial"/>
                <a:ea typeface="Arial"/>
                <a:cs typeface="Arial"/>
                <a:sym typeface="Arial"/>
              </a:rPr>
              <a:t>span enumeration and classification </a:t>
            </a:r>
            <a:r>
              <a:rPr lang="en-US" sz="2400" b="0" i="0" u="none" strike="noStrike" cap="none">
                <a:solidFill>
                  <a:srgbClr val="000000"/>
                </a:solidFill>
                <a:latin typeface="Arial"/>
                <a:ea typeface="Arial"/>
                <a:cs typeface="Arial"/>
                <a:sym typeface="Arial"/>
              </a:rPr>
              <a:t>for identifying event triggers and entities</a:t>
            </a:r>
            <a:endParaRPr sz="2400" b="0" i="0" u="none" strike="noStrike" cap="none">
              <a:solidFill>
                <a:srgbClr val="000000"/>
              </a:solidFill>
              <a:latin typeface="Arial"/>
              <a:ea typeface="Arial"/>
              <a:cs typeface="Arial"/>
              <a:sym typeface="Arial"/>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Message passing using an edge-conditioned graph attention network</a:t>
            </a:r>
            <a:endParaRPr sz="2400" b="0" i="0" u="none" strike="noStrike" cap="none">
              <a:solidFill>
                <a:srgbClr val="000000"/>
              </a:solidFill>
              <a:latin typeface="Arial"/>
              <a:ea typeface="Arial"/>
              <a:cs typeface="Arial"/>
              <a:sym typeface="Arial"/>
            </a:endParaRPr>
          </a:p>
          <a:p>
            <a:pPr marL="285750" marR="0" lvl="0" indent="-13335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Jointly training and inference (trigger and arguments) for biomedical event extraction</a:t>
            </a:r>
            <a:endParaRPr sz="2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50167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pic>
        <p:nvPicPr>
          <p:cNvPr id="975" name="Google Shape;975;p40"/>
          <p:cNvPicPr preferRelativeResize="0"/>
          <p:nvPr/>
        </p:nvPicPr>
        <p:blipFill rotWithShape="1">
          <a:blip r:embed="rId3">
            <a:alphaModFix/>
          </a:blip>
          <a:srcRect/>
          <a:stretch/>
        </p:blipFill>
        <p:spPr>
          <a:xfrm>
            <a:off x="811852" y="1580676"/>
            <a:ext cx="10528300" cy="4597400"/>
          </a:xfrm>
          <a:prstGeom prst="rect">
            <a:avLst/>
          </a:prstGeom>
          <a:noFill/>
          <a:ln>
            <a:noFill/>
          </a:ln>
        </p:spPr>
      </p:pic>
      <p:sp>
        <p:nvSpPr>
          <p:cNvPr id="976" name="Google Shape;976;p40"/>
          <p:cNvSpPr txBox="1">
            <a:spLocks noGrp="1"/>
          </p:cNvSpPr>
          <p:nvPr>
            <p:ph type="title"/>
          </p:nvPr>
        </p:nvSpPr>
        <p:spPr>
          <a:xfrm>
            <a:off x="2336046" y="309276"/>
            <a:ext cx="9198664" cy="629478"/>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Clr>
                <a:schemeClr val="dk1"/>
              </a:buClr>
              <a:buSzPts val="4400"/>
              <a:buFont typeface="Overlock"/>
              <a:buNone/>
            </a:pPr>
            <a:r>
              <a:rPr lang="en-US" sz="3200" cap="none">
                <a:solidFill>
                  <a:schemeClr val="dk1"/>
                </a:solidFill>
                <a:latin typeface="Overlock"/>
                <a:ea typeface="Overlock"/>
                <a:cs typeface="Overlock"/>
                <a:sym typeface="Overlock"/>
              </a:rPr>
              <a:t>Knowledge-enriched Abstract Meaning Representation [Zhang et al., 2021]</a:t>
            </a:r>
            <a:endParaRPr sz="3200" cap="none">
              <a:solidFill>
                <a:schemeClr val="dk1"/>
              </a:solidFill>
              <a:latin typeface="Overlock"/>
              <a:ea typeface="Overlock"/>
              <a:cs typeface="Overlock"/>
              <a:sym typeface="Overlock"/>
            </a:endParaRPr>
          </a:p>
        </p:txBody>
      </p:sp>
    </p:spTree>
    <p:extLst>
      <p:ext uri="{BB962C8B-B14F-4D97-AF65-F5344CB8AC3E}">
        <p14:creationId xmlns:p14="http://schemas.microsoft.com/office/powerpoint/2010/main" val="3130455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41"/>
          <p:cNvSpPr txBox="1">
            <a:spLocks noGrp="1"/>
          </p:cNvSpPr>
          <p:nvPr>
            <p:ph type="title"/>
          </p:nvPr>
        </p:nvSpPr>
        <p:spPr>
          <a:xfrm>
            <a:off x="1353410" y="0"/>
            <a:ext cx="8832495" cy="1206501"/>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Clr>
                <a:schemeClr val="dk1"/>
              </a:buClr>
              <a:buSzPts val="4400"/>
              <a:buFont typeface="Overlock"/>
              <a:buNone/>
            </a:pPr>
            <a:r>
              <a:rPr lang="en-US" sz="3200" cap="none" dirty="0" smtClean="0">
                <a:solidFill>
                  <a:schemeClr val="dk1"/>
                </a:solidFill>
                <a:latin typeface="Overlock"/>
                <a:ea typeface="Overlock"/>
                <a:cs typeface="Overlock"/>
                <a:sym typeface="Overlock"/>
              </a:rPr>
              <a:t>Entity, Relation and Event </a:t>
            </a:r>
            <a:r>
              <a:rPr lang="en-US" sz="3200" cap="none" dirty="0">
                <a:solidFill>
                  <a:schemeClr val="dk1"/>
                </a:solidFill>
                <a:latin typeface="Overlock"/>
                <a:ea typeface="Overlock"/>
                <a:cs typeface="Overlock"/>
                <a:sym typeface="Overlock"/>
              </a:rPr>
              <a:t>Extraction Results</a:t>
            </a:r>
            <a:endParaRPr dirty="0"/>
          </a:p>
        </p:txBody>
      </p:sp>
      <p:sp>
        <p:nvSpPr>
          <p:cNvPr id="982" name="Google Shape;982;p41"/>
          <p:cNvSpPr txBox="1"/>
          <p:nvPr/>
        </p:nvSpPr>
        <p:spPr>
          <a:xfrm>
            <a:off x="197122" y="1409696"/>
            <a:ext cx="9177788" cy="822903"/>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chemeClr val="dk1"/>
                </a:solidFill>
                <a:latin typeface="Arial"/>
                <a:ea typeface="Arial"/>
                <a:cs typeface="Arial"/>
                <a:sym typeface="Arial"/>
              </a:rPr>
              <a:t>BioRelEx dataset – detecting binding interactions between proteins and/or biomolecules</a:t>
            </a:r>
            <a:endParaRPr sz="1900">
              <a:solidFill>
                <a:schemeClr val="dk1"/>
              </a:solidFill>
              <a:latin typeface="Calibri"/>
              <a:ea typeface="Calibri"/>
              <a:cs typeface="Calibri"/>
              <a:sym typeface="Calibri"/>
            </a:endParaRPr>
          </a:p>
          <a:p>
            <a:pPr marL="342900" marR="0" lvl="0" indent="-342900" algn="l" rtl="0">
              <a:lnSpc>
                <a:spcPct val="100000"/>
              </a:lnSpc>
              <a:spcBef>
                <a:spcPts val="1000"/>
              </a:spcBef>
              <a:spcAft>
                <a:spcPts val="0"/>
              </a:spcAft>
              <a:buClr>
                <a:srgbClr val="000000"/>
              </a:buClr>
              <a:buSzPts val="1800"/>
              <a:buFont typeface="Arial"/>
              <a:buChar char="•"/>
            </a:pPr>
            <a:r>
              <a:rPr lang="en-US" sz="1800" b="0" i="0" u="none" strike="noStrike" cap="none">
                <a:solidFill>
                  <a:schemeClr val="dk1"/>
                </a:solidFill>
                <a:latin typeface="Arial"/>
                <a:ea typeface="Arial"/>
                <a:cs typeface="Arial"/>
                <a:sym typeface="Arial"/>
              </a:rPr>
              <a:t>ADE dataset – extracting drug-related adverse effects</a:t>
            </a:r>
            <a:endParaRPr sz="1900">
              <a:solidFill>
                <a:schemeClr val="dk1"/>
              </a:solidFill>
              <a:latin typeface="Calibri"/>
              <a:ea typeface="Calibri"/>
              <a:cs typeface="Calibri"/>
              <a:sym typeface="Calibri"/>
            </a:endParaRPr>
          </a:p>
          <a:p>
            <a:pPr marL="228600" marR="0" lvl="0" indent="-114300" algn="l" rtl="0">
              <a:lnSpc>
                <a:spcPct val="100000"/>
              </a:lnSpc>
              <a:spcBef>
                <a:spcPts val="100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aphicFrame>
        <p:nvGraphicFramePr>
          <p:cNvPr id="985" name="Google Shape;985;p41"/>
          <p:cNvGraphicFramePr/>
          <p:nvPr>
            <p:extLst>
              <p:ext uri="{D42A27DB-BD31-4B8C-83A1-F6EECF244321}">
                <p14:modId xmlns:p14="http://schemas.microsoft.com/office/powerpoint/2010/main" val="1134786643"/>
              </p:ext>
            </p:extLst>
          </p:nvPr>
        </p:nvGraphicFramePr>
        <p:xfrm>
          <a:off x="574488" y="2466948"/>
          <a:ext cx="5907300" cy="3215495"/>
        </p:xfrm>
        <a:graphic>
          <a:graphicData uri="http://schemas.openxmlformats.org/drawingml/2006/table">
            <a:tbl>
              <a:tblPr>
                <a:noFill/>
              </a:tblPr>
              <a:tblGrid>
                <a:gridCol w="3190800"/>
                <a:gridCol w="1449475"/>
                <a:gridCol w="1267025"/>
              </a:tblGrid>
              <a:tr h="464300">
                <a:tc>
                  <a:txBody>
                    <a:bodyPr/>
                    <a:lstStyle/>
                    <a:p>
                      <a:pPr marL="0" marR="0" lvl="0" indent="0" algn="l" rtl="0">
                        <a:lnSpc>
                          <a:spcPct val="100000"/>
                        </a:lnSpc>
                        <a:spcBef>
                          <a:spcPts val="0"/>
                        </a:spcBef>
                        <a:spcAft>
                          <a:spcPts val="0"/>
                        </a:spcAft>
                        <a:buClr>
                          <a:schemeClr val="dk1"/>
                        </a:buClr>
                        <a:buSzPts val="1600"/>
                        <a:buFont typeface="Calibri"/>
                        <a:buNone/>
                      </a:pPr>
                      <a:endParaRPr sz="1600" u="none" strike="noStrike" cap="none" dirty="0">
                        <a:latin typeface="Roboto"/>
                        <a:ea typeface="Roboto"/>
                        <a:cs typeface="Roboto"/>
                        <a:sym typeface="Roboto"/>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BEBEB"/>
                    </a:solidFill>
                  </a:tcPr>
                </a:tc>
                <a:tc>
                  <a:txBody>
                    <a:bodyPr/>
                    <a:lstStyle/>
                    <a:p>
                      <a:pPr marL="0" marR="0" lvl="0" indent="0" algn="ctr" rtl="0">
                        <a:lnSpc>
                          <a:spcPct val="150000"/>
                        </a:lnSpc>
                        <a:spcBef>
                          <a:spcPts val="0"/>
                        </a:spcBef>
                        <a:spcAft>
                          <a:spcPts val="0"/>
                        </a:spcAft>
                        <a:buClr>
                          <a:srgbClr val="262626"/>
                        </a:buClr>
                        <a:buSzPts val="1600"/>
                        <a:buFont typeface="Roboto"/>
                        <a:buNone/>
                      </a:pPr>
                      <a:r>
                        <a:rPr lang="en-US" sz="1600" b="0" i="0" u="none" strike="noStrike" cap="none">
                          <a:solidFill>
                            <a:srgbClr val="262626"/>
                          </a:solidFill>
                          <a:latin typeface="Roboto"/>
                          <a:ea typeface="Roboto"/>
                          <a:cs typeface="Roboto"/>
                          <a:sym typeface="Roboto"/>
                        </a:rPr>
                        <a:t>Entity</a:t>
                      </a:r>
                      <a:endParaRPr sz="1900" u="none" strike="noStrike" cap="none"/>
                    </a:p>
                    <a:p>
                      <a:pPr marL="0" marR="0" lvl="0" indent="0" algn="ctr" rtl="0">
                        <a:lnSpc>
                          <a:spcPct val="150000"/>
                        </a:lnSpc>
                        <a:spcBef>
                          <a:spcPts val="0"/>
                        </a:spcBef>
                        <a:spcAft>
                          <a:spcPts val="0"/>
                        </a:spcAft>
                        <a:buClr>
                          <a:srgbClr val="262626"/>
                        </a:buClr>
                        <a:buSzPts val="1600"/>
                        <a:buFont typeface="Roboto"/>
                        <a:buNone/>
                      </a:pPr>
                      <a:r>
                        <a:rPr lang="en-US" sz="1600" b="0" i="0" u="none" strike="noStrike" cap="none">
                          <a:solidFill>
                            <a:srgbClr val="262626"/>
                          </a:solidFill>
                          <a:latin typeface="Roboto"/>
                          <a:ea typeface="Roboto"/>
                          <a:cs typeface="Roboto"/>
                          <a:sym typeface="Roboto"/>
                        </a:rPr>
                        <a:t>(Macro-F1)</a:t>
                      </a:r>
                      <a:endParaRPr sz="1600" u="none" strike="noStrike" cap="none">
                        <a:latin typeface="Roboto"/>
                        <a:ea typeface="Roboto"/>
                        <a:cs typeface="Roboto"/>
                        <a:sym typeface="Roboto"/>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tc>
                  <a:txBody>
                    <a:bodyPr/>
                    <a:lstStyle/>
                    <a:p>
                      <a:pPr marL="0" marR="0" lvl="0" indent="0" algn="ctr" rtl="0">
                        <a:lnSpc>
                          <a:spcPct val="150000"/>
                        </a:lnSpc>
                        <a:spcBef>
                          <a:spcPts val="0"/>
                        </a:spcBef>
                        <a:spcAft>
                          <a:spcPts val="0"/>
                        </a:spcAft>
                        <a:buClr>
                          <a:srgbClr val="262626"/>
                        </a:buClr>
                        <a:buSzPts val="1600"/>
                        <a:buFont typeface="Roboto"/>
                        <a:buNone/>
                      </a:pPr>
                      <a:r>
                        <a:rPr lang="en-US" sz="1600" b="0" i="0" u="none" strike="noStrike" cap="none">
                          <a:solidFill>
                            <a:srgbClr val="262626"/>
                          </a:solidFill>
                          <a:latin typeface="Roboto"/>
                          <a:ea typeface="Roboto"/>
                          <a:cs typeface="Roboto"/>
                          <a:sym typeface="Roboto"/>
                        </a:rPr>
                        <a:t>Relation (Macro-F1)</a:t>
                      </a:r>
                      <a:endParaRPr sz="1600" u="none" strike="noStrike" cap="none">
                        <a:latin typeface="Roboto"/>
                        <a:ea typeface="Roboto"/>
                        <a:cs typeface="Roboto"/>
                        <a:sym typeface="Roboto"/>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tr>
              <a:tr h="464300">
                <a:tc>
                  <a:txBody>
                    <a:bodyPr/>
                    <a:lstStyle/>
                    <a:p>
                      <a:pPr marL="0" marR="0" lvl="0" indent="0" algn="l" rtl="0">
                        <a:lnSpc>
                          <a:spcPct val="100000"/>
                        </a:lnSpc>
                        <a:spcBef>
                          <a:spcPts val="0"/>
                        </a:spcBef>
                        <a:spcAft>
                          <a:spcPts val="0"/>
                        </a:spcAft>
                        <a:buClr>
                          <a:schemeClr val="dk1"/>
                        </a:buClr>
                        <a:buSzPts val="1600"/>
                        <a:buFont typeface="Roboto"/>
                        <a:buNone/>
                      </a:pPr>
                      <a:r>
                        <a:rPr lang="en-US" sz="1600" u="none" strike="noStrike" cap="none">
                          <a:latin typeface="Roboto"/>
                          <a:ea typeface="Roboto"/>
                          <a:cs typeface="Roboto"/>
                          <a:sym typeface="Roboto"/>
                        </a:rPr>
                        <a:t>Relation-Metric (</a:t>
                      </a:r>
                      <a:r>
                        <a:rPr lang="en-US" sz="1600" u="sng" strike="noStrike" cap="none">
                          <a:solidFill>
                            <a:schemeClr val="hlink"/>
                          </a:solidFill>
                          <a:latin typeface="Roboto"/>
                          <a:ea typeface="Roboto"/>
                          <a:cs typeface="Roboto"/>
                          <a:sym typeface="Roboto"/>
                          <a:hlinkClick r:id="rId3"/>
                        </a:rPr>
                        <a:t>Tran et al. 2019</a:t>
                      </a:r>
                      <a:r>
                        <a:rPr lang="en-US" sz="1600" u="none" strike="noStrike" cap="none">
                          <a:latin typeface="Roboto"/>
                          <a:ea typeface="Roboto"/>
                          <a:cs typeface="Roboto"/>
                          <a:sym typeface="Roboto"/>
                        </a:rPr>
                        <a:t>)</a:t>
                      </a:r>
                      <a:endParaRPr sz="1900" u="none" strike="noStrike" cap="none"/>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BEBEB"/>
                    </a:solidFill>
                  </a:tcPr>
                </a:tc>
                <a:tc>
                  <a:txBody>
                    <a:bodyPr/>
                    <a:lstStyle/>
                    <a:p>
                      <a:pPr marL="0" marR="0" lvl="0" indent="0" algn="ctr" rtl="0">
                        <a:lnSpc>
                          <a:spcPct val="100000"/>
                        </a:lnSpc>
                        <a:spcBef>
                          <a:spcPts val="0"/>
                        </a:spcBef>
                        <a:spcAft>
                          <a:spcPts val="0"/>
                        </a:spcAft>
                        <a:buClr>
                          <a:schemeClr val="dk1"/>
                        </a:buClr>
                        <a:buSzPts val="1600"/>
                        <a:buFont typeface="Roboto"/>
                        <a:buNone/>
                      </a:pPr>
                      <a:r>
                        <a:rPr lang="en-US" sz="1600" u="none" strike="noStrike" cap="none">
                          <a:latin typeface="Roboto"/>
                          <a:ea typeface="Roboto"/>
                          <a:cs typeface="Roboto"/>
                          <a:sym typeface="Roboto"/>
                        </a:rPr>
                        <a:t>87.11</a:t>
                      </a:r>
                      <a:endParaRPr sz="1900" u="none" strike="noStrike" cap="none"/>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600"/>
                        <a:buFont typeface="Roboto"/>
                        <a:buNone/>
                      </a:pPr>
                      <a:r>
                        <a:rPr lang="en-US" sz="1600" u="none" strike="noStrike" cap="none">
                          <a:latin typeface="Roboto"/>
                          <a:ea typeface="Roboto"/>
                          <a:cs typeface="Roboto"/>
                          <a:sym typeface="Roboto"/>
                        </a:rPr>
                        <a:t>77.29</a:t>
                      </a:r>
                      <a:endParaRPr sz="1900" u="none" strike="noStrike" cap="none"/>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tr>
              <a:tr h="487425">
                <a:tc>
                  <a:txBody>
                    <a:bodyPr/>
                    <a:lstStyle/>
                    <a:p>
                      <a:pPr marL="0" marR="0" lvl="0" indent="0" algn="l" rtl="0">
                        <a:lnSpc>
                          <a:spcPct val="100000"/>
                        </a:lnSpc>
                        <a:spcBef>
                          <a:spcPts val="0"/>
                        </a:spcBef>
                        <a:spcAft>
                          <a:spcPts val="0"/>
                        </a:spcAft>
                        <a:buClr>
                          <a:srgbClr val="262626"/>
                        </a:buClr>
                        <a:buSzPts val="1600"/>
                        <a:buFont typeface="Roboto"/>
                        <a:buNone/>
                      </a:pPr>
                      <a:r>
                        <a:rPr lang="en-US" sz="1600" b="0" i="0" u="none" strike="noStrike" cap="none">
                          <a:solidFill>
                            <a:srgbClr val="262626"/>
                          </a:solidFill>
                          <a:latin typeface="Roboto"/>
                          <a:ea typeface="Roboto"/>
                          <a:cs typeface="Roboto"/>
                          <a:sym typeface="Roboto"/>
                        </a:rPr>
                        <a:t>SpBERT (</a:t>
                      </a:r>
                      <a:r>
                        <a:rPr lang="en-US" sz="1600" b="0" i="0" u="sng" strike="noStrike" cap="none">
                          <a:solidFill>
                            <a:srgbClr val="262626"/>
                          </a:solidFill>
                          <a:latin typeface="Roboto"/>
                          <a:ea typeface="Roboto"/>
                          <a:cs typeface="Roboto"/>
                          <a:sym typeface="Roboto"/>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Eberts et al. 2020</a:t>
                      </a:r>
                      <a:r>
                        <a:rPr lang="en-US" sz="1600" b="0" i="0" u="none" strike="noStrike" cap="none">
                          <a:solidFill>
                            <a:srgbClr val="262626"/>
                          </a:solidFill>
                          <a:latin typeface="Roboto"/>
                          <a:ea typeface="Roboto"/>
                          <a:cs typeface="Roboto"/>
                          <a:sym typeface="Roboto"/>
                        </a:rPr>
                        <a:t>)</a:t>
                      </a:r>
                      <a:endParaRPr sz="1600" u="none" strike="noStrike" cap="none">
                        <a:latin typeface="Roboto"/>
                        <a:ea typeface="Roboto"/>
                        <a:cs typeface="Roboto"/>
                        <a:sym typeface="Roboto"/>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BEBEB"/>
                    </a:solidFill>
                  </a:tcPr>
                </a:tc>
                <a:tc>
                  <a:txBody>
                    <a:bodyPr/>
                    <a:lstStyle/>
                    <a:p>
                      <a:pPr marL="0" marR="0" lvl="0" indent="0" algn="ctr" rtl="0">
                        <a:lnSpc>
                          <a:spcPct val="100000"/>
                        </a:lnSpc>
                        <a:spcBef>
                          <a:spcPts val="0"/>
                        </a:spcBef>
                        <a:spcAft>
                          <a:spcPts val="0"/>
                        </a:spcAft>
                        <a:buClr>
                          <a:schemeClr val="dk1"/>
                        </a:buClr>
                        <a:buSzPts val="1600"/>
                        <a:buFont typeface="Roboto"/>
                        <a:buNone/>
                      </a:pPr>
                      <a:r>
                        <a:rPr lang="en-US" sz="1600" u="none" strike="noStrike" cap="none">
                          <a:latin typeface="Roboto"/>
                          <a:ea typeface="Roboto"/>
                          <a:cs typeface="Roboto"/>
                          <a:sym typeface="Roboto"/>
                        </a:rPr>
                        <a:t>89.28</a:t>
                      </a:r>
                      <a:endParaRPr sz="1900" u="none" strike="noStrike" cap="none"/>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600"/>
                        <a:buFont typeface="Roboto"/>
                        <a:buNone/>
                      </a:pPr>
                      <a:r>
                        <a:rPr lang="en-US" sz="1600" u="none" strike="noStrike" cap="none">
                          <a:latin typeface="Roboto"/>
                          <a:ea typeface="Roboto"/>
                          <a:cs typeface="Roboto"/>
                          <a:sym typeface="Roboto"/>
                        </a:rPr>
                        <a:t>78.84</a:t>
                      </a:r>
                      <a:endParaRPr sz="1900" u="none" strike="noStrike" cap="none"/>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tr>
              <a:tr h="501950">
                <a:tc>
                  <a:txBody>
                    <a:bodyPr/>
                    <a:lstStyle/>
                    <a:p>
                      <a:pPr marL="0" marR="0" lvl="0" indent="0" algn="l" rtl="0">
                        <a:lnSpc>
                          <a:spcPct val="100000"/>
                        </a:lnSpc>
                        <a:spcBef>
                          <a:spcPts val="0"/>
                        </a:spcBef>
                        <a:spcAft>
                          <a:spcPts val="0"/>
                        </a:spcAft>
                        <a:buClr>
                          <a:schemeClr val="dk1"/>
                        </a:buClr>
                        <a:buSzPts val="1600"/>
                        <a:buFont typeface="Roboto"/>
                        <a:buNone/>
                      </a:pPr>
                      <a:r>
                        <a:rPr lang="en-US" sz="1600" i="0" u="none" strike="noStrike" cap="none">
                          <a:latin typeface="Roboto"/>
                          <a:ea typeface="Roboto"/>
                          <a:cs typeface="Roboto"/>
                          <a:sym typeface="Roboto"/>
                        </a:rPr>
                        <a:t>Span</a:t>
                      </a:r>
                      <a:r>
                        <a:rPr lang="en-US" sz="1600" i="0" u="none" strike="noStrike" cap="none" baseline="-25000">
                          <a:latin typeface="Roboto"/>
                          <a:ea typeface="Roboto"/>
                          <a:cs typeface="Roboto"/>
                          <a:sym typeface="Roboto"/>
                        </a:rPr>
                        <a:t>Multi-Head </a:t>
                      </a:r>
                      <a:r>
                        <a:rPr lang="en-US" sz="1600" i="0" u="none" strike="noStrike" cap="none">
                          <a:latin typeface="Roboto"/>
                          <a:ea typeface="Roboto"/>
                          <a:cs typeface="Roboto"/>
                          <a:sym typeface="Roboto"/>
                        </a:rPr>
                        <a:t>(</a:t>
                      </a:r>
                      <a:r>
                        <a:rPr lang="en-US" sz="1600" i="0" u="sng" strike="noStrike" cap="none">
                          <a:solidFill>
                            <a:schemeClr val="hlink"/>
                          </a:solidFill>
                          <a:latin typeface="Roboto"/>
                          <a:ea typeface="Roboto"/>
                          <a:cs typeface="Roboto"/>
                          <a:sym typeface="Roboto"/>
                          <a:hlinkClick r:id="rId5"/>
                        </a:rPr>
                        <a:t>Ji et al. 2020</a:t>
                      </a:r>
                      <a:r>
                        <a:rPr lang="en-US" sz="1600" i="0" u="none" strike="noStrike" cap="none">
                          <a:latin typeface="Roboto"/>
                          <a:ea typeface="Roboto"/>
                          <a:cs typeface="Roboto"/>
                          <a:sym typeface="Roboto"/>
                        </a:rPr>
                        <a:t>)</a:t>
                      </a:r>
                      <a:endParaRPr sz="1900" u="none" strike="noStrike" cap="none"/>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BEBEB"/>
                    </a:solidFill>
                  </a:tcPr>
                </a:tc>
                <a:tc>
                  <a:txBody>
                    <a:bodyPr/>
                    <a:lstStyle/>
                    <a:p>
                      <a:pPr marL="0" marR="0" lvl="0" indent="0" algn="ctr" rtl="0">
                        <a:lnSpc>
                          <a:spcPct val="100000"/>
                        </a:lnSpc>
                        <a:spcBef>
                          <a:spcPts val="0"/>
                        </a:spcBef>
                        <a:spcAft>
                          <a:spcPts val="0"/>
                        </a:spcAft>
                        <a:buClr>
                          <a:schemeClr val="dk1"/>
                        </a:buClr>
                        <a:buSzPts val="1600"/>
                        <a:buFont typeface="Roboto"/>
                        <a:buNone/>
                      </a:pPr>
                      <a:r>
                        <a:rPr lang="en-US" sz="1600" u="none" strike="noStrike" cap="none">
                          <a:latin typeface="Roboto"/>
                          <a:ea typeface="Roboto"/>
                          <a:cs typeface="Roboto"/>
                          <a:sym typeface="Roboto"/>
                        </a:rPr>
                        <a:t>90.59</a:t>
                      </a:r>
                      <a:endParaRPr sz="1900" u="none" strike="noStrike" cap="none"/>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600"/>
                        <a:buFont typeface="Roboto"/>
                        <a:buNone/>
                      </a:pPr>
                      <a:r>
                        <a:rPr lang="en-US" sz="1600" u="none" strike="noStrike" cap="none">
                          <a:latin typeface="Roboto"/>
                          <a:ea typeface="Roboto"/>
                          <a:cs typeface="Roboto"/>
                          <a:sym typeface="Roboto"/>
                        </a:rPr>
                        <a:t>80.73</a:t>
                      </a:r>
                      <a:endParaRPr sz="1900" u="none" strike="noStrike" cap="none"/>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tr>
              <a:tr h="501950">
                <a:tc>
                  <a:txBody>
                    <a:bodyPr/>
                    <a:lstStyle/>
                    <a:p>
                      <a:pPr marL="0" marR="0" lvl="0" indent="0" algn="l" rtl="0">
                        <a:lnSpc>
                          <a:spcPct val="100000"/>
                        </a:lnSpc>
                        <a:spcBef>
                          <a:spcPts val="0"/>
                        </a:spcBef>
                        <a:spcAft>
                          <a:spcPts val="0"/>
                        </a:spcAft>
                        <a:buClr>
                          <a:schemeClr val="dk1"/>
                        </a:buClr>
                        <a:buSzPts val="1600"/>
                        <a:buFont typeface="Roboto"/>
                        <a:buNone/>
                      </a:pPr>
                      <a:r>
                        <a:rPr lang="en-US" sz="1600" i="0" u="none" strike="noStrike" cap="none">
                          <a:latin typeface="Roboto"/>
                          <a:ea typeface="Roboto"/>
                          <a:cs typeface="Roboto"/>
                          <a:sym typeface="Roboto"/>
                        </a:rPr>
                        <a:t>KnowBertAttention (Baseline)</a:t>
                      </a:r>
                      <a:endParaRPr sz="1900" u="none" strike="noStrike" cap="none"/>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BEBEB"/>
                    </a:solidFill>
                  </a:tcPr>
                </a:tc>
                <a:tc>
                  <a:txBody>
                    <a:bodyPr/>
                    <a:lstStyle/>
                    <a:p>
                      <a:pPr marL="0" marR="0" lvl="0" indent="0" algn="ctr" rtl="0">
                        <a:lnSpc>
                          <a:spcPct val="100000"/>
                        </a:lnSpc>
                        <a:spcBef>
                          <a:spcPts val="0"/>
                        </a:spcBef>
                        <a:spcAft>
                          <a:spcPts val="0"/>
                        </a:spcAft>
                        <a:buClr>
                          <a:schemeClr val="dk1"/>
                        </a:buClr>
                        <a:buSzPts val="1600"/>
                        <a:buFont typeface="Roboto"/>
                        <a:buNone/>
                      </a:pPr>
                      <a:r>
                        <a:rPr lang="en-US" sz="1600" u="none" strike="noStrike" cap="none">
                          <a:latin typeface="Roboto"/>
                          <a:ea typeface="Roboto"/>
                          <a:cs typeface="Roboto"/>
                          <a:sym typeface="Roboto"/>
                        </a:rPr>
                        <a:t>90.08</a:t>
                      </a:r>
                      <a:endParaRPr sz="1900" u="none" strike="noStrike" cap="none"/>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600"/>
                        <a:buFont typeface="Roboto"/>
                        <a:buNone/>
                      </a:pPr>
                      <a:r>
                        <a:rPr lang="en-US" sz="1600" u="none" strike="noStrike" cap="none">
                          <a:latin typeface="Roboto"/>
                          <a:ea typeface="Roboto"/>
                          <a:cs typeface="Roboto"/>
                          <a:sym typeface="Roboto"/>
                        </a:rPr>
                        <a:t>79.95</a:t>
                      </a:r>
                      <a:endParaRPr sz="1900" u="none" strike="noStrike" cap="none"/>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tr>
              <a:tr h="471200">
                <a:tc>
                  <a:txBody>
                    <a:bodyPr/>
                    <a:lstStyle/>
                    <a:p>
                      <a:pPr marL="0" marR="0" lvl="0" indent="0" algn="l" rtl="0">
                        <a:lnSpc>
                          <a:spcPct val="100000"/>
                        </a:lnSpc>
                        <a:spcBef>
                          <a:spcPts val="0"/>
                        </a:spcBef>
                        <a:spcAft>
                          <a:spcPts val="0"/>
                        </a:spcAft>
                        <a:buClr>
                          <a:srgbClr val="FF0000"/>
                        </a:buClr>
                        <a:buSzPts val="1600"/>
                        <a:buFont typeface="Arial"/>
                        <a:buNone/>
                      </a:pPr>
                      <a:r>
                        <a:rPr lang="en-US" sz="1600" b="0" i="0" u="none" strike="noStrike" cap="none">
                          <a:solidFill>
                            <a:srgbClr val="FF0000"/>
                          </a:solidFill>
                          <a:latin typeface="Roboto"/>
                          <a:ea typeface="Roboto"/>
                          <a:cs typeface="Roboto"/>
                          <a:sym typeface="Roboto"/>
                        </a:rPr>
                        <a:t>KECI (Ours)</a:t>
                      </a:r>
                      <a:endParaRPr sz="1600" u="none" strike="noStrike" cap="none">
                        <a:solidFill>
                          <a:srgbClr val="FF0000"/>
                        </a:solidFill>
                        <a:latin typeface="Roboto"/>
                        <a:ea typeface="Roboto"/>
                        <a:cs typeface="Roboto"/>
                        <a:sym typeface="Roboto"/>
                      </a:endParaRPr>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BEBEB"/>
                    </a:solidFill>
                  </a:tcPr>
                </a:tc>
                <a:tc>
                  <a:txBody>
                    <a:bodyPr/>
                    <a:lstStyle/>
                    <a:p>
                      <a:pPr marL="0" marR="0" lvl="0" indent="0" algn="ctr" rtl="0">
                        <a:lnSpc>
                          <a:spcPct val="100000"/>
                        </a:lnSpc>
                        <a:spcBef>
                          <a:spcPts val="0"/>
                        </a:spcBef>
                        <a:spcAft>
                          <a:spcPts val="0"/>
                        </a:spcAft>
                        <a:buClr>
                          <a:schemeClr val="dk1"/>
                        </a:buClr>
                        <a:buSzPts val="1600"/>
                        <a:buFont typeface="Roboto"/>
                        <a:buNone/>
                      </a:pPr>
                      <a:r>
                        <a:rPr lang="en-US" sz="1600" b="1" u="none" strike="noStrike" cap="none">
                          <a:latin typeface="Roboto"/>
                          <a:ea typeface="Roboto"/>
                          <a:cs typeface="Roboto"/>
                          <a:sym typeface="Roboto"/>
                        </a:rPr>
                        <a:t>90.67</a:t>
                      </a:r>
                      <a:endParaRPr sz="1900" u="none" strike="noStrike" cap="none"/>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600"/>
                        <a:buFont typeface="Roboto"/>
                        <a:buNone/>
                      </a:pPr>
                      <a:r>
                        <a:rPr lang="en-US" sz="1600" b="1" u="none" strike="noStrike" cap="none" dirty="0">
                          <a:latin typeface="Roboto"/>
                          <a:ea typeface="Roboto"/>
                          <a:cs typeface="Roboto"/>
                          <a:sym typeface="Roboto"/>
                        </a:rPr>
                        <a:t>81.74</a:t>
                      </a:r>
                      <a:endParaRPr sz="1900" u="none" strike="noStrike" cap="none" dirty="0"/>
                    </a:p>
                  </a:txBody>
                  <a:tcPr marL="95250" marR="95250" marT="28575" marB="285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AFAFA"/>
                    </a:solidFill>
                  </a:tcPr>
                </a:tc>
              </a:tr>
            </a:tbl>
          </a:graphicData>
        </a:graphic>
      </p:graphicFrame>
      <p:sp>
        <p:nvSpPr>
          <p:cNvPr id="986" name="Google Shape;986;p41"/>
          <p:cNvSpPr txBox="1"/>
          <p:nvPr/>
        </p:nvSpPr>
        <p:spPr>
          <a:xfrm>
            <a:off x="1050826" y="5916792"/>
            <a:ext cx="373519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Overall results (%) on the ADE dataset</a:t>
            </a:r>
            <a:endParaRPr sz="1900">
              <a:solidFill>
                <a:schemeClr val="dk1"/>
              </a:solidFill>
              <a:latin typeface="Calibri"/>
              <a:ea typeface="Calibri"/>
              <a:cs typeface="Calibri"/>
              <a:sym typeface="Calibri"/>
            </a:endParaRPr>
          </a:p>
        </p:txBody>
      </p:sp>
      <p:graphicFrame>
        <p:nvGraphicFramePr>
          <p:cNvPr id="8" name="Google Shape;995;p42"/>
          <p:cNvGraphicFramePr/>
          <p:nvPr>
            <p:extLst>
              <p:ext uri="{D42A27DB-BD31-4B8C-83A1-F6EECF244321}">
                <p14:modId xmlns:p14="http://schemas.microsoft.com/office/powerpoint/2010/main" val="4008566340"/>
              </p:ext>
            </p:extLst>
          </p:nvPr>
        </p:nvGraphicFramePr>
        <p:xfrm>
          <a:off x="6788521" y="2405870"/>
          <a:ext cx="5225679" cy="3337650"/>
        </p:xfrm>
        <a:graphic>
          <a:graphicData uri="http://schemas.openxmlformats.org/drawingml/2006/table">
            <a:tbl>
              <a:tblPr>
                <a:noFill/>
              </a:tblPr>
              <a:tblGrid>
                <a:gridCol w="2032000"/>
                <a:gridCol w="1224600"/>
                <a:gridCol w="1155700"/>
                <a:gridCol w="813379"/>
              </a:tblGrid>
              <a:tr h="370850">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dirty="0"/>
                        <a:t>Model</a:t>
                      </a:r>
                      <a:endParaRPr sz="1800" u="none" strike="noStrike" cap="none" dirty="0"/>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Prec</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Rec</a:t>
                      </a:r>
                      <a:endParaRPr sz="1800" u="none" strike="noStrike" cap="none"/>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F1</a:t>
                      </a:r>
                      <a:endParaRPr sz="1800" u="none" strike="noStrike" cap="none"/>
                    </a:p>
                  </a:txBody>
                  <a:tcPr marL="91450" marR="91450" marT="45725" marB="45725" anchor="ctr"/>
                </a:tc>
              </a:tr>
              <a:tr h="370850">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String Matching</a:t>
                      </a:r>
                      <a:endParaRPr sz="1800" u="none" strike="noStrike" cap="none"/>
                    </a:p>
                  </a:txBody>
                  <a:tcPr marL="91450" marR="91450" marT="45725" marB="45725" anchor="ctr">
                    <a:solidFill>
                      <a:srgbClr val="E9EBE6"/>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43.92</a:t>
                      </a:r>
                      <a:endParaRPr sz="1800" u="none" strike="noStrike" cap="none"/>
                    </a:p>
                  </a:txBody>
                  <a:tcPr marL="91450" marR="91450" marT="45725" marB="45725" anchor="ctr">
                    <a:solidFill>
                      <a:srgbClr val="E9EBE6"/>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21.82</a:t>
                      </a:r>
                      <a:endParaRPr sz="1800" u="none" strike="noStrike" cap="none"/>
                    </a:p>
                  </a:txBody>
                  <a:tcPr marL="91450" marR="91450" marT="45725" marB="45725" anchor="ctr">
                    <a:solidFill>
                      <a:srgbClr val="E9EBE6"/>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29.16</a:t>
                      </a:r>
                      <a:endParaRPr sz="1800" u="none" strike="noStrike" cap="none"/>
                    </a:p>
                  </a:txBody>
                  <a:tcPr marL="91450" marR="91450" marT="45725" marB="45725" anchor="ctr">
                    <a:solidFill>
                      <a:srgbClr val="E9EBE6"/>
                    </a:solidFill>
                  </a:tcPr>
                </a:tc>
              </a:tr>
              <a:tr h="370850">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Tree LSTM</a:t>
                      </a:r>
                      <a:endParaRPr sz="1800"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67.01</a:t>
                      </a:r>
                      <a:endParaRPr sz="1800"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52.14</a:t>
                      </a:r>
                      <a:endParaRPr sz="1800"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58.65</a:t>
                      </a:r>
                      <a:endParaRPr sz="1800" u="none" strike="noStrike" cap="none"/>
                    </a:p>
                  </a:txBody>
                  <a:tcPr marL="91450" marR="91450" marT="45725" marB="45725" anchor="ctr">
                    <a:solidFill>
                      <a:srgbClr val="F4DBD0"/>
                    </a:solidFill>
                  </a:tcPr>
                </a:tc>
              </a:tr>
              <a:tr h="370850">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GEANet</a:t>
                      </a:r>
                      <a:endParaRPr sz="1800"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64.61</a:t>
                      </a:r>
                      <a:endParaRPr sz="1800"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56.11</a:t>
                      </a:r>
                      <a:endParaRPr sz="1800"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60.06</a:t>
                      </a:r>
                      <a:endParaRPr sz="1800" u="none" strike="noStrike" cap="none"/>
                    </a:p>
                  </a:txBody>
                  <a:tcPr marL="91450" marR="91450" marT="45725" marB="45725" anchor="ctr">
                    <a:solidFill>
                      <a:srgbClr val="F4DBD0"/>
                    </a:solidFill>
                  </a:tcPr>
                </a:tc>
              </a:tr>
              <a:tr h="370850">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BEESL</a:t>
                      </a:r>
                      <a:endParaRPr sz="1800"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69.72</a:t>
                      </a:r>
                      <a:endParaRPr sz="1800"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53.00</a:t>
                      </a:r>
                      <a:endParaRPr sz="1800"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60.22</a:t>
                      </a:r>
                      <a:endParaRPr sz="1800" u="none" strike="noStrike" cap="none"/>
                    </a:p>
                  </a:txBody>
                  <a:tcPr marL="91450" marR="91450" marT="45725" marB="45725" anchor="ctr">
                    <a:solidFill>
                      <a:srgbClr val="F4DBD0"/>
                    </a:solidFill>
                  </a:tcPr>
                </a:tc>
              </a:tr>
              <a:tr h="370850">
                <a:tc>
                  <a:txBody>
                    <a:bodyPr/>
                    <a:lstStyle/>
                    <a:p>
                      <a:pPr marL="0" marR="0" lvl="0" indent="0" algn="ctr" rtl="0">
                        <a:lnSpc>
                          <a:spcPct val="100000"/>
                        </a:lnSpc>
                        <a:spcBef>
                          <a:spcPts val="0"/>
                        </a:spcBef>
                        <a:spcAft>
                          <a:spcPts val="0"/>
                        </a:spcAft>
                        <a:buClr>
                          <a:schemeClr val="dk1"/>
                        </a:buClr>
                        <a:buSzPts val="1800"/>
                        <a:buFont typeface="Calibri"/>
                        <a:buNone/>
                      </a:pPr>
                      <a:r>
                        <a:rPr lang="en-US" sz="1800" b="1" u="none" strike="noStrike" cap="none"/>
                        <a:t>DeepEM</a:t>
                      </a:r>
                      <a:endParaRPr sz="1800" b="1"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b="1" u="none" strike="noStrike" cap="none"/>
                        <a:t>71.71</a:t>
                      </a:r>
                      <a:endParaRPr sz="1800" b="1"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b="1" u="none" strike="noStrike" cap="none"/>
                        <a:t>56.20</a:t>
                      </a:r>
                      <a:endParaRPr sz="1800" b="1" u="none" strike="noStrike" cap="none"/>
                    </a:p>
                  </a:txBody>
                  <a:tcPr marL="91450" marR="91450" marT="45725" marB="45725" anchor="ctr">
                    <a:solidFill>
                      <a:srgbClr val="F4DBD0"/>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b="1" u="none" strike="noStrike" cap="none"/>
                        <a:t>63.02</a:t>
                      </a:r>
                      <a:endParaRPr sz="1800" b="1" u="none" strike="noStrike" cap="none"/>
                    </a:p>
                  </a:txBody>
                  <a:tcPr marL="91450" marR="91450" marT="45725" marB="45725" anchor="ctr">
                    <a:solidFill>
                      <a:srgbClr val="F4DBD0"/>
                    </a:solidFill>
                  </a:tcPr>
                </a:tc>
              </a:tr>
              <a:tr h="370850">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Bert-Flat</a:t>
                      </a:r>
                      <a:endParaRPr sz="1800" u="none" strike="noStrike" cap="none"/>
                    </a:p>
                  </a:txBody>
                  <a:tcPr marL="91450" marR="91450" marT="45725" marB="45725" anchor="ctr">
                    <a:solidFill>
                      <a:srgbClr val="FBE6CC"/>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64.68</a:t>
                      </a:r>
                      <a:endParaRPr sz="1800" u="none" strike="noStrike" cap="none"/>
                    </a:p>
                  </a:txBody>
                  <a:tcPr marL="91450" marR="91450" marT="45725" marB="45725" anchor="ctr">
                    <a:solidFill>
                      <a:srgbClr val="FBE6CC"/>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52.98</a:t>
                      </a:r>
                      <a:endParaRPr sz="1800" u="none" strike="noStrike" cap="none"/>
                    </a:p>
                  </a:txBody>
                  <a:tcPr marL="91450" marR="91450" marT="45725" marB="45725" anchor="ctr">
                    <a:solidFill>
                      <a:srgbClr val="FBE6CC"/>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58.25</a:t>
                      </a:r>
                      <a:endParaRPr sz="1800" u="none" strike="noStrike" cap="none"/>
                    </a:p>
                  </a:txBody>
                  <a:tcPr marL="91450" marR="91450" marT="45725" marB="45725" anchor="ctr">
                    <a:solidFill>
                      <a:srgbClr val="FBE6CC"/>
                    </a:solidFill>
                  </a:tcPr>
                </a:tc>
              </a:tr>
              <a:tr h="370850">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BERT-AMR</a:t>
                      </a:r>
                      <a:endParaRPr sz="1800" u="none" strike="noStrike" cap="none"/>
                    </a:p>
                  </a:txBody>
                  <a:tcPr marL="91450" marR="91450" marT="45725" marB="45725" anchor="ctr">
                    <a:solidFill>
                      <a:srgbClr val="FBE6CC"/>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68.39</a:t>
                      </a:r>
                      <a:endParaRPr sz="1800" u="none" strike="noStrike" cap="none"/>
                    </a:p>
                  </a:txBody>
                  <a:tcPr marL="91450" marR="91450" marT="45725" marB="45725" anchor="ctr">
                    <a:solidFill>
                      <a:srgbClr val="FBE6CC"/>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53.58</a:t>
                      </a:r>
                      <a:endParaRPr sz="1800" u="none" strike="noStrike" cap="none"/>
                    </a:p>
                  </a:txBody>
                  <a:tcPr marL="91450" marR="91450" marT="45725" marB="45725" anchor="ctr">
                    <a:solidFill>
                      <a:srgbClr val="FBE6CC"/>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60.09</a:t>
                      </a:r>
                      <a:endParaRPr sz="1800" u="none" strike="noStrike" cap="none"/>
                    </a:p>
                  </a:txBody>
                  <a:tcPr marL="91450" marR="91450" marT="45725" marB="45725" anchor="ctr">
                    <a:solidFill>
                      <a:srgbClr val="FBE6CC"/>
                    </a:solidFill>
                  </a:tcPr>
                </a:tc>
              </a:tr>
              <a:tr h="370850">
                <a:tc>
                  <a:txBody>
                    <a:bodyPr/>
                    <a:lstStyle/>
                    <a:p>
                      <a:pPr marL="0" marR="0" lvl="0" indent="0" algn="ctr" rtl="0">
                        <a:lnSpc>
                          <a:spcPct val="100000"/>
                        </a:lnSpc>
                        <a:spcBef>
                          <a:spcPts val="0"/>
                        </a:spcBef>
                        <a:spcAft>
                          <a:spcPts val="0"/>
                        </a:spcAft>
                        <a:buClr>
                          <a:schemeClr val="dk1"/>
                        </a:buClr>
                        <a:buSzPts val="1800"/>
                        <a:buFont typeface="Calibri"/>
                        <a:buNone/>
                      </a:pPr>
                      <a:r>
                        <a:rPr lang="en-US" sz="1800" b="1" u="none" strike="noStrike" cap="none"/>
                        <a:t>BERT-AMR-KG</a:t>
                      </a:r>
                      <a:endParaRPr sz="1800" b="1" u="none" strike="noStrike" cap="none"/>
                    </a:p>
                  </a:txBody>
                  <a:tcPr marL="91450" marR="91450" marT="45725" marB="45725" anchor="ctr">
                    <a:solidFill>
                      <a:srgbClr val="FBE6CC"/>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b="1" u="none" strike="noStrike" cap="none"/>
                        <a:t>72.74</a:t>
                      </a:r>
                      <a:endParaRPr sz="1800" b="1" u="none" strike="noStrike" cap="none"/>
                    </a:p>
                  </a:txBody>
                  <a:tcPr marL="91450" marR="91450" marT="45725" marB="45725" anchor="ctr">
                    <a:solidFill>
                      <a:srgbClr val="FBE6CC"/>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b="1" u="none" strike="noStrike" cap="none"/>
                        <a:t>55.62</a:t>
                      </a:r>
                      <a:endParaRPr sz="1800" b="1" u="none" strike="noStrike" cap="none"/>
                    </a:p>
                  </a:txBody>
                  <a:tcPr marL="91450" marR="91450" marT="45725" marB="45725" anchor="ctr">
                    <a:solidFill>
                      <a:srgbClr val="FBE6CC"/>
                    </a:solidFill>
                  </a:tcPr>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b="1" u="none" strike="noStrike" cap="none" dirty="0"/>
                        <a:t>63.04</a:t>
                      </a:r>
                      <a:endParaRPr sz="1800" b="1" u="none" strike="noStrike" cap="none" dirty="0"/>
                    </a:p>
                  </a:txBody>
                  <a:tcPr marL="91450" marR="91450" marT="45725" marB="45725" anchor="ctr">
                    <a:solidFill>
                      <a:srgbClr val="FBE6CC"/>
                    </a:solidFill>
                  </a:tcPr>
                </a:tc>
              </a:tr>
            </a:tbl>
          </a:graphicData>
        </a:graphic>
      </p:graphicFrame>
      <p:sp>
        <p:nvSpPr>
          <p:cNvPr id="9" name="Google Shape;992;p42"/>
          <p:cNvSpPr txBox="1">
            <a:spLocks/>
          </p:cNvSpPr>
          <p:nvPr/>
        </p:nvSpPr>
        <p:spPr>
          <a:xfrm>
            <a:off x="6725021" y="5894511"/>
            <a:ext cx="10724578" cy="2987675"/>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Bef>
                <a:spcPts val="600"/>
              </a:spcBef>
              <a:buSzPts val="1920"/>
            </a:pPr>
            <a:r>
              <a:rPr lang="en-US" dirty="0" smtClean="0"/>
              <a:t>Results on GENIA2011: </a:t>
            </a:r>
            <a:r>
              <a:rPr lang="en-US" dirty="0" smtClean="0">
                <a:solidFill>
                  <a:srgbClr val="0070C0"/>
                </a:solidFill>
              </a:rPr>
              <a:t>biomedical </a:t>
            </a:r>
            <a:r>
              <a:rPr lang="en-US" smtClean="0">
                <a:solidFill>
                  <a:srgbClr val="0070C0"/>
                </a:solidFill>
              </a:rPr>
              <a:t>events (</a:t>
            </a:r>
            <a:r>
              <a:rPr lang="en-US" dirty="0" smtClean="0">
                <a:solidFill>
                  <a:srgbClr val="0070C0"/>
                </a:solidFill>
              </a:rPr>
              <a:t>9 types) </a:t>
            </a:r>
            <a:r>
              <a:rPr lang="en-US" dirty="0" smtClean="0"/>
              <a:t>and </a:t>
            </a:r>
            <a:r>
              <a:rPr lang="en-US" dirty="0" smtClean="0">
                <a:solidFill>
                  <a:srgbClr val="0070C0"/>
                </a:solidFill>
              </a:rPr>
              <a:t>proteins</a:t>
            </a:r>
            <a:endParaRPr lang="en-US" sz="1050" dirty="0"/>
          </a:p>
        </p:txBody>
      </p:sp>
    </p:spTree>
    <p:extLst>
      <p:ext uri="{BB962C8B-B14F-4D97-AF65-F5344CB8AC3E}">
        <p14:creationId xmlns:p14="http://schemas.microsoft.com/office/powerpoint/2010/main" val="42690210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Google Shape;1017;p45"/>
          <p:cNvSpPr txBox="1">
            <a:spLocks noGrp="1"/>
          </p:cNvSpPr>
          <p:nvPr>
            <p:ph type="body" idx="1"/>
          </p:nvPr>
        </p:nvSpPr>
        <p:spPr>
          <a:xfrm>
            <a:off x="259198" y="1277997"/>
            <a:ext cx="5870822" cy="4447853"/>
          </a:xfrm>
          <a:prstGeom prst="rect">
            <a:avLst/>
          </a:prstGeom>
          <a:noFill/>
          <a:ln>
            <a:noFill/>
          </a:ln>
        </p:spPr>
        <p:txBody>
          <a:bodyPr spcFirstLastPara="1" wrap="square" lIns="91425" tIns="45700" rIns="91425" bIns="45700" anchor="t" anchorCtr="0">
            <a:noAutofit/>
          </a:bodyPr>
          <a:lstStyle/>
          <a:p>
            <a:pPr marL="457200" lvl="1" indent="-457200" algn="l" rtl="0">
              <a:lnSpc>
                <a:spcPct val="100000"/>
              </a:lnSpc>
              <a:spcBef>
                <a:spcPts val="1000"/>
              </a:spcBef>
              <a:spcAft>
                <a:spcPts val="0"/>
              </a:spcAft>
              <a:buSzPts val="1920"/>
              <a:buChar char="❑"/>
            </a:pPr>
            <a:r>
              <a:rPr lang="en-US" sz="1800">
                <a:latin typeface="Arial"/>
                <a:ea typeface="Arial"/>
                <a:cs typeface="Arial"/>
                <a:sym typeface="Arial"/>
              </a:rPr>
              <a:t>A new benchmark ChemET: </a:t>
            </a:r>
            <a:r>
              <a:rPr lang="en-US" sz="1800"/>
              <a:t>includes 81 million molecules and 100 chemistry papers fully annotated with a new fine-grained Chemistry ontology </a:t>
            </a:r>
            <a:endParaRPr sz="1800">
              <a:latin typeface="Arial"/>
              <a:ea typeface="Arial"/>
              <a:cs typeface="Arial"/>
              <a:sym typeface="Arial"/>
            </a:endParaRPr>
          </a:p>
          <a:p>
            <a:pPr marL="457200" lvl="0" indent="-457200" algn="l" rtl="0">
              <a:lnSpc>
                <a:spcPct val="100000"/>
              </a:lnSpc>
              <a:spcBef>
                <a:spcPts val="600"/>
              </a:spcBef>
              <a:spcAft>
                <a:spcPts val="0"/>
              </a:spcAft>
              <a:buSzPts val="1920"/>
              <a:buFont typeface="Arial"/>
              <a:buChar char="•"/>
            </a:pPr>
            <a:r>
              <a:rPr lang="en-US" sz="1800">
                <a:latin typeface="Arial"/>
                <a:ea typeface="Arial"/>
                <a:cs typeface="Arial"/>
                <a:sym typeface="Arial"/>
              </a:rPr>
              <a:t>Data comes from </a:t>
            </a:r>
            <a:r>
              <a:rPr lang="en-US" sz="1800">
                <a:solidFill>
                  <a:srgbClr val="AB620D"/>
                </a:solidFill>
                <a:latin typeface="Arial"/>
                <a:ea typeface="Arial"/>
                <a:cs typeface="Arial"/>
                <a:sym typeface="Arial"/>
              </a:rPr>
              <a:t>PubChem</a:t>
            </a:r>
            <a:r>
              <a:rPr lang="en-US" sz="1800">
                <a:latin typeface="Arial"/>
                <a:ea typeface="Arial"/>
                <a:cs typeface="Arial"/>
                <a:sym typeface="Arial"/>
              </a:rPr>
              <a:t> open access literature</a:t>
            </a:r>
            <a:endParaRPr/>
          </a:p>
          <a:p>
            <a:pPr marL="457200" lvl="0" indent="-457200" algn="l" rtl="0">
              <a:lnSpc>
                <a:spcPct val="100000"/>
              </a:lnSpc>
              <a:spcBef>
                <a:spcPts val="600"/>
              </a:spcBef>
              <a:spcAft>
                <a:spcPts val="0"/>
              </a:spcAft>
              <a:buSzPts val="1920"/>
              <a:buFont typeface="Arial"/>
              <a:buChar char="•"/>
            </a:pPr>
            <a:r>
              <a:rPr lang="en-US" sz="1800"/>
              <a:t>Developed a new entity ontology that includes 62 entity types (e.g., Chemistry→Organic Chemistry→OrganicCom-197pounds→Hydrocarbons→Other Hydrocarbons)</a:t>
            </a:r>
            <a:endParaRPr/>
          </a:p>
          <a:p>
            <a:pPr marL="457200" lvl="1" indent="-457200" algn="l" rtl="0">
              <a:lnSpc>
                <a:spcPct val="100000"/>
              </a:lnSpc>
              <a:spcBef>
                <a:spcPts val="1000"/>
              </a:spcBef>
              <a:spcAft>
                <a:spcPts val="0"/>
              </a:spcAft>
              <a:buSzPts val="1920"/>
              <a:buChar char="❑"/>
            </a:pPr>
            <a:r>
              <a:rPr lang="en-US" sz="1800"/>
              <a:t>Developed a new Chemistry Event Ontology with 59 types about results, methods and procedures</a:t>
            </a:r>
            <a:endParaRPr/>
          </a:p>
          <a:p>
            <a:pPr marL="457200" lvl="0" indent="-457200" algn="l" rtl="0">
              <a:lnSpc>
                <a:spcPct val="100000"/>
              </a:lnSpc>
              <a:spcBef>
                <a:spcPts val="600"/>
              </a:spcBef>
              <a:spcAft>
                <a:spcPts val="0"/>
              </a:spcAft>
              <a:buSzPts val="1920"/>
              <a:buFont typeface="Arial"/>
              <a:buChar char="•"/>
            </a:pPr>
            <a:r>
              <a:rPr lang="en-US" sz="1800"/>
              <a:t>Training set constructed </a:t>
            </a:r>
            <a:r>
              <a:rPr lang="en-US" sz="1800">
                <a:latin typeface="Arial"/>
                <a:ea typeface="Arial"/>
                <a:cs typeface="Arial"/>
                <a:sym typeface="Arial"/>
              </a:rPr>
              <a:t>by distant supervision (using Wikipedia page and PubChem synonyms)</a:t>
            </a:r>
            <a:endParaRPr/>
          </a:p>
          <a:p>
            <a:pPr marL="457200" lvl="0" indent="-457200" algn="l" rtl="0">
              <a:lnSpc>
                <a:spcPct val="100000"/>
              </a:lnSpc>
              <a:spcBef>
                <a:spcPts val="600"/>
              </a:spcBef>
              <a:spcAft>
                <a:spcPts val="0"/>
              </a:spcAft>
              <a:buSzPts val="1920"/>
              <a:buFont typeface="Arial"/>
              <a:buChar char="•"/>
            </a:pPr>
            <a:r>
              <a:rPr lang="en-US" sz="1800">
                <a:latin typeface="Arial"/>
                <a:ea typeface="Arial"/>
                <a:cs typeface="Arial"/>
                <a:sym typeface="Arial"/>
              </a:rPr>
              <a:t>Evaluation set annotated by chemistry students</a:t>
            </a:r>
            <a:endParaRPr/>
          </a:p>
          <a:p>
            <a:pPr marL="457200" lvl="0" indent="-335280" algn="l" rtl="0">
              <a:lnSpc>
                <a:spcPct val="100000"/>
              </a:lnSpc>
              <a:spcBef>
                <a:spcPts val="600"/>
              </a:spcBef>
              <a:spcAft>
                <a:spcPts val="0"/>
              </a:spcAft>
              <a:buSzPts val="1920"/>
              <a:buFont typeface="Arial"/>
              <a:buNone/>
            </a:pPr>
            <a:endParaRPr sz="2000">
              <a:latin typeface="Arial"/>
              <a:ea typeface="Arial"/>
              <a:cs typeface="Arial"/>
              <a:sym typeface="Arial"/>
            </a:endParaRPr>
          </a:p>
        </p:txBody>
      </p:sp>
      <p:pic>
        <p:nvPicPr>
          <p:cNvPr id="1018" name="Google Shape;1018;p45"/>
          <p:cNvPicPr preferRelativeResize="0"/>
          <p:nvPr/>
        </p:nvPicPr>
        <p:blipFill rotWithShape="1">
          <a:blip r:embed="rId3">
            <a:alphaModFix/>
          </a:blip>
          <a:srcRect/>
          <a:stretch/>
        </p:blipFill>
        <p:spPr>
          <a:xfrm>
            <a:off x="6491227" y="4798933"/>
            <a:ext cx="3896910" cy="1342633"/>
          </a:xfrm>
          <a:prstGeom prst="rect">
            <a:avLst/>
          </a:prstGeom>
          <a:noFill/>
          <a:ln>
            <a:noFill/>
          </a:ln>
        </p:spPr>
      </p:pic>
      <p:sp>
        <p:nvSpPr>
          <p:cNvPr id="1019" name="Google Shape;1019;p45"/>
          <p:cNvSpPr txBox="1"/>
          <p:nvPr/>
        </p:nvSpPr>
        <p:spPr>
          <a:xfrm>
            <a:off x="7812577" y="6099828"/>
            <a:ext cx="211258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Dataset Stats</a:t>
            </a:r>
            <a:endParaRPr sz="1900">
              <a:solidFill>
                <a:schemeClr val="dk1"/>
              </a:solidFill>
              <a:latin typeface="Calibri"/>
              <a:ea typeface="Calibri"/>
              <a:cs typeface="Calibri"/>
              <a:sym typeface="Calibri"/>
            </a:endParaRPr>
          </a:p>
        </p:txBody>
      </p:sp>
      <p:pic>
        <p:nvPicPr>
          <p:cNvPr id="1020" name="Google Shape;1020;p45"/>
          <p:cNvPicPr preferRelativeResize="0"/>
          <p:nvPr/>
        </p:nvPicPr>
        <p:blipFill rotWithShape="1">
          <a:blip r:embed="rId4">
            <a:alphaModFix/>
          </a:blip>
          <a:srcRect/>
          <a:stretch/>
        </p:blipFill>
        <p:spPr>
          <a:xfrm>
            <a:off x="9197248" y="1446092"/>
            <a:ext cx="1771233" cy="1982908"/>
          </a:xfrm>
          <a:prstGeom prst="rect">
            <a:avLst/>
          </a:prstGeom>
          <a:noFill/>
          <a:ln>
            <a:noFill/>
          </a:ln>
        </p:spPr>
      </p:pic>
      <p:pic>
        <p:nvPicPr>
          <p:cNvPr id="1021" name="Google Shape;1021;p45" descr="A picture containing text, person&#10;&#10;Description automatically generated"/>
          <p:cNvPicPr preferRelativeResize="0"/>
          <p:nvPr/>
        </p:nvPicPr>
        <p:blipFill rotWithShape="1">
          <a:blip r:embed="rId5">
            <a:alphaModFix/>
          </a:blip>
          <a:srcRect/>
          <a:stretch/>
        </p:blipFill>
        <p:spPr>
          <a:xfrm>
            <a:off x="6491227" y="1649522"/>
            <a:ext cx="1883920" cy="2857280"/>
          </a:xfrm>
          <a:prstGeom prst="rect">
            <a:avLst/>
          </a:prstGeom>
          <a:noFill/>
          <a:ln>
            <a:noFill/>
          </a:ln>
        </p:spPr>
      </p:pic>
      <p:cxnSp>
        <p:nvCxnSpPr>
          <p:cNvPr id="1022" name="Google Shape;1022;p45"/>
          <p:cNvCxnSpPr/>
          <p:nvPr/>
        </p:nvCxnSpPr>
        <p:spPr>
          <a:xfrm rot="10800000" flipH="1">
            <a:off x="5087896" y="3891093"/>
            <a:ext cx="3578584" cy="710490"/>
          </a:xfrm>
          <a:prstGeom prst="straightConnector1">
            <a:avLst/>
          </a:prstGeom>
          <a:noFill/>
          <a:ln w="9525" cap="flat" cmpd="sng">
            <a:solidFill>
              <a:schemeClr val="dk1"/>
            </a:solidFill>
            <a:prstDash val="solid"/>
            <a:round/>
            <a:headEnd type="none" w="sm" len="sm"/>
            <a:tailEnd type="triangle" w="med" len="med"/>
          </a:ln>
        </p:spPr>
      </p:cxnSp>
      <p:cxnSp>
        <p:nvCxnSpPr>
          <p:cNvPr id="1023" name="Google Shape;1023;p45"/>
          <p:cNvCxnSpPr/>
          <p:nvPr/>
        </p:nvCxnSpPr>
        <p:spPr>
          <a:xfrm rot="10800000" flipH="1">
            <a:off x="5495166" y="3485834"/>
            <a:ext cx="1112675" cy="200725"/>
          </a:xfrm>
          <a:prstGeom prst="straightConnector1">
            <a:avLst/>
          </a:prstGeom>
          <a:noFill/>
          <a:ln w="9525" cap="flat" cmpd="sng">
            <a:solidFill>
              <a:schemeClr val="dk1"/>
            </a:solidFill>
            <a:prstDash val="solid"/>
            <a:round/>
            <a:headEnd type="none" w="sm" len="sm"/>
            <a:tailEnd type="triangle" w="med" len="med"/>
          </a:ln>
        </p:spPr>
      </p:cxnSp>
      <p:pic>
        <p:nvPicPr>
          <p:cNvPr id="1024" name="Google Shape;1024;p45" descr="Graphical user interface, text, application, chat or text message&#10;&#10;Description automatically generated"/>
          <p:cNvPicPr preferRelativeResize="0"/>
          <p:nvPr/>
        </p:nvPicPr>
        <p:blipFill rotWithShape="1">
          <a:blip r:embed="rId6">
            <a:alphaModFix/>
          </a:blip>
          <a:srcRect/>
          <a:stretch/>
        </p:blipFill>
        <p:spPr>
          <a:xfrm>
            <a:off x="9264612" y="3732279"/>
            <a:ext cx="910328" cy="918244"/>
          </a:xfrm>
          <a:prstGeom prst="rect">
            <a:avLst/>
          </a:prstGeom>
          <a:noFill/>
          <a:ln>
            <a:noFill/>
          </a:ln>
        </p:spPr>
      </p:pic>
      <p:pic>
        <p:nvPicPr>
          <p:cNvPr id="1025" name="Google Shape;1025;p45"/>
          <p:cNvPicPr preferRelativeResize="0"/>
          <p:nvPr/>
        </p:nvPicPr>
        <p:blipFill rotWithShape="1">
          <a:blip r:embed="rId7">
            <a:alphaModFix/>
          </a:blip>
          <a:srcRect/>
          <a:stretch/>
        </p:blipFill>
        <p:spPr>
          <a:xfrm>
            <a:off x="9254595" y="3565742"/>
            <a:ext cx="642886" cy="137761"/>
          </a:xfrm>
          <a:prstGeom prst="rect">
            <a:avLst/>
          </a:prstGeom>
          <a:noFill/>
          <a:ln>
            <a:noFill/>
          </a:ln>
        </p:spPr>
      </p:pic>
      <p:sp>
        <p:nvSpPr>
          <p:cNvPr id="1026" name="Google Shape;1026;p45"/>
          <p:cNvSpPr txBox="1">
            <a:spLocks noGrp="1"/>
          </p:cNvSpPr>
          <p:nvPr>
            <p:ph type="title"/>
          </p:nvPr>
        </p:nvSpPr>
        <p:spPr>
          <a:xfrm>
            <a:off x="1323996" y="0"/>
            <a:ext cx="9644485" cy="1206501"/>
          </a:xfrm>
          <a:prstGeom prst="rect">
            <a:avLst/>
          </a:prstGeom>
          <a:noFill/>
          <a:ln>
            <a:noFill/>
          </a:ln>
        </p:spPr>
        <p:txBody>
          <a:bodyPr spcFirstLastPara="1" wrap="square" lIns="91425" tIns="45700" rIns="91425" bIns="45700" anchor="ctr" anchorCtr="0">
            <a:normAutofit/>
          </a:bodyPr>
          <a:lstStyle/>
          <a:p>
            <a:pPr marL="0" lvl="0" indent="0" algn="ctr" rtl="0">
              <a:lnSpc>
                <a:spcPct val="85000"/>
              </a:lnSpc>
              <a:spcBef>
                <a:spcPts val="0"/>
              </a:spcBef>
              <a:spcAft>
                <a:spcPts val="0"/>
              </a:spcAft>
              <a:buClr>
                <a:schemeClr val="dk1"/>
              </a:buClr>
              <a:buSzPts val="4400"/>
              <a:buFont typeface="Overlock"/>
              <a:buNone/>
            </a:pPr>
            <a:r>
              <a:rPr lang="en-US" sz="3200" cap="none">
                <a:solidFill>
                  <a:schemeClr val="dk1"/>
                </a:solidFill>
                <a:latin typeface="Overlock"/>
                <a:ea typeface="Overlock"/>
                <a:cs typeface="Overlock"/>
                <a:sym typeface="Overlock"/>
              </a:rPr>
              <a:t>A New Chemistry IE Benchmark</a:t>
            </a:r>
            <a:endParaRPr sz="3200" cap="none">
              <a:solidFill>
                <a:schemeClr val="dk1"/>
              </a:solidFill>
              <a:latin typeface="Overlock"/>
              <a:ea typeface="Overlock"/>
              <a:cs typeface="Overlock"/>
              <a:sym typeface="Overlock"/>
            </a:endParaRPr>
          </a:p>
        </p:txBody>
      </p:sp>
    </p:spTree>
    <p:extLst>
      <p:ext uri="{BB962C8B-B14F-4D97-AF65-F5344CB8AC3E}">
        <p14:creationId xmlns:p14="http://schemas.microsoft.com/office/powerpoint/2010/main" val="32263939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2" name="Google Shape;1032;p46"/>
          <p:cNvSpPr txBox="1">
            <a:spLocks noGrp="1"/>
          </p:cNvSpPr>
          <p:nvPr>
            <p:ph type="title"/>
          </p:nvPr>
        </p:nvSpPr>
        <p:spPr>
          <a:xfrm>
            <a:off x="1326127" y="0"/>
            <a:ext cx="11961085" cy="1325563"/>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Clr>
                <a:schemeClr val="dk1"/>
              </a:buClr>
              <a:buSzPts val="4400"/>
              <a:buFont typeface="Overlock"/>
              <a:buNone/>
            </a:pPr>
            <a:r>
              <a:rPr lang="en-US" sz="3200" cap="none">
                <a:solidFill>
                  <a:schemeClr val="dk1"/>
                </a:solidFill>
                <a:latin typeface="Overlock"/>
                <a:ea typeface="Overlock"/>
                <a:cs typeface="Overlock"/>
                <a:sym typeface="Overlock"/>
              </a:rPr>
              <a:t>A New COVID-19 Benchmark</a:t>
            </a:r>
            <a:endParaRPr/>
          </a:p>
        </p:txBody>
      </p:sp>
      <p:sp>
        <p:nvSpPr>
          <p:cNvPr id="1033" name="Google Shape;1033;p46"/>
          <p:cNvSpPr txBox="1">
            <a:spLocks noGrp="1"/>
          </p:cNvSpPr>
          <p:nvPr>
            <p:ph type="body" idx="1"/>
          </p:nvPr>
        </p:nvSpPr>
        <p:spPr>
          <a:xfrm>
            <a:off x="5341457" y="3439528"/>
            <a:ext cx="6850543" cy="575756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600"/>
              </a:spcBef>
              <a:spcAft>
                <a:spcPts val="0"/>
              </a:spcAft>
              <a:buSzPts val="1920"/>
              <a:buNone/>
            </a:pPr>
            <a:r>
              <a:rPr lang="en-US" sz="2000" u="sng">
                <a:solidFill>
                  <a:srgbClr val="000000"/>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http://blender.cs.illinois.edu/covid19/</a:t>
            </a:r>
            <a:r>
              <a:rPr lang="en-US" sz="2000">
                <a:solidFill>
                  <a:srgbClr val="000000"/>
                </a:solidFill>
              </a:rPr>
              <a:t> </a:t>
            </a:r>
            <a:endParaRPr/>
          </a:p>
          <a:p>
            <a:pPr marL="0" lvl="0" indent="0" algn="l" rtl="0">
              <a:lnSpc>
                <a:spcPct val="100000"/>
              </a:lnSpc>
              <a:spcBef>
                <a:spcPts val="1200"/>
              </a:spcBef>
              <a:spcAft>
                <a:spcPts val="0"/>
              </a:spcAft>
              <a:buSzPts val="1920"/>
              <a:buNone/>
            </a:pPr>
            <a:r>
              <a:rPr lang="en-US" sz="2000">
                <a:solidFill>
                  <a:srgbClr val="000000"/>
                </a:solidFill>
              </a:rPr>
              <a:t>Manually annotated 122 documents with 6,789 sentences in total</a:t>
            </a:r>
            <a:endParaRPr/>
          </a:p>
          <a:p>
            <a:pPr marL="0" lvl="0" indent="0" algn="l" rtl="0">
              <a:lnSpc>
                <a:spcPct val="100000"/>
              </a:lnSpc>
              <a:spcBef>
                <a:spcPts val="1200"/>
              </a:spcBef>
              <a:spcAft>
                <a:spcPts val="0"/>
              </a:spcAft>
              <a:buSzPts val="1920"/>
              <a:buNone/>
            </a:pPr>
            <a:r>
              <a:rPr lang="en-US" sz="2000">
                <a:solidFill>
                  <a:srgbClr val="000000"/>
                </a:solidFill>
              </a:rPr>
              <a:t>Data Sources:</a:t>
            </a:r>
            <a:endParaRPr/>
          </a:p>
          <a:p>
            <a:pPr marL="914400" lvl="1" indent="-342900" algn="l" rtl="0">
              <a:lnSpc>
                <a:spcPct val="100000"/>
              </a:lnSpc>
              <a:spcBef>
                <a:spcPts val="600"/>
              </a:spcBef>
              <a:spcAft>
                <a:spcPts val="0"/>
              </a:spcAft>
              <a:buSzPts val="1800"/>
              <a:buAutoNum type="arabicPeriod"/>
            </a:pPr>
            <a:r>
              <a:rPr lang="en-US" sz="1600"/>
              <a:t>AI2 CORD-19 archive: index for COVID-19 related papers from PubMed, PubMed Central, Arxiv, and Bio-Arxiv</a:t>
            </a:r>
            <a:endParaRPr sz="1600">
              <a:solidFill>
                <a:srgbClr val="000000"/>
              </a:solidFill>
            </a:endParaRPr>
          </a:p>
          <a:p>
            <a:pPr marL="914400" lvl="1" indent="-342900" algn="l" rtl="0">
              <a:lnSpc>
                <a:spcPct val="100000"/>
              </a:lnSpc>
              <a:spcBef>
                <a:spcPts val="0"/>
              </a:spcBef>
              <a:spcAft>
                <a:spcPts val="0"/>
              </a:spcAft>
              <a:buSzPts val="1800"/>
              <a:buAutoNum type="arabicPeriod"/>
            </a:pPr>
            <a:r>
              <a:rPr lang="en-US" sz="1600"/>
              <a:t>NCBI PMC API: retrieve PubMed (PM) or PubMed Central (PMC) articles</a:t>
            </a:r>
            <a:endParaRPr/>
          </a:p>
          <a:p>
            <a:pPr marL="914400" lvl="1" indent="-342900" algn="l" rtl="0">
              <a:lnSpc>
                <a:spcPct val="100000"/>
              </a:lnSpc>
              <a:spcBef>
                <a:spcPts val="0"/>
              </a:spcBef>
              <a:spcAft>
                <a:spcPts val="0"/>
              </a:spcAft>
              <a:buSzPts val="1800"/>
              <a:buAutoNum type="arabicPeriod"/>
            </a:pPr>
            <a:r>
              <a:rPr lang="en-US" sz="1600"/>
              <a:t>NCBI Pubtator API: retrieve pre-annotated PubMed or Pubmed Central articles</a:t>
            </a:r>
            <a:endParaRPr/>
          </a:p>
        </p:txBody>
      </p:sp>
      <p:pic>
        <p:nvPicPr>
          <p:cNvPr id="1034" name="Google Shape;1034;p46"/>
          <p:cNvPicPr preferRelativeResize="0"/>
          <p:nvPr/>
        </p:nvPicPr>
        <p:blipFill rotWithShape="1">
          <a:blip r:embed="rId4">
            <a:alphaModFix/>
          </a:blip>
          <a:srcRect/>
          <a:stretch/>
        </p:blipFill>
        <p:spPr>
          <a:xfrm>
            <a:off x="282334" y="1325563"/>
            <a:ext cx="4803486" cy="4712664"/>
          </a:xfrm>
          <a:prstGeom prst="rect">
            <a:avLst/>
          </a:prstGeom>
          <a:noFill/>
          <a:ln>
            <a:noFill/>
          </a:ln>
        </p:spPr>
      </p:pic>
      <p:pic>
        <p:nvPicPr>
          <p:cNvPr id="1035" name="Google Shape;1035;p46"/>
          <p:cNvPicPr preferRelativeResize="0"/>
          <p:nvPr/>
        </p:nvPicPr>
        <p:blipFill rotWithShape="1">
          <a:blip r:embed="rId5">
            <a:alphaModFix/>
          </a:blip>
          <a:srcRect/>
          <a:stretch/>
        </p:blipFill>
        <p:spPr>
          <a:xfrm>
            <a:off x="5850495" y="1446233"/>
            <a:ext cx="5717869" cy="1741351"/>
          </a:xfrm>
          <a:prstGeom prst="rect">
            <a:avLst/>
          </a:prstGeom>
          <a:noFill/>
          <a:ln>
            <a:noFill/>
          </a:ln>
        </p:spPr>
      </p:pic>
    </p:spTree>
    <p:extLst>
      <p:ext uri="{BB962C8B-B14F-4D97-AF65-F5344CB8AC3E}">
        <p14:creationId xmlns:p14="http://schemas.microsoft.com/office/powerpoint/2010/main" val="32524885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1676"/>
            <a:ext cx="12192000" cy="738909"/>
          </a:xfrm>
        </p:spPr>
        <p:txBody>
          <a:bodyPr>
            <a:normAutofit fontScale="90000"/>
          </a:bodyPr>
          <a:lstStyle/>
          <a:p>
            <a:pPr>
              <a:defRPr/>
            </a:pPr>
            <a:r>
              <a:rPr lang="en-US" sz="4000" kern="0" dirty="0" smtClean="0"/>
              <a:t>A Case Study on Drug Repurposing Report Generation</a:t>
            </a:r>
            <a:endParaRPr lang="en-US" altLang="en-US" sz="4000" b="1" kern="0" dirty="0"/>
          </a:p>
        </p:txBody>
      </p:sp>
      <p:sp>
        <p:nvSpPr>
          <p:cNvPr id="5" name="Content Placeholder 2"/>
          <p:cNvSpPr>
            <a:spLocks noGrp="1"/>
          </p:cNvSpPr>
          <p:nvPr>
            <p:ph idx="1"/>
          </p:nvPr>
        </p:nvSpPr>
        <p:spPr>
          <a:xfrm>
            <a:off x="674457" y="1106296"/>
            <a:ext cx="11178598" cy="5175972"/>
          </a:xfrm>
        </p:spPr>
        <p:txBody>
          <a:bodyPr>
            <a:normAutofit fontScale="55000" lnSpcReduction="20000"/>
          </a:bodyPr>
          <a:lstStyle/>
          <a:p>
            <a:pPr>
              <a:spcAft>
                <a:spcPts val="600"/>
              </a:spcAft>
            </a:pPr>
            <a:r>
              <a:rPr lang="en-US" altLang="zh-CN" sz="3500" dirty="0" smtClean="0">
                <a:solidFill>
                  <a:prstClr val="black"/>
                </a:solidFill>
              </a:rPr>
              <a:t>Candidate Target </a:t>
            </a:r>
            <a:r>
              <a:rPr lang="en-US" altLang="zh-CN" sz="3500" dirty="0">
                <a:solidFill>
                  <a:prstClr val="black"/>
                </a:solidFill>
              </a:rPr>
              <a:t>Drugs </a:t>
            </a:r>
            <a:r>
              <a:rPr lang="en-US" altLang="zh-CN" sz="3500" dirty="0" smtClean="0">
                <a:solidFill>
                  <a:prstClr val="black"/>
                </a:solidFill>
              </a:rPr>
              <a:t>for COVID019 </a:t>
            </a:r>
            <a:r>
              <a:rPr lang="en-US" altLang="zh-CN" sz="3500" dirty="0">
                <a:solidFill>
                  <a:prstClr val="black"/>
                </a:solidFill>
              </a:rPr>
              <a:t>Clinical Trials </a:t>
            </a:r>
            <a:r>
              <a:rPr lang="en-US" altLang="zh-CN" sz="3500" dirty="0" smtClean="0">
                <a:solidFill>
                  <a:prstClr val="black"/>
                </a:solidFill>
              </a:rPr>
              <a:t>(test set suggested by </a:t>
            </a:r>
            <a:r>
              <a:rPr lang="en-US" altLang="zh-CN" sz="3500" dirty="0">
                <a:solidFill>
                  <a:prstClr val="black"/>
                </a:solidFill>
              </a:rPr>
              <a:t>David </a:t>
            </a:r>
            <a:r>
              <a:rPr lang="en-US" altLang="zh-CN" sz="3500" dirty="0" err="1" smtClean="0">
                <a:solidFill>
                  <a:prstClr val="black"/>
                </a:solidFill>
              </a:rPr>
              <a:t>Liem</a:t>
            </a:r>
            <a:r>
              <a:rPr lang="en-US" altLang="zh-CN" sz="3500" dirty="0" smtClean="0">
                <a:solidFill>
                  <a:prstClr val="black"/>
                </a:solidFill>
              </a:rPr>
              <a:t> from UCLA for experiments)</a:t>
            </a:r>
            <a:endParaRPr lang="en-US" altLang="zh-CN" sz="3500" dirty="0">
              <a:solidFill>
                <a:prstClr val="black"/>
              </a:solidFill>
            </a:endParaRPr>
          </a:p>
          <a:p>
            <a:pPr lvl="1">
              <a:spcAft>
                <a:spcPts val="600"/>
              </a:spcAft>
            </a:pPr>
            <a:r>
              <a:rPr lang="en-US" altLang="zh-CN" sz="2900" dirty="0">
                <a:solidFill>
                  <a:prstClr val="black"/>
                </a:solidFill>
              </a:rPr>
              <a:t>Old List (04/10/2020</a:t>
            </a:r>
            <a:r>
              <a:rPr lang="en-US" altLang="zh-CN" sz="2900" dirty="0" smtClean="0">
                <a:solidFill>
                  <a:prstClr val="black"/>
                </a:solidFill>
              </a:rPr>
              <a:t>): </a:t>
            </a:r>
            <a:r>
              <a:rPr lang="en-US" altLang="zh-CN" sz="2900" dirty="0" err="1" smtClean="0">
                <a:solidFill>
                  <a:prstClr val="black"/>
                </a:solidFill>
              </a:rPr>
              <a:t>Vancomycin</a:t>
            </a:r>
            <a:r>
              <a:rPr lang="en-US" altLang="zh-CN" sz="2900" dirty="0" smtClean="0">
                <a:solidFill>
                  <a:prstClr val="black"/>
                </a:solidFill>
              </a:rPr>
              <a:t>, </a:t>
            </a:r>
            <a:r>
              <a:rPr lang="en-US" altLang="zh-CN" sz="2900" dirty="0" err="1" smtClean="0">
                <a:solidFill>
                  <a:prstClr val="black"/>
                </a:solidFill>
              </a:rPr>
              <a:t>Cefepime</a:t>
            </a:r>
            <a:r>
              <a:rPr lang="en-US" altLang="zh-CN" sz="2900" dirty="0" smtClean="0">
                <a:solidFill>
                  <a:prstClr val="black"/>
                </a:solidFill>
              </a:rPr>
              <a:t>, GS</a:t>
            </a:r>
            <a:r>
              <a:rPr lang="en-US" altLang="zh-CN" sz="2900" dirty="0">
                <a:solidFill>
                  <a:prstClr val="black"/>
                </a:solidFill>
              </a:rPr>
              <a:t>-</a:t>
            </a:r>
            <a:r>
              <a:rPr lang="en-US" altLang="zh-CN" sz="2900" dirty="0" smtClean="0">
                <a:solidFill>
                  <a:prstClr val="black"/>
                </a:solidFill>
              </a:rPr>
              <a:t>5734, Interferon</a:t>
            </a:r>
            <a:r>
              <a:rPr lang="en-US" altLang="zh-CN" sz="2900" dirty="0">
                <a:solidFill>
                  <a:prstClr val="black"/>
                </a:solidFill>
              </a:rPr>
              <a:t>-</a:t>
            </a:r>
            <a:r>
              <a:rPr lang="en-US" altLang="zh-CN" sz="2900" dirty="0" smtClean="0">
                <a:solidFill>
                  <a:prstClr val="black"/>
                </a:solidFill>
              </a:rPr>
              <a:t>alpha2b, </a:t>
            </a:r>
            <a:r>
              <a:rPr lang="en-US" altLang="zh-CN" sz="2900" dirty="0" err="1" smtClean="0">
                <a:solidFill>
                  <a:prstClr val="black"/>
                </a:solidFill>
              </a:rPr>
              <a:t>lopinavir</a:t>
            </a:r>
            <a:r>
              <a:rPr lang="en-US" altLang="zh-CN" sz="2900" dirty="0">
                <a:solidFill>
                  <a:prstClr val="black"/>
                </a:solidFill>
              </a:rPr>
              <a:t>-ritonavir drug </a:t>
            </a:r>
            <a:r>
              <a:rPr lang="en-US" altLang="zh-CN" sz="2900" dirty="0" smtClean="0">
                <a:solidFill>
                  <a:prstClr val="black"/>
                </a:solidFill>
              </a:rPr>
              <a:t>combination, </a:t>
            </a:r>
            <a:r>
              <a:rPr lang="en-US" altLang="zh-CN" sz="2900" dirty="0" err="1" smtClean="0">
                <a:solidFill>
                  <a:prstClr val="black"/>
                </a:solidFill>
              </a:rPr>
              <a:t>Moxifloxacin</a:t>
            </a:r>
            <a:r>
              <a:rPr lang="en-US" altLang="zh-CN" sz="2900" dirty="0" smtClean="0">
                <a:solidFill>
                  <a:prstClr val="black"/>
                </a:solidFill>
              </a:rPr>
              <a:t>, Methylprednisolone, Losartan, Sildenafil Citrate, </a:t>
            </a:r>
            <a:r>
              <a:rPr lang="en-US" altLang="zh-CN" sz="2900" dirty="0" err="1" smtClean="0">
                <a:solidFill>
                  <a:prstClr val="black"/>
                </a:solidFill>
              </a:rPr>
              <a:t>Hydroxychloroquine</a:t>
            </a:r>
            <a:r>
              <a:rPr lang="en-US" altLang="zh-CN" sz="2900" dirty="0" smtClean="0">
                <a:solidFill>
                  <a:prstClr val="black"/>
                </a:solidFill>
              </a:rPr>
              <a:t> (unsuccessful as of 04/24/2020), </a:t>
            </a:r>
            <a:r>
              <a:rPr lang="en-US" altLang="zh-CN" sz="2900" dirty="0" err="1" smtClean="0">
                <a:solidFill>
                  <a:prstClr val="black"/>
                </a:solidFill>
              </a:rPr>
              <a:t>Darunavir</a:t>
            </a:r>
            <a:r>
              <a:rPr lang="en-US" altLang="zh-CN" sz="2900" dirty="0">
                <a:solidFill>
                  <a:prstClr val="black"/>
                </a:solidFill>
              </a:rPr>
              <a:t>, </a:t>
            </a:r>
            <a:r>
              <a:rPr lang="en-US" altLang="zh-CN" sz="2900" dirty="0" err="1">
                <a:solidFill>
                  <a:prstClr val="black"/>
                </a:solidFill>
              </a:rPr>
              <a:t>Cobicistat</a:t>
            </a:r>
            <a:r>
              <a:rPr lang="en-US" altLang="zh-CN" sz="2900" dirty="0">
                <a:solidFill>
                  <a:prstClr val="black"/>
                </a:solidFill>
              </a:rPr>
              <a:t>, glycosylated recombinant human INF-beta, </a:t>
            </a:r>
            <a:r>
              <a:rPr lang="en-US" altLang="zh-CN" sz="2900" dirty="0" err="1">
                <a:solidFill>
                  <a:prstClr val="black"/>
                </a:solidFill>
              </a:rPr>
              <a:t>Danoprevir</a:t>
            </a:r>
            <a:r>
              <a:rPr lang="en-US" altLang="zh-CN" sz="2900" dirty="0">
                <a:solidFill>
                  <a:prstClr val="black"/>
                </a:solidFill>
              </a:rPr>
              <a:t>, Angiotensin-Converting Enzyme Inhibitors, Thalidomide, </a:t>
            </a:r>
            <a:r>
              <a:rPr lang="en-US" altLang="zh-CN" sz="2900" dirty="0" err="1">
                <a:solidFill>
                  <a:prstClr val="black"/>
                </a:solidFill>
              </a:rPr>
              <a:t>Fingolimod</a:t>
            </a:r>
            <a:r>
              <a:rPr lang="en-US" altLang="zh-CN" sz="2900" dirty="0">
                <a:solidFill>
                  <a:prstClr val="black"/>
                </a:solidFill>
              </a:rPr>
              <a:t> Hydrochloride, </a:t>
            </a:r>
            <a:r>
              <a:rPr lang="en-US" altLang="zh-CN" sz="2900" dirty="0" err="1">
                <a:solidFill>
                  <a:prstClr val="black"/>
                </a:solidFill>
              </a:rPr>
              <a:t>Thymosin</a:t>
            </a:r>
            <a:r>
              <a:rPr lang="en-US" altLang="zh-CN" sz="2900" dirty="0">
                <a:solidFill>
                  <a:prstClr val="black"/>
                </a:solidFill>
              </a:rPr>
              <a:t>, </a:t>
            </a:r>
            <a:r>
              <a:rPr lang="en-US" altLang="zh-CN" sz="2900" dirty="0" err="1">
                <a:solidFill>
                  <a:prstClr val="black"/>
                </a:solidFill>
              </a:rPr>
              <a:t>Acetylcysteine</a:t>
            </a:r>
            <a:r>
              <a:rPr lang="en-US" altLang="zh-CN" sz="2900" dirty="0">
                <a:solidFill>
                  <a:prstClr val="black"/>
                </a:solidFill>
              </a:rPr>
              <a:t>, </a:t>
            </a:r>
            <a:r>
              <a:rPr lang="en-US" altLang="zh-CN" sz="2900" dirty="0" err="1">
                <a:solidFill>
                  <a:prstClr val="black"/>
                </a:solidFill>
              </a:rPr>
              <a:t>Oseltamivir</a:t>
            </a:r>
            <a:r>
              <a:rPr lang="en-US" altLang="zh-CN" sz="2900" dirty="0">
                <a:solidFill>
                  <a:prstClr val="black"/>
                </a:solidFill>
              </a:rPr>
              <a:t>, </a:t>
            </a:r>
            <a:r>
              <a:rPr lang="en-US" altLang="zh-CN" sz="2900" dirty="0" err="1">
                <a:solidFill>
                  <a:prstClr val="black"/>
                </a:solidFill>
              </a:rPr>
              <a:t>Arbidol</a:t>
            </a:r>
            <a:r>
              <a:rPr lang="en-US" altLang="zh-CN" sz="2900" dirty="0">
                <a:solidFill>
                  <a:prstClr val="black"/>
                </a:solidFill>
              </a:rPr>
              <a:t>, </a:t>
            </a:r>
            <a:r>
              <a:rPr lang="en-US" altLang="zh-CN" sz="2900" dirty="0" err="1" smtClean="0">
                <a:solidFill>
                  <a:prstClr val="black"/>
                </a:solidFill>
              </a:rPr>
              <a:t>Bromhexine</a:t>
            </a:r>
            <a:endParaRPr lang="en-US" altLang="zh-CN" sz="2900" dirty="0" smtClean="0">
              <a:solidFill>
                <a:prstClr val="black"/>
              </a:solidFill>
            </a:endParaRPr>
          </a:p>
          <a:p>
            <a:pPr lvl="1">
              <a:spcAft>
                <a:spcPts val="600"/>
              </a:spcAft>
            </a:pPr>
            <a:r>
              <a:rPr lang="en-US" altLang="zh-CN" sz="2900" dirty="0">
                <a:solidFill>
                  <a:prstClr val="black"/>
                </a:solidFill>
              </a:rPr>
              <a:t>New List (04/24/2020</a:t>
            </a:r>
            <a:r>
              <a:rPr lang="en-US" altLang="zh-CN" sz="2900" dirty="0" smtClean="0">
                <a:solidFill>
                  <a:prstClr val="black"/>
                </a:solidFill>
              </a:rPr>
              <a:t>)</a:t>
            </a:r>
          </a:p>
          <a:p>
            <a:pPr lvl="2">
              <a:spcAft>
                <a:spcPts val="600"/>
              </a:spcAft>
            </a:pPr>
            <a:r>
              <a:rPr lang="en-US" altLang="zh-CN" sz="2900" dirty="0">
                <a:solidFill>
                  <a:prstClr val="black"/>
                </a:solidFill>
              </a:rPr>
              <a:t>All the drug names for ACE inhibitors (used to treat high blood pressure): Captopril, </a:t>
            </a:r>
            <a:r>
              <a:rPr lang="en-US" altLang="zh-CN" sz="2900" dirty="0" err="1">
                <a:solidFill>
                  <a:prstClr val="black"/>
                </a:solidFill>
              </a:rPr>
              <a:t>Lisinopril</a:t>
            </a:r>
            <a:r>
              <a:rPr lang="en-US" altLang="zh-CN" sz="2900" dirty="0">
                <a:solidFill>
                  <a:prstClr val="black"/>
                </a:solidFill>
              </a:rPr>
              <a:t>, </a:t>
            </a:r>
            <a:r>
              <a:rPr lang="en-US" altLang="zh-CN" sz="2900" dirty="0" err="1">
                <a:solidFill>
                  <a:prstClr val="black"/>
                </a:solidFill>
              </a:rPr>
              <a:t>Enalapril</a:t>
            </a:r>
            <a:r>
              <a:rPr lang="en-US" altLang="zh-CN" sz="2900" dirty="0">
                <a:solidFill>
                  <a:prstClr val="black"/>
                </a:solidFill>
              </a:rPr>
              <a:t>, Benazepril, </a:t>
            </a:r>
            <a:r>
              <a:rPr lang="en-US" altLang="zh-CN" sz="2900" dirty="0" err="1">
                <a:solidFill>
                  <a:prstClr val="black"/>
                </a:solidFill>
              </a:rPr>
              <a:t>Fosinopril</a:t>
            </a:r>
            <a:r>
              <a:rPr lang="en-US" altLang="zh-CN" sz="2900" dirty="0">
                <a:solidFill>
                  <a:prstClr val="black"/>
                </a:solidFill>
              </a:rPr>
              <a:t>, </a:t>
            </a:r>
            <a:r>
              <a:rPr lang="en-US" altLang="zh-CN" sz="2900" dirty="0" err="1">
                <a:solidFill>
                  <a:prstClr val="black"/>
                </a:solidFill>
              </a:rPr>
              <a:t>Ramipril</a:t>
            </a:r>
            <a:r>
              <a:rPr lang="en-US" altLang="zh-CN" sz="2900" dirty="0">
                <a:solidFill>
                  <a:prstClr val="black"/>
                </a:solidFill>
              </a:rPr>
              <a:t>, Quinapril, Perindopril</a:t>
            </a:r>
          </a:p>
          <a:p>
            <a:pPr lvl="2">
              <a:spcAft>
                <a:spcPts val="600"/>
              </a:spcAft>
            </a:pPr>
            <a:r>
              <a:rPr lang="en-US" altLang="zh-CN" sz="2900" dirty="0">
                <a:solidFill>
                  <a:prstClr val="black"/>
                </a:solidFill>
              </a:rPr>
              <a:t>All the drug names that are angiotensin antagonists (also used for high blood pressure): Losartan, Valsartan, Candesartan, </a:t>
            </a:r>
            <a:r>
              <a:rPr lang="en-US" altLang="zh-CN" sz="2900" dirty="0" err="1">
                <a:solidFill>
                  <a:prstClr val="black"/>
                </a:solidFill>
              </a:rPr>
              <a:t>Telmisartan</a:t>
            </a:r>
            <a:r>
              <a:rPr lang="en-US" altLang="zh-CN" sz="2900" dirty="0">
                <a:solidFill>
                  <a:prstClr val="black"/>
                </a:solidFill>
              </a:rPr>
              <a:t>, </a:t>
            </a:r>
            <a:r>
              <a:rPr lang="en-US" altLang="zh-CN" sz="2900" dirty="0" err="1">
                <a:solidFill>
                  <a:prstClr val="black"/>
                </a:solidFill>
              </a:rPr>
              <a:t>Fimasartan</a:t>
            </a:r>
            <a:r>
              <a:rPr lang="en-US" altLang="zh-CN" sz="2900" dirty="0">
                <a:solidFill>
                  <a:prstClr val="black"/>
                </a:solidFill>
              </a:rPr>
              <a:t>, </a:t>
            </a:r>
            <a:r>
              <a:rPr lang="en-US" altLang="zh-CN" sz="2900" dirty="0" err="1">
                <a:solidFill>
                  <a:prstClr val="black"/>
                </a:solidFill>
              </a:rPr>
              <a:t>Olmesartan</a:t>
            </a:r>
            <a:r>
              <a:rPr lang="en-US" altLang="zh-CN" sz="2900" dirty="0">
                <a:solidFill>
                  <a:prstClr val="black"/>
                </a:solidFill>
              </a:rPr>
              <a:t>, </a:t>
            </a:r>
            <a:r>
              <a:rPr lang="en-US" altLang="zh-CN" sz="2900" dirty="0" err="1">
                <a:solidFill>
                  <a:prstClr val="black"/>
                </a:solidFill>
              </a:rPr>
              <a:t>Irbesartan</a:t>
            </a:r>
            <a:endParaRPr lang="en-US" altLang="zh-CN" sz="2900" dirty="0">
              <a:solidFill>
                <a:prstClr val="black"/>
              </a:solidFill>
            </a:endParaRPr>
          </a:p>
          <a:p>
            <a:pPr lvl="2">
              <a:spcAft>
                <a:spcPts val="600"/>
              </a:spcAft>
            </a:pPr>
            <a:r>
              <a:rPr lang="en-US" altLang="zh-CN" sz="2900" dirty="0">
                <a:solidFill>
                  <a:prstClr val="black"/>
                </a:solidFill>
              </a:rPr>
              <a:t>They work on the same enzyme and receptor that the coronavirus causing COVID-19 is using to enter a </a:t>
            </a:r>
            <a:r>
              <a:rPr lang="en-US" altLang="zh-CN" sz="2900" dirty="0" smtClean="0">
                <a:solidFill>
                  <a:prstClr val="black"/>
                </a:solidFill>
              </a:rPr>
              <a:t>cell</a:t>
            </a:r>
            <a:endParaRPr lang="en-US" altLang="zh-CN" sz="2900" dirty="0">
              <a:solidFill>
                <a:prstClr val="black"/>
              </a:solidFill>
            </a:endParaRPr>
          </a:p>
          <a:p>
            <a:pPr>
              <a:spcAft>
                <a:spcPts val="600"/>
              </a:spcAft>
            </a:pPr>
            <a:r>
              <a:rPr lang="en-US" altLang="zh-CN" sz="3500" dirty="0" smtClean="0">
                <a:solidFill>
                  <a:prstClr val="black"/>
                </a:solidFill>
              </a:rPr>
              <a:t>Drugs </a:t>
            </a:r>
            <a:r>
              <a:rPr lang="en-US" altLang="zh-CN" sz="3500" dirty="0">
                <a:solidFill>
                  <a:prstClr val="black"/>
                </a:solidFill>
              </a:rPr>
              <a:t>suggested by DARPA biologists: </a:t>
            </a:r>
            <a:r>
              <a:rPr lang="en-US" altLang="zh-CN" sz="3500" dirty="0" smtClean="0">
                <a:solidFill>
                  <a:prstClr val="black"/>
                </a:solidFill>
              </a:rPr>
              <a:t>Losartan, Vitamin D, </a:t>
            </a:r>
            <a:r>
              <a:rPr lang="en-US" altLang="zh-CN" sz="3500" dirty="0" err="1" smtClean="0">
                <a:solidFill>
                  <a:prstClr val="black"/>
                </a:solidFill>
              </a:rPr>
              <a:t>Calpain</a:t>
            </a:r>
            <a:r>
              <a:rPr lang="en-US" altLang="zh-CN" sz="3500" dirty="0" smtClean="0">
                <a:solidFill>
                  <a:prstClr val="black"/>
                </a:solidFill>
              </a:rPr>
              <a:t> </a:t>
            </a:r>
            <a:r>
              <a:rPr lang="en-US" altLang="zh-CN" sz="3500" dirty="0">
                <a:solidFill>
                  <a:prstClr val="black"/>
                </a:solidFill>
              </a:rPr>
              <a:t>Inhibitor III (MDL28170</a:t>
            </a:r>
            <a:r>
              <a:rPr lang="en-US" altLang="zh-CN" sz="3500" dirty="0" smtClean="0">
                <a:solidFill>
                  <a:prstClr val="black"/>
                </a:solidFill>
              </a:rPr>
              <a:t>), </a:t>
            </a:r>
            <a:r>
              <a:rPr lang="en-US" altLang="zh-CN" sz="3500" dirty="0" err="1" smtClean="0">
                <a:solidFill>
                  <a:prstClr val="black"/>
                </a:solidFill>
              </a:rPr>
              <a:t>Odanacatib</a:t>
            </a:r>
            <a:r>
              <a:rPr lang="en-US" altLang="zh-CN" sz="3500" dirty="0" smtClean="0">
                <a:solidFill>
                  <a:prstClr val="black"/>
                </a:solidFill>
              </a:rPr>
              <a:t>, E</a:t>
            </a:r>
            <a:r>
              <a:rPr lang="en-US" altLang="zh-CN" sz="3500" dirty="0">
                <a:solidFill>
                  <a:prstClr val="black"/>
                </a:solidFill>
              </a:rPr>
              <a:t>-</a:t>
            </a:r>
            <a:r>
              <a:rPr lang="en-US" altLang="zh-CN" sz="3500" dirty="0" smtClean="0">
                <a:solidFill>
                  <a:prstClr val="black"/>
                </a:solidFill>
              </a:rPr>
              <a:t>64, </a:t>
            </a:r>
            <a:r>
              <a:rPr lang="en-US" altLang="zh-CN" sz="3500" dirty="0" err="1" smtClean="0">
                <a:solidFill>
                  <a:prstClr val="black"/>
                </a:solidFill>
              </a:rPr>
              <a:t>Tamoxifen</a:t>
            </a:r>
            <a:r>
              <a:rPr lang="en-US" altLang="zh-CN" sz="3500" dirty="0" smtClean="0">
                <a:solidFill>
                  <a:prstClr val="black"/>
                </a:solidFill>
              </a:rPr>
              <a:t>, </a:t>
            </a:r>
            <a:r>
              <a:rPr lang="en-US" altLang="zh-CN" sz="3500" dirty="0" err="1" smtClean="0">
                <a:solidFill>
                  <a:prstClr val="black"/>
                </a:solidFill>
              </a:rPr>
              <a:t>Berberine</a:t>
            </a:r>
            <a:r>
              <a:rPr lang="en-US" altLang="zh-CN" sz="3500" dirty="0" smtClean="0">
                <a:solidFill>
                  <a:prstClr val="black"/>
                </a:solidFill>
              </a:rPr>
              <a:t> </a:t>
            </a:r>
          </a:p>
        </p:txBody>
      </p:sp>
      <p:sp>
        <p:nvSpPr>
          <p:cNvPr id="6" name="Content Placeholder 2"/>
          <p:cNvSpPr txBox="1">
            <a:spLocks/>
          </p:cNvSpPr>
          <p:nvPr/>
        </p:nvSpPr>
        <p:spPr>
          <a:xfrm>
            <a:off x="2592463" y="4921977"/>
            <a:ext cx="10603143" cy="5598091"/>
          </a:xfrm>
          <a:prstGeom prst="rect">
            <a:avLst/>
          </a:prstGeom>
        </p:spPr>
        <p:txBody>
          <a:bodyPr vert="horz" lIns="91436" tIns="45718" rIns="91436" bIns="45718" rtlCol="0">
            <a:noAutofit/>
          </a:bodyPr>
          <a:lstStyle>
            <a:lvl1pPr marL="461951" indent="-461951" algn="l" defTabSz="914354" rtl="0" eaLnBrk="1" latinLnBrk="0" hangingPunct="1">
              <a:lnSpc>
                <a:spcPct val="100000"/>
              </a:lnSpc>
              <a:spcBef>
                <a:spcPts val="600"/>
              </a:spcBef>
              <a:spcAft>
                <a:spcPts val="0"/>
              </a:spcAft>
              <a:buClr>
                <a:srgbClr val="0000CC"/>
              </a:buClr>
              <a:buSzPct val="80000"/>
              <a:buFont typeface="Wingdings" panose="05000000000000000000" pitchFamily="2" charset="2"/>
              <a:buChar char="q"/>
              <a:defRPr sz="2800" kern="1200">
                <a:solidFill>
                  <a:schemeClr val="tx1"/>
                </a:solidFill>
                <a:latin typeface="+mn-lt"/>
                <a:ea typeface="+mn-ea"/>
                <a:cs typeface="+mn-cs"/>
              </a:defRPr>
            </a:lvl1pPr>
            <a:lvl2pPr marL="738170" indent="-538149" algn="l" defTabSz="914354" rtl="0" eaLnBrk="1" latinLnBrk="0" hangingPunct="1">
              <a:lnSpc>
                <a:spcPct val="100000"/>
              </a:lnSpc>
              <a:spcBef>
                <a:spcPts val="600"/>
              </a:spcBef>
              <a:spcAft>
                <a:spcPts val="0"/>
              </a:spcAft>
              <a:buClr>
                <a:srgbClr val="BD582C"/>
              </a:buClr>
              <a:buSzPct val="80000"/>
              <a:buFont typeface="Wingdings" panose="05000000000000000000" pitchFamily="2" charset="2"/>
              <a:buChar char="q"/>
              <a:defRPr sz="2800" kern="1200">
                <a:solidFill>
                  <a:schemeClr val="tx1"/>
                </a:solidFill>
                <a:latin typeface="+mn-lt"/>
                <a:ea typeface="+mn-ea"/>
                <a:cs typeface="+mn-cs"/>
              </a:defRPr>
            </a:lvl2pPr>
            <a:lvl3pPr marL="858817" indent="-474651" algn="l" defTabSz="914354" rtl="0" eaLnBrk="1" latinLnBrk="0" hangingPunct="1">
              <a:lnSpc>
                <a:spcPct val="100000"/>
              </a:lnSpc>
              <a:spcBef>
                <a:spcPts val="600"/>
              </a:spcBef>
              <a:spcAft>
                <a:spcPts val="0"/>
              </a:spcAft>
              <a:buClr>
                <a:srgbClr val="008080"/>
              </a:buClr>
              <a:buSzPct val="80000"/>
              <a:buFont typeface="Wingdings" panose="05000000000000000000" pitchFamily="2" charset="2"/>
              <a:buChar char="q"/>
              <a:defRPr sz="2800" kern="1200">
                <a:solidFill>
                  <a:schemeClr val="tx1"/>
                </a:solidFill>
                <a:latin typeface="+mn-lt"/>
                <a:ea typeface="+mn-ea"/>
                <a:cs typeface="+mn-cs"/>
              </a:defRPr>
            </a:lvl3pPr>
            <a:lvl4pPr marL="1144559" indent="-522275" algn="l" defTabSz="914354" rtl="0" eaLnBrk="1" latinLnBrk="0" hangingPunct="1">
              <a:lnSpc>
                <a:spcPct val="100000"/>
              </a:lnSpc>
              <a:spcBef>
                <a:spcPts val="600"/>
              </a:spcBef>
              <a:spcAft>
                <a:spcPts val="0"/>
              </a:spcAft>
              <a:buClr>
                <a:srgbClr val="FF0000"/>
              </a:buClr>
              <a:buSzPct val="80000"/>
              <a:buFont typeface="Wingdings" panose="05000000000000000000" pitchFamily="2" charset="2"/>
              <a:buChar char="q"/>
              <a:defRPr sz="2800" kern="1200">
                <a:solidFill>
                  <a:schemeClr val="tx1"/>
                </a:solidFill>
                <a:latin typeface="+mn-lt"/>
                <a:ea typeface="+mn-ea"/>
                <a:cs typeface="+mn-cs"/>
              </a:defRPr>
            </a:lvl4pPr>
            <a:lvl5pPr marL="1376328" indent="-507987" algn="l" defTabSz="914354" rtl="0" eaLnBrk="1" latinLnBrk="0" hangingPunct="1">
              <a:lnSpc>
                <a:spcPct val="100000"/>
              </a:lnSpc>
              <a:spcBef>
                <a:spcPts val="600"/>
              </a:spcBef>
              <a:spcAft>
                <a:spcPts val="0"/>
              </a:spcAft>
              <a:buClr>
                <a:srgbClr val="7030A0"/>
              </a:buClr>
              <a:buSzPct val="80000"/>
              <a:buFont typeface="Wingdings" panose="05000000000000000000" pitchFamily="2" charset="2"/>
              <a:buChar char="q"/>
              <a:defRPr sz="2800" kern="1200">
                <a:solidFill>
                  <a:schemeClr val="tx1"/>
                </a:solidFill>
                <a:latin typeface="+mn-lt"/>
                <a:ea typeface="+mn-ea"/>
                <a:cs typeface="+mn-cs"/>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9pPr>
          </a:lstStyle>
          <a:p>
            <a:pPr>
              <a:spcAft>
                <a:spcPts val="600"/>
              </a:spcAft>
            </a:pPr>
            <a:endParaRPr lang="en-US" altLang="zh-CN" sz="2400" dirty="0">
              <a:solidFill>
                <a:prstClr val="black"/>
              </a:solidFill>
            </a:endParaRPr>
          </a:p>
        </p:txBody>
      </p:sp>
    </p:spTree>
    <p:extLst>
      <p:ext uri="{BB962C8B-B14F-4D97-AF65-F5344CB8AC3E}">
        <p14:creationId xmlns:p14="http://schemas.microsoft.com/office/powerpoint/2010/main" val="17216776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1676"/>
            <a:ext cx="12192000" cy="738909"/>
          </a:xfrm>
        </p:spPr>
        <p:txBody>
          <a:bodyPr>
            <a:normAutofit fontScale="90000"/>
          </a:bodyPr>
          <a:lstStyle/>
          <a:p>
            <a:pPr>
              <a:defRPr/>
            </a:pPr>
            <a:r>
              <a:rPr lang="en-US" sz="4000" kern="0" dirty="0"/>
              <a:t>Goal: Discover Connections between Drugs and Chemical/Gene related to COVID-19</a:t>
            </a:r>
            <a:endParaRPr lang="en-US" altLang="en-US" sz="4000" b="1" kern="0" dirty="0"/>
          </a:p>
        </p:txBody>
      </p:sp>
      <p:sp>
        <p:nvSpPr>
          <p:cNvPr id="3" name="Content Placeholder 2"/>
          <p:cNvSpPr>
            <a:spLocks noGrp="1"/>
          </p:cNvSpPr>
          <p:nvPr>
            <p:ph idx="1"/>
          </p:nvPr>
        </p:nvSpPr>
        <p:spPr>
          <a:xfrm>
            <a:off x="674457" y="1106295"/>
            <a:ext cx="10873162" cy="5598091"/>
          </a:xfrm>
        </p:spPr>
        <p:txBody>
          <a:bodyPr/>
          <a:lstStyle/>
          <a:p>
            <a:pPr>
              <a:spcAft>
                <a:spcPts val="600"/>
              </a:spcAft>
            </a:pPr>
            <a:r>
              <a:rPr lang="en-US" altLang="zh-CN" sz="2200" dirty="0">
                <a:solidFill>
                  <a:prstClr val="black"/>
                </a:solidFill>
              </a:rPr>
              <a:t>Target Chemicals/Genes from DARPA Biologists</a:t>
            </a:r>
          </a:p>
          <a:p>
            <a:pPr>
              <a:spcAft>
                <a:spcPts val="600"/>
              </a:spcAft>
            </a:pPr>
            <a:endParaRPr lang="en-US" altLang="zh-CN" sz="2000" dirty="0">
              <a:solidFill>
                <a:prstClr val="black"/>
              </a:solidFill>
            </a:endParaRPr>
          </a:p>
          <a:p>
            <a:pPr marL="200021" lvl="1" indent="0">
              <a:spcAft>
                <a:spcPts val="600"/>
              </a:spcAft>
              <a:buNone/>
            </a:pPr>
            <a:endParaRPr lang="en-US" altLang="zh-CN" sz="2400" dirty="0">
              <a:solidFill>
                <a:prstClr val="black"/>
              </a:solidFill>
            </a:endParaRPr>
          </a:p>
          <a:p>
            <a:pPr>
              <a:spcAft>
                <a:spcPts val="600"/>
              </a:spcAft>
            </a:pPr>
            <a:endParaRPr lang="en-US" altLang="zh-CN" sz="2400" dirty="0">
              <a:solidFill>
                <a:prstClr val="black"/>
              </a:solidFill>
            </a:endParaRPr>
          </a:p>
        </p:txBody>
      </p:sp>
      <p:sp>
        <p:nvSpPr>
          <p:cNvPr id="4" name="Rectangle 3"/>
          <p:cNvSpPr/>
          <p:nvPr/>
        </p:nvSpPr>
        <p:spPr>
          <a:xfrm>
            <a:off x="421437" y="1824610"/>
            <a:ext cx="11379201" cy="3354765"/>
          </a:xfrm>
          <a:prstGeom prst="rect">
            <a:avLst/>
          </a:prstGeom>
        </p:spPr>
        <p:txBody>
          <a:bodyPr wrap="square">
            <a:spAutoFit/>
          </a:bodyPr>
          <a:lstStyle/>
          <a:p>
            <a:r>
              <a:rPr lang="en-US" dirty="0"/>
              <a:t>BM1_00870 BM1_06175 BM1_16375 BM1_17125 BM1_22385 BM1_30360 BM1_33735 BM1_56245 BM1_56735</a:t>
            </a:r>
          </a:p>
          <a:p>
            <a:r>
              <a:rPr lang="en-US" dirty="0"/>
              <a:t>CATB-10270 CATB-1418 CATB-1674 CATB-16A CATB-16D2 CATB-1852 CATB-1874 CATB-2744 CATB-3098</a:t>
            </a:r>
          </a:p>
          <a:p>
            <a:r>
              <a:rPr lang="en-US" dirty="0"/>
              <a:t>CATB-348 CATB-3483 CATB-5880 CATB-84 CATB-912 CATD CATHY CATK CATL CATL-LIKE CTS12 CTS3 CTS6 CTS7 CTS7-PS CTS8 CTS8L1 CTS8-PS CTSA CTSA.L CTSB CTSBA CTSBB CTSB.L CTSB-PS CTSB.S CTSC CTSC.L CTSC.S CTSD CTSD2 CTSD.S CTSE CTSEAL CTSE.L CTSE.S CTSF CTSF.L CTSG CTSH CTSH.L CTSH-PS CTSJ CTSK CTSK1 CTSK.L</a:t>
            </a:r>
          </a:p>
          <a:p>
            <a:r>
              <a:rPr lang="en-US" dirty="0"/>
              <a:t>CTSL CTSL.1 CTSL3 CTSL3P CTSLA CTSLB CTSLL CTSL.L CTSLL3 CTSLP1 CTSLP2 CTSLP3 CTSLP4 CTSLP6 CTSLP8</a:t>
            </a:r>
          </a:p>
          <a:p>
            <a:r>
              <a:rPr lang="en-US" dirty="0"/>
              <a:t>CTSM CTSM-PS CTSM-PS2 CTSO CTSO.L CTSQ CTSQL2 CTSR CTSS CTSS1 CTSS.2 CTSS2.1 CTSS2.2 CTSSL CTSS.L</a:t>
            </a:r>
          </a:p>
          <a:p>
            <a:r>
              <a:rPr lang="en-US" dirty="0"/>
              <a:t>CTSS.S CTSV CTSV.L CTSW CTSW.L CTSZ CTSZ.L CTSZ.S LOAG_18685 SMP_013040.1 SMP_034410.1 SMP_067050</a:t>
            </a:r>
          </a:p>
          <a:p>
            <a:r>
              <a:rPr lang="en-US" dirty="0"/>
              <a:t>SMP_067060 SMP_085010 SMP_085180 SMP_103610 SMP_105370 SMP_158410 SMP_158420 SMP_179950</a:t>
            </a:r>
          </a:p>
          <a:p>
            <a:r>
              <a:rPr lang="en-US" dirty="0"/>
              <a:t>TSP_01409 TSP_02382 TSP_02383 TSP_03306 TSP_07747 TSP_10129 TSP_10493 TSP_11596 LMAN1</a:t>
            </a:r>
          </a:p>
          <a:p>
            <a:r>
              <a:rPr lang="en-US" dirty="0"/>
              <a:t>LMAN1L LMAN1.L LMAN1.S LMAN2 LMAN2L MBL1P MBL2 ACE2 FURIN </a:t>
            </a:r>
            <a:r>
              <a:rPr lang="en-US" dirty="0" smtClean="0"/>
              <a:t>TMPRSS2</a:t>
            </a:r>
          </a:p>
          <a:p>
            <a:endParaRPr lang="en-US" dirty="0" smtClean="0"/>
          </a:p>
          <a:p>
            <a:pPr marL="285750" indent="-285750">
              <a:buFont typeface="Arial"/>
              <a:buChar char="•"/>
            </a:pPr>
            <a:r>
              <a:rPr lang="en-US" altLang="zh-CN" sz="2200" dirty="0" smtClean="0"/>
              <a:t>Report (64 pages) at</a:t>
            </a:r>
            <a:r>
              <a:rPr lang="en-US" altLang="zh-CN" sz="2200" dirty="0"/>
              <a:t>: http://</a:t>
            </a:r>
            <a:r>
              <a:rPr lang="en-US" altLang="zh-CN" sz="2200" dirty="0" err="1"/>
              <a:t>blender.cs.illinois.edu</a:t>
            </a:r>
            <a:r>
              <a:rPr lang="en-US" altLang="zh-CN" sz="2200" dirty="0"/>
              <a:t>/covid19/DrugRe-purposingReport_V2.0.docx</a:t>
            </a:r>
            <a:endParaRPr lang="en-US" altLang="zh-CN" sz="2200" dirty="0" smtClean="0"/>
          </a:p>
        </p:txBody>
      </p:sp>
    </p:spTree>
    <p:extLst>
      <p:ext uri="{BB962C8B-B14F-4D97-AF65-F5344CB8AC3E}">
        <p14:creationId xmlns:p14="http://schemas.microsoft.com/office/powerpoint/2010/main" val="28554509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000" dirty="0" smtClean="0"/>
              <a:t>Section 1</a:t>
            </a:r>
            <a:r>
              <a:rPr lang="en-US" sz="4000" dirty="0"/>
              <a:t>: Current indication: what is the drug class? What is it currently approved to treat?</a:t>
            </a:r>
          </a:p>
        </p:txBody>
      </p:sp>
      <p:sp>
        <p:nvSpPr>
          <p:cNvPr id="7" name="Content Placeholder 2"/>
          <p:cNvSpPr>
            <a:spLocks noGrp="1"/>
          </p:cNvSpPr>
          <p:nvPr>
            <p:ph idx="1"/>
          </p:nvPr>
        </p:nvSpPr>
        <p:spPr>
          <a:xfrm>
            <a:off x="378372" y="1314334"/>
            <a:ext cx="10873162" cy="5598091"/>
          </a:xfrm>
        </p:spPr>
        <p:txBody>
          <a:bodyPr/>
          <a:lstStyle/>
          <a:p>
            <a:pPr>
              <a:spcAft>
                <a:spcPts val="600"/>
              </a:spcAft>
            </a:pPr>
            <a:r>
              <a:rPr lang="en-US" altLang="zh-CN" sz="2000" dirty="0" smtClean="0">
                <a:solidFill>
                  <a:prstClr val="black"/>
                </a:solidFill>
              </a:rPr>
              <a:t>Example output </a:t>
            </a:r>
            <a:r>
              <a:rPr lang="en-US" altLang="zh-CN" sz="2000" dirty="0">
                <a:solidFill>
                  <a:prstClr val="black"/>
                </a:solidFill>
              </a:rPr>
              <a:t>for Benazepril</a:t>
            </a:r>
          </a:p>
          <a:p>
            <a:pPr marL="200021" lvl="1" indent="0">
              <a:spcAft>
                <a:spcPts val="600"/>
              </a:spcAft>
              <a:buNone/>
            </a:pPr>
            <a:endParaRPr lang="en-US" altLang="zh-CN" sz="2400" dirty="0">
              <a:solidFill>
                <a:prstClr val="black"/>
              </a:solidFill>
            </a:endParaRPr>
          </a:p>
          <a:p>
            <a:pPr>
              <a:spcAft>
                <a:spcPts val="600"/>
              </a:spcAft>
            </a:pPr>
            <a:endParaRPr lang="en-US" altLang="zh-CN" sz="2400" dirty="0">
              <a:solidFill>
                <a:prstClr val="black"/>
              </a:solidFill>
            </a:endParaRPr>
          </a:p>
        </p:txBody>
      </p:sp>
      <p:pic>
        <p:nvPicPr>
          <p:cNvPr id="5" name="Picture 4"/>
          <p:cNvPicPr>
            <a:picLocks noChangeAspect="1"/>
          </p:cNvPicPr>
          <p:nvPr/>
        </p:nvPicPr>
        <p:blipFill>
          <a:blip r:embed="rId2"/>
          <a:stretch>
            <a:fillRect/>
          </a:stretch>
        </p:blipFill>
        <p:spPr>
          <a:xfrm>
            <a:off x="1796006" y="1693559"/>
            <a:ext cx="6777733" cy="5164441"/>
          </a:xfrm>
          <a:prstGeom prst="rect">
            <a:avLst/>
          </a:prstGeom>
        </p:spPr>
      </p:pic>
    </p:spTree>
    <p:extLst>
      <p:ext uri="{BB962C8B-B14F-4D97-AF65-F5344CB8AC3E}">
        <p14:creationId xmlns:p14="http://schemas.microsoft.com/office/powerpoint/2010/main" val="413968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839F3C-63C1-B244-BD8C-7BA120E3B45A}"/>
              </a:ext>
            </a:extLst>
          </p:cNvPr>
          <p:cNvSpPr>
            <a:spLocks noGrp="1"/>
          </p:cNvSpPr>
          <p:nvPr>
            <p:ph type="title"/>
          </p:nvPr>
        </p:nvSpPr>
        <p:spPr/>
        <p:txBody>
          <a:bodyPr/>
          <a:lstStyle/>
          <a:p>
            <a:r>
              <a:rPr lang="en-US" dirty="0"/>
              <a:t>Motivation</a:t>
            </a:r>
          </a:p>
        </p:txBody>
      </p:sp>
      <p:sp>
        <p:nvSpPr>
          <p:cNvPr id="3" name="Content Placeholder 2">
            <a:extLst>
              <a:ext uri="{FF2B5EF4-FFF2-40B4-BE49-F238E27FC236}">
                <a16:creationId xmlns="" xmlns:a16="http://schemas.microsoft.com/office/drawing/2014/main" id="{45EB3816-8CC1-DD45-845E-80735A3172B6}"/>
              </a:ext>
            </a:extLst>
          </p:cNvPr>
          <p:cNvSpPr>
            <a:spLocks noGrp="1"/>
          </p:cNvSpPr>
          <p:nvPr>
            <p:ph idx="1"/>
          </p:nvPr>
        </p:nvSpPr>
        <p:spPr/>
        <p:txBody>
          <a:bodyPr/>
          <a:lstStyle/>
          <a:p>
            <a:r>
              <a:rPr lang="en-US" dirty="0"/>
              <a:t>Pipeline models suffer from the </a:t>
            </a:r>
            <a:r>
              <a:rPr lang="en-US" b="1" dirty="0"/>
              <a:t>error propagation problem</a:t>
            </a:r>
            <a:r>
              <a:rPr lang="en-US" dirty="0"/>
              <a:t> and disallow interactions among components.</a:t>
            </a:r>
          </a:p>
          <a:p>
            <a:r>
              <a:rPr lang="en-US" dirty="0"/>
              <a:t>Existing neural models do not explicitly model </a:t>
            </a:r>
            <a:r>
              <a:rPr lang="en-US" b="1" dirty="0"/>
              <a:t>cross-subtask and cross-instance interactions</a:t>
            </a:r>
            <a:r>
              <a:rPr lang="en-US" dirty="0"/>
              <a:t> among knowledge elements.</a:t>
            </a:r>
          </a:p>
          <a:p>
            <a:endParaRPr lang="en-US" dirty="0"/>
          </a:p>
          <a:p>
            <a:endParaRPr lang="en-US" dirty="0"/>
          </a:p>
          <a:p>
            <a:endParaRPr lang="en-US" dirty="0"/>
          </a:p>
          <a:p>
            <a:endParaRPr lang="en-US" dirty="0"/>
          </a:p>
          <a:p>
            <a:endParaRPr lang="en-US" dirty="0"/>
          </a:p>
          <a:p>
            <a:endParaRPr lang="en-US" dirty="0"/>
          </a:p>
          <a:p>
            <a:endParaRPr lang="en-US" dirty="0"/>
          </a:p>
          <a:p>
            <a:pPr marL="0" indent="0">
              <a:buNone/>
            </a:pPr>
            <a:r>
              <a:rPr lang="en-US" dirty="0">
                <a:sym typeface="Wingdings" pitchFamily="2" charset="2"/>
              </a:rPr>
              <a:t></a:t>
            </a:r>
            <a:r>
              <a:rPr lang="en-US" dirty="0"/>
              <a:t> A </a:t>
            </a:r>
            <a:r>
              <a:rPr lang="en-US" b="1" dirty="0">
                <a:solidFill>
                  <a:srgbClr val="FF4757"/>
                </a:solidFill>
              </a:rPr>
              <a:t>single joint neural model</a:t>
            </a:r>
            <a:r>
              <a:rPr lang="en-US" dirty="0">
                <a:solidFill>
                  <a:srgbClr val="FF4757"/>
                </a:solidFill>
              </a:rPr>
              <a:t> </a:t>
            </a:r>
            <a:r>
              <a:rPr lang="en-US" dirty="0"/>
              <a:t>for Information Extraction.</a:t>
            </a:r>
          </a:p>
        </p:txBody>
      </p:sp>
      <p:sp>
        <p:nvSpPr>
          <p:cNvPr id="4" name="Slide Number Placeholder 3">
            <a:extLst>
              <a:ext uri="{FF2B5EF4-FFF2-40B4-BE49-F238E27FC236}">
                <a16:creationId xmlns="" xmlns:a16="http://schemas.microsoft.com/office/drawing/2014/main" id="{C480BD10-6A88-1249-9177-53D46AB72310}"/>
              </a:ext>
            </a:extLst>
          </p:cNvPr>
          <p:cNvSpPr>
            <a:spLocks noGrp="1"/>
          </p:cNvSpPr>
          <p:nvPr>
            <p:ph type="sldNum" sz="quarter" idx="12"/>
          </p:nvPr>
        </p:nvSpPr>
        <p:spPr/>
        <p:txBody>
          <a:bodyPr/>
          <a:lstStyle/>
          <a:p>
            <a:fld id="{5E243917-268D-A04D-8121-790DAE7EE72B}" type="slidenum">
              <a:rPr lang="en-US" smtClean="0"/>
              <a:t>6</a:t>
            </a:fld>
            <a:endParaRPr lang="en-US" dirty="0"/>
          </a:p>
        </p:txBody>
      </p:sp>
      <p:grpSp>
        <p:nvGrpSpPr>
          <p:cNvPr id="5" name="Group 4">
            <a:extLst>
              <a:ext uri="{FF2B5EF4-FFF2-40B4-BE49-F238E27FC236}">
                <a16:creationId xmlns="" xmlns:a16="http://schemas.microsoft.com/office/drawing/2014/main" id="{DF6996A7-4B87-624A-9F66-310ECEDE1B14}"/>
              </a:ext>
            </a:extLst>
          </p:cNvPr>
          <p:cNvGrpSpPr/>
          <p:nvPr/>
        </p:nvGrpSpPr>
        <p:grpSpPr>
          <a:xfrm>
            <a:off x="4324827" y="2605105"/>
            <a:ext cx="3697901" cy="1938283"/>
            <a:chOff x="2720790" y="2092305"/>
            <a:chExt cx="3697901" cy="1938283"/>
          </a:xfrm>
        </p:grpSpPr>
        <p:sp>
          <p:nvSpPr>
            <p:cNvPr id="6" name="TextBox 5">
              <a:extLst>
                <a:ext uri="{FF2B5EF4-FFF2-40B4-BE49-F238E27FC236}">
                  <a16:creationId xmlns="" xmlns:a16="http://schemas.microsoft.com/office/drawing/2014/main" id="{C5F56729-B695-D646-8CB4-C5D95ADB7CAA}"/>
                </a:ext>
              </a:extLst>
            </p:cNvPr>
            <p:cNvSpPr txBox="1">
              <a:spLocks/>
            </p:cNvSpPr>
            <p:nvPr/>
          </p:nvSpPr>
          <p:spPr>
            <a:xfrm>
              <a:off x="3451511" y="2295723"/>
              <a:ext cx="564578" cy="307777"/>
            </a:xfrm>
            <a:prstGeom prst="rect">
              <a:avLst/>
            </a:prstGeom>
            <a:noFill/>
          </p:spPr>
          <p:txBody>
            <a:bodyPr wrap="none" rtlCol="0">
              <a:spAutoFit/>
            </a:bodyPr>
            <a:lstStyle/>
            <a:p>
              <a:pPr algn="ctr"/>
              <a:r>
                <a:rPr lang="en-US" sz="1400" b="1" dirty="0">
                  <a:uFillTx/>
                  <a:latin typeface="Helvetica" pitchFamily="2" charset="0"/>
                </a:rPr>
                <a:t>GPE</a:t>
              </a:r>
            </a:p>
          </p:txBody>
        </p:sp>
        <p:sp>
          <p:nvSpPr>
            <p:cNvPr id="7" name="TextBox 6">
              <a:extLst>
                <a:ext uri="{FF2B5EF4-FFF2-40B4-BE49-F238E27FC236}">
                  <a16:creationId xmlns="" xmlns:a16="http://schemas.microsoft.com/office/drawing/2014/main" id="{28AD3851-1820-A342-8595-4E0E722DB8DF}"/>
                </a:ext>
              </a:extLst>
            </p:cNvPr>
            <p:cNvSpPr txBox="1">
              <a:spLocks/>
            </p:cNvSpPr>
            <p:nvPr/>
          </p:nvSpPr>
          <p:spPr>
            <a:xfrm>
              <a:off x="5107320" y="2295722"/>
              <a:ext cx="554960" cy="307777"/>
            </a:xfrm>
            <a:prstGeom prst="rect">
              <a:avLst/>
            </a:prstGeom>
            <a:noFill/>
          </p:spPr>
          <p:txBody>
            <a:bodyPr wrap="none" rtlCol="0">
              <a:spAutoFit/>
            </a:bodyPr>
            <a:lstStyle/>
            <a:p>
              <a:pPr algn="ctr"/>
              <a:r>
                <a:rPr lang="en-US" sz="1400" b="1" dirty="0">
                  <a:uFillTx/>
                  <a:latin typeface="Helvetica" pitchFamily="2" charset="0"/>
                </a:rPr>
                <a:t>PER</a:t>
              </a:r>
            </a:p>
          </p:txBody>
        </p:sp>
        <p:sp>
          <p:nvSpPr>
            <p:cNvPr id="8" name="TextBox 7">
              <a:extLst>
                <a:ext uri="{FF2B5EF4-FFF2-40B4-BE49-F238E27FC236}">
                  <a16:creationId xmlns="" xmlns:a16="http://schemas.microsoft.com/office/drawing/2014/main" id="{19004B91-9BAA-6346-A81A-C21500AA3710}"/>
                </a:ext>
              </a:extLst>
            </p:cNvPr>
            <p:cNvSpPr txBox="1">
              <a:spLocks/>
            </p:cNvSpPr>
            <p:nvPr/>
          </p:nvSpPr>
          <p:spPr>
            <a:xfrm>
              <a:off x="3461129" y="3518739"/>
              <a:ext cx="554960" cy="307777"/>
            </a:xfrm>
            <a:prstGeom prst="rect">
              <a:avLst/>
            </a:prstGeom>
            <a:noFill/>
          </p:spPr>
          <p:txBody>
            <a:bodyPr wrap="none" rtlCol="0">
              <a:spAutoFit/>
            </a:bodyPr>
            <a:lstStyle/>
            <a:p>
              <a:pPr algn="ctr"/>
              <a:r>
                <a:rPr lang="en-US" sz="1400" b="1" dirty="0">
                  <a:uFillTx/>
                  <a:latin typeface="Helvetica" pitchFamily="2" charset="0"/>
                </a:rPr>
                <a:t>PER</a:t>
              </a:r>
            </a:p>
          </p:txBody>
        </p:sp>
        <p:sp>
          <p:nvSpPr>
            <p:cNvPr id="9" name="TextBox 8">
              <a:extLst>
                <a:ext uri="{FF2B5EF4-FFF2-40B4-BE49-F238E27FC236}">
                  <a16:creationId xmlns="" xmlns:a16="http://schemas.microsoft.com/office/drawing/2014/main" id="{79D5A825-F6EC-0349-80E7-8FA07A7641FD}"/>
                </a:ext>
              </a:extLst>
            </p:cNvPr>
            <p:cNvSpPr txBox="1">
              <a:spLocks/>
            </p:cNvSpPr>
            <p:nvPr/>
          </p:nvSpPr>
          <p:spPr>
            <a:xfrm>
              <a:off x="5107320" y="3493880"/>
              <a:ext cx="564578" cy="307777"/>
            </a:xfrm>
            <a:prstGeom prst="rect">
              <a:avLst/>
            </a:prstGeom>
            <a:noFill/>
          </p:spPr>
          <p:txBody>
            <a:bodyPr wrap="none" rtlCol="0">
              <a:spAutoFit/>
            </a:bodyPr>
            <a:lstStyle/>
            <a:p>
              <a:pPr algn="ctr"/>
              <a:r>
                <a:rPr lang="en-US" sz="1400" b="1" dirty="0">
                  <a:uFillTx/>
                  <a:latin typeface="Helvetica" pitchFamily="2" charset="0"/>
                </a:rPr>
                <a:t>GPE</a:t>
              </a:r>
            </a:p>
          </p:txBody>
        </p:sp>
        <p:cxnSp>
          <p:nvCxnSpPr>
            <p:cNvPr id="10" name="Straight Connector 9">
              <a:extLst>
                <a:ext uri="{FF2B5EF4-FFF2-40B4-BE49-F238E27FC236}">
                  <a16:creationId xmlns="" xmlns:a16="http://schemas.microsoft.com/office/drawing/2014/main" id="{74FEE17D-A599-9A47-89CA-82B7951D6158}"/>
                </a:ext>
              </a:extLst>
            </p:cNvPr>
            <p:cNvCxnSpPr>
              <a:stCxn id="14" idx="4"/>
              <a:endCxn id="15" idx="0"/>
            </p:cNvCxnSpPr>
            <p:nvPr/>
          </p:nvCxnSpPr>
          <p:spPr>
            <a:xfrm>
              <a:off x="3733800" y="2755900"/>
              <a:ext cx="0" cy="546100"/>
            </a:xfrm>
            <a:prstGeom prst="line">
              <a:avLst/>
            </a:prstGeom>
            <a:ln w="38100">
              <a:solidFill>
                <a:srgbClr val="8F9FB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10A36766-B7DB-8B49-829F-DE5E79FE526B}"/>
                </a:ext>
              </a:extLst>
            </p:cNvPr>
            <p:cNvCxnSpPr>
              <a:stCxn id="16" idx="4"/>
              <a:endCxn id="17" idx="0"/>
            </p:cNvCxnSpPr>
            <p:nvPr/>
          </p:nvCxnSpPr>
          <p:spPr>
            <a:xfrm>
              <a:off x="5384800" y="2755900"/>
              <a:ext cx="0" cy="546100"/>
            </a:xfrm>
            <a:prstGeom prst="line">
              <a:avLst/>
            </a:prstGeom>
            <a:ln w="38100">
              <a:solidFill>
                <a:srgbClr val="8F9FB3"/>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 xmlns:a16="http://schemas.microsoft.com/office/drawing/2014/main" id="{80CE50B5-9BA4-E443-962C-8E038DC60391}"/>
                </a:ext>
              </a:extLst>
            </p:cNvPr>
            <p:cNvSpPr>
              <a:spLocks/>
            </p:cNvSpPr>
            <p:nvPr/>
          </p:nvSpPr>
          <p:spPr>
            <a:xfrm>
              <a:off x="3766930" y="2445004"/>
              <a:ext cx="1560444" cy="188866"/>
            </a:xfrm>
            <a:custGeom>
              <a:avLst/>
              <a:gdLst>
                <a:gd name="connsiteX0" fmla="*/ 0 w 1560444"/>
                <a:gd name="connsiteY0" fmla="*/ 178926 h 188866"/>
                <a:gd name="connsiteX1" fmla="*/ 765313 w 1560444"/>
                <a:gd name="connsiteY1" fmla="*/ 22 h 188866"/>
                <a:gd name="connsiteX2" fmla="*/ 1560444 w 1560444"/>
                <a:gd name="connsiteY2" fmla="*/ 188866 h 188866"/>
              </a:gdLst>
              <a:ahLst/>
              <a:cxnLst>
                <a:cxn ang="0">
                  <a:pos x="connsiteX0" y="connsiteY0"/>
                </a:cxn>
                <a:cxn ang="0">
                  <a:pos x="connsiteX1" y="connsiteY1"/>
                </a:cxn>
                <a:cxn ang="0">
                  <a:pos x="connsiteX2" y="connsiteY2"/>
                </a:cxn>
              </a:cxnLst>
              <a:rect l="l" t="t" r="r" b="b"/>
              <a:pathLst>
                <a:path w="1560444" h="188866">
                  <a:moveTo>
                    <a:pt x="0" y="178926"/>
                  </a:moveTo>
                  <a:cubicBezTo>
                    <a:pt x="252619" y="88645"/>
                    <a:pt x="505239" y="-1635"/>
                    <a:pt x="765313" y="22"/>
                  </a:cubicBezTo>
                  <a:cubicBezTo>
                    <a:pt x="1025387" y="1679"/>
                    <a:pt x="1292915" y="95272"/>
                    <a:pt x="1560444" y="188866"/>
                  </a:cubicBezTo>
                </a:path>
              </a:pathLst>
            </a:custGeom>
            <a:noFill/>
            <a:ln w="38100">
              <a:solidFill>
                <a:srgbClr val="8F9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latin typeface="Helvetica" pitchFamily="2" charset="0"/>
              </a:endParaRPr>
            </a:p>
          </p:txBody>
        </p:sp>
        <p:sp>
          <p:nvSpPr>
            <p:cNvPr id="13" name="Freeform 12">
              <a:extLst>
                <a:ext uri="{FF2B5EF4-FFF2-40B4-BE49-F238E27FC236}">
                  <a16:creationId xmlns="" xmlns:a16="http://schemas.microsoft.com/office/drawing/2014/main" id="{71F81FCE-9EE4-7E45-BF5E-672F07434422}"/>
                </a:ext>
              </a:extLst>
            </p:cNvPr>
            <p:cNvSpPr>
              <a:spLocks/>
            </p:cNvSpPr>
            <p:nvPr/>
          </p:nvSpPr>
          <p:spPr>
            <a:xfrm rot="10800000">
              <a:off x="3779078" y="3422292"/>
              <a:ext cx="1560444" cy="188866"/>
            </a:xfrm>
            <a:custGeom>
              <a:avLst/>
              <a:gdLst>
                <a:gd name="connsiteX0" fmla="*/ 0 w 1560444"/>
                <a:gd name="connsiteY0" fmla="*/ 178926 h 188866"/>
                <a:gd name="connsiteX1" fmla="*/ 765313 w 1560444"/>
                <a:gd name="connsiteY1" fmla="*/ 22 h 188866"/>
                <a:gd name="connsiteX2" fmla="*/ 1560444 w 1560444"/>
                <a:gd name="connsiteY2" fmla="*/ 188866 h 188866"/>
              </a:gdLst>
              <a:ahLst/>
              <a:cxnLst>
                <a:cxn ang="0">
                  <a:pos x="connsiteX0" y="connsiteY0"/>
                </a:cxn>
                <a:cxn ang="0">
                  <a:pos x="connsiteX1" y="connsiteY1"/>
                </a:cxn>
                <a:cxn ang="0">
                  <a:pos x="connsiteX2" y="connsiteY2"/>
                </a:cxn>
              </a:cxnLst>
              <a:rect l="l" t="t" r="r" b="b"/>
              <a:pathLst>
                <a:path w="1560444" h="188866">
                  <a:moveTo>
                    <a:pt x="0" y="178926"/>
                  </a:moveTo>
                  <a:cubicBezTo>
                    <a:pt x="252619" y="88645"/>
                    <a:pt x="505239" y="-1635"/>
                    <a:pt x="765313" y="22"/>
                  </a:cubicBezTo>
                  <a:cubicBezTo>
                    <a:pt x="1025387" y="1679"/>
                    <a:pt x="1292915" y="95272"/>
                    <a:pt x="1560444" y="188866"/>
                  </a:cubicBezTo>
                </a:path>
              </a:pathLst>
            </a:custGeom>
            <a:noFill/>
            <a:ln w="38100">
              <a:solidFill>
                <a:srgbClr val="8F9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latin typeface="Helvetica" pitchFamily="2" charset="0"/>
              </a:endParaRPr>
            </a:p>
          </p:txBody>
        </p:sp>
        <p:sp>
          <p:nvSpPr>
            <p:cNvPr id="14" name="Oval 13">
              <a:extLst>
                <a:ext uri="{FF2B5EF4-FFF2-40B4-BE49-F238E27FC236}">
                  <a16:creationId xmlns="" xmlns:a16="http://schemas.microsoft.com/office/drawing/2014/main" id="{FF5B3F57-0ED9-C54B-9A60-E506011396FC}"/>
                </a:ext>
              </a:extLst>
            </p:cNvPr>
            <p:cNvSpPr>
              <a:spLocks/>
            </p:cNvSpPr>
            <p:nvPr/>
          </p:nvSpPr>
          <p:spPr>
            <a:xfrm>
              <a:off x="3657600" y="2603500"/>
              <a:ext cx="152400" cy="152400"/>
            </a:xfrm>
            <a:prstGeom prst="ellipse">
              <a:avLst/>
            </a:prstGeom>
            <a:solidFill>
              <a:srgbClr val="B1D1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latin typeface="Helvetica" pitchFamily="2" charset="0"/>
              </a:endParaRPr>
            </a:p>
          </p:txBody>
        </p:sp>
        <p:sp>
          <p:nvSpPr>
            <p:cNvPr id="15" name="Oval 14">
              <a:extLst>
                <a:ext uri="{FF2B5EF4-FFF2-40B4-BE49-F238E27FC236}">
                  <a16:creationId xmlns="" xmlns:a16="http://schemas.microsoft.com/office/drawing/2014/main" id="{4F7EC7CC-7AD0-8A4E-B17E-17E57FE10608}"/>
                </a:ext>
              </a:extLst>
            </p:cNvPr>
            <p:cNvSpPr>
              <a:spLocks/>
            </p:cNvSpPr>
            <p:nvPr/>
          </p:nvSpPr>
          <p:spPr>
            <a:xfrm>
              <a:off x="3657600" y="3302000"/>
              <a:ext cx="152400" cy="152400"/>
            </a:xfrm>
            <a:prstGeom prst="ellipse">
              <a:avLst/>
            </a:prstGeom>
            <a:solidFill>
              <a:srgbClr val="B1D1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latin typeface="Helvetica" pitchFamily="2" charset="0"/>
              </a:endParaRPr>
            </a:p>
          </p:txBody>
        </p:sp>
        <p:sp>
          <p:nvSpPr>
            <p:cNvPr id="16" name="Oval 15">
              <a:extLst>
                <a:ext uri="{FF2B5EF4-FFF2-40B4-BE49-F238E27FC236}">
                  <a16:creationId xmlns="" xmlns:a16="http://schemas.microsoft.com/office/drawing/2014/main" id="{5E1E11A3-54A0-B34A-A9EC-6E12A5459A85}"/>
                </a:ext>
              </a:extLst>
            </p:cNvPr>
            <p:cNvSpPr>
              <a:spLocks/>
            </p:cNvSpPr>
            <p:nvPr/>
          </p:nvSpPr>
          <p:spPr>
            <a:xfrm>
              <a:off x="5308600" y="2603500"/>
              <a:ext cx="152400" cy="152400"/>
            </a:xfrm>
            <a:prstGeom prst="ellipse">
              <a:avLst/>
            </a:prstGeom>
            <a:solidFill>
              <a:srgbClr val="B1D1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latin typeface="Helvetica" pitchFamily="2" charset="0"/>
              </a:endParaRPr>
            </a:p>
          </p:txBody>
        </p:sp>
        <p:sp>
          <p:nvSpPr>
            <p:cNvPr id="17" name="Oval 16">
              <a:extLst>
                <a:ext uri="{FF2B5EF4-FFF2-40B4-BE49-F238E27FC236}">
                  <a16:creationId xmlns="" xmlns:a16="http://schemas.microsoft.com/office/drawing/2014/main" id="{D02FC0B7-0D50-F045-BAC7-F841783A3216}"/>
                </a:ext>
              </a:extLst>
            </p:cNvPr>
            <p:cNvSpPr>
              <a:spLocks/>
            </p:cNvSpPr>
            <p:nvPr/>
          </p:nvSpPr>
          <p:spPr>
            <a:xfrm>
              <a:off x="5308600" y="3302000"/>
              <a:ext cx="152400" cy="152400"/>
            </a:xfrm>
            <a:prstGeom prst="ellipse">
              <a:avLst/>
            </a:prstGeom>
            <a:solidFill>
              <a:srgbClr val="B1D1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latin typeface="Helvetica" pitchFamily="2" charset="0"/>
              </a:endParaRPr>
            </a:p>
          </p:txBody>
        </p:sp>
        <p:sp>
          <p:nvSpPr>
            <p:cNvPr id="18" name="TextBox 17">
              <a:extLst>
                <a:ext uri="{FF2B5EF4-FFF2-40B4-BE49-F238E27FC236}">
                  <a16:creationId xmlns="" xmlns:a16="http://schemas.microsoft.com/office/drawing/2014/main" id="{38FEAA6D-0CC9-D545-BFB7-46E3B970B6E9}"/>
                </a:ext>
              </a:extLst>
            </p:cNvPr>
            <p:cNvSpPr txBox="1">
              <a:spLocks/>
            </p:cNvSpPr>
            <p:nvPr/>
          </p:nvSpPr>
          <p:spPr>
            <a:xfrm>
              <a:off x="4096224" y="2548322"/>
              <a:ext cx="990977" cy="307777"/>
            </a:xfrm>
            <a:prstGeom prst="rect">
              <a:avLst/>
            </a:prstGeom>
            <a:noFill/>
          </p:spPr>
          <p:txBody>
            <a:bodyPr wrap="none" rtlCol="0">
              <a:spAutoFit/>
            </a:bodyPr>
            <a:lstStyle/>
            <a:p>
              <a:r>
                <a:rPr lang="en-US" sz="1400" dirty="0">
                  <a:uFillTx/>
                  <a:latin typeface="Helvetica" pitchFamily="2" charset="0"/>
                </a:rPr>
                <a:t>ORG-AFF</a:t>
              </a:r>
            </a:p>
          </p:txBody>
        </p:sp>
        <p:sp>
          <p:nvSpPr>
            <p:cNvPr id="19" name="TextBox 18">
              <a:extLst>
                <a:ext uri="{FF2B5EF4-FFF2-40B4-BE49-F238E27FC236}">
                  <a16:creationId xmlns="" xmlns:a16="http://schemas.microsoft.com/office/drawing/2014/main" id="{CAF07B16-D032-2F4A-8677-B2D203AB88AC}"/>
                </a:ext>
              </a:extLst>
            </p:cNvPr>
            <p:cNvSpPr txBox="1">
              <a:spLocks/>
            </p:cNvSpPr>
            <p:nvPr/>
          </p:nvSpPr>
          <p:spPr>
            <a:xfrm>
              <a:off x="4118664" y="3275111"/>
              <a:ext cx="990977" cy="307777"/>
            </a:xfrm>
            <a:prstGeom prst="rect">
              <a:avLst/>
            </a:prstGeom>
            <a:noFill/>
          </p:spPr>
          <p:txBody>
            <a:bodyPr wrap="none" rtlCol="0">
              <a:spAutoFit/>
            </a:bodyPr>
            <a:lstStyle/>
            <a:p>
              <a:r>
                <a:rPr lang="en-US" sz="1400" dirty="0">
                  <a:uFillTx/>
                  <a:latin typeface="Helvetica" pitchFamily="2" charset="0"/>
                </a:rPr>
                <a:t>ORG-AFF</a:t>
              </a:r>
            </a:p>
          </p:txBody>
        </p:sp>
        <p:sp>
          <p:nvSpPr>
            <p:cNvPr id="20" name="TextBox 19">
              <a:extLst>
                <a:ext uri="{FF2B5EF4-FFF2-40B4-BE49-F238E27FC236}">
                  <a16:creationId xmlns="" xmlns:a16="http://schemas.microsoft.com/office/drawing/2014/main" id="{4DD5D29C-B7E5-FC4C-B19E-0CA3C7F2E079}"/>
                </a:ext>
              </a:extLst>
            </p:cNvPr>
            <p:cNvSpPr txBox="1">
              <a:spLocks/>
            </p:cNvSpPr>
            <p:nvPr/>
          </p:nvSpPr>
          <p:spPr>
            <a:xfrm>
              <a:off x="5427714" y="2880131"/>
              <a:ext cx="990977" cy="307777"/>
            </a:xfrm>
            <a:prstGeom prst="rect">
              <a:avLst/>
            </a:prstGeom>
            <a:noFill/>
          </p:spPr>
          <p:txBody>
            <a:bodyPr wrap="none" rtlCol="0">
              <a:spAutoFit/>
            </a:bodyPr>
            <a:lstStyle/>
            <a:p>
              <a:r>
                <a:rPr lang="en-US" sz="1400" dirty="0">
                  <a:uFillTx/>
                  <a:latin typeface="Helvetica" pitchFamily="2" charset="0"/>
                </a:rPr>
                <a:t>ORG-AFF</a:t>
              </a:r>
            </a:p>
          </p:txBody>
        </p:sp>
        <p:sp>
          <p:nvSpPr>
            <p:cNvPr id="21" name="TextBox 20">
              <a:extLst>
                <a:ext uri="{FF2B5EF4-FFF2-40B4-BE49-F238E27FC236}">
                  <a16:creationId xmlns="" xmlns:a16="http://schemas.microsoft.com/office/drawing/2014/main" id="{B0181CBE-D885-E246-93CA-31B1CE0199E1}"/>
                </a:ext>
              </a:extLst>
            </p:cNvPr>
            <p:cNvSpPr txBox="1">
              <a:spLocks/>
            </p:cNvSpPr>
            <p:nvPr/>
          </p:nvSpPr>
          <p:spPr>
            <a:xfrm>
              <a:off x="2720790" y="2880131"/>
              <a:ext cx="990977" cy="307777"/>
            </a:xfrm>
            <a:prstGeom prst="rect">
              <a:avLst/>
            </a:prstGeom>
            <a:noFill/>
          </p:spPr>
          <p:txBody>
            <a:bodyPr wrap="none" rtlCol="0">
              <a:spAutoFit/>
            </a:bodyPr>
            <a:lstStyle/>
            <a:p>
              <a:r>
                <a:rPr lang="en-US" sz="1400" dirty="0">
                  <a:uFillTx/>
                  <a:latin typeface="Helvetica" pitchFamily="2" charset="0"/>
                </a:rPr>
                <a:t>ORG-AFF</a:t>
              </a:r>
            </a:p>
          </p:txBody>
        </p:sp>
        <p:sp>
          <p:nvSpPr>
            <p:cNvPr id="22" name="Cross 21">
              <a:extLst>
                <a:ext uri="{FF2B5EF4-FFF2-40B4-BE49-F238E27FC236}">
                  <a16:creationId xmlns="" xmlns:a16="http://schemas.microsoft.com/office/drawing/2014/main" id="{0244D6FE-C80B-1E4B-9BFB-6D1E23370132}"/>
                </a:ext>
              </a:extLst>
            </p:cNvPr>
            <p:cNvSpPr>
              <a:spLocks/>
            </p:cNvSpPr>
            <p:nvPr/>
          </p:nvSpPr>
          <p:spPr>
            <a:xfrm rot="18900000">
              <a:off x="3639813" y="2931439"/>
              <a:ext cx="187975" cy="187975"/>
            </a:xfrm>
            <a:prstGeom prst="plus">
              <a:avLst>
                <a:gd name="adj" fmla="val 33781"/>
              </a:avLst>
            </a:prstGeom>
            <a:solidFill>
              <a:srgbClr val="FF47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latin typeface="Helvetica" pitchFamily="2" charset="0"/>
              </a:endParaRPr>
            </a:p>
          </p:txBody>
        </p:sp>
        <p:sp>
          <p:nvSpPr>
            <p:cNvPr id="23" name="Cross 22">
              <a:extLst>
                <a:ext uri="{FF2B5EF4-FFF2-40B4-BE49-F238E27FC236}">
                  <a16:creationId xmlns="" xmlns:a16="http://schemas.microsoft.com/office/drawing/2014/main" id="{E082BF56-DC75-4C43-B121-081CE8182F26}"/>
                </a:ext>
              </a:extLst>
            </p:cNvPr>
            <p:cNvSpPr>
              <a:spLocks/>
            </p:cNvSpPr>
            <p:nvPr/>
          </p:nvSpPr>
          <p:spPr>
            <a:xfrm rot="18900000">
              <a:off x="5290812" y="2945811"/>
              <a:ext cx="187975" cy="187975"/>
            </a:xfrm>
            <a:prstGeom prst="plus">
              <a:avLst>
                <a:gd name="adj" fmla="val 33781"/>
              </a:avLst>
            </a:prstGeom>
            <a:solidFill>
              <a:srgbClr val="FF47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latin typeface="Helvetica" pitchFamily="2" charset="0"/>
              </a:endParaRPr>
            </a:p>
          </p:txBody>
        </p:sp>
        <p:sp>
          <p:nvSpPr>
            <p:cNvPr id="24" name="TextBox 23">
              <a:extLst>
                <a:ext uri="{FF2B5EF4-FFF2-40B4-BE49-F238E27FC236}">
                  <a16:creationId xmlns="" xmlns:a16="http://schemas.microsoft.com/office/drawing/2014/main" id="{A63DA7AC-EB6D-9543-94CC-49F1E1D22078}"/>
                </a:ext>
              </a:extLst>
            </p:cNvPr>
            <p:cNvSpPr txBox="1">
              <a:spLocks/>
            </p:cNvSpPr>
            <p:nvPr/>
          </p:nvSpPr>
          <p:spPr>
            <a:xfrm>
              <a:off x="3410634" y="2092305"/>
              <a:ext cx="732893" cy="307777"/>
            </a:xfrm>
            <a:prstGeom prst="rect">
              <a:avLst/>
            </a:prstGeom>
            <a:noFill/>
          </p:spPr>
          <p:txBody>
            <a:bodyPr wrap="none" rtlCol="0">
              <a:spAutoFit/>
            </a:bodyPr>
            <a:lstStyle/>
            <a:p>
              <a:r>
                <a:rPr lang="en-US" sz="1400" i="1" dirty="0">
                  <a:uFillTx/>
                  <a:latin typeface="Helvetica" pitchFamily="2" charset="0"/>
                </a:rPr>
                <a:t>Russia</a:t>
              </a:r>
            </a:p>
          </p:txBody>
        </p:sp>
        <p:sp>
          <p:nvSpPr>
            <p:cNvPr id="25" name="TextBox 24">
              <a:extLst>
                <a:ext uri="{FF2B5EF4-FFF2-40B4-BE49-F238E27FC236}">
                  <a16:creationId xmlns="" xmlns:a16="http://schemas.microsoft.com/office/drawing/2014/main" id="{7D49608B-793F-D542-9285-1A6BC8F7775B}"/>
                </a:ext>
              </a:extLst>
            </p:cNvPr>
            <p:cNvSpPr txBox="1">
              <a:spLocks/>
            </p:cNvSpPr>
            <p:nvPr/>
          </p:nvSpPr>
          <p:spPr>
            <a:xfrm>
              <a:off x="4979079" y="2106856"/>
              <a:ext cx="811441" cy="307777"/>
            </a:xfrm>
            <a:prstGeom prst="rect">
              <a:avLst/>
            </a:prstGeom>
            <a:noFill/>
          </p:spPr>
          <p:txBody>
            <a:bodyPr wrap="none" rtlCol="0">
              <a:spAutoFit/>
            </a:bodyPr>
            <a:lstStyle/>
            <a:p>
              <a:pPr algn="ctr"/>
              <a:r>
                <a:rPr lang="en-US" sz="1400" i="1" dirty="0">
                  <a:uFillTx/>
                  <a:latin typeface="Helvetica" pitchFamily="2" charset="0"/>
                </a:rPr>
                <a:t>minister</a:t>
              </a:r>
            </a:p>
          </p:txBody>
        </p:sp>
        <p:sp>
          <p:nvSpPr>
            <p:cNvPr id="26" name="TextBox 25">
              <a:extLst>
                <a:ext uri="{FF2B5EF4-FFF2-40B4-BE49-F238E27FC236}">
                  <a16:creationId xmlns="" xmlns:a16="http://schemas.microsoft.com/office/drawing/2014/main" id="{186C8EE7-B632-FF41-B25B-7DDD9903F063}"/>
                </a:ext>
              </a:extLst>
            </p:cNvPr>
            <p:cNvSpPr txBox="1">
              <a:spLocks/>
            </p:cNvSpPr>
            <p:nvPr/>
          </p:nvSpPr>
          <p:spPr>
            <a:xfrm>
              <a:off x="4822883" y="3717180"/>
              <a:ext cx="1123834" cy="307777"/>
            </a:xfrm>
            <a:prstGeom prst="rect">
              <a:avLst/>
            </a:prstGeom>
            <a:noFill/>
          </p:spPr>
          <p:txBody>
            <a:bodyPr wrap="none" rtlCol="0">
              <a:spAutoFit/>
            </a:bodyPr>
            <a:lstStyle/>
            <a:p>
              <a:pPr algn="ctr"/>
              <a:r>
                <a:rPr lang="en-US" sz="1400" i="1" dirty="0">
                  <a:uFillTx/>
                  <a:latin typeface="Helvetica" pitchFamily="2" charset="0"/>
                </a:rPr>
                <a:t>Washington</a:t>
              </a:r>
            </a:p>
          </p:txBody>
        </p:sp>
        <p:sp>
          <p:nvSpPr>
            <p:cNvPr id="27" name="TextBox 26">
              <a:extLst>
                <a:ext uri="{FF2B5EF4-FFF2-40B4-BE49-F238E27FC236}">
                  <a16:creationId xmlns="" xmlns:a16="http://schemas.microsoft.com/office/drawing/2014/main" id="{3E731015-B0EA-E54F-894E-135C3ECCB6B6}"/>
                </a:ext>
              </a:extLst>
            </p:cNvPr>
            <p:cNvSpPr txBox="1">
              <a:spLocks/>
            </p:cNvSpPr>
            <p:nvPr/>
          </p:nvSpPr>
          <p:spPr>
            <a:xfrm>
              <a:off x="3393772" y="3722811"/>
              <a:ext cx="689676" cy="307777"/>
            </a:xfrm>
            <a:prstGeom prst="rect">
              <a:avLst/>
            </a:prstGeom>
            <a:noFill/>
          </p:spPr>
          <p:txBody>
            <a:bodyPr wrap="none" rtlCol="0">
              <a:spAutoFit/>
            </a:bodyPr>
            <a:lstStyle/>
            <a:p>
              <a:pPr algn="ctr"/>
              <a:r>
                <a:rPr lang="en-US" sz="1400" i="1" dirty="0">
                  <a:uFillTx/>
                  <a:latin typeface="Helvetica" pitchFamily="2" charset="0"/>
                </a:rPr>
                <a:t>official</a:t>
              </a:r>
            </a:p>
          </p:txBody>
        </p:sp>
      </p:grpSp>
      <p:sp>
        <p:nvSpPr>
          <p:cNvPr id="28" name="TextBox 27">
            <a:extLst>
              <a:ext uri="{FF2B5EF4-FFF2-40B4-BE49-F238E27FC236}">
                <a16:creationId xmlns="" xmlns:a16="http://schemas.microsoft.com/office/drawing/2014/main" id="{D291F94E-DE3C-484E-8E4D-AA5EAA355E15}"/>
              </a:ext>
            </a:extLst>
          </p:cNvPr>
          <p:cNvSpPr txBox="1">
            <a:spLocks/>
          </p:cNvSpPr>
          <p:nvPr/>
        </p:nvSpPr>
        <p:spPr>
          <a:xfrm>
            <a:off x="3279629" y="4762083"/>
            <a:ext cx="5632742" cy="584775"/>
          </a:xfrm>
          <a:prstGeom prst="rect">
            <a:avLst/>
          </a:prstGeom>
          <a:noFill/>
        </p:spPr>
        <p:txBody>
          <a:bodyPr wrap="square" rtlCol="0">
            <a:spAutoFit/>
          </a:bodyPr>
          <a:lstStyle/>
          <a:p>
            <a:pPr algn="ctr"/>
            <a:r>
              <a:rPr lang="en-US" sz="1600" b="1" i="1" dirty="0">
                <a:uFillTx/>
                <a:latin typeface="Helvetica" pitchFamily="2" charset="0"/>
              </a:rPr>
              <a:t>Russia</a:t>
            </a:r>
            <a:r>
              <a:rPr lang="en-US" sz="1600" i="1" dirty="0">
                <a:uFillTx/>
                <a:latin typeface="Helvetica" pitchFamily="2" charset="0"/>
              </a:rPr>
              <a:t>'s foreign </a:t>
            </a:r>
            <a:r>
              <a:rPr lang="en-US" sz="1600" b="1" i="1" dirty="0">
                <a:uFillTx/>
                <a:latin typeface="Helvetica" pitchFamily="2" charset="0"/>
              </a:rPr>
              <a:t>minister</a:t>
            </a:r>
            <a:r>
              <a:rPr lang="en-US" sz="1600" i="1" dirty="0">
                <a:uFillTx/>
                <a:latin typeface="Helvetica" pitchFamily="2" charset="0"/>
              </a:rPr>
              <a:t> expressed outrage at suggestions from a top </a:t>
            </a:r>
            <a:r>
              <a:rPr lang="en-US" sz="1600" b="1" i="1" dirty="0">
                <a:uFillTx/>
                <a:latin typeface="Helvetica" pitchFamily="2" charset="0"/>
              </a:rPr>
              <a:t>Washington</a:t>
            </a:r>
            <a:r>
              <a:rPr lang="en-US" sz="1600" i="1" dirty="0">
                <a:uFillTx/>
                <a:latin typeface="Helvetica" pitchFamily="2" charset="0"/>
              </a:rPr>
              <a:t> </a:t>
            </a:r>
            <a:r>
              <a:rPr lang="en-US" sz="1600" b="1" i="1" dirty="0">
                <a:uFillTx/>
                <a:latin typeface="Helvetica" pitchFamily="2" charset="0"/>
              </a:rPr>
              <a:t>official</a:t>
            </a:r>
            <a:r>
              <a:rPr lang="en-US" sz="1600" i="1" dirty="0">
                <a:uFillTx/>
                <a:latin typeface="Helvetica" pitchFamily="2" charset="0"/>
              </a:rPr>
              <a:t> last week...</a:t>
            </a:r>
          </a:p>
        </p:txBody>
      </p:sp>
    </p:spTree>
    <p:extLst>
      <p:ext uri="{BB962C8B-B14F-4D97-AF65-F5344CB8AC3E}">
        <p14:creationId xmlns:p14="http://schemas.microsoft.com/office/powerpoint/2010/main" val="26039158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799" y="1449351"/>
            <a:ext cx="5629935" cy="4125879"/>
          </a:xfrm>
          <a:prstGeom prst="rect">
            <a:avLst/>
          </a:prstGeom>
        </p:spPr>
      </p:pic>
      <p:sp>
        <p:nvSpPr>
          <p:cNvPr id="2" name="Title 1"/>
          <p:cNvSpPr>
            <a:spLocks noGrp="1"/>
          </p:cNvSpPr>
          <p:nvPr>
            <p:ph type="title"/>
          </p:nvPr>
        </p:nvSpPr>
        <p:spPr>
          <a:xfrm>
            <a:off x="1" y="221676"/>
            <a:ext cx="12192000" cy="738909"/>
          </a:xfrm>
        </p:spPr>
        <p:txBody>
          <a:bodyPr>
            <a:normAutofit fontScale="90000"/>
          </a:bodyPr>
          <a:lstStyle/>
          <a:p>
            <a:pPr>
              <a:defRPr/>
            </a:pPr>
            <a:r>
              <a:rPr lang="en-US" sz="4000" kern="0" dirty="0" smtClean="0"/>
              <a:t>Section 2</a:t>
            </a:r>
            <a:r>
              <a:rPr lang="en-US" sz="4000" kern="0" dirty="0"/>
              <a:t>: Molecular structure (symbols desired,  but a pointer to a reference is also useful)</a:t>
            </a:r>
            <a:endParaRPr lang="en-US" altLang="en-US" sz="4000" kern="0" dirty="0"/>
          </a:p>
        </p:txBody>
      </p:sp>
      <p:pic>
        <p:nvPicPr>
          <p:cNvPr id="5" name="Picture 4"/>
          <p:cNvPicPr>
            <a:picLocks noChangeAspect="1"/>
          </p:cNvPicPr>
          <p:nvPr/>
        </p:nvPicPr>
        <p:blipFill>
          <a:blip r:embed="rId3"/>
          <a:stretch>
            <a:fillRect/>
          </a:stretch>
        </p:blipFill>
        <p:spPr>
          <a:xfrm>
            <a:off x="8218163" y="1449351"/>
            <a:ext cx="4196174" cy="5049297"/>
          </a:xfrm>
          <a:prstGeom prst="rect">
            <a:avLst/>
          </a:prstGeom>
        </p:spPr>
      </p:pic>
      <p:pic>
        <p:nvPicPr>
          <p:cNvPr id="4" name="Picture 3"/>
          <p:cNvPicPr>
            <a:picLocks noChangeAspect="1"/>
          </p:cNvPicPr>
          <p:nvPr/>
        </p:nvPicPr>
        <p:blipFill>
          <a:blip r:embed="rId4"/>
          <a:stretch>
            <a:fillRect/>
          </a:stretch>
        </p:blipFill>
        <p:spPr>
          <a:xfrm>
            <a:off x="4573334" y="1693254"/>
            <a:ext cx="4741532" cy="3317558"/>
          </a:xfrm>
          <a:prstGeom prst="rect">
            <a:avLst/>
          </a:prstGeom>
        </p:spPr>
      </p:pic>
    </p:spTree>
    <p:extLst>
      <p:ext uri="{BB962C8B-B14F-4D97-AF65-F5344CB8AC3E}">
        <p14:creationId xmlns:p14="http://schemas.microsoft.com/office/powerpoint/2010/main" val="5973634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1676"/>
            <a:ext cx="12192000" cy="738909"/>
          </a:xfrm>
        </p:spPr>
        <p:txBody>
          <a:bodyPr>
            <a:normAutofit fontScale="90000"/>
          </a:bodyPr>
          <a:lstStyle/>
          <a:p>
            <a:pPr>
              <a:defRPr/>
            </a:pPr>
            <a:r>
              <a:rPr lang="en-US" sz="4000" kern="0" dirty="0" smtClean="0"/>
              <a:t>Section 3: </a:t>
            </a:r>
            <a:r>
              <a:rPr lang="en-US" sz="4000" dirty="0"/>
              <a:t>Mechanism of action i.e. inhibits viral entry,  replication,  </a:t>
            </a:r>
            <a:r>
              <a:rPr lang="en-US" sz="4000" dirty="0" err="1"/>
              <a:t>etc</a:t>
            </a:r>
            <a:r>
              <a:rPr lang="en-US" sz="4000" dirty="0"/>
              <a:t> (w/ a pointer to data</a:t>
            </a:r>
            <a:r>
              <a:rPr lang="en-US" sz="4000" dirty="0" smtClean="0"/>
              <a:t>)</a:t>
            </a:r>
            <a:endParaRPr lang="en-US" altLang="en-US" sz="4000" b="1" kern="0" dirty="0"/>
          </a:p>
        </p:txBody>
      </p:sp>
      <p:pic>
        <p:nvPicPr>
          <p:cNvPr id="3" name="Picture 2"/>
          <p:cNvPicPr>
            <a:picLocks noChangeAspect="1"/>
          </p:cNvPicPr>
          <p:nvPr/>
        </p:nvPicPr>
        <p:blipFill>
          <a:blip r:embed="rId2"/>
          <a:stretch>
            <a:fillRect/>
          </a:stretch>
        </p:blipFill>
        <p:spPr>
          <a:xfrm>
            <a:off x="3207154" y="1099534"/>
            <a:ext cx="4823562" cy="5758466"/>
          </a:xfrm>
          <a:prstGeom prst="rect">
            <a:avLst/>
          </a:prstGeom>
        </p:spPr>
      </p:pic>
    </p:spTree>
    <p:extLst>
      <p:ext uri="{BB962C8B-B14F-4D97-AF65-F5344CB8AC3E}">
        <p14:creationId xmlns:p14="http://schemas.microsoft.com/office/powerpoint/2010/main" val="2318225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1676"/>
            <a:ext cx="12192000" cy="738909"/>
          </a:xfrm>
        </p:spPr>
        <p:txBody>
          <a:bodyPr>
            <a:normAutofit fontScale="90000"/>
          </a:bodyPr>
          <a:lstStyle/>
          <a:p>
            <a:pPr>
              <a:defRPr/>
            </a:pPr>
            <a:r>
              <a:rPr lang="en-US" sz="4000" kern="0" dirty="0" smtClean="0"/>
              <a:t>Section 4: </a:t>
            </a:r>
            <a:r>
              <a:rPr lang="en-US" sz="4000" dirty="0"/>
              <a:t>Was the drug identified by manual </a:t>
            </a:r>
            <a:r>
              <a:rPr lang="en-US" sz="4000" dirty="0" smtClean="0"/>
              <a:t>or computation </a:t>
            </a:r>
            <a:r>
              <a:rPr lang="en-US" sz="4000" dirty="0"/>
              <a:t>screen</a:t>
            </a:r>
            <a:r>
              <a:rPr lang="en-US" sz="4000" dirty="0" smtClean="0"/>
              <a:t>?</a:t>
            </a:r>
            <a:endParaRPr lang="en-US" altLang="en-US" sz="4000" b="1" kern="0" dirty="0"/>
          </a:p>
        </p:txBody>
      </p:sp>
      <p:pic>
        <p:nvPicPr>
          <p:cNvPr id="3" name="Picture 2"/>
          <p:cNvPicPr>
            <a:picLocks noChangeAspect="1"/>
          </p:cNvPicPr>
          <p:nvPr/>
        </p:nvPicPr>
        <p:blipFill>
          <a:blip r:embed="rId2"/>
          <a:stretch>
            <a:fillRect/>
          </a:stretch>
        </p:blipFill>
        <p:spPr>
          <a:xfrm>
            <a:off x="1885806" y="1249593"/>
            <a:ext cx="9077489" cy="5428819"/>
          </a:xfrm>
          <a:prstGeom prst="rect">
            <a:avLst/>
          </a:prstGeom>
        </p:spPr>
      </p:pic>
    </p:spTree>
    <p:extLst>
      <p:ext uri="{BB962C8B-B14F-4D97-AF65-F5344CB8AC3E}">
        <p14:creationId xmlns:p14="http://schemas.microsoft.com/office/powerpoint/2010/main" val="6051230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1676"/>
            <a:ext cx="12192000" cy="738909"/>
          </a:xfrm>
        </p:spPr>
        <p:txBody>
          <a:bodyPr>
            <a:normAutofit fontScale="90000"/>
          </a:bodyPr>
          <a:lstStyle/>
          <a:p>
            <a:pPr>
              <a:defRPr/>
            </a:pPr>
            <a:r>
              <a:rPr lang="en-US" sz="4000" kern="0" dirty="0" smtClean="0"/>
              <a:t>Section 5: </a:t>
            </a:r>
            <a:r>
              <a:rPr lang="en-US" sz="4000" dirty="0"/>
              <a:t>Who is studying the drug? (Source/lab name</a:t>
            </a:r>
            <a:r>
              <a:rPr lang="en-US" sz="4000" dirty="0" smtClean="0"/>
              <a:t>)</a:t>
            </a:r>
            <a:endParaRPr lang="en-US" altLang="en-US" sz="4000" b="1" kern="0" dirty="0"/>
          </a:p>
        </p:txBody>
      </p:sp>
      <p:pic>
        <p:nvPicPr>
          <p:cNvPr id="3" name="Picture 2"/>
          <p:cNvPicPr>
            <a:picLocks noChangeAspect="1"/>
          </p:cNvPicPr>
          <p:nvPr/>
        </p:nvPicPr>
        <p:blipFill>
          <a:blip r:embed="rId2"/>
          <a:stretch>
            <a:fillRect/>
          </a:stretch>
        </p:blipFill>
        <p:spPr>
          <a:xfrm>
            <a:off x="3213964" y="960585"/>
            <a:ext cx="4592509" cy="5897415"/>
          </a:xfrm>
          <a:prstGeom prst="rect">
            <a:avLst/>
          </a:prstGeom>
        </p:spPr>
      </p:pic>
    </p:spTree>
    <p:extLst>
      <p:ext uri="{BB962C8B-B14F-4D97-AF65-F5344CB8AC3E}">
        <p14:creationId xmlns:p14="http://schemas.microsoft.com/office/powerpoint/2010/main" val="41053629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2780"/>
            <a:ext cx="12192000" cy="738909"/>
          </a:xfrm>
        </p:spPr>
        <p:txBody>
          <a:bodyPr>
            <a:noAutofit/>
          </a:bodyPr>
          <a:lstStyle/>
          <a:p>
            <a:pPr>
              <a:defRPr/>
            </a:pPr>
            <a:r>
              <a:rPr lang="en-US" sz="2800" kern="0" dirty="0" smtClean="0"/>
              <a:t>Section 6</a:t>
            </a:r>
            <a:r>
              <a:rPr lang="en-US" sz="2800" kern="0" dirty="0"/>
              <a:t>: In vitro Data available (cell line used,  assays run,  viral strain used,  </a:t>
            </a:r>
            <a:r>
              <a:rPr lang="en-US" sz="2800" kern="0" dirty="0" err="1"/>
              <a:t>cytopathic</a:t>
            </a:r>
            <a:r>
              <a:rPr lang="en-US" sz="2800" kern="0" dirty="0"/>
              <a:t> effects,  toxicity,  LD50,  dosage response curve,  </a:t>
            </a:r>
            <a:r>
              <a:rPr lang="en-US" sz="2800" kern="0" dirty="0" err="1"/>
              <a:t>etc</a:t>
            </a:r>
            <a:r>
              <a:rPr lang="en-US" sz="2800" kern="0" dirty="0"/>
              <a:t>)</a:t>
            </a:r>
            <a:endParaRPr lang="en-US" altLang="en-US" sz="2800" kern="0" dirty="0"/>
          </a:p>
        </p:txBody>
      </p:sp>
      <p:pic>
        <p:nvPicPr>
          <p:cNvPr id="3" name="Picture 2"/>
          <p:cNvPicPr>
            <a:picLocks noChangeAspect="1"/>
          </p:cNvPicPr>
          <p:nvPr/>
        </p:nvPicPr>
        <p:blipFill>
          <a:blip r:embed="rId2"/>
          <a:stretch>
            <a:fillRect/>
          </a:stretch>
        </p:blipFill>
        <p:spPr>
          <a:xfrm>
            <a:off x="282230" y="4655349"/>
            <a:ext cx="10844996" cy="2202651"/>
          </a:xfrm>
          <a:prstGeom prst="rect">
            <a:avLst/>
          </a:prstGeom>
        </p:spPr>
      </p:pic>
      <p:pic>
        <p:nvPicPr>
          <p:cNvPr id="4" name="Picture 3"/>
          <p:cNvPicPr>
            <a:picLocks noChangeAspect="1"/>
          </p:cNvPicPr>
          <p:nvPr/>
        </p:nvPicPr>
        <p:blipFill>
          <a:blip r:embed="rId3"/>
          <a:stretch>
            <a:fillRect/>
          </a:stretch>
        </p:blipFill>
        <p:spPr>
          <a:xfrm>
            <a:off x="470678" y="1231457"/>
            <a:ext cx="3423842" cy="3323981"/>
          </a:xfrm>
          <a:prstGeom prst="rect">
            <a:avLst/>
          </a:prstGeom>
        </p:spPr>
      </p:pic>
      <p:pic>
        <p:nvPicPr>
          <p:cNvPr id="5" name="Picture 4"/>
          <p:cNvPicPr>
            <a:picLocks noChangeAspect="1"/>
          </p:cNvPicPr>
          <p:nvPr/>
        </p:nvPicPr>
        <p:blipFill>
          <a:blip r:embed="rId4"/>
          <a:stretch>
            <a:fillRect/>
          </a:stretch>
        </p:blipFill>
        <p:spPr>
          <a:xfrm>
            <a:off x="4293039" y="1162404"/>
            <a:ext cx="2766750" cy="3393034"/>
          </a:xfrm>
          <a:prstGeom prst="rect">
            <a:avLst/>
          </a:prstGeom>
        </p:spPr>
      </p:pic>
      <p:pic>
        <p:nvPicPr>
          <p:cNvPr id="6" name="Picture 5"/>
          <p:cNvPicPr>
            <a:picLocks noChangeAspect="1"/>
          </p:cNvPicPr>
          <p:nvPr/>
        </p:nvPicPr>
        <p:blipFill>
          <a:blip r:embed="rId5"/>
          <a:stretch>
            <a:fillRect/>
          </a:stretch>
        </p:blipFill>
        <p:spPr>
          <a:xfrm>
            <a:off x="7239425" y="1231456"/>
            <a:ext cx="2908014" cy="3419989"/>
          </a:xfrm>
          <a:prstGeom prst="rect">
            <a:avLst/>
          </a:prstGeom>
        </p:spPr>
      </p:pic>
    </p:spTree>
    <p:extLst>
      <p:ext uri="{BB962C8B-B14F-4D97-AF65-F5344CB8AC3E}">
        <p14:creationId xmlns:p14="http://schemas.microsoft.com/office/powerpoint/2010/main" val="28533064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1676"/>
            <a:ext cx="12192000" cy="738909"/>
          </a:xfrm>
        </p:spPr>
        <p:txBody>
          <a:bodyPr>
            <a:normAutofit fontScale="90000"/>
          </a:bodyPr>
          <a:lstStyle/>
          <a:p>
            <a:pPr>
              <a:defRPr/>
            </a:pPr>
            <a:r>
              <a:rPr lang="en-US" sz="4000" kern="0" dirty="0" smtClean="0"/>
              <a:t>Section 7: </a:t>
            </a:r>
            <a:r>
              <a:rPr lang="en-US" sz="4000" kern="0" dirty="0"/>
              <a:t>Animal Data Available (what animal model,  LD50,  dosage response curve,  </a:t>
            </a:r>
            <a:r>
              <a:rPr lang="en-US" sz="4000" kern="0" dirty="0" err="1"/>
              <a:t>etc</a:t>
            </a:r>
            <a:r>
              <a:rPr lang="en-US" sz="4000" kern="0" dirty="0"/>
              <a:t>)</a:t>
            </a:r>
            <a:endParaRPr lang="en-US" altLang="en-US" sz="4000" kern="0" dirty="0"/>
          </a:p>
        </p:txBody>
      </p:sp>
      <p:pic>
        <p:nvPicPr>
          <p:cNvPr id="3" name="Picture 2"/>
          <p:cNvPicPr>
            <a:picLocks noChangeAspect="1"/>
          </p:cNvPicPr>
          <p:nvPr/>
        </p:nvPicPr>
        <p:blipFill>
          <a:blip r:embed="rId2"/>
          <a:stretch>
            <a:fillRect/>
          </a:stretch>
        </p:blipFill>
        <p:spPr>
          <a:xfrm>
            <a:off x="0" y="2209800"/>
            <a:ext cx="12192000" cy="2421348"/>
          </a:xfrm>
          <a:prstGeom prst="rect">
            <a:avLst/>
          </a:prstGeom>
        </p:spPr>
      </p:pic>
    </p:spTree>
    <p:extLst>
      <p:ext uri="{BB962C8B-B14F-4D97-AF65-F5344CB8AC3E}">
        <p14:creationId xmlns:p14="http://schemas.microsoft.com/office/powerpoint/2010/main" val="41072490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1676"/>
            <a:ext cx="12192000" cy="738909"/>
          </a:xfrm>
        </p:spPr>
        <p:txBody>
          <a:bodyPr>
            <a:normAutofit fontScale="90000"/>
          </a:bodyPr>
          <a:lstStyle/>
          <a:p>
            <a:pPr>
              <a:defRPr/>
            </a:pPr>
            <a:r>
              <a:rPr lang="en-US" sz="4000" kern="0" dirty="0" smtClean="0"/>
              <a:t>Section </a:t>
            </a:r>
            <a:r>
              <a:rPr lang="en-US" sz="4000" kern="0" dirty="0"/>
              <a:t>8</a:t>
            </a:r>
            <a:r>
              <a:rPr lang="en-US" sz="4000" kern="0" dirty="0" smtClean="0"/>
              <a:t>: </a:t>
            </a:r>
            <a:r>
              <a:rPr lang="en-US" sz="4000" dirty="0"/>
              <a:t>Clinical trials on going (what phase,  facility,  target population,  dosing,  intervention </a:t>
            </a:r>
            <a:r>
              <a:rPr lang="en-US" sz="4000" dirty="0" err="1"/>
              <a:t>etc</a:t>
            </a:r>
            <a:r>
              <a:rPr lang="en-US" sz="4000" dirty="0" smtClean="0"/>
              <a:t>)</a:t>
            </a:r>
            <a:endParaRPr lang="en-US" altLang="en-US" sz="4000" b="1" kern="0" dirty="0"/>
          </a:p>
        </p:txBody>
      </p:sp>
      <p:pic>
        <p:nvPicPr>
          <p:cNvPr id="3" name="Picture 2"/>
          <p:cNvPicPr>
            <a:picLocks noChangeAspect="1"/>
          </p:cNvPicPr>
          <p:nvPr/>
        </p:nvPicPr>
        <p:blipFill>
          <a:blip r:embed="rId2"/>
          <a:stretch>
            <a:fillRect/>
          </a:stretch>
        </p:blipFill>
        <p:spPr>
          <a:xfrm>
            <a:off x="1257205" y="1361731"/>
            <a:ext cx="8561499" cy="1631329"/>
          </a:xfrm>
          <a:prstGeom prst="rect">
            <a:avLst/>
          </a:prstGeom>
        </p:spPr>
      </p:pic>
      <p:pic>
        <p:nvPicPr>
          <p:cNvPr id="4" name="Picture 3"/>
          <p:cNvPicPr>
            <a:picLocks noChangeAspect="1"/>
          </p:cNvPicPr>
          <p:nvPr/>
        </p:nvPicPr>
        <p:blipFill>
          <a:blip r:embed="rId3"/>
          <a:stretch>
            <a:fillRect/>
          </a:stretch>
        </p:blipFill>
        <p:spPr>
          <a:xfrm>
            <a:off x="1257205" y="2993061"/>
            <a:ext cx="6855294" cy="3706586"/>
          </a:xfrm>
          <a:prstGeom prst="rect">
            <a:avLst/>
          </a:prstGeom>
        </p:spPr>
      </p:pic>
    </p:spTree>
    <p:extLst>
      <p:ext uri="{BB962C8B-B14F-4D97-AF65-F5344CB8AC3E}">
        <p14:creationId xmlns:p14="http://schemas.microsoft.com/office/powerpoint/2010/main" val="35182394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773" y="234505"/>
            <a:ext cx="12192000" cy="738909"/>
          </a:xfrm>
        </p:spPr>
        <p:txBody>
          <a:bodyPr>
            <a:normAutofit/>
          </a:bodyPr>
          <a:lstStyle/>
          <a:p>
            <a:pPr>
              <a:defRPr/>
            </a:pPr>
            <a:r>
              <a:rPr lang="en-US" kern="0" dirty="0" smtClean="0"/>
              <a:t>Section </a:t>
            </a:r>
            <a:r>
              <a:rPr lang="en-US" kern="0" dirty="0"/>
              <a:t>9: H</a:t>
            </a:r>
            <a:r>
              <a:rPr lang="en-US" kern="0" dirty="0" smtClean="0"/>
              <a:t>as the drug shown </a:t>
            </a:r>
            <a:r>
              <a:rPr lang="en-US" kern="0" dirty="0"/>
              <a:t>evidence of systemic </a:t>
            </a:r>
            <a:r>
              <a:rPr lang="en-US" kern="0" dirty="0" smtClean="0"/>
              <a:t>toxicity?</a:t>
            </a:r>
            <a:endParaRPr lang="en-US" altLang="en-US" kern="0" dirty="0"/>
          </a:p>
        </p:txBody>
      </p:sp>
      <p:pic>
        <p:nvPicPr>
          <p:cNvPr id="4" name="Picture 3" descr="Macintosh HD:Users:Ji:Desktop:0-KAIROS:2020June-PIMeeting:COVID19:covid-path (2).png"/>
          <p:cNvPicPr/>
          <p:nvPr/>
        </p:nvPicPr>
        <p:blipFill>
          <a:blip r:embed="rId2">
            <a:extLst>
              <a:ext uri="{28A0092B-C50C-407E-A947-70E740481C1C}">
                <a14:useLocalDpi xmlns:a14="http://schemas.microsoft.com/office/drawing/2010/main" val="0"/>
              </a:ext>
            </a:extLst>
          </a:blip>
          <a:srcRect/>
          <a:stretch>
            <a:fillRect/>
          </a:stretch>
        </p:blipFill>
        <p:spPr bwMode="auto">
          <a:xfrm>
            <a:off x="2398953" y="973414"/>
            <a:ext cx="6664720" cy="5813964"/>
          </a:xfrm>
          <a:prstGeom prst="rect">
            <a:avLst/>
          </a:prstGeom>
          <a:noFill/>
          <a:ln>
            <a:noFill/>
          </a:ln>
        </p:spPr>
      </p:pic>
    </p:spTree>
    <p:extLst>
      <p:ext uri="{BB962C8B-B14F-4D97-AF65-F5344CB8AC3E}">
        <p14:creationId xmlns:p14="http://schemas.microsoft.com/office/powerpoint/2010/main" val="2347242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773" y="234505"/>
            <a:ext cx="12192000" cy="738909"/>
          </a:xfrm>
        </p:spPr>
        <p:txBody>
          <a:bodyPr>
            <a:normAutofit/>
          </a:bodyPr>
          <a:lstStyle/>
          <a:p>
            <a:pPr>
              <a:defRPr/>
            </a:pPr>
            <a:r>
              <a:rPr lang="en-US" kern="0" dirty="0" smtClean="0"/>
              <a:t>Section </a:t>
            </a:r>
            <a:r>
              <a:rPr lang="en-US" kern="0" dirty="0"/>
              <a:t>9: H</a:t>
            </a:r>
            <a:r>
              <a:rPr lang="en-US" kern="0" dirty="0" smtClean="0"/>
              <a:t>as the drug shown </a:t>
            </a:r>
            <a:r>
              <a:rPr lang="en-US" kern="0" dirty="0"/>
              <a:t>evidence of systemic </a:t>
            </a:r>
            <a:r>
              <a:rPr lang="en-US" kern="0" dirty="0" smtClean="0"/>
              <a:t>toxicity?</a:t>
            </a:r>
            <a:endParaRPr lang="en-US" altLang="en-US" kern="0" dirty="0"/>
          </a:p>
        </p:txBody>
      </p:sp>
      <p:pic>
        <p:nvPicPr>
          <p:cNvPr id="3" name="Picture 2"/>
          <p:cNvPicPr>
            <a:picLocks noChangeAspect="1"/>
          </p:cNvPicPr>
          <p:nvPr/>
        </p:nvPicPr>
        <p:blipFill>
          <a:blip r:embed="rId2"/>
          <a:stretch>
            <a:fillRect/>
          </a:stretch>
        </p:blipFill>
        <p:spPr>
          <a:xfrm>
            <a:off x="0" y="973414"/>
            <a:ext cx="12192000" cy="2229198"/>
          </a:xfrm>
          <a:prstGeom prst="rect">
            <a:avLst/>
          </a:prstGeom>
        </p:spPr>
      </p:pic>
      <p:pic>
        <p:nvPicPr>
          <p:cNvPr id="5" name="Picture 4"/>
          <p:cNvPicPr>
            <a:picLocks noChangeAspect="1"/>
          </p:cNvPicPr>
          <p:nvPr/>
        </p:nvPicPr>
        <p:blipFill>
          <a:blip r:embed="rId2"/>
          <a:stretch>
            <a:fillRect/>
          </a:stretch>
        </p:blipFill>
        <p:spPr>
          <a:xfrm>
            <a:off x="0" y="3093889"/>
            <a:ext cx="12192000" cy="2229198"/>
          </a:xfrm>
          <a:prstGeom prst="rect">
            <a:avLst/>
          </a:prstGeom>
        </p:spPr>
      </p:pic>
      <p:pic>
        <p:nvPicPr>
          <p:cNvPr id="6" name="Picture 5"/>
          <p:cNvPicPr>
            <a:picLocks noChangeAspect="1"/>
          </p:cNvPicPr>
          <p:nvPr/>
        </p:nvPicPr>
        <p:blipFill>
          <a:blip r:embed="rId2"/>
          <a:stretch>
            <a:fillRect/>
          </a:stretch>
        </p:blipFill>
        <p:spPr>
          <a:xfrm>
            <a:off x="0" y="4628802"/>
            <a:ext cx="12192000" cy="2229198"/>
          </a:xfrm>
          <a:prstGeom prst="rect">
            <a:avLst/>
          </a:prstGeom>
        </p:spPr>
      </p:pic>
    </p:spTree>
    <p:extLst>
      <p:ext uri="{BB962C8B-B14F-4D97-AF65-F5344CB8AC3E}">
        <p14:creationId xmlns:p14="http://schemas.microsoft.com/office/powerpoint/2010/main" val="19615683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773" y="234505"/>
            <a:ext cx="12192000" cy="738909"/>
          </a:xfrm>
        </p:spPr>
        <p:txBody>
          <a:bodyPr>
            <a:normAutofit/>
          </a:bodyPr>
          <a:lstStyle/>
          <a:p>
            <a:pPr>
              <a:defRPr/>
            </a:pPr>
            <a:r>
              <a:rPr lang="en-US" kern="0" dirty="0" smtClean="0"/>
              <a:t>Section </a:t>
            </a:r>
            <a:r>
              <a:rPr lang="en-US" kern="0" dirty="0"/>
              <a:t>9: H</a:t>
            </a:r>
            <a:r>
              <a:rPr lang="en-US" kern="0" dirty="0" smtClean="0"/>
              <a:t>as the drug shown </a:t>
            </a:r>
            <a:r>
              <a:rPr lang="en-US" kern="0" dirty="0"/>
              <a:t>evidence of systemic </a:t>
            </a:r>
            <a:r>
              <a:rPr lang="en-US" kern="0" dirty="0" smtClean="0"/>
              <a:t>toxicity?</a:t>
            </a:r>
            <a:endParaRPr lang="en-US" altLang="en-US" kern="0" dirty="0"/>
          </a:p>
        </p:txBody>
      </p:sp>
      <p:pic>
        <p:nvPicPr>
          <p:cNvPr id="4" name="Picture 3"/>
          <p:cNvPicPr>
            <a:picLocks noChangeAspect="1"/>
          </p:cNvPicPr>
          <p:nvPr/>
        </p:nvPicPr>
        <p:blipFill>
          <a:blip r:embed="rId2"/>
          <a:stretch>
            <a:fillRect/>
          </a:stretch>
        </p:blipFill>
        <p:spPr>
          <a:xfrm>
            <a:off x="2527238" y="874074"/>
            <a:ext cx="6572360" cy="5983926"/>
          </a:xfrm>
          <a:prstGeom prst="rect">
            <a:avLst/>
          </a:prstGeom>
        </p:spPr>
      </p:pic>
    </p:spTree>
    <p:extLst>
      <p:ext uri="{BB962C8B-B14F-4D97-AF65-F5344CB8AC3E}">
        <p14:creationId xmlns:p14="http://schemas.microsoft.com/office/powerpoint/2010/main" val="1239747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227A43-0206-7040-9A05-C789208DC296}"/>
              </a:ext>
            </a:extLst>
          </p:cNvPr>
          <p:cNvSpPr>
            <a:spLocks noGrp="1"/>
          </p:cNvSpPr>
          <p:nvPr>
            <p:ph type="title"/>
          </p:nvPr>
        </p:nvSpPr>
        <p:spPr/>
        <p:txBody>
          <a:bodyPr/>
          <a:lstStyle/>
          <a:p>
            <a:r>
              <a:rPr lang="en-US" dirty="0" err="1"/>
              <a:t>OneIE</a:t>
            </a:r>
            <a:r>
              <a:rPr lang="en-US" dirty="0"/>
              <a:t>: An End-to-end Neural Model for IE</a:t>
            </a:r>
          </a:p>
        </p:txBody>
      </p:sp>
      <p:sp>
        <p:nvSpPr>
          <p:cNvPr id="4" name="Slide Number Placeholder 3">
            <a:extLst>
              <a:ext uri="{FF2B5EF4-FFF2-40B4-BE49-F238E27FC236}">
                <a16:creationId xmlns="" xmlns:a16="http://schemas.microsoft.com/office/drawing/2014/main" id="{02228C8F-9C68-CA44-8FE2-B776F14ACE48}"/>
              </a:ext>
            </a:extLst>
          </p:cNvPr>
          <p:cNvSpPr>
            <a:spLocks noGrp="1"/>
          </p:cNvSpPr>
          <p:nvPr>
            <p:ph type="sldNum" sz="quarter" idx="12"/>
          </p:nvPr>
        </p:nvSpPr>
        <p:spPr/>
        <p:txBody>
          <a:bodyPr/>
          <a:lstStyle/>
          <a:p>
            <a:fld id="{5E243917-268D-A04D-8121-790DAE7EE72B}" type="slidenum">
              <a:rPr lang="en-US" smtClean="0"/>
              <a:t>7</a:t>
            </a:fld>
            <a:endParaRPr lang="en-US"/>
          </a:p>
        </p:txBody>
      </p:sp>
      <p:pic>
        <p:nvPicPr>
          <p:cNvPr id="5" name="Google Shape;741;p39" descr="A close up of a map  Description automatically generated">
            <a:extLst>
              <a:ext uri="{FF2B5EF4-FFF2-40B4-BE49-F238E27FC236}">
                <a16:creationId xmlns="" xmlns:a16="http://schemas.microsoft.com/office/drawing/2014/main" id="{04267FF1-F219-6C40-AE8B-53D2246F41DA}"/>
              </a:ext>
            </a:extLst>
          </p:cNvPr>
          <p:cNvPicPr preferRelativeResize="0">
            <a:picLocks noGrp="1"/>
          </p:cNvPicPr>
          <p:nvPr>
            <p:ph idx="1"/>
          </p:nvPr>
        </p:nvPicPr>
        <p:blipFill rotWithShape="1">
          <a:blip r:embed="rId2"/>
          <a:srcRect/>
          <a:stretch/>
        </p:blipFill>
        <p:spPr>
          <a:xfrm>
            <a:off x="888646" y="1295708"/>
            <a:ext cx="10414707" cy="3904940"/>
          </a:xfrm>
          <a:prstGeom prst="rect">
            <a:avLst/>
          </a:prstGeom>
          <a:noFill/>
          <a:ln>
            <a:noFill/>
          </a:ln>
        </p:spPr>
      </p:pic>
      <p:sp>
        <p:nvSpPr>
          <p:cNvPr id="8" name="Content Placeholder 2">
            <a:extLst>
              <a:ext uri="{FF2B5EF4-FFF2-40B4-BE49-F238E27FC236}">
                <a16:creationId xmlns="" xmlns:a16="http://schemas.microsoft.com/office/drawing/2014/main" id="{09DAAC0A-2FAF-7547-A7E0-098DE969B171}"/>
              </a:ext>
            </a:extLst>
          </p:cNvPr>
          <p:cNvSpPr txBox="1">
            <a:spLocks/>
          </p:cNvSpPr>
          <p:nvPr/>
        </p:nvSpPr>
        <p:spPr>
          <a:xfrm>
            <a:off x="482600" y="5529268"/>
            <a:ext cx="10947400" cy="79057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rgbClr val="2A2F36"/>
                </a:solidFill>
                <a:latin typeface="Helvetica" pitchFamily="2" charset="0"/>
                <a:ea typeface="Helvetica Neue Light" panose="02000403000000020004" pitchFamily="2" charset="0"/>
                <a:cs typeface="Helvetica Neue" panose="02000503000000020004" pitchFamily="2"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rgbClr val="2A2F36"/>
                </a:solidFill>
                <a:latin typeface="Helvetica" pitchFamily="2" charset="0"/>
                <a:ea typeface="Helvetica Neue Light" panose="02000403000000020004" pitchFamily="2" charset="0"/>
                <a:cs typeface="Helvetica Neue" panose="02000503000000020004" pitchFamily="2"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rgbClr val="2A2F36"/>
                </a:solidFill>
                <a:latin typeface="Helvetica" pitchFamily="2" charset="0"/>
                <a:ea typeface="Helvetica Neue Light" panose="02000403000000020004" pitchFamily="2" charset="0"/>
                <a:cs typeface="Helvetica Neue" panose="02000503000000020004" pitchFamily="2"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Helvetica" pitchFamily="2" charset="0"/>
                <a:ea typeface="Helvetica Neue Light" panose="02000403000000020004" pitchFamily="2" charset="0"/>
                <a:cs typeface="Helvetica Neue" panose="02000503000000020004" pitchFamily="2"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Helvetica"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Our </a:t>
            </a:r>
            <a:r>
              <a:rPr lang="en-US" dirty="0" err="1"/>
              <a:t>OneIE</a:t>
            </a:r>
            <a:r>
              <a:rPr lang="en-US" dirty="0"/>
              <a:t> framework extracts the information graph from a given sentence in four steps: encoding, identification, classification, and decoding</a:t>
            </a:r>
          </a:p>
        </p:txBody>
      </p:sp>
    </p:spTree>
    <p:extLst>
      <p:ext uri="{BB962C8B-B14F-4D97-AF65-F5344CB8AC3E}">
        <p14:creationId xmlns:p14="http://schemas.microsoft.com/office/powerpoint/2010/main" val="825515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773" y="234505"/>
            <a:ext cx="12192000" cy="738909"/>
          </a:xfrm>
        </p:spPr>
        <p:txBody>
          <a:bodyPr>
            <a:normAutofit/>
          </a:bodyPr>
          <a:lstStyle/>
          <a:p>
            <a:pPr>
              <a:defRPr/>
            </a:pPr>
            <a:r>
              <a:rPr lang="en-US" sz="4000" kern="0" dirty="0" smtClean="0"/>
              <a:t>Section 10: Funding source</a:t>
            </a:r>
            <a:endParaRPr lang="en-US" altLang="en-US" sz="4000" kern="0" dirty="0"/>
          </a:p>
        </p:txBody>
      </p:sp>
      <p:pic>
        <p:nvPicPr>
          <p:cNvPr id="3" name="Picture 2"/>
          <p:cNvPicPr>
            <a:picLocks noChangeAspect="1"/>
          </p:cNvPicPr>
          <p:nvPr/>
        </p:nvPicPr>
        <p:blipFill>
          <a:blip r:embed="rId2"/>
          <a:stretch>
            <a:fillRect/>
          </a:stretch>
        </p:blipFill>
        <p:spPr>
          <a:xfrm>
            <a:off x="833860" y="1136757"/>
            <a:ext cx="9842346" cy="5328395"/>
          </a:xfrm>
          <a:prstGeom prst="rect">
            <a:avLst/>
          </a:prstGeom>
        </p:spPr>
      </p:pic>
    </p:spTree>
    <p:extLst>
      <p:ext uri="{BB962C8B-B14F-4D97-AF65-F5344CB8AC3E}">
        <p14:creationId xmlns:p14="http://schemas.microsoft.com/office/powerpoint/2010/main" val="30663173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21676"/>
            <a:ext cx="12192000" cy="738909"/>
          </a:xfrm>
        </p:spPr>
        <p:txBody>
          <a:bodyPr>
            <a:normAutofit/>
          </a:bodyPr>
          <a:lstStyle/>
          <a:p>
            <a:pPr>
              <a:defRPr/>
            </a:pPr>
            <a:r>
              <a:rPr lang="en-US" sz="4000" kern="0" dirty="0" smtClean="0"/>
              <a:t>Section </a:t>
            </a:r>
            <a:r>
              <a:rPr lang="en-US" sz="4000" kern="0" dirty="0"/>
              <a:t>1</a:t>
            </a:r>
            <a:r>
              <a:rPr lang="en-US" sz="4000" kern="0" dirty="0" smtClean="0"/>
              <a:t>1: </a:t>
            </a:r>
            <a:r>
              <a:rPr lang="en-US" sz="4000" kern="0" dirty="0"/>
              <a:t>List of relevant sources to pull data </a:t>
            </a:r>
            <a:r>
              <a:rPr lang="en-US" sz="4000" kern="0" dirty="0" smtClean="0"/>
              <a:t>from</a:t>
            </a:r>
            <a:endParaRPr lang="en-US" altLang="en-US" sz="4000" kern="0" dirty="0"/>
          </a:p>
        </p:txBody>
      </p:sp>
      <p:pic>
        <p:nvPicPr>
          <p:cNvPr id="3" name="Picture 2"/>
          <p:cNvPicPr>
            <a:picLocks noChangeAspect="1"/>
          </p:cNvPicPr>
          <p:nvPr/>
        </p:nvPicPr>
        <p:blipFill>
          <a:blip r:embed="rId2"/>
          <a:stretch>
            <a:fillRect/>
          </a:stretch>
        </p:blipFill>
        <p:spPr>
          <a:xfrm>
            <a:off x="333544" y="1518509"/>
            <a:ext cx="12192000" cy="2693158"/>
          </a:xfrm>
          <a:prstGeom prst="rect">
            <a:avLst/>
          </a:prstGeom>
        </p:spPr>
      </p:pic>
    </p:spTree>
    <p:extLst>
      <p:ext uri="{BB962C8B-B14F-4D97-AF65-F5344CB8AC3E}">
        <p14:creationId xmlns:p14="http://schemas.microsoft.com/office/powerpoint/2010/main" val="18731258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457200" y="206829"/>
            <a:ext cx="9321800"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dirty="0"/>
              <a:t>Remaining Challenge 1: Lack of Knowledge Reasoning</a:t>
            </a:r>
            <a:endParaRPr sz="2800" dirty="0"/>
          </a:p>
        </p:txBody>
      </p:sp>
      <p:sp>
        <p:nvSpPr>
          <p:cNvPr id="69" name="Google Shape;69;p2"/>
          <p:cNvSpPr txBox="1">
            <a:spLocks noGrp="1"/>
          </p:cNvSpPr>
          <p:nvPr>
            <p:ph type="body" idx="1"/>
          </p:nvPr>
        </p:nvSpPr>
        <p:spPr>
          <a:xfrm>
            <a:off x="424873" y="917038"/>
            <a:ext cx="10972800" cy="4484915"/>
          </a:xfrm>
          <a:prstGeom prst="rect">
            <a:avLst/>
          </a:prstGeom>
          <a:noFill/>
          <a:ln>
            <a:noFill/>
          </a:ln>
        </p:spPr>
        <p:txBody>
          <a:bodyPr spcFirstLastPara="1" wrap="square" lIns="91425" tIns="45700" rIns="91425" bIns="45700" anchor="t" anchorCtr="0">
            <a:noAutofit/>
          </a:bodyPr>
          <a:lstStyle/>
          <a:p>
            <a:pPr>
              <a:spcBef>
                <a:spcPts val="0"/>
              </a:spcBef>
            </a:pPr>
            <a:r>
              <a:rPr lang="en-US" dirty="0"/>
              <a:t>Requires global knowledge aggregation and reasoning</a:t>
            </a:r>
          </a:p>
        </p:txBody>
      </p:sp>
      <p:sp>
        <p:nvSpPr>
          <p:cNvPr id="70" name="Google Shape;70;p2"/>
          <p:cNvSpPr txBox="1">
            <a:spLocks noGrp="1"/>
          </p:cNvSpPr>
          <p:nvPr>
            <p:ph type="sldNum" idx="12"/>
          </p:nvPr>
        </p:nvSpPr>
        <p:spPr>
          <a:xfrm>
            <a:off x="11292116" y="6523921"/>
            <a:ext cx="508000" cy="2286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72</a:t>
            </a:fld>
            <a:endParaRPr/>
          </a:p>
        </p:txBody>
      </p:sp>
      <p:sp>
        <p:nvSpPr>
          <p:cNvPr id="5" name="Google Shape;69;p2"/>
          <p:cNvSpPr txBox="1">
            <a:spLocks/>
          </p:cNvSpPr>
          <p:nvPr/>
        </p:nvSpPr>
        <p:spPr>
          <a:xfrm>
            <a:off x="785090" y="1415803"/>
            <a:ext cx="10795001" cy="2625107"/>
          </a:xfrm>
          <a:prstGeom prst="rect">
            <a:avLst/>
          </a:prstGeom>
          <a:solidFill>
            <a:schemeClr val="accent1">
              <a:lumMod val="40000"/>
              <a:lumOff val="60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lvl="1">
              <a:spcBef>
                <a:spcPts val="0"/>
              </a:spcBef>
            </a:pPr>
            <a:r>
              <a:rPr lang="en-US" i="1" dirty="0"/>
              <a:t>Contaminated food from Haiti could enter the Dominican Republic</a:t>
            </a:r>
          </a:p>
          <a:p>
            <a:pPr lvl="1">
              <a:spcBef>
                <a:spcPts val="0"/>
              </a:spcBef>
            </a:pPr>
            <a:r>
              <a:rPr lang="en-US" i="1" dirty="0"/>
              <a:t>The contaminated lobster and other food, drinks, and ice served at the wedding were provided by the catering company at Casa de Campo </a:t>
            </a:r>
          </a:p>
          <a:p>
            <a:pPr lvl="1">
              <a:spcBef>
                <a:spcPts val="0"/>
              </a:spcBef>
            </a:pPr>
            <a:r>
              <a:rPr lang="en-US" i="1" dirty="0"/>
              <a:t>More than 300 wedding guests, including a 30-year-old Massachusetts man and others, ate lobster contaminated with cholera at Casa de Campo </a:t>
            </a:r>
          </a:p>
          <a:p>
            <a:pPr lvl="1">
              <a:spcBef>
                <a:spcPts val="0"/>
              </a:spcBef>
            </a:pPr>
            <a:r>
              <a:rPr lang="en-US" i="1" dirty="0"/>
              <a:t>A 30-year-old man went to the emergency room of Massachusetts General Hospital </a:t>
            </a:r>
          </a:p>
          <a:p>
            <a:pPr lvl="1">
              <a:spcBef>
                <a:spcPts val="0"/>
              </a:spcBef>
            </a:pPr>
            <a:r>
              <a:rPr lang="en-US" i="1" dirty="0"/>
              <a:t>A Massachusetts 30-year-old man was diagnosed with cholera in Massachusetts and at Massachusetts General Hospital </a:t>
            </a:r>
          </a:p>
        </p:txBody>
      </p:sp>
      <p:sp>
        <p:nvSpPr>
          <p:cNvPr id="2" name="Down Arrow 1"/>
          <p:cNvSpPr/>
          <p:nvPr/>
        </p:nvSpPr>
        <p:spPr>
          <a:xfrm>
            <a:off x="4872182" y="4133273"/>
            <a:ext cx="450273" cy="49645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Google Shape;69;p2"/>
          <p:cNvSpPr txBox="1">
            <a:spLocks/>
          </p:cNvSpPr>
          <p:nvPr/>
        </p:nvSpPr>
        <p:spPr>
          <a:xfrm>
            <a:off x="891308" y="4720112"/>
            <a:ext cx="10795001" cy="787069"/>
          </a:xfrm>
          <a:prstGeom prst="rect">
            <a:avLst/>
          </a:prstGeom>
          <a:solidFill>
            <a:schemeClr val="accent1">
              <a:lumMod val="40000"/>
              <a:lumOff val="60000"/>
            </a:schemeClr>
          </a:solid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480"/>
              </a:spcBef>
              <a:spcAft>
                <a:spcPts val="0"/>
              </a:spcAft>
              <a:buClr>
                <a:schemeClr val="lt2"/>
              </a:buClr>
              <a:buSzPts val="1800"/>
              <a:buFont typeface="Noto Sans Symbols"/>
              <a:buChar char="■"/>
              <a:defRPr sz="2400" b="0" i="0" u="none" strike="noStrike" cap="none">
                <a:solidFill>
                  <a:schemeClr val="dk1"/>
                </a:solidFill>
                <a:latin typeface="Arial"/>
                <a:ea typeface="Arial"/>
                <a:cs typeface="Arial"/>
                <a:sym typeface="Arial"/>
              </a:defRPr>
            </a:lvl1pPr>
            <a:lvl2pPr marL="914400" marR="0" lvl="1" indent="-330200" algn="l" rtl="0">
              <a:lnSpc>
                <a:spcPct val="100000"/>
              </a:lnSpc>
              <a:spcBef>
                <a:spcPts val="400"/>
              </a:spcBef>
              <a:spcAft>
                <a:spcPts val="0"/>
              </a:spcAft>
              <a:buClr>
                <a:schemeClr val="accent2"/>
              </a:buClr>
              <a:buSzPts val="1600"/>
              <a:buFont typeface="Noto Sans Symbols"/>
              <a:buChar char="◻"/>
              <a:defRPr sz="2000" b="0" i="0" u="none" strike="noStrike" cap="none">
                <a:solidFill>
                  <a:schemeClr val="dk1"/>
                </a:solidFill>
                <a:latin typeface="Arial"/>
                <a:ea typeface="Arial"/>
                <a:cs typeface="Arial"/>
                <a:sym typeface="Arial"/>
              </a:defRPr>
            </a:lvl2pPr>
            <a:lvl3pPr marL="1371600" marR="0" lvl="2" indent="-302894" algn="l" rtl="0">
              <a:lnSpc>
                <a:spcPct val="100000"/>
              </a:lnSpc>
              <a:spcBef>
                <a:spcPts val="360"/>
              </a:spcBef>
              <a:spcAft>
                <a:spcPts val="0"/>
              </a:spcAft>
              <a:buClr>
                <a:schemeClr val="lt2"/>
              </a:buClr>
              <a:buSzPts val="1170"/>
              <a:buFont typeface="Noto Sans Symbols"/>
              <a:buChar char="■"/>
              <a:defRPr sz="1800" b="0" i="0" u="none" strike="noStrike" cap="none">
                <a:solidFill>
                  <a:schemeClr val="dk1"/>
                </a:solidFill>
                <a:latin typeface="Arial"/>
                <a:ea typeface="Arial"/>
                <a:cs typeface="Arial"/>
                <a:sym typeface="Arial"/>
              </a:defRPr>
            </a:lvl3pPr>
            <a:lvl4pPr marL="1828800" marR="0" lvl="3" indent="-299719" algn="l" rtl="0">
              <a:lnSpc>
                <a:spcPct val="100000"/>
              </a:lnSpc>
              <a:spcBef>
                <a:spcPts val="320"/>
              </a:spcBef>
              <a:spcAft>
                <a:spcPts val="0"/>
              </a:spcAft>
              <a:buClr>
                <a:schemeClr val="accent2"/>
              </a:buClr>
              <a:buSzPts val="1120"/>
              <a:buFont typeface="Noto Sans Symbols"/>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320"/>
              </a:spcBef>
              <a:spcAft>
                <a:spcPts val="0"/>
              </a:spcAft>
              <a:buClr>
                <a:schemeClr val="lt2"/>
              </a:buClr>
              <a:buSzPts val="1600"/>
              <a:buFont typeface="Noto Sans Symbols"/>
              <a:buChar char="▪"/>
              <a:defRPr sz="1600" b="0" i="0" u="none" strike="noStrike" cap="none">
                <a:solidFill>
                  <a:schemeClr val="dk1"/>
                </a:solidFill>
                <a:latin typeface="Arial"/>
                <a:ea typeface="Arial"/>
                <a:cs typeface="Arial"/>
                <a:sym typeface="Arial"/>
              </a:defRPr>
            </a:lvl5pPr>
            <a:lvl6pPr marL="2743200" marR="0" lvl="5"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lt2"/>
              </a:buClr>
              <a:buSzPts val="1800"/>
              <a:buFont typeface="Noto Sans Symbols"/>
              <a:buChar char="▪"/>
              <a:defRPr sz="1600" b="0" i="0" u="none" strike="noStrike" cap="none">
                <a:solidFill>
                  <a:schemeClr val="dk1"/>
                </a:solidFill>
                <a:latin typeface="Calibri"/>
                <a:ea typeface="Calibri"/>
                <a:cs typeface="Calibri"/>
                <a:sym typeface="Calibri"/>
              </a:defRPr>
            </a:lvl9pPr>
          </a:lstStyle>
          <a:p>
            <a:pPr lvl="1">
              <a:spcBef>
                <a:spcPts val="0"/>
              </a:spcBef>
            </a:pPr>
            <a:r>
              <a:rPr lang="en-US" i="1" dirty="0" err="1"/>
              <a:t>Purchase.agent</a:t>
            </a:r>
            <a:r>
              <a:rPr lang="en-US" i="1" dirty="0"/>
              <a:t> = the catering company instead of the 30-year-old man</a:t>
            </a:r>
          </a:p>
          <a:p>
            <a:pPr lvl="1">
              <a:spcBef>
                <a:spcPts val="0"/>
              </a:spcBef>
            </a:pPr>
            <a:r>
              <a:rPr lang="en-US" i="1" dirty="0"/>
              <a:t>The 30-year-old man = </a:t>
            </a:r>
            <a:r>
              <a:rPr lang="en-US" i="1" dirty="0" err="1"/>
              <a:t>Sue.plaintiff</a:t>
            </a:r>
            <a:r>
              <a:rPr lang="en-US" i="1" dirty="0"/>
              <a:t> instead of </a:t>
            </a:r>
            <a:r>
              <a:rPr lang="en-US" i="1" dirty="0" err="1"/>
              <a:t>Sue.defendant</a:t>
            </a:r>
            <a:endParaRPr lang="en-US" i="1" dirty="0"/>
          </a:p>
        </p:txBody>
      </p:sp>
    </p:spTree>
    <p:extLst>
      <p:ext uri="{BB962C8B-B14F-4D97-AF65-F5344CB8AC3E}">
        <p14:creationId xmlns:p14="http://schemas.microsoft.com/office/powerpoint/2010/main" val="11573830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22-06-19 at 6.10.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987" y="866524"/>
            <a:ext cx="4636013" cy="3786589"/>
          </a:xfrm>
          <a:prstGeom prst="rect">
            <a:avLst/>
          </a:prstGeom>
        </p:spPr>
      </p:pic>
      <p:sp>
        <p:nvSpPr>
          <p:cNvPr id="9220" name="Slide Number Placeholder 3"/>
          <p:cNvSpPr>
            <a:spLocks noGrp="1"/>
          </p:cNvSpPr>
          <p:nvPr>
            <p:ph type="sldNum" sz="quarter" idx="4294967295"/>
          </p:nvPr>
        </p:nvSpPr>
        <p:spPr bwMode="auto">
          <a:xfrm>
            <a:off x="10943168" y="6569076"/>
            <a:ext cx="1248833"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itchFamily="34" charset="0"/>
                <a:ea typeface="MS PGothic" pitchFamily="34" charset="-128"/>
                <a:cs typeface="MS PGothic" pitchFamily="34" charset="-128"/>
              </a:defRPr>
            </a:lvl1pPr>
            <a:lvl2pPr>
              <a:defRPr sz="2400">
                <a:solidFill>
                  <a:schemeClr val="tx1"/>
                </a:solidFill>
                <a:latin typeface="Calibri" pitchFamily="34" charset="0"/>
                <a:ea typeface="MS PGothic" pitchFamily="34" charset="-128"/>
              </a:defRPr>
            </a:lvl2pPr>
            <a:lvl3pPr>
              <a:defRPr sz="2000">
                <a:solidFill>
                  <a:srgbClr val="120761"/>
                </a:solidFill>
                <a:latin typeface="Calibri" pitchFamily="34" charset="0"/>
                <a:ea typeface="MS PGothic" pitchFamily="34" charset="-128"/>
              </a:defRPr>
            </a:lvl3pPr>
            <a:lvl4pPr>
              <a:defRPr sz="2000">
                <a:solidFill>
                  <a:schemeClr val="tx1"/>
                </a:solidFill>
                <a:latin typeface="Calibri" pitchFamily="34" charset="0"/>
                <a:ea typeface="MS PGothic" pitchFamily="34" charset="-128"/>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CD6F423-CF64-44CA-8D30-0E533F4AF26F}" type="slidenum">
              <a:rPr kumimoji="0" lang="zh-CN" altLang="en-US" sz="1400" b="0" i="0" u="none" strike="noStrike" kern="1200" cap="none" spc="0" normalizeH="0" baseline="0" noProof="0" smtClean="0">
                <a:ln>
                  <a:noFill/>
                </a:ln>
                <a:solidFill>
                  <a:srgbClr val="000000"/>
                </a:solidFill>
                <a:effectLst/>
                <a:uLnTx/>
                <a:uFillTx/>
                <a:latin typeface="Calibri" pitchFamily="34" charset="0"/>
                <a:ea typeface="SimSun" pitchFamily="2" charset="-122"/>
              </a:rPr>
              <a:pPr marL="0" marR="0" lvl="0" indent="0" algn="ctr" defTabSz="914400" rtl="0" eaLnBrk="1" fontAlgn="auto" latinLnBrk="0" hangingPunct="1">
                <a:lnSpc>
                  <a:spcPct val="100000"/>
                </a:lnSpc>
                <a:spcBef>
                  <a:spcPts val="0"/>
                </a:spcBef>
                <a:spcAft>
                  <a:spcPts val="0"/>
                </a:spcAft>
                <a:buClrTx/>
                <a:buSzTx/>
                <a:buFontTx/>
                <a:buNone/>
                <a:tabLst/>
                <a:defRPr/>
              </a:pPr>
              <a:t>73</a:t>
            </a:fld>
            <a:r>
              <a:rPr kumimoji="0" lang="en-US" altLang="zh-CN" sz="1200" b="0" i="0" u="none" strike="noStrike" kern="1200" cap="none" spc="0" normalizeH="0" baseline="0" noProof="0" dirty="0">
                <a:ln>
                  <a:noFill/>
                </a:ln>
                <a:solidFill>
                  <a:srgbClr val="000000"/>
                </a:solidFill>
                <a:effectLst/>
                <a:uLnTx/>
                <a:uFillTx/>
                <a:latin typeface="SimSun" pitchFamily="2" charset="-122"/>
                <a:ea typeface="SimSun" pitchFamily="2" charset="-122"/>
                <a:cs typeface="Arial" charset="0"/>
              </a:rPr>
              <a:t> </a:t>
            </a:r>
          </a:p>
        </p:txBody>
      </p:sp>
      <p:sp>
        <p:nvSpPr>
          <p:cNvPr id="8" name="Content Placeholder 2"/>
          <p:cNvSpPr>
            <a:spLocks noGrp="1"/>
          </p:cNvSpPr>
          <p:nvPr>
            <p:ph idx="1"/>
          </p:nvPr>
        </p:nvSpPr>
        <p:spPr>
          <a:xfrm>
            <a:off x="83079" y="798772"/>
            <a:ext cx="7629285" cy="5680538"/>
          </a:xfrm>
        </p:spPr>
        <p:txBody>
          <a:bodyPr>
            <a:normAutofit/>
          </a:bodyPr>
          <a:lstStyle/>
          <a:p>
            <a:pPr>
              <a:lnSpc>
                <a:spcPct val="120000"/>
              </a:lnSpc>
              <a:defRPr/>
            </a:pPr>
            <a:r>
              <a:rPr lang="en-US" sz="1800" dirty="0"/>
              <a:t>Rare Triggers</a:t>
            </a:r>
          </a:p>
          <a:p>
            <a:pPr lvl="1">
              <a:lnSpc>
                <a:spcPct val="120000"/>
              </a:lnSpc>
              <a:defRPr/>
            </a:pPr>
            <a:r>
              <a:rPr lang="en-US" altLang="zh-CN" sz="1600" dirty="0">
                <a:cs typeface="Arial" pitchFamily="34" charset="0"/>
              </a:rPr>
              <a:t>his men </a:t>
            </a:r>
            <a:r>
              <a:rPr lang="en-US" altLang="zh-CN" sz="1600" b="1" dirty="0">
                <a:solidFill>
                  <a:srgbClr val="7030A0"/>
                </a:solidFill>
              </a:rPr>
              <a:t>back</a:t>
            </a:r>
            <a:r>
              <a:rPr lang="en-US" altLang="zh-CN" sz="1600" dirty="0">
                <a:cs typeface="Arial" pitchFamily="34" charset="0"/>
              </a:rPr>
              <a:t> to their compound</a:t>
            </a:r>
            <a:endParaRPr lang="en-US" sz="1600" dirty="0"/>
          </a:p>
          <a:p>
            <a:pPr lvl="1">
              <a:lnSpc>
                <a:spcPct val="120000"/>
              </a:lnSpc>
              <a:defRPr/>
            </a:pPr>
            <a:r>
              <a:rPr lang="en-US" altLang="zh-CN" sz="1600" dirty="0">
                <a:cs typeface="Arial" pitchFamily="34" charset="0"/>
              </a:rPr>
              <a:t>A suicide bomber </a:t>
            </a:r>
            <a:r>
              <a:rPr lang="en-US" altLang="zh-CN" sz="1600" b="1" dirty="0">
                <a:solidFill>
                  <a:srgbClr val="7030A0"/>
                </a:solidFill>
              </a:rPr>
              <a:t>detonated</a:t>
            </a:r>
            <a:r>
              <a:rPr lang="en-US" altLang="zh-CN" sz="1600" dirty="0">
                <a:cs typeface="Arial" pitchFamily="34" charset="0"/>
              </a:rPr>
              <a:t> explosives at the entrance to a crowded</a:t>
            </a:r>
          </a:p>
          <a:p>
            <a:pPr lvl="1">
              <a:lnSpc>
                <a:spcPct val="120000"/>
              </a:lnSpc>
              <a:defRPr/>
            </a:pPr>
            <a:r>
              <a:rPr lang="en-US" altLang="zh-CN" sz="1600" dirty="0">
                <a:cs typeface="Arial" pitchFamily="34" charset="0"/>
              </a:rPr>
              <a:t>medical teams </a:t>
            </a:r>
            <a:r>
              <a:rPr lang="en-US" altLang="zh-CN" sz="1600" b="1" dirty="0">
                <a:solidFill>
                  <a:srgbClr val="7030A0"/>
                </a:solidFill>
              </a:rPr>
              <a:t>carting</a:t>
            </a:r>
            <a:r>
              <a:rPr lang="en-US" altLang="zh-CN" sz="1600" dirty="0">
                <a:cs typeface="Arial" pitchFamily="34" charset="0"/>
              </a:rPr>
              <a:t> away dozens of wounded victims</a:t>
            </a:r>
            <a:endParaRPr lang="en-US" sz="1600" dirty="0"/>
          </a:p>
          <a:p>
            <a:pPr lvl="1">
              <a:lnSpc>
                <a:spcPct val="120000"/>
              </a:lnSpc>
              <a:defRPr/>
            </a:pPr>
            <a:r>
              <a:rPr lang="en-US" sz="1600" dirty="0"/>
              <a:t>Today I </a:t>
            </a:r>
            <a:r>
              <a:rPr lang="en-US" sz="1600" b="1" dirty="0">
                <a:solidFill>
                  <a:srgbClr val="7030A0"/>
                </a:solidFill>
              </a:rPr>
              <a:t>was let go </a:t>
            </a:r>
            <a:r>
              <a:rPr lang="en-US" sz="1600" dirty="0"/>
              <a:t>from my job after working there for 4 1/2 years.</a:t>
            </a:r>
          </a:p>
          <a:p>
            <a:pPr lvl="1">
              <a:lnSpc>
                <a:spcPct val="120000"/>
              </a:lnSpc>
              <a:defRPr/>
            </a:pPr>
            <a:r>
              <a:rPr lang="en-US" sz="1600" dirty="0"/>
              <a:t>This morning in Michigan, a second straight night and into this morning, </a:t>
            </a:r>
            <a:br>
              <a:rPr lang="en-US" sz="1600" dirty="0"/>
            </a:br>
            <a:r>
              <a:rPr lang="en-US" sz="1600" dirty="0"/>
              <a:t>hundreds of people have been </a:t>
            </a:r>
            <a:r>
              <a:rPr lang="en-US" sz="1600" b="1" dirty="0">
                <a:solidFill>
                  <a:srgbClr val="7030A0"/>
                </a:solidFill>
              </a:rPr>
              <a:t>rioting</a:t>
            </a:r>
            <a:r>
              <a:rPr lang="en-US" sz="1600" dirty="0"/>
              <a:t> in Benton harbor.</a:t>
            </a:r>
          </a:p>
          <a:p>
            <a:pPr>
              <a:lnSpc>
                <a:spcPct val="120000"/>
              </a:lnSpc>
              <a:defRPr/>
            </a:pPr>
            <a:endParaRPr lang="en-US" sz="1800" dirty="0"/>
          </a:p>
          <a:p>
            <a:pPr>
              <a:lnSpc>
                <a:spcPct val="120000"/>
              </a:lnSpc>
              <a:defRPr/>
            </a:pPr>
            <a:r>
              <a:rPr lang="en-US" sz="1800" dirty="0"/>
              <a:t>Rare Arguments</a:t>
            </a:r>
          </a:p>
          <a:p>
            <a:pPr lvl="1">
              <a:spcBef>
                <a:spcPts val="300"/>
              </a:spcBef>
              <a:spcAft>
                <a:spcPts val="300"/>
              </a:spcAft>
            </a:pPr>
            <a:r>
              <a:rPr lang="en-US" sz="1600" dirty="0"/>
              <a:t>He called the case and I'm quoting now, a judge's worst nightmare, but he noted that Maryland Parole Boards and the facility where Michael Serious was held, the institution made what the judge called the final decision on whether to release </a:t>
            </a:r>
            <a:r>
              <a:rPr lang="en-US" sz="1600" dirty="0">
                <a:solidFill>
                  <a:srgbClr val="C00000"/>
                </a:solidFill>
              </a:rPr>
              <a:t>serious [release-</a:t>
            </a:r>
            <a:r>
              <a:rPr lang="en-US" sz="1600" dirty="0" err="1">
                <a:solidFill>
                  <a:srgbClr val="C00000"/>
                </a:solidFill>
              </a:rPr>
              <a:t>parole_person</a:t>
            </a:r>
            <a:r>
              <a:rPr lang="en-US" sz="1600" dirty="0">
                <a:solidFill>
                  <a:srgbClr val="C00000"/>
                </a:solidFill>
              </a:rPr>
              <a:t>]</a:t>
            </a:r>
            <a:r>
              <a:rPr lang="en-US" sz="1600" dirty="0"/>
              <a:t>. </a:t>
            </a:r>
          </a:p>
          <a:p>
            <a:pPr lvl="1">
              <a:spcBef>
                <a:spcPts val="300"/>
              </a:spcBef>
              <a:spcAft>
                <a:spcPts val="300"/>
              </a:spcAft>
            </a:pPr>
            <a:r>
              <a:rPr lang="en-US" sz="1600" dirty="0"/>
              <a:t>A source tell US Enron is considering suing its own investment bankers for </a:t>
            </a:r>
            <a:r>
              <a:rPr lang="en-US" sz="1600" dirty="0">
                <a:solidFill>
                  <a:srgbClr val="C00000"/>
                </a:solidFill>
              </a:rPr>
              <a:t>giving it bad financial advice [</a:t>
            </a:r>
            <a:r>
              <a:rPr lang="en-US" sz="1600" dirty="0" err="1">
                <a:solidFill>
                  <a:srgbClr val="C00000"/>
                </a:solidFill>
              </a:rPr>
              <a:t>Sue_crime</a:t>
            </a:r>
            <a:r>
              <a:rPr lang="en-US" sz="1600" dirty="0">
                <a:solidFill>
                  <a:srgbClr val="C00000"/>
                </a:solidFill>
              </a:rPr>
              <a:t>]</a:t>
            </a:r>
            <a:r>
              <a:rPr lang="en-US" sz="1600" dirty="0"/>
              <a:t>. </a:t>
            </a:r>
          </a:p>
        </p:txBody>
      </p:sp>
      <p:sp>
        <p:nvSpPr>
          <p:cNvPr id="6" name="Google Shape;68;p2"/>
          <p:cNvSpPr txBox="1">
            <a:spLocks noGrp="1"/>
          </p:cNvSpPr>
          <p:nvPr>
            <p:ph type="title"/>
          </p:nvPr>
        </p:nvSpPr>
        <p:spPr>
          <a:xfrm>
            <a:off x="457200" y="206829"/>
            <a:ext cx="9321800"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400" dirty="0"/>
              <a:t>Remaining Challenge 2: The Unsolved “Long-Tail” Problem</a:t>
            </a:r>
            <a:endParaRPr sz="2400" dirty="0"/>
          </a:p>
        </p:txBody>
      </p:sp>
    </p:spTree>
    <p:extLst>
      <p:ext uri="{BB962C8B-B14F-4D97-AF65-F5344CB8AC3E}">
        <p14:creationId xmlns:p14="http://schemas.microsoft.com/office/powerpoint/2010/main" val="24005736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235363" y="2825054"/>
            <a:ext cx="8393546" cy="4115395"/>
          </a:xfrm>
          <a:prstGeom prst="rect">
            <a:avLst/>
          </a:prstGeom>
        </p:spPr>
      </p:pic>
      <p:sp>
        <p:nvSpPr>
          <p:cNvPr id="9" name="Google Shape;1131;p104"/>
          <p:cNvSpPr txBox="1">
            <a:spLocks/>
          </p:cNvSpPr>
          <p:nvPr/>
        </p:nvSpPr>
        <p:spPr>
          <a:xfrm>
            <a:off x="952243" y="838686"/>
            <a:ext cx="11124302" cy="2261400"/>
          </a:xfrm>
          <a:prstGeom prst="rect">
            <a:avLst/>
          </a:prstGeom>
          <a:solidFill>
            <a:schemeClr val="accent1">
              <a:lumMod val="40000"/>
              <a:lumOff val="60000"/>
            </a:schemeClr>
          </a:solid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rgbClr val="170981"/>
              </a:buClr>
              <a:buSzPts val="1776"/>
              <a:buFont typeface="Arial" charset="0"/>
              <a:buChar char="•"/>
            </a:pPr>
            <a:r>
              <a:rPr lang="en-US" sz="2000" dirty="0">
                <a:solidFill>
                  <a:schemeClr val="dk1"/>
                </a:solidFill>
                <a:ea typeface="Calibri"/>
                <a:cs typeface="Calibri"/>
                <a:sym typeface="Calibri"/>
              </a:rPr>
              <a:t>1996: Pattern based </a:t>
            </a:r>
            <a:r>
              <a:rPr lang="en-US" sz="2000" b="1" dirty="0">
                <a:solidFill>
                  <a:schemeClr val="dk1"/>
                </a:solidFill>
                <a:ea typeface="Calibri"/>
                <a:cs typeface="Calibri"/>
                <a:sym typeface="Calibri"/>
              </a:rPr>
              <a:t>Corpus-level IE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Grishman</a:t>
            </a:r>
            <a:r>
              <a:rPr lang="en-US" sz="2000" dirty="0">
                <a:solidFill>
                  <a:schemeClr val="dk1"/>
                </a:solidFill>
                <a:ea typeface="Calibri"/>
                <a:cs typeface="Calibri"/>
                <a:sym typeface="Calibri"/>
              </a:rPr>
              <a:t> and </a:t>
            </a:r>
            <a:r>
              <a:rPr lang="en-US" sz="2000" dirty="0" err="1">
                <a:solidFill>
                  <a:schemeClr val="dk1"/>
                </a:solidFill>
                <a:ea typeface="Calibri"/>
                <a:cs typeface="Calibri"/>
                <a:sym typeface="Calibri"/>
              </a:rPr>
              <a:t>Sundheim</a:t>
            </a:r>
            <a:r>
              <a:rPr lang="en-US" sz="2000" dirty="0">
                <a:solidFill>
                  <a:schemeClr val="dk1"/>
                </a:solidFill>
                <a:ea typeface="Calibri"/>
                <a:cs typeface="Calibri"/>
                <a:sym typeface="Calibri"/>
              </a:rPr>
              <a:t>, 1996]</a:t>
            </a:r>
          </a:p>
          <a:p>
            <a:pPr>
              <a:spcBef>
                <a:spcPts val="0"/>
              </a:spcBef>
              <a:buClr>
                <a:srgbClr val="170981"/>
              </a:buClr>
              <a:buSzPts val="1776"/>
              <a:buFont typeface="Arial" charset="0"/>
              <a:buChar char="•"/>
            </a:pPr>
            <a:r>
              <a:rPr lang="en-US" sz="2000" dirty="0">
                <a:solidFill>
                  <a:schemeClr val="dk1"/>
                </a:solidFill>
                <a:ea typeface="Calibri"/>
                <a:cs typeface="Calibri"/>
                <a:sym typeface="Calibri"/>
              </a:rPr>
              <a:t>2004: Maximum Entropy based </a:t>
            </a:r>
            <a:r>
              <a:rPr lang="en-US" sz="2000" b="1" dirty="0">
                <a:solidFill>
                  <a:schemeClr val="dk1"/>
                </a:solidFill>
                <a:ea typeface="Calibri"/>
                <a:cs typeface="Calibri"/>
                <a:sym typeface="Calibri"/>
              </a:rPr>
              <a:t>Sentence-level IE</a:t>
            </a:r>
            <a:r>
              <a:rPr lang="en-US" sz="2000" dirty="0">
                <a:solidFill>
                  <a:schemeClr val="dk1"/>
                </a:solidFill>
                <a:ea typeface="Calibri"/>
                <a:cs typeface="Calibri"/>
                <a:sym typeface="Calibri"/>
              </a:rPr>
              <a:t> [Florian et al., 2004]</a:t>
            </a:r>
          </a:p>
          <a:p>
            <a:pPr>
              <a:spcBef>
                <a:spcPts val="0"/>
              </a:spcBef>
              <a:buClr>
                <a:srgbClr val="170981"/>
              </a:buClr>
              <a:buSzPts val="1776"/>
              <a:buFont typeface="Arial" charset="0"/>
              <a:buChar char="•"/>
            </a:pPr>
            <a:r>
              <a:rPr lang="en-US" sz="2000" dirty="0">
                <a:solidFill>
                  <a:schemeClr val="dk1"/>
                </a:solidFill>
                <a:ea typeface="Calibri"/>
                <a:cs typeface="Calibri"/>
                <a:sym typeface="Calibri"/>
              </a:rPr>
              <a:t>2016: Bi-LSTM based </a:t>
            </a:r>
            <a:r>
              <a:rPr lang="en-US" sz="2000" b="1" dirty="0">
                <a:solidFill>
                  <a:schemeClr val="dk1"/>
                </a:solidFill>
                <a:ea typeface="Calibri"/>
                <a:cs typeface="Calibri"/>
                <a:sym typeface="Calibri"/>
              </a:rPr>
              <a:t>Sentence-level IE</a:t>
            </a:r>
            <a:r>
              <a:rPr lang="en-US" sz="2000" dirty="0">
                <a:solidFill>
                  <a:schemeClr val="dk1"/>
                </a:solidFill>
                <a:ea typeface="Calibri"/>
                <a:cs typeface="Calibri"/>
                <a:sym typeface="Calibri"/>
              </a:rPr>
              <a:t> [</a:t>
            </a:r>
            <a:r>
              <a:rPr lang="en-US" sz="2000" dirty="0" err="1">
                <a:solidFill>
                  <a:schemeClr val="dk1"/>
                </a:solidFill>
                <a:ea typeface="Calibri"/>
                <a:cs typeface="Calibri"/>
                <a:sym typeface="Calibri"/>
              </a:rPr>
              <a:t>Lample</a:t>
            </a:r>
            <a:r>
              <a:rPr lang="en-US" sz="2000" dirty="0">
                <a:solidFill>
                  <a:schemeClr val="dk1"/>
                </a:solidFill>
                <a:ea typeface="Calibri"/>
                <a:cs typeface="Calibri"/>
                <a:sym typeface="Calibri"/>
              </a:rPr>
              <a:t> et al., 2016]</a:t>
            </a:r>
          </a:p>
          <a:p>
            <a:pPr>
              <a:spcBef>
                <a:spcPts val="0"/>
              </a:spcBef>
              <a:buClr>
                <a:srgbClr val="170981"/>
              </a:buClr>
              <a:buSzPts val="1776"/>
              <a:buFont typeface="Arial" charset="0"/>
              <a:buChar char="•"/>
            </a:pPr>
            <a:r>
              <a:rPr lang="en-US" sz="2000" dirty="0">
                <a:solidFill>
                  <a:schemeClr val="dk1"/>
                </a:solidFill>
                <a:ea typeface="Calibri"/>
                <a:cs typeface="Calibri"/>
                <a:sym typeface="Calibri"/>
              </a:rPr>
              <a:t>2020: BERT based </a:t>
            </a:r>
            <a:r>
              <a:rPr lang="en-US" sz="2000" b="1" dirty="0">
                <a:solidFill>
                  <a:schemeClr val="dk1"/>
                </a:solidFill>
                <a:ea typeface="Calibri"/>
                <a:cs typeface="Calibri"/>
                <a:sym typeface="Calibri"/>
              </a:rPr>
              <a:t>Sentence-level IE</a:t>
            </a:r>
            <a:r>
              <a:rPr lang="en-US" sz="2000" dirty="0">
                <a:solidFill>
                  <a:schemeClr val="dk1"/>
                </a:solidFill>
                <a:ea typeface="Calibri"/>
                <a:cs typeface="Calibri"/>
                <a:sym typeface="Calibri"/>
              </a:rPr>
              <a:t> [Lin et al., 2020]</a:t>
            </a:r>
          </a:p>
          <a:p>
            <a:pPr>
              <a:spcBef>
                <a:spcPts val="0"/>
              </a:spcBef>
              <a:buClr>
                <a:srgbClr val="170981"/>
              </a:buClr>
              <a:buSzPts val="1776"/>
              <a:buFont typeface="Arial" charset="0"/>
              <a:buChar char="•"/>
            </a:pPr>
            <a:r>
              <a:rPr lang="en-US" sz="2000" dirty="0">
                <a:solidFill>
                  <a:schemeClr val="dk1"/>
                </a:solidFill>
                <a:ea typeface="Calibri"/>
                <a:cs typeface="Calibri"/>
                <a:sym typeface="Calibri"/>
              </a:rPr>
              <a:t>2021: Text generation based </a:t>
            </a:r>
            <a:r>
              <a:rPr lang="en-US" sz="2000" b="1" dirty="0">
                <a:solidFill>
                  <a:schemeClr val="dk1"/>
                </a:solidFill>
                <a:ea typeface="Calibri"/>
                <a:cs typeface="Calibri"/>
                <a:sym typeface="Calibri"/>
              </a:rPr>
              <a:t>Document-level IE</a:t>
            </a:r>
            <a:r>
              <a:rPr lang="en-US" sz="2000" dirty="0">
                <a:solidFill>
                  <a:schemeClr val="dk1"/>
                </a:solidFill>
                <a:ea typeface="Calibri"/>
                <a:cs typeface="Calibri"/>
                <a:sym typeface="Calibri"/>
              </a:rPr>
              <a:t> [Li et al., 2021]</a:t>
            </a:r>
          </a:p>
          <a:p>
            <a:pPr>
              <a:spcBef>
                <a:spcPts val="0"/>
              </a:spcBef>
              <a:buClr>
                <a:srgbClr val="170981"/>
              </a:buClr>
              <a:buSzPts val="1776"/>
              <a:buFont typeface="Arial" charset="0"/>
              <a:buChar char="•"/>
            </a:pPr>
            <a:r>
              <a:rPr lang="en-US" sz="2000" dirty="0">
                <a:solidFill>
                  <a:schemeClr val="dk1"/>
                </a:solidFill>
                <a:ea typeface="Calibri"/>
                <a:cs typeface="Calibri"/>
                <a:sym typeface="Calibri"/>
              </a:rPr>
              <a:t>2022 and Beyond: Text generation based </a:t>
            </a:r>
            <a:r>
              <a:rPr lang="en-US" sz="2000" b="1" dirty="0">
                <a:solidFill>
                  <a:schemeClr val="dk1"/>
                </a:solidFill>
                <a:ea typeface="Calibri"/>
                <a:cs typeface="Calibri"/>
                <a:sym typeface="Calibri"/>
              </a:rPr>
              <a:t>Corpus-level IE</a:t>
            </a:r>
            <a:r>
              <a:rPr lang="en-US" sz="2000" dirty="0">
                <a:solidFill>
                  <a:schemeClr val="dk1"/>
                </a:solidFill>
                <a:ea typeface="Calibri"/>
                <a:cs typeface="Calibri"/>
                <a:sym typeface="Calibri"/>
              </a:rPr>
              <a:t>?</a:t>
            </a:r>
          </a:p>
          <a:p>
            <a:pPr>
              <a:spcBef>
                <a:spcPts val="0"/>
              </a:spcBef>
              <a:buClr>
                <a:srgbClr val="170981"/>
              </a:buClr>
              <a:buSzPts val="1776"/>
              <a:buFont typeface="Arial" charset="0"/>
              <a:buChar char="•"/>
            </a:pPr>
            <a:endParaRPr lang="en-US" sz="2800" dirty="0">
              <a:solidFill>
                <a:schemeClr val="dk1"/>
              </a:solidFill>
              <a:ea typeface="Calibri"/>
              <a:cs typeface="Calibri"/>
              <a:sym typeface="Calibri"/>
            </a:endParaRPr>
          </a:p>
          <a:p>
            <a:pPr>
              <a:spcBef>
                <a:spcPts val="0"/>
              </a:spcBef>
              <a:buClr>
                <a:srgbClr val="170981"/>
              </a:buClr>
              <a:buSzPts val="1776"/>
              <a:buFont typeface="Arial" charset="0"/>
              <a:buChar char="•"/>
            </a:pPr>
            <a:endParaRPr lang="en-US" sz="2800" dirty="0">
              <a:solidFill>
                <a:schemeClr val="dk1"/>
              </a:solidFill>
              <a:ea typeface="Calibri"/>
              <a:cs typeface="Calibri"/>
              <a:sym typeface="Calibri"/>
            </a:endParaRPr>
          </a:p>
          <a:p>
            <a:pPr>
              <a:spcBef>
                <a:spcPts val="0"/>
              </a:spcBef>
              <a:buClr>
                <a:srgbClr val="170981"/>
              </a:buClr>
              <a:buSzPts val="1776"/>
              <a:buFont typeface="Arial" charset="0"/>
              <a:buChar char="•"/>
            </a:pPr>
            <a:endParaRPr lang="en-US" sz="2800" dirty="0">
              <a:solidFill>
                <a:schemeClr val="dk1"/>
              </a:solidFill>
              <a:ea typeface="Calibri"/>
              <a:cs typeface="Calibri"/>
              <a:sym typeface="Calibri"/>
            </a:endParaRPr>
          </a:p>
          <a:p>
            <a:pPr>
              <a:spcBef>
                <a:spcPts val="0"/>
              </a:spcBef>
              <a:buClr>
                <a:srgbClr val="170981"/>
              </a:buClr>
              <a:buSzPts val="1776"/>
              <a:buFont typeface="Arial" charset="0"/>
              <a:buChar char="•"/>
            </a:pPr>
            <a:endParaRPr lang="en-US" sz="2800" dirty="0">
              <a:solidFill>
                <a:schemeClr val="dk1"/>
              </a:solidFill>
              <a:latin typeface="Calibri"/>
              <a:ea typeface="Calibri"/>
              <a:cs typeface="Calibri"/>
              <a:sym typeface="Calibri"/>
            </a:endParaRPr>
          </a:p>
          <a:p>
            <a:pPr marL="800100" lvl="1" indent="-342900">
              <a:spcBef>
                <a:spcPts val="0"/>
              </a:spcBef>
              <a:buClr>
                <a:srgbClr val="170981"/>
              </a:buClr>
              <a:buSzPts val="1776"/>
              <a:buFont typeface="Noto Sans Symbols"/>
              <a:buChar char="▪"/>
            </a:pPr>
            <a:endParaRPr lang="en-US" sz="2400" dirty="0">
              <a:solidFill>
                <a:schemeClr val="dk1"/>
              </a:solidFill>
              <a:latin typeface="Calibri"/>
              <a:ea typeface="Calibri"/>
              <a:cs typeface="Calibri"/>
              <a:sym typeface="Calibri"/>
            </a:endParaRPr>
          </a:p>
        </p:txBody>
      </p:sp>
      <p:sp>
        <p:nvSpPr>
          <p:cNvPr id="1132" name="Google Shape;1132;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algn="r"/>
            <a:fld id="{00000000-1234-1234-1234-123412341234}" type="slidenum">
              <a:rPr lang="en-US" sz="1400" b="1">
                <a:solidFill>
                  <a:srgbClr val="000000"/>
                </a:solidFill>
                <a:latin typeface="Calibri"/>
                <a:ea typeface="Calibri"/>
                <a:cs typeface="Calibri"/>
                <a:sym typeface="Calibri"/>
              </a:rPr>
              <a:pPr algn="r"/>
              <a:t>74</a:t>
            </a:fld>
            <a:endParaRPr sz="1400" b="1">
              <a:solidFill>
                <a:srgbClr val="000000"/>
              </a:solidFill>
              <a:latin typeface="Calibri"/>
              <a:ea typeface="Calibri"/>
              <a:cs typeface="Calibri"/>
              <a:sym typeface="Calibri"/>
            </a:endParaRPr>
          </a:p>
        </p:txBody>
      </p:sp>
      <p:sp>
        <p:nvSpPr>
          <p:cNvPr id="2" name="Down Arrow 1"/>
          <p:cNvSpPr/>
          <p:nvPr/>
        </p:nvSpPr>
        <p:spPr>
          <a:xfrm>
            <a:off x="727134" y="827139"/>
            <a:ext cx="164597" cy="241735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Google Shape;68;p2"/>
          <p:cNvSpPr txBox="1">
            <a:spLocks noGrp="1"/>
          </p:cNvSpPr>
          <p:nvPr>
            <p:ph type="title"/>
          </p:nvPr>
        </p:nvSpPr>
        <p:spPr>
          <a:xfrm>
            <a:off x="457200" y="206829"/>
            <a:ext cx="8694396"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Future Direction </a:t>
            </a:r>
            <a:r>
              <a:rPr lang="en-US" dirty="0" smtClean="0"/>
              <a:t>3: </a:t>
            </a:r>
            <a:r>
              <a:rPr lang="en-US" dirty="0"/>
              <a:t>Corpus-Level IE</a:t>
            </a:r>
            <a:endParaRPr dirty="0"/>
          </a:p>
        </p:txBody>
      </p:sp>
    </p:spTree>
    <p:extLst>
      <p:ext uri="{BB962C8B-B14F-4D97-AF65-F5344CB8AC3E}">
        <p14:creationId xmlns:p14="http://schemas.microsoft.com/office/powerpoint/2010/main" val="1179240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227A43-0206-7040-9A05-C789208DC296}"/>
              </a:ext>
            </a:extLst>
          </p:cNvPr>
          <p:cNvSpPr>
            <a:spLocks noGrp="1"/>
          </p:cNvSpPr>
          <p:nvPr>
            <p:ph type="title"/>
          </p:nvPr>
        </p:nvSpPr>
        <p:spPr/>
        <p:txBody>
          <a:bodyPr/>
          <a:lstStyle/>
          <a:p>
            <a:r>
              <a:rPr lang="en-US" dirty="0" err="1"/>
              <a:t>OneIE</a:t>
            </a:r>
            <a:r>
              <a:rPr lang="en-US" dirty="0"/>
              <a:t>: An End-to-end Neural Model for IE</a:t>
            </a:r>
          </a:p>
        </p:txBody>
      </p:sp>
      <p:sp>
        <p:nvSpPr>
          <p:cNvPr id="4" name="Slide Number Placeholder 3">
            <a:extLst>
              <a:ext uri="{FF2B5EF4-FFF2-40B4-BE49-F238E27FC236}">
                <a16:creationId xmlns="" xmlns:a16="http://schemas.microsoft.com/office/drawing/2014/main" id="{02228C8F-9C68-CA44-8FE2-B776F14ACE48}"/>
              </a:ext>
            </a:extLst>
          </p:cNvPr>
          <p:cNvSpPr>
            <a:spLocks noGrp="1"/>
          </p:cNvSpPr>
          <p:nvPr>
            <p:ph type="sldNum" sz="quarter" idx="12"/>
          </p:nvPr>
        </p:nvSpPr>
        <p:spPr/>
        <p:txBody>
          <a:bodyPr/>
          <a:lstStyle/>
          <a:p>
            <a:fld id="{5E243917-268D-A04D-8121-790DAE7EE72B}" type="slidenum">
              <a:rPr lang="en-US" smtClean="0"/>
              <a:t>8</a:t>
            </a:fld>
            <a:endParaRPr lang="en-US"/>
          </a:p>
        </p:txBody>
      </p:sp>
      <p:pic>
        <p:nvPicPr>
          <p:cNvPr id="5" name="Google Shape;741;p39" descr="A close up of a map  Description automatically generated">
            <a:extLst>
              <a:ext uri="{FF2B5EF4-FFF2-40B4-BE49-F238E27FC236}">
                <a16:creationId xmlns="" xmlns:a16="http://schemas.microsoft.com/office/drawing/2014/main" id="{04267FF1-F219-6C40-AE8B-53D2246F41DA}"/>
              </a:ext>
            </a:extLst>
          </p:cNvPr>
          <p:cNvPicPr preferRelativeResize="0">
            <a:picLocks noGrp="1"/>
          </p:cNvPicPr>
          <p:nvPr>
            <p:ph idx="1"/>
          </p:nvPr>
        </p:nvPicPr>
        <p:blipFill rotWithShape="1">
          <a:blip r:embed="rId2"/>
          <a:srcRect/>
          <a:stretch/>
        </p:blipFill>
        <p:spPr>
          <a:xfrm>
            <a:off x="888646" y="1295708"/>
            <a:ext cx="10414707" cy="3904940"/>
          </a:xfrm>
          <a:prstGeom prst="rect">
            <a:avLst/>
          </a:prstGeom>
          <a:noFill/>
          <a:ln>
            <a:noFill/>
          </a:ln>
        </p:spPr>
      </p:pic>
      <p:sp>
        <p:nvSpPr>
          <p:cNvPr id="8" name="Content Placeholder 2">
            <a:extLst>
              <a:ext uri="{FF2B5EF4-FFF2-40B4-BE49-F238E27FC236}">
                <a16:creationId xmlns="" xmlns:a16="http://schemas.microsoft.com/office/drawing/2014/main" id="{09DAAC0A-2FAF-7547-A7E0-098DE969B171}"/>
              </a:ext>
            </a:extLst>
          </p:cNvPr>
          <p:cNvSpPr txBox="1">
            <a:spLocks/>
          </p:cNvSpPr>
          <p:nvPr/>
        </p:nvSpPr>
        <p:spPr>
          <a:xfrm>
            <a:off x="482600" y="5529268"/>
            <a:ext cx="10947400" cy="79057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rgbClr val="2A2F36"/>
                </a:solidFill>
                <a:latin typeface="Helvetica" pitchFamily="2" charset="0"/>
                <a:ea typeface="Helvetica Neue Light" panose="02000403000000020004" pitchFamily="2" charset="0"/>
                <a:cs typeface="Helvetica Neue" panose="02000503000000020004" pitchFamily="2"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rgbClr val="2A2F36"/>
                </a:solidFill>
                <a:latin typeface="Helvetica" pitchFamily="2" charset="0"/>
                <a:ea typeface="Helvetica Neue Light" panose="02000403000000020004" pitchFamily="2" charset="0"/>
                <a:cs typeface="Helvetica Neue" panose="02000503000000020004" pitchFamily="2"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rgbClr val="2A2F36"/>
                </a:solidFill>
                <a:latin typeface="Helvetica" pitchFamily="2" charset="0"/>
                <a:ea typeface="Helvetica Neue Light" panose="02000403000000020004" pitchFamily="2" charset="0"/>
                <a:cs typeface="Helvetica Neue" panose="02000503000000020004" pitchFamily="2"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Helvetica" pitchFamily="2" charset="0"/>
                <a:ea typeface="Helvetica Neue Light" panose="02000403000000020004" pitchFamily="2" charset="0"/>
                <a:cs typeface="Helvetica Neue" panose="02000503000000020004" pitchFamily="2"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Helvetica"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Encoding</a:t>
            </a:r>
            <a:r>
              <a:rPr lang="en-US" dirty="0"/>
              <a:t>: We use a BERT encoder to obtain the contextualized embedding of each token</a:t>
            </a:r>
          </a:p>
        </p:txBody>
      </p:sp>
      <p:sp>
        <p:nvSpPr>
          <p:cNvPr id="6" name="Rounded Rectangle 5">
            <a:extLst>
              <a:ext uri="{FF2B5EF4-FFF2-40B4-BE49-F238E27FC236}">
                <a16:creationId xmlns="" xmlns:a16="http://schemas.microsoft.com/office/drawing/2014/main" id="{147FCF9C-E231-804B-84CF-FD3DF44911BD}"/>
              </a:ext>
            </a:extLst>
          </p:cNvPr>
          <p:cNvSpPr>
            <a:spLocks/>
          </p:cNvSpPr>
          <p:nvPr/>
        </p:nvSpPr>
        <p:spPr>
          <a:xfrm>
            <a:off x="863599" y="4430079"/>
            <a:ext cx="10566401" cy="800100"/>
          </a:xfrm>
          <a:prstGeom prst="roundRect">
            <a:avLst/>
          </a:prstGeom>
          <a:noFill/>
          <a:ln w="38100">
            <a:solidFill>
              <a:srgbClr val="B1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Tree>
    <p:extLst>
      <p:ext uri="{BB962C8B-B14F-4D97-AF65-F5344CB8AC3E}">
        <p14:creationId xmlns:p14="http://schemas.microsoft.com/office/powerpoint/2010/main" val="3032869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227A43-0206-7040-9A05-C789208DC296}"/>
              </a:ext>
            </a:extLst>
          </p:cNvPr>
          <p:cNvSpPr>
            <a:spLocks noGrp="1"/>
          </p:cNvSpPr>
          <p:nvPr>
            <p:ph type="title"/>
          </p:nvPr>
        </p:nvSpPr>
        <p:spPr/>
        <p:txBody>
          <a:bodyPr/>
          <a:lstStyle/>
          <a:p>
            <a:r>
              <a:rPr lang="en-US" dirty="0" err="1"/>
              <a:t>OneIE</a:t>
            </a:r>
            <a:r>
              <a:rPr lang="en-US" dirty="0"/>
              <a:t>: An End-to-end Neural Model for IE</a:t>
            </a:r>
          </a:p>
        </p:txBody>
      </p:sp>
      <p:sp>
        <p:nvSpPr>
          <p:cNvPr id="4" name="Slide Number Placeholder 3">
            <a:extLst>
              <a:ext uri="{FF2B5EF4-FFF2-40B4-BE49-F238E27FC236}">
                <a16:creationId xmlns="" xmlns:a16="http://schemas.microsoft.com/office/drawing/2014/main" id="{02228C8F-9C68-CA44-8FE2-B776F14ACE48}"/>
              </a:ext>
            </a:extLst>
          </p:cNvPr>
          <p:cNvSpPr>
            <a:spLocks noGrp="1"/>
          </p:cNvSpPr>
          <p:nvPr>
            <p:ph type="sldNum" sz="quarter" idx="12"/>
          </p:nvPr>
        </p:nvSpPr>
        <p:spPr/>
        <p:txBody>
          <a:bodyPr/>
          <a:lstStyle/>
          <a:p>
            <a:fld id="{5E243917-268D-A04D-8121-790DAE7EE72B}" type="slidenum">
              <a:rPr lang="en-US" smtClean="0"/>
              <a:t>9</a:t>
            </a:fld>
            <a:endParaRPr lang="en-US"/>
          </a:p>
        </p:txBody>
      </p:sp>
      <p:pic>
        <p:nvPicPr>
          <p:cNvPr id="5" name="Google Shape;741;p39" descr="A close up of a map  Description automatically generated">
            <a:extLst>
              <a:ext uri="{FF2B5EF4-FFF2-40B4-BE49-F238E27FC236}">
                <a16:creationId xmlns="" xmlns:a16="http://schemas.microsoft.com/office/drawing/2014/main" id="{04267FF1-F219-6C40-AE8B-53D2246F41DA}"/>
              </a:ext>
            </a:extLst>
          </p:cNvPr>
          <p:cNvPicPr preferRelativeResize="0">
            <a:picLocks noGrp="1"/>
          </p:cNvPicPr>
          <p:nvPr>
            <p:ph idx="1"/>
          </p:nvPr>
        </p:nvPicPr>
        <p:blipFill rotWithShape="1">
          <a:blip r:embed="rId2"/>
          <a:srcRect/>
          <a:stretch/>
        </p:blipFill>
        <p:spPr>
          <a:xfrm>
            <a:off x="888646" y="1295708"/>
            <a:ext cx="10414707" cy="3904940"/>
          </a:xfrm>
          <a:prstGeom prst="rect">
            <a:avLst/>
          </a:prstGeom>
          <a:noFill/>
          <a:ln>
            <a:noFill/>
          </a:ln>
        </p:spPr>
      </p:pic>
      <p:sp>
        <p:nvSpPr>
          <p:cNvPr id="8" name="Content Placeholder 2">
            <a:extLst>
              <a:ext uri="{FF2B5EF4-FFF2-40B4-BE49-F238E27FC236}">
                <a16:creationId xmlns="" xmlns:a16="http://schemas.microsoft.com/office/drawing/2014/main" id="{09DAAC0A-2FAF-7547-A7E0-098DE969B171}"/>
              </a:ext>
            </a:extLst>
          </p:cNvPr>
          <p:cNvSpPr txBox="1">
            <a:spLocks/>
          </p:cNvSpPr>
          <p:nvPr/>
        </p:nvSpPr>
        <p:spPr>
          <a:xfrm>
            <a:off x="482600" y="5405443"/>
            <a:ext cx="11418888" cy="91440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rgbClr val="2A2F36"/>
                </a:solidFill>
                <a:latin typeface="Helvetica" pitchFamily="2" charset="0"/>
                <a:ea typeface="Helvetica Neue Light" panose="02000403000000020004" pitchFamily="2" charset="0"/>
                <a:cs typeface="Helvetica Neue" panose="02000503000000020004" pitchFamily="2"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rgbClr val="2A2F36"/>
                </a:solidFill>
                <a:latin typeface="Helvetica" pitchFamily="2" charset="0"/>
                <a:ea typeface="Helvetica Neue Light" panose="02000403000000020004" pitchFamily="2" charset="0"/>
                <a:cs typeface="Helvetica Neue" panose="02000503000000020004" pitchFamily="2"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rgbClr val="2A2F36"/>
                </a:solidFill>
                <a:latin typeface="Helvetica" pitchFamily="2" charset="0"/>
                <a:ea typeface="Helvetica Neue Light" panose="02000403000000020004" pitchFamily="2" charset="0"/>
                <a:cs typeface="Helvetica Neue" panose="02000503000000020004" pitchFamily="2"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Helvetica" pitchFamily="2" charset="0"/>
                <a:ea typeface="Helvetica Neue Light" panose="02000403000000020004" pitchFamily="2" charset="0"/>
                <a:cs typeface="Helvetica Neue" panose="02000503000000020004" pitchFamily="2"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Helvetica"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Identification</a:t>
            </a:r>
            <a:r>
              <a:rPr lang="en-US" dirty="0"/>
              <a:t>: We use CRF taggers to identify entity mentions and event triggers</a:t>
            </a:r>
          </a:p>
          <a:p>
            <a:r>
              <a:rPr lang="en-US" dirty="0"/>
              <a:t>We define the identification loss as </a:t>
            </a:r>
          </a:p>
        </p:txBody>
      </p:sp>
      <p:sp>
        <p:nvSpPr>
          <p:cNvPr id="6" name="Rounded Rectangle 5">
            <a:extLst>
              <a:ext uri="{FF2B5EF4-FFF2-40B4-BE49-F238E27FC236}">
                <a16:creationId xmlns="" xmlns:a16="http://schemas.microsoft.com/office/drawing/2014/main" id="{147FCF9C-E231-804B-84CF-FD3DF44911BD}"/>
              </a:ext>
            </a:extLst>
          </p:cNvPr>
          <p:cNvSpPr>
            <a:spLocks/>
          </p:cNvSpPr>
          <p:nvPr/>
        </p:nvSpPr>
        <p:spPr>
          <a:xfrm>
            <a:off x="863599" y="3600449"/>
            <a:ext cx="10566401" cy="914400"/>
          </a:xfrm>
          <a:prstGeom prst="roundRect">
            <a:avLst/>
          </a:prstGeom>
          <a:noFill/>
          <a:ln w="38100">
            <a:solidFill>
              <a:srgbClr val="B1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pic>
        <p:nvPicPr>
          <p:cNvPr id="7" name="Picture 6">
            <a:extLst>
              <a:ext uri="{FF2B5EF4-FFF2-40B4-BE49-F238E27FC236}">
                <a16:creationId xmlns="" xmlns:a16="http://schemas.microsoft.com/office/drawing/2014/main" id="{50248E07-3E3E-9341-A56C-70124136D1C7}"/>
              </a:ext>
            </a:extLst>
          </p:cNvPr>
          <p:cNvPicPr>
            <a:picLocks noChangeAspect="1"/>
          </p:cNvPicPr>
          <p:nvPr/>
        </p:nvPicPr>
        <p:blipFill>
          <a:blip r:embed="rId3"/>
          <a:stretch>
            <a:fillRect/>
          </a:stretch>
        </p:blipFill>
        <p:spPr>
          <a:xfrm>
            <a:off x="4395787" y="5945192"/>
            <a:ext cx="1765300" cy="292100"/>
          </a:xfrm>
          <a:prstGeom prst="rect">
            <a:avLst/>
          </a:prstGeom>
        </p:spPr>
      </p:pic>
    </p:spTree>
    <p:extLst>
      <p:ext uri="{BB962C8B-B14F-4D97-AF65-F5344CB8AC3E}">
        <p14:creationId xmlns:p14="http://schemas.microsoft.com/office/powerpoint/2010/main" val="2906838473"/>
      </p:ext>
    </p:extLst>
  </p:cSld>
  <p:clrMapOvr>
    <a:masterClrMapping/>
  </p:clrMapOvr>
</p:sld>
</file>

<file path=ppt/theme/theme1.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3041</TotalTime>
  <Words>5532</Words>
  <Application>Microsoft Macintosh PowerPoint</Application>
  <PresentationFormat>Custom</PresentationFormat>
  <Paragraphs>888</Paragraphs>
  <Slides>74</Slides>
  <Notes>41</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PowerPoint Presentation</vt:lpstr>
      <vt:lpstr>We are not outpaced: State of LLMs for IE Task Today (~2023) </vt:lpstr>
      <vt:lpstr>A Quick Overview of Information Extraction</vt:lpstr>
      <vt:lpstr>A Quick Overview of Information Extraction</vt:lpstr>
      <vt:lpstr>A Brief Introduction to Information Extraction Subtasks</vt:lpstr>
      <vt:lpstr>Motivation</vt:lpstr>
      <vt:lpstr>OneIE: An End-to-end Neural Model for IE</vt:lpstr>
      <vt:lpstr>OneIE: An End-to-end Neural Model for IE</vt:lpstr>
      <vt:lpstr>OneIE: An End-to-end Neural Model for IE</vt:lpstr>
      <vt:lpstr>OneIE: An End-to-end Neural Model for IE</vt:lpstr>
      <vt:lpstr>OneIE: An End-to-end Neural Model for IE</vt:lpstr>
      <vt:lpstr>Incorporating Global Features</vt:lpstr>
      <vt:lpstr>Decoding</vt:lpstr>
      <vt:lpstr>Experiment Results</vt:lpstr>
      <vt:lpstr>Salient Global Features</vt:lpstr>
      <vt:lpstr>Information Extraction</vt:lpstr>
      <vt:lpstr>How IE is mostly done?</vt:lpstr>
      <vt:lpstr>We are Getting Lazier</vt:lpstr>
      <vt:lpstr>Quiz Time! Human Information Seeking</vt:lpstr>
      <vt:lpstr>Argument Extraction as NLG [Li et al., 2022]</vt:lpstr>
      <vt:lpstr>Handling Missing Arguments and Multiple Arguments</vt:lpstr>
      <vt:lpstr>Model Details </vt:lpstr>
      <vt:lpstr>Soft Entity Type Constraints</vt:lpstr>
      <vt:lpstr>Evaluation</vt:lpstr>
      <vt:lpstr>Case Study</vt:lpstr>
      <vt:lpstr>GLEN - General-Purpose Event Extraction [Zhan et al., 2023arxiv]</vt:lpstr>
      <vt:lpstr>Dataset Construction</vt:lpstr>
      <vt:lpstr>Model Design</vt:lpstr>
      <vt:lpstr>Experiment Results</vt:lpstr>
      <vt:lpstr>Where Are We Today</vt:lpstr>
      <vt:lpstr>Application 1: Monitoring Disasters Reported in 287 Languages</vt:lpstr>
      <vt:lpstr>PowerPoint Presentation</vt:lpstr>
      <vt:lpstr>Application 3: Fine-grained Misinformation Detection</vt:lpstr>
      <vt:lpstr>Application 4: Knowledge-guided Dialog Systems</vt:lpstr>
      <vt:lpstr>Application 4: Converting Unstructured Scientific Data to  Structured Knowledge: Our Road Map</vt:lpstr>
      <vt:lpstr>Unique Challenges and Solutions</vt:lpstr>
      <vt:lpstr>Challenge 1: Sentence-level Context is Insufficient</vt:lpstr>
      <vt:lpstr>Proposed Framework: Domain-Specific Knowledge Enhanced Large Language Models</vt:lpstr>
      <vt:lpstr>Constructing an Extra Brain: Encoding External  Knowledge via Entity Linking</vt:lpstr>
      <vt:lpstr>PowerPoint Presentation</vt:lpstr>
      <vt:lpstr>PowerPoint Presentation</vt:lpstr>
      <vt:lpstr>5,6-DIHYDROXY-1H-INDOLE-2-CARBOXYLIC ACID</vt:lpstr>
      <vt:lpstr>Limitation of SMILES-based Methods</vt:lpstr>
      <vt:lpstr>Graph Neural Networks (GNN)-based Methods</vt:lpstr>
      <vt:lpstr>Taking Advantage of Chemical Reaction Equivalence  [Wang et al., ICLR2022]</vt:lpstr>
      <vt:lpstr>Experiments: Chemical Reaction Prediction</vt:lpstr>
      <vt:lpstr>Experiments: Chemical Reaction Prediction</vt:lpstr>
      <vt:lpstr>Joint Natural Language and Molecule Learning [Edwards et al., EMNLP2022]</vt:lpstr>
      <vt:lpstr>Molecule Generation Results</vt:lpstr>
      <vt:lpstr>Molecule Generation Results</vt:lpstr>
      <vt:lpstr>Challenge 3: Wide Context due to Complex Sentence Structures</vt:lpstr>
      <vt:lpstr>Compressing Long Context with Abstract Meaning Representation Parsing</vt:lpstr>
      <vt:lpstr>Knowledge-enriched Abstract Meaning Representation [Zhang et al., 2021]</vt:lpstr>
      <vt:lpstr>Entity, Relation and Event Extraction Results</vt:lpstr>
      <vt:lpstr>A New Chemistry IE Benchmark</vt:lpstr>
      <vt:lpstr>A New COVID-19 Benchmark</vt:lpstr>
      <vt:lpstr>A Case Study on Drug Repurposing Report Generation</vt:lpstr>
      <vt:lpstr>Goal: Discover Connections between Drugs and Chemical/Gene related to COVID-19</vt:lpstr>
      <vt:lpstr>Section 1: Current indication: what is the drug class? What is it currently approved to treat?</vt:lpstr>
      <vt:lpstr>Section 2: Molecular structure (symbols desired,  but a pointer to a reference is also useful)</vt:lpstr>
      <vt:lpstr>Section 3: Mechanism of action i.e. inhibits viral entry,  replication,  etc (w/ a pointer to data)</vt:lpstr>
      <vt:lpstr>Section 4: Was the drug identified by manual or computation screen?</vt:lpstr>
      <vt:lpstr>Section 5: Who is studying the drug? (Source/lab name)</vt:lpstr>
      <vt:lpstr>Section 6: In vitro Data available (cell line used,  assays run,  viral strain used,  cytopathic effects,  toxicity,  LD50,  dosage response curve,  etc)</vt:lpstr>
      <vt:lpstr>Section 7: Animal Data Available (what animal model,  LD50,  dosage response curve,  etc)</vt:lpstr>
      <vt:lpstr>Section 8: Clinical trials on going (what phase,  facility,  target population,  dosing,  intervention etc)</vt:lpstr>
      <vt:lpstr>Section 9: Has the drug shown evidence of systemic toxicity?</vt:lpstr>
      <vt:lpstr>Section 9: Has the drug shown evidence of systemic toxicity?</vt:lpstr>
      <vt:lpstr>Section 9: Has the drug shown evidence of systemic toxicity?</vt:lpstr>
      <vt:lpstr>Section 10: Funding source</vt:lpstr>
      <vt:lpstr>Section 11: List of relevant sources to pull data from</vt:lpstr>
      <vt:lpstr>Remaining Challenge 1: Lack of Knowledge Reasoning</vt:lpstr>
      <vt:lpstr>Remaining Challenge 2: The Unsolved “Long-Tail” Problem</vt:lpstr>
      <vt:lpstr>Future Direction 3: Corpus-Level IE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 Ying</dc:creator>
  <cp:lastModifiedBy>Blender Lab</cp:lastModifiedBy>
  <cp:revision>96</cp:revision>
  <dcterms:created xsi:type="dcterms:W3CDTF">2020-04-20T17:20:40Z</dcterms:created>
  <dcterms:modified xsi:type="dcterms:W3CDTF">2023-09-29T04:48:20Z</dcterms:modified>
</cp:coreProperties>
</file>