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Lst>
  <p:notesMasterIdLst>
    <p:notesMasterId r:id="rId57"/>
  </p:notesMasterIdLst>
  <p:sldIdLst>
    <p:sldId id="330" r:id="rId3"/>
    <p:sldId id="339" r:id="rId4"/>
    <p:sldId id="340" r:id="rId5"/>
    <p:sldId id="341" r:id="rId6"/>
    <p:sldId id="342" r:id="rId7"/>
    <p:sldId id="343" r:id="rId8"/>
    <p:sldId id="370" r:id="rId9"/>
    <p:sldId id="371" r:id="rId10"/>
    <p:sldId id="372" r:id="rId11"/>
    <p:sldId id="373" r:id="rId12"/>
    <p:sldId id="374" r:id="rId13"/>
    <p:sldId id="375" r:id="rId14"/>
    <p:sldId id="376" r:id="rId15"/>
    <p:sldId id="377"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67" r:id="rId54"/>
    <p:sldId id="368" r:id="rId55"/>
    <p:sldId id="369"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8B366B-6641-4040-B031-AB190A7A4ACE}">
  <a:tblStyle styleId="{3B8B366B-6641-4040-B031-AB190A7A4ACE}"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3290D8AD-6C58-4C35-BA52-F7CED643370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showComments="0">
  <p:normalViewPr>
    <p:restoredLeft sz="10103"/>
    <p:restoredTop sz="92836"/>
  </p:normalViewPr>
  <p:slideViewPr>
    <p:cSldViewPr snapToGrid="0">
      <p:cViewPr varScale="1">
        <p:scale>
          <a:sx n="145" d="100"/>
          <a:sy n="145" d="100"/>
        </p:scale>
        <p:origin x="-472" y="-10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467801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6e5b1ae24_2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2" name="Google Shape;222;g226e5b1ae24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797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9317c73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d9317c73a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 how hard is it to do internal schema organization for schema clarity and reasonable compression to remove redundancy? [multiple hypotheses? Make schemas more distinguishable from one another, discriminative factor]</a:t>
            </a:r>
            <a:endParaRPr/>
          </a:p>
        </p:txBody>
      </p:sp>
    </p:spTree>
    <p:extLst>
      <p:ext uri="{BB962C8B-B14F-4D97-AF65-F5344CB8AC3E}">
        <p14:creationId xmlns:p14="http://schemas.microsoft.com/office/powerpoint/2010/main" val="1836099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1652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105c53d8b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5105c53d8b_2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5481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5105c53d8b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25105c53d8b_2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05000"/>
              </a:lnSpc>
              <a:spcBef>
                <a:spcPts val="0"/>
              </a:spcBef>
              <a:spcAft>
                <a:spcPts val="0"/>
              </a:spcAft>
              <a:buSzPts val="1600"/>
              <a:buChar char="●"/>
            </a:pPr>
            <a:r>
              <a:rPr lang="en" sz="1600"/>
              <a:t>Incremental Prompting of Language Models </a:t>
            </a:r>
            <a:endParaRPr/>
          </a:p>
          <a:p>
            <a:pPr marL="755650" lvl="1" indent="-171450" algn="l" rtl="0">
              <a:lnSpc>
                <a:spcPct val="105000"/>
              </a:lnSpc>
              <a:spcBef>
                <a:spcPts val="0"/>
              </a:spcBef>
              <a:spcAft>
                <a:spcPts val="0"/>
              </a:spcAft>
              <a:buSzPts val="1600"/>
              <a:buFont typeface="Courier New"/>
              <a:buChar char="o"/>
            </a:pPr>
            <a:r>
              <a:rPr lang="en"/>
              <a:t>Schemas are highly structured objects, it’s not possible to directly ask a language model to output a schema.</a:t>
            </a:r>
            <a:endParaRPr/>
          </a:p>
          <a:p>
            <a:pPr marL="755650" lvl="1" indent="-171450" algn="l" rtl="0">
              <a:lnSpc>
                <a:spcPct val="105000"/>
              </a:lnSpc>
              <a:spcBef>
                <a:spcPts val="0"/>
              </a:spcBef>
              <a:spcAft>
                <a:spcPts val="0"/>
              </a:spcAft>
              <a:buSzPts val="1600"/>
              <a:buFont typeface="Courier New"/>
              <a:buChar char="o"/>
            </a:pPr>
            <a:r>
              <a:rPr lang="en"/>
              <a:t>But we can ask language models:</a:t>
            </a:r>
            <a:endParaRPr/>
          </a:p>
          <a:p>
            <a:pPr marL="1339850" lvl="2" indent="-285750" algn="l" rtl="0">
              <a:lnSpc>
                <a:spcPct val="105000"/>
              </a:lnSpc>
              <a:spcBef>
                <a:spcPts val="0"/>
              </a:spcBef>
              <a:spcAft>
                <a:spcPts val="0"/>
              </a:spcAft>
              <a:buSzPts val="1400"/>
              <a:buFont typeface="Courier New"/>
              <a:buChar char="o"/>
            </a:pPr>
            <a:r>
              <a:rPr lang="en"/>
              <a:t>What are the steps to perform an action? </a:t>
            </a:r>
            <a:endParaRPr/>
          </a:p>
          <a:p>
            <a:pPr marL="1339850" lvl="2" indent="-285750" algn="l" rtl="0">
              <a:lnSpc>
                <a:spcPct val="105000"/>
              </a:lnSpc>
              <a:spcBef>
                <a:spcPts val="0"/>
              </a:spcBef>
              <a:spcAft>
                <a:spcPts val="0"/>
              </a:spcAft>
              <a:buSzPts val="1400"/>
              <a:buFont typeface="Courier New"/>
              <a:buChar char="o"/>
            </a:pPr>
            <a:r>
              <a:rPr lang="en"/>
              <a:t>What might happen after an event? </a:t>
            </a:r>
            <a:endParaRPr/>
          </a:p>
          <a:p>
            <a:pPr marL="1339850" lvl="2" indent="-285750" algn="l" rtl="0">
              <a:lnSpc>
                <a:spcPct val="105000"/>
              </a:lnSpc>
              <a:spcBef>
                <a:spcPts val="0"/>
              </a:spcBef>
              <a:spcAft>
                <a:spcPts val="0"/>
              </a:spcAft>
              <a:buSzPts val="1400"/>
              <a:buFont typeface="Courier New"/>
              <a:buChar char="o"/>
            </a:pPr>
            <a:r>
              <a:rPr lang="en"/>
              <a:t>What are the possibles causes of an event? </a:t>
            </a:r>
            <a:endParaRPr/>
          </a:p>
          <a:p>
            <a:pPr marL="1339850" lvl="2" indent="-285750" algn="l" rtl="0">
              <a:lnSpc>
                <a:spcPct val="105000"/>
              </a:lnSpc>
              <a:spcBef>
                <a:spcPts val="0"/>
              </a:spcBef>
              <a:spcAft>
                <a:spcPts val="0"/>
              </a:spcAft>
              <a:buSzPts val="1400"/>
              <a:buFont typeface="Courier New"/>
              <a:buChar char="o"/>
            </a:pPr>
            <a:r>
              <a:rPr lang="en"/>
              <a:t>…</a:t>
            </a:r>
            <a:endParaRPr/>
          </a:p>
          <a:p>
            <a:pPr marL="755650" lvl="1" indent="-171450" algn="l" rtl="0">
              <a:lnSpc>
                <a:spcPct val="105000"/>
              </a:lnSpc>
              <a:spcBef>
                <a:spcPts val="0"/>
              </a:spcBef>
              <a:spcAft>
                <a:spcPts val="0"/>
              </a:spcAft>
              <a:buSzPts val="1600"/>
              <a:buFont typeface="Courier New"/>
              <a:buChar char="o"/>
            </a:pPr>
            <a:r>
              <a:rPr lang="en"/>
              <a:t>Our algorithm works by breaking down the schema into these incremental questions and then composing the schema from the answers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63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4e8549d556_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4e8549d556_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062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4e8549d556_6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4e8549d556_6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82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5105c53d8b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5105c53d8b_2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2183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105c53d8b_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25105c53d8b_2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153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352" name="Google Shape;352;p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5107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90969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8c01454f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f8c01454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54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8c01454f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8c01454f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8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45000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70474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8c01454f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8c01454f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362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8c01454f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f8c01454f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032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f8c01454f7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f8c01454f7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22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8c01454f7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8c01454f7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481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8c01454f7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8c01454f7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6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352" name="Google Shape;352;p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26129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519A1B3-B256-A04A-82ED-757DB810FCB3}" type="slidenum">
              <a:rPr lang="en-US" smtClean="0"/>
              <a:t>31</a:t>
            </a:fld>
            <a:endParaRPr lang="en-US"/>
          </a:p>
        </p:txBody>
      </p:sp>
    </p:spTree>
    <p:extLst>
      <p:ext uri="{BB962C8B-B14F-4D97-AF65-F5344CB8AC3E}">
        <p14:creationId xmlns:p14="http://schemas.microsoft.com/office/powerpoint/2010/main" val="618629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induce this kind of event schema, we use templates to explore the interactions between knowledge elements. For each template we fill in all possible types to generate a set of global features. For example, the victim of die event is always the target of the attacking event, but not the attacker. Our work on schema induction using path language model further extends the schema library to longer paths between events.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519A1B3-B256-A04A-82ED-757DB810FC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8214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this combined score is used in the beam search to decode the graph. In each decoding step we generate a node and the edges related to that node. The local score helps select the best type prediction for each knowledge elements, and the global score promotes the graph that matches event schema.</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519A1B3-B256-A04A-82ED-757DB810FC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0391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We also try to use the discovered schema repository to support downstream tasks, here we use information extraction as an example, we use the paths from </a:t>
            </a:r>
          </a:p>
          <a:p>
            <a:r>
              <a:rPr lang="en-US" noProof="0" dirty="0"/>
              <a:t>relation, example</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0969DEA-BFC3-3743-B2BF-08E3AE951ACE}" type="slidenum">
              <a:rPr lang="en-US" smtClean="0"/>
              <a:t>34</a:t>
            </a:fld>
            <a:endParaRPr lang="en-US"/>
          </a:p>
        </p:txBody>
      </p:sp>
    </p:spTree>
    <p:extLst>
      <p:ext uri="{BB962C8B-B14F-4D97-AF65-F5344CB8AC3E}">
        <p14:creationId xmlns:p14="http://schemas.microsoft.com/office/powerpoint/2010/main" val="395580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25105c53d8b_2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25105c53d8b_2_9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1. After we select the most suitable schema from the schema library, our system will first perform schema matching to instantiate the schema with the graph G event instances, and then perform prediction to predict those events that are highly probable.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2. First we'd like to do a very brief overview on our schema matching and prediction algorithm.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3. For schema matching, given the instance graph and the schema graph, we first try to do a matching between events.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4. We consider two important criteria:</a:t>
            </a:r>
            <a:endParaRPr/>
          </a:p>
          <a:p>
            <a:pPr marL="0" lvl="0" indent="0" algn="l" rtl="0">
              <a:lnSpc>
                <a:spcPct val="100000"/>
              </a:lnSpc>
              <a:spcBef>
                <a:spcPts val="0"/>
              </a:spcBef>
              <a:spcAft>
                <a:spcPts val="0"/>
              </a:spcAft>
              <a:buSzPts val="1100"/>
              <a:buNone/>
            </a:pPr>
            <a:r>
              <a:rPr lang="en"/>
              <a:t>  a. node-similarity --- which means the pair of event nodes should have similar node semantics. We mainly utilize the Qnodes and the description sentences for each event to analyze the similarity.</a:t>
            </a:r>
            <a:endParaRPr/>
          </a:p>
          <a:p>
            <a:pPr marL="0" lvl="0" indent="0" algn="l" rtl="0">
              <a:lnSpc>
                <a:spcPct val="100000"/>
              </a:lnSpc>
              <a:spcBef>
                <a:spcPts val="0"/>
              </a:spcBef>
              <a:spcAft>
                <a:spcPts val="0"/>
              </a:spcAft>
              <a:buSzPts val="1100"/>
              <a:buNone/>
            </a:pPr>
            <a:r>
              <a:rPr lang="en"/>
              <a:t>  b. temporal constraints --- which is also important, meaning that the matched event pair should not violate the temporal relation in the schema.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5. We first generate initial results based on these two criteria by solving the problem heuristically with Integer Programming, and then we train a graph neural network based scorer to perform event matching.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6. After we finish event matching, we then further do event argument matching based on the semantics of role names.</a:t>
            </a:r>
            <a:endParaRPr/>
          </a:p>
        </p:txBody>
      </p:sp>
    </p:spTree>
    <p:extLst>
      <p:ext uri="{BB962C8B-B14F-4D97-AF65-F5344CB8AC3E}">
        <p14:creationId xmlns:p14="http://schemas.microsoft.com/office/powerpoint/2010/main" val="1645885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35ed651e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35ed651e6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Event prediction could be a good evaluation task. </a:t>
            </a:r>
            <a:endParaRPr dirty="0"/>
          </a:p>
        </p:txBody>
      </p:sp>
      <p:sp>
        <p:nvSpPr>
          <p:cNvPr id="294" name="Google Shape;294;gc35ed651e6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533929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f9541f3a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df9541f3a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0925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3206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5964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110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352" name="Google Shape;352;p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9174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1048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0864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3319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0820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d9317c73a9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d9317c73a9_1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 if a schema library were encoded as/inside a neural network or a LM like BERT, it could make predictions, but not be understandable to a human. What could one do to make it understandable? [model = schema; automatic naming? Centroid of clusters?]</a:t>
            </a:r>
            <a:endParaRPr sz="9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397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9317c73a9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d9317c73a9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4913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317c73a9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d9317c73a9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Maybe add TimeDelta? </a:t>
            </a:r>
            <a:endParaRPr/>
          </a:p>
        </p:txBody>
      </p:sp>
    </p:spTree>
    <p:extLst>
      <p:ext uri="{BB962C8B-B14F-4D97-AF65-F5344CB8AC3E}">
        <p14:creationId xmlns:p14="http://schemas.microsoft.com/office/powerpoint/2010/main" val="1361057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9317c73a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d9317c73a9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Maybe add TimeDelta? </a:t>
            </a:r>
            <a:endParaRPr/>
          </a:p>
        </p:txBody>
      </p:sp>
    </p:spTree>
    <p:extLst>
      <p:ext uri="{BB962C8B-B14F-4D97-AF65-F5344CB8AC3E}">
        <p14:creationId xmlns:p14="http://schemas.microsoft.com/office/powerpoint/2010/main" val="935870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f9541f3a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df9541f3a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9144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f9541f3a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df9541f3af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0128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352" name="Google Shape;352;p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75121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9d93b986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d9d93b9864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3321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26e5b1ae24_2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226e5b1ae24_2_4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226e5b1ae24_2_4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67934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26e5b1ae24_2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26e5b1ae24_2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226e5b1ae24_2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0237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6e5b1ae24_2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26e5b1ae24_2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226e5b1ae24_2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175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good thing about schema-level event knowledge is that it can help us to achieve a kind of abstraction to transfer the knowledge from observed event instances to unseen ones. At the same time, it can also help select the salient event knowledge and minimize the influence of noise.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Here is an example, assume that we have two instance-level event graph, even though they are not describing the identical event, some components are shared. For example, how are these transport events are connected with the attack events. To effectively find such schema knowledge, they first generate a set of paths and then learn a path language model. As a result, they will then get the final graph schema.</a:t>
            </a:r>
            <a:endParaRPr/>
          </a:p>
        </p:txBody>
      </p:sp>
      <p:sp>
        <p:nvSpPr>
          <p:cNvPr id="517" name="Google Shape;51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942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is how they trained the path language model, the approach is actually very straightforward. You can concatenate multiple paths together and treat it as a sentence to model the coherence of those paths. One thing worth mentioning is that, to capture the co-occurrence information of two paths, they also introduce an additional neightbor path classification loss.</a:t>
            </a:r>
            <a:endParaRPr/>
          </a:p>
        </p:txBody>
      </p:sp>
      <p:sp>
        <p:nvSpPr>
          <p:cNvPr id="533" name="Google Shape;53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324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827f25cce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827f25cce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a827f25cce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0747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0" name="Google Shape;36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520262" y="841772"/>
            <a:ext cx="8103300" cy="1790700"/>
          </a:xfrm>
          <a:prstGeom prst="rect">
            <a:avLst/>
          </a:prstGeom>
          <a:noFill/>
          <a:ln>
            <a:noFill/>
          </a:ln>
        </p:spPr>
        <p:txBody>
          <a:bodyPr spcFirstLastPara="1" wrap="square" lIns="68550" tIns="34250" rIns="68550" bIns="34250" anchor="b" anchorCtr="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subTitle" idx="1"/>
          </p:nvPr>
        </p:nvSpPr>
        <p:spPr>
          <a:xfrm>
            <a:off x="520262" y="2701528"/>
            <a:ext cx="8103300" cy="1241700"/>
          </a:xfrm>
          <a:prstGeom prst="rect">
            <a:avLst/>
          </a:prstGeom>
          <a:noFill/>
          <a:ln>
            <a:noFill/>
          </a:ln>
        </p:spPr>
        <p:txBody>
          <a:bodyPr spcFirstLastPara="1" wrap="square" lIns="68550" tIns="34250" rIns="68550" bIns="34250" anchor="t" anchorCtr="0">
            <a:normAutofit/>
          </a:bodyPr>
          <a:lstStyle>
            <a:lvl1pPr lvl="0" algn="ctr">
              <a:lnSpc>
                <a:spcPct val="100000"/>
              </a:lnSpc>
              <a:spcBef>
                <a:spcPts val="800"/>
              </a:spcBef>
              <a:spcAft>
                <a:spcPts val="0"/>
              </a:spcAft>
              <a:buClr>
                <a:schemeClr val="dk1"/>
              </a:buClr>
              <a:buSzPts val="1500"/>
              <a:buNone/>
              <a:defRPr sz="1500"/>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1" name="Google Shape;61;p14"/>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4"/>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p:nvPr/>
        </p:nvSpPr>
        <p:spPr>
          <a:xfrm>
            <a:off x="0" y="0"/>
            <a:ext cx="9144000" cy="932400"/>
          </a:xfrm>
          <a:prstGeom prst="rect">
            <a:avLst/>
          </a:prstGeom>
          <a:solidFill>
            <a:srgbClr val="23262E"/>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 name="Google Shape;65;p14"/>
          <p:cNvSpPr/>
          <p:nvPr/>
        </p:nvSpPr>
        <p:spPr>
          <a:xfrm rot="10800000" flipH="1">
            <a:off x="0" y="912140"/>
            <a:ext cx="9144000" cy="82500"/>
          </a:xfrm>
          <a:prstGeom prst="rect">
            <a:avLst/>
          </a:prstGeom>
          <a:solidFill>
            <a:srgbClr val="B1D100"/>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a:noFill/>
          <a:ln>
            <a:noFill/>
          </a:ln>
        </p:spPr>
        <p:txBody>
          <a:bodyPr spcFirstLastPara="1" wrap="square" lIns="68550" tIns="68550" rIns="68550" bIns="68550" anchor="t" anchorCtr="0">
            <a:noAutofit/>
          </a:bodyPr>
          <a:lstStyle>
            <a:lvl1pPr lvl="0" algn="l">
              <a:lnSpc>
                <a:spcPct val="10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8" name="Google Shape;68;p15"/>
          <p:cNvSpPr txBox="1">
            <a:spLocks noGrp="1"/>
          </p:cNvSpPr>
          <p:nvPr>
            <p:ph type="body" idx="1"/>
          </p:nvPr>
        </p:nvSpPr>
        <p:spPr>
          <a:xfrm>
            <a:off x="311700" y="1152475"/>
            <a:ext cx="8520600" cy="3416400"/>
          </a:xfrm>
          <a:prstGeom prst="rect">
            <a:avLst/>
          </a:prstGeom>
          <a:noFill/>
          <a:ln>
            <a:noFill/>
          </a:ln>
        </p:spPr>
        <p:txBody>
          <a:bodyPr spcFirstLastPara="1" wrap="square" lIns="68550" tIns="68550" rIns="68550" bIns="6855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298450" algn="l">
              <a:lnSpc>
                <a:spcPct val="100000"/>
              </a:lnSpc>
              <a:spcBef>
                <a:spcPts val="1600"/>
              </a:spcBef>
              <a:spcAft>
                <a:spcPts val="0"/>
              </a:spcAft>
              <a:buClr>
                <a:schemeClr val="dk1"/>
              </a:buClr>
              <a:buSzPts val="1100"/>
              <a:buChar char="○"/>
              <a:defRPr/>
            </a:lvl2pPr>
            <a:lvl3pPr marL="1371600" lvl="2" indent="-298450" algn="l">
              <a:lnSpc>
                <a:spcPct val="100000"/>
              </a:lnSpc>
              <a:spcBef>
                <a:spcPts val="1600"/>
              </a:spcBef>
              <a:spcAft>
                <a:spcPts val="0"/>
              </a:spcAft>
              <a:buClr>
                <a:schemeClr val="dk1"/>
              </a:buClr>
              <a:buSzPts val="1100"/>
              <a:buChar char="■"/>
              <a:defRPr/>
            </a:lvl3pPr>
            <a:lvl4pPr marL="1828800" lvl="3" indent="-298450" algn="l">
              <a:lnSpc>
                <a:spcPct val="100000"/>
              </a:lnSpc>
              <a:spcBef>
                <a:spcPts val="1600"/>
              </a:spcBef>
              <a:spcAft>
                <a:spcPts val="0"/>
              </a:spcAft>
              <a:buClr>
                <a:schemeClr val="dk1"/>
              </a:buClr>
              <a:buSzPts val="1100"/>
              <a:buChar char="●"/>
              <a:defRPr/>
            </a:lvl4pPr>
            <a:lvl5pPr marL="2286000" lvl="4" indent="-298450" algn="l">
              <a:lnSpc>
                <a:spcPct val="100000"/>
              </a:lnSpc>
              <a:spcBef>
                <a:spcPts val="1600"/>
              </a:spcBef>
              <a:spcAft>
                <a:spcPts val="0"/>
              </a:spcAft>
              <a:buClr>
                <a:schemeClr val="dk1"/>
              </a:buClr>
              <a:buSzPts val="1100"/>
              <a:buChar char="○"/>
              <a:defRPr/>
            </a:lvl5pPr>
            <a:lvl6pPr marL="2743200" lvl="5" indent="-298450" algn="l">
              <a:lnSpc>
                <a:spcPct val="100000"/>
              </a:lnSpc>
              <a:spcBef>
                <a:spcPts val="1600"/>
              </a:spcBef>
              <a:spcAft>
                <a:spcPts val="0"/>
              </a:spcAft>
              <a:buClr>
                <a:schemeClr val="dk1"/>
              </a:buClr>
              <a:buSzPts val="1100"/>
              <a:buChar char="■"/>
              <a:defRPr/>
            </a:lvl6pPr>
            <a:lvl7pPr marL="3200400" lvl="6" indent="-298450" algn="l">
              <a:lnSpc>
                <a:spcPct val="100000"/>
              </a:lnSpc>
              <a:spcBef>
                <a:spcPts val="1600"/>
              </a:spcBef>
              <a:spcAft>
                <a:spcPts val="0"/>
              </a:spcAft>
              <a:buClr>
                <a:schemeClr val="dk1"/>
              </a:buClr>
              <a:buSzPts val="1100"/>
              <a:buChar char="●"/>
              <a:defRPr/>
            </a:lvl7pPr>
            <a:lvl8pPr marL="3657600" lvl="7" indent="-298450" algn="l">
              <a:lnSpc>
                <a:spcPct val="100000"/>
              </a:lnSpc>
              <a:spcBef>
                <a:spcPts val="1600"/>
              </a:spcBef>
              <a:spcAft>
                <a:spcPts val="0"/>
              </a:spcAft>
              <a:buClr>
                <a:schemeClr val="dk1"/>
              </a:buClr>
              <a:buSzPts val="1100"/>
              <a:buChar char="○"/>
              <a:defRPr/>
            </a:lvl8pPr>
            <a:lvl9pPr marL="4114800" lvl="8" indent="-298450" algn="l">
              <a:lnSpc>
                <a:spcPct val="100000"/>
              </a:lnSpc>
              <a:spcBef>
                <a:spcPts val="1600"/>
              </a:spcBef>
              <a:spcAft>
                <a:spcPts val="1600"/>
              </a:spcAft>
              <a:buClr>
                <a:schemeClr val="dk1"/>
              </a:buClr>
              <a:buSzPts val="1100"/>
              <a:buChar char="■"/>
              <a:defRPr/>
            </a:lvl9pPr>
          </a:lstStyle>
          <a:p>
            <a:endParaRPr/>
          </a:p>
        </p:txBody>
      </p:sp>
      <p:sp>
        <p:nvSpPr>
          <p:cNvPr id="69" name="Google Shape;69;p15"/>
          <p:cNvSpPr txBox="1">
            <a:spLocks noGrp="1"/>
          </p:cNvSpPr>
          <p:nvPr>
            <p:ph type="sldNum" idx="12"/>
          </p:nvPr>
        </p:nvSpPr>
        <p:spPr>
          <a:xfrm>
            <a:off x="8472458" y="4663217"/>
            <a:ext cx="548700" cy="393600"/>
          </a:xfrm>
          <a:prstGeom prst="rect">
            <a:avLst/>
          </a:prstGeom>
          <a:noFill/>
          <a:ln>
            <a:noFill/>
          </a:ln>
        </p:spPr>
        <p:txBody>
          <a:bodyPr spcFirstLastPara="1" wrap="square" lIns="68550" tIns="68550" rIns="68550" bIns="6855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4"/>
            <a:ext cx="7886700" cy="2139600"/>
          </a:xfrm>
          <a:prstGeom prst="rect">
            <a:avLst/>
          </a:prstGeom>
          <a:noFill/>
          <a:ln>
            <a:noFill/>
          </a:ln>
        </p:spPr>
        <p:txBody>
          <a:bodyPr spcFirstLastPara="1" wrap="square" lIns="68550" tIns="34250" rIns="68550" bIns="3425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3888" y="3442097"/>
            <a:ext cx="7886700" cy="1125300"/>
          </a:xfrm>
          <a:prstGeom prst="rect">
            <a:avLst/>
          </a:prstGeom>
          <a:noFill/>
          <a:ln>
            <a:noFill/>
          </a:ln>
        </p:spPr>
        <p:txBody>
          <a:bodyPr spcFirstLastPara="1" wrap="square" lIns="68550" tIns="34250" rIns="68550" bIns="34250" anchor="t" anchorCtr="0">
            <a:normAutofit/>
          </a:bodyPr>
          <a:lstStyle>
            <a:lvl1pPr marL="457200" lvl="0" indent="-228600" algn="l">
              <a:lnSpc>
                <a:spcPct val="100000"/>
              </a:lnSpc>
              <a:spcBef>
                <a:spcPts val="800"/>
              </a:spcBef>
              <a:spcAft>
                <a:spcPts val="0"/>
              </a:spcAft>
              <a:buClr>
                <a:srgbClr val="888888"/>
              </a:buClr>
              <a:buSzPts val="1800"/>
              <a:buNone/>
              <a:defRPr sz="1800">
                <a:solidFill>
                  <a:srgbClr val="888888"/>
                </a:solidFill>
              </a:defRPr>
            </a:lvl1pPr>
            <a:lvl2pPr marL="914400" lvl="1" indent="-228600" algn="l">
              <a:lnSpc>
                <a:spcPct val="100000"/>
              </a:lnSpc>
              <a:spcBef>
                <a:spcPts val="400"/>
              </a:spcBef>
              <a:spcAft>
                <a:spcPts val="0"/>
              </a:spcAft>
              <a:buClr>
                <a:srgbClr val="888888"/>
              </a:buClr>
              <a:buSzPts val="1500"/>
              <a:buNone/>
              <a:defRPr sz="1500">
                <a:solidFill>
                  <a:srgbClr val="888888"/>
                </a:solidFill>
              </a:defRPr>
            </a:lvl2pPr>
            <a:lvl3pPr marL="1371600" lvl="2" indent="-228600" algn="l">
              <a:lnSpc>
                <a:spcPct val="100000"/>
              </a:lnSpc>
              <a:spcBef>
                <a:spcPts val="400"/>
              </a:spcBef>
              <a:spcAft>
                <a:spcPts val="0"/>
              </a:spcAft>
              <a:buClr>
                <a:srgbClr val="888888"/>
              </a:buClr>
              <a:buSzPts val="1400"/>
              <a:buNone/>
              <a:defRPr sz="1400">
                <a:solidFill>
                  <a:srgbClr val="888888"/>
                </a:solidFill>
              </a:defRPr>
            </a:lvl3pPr>
            <a:lvl4pPr marL="1828800" lvl="3" indent="-228600" algn="l">
              <a:lnSpc>
                <a:spcPct val="100000"/>
              </a:lnSpc>
              <a:spcBef>
                <a:spcPts val="400"/>
              </a:spcBef>
              <a:spcAft>
                <a:spcPts val="0"/>
              </a:spcAft>
              <a:buClr>
                <a:srgbClr val="888888"/>
              </a:buClr>
              <a:buSzPts val="1200"/>
              <a:buNone/>
              <a:defRPr sz="1200">
                <a:solidFill>
                  <a:srgbClr val="888888"/>
                </a:solidFill>
              </a:defRPr>
            </a:lvl4pPr>
            <a:lvl5pPr marL="2286000" lvl="4" indent="-228600" algn="l">
              <a:lnSpc>
                <a:spcPct val="10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342900" y="155121"/>
            <a:ext cx="7410600" cy="400200"/>
          </a:xfrm>
          <a:prstGeom prst="rect">
            <a:avLst/>
          </a:prstGeom>
          <a:noFill/>
          <a:ln>
            <a:noFill/>
          </a:ln>
        </p:spPr>
        <p:txBody>
          <a:bodyPr spcFirstLastPara="1" wrap="square" lIns="34250" tIns="34250" rIns="34250" bIns="34250" anchor="ctr" anchorCtr="0">
            <a:normAutofit/>
          </a:bodyPr>
          <a:lstStyle>
            <a:lvl1pPr lvl="0" algn="l">
              <a:lnSpc>
                <a:spcPct val="100000"/>
              </a:lnSpc>
              <a:spcBef>
                <a:spcPts val="0"/>
              </a:spcBef>
              <a:spcAft>
                <a:spcPts val="0"/>
              </a:spcAft>
              <a:buClr>
                <a:srgbClr val="0070C0"/>
              </a:buClr>
              <a:buSzPts val="3000"/>
              <a:buFont typeface="Gill Sans"/>
              <a:buNone/>
              <a:defRPr b="0" i="0">
                <a:solidFill>
                  <a:srgbClr val="0070C0"/>
                </a:solidFill>
                <a:latin typeface="Gill Sans"/>
                <a:ea typeface="Gill Sans"/>
                <a:cs typeface="Gill Sans"/>
                <a:sym typeface="Gill Sans"/>
              </a:defRPr>
            </a:lvl1pPr>
            <a:lvl2pPr lvl="1" algn="l">
              <a:lnSpc>
                <a:spcPct val="100000"/>
              </a:lnSpc>
              <a:spcBef>
                <a:spcPts val="0"/>
              </a:spcBef>
              <a:spcAft>
                <a:spcPts val="0"/>
              </a:spcAft>
              <a:buClr>
                <a:srgbClr val="404040"/>
              </a:buClr>
              <a:buSzPts val="1400"/>
              <a:buNone/>
              <a:defRPr/>
            </a:lvl2pPr>
            <a:lvl3pPr lvl="2" algn="l">
              <a:lnSpc>
                <a:spcPct val="100000"/>
              </a:lnSpc>
              <a:spcBef>
                <a:spcPts val="0"/>
              </a:spcBef>
              <a:spcAft>
                <a:spcPts val="0"/>
              </a:spcAft>
              <a:buClr>
                <a:srgbClr val="404040"/>
              </a:buClr>
              <a:buSzPts val="1400"/>
              <a:buNone/>
              <a:defRPr/>
            </a:lvl3pPr>
            <a:lvl4pPr lvl="3" algn="l">
              <a:lnSpc>
                <a:spcPct val="100000"/>
              </a:lnSpc>
              <a:spcBef>
                <a:spcPts val="0"/>
              </a:spcBef>
              <a:spcAft>
                <a:spcPts val="0"/>
              </a:spcAft>
              <a:buClr>
                <a:srgbClr val="404040"/>
              </a:buClr>
              <a:buSzPts val="1400"/>
              <a:buNone/>
              <a:defRPr/>
            </a:lvl4pPr>
            <a:lvl5pPr lvl="4" algn="l">
              <a:lnSpc>
                <a:spcPct val="100000"/>
              </a:lnSpc>
              <a:spcBef>
                <a:spcPts val="0"/>
              </a:spcBef>
              <a:spcAft>
                <a:spcPts val="0"/>
              </a:spcAft>
              <a:buClr>
                <a:srgbClr val="404040"/>
              </a:buClr>
              <a:buSzPts val="1400"/>
              <a:buNone/>
              <a:defRPr/>
            </a:lvl5pPr>
            <a:lvl6pPr lvl="5" algn="l">
              <a:lnSpc>
                <a:spcPct val="100000"/>
              </a:lnSpc>
              <a:spcBef>
                <a:spcPts val="0"/>
              </a:spcBef>
              <a:spcAft>
                <a:spcPts val="0"/>
              </a:spcAft>
              <a:buClr>
                <a:srgbClr val="404040"/>
              </a:buClr>
              <a:buSzPts val="1400"/>
              <a:buNone/>
              <a:defRPr/>
            </a:lvl6pPr>
            <a:lvl7pPr lvl="6" algn="l">
              <a:lnSpc>
                <a:spcPct val="100000"/>
              </a:lnSpc>
              <a:spcBef>
                <a:spcPts val="0"/>
              </a:spcBef>
              <a:spcAft>
                <a:spcPts val="0"/>
              </a:spcAft>
              <a:buClr>
                <a:srgbClr val="404040"/>
              </a:buClr>
              <a:buSzPts val="1400"/>
              <a:buNone/>
              <a:defRPr/>
            </a:lvl7pPr>
            <a:lvl8pPr lvl="7" algn="l">
              <a:lnSpc>
                <a:spcPct val="100000"/>
              </a:lnSpc>
              <a:spcBef>
                <a:spcPts val="0"/>
              </a:spcBef>
              <a:spcAft>
                <a:spcPts val="0"/>
              </a:spcAft>
              <a:buClr>
                <a:srgbClr val="404040"/>
              </a:buClr>
              <a:buSzPts val="1400"/>
              <a:buNone/>
              <a:defRPr/>
            </a:lvl8pPr>
            <a:lvl9pPr lvl="8" algn="l">
              <a:lnSpc>
                <a:spcPct val="100000"/>
              </a:lnSpc>
              <a:spcBef>
                <a:spcPts val="0"/>
              </a:spcBef>
              <a:spcAft>
                <a:spcPts val="0"/>
              </a:spcAft>
              <a:buClr>
                <a:srgbClr val="404040"/>
              </a:buClr>
              <a:buSzPts val="1400"/>
              <a:buNone/>
              <a:defRPr/>
            </a:lvl9pPr>
          </a:lstStyle>
          <a:p>
            <a:endParaRPr/>
          </a:p>
        </p:txBody>
      </p:sp>
      <p:sp>
        <p:nvSpPr>
          <p:cNvPr id="93" name="Google Shape;93;p20"/>
          <p:cNvSpPr txBox="1">
            <a:spLocks noGrp="1"/>
          </p:cNvSpPr>
          <p:nvPr>
            <p:ph type="body" idx="1"/>
          </p:nvPr>
        </p:nvSpPr>
        <p:spPr>
          <a:xfrm>
            <a:off x="457200" y="938891"/>
            <a:ext cx="8229600" cy="3363600"/>
          </a:xfrm>
          <a:prstGeom prst="rect">
            <a:avLst/>
          </a:prstGeom>
          <a:noFill/>
          <a:ln>
            <a:noFill/>
          </a:ln>
        </p:spPr>
        <p:txBody>
          <a:bodyPr spcFirstLastPara="1" wrap="square" lIns="34250" tIns="34250" rIns="34250" bIns="34250" anchor="t" anchorCtr="0">
            <a:normAutofit/>
          </a:bodyPr>
          <a:lstStyle>
            <a:lvl1pPr marL="457200" lvl="0" indent="-317500" algn="l">
              <a:lnSpc>
                <a:spcPct val="100000"/>
              </a:lnSpc>
              <a:spcBef>
                <a:spcPts val="400"/>
              </a:spcBef>
              <a:spcAft>
                <a:spcPts val="0"/>
              </a:spcAft>
              <a:buSzPts val="1400"/>
              <a:buFont typeface="Gill Sans"/>
              <a:buChar char="•"/>
              <a:defRPr b="0" i="0">
                <a:latin typeface="Gill Sans"/>
                <a:ea typeface="Gill Sans"/>
                <a:cs typeface="Gill Sans"/>
                <a:sym typeface="Gill Sans"/>
              </a:defRPr>
            </a:lvl1pPr>
            <a:lvl2pPr marL="914400" lvl="1" indent="-317500" algn="l">
              <a:lnSpc>
                <a:spcPct val="100000"/>
              </a:lnSpc>
              <a:spcBef>
                <a:spcPts val="400"/>
              </a:spcBef>
              <a:spcAft>
                <a:spcPts val="0"/>
              </a:spcAft>
              <a:buSzPts val="1400"/>
              <a:buFont typeface="Gill Sans"/>
              <a:buChar char="•"/>
              <a:defRPr b="0" i="0">
                <a:latin typeface="Gill Sans"/>
                <a:ea typeface="Gill Sans"/>
                <a:cs typeface="Gill Sans"/>
                <a:sym typeface="Gill Sans"/>
              </a:defRPr>
            </a:lvl2pPr>
            <a:lvl3pPr marL="1371600" lvl="2" indent="-304800" algn="l">
              <a:lnSpc>
                <a:spcPct val="100000"/>
              </a:lnSpc>
              <a:spcBef>
                <a:spcPts val="400"/>
              </a:spcBef>
              <a:spcAft>
                <a:spcPts val="0"/>
              </a:spcAft>
              <a:buSzPts val="1200"/>
              <a:buFont typeface="Gill Sans"/>
              <a:buChar char="•"/>
              <a:defRPr b="0" i="0">
                <a:latin typeface="Gill Sans"/>
                <a:ea typeface="Gill Sans"/>
                <a:cs typeface="Gill Sans"/>
                <a:sym typeface="Gill Sans"/>
              </a:defRPr>
            </a:lvl3pPr>
            <a:lvl4pPr marL="1828800" lvl="3" indent="-311150" algn="l">
              <a:lnSpc>
                <a:spcPct val="100000"/>
              </a:lnSpc>
              <a:spcBef>
                <a:spcPts val="400"/>
              </a:spcBef>
              <a:spcAft>
                <a:spcPts val="0"/>
              </a:spcAft>
              <a:buSzPts val="1300"/>
              <a:buFont typeface="Gill Sans"/>
              <a:buChar char="•"/>
              <a:defRPr b="0" i="0">
                <a:latin typeface="Gill Sans"/>
                <a:ea typeface="Gill Sans"/>
                <a:cs typeface="Gill Sans"/>
                <a:sym typeface="Gill Sans"/>
              </a:defRPr>
            </a:lvl4pPr>
            <a:lvl5pPr marL="2286000" lvl="4" indent="-342900" algn="l">
              <a:lnSpc>
                <a:spcPct val="100000"/>
              </a:lnSpc>
              <a:spcBef>
                <a:spcPts val="400"/>
              </a:spcBef>
              <a:spcAft>
                <a:spcPts val="0"/>
              </a:spcAft>
              <a:buSzPts val="1800"/>
              <a:buFont typeface="Gill Sans"/>
              <a:buChar char="•"/>
              <a:defRPr b="0" i="0">
                <a:latin typeface="Gill Sans"/>
                <a:ea typeface="Gill Sans"/>
                <a:cs typeface="Gill Sans"/>
                <a:sym typeface="Gill Sans"/>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94" name="Google Shape;94;p20"/>
          <p:cNvSpPr txBox="1">
            <a:spLocks noGrp="1"/>
          </p:cNvSpPr>
          <p:nvPr>
            <p:ph type="body" idx="2"/>
          </p:nvPr>
        </p:nvSpPr>
        <p:spPr>
          <a:xfrm>
            <a:off x="311700" y="4663216"/>
            <a:ext cx="8020500" cy="393600"/>
          </a:xfrm>
          <a:prstGeom prst="rect">
            <a:avLst/>
          </a:prstGeom>
          <a:noFill/>
          <a:ln>
            <a:noFill/>
          </a:ln>
        </p:spPr>
        <p:txBody>
          <a:bodyPr spcFirstLastPara="1" wrap="square" lIns="68550" tIns="68550" rIns="68550" bIns="68550" anchor="t" anchorCtr="0">
            <a:normAutofit/>
          </a:bodyPr>
          <a:lstStyle>
            <a:lvl1pPr marL="457200" lvl="0" indent="-266700" algn="l">
              <a:lnSpc>
                <a:spcPct val="100000"/>
              </a:lnSpc>
              <a:spcBef>
                <a:spcPts val="0"/>
              </a:spcBef>
              <a:spcAft>
                <a:spcPts val="0"/>
              </a:spcAft>
              <a:buSzPts val="600"/>
              <a:buFont typeface="Gill Sans"/>
              <a:buChar char="•"/>
              <a:defRPr sz="800">
                <a:solidFill>
                  <a:srgbClr val="7F7F7F"/>
                </a:solidFill>
              </a:defRPr>
            </a:lvl1pPr>
            <a:lvl2pPr marL="914400" lvl="1" indent="-317500" algn="l">
              <a:lnSpc>
                <a:spcPct val="100000"/>
              </a:lnSpc>
              <a:spcBef>
                <a:spcPts val="0"/>
              </a:spcBef>
              <a:spcAft>
                <a:spcPts val="0"/>
              </a:spcAft>
              <a:buSzPts val="1400"/>
              <a:buFont typeface="Gill Sans"/>
              <a:buChar char="•"/>
              <a:defRPr/>
            </a:lvl2pPr>
            <a:lvl3pPr marL="1371600" lvl="2" indent="-304800" algn="l">
              <a:lnSpc>
                <a:spcPct val="100000"/>
              </a:lnSpc>
              <a:spcBef>
                <a:spcPts val="0"/>
              </a:spcBef>
              <a:spcAft>
                <a:spcPts val="0"/>
              </a:spcAft>
              <a:buSzPts val="1200"/>
              <a:buFont typeface="Gill Sans"/>
              <a:buChar char="•"/>
              <a:defRPr/>
            </a:lvl3pPr>
            <a:lvl4pPr marL="1828800" lvl="3" indent="-311150" algn="l">
              <a:lnSpc>
                <a:spcPct val="100000"/>
              </a:lnSpc>
              <a:spcBef>
                <a:spcPts val="0"/>
              </a:spcBef>
              <a:spcAft>
                <a:spcPts val="0"/>
              </a:spcAft>
              <a:buSzPts val="1300"/>
              <a:buFont typeface="Gill Sans"/>
              <a:buChar char="•"/>
              <a:defRPr/>
            </a:lvl4pPr>
            <a:lvl5pPr marL="2286000" lvl="4" indent="-342900" algn="l">
              <a:lnSpc>
                <a:spcPct val="100000"/>
              </a:lnSpc>
              <a:spcBef>
                <a:spcPts val="0"/>
              </a:spcBef>
              <a:spcAft>
                <a:spcPts val="0"/>
              </a:spcAft>
              <a:buSzPts val="1800"/>
              <a:buFont typeface="Gill Sans"/>
              <a:buChar char="•"/>
              <a:defRPr/>
            </a:lvl5pPr>
            <a:lvl6pPr marL="2743200" lvl="5" indent="-342900" algn="l">
              <a:lnSpc>
                <a:spcPct val="100000"/>
              </a:lnSpc>
              <a:spcBef>
                <a:spcPts val="0"/>
              </a:spcBef>
              <a:spcAft>
                <a:spcPts val="0"/>
              </a:spcAft>
              <a:buSzPts val="1800"/>
              <a:buFont typeface="Gill Sans"/>
              <a:buChar char="•"/>
              <a:defRPr/>
            </a:lvl6pPr>
            <a:lvl7pPr marL="3200400" lvl="6" indent="-342900" algn="l">
              <a:lnSpc>
                <a:spcPct val="100000"/>
              </a:lnSpc>
              <a:spcBef>
                <a:spcPts val="0"/>
              </a:spcBef>
              <a:spcAft>
                <a:spcPts val="0"/>
              </a:spcAft>
              <a:buSzPts val="1800"/>
              <a:buFont typeface="Gill Sans"/>
              <a:buChar char="•"/>
              <a:defRPr/>
            </a:lvl7pPr>
            <a:lvl8pPr marL="3657600" lvl="7" indent="-342900" algn="l">
              <a:lnSpc>
                <a:spcPct val="100000"/>
              </a:lnSpc>
              <a:spcBef>
                <a:spcPts val="0"/>
              </a:spcBef>
              <a:spcAft>
                <a:spcPts val="0"/>
              </a:spcAft>
              <a:buSzPts val="1800"/>
              <a:buFont typeface="Gill Sans"/>
              <a:buChar char="•"/>
              <a:defRPr/>
            </a:lvl8pPr>
            <a:lvl9pPr marL="4114800" lvl="8" indent="-342900" algn="l">
              <a:lnSpc>
                <a:spcPct val="100000"/>
              </a:lnSpc>
              <a:spcBef>
                <a:spcPts val="0"/>
              </a:spcBef>
              <a:spcAft>
                <a:spcPts val="0"/>
              </a:spcAft>
              <a:buSzPts val="1800"/>
              <a:buFont typeface="Gill Sans"/>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11700" y="445025"/>
            <a:ext cx="8520600" cy="572700"/>
          </a:xfrm>
          <a:prstGeom prst="rect">
            <a:avLst/>
          </a:prstGeom>
          <a:noFill/>
          <a:ln>
            <a:noFill/>
          </a:ln>
        </p:spPr>
        <p:txBody>
          <a:bodyPr spcFirstLastPara="1" wrap="square" lIns="68550" tIns="34250" rIns="68550" bIns="34250" anchor="ctr" anchorCtr="0">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1"/>
          <p:cNvSpPr txBox="1">
            <a:spLocks noGrp="1"/>
          </p:cNvSpPr>
          <p:nvPr>
            <p:ph type="body" idx="1"/>
          </p:nvPr>
        </p:nvSpPr>
        <p:spPr>
          <a:xfrm>
            <a:off x="311700" y="1152475"/>
            <a:ext cx="3999900" cy="34164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98" name="Google Shape;98;p21"/>
          <p:cNvSpPr txBox="1">
            <a:spLocks noGrp="1"/>
          </p:cNvSpPr>
          <p:nvPr>
            <p:ph type="body" idx="2"/>
          </p:nvPr>
        </p:nvSpPr>
        <p:spPr>
          <a:xfrm>
            <a:off x="4832400" y="1152475"/>
            <a:ext cx="3999900" cy="34164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99" name="Google Shape;99;p21"/>
          <p:cNvSpPr txBox="1">
            <a:spLocks noGrp="1"/>
          </p:cNvSpPr>
          <p:nvPr>
            <p:ph type="sldNum" idx="12"/>
          </p:nvPr>
        </p:nvSpPr>
        <p:spPr>
          <a:xfrm>
            <a:off x="8472458" y="4663217"/>
            <a:ext cx="548700" cy="3936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Vertical Text1">
  <p:cSld name="Title and Vertical Text">
    <p:spTree>
      <p:nvGrpSpPr>
        <p:cNvPr id="1" name="Shape 100"/>
        <p:cNvGrpSpPr/>
        <p:nvPr/>
      </p:nvGrpSpPr>
      <p:grpSpPr>
        <a:xfrm>
          <a:off x="0" y="0"/>
          <a:ext cx="0" cy="0"/>
          <a:chOff x="0" y="0"/>
          <a:chExt cx="0" cy="0"/>
        </a:xfrm>
      </p:grpSpPr>
      <p:cxnSp>
        <p:nvCxnSpPr>
          <p:cNvPr id="101" name="Google Shape;101;p22"/>
          <p:cNvCxnSpPr/>
          <p:nvPr/>
        </p:nvCxnSpPr>
        <p:spPr>
          <a:xfrm>
            <a:off x="152399" y="741760"/>
            <a:ext cx="8787000" cy="1200"/>
          </a:xfrm>
          <a:prstGeom prst="straightConnector1">
            <a:avLst/>
          </a:prstGeom>
          <a:noFill/>
          <a:ln w="38100" cap="flat" cmpd="sng">
            <a:solidFill>
              <a:srgbClr val="4A7EBB"/>
            </a:solidFill>
            <a:prstDash val="solid"/>
            <a:round/>
            <a:headEnd type="none" w="sm" len="sm"/>
            <a:tailEnd type="none" w="sm" len="sm"/>
          </a:ln>
        </p:spPr>
      </p:cxnSp>
      <p:cxnSp>
        <p:nvCxnSpPr>
          <p:cNvPr id="102" name="Google Shape;102;p22"/>
          <p:cNvCxnSpPr/>
          <p:nvPr/>
        </p:nvCxnSpPr>
        <p:spPr>
          <a:xfrm>
            <a:off x="152399" y="798910"/>
            <a:ext cx="8787000" cy="1200"/>
          </a:xfrm>
          <a:prstGeom prst="straightConnector1">
            <a:avLst/>
          </a:prstGeom>
          <a:noFill/>
          <a:ln w="9525" cap="flat" cmpd="sng">
            <a:solidFill>
              <a:srgbClr val="4A7EBB"/>
            </a:solidFill>
            <a:prstDash val="solid"/>
            <a:round/>
            <a:headEnd type="none" w="sm" len="sm"/>
            <a:tailEnd type="none" w="sm" len="sm"/>
          </a:ln>
        </p:spPr>
      </p:cxnSp>
      <p:cxnSp>
        <p:nvCxnSpPr>
          <p:cNvPr id="103" name="Google Shape;103;p22"/>
          <p:cNvCxnSpPr/>
          <p:nvPr/>
        </p:nvCxnSpPr>
        <p:spPr>
          <a:xfrm>
            <a:off x="152399" y="4913711"/>
            <a:ext cx="8787000" cy="1200"/>
          </a:xfrm>
          <a:prstGeom prst="straightConnector1">
            <a:avLst/>
          </a:prstGeom>
          <a:noFill/>
          <a:ln w="38100" cap="flat" cmpd="sng">
            <a:solidFill>
              <a:srgbClr val="4A7EBB"/>
            </a:solidFill>
            <a:prstDash val="solid"/>
            <a:round/>
            <a:headEnd type="none" w="sm" len="sm"/>
            <a:tailEnd type="none" w="sm" len="sm"/>
          </a:ln>
        </p:spPr>
      </p:cxnSp>
      <p:cxnSp>
        <p:nvCxnSpPr>
          <p:cNvPr id="104" name="Google Shape;104;p22"/>
          <p:cNvCxnSpPr/>
          <p:nvPr/>
        </p:nvCxnSpPr>
        <p:spPr>
          <a:xfrm>
            <a:off x="152399" y="4856561"/>
            <a:ext cx="8787000" cy="1200"/>
          </a:xfrm>
          <a:prstGeom prst="straightConnector1">
            <a:avLst/>
          </a:prstGeom>
          <a:noFill/>
          <a:ln w="9525" cap="flat" cmpd="sng">
            <a:solidFill>
              <a:srgbClr val="4A7EBB"/>
            </a:solidFill>
            <a:prstDash val="solid"/>
            <a:round/>
            <a:headEnd type="none" w="sm" len="sm"/>
            <a:tailEnd type="none" w="sm" len="sm"/>
          </a:ln>
        </p:spPr>
      </p:cxnSp>
      <p:sp>
        <p:nvSpPr>
          <p:cNvPr id="105" name="Google Shape;105;p22"/>
          <p:cNvSpPr txBox="1">
            <a:spLocks noGrp="1"/>
          </p:cNvSpPr>
          <p:nvPr>
            <p:ph type="title"/>
          </p:nvPr>
        </p:nvSpPr>
        <p:spPr>
          <a:xfrm>
            <a:off x="0" y="86917"/>
            <a:ext cx="9144000" cy="540600"/>
          </a:xfrm>
          <a:prstGeom prst="rect">
            <a:avLst/>
          </a:prstGeom>
          <a:noFill/>
          <a:ln>
            <a:noFill/>
          </a:ln>
        </p:spPr>
        <p:txBody>
          <a:bodyPr spcFirstLastPara="1" wrap="square" lIns="34250" tIns="34250" rIns="34250" bIns="34250" anchor="ctr" anchorCtr="0">
            <a:normAutofit/>
          </a:bodyPr>
          <a:lstStyle>
            <a:lvl1pPr lvl="0" algn="ctr">
              <a:lnSpc>
                <a:spcPct val="100000"/>
              </a:lnSpc>
              <a:spcBef>
                <a:spcPts val="0"/>
              </a:spcBef>
              <a:spcAft>
                <a:spcPts val="0"/>
              </a:spcAft>
              <a:buClr>
                <a:srgbClr val="170981"/>
              </a:buClr>
              <a:buSzPts val="3300"/>
              <a:buFont typeface="Calibri"/>
              <a:buNone/>
              <a:defRPr sz="3300" b="1">
                <a:solidFill>
                  <a:srgbClr val="170981"/>
                </a:solidFill>
                <a:latin typeface="Calibri"/>
                <a:ea typeface="Calibri"/>
                <a:cs typeface="Calibri"/>
                <a:sym typeface="Calibri"/>
              </a:defRPr>
            </a:lvl1pPr>
            <a:lvl2pPr lvl="1" algn="l">
              <a:lnSpc>
                <a:spcPct val="322222"/>
              </a:lnSpc>
              <a:spcBef>
                <a:spcPts val="0"/>
              </a:spcBef>
              <a:spcAft>
                <a:spcPts val="0"/>
              </a:spcAft>
              <a:buClr>
                <a:srgbClr val="990000"/>
              </a:buClr>
              <a:buSzPts val="1400"/>
              <a:buNone/>
              <a:defRPr/>
            </a:lvl2pPr>
            <a:lvl3pPr lvl="2" algn="l">
              <a:lnSpc>
                <a:spcPct val="322222"/>
              </a:lnSpc>
              <a:spcBef>
                <a:spcPts val="0"/>
              </a:spcBef>
              <a:spcAft>
                <a:spcPts val="0"/>
              </a:spcAft>
              <a:buClr>
                <a:srgbClr val="990000"/>
              </a:buClr>
              <a:buSzPts val="1400"/>
              <a:buNone/>
              <a:defRPr/>
            </a:lvl3pPr>
            <a:lvl4pPr lvl="3" algn="l">
              <a:lnSpc>
                <a:spcPct val="322222"/>
              </a:lnSpc>
              <a:spcBef>
                <a:spcPts val="0"/>
              </a:spcBef>
              <a:spcAft>
                <a:spcPts val="0"/>
              </a:spcAft>
              <a:buClr>
                <a:srgbClr val="990000"/>
              </a:buClr>
              <a:buSzPts val="1400"/>
              <a:buNone/>
              <a:defRPr/>
            </a:lvl4pPr>
            <a:lvl5pPr lvl="4" algn="l">
              <a:lnSpc>
                <a:spcPct val="322222"/>
              </a:lnSpc>
              <a:spcBef>
                <a:spcPts val="0"/>
              </a:spcBef>
              <a:spcAft>
                <a:spcPts val="0"/>
              </a:spcAft>
              <a:buClr>
                <a:srgbClr val="990000"/>
              </a:buClr>
              <a:buSzPts val="1400"/>
              <a:buNone/>
              <a:defRPr/>
            </a:lvl5pPr>
            <a:lvl6pPr lvl="5" algn="l">
              <a:lnSpc>
                <a:spcPct val="322222"/>
              </a:lnSpc>
              <a:spcBef>
                <a:spcPts val="0"/>
              </a:spcBef>
              <a:spcAft>
                <a:spcPts val="0"/>
              </a:spcAft>
              <a:buClr>
                <a:srgbClr val="990000"/>
              </a:buClr>
              <a:buSzPts val="1400"/>
              <a:buNone/>
              <a:defRPr/>
            </a:lvl6pPr>
            <a:lvl7pPr lvl="6" algn="l">
              <a:lnSpc>
                <a:spcPct val="322222"/>
              </a:lnSpc>
              <a:spcBef>
                <a:spcPts val="0"/>
              </a:spcBef>
              <a:spcAft>
                <a:spcPts val="0"/>
              </a:spcAft>
              <a:buClr>
                <a:srgbClr val="990000"/>
              </a:buClr>
              <a:buSzPts val="1400"/>
              <a:buNone/>
              <a:defRPr/>
            </a:lvl7pPr>
            <a:lvl8pPr lvl="7" algn="l">
              <a:lnSpc>
                <a:spcPct val="322222"/>
              </a:lnSpc>
              <a:spcBef>
                <a:spcPts val="0"/>
              </a:spcBef>
              <a:spcAft>
                <a:spcPts val="0"/>
              </a:spcAft>
              <a:buClr>
                <a:srgbClr val="990000"/>
              </a:buClr>
              <a:buSzPts val="1400"/>
              <a:buNone/>
              <a:defRPr/>
            </a:lvl8pPr>
            <a:lvl9pPr lvl="8" algn="l">
              <a:lnSpc>
                <a:spcPct val="322222"/>
              </a:lnSpc>
              <a:spcBef>
                <a:spcPts val="0"/>
              </a:spcBef>
              <a:spcAft>
                <a:spcPts val="0"/>
              </a:spcAft>
              <a:buClr>
                <a:srgbClr val="990000"/>
              </a:buClr>
              <a:buSzPts val="1400"/>
              <a:buNone/>
              <a:defRPr/>
            </a:lvl9pPr>
          </a:lstStyle>
          <a:p>
            <a:endParaRPr/>
          </a:p>
        </p:txBody>
      </p:sp>
      <p:sp>
        <p:nvSpPr>
          <p:cNvPr id="106" name="Google Shape;106;p22"/>
          <p:cNvSpPr txBox="1">
            <a:spLocks noGrp="1"/>
          </p:cNvSpPr>
          <p:nvPr>
            <p:ph type="body" idx="1"/>
          </p:nvPr>
        </p:nvSpPr>
        <p:spPr>
          <a:xfrm>
            <a:off x="228600" y="850106"/>
            <a:ext cx="8667600" cy="4065000"/>
          </a:xfrm>
          <a:prstGeom prst="rect">
            <a:avLst/>
          </a:prstGeom>
          <a:noFill/>
          <a:ln>
            <a:noFill/>
          </a:ln>
        </p:spPr>
        <p:txBody>
          <a:bodyPr spcFirstLastPara="1" wrap="square" lIns="34250" tIns="34250" rIns="34250" bIns="34250" anchor="t" anchorCtr="0">
            <a:normAutofit/>
          </a:bodyPr>
          <a:lstStyle>
            <a:lvl1pPr marL="457200" lvl="0" indent="-298450" algn="l">
              <a:lnSpc>
                <a:spcPct val="100000"/>
              </a:lnSpc>
              <a:spcBef>
                <a:spcPts val="400"/>
              </a:spcBef>
              <a:spcAft>
                <a:spcPts val="0"/>
              </a:spcAft>
              <a:buClr>
                <a:srgbClr val="170981"/>
              </a:buClr>
              <a:buSzPts val="1100"/>
              <a:buFont typeface="Noto Sans Symbols"/>
              <a:buChar char="●"/>
              <a:defRPr/>
            </a:lvl1pPr>
            <a:lvl2pPr marL="914400" lvl="1" indent="-298450" algn="l">
              <a:lnSpc>
                <a:spcPct val="100000"/>
              </a:lnSpc>
              <a:spcBef>
                <a:spcPts val="400"/>
              </a:spcBef>
              <a:spcAft>
                <a:spcPts val="0"/>
              </a:spcAft>
              <a:buClr>
                <a:srgbClr val="170981"/>
              </a:buClr>
              <a:buSzPts val="1100"/>
              <a:buFont typeface="Noto Sans Symbols"/>
              <a:buChar char="●"/>
              <a:defRPr/>
            </a:lvl2pPr>
            <a:lvl3pPr marL="1371600" lvl="2" indent="-298450" algn="l">
              <a:lnSpc>
                <a:spcPct val="100000"/>
              </a:lnSpc>
              <a:spcBef>
                <a:spcPts val="400"/>
              </a:spcBef>
              <a:spcAft>
                <a:spcPts val="0"/>
              </a:spcAft>
              <a:buClr>
                <a:srgbClr val="170981"/>
              </a:buClr>
              <a:buSzPts val="1100"/>
              <a:buFont typeface="Noto Sans Symbols"/>
              <a:buChar char="●"/>
              <a:defRPr/>
            </a:lvl3pPr>
            <a:lvl4pPr marL="1828800" lvl="3" indent="-298450" algn="l">
              <a:lnSpc>
                <a:spcPct val="100000"/>
              </a:lnSpc>
              <a:spcBef>
                <a:spcPts val="400"/>
              </a:spcBef>
              <a:spcAft>
                <a:spcPts val="0"/>
              </a:spcAft>
              <a:buClr>
                <a:srgbClr val="170981"/>
              </a:buClr>
              <a:buSzPts val="1100"/>
              <a:buFont typeface="Noto Sans Symbols"/>
              <a:buChar char="●"/>
              <a:defRPr/>
            </a:lvl4pPr>
            <a:lvl5pPr marL="2286000" lvl="4" indent="-317500" algn="l">
              <a:lnSpc>
                <a:spcPct val="100000"/>
              </a:lnSpc>
              <a:spcBef>
                <a:spcPts val="400"/>
              </a:spcBef>
              <a:spcAft>
                <a:spcPts val="0"/>
              </a:spcAft>
              <a:buClr>
                <a:srgbClr val="170981"/>
              </a:buClr>
              <a:buSzPts val="1400"/>
              <a:buFont typeface="Noto Sans Symbols"/>
              <a:buChar char="🕔"/>
              <a:defRPr/>
            </a:lvl5pPr>
            <a:lvl6pPr marL="2743200" lvl="5" indent="-317500" algn="l">
              <a:lnSpc>
                <a:spcPct val="100000"/>
              </a:lnSpc>
              <a:spcBef>
                <a:spcPts val="400"/>
              </a:spcBef>
              <a:spcAft>
                <a:spcPts val="0"/>
              </a:spcAft>
              <a:buClr>
                <a:srgbClr val="000000"/>
              </a:buClr>
              <a:buSzPts val="1400"/>
              <a:buChar char="»"/>
              <a:defRPr/>
            </a:lvl6pPr>
            <a:lvl7pPr marL="3200400" lvl="6" indent="-317500" algn="l">
              <a:lnSpc>
                <a:spcPct val="100000"/>
              </a:lnSpc>
              <a:spcBef>
                <a:spcPts val="400"/>
              </a:spcBef>
              <a:spcAft>
                <a:spcPts val="0"/>
              </a:spcAft>
              <a:buClr>
                <a:srgbClr val="000000"/>
              </a:buClr>
              <a:buSzPts val="1400"/>
              <a:buChar char="»"/>
              <a:defRPr/>
            </a:lvl7pPr>
            <a:lvl8pPr marL="3657600" lvl="7" indent="-317500" algn="l">
              <a:lnSpc>
                <a:spcPct val="100000"/>
              </a:lnSpc>
              <a:spcBef>
                <a:spcPts val="400"/>
              </a:spcBef>
              <a:spcAft>
                <a:spcPts val="0"/>
              </a:spcAft>
              <a:buClr>
                <a:srgbClr val="000000"/>
              </a:buClr>
              <a:buSzPts val="1400"/>
              <a:buChar char="»"/>
              <a:defRPr/>
            </a:lvl8pPr>
            <a:lvl9pPr marL="4114800" lvl="8" indent="-317500" algn="l">
              <a:lnSpc>
                <a:spcPct val="100000"/>
              </a:lnSpc>
              <a:spcBef>
                <a:spcPts val="400"/>
              </a:spcBef>
              <a:spcAft>
                <a:spcPts val="0"/>
              </a:spcAft>
              <a:buClr>
                <a:srgbClr val="000000"/>
              </a:buClr>
              <a:buSzPts val="1400"/>
              <a:buChar char="»"/>
              <a:defRPr/>
            </a:lvl9pPr>
          </a:lstStyle>
          <a:p>
            <a:endParaRPr/>
          </a:p>
        </p:txBody>
      </p:sp>
      <p:sp>
        <p:nvSpPr>
          <p:cNvPr id="107" name="Google Shape;107;p22"/>
          <p:cNvSpPr txBox="1">
            <a:spLocks noGrp="1"/>
          </p:cNvSpPr>
          <p:nvPr>
            <p:ph type="sldNum" idx="12"/>
          </p:nvPr>
        </p:nvSpPr>
        <p:spPr>
          <a:xfrm>
            <a:off x="8909628" y="4926806"/>
            <a:ext cx="234600" cy="220800"/>
          </a:xfrm>
          <a:prstGeom prst="rect">
            <a:avLst/>
          </a:prstGeom>
          <a:noFill/>
          <a:ln>
            <a:noFill/>
          </a:ln>
        </p:spPr>
        <p:txBody>
          <a:bodyPr spcFirstLastPara="1" wrap="square" lIns="34250" tIns="34250" rIns="34250" bIns="34250" anchor="t" anchorCtr="0">
            <a:noAutofit/>
          </a:bodyPr>
          <a:lstStyle>
            <a:lvl1pPr marL="0" marR="0" lvl="0"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283779" y="273844"/>
            <a:ext cx="8576400" cy="427800"/>
          </a:xfrm>
          <a:prstGeom prst="rect">
            <a:avLst/>
          </a:prstGeom>
          <a:noFill/>
          <a:ln>
            <a:noFill/>
          </a:ln>
        </p:spPr>
        <p:txBody>
          <a:bodyPr spcFirstLastPara="1" wrap="square" lIns="68550" tIns="34250" rIns="68550" bIns="34250"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3"/>
          <p:cNvSpPr txBox="1">
            <a:spLocks noGrp="1"/>
          </p:cNvSpPr>
          <p:nvPr>
            <p:ph type="body" idx="1"/>
          </p:nvPr>
        </p:nvSpPr>
        <p:spPr>
          <a:xfrm>
            <a:off x="283779" y="836107"/>
            <a:ext cx="4231200" cy="37965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3"/>
          <p:cNvSpPr txBox="1">
            <a:spLocks noGrp="1"/>
          </p:cNvSpPr>
          <p:nvPr>
            <p:ph type="body" idx="2"/>
          </p:nvPr>
        </p:nvSpPr>
        <p:spPr>
          <a:xfrm>
            <a:off x="4629149" y="836106"/>
            <a:ext cx="4231200" cy="37965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3"/>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74"/>
          <p:cNvSpPr txBox="1">
            <a:spLocks noGrp="1"/>
          </p:cNvSpPr>
          <p:nvPr>
            <p:ph type="title"/>
          </p:nvPr>
        </p:nvSpPr>
        <p:spPr>
          <a:xfrm>
            <a:off x="361950" y="273844"/>
            <a:ext cx="8420100" cy="47291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800"/>
              <a:buFont typeface="Roboto"/>
              <a:buNone/>
              <a:defRPr sz="2100" b="0" i="0">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4"/>
          <p:cNvSpPr txBox="1">
            <a:spLocks noGrp="1"/>
          </p:cNvSpPr>
          <p:nvPr>
            <p:ph type="body" idx="1"/>
          </p:nvPr>
        </p:nvSpPr>
        <p:spPr>
          <a:xfrm>
            <a:off x="361950" y="883921"/>
            <a:ext cx="8420100" cy="3748802"/>
          </a:xfrm>
          <a:prstGeom prst="rect">
            <a:avLst/>
          </a:prstGeom>
          <a:noFill/>
          <a:ln>
            <a:noFill/>
          </a:ln>
        </p:spPr>
        <p:txBody>
          <a:bodyPr spcFirstLastPara="1" wrap="square" lIns="91425" tIns="45700" rIns="91425" bIns="45700" anchor="t" anchorCtr="0">
            <a:normAutofit/>
          </a:bodyPr>
          <a:lstStyle>
            <a:lvl1pPr marL="342900" lvl="0" indent="-257175" algn="l">
              <a:lnSpc>
                <a:spcPct val="120000"/>
              </a:lnSpc>
              <a:spcBef>
                <a:spcPts val="750"/>
              </a:spcBef>
              <a:spcAft>
                <a:spcPts val="0"/>
              </a:spcAft>
              <a:buClr>
                <a:srgbClr val="2A2F36"/>
              </a:buClr>
              <a:buSzPts val="1800"/>
              <a:buChar char="•"/>
              <a:defRPr>
                <a:solidFill>
                  <a:srgbClr val="2A2F36"/>
                </a:solidFill>
                <a:latin typeface="Roboto"/>
                <a:ea typeface="Roboto"/>
                <a:cs typeface="Roboto"/>
                <a:sym typeface="Roboto"/>
              </a:defRPr>
            </a:lvl1pPr>
            <a:lvl2pPr marL="685800" lvl="1" indent="-247650" algn="l">
              <a:lnSpc>
                <a:spcPct val="120000"/>
              </a:lnSpc>
              <a:spcBef>
                <a:spcPts val="375"/>
              </a:spcBef>
              <a:spcAft>
                <a:spcPts val="0"/>
              </a:spcAft>
              <a:buClr>
                <a:srgbClr val="2A2F36"/>
              </a:buClr>
              <a:buSzPts val="1600"/>
              <a:buChar char="•"/>
              <a:defRPr>
                <a:solidFill>
                  <a:srgbClr val="2A2F36"/>
                </a:solidFill>
                <a:latin typeface="Roboto"/>
                <a:ea typeface="Roboto"/>
                <a:cs typeface="Roboto"/>
                <a:sym typeface="Roboto"/>
              </a:defRPr>
            </a:lvl2pPr>
            <a:lvl3pPr marL="1028700" lvl="2" indent="-238125" algn="l">
              <a:lnSpc>
                <a:spcPct val="120000"/>
              </a:lnSpc>
              <a:spcBef>
                <a:spcPts val="375"/>
              </a:spcBef>
              <a:spcAft>
                <a:spcPts val="0"/>
              </a:spcAft>
              <a:buClr>
                <a:srgbClr val="2A2F36"/>
              </a:buClr>
              <a:buSzPts val="1400"/>
              <a:buChar char="•"/>
              <a:defRPr>
                <a:solidFill>
                  <a:srgbClr val="2A2F36"/>
                </a:solidFill>
                <a:latin typeface="Roboto"/>
                <a:ea typeface="Roboto"/>
                <a:cs typeface="Roboto"/>
                <a:sym typeface="Roboto"/>
              </a:defRPr>
            </a:lvl3pPr>
            <a:lvl4pPr marL="1371600" lvl="3" indent="-228600" algn="l">
              <a:lnSpc>
                <a:spcPct val="120000"/>
              </a:lnSpc>
              <a:spcBef>
                <a:spcPts val="375"/>
              </a:spcBef>
              <a:spcAft>
                <a:spcPts val="0"/>
              </a:spcAft>
              <a:buClr>
                <a:srgbClr val="2A2F36"/>
              </a:buClr>
              <a:buSzPts val="1200"/>
              <a:buChar char="•"/>
              <a:defRPr>
                <a:solidFill>
                  <a:srgbClr val="2A2F36"/>
                </a:solidFill>
                <a:latin typeface="Roboto"/>
                <a:ea typeface="Roboto"/>
                <a:cs typeface="Roboto"/>
                <a:sym typeface="Roboto"/>
              </a:defRPr>
            </a:lvl4pPr>
            <a:lvl5pPr marL="1714500" lvl="4" indent="-228600" algn="l">
              <a:lnSpc>
                <a:spcPct val="120000"/>
              </a:lnSpc>
              <a:spcBef>
                <a:spcPts val="375"/>
              </a:spcBef>
              <a:spcAft>
                <a:spcPts val="0"/>
              </a:spcAft>
              <a:buClr>
                <a:srgbClr val="2A2F36"/>
              </a:buClr>
              <a:buSzPts val="1200"/>
              <a:buChar char="•"/>
              <a:defRPr>
                <a:solidFill>
                  <a:srgbClr val="2A2F36"/>
                </a:solidFill>
                <a:latin typeface="Roboto"/>
                <a:ea typeface="Roboto"/>
                <a:cs typeface="Roboto"/>
                <a:sym typeface="Robot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74"/>
          <p:cNvSpPr txBox="1">
            <a:spLocks noGrp="1"/>
          </p:cNvSpPr>
          <p:nvPr>
            <p:ph type="dt" idx="10"/>
          </p:nvPr>
        </p:nvSpPr>
        <p:spPr>
          <a:xfrm>
            <a:off x="361950" y="4767263"/>
            <a:ext cx="23241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4"/>
          <p:cNvSpPr txBox="1">
            <a:spLocks noGrp="1"/>
          </p:cNvSpPr>
          <p:nvPr>
            <p:ph type="sldNum" idx="12"/>
          </p:nvPr>
        </p:nvSpPr>
        <p:spPr>
          <a:xfrm>
            <a:off x="6457950" y="4767263"/>
            <a:ext cx="23241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8341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848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8"/>
        <p:cNvGrpSpPr/>
        <p:nvPr/>
      </p:nvGrpSpPr>
      <p:grpSpPr>
        <a:xfrm>
          <a:off x="0" y="0"/>
          <a:ext cx="0" cy="0"/>
          <a:chOff x="0" y="0"/>
          <a:chExt cx="0" cy="0"/>
        </a:xfrm>
      </p:grpSpPr>
      <p:sp>
        <p:nvSpPr>
          <p:cNvPr id="89" name="Google Shape;89;p44"/>
          <p:cNvSpPr txBox="1">
            <a:spLocks noGrp="1"/>
          </p:cNvSpPr>
          <p:nvPr>
            <p:ph type="title"/>
          </p:nvPr>
        </p:nvSpPr>
        <p:spPr>
          <a:xfrm>
            <a:off x="628650" y="273844"/>
            <a:ext cx="7886700" cy="516731"/>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4"/>
          <p:cNvSpPr txBox="1">
            <a:spLocks noGrp="1"/>
          </p:cNvSpPr>
          <p:nvPr>
            <p:ph type="body" idx="1"/>
          </p:nvPr>
        </p:nvSpPr>
        <p:spPr>
          <a:xfrm rot="5400000">
            <a:off x="2717602" y="-1165026"/>
            <a:ext cx="3708797"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4248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673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83779" y="273844"/>
            <a:ext cx="8576400" cy="427800"/>
          </a:xfrm>
          <a:prstGeom prst="rect">
            <a:avLst/>
          </a:prstGeom>
          <a:noFill/>
          <a:ln>
            <a:noFill/>
          </a:ln>
        </p:spPr>
        <p:txBody>
          <a:bodyPr spcFirstLastPara="1" wrap="square" lIns="68550" tIns="34250" rIns="68550" bIns="34250" anchor="ctr" anchorCtr="0">
            <a:norm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83779" y="835573"/>
            <a:ext cx="8576400" cy="3797100"/>
          </a:xfrm>
          <a:prstGeom prst="rect">
            <a:avLst/>
          </a:prstGeom>
          <a:noFill/>
          <a:ln>
            <a:noFill/>
          </a:ln>
        </p:spPr>
        <p:txBody>
          <a:bodyPr spcFirstLastPara="1" wrap="square" lIns="68550" tIns="34250" rIns="68550" bIns="34250"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marR="0" lvl="0" algn="l" rtl="0">
              <a:lnSpc>
                <a:spcPct val="100000"/>
              </a:lnSpc>
              <a:spcBef>
                <a:spcPts val="0"/>
              </a:spcBef>
              <a:spcAft>
                <a:spcPts val="0"/>
              </a:spcAft>
              <a:buClr>
                <a:srgbClr val="000000"/>
              </a:buClr>
              <a:buSzPts val="1100"/>
              <a:buFont typeface="Arial"/>
              <a:buNone/>
              <a:defRPr sz="9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marR="0" lvl="0" algn="ctr" rtl="0">
              <a:lnSpc>
                <a:spcPct val="100000"/>
              </a:lnSpc>
              <a:spcBef>
                <a:spcPts val="0"/>
              </a:spcBef>
              <a:spcAft>
                <a:spcPts val="0"/>
              </a:spcAft>
              <a:buClr>
                <a:srgbClr val="000000"/>
              </a:buClr>
              <a:buSzPts val="1100"/>
              <a:buFont typeface="Arial"/>
              <a:buNone/>
              <a:defRPr sz="9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p:nvPr/>
        </p:nvSpPr>
        <p:spPr>
          <a:xfrm rot="10800000" flipH="1">
            <a:off x="0" y="-204"/>
            <a:ext cx="9144000" cy="82500"/>
          </a:xfrm>
          <a:prstGeom prst="rect">
            <a:avLst/>
          </a:prstGeom>
          <a:solidFill>
            <a:srgbClr val="B1D100"/>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13"/>
          <p:cNvSpPr/>
          <p:nvPr/>
        </p:nvSpPr>
        <p:spPr>
          <a:xfrm>
            <a:off x="1" y="0"/>
            <a:ext cx="2242200" cy="82500"/>
          </a:xfrm>
          <a:prstGeom prst="rect">
            <a:avLst/>
          </a:prstGeom>
          <a:solidFill>
            <a:srgbClr val="23262E"/>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3" r:id="rId3"/>
    <p:sldLayoutId id="2147483665" r:id="rId4"/>
    <p:sldLayoutId id="2147483666" r:id="rId5"/>
    <p:sldLayoutId id="2147483667" r:id="rId6"/>
    <p:sldLayoutId id="2147483668"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 Target="slide24.xml"/><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slide" Target="slide28.xml"/><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slide" Target="slide25.xm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png"/><Relationship Id="rId9" Type="http://schemas.openxmlformats.org/officeDocument/2006/relationships/image" Target="../media/image10.tiff"/><Relationship Id="rId10" Type="http://schemas.openxmlformats.org/officeDocument/2006/relationships/image" Target="../media/image11.JPG"/><Relationship Id="rId11" Type="http://schemas.openxmlformats.org/officeDocument/2006/relationships/image" Target="../media/image12.tiff"/><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7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7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6"/>
          <p:cNvSpPr txBox="1">
            <a:spLocks noGrp="1"/>
          </p:cNvSpPr>
          <p:nvPr>
            <p:ph type="ctrTitle"/>
          </p:nvPr>
        </p:nvSpPr>
        <p:spPr>
          <a:xfrm>
            <a:off x="613775" y="1209128"/>
            <a:ext cx="7916400" cy="694800"/>
          </a:xfrm>
          <a:prstGeom prst="rect">
            <a:avLst/>
          </a:prstGeom>
          <a:noFill/>
          <a:ln>
            <a:noFill/>
          </a:ln>
        </p:spPr>
        <p:txBody>
          <a:bodyPr spcFirstLastPara="1" wrap="square" lIns="68525" tIns="34250" rIns="68525" bIns="34250" anchor="b" anchorCtr="0">
            <a:noAutofit/>
          </a:bodyPr>
          <a:lstStyle/>
          <a:p>
            <a:pPr marL="0" lvl="0" indent="0" algn="ctr" rtl="0">
              <a:lnSpc>
                <a:spcPct val="90000"/>
              </a:lnSpc>
              <a:spcBef>
                <a:spcPts val="0"/>
              </a:spcBef>
              <a:spcAft>
                <a:spcPts val="0"/>
              </a:spcAft>
              <a:buClr>
                <a:srgbClr val="23262E"/>
              </a:buClr>
              <a:buSzPts val="2700"/>
              <a:buNone/>
            </a:pPr>
            <a:r>
              <a:rPr lang="en-US" sz="2700" dirty="0" smtClean="0"/>
              <a:t>Large Neural Models Self-Learning Symbolic Knowledge</a:t>
            </a:r>
            <a:endParaRPr dirty="0"/>
          </a:p>
        </p:txBody>
      </p:sp>
      <p:sp>
        <p:nvSpPr>
          <p:cNvPr id="225" name="Google Shape;225;p46"/>
          <p:cNvSpPr txBox="1">
            <a:spLocks noGrp="1"/>
          </p:cNvSpPr>
          <p:nvPr>
            <p:ph type="subTitle" idx="1"/>
          </p:nvPr>
        </p:nvSpPr>
        <p:spPr>
          <a:xfrm>
            <a:off x="613775" y="2393140"/>
            <a:ext cx="8204910" cy="1632588"/>
          </a:xfrm>
          <a:prstGeom prst="rect">
            <a:avLst/>
          </a:prstGeom>
          <a:noFill/>
          <a:ln>
            <a:noFill/>
          </a:ln>
        </p:spPr>
        <p:txBody>
          <a:bodyPr spcFirstLastPara="1" wrap="square" lIns="68525" tIns="34250" rIns="68525" bIns="34250" anchor="t" anchorCtr="0">
            <a:normAutofit/>
          </a:bodyPr>
          <a:lstStyle/>
          <a:p>
            <a:pPr marL="0" lvl="0" indent="0" algn="ctr" rtl="0">
              <a:lnSpc>
                <a:spcPct val="100000"/>
              </a:lnSpc>
              <a:spcBef>
                <a:spcPts val="0"/>
              </a:spcBef>
              <a:spcAft>
                <a:spcPts val="0"/>
              </a:spcAft>
              <a:buClr>
                <a:srgbClr val="23262E"/>
              </a:buClr>
              <a:buSzPts val="1100"/>
              <a:buNone/>
            </a:pPr>
            <a:r>
              <a:rPr lang="en" sz="2000" b="1" dirty="0" smtClean="0"/>
              <a:t>Heng Ji</a:t>
            </a:r>
            <a:r>
              <a:rPr lang="en-US" sz="2000" b="1" dirty="0" smtClean="0"/>
              <a:t> </a:t>
            </a:r>
          </a:p>
          <a:p>
            <a:pPr marL="0" lvl="0" indent="0" algn="ctr" rtl="0">
              <a:lnSpc>
                <a:spcPct val="100000"/>
              </a:lnSpc>
              <a:spcBef>
                <a:spcPts val="0"/>
              </a:spcBef>
              <a:spcAft>
                <a:spcPts val="0"/>
              </a:spcAft>
              <a:buClr>
                <a:srgbClr val="23262E"/>
              </a:buClr>
              <a:buSzPts val="1100"/>
              <a:buNone/>
            </a:pPr>
            <a:r>
              <a:rPr lang="en-US" sz="1800" b="1" dirty="0" smtClean="0"/>
              <a:t>(work done by Zoey Li, </a:t>
            </a:r>
            <a:r>
              <a:rPr lang="en-US" sz="1800" b="1" dirty="0" err="1" smtClean="0"/>
              <a:t>Zhenhailong</a:t>
            </a:r>
            <a:r>
              <a:rPr lang="en-US" sz="1800" b="1" dirty="0" smtClean="0"/>
              <a:t> Wang and Carl Edwards @UIUC)</a:t>
            </a:r>
          </a:p>
          <a:p>
            <a:pPr marL="0" lvl="0" indent="0" algn="ctr" rtl="0">
              <a:lnSpc>
                <a:spcPct val="100000"/>
              </a:lnSpc>
              <a:spcBef>
                <a:spcPts val="0"/>
              </a:spcBef>
              <a:spcAft>
                <a:spcPts val="0"/>
              </a:spcAft>
              <a:buClr>
                <a:srgbClr val="23262E"/>
              </a:buClr>
              <a:buSzPts val="1100"/>
              <a:buNone/>
            </a:pPr>
            <a:r>
              <a:rPr lang="en-US" sz="1400" dirty="0" smtClean="0"/>
              <a:t>Professor of Computer Science, University of Illinois Urbana-Champaign</a:t>
            </a:r>
          </a:p>
          <a:p>
            <a:pPr marL="0" lvl="0" indent="0" algn="ctr" rtl="0">
              <a:lnSpc>
                <a:spcPct val="100000"/>
              </a:lnSpc>
              <a:spcBef>
                <a:spcPts val="0"/>
              </a:spcBef>
              <a:spcAft>
                <a:spcPts val="0"/>
              </a:spcAft>
              <a:buClr>
                <a:srgbClr val="23262E"/>
              </a:buClr>
              <a:buSzPts val="1100"/>
              <a:buNone/>
            </a:pPr>
            <a:r>
              <a:rPr lang="en-US" sz="1400" dirty="0" smtClean="0"/>
              <a:t>Amazon Scholar</a:t>
            </a:r>
            <a:br>
              <a:rPr lang="en-US" sz="1400" dirty="0" smtClean="0"/>
            </a:br>
            <a:r>
              <a:rPr lang="en-US" sz="1400" dirty="0" smtClean="0"/>
              <a:t>Founding Director of Amazon-Illinois </a:t>
            </a:r>
            <a:r>
              <a:rPr lang="en-US" sz="1400" dirty="0"/>
              <a:t>Center on AI for Interactive Conversational Experiences (AICE) </a:t>
            </a:r>
            <a:endParaRPr lang="en-US" sz="1400" dirty="0" smtClean="0"/>
          </a:p>
          <a:p>
            <a:pPr marL="0" lvl="0" indent="0" algn="ctr" rtl="0">
              <a:lnSpc>
                <a:spcPct val="100000"/>
              </a:lnSpc>
              <a:spcBef>
                <a:spcPts val="0"/>
              </a:spcBef>
              <a:spcAft>
                <a:spcPts val="0"/>
              </a:spcAft>
              <a:buClr>
                <a:srgbClr val="23262E"/>
              </a:buClr>
              <a:buSzPts val="1100"/>
              <a:buNone/>
            </a:pPr>
            <a:r>
              <a:rPr lang="en-US" sz="1400" i="1" dirty="0" err="1" smtClean="0"/>
              <a:t>hengji@illinois.edu</a:t>
            </a:r>
            <a:endParaRPr lang="en-US" sz="1600" i="1" dirty="0"/>
          </a:p>
        </p:txBody>
      </p:sp>
      <p:sp>
        <p:nvSpPr>
          <p:cNvPr id="5" name="Google Shape;171;p3"/>
          <p:cNvSpPr txBox="1"/>
          <p:nvPr/>
        </p:nvSpPr>
        <p:spPr>
          <a:xfrm>
            <a:off x="1207034" y="4897999"/>
            <a:ext cx="1689317" cy="34064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err="1">
                <a:solidFill>
                  <a:schemeClr val="dk1"/>
                </a:solidFill>
                <a:latin typeface="Arial"/>
                <a:ea typeface="Arial"/>
                <a:cs typeface="Arial"/>
                <a:sym typeface="Arial"/>
              </a:rPr>
              <a:t>Zoey</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Sha</a:t>
            </a:r>
            <a:r>
              <a:rPr lang="en-US" sz="1000" b="0" i="0" u="none" strike="noStrike" cap="none" dirty="0">
                <a:solidFill>
                  <a:schemeClr val="dk1"/>
                </a:solidFill>
                <a:latin typeface="Arial"/>
                <a:ea typeface="Arial"/>
                <a:cs typeface="Arial"/>
                <a:sym typeface="Arial"/>
              </a:rPr>
              <a:t> Li (UIUC)</a:t>
            </a:r>
            <a:endParaRPr dirty="0"/>
          </a:p>
        </p:txBody>
      </p:sp>
      <p:pic>
        <p:nvPicPr>
          <p:cNvPr id="6" name="Google Shape;174;p3"/>
          <p:cNvPicPr preferRelativeResize="0"/>
          <p:nvPr/>
        </p:nvPicPr>
        <p:blipFill rotWithShape="1">
          <a:blip r:embed="rId3">
            <a:alphaModFix/>
          </a:blip>
          <a:srcRect/>
          <a:stretch/>
        </p:blipFill>
        <p:spPr>
          <a:xfrm>
            <a:off x="1485900" y="3798961"/>
            <a:ext cx="1131586" cy="1099038"/>
          </a:xfrm>
          <a:prstGeom prst="roundRect">
            <a:avLst>
              <a:gd name="adj" fmla="val 16667"/>
            </a:avLst>
          </a:prstGeom>
          <a:noFill/>
          <a:ln>
            <a:noFill/>
          </a:ln>
        </p:spPr>
      </p:pic>
      <p:sp>
        <p:nvSpPr>
          <p:cNvPr id="7" name="Google Shape;189;p25"/>
          <p:cNvSpPr txBox="1"/>
          <p:nvPr/>
        </p:nvSpPr>
        <p:spPr>
          <a:xfrm>
            <a:off x="5566273" y="4862340"/>
            <a:ext cx="1266900" cy="281160"/>
          </a:xfrm>
          <a:prstGeom prst="rect">
            <a:avLst/>
          </a:prstGeom>
          <a:noFill/>
          <a:ln>
            <a:noFill/>
          </a:ln>
        </p:spPr>
        <p:txBody>
          <a:bodyPr spcFirstLastPara="1" wrap="square" lIns="68550" tIns="34275" rIns="68550" bIns="34275" anchor="t" anchorCtr="0">
            <a:normAutofit/>
          </a:bodyPr>
          <a:lstStyle/>
          <a:p>
            <a:pPr marL="0" marR="0" lvl="0" indent="0" algn="ctr" rtl="0">
              <a:lnSpc>
                <a:spcPct val="100000"/>
              </a:lnSpc>
              <a:spcBef>
                <a:spcPts val="0"/>
              </a:spcBef>
              <a:spcAft>
                <a:spcPts val="0"/>
              </a:spcAft>
              <a:buClr>
                <a:srgbClr val="000000"/>
              </a:buClr>
              <a:buSzPts val="750"/>
              <a:buFont typeface="Arial"/>
              <a:buNone/>
            </a:pPr>
            <a:r>
              <a:rPr lang="en" sz="750" b="0" i="0" u="none" strike="noStrike" cap="none">
                <a:solidFill>
                  <a:schemeClr val="dk1"/>
                </a:solidFill>
                <a:latin typeface="Arial"/>
                <a:ea typeface="Arial"/>
                <a:cs typeface="Arial"/>
                <a:sym typeface="Arial"/>
              </a:rPr>
              <a:t>Zhenhailong</a:t>
            </a:r>
            <a:r>
              <a:rPr lang="en" sz="750" b="0" i="0" u="none" strike="noStrike" cap="none" dirty="0">
                <a:solidFill>
                  <a:schemeClr val="dk1"/>
                </a:solidFill>
                <a:latin typeface="Arial"/>
                <a:ea typeface="Arial"/>
                <a:cs typeface="Arial"/>
                <a:sym typeface="Arial"/>
              </a:rPr>
              <a:t> Wang (UIUC)</a:t>
            </a:r>
            <a:endParaRPr sz="1050" b="0" i="0" u="none" strike="noStrike" cap="none" dirty="0">
              <a:solidFill>
                <a:srgbClr val="000000"/>
              </a:solidFill>
              <a:latin typeface="Arial"/>
              <a:ea typeface="Arial"/>
              <a:cs typeface="Arial"/>
              <a:sym typeface="Arial"/>
            </a:endParaRPr>
          </a:p>
        </p:txBody>
      </p:sp>
      <p:pic>
        <p:nvPicPr>
          <p:cNvPr id="8" name="Google Shape;190;p25"/>
          <p:cNvPicPr preferRelativeResize="0"/>
          <p:nvPr/>
        </p:nvPicPr>
        <p:blipFill rotWithShape="1">
          <a:blip r:embed="rId4">
            <a:alphaModFix/>
          </a:blip>
          <a:srcRect/>
          <a:stretch/>
        </p:blipFill>
        <p:spPr>
          <a:xfrm>
            <a:off x="5696803" y="3758953"/>
            <a:ext cx="1005840" cy="1005840"/>
          </a:xfrm>
          <a:prstGeom prst="roundRect">
            <a:avLst>
              <a:gd name="adj" fmla="val 16667"/>
            </a:avLst>
          </a:prstGeom>
          <a:noFill/>
          <a:ln>
            <a:noFill/>
          </a:ln>
        </p:spPr>
      </p:pic>
      <p:pic>
        <p:nvPicPr>
          <p:cNvPr id="2" name="Picture 1"/>
          <p:cNvPicPr>
            <a:picLocks noChangeAspect="1"/>
          </p:cNvPicPr>
          <p:nvPr/>
        </p:nvPicPr>
        <p:blipFill>
          <a:blip r:embed="rId5"/>
          <a:stretch>
            <a:fillRect/>
          </a:stretch>
        </p:blipFill>
        <p:spPr>
          <a:xfrm>
            <a:off x="7077806" y="3798961"/>
            <a:ext cx="1002325" cy="1005079"/>
          </a:xfrm>
          <a:prstGeom prst="rect">
            <a:avLst/>
          </a:prstGeom>
        </p:spPr>
      </p:pic>
      <p:sp>
        <p:nvSpPr>
          <p:cNvPr id="9" name="Google Shape;189;p25"/>
          <p:cNvSpPr txBox="1"/>
          <p:nvPr/>
        </p:nvSpPr>
        <p:spPr>
          <a:xfrm>
            <a:off x="6945518" y="4880118"/>
            <a:ext cx="1266900" cy="281160"/>
          </a:xfrm>
          <a:prstGeom prst="rect">
            <a:avLst/>
          </a:prstGeom>
          <a:noFill/>
          <a:ln>
            <a:noFill/>
          </a:ln>
        </p:spPr>
        <p:txBody>
          <a:bodyPr spcFirstLastPara="1" wrap="square" lIns="68550" tIns="34275" rIns="68550" bIns="34275" anchor="t" anchorCtr="0">
            <a:normAutofit/>
          </a:bodyPr>
          <a:lstStyle/>
          <a:p>
            <a:pPr marL="0" marR="0" lvl="0" indent="0" algn="ctr" rtl="0">
              <a:lnSpc>
                <a:spcPct val="100000"/>
              </a:lnSpc>
              <a:spcBef>
                <a:spcPts val="0"/>
              </a:spcBef>
              <a:spcAft>
                <a:spcPts val="0"/>
              </a:spcAft>
              <a:buClr>
                <a:srgbClr val="000000"/>
              </a:buClr>
              <a:buSzPts val="750"/>
              <a:buFont typeface="Arial"/>
              <a:buNone/>
            </a:pPr>
            <a:r>
              <a:rPr lang="en-US" sz="750" b="0" i="0" u="none" strike="noStrike" cap="none" dirty="0" smtClean="0">
                <a:solidFill>
                  <a:schemeClr val="dk1"/>
                </a:solidFill>
                <a:latin typeface="Arial"/>
                <a:ea typeface="Arial"/>
                <a:cs typeface="Arial"/>
                <a:sym typeface="Arial"/>
              </a:rPr>
              <a:t>Carl Edwards</a:t>
            </a:r>
            <a:r>
              <a:rPr lang="en" sz="750" b="0" i="0" u="none" strike="noStrike" cap="none" dirty="0" smtClean="0">
                <a:solidFill>
                  <a:schemeClr val="dk1"/>
                </a:solidFill>
                <a:latin typeface="Arial"/>
                <a:ea typeface="Arial"/>
                <a:cs typeface="Arial"/>
                <a:sym typeface="Arial"/>
              </a:rPr>
              <a:t> (</a:t>
            </a:r>
            <a:r>
              <a:rPr lang="en" sz="750" b="0" i="0" u="none" strike="noStrike" cap="none" dirty="0">
                <a:solidFill>
                  <a:schemeClr val="dk1"/>
                </a:solidFill>
                <a:latin typeface="Arial"/>
                <a:ea typeface="Arial"/>
                <a:cs typeface="Arial"/>
                <a:sym typeface="Arial"/>
              </a:rPr>
              <a:t>UIUC)</a:t>
            </a:r>
            <a:endParaRPr sz="1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0828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
          <p:cNvSpPr txBox="1">
            <a:spLocks noGrp="1"/>
          </p:cNvSpPr>
          <p:nvPr>
            <p:ph type="title"/>
          </p:nvPr>
        </p:nvSpPr>
        <p:spPr>
          <a:xfrm>
            <a:off x="207579" y="121444"/>
            <a:ext cx="8576700" cy="427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US" sz="2200" dirty="0"/>
              <a:t>Generative Event Graph </a:t>
            </a:r>
            <a:r>
              <a:rPr lang="en-US" sz="2200" dirty="0" smtClean="0"/>
              <a:t>Model</a:t>
            </a:r>
            <a:endParaRPr sz="2200" dirty="0"/>
          </a:p>
        </p:txBody>
      </p:sp>
      <p:sp>
        <p:nvSpPr>
          <p:cNvPr id="363" name="Google Shape;363;p6"/>
          <p:cNvSpPr txBox="1">
            <a:spLocks noGrp="1"/>
          </p:cNvSpPr>
          <p:nvPr>
            <p:ph type="body" idx="1"/>
          </p:nvPr>
        </p:nvSpPr>
        <p:spPr>
          <a:xfrm>
            <a:off x="283779" y="835573"/>
            <a:ext cx="8576550" cy="3797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SzPts val="1400"/>
              <a:buNone/>
            </a:pPr>
            <a:r>
              <a:rPr lang="en-US" sz="1500"/>
              <a:t>Schemas are the hidden </a:t>
            </a:r>
            <a:br>
              <a:rPr lang="en-US" sz="1500"/>
            </a:br>
            <a:r>
              <a:rPr lang="en-US" sz="1500"/>
              <a:t>knowledge to control </a:t>
            </a:r>
            <a:br>
              <a:rPr lang="en-US" sz="1500"/>
            </a:br>
            <a:r>
              <a:rPr lang="en-US" sz="1500"/>
              <a:t>instance graph generation</a:t>
            </a:r>
            <a:endParaRPr sz="1500"/>
          </a:p>
          <a:p>
            <a:pPr marL="342900" lvl="0" indent="0" algn="l" rtl="0">
              <a:lnSpc>
                <a:spcPct val="100000"/>
              </a:lnSpc>
              <a:spcBef>
                <a:spcPts val="800"/>
              </a:spcBef>
              <a:spcAft>
                <a:spcPts val="0"/>
              </a:spcAft>
              <a:buClr>
                <a:schemeClr val="dk1"/>
              </a:buClr>
              <a:buSzPts val="1500"/>
              <a:buNone/>
            </a:pPr>
            <a:endParaRPr sz="1500"/>
          </a:p>
          <a:p>
            <a:pPr marL="342900" lvl="0" indent="-273050" algn="l" rtl="0">
              <a:lnSpc>
                <a:spcPct val="100000"/>
              </a:lnSpc>
              <a:spcBef>
                <a:spcPts val="800"/>
              </a:spcBef>
              <a:spcAft>
                <a:spcPts val="0"/>
              </a:spcAft>
              <a:buClr>
                <a:schemeClr val="dk1"/>
              </a:buClr>
              <a:buSzPts val="1700"/>
              <a:buChar char="•"/>
            </a:pPr>
            <a:r>
              <a:rPr lang="en-US" sz="1500"/>
              <a:t>Step 1. </a:t>
            </a:r>
            <a:br>
              <a:rPr lang="en-US" sz="1500"/>
            </a:br>
            <a:r>
              <a:rPr lang="en-US" sz="1400"/>
              <a:t>Event Node Generation</a:t>
            </a:r>
            <a:endParaRPr sz="1400"/>
          </a:p>
          <a:p>
            <a:pPr marL="342900" lvl="0" indent="-273050" algn="l" rtl="0">
              <a:lnSpc>
                <a:spcPct val="100000"/>
              </a:lnSpc>
              <a:spcBef>
                <a:spcPts val="0"/>
              </a:spcBef>
              <a:spcAft>
                <a:spcPts val="0"/>
              </a:spcAft>
              <a:buClr>
                <a:schemeClr val="dk1"/>
              </a:buClr>
              <a:buSzPts val="1700"/>
              <a:buChar char="•"/>
            </a:pPr>
            <a:r>
              <a:rPr lang="en-US" sz="1500"/>
              <a:t>Step 2. </a:t>
            </a:r>
            <a:br>
              <a:rPr lang="en-US" sz="1500"/>
            </a:br>
            <a:r>
              <a:rPr lang="en-US" sz="1400"/>
              <a:t>Message Passing</a:t>
            </a:r>
            <a:endParaRPr sz="1400"/>
          </a:p>
          <a:p>
            <a:pPr marL="342900" lvl="0" indent="-273050" algn="l" rtl="0">
              <a:lnSpc>
                <a:spcPct val="100000"/>
              </a:lnSpc>
              <a:spcBef>
                <a:spcPts val="0"/>
              </a:spcBef>
              <a:spcAft>
                <a:spcPts val="0"/>
              </a:spcAft>
              <a:buClr>
                <a:schemeClr val="dk1"/>
              </a:buClr>
              <a:buSzPts val="1700"/>
              <a:buChar char="•"/>
            </a:pPr>
            <a:r>
              <a:rPr lang="en-US" sz="1500"/>
              <a:t>Step 3. </a:t>
            </a:r>
            <a:br>
              <a:rPr lang="en-US" sz="1500"/>
            </a:br>
            <a:r>
              <a:rPr lang="en-US" sz="1500"/>
              <a:t>Argument Node Generation</a:t>
            </a:r>
            <a:endParaRPr sz="1500"/>
          </a:p>
          <a:p>
            <a:pPr marL="342900" lvl="0" indent="-273050" algn="l" rtl="0">
              <a:lnSpc>
                <a:spcPct val="100000"/>
              </a:lnSpc>
              <a:spcBef>
                <a:spcPts val="0"/>
              </a:spcBef>
              <a:spcAft>
                <a:spcPts val="0"/>
              </a:spcAft>
              <a:buClr>
                <a:schemeClr val="dk1"/>
              </a:buClr>
              <a:buSzPts val="1700"/>
              <a:buChar char="•"/>
            </a:pPr>
            <a:r>
              <a:rPr lang="en-US" sz="1500"/>
              <a:t>Step 4. </a:t>
            </a:r>
            <a:br>
              <a:rPr lang="en-US" sz="1500"/>
            </a:br>
            <a:r>
              <a:rPr lang="en-US" sz="1500"/>
              <a:t>Relation Edge Generation</a:t>
            </a:r>
            <a:endParaRPr sz="1500"/>
          </a:p>
          <a:p>
            <a:pPr marL="342900" lvl="0" indent="-273050" algn="l" rtl="0">
              <a:lnSpc>
                <a:spcPct val="100000"/>
              </a:lnSpc>
              <a:spcBef>
                <a:spcPts val="0"/>
              </a:spcBef>
              <a:spcAft>
                <a:spcPts val="0"/>
              </a:spcAft>
              <a:buClr>
                <a:schemeClr val="dk1"/>
              </a:buClr>
              <a:buSzPts val="1700"/>
              <a:buChar char="•"/>
            </a:pPr>
            <a:r>
              <a:rPr lang="en-US" sz="1500"/>
              <a:t>Step 5. </a:t>
            </a:r>
            <a:br>
              <a:rPr lang="en-US" sz="1500"/>
            </a:br>
            <a:r>
              <a:rPr lang="en-US" sz="1500"/>
              <a:t>Temporal Edge Generation</a:t>
            </a:r>
            <a:endParaRPr sz="1500"/>
          </a:p>
        </p:txBody>
      </p:sp>
      <p:sp>
        <p:nvSpPr>
          <p:cNvPr id="364" name="Google Shape;364;p6"/>
          <p:cNvSpPr txBox="1">
            <a:spLocks noGrp="1"/>
          </p:cNvSpPr>
          <p:nvPr>
            <p:ph type="sldNum" idx="12"/>
          </p:nvPr>
        </p:nvSpPr>
        <p:spPr>
          <a:xfrm>
            <a:off x="6802821" y="4767263"/>
            <a:ext cx="2057400" cy="273825"/>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sz="1100"/>
              <a:t>10</a:t>
            </a:fld>
            <a:endParaRPr sz="1100"/>
          </a:p>
        </p:txBody>
      </p:sp>
      <p:pic>
        <p:nvPicPr>
          <p:cNvPr id="365" name="Google Shape;365;p6"/>
          <p:cNvPicPr preferRelativeResize="0"/>
          <p:nvPr/>
        </p:nvPicPr>
        <p:blipFill rotWithShape="1">
          <a:blip r:embed="rId3">
            <a:alphaModFix/>
          </a:blip>
          <a:srcRect/>
          <a:stretch/>
        </p:blipFill>
        <p:spPr>
          <a:xfrm>
            <a:off x="3048056" y="701569"/>
            <a:ext cx="6053735" cy="4489407"/>
          </a:xfrm>
          <a:prstGeom prst="rect">
            <a:avLst/>
          </a:prstGeom>
          <a:noFill/>
          <a:ln>
            <a:noFill/>
          </a:ln>
        </p:spPr>
      </p:pic>
    </p:spTree>
    <p:extLst>
      <p:ext uri="{BB962C8B-B14F-4D97-AF65-F5344CB8AC3E}">
        <p14:creationId xmlns:p14="http://schemas.microsoft.com/office/powerpoint/2010/main" val="2202377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d9317c73a9_0_7"/>
          <p:cNvSpPr txBox="1">
            <a:spLocks noGrp="1"/>
          </p:cNvSpPr>
          <p:nvPr>
            <p:ph type="sldNum" idx="12"/>
          </p:nvPr>
        </p:nvSpPr>
        <p:spPr>
          <a:xfrm>
            <a:off x="6802821" y="4767263"/>
            <a:ext cx="2057400" cy="273900"/>
          </a:xfrm>
          <a:prstGeom prst="rect">
            <a:avLst/>
          </a:prstGeom>
          <a:noFill/>
          <a:ln>
            <a:noFill/>
          </a:ln>
        </p:spPr>
        <p:txBody>
          <a:bodyPr spcFirstLastPara="1" vert="horz" wrap="square" lIns="68550" tIns="34250" rIns="68550" bIns="34250" rtlCol="0" anchor="ctr" anchorCtr="0">
            <a:noAutofit/>
          </a:bodyPr>
          <a:lstStyle/>
          <a:p>
            <a:pPr>
              <a:buClr>
                <a:srgbClr val="000000"/>
              </a:buClr>
              <a:buSzPts val="900"/>
            </a:pPr>
            <a:fld id="{00000000-1234-1234-1234-123412341234}" type="slidenum">
              <a:rPr lang="en-US"/>
              <a:pPr>
                <a:buClr>
                  <a:srgbClr val="000000"/>
                </a:buClr>
                <a:buSzPts val="900"/>
              </a:pPr>
              <a:t>11</a:t>
            </a:fld>
            <a:endParaRPr/>
          </a:p>
        </p:txBody>
      </p:sp>
      <p:sp>
        <p:nvSpPr>
          <p:cNvPr id="327" name="Google Shape;327;gd9317c73a9_0_7"/>
          <p:cNvSpPr txBox="1">
            <a:spLocks noGrp="1"/>
          </p:cNvSpPr>
          <p:nvPr>
            <p:ph type="title" idx="4294967295"/>
          </p:nvPr>
        </p:nvSpPr>
        <p:spPr>
          <a:xfrm>
            <a:off x="131379" y="273844"/>
            <a:ext cx="8576400" cy="427800"/>
          </a:xfrm>
          <a:prstGeom prst="rect">
            <a:avLst/>
          </a:prstGeom>
          <a:noFill/>
          <a:ln>
            <a:noFill/>
          </a:ln>
        </p:spPr>
        <p:txBody>
          <a:bodyPr spcFirstLastPara="1" vert="horz" wrap="square" lIns="68550" tIns="34250" rIns="68550" bIns="34250" rtlCol="0" anchor="ctr" anchorCtr="0">
            <a:normAutofit/>
          </a:bodyPr>
          <a:lstStyle/>
          <a:p>
            <a:pPr>
              <a:buSzPct val="66666"/>
            </a:pPr>
            <a:r>
              <a:rPr lang="en-US" sz="2100" dirty="0"/>
              <a:t>Adding Hierarchy and Multiple Alternative Hypotheses: IED scenario</a:t>
            </a:r>
            <a:endParaRPr sz="2100" dirty="0"/>
          </a:p>
          <a:p>
            <a:pPr>
              <a:buSzPct val="66666"/>
            </a:pPr>
            <a:endParaRPr sz="2100" dirty="0"/>
          </a:p>
        </p:txBody>
      </p:sp>
      <p:sp>
        <p:nvSpPr>
          <p:cNvPr id="328" name="Google Shape;328;gd9317c73a9_0_7"/>
          <p:cNvSpPr txBox="1"/>
          <p:nvPr/>
        </p:nvSpPr>
        <p:spPr>
          <a:xfrm>
            <a:off x="210325" y="3783501"/>
            <a:ext cx="8137200" cy="1046552"/>
          </a:xfrm>
          <a:prstGeom prst="rect">
            <a:avLst/>
          </a:prstGeom>
          <a:noFill/>
          <a:ln>
            <a:noFill/>
          </a:ln>
        </p:spPr>
        <p:txBody>
          <a:bodyPr spcFirstLastPara="1" wrap="square" lIns="91400" tIns="91400" rIns="91400" bIns="91400" anchor="t" anchorCtr="0">
            <a:spAutoFit/>
          </a:bodyPr>
          <a:lstStyle/>
          <a:p>
            <a:pPr marL="457178" indent="-317484">
              <a:buSzPts val="1400"/>
              <a:buFont typeface="Calibri"/>
              <a:buChar char="●"/>
            </a:pPr>
            <a:r>
              <a:rPr lang="en-US" dirty="0">
                <a:latin typeface="Calibri"/>
                <a:ea typeface="Calibri"/>
                <a:cs typeface="Calibri"/>
                <a:sym typeface="Calibri"/>
              </a:rPr>
              <a:t>We add episode nodes (diamond-shaped) to the schema. Each episode node is connected to several event nodes, an event node can only belong to one episode.</a:t>
            </a:r>
            <a:endParaRPr dirty="0">
              <a:latin typeface="Calibri"/>
              <a:ea typeface="Calibri"/>
              <a:cs typeface="Calibri"/>
              <a:sym typeface="Calibri"/>
            </a:endParaRPr>
          </a:p>
          <a:p>
            <a:pPr marL="457178" indent="-317484">
              <a:buSzPts val="1400"/>
              <a:buFont typeface="Calibri"/>
              <a:buChar char="●"/>
            </a:pPr>
            <a:r>
              <a:rPr lang="en-US" dirty="0">
                <a:latin typeface="Calibri"/>
                <a:ea typeface="Calibri"/>
                <a:cs typeface="Calibri"/>
                <a:sym typeface="Calibri"/>
              </a:rPr>
              <a:t>Episodes have temporal order</a:t>
            </a:r>
            <a:endParaRPr dirty="0">
              <a:latin typeface="Calibri"/>
              <a:ea typeface="Calibri"/>
              <a:cs typeface="Calibri"/>
              <a:sym typeface="Calibri"/>
            </a:endParaRPr>
          </a:p>
          <a:p>
            <a:pPr marL="457177" indent="-317483">
              <a:buSzPts val="1400"/>
              <a:buFont typeface="Calibri"/>
              <a:buChar char="●"/>
            </a:pPr>
            <a:r>
              <a:rPr lang="en-US" dirty="0">
                <a:latin typeface="Calibri"/>
                <a:ea typeface="Calibri"/>
                <a:cs typeface="Calibri"/>
                <a:sym typeface="Calibri"/>
              </a:rPr>
              <a:t>Alternative episodes such as </a:t>
            </a:r>
            <a:r>
              <a:rPr lang="en-US" dirty="0" err="1">
                <a:latin typeface="Calibri"/>
                <a:ea typeface="Calibri"/>
                <a:cs typeface="Calibri"/>
                <a:sym typeface="Calibri"/>
              </a:rPr>
              <a:t>FoiledAttack</a:t>
            </a:r>
            <a:r>
              <a:rPr lang="en-US" dirty="0">
                <a:latin typeface="Calibri"/>
                <a:ea typeface="Calibri"/>
                <a:cs typeface="Calibri"/>
                <a:sym typeface="Calibri"/>
              </a:rPr>
              <a:t> represent alternative hypotheses for the complex event</a:t>
            </a:r>
            <a:endParaRPr dirty="0">
              <a:latin typeface="Calibri"/>
              <a:ea typeface="Calibri"/>
              <a:cs typeface="Calibri"/>
              <a:sym typeface="Calibri"/>
            </a:endParaRPr>
          </a:p>
        </p:txBody>
      </p:sp>
      <p:pic>
        <p:nvPicPr>
          <p:cNvPr id="6" name="Google Shape;389;gd92393253d_0_0"/>
          <p:cNvPicPr preferRelativeResize="0"/>
          <p:nvPr/>
        </p:nvPicPr>
        <p:blipFill rotWithShape="1">
          <a:blip r:embed="rId3">
            <a:alphaModFix/>
          </a:blip>
          <a:srcRect/>
          <a:stretch/>
        </p:blipFill>
        <p:spPr>
          <a:xfrm>
            <a:off x="360760" y="487744"/>
            <a:ext cx="7836330" cy="3298416"/>
          </a:xfrm>
          <a:prstGeom prst="rect">
            <a:avLst/>
          </a:prstGeom>
          <a:noFill/>
          <a:ln>
            <a:noFill/>
          </a:ln>
        </p:spPr>
      </p:pic>
    </p:spTree>
    <p:extLst>
      <p:ext uri="{BB962C8B-B14F-4D97-AF65-F5344CB8AC3E}">
        <p14:creationId xmlns:p14="http://schemas.microsoft.com/office/powerpoint/2010/main" val="35181123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8"/>
          <p:cNvPicPr preferRelativeResize="0"/>
          <p:nvPr/>
        </p:nvPicPr>
        <p:blipFill rotWithShape="1">
          <a:blip r:embed="rId3">
            <a:alphaModFix/>
          </a:blip>
          <a:srcRect/>
          <a:stretch/>
        </p:blipFill>
        <p:spPr>
          <a:xfrm>
            <a:off x="712906" y="584276"/>
            <a:ext cx="7718180" cy="2901851"/>
          </a:xfrm>
          <a:prstGeom prst="rect">
            <a:avLst/>
          </a:prstGeom>
          <a:noFill/>
          <a:ln>
            <a:noFill/>
          </a:ln>
        </p:spPr>
      </p:pic>
      <p:sp>
        <p:nvSpPr>
          <p:cNvPr id="379" name="Google Shape;379;p8"/>
          <p:cNvSpPr txBox="1">
            <a:spLocks noGrp="1"/>
          </p:cNvSpPr>
          <p:nvPr>
            <p:ph type="body" idx="1"/>
          </p:nvPr>
        </p:nvSpPr>
        <p:spPr>
          <a:xfrm>
            <a:off x="311700" y="3629625"/>
            <a:ext cx="8520600" cy="1436700"/>
          </a:xfrm>
          <a:prstGeom prst="rect">
            <a:avLst/>
          </a:prstGeom>
          <a:noFill/>
          <a:ln>
            <a:noFill/>
          </a:ln>
        </p:spPr>
        <p:txBody>
          <a:bodyPr spcFirstLastPara="1" wrap="square" lIns="91400" tIns="91400" rIns="91400" bIns="91400" anchor="t" anchorCtr="0">
            <a:normAutofit/>
          </a:bodyPr>
          <a:lstStyle/>
          <a:p>
            <a:pPr marL="457200" lvl="0" indent="-369411" algn="l" rtl="0">
              <a:lnSpc>
                <a:spcPct val="115000"/>
              </a:lnSpc>
              <a:spcBef>
                <a:spcPts val="0"/>
              </a:spcBef>
              <a:spcAft>
                <a:spcPts val="0"/>
              </a:spcAft>
              <a:buSzPts val="1748"/>
              <a:buChar char="-"/>
            </a:pPr>
            <a:r>
              <a:rPr lang="en-US" sz="1748"/>
              <a:t>We propose to learn how to segment complex event graphs into episodes using </a:t>
            </a:r>
            <a:r>
              <a:rPr lang="en-US" sz="1748" b="1" i="1"/>
              <a:t>distant supervision</a:t>
            </a:r>
            <a:r>
              <a:rPr lang="en-US" sz="1748"/>
              <a:t> from Wikipedia</a:t>
            </a:r>
            <a:endParaRPr sz="1748"/>
          </a:p>
          <a:p>
            <a:pPr marL="457200" lvl="0" indent="-369411" algn="l" rtl="0">
              <a:lnSpc>
                <a:spcPct val="115000"/>
              </a:lnSpc>
              <a:spcBef>
                <a:spcPts val="0"/>
              </a:spcBef>
              <a:spcAft>
                <a:spcPts val="0"/>
              </a:spcAft>
              <a:buSzPts val="1748"/>
              <a:buChar char="-"/>
            </a:pPr>
            <a:r>
              <a:rPr lang="en-US" sz="1748"/>
              <a:t>We train a </a:t>
            </a:r>
            <a:r>
              <a:rPr lang="en-US" sz="1748" b="1" i="1"/>
              <a:t>graph generation model</a:t>
            </a:r>
            <a:r>
              <a:rPr lang="en-US" sz="1748" b="1"/>
              <a:t> </a:t>
            </a:r>
            <a:r>
              <a:rPr lang="en-US" sz="1748"/>
              <a:t>from a large number of observed complex event graphs that is capable of </a:t>
            </a:r>
            <a:r>
              <a:rPr lang="en-US" sz="1748" b="1" i="1"/>
              <a:t>predicting future events and episodes</a:t>
            </a:r>
            <a:endParaRPr sz="1748" b="1" i="1"/>
          </a:p>
        </p:txBody>
      </p:sp>
      <p:sp>
        <p:nvSpPr>
          <p:cNvPr id="380" name="Google Shape;380;p8"/>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lvl="0" indent="0" algn="r" rtl="0">
              <a:lnSpc>
                <a:spcPct val="100000"/>
              </a:lnSpc>
              <a:spcBef>
                <a:spcPts val="0"/>
              </a:spcBef>
              <a:spcAft>
                <a:spcPts val="0"/>
              </a:spcAft>
              <a:buSzPts val="1100"/>
              <a:buNone/>
            </a:pPr>
            <a:fld id="{00000000-1234-1234-1234-123412341234}" type="slidenum">
              <a:rPr lang="en-US" sz="1100"/>
              <a:t>12</a:t>
            </a:fld>
            <a:endParaRPr sz="1100"/>
          </a:p>
        </p:txBody>
      </p:sp>
      <p:sp>
        <p:nvSpPr>
          <p:cNvPr id="381" name="Google Shape;381;p8"/>
          <p:cNvSpPr txBox="1">
            <a:spLocks noGrp="1"/>
          </p:cNvSpPr>
          <p:nvPr>
            <p:ph type="title"/>
          </p:nvPr>
        </p:nvSpPr>
        <p:spPr>
          <a:xfrm>
            <a:off x="147450" y="107075"/>
            <a:ext cx="8325000" cy="405600"/>
          </a:xfrm>
          <a:prstGeom prst="rect">
            <a:avLst/>
          </a:prstGeom>
          <a:noFill/>
          <a:ln>
            <a:noFill/>
          </a:ln>
        </p:spPr>
        <p:txBody>
          <a:bodyPr spcFirstLastPara="1" wrap="square" lIns="25700" tIns="25700" rIns="25700" bIns="25700" anchor="ctr" anchorCtr="0">
            <a:normAutofit/>
          </a:bodyPr>
          <a:lstStyle/>
          <a:p>
            <a:pPr marL="0" lvl="0" indent="0" algn="ctr" rtl="0">
              <a:lnSpc>
                <a:spcPct val="90000"/>
              </a:lnSpc>
              <a:spcBef>
                <a:spcPts val="0"/>
              </a:spcBef>
              <a:spcAft>
                <a:spcPts val="0"/>
              </a:spcAft>
              <a:buClr>
                <a:schemeClr val="dk1"/>
              </a:buClr>
              <a:buSzPts val="1200"/>
              <a:buFont typeface="Calibri"/>
              <a:buNone/>
            </a:pPr>
            <a:r>
              <a:rPr lang="en-US" sz="2100"/>
              <a:t>Lack of training data: Training the Graph Encoder with Distant Supervision</a:t>
            </a:r>
            <a:endParaRPr sz="2100"/>
          </a:p>
        </p:txBody>
      </p:sp>
    </p:spTree>
    <p:extLst>
      <p:ext uri="{BB962C8B-B14F-4D97-AF65-F5344CB8AC3E}">
        <p14:creationId xmlns:p14="http://schemas.microsoft.com/office/powerpoint/2010/main" val="4112895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9"/>
          <p:cNvSpPr txBox="1">
            <a:spLocks noGrp="1"/>
          </p:cNvSpPr>
          <p:nvPr>
            <p:ph type="title"/>
          </p:nvPr>
        </p:nvSpPr>
        <p:spPr>
          <a:xfrm>
            <a:off x="0" y="86917"/>
            <a:ext cx="9144000" cy="540600"/>
          </a:xfrm>
          <a:prstGeom prst="rect">
            <a:avLst/>
          </a:prstGeom>
          <a:noFill/>
          <a:ln>
            <a:noFill/>
          </a:ln>
        </p:spPr>
        <p:txBody>
          <a:bodyPr spcFirstLastPara="1" wrap="square" lIns="34250" tIns="34250" rIns="34250" bIns="34250" anchor="ctr" anchorCtr="0">
            <a:normAutofit/>
          </a:bodyPr>
          <a:lstStyle/>
          <a:p>
            <a:pPr marL="0" lvl="0" indent="0" algn="ctr" rtl="0">
              <a:lnSpc>
                <a:spcPct val="90000"/>
              </a:lnSpc>
              <a:spcBef>
                <a:spcPts val="0"/>
              </a:spcBef>
              <a:spcAft>
                <a:spcPts val="0"/>
              </a:spcAft>
              <a:buClr>
                <a:schemeClr val="dk1"/>
              </a:buClr>
              <a:buSzPts val="1100"/>
              <a:buFont typeface="Calibri"/>
              <a:buNone/>
            </a:pPr>
            <a:r>
              <a:rPr lang="en-US" sz="2200"/>
              <a:t>Training the Graph Decoder with Graph Reconstruction</a:t>
            </a:r>
            <a:endParaRPr sz="2200"/>
          </a:p>
        </p:txBody>
      </p:sp>
      <p:sp>
        <p:nvSpPr>
          <p:cNvPr id="387" name="Google Shape;387;p9"/>
          <p:cNvSpPr txBox="1">
            <a:spLocks noGrp="1"/>
          </p:cNvSpPr>
          <p:nvPr>
            <p:ph type="body" idx="1"/>
          </p:nvPr>
        </p:nvSpPr>
        <p:spPr>
          <a:xfrm>
            <a:off x="1" y="780425"/>
            <a:ext cx="2754824" cy="3986837"/>
          </a:xfrm>
          <a:prstGeom prst="rect">
            <a:avLst/>
          </a:prstGeom>
          <a:noFill/>
          <a:ln>
            <a:noFill/>
          </a:ln>
        </p:spPr>
        <p:txBody>
          <a:bodyPr spcFirstLastPara="1" wrap="square" lIns="34250" tIns="34250" rIns="34250" bIns="34250" anchor="t" anchorCtr="0">
            <a:normAutofit/>
          </a:bodyPr>
          <a:lstStyle/>
          <a:p>
            <a:pPr marL="457200" lvl="0" indent="-279400" algn="l" rtl="0">
              <a:lnSpc>
                <a:spcPct val="100000"/>
              </a:lnSpc>
              <a:spcBef>
                <a:spcPts val="400"/>
              </a:spcBef>
              <a:spcAft>
                <a:spcPts val="0"/>
              </a:spcAft>
              <a:buClr>
                <a:schemeClr val="dk1"/>
              </a:buClr>
              <a:buSzPts val="600"/>
              <a:buChar char="-"/>
            </a:pPr>
            <a:r>
              <a:rPr lang="en-US" sz="1500"/>
              <a:t>We create the partial event graph by randomly removing one episode from the original graph </a:t>
            </a:r>
            <a:endParaRPr sz="1500"/>
          </a:p>
          <a:p>
            <a:pPr marL="457200" lvl="0" indent="-323850" algn="l" rtl="0">
              <a:lnSpc>
                <a:spcPct val="100000"/>
              </a:lnSpc>
              <a:spcBef>
                <a:spcPts val="0"/>
              </a:spcBef>
              <a:spcAft>
                <a:spcPts val="0"/>
              </a:spcAft>
              <a:buClr>
                <a:schemeClr val="dk1"/>
              </a:buClr>
              <a:buSzPts val="1100"/>
              <a:buChar char="-"/>
            </a:pPr>
            <a:r>
              <a:rPr lang="en-US" sz="1500"/>
              <a:t>The graph is generated episode by episode </a:t>
            </a:r>
            <a:endParaRPr sz="1500"/>
          </a:p>
          <a:p>
            <a:pPr marL="457200" lvl="0" indent="-323850" algn="l" rtl="0">
              <a:lnSpc>
                <a:spcPct val="100000"/>
              </a:lnSpc>
              <a:spcBef>
                <a:spcPts val="0"/>
              </a:spcBef>
              <a:spcAft>
                <a:spcPts val="0"/>
              </a:spcAft>
              <a:buClr>
                <a:schemeClr val="dk1"/>
              </a:buClr>
              <a:buSzPts val="1100"/>
              <a:buChar char="-"/>
            </a:pPr>
            <a:r>
              <a:rPr lang="en-US" sz="1500"/>
              <a:t>Within each episode we follow the steps of (1) event generation, (2) argument generation, (3) relation edge generation and (4) temporal edge generation</a:t>
            </a:r>
            <a:endParaRPr sz="1500"/>
          </a:p>
        </p:txBody>
      </p:sp>
      <p:pic>
        <p:nvPicPr>
          <p:cNvPr id="388" name="Google Shape;388;p9"/>
          <p:cNvPicPr preferRelativeResize="0"/>
          <p:nvPr/>
        </p:nvPicPr>
        <p:blipFill rotWithShape="1">
          <a:blip r:embed="rId3">
            <a:alphaModFix/>
          </a:blip>
          <a:srcRect/>
          <a:stretch/>
        </p:blipFill>
        <p:spPr>
          <a:xfrm>
            <a:off x="2855576" y="780426"/>
            <a:ext cx="5997124" cy="3477176"/>
          </a:xfrm>
          <a:prstGeom prst="rect">
            <a:avLst/>
          </a:prstGeom>
          <a:noFill/>
          <a:ln>
            <a:noFill/>
          </a:ln>
        </p:spPr>
      </p:pic>
      <p:sp>
        <p:nvSpPr>
          <p:cNvPr id="389" name="Google Shape;389;p9"/>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p>
            <a:pPr marL="0" lvl="0" indent="0" algn="r" rtl="0">
              <a:lnSpc>
                <a:spcPct val="100000"/>
              </a:lnSpc>
              <a:spcBef>
                <a:spcPts val="0"/>
              </a:spcBef>
              <a:spcAft>
                <a:spcPts val="0"/>
              </a:spcAft>
              <a:buSzPts val="1100"/>
              <a:buNone/>
            </a:pPr>
            <a:fld id="{00000000-1234-1234-1234-123412341234}" type="slidenum">
              <a:rPr lang="en-US" sz="1100"/>
              <a:t>13</a:t>
            </a:fld>
            <a:endParaRPr sz="1100"/>
          </a:p>
        </p:txBody>
      </p:sp>
    </p:spTree>
    <p:extLst>
      <p:ext uri="{BB962C8B-B14F-4D97-AF65-F5344CB8AC3E}">
        <p14:creationId xmlns:p14="http://schemas.microsoft.com/office/powerpoint/2010/main" val="12728790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306060" y="713613"/>
            <a:ext cx="8713954" cy="3499011"/>
          </a:xfrm>
          <a:prstGeom prst="rect">
            <a:avLst/>
          </a:prstGeom>
          <a:noFill/>
          <a:ln>
            <a:noFill/>
          </a:ln>
        </p:spPr>
        <p:txBody>
          <a:bodyPr spcFirstLastPara="1" vert="horz" wrap="square" lIns="68569" tIns="34275" rIns="68569" bIns="34275" rtlCol="0" anchor="t" anchorCtr="0">
            <a:noAutofit/>
          </a:bodyPr>
          <a:lstStyle/>
          <a:p>
            <a:pPr marL="342892" indent="-223832">
              <a:spcBef>
                <a:spcPts val="300"/>
              </a:spcBef>
              <a:buSzPts val="1100"/>
              <a:buChar char="●"/>
            </a:pPr>
            <a:r>
              <a:rPr lang="en-US" dirty="0" smtClean="0"/>
              <a:t>Embedding </a:t>
            </a:r>
            <a:r>
              <a:rPr lang="en-US" dirty="0"/>
              <a:t>Initialization</a:t>
            </a:r>
          </a:p>
          <a:p>
            <a:pPr marL="685784" lvl="1" indent="-223832">
              <a:spcBef>
                <a:spcPts val="0"/>
              </a:spcBef>
              <a:buSzPts val="1100"/>
              <a:buChar char="●"/>
            </a:pPr>
            <a:r>
              <a:rPr lang="en-US" dirty="0"/>
              <a:t>Event node </a:t>
            </a:r>
            <a:r>
              <a:rPr lang="en-US" dirty="0" err="1"/>
              <a:t>embeddings</a:t>
            </a:r>
            <a:r>
              <a:rPr lang="en-US" dirty="0"/>
              <a:t> are initialized with BERT and corresponding type </a:t>
            </a:r>
            <a:r>
              <a:rPr lang="en-US" dirty="0" err="1"/>
              <a:t>embeddings</a:t>
            </a:r>
            <a:endParaRPr lang="en-US" dirty="0"/>
          </a:p>
          <a:p>
            <a:pPr marL="685784" lvl="1" indent="-223832">
              <a:spcBef>
                <a:spcPts val="0"/>
              </a:spcBef>
              <a:buSzPts val="1100"/>
              <a:buChar char="●"/>
            </a:pPr>
            <a:r>
              <a:rPr lang="en-US" dirty="0"/>
              <a:t>Entity node </a:t>
            </a:r>
            <a:r>
              <a:rPr lang="en-US" dirty="0" err="1"/>
              <a:t>embeddings</a:t>
            </a:r>
            <a:r>
              <a:rPr lang="en-US" dirty="0"/>
              <a:t> are initialized with type </a:t>
            </a:r>
            <a:r>
              <a:rPr lang="en-US" dirty="0" err="1" smtClean="0"/>
              <a:t>embeddings</a:t>
            </a:r>
            <a:endParaRPr lang="en-US" dirty="0" smtClean="0"/>
          </a:p>
          <a:p>
            <a:pPr marL="685784" lvl="1" indent="-223832">
              <a:spcBef>
                <a:spcPts val="0"/>
              </a:spcBef>
              <a:buSzPts val="1100"/>
              <a:buChar char="●"/>
            </a:pPr>
            <a:endParaRPr lang="en-US" sz="2100" dirty="0"/>
          </a:p>
          <a:p>
            <a:pPr marL="685784" lvl="1" indent="-223832">
              <a:spcBef>
                <a:spcPts val="0"/>
              </a:spcBef>
              <a:buSzPts val="1100"/>
              <a:buChar char="●"/>
            </a:pPr>
            <a:endParaRPr lang="en-US" sz="2100" dirty="0"/>
          </a:p>
          <a:p>
            <a:pPr marL="342892" indent="-223832">
              <a:spcBef>
                <a:spcPts val="300"/>
              </a:spcBef>
              <a:buSzPts val="1100"/>
              <a:buChar char="●"/>
            </a:pPr>
            <a:r>
              <a:rPr lang="en-US" dirty="0"/>
              <a:t>Heterogeneous Graph Convolution Layers </a:t>
            </a:r>
          </a:p>
          <a:p>
            <a:pPr marL="685784" lvl="1" indent="-223832">
              <a:spcBef>
                <a:spcPts val="0"/>
              </a:spcBef>
              <a:buSzPts val="1100"/>
              <a:buChar char="●"/>
            </a:pPr>
            <a:r>
              <a:rPr lang="en-US" dirty="0"/>
              <a:t>The graph has 2 types of nodes: event, entity and 5 types of edges: argument(event-entity), relation(entity-entity), temporal(event-event), containment(episode-event), global(episode-episode) </a:t>
            </a:r>
          </a:p>
          <a:p>
            <a:pPr marL="685784" lvl="1" indent="-223832">
              <a:spcBef>
                <a:spcPts val="0"/>
              </a:spcBef>
              <a:buSzPts val="1100"/>
              <a:buChar char="●"/>
            </a:pPr>
            <a:r>
              <a:rPr lang="en-US" dirty="0"/>
              <a:t>We parameterize the graph convolution function over each type of edge separately</a:t>
            </a:r>
          </a:p>
          <a:p>
            <a:pPr marL="685784" lvl="1" indent="-223832">
              <a:spcBef>
                <a:spcPts val="0"/>
              </a:spcBef>
              <a:buSzPts val="1100"/>
              <a:buChar char="●"/>
            </a:pPr>
            <a:r>
              <a:rPr lang="en-US" dirty="0"/>
              <a:t>An attention operation is computed over all incoming edges to update the embedding of the target node  </a:t>
            </a:r>
          </a:p>
          <a:p>
            <a:pPr marL="342892" indent="-223832">
              <a:spcBef>
                <a:spcPts val="0"/>
              </a:spcBef>
              <a:buSzPts val="1100"/>
              <a:buChar char="●"/>
            </a:pPr>
            <a:r>
              <a:rPr lang="en-US" dirty="0"/>
              <a:t>Graph Readout Function</a:t>
            </a:r>
          </a:p>
          <a:p>
            <a:pPr marL="685784" lvl="1" indent="-223832">
              <a:spcBef>
                <a:spcPts val="0"/>
              </a:spcBef>
              <a:buSzPts val="1100"/>
              <a:buChar char="●"/>
            </a:pPr>
            <a:r>
              <a:rPr lang="en-US" dirty="0"/>
              <a:t>Weighted sum over all nodes in the graph </a:t>
            </a:r>
          </a:p>
          <a:p>
            <a:pPr marL="685784" lvl="1" indent="-223832">
              <a:spcBef>
                <a:spcPts val="0"/>
              </a:spcBef>
              <a:buSzPts val="1100"/>
              <a:buChar char="●"/>
            </a:pPr>
            <a:endParaRPr lang="en-US" sz="2100" dirty="0"/>
          </a:p>
        </p:txBody>
      </p:sp>
      <p:sp>
        <p:nvSpPr>
          <p:cNvPr id="1132" name="Google Shape;1132;p104"/>
          <p:cNvSpPr txBox="1"/>
          <p:nvPr/>
        </p:nvSpPr>
        <p:spPr>
          <a:xfrm>
            <a:off x="7298532" y="4926807"/>
            <a:ext cx="702469" cy="273844"/>
          </a:xfrm>
          <a:prstGeom prst="rect">
            <a:avLst/>
          </a:prstGeom>
          <a:noFill/>
          <a:ln>
            <a:noFill/>
          </a:ln>
        </p:spPr>
        <p:txBody>
          <a:bodyPr spcFirstLastPara="1" wrap="square" lIns="68569" tIns="34275" rIns="68569" bIns="34275" anchor="t" anchorCtr="0">
            <a:noAutofit/>
          </a:bodyPr>
          <a:lstStyle/>
          <a:p>
            <a:pPr algn="r"/>
            <a:fld id="{00000000-1234-1234-1234-123412341234}" type="slidenum">
              <a:rPr lang="en-US" sz="1100" b="1">
                <a:latin typeface="Calibri"/>
                <a:ea typeface="Calibri"/>
                <a:cs typeface="Calibri"/>
                <a:sym typeface="Calibri"/>
              </a:rPr>
              <a:pPr algn="r"/>
              <a:t>14</a:t>
            </a:fld>
            <a:endParaRPr sz="1100" b="1">
              <a:latin typeface="Calibri"/>
              <a:ea typeface="Calibri"/>
              <a:cs typeface="Calibri"/>
              <a:sym typeface="Calibri"/>
            </a:endParaRPr>
          </a:p>
        </p:txBody>
      </p:sp>
      <p:sp>
        <p:nvSpPr>
          <p:cNvPr id="6" name="Google Shape;296;gc35ed651e6_1_1"/>
          <p:cNvSpPr txBox="1">
            <a:spLocks noGrp="1"/>
          </p:cNvSpPr>
          <p:nvPr>
            <p:ph type="title"/>
          </p:nvPr>
        </p:nvSpPr>
        <p:spPr>
          <a:xfrm>
            <a:off x="212834" y="205383"/>
            <a:ext cx="8376530" cy="321000"/>
          </a:xfrm>
          <a:prstGeom prst="rect">
            <a:avLst/>
          </a:prstGeom>
        </p:spPr>
        <p:txBody>
          <a:bodyPr spcFirstLastPara="1" wrap="square" lIns="68573" tIns="34274" rIns="68573" bIns="34274" anchor="ctr" anchorCtr="0">
            <a:normAutofit fontScale="90000"/>
          </a:bodyPr>
          <a:lstStyle/>
          <a:p>
            <a:r>
              <a:rPr lang="en-US" dirty="0" smtClean="0"/>
              <a:t>A Graph </a:t>
            </a:r>
            <a:r>
              <a:rPr lang="en-US" dirty="0"/>
              <a:t>Encoder-Decoder </a:t>
            </a:r>
            <a:r>
              <a:rPr lang="en-US" dirty="0" smtClean="0"/>
              <a:t>Model for </a:t>
            </a:r>
            <a:r>
              <a:rPr lang="en-IN" dirty="0"/>
              <a:t>Hierarchical Complex Event Schema</a:t>
            </a:r>
            <a:r>
              <a:rPr lang="en-US" dirty="0"/>
              <a:t> </a:t>
            </a:r>
            <a:r>
              <a:rPr lang="en-US" dirty="0" smtClean="0"/>
              <a:t>Induction</a:t>
            </a:r>
            <a:endParaRPr dirty="0"/>
          </a:p>
        </p:txBody>
      </p:sp>
      <p:pic>
        <p:nvPicPr>
          <p:cNvPr id="5" name="Google Shape;1013;gdb75ac9b92_0_7"/>
          <p:cNvPicPr preferRelativeResize="0"/>
          <p:nvPr/>
        </p:nvPicPr>
        <p:blipFill rotWithShape="1">
          <a:blip r:embed="rId3">
            <a:alphaModFix/>
          </a:blip>
          <a:srcRect/>
          <a:stretch/>
        </p:blipFill>
        <p:spPr>
          <a:xfrm>
            <a:off x="2265369" y="1670815"/>
            <a:ext cx="2327231" cy="333825"/>
          </a:xfrm>
          <a:prstGeom prst="rect">
            <a:avLst/>
          </a:prstGeom>
          <a:noFill/>
          <a:ln>
            <a:noFill/>
          </a:ln>
        </p:spPr>
      </p:pic>
      <p:pic>
        <p:nvPicPr>
          <p:cNvPr id="7" name="Google Shape;1014;gdb75ac9b92_0_7"/>
          <p:cNvPicPr preferRelativeResize="0"/>
          <p:nvPr/>
        </p:nvPicPr>
        <p:blipFill rotWithShape="1">
          <a:blip r:embed="rId4">
            <a:alphaModFix/>
          </a:blip>
          <a:srcRect/>
          <a:stretch/>
        </p:blipFill>
        <p:spPr>
          <a:xfrm>
            <a:off x="2605567" y="4212624"/>
            <a:ext cx="2175078" cy="913190"/>
          </a:xfrm>
          <a:prstGeom prst="rect">
            <a:avLst/>
          </a:prstGeom>
          <a:noFill/>
          <a:ln>
            <a:noFill/>
          </a:ln>
        </p:spPr>
      </p:pic>
    </p:spTree>
    <p:extLst>
      <p:ext uri="{BB962C8B-B14F-4D97-AF65-F5344CB8AC3E}">
        <p14:creationId xmlns:p14="http://schemas.microsoft.com/office/powerpoint/2010/main" val="11161785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2"/>
          <p:cNvPicPr preferRelativeResize="0"/>
          <p:nvPr/>
        </p:nvPicPr>
        <p:blipFill rotWithShape="1">
          <a:blip r:embed="rId3">
            <a:alphaModFix/>
          </a:blip>
          <a:srcRect/>
          <a:stretch/>
        </p:blipFill>
        <p:spPr>
          <a:xfrm>
            <a:off x="523475" y="672051"/>
            <a:ext cx="7613149" cy="4180725"/>
          </a:xfrm>
          <a:prstGeom prst="rect">
            <a:avLst/>
          </a:prstGeom>
          <a:noFill/>
          <a:ln>
            <a:noFill/>
          </a:ln>
        </p:spPr>
      </p:pic>
      <p:sp>
        <p:nvSpPr>
          <p:cNvPr id="276" name="Google Shape;276;p52"/>
          <p:cNvSpPr txBox="1">
            <a:spLocks noGrp="1"/>
          </p:cNvSpPr>
          <p:nvPr>
            <p:ph type="title"/>
          </p:nvPr>
        </p:nvSpPr>
        <p:spPr>
          <a:xfrm>
            <a:off x="157125" y="231600"/>
            <a:ext cx="8520600" cy="572700"/>
          </a:xfrm>
          <a:prstGeom prst="rect">
            <a:avLst/>
          </a:prstGeom>
          <a:noFill/>
          <a:ln>
            <a:noFill/>
          </a:ln>
        </p:spPr>
        <p:txBody>
          <a:bodyPr spcFirstLastPara="1" wrap="square" lIns="68550" tIns="68550" rIns="68550" bIns="68550" anchor="t" anchorCtr="0">
            <a:noAutofit/>
          </a:bodyPr>
          <a:lstStyle/>
          <a:p>
            <a:pPr marL="0" lvl="0" indent="0" algn="l" rtl="0">
              <a:lnSpc>
                <a:spcPct val="100000"/>
              </a:lnSpc>
              <a:spcBef>
                <a:spcPts val="0"/>
              </a:spcBef>
              <a:spcAft>
                <a:spcPts val="0"/>
              </a:spcAft>
              <a:buSzPts val="2100"/>
              <a:buNone/>
            </a:pPr>
            <a:r>
              <a:rPr lang="en" dirty="0" smtClean="0"/>
              <a:t>Open-Domain </a:t>
            </a:r>
            <a:r>
              <a:rPr lang="en" dirty="0"/>
              <a:t>Hierarchical Schema Induction</a:t>
            </a:r>
            <a:endParaRPr dirty="0"/>
          </a:p>
        </p:txBody>
      </p:sp>
    </p:spTree>
    <p:extLst>
      <p:ext uri="{BB962C8B-B14F-4D97-AF65-F5344CB8AC3E}">
        <p14:creationId xmlns:p14="http://schemas.microsoft.com/office/powerpoint/2010/main" val="14383031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3"/>
          <p:cNvSpPr txBox="1">
            <a:spLocks noGrp="1"/>
          </p:cNvSpPr>
          <p:nvPr>
            <p:ph type="body" idx="1"/>
          </p:nvPr>
        </p:nvSpPr>
        <p:spPr>
          <a:xfrm>
            <a:off x="2318735" y="2346167"/>
            <a:ext cx="2260800" cy="75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chemeClr val="dk1"/>
                </a:solidFill>
              </a:rPr>
              <a:t>Round 1: Get the main events of a scenario. </a:t>
            </a:r>
            <a:endParaRPr sz="2000" b="1"/>
          </a:p>
        </p:txBody>
      </p:sp>
      <p:sp>
        <p:nvSpPr>
          <p:cNvPr id="285" name="Google Shape;285;p53"/>
          <p:cNvSpPr txBox="1">
            <a:spLocks noGrp="1"/>
          </p:cNvSpPr>
          <p:nvPr>
            <p:ph type="body" idx="4294967295"/>
          </p:nvPr>
        </p:nvSpPr>
        <p:spPr>
          <a:xfrm>
            <a:off x="6753240" y="2534063"/>
            <a:ext cx="2338387" cy="18589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Round 3: Verification of temporal and hierarchical edges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1200"/>
              </a:spcAft>
              <a:buSzPts val="1400"/>
              <a:buNone/>
            </a:pPr>
            <a:endParaRPr b="1"/>
          </a:p>
        </p:txBody>
      </p:sp>
      <p:pic>
        <p:nvPicPr>
          <p:cNvPr id="286" name="Google Shape;286;p53"/>
          <p:cNvPicPr preferRelativeResize="0"/>
          <p:nvPr/>
        </p:nvPicPr>
        <p:blipFill rotWithShape="1">
          <a:blip r:embed="rId3">
            <a:alphaModFix/>
          </a:blip>
          <a:srcRect/>
          <a:stretch/>
        </p:blipFill>
        <p:spPr>
          <a:xfrm>
            <a:off x="682271" y="787108"/>
            <a:ext cx="7418950" cy="1735800"/>
          </a:xfrm>
          <a:prstGeom prst="rect">
            <a:avLst/>
          </a:prstGeom>
          <a:noFill/>
          <a:ln>
            <a:noFill/>
          </a:ln>
        </p:spPr>
      </p:pic>
      <p:sp>
        <p:nvSpPr>
          <p:cNvPr id="287" name="Google Shape;287;p53"/>
          <p:cNvSpPr txBox="1"/>
          <p:nvPr/>
        </p:nvSpPr>
        <p:spPr>
          <a:xfrm>
            <a:off x="4593223" y="2352713"/>
            <a:ext cx="1713900" cy="118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Round 2: For each event, expand to connected events. </a:t>
            </a:r>
            <a:endParaRPr sz="1300" b="1"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a:solidFill>
                <a:schemeClr val="accent1"/>
              </a:solidFill>
              <a:latin typeface="Roboto"/>
              <a:ea typeface="Roboto"/>
              <a:cs typeface="Roboto"/>
              <a:sym typeface="Roboto"/>
            </a:endParaRPr>
          </a:p>
        </p:txBody>
      </p:sp>
      <p:sp>
        <p:nvSpPr>
          <p:cNvPr id="288" name="Google Shape;288;p53"/>
          <p:cNvSpPr txBox="1"/>
          <p:nvPr/>
        </p:nvSpPr>
        <p:spPr>
          <a:xfrm>
            <a:off x="533049" y="3290753"/>
            <a:ext cx="7899003" cy="2751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5000"/>
              </a:lnSpc>
              <a:spcBef>
                <a:spcPts val="0"/>
              </a:spcBef>
              <a:spcAft>
                <a:spcPts val="0"/>
              </a:spcAft>
              <a:buClr>
                <a:schemeClr val="dk1"/>
              </a:buClr>
              <a:buSzPts val="1600"/>
              <a:buFont typeface="Arial"/>
              <a:buChar char="●"/>
            </a:pPr>
            <a:r>
              <a:rPr lang="en" sz="1600" b="0" i="0" u="none" strike="noStrike" cap="none">
                <a:solidFill>
                  <a:schemeClr val="dk1"/>
                </a:solidFill>
                <a:latin typeface="Calibri"/>
                <a:ea typeface="Calibri"/>
                <a:cs typeface="Calibri"/>
                <a:sym typeface="Calibri"/>
              </a:rPr>
              <a:t>Advantages Compared to Previous Methods</a:t>
            </a:r>
            <a:endParaRPr sz="1400" b="0" i="0" u="none" strike="noStrike" cap="none">
              <a:solidFill>
                <a:srgbClr val="000000"/>
              </a:solidFill>
              <a:latin typeface="Arial"/>
              <a:ea typeface="Arial"/>
              <a:cs typeface="Arial"/>
              <a:sym typeface="Arial"/>
            </a:endParaRPr>
          </a:p>
          <a:p>
            <a:pPr marL="755650" marR="0" lvl="1" indent="-171450" algn="l" rtl="0">
              <a:lnSpc>
                <a:spcPct val="105000"/>
              </a:lnSpc>
              <a:spcBef>
                <a:spcPts val="0"/>
              </a:spcBef>
              <a:spcAft>
                <a:spcPts val="0"/>
              </a:spcAft>
              <a:buClr>
                <a:schemeClr val="dk1"/>
              </a:buClr>
              <a:buSzPts val="1600"/>
              <a:buFont typeface="Courier New"/>
              <a:buChar char="o"/>
            </a:pPr>
            <a:r>
              <a:rPr lang="en" sz="1200" b="1" i="0" u="none" strike="noStrike" cap="none">
                <a:solidFill>
                  <a:schemeClr val="dk1"/>
                </a:solidFill>
                <a:latin typeface="Calibri"/>
                <a:ea typeface="Calibri"/>
                <a:cs typeface="Calibri"/>
                <a:sym typeface="Calibri"/>
              </a:rPr>
              <a:t>Open-Domain</a:t>
            </a:r>
            <a:r>
              <a:rPr lang="en" sz="1200" b="0" i="0" u="none" strike="noStrike" cap="none">
                <a:solidFill>
                  <a:schemeClr val="dk1"/>
                </a:solidFill>
                <a:latin typeface="Calibri"/>
                <a:ea typeface="Calibri"/>
                <a:cs typeface="Calibri"/>
                <a:sym typeface="Calibri"/>
              </a:rPr>
              <a:t>: our model can induce schemas for any scenario given the scenario name</a:t>
            </a:r>
            <a:endParaRPr sz="1400" b="0" i="0" u="none" strike="noStrike" cap="none">
              <a:solidFill>
                <a:srgbClr val="000000"/>
              </a:solidFill>
              <a:latin typeface="Arial"/>
              <a:ea typeface="Arial"/>
              <a:cs typeface="Arial"/>
              <a:sym typeface="Arial"/>
            </a:endParaRPr>
          </a:p>
          <a:p>
            <a:pPr marL="755650" marR="0" lvl="1" indent="-171450" algn="l" rtl="0">
              <a:lnSpc>
                <a:spcPct val="105000"/>
              </a:lnSpc>
              <a:spcBef>
                <a:spcPts val="0"/>
              </a:spcBef>
              <a:spcAft>
                <a:spcPts val="0"/>
              </a:spcAft>
              <a:buClr>
                <a:schemeClr val="dk1"/>
              </a:buClr>
              <a:buSzPts val="1600"/>
              <a:buFont typeface="Courier New"/>
              <a:buChar char="o"/>
            </a:pPr>
            <a:r>
              <a:rPr lang="en" sz="1200" b="1" i="0" u="none" strike="noStrike" cap="none">
                <a:solidFill>
                  <a:schemeClr val="dk1"/>
                </a:solidFill>
                <a:latin typeface="Calibri"/>
                <a:ea typeface="Calibri"/>
                <a:cs typeface="Calibri"/>
                <a:sym typeface="Calibri"/>
              </a:rPr>
              <a:t>Extensible</a:t>
            </a:r>
            <a:r>
              <a:rPr lang="en" sz="1200" b="0" i="0" u="none" strike="noStrike" cap="none">
                <a:solidFill>
                  <a:schemeClr val="dk1"/>
                </a:solidFill>
                <a:latin typeface="Calibri"/>
                <a:ea typeface="Calibri"/>
                <a:cs typeface="Calibri"/>
                <a:sym typeface="Calibri"/>
              </a:rPr>
              <a:t>: our paradigm can support new event-event relations by adding new prompt templates. We showcase this by including hierarchical relations. </a:t>
            </a:r>
            <a:endParaRPr sz="1400" b="0" i="0" u="none" strike="noStrike" cap="none">
              <a:solidFill>
                <a:srgbClr val="000000"/>
              </a:solidFill>
              <a:latin typeface="Arial"/>
              <a:ea typeface="Arial"/>
              <a:cs typeface="Arial"/>
              <a:sym typeface="Arial"/>
            </a:endParaRPr>
          </a:p>
          <a:p>
            <a:pPr marL="755650" marR="0" lvl="1" indent="-171450" algn="l" rtl="0">
              <a:lnSpc>
                <a:spcPct val="105000"/>
              </a:lnSpc>
              <a:spcBef>
                <a:spcPts val="0"/>
              </a:spcBef>
              <a:spcAft>
                <a:spcPts val="0"/>
              </a:spcAft>
              <a:buClr>
                <a:schemeClr val="dk1"/>
              </a:buClr>
              <a:buSzPts val="1600"/>
              <a:buFont typeface="Courier New"/>
              <a:buChar char="o"/>
            </a:pPr>
            <a:r>
              <a:rPr lang="en" sz="1200" b="1" i="0" u="none" strike="noStrike" cap="none">
                <a:solidFill>
                  <a:schemeClr val="dk1"/>
                </a:solidFill>
                <a:latin typeface="Calibri"/>
                <a:ea typeface="Calibri"/>
                <a:cs typeface="Calibri"/>
                <a:sym typeface="Calibri"/>
              </a:rPr>
              <a:t>Interpretable</a:t>
            </a:r>
            <a:r>
              <a:rPr lang="en" sz="1200" b="0" i="0" u="none" strike="noStrike" cap="none">
                <a:solidFill>
                  <a:schemeClr val="dk1"/>
                </a:solidFill>
                <a:latin typeface="Calibri"/>
                <a:ea typeface="Calibri"/>
                <a:cs typeface="Calibri"/>
                <a:sym typeface="Calibri"/>
              </a:rPr>
              <a:t>: by representing events with sentences, human assessors consider our schemas to be more readable than prior approaches</a:t>
            </a:r>
            <a:endParaRPr sz="1400" b="0" i="0" u="none" strike="noStrike" cap="none">
              <a:solidFill>
                <a:srgbClr val="000000"/>
              </a:solidFill>
              <a:latin typeface="Arial"/>
              <a:ea typeface="Arial"/>
              <a:cs typeface="Arial"/>
              <a:sym typeface="Arial"/>
            </a:endParaRPr>
          </a:p>
          <a:p>
            <a:pPr marL="628650" marR="0" lvl="1" indent="-99368" algn="l" rtl="0">
              <a:lnSpc>
                <a:spcPct val="100000"/>
              </a:lnSpc>
              <a:spcBef>
                <a:spcPts val="1200"/>
              </a:spcBef>
              <a:spcAft>
                <a:spcPts val="0"/>
              </a:spcAft>
              <a:buClr>
                <a:schemeClr val="dk1"/>
              </a:buClr>
              <a:buSzPts val="1135"/>
              <a:buFont typeface="Arial"/>
              <a:buNone/>
            </a:pPr>
            <a:endParaRPr sz="1200" b="0" i="0" u="none" strike="noStrike" cap="none">
              <a:solidFill>
                <a:schemeClr val="dk1"/>
              </a:solidFill>
              <a:latin typeface="Calibri"/>
              <a:ea typeface="Calibri"/>
              <a:cs typeface="Calibri"/>
              <a:sym typeface="Calibri"/>
            </a:endParaRPr>
          </a:p>
          <a:p>
            <a:pPr marL="914400" marR="0" lvl="1" indent="-228600" algn="l" rtl="0">
              <a:lnSpc>
                <a:spcPct val="105000"/>
              </a:lnSpc>
              <a:spcBef>
                <a:spcPts val="1200"/>
              </a:spcBef>
              <a:spcAft>
                <a:spcPts val="0"/>
              </a:spcAft>
              <a:buClr>
                <a:schemeClr val="dk1"/>
              </a:buClr>
              <a:buSzPts val="16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5000"/>
              </a:lnSpc>
              <a:spcBef>
                <a:spcPts val="1200"/>
              </a:spcBef>
              <a:spcAft>
                <a:spcPts val="1200"/>
              </a:spcAft>
              <a:buClr>
                <a:schemeClr val="dk1"/>
              </a:buClr>
              <a:buSzPts val="1400"/>
              <a:buFont typeface="Arial"/>
              <a:buNone/>
            </a:pPr>
            <a:endParaRPr sz="1600" b="0" i="0" u="none" strike="noStrike" cap="none">
              <a:solidFill>
                <a:schemeClr val="dk1"/>
              </a:solidFill>
              <a:latin typeface="Calibri"/>
              <a:ea typeface="Calibri"/>
              <a:cs typeface="Calibri"/>
              <a:sym typeface="Calibri"/>
            </a:endParaRPr>
          </a:p>
        </p:txBody>
      </p:sp>
      <p:sp>
        <p:nvSpPr>
          <p:cNvPr id="289" name="Google Shape;289;p53"/>
          <p:cNvSpPr txBox="1">
            <a:spLocks noGrp="1"/>
          </p:cNvSpPr>
          <p:nvPr>
            <p:ph type="title"/>
          </p:nvPr>
        </p:nvSpPr>
        <p:spPr>
          <a:xfrm>
            <a:off x="283779" y="273844"/>
            <a:ext cx="8576400" cy="427800"/>
          </a:xfrm>
          <a:prstGeom prst="rect">
            <a:avLst/>
          </a:prstGeom>
          <a:noFill/>
          <a:ln>
            <a:noFill/>
          </a:ln>
        </p:spPr>
        <p:txBody>
          <a:bodyPr spcFirstLastPara="1" wrap="square" lIns="68550" tIns="34250" rIns="68550" bIns="34250" anchor="ctr" anchorCtr="0">
            <a:normAutofit fontScale="90000"/>
          </a:bodyPr>
          <a:lstStyle/>
          <a:p>
            <a:pPr marL="0" lvl="0" indent="0" algn="l" rtl="0">
              <a:lnSpc>
                <a:spcPct val="90000"/>
              </a:lnSpc>
              <a:spcBef>
                <a:spcPts val="0"/>
              </a:spcBef>
              <a:spcAft>
                <a:spcPts val="0"/>
              </a:spcAft>
              <a:buSzPct val="64814"/>
              <a:buNone/>
            </a:pPr>
            <a:r>
              <a:rPr lang="en"/>
              <a:t>Open Domain Hierarchical Schema Induction via LLMs [Li et al., ACL2023]</a:t>
            </a:r>
            <a:endParaRPr/>
          </a:p>
        </p:txBody>
      </p:sp>
    </p:spTree>
    <p:extLst>
      <p:ext uri="{BB962C8B-B14F-4D97-AF65-F5344CB8AC3E}">
        <p14:creationId xmlns:p14="http://schemas.microsoft.com/office/powerpoint/2010/main" val="19846614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8"/>
          <p:cNvSpPr txBox="1">
            <a:spLocks noGrp="1"/>
          </p:cNvSpPr>
          <p:nvPr>
            <p:ph type="title"/>
          </p:nvPr>
        </p:nvSpPr>
        <p:spPr>
          <a:xfrm>
            <a:off x="727650" y="5410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a:t>Retrieval-Augmented Prompting</a:t>
            </a:r>
            <a:endParaRPr/>
          </a:p>
        </p:txBody>
      </p:sp>
      <p:sp>
        <p:nvSpPr>
          <p:cNvPr id="571" name="Google Shape;571;p68"/>
          <p:cNvSpPr txBox="1">
            <a:spLocks noGrp="1"/>
          </p:cNvSpPr>
          <p:nvPr>
            <p:ph type="body" idx="1"/>
          </p:nvPr>
        </p:nvSpPr>
        <p:spPr>
          <a:xfrm>
            <a:off x="355950" y="1022051"/>
            <a:ext cx="8060400" cy="3727800"/>
          </a:xfrm>
          <a:prstGeom prst="rect">
            <a:avLst/>
          </a:prstGeom>
        </p:spPr>
        <p:txBody>
          <a:bodyPr spcFirstLastPara="1" wrap="square" lIns="91425" tIns="91425" rIns="91425" bIns="91425" anchor="t" anchorCtr="0">
            <a:noAutofit/>
          </a:bodyPr>
          <a:lstStyle/>
          <a:p>
            <a:pPr marL="457200" lvl="0" indent="-323215" algn="l" rtl="0">
              <a:lnSpc>
                <a:spcPct val="95000"/>
              </a:lnSpc>
              <a:spcBef>
                <a:spcPts val="1000"/>
              </a:spcBef>
              <a:spcAft>
                <a:spcPts val="0"/>
              </a:spcAft>
              <a:buSzPts val="1490"/>
              <a:buFont typeface="Arial" charset="0"/>
              <a:buChar char="•"/>
            </a:pPr>
            <a:r>
              <a:rPr lang="zh-CN" sz="1490" dirty="0"/>
              <a:t>When humans curate schemas, they often refer to related news articles or Wikipedia</a:t>
            </a:r>
            <a:endParaRPr sz="1490" dirty="0"/>
          </a:p>
          <a:p>
            <a:pPr marL="457200" lvl="0" indent="-323215" algn="l" rtl="0">
              <a:lnSpc>
                <a:spcPct val="95000"/>
              </a:lnSpc>
              <a:spcBef>
                <a:spcPts val="1200"/>
              </a:spcBef>
              <a:spcAft>
                <a:spcPts val="0"/>
              </a:spcAft>
              <a:buSzPts val="1490"/>
              <a:buFont typeface="Arial" charset="0"/>
              <a:buChar char="•"/>
            </a:pPr>
            <a:r>
              <a:rPr lang="zh-CN" sz="1490" dirty="0"/>
              <a:t>Whenever our prompt is related to an event, we simulate this process by using the </a:t>
            </a:r>
            <a:r>
              <a:rPr lang="zh-CN" sz="1490" dirty="0">
                <a:solidFill>
                  <a:schemeClr val="dk1"/>
                </a:solidFill>
              </a:rPr>
              <a:t>GPT3-generated event description</a:t>
            </a:r>
            <a:r>
              <a:rPr lang="zh-CN" sz="1490" dirty="0"/>
              <a:t> to </a:t>
            </a:r>
            <a:r>
              <a:rPr lang="zh-CN" sz="1490" dirty="0" smtClean="0"/>
              <a:t>retrieve </a:t>
            </a:r>
            <a:r>
              <a:rPr lang="zh-CN" sz="1490" dirty="0">
                <a:solidFill>
                  <a:schemeClr val="dk1"/>
                </a:solidFill>
              </a:rPr>
              <a:t>related passages</a:t>
            </a:r>
            <a:r>
              <a:rPr lang="zh-CN" sz="1490" dirty="0"/>
              <a:t> to serve as extra context to the language model </a:t>
            </a:r>
            <a:endParaRPr sz="1490" dirty="0"/>
          </a:p>
          <a:p>
            <a:pPr marL="914400" lvl="1" indent="-323215" algn="l" rtl="0">
              <a:lnSpc>
                <a:spcPct val="95000"/>
              </a:lnSpc>
              <a:spcBef>
                <a:spcPts val="1200"/>
              </a:spcBef>
              <a:spcAft>
                <a:spcPts val="0"/>
              </a:spcAft>
              <a:buSzPts val="1490"/>
              <a:buChar char="-"/>
            </a:pPr>
            <a:r>
              <a:rPr lang="zh-CN" sz="1490" dirty="0"/>
              <a:t>To encourage the model to output a general answer, we retrieve </a:t>
            </a:r>
            <a:r>
              <a:rPr lang="zh-CN" sz="1490" dirty="0">
                <a:solidFill>
                  <a:schemeClr val="dk1"/>
                </a:solidFill>
              </a:rPr>
              <a:t>3 passages per prompt </a:t>
            </a:r>
            <a:r>
              <a:rPr lang="zh-CN" sz="1490" dirty="0"/>
              <a:t>using a pretrained TCT-ColBERT model.</a:t>
            </a:r>
            <a:endParaRPr sz="1490" dirty="0"/>
          </a:p>
          <a:p>
            <a:pPr marL="914400" lvl="1" indent="-323215" algn="l" rtl="0">
              <a:lnSpc>
                <a:spcPct val="95000"/>
              </a:lnSpc>
              <a:spcBef>
                <a:spcPts val="1200"/>
              </a:spcBef>
              <a:spcAft>
                <a:spcPts val="0"/>
              </a:spcAft>
              <a:buSzPts val="1490"/>
              <a:buChar char="-"/>
            </a:pPr>
            <a:r>
              <a:rPr lang="zh-CN" sz="1490" dirty="0"/>
              <a:t>Retrieving multiple passage (ideally about different instances) is important for guiding the model to produce a </a:t>
            </a:r>
            <a:r>
              <a:rPr lang="zh-CN" sz="1490" b="1" dirty="0"/>
              <a:t>generalized answer.</a:t>
            </a:r>
            <a:r>
              <a:rPr lang="zh-CN" sz="1490" dirty="0"/>
              <a:t> </a:t>
            </a:r>
            <a:endParaRPr sz="1490" dirty="0"/>
          </a:p>
          <a:p>
            <a:pPr marL="457200" lvl="0" indent="0" algn="l" rtl="0">
              <a:lnSpc>
                <a:spcPct val="95000"/>
              </a:lnSpc>
              <a:spcBef>
                <a:spcPts val="1200"/>
              </a:spcBef>
              <a:spcAft>
                <a:spcPts val="1200"/>
              </a:spcAft>
              <a:buNone/>
            </a:pPr>
            <a:endParaRPr sz="1660" dirty="0"/>
          </a:p>
        </p:txBody>
      </p:sp>
      <p:sp>
        <p:nvSpPr>
          <p:cNvPr id="572" name="Google Shape;572;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17</a:t>
            </a:fld>
            <a:endParaRPr/>
          </a:p>
        </p:txBody>
      </p:sp>
      <p:pic>
        <p:nvPicPr>
          <p:cNvPr id="573" name="Google Shape;573;p68"/>
          <p:cNvPicPr preferRelativeResize="0"/>
          <p:nvPr/>
        </p:nvPicPr>
        <p:blipFill>
          <a:blip r:embed="rId3">
            <a:alphaModFix/>
          </a:blip>
          <a:stretch>
            <a:fillRect/>
          </a:stretch>
        </p:blipFill>
        <p:spPr>
          <a:xfrm>
            <a:off x="2680550" y="3803875"/>
            <a:ext cx="3105901" cy="1132650"/>
          </a:xfrm>
          <a:prstGeom prst="rect">
            <a:avLst/>
          </a:prstGeom>
          <a:noFill/>
          <a:ln>
            <a:noFill/>
          </a:ln>
        </p:spPr>
      </p:pic>
    </p:spTree>
    <p:extLst>
      <p:ext uri="{BB962C8B-B14F-4D97-AF65-F5344CB8AC3E}">
        <p14:creationId xmlns:p14="http://schemas.microsoft.com/office/powerpoint/2010/main" val="12535196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9"/>
          <p:cNvSpPr txBox="1">
            <a:spLocks noGrp="1"/>
          </p:cNvSpPr>
          <p:nvPr>
            <p:ph type="title"/>
          </p:nvPr>
        </p:nvSpPr>
        <p:spPr>
          <a:xfrm>
            <a:off x="727650" y="6080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CN" dirty="0"/>
              <a:t>Question Decomposition for </a:t>
            </a:r>
            <a:r>
              <a:rPr lang="en-US" altLang="zh-CN" dirty="0" smtClean="0"/>
              <a:t>Event-Event </a:t>
            </a:r>
            <a:r>
              <a:rPr lang="zh-CN" dirty="0" smtClean="0"/>
              <a:t>Relations </a:t>
            </a:r>
            <a:endParaRPr dirty="0"/>
          </a:p>
        </p:txBody>
      </p:sp>
      <p:sp>
        <p:nvSpPr>
          <p:cNvPr id="579" name="Google Shape;579;p69"/>
          <p:cNvSpPr txBox="1">
            <a:spLocks noGrp="1"/>
          </p:cNvSpPr>
          <p:nvPr>
            <p:ph type="body" idx="1"/>
          </p:nvPr>
        </p:nvSpPr>
        <p:spPr>
          <a:xfrm>
            <a:off x="727650" y="1412575"/>
            <a:ext cx="7688700" cy="1669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charset="0"/>
              <a:buChar char="•"/>
            </a:pPr>
            <a:r>
              <a:rPr lang="zh-CN" sz="1600" dirty="0"/>
              <a:t>Instead of directly asking for “Does event A happen before event B?”, we ask 3 questions about </a:t>
            </a:r>
            <a:r>
              <a:rPr lang="zh-CN" sz="1600" dirty="0">
                <a:solidFill>
                  <a:schemeClr val="dk1"/>
                </a:solidFill>
              </a:rPr>
              <a:t>start time, end time and duration</a:t>
            </a:r>
            <a:r>
              <a:rPr lang="zh-CN" sz="1600" dirty="0"/>
              <a:t>. </a:t>
            </a:r>
            <a:endParaRPr sz="1600" dirty="0"/>
          </a:p>
          <a:p>
            <a:pPr marL="457200" lvl="0" indent="-330200" algn="l" rtl="0">
              <a:spcBef>
                <a:spcPts val="0"/>
              </a:spcBef>
              <a:spcAft>
                <a:spcPts val="0"/>
              </a:spcAft>
              <a:buSzPts val="1600"/>
              <a:buFont typeface="Arial" charset="0"/>
              <a:buChar char="•"/>
            </a:pPr>
            <a:r>
              <a:rPr lang="zh-CN" sz="1600" dirty="0"/>
              <a:t>This allows us to </a:t>
            </a:r>
            <a:r>
              <a:rPr lang="zh-CN" sz="1600" dirty="0">
                <a:solidFill>
                  <a:schemeClr val="dk1"/>
                </a:solidFill>
              </a:rPr>
              <a:t>avoid conflicting hierarchical and temporal relations</a:t>
            </a:r>
            <a:r>
              <a:rPr lang="zh-CN" sz="1600" dirty="0"/>
              <a:t> since the hierarchical relation can be defined as </a:t>
            </a:r>
            <a:r>
              <a:rPr lang="zh-CN" sz="1600" dirty="0">
                <a:solidFill>
                  <a:schemeClr val="dk1"/>
                </a:solidFill>
              </a:rPr>
              <a:t>spatial-temporal containment</a:t>
            </a:r>
            <a:r>
              <a:rPr lang="zh-CN" sz="1600" dirty="0"/>
              <a:t>. </a:t>
            </a:r>
            <a:endParaRPr sz="1600" dirty="0"/>
          </a:p>
          <a:p>
            <a:pPr marL="0" lvl="0" indent="0" algn="l" rtl="0">
              <a:spcBef>
                <a:spcPts val="1200"/>
              </a:spcBef>
              <a:spcAft>
                <a:spcPts val="1200"/>
              </a:spcAft>
              <a:buNone/>
            </a:pPr>
            <a:endParaRPr sz="1600" dirty="0"/>
          </a:p>
        </p:txBody>
      </p:sp>
      <p:pic>
        <p:nvPicPr>
          <p:cNvPr id="580" name="Google Shape;580;p69"/>
          <p:cNvPicPr preferRelativeResize="0"/>
          <p:nvPr/>
        </p:nvPicPr>
        <p:blipFill>
          <a:blip r:embed="rId3">
            <a:alphaModFix/>
          </a:blip>
          <a:stretch>
            <a:fillRect/>
          </a:stretch>
        </p:blipFill>
        <p:spPr>
          <a:xfrm>
            <a:off x="709613" y="3154750"/>
            <a:ext cx="7724775" cy="1428750"/>
          </a:xfrm>
          <a:prstGeom prst="rect">
            <a:avLst/>
          </a:prstGeom>
          <a:noFill/>
          <a:ln>
            <a:noFill/>
          </a:ln>
        </p:spPr>
      </p:pic>
      <p:sp>
        <p:nvSpPr>
          <p:cNvPr id="581" name="Google Shape;581;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zh-CN"/>
              <a:t>18</a:t>
            </a:fld>
            <a:endParaRPr/>
          </a:p>
        </p:txBody>
      </p:sp>
    </p:spTree>
    <p:extLst>
      <p:ext uri="{BB962C8B-B14F-4D97-AF65-F5344CB8AC3E}">
        <p14:creationId xmlns:p14="http://schemas.microsoft.com/office/powerpoint/2010/main" val="5030080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4" title="Points scored"/>
          <p:cNvPicPr preferRelativeResize="0"/>
          <p:nvPr/>
        </p:nvPicPr>
        <p:blipFill rotWithShape="1">
          <a:blip r:embed="rId3">
            <a:alphaModFix/>
          </a:blip>
          <a:srcRect/>
          <a:stretch/>
        </p:blipFill>
        <p:spPr>
          <a:xfrm>
            <a:off x="213700" y="875025"/>
            <a:ext cx="6285024" cy="3886225"/>
          </a:xfrm>
          <a:prstGeom prst="rect">
            <a:avLst/>
          </a:prstGeom>
          <a:noFill/>
          <a:ln>
            <a:noFill/>
          </a:ln>
        </p:spPr>
      </p:pic>
      <p:sp>
        <p:nvSpPr>
          <p:cNvPr id="295" name="Google Shape;295;p54"/>
          <p:cNvSpPr txBox="1">
            <a:spLocks noGrp="1"/>
          </p:cNvSpPr>
          <p:nvPr>
            <p:ph type="title"/>
          </p:nvPr>
        </p:nvSpPr>
        <p:spPr>
          <a:xfrm>
            <a:off x="236775" y="262125"/>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7222"/>
              <a:buNone/>
            </a:pPr>
            <a:r>
              <a:rPr lang="en"/>
              <a:t>Hierarchical Schema Quality: Findings</a:t>
            </a:r>
            <a:endParaRPr/>
          </a:p>
        </p:txBody>
      </p:sp>
      <p:sp>
        <p:nvSpPr>
          <p:cNvPr id="296" name="Google Shape;296;p54"/>
          <p:cNvSpPr txBox="1">
            <a:spLocks noGrp="1"/>
          </p:cNvSpPr>
          <p:nvPr>
            <p:ph type="body" idx="1"/>
          </p:nvPr>
        </p:nvSpPr>
        <p:spPr>
          <a:xfrm>
            <a:off x="6498725" y="1568700"/>
            <a:ext cx="2559600" cy="313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n" sz="1280"/>
              <a:t>Our baseline GPT-DOT, directly asks GPT3 to output a linearized graph format of the final schema given some in-context examples. </a:t>
            </a:r>
            <a:endParaRPr sz="1280"/>
          </a:p>
          <a:p>
            <a:pPr marL="0" lvl="0" indent="0" algn="l" rtl="0">
              <a:lnSpc>
                <a:spcPct val="100000"/>
              </a:lnSpc>
              <a:spcBef>
                <a:spcPts val="1200"/>
              </a:spcBef>
              <a:spcAft>
                <a:spcPts val="0"/>
              </a:spcAft>
              <a:buSzPts val="605"/>
              <a:buNone/>
            </a:pPr>
            <a:r>
              <a:rPr lang="en" sz="1280"/>
              <a:t>Compared to our model, GPT-DOT generates much </a:t>
            </a:r>
            <a:r>
              <a:rPr lang="en" sz="1280">
                <a:solidFill>
                  <a:schemeClr val="dk1"/>
                </a:solidFill>
              </a:rPr>
              <a:t>fewer events</a:t>
            </a:r>
            <a:r>
              <a:rPr lang="en" sz="1280"/>
              <a:t> (10.11 events for GPT-DOT VS 52.6 events on ODIN) which leads to high precision but low recall. </a:t>
            </a:r>
            <a:endParaRPr sz="1280"/>
          </a:p>
          <a:p>
            <a:pPr marL="0" lvl="0" indent="0" algn="l" rtl="0">
              <a:lnSpc>
                <a:spcPct val="100000"/>
              </a:lnSpc>
              <a:spcBef>
                <a:spcPts val="1200"/>
              </a:spcBef>
              <a:spcAft>
                <a:spcPts val="1200"/>
              </a:spcAft>
              <a:buSzPts val="605"/>
              <a:buNone/>
            </a:pPr>
            <a:r>
              <a:rPr lang="en" sz="1280"/>
              <a:t>GPT-DOT </a:t>
            </a:r>
            <a:r>
              <a:rPr lang="en" sz="1280">
                <a:solidFill>
                  <a:schemeClr val="dk1"/>
                </a:solidFill>
              </a:rPr>
              <a:t>struggles with hierarchical relations</a:t>
            </a:r>
            <a:r>
              <a:rPr lang="en" sz="1280"/>
              <a:t>.</a:t>
            </a:r>
            <a:endParaRPr sz="1280"/>
          </a:p>
        </p:txBody>
      </p:sp>
      <p:pic>
        <p:nvPicPr>
          <p:cNvPr id="297" name="Google Shape;297;p54"/>
          <p:cNvPicPr preferRelativeResize="0"/>
          <p:nvPr/>
        </p:nvPicPr>
        <p:blipFill rotWithShape="1">
          <a:blip r:embed="rId4">
            <a:alphaModFix/>
          </a:blip>
          <a:srcRect/>
          <a:stretch/>
        </p:blipFill>
        <p:spPr>
          <a:xfrm>
            <a:off x="4731379" y="288533"/>
            <a:ext cx="4122376" cy="1075400"/>
          </a:xfrm>
          <a:prstGeom prst="rect">
            <a:avLst/>
          </a:prstGeom>
          <a:noFill/>
          <a:ln>
            <a:noFill/>
          </a:ln>
        </p:spPr>
      </p:pic>
    </p:spTree>
    <p:extLst>
      <p:ext uri="{BB962C8B-B14F-4D97-AF65-F5344CB8AC3E}">
        <p14:creationId xmlns:p14="http://schemas.microsoft.com/office/powerpoint/2010/main" val="13541710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
          <p:cNvSpPr txBox="1">
            <a:spLocks noGrp="1"/>
          </p:cNvSpPr>
          <p:nvPr>
            <p:ph type="body" idx="1"/>
          </p:nvPr>
        </p:nvSpPr>
        <p:spPr>
          <a:xfrm>
            <a:off x="515288" y="731516"/>
            <a:ext cx="8242716" cy="4195291"/>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rgbClr val="170981"/>
              </a:buClr>
              <a:buSzPts val="1300"/>
              <a:buFont typeface="Arial"/>
              <a:buChar char="•"/>
            </a:pPr>
            <a:r>
              <a:rPr lang="en-US" sz="1600" dirty="0" smtClean="0"/>
              <a:t>TV shows about “CEO boss guy”</a:t>
            </a:r>
          </a:p>
          <a:p>
            <a:pPr marL="635000" lvl="1" indent="-171450">
              <a:spcBef>
                <a:spcPts val="0"/>
              </a:spcBef>
              <a:buClr>
                <a:srgbClr val="170981"/>
              </a:buClr>
              <a:buSzPts val="1300"/>
            </a:pPr>
            <a:r>
              <a:rPr lang="en-US" sz="1400" dirty="0" smtClean="0"/>
              <a:t>He always has this really slicked back hair-style, always wears a suit</a:t>
            </a:r>
          </a:p>
          <a:p>
            <a:pPr marL="635000" lvl="1" indent="-171450">
              <a:spcBef>
                <a:spcPts val="0"/>
              </a:spcBef>
              <a:buClr>
                <a:srgbClr val="170981"/>
              </a:buClr>
              <a:buSzPts val="1300"/>
            </a:pPr>
            <a:r>
              <a:rPr lang="en-US" sz="1400" dirty="0" smtClean="0"/>
              <a:t>He has this really </a:t>
            </a:r>
            <a:r>
              <a:rPr lang="en-US" sz="1400" dirty="0" err="1" smtClean="0"/>
              <a:t>non.cha.lant</a:t>
            </a:r>
            <a:r>
              <a:rPr lang="en-US" sz="1400" dirty="0" smtClean="0"/>
              <a:t> look</a:t>
            </a:r>
          </a:p>
          <a:p>
            <a:pPr marL="635000" lvl="1" indent="-171450">
              <a:spcBef>
                <a:spcPts val="0"/>
              </a:spcBef>
              <a:buClr>
                <a:srgbClr val="170981"/>
              </a:buClr>
              <a:buSzPts val="1300"/>
            </a:pPr>
            <a:r>
              <a:rPr lang="en-US" sz="1400" dirty="0" smtClean="0"/>
              <a:t>He speaks at least 5 languages</a:t>
            </a:r>
          </a:p>
          <a:p>
            <a:pPr marL="635000" lvl="1" indent="-171450">
              <a:spcBef>
                <a:spcPts val="0"/>
              </a:spcBef>
              <a:buClr>
                <a:srgbClr val="170981"/>
              </a:buClr>
              <a:buSzPts val="1300"/>
            </a:pPr>
            <a:r>
              <a:rPr lang="en-US" sz="1400" dirty="0" smtClean="0"/>
              <a:t>He spent 5 years somewhere in France just for the sake of learning everything pretentious about the wine</a:t>
            </a:r>
          </a:p>
          <a:p>
            <a:pPr marL="635000" lvl="1" indent="-171450">
              <a:spcBef>
                <a:spcPts val="0"/>
              </a:spcBef>
              <a:buClr>
                <a:srgbClr val="170981"/>
              </a:buClr>
              <a:buSzPts val="1300"/>
            </a:pPr>
            <a:r>
              <a:rPr lang="en-US" sz="1400" dirty="0" smtClean="0"/>
              <a:t>And he spent his recent 5 years somewhere in NYC, of course the upper east side</a:t>
            </a:r>
          </a:p>
          <a:p>
            <a:pPr marL="635000" lvl="1" indent="-171450">
              <a:spcBef>
                <a:spcPts val="0"/>
              </a:spcBef>
              <a:buClr>
                <a:srgbClr val="170981"/>
              </a:buClr>
              <a:buSzPts val="1300"/>
            </a:pPr>
            <a:r>
              <a:rPr lang="en-US" sz="1400" dirty="0" smtClean="0"/>
              <a:t>At age 15 he got into </a:t>
            </a:r>
            <a:r>
              <a:rPr lang="en-US" sz="1400" dirty="0"/>
              <a:t>H</a:t>
            </a:r>
            <a:r>
              <a:rPr lang="en-US" sz="1400" dirty="0" smtClean="0"/>
              <a:t>arvard, accepted by 10 majors</a:t>
            </a:r>
          </a:p>
          <a:p>
            <a:pPr marL="635000" lvl="1" indent="-171450">
              <a:spcBef>
                <a:spcPts val="0"/>
              </a:spcBef>
              <a:buClr>
                <a:srgbClr val="170981"/>
              </a:buClr>
              <a:buSzPts val="1300"/>
            </a:pPr>
            <a:r>
              <a:rPr lang="en-US" sz="1400" dirty="0" smtClean="0"/>
              <a:t>Ever since then he started to run this big multi-billion dollar company</a:t>
            </a:r>
          </a:p>
          <a:p>
            <a:pPr marL="635000" lvl="1" indent="-171450">
              <a:spcBef>
                <a:spcPts val="0"/>
              </a:spcBef>
              <a:buClr>
                <a:srgbClr val="170981"/>
              </a:buClr>
              <a:buSzPts val="1300"/>
            </a:pPr>
            <a:r>
              <a:rPr lang="en-US" sz="1400" dirty="0" smtClean="0"/>
              <a:t>He met this girl who graduated from an unknown college somewhere in the middle of nowhere and applied for internship in the company run by this guy</a:t>
            </a:r>
            <a:endParaRPr lang="en-US" sz="1600" dirty="0"/>
          </a:p>
          <a:p>
            <a:pPr marL="177800" lvl="0" indent="-171450" algn="l" rtl="0">
              <a:lnSpc>
                <a:spcPct val="100000"/>
              </a:lnSpc>
              <a:spcBef>
                <a:spcPts val="0"/>
              </a:spcBef>
              <a:spcAft>
                <a:spcPts val="0"/>
              </a:spcAft>
              <a:buClr>
                <a:srgbClr val="170981"/>
              </a:buClr>
              <a:buSzPts val="1300"/>
              <a:buFont typeface="Arial"/>
              <a:buChar char="•"/>
            </a:pPr>
            <a:r>
              <a:rPr lang="en-US" sz="1600" dirty="0" smtClean="0"/>
              <a:t>Love stories by </a:t>
            </a:r>
            <a:r>
              <a:rPr lang="en-US" sz="1600" dirty="0" err="1" smtClean="0"/>
              <a:t>Qiong</a:t>
            </a:r>
            <a:r>
              <a:rPr lang="en-US" sz="1600" dirty="0" smtClean="0"/>
              <a:t> Yao</a:t>
            </a:r>
          </a:p>
          <a:p>
            <a:pPr marL="635000" lvl="1" indent="-171450">
              <a:spcBef>
                <a:spcPts val="0"/>
              </a:spcBef>
              <a:buClr>
                <a:srgbClr val="170981"/>
              </a:buClr>
              <a:buSzPts val="1300"/>
            </a:pPr>
            <a:r>
              <a:rPr lang="en-US" sz="1400" dirty="0" smtClean="0"/>
              <a:t>Pretty women are good at crying in a pretty way</a:t>
            </a:r>
          </a:p>
          <a:p>
            <a:pPr marL="635000" lvl="1" indent="-171450">
              <a:spcBef>
                <a:spcPts val="0"/>
              </a:spcBef>
              <a:buClr>
                <a:srgbClr val="170981"/>
              </a:buClr>
              <a:buSzPts val="1300"/>
            </a:pPr>
            <a:r>
              <a:rPr lang="en-US" sz="1400" dirty="0" smtClean="0"/>
              <a:t>At least two people get their hearts broken</a:t>
            </a:r>
          </a:p>
          <a:p>
            <a:pPr marL="635000" lvl="1" indent="-171450">
              <a:spcBef>
                <a:spcPts val="0"/>
              </a:spcBef>
              <a:buClr>
                <a:srgbClr val="170981"/>
              </a:buClr>
              <a:buSzPts val="1300"/>
            </a:pPr>
            <a:r>
              <a:rPr lang="en-US" sz="1400" dirty="0" smtClean="0"/>
              <a:t>Main characters are very poetical</a:t>
            </a:r>
          </a:p>
          <a:p>
            <a:pPr marL="635000" lvl="1" indent="-171450">
              <a:spcBef>
                <a:spcPts val="0"/>
              </a:spcBef>
              <a:buClr>
                <a:srgbClr val="170981"/>
              </a:buClr>
              <a:buSzPts val="1300"/>
            </a:pPr>
            <a:r>
              <a:rPr lang="en-US" sz="1400" dirty="0" smtClean="0"/>
              <a:t>The original wife is evil</a:t>
            </a:r>
          </a:p>
          <a:p>
            <a:pPr marL="635000" lvl="1" indent="-171450">
              <a:spcBef>
                <a:spcPts val="0"/>
              </a:spcBef>
              <a:buClr>
                <a:srgbClr val="170981"/>
              </a:buClr>
              <a:buSzPts val="1300"/>
            </a:pPr>
            <a:r>
              <a:rPr lang="en-US" sz="1400" dirty="0" smtClean="0"/>
              <a:t>The main character is always a jerk but very popular, jobless, and yells</a:t>
            </a:r>
          </a:p>
          <a:p>
            <a:pPr marL="635000" lvl="1" indent="-171450">
              <a:spcBef>
                <a:spcPts val="0"/>
              </a:spcBef>
              <a:buClr>
                <a:srgbClr val="170981"/>
              </a:buClr>
              <a:buSzPts val="1300"/>
            </a:pPr>
            <a:endParaRPr lang="en-US" sz="1400" dirty="0" smtClean="0"/>
          </a:p>
        </p:txBody>
      </p:sp>
      <p:sp>
        <p:nvSpPr>
          <p:cNvPr id="355" name="Google Shape;355;p5"/>
          <p:cNvSpPr txBox="1"/>
          <p:nvPr/>
        </p:nvSpPr>
        <p:spPr>
          <a:xfrm>
            <a:off x="7298532" y="4926807"/>
            <a:ext cx="702469" cy="27384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0000"/>
                </a:solidFill>
                <a:latin typeface="Calibri"/>
                <a:ea typeface="Calibri"/>
                <a:cs typeface="Calibri"/>
                <a:sym typeface="Calibri"/>
              </a:rPr>
              <a:t>2</a:t>
            </a:fld>
            <a:endParaRPr sz="1100" b="1" i="0" u="none" strike="noStrike" cap="none">
              <a:solidFill>
                <a:srgbClr val="000000"/>
              </a:solidFill>
              <a:latin typeface="Calibri"/>
              <a:ea typeface="Calibri"/>
              <a:cs typeface="Calibri"/>
              <a:sym typeface="Calibri"/>
            </a:endParaRPr>
          </a:p>
        </p:txBody>
      </p:sp>
      <p:sp>
        <p:nvSpPr>
          <p:cNvPr id="356" name="Google Shape;356;p5"/>
          <p:cNvSpPr txBox="1">
            <a:spLocks noGrp="1"/>
          </p:cNvSpPr>
          <p:nvPr>
            <p:ph type="title"/>
          </p:nvPr>
        </p:nvSpPr>
        <p:spPr>
          <a:xfrm>
            <a:off x="628650" y="273845"/>
            <a:ext cx="7886700" cy="571800"/>
          </a:xfrm>
          <a:prstGeom prst="rect">
            <a:avLst/>
          </a:prstGeom>
          <a:noFill/>
          <a:ln>
            <a:noFill/>
          </a:ln>
        </p:spPr>
        <p:txBody>
          <a:bodyPr spcFirstLastPara="1" wrap="square" lIns="68550" tIns="34250" rIns="68550" bIns="34250" anchor="t" anchorCtr="0">
            <a:normAutofit/>
          </a:bodyPr>
          <a:lstStyle/>
          <a:p>
            <a:pPr marL="0" lvl="0" indent="0" algn="l" rtl="0">
              <a:lnSpc>
                <a:spcPct val="90000"/>
              </a:lnSpc>
              <a:spcBef>
                <a:spcPts val="0"/>
              </a:spcBef>
              <a:spcAft>
                <a:spcPts val="0"/>
              </a:spcAft>
              <a:buSzPts val="3600"/>
              <a:buNone/>
            </a:pPr>
            <a:r>
              <a:rPr lang="en-US" dirty="0" smtClean="0"/>
              <a:t>Story Repeats Itself</a:t>
            </a:r>
            <a:endParaRPr dirty="0">
              <a:solidFill>
                <a:srgbClr val="FF0000"/>
              </a:solidFill>
            </a:endParaRPr>
          </a:p>
        </p:txBody>
      </p:sp>
    </p:spTree>
    <p:extLst>
      <p:ext uri="{BB962C8B-B14F-4D97-AF65-F5344CB8AC3E}">
        <p14:creationId xmlns:p14="http://schemas.microsoft.com/office/powerpoint/2010/main" val="7037272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5"/>
          <p:cNvPicPr preferRelativeResize="0"/>
          <p:nvPr/>
        </p:nvPicPr>
        <p:blipFill rotWithShape="1">
          <a:blip r:embed="rId3">
            <a:alphaModFix/>
          </a:blip>
          <a:srcRect/>
          <a:stretch/>
        </p:blipFill>
        <p:spPr>
          <a:xfrm>
            <a:off x="5021101" y="1445000"/>
            <a:ext cx="4122899" cy="2670925"/>
          </a:xfrm>
          <a:prstGeom prst="rect">
            <a:avLst/>
          </a:prstGeom>
          <a:noFill/>
          <a:ln>
            <a:noFill/>
          </a:ln>
        </p:spPr>
      </p:pic>
      <p:sp>
        <p:nvSpPr>
          <p:cNvPr id="303" name="Google Shape;303;p55"/>
          <p:cNvSpPr txBox="1">
            <a:spLocks noGrp="1"/>
          </p:cNvSpPr>
          <p:nvPr>
            <p:ph type="title"/>
          </p:nvPr>
        </p:nvSpPr>
        <p:spPr>
          <a:xfrm>
            <a:off x="796525" y="197425"/>
            <a:ext cx="7688700" cy="535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97222"/>
              <a:buNone/>
            </a:pPr>
            <a:r>
              <a:rPr lang="en"/>
              <a:t>Interpretability Evaluation Results</a:t>
            </a:r>
            <a:endParaRPr/>
          </a:p>
        </p:txBody>
      </p:sp>
      <p:sp>
        <p:nvSpPr>
          <p:cNvPr id="304" name="Google Shape;304;p55"/>
          <p:cNvSpPr txBox="1">
            <a:spLocks noGrp="1"/>
          </p:cNvSpPr>
          <p:nvPr>
            <p:ph type="body" idx="1"/>
          </p:nvPr>
        </p:nvSpPr>
        <p:spPr>
          <a:xfrm>
            <a:off x="608600" y="2571750"/>
            <a:ext cx="4534800" cy="2296200"/>
          </a:xfrm>
          <a:prstGeom prst="rect">
            <a:avLst/>
          </a:prstGeom>
          <a:noFill/>
          <a:ln>
            <a:noFill/>
          </a:ln>
        </p:spPr>
        <p:txBody>
          <a:bodyPr spcFirstLastPara="1" wrap="square" lIns="91425" tIns="91425" rIns="91425" bIns="91425" anchor="t" anchorCtr="0">
            <a:normAutofit/>
          </a:bodyPr>
          <a:lstStyle/>
          <a:p>
            <a:pPr marL="457200" lvl="0" indent="-323850" algn="l" rtl="0">
              <a:lnSpc>
                <a:spcPct val="95000"/>
              </a:lnSpc>
              <a:spcBef>
                <a:spcPts val="0"/>
              </a:spcBef>
              <a:spcAft>
                <a:spcPts val="0"/>
              </a:spcAft>
              <a:buSzPts val="1500"/>
              <a:buChar char="-"/>
            </a:pPr>
            <a:r>
              <a:rPr lang="en" sz="1500"/>
              <a:t>Human assessors are able to compose a </a:t>
            </a:r>
            <a:r>
              <a:rPr lang="en" sz="1500">
                <a:solidFill>
                  <a:schemeClr val="dk1"/>
                </a:solidFill>
              </a:rPr>
              <a:t>longer story with better event coverage </a:t>
            </a:r>
            <a:r>
              <a:rPr lang="en" sz="1500"/>
              <a:t>using our schema while taking roughly the same amount of time. </a:t>
            </a:r>
            <a:endParaRPr sz="1500"/>
          </a:p>
          <a:p>
            <a:pPr marL="457200" lvl="0" indent="-323850" algn="l" rtl="0">
              <a:lnSpc>
                <a:spcPct val="95000"/>
              </a:lnSpc>
              <a:spcBef>
                <a:spcPts val="0"/>
              </a:spcBef>
              <a:spcAft>
                <a:spcPts val="0"/>
              </a:spcAft>
              <a:buSzPts val="1500"/>
              <a:buChar char="-"/>
            </a:pPr>
            <a:r>
              <a:rPr lang="en" sz="1500"/>
              <a:t>Human assessors rate our event descriptions and event names to be very helpful (&gt;4.5 score) and our schemas are </a:t>
            </a:r>
            <a:r>
              <a:rPr lang="en" sz="1500">
                <a:solidFill>
                  <a:schemeClr val="dk1"/>
                </a:solidFill>
              </a:rPr>
              <a:t>easier to understand</a:t>
            </a:r>
            <a:r>
              <a:rPr lang="en" sz="1500"/>
              <a:t> compared to the baseline. </a:t>
            </a:r>
            <a:endParaRPr sz="1500"/>
          </a:p>
        </p:txBody>
      </p:sp>
      <p:pic>
        <p:nvPicPr>
          <p:cNvPr id="305" name="Google Shape;305;p55"/>
          <p:cNvPicPr preferRelativeResize="0"/>
          <p:nvPr/>
        </p:nvPicPr>
        <p:blipFill rotWithShape="1">
          <a:blip r:embed="rId4">
            <a:alphaModFix/>
          </a:blip>
          <a:srcRect/>
          <a:stretch/>
        </p:blipFill>
        <p:spPr>
          <a:xfrm>
            <a:off x="5496025" y="727872"/>
            <a:ext cx="3493971" cy="774678"/>
          </a:xfrm>
          <a:prstGeom prst="rect">
            <a:avLst/>
          </a:prstGeom>
          <a:noFill/>
          <a:ln>
            <a:noFill/>
          </a:ln>
        </p:spPr>
      </p:pic>
      <p:sp>
        <p:nvSpPr>
          <p:cNvPr id="306" name="Google Shape;306;p55"/>
          <p:cNvSpPr txBox="1"/>
          <p:nvPr/>
        </p:nvSpPr>
        <p:spPr>
          <a:xfrm>
            <a:off x="5599250" y="4058375"/>
            <a:ext cx="3255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Blue: Our method IncPrompt</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Red: Double-GAE</a:t>
            </a:r>
            <a:endParaRPr sz="1400" b="0" i="0" u="none" strike="noStrike" cap="none">
              <a:solidFill>
                <a:srgbClr val="000000"/>
              </a:solidFill>
              <a:latin typeface="Calibri"/>
              <a:ea typeface="Calibri"/>
              <a:cs typeface="Calibri"/>
              <a:sym typeface="Calibri"/>
            </a:endParaRPr>
          </a:p>
        </p:txBody>
      </p:sp>
      <p:pic>
        <p:nvPicPr>
          <p:cNvPr id="307" name="Google Shape;307;p55"/>
          <p:cNvPicPr preferRelativeResize="0"/>
          <p:nvPr/>
        </p:nvPicPr>
        <p:blipFill rotWithShape="1">
          <a:blip r:embed="rId5">
            <a:alphaModFix/>
          </a:blip>
          <a:srcRect/>
          <a:stretch/>
        </p:blipFill>
        <p:spPr>
          <a:xfrm>
            <a:off x="-6143" y="784296"/>
            <a:ext cx="5584861" cy="1882191"/>
          </a:xfrm>
          <a:prstGeom prst="rect">
            <a:avLst/>
          </a:prstGeom>
          <a:noFill/>
          <a:ln>
            <a:noFill/>
          </a:ln>
        </p:spPr>
      </p:pic>
    </p:spTree>
    <p:extLst>
      <p:ext uri="{BB962C8B-B14F-4D97-AF65-F5344CB8AC3E}">
        <p14:creationId xmlns:p14="http://schemas.microsoft.com/office/powerpoint/2010/main" val="1665551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11"/>
          <p:cNvPicPr preferRelativeResize="0"/>
          <p:nvPr/>
        </p:nvPicPr>
        <p:blipFill rotWithShape="1">
          <a:blip r:embed="rId3">
            <a:alphaModFix/>
          </a:blip>
          <a:srcRect/>
          <a:stretch/>
        </p:blipFill>
        <p:spPr>
          <a:xfrm>
            <a:off x="654050" y="1067525"/>
            <a:ext cx="7823831" cy="3820974"/>
          </a:xfrm>
          <a:prstGeom prst="rect">
            <a:avLst/>
          </a:prstGeom>
          <a:noFill/>
          <a:ln>
            <a:noFill/>
          </a:ln>
        </p:spPr>
      </p:pic>
      <p:sp>
        <p:nvSpPr>
          <p:cNvPr id="478" name="Google Shape;478;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67782"/>
              <a:buFont typeface="Calibri"/>
              <a:buNone/>
            </a:pPr>
            <a:r>
              <a:rPr lang="en-US" sz="2655"/>
              <a:t>Epidemic Schema Example</a:t>
            </a:r>
            <a:endParaRPr sz="2655"/>
          </a:p>
        </p:txBody>
      </p:sp>
      <p:pic>
        <p:nvPicPr>
          <p:cNvPr id="479" name="Google Shape;479;p11"/>
          <p:cNvPicPr preferRelativeResize="0"/>
          <p:nvPr/>
        </p:nvPicPr>
        <p:blipFill rotWithShape="1">
          <a:blip r:embed="rId4">
            <a:alphaModFix/>
          </a:blip>
          <a:srcRect l="49657" t="-589" r="1806" b="13670"/>
          <a:stretch/>
        </p:blipFill>
        <p:spPr>
          <a:xfrm>
            <a:off x="919538" y="4094252"/>
            <a:ext cx="625483" cy="80584"/>
          </a:xfrm>
          <a:prstGeom prst="rect">
            <a:avLst/>
          </a:prstGeom>
          <a:noFill/>
          <a:ln>
            <a:noFill/>
          </a:ln>
        </p:spPr>
      </p:pic>
      <p:sp>
        <p:nvSpPr>
          <p:cNvPr id="480" name="Google Shape;480;p11"/>
          <p:cNvSpPr txBox="1"/>
          <p:nvPr/>
        </p:nvSpPr>
        <p:spPr>
          <a:xfrm>
            <a:off x="1545020" y="3980655"/>
            <a:ext cx="709762" cy="2539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temporal</a:t>
            </a:r>
            <a:endParaRPr sz="1100" b="0" i="0" u="none" strike="noStrike" cap="none">
              <a:solidFill>
                <a:srgbClr val="000000"/>
              </a:solidFill>
              <a:latin typeface="Arial"/>
              <a:ea typeface="Arial"/>
              <a:cs typeface="Arial"/>
              <a:sym typeface="Arial"/>
            </a:endParaRPr>
          </a:p>
        </p:txBody>
      </p:sp>
      <p:cxnSp>
        <p:nvCxnSpPr>
          <p:cNvPr id="481" name="Google Shape;481;p11"/>
          <p:cNvCxnSpPr/>
          <p:nvPr/>
        </p:nvCxnSpPr>
        <p:spPr>
          <a:xfrm>
            <a:off x="951348" y="4461164"/>
            <a:ext cx="556729" cy="0"/>
          </a:xfrm>
          <a:prstGeom prst="straightConnector1">
            <a:avLst/>
          </a:prstGeom>
          <a:noFill/>
          <a:ln w="9525" cap="flat" cmpd="sng">
            <a:solidFill>
              <a:schemeClr val="accent1"/>
            </a:solidFill>
            <a:prstDash val="solid"/>
            <a:miter lim="800000"/>
            <a:headEnd type="none" w="sm" len="sm"/>
            <a:tailEnd type="none" w="sm" len="sm"/>
          </a:ln>
        </p:spPr>
      </p:cxnSp>
      <p:sp>
        <p:nvSpPr>
          <p:cNvPr id="482" name="Google Shape;482;p11"/>
          <p:cNvSpPr txBox="1"/>
          <p:nvPr/>
        </p:nvSpPr>
        <p:spPr>
          <a:xfrm>
            <a:off x="1545020" y="4277708"/>
            <a:ext cx="859370" cy="2539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hierarchical</a:t>
            </a:r>
            <a:endParaRPr sz="1100" b="0" i="0" u="none" strike="noStrike" cap="none">
              <a:solidFill>
                <a:srgbClr val="000000"/>
              </a:solidFill>
              <a:latin typeface="Arial"/>
              <a:ea typeface="Arial"/>
              <a:cs typeface="Arial"/>
              <a:sym typeface="Arial"/>
            </a:endParaRPr>
          </a:p>
        </p:txBody>
      </p:sp>
      <p:sp>
        <p:nvSpPr>
          <p:cNvPr id="483" name="Google Shape;483;p11"/>
          <p:cNvSpPr txBox="1"/>
          <p:nvPr/>
        </p:nvSpPr>
        <p:spPr>
          <a:xfrm>
            <a:off x="615649" y="1735655"/>
            <a:ext cx="1519383"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Contributory Factors </a:t>
            </a:r>
            <a:endParaRPr sz="1100" b="1" i="0" u="none" strike="noStrike" cap="none">
              <a:solidFill>
                <a:schemeClr val="dk1"/>
              </a:solidFill>
              <a:latin typeface="Helvetica Neue"/>
              <a:ea typeface="Helvetica Neue"/>
              <a:cs typeface="Helvetica Neue"/>
              <a:sym typeface="Helvetica Neue"/>
            </a:endParaRPr>
          </a:p>
        </p:txBody>
      </p:sp>
      <p:sp>
        <p:nvSpPr>
          <p:cNvPr id="484" name="Google Shape;484;p11"/>
          <p:cNvSpPr txBox="1"/>
          <p:nvPr/>
        </p:nvSpPr>
        <p:spPr>
          <a:xfrm>
            <a:off x="2766729" y="1729605"/>
            <a:ext cx="651164"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Onset</a:t>
            </a:r>
            <a:endParaRPr sz="1100" b="1" i="0" u="none" strike="noStrike" cap="none">
              <a:solidFill>
                <a:schemeClr val="dk1"/>
              </a:solidFill>
              <a:latin typeface="Helvetica Neue"/>
              <a:ea typeface="Helvetica Neue"/>
              <a:cs typeface="Helvetica Neue"/>
              <a:sym typeface="Helvetica Neue"/>
            </a:endParaRPr>
          </a:p>
        </p:txBody>
      </p:sp>
      <p:sp>
        <p:nvSpPr>
          <p:cNvPr id="485" name="Google Shape;485;p11"/>
          <p:cNvSpPr txBox="1"/>
          <p:nvPr/>
        </p:nvSpPr>
        <p:spPr>
          <a:xfrm>
            <a:off x="5228445" y="4449926"/>
            <a:ext cx="1473200"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Research Response</a:t>
            </a:r>
            <a:endParaRPr sz="1100" b="1" i="0" u="none" strike="noStrike" cap="none">
              <a:solidFill>
                <a:schemeClr val="dk1"/>
              </a:solidFill>
              <a:latin typeface="Helvetica Neue"/>
              <a:ea typeface="Helvetica Neue"/>
              <a:cs typeface="Helvetica Neue"/>
              <a:sym typeface="Helvetica Neue"/>
            </a:endParaRPr>
          </a:p>
        </p:txBody>
      </p:sp>
      <p:sp>
        <p:nvSpPr>
          <p:cNvPr id="486" name="Google Shape;486;p11"/>
          <p:cNvSpPr txBox="1"/>
          <p:nvPr/>
        </p:nvSpPr>
        <p:spPr>
          <a:xfrm>
            <a:off x="5221576" y="2684925"/>
            <a:ext cx="1782305"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Authority Response </a:t>
            </a:r>
            <a:endParaRPr sz="1100" b="1" i="0" u="none" strike="noStrike" cap="none">
              <a:solidFill>
                <a:schemeClr val="dk1"/>
              </a:solidFill>
              <a:latin typeface="Helvetica Neue"/>
              <a:ea typeface="Helvetica Neue"/>
              <a:cs typeface="Helvetica Neue"/>
              <a:sym typeface="Helvetica Neue"/>
            </a:endParaRPr>
          </a:p>
        </p:txBody>
      </p:sp>
      <p:sp>
        <p:nvSpPr>
          <p:cNvPr id="487" name="Google Shape;487;p11"/>
          <p:cNvSpPr txBox="1"/>
          <p:nvPr/>
        </p:nvSpPr>
        <p:spPr>
          <a:xfrm>
            <a:off x="5282950" y="3563077"/>
            <a:ext cx="1782305"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Society Response</a:t>
            </a:r>
            <a:endParaRPr sz="1100" b="1" i="0" u="none" strike="noStrike" cap="none">
              <a:solidFill>
                <a:schemeClr val="dk1"/>
              </a:solidFill>
              <a:latin typeface="Helvetica Neue"/>
              <a:ea typeface="Helvetica Neue"/>
              <a:cs typeface="Helvetica Neue"/>
              <a:sym typeface="Helvetica Neue"/>
            </a:endParaRPr>
          </a:p>
        </p:txBody>
      </p:sp>
      <p:sp>
        <p:nvSpPr>
          <p:cNvPr id="488" name="Google Shape;488;p11"/>
          <p:cNvSpPr txBox="1"/>
          <p:nvPr/>
        </p:nvSpPr>
        <p:spPr>
          <a:xfrm>
            <a:off x="4759894" y="1729990"/>
            <a:ext cx="1185620"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Helvetica Neue"/>
                <a:ea typeface="Helvetica Neue"/>
                <a:cs typeface="Helvetica Neue"/>
                <a:sym typeface="Helvetica Neue"/>
                <a:hlinkClick r:id="rId5" action="ppaction://hlinksldjump"/>
              </a:rPr>
              <a:t>Outbreak</a:t>
            </a:r>
            <a:endParaRPr sz="1100" b="1" i="0" u="none" strike="noStrike" cap="none">
              <a:solidFill>
                <a:schemeClr val="dk1"/>
              </a:solidFill>
              <a:latin typeface="Helvetica Neue"/>
              <a:ea typeface="Helvetica Neue"/>
              <a:cs typeface="Helvetica Neue"/>
              <a:sym typeface="Helvetica Neue"/>
            </a:endParaRPr>
          </a:p>
        </p:txBody>
      </p:sp>
      <p:sp>
        <p:nvSpPr>
          <p:cNvPr id="489" name="Google Shape;489;p11"/>
          <p:cNvSpPr txBox="1"/>
          <p:nvPr/>
        </p:nvSpPr>
        <p:spPr>
          <a:xfrm>
            <a:off x="6124840" y="1735660"/>
            <a:ext cx="1336165"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Investigation</a:t>
            </a:r>
            <a:endParaRPr sz="1100" b="1" i="0" u="none" strike="noStrike" cap="none">
              <a:solidFill>
                <a:schemeClr val="dk1"/>
              </a:solidFill>
              <a:latin typeface="Helvetica Neue"/>
              <a:ea typeface="Helvetica Neue"/>
              <a:cs typeface="Helvetica Neue"/>
              <a:sym typeface="Helvetica Neue"/>
            </a:endParaRPr>
          </a:p>
        </p:txBody>
      </p:sp>
      <p:sp>
        <p:nvSpPr>
          <p:cNvPr id="490" name="Google Shape;490;p11"/>
          <p:cNvSpPr txBox="1"/>
          <p:nvPr/>
        </p:nvSpPr>
        <p:spPr>
          <a:xfrm>
            <a:off x="7876620" y="1735287"/>
            <a:ext cx="926960"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Helvetica Neue"/>
                <a:ea typeface="Helvetica Neue"/>
                <a:cs typeface="Helvetica Neue"/>
                <a:sym typeface="Helvetica Neue"/>
              </a:rPr>
              <a:t>Justice</a:t>
            </a:r>
            <a:endParaRPr sz="1100" b="1"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469092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dirty="0"/>
              <a:t>Contributory Factors</a:t>
            </a:r>
            <a:endParaRPr dirty="0"/>
          </a:p>
        </p:txBody>
      </p:sp>
      <p:pic>
        <p:nvPicPr>
          <p:cNvPr id="2" name="Google Shape;67;p15">
            <a:extLst>
              <a:ext uri="{FF2B5EF4-FFF2-40B4-BE49-F238E27FC236}">
                <a16:creationId xmlns:a16="http://schemas.microsoft.com/office/drawing/2014/main" xmlns="" id="{BDD6F0DE-E61A-CA49-9684-41C1254346DA}"/>
              </a:ext>
            </a:extLst>
          </p:cNvPr>
          <p:cNvPicPr preferRelativeResize="0"/>
          <p:nvPr/>
        </p:nvPicPr>
        <p:blipFill>
          <a:blip r:embed="rId3">
            <a:alphaModFix/>
          </a:blip>
          <a:stretch>
            <a:fillRect/>
          </a:stretch>
        </p:blipFill>
        <p:spPr>
          <a:xfrm>
            <a:off x="1651701" y="1153026"/>
            <a:ext cx="4392617" cy="3820975"/>
          </a:xfrm>
          <a:prstGeom prst="rect">
            <a:avLst/>
          </a:prstGeom>
          <a:noFill/>
          <a:ln>
            <a:noFill/>
          </a:ln>
        </p:spPr>
      </p:pic>
      <p:pic>
        <p:nvPicPr>
          <p:cNvPr id="4" name="Picture 3" descr="A picture containing music, drum, clipart&#10;&#10;Description automatically generated">
            <a:extLst>
              <a:ext uri="{FF2B5EF4-FFF2-40B4-BE49-F238E27FC236}">
                <a16:creationId xmlns:a16="http://schemas.microsoft.com/office/drawing/2014/main" xmlns="" id="{F0EFF0CC-F7DB-8B4E-9AA7-8236FC3ADB7D}"/>
              </a:ext>
            </a:extLst>
          </p:cNvPr>
          <p:cNvPicPr>
            <a:picLocks noChangeAspect="1"/>
          </p:cNvPicPr>
          <p:nvPr/>
        </p:nvPicPr>
        <p:blipFill>
          <a:blip r:embed="rId4"/>
          <a:stretch>
            <a:fillRect/>
          </a:stretch>
        </p:blipFill>
        <p:spPr>
          <a:xfrm>
            <a:off x="7014793" y="1833824"/>
            <a:ext cx="375907" cy="355023"/>
          </a:xfrm>
          <a:prstGeom prst="rect">
            <a:avLst/>
          </a:prstGeom>
        </p:spPr>
      </p:pic>
      <p:pic>
        <p:nvPicPr>
          <p:cNvPr id="6" name="Picture 5" descr="Shape&#10;&#10;Description automatically generated">
            <a:extLst>
              <a:ext uri="{FF2B5EF4-FFF2-40B4-BE49-F238E27FC236}">
                <a16:creationId xmlns:a16="http://schemas.microsoft.com/office/drawing/2014/main" xmlns="" id="{AC2BF293-48F9-D540-A0CD-55A3825DB7BE}"/>
              </a:ext>
            </a:extLst>
          </p:cNvPr>
          <p:cNvPicPr>
            <a:picLocks noChangeAspect="1"/>
          </p:cNvPicPr>
          <p:nvPr/>
        </p:nvPicPr>
        <p:blipFill>
          <a:blip r:embed="rId5"/>
          <a:stretch>
            <a:fillRect/>
          </a:stretch>
        </p:blipFill>
        <p:spPr>
          <a:xfrm>
            <a:off x="7014793" y="1232451"/>
            <a:ext cx="375906" cy="386646"/>
          </a:xfrm>
          <a:prstGeom prst="rect">
            <a:avLst/>
          </a:prstGeom>
        </p:spPr>
      </p:pic>
      <p:sp>
        <p:nvSpPr>
          <p:cNvPr id="7" name="TextBox 6">
            <a:extLst>
              <a:ext uri="{FF2B5EF4-FFF2-40B4-BE49-F238E27FC236}">
                <a16:creationId xmlns:a16="http://schemas.microsoft.com/office/drawing/2014/main" xmlns="" id="{D86E8B12-C70B-0C44-AA4B-3EE1AD71904E}"/>
              </a:ext>
            </a:extLst>
          </p:cNvPr>
          <p:cNvSpPr txBox="1"/>
          <p:nvPr/>
        </p:nvSpPr>
        <p:spPr>
          <a:xfrm>
            <a:off x="7492300" y="1322044"/>
            <a:ext cx="532012" cy="253916"/>
          </a:xfrm>
          <a:prstGeom prst="rect">
            <a:avLst/>
          </a:prstGeom>
          <a:noFill/>
        </p:spPr>
        <p:txBody>
          <a:bodyPr wrap="none" lIns="68580" tIns="34290" rIns="68580" bIns="34290" rtlCol="0">
            <a:spAutoFit/>
          </a:bodyPr>
          <a:lstStyle>
            <a:defPPr marR="0" lvl="0" algn="l" rtl="0">
              <a:lnSpc>
                <a:spcPct val="100000"/>
              </a:lnSpc>
              <a:spcBef>
                <a:spcPts val="0"/>
              </a:spcBef>
              <a:spcAft>
                <a:spcPts val="0"/>
              </a:spcAft>
            </a:defPPr>
            <a:lvl1pPr>
              <a:defRPr sz="1200"/>
            </a:lvl1pPr>
          </a:lstStyle>
          <a:p>
            <a:r>
              <a:rPr lang="en-US" dirty="0"/>
              <a:t>Event</a:t>
            </a:r>
          </a:p>
        </p:txBody>
      </p:sp>
      <p:sp>
        <p:nvSpPr>
          <p:cNvPr id="9" name="TextBox 8">
            <a:extLst>
              <a:ext uri="{FF2B5EF4-FFF2-40B4-BE49-F238E27FC236}">
                <a16:creationId xmlns:a16="http://schemas.microsoft.com/office/drawing/2014/main" xmlns="" id="{E7387F89-8156-C148-A05F-D9BC5C02E732}"/>
              </a:ext>
            </a:extLst>
          </p:cNvPr>
          <p:cNvSpPr txBox="1"/>
          <p:nvPr/>
        </p:nvSpPr>
        <p:spPr>
          <a:xfrm>
            <a:off x="7492300" y="1872834"/>
            <a:ext cx="1147940" cy="253916"/>
          </a:xfrm>
          <a:prstGeom prst="rect">
            <a:avLst/>
          </a:prstGeom>
          <a:noFill/>
        </p:spPr>
        <p:txBody>
          <a:bodyPr wrap="none" lIns="68580" tIns="34290" rIns="68580" bIns="34290" rtlCol="0">
            <a:spAutoFit/>
          </a:bodyPr>
          <a:lstStyle/>
          <a:p>
            <a:r>
              <a:rPr lang="en-US" sz="1200" dirty="0"/>
              <a:t>Optional Event</a:t>
            </a:r>
          </a:p>
        </p:txBody>
      </p:sp>
    </p:spTree>
    <p:extLst>
      <p:ext uri="{BB962C8B-B14F-4D97-AF65-F5344CB8AC3E}">
        <p14:creationId xmlns:p14="http://schemas.microsoft.com/office/powerpoint/2010/main" val="5033323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2" name="Google Shape;73;p16">
            <a:extLst>
              <a:ext uri="{FF2B5EF4-FFF2-40B4-BE49-F238E27FC236}">
                <a16:creationId xmlns:a16="http://schemas.microsoft.com/office/drawing/2014/main" xmlns="" id="{B9581AD4-2880-1049-8BA8-6D047826F09F}"/>
              </a:ext>
            </a:extLst>
          </p:cNvPr>
          <p:cNvPicPr preferRelativeResize="0"/>
          <p:nvPr/>
        </p:nvPicPr>
        <p:blipFill>
          <a:blip r:embed="rId3">
            <a:alphaModFix/>
          </a:blip>
          <a:stretch>
            <a:fillRect/>
          </a:stretch>
        </p:blipFill>
        <p:spPr>
          <a:xfrm>
            <a:off x="653142" y="1408921"/>
            <a:ext cx="7688429" cy="2267340"/>
          </a:xfrm>
          <a:prstGeom prst="rect">
            <a:avLst/>
          </a:prstGeom>
          <a:noFill/>
          <a:ln>
            <a:noFill/>
          </a:ln>
        </p:spPr>
      </p:pic>
      <p:sp>
        <p:nvSpPr>
          <p:cNvPr id="72" name="Google Shape;72;p16"/>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Onset</a:t>
            </a:r>
            <a:endParaRPr/>
          </a:p>
        </p:txBody>
      </p:sp>
      <p:sp>
        <p:nvSpPr>
          <p:cNvPr id="7" name="TextBox 6">
            <a:extLst>
              <a:ext uri="{FF2B5EF4-FFF2-40B4-BE49-F238E27FC236}">
                <a16:creationId xmlns:a16="http://schemas.microsoft.com/office/drawing/2014/main" xmlns="" id="{E1B34E97-E5EB-B540-AEF2-44FB6C243EE7}"/>
              </a:ext>
            </a:extLst>
          </p:cNvPr>
          <p:cNvSpPr txBox="1"/>
          <p:nvPr/>
        </p:nvSpPr>
        <p:spPr>
          <a:xfrm>
            <a:off x="2984778" y="3045948"/>
            <a:ext cx="2081746" cy="315423"/>
          </a:xfrm>
          <a:prstGeom prst="rect">
            <a:avLst/>
          </a:prstGeom>
          <a:noFill/>
        </p:spPr>
        <p:txBody>
          <a:bodyPr wrap="square" lIns="68580" tIns="34290" rIns="68580" bIns="34290">
            <a:spAutoFit/>
          </a:bodyPr>
          <a:lstStyle/>
          <a:p>
            <a:r>
              <a:rPr lang="en" sz="1600" b="1" dirty="0">
                <a:latin typeface="Helvetica" pitchFamily="2" charset="0"/>
                <a:hlinkClick r:id="rId4" action="ppaction://hlinksldjump"/>
              </a:rPr>
              <a:t>Medical Response</a:t>
            </a:r>
            <a:r>
              <a:rPr lang="en" sz="1600" b="1" dirty="0">
                <a:latin typeface="Helvetica" pitchFamily="2" charset="0"/>
              </a:rPr>
              <a:t> </a:t>
            </a:r>
            <a:endParaRPr lang="en-US" sz="1600" b="1" dirty="0">
              <a:latin typeface="Helvetica" pitchFamily="2" charset="0"/>
            </a:endParaRPr>
          </a:p>
        </p:txBody>
      </p:sp>
    </p:spTree>
    <p:extLst>
      <p:ext uri="{BB962C8B-B14F-4D97-AF65-F5344CB8AC3E}">
        <p14:creationId xmlns:p14="http://schemas.microsoft.com/office/powerpoint/2010/main" val="6076897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12"/>
          <p:cNvPicPr preferRelativeResize="0"/>
          <p:nvPr/>
        </p:nvPicPr>
        <p:blipFill rotWithShape="1">
          <a:blip r:embed="rId3">
            <a:alphaModFix/>
          </a:blip>
          <a:srcRect/>
          <a:stretch/>
        </p:blipFill>
        <p:spPr>
          <a:xfrm>
            <a:off x="1879725" y="1153025"/>
            <a:ext cx="5724724" cy="2765832"/>
          </a:xfrm>
          <a:prstGeom prst="rect">
            <a:avLst/>
          </a:prstGeom>
          <a:noFill/>
          <a:ln>
            <a:noFill/>
          </a:ln>
        </p:spPr>
      </p:pic>
      <p:sp>
        <p:nvSpPr>
          <p:cNvPr id="496" name="Google Shape;496;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800"/>
              <a:buFont typeface="Calibri"/>
              <a:buNone/>
            </a:pPr>
            <a:r>
              <a:rPr lang="en-US" sz="2322"/>
              <a:t>Outbreak</a:t>
            </a:r>
            <a:endParaRPr sz="2322"/>
          </a:p>
        </p:txBody>
      </p:sp>
      <p:sp>
        <p:nvSpPr>
          <p:cNvPr id="497" name="Google Shape;497;p12"/>
          <p:cNvSpPr txBox="1"/>
          <p:nvPr/>
        </p:nvSpPr>
        <p:spPr>
          <a:xfrm>
            <a:off x="5430943" y="2364001"/>
            <a:ext cx="2864603" cy="346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hlink"/>
                </a:solidFill>
                <a:latin typeface="Helvetica Neue"/>
                <a:ea typeface="Helvetica Neue"/>
                <a:cs typeface="Helvetica Neue"/>
                <a:sym typeface="Helvetica Neue"/>
                <a:hlinkClick r:id="rId4" action="ppaction://hlinksldjump"/>
              </a:rPr>
              <a:t>Medical Response</a:t>
            </a:r>
            <a:r>
              <a:rPr lang="en-US" sz="1800" b="1" i="0" u="none" strike="noStrike" cap="none">
                <a:solidFill>
                  <a:schemeClr val="dk1"/>
                </a:solidFill>
                <a:latin typeface="Helvetica Neue"/>
                <a:ea typeface="Helvetica Neue"/>
                <a:cs typeface="Helvetica Neue"/>
                <a:sym typeface="Helvetica Neue"/>
              </a:rPr>
              <a:t> </a:t>
            </a:r>
            <a:endParaRPr sz="1800" b="1"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875751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800"/>
              <a:buFont typeface="Calibri"/>
              <a:buNone/>
            </a:pPr>
            <a:r>
              <a:rPr lang="en-US" sz="2322"/>
              <a:t>Medical Response</a:t>
            </a:r>
            <a:endParaRPr sz="2322"/>
          </a:p>
        </p:txBody>
      </p:sp>
      <p:pic>
        <p:nvPicPr>
          <p:cNvPr id="503" name="Google Shape;503;p13"/>
          <p:cNvPicPr preferRelativeResize="0"/>
          <p:nvPr/>
        </p:nvPicPr>
        <p:blipFill rotWithShape="1">
          <a:blip r:embed="rId3">
            <a:alphaModFix/>
          </a:blip>
          <a:srcRect/>
          <a:stretch/>
        </p:blipFill>
        <p:spPr>
          <a:xfrm>
            <a:off x="899175" y="993400"/>
            <a:ext cx="7684484" cy="3820975"/>
          </a:xfrm>
          <a:prstGeom prst="rect">
            <a:avLst/>
          </a:prstGeom>
          <a:noFill/>
          <a:ln>
            <a:noFill/>
          </a:ln>
        </p:spPr>
      </p:pic>
    </p:spTree>
    <p:extLst>
      <p:ext uri="{BB962C8B-B14F-4D97-AF65-F5344CB8AC3E}">
        <p14:creationId xmlns:p14="http://schemas.microsoft.com/office/powerpoint/2010/main" val="5294061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Research Response</a:t>
            </a:r>
            <a:endParaRPr/>
          </a:p>
        </p:txBody>
      </p:sp>
      <p:pic>
        <p:nvPicPr>
          <p:cNvPr id="2" name="Google Shape;91;p19">
            <a:extLst>
              <a:ext uri="{FF2B5EF4-FFF2-40B4-BE49-F238E27FC236}">
                <a16:creationId xmlns:a16="http://schemas.microsoft.com/office/drawing/2014/main" xmlns="" id="{4CCECD78-93A7-2447-9022-707D96A5F0B9}"/>
              </a:ext>
            </a:extLst>
          </p:cNvPr>
          <p:cNvPicPr preferRelativeResize="0"/>
          <p:nvPr/>
        </p:nvPicPr>
        <p:blipFill>
          <a:blip r:embed="rId3">
            <a:alphaModFix/>
          </a:blip>
          <a:stretch>
            <a:fillRect/>
          </a:stretch>
        </p:blipFill>
        <p:spPr>
          <a:xfrm>
            <a:off x="1400175" y="1614488"/>
            <a:ext cx="6343650" cy="1914525"/>
          </a:xfrm>
          <a:prstGeom prst="rect">
            <a:avLst/>
          </a:prstGeom>
          <a:noFill/>
          <a:ln>
            <a:noFill/>
          </a:ln>
        </p:spPr>
      </p:pic>
    </p:spTree>
    <p:extLst>
      <p:ext uri="{BB962C8B-B14F-4D97-AF65-F5344CB8AC3E}">
        <p14:creationId xmlns:p14="http://schemas.microsoft.com/office/powerpoint/2010/main" val="13553736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Authority Response</a:t>
            </a:r>
            <a:endParaRPr/>
          </a:p>
        </p:txBody>
      </p:sp>
      <p:pic>
        <p:nvPicPr>
          <p:cNvPr id="2" name="Google Shape;97;p20">
            <a:extLst>
              <a:ext uri="{FF2B5EF4-FFF2-40B4-BE49-F238E27FC236}">
                <a16:creationId xmlns:a16="http://schemas.microsoft.com/office/drawing/2014/main" xmlns="" id="{40DDB172-9037-0248-931F-973ABBBAC3FF}"/>
              </a:ext>
            </a:extLst>
          </p:cNvPr>
          <p:cNvPicPr preferRelativeResize="0"/>
          <p:nvPr/>
        </p:nvPicPr>
        <p:blipFill>
          <a:blip r:embed="rId3">
            <a:alphaModFix/>
          </a:blip>
          <a:stretch>
            <a:fillRect/>
          </a:stretch>
        </p:blipFill>
        <p:spPr>
          <a:xfrm>
            <a:off x="2883076" y="1078901"/>
            <a:ext cx="3659888" cy="3820975"/>
          </a:xfrm>
          <a:prstGeom prst="rect">
            <a:avLst/>
          </a:prstGeom>
          <a:noFill/>
          <a:ln>
            <a:noFill/>
          </a:ln>
        </p:spPr>
      </p:pic>
    </p:spTree>
    <p:extLst>
      <p:ext uri="{BB962C8B-B14F-4D97-AF65-F5344CB8AC3E}">
        <p14:creationId xmlns:p14="http://schemas.microsoft.com/office/powerpoint/2010/main" val="15281236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Society Response</a:t>
            </a:r>
            <a:endParaRPr/>
          </a:p>
        </p:txBody>
      </p:sp>
      <p:pic>
        <p:nvPicPr>
          <p:cNvPr id="2" name="Google Shape;103;p21">
            <a:extLst>
              <a:ext uri="{FF2B5EF4-FFF2-40B4-BE49-F238E27FC236}">
                <a16:creationId xmlns:a16="http://schemas.microsoft.com/office/drawing/2014/main" xmlns="" id="{6086BF47-5027-074E-9B54-C0C20C344D6D}"/>
              </a:ext>
            </a:extLst>
          </p:cNvPr>
          <p:cNvPicPr preferRelativeResize="0"/>
          <p:nvPr/>
        </p:nvPicPr>
        <p:blipFill>
          <a:blip r:embed="rId3">
            <a:alphaModFix/>
          </a:blip>
          <a:stretch>
            <a:fillRect/>
          </a:stretch>
        </p:blipFill>
        <p:spPr>
          <a:xfrm>
            <a:off x="2541001" y="987701"/>
            <a:ext cx="5085739" cy="3820975"/>
          </a:xfrm>
          <a:prstGeom prst="rect">
            <a:avLst/>
          </a:prstGeom>
          <a:noFill/>
          <a:ln>
            <a:noFill/>
          </a:ln>
        </p:spPr>
      </p:pic>
    </p:spTree>
    <p:extLst>
      <p:ext uri="{BB962C8B-B14F-4D97-AF65-F5344CB8AC3E}">
        <p14:creationId xmlns:p14="http://schemas.microsoft.com/office/powerpoint/2010/main" val="4730276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Investigation</a:t>
            </a:r>
            <a:endParaRPr/>
          </a:p>
        </p:txBody>
      </p:sp>
      <p:pic>
        <p:nvPicPr>
          <p:cNvPr id="2" name="Google Shape;109;p22">
            <a:extLst>
              <a:ext uri="{FF2B5EF4-FFF2-40B4-BE49-F238E27FC236}">
                <a16:creationId xmlns:a16="http://schemas.microsoft.com/office/drawing/2014/main" xmlns="" id="{3D741460-7CC4-C84E-98DE-B429F2E5A5E7}"/>
              </a:ext>
            </a:extLst>
          </p:cNvPr>
          <p:cNvPicPr preferRelativeResize="0"/>
          <p:nvPr/>
        </p:nvPicPr>
        <p:blipFill>
          <a:blip r:embed="rId3">
            <a:alphaModFix/>
          </a:blip>
          <a:stretch>
            <a:fillRect/>
          </a:stretch>
        </p:blipFill>
        <p:spPr>
          <a:xfrm>
            <a:off x="1885425" y="1740200"/>
            <a:ext cx="6267450" cy="2057400"/>
          </a:xfrm>
          <a:prstGeom prst="rect">
            <a:avLst/>
          </a:prstGeom>
          <a:noFill/>
          <a:ln>
            <a:noFill/>
          </a:ln>
        </p:spPr>
      </p:pic>
    </p:spTree>
    <p:extLst>
      <p:ext uri="{BB962C8B-B14F-4D97-AF65-F5344CB8AC3E}">
        <p14:creationId xmlns:p14="http://schemas.microsoft.com/office/powerpoint/2010/main" val="15148159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p5"/>
          <p:cNvSpPr txBox="1"/>
          <p:nvPr/>
        </p:nvSpPr>
        <p:spPr>
          <a:xfrm>
            <a:off x="7298532" y="4926807"/>
            <a:ext cx="702469" cy="27384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0000"/>
                </a:solidFill>
                <a:latin typeface="Calibri"/>
                <a:ea typeface="Calibri"/>
                <a:cs typeface="Calibri"/>
                <a:sym typeface="Calibri"/>
              </a:rPr>
              <a:t>3</a:t>
            </a:fld>
            <a:endParaRPr sz="1100" b="1" i="0" u="none" strike="noStrike" cap="none">
              <a:solidFill>
                <a:srgbClr val="000000"/>
              </a:solidFill>
              <a:latin typeface="Calibri"/>
              <a:ea typeface="Calibri"/>
              <a:cs typeface="Calibri"/>
              <a:sym typeface="Calibri"/>
            </a:endParaRPr>
          </a:p>
        </p:txBody>
      </p:sp>
      <p:sp>
        <p:nvSpPr>
          <p:cNvPr id="356" name="Google Shape;356;p5"/>
          <p:cNvSpPr txBox="1">
            <a:spLocks noGrp="1"/>
          </p:cNvSpPr>
          <p:nvPr>
            <p:ph type="title"/>
          </p:nvPr>
        </p:nvSpPr>
        <p:spPr>
          <a:xfrm>
            <a:off x="628650" y="273845"/>
            <a:ext cx="7886700" cy="571800"/>
          </a:xfrm>
          <a:prstGeom prst="rect">
            <a:avLst/>
          </a:prstGeom>
          <a:noFill/>
          <a:ln>
            <a:noFill/>
          </a:ln>
        </p:spPr>
        <p:txBody>
          <a:bodyPr spcFirstLastPara="1" wrap="square" lIns="68550" tIns="34250" rIns="68550" bIns="34250" anchor="t" anchorCtr="0">
            <a:normAutofit/>
          </a:bodyPr>
          <a:lstStyle/>
          <a:p>
            <a:pPr marL="0" lvl="0" indent="0" algn="l" rtl="0">
              <a:lnSpc>
                <a:spcPct val="90000"/>
              </a:lnSpc>
              <a:spcBef>
                <a:spcPts val="0"/>
              </a:spcBef>
              <a:spcAft>
                <a:spcPts val="0"/>
              </a:spcAft>
              <a:buSzPts val="3600"/>
              <a:buNone/>
            </a:pPr>
            <a:r>
              <a:rPr lang="en-US" dirty="0" smtClean="0"/>
              <a:t>Procedure Repeats Itself</a:t>
            </a:r>
            <a:endParaRPr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87" y="845645"/>
            <a:ext cx="1522195" cy="20281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82" y="857241"/>
            <a:ext cx="1503743" cy="20049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25" y="868838"/>
            <a:ext cx="1503744" cy="200499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8068" y="863713"/>
            <a:ext cx="1498890" cy="199852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6958" y="863713"/>
            <a:ext cx="1498890" cy="199851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168" y="3325313"/>
            <a:ext cx="1660285" cy="1738416"/>
          </a:xfrm>
          <a:prstGeom prst="rect">
            <a:avLst/>
          </a:prstGeom>
        </p:spPr>
      </p:pic>
      <p:pic>
        <p:nvPicPr>
          <p:cNvPr id="12" name="Picture 11"/>
          <p:cNvPicPr>
            <a:picLocks noChangeAspect="1"/>
          </p:cNvPicPr>
          <p:nvPr/>
        </p:nvPicPr>
        <p:blipFill>
          <a:blip r:embed="rId9"/>
          <a:stretch>
            <a:fillRect/>
          </a:stretch>
        </p:blipFill>
        <p:spPr>
          <a:xfrm>
            <a:off x="5088567" y="3291610"/>
            <a:ext cx="1374261" cy="1909041"/>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0835" y="3325313"/>
            <a:ext cx="1769350" cy="1772119"/>
          </a:xfrm>
          <a:prstGeom prst="rect">
            <a:avLst/>
          </a:prstGeom>
        </p:spPr>
      </p:pic>
      <p:cxnSp>
        <p:nvCxnSpPr>
          <p:cNvPr id="15" name="Straight Arrow Connector 14"/>
          <p:cNvCxnSpPr/>
          <p:nvPr/>
        </p:nvCxnSpPr>
        <p:spPr>
          <a:xfrm flipH="1">
            <a:off x="2196935" y="2897022"/>
            <a:ext cx="890649" cy="39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83231" y="2873828"/>
            <a:ext cx="0" cy="41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259091" y="2873828"/>
            <a:ext cx="2289293" cy="45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a:stretch>
            <a:fillRect/>
          </a:stretch>
        </p:blipFill>
        <p:spPr>
          <a:xfrm>
            <a:off x="6794492" y="3440629"/>
            <a:ext cx="1507784" cy="1507784"/>
          </a:xfrm>
          <a:prstGeom prst="rect">
            <a:avLst/>
          </a:prstGeom>
        </p:spPr>
      </p:pic>
      <p:cxnSp>
        <p:nvCxnSpPr>
          <p:cNvPr id="24" name="Straight Arrow Connector 23"/>
          <p:cNvCxnSpPr/>
          <p:nvPr/>
        </p:nvCxnSpPr>
        <p:spPr>
          <a:xfrm>
            <a:off x="4462867" y="2897022"/>
            <a:ext cx="1110831" cy="394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009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rmAutofit/>
          </a:bodyPr>
          <a:lstStyle/>
          <a:p>
            <a:r>
              <a:rPr lang="en"/>
              <a:t>Justice</a:t>
            </a:r>
            <a:endParaRPr/>
          </a:p>
        </p:txBody>
      </p:sp>
      <p:pic>
        <p:nvPicPr>
          <p:cNvPr id="2" name="Google Shape;115;p23">
            <a:extLst>
              <a:ext uri="{FF2B5EF4-FFF2-40B4-BE49-F238E27FC236}">
                <a16:creationId xmlns:a16="http://schemas.microsoft.com/office/drawing/2014/main" xmlns="" id="{831DF1EA-037E-9C44-A4ED-D5EC5F73189A}"/>
              </a:ext>
            </a:extLst>
          </p:cNvPr>
          <p:cNvPicPr preferRelativeResize="0"/>
          <p:nvPr/>
        </p:nvPicPr>
        <p:blipFill>
          <a:blip r:embed="rId3">
            <a:alphaModFix/>
          </a:blip>
          <a:stretch>
            <a:fillRect/>
          </a:stretch>
        </p:blipFill>
        <p:spPr>
          <a:xfrm>
            <a:off x="1" y="1368532"/>
            <a:ext cx="9143999" cy="2728637"/>
          </a:xfrm>
          <a:prstGeom prst="rect">
            <a:avLst/>
          </a:prstGeom>
          <a:noFill/>
          <a:ln>
            <a:noFill/>
          </a:ln>
        </p:spPr>
      </p:pic>
    </p:spTree>
    <p:extLst>
      <p:ext uri="{BB962C8B-B14F-4D97-AF65-F5344CB8AC3E}">
        <p14:creationId xmlns:p14="http://schemas.microsoft.com/office/powerpoint/2010/main" val="3570021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27A43-0206-7040-9A05-C789208DC296}"/>
              </a:ext>
            </a:extLst>
          </p:cNvPr>
          <p:cNvSpPr>
            <a:spLocks noGrp="1"/>
          </p:cNvSpPr>
          <p:nvPr>
            <p:ph type="title"/>
          </p:nvPr>
        </p:nvSpPr>
        <p:spPr>
          <a:xfrm>
            <a:off x="277940" y="273844"/>
            <a:ext cx="8756085" cy="516731"/>
          </a:xfrm>
        </p:spPr>
        <p:txBody>
          <a:bodyPr>
            <a:normAutofit/>
          </a:bodyPr>
          <a:lstStyle/>
          <a:p>
            <a:r>
              <a:rPr lang="en-US" dirty="0" smtClean="0"/>
              <a:t>Schema Enhanced Information Extraction</a:t>
            </a:r>
            <a:endParaRPr lang="en-US" dirty="0"/>
          </a:p>
        </p:txBody>
      </p:sp>
      <p:sp>
        <p:nvSpPr>
          <p:cNvPr id="4" name="Slide Number Placeholder 3">
            <a:extLst>
              <a:ext uri="{FF2B5EF4-FFF2-40B4-BE49-F238E27FC236}">
                <a16:creationId xmlns:a16="http://schemas.microsoft.com/office/drawing/2014/main" xmlns="" id="{02228C8F-9C68-CA44-8FE2-B776F14ACE48}"/>
              </a:ext>
            </a:extLst>
          </p:cNvPr>
          <p:cNvSpPr>
            <a:spLocks noGrp="1"/>
          </p:cNvSpPr>
          <p:nvPr>
            <p:ph type="sldNum" sz="quarter" idx="12"/>
          </p:nvPr>
        </p:nvSpPr>
        <p:spPr/>
        <p:txBody>
          <a:bodyPr/>
          <a:lstStyle/>
          <a:p>
            <a:fld id="{5E243917-268D-A04D-8121-790DAE7EE72B}" type="slidenum">
              <a:rPr lang="en-US" smtClean="0"/>
              <a:t>31</a:t>
            </a:fld>
            <a:endParaRPr lang="en-US"/>
          </a:p>
        </p:txBody>
      </p:sp>
      <p:pic>
        <p:nvPicPr>
          <p:cNvPr id="5" name="Google Shape;741;p39">
            <a:extLst>
              <a:ext uri="{FF2B5EF4-FFF2-40B4-BE49-F238E27FC236}">
                <a16:creationId xmlns:a16="http://schemas.microsoft.com/office/drawing/2014/main" xmlns="" id="{04267FF1-F219-6C40-AE8B-53D2246F41DA}"/>
              </a:ext>
            </a:extLst>
          </p:cNvPr>
          <p:cNvPicPr preferRelativeResize="0">
            <a:picLocks noGrp="1"/>
          </p:cNvPicPr>
          <p:nvPr>
            <p:ph idx="1"/>
          </p:nvPr>
        </p:nvPicPr>
        <p:blipFill>
          <a:blip r:embed="rId3"/>
          <a:srcRect/>
          <a:stretch/>
        </p:blipFill>
        <p:spPr>
          <a:xfrm>
            <a:off x="641155" y="1491560"/>
            <a:ext cx="7411983" cy="2928705"/>
          </a:xfrm>
          <a:prstGeom prst="rect">
            <a:avLst/>
          </a:prstGeom>
          <a:noFill/>
          <a:ln>
            <a:noFill/>
          </a:ln>
        </p:spPr>
      </p:pic>
      <p:sp>
        <p:nvSpPr>
          <p:cNvPr id="8" name="Content Placeholder 2">
            <a:extLst>
              <a:ext uri="{FF2B5EF4-FFF2-40B4-BE49-F238E27FC236}">
                <a16:creationId xmlns:a16="http://schemas.microsoft.com/office/drawing/2014/main" xmlns="" id="{09DAAC0A-2FAF-7547-A7E0-098DE969B171}"/>
              </a:ext>
            </a:extLst>
          </p:cNvPr>
          <p:cNvSpPr txBox="1">
            <a:spLocks/>
          </p:cNvSpPr>
          <p:nvPr/>
        </p:nvSpPr>
        <p:spPr>
          <a:xfrm>
            <a:off x="444239" y="1048941"/>
            <a:ext cx="8210550" cy="592931"/>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 typical sequence-to-graph information extraction </a:t>
            </a:r>
            <a:r>
              <a:rPr lang="en-US" smtClean="0"/>
              <a:t>model [</a:t>
            </a:r>
            <a:r>
              <a:rPr lang="en-US" dirty="0" smtClean="0"/>
              <a:t>Lin et al., </a:t>
            </a:r>
            <a:r>
              <a:rPr lang="en-US" smtClean="0"/>
              <a:t>ACL2020]</a:t>
            </a:r>
          </a:p>
        </p:txBody>
      </p:sp>
    </p:spTree>
    <p:extLst>
      <p:ext uri="{BB962C8B-B14F-4D97-AF65-F5344CB8AC3E}">
        <p14:creationId xmlns:p14="http://schemas.microsoft.com/office/powerpoint/2010/main" val="3689179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8EDEA5-384A-CF41-BADC-92F59D55B3F9}"/>
              </a:ext>
            </a:extLst>
          </p:cNvPr>
          <p:cNvSpPr>
            <a:spLocks noGrp="1"/>
          </p:cNvSpPr>
          <p:nvPr>
            <p:ph idx="1"/>
          </p:nvPr>
        </p:nvSpPr>
        <p:spPr>
          <a:xfrm>
            <a:off x="361950" y="883920"/>
            <a:ext cx="8420100" cy="1425610"/>
          </a:xfrm>
        </p:spPr>
        <p:txBody>
          <a:bodyPr>
            <a:normAutofit lnSpcReduction="10000"/>
          </a:bodyPr>
          <a:lstStyle/>
          <a:p>
            <a:pPr>
              <a:spcBef>
                <a:spcPts val="0"/>
              </a:spcBef>
              <a:buSzPts val="1800"/>
            </a:pPr>
            <a:r>
              <a:rPr lang="en-US" sz="1500" dirty="0">
                <a:latin typeface="Arial" panose="020B0604020202020204" pitchFamily="34" charset="0"/>
                <a:cs typeface="Arial" panose="020B0604020202020204" pitchFamily="34" charset="0"/>
              </a:rPr>
              <a:t>We design a set of </a:t>
            </a:r>
            <a:r>
              <a:rPr lang="en-US" sz="1500" i="1" dirty="0">
                <a:latin typeface="Arial" panose="020B0604020202020204" pitchFamily="34" charset="0"/>
                <a:cs typeface="Arial" panose="020B0604020202020204" pitchFamily="34" charset="0"/>
              </a:rPr>
              <a:t>global feature templates</a:t>
            </a:r>
            <a:r>
              <a:rPr lang="en-US" sz="1500" dirty="0">
                <a:latin typeface="Arial" panose="020B0604020202020204" pitchFamily="34" charset="0"/>
                <a:cs typeface="Arial" panose="020B0604020202020204" pitchFamily="34" charset="0"/>
              </a:rPr>
              <a:t> (e.g., event_type</a:t>
            </a:r>
            <a:r>
              <a:rPr lang="en-US" sz="1500" baseline="-25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 role</a:t>
            </a:r>
            <a:r>
              <a:rPr lang="en-US" sz="1500" baseline="-25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 role</a:t>
            </a:r>
            <a:r>
              <a:rPr lang="en-US" sz="1500" baseline="-25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 event_type</a:t>
            </a:r>
            <a:r>
              <a:rPr lang="en-US" sz="1500" baseline="-25000" dirty="0">
                <a:latin typeface="Arial" panose="020B0604020202020204" pitchFamily="34" charset="0"/>
                <a:cs typeface="Arial" panose="020B0604020202020204" pitchFamily="34" charset="0"/>
              </a:rPr>
              <a:t>2 </a:t>
            </a:r>
            <a:r>
              <a:rPr lang="en-US" sz="1500" dirty="0">
                <a:latin typeface="Arial" panose="020B0604020202020204" pitchFamily="34" charset="0"/>
                <a:cs typeface="Arial" panose="020B0604020202020204" pitchFamily="34" charset="0"/>
              </a:rPr>
              <a:t>: an entity acts a role</a:t>
            </a:r>
            <a:r>
              <a:rPr lang="en-US" sz="1500" baseline="-25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argument for an event_type</a:t>
            </a:r>
            <a:r>
              <a:rPr lang="en-US" sz="1500" baseline="-25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event and a role</a:t>
            </a:r>
            <a:r>
              <a:rPr lang="en-US" sz="1500" baseline="-25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argument for an event_type</a:t>
            </a:r>
            <a:r>
              <a:rPr lang="en-US" sz="1500" baseline="-25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event in the same sentence). A more comprehensive event schema library is inducted following (Li et al, 2020).</a:t>
            </a:r>
          </a:p>
          <a:p>
            <a:pPr>
              <a:spcBef>
                <a:spcPts val="0"/>
              </a:spcBef>
              <a:buSzPts val="1800"/>
            </a:pPr>
            <a:r>
              <a:rPr lang="en-US" sz="1500" dirty="0">
                <a:latin typeface="Arial" panose="020B0604020202020204" pitchFamily="34" charset="0"/>
                <a:cs typeface="Arial" panose="020B0604020202020204" pitchFamily="34" charset="0"/>
              </a:rPr>
              <a:t>The model learns the </a:t>
            </a:r>
            <a:r>
              <a:rPr lang="en-US" sz="1500" i="1" dirty="0">
                <a:latin typeface="Arial" panose="020B0604020202020204" pitchFamily="34" charset="0"/>
                <a:cs typeface="Arial" panose="020B0604020202020204" pitchFamily="34" charset="0"/>
              </a:rPr>
              <a:t>weight</a:t>
            </a:r>
            <a:r>
              <a:rPr lang="en-US" sz="1500" dirty="0">
                <a:latin typeface="Arial" panose="020B0604020202020204" pitchFamily="34" charset="0"/>
                <a:cs typeface="Arial" panose="020B0604020202020204" pitchFamily="34" charset="0"/>
              </a:rPr>
              <a:t> of each feature during training</a:t>
            </a:r>
            <a:endParaRPr lang="en-US"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E4546C0B-4002-2548-AE6F-E771B4C60EE9}"/>
              </a:ext>
            </a:extLst>
          </p:cNvPr>
          <p:cNvSpPr>
            <a:spLocks noGrp="1"/>
          </p:cNvSpPr>
          <p:nvPr>
            <p:ph type="sldNum" sz="quarter" idx="12"/>
          </p:nvPr>
        </p:nvSpPr>
        <p:spPr>
          <a:xfrm>
            <a:off x="6457950" y="476726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rgbClr val="424857"/>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buSzPts val="1200"/>
              <a:defRPr/>
            </a:pPr>
            <a:fld id="{89057327-5C45-3844-9BAD-8A2E33F71C3A}" type="slidenum">
              <a:rPr lang="en-US">
                <a:latin typeface="Arial"/>
                <a:sym typeface="Arial"/>
              </a:rPr>
              <a:pPr>
                <a:buSzPts val="1200"/>
                <a:defRPr/>
              </a:pPr>
              <a:t>32</a:t>
            </a:fld>
            <a:endParaRPr lang="en-US">
              <a:latin typeface="Arial"/>
              <a:sym typeface="Arial"/>
            </a:endParaRPr>
          </a:p>
        </p:txBody>
      </p:sp>
      <p:sp>
        <p:nvSpPr>
          <p:cNvPr id="6" name="Google Shape;750;p40">
            <a:extLst>
              <a:ext uri="{FF2B5EF4-FFF2-40B4-BE49-F238E27FC236}">
                <a16:creationId xmlns:a16="http://schemas.microsoft.com/office/drawing/2014/main" xmlns="" id="{6F77E673-5CAF-BA49-A1F0-279FD46A02D0}"/>
              </a:ext>
            </a:extLst>
          </p:cNvPr>
          <p:cNvSpPr txBox="1">
            <a:spLocks/>
          </p:cNvSpPr>
          <p:nvPr/>
        </p:nvSpPr>
        <p:spPr>
          <a:xfrm>
            <a:off x="4689410" y="2646648"/>
            <a:ext cx="973089" cy="253886"/>
          </a:xfrm>
          <a:prstGeom prst="rect">
            <a:avLst/>
          </a:prstGeom>
          <a:noFill/>
          <a:ln>
            <a:noFill/>
          </a:ln>
        </p:spPr>
        <p:txBody>
          <a:bodyPr spcFirstLastPara="1" wrap="square" lIns="68569" tIns="34275" rIns="68569" bIns="34275" anchor="t" anchorCtr="0">
            <a:spAutoFit/>
          </a:bodyPr>
          <a:lstStyle/>
          <a:p>
            <a:pPr algn="ctr" defTabSz="685800">
              <a:defRPr/>
            </a:pPr>
            <a:r>
              <a:rPr lang="en-US" sz="1200" dirty="0">
                <a:latin typeface="Roboto" panose="02000000000000000000" pitchFamily="2" charset="0"/>
                <a:ea typeface="Roboto" panose="02000000000000000000" pitchFamily="2" charset="0"/>
                <a:cs typeface="Calibri"/>
                <a:sym typeface="Calibri"/>
              </a:rPr>
              <a:t>target</a:t>
            </a:r>
            <a:endParaRPr sz="1200" dirty="0">
              <a:latin typeface="Roboto" panose="02000000000000000000" pitchFamily="2" charset="0"/>
              <a:ea typeface="Roboto" panose="02000000000000000000" pitchFamily="2" charset="0"/>
            </a:endParaRPr>
          </a:p>
        </p:txBody>
      </p:sp>
      <p:sp>
        <p:nvSpPr>
          <p:cNvPr id="7" name="Google Shape;751;p40">
            <a:extLst>
              <a:ext uri="{FF2B5EF4-FFF2-40B4-BE49-F238E27FC236}">
                <a16:creationId xmlns:a16="http://schemas.microsoft.com/office/drawing/2014/main" xmlns="" id="{53D062D4-E4DF-6245-8192-7E45D1777B2B}"/>
              </a:ext>
            </a:extLst>
          </p:cNvPr>
          <p:cNvSpPr txBox="1">
            <a:spLocks/>
          </p:cNvSpPr>
          <p:nvPr/>
        </p:nvSpPr>
        <p:spPr>
          <a:xfrm>
            <a:off x="3480558" y="3254262"/>
            <a:ext cx="972552"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err="1">
                <a:latin typeface="Roboto Medium" panose="02000000000000000000" pitchFamily="2" charset="0"/>
                <a:ea typeface="Roboto Medium" panose="02000000000000000000" pitchFamily="2" charset="0"/>
                <a:cs typeface="Calibri"/>
                <a:sym typeface="Calibri"/>
              </a:rPr>
              <a:t>Life.Die</a:t>
            </a:r>
            <a:endParaRPr sz="1100" dirty="0">
              <a:latin typeface="Roboto Medium" panose="02000000000000000000" pitchFamily="2" charset="0"/>
              <a:ea typeface="Roboto Medium" panose="02000000000000000000" pitchFamily="2" charset="0"/>
              <a:cs typeface="Calibri"/>
              <a:sym typeface="Calibri"/>
            </a:endParaRPr>
          </a:p>
        </p:txBody>
      </p:sp>
      <p:sp>
        <p:nvSpPr>
          <p:cNvPr id="8" name="Google Shape;752;p40">
            <a:extLst>
              <a:ext uri="{FF2B5EF4-FFF2-40B4-BE49-F238E27FC236}">
                <a16:creationId xmlns:a16="http://schemas.microsoft.com/office/drawing/2014/main" xmlns="" id="{C0F29326-423C-164F-AE45-6396487A13F5}"/>
              </a:ext>
            </a:extLst>
          </p:cNvPr>
          <p:cNvSpPr txBox="1">
            <a:spLocks/>
          </p:cNvSpPr>
          <p:nvPr/>
        </p:nvSpPr>
        <p:spPr>
          <a:xfrm>
            <a:off x="4460908" y="3235618"/>
            <a:ext cx="1488354"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err="1">
                <a:latin typeface="Roboto Medium" panose="02000000000000000000" pitchFamily="2" charset="0"/>
                <a:ea typeface="Roboto Medium" panose="02000000000000000000" pitchFamily="2" charset="0"/>
                <a:cs typeface="Calibri"/>
                <a:sym typeface="Calibri"/>
              </a:rPr>
              <a:t>Conflict.Attack</a:t>
            </a:r>
            <a:endParaRPr sz="1100" dirty="0">
              <a:latin typeface="Roboto Medium" panose="02000000000000000000" pitchFamily="2" charset="0"/>
              <a:ea typeface="Roboto Medium" panose="02000000000000000000" pitchFamily="2" charset="0"/>
              <a:cs typeface="Calibri"/>
              <a:sym typeface="Calibri"/>
            </a:endParaRPr>
          </a:p>
        </p:txBody>
      </p:sp>
      <p:cxnSp>
        <p:nvCxnSpPr>
          <p:cNvPr id="9" name="Google Shape;753;p40">
            <a:extLst>
              <a:ext uri="{FF2B5EF4-FFF2-40B4-BE49-F238E27FC236}">
                <a16:creationId xmlns:a16="http://schemas.microsoft.com/office/drawing/2014/main" xmlns="" id="{76D45485-0E61-2D4D-B0E0-1CBA1E439995}"/>
              </a:ext>
            </a:extLst>
          </p:cNvPr>
          <p:cNvCxnSpPr>
            <a:cxnSpLocks/>
            <a:stCxn id="12" idx="3"/>
          </p:cNvCxnSpPr>
          <p:nvPr/>
        </p:nvCxnSpPr>
        <p:spPr>
          <a:xfrm flipH="1">
            <a:off x="3963237" y="2640390"/>
            <a:ext cx="576900" cy="483525"/>
          </a:xfrm>
          <a:prstGeom prst="straightConnector1">
            <a:avLst/>
          </a:prstGeom>
          <a:noFill/>
          <a:ln w="38100" cap="flat" cmpd="sng">
            <a:solidFill>
              <a:srgbClr val="8F9FB3"/>
            </a:solidFill>
            <a:prstDash val="solid"/>
            <a:miter lim="800000"/>
            <a:headEnd type="none" w="sm" len="sm"/>
            <a:tailEnd type="none" w="sm" len="sm"/>
          </a:ln>
        </p:spPr>
      </p:cxnSp>
      <p:cxnSp>
        <p:nvCxnSpPr>
          <p:cNvPr id="10" name="Google Shape;756;p40">
            <a:extLst>
              <a:ext uri="{FF2B5EF4-FFF2-40B4-BE49-F238E27FC236}">
                <a16:creationId xmlns:a16="http://schemas.microsoft.com/office/drawing/2014/main" xmlns="" id="{95A39D67-35DB-6B42-BD1B-AED29DB47CB1}"/>
              </a:ext>
            </a:extLst>
          </p:cNvPr>
          <p:cNvCxnSpPr>
            <a:cxnSpLocks/>
            <a:stCxn id="12" idx="5"/>
          </p:cNvCxnSpPr>
          <p:nvPr/>
        </p:nvCxnSpPr>
        <p:spPr>
          <a:xfrm>
            <a:off x="4620959" y="2640390"/>
            <a:ext cx="580500" cy="483525"/>
          </a:xfrm>
          <a:prstGeom prst="straightConnector1">
            <a:avLst/>
          </a:prstGeom>
          <a:noFill/>
          <a:ln w="38100" cap="flat" cmpd="sng">
            <a:solidFill>
              <a:srgbClr val="8F9FB3"/>
            </a:solidFill>
            <a:prstDash val="solid"/>
            <a:miter lim="800000"/>
            <a:headEnd type="none" w="sm" len="sm"/>
            <a:tailEnd type="none" w="sm" len="sm"/>
          </a:ln>
        </p:spPr>
      </p:cxnSp>
      <p:sp>
        <p:nvSpPr>
          <p:cNvPr id="12" name="Google Shape;754;p40">
            <a:extLst>
              <a:ext uri="{FF2B5EF4-FFF2-40B4-BE49-F238E27FC236}">
                <a16:creationId xmlns:a16="http://schemas.microsoft.com/office/drawing/2014/main" xmlns="" id="{30C2E8EC-D33D-4A40-BC78-A5715B46F3BF}"/>
              </a:ext>
            </a:extLst>
          </p:cNvPr>
          <p:cNvSpPr>
            <a:spLocks/>
          </p:cNvSpPr>
          <p:nvPr/>
        </p:nvSpPr>
        <p:spPr>
          <a:xfrm>
            <a:off x="4523398" y="2542829"/>
            <a:ext cx="114300" cy="1143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17" name="Google Shape;761;p40">
            <a:extLst>
              <a:ext uri="{FF2B5EF4-FFF2-40B4-BE49-F238E27FC236}">
                <a16:creationId xmlns:a16="http://schemas.microsoft.com/office/drawing/2014/main" xmlns="" id="{C196C798-2984-F74F-96B9-77B0273B0924}"/>
              </a:ext>
            </a:extLst>
          </p:cNvPr>
          <p:cNvSpPr txBox="1">
            <a:spLocks/>
          </p:cNvSpPr>
          <p:nvPr/>
        </p:nvSpPr>
        <p:spPr>
          <a:xfrm>
            <a:off x="3502561" y="2657129"/>
            <a:ext cx="866663" cy="253886"/>
          </a:xfrm>
          <a:prstGeom prst="rect">
            <a:avLst/>
          </a:prstGeom>
          <a:noFill/>
          <a:ln>
            <a:noFill/>
          </a:ln>
        </p:spPr>
        <p:txBody>
          <a:bodyPr spcFirstLastPara="1" wrap="square" lIns="68569" tIns="34275" rIns="68569" bIns="34275" anchor="t" anchorCtr="0">
            <a:spAutoFit/>
          </a:bodyPr>
          <a:lstStyle/>
          <a:p>
            <a:pPr algn="ctr" defTabSz="685800">
              <a:defRPr/>
            </a:pPr>
            <a:r>
              <a:rPr lang="en-US" sz="1200" dirty="0">
                <a:latin typeface="Roboto" panose="02000000000000000000" pitchFamily="2" charset="0"/>
                <a:ea typeface="Roboto" panose="02000000000000000000" pitchFamily="2" charset="0"/>
                <a:cs typeface="Calibri"/>
                <a:sym typeface="Calibri"/>
              </a:rPr>
              <a:t>victim</a:t>
            </a:r>
            <a:endParaRPr sz="1200" dirty="0">
              <a:latin typeface="Roboto" panose="02000000000000000000" pitchFamily="2" charset="0"/>
              <a:ea typeface="Roboto" panose="02000000000000000000" pitchFamily="2" charset="0"/>
            </a:endParaRPr>
          </a:p>
        </p:txBody>
      </p:sp>
      <p:sp>
        <p:nvSpPr>
          <p:cNvPr id="19" name="Google Shape;763;p40">
            <a:extLst>
              <a:ext uri="{FF2B5EF4-FFF2-40B4-BE49-F238E27FC236}">
                <a16:creationId xmlns:a16="http://schemas.microsoft.com/office/drawing/2014/main" xmlns="" id="{6E97ACA9-64B9-D345-9454-27453212919F}"/>
              </a:ext>
            </a:extLst>
          </p:cNvPr>
          <p:cNvSpPr txBox="1">
            <a:spLocks/>
          </p:cNvSpPr>
          <p:nvPr/>
        </p:nvSpPr>
        <p:spPr>
          <a:xfrm>
            <a:off x="7488109" y="2646648"/>
            <a:ext cx="937382" cy="253886"/>
          </a:xfrm>
          <a:prstGeom prst="rect">
            <a:avLst/>
          </a:prstGeom>
          <a:noFill/>
          <a:ln>
            <a:noFill/>
          </a:ln>
        </p:spPr>
        <p:txBody>
          <a:bodyPr spcFirstLastPara="1" wrap="square" lIns="68569" tIns="34275" rIns="68569" bIns="34275" anchor="t" anchorCtr="0">
            <a:spAutoFit/>
          </a:bodyPr>
          <a:lstStyle/>
          <a:p>
            <a:pPr algn="ctr" defTabSz="685800">
              <a:defRPr/>
            </a:pPr>
            <a:r>
              <a:rPr lang="en-US" sz="1200" dirty="0">
                <a:solidFill>
                  <a:srgbClr val="FF4757"/>
                </a:solidFill>
                <a:latin typeface="Roboto" panose="02000000000000000000" pitchFamily="2" charset="0"/>
                <a:ea typeface="Roboto" panose="02000000000000000000" pitchFamily="2" charset="0"/>
                <a:cs typeface="Calibri"/>
                <a:sym typeface="Calibri"/>
              </a:rPr>
              <a:t>attacker</a:t>
            </a:r>
            <a:endParaRPr sz="1200" dirty="0">
              <a:latin typeface="Roboto" panose="02000000000000000000" pitchFamily="2" charset="0"/>
              <a:ea typeface="Roboto" panose="02000000000000000000" pitchFamily="2" charset="0"/>
            </a:endParaRPr>
          </a:p>
        </p:txBody>
      </p:sp>
      <p:sp>
        <p:nvSpPr>
          <p:cNvPr id="20" name="Google Shape;764;p40">
            <a:extLst>
              <a:ext uri="{FF2B5EF4-FFF2-40B4-BE49-F238E27FC236}">
                <a16:creationId xmlns:a16="http://schemas.microsoft.com/office/drawing/2014/main" xmlns="" id="{BE16E24D-9B6D-E94D-97BD-4DF96473EA6F}"/>
              </a:ext>
            </a:extLst>
          </p:cNvPr>
          <p:cNvSpPr txBox="1">
            <a:spLocks/>
          </p:cNvSpPr>
          <p:nvPr/>
        </p:nvSpPr>
        <p:spPr>
          <a:xfrm>
            <a:off x="5983173" y="3250039"/>
            <a:ext cx="1191377"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err="1">
                <a:latin typeface="Roboto Medium" panose="02000000000000000000" pitchFamily="2" charset="0"/>
                <a:ea typeface="Roboto Medium" panose="02000000000000000000" pitchFamily="2" charset="0"/>
                <a:cs typeface="Calibri"/>
                <a:sym typeface="Calibri"/>
              </a:rPr>
              <a:t>Life.Die</a:t>
            </a:r>
            <a:endParaRPr sz="1100" dirty="0">
              <a:latin typeface="Roboto Medium" panose="02000000000000000000" pitchFamily="2" charset="0"/>
              <a:ea typeface="Roboto Medium" panose="02000000000000000000" pitchFamily="2" charset="0"/>
              <a:cs typeface="Calibri"/>
              <a:sym typeface="Calibri"/>
            </a:endParaRPr>
          </a:p>
        </p:txBody>
      </p:sp>
      <p:sp>
        <p:nvSpPr>
          <p:cNvPr id="21" name="Google Shape;765;p40">
            <a:extLst>
              <a:ext uri="{FF2B5EF4-FFF2-40B4-BE49-F238E27FC236}">
                <a16:creationId xmlns:a16="http://schemas.microsoft.com/office/drawing/2014/main" xmlns="" id="{FAB5A8BB-12AF-884C-B4D1-036E7AF326B9}"/>
              </a:ext>
            </a:extLst>
          </p:cNvPr>
          <p:cNvSpPr txBox="1">
            <a:spLocks/>
          </p:cNvSpPr>
          <p:nvPr/>
        </p:nvSpPr>
        <p:spPr>
          <a:xfrm>
            <a:off x="7071956" y="3231394"/>
            <a:ext cx="1490312"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err="1">
                <a:latin typeface="Roboto Medium" panose="02000000000000000000" pitchFamily="2" charset="0"/>
                <a:ea typeface="Roboto Medium" panose="02000000000000000000" pitchFamily="2" charset="0"/>
                <a:cs typeface="Calibri"/>
                <a:sym typeface="Calibri"/>
              </a:rPr>
              <a:t>Conflict.Attack</a:t>
            </a:r>
            <a:endParaRPr sz="1100" dirty="0">
              <a:latin typeface="Roboto Medium" panose="02000000000000000000" pitchFamily="2" charset="0"/>
              <a:ea typeface="Roboto Medium" panose="02000000000000000000" pitchFamily="2" charset="0"/>
              <a:cs typeface="Calibri"/>
              <a:sym typeface="Calibri"/>
            </a:endParaRPr>
          </a:p>
        </p:txBody>
      </p:sp>
      <p:cxnSp>
        <p:nvCxnSpPr>
          <p:cNvPr id="22" name="Google Shape;766;p40">
            <a:extLst>
              <a:ext uri="{FF2B5EF4-FFF2-40B4-BE49-F238E27FC236}">
                <a16:creationId xmlns:a16="http://schemas.microsoft.com/office/drawing/2014/main" xmlns="" id="{60D27196-59B3-DC49-8B97-2E338750136B}"/>
              </a:ext>
            </a:extLst>
          </p:cNvPr>
          <p:cNvCxnSpPr>
            <a:cxnSpLocks/>
            <a:stCxn id="25" idx="3"/>
          </p:cNvCxnSpPr>
          <p:nvPr/>
        </p:nvCxnSpPr>
        <p:spPr>
          <a:xfrm flipH="1">
            <a:off x="6575264" y="2636167"/>
            <a:ext cx="576900" cy="483525"/>
          </a:xfrm>
          <a:prstGeom prst="straightConnector1">
            <a:avLst/>
          </a:prstGeom>
          <a:noFill/>
          <a:ln w="38100" cap="flat" cmpd="sng">
            <a:solidFill>
              <a:srgbClr val="8F9FB3"/>
            </a:solidFill>
            <a:prstDash val="solid"/>
            <a:miter lim="800000"/>
            <a:headEnd type="none" w="sm" len="sm"/>
            <a:tailEnd type="none" w="sm" len="sm"/>
          </a:ln>
        </p:spPr>
      </p:cxnSp>
      <p:cxnSp>
        <p:nvCxnSpPr>
          <p:cNvPr id="23" name="Google Shape;769;p40">
            <a:extLst>
              <a:ext uri="{FF2B5EF4-FFF2-40B4-BE49-F238E27FC236}">
                <a16:creationId xmlns:a16="http://schemas.microsoft.com/office/drawing/2014/main" xmlns="" id="{628D3E75-D604-0943-AA68-6DB0230BFB0A}"/>
              </a:ext>
            </a:extLst>
          </p:cNvPr>
          <p:cNvCxnSpPr>
            <a:cxnSpLocks/>
            <a:stCxn id="25" idx="5"/>
          </p:cNvCxnSpPr>
          <p:nvPr/>
        </p:nvCxnSpPr>
        <p:spPr>
          <a:xfrm>
            <a:off x="7232986" y="2636167"/>
            <a:ext cx="580500" cy="483525"/>
          </a:xfrm>
          <a:prstGeom prst="straightConnector1">
            <a:avLst/>
          </a:prstGeom>
          <a:noFill/>
          <a:ln w="38100" cap="flat" cmpd="sng">
            <a:solidFill>
              <a:srgbClr val="8F9FB3"/>
            </a:solidFill>
            <a:prstDash val="solid"/>
            <a:miter lim="800000"/>
            <a:headEnd type="none" w="sm" len="sm"/>
            <a:tailEnd type="none" w="sm" len="sm"/>
          </a:ln>
        </p:spPr>
      </p:cxnSp>
      <p:sp>
        <p:nvSpPr>
          <p:cNvPr id="25" name="Google Shape;767;p40">
            <a:extLst>
              <a:ext uri="{FF2B5EF4-FFF2-40B4-BE49-F238E27FC236}">
                <a16:creationId xmlns:a16="http://schemas.microsoft.com/office/drawing/2014/main" xmlns="" id="{EC6C80E4-F214-2E40-8AB1-D41A21E69D6F}"/>
              </a:ext>
            </a:extLst>
          </p:cNvPr>
          <p:cNvSpPr>
            <a:spLocks/>
          </p:cNvSpPr>
          <p:nvPr/>
        </p:nvSpPr>
        <p:spPr>
          <a:xfrm>
            <a:off x="7135425" y="2538605"/>
            <a:ext cx="114300" cy="1143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30" name="Google Shape;774;p40">
            <a:extLst>
              <a:ext uri="{FF2B5EF4-FFF2-40B4-BE49-F238E27FC236}">
                <a16:creationId xmlns:a16="http://schemas.microsoft.com/office/drawing/2014/main" xmlns="" id="{97D5EDEC-1CED-D64D-8644-DEA2B7971F10}"/>
              </a:ext>
            </a:extLst>
          </p:cNvPr>
          <p:cNvSpPr txBox="1">
            <a:spLocks/>
          </p:cNvSpPr>
          <p:nvPr/>
        </p:nvSpPr>
        <p:spPr>
          <a:xfrm>
            <a:off x="6225674" y="2652906"/>
            <a:ext cx="777843" cy="253886"/>
          </a:xfrm>
          <a:prstGeom prst="rect">
            <a:avLst/>
          </a:prstGeom>
          <a:noFill/>
          <a:ln>
            <a:noFill/>
          </a:ln>
        </p:spPr>
        <p:txBody>
          <a:bodyPr spcFirstLastPara="1" wrap="square" lIns="68569" tIns="34275" rIns="68569" bIns="34275" anchor="t" anchorCtr="0">
            <a:spAutoFit/>
          </a:bodyPr>
          <a:lstStyle/>
          <a:p>
            <a:pPr algn="ctr" defTabSz="685800">
              <a:defRPr/>
            </a:pPr>
            <a:r>
              <a:rPr lang="en-US" sz="1200" dirty="0">
                <a:latin typeface="Roboto" panose="02000000000000000000" pitchFamily="2" charset="0"/>
                <a:ea typeface="Roboto" panose="02000000000000000000" pitchFamily="2" charset="0"/>
                <a:cs typeface="Calibri"/>
                <a:sym typeface="Calibri"/>
              </a:rPr>
              <a:t>victim</a:t>
            </a:r>
            <a:endParaRPr sz="1200" dirty="0">
              <a:latin typeface="Roboto" panose="02000000000000000000" pitchFamily="2" charset="0"/>
              <a:ea typeface="Roboto" panose="02000000000000000000" pitchFamily="2" charset="0"/>
            </a:endParaRPr>
          </a:p>
        </p:txBody>
      </p:sp>
      <p:sp>
        <p:nvSpPr>
          <p:cNvPr id="31" name="Google Shape;775;p40">
            <a:extLst>
              <a:ext uri="{FF2B5EF4-FFF2-40B4-BE49-F238E27FC236}">
                <a16:creationId xmlns:a16="http://schemas.microsoft.com/office/drawing/2014/main" xmlns="" id="{DAC7B89B-E2F9-004D-AE8A-485165610C06}"/>
              </a:ext>
            </a:extLst>
          </p:cNvPr>
          <p:cNvSpPr>
            <a:spLocks/>
          </p:cNvSpPr>
          <p:nvPr/>
        </p:nvSpPr>
        <p:spPr>
          <a:xfrm rot="18900000">
            <a:off x="7447129" y="2813248"/>
            <a:ext cx="140981" cy="140981"/>
          </a:xfrm>
          <a:prstGeom prst="plus">
            <a:avLst>
              <a:gd name="adj" fmla="val 33781"/>
            </a:avLst>
          </a:prstGeom>
          <a:solidFill>
            <a:srgbClr val="FF4757"/>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34" name="Google Shape;778;p40">
            <a:extLst>
              <a:ext uri="{FF2B5EF4-FFF2-40B4-BE49-F238E27FC236}">
                <a16:creationId xmlns:a16="http://schemas.microsoft.com/office/drawing/2014/main" xmlns="" id="{DEC9BCFB-E981-DC40-9907-CDB5CC3A8E0E}"/>
              </a:ext>
            </a:extLst>
          </p:cNvPr>
          <p:cNvSpPr>
            <a:spLocks/>
          </p:cNvSpPr>
          <p:nvPr/>
        </p:nvSpPr>
        <p:spPr>
          <a:xfrm rot="10800000">
            <a:off x="3339220" y="2760685"/>
            <a:ext cx="260431" cy="347241"/>
          </a:xfrm>
          <a:prstGeom prst="downArrow">
            <a:avLst>
              <a:gd name="adj1" fmla="val 50000"/>
              <a:gd name="adj2" fmla="val 50000"/>
            </a:avLst>
          </a:prstGeom>
          <a:solidFill>
            <a:srgbClr val="B1D100"/>
          </a:solidFill>
          <a:ln>
            <a:noFill/>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35" name="Google Shape;779;p40">
            <a:extLst>
              <a:ext uri="{FF2B5EF4-FFF2-40B4-BE49-F238E27FC236}">
                <a16:creationId xmlns:a16="http://schemas.microsoft.com/office/drawing/2014/main" xmlns="" id="{9FE3A1C8-7D65-B84D-A443-77CB9C6A345E}"/>
              </a:ext>
            </a:extLst>
          </p:cNvPr>
          <p:cNvSpPr>
            <a:spLocks/>
          </p:cNvSpPr>
          <p:nvPr/>
        </p:nvSpPr>
        <p:spPr>
          <a:xfrm>
            <a:off x="8338322" y="2758130"/>
            <a:ext cx="260431" cy="347241"/>
          </a:xfrm>
          <a:prstGeom prst="downArrow">
            <a:avLst>
              <a:gd name="adj1" fmla="val 50000"/>
              <a:gd name="adj2" fmla="val 50000"/>
            </a:avLst>
          </a:prstGeom>
          <a:solidFill>
            <a:srgbClr val="FF4757"/>
          </a:solidFill>
          <a:ln>
            <a:noFill/>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36" name="Google Shape;780;p40">
            <a:extLst>
              <a:ext uri="{FF2B5EF4-FFF2-40B4-BE49-F238E27FC236}">
                <a16:creationId xmlns:a16="http://schemas.microsoft.com/office/drawing/2014/main" xmlns="" id="{EF72EAD7-4BBC-8545-A05B-7677026A2297}"/>
              </a:ext>
            </a:extLst>
          </p:cNvPr>
          <p:cNvSpPr txBox="1">
            <a:spLocks/>
          </p:cNvSpPr>
          <p:nvPr/>
        </p:nvSpPr>
        <p:spPr>
          <a:xfrm>
            <a:off x="3480559" y="3728141"/>
            <a:ext cx="2224661" cy="284663"/>
          </a:xfrm>
          <a:prstGeom prst="rect">
            <a:avLst/>
          </a:prstGeom>
          <a:noFill/>
          <a:ln>
            <a:noFill/>
          </a:ln>
        </p:spPr>
        <p:txBody>
          <a:bodyPr spcFirstLastPara="1" wrap="square" lIns="68569" tIns="34275" rIns="68569" bIns="34275" anchor="t" anchorCtr="0">
            <a:spAutoFit/>
          </a:bodyPr>
          <a:lstStyle/>
          <a:p>
            <a:pPr algn="ctr" defTabSz="685800">
              <a:defRPr/>
            </a:pPr>
            <a:r>
              <a:rPr lang="en-US" dirty="0">
                <a:solidFill>
                  <a:srgbClr val="A3BA66"/>
                </a:solidFill>
                <a:latin typeface="Roboto Medium" panose="02000000000000000000" pitchFamily="2" charset="0"/>
                <a:ea typeface="Roboto Medium" panose="02000000000000000000" pitchFamily="2" charset="0"/>
                <a:cs typeface="Calibri"/>
                <a:sym typeface="Calibri"/>
              </a:rPr>
              <a:t>Positive weight</a:t>
            </a:r>
            <a:endParaRPr sz="1100" dirty="0">
              <a:solidFill>
                <a:srgbClr val="A3BA66"/>
              </a:solidFill>
              <a:latin typeface="Roboto Medium" panose="02000000000000000000" pitchFamily="2" charset="0"/>
              <a:ea typeface="Roboto Medium" panose="02000000000000000000" pitchFamily="2" charset="0"/>
            </a:endParaRPr>
          </a:p>
        </p:txBody>
      </p:sp>
      <p:sp>
        <p:nvSpPr>
          <p:cNvPr id="37" name="Google Shape;781;p40">
            <a:extLst>
              <a:ext uri="{FF2B5EF4-FFF2-40B4-BE49-F238E27FC236}">
                <a16:creationId xmlns:a16="http://schemas.microsoft.com/office/drawing/2014/main" xmlns="" id="{3BEAEFA1-5C20-204D-8B13-2B28128D0C53}"/>
              </a:ext>
            </a:extLst>
          </p:cNvPr>
          <p:cNvSpPr txBox="1">
            <a:spLocks/>
          </p:cNvSpPr>
          <p:nvPr/>
        </p:nvSpPr>
        <p:spPr>
          <a:xfrm>
            <a:off x="6442510" y="3728141"/>
            <a:ext cx="1543050" cy="284663"/>
          </a:xfrm>
          <a:prstGeom prst="rect">
            <a:avLst/>
          </a:prstGeom>
          <a:noFill/>
          <a:ln>
            <a:noFill/>
          </a:ln>
        </p:spPr>
        <p:txBody>
          <a:bodyPr spcFirstLastPara="1" wrap="square" lIns="68569" tIns="34275" rIns="68569" bIns="34275" anchor="t" anchorCtr="0">
            <a:spAutoFit/>
          </a:bodyPr>
          <a:lstStyle/>
          <a:p>
            <a:pPr algn="ctr" defTabSz="685800">
              <a:defRPr/>
            </a:pPr>
            <a:r>
              <a:rPr lang="en-US" dirty="0">
                <a:solidFill>
                  <a:srgbClr val="FF4757"/>
                </a:solidFill>
                <a:latin typeface="Roboto Medium" panose="02000000000000000000" pitchFamily="2" charset="0"/>
                <a:ea typeface="Roboto Medium" panose="02000000000000000000" pitchFamily="2" charset="0"/>
                <a:cs typeface="Calibri"/>
                <a:sym typeface="Calibri"/>
              </a:rPr>
              <a:t>Negative weight</a:t>
            </a:r>
            <a:endParaRPr sz="1100" dirty="0">
              <a:latin typeface="Roboto Medium" panose="02000000000000000000" pitchFamily="2" charset="0"/>
              <a:ea typeface="Roboto Medium" panose="02000000000000000000" pitchFamily="2" charset="0"/>
            </a:endParaRPr>
          </a:p>
        </p:txBody>
      </p:sp>
      <p:cxnSp>
        <p:nvCxnSpPr>
          <p:cNvPr id="41" name="Google Shape;753;p40">
            <a:extLst>
              <a:ext uri="{FF2B5EF4-FFF2-40B4-BE49-F238E27FC236}">
                <a16:creationId xmlns:a16="http://schemas.microsoft.com/office/drawing/2014/main" xmlns="" id="{65AA5094-8F54-9E47-8C34-EC4287BF5F96}"/>
              </a:ext>
            </a:extLst>
          </p:cNvPr>
          <p:cNvCxnSpPr>
            <a:cxnSpLocks/>
            <a:stCxn id="44" idx="3"/>
          </p:cNvCxnSpPr>
          <p:nvPr/>
        </p:nvCxnSpPr>
        <p:spPr>
          <a:xfrm flipH="1">
            <a:off x="1096212" y="2640390"/>
            <a:ext cx="576900" cy="483525"/>
          </a:xfrm>
          <a:prstGeom prst="straightConnector1">
            <a:avLst/>
          </a:prstGeom>
          <a:noFill/>
          <a:ln w="38100" cap="flat" cmpd="sng">
            <a:solidFill>
              <a:srgbClr val="8F9FB3"/>
            </a:solidFill>
            <a:prstDash val="solid"/>
            <a:miter lim="800000"/>
            <a:headEnd type="none" w="sm" len="sm"/>
            <a:tailEnd type="none" w="sm" len="sm"/>
          </a:ln>
        </p:spPr>
      </p:cxnSp>
      <p:cxnSp>
        <p:nvCxnSpPr>
          <p:cNvPr id="42" name="Google Shape;756;p40">
            <a:extLst>
              <a:ext uri="{FF2B5EF4-FFF2-40B4-BE49-F238E27FC236}">
                <a16:creationId xmlns:a16="http://schemas.microsoft.com/office/drawing/2014/main" xmlns="" id="{240EFADD-D107-044B-8D86-39ADFBA26056}"/>
              </a:ext>
            </a:extLst>
          </p:cNvPr>
          <p:cNvCxnSpPr>
            <a:cxnSpLocks/>
            <a:stCxn id="44" idx="5"/>
          </p:cNvCxnSpPr>
          <p:nvPr/>
        </p:nvCxnSpPr>
        <p:spPr>
          <a:xfrm>
            <a:off x="1753934" y="2640390"/>
            <a:ext cx="580500" cy="483525"/>
          </a:xfrm>
          <a:prstGeom prst="straightConnector1">
            <a:avLst/>
          </a:prstGeom>
          <a:noFill/>
          <a:ln w="38100" cap="flat" cmpd="sng">
            <a:solidFill>
              <a:srgbClr val="8F9FB3"/>
            </a:solidFill>
            <a:prstDash val="solid"/>
            <a:miter lim="800000"/>
            <a:headEnd type="none" w="sm" len="sm"/>
            <a:tailEnd type="none" w="sm" len="sm"/>
          </a:ln>
        </p:spPr>
      </p:cxnSp>
      <p:sp>
        <p:nvSpPr>
          <p:cNvPr id="44" name="Google Shape;754;p40">
            <a:extLst>
              <a:ext uri="{FF2B5EF4-FFF2-40B4-BE49-F238E27FC236}">
                <a16:creationId xmlns:a16="http://schemas.microsoft.com/office/drawing/2014/main" xmlns="" id="{5CA03466-CC84-4E41-89F7-B0E56E7A563D}"/>
              </a:ext>
            </a:extLst>
          </p:cNvPr>
          <p:cNvSpPr>
            <a:spLocks/>
          </p:cNvSpPr>
          <p:nvPr/>
        </p:nvSpPr>
        <p:spPr>
          <a:xfrm>
            <a:off x="1656373" y="2542829"/>
            <a:ext cx="114300" cy="1143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a:solidFill>
                <a:srgbClr val="FFFFFF"/>
              </a:solidFill>
              <a:latin typeface="Helvetica" pitchFamily="2" charset="0"/>
              <a:ea typeface="Calibri"/>
              <a:cs typeface="Calibri"/>
              <a:sym typeface="Calibri"/>
            </a:endParaRPr>
          </a:p>
        </p:txBody>
      </p:sp>
      <p:sp>
        <p:nvSpPr>
          <p:cNvPr id="48" name="Google Shape;780;p40">
            <a:extLst>
              <a:ext uri="{FF2B5EF4-FFF2-40B4-BE49-F238E27FC236}">
                <a16:creationId xmlns:a16="http://schemas.microsoft.com/office/drawing/2014/main" xmlns="" id="{680DC4A3-AFBE-2D4F-B4F7-BE0217E0338A}"/>
              </a:ext>
            </a:extLst>
          </p:cNvPr>
          <p:cNvSpPr txBox="1">
            <a:spLocks/>
          </p:cNvSpPr>
          <p:nvPr/>
        </p:nvSpPr>
        <p:spPr>
          <a:xfrm>
            <a:off x="613534" y="3728141"/>
            <a:ext cx="2224661" cy="284663"/>
          </a:xfrm>
          <a:prstGeom prst="rect">
            <a:avLst/>
          </a:prstGeom>
          <a:noFill/>
          <a:ln>
            <a:noFill/>
          </a:ln>
        </p:spPr>
        <p:txBody>
          <a:bodyPr spcFirstLastPara="1" wrap="square" lIns="68569" tIns="34275" rIns="68569" bIns="34275" anchor="t" anchorCtr="0">
            <a:spAutoFit/>
          </a:bodyPr>
          <a:lstStyle/>
          <a:p>
            <a:pPr algn="ctr" defTabSz="685800">
              <a:defRPr/>
            </a:pPr>
            <a:r>
              <a:rPr lang="en-US" dirty="0">
                <a:solidFill>
                  <a:srgbClr val="49525D"/>
                </a:solidFill>
                <a:latin typeface="Roboto Medium" panose="02000000000000000000" pitchFamily="2" charset="0"/>
                <a:ea typeface="Roboto Medium" panose="02000000000000000000" pitchFamily="2" charset="0"/>
                <a:cs typeface="Calibri"/>
                <a:sym typeface="Calibri"/>
              </a:rPr>
              <a:t>Template</a:t>
            </a:r>
            <a:endParaRPr sz="1100" dirty="0">
              <a:solidFill>
                <a:srgbClr val="49525D"/>
              </a:solidFill>
              <a:latin typeface="Roboto Medium" panose="02000000000000000000" pitchFamily="2" charset="0"/>
              <a:ea typeface="Roboto Medium" panose="02000000000000000000" pitchFamily="2" charset="0"/>
            </a:endParaRPr>
          </a:p>
        </p:txBody>
      </p:sp>
      <p:sp>
        <p:nvSpPr>
          <p:cNvPr id="49" name="Rounded Rectangle 48">
            <a:extLst>
              <a:ext uri="{FF2B5EF4-FFF2-40B4-BE49-F238E27FC236}">
                <a16:creationId xmlns:a16="http://schemas.microsoft.com/office/drawing/2014/main" xmlns="" id="{A004C94B-607B-DE4C-B925-D0E08A30BE9E}"/>
              </a:ext>
            </a:extLst>
          </p:cNvPr>
          <p:cNvSpPr/>
          <p:nvPr/>
        </p:nvSpPr>
        <p:spPr>
          <a:xfrm>
            <a:off x="555320" y="3267467"/>
            <a:ext cx="1081763" cy="31632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1200" dirty="0">
                <a:solidFill>
                  <a:srgbClr val="49525D"/>
                </a:solidFill>
                <a:latin typeface="Roboto Medium" panose="02000000000000000000" pitchFamily="2" charset="0"/>
                <a:ea typeface="Roboto Medium" panose="02000000000000000000" pitchFamily="2" charset="0"/>
              </a:rPr>
              <a:t>event_type</a:t>
            </a:r>
            <a:r>
              <a:rPr lang="en-US" sz="1200" baseline="-25000" dirty="0">
                <a:solidFill>
                  <a:srgbClr val="49525D"/>
                </a:solidFill>
                <a:latin typeface="Roboto Medium" panose="02000000000000000000" pitchFamily="2" charset="0"/>
                <a:ea typeface="Roboto Medium" panose="02000000000000000000" pitchFamily="2" charset="0"/>
              </a:rPr>
              <a:t>1</a:t>
            </a:r>
          </a:p>
        </p:txBody>
      </p:sp>
      <p:sp>
        <p:nvSpPr>
          <p:cNvPr id="50" name="Rounded Rectangle 49">
            <a:extLst>
              <a:ext uri="{FF2B5EF4-FFF2-40B4-BE49-F238E27FC236}">
                <a16:creationId xmlns:a16="http://schemas.microsoft.com/office/drawing/2014/main" xmlns="" id="{F8095EE4-6738-D74B-BC64-A12D43EC0EF1}"/>
              </a:ext>
            </a:extLst>
          </p:cNvPr>
          <p:cNvSpPr/>
          <p:nvPr/>
        </p:nvSpPr>
        <p:spPr>
          <a:xfrm>
            <a:off x="1790060" y="3262641"/>
            <a:ext cx="1081763" cy="31632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1200" dirty="0">
                <a:solidFill>
                  <a:srgbClr val="49525D"/>
                </a:solidFill>
                <a:latin typeface="Roboto Medium" panose="02000000000000000000" pitchFamily="2" charset="0"/>
                <a:ea typeface="Roboto Medium" panose="02000000000000000000" pitchFamily="2" charset="0"/>
              </a:rPr>
              <a:t>event_type</a:t>
            </a:r>
            <a:r>
              <a:rPr lang="en-US" sz="1200" baseline="-25000" dirty="0">
                <a:solidFill>
                  <a:srgbClr val="49525D"/>
                </a:solidFill>
                <a:latin typeface="Roboto Medium" panose="02000000000000000000" pitchFamily="2" charset="0"/>
                <a:ea typeface="Roboto Medium" panose="02000000000000000000" pitchFamily="2" charset="0"/>
              </a:rPr>
              <a:t>2</a:t>
            </a:r>
          </a:p>
        </p:txBody>
      </p:sp>
      <p:sp>
        <p:nvSpPr>
          <p:cNvPr id="51" name="Rounded Rectangle 50">
            <a:extLst>
              <a:ext uri="{FF2B5EF4-FFF2-40B4-BE49-F238E27FC236}">
                <a16:creationId xmlns:a16="http://schemas.microsoft.com/office/drawing/2014/main" xmlns="" id="{1207AC75-F204-AA4E-AD10-FF70D9CB46C3}"/>
              </a:ext>
            </a:extLst>
          </p:cNvPr>
          <p:cNvSpPr/>
          <p:nvPr/>
        </p:nvSpPr>
        <p:spPr>
          <a:xfrm>
            <a:off x="865550" y="2615431"/>
            <a:ext cx="575603" cy="31632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1200" dirty="0">
                <a:solidFill>
                  <a:srgbClr val="49525D"/>
                </a:solidFill>
                <a:latin typeface="Roboto Medium" panose="02000000000000000000" pitchFamily="2" charset="0"/>
                <a:ea typeface="Roboto Medium" panose="02000000000000000000" pitchFamily="2" charset="0"/>
              </a:rPr>
              <a:t>role</a:t>
            </a:r>
            <a:r>
              <a:rPr lang="en-US" sz="1200" baseline="-25000" dirty="0">
                <a:solidFill>
                  <a:srgbClr val="49525D"/>
                </a:solidFill>
                <a:latin typeface="Roboto Medium" panose="02000000000000000000" pitchFamily="2" charset="0"/>
                <a:ea typeface="Roboto Medium" panose="02000000000000000000" pitchFamily="2" charset="0"/>
              </a:rPr>
              <a:t>1</a:t>
            </a:r>
          </a:p>
        </p:txBody>
      </p:sp>
      <p:sp>
        <p:nvSpPr>
          <p:cNvPr id="52" name="Rounded Rectangle 51">
            <a:extLst>
              <a:ext uri="{FF2B5EF4-FFF2-40B4-BE49-F238E27FC236}">
                <a16:creationId xmlns:a16="http://schemas.microsoft.com/office/drawing/2014/main" xmlns="" id="{34382DCE-02E2-A94D-96E4-489D1AEE6DBE}"/>
              </a:ext>
            </a:extLst>
          </p:cNvPr>
          <p:cNvSpPr/>
          <p:nvPr/>
        </p:nvSpPr>
        <p:spPr>
          <a:xfrm>
            <a:off x="1981069" y="2615431"/>
            <a:ext cx="575603" cy="316320"/>
          </a:xfrm>
          <a:prstGeom prst="roundRect">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1200" dirty="0">
                <a:solidFill>
                  <a:srgbClr val="49525D"/>
                </a:solidFill>
                <a:latin typeface="Roboto Medium" panose="02000000000000000000" pitchFamily="2" charset="0"/>
                <a:ea typeface="Roboto Medium" panose="02000000000000000000" pitchFamily="2" charset="0"/>
              </a:rPr>
              <a:t>role</a:t>
            </a:r>
            <a:r>
              <a:rPr lang="en-US" sz="1200" baseline="-25000" dirty="0">
                <a:solidFill>
                  <a:srgbClr val="49525D"/>
                </a:solidFill>
                <a:latin typeface="Roboto Medium" panose="02000000000000000000" pitchFamily="2" charset="0"/>
                <a:ea typeface="Roboto Medium" panose="02000000000000000000" pitchFamily="2" charset="0"/>
              </a:rPr>
              <a:t>2</a:t>
            </a:r>
          </a:p>
        </p:txBody>
      </p:sp>
      <p:sp>
        <p:nvSpPr>
          <p:cNvPr id="53" name="Triangle 52">
            <a:extLst>
              <a:ext uri="{FF2B5EF4-FFF2-40B4-BE49-F238E27FC236}">
                <a16:creationId xmlns:a16="http://schemas.microsoft.com/office/drawing/2014/main" xmlns="" id="{0EC679DE-AAE8-334D-97BB-A2377B0DA849}"/>
              </a:ext>
            </a:extLst>
          </p:cNvPr>
          <p:cNvSpPr/>
          <p:nvPr/>
        </p:nvSpPr>
        <p:spPr>
          <a:xfrm>
            <a:off x="984804"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4" name="Triangle 53">
            <a:extLst>
              <a:ext uri="{FF2B5EF4-FFF2-40B4-BE49-F238E27FC236}">
                <a16:creationId xmlns:a16="http://schemas.microsoft.com/office/drawing/2014/main" xmlns="" id="{3B1B30AB-0005-5040-A285-586D6296846B}"/>
              </a:ext>
            </a:extLst>
          </p:cNvPr>
          <p:cNvSpPr/>
          <p:nvPr/>
        </p:nvSpPr>
        <p:spPr>
          <a:xfrm>
            <a:off x="2300356"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5" name="Triangle 54">
            <a:extLst>
              <a:ext uri="{FF2B5EF4-FFF2-40B4-BE49-F238E27FC236}">
                <a16:creationId xmlns:a16="http://schemas.microsoft.com/office/drawing/2014/main" xmlns="" id="{DAEE0E22-82CF-9548-BFB5-CFC56500B8FA}"/>
              </a:ext>
            </a:extLst>
          </p:cNvPr>
          <p:cNvSpPr/>
          <p:nvPr/>
        </p:nvSpPr>
        <p:spPr>
          <a:xfrm>
            <a:off x="3834913"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6" name="Triangle 55">
            <a:extLst>
              <a:ext uri="{FF2B5EF4-FFF2-40B4-BE49-F238E27FC236}">
                <a16:creationId xmlns:a16="http://schemas.microsoft.com/office/drawing/2014/main" xmlns="" id="{900CD03C-3D4C-2A4F-9789-26504DEE7FFC}"/>
              </a:ext>
            </a:extLst>
          </p:cNvPr>
          <p:cNvSpPr/>
          <p:nvPr/>
        </p:nvSpPr>
        <p:spPr>
          <a:xfrm>
            <a:off x="5177904"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7" name="Triangle 56">
            <a:extLst>
              <a:ext uri="{FF2B5EF4-FFF2-40B4-BE49-F238E27FC236}">
                <a16:creationId xmlns:a16="http://schemas.microsoft.com/office/drawing/2014/main" xmlns="" id="{12D34831-916B-FD4E-978C-2AD4B04CD3C7}"/>
              </a:ext>
            </a:extLst>
          </p:cNvPr>
          <p:cNvSpPr/>
          <p:nvPr/>
        </p:nvSpPr>
        <p:spPr>
          <a:xfrm>
            <a:off x="6446508"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8" name="Triangle 57">
            <a:extLst>
              <a:ext uri="{FF2B5EF4-FFF2-40B4-BE49-F238E27FC236}">
                <a16:creationId xmlns:a16="http://schemas.microsoft.com/office/drawing/2014/main" xmlns="" id="{F0B111CC-B7D4-0D42-AF22-40E1387046C2}"/>
              </a:ext>
            </a:extLst>
          </p:cNvPr>
          <p:cNvSpPr/>
          <p:nvPr/>
        </p:nvSpPr>
        <p:spPr>
          <a:xfrm>
            <a:off x="7795594" y="3065035"/>
            <a:ext cx="148772" cy="128252"/>
          </a:xfrm>
          <a:prstGeom prst="triangle">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1100">
              <a:solidFill>
                <a:srgbClr val="FFFFFF"/>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xmlns="" id="{CB6BEF28-3A99-3A4F-ADBC-31FA4172CC1C}"/>
              </a:ext>
            </a:extLst>
          </p:cNvPr>
          <p:cNvSpPr/>
          <p:nvPr/>
        </p:nvSpPr>
        <p:spPr>
          <a:xfrm>
            <a:off x="361950" y="4248086"/>
            <a:ext cx="6010299" cy="300083"/>
          </a:xfrm>
          <a:prstGeom prst="rect">
            <a:avLst/>
          </a:prstGeom>
          <a:noFill/>
          <a:ln>
            <a:noFill/>
          </a:ln>
        </p:spPr>
        <p:txBody>
          <a:bodyPr spcFirstLastPara="1" wrap="square" lIns="68569" tIns="34275" rIns="68569" bIns="34275" anchor="t" anchorCtr="0">
            <a:normAutofit/>
          </a:bodyPr>
          <a:lstStyle/>
          <a:p>
            <a:pPr marL="342900" indent="-257175" defTabSz="685800">
              <a:buClr>
                <a:srgbClr val="E7E6E6"/>
              </a:buClr>
              <a:buSzPts val="1800"/>
              <a:buFont typeface="Noto Sans Symbols"/>
              <a:buChar char="■"/>
              <a:defRPr/>
            </a:pPr>
            <a:r>
              <a:rPr lang="en-US" sz="1500" dirty="0">
                <a:latin typeface="Arial" panose="020B0604020202020204" pitchFamily="34" charset="0"/>
                <a:cs typeface="Arial" panose="020B0604020202020204" pitchFamily="34" charset="0"/>
              </a:rPr>
              <a:t>Global score of a graph: local graph score + global feature score</a:t>
            </a:r>
          </a:p>
        </p:txBody>
      </p:sp>
      <p:pic>
        <p:nvPicPr>
          <p:cNvPr id="39" name="Picture 38">
            <a:extLst>
              <a:ext uri="{FF2B5EF4-FFF2-40B4-BE49-F238E27FC236}">
                <a16:creationId xmlns:a16="http://schemas.microsoft.com/office/drawing/2014/main" xmlns="" id="{0DA81A16-F424-9F4B-BB4A-FA3CA94EBE24}"/>
              </a:ext>
            </a:extLst>
          </p:cNvPr>
          <p:cNvPicPr>
            <a:picLocks noChangeAspect="1"/>
          </p:cNvPicPr>
          <p:nvPr/>
        </p:nvPicPr>
        <p:blipFill>
          <a:blip r:embed="rId3"/>
          <a:stretch>
            <a:fillRect/>
          </a:stretch>
        </p:blipFill>
        <p:spPr>
          <a:xfrm>
            <a:off x="3452528" y="4551775"/>
            <a:ext cx="1734933" cy="352409"/>
          </a:xfrm>
          <a:prstGeom prst="rect">
            <a:avLst/>
          </a:prstGeom>
        </p:spPr>
      </p:pic>
      <p:sp>
        <p:nvSpPr>
          <p:cNvPr id="43" name="Title 1">
            <a:extLst>
              <a:ext uri="{FF2B5EF4-FFF2-40B4-BE49-F238E27FC236}">
                <a16:creationId xmlns:a16="http://schemas.microsoft.com/office/drawing/2014/main" xmlns="" id="{DEF956A6-93A7-424B-9EFE-F192AF66B864}"/>
              </a:ext>
            </a:extLst>
          </p:cNvPr>
          <p:cNvSpPr>
            <a:spLocks noGrp="1"/>
          </p:cNvSpPr>
          <p:nvPr>
            <p:ph type="title"/>
          </p:nvPr>
        </p:nvSpPr>
        <p:spPr>
          <a:xfrm>
            <a:off x="205740" y="155122"/>
            <a:ext cx="6493577" cy="400050"/>
          </a:xfr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68580" tIns="34290" rIns="68580" bIns="34290" numCol="1" anchor="ctr" anchorCtr="0" compatLnSpc="1">
            <a:prstTxWarp prst="textNoShape">
              <a:avLst/>
            </a:prstTxWarp>
            <a:normAutofit/>
          </a:bodyPr>
          <a:lstStyle/>
          <a:p>
            <a:pPr>
              <a:lnSpc>
                <a:spcPct val="90000"/>
              </a:lnSpc>
            </a:pPr>
            <a:r>
              <a:rPr lang="en-US" dirty="0" smtClean="0">
                <a:latin typeface="+mj-lt"/>
                <a:ea typeface="+mj-ea"/>
                <a:cs typeface="+mj-cs"/>
              </a:rPr>
              <a:t>Schema-Enhanced </a:t>
            </a:r>
            <a:r>
              <a:rPr lang="en-US" dirty="0">
                <a:latin typeface="+mj-lt"/>
                <a:ea typeface="+mj-ea"/>
                <a:cs typeface="+mj-cs"/>
              </a:rPr>
              <a:t>Information Extraction</a:t>
            </a:r>
          </a:p>
        </p:txBody>
      </p:sp>
    </p:spTree>
    <p:extLst>
      <p:ext uri="{BB962C8B-B14F-4D97-AF65-F5344CB8AC3E}">
        <p14:creationId xmlns:p14="http://schemas.microsoft.com/office/powerpoint/2010/main" val="13382260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956A6-93A7-424B-9EFE-F192AF66B864}"/>
              </a:ext>
            </a:extLst>
          </p:cNvPr>
          <p:cNvSpPr>
            <a:spLocks noGrp="1"/>
          </p:cNvSpPr>
          <p:nvPr>
            <p:ph type="title"/>
          </p:nvPr>
        </p:nvSpPr>
        <p:spPr>
          <a:xfrm>
            <a:off x="205740" y="155122"/>
            <a:ext cx="6493577" cy="400050"/>
          </a:xfrm>
          <a:noFill/>
          <a:ln>
            <a:noFill/>
          </a:ln>
          <a:effectLst>
            <a:outerShdw blurRad="50800" dist="508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spcFirstLastPara="1" vert="horz" wrap="square" lIns="68580" tIns="34290" rIns="68580" bIns="34290" numCol="1" anchor="ctr" anchorCtr="0" compatLnSpc="1">
            <a:prstTxWarp prst="textNoShape">
              <a:avLst/>
            </a:prstTxWarp>
            <a:normAutofit/>
          </a:bodyPr>
          <a:lstStyle/>
          <a:p>
            <a:pPr>
              <a:lnSpc>
                <a:spcPct val="90000"/>
              </a:lnSpc>
            </a:pPr>
            <a:r>
              <a:rPr lang="en-US" dirty="0" smtClean="0">
                <a:latin typeface="+mj-lt"/>
                <a:ea typeface="+mj-ea"/>
                <a:cs typeface="+mj-cs"/>
              </a:rPr>
              <a:t>Schema-Enhanced </a:t>
            </a:r>
            <a:r>
              <a:rPr lang="en-US" dirty="0">
                <a:latin typeface="+mj-lt"/>
                <a:ea typeface="+mj-ea"/>
                <a:cs typeface="+mj-cs"/>
              </a:rPr>
              <a:t>Information Extraction</a:t>
            </a:r>
          </a:p>
        </p:txBody>
      </p:sp>
      <p:sp>
        <p:nvSpPr>
          <p:cNvPr id="3" name="Content Placeholder 2">
            <a:extLst>
              <a:ext uri="{FF2B5EF4-FFF2-40B4-BE49-F238E27FC236}">
                <a16:creationId xmlns:a16="http://schemas.microsoft.com/office/drawing/2014/main" xmlns="" id="{95D731A5-E8BD-8D43-B311-2E805A4DC8AD}"/>
              </a:ext>
            </a:extLst>
          </p:cNvPr>
          <p:cNvSpPr>
            <a:spLocks noGrp="1"/>
          </p:cNvSpPr>
          <p:nvPr>
            <p:ph idx="1"/>
          </p:nvPr>
        </p:nvSpPr>
        <p:spPr>
          <a:xfrm>
            <a:off x="361950" y="883920"/>
            <a:ext cx="8420100" cy="692761"/>
          </a:xfrm>
        </p:spPr>
        <p:txBody>
          <a:bodyPr>
            <a:normAutofit fontScale="92500" lnSpcReduction="10000"/>
          </a:bodyPr>
          <a:lstStyle/>
          <a:p>
            <a:r>
              <a:rPr lang="en-US" sz="1500" dirty="0">
                <a:latin typeface="Arial" panose="020B0604020202020204" pitchFamily="34" charset="0"/>
                <a:cs typeface="Arial" panose="020B0604020202020204" pitchFamily="34" charset="0"/>
              </a:rPr>
              <a:t>We use beam search to decode the information graph (Lin, et al, 2020)</a:t>
            </a:r>
          </a:p>
          <a:p>
            <a:r>
              <a:rPr lang="en-US" sz="1500" dirty="0">
                <a:latin typeface="Arial" panose="020B0604020202020204" pitchFamily="34" charset="0"/>
                <a:cs typeface="Arial" panose="020B0604020202020204" pitchFamily="34" charset="0"/>
              </a:rPr>
              <a:t>Example: </a:t>
            </a:r>
            <a:r>
              <a:rPr lang="en-US" sz="1500" i="1" dirty="0">
                <a:latin typeface="Arial" panose="020B0604020202020204" pitchFamily="34" charset="0"/>
                <a:cs typeface="Arial" panose="020B0604020202020204" pitchFamily="34" charset="0"/>
              </a:rPr>
              <a:t>He also brought a check from </a:t>
            </a:r>
            <a:r>
              <a:rPr lang="en-US" sz="1500" b="1" i="1" dirty="0">
                <a:latin typeface="Arial" panose="020B0604020202020204" pitchFamily="34" charset="0"/>
                <a:cs typeface="Arial" panose="020B0604020202020204" pitchFamily="34" charset="0"/>
              </a:rPr>
              <a:t>Campbell</a:t>
            </a:r>
            <a:r>
              <a:rPr lang="en-US" sz="1500" i="1" dirty="0">
                <a:latin typeface="Arial" panose="020B0604020202020204" pitchFamily="34" charset="0"/>
                <a:cs typeface="Arial" panose="020B0604020202020204" pitchFamily="34" charset="0"/>
              </a:rPr>
              <a:t> to pay the </a:t>
            </a:r>
            <a:r>
              <a:rPr lang="en-US" sz="1500" b="1" i="1" dirty="0">
                <a:latin typeface="Arial" panose="020B0604020202020204" pitchFamily="34" charset="0"/>
                <a:cs typeface="Arial" panose="020B0604020202020204" pitchFamily="34" charset="0"/>
              </a:rPr>
              <a:t>fines</a:t>
            </a:r>
            <a:r>
              <a:rPr lang="en-US" sz="1500" i="1" dirty="0">
                <a:latin typeface="Arial" panose="020B0604020202020204" pitchFamily="34" charset="0"/>
                <a:cs typeface="Arial" panose="020B0604020202020204" pitchFamily="34" charset="0"/>
              </a:rPr>
              <a:t> and fees.</a:t>
            </a:r>
          </a:p>
          <a:p>
            <a:endParaRPr lang="en-US" sz="15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E7427B3E-4BFC-A84D-843F-DCC7D9C7110F}"/>
              </a:ext>
            </a:extLst>
          </p:cNvPr>
          <p:cNvSpPr>
            <a:spLocks noGrp="1"/>
          </p:cNvSpPr>
          <p:nvPr>
            <p:ph type="sldNum" sz="quarter" idx="12"/>
          </p:nvPr>
        </p:nvSpPr>
        <p:spPr>
          <a:xfrm>
            <a:off x="6457950" y="476726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rgbClr val="424857"/>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buSzPts val="1200"/>
              <a:defRPr/>
            </a:pPr>
            <a:fld id="{89057327-5C45-3844-9BAD-8A2E33F71C3A}" type="slidenum">
              <a:rPr lang="en-US">
                <a:latin typeface="Arial"/>
                <a:sym typeface="Arial"/>
              </a:rPr>
              <a:pPr>
                <a:buSzPts val="1200"/>
                <a:defRPr/>
              </a:pPr>
              <a:t>33</a:t>
            </a:fld>
            <a:endParaRPr lang="en-US">
              <a:latin typeface="Arial"/>
              <a:sym typeface="Arial"/>
            </a:endParaRPr>
          </a:p>
        </p:txBody>
      </p:sp>
      <p:sp>
        <p:nvSpPr>
          <p:cNvPr id="247" name="Google Shape;875;p45">
            <a:extLst>
              <a:ext uri="{FF2B5EF4-FFF2-40B4-BE49-F238E27FC236}">
                <a16:creationId xmlns:a16="http://schemas.microsoft.com/office/drawing/2014/main" xmlns="" id="{FAD77214-C8E6-D54E-9455-0CB674294919}"/>
              </a:ext>
            </a:extLst>
          </p:cNvPr>
          <p:cNvSpPr>
            <a:spLocks/>
          </p:cNvSpPr>
          <p:nvPr/>
        </p:nvSpPr>
        <p:spPr>
          <a:xfrm>
            <a:off x="5068274" y="1682360"/>
            <a:ext cx="1481604" cy="2571750"/>
          </a:xfrm>
          <a:prstGeom prst="rect">
            <a:avLst/>
          </a:prstGeom>
          <a:solidFill>
            <a:srgbClr val="F2F2F2"/>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248" name="Google Shape;856;p45">
            <a:extLst>
              <a:ext uri="{FF2B5EF4-FFF2-40B4-BE49-F238E27FC236}">
                <a16:creationId xmlns:a16="http://schemas.microsoft.com/office/drawing/2014/main" xmlns="" id="{AFDD33D8-CA83-A342-8032-96B36E45FD89}"/>
              </a:ext>
            </a:extLst>
          </p:cNvPr>
          <p:cNvSpPr>
            <a:spLocks/>
          </p:cNvSpPr>
          <p:nvPr/>
        </p:nvSpPr>
        <p:spPr>
          <a:xfrm>
            <a:off x="343650" y="1682358"/>
            <a:ext cx="1028371" cy="2571750"/>
          </a:xfrm>
          <a:prstGeom prst="rect">
            <a:avLst/>
          </a:prstGeom>
          <a:solidFill>
            <a:srgbClr val="F2F2F2"/>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249" name="Google Shape;860;p45">
            <a:extLst>
              <a:ext uri="{FF2B5EF4-FFF2-40B4-BE49-F238E27FC236}">
                <a16:creationId xmlns:a16="http://schemas.microsoft.com/office/drawing/2014/main" xmlns="" id="{D4BDDABD-3C5F-2F42-BE7D-F2F96BD051D3}"/>
              </a:ext>
            </a:extLst>
          </p:cNvPr>
          <p:cNvSpPr>
            <a:spLocks/>
          </p:cNvSpPr>
          <p:nvPr/>
        </p:nvSpPr>
        <p:spPr>
          <a:xfrm>
            <a:off x="649490" y="2280671"/>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E1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50" name="Google Shape;861;p45">
            <a:extLst>
              <a:ext uri="{FF2B5EF4-FFF2-40B4-BE49-F238E27FC236}">
                <a16:creationId xmlns:a16="http://schemas.microsoft.com/office/drawing/2014/main" xmlns="" id="{87B38B4B-99A1-2249-8740-B4AE03E79361}"/>
              </a:ext>
            </a:extLst>
          </p:cNvPr>
          <p:cNvSpPr>
            <a:spLocks/>
          </p:cNvSpPr>
          <p:nvPr/>
        </p:nvSpPr>
        <p:spPr>
          <a:xfrm>
            <a:off x="649490" y="3325635"/>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51" name="Google Shape;862;p45">
            <a:extLst>
              <a:ext uri="{FF2B5EF4-FFF2-40B4-BE49-F238E27FC236}">
                <a16:creationId xmlns:a16="http://schemas.microsoft.com/office/drawing/2014/main" xmlns="" id="{69803046-8EAB-1E4A-8FCF-223F9C346E0E}"/>
              </a:ext>
            </a:extLst>
          </p:cNvPr>
          <p:cNvSpPr txBox="1">
            <a:spLocks/>
          </p:cNvSpPr>
          <p:nvPr/>
        </p:nvSpPr>
        <p:spPr>
          <a:xfrm>
            <a:off x="359297" y="2693310"/>
            <a:ext cx="913442" cy="323135"/>
          </a:xfrm>
          <a:prstGeom prst="rect">
            <a:avLst/>
          </a:prstGeom>
          <a:noFill/>
          <a:ln>
            <a:noFill/>
          </a:ln>
        </p:spPr>
        <p:txBody>
          <a:bodyPr spcFirstLastPara="1" wrap="square" lIns="68569" tIns="34275" rIns="68569" bIns="34275" anchor="t" anchorCtr="0">
            <a:spAutoFit/>
          </a:bodyPr>
          <a:lstStyle/>
          <a:p>
            <a:pPr algn="ctr" defTabSz="685800">
              <a:defRPr/>
            </a:pPr>
            <a:r>
              <a:rPr lang="en-US" sz="800" dirty="0">
                <a:latin typeface="Helvetica" pitchFamily="2" charset="0"/>
                <a:ea typeface="Calibri"/>
                <a:cs typeface="Calibri"/>
                <a:sym typeface="Calibri"/>
              </a:rPr>
              <a:t>Candidate 1 of node E1</a:t>
            </a:r>
            <a:endParaRPr sz="800" dirty="0">
              <a:latin typeface="Helvetica" pitchFamily="2" charset="0"/>
            </a:endParaRPr>
          </a:p>
        </p:txBody>
      </p:sp>
      <p:sp>
        <p:nvSpPr>
          <p:cNvPr id="252" name="Google Shape;863;p45">
            <a:extLst>
              <a:ext uri="{FF2B5EF4-FFF2-40B4-BE49-F238E27FC236}">
                <a16:creationId xmlns:a16="http://schemas.microsoft.com/office/drawing/2014/main" xmlns="" id="{6AA17A2B-30C4-9349-8AF3-00FBBCA79BF5}"/>
              </a:ext>
            </a:extLst>
          </p:cNvPr>
          <p:cNvSpPr txBox="1">
            <a:spLocks/>
          </p:cNvSpPr>
          <p:nvPr/>
        </p:nvSpPr>
        <p:spPr>
          <a:xfrm>
            <a:off x="379652" y="3722040"/>
            <a:ext cx="872735" cy="323135"/>
          </a:xfrm>
          <a:prstGeom prst="rect">
            <a:avLst/>
          </a:prstGeom>
          <a:noFill/>
          <a:ln>
            <a:noFill/>
          </a:ln>
        </p:spPr>
        <p:txBody>
          <a:bodyPr spcFirstLastPara="1" wrap="square" lIns="68569" tIns="34275" rIns="68569" bIns="34275" anchor="t" anchorCtr="0">
            <a:spAutoFit/>
          </a:bodyPr>
          <a:lstStyle/>
          <a:p>
            <a:pPr algn="ctr" defTabSz="685800">
              <a:defRPr/>
            </a:pPr>
            <a:r>
              <a:rPr lang="en-US" sz="800" dirty="0">
                <a:latin typeface="Helvetica" pitchFamily="2" charset="0"/>
                <a:ea typeface="Calibri"/>
                <a:cs typeface="Calibri"/>
                <a:sym typeface="Calibri"/>
              </a:rPr>
              <a:t>Candidate 2 of node E1</a:t>
            </a:r>
            <a:endParaRPr sz="800" dirty="0">
              <a:latin typeface="Helvetica" pitchFamily="2" charset="0"/>
            </a:endParaRPr>
          </a:p>
        </p:txBody>
      </p:sp>
      <p:sp>
        <p:nvSpPr>
          <p:cNvPr id="253" name="Google Shape;864;p45">
            <a:extLst>
              <a:ext uri="{FF2B5EF4-FFF2-40B4-BE49-F238E27FC236}">
                <a16:creationId xmlns:a16="http://schemas.microsoft.com/office/drawing/2014/main" xmlns="" id="{A36C94DD-C409-A648-B631-5072F3448831}"/>
              </a:ext>
            </a:extLst>
          </p:cNvPr>
          <p:cNvSpPr txBox="1">
            <a:spLocks/>
          </p:cNvSpPr>
          <p:nvPr/>
        </p:nvSpPr>
        <p:spPr>
          <a:xfrm>
            <a:off x="416343" y="1743461"/>
            <a:ext cx="882983"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a:latin typeface="Helvetica" pitchFamily="2" charset="0"/>
                <a:ea typeface="Calibri"/>
                <a:cs typeface="Calibri"/>
                <a:sym typeface="Calibri"/>
              </a:rPr>
              <a:t>Node Step</a:t>
            </a:r>
            <a:endParaRPr sz="800">
              <a:latin typeface="Helvetica" pitchFamily="2" charset="0"/>
            </a:endParaRPr>
          </a:p>
        </p:txBody>
      </p:sp>
      <p:sp>
        <p:nvSpPr>
          <p:cNvPr id="254" name="Google Shape;865;p45">
            <a:extLst>
              <a:ext uri="{FF2B5EF4-FFF2-40B4-BE49-F238E27FC236}">
                <a16:creationId xmlns:a16="http://schemas.microsoft.com/office/drawing/2014/main" xmlns="" id="{70B16577-280D-E64A-877E-A14612263C27}"/>
              </a:ext>
            </a:extLst>
          </p:cNvPr>
          <p:cNvSpPr>
            <a:spLocks/>
          </p:cNvSpPr>
          <p:nvPr/>
        </p:nvSpPr>
        <p:spPr>
          <a:xfrm>
            <a:off x="1480081" y="1682359"/>
            <a:ext cx="1058621" cy="2571750"/>
          </a:xfrm>
          <a:prstGeom prst="rect">
            <a:avLst/>
          </a:prstGeom>
          <a:solidFill>
            <a:srgbClr val="F2F2F2"/>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255" name="Google Shape;866;p45">
            <a:extLst>
              <a:ext uri="{FF2B5EF4-FFF2-40B4-BE49-F238E27FC236}">
                <a16:creationId xmlns:a16="http://schemas.microsoft.com/office/drawing/2014/main" xmlns="" id="{C4D8F783-25EB-9F4F-B3F5-B902B39CF827}"/>
              </a:ext>
            </a:extLst>
          </p:cNvPr>
          <p:cNvSpPr txBox="1">
            <a:spLocks/>
          </p:cNvSpPr>
          <p:nvPr/>
        </p:nvSpPr>
        <p:spPr>
          <a:xfrm>
            <a:off x="1567900" y="1743461"/>
            <a:ext cx="882983"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a:latin typeface="Helvetica" pitchFamily="2" charset="0"/>
                <a:ea typeface="Calibri"/>
                <a:cs typeface="Calibri"/>
                <a:sym typeface="Calibri"/>
              </a:rPr>
              <a:t>Node Step</a:t>
            </a:r>
            <a:endParaRPr sz="800" dirty="0">
              <a:latin typeface="Helvetica" pitchFamily="2" charset="0"/>
            </a:endParaRPr>
          </a:p>
        </p:txBody>
      </p:sp>
      <p:sp>
        <p:nvSpPr>
          <p:cNvPr id="256" name="Google Shape;867;p45">
            <a:extLst>
              <a:ext uri="{FF2B5EF4-FFF2-40B4-BE49-F238E27FC236}">
                <a16:creationId xmlns:a16="http://schemas.microsoft.com/office/drawing/2014/main" xmlns="" id="{9AF1934B-60DC-744B-9BDD-33B97B65CD8C}"/>
              </a:ext>
            </a:extLst>
          </p:cNvPr>
          <p:cNvSpPr>
            <a:spLocks/>
          </p:cNvSpPr>
          <p:nvPr/>
        </p:nvSpPr>
        <p:spPr>
          <a:xfrm>
            <a:off x="1593152" y="2101208"/>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57" name="Google Shape;868;p45">
            <a:extLst>
              <a:ext uri="{FF2B5EF4-FFF2-40B4-BE49-F238E27FC236}">
                <a16:creationId xmlns:a16="http://schemas.microsoft.com/office/drawing/2014/main" xmlns="" id="{27A9E4C1-9948-B84D-BE12-851E433BFA22}"/>
              </a:ext>
            </a:extLst>
          </p:cNvPr>
          <p:cNvSpPr>
            <a:spLocks/>
          </p:cNvSpPr>
          <p:nvPr/>
        </p:nvSpPr>
        <p:spPr>
          <a:xfrm>
            <a:off x="1593152" y="2620095"/>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58" name="Google Shape;869;p45">
            <a:extLst>
              <a:ext uri="{FF2B5EF4-FFF2-40B4-BE49-F238E27FC236}">
                <a16:creationId xmlns:a16="http://schemas.microsoft.com/office/drawing/2014/main" xmlns="" id="{10397D50-54C7-8A41-AB91-580D068AD7AE}"/>
              </a:ext>
            </a:extLst>
          </p:cNvPr>
          <p:cNvSpPr>
            <a:spLocks/>
          </p:cNvSpPr>
          <p:nvPr/>
        </p:nvSpPr>
        <p:spPr>
          <a:xfrm>
            <a:off x="1593152" y="3138983"/>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59" name="Google Shape;870;p45">
            <a:extLst>
              <a:ext uri="{FF2B5EF4-FFF2-40B4-BE49-F238E27FC236}">
                <a16:creationId xmlns:a16="http://schemas.microsoft.com/office/drawing/2014/main" xmlns="" id="{BE3A5B81-2016-B94B-BF6C-16A9AF30D81C}"/>
              </a:ext>
            </a:extLst>
          </p:cNvPr>
          <p:cNvSpPr>
            <a:spLocks/>
          </p:cNvSpPr>
          <p:nvPr/>
        </p:nvSpPr>
        <p:spPr>
          <a:xfrm>
            <a:off x="1593151" y="3657870"/>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60" name="Google Shape;871;p45">
            <a:extLst>
              <a:ext uri="{FF2B5EF4-FFF2-40B4-BE49-F238E27FC236}">
                <a16:creationId xmlns:a16="http://schemas.microsoft.com/office/drawing/2014/main" xmlns="" id="{12453745-D865-AB4E-ADAF-2DC0E529C38D}"/>
              </a:ext>
            </a:extLst>
          </p:cNvPr>
          <p:cNvSpPr>
            <a:spLocks/>
          </p:cNvSpPr>
          <p:nvPr/>
        </p:nvSpPr>
        <p:spPr>
          <a:xfrm>
            <a:off x="2053373" y="2101208"/>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61" name="Google Shape;872;p45">
            <a:extLst>
              <a:ext uri="{FF2B5EF4-FFF2-40B4-BE49-F238E27FC236}">
                <a16:creationId xmlns:a16="http://schemas.microsoft.com/office/drawing/2014/main" xmlns="" id="{F0D6C350-BC8D-1F4F-B920-7433867AAD09}"/>
              </a:ext>
            </a:extLst>
          </p:cNvPr>
          <p:cNvSpPr>
            <a:spLocks/>
          </p:cNvSpPr>
          <p:nvPr/>
        </p:nvSpPr>
        <p:spPr>
          <a:xfrm>
            <a:off x="2053373" y="2620095"/>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262" name="Google Shape;873;p45">
            <a:extLst>
              <a:ext uri="{FF2B5EF4-FFF2-40B4-BE49-F238E27FC236}">
                <a16:creationId xmlns:a16="http://schemas.microsoft.com/office/drawing/2014/main" xmlns="" id="{63716B8B-884E-CB4E-BE83-0243AA1BBF44}"/>
              </a:ext>
            </a:extLst>
          </p:cNvPr>
          <p:cNvSpPr>
            <a:spLocks/>
          </p:cNvSpPr>
          <p:nvPr/>
        </p:nvSpPr>
        <p:spPr>
          <a:xfrm>
            <a:off x="2053373" y="3138983"/>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63" name="Google Shape;874;p45">
            <a:extLst>
              <a:ext uri="{FF2B5EF4-FFF2-40B4-BE49-F238E27FC236}">
                <a16:creationId xmlns:a16="http://schemas.microsoft.com/office/drawing/2014/main" xmlns="" id="{AB2EFBCF-BDA9-DC43-843D-EF44E5470345}"/>
              </a:ext>
            </a:extLst>
          </p:cNvPr>
          <p:cNvSpPr>
            <a:spLocks/>
          </p:cNvSpPr>
          <p:nvPr/>
        </p:nvSpPr>
        <p:spPr>
          <a:xfrm>
            <a:off x="2053372" y="3657870"/>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264" name="Google Shape;875;p45">
            <a:extLst>
              <a:ext uri="{FF2B5EF4-FFF2-40B4-BE49-F238E27FC236}">
                <a16:creationId xmlns:a16="http://schemas.microsoft.com/office/drawing/2014/main" xmlns="" id="{A4C41689-3525-9649-BD92-C57D9D73A09B}"/>
              </a:ext>
            </a:extLst>
          </p:cNvPr>
          <p:cNvSpPr>
            <a:spLocks/>
          </p:cNvSpPr>
          <p:nvPr/>
        </p:nvSpPr>
        <p:spPr>
          <a:xfrm>
            <a:off x="2768341" y="1682360"/>
            <a:ext cx="2193197" cy="2571750"/>
          </a:xfrm>
          <a:prstGeom prst="rect">
            <a:avLst/>
          </a:prstGeom>
          <a:solidFill>
            <a:srgbClr val="F2F2F2"/>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265" name="Google Shape;876;p45">
            <a:extLst>
              <a:ext uri="{FF2B5EF4-FFF2-40B4-BE49-F238E27FC236}">
                <a16:creationId xmlns:a16="http://schemas.microsoft.com/office/drawing/2014/main" xmlns="" id="{BAAD87C1-3B53-3A4B-9E72-A477BB7168F3}"/>
              </a:ext>
            </a:extLst>
          </p:cNvPr>
          <p:cNvSpPr txBox="1">
            <a:spLocks/>
          </p:cNvSpPr>
          <p:nvPr/>
        </p:nvSpPr>
        <p:spPr>
          <a:xfrm>
            <a:off x="3101016" y="1743461"/>
            <a:ext cx="1531457"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a:latin typeface="Helvetica" pitchFamily="2" charset="0"/>
                <a:ea typeface="Calibri"/>
                <a:cs typeface="Calibri"/>
                <a:sym typeface="Calibri"/>
              </a:rPr>
              <a:t>Edge Step</a:t>
            </a:r>
            <a:endParaRPr sz="800" dirty="0">
              <a:latin typeface="Helvetica" pitchFamily="2" charset="0"/>
            </a:endParaRPr>
          </a:p>
        </p:txBody>
      </p:sp>
      <p:sp>
        <p:nvSpPr>
          <p:cNvPr id="266" name="Google Shape;877;p45">
            <a:extLst>
              <a:ext uri="{FF2B5EF4-FFF2-40B4-BE49-F238E27FC236}">
                <a16:creationId xmlns:a16="http://schemas.microsoft.com/office/drawing/2014/main" xmlns="" id="{5A783330-BF22-D340-AC38-CB0DD8312656}"/>
              </a:ext>
            </a:extLst>
          </p:cNvPr>
          <p:cNvSpPr>
            <a:spLocks/>
          </p:cNvSpPr>
          <p:nvPr/>
        </p:nvSpPr>
        <p:spPr>
          <a:xfrm>
            <a:off x="2893028" y="2101208"/>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67" name="Google Shape;878;p45">
            <a:extLst>
              <a:ext uri="{FF2B5EF4-FFF2-40B4-BE49-F238E27FC236}">
                <a16:creationId xmlns:a16="http://schemas.microsoft.com/office/drawing/2014/main" xmlns="" id="{B103C63F-E409-C640-B86F-C8D97BF5F912}"/>
              </a:ext>
            </a:extLst>
          </p:cNvPr>
          <p:cNvSpPr>
            <a:spLocks/>
          </p:cNvSpPr>
          <p:nvPr/>
        </p:nvSpPr>
        <p:spPr>
          <a:xfrm>
            <a:off x="2893028" y="2620095"/>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68" name="Google Shape;879;p45">
            <a:extLst>
              <a:ext uri="{FF2B5EF4-FFF2-40B4-BE49-F238E27FC236}">
                <a16:creationId xmlns:a16="http://schemas.microsoft.com/office/drawing/2014/main" xmlns="" id="{33760BF3-F23C-1449-BFD5-663C77523454}"/>
              </a:ext>
            </a:extLst>
          </p:cNvPr>
          <p:cNvSpPr>
            <a:spLocks/>
          </p:cNvSpPr>
          <p:nvPr/>
        </p:nvSpPr>
        <p:spPr>
          <a:xfrm>
            <a:off x="2893028" y="3138983"/>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69" name="Google Shape;880;p45">
            <a:extLst>
              <a:ext uri="{FF2B5EF4-FFF2-40B4-BE49-F238E27FC236}">
                <a16:creationId xmlns:a16="http://schemas.microsoft.com/office/drawing/2014/main" xmlns="" id="{B02E3E3A-37A1-A340-8120-006A59D96341}"/>
              </a:ext>
            </a:extLst>
          </p:cNvPr>
          <p:cNvSpPr>
            <a:spLocks/>
          </p:cNvSpPr>
          <p:nvPr/>
        </p:nvSpPr>
        <p:spPr>
          <a:xfrm>
            <a:off x="2893028" y="3657870"/>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70" name="Google Shape;881;p45">
            <a:extLst>
              <a:ext uri="{FF2B5EF4-FFF2-40B4-BE49-F238E27FC236}">
                <a16:creationId xmlns:a16="http://schemas.microsoft.com/office/drawing/2014/main" xmlns="" id="{8CB8FEE5-EDCD-994C-9CE7-D6480357ADBF}"/>
              </a:ext>
            </a:extLst>
          </p:cNvPr>
          <p:cNvSpPr>
            <a:spLocks/>
          </p:cNvSpPr>
          <p:nvPr/>
        </p:nvSpPr>
        <p:spPr>
          <a:xfrm>
            <a:off x="3477195" y="2101208"/>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71" name="Google Shape;882;p45">
            <a:extLst>
              <a:ext uri="{FF2B5EF4-FFF2-40B4-BE49-F238E27FC236}">
                <a16:creationId xmlns:a16="http://schemas.microsoft.com/office/drawing/2014/main" xmlns="" id="{122A568B-1D61-4C46-A0C7-F62B7FCC34C6}"/>
              </a:ext>
            </a:extLst>
          </p:cNvPr>
          <p:cNvSpPr>
            <a:spLocks/>
          </p:cNvSpPr>
          <p:nvPr/>
        </p:nvSpPr>
        <p:spPr>
          <a:xfrm>
            <a:off x="3477195" y="2620095"/>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272" name="Google Shape;883;p45">
            <a:extLst>
              <a:ext uri="{FF2B5EF4-FFF2-40B4-BE49-F238E27FC236}">
                <a16:creationId xmlns:a16="http://schemas.microsoft.com/office/drawing/2014/main" xmlns="" id="{69C3B295-3D03-EA4A-9D59-851A45B46BBF}"/>
              </a:ext>
            </a:extLst>
          </p:cNvPr>
          <p:cNvSpPr>
            <a:spLocks/>
          </p:cNvSpPr>
          <p:nvPr/>
        </p:nvSpPr>
        <p:spPr>
          <a:xfrm>
            <a:off x="3477195" y="3138983"/>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73" name="Google Shape;884;p45">
            <a:extLst>
              <a:ext uri="{FF2B5EF4-FFF2-40B4-BE49-F238E27FC236}">
                <a16:creationId xmlns:a16="http://schemas.microsoft.com/office/drawing/2014/main" xmlns="" id="{50E99E26-4C52-9D40-AC99-6B0723D75169}"/>
              </a:ext>
            </a:extLst>
          </p:cNvPr>
          <p:cNvSpPr>
            <a:spLocks/>
          </p:cNvSpPr>
          <p:nvPr/>
        </p:nvSpPr>
        <p:spPr>
          <a:xfrm>
            <a:off x="3477194" y="3657870"/>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274" name="Google Shape;885;p45">
            <a:extLst>
              <a:ext uri="{FF2B5EF4-FFF2-40B4-BE49-F238E27FC236}">
                <a16:creationId xmlns:a16="http://schemas.microsoft.com/office/drawing/2014/main" xmlns="" id="{AD4ABC14-0BD3-9A47-BF85-C8CD4C72E9F8}"/>
              </a:ext>
            </a:extLst>
          </p:cNvPr>
          <p:cNvSpPr>
            <a:spLocks/>
          </p:cNvSpPr>
          <p:nvPr/>
        </p:nvSpPr>
        <p:spPr>
          <a:xfrm>
            <a:off x="3926832" y="2101208"/>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75" name="Google Shape;886;p45">
            <a:extLst>
              <a:ext uri="{FF2B5EF4-FFF2-40B4-BE49-F238E27FC236}">
                <a16:creationId xmlns:a16="http://schemas.microsoft.com/office/drawing/2014/main" xmlns="" id="{278FC570-E377-5345-9B6A-BA2AB6FE1E61}"/>
              </a:ext>
            </a:extLst>
          </p:cNvPr>
          <p:cNvSpPr>
            <a:spLocks/>
          </p:cNvSpPr>
          <p:nvPr/>
        </p:nvSpPr>
        <p:spPr>
          <a:xfrm>
            <a:off x="3926832" y="2620095"/>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276" name="Google Shape;887;p45">
            <a:extLst>
              <a:ext uri="{FF2B5EF4-FFF2-40B4-BE49-F238E27FC236}">
                <a16:creationId xmlns:a16="http://schemas.microsoft.com/office/drawing/2014/main" xmlns="" id="{C2B71BD1-B5F5-F246-A579-E3685D200EB3}"/>
              </a:ext>
            </a:extLst>
          </p:cNvPr>
          <p:cNvSpPr>
            <a:spLocks/>
          </p:cNvSpPr>
          <p:nvPr/>
        </p:nvSpPr>
        <p:spPr>
          <a:xfrm>
            <a:off x="3926832" y="3138983"/>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77" name="Google Shape;888;p45">
            <a:extLst>
              <a:ext uri="{FF2B5EF4-FFF2-40B4-BE49-F238E27FC236}">
                <a16:creationId xmlns:a16="http://schemas.microsoft.com/office/drawing/2014/main" xmlns="" id="{7B6256B9-435D-7247-BE72-CB7983EBF276}"/>
              </a:ext>
            </a:extLst>
          </p:cNvPr>
          <p:cNvSpPr>
            <a:spLocks/>
          </p:cNvSpPr>
          <p:nvPr/>
        </p:nvSpPr>
        <p:spPr>
          <a:xfrm>
            <a:off x="3926831" y="3657870"/>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278" name="Google Shape;889;p45">
            <a:extLst>
              <a:ext uri="{FF2B5EF4-FFF2-40B4-BE49-F238E27FC236}">
                <a16:creationId xmlns:a16="http://schemas.microsoft.com/office/drawing/2014/main" xmlns="" id="{1C7C578A-C683-D546-A553-C66801B7FA43}"/>
              </a:ext>
            </a:extLst>
          </p:cNvPr>
          <p:cNvSpPr>
            <a:spLocks/>
          </p:cNvSpPr>
          <p:nvPr/>
        </p:nvSpPr>
        <p:spPr>
          <a:xfrm>
            <a:off x="4510999" y="2101208"/>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79" name="Google Shape;890;p45">
            <a:extLst>
              <a:ext uri="{FF2B5EF4-FFF2-40B4-BE49-F238E27FC236}">
                <a16:creationId xmlns:a16="http://schemas.microsoft.com/office/drawing/2014/main" xmlns="" id="{A576EF0C-A7E2-6B44-ACBD-BC1D37996B3E}"/>
              </a:ext>
            </a:extLst>
          </p:cNvPr>
          <p:cNvSpPr>
            <a:spLocks/>
          </p:cNvSpPr>
          <p:nvPr/>
        </p:nvSpPr>
        <p:spPr>
          <a:xfrm>
            <a:off x="4510999" y="2620095"/>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280" name="Google Shape;891;p45">
            <a:extLst>
              <a:ext uri="{FF2B5EF4-FFF2-40B4-BE49-F238E27FC236}">
                <a16:creationId xmlns:a16="http://schemas.microsoft.com/office/drawing/2014/main" xmlns="" id="{58BD28BF-C642-4740-9D83-B01B0FC3377E}"/>
              </a:ext>
            </a:extLst>
          </p:cNvPr>
          <p:cNvSpPr>
            <a:spLocks/>
          </p:cNvSpPr>
          <p:nvPr/>
        </p:nvSpPr>
        <p:spPr>
          <a:xfrm>
            <a:off x="4510999" y="3138983"/>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281" name="Google Shape;892;p45">
            <a:extLst>
              <a:ext uri="{FF2B5EF4-FFF2-40B4-BE49-F238E27FC236}">
                <a16:creationId xmlns:a16="http://schemas.microsoft.com/office/drawing/2014/main" xmlns="" id="{1E1576F2-39C7-D647-957E-18A9DAC835F8}"/>
              </a:ext>
            </a:extLst>
          </p:cNvPr>
          <p:cNvSpPr>
            <a:spLocks/>
          </p:cNvSpPr>
          <p:nvPr/>
        </p:nvSpPr>
        <p:spPr>
          <a:xfrm>
            <a:off x="4510998" y="3657870"/>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cxnSp>
        <p:nvCxnSpPr>
          <p:cNvPr id="282" name="Google Shape;893;p45">
            <a:extLst>
              <a:ext uri="{FF2B5EF4-FFF2-40B4-BE49-F238E27FC236}">
                <a16:creationId xmlns:a16="http://schemas.microsoft.com/office/drawing/2014/main" xmlns="" id="{479085E1-1284-1F46-9596-0E49B27793DA}"/>
              </a:ext>
            </a:extLst>
          </p:cNvPr>
          <p:cNvCxnSpPr>
            <a:stCxn id="266" idx="6"/>
            <a:endCxn id="270" idx="2"/>
          </p:cNvCxnSpPr>
          <p:nvPr/>
        </p:nvCxnSpPr>
        <p:spPr>
          <a:xfrm>
            <a:off x="3235929" y="2272658"/>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283" name="Google Shape;894;p45">
            <a:extLst>
              <a:ext uri="{FF2B5EF4-FFF2-40B4-BE49-F238E27FC236}">
                <a16:creationId xmlns:a16="http://schemas.microsoft.com/office/drawing/2014/main" xmlns="" id="{3959203B-D464-9948-9EA7-685A8FF9AC17}"/>
              </a:ext>
            </a:extLst>
          </p:cNvPr>
          <p:cNvCxnSpPr>
            <a:stCxn id="267" idx="6"/>
            <a:endCxn id="271" idx="2"/>
          </p:cNvCxnSpPr>
          <p:nvPr/>
        </p:nvCxnSpPr>
        <p:spPr>
          <a:xfrm>
            <a:off x="3235929" y="2791545"/>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284" name="Google Shape;895;p45">
            <a:extLst>
              <a:ext uri="{FF2B5EF4-FFF2-40B4-BE49-F238E27FC236}">
                <a16:creationId xmlns:a16="http://schemas.microsoft.com/office/drawing/2014/main" xmlns="" id="{4E78D5EB-BD7A-2349-8C37-68E2E322B442}"/>
              </a:ext>
            </a:extLst>
          </p:cNvPr>
          <p:cNvCxnSpPr>
            <a:stCxn id="268" idx="6"/>
            <a:endCxn id="272" idx="2"/>
          </p:cNvCxnSpPr>
          <p:nvPr/>
        </p:nvCxnSpPr>
        <p:spPr>
          <a:xfrm>
            <a:off x="3235929" y="3310433"/>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285" name="Google Shape;896;p45">
            <a:extLst>
              <a:ext uri="{FF2B5EF4-FFF2-40B4-BE49-F238E27FC236}">
                <a16:creationId xmlns:a16="http://schemas.microsoft.com/office/drawing/2014/main" xmlns="" id="{7C42FE10-E505-4341-9604-31358D122AAB}"/>
              </a:ext>
            </a:extLst>
          </p:cNvPr>
          <p:cNvCxnSpPr>
            <a:stCxn id="269" idx="6"/>
            <a:endCxn id="273" idx="2"/>
          </p:cNvCxnSpPr>
          <p:nvPr/>
        </p:nvCxnSpPr>
        <p:spPr>
          <a:xfrm>
            <a:off x="3235929" y="3829320"/>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286" name="Google Shape;897;p45">
            <a:extLst>
              <a:ext uri="{FF2B5EF4-FFF2-40B4-BE49-F238E27FC236}">
                <a16:creationId xmlns:a16="http://schemas.microsoft.com/office/drawing/2014/main" xmlns="" id="{ED1E5A53-5676-A247-9B70-6220C849321A}"/>
              </a:ext>
            </a:extLst>
          </p:cNvPr>
          <p:cNvCxnSpPr>
            <a:stCxn id="277" idx="6"/>
            <a:endCxn id="281" idx="2"/>
          </p:cNvCxnSpPr>
          <p:nvPr/>
        </p:nvCxnSpPr>
        <p:spPr>
          <a:xfrm>
            <a:off x="4269732" y="3829320"/>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7" name="Google Shape;898;p45">
            <a:extLst>
              <a:ext uri="{FF2B5EF4-FFF2-40B4-BE49-F238E27FC236}">
                <a16:creationId xmlns:a16="http://schemas.microsoft.com/office/drawing/2014/main" xmlns="" id="{86CFDE59-D590-6E40-A082-2BABEE8F28FE}"/>
              </a:ext>
            </a:extLst>
          </p:cNvPr>
          <p:cNvCxnSpPr>
            <a:stCxn id="276" idx="6"/>
            <a:endCxn id="280" idx="2"/>
          </p:cNvCxnSpPr>
          <p:nvPr/>
        </p:nvCxnSpPr>
        <p:spPr>
          <a:xfrm>
            <a:off x="4269733" y="3310433"/>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8" name="Google Shape;899;p45">
            <a:extLst>
              <a:ext uri="{FF2B5EF4-FFF2-40B4-BE49-F238E27FC236}">
                <a16:creationId xmlns:a16="http://schemas.microsoft.com/office/drawing/2014/main" xmlns="" id="{173524ED-B78A-4C42-83F0-0CC4E521026B}"/>
              </a:ext>
            </a:extLst>
          </p:cNvPr>
          <p:cNvCxnSpPr>
            <a:stCxn id="275" idx="6"/>
            <a:endCxn id="279" idx="2"/>
          </p:cNvCxnSpPr>
          <p:nvPr/>
        </p:nvCxnSpPr>
        <p:spPr>
          <a:xfrm>
            <a:off x="4269733" y="2791545"/>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9" name="Google Shape;900;p45">
            <a:extLst>
              <a:ext uri="{FF2B5EF4-FFF2-40B4-BE49-F238E27FC236}">
                <a16:creationId xmlns:a16="http://schemas.microsoft.com/office/drawing/2014/main" xmlns="" id="{BDC44962-B2FD-4A44-8072-25F01AC06312}"/>
              </a:ext>
            </a:extLst>
          </p:cNvPr>
          <p:cNvCxnSpPr>
            <a:stCxn id="274" idx="6"/>
            <a:endCxn id="278" idx="2"/>
          </p:cNvCxnSpPr>
          <p:nvPr/>
        </p:nvCxnSpPr>
        <p:spPr>
          <a:xfrm>
            <a:off x="4269733" y="2272658"/>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290" name="Google Shape;901;p45">
            <a:extLst>
              <a:ext uri="{FF2B5EF4-FFF2-40B4-BE49-F238E27FC236}">
                <a16:creationId xmlns:a16="http://schemas.microsoft.com/office/drawing/2014/main" xmlns="" id="{6A9380E4-519D-7442-B84C-581D67D74102}"/>
              </a:ext>
            </a:extLst>
          </p:cNvPr>
          <p:cNvSpPr txBox="1">
            <a:spLocks/>
          </p:cNvSpPr>
          <p:nvPr/>
        </p:nvSpPr>
        <p:spPr>
          <a:xfrm>
            <a:off x="3222550" y="2003672"/>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dirty="0">
                <a:latin typeface="Helvetica" pitchFamily="2" charset="0"/>
                <a:ea typeface="Calibri"/>
                <a:cs typeface="Calibri"/>
                <a:sym typeface="Calibri"/>
              </a:rPr>
              <a:t>R1</a:t>
            </a:r>
            <a:r>
              <a:rPr lang="en-US" sz="800" b="1" baseline="30000" dirty="0">
                <a:latin typeface="Helvetica" pitchFamily="2" charset="0"/>
                <a:ea typeface="Calibri"/>
                <a:cs typeface="Calibri"/>
                <a:sym typeface="Calibri"/>
              </a:rPr>
              <a:t>1</a:t>
            </a:r>
            <a:endParaRPr sz="800" b="1" dirty="0">
              <a:latin typeface="Helvetica" pitchFamily="2" charset="0"/>
            </a:endParaRPr>
          </a:p>
        </p:txBody>
      </p:sp>
      <p:sp>
        <p:nvSpPr>
          <p:cNvPr id="291" name="Google Shape;902;p45">
            <a:extLst>
              <a:ext uri="{FF2B5EF4-FFF2-40B4-BE49-F238E27FC236}">
                <a16:creationId xmlns:a16="http://schemas.microsoft.com/office/drawing/2014/main" xmlns="" id="{030D3973-A3AC-5443-9406-5F4F59AED569}"/>
              </a:ext>
            </a:extLst>
          </p:cNvPr>
          <p:cNvSpPr txBox="1">
            <a:spLocks/>
          </p:cNvSpPr>
          <p:nvPr/>
        </p:nvSpPr>
        <p:spPr>
          <a:xfrm>
            <a:off x="3222550" y="2529317"/>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1</a:t>
            </a:r>
            <a:endParaRPr sz="800" b="1">
              <a:latin typeface="Helvetica" pitchFamily="2" charset="0"/>
            </a:endParaRPr>
          </a:p>
        </p:txBody>
      </p:sp>
      <p:sp>
        <p:nvSpPr>
          <p:cNvPr id="292" name="Google Shape;903;p45">
            <a:extLst>
              <a:ext uri="{FF2B5EF4-FFF2-40B4-BE49-F238E27FC236}">
                <a16:creationId xmlns:a16="http://schemas.microsoft.com/office/drawing/2014/main" xmlns="" id="{ECDA5643-2CB8-174E-A65E-F2023B70FB7A}"/>
              </a:ext>
            </a:extLst>
          </p:cNvPr>
          <p:cNvSpPr txBox="1">
            <a:spLocks/>
          </p:cNvSpPr>
          <p:nvPr/>
        </p:nvSpPr>
        <p:spPr>
          <a:xfrm>
            <a:off x="3222550" y="3041749"/>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1</a:t>
            </a:r>
            <a:endParaRPr sz="800" b="1">
              <a:latin typeface="Helvetica" pitchFamily="2" charset="0"/>
            </a:endParaRPr>
          </a:p>
        </p:txBody>
      </p:sp>
      <p:sp>
        <p:nvSpPr>
          <p:cNvPr id="293" name="Google Shape;904;p45">
            <a:extLst>
              <a:ext uri="{FF2B5EF4-FFF2-40B4-BE49-F238E27FC236}">
                <a16:creationId xmlns:a16="http://schemas.microsoft.com/office/drawing/2014/main" xmlns="" id="{3C9E562B-B761-B24C-912A-B014E575A05D}"/>
              </a:ext>
            </a:extLst>
          </p:cNvPr>
          <p:cNvSpPr txBox="1">
            <a:spLocks/>
          </p:cNvSpPr>
          <p:nvPr/>
        </p:nvSpPr>
        <p:spPr>
          <a:xfrm>
            <a:off x="3222550" y="3559535"/>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1</a:t>
            </a:r>
            <a:endParaRPr sz="800" b="1">
              <a:latin typeface="Helvetica" pitchFamily="2" charset="0"/>
            </a:endParaRPr>
          </a:p>
        </p:txBody>
      </p:sp>
      <p:sp>
        <p:nvSpPr>
          <p:cNvPr id="294" name="Google Shape;905;p45">
            <a:extLst>
              <a:ext uri="{FF2B5EF4-FFF2-40B4-BE49-F238E27FC236}">
                <a16:creationId xmlns:a16="http://schemas.microsoft.com/office/drawing/2014/main" xmlns="" id="{E5D30CC3-510D-2B41-9B53-D6B1AFD8D247}"/>
              </a:ext>
            </a:extLst>
          </p:cNvPr>
          <p:cNvSpPr txBox="1">
            <a:spLocks/>
          </p:cNvSpPr>
          <p:nvPr/>
        </p:nvSpPr>
        <p:spPr>
          <a:xfrm>
            <a:off x="4258195" y="2008815"/>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295" name="Google Shape;906;p45">
            <a:extLst>
              <a:ext uri="{FF2B5EF4-FFF2-40B4-BE49-F238E27FC236}">
                <a16:creationId xmlns:a16="http://schemas.microsoft.com/office/drawing/2014/main" xmlns="" id="{151DAF64-AC52-7A47-9087-A6A8E4573AC6}"/>
              </a:ext>
            </a:extLst>
          </p:cNvPr>
          <p:cNvSpPr txBox="1">
            <a:spLocks/>
          </p:cNvSpPr>
          <p:nvPr/>
        </p:nvSpPr>
        <p:spPr>
          <a:xfrm>
            <a:off x="4258195" y="2534460"/>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296" name="Google Shape;907;p45">
            <a:extLst>
              <a:ext uri="{FF2B5EF4-FFF2-40B4-BE49-F238E27FC236}">
                <a16:creationId xmlns:a16="http://schemas.microsoft.com/office/drawing/2014/main" xmlns="" id="{6787F13D-1F7A-1B46-A500-1E903EE943B3}"/>
              </a:ext>
            </a:extLst>
          </p:cNvPr>
          <p:cNvSpPr txBox="1">
            <a:spLocks/>
          </p:cNvSpPr>
          <p:nvPr/>
        </p:nvSpPr>
        <p:spPr>
          <a:xfrm>
            <a:off x="4258195" y="3046891"/>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297" name="Google Shape;908;p45">
            <a:extLst>
              <a:ext uri="{FF2B5EF4-FFF2-40B4-BE49-F238E27FC236}">
                <a16:creationId xmlns:a16="http://schemas.microsoft.com/office/drawing/2014/main" xmlns="" id="{01021CBF-F4C1-6346-850D-E30914D72D8D}"/>
              </a:ext>
            </a:extLst>
          </p:cNvPr>
          <p:cNvSpPr txBox="1">
            <a:spLocks/>
          </p:cNvSpPr>
          <p:nvPr/>
        </p:nvSpPr>
        <p:spPr>
          <a:xfrm>
            <a:off x="4258195" y="3564678"/>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298" name="Google Shape;909;p45">
            <a:extLst>
              <a:ext uri="{FF2B5EF4-FFF2-40B4-BE49-F238E27FC236}">
                <a16:creationId xmlns:a16="http://schemas.microsoft.com/office/drawing/2014/main" xmlns="" id="{74C7AE7A-3063-2F49-A57D-36C4E501A0F8}"/>
              </a:ext>
            </a:extLst>
          </p:cNvPr>
          <p:cNvSpPr>
            <a:spLocks/>
          </p:cNvSpPr>
          <p:nvPr/>
        </p:nvSpPr>
        <p:spPr>
          <a:xfrm>
            <a:off x="1334158" y="1816656"/>
            <a:ext cx="241595" cy="147944"/>
          </a:xfrm>
          <a:prstGeom prst="rightArrow">
            <a:avLst>
              <a:gd name="adj1" fmla="val 50000"/>
              <a:gd name="adj2" fmla="val 50000"/>
            </a:avLst>
          </a:prstGeom>
          <a:solidFill>
            <a:srgbClr val="515E68"/>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299" name="TextBox 298">
            <a:extLst>
              <a:ext uri="{FF2B5EF4-FFF2-40B4-BE49-F238E27FC236}">
                <a16:creationId xmlns:a16="http://schemas.microsoft.com/office/drawing/2014/main" xmlns="" id="{1F532E61-FC8C-8541-B3E5-2A0646E6DE7B}"/>
              </a:ext>
            </a:extLst>
          </p:cNvPr>
          <p:cNvSpPr txBox="1">
            <a:spLocks/>
          </p:cNvSpPr>
          <p:nvPr/>
        </p:nvSpPr>
        <p:spPr>
          <a:xfrm>
            <a:off x="453156" y="4487781"/>
            <a:ext cx="844510" cy="238527"/>
          </a:xfrm>
          <a:prstGeom prst="rect">
            <a:avLst/>
          </a:prstGeom>
          <a:noFill/>
        </p:spPr>
        <p:txBody>
          <a:bodyPr wrap="none" lIns="68580" tIns="34290" rIns="68580" bIns="34290" rtlCol="0">
            <a:spAutoFit/>
          </a:bodyPr>
          <a:lstStyle/>
          <a:p>
            <a:pPr defTabSz="685800">
              <a:defRPr/>
            </a:pPr>
            <a:r>
              <a:rPr lang="en-US" sz="1100" dirty="0">
                <a:latin typeface="Helvetica" pitchFamily="2" charset="0"/>
              </a:rPr>
              <a:t>add node 1</a:t>
            </a:r>
          </a:p>
        </p:txBody>
      </p:sp>
      <p:cxnSp>
        <p:nvCxnSpPr>
          <p:cNvPr id="300" name="Straight Arrow Connector 299">
            <a:extLst>
              <a:ext uri="{FF2B5EF4-FFF2-40B4-BE49-F238E27FC236}">
                <a16:creationId xmlns:a16="http://schemas.microsoft.com/office/drawing/2014/main" xmlns="" id="{468A9A9B-5089-0043-9F50-BFE6B3A8BBE7}"/>
              </a:ext>
            </a:extLst>
          </p:cNvPr>
          <p:cNvCxnSpPr>
            <a:cxnSpLocks/>
            <a:stCxn id="299" idx="0"/>
            <a:endCxn id="248" idx="2"/>
          </p:cNvCxnSpPr>
          <p:nvPr/>
        </p:nvCxnSpPr>
        <p:spPr>
          <a:xfrm flipH="1" flipV="1">
            <a:off x="857836" y="4254108"/>
            <a:ext cx="17575" cy="233673"/>
          </a:xfrm>
          <a:prstGeom prst="straightConnector1">
            <a:avLst/>
          </a:prstGeom>
          <a:noFill/>
          <a:ln w="28575" cap="flat" cmpd="sng" algn="ctr">
            <a:solidFill>
              <a:srgbClr val="FFFFFF">
                <a:lumMod val="75000"/>
              </a:srgbClr>
            </a:solidFill>
            <a:prstDash val="solid"/>
            <a:tailEnd type="triangle"/>
          </a:ln>
          <a:effectLst/>
        </p:spPr>
      </p:cxnSp>
      <p:sp>
        <p:nvSpPr>
          <p:cNvPr id="301" name="TextBox 300">
            <a:extLst>
              <a:ext uri="{FF2B5EF4-FFF2-40B4-BE49-F238E27FC236}">
                <a16:creationId xmlns:a16="http://schemas.microsoft.com/office/drawing/2014/main" xmlns="" id="{BF099B34-BD6E-C745-AB23-3F86F3C2545E}"/>
              </a:ext>
            </a:extLst>
          </p:cNvPr>
          <p:cNvSpPr txBox="1">
            <a:spLocks/>
          </p:cNvSpPr>
          <p:nvPr/>
        </p:nvSpPr>
        <p:spPr>
          <a:xfrm>
            <a:off x="1604713" y="4487781"/>
            <a:ext cx="844510" cy="238527"/>
          </a:xfrm>
          <a:prstGeom prst="rect">
            <a:avLst/>
          </a:prstGeom>
          <a:noFill/>
        </p:spPr>
        <p:txBody>
          <a:bodyPr wrap="none" lIns="68580" tIns="34290" rIns="68580" bIns="34290" rtlCol="0">
            <a:spAutoFit/>
          </a:bodyPr>
          <a:lstStyle/>
          <a:p>
            <a:pPr defTabSz="685800">
              <a:defRPr/>
            </a:pPr>
            <a:r>
              <a:rPr lang="en-US" sz="1100" dirty="0">
                <a:latin typeface="Helvetica" pitchFamily="2" charset="0"/>
              </a:rPr>
              <a:t>add node 2</a:t>
            </a:r>
          </a:p>
        </p:txBody>
      </p:sp>
      <p:cxnSp>
        <p:nvCxnSpPr>
          <p:cNvPr id="302" name="Straight Arrow Connector 301">
            <a:extLst>
              <a:ext uri="{FF2B5EF4-FFF2-40B4-BE49-F238E27FC236}">
                <a16:creationId xmlns:a16="http://schemas.microsoft.com/office/drawing/2014/main" xmlns="" id="{416F96BC-E800-B448-BC37-0FC235A2E837}"/>
              </a:ext>
            </a:extLst>
          </p:cNvPr>
          <p:cNvCxnSpPr>
            <a:cxnSpLocks/>
            <a:stCxn id="301" idx="0"/>
            <a:endCxn id="254" idx="2"/>
          </p:cNvCxnSpPr>
          <p:nvPr/>
        </p:nvCxnSpPr>
        <p:spPr>
          <a:xfrm flipH="1" flipV="1">
            <a:off x="2009392" y="4254109"/>
            <a:ext cx="17576" cy="233672"/>
          </a:xfrm>
          <a:prstGeom prst="straightConnector1">
            <a:avLst/>
          </a:prstGeom>
          <a:noFill/>
          <a:ln w="28575" cap="flat" cmpd="sng" algn="ctr">
            <a:solidFill>
              <a:srgbClr val="FFFFFF">
                <a:lumMod val="75000"/>
              </a:srgbClr>
            </a:solidFill>
            <a:prstDash val="solid"/>
            <a:tailEnd type="triangle"/>
          </a:ln>
          <a:effectLst/>
        </p:spPr>
      </p:cxnSp>
      <p:sp>
        <p:nvSpPr>
          <p:cNvPr id="303" name="TextBox 302">
            <a:extLst>
              <a:ext uri="{FF2B5EF4-FFF2-40B4-BE49-F238E27FC236}">
                <a16:creationId xmlns:a16="http://schemas.microsoft.com/office/drawing/2014/main" xmlns="" id="{55BB9495-E1BE-C349-A470-331BA590D810}"/>
              </a:ext>
            </a:extLst>
          </p:cNvPr>
          <p:cNvSpPr txBox="1">
            <a:spLocks/>
          </p:cNvSpPr>
          <p:nvPr/>
        </p:nvSpPr>
        <p:spPr>
          <a:xfrm>
            <a:off x="2730689" y="4487781"/>
            <a:ext cx="2268498" cy="407804"/>
          </a:xfrm>
          <a:prstGeom prst="rect">
            <a:avLst/>
          </a:prstGeom>
          <a:noFill/>
        </p:spPr>
        <p:txBody>
          <a:bodyPr wrap="square" lIns="68580" tIns="34290" rIns="68580" bIns="34290" rtlCol="0">
            <a:spAutoFit/>
          </a:bodyPr>
          <a:lstStyle/>
          <a:p>
            <a:pPr algn="ctr" defTabSz="685800">
              <a:defRPr/>
            </a:pPr>
            <a:r>
              <a:rPr lang="en-US" sz="1100" dirty="0">
                <a:latin typeface="Helvetica" pitchFamily="2" charset="0"/>
              </a:rPr>
              <a:t>add the edge between node 1 and 2</a:t>
            </a:r>
          </a:p>
        </p:txBody>
      </p:sp>
      <p:cxnSp>
        <p:nvCxnSpPr>
          <p:cNvPr id="304" name="Straight Arrow Connector 303">
            <a:extLst>
              <a:ext uri="{FF2B5EF4-FFF2-40B4-BE49-F238E27FC236}">
                <a16:creationId xmlns:a16="http://schemas.microsoft.com/office/drawing/2014/main" xmlns="" id="{16016713-797E-B941-B006-9F8C2556EDA0}"/>
              </a:ext>
            </a:extLst>
          </p:cNvPr>
          <p:cNvCxnSpPr>
            <a:cxnSpLocks/>
            <a:stCxn id="303" idx="0"/>
            <a:endCxn id="264" idx="2"/>
          </p:cNvCxnSpPr>
          <p:nvPr/>
        </p:nvCxnSpPr>
        <p:spPr>
          <a:xfrm flipV="1">
            <a:off x="3864938" y="4254110"/>
            <a:ext cx="2" cy="233671"/>
          </a:xfrm>
          <a:prstGeom prst="straightConnector1">
            <a:avLst/>
          </a:prstGeom>
          <a:noFill/>
          <a:ln w="28575" cap="flat" cmpd="sng" algn="ctr">
            <a:solidFill>
              <a:srgbClr val="FFFFFF">
                <a:lumMod val="75000"/>
              </a:srgbClr>
            </a:solidFill>
            <a:prstDash val="solid"/>
            <a:tailEnd type="triangle"/>
          </a:ln>
          <a:effectLst/>
        </p:spPr>
      </p:cxnSp>
      <p:sp>
        <p:nvSpPr>
          <p:cNvPr id="305" name="Google Shape;909;p45">
            <a:extLst>
              <a:ext uri="{FF2B5EF4-FFF2-40B4-BE49-F238E27FC236}">
                <a16:creationId xmlns:a16="http://schemas.microsoft.com/office/drawing/2014/main" xmlns="" id="{995587E5-58B8-8E48-98C6-5C31D99A6D60}"/>
              </a:ext>
            </a:extLst>
          </p:cNvPr>
          <p:cNvSpPr>
            <a:spLocks/>
          </p:cNvSpPr>
          <p:nvPr/>
        </p:nvSpPr>
        <p:spPr>
          <a:xfrm>
            <a:off x="2619862" y="1816656"/>
            <a:ext cx="241595" cy="147944"/>
          </a:xfrm>
          <a:prstGeom prst="rightArrow">
            <a:avLst>
              <a:gd name="adj1" fmla="val 50000"/>
              <a:gd name="adj2" fmla="val 50000"/>
            </a:avLst>
          </a:prstGeom>
          <a:solidFill>
            <a:srgbClr val="515E68"/>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06" name="TextBox 305">
            <a:extLst>
              <a:ext uri="{FF2B5EF4-FFF2-40B4-BE49-F238E27FC236}">
                <a16:creationId xmlns:a16="http://schemas.microsoft.com/office/drawing/2014/main" xmlns="" id="{11DDE46E-D6BA-E748-9EBA-102CA5C6CBA9}"/>
              </a:ext>
            </a:extLst>
          </p:cNvPr>
          <p:cNvSpPr txBox="1">
            <a:spLocks/>
          </p:cNvSpPr>
          <p:nvPr/>
        </p:nvSpPr>
        <p:spPr>
          <a:xfrm>
            <a:off x="167443" y="4712540"/>
            <a:ext cx="1380782" cy="207749"/>
          </a:xfrm>
          <a:prstGeom prst="rect">
            <a:avLst/>
          </a:prstGeom>
          <a:noFill/>
        </p:spPr>
        <p:txBody>
          <a:bodyPr wrap="square" lIns="68580" tIns="34290" rIns="68580" bIns="34290" rtlCol="0">
            <a:spAutoFit/>
          </a:bodyPr>
          <a:lstStyle/>
          <a:p>
            <a:pPr algn="ctr" defTabSz="685800">
              <a:defRPr/>
            </a:pPr>
            <a:r>
              <a:rPr lang="en-US" sz="900" i="1" dirty="0">
                <a:latin typeface="Helvetica" pitchFamily="2" charset="0"/>
                <a:cs typeface="Calibri" panose="020F0502020204030204" pitchFamily="34" charset="0"/>
              </a:rPr>
              <a:t>Campbell: </a:t>
            </a:r>
            <a:r>
              <a:rPr lang="en-US" sz="900" dirty="0">
                <a:latin typeface="Helvetica" pitchFamily="2" charset="0"/>
                <a:cs typeface="Calibri" panose="020F0502020204030204" pitchFamily="34" charset="0"/>
              </a:rPr>
              <a:t>FAC, ORG</a:t>
            </a:r>
          </a:p>
        </p:txBody>
      </p:sp>
      <p:sp>
        <p:nvSpPr>
          <p:cNvPr id="307" name="TextBox 306">
            <a:extLst>
              <a:ext uri="{FF2B5EF4-FFF2-40B4-BE49-F238E27FC236}">
                <a16:creationId xmlns:a16="http://schemas.microsoft.com/office/drawing/2014/main" xmlns="" id="{B7F4DE49-BF0D-E448-A44E-2A12BBCE18A3}"/>
              </a:ext>
            </a:extLst>
          </p:cNvPr>
          <p:cNvSpPr txBox="1">
            <a:spLocks/>
          </p:cNvSpPr>
          <p:nvPr/>
        </p:nvSpPr>
        <p:spPr>
          <a:xfrm>
            <a:off x="1533145" y="4712540"/>
            <a:ext cx="952493" cy="207749"/>
          </a:xfrm>
          <a:prstGeom prst="rect">
            <a:avLst/>
          </a:prstGeom>
          <a:noFill/>
        </p:spPr>
        <p:txBody>
          <a:bodyPr wrap="square" lIns="68580" tIns="34290" rIns="68580" bIns="34290" rtlCol="0">
            <a:spAutoFit/>
          </a:bodyPr>
          <a:lstStyle/>
          <a:p>
            <a:pPr algn="ctr" defTabSz="685800">
              <a:defRPr/>
            </a:pPr>
            <a:r>
              <a:rPr lang="en-US" sz="900" i="1" dirty="0">
                <a:latin typeface="Helvetica" pitchFamily="2" charset="0"/>
                <a:cs typeface="Calibri" panose="020F0502020204030204" pitchFamily="34" charset="0"/>
              </a:rPr>
              <a:t>fine: </a:t>
            </a:r>
            <a:r>
              <a:rPr lang="en-US" sz="900" dirty="0">
                <a:latin typeface="Helvetica" pitchFamily="2" charset="0"/>
                <a:cs typeface="Calibri" panose="020F0502020204030204" pitchFamily="34" charset="0"/>
              </a:rPr>
              <a:t>Fine, Sue</a:t>
            </a:r>
          </a:p>
        </p:txBody>
      </p:sp>
      <p:sp>
        <p:nvSpPr>
          <p:cNvPr id="308" name="TextBox 307">
            <a:extLst>
              <a:ext uri="{FF2B5EF4-FFF2-40B4-BE49-F238E27FC236}">
                <a16:creationId xmlns:a16="http://schemas.microsoft.com/office/drawing/2014/main" xmlns="" id="{56A3D8C2-50BF-FB4F-8BDA-4594D37BD027}"/>
              </a:ext>
            </a:extLst>
          </p:cNvPr>
          <p:cNvSpPr txBox="1">
            <a:spLocks/>
          </p:cNvSpPr>
          <p:nvPr/>
        </p:nvSpPr>
        <p:spPr>
          <a:xfrm>
            <a:off x="3231633" y="4712540"/>
            <a:ext cx="1291047" cy="207749"/>
          </a:xfrm>
          <a:prstGeom prst="rect">
            <a:avLst/>
          </a:prstGeom>
          <a:noFill/>
        </p:spPr>
        <p:txBody>
          <a:bodyPr wrap="square" lIns="68580" tIns="34290" rIns="68580" bIns="34290" rtlCol="0">
            <a:spAutoFit/>
          </a:bodyPr>
          <a:lstStyle/>
          <a:p>
            <a:pPr algn="ctr" defTabSz="685800">
              <a:defRPr/>
            </a:pPr>
            <a:r>
              <a:rPr lang="en-US" sz="900" i="1" dirty="0">
                <a:latin typeface="Helvetica" pitchFamily="2" charset="0"/>
                <a:cs typeface="Calibri" panose="020F0502020204030204" pitchFamily="34" charset="0"/>
              </a:rPr>
              <a:t>null, entity, person, …</a:t>
            </a:r>
            <a:endParaRPr lang="en-US" sz="900" dirty="0">
              <a:latin typeface="Helvetica" pitchFamily="2" charset="0"/>
              <a:cs typeface="Calibri" panose="020F0502020204030204" pitchFamily="34" charset="0"/>
            </a:endParaRPr>
          </a:p>
        </p:txBody>
      </p:sp>
      <p:sp>
        <p:nvSpPr>
          <p:cNvPr id="309" name="Google Shape;751;p40">
            <a:extLst>
              <a:ext uri="{FF2B5EF4-FFF2-40B4-BE49-F238E27FC236}">
                <a16:creationId xmlns:a16="http://schemas.microsoft.com/office/drawing/2014/main" xmlns="" id="{6AC056D9-AB25-1540-936A-F1B980B9D528}"/>
              </a:ext>
            </a:extLst>
          </p:cNvPr>
          <p:cNvSpPr txBox="1">
            <a:spLocks/>
          </p:cNvSpPr>
          <p:nvPr/>
        </p:nvSpPr>
        <p:spPr>
          <a:xfrm>
            <a:off x="5333598" y="2362688"/>
            <a:ext cx="546585"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latin typeface="Helvetica" pitchFamily="2" charset="0"/>
                <a:ea typeface="Calibri"/>
                <a:cs typeface="Calibri"/>
                <a:sym typeface="Calibri"/>
              </a:rPr>
              <a:t>Fine</a:t>
            </a:r>
            <a:endParaRPr sz="900" b="1" dirty="0">
              <a:latin typeface="Helvetica" pitchFamily="2" charset="0"/>
              <a:ea typeface="Calibri"/>
              <a:cs typeface="Calibri"/>
              <a:sym typeface="Calibri"/>
            </a:endParaRPr>
          </a:p>
        </p:txBody>
      </p:sp>
      <p:sp>
        <p:nvSpPr>
          <p:cNvPr id="310" name="Google Shape;752;p40">
            <a:extLst>
              <a:ext uri="{FF2B5EF4-FFF2-40B4-BE49-F238E27FC236}">
                <a16:creationId xmlns:a16="http://schemas.microsoft.com/office/drawing/2014/main" xmlns="" id="{9C89B1BD-9FA1-7B48-93D8-BEAD2B7A4E53}"/>
              </a:ext>
            </a:extLst>
          </p:cNvPr>
          <p:cNvSpPr txBox="1">
            <a:spLocks/>
          </p:cNvSpPr>
          <p:nvPr/>
        </p:nvSpPr>
        <p:spPr>
          <a:xfrm>
            <a:off x="5968963" y="2362688"/>
            <a:ext cx="460428"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solidFill>
                  <a:srgbClr val="FF4757"/>
                </a:solidFill>
                <a:latin typeface="Helvetica" pitchFamily="2" charset="0"/>
                <a:ea typeface="Calibri"/>
                <a:cs typeface="Calibri"/>
                <a:sym typeface="Calibri"/>
              </a:rPr>
              <a:t>FAC</a:t>
            </a:r>
            <a:endParaRPr sz="900" b="1" dirty="0">
              <a:solidFill>
                <a:srgbClr val="FF4757"/>
              </a:solidFill>
              <a:latin typeface="Helvetica" pitchFamily="2" charset="0"/>
              <a:ea typeface="Calibri"/>
              <a:cs typeface="Calibri"/>
              <a:sym typeface="Calibri"/>
            </a:endParaRPr>
          </a:p>
        </p:txBody>
      </p:sp>
      <p:sp>
        <p:nvSpPr>
          <p:cNvPr id="311" name="Google Shape;759;p40">
            <a:extLst>
              <a:ext uri="{FF2B5EF4-FFF2-40B4-BE49-F238E27FC236}">
                <a16:creationId xmlns:a16="http://schemas.microsoft.com/office/drawing/2014/main" xmlns="" id="{5FEDE224-097F-E745-8356-9D83132701EF}"/>
              </a:ext>
            </a:extLst>
          </p:cNvPr>
          <p:cNvSpPr txBox="1">
            <a:spLocks/>
          </p:cNvSpPr>
          <p:nvPr/>
        </p:nvSpPr>
        <p:spPr>
          <a:xfrm>
            <a:off x="5841256" y="2519712"/>
            <a:ext cx="708623"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i="1" dirty="0">
                <a:latin typeface="Helvetica" pitchFamily="2" charset="0"/>
                <a:cs typeface="Calibri"/>
                <a:sym typeface="Calibri"/>
              </a:rPr>
              <a:t>Campbell</a:t>
            </a:r>
            <a:endParaRPr sz="900" dirty="0">
              <a:latin typeface="Helvetica" pitchFamily="2" charset="0"/>
            </a:endParaRPr>
          </a:p>
        </p:txBody>
      </p:sp>
      <p:sp>
        <p:nvSpPr>
          <p:cNvPr id="312" name="Google Shape;760;p40">
            <a:extLst>
              <a:ext uri="{FF2B5EF4-FFF2-40B4-BE49-F238E27FC236}">
                <a16:creationId xmlns:a16="http://schemas.microsoft.com/office/drawing/2014/main" xmlns="" id="{B904F70E-4026-6A47-AB75-5DAAB1A1984B}"/>
              </a:ext>
            </a:extLst>
          </p:cNvPr>
          <p:cNvSpPr txBox="1">
            <a:spLocks/>
          </p:cNvSpPr>
          <p:nvPr/>
        </p:nvSpPr>
        <p:spPr>
          <a:xfrm>
            <a:off x="5321566" y="2523935"/>
            <a:ext cx="559337"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i="1" dirty="0">
                <a:latin typeface="Helvetica" pitchFamily="2" charset="0"/>
                <a:ea typeface="Calibri"/>
                <a:cs typeface="Calibri"/>
                <a:sym typeface="Calibri"/>
              </a:rPr>
              <a:t>fines</a:t>
            </a:r>
            <a:endParaRPr sz="900" dirty="0">
              <a:latin typeface="Helvetica" pitchFamily="2" charset="0"/>
            </a:endParaRPr>
          </a:p>
        </p:txBody>
      </p:sp>
      <p:sp>
        <p:nvSpPr>
          <p:cNvPr id="313" name="Google Shape;761;p40">
            <a:extLst>
              <a:ext uri="{FF2B5EF4-FFF2-40B4-BE49-F238E27FC236}">
                <a16:creationId xmlns:a16="http://schemas.microsoft.com/office/drawing/2014/main" xmlns="" id="{E6A1528D-BDBE-0C48-ABB8-8B2C78702528}"/>
              </a:ext>
            </a:extLst>
          </p:cNvPr>
          <p:cNvSpPr txBox="1">
            <a:spLocks/>
          </p:cNvSpPr>
          <p:nvPr/>
        </p:nvSpPr>
        <p:spPr>
          <a:xfrm>
            <a:off x="5666570" y="2056909"/>
            <a:ext cx="471611"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latin typeface="Helvetica" pitchFamily="2" charset="0"/>
                <a:ea typeface="Calibri"/>
                <a:cs typeface="Calibri"/>
                <a:sym typeface="Calibri"/>
              </a:rPr>
              <a:t>entity</a:t>
            </a:r>
            <a:endParaRPr sz="900" dirty="0">
              <a:latin typeface="Helvetica" pitchFamily="2" charset="0"/>
            </a:endParaRPr>
          </a:p>
        </p:txBody>
      </p:sp>
      <p:cxnSp>
        <p:nvCxnSpPr>
          <p:cNvPr id="314" name="Google Shape;753;p40">
            <a:extLst>
              <a:ext uri="{FF2B5EF4-FFF2-40B4-BE49-F238E27FC236}">
                <a16:creationId xmlns:a16="http://schemas.microsoft.com/office/drawing/2014/main" xmlns="" id="{C15EFB79-D24F-0344-94FE-531AE12145A1}"/>
              </a:ext>
            </a:extLst>
          </p:cNvPr>
          <p:cNvCxnSpPr>
            <a:stCxn id="316" idx="2"/>
            <a:endCxn id="315" idx="6"/>
          </p:cNvCxnSpPr>
          <p:nvPr/>
        </p:nvCxnSpPr>
        <p:spPr>
          <a:xfrm flipH="1">
            <a:off x="5666810" y="2297624"/>
            <a:ext cx="471610" cy="0"/>
          </a:xfrm>
          <a:prstGeom prst="straightConnector1">
            <a:avLst/>
          </a:prstGeom>
          <a:noFill/>
          <a:ln w="38100" cap="flat" cmpd="sng">
            <a:solidFill>
              <a:srgbClr val="8F9FB3"/>
            </a:solidFill>
            <a:prstDash val="solid"/>
            <a:miter lim="800000"/>
            <a:headEnd type="none" w="sm" len="sm"/>
            <a:tailEnd type="none" w="sm" len="sm"/>
          </a:ln>
        </p:spPr>
      </p:cxnSp>
      <p:sp>
        <p:nvSpPr>
          <p:cNvPr id="315" name="Google Shape;755;p40">
            <a:extLst>
              <a:ext uri="{FF2B5EF4-FFF2-40B4-BE49-F238E27FC236}">
                <a16:creationId xmlns:a16="http://schemas.microsoft.com/office/drawing/2014/main" xmlns="" id="{76EAF130-482B-7C44-A1B0-E1770625D1B0}"/>
              </a:ext>
            </a:extLst>
          </p:cNvPr>
          <p:cNvSpPr>
            <a:spLocks/>
          </p:cNvSpPr>
          <p:nvPr/>
        </p:nvSpPr>
        <p:spPr>
          <a:xfrm>
            <a:off x="5552509" y="2240474"/>
            <a:ext cx="114300" cy="1143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16" name="Google Shape;757;p40">
            <a:extLst>
              <a:ext uri="{FF2B5EF4-FFF2-40B4-BE49-F238E27FC236}">
                <a16:creationId xmlns:a16="http://schemas.microsoft.com/office/drawing/2014/main" xmlns="" id="{89604E6F-A0A4-EA48-8957-8FCBC7C82D6B}"/>
              </a:ext>
            </a:extLst>
          </p:cNvPr>
          <p:cNvSpPr>
            <a:spLocks/>
          </p:cNvSpPr>
          <p:nvPr/>
        </p:nvSpPr>
        <p:spPr>
          <a:xfrm>
            <a:off x="6138419" y="2240474"/>
            <a:ext cx="114300" cy="114300"/>
          </a:xfrm>
          <a:prstGeom prst="ellipse">
            <a:avLst/>
          </a:prstGeom>
          <a:solidFill>
            <a:srgbClr val="8F9FB3"/>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17" name="Google Shape;751;p40">
            <a:extLst>
              <a:ext uri="{FF2B5EF4-FFF2-40B4-BE49-F238E27FC236}">
                <a16:creationId xmlns:a16="http://schemas.microsoft.com/office/drawing/2014/main" xmlns="" id="{1D96C1A8-1A74-7945-926B-976D21099AF7}"/>
              </a:ext>
            </a:extLst>
          </p:cNvPr>
          <p:cNvSpPr txBox="1">
            <a:spLocks/>
          </p:cNvSpPr>
          <p:nvPr/>
        </p:nvSpPr>
        <p:spPr>
          <a:xfrm>
            <a:off x="5333598" y="3479218"/>
            <a:ext cx="546585"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latin typeface="Helvetica" pitchFamily="2" charset="0"/>
                <a:ea typeface="Calibri"/>
                <a:cs typeface="Calibri"/>
                <a:sym typeface="Calibri"/>
              </a:rPr>
              <a:t>Fine</a:t>
            </a:r>
            <a:endParaRPr sz="900" b="1" dirty="0">
              <a:latin typeface="Helvetica" pitchFamily="2" charset="0"/>
              <a:ea typeface="Calibri"/>
              <a:cs typeface="Calibri"/>
              <a:sym typeface="Calibri"/>
            </a:endParaRPr>
          </a:p>
        </p:txBody>
      </p:sp>
      <p:sp>
        <p:nvSpPr>
          <p:cNvPr id="318" name="Google Shape;752;p40">
            <a:extLst>
              <a:ext uri="{FF2B5EF4-FFF2-40B4-BE49-F238E27FC236}">
                <a16:creationId xmlns:a16="http://schemas.microsoft.com/office/drawing/2014/main" xmlns="" id="{E456EC05-EF72-7F4E-8858-C6F24322D2A9}"/>
              </a:ext>
            </a:extLst>
          </p:cNvPr>
          <p:cNvSpPr txBox="1">
            <a:spLocks/>
          </p:cNvSpPr>
          <p:nvPr/>
        </p:nvSpPr>
        <p:spPr>
          <a:xfrm>
            <a:off x="5968963" y="3479218"/>
            <a:ext cx="460428"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latin typeface="Helvetica" pitchFamily="2" charset="0"/>
                <a:ea typeface="Calibri"/>
                <a:cs typeface="Calibri"/>
                <a:sym typeface="Calibri"/>
              </a:rPr>
              <a:t>PER</a:t>
            </a:r>
            <a:endParaRPr sz="900" b="1" dirty="0">
              <a:latin typeface="Helvetica" pitchFamily="2" charset="0"/>
              <a:ea typeface="Calibri"/>
              <a:cs typeface="Calibri"/>
              <a:sym typeface="Calibri"/>
            </a:endParaRPr>
          </a:p>
        </p:txBody>
      </p:sp>
      <p:sp>
        <p:nvSpPr>
          <p:cNvPr id="319" name="Google Shape;759;p40">
            <a:extLst>
              <a:ext uri="{FF2B5EF4-FFF2-40B4-BE49-F238E27FC236}">
                <a16:creationId xmlns:a16="http://schemas.microsoft.com/office/drawing/2014/main" xmlns="" id="{6631EF69-972F-1540-82A4-C49630B0FBBC}"/>
              </a:ext>
            </a:extLst>
          </p:cNvPr>
          <p:cNvSpPr txBox="1">
            <a:spLocks/>
          </p:cNvSpPr>
          <p:nvPr/>
        </p:nvSpPr>
        <p:spPr>
          <a:xfrm>
            <a:off x="5841256" y="3636241"/>
            <a:ext cx="708623"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i="1" dirty="0">
                <a:latin typeface="Helvetica" pitchFamily="2" charset="0"/>
                <a:cs typeface="Calibri"/>
                <a:sym typeface="Calibri"/>
              </a:rPr>
              <a:t>Campbell</a:t>
            </a:r>
            <a:endParaRPr sz="900" dirty="0">
              <a:latin typeface="Helvetica" pitchFamily="2" charset="0"/>
            </a:endParaRPr>
          </a:p>
        </p:txBody>
      </p:sp>
      <p:sp>
        <p:nvSpPr>
          <p:cNvPr id="320" name="Google Shape;760;p40">
            <a:extLst>
              <a:ext uri="{FF2B5EF4-FFF2-40B4-BE49-F238E27FC236}">
                <a16:creationId xmlns:a16="http://schemas.microsoft.com/office/drawing/2014/main" xmlns="" id="{9207245C-0665-174F-A132-D756B7D213D8}"/>
              </a:ext>
            </a:extLst>
          </p:cNvPr>
          <p:cNvSpPr txBox="1">
            <a:spLocks/>
          </p:cNvSpPr>
          <p:nvPr/>
        </p:nvSpPr>
        <p:spPr>
          <a:xfrm>
            <a:off x="5321566" y="3640465"/>
            <a:ext cx="559337"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i="1" dirty="0">
                <a:latin typeface="Helvetica" pitchFamily="2" charset="0"/>
                <a:ea typeface="Calibri"/>
                <a:cs typeface="Calibri"/>
                <a:sym typeface="Calibri"/>
              </a:rPr>
              <a:t>fines</a:t>
            </a:r>
            <a:endParaRPr sz="900" dirty="0">
              <a:latin typeface="Helvetica" pitchFamily="2" charset="0"/>
            </a:endParaRPr>
          </a:p>
        </p:txBody>
      </p:sp>
      <p:sp>
        <p:nvSpPr>
          <p:cNvPr id="321" name="Google Shape;761;p40">
            <a:extLst>
              <a:ext uri="{FF2B5EF4-FFF2-40B4-BE49-F238E27FC236}">
                <a16:creationId xmlns:a16="http://schemas.microsoft.com/office/drawing/2014/main" xmlns="" id="{F3BF56A1-E97F-7245-A3E5-D9D482E6C185}"/>
              </a:ext>
            </a:extLst>
          </p:cNvPr>
          <p:cNvSpPr txBox="1">
            <a:spLocks/>
          </p:cNvSpPr>
          <p:nvPr/>
        </p:nvSpPr>
        <p:spPr>
          <a:xfrm>
            <a:off x="5666570" y="3173438"/>
            <a:ext cx="471611" cy="207719"/>
          </a:xfrm>
          <a:prstGeom prst="rect">
            <a:avLst/>
          </a:prstGeom>
          <a:noFill/>
          <a:ln>
            <a:noFill/>
          </a:ln>
        </p:spPr>
        <p:txBody>
          <a:bodyPr spcFirstLastPara="1" wrap="square" lIns="68569" tIns="34275" rIns="68569" bIns="34275" anchor="t" anchorCtr="0">
            <a:spAutoFit/>
          </a:bodyPr>
          <a:lstStyle/>
          <a:p>
            <a:pPr algn="ctr" defTabSz="685800">
              <a:defRPr/>
            </a:pPr>
            <a:r>
              <a:rPr lang="en-US" sz="900" b="1" dirty="0">
                <a:latin typeface="Helvetica" pitchFamily="2" charset="0"/>
                <a:ea typeface="Calibri"/>
                <a:cs typeface="Calibri"/>
                <a:sym typeface="Calibri"/>
              </a:rPr>
              <a:t>entity</a:t>
            </a:r>
            <a:endParaRPr sz="900" dirty="0">
              <a:latin typeface="Helvetica" pitchFamily="2" charset="0"/>
            </a:endParaRPr>
          </a:p>
        </p:txBody>
      </p:sp>
      <p:cxnSp>
        <p:nvCxnSpPr>
          <p:cNvPr id="322" name="Google Shape;753;p40">
            <a:extLst>
              <a:ext uri="{FF2B5EF4-FFF2-40B4-BE49-F238E27FC236}">
                <a16:creationId xmlns:a16="http://schemas.microsoft.com/office/drawing/2014/main" xmlns="" id="{E22CD59E-A6C7-4A47-8A1C-837DE0517F41}"/>
              </a:ext>
            </a:extLst>
          </p:cNvPr>
          <p:cNvCxnSpPr>
            <a:stCxn id="324" idx="2"/>
            <a:endCxn id="323" idx="6"/>
          </p:cNvCxnSpPr>
          <p:nvPr/>
        </p:nvCxnSpPr>
        <p:spPr>
          <a:xfrm flipH="1">
            <a:off x="5666810" y="3414153"/>
            <a:ext cx="471610" cy="0"/>
          </a:xfrm>
          <a:prstGeom prst="straightConnector1">
            <a:avLst/>
          </a:prstGeom>
          <a:noFill/>
          <a:ln w="38100" cap="flat" cmpd="sng">
            <a:solidFill>
              <a:srgbClr val="8F9FB3"/>
            </a:solidFill>
            <a:prstDash val="solid"/>
            <a:miter lim="800000"/>
            <a:headEnd type="none" w="sm" len="sm"/>
            <a:tailEnd type="none" w="sm" len="sm"/>
          </a:ln>
        </p:spPr>
      </p:cxnSp>
      <p:sp>
        <p:nvSpPr>
          <p:cNvPr id="323" name="Google Shape;755;p40">
            <a:extLst>
              <a:ext uri="{FF2B5EF4-FFF2-40B4-BE49-F238E27FC236}">
                <a16:creationId xmlns:a16="http://schemas.microsoft.com/office/drawing/2014/main" xmlns="" id="{7257E209-5B0E-674B-9B12-6180CF4D95DA}"/>
              </a:ext>
            </a:extLst>
          </p:cNvPr>
          <p:cNvSpPr>
            <a:spLocks/>
          </p:cNvSpPr>
          <p:nvPr/>
        </p:nvSpPr>
        <p:spPr>
          <a:xfrm>
            <a:off x="5552509" y="3357003"/>
            <a:ext cx="114300" cy="1143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24" name="Google Shape;757;p40">
            <a:extLst>
              <a:ext uri="{FF2B5EF4-FFF2-40B4-BE49-F238E27FC236}">
                <a16:creationId xmlns:a16="http://schemas.microsoft.com/office/drawing/2014/main" xmlns="" id="{A2031621-B1D5-D144-98B4-6818C7CC7E7F}"/>
              </a:ext>
            </a:extLst>
          </p:cNvPr>
          <p:cNvSpPr>
            <a:spLocks/>
          </p:cNvSpPr>
          <p:nvPr/>
        </p:nvSpPr>
        <p:spPr>
          <a:xfrm>
            <a:off x="6138419" y="3357003"/>
            <a:ext cx="114300" cy="114300"/>
          </a:xfrm>
          <a:prstGeom prst="ellipse">
            <a:avLst/>
          </a:prstGeom>
          <a:solidFill>
            <a:srgbClr val="8F9FB3"/>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25" name="Google Shape;876;p45">
            <a:extLst>
              <a:ext uri="{FF2B5EF4-FFF2-40B4-BE49-F238E27FC236}">
                <a16:creationId xmlns:a16="http://schemas.microsoft.com/office/drawing/2014/main" xmlns="" id="{EB19835B-8DA1-5E4C-8378-BF654D4ED0D4}"/>
              </a:ext>
            </a:extLst>
          </p:cNvPr>
          <p:cNvSpPr txBox="1">
            <a:spLocks/>
          </p:cNvSpPr>
          <p:nvPr/>
        </p:nvSpPr>
        <p:spPr>
          <a:xfrm>
            <a:off x="5068276" y="1743461"/>
            <a:ext cx="1481603"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a:latin typeface="Helvetica" pitchFamily="2" charset="0"/>
                <a:ea typeface="Calibri"/>
                <a:cs typeface="Calibri"/>
                <a:sym typeface="Calibri"/>
              </a:rPr>
              <a:t>Sort</a:t>
            </a:r>
            <a:endParaRPr sz="800" dirty="0">
              <a:latin typeface="Helvetica" pitchFamily="2" charset="0"/>
            </a:endParaRPr>
          </a:p>
        </p:txBody>
      </p:sp>
      <p:sp>
        <p:nvSpPr>
          <p:cNvPr id="326" name="Google Shape;778;p40">
            <a:extLst>
              <a:ext uri="{FF2B5EF4-FFF2-40B4-BE49-F238E27FC236}">
                <a16:creationId xmlns:a16="http://schemas.microsoft.com/office/drawing/2014/main" xmlns="" id="{C6787E82-CA5C-3D4E-A982-BB07C9DCF23A}"/>
              </a:ext>
            </a:extLst>
          </p:cNvPr>
          <p:cNvSpPr>
            <a:spLocks/>
          </p:cNvSpPr>
          <p:nvPr/>
        </p:nvSpPr>
        <p:spPr>
          <a:xfrm rot="10800000">
            <a:off x="5174410" y="3251963"/>
            <a:ext cx="163625" cy="426361"/>
          </a:xfrm>
          <a:prstGeom prst="downArrow">
            <a:avLst>
              <a:gd name="adj1" fmla="val 50000"/>
              <a:gd name="adj2" fmla="val 50000"/>
            </a:avLst>
          </a:prstGeom>
          <a:solidFill>
            <a:srgbClr val="B1D100"/>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27" name="Google Shape;778;p40">
            <a:extLst>
              <a:ext uri="{FF2B5EF4-FFF2-40B4-BE49-F238E27FC236}">
                <a16:creationId xmlns:a16="http://schemas.microsoft.com/office/drawing/2014/main" xmlns="" id="{CC501A4B-232B-024B-BD9C-20484BDB8369}"/>
              </a:ext>
            </a:extLst>
          </p:cNvPr>
          <p:cNvSpPr>
            <a:spLocks/>
          </p:cNvSpPr>
          <p:nvPr/>
        </p:nvSpPr>
        <p:spPr>
          <a:xfrm>
            <a:off x="5178474" y="2145552"/>
            <a:ext cx="163625" cy="426361"/>
          </a:xfrm>
          <a:prstGeom prst="downArrow">
            <a:avLst>
              <a:gd name="adj1" fmla="val 50000"/>
              <a:gd name="adj2" fmla="val 50000"/>
            </a:avLst>
          </a:prstGeom>
          <a:solidFill>
            <a:srgbClr val="FF4757"/>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28" name="TextBox 327">
            <a:extLst>
              <a:ext uri="{FF2B5EF4-FFF2-40B4-BE49-F238E27FC236}">
                <a16:creationId xmlns:a16="http://schemas.microsoft.com/office/drawing/2014/main" xmlns="" id="{89CD0116-2B71-E845-8164-A6946AAD2FC6}"/>
              </a:ext>
            </a:extLst>
          </p:cNvPr>
          <p:cNvSpPr txBox="1">
            <a:spLocks/>
          </p:cNvSpPr>
          <p:nvPr/>
        </p:nvSpPr>
        <p:spPr>
          <a:xfrm>
            <a:off x="5171106" y="2782829"/>
            <a:ext cx="1267496" cy="238527"/>
          </a:xfrm>
          <a:prstGeom prst="rect">
            <a:avLst/>
          </a:prstGeom>
          <a:noFill/>
        </p:spPr>
        <p:txBody>
          <a:bodyPr wrap="none" lIns="68580" tIns="34290" rIns="68580" bIns="34290" rtlCol="0">
            <a:spAutoFit/>
          </a:bodyPr>
          <a:lstStyle/>
          <a:p>
            <a:pPr algn="ctr" defTabSz="685800">
              <a:defRPr/>
            </a:pPr>
            <a:r>
              <a:rPr lang="en-US" sz="1100" dirty="0">
                <a:latin typeface="Helvetica" pitchFamily="2" charset="0"/>
              </a:rPr>
              <a:t>Higher local score</a:t>
            </a:r>
          </a:p>
        </p:txBody>
      </p:sp>
      <p:sp>
        <p:nvSpPr>
          <p:cNvPr id="329" name="TextBox 328">
            <a:extLst>
              <a:ext uri="{FF2B5EF4-FFF2-40B4-BE49-F238E27FC236}">
                <a16:creationId xmlns:a16="http://schemas.microsoft.com/office/drawing/2014/main" xmlns="" id="{0BE4D5A1-7733-D64D-828E-477B9CF1E90E}"/>
              </a:ext>
            </a:extLst>
          </p:cNvPr>
          <p:cNvSpPr txBox="1">
            <a:spLocks/>
          </p:cNvSpPr>
          <p:nvPr/>
        </p:nvSpPr>
        <p:spPr>
          <a:xfrm>
            <a:off x="5127918" y="3886074"/>
            <a:ext cx="1353870" cy="238527"/>
          </a:xfrm>
          <a:prstGeom prst="rect">
            <a:avLst/>
          </a:prstGeom>
          <a:noFill/>
        </p:spPr>
        <p:txBody>
          <a:bodyPr wrap="none" lIns="68580" tIns="34290" rIns="68580" bIns="34290" rtlCol="0">
            <a:spAutoFit/>
          </a:bodyPr>
          <a:lstStyle/>
          <a:p>
            <a:pPr algn="ctr" defTabSz="685800">
              <a:defRPr/>
            </a:pPr>
            <a:r>
              <a:rPr lang="en-US" sz="1100" dirty="0">
                <a:latin typeface="Helvetica" pitchFamily="2" charset="0"/>
              </a:rPr>
              <a:t>Higher global score</a:t>
            </a:r>
          </a:p>
        </p:txBody>
      </p:sp>
      <p:sp>
        <p:nvSpPr>
          <p:cNvPr id="330" name="Google Shape;909;p45">
            <a:extLst>
              <a:ext uri="{FF2B5EF4-FFF2-40B4-BE49-F238E27FC236}">
                <a16:creationId xmlns:a16="http://schemas.microsoft.com/office/drawing/2014/main" xmlns="" id="{750D349F-D863-8746-B0B5-6245B27812C2}"/>
              </a:ext>
            </a:extLst>
          </p:cNvPr>
          <p:cNvSpPr>
            <a:spLocks/>
          </p:cNvSpPr>
          <p:nvPr/>
        </p:nvSpPr>
        <p:spPr>
          <a:xfrm>
            <a:off x="4897222" y="1823160"/>
            <a:ext cx="241595" cy="147944"/>
          </a:xfrm>
          <a:prstGeom prst="rightArrow">
            <a:avLst>
              <a:gd name="adj1" fmla="val 50000"/>
              <a:gd name="adj2" fmla="val 50000"/>
            </a:avLst>
          </a:prstGeom>
          <a:solidFill>
            <a:srgbClr val="515E68"/>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31" name="Google Shape;875;p45">
            <a:extLst>
              <a:ext uri="{FF2B5EF4-FFF2-40B4-BE49-F238E27FC236}">
                <a16:creationId xmlns:a16="http://schemas.microsoft.com/office/drawing/2014/main" xmlns="" id="{12404137-C0BB-9341-A150-73B5AD66BFBB}"/>
              </a:ext>
            </a:extLst>
          </p:cNvPr>
          <p:cNvSpPr>
            <a:spLocks/>
          </p:cNvSpPr>
          <p:nvPr/>
        </p:nvSpPr>
        <p:spPr>
          <a:xfrm>
            <a:off x="6658191" y="1682359"/>
            <a:ext cx="2193197" cy="2571749"/>
          </a:xfrm>
          <a:prstGeom prst="rect">
            <a:avLst/>
          </a:prstGeom>
          <a:solidFill>
            <a:srgbClr val="F2F2F2"/>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32" name="Google Shape;876;p45">
            <a:extLst>
              <a:ext uri="{FF2B5EF4-FFF2-40B4-BE49-F238E27FC236}">
                <a16:creationId xmlns:a16="http://schemas.microsoft.com/office/drawing/2014/main" xmlns="" id="{E1D5E5EA-3DDD-1A45-A26E-830C4E5F37F5}"/>
              </a:ext>
            </a:extLst>
          </p:cNvPr>
          <p:cNvSpPr txBox="1">
            <a:spLocks/>
          </p:cNvSpPr>
          <p:nvPr/>
        </p:nvSpPr>
        <p:spPr>
          <a:xfrm>
            <a:off x="6990866" y="1743459"/>
            <a:ext cx="1531457" cy="238497"/>
          </a:xfrm>
          <a:prstGeom prst="rect">
            <a:avLst/>
          </a:prstGeom>
          <a:noFill/>
          <a:ln>
            <a:noFill/>
          </a:ln>
        </p:spPr>
        <p:txBody>
          <a:bodyPr spcFirstLastPara="1" wrap="square" lIns="68569" tIns="34275" rIns="68569" bIns="34275" anchor="t" anchorCtr="0">
            <a:spAutoFit/>
          </a:bodyPr>
          <a:lstStyle/>
          <a:p>
            <a:pPr algn="ctr" defTabSz="685800">
              <a:defRPr/>
            </a:pPr>
            <a:r>
              <a:rPr lang="en-US" sz="1100" dirty="0">
                <a:latin typeface="Helvetica" pitchFamily="2" charset="0"/>
                <a:ea typeface="Calibri"/>
                <a:cs typeface="Calibri"/>
                <a:sym typeface="Calibri"/>
              </a:rPr>
              <a:t>Prune</a:t>
            </a:r>
            <a:endParaRPr sz="800" dirty="0">
              <a:latin typeface="Helvetica" pitchFamily="2" charset="0"/>
            </a:endParaRPr>
          </a:p>
        </p:txBody>
      </p:sp>
      <p:sp>
        <p:nvSpPr>
          <p:cNvPr id="333" name="Google Shape;877;p45">
            <a:extLst>
              <a:ext uri="{FF2B5EF4-FFF2-40B4-BE49-F238E27FC236}">
                <a16:creationId xmlns:a16="http://schemas.microsoft.com/office/drawing/2014/main" xmlns="" id="{578D6716-D9F0-8445-8058-1E76AF0248F8}"/>
              </a:ext>
            </a:extLst>
          </p:cNvPr>
          <p:cNvSpPr>
            <a:spLocks/>
          </p:cNvSpPr>
          <p:nvPr/>
        </p:nvSpPr>
        <p:spPr>
          <a:xfrm>
            <a:off x="6782879" y="2101206"/>
            <a:ext cx="342900" cy="342900"/>
          </a:xfrm>
          <a:prstGeom prst="ellipse">
            <a:avLst/>
          </a:prstGeom>
          <a:solidFill>
            <a:srgbClr val="8F9FB3">
              <a:alpha val="70000"/>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E1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34" name="Google Shape;878;p45">
            <a:extLst>
              <a:ext uri="{FF2B5EF4-FFF2-40B4-BE49-F238E27FC236}">
                <a16:creationId xmlns:a16="http://schemas.microsoft.com/office/drawing/2014/main" xmlns="" id="{BCB106FB-769A-9F44-82F2-FAA02FC541AA}"/>
              </a:ext>
            </a:extLst>
          </p:cNvPr>
          <p:cNvSpPr>
            <a:spLocks/>
          </p:cNvSpPr>
          <p:nvPr/>
        </p:nvSpPr>
        <p:spPr>
          <a:xfrm>
            <a:off x="6782879" y="2620094"/>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335" name="Google Shape;879;p45">
            <a:extLst>
              <a:ext uri="{FF2B5EF4-FFF2-40B4-BE49-F238E27FC236}">
                <a16:creationId xmlns:a16="http://schemas.microsoft.com/office/drawing/2014/main" xmlns="" id="{05E548C8-2480-6C4F-9964-6C320287F487}"/>
              </a:ext>
            </a:extLst>
          </p:cNvPr>
          <p:cNvSpPr>
            <a:spLocks/>
          </p:cNvSpPr>
          <p:nvPr/>
        </p:nvSpPr>
        <p:spPr>
          <a:xfrm>
            <a:off x="6782879" y="3138981"/>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E1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336" name="Google Shape;880;p45">
            <a:extLst>
              <a:ext uri="{FF2B5EF4-FFF2-40B4-BE49-F238E27FC236}">
                <a16:creationId xmlns:a16="http://schemas.microsoft.com/office/drawing/2014/main" xmlns="" id="{12E94A03-A72C-0547-BB3B-0FC632C527C0}"/>
              </a:ext>
            </a:extLst>
          </p:cNvPr>
          <p:cNvSpPr>
            <a:spLocks/>
          </p:cNvSpPr>
          <p:nvPr/>
        </p:nvSpPr>
        <p:spPr>
          <a:xfrm>
            <a:off x="6782878" y="3657869"/>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E1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37" name="Google Shape;881;p45">
            <a:extLst>
              <a:ext uri="{FF2B5EF4-FFF2-40B4-BE49-F238E27FC236}">
                <a16:creationId xmlns:a16="http://schemas.microsoft.com/office/drawing/2014/main" xmlns="" id="{8A2C4DCD-8345-AE49-AEDE-590A41926DD9}"/>
              </a:ext>
            </a:extLst>
          </p:cNvPr>
          <p:cNvSpPr>
            <a:spLocks/>
          </p:cNvSpPr>
          <p:nvPr/>
        </p:nvSpPr>
        <p:spPr>
          <a:xfrm>
            <a:off x="7367045" y="2101206"/>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338" name="Google Shape;882;p45">
            <a:extLst>
              <a:ext uri="{FF2B5EF4-FFF2-40B4-BE49-F238E27FC236}">
                <a16:creationId xmlns:a16="http://schemas.microsoft.com/office/drawing/2014/main" xmlns="" id="{C76CF892-B605-AA41-AD6B-EA089209A777}"/>
              </a:ext>
            </a:extLst>
          </p:cNvPr>
          <p:cNvSpPr>
            <a:spLocks/>
          </p:cNvSpPr>
          <p:nvPr/>
        </p:nvSpPr>
        <p:spPr>
          <a:xfrm>
            <a:off x="7367045" y="2620094"/>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39" name="Google Shape;883;p45">
            <a:extLst>
              <a:ext uri="{FF2B5EF4-FFF2-40B4-BE49-F238E27FC236}">
                <a16:creationId xmlns:a16="http://schemas.microsoft.com/office/drawing/2014/main" xmlns="" id="{CDD2AD64-4012-E246-9AC3-1B6F7568A09A}"/>
              </a:ext>
            </a:extLst>
          </p:cNvPr>
          <p:cNvSpPr>
            <a:spLocks/>
          </p:cNvSpPr>
          <p:nvPr/>
        </p:nvSpPr>
        <p:spPr>
          <a:xfrm>
            <a:off x="7367045" y="3138981"/>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340" name="Google Shape;884;p45">
            <a:extLst>
              <a:ext uri="{FF2B5EF4-FFF2-40B4-BE49-F238E27FC236}">
                <a16:creationId xmlns:a16="http://schemas.microsoft.com/office/drawing/2014/main" xmlns="" id="{F562529C-436E-3E4B-8023-2CCE22265F01}"/>
              </a:ext>
            </a:extLst>
          </p:cNvPr>
          <p:cNvSpPr>
            <a:spLocks/>
          </p:cNvSpPr>
          <p:nvPr/>
        </p:nvSpPr>
        <p:spPr>
          <a:xfrm>
            <a:off x="7367045" y="3657869"/>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41" name="Google Shape;885;p45">
            <a:extLst>
              <a:ext uri="{FF2B5EF4-FFF2-40B4-BE49-F238E27FC236}">
                <a16:creationId xmlns:a16="http://schemas.microsoft.com/office/drawing/2014/main" xmlns="" id="{9A68B6EB-CB5D-584D-B1AC-6956C1893E96}"/>
              </a:ext>
            </a:extLst>
          </p:cNvPr>
          <p:cNvSpPr>
            <a:spLocks/>
          </p:cNvSpPr>
          <p:nvPr/>
        </p:nvSpPr>
        <p:spPr>
          <a:xfrm>
            <a:off x="7816682" y="2101206"/>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342" name="Google Shape;886;p45">
            <a:extLst>
              <a:ext uri="{FF2B5EF4-FFF2-40B4-BE49-F238E27FC236}">
                <a16:creationId xmlns:a16="http://schemas.microsoft.com/office/drawing/2014/main" xmlns="" id="{3B98192A-1CFA-8040-ADB6-79212E918962}"/>
              </a:ext>
            </a:extLst>
          </p:cNvPr>
          <p:cNvSpPr>
            <a:spLocks/>
          </p:cNvSpPr>
          <p:nvPr/>
        </p:nvSpPr>
        <p:spPr>
          <a:xfrm>
            <a:off x="7816682" y="2620094"/>
            <a:ext cx="342900" cy="342900"/>
          </a:xfrm>
          <a:prstGeom prst="ellipse">
            <a:avLst/>
          </a:prstGeom>
          <a:solidFill>
            <a:srgbClr val="8F9FB3"/>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1</a:t>
            </a:r>
            <a:endParaRPr sz="800" b="1">
              <a:latin typeface="Helvetica" pitchFamily="2" charset="0"/>
            </a:endParaRPr>
          </a:p>
        </p:txBody>
      </p:sp>
      <p:sp>
        <p:nvSpPr>
          <p:cNvPr id="343" name="Google Shape;887;p45">
            <a:extLst>
              <a:ext uri="{FF2B5EF4-FFF2-40B4-BE49-F238E27FC236}">
                <a16:creationId xmlns:a16="http://schemas.microsoft.com/office/drawing/2014/main" xmlns="" id="{ECAC4A0F-455F-924C-A9EE-F8354D77B777}"/>
              </a:ext>
            </a:extLst>
          </p:cNvPr>
          <p:cNvSpPr>
            <a:spLocks/>
          </p:cNvSpPr>
          <p:nvPr/>
        </p:nvSpPr>
        <p:spPr>
          <a:xfrm>
            <a:off x="7816682" y="3138981"/>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344" name="Google Shape;888;p45">
            <a:extLst>
              <a:ext uri="{FF2B5EF4-FFF2-40B4-BE49-F238E27FC236}">
                <a16:creationId xmlns:a16="http://schemas.microsoft.com/office/drawing/2014/main" xmlns="" id="{DF3EA42F-6DC1-2041-9AF8-02CED852CA8C}"/>
              </a:ext>
            </a:extLst>
          </p:cNvPr>
          <p:cNvSpPr>
            <a:spLocks/>
          </p:cNvSpPr>
          <p:nvPr/>
        </p:nvSpPr>
        <p:spPr>
          <a:xfrm>
            <a:off x="7816682" y="3657869"/>
            <a:ext cx="342900" cy="342900"/>
          </a:xfrm>
          <a:prstGeom prst="ellipse">
            <a:avLst/>
          </a:prstGeom>
          <a:solidFill>
            <a:srgbClr val="8F9FB3">
              <a:alpha val="69803"/>
            </a:srgbClr>
          </a:solidFill>
          <a:ln>
            <a:noFill/>
          </a:ln>
        </p:spPr>
        <p:txBody>
          <a:bodyPr spcFirstLastPara="1" wrap="square" lIns="0" tIns="0" rIns="0" bIns="0" anchor="ctr" anchorCtr="0">
            <a:noAutofit/>
          </a:bodyPr>
          <a:lstStyle/>
          <a:p>
            <a:pPr algn="ctr" defTabSz="685800">
              <a:defRPr/>
            </a:pPr>
            <a:r>
              <a:rPr lang="en-US" sz="1100" b="1">
                <a:solidFill>
                  <a:srgbClr val="FFFFFF"/>
                </a:solidFill>
                <a:latin typeface="Helvetica" pitchFamily="2" charset="0"/>
                <a:ea typeface="Calibri"/>
                <a:cs typeface="Calibri"/>
                <a:sym typeface="Calibri"/>
              </a:rPr>
              <a:t>E1</a:t>
            </a:r>
            <a:r>
              <a:rPr lang="en-US" sz="1100" b="1" baseline="30000">
                <a:solidFill>
                  <a:srgbClr val="FFFFFF"/>
                </a:solidFill>
                <a:latin typeface="Helvetica" pitchFamily="2" charset="0"/>
                <a:ea typeface="Calibri"/>
                <a:cs typeface="Calibri"/>
                <a:sym typeface="Calibri"/>
              </a:rPr>
              <a:t>2</a:t>
            </a:r>
            <a:endParaRPr sz="800" b="1">
              <a:latin typeface="Helvetica" pitchFamily="2" charset="0"/>
            </a:endParaRPr>
          </a:p>
        </p:txBody>
      </p:sp>
      <p:sp>
        <p:nvSpPr>
          <p:cNvPr id="345" name="Google Shape;889;p45">
            <a:extLst>
              <a:ext uri="{FF2B5EF4-FFF2-40B4-BE49-F238E27FC236}">
                <a16:creationId xmlns:a16="http://schemas.microsoft.com/office/drawing/2014/main" xmlns="" id="{F71F7C26-71DD-A34F-BFF3-A4854639C95B}"/>
              </a:ext>
            </a:extLst>
          </p:cNvPr>
          <p:cNvSpPr>
            <a:spLocks/>
          </p:cNvSpPr>
          <p:nvPr/>
        </p:nvSpPr>
        <p:spPr>
          <a:xfrm>
            <a:off x="8400849" y="2101206"/>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sp>
        <p:nvSpPr>
          <p:cNvPr id="346" name="Google Shape;890;p45">
            <a:extLst>
              <a:ext uri="{FF2B5EF4-FFF2-40B4-BE49-F238E27FC236}">
                <a16:creationId xmlns:a16="http://schemas.microsoft.com/office/drawing/2014/main" xmlns="" id="{34BD1FEE-58C0-DA4C-AD74-43B1E4021786}"/>
              </a:ext>
            </a:extLst>
          </p:cNvPr>
          <p:cNvSpPr>
            <a:spLocks/>
          </p:cNvSpPr>
          <p:nvPr/>
        </p:nvSpPr>
        <p:spPr>
          <a:xfrm>
            <a:off x="8400849" y="2620094"/>
            <a:ext cx="342900" cy="342900"/>
          </a:xfrm>
          <a:prstGeom prst="ellipse">
            <a:avLst/>
          </a:prstGeom>
          <a:solidFill>
            <a:srgbClr val="B1D100">
              <a:alpha val="69803"/>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47" name="Google Shape;891;p45">
            <a:extLst>
              <a:ext uri="{FF2B5EF4-FFF2-40B4-BE49-F238E27FC236}">
                <a16:creationId xmlns:a16="http://schemas.microsoft.com/office/drawing/2014/main" xmlns="" id="{047641B9-A949-9C42-853B-FF0C06F4EBD0}"/>
              </a:ext>
            </a:extLst>
          </p:cNvPr>
          <p:cNvSpPr>
            <a:spLocks/>
          </p:cNvSpPr>
          <p:nvPr/>
        </p:nvSpPr>
        <p:spPr>
          <a:xfrm>
            <a:off x="8400849" y="3138981"/>
            <a:ext cx="342900" cy="342900"/>
          </a:xfrm>
          <a:prstGeom prst="ellipse">
            <a:avLst/>
          </a:prstGeom>
          <a:solidFill>
            <a:srgbClr val="B1D100">
              <a:alpha val="70000"/>
            </a:srgbClr>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2</a:t>
            </a:r>
            <a:endParaRPr sz="800" b="1" dirty="0">
              <a:latin typeface="Helvetica" pitchFamily="2" charset="0"/>
            </a:endParaRPr>
          </a:p>
        </p:txBody>
      </p:sp>
      <p:sp>
        <p:nvSpPr>
          <p:cNvPr id="348" name="Google Shape;892;p45">
            <a:extLst>
              <a:ext uri="{FF2B5EF4-FFF2-40B4-BE49-F238E27FC236}">
                <a16:creationId xmlns:a16="http://schemas.microsoft.com/office/drawing/2014/main" xmlns="" id="{367B073B-57B4-C141-A468-042177D2AA39}"/>
              </a:ext>
            </a:extLst>
          </p:cNvPr>
          <p:cNvSpPr>
            <a:spLocks/>
          </p:cNvSpPr>
          <p:nvPr/>
        </p:nvSpPr>
        <p:spPr>
          <a:xfrm>
            <a:off x="8400848" y="3657869"/>
            <a:ext cx="342900" cy="342900"/>
          </a:xfrm>
          <a:prstGeom prst="ellipse">
            <a:avLst/>
          </a:prstGeom>
          <a:solidFill>
            <a:srgbClr val="B1D100"/>
          </a:solidFill>
          <a:ln>
            <a:noFill/>
          </a:ln>
        </p:spPr>
        <p:txBody>
          <a:bodyPr spcFirstLastPara="1" wrap="square" lIns="0" tIns="0" rIns="0" bIns="0" anchor="ctr" anchorCtr="0">
            <a:noAutofit/>
          </a:bodyPr>
          <a:lstStyle/>
          <a:p>
            <a:pPr algn="ctr" defTabSz="685800">
              <a:defRPr/>
            </a:pPr>
            <a:r>
              <a:rPr lang="en-US" sz="1100" b="1" dirty="0">
                <a:solidFill>
                  <a:srgbClr val="FFFFFF"/>
                </a:solidFill>
                <a:latin typeface="Helvetica" pitchFamily="2" charset="0"/>
                <a:ea typeface="Calibri"/>
                <a:cs typeface="Calibri"/>
                <a:sym typeface="Calibri"/>
              </a:rPr>
              <a:t>T1</a:t>
            </a:r>
            <a:r>
              <a:rPr lang="en-US" sz="1100" b="1" baseline="30000" dirty="0">
                <a:solidFill>
                  <a:srgbClr val="FFFFFF"/>
                </a:solidFill>
                <a:latin typeface="Helvetica" pitchFamily="2" charset="0"/>
                <a:ea typeface="Calibri"/>
                <a:cs typeface="Calibri"/>
                <a:sym typeface="Calibri"/>
              </a:rPr>
              <a:t>1</a:t>
            </a:r>
            <a:endParaRPr sz="800" b="1" dirty="0">
              <a:latin typeface="Helvetica" pitchFamily="2" charset="0"/>
            </a:endParaRPr>
          </a:p>
        </p:txBody>
      </p:sp>
      <p:cxnSp>
        <p:nvCxnSpPr>
          <p:cNvPr id="349" name="Google Shape;893;p45">
            <a:extLst>
              <a:ext uri="{FF2B5EF4-FFF2-40B4-BE49-F238E27FC236}">
                <a16:creationId xmlns:a16="http://schemas.microsoft.com/office/drawing/2014/main" xmlns="" id="{E22F8FB0-3217-D34F-ADD7-0F8D7B2EE61F}"/>
              </a:ext>
            </a:extLst>
          </p:cNvPr>
          <p:cNvCxnSpPr>
            <a:stCxn id="333" idx="6"/>
            <a:endCxn id="337" idx="2"/>
          </p:cNvCxnSpPr>
          <p:nvPr/>
        </p:nvCxnSpPr>
        <p:spPr>
          <a:xfrm>
            <a:off x="7125780" y="2272656"/>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350" name="Google Shape;894;p45">
            <a:extLst>
              <a:ext uri="{FF2B5EF4-FFF2-40B4-BE49-F238E27FC236}">
                <a16:creationId xmlns:a16="http://schemas.microsoft.com/office/drawing/2014/main" xmlns="" id="{9C5CB172-990A-A245-9EC5-FB319F95013F}"/>
              </a:ext>
            </a:extLst>
          </p:cNvPr>
          <p:cNvCxnSpPr>
            <a:stCxn id="334" idx="6"/>
            <a:endCxn id="338" idx="2"/>
          </p:cNvCxnSpPr>
          <p:nvPr/>
        </p:nvCxnSpPr>
        <p:spPr>
          <a:xfrm>
            <a:off x="7125780" y="2791544"/>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1" name="Google Shape;895;p45">
            <a:extLst>
              <a:ext uri="{FF2B5EF4-FFF2-40B4-BE49-F238E27FC236}">
                <a16:creationId xmlns:a16="http://schemas.microsoft.com/office/drawing/2014/main" xmlns="" id="{A469FC52-6289-3647-A055-978019E1756E}"/>
              </a:ext>
            </a:extLst>
          </p:cNvPr>
          <p:cNvCxnSpPr>
            <a:stCxn id="335" idx="6"/>
            <a:endCxn id="339" idx="2"/>
          </p:cNvCxnSpPr>
          <p:nvPr/>
        </p:nvCxnSpPr>
        <p:spPr>
          <a:xfrm>
            <a:off x="7125780" y="3310431"/>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352" name="Google Shape;896;p45">
            <a:extLst>
              <a:ext uri="{FF2B5EF4-FFF2-40B4-BE49-F238E27FC236}">
                <a16:creationId xmlns:a16="http://schemas.microsoft.com/office/drawing/2014/main" xmlns="" id="{37519E03-FFA7-494B-AD80-20A5978797B2}"/>
              </a:ext>
            </a:extLst>
          </p:cNvPr>
          <p:cNvCxnSpPr>
            <a:stCxn id="336" idx="6"/>
            <a:endCxn id="340" idx="2"/>
          </p:cNvCxnSpPr>
          <p:nvPr/>
        </p:nvCxnSpPr>
        <p:spPr>
          <a:xfrm>
            <a:off x="7125779" y="3829319"/>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353" name="Google Shape;897;p45">
            <a:extLst>
              <a:ext uri="{FF2B5EF4-FFF2-40B4-BE49-F238E27FC236}">
                <a16:creationId xmlns:a16="http://schemas.microsoft.com/office/drawing/2014/main" xmlns="" id="{56BF45C5-04CF-7B45-80A0-57C0CCBD8934}"/>
              </a:ext>
            </a:extLst>
          </p:cNvPr>
          <p:cNvCxnSpPr>
            <a:stCxn id="344" idx="6"/>
            <a:endCxn id="348" idx="2"/>
          </p:cNvCxnSpPr>
          <p:nvPr/>
        </p:nvCxnSpPr>
        <p:spPr>
          <a:xfrm>
            <a:off x="8159583" y="3829319"/>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4" name="Google Shape;898;p45">
            <a:extLst>
              <a:ext uri="{FF2B5EF4-FFF2-40B4-BE49-F238E27FC236}">
                <a16:creationId xmlns:a16="http://schemas.microsoft.com/office/drawing/2014/main" xmlns="" id="{3AB34E71-8233-F844-B8EF-6578CB0D8C23}"/>
              </a:ext>
            </a:extLst>
          </p:cNvPr>
          <p:cNvCxnSpPr>
            <a:stCxn id="343" idx="6"/>
            <a:endCxn id="347" idx="2"/>
          </p:cNvCxnSpPr>
          <p:nvPr/>
        </p:nvCxnSpPr>
        <p:spPr>
          <a:xfrm>
            <a:off x="8159583" y="3310431"/>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5" name="Google Shape;899;p45">
            <a:extLst>
              <a:ext uri="{FF2B5EF4-FFF2-40B4-BE49-F238E27FC236}">
                <a16:creationId xmlns:a16="http://schemas.microsoft.com/office/drawing/2014/main" xmlns="" id="{C687E1AE-BFC9-F440-B611-A1C069A22A77}"/>
              </a:ext>
            </a:extLst>
          </p:cNvPr>
          <p:cNvCxnSpPr>
            <a:stCxn id="342" idx="6"/>
            <a:endCxn id="346" idx="2"/>
          </p:cNvCxnSpPr>
          <p:nvPr/>
        </p:nvCxnSpPr>
        <p:spPr>
          <a:xfrm>
            <a:off x="8159583" y="2791544"/>
            <a:ext cx="241267" cy="0"/>
          </a:xfrm>
          <a:prstGeom prst="straightConnector1">
            <a:avLst/>
          </a:prstGeom>
          <a:noFill/>
          <a:ln w="38100" cap="flat" cmpd="sng">
            <a:solidFill>
              <a:srgbClr val="515E68"/>
            </a:solidFill>
            <a:prstDash val="solid"/>
            <a:miter lim="800000"/>
            <a:headEnd type="none" w="sm" len="sm"/>
            <a:tailEnd type="none" w="sm" len="sm"/>
          </a:ln>
        </p:spPr>
      </p:cxnSp>
      <p:cxnSp>
        <p:nvCxnSpPr>
          <p:cNvPr id="356" name="Google Shape;900;p45">
            <a:extLst>
              <a:ext uri="{FF2B5EF4-FFF2-40B4-BE49-F238E27FC236}">
                <a16:creationId xmlns:a16="http://schemas.microsoft.com/office/drawing/2014/main" xmlns="" id="{4CBF9435-BB98-4549-97F6-4824AB61C8E3}"/>
              </a:ext>
            </a:extLst>
          </p:cNvPr>
          <p:cNvCxnSpPr>
            <a:stCxn id="341" idx="6"/>
            <a:endCxn id="345" idx="2"/>
          </p:cNvCxnSpPr>
          <p:nvPr/>
        </p:nvCxnSpPr>
        <p:spPr>
          <a:xfrm>
            <a:off x="8159583" y="2272656"/>
            <a:ext cx="241267"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357" name="Google Shape;901;p45">
            <a:extLst>
              <a:ext uri="{FF2B5EF4-FFF2-40B4-BE49-F238E27FC236}">
                <a16:creationId xmlns:a16="http://schemas.microsoft.com/office/drawing/2014/main" xmlns="" id="{69C6678A-DB36-774E-B470-901797FDE20E}"/>
              </a:ext>
            </a:extLst>
          </p:cNvPr>
          <p:cNvSpPr txBox="1">
            <a:spLocks/>
          </p:cNvSpPr>
          <p:nvPr/>
        </p:nvSpPr>
        <p:spPr>
          <a:xfrm>
            <a:off x="7112400" y="2003671"/>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dirty="0">
                <a:latin typeface="Helvetica" pitchFamily="2" charset="0"/>
                <a:ea typeface="Calibri"/>
                <a:cs typeface="Calibri"/>
                <a:sym typeface="Calibri"/>
              </a:rPr>
              <a:t>R1</a:t>
            </a:r>
            <a:r>
              <a:rPr lang="en-US" sz="800" b="1" baseline="30000" dirty="0">
                <a:latin typeface="Helvetica" pitchFamily="2" charset="0"/>
                <a:ea typeface="Calibri"/>
                <a:cs typeface="Calibri"/>
                <a:sym typeface="Calibri"/>
              </a:rPr>
              <a:t>1</a:t>
            </a:r>
            <a:endParaRPr sz="800" b="1" dirty="0">
              <a:latin typeface="Helvetica" pitchFamily="2" charset="0"/>
            </a:endParaRPr>
          </a:p>
        </p:txBody>
      </p:sp>
      <p:sp>
        <p:nvSpPr>
          <p:cNvPr id="358" name="Google Shape;902;p45">
            <a:extLst>
              <a:ext uri="{FF2B5EF4-FFF2-40B4-BE49-F238E27FC236}">
                <a16:creationId xmlns:a16="http://schemas.microsoft.com/office/drawing/2014/main" xmlns="" id="{44B3973F-49C1-7343-84BD-D5078742D04A}"/>
              </a:ext>
            </a:extLst>
          </p:cNvPr>
          <p:cNvSpPr txBox="1">
            <a:spLocks/>
          </p:cNvSpPr>
          <p:nvPr/>
        </p:nvSpPr>
        <p:spPr>
          <a:xfrm>
            <a:off x="7112400" y="2529316"/>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dirty="0">
                <a:latin typeface="Helvetica" pitchFamily="2" charset="0"/>
                <a:ea typeface="Calibri"/>
                <a:cs typeface="Calibri"/>
                <a:sym typeface="Calibri"/>
              </a:rPr>
              <a:t>R1</a:t>
            </a:r>
            <a:r>
              <a:rPr lang="en-US" sz="800" b="1" baseline="30000" dirty="0">
                <a:latin typeface="Helvetica" pitchFamily="2" charset="0"/>
                <a:ea typeface="Calibri"/>
                <a:cs typeface="Calibri"/>
                <a:sym typeface="Calibri"/>
              </a:rPr>
              <a:t>2</a:t>
            </a:r>
            <a:endParaRPr sz="800" b="1" dirty="0">
              <a:latin typeface="Helvetica" pitchFamily="2" charset="0"/>
            </a:endParaRPr>
          </a:p>
        </p:txBody>
      </p:sp>
      <p:sp>
        <p:nvSpPr>
          <p:cNvPr id="359" name="Google Shape;903;p45">
            <a:extLst>
              <a:ext uri="{FF2B5EF4-FFF2-40B4-BE49-F238E27FC236}">
                <a16:creationId xmlns:a16="http://schemas.microsoft.com/office/drawing/2014/main" xmlns="" id="{4EC03A98-EEA5-104F-B531-F85782EB3E26}"/>
              </a:ext>
            </a:extLst>
          </p:cNvPr>
          <p:cNvSpPr txBox="1">
            <a:spLocks/>
          </p:cNvSpPr>
          <p:nvPr/>
        </p:nvSpPr>
        <p:spPr>
          <a:xfrm>
            <a:off x="7112400" y="3041747"/>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1</a:t>
            </a:r>
            <a:endParaRPr sz="800" b="1">
              <a:latin typeface="Helvetica" pitchFamily="2" charset="0"/>
            </a:endParaRPr>
          </a:p>
        </p:txBody>
      </p:sp>
      <p:sp>
        <p:nvSpPr>
          <p:cNvPr id="360" name="Google Shape;904;p45">
            <a:extLst>
              <a:ext uri="{FF2B5EF4-FFF2-40B4-BE49-F238E27FC236}">
                <a16:creationId xmlns:a16="http://schemas.microsoft.com/office/drawing/2014/main" xmlns="" id="{D9E2DFF7-EF5A-BC40-91A7-BA48A91238B9}"/>
              </a:ext>
            </a:extLst>
          </p:cNvPr>
          <p:cNvSpPr txBox="1">
            <a:spLocks/>
          </p:cNvSpPr>
          <p:nvPr/>
        </p:nvSpPr>
        <p:spPr>
          <a:xfrm>
            <a:off x="7112400" y="3559534"/>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1</a:t>
            </a:r>
            <a:endParaRPr sz="800" b="1">
              <a:latin typeface="Helvetica" pitchFamily="2" charset="0"/>
            </a:endParaRPr>
          </a:p>
        </p:txBody>
      </p:sp>
      <p:sp>
        <p:nvSpPr>
          <p:cNvPr id="361" name="Google Shape;905;p45">
            <a:extLst>
              <a:ext uri="{FF2B5EF4-FFF2-40B4-BE49-F238E27FC236}">
                <a16:creationId xmlns:a16="http://schemas.microsoft.com/office/drawing/2014/main" xmlns="" id="{DEC3DD1C-6D22-094D-B005-6A0D5D3F2BC3}"/>
              </a:ext>
            </a:extLst>
          </p:cNvPr>
          <p:cNvSpPr txBox="1">
            <a:spLocks/>
          </p:cNvSpPr>
          <p:nvPr/>
        </p:nvSpPr>
        <p:spPr>
          <a:xfrm>
            <a:off x="8148045" y="2008813"/>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362" name="Google Shape;906;p45">
            <a:extLst>
              <a:ext uri="{FF2B5EF4-FFF2-40B4-BE49-F238E27FC236}">
                <a16:creationId xmlns:a16="http://schemas.microsoft.com/office/drawing/2014/main" xmlns="" id="{E6CA0B59-2E25-164C-BD4B-D64B22A7D538}"/>
              </a:ext>
            </a:extLst>
          </p:cNvPr>
          <p:cNvSpPr txBox="1">
            <a:spLocks/>
          </p:cNvSpPr>
          <p:nvPr/>
        </p:nvSpPr>
        <p:spPr>
          <a:xfrm>
            <a:off x="8148045" y="2534458"/>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dirty="0">
                <a:latin typeface="Helvetica" pitchFamily="2" charset="0"/>
                <a:ea typeface="Calibri"/>
                <a:cs typeface="Calibri"/>
                <a:sym typeface="Calibri"/>
              </a:rPr>
              <a:t>R1</a:t>
            </a:r>
            <a:r>
              <a:rPr lang="en-US" sz="800" b="1" baseline="30000" dirty="0">
                <a:latin typeface="Helvetica" pitchFamily="2" charset="0"/>
                <a:ea typeface="Calibri"/>
                <a:cs typeface="Calibri"/>
                <a:sym typeface="Calibri"/>
              </a:rPr>
              <a:t>1</a:t>
            </a:r>
            <a:endParaRPr sz="800" b="1" dirty="0">
              <a:latin typeface="Helvetica" pitchFamily="2" charset="0"/>
            </a:endParaRPr>
          </a:p>
        </p:txBody>
      </p:sp>
      <p:sp>
        <p:nvSpPr>
          <p:cNvPr id="363" name="Google Shape;907;p45">
            <a:extLst>
              <a:ext uri="{FF2B5EF4-FFF2-40B4-BE49-F238E27FC236}">
                <a16:creationId xmlns:a16="http://schemas.microsoft.com/office/drawing/2014/main" xmlns="" id="{045D4F97-87E8-6F4A-9A1C-D5E70465BACB}"/>
              </a:ext>
            </a:extLst>
          </p:cNvPr>
          <p:cNvSpPr txBox="1">
            <a:spLocks/>
          </p:cNvSpPr>
          <p:nvPr/>
        </p:nvSpPr>
        <p:spPr>
          <a:xfrm>
            <a:off x="8148045" y="3046890"/>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364" name="Google Shape;908;p45">
            <a:extLst>
              <a:ext uri="{FF2B5EF4-FFF2-40B4-BE49-F238E27FC236}">
                <a16:creationId xmlns:a16="http://schemas.microsoft.com/office/drawing/2014/main" xmlns="" id="{67254B28-B4D2-9146-A05C-0C4EFB4EAFC8}"/>
              </a:ext>
            </a:extLst>
          </p:cNvPr>
          <p:cNvSpPr txBox="1">
            <a:spLocks/>
          </p:cNvSpPr>
          <p:nvPr/>
        </p:nvSpPr>
        <p:spPr>
          <a:xfrm>
            <a:off x="8148045" y="3564676"/>
            <a:ext cx="326051" cy="196178"/>
          </a:xfrm>
          <a:prstGeom prst="rect">
            <a:avLst/>
          </a:prstGeom>
          <a:noFill/>
          <a:ln>
            <a:noFill/>
          </a:ln>
        </p:spPr>
        <p:txBody>
          <a:bodyPr spcFirstLastPara="1" wrap="square" lIns="68569" tIns="34275" rIns="68569" bIns="34275" anchor="t" anchorCtr="0">
            <a:spAutoFit/>
          </a:bodyPr>
          <a:lstStyle/>
          <a:p>
            <a:pPr algn="ctr" defTabSz="685800">
              <a:defRPr/>
            </a:pPr>
            <a:r>
              <a:rPr lang="en-US" sz="800" b="1">
                <a:latin typeface="Helvetica" pitchFamily="2" charset="0"/>
                <a:ea typeface="Calibri"/>
                <a:cs typeface="Calibri"/>
                <a:sym typeface="Calibri"/>
              </a:rPr>
              <a:t>R1</a:t>
            </a:r>
            <a:r>
              <a:rPr lang="en-US" sz="800" b="1" baseline="30000">
                <a:latin typeface="Helvetica" pitchFamily="2" charset="0"/>
                <a:ea typeface="Calibri"/>
                <a:cs typeface="Calibri"/>
                <a:sym typeface="Calibri"/>
              </a:rPr>
              <a:t>2</a:t>
            </a:r>
            <a:endParaRPr sz="800" b="1">
              <a:latin typeface="Helvetica" pitchFamily="2" charset="0"/>
            </a:endParaRPr>
          </a:p>
        </p:txBody>
      </p:sp>
      <p:sp>
        <p:nvSpPr>
          <p:cNvPr id="365" name="Google Shape;909;p45">
            <a:extLst>
              <a:ext uri="{FF2B5EF4-FFF2-40B4-BE49-F238E27FC236}">
                <a16:creationId xmlns:a16="http://schemas.microsoft.com/office/drawing/2014/main" xmlns="" id="{C415666B-894C-3D45-821D-9FFE868C43B9}"/>
              </a:ext>
            </a:extLst>
          </p:cNvPr>
          <p:cNvSpPr>
            <a:spLocks/>
          </p:cNvSpPr>
          <p:nvPr/>
        </p:nvSpPr>
        <p:spPr>
          <a:xfrm>
            <a:off x="6447712" y="1823160"/>
            <a:ext cx="241595" cy="147944"/>
          </a:xfrm>
          <a:prstGeom prst="rightArrow">
            <a:avLst>
              <a:gd name="adj1" fmla="val 50000"/>
              <a:gd name="adj2" fmla="val 50000"/>
            </a:avLst>
          </a:prstGeom>
          <a:solidFill>
            <a:srgbClr val="515E68"/>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
        <p:nvSpPr>
          <p:cNvPr id="366" name="Rounded Rectangle 365">
            <a:extLst>
              <a:ext uri="{FF2B5EF4-FFF2-40B4-BE49-F238E27FC236}">
                <a16:creationId xmlns:a16="http://schemas.microsoft.com/office/drawing/2014/main" xmlns="" id="{EA76546F-DBDE-0744-A3FE-98F81B4B840E}"/>
              </a:ext>
            </a:extLst>
          </p:cNvPr>
          <p:cNvSpPr>
            <a:spLocks/>
          </p:cNvSpPr>
          <p:nvPr/>
        </p:nvSpPr>
        <p:spPr>
          <a:xfrm>
            <a:off x="6720287" y="1996565"/>
            <a:ext cx="1050467" cy="1035964"/>
          </a:xfrm>
          <a:prstGeom prst="roundRect">
            <a:avLst/>
          </a:prstGeom>
          <a:noFill/>
          <a:ln w="19050" cap="flat" cmpd="sng" algn="ctr">
            <a:solidFill>
              <a:srgbClr val="FFFFFF">
                <a:lumMod val="50000"/>
              </a:srgbClr>
            </a:solidFill>
            <a:prstDash val="dash"/>
          </a:ln>
          <a:effectLst/>
        </p:spPr>
        <p:txBody>
          <a:bodyPr lIns="68580" tIns="34290" rIns="68580" bIns="34290" rtlCol="0" anchor="ctr"/>
          <a:lstStyle/>
          <a:p>
            <a:pPr algn="ctr" defTabSz="685800">
              <a:defRPr/>
            </a:pPr>
            <a:endParaRPr lang="en-US" sz="900">
              <a:solidFill>
                <a:srgbClr val="FFFFFF"/>
              </a:solidFill>
              <a:latin typeface="Helvetica" pitchFamily="2" charset="0"/>
            </a:endParaRPr>
          </a:p>
        </p:txBody>
      </p:sp>
      <p:sp>
        <p:nvSpPr>
          <p:cNvPr id="367" name="Google Shape;909;p45">
            <a:extLst>
              <a:ext uri="{FF2B5EF4-FFF2-40B4-BE49-F238E27FC236}">
                <a16:creationId xmlns:a16="http://schemas.microsoft.com/office/drawing/2014/main" xmlns="" id="{2AB5578B-7E65-1F4F-B968-CEB3043B490A}"/>
              </a:ext>
            </a:extLst>
          </p:cNvPr>
          <p:cNvSpPr>
            <a:spLocks/>
          </p:cNvSpPr>
          <p:nvPr/>
        </p:nvSpPr>
        <p:spPr>
          <a:xfrm>
            <a:off x="8739940" y="1823160"/>
            <a:ext cx="241595" cy="147944"/>
          </a:xfrm>
          <a:prstGeom prst="rightArrow">
            <a:avLst>
              <a:gd name="adj1" fmla="val 50000"/>
              <a:gd name="adj2" fmla="val 50000"/>
            </a:avLst>
          </a:prstGeom>
          <a:solidFill>
            <a:srgbClr val="515E68"/>
          </a:solidFill>
          <a:ln>
            <a:noFill/>
          </a:ln>
        </p:spPr>
        <p:txBody>
          <a:bodyPr spcFirstLastPara="1" wrap="square" lIns="68569" tIns="34275" rIns="68569" bIns="34275" anchor="ctr" anchorCtr="0">
            <a:noAutofit/>
          </a:bodyPr>
          <a:lstStyle/>
          <a:p>
            <a:pPr algn="ctr" defTabSz="685800">
              <a:defRPr/>
            </a:pPr>
            <a:endParaRPr sz="1200">
              <a:solidFill>
                <a:srgbClr val="FFFFFF"/>
              </a:solidFill>
              <a:latin typeface="Helvetica" pitchFamily="2" charset="0"/>
              <a:ea typeface="Calibri"/>
              <a:cs typeface="Calibri"/>
              <a:sym typeface="Calibri"/>
            </a:endParaRPr>
          </a:p>
        </p:txBody>
      </p:sp>
    </p:spTree>
    <p:extLst>
      <p:ext uri="{BB962C8B-B14F-4D97-AF65-F5344CB8AC3E}">
        <p14:creationId xmlns:p14="http://schemas.microsoft.com/office/powerpoint/2010/main" val="12924156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DE6018-33C6-A240-AF30-8C00C2AC87A3}"/>
              </a:ext>
            </a:extLst>
          </p:cNvPr>
          <p:cNvSpPr>
            <a:spLocks noGrp="1"/>
          </p:cNvSpPr>
          <p:nvPr>
            <p:ph type="title"/>
          </p:nvPr>
        </p:nvSpPr>
        <p:spPr>
          <a:xfrm>
            <a:off x="450375" y="267394"/>
            <a:ext cx="8253023" cy="516731"/>
          </a:xfrm>
        </p:spPr>
        <p:txBody>
          <a:bodyPr>
            <a:normAutofit/>
          </a:bodyPr>
          <a:lstStyle/>
          <a:p>
            <a:r>
              <a:rPr lang="en-US" smtClean="0"/>
              <a:t>Schema-Enhanced </a:t>
            </a:r>
            <a:r>
              <a:rPr lang="en-US" dirty="0"/>
              <a:t>Information Extraction (Li et al., EMNLP2020)</a:t>
            </a:r>
          </a:p>
        </p:txBody>
      </p:sp>
      <p:sp>
        <p:nvSpPr>
          <p:cNvPr id="4" name="Slide Number Placeholder 3">
            <a:extLst>
              <a:ext uri="{FF2B5EF4-FFF2-40B4-BE49-F238E27FC236}">
                <a16:creationId xmlns="" xmlns:a16="http://schemas.microsoft.com/office/drawing/2014/main" id="{A2C06FF7-81AE-AA4C-9B8D-8FAD3440BD35}"/>
              </a:ext>
            </a:extLst>
          </p:cNvPr>
          <p:cNvSpPr>
            <a:spLocks noGrp="1"/>
          </p:cNvSpPr>
          <p:nvPr>
            <p:ph type="sldNum" sz="quarter" idx="12"/>
          </p:nvPr>
        </p:nvSpPr>
        <p:spPr/>
        <p:txBody>
          <a:bodyPr/>
          <a:lstStyle/>
          <a:p>
            <a:fld id="{C15EC6CD-959F-7F4A-9DAB-F4C6252E2A97}" type="slidenum">
              <a:rPr lang="en-US" smtClean="0"/>
              <a:t>34</a:t>
            </a:fld>
            <a:endParaRPr lang="en-US"/>
          </a:p>
        </p:txBody>
      </p:sp>
      <p:sp>
        <p:nvSpPr>
          <p:cNvPr id="8" name="Content Placeholder 2">
            <a:extLst>
              <a:ext uri="{FF2B5EF4-FFF2-40B4-BE49-F238E27FC236}">
                <a16:creationId xmlns="" xmlns:a16="http://schemas.microsoft.com/office/drawing/2014/main" id="{816F5DEA-0BF5-5C47-AB34-C835B125DCA4}"/>
              </a:ext>
            </a:extLst>
          </p:cNvPr>
          <p:cNvSpPr txBox="1">
            <a:spLocks/>
          </p:cNvSpPr>
          <p:nvPr/>
        </p:nvSpPr>
        <p:spPr>
          <a:xfrm>
            <a:off x="283778" y="835572"/>
            <a:ext cx="3769607" cy="2732725"/>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Use the state-of-the-art  IE system </a:t>
            </a:r>
            <a:r>
              <a:rPr lang="en-US" sz="1500" dirty="0" err="1"/>
              <a:t>OneIE</a:t>
            </a:r>
            <a:r>
              <a:rPr lang="en-US" sz="1500" dirty="0"/>
              <a:t> (Lin et al, 2020) to decode converts each input document into an IE graph </a:t>
            </a:r>
          </a:p>
          <a:p>
            <a:r>
              <a:rPr lang="en-US" sz="1500" dirty="0"/>
              <a:t>Each path in the graph schema is encoded as a single global feature for scoring candidate IE graphs</a:t>
            </a:r>
          </a:p>
          <a:p>
            <a:r>
              <a:rPr lang="en-US" sz="1500" dirty="0" err="1"/>
              <a:t>OneIE</a:t>
            </a:r>
            <a:r>
              <a:rPr lang="en-US" sz="1500" dirty="0"/>
              <a:t> promotes candidate IE graphs containing paths matching schema graphs</a:t>
            </a:r>
          </a:p>
          <a:p>
            <a:r>
              <a:rPr lang="en-US" sz="1500" dirty="0"/>
              <a:t>http://</a:t>
            </a:r>
            <a:r>
              <a:rPr lang="en-US" sz="1500" dirty="0" err="1"/>
              <a:t>blender.cs.illinois.edu</a:t>
            </a:r>
            <a:r>
              <a:rPr lang="en-US" sz="1500" dirty="0"/>
              <a:t>/software/</a:t>
            </a:r>
            <a:r>
              <a:rPr lang="en-US" sz="1500" dirty="0" err="1"/>
              <a:t>oneie</a:t>
            </a:r>
            <a:endParaRPr lang="en-US" dirty="0"/>
          </a:p>
          <a:p>
            <a:r>
              <a:rPr lang="en-US" sz="1500" dirty="0"/>
              <a:t>F-scores (%) on ACE2005 data [Lin et al., ACL2020]: </a:t>
            </a:r>
          </a:p>
        </p:txBody>
      </p:sp>
      <p:pic>
        <p:nvPicPr>
          <p:cNvPr id="9" name="Content Placeholder 6">
            <a:extLst>
              <a:ext uri="{FF2B5EF4-FFF2-40B4-BE49-F238E27FC236}">
                <a16:creationId xmlns="" xmlns:a16="http://schemas.microsoft.com/office/drawing/2014/main" id="{8DA38324-D8E7-9948-9606-847784AA0378}"/>
              </a:ext>
            </a:extLst>
          </p:cNvPr>
          <p:cNvPicPr>
            <a:picLocks noChangeAspect="1"/>
          </p:cNvPicPr>
          <p:nvPr/>
        </p:nvPicPr>
        <p:blipFill>
          <a:blip r:embed="rId3"/>
          <a:stretch>
            <a:fillRect/>
          </a:stretch>
        </p:blipFill>
        <p:spPr>
          <a:xfrm>
            <a:off x="4369105" y="752747"/>
            <a:ext cx="4123457" cy="2625074"/>
          </a:xfrm>
          <a:prstGeom prst="rect">
            <a:avLst/>
          </a:prstGeom>
        </p:spPr>
      </p:pic>
      <p:graphicFrame>
        <p:nvGraphicFramePr>
          <p:cNvPr id="12" name="Content Placeholder 6">
            <a:extLst>
              <a:ext uri="{FF2B5EF4-FFF2-40B4-BE49-F238E27FC236}">
                <a16:creationId xmlns="" xmlns:a16="http://schemas.microsoft.com/office/drawing/2014/main" id="{301DA417-C841-4F40-87BA-9C8F213EF5ED}"/>
              </a:ext>
            </a:extLst>
          </p:cNvPr>
          <p:cNvGraphicFramePr>
            <a:graphicFrameLocks/>
          </p:cNvGraphicFramePr>
          <p:nvPr>
            <p:extLst/>
          </p:nvPr>
        </p:nvGraphicFramePr>
        <p:xfrm>
          <a:off x="450376" y="3568298"/>
          <a:ext cx="8042188" cy="1096072"/>
        </p:xfrm>
        <a:graphic>
          <a:graphicData uri="http://schemas.openxmlformats.org/drawingml/2006/table">
            <a:tbl>
              <a:tblPr firstRow="1" bandRow="1">
                <a:tableStyleId>{5C22544A-7EE6-4342-B048-85BDC9FD1C3A}</a:tableStyleId>
              </a:tblPr>
              <a:tblGrid>
                <a:gridCol w="778865">
                  <a:extLst>
                    <a:ext uri="{9D8B030D-6E8A-4147-A177-3AD203B41FA5}">
                      <a16:colId xmlns="" xmlns:a16="http://schemas.microsoft.com/office/drawing/2014/main" val="1519485191"/>
                    </a:ext>
                  </a:extLst>
                </a:gridCol>
                <a:gridCol w="757082">
                  <a:extLst>
                    <a:ext uri="{9D8B030D-6E8A-4147-A177-3AD203B41FA5}">
                      <a16:colId xmlns="" xmlns:a16="http://schemas.microsoft.com/office/drawing/2014/main" val="2065146456"/>
                    </a:ext>
                  </a:extLst>
                </a:gridCol>
                <a:gridCol w="1164115">
                  <a:extLst>
                    <a:ext uri="{9D8B030D-6E8A-4147-A177-3AD203B41FA5}">
                      <a16:colId xmlns="" xmlns:a16="http://schemas.microsoft.com/office/drawing/2014/main" val="990001948"/>
                    </a:ext>
                  </a:extLst>
                </a:gridCol>
                <a:gridCol w="1204818">
                  <a:extLst>
                    <a:ext uri="{9D8B030D-6E8A-4147-A177-3AD203B41FA5}">
                      <a16:colId xmlns="" xmlns:a16="http://schemas.microsoft.com/office/drawing/2014/main" val="275876723"/>
                    </a:ext>
                  </a:extLst>
                </a:gridCol>
                <a:gridCol w="1416476">
                  <a:extLst>
                    <a:ext uri="{9D8B030D-6E8A-4147-A177-3AD203B41FA5}">
                      <a16:colId xmlns="" xmlns:a16="http://schemas.microsoft.com/office/drawing/2014/main" val="3874421807"/>
                    </a:ext>
                  </a:extLst>
                </a:gridCol>
                <a:gridCol w="1670486">
                  <a:extLst>
                    <a:ext uri="{9D8B030D-6E8A-4147-A177-3AD203B41FA5}">
                      <a16:colId xmlns="" xmlns:a16="http://schemas.microsoft.com/office/drawing/2014/main" val="3826805457"/>
                    </a:ext>
                  </a:extLst>
                </a:gridCol>
                <a:gridCol w="1050346">
                  <a:extLst>
                    <a:ext uri="{9D8B030D-6E8A-4147-A177-3AD203B41FA5}">
                      <a16:colId xmlns="" xmlns:a16="http://schemas.microsoft.com/office/drawing/2014/main" val="1956267980"/>
                    </a:ext>
                  </a:extLst>
                </a:gridCol>
              </a:tblGrid>
              <a:tr h="388620">
                <a:tc>
                  <a:txBody>
                    <a:bodyPr/>
                    <a:lstStyle/>
                    <a:p>
                      <a:pPr algn="l"/>
                      <a:r>
                        <a:rPr lang="en-US" sz="1200" dirty="0">
                          <a:solidFill>
                            <a:schemeClr val="tx1"/>
                          </a:solidFill>
                          <a:latin typeface="Arial" panose="020B0604020202020204" pitchFamily="34" charset="0"/>
                          <a:cs typeface="Arial" panose="020B0604020202020204" pitchFamily="34" charset="0"/>
                        </a:rPr>
                        <a:t>Dataset</a:t>
                      </a:r>
                    </a:p>
                  </a:txBody>
                  <a:tcPr marL="68580" marR="68580" marT="34290" marB="34290" anchor="ctr">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5F5F5"/>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Entity</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Event Trigger</a:t>
                      </a:r>
                    </a:p>
                    <a:p>
                      <a:pPr algn="ctr"/>
                      <a:r>
                        <a:rPr lang="en-US" sz="900" b="0" dirty="0">
                          <a:solidFill>
                            <a:schemeClr val="tx1"/>
                          </a:solidFill>
                          <a:latin typeface="Arial" panose="020B0604020202020204" pitchFamily="34" charset="0"/>
                          <a:cs typeface="Arial" panose="020B0604020202020204" pitchFamily="34" charset="0"/>
                        </a:rPr>
                        <a:t>Identification</a:t>
                      </a:r>
                      <a:endParaRPr lang="en-US" sz="12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Event</a:t>
                      </a:r>
                      <a:r>
                        <a:rPr lang="en-US" sz="1200" baseline="0"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Trigger</a:t>
                      </a:r>
                    </a:p>
                    <a:p>
                      <a:pPr algn="ctr"/>
                      <a:r>
                        <a:rPr lang="en-US" sz="900" b="0" dirty="0">
                          <a:solidFill>
                            <a:schemeClr val="tx1"/>
                          </a:solidFill>
                          <a:latin typeface="Arial" panose="020B0604020202020204" pitchFamily="34" charset="0"/>
                          <a:cs typeface="Arial" panose="020B0604020202020204" pitchFamily="34" charset="0"/>
                        </a:rPr>
                        <a:t>Classification</a:t>
                      </a:r>
                      <a:endParaRPr lang="en-US" sz="12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Event</a:t>
                      </a:r>
                      <a:r>
                        <a:rPr lang="en-US" sz="1200" baseline="0"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Argument</a:t>
                      </a:r>
                    </a:p>
                    <a:p>
                      <a:pPr algn="ctr"/>
                      <a:r>
                        <a:rPr lang="en-US" sz="900" b="0" dirty="0">
                          <a:solidFill>
                            <a:schemeClr val="tx1"/>
                          </a:solidFill>
                          <a:latin typeface="Arial" panose="020B0604020202020204" pitchFamily="34" charset="0"/>
                          <a:cs typeface="Arial" panose="020B0604020202020204" pitchFamily="34" charset="0"/>
                        </a:rPr>
                        <a:t>Identification</a:t>
                      </a:r>
                      <a:endParaRPr lang="en-US" sz="12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Argument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Classification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Relation</a:t>
                      </a:r>
                    </a:p>
                  </a:txBody>
                  <a:tcPr marL="68580" marR="68580" marT="34290" marB="34290" anchor="ctr">
                    <a:lnL w="190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extLst>
                  <a:ext uri="{0D108BD9-81ED-4DB2-BD59-A6C34878D82A}">
                    <a16:rowId xmlns="" xmlns:a16="http://schemas.microsoft.com/office/drawing/2014/main" val="1957887319"/>
                  </a:ext>
                </a:extLst>
              </a:tr>
              <a:tr h="353726">
                <a:tc>
                  <a:txBody>
                    <a:bodyPr/>
                    <a:lstStyle/>
                    <a:p>
                      <a:pPr algn="l"/>
                      <a:r>
                        <a:rPr lang="en-US" sz="1100" dirty="0">
                          <a:solidFill>
                            <a:schemeClr val="tx1"/>
                          </a:solidFill>
                          <a:latin typeface="Arial" panose="020B0604020202020204" pitchFamily="34" charset="0"/>
                          <a:cs typeface="Arial" panose="020B0604020202020204" pitchFamily="34" charset="0"/>
                        </a:rPr>
                        <a:t>Baseline</a:t>
                      </a:r>
                      <a:endParaRPr lang="en-US" sz="11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5F5F5"/>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90.3</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75.8</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72.7</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57.8</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55.5</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44.7</a:t>
                      </a:r>
                    </a:p>
                  </a:txBody>
                  <a:tcPr marL="68580" marR="68580" marT="34290" marB="34290" anchor="ctr">
                    <a:lnL w="19050" cap="flat" cmpd="sng" algn="ctr">
                      <a:noFill/>
                      <a:prstDash val="solid"/>
                      <a:round/>
                      <a:headEnd type="none" w="med" len="med"/>
                      <a:tailEnd type="none" w="med" len="med"/>
                    </a:lnL>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rgbClr val="FAFAFA"/>
                    </a:solidFill>
                  </a:tcPr>
                </a:tc>
                <a:extLst>
                  <a:ext uri="{0D108BD9-81ED-4DB2-BD59-A6C34878D82A}">
                    <a16:rowId xmlns="" xmlns:a16="http://schemas.microsoft.com/office/drawing/2014/main" val="2173752424"/>
                  </a:ext>
                </a:extLst>
              </a:tr>
              <a:tr h="353726">
                <a:tc>
                  <a:txBody>
                    <a:bodyPr/>
                    <a:lstStyle/>
                    <a:p>
                      <a:pPr algn="l"/>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PathLM</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5F5F5"/>
                    </a:solid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90.2</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76.0</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73.4</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59.0</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56.6</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60.9</a:t>
                      </a:r>
                    </a:p>
                  </a:txBody>
                  <a:tcPr marL="68580" marR="68580" marT="34290" marB="34290" anchor="ctr">
                    <a:lnL w="19050" cap="flat" cmpd="sng" algn="ctr">
                      <a:noFill/>
                      <a:prstDash val="solid"/>
                      <a:round/>
                      <a:headEnd type="none" w="med" len="med"/>
                      <a:tailEnd type="none" w="med" len="med"/>
                    </a:lnL>
                    <a:lnT w="9525" cap="flat" cmpd="sng" algn="ctr">
                      <a:solidFill>
                        <a:schemeClr val="tx2">
                          <a:lumMod val="60000"/>
                          <a:lumOff val="4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AFAFA"/>
                    </a:solidFill>
                  </a:tcPr>
                </a:tc>
                <a:extLst>
                  <a:ext uri="{0D108BD9-81ED-4DB2-BD59-A6C34878D82A}">
                    <a16:rowId xmlns="" xmlns:a16="http://schemas.microsoft.com/office/drawing/2014/main" val="520017319"/>
                  </a:ext>
                </a:extLst>
              </a:tr>
            </a:tbl>
          </a:graphicData>
        </a:graphic>
      </p:graphicFrame>
    </p:spTree>
    <p:extLst>
      <p:ext uri="{BB962C8B-B14F-4D97-AF65-F5344CB8AC3E}">
        <p14:creationId xmlns:p14="http://schemas.microsoft.com/office/powerpoint/2010/main" val="5969797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06"/>
          <p:cNvSpPr txBox="1">
            <a:spLocks noGrp="1"/>
          </p:cNvSpPr>
          <p:nvPr>
            <p:ph type="title"/>
          </p:nvPr>
        </p:nvSpPr>
        <p:spPr>
          <a:xfrm>
            <a:off x="249050" y="169350"/>
            <a:ext cx="8520600" cy="572700"/>
          </a:xfrm>
          <a:prstGeom prst="rect">
            <a:avLst/>
          </a:prstGeom>
          <a:noFill/>
          <a:ln>
            <a:noFill/>
          </a:ln>
        </p:spPr>
        <p:txBody>
          <a:bodyPr spcFirstLastPara="1" wrap="square" lIns="68550" tIns="34250" rIns="68550" bIns="34250" anchor="ctr" anchorCtr="0">
            <a:normAutofit fontScale="90000"/>
          </a:bodyPr>
          <a:lstStyle/>
          <a:p>
            <a:pPr marL="0" lvl="0" indent="0" algn="l" rtl="0">
              <a:lnSpc>
                <a:spcPct val="90000"/>
              </a:lnSpc>
              <a:spcBef>
                <a:spcPts val="0"/>
              </a:spcBef>
              <a:spcAft>
                <a:spcPts val="0"/>
              </a:spcAft>
              <a:buSzPct val="64814"/>
              <a:buNone/>
            </a:pPr>
            <a:r>
              <a:rPr lang="en" dirty="0" smtClean="0"/>
              <a:t>Hierarchical </a:t>
            </a:r>
            <a:r>
              <a:rPr lang="en" dirty="0"/>
              <a:t>Schema Matching and Event Prediction [Wang et al., AKBC2022]</a:t>
            </a:r>
            <a:endParaRPr dirty="0"/>
          </a:p>
        </p:txBody>
      </p:sp>
      <p:pic>
        <p:nvPicPr>
          <p:cNvPr id="1103" name="Google Shape;1103;p106"/>
          <p:cNvPicPr preferRelativeResize="0"/>
          <p:nvPr/>
        </p:nvPicPr>
        <p:blipFill rotWithShape="1">
          <a:blip r:embed="rId3">
            <a:alphaModFix/>
          </a:blip>
          <a:srcRect/>
          <a:stretch/>
        </p:blipFill>
        <p:spPr>
          <a:xfrm>
            <a:off x="369646" y="1086205"/>
            <a:ext cx="3478700" cy="3478676"/>
          </a:xfrm>
          <a:prstGeom prst="rect">
            <a:avLst/>
          </a:prstGeom>
          <a:noFill/>
          <a:ln>
            <a:noFill/>
          </a:ln>
        </p:spPr>
      </p:pic>
      <p:sp>
        <p:nvSpPr>
          <p:cNvPr id="5" name="Google Shape;1105;p106"/>
          <p:cNvSpPr txBox="1">
            <a:spLocks/>
          </p:cNvSpPr>
          <p:nvPr/>
        </p:nvSpPr>
        <p:spPr>
          <a:xfrm>
            <a:off x="3777671" y="1086205"/>
            <a:ext cx="5075105" cy="1434600"/>
          </a:xfrm>
          <a:prstGeom prst="rect">
            <a:avLst/>
          </a:prstGeom>
          <a:noFill/>
          <a:ln>
            <a:noFill/>
          </a:ln>
        </p:spPr>
        <p:txBody>
          <a:bodyPr spcFirstLastPara="1" wrap="square" lIns="68550" tIns="68550" rIns="68550" bIns="685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298450" algn="l" rtl="0">
              <a:lnSpc>
                <a:spcPct val="100000"/>
              </a:lnSpc>
              <a:spcBef>
                <a:spcPts val="1600"/>
              </a:spcBef>
              <a:spcAft>
                <a:spcPts val="0"/>
              </a:spcAft>
              <a:buClr>
                <a:schemeClr val="dk1"/>
              </a:buClr>
              <a:buSzPts val="1100"/>
              <a:buFont typeface="Arial"/>
              <a:buChar char="○"/>
              <a:defRPr sz="1200" b="0" i="0" u="none" strike="noStrike" cap="none">
                <a:solidFill>
                  <a:schemeClr val="dk1"/>
                </a:solidFill>
                <a:latin typeface="Calibri"/>
                <a:ea typeface="Calibri"/>
                <a:cs typeface="Calibri"/>
                <a:sym typeface="Calibri"/>
              </a:defRPr>
            </a:lvl2pPr>
            <a:lvl3pPr marL="1371600" marR="0" lvl="2" indent="-298450" algn="l" rtl="0">
              <a:lnSpc>
                <a:spcPct val="100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3pPr>
            <a:lvl4pPr marL="1828800" marR="0" lvl="3" indent="-298450" algn="l" rtl="0">
              <a:lnSpc>
                <a:spcPct val="100000"/>
              </a:lnSpc>
              <a:spcBef>
                <a:spcPts val="1600"/>
              </a:spcBef>
              <a:spcAft>
                <a:spcPts val="0"/>
              </a:spcAft>
              <a:buClr>
                <a:schemeClr val="dk1"/>
              </a:buClr>
              <a:buSzPts val="1100"/>
              <a:buFont typeface="Arial"/>
              <a:buChar char="●"/>
              <a:defRPr sz="900" b="0" i="0" u="none" strike="noStrike" cap="none">
                <a:solidFill>
                  <a:schemeClr val="dk1"/>
                </a:solidFill>
                <a:latin typeface="Calibri"/>
                <a:ea typeface="Calibri"/>
                <a:cs typeface="Calibri"/>
                <a:sym typeface="Calibri"/>
              </a:defRPr>
            </a:lvl4pPr>
            <a:lvl5pPr marL="2286000" marR="0" lvl="4" indent="-298450" algn="l" rtl="0">
              <a:lnSpc>
                <a:spcPct val="100000"/>
              </a:lnSpc>
              <a:spcBef>
                <a:spcPts val="1600"/>
              </a:spcBef>
              <a:spcAft>
                <a:spcPts val="0"/>
              </a:spcAft>
              <a:buClr>
                <a:schemeClr val="dk1"/>
              </a:buClr>
              <a:buSzPts val="1100"/>
              <a:buFont typeface="Arial"/>
              <a:buChar char="○"/>
              <a:defRPr sz="900" b="0" i="0" u="none" strike="noStrike" cap="none">
                <a:solidFill>
                  <a:schemeClr val="dk1"/>
                </a:solidFill>
                <a:latin typeface="Calibri"/>
                <a:ea typeface="Calibri"/>
                <a:cs typeface="Calibri"/>
                <a:sym typeface="Calibri"/>
              </a:defRPr>
            </a:lvl5pPr>
            <a:lvl6pPr marL="2743200" marR="0" lvl="5" indent="-298450" algn="l" rtl="0">
              <a:lnSpc>
                <a:spcPct val="100000"/>
              </a:lnSpc>
              <a:spcBef>
                <a:spcPts val="16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100000"/>
              </a:lnSpc>
              <a:spcBef>
                <a:spcPts val="16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100000"/>
              </a:lnSpc>
              <a:spcBef>
                <a:spcPts val="16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100000"/>
              </a:lnSpc>
              <a:spcBef>
                <a:spcPts val="1600"/>
              </a:spcBef>
              <a:spcAft>
                <a:spcPts val="160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r>
              <a:rPr lang="en" dirty="0" smtClean="0"/>
              <a:t>Compute the probability for each schema event being missing conditioned on the current instance graph.</a:t>
            </a:r>
          </a:p>
          <a:p>
            <a:pPr lvl="1">
              <a:spcBef>
                <a:spcPts val="0"/>
              </a:spcBef>
            </a:pPr>
            <a:r>
              <a:rPr lang="en" dirty="0" smtClean="0"/>
              <a:t>Neighbor Information (GNN)</a:t>
            </a:r>
          </a:p>
          <a:p>
            <a:pPr lvl="1">
              <a:spcBef>
                <a:spcPts val="0"/>
              </a:spcBef>
            </a:pPr>
            <a:r>
              <a:rPr lang="en" dirty="0" smtClean="0"/>
              <a:t>Path Information (Bag of paths representations)</a:t>
            </a:r>
          </a:p>
          <a:p>
            <a:r>
              <a:rPr lang="en" dirty="0" smtClean="0"/>
              <a:t>Select the schema events with high probabilities as our predictions.</a:t>
            </a:r>
          </a:p>
          <a:p>
            <a:r>
              <a:rPr lang="en" dirty="0" smtClean="0"/>
              <a:t>Instantiate arguments from the matched events.</a:t>
            </a:r>
            <a:endParaRPr lang="en" dirty="0"/>
          </a:p>
        </p:txBody>
      </p:sp>
    </p:spTree>
    <p:extLst>
      <p:ext uri="{BB962C8B-B14F-4D97-AF65-F5344CB8AC3E}">
        <p14:creationId xmlns:p14="http://schemas.microsoft.com/office/powerpoint/2010/main" val="20592903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c35ed651e6_1_1"/>
          <p:cNvSpPr txBox="1">
            <a:spLocks noGrp="1"/>
          </p:cNvSpPr>
          <p:nvPr>
            <p:ph type="title"/>
          </p:nvPr>
        </p:nvSpPr>
        <p:spPr>
          <a:xfrm>
            <a:off x="212834" y="205383"/>
            <a:ext cx="8471981" cy="321000"/>
          </a:xfrm>
          <a:prstGeom prst="rect">
            <a:avLst/>
          </a:prstGeom>
        </p:spPr>
        <p:txBody>
          <a:bodyPr spcFirstLastPara="1" wrap="square" lIns="68573" tIns="34274" rIns="68573" bIns="34274" anchor="ctr" anchorCtr="0">
            <a:normAutofit fontScale="90000"/>
          </a:bodyPr>
          <a:lstStyle/>
          <a:p>
            <a:r>
              <a:rPr lang="en-US" dirty="0" smtClean="0"/>
              <a:t>Use Event Schema for Event Prediction</a:t>
            </a:r>
            <a:endParaRPr dirty="0"/>
          </a:p>
        </p:txBody>
      </p:sp>
      <p:sp>
        <p:nvSpPr>
          <p:cNvPr id="297" name="Google Shape;297;gc35ed651e6_1_1"/>
          <p:cNvSpPr txBox="1">
            <a:spLocks noGrp="1"/>
          </p:cNvSpPr>
          <p:nvPr>
            <p:ph type="body" idx="1"/>
          </p:nvPr>
        </p:nvSpPr>
        <p:spPr>
          <a:xfrm>
            <a:off x="212822" y="626675"/>
            <a:ext cx="8472000" cy="2847900"/>
          </a:xfrm>
          <a:prstGeom prst="rect">
            <a:avLst/>
          </a:prstGeom>
        </p:spPr>
        <p:txBody>
          <a:bodyPr spcFirstLastPara="1" wrap="square" lIns="68573" tIns="34274" rIns="68573" bIns="34274" anchor="t" anchorCtr="0">
            <a:normAutofit/>
          </a:bodyPr>
          <a:lstStyle/>
          <a:p>
            <a:pPr marL="342892" indent="-273044">
              <a:buSzPts val="1700"/>
            </a:pPr>
            <a:r>
              <a:rPr lang="en-US" sz="1700" b="1"/>
              <a:t>Schema-guided Event Prediction: </a:t>
            </a:r>
            <a:r>
              <a:rPr lang="en-US" sz="1700"/>
              <a:t>The task aims to predict ending events of each graph.</a:t>
            </a:r>
            <a:endParaRPr sz="1700"/>
          </a:p>
          <a:p>
            <a:pPr marL="685783" lvl="1" indent="-273044">
              <a:spcBef>
                <a:spcPts val="0"/>
              </a:spcBef>
              <a:buSzPts val="1700"/>
              <a:buFont typeface="Calibri"/>
              <a:buChar char="•"/>
            </a:pPr>
            <a:r>
              <a:rPr lang="en-US" sz="1700"/>
              <a:t>Considering that there can be multiple ending events in one instance graph, we rank event type prediction scores and adopt MRR and HITS@1 as evaluation metrics.</a:t>
            </a:r>
            <a:endParaRPr sz="1700"/>
          </a:p>
        </p:txBody>
      </p:sp>
      <p:graphicFrame>
        <p:nvGraphicFramePr>
          <p:cNvPr id="298" name="Google Shape;298;gc35ed651e6_1_1"/>
          <p:cNvGraphicFramePr/>
          <p:nvPr/>
        </p:nvGraphicFramePr>
        <p:xfrm>
          <a:off x="303841" y="4353670"/>
          <a:ext cx="4036725" cy="731580"/>
        </p:xfrm>
        <a:graphic>
          <a:graphicData uri="http://schemas.openxmlformats.org/drawingml/2006/table">
            <a:tbl>
              <a:tblPr firstRow="1" bandRow="1">
                <a:noFill/>
              </a:tblPr>
              <a:tblGrid>
                <a:gridCol w="756475">
                  <a:extLst>
                    <a:ext uri="{9D8B030D-6E8A-4147-A177-3AD203B41FA5}">
                      <a16:colId xmlns="" xmlns:a16="http://schemas.microsoft.com/office/drawing/2014/main" val="20000"/>
                    </a:ext>
                  </a:extLst>
                </a:gridCol>
                <a:gridCol w="2023800">
                  <a:extLst>
                    <a:ext uri="{9D8B030D-6E8A-4147-A177-3AD203B41FA5}">
                      <a16:colId xmlns="" xmlns:a16="http://schemas.microsoft.com/office/drawing/2014/main" val="20001"/>
                    </a:ext>
                  </a:extLst>
                </a:gridCol>
                <a:gridCol w="530625">
                  <a:extLst>
                    <a:ext uri="{9D8B030D-6E8A-4147-A177-3AD203B41FA5}">
                      <a16:colId xmlns="" xmlns:a16="http://schemas.microsoft.com/office/drawing/2014/main" val="20002"/>
                    </a:ext>
                  </a:extLst>
                </a:gridCol>
                <a:gridCol w="725825">
                  <a:extLst>
                    <a:ext uri="{9D8B030D-6E8A-4147-A177-3AD203B41FA5}">
                      <a16:colId xmlns="" xmlns:a16="http://schemas.microsoft.com/office/drawing/2014/main" val="20003"/>
                    </a:ext>
                  </a:extLst>
                </a:gridCol>
              </a:tblGrid>
              <a:tr h="251480">
                <a:tc>
                  <a:txBody>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Dataset</a:t>
                      </a:r>
                      <a:endParaRPr sz="1100"/>
                    </a:p>
                  </a:txBody>
                  <a:tcPr marL="68600" marR="68600" marT="34300" marB="34300"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solidFill>
                            <a:schemeClr val="dk1"/>
                          </a:solidFill>
                          <a:latin typeface="Arial"/>
                          <a:ea typeface="Arial"/>
                          <a:cs typeface="Arial"/>
                          <a:sym typeface="Arial"/>
                        </a:rPr>
                        <a:t>Models</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MRR</a:t>
                      </a:r>
                      <a:endParaRPr sz="1200">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HITS@1</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 xmlns:a16="http://schemas.microsoft.com/office/drawing/2014/main" val="10000"/>
                  </a:ext>
                </a:extLst>
              </a:tr>
              <a:tr h="240050">
                <a:tc rowSpan="2">
                  <a:txBody>
                    <a:bodyPr/>
                    <a:lstStyle/>
                    <a:p>
                      <a:pPr marL="0" marR="0" lvl="0" indent="0" algn="l" rtl="0">
                        <a:spcBef>
                          <a:spcPts val="0"/>
                        </a:spcBef>
                        <a:spcAft>
                          <a:spcPts val="0"/>
                        </a:spcAft>
                        <a:buNone/>
                      </a:pPr>
                      <a:r>
                        <a:rPr lang="en-US" sz="1100">
                          <a:latin typeface="Arial"/>
                          <a:ea typeface="Arial"/>
                          <a:cs typeface="Arial"/>
                          <a:sym typeface="Arial"/>
                        </a:rPr>
                        <a:t>General</a:t>
                      </a:r>
                      <a:endParaRPr sz="1100" u="none" strike="noStrike" cap="none" baseline="30000">
                        <a:solidFill>
                          <a:schemeClr val="dk1"/>
                        </a:solidFill>
                        <a:latin typeface="Arial"/>
                        <a:ea typeface="Arial"/>
                        <a:cs typeface="Arial"/>
                        <a:sym typeface="Arial"/>
                      </a:endParaRPr>
                    </a:p>
                  </a:txBody>
                  <a:tcPr marL="68600" marR="68600" marT="34300" marB="34300"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100">
                          <a:latin typeface="Arial"/>
                          <a:ea typeface="Arial"/>
                          <a:cs typeface="Arial"/>
                          <a:sym typeface="Arial"/>
                        </a:rPr>
                        <a:t>Human Schema</a:t>
                      </a:r>
                      <a:endParaRPr sz="1100">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100">
                          <a:latin typeface="Arial"/>
                          <a:ea typeface="Arial"/>
                          <a:cs typeface="Arial"/>
                          <a:sym typeface="Arial"/>
                        </a:rPr>
                        <a:t>0.173</a:t>
                      </a:r>
                      <a:endParaRPr sz="1100">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100">
                          <a:latin typeface="Arial"/>
                          <a:ea typeface="Arial"/>
                          <a:cs typeface="Arial"/>
                          <a:sym typeface="Arial"/>
                        </a:rPr>
                        <a:t>0.205</a:t>
                      </a:r>
                      <a:endParaRPr sz="1100" b="0" u="none" strike="noStrike" cap="none">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1"/>
                  </a:ext>
                </a:extLst>
              </a:tr>
              <a:tr h="240050">
                <a:tc vMerge="1">
                  <a:txBody>
                    <a:bodyPr/>
                    <a:lstStyle/>
                    <a:p>
                      <a:endParaRPr lang="en-US"/>
                    </a:p>
                  </a:txBody>
                  <a:tcPr/>
                </a:tc>
                <a:tc>
                  <a:txBody>
                    <a:bodyPr/>
                    <a:lstStyle/>
                    <a:p>
                      <a:pPr marL="0" marR="0" lvl="0" indent="0" algn="l" rtl="0">
                        <a:spcBef>
                          <a:spcPts val="0"/>
                        </a:spcBef>
                        <a:spcAft>
                          <a:spcPts val="0"/>
                        </a:spcAft>
                        <a:buNone/>
                      </a:pPr>
                      <a:r>
                        <a:rPr lang="en-US" sz="1100" b="1">
                          <a:latin typeface="Arial"/>
                          <a:ea typeface="Arial"/>
                          <a:cs typeface="Arial"/>
                          <a:sym typeface="Arial"/>
                        </a:rPr>
                        <a:t>Event Graph Model</a:t>
                      </a:r>
                      <a:endParaRPr sz="1100" b="1" u="none" strike="noStrike" cap="none">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100" b="1">
                          <a:latin typeface="Arial"/>
                          <a:ea typeface="Arial"/>
                          <a:cs typeface="Arial"/>
                          <a:sym typeface="Arial"/>
                        </a:rPr>
                        <a:t>0.457</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100" b="1">
                          <a:latin typeface="Arial"/>
                          <a:ea typeface="Arial"/>
                          <a:cs typeface="Arial"/>
                          <a:sym typeface="Arial"/>
                        </a:rPr>
                        <a:t>0.591</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2"/>
                  </a:ext>
                </a:extLst>
              </a:tr>
            </a:tbl>
          </a:graphicData>
        </a:graphic>
      </p:graphicFrame>
      <p:graphicFrame>
        <p:nvGraphicFramePr>
          <p:cNvPr id="299" name="Google Shape;299;gc35ed651e6_1_1"/>
          <p:cNvGraphicFramePr/>
          <p:nvPr/>
        </p:nvGraphicFramePr>
        <p:xfrm>
          <a:off x="4648091" y="4353670"/>
          <a:ext cx="4036725" cy="731580"/>
        </p:xfrm>
        <a:graphic>
          <a:graphicData uri="http://schemas.openxmlformats.org/drawingml/2006/table">
            <a:tbl>
              <a:tblPr firstRow="1" bandRow="1">
                <a:noFill/>
              </a:tblPr>
              <a:tblGrid>
                <a:gridCol w="756475">
                  <a:extLst>
                    <a:ext uri="{9D8B030D-6E8A-4147-A177-3AD203B41FA5}">
                      <a16:colId xmlns="" xmlns:a16="http://schemas.microsoft.com/office/drawing/2014/main" val="20000"/>
                    </a:ext>
                  </a:extLst>
                </a:gridCol>
                <a:gridCol w="2023800">
                  <a:extLst>
                    <a:ext uri="{9D8B030D-6E8A-4147-A177-3AD203B41FA5}">
                      <a16:colId xmlns="" xmlns:a16="http://schemas.microsoft.com/office/drawing/2014/main" val="20001"/>
                    </a:ext>
                  </a:extLst>
                </a:gridCol>
                <a:gridCol w="530625">
                  <a:extLst>
                    <a:ext uri="{9D8B030D-6E8A-4147-A177-3AD203B41FA5}">
                      <a16:colId xmlns="" xmlns:a16="http://schemas.microsoft.com/office/drawing/2014/main" val="20002"/>
                    </a:ext>
                  </a:extLst>
                </a:gridCol>
                <a:gridCol w="725825">
                  <a:extLst>
                    <a:ext uri="{9D8B030D-6E8A-4147-A177-3AD203B41FA5}">
                      <a16:colId xmlns="" xmlns:a16="http://schemas.microsoft.com/office/drawing/2014/main" val="20003"/>
                    </a:ext>
                  </a:extLst>
                </a:gridCol>
              </a:tblGrid>
              <a:tr h="251480">
                <a:tc>
                  <a:txBody>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Dataset</a:t>
                      </a:r>
                      <a:endParaRPr sz="1100"/>
                    </a:p>
                  </a:txBody>
                  <a:tcPr marL="68600" marR="68600" marT="34300" marB="34300"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solidFill>
                            <a:schemeClr val="dk1"/>
                          </a:solidFill>
                          <a:latin typeface="Arial"/>
                          <a:ea typeface="Arial"/>
                          <a:cs typeface="Arial"/>
                          <a:sym typeface="Arial"/>
                        </a:rPr>
                        <a:t>Models</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MRR</a:t>
                      </a:r>
                      <a:endParaRPr sz="1200">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HITS@1</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 xmlns:a16="http://schemas.microsoft.com/office/drawing/2014/main" val="10000"/>
                  </a:ext>
                </a:extLst>
              </a:tr>
              <a:tr h="240050">
                <a:tc rowSpan="2">
                  <a:txBody>
                    <a:bodyPr/>
                    <a:lstStyle/>
                    <a:p>
                      <a:pPr marL="0" marR="0" lvl="0" indent="0" algn="l" rtl="0">
                        <a:spcBef>
                          <a:spcPts val="0"/>
                        </a:spcBef>
                        <a:spcAft>
                          <a:spcPts val="0"/>
                        </a:spcAft>
                        <a:buNone/>
                      </a:pPr>
                      <a:r>
                        <a:rPr lang="en-US" sz="1100">
                          <a:latin typeface="Arial"/>
                          <a:ea typeface="Arial"/>
                          <a:cs typeface="Arial"/>
                          <a:sym typeface="Arial"/>
                        </a:rPr>
                        <a:t>IED</a:t>
                      </a:r>
                      <a:endParaRPr sz="1100"/>
                    </a:p>
                  </a:txBody>
                  <a:tcPr marL="68600" marR="68600" marT="34300" marB="34300"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100">
                          <a:latin typeface="Arial"/>
                          <a:ea typeface="Arial"/>
                          <a:cs typeface="Arial"/>
                          <a:sym typeface="Arial"/>
                        </a:rPr>
                        <a:t>Human Schema</a:t>
                      </a:r>
                      <a:endParaRPr sz="1100">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100">
                          <a:latin typeface="Arial"/>
                          <a:ea typeface="Arial"/>
                          <a:cs typeface="Arial"/>
                          <a:sym typeface="Arial"/>
                        </a:rPr>
                        <a:t>0.072</a:t>
                      </a:r>
                      <a:endParaRPr sz="1100" b="0" u="none" strike="noStrike" cap="none">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100">
                          <a:latin typeface="Arial"/>
                          <a:ea typeface="Arial"/>
                          <a:cs typeface="Arial"/>
                          <a:sym typeface="Arial"/>
                        </a:rPr>
                        <a:t>0.222</a:t>
                      </a:r>
                      <a:endParaRPr sz="1100" b="0" u="none" strike="noStrike" cap="none">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1"/>
                  </a:ext>
                </a:extLst>
              </a:tr>
              <a:tr h="240050">
                <a:tc vMerge="1">
                  <a:txBody>
                    <a:bodyPr/>
                    <a:lstStyle/>
                    <a:p>
                      <a:endParaRPr lang="en-US"/>
                    </a:p>
                  </a:txBody>
                  <a:tcPr/>
                </a:tc>
                <a:tc>
                  <a:txBody>
                    <a:bodyPr/>
                    <a:lstStyle/>
                    <a:p>
                      <a:pPr marL="0" marR="0" lvl="0" indent="0" algn="l" rtl="0">
                        <a:spcBef>
                          <a:spcPts val="0"/>
                        </a:spcBef>
                        <a:spcAft>
                          <a:spcPts val="0"/>
                        </a:spcAft>
                        <a:buNone/>
                      </a:pPr>
                      <a:r>
                        <a:rPr lang="en-US" sz="1100" b="1">
                          <a:latin typeface="Arial"/>
                          <a:ea typeface="Arial"/>
                          <a:cs typeface="Arial"/>
                          <a:sym typeface="Arial"/>
                        </a:rPr>
                        <a:t>Event Graph Model</a:t>
                      </a:r>
                      <a:endParaRPr sz="1100" b="1" u="none" strike="noStrike" cap="none">
                        <a:solidFill>
                          <a:schemeClr val="dk1"/>
                        </a:solidFill>
                        <a:latin typeface="Arial"/>
                        <a:ea typeface="Arial"/>
                        <a:cs typeface="Arial"/>
                        <a:sym typeface="Arial"/>
                      </a:endParaRPr>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1100" b="1">
                          <a:latin typeface="Arial"/>
                          <a:ea typeface="Arial"/>
                          <a:cs typeface="Arial"/>
                          <a:sym typeface="Arial"/>
                        </a:rPr>
                        <a:t>0.203</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100" b="1">
                          <a:latin typeface="Arial"/>
                          <a:ea typeface="Arial"/>
                          <a:cs typeface="Arial"/>
                          <a:sym typeface="Arial"/>
                        </a:rPr>
                        <a:t>0.426</a:t>
                      </a:r>
                      <a:endParaRPr sz="1100"/>
                    </a:p>
                  </a:txBody>
                  <a:tcPr marL="68600" marR="68600"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 xmlns:a16="http://schemas.microsoft.com/office/drawing/2014/main" val="10002"/>
                  </a:ext>
                </a:extLst>
              </a:tr>
            </a:tbl>
          </a:graphicData>
        </a:graphic>
      </p:graphicFrame>
      <p:pic>
        <p:nvPicPr>
          <p:cNvPr id="300" name="Google Shape;300;gc35ed651e6_1_1"/>
          <p:cNvPicPr preferRelativeResize="0"/>
          <p:nvPr/>
        </p:nvPicPr>
        <p:blipFill>
          <a:blip r:embed="rId3">
            <a:alphaModFix/>
          </a:blip>
          <a:stretch>
            <a:fillRect/>
          </a:stretch>
        </p:blipFill>
        <p:spPr>
          <a:xfrm>
            <a:off x="1502796" y="1668586"/>
            <a:ext cx="5821283" cy="2426337"/>
          </a:xfrm>
          <a:prstGeom prst="rect">
            <a:avLst/>
          </a:prstGeom>
          <a:noFill/>
          <a:ln>
            <a:noFill/>
          </a:ln>
        </p:spPr>
      </p:pic>
    </p:spTree>
    <p:extLst>
      <p:ext uri="{BB962C8B-B14F-4D97-AF65-F5344CB8AC3E}">
        <p14:creationId xmlns:p14="http://schemas.microsoft.com/office/powerpoint/2010/main" val="6684727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df9541f3af_0_40"/>
          <p:cNvSpPr txBox="1">
            <a:spLocks noGrp="1"/>
          </p:cNvSpPr>
          <p:nvPr>
            <p:ph type="title"/>
          </p:nvPr>
        </p:nvSpPr>
        <p:spPr>
          <a:xfrm>
            <a:off x="131375" y="172661"/>
            <a:ext cx="8576400" cy="427800"/>
          </a:xfrm>
          <a:prstGeom prst="rect">
            <a:avLst/>
          </a:prstGeom>
          <a:noFill/>
          <a:ln>
            <a:noFill/>
          </a:ln>
        </p:spPr>
        <p:txBody>
          <a:bodyPr spcFirstLastPara="1" vert="horz" wrap="square" lIns="68575" tIns="34275" rIns="68575" bIns="34275" rtlCol="0" anchor="ctr" anchorCtr="0">
            <a:normAutofit/>
          </a:bodyPr>
          <a:lstStyle/>
          <a:p>
            <a:pPr algn="ctr"/>
            <a:r>
              <a:rPr lang="en-US" sz="2400" dirty="0"/>
              <a:t>Instance-level Event and Episode Prediction</a:t>
            </a:r>
            <a:endParaRPr sz="2400" dirty="0"/>
          </a:p>
        </p:txBody>
      </p:sp>
      <p:sp>
        <p:nvSpPr>
          <p:cNvPr id="96" name="Google Shape;96;gdf9541f3af_0_40"/>
          <p:cNvSpPr txBox="1">
            <a:spLocks noGrp="1"/>
          </p:cNvSpPr>
          <p:nvPr>
            <p:ph type="sldNum" idx="12"/>
          </p:nvPr>
        </p:nvSpPr>
        <p:spPr>
          <a:xfrm>
            <a:off x="6802821" y="4767263"/>
            <a:ext cx="2057400" cy="273900"/>
          </a:xfrm>
          <a:prstGeom prst="rect">
            <a:avLst/>
          </a:prstGeom>
          <a:noFill/>
          <a:ln>
            <a:noFill/>
          </a:ln>
        </p:spPr>
        <p:txBody>
          <a:bodyPr spcFirstLastPara="1" vert="horz" wrap="square" lIns="68575" tIns="34275" rIns="68575" bIns="34275" rtlCol="0" anchor="ctr" anchorCtr="0">
            <a:noAutofit/>
          </a:bodyPr>
          <a:lstStyle/>
          <a:p>
            <a:pPr>
              <a:buClr>
                <a:srgbClr val="000000"/>
              </a:buClr>
              <a:buSzPts val="900"/>
            </a:pPr>
            <a:fld id="{00000000-1234-1234-1234-123412341234}" type="slidenum">
              <a:rPr lang="en-US"/>
              <a:pPr>
                <a:buClr>
                  <a:srgbClr val="000000"/>
                </a:buClr>
                <a:buSzPts val="900"/>
              </a:pPr>
              <a:t>37</a:t>
            </a:fld>
            <a:endParaRPr/>
          </a:p>
        </p:txBody>
      </p:sp>
      <p:pic>
        <p:nvPicPr>
          <p:cNvPr id="97" name="Google Shape;97;gdf9541f3af_0_40"/>
          <p:cNvPicPr preferRelativeResize="0"/>
          <p:nvPr/>
        </p:nvPicPr>
        <p:blipFill rotWithShape="1">
          <a:blip r:embed="rId3">
            <a:alphaModFix/>
          </a:blip>
          <a:srcRect/>
          <a:stretch/>
        </p:blipFill>
        <p:spPr>
          <a:xfrm>
            <a:off x="178313" y="725664"/>
            <a:ext cx="8482524" cy="4017599"/>
          </a:xfrm>
          <a:prstGeom prst="rect">
            <a:avLst/>
          </a:prstGeom>
          <a:noFill/>
          <a:ln>
            <a:noFill/>
          </a:ln>
        </p:spPr>
      </p:pic>
    </p:spTree>
    <p:extLst>
      <p:ext uri="{BB962C8B-B14F-4D97-AF65-F5344CB8AC3E}">
        <p14:creationId xmlns:p14="http://schemas.microsoft.com/office/powerpoint/2010/main" val="2192185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31"/>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38</a:t>
            </a:fld>
            <a:endParaRPr/>
          </a:p>
        </p:txBody>
      </p:sp>
      <p:pic>
        <p:nvPicPr>
          <p:cNvPr id="541" name="Google Shape;541;p31"/>
          <p:cNvPicPr preferRelativeResize="0"/>
          <p:nvPr/>
        </p:nvPicPr>
        <p:blipFill rotWithShape="1">
          <a:blip r:embed="rId3">
            <a:alphaModFix/>
          </a:blip>
          <a:srcRect/>
          <a:stretch/>
        </p:blipFill>
        <p:spPr>
          <a:xfrm>
            <a:off x="425613" y="2769351"/>
            <a:ext cx="3685624" cy="2194075"/>
          </a:xfrm>
          <a:prstGeom prst="rect">
            <a:avLst/>
          </a:prstGeom>
          <a:noFill/>
          <a:ln>
            <a:noFill/>
          </a:ln>
        </p:spPr>
      </p:pic>
      <p:pic>
        <p:nvPicPr>
          <p:cNvPr id="542" name="Google Shape;542;p31"/>
          <p:cNvPicPr preferRelativeResize="0"/>
          <p:nvPr/>
        </p:nvPicPr>
        <p:blipFill rotWithShape="1">
          <a:blip r:embed="rId4">
            <a:alphaModFix/>
          </a:blip>
          <a:srcRect/>
          <a:stretch/>
        </p:blipFill>
        <p:spPr>
          <a:xfrm>
            <a:off x="726476" y="554724"/>
            <a:ext cx="3196450" cy="1973125"/>
          </a:xfrm>
          <a:prstGeom prst="rect">
            <a:avLst/>
          </a:prstGeom>
          <a:noFill/>
          <a:ln>
            <a:noFill/>
          </a:ln>
        </p:spPr>
      </p:pic>
      <p:pic>
        <p:nvPicPr>
          <p:cNvPr id="543" name="Google Shape;543;p31"/>
          <p:cNvPicPr preferRelativeResize="0"/>
          <p:nvPr/>
        </p:nvPicPr>
        <p:blipFill rotWithShape="1">
          <a:blip r:embed="rId5">
            <a:alphaModFix/>
          </a:blip>
          <a:srcRect/>
          <a:stretch/>
        </p:blipFill>
        <p:spPr>
          <a:xfrm>
            <a:off x="3228177" y="3087975"/>
            <a:ext cx="501040" cy="535200"/>
          </a:xfrm>
          <a:prstGeom prst="rect">
            <a:avLst/>
          </a:prstGeom>
          <a:noFill/>
          <a:ln>
            <a:noFill/>
          </a:ln>
        </p:spPr>
      </p:pic>
      <p:pic>
        <p:nvPicPr>
          <p:cNvPr id="544" name="Google Shape;544;p31"/>
          <p:cNvPicPr preferRelativeResize="0"/>
          <p:nvPr/>
        </p:nvPicPr>
        <p:blipFill rotWithShape="1">
          <a:blip r:embed="rId6">
            <a:alphaModFix/>
          </a:blip>
          <a:srcRect/>
          <a:stretch/>
        </p:blipFill>
        <p:spPr>
          <a:xfrm>
            <a:off x="5045851" y="2863800"/>
            <a:ext cx="2021892" cy="535200"/>
          </a:xfrm>
          <a:prstGeom prst="rect">
            <a:avLst/>
          </a:prstGeom>
          <a:noFill/>
          <a:ln>
            <a:noFill/>
          </a:ln>
        </p:spPr>
      </p:pic>
      <p:cxnSp>
        <p:nvCxnSpPr>
          <p:cNvPr id="545" name="Google Shape;545;p31"/>
          <p:cNvCxnSpPr/>
          <p:nvPr/>
        </p:nvCxnSpPr>
        <p:spPr>
          <a:xfrm rot="10800000" flipH="1">
            <a:off x="3779866" y="3087975"/>
            <a:ext cx="1192800" cy="229800"/>
          </a:xfrm>
          <a:prstGeom prst="straightConnector1">
            <a:avLst/>
          </a:prstGeom>
          <a:noFill/>
          <a:ln w="19050" cap="flat" cmpd="sng">
            <a:solidFill>
              <a:srgbClr val="980000"/>
            </a:solidFill>
            <a:prstDash val="solid"/>
            <a:round/>
            <a:headEnd type="none" w="sm" len="sm"/>
            <a:tailEnd type="none" w="sm" len="sm"/>
          </a:ln>
        </p:spPr>
      </p:cxnSp>
      <p:pic>
        <p:nvPicPr>
          <p:cNvPr id="546" name="Google Shape;546;p31"/>
          <p:cNvPicPr preferRelativeResize="0"/>
          <p:nvPr/>
        </p:nvPicPr>
        <p:blipFill rotWithShape="1">
          <a:blip r:embed="rId7">
            <a:alphaModFix/>
          </a:blip>
          <a:srcRect/>
          <a:stretch/>
        </p:blipFill>
        <p:spPr>
          <a:xfrm>
            <a:off x="5315981" y="3753726"/>
            <a:ext cx="1596725" cy="451700"/>
          </a:xfrm>
          <a:prstGeom prst="rect">
            <a:avLst/>
          </a:prstGeom>
          <a:noFill/>
          <a:ln>
            <a:noFill/>
          </a:ln>
        </p:spPr>
      </p:pic>
      <p:pic>
        <p:nvPicPr>
          <p:cNvPr id="547" name="Google Shape;547;p31"/>
          <p:cNvPicPr preferRelativeResize="0"/>
          <p:nvPr/>
        </p:nvPicPr>
        <p:blipFill rotWithShape="1">
          <a:blip r:embed="rId8">
            <a:alphaModFix/>
          </a:blip>
          <a:srcRect/>
          <a:stretch/>
        </p:blipFill>
        <p:spPr>
          <a:xfrm>
            <a:off x="5313988" y="1384551"/>
            <a:ext cx="1485625" cy="672550"/>
          </a:xfrm>
          <a:prstGeom prst="rect">
            <a:avLst/>
          </a:prstGeom>
          <a:noFill/>
          <a:ln>
            <a:noFill/>
          </a:ln>
        </p:spPr>
      </p:pic>
      <p:cxnSp>
        <p:nvCxnSpPr>
          <p:cNvPr id="548" name="Google Shape;548;p31"/>
          <p:cNvCxnSpPr/>
          <p:nvPr/>
        </p:nvCxnSpPr>
        <p:spPr>
          <a:xfrm>
            <a:off x="1159325" y="1457700"/>
            <a:ext cx="1254900" cy="2403000"/>
          </a:xfrm>
          <a:prstGeom prst="straightConnector1">
            <a:avLst/>
          </a:prstGeom>
          <a:noFill/>
          <a:ln w="19050" cap="flat" cmpd="sng">
            <a:solidFill>
              <a:srgbClr val="4A86E8"/>
            </a:solidFill>
            <a:prstDash val="dash"/>
            <a:round/>
            <a:headEnd type="none" w="sm" len="sm"/>
            <a:tailEnd type="none" w="sm" len="sm"/>
          </a:ln>
        </p:spPr>
      </p:cxnSp>
      <p:cxnSp>
        <p:nvCxnSpPr>
          <p:cNvPr id="549" name="Google Shape;549;p31"/>
          <p:cNvCxnSpPr/>
          <p:nvPr/>
        </p:nvCxnSpPr>
        <p:spPr>
          <a:xfrm>
            <a:off x="1801325" y="1457700"/>
            <a:ext cx="1080000" cy="2115900"/>
          </a:xfrm>
          <a:prstGeom prst="straightConnector1">
            <a:avLst/>
          </a:prstGeom>
          <a:noFill/>
          <a:ln w="19050" cap="flat" cmpd="sng">
            <a:solidFill>
              <a:srgbClr val="4A86E8"/>
            </a:solidFill>
            <a:prstDash val="dash"/>
            <a:round/>
            <a:headEnd type="none" w="sm" len="sm"/>
            <a:tailEnd type="none" w="sm" len="sm"/>
          </a:ln>
        </p:spPr>
      </p:cxnSp>
      <p:cxnSp>
        <p:nvCxnSpPr>
          <p:cNvPr id="550" name="Google Shape;550;p31"/>
          <p:cNvCxnSpPr/>
          <p:nvPr/>
        </p:nvCxnSpPr>
        <p:spPr>
          <a:xfrm>
            <a:off x="2353275" y="1480675"/>
            <a:ext cx="708300" cy="2424900"/>
          </a:xfrm>
          <a:prstGeom prst="straightConnector1">
            <a:avLst/>
          </a:prstGeom>
          <a:noFill/>
          <a:ln w="19050" cap="flat" cmpd="sng">
            <a:solidFill>
              <a:srgbClr val="4A86E8"/>
            </a:solidFill>
            <a:prstDash val="dash"/>
            <a:round/>
            <a:headEnd type="none" w="sm" len="sm"/>
            <a:tailEnd type="none" w="sm" len="sm"/>
          </a:ln>
        </p:spPr>
      </p:cxnSp>
      <p:cxnSp>
        <p:nvCxnSpPr>
          <p:cNvPr id="551" name="Google Shape;551;p31"/>
          <p:cNvCxnSpPr/>
          <p:nvPr/>
        </p:nvCxnSpPr>
        <p:spPr>
          <a:xfrm>
            <a:off x="3061575" y="1581975"/>
            <a:ext cx="663900" cy="2492400"/>
          </a:xfrm>
          <a:prstGeom prst="straightConnector1">
            <a:avLst/>
          </a:prstGeom>
          <a:noFill/>
          <a:ln w="19050" cap="flat" cmpd="sng">
            <a:solidFill>
              <a:srgbClr val="4A86E8"/>
            </a:solidFill>
            <a:prstDash val="dash"/>
            <a:round/>
            <a:headEnd type="none" w="sm" len="sm"/>
            <a:tailEnd type="none" w="sm" len="sm"/>
          </a:ln>
        </p:spPr>
      </p:cxnSp>
      <p:cxnSp>
        <p:nvCxnSpPr>
          <p:cNvPr id="552" name="Google Shape;552;p31"/>
          <p:cNvCxnSpPr/>
          <p:nvPr/>
        </p:nvCxnSpPr>
        <p:spPr>
          <a:xfrm>
            <a:off x="3309625" y="2109375"/>
            <a:ext cx="663900" cy="2492400"/>
          </a:xfrm>
          <a:prstGeom prst="straightConnector1">
            <a:avLst/>
          </a:prstGeom>
          <a:noFill/>
          <a:ln w="19050" cap="flat" cmpd="sng">
            <a:solidFill>
              <a:srgbClr val="4A86E8"/>
            </a:solidFill>
            <a:prstDash val="dash"/>
            <a:round/>
            <a:headEnd type="none" w="sm" len="sm"/>
            <a:tailEnd type="none" w="sm" len="sm"/>
          </a:ln>
        </p:spPr>
      </p:cxnSp>
      <p:cxnSp>
        <p:nvCxnSpPr>
          <p:cNvPr id="553" name="Google Shape;553;p31"/>
          <p:cNvCxnSpPr/>
          <p:nvPr/>
        </p:nvCxnSpPr>
        <p:spPr>
          <a:xfrm>
            <a:off x="3372000" y="1198175"/>
            <a:ext cx="595500" cy="2279700"/>
          </a:xfrm>
          <a:prstGeom prst="straightConnector1">
            <a:avLst/>
          </a:prstGeom>
          <a:noFill/>
          <a:ln w="19050" cap="flat" cmpd="sng">
            <a:solidFill>
              <a:srgbClr val="4A86E8"/>
            </a:solidFill>
            <a:prstDash val="dash"/>
            <a:round/>
            <a:headEnd type="none" w="sm" len="sm"/>
            <a:tailEnd type="none" w="sm" len="sm"/>
          </a:ln>
        </p:spPr>
      </p:cxnSp>
      <p:sp>
        <p:nvSpPr>
          <p:cNvPr id="18" name="Google Shape;296;gc35ed651e6_1_1"/>
          <p:cNvSpPr txBox="1">
            <a:spLocks noGrp="1"/>
          </p:cNvSpPr>
          <p:nvPr>
            <p:ph type="title"/>
          </p:nvPr>
        </p:nvSpPr>
        <p:spPr>
          <a:xfrm>
            <a:off x="210312" y="229133"/>
            <a:ext cx="8455228" cy="321000"/>
          </a:xfrm>
          <a:prstGeom prst="rect">
            <a:avLst/>
          </a:prstGeom>
        </p:spPr>
        <p:txBody>
          <a:bodyPr spcFirstLastPara="1" wrap="square" lIns="68573" tIns="34274" rIns="68573" bIns="34274" anchor="ctr" anchorCtr="0">
            <a:normAutofit fontScale="90000"/>
          </a:bodyPr>
          <a:lstStyle/>
          <a:p>
            <a:r>
              <a:rPr lang="en-US" sz="2000" dirty="0"/>
              <a:t>Why is Event Schema Useful? </a:t>
            </a:r>
            <a:r>
              <a:rPr lang="en-US" sz="2000" dirty="0" smtClean="0"/>
              <a:t>[3] Event Graph Completion [Wang et al., arxiv2022</a:t>
            </a:r>
            <a:r>
              <a:rPr lang="en-US" dirty="0" smtClean="0"/>
              <a:t>]</a:t>
            </a:r>
            <a:endParaRPr dirty="0"/>
          </a:p>
        </p:txBody>
      </p:sp>
    </p:spTree>
    <p:extLst>
      <p:ext uri="{BB962C8B-B14F-4D97-AF65-F5344CB8AC3E}">
        <p14:creationId xmlns:p14="http://schemas.microsoft.com/office/powerpoint/2010/main" val="6384950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2"/>
          <p:cNvSpPr txBox="1">
            <a:spLocks noGrp="1"/>
          </p:cNvSpPr>
          <p:nvPr>
            <p:ph type="title"/>
          </p:nvPr>
        </p:nvSpPr>
        <p:spPr>
          <a:xfrm>
            <a:off x="352800" y="138125"/>
            <a:ext cx="7503300" cy="5352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sz="2100" b="1">
                <a:latin typeface="Arial"/>
                <a:ea typeface="Arial"/>
                <a:cs typeface="Arial"/>
                <a:sym typeface="Arial"/>
              </a:rPr>
              <a:t>Step 1: </a:t>
            </a:r>
            <a:r>
              <a:rPr lang="zh-CN" sz="2100">
                <a:latin typeface="Arial"/>
                <a:ea typeface="Arial"/>
                <a:cs typeface="Arial"/>
                <a:sym typeface="Arial"/>
              </a:rPr>
              <a:t>Node Matching</a:t>
            </a:r>
            <a:endParaRPr sz="2200"/>
          </a:p>
        </p:txBody>
      </p:sp>
      <p:sp>
        <p:nvSpPr>
          <p:cNvPr id="559" name="Google Shape;559;p32"/>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39</a:t>
            </a:fld>
            <a:endParaRPr/>
          </a:p>
        </p:txBody>
      </p:sp>
      <p:pic>
        <p:nvPicPr>
          <p:cNvPr id="560" name="Google Shape;560;p32"/>
          <p:cNvPicPr preferRelativeResize="0"/>
          <p:nvPr/>
        </p:nvPicPr>
        <p:blipFill rotWithShape="1">
          <a:blip r:embed="rId3">
            <a:alphaModFix/>
          </a:blip>
          <a:srcRect/>
          <a:stretch/>
        </p:blipFill>
        <p:spPr>
          <a:xfrm>
            <a:off x="425613" y="2769351"/>
            <a:ext cx="3685624" cy="2194075"/>
          </a:xfrm>
          <a:prstGeom prst="rect">
            <a:avLst/>
          </a:prstGeom>
          <a:noFill/>
          <a:ln>
            <a:noFill/>
          </a:ln>
        </p:spPr>
      </p:pic>
      <p:pic>
        <p:nvPicPr>
          <p:cNvPr id="561" name="Google Shape;561;p32"/>
          <p:cNvPicPr preferRelativeResize="0"/>
          <p:nvPr/>
        </p:nvPicPr>
        <p:blipFill rotWithShape="1">
          <a:blip r:embed="rId4">
            <a:alphaModFix/>
          </a:blip>
          <a:srcRect/>
          <a:stretch/>
        </p:blipFill>
        <p:spPr>
          <a:xfrm>
            <a:off x="726476" y="554724"/>
            <a:ext cx="3196450" cy="1973125"/>
          </a:xfrm>
          <a:prstGeom prst="rect">
            <a:avLst/>
          </a:prstGeom>
          <a:noFill/>
          <a:ln>
            <a:noFill/>
          </a:ln>
        </p:spPr>
      </p:pic>
      <p:cxnSp>
        <p:nvCxnSpPr>
          <p:cNvPr id="562" name="Google Shape;562;p32"/>
          <p:cNvCxnSpPr/>
          <p:nvPr/>
        </p:nvCxnSpPr>
        <p:spPr>
          <a:xfrm>
            <a:off x="3372000" y="1198175"/>
            <a:ext cx="595500" cy="2279700"/>
          </a:xfrm>
          <a:prstGeom prst="straightConnector1">
            <a:avLst/>
          </a:prstGeom>
          <a:noFill/>
          <a:ln w="19050" cap="flat" cmpd="sng">
            <a:solidFill>
              <a:srgbClr val="4A86E8"/>
            </a:solidFill>
            <a:prstDash val="dash"/>
            <a:round/>
            <a:headEnd type="none" w="sm" len="sm"/>
            <a:tailEnd type="none" w="sm" len="sm"/>
          </a:ln>
        </p:spPr>
      </p:cxnSp>
      <p:pic>
        <p:nvPicPr>
          <p:cNvPr id="563" name="Google Shape;563;p32"/>
          <p:cNvPicPr preferRelativeResize="0"/>
          <p:nvPr/>
        </p:nvPicPr>
        <p:blipFill rotWithShape="1">
          <a:blip r:embed="rId5">
            <a:alphaModFix/>
          </a:blip>
          <a:srcRect/>
          <a:stretch/>
        </p:blipFill>
        <p:spPr>
          <a:xfrm>
            <a:off x="5223876" y="580926"/>
            <a:ext cx="3020425" cy="4201900"/>
          </a:xfrm>
          <a:prstGeom prst="rect">
            <a:avLst/>
          </a:prstGeom>
          <a:noFill/>
          <a:ln>
            <a:noFill/>
          </a:ln>
        </p:spPr>
      </p:pic>
      <p:pic>
        <p:nvPicPr>
          <p:cNvPr id="564" name="Google Shape;564;p32"/>
          <p:cNvPicPr preferRelativeResize="0"/>
          <p:nvPr/>
        </p:nvPicPr>
        <p:blipFill rotWithShape="1">
          <a:blip r:embed="rId6">
            <a:alphaModFix/>
          </a:blip>
          <a:srcRect/>
          <a:stretch/>
        </p:blipFill>
        <p:spPr>
          <a:xfrm>
            <a:off x="3515730" y="1821862"/>
            <a:ext cx="595500" cy="749889"/>
          </a:xfrm>
          <a:prstGeom prst="rect">
            <a:avLst/>
          </a:prstGeom>
          <a:noFill/>
          <a:ln>
            <a:noFill/>
          </a:ln>
        </p:spPr>
      </p:pic>
    </p:spTree>
    <p:extLst>
      <p:ext uri="{BB962C8B-B14F-4D97-AF65-F5344CB8AC3E}">
        <p14:creationId xmlns:p14="http://schemas.microsoft.com/office/powerpoint/2010/main" val="30082126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
          <p:cNvSpPr txBox="1">
            <a:spLocks noGrp="1"/>
          </p:cNvSpPr>
          <p:nvPr>
            <p:ph type="body" idx="1"/>
          </p:nvPr>
        </p:nvSpPr>
        <p:spPr>
          <a:xfrm>
            <a:off x="-517865" y="731516"/>
            <a:ext cx="5921138" cy="3499011"/>
          </a:xfrm>
          <a:prstGeom prst="rect">
            <a:avLst/>
          </a:prstGeom>
          <a:noFill/>
          <a:ln>
            <a:noFill/>
          </a:ln>
        </p:spPr>
        <p:txBody>
          <a:bodyPr spcFirstLastPara="1" wrap="square" lIns="68575" tIns="34275" rIns="68575" bIns="34275" anchor="t" anchorCtr="0">
            <a:noAutofit/>
          </a:bodyPr>
          <a:lstStyle/>
          <a:p>
            <a:pPr marL="1143000" lvl="1" indent="-457200">
              <a:buFont typeface="+mj-lt"/>
              <a:buAutoNum type="arabicPeriod"/>
            </a:pPr>
            <a:r>
              <a:rPr lang="en-US" sz="1600" dirty="0">
                <a:solidFill>
                  <a:schemeClr val="tx2"/>
                </a:solidFill>
              </a:rPr>
              <a:t>MnO2</a:t>
            </a:r>
            <a:r>
              <a:rPr lang="en-US" sz="1600" dirty="0"/>
              <a:t> (8.31 g, 0.10 </a:t>
            </a:r>
            <a:r>
              <a:rPr lang="en-US" sz="1600" dirty="0" err="1"/>
              <a:t>mol</a:t>
            </a:r>
            <a:r>
              <a:rPr lang="en-US" sz="1600" dirty="0"/>
              <a:t>) and </a:t>
            </a:r>
            <a:r>
              <a:rPr lang="en-US" sz="1600" dirty="0">
                <a:solidFill>
                  <a:schemeClr val="accent1"/>
                </a:solidFill>
              </a:rPr>
              <a:t>K2CO3</a:t>
            </a:r>
            <a:r>
              <a:rPr lang="en-US" sz="1600" dirty="0"/>
              <a:t> (13.2 g, 0.10 </a:t>
            </a:r>
            <a:r>
              <a:rPr lang="en-US" sz="1600" dirty="0" err="1"/>
              <a:t>mol</a:t>
            </a:r>
            <a:r>
              <a:rPr lang="en-US" sz="1600" dirty="0"/>
              <a:t>) were </a:t>
            </a:r>
            <a:r>
              <a:rPr lang="en-US" sz="1600" dirty="0">
                <a:highlight>
                  <a:srgbClr val="FFFF00"/>
                </a:highlight>
              </a:rPr>
              <a:t>added</a:t>
            </a:r>
            <a:r>
              <a:rPr lang="en-US" sz="1600" dirty="0"/>
              <a:t> to a stirred solution of </a:t>
            </a:r>
            <a:r>
              <a:rPr lang="en-US" sz="1600" dirty="0">
                <a:solidFill>
                  <a:schemeClr val="accent2"/>
                </a:solidFill>
              </a:rPr>
              <a:t>alcohol </a:t>
            </a:r>
            <a:r>
              <a:rPr lang="en-US" sz="1600" dirty="0"/>
              <a:t>(2.06 g, 5.32 </a:t>
            </a:r>
            <a:r>
              <a:rPr lang="en-US" sz="1600" dirty="0" err="1"/>
              <a:t>mmol</a:t>
            </a:r>
            <a:r>
              <a:rPr lang="en-US" sz="1600" dirty="0"/>
              <a:t>) in </a:t>
            </a:r>
            <a:r>
              <a:rPr lang="en-US" sz="1600" dirty="0">
                <a:solidFill>
                  <a:schemeClr val="accent5"/>
                </a:solidFill>
              </a:rPr>
              <a:t>CH2Cl2 </a:t>
            </a:r>
            <a:r>
              <a:rPr lang="en-US" sz="1600" dirty="0"/>
              <a:t>(38 mL). </a:t>
            </a:r>
          </a:p>
          <a:p>
            <a:pPr marL="1143000" lvl="1" indent="-457200">
              <a:buFont typeface="+mj-lt"/>
              <a:buAutoNum type="arabicPeriod"/>
            </a:pPr>
            <a:r>
              <a:rPr lang="en-US" sz="1600" dirty="0">
                <a:highlight>
                  <a:srgbClr val="FFFF00"/>
                </a:highlight>
              </a:rPr>
              <a:t>Stir</a:t>
            </a:r>
            <a:r>
              <a:rPr lang="en-US" sz="1600" dirty="0"/>
              <a:t> (the mixture) for 30 min at 25 °C</a:t>
            </a:r>
          </a:p>
          <a:p>
            <a:pPr marL="1143000" lvl="1" indent="-457200">
              <a:buFont typeface="+mj-lt"/>
              <a:buAutoNum type="arabicPeriod"/>
            </a:pPr>
            <a:r>
              <a:rPr lang="en-US" sz="1600" dirty="0"/>
              <a:t>The suspension was </a:t>
            </a:r>
            <a:r>
              <a:rPr lang="en-US" sz="1600" dirty="0">
                <a:highlight>
                  <a:srgbClr val="FFFF00"/>
                </a:highlight>
              </a:rPr>
              <a:t>filtered</a:t>
            </a:r>
            <a:r>
              <a:rPr lang="en-US" sz="1600" dirty="0"/>
              <a:t> through </a:t>
            </a:r>
            <a:r>
              <a:rPr lang="en-US" sz="1600" dirty="0" err="1">
                <a:solidFill>
                  <a:schemeClr val="accent2">
                    <a:lumMod val="75000"/>
                  </a:schemeClr>
                </a:solidFill>
              </a:rPr>
              <a:t>Celite</a:t>
            </a:r>
            <a:r>
              <a:rPr lang="en-US" sz="1600" dirty="0"/>
              <a:t> </a:t>
            </a:r>
          </a:p>
          <a:p>
            <a:pPr marL="1143000" lvl="1" indent="-457200">
              <a:buFont typeface="+mj-lt"/>
              <a:buAutoNum type="arabicPeriod"/>
            </a:pPr>
            <a:r>
              <a:rPr lang="en-US" sz="1600" dirty="0"/>
              <a:t>The </a:t>
            </a:r>
            <a:r>
              <a:rPr lang="en-US" sz="1600" dirty="0">
                <a:solidFill>
                  <a:schemeClr val="accent6"/>
                </a:solidFill>
              </a:rPr>
              <a:t>filtrate</a:t>
            </a:r>
            <a:r>
              <a:rPr lang="en-US" sz="1600" dirty="0"/>
              <a:t> (things that has passed through the filter) was </a:t>
            </a:r>
            <a:r>
              <a:rPr lang="en-US" sz="1600" dirty="0">
                <a:highlight>
                  <a:srgbClr val="FFFF00"/>
                </a:highlight>
              </a:rPr>
              <a:t>evaporated</a:t>
            </a:r>
            <a:r>
              <a:rPr lang="en-US" sz="1600" dirty="0"/>
              <a:t> </a:t>
            </a:r>
          </a:p>
          <a:p>
            <a:pPr marL="1143000" lvl="1" indent="-457200">
              <a:buFont typeface="+mj-lt"/>
              <a:buAutoNum type="arabicPeriod"/>
            </a:pPr>
            <a:r>
              <a:rPr lang="en-US" sz="1600" dirty="0">
                <a:highlight>
                  <a:srgbClr val="FFFF00"/>
                </a:highlight>
              </a:rPr>
              <a:t>Purify</a:t>
            </a:r>
            <a:r>
              <a:rPr lang="en-US" sz="1600" dirty="0"/>
              <a:t> the </a:t>
            </a:r>
            <a:r>
              <a:rPr lang="en-US" sz="1600" dirty="0">
                <a:solidFill>
                  <a:schemeClr val="accent4">
                    <a:lumMod val="75000"/>
                  </a:schemeClr>
                </a:solidFill>
              </a:rPr>
              <a:t>residue</a:t>
            </a:r>
            <a:r>
              <a:rPr lang="en-US" sz="1600" dirty="0"/>
              <a:t> by column chromatography (SiO2, 90:8:2 hexane/</a:t>
            </a:r>
            <a:r>
              <a:rPr lang="en-US" sz="1600" dirty="0" err="1"/>
              <a:t>EtOAc</a:t>
            </a:r>
            <a:r>
              <a:rPr lang="en-US" sz="1600" dirty="0"/>
              <a:t>/Et3N)</a:t>
            </a:r>
          </a:p>
          <a:p>
            <a:pPr marL="1143000" lvl="1" indent="-457200">
              <a:buFont typeface="+mj-lt"/>
              <a:buAutoNum type="arabicPeriod"/>
            </a:pPr>
            <a:r>
              <a:rPr lang="en-US" sz="1600" dirty="0">
                <a:highlight>
                  <a:srgbClr val="FFFF00"/>
                </a:highlight>
              </a:rPr>
              <a:t>Afforded</a:t>
            </a:r>
            <a:r>
              <a:rPr lang="en-US" sz="1600" dirty="0"/>
              <a:t> 1.88 g (92%) of </a:t>
            </a:r>
            <a:r>
              <a:rPr lang="en-US" sz="1600" b="1" dirty="0">
                <a:solidFill>
                  <a:schemeClr val="accent1">
                    <a:lumMod val="75000"/>
                  </a:schemeClr>
                </a:solidFill>
              </a:rPr>
              <a:t>15</a:t>
            </a:r>
            <a:r>
              <a:rPr lang="en-US" sz="1600" b="1" dirty="0"/>
              <a:t> </a:t>
            </a:r>
            <a:r>
              <a:rPr lang="en-US" sz="1600" dirty="0"/>
              <a:t>(a chemical shown as its structure in the paper)</a:t>
            </a:r>
          </a:p>
          <a:p>
            <a:pPr marL="1371600" lvl="1" indent="-457200">
              <a:buFont typeface="+mj-lt"/>
              <a:buAutoNum type="arabicPeriod"/>
            </a:pPr>
            <a:endParaRPr lang="en-US" sz="1600" dirty="0"/>
          </a:p>
        </p:txBody>
      </p:sp>
      <p:sp>
        <p:nvSpPr>
          <p:cNvPr id="355" name="Google Shape;355;p5"/>
          <p:cNvSpPr txBox="1"/>
          <p:nvPr/>
        </p:nvSpPr>
        <p:spPr>
          <a:xfrm>
            <a:off x="7298532" y="4926807"/>
            <a:ext cx="702469" cy="27384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0000"/>
                </a:solidFill>
                <a:latin typeface="Calibri"/>
                <a:ea typeface="Calibri"/>
                <a:cs typeface="Calibri"/>
                <a:sym typeface="Calibri"/>
              </a:rPr>
              <a:t>4</a:t>
            </a:fld>
            <a:endParaRPr sz="1100" b="1" i="0" u="none" strike="noStrike" cap="none">
              <a:solidFill>
                <a:srgbClr val="000000"/>
              </a:solidFill>
              <a:latin typeface="Calibri"/>
              <a:ea typeface="Calibri"/>
              <a:cs typeface="Calibri"/>
              <a:sym typeface="Calibri"/>
            </a:endParaRPr>
          </a:p>
        </p:txBody>
      </p:sp>
      <p:sp>
        <p:nvSpPr>
          <p:cNvPr id="356" name="Google Shape;356;p5"/>
          <p:cNvSpPr txBox="1">
            <a:spLocks noGrp="1"/>
          </p:cNvSpPr>
          <p:nvPr>
            <p:ph type="title"/>
          </p:nvPr>
        </p:nvSpPr>
        <p:spPr>
          <a:xfrm>
            <a:off x="628650" y="273845"/>
            <a:ext cx="7886700" cy="571800"/>
          </a:xfrm>
          <a:prstGeom prst="rect">
            <a:avLst/>
          </a:prstGeom>
          <a:noFill/>
          <a:ln>
            <a:noFill/>
          </a:ln>
        </p:spPr>
        <p:txBody>
          <a:bodyPr spcFirstLastPara="1" wrap="square" lIns="68550" tIns="34250" rIns="68550" bIns="34250" anchor="t" anchorCtr="0">
            <a:normAutofit/>
          </a:bodyPr>
          <a:lstStyle/>
          <a:p>
            <a:pPr marL="0" lvl="0" indent="0" algn="l" rtl="0">
              <a:lnSpc>
                <a:spcPct val="90000"/>
              </a:lnSpc>
              <a:spcBef>
                <a:spcPts val="0"/>
              </a:spcBef>
              <a:spcAft>
                <a:spcPts val="0"/>
              </a:spcAft>
              <a:buSzPts val="3600"/>
              <a:buNone/>
            </a:pPr>
            <a:r>
              <a:rPr lang="en-US" dirty="0" smtClean="0"/>
              <a:t>Procedure Repeats Itself</a:t>
            </a:r>
            <a:endParaRPr dirty="0">
              <a:solidFill>
                <a:srgbClr val="FF0000"/>
              </a:solidFill>
            </a:endParaRPr>
          </a:p>
        </p:txBody>
      </p:sp>
      <p:pic>
        <p:nvPicPr>
          <p:cNvPr id="6" name="Picture 5" descr="Diagram&#10;&#10;Description automatically generated">
            <a:extLst>
              <a:ext uri="{FF2B5EF4-FFF2-40B4-BE49-F238E27FC236}">
                <a16:creationId xmlns="" xmlns:a16="http://schemas.microsoft.com/office/drawing/2014/main" id="{C71B9A2D-5BCC-6F4D-9158-0F94557C0782}"/>
              </a:ext>
            </a:extLst>
          </p:cNvPr>
          <p:cNvPicPr>
            <a:picLocks noChangeAspect="1"/>
          </p:cNvPicPr>
          <p:nvPr/>
        </p:nvPicPr>
        <p:blipFill>
          <a:blip r:embed="rId3"/>
          <a:stretch>
            <a:fillRect/>
          </a:stretch>
        </p:blipFill>
        <p:spPr>
          <a:xfrm>
            <a:off x="5661490" y="990592"/>
            <a:ext cx="2956037" cy="1547494"/>
          </a:xfrm>
          <a:prstGeom prst="rect">
            <a:avLst/>
          </a:prstGeom>
        </p:spPr>
      </p:pic>
    </p:spTree>
    <p:extLst>
      <p:ext uri="{BB962C8B-B14F-4D97-AF65-F5344CB8AC3E}">
        <p14:creationId xmlns:p14="http://schemas.microsoft.com/office/powerpoint/2010/main" val="20622785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3"/>
          <p:cNvSpPr txBox="1">
            <a:spLocks noGrp="1"/>
          </p:cNvSpPr>
          <p:nvPr>
            <p:ph type="title"/>
          </p:nvPr>
        </p:nvSpPr>
        <p:spPr>
          <a:xfrm>
            <a:off x="262750" y="160625"/>
            <a:ext cx="7503300" cy="5352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sz="2100" b="1">
                <a:latin typeface="Arial"/>
                <a:ea typeface="Arial"/>
                <a:cs typeface="Arial"/>
                <a:sym typeface="Arial"/>
              </a:rPr>
              <a:t>Step 2: </a:t>
            </a:r>
            <a:r>
              <a:rPr lang="zh-CN" sz="2100">
                <a:latin typeface="Arial"/>
                <a:ea typeface="Arial"/>
                <a:cs typeface="Arial"/>
                <a:sym typeface="Arial"/>
              </a:rPr>
              <a:t>New Node Prediction</a:t>
            </a:r>
            <a:endParaRPr sz="2200"/>
          </a:p>
        </p:txBody>
      </p:sp>
      <p:sp>
        <p:nvSpPr>
          <p:cNvPr id="570" name="Google Shape;570;p33"/>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40</a:t>
            </a:fld>
            <a:endParaRPr/>
          </a:p>
        </p:txBody>
      </p:sp>
      <p:pic>
        <p:nvPicPr>
          <p:cNvPr id="571" name="Google Shape;571;p33"/>
          <p:cNvPicPr preferRelativeResize="0"/>
          <p:nvPr/>
        </p:nvPicPr>
        <p:blipFill rotWithShape="1">
          <a:blip r:embed="rId3">
            <a:alphaModFix/>
          </a:blip>
          <a:srcRect/>
          <a:stretch/>
        </p:blipFill>
        <p:spPr>
          <a:xfrm>
            <a:off x="383101" y="1193226"/>
            <a:ext cx="5103751" cy="3042374"/>
          </a:xfrm>
          <a:prstGeom prst="rect">
            <a:avLst/>
          </a:prstGeom>
          <a:noFill/>
          <a:ln>
            <a:noFill/>
          </a:ln>
        </p:spPr>
      </p:pic>
      <p:sp>
        <p:nvSpPr>
          <p:cNvPr id="572" name="Google Shape;572;p33"/>
          <p:cNvSpPr/>
          <p:nvPr/>
        </p:nvSpPr>
        <p:spPr>
          <a:xfrm>
            <a:off x="4445750" y="1699600"/>
            <a:ext cx="388200" cy="331800"/>
          </a:xfrm>
          <a:prstGeom prst="ellipse">
            <a:avLst/>
          </a:prstGeom>
          <a:noFill/>
          <a:ln w="19050" cap="flat" cmpd="sng">
            <a:solidFill>
              <a:srgbClr val="CC4125"/>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73" name="Google Shape;573;p33"/>
          <p:cNvPicPr preferRelativeResize="0"/>
          <p:nvPr/>
        </p:nvPicPr>
        <p:blipFill rotWithShape="1">
          <a:blip r:embed="rId4">
            <a:alphaModFix/>
          </a:blip>
          <a:srcRect/>
          <a:stretch/>
        </p:blipFill>
        <p:spPr>
          <a:xfrm>
            <a:off x="5486850" y="1238250"/>
            <a:ext cx="3270550" cy="734950"/>
          </a:xfrm>
          <a:prstGeom prst="rect">
            <a:avLst/>
          </a:prstGeom>
          <a:noFill/>
          <a:ln>
            <a:noFill/>
          </a:ln>
        </p:spPr>
      </p:pic>
      <p:pic>
        <p:nvPicPr>
          <p:cNvPr id="574" name="Google Shape;574;p33"/>
          <p:cNvPicPr preferRelativeResize="0"/>
          <p:nvPr/>
        </p:nvPicPr>
        <p:blipFill rotWithShape="1">
          <a:blip r:embed="rId5">
            <a:alphaModFix/>
          </a:blip>
          <a:srcRect/>
          <a:stretch/>
        </p:blipFill>
        <p:spPr>
          <a:xfrm>
            <a:off x="5813126" y="3011400"/>
            <a:ext cx="2486615" cy="734950"/>
          </a:xfrm>
          <a:prstGeom prst="rect">
            <a:avLst/>
          </a:prstGeom>
          <a:noFill/>
          <a:ln>
            <a:noFill/>
          </a:ln>
        </p:spPr>
      </p:pic>
      <p:pic>
        <p:nvPicPr>
          <p:cNvPr id="575" name="Google Shape;575;p33"/>
          <p:cNvPicPr preferRelativeResize="0"/>
          <p:nvPr/>
        </p:nvPicPr>
        <p:blipFill rotWithShape="1">
          <a:blip r:embed="rId6">
            <a:alphaModFix/>
          </a:blip>
          <a:srcRect/>
          <a:stretch/>
        </p:blipFill>
        <p:spPr>
          <a:xfrm>
            <a:off x="2928976" y="2059525"/>
            <a:ext cx="2786075" cy="1981200"/>
          </a:xfrm>
          <a:prstGeom prst="rect">
            <a:avLst/>
          </a:prstGeom>
          <a:noFill/>
          <a:ln>
            <a:noFill/>
          </a:ln>
        </p:spPr>
      </p:pic>
    </p:spTree>
    <p:extLst>
      <p:ext uri="{BB962C8B-B14F-4D97-AF65-F5344CB8AC3E}">
        <p14:creationId xmlns:p14="http://schemas.microsoft.com/office/powerpoint/2010/main" val="3111317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36"/>
          <p:cNvSpPr txBox="1">
            <a:spLocks noGrp="1"/>
          </p:cNvSpPr>
          <p:nvPr>
            <p:ph type="title"/>
          </p:nvPr>
        </p:nvSpPr>
        <p:spPr>
          <a:xfrm>
            <a:off x="262750" y="160625"/>
            <a:ext cx="7503300" cy="5352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sz="2100" b="1">
                <a:latin typeface="Arial"/>
                <a:ea typeface="Arial"/>
                <a:cs typeface="Arial"/>
                <a:sym typeface="Arial"/>
              </a:rPr>
              <a:t>Self-Supervised Training</a:t>
            </a:r>
            <a:endParaRPr sz="2200"/>
          </a:p>
        </p:txBody>
      </p:sp>
      <p:sp>
        <p:nvSpPr>
          <p:cNvPr id="581" name="Google Shape;581;p36"/>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41</a:t>
            </a:fld>
            <a:endParaRPr/>
          </a:p>
        </p:txBody>
      </p:sp>
      <p:pic>
        <p:nvPicPr>
          <p:cNvPr id="582" name="Google Shape;582;p36"/>
          <p:cNvPicPr preferRelativeResize="0"/>
          <p:nvPr/>
        </p:nvPicPr>
        <p:blipFill rotWithShape="1">
          <a:blip r:embed="rId3">
            <a:alphaModFix/>
          </a:blip>
          <a:srcRect/>
          <a:stretch/>
        </p:blipFill>
        <p:spPr>
          <a:xfrm>
            <a:off x="321201" y="1924801"/>
            <a:ext cx="5103751" cy="3042374"/>
          </a:xfrm>
          <a:prstGeom prst="rect">
            <a:avLst/>
          </a:prstGeom>
          <a:noFill/>
          <a:ln>
            <a:noFill/>
          </a:ln>
        </p:spPr>
      </p:pic>
      <p:pic>
        <p:nvPicPr>
          <p:cNvPr id="583" name="Google Shape;583;p36"/>
          <p:cNvPicPr preferRelativeResize="0"/>
          <p:nvPr/>
        </p:nvPicPr>
        <p:blipFill rotWithShape="1">
          <a:blip r:embed="rId4">
            <a:alphaModFix/>
          </a:blip>
          <a:srcRect/>
          <a:stretch/>
        </p:blipFill>
        <p:spPr>
          <a:xfrm>
            <a:off x="2825076" y="2802676"/>
            <a:ext cx="2828075" cy="1969625"/>
          </a:xfrm>
          <a:prstGeom prst="rect">
            <a:avLst/>
          </a:prstGeom>
          <a:noFill/>
          <a:ln>
            <a:noFill/>
          </a:ln>
        </p:spPr>
      </p:pic>
      <p:pic>
        <p:nvPicPr>
          <p:cNvPr id="584" name="Google Shape;584;p36"/>
          <p:cNvPicPr preferRelativeResize="0"/>
          <p:nvPr/>
        </p:nvPicPr>
        <p:blipFill rotWithShape="1">
          <a:blip r:embed="rId5">
            <a:alphaModFix/>
          </a:blip>
          <a:srcRect/>
          <a:stretch/>
        </p:blipFill>
        <p:spPr>
          <a:xfrm>
            <a:off x="445001" y="640000"/>
            <a:ext cx="5670791" cy="1397250"/>
          </a:xfrm>
          <a:prstGeom prst="rect">
            <a:avLst/>
          </a:prstGeom>
          <a:noFill/>
          <a:ln>
            <a:noFill/>
          </a:ln>
        </p:spPr>
      </p:pic>
      <p:pic>
        <p:nvPicPr>
          <p:cNvPr id="585" name="Google Shape;585;p36"/>
          <p:cNvPicPr preferRelativeResize="0"/>
          <p:nvPr/>
        </p:nvPicPr>
        <p:blipFill rotWithShape="1">
          <a:blip r:embed="rId6">
            <a:alphaModFix/>
          </a:blip>
          <a:srcRect/>
          <a:stretch/>
        </p:blipFill>
        <p:spPr>
          <a:xfrm>
            <a:off x="2896503" y="3273650"/>
            <a:ext cx="592600" cy="496125"/>
          </a:xfrm>
          <a:prstGeom prst="rect">
            <a:avLst/>
          </a:prstGeom>
          <a:noFill/>
          <a:ln>
            <a:noFill/>
          </a:ln>
        </p:spPr>
      </p:pic>
      <p:sp>
        <p:nvSpPr>
          <p:cNvPr id="586" name="Google Shape;586;p36"/>
          <p:cNvSpPr txBox="1"/>
          <p:nvPr/>
        </p:nvSpPr>
        <p:spPr>
          <a:xfrm flipH="1">
            <a:off x="124000" y="2205950"/>
            <a:ext cx="1812000" cy="400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None/>
            </a:pPr>
            <a:r>
              <a:rPr lang="zh-CN" sz="1400" b="0" i="0" u="none" strike="noStrike" cap="none">
                <a:solidFill>
                  <a:srgbClr val="4A86E8"/>
                </a:solidFill>
                <a:latin typeface="Arial"/>
                <a:ea typeface="Arial"/>
                <a:cs typeface="Arial"/>
                <a:sym typeface="Arial"/>
              </a:rPr>
              <a:t>Negative sample</a:t>
            </a:r>
            <a:endParaRPr sz="1400" b="0" i="0" u="none" strike="noStrike" cap="none">
              <a:solidFill>
                <a:srgbClr val="4A86E8"/>
              </a:solidFill>
              <a:latin typeface="Arial"/>
              <a:ea typeface="Arial"/>
              <a:cs typeface="Arial"/>
              <a:sym typeface="Arial"/>
            </a:endParaRPr>
          </a:p>
        </p:txBody>
      </p:sp>
      <p:sp>
        <p:nvSpPr>
          <p:cNvPr id="587" name="Google Shape;587;p36"/>
          <p:cNvSpPr/>
          <p:nvPr/>
        </p:nvSpPr>
        <p:spPr>
          <a:xfrm>
            <a:off x="1074925" y="3106550"/>
            <a:ext cx="354600" cy="337800"/>
          </a:xfrm>
          <a:prstGeom prst="ellipse">
            <a:avLst/>
          </a:prstGeom>
          <a:noFill/>
          <a:ln w="19050" cap="flat" cmpd="sng">
            <a:solidFill>
              <a:srgbClr val="4A86E8"/>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36"/>
          <p:cNvSpPr txBox="1"/>
          <p:nvPr/>
        </p:nvSpPr>
        <p:spPr>
          <a:xfrm flipH="1">
            <a:off x="2825075" y="2986025"/>
            <a:ext cx="1812000" cy="4002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None/>
            </a:pPr>
            <a:r>
              <a:rPr lang="zh-CN" sz="1400" b="0" i="0" u="none" strike="noStrike" cap="none">
                <a:solidFill>
                  <a:srgbClr val="CC4125"/>
                </a:solidFill>
                <a:latin typeface="Arial"/>
                <a:ea typeface="Arial"/>
                <a:cs typeface="Arial"/>
                <a:sym typeface="Arial"/>
              </a:rPr>
              <a:t>Positive Sample</a:t>
            </a:r>
            <a:endParaRPr sz="1400" b="0" i="0" u="none" strike="noStrike" cap="none">
              <a:solidFill>
                <a:srgbClr val="CC4125"/>
              </a:solidFill>
              <a:latin typeface="Arial"/>
              <a:ea typeface="Arial"/>
              <a:cs typeface="Arial"/>
              <a:sym typeface="Arial"/>
            </a:endParaRPr>
          </a:p>
        </p:txBody>
      </p:sp>
    </p:spTree>
    <p:extLst>
      <p:ext uri="{BB962C8B-B14F-4D97-AF65-F5344CB8AC3E}">
        <p14:creationId xmlns:p14="http://schemas.microsoft.com/office/powerpoint/2010/main" val="14818638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4"/>
          <p:cNvSpPr txBox="1">
            <a:spLocks noGrp="1"/>
          </p:cNvSpPr>
          <p:nvPr>
            <p:ph type="title"/>
          </p:nvPr>
        </p:nvSpPr>
        <p:spPr>
          <a:xfrm>
            <a:off x="262750" y="160625"/>
            <a:ext cx="7503300" cy="5352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sz="2100" b="1">
                <a:latin typeface="Arial"/>
                <a:ea typeface="Arial"/>
                <a:cs typeface="Arial"/>
                <a:sym typeface="Arial"/>
              </a:rPr>
              <a:t>Step 2: </a:t>
            </a:r>
            <a:r>
              <a:rPr lang="zh-CN" sz="2100">
                <a:latin typeface="Arial"/>
                <a:ea typeface="Arial"/>
                <a:cs typeface="Arial"/>
                <a:sym typeface="Arial"/>
              </a:rPr>
              <a:t>New Node Prediction</a:t>
            </a:r>
            <a:endParaRPr sz="2200"/>
          </a:p>
        </p:txBody>
      </p:sp>
      <p:sp>
        <p:nvSpPr>
          <p:cNvPr id="594" name="Google Shape;594;p34"/>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42</a:t>
            </a:fld>
            <a:endParaRPr/>
          </a:p>
        </p:txBody>
      </p:sp>
      <p:pic>
        <p:nvPicPr>
          <p:cNvPr id="595" name="Google Shape;595;p34"/>
          <p:cNvPicPr preferRelativeResize="0"/>
          <p:nvPr/>
        </p:nvPicPr>
        <p:blipFill rotWithShape="1">
          <a:blip r:embed="rId3">
            <a:alphaModFix/>
          </a:blip>
          <a:srcRect/>
          <a:stretch/>
        </p:blipFill>
        <p:spPr>
          <a:xfrm>
            <a:off x="321201" y="1924801"/>
            <a:ext cx="5103751" cy="3042374"/>
          </a:xfrm>
          <a:prstGeom prst="rect">
            <a:avLst/>
          </a:prstGeom>
          <a:noFill/>
          <a:ln>
            <a:noFill/>
          </a:ln>
        </p:spPr>
      </p:pic>
      <p:sp>
        <p:nvSpPr>
          <p:cNvPr id="596" name="Google Shape;596;p34"/>
          <p:cNvSpPr/>
          <p:nvPr/>
        </p:nvSpPr>
        <p:spPr>
          <a:xfrm>
            <a:off x="4383850" y="2431175"/>
            <a:ext cx="388200" cy="331800"/>
          </a:xfrm>
          <a:prstGeom prst="ellipse">
            <a:avLst/>
          </a:prstGeom>
          <a:noFill/>
          <a:ln w="19050" cap="flat" cmpd="sng">
            <a:solidFill>
              <a:srgbClr val="CC4125"/>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97" name="Google Shape;597;p34"/>
          <p:cNvPicPr preferRelativeResize="0"/>
          <p:nvPr/>
        </p:nvPicPr>
        <p:blipFill rotWithShape="1">
          <a:blip r:embed="rId4">
            <a:alphaModFix/>
          </a:blip>
          <a:srcRect/>
          <a:stretch/>
        </p:blipFill>
        <p:spPr>
          <a:xfrm>
            <a:off x="2867076" y="2791100"/>
            <a:ext cx="2786075" cy="1981200"/>
          </a:xfrm>
          <a:prstGeom prst="rect">
            <a:avLst/>
          </a:prstGeom>
          <a:noFill/>
          <a:ln>
            <a:noFill/>
          </a:ln>
        </p:spPr>
      </p:pic>
      <p:pic>
        <p:nvPicPr>
          <p:cNvPr id="598" name="Google Shape;598;p34"/>
          <p:cNvPicPr preferRelativeResize="0"/>
          <p:nvPr/>
        </p:nvPicPr>
        <p:blipFill rotWithShape="1">
          <a:blip r:embed="rId5">
            <a:alphaModFix/>
          </a:blip>
          <a:srcRect/>
          <a:stretch/>
        </p:blipFill>
        <p:spPr>
          <a:xfrm>
            <a:off x="321201" y="695829"/>
            <a:ext cx="5723200" cy="1121225"/>
          </a:xfrm>
          <a:prstGeom prst="rect">
            <a:avLst/>
          </a:prstGeom>
          <a:noFill/>
          <a:ln>
            <a:noFill/>
          </a:ln>
        </p:spPr>
      </p:pic>
      <p:pic>
        <p:nvPicPr>
          <p:cNvPr id="599" name="Google Shape;599;p34"/>
          <p:cNvPicPr preferRelativeResize="0"/>
          <p:nvPr/>
        </p:nvPicPr>
        <p:blipFill rotWithShape="1">
          <a:blip r:embed="rId6">
            <a:alphaModFix/>
          </a:blip>
          <a:srcRect/>
          <a:stretch/>
        </p:blipFill>
        <p:spPr>
          <a:xfrm>
            <a:off x="5216676" y="2087654"/>
            <a:ext cx="2856224" cy="2541364"/>
          </a:xfrm>
          <a:prstGeom prst="rect">
            <a:avLst/>
          </a:prstGeom>
          <a:noFill/>
          <a:ln>
            <a:noFill/>
          </a:ln>
        </p:spPr>
      </p:pic>
    </p:spTree>
    <p:extLst>
      <p:ext uri="{BB962C8B-B14F-4D97-AF65-F5344CB8AC3E}">
        <p14:creationId xmlns:p14="http://schemas.microsoft.com/office/powerpoint/2010/main" val="4897177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5"/>
          <p:cNvSpPr txBox="1">
            <a:spLocks noGrp="1"/>
          </p:cNvSpPr>
          <p:nvPr>
            <p:ph type="title"/>
          </p:nvPr>
        </p:nvSpPr>
        <p:spPr>
          <a:xfrm>
            <a:off x="262750" y="160625"/>
            <a:ext cx="7503300" cy="5352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sz="2100" b="1">
                <a:latin typeface="Arial"/>
                <a:ea typeface="Arial"/>
                <a:cs typeface="Arial"/>
                <a:sym typeface="Arial"/>
              </a:rPr>
              <a:t>Step 2: </a:t>
            </a:r>
            <a:r>
              <a:rPr lang="zh-CN" sz="2100">
                <a:latin typeface="Arial"/>
                <a:ea typeface="Arial"/>
                <a:cs typeface="Arial"/>
                <a:sym typeface="Arial"/>
              </a:rPr>
              <a:t>New Node Prediction</a:t>
            </a:r>
            <a:endParaRPr sz="2200"/>
          </a:p>
        </p:txBody>
      </p:sp>
      <p:sp>
        <p:nvSpPr>
          <p:cNvPr id="605" name="Google Shape;605;p35"/>
          <p:cNvSpPr txBox="1">
            <a:spLocks noGrp="1"/>
          </p:cNvSpPr>
          <p:nvPr>
            <p:ph type="sldNum" idx="4294967295"/>
          </p:nvPr>
        </p:nvSpPr>
        <p:spPr>
          <a:xfrm>
            <a:off x="8472458" y="4663217"/>
            <a:ext cx="548700" cy="393600"/>
          </a:xfrm>
          <a:prstGeom prst="rect">
            <a:avLst/>
          </a:prstGeom>
          <a:noFill/>
          <a:ln>
            <a:noFill/>
          </a:ln>
        </p:spPr>
        <p:txBody>
          <a:bodyPr spcFirstLastPara="1" wrap="square" lIns="91400" tIns="91400" rIns="91400" bIns="914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ltLang="zh-CN"/>
              <a:t>43</a:t>
            </a:fld>
            <a:endParaRPr/>
          </a:p>
        </p:txBody>
      </p:sp>
      <p:pic>
        <p:nvPicPr>
          <p:cNvPr id="606" name="Google Shape;606;p35"/>
          <p:cNvPicPr preferRelativeResize="0"/>
          <p:nvPr/>
        </p:nvPicPr>
        <p:blipFill rotWithShape="1">
          <a:blip r:embed="rId3">
            <a:alphaModFix/>
          </a:blip>
          <a:srcRect/>
          <a:stretch/>
        </p:blipFill>
        <p:spPr>
          <a:xfrm>
            <a:off x="321201" y="1924801"/>
            <a:ext cx="5103751" cy="3042374"/>
          </a:xfrm>
          <a:prstGeom prst="rect">
            <a:avLst/>
          </a:prstGeom>
          <a:noFill/>
          <a:ln>
            <a:noFill/>
          </a:ln>
        </p:spPr>
      </p:pic>
      <p:sp>
        <p:nvSpPr>
          <p:cNvPr id="607" name="Google Shape;607;p35"/>
          <p:cNvSpPr/>
          <p:nvPr/>
        </p:nvSpPr>
        <p:spPr>
          <a:xfrm>
            <a:off x="4383850" y="2431175"/>
            <a:ext cx="388200" cy="331800"/>
          </a:xfrm>
          <a:prstGeom prst="ellipse">
            <a:avLst/>
          </a:prstGeom>
          <a:noFill/>
          <a:ln w="19050" cap="flat" cmpd="sng">
            <a:solidFill>
              <a:srgbClr val="CC4125"/>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08" name="Google Shape;608;p35"/>
          <p:cNvPicPr preferRelativeResize="0"/>
          <p:nvPr/>
        </p:nvPicPr>
        <p:blipFill rotWithShape="1">
          <a:blip r:embed="rId4">
            <a:alphaModFix/>
          </a:blip>
          <a:srcRect/>
          <a:stretch/>
        </p:blipFill>
        <p:spPr>
          <a:xfrm>
            <a:off x="2867076" y="2791100"/>
            <a:ext cx="2786075" cy="1981200"/>
          </a:xfrm>
          <a:prstGeom prst="rect">
            <a:avLst/>
          </a:prstGeom>
          <a:noFill/>
          <a:ln>
            <a:noFill/>
          </a:ln>
        </p:spPr>
      </p:pic>
      <p:pic>
        <p:nvPicPr>
          <p:cNvPr id="609" name="Google Shape;609;p35"/>
          <p:cNvPicPr preferRelativeResize="0"/>
          <p:nvPr/>
        </p:nvPicPr>
        <p:blipFill rotWithShape="1">
          <a:blip r:embed="rId5">
            <a:alphaModFix/>
          </a:blip>
          <a:srcRect/>
          <a:stretch/>
        </p:blipFill>
        <p:spPr>
          <a:xfrm>
            <a:off x="416876" y="695829"/>
            <a:ext cx="5723200" cy="1121225"/>
          </a:xfrm>
          <a:prstGeom prst="rect">
            <a:avLst/>
          </a:prstGeom>
          <a:noFill/>
          <a:ln>
            <a:noFill/>
          </a:ln>
        </p:spPr>
      </p:pic>
      <p:pic>
        <p:nvPicPr>
          <p:cNvPr id="610" name="Google Shape;610;p35"/>
          <p:cNvPicPr preferRelativeResize="0"/>
          <p:nvPr/>
        </p:nvPicPr>
        <p:blipFill rotWithShape="1">
          <a:blip r:embed="rId6">
            <a:alphaModFix/>
          </a:blip>
          <a:srcRect/>
          <a:stretch/>
        </p:blipFill>
        <p:spPr>
          <a:xfrm>
            <a:off x="2101701" y="1856425"/>
            <a:ext cx="1799773" cy="331800"/>
          </a:xfrm>
          <a:prstGeom prst="rect">
            <a:avLst/>
          </a:prstGeom>
          <a:noFill/>
          <a:ln>
            <a:noFill/>
          </a:ln>
        </p:spPr>
      </p:pic>
      <p:cxnSp>
        <p:nvCxnSpPr>
          <p:cNvPr id="611" name="Google Shape;611;p35"/>
          <p:cNvCxnSpPr>
            <a:stCxn id="607" idx="2"/>
          </p:cNvCxnSpPr>
          <p:nvPr/>
        </p:nvCxnSpPr>
        <p:spPr>
          <a:xfrm rot="10800000">
            <a:off x="2273650" y="2161175"/>
            <a:ext cx="2110200" cy="435900"/>
          </a:xfrm>
          <a:prstGeom prst="straightConnector1">
            <a:avLst/>
          </a:prstGeom>
          <a:noFill/>
          <a:ln w="19050" cap="flat" cmpd="sng">
            <a:solidFill>
              <a:srgbClr val="980000"/>
            </a:solidFill>
            <a:prstDash val="solid"/>
            <a:round/>
            <a:headEnd type="none" w="sm" len="sm"/>
            <a:tailEnd type="stealth" w="med" len="med"/>
          </a:ln>
        </p:spPr>
      </p:cxnSp>
      <p:cxnSp>
        <p:nvCxnSpPr>
          <p:cNvPr id="612" name="Google Shape;612;p35"/>
          <p:cNvCxnSpPr/>
          <p:nvPr/>
        </p:nvCxnSpPr>
        <p:spPr>
          <a:xfrm>
            <a:off x="2290450" y="2189275"/>
            <a:ext cx="1345200" cy="776400"/>
          </a:xfrm>
          <a:prstGeom prst="straightConnector1">
            <a:avLst/>
          </a:prstGeom>
          <a:noFill/>
          <a:ln w="19050" cap="flat" cmpd="sng">
            <a:solidFill>
              <a:srgbClr val="980000"/>
            </a:solidFill>
            <a:prstDash val="solid"/>
            <a:round/>
            <a:headEnd type="none" w="sm" len="sm"/>
            <a:tailEnd type="stealth" w="med" len="med"/>
          </a:ln>
        </p:spPr>
      </p:cxnSp>
      <p:cxnSp>
        <p:nvCxnSpPr>
          <p:cNvPr id="613" name="Google Shape;613;p35"/>
          <p:cNvCxnSpPr/>
          <p:nvPr/>
        </p:nvCxnSpPr>
        <p:spPr>
          <a:xfrm flipH="1">
            <a:off x="3995700" y="2757650"/>
            <a:ext cx="455700" cy="641400"/>
          </a:xfrm>
          <a:prstGeom prst="straightConnector1">
            <a:avLst/>
          </a:prstGeom>
          <a:noFill/>
          <a:ln w="19050" cap="flat" cmpd="sng">
            <a:solidFill>
              <a:srgbClr val="980000"/>
            </a:solidFill>
            <a:prstDash val="solid"/>
            <a:round/>
            <a:headEnd type="none" w="sm" len="sm"/>
            <a:tailEnd type="stealth" w="med" len="med"/>
          </a:ln>
        </p:spPr>
      </p:cxnSp>
      <p:pic>
        <p:nvPicPr>
          <p:cNvPr id="614" name="Google Shape;614;p35"/>
          <p:cNvPicPr preferRelativeResize="0"/>
          <p:nvPr/>
        </p:nvPicPr>
        <p:blipFill rotWithShape="1">
          <a:blip r:embed="rId7">
            <a:alphaModFix/>
          </a:blip>
          <a:srcRect/>
          <a:stretch/>
        </p:blipFill>
        <p:spPr>
          <a:xfrm>
            <a:off x="4811451" y="2431174"/>
            <a:ext cx="1658962" cy="331800"/>
          </a:xfrm>
          <a:prstGeom prst="rect">
            <a:avLst/>
          </a:prstGeom>
          <a:noFill/>
          <a:ln>
            <a:noFill/>
          </a:ln>
        </p:spPr>
      </p:pic>
    </p:spTree>
    <p:extLst>
      <p:ext uri="{BB962C8B-B14F-4D97-AF65-F5344CB8AC3E}">
        <p14:creationId xmlns:p14="http://schemas.microsoft.com/office/powerpoint/2010/main" val="42696944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37"/>
          <p:cNvPicPr preferRelativeResize="0"/>
          <p:nvPr/>
        </p:nvPicPr>
        <p:blipFill rotWithShape="1">
          <a:blip r:embed="rId3">
            <a:alphaModFix/>
          </a:blip>
          <a:srcRect/>
          <a:stretch/>
        </p:blipFill>
        <p:spPr>
          <a:xfrm>
            <a:off x="273863" y="2544826"/>
            <a:ext cx="8393298" cy="2073725"/>
          </a:xfrm>
          <a:prstGeom prst="rect">
            <a:avLst/>
          </a:prstGeom>
          <a:noFill/>
          <a:ln>
            <a:noFill/>
          </a:ln>
        </p:spPr>
      </p:pic>
      <p:sp>
        <p:nvSpPr>
          <p:cNvPr id="620" name="Google Shape;620;p37"/>
          <p:cNvSpPr txBox="1">
            <a:spLocks noGrp="1"/>
          </p:cNvSpPr>
          <p:nvPr>
            <p:ph type="title"/>
          </p:nvPr>
        </p:nvSpPr>
        <p:spPr>
          <a:xfrm>
            <a:off x="311700" y="445025"/>
            <a:ext cx="8520600" cy="5727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0"/>
              </a:spcBef>
              <a:spcAft>
                <a:spcPts val="0"/>
              </a:spcAft>
              <a:buClr>
                <a:schemeClr val="dk1"/>
              </a:buClr>
              <a:buSzPts val="2100"/>
              <a:buFont typeface="Calibri"/>
              <a:buNone/>
            </a:pPr>
            <a:r>
              <a:rPr lang="zh-CN"/>
              <a:t>Experimental Results</a:t>
            </a:r>
            <a:endParaRPr/>
          </a:p>
        </p:txBody>
      </p:sp>
      <p:pic>
        <p:nvPicPr>
          <p:cNvPr id="621" name="Google Shape;621;p37"/>
          <p:cNvPicPr preferRelativeResize="0"/>
          <p:nvPr/>
        </p:nvPicPr>
        <p:blipFill rotWithShape="1">
          <a:blip r:embed="rId4">
            <a:alphaModFix/>
          </a:blip>
          <a:srcRect/>
          <a:stretch/>
        </p:blipFill>
        <p:spPr>
          <a:xfrm>
            <a:off x="241226" y="1058638"/>
            <a:ext cx="8458563" cy="1338162"/>
          </a:xfrm>
          <a:prstGeom prst="rect">
            <a:avLst/>
          </a:prstGeom>
          <a:noFill/>
          <a:ln>
            <a:noFill/>
          </a:ln>
        </p:spPr>
      </p:pic>
      <p:sp>
        <p:nvSpPr>
          <p:cNvPr id="622" name="Google Shape;622;p37"/>
          <p:cNvSpPr/>
          <p:nvPr/>
        </p:nvSpPr>
        <p:spPr>
          <a:xfrm>
            <a:off x="7338300" y="1131325"/>
            <a:ext cx="1302000" cy="1299900"/>
          </a:xfrm>
          <a:prstGeom prst="rect">
            <a:avLst/>
          </a:prstGeom>
          <a:noFill/>
          <a:ln w="19050" cap="flat" cmpd="sng">
            <a:solidFill>
              <a:srgbClr val="980000"/>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7"/>
          <p:cNvSpPr/>
          <p:nvPr/>
        </p:nvSpPr>
        <p:spPr>
          <a:xfrm>
            <a:off x="1723725" y="4028075"/>
            <a:ext cx="6808800" cy="460500"/>
          </a:xfrm>
          <a:prstGeom prst="rect">
            <a:avLst/>
          </a:prstGeom>
          <a:noFill/>
          <a:ln w="19050" cap="flat" cmpd="sng">
            <a:solidFill>
              <a:srgbClr val="4A86E8"/>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b="0" i="0" u="none" strike="noStrike" cap="none">
              <a:solidFill>
                <a:srgbClr val="4A86E8"/>
              </a:solidFill>
              <a:latin typeface="Arial"/>
              <a:ea typeface="Arial"/>
              <a:cs typeface="Arial"/>
              <a:sym typeface="Arial"/>
            </a:endParaRPr>
          </a:p>
        </p:txBody>
      </p:sp>
    </p:spTree>
    <p:extLst>
      <p:ext uri="{BB962C8B-B14F-4D97-AF65-F5344CB8AC3E}">
        <p14:creationId xmlns:p14="http://schemas.microsoft.com/office/powerpoint/2010/main" val="28700265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gd9317c73a9_1_86"/>
          <p:cNvSpPr txBox="1">
            <a:spLocks noGrp="1"/>
          </p:cNvSpPr>
          <p:nvPr>
            <p:ph type="sldNum" idx="12"/>
          </p:nvPr>
        </p:nvSpPr>
        <p:spPr>
          <a:xfrm>
            <a:off x="6802821" y="4767263"/>
            <a:ext cx="2057400" cy="273900"/>
          </a:xfrm>
          <a:prstGeom prst="rect">
            <a:avLst/>
          </a:prstGeom>
          <a:noFill/>
          <a:ln>
            <a:noFill/>
          </a:ln>
        </p:spPr>
        <p:txBody>
          <a:bodyPr spcFirstLastPara="1" vert="horz" wrap="square" lIns="68550" tIns="34250" rIns="68550" bIns="34250" rtlCol="0" anchor="ctr" anchorCtr="0">
            <a:noAutofit/>
          </a:bodyPr>
          <a:lstStyle/>
          <a:p>
            <a:pPr>
              <a:buClr>
                <a:srgbClr val="000000"/>
              </a:buClr>
              <a:buSzPts val="900"/>
            </a:pPr>
            <a:fld id="{00000000-1234-1234-1234-123412341234}" type="slidenum">
              <a:rPr lang="en-US"/>
              <a:pPr>
                <a:buClr>
                  <a:srgbClr val="000000"/>
                </a:buClr>
                <a:buSzPts val="900"/>
              </a:pPr>
              <a:t>45</a:t>
            </a:fld>
            <a:endParaRPr/>
          </a:p>
        </p:txBody>
      </p:sp>
      <p:sp>
        <p:nvSpPr>
          <p:cNvPr id="336" name="Google Shape;336;gd9317c73a9_1_86"/>
          <p:cNvSpPr txBox="1"/>
          <p:nvPr/>
        </p:nvSpPr>
        <p:spPr>
          <a:xfrm>
            <a:off x="210312" y="673186"/>
            <a:ext cx="8723400" cy="830916"/>
          </a:xfrm>
          <a:prstGeom prst="rect">
            <a:avLst/>
          </a:prstGeom>
          <a:noFill/>
          <a:ln>
            <a:noFill/>
          </a:ln>
        </p:spPr>
        <p:txBody>
          <a:bodyPr spcFirstLastPara="1" wrap="square" lIns="91400" tIns="91400" rIns="91400" bIns="91400" anchor="t" anchorCtr="0">
            <a:spAutoFit/>
          </a:bodyPr>
          <a:lstStyle/>
          <a:p>
            <a:pPr marL="457189" indent="-317492">
              <a:buSzPts val="1400"/>
              <a:buFont typeface="Calibri"/>
              <a:buChar char="●"/>
            </a:pPr>
            <a:r>
              <a:rPr lang="en-US" dirty="0">
                <a:latin typeface="Calibri"/>
                <a:ea typeface="Calibri"/>
                <a:cs typeface="Calibri"/>
                <a:sym typeface="Calibri"/>
              </a:rPr>
              <a:t>Event salience: checking the drop in coherence after we remove the event</a:t>
            </a:r>
            <a:endParaRPr sz="1800" dirty="0">
              <a:latin typeface="Calibri"/>
              <a:ea typeface="Calibri"/>
              <a:cs typeface="Calibri"/>
              <a:sym typeface="Calibri"/>
            </a:endParaRPr>
          </a:p>
          <a:p>
            <a:pPr marL="457189" indent="-317492">
              <a:buSzPts val="1400"/>
              <a:buFont typeface="Calibri"/>
              <a:buChar char="●"/>
            </a:pPr>
            <a:r>
              <a:rPr lang="en-US" dirty="0">
                <a:latin typeface="Calibri"/>
                <a:ea typeface="Calibri"/>
                <a:cs typeface="Calibri"/>
                <a:sym typeface="Calibri"/>
              </a:rPr>
              <a:t>We measure coherence as the generation probability of the entire complex </a:t>
            </a:r>
            <a:r>
              <a:rPr lang="en-US">
                <a:latin typeface="Calibri"/>
                <a:ea typeface="Calibri"/>
                <a:cs typeface="Calibri"/>
                <a:sym typeface="Calibri"/>
              </a:rPr>
              <a:t>event </a:t>
            </a:r>
            <a:r>
              <a:rPr lang="en-US" smtClean="0">
                <a:latin typeface="Calibri"/>
                <a:ea typeface="Calibri"/>
                <a:cs typeface="Calibri"/>
                <a:sym typeface="Calibri"/>
              </a:rPr>
              <a:t>graph, inspired from [Nan et al., 2021]</a:t>
            </a:r>
            <a:endParaRPr dirty="0">
              <a:latin typeface="Calibri"/>
              <a:ea typeface="Calibri"/>
              <a:cs typeface="Calibri"/>
              <a:sym typeface="Calibri"/>
            </a:endParaRPr>
          </a:p>
        </p:txBody>
      </p:sp>
      <p:pic>
        <p:nvPicPr>
          <p:cNvPr id="337" name="Google Shape;337;gd9317c73a9_1_86"/>
          <p:cNvPicPr preferRelativeResize="0"/>
          <p:nvPr/>
        </p:nvPicPr>
        <p:blipFill rotWithShape="1">
          <a:blip r:embed="rId3">
            <a:alphaModFix/>
          </a:blip>
          <a:srcRect/>
          <a:stretch/>
        </p:blipFill>
        <p:spPr>
          <a:xfrm>
            <a:off x="2063177" y="1276581"/>
            <a:ext cx="4273725" cy="388525"/>
          </a:xfrm>
          <a:prstGeom prst="rect">
            <a:avLst/>
          </a:prstGeom>
          <a:noFill/>
          <a:ln>
            <a:noFill/>
          </a:ln>
        </p:spPr>
      </p:pic>
      <p:pic>
        <p:nvPicPr>
          <p:cNvPr id="338" name="Google Shape;338;gd9317c73a9_1_86"/>
          <p:cNvPicPr preferRelativeResize="0"/>
          <p:nvPr/>
        </p:nvPicPr>
        <p:blipFill rotWithShape="1">
          <a:blip r:embed="rId4">
            <a:alphaModFix/>
          </a:blip>
          <a:srcRect/>
          <a:stretch/>
        </p:blipFill>
        <p:spPr>
          <a:xfrm>
            <a:off x="653046" y="2143758"/>
            <a:ext cx="5382250" cy="2538450"/>
          </a:xfrm>
          <a:prstGeom prst="rect">
            <a:avLst/>
          </a:prstGeom>
          <a:noFill/>
          <a:ln>
            <a:noFill/>
          </a:ln>
        </p:spPr>
      </p:pic>
      <p:sp>
        <p:nvSpPr>
          <p:cNvPr id="339" name="Google Shape;339;gd9317c73a9_1_86"/>
          <p:cNvSpPr txBox="1"/>
          <p:nvPr/>
        </p:nvSpPr>
        <p:spPr>
          <a:xfrm>
            <a:off x="653046" y="1620522"/>
            <a:ext cx="4496266" cy="523236"/>
          </a:xfrm>
          <a:prstGeom prst="rect">
            <a:avLst/>
          </a:prstGeom>
          <a:noFill/>
          <a:ln>
            <a:noFill/>
          </a:ln>
        </p:spPr>
        <p:txBody>
          <a:bodyPr spcFirstLastPara="1" wrap="square" lIns="91400" tIns="91400" rIns="91400" bIns="91400" anchor="t" anchorCtr="0">
            <a:spAutoFit/>
          </a:bodyPr>
          <a:lstStyle/>
          <a:p>
            <a:r>
              <a:rPr lang="en-US" sz="1100" dirty="0">
                <a:latin typeface="Calibri"/>
                <a:ea typeface="Calibri"/>
                <a:cs typeface="Calibri"/>
                <a:sym typeface="Calibri"/>
              </a:rPr>
              <a:t>Top salient events detected on the 1994 India plague (https://</a:t>
            </a:r>
            <a:r>
              <a:rPr lang="en-US" sz="1100" dirty="0" err="1">
                <a:latin typeface="Calibri"/>
                <a:ea typeface="Calibri"/>
                <a:cs typeface="Calibri"/>
                <a:sym typeface="Calibri"/>
              </a:rPr>
              <a:t>en.wikipedia.org</a:t>
            </a:r>
            <a:r>
              <a:rPr lang="en-US" sz="1100" dirty="0">
                <a:latin typeface="Calibri"/>
                <a:ea typeface="Calibri"/>
                <a:cs typeface="Calibri"/>
                <a:sym typeface="Calibri"/>
              </a:rPr>
              <a:t>/wiki/1994_plague_in_India) event</a:t>
            </a:r>
          </a:p>
        </p:txBody>
      </p:sp>
      <p:sp>
        <p:nvSpPr>
          <p:cNvPr id="9" name="Google Shape;296;gc35ed651e6_1_1"/>
          <p:cNvSpPr txBox="1">
            <a:spLocks noGrp="1"/>
          </p:cNvSpPr>
          <p:nvPr>
            <p:ph type="title"/>
          </p:nvPr>
        </p:nvSpPr>
        <p:spPr>
          <a:xfrm>
            <a:off x="210312" y="229133"/>
            <a:ext cx="8455228" cy="321000"/>
          </a:xfrm>
          <a:prstGeom prst="rect">
            <a:avLst/>
          </a:prstGeom>
        </p:spPr>
        <p:txBody>
          <a:bodyPr spcFirstLastPara="1" wrap="square" lIns="68573" tIns="34274" rIns="68573" bIns="34274" anchor="ctr" anchorCtr="0">
            <a:normAutofit fontScale="90000"/>
          </a:bodyPr>
          <a:lstStyle/>
          <a:p>
            <a:r>
              <a:rPr lang="en-US" dirty="0"/>
              <a:t>Why is Event Schema Useful? </a:t>
            </a:r>
            <a:r>
              <a:rPr lang="en-US" dirty="0" smtClean="0"/>
              <a:t>[4] Tracking Entity States</a:t>
            </a:r>
            <a:endParaRPr dirty="0"/>
          </a:p>
        </p:txBody>
      </p:sp>
    </p:spTree>
    <p:extLst>
      <p:ext uri="{BB962C8B-B14F-4D97-AF65-F5344CB8AC3E}">
        <p14:creationId xmlns:p14="http://schemas.microsoft.com/office/powerpoint/2010/main" val="2591833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d9317c73a9_1_93"/>
          <p:cNvSpPr txBox="1">
            <a:spLocks noGrp="1"/>
          </p:cNvSpPr>
          <p:nvPr>
            <p:ph type="title"/>
          </p:nvPr>
        </p:nvSpPr>
        <p:spPr>
          <a:xfrm>
            <a:off x="131379" y="273844"/>
            <a:ext cx="8576400" cy="427800"/>
          </a:xfrm>
          <a:prstGeom prst="rect">
            <a:avLst/>
          </a:prstGeom>
          <a:noFill/>
          <a:ln>
            <a:noFill/>
          </a:ln>
        </p:spPr>
        <p:txBody>
          <a:bodyPr spcFirstLastPara="1" vert="horz" wrap="square" lIns="68550" tIns="34250" rIns="68550" bIns="34250" rtlCol="0" anchor="ctr" anchorCtr="0">
            <a:normAutofit/>
          </a:bodyPr>
          <a:lstStyle/>
          <a:p>
            <a:r>
              <a:rPr lang="en-US" sz="2100" dirty="0"/>
              <a:t>Tracking Entity States: Protagonist (salient entity) Identification</a:t>
            </a:r>
            <a:endParaRPr sz="2100" dirty="0"/>
          </a:p>
        </p:txBody>
      </p:sp>
      <p:sp>
        <p:nvSpPr>
          <p:cNvPr id="345" name="Google Shape;345;gd9317c73a9_1_93"/>
          <p:cNvSpPr txBox="1">
            <a:spLocks noGrp="1"/>
          </p:cNvSpPr>
          <p:nvPr>
            <p:ph type="sldNum" idx="12"/>
          </p:nvPr>
        </p:nvSpPr>
        <p:spPr>
          <a:xfrm>
            <a:off x="6802821" y="4767263"/>
            <a:ext cx="2057400" cy="273900"/>
          </a:xfrm>
          <a:prstGeom prst="rect">
            <a:avLst/>
          </a:prstGeom>
          <a:noFill/>
          <a:ln>
            <a:noFill/>
          </a:ln>
        </p:spPr>
        <p:txBody>
          <a:bodyPr spcFirstLastPara="1" vert="horz" wrap="square" lIns="68550" tIns="34250" rIns="68550" bIns="34250" rtlCol="0" anchor="ctr" anchorCtr="0">
            <a:noAutofit/>
          </a:bodyPr>
          <a:lstStyle/>
          <a:p>
            <a:pPr>
              <a:buClr>
                <a:srgbClr val="000000"/>
              </a:buClr>
              <a:buSzPts val="900"/>
            </a:pPr>
            <a:fld id="{00000000-1234-1234-1234-123412341234}" type="slidenum">
              <a:rPr lang="en-US"/>
              <a:pPr>
                <a:buClr>
                  <a:srgbClr val="000000"/>
                </a:buClr>
                <a:buSzPts val="900"/>
              </a:pPr>
              <a:t>46</a:t>
            </a:fld>
            <a:endParaRPr/>
          </a:p>
        </p:txBody>
      </p:sp>
      <p:sp>
        <p:nvSpPr>
          <p:cNvPr id="346" name="Google Shape;346;gd9317c73a9_1_93"/>
          <p:cNvSpPr txBox="1"/>
          <p:nvPr/>
        </p:nvSpPr>
        <p:spPr>
          <a:xfrm>
            <a:off x="210312" y="673186"/>
            <a:ext cx="8723400" cy="1046552"/>
          </a:xfrm>
          <a:prstGeom prst="rect">
            <a:avLst/>
          </a:prstGeom>
          <a:noFill/>
          <a:ln>
            <a:noFill/>
          </a:ln>
        </p:spPr>
        <p:txBody>
          <a:bodyPr spcFirstLastPara="1" wrap="square" lIns="91400" tIns="91400" rIns="91400" bIns="91400" anchor="t" anchorCtr="0">
            <a:spAutoFit/>
          </a:bodyPr>
          <a:lstStyle/>
          <a:p>
            <a:r>
              <a:rPr lang="en-US">
                <a:latin typeface="Calibri"/>
                <a:ea typeface="Calibri"/>
                <a:cs typeface="Calibri"/>
                <a:sym typeface="Calibri"/>
              </a:rPr>
              <a:t>The saliency of an entity is determined by the events it is involved in and the role it plays in each event.</a:t>
            </a:r>
            <a:endParaRPr>
              <a:latin typeface="Calibri"/>
              <a:ea typeface="Calibri"/>
              <a:cs typeface="Calibri"/>
              <a:sym typeface="Calibri"/>
            </a:endParaRPr>
          </a:p>
          <a:p>
            <a:endParaRPr>
              <a:latin typeface="Calibri"/>
              <a:ea typeface="Calibri"/>
              <a:cs typeface="Calibri"/>
              <a:sym typeface="Calibri"/>
            </a:endParaRPr>
          </a:p>
          <a:p>
            <a:r>
              <a:rPr lang="en-US">
                <a:latin typeface="Calibri"/>
                <a:ea typeface="Calibri"/>
                <a:cs typeface="Calibri"/>
                <a:sym typeface="Calibri"/>
              </a:rPr>
              <a:t>Thus, we compute the saliency score by aggregating over each edge &lt;e_j, a, ent_i&gt;: </a:t>
            </a:r>
            <a:endParaRPr>
              <a:latin typeface="Calibri"/>
              <a:ea typeface="Calibri"/>
              <a:cs typeface="Calibri"/>
              <a:sym typeface="Calibri"/>
            </a:endParaRPr>
          </a:p>
          <a:p>
            <a:endParaRPr>
              <a:latin typeface="Calibri"/>
              <a:ea typeface="Calibri"/>
              <a:cs typeface="Calibri"/>
              <a:sym typeface="Calibri"/>
            </a:endParaRPr>
          </a:p>
        </p:txBody>
      </p:sp>
      <p:pic>
        <p:nvPicPr>
          <p:cNvPr id="347" name="Google Shape;347;gd9317c73a9_1_93"/>
          <p:cNvPicPr preferRelativeResize="0"/>
          <p:nvPr/>
        </p:nvPicPr>
        <p:blipFill rotWithShape="1">
          <a:blip r:embed="rId3">
            <a:alphaModFix/>
          </a:blip>
          <a:srcRect/>
          <a:stretch/>
        </p:blipFill>
        <p:spPr>
          <a:xfrm>
            <a:off x="2048750" y="2090453"/>
            <a:ext cx="4540626" cy="695075"/>
          </a:xfrm>
          <a:prstGeom prst="rect">
            <a:avLst/>
          </a:prstGeom>
          <a:noFill/>
          <a:ln>
            <a:noFill/>
          </a:ln>
        </p:spPr>
      </p:pic>
      <p:sp>
        <p:nvSpPr>
          <p:cNvPr id="348" name="Google Shape;348;gd9317c73a9_1_93"/>
          <p:cNvSpPr txBox="1"/>
          <p:nvPr/>
        </p:nvSpPr>
        <p:spPr>
          <a:xfrm>
            <a:off x="6492500" y="2698000"/>
            <a:ext cx="1240800" cy="400078"/>
          </a:xfrm>
          <a:prstGeom prst="rect">
            <a:avLst/>
          </a:prstGeom>
          <a:noFill/>
          <a:ln>
            <a:noFill/>
          </a:ln>
        </p:spPr>
        <p:txBody>
          <a:bodyPr spcFirstLastPara="1" wrap="square" lIns="91400" tIns="91400" rIns="91400" bIns="91400" anchor="t" anchorCtr="0">
            <a:spAutoFit/>
          </a:bodyPr>
          <a:lstStyle/>
          <a:p>
            <a:r>
              <a:rPr lang="en-US">
                <a:latin typeface="Calibri"/>
                <a:ea typeface="Calibri"/>
                <a:cs typeface="Calibri"/>
                <a:sym typeface="Calibri"/>
              </a:rPr>
              <a:t>argument role</a:t>
            </a:r>
            <a:endParaRPr>
              <a:latin typeface="Calibri"/>
              <a:ea typeface="Calibri"/>
              <a:cs typeface="Calibri"/>
              <a:sym typeface="Calibri"/>
            </a:endParaRPr>
          </a:p>
        </p:txBody>
      </p:sp>
      <p:cxnSp>
        <p:nvCxnSpPr>
          <p:cNvPr id="349" name="Google Shape;349;gd9317c73a9_1_93"/>
          <p:cNvCxnSpPr>
            <a:stCxn id="348" idx="0"/>
            <a:endCxn id="347" idx="3"/>
          </p:cNvCxnSpPr>
          <p:nvPr/>
        </p:nvCxnSpPr>
        <p:spPr>
          <a:xfrm flipH="1" flipV="1">
            <a:off x="6589376" y="2437991"/>
            <a:ext cx="523524" cy="260009"/>
          </a:xfrm>
          <a:prstGeom prst="straightConnector1">
            <a:avLst/>
          </a:prstGeom>
          <a:noFill/>
          <a:ln w="9525" cap="flat" cmpd="sng">
            <a:solidFill>
              <a:schemeClr val="dk2"/>
            </a:solidFill>
            <a:prstDash val="solid"/>
            <a:round/>
            <a:headEnd type="none" w="sm" len="sm"/>
            <a:tailEnd type="triangle" w="med" len="med"/>
          </a:ln>
        </p:spPr>
      </p:cxnSp>
      <p:sp>
        <p:nvSpPr>
          <p:cNvPr id="8" name="Google Shape;356;p3"/>
          <p:cNvSpPr/>
          <p:nvPr/>
        </p:nvSpPr>
        <p:spPr>
          <a:xfrm>
            <a:off x="963926" y="3156242"/>
            <a:ext cx="6547200" cy="1450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a:spcBef>
                <a:spcPts val="800"/>
              </a:spcBef>
              <a:buClr>
                <a:schemeClr val="dk1"/>
              </a:buClr>
              <a:buSzPts val="1100"/>
            </a:pPr>
            <a:r>
              <a:rPr lang="en-US" sz="1600">
                <a:solidFill>
                  <a:schemeClr val="dk1"/>
                </a:solidFill>
                <a:latin typeface="Open Sans"/>
                <a:ea typeface="Open Sans"/>
                <a:cs typeface="Open Sans"/>
                <a:sym typeface="Open Sans"/>
              </a:rPr>
              <a:t>At any particular </a:t>
            </a:r>
            <a:r>
              <a:rPr lang="en-US" sz="1600" dirty="0" err="1">
                <a:solidFill>
                  <a:schemeClr val="dk1"/>
                </a:solidFill>
                <a:latin typeface="Open Sans"/>
                <a:ea typeface="Open Sans"/>
                <a:cs typeface="Open Sans"/>
                <a:sym typeface="Open Sans"/>
              </a:rPr>
              <a:t>timestep</a:t>
            </a:r>
            <a:r>
              <a:rPr lang="en-US" sz="1600" dirty="0">
                <a:solidFill>
                  <a:schemeClr val="dk1"/>
                </a:solidFill>
                <a:latin typeface="Open Sans"/>
                <a:ea typeface="Open Sans"/>
                <a:cs typeface="Open Sans"/>
                <a:sym typeface="Open Sans"/>
              </a:rPr>
              <a:t> t, we should be able to know:</a:t>
            </a:r>
            <a:endParaRPr sz="1600" dirty="0">
              <a:solidFill>
                <a:schemeClr val="dk1"/>
              </a:solidFill>
              <a:latin typeface="Open Sans"/>
              <a:ea typeface="Open Sans"/>
              <a:cs typeface="Open Sans"/>
              <a:sym typeface="Open Sans"/>
            </a:endParaRPr>
          </a:p>
          <a:p>
            <a:pPr marL="457189" indent="-330192">
              <a:spcBef>
                <a:spcPts val="800"/>
              </a:spcBef>
              <a:buClr>
                <a:schemeClr val="dk1"/>
              </a:buClr>
              <a:buSzPts val="1600"/>
              <a:buFont typeface="Open Sans"/>
              <a:buChar char="•"/>
            </a:pPr>
            <a:r>
              <a:rPr lang="en-US" sz="1600" dirty="0">
                <a:solidFill>
                  <a:schemeClr val="dk1"/>
                </a:solidFill>
                <a:latin typeface="Open Sans"/>
                <a:ea typeface="Open Sans"/>
                <a:cs typeface="Open Sans"/>
                <a:sym typeface="Open Sans"/>
              </a:rPr>
              <a:t>Does entity A exist at </a:t>
            </a:r>
            <a:r>
              <a:rPr lang="en-US" sz="1600" dirty="0" err="1">
                <a:solidFill>
                  <a:schemeClr val="dk1"/>
                </a:solidFill>
                <a:latin typeface="Open Sans"/>
                <a:ea typeface="Open Sans"/>
                <a:cs typeface="Open Sans"/>
                <a:sym typeface="Open Sans"/>
              </a:rPr>
              <a:t>timestep</a:t>
            </a:r>
            <a:r>
              <a:rPr lang="en-US" sz="1600" dirty="0">
                <a:solidFill>
                  <a:schemeClr val="dk1"/>
                </a:solidFill>
                <a:latin typeface="Open Sans"/>
                <a:ea typeface="Open Sans"/>
                <a:cs typeface="Open Sans"/>
                <a:sym typeface="Open Sans"/>
              </a:rPr>
              <a:t> t? </a:t>
            </a:r>
            <a:endParaRPr sz="1600" dirty="0">
              <a:solidFill>
                <a:schemeClr val="dk1"/>
              </a:solidFill>
              <a:latin typeface="Open Sans"/>
              <a:ea typeface="Open Sans"/>
              <a:cs typeface="Open Sans"/>
              <a:sym typeface="Open Sans"/>
            </a:endParaRPr>
          </a:p>
          <a:p>
            <a:pPr marL="457189" indent="-330192">
              <a:buClr>
                <a:schemeClr val="dk1"/>
              </a:buClr>
              <a:buSzPts val="1600"/>
              <a:buFont typeface="Open Sans"/>
              <a:buChar char="•"/>
            </a:pPr>
            <a:r>
              <a:rPr lang="en-US" sz="1600" dirty="0">
                <a:solidFill>
                  <a:schemeClr val="dk1"/>
                </a:solidFill>
                <a:latin typeface="Open Sans"/>
                <a:ea typeface="Open Sans"/>
                <a:cs typeface="Open Sans"/>
                <a:sym typeface="Open Sans"/>
              </a:rPr>
              <a:t>Is entity A involved in any event at </a:t>
            </a:r>
            <a:r>
              <a:rPr lang="en-US" sz="1600" dirty="0" err="1">
                <a:solidFill>
                  <a:schemeClr val="dk1"/>
                </a:solidFill>
                <a:latin typeface="Open Sans"/>
                <a:ea typeface="Open Sans"/>
                <a:cs typeface="Open Sans"/>
                <a:sym typeface="Open Sans"/>
              </a:rPr>
              <a:t>timestep</a:t>
            </a:r>
            <a:r>
              <a:rPr lang="en-US" sz="1600" dirty="0">
                <a:solidFill>
                  <a:schemeClr val="dk1"/>
                </a:solidFill>
                <a:latin typeface="Open Sans"/>
                <a:ea typeface="Open Sans"/>
                <a:cs typeface="Open Sans"/>
                <a:sym typeface="Open Sans"/>
              </a:rPr>
              <a:t> t? </a:t>
            </a:r>
            <a:endParaRPr sz="1600" dirty="0">
              <a:solidFill>
                <a:schemeClr val="dk1"/>
              </a:solidFill>
              <a:latin typeface="Open Sans"/>
              <a:ea typeface="Open Sans"/>
              <a:cs typeface="Open Sans"/>
              <a:sym typeface="Open Sans"/>
            </a:endParaRPr>
          </a:p>
          <a:p>
            <a:pPr marL="457189" indent="-330192">
              <a:buClr>
                <a:schemeClr val="dk1"/>
              </a:buClr>
              <a:buSzPts val="1600"/>
              <a:buFont typeface="Open Sans"/>
              <a:buChar char="•"/>
            </a:pPr>
            <a:r>
              <a:rPr lang="en-US" sz="1600" dirty="0">
                <a:solidFill>
                  <a:schemeClr val="dk1"/>
                </a:solidFill>
                <a:latin typeface="Open Sans"/>
                <a:ea typeface="Open Sans"/>
                <a:cs typeface="Open Sans"/>
                <a:sym typeface="Open Sans"/>
              </a:rPr>
              <a:t>What is the location of entity A at </a:t>
            </a:r>
            <a:r>
              <a:rPr lang="en-US" sz="1600" dirty="0" err="1">
                <a:solidFill>
                  <a:schemeClr val="dk1"/>
                </a:solidFill>
                <a:latin typeface="Open Sans"/>
                <a:ea typeface="Open Sans"/>
                <a:cs typeface="Open Sans"/>
                <a:sym typeface="Open Sans"/>
              </a:rPr>
              <a:t>timestep</a:t>
            </a:r>
            <a:r>
              <a:rPr lang="en-US" sz="1600" dirty="0">
                <a:solidFill>
                  <a:schemeClr val="dk1"/>
                </a:solidFill>
                <a:latin typeface="Open Sans"/>
                <a:ea typeface="Open Sans"/>
                <a:cs typeface="Open Sans"/>
                <a:sym typeface="Open Sans"/>
              </a:rPr>
              <a:t> t? </a:t>
            </a:r>
            <a:endParaRPr sz="16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0330735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d9317c73a9_1_78"/>
          <p:cNvPicPr preferRelativeResize="0"/>
          <p:nvPr/>
        </p:nvPicPr>
        <p:blipFill rotWithShape="1">
          <a:blip r:embed="rId3">
            <a:alphaModFix/>
          </a:blip>
          <a:srcRect/>
          <a:stretch/>
        </p:blipFill>
        <p:spPr>
          <a:xfrm>
            <a:off x="1755625" y="540687"/>
            <a:ext cx="5327900" cy="3075201"/>
          </a:xfrm>
          <a:prstGeom prst="rect">
            <a:avLst/>
          </a:prstGeom>
          <a:noFill/>
          <a:ln>
            <a:noFill/>
          </a:ln>
        </p:spPr>
      </p:pic>
      <p:sp>
        <p:nvSpPr>
          <p:cNvPr id="363" name="Google Shape;363;gd9317c73a9_1_78"/>
          <p:cNvSpPr txBox="1">
            <a:spLocks noGrp="1"/>
          </p:cNvSpPr>
          <p:nvPr>
            <p:ph type="title"/>
          </p:nvPr>
        </p:nvSpPr>
        <p:spPr>
          <a:xfrm>
            <a:off x="131375" y="167951"/>
            <a:ext cx="8576400" cy="427800"/>
          </a:xfrm>
          <a:prstGeom prst="rect">
            <a:avLst/>
          </a:prstGeom>
          <a:noFill/>
          <a:ln>
            <a:noFill/>
          </a:ln>
        </p:spPr>
        <p:txBody>
          <a:bodyPr spcFirstLastPara="1" vert="horz" wrap="square" lIns="68550" tIns="34250" rIns="68550" bIns="34250" rtlCol="0" anchor="ctr" anchorCtr="0">
            <a:normAutofit/>
          </a:bodyPr>
          <a:lstStyle/>
          <a:p>
            <a:r>
              <a:rPr lang="en-US" sz="2100" dirty="0"/>
              <a:t>Temporal and Spatial Tracking of Protagonists: Type-level</a:t>
            </a:r>
            <a:endParaRPr sz="2100" dirty="0"/>
          </a:p>
        </p:txBody>
      </p:sp>
      <p:sp>
        <p:nvSpPr>
          <p:cNvPr id="364" name="Google Shape;364;gd9317c73a9_1_78"/>
          <p:cNvSpPr txBox="1">
            <a:spLocks noGrp="1"/>
          </p:cNvSpPr>
          <p:nvPr>
            <p:ph type="sldNum" idx="12"/>
          </p:nvPr>
        </p:nvSpPr>
        <p:spPr>
          <a:xfrm>
            <a:off x="6802821" y="4767263"/>
            <a:ext cx="2057400" cy="273900"/>
          </a:xfrm>
          <a:prstGeom prst="rect">
            <a:avLst/>
          </a:prstGeom>
          <a:noFill/>
          <a:ln>
            <a:noFill/>
          </a:ln>
        </p:spPr>
        <p:txBody>
          <a:bodyPr spcFirstLastPara="1" vert="horz" wrap="square" lIns="68550" tIns="34250" rIns="68550" bIns="34250" rtlCol="0" anchor="ctr" anchorCtr="0">
            <a:noAutofit/>
          </a:bodyPr>
          <a:lstStyle/>
          <a:p>
            <a:pPr>
              <a:buClr>
                <a:srgbClr val="000000"/>
              </a:buClr>
              <a:buSzPts val="900"/>
            </a:pPr>
            <a:fld id="{00000000-1234-1234-1234-123412341234}" type="slidenum">
              <a:rPr lang="en-US"/>
              <a:pPr>
                <a:buClr>
                  <a:srgbClr val="000000"/>
                </a:buClr>
                <a:buSzPts val="900"/>
              </a:pPr>
              <a:t>47</a:t>
            </a:fld>
            <a:endParaRPr/>
          </a:p>
        </p:txBody>
      </p:sp>
      <p:graphicFrame>
        <p:nvGraphicFramePr>
          <p:cNvPr id="365" name="Google Shape;365;gd9317c73a9_1_78"/>
          <p:cNvGraphicFramePr/>
          <p:nvPr>
            <p:extLst>
              <p:ext uri="{D42A27DB-BD31-4B8C-83A1-F6EECF244321}">
                <p14:modId xmlns:p14="http://schemas.microsoft.com/office/powerpoint/2010/main" val="2148252724"/>
              </p:ext>
            </p:extLst>
          </p:nvPr>
        </p:nvGraphicFramePr>
        <p:xfrm>
          <a:off x="275076" y="3670952"/>
          <a:ext cx="8357201" cy="1425275"/>
        </p:xfrm>
        <a:graphic>
          <a:graphicData uri="http://schemas.openxmlformats.org/drawingml/2006/table">
            <a:tbl>
              <a:tblPr>
                <a:noFill/>
              </a:tblPr>
              <a:tblGrid>
                <a:gridCol w="785800"/>
                <a:gridCol w="908200"/>
                <a:gridCol w="922675"/>
                <a:gridCol w="966675"/>
                <a:gridCol w="1186273"/>
                <a:gridCol w="1038353"/>
                <a:gridCol w="1256575"/>
                <a:gridCol w="1292650"/>
              </a:tblGrid>
              <a:tr h="3737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Timestep</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1</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2</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3</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4</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5</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6</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7</a:t>
                      </a:r>
                      <a:endParaRPr sz="1100" u="none" strike="noStrike" cap="none"/>
                    </a:p>
                  </a:txBody>
                  <a:tcPr marL="91425" marR="91425" marT="91425" marB="91425"/>
                </a:tc>
              </a:tr>
              <a:tr h="525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Event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Learning</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Contact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Request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ExchangeBuySell</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Manufacture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Transport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DetonateExplode</a:t>
                      </a:r>
                      <a:endParaRPr sz="1100" u="none" strike="noStrike" cap="none"/>
                    </a:p>
                  </a:txBody>
                  <a:tcPr marL="91425" marR="91425" marT="91425" marB="91425"/>
                </a:tc>
              </a:tr>
              <a:tr h="525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Location</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TrainingLoc</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TrainingLoc</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TrainingLoc</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Store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AttackerHome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AttackerHome-&gt;PlaceOfAttack</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err="1"/>
                        <a:t>PlaceOfAttack</a:t>
                      </a:r>
                      <a:endParaRPr sz="1100" u="none" strike="noStrike" cap="none" dirty="0"/>
                    </a:p>
                  </a:txBody>
                  <a:tcPr marL="91425" marR="91425" marT="91425" marB="91425"/>
                </a:tc>
              </a:tr>
            </a:tbl>
          </a:graphicData>
        </a:graphic>
      </p:graphicFrame>
      <p:sp>
        <p:nvSpPr>
          <p:cNvPr id="366" name="Google Shape;366;gd9317c73a9_1_78"/>
          <p:cNvSpPr txBox="1">
            <a:spLocks noGrp="1"/>
          </p:cNvSpPr>
          <p:nvPr>
            <p:ph type="body" idx="1"/>
          </p:nvPr>
        </p:nvSpPr>
        <p:spPr>
          <a:xfrm>
            <a:off x="55878" y="3226150"/>
            <a:ext cx="2493300" cy="3797100"/>
          </a:xfrm>
          <a:prstGeom prst="rect">
            <a:avLst/>
          </a:prstGeom>
          <a:noFill/>
          <a:ln>
            <a:noFill/>
          </a:ln>
        </p:spPr>
        <p:txBody>
          <a:bodyPr spcFirstLastPara="1" vert="horz" wrap="square" lIns="68550" tIns="34250" rIns="68550" bIns="34250" rtlCol="0" anchor="t" anchorCtr="0">
            <a:normAutofit/>
          </a:bodyPr>
          <a:lstStyle/>
          <a:p>
            <a:pPr marL="457178" indent="-336533">
              <a:buSzPts val="1700"/>
              <a:buChar char="●"/>
            </a:pPr>
            <a:r>
              <a:rPr lang="en-US" sz="1700"/>
              <a:t>State of attacker:</a:t>
            </a:r>
            <a:endParaRPr sz="1700"/>
          </a:p>
        </p:txBody>
      </p:sp>
    </p:spTree>
    <p:extLst>
      <p:ext uri="{BB962C8B-B14F-4D97-AF65-F5344CB8AC3E}">
        <p14:creationId xmlns:p14="http://schemas.microsoft.com/office/powerpoint/2010/main" val="2891041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2" name="Google Shape;372;gd9317c73a9_0_53"/>
          <p:cNvSpPr txBox="1">
            <a:spLocks noGrp="1"/>
          </p:cNvSpPr>
          <p:nvPr>
            <p:ph type="sldNum" idx="12"/>
          </p:nvPr>
        </p:nvSpPr>
        <p:spPr>
          <a:xfrm>
            <a:off x="6802821" y="4767263"/>
            <a:ext cx="2057400" cy="273900"/>
          </a:xfrm>
          <a:prstGeom prst="rect">
            <a:avLst/>
          </a:prstGeom>
          <a:noFill/>
          <a:ln>
            <a:noFill/>
          </a:ln>
        </p:spPr>
        <p:txBody>
          <a:bodyPr spcFirstLastPara="1" vert="horz" wrap="square" lIns="68550" tIns="34250" rIns="68550" bIns="34250" rtlCol="0" anchor="ctr" anchorCtr="0">
            <a:noAutofit/>
          </a:bodyPr>
          <a:lstStyle/>
          <a:p>
            <a:pPr>
              <a:buClr>
                <a:srgbClr val="000000"/>
              </a:buClr>
              <a:buSzPts val="900"/>
            </a:pPr>
            <a:fld id="{00000000-1234-1234-1234-123412341234}" type="slidenum">
              <a:rPr lang="en-US"/>
              <a:pPr>
                <a:buClr>
                  <a:srgbClr val="000000"/>
                </a:buClr>
                <a:buSzPts val="900"/>
              </a:pPr>
              <a:t>48</a:t>
            </a:fld>
            <a:endParaRPr/>
          </a:p>
        </p:txBody>
      </p:sp>
      <p:graphicFrame>
        <p:nvGraphicFramePr>
          <p:cNvPr id="373" name="Google Shape;373;gd9317c73a9_0_53"/>
          <p:cNvGraphicFramePr/>
          <p:nvPr/>
        </p:nvGraphicFramePr>
        <p:xfrm>
          <a:off x="240975" y="3490202"/>
          <a:ext cx="8357200" cy="1661525"/>
        </p:xfrm>
        <a:graphic>
          <a:graphicData uri="http://schemas.openxmlformats.org/drawingml/2006/table">
            <a:tbl>
              <a:tblPr>
                <a:noFill/>
              </a:tblPr>
              <a:tblGrid>
                <a:gridCol w="925025"/>
                <a:gridCol w="768975"/>
                <a:gridCol w="922675"/>
                <a:gridCol w="966675"/>
                <a:gridCol w="1112325"/>
                <a:gridCol w="1112300"/>
                <a:gridCol w="1256575"/>
                <a:gridCol w="1292650"/>
              </a:tblGrid>
              <a:tr h="3737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Timestep</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1</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2</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3</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4</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5</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6</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7</a:t>
                      </a:r>
                      <a:endParaRPr sz="1100" u="none" strike="noStrike" cap="none"/>
                    </a:p>
                  </a:txBody>
                  <a:tcPr marL="91425" marR="91425" marT="91425" marB="91425"/>
                </a:tc>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Existence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Created </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Destroyed</a:t>
                      </a:r>
                      <a:endParaRPr sz="1100" u="none" strike="noStrike" cap="none"/>
                    </a:p>
                  </a:txBody>
                  <a:tcPr marL="91425" marR="91425" marT="91425" marB="91425"/>
                </a:tc>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Event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Manufacture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Transport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DetonateExplode</a:t>
                      </a:r>
                      <a:endParaRPr sz="1100" u="none" strike="noStrike" cap="none"/>
                    </a:p>
                  </a:txBody>
                  <a:tcPr marL="91425" marR="91425" marT="91425" marB="91425"/>
                </a:tc>
              </a:tr>
              <a:tr h="525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Location</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AttackerHome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AttackerHome-&gt;PlaceOfAttack</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PlaceOfAttack</a:t>
                      </a:r>
                      <a:endParaRPr sz="1100" u="none" strike="noStrike" cap="none"/>
                    </a:p>
                  </a:txBody>
                  <a:tcPr marL="91425" marR="91425" marT="91425" marB="91425"/>
                </a:tc>
              </a:tr>
            </a:tbl>
          </a:graphicData>
        </a:graphic>
      </p:graphicFrame>
      <p:sp>
        <p:nvSpPr>
          <p:cNvPr id="374" name="Google Shape;374;gd9317c73a9_0_53"/>
          <p:cNvSpPr txBox="1">
            <a:spLocks noGrp="1"/>
          </p:cNvSpPr>
          <p:nvPr>
            <p:ph type="body" idx="1"/>
          </p:nvPr>
        </p:nvSpPr>
        <p:spPr>
          <a:xfrm>
            <a:off x="202850" y="3141300"/>
            <a:ext cx="1932000" cy="308400"/>
          </a:xfrm>
          <a:prstGeom prst="rect">
            <a:avLst/>
          </a:prstGeom>
          <a:noFill/>
          <a:ln>
            <a:noFill/>
          </a:ln>
        </p:spPr>
        <p:txBody>
          <a:bodyPr spcFirstLastPara="1" vert="horz" wrap="square" lIns="68550" tIns="34250" rIns="68550" bIns="34250" rtlCol="0" anchor="t" anchorCtr="0">
            <a:normAutofit fontScale="85000" lnSpcReduction="10000"/>
          </a:bodyPr>
          <a:lstStyle/>
          <a:p>
            <a:pPr marL="457178" indent="-336533">
              <a:buSzPct val="160000"/>
              <a:buChar char="●"/>
            </a:pPr>
            <a:r>
              <a:rPr lang="en-US" sz="1700"/>
              <a:t>State of bomb:</a:t>
            </a:r>
            <a:endParaRPr sz="1700"/>
          </a:p>
        </p:txBody>
      </p:sp>
      <p:pic>
        <p:nvPicPr>
          <p:cNvPr id="375" name="Google Shape;375;gd9317c73a9_0_53"/>
          <p:cNvPicPr preferRelativeResize="0"/>
          <p:nvPr/>
        </p:nvPicPr>
        <p:blipFill rotWithShape="1">
          <a:blip r:embed="rId3">
            <a:alphaModFix/>
          </a:blip>
          <a:srcRect/>
          <a:stretch/>
        </p:blipFill>
        <p:spPr>
          <a:xfrm>
            <a:off x="2527000" y="603953"/>
            <a:ext cx="4851774" cy="2886249"/>
          </a:xfrm>
          <a:prstGeom prst="rect">
            <a:avLst/>
          </a:prstGeom>
          <a:noFill/>
          <a:ln>
            <a:noFill/>
          </a:ln>
        </p:spPr>
      </p:pic>
      <p:sp>
        <p:nvSpPr>
          <p:cNvPr id="8" name="Google Shape;363;gd9317c73a9_1_78"/>
          <p:cNvSpPr txBox="1">
            <a:spLocks noGrp="1"/>
          </p:cNvSpPr>
          <p:nvPr>
            <p:ph type="title"/>
          </p:nvPr>
        </p:nvSpPr>
        <p:spPr>
          <a:xfrm>
            <a:off x="131375" y="167951"/>
            <a:ext cx="8576400" cy="427800"/>
          </a:xfrm>
          <a:prstGeom prst="rect">
            <a:avLst/>
          </a:prstGeom>
          <a:noFill/>
          <a:ln>
            <a:noFill/>
          </a:ln>
        </p:spPr>
        <p:txBody>
          <a:bodyPr spcFirstLastPara="1" vert="horz" wrap="square" lIns="68550" tIns="34250" rIns="68550" bIns="34250" rtlCol="0" anchor="ctr" anchorCtr="0">
            <a:normAutofit/>
          </a:bodyPr>
          <a:lstStyle/>
          <a:p>
            <a:r>
              <a:rPr lang="en-US" sz="2100" dirty="0"/>
              <a:t>Temporal and Spatial Tracking of Protagonists: Type-level</a:t>
            </a:r>
            <a:endParaRPr sz="2100" dirty="0"/>
          </a:p>
        </p:txBody>
      </p:sp>
    </p:spTree>
    <p:extLst>
      <p:ext uri="{BB962C8B-B14F-4D97-AF65-F5344CB8AC3E}">
        <p14:creationId xmlns:p14="http://schemas.microsoft.com/office/powerpoint/2010/main" val="2883710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f9541f3af_0_16"/>
          <p:cNvSpPr txBox="1">
            <a:spLocks noGrp="1"/>
          </p:cNvSpPr>
          <p:nvPr>
            <p:ph type="title"/>
          </p:nvPr>
        </p:nvSpPr>
        <p:spPr>
          <a:xfrm>
            <a:off x="131375" y="169150"/>
            <a:ext cx="8916300" cy="532500"/>
          </a:xfrm>
          <a:prstGeom prst="rect">
            <a:avLst/>
          </a:prstGeom>
          <a:noFill/>
          <a:ln>
            <a:noFill/>
          </a:ln>
        </p:spPr>
        <p:txBody>
          <a:bodyPr spcFirstLastPara="1" vert="horz" wrap="square" lIns="68575" tIns="34275" rIns="68575" bIns="34275" rtlCol="0" anchor="ctr" anchorCtr="0">
            <a:normAutofit fontScale="90000"/>
          </a:bodyPr>
          <a:lstStyle/>
          <a:p>
            <a:r>
              <a:rPr lang="en-US" sz="2100" dirty="0"/>
              <a:t>Temporal and Spatial Tracking of Protagonists: Instance-level (attacker Mahmoud </a:t>
            </a:r>
            <a:r>
              <a:rPr lang="en-US" sz="2100" dirty="0" err="1"/>
              <a:t>Khayat</a:t>
            </a:r>
            <a:r>
              <a:rPr lang="en-US" sz="2100" dirty="0"/>
              <a:t> and Khaled </a:t>
            </a:r>
            <a:r>
              <a:rPr lang="en-US" sz="2100" dirty="0" err="1"/>
              <a:t>Khayat</a:t>
            </a:r>
            <a:r>
              <a:rPr lang="en-US" sz="2100" dirty="0"/>
              <a:t>)</a:t>
            </a:r>
            <a:endParaRPr sz="2100" dirty="0"/>
          </a:p>
        </p:txBody>
      </p:sp>
      <p:sp>
        <p:nvSpPr>
          <p:cNvPr id="125" name="Google Shape;125;gdf9541f3af_0_16"/>
          <p:cNvSpPr txBox="1">
            <a:spLocks noGrp="1"/>
          </p:cNvSpPr>
          <p:nvPr>
            <p:ph type="sldNum" idx="12"/>
          </p:nvPr>
        </p:nvSpPr>
        <p:spPr>
          <a:xfrm>
            <a:off x="6802821" y="4767263"/>
            <a:ext cx="2057400" cy="273900"/>
          </a:xfrm>
          <a:prstGeom prst="rect">
            <a:avLst/>
          </a:prstGeom>
          <a:noFill/>
          <a:ln>
            <a:noFill/>
          </a:ln>
        </p:spPr>
        <p:txBody>
          <a:bodyPr spcFirstLastPara="1" vert="horz" wrap="square" lIns="68575" tIns="34275" rIns="68575" bIns="34275" rtlCol="0" anchor="ctr" anchorCtr="0">
            <a:noAutofit/>
          </a:bodyPr>
          <a:lstStyle/>
          <a:p>
            <a:pPr>
              <a:buClr>
                <a:srgbClr val="000000"/>
              </a:buClr>
              <a:buSzPts val="900"/>
            </a:pPr>
            <a:fld id="{00000000-1234-1234-1234-123412341234}" type="slidenum">
              <a:rPr lang="en-US"/>
              <a:pPr>
                <a:buClr>
                  <a:srgbClr val="000000"/>
                </a:buClr>
                <a:buSzPts val="900"/>
              </a:pPr>
              <a:t>49</a:t>
            </a:fld>
            <a:endParaRPr/>
          </a:p>
        </p:txBody>
      </p:sp>
      <p:graphicFrame>
        <p:nvGraphicFramePr>
          <p:cNvPr id="126" name="Google Shape;126;gdf9541f3af_0_16"/>
          <p:cNvGraphicFramePr/>
          <p:nvPr/>
        </p:nvGraphicFramePr>
        <p:xfrm>
          <a:off x="286051" y="3874976"/>
          <a:ext cx="8357225" cy="1154795"/>
        </p:xfrm>
        <a:graphic>
          <a:graphicData uri="http://schemas.openxmlformats.org/drawingml/2006/table">
            <a:tbl>
              <a:tblPr>
                <a:noFill/>
              </a:tblPr>
              <a:tblGrid>
                <a:gridCol w="768375"/>
                <a:gridCol w="830450"/>
                <a:gridCol w="458800"/>
                <a:gridCol w="914000"/>
                <a:gridCol w="1095050"/>
                <a:gridCol w="963300"/>
                <a:gridCol w="1088250"/>
                <a:gridCol w="1119500"/>
                <a:gridCol w="1119500"/>
              </a:tblGrid>
              <a:tr h="3737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Timestep</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1</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2</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3</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4</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5</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6</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7</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r>
              <a:tr h="40002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Event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1300" u="none" strike="noStrike" cap="none">
                          <a:solidFill>
                            <a:schemeClr val="dk1"/>
                          </a:solidFill>
                        </a:rPr>
                        <a:t>disguise</a:t>
                      </a:r>
                      <a:endParaRPr sz="13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put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abandon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investigate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arrest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charge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convict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sentence</a:t>
                      </a:r>
                      <a:endParaRPr sz="1400" u="none" strike="noStrike" cap="none"/>
                    </a:p>
                  </a:txBody>
                  <a:tcPr marL="91425" marR="91425" marT="91425" marB="91425"/>
                </a:tc>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Location</a:t>
                      </a:r>
                      <a:endParaRPr sz="1100" u="none" strike="noStrike" cap="none"/>
                    </a:p>
                  </a:txBody>
                  <a:tcPr marL="91425" marR="91425" marT="91425" marB="91425"/>
                </a:tc>
                <a:tc gridSpan="8">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Sydney</a:t>
                      </a:r>
                      <a:endParaRPr sz="1100" u="none" strike="noStrike" cap="none"/>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27" name="Google Shape;127;gdf9541f3af_0_16"/>
          <p:cNvPicPr preferRelativeResize="0"/>
          <p:nvPr/>
        </p:nvPicPr>
        <p:blipFill rotWithShape="1">
          <a:blip r:embed="rId3">
            <a:alphaModFix/>
          </a:blip>
          <a:srcRect/>
          <a:stretch/>
        </p:blipFill>
        <p:spPr>
          <a:xfrm>
            <a:off x="1261100" y="701651"/>
            <a:ext cx="6035973" cy="3020926"/>
          </a:xfrm>
          <a:prstGeom prst="rect">
            <a:avLst/>
          </a:prstGeom>
          <a:noFill/>
          <a:ln>
            <a:noFill/>
          </a:ln>
        </p:spPr>
      </p:pic>
    </p:spTree>
    <p:extLst>
      <p:ext uri="{BB962C8B-B14F-4D97-AF65-F5344CB8AC3E}">
        <p14:creationId xmlns:p14="http://schemas.microsoft.com/office/powerpoint/2010/main" val="178890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
          <p:cNvSpPr txBox="1">
            <a:spLocks noGrp="1"/>
          </p:cNvSpPr>
          <p:nvPr>
            <p:ph type="body" idx="1"/>
          </p:nvPr>
        </p:nvSpPr>
        <p:spPr>
          <a:xfrm>
            <a:off x="450642" y="1052150"/>
            <a:ext cx="8242716" cy="3499011"/>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rgbClr val="170981"/>
              </a:buClr>
              <a:buSzPts val="1300"/>
              <a:buFont typeface="Arial"/>
              <a:buChar char="•"/>
            </a:pPr>
            <a:r>
              <a:rPr lang="en-US" sz="2400" dirty="0" smtClean="0"/>
              <a:t>John purchased a high-pressure cooker and materials for bomb making. ________________. _________________. There was an explosion during Boston Marathon. _______________. Police found the bomb was inside a high-pressure cooker. ____________________. ___________________. John was sentenced to death.</a:t>
            </a:r>
          </a:p>
        </p:txBody>
      </p:sp>
      <p:sp>
        <p:nvSpPr>
          <p:cNvPr id="355" name="Google Shape;355;p5"/>
          <p:cNvSpPr txBox="1"/>
          <p:nvPr/>
        </p:nvSpPr>
        <p:spPr>
          <a:xfrm>
            <a:off x="7298532" y="4926807"/>
            <a:ext cx="702469" cy="27384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0000"/>
                </a:solidFill>
                <a:latin typeface="Calibri"/>
                <a:ea typeface="Calibri"/>
                <a:cs typeface="Calibri"/>
                <a:sym typeface="Calibri"/>
              </a:rPr>
              <a:t>5</a:t>
            </a:fld>
            <a:endParaRPr sz="1100" b="1" i="0" u="none" strike="noStrike" cap="none">
              <a:solidFill>
                <a:srgbClr val="000000"/>
              </a:solidFill>
              <a:latin typeface="Calibri"/>
              <a:ea typeface="Calibri"/>
              <a:cs typeface="Calibri"/>
              <a:sym typeface="Calibri"/>
            </a:endParaRPr>
          </a:p>
        </p:txBody>
      </p:sp>
      <p:sp>
        <p:nvSpPr>
          <p:cNvPr id="356" name="Google Shape;356;p5"/>
          <p:cNvSpPr txBox="1">
            <a:spLocks noGrp="1"/>
          </p:cNvSpPr>
          <p:nvPr>
            <p:ph type="title"/>
          </p:nvPr>
        </p:nvSpPr>
        <p:spPr>
          <a:xfrm>
            <a:off x="628650" y="273845"/>
            <a:ext cx="7886700" cy="571800"/>
          </a:xfrm>
          <a:prstGeom prst="rect">
            <a:avLst/>
          </a:prstGeom>
          <a:noFill/>
          <a:ln>
            <a:noFill/>
          </a:ln>
        </p:spPr>
        <p:txBody>
          <a:bodyPr spcFirstLastPara="1" wrap="square" lIns="68550" tIns="34250" rIns="68550" bIns="34250" anchor="t" anchorCtr="0">
            <a:normAutofit/>
          </a:bodyPr>
          <a:lstStyle/>
          <a:p>
            <a:pPr marL="0" lvl="0" indent="0" algn="l" rtl="0">
              <a:lnSpc>
                <a:spcPct val="90000"/>
              </a:lnSpc>
              <a:spcBef>
                <a:spcPts val="0"/>
              </a:spcBef>
              <a:spcAft>
                <a:spcPts val="0"/>
              </a:spcAft>
              <a:buSzPts val="3600"/>
              <a:buNone/>
            </a:pPr>
            <a:r>
              <a:rPr lang="en-US" dirty="0" smtClean="0"/>
              <a:t>Quiz Time!</a:t>
            </a:r>
            <a:endParaRPr dirty="0">
              <a:solidFill>
                <a:srgbClr val="FF0000"/>
              </a:solidFill>
            </a:endParaRPr>
          </a:p>
        </p:txBody>
      </p:sp>
    </p:spTree>
    <p:extLst>
      <p:ext uri="{BB962C8B-B14F-4D97-AF65-F5344CB8AC3E}">
        <p14:creationId xmlns:p14="http://schemas.microsoft.com/office/powerpoint/2010/main" val="5149719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df9541f3af_0_23"/>
          <p:cNvSpPr txBox="1">
            <a:spLocks noGrp="1"/>
          </p:cNvSpPr>
          <p:nvPr>
            <p:ph type="title"/>
          </p:nvPr>
        </p:nvSpPr>
        <p:spPr>
          <a:xfrm>
            <a:off x="131375" y="273856"/>
            <a:ext cx="4440626" cy="867300"/>
          </a:xfrm>
          <a:prstGeom prst="rect">
            <a:avLst/>
          </a:prstGeom>
          <a:noFill/>
          <a:ln>
            <a:noFill/>
          </a:ln>
        </p:spPr>
        <p:txBody>
          <a:bodyPr spcFirstLastPara="1" vert="horz" wrap="square" lIns="68575" tIns="34275" rIns="68575" bIns="34275" rtlCol="0" anchor="ctr" anchorCtr="0">
            <a:normAutofit/>
          </a:bodyPr>
          <a:lstStyle/>
          <a:p>
            <a:r>
              <a:rPr lang="en-US" sz="2100" dirty="0"/>
              <a:t>Temporal and Spatial Tracking of Protagonists: Instance-level (bomb)</a:t>
            </a:r>
            <a:endParaRPr sz="2100" dirty="0"/>
          </a:p>
        </p:txBody>
      </p:sp>
      <p:sp>
        <p:nvSpPr>
          <p:cNvPr id="133" name="Google Shape;133;gdf9541f3af_0_23"/>
          <p:cNvSpPr txBox="1">
            <a:spLocks noGrp="1"/>
          </p:cNvSpPr>
          <p:nvPr>
            <p:ph type="sldNum" idx="12"/>
          </p:nvPr>
        </p:nvSpPr>
        <p:spPr>
          <a:xfrm>
            <a:off x="6802821" y="4767263"/>
            <a:ext cx="2057400" cy="273900"/>
          </a:xfrm>
          <a:prstGeom prst="rect">
            <a:avLst/>
          </a:prstGeom>
          <a:noFill/>
          <a:ln>
            <a:noFill/>
          </a:ln>
        </p:spPr>
        <p:txBody>
          <a:bodyPr spcFirstLastPara="1" vert="horz" wrap="square" lIns="68575" tIns="34275" rIns="68575" bIns="34275" rtlCol="0" anchor="ctr" anchorCtr="0">
            <a:noAutofit/>
          </a:bodyPr>
          <a:lstStyle/>
          <a:p>
            <a:pPr>
              <a:buClr>
                <a:srgbClr val="000000"/>
              </a:buClr>
              <a:buSzPts val="900"/>
            </a:pPr>
            <a:fld id="{00000000-1234-1234-1234-123412341234}" type="slidenum">
              <a:rPr lang="en-US"/>
              <a:pPr>
                <a:buClr>
                  <a:srgbClr val="000000"/>
                </a:buClr>
                <a:buSzPts val="900"/>
              </a:pPr>
              <a:t>50</a:t>
            </a:fld>
            <a:endParaRPr/>
          </a:p>
        </p:txBody>
      </p:sp>
      <p:graphicFrame>
        <p:nvGraphicFramePr>
          <p:cNvPr id="134" name="Google Shape;134;gdf9541f3af_0_23"/>
          <p:cNvGraphicFramePr/>
          <p:nvPr/>
        </p:nvGraphicFramePr>
        <p:xfrm>
          <a:off x="131376" y="2201200"/>
          <a:ext cx="4440625" cy="1588650"/>
        </p:xfrm>
        <a:graphic>
          <a:graphicData uri="http://schemas.openxmlformats.org/drawingml/2006/table">
            <a:tbl>
              <a:tblPr>
                <a:noFill/>
              </a:tblPr>
              <a:tblGrid>
                <a:gridCol w="853900"/>
                <a:gridCol w="1107000"/>
                <a:gridCol w="952175"/>
                <a:gridCol w="1527550"/>
              </a:tblGrid>
              <a:tr h="3543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Timestep</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1</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2</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3</a:t>
                      </a:r>
                      <a:endParaRPr sz="1100" u="none" strike="noStrike" cap="none"/>
                    </a:p>
                  </a:txBody>
                  <a:tcPr marL="91425" marR="91425" marT="91425" marB="91425"/>
                </a:tc>
              </a:tr>
              <a:tr h="3543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Existence</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Created </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Destroyed</a:t>
                      </a:r>
                      <a:endParaRPr sz="1100" u="none" strike="noStrike" cap="none"/>
                    </a:p>
                  </a:txBody>
                  <a:tcPr marL="91425" marR="91425" marT="91425" marB="91425"/>
                </a:tc>
              </a:tr>
              <a:tr h="525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Event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Manufacture (disguised)</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Transport (put)</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DisableDefuse (abandoned)</a:t>
                      </a:r>
                      <a:endParaRPr sz="1100" u="none" strike="noStrike" cap="none"/>
                    </a:p>
                  </a:txBody>
                  <a:tcPr marL="91425" marR="91425" marT="91425" marB="91425"/>
                </a:tc>
              </a:tr>
              <a:tr h="3543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Location</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tc>
                <a:tc gridSpan="2">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Sydney</a:t>
                      </a:r>
                      <a:endParaRPr sz="1100" u="none" strike="noStrike" cap="none"/>
                    </a:p>
                  </a:txBody>
                  <a:tcPr marL="91425" marR="91425" marT="91425" marB="91425"/>
                </a:tc>
                <a:tc hMerge="1">
                  <a:txBody>
                    <a:bodyPr/>
                    <a:lstStyle/>
                    <a:p>
                      <a:endParaRPr lang="en-US"/>
                    </a:p>
                  </a:txBody>
                  <a:tcPr/>
                </a:tc>
              </a:tr>
            </a:tbl>
          </a:graphicData>
        </a:graphic>
      </p:graphicFrame>
      <p:pic>
        <p:nvPicPr>
          <p:cNvPr id="135" name="Google Shape;135;gdf9541f3af_0_23"/>
          <p:cNvPicPr preferRelativeResize="0"/>
          <p:nvPr/>
        </p:nvPicPr>
        <p:blipFill rotWithShape="1">
          <a:blip r:embed="rId3">
            <a:alphaModFix/>
          </a:blip>
          <a:srcRect/>
          <a:stretch/>
        </p:blipFill>
        <p:spPr>
          <a:xfrm>
            <a:off x="4715351" y="194176"/>
            <a:ext cx="5476623" cy="4647699"/>
          </a:xfrm>
          <a:prstGeom prst="rect">
            <a:avLst/>
          </a:prstGeom>
          <a:noFill/>
          <a:ln>
            <a:noFill/>
          </a:ln>
        </p:spPr>
      </p:pic>
    </p:spTree>
    <p:extLst>
      <p:ext uri="{BB962C8B-B14F-4D97-AF65-F5344CB8AC3E}">
        <p14:creationId xmlns:p14="http://schemas.microsoft.com/office/powerpoint/2010/main" val="3251775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d9d93b9864_0_27"/>
          <p:cNvSpPr txBox="1">
            <a:spLocks noGrp="1"/>
          </p:cNvSpPr>
          <p:nvPr>
            <p:ph type="title"/>
          </p:nvPr>
        </p:nvSpPr>
        <p:spPr>
          <a:xfrm>
            <a:off x="131379" y="273844"/>
            <a:ext cx="8576400" cy="427800"/>
          </a:xfrm>
          <a:prstGeom prst="rect">
            <a:avLst/>
          </a:prstGeom>
          <a:noFill/>
          <a:ln>
            <a:noFill/>
          </a:ln>
        </p:spPr>
        <p:txBody>
          <a:bodyPr spcFirstLastPara="1" vert="horz" wrap="square" lIns="68575" tIns="34275" rIns="68575" bIns="34275" rtlCol="0" anchor="ctr" anchorCtr="0">
            <a:normAutofit/>
          </a:bodyPr>
          <a:lstStyle/>
          <a:p>
            <a:pPr>
              <a:lnSpc>
                <a:spcPct val="90000"/>
              </a:lnSpc>
            </a:pPr>
            <a:r>
              <a:rPr lang="en-US" sz="2100" dirty="0" smtClean="0"/>
              <a:t>More Fun Applications: Cooking</a:t>
            </a:r>
            <a:endParaRPr sz="2100" dirty="0"/>
          </a:p>
        </p:txBody>
      </p:sp>
      <p:sp>
        <p:nvSpPr>
          <p:cNvPr id="303" name="Google Shape;303;gd9d93b9864_0_27"/>
          <p:cNvSpPr txBox="1">
            <a:spLocks noGrp="1"/>
          </p:cNvSpPr>
          <p:nvPr>
            <p:ph type="sldNum" idx="12"/>
          </p:nvPr>
        </p:nvSpPr>
        <p:spPr>
          <a:xfrm>
            <a:off x="6802821" y="4767263"/>
            <a:ext cx="2057400" cy="273900"/>
          </a:xfrm>
          <a:prstGeom prst="rect">
            <a:avLst/>
          </a:prstGeom>
          <a:noFill/>
          <a:ln>
            <a:noFill/>
          </a:ln>
        </p:spPr>
        <p:txBody>
          <a:bodyPr spcFirstLastPara="1" vert="horz" wrap="square" lIns="68575" tIns="34275" rIns="68575" bIns="34275" rtlCol="0" anchor="ctr" anchorCtr="0">
            <a:noAutofit/>
          </a:bodyPr>
          <a:lstStyle/>
          <a:p>
            <a:pPr algn="r">
              <a:buSzPts val="900"/>
            </a:pPr>
            <a:fld id="{00000000-1234-1234-1234-123412341234}" type="slidenum">
              <a:rPr lang="en-US"/>
              <a:pPr algn="r">
                <a:buSzPts val="900"/>
              </a:pPr>
              <a:t>51</a:t>
            </a:fld>
            <a:endParaRPr/>
          </a:p>
        </p:txBody>
      </p:sp>
      <p:sp>
        <p:nvSpPr>
          <p:cNvPr id="304" name="Google Shape;304;gd9d93b9864_0_27"/>
          <p:cNvSpPr txBox="1"/>
          <p:nvPr/>
        </p:nvSpPr>
        <p:spPr>
          <a:xfrm>
            <a:off x="210312" y="673186"/>
            <a:ext cx="8723400" cy="1477297"/>
          </a:xfrm>
          <a:prstGeom prst="rect">
            <a:avLst/>
          </a:prstGeom>
          <a:noFill/>
          <a:ln>
            <a:noFill/>
          </a:ln>
        </p:spPr>
        <p:txBody>
          <a:bodyPr spcFirstLastPara="1" wrap="square" lIns="91425" tIns="91425" rIns="91425" bIns="91425" anchor="t" anchorCtr="0">
            <a:spAutoFit/>
          </a:bodyPr>
          <a:lstStyle/>
          <a:p>
            <a:pPr marL="457189" indent="-317492">
              <a:buSzPts val="1400"/>
              <a:buFont typeface="Calibri"/>
              <a:buChar char="●"/>
            </a:pPr>
            <a:r>
              <a:rPr lang="en-US" dirty="0">
                <a:latin typeface="Calibri"/>
                <a:ea typeface="Calibri"/>
                <a:cs typeface="Calibri"/>
                <a:sym typeface="Calibri"/>
              </a:rPr>
              <a:t>A end goal is a desired end state</a:t>
            </a:r>
            <a:endParaRPr dirty="0">
              <a:latin typeface="Calibri"/>
              <a:ea typeface="Calibri"/>
              <a:cs typeface="Calibri"/>
              <a:sym typeface="Calibri"/>
            </a:endParaRPr>
          </a:p>
          <a:p>
            <a:pPr marL="457189" indent="-317492">
              <a:buSzPts val="1400"/>
              <a:buFont typeface="Calibri"/>
              <a:buChar char="●"/>
            </a:pPr>
            <a:r>
              <a:rPr lang="en-US" dirty="0">
                <a:latin typeface="Calibri"/>
                <a:ea typeface="Calibri"/>
                <a:cs typeface="Calibri"/>
                <a:sym typeface="Calibri"/>
              </a:rPr>
              <a:t>A </a:t>
            </a:r>
            <a:r>
              <a:rPr lang="en-US" dirty="0" err="1">
                <a:latin typeface="Calibri"/>
                <a:ea typeface="Calibri"/>
                <a:cs typeface="Calibri"/>
                <a:sym typeface="Calibri"/>
              </a:rPr>
              <a:t>subgoal</a:t>
            </a:r>
            <a:r>
              <a:rPr lang="en-US" dirty="0">
                <a:latin typeface="Calibri"/>
                <a:ea typeface="Calibri"/>
                <a:cs typeface="Calibri"/>
                <a:sym typeface="Calibri"/>
              </a:rPr>
              <a:t> is a milestone of each episode</a:t>
            </a:r>
            <a:endParaRPr dirty="0">
              <a:latin typeface="Calibri"/>
              <a:ea typeface="Calibri"/>
              <a:cs typeface="Calibri"/>
              <a:sym typeface="Calibri"/>
            </a:endParaRPr>
          </a:p>
          <a:p>
            <a:pPr marL="457189" indent="-317492">
              <a:buSzPts val="1400"/>
              <a:buFont typeface="Calibri"/>
              <a:buChar char="●"/>
            </a:pPr>
            <a:r>
              <a:rPr lang="en-US" dirty="0">
                <a:latin typeface="Calibri"/>
                <a:ea typeface="Calibri"/>
                <a:cs typeface="Calibri"/>
                <a:sym typeface="Calibri"/>
              </a:rPr>
              <a:t>We can represent the planning procedure as the changes of entity states</a:t>
            </a:r>
            <a:endParaRPr dirty="0">
              <a:latin typeface="Calibri"/>
              <a:ea typeface="Calibri"/>
              <a:cs typeface="Calibri"/>
              <a:sym typeface="Calibri"/>
            </a:endParaRPr>
          </a:p>
          <a:p>
            <a:pPr marL="457189" indent="-317492">
              <a:buSzPts val="1400"/>
              <a:buFont typeface="Calibri"/>
              <a:buChar char="●"/>
            </a:pPr>
            <a:r>
              <a:rPr lang="en-US" dirty="0">
                <a:latin typeface="Calibri"/>
                <a:ea typeface="Calibri"/>
                <a:cs typeface="Calibri"/>
                <a:sym typeface="Calibri"/>
              </a:rPr>
              <a:t>Goals may not be explicitly mentioned, so they need to be </a:t>
            </a:r>
            <a:r>
              <a:rPr lang="en-US" dirty="0" smtClean="0">
                <a:latin typeface="Calibri"/>
                <a:ea typeface="Calibri"/>
                <a:cs typeface="Calibri"/>
                <a:sym typeface="Calibri"/>
              </a:rPr>
              <a:t>generalized from hierarchical </a:t>
            </a:r>
            <a:r>
              <a:rPr lang="en-US" dirty="0">
                <a:latin typeface="Calibri"/>
                <a:ea typeface="Calibri"/>
                <a:cs typeface="Calibri"/>
                <a:sym typeface="Calibri"/>
              </a:rPr>
              <a:t>event graphs  </a:t>
            </a:r>
            <a:endParaRPr dirty="0">
              <a:latin typeface="Calibri"/>
              <a:ea typeface="Calibri"/>
              <a:cs typeface="Calibri"/>
              <a:sym typeface="Calibri"/>
            </a:endParaRPr>
          </a:p>
          <a:p>
            <a:pPr marL="457189" indent="-317492">
              <a:buSzPts val="1400"/>
              <a:buFont typeface="Calibri"/>
              <a:buChar char="●"/>
            </a:pPr>
            <a:r>
              <a:rPr lang="en-US" dirty="0">
                <a:latin typeface="Calibri"/>
                <a:ea typeface="Calibri"/>
                <a:cs typeface="Calibri"/>
                <a:sym typeface="Calibri"/>
              </a:rPr>
              <a:t>Classify each episode as goal-oriented or not, and generalize/generate goal descriptions based on episode name, ending event, and entity state changes </a:t>
            </a:r>
            <a:endParaRPr dirty="0">
              <a:latin typeface="Calibri"/>
              <a:ea typeface="Calibri"/>
              <a:cs typeface="Calibri"/>
              <a:sym typeface="Calibri"/>
            </a:endParaRPr>
          </a:p>
        </p:txBody>
      </p:sp>
      <p:pic>
        <p:nvPicPr>
          <p:cNvPr id="305" name="Google Shape;305;gd9d93b9864_0_27"/>
          <p:cNvPicPr preferRelativeResize="0"/>
          <p:nvPr/>
        </p:nvPicPr>
        <p:blipFill>
          <a:blip r:embed="rId3">
            <a:alphaModFix/>
          </a:blip>
          <a:stretch>
            <a:fillRect/>
          </a:stretch>
        </p:blipFill>
        <p:spPr>
          <a:xfrm>
            <a:off x="247776" y="1842311"/>
            <a:ext cx="8839204" cy="3120481"/>
          </a:xfrm>
          <a:prstGeom prst="rect">
            <a:avLst/>
          </a:prstGeom>
          <a:noFill/>
          <a:ln>
            <a:noFill/>
          </a:ln>
        </p:spPr>
      </p:pic>
    </p:spTree>
    <p:extLst>
      <p:ext uri="{BB962C8B-B14F-4D97-AF65-F5344CB8AC3E}">
        <p14:creationId xmlns:p14="http://schemas.microsoft.com/office/powerpoint/2010/main" val="2660815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4"/>
          <p:cNvSpPr txBox="1">
            <a:spLocks noGrp="1"/>
          </p:cNvSpPr>
          <p:nvPr>
            <p:ph type="title"/>
          </p:nvPr>
        </p:nvSpPr>
        <p:spPr>
          <a:xfrm>
            <a:off x="311700" y="310550"/>
            <a:ext cx="8520600" cy="5727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25000"/>
              <a:buNone/>
            </a:pPr>
            <a:r>
              <a:rPr lang="en-US" dirty="0" smtClean="0"/>
              <a:t>Ongoing Work: </a:t>
            </a:r>
            <a:r>
              <a:rPr lang="en" dirty="0" smtClean="0"/>
              <a:t>News </a:t>
            </a:r>
            <a:r>
              <a:rPr lang="en" dirty="0"/>
              <a:t>Event Simulator for Disaster Forecasting and </a:t>
            </a:r>
            <a:r>
              <a:rPr lang="en" dirty="0" smtClean="0"/>
              <a:t>Prevention</a:t>
            </a:r>
            <a:endParaRPr dirty="0"/>
          </a:p>
        </p:txBody>
      </p:sp>
      <p:sp>
        <p:nvSpPr>
          <p:cNvPr id="524" name="Google Shape;524;p74"/>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52</a:t>
            </a:fld>
            <a:endParaRPr/>
          </a:p>
        </p:txBody>
      </p:sp>
      <p:sp>
        <p:nvSpPr>
          <p:cNvPr id="525" name="Google Shape;525;p74"/>
          <p:cNvSpPr txBox="1">
            <a:spLocks noGrp="1"/>
          </p:cNvSpPr>
          <p:nvPr>
            <p:ph type="body" idx="1"/>
          </p:nvPr>
        </p:nvSpPr>
        <p:spPr>
          <a:xfrm>
            <a:off x="298607" y="890636"/>
            <a:ext cx="8520600" cy="3416400"/>
          </a:xfrm>
          <a:prstGeom prst="rect">
            <a:avLst/>
          </a:prstGeom>
          <a:noFill/>
          <a:ln>
            <a:noFill/>
          </a:ln>
        </p:spPr>
        <p:txBody>
          <a:bodyPr spcFirstLastPara="1" wrap="square" lIns="68550" tIns="68550" rIns="68550" bIns="68550" anchor="t" anchorCtr="0">
            <a:noAutofit/>
          </a:bodyPr>
          <a:lstStyle/>
          <a:p>
            <a:pPr marL="457200" lvl="0" indent="-317500" algn="l" rtl="0">
              <a:lnSpc>
                <a:spcPct val="100000"/>
              </a:lnSpc>
              <a:spcBef>
                <a:spcPts val="0"/>
              </a:spcBef>
              <a:spcAft>
                <a:spcPts val="0"/>
              </a:spcAft>
              <a:buClr>
                <a:schemeClr val="dk1"/>
              </a:buClr>
              <a:buSzPts val="1400"/>
              <a:buChar char="●"/>
            </a:pPr>
            <a:r>
              <a:rPr lang="en"/>
              <a:t>Eliciting entity-centric knowledge from large language models, feed curated knowledge back to enhance LLMS + event schema knowledge induction</a:t>
            </a:r>
            <a:endParaRPr/>
          </a:p>
          <a:p>
            <a:pPr marL="457200" lvl="0" indent="-317500" algn="l" rtl="0">
              <a:lnSpc>
                <a:spcPct val="100000"/>
              </a:lnSpc>
              <a:spcBef>
                <a:spcPts val="0"/>
              </a:spcBef>
              <a:spcAft>
                <a:spcPts val="0"/>
              </a:spcAft>
              <a:buClr>
                <a:schemeClr val="dk1"/>
              </a:buClr>
              <a:buSzPts val="1400"/>
              <a:buChar char="●"/>
            </a:pPr>
            <a:r>
              <a:rPr lang="en" b="1"/>
              <a:t>Historical Event Graph for SARS2003</a:t>
            </a:r>
            <a:endParaRPr b="1"/>
          </a:p>
        </p:txBody>
      </p:sp>
      <p:pic>
        <p:nvPicPr>
          <p:cNvPr id="526" name="Google Shape;526;p74"/>
          <p:cNvPicPr preferRelativeResize="0"/>
          <p:nvPr/>
        </p:nvPicPr>
        <p:blipFill rotWithShape="1">
          <a:blip r:embed="rId3">
            <a:alphaModFix/>
          </a:blip>
          <a:srcRect/>
          <a:stretch/>
        </p:blipFill>
        <p:spPr>
          <a:xfrm>
            <a:off x="1574013" y="1561080"/>
            <a:ext cx="5943600" cy="3225800"/>
          </a:xfrm>
          <a:prstGeom prst="rect">
            <a:avLst/>
          </a:prstGeom>
          <a:noFill/>
          <a:ln>
            <a:noFill/>
          </a:ln>
        </p:spPr>
      </p:pic>
    </p:spTree>
    <p:extLst>
      <p:ext uri="{BB962C8B-B14F-4D97-AF65-F5344CB8AC3E}">
        <p14:creationId xmlns:p14="http://schemas.microsoft.com/office/powerpoint/2010/main" val="100417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5"/>
          <p:cNvSpPr txBox="1">
            <a:spLocks noGrp="1"/>
          </p:cNvSpPr>
          <p:nvPr>
            <p:ph type="title"/>
          </p:nvPr>
        </p:nvSpPr>
        <p:spPr>
          <a:xfrm>
            <a:off x="311700" y="310550"/>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ct val="125000"/>
              <a:buNone/>
            </a:pPr>
            <a:r>
              <a:rPr lang="en" dirty="0"/>
              <a:t>News Event Simulator for Disaster Forecasting and </a:t>
            </a:r>
            <a:r>
              <a:rPr lang="en" dirty="0" smtClean="0"/>
              <a:t>Prevention</a:t>
            </a:r>
            <a:endParaRPr dirty="0"/>
          </a:p>
        </p:txBody>
      </p:sp>
      <p:sp>
        <p:nvSpPr>
          <p:cNvPr id="533" name="Google Shape;533;p75"/>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53</a:t>
            </a:fld>
            <a:endParaRPr/>
          </a:p>
        </p:txBody>
      </p:sp>
      <p:sp>
        <p:nvSpPr>
          <p:cNvPr id="534" name="Google Shape;534;p75"/>
          <p:cNvSpPr txBox="1">
            <a:spLocks noGrp="1"/>
          </p:cNvSpPr>
          <p:nvPr>
            <p:ph type="body" idx="1"/>
          </p:nvPr>
        </p:nvSpPr>
        <p:spPr>
          <a:xfrm>
            <a:off x="311700" y="1152475"/>
            <a:ext cx="8520600" cy="3416400"/>
          </a:xfrm>
          <a:prstGeom prst="rect">
            <a:avLst/>
          </a:prstGeom>
          <a:noFill/>
          <a:ln>
            <a:noFill/>
          </a:ln>
        </p:spPr>
        <p:txBody>
          <a:bodyPr spcFirstLastPara="1" wrap="square" lIns="68550" tIns="68550" rIns="68550" bIns="68550" anchor="t" anchorCtr="0">
            <a:noAutofit/>
          </a:bodyPr>
          <a:lstStyle/>
          <a:p>
            <a:pPr marL="457200" lvl="0" indent="-317500" algn="l" rtl="0">
              <a:lnSpc>
                <a:spcPct val="100000"/>
              </a:lnSpc>
              <a:spcBef>
                <a:spcPts val="0"/>
              </a:spcBef>
              <a:spcAft>
                <a:spcPts val="0"/>
              </a:spcAft>
              <a:buClr>
                <a:schemeClr val="dk1"/>
              </a:buClr>
              <a:buSzPts val="1400"/>
              <a:buChar char="●"/>
            </a:pPr>
            <a:r>
              <a:rPr lang="en" b="1"/>
              <a:t>Historical Event Graph for COVID-19</a:t>
            </a:r>
            <a:r>
              <a:rPr lang="en"/>
              <a:t> </a:t>
            </a:r>
            <a:endParaRPr/>
          </a:p>
        </p:txBody>
      </p:sp>
      <p:pic>
        <p:nvPicPr>
          <p:cNvPr id="535" name="Google Shape;535;p75"/>
          <p:cNvPicPr preferRelativeResize="0"/>
          <p:nvPr/>
        </p:nvPicPr>
        <p:blipFill rotWithShape="1">
          <a:blip r:embed="rId3">
            <a:alphaModFix/>
          </a:blip>
          <a:srcRect/>
          <a:stretch/>
        </p:blipFill>
        <p:spPr>
          <a:xfrm>
            <a:off x="1574013" y="1697386"/>
            <a:ext cx="5943600" cy="2429510"/>
          </a:xfrm>
          <a:prstGeom prst="rect">
            <a:avLst/>
          </a:prstGeom>
          <a:noFill/>
          <a:ln>
            <a:noFill/>
          </a:ln>
        </p:spPr>
      </p:pic>
    </p:spTree>
    <p:extLst>
      <p:ext uri="{BB962C8B-B14F-4D97-AF65-F5344CB8AC3E}">
        <p14:creationId xmlns:p14="http://schemas.microsoft.com/office/powerpoint/2010/main" val="6893660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6"/>
          <p:cNvSpPr txBox="1">
            <a:spLocks noGrp="1"/>
          </p:cNvSpPr>
          <p:nvPr>
            <p:ph type="title"/>
          </p:nvPr>
        </p:nvSpPr>
        <p:spPr>
          <a:xfrm>
            <a:off x="311700" y="310550"/>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ct val="125000"/>
              <a:buNone/>
            </a:pPr>
            <a:r>
              <a:rPr lang="en" dirty="0"/>
              <a:t>News Event Simulator for Disaster Forecasting and </a:t>
            </a:r>
            <a:r>
              <a:rPr lang="en" dirty="0" smtClean="0"/>
              <a:t>Prevention</a:t>
            </a:r>
            <a:endParaRPr dirty="0"/>
          </a:p>
        </p:txBody>
      </p:sp>
      <p:sp>
        <p:nvSpPr>
          <p:cNvPr id="542" name="Google Shape;542;p76"/>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54</a:t>
            </a:fld>
            <a:endParaRPr/>
          </a:p>
        </p:txBody>
      </p:sp>
      <p:sp>
        <p:nvSpPr>
          <p:cNvPr id="543" name="Google Shape;543;p76"/>
          <p:cNvSpPr txBox="1">
            <a:spLocks noGrp="1"/>
          </p:cNvSpPr>
          <p:nvPr>
            <p:ph type="body" idx="1"/>
          </p:nvPr>
        </p:nvSpPr>
        <p:spPr>
          <a:xfrm>
            <a:off x="311700" y="1152475"/>
            <a:ext cx="8520600" cy="3416400"/>
          </a:xfrm>
          <a:prstGeom prst="rect">
            <a:avLst/>
          </a:prstGeom>
          <a:noFill/>
          <a:ln>
            <a:noFill/>
          </a:ln>
        </p:spPr>
        <p:txBody>
          <a:bodyPr spcFirstLastPara="1" wrap="square" lIns="68550" tIns="68550" rIns="68550" bIns="68550" anchor="t" anchorCtr="0">
            <a:noAutofit/>
          </a:bodyPr>
          <a:lstStyle/>
          <a:p>
            <a:pPr marL="457200" lvl="0" indent="-317500" algn="l" rtl="0">
              <a:lnSpc>
                <a:spcPct val="100000"/>
              </a:lnSpc>
              <a:spcBef>
                <a:spcPts val="0"/>
              </a:spcBef>
              <a:spcAft>
                <a:spcPts val="0"/>
              </a:spcAft>
              <a:buClr>
                <a:schemeClr val="dk1"/>
              </a:buClr>
              <a:buSzPts val="1400"/>
              <a:buChar char="●"/>
            </a:pPr>
            <a:r>
              <a:rPr lang="en" b="1"/>
              <a:t>New Complex Event Graph Skeleton for an Imagined Disease Outbreak in 2121</a:t>
            </a:r>
            <a:endParaRPr/>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228600" algn="l" rtl="0">
              <a:lnSpc>
                <a:spcPct val="100000"/>
              </a:lnSpc>
              <a:spcBef>
                <a:spcPts val="0"/>
              </a:spcBef>
              <a:spcAft>
                <a:spcPts val="0"/>
              </a:spcAft>
              <a:buClr>
                <a:schemeClr val="dk1"/>
              </a:buClr>
              <a:buSzPts val="1400"/>
              <a:buNone/>
            </a:pPr>
            <a:endParaRPr b="1"/>
          </a:p>
          <a:p>
            <a:pPr marL="457200" lvl="0" indent="-317500" algn="l" rtl="0">
              <a:lnSpc>
                <a:spcPct val="100000"/>
              </a:lnSpc>
              <a:spcBef>
                <a:spcPts val="0"/>
              </a:spcBef>
              <a:spcAft>
                <a:spcPts val="0"/>
              </a:spcAft>
              <a:buClr>
                <a:schemeClr val="dk1"/>
              </a:buClr>
              <a:buSzPts val="1400"/>
              <a:buChar char="●"/>
            </a:pPr>
            <a:r>
              <a:rPr lang="en" b="1"/>
              <a:t>Then generate a timeline of news articles about this imagined scenario</a:t>
            </a:r>
            <a:endParaRPr b="1"/>
          </a:p>
          <a:p>
            <a:pPr marL="457200" lvl="0" indent="-317500" algn="l" rtl="0">
              <a:lnSpc>
                <a:spcPct val="100000"/>
              </a:lnSpc>
              <a:spcBef>
                <a:spcPts val="0"/>
              </a:spcBef>
              <a:spcAft>
                <a:spcPts val="0"/>
              </a:spcAft>
              <a:buClr>
                <a:schemeClr val="dk1"/>
              </a:buClr>
              <a:buSzPts val="1400"/>
              <a:buChar char="●"/>
            </a:pPr>
            <a:r>
              <a:rPr lang="en" b="1"/>
              <a:t>Conduct factual error correction through inference and neuron subset pattern mining and model editing</a:t>
            </a:r>
            <a:endParaRPr/>
          </a:p>
        </p:txBody>
      </p:sp>
      <p:pic>
        <p:nvPicPr>
          <p:cNvPr id="544" name="Google Shape;544;p76"/>
          <p:cNvPicPr preferRelativeResize="0"/>
          <p:nvPr/>
        </p:nvPicPr>
        <p:blipFill rotWithShape="1">
          <a:blip r:embed="rId3">
            <a:alphaModFix/>
          </a:blip>
          <a:srcRect/>
          <a:stretch/>
        </p:blipFill>
        <p:spPr>
          <a:xfrm>
            <a:off x="1429988" y="1722300"/>
            <a:ext cx="5943600" cy="2432050"/>
          </a:xfrm>
          <a:prstGeom prst="rect">
            <a:avLst/>
          </a:prstGeom>
          <a:noFill/>
          <a:ln>
            <a:noFill/>
          </a:ln>
        </p:spPr>
      </p:pic>
    </p:spTree>
    <p:extLst>
      <p:ext uri="{BB962C8B-B14F-4D97-AF65-F5344CB8AC3E}">
        <p14:creationId xmlns:p14="http://schemas.microsoft.com/office/powerpoint/2010/main" val="965122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txBox="1">
            <a:spLocks/>
          </p:cNvSpPr>
          <p:nvPr/>
        </p:nvSpPr>
        <p:spPr>
          <a:xfrm>
            <a:off x="8207376" y="4926807"/>
            <a:ext cx="936625" cy="273844"/>
          </a:xfrm>
          <a:prstGeom prst="rect">
            <a:avLst/>
          </a:prstGeom>
        </p:spPr>
        <p:txBody>
          <a:bodyPr lIns="68580" tIns="34290" rIns="68580" bIns="34290"/>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100" b="1">
                <a:solidFill>
                  <a:srgbClr val="000000"/>
                </a:solidFill>
              </a:rPr>
              <a:pPr algn="r"/>
              <a:t>6</a:t>
            </a:fld>
            <a:endParaRPr lang="en-US" sz="1100" b="1" dirty="0">
              <a:solidFill>
                <a:srgbClr val="000000"/>
              </a:solidFill>
            </a:endParaRPr>
          </a:p>
        </p:txBody>
      </p:sp>
      <p:pic>
        <p:nvPicPr>
          <p:cNvPr id="6" name="Picture 5"/>
          <p:cNvPicPr>
            <a:picLocks noChangeAspect="1"/>
          </p:cNvPicPr>
          <p:nvPr/>
        </p:nvPicPr>
        <p:blipFill>
          <a:blip r:embed="rId2"/>
          <a:stretch>
            <a:fillRect/>
          </a:stretch>
        </p:blipFill>
        <p:spPr>
          <a:xfrm>
            <a:off x="739302" y="561532"/>
            <a:ext cx="8190689" cy="4581968"/>
          </a:xfrm>
          <a:prstGeom prst="rect">
            <a:avLst/>
          </a:prstGeom>
        </p:spPr>
      </p:pic>
      <p:sp>
        <p:nvSpPr>
          <p:cNvPr id="7" name="Google Shape;354;p5"/>
          <p:cNvSpPr txBox="1">
            <a:spLocks noGrp="1"/>
          </p:cNvSpPr>
          <p:nvPr>
            <p:ph type="body" idx="1"/>
          </p:nvPr>
        </p:nvSpPr>
        <p:spPr>
          <a:xfrm>
            <a:off x="71669" y="0"/>
            <a:ext cx="8858322" cy="3499011"/>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rgbClr val="170981"/>
              </a:buClr>
              <a:buSzPts val="1300"/>
              <a:buFont typeface="Arial"/>
              <a:buChar char="•"/>
            </a:pPr>
            <a:r>
              <a:rPr lang="en-US" sz="1800" dirty="0" smtClean="0"/>
              <a:t>Schemas</a:t>
            </a:r>
            <a:r>
              <a:rPr lang="en-US" sz="1800" dirty="0"/>
              <a:t>, or scripts, were originally defined </a:t>
            </a:r>
            <a:r>
              <a:rPr lang="en-US" sz="1800" dirty="0" smtClean="0"/>
              <a:t>by (</a:t>
            </a:r>
            <a:r>
              <a:rPr lang="en-US" sz="1800" dirty="0" err="1" smtClean="0"/>
              <a:t>Schank</a:t>
            </a:r>
            <a:r>
              <a:rPr lang="en-US" sz="1800" dirty="0" smtClean="0"/>
              <a:t> </a:t>
            </a:r>
            <a:r>
              <a:rPr lang="en-US" sz="1800" dirty="0"/>
              <a:t>and Abelson, 1975) as “ a predetermined, </a:t>
            </a:r>
            <a:r>
              <a:rPr lang="en-US" sz="1800" dirty="0" smtClean="0"/>
              <a:t>stereotyped </a:t>
            </a:r>
            <a:r>
              <a:rPr lang="en-US" sz="1800" dirty="0"/>
              <a:t>sequence of actions that defines a </a:t>
            </a:r>
            <a:r>
              <a:rPr lang="en-US" sz="1800" dirty="0" smtClean="0"/>
              <a:t>well-known </a:t>
            </a:r>
            <a:r>
              <a:rPr lang="en-US" sz="1800" dirty="0"/>
              <a:t>situation</a:t>
            </a:r>
            <a:r>
              <a:rPr lang="en-US" sz="1800"/>
              <a:t>”. </a:t>
            </a:r>
            <a:endParaRPr lang="en-US" sz="1800" dirty="0" smtClean="0"/>
          </a:p>
        </p:txBody>
      </p:sp>
    </p:spTree>
    <p:extLst>
      <p:ext uri="{BB962C8B-B14F-4D97-AF65-F5344CB8AC3E}">
        <p14:creationId xmlns:p14="http://schemas.microsoft.com/office/powerpoint/2010/main" val="834827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0"/>
          <p:cNvSpPr txBox="1">
            <a:spLocks noGrp="1"/>
          </p:cNvSpPr>
          <p:nvPr>
            <p:ph type="title"/>
          </p:nvPr>
        </p:nvSpPr>
        <p:spPr>
          <a:xfrm>
            <a:off x="342900" y="155122"/>
            <a:ext cx="7885796" cy="400050"/>
          </a:xfrm>
          <a:prstGeom prst="rect">
            <a:avLst/>
          </a:prstGeom>
          <a:noFill/>
          <a:ln>
            <a:noFill/>
          </a:ln>
        </p:spPr>
        <p:txBody>
          <a:bodyPr spcFirstLastPara="1" wrap="square" lIns="68569" tIns="34275" rIns="68569" bIns="34275" anchor="ctr" anchorCtr="0">
            <a:noAutofit/>
          </a:bodyPr>
          <a:lstStyle/>
          <a:p>
            <a:pPr>
              <a:lnSpc>
                <a:spcPct val="100000"/>
              </a:lnSpc>
            </a:pPr>
            <a:r>
              <a:rPr lang="en-US" sz="2700"/>
              <a:t>Event Graph Schema Induction (Li et al., 2020)</a:t>
            </a:r>
            <a:endParaRPr sz="2700"/>
          </a:p>
        </p:txBody>
      </p:sp>
      <p:sp>
        <p:nvSpPr>
          <p:cNvPr id="520" name="Google Shape;520;p40"/>
          <p:cNvSpPr txBox="1">
            <a:spLocks noGrp="1"/>
          </p:cNvSpPr>
          <p:nvPr>
            <p:ph type="sldNum" idx="12"/>
          </p:nvPr>
        </p:nvSpPr>
        <p:spPr>
          <a:xfrm>
            <a:off x="8469087" y="4892941"/>
            <a:ext cx="381000" cy="171450"/>
          </a:xfrm>
          <a:prstGeom prst="rect">
            <a:avLst/>
          </a:prstGeom>
          <a:noFill/>
          <a:ln>
            <a:noFill/>
          </a:ln>
        </p:spPr>
        <p:txBody>
          <a:bodyPr spcFirstLastPara="1" wrap="square" lIns="68569" tIns="34275" rIns="68569" bIns="34275" anchor="b" anchorCtr="0">
            <a:noAutofit/>
          </a:bodyPr>
          <a:lstStyle/>
          <a:p>
            <a:pPr algn="ctr" defTabSz="685800">
              <a:buSzPts val="1200"/>
              <a:defRPr/>
            </a:pPr>
            <a:fld id="{00000000-1234-1234-1234-123412341234}" type="slidenum">
              <a:rPr lang="en-US" b="0">
                <a:solidFill>
                  <a:srgbClr val="000000"/>
                </a:solidFill>
                <a:latin typeface="Arial"/>
                <a:cs typeface="Arial"/>
                <a:sym typeface="Arial"/>
              </a:rPr>
              <a:pPr algn="ctr" defTabSz="685800">
                <a:buSzPts val="1200"/>
                <a:defRPr/>
              </a:pPr>
              <a:t>7</a:t>
            </a:fld>
            <a:endParaRPr b="0">
              <a:solidFill>
                <a:srgbClr val="000000"/>
              </a:solidFill>
              <a:latin typeface="Arial"/>
              <a:cs typeface="Arial"/>
              <a:sym typeface="Arial"/>
            </a:endParaRPr>
          </a:p>
        </p:txBody>
      </p:sp>
      <p:pic>
        <p:nvPicPr>
          <p:cNvPr id="521" name="Google Shape;521;p40"/>
          <p:cNvPicPr preferRelativeResize="0">
            <a:picLocks noGrp="1"/>
          </p:cNvPicPr>
          <p:nvPr>
            <p:ph type="body" idx="1"/>
          </p:nvPr>
        </p:nvPicPr>
        <p:blipFill rotWithShape="1">
          <a:blip r:embed="rId3">
            <a:alphaModFix/>
          </a:blip>
          <a:srcRect/>
          <a:stretch/>
        </p:blipFill>
        <p:spPr>
          <a:xfrm>
            <a:off x="863591" y="1332064"/>
            <a:ext cx="7238028" cy="3560877"/>
          </a:xfrm>
          <a:prstGeom prst="rect">
            <a:avLst/>
          </a:prstGeom>
          <a:noFill/>
          <a:ln>
            <a:noFill/>
          </a:ln>
        </p:spPr>
      </p:pic>
      <p:sp>
        <p:nvSpPr>
          <p:cNvPr id="522" name="Google Shape;522;p40"/>
          <p:cNvSpPr txBox="1"/>
          <p:nvPr/>
        </p:nvSpPr>
        <p:spPr>
          <a:xfrm>
            <a:off x="342900" y="689763"/>
            <a:ext cx="8229600" cy="3363686"/>
          </a:xfrm>
          <a:prstGeom prst="rect">
            <a:avLst/>
          </a:prstGeom>
          <a:noFill/>
          <a:ln>
            <a:noFill/>
          </a:ln>
        </p:spPr>
        <p:txBody>
          <a:bodyPr spcFirstLastPara="1" wrap="square" lIns="68569" tIns="34275" rIns="68569" bIns="34275" anchor="t" anchorCtr="0">
            <a:noAutofit/>
          </a:bodyPr>
          <a:lstStyle/>
          <a:p>
            <a:pPr marL="257175" indent="-257175" defTabSz="685800">
              <a:spcBef>
                <a:spcPts val="270"/>
              </a:spcBef>
              <a:buClr>
                <a:srgbClr val="11151A"/>
              </a:buClr>
              <a:buSzPts val="1350"/>
              <a:buFont typeface="Noto Sans Symbols"/>
              <a:buChar char="■"/>
              <a:defRPr/>
            </a:pPr>
            <a:r>
              <a:rPr lang="en-US" dirty="0"/>
              <a:t>Select salient and coherent paths based on Path Language Model, and merge them into graph schemas</a:t>
            </a:r>
            <a:endParaRPr dirty="0"/>
          </a:p>
          <a:p>
            <a:pPr marL="257175" indent="-171450" defTabSz="685800">
              <a:spcBef>
                <a:spcPts val="360"/>
              </a:spcBef>
              <a:buClr>
                <a:srgbClr val="11151A"/>
              </a:buClr>
              <a:buSzPts val="1800"/>
              <a:defRPr/>
            </a:pPr>
            <a:endParaRPr sz="1800" dirty="0"/>
          </a:p>
        </p:txBody>
      </p:sp>
      <p:sp>
        <p:nvSpPr>
          <p:cNvPr id="523" name="Google Shape;523;p40"/>
          <p:cNvSpPr/>
          <p:nvPr/>
        </p:nvSpPr>
        <p:spPr>
          <a:xfrm>
            <a:off x="3725673" y="2129167"/>
            <a:ext cx="652283" cy="303029"/>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4" name="Google Shape;524;p40"/>
          <p:cNvSpPr/>
          <p:nvPr/>
        </p:nvSpPr>
        <p:spPr>
          <a:xfrm>
            <a:off x="3725673" y="3530011"/>
            <a:ext cx="652283" cy="303029"/>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5" name="Google Shape;525;p40"/>
          <p:cNvSpPr/>
          <p:nvPr/>
        </p:nvSpPr>
        <p:spPr>
          <a:xfrm>
            <a:off x="863590" y="2025502"/>
            <a:ext cx="652283" cy="303029"/>
          </a:xfrm>
          <a:prstGeom prst="rect">
            <a:avLst/>
          </a:prstGeom>
          <a:noFill/>
          <a:ln w="25400"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6" name="Google Shape;526;p40"/>
          <p:cNvSpPr/>
          <p:nvPr/>
        </p:nvSpPr>
        <p:spPr>
          <a:xfrm>
            <a:off x="863590" y="3495454"/>
            <a:ext cx="652283" cy="303029"/>
          </a:xfrm>
          <a:prstGeom prst="rect">
            <a:avLst/>
          </a:prstGeom>
          <a:noFill/>
          <a:ln w="25400"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7" name="Google Shape;527;p40"/>
          <p:cNvSpPr/>
          <p:nvPr/>
        </p:nvSpPr>
        <p:spPr>
          <a:xfrm>
            <a:off x="8205318" y="2025502"/>
            <a:ext cx="527538" cy="368093"/>
          </a:xfrm>
          <a:prstGeom prst="lef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8" name="Google Shape;528;p40"/>
          <p:cNvSpPr/>
          <p:nvPr/>
        </p:nvSpPr>
        <p:spPr>
          <a:xfrm>
            <a:off x="8228696" y="3921055"/>
            <a:ext cx="527538" cy="368093"/>
          </a:xfrm>
          <a:prstGeom prst="lef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
        <p:nvSpPr>
          <p:cNvPr id="529" name="Google Shape;529;p40"/>
          <p:cNvSpPr/>
          <p:nvPr/>
        </p:nvSpPr>
        <p:spPr>
          <a:xfrm>
            <a:off x="309086" y="4904185"/>
            <a:ext cx="8160001" cy="196208"/>
          </a:xfrm>
          <a:prstGeom prst="rect">
            <a:avLst/>
          </a:prstGeom>
          <a:noFill/>
          <a:ln>
            <a:noFill/>
          </a:ln>
        </p:spPr>
        <p:txBody>
          <a:bodyPr spcFirstLastPara="1" wrap="square" lIns="68569" tIns="34275" rIns="68569" bIns="34275" anchor="t" anchorCtr="0">
            <a:spAutoFit/>
          </a:bodyPr>
          <a:lstStyle/>
          <a:p>
            <a:pPr defTabSz="685800">
              <a:defRPr/>
            </a:pPr>
            <a:r>
              <a:rPr lang="en-US" sz="800">
                <a:latin typeface="Calibri"/>
                <a:ea typeface="Calibri"/>
                <a:cs typeface="Calibri"/>
                <a:sym typeface="Calibri"/>
              </a:rPr>
              <a:t>Manling Li, Qi Zeng, Kyunghyun Cho, Heng Ji, Jonathon May, Nathanael Chambers, Clare Voss. Connecting the Dots: Event Graph Schema Induction with Path Language Modeling. ACL 2020.</a:t>
            </a:r>
            <a:endParaRPr sz="800">
              <a:latin typeface="Calibri"/>
              <a:ea typeface="Calibri"/>
              <a:cs typeface="Calibri"/>
              <a:sym typeface="Calibri"/>
            </a:endParaRPr>
          </a:p>
        </p:txBody>
      </p:sp>
    </p:spTree>
    <p:extLst>
      <p:ext uri="{BB962C8B-B14F-4D97-AF65-F5344CB8AC3E}">
        <p14:creationId xmlns:p14="http://schemas.microsoft.com/office/powerpoint/2010/main" val="607613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txBox="1">
            <a:spLocks noGrp="1"/>
          </p:cNvSpPr>
          <p:nvPr>
            <p:ph type="title"/>
          </p:nvPr>
        </p:nvSpPr>
        <p:spPr>
          <a:xfrm>
            <a:off x="342900" y="155122"/>
            <a:ext cx="6520797" cy="400050"/>
          </a:xfrm>
          <a:prstGeom prst="rect">
            <a:avLst/>
          </a:prstGeom>
          <a:noFill/>
          <a:ln>
            <a:noFill/>
          </a:ln>
        </p:spPr>
        <p:txBody>
          <a:bodyPr spcFirstLastPara="1" wrap="square" lIns="68569" tIns="34275" rIns="68569" bIns="34275" anchor="ctr" anchorCtr="0">
            <a:noAutofit/>
          </a:bodyPr>
          <a:lstStyle/>
          <a:p>
            <a:pPr>
              <a:lnSpc>
                <a:spcPct val="100000"/>
              </a:lnSpc>
            </a:pPr>
            <a:r>
              <a:rPr lang="en-US"/>
              <a:t>Path Language Model</a:t>
            </a:r>
            <a:endParaRPr/>
          </a:p>
        </p:txBody>
      </p:sp>
      <p:sp>
        <p:nvSpPr>
          <p:cNvPr id="536" name="Google Shape;536;p41"/>
          <p:cNvSpPr txBox="1">
            <a:spLocks noGrp="1"/>
          </p:cNvSpPr>
          <p:nvPr>
            <p:ph type="sldNum" idx="12"/>
          </p:nvPr>
        </p:nvSpPr>
        <p:spPr>
          <a:xfrm>
            <a:off x="8469087" y="4892941"/>
            <a:ext cx="381000" cy="171450"/>
          </a:xfrm>
          <a:prstGeom prst="rect">
            <a:avLst/>
          </a:prstGeom>
          <a:noFill/>
          <a:ln>
            <a:noFill/>
          </a:ln>
        </p:spPr>
        <p:txBody>
          <a:bodyPr spcFirstLastPara="1" wrap="square" lIns="68569" tIns="34275" rIns="68569" bIns="34275" anchor="b" anchorCtr="0">
            <a:noAutofit/>
          </a:bodyPr>
          <a:lstStyle/>
          <a:p>
            <a:pPr algn="ctr" defTabSz="685800">
              <a:buSzPts val="1200"/>
              <a:defRPr/>
            </a:pPr>
            <a:fld id="{00000000-1234-1234-1234-123412341234}" type="slidenum">
              <a:rPr lang="en-US" b="0">
                <a:solidFill>
                  <a:srgbClr val="000000"/>
                </a:solidFill>
                <a:latin typeface="Arial"/>
                <a:cs typeface="Arial"/>
                <a:sym typeface="Arial"/>
              </a:rPr>
              <a:pPr algn="ctr" defTabSz="685800">
                <a:buSzPts val="1200"/>
                <a:defRPr/>
              </a:pPr>
              <a:t>8</a:t>
            </a:fld>
            <a:endParaRPr b="0">
              <a:solidFill>
                <a:srgbClr val="000000"/>
              </a:solidFill>
              <a:latin typeface="Arial"/>
              <a:cs typeface="Arial"/>
              <a:sym typeface="Arial"/>
            </a:endParaRPr>
          </a:p>
        </p:txBody>
      </p:sp>
      <p:sp>
        <p:nvSpPr>
          <p:cNvPr id="537" name="Google Shape;537;p41"/>
          <p:cNvSpPr txBox="1">
            <a:spLocks noGrp="1"/>
          </p:cNvSpPr>
          <p:nvPr>
            <p:ph type="body" idx="1"/>
          </p:nvPr>
        </p:nvSpPr>
        <p:spPr>
          <a:xfrm>
            <a:off x="429987" y="675881"/>
            <a:ext cx="8229600" cy="711335"/>
          </a:xfrm>
          <a:prstGeom prst="rect">
            <a:avLst/>
          </a:prstGeom>
          <a:noFill/>
          <a:ln>
            <a:noFill/>
          </a:ln>
        </p:spPr>
        <p:txBody>
          <a:bodyPr spcFirstLastPara="1" wrap="square" lIns="68569" tIns="34275" rIns="68569" bIns="34275" anchor="t" anchorCtr="0">
            <a:noAutofit/>
          </a:bodyPr>
          <a:lstStyle/>
          <a:p>
            <a:pPr marL="342900" indent="-257175">
              <a:spcBef>
                <a:spcPts val="360"/>
              </a:spcBef>
              <a:buClr>
                <a:srgbClr val="11151A"/>
              </a:buClr>
              <a:buSzPts val="1800"/>
              <a:buChar char="■"/>
            </a:pPr>
            <a:r>
              <a:rPr lang="en-US"/>
              <a:t>Path Language Model is trained on two tasks</a:t>
            </a:r>
            <a:endParaRPr/>
          </a:p>
          <a:p>
            <a:pPr marL="685800" lvl="1" indent="-247650">
              <a:spcBef>
                <a:spcPts val="300"/>
              </a:spcBef>
              <a:buSzPts val="1600"/>
              <a:buChar char="◻"/>
            </a:pPr>
            <a:r>
              <a:rPr lang="en-US" sz="1100" dirty="0"/>
              <a:t>Autoregressive Language Model Loss: capturing the frequency and coherence of a single path</a:t>
            </a:r>
            <a:endParaRPr dirty="0"/>
          </a:p>
          <a:p>
            <a:pPr marL="685800" lvl="1" indent="-247650">
              <a:spcBef>
                <a:spcPts val="300"/>
              </a:spcBef>
              <a:buSzPts val="1600"/>
              <a:buChar char="◻"/>
            </a:pPr>
            <a:r>
              <a:rPr lang="en-US" sz="1100" dirty="0"/>
              <a:t>Neighbor Path Classification Loss: capturing co-occurrence of two paths</a:t>
            </a:r>
            <a:endParaRPr dirty="0"/>
          </a:p>
          <a:p>
            <a:pPr marL="685800" lvl="1" indent="-171450">
              <a:spcBef>
                <a:spcPts val="300"/>
              </a:spcBef>
              <a:buSzPts val="1600"/>
              <a:buNone/>
            </a:pPr>
            <a:endParaRPr sz="1100" dirty="0"/>
          </a:p>
          <a:p>
            <a:pPr marL="342900" indent="-171450">
              <a:spcBef>
                <a:spcPts val="360"/>
              </a:spcBef>
              <a:buClr>
                <a:srgbClr val="11151A"/>
              </a:buClr>
              <a:buSzPts val="1800"/>
              <a:buNone/>
            </a:pPr>
            <a:endParaRPr dirty="0"/>
          </a:p>
        </p:txBody>
      </p:sp>
      <p:pic>
        <p:nvPicPr>
          <p:cNvPr id="538" name="Google Shape;538;p41"/>
          <p:cNvPicPr preferRelativeResize="0"/>
          <p:nvPr/>
        </p:nvPicPr>
        <p:blipFill rotWithShape="1">
          <a:blip r:embed="rId3">
            <a:alphaModFix/>
          </a:blip>
          <a:srcRect/>
          <a:stretch/>
        </p:blipFill>
        <p:spPr>
          <a:xfrm>
            <a:off x="943786" y="1507926"/>
            <a:ext cx="7256429" cy="3635574"/>
          </a:xfrm>
          <a:prstGeom prst="rect">
            <a:avLst/>
          </a:prstGeom>
          <a:noFill/>
          <a:ln>
            <a:noFill/>
          </a:ln>
        </p:spPr>
      </p:pic>
      <p:sp>
        <p:nvSpPr>
          <p:cNvPr id="539" name="Google Shape;539;p41"/>
          <p:cNvSpPr/>
          <p:nvPr/>
        </p:nvSpPr>
        <p:spPr>
          <a:xfrm>
            <a:off x="6580515" y="1354617"/>
            <a:ext cx="1720855" cy="615065"/>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endParaRPr sz="1100">
              <a:solidFill>
                <a:srgbClr val="3F3F3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46885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a827f25cce_0_67"/>
          <p:cNvSpPr txBox="1">
            <a:spLocks noGrp="1"/>
          </p:cNvSpPr>
          <p:nvPr>
            <p:ph type="title"/>
          </p:nvPr>
        </p:nvSpPr>
        <p:spPr>
          <a:xfrm>
            <a:off x="283778" y="273845"/>
            <a:ext cx="8860221" cy="427725"/>
          </a:xfrm>
          <a:prstGeom prst="rect">
            <a:avLst/>
          </a:prstGeom>
        </p:spPr>
        <p:txBody>
          <a:bodyPr spcFirstLastPara="1" wrap="square" lIns="68569" tIns="34275" rIns="68569" bIns="34275" anchor="ctr" anchorCtr="0">
            <a:noAutofit/>
          </a:bodyPr>
          <a:lstStyle/>
          <a:p>
            <a:r>
              <a:rPr lang="en-US" dirty="0" smtClean="0"/>
              <a:t>Temporal </a:t>
            </a:r>
            <a:r>
              <a:rPr lang="en-US" dirty="0"/>
              <a:t>Complex Event </a:t>
            </a:r>
            <a:r>
              <a:rPr lang="en-US" dirty="0" smtClean="0"/>
              <a:t>Schema </a:t>
            </a:r>
            <a:r>
              <a:rPr lang="en-US" dirty="0"/>
              <a:t>Composition (Li et al., EMNLP2021)</a:t>
            </a:r>
            <a:endParaRPr dirty="0"/>
          </a:p>
        </p:txBody>
      </p:sp>
      <p:sp>
        <p:nvSpPr>
          <p:cNvPr id="84" name="Google Shape;84;ga827f25cce_0_67"/>
          <p:cNvSpPr txBox="1">
            <a:spLocks noGrp="1"/>
          </p:cNvSpPr>
          <p:nvPr>
            <p:ph type="body" idx="1"/>
          </p:nvPr>
        </p:nvSpPr>
        <p:spPr>
          <a:xfrm>
            <a:off x="283780" y="835575"/>
            <a:ext cx="2909700" cy="3797100"/>
          </a:xfrm>
          <a:prstGeom prst="rect">
            <a:avLst/>
          </a:prstGeom>
        </p:spPr>
        <p:txBody>
          <a:bodyPr spcFirstLastPara="1" wrap="square" lIns="68569" tIns="34275" rIns="68569" bIns="34275" anchor="t" anchorCtr="0">
            <a:noAutofit/>
          </a:bodyPr>
          <a:lstStyle/>
          <a:p>
            <a:pPr indent="-347663">
              <a:spcBef>
                <a:spcPts val="750"/>
              </a:spcBef>
              <a:buSzPts val="2500"/>
            </a:pPr>
            <a:r>
              <a:rPr lang="en-US" sz="1900"/>
              <a:t>Graph Structure Aware:</a:t>
            </a:r>
            <a:endParaRPr sz="1900"/>
          </a:p>
          <a:p>
            <a:pPr lvl="1" indent="-323850">
              <a:spcBef>
                <a:spcPts val="0"/>
              </a:spcBef>
              <a:buSzPts val="2000"/>
            </a:pPr>
            <a:r>
              <a:rPr lang="en-US" sz="1500"/>
              <a:t>Encode entity coreference and entity relation</a:t>
            </a:r>
            <a:endParaRPr sz="1500"/>
          </a:p>
          <a:p>
            <a:pPr lvl="1" indent="-323850">
              <a:spcBef>
                <a:spcPts val="0"/>
              </a:spcBef>
              <a:buSzPts val="2000"/>
            </a:pPr>
            <a:r>
              <a:rPr lang="en-US" sz="1500"/>
              <a:t>Capture the interdependency of events and entities (sequences can not)</a:t>
            </a:r>
            <a:endParaRPr sz="1500"/>
          </a:p>
          <a:p>
            <a:pPr indent="-347663">
              <a:spcBef>
                <a:spcPts val="0"/>
              </a:spcBef>
              <a:buSzPts val="2500"/>
            </a:pPr>
            <a:r>
              <a:rPr lang="en-US" sz="1900"/>
              <a:t>Scenario guided:</a:t>
            </a:r>
            <a:endParaRPr sz="1900"/>
          </a:p>
          <a:p>
            <a:pPr lvl="1" indent="-323850">
              <a:spcBef>
                <a:spcPts val="0"/>
              </a:spcBef>
              <a:buSzPts val="2000"/>
            </a:pPr>
            <a:r>
              <a:rPr lang="en-US" sz="1500"/>
              <a:t>Train one model based on instance graphs of the same scenario</a:t>
            </a:r>
            <a:endParaRPr sz="1500"/>
          </a:p>
          <a:p>
            <a:pPr indent="-347663">
              <a:spcBef>
                <a:spcPts val="0"/>
              </a:spcBef>
              <a:buSzPts val="2500"/>
            </a:pPr>
            <a:r>
              <a:rPr lang="en-US" sz="1900"/>
              <a:t>Probabilistic:</a:t>
            </a:r>
            <a:endParaRPr sz="1900"/>
          </a:p>
          <a:p>
            <a:pPr lvl="1" indent="-323850">
              <a:spcBef>
                <a:spcPts val="0"/>
              </a:spcBef>
              <a:buSzPts val="2000"/>
            </a:pPr>
            <a:r>
              <a:rPr lang="en-US" sz="1500"/>
              <a:t>Support downstream tasks, such as event prediction</a:t>
            </a:r>
            <a:endParaRPr sz="1500"/>
          </a:p>
          <a:p>
            <a:pPr marL="0" indent="0">
              <a:spcBef>
                <a:spcPts val="750"/>
              </a:spcBef>
              <a:buNone/>
            </a:pPr>
            <a:endParaRPr sz="1700"/>
          </a:p>
        </p:txBody>
      </p:sp>
      <p:sp>
        <p:nvSpPr>
          <p:cNvPr id="85" name="Google Shape;85;ga827f25cce_0_67"/>
          <p:cNvSpPr txBox="1">
            <a:spLocks noGrp="1"/>
          </p:cNvSpPr>
          <p:nvPr>
            <p:ph type="sldNum" idx="12"/>
          </p:nvPr>
        </p:nvSpPr>
        <p:spPr>
          <a:xfrm>
            <a:off x="6802821" y="4767263"/>
            <a:ext cx="2057400" cy="273825"/>
          </a:xfrm>
          <a:prstGeom prst="rect">
            <a:avLst/>
          </a:prstGeom>
        </p:spPr>
        <p:txBody>
          <a:bodyPr spcFirstLastPara="1" wrap="square" lIns="68569" tIns="34275" rIns="68569" bIns="34275" anchor="ctr" anchorCtr="0">
            <a:noAutofit/>
          </a:bodyPr>
          <a:lstStyle/>
          <a:p>
            <a:fld id="{00000000-1234-1234-1234-123412341234}" type="slidenum">
              <a:rPr lang="en-US"/>
              <a:pPr/>
              <a:t>9</a:t>
            </a:fld>
            <a:endParaRPr/>
          </a:p>
        </p:txBody>
      </p:sp>
      <p:pic>
        <p:nvPicPr>
          <p:cNvPr id="86" name="Google Shape;86;ga827f25cce_0_67"/>
          <p:cNvPicPr preferRelativeResize="0"/>
          <p:nvPr/>
        </p:nvPicPr>
        <p:blipFill rotWithShape="1">
          <a:blip r:embed="rId3">
            <a:alphaModFix/>
          </a:blip>
          <a:srcRect t="1941"/>
          <a:stretch/>
        </p:blipFill>
        <p:spPr>
          <a:xfrm>
            <a:off x="3111356" y="1271738"/>
            <a:ext cx="5974856" cy="3495525"/>
          </a:xfrm>
          <a:prstGeom prst="rect">
            <a:avLst/>
          </a:prstGeom>
          <a:noFill/>
          <a:ln>
            <a:noFill/>
          </a:ln>
        </p:spPr>
      </p:pic>
    </p:spTree>
    <p:extLst>
      <p:ext uri="{BB962C8B-B14F-4D97-AF65-F5344CB8AC3E}">
        <p14:creationId xmlns:p14="http://schemas.microsoft.com/office/powerpoint/2010/main" val="20153677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TotalTime>
  <Words>3366</Words>
  <Application>Microsoft Macintosh PowerPoint</Application>
  <PresentationFormat>On-screen Show (16:9)</PresentationFormat>
  <Paragraphs>531</Paragraphs>
  <Slides>54</Slides>
  <Notes>53</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Simple Light</vt:lpstr>
      <vt:lpstr>Office Theme</vt:lpstr>
      <vt:lpstr>Large Neural Models Self-Learning Symbolic Knowledge</vt:lpstr>
      <vt:lpstr>Story Repeats Itself</vt:lpstr>
      <vt:lpstr>Procedure Repeats Itself</vt:lpstr>
      <vt:lpstr>Procedure Repeats Itself</vt:lpstr>
      <vt:lpstr>Quiz Time!</vt:lpstr>
      <vt:lpstr>PowerPoint Presentation</vt:lpstr>
      <vt:lpstr>Event Graph Schema Induction (Li et al., 2020)</vt:lpstr>
      <vt:lpstr>Path Language Model</vt:lpstr>
      <vt:lpstr>Temporal Complex Event Schema Composition (Li et al., EMNLP2021)</vt:lpstr>
      <vt:lpstr>Generative Event Graph Model</vt:lpstr>
      <vt:lpstr>Adding Hierarchy and Multiple Alternative Hypotheses: IED scenario </vt:lpstr>
      <vt:lpstr>Lack of training data: Training the Graph Encoder with Distant Supervision</vt:lpstr>
      <vt:lpstr>Training the Graph Decoder with Graph Reconstruction</vt:lpstr>
      <vt:lpstr>A Graph Encoder-Decoder Model for Hierarchical Complex Event Schema Induction</vt:lpstr>
      <vt:lpstr>Open-Domain Hierarchical Schema Induction</vt:lpstr>
      <vt:lpstr>Open Domain Hierarchical Schema Induction via LLMs [Li et al., ACL2023]</vt:lpstr>
      <vt:lpstr>Retrieval-Augmented Prompting</vt:lpstr>
      <vt:lpstr>Question Decomposition for Event-Event Relations </vt:lpstr>
      <vt:lpstr>Hierarchical Schema Quality: Findings</vt:lpstr>
      <vt:lpstr>Interpretability Evaluation Results</vt:lpstr>
      <vt:lpstr>Epidemic Schema Example</vt:lpstr>
      <vt:lpstr>Contributory Factors</vt:lpstr>
      <vt:lpstr>Onset</vt:lpstr>
      <vt:lpstr>Outbreak</vt:lpstr>
      <vt:lpstr>Medical Response</vt:lpstr>
      <vt:lpstr>Research Response</vt:lpstr>
      <vt:lpstr>Authority Response</vt:lpstr>
      <vt:lpstr>Society Response</vt:lpstr>
      <vt:lpstr>Investigation</vt:lpstr>
      <vt:lpstr>Justice</vt:lpstr>
      <vt:lpstr>Schema Enhanced Information Extraction</vt:lpstr>
      <vt:lpstr>Schema-Enhanced Information Extraction</vt:lpstr>
      <vt:lpstr>Schema-Enhanced Information Extraction</vt:lpstr>
      <vt:lpstr>Schema-Enhanced Information Extraction (Li et al., EMNLP2020)</vt:lpstr>
      <vt:lpstr>Hierarchical Schema Matching and Event Prediction [Wang et al., AKBC2022]</vt:lpstr>
      <vt:lpstr>Use Event Schema for Event Prediction</vt:lpstr>
      <vt:lpstr>Instance-level Event and Episode Prediction</vt:lpstr>
      <vt:lpstr>Why is Event Schema Useful? [3] Event Graph Completion [Wang et al., arxiv2022]</vt:lpstr>
      <vt:lpstr>Step 1: Node Matching</vt:lpstr>
      <vt:lpstr>Step 2: New Node Prediction</vt:lpstr>
      <vt:lpstr>Self-Supervised Training</vt:lpstr>
      <vt:lpstr>Step 2: New Node Prediction</vt:lpstr>
      <vt:lpstr>Step 2: New Node Prediction</vt:lpstr>
      <vt:lpstr>Experimental Results</vt:lpstr>
      <vt:lpstr>Why is Event Schema Useful? [4] Tracking Entity States</vt:lpstr>
      <vt:lpstr>Tracking Entity States: Protagonist (salient entity) Identification</vt:lpstr>
      <vt:lpstr>Temporal and Spatial Tracking of Protagonists: Type-level</vt:lpstr>
      <vt:lpstr>Temporal and Spatial Tracking of Protagonists: Type-level</vt:lpstr>
      <vt:lpstr>Temporal and Spatial Tracking of Protagonists: Instance-level (attacker Mahmoud Khayat and Khaled Khayat)</vt:lpstr>
      <vt:lpstr>Temporal and Spatial Tracking of Protagonists: Instance-level (bomb)</vt:lpstr>
      <vt:lpstr>More Fun Applications: Cooking</vt:lpstr>
      <vt:lpstr>Ongoing Work: News Event Simulator for Disaster Forecasting and Prevention</vt:lpstr>
      <vt:lpstr>News Event Simulator for Disaster Forecasting and Prevention</vt:lpstr>
      <vt:lpstr>News Event Simulator for Disaster Forecasting and Prevention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Neural Models Self-Learning Symbolic Knowledge</dc:title>
  <cp:lastModifiedBy>Blender Lab</cp:lastModifiedBy>
  <cp:revision>79</cp:revision>
  <dcterms:modified xsi:type="dcterms:W3CDTF">2023-10-04T05:08:14Z</dcterms:modified>
</cp:coreProperties>
</file>