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50"/>
  </p:notesMasterIdLst>
  <p:sldIdLst>
    <p:sldId id="256"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showComments="0">
  <p:normalViewPr>
    <p:restoredLeft sz="15620"/>
    <p:restoredTop sz="94660"/>
  </p:normalViewPr>
  <p:slideViewPr>
    <p:cSldViewPr snapToGrid="0">
      <p:cViewPr varScale="1">
        <p:scale>
          <a:sx n="95" d="100"/>
          <a:sy n="95" d="100"/>
        </p:scale>
        <p:origin x="-96" y="-96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584290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a7a031f9d_2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a7a031f9d_2_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800" b="0" i="0" u="none" strike="noStrike">
                <a:solidFill>
                  <a:srgbClr val="000000"/>
                </a:solidFill>
                <a:latin typeface="Arial"/>
                <a:ea typeface="Arial"/>
                <a:cs typeface="Arial"/>
                <a:sym typeface="Arial"/>
              </a:rPr>
              <a:t>Hello, everyone! I am Shizhe</a:t>
            </a:r>
            <a:r>
              <a:rPr lang="zh-CN" sz="1800"/>
              <a:t>.</a:t>
            </a:r>
            <a:endParaRPr b="0"/>
          </a:p>
          <a:p>
            <a:pPr marL="0" lvl="0" indent="0" algn="l" rtl="0">
              <a:spcBef>
                <a:spcPts val="0"/>
              </a:spcBef>
              <a:spcAft>
                <a:spcPts val="0"/>
              </a:spcAft>
              <a:buNone/>
            </a:pPr>
            <a:r>
              <a:rPr lang="zh-CN" sz="1800" b="0" i="0" u="none" strike="noStrike">
                <a:solidFill>
                  <a:srgbClr val="000000"/>
                </a:solidFill>
                <a:latin typeface="Arial"/>
                <a:ea typeface="Arial"/>
                <a:cs typeface="Arial"/>
                <a:sym typeface="Arial"/>
              </a:rPr>
              <a:t>I am very happy to present a survey with Zoey in mitigating hallucination for large language models.</a:t>
            </a:r>
            <a:endParaRPr/>
          </a:p>
        </p:txBody>
      </p:sp>
      <p:sp>
        <p:nvSpPr>
          <p:cNvPr id="132" name="Google Shape;132;g27a7a031f9d_2_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7a7a031f9d_2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7a7a031f9d_2_2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Another related work is self-checker.</a:t>
            </a:r>
            <a:endParaRPr/>
          </a:p>
          <a:p>
            <a:pPr marL="0" lvl="0" indent="0" algn="l" rtl="0">
              <a:spcBef>
                <a:spcPts val="0"/>
              </a:spcBef>
              <a:spcAft>
                <a:spcPts val="0"/>
              </a:spcAft>
              <a:buNone/>
            </a:pPr>
            <a:r>
              <a:rPr lang="zh-CN"/>
              <a:t>This figure illustrates the SELF-CHECKER framework for fact-checking, which is training-free and contains a set of plug-and-play modules: claim processor, query generator, evidence seeker, and verdict counselor</a:t>
            </a:r>
            <a:endParaRPr/>
          </a:p>
        </p:txBody>
      </p:sp>
      <p:sp>
        <p:nvSpPr>
          <p:cNvPr id="558" name="Google Shape;558;g27a7a031f9d_2_2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7a7a031f9d_2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27a7a031f9d_2_2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For the Policy Agent, it is quite similar to the previous working memory. this module determines the subsequent system action from a set of pre-defined actions. The policy agent follows the task instruction and learns from in-context examples to select the most appropriate action based on the current state and observations of the framework..</a:t>
            </a:r>
            <a:endParaRPr/>
          </a:p>
        </p:txBody>
      </p:sp>
      <p:sp>
        <p:nvSpPr>
          <p:cNvPr id="566" name="Google Shape;566;g27a7a031f9d_2_2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7a7a031f9d_2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27a7a031f9d_2_2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The initial step in the factchecking process involves identifying a set of claims that require verification from the given input text. Given a text t as input, the claim processor generates a set of claims. Each claim within the set contains a single piece of information, alleviating the burden of the subsequent verification process. </a:t>
            </a:r>
            <a:endParaRPr/>
          </a:p>
          <a:p>
            <a:pPr marL="0" lvl="0" indent="0" algn="l" rtl="0">
              <a:spcBef>
                <a:spcPts val="0"/>
              </a:spcBef>
              <a:spcAft>
                <a:spcPts val="0"/>
              </a:spcAft>
              <a:buNone/>
            </a:pPr>
            <a:endParaRPr/>
          </a:p>
          <a:p>
            <a:pPr marL="0" lvl="0" indent="0" algn="l" rtl="0">
              <a:spcBef>
                <a:spcPts val="0"/>
              </a:spcBef>
              <a:spcAft>
                <a:spcPts val="0"/>
              </a:spcAft>
              <a:buNone/>
            </a:pPr>
            <a:r>
              <a:rPr lang="zh-CN"/>
              <a:t>In order to verify a claim, it is essential to retrieve pertinent information from an external knowledge source. Given a claim, the query generator generates search queries for the purpose of information retrieval. These generated queries are then utilized to obtain relevant passages from a knowledge source.</a:t>
            </a:r>
            <a:endParaRPr/>
          </a:p>
          <a:p>
            <a:pPr marL="0" lvl="0" indent="0" algn="l" rtl="0">
              <a:spcBef>
                <a:spcPts val="0"/>
              </a:spcBef>
              <a:spcAft>
                <a:spcPts val="0"/>
              </a:spcAft>
              <a:buNone/>
            </a:pPr>
            <a:endParaRPr/>
          </a:p>
          <a:p>
            <a:pPr marL="0" lvl="0" indent="0" algn="l" rtl="0">
              <a:spcBef>
                <a:spcPts val="0"/>
              </a:spcBef>
              <a:spcAft>
                <a:spcPts val="0"/>
              </a:spcAft>
              <a:buNone/>
            </a:pPr>
            <a:r>
              <a:rPr lang="zh-CN"/>
              <a:t>The evidence seeker aims to identify evidence sentences for a given claim from the retrieved passages. Given a claim c and the set of retrieved passages p1, p2, ..., pk, the evidence seeker returns a set of sentences s1, s2, ..., sn that indicate the veracity of the claim. To accomplish this process, a LLM is prompted through a specific prompt comprised of task instruction, in-context examples, and the claim to be verified.</a:t>
            </a:r>
            <a:endParaRPr/>
          </a:p>
          <a:p>
            <a:pPr marL="0" lvl="0" indent="0" algn="l" rtl="0">
              <a:spcBef>
                <a:spcPts val="0"/>
              </a:spcBef>
              <a:spcAft>
                <a:spcPts val="0"/>
              </a:spcAft>
              <a:buNone/>
            </a:pPr>
            <a:endParaRPr/>
          </a:p>
          <a:p>
            <a:pPr marL="0" lvl="0" indent="0" algn="l" rtl="0">
              <a:spcBef>
                <a:spcPts val="0"/>
              </a:spcBef>
              <a:spcAft>
                <a:spcPts val="0"/>
              </a:spcAft>
              <a:buNone/>
            </a:pPr>
            <a:r>
              <a:rPr lang="zh-CN"/>
              <a:t>There is another module called verdict counselor to analyze the set of claims that require verification, along with the corresponding evidence sentences for each claim. This module is responsible for predicting the veracity r of the entire set of claims. By examining the provided evidence, the verdict counselor determines the factualness of each claim and assigns appropriate labels such as supported, partially supported, or refuted. These individual labels are then aggregated to obtain the final result. The veracity labels used by the verdict counselor are predefined, encompassing the degrees of entailment (e.g., supported/partially supported/refuted).</a:t>
            </a:r>
            <a:endParaRPr/>
          </a:p>
        </p:txBody>
      </p:sp>
      <p:sp>
        <p:nvSpPr>
          <p:cNvPr id="575" name="Google Shape;575;g27a7a031f9d_2_2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7a7a031f9d_2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7a7a031f9d_2_2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Previous methods retrieve knowledge from an external database. We can also retrieve knowledge from a parametric model.</a:t>
            </a:r>
            <a:endParaRPr/>
          </a:p>
          <a:p>
            <a:pPr marL="0" lvl="0" indent="0" algn="l" rtl="0">
              <a:spcBef>
                <a:spcPts val="0"/>
              </a:spcBef>
              <a:spcAft>
                <a:spcPts val="0"/>
              </a:spcAft>
              <a:buNone/>
            </a:pPr>
            <a:r>
              <a:rPr lang="zh-CN"/>
              <a:t>In this work, they propose the Parametric Knowledge Guiding (PKG) framework, which enables LLMs to access relevant information without modifying their parameters, by incorporating a trainable background knowledge generation module.</a:t>
            </a:r>
            <a:endParaRPr/>
          </a:p>
          <a:p>
            <a:pPr marL="0" lvl="0" indent="0" algn="l" rtl="0">
              <a:spcBef>
                <a:spcPts val="0"/>
              </a:spcBef>
              <a:spcAft>
                <a:spcPts val="0"/>
              </a:spcAft>
              <a:buNone/>
            </a:pPr>
            <a:r>
              <a:rPr lang="zh-CN"/>
              <a:t>As illustrated in this Figure. Unlike retrieval-based methods, PKG module utilizes open-source language models like LLaMa, which encode implicit world knowledge from large-scale pre-training. The framework consists of two steps. </a:t>
            </a:r>
            <a:endParaRPr/>
          </a:p>
          <a:p>
            <a:pPr marL="0" lvl="0" indent="0" algn="l" rtl="0">
              <a:spcBef>
                <a:spcPts val="0"/>
              </a:spcBef>
              <a:spcAft>
                <a:spcPts val="0"/>
              </a:spcAft>
              <a:buNone/>
            </a:pPr>
            <a:r>
              <a:rPr lang="zh-CN"/>
              <a:t>First, we align the PKG module with the specific task or domain knowledge via instruction fine-tuning to capture the necessary expertise. </a:t>
            </a:r>
            <a:endParaRPr/>
          </a:p>
          <a:p>
            <a:pPr marL="0" lvl="0" indent="0" algn="l" rtl="0">
              <a:spcBef>
                <a:spcPts val="0"/>
              </a:spcBef>
              <a:spcAft>
                <a:spcPts val="0"/>
              </a:spcAft>
              <a:buNone/>
            </a:pPr>
            <a:r>
              <a:rPr lang="zh-CN"/>
              <a:t>Second, for a given input, the PKG module generates the related knowledge, fed as extra context to the background-augmented prompting for LLMs. By supplying the necessary knowledge, the framework can enhance the performance of LLMs on domain-specific tasks.</a:t>
            </a:r>
            <a:endParaRPr/>
          </a:p>
        </p:txBody>
      </p:sp>
      <p:sp>
        <p:nvSpPr>
          <p:cNvPr id="584" name="Google Shape;584;g27a7a031f9d_2_2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40d2528de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40d2528de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40d2528de7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40d2528de7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40d2528de7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40d2528de7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40d2528de7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40d2528de7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0d2528de7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40d2528de7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40d2528de7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40d2528de7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a7a031f9d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7a7a031f9d_2_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One of the most famous studies in this field is REALM: the retrieval-augmented language model.</a:t>
            </a:r>
            <a:endParaRPr/>
          </a:p>
          <a:p>
            <a:pPr marL="0" marR="0" lvl="0" indent="0" algn="l" rtl="0">
              <a:lnSpc>
                <a:spcPct val="100000"/>
              </a:lnSpc>
              <a:spcBef>
                <a:spcPts val="0"/>
              </a:spcBef>
              <a:spcAft>
                <a:spcPts val="0"/>
              </a:spcAft>
              <a:buClr>
                <a:schemeClr val="dk1"/>
              </a:buClr>
              <a:buSzPts val="1200"/>
              <a:buFont typeface="Calibri"/>
              <a:buNone/>
            </a:pPr>
            <a:r>
              <a:rPr lang="zh-CN"/>
              <a:t>REALM augments language model pretraining with a latent knowledge retriever, which allows the model to retrieve and attend over documents from a large corpus such as Wikipedia.</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zh-CN"/>
              <a:t>The intuition is simple. For example, in this Figure, if the model needs to fill the blank in “what is at the top of the pyramid”, the retriever should be rewarded for selecting a document containing “The pyramidion on top allows for less material higher up the pyramid”. It achieves this behavior by modeling the retrieve-then-predict approach as a latent variable language model and optimizing the marginal likelihood.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zh-CN"/>
              <a:t>REALM first retrieves documents from an external knowledge source and then utilizes retrieved documents to process question-answering tasks.</a:t>
            </a:r>
            <a:endParaRPr/>
          </a:p>
        </p:txBody>
      </p:sp>
      <p:sp>
        <p:nvSpPr>
          <p:cNvPr id="191" name="Google Shape;191;g27a7a031f9d_2_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0d2528de7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40d2528de7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40d2528de7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40d2528de7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40d2528de7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40d2528de7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40d2528de7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40d2528de7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40d2528de7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40d2528de7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40d2528de7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40d2528de7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40d2528de7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40d2528de7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Compare the two runs and then copy the states from the clean run to the corrupted run one-by-one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40d2528de7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40d2528de7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40d2528de7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40d2528de7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0d2528de7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40d2528de7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a7a031f9d_2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7a7a031f9d_2_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solidFill>
                  <a:schemeClr val="dk1"/>
                </a:solidFill>
              </a:rPr>
              <a:t>As for the training process, this architecture could do both pre-training and fine-tuning. During pre-training, it is exactly the same as masked language modeling. The only difference between pre-training and finetuning is whether to append a task-specific head on top of the base model.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zh-CN" b="0" i="0">
                <a:solidFill>
                  <a:schemeClr val="dk1"/>
                </a:solidFill>
                <a:latin typeface="Arial"/>
                <a:ea typeface="Arial"/>
                <a:cs typeface="Arial"/>
                <a:sym typeface="Arial"/>
              </a:rPr>
              <a:t>Realm was published in 2020. At that time, ChatGPT did not exist, so their work was primarily based on the BERT model. Moreover, this model is trainable, which is different from the inference-based methods that we will see next.</a:t>
            </a:r>
            <a:endParaRPr>
              <a:solidFill>
                <a:schemeClr val="dk1"/>
              </a:solidFill>
            </a:endParaRPr>
          </a:p>
        </p:txBody>
      </p:sp>
      <p:sp>
        <p:nvSpPr>
          <p:cNvPr id="200" name="Google Shape;200;g27a7a031f9d_2_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40d2528de7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40d2528de7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0d2528de7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40d2528de7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0d2528de7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40d2528de7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40d2528de7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40d2528de7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40d2528de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40d2528de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40d2528de7_0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40d2528de7_0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40d2528de7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40d2528de7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40d2528de7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40d2528de7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40d2528de7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40d2528de7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40d2528de7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40d2528de7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7a7a031f9d_2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27a7a031f9d_2_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Next is the LLM-augmenter.</a:t>
            </a:r>
            <a:endParaRPr/>
          </a:p>
          <a:p>
            <a:pPr marL="0" lvl="0" indent="0" algn="l" rtl="0">
              <a:spcBef>
                <a:spcPts val="0"/>
              </a:spcBef>
              <a:spcAft>
                <a:spcPts val="0"/>
              </a:spcAft>
              <a:buNone/>
            </a:pPr>
            <a:r>
              <a:rPr lang="zh-CN"/>
              <a:t>This paper proposes to augment a black-box LLM with a set of plug-and-play modules. The system makes the LLM generate responses grounded in external knowledge, e.g., stored in task-specific databases. It also iteratively revises LLM prompts to improve model responses using feedback generated by utility functions.</a:t>
            </a:r>
            <a:endParaRPr/>
          </a:p>
        </p:txBody>
      </p:sp>
      <p:sp>
        <p:nvSpPr>
          <p:cNvPr id="210" name="Google Shape;210;g27a7a031f9d_2_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40d2528de7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40d2528de7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40d2528de7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40d2528de7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sz="1000">
                <a:solidFill>
                  <a:schemeClr val="dk1"/>
                </a:solidFill>
              </a:rPr>
              <a:t>For each test, the input subject is displayed in blue, target objects in green, and other nodes in orange. The color of an edge is derived from its target node. </a:t>
            </a:r>
            <a:endParaRPr sz="1000">
              <a:solidFill>
                <a:schemeClr val="dk1"/>
              </a:solidFill>
            </a:endParaRPr>
          </a:p>
          <a:p>
            <a:pPr marL="0" lvl="0" indent="0" algn="l" rtl="0">
              <a:spcBef>
                <a:spcPts val="0"/>
              </a:spcBef>
              <a:spcAft>
                <a:spcPts val="0"/>
              </a:spcAft>
              <a:buNone/>
            </a:pPr>
            <a:r>
              <a:rPr lang="zh-CN" sz="1000">
                <a:solidFill>
                  <a:schemeClr val="dk1"/>
                </a:solidFill>
              </a:rPr>
              <a:t>For Logical Generalization (A), the additional fact that needs to be inserted to the KG is presented with an edit sign next to the relation. </a:t>
            </a:r>
            <a:endParaRPr sz="1000">
              <a:solidFill>
                <a:schemeClr val="dk1"/>
              </a:solidFill>
            </a:endParaRPr>
          </a:p>
          <a:p>
            <a:pPr marL="0" lvl="0" indent="0" algn="l" rtl="0">
              <a:spcBef>
                <a:spcPts val="0"/>
              </a:spcBef>
              <a:spcAft>
                <a:spcPts val="0"/>
              </a:spcAft>
              <a:buNone/>
            </a:pPr>
            <a:r>
              <a:rPr lang="zh-CN" sz="1000">
                <a:solidFill>
                  <a:schemeClr val="dk1"/>
                </a:solidFill>
              </a:rPr>
              <a:t>For Compositions I (B) and Composition II (C) the model needs to hop over the edit to arrive at the target. </a:t>
            </a:r>
            <a:endParaRPr sz="1000">
              <a:solidFill>
                <a:schemeClr val="dk1"/>
              </a:solidFill>
            </a:endParaRPr>
          </a:p>
          <a:p>
            <a:pPr marL="0" lvl="0" indent="0" algn="l" rtl="0">
              <a:spcBef>
                <a:spcPts val="0"/>
              </a:spcBef>
              <a:spcAft>
                <a:spcPts val="0"/>
              </a:spcAft>
              <a:buNone/>
            </a:pPr>
            <a:r>
              <a:rPr lang="zh-CN" sz="1000">
                <a:solidFill>
                  <a:schemeClr val="dk1"/>
                </a:solidFill>
              </a:rPr>
              <a:t>In Subject Aliasing (D) we verify the edit also propagates to paraphrases of the input. </a:t>
            </a:r>
            <a:endParaRPr sz="1000">
              <a:solidFill>
                <a:schemeClr val="dk1"/>
              </a:solidFill>
            </a:endParaRPr>
          </a:p>
          <a:p>
            <a:pPr marL="0" lvl="0" indent="0" algn="l" rtl="0">
              <a:spcBef>
                <a:spcPts val="0"/>
              </a:spcBef>
              <a:spcAft>
                <a:spcPts val="0"/>
              </a:spcAft>
              <a:buNone/>
            </a:pPr>
            <a:r>
              <a:rPr lang="zh-CN" sz="1000">
                <a:solidFill>
                  <a:schemeClr val="dk1"/>
                </a:solidFill>
              </a:rPr>
              <a:t>In Forgetfulness (E), we verify that additional targets that share the input subject and relation are not forgotten, in necessary relations. (many-to-many relations) </a:t>
            </a:r>
            <a:endParaRPr sz="1000">
              <a:solidFill>
                <a:schemeClr val="dk1"/>
              </a:solidFill>
            </a:endParaRPr>
          </a:p>
          <a:p>
            <a:pPr marL="0" lvl="0" indent="0" algn="l" rtl="0">
              <a:spcBef>
                <a:spcPts val="0"/>
              </a:spcBef>
              <a:spcAft>
                <a:spcPts val="0"/>
              </a:spcAft>
              <a:buNone/>
            </a:pPr>
            <a:r>
              <a:rPr lang="zh-CN" sz="1000">
                <a:solidFill>
                  <a:schemeClr val="dk1"/>
                </a:solidFill>
              </a:rPr>
              <a:t>In Relation Specificity, we verify other relations for the subject are not modified.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40d2528de7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40d2528de7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40d2528de7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40d2528de7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40d2528de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40d2528de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40d2528de7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40d2528de7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40d2528de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40d2528de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40d2528de7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40d2528de7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7a7a031f9d_2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7a7a031f9d_2_1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The system is a bit complicated.</a:t>
            </a:r>
            <a:endParaRPr/>
          </a:p>
          <a:p>
            <a:pPr marL="0" lvl="0" indent="0" algn="l" rtl="0">
              <a:spcBef>
                <a:spcPts val="0"/>
              </a:spcBef>
              <a:spcAft>
                <a:spcPts val="0"/>
              </a:spcAft>
              <a:buNone/>
            </a:pPr>
            <a:r>
              <a:rPr lang="zh-CN"/>
              <a:t>The architecture is illustrated in this Figure. It consists of a set of modules including: working memory, policy, action executor, and utility.</a:t>
            </a:r>
            <a:endParaRPr/>
          </a:p>
          <a:p>
            <a:pPr marL="0" lvl="0" indent="0" algn="l" rtl="0">
              <a:spcBef>
                <a:spcPts val="0"/>
              </a:spcBef>
              <a:spcAft>
                <a:spcPts val="0"/>
              </a:spcAft>
              <a:buNone/>
            </a:pPr>
            <a:endParaRPr/>
          </a:p>
        </p:txBody>
      </p:sp>
      <p:sp>
        <p:nvSpPr>
          <p:cNvPr id="219" name="Google Shape;219;g27a7a031f9d_2_1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7a7a031f9d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7a7a031f9d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The working memory module tracks the dialog state that captures all essential information in the conversation so far. The state is represented using a six-tuple. q is the current user query; e is evidence for q, consolidated from external knowledge by Knowledge Consolidator; o is a set of the LLM-generated candidate responses for q; u is a score assessing the utility of each element of o, and f is a verbalized feedback to guide the LLM to improve its utility — both u and f are generated by the Utility module; and hq is the dialog history before q.</a:t>
            </a:r>
            <a:endParaRPr/>
          </a:p>
        </p:txBody>
      </p:sp>
      <p:sp>
        <p:nvSpPr>
          <p:cNvPr id="286" name="Google Shape;286;g27a7a031f9d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7a7a031f9d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7a7a031f9d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For the policy, this module selects the next system action that leads to the best expected reward R. These actions include (1) acquiring evidence e for q from external knowledge, (2) calling the LLM to generate a candidate response, and (3) sending a response to users if it passes the verification by the Utility module. The policy can be implemented using manually crafted rules, or trained on human-system interactions. In this study, they implement a trainable policy π as a neural network model parameterized by θ. πθ is optimized using REINFORCE algorithm to maximize the expected reward.</a:t>
            </a:r>
            <a:endParaRPr/>
          </a:p>
          <a:p>
            <a:pPr marL="0" lvl="0" indent="0" algn="l" rtl="0">
              <a:spcBef>
                <a:spcPts val="0"/>
              </a:spcBef>
              <a:spcAft>
                <a:spcPts val="0"/>
              </a:spcAft>
              <a:buNone/>
            </a:pPr>
            <a:endParaRPr/>
          </a:p>
        </p:txBody>
      </p:sp>
      <p:sp>
        <p:nvSpPr>
          <p:cNvPr id="354" name="Google Shape;354;g27a7a031f9d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7a7a031f9d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27a7a031f9d_0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For the action executor, this module performs an action selected by the policy. It is composed of two components, Knowledge Consolidator and Prompt Engine. </a:t>
            </a:r>
            <a:endParaRPr/>
          </a:p>
          <a:p>
            <a:pPr marL="0" lvl="0" indent="0" algn="l" rtl="0">
              <a:spcBef>
                <a:spcPts val="0"/>
              </a:spcBef>
              <a:spcAft>
                <a:spcPts val="0"/>
              </a:spcAft>
              <a:buNone/>
            </a:pPr>
            <a:r>
              <a:rPr lang="zh-CN"/>
              <a:t>The Knowledge Consolidator augments LLMs with the capability of grounding their responses on external knowledge, such as answering questions regarding latest news, and booking a table in a restaurant. The Knowledge Consolidator is designed in a modular fashion, consisting of a knowledge retriever, an entity linker and, an evidence chainer. Specifically, the retriever first generates a set of search queries based on q and hq, and then calls a set of APIs to retrieve raw evidence from various external knowledge sources, such as calling Bing Search APIs to query Web documents including Wiki articles and Reddit messages, and REST APIs to query task-specific databases for restaurant reviews and product specifications. The retrieved raw evidence is sometimes incomplete and noisy. Thus, the entity linker enriches raw evidence with related context to form evidence graphs, i.e., linking each entity mentioned in raw evidence to its corresponding description based on Wikipedia. Then, the chainer prunes irrelevant evidence from the graphs and forms a shortlist of evidence chains that are most relevant to queries. The consolidated evidence e is then sent to Working Memory.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2" name="Google Shape;422;g27a7a031f9d_0_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7a7a031f9d_0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7a7a031f9d_0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Utility </a:t>
            </a:r>
            <a:endParaRPr/>
          </a:p>
          <a:p>
            <a:pPr marL="0" lvl="0" indent="0" algn="l" rtl="0">
              <a:spcBef>
                <a:spcPts val="0"/>
              </a:spcBef>
              <a:spcAft>
                <a:spcPts val="0"/>
              </a:spcAft>
              <a:buNone/>
            </a:pPr>
            <a:r>
              <a:rPr lang="zh-CN"/>
              <a:t>Given a candidate response o, the Utility module generates utility score u and a corresponding feedback f using a set of task-specific utility functions. These utility functions access the alignment of the LLM’s responses with user expectations or specific business requirements. For example, in an information seeking dialog, it is important that all LLM’s responses are preciously grounded in external evidence to avoid generating misleading or inaccurate information. In a restaurant reservation dialog, the LLM responses should be conversational and focused on guiding the user through the reservation process, rather than engaging in offtopic chitchats</a:t>
            </a:r>
            <a:endParaRPr/>
          </a:p>
          <a:p>
            <a:pPr marL="0" lvl="0" indent="0" algn="l" rtl="0">
              <a:spcBef>
                <a:spcPts val="0"/>
              </a:spcBef>
              <a:spcAft>
                <a:spcPts val="0"/>
              </a:spcAft>
              <a:buNone/>
            </a:pPr>
            <a:r>
              <a:rPr lang="zh-CN"/>
              <a:t>There can be two distinct types of utility functions: </a:t>
            </a:r>
            <a:endParaRPr/>
          </a:p>
          <a:p>
            <a:pPr marL="0" lvl="0" indent="0" algn="l" rtl="0">
              <a:spcBef>
                <a:spcPts val="0"/>
              </a:spcBef>
              <a:spcAft>
                <a:spcPts val="0"/>
              </a:spcAft>
              <a:buNone/>
            </a:pPr>
            <a:r>
              <a:rPr lang="zh-CN"/>
              <a:t>• Model-based utility functions assign preference scores to different dimensions of a response, such as fluency, informativeness and factuality. These functions are trained on precollected human preference data or annotated log data.</a:t>
            </a:r>
            <a:endParaRPr/>
          </a:p>
          <a:p>
            <a:pPr marL="0" lvl="0" indent="0" algn="l" rtl="0">
              <a:spcBef>
                <a:spcPts val="0"/>
              </a:spcBef>
              <a:spcAft>
                <a:spcPts val="0"/>
              </a:spcAft>
              <a:buNone/>
            </a:pPr>
            <a:r>
              <a:rPr lang="zh-CN"/>
              <a:t>• Rule-based utility functions are implemented using heuristics or programmed functions, measure whether a response complies with a specific rule.</a:t>
            </a:r>
            <a:endParaRPr/>
          </a:p>
          <a:p>
            <a:pPr marL="0" lvl="0" indent="0" algn="l" rtl="0">
              <a:spcBef>
                <a:spcPts val="0"/>
              </a:spcBef>
              <a:spcAft>
                <a:spcPts val="0"/>
              </a:spcAft>
              <a:buNone/>
            </a:pPr>
            <a:endParaRPr/>
          </a:p>
        </p:txBody>
      </p:sp>
      <p:sp>
        <p:nvSpPr>
          <p:cNvPr id="490" name="Google Shape;490;g27a7a031f9d_0_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6" name="Google Shape;106;p2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7" name="Google Shape;107;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23"/>
          <p:cNvSpPr>
            <a:spLocks noGrp="1"/>
          </p:cNvSpPr>
          <p:nvPr>
            <p:ph type="pic" idx="2"/>
          </p:nvPr>
        </p:nvSpPr>
        <p:spPr>
          <a:xfrm>
            <a:off x="3887391" y="740569"/>
            <a:ext cx="4629150" cy="3655219"/>
          </a:xfrm>
          <a:prstGeom prst="rect">
            <a:avLst/>
          </a:prstGeom>
          <a:noFill/>
          <a:ln>
            <a:noFill/>
          </a:ln>
        </p:spPr>
      </p:sp>
      <p:sp>
        <p:nvSpPr>
          <p:cNvPr id="113" name="Google Shape;113;p23"/>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4" name="Google Shape;114;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4"/>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5" name="Google Shape;125;p25"/>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Font typeface="Georgia"/>
              <a:buNone/>
              <a:defRPr sz="2600">
                <a:latin typeface="Georgia"/>
                <a:ea typeface="Georgia"/>
                <a:cs typeface="Georgia"/>
                <a:sym typeface="Georgia"/>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Font typeface="Georgia"/>
              <a:buChar char="●"/>
              <a:defRPr>
                <a:latin typeface="Georgia"/>
                <a:ea typeface="Georgia"/>
                <a:cs typeface="Georgia"/>
                <a:sym typeface="Georgia"/>
              </a:defRPr>
            </a:lvl1pPr>
            <a:lvl2pPr marL="914400" lvl="1" indent="-298450">
              <a:spcBef>
                <a:spcPts val="0"/>
              </a:spcBef>
              <a:spcAft>
                <a:spcPts val="0"/>
              </a:spcAft>
              <a:buSzPts val="1100"/>
              <a:buFont typeface="Georgia"/>
              <a:buChar char="○"/>
              <a:defRPr>
                <a:latin typeface="Georgia"/>
                <a:ea typeface="Georgia"/>
                <a:cs typeface="Georgia"/>
                <a:sym typeface="Georgia"/>
              </a:defRPr>
            </a:lvl2pPr>
            <a:lvl3pPr marL="1371600" lvl="2" indent="-298450">
              <a:spcBef>
                <a:spcPts val="0"/>
              </a:spcBef>
              <a:spcAft>
                <a:spcPts val="0"/>
              </a:spcAft>
              <a:buSzPts val="1100"/>
              <a:buFont typeface="Georgia"/>
              <a:buChar char="■"/>
              <a:defRPr>
                <a:latin typeface="Georgia"/>
                <a:ea typeface="Georgia"/>
                <a:cs typeface="Georgia"/>
                <a:sym typeface="Georgia"/>
              </a:defRPr>
            </a:lvl3pPr>
            <a:lvl4pPr marL="1828800" lvl="3" indent="-298450">
              <a:spcBef>
                <a:spcPts val="0"/>
              </a:spcBef>
              <a:spcAft>
                <a:spcPts val="0"/>
              </a:spcAft>
              <a:buSzPts val="1100"/>
              <a:buFont typeface="Georgia"/>
              <a:buChar char="●"/>
              <a:defRPr>
                <a:latin typeface="Georgia"/>
                <a:ea typeface="Georgia"/>
                <a:cs typeface="Georgia"/>
                <a:sym typeface="Georgia"/>
              </a:defRPr>
            </a:lvl4pPr>
            <a:lvl5pPr marL="2286000" lvl="4" indent="-298450">
              <a:spcBef>
                <a:spcPts val="0"/>
              </a:spcBef>
              <a:spcAft>
                <a:spcPts val="0"/>
              </a:spcAft>
              <a:buSzPts val="1100"/>
              <a:buFont typeface="Georgia"/>
              <a:buChar char="○"/>
              <a:defRPr>
                <a:latin typeface="Georgia"/>
                <a:ea typeface="Georgia"/>
                <a:cs typeface="Georgia"/>
                <a:sym typeface="Georgia"/>
              </a:defRPr>
            </a:lvl5pPr>
            <a:lvl6pPr marL="2743200" lvl="5" indent="-298450">
              <a:spcBef>
                <a:spcPts val="0"/>
              </a:spcBef>
              <a:spcAft>
                <a:spcPts val="0"/>
              </a:spcAft>
              <a:buSzPts val="1100"/>
              <a:buFont typeface="Georgia"/>
              <a:buChar char="■"/>
              <a:defRPr>
                <a:latin typeface="Georgia"/>
                <a:ea typeface="Georgia"/>
                <a:cs typeface="Georgia"/>
                <a:sym typeface="Georgia"/>
              </a:defRPr>
            </a:lvl6pPr>
            <a:lvl7pPr marL="3200400" lvl="6" indent="-298450">
              <a:spcBef>
                <a:spcPts val="0"/>
              </a:spcBef>
              <a:spcAft>
                <a:spcPts val="0"/>
              </a:spcAft>
              <a:buSzPts val="1100"/>
              <a:buFont typeface="Georgia"/>
              <a:buChar char="●"/>
              <a:defRPr>
                <a:latin typeface="Georgia"/>
                <a:ea typeface="Georgia"/>
                <a:cs typeface="Georgia"/>
                <a:sym typeface="Georgia"/>
              </a:defRPr>
            </a:lvl7pPr>
            <a:lvl8pPr marL="3657600" lvl="7" indent="-298450">
              <a:spcBef>
                <a:spcPts val="0"/>
              </a:spcBef>
              <a:spcAft>
                <a:spcPts val="0"/>
              </a:spcAft>
              <a:buSzPts val="1100"/>
              <a:buFont typeface="Georgia"/>
              <a:buChar char="○"/>
              <a:defRPr>
                <a:latin typeface="Georgia"/>
                <a:ea typeface="Georgia"/>
                <a:cs typeface="Georgia"/>
                <a:sym typeface="Georgia"/>
              </a:defRPr>
            </a:lvl8pPr>
            <a:lvl9pPr marL="4114800" lvl="8" indent="-298450">
              <a:spcBef>
                <a:spcPts val="0"/>
              </a:spcBef>
              <a:spcAft>
                <a:spcPts val="0"/>
              </a:spcAft>
              <a:buSzPts val="1100"/>
              <a:buFont typeface="Georgia"/>
              <a:buChar char="■"/>
              <a:defRPr>
                <a:latin typeface="Georgia"/>
                <a:ea typeface="Georgia"/>
                <a:cs typeface="Georgia"/>
                <a:sym typeface="Georgia"/>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06459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github.com/zjunlp/KnowledgeEditingPapers" TargetMode="External"/><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5.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dk1"/>
              </a:buClr>
              <a:buSzPct val="100000"/>
              <a:buFont typeface="Arial"/>
              <a:buNone/>
            </a:pPr>
            <a:r>
              <a:rPr lang="en-US" altLang="zh-CN" b="1" dirty="0" smtClean="0"/>
              <a:t>Knowledge-Guided LLMs</a:t>
            </a:r>
            <a:endParaRPr b="1" dirty="0"/>
          </a:p>
        </p:txBody>
      </p:sp>
      <p:sp>
        <p:nvSpPr>
          <p:cNvPr id="5" name="Google Shape;135;p26"/>
          <p:cNvSpPr txBox="1">
            <a:spLocks noGrp="1"/>
          </p:cNvSpPr>
          <p:nvPr>
            <p:ph type="subTitle" idx="1"/>
          </p:nvPr>
        </p:nvSpPr>
        <p:spPr>
          <a:xfrm>
            <a:off x="1143000" y="3602736"/>
            <a:ext cx="6858000" cy="565853"/>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800"/>
              <a:buNone/>
            </a:pPr>
            <a:r>
              <a:rPr lang="en-US" altLang="zh-CN" dirty="0" smtClean="0"/>
              <a:t>Slides by </a:t>
            </a:r>
            <a:r>
              <a:rPr lang="zh-CN" dirty="0" smtClean="0"/>
              <a:t>Shizhe Diao</a:t>
            </a:r>
            <a:r>
              <a:rPr lang="en-US" altLang="zh-CN" dirty="0" smtClean="0"/>
              <a:t> and </a:t>
            </a:r>
            <a:r>
              <a:rPr lang="en-US" altLang="zh-CN" dirty="0" err="1" smtClean="0"/>
              <a:t>Zoey</a:t>
            </a:r>
            <a:r>
              <a:rPr lang="en-US" altLang="zh-CN" dirty="0" smtClean="0"/>
              <a:t> Li</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Self-Checker</a:t>
            </a:r>
            <a:endParaRPr/>
          </a:p>
        </p:txBody>
      </p:sp>
      <p:pic>
        <p:nvPicPr>
          <p:cNvPr id="561" name="Google Shape;561;p41"/>
          <p:cNvPicPr preferRelativeResize="0"/>
          <p:nvPr/>
        </p:nvPicPr>
        <p:blipFill rotWithShape="1">
          <a:blip r:embed="rId3">
            <a:alphaModFix/>
          </a:blip>
          <a:srcRect/>
          <a:stretch/>
        </p:blipFill>
        <p:spPr>
          <a:xfrm>
            <a:off x="1431286" y="1173888"/>
            <a:ext cx="6336196" cy="3576668"/>
          </a:xfrm>
          <a:prstGeom prst="rect">
            <a:avLst/>
          </a:prstGeom>
          <a:noFill/>
          <a:ln>
            <a:noFill/>
          </a:ln>
        </p:spPr>
      </p:pic>
      <p:sp>
        <p:nvSpPr>
          <p:cNvPr id="562" name="Google Shape;562;p41"/>
          <p:cNvSpPr txBox="1"/>
          <p:nvPr/>
        </p:nvSpPr>
        <p:spPr>
          <a:xfrm>
            <a:off x="2246619" y="4908129"/>
            <a:ext cx="6885538"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Li, Miaoran, Baolin Peng, and Zhu Zhang. "Self-Checker: Plug-and-Play Modules for Fact-Checking with Large Language Models." </a:t>
            </a:r>
            <a:endParaRPr sz="9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Self-Checker</a:t>
            </a:r>
            <a:endParaRPr/>
          </a:p>
        </p:txBody>
      </p:sp>
      <p:sp>
        <p:nvSpPr>
          <p:cNvPr id="569" name="Google Shape;569;p42"/>
          <p:cNvSpPr txBox="1">
            <a:spLocks noGrp="1"/>
          </p:cNvSpPr>
          <p:nvPr>
            <p:ph type="body" idx="1"/>
          </p:nvPr>
        </p:nvSpPr>
        <p:spPr>
          <a:xfrm>
            <a:off x="4569567" y="1011409"/>
            <a:ext cx="4458231" cy="3263503"/>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chemeClr val="dk1"/>
              </a:buClr>
              <a:buSzPts val="2400"/>
              <a:buChar char="•"/>
            </a:pPr>
            <a:r>
              <a:rPr lang="zh-CN" sz="2400"/>
              <a:t>Policy Agent:</a:t>
            </a:r>
            <a:endParaRPr/>
          </a:p>
          <a:p>
            <a:pPr marL="520700" lvl="1" indent="-171450" algn="l" rtl="0">
              <a:lnSpc>
                <a:spcPct val="90000"/>
              </a:lnSpc>
              <a:spcBef>
                <a:spcPts val="400"/>
              </a:spcBef>
              <a:spcAft>
                <a:spcPts val="0"/>
              </a:spcAft>
              <a:buClr>
                <a:schemeClr val="dk1"/>
              </a:buClr>
              <a:buSzPts val="2100"/>
              <a:buChar char="•"/>
            </a:pPr>
            <a:r>
              <a:rPr lang="zh-CN" sz="2100"/>
              <a:t>calling the claim processor</a:t>
            </a:r>
            <a:endParaRPr/>
          </a:p>
          <a:p>
            <a:pPr marL="520700" lvl="1" indent="-171450" algn="l" rtl="0">
              <a:lnSpc>
                <a:spcPct val="90000"/>
              </a:lnSpc>
              <a:spcBef>
                <a:spcPts val="400"/>
              </a:spcBef>
              <a:spcAft>
                <a:spcPts val="0"/>
              </a:spcAft>
              <a:buClr>
                <a:schemeClr val="dk1"/>
              </a:buClr>
              <a:buSzPts val="2100"/>
              <a:buChar char="•"/>
            </a:pPr>
            <a:r>
              <a:rPr lang="zh-CN" sz="2100"/>
              <a:t>requesting search queries</a:t>
            </a:r>
            <a:endParaRPr/>
          </a:p>
          <a:p>
            <a:pPr marL="520700" lvl="1" indent="-171450" algn="l" rtl="0">
              <a:lnSpc>
                <a:spcPct val="90000"/>
              </a:lnSpc>
              <a:spcBef>
                <a:spcPts val="400"/>
              </a:spcBef>
              <a:spcAft>
                <a:spcPts val="0"/>
              </a:spcAft>
              <a:buClr>
                <a:schemeClr val="dk1"/>
              </a:buClr>
              <a:buSzPts val="2100"/>
              <a:buChar char="•"/>
            </a:pPr>
            <a:r>
              <a:rPr lang="zh-CN" sz="2100"/>
              <a:t>retrieving relevant passages</a:t>
            </a:r>
            <a:endParaRPr/>
          </a:p>
          <a:p>
            <a:pPr marL="520700" lvl="1" indent="-171450" algn="l" rtl="0">
              <a:lnSpc>
                <a:spcPct val="90000"/>
              </a:lnSpc>
              <a:spcBef>
                <a:spcPts val="400"/>
              </a:spcBef>
              <a:spcAft>
                <a:spcPts val="0"/>
              </a:spcAft>
              <a:buClr>
                <a:schemeClr val="dk1"/>
              </a:buClr>
              <a:buSzPts val="2100"/>
              <a:buChar char="•"/>
            </a:pPr>
            <a:r>
              <a:rPr lang="zh-CN" sz="2100"/>
              <a:t>utilizing the evidence seeker </a:t>
            </a:r>
            <a:endParaRPr/>
          </a:p>
          <a:p>
            <a:pPr marL="520700" lvl="1" indent="-171450" algn="l" rtl="0">
              <a:lnSpc>
                <a:spcPct val="90000"/>
              </a:lnSpc>
              <a:spcBef>
                <a:spcPts val="400"/>
              </a:spcBef>
              <a:spcAft>
                <a:spcPts val="0"/>
              </a:spcAft>
              <a:buClr>
                <a:schemeClr val="dk1"/>
              </a:buClr>
              <a:buSzPts val="2100"/>
              <a:buChar char="•"/>
            </a:pPr>
            <a:r>
              <a:rPr lang="zh-CN" sz="2100"/>
              <a:t>requesting the verdict counselor</a:t>
            </a:r>
            <a:endParaRPr/>
          </a:p>
          <a:p>
            <a:pPr marL="520700" lvl="1" indent="-171450" algn="l" rtl="0">
              <a:lnSpc>
                <a:spcPct val="90000"/>
              </a:lnSpc>
              <a:spcBef>
                <a:spcPts val="400"/>
              </a:spcBef>
              <a:spcAft>
                <a:spcPts val="0"/>
              </a:spcAft>
              <a:buClr>
                <a:schemeClr val="dk1"/>
              </a:buClr>
              <a:buSzPts val="2100"/>
              <a:buChar char="•"/>
            </a:pPr>
            <a:r>
              <a:rPr lang="zh-CN" sz="2100"/>
              <a:t>sending the final conclusion to the users.  </a:t>
            </a:r>
            <a:endParaRPr sz="2100"/>
          </a:p>
        </p:txBody>
      </p:sp>
      <p:pic>
        <p:nvPicPr>
          <p:cNvPr id="570" name="Google Shape;570;p42"/>
          <p:cNvPicPr preferRelativeResize="0"/>
          <p:nvPr/>
        </p:nvPicPr>
        <p:blipFill rotWithShape="1">
          <a:blip r:embed="rId3">
            <a:alphaModFix/>
          </a:blip>
          <a:srcRect/>
          <a:stretch/>
        </p:blipFill>
        <p:spPr>
          <a:xfrm>
            <a:off x="212979" y="1427289"/>
            <a:ext cx="4505325" cy="2543175"/>
          </a:xfrm>
          <a:prstGeom prst="rect">
            <a:avLst/>
          </a:prstGeom>
          <a:noFill/>
          <a:ln>
            <a:noFill/>
          </a:ln>
        </p:spPr>
      </p:pic>
      <p:sp>
        <p:nvSpPr>
          <p:cNvPr id="571" name="Google Shape;571;p42"/>
          <p:cNvSpPr txBox="1"/>
          <p:nvPr/>
        </p:nvSpPr>
        <p:spPr>
          <a:xfrm>
            <a:off x="2246619" y="4908129"/>
            <a:ext cx="6885538"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Li, Miaoran, Baolin Peng, and Zhu Zhang. "Self-Checker: Plug-and-Play Modules for Fact-Checking with Large Language Models." </a:t>
            </a:r>
            <a:endParaRPr sz="9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Self-Checker</a:t>
            </a:r>
            <a:endParaRPr/>
          </a:p>
        </p:txBody>
      </p:sp>
      <p:sp>
        <p:nvSpPr>
          <p:cNvPr id="578" name="Google Shape;578;p43"/>
          <p:cNvSpPr txBox="1">
            <a:spLocks noGrp="1"/>
          </p:cNvSpPr>
          <p:nvPr>
            <p:ph type="body" idx="1"/>
          </p:nvPr>
        </p:nvSpPr>
        <p:spPr>
          <a:xfrm>
            <a:off x="4748472" y="1011409"/>
            <a:ext cx="4458231" cy="3263503"/>
          </a:xfrm>
          <a:prstGeom prst="rect">
            <a:avLst/>
          </a:prstGeom>
          <a:noFill/>
          <a:ln>
            <a:noFill/>
          </a:ln>
        </p:spPr>
        <p:txBody>
          <a:bodyPr spcFirstLastPara="1" wrap="square" lIns="68575" tIns="34275" rIns="68575" bIns="34275" anchor="t" anchorCtr="0">
            <a:normAutofit lnSpcReduction="10000"/>
          </a:bodyPr>
          <a:lstStyle/>
          <a:p>
            <a:pPr marL="177800" lvl="0" indent="-177800" algn="l" rtl="0">
              <a:lnSpc>
                <a:spcPct val="90000"/>
              </a:lnSpc>
              <a:spcBef>
                <a:spcPts val="0"/>
              </a:spcBef>
              <a:spcAft>
                <a:spcPts val="0"/>
              </a:spcAft>
              <a:buClr>
                <a:schemeClr val="dk1"/>
              </a:buClr>
              <a:buSzPts val="2400"/>
              <a:buChar char="•"/>
            </a:pPr>
            <a:r>
              <a:rPr lang="zh-CN" sz="2400"/>
              <a:t>Claim Processor</a:t>
            </a:r>
            <a:endParaRPr/>
          </a:p>
          <a:p>
            <a:pPr marL="520700" lvl="1" indent="-171450" algn="l" rtl="0">
              <a:lnSpc>
                <a:spcPct val="90000"/>
              </a:lnSpc>
              <a:spcBef>
                <a:spcPts val="400"/>
              </a:spcBef>
              <a:spcAft>
                <a:spcPts val="0"/>
              </a:spcAft>
              <a:buClr>
                <a:schemeClr val="dk1"/>
              </a:buClr>
              <a:buSzPts val="2100"/>
              <a:buChar char="•"/>
            </a:pPr>
            <a:r>
              <a:rPr lang="zh-CN" sz="2100" i="1"/>
              <a:t>Identify claims that require verification</a:t>
            </a:r>
            <a:endParaRPr/>
          </a:p>
          <a:p>
            <a:pPr marL="177800" lvl="0" indent="-177800" algn="l" rtl="0">
              <a:lnSpc>
                <a:spcPct val="90000"/>
              </a:lnSpc>
              <a:spcBef>
                <a:spcPts val="800"/>
              </a:spcBef>
              <a:spcAft>
                <a:spcPts val="0"/>
              </a:spcAft>
              <a:buClr>
                <a:schemeClr val="dk1"/>
              </a:buClr>
              <a:buSzPts val="2400"/>
              <a:buChar char="•"/>
            </a:pPr>
            <a:r>
              <a:rPr lang="zh-CN" sz="2400"/>
              <a:t>Query Generator</a:t>
            </a:r>
            <a:endParaRPr/>
          </a:p>
          <a:p>
            <a:pPr marL="520700" lvl="1" indent="-171450" algn="l" rtl="0">
              <a:lnSpc>
                <a:spcPct val="90000"/>
              </a:lnSpc>
              <a:spcBef>
                <a:spcPts val="400"/>
              </a:spcBef>
              <a:spcAft>
                <a:spcPts val="0"/>
              </a:spcAft>
              <a:buClr>
                <a:schemeClr val="dk1"/>
              </a:buClr>
              <a:buSzPts val="2100"/>
              <a:buChar char="•"/>
            </a:pPr>
            <a:r>
              <a:rPr lang="zh-CN" sz="2100" i="1"/>
              <a:t>Retrieve pertinent information</a:t>
            </a:r>
            <a:endParaRPr/>
          </a:p>
          <a:p>
            <a:pPr marL="177800" lvl="0" indent="-177800" algn="l" rtl="0">
              <a:lnSpc>
                <a:spcPct val="90000"/>
              </a:lnSpc>
              <a:spcBef>
                <a:spcPts val="800"/>
              </a:spcBef>
              <a:spcAft>
                <a:spcPts val="0"/>
              </a:spcAft>
              <a:buClr>
                <a:schemeClr val="dk1"/>
              </a:buClr>
              <a:buSzPts val="2400"/>
              <a:buChar char="•"/>
            </a:pPr>
            <a:r>
              <a:rPr lang="zh-CN" sz="2400"/>
              <a:t>Evidence Seeker</a:t>
            </a:r>
            <a:endParaRPr/>
          </a:p>
          <a:p>
            <a:pPr marL="520700" lvl="1" indent="-171450" algn="l" rtl="0">
              <a:lnSpc>
                <a:spcPct val="90000"/>
              </a:lnSpc>
              <a:spcBef>
                <a:spcPts val="400"/>
              </a:spcBef>
              <a:spcAft>
                <a:spcPts val="0"/>
              </a:spcAft>
              <a:buClr>
                <a:schemeClr val="dk1"/>
              </a:buClr>
              <a:buSzPts val="2100"/>
              <a:buChar char="•"/>
            </a:pPr>
            <a:r>
              <a:rPr lang="zh-CN" sz="2100" i="1"/>
              <a:t>Identify evidence sentences </a:t>
            </a:r>
            <a:endParaRPr sz="2400"/>
          </a:p>
          <a:p>
            <a:pPr marL="177800" lvl="0" indent="-177800" algn="l" rtl="0">
              <a:lnSpc>
                <a:spcPct val="90000"/>
              </a:lnSpc>
              <a:spcBef>
                <a:spcPts val="800"/>
              </a:spcBef>
              <a:spcAft>
                <a:spcPts val="0"/>
              </a:spcAft>
              <a:buClr>
                <a:schemeClr val="dk1"/>
              </a:buClr>
              <a:buSzPts val="2400"/>
              <a:buChar char="•"/>
            </a:pPr>
            <a:r>
              <a:rPr lang="zh-CN" sz="2400"/>
              <a:t>Verdict Conselor</a:t>
            </a:r>
            <a:endParaRPr sz="2400"/>
          </a:p>
          <a:p>
            <a:pPr marL="520700" lvl="1" indent="-171450" algn="l" rtl="0">
              <a:lnSpc>
                <a:spcPct val="90000"/>
              </a:lnSpc>
              <a:spcBef>
                <a:spcPts val="400"/>
              </a:spcBef>
              <a:spcAft>
                <a:spcPts val="0"/>
              </a:spcAft>
              <a:buClr>
                <a:schemeClr val="dk1"/>
              </a:buClr>
              <a:buSzPts val="2100"/>
              <a:buChar char="•"/>
            </a:pPr>
            <a:r>
              <a:rPr lang="zh-CN" sz="2100" i="1"/>
              <a:t>Predict the veracity of claims</a:t>
            </a:r>
            <a:endParaRPr/>
          </a:p>
          <a:p>
            <a:pPr marL="177800" lvl="0" indent="-25400" algn="l" rtl="0">
              <a:lnSpc>
                <a:spcPct val="90000"/>
              </a:lnSpc>
              <a:spcBef>
                <a:spcPts val="800"/>
              </a:spcBef>
              <a:spcAft>
                <a:spcPts val="0"/>
              </a:spcAft>
              <a:buClr>
                <a:schemeClr val="dk1"/>
              </a:buClr>
              <a:buSzPts val="2400"/>
              <a:buNone/>
            </a:pPr>
            <a:endParaRPr sz="2400"/>
          </a:p>
        </p:txBody>
      </p:sp>
      <p:pic>
        <p:nvPicPr>
          <p:cNvPr id="579" name="Google Shape;579;p43"/>
          <p:cNvPicPr preferRelativeResize="0"/>
          <p:nvPr/>
        </p:nvPicPr>
        <p:blipFill rotWithShape="1">
          <a:blip r:embed="rId3">
            <a:alphaModFix/>
          </a:blip>
          <a:srcRect/>
          <a:stretch/>
        </p:blipFill>
        <p:spPr>
          <a:xfrm>
            <a:off x="212979" y="1427289"/>
            <a:ext cx="4505325" cy="2543175"/>
          </a:xfrm>
          <a:prstGeom prst="rect">
            <a:avLst/>
          </a:prstGeom>
          <a:noFill/>
          <a:ln>
            <a:noFill/>
          </a:ln>
        </p:spPr>
      </p:pic>
      <p:sp>
        <p:nvSpPr>
          <p:cNvPr id="580" name="Google Shape;580;p43"/>
          <p:cNvSpPr txBox="1"/>
          <p:nvPr/>
        </p:nvSpPr>
        <p:spPr>
          <a:xfrm>
            <a:off x="2246619" y="4908129"/>
            <a:ext cx="6885538"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Li, Miaoran, Baolin Peng, and Zhu Zhang. "Self-Checker: Plug-and-Play Modules for Fact-Checking with Large Language Models." </a:t>
            </a:r>
            <a:endParaRPr sz="9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4"/>
          <p:cNvSpPr txBox="1">
            <a:spLocks noGrp="1"/>
          </p:cNvSpPr>
          <p:nvPr>
            <p:ph type="title"/>
          </p:nvPr>
        </p:nvSpPr>
        <p:spPr>
          <a:xfrm>
            <a:off x="628650" y="273844"/>
            <a:ext cx="8186166"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Augmented Large Language Models with PKG</a:t>
            </a:r>
            <a:endParaRPr/>
          </a:p>
        </p:txBody>
      </p:sp>
      <p:pic>
        <p:nvPicPr>
          <p:cNvPr id="587" name="Google Shape;587;p44"/>
          <p:cNvPicPr preferRelativeResize="0">
            <a:picLocks noGrp="1"/>
          </p:cNvPicPr>
          <p:nvPr>
            <p:ph type="body" idx="1"/>
          </p:nvPr>
        </p:nvPicPr>
        <p:blipFill rotWithShape="1">
          <a:blip r:embed="rId3">
            <a:alphaModFix/>
          </a:blip>
          <a:srcRect/>
          <a:stretch/>
        </p:blipFill>
        <p:spPr>
          <a:xfrm>
            <a:off x="1042416" y="1090851"/>
            <a:ext cx="6808468" cy="3546511"/>
          </a:xfrm>
          <a:prstGeom prst="rect">
            <a:avLst/>
          </a:prstGeom>
          <a:noFill/>
          <a:ln>
            <a:noFill/>
          </a:ln>
        </p:spPr>
      </p:pic>
      <p:sp>
        <p:nvSpPr>
          <p:cNvPr id="588" name="Google Shape;588;p44"/>
          <p:cNvSpPr txBox="1"/>
          <p:nvPr/>
        </p:nvSpPr>
        <p:spPr>
          <a:xfrm>
            <a:off x="4178808" y="4904223"/>
            <a:ext cx="4946306"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Luo, Ziyang, et al. "Augmented Large Language Models with Parametric Knowledge Guiding."</a:t>
            </a:r>
            <a:endParaRPr sz="9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Model Editing</a:t>
            </a:r>
            <a:endParaRPr/>
          </a:p>
        </p:txBody>
      </p:sp>
      <p:sp>
        <p:nvSpPr>
          <p:cNvPr id="201" name="Google Shape;201;p27"/>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zh-CN" sz="1500" b="1"/>
              <a:t>KE: </a:t>
            </a:r>
            <a:r>
              <a:rPr lang="zh-CN" sz="1500"/>
              <a:t>Editing Factual Knowledge in Language Models, EMNLP 21’ </a:t>
            </a:r>
            <a:endParaRPr sz="1500"/>
          </a:p>
          <a:p>
            <a:pPr marL="457200" lvl="0" indent="-323850" algn="l" rtl="0">
              <a:spcBef>
                <a:spcPts val="0"/>
              </a:spcBef>
              <a:spcAft>
                <a:spcPts val="0"/>
              </a:spcAft>
              <a:buSzPts val="1500"/>
              <a:buChar char="-"/>
            </a:pPr>
            <a:r>
              <a:rPr lang="zh-CN" sz="1500" b="1"/>
              <a:t>MEND</a:t>
            </a:r>
            <a:r>
              <a:rPr lang="zh-CN" sz="1500"/>
              <a:t>: Fast Model-Editing at Scale, ICLR 22’ </a:t>
            </a:r>
            <a:endParaRPr sz="1500"/>
          </a:p>
          <a:p>
            <a:pPr marL="457200" lvl="0" indent="-323850" algn="l" rtl="0">
              <a:spcBef>
                <a:spcPts val="0"/>
              </a:spcBef>
              <a:spcAft>
                <a:spcPts val="0"/>
              </a:spcAft>
              <a:buSzPts val="1500"/>
              <a:buChar char="-"/>
            </a:pPr>
            <a:r>
              <a:rPr lang="zh-CN" sz="1500" b="1"/>
              <a:t>SERAC</a:t>
            </a:r>
            <a:r>
              <a:rPr lang="zh-CN" sz="1500"/>
              <a:t>: Memory-Based Model Editing at Scale, ICML 22’ </a:t>
            </a:r>
            <a:endParaRPr sz="1500"/>
          </a:p>
          <a:p>
            <a:pPr marL="457200" lvl="0" indent="-323850" algn="l" rtl="0">
              <a:spcBef>
                <a:spcPts val="0"/>
              </a:spcBef>
              <a:spcAft>
                <a:spcPts val="0"/>
              </a:spcAft>
              <a:buSzPts val="1500"/>
              <a:buChar char="-"/>
            </a:pPr>
            <a:r>
              <a:rPr lang="zh-CN" sz="1500" b="1"/>
              <a:t>ROME</a:t>
            </a:r>
            <a:r>
              <a:rPr lang="zh-CN" sz="1500"/>
              <a:t>: Locating and Editing Factual Associations in GPT,  Neurips 22</a:t>
            </a:r>
            <a:endParaRPr sz="1500"/>
          </a:p>
          <a:p>
            <a:pPr marL="457200" lvl="0" indent="-323850" algn="l" rtl="0">
              <a:spcBef>
                <a:spcPts val="0"/>
              </a:spcBef>
              <a:spcAft>
                <a:spcPts val="0"/>
              </a:spcAft>
              <a:buSzPts val="1500"/>
              <a:buChar char="-"/>
            </a:pPr>
            <a:r>
              <a:rPr lang="zh-CN" sz="1500" b="1"/>
              <a:t>MEMIT</a:t>
            </a:r>
            <a:r>
              <a:rPr lang="zh-CN" sz="1500"/>
              <a:t>: Mass-Editing a Transformer Memory, ICLR 23’ </a:t>
            </a:r>
            <a:endParaRPr sz="1500"/>
          </a:p>
          <a:p>
            <a:pPr marL="457200" lvl="0" indent="-323850" algn="l" rtl="0">
              <a:spcBef>
                <a:spcPts val="0"/>
              </a:spcBef>
              <a:spcAft>
                <a:spcPts val="0"/>
              </a:spcAft>
              <a:buSzPts val="1500"/>
              <a:buChar char="-"/>
            </a:pPr>
            <a:endParaRPr sz="1500"/>
          </a:p>
          <a:p>
            <a:pPr marL="457200" lvl="0" indent="-323850" algn="l" rtl="0">
              <a:spcBef>
                <a:spcPts val="0"/>
              </a:spcBef>
              <a:spcAft>
                <a:spcPts val="0"/>
              </a:spcAft>
              <a:buSzPts val="1500"/>
              <a:buChar char="-"/>
            </a:pPr>
            <a:r>
              <a:rPr lang="zh-CN" sz="1500"/>
              <a:t>RECKONING: Reasoning through Dynamic Knowledge Encoding.</a:t>
            </a:r>
            <a:endParaRPr sz="1500"/>
          </a:p>
          <a:p>
            <a:pPr marL="457200" lvl="0" indent="-323850" algn="l" rtl="0">
              <a:spcBef>
                <a:spcPts val="0"/>
              </a:spcBef>
              <a:spcAft>
                <a:spcPts val="0"/>
              </a:spcAft>
              <a:buSzPts val="1500"/>
              <a:buChar char="-"/>
            </a:pPr>
            <a:r>
              <a:rPr lang="zh-CN" sz="1500"/>
              <a:t>Evaluating the Ripple Effects of Knowledge Editing in Language Models. </a:t>
            </a:r>
            <a:endParaRPr sz="1500"/>
          </a:p>
          <a:p>
            <a:pPr marL="457200" lvl="0" indent="-323850" algn="l" rtl="0">
              <a:spcBef>
                <a:spcPts val="0"/>
              </a:spcBef>
              <a:spcAft>
                <a:spcPts val="0"/>
              </a:spcAft>
              <a:buSzPts val="1500"/>
              <a:buChar char="-"/>
            </a:pPr>
            <a:r>
              <a:rPr lang="zh-CN" sz="1500"/>
              <a:t>MQuAKE: Assessing Knowledge Editing in Language Models via Multi-Hop Questions</a:t>
            </a:r>
            <a:endParaRPr sz="1500"/>
          </a:p>
          <a:p>
            <a:pPr marL="457200" lvl="0" indent="-323850" algn="l" rtl="0">
              <a:spcBef>
                <a:spcPts val="0"/>
              </a:spcBef>
              <a:spcAft>
                <a:spcPts val="0"/>
              </a:spcAft>
              <a:buSzPts val="1500"/>
              <a:buChar char="-"/>
            </a:pPr>
            <a:r>
              <a:rPr lang="zh-CN" sz="1500"/>
              <a:t>Propagating Knowledge Updates to LMs Through Distillation</a:t>
            </a:r>
            <a:endParaRPr sz="1500"/>
          </a:p>
        </p:txBody>
      </p:sp>
      <p:sp>
        <p:nvSpPr>
          <p:cNvPr id="202" name="Google Shape;202;p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14</a:t>
            </a:fld>
            <a:endParaRPr/>
          </a:p>
        </p:txBody>
      </p:sp>
    </p:spTree>
    <p:extLst>
      <p:ext uri="{BB962C8B-B14F-4D97-AF65-F5344CB8AC3E}">
        <p14:creationId xmlns:p14="http://schemas.microsoft.com/office/powerpoint/2010/main" val="48809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Motivation for Model Editing</a:t>
            </a:r>
            <a:endParaRPr/>
          </a:p>
        </p:txBody>
      </p:sp>
      <p:sp>
        <p:nvSpPr>
          <p:cNvPr id="208" name="Google Shape;208;p28"/>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zh-CN" sz="1600"/>
              <a:t>Language models store a lot of knowledge in their parameters </a:t>
            </a:r>
            <a:endParaRPr sz="1600"/>
          </a:p>
          <a:p>
            <a:pPr marL="457200" lvl="0" indent="-330200" algn="l" rtl="0">
              <a:spcBef>
                <a:spcPts val="0"/>
              </a:spcBef>
              <a:spcAft>
                <a:spcPts val="0"/>
              </a:spcAft>
              <a:buSzPts val="1600"/>
              <a:buChar char="-"/>
            </a:pPr>
            <a:r>
              <a:rPr lang="zh-CN" sz="1600"/>
              <a:t>Because this knowledge is from the pretraining data, it might be </a:t>
            </a:r>
            <a:r>
              <a:rPr lang="zh-CN" sz="1600" b="1"/>
              <a:t>wrong or outdated </a:t>
            </a:r>
            <a:endParaRPr sz="1600" b="1"/>
          </a:p>
          <a:p>
            <a:pPr marL="457200" lvl="0" indent="-330200" algn="l" rtl="0">
              <a:spcBef>
                <a:spcPts val="0"/>
              </a:spcBef>
              <a:spcAft>
                <a:spcPts val="0"/>
              </a:spcAft>
              <a:buSzPts val="1600"/>
              <a:buChar char="-"/>
            </a:pPr>
            <a:r>
              <a:rPr lang="zh-CN" sz="1600"/>
              <a:t>Model editing is the task of fixing factual errors by injecting factual updates to the model </a:t>
            </a:r>
            <a:endParaRPr sz="1600"/>
          </a:p>
          <a:p>
            <a:pPr marL="914400" lvl="1" indent="-330200" algn="l" rtl="0">
              <a:spcBef>
                <a:spcPts val="0"/>
              </a:spcBef>
              <a:spcAft>
                <a:spcPts val="0"/>
              </a:spcAft>
              <a:buSzPts val="1600"/>
              <a:buChar char="-"/>
            </a:pPr>
            <a:r>
              <a:rPr lang="zh-CN" sz="1600"/>
              <a:t>Usually these factual updates are triples (very precise editing) </a:t>
            </a:r>
            <a:endParaRPr sz="1600"/>
          </a:p>
          <a:p>
            <a:pPr marL="914400" lvl="1" indent="-330200" algn="l" rtl="0">
              <a:spcBef>
                <a:spcPts val="0"/>
              </a:spcBef>
              <a:spcAft>
                <a:spcPts val="0"/>
              </a:spcAft>
              <a:buSzPts val="1600"/>
              <a:buChar char="-"/>
            </a:pPr>
            <a:r>
              <a:rPr lang="zh-CN" sz="1600"/>
              <a:t>Can involve updating model parameters (but usually only a small set of parameters) </a:t>
            </a:r>
            <a:endParaRPr sz="1600"/>
          </a:p>
        </p:txBody>
      </p:sp>
      <p:sp>
        <p:nvSpPr>
          <p:cNvPr id="209" name="Google Shape;209;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15</a:t>
            </a:fld>
            <a:endParaRPr/>
          </a:p>
        </p:txBody>
      </p:sp>
    </p:spTree>
    <p:extLst>
      <p:ext uri="{BB962C8B-B14F-4D97-AF65-F5344CB8AC3E}">
        <p14:creationId xmlns:p14="http://schemas.microsoft.com/office/powerpoint/2010/main" val="366425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Core Questions in Knowledge Editing</a:t>
            </a:r>
            <a:endParaRPr/>
          </a:p>
        </p:txBody>
      </p:sp>
      <p:sp>
        <p:nvSpPr>
          <p:cNvPr id="215" name="Google Shape;215;p29"/>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zh-CN" sz="1600"/>
              <a:t>How do we update the model output? </a:t>
            </a:r>
            <a:endParaRPr sz="1600"/>
          </a:p>
          <a:p>
            <a:pPr marL="914400" lvl="1" indent="-330200" algn="l" rtl="0">
              <a:spcBef>
                <a:spcPts val="0"/>
              </a:spcBef>
              <a:spcAft>
                <a:spcPts val="0"/>
              </a:spcAft>
              <a:buSzPts val="1600"/>
              <a:buChar char="-"/>
            </a:pPr>
            <a:r>
              <a:rPr lang="zh-CN" sz="1600"/>
              <a:t>Do we need to update model parameters? </a:t>
            </a:r>
            <a:endParaRPr sz="1600"/>
          </a:p>
          <a:p>
            <a:pPr marL="914400" lvl="1" indent="-330200" algn="l" rtl="0">
              <a:spcBef>
                <a:spcPts val="0"/>
              </a:spcBef>
              <a:spcAft>
                <a:spcPts val="0"/>
              </a:spcAft>
              <a:buSzPts val="1600"/>
              <a:buChar char="-"/>
            </a:pPr>
            <a:r>
              <a:rPr lang="zh-CN" sz="1600"/>
              <a:t>If so, which parameters need updating? (The localization problem) </a:t>
            </a:r>
            <a:endParaRPr sz="1600"/>
          </a:p>
          <a:p>
            <a:pPr marL="457200" lvl="0" indent="-330200" algn="l" rtl="0">
              <a:spcBef>
                <a:spcPts val="0"/>
              </a:spcBef>
              <a:spcAft>
                <a:spcPts val="0"/>
              </a:spcAft>
              <a:buSzPts val="1600"/>
              <a:buChar char="-"/>
            </a:pPr>
            <a:r>
              <a:rPr lang="zh-CN" sz="1600"/>
              <a:t>How do we evaluate knowledge editing?</a:t>
            </a:r>
            <a:endParaRPr sz="1600"/>
          </a:p>
          <a:p>
            <a:pPr marL="914400" lvl="1" indent="-330200" algn="l" rtl="0">
              <a:spcBef>
                <a:spcPts val="0"/>
              </a:spcBef>
              <a:spcAft>
                <a:spcPts val="0"/>
              </a:spcAft>
              <a:buSzPts val="1600"/>
              <a:buChar char="-"/>
            </a:pPr>
            <a:r>
              <a:rPr lang="zh-CN" sz="1600"/>
              <a:t>What should the scope of editing be? </a:t>
            </a:r>
            <a:endParaRPr sz="1600"/>
          </a:p>
        </p:txBody>
      </p:sp>
      <p:sp>
        <p:nvSpPr>
          <p:cNvPr id="216" name="Google Shape;216;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16</a:t>
            </a:fld>
            <a:endParaRPr/>
          </a:p>
        </p:txBody>
      </p:sp>
    </p:spTree>
    <p:extLst>
      <p:ext uri="{BB962C8B-B14F-4D97-AF65-F5344CB8AC3E}">
        <p14:creationId xmlns:p14="http://schemas.microsoft.com/office/powerpoint/2010/main" val="420052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22" name="Google Shape;222;p30"/>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23" name="Google Shape;223;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17</a:t>
            </a:fld>
            <a:endParaRPr/>
          </a:p>
        </p:txBody>
      </p:sp>
      <p:pic>
        <p:nvPicPr>
          <p:cNvPr id="224" name="Google Shape;224;p30"/>
          <p:cNvPicPr preferRelativeResize="0"/>
          <p:nvPr/>
        </p:nvPicPr>
        <p:blipFill>
          <a:blip r:embed="rId3">
            <a:alphaModFix/>
          </a:blip>
          <a:stretch>
            <a:fillRect/>
          </a:stretch>
        </p:blipFill>
        <p:spPr>
          <a:xfrm>
            <a:off x="0" y="53231"/>
            <a:ext cx="9143999" cy="5037037"/>
          </a:xfrm>
          <a:prstGeom prst="rect">
            <a:avLst/>
          </a:prstGeom>
          <a:noFill/>
          <a:ln>
            <a:noFill/>
          </a:ln>
        </p:spPr>
      </p:pic>
      <p:sp>
        <p:nvSpPr>
          <p:cNvPr id="225" name="Google Shape;225;p30"/>
          <p:cNvSpPr txBox="1"/>
          <p:nvPr/>
        </p:nvSpPr>
        <p:spPr>
          <a:xfrm>
            <a:off x="0" y="4593475"/>
            <a:ext cx="4174800" cy="4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u="sng">
                <a:solidFill>
                  <a:schemeClr val="hlink"/>
                </a:solidFill>
                <a:latin typeface="Lato"/>
                <a:ea typeface="Lato"/>
                <a:cs typeface="Lato"/>
                <a:sym typeface="Lato"/>
                <a:hlinkClick r:id="rId4"/>
              </a:rPr>
              <a:t>https://github.com/zjunlp/KnowledgeEditingPapers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extLst>
      <p:ext uri="{BB962C8B-B14F-4D97-AF65-F5344CB8AC3E}">
        <p14:creationId xmlns:p14="http://schemas.microsoft.com/office/powerpoint/2010/main" val="246647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title" idx="4294967295"/>
          </p:nvPr>
        </p:nvSpPr>
        <p:spPr>
          <a:xfrm>
            <a:off x="409375" y="752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Memory-Based Model Editing at Scale</a:t>
            </a:r>
            <a:endParaRPr/>
          </a:p>
        </p:txBody>
      </p:sp>
      <p:sp>
        <p:nvSpPr>
          <p:cNvPr id="231" name="Google Shape;231;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18</a:t>
            </a:fld>
            <a:endParaRPr/>
          </a:p>
        </p:txBody>
      </p:sp>
      <p:pic>
        <p:nvPicPr>
          <p:cNvPr id="232" name="Google Shape;232;p31"/>
          <p:cNvPicPr preferRelativeResize="0"/>
          <p:nvPr/>
        </p:nvPicPr>
        <p:blipFill>
          <a:blip r:embed="rId3">
            <a:alphaModFix/>
          </a:blip>
          <a:stretch>
            <a:fillRect/>
          </a:stretch>
        </p:blipFill>
        <p:spPr>
          <a:xfrm>
            <a:off x="992337" y="610425"/>
            <a:ext cx="7203765" cy="4378550"/>
          </a:xfrm>
          <a:prstGeom prst="rect">
            <a:avLst/>
          </a:prstGeom>
          <a:noFill/>
          <a:ln>
            <a:noFill/>
          </a:ln>
        </p:spPr>
      </p:pic>
    </p:spTree>
    <p:extLst>
      <p:ext uri="{BB962C8B-B14F-4D97-AF65-F5344CB8AC3E}">
        <p14:creationId xmlns:p14="http://schemas.microsoft.com/office/powerpoint/2010/main" val="2154922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19</a:t>
            </a:fld>
            <a:endParaRPr/>
          </a:p>
        </p:txBody>
      </p:sp>
      <p:pic>
        <p:nvPicPr>
          <p:cNvPr id="238" name="Google Shape;238;p32"/>
          <p:cNvPicPr preferRelativeResize="0"/>
          <p:nvPr/>
        </p:nvPicPr>
        <p:blipFill>
          <a:blip r:embed="rId3">
            <a:alphaModFix/>
          </a:blip>
          <a:stretch>
            <a:fillRect/>
          </a:stretch>
        </p:blipFill>
        <p:spPr>
          <a:xfrm>
            <a:off x="131852" y="0"/>
            <a:ext cx="8725798" cy="5143501"/>
          </a:xfrm>
          <a:prstGeom prst="rect">
            <a:avLst/>
          </a:prstGeom>
          <a:noFill/>
          <a:ln>
            <a:noFill/>
          </a:ln>
        </p:spPr>
      </p:pic>
    </p:spTree>
    <p:extLst>
      <p:ext uri="{BB962C8B-B14F-4D97-AF65-F5344CB8AC3E}">
        <p14:creationId xmlns:p14="http://schemas.microsoft.com/office/powerpoint/2010/main" val="84327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REALM</a:t>
            </a:r>
            <a:endParaRPr/>
          </a:p>
        </p:txBody>
      </p:sp>
      <p:sp>
        <p:nvSpPr>
          <p:cNvPr id="194" name="Google Shape;194;p33"/>
          <p:cNvSpPr txBox="1">
            <a:spLocks noGrp="1"/>
          </p:cNvSpPr>
          <p:nvPr>
            <p:ph type="body" idx="1"/>
          </p:nvPr>
        </p:nvSpPr>
        <p:spPr>
          <a:xfrm>
            <a:off x="628650" y="1369219"/>
            <a:ext cx="3943349" cy="3263504"/>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zh-CN"/>
              <a:t>REALM: </a:t>
            </a:r>
            <a:r>
              <a:rPr lang="zh-CN" b="1"/>
              <a:t>Re</a:t>
            </a:r>
            <a:r>
              <a:rPr lang="zh-CN"/>
              <a:t>trieval-</a:t>
            </a:r>
            <a:r>
              <a:rPr lang="zh-CN" b="1"/>
              <a:t>A</a:t>
            </a:r>
            <a:r>
              <a:rPr lang="zh-CN"/>
              <a:t>ugmented </a:t>
            </a:r>
            <a:r>
              <a:rPr lang="zh-CN" b="1"/>
              <a:t>L</a:t>
            </a:r>
            <a:r>
              <a:rPr lang="zh-CN"/>
              <a:t>anguage </a:t>
            </a:r>
            <a:r>
              <a:rPr lang="zh-CN" b="1"/>
              <a:t>M</a:t>
            </a:r>
            <a:r>
              <a:rPr lang="zh-CN"/>
              <a:t>odel</a:t>
            </a:r>
            <a:endParaRPr/>
          </a:p>
          <a:p>
            <a:pPr marL="177800" lvl="0" indent="-171450" algn="l" rtl="0">
              <a:lnSpc>
                <a:spcPct val="90000"/>
              </a:lnSpc>
              <a:spcBef>
                <a:spcPts val="800"/>
              </a:spcBef>
              <a:spcAft>
                <a:spcPts val="0"/>
              </a:spcAft>
              <a:buClr>
                <a:schemeClr val="dk1"/>
              </a:buClr>
              <a:buSzPts val="2100"/>
              <a:buChar char="•"/>
            </a:pPr>
            <a:r>
              <a:rPr lang="zh-CN"/>
              <a:t>Retrieve-then-predict</a:t>
            </a:r>
            <a:endParaRPr/>
          </a:p>
          <a:p>
            <a:pPr marL="177800" lvl="0" indent="-171450" algn="l" rtl="0">
              <a:lnSpc>
                <a:spcPct val="90000"/>
              </a:lnSpc>
              <a:spcBef>
                <a:spcPts val="800"/>
              </a:spcBef>
              <a:spcAft>
                <a:spcPts val="0"/>
              </a:spcAft>
              <a:buClr>
                <a:schemeClr val="dk1"/>
              </a:buClr>
              <a:buSzPts val="2100"/>
              <a:buChar char="•"/>
            </a:pPr>
            <a:r>
              <a:rPr lang="zh-CN"/>
              <a:t>Neural Knowledge Retriever: Transformer encoder + inner product</a:t>
            </a:r>
            <a:endParaRPr/>
          </a:p>
          <a:p>
            <a:pPr marL="177800" lvl="0" indent="-171450" algn="l" rtl="0">
              <a:lnSpc>
                <a:spcPct val="90000"/>
              </a:lnSpc>
              <a:spcBef>
                <a:spcPts val="800"/>
              </a:spcBef>
              <a:spcAft>
                <a:spcPts val="0"/>
              </a:spcAft>
              <a:buClr>
                <a:schemeClr val="dk1"/>
              </a:buClr>
              <a:buSzPts val="2100"/>
              <a:buChar char="•"/>
            </a:pPr>
            <a:r>
              <a:rPr lang="zh-CN"/>
              <a:t>Knowledge-Augmented Encoder</a:t>
            </a:r>
            <a:endParaRPr/>
          </a:p>
        </p:txBody>
      </p:sp>
      <p:sp>
        <p:nvSpPr>
          <p:cNvPr id="195" name="Google Shape;195;p33"/>
          <p:cNvSpPr txBox="1"/>
          <p:nvPr/>
        </p:nvSpPr>
        <p:spPr>
          <a:xfrm>
            <a:off x="5321808" y="4916106"/>
            <a:ext cx="3831336" cy="21521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Guu, Kelvin, et al. "Retrieval augmented language model pre-training." </a:t>
            </a:r>
            <a:endParaRPr sz="900">
              <a:solidFill>
                <a:schemeClr val="dk1"/>
              </a:solidFill>
              <a:latin typeface="Calibri"/>
              <a:ea typeface="Calibri"/>
              <a:cs typeface="Calibri"/>
              <a:sym typeface="Calibri"/>
            </a:endParaRPr>
          </a:p>
        </p:txBody>
      </p:sp>
      <p:pic>
        <p:nvPicPr>
          <p:cNvPr id="196" name="Google Shape;196;p33"/>
          <p:cNvPicPr preferRelativeResize="0"/>
          <p:nvPr/>
        </p:nvPicPr>
        <p:blipFill rotWithShape="1">
          <a:blip r:embed="rId3">
            <a:alphaModFix/>
          </a:blip>
          <a:srcRect/>
          <a:stretch/>
        </p:blipFill>
        <p:spPr>
          <a:xfrm>
            <a:off x="4448175" y="221194"/>
            <a:ext cx="4695825" cy="4514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20</a:t>
            </a:fld>
            <a:endParaRPr/>
          </a:p>
        </p:txBody>
      </p:sp>
      <p:pic>
        <p:nvPicPr>
          <p:cNvPr id="244" name="Google Shape;244;p33"/>
          <p:cNvPicPr preferRelativeResize="0"/>
          <p:nvPr/>
        </p:nvPicPr>
        <p:blipFill>
          <a:blip r:embed="rId3">
            <a:alphaModFix/>
          </a:blip>
          <a:stretch>
            <a:fillRect/>
          </a:stretch>
        </p:blipFill>
        <p:spPr>
          <a:xfrm>
            <a:off x="152400" y="284850"/>
            <a:ext cx="8839204" cy="3793779"/>
          </a:xfrm>
          <a:prstGeom prst="rect">
            <a:avLst/>
          </a:prstGeom>
          <a:noFill/>
          <a:ln>
            <a:noFill/>
          </a:ln>
        </p:spPr>
      </p:pic>
    </p:spTree>
    <p:extLst>
      <p:ext uri="{BB962C8B-B14F-4D97-AF65-F5344CB8AC3E}">
        <p14:creationId xmlns:p14="http://schemas.microsoft.com/office/powerpoint/2010/main" val="342185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21</a:t>
            </a:fld>
            <a:endParaRPr/>
          </a:p>
        </p:txBody>
      </p:sp>
      <p:pic>
        <p:nvPicPr>
          <p:cNvPr id="250" name="Google Shape;250;p34"/>
          <p:cNvPicPr preferRelativeResize="0"/>
          <p:nvPr/>
        </p:nvPicPr>
        <p:blipFill>
          <a:blip r:embed="rId3">
            <a:alphaModFix/>
          </a:blip>
          <a:stretch>
            <a:fillRect/>
          </a:stretch>
        </p:blipFill>
        <p:spPr>
          <a:xfrm>
            <a:off x="152400" y="152400"/>
            <a:ext cx="8711450" cy="4445051"/>
          </a:xfrm>
          <a:prstGeom prst="rect">
            <a:avLst/>
          </a:prstGeom>
          <a:noFill/>
          <a:ln>
            <a:noFill/>
          </a:ln>
        </p:spPr>
      </p:pic>
    </p:spTree>
    <p:extLst>
      <p:ext uri="{BB962C8B-B14F-4D97-AF65-F5344CB8AC3E}">
        <p14:creationId xmlns:p14="http://schemas.microsoft.com/office/powerpoint/2010/main" val="1694916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22</a:t>
            </a:fld>
            <a:endParaRPr/>
          </a:p>
        </p:txBody>
      </p:sp>
      <p:pic>
        <p:nvPicPr>
          <p:cNvPr id="256" name="Google Shape;256;p35"/>
          <p:cNvPicPr preferRelativeResize="0"/>
          <p:nvPr/>
        </p:nvPicPr>
        <p:blipFill>
          <a:blip r:embed="rId3">
            <a:alphaModFix/>
          </a:blip>
          <a:stretch>
            <a:fillRect/>
          </a:stretch>
        </p:blipFill>
        <p:spPr>
          <a:xfrm>
            <a:off x="75125" y="100925"/>
            <a:ext cx="8726876" cy="4648926"/>
          </a:xfrm>
          <a:prstGeom prst="rect">
            <a:avLst/>
          </a:prstGeom>
          <a:noFill/>
          <a:ln>
            <a:noFill/>
          </a:ln>
        </p:spPr>
      </p:pic>
    </p:spTree>
    <p:extLst>
      <p:ext uri="{BB962C8B-B14F-4D97-AF65-F5344CB8AC3E}">
        <p14:creationId xmlns:p14="http://schemas.microsoft.com/office/powerpoint/2010/main" val="3537535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23</a:t>
            </a:fld>
            <a:endParaRPr/>
          </a:p>
        </p:txBody>
      </p:sp>
      <p:pic>
        <p:nvPicPr>
          <p:cNvPr id="262" name="Google Shape;262;p36"/>
          <p:cNvPicPr preferRelativeResize="0"/>
          <p:nvPr/>
        </p:nvPicPr>
        <p:blipFill>
          <a:blip r:embed="rId3">
            <a:alphaModFix/>
          </a:blip>
          <a:stretch>
            <a:fillRect/>
          </a:stretch>
        </p:blipFill>
        <p:spPr>
          <a:xfrm>
            <a:off x="152400" y="229650"/>
            <a:ext cx="8839204" cy="4246961"/>
          </a:xfrm>
          <a:prstGeom prst="rect">
            <a:avLst/>
          </a:prstGeom>
          <a:noFill/>
          <a:ln>
            <a:noFill/>
          </a:ln>
        </p:spPr>
      </p:pic>
    </p:spTree>
    <p:extLst>
      <p:ext uri="{BB962C8B-B14F-4D97-AF65-F5344CB8AC3E}">
        <p14:creationId xmlns:p14="http://schemas.microsoft.com/office/powerpoint/2010/main" val="2579787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24</a:t>
            </a:fld>
            <a:endParaRPr/>
          </a:p>
        </p:txBody>
      </p:sp>
      <p:pic>
        <p:nvPicPr>
          <p:cNvPr id="268" name="Google Shape;268;p37"/>
          <p:cNvPicPr preferRelativeResize="0"/>
          <p:nvPr/>
        </p:nvPicPr>
        <p:blipFill>
          <a:blip r:embed="rId3">
            <a:alphaModFix/>
          </a:blip>
          <a:stretch>
            <a:fillRect/>
          </a:stretch>
        </p:blipFill>
        <p:spPr>
          <a:xfrm>
            <a:off x="163450" y="304800"/>
            <a:ext cx="8572001" cy="4445051"/>
          </a:xfrm>
          <a:prstGeom prst="rect">
            <a:avLst/>
          </a:prstGeom>
          <a:noFill/>
          <a:ln>
            <a:noFill/>
          </a:ln>
        </p:spPr>
      </p:pic>
    </p:spTree>
    <p:extLst>
      <p:ext uri="{BB962C8B-B14F-4D97-AF65-F5344CB8AC3E}">
        <p14:creationId xmlns:p14="http://schemas.microsoft.com/office/powerpoint/2010/main" val="2244390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8"/>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Locating and Editing Factual Associations in GPT</a:t>
            </a:r>
            <a:endParaRPr/>
          </a:p>
        </p:txBody>
      </p:sp>
      <p:sp>
        <p:nvSpPr>
          <p:cNvPr id="274" name="Google Shape;274;p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25</a:t>
            </a:fld>
            <a:endParaRPr/>
          </a:p>
        </p:txBody>
      </p:sp>
      <p:pic>
        <p:nvPicPr>
          <p:cNvPr id="275" name="Google Shape;275;p38"/>
          <p:cNvPicPr preferRelativeResize="0"/>
          <p:nvPr/>
        </p:nvPicPr>
        <p:blipFill>
          <a:blip r:embed="rId3">
            <a:alphaModFix/>
          </a:blip>
          <a:stretch>
            <a:fillRect/>
          </a:stretch>
        </p:blipFill>
        <p:spPr>
          <a:xfrm>
            <a:off x="897675" y="1246150"/>
            <a:ext cx="6320875" cy="3897351"/>
          </a:xfrm>
          <a:prstGeom prst="rect">
            <a:avLst/>
          </a:prstGeom>
          <a:noFill/>
          <a:ln>
            <a:noFill/>
          </a:ln>
        </p:spPr>
      </p:pic>
    </p:spTree>
    <p:extLst>
      <p:ext uri="{BB962C8B-B14F-4D97-AF65-F5344CB8AC3E}">
        <p14:creationId xmlns:p14="http://schemas.microsoft.com/office/powerpoint/2010/main" val="3119496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9"/>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Locating the Knowledge</a:t>
            </a:r>
            <a:endParaRPr/>
          </a:p>
        </p:txBody>
      </p:sp>
      <p:sp>
        <p:nvSpPr>
          <p:cNvPr id="281" name="Google Shape;281;p39"/>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82" name="Google Shape;282;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26</a:t>
            </a:fld>
            <a:endParaRPr/>
          </a:p>
        </p:txBody>
      </p:sp>
      <p:pic>
        <p:nvPicPr>
          <p:cNvPr id="283" name="Google Shape;283;p39"/>
          <p:cNvPicPr preferRelativeResize="0"/>
          <p:nvPr/>
        </p:nvPicPr>
        <p:blipFill>
          <a:blip r:embed="rId3">
            <a:alphaModFix/>
          </a:blip>
          <a:stretch>
            <a:fillRect/>
          </a:stretch>
        </p:blipFill>
        <p:spPr>
          <a:xfrm>
            <a:off x="281463" y="571937"/>
            <a:ext cx="8581074" cy="4382724"/>
          </a:xfrm>
          <a:prstGeom prst="rect">
            <a:avLst/>
          </a:prstGeom>
          <a:noFill/>
          <a:ln>
            <a:noFill/>
          </a:ln>
        </p:spPr>
      </p:pic>
      <p:sp>
        <p:nvSpPr>
          <p:cNvPr id="284" name="Google Shape;284;p39"/>
          <p:cNvSpPr txBox="1"/>
          <p:nvPr/>
        </p:nvSpPr>
        <p:spPr>
          <a:xfrm>
            <a:off x="128600" y="1215725"/>
            <a:ext cx="724800" cy="14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latin typeface="Lato"/>
                <a:ea typeface="Lato"/>
                <a:cs typeface="Lato"/>
                <a:sym typeface="Lato"/>
              </a:rPr>
              <a:t>Clean run</a:t>
            </a:r>
            <a:endParaRPr>
              <a:latin typeface="Lato"/>
              <a:ea typeface="Lato"/>
              <a:cs typeface="Lato"/>
              <a:sym typeface="Lato"/>
            </a:endParaRPr>
          </a:p>
        </p:txBody>
      </p:sp>
      <p:sp>
        <p:nvSpPr>
          <p:cNvPr id="285" name="Google Shape;285;p39"/>
          <p:cNvSpPr txBox="1"/>
          <p:nvPr/>
        </p:nvSpPr>
        <p:spPr>
          <a:xfrm>
            <a:off x="128600" y="3335350"/>
            <a:ext cx="1227000" cy="14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latin typeface="Lato"/>
                <a:ea typeface="Lato"/>
                <a:cs typeface="Lato"/>
                <a:sym typeface="Lato"/>
              </a:rPr>
              <a:t>Corrupted run</a:t>
            </a:r>
            <a:endParaRPr>
              <a:latin typeface="Lato"/>
              <a:ea typeface="Lato"/>
              <a:cs typeface="Lato"/>
              <a:sym typeface="Lato"/>
            </a:endParaRPr>
          </a:p>
        </p:txBody>
      </p:sp>
    </p:spTree>
    <p:extLst>
      <p:ext uri="{BB962C8B-B14F-4D97-AF65-F5344CB8AC3E}">
        <p14:creationId xmlns:p14="http://schemas.microsoft.com/office/powerpoint/2010/main" val="282194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27</a:t>
            </a:fld>
            <a:endParaRPr/>
          </a:p>
        </p:txBody>
      </p:sp>
      <p:pic>
        <p:nvPicPr>
          <p:cNvPr id="291" name="Google Shape;291;p40"/>
          <p:cNvPicPr preferRelativeResize="0"/>
          <p:nvPr/>
        </p:nvPicPr>
        <p:blipFill rotWithShape="1">
          <a:blip r:embed="rId3">
            <a:alphaModFix/>
          </a:blip>
          <a:srcRect b="4177"/>
          <a:stretch/>
        </p:blipFill>
        <p:spPr>
          <a:xfrm>
            <a:off x="106513" y="58200"/>
            <a:ext cx="8930975" cy="4621526"/>
          </a:xfrm>
          <a:prstGeom prst="rect">
            <a:avLst/>
          </a:prstGeom>
          <a:noFill/>
          <a:ln>
            <a:noFill/>
          </a:ln>
        </p:spPr>
      </p:pic>
      <p:sp>
        <p:nvSpPr>
          <p:cNvPr id="292" name="Google Shape;292;p40"/>
          <p:cNvSpPr txBox="1"/>
          <p:nvPr/>
        </p:nvSpPr>
        <p:spPr>
          <a:xfrm>
            <a:off x="865025" y="4679725"/>
            <a:ext cx="78672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MLPs might be the “knowledge store”</a:t>
            </a:r>
            <a:endParaRPr sz="1600">
              <a:latin typeface="Lato"/>
              <a:ea typeface="Lato"/>
              <a:cs typeface="Lato"/>
              <a:sym typeface="Lato"/>
            </a:endParaRPr>
          </a:p>
        </p:txBody>
      </p:sp>
    </p:spTree>
    <p:extLst>
      <p:ext uri="{BB962C8B-B14F-4D97-AF65-F5344CB8AC3E}">
        <p14:creationId xmlns:p14="http://schemas.microsoft.com/office/powerpoint/2010/main" val="3175598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28</a:t>
            </a:fld>
            <a:endParaRPr/>
          </a:p>
        </p:txBody>
      </p:sp>
      <p:pic>
        <p:nvPicPr>
          <p:cNvPr id="298" name="Google Shape;298;p41"/>
          <p:cNvPicPr preferRelativeResize="0"/>
          <p:nvPr/>
        </p:nvPicPr>
        <p:blipFill>
          <a:blip r:embed="rId3">
            <a:alphaModFix/>
          </a:blip>
          <a:stretch>
            <a:fillRect/>
          </a:stretch>
        </p:blipFill>
        <p:spPr>
          <a:xfrm>
            <a:off x="616588" y="0"/>
            <a:ext cx="7910825" cy="4202626"/>
          </a:xfrm>
          <a:prstGeom prst="rect">
            <a:avLst/>
          </a:prstGeom>
          <a:noFill/>
          <a:ln>
            <a:noFill/>
          </a:ln>
        </p:spPr>
      </p:pic>
      <p:sp>
        <p:nvSpPr>
          <p:cNvPr id="299" name="Google Shape;299;p41"/>
          <p:cNvSpPr txBox="1"/>
          <p:nvPr/>
        </p:nvSpPr>
        <p:spPr>
          <a:xfrm>
            <a:off x="225150" y="3734925"/>
            <a:ext cx="86973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latin typeface="Georgia"/>
                <a:ea typeface="Georgia"/>
                <a:cs typeface="Georgia"/>
                <a:sym typeface="Georgia"/>
              </a:rPr>
              <a:t>Mor Geva, Roei Schuster, Jonathan Berant, Omer Levy. Transformer Feed-Forward Layers Are Key-Value Memories. EMNLP 2021.</a:t>
            </a:r>
            <a:endParaRPr>
              <a:latin typeface="Georgia"/>
              <a:ea typeface="Georgia"/>
              <a:cs typeface="Georgia"/>
              <a:sym typeface="Georgia"/>
            </a:endParaRPr>
          </a:p>
          <a:p>
            <a:pPr marL="0" lvl="0" indent="0" algn="l" rtl="0">
              <a:spcBef>
                <a:spcPts val="0"/>
              </a:spcBef>
              <a:spcAft>
                <a:spcPts val="0"/>
              </a:spcAft>
              <a:buNone/>
            </a:pPr>
            <a:r>
              <a:rPr lang="zh-CN">
                <a:latin typeface="Georgia"/>
                <a:ea typeface="Georgia"/>
                <a:cs typeface="Georgia"/>
                <a:sym typeface="Georgia"/>
              </a:rPr>
              <a:t>Notes: Proposes the view that transformer MLP modules act as key-value memories akin to two-layer softmax-based memory data structures. Also related to Transformer circuits work.</a:t>
            </a:r>
            <a:endParaRPr>
              <a:latin typeface="Georgia"/>
              <a:ea typeface="Georgia"/>
              <a:cs typeface="Georgia"/>
              <a:sym typeface="Georgia"/>
            </a:endParaRPr>
          </a:p>
        </p:txBody>
      </p:sp>
    </p:spTree>
    <p:extLst>
      <p:ext uri="{BB962C8B-B14F-4D97-AF65-F5344CB8AC3E}">
        <p14:creationId xmlns:p14="http://schemas.microsoft.com/office/powerpoint/2010/main" val="1089847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05" name="Google Shape;305;p42"/>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06" name="Google Shape;306;p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29</a:t>
            </a:fld>
            <a:endParaRPr/>
          </a:p>
        </p:txBody>
      </p:sp>
      <p:pic>
        <p:nvPicPr>
          <p:cNvPr id="307" name="Google Shape;307;p42"/>
          <p:cNvPicPr preferRelativeResize="0"/>
          <p:nvPr/>
        </p:nvPicPr>
        <p:blipFill>
          <a:blip r:embed="rId3">
            <a:alphaModFix/>
          </a:blip>
          <a:stretch>
            <a:fillRect/>
          </a:stretch>
        </p:blipFill>
        <p:spPr>
          <a:xfrm>
            <a:off x="0" y="192736"/>
            <a:ext cx="9144003" cy="4625579"/>
          </a:xfrm>
          <a:prstGeom prst="rect">
            <a:avLst/>
          </a:prstGeom>
          <a:noFill/>
          <a:ln>
            <a:noFill/>
          </a:ln>
        </p:spPr>
      </p:pic>
    </p:spTree>
    <p:extLst>
      <p:ext uri="{BB962C8B-B14F-4D97-AF65-F5344CB8AC3E}">
        <p14:creationId xmlns:p14="http://schemas.microsoft.com/office/powerpoint/2010/main" val="4021312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REALM</a:t>
            </a:r>
            <a:endParaRPr/>
          </a:p>
        </p:txBody>
      </p:sp>
      <p:sp>
        <p:nvSpPr>
          <p:cNvPr id="203" name="Google Shape;203;p3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chemeClr val="dk1"/>
              </a:buClr>
              <a:buSzPts val="2100"/>
              <a:buNone/>
            </a:pPr>
            <a:endParaRPr/>
          </a:p>
        </p:txBody>
      </p:sp>
      <p:pic>
        <p:nvPicPr>
          <p:cNvPr id="204" name="Google Shape;204;p34"/>
          <p:cNvPicPr preferRelativeResize="0"/>
          <p:nvPr/>
        </p:nvPicPr>
        <p:blipFill rotWithShape="1">
          <a:blip r:embed="rId3">
            <a:alphaModFix/>
          </a:blip>
          <a:srcRect/>
          <a:stretch/>
        </p:blipFill>
        <p:spPr>
          <a:xfrm>
            <a:off x="628650" y="1278978"/>
            <a:ext cx="7886700" cy="2926216"/>
          </a:xfrm>
          <a:prstGeom prst="rect">
            <a:avLst/>
          </a:prstGeom>
          <a:noFill/>
          <a:ln>
            <a:noFill/>
          </a:ln>
        </p:spPr>
      </p:pic>
      <p:sp>
        <p:nvSpPr>
          <p:cNvPr id="205" name="Google Shape;205;p34"/>
          <p:cNvSpPr txBox="1"/>
          <p:nvPr/>
        </p:nvSpPr>
        <p:spPr>
          <a:xfrm>
            <a:off x="5321808" y="4916106"/>
            <a:ext cx="3831336" cy="21521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Guu, Kelvin, et al. "Retrieval augmented language model pre-training." </a:t>
            </a:r>
            <a:endParaRPr sz="900">
              <a:solidFill>
                <a:schemeClr val="dk1"/>
              </a:solidFill>
              <a:latin typeface="Calibri"/>
              <a:ea typeface="Calibri"/>
              <a:cs typeface="Calibri"/>
              <a:sym typeface="Calibri"/>
            </a:endParaRPr>
          </a:p>
        </p:txBody>
      </p:sp>
      <p:sp>
        <p:nvSpPr>
          <p:cNvPr id="206" name="Google Shape;206;p34"/>
          <p:cNvSpPr txBox="1"/>
          <p:nvPr/>
        </p:nvSpPr>
        <p:spPr>
          <a:xfrm>
            <a:off x="5148072" y="393192"/>
            <a:ext cx="1627176" cy="48474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1400">
                <a:solidFill>
                  <a:schemeClr val="dk1"/>
                </a:solidFill>
                <a:latin typeface="Calibri"/>
                <a:ea typeface="Calibri"/>
                <a:cs typeface="Calibri"/>
                <a:sym typeface="Calibri"/>
              </a:rPr>
              <a:t>Pretraining: MLM</a:t>
            </a:r>
            <a:endParaRPr sz="1100"/>
          </a:p>
          <a:p>
            <a:pPr marL="0" marR="0" lvl="0" indent="0" algn="l" rtl="0">
              <a:spcBef>
                <a:spcPts val="0"/>
              </a:spcBef>
              <a:spcAft>
                <a:spcPts val="0"/>
              </a:spcAft>
              <a:buNone/>
            </a:pPr>
            <a:r>
              <a:rPr lang="zh-CN" sz="1400">
                <a:solidFill>
                  <a:schemeClr val="dk1"/>
                </a:solidFill>
                <a:latin typeface="Calibri"/>
                <a:ea typeface="Calibri"/>
                <a:cs typeface="Calibri"/>
                <a:sym typeface="Calibri"/>
              </a:rPr>
              <a:t>Finetuning: Open-QA</a:t>
            </a:r>
            <a:endParaRPr sz="14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11"/>
        <p:cNvGrpSpPr/>
        <p:nvPr/>
      </p:nvGrpSpPr>
      <p:grpSpPr>
        <a:xfrm>
          <a:off x="0" y="0"/>
          <a:ext cx="0" cy="0"/>
          <a:chOff x="0" y="0"/>
          <a:chExt cx="0" cy="0"/>
        </a:xfrm>
      </p:grpSpPr>
      <p:sp>
        <p:nvSpPr>
          <p:cNvPr id="312" name="Google Shape;312;p43"/>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13" name="Google Shape;313;p43"/>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14" name="Google Shape;314;p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30</a:t>
            </a:fld>
            <a:endParaRPr/>
          </a:p>
        </p:txBody>
      </p:sp>
      <p:pic>
        <p:nvPicPr>
          <p:cNvPr id="315" name="Google Shape;315;p43"/>
          <p:cNvPicPr preferRelativeResize="0"/>
          <p:nvPr/>
        </p:nvPicPr>
        <p:blipFill>
          <a:blip r:embed="rId3">
            <a:alphaModFix/>
          </a:blip>
          <a:stretch>
            <a:fillRect/>
          </a:stretch>
        </p:blipFill>
        <p:spPr>
          <a:xfrm>
            <a:off x="0" y="448717"/>
            <a:ext cx="9144003" cy="4246068"/>
          </a:xfrm>
          <a:prstGeom prst="rect">
            <a:avLst/>
          </a:prstGeom>
          <a:noFill/>
          <a:ln>
            <a:noFill/>
          </a:ln>
        </p:spPr>
      </p:pic>
    </p:spTree>
    <p:extLst>
      <p:ext uri="{BB962C8B-B14F-4D97-AF65-F5344CB8AC3E}">
        <p14:creationId xmlns:p14="http://schemas.microsoft.com/office/powerpoint/2010/main" val="185688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1" name="Google Shape;321;p44"/>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22" name="Google Shape;322;p4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31</a:t>
            </a:fld>
            <a:endParaRPr/>
          </a:p>
        </p:txBody>
      </p:sp>
      <p:pic>
        <p:nvPicPr>
          <p:cNvPr id="323" name="Google Shape;323;p44"/>
          <p:cNvPicPr preferRelativeResize="0"/>
          <p:nvPr/>
        </p:nvPicPr>
        <p:blipFill>
          <a:blip r:embed="rId3">
            <a:alphaModFix/>
          </a:blip>
          <a:stretch>
            <a:fillRect/>
          </a:stretch>
        </p:blipFill>
        <p:spPr>
          <a:xfrm>
            <a:off x="0" y="503792"/>
            <a:ext cx="9144003" cy="4246068"/>
          </a:xfrm>
          <a:prstGeom prst="rect">
            <a:avLst/>
          </a:prstGeom>
          <a:noFill/>
          <a:ln>
            <a:noFill/>
          </a:ln>
        </p:spPr>
      </p:pic>
    </p:spTree>
    <p:extLst>
      <p:ext uri="{BB962C8B-B14F-4D97-AF65-F5344CB8AC3E}">
        <p14:creationId xmlns:p14="http://schemas.microsoft.com/office/powerpoint/2010/main" val="2909125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5"/>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9" name="Google Shape;329;p45"/>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30" name="Google Shape;330;p4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32</a:t>
            </a:fld>
            <a:endParaRPr/>
          </a:p>
        </p:txBody>
      </p:sp>
      <p:pic>
        <p:nvPicPr>
          <p:cNvPr id="331" name="Google Shape;331;p45"/>
          <p:cNvPicPr preferRelativeResize="0"/>
          <p:nvPr/>
        </p:nvPicPr>
        <p:blipFill>
          <a:blip r:embed="rId3">
            <a:alphaModFix/>
          </a:blip>
          <a:stretch>
            <a:fillRect/>
          </a:stretch>
        </p:blipFill>
        <p:spPr>
          <a:xfrm>
            <a:off x="0" y="434575"/>
            <a:ext cx="9144003" cy="4406802"/>
          </a:xfrm>
          <a:prstGeom prst="rect">
            <a:avLst/>
          </a:prstGeom>
          <a:noFill/>
          <a:ln>
            <a:noFill/>
          </a:ln>
        </p:spPr>
      </p:pic>
    </p:spTree>
    <p:extLst>
      <p:ext uri="{BB962C8B-B14F-4D97-AF65-F5344CB8AC3E}">
        <p14:creationId xmlns:p14="http://schemas.microsoft.com/office/powerpoint/2010/main" val="3279687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6"/>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37" name="Google Shape;337;p46"/>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38" name="Google Shape;338;p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33</a:t>
            </a:fld>
            <a:endParaRPr/>
          </a:p>
        </p:txBody>
      </p:sp>
      <p:pic>
        <p:nvPicPr>
          <p:cNvPr id="339" name="Google Shape;339;p46"/>
          <p:cNvPicPr preferRelativeResize="0"/>
          <p:nvPr/>
        </p:nvPicPr>
        <p:blipFill>
          <a:blip r:embed="rId3">
            <a:alphaModFix/>
          </a:blip>
          <a:stretch>
            <a:fillRect/>
          </a:stretch>
        </p:blipFill>
        <p:spPr>
          <a:xfrm>
            <a:off x="165575" y="456225"/>
            <a:ext cx="8686551" cy="4466276"/>
          </a:xfrm>
          <a:prstGeom prst="rect">
            <a:avLst/>
          </a:prstGeom>
          <a:noFill/>
          <a:ln>
            <a:noFill/>
          </a:ln>
        </p:spPr>
      </p:pic>
    </p:spTree>
    <p:extLst>
      <p:ext uri="{BB962C8B-B14F-4D97-AF65-F5344CB8AC3E}">
        <p14:creationId xmlns:p14="http://schemas.microsoft.com/office/powerpoint/2010/main" val="1212088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34</a:t>
            </a:fld>
            <a:endParaRPr/>
          </a:p>
        </p:txBody>
      </p:sp>
      <p:pic>
        <p:nvPicPr>
          <p:cNvPr id="345" name="Google Shape;345;p47"/>
          <p:cNvPicPr preferRelativeResize="0"/>
          <p:nvPr/>
        </p:nvPicPr>
        <p:blipFill>
          <a:blip r:embed="rId3">
            <a:alphaModFix/>
          </a:blip>
          <a:stretch>
            <a:fillRect/>
          </a:stretch>
        </p:blipFill>
        <p:spPr>
          <a:xfrm>
            <a:off x="1800" y="571936"/>
            <a:ext cx="9144003" cy="4174630"/>
          </a:xfrm>
          <a:prstGeom prst="rect">
            <a:avLst/>
          </a:prstGeom>
          <a:noFill/>
          <a:ln>
            <a:noFill/>
          </a:ln>
        </p:spPr>
      </p:pic>
      <p:sp>
        <p:nvSpPr>
          <p:cNvPr id="346" name="Google Shape;346;p47"/>
          <p:cNvSpPr txBox="1"/>
          <p:nvPr/>
        </p:nvSpPr>
        <p:spPr>
          <a:xfrm>
            <a:off x="292225" y="140275"/>
            <a:ext cx="5342100" cy="4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100">
                <a:latin typeface="Georgia"/>
                <a:ea typeface="Georgia"/>
                <a:cs typeface="Georgia"/>
                <a:sym typeface="Georgia"/>
              </a:rPr>
              <a:t>Evaluation</a:t>
            </a:r>
            <a:endParaRPr sz="2100">
              <a:latin typeface="Georgia"/>
              <a:ea typeface="Georgia"/>
              <a:cs typeface="Georgia"/>
              <a:sym typeface="Georgia"/>
            </a:endParaRPr>
          </a:p>
        </p:txBody>
      </p:sp>
    </p:spTree>
    <p:extLst>
      <p:ext uri="{BB962C8B-B14F-4D97-AF65-F5344CB8AC3E}">
        <p14:creationId xmlns:p14="http://schemas.microsoft.com/office/powerpoint/2010/main" val="2685389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52" name="Google Shape;352;p48"/>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53" name="Google Shape;353;p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35</a:t>
            </a:fld>
            <a:endParaRPr/>
          </a:p>
        </p:txBody>
      </p:sp>
      <p:pic>
        <p:nvPicPr>
          <p:cNvPr id="354" name="Google Shape;354;p48"/>
          <p:cNvPicPr preferRelativeResize="0"/>
          <p:nvPr/>
        </p:nvPicPr>
        <p:blipFill>
          <a:blip r:embed="rId3">
            <a:alphaModFix/>
          </a:blip>
          <a:stretch>
            <a:fillRect/>
          </a:stretch>
        </p:blipFill>
        <p:spPr>
          <a:xfrm>
            <a:off x="0" y="571936"/>
            <a:ext cx="9144003" cy="4174630"/>
          </a:xfrm>
          <a:prstGeom prst="rect">
            <a:avLst/>
          </a:prstGeom>
          <a:noFill/>
          <a:ln>
            <a:noFill/>
          </a:ln>
        </p:spPr>
      </p:pic>
    </p:spTree>
    <p:extLst>
      <p:ext uri="{BB962C8B-B14F-4D97-AF65-F5344CB8AC3E}">
        <p14:creationId xmlns:p14="http://schemas.microsoft.com/office/powerpoint/2010/main" val="425585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60" name="Google Shape;360;p49"/>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61" name="Google Shape;361;p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36</a:t>
            </a:fld>
            <a:endParaRPr/>
          </a:p>
        </p:txBody>
      </p:sp>
      <p:pic>
        <p:nvPicPr>
          <p:cNvPr id="362" name="Google Shape;362;p49"/>
          <p:cNvPicPr preferRelativeResize="0"/>
          <p:nvPr/>
        </p:nvPicPr>
        <p:blipFill>
          <a:blip r:embed="rId3">
            <a:alphaModFix/>
          </a:blip>
          <a:stretch>
            <a:fillRect/>
          </a:stretch>
        </p:blipFill>
        <p:spPr>
          <a:xfrm>
            <a:off x="377775" y="571924"/>
            <a:ext cx="8158525" cy="4139025"/>
          </a:xfrm>
          <a:prstGeom prst="rect">
            <a:avLst/>
          </a:prstGeom>
          <a:noFill/>
          <a:ln>
            <a:noFill/>
          </a:ln>
        </p:spPr>
      </p:pic>
    </p:spTree>
    <p:extLst>
      <p:ext uri="{BB962C8B-B14F-4D97-AF65-F5344CB8AC3E}">
        <p14:creationId xmlns:p14="http://schemas.microsoft.com/office/powerpoint/2010/main" val="636873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0"/>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68" name="Google Shape;368;p50"/>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69" name="Google Shape;369;p5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37</a:t>
            </a:fld>
            <a:endParaRPr/>
          </a:p>
        </p:txBody>
      </p:sp>
      <p:pic>
        <p:nvPicPr>
          <p:cNvPr id="370" name="Google Shape;370;p50"/>
          <p:cNvPicPr preferRelativeResize="0"/>
          <p:nvPr/>
        </p:nvPicPr>
        <p:blipFill>
          <a:blip r:embed="rId3">
            <a:alphaModFix/>
          </a:blip>
          <a:stretch>
            <a:fillRect/>
          </a:stretch>
        </p:blipFill>
        <p:spPr>
          <a:xfrm>
            <a:off x="1800" y="296414"/>
            <a:ext cx="9144003" cy="4638974"/>
          </a:xfrm>
          <a:prstGeom prst="rect">
            <a:avLst/>
          </a:prstGeom>
          <a:noFill/>
          <a:ln>
            <a:noFill/>
          </a:ln>
        </p:spPr>
      </p:pic>
    </p:spTree>
    <p:extLst>
      <p:ext uri="{BB962C8B-B14F-4D97-AF65-F5344CB8AC3E}">
        <p14:creationId xmlns:p14="http://schemas.microsoft.com/office/powerpoint/2010/main" val="3730492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1"/>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Mass-Editing a Transformer Memory</a:t>
            </a:r>
            <a:endParaRPr/>
          </a:p>
        </p:txBody>
      </p:sp>
      <p:sp>
        <p:nvSpPr>
          <p:cNvPr id="376" name="Google Shape;376;p51"/>
          <p:cNvSpPr txBox="1">
            <a:spLocks noGrp="1"/>
          </p:cNvSpPr>
          <p:nvPr>
            <p:ph type="body" idx="1"/>
          </p:nvPr>
        </p:nvSpPr>
        <p:spPr>
          <a:xfrm>
            <a:off x="727650" y="1301650"/>
            <a:ext cx="7688700" cy="2921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zh-CN" sz="1600">
                <a:solidFill>
                  <a:srgbClr val="000000"/>
                </a:solidFill>
              </a:rPr>
              <a:t>MEMIT builds upon ROME to insert many memories by modifying the MLP weights of a range of critical layers.</a:t>
            </a:r>
            <a:endParaRPr sz="1600">
              <a:solidFill>
                <a:srgbClr val="000000"/>
              </a:solidFill>
            </a:endParaRPr>
          </a:p>
          <a:p>
            <a:pPr marL="457200" lvl="0" indent="-330200" algn="l" rtl="0">
              <a:spcBef>
                <a:spcPts val="0"/>
              </a:spcBef>
              <a:spcAft>
                <a:spcPts val="0"/>
              </a:spcAft>
              <a:buClr>
                <a:srgbClr val="000000"/>
              </a:buClr>
              <a:buSzPts val="1600"/>
              <a:buChar char="-"/>
            </a:pPr>
            <a:r>
              <a:rPr lang="zh-CN" sz="1600">
                <a:solidFill>
                  <a:srgbClr val="000000"/>
                </a:solidFill>
              </a:rPr>
              <a:t>For a set of new memories we calculate the update Δ and spread this Δ across all the mediating MLP layers such that at the final layer the output of final mediating layer captures all the new memories.</a:t>
            </a:r>
            <a:endParaRPr sz="1600">
              <a:solidFill>
                <a:srgbClr val="000000"/>
              </a:solidFill>
            </a:endParaRPr>
          </a:p>
        </p:txBody>
      </p:sp>
      <p:sp>
        <p:nvSpPr>
          <p:cNvPr id="377" name="Google Shape;377;p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38</a:t>
            </a:fld>
            <a:endParaRPr/>
          </a:p>
        </p:txBody>
      </p:sp>
      <p:pic>
        <p:nvPicPr>
          <p:cNvPr id="378" name="Google Shape;378;p51"/>
          <p:cNvPicPr preferRelativeResize="0"/>
          <p:nvPr/>
        </p:nvPicPr>
        <p:blipFill>
          <a:blip r:embed="rId3">
            <a:alphaModFix/>
          </a:blip>
          <a:stretch>
            <a:fillRect/>
          </a:stretch>
        </p:blipFill>
        <p:spPr>
          <a:xfrm>
            <a:off x="697788" y="2805550"/>
            <a:ext cx="7748424" cy="2279450"/>
          </a:xfrm>
          <a:prstGeom prst="rect">
            <a:avLst/>
          </a:prstGeom>
          <a:noFill/>
          <a:ln>
            <a:noFill/>
          </a:ln>
        </p:spPr>
      </p:pic>
    </p:spTree>
    <p:extLst>
      <p:ext uri="{BB962C8B-B14F-4D97-AF65-F5344CB8AC3E}">
        <p14:creationId xmlns:p14="http://schemas.microsoft.com/office/powerpoint/2010/main" val="2175803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2"/>
          <p:cNvSpPr txBox="1">
            <a:spLocks noGrp="1"/>
          </p:cNvSpPr>
          <p:nvPr>
            <p:ph type="title"/>
          </p:nvPr>
        </p:nvSpPr>
        <p:spPr>
          <a:xfrm>
            <a:off x="729450" y="3732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Evaluating the Ripple Effects of Knowledge Editing in Language Models</a:t>
            </a:r>
            <a:endParaRPr/>
          </a:p>
        </p:txBody>
      </p:sp>
      <p:sp>
        <p:nvSpPr>
          <p:cNvPr id="384" name="Google Shape;384;p52"/>
          <p:cNvSpPr txBox="1">
            <a:spLocks noGrp="1"/>
          </p:cNvSpPr>
          <p:nvPr>
            <p:ph type="body" idx="1"/>
          </p:nvPr>
        </p:nvSpPr>
        <p:spPr>
          <a:xfrm>
            <a:off x="729450" y="1418550"/>
            <a:ext cx="76887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sz="1600"/>
              <a:t>Current knowledge editing benchmarks check that a few paraphrases of the original fact are updates and some unrelated facts are untouched. </a:t>
            </a:r>
            <a:endParaRPr sz="1600"/>
          </a:p>
          <a:p>
            <a:pPr marL="0" lvl="0" indent="0" algn="l" rtl="0">
              <a:spcBef>
                <a:spcPts val="1200"/>
              </a:spcBef>
              <a:spcAft>
                <a:spcPts val="0"/>
              </a:spcAft>
              <a:buNone/>
            </a:pPr>
            <a:r>
              <a:rPr lang="zh-CN" sz="1600"/>
              <a:t>Check that other facts that are logically derived from the edit were also changed accordingly. </a:t>
            </a:r>
            <a:endParaRPr sz="1600"/>
          </a:p>
          <a:p>
            <a:pPr marL="457200" lvl="0" indent="-330200" algn="l" rtl="0">
              <a:spcBef>
                <a:spcPts val="1200"/>
              </a:spcBef>
              <a:spcAft>
                <a:spcPts val="0"/>
              </a:spcAft>
              <a:buSzPts val="1600"/>
              <a:buChar char="-"/>
            </a:pPr>
            <a:r>
              <a:rPr lang="zh-CN" sz="1600"/>
              <a:t>For example, if z is the mother of e, then the children of z are the siblings of e.</a:t>
            </a:r>
            <a:endParaRPr sz="1600"/>
          </a:p>
        </p:txBody>
      </p:sp>
      <p:sp>
        <p:nvSpPr>
          <p:cNvPr id="385" name="Google Shape;385;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39</a:t>
            </a:fld>
            <a:endParaRPr/>
          </a:p>
        </p:txBody>
      </p:sp>
    </p:spTree>
    <p:extLst>
      <p:ext uri="{BB962C8B-B14F-4D97-AF65-F5344CB8AC3E}">
        <p14:creationId xmlns:p14="http://schemas.microsoft.com/office/powerpoint/2010/main" val="1992940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35"/>
          <p:cNvSpPr/>
          <p:nvPr/>
        </p:nvSpPr>
        <p:spPr>
          <a:xfrm>
            <a:off x="-1"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13" name="Google Shape;213;p35"/>
          <p:cNvPicPr preferRelativeResize="0"/>
          <p:nvPr/>
        </p:nvPicPr>
        <p:blipFill rotWithShape="1">
          <a:blip r:embed="rId3">
            <a:alphaModFix/>
          </a:blip>
          <a:srcRect/>
          <a:stretch/>
        </p:blipFill>
        <p:spPr>
          <a:xfrm>
            <a:off x="2227920" y="1213849"/>
            <a:ext cx="4685872" cy="3701838"/>
          </a:xfrm>
          <a:prstGeom prst="rect">
            <a:avLst/>
          </a:prstGeom>
          <a:noFill/>
          <a:ln>
            <a:noFill/>
          </a:ln>
        </p:spPr>
      </p:pic>
      <p:sp>
        <p:nvSpPr>
          <p:cNvPr id="214" name="Google Shape;214;p35"/>
          <p:cNvSpPr txBox="1"/>
          <p:nvPr/>
        </p:nvSpPr>
        <p:spPr>
          <a:xfrm>
            <a:off x="1980858" y="4917463"/>
            <a:ext cx="7160855"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Peng, Baolin, et al. "Check your facts and try again: Improving large language models with external knowledge and automated feedback." </a:t>
            </a:r>
            <a:endParaRPr sz="900">
              <a:solidFill>
                <a:schemeClr val="dk1"/>
              </a:solidFill>
              <a:latin typeface="Calibri"/>
              <a:ea typeface="Calibri"/>
              <a:cs typeface="Calibri"/>
              <a:sym typeface="Calibri"/>
            </a:endParaRPr>
          </a:p>
        </p:txBody>
      </p:sp>
      <p:sp>
        <p:nvSpPr>
          <p:cNvPr id="215" name="Google Shape;215;p3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LLM-Augmenter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3"/>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Ripple Effects</a:t>
            </a:r>
            <a:endParaRPr/>
          </a:p>
        </p:txBody>
      </p:sp>
      <p:sp>
        <p:nvSpPr>
          <p:cNvPr id="391" name="Google Shape;391;p53"/>
          <p:cNvSpPr txBox="1">
            <a:spLocks noGrp="1"/>
          </p:cNvSpPr>
          <p:nvPr>
            <p:ph type="body" idx="1"/>
          </p:nvPr>
        </p:nvSpPr>
        <p:spPr>
          <a:xfrm>
            <a:off x="729450" y="1418550"/>
            <a:ext cx="39945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sz="1600"/>
              <a:t>If we change the city of “Eiffel Tower”, then the </a:t>
            </a:r>
            <a:r>
              <a:rPr lang="zh-CN" sz="1600" b="1"/>
              <a:t>country and time zone</a:t>
            </a:r>
            <a:r>
              <a:rPr lang="zh-CN" sz="1600"/>
              <a:t> of Eiffel Tower should also be changed</a:t>
            </a:r>
            <a:endParaRPr sz="1600"/>
          </a:p>
          <a:p>
            <a:pPr marL="0" lvl="0" indent="0" algn="l" rtl="0">
              <a:spcBef>
                <a:spcPts val="1200"/>
              </a:spcBef>
              <a:spcAft>
                <a:spcPts val="0"/>
              </a:spcAft>
              <a:buNone/>
            </a:pPr>
            <a:endParaRPr sz="1600"/>
          </a:p>
          <a:p>
            <a:pPr marL="0" lvl="0" indent="0" algn="l" rtl="0">
              <a:spcBef>
                <a:spcPts val="1200"/>
              </a:spcBef>
              <a:spcAft>
                <a:spcPts val="1200"/>
              </a:spcAft>
              <a:buNone/>
            </a:pPr>
            <a:r>
              <a:rPr lang="zh-CN" sz="1600"/>
              <a:t>We define the </a:t>
            </a:r>
            <a:r>
              <a:rPr lang="zh-CN" sz="1600" b="1"/>
              <a:t>ripple effect</a:t>
            </a:r>
            <a:r>
              <a:rPr lang="zh-CN" sz="1600"/>
              <a:t> of δ on K, as the set of triplets R(δ) that the model implicitly needs to inject, modify, or delete from K to reflect the world state after the edit δ.</a:t>
            </a:r>
            <a:endParaRPr sz="1600"/>
          </a:p>
        </p:txBody>
      </p:sp>
      <p:sp>
        <p:nvSpPr>
          <p:cNvPr id="392" name="Google Shape;392;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40</a:t>
            </a:fld>
            <a:endParaRPr/>
          </a:p>
        </p:txBody>
      </p:sp>
      <p:pic>
        <p:nvPicPr>
          <p:cNvPr id="393" name="Google Shape;393;p53"/>
          <p:cNvPicPr preferRelativeResize="0"/>
          <p:nvPr/>
        </p:nvPicPr>
        <p:blipFill>
          <a:blip r:embed="rId3">
            <a:alphaModFix/>
          </a:blip>
          <a:stretch>
            <a:fillRect/>
          </a:stretch>
        </p:blipFill>
        <p:spPr>
          <a:xfrm>
            <a:off x="5074702" y="0"/>
            <a:ext cx="3461594" cy="5143499"/>
          </a:xfrm>
          <a:prstGeom prst="rect">
            <a:avLst/>
          </a:prstGeom>
          <a:noFill/>
          <a:ln>
            <a:noFill/>
          </a:ln>
        </p:spPr>
      </p:pic>
    </p:spTree>
    <p:extLst>
      <p:ext uri="{BB962C8B-B14F-4D97-AF65-F5344CB8AC3E}">
        <p14:creationId xmlns:p14="http://schemas.microsoft.com/office/powerpoint/2010/main" val="1770200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41</a:t>
            </a:fld>
            <a:endParaRPr/>
          </a:p>
        </p:txBody>
      </p:sp>
      <p:pic>
        <p:nvPicPr>
          <p:cNvPr id="399" name="Google Shape;399;p54"/>
          <p:cNvPicPr preferRelativeResize="0"/>
          <p:nvPr/>
        </p:nvPicPr>
        <p:blipFill>
          <a:blip r:embed="rId3">
            <a:alphaModFix/>
          </a:blip>
          <a:stretch>
            <a:fillRect/>
          </a:stretch>
        </p:blipFill>
        <p:spPr>
          <a:xfrm>
            <a:off x="0" y="411593"/>
            <a:ext cx="9144002" cy="4430715"/>
          </a:xfrm>
          <a:prstGeom prst="rect">
            <a:avLst/>
          </a:prstGeom>
          <a:noFill/>
          <a:ln>
            <a:noFill/>
          </a:ln>
        </p:spPr>
      </p:pic>
    </p:spTree>
    <p:extLst>
      <p:ext uri="{BB962C8B-B14F-4D97-AF65-F5344CB8AC3E}">
        <p14:creationId xmlns:p14="http://schemas.microsoft.com/office/powerpoint/2010/main" val="320313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5"/>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A simple in-context editing baseline </a:t>
            </a:r>
            <a:endParaRPr/>
          </a:p>
        </p:txBody>
      </p:sp>
      <p:sp>
        <p:nvSpPr>
          <p:cNvPr id="405" name="Google Shape;405;p55"/>
          <p:cNvSpPr txBox="1">
            <a:spLocks noGrp="1"/>
          </p:cNvSpPr>
          <p:nvPr>
            <p:ph type="body" idx="1"/>
          </p:nvPr>
        </p:nvSpPr>
        <p:spPr>
          <a:xfrm>
            <a:off x="5459125" y="1418550"/>
            <a:ext cx="2958900" cy="292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CN" sz="1500"/>
              <a:t>Prepend the prefix “</a:t>
            </a:r>
            <a:r>
              <a:rPr lang="zh-CN" sz="1500" i="1"/>
              <a:t>Imagine that</a:t>
            </a:r>
            <a:r>
              <a:rPr lang="zh-CN" sz="1500"/>
              <a:t>” to the input prompt, as counterfactuals can contradict knowledge embedded in a model’s parameters.</a:t>
            </a:r>
            <a:endParaRPr sz="1500"/>
          </a:p>
          <a:p>
            <a:pPr marL="457200" lvl="0" indent="-323850" algn="l" rtl="0">
              <a:spcBef>
                <a:spcPts val="1200"/>
              </a:spcBef>
              <a:spcAft>
                <a:spcPts val="0"/>
              </a:spcAft>
              <a:buSzPts val="1500"/>
              <a:buChar char="-"/>
            </a:pPr>
            <a:r>
              <a:rPr lang="zh-CN" sz="1500"/>
              <a:t>No model parameters updated </a:t>
            </a:r>
            <a:endParaRPr sz="1500"/>
          </a:p>
        </p:txBody>
      </p:sp>
      <p:sp>
        <p:nvSpPr>
          <p:cNvPr id="406" name="Google Shape;406;p5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42</a:t>
            </a:fld>
            <a:endParaRPr/>
          </a:p>
        </p:txBody>
      </p:sp>
      <p:pic>
        <p:nvPicPr>
          <p:cNvPr id="407" name="Google Shape;407;p55"/>
          <p:cNvPicPr preferRelativeResize="0"/>
          <p:nvPr/>
        </p:nvPicPr>
        <p:blipFill>
          <a:blip r:embed="rId3">
            <a:alphaModFix/>
          </a:blip>
          <a:stretch>
            <a:fillRect/>
          </a:stretch>
        </p:blipFill>
        <p:spPr>
          <a:xfrm>
            <a:off x="660950" y="1313350"/>
            <a:ext cx="4885952" cy="3724950"/>
          </a:xfrm>
          <a:prstGeom prst="rect">
            <a:avLst/>
          </a:prstGeom>
          <a:noFill/>
          <a:ln>
            <a:noFill/>
          </a:ln>
        </p:spPr>
      </p:pic>
    </p:spTree>
    <p:extLst>
      <p:ext uri="{BB962C8B-B14F-4D97-AF65-F5344CB8AC3E}">
        <p14:creationId xmlns:p14="http://schemas.microsoft.com/office/powerpoint/2010/main" val="962421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Dataset Statistics</a:t>
            </a:r>
            <a:endParaRPr/>
          </a:p>
        </p:txBody>
      </p:sp>
      <p:sp>
        <p:nvSpPr>
          <p:cNvPr id="413" name="Google Shape;413;p5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43</a:t>
            </a:fld>
            <a:endParaRPr/>
          </a:p>
        </p:txBody>
      </p:sp>
      <p:pic>
        <p:nvPicPr>
          <p:cNvPr id="414" name="Google Shape;414;p56"/>
          <p:cNvPicPr preferRelativeResize="0"/>
          <p:nvPr/>
        </p:nvPicPr>
        <p:blipFill>
          <a:blip r:embed="rId3">
            <a:alphaModFix/>
          </a:blip>
          <a:stretch>
            <a:fillRect/>
          </a:stretch>
        </p:blipFill>
        <p:spPr>
          <a:xfrm>
            <a:off x="1868575" y="1605576"/>
            <a:ext cx="4352149" cy="1761075"/>
          </a:xfrm>
          <a:prstGeom prst="rect">
            <a:avLst/>
          </a:prstGeom>
          <a:noFill/>
          <a:ln>
            <a:noFill/>
          </a:ln>
        </p:spPr>
      </p:pic>
      <p:sp>
        <p:nvSpPr>
          <p:cNvPr id="415" name="Google Shape;415;p56"/>
          <p:cNvSpPr txBox="1"/>
          <p:nvPr/>
        </p:nvSpPr>
        <p:spPr>
          <a:xfrm>
            <a:off x="2688650" y="3366650"/>
            <a:ext cx="2712000" cy="6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latin typeface="Lato"/>
                <a:ea typeface="Lato"/>
                <a:cs typeface="Lato"/>
                <a:sym typeface="Lato"/>
              </a:rPr>
              <a:t>Precentage of successful edits (averaged over models) </a:t>
            </a:r>
            <a:endParaRPr>
              <a:latin typeface="Lato"/>
              <a:ea typeface="Lato"/>
              <a:cs typeface="Lato"/>
              <a:sym typeface="Lato"/>
            </a:endParaRPr>
          </a:p>
        </p:txBody>
      </p:sp>
    </p:spTree>
    <p:extLst>
      <p:ext uri="{BB962C8B-B14F-4D97-AF65-F5344CB8AC3E}">
        <p14:creationId xmlns:p14="http://schemas.microsoft.com/office/powerpoint/2010/main" val="2388819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419"/>
        <p:cNvGrpSpPr/>
        <p:nvPr/>
      </p:nvGrpSpPr>
      <p:grpSpPr>
        <a:xfrm>
          <a:off x="0" y="0"/>
          <a:ext cx="0" cy="0"/>
          <a:chOff x="0" y="0"/>
          <a:chExt cx="0" cy="0"/>
        </a:xfrm>
      </p:grpSpPr>
      <p:sp>
        <p:nvSpPr>
          <p:cNvPr id="420" name="Google Shape;420;p57"/>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Evaluation on the Random Subset </a:t>
            </a:r>
            <a:endParaRPr/>
          </a:p>
        </p:txBody>
      </p:sp>
      <p:sp>
        <p:nvSpPr>
          <p:cNvPr id="421" name="Google Shape;421;p5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44</a:t>
            </a:fld>
            <a:endParaRPr/>
          </a:p>
        </p:txBody>
      </p:sp>
      <p:pic>
        <p:nvPicPr>
          <p:cNvPr id="422" name="Google Shape;422;p57"/>
          <p:cNvPicPr preferRelativeResize="0"/>
          <p:nvPr/>
        </p:nvPicPr>
        <p:blipFill>
          <a:blip r:embed="rId3">
            <a:alphaModFix/>
          </a:blip>
          <a:stretch>
            <a:fillRect/>
          </a:stretch>
        </p:blipFill>
        <p:spPr>
          <a:xfrm>
            <a:off x="2364100" y="1331750"/>
            <a:ext cx="6172200" cy="3235251"/>
          </a:xfrm>
          <a:prstGeom prst="rect">
            <a:avLst/>
          </a:prstGeom>
          <a:noFill/>
          <a:ln>
            <a:noFill/>
          </a:ln>
        </p:spPr>
      </p:pic>
      <p:sp>
        <p:nvSpPr>
          <p:cNvPr id="423" name="Google Shape;423;p57"/>
          <p:cNvSpPr txBox="1"/>
          <p:nvPr/>
        </p:nvSpPr>
        <p:spPr>
          <a:xfrm>
            <a:off x="1180675" y="1776850"/>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1.5B</a:t>
            </a:r>
            <a:endParaRPr sz="1600">
              <a:latin typeface="Lato"/>
              <a:ea typeface="Lato"/>
              <a:cs typeface="Lato"/>
              <a:sym typeface="Lato"/>
            </a:endParaRPr>
          </a:p>
        </p:txBody>
      </p:sp>
      <p:sp>
        <p:nvSpPr>
          <p:cNvPr id="424" name="Google Shape;424;p57"/>
          <p:cNvSpPr txBox="1"/>
          <p:nvPr/>
        </p:nvSpPr>
        <p:spPr>
          <a:xfrm>
            <a:off x="1180675" y="24786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6B</a:t>
            </a:r>
            <a:endParaRPr sz="1600">
              <a:latin typeface="Lato"/>
              <a:ea typeface="Lato"/>
              <a:cs typeface="Lato"/>
              <a:sym typeface="Lato"/>
            </a:endParaRPr>
          </a:p>
        </p:txBody>
      </p:sp>
      <p:sp>
        <p:nvSpPr>
          <p:cNvPr id="425" name="Google Shape;425;p57"/>
          <p:cNvSpPr txBox="1"/>
          <p:nvPr/>
        </p:nvSpPr>
        <p:spPr>
          <a:xfrm>
            <a:off x="1180675" y="30309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20B</a:t>
            </a:r>
            <a:endParaRPr sz="1600">
              <a:latin typeface="Lato"/>
              <a:ea typeface="Lato"/>
              <a:cs typeface="Lato"/>
              <a:sym typeface="Lato"/>
            </a:endParaRPr>
          </a:p>
        </p:txBody>
      </p:sp>
      <p:sp>
        <p:nvSpPr>
          <p:cNvPr id="426" name="Google Shape;426;p57"/>
          <p:cNvSpPr txBox="1"/>
          <p:nvPr/>
        </p:nvSpPr>
        <p:spPr>
          <a:xfrm>
            <a:off x="1180675" y="37186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7B</a:t>
            </a:r>
            <a:endParaRPr sz="1600">
              <a:latin typeface="Lato"/>
              <a:ea typeface="Lato"/>
              <a:cs typeface="Lato"/>
              <a:sym typeface="Lato"/>
            </a:endParaRPr>
          </a:p>
        </p:txBody>
      </p:sp>
      <p:sp>
        <p:nvSpPr>
          <p:cNvPr id="427" name="Google Shape;427;p57"/>
          <p:cNvSpPr txBox="1"/>
          <p:nvPr/>
        </p:nvSpPr>
        <p:spPr>
          <a:xfrm>
            <a:off x="1087575" y="4216400"/>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175B</a:t>
            </a:r>
            <a:endParaRPr sz="1600">
              <a:latin typeface="Lato"/>
              <a:ea typeface="Lato"/>
              <a:cs typeface="Lato"/>
              <a:sym typeface="Lato"/>
            </a:endParaRPr>
          </a:p>
        </p:txBody>
      </p:sp>
    </p:spTree>
    <p:extLst>
      <p:ext uri="{BB962C8B-B14F-4D97-AF65-F5344CB8AC3E}">
        <p14:creationId xmlns:p14="http://schemas.microsoft.com/office/powerpoint/2010/main" val="345069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8"/>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Evaluation on the Random Subset </a:t>
            </a:r>
            <a:endParaRPr/>
          </a:p>
        </p:txBody>
      </p:sp>
      <p:sp>
        <p:nvSpPr>
          <p:cNvPr id="433" name="Google Shape;433;p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45</a:t>
            </a:fld>
            <a:endParaRPr/>
          </a:p>
        </p:txBody>
      </p:sp>
      <p:pic>
        <p:nvPicPr>
          <p:cNvPr id="434" name="Google Shape;434;p58"/>
          <p:cNvPicPr preferRelativeResize="0"/>
          <p:nvPr/>
        </p:nvPicPr>
        <p:blipFill>
          <a:blip r:embed="rId3">
            <a:alphaModFix/>
          </a:blip>
          <a:stretch>
            <a:fillRect/>
          </a:stretch>
        </p:blipFill>
        <p:spPr>
          <a:xfrm>
            <a:off x="2364100" y="1331750"/>
            <a:ext cx="6172200" cy="3235251"/>
          </a:xfrm>
          <a:prstGeom prst="rect">
            <a:avLst/>
          </a:prstGeom>
          <a:noFill/>
          <a:ln>
            <a:noFill/>
          </a:ln>
        </p:spPr>
      </p:pic>
      <p:sp>
        <p:nvSpPr>
          <p:cNvPr id="435" name="Google Shape;435;p58"/>
          <p:cNvSpPr txBox="1"/>
          <p:nvPr/>
        </p:nvSpPr>
        <p:spPr>
          <a:xfrm>
            <a:off x="1180675" y="1776850"/>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1.5B</a:t>
            </a:r>
            <a:endParaRPr sz="1600">
              <a:latin typeface="Lato"/>
              <a:ea typeface="Lato"/>
              <a:cs typeface="Lato"/>
              <a:sym typeface="Lato"/>
            </a:endParaRPr>
          </a:p>
        </p:txBody>
      </p:sp>
      <p:sp>
        <p:nvSpPr>
          <p:cNvPr id="436" name="Google Shape;436;p58"/>
          <p:cNvSpPr txBox="1"/>
          <p:nvPr/>
        </p:nvSpPr>
        <p:spPr>
          <a:xfrm>
            <a:off x="1180675" y="24786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6B</a:t>
            </a:r>
            <a:endParaRPr sz="1600">
              <a:latin typeface="Lato"/>
              <a:ea typeface="Lato"/>
              <a:cs typeface="Lato"/>
              <a:sym typeface="Lato"/>
            </a:endParaRPr>
          </a:p>
        </p:txBody>
      </p:sp>
      <p:sp>
        <p:nvSpPr>
          <p:cNvPr id="437" name="Google Shape;437;p58"/>
          <p:cNvSpPr txBox="1"/>
          <p:nvPr/>
        </p:nvSpPr>
        <p:spPr>
          <a:xfrm>
            <a:off x="1180675" y="30309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20B</a:t>
            </a:r>
            <a:endParaRPr sz="1600">
              <a:latin typeface="Lato"/>
              <a:ea typeface="Lato"/>
              <a:cs typeface="Lato"/>
              <a:sym typeface="Lato"/>
            </a:endParaRPr>
          </a:p>
        </p:txBody>
      </p:sp>
      <p:sp>
        <p:nvSpPr>
          <p:cNvPr id="438" name="Google Shape;438;p58"/>
          <p:cNvSpPr txBox="1"/>
          <p:nvPr/>
        </p:nvSpPr>
        <p:spPr>
          <a:xfrm>
            <a:off x="1180675" y="37186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7B</a:t>
            </a:r>
            <a:endParaRPr sz="1600">
              <a:latin typeface="Lato"/>
              <a:ea typeface="Lato"/>
              <a:cs typeface="Lato"/>
              <a:sym typeface="Lato"/>
            </a:endParaRPr>
          </a:p>
        </p:txBody>
      </p:sp>
      <p:sp>
        <p:nvSpPr>
          <p:cNvPr id="439" name="Google Shape;439;p58"/>
          <p:cNvSpPr txBox="1"/>
          <p:nvPr/>
        </p:nvSpPr>
        <p:spPr>
          <a:xfrm>
            <a:off x="1087575" y="4216400"/>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175B</a:t>
            </a:r>
            <a:endParaRPr sz="1600">
              <a:latin typeface="Lato"/>
              <a:ea typeface="Lato"/>
              <a:cs typeface="Lato"/>
              <a:sym typeface="Lato"/>
            </a:endParaRPr>
          </a:p>
        </p:txBody>
      </p:sp>
      <p:sp>
        <p:nvSpPr>
          <p:cNvPr id="440" name="Google Shape;440;p58"/>
          <p:cNvSpPr/>
          <p:nvPr/>
        </p:nvSpPr>
        <p:spPr>
          <a:xfrm>
            <a:off x="6113750" y="1379400"/>
            <a:ext cx="619500" cy="32352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41" name="Google Shape;441;p58"/>
          <p:cNvSpPr txBox="1"/>
          <p:nvPr/>
        </p:nvSpPr>
        <p:spPr>
          <a:xfrm>
            <a:off x="5003250" y="4614600"/>
            <a:ext cx="3414900" cy="2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models are good at handling aliases</a:t>
            </a:r>
            <a:endParaRPr sz="1600">
              <a:latin typeface="Lato"/>
              <a:ea typeface="Lato"/>
              <a:cs typeface="Lato"/>
              <a:sym typeface="Lato"/>
            </a:endParaRPr>
          </a:p>
        </p:txBody>
      </p:sp>
    </p:spTree>
    <p:extLst>
      <p:ext uri="{BB962C8B-B14F-4D97-AF65-F5344CB8AC3E}">
        <p14:creationId xmlns:p14="http://schemas.microsoft.com/office/powerpoint/2010/main" val="810040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9"/>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Evaluation on the Random Subset </a:t>
            </a:r>
            <a:endParaRPr/>
          </a:p>
        </p:txBody>
      </p:sp>
      <p:sp>
        <p:nvSpPr>
          <p:cNvPr id="447" name="Google Shape;447;p5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46</a:t>
            </a:fld>
            <a:endParaRPr/>
          </a:p>
        </p:txBody>
      </p:sp>
      <p:pic>
        <p:nvPicPr>
          <p:cNvPr id="448" name="Google Shape;448;p59"/>
          <p:cNvPicPr preferRelativeResize="0"/>
          <p:nvPr/>
        </p:nvPicPr>
        <p:blipFill>
          <a:blip r:embed="rId3">
            <a:alphaModFix/>
          </a:blip>
          <a:stretch>
            <a:fillRect/>
          </a:stretch>
        </p:blipFill>
        <p:spPr>
          <a:xfrm>
            <a:off x="2364100" y="1331750"/>
            <a:ext cx="6172200" cy="3235251"/>
          </a:xfrm>
          <a:prstGeom prst="rect">
            <a:avLst/>
          </a:prstGeom>
          <a:noFill/>
          <a:ln>
            <a:noFill/>
          </a:ln>
        </p:spPr>
      </p:pic>
      <p:sp>
        <p:nvSpPr>
          <p:cNvPr id="449" name="Google Shape;449;p59"/>
          <p:cNvSpPr txBox="1"/>
          <p:nvPr/>
        </p:nvSpPr>
        <p:spPr>
          <a:xfrm>
            <a:off x="1180675" y="1776850"/>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1.5B</a:t>
            </a:r>
            <a:endParaRPr sz="1600">
              <a:latin typeface="Lato"/>
              <a:ea typeface="Lato"/>
              <a:cs typeface="Lato"/>
              <a:sym typeface="Lato"/>
            </a:endParaRPr>
          </a:p>
        </p:txBody>
      </p:sp>
      <p:sp>
        <p:nvSpPr>
          <p:cNvPr id="450" name="Google Shape;450;p59"/>
          <p:cNvSpPr txBox="1"/>
          <p:nvPr/>
        </p:nvSpPr>
        <p:spPr>
          <a:xfrm>
            <a:off x="1180675" y="24786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6B</a:t>
            </a:r>
            <a:endParaRPr sz="1600">
              <a:latin typeface="Lato"/>
              <a:ea typeface="Lato"/>
              <a:cs typeface="Lato"/>
              <a:sym typeface="Lato"/>
            </a:endParaRPr>
          </a:p>
        </p:txBody>
      </p:sp>
      <p:sp>
        <p:nvSpPr>
          <p:cNvPr id="451" name="Google Shape;451;p59"/>
          <p:cNvSpPr txBox="1"/>
          <p:nvPr/>
        </p:nvSpPr>
        <p:spPr>
          <a:xfrm>
            <a:off x="1180675" y="30309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20B</a:t>
            </a:r>
            <a:endParaRPr sz="1600">
              <a:latin typeface="Lato"/>
              <a:ea typeface="Lato"/>
              <a:cs typeface="Lato"/>
              <a:sym typeface="Lato"/>
            </a:endParaRPr>
          </a:p>
        </p:txBody>
      </p:sp>
      <p:sp>
        <p:nvSpPr>
          <p:cNvPr id="452" name="Google Shape;452;p59"/>
          <p:cNvSpPr txBox="1"/>
          <p:nvPr/>
        </p:nvSpPr>
        <p:spPr>
          <a:xfrm>
            <a:off x="1180675" y="3718675"/>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7B</a:t>
            </a:r>
            <a:endParaRPr sz="1600">
              <a:latin typeface="Lato"/>
              <a:ea typeface="Lato"/>
              <a:cs typeface="Lato"/>
              <a:sym typeface="Lato"/>
            </a:endParaRPr>
          </a:p>
        </p:txBody>
      </p:sp>
      <p:sp>
        <p:nvSpPr>
          <p:cNvPr id="453" name="Google Shape;453;p59"/>
          <p:cNvSpPr txBox="1"/>
          <p:nvPr/>
        </p:nvSpPr>
        <p:spPr>
          <a:xfrm>
            <a:off x="1087575" y="4216400"/>
            <a:ext cx="13470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175B</a:t>
            </a:r>
            <a:endParaRPr sz="1600">
              <a:latin typeface="Lato"/>
              <a:ea typeface="Lato"/>
              <a:cs typeface="Lato"/>
              <a:sym typeface="Lato"/>
            </a:endParaRPr>
          </a:p>
        </p:txBody>
      </p:sp>
      <p:sp>
        <p:nvSpPr>
          <p:cNvPr id="454" name="Google Shape;454;p59"/>
          <p:cNvSpPr txBox="1"/>
          <p:nvPr/>
        </p:nvSpPr>
        <p:spPr>
          <a:xfrm>
            <a:off x="6055325" y="488100"/>
            <a:ext cx="3029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a:latin typeface="Lato"/>
                <a:ea typeface="Lato"/>
                <a:cs typeface="Lato"/>
                <a:sym typeface="Lato"/>
              </a:rPr>
              <a:t>models are bad at logical relations and multi-hop reasoning (except GPT3)</a:t>
            </a:r>
            <a:endParaRPr sz="1600">
              <a:latin typeface="Lato"/>
              <a:ea typeface="Lato"/>
              <a:cs typeface="Lato"/>
              <a:sym typeface="Lato"/>
            </a:endParaRPr>
          </a:p>
        </p:txBody>
      </p:sp>
      <p:sp>
        <p:nvSpPr>
          <p:cNvPr id="455" name="Google Shape;455;p59"/>
          <p:cNvSpPr/>
          <p:nvPr/>
        </p:nvSpPr>
        <p:spPr>
          <a:xfrm>
            <a:off x="4372000" y="1331775"/>
            <a:ext cx="1812000" cy="32352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extLst>
      <p:ext uri="{BB962C8B-B14F-4D97-AF65-F5344CB8AC3E}">
        <p14:creationId xmlns:p14="http://schemas.microsoft.com/office/powerpoint/2010/main" val="2576412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0"/>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Other Findings </a:t>
            </a:r>
            <a:endParaRPr/>
          </a:p>
        </p:txBody>
      </p:sp>
      <p:sp>
        <p:nvSpPr>
          <p:cNvPr id="461" name="Google Shape;461;p60"/>
          <p:cNvSpPr txBox="1">
            <a:spLocks noGrp="1"/>
          </p:cNvSpPr>
          <p:nvPr>
            <p:ph type="body" idx="1"/>
          </p:nvPr>
        </p:nvSpPr>
        <p:spPr>
          <a:xfrm>
            <a:off x="729450" y="1418550"/>
            <a:ext cx="4756200" cy="2921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zh-CN" sz="1600"/>
              <a:t>The simple </a:t>
            </a:r>
            <a:r>
              <a:rPr lang="zh-CN" sz="1600" b="1"/>
              <a:t>in-context baseline</a:t>
            </a:r>
            <a:r>
              <a:rPr lang="zh-CN" sz="1600"/>
              <a:t> performs best overall, especially when applied to LLAMA and GPT3</a:t>
            </a:r>
            <a:endParaRPr sz="1600"/>
          </a:p>
          <a:p>
            <a:pPr marL="457200" lvl="0" indent="-330200" algn="l" rtl="0">
              <a:spcBef>
                <a:spcPts val="0"/>
              </a:spcBef>
              <a:spcAft>
                <a:spcPts val="0"/>
              </a:spcAft>
              <a:buSzPts val="1600"/>
              <a:buChar char="-"/>
            </a:pPr>
            <a:r>
              <a:rPr lang="zh-CN" sz="1600"/>
              <a:t>For the same editing model, the larger the base model, the better</a:t>
            </a:r>
            <a:endParaRPr sz="1600"/>
          </a:p>
          <a:p>
            <a:pPr marL="457200" lvl="0" indent="-330200" algn="l" rtl="0">
              <a:spcBef>
                <a:spcPts val="0"/>
              </a:spcBef>
              <a:spcAft>
                <a:spcPts val="0"/>
              </a:spcAft>
              <a:buSzPts val="1600"/>
              <a:buChar char="-"/>
            </a:pPr>
            <a:r>
              <a:rPr lang="zh-CN" sz="1400">
                <a:solidFill>
                  <a:srgbClr val="000000"/>
                </a:solidFill>
              </a:rPr>
              <a:t>While Logical generalization is higher for RANDOM, Forgetfulness is higher for POPULAR. Although retaining correct knowledge is easier for popular entities, updating other facts that logically follow from an edit is harder for popular entities.</a:t>
            </a:r>
            <a:endParaRPr sz="1600"/>
          </a:p>
        </p:txBody>
      </p:sp>
      <p:sp>
        <p:nvSpPr>
          <p:cNvPr id="462" name="Google Shape;462;p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47</a:t>
            </a:fld>
            <a:endParaRPr/>
          </a:p>
        </p:txBody>
      </p:sp>
      <p:pic>
        <p:nvPicPr>
          <p:cNvPr id="463" name="Google Shape;463;p60"/>
          <p:cNvPicPr preferRelativeResize="0"/>
          <p:nvPr/>
        </p:nvPicPr>
        <p:blipFill>
          <a:blip r:embed="rId3">
            <a:alphaModFix/>
          </a:blip>
          <a:stretch>
            <a:fillRect/>
          </a:stretch>
        </p:blipFill>
        <p:spPr>
          <a:xfrm>
            <a:off x="5485749" y="1311475"/>
            <a:ext cx="3250776" cy="3376125"/>
          </a:xfrm>
          <a:prstGeom prst="rect">
            <a:avLst/>
          </a:prstGeom>
          <a:noFill/>
          <a:ln>
            <a:noFill/>
          </a:ln>
        </p:spPr>
      </p:pic>
    </p:spTree>
    <p:extLst>
      <p:ext uri="{BB962C8B-B14F-4D97-AF65-F5344CB8AC3E}">
        <p14:creationId xmlns:p14="http://schemas.microsoft.com/office/powerpoint/2010/main" val="300572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6"/>
          <p:cNvPicPr preferRelativeResize="0"/>
          <p:nvPr/>
        </p:nvPicPr>
        <p:blipFill rotWithShape="1">
          <a:blip r:embed="rId3">
            <a:alphaModFix/>
          </a:blip>
          <a:srcRect/>
          <a:stretch/>
        </p:blipFill>
        <p:spPr>
          <a:xfrm>
            <a:off x="4648796" y="1517905"/>
            <a:ext cx="4301638" cy="3075669"/>
          </a:xfrm>
          <a:prstGeom prst="rect">
            <a:avLst/>
          </a:prstGeom>
          <a:noFill/>
          <a:ln>
            <a:noFill/>
          </a:ln>
        </p:spPr>
      </p:pic>
      <p:sp>
        <p:nvSpPr>
          <p:cNvPr id="222" name="Google Shape;222;p36"/>
          <p:cNvSpPr txBox="1"/>
          <p:nvPr/>
        </p:nvSpPr>
        <p:spPr>
          <a:xfrm>
            <a:off x="1980858" y="4917463"/>
            <a:ext cx="7160855"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Peng, Baolin, et al. "Check your facts and try again: Improving large language models with external knowledge and automated feedback." </a:t>
            </a:r>
            <a:endParaRPr sz="900">
              <a:solidFill>
                <a:schemeClr val="dk1"/>
              </a:solidFill>
              <a:latin typeface="Calibri"/>
              <a:ea typeface="Calibri"/>
              <a:cs typeface="Calibri"/>
              <a:sym typeface="Calibri"/>
            </a:endParaRPr>
          </a:p>
        </p:txBody>
      </p:sp>
      <p:grpSp>
        <p:nvGrpSpPr>
          <p:cNvPr id="223" name="Google Shape;223;p36"/>
          <p:cNvGrpSpPr/>
          <p:nvPr/>
        </p:nvGrpSpPr>
        <p:grpSpPr>
          <a:xfrm>
            <a:off x="778222" y="1518234"/>
            <a:ext cx="3533715" cy="3075011"/>
            <a:chOff x="29757" y="438"/>
            <a:chExt cx="4711620" cy="4100015"/>
          </a:xfrm>
        </p:grpSpPr>
        <p:sp>
          <p:nvSpPr>
            <p:cNvPr id="224" name="Google Shape;224;p36"/>
            <p:cNvSpPr/>
            <p:nvPr/>
          </p:nvSpPr>
          <p:spPr>
            <a:xfrm>
              <a:off x="29757" y="1693676"/>
              <a:ext cx="906080" cy="45304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5" name="Google Shape;225;p36"/>
            <p:cNvSpPr txBox="1"/>
            <p:nvPr/>
          </p:nvSpPr>
          <p:spPr>
            <a:xfrm>
              <a:off x="43026" y="1706945"/>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LLM-Augmenter</a:t>
              </a:r>
              <a:endParaRPr sz="1000">
                <a:solidFill>
                  <a:schemeClr val="lt1"/>
                </a:solidFill>
                <a:latin typeface="Calibri"/>
                <a:ea typeface="Calibri"/>
                <a:cs typeface="Calibri"/>
                <a:sym typeface="Calibri"/>
              </a:endParaRPr>
            </a:p>
          </p:txBody>
        </p:sp>
        <p:sp>
          <p:nvSpPr>
            <p:cNvPr id="226" name="Google Shape;226;p36"/>
            <p:cNvSpPr/>
            <p:nvPr/>
          </p:nvSpPr>
          <p:spPr>
            <a:xfrm rot="-4675100">
              <a:off x="251258" y="1063634"/>
              <a:ext cx="1731592" cy="19885"/>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 name="Google Shape;227;p36"/>
            <p:cNvSpPr txBox="1"/>
            <p:nvPr/>
          </p:nvSpPr>
          <p:spPr>
            <a:xfrm rot="-4675100">
              <a:off x="1073764" y="1030287"/>
              <a:ext cx="86579" cy="86579"/>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228" name="Google Shape;228;p36"/>
            <p:cNvSpPr/>
            <p:nvPr/>
          </p:nvSpPr>
          <p:spPr>
            <a:xfrm>
              <a:off x="1298270" y="438"/>
              <a:ext cx="906080" cy="45304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 name="Google Shape;229;p36"/>
            <p:cNvSpPr txBox="1"/>
            <p:nvPr/>
          </p:nvSpPr>
          <p:spPr>
            <a:xfrm>
              <a:off x="1311539" y="13707"/>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Working Memory</a:t>
              </a:r>
              <a:endParaRPr sz="1000">
                <a:solidFill>
                  <a:schemeClr val="lt1"/>
                </a:solidFill>
                <a:latin typeface="Calibri"/>
                <a:ea typeface="Calibri"/>
                <a:cs typeface="Calibri"/>
                <a:sym typeface="Calibri"/>
              </a:endParaRPr>
            </a:p>
          </p:txBody>
        </p:sp>
        <p:sp>
          <p:nvSpPr>
            <p:cNvPr id="230" name="Google Shape;230;p36"/>
            <p:cNvSpPr/>
            <p:nvPr/>
          </p:nvSpPr>
          <p:spPr>
            <a:xfrm rot="-4369170">
              <a:off x="503558" y="1324133"/>
              <a:ext cx="1226991" cy="19885"/>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 name="Google Shape;231;p36"/>
            <p:cNvSpPr txBox="1"/>
            <p:nvPr/>
          </p:nvSpPr>
          <p:spPr>
            <a:xfrm rot="-4369170">
              <a:off x="1086379" y="1303401"/>
              <a:ext cx="61349" cy="61349"/>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32" name="Google Shape;232;p36"/>
            <p:cNvSpPr/>
            <p:nvPr/>
          </p:nvSpPr>
          <p:spPr>
            <a:xfrm>
              <a:off x="1298270" y="521434"/>
              <a:ext cx="906080" cy="45304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 name="Google Shape;233;p36"/>
            <p:cNvSpPr txBox="1"/>
            <p:nvPr/>
          </p:nvSpPr>
          <p:spPr>
            <a:xfrm>
              <a:off x="1311539" y="534703"/>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Policy</a:t>
              </a:r>
              <a:endParaRPr sz="1000">
                <a:solidFill>
                  <a:schemeClr val="lt1"/>
                </a:solidFill>
                <a:latin typeface="Calibri"/>
                <a:ea typeface="Calibri"/>
                <a:cs typeface="Calibri"/>
                <a:sym typeface="Calibri"/>
              </a:endParaRPr>
            </a:p>
          </p:txBody>
        </p:sp>
        <p:sp>
          <p:nvSpPr>
            <p:cNvPr id="234" name="Google Shape;234;p36"/>
            <p:cNvSpPr/>
            <p:nvPr/>
          </p:nvSpPr>
          <p:spPr>
            <a:xfrm rot="-3310531">
              <a:off x="2068237" y="477513"/>
              <a:ext cx="634660" cy="19885"/>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 name="Google Shape;235;p36"/>
            <p:cNvSpPr txBox="1"/>
            <p:nvPr/>
          </p:nvSpPr>
          <p:spPr>
            <a:xfrm rot="-3310531">
              <a:off x="2369701" y="471589"/>
              <a:ext cx="31733" cy="31733"/>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36" name="Google Shape;236;p36"/>
            <p:cNvSpPr/>
            <p:nvPr/>
          </p:nvSpPr>
          <p:spPr>
            <a:xfrm>
              <a:off x="2566784" y="438"/>
              <a:ext cx="906080" cy="45304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 name="Google Shape;237;p36"/>
            <p:cNvSpPr txBox="1"/>
            <p:nvPr/>
          </p:nvSpPr>
          <p:spPr>
            <a:xfrm>
              <a:off x="2580053" y="13707"/>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acquire evidence</a:t>
              </a:r>
              <a:endParaRPr sz="1000">
                <a:solidFill>
                  <a:schemeClr val="lt1"/>
                </a:solidFill>
                <a:latin typeface="Calibri"/>
                <a:ea typeface="Calibri"/>
                <a:cs typeface="Calibri"/>
                <a:sym typeface="Calibri"/>
              </a:endParaRPr>
            </a:p>
          </p:txBody>
        </p:sp>
        <p:sp>
          <p:nvSpPr>
            <p:cNvPr id="238" name="Google Shape;238;p36"/>
            <p:cNvSpPr/>
            <p:nvPr/>
          </p:nvSpPr>
          <p:spPr>
            <a:xfrm>
              <a:off x="2204351" y="738012"/>
              <a:ext cx="362432" cy="19885"/>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 name="Google Shape;239;p36"/>
            <p:cNvSpPr txBox="1"/>
            <p:nvPr/>
          </p:nvSpPr>
          <p:spPr>
            <a:xfrm>
              <a:off x="2376507" y="738893"/>
              <a:ext cx="18121" cy="18121"/>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40" name="Google Shape;240;p36"/>
            <p:cNvSpPr/>
            <p:nvPr/>
          </p:nvSpPr>
          <p:spPr>
            <a:xfrm>
              <a:off x="2566784" y="521434"/>
              <a:ext cx="906080" cy="45304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1" name="Google Shape;241;p36"/>
            <p:cNvSpPr txBox="1"/>
            <p:nvPr/>
          </p:nvSpPr>
          <p:spPr>
            <a:xfrm>
              <a:off x="2580053" y="534703"/>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call LLM</a:t>
              </a:r>
              <a:endParaRPr sz="1000">
                <a:solidFill>
                  <a:schemeClr val="lt1"/>
                </a:solidFill>
                <a:latin typeface="Calibri"/>
                <a:ea typeface="Calibri"/>
                <a:cs typeface="Calibri"/>
                <a:sym typeface="Calibri"/>
              </a:endParaRPr>
            </a:p>
          </p:txBody>
        </p:sp>
        <p:sp>
          <p:nvSpPr>
            <p:cNvPr id="242" name="Google Shape;242;p36"/>
            <p:cNvSpPr/>
            <p:nvPr/>
          </p:nvSpPr>
          <p:spPr>
            <a:xfrm rot="3310531">
              <a:off x="2068237" y="998510"/>
              <a:ext cx="634660" cy="19885"/>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 name="Google Shape;243;p36"/>
            <p:cNvSpPr txBox="1"/>
            <p:nvPr/>
          </p:nvSpPr>
          <p:spPr>
            <a:xfrm rot="3310531">
              <a:off x="2369701" y="992586"/>
              <a:ext cx="31733" cy="31733"/>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44" name="Google Shape;244;p36"/>
            <p:cNvSpPr/>
            <p:nvPr/>
          </p:nvSpPr>
          <p:spPr>
            <a:xfrm>
              <a:off x="2566784" y="1042431"/>
              <a:ext cx="906080" cy="45304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 name="Google Shape;245;p36"/>
            <p:cNvSpPr txBox="1"/>
            <p:nvPr/>
          </p:nvSpPr>
          <p:spPr>
            <a:xfrm>
              <a:off x="2580053" y="1055700"/>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send to user</a:t>
              </a:r>
              <a:endParaRPr sz="1000">
                <a:solidFill>
                  <a:schemeClr val="lt1"/>
                </a:solidFill>
                <a:latin typeface="Calibri"/>
                <a:ea typeface="Calibri"/>
                <a:cs typeface="Calibri"/>
                <a:sym typeface="Calibri"/>
              </a:endParaRPr>
            </a:p>
          </p:txBody>
        </p:sp>
        <p:sp>
          <p:nvSpPr>
            <p:cNvPr id="246" name="Google Shape;246;p36"/>
            <p:cNvSpPr/>
            <p:nvPr/>
          </p:nvSpPr>
          <p:spPr>
            <a:xfrm rot="3654187">
              <a:off x="744402" y="2235877"/>
              <a:ext cx="745304" cy="19885"/>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 name="Google Shape;247;p36"/>
            <p:cNvSpPr txBox="1"/>
            <p:nvPr/>
          </p:nvSpPr>
          <p:spPr>
            <a:xfrm rot="3654187">
              <a:off x="1098422" y="2227187"/>
              <a:ext cx="37265" cy="3726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48" name="Google Shape;248;p36"/>
            <p:cNvSpPr/>
            <p:nvPr/>
          </p:nvSpPr>
          <p:spPr>
            <a:xfrm>
              <a:off x="1298270" y="2344922"/>
              <a:ext cx="906080" cy="45304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 name="Google Shape;249;p36"/>
            <p:cNvSpPr txBox="1"/>
            <p:nvPr/>
          </p:nvSpPr>
          <p:spPr>
            <a:xfrm>
              <a:off x="1311539" y="2358191"/>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Action Executor</a:t>
              </a:r>
              <a:endParaRPr sz="1000">
                <a:solidFill>
                  <a:schemeClr val="lt1"/>
                </a:solidFill>
                <a:latin typeface="Calibri"/>
                <a:ea typeface="Calibri"/>
                <a:cs typeface="Calibri"/>
                <a:sym typeface="Calibri"/>
              </a:endParaRPr>
            </a:p>
          </p:txBody>
        </p:sp>
        <p:sp>
          <p:nvSpPr>
            <p:cNvPr id="250" name="Google Shape;250;p36"/>
            <p:cNvSpPr/>
            <p:nvPr/>
          </p:nvSpPr>
          <p:spPr>
            <a:xfrm rot="-2142401">
              <a:off x="2162399" y="2431250"/>
              <a:ext cx="446336" cy="19885"/>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 name="Google Shape;251;p36"/>
            <p:cNvSpPr txBox="1"/>
            <p:nvPr/>
          </p:nvSpPr>
          <p:spPr>
            <a:xfrm rot="-2142401">
              <a:off x="2374409" y="2430034"/>
              <a:ext cx="22316" cy="22316"/>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52" name="Google Shape;252;p36"/>
            <p:cNvSpPr/>
            <p:nvPr/>
          </p:nvSpPr>
          <p:spPr>
            <a:xfrm>
              <a:off x="2566784" y="2084424"/>
              <a:ext cx="906080" cy="45304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 name="Google Shape;253;p36"/>
            <p:cNvSpPr txBox="1"/>
            <p:nvPr/>
          </p:nvSpPr>
          <p:spPr>
            <a:xfrm>
              <a:off x="2580053" y="2097693"/>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consolidator</a:t>
              </a:r>
              <a:endParaRPr sz="1000">
                <a:solidFill>
                  <a:schemeClr val="lt1"/>
                </a:solidFill>
                <a:latin typeface="Calibri"/>
                <a:ea typeface="Calibri"/>
                <a:cs typeface="Calibri"/>
                <a:sym typeface="Calibri"/>
              </a:endParaRPr>
            </a:p>
          </p:txBody>
        </p:sp>
        <p:sp>
          <p:nvSpPr>
            <p:cNvPr id="254" name="Google Shape;254;p36"/>
            <p:cNvSpPr/>
            <p:nvPr/>
          </p:nvSpPr>
          <p:spPr>
            <a:xfrm rot="-3310531">
              <a:off x="3336750" y="2040503"/>
              <a:ext cx="634660" cy="19885"/>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 name="Google Shape;255;p36"/>
            <p:cNvSpPr txBox="1"/>
            <p:nvPr/>
          </p:nvSpPr>
          <p:spPr>
            <a:xfrm rot="-3310531">
              <a:off x="3638214" y="2034579"/>
              <a:ext cx="31733" cy="31733"/>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56" name="Google Shape;256;p36"/>
            <p:cNvSpPr/>
            <p:nvPr/>
          </p:nvSpPr>
          <p:spPr>
            <a:xfrm>
              <a:off x="3835297" y="1563427"/>
              <a:ext cx="906080" cy="45304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 name="Google Shape;257;p36"/>
            <p:cNvSpPr txBox="1"/>
            <p:nvPr/>
          </p:nvSpPr>
          <p:spPr>
            <a:xfrm>
              <a:off x="3848566" y="1576696"/>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retriever</a:t>
              </a:r>
              <a:endParaRPr sz="1000">
                <a:solidFill>
                  <a:schemeClr val="lt1"/>
                </a:solidFill>
                <a:latin typeface="Calibri"/>
                <a:ea typeface="Calibri"/>
                <a:cs typeface="Calibri"/>
                <a:sym typeface="Calibri"/>
              </a:endParaRPr>
            </a:p>
          </p:txBody>
        </p:sp>
        <p:sp>
          <p:nvSpPr>
            <p:cNvPr id="258" name="Google Shape;258;p36"/>
            <p:cNvSpPr/>
            <p:nvPr/>
          </p:nvSpPr>
          <p:spPr>
            <a:xfrm>
              <a:off x="3472865" y="2301001"/>
              <a:ext cx="362432" cy="19885"/>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 name="Google Shape;259;p36"/>
            <p:cNvSpPr txBox="1"/>
            <p:nvPr/>
          </p:nvSpPr>
          <p:spPr>
            <a:xfrm>
              <a:off x="3645020" y="2301883"/>
              <a:ext cx="18121" cy="18121"/>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60" name="Google Shape;260;p36"/>
            <p:cNvSpPr/>
            <p:nvPr/>
          </p:nvSpPr>
          <p:spPr>
            <a:xfrm>
              <a:off x="3835297" y="2084424"/>
              <a:ext cx="906080" cy="45304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 name="Google Shape;261;p36"/>
            <p:cNvSpPr txBox="1"/>
            <p:nvPr/>
          </p:nvSpPr>
          <p:spPr>
            <a:xfrm>
              <a:off x="3848566" y="2097693"/>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entity linker</a:t>
              </a:r>
              <a:endParaRPr sz="1000">
                <a:solidFill>
                  <a:schemeClr val="lt1"/>
                </a:solidFill>
                <a:latin typeface="Calibri"/>
                <a:ea typeface="Calibri"/>
                <a:cs typeface="Calibri"/>
                <a:sym typeface="Calibri"/>
              </a:endParaRPr>
            </a:p>
          </p:txBody>
        </p:sp>
        <p:sp>
          <p:nvSpPr>
            <p:cNvPr id="262" name="Google Shape;262;p36"/>
            <p:cNvSpPr/>
            <p:nvPr/>
          </p:nvSpPr>
          <p:spPr>
            <a:xfrm rot="3310531">
              <a:off x="3336750" y="2561499"/>
              <a:ext cx="634660" cy="19885"/>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 name="Google Shape;263;p36"/>
            <p:cNvSpPr txBox="1"/>
            <p:nvPr/>
          </p:nvSpPr>
          <p:spPr>
            <a:xfrm rot="3310531">
              <a:off x="3638214" y="2555575"/>
              <a:ext cx="31733" cy="31733"/>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64" name="Google Shape;264;p36"/>
            <p:cNvSpPr/>
            <p:nvPr/>
          </p:nvSpPr>
          <p:spPr>
            <a:xfrm>
              <a:off x="3835297" y="2605420"/>
              <a:ext cx="906080" cy="45304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5" name="Google Shape;265;p36"/>
            <p:cNvSpPr txBox="1"/>
            <p:nvPr/>
          </p:nvSpPr>
          <p:spPr>
            <a:xfrm>
              <a:off x="3848566" y="2618689"/>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evidence chainer</a:t>
              </a:r>
              <a:endParaRPr sz="1000">
                <a:solidFill>
                  <a:schemeClr val="lt1"/>
                </a:solidFill>
                <a:latin typeface="Calibri"/>
                <a:ea typeface="Calibri"/>
                <a:cs typeface="Calibri"/>
                <a:sym typeface="Calibri"/>
              </a:endParaRPr>
            </a:p>
          </p:txBody>
        </p:sp>
        <p:sp>
          <p:nvSpPr>
            <p:cNvPr id="266" name="Google Shape;266;p36"/>
            <p:cNvSpPr/>
            <p:nvPr/>
          </p:nvSpPr>
          <p:spPr>
            <a:xfrm rot="2142401">
              <a:off x="2162399" y="2691749"/>
              <a:ext cx="446336" cy="19885"/>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7" name="Google Shape;267;p36"/>
            <p:cNvSpPr txBox="1"/>
            <p:nvPr/>
          </p:nvSpPr>
          <p:spPr>
            <a:xfrm rot="2142401">
              <a:off x="2374409" y="2690533"/>
              <a:ext cx="22316" cy="22316"/>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68" name="Google Shape;268;p36"/>
            <p:cNvSpPr/>
            <p:nvPr/>
          </p:nvSpPr>
          <p:spPr>
            <a:xfrm>
              <a:off x="2566784" y="2605420"/>
              <a:ext cx="906080" cy="45304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 name="Google Shape;269;p36"/>
            <p:cNvSpPr txBox="1"/>
            <p:nvPr/>
          </p:nvSpPr>
          <p:spPr>
            <a:xfrm>
              <a:off x="2580053" y="2618689"/>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prompt engine</a:t>
              </a:r>
              <a:endParaRPr sz="1000">
                <a:solidFill>
                  <a:schemeClr val="lt1"/>
                </a:solidFill>
                <a:latin typeface="Calibri"/>
                <a:ea typeface="Calibri"/>
                <a:cs typeface="Calibri"/>
                <a:sym typeface="Calibri"/>
              </a:endParaRPr>
            </a:p>
          </p:txBody>
        </p:sp>
        <p:sp>
          <p:nvSpPr>
            <p:cNvPr id="270" name="Google Shape;270;p36"/>
            <p:cNvSpPr/>
            <p:nvPr/>
          </p:nvSpPr>
          <p:spPr>
            <a:xfrm rot="4675100">
              <a:off x="251258" y="2756873"/>
              <a:ext cx="1731592" cy="19885"/>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 name="Google Shape;271;p36"/>
            <p:cNvSpPr txBox="1"/>
            <p:nvPr/>
          </p:nvSpPr>
          <p:spPr>
            <a:xfrm rot="4675100">
              <a:off x="1073764" y="2723526"/>
              <a:ext cx="86579" cy="86579"/>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272" name="Google Shape;272;p36"/>
            <p:cNvSpPr/>
            <p:nvPr/>
          </p:nvSpPr>
          <p:spPr>
            <a:xfrm>
              <a:off x="1298270" y="3386915"/>
              <a:ext cx="906080" cy="45304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 name="Google Shape;273;p36"/>
            <p:cNvSpPr txBox="1"/>
            <p:nvPr/>
          </p:nvSpPr>
          <p:spPr>
            <a:xfrm>
              <a:off x="1311539" y="3400184"/>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Utility</a:t>
              </a:r>
              <a:endParaRPr sz="1000">
                <a:solidFill>
                  <a:schemeClr val="lt1"/>
                </a:solidFill>
                <a:latin typeface="Calibri"/>
                <a:ea typeface="Calibri"/>
                <a:cs typeface="Calibri"/>
                <a:sym typeface="Calibri"/>
              </a:endParaRPr>
            </a:p>
          </p:txBody>
        </p:sp>
        <p:sp>
          <p:nvSpPr>
            <p:cNvPr id="274" name="Google Shape;274;p36"/>
            <p:cNvSpPr/>
            <p:nvPr/>
          </p:nvSpPr>
          <p:spPr>
            <a:xfrm rot="-2142401">
              <a:off x="2162399" y="3473243"/>
              <a:ext cx="446336" cy="19885"/>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 name="Google Shape;275;p36"/>
            <p:cNvSpPr txBox="1"/>
            <p:nvPr/>
          </p:nvSpPr>
          <p:spPr>
            <a:xfrm rot="-2142401">
              <a:off x="2374409" y="3472027"/>
              <a:ext cx="22316" cy="22316"/>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76" name="Google Shape;276;p36"/>
            <p:cNvSpPr/>
            <p:nvPr/>
          </p:nvSpPr>
          <p:spPr>
            <a:xfrm>
              <a:off x="2566784" y="3126417"/>
              <a:ext cx="906080" cy="45304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 name="Google Shape;277;p36"/>
            <p:cNvSpPr txBox="1"/>
            <p:nvPr/>
          </p:nvSpPr>
          <p:spPr>
            <a:xfrm>
              <a:off x="2580053" y="3139686"/>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Model-based</a:t>
              </a:r>
              <a:endParaRPr sz="1000">
                <a:solidFill>
                  <a:schemeClr val="lt1"/>
                </a:solidFill>
                <a:latin typeface="Calibri"/>
                <a:ea typeface="Calibri"/>
                <a:cs typeface="Calibri"/>
                <a:sym typeface="Calibri"/>
              </a:endParaRPr>
            </a:p>
          </p:txBody>
        </p:sp>
        <p:sp>
          <p:nvSpPr>
            <p:cNvPr id="278" name="Google Shape;278;p36"/>
            <p:cNvSpPr/>
            <p:nvPr/>
          </p:nvSpPr>
          <p:spPr>
            <a:xfrm rot="2142401">
              <a:off x="2162399" y="3733742"/>
              <a:ext cx="446336" cy="19885"/>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 name="Google Shape;279;p36"/>
            <p:cNvSpPr txBox="1"/>
            <p:nvPr/>
          </p:nvSpPr>
          <p:spPr>
            <a:xfrm rot="2142401">
              <a:off x="2374409" y="3732526"/>
              <a:ext cx="22316" cy="22316"/>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80" name="Google Shape;280;p36"/>
            <p:cNvSpPr/>
            <p:nvPr/>
          </p:nvSpPr>
          <p:spPr>
            <a:xfrm>
              <a:off x="2566784" y="3647413"/>
              <a:ext cx="906080" cy="45304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 name="Google Shape;281;p36"/>
            <p:cNvSpPr txBox="1"/>
            <p:nvPr/>
          </p:nvSpPr>
          <p:spPr>
            <a:xfrm>
              <a:off x="2580053" y="3660682"/>
              <a:ext cx="879542" cy="426502"/>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Rule-based</a:t>
              </a:r>
              <a:endParaRPr sz="1000">
                <a:solidFill>
                  <a:schemeClr val="lt1"/>
                </a:solidFill>
                <a:latin typeface="Calibri"/>
                <a:ea typeface="Calibri"/>
                <a:cs typeface="Calibri"/>
                <a:sym typeface="Calibri"/>
              </a:endParaRPr>
            </a:p>
          </p:txBody>
        </p:sp>
      </p:grpSp>
      <p:sp>
        <p:nvSpPr>
          <p:cNvPr id="282" name="Google Shape;282;p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LLM-Augmenter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37"/>
          <p:cNvPicPr preferRelativeResize="0"/>
          <p:nvPr/>
        </p:nvPicPr>
        <p:blipFill rotWithShape="1">
          <a:blip r:embed="rId3">
            <a:alphaModFix/>
          </a:blip>
          <a:srcRect/>
          <a:stretch/>
        </p:blipFill>
        <p:spPr>
          <a:xfrm>
            <a:off x="6031502" y="1"/>
            <a:ext cx="3110350" cy="2223899"/>
          </a:xfrm>
          <a:prstGeom prst="rect">
            <a:avLst/>
          </a:prstGeom>
          <a:noFill/>
          <a:ln>
            <a:noFill/>
          </a:ln>
        </p:spPr>
      </p:pic>
      <p:sp>
        <p:nvSpPr>
          <p:cNvPr id="289" name="Google Shape;289;p37"/>
          <p:cNvSpPr txBox="1"/>
          <p:nvPr/>
        </p:nvSpPr>
        <p:spPr>
          <a:xfrm>
            <a:off x="1980858" y="4917463"/>
            <a:ext cx="71610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Peng, Baolin, et al. "Check your facts and try again: Improving large language models with external knowledge and automated feedback." </a:t>
            </a:r>
            <a:endParaRPr sz="900">
              <a:solidFill>
                <a:schemeClr val="dk1"/>
              </a:solidFill>
              <a:latin typeface="Calibri"/>
              <a:ea typeface="Calibri"/>
              <a:cs typeface="Calibri"/>
              <a:sym typeface="Calibri"/>
            </a:endParaRPr>
          </a:p>
        </p:txBody>
      </p:sp>
      <p:grpSp>
        <p:nvGrpSpPr>
          <p:cNvPr id="290" name="Google Shape;290;p37"/>
          <p:cNvGrpSpPr/>
          <p:nvPr/>
        </p:nvGrpSpPr>
        <p:grpSpPr>
          <a:xfrm>
            <a:off x="778222" y="1518234"/>
            <a:ext cx="3533655" cy="3074981"/>
            <a:chOff x="29757" y="438"/>
            <a:chExt cx="4711540" cy="4099975"/>
          </a:xfrm>
        </p:grpSpPr>
        <p:sp>
          <p:nvSpPr>
            <p:cNvPr id="291" name="Google Shape;291;p37"/>
            <p:cNvSpPr/>
            <p:nvPr/>
          </p:nvSpPr>
          <p:spPr>
            <a:xfrm>
              <a:off x="29757" y="1693676"/>
              <a:ext cx="906000" cy="45300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2" name="Google Shape;292;p37"/>
            <p:cNvSpPr txBox="1"/>
            <p:nvPr/>
          </p:nvSpPr>
          <p:spPr>
            <a:xfrm>
              <a:off x="43026" y="1706945"/>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LLM-Augmenter</a:t>
              </a:r>
              <a:endParaRPr sz="1000">
                <a:solidFill>
                  <a:schemeClr val="lt1"/>
                </a:solidFill>
                <a:latin typeface="Calibri"/>
                <a:ea typeface="Calibri"/>
                <a:cs typeface="Calibri"/>
                <a:sym typeface="Calibri"/>
              </a:endParaRPr>
            </a:p>
          </p:txBody>
        </p:sp>
        <p:sp>
          <p:nvSpPr>
            <p:cNvPr id="293" name="Google Shape;293;p37"/>
            <p:cNvSpPr/>
            <p:nvPr/>
          </p:nvSpPr>
          <p:spPr>
            <a:xfrm rot="-4675147">
              <a:off x="251291" y="1063641"/>
              <a:ext cx="1731548" cy="19947"/>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4" name="Google Shape;294;p37"/>
            <p:cNvSpPr txBox="1"/>
            <p:nvPr/>
          </p:nvSpPr>
          <p:spPr>
            <a:xfrm rot="-4679311">
              <a:off x="1073715" y="1030300"/>
              <a:ext cx="86494" cy="8649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295" name="Google Shape;295;p37"/>
            <p:cNvSpPr/>
            <p:nvPr/>
          </p:nvSpPr>
          <p:spPr>
            <a:xfrm>
              <a:off x="1298270" y="438"/>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6" name="Google Shape;296;p37"/>
            <p:cNvSpPr txBox="1"/>
            <p:nvPr/>
          </p:nvSpPr>
          <p:spPr>
            <a:xfrm>
              <a:off x="1311539" y="13707"/>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Working Memory</a:t>
              </a:r>
              <a:endParaRPr sz="1000">
                <a:solidFill>
                  <a:schemeClr val="lt1"/>
                </a:solidFill>
                <a:latin typeface="Calibri"/>
                <a:ea typeface="Calibri"/>
                <a:cs typeface="Calibri"/>
                <a:sym typeface="Calibri"/>
              </a:endParaRPr>
            </a:p>
          </p:txBody>
        </p:sp>
        <p:sp>
          <p:nvSpPr>
            <p:cNvPr id="297" name="Google Shape;297;p37"/>
            <p:cNvSpPr/>
            <p:nvPr/>
          </p:nvSpPr>
          <p:spPr>
            <a:xfrm rot="-4369139">
              <a:off x="503565" y="1324295"/>
              <a:ext cx="1226846" cy="19830"/>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 name="Google Shape;298;p37"/>
            <p:cNvSpPr txBox="1"/>
            <p:nvPr/>
          </p:nvSpPr>
          <p:spPr>
            <a:xfrm rot="-4373836">
              <a:off x="1086334" y="1303467"/>
              <a:ext cx="61207" cy="61207"/>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299" name="Google Shape;299;p37"/>
            <p:cNvSpPr/>
            <p:nvPr/>
          </p:nvSpPr>
          <p:spPr>
            <a:xfrm>
              <a:off x="1298270" y="521434"/>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0" name="Google Shape;300;p37"/>
            <p:cNvSpPr txBox="1"/>
            <p:nvPr/>
          </p:nvSpPr>
          <p:spPr>
            <a:xfrm>
              <a:off x="1311539" y="53470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Policy</a:t>
              </a:r>
              <a:endParaRPr sz="1000">
                <a:solidFill>
                  <a:schemeClr val="lt1"/>
                </a:solidFill>
                <a:latin typeface="Calibri"/>
                <a:ea typeface="Calibri"/>
                <a:cs typeface="Calibri"/>
                <a:sym typeface="Calibri"/>
              </a:endParaRPr>
            </a:p>
          </p:txBody>
        </p:sp>
        <p:sp>
          <p:nvSpPr>
            <p:cNvPr id="301" name="Google Shape;301;p37"/>
            <p:cNvSpPr/>
            <p:nvPr/>
          </p:nvSpPr>
          <p:spPr>
            <a:xfrm rot="-3310995">
              <a:off x="2068126" y="477521"/>
              <a:ext cx="634727" cy="19809"/>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2" name="Google Shape;302;p37"/>
            <p:cNvSpPr txBox="1"/>
            <p:nvPr/>
          </p:nvSpPr>
          <p:spPr>
            <a:xfrm rot="-3324463">
              <a:off x="2369679" y="471517"/>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03" name="Google Shape;303;p37"/>
            <p:cNvSpPr/>
            <p:nvPr/>
          </p:nvSpPr>
          <p:spPr>
            <a:xfrm>
              <a:off x="2566784" y="438"/>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4" name="Google Shape;304;p37"/>
            <p:cNvSpPr txBox="1"/>
            <p:nvPr/>
          </p:nvSpPr>
          <p:spPr>
            <a:xfrm>
              <a:off x="2580053" y="13707"/>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acquire evidence</a:t>
              </a:r>
              <a:endParaRPr sz="1000">
                <a:solidFill>
                  <a:schemeClr val="lt1"/>
                </a:solidFill>
                <a:latin typeface="Calibri"/>
                <a:ea typeface="Calibri"/>
                <a:cs typeface="Calibri"/>
                <a:sym typeface="Calibri"/>
              </a:endParaRPr>
            </a:p>
          </p:txBody>
        </p:sp>
        <p:sp>
          <p:nvSpPr>
            <p:cNvPr id="305" name="Google Shape;305;p37"/>
            <p:cNvSpPr/>
            <p:nvPr/>
          </p:nvSpPr>
          <p:spPr>
            <a:xfrm>
              <a:off x="2204351" y="738012"/>
              <a:ext cx="362400" cy="19800"/>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6" name="Google Shape;306;p37"/>
            <p:cNvSpPr txBox="1"/>
            <p:nvPr/>
          </p:nvSpPr>
          <p:spPr>
            <a:xfrm>
              <a:off x="2376507" y="738893"/>
              <a:ext cx="18000" cy="18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07" name="Google Shape;307;p37"/>
            <p:cNvSpPr/>
            <p:nvPr/>
          </p:nvSpPr>
          <p:spPr>
            <a:xfrm>
              <a:off x="2566784" y="521434"/>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8" name="Google Shape;308;p37"/>
            <p:cNvSpPr txBox="1"/>
            <p:nvPr/>
          </p:nvSpPr>
          <p:spPr>
            <a:xfrm>
              <a:off x="2580053" y="53470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call LLM</a:t>
              </a:r>
              <a:endParaRPr sz="1000">
                <a:solidFill>
                  <a:schemeClr val="lt1"/>
                </a:solidFill>
                <a:latin typeface="Calibri"/>
                <a:ea typeface="Calibri"/>
                <a:cs typeface="Calibri"/>
                <a:sym typeface="Calibri"/>
              </a:endParaRPr>
            </a:p>
          </p:txBody>
        </p:sp>
        <p:sp>
          <p:nvSpPr>
            <p:cNvPr id="309" name="Google Shape;309;p37"/>
            <p:cNvSpPr/>
            <p:nvPr/>
          </p:nvSpPr>
          <p:spPr>
            <a:xfrm rot="3310995">
              <a:off x="2068249" y="998622"/>
              <a:ext cx="634727" cy="19809"/>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0" name="Google Shape;310;p37"/>
            <p:cNvSpPr txBox="1"/>
            <p:nvPr/>
          </p:nvSpPr>
          <p:spPr>
            <a:xfrm rot="3324463">
              <a:off x="2369629" y="992564"/>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11" name="Google Shape;311;p37"/>
            <p:cNvSpPr/>
            <p:nvPr/>
          </p:nvSpPr>
          <p:spPr>
            <a:xfrm>
              <a:off x="2566784" y="1042431"/>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2" name="Google Shape;312;p37"/>
            <p:cNvSpPr txBox="1"/>
            <p:nvPr/>
          </p:nvSpPr>
          <p:spPr>
            <a:xfrm>
              <a:off x="2580053" y="1055700"/>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send to user</a:t>
              </a:r>
              <a:endParaRPr sz="1000">
                <a:solidFill>
                  <a:schemeClr val="lt1"/>
                </a:solidFill>
                <a:latin typeface="Calibri"/>
                <a:ea typeface="Calibri"/>
                <a:cs typeface="Calibri"/>
                <a:sym typeface="Calibri"/>
              </a:endParaRPr>
            </a:p>
          </p:txBody>
        </p:sp>
        <p:sp>
          <p:nvSpPr>
            <p:cNvPr id="313" name="Google Shape;313;p37"/>
            <p:cNvSpPr/>
            <p:nvPr/>
          </p:nvSpPr>
          <p:spPr>
            <a:xfrm rot="3654439">
              <a:off x="744358" y="2235875"/>
              <a:ext cx="745336" cy="19873"/>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4" name="Google Shape;314;p37"/>
            <p:cNvSpPr txBox="1"/>
            <p:nvPr/>
          </p:nvSpPr>
          <p:spPr>
            <a:xfrm rot="3670142">
              <a:off x="1098261" y="2227164"/>
              <a:ext cx="37327" cy="37327"/>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15" name="Google Shape;315;p37"/>
            <p:cNvSpPr/>
            <p:nvPr/>
          </p:nvSpPr>
          <p:spPr>
            <a:xfrm>
              <a:off x="1298270" y="2344922"/>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6" name="Google Shape;316;p37"/>
            <p:cNvSpPr txBox="1"/>
            <p:nvPr/>
          </p:nvSpPr>
          <p:spPr>
            <a:xfrm>
              <a:off x="1311539" y="2358191"/>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Action Executor</a:t>
              </a:r>
              <a:endParaRPr sz="1000">
                <a:solidFill>
                  <a:schemeClr val="lt1"/>
                </a:solidFill>
                <a:latin typeface="Calibri"/>
                <a:ea typeface="Calibri"/>
                <a:cs typeface="Calibri"/>
                <a:sym typeface="Calibri"/>
              </a:endParaRPr>
            </a:p>
          </p:txBody>
        </p:sp>
        <p:sp>
          <p:nvSpPr>
            <p:cNvPr id="317" name="Google Shape;317;p37"/>
            <p:cNvSpPr/>
            <p:nvPr/>
          </p:nvSpPr>
          <p:spPr>
            <a:xfrm rot="-2141932">
              <a:off x="2162472" y="2431276"/>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18" name="Google Shape;318;p37"/>
            <p:cNvSpPr txBox="1"/>
            <p:nvPr/>
          </p:nvSpPr>
          <p:spPr>
            <a:xfrm rot="-2137674">
              <a:off x="2374372" y="2430121"/>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19" name="Google Shape;319;p37"/>
            <p:cNvSpPr/>
            <p:nvPr/>
          </p:nvSpPr>
          <p:spPr>
            <a:xfrm>
              <a:off x="2566784" y="2084424"/>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0" name="Google Shape;320;p37"/>
            <p:cNvSpPr txBox="1"/>
            <p:nvPr/>
          </p:nvSpPr>
          <p:spPr>
            <a:xfrm>
              <a:off x="2580053" y="209769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consolidator</a:t>
              </a:r>
              <a:endParaRPr sz="1000">
                <a:solidFill>
                  <a:schemeClr val="lt1"/>
                </a:solidFill>
                <a:latin typeface="Calibri"/>
                <a:ea typeface="Calibri"/>
                <a:cs typeface="Calibri"/>
                <a:sym typeface="Calibri"/>
              </a:endParaRPr>
            </a:p>
          </p:txBody>
        </p:sp>
        <p:sp>
          <p:nvSpPr>
            <p:cNvPr id="321" name="Google Shape;321;p37"/>
            <p:cNvSpPr/>
            <p:nvPr/>
          </p:nvSpPr>
          <p:spPr>
            <a:xfrm rot="-3310995">
              <a:off x="3336639" y="2040511"/>
              <a:ext cx="634727" cy="19809"/>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2" name="Google Shape;322;p37"/>
            <p:cNvSpPr txBox="1"/>
            <p:nvPr/>
          </p:nvSpPr>
          <p:spPr>
            <a:xfrm rot="-3324463">
              <a:off x="3638192" y="2034507"/>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23" name="Google Shape;323;p37"/>
            <p:cNvSpPr/>
            <p:nvPr/>
          </p:nvSpPr>
          <p:spPr>
            <a:xfrm>
              <a:off x="3835297" y="1563427"/>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4" name="Google Shape;324;p37"/>
            <p:cNvSpPr txBox="1"/>
            <p:nvPr/>
          </p:nvSpPr>
          <p:spPr>
            <a:xfrm>
              <a:off x="3848566" y="1576696"/>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retriever</a:t>
              </a:r>
              <a:endParaRPr sz="1000">
                <a:solidFill>
                  <a:schemeClr val="lt1"/>
                </a:solidFill>
                <a:latin typeface="Calibri"/>
                <a:ea typeface="Calibri"/>
                <a:cs typeface="Calibri"/>
                <a:sym typeface="Calibri"/>
              </a:endParaRPr>
            </a:p>
          </p:txBody>
        </p:sp>
        <p:sp>
          <p:nvSpPr>
            <p:cNvPr id="325" name="Google Shape;325;p37"/>
            <p:cNvSpPr/>
            <p:nvPr/>
          </p:nvSpPr>
          <p:spPr>
            <a:xfrm>
              <a:off x="3472865" y="2301001"/>
              <a:ext cx="362400" cy="19800"/>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6" name="Google Shape;326;p37"/>
            <p:cNvSpPr txBox="1"/>
            <p:nvPr/>
          </p:nvSpPr>
          <p:spPr>
            <a:xfrm>
              <a:off x="3645020" y="2301883"/>
              <a:ext cx="18000" cy="18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27" name="Google Shape;327;p37"/>
            <p:cNvSpPr/>
            <p:nvPr/>
          </p:nvSpPr>
          <p:spPr>
            <a:xfrm>
              <a:off x="3835297" y="2084424"/>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8" name="Google Shape;328;p37"/>
            <p:cNvSpPr txBox="1"/>
            <p:nvPr/>
          </p:nvSpPr>
          <p:spPr>
            <a:xfrm>
              <a:off x="3848566" y="209769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entity linker</a:t>
              </a:r>
              <a:endParaRPr sz="1000">
                <a:solidFill>
                  <a:schemeClr val="lt1"/>
                </a:solidFill>
                <a:latin typeface="Calibri"/>
                <a:ea typeface="Calibri"/>
                <a:cs typeface="Calibri"/>
                <a:sym typeface="Calibri"/>
              </a:endParaRPr>
            </a:p>
          </p:txBody>
        </p:sp>
        <p:sp>
          <p:nvSpPr>
            <p:cNvPr id="329" name="Google Shape;329;p37"/>
            <p:cNvSpPr/>
            <p:nvPr/>
          </p:nvSpPr>
          <p:spPr>
            <a:xfrm rot="3310995">
              <a:off x="3336762" y="2561611"/>
              <a:ext cx="634727" cy="19809"/>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0" name="Google Shape;330;p37"/>
            <p:cNvSpPr txBox="1"/>
            <p:nvPr/>
          </p:nvSpPr>
          <p:spPr>
            <a:xfrm rot="3324463">
              <a:off x="3638142" y="2555553"/>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31" name="Google Shape;331;p37"/>
            <p:cNvSpPr/>
            <p:nvPr/>
          </p:nvSpPr>
          <p:spPr>
            <a:xfrm>
              <a:off x="3835297" y="2605420"/>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2" name="Google Shape;332;p37"/>
            <p:cNvSpPr txBox="1"/>
            <p:nvPr/>
          </p:nvSpPr>
          <p:spPr>
            <a:xfrm>
              <a:off x="3848566" y="2618689"/>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evidence chainer</a:t>
              </a:r>
              <a:endParaRPr sz="1000">
                <a:solidFill>
                  <a:schemeClr val="lt1"/>
                </a:solidFill>
                <a:latin typeface="Calibri"/>
                <a:ea typeface="Calibri"/>
                <a:cs typeface="Calibri"/>
                <a:sym typeface="Calibri"/>
              </a:endParaRPr>
            </a:p>
          </p:txBody>
        </p:sp>
        <p:sp>
          <p:nvSpPr>
            <p:cNvPr id="333" name="Google Shape;333;p37"/>
            <p:cNvSpPr/>
            <p:nvPr/>
          </p:nvSpPr>
          <p:spPr>
            <a:xfrm rot="2141932">
              <a:off x="2162377" y="2691678"/>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4" name="Google Shape;334;p37"/>
            <p:cNvSpPr txBox="1"/>
            <p:nvPr/>
          </p:nvSpPr>
          <p:spPr>
            <a:xfrm rot="2137674">
              <a:off x="2374496" y="2690496"/>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35" name="Google Shape;335;p37"/>
            <p:cNvSpPr/>
            <p:nvPr/>
          </p:nvSpPr>
          <p:spPr>
            <a:xfrm>
              <a:off x="2566784" y="2605420"/>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6" name="Google Shape;336;p37"/>
            <p:cNvSpPr txBox="1"/>
            <p:nvPr/>
          </p:nvSpPr>
          <p:spPr>
            <a:xfrm>
              <a:off x="2580053" y="2618689"/>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prompt engine</a:t>
              </a:r>
              <a:endParaRPr sz="1000">
                <a:solidFill>
                  <a:schemeClr val="lt1"/>
                </a:solidFill>
                <a:latin typeface="Calibri"/>
                <a:ea typeface="Calibri"/>
                <a:cs typeface="Calibri"/>
                <a:sym typeface="Calibri"/>
              </a:endParaRPr>
            </a:p>
          </p:txBody>
        </p:sp>
        <p:sp>
          <p:nvSpPr>
            <p:cNvPr id="337" name="Google Shape;337;p37"/>
            <p:cNvSpPr/>
            <p:nvPr/>
          </p:nvSpPr>
          <p:spPr>
            <a:xfrm rot="4675147">
              <a:off x="251236" y="2756842"/>
              <a:ext cx="1731548" cy="19947"/>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8" name="Google Shape;338;p37"/>
            <p:cNvSpPr txBox="1"/>
            <p:nvPr/>
          </p:nvSpPr>
          <p:spPr>
            <a:xfrm rot="4679311">
              <a:off x="1073777" y="2723477"/>
              <a:ext cx="86494" cy="8649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39" name="Google Shape;339;p37"/>
            <p:cNvSpPr/>
            <p:nvPr/>
          </p:nvSpPr>
          <p:spPr>
            <a:xfrm>
              <a:off x="1298270" y="3386915"/>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0" name="Google Shape;340;p37"/>
            <p:cNvSpPr txBox="1"/>
            <p:nvPr/>
          </p:nvSpPr>
          <p:spPr>
            <a:xfrm>
              <a:off x="1311539" y="3400184"/>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Utility</a:t>
              </a:r>
              <a:endParaRPr sz="1000">
                <a:solidFill>
                  <a:schemeClr val="lt1"/>
                </a:solidFill>
                <a:latin typeface="Calibri"/>
                <a:ea typeface="Calibri"/>
                <a:cs typeface="Calibri"/>
                <a:sym typeface="Calibri"/>
              </a:endParaRPr>
            </a:p>
          </p:txBody>
        </p:sp>
        <p:sp>
          <p:nvSpPr>
            <p:cNvPr id="341" name="Google Shape;341;p37"/>
            <p:cNvSpPr/>
            <p:nvPr/>
          </p:nvSpPr>
          <p:spPr>
            <a:xfrm rot="-2141932">
              <a:off x="2162472" y="3473269"/>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2" name="Google Shape;342;p37"/>
            <p:cNvSpPr txBox="1"/>
            <p:nvPr/>
          </p:nvSpPr>
          <p:spPr>
            <a:xfrm rot="-2137674">
              <a:off x="2374372" y="3472114"/>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43" name="Google Shape;343;p37"/>
            <p:cNvSpPr/>
            <p:nvPr/>
          </p:nvSpPr>
          <p:spPr>
            <a:xfrm>
              <a:off x="2566784" y="3126417"/>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4" name="Google Shape;344;p37"/>
            <p:cNvSpPr txBox="1"/>
            <p:nvPr/>
          </p:nvSpPr>
          <p:spPr>
            <a:xfrm>
              <a:off x="2580053" y="3139686"/>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Model-based</a:t>
              </a:r>
              <a:endParaRPr sz="1000">
                <a:solidFill>
                  <a:schemeClr val="lt1"/>
                </a:solidFill>
                <a:latin typeface="Calibri"/>
                <a:ea typeface="Calibri"/>
                <a:cs typeface="Calibri"/>
                <a:sym typeface="Calibri"/>
              </a:endParaRPr>
            </a:p>
          </p:txBody>
        </p:sp>
        <p:sp>
          <p:nvSpPr>
            <p:cNvPr id="345" name="Google Shape;345;p37"/>
            <p:cNvSpPr/>
            <p:nvPr/>
          </p:nvSpPr>
          <p:spPr>
            <a:xfrm rot="2141932">
              <a:off x="2162377" y="3733671"/>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6" name="Google Shape;346;p37"/>
            <p:cNvSpPr txBox="1"/>
            <p:nvPr/>
          </p:nvSpPr>
          <p:spPr>
            <a:xfrm rot="2137674">
              <a:off x="2374496" y="3732489"/>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47" name="Google Shape;347;p37"/>
            <p:cNvSpPr/>
            <p:nvPr/>
          </p:nvSpPr>
          <p:spPr>
            <a:xfrm>
              <a:off x="2566784" y="3647413"/>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8" name="Google Shape;348;p37"/>
            <p:cNvSpPr txBox="1"/>
            <p:nvPr/>
          </p:nvSpPr>
          <p:spPr>
            <a:xfrm>
              <a:off x="2580053" y="3660682"/>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Rule-based</a:t>
              </a:r>
              <a:endParaRPr sz="1000">
                <a:solidFill>
                  <a:schemeClr val="lt1"/>
                </a:solidFill>
                <a:latin typeface="Calibri"/>
                <a:ea typeface="Calibri"/>
                <a:cs typeface="Calibri"/>
                <a:sym typeface="Calibri"/>
              </a:endParaRPr>
            </a:p>
          </p:txBody>
        </p:sp>
      </p:grpSp>
      <p:sp>
        <p:nvSpPr>
          <p:cNvPr id="349" name="Google Shape;349;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LLM-Augmenter</a:t>
            </a:r>
            <a:endParaRPr/>
          </a:p>
        </p:txBody>
      </p:sp>
      <p:sp>
        <p:nvSpPr>
          <p:cNvPr id="350" name="Google Shape;350;p37"/>
          <p:cNvSpPr txBox="1"/>
          <p:nvPr/>
        </p:nvSpPr>
        <p:spPr>
          <a:xfrm>
            <a:off x="4901325" y="2387225"/>
            <a:ext cx="4174800" cy="20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solidFill>
                  <a:schemeClr val="dk1"/>
                </a:solidFill>
              </a:rPr>
              <a:t>Working Memory:</a:t>
            </a:r>
            <a:endParaRPr>
              <a:solidFill>
                <a:schemeClr val="dk1"/>
              </a:solidFill>
            </a:endParaRPr>
          </a:p>
          <a:p>
            <a:pPr marL="0" lvl="0" indent="0" algn="l" rtl="0">
              <a:spcBef>
                <a:spcPts val="0"/>
              </a:spcBef>
              <a:spcAft>
                <a:spcPts val="0"/>
              </a:spcAft>
              <a:buNone/>
            </a:pPr>
            <a:r>
              <a:rPr lang="zh-CN" b="1">
                <a:solidFill>
                  <a:schemeClr val="dk1"/>
                </a:solidFill>
              </a:rPr>
              <a:t>q</a:t>
            </a:r>
            <a:r>
              <a:rPr lang="zh-CN">
                <a:solidFill>
                  <a:schemeClr val="dk1"/>
                </a:solidFill>
              </a:rPr>
              <a:t>: the current user query</a:t>
            </a:r>
            <a:endParaRPr>
              <a:solidFill>
                <a:schemeClr val="dk1"/>
              </a:solidFill>
            </a:endParaRPr>
          </a:p>
          <a:p>
            <a:pPr marL="0" lvl="0" indent="0" algn="l" rtl="0">
              <a:spcBef>
                <a:spcPts val="0"/>
              </a:spcBef>
              <a:spcAft>
                <a:spcPts val="0"/>
              </a:spcAft>
              <a:buNone/>
            </a:pPr>
            <a:r>
              <a:rPr lang="zh-CN" b="1">
                <a:solidFill>
                  <a:schemeClr val="dk1"/>
                </a:solidFill>
              </a:rPr>
              <a:t>e</a:t>
            </a:r>
            <a:r>
              <a:rPr lang="zh-CN">
                <a:solidFill>
                  <a:schemeClr val="dk1"/>
                </a:solidFill>
              </a:rPr>
              <a:t>: evidence for </a:t>
            </a:r>
            <a:r>
              <a:rPr lang="zh-CN" b="1">
                <a:solidFill>
                  <a:schemeClr val="dk1"/>
                </a:solidFill>
              </a:rPr>
              <a:t>q</a:t>
            </a:r>
            <a:endParaRPr b="1">
              <a:solidFill>
                <a:schemeClr val="dk1"/>
              </a:solidFill>
            </a:endParaRPr>
          </a:p>
          <a:p>
            <a:pPr marL="0" lvl="0" indent="0" algn="l" rtl="0">
              <a:spcBef>
                <a:spcPts val="0"/>
              </a:spcBef>
              <a:spcAft>
                <a:spcPts val="0"/>
              </a:spcAft>
              <a:buNone/>
            </a:pPr>
            <a:r>
              <a:rPr lang="zh-CN" b="1">
                <a:solidFill>
                  <a:schemeClr val="dk1"/>
                </a:solidFill>
              </a:rPr>
              <a:t>o</a:t>
            </a:r>
            <a:r>
              <a:rPr lang="zh-CN">
                <a:solidFill>
                  <a:schemeClr val="dk1"/>
                </a:solidFill>
              </a:rPr>
              <a:t>: a set of the LLM-generated candidate responses for </a:t>
            </a:r>
            <a:r>
              <a:rPr lang="zh-CN" b="1">
                <a:solidFill>
                  <a:schemeClr val="dk1"/>
                </a:solidFill>
              </a:rPr>
              <a:t>q</a:t>
            </a:r>
            <a:r>
              <a:rPr lang="zh-CN">
                <a:solidFill>
                  <a:schemeClr val="dk1"/>
                </a:solidFill>
              </a:rPr>
              <a:t>; </a:t>
            </a:r>
            <a:endParaRPr>
              <a:solidFill>
                <a:schemeClr val="dk1"/>
              </a:solidFill>
            </a:endParaRPr>
          </a:p>
          <a:p>
            <a:pPr marL="0" lvl="0" indent="0" algn="l" rtl="0">
              <a:spcBef>
                <a:spcPts val="0"/>
              </a:spcBef>
              <a:spcAft>
                <a:spcPts val="0"/>
              </a:spcAft>
              <a:buNone/>
            </a:pPr>
            <a:r>
              <a:rPr lang="zh-CN" b="1">
                <a:solidFill>
                  <a:schemeClr val="dk1"/>
                </a:solidFill>
              </a:rPr>
              <a:t>u</a:t>
            </a:r>
            <a:r>
              <a:rPr lang="zh-CN">
                <a:solidFill>
                  <a:schemeClr val="dk1"/>
                </a:solidFill>
              </a:rPr>
              <a:t>: a score assessing the utility of o</a:t>
            </a:r>
            <a:endParaRPr>
              <a:solidFill>
                <a:schemeClr val="dk1"/>
              </a:solidFill>
            </a:endParaRPr>
          </a:p>
          <a:p>
            <a:pPr marL="0" lvl="0" indent="0" algn="l" rtl="0">
              <a:spcBef>
                <a:spcPts val="0"/>
              </a:spcBef>
              <a:spcAft>
                <a:spcPts val="0"/>
              </a:spcAft>
              <a:buNone/>
            </a:pPr>
            <a:r>
              <a:rPr lang="zh-CN" b="1">
                <a:solidFill>
                  <a:schemeClr val="dk1"/>
                </a:solidFill>
              </a:rPr>
              <a:t>f</a:t>
            </a:r>
            <a:r>
              <a:rPr lang="zh-CN">
                <a:solidFill>
                  <a:schemeClr val="dk1"/>
                </a:solidFill>
              </a:rPr>
              <a:t>: a verbalized feedback</a:t>
            </a:r>
            <a:endParaRPr>
              <a:solidFill>
                <a:schemeClr val="dk1"/>
              </a:solidFill>
            </a:endParaRPr>
          </a:p>
          <a:p>
            <a:pPr marL="0" lvl="0" indent="0" algn="l" rtl="0">
              <a:spcBef>
                <a:spcPts val="0"/>
              </a:spcBef>
              <a:spcAft>
                <a:spcPts val="0"/>
              </a:spcAft>
              <a:buClr>
                <a:schemeClr val="dk1"/>
              </a:buClr>
              <a:buFont typeface="Arial"/>
              <a:buNone/>
            </a:pPr>
            <a:r>
              <a:rPr lang="zh-CN" b="1">
                <a:solidFill>
                  <a:schemeClr val="dk1"/>
                </a:solidFill>
              </a:rPr>
              <a:t>h</a:t>
            </a:r>
            <a:r>
              <a:rPr lang="zh-CN">
                <a:solidFill>
                  <a:schemeClr val="dk1"/>
                </a:solidFill>
              </a:rPr>
              <a:t>:</a:t>
            </a:r>
            <a:r>
              <a:rPr lang="zh-CN" b="1">
                <a:solidFill>
                  <a:schemeClr val="dk1"/>
                </a:solidFill>
              </a:rPr>
              <a:t> </a:t>
            </a:r>
            <a:r>
              <a:rPr lang="zh-CN">
                <a:solidFill>
                  <a:schemeClr val="dk1"/>
                </a:solidFill>
              </a:rPr>
              <a:t>dialog history</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p:nvPr/>
        </p:nvSpPr>
        <p:spPr>
          <a:xfrm>
            <a:off x="1980858" y="4917463"/>
            <a:ext cx="71610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Peng, Baolin, et al. "Check your facts and try again: Improving large language models with external knowledge and automated feedback." </a:t>
            </a:r>
            <a:endParaRPr sz="900">
              <a:solidFill>
                <a:schemeClr val="dk1"/>
              </a:solidFill>
              <a:latin typeface="Calibri"/>
              <a:ea typeface="Calibri"/>
              <a:cs typeface="Calibri"/>
              <a:sym typeface="Calibri"/>
            </a:endParaRPr>
          </a:p>
        </p:txBody>
      </p:sp>
      <p:grpSp>
        <p:nvGrpSpPr>
          <p:cNvPr id="357" name="Google Shape;357;p38"/>
          <p:cNvGrpSpPr/>
          <p:nvPr/>
        </p:nvGrpSpPr>
        <p:grpSpPr>
          <a:xfrm>
            <a:off x="778222" y="1518234"/>
            <a:ext cx="3533655" cy="3074981"/>
            <a:chOff x="29757" y="438"/>
            <a:chExt cx="4711540" cy="4099975"/>
          </a:xfrm>
        </p:grpSpPr>
        <p:sp>
          <p:nvSpPr>
            <p:cNvPr id="358" name="Google Shape;358;p38"/>
            <p:cNvSpPr/>
            <p:nvPr/>
          </p:nvSpPr>
          <p:spPr>
            <a:xfrm>
              <a:off x="29757" y="1693676"/>
              <a:ext cx="906000" cy="45300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9" name="Google Shape;359;p38"/>
            <p:cNvSpPr txBox="1"/>
            <p:nvPr/>
          </p:nvSpPr>
          <p:spPr>
            <a:xfrm>
              <a:off x="43026" y="1706945"/>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LLM-Augmenter</a:t>
              </a:r>
              <a:endParaRPr sz="1000">
                <a:solidFill>
                  <a:schemeClr val="lt1"/>
                </a:solidFill>
                <a:latin typeface="Calibri"/>
                <a:ea typeface="Calibri"/>
                <a:cs typeface="Calibri"/>
                <a:sym typeface="Calibri"/>
              </a:endParaRPr>
            </a:p>
          </p:txBody>
        </p:sp>
        <p:sp>
          <p:nvSpPr>
            <p:cNvPr id="360" name="Google Shape;360;p38"/>
            <p:cNvSpPr/>
            <p:nvPr/>
          </p:nvSpPr>
          <p:spPr>
            <a:xfrm rot="-4675147">
              <a:off x="251291" y="1063641"/>
              <a:ext cx="1731548" cy="19947"/>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1" name="Google Shape;361;p38"/>
            <p:cNvSpPr txBox="1"/>
            <p:nvPr/>
          </p:nvSpPr>
          <p:spPr>
            <a:xfrm rot="-4679311">
              <a:off x="1073715" y="1030300"/>
              <a:ext cx="86494" cy="8649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62" name="Google Shape;362;p38"/>
            <p:cNvSpPr/>
            <p:nvPr/>
          </p:nvSpPr>
          <p:spPr>
            <a:xfrm>
              <a:off x="1298270" y="438"/>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3" name="Google Shape;363;p38"/>
            <p:cNvSpPr txBox="1"/>
            <p:nvPr/>
          </p:nvSpPr>
          <p:spPr>
            <a:xfrm>
              <a:off x="1311539" y="13707"/>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Working Memory</a:t>
              </a:r>
              <a:endParaRPr sz="1000">
                <a:solidFill>
                  <a:schemeClr val="lt1"/>
                </a:solidFill>
                <a:latin typeface="Calibri"/>
                <a:ea typeface="Calibri"/>
                <a:cs typeface="Calibri"/>
                <a:sym typeface="Calibri"/>
              </a:endParaRPr>
            </a:p>
          </p:txBody>
        </p:sp>
        <p:sp>
          <p:nvSpPr>
            <p:cNvPr id="364" name="Google Shape;364;p38"/>
            <p:cNvSpPr/>
            <p:nvPr/>
          </p:nvSpPr>
          <p:spPr>
            <a:xfrm rot="-4369139">
              <a:off x="503565" y="1324295"/>
              <a:ext cx="1226846" cy="19830"/>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5" name="Google Shape;365;p38"/>
            <p:cNvSpPr txBox="1"/>
            <p:nvPr/>
          </p:nvSpPr>
          <p:spPr>
            <a:xfrm rot="-4373836">
              <a:off x="1086334" y="1303467"/>
              <a:ext cx="61207" cy="61207"/>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66" name="Google Shape;366;p38"/>
            <p:cNvSpPr/>
            <p:nvPr/>
          </p:nvSpPr>
          <p:spPr>
            <a:xfrm>
              <a:off x="1298270" y="521434"/>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7" name="Google Shape;367;p38"/>
            <p:cNvSpPr txBox="1"/>
            <p:nvPr/>
          </p:nvSpPr>
          <p:spPr>
            <a:xfrm>
              <a:off x="1311539" y="53470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Policy</a:t>
              </a:r>
              <a:endParaRPr sz="1000">
                <a:solidFill>
                  <a:schemeClr val="lt1"/>
                </a:solidFill>
                <a:latin typeface="Calibri"/>
                <a:ea typeface="Calibri"/>
                <a:cs typeface="Calibri"/>
                <a:sym typeface="Calibri"/>
              </a:endParaRPr>
            </a:p>
          </p:txBody>
        </p:sp>
        <p:sp>
          <p:nvSpPr>
            <p:cNvPr id="368" name="Google Shape;368;p38"/>
            <p:cNvSpPr/>
            <p:nvPr/>
          </p:nvSpPr>
          <p:spPr>
            <a:xfrm rot="-3310995">
              <a:off x="2068126" y="477521"/>
              <a:ext cx="634727" cy="19809"/>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9" name="Google Shape;369;p38"/>
            <p:cNvSpPr txBox="1"/>
            <p:nvPr/>
          </p:nvSpPr>
          <p:spPr>
            <a:xfrm rot="-3324463">
              <a:off x="2369679" y="471517"/>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70" name="Google Shape;370;p38"/>
            <p:cNvSpPr/>
            <p:nvPr/>
          </p:nvSpPr>
          <p:spPr>
            <a:xfrm>
              <a:off x="2566784" y="438"/>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1" name="Google Shape;371;p38"/>
            <p:cNvSpPr txBox="1"/>
            <p:nvPr/>
          </p:nvSpPr>
          <p:spPr>
            <a:xfrm>
              <a:off x="2580053" y="13707"/>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acquire evidence</a:t>
              </a:r>
              <a:endParaRPr sz="1000">
                <a:solidFill>
                  <a:schemeClr val="lt1"/>
                </a:solidFill>
                <a:latin typeface="Calibri"/>
                <a:ea typeface="Calibri"/>
                <a:cs typeface="Calibri"/>
                <a:sym typeface="Calibri"/>
              </a:endParaRPr>
            </a:p>
          </p:txBody>
        </p:sp>
        <p:sp>
          <p:nvSpPr>
            <p:cNvPr id="372" name="Google Shape;372;p38"/>
            <p:cNvSpPr/>
            <p:nvPr/>
          </p:nvSpPr>
          <p:spPr>
            <a:xfrm>
              <a:off x="2204351" y="738012"/>
              <a:ext cx="362400" cy="19800"/>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3" name="Google Shape;373;p38"/>
            <p:cNvSpPr txBox="1"/>
            <p:nvPr/>
          </p:nvSpPr>
          <p:spPr>
            <a:xfrm>
              <a:off x="2376507" y="738893"/>
              <a:ext cx="18000" cy="18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74" name="Google Shape;374;p38"/>
            <p:cNvSpPr/>
            <p:nvPr/>
          </p:nvSpPr>
          <p:spPr>
            <a:xfrm>
              <a:off x="2566784" y="521434"/>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5" name="Google Shape;375;p38"/>
            <p:cNvSpPr txBox="1"/>
            <p:nvPr/>
          </p:nvSpPr>
          <p:spPr>
            <a:xfrm>
              <a:off x="2580053" y="53470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call LLM</a:t>
              </a:r>
              <a:endParaRPr sz="1000">
                <a:solidFill>
                  <a:schemeClr val="lt1"/>
                </a:solidFill>
                <a:latin typeface="Calibri"/>
                <a:ea typeface="Calibri"/>
                <a:cs typeface="Calibri"/>
                <a:sym typeface="Calibri"/>
              </a:endParaRPr>
            </a:p>
          </p:txBody>
        </p:sp>
        <p:sp>
          <p:nvSpPr>
            <p:cNvPr id="376" name="Google Shape;376;p38"/>
            <p:cNvSpPr/>
            <p:nvPr/>
          </p:nvSpPr>
          <p:spPr>
            <a:xfrm rot="3310995">
              <a:off x="2068249" y="998622"/>
              <a:ext cx="634727" cy="19809"/>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7" name="Google Shape;377;p38"/>
            <p:cNvSpPr txBox="1"/>
            <p:nvPr/>
          </p:nvSpPr>
          <p:spPr>
            <a:xfrm rot="3324463">
              <a:off x="2369629" y="992564"/>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78" name="Google Shape;378;p38"/>
            <p:cNvSpPr/>
            <p:nvPr/>
          </p:nvSpPr>
          <p:spPr>
            <a:xfrm>
              <a:off x="2566784" y="1042431"/>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9" name="Google Shape;379;p38"/>
            <p:cNvSpPr txBox="1"/>
            <p:nvPr/>
          </p:nvSpPr>
          <p:spPr>
            <a:xfrm>
              <a:off x="2580053" y="1055700"/>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send to user</a:t>
              </a:r>
              <a:endParaRPr sz="1000">
                <a:solidFill>
                  <a:schemeClr val="lt1"/>
                </a:solidFill>
                <a:latin typeface="Calibri"/>
                <a:ea typeface="Calibri"/>
                <a:cs typeface="Calibri"/>
                <a:sym typeface="Calibri"/>
              </a:endParaRPr>
            </a:p>
          </p:txBody>
        </p:sp>
        <p:sp>
          <p:nvSpPr>
            <p:cNvPr id="380" name="Google Shape;380;p38"/>
            <p:cNvSpPr/>
            <p:nvPr/>
          </p:nvSpPr>
          <p:spPr>
            <a:xfrm rot="3654439">
              <a:off x="744358" y="2235875"/>
              <a:ext cx="745336" cy="19873"/>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1" name="Google Shape;381;p38"/>
            <p:cNvSpPr txBox="1"/>
            <p:nvPr/>
          </p:nvSpPr>
          <p:spPr>
            <a:xfrm rot="3670142">
              <a:off x="1098261" y="2227164"/>
              <a:ext cx="37327" cy="37327"/>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82" name="Google Shape;382;p38"/>
            <p:cNvSpPr/>
            <p:nvPr/>
          </p:nvSpPr>
          <p:spPr>
            <a:xfrm>
              <a:off x="1298270" y="2344922"/>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3" name="Google Shape;383;p38"/>
            <p:cNvSpPr txBox="1"/>
            <p:nvPr/>
          </p:nvSpPr>
          <p:spPr>
            <a:xfrm>
              <a:off x="1311539" y="2358191"/>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Action Executor</a:t>
              </a:r>
              <a:endParaRPr sz="1000">
                <a:solidFill>
                  <a:schemeClr val="lt1"/>
                </a:solidFill>
                <a:latin typeface="Calibri"/>
                <a:ea typeface="Calibri"/>
                <a:cs typeface="Calibri"/>
                <a:sym typeface="Calibri"/>
              </a:endParaRPr>
            </a:p>
          </p:txBody>
        </p:sp>
        <p:sp>
          <p:nvSpPr>
            <p:cNvPr id="384" name="Google Shape;384;p38"/>
            <p:cNvSpPr/>
            <p:nvPr/>
          </p:nvSpPr>
          <p:spPr>
            <a:xfrm rot="-2141932">
              <a:off x="2162472" y="2431276"/>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5" name="Google Shape;385;p38"/>
            <p:cNvSpPr txBox="1"/>
            <p:nvPr/>
          </p:nvSpPr>
          <p:spPr>
            <a:xfrm rot="-2137674">
              <a:off x="2374372" y="2430121"/>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86" name="Google Shape;386;p38"/>
            <p:cNvSpPr/>
            <p:nvPr/>
          </p:nvSpPr>
          <p:spPr>
            <a:xfrm>
              <a:off x="2566784" y="2084424"/>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7" name="Google Shape;387;p38"/>
            <p:cNvSpPr txBox="1"/>
            <p:nvPr/>
          </p:nvSpPr>
          <p:spPr>
            <a:xfrm>
              <a:off x="2580053" y="209769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consolidator</a:t>
              </a:r>
              <a:endParaRPr sz="1000">
                <a:solidFill>
                  <a:schemeClr val="lt1"/>
                </a:solidFill>
                <a:latin typeface="Calibri"/>
                <a:ea typeface="Calibri"/>
                <a:cs typeface="Calibri"/>
                <a:sym typeface="Calibri"/>
              </a:endParaRPr>
            </a:p>
          </p:txBody>
        </p:sp>
        <p:sp>
          <p:nvSpPr>
            <p:cNvPr id="388" name="Google Shape;388;p38"/>
            <p:cNvSpPr/>
            <p:nvPr/>
          </p:nvSpPr>
          <p:spPr>
            <a:xfrm rot="-3310995">
              <a:off x="3336639" y="2040511"/>
              <a:ext cx="634727" cy="19809"/>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9" name="Google Shape;389;p38"/>
            <p:cNvSpPr txBox="1"/>
            <p:nvPr/>
          </p:nvSpPr>
          <p:spPr>
            <a:xfrm rot="-3324463">
              <a:off x="3638192" y="2034507"/>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90" name="Google Shape;390;p38"/>
            <p:cNvSpPr/>
            <p:nvPr/>
          </p:nvSpPr>
          <p:spPr>
            <a:xfrm>
              <a:off x="3835297" y="1563427"/>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1" name="Google Shape;391;p38"/>
            <p:cNvSpPr txBox="1"/>
            <p:nvPr/>
          </p:nvSpPr>
          <p:spPr>
            <a:xfrm>
              <a:off x="3848566" y="1576696"/>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retriever</a:t>
              </a:r>
              <a:endParaRPr sz="1000">
                <a:solidFill>
                  <a:schemeClr val="lt1"/>
                </a:solidFill>
                <a:latin typeface="Calibri"/>
                <a:ea typeface="Calibri"/>
                <a:cs typeface="Calibri"/>
                <a:sym typeface="Calibri"/>
              </a:endParaRPr>
            </a:p>
          </p:txBody>
        </p:sp>
        <p:sp>
          <p:nvSpPr>
            <p:cNvPr id="392" name="Google Shape;392;p38"/>
            <p:cNvSpPr/>
            <p:nvPr/>
          </p:nvSpPr>
          <p:spPr>
            <a:xfrm>
              <a:off x="3472865" y="2301001"/>
              <a:ext cx="362400" cy="19800"/>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3" name="Google Shape;393;p38"/>
            <p:cNvSpPr txBox="1"/>
            <p:nvPr/>
          </p:nvSpPr>
          <p:spPr>
            <a:xfrm>
              <a:off x="3645020" y="2301883"/>
              <a:ext cx="18000" cy="18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94" name="Google Shape;394;p38"/>
            <p:cNvSpPr/>
            <p:nvPr/>
          </p:nvSpPr>
          <p:spPr>
            <a:xfrm>
              <a:off x="3835297" y="2084424"/>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5" name="Google Shape;395;p38"/>
            <p:cNvSpPr txBox="1"/>
            <p:nvPr/>
          </p:nvSpPr>
          <p:spPr>
            <a:xfrm>
              <a:off x="3848566" y="209769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entity linker</a:t>
              </a:r>
              <a:endParaRPr sz="1000">
                <a:solidFill>
                  <a:schemeClr val="lt1"/>
                </a:solidFill>
                <a:latin typeface="Calibri"/>
                <a:ea typeface="Calibri"/>
                <a:cs typeface="Calibri"/>
                <a:sym typeface="Calibri"/>
              </a:endParaRPr>
            </a:p>
          </p:txBody>
        </p:sp>
        <p:sp>
          <p:nvSpPr>
            <p:cNvPr id="396" name="Google Shape;396;p38"/>
            <p:cNvSpPr/>
            <p:nvPr/>
          </p:nvSpPr>
          <p:spPr>
            <a:xfrm rot="3310995">
              <a:off x="3336762" y="2561611"/>
              <a:ext cx="634727" cy="19809"/>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7" name="Google Shape;397;p38"/>
            <p:cNvSpPr txBox="1"/>
            <p:nvPr/>
          </p:nvSpPr>
          <p:spPr>
            <a:xfrm rot="3324463">
              <a:off x="3638142" y="2555553"/>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398" name="Google Shape;398;p38"/>
            <p:cNvSpPr/>
            <p:nvPr/>
          </p:nvSpPr>
          <p:spPr>
            <a:xfrm>
              <a:off x="3835297" y="2605420"/>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9" name="Google Shape;399;p38"/>
            <p:cNvSpPr txBox="1"/>
            <p:nvPr/>
          </p:nvSpPr>
          <p:spPr>
            <a:xfrm>
              <a:off x="3848566" y="2618689"/>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evidence chainer</a:t>
              </a:r>
              <a:endParaRPr sz="1000">
                <a:solidFill>
                  <a:schemeClr val="lt1"/>
                </a:solidFill>
                <a:latin typeface="Calibri"/>
                <a:ea typeface="Calibri"/>
                <a:cs typeface="Calibri"/>
                <a:sym typeface="Calibri"/>
              </a:endParaRPr>
            </a:p>
          </p:txBody>
        </p:sp>
        <p:sp>
          <p:nvSpPr>
            <p:cNvPr id="400" name="Google Shape;400;p38"/>
            <p:cNvSpPr/>
            <p:nvPr/>
          </p:nvSpPr>
          <p:spPr>
            <a:xfrm rot="2141932">
              <a:off x="2162377" y="2691678"/>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1" name="Google Shape;401;p38"/>
            <p:cNvSpPr txBox="1"/>
            <p:nvPr/>
          </p:nvSpPr>
          <p:spPr>
            <a:xfrm rot="2137674">
              <a:off x="2374496" y="2690496"/>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02" name="Google Shape;402;p38"/>
            <p:cNvSpPr/>
            <p:nvPr/>
          </p:nvSpPr>
          <p:spPr>
            <a:xfrm>
              <a:off x="2566784" y="2605420"/>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3" name="Google Shape;403;p38"/>
            <p:cNvSpPr txBox="1"/>
            <p:nvPr/>
          </p:nvSpPr>
          <p:spPr>
            <a:xfrm>
              <a:off x="2580053" y="2618689"/>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prompt engine</a:t>
              </a:r>
              <a:endParaRPr sz="1000">
                <a:solidFill>
                  <a:schemeClr val="lt1"/>
                </a:solidFill>
                <a:latin typeface="Calibri"/>
                <a:ea typeface="Calibri"/>
                <a:cs typeface="Calibri"/>
                <a:sym typeface="Calibri"/>
              </a:endParaRPr>
            </a:p>
          </p:txBody>
        </p:sp>
        <p:sp>
          <p:nvSpPr>
            <p:cNvPr id="404" name="Google Shape;404;p38"/>
            <p:cNvSpPr/>
            <p:nvPr/>
          </p:nvSpPr>
          <p:spPr>
            <a:xfrm rot="4675147">
              <a:off x="251236" y="2756842"/>
              <a:ext cx="1731548" cy="19947"/>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5" name="Google Shape;405;p38"/>
            <p:cNvSpPr txBox="1"/>
            <p:nvPr/>
          </p:nvSpPr>
          <p:spPr>
            <a:xfrm rot="4679311">
              <a:off x="1073777" y="2723477"/>
              <a:ext cx="86494" cy="8649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406" name="Google Shape;406;p38"/>
            <p:cNvSpPr/>
            <p:nvPr/>
          </p:nvSpPr>
          <p:spPr>
            <a:xfrm>
              <a:off x="1298270" y="3386915"/>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7" name="Google Shape;407;p38"/>
            <p:cNvSpPr txBox="1"/>
            <p:nvPr/>
          </p:nvSpPr>
          <p:spPr>
            <a:xfrm>
              <a:off x="1311539" y="3400184"/>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Utility</a:t>
              </a:r>
              <a:endParaRPr sz="1000">
                <a:solidFill>
                  <a:schemeClr val="lt1"/>
                </a:solidFill>
                <a:latin typeface="Calibri"/>
                <a:ea typeface="Calibri"/>
                <a:cs typeface="Calibri"/>
                <a:sym typeface="Calibri"/>
              </a:endParaRPr>
            </a:p>
          </p:txBody>
        </p:sp>
        <p:sp>
          <p:nvSpPr>
            <p:cNvPr id="408" name="Google Shape;408;p38"/>
            <p:cNvSpPr/>
            <p:nvPr/>
          </p:nvSpPr>
          <p:spPr>
            <a:xfrm rot="-2141932">
              <a:off x="2162472" y="3473269"/>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9" name="Google Shape;409;p38"/>
            <p:cNvSpPr txBox="1"/>
            <p:nvPr/>
          </p:nvSpPr>
          <p:spPr>
            <a:xfrm rot="-2137674">
              <a:off x="2374372" y="3472114"/>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10" name="Google Shape;410;p38"/>
            <p:cNvSpPr/>
            <p:nvPr/>
          </p:nvSpPr>
          <p:spPr>
            <a:xfrm>
              <a:off x="2566784" y="3126417"/>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1" name="Google Shape;411;p38"/>
            <p:cNvSpPr txBox="1"/>
            <p:nvPr/>
          </p:nvSpPr>
          <p:spPr>
            <a:xfrm>
              <a:off x="2580053" y="3139686"/>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Model-based</a:t>
              </a:r>
              <a:endParaRPr sz="1000">
                <a:solidFill>
                  <a:schemeClr val="lt1"/>
                </a:solidFill>
                <a:latin typeface="Calibri"/>
                <a:ea typeface="Calibri"/>
                <a:cs typeface="Calibri"/>
                <a:sym typeface="Calibri"/>
              </a:endParaRPr>
            </a:p>
          </p:txBody>
        </p:sp>
        <p:sp>
          <p:nvSpPr>
            <p:cNvPr id="412" name="Google Shape;412;p38"/>
            <p:cNvSpPr/>
            <p:nvPr/>
          </p:nvSpPr>
          <p:spPr>
            <a:xfrm rot="2141932">
              <a:off x="2162377" y="3733671"/>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3" name="Google Shape;413;p38"/>
            <p:cNvSpPr txBox="1"/>
            <p:nvPr/>
          </p:nvSpPr>
          <p:spPr>
            <a:xfrm rot="2137674">
              <a:off x="2374496" y="3732489"/>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14" name="Google Shape;414;p38"/>
            <p:cNvSpPr/>
            <p:nvPr/>
          </p:nvSpPr>
          <p:spPr>
            <a:xfrm>
              <a:off x="2566784" y="3647413"/>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5" name="Google Shape;415;p38"/>
            <p:cNvSpPr txBox="1"/>
            <p:nvPr/>
          </p:nvSpPr>
          <p:spPr>
            <a:xfrm>
              <a:off x="2580053" y="3660682"/>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Rule-based</a:t>
              </a:r>
              <a:endParaRPr sz="1000">
                <a:solidFill>
                  <a:schemeClr val="lt1"/>
                </a:solidFill>
                <a:latin typeface="Calibri"/>
                <a:ea typeface="Calibri"/>
                <a:cs typeface="Calibri"/>
                <a:sym typeface="Calibri"/>
              </a:endParaRPr>
            </a:p>
          </p:txBody>
        </p:sp>
      </p:grpSp>
      <p:sp>
        <p:nvSpPr>
          <p:cNvPr id="416" name="Google Shape;416;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LLM-Augmenter</a:t>
            </a:r>
            <a:endParaRPr/>
          </a:p>
        </p:txBody>
      </p:sp>
      <p:pic>
        <p:nvPicPr>
          <p:cNvPr id="417" name="Google Shape;417;p38"/>
          <p:cNvPicPr preferRelativeResize="0"/>
          <p:nvPr/>
        </p:nvPicPr>
        <p:blipFill rotWithShape="1">
          <a:blip r:embed="rId3">
            <a:alphaModFix/>
          </a:blip>
          <a:srcRect/>
          <a:stretch/>
        </p:blipFill>
        <p:spPr>
          <a:xfrm>
            <a:off x="6031502" y="1"/>
            <a:ext cx="3110350" cy="2223899"/>
          </a:xfrm>
          <a:prstGeom prst="rect">
            <a:avLst/>
          </a:prstGeom>
          <a:noFill/>
          <a:ln>
            <a:noFill/>
          </a:ln>
        </p:spPr>
      </p:pic>
      <p:sp>
        <p:nvSpPr>
          <p:cNvPr id="418" name="Google Shape;418;p38"/>
          <p:cNvSpPr txBox="1"/>
          <p:nvPr/>
        </p:nvSpPr>
        <p:spPr>
          <a:xfrm>
            <a:off x="4878250" y="2398775"/>
            <a:ext cx="4263600" cy="20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300">
                <a:solidFill>
                  <a:schemeClr val="dk1"/>
                </a:solidFill>
              </a:rPr>
              <a:t>Policy:</a:t>
            </a:r>
            <a:endParaRPr sz="1300">
              <a:solidFill>
                <a:schemeClr val="dk1"/>
              </a:solidFill>
            </a:endParaRPr>
          </a:p>
          <a:p>
            <a:pPr marL="0" lvl="0" indent="0" algn="l" rtl="0">
              <a:spcBef>
                <a:spcPts val="0"/>
              </a:spcBef>
              <a:spcAft>
                <a:spcPts val="0"/>
              </a:spcAft>
              <a:buNone/>
            </a:pPr>
            <a:r>
              <a:rPr lang="zh-CN" sz="1300">
                <a:solidFill>
                  <a:schemeClr val="dk1"/>
                </a:solidFill>
              </a:rPr>
              <a:t>(1) acquiring evidence e for q from external knowledge </a:t>
            </a:r>
            <a:endParaRPr sz="1300">
              <a:solidFill>
                <a:schemeClr val="dk1"/>
              </a:solidFill>
            </a:endParaRPr>
          </a:p>
          <a:p>
            <a:pPr marL="0" lvl="0" indent="0" algn="l" rtl="0">
              <a:spcBef>
                <a:spcPts val="0"/>
              </a:spcBef>
              <a:spcAft>
                <a:spcPts val="0"/>
              </a:spcAft>
              <a:buNone/>
            </a:pPr>
            <a:r>
              <a:rPr lang="zh-CN" sz="1300">
                <a:solidFill>
                  <a:schemeClr val="dk1"/>
                </a:solidFill>
              </a:rPr>
              <a:t>(2) calling the LLM to generate a candidate response</a:t>
            </a:r>
            <a:endParaRPr sz="1300">
              <a:solidFill>
                <a:schemeClr val="dk1"/>
              </a:solidFill>
            </a:endParaRPr>
          </a:p>
          <a:p>
            <a:pPr marL="0" lvl="0" indent="0" algn="l" rtl="0">
              <a:spcBef>
                <a:spcPts val="0"/>
              </a:spcBef>
              <a:spcAft>
                <a:spcPts val="0"/>
              </a:spcAft>
              <a:buNone/>
            </a:pPr>
            <a:r>
              <a:rPr lang="zh-CN" sz="1300">
                <a:solidFill>
                  <a:schemeClr val="dk1"/>
                </a:solidFill>
              </a:rPr>
              <a:t>(3) sending a response to users if it passes the verification by the Utility module. </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Clr>
                <a:schemeClr val="dk1"/>
              </a:buClr>
              <a:buFont typeface="Arial"/>
              <a:buNone/>
            </a:pPr>
            <a:r>
              <a:rPr lang="zh-CN" sz="1300">
                <a:solidFill>
                  <a:schemeClr val="dk1"/>
                </a:solidFill>
              </a:rPr>
              <a:t>REINFORCE algorithm</a:t>
            </a:r>
            <a:endParaRPr sz="13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9"/>
          <p:cNvSpPr txBox="1"/>
          <p:nvPr/>
        </p:nvSpPr>
        <p:spPr>
          <a:xfrm>
            <a:off x="1980858" y="4917463"/>
            <a:ext cx="71610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Peng, Baolin, et al. "Check your facts and try again: Improving large language models with external knowledge and automated feedback." </a:t>
            </a:r>
            <a:endParaRPr sz="900">
              <a:solidFill>
                <a:schemeClr val="dk1"/>
              </a:solidFill>
              <a:latin typeface="Calibri"/>
              <a:ea typeface="Calibri"/>
              <a:cs typeface="Calibri"/>
              <a:sym typeface="Calibri"/>
            </a:endParaRPr>
          </a:p>
        </p:txBody>
      </p:sp>
      <p:grpSp>
        <p:nvGrpSpPr>
          <p:cNvPr id="425" name="Google Shape;425;p39"/>
          <p:cNvGrpSpPr/>
          <p:nvPr/>
        </p:nvGrpSpPr>
        <p:grpSpPr>
          <a:xfrm>
            <a:off x="778222" y="1518234"/>
            <a:ext cx="3533655" cy="3074981"/>
            <a:chOff x="29757" y="438"/>
            <a:chExt cx="4711540" cy="4099975"/>
          </a:xfrm>
        </p:grpSpPr>
        <p:sp>
          <p:nvSpPr>
            <p:cNvPr id="426" name="Google Shape;426;p39"/>
            <p:cNvSpPr/>
            <p:nvPr/>
          </p:nvSpPr>
          <p:spPr>
            <a:xfrm>
              <a:off x="29757" y="1693676"/>
              <a:ext cx="906000" cy="45300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7" name="Google Shape;427;p39"/>
            <p:cNvSpPr txBox="1"/>
            <p:nvPr/>
          </p:nvSpPr>
          <p:spPr>
            <a:xfrm>
              <a:off x="43026" y="1706945"/>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LLM-Augmenter</a:t>
              </a:r>
              <a:endParaRPr sz="1000">
                <a:solidFill>
                  <a:schemeClr val="lt1"/>
                </a:solidFill>
                <a:latin typeface="Calibri"/>
                <a:ea typeface="Calibri"/>
                <a:cs typeface="Calibri"/>
                <a:sym typeface="Calibri"/>
              </a:endParaRPr>
            </a:p>
          </p:txBody>
        </p:sp>
        <p:sp>
          <p:nvSpPr>
            <p:cNvPr id="428" name="Google Shape;428;p39"/>
            <p:cNvSpPr/>
            <p:nvPr/>
          </p:nvSpPr>
          <p:spPr>
            <a:xfrm rot="-4675147">
              <a:off x="251291" y="1063641"/>
              <a:ext cx="1731548" cy="19947"/>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9" name="Google Shape;429;p39"/>
            <p:cNvSpPr txBox="1"/>
            <p:nvPr/>
          </p:nvSpPr>
          <p:spPr>
            <a:xfrm rot="-4679311">
              <a:off x="1073715" y="1030300"/>
              <a:ext cx="86494" cy="8649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430" name="Google Shape;430;p39"/>
            <p:cNvSpPr/>
            <p:nvPr/>
          </p:nvSpPr>
          <p:spPr>
            <a:xfrm>
              <a:off x="1298270" y="438"/>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1" name="Google Shape;431;p39"/>
            <p:cNvSpPr txBox="1"/>
            <p:nvPr/>
          </p:nvSpPr>
          <p:spPr>
            <a:xfrm>
              <a:off x="1311539" y="13707"/>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Working Memory</a:t>
              </a:r>
              <a:endParaRPr sz="1000">
                <a:solidFill>
                  <a:schemeClr val="lt1"/>
                </a:solidFill>
                <a:latin typeface="Calibri"/>
                <a:ea typeface="Calibri"/>
                <a:cs typeface="Calibri"/>
                <a:sym typeface="Calibri"/>
              </a:endParaRPr>
            </a:p>
          </p:txBody>
        </p:sp>
        <p:sp>
          <p:nvSpPr>
            <p:cNvPr id="432" name="Google Shape;432;p39"/>
            <p:cNvSpPr/>
            <p:nvPr/>
          </p:nvSpPr>
          <p:spPr>
            <a:xfrm rot="-4369139">
              <a:off x="503565" y="1324295"/>
              <a:ext cx="1226846" cy="19830"/>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3" name="Google Shape;433;p39"/>
            <p:cNvSpPr txBox="1"/>
            <p:nvPr/>
          </p:nvSpPr>
          <p:spPr>
            <a:xfrm rot="-4373836">
              <a:off x="1086334" y="1303467"/>
              <a:ext cx="61207" cy="61207"/>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34" name="Google Shape;434;p39"/>
            <p:cNvSpPr/>
            <p:nvPr/>
          </p:nvSpPr>
          <p:spPr>
            <a:xfrm>
              <a:off x="1298270" y="521434"/>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5" name="Google Shape;435;p39"/>
            <p:cNvSpPr txBox="1"/>
            <p:nvPr/>
          </p:nvSpPr>
          <p:spPr>
            <a:xfrm>
              <a:off x="1311539" y="53470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Policy</a:t>
              </a:r>
              <a:endParaRPr sz="1000">
                <a:solidFill>
                  <a:schemeClr val="lt1"/>
                </a:solidFill>
                <a:latin typeface="Calibri"/>
                <a:ea typeface="Calibri"/>
                <a:cs typeface="Calibri"/>
                <a:sym typeface="Calibri"/>
              </a:endParaRPr>
            </a:p>
          </p:txBody>
        </p:sp>
        <p:sp>
          <p:nvSpPr>
            <p:cNvPr id="436" name="Google Shape;436;p39"/>
            <p:cNvSpPr/>
            <p:nvPr/>
          </p:nvSpPr>
          <p:spPr>
            <a:xfrm rot="-3310995">
              <a:off x="2068126" y="477521"/>
              <a:ext cx="634727" cy="19809"/>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7" name="Google Shape;437;p39"/>
            <p:cNvSpPr txBox="1"/>
            <p:nvPr/>
          </p:nvSpPr>
          <p:spPr>
            <a:xfrm rot="-3324463">
              <a:off x="2369679" y="471517"/>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38" name="Google Shape;438;p39"/>
            <p:cNvSpPr/>
            <p:nvPr/>
          </p:nvSpPr>
          <p:spPr>
            <a:xfrm>
              <a:off x="2566784" y="438"/>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9" name="Google Shape;439;p39"/>
            <p:cNvSpPr txBox="1"/>
            <p:nvPr/>
          </p:nvSpPr>
          <p:spPr>
            <a:xfrm>
              <a:off x="2580053" y="13707"/>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acquire evidence</a:t>
              </a:r>
              <a:endParaRPr sz="1000">
                <a:solidFill>
                  <a:schemeClr val="lt1"/>
                </a:solidFill>
                <a:latin typeface="Calibri"/>
                <a:ea typeface="Calibri"/>
                <a:cs typeface="Calibri"/>
                <a:sym typeface="Calibri"/>
              </a:endParaRPr>
            </a:p>
          </p:txBody>
        </p:sp>
        <p:sp>
          <p:nvSpPr>
            <p:cNvPr id="440" name="Google Shape;440;p39"/>
            <p:cNvSpPr/>
            <p:nvPr/>
          </p:nvSpPr>
          <p:spPr>
            <a:xfrm>
              <a:off x="2204351" y="738012"/>
              <a:ext cx="362400" cy="19800"/>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1" name="Google Shape;441;p39"/>
            <p:cNvSpPr txBox="1"/>
            <p:nvPr/>
          </p:nvSpPr>
          <p:spPr>
            <a:xfrm>
              <a:off x="2376507" y="738893"/>
              <a:ext cx="18000" cy="18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42" name="Google Shape;442;p39"/>
            <p:cNvSpPr/>
            <p:nvPr/>
          </p:nvSpPr>
          <p:spPr>
            <a:xfrm>
              <a:off x="2566784" y="521434"/>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3" name="Google Shape;443;p39"/>
            <p:cNvSpPr txBox="1"/>
            <p:nvPr/>
          </p:nvSpPr>
          <p:spPr>
            <a:xfrm>
              <a:off x="2580053" y="53470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call LLM</a:t>
              </a:r>
              <a:endParaRPr sz="1000">
                <a:solidFill>
                  <a:schemeClr val="lt1"/>
                </a:solidFill>
                <a:latin typeface="Calibri"/>
                <a:ea typeface="Calibri"/>
                <a:cs typeface="Calibri"/>
                <a:sym typeface="Calibri"/>
              </a:endParaRPr>
            </a:p>
          </p:txBody>
        </p:sp>
        <p:sp>
          <p:nvSpPr>
            <p:cNvPr id="444" name="Google Shape;444;p39"/>
            <p:cNvSpPr/>
            <p:nvPr/>
          </p:nvSpPr>
          <p:spPr>
            <a:xfrm rot="3310995">
              <a:off x="2068249" y="998622"/>
              <a:ext cx="634727" cy="19809"/>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5" name="Google Shape;445;p39"/>
            <p:cNvSpPr txBox="1"/>
            <p:nvPr/>
          </p:nvSpPr>
          <p:spPr>
            <a:xfrm rot="3324463">
              <a:off x="2369629" y="992564"/>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46" name="Google Shape;446;p39"/>
            <p:cNvSpPr/>
            <p:nvPr/>
          </p:nvSpPr>
          <p:spPr>
            <a:xfrm>
              <a:off x="2566784" y="1042431"/>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7" name="Google Shape;447;p39"/>
            <p:cNvSpPr txBox="1"/>
            <p:nvPr/>
          </p:nvSpPr>
          <p:spPr>
            <a:xfrm>
              <a:off x="2580053" y="1055700"/>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send to user</a:t>
              </a:r>
              <a:endParaRPr sz="1000">
                <a:solidFill>
                  <a:schemeClr val="lt1"/>
                </a:solidFill>
                <a:latin typeface="Calibri"/>
                <a:ea typeface="Calibri"/>
                <a:cs typeface="Calibri"/>
                <a:sym typeface="Calibri"/>
              </a:endParaRPr>
            </a:p>
          </p:txBody>
        </p:sp>
        <p:sp>
          <p:nvSpPr>
            <p:cNvPr id="448" name="Google Shape;448;p39"/>
            <p:cNvSpPr/>
            <p:nvPr/>
          </p:nvSpPr>
          <p:spPr>
            <a:xfrm rot="3654439">
              <a:off x="744358" y="2235875"/>
              <a:ext cx="745336" cy="19873"/>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9" name="Google Shape;449;p39"/>
            <p:cNvSpPr txBox="1"/>
            <p:nvPr/>
          </p:nvSpPr>
          <p:spPr>
            <a:xfrm rot="3670142">
              <a:off x="1098261" y="2227164"/>
              <a:ext cx="37327" cy="37327"/>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50" name="Google Shape;450;p39"/>
            <p:cNvSpPr/>
            <p:nvPr/>
          </p:nvSpPr>
          <p:spPr>
            <a:xfrm>
              <a:off x="1298270" y="2344922"/>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1" name="Google Shape;451;p39"/>
            <p:cNvSpPr txBox="1"/>
            <p:nvPr/>
          </p:nvSpPr>
          <p:spPr>
            <a:xfrm>
              <a:off x="1311539" y="2358191"/>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Action Executor</a:t>
              </a:r>
              <a:endParaRPr sz="1000">
                <a:solidFill>
                  <a:schemeClr val="lt1"/>
                </a:solidFill>
                <a:latin typeface="Calibri"/>
                <a:ea typeface="Calibri"/>
                <a:cs typeface="Calibri"/>
                <a:sym typeface="Calibri"/>
              </a:endParaRPr>
            </a:p>
          </p:txBody>
        </p:sp>
        <p:sp>
          <p:nvSpPr>
            <p:cNvPr id="452" name="Google Shape;452;p39"/>
            <p:cNvSpPr/>
            <p:nvPr/>
          </p:nvSpPr>
          <p:spPr>
            <a:xfrm rot="-2141932">
              <a:off x="2162472" y="2431276"/>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3" name="Google Shape;453;p39"/>
            <p:cNvSpPr txBox="1"/>
            <p:nvPr/>
          </p:nvSpPr>
          <p:spPr>
            <a:xfrm rot="-2137674">
              <a:off x="2374372" y="2430121"/>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54" name="Google Shape;454;p39"/>
            <p:cNvSpPr/>
            <p:nvPr/>
          </p:nvSpPr>
          <p:spPr>
            <a:xfrm>
              <a:off x="2566784" y="2084424"/>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5" name="Google Shape;455;p39"/>
            <p:cNvSpPr txBox="1"/>
            <p:nvPr/>
          </p:nvSpPr>
          <p:spPr>
            <a:xfrm>
              <a:off x="2580053" y="209769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consolidator</a:t>
              </a:r>
              <a:endParaRPr sz="1000">
                <a:solidFill>
                  <a:schemeClr val="lt1"/>
                </a:solidFill>
                <a:latin typeface="Calibri"/>
                <a:ea typeface="Calibri"/>
                <a:cs typeface="Calibri"/>
                <a:sym typeface="Calibri"/>
              </a:endParaRPr>
            </a:p>
          </p:txBody>
        </p:sp>
        <p:sp>
          <p:nvSpPr>
            <p:cNvPr id="456" name="Google Shape;456;p39"/>
            <p:cNvSpPr/>
            <p:nvPr/>
          </p:nvSpPr>
          <p:spPr>
            <a:xfrm rot="-3310995">
              <a:off x="3336639" y="2040511"/>
              <a:ext cx="634727" cy="19809"/>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7" name="Google Shape;457;p39"/>
            <p:cNvSpPr txBox="1"/>
            <p:nvPr/>
          </p:nvSpPr>
          <p:spPr>
            <a:xfrm rot="-3324463">
              <a:off x="3638192" y="2034507"/>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58" name="Google Shape;458;p39"/>
            <p:cNvSpPr/>
            <p:nvPr/>
          </p:nvSpPr>
          <p:spPr>
            <a:xfrm>
              <a:off x="3835297" y="1563427"/>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9" name="Google Shape;459;p39"/>
            <p:cNvSpPr txBox="1"/>
            <p:nvPr/>
          </p:nvSpPr>
          <p:spPr>
            <a:xfrm>
              <a:off x="3848566" y="1576696"/>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retriever</a:t>
              </a:r>
              <a:endParaRPr sz="1000">
                <a:solidFill>
                  <a:schemeClr val="lt1"/>
                </a:solidFill>
                <a:latin typeface="Calibri"/>
                <a:ea typeface="Calibri"/>
                <a:cs typeface="Calibri"/>
                <a:sym typeface="Calibri"/>
              </a:endParaRPr>
            </a:p>
          </p:txBody>
        </p:sp>
        <p:sp>
          <p:nvSpPr>
            <p:cNvPr id="460" name="Google Shape;460;p39"/>
            <p:cNvSpPr/>
            <p:nvPr/>
          </p:nvSpPr>
          <p:spPr>
            <a:xfrm>
              <a:off x="3472865" y="2301001"/>
              <a:ext cx="362400" cy="19800"/>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1" name="Google Shape;461;p39"/>
            <p:cNvSpPr txBox="1"/>
            <p:nvPr/>
          </p:nvSpPr>
          <p:spPr>
            <a:xfrm>
              <a:off x="3645020" y="2301883"/>
              <a:ext cx="18000" cy="18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62" name="Google Shape;462;p39"/>
            <p:cNvSpPr/>
            <p:nvPr/>
          </p:nvSpPr>
          <p:spPr>
            <a:xfrm>
              <a:off x="3835297" y="2084424"/>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3" name="Google Shape;463;p39"/>
            <p:cNvSpPr txBox="1"/>
            <p:nvPr/>
          </p:nvSpPr>
          <p:spPr>
            <a:xfrm>
              <a:off x="3848566" y="209769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entity linker</a:t>
              </a:r>
              <a:endParaRPr sz="1000">
                <a:solidFill>
                  <a:schemeClr val="lt1"/>
                </a:solidFill>
                <a:latin typeface="Calibri"/>
                <a:ea typeface="Calibri"/>
                <a:cs typeface="Calibri"/>
                <a:sym typeface="Calibri"/>
              </a:endParaRPr>
            </a:p>
          </p:txBody>
        </p:sp>
        <p:sp>
          <p:nvSpPr>
            <p:cNvPr id="464" name="Google Shape;464;p39"/>
            <p:cNvSpPr/>
            <p:nvPr/>
          </p:nvSpPr>
          <p:spPr>
            <a:xfrm rot="3310995">
              <a:off x="3336762" y="2561611"/>
              <a:ext cx="634727" cy="19809"/>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5" name="Google Shape;465;p39"/>
            <p:cNvSpPr txBox="1"/>
            <p:nvPr/>
          </p:nvSpPr>
          <p:spPr>
            <a:xfrm rot="3324463">
              <a:off x="3638142" y="2555553"/>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66" name="Google Shape;466;p39"/>
            <p:cNvSpPr/>
            <p:nvPr/>
          </p:nvSpPr>
          <p:spPr>
            <a:xfrm>
              <a:off x="3835297" y="2605420"/>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7" name="Google Shape;467;p39"/>
            <p:cNvSpPr txBox="1"/>
            <p:nvPr/>
          </p:nvSpPr>
          <p:spPr>
            <a:xfrm>
              <a:off x="3848566" y="2618689"/>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evidence chainer</a:t>
              </a:r>
              <a:endParaRPr sz="1000">
                <a:solidFill>
                  <a:schemeClr val="lt1"/>
                </a:solidFill>
                <a:latin typeface="Calibri"/>
                <a:ea typeface="Calibri"/>
                <a:cs typeface="Calibri"/>
                <a:sym typeface="Calibri"/>
              </a:endParaRPr>
            </a:p>
          </p:txBody>
        </p:sp>
        <p:sp>
          <p:nvSpPr>
            <p:cNvPr id="468" name="Google Shape;468;p39"/>
            <p:cNvSpPr/>
            <p:nvPr/>
          </p:nvSpPr>
          <p:spPr>
            <a:xfrm rot="2141932">
              <a:off x="2162377" y="2691678"/>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9" name="Google Shape;469;p39"/>
            <p:cNvSpPr txBox="1"/>
            <p:nvPr/>
          </p:nvSpPr>
          <p:spPr>
            <a:xfrm rot="2137674">
              <a:off x="2374496" y="2690496"/>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70" name="Google Shape;470;p39"/>
            <p:cNvSpPr/>
            <p:nvPr/>
          </p:nvSpPr>
          <p:spPr>
            <a:xfrm>
              <a:off x="2566784" y="2605420"/>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1" name="Google Shape;471;p39"/>
            <p:cNvSpPr txBox="1"/>
            <p:nvPr/>
          </p:nvSpPr>
          <p:spPr>
            <a:xfrm>
              <a:off x="2580053" y="2618689"/>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prompt engine</a:t>
              </a:r>
              <a:endParaRPr sz="1000">
                <a:solidFill>
                  <a:schemeClr val="lt1"/>
                </a:solidFill>
                <a:latin typeface="Calibri"/>
                <a:ea typeface="Calibri"/>
                <a:cs typeface="Calibri"/>
                <a:sym typeface="Calibri"/>
              </a:endParaRPr>
            </a:p>
          </p:txBody>
        </p:sp>
        <p:sp>
          <p:nvSpPr>
            <p:cNvPr id="472" name="Google Shape;472;p39"/>
            <p:cNvSpPr/>
            <p:nvPr/>
          </p:nvSpPr>
          <p:spPr>
            <a:xfrm rot="4675147">
              <a:off x="251236" y="2756842"/>
              <a:ext cx="1731548" cy="19947"/>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3" name="Google Shape;473;p39"/>
            <p:cNvSpPr txBox="1"/>
            <p:nvPr/>
          </p:nvSpPr>
          <p:spPr>
            <a:xfrm rot="4679311">
              <a:off x="1073777" y="2723477"/>
              <a:ext cx="86494" cy="8649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474" name="Google Shape;474;p39"/>
            <p:cNvSpPr/>
            <p:nvPr/>
          </p:nvSpPr>
          <p:spPr>
            <a:xfrm>
              <a:off x="1298270" y="3386915"/>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5" name="Google Shape;475;p39"/>
            <p:cNvSpPr txBox="1"/>
            <p:nvPr/>
          </p:nvSpPr>
          <p:spPr>
            <a:xfrm>
              <a:off x="1311539" y="3400184"/>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Utility</a:t>
              </a:r>
              <a:endParaRPr sz="1000">
                <a:solidFill>
                  <a:schemeClr val="lt1"/>
                </a:solidFill>
                <a:latin typeface="Calibri"/>
                <a:ea typeface="Calibri"/>
                <a:cs typeface="Calibri"/>
                <a:sym typeface="Calibri"/>
              </a:endParaRPr>
            </a:p>
          </p:txBody>
        </p:sp>
        <p:sp>
          <p:nvSpPr>
            <p:cNvPr id="476" name="Google Shape;476;p39"/>
            <p:cNvSpPr/>
            <p:nvPr/>
          </p:nvSpPr>
          <p:spPr>
            <a:xfrm rot="-2141932">
              <a:off x="2162472" y="3473269"/>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7" name="Google Shape;477;p39"/>
            <p:cNvSpPr txBox="1"/>
            <p:nvPr/>
          </p:nvSpPr>
          <p:spPr>
            <a:xfrm rot="-2137674">
              <a:off x="2374372" y="3472114"/>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78" name="Google Shape;478;p39"/>
            <p:cNvSpPr/>
            <p:nvPr/>
          </p:nvSpPr>
          <p:spPr>
            <a:xfrm>
              <a:off x="2566784" y="3126417"/>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9" name="Google Shape;479;p39"/>
            <p:cNvSpPr txBox="1"/>
            <p:nvPr/>
          </p:nvSpPr>
          <p:spPr>
            <a:xfrm>
              <a:off x="2580053" y="3139686"/>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Model-based</a:t>
              </a:r>
              <a:endParaRPr sz="1000">
                <a:solidFill>
                  <a:schemeClr val="lt1"/>
                </a:solidFill>
                <a:latin typeface="Calibri"/>
                <a:ea typeface="Calibri"/>
                <a:cs typeface="Calibri"/>
                <a:sym typeface="Calibri"/>
              </a:endParaRPr>
            </a:p>
          </p:txBody>
        </p:sp>
        <p:sp>
          <p:nvSpPr>
            <p:cNvPr id="480" name="Google Shape;480;p39"/>
            <p:cNvSpPr/>
            <p:nvPr/>
          </p:nvSpPr>
          <p:spPr>
            <a:xfrm rot="2141932">
              <a:off x="2162377" y="3733671"/>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1" name="Google Shape;481;p39"/>
            <p:cNvSpPr txBox="1"/>
            <p:nvPr/>
          </p:nvSpPr>
          <p:spPr>
            <a:xfrm rot="2137674">
              <a:off x="2374496" y="3732489"/>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482" name="Google Shape;482;p39"/>
            <p:cNvSpPr/>
            <p:nvPr/>
          </p:nvSpPr>
          <p:spPr>
            <a:xfrm>
              <a:off x="2566784" y="3647413"/>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3" name="Google Shape;483;p39"/>
            <p:cNvSpPr txBox="1"/>
            <p:nvPr/>
          </p:nvSpPr>
          <p:spPr>
            <a:xfrm>
              <a:off x="2580053" y="3660682"/>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Rule-based</a:t>
              </a:r>
              <a:endParaRPr sz="1000">
                <a:solidFill>
                  <a:schemeClr val="lt1"/>
                </a:solidFill>
                <a:latin typeface="Calibri"/>
                <a:ea typeface="Calibri"/>
                <a:cs typeface="Calibri"/>
                <a:sym typeface="Calibri"/>
              </a:endParaRPr>
            </a:p>
          </p:txBody>
        </p:sp>
      </p:grpSp>
      <p:sp>
        <p:nvSpPr>
          <p:cNvPr id="484" name="Google Shape;484;p3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LLM-Augmenter</a:t>
            </a:r>
            <a:endParaRPr/>
          </a:p>
        </p:txBody>
      </p:sp>
      <p:pic>
        <p:nvPicPr>
          <p:cNvPr id="485" name="Google Shape;485;p39"/>
          <p:cNvPicPr preferRelativeResize="0"/>
          <p:nvPr/>
        </p:nvPicPr>
        <p:blipFill rotWithShape="1">
          <a:blip r:embed="rId3">
            <a:alphaModFix/>
          </a:blip>
          <a:srcRect/>
          <a:stretch/>
        </p:blipFill>
        <p:spPr>
          <a:xfrm>
            <a:off x="6031502" y="1"/>
            <a:ext cx="3110350" cy="2223899"/>
          </a:xfrm>
          <a:prstGeom prst="rect">
            <a:avLst/>
          </a:prstGeom>
          <a:noFill/>
          <a:ln>
            <a:noFill/>
          </a:ln>
        </p:spPr>
      </p:pic>
      <p:sp>
        <p:nvSpPr>
          <p:cNvPr id="486" name="Google Shape;486;p39"/>
          <p:cNvSpPr txBox="1"/>
          <p:nvPr/>
        </p:nvSpPr>
        <p:spPr>
          <a:xfrm>
            <a:off x="4878250" y="2398775"/>
            <a:ext cx="4263600" cy="20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300">
                <a:solidFill>
                  <a:schemeClr val="dk1"/>
                </a:solidFill>
              </a:rPr>
              <a:t>Action Executor:</a:t>
            </a:r>
            <a:endParaRPr sz="1300">
              <a:solidFill>
                <a:schemeClr val="dk1"/>
              </a:solidFill>
            </a:endParaRPr>
          </a:p>
          <a:p>
            <a:pPr marL="0" lvl="0" indent="0" algn="l" rtl="0">
              <a:spcBef>
                <a:spcPts val="0"/>
              </a:spcBef>
              <a:spcAft>
                <a:spcPts val="0"/>
              </a:spcAft>
              <a:buNone/>
            </a:pPr>
            <a:r>
              <a:rPr lang="zh-CN" sz="1300">
                <a:solidFill>
                  <a:schemeClr val="dk1"/>
                </a:solidFill>
              </a:rPr>
              <a:t>(1) Knowledge Consolidator </a:t>
            </a:r>
            <a:endParaRPr sz="1300">
              <a:solidFill>
                <a:schemeClr val="dk1"/>
              </a:solidFill>
            </a:endParaRPr>
          </a:p>
          <a:p>
            <a:pPr marL="0" lvl="0" indent="0" algn="l" rtl="0">
              <a:spcBef>
                <a:spcPts val="0"/>
              </a:spcBef>
              <a:spcAft>
                <a:spcPts val="0"/>
              </a:spcAft>
              <a:buNone/>
            </a:pPr>
            <a:r>
              <a:rPr lang="zh-CN" sz="1300">
                <a:solidFill>
                  <a:schemeClr val="dk1"/>
                </a:solidFill>
              </a:rPr>
              <a:t>(2) Prompt Engine </a:t>
            </a:r>
            <a:endParaRPr sz="13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0"/>
          <p:cNvSpPr txBox="1"/>
          <p:nvPr/>
        </p:nvSpPr>
        <p:spPr>
          <a:xfrm>
            <a:off x="1980858" y="4917463"/>
            <a:ext cx="71610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CN" sz="900" b="0" i="0">
                <a:solidFill>
                  <a:srgbClr val="222222"/>
                </a:solidFill>
                <a:latin typeface="Arial"/>
                <a:ea typeface="Arial"/>
                <a:cs typeface="Arial"/>
                <a:sym typeface="Arial"/>
              </a:rPr>
              <a:t>Peng, Baolin, et al. "Check your facts and try again: Improving large language models with external knowledge and automated feedback." </a:t>
            </a:r>
            <a:endParaRPr sz="900">
              <a:solidFill>
                <a:schemeClr val="dk1"/>
              </a:solidFill>
              <a:latin typeface="Calibri"/>
              <a:ea typeface="Calibri"/>
              <a:cs typeface="Calibri"/>
              <a:sym typeface="Calibri"/>
            </a:endParaRPr>
          </a:p>
        </p:txBody>
      </p:sp>
      <p:grpSp>
        <p:nvGrpSpPr>
          <p:cNvPr id="493" name="Google Shape;493;p40"/>
          <p:cNvGrpSpPr/>
          <p:nvPr/>
        </p:nvGrpSpPr>
        <p:grpSpPr>
          <a:xfrm>
            <a:off x="778222" y="1518234"/>
            <a:ext cx="3533655" cy="3074981"/>
            <a:chOff x="29757" y="438"/>
            <a:chExt cx="4711540" cy="4099975"/>
          </a:xfrm>
        </p:grpSpPr>
        <p:sp>
          <p:nvSpPr>
            <p:cNvPr id="494" name="Google Shape;494;p40"/>
            <p:cNvSpPr/>
            <p:nvPr/>
          </p:nvSpPr>
          <p:spPr>
            <a:xfrm>
              <a:off x="29757" y="1693676"/>
              <a:ext cx="906000" cy="45300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5" name="Google Shape;495;p40"/>
            <p:cNvSpPr txBox="1"/>
            <p:nvPr/>
          </p:nvSpPr>
          <p:spPr>
            <a:xfrm>
              <a:off x="43026" y="1706945"/>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LLM-Augmenter</a:t>
              </a:r>
              <a:endParaRPr sz="1000">
                <a:solidFill>
                  <a:schemeClr val="lt1"/>
                </a:solidFill>
                <a:latin typeface="Calibri"/>
                <a:ea typeface="Calibri"/>
                <a:cs typeface="Calibri"/>
                <a:sym typeface="Calibri"/>
              </a:endParaRPr>
            </a:p>
          </p:txBody>
        </p:sp>
        <p:sp>
          <p:nvSpPr>
            <p:cNvPr id="496" name="Google Shape;496;p40"/>
            <p:cNvSpPr/>
            <p:nvPr/>
          </p:nvSpPr>
          <p:spPr>
            <a:xfrm rot="-4675147">
              <a:off x="251291" y="1063641"/>
              <a:ext cx="1731548" cy="19947"/>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7" name="Google Shape;497;p40"/>
            <p:cNvSpPr txBox="1"/>
            <p:nvPr/>
          </p:nvSpPr>
          <p:spPr>
            <a:xfrm rot="-4679311">
              <a:off x="1073715" y="1030300"/>
              <a:ext cx="86494" cy="8649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498" name="Google Shape;498;p40"/>
            <p:cNvSpPr/>
            <p:nvPr/>
          </p:nvSpPr>
          <p:spPr>
            <a:xfrm>
              <a:off x="1298270" y="438"/>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9" name="Google Shape;499;p40"/>
            <p:cNvSpPr txBox="1"/>
            <p:nvPr/>
          </p:nvSpPr>
          <p:spPr>
            <a:xfrm>
              <a:off x="1311539" y="13707"/>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Working Memory</a:t>
              </a:r>
              <a:endParaRPr sz="1000">
                <a:solidFill>
                  <a:schemeClr val="lt1"/>
                </a:solidFill>
                <a:latin typeface="Calibri"/>
                <a:ea typeface="Calibri"/>
                <a:cs typeface="Calibri"/>
                <a:sym typeface="Calibri"/>
              </a:endParaRPr>
            </a:p>
          </p:txBody>
        </p:sp>
        <p:sp>
          <p:nvSpPr>
            <p:cNvPr id="500" name="Google Shape;500;p40"/>
            <p:cNvSpPr/>
            <p:nvPr/>
          </p:nvSpPr>
          <p:spPr>
            <a:xfrm rot="-4369139">
              <a:off x="503565" y="1324295"/>
              <a:ext cx="1226846" cy="19830"/>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1" name="Google Shape;501;p40"/>
            <p:cNvSpPr txBox="1"/>
            <p:nvPr/>
          </p:nvSpPr>
          <p:spPr>
            <a:xfrm rot="-4373836">
              <a:off x="1086334" y="1303467"/>
              <a:ext cx="61207" cy="61207"/>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02" name="Google Shape;502;p40"/>
            <p:cNvSpPr/>
            <p:nvPr/>
          </p:nvSpPr>
          <p:spPr>
            <a:xfrm>
              <a:off x="1298270" y="521434"/>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3" name="Google Shape;503;p40"/>
            <p:cNvSpPr txBox="1"/>
            <p:nvPr/>
          </p:nvSpPr>
          <p:spPr>
            <a:xfrm>
              <a:off x="1311539" y="53470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Policy</a:t>
              </a:r>
              <a:endParaRPr sz="1000">
                <a:solidFill>
                  <a:schemeClr val="lt1"/>
                </a:solidFill>
                <a:latin typeface="Calibri"/>
                <a:ea typeface="Calibri"/>
                <a:cs typeface="Calibri"/>
                <a:sym typeface="Calibri"/>
              </a:endParaRPr>
            </a:p>
          </p:txBody>
        </p:sp>
        <p:sp>
          <p:nvSpPr>
            <p:cNvPr id="504" name="Google Shape;504;p40"/>
            <p:cNvSpPr/>
            <p:nvPr/>
          </p:nvSpPr>
          <p:spPr>
            <a:xfrm rot="-3310995">
              <a:off x="2068126" y="477521"/>
              <a:ext cx="634727" cy="19809"/>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5" name="Google Shape;505;p40"/>
            <p:cNvSpPr txBox="1"/>
            <p:nvPr/>
          </p:nvSpPr>
          <p:spPr>
            <a:xfrm rot="-3324463">
              <a:off x="2369679" y="471517"/>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06" name="Google Shape;506;p40"/>
            <p:cNvSpPr/>
            <p:nvPr/>
          </p:nvSpPr>
          <p:spPr>
            <a:xfrm>
              <a:off x="2566784" y="438"/>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7" name="Google Shape;507;p40"/>
            <p:cNvSpPr txBox="1"/>
            <p:nvPr/>
          </p:nvSpPr>
          <p:spPr>
            <a:xfrm>
              <a:off x="2580053" y="13707"/>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acquire evidence</a:t>
              </a:r>
              <a:endParaRPr sz="1000">
                <a:solidFill>
                  <a:schemeClr val="lt1"/>
                </a:solidFill>
                <a:latin typeface="Calibri"/>
                <a:ea typeface="Calibri"/>
                <a:cs typeface="Calibri"/>
                <a:sym typeface="Calibri"/>
              </a:endParaRPr>
            </a:p>
          </p:txBody>
        </p:sp>
        <p:sp>
          <p:nvSpPr>
            <p:cNvPr id="508" name="Google Shape;508;p40"/>
            <p:cNvSpPr/>
            <p:nvPr/>
          </p:nvSpPr>
          <p:spPr>
            <a:xfrm>
              <a:off x="2204351" y="738012"/>
              <a:ext cx="362400" cy="19800"/>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9" name="Google Shape;509;p40"/>
            <p:cNvSpPr txBox="1"/>
            <p:nvPr/>
          </p:nvSpPr>
          <p:spPr>
            <a:xfrm>
              <a:off x="2376507" y="738893"/>
              <a:ext cx="18000" cy="18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10" name="Google Shape;510;p40"/>
            <p:cNvSpPr/>
            <p:nvPr/>
          </p:nvSpPr>
          <p:spPr>
            <a:xfrm>
              <a:off x="2566784" y="521434"/>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1" name="Google Shape;511;p40"/>
            <p:cNvSpPr txBox="1"/>
            <p:nvPr/>
          </p:nvSpPr>
          <p:spPr>
            <a:xfrm>
              <a:off x="2580053" y="53470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call LLM</a:t>
              </a:r>
              <a:endParaRPr sz="1000">
                <a:solidFill>
                  <a:schemeClr val="lt1"/>
                </a:solidFill>
                <a:latin typeface="Calibri"/>
                <a:ea typeface="Calibri"/>
                <a:cs typeface="Calibri"/>
                <a:sym typeface="Calibri"/>
              </a:endParaRPr>
            </a:p>
          </p:txBody>
        </p:sp>
        <p:sp>
          <p:nvSpPr>
            <p:cNvPr id="512" name="Google Shape;512;p40"/>
            <p:cNvSpPr/>
            <p:nvPr/>
          </p:nvSpPr>
          <p:spPr>
            <a:xfrm rot="3310995">
              <a:off x="2068249" y="998622"/>
              <a:ext cx="634727" cy="19809"/>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3" name="Google Shape;513;p40"/>
            <p:cNvSpPr txBox="1"/>
            <p:nvPr/>
          </p:nvSpPr>
          <p:spPr>
            <a:xfrm rot="3324463">
              <a:off x="2369629" y="992564"/>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14" name="Google Shape;514;p40"/>
            <p:cNvSpPr/>
            <p:nvPr/>
          </p:nvSpPr>
          <p:spPr>
            <a:xfrm>
              <a:off x="2566784" y="1042431"/>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5" name="Google Shape;515;p40"/>
            <p:cNvSpPr txBox="1"/>
            <p:nvPr/>
          </p:nvSpPr>
          <p:spPr>
            <a:xfrm>
              <a:off x="2580053" y="1055700"/>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send to user</a:t>
              </a:r>
              <a:endParaRPr sz="1000">
                <a:solidFill>
                  <a:schemeClr val="lt1"/>
                </a:solidFill>
                <a:latin typeface="Calibri"/>
                <a:ea typeface="Calibri"/>
                <a:cs typeface="Calibri"/>
                <a:sym typeface="Calibri"/>
              </a:endParaRPr>
            </a:p>
          </p:txBody>
        </p:sp>
        <p:sp>
          <p:nvSpPr>
            <p:cNvPr id="516" name="Google Shape;516;p40"/>
            <p:cNvSpPr/>
            <p:nvPr/>
          </p:nvSpPr>
          <p:spPr>
            <a:xfrm rot="3654439">
              <a:off x="744358" y="2235875"/>
              <a:ext cx="745336" cy="19873"/>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7" name="Google Shape;517;p40"/>
            <p:cNvSpPr txBox="1"/>
            <p:nvPr/>
          </p:nvSpPr>
          <p:spPr>
            <a:xfrm rot="3670142">
              <a:off x="1098261" y="2227164"/>
              <a:ext cx="37327" cy="37327"/>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18" name="Google Shape;518;p40"/>
            <p:cNvSpPr/>
            <p:nvPr/>
          </p:nvSpPr>
          <p:spPr>
            <a:xfrm>
              <a:off x="1298270" y="2344922"/>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9" name="Google Shape;519;p40"/>
            <p:cNvSpPr txBox="1"/>
            <p:nvPr/>
          </p:nvSpPr>
          <p:spPr>
            <a:xfrm>
              <a:off x="1311539" y="2358191"/>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Action Executor</a:t>
              </a:r>
              <a:endParaRPr sz="1000">
                <a:solidFill>
                  <a:schemeClr val="lt1"/>
                </a:solidFill>
                <a:latin typeface="Calibri"/>
                <a:ea typeface="Calibri"/>
                <a:cs typeface="Calibri"/>
                <a:sym typeface="Calibri"/>
              </a:endParaRPr>
            </a:p>
          </p:txBody>
        </p:sp>
        <p:sp>
          <p:nvSpPr>
            <p:cNvPr id="520" name="Google Shape;520;p40"/>
            <p:cNvSpPr/>
            <p:nvPr/>
          </p:nvSpPr>
          <p:spPr>
            <a:xfrm rot="-2141932">
              <a:off x="2162472" y="2431276"/>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1" name="Google Shape;521;p40"/>
            <p:cNvSpPr txBox="1"/>
            <p:nvPr/>
          </p:nvSpPr>
          <p:spPr>
            <a:xfrm rot="-2137674">
              <a:off x="2374372" y="2430121"/>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22" name="Google Shape;522;p40"/>
            <p:cNvSpPr/>
            <p:nvPr/>
          </p:nvSpPr>
          <p:spPr>
            <a:xfrm>
              <a:off x="2566784" y="2084424"/>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3" name="Google Shape;523;p40"/>
            <p:cNvSpPr txBox="1"/>
            <p:nvPr/>
          </p:nvSpPr>
          <p:spPr>
            <a:xfrm>
              <a:off x="2580053" y="209769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consolidator</a:t>
              </a:r>
              <a:endParaRPr sz="1000">
                <a:solidFill>
                  <a:schemeClr val="lt1"/>
                </a:solidFill>
                <a:latin typeface="Calibri"/>
                <a:ea typeface="Calibri"/>
                <a:cs typeface="Calibri"/>
                <a:sym typeface="Calibri"/>
              </a:endParaRPr>
            </a:p>
          </p:txBody>
        </p:sp>
        <p:sp>
          <p:nvSpPr>
            <p:cNvPr id="524" name="Google Shape;524;p40"/>
            <p:cNvSpPr/>
            <p:nvPr/>
          </p:nvSpPr>
          <p:spPr>
            <a:xfrm rot="-3310995">
              <a:off x="3336639" y="2040511"/>
              <a:ext cx="634727" cy="19809"/>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5" name="Google Shape;525;p40"/>
            <p:cNvSpPr txBox="1"/>
            <p:nvPr/>
          </p:nvSpPr>
          <p:spPr>
            <a:xfrm rot="-3324463">
              <a:off x="3638192" y="2034507"/>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26" name="Google Shape;526;p40"/>
            <p:cNvSpPr/>
            <p:nvPr/>
          </p:nvSpPr>
          <p:spPr>
            <a:xfrm>
              <a:off x="3835297" y="1563427"/>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7" name="Google Shape;527;p40"/>
            <p:cNvSpPr txBox="1"/>
            <p:nvPr/>
          </p:nvSpPr>
          <p:spPr>
            <a:xfrm>
              <a:off x="3848566" y="1576696"/>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knowledge retriever</a:t>
              </a:r>
              <a:endParaRPr sz="1000">
                <a:solidFill>
                  <a:schemeClr val="lt1"/>
                </a:solidFill>
                <a:latin typeface="Calibri"/>
                <a:ea typeface="Calibri"/>
                <a:cs typeface="Calibri"/>
                <a:sym typeface="Calibri"/>
              </a:endParaRPr>
            </a:p>
          </p:txBody>
        </p:sp>
        <p:sp>
          <p:nvSpPr>
            <p:cNvPr id="528" name="Google Shape;528;p40"/>
            <p:cNvSpPr/>
            <p:nvPr/>
          </p:nvSpPr>
          <p:spPr>
            <a:xfrm>
              <a:off x="3472865" y="2301001"/>
              <a:ext cx="362400" cy="19800"/>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9" name="Google Shape;529;p40"/>
            <p:cNvSpPr txBox="1"/>
            <p:nvPr/>
          </p:nvSpPr>
          <p:spPr>
            <a:xfrm>
              <a:off x="3645020" y="2301883"/>
              <a:ext cx="18000" cy="180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30" name="Google Shape;530;p40"/>
            <p:cNvSpPr/>
            <p:nvPr/>
          </p:nvSpPr>
          <p:spPr>
            <a:xfrm>
              <a:off x="3835297" y="2084424"/>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1" name="Google Shape;531;p40"/>
            <p:cNvSpPr txBox="1"/>
            <p:nvPr/>
          </p:nvSpPr>
          <p:spPr>
            <a:xfrm>
              <a:off x="3848566" y="2097693"/>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entity linker</a:t>
              </a:r>
              <a:endParaRPr sz="1000">
                <a:solidFill>
                  <a:schemeClr val="lt1"/>
                </a:solidFill>
                <a:latin typeface="Calibri"/>
                <a:ea typeface="Calibri"/>
                <a:cs typeface="Calibri"/>
                <a:sym typeface="Calibri"/>
              </a:endParaRPr>
            </a:p>
          </p:txBody>
        </p:sp>
        <p:sp>
          <p:nvSpPr>
            <p:cNvPr id="532" name="Google Shape;532;p40"/>
            <p:cNvSpPr/>
            <p:nvPr/>
          </p:nvSpPr>
          <p:spPr>
            <a:xfrm rot="3310995">
              <a:off x="3336762" y="2561611"/>
              <a:ext cx="634727" cy="19809"/>
            </a:xfrm>
            <a:custGeom>
              <a:avLst/>
              <a:gdLst/>
              <a:ahLst/>
              <a:cxnLst/>
              <a:rect l="l" t="t" r="r" b="b"/>
              <a:pathLst>
                <a:path w="120000" h="120000" extrusionOk="0">
                  <a:moveTo>
                    <a:pt x="0" y="59997"/>
                  </a:moveTo>
                  <a:lnTo>
                    <a:pt x="120000" y="59997"/>
                  </a:lnTo>
                </a:path>
              </a:pathLst>
            </a:cu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3" name="Google Shape;533;p40"/>
            <p:cNvSpPr txBox="1"/>
            <p:nvPr/>
          </p:nvSpPr>
          <p:spPr>
            <a:xfrm rot="3324463">
              <a:off x="3638142" y="2555553"/>
              <a:ext cx="31705" cy="3170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34" name="Google Shape;534;p40"/>
            <p:cNvSpPr/>
            <p:nvPr/>
          </p:nvSpPr>
          <p:spPr>
            <a:xfrm>
              <a:off x="3835297" y="2605420"/>
              <a:ext cx="906000" cy="4530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5" name="Google Shape;535;p40"/>
            <p:cNvSpPr txBox="1"/>
            <p:nvPr/>
          </p:nvSpPr>
          <p:spPr>
            <a:xfrm>
              <a:off x="3848566" y="2618689"/>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evidence chainer</a:t>
              </a:r>
              <a:endParaRPr sz="1000">
                <a:solidFill>
                  <a:schemeClr val="lt1"/>
                </a:solidFill>
                <a:latin typeface="Calibri"/>
                <a:ea typeface="Calibri"/>
                <a:cs typeface="Calibri"/>
                <a:sym typeface="Calibri"/>
              </a:endParaRPr>
            </a:p>
          </p:txBody>
        </p:sp>
        <p:sp>
          <p:nvSpPr>
            <p:cNvPr id="536" name="Google Shape;536;p40"/>
            <p:cNvSpPr/>
            <p:nvPr/>
          </p:nvSpPr>
          <p:spPr>
            <a:xfrm rot="2141932">
              <a:off x="2162377" y="2691678"/>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7" name="Google Shape;537;p40"/>
            <p:cNvSpPr txBox="1"/>
            <p:nvPr/>
          </p:nvSpPr>
          <p:spPr>
            <a:xfrm rot="2137674">
              <a:off x="2374496" y="2690496"/>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38" name="Google Shape;538;p40"/>
            <p:cNvSpPr/>
            <p:nvPr/>
          </p:nvSpPr>
          <p:spPr>
            <a:xfrm>
              <a:off x="2566784" y="2605420"/>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9" name="Google Shape;539;p40"/>
            <p:cNvSpPr txBox="1"/>
            <p:nvPr/>
          </p:nvSpPr>
          <p:spPr>
            <a:xfrm>
              <a:off x="2580053" y="2618689"/>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prompt engine</a:t>
              </a:r>
              <a:endParaRPr sz="1000">
                <a:solidFill>
                  <a:schemeClr val="lt1"/>
                </a:solidFill>
                <a:latin typeface="Calibri"/>
                <a:ea typeface="Calibri"/>
                <a:cs typeface="Calibri"/>
                <a:sym typeface="Calibri"/>
              </a:endParaRPr>
            </a:p>
          </p:txBody>
        </p:sp>
        <p:sp>
          <p:nvSpPr>
            <p:cNvPr id="540" name="Google Shape;540;p40"/>
            <p:cNvSpPr/>
            <p:nvPr/>
          </p:nvSpPr>
          <p:spPr>
            <a:xfrm rot="4675147">
              <a:off x="251236" y="2756842"/>
              <a:ext cx="1731548" cy="19947"/>
            </a:xfrm>
            <a:custGeom>
              <a:avLst/>
              <a:gdLst/>
              <a:ahLst/>
              <a:cxnLst/>
              <a:rect l="l" t="t" r="r" b="b"/>
              <a:pathLst>
                <a:path w="120000" h="120000" extrusionOk="0">
                  <a:moveTo>
                    <a:pt x="0" y="59997"/>
                  </a:moveTo>
                  <a:lnTo>
                    <a:pt x="120000" y="59997"/>
                  </a:lnTo>
                </a:path>
              </a:pathLst>
            </a:custGeom>
            <a:noFill/>
            <a:ln w="12700" cap="flat" cmpd="sng">
              <a:solidFill>
                <a:schemeClr val="accent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41" name="Google Shape;541;p40"/>
            <p:cNvSpPr txBox="1"/>
            <p:nvPr/>
          </p:nvSpPr>
          <p:spPr>
            <a:xfrm rot="4679311">
              <a:off x="1073777" y="2723477"/>
              <a:ext cx="86494" cy="86494"/>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542" name="Google Shape;542;p40"/>
            <p:cNvSpPr/>
            <p:nvPr/>
          </p:nvSpPr>
          <p:spPr>
            <a:xfrm>
              <a:off x="1298270" y="3386915"/>
              <a:ext cx="906000" cy="4530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43" name="Google Shape;543;p40"/>
            <p:cNvSpPr txBox="1"/>
            <p:nvPr/>
          </p:nvSpPr>
          <p:spPr>
            <a:xfrm>
              <a:off x="1311539" y="3400184"/>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Utility</a:t>
              </a:r>
              <a:endParaRPr sz="1000">
                <a:solidFill>
                  <a:schemeClr val="lt1"/>
                </a:solidFill>
                <a:latin typeface="Calibri"/>
                <a:ea typeface="Calibri"/>
                <a:cs typeface="Calibri"/>
                <a:sym typeface="Calibri"/>
              </a:endParaRPr>
            </a:p>
          </p:txBody>
        </p:sp>
        <p:sp>
          <p:nvSpPr>
            <p:cNvPr id="544" name="Google Shape;544;p40"/>
            <p:cNvSpPr/>
            <p:nvPr/>
          </p:nvSpPr>
          <p:spPr>
            <a:xfrm rot="-2141932">
              <a:off x="2162472" y="3473269"/>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45" name="Google Shape;545;p40"/>
            <p:cNvSpPr txBox="1"/>
            <p:nvPr/>
          </p:nvSpPr>
          <p:spPr>
            <a:xfrm rot="-2137674">
              <a:off x="2374372" y="3472114"/>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46" name="Google Shape;546;p40"/>
            <p:cNvSpPr/>
            <p:nvPr/>
          </p:nvSpPr>
          <p:spPr>
            <a:xfrm>
              <a:off x="2566784" y="3126417"/>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47" name="Google Shape;547;p40"/>
            <p:cNvSpPr txBox="1"/>
            <p:nvPr/>
          </p:nvSpPr>
          <p:spPr>
            <a:xfrm>
              <a:off x="2580053" y="3139686"/>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Model-based</a:t>
              </a:r>
              <a:endParaRPr sz="1000">
                <a:solidFill>
                  <a:schemeClr val="lt1"/>
                </a:solidFill>
                <a:latin typeface="Calibri"/>
                <a:ea typeface="Calibri"/>
                <a:cs typeface="Calibri"/>
                <a:sym typeface="Calibri"/>
              </a:endParaRPr>
            </a:p>
          </p:txBody>
        </p:sp>
        <p:sp>
          <p:nvSpPr>
            <p:cNvPr id="548" name="Google Shape;548;p40"/>
            <p:cNvSpPr/>
            <p:nvPr/>
          </p:nvSpPr>
          <p:spPr>
            <a:xfrm rot="2141932">
              <a:off x="2162377" y="3733671"/>
              <a:ext cx="446253" cy="19983"/>
            </a:xfrm>
            <a:custGeom>
              <a:avLst/>
              <a:gdLst/>
              <a:ahLst/>
              <a:cxnLst/>
              <a:rect l="l" t="t" r="r" b="b"/>
              <a:pathLst>
                <a:path w="120000" h="120000" extrusionOk="0">
                  <a:moveTo>
                    <a:pt x="0" y="59997"/>
                  </a:moveTo>
                  <a:lnTo>
                    <a:pt x="120000" y="59997"/>
                  </a:lnTo>
                </a:path>
              </a:pathLst>
            </a:custGeom>
            <a:no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49" name="Google Shape;549;p40"/>
            <p:cNvSpPr txBox="1"/>
            <p:nvPr/>
          </p:nvSpPr>
          <p:spPr>
            <a:xfrm rot="2137674">
              <a:off x="2374496" y="3732489"/>
              <a:ext cx="22145" cy="22145"/>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dk1"/>
                </a:buClr>
                <a:buSzPts val="400"/>
                <a:buFont typeface="Calibri"/>
                <a:buNone/>
              </a:pPr>
              <a:endParaRPr sz="400">
                <a:solidFill>
                  <a:schemeClr val="dk1"/>
                </a:solidFill>
                <a:latin typeface="Calibri"/>
                <a:ea typeface="Calibri"/>
                <a:cs typeface="Calibri"/>
                <a:sym typeface="Calibri"/>
              </a:endParaRPr>
            </a:p>
          </p:txBody>
        </p:sp>
        <p:sp>
          <p:nvSpPr>
            <p:cNvPr id="550" name="Google Shape;550;p40"/>
            <p:cNvSpPr/>
            <p:nvPr/>
          </p:nvSpPr>
          <p:spPr>
            <a:xfrm>
              <a:off x="2566784" y="3647413"/>
              <a:ext cx="906000" cy="453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51" name="Google Shape;551;p40"/>
            <p:cNvSpPr txBox="1"/>
            <p:nvPr/>
          </p:nvSpPr>
          <p:spPr>
            <a:xfrm>
              <a:off x="2580053" y="3660682"/>
              <a:ext cx="879600" cy="426600"/>
            </a:xfrm>
            <a:prstGeom prst="rect">
              <a:avLst/>
            </a:prstGeom>
            <a:noFill/>
            <a:ln>
              <a:noFill/>
            </a:ln>
          </p:spPr>
          <p:txBody>
            <a:bodyPr spcFirstLastPara="1" wrap="square" lIns="6200" tIns="6200" rIns="6200" bIns="62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zh-CN" sz="1000">
                  <a:solidFill>
                    <a:schemeClr val="lt1"/>
                  </a:solidFill>
                  <a:latin typeface="Calibri"/>
                  <a:ea typeface="Calibri"/>
                  <a:cs typeface="Calibri"/>
                  <a:sym typeface="Calibri"/>
                </a:rPr>
                <a:t>Rule-based</a:t>
              </a:r>
              <a:endParaRPr sz="1000">
                <a:solidFill>
                  <a:schemeClr val="lt1"/>
                </a:solidFill>
                <a:latin typeface="Calibri"/>
                <a:ea typeface="Calibri"/>
                <a:cs typeface="Calibri"/>
                <a:sym typeface="Calibri"/>
              </a:endParaRPr>
            </a:p>
          </p:txBody>
        </p:sp>
      </p:grpSp>
      <p:sp>
        <p:nvSpPr>
          <p:cNvPr id="552" name="Google Shape;552;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zh-CN"/>
              <a:t>LLM-Augmenter</a:t>
            </a:r>
            <a:endParaRPr/>
          </a:p>
        </p:txBody>
      </p:sp>
      <p:pic>
        <p:nvPicPr>
          <p:cNvPr id="553" name="Google Shape;553;p40"/>
          <p:cNvPicPr preferRelativeResize="0"/>
          <p:nvPr/>
        </p:nvPicPr>
        <p:blipFill rotWithShape="1">
          <a:blip r:embed="rId3">
            <a:alphaModFix/>
          </a:blip>
          <a:srcRect/>
          <a:stretch/>
        </p:blipFill>
        <p:spPr>
          <a:xfrm>
            <a:off x="6031502" y="1"/>
            <a:ext cx="3110350" cy="2223899"/>
          </a:xfrm>
          <a:prstGeom prst="rect">
            <a:avLst/>
          </a:prstGeom>
          <a:noFill/>
          <a:ln>
            <a:noFill/>
          </a:ln>
        </p:spPr>
      </p:pic>
      <p:sp>
        <p:nvSpPr>
          <p:cNvPr id="554" name="Google Shape;554;p40"/>
          <p:cNvSpPr txBox="1"/>
          <p:nvPr/>
        </p:nvSpPr>
        <p:spPr>
          <a:xfrm>
            <a:off x="4878250" y="2398775"/>
            <a:ext cx="4263600" cy="20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300">
                <a:solidFill>
                  <a:schemeClr val="dk1"/>
                </a:solidFill>
              </a:rPr>
              <a:t>Utility: utility score u and a corresponding feedback f </a:t>
            </a:r>
            <a:endParaRPr sz="1300">
              <a:solidFill>
                <a:schemeClr val="dk1"/>
              </a:solidFill>
            </a:endParaRPr>
          </a:p>
          <a:p>
            <a:pPr marL="0" lvl="0" indent="0" algn="l" rtl="0">
              <a:spcBef>
                <a:spcPts val="0"/>
              </a:spcBef>
              <a:spcAft>
                <a:spcPts val="0"/>
              </a:spcAft>
              <a:buNone/>
            </a:pPr>
            <a:r>
              <a:rPr lang="zh-CN" sz="1300">
                <a:solidFill>
                  <a:schemeClr val="dk1"/>
                </a:solidFill>
              </a:rPr>
              <a:t>(1) Model-based utility functions</a:t>
            </a:r>
            <a:endParaRPr sz="1300">
              <a:solidFill>
                <a:schemeClr val="dk1"/>
              </a:solidFill>
            </a:endParaRPr>
          </a:p>
          <a:p>
            <a:pPr marL="0" lvl="0" indent="0" algn="l" rtl="0">
              <a:spcBef>
                <a:spcPts val="0"/>
              </a:spcBef>
              <a:spcAft>
                <a:spcPts val="0"/>
              </a:spcAft>
              <a:buNone/>
            </a:pPr>
            <a:r>
              <a:rPr lang="zh-CN" sz="1300">
                <a:solidFill>
                  <a:schemeClr val="dk1"/>
                </a:solidFill>
              </a:rPr>
              <a:t>(2) Rule-based utility functions</a:t>
            </a:r>
            <a:endParaRPr sz="13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3281</Words>
  <Application>Microsoft Macintosh PowerPoint</Application>
  <PresentationFormat>On-screen Show (16:9)</PresentationFormat>
  <Paragraphs>307</Paragraphs>
  <Slides>47</Slides>
  <Notes>47</Notes>
  <HiddenSlides>3</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Simple Light</vt:lpstr>
      <vt:lpstr>Office Theme</vt:lpstr>
      <vt:lpstr>Knowledge-Guided LLMs</vt:lpstr>
      <vt:lpstr>REALM</vt:lpstr>
      <vt:lpstr>REALM</vt:lpstr>
      <vt:lpstr>LLM-Augmenter</vt:lpstr>
      <vt:lpstr>LLM-Augmenter</vt:lpstr>
      <vt:lpstr>LLM-Augmenter</vt:lpstr>
      <vt:lpstr>LLM-Augmenter</vt:lpstr>
      <vt:lpstr>LLM-Augmenter</vt:lpstr>
      <vt:lpstr>LLM-Augmenter</vt:lpstr>
      <vt:lpstr>Self-Checker</vt:lpstr>
      <vt:lpstr>Self-Checker</vt:lpstr>
      <vt:lpstr>Self-Checker</vt:lpstr>
      <vt:lpstr>Augmented Large Language Models with PKG</vt:lpstr>
      <vt:lpstr>Model Editing</vt:lpstr>
      <vt:lpstr>Motivation for Model Editing</vt:lpstr>
      <vt:lpstr>Core Questions in Knowledge Editing</vt:lpstr>
      <vt:lpstr>PowerPoint Presentation</vt:lpstr>
      <vt:lpstr>Memory-Based Model Editing at Scale</vt:lpstr>
      <vt:lpstr>PowerPoint Presentation</vt:lpstr>
      <vt:lpstr>PowerPoint Presentation</vt:lpstr>
      <vt:lpstr>PowerPoint Presentation</vt:lpstr>
      <vt:lpstr>PowerPoint Presentation</vt:lpstr>
      <vt:lpstr>PowerPoint Presentation</vt:lpstr>
      <vt:lpstr>PowerPoint Presentation</vt:lpstr>
      <vt:lpstr>Locating and Editing Factual Associations in GPT</vt:lpstr>
      <vt:lpstr>Locating the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Mass-Editing a Transformer Memory</vt:lpstr>
      <vt:lpstr>Evaluating the Ripple Effects of Knowledge Editing in Language Models</vt:lpstr>
      <vt:lpstr>Ripple Effects</vt:lpstr>
      <vt:lpstr>PowerPoint Presentation</vt:lpstr>
      <vt:lpstr>A simple in-context editing baseline </vt:lpstr>
      <vt:lpstr>Dataset Statistics</vt:lpstr>
      <vt:lpstr>Evaluation on the Random Subset </vt:lpstr>
      <vt:lpstr>Evaluation on the Random Subset </vt:lpstr>
      <vt:lpstr>Evaluation on the Random Subset </vt:lpstr>
      <vt:lpstr>Other Findings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Mitigating Hallucination for Large Language Models</dc:title>
  <cp:lastModifiedBy>Blender Lab</cp:lastModifiedBy>
  <cp:revision>3</cp:revision>
  <dcterms:modified xsi:type="dcterms:W3CDTF">2023-10-06T05:39:48Z</dcterms:modified>
</cp:coreProperties>
</file>