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27.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539" r:id="rId2"/>
    <p:sldId id="696" r:id="rId3"/>
    <p:sldId id="697" r:id="rId4"/>
    <p:sldId id="698" r:id="rId5"/>
    <p:sldId id="699" r:id="rId6"/>
    <p:sldId id="700" r:id="rId7"/>
    <p:sldId id="701" r:id="rId8"/>
    <p:sldId id="702" r:id="rId9"/>
    <p:sldId id="703" r:id="rId10"/>
    <p:sldId id="704" r:id="rId11"/>
    <p:sldId id="705" r:id="rId12"/>
    <p:sldId id="677" r:id="rId13"/>
    <p:sldId id="674" r:id="rId14"/>
    <p:sldId id="611" r:id="rId15"/>
    <p:sldId id="612" r:id="rId16"/>
    <p:sldId id="613" r:id="rId17"/>
    <p:sldId id="614" r:id="rId18"/>
    <p:sldId id="615" r:id="rId19"/>
    <p:sldId id="616" r:id="rId20"/>
    <p:sldId id="617" r:id="rId21"/>
    <p:sldId id="658" r:id="rId22"/>
    <p:sldId id="680" r:id="rId23"/>
    <p:sldId id="659" r:id="rId24"/>
    <p:sldId id="660" r:id="rId25"/>
    <p:sldId id="661" r:id="rId26"/>
    <p:sldId id="662" r:id="rId27"/>
    <p:sldId id="663" r:id="rId28"/>
    <p:sldId id="664" r:id="rId29"/>
    <p:sldId id="665" r:id="rId30"/>
    <p:sldId id="666" r:id="rId31"/>
    <p:sldId id="667" r:id="rId32"/>
    <p:sldId id="668" r:id="rId33"/>
    <p:sldId id="669" r:id="rId34"/>
    <p:sldId id="670" r:id="rId35"/>
    <p:sldId id="681" r:id="rId36"/>
    <p:sldId id="654" r:id="rId37"/>
    <p:sldId id="655" r:id="rId38"/>
    <p:sldId id="672" r:id="rId39"/>
    <p:sldId id="673" r:id="rId40"/>
    <p:sldId id="682" r:id="rId41"/>
    <p:sldId id="683" r:id="rId42"/>
    <p:sldId id="686" r:id="rId43"/>
    <p:sldId id="687" r:id="rId44"/>
    <p:sldId id="688" r:id="rId45"/>
    <p:sldId id="689" r:id="rId46"/>
    <p:sldId id="690" r:id="rId47"/>
    <p:sldId id="691" r:id="rId48"/>
    <p:sldId id="692" r:id="rId49"/>
    <p:sldId id="693" r:id="rId50"/>
    <p:sldId id="694" r:id="rId51"/>
    <p:sldId id="695" r:id="rId52"/>
    <p:sldId id="630" r:id="rId53"/>
    <p:sldId id="631"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Yi Fung"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1D100"/>
    <a:srgbClr val="363D46"/>
    <a:srgbClr val="49525D"/>
    <a:srgbClr val="8B9945"/>
    <a:srgbClr val="A3BA66"/>
    <a:srgbClr val="8F9FB3"/>
    <a:srgbClr val="F23500"/>
    <a:srgbClr val="D9DFEA"/>
    <a:srgbClr val="9EA7BB"/>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3"/>
    <p:restoredTop sz="93894"/>
  </p:normalViewPr>
  <p:slideViewPr>
    <p:cSldViewPr snapToGrid="0" snapToObjects="1">
      <p:cViewPr varScale="1">
        <p:scale>
          <a:sx n="127" d="100"/>
          <a:sy n="127" d="100"/>
        </p:scale>
        <p:origin x="-104" y="-83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printerSettings" Target="printerSettings/printerSettings1.bin"/><Relationship Id="rId57" Type="http://schemas.openxmlformats.org/officeDocument/2006/relationships/commentAuthors" Target="commentAuthors.xml"/><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https://uillinoisedu-my.sharepoint.com/personal/chenkai5_illinois_edu/Documents/tabl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https://uillinoisedu-my.sharepoint.com/personal/chenkai5_illinois_edu/Documents/table.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https://uillinoisedu-my.sharepoint.com/personal/chenkai5_illinois_edu/Documents/table.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https://uillinoisedu-my.sharepoint.com/personal/chenkai5_illinois_edu/Documents/table.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https://uillinoisedu-my.sharepoint.com/personal/chenkai5_illinois_edu/Documents/table.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https://uillinoisedu-my.sharepoint.com/personal/chenkai5_illinois_edu/Documents/table.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https://uillinoisedu-my.sharepoint.com/personal/chenkai5_illinois_edu/Documents/tab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Polarity (MiF1)</a:t>
            </a:r>
          </a:p>
        </c:rich>
      </c:tx>
      <c:layout/>
      <c:overlay val="0"/>
      <c:spPr>
        <a:noFill/>
        <a:ln>
          <a:noFill/>
        </a:ln>
        <a:effectLst/>
      </c:spPr>
    </c:title>
    <c:autoTitleDeleted val="0"/>
    <c:plotArea>
      <c:layout/>
      <c:barChart>
        <c:barDir val="col"/>
        <c:grouping val="clustered"/>
        <c:varyColors val="0"/>
        <c:ser>
          <c:idx val="0"/>
          <c:order val="0"/>
          <c:tx>
            <c:strRef>
              <c:f>Sheet1!$B$16</c:f>
              <c:strCache>
                <c:ptCount val="1"/>
                <c:pt idx="0">
                  <c:v>MiF1</c:v>
                </c:pt>
              </c:strCache>
            </c:strRef>
          </c:tx>
          <c:spPr>
            <a:solidFill>
              <a:schemeClr val="accent4"/>
            </a:solidFill>
            <a:ln>
              <a:noFill/>
            </a:ln>
            <a:effectLst/>
          </c:spPr>
          <c:invertIfNegative val="0"/>
          <c:cat>
            <c:strRef>
              <c:f>Sheet1!$A$17:$A$26</c:f>
              <c:strCache>
                <c:ptCount val="9"/>
                <c:pt idx="0">
                  <c:v>ChatGPT</c:v>
                </c:pt>
                <c:pt idx="2">
                  <c:v>DeBERTa</c:v>
                </c:pt>
                <c:pt idx="4">
                  <c:v>RoBERTa</c:v>
                </c:pt>
                <c:pt idx="6">
                  <c:v>InfoVGAE</c:v>
                </c:pt>
                <c:pt idx="8">
                  <c:v>SocialSense</c:v>
                </c:pt>
              </c:strCache>
            </c:strRef>
          </c:cat>
          <c:val>
            <c:numRef>
              <c:f>Sheet1!$B$17:$B$26</c:f>
              <c:numCache>
                <c:formatCode>General</c:formatCode>
                <c:ptCount val="10"/>
                <c:pt idx="0">
                  <c:v>58.61</c:v>
                </c:pt>
                <c:pt idx="2">
                  <c:v>64.77</c:v>
                </c:pt>
                <c:pt idx="4">
                  <c:v>65.26</c:v>
                </c:pt>
                <c:pt idx="6">
                  <c:v>67.46</c:v>
                </c:pt>
                <c:pt idx="8">
                  <c:v>70.45</c:v>
                </c:pt>
              </c:numCache>
            </c:numRef>
          </c:val>
          <c:extLst xmlns:c16r2="http://schemas.microsoft.com/office/drawing/2015/06/chart">
            <c:ext xmlns:c16="http://schemas.microsoft.com/office/drawing/2014/chart" uri="{C3380CC4-5D6E-409C-BE32-E72D297353CC}">
              <c16:uniqueId val="{00000000-BED2-4942-8E06-859644B7FF92}"/>
            </c:ext>
          </c:extLst>
        </c:ser>
        <c:dLbls>
          <c:showLegendKey val="0"/>
          <c:showVal val="0"/>
          <c:showCatName val="0"/>
          <c:showSerName val="0"/>
          <c:showPercent val="0"/>
          <c:showBubbleSize val="0"/>
        </c:dLbls>
        <c:gapWidth val="113"/>
        <c:overlap val="-27"/>
        <c:axId val="2108738024"/>
        <c:axId val="2108741640"/>
      </c:barChart>
      <c:catAx>
        <c:axId val="2108738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8741640"/>
        <c:crosses val="autoZero"/>
        <c:auto val="1"/>
        <c:lblAlgn val="ctr"/>
        <c:lblOffset val="100"/>
        <c:noMultiLvlLbl val="0"/>
      </c:catAx>
      <c:valAx>
        <c:axId val="2108741640"/>
        <c:scaling>
          <c:orientation val="minMax"/>
          <c:max val="73.0"/>
          <c:min val="5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87380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Ablation (MiF1)</a:t>
            </a:r>
          </a:p>
        </c:rich>
      </c:tx>
      <c:layout/>
      <c:overlay val="0"/>
      <c:spPr>
        <a:noFill/>
        <a:ln>
          <a:noFill/>
        </a:ln>
        <a:effectLst/>
      </c:spPr>
    </c:title>
    <c:autoTitleDeleted val="0"/>
    <c:plotArea>
      <c:layout/>
      <c:barChart>
        <c:barDir val="bar"/>
        <c:grouping val="clustered"/>
        <c:varyColors val="0"/>
        <c:ser>
          <c:idx val="0"/>
          <c:order val="0"/>
          <c:tx>
            <c:strRef>
              <c:f>Sheet1!$D$28</c:f>
              <c:strCache>
                <c:ptCount val="1"/>
                <c:pt idx="0">
                  <c:v>MiF1</c:v>
                </c:pt>
              </c:strCache>
            </c:strRef>
          </c:tx>
          <c:spPr>
            <a:solidFill>
              <a:schemeClr val="accent1"/>
            </a:solidFill>
            <a:ln>
              <a:noFill/>
            </a:ln>
            <a:effectLst/>
          </c:spPr>
          <c:invertIfNegative val="0"/>
          <c:cat>
            <c:strRef>
              <c:f>Sheet1!$A$29:$A$40</c:f>
              <c:strCache>
                <c:ptCount val="11"/>
                <c:pt idx="0">
                  <c:v>Ours</c:v>
                </c:pt>
                <c:pt idx="2">
                  <c:v>w/o belief</c:v>
                </c:pt>
                <c:pt idx="4">
                  <c:v>w/o user-news</c:v>
                </c:pt>
                <c:pt idx="6">
                  <c:v>w/o profile</c:v>
                </c:pt>
                <c:pt idx="8">
                  <c:v>w/o history</c:v>
                </c:pt>
                <c:pt idx="10">
                  <c:v>w/ random init</c:v>
                </c:pt>
              </c:strCache>
            </c:strRef>
          </c:cat>
          <c:val>
            <c:numRef>
              <c:f>Sheet1!$D$29:$D$40</c:f>
              <c:numCache>
                <c:formatCode>General</c:formatCode>
                <c:ptCount val="12"/>
                <c:pt idx="0">
                  <c:v>70.45</c:v>
                </c:pt>
                <c:pt idx="2">
                  <c:v>66.8</c:v>
                </c:pt>
                <c:pt idx="4">
                  <c:v>66.51</c:v>
                </c:pt>
                <c:pt idx="6">
                  <c:v>64.49</c:v>
                </c:pt>
                <c:pt idx="8">
                  <c:v>67.95</c:v>
                </c:pt>
                <c:pt idx="10">
                  <c:v>61.79</c:v>
                </c:pt>
              </c:numCache>
            </c:numRef>
          </c:val>
          <c:extLst xmlns:c16r2="http://schemas.microsoft.com/office/drawing/2015/06/chart">
            <c:ext xmlns:c16="http://schemas.microsoft.com/office/drawing/2014/chart" uri="{C3380CC4-5D6E-409C-BE32-E72D297353CC}">
              <c16:uniqueId val="{00000000-7EF1-41D7-91EB-2D971EE9D19B}"/>
            </c:ext>
          </c:extLst>
        </c:ser>
        <c:dLbls>
          <c:showLegendKey val="0"/>
          <c:showVal val="0"/>
          <c:showCatName val="0"/>
          <c:showSerName val="0"/>
          <c:showPercent val="0"/>
          <c:showBubbleSize val="0"/>
        </c:dLbls>
        <c:gapWidth val="112"/>
        <c:axId val="2109694120"/>
        <c:axId val="2109687880"/>
      </c:barChart>
      <c:catAx>
        <c:axId val="2109694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9687880"/>
        <c:crosses val="autoZero"/>
        <c:auto val="1"/>
        <c:lblAlgn val="ctr"/>
        <c:lblOffset val="100"/>
        <c:noMultiLvlLbl val="0"/>
      </c:catAx>
      <c:valAx>
        <c:axId val="21096878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96941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Polarity</a:t>
            </a:r>
            <a:r>
              <a:rPr lang="en-US" baseline="0" dirty="0"/>
              <a:t> (</a:t>
            </a:r>
            <a:r>
              <a:rPr lang="en-US" dirty="0"/>
              <a:t>MaF1)</a:t>
            </a:r>
          </a:p>
        </c:rich>
      </c:tx>
      <c:layout/>
      <c:overlay val="0"/>
      <c:spPr>
        <a:noFill/>
        <a:ln>
          <a:noFill/>
        </a:ln>
        <a:effectLst/>
      </c:spPr>
    </c:title>
    <c:autoTitleDeleted val="0"/>
    <c:plotArea>
      <c:layout/>
      <c:barChart>
        <c:barDir val="col"/>
        <c:grouping val="clustered"/>
        <c:varyColors val="0"/>
        <c:ser>
          <c:idx val="0"/>
          <c:order val="0"/>
          <c:tx>
            <c:strRef>
              <c:f>Sheet1!$C$16</c:f>
              <c:strCache>
                <c:ptCount val="1"/>
                <c:pt idx="0">
                  <c:v>MaF1</c:v>
                </c:pt>
              </c:strCache>
            </c:strRef>
          </c:tx>
          <c:spPr>
            <a:solidFill>
              <a:schemeClr val="accent4"/>
            </a:solidFill>
            <a:ln>
              <a:noFill/>
            </a:ln>
            <a:effectLst/>
          </c:spPr>
          <c:invertIfNegative val="0"/>
          <c:cat>
            <c:strRef>
              <c:f>Sheet1!$A$17:$A$26</c:f>
              <c:strCache>
                <c:ptCount val="9"/>
                <c:pt idx="0">
                  <c:v>ChatGPT</c:v>
                </c:pt>
                <c:pt idx="2">
                  <c:v>DeBERTa</c:v>
                </c:pt>
                <c:pt idx="4">
                  <c:v>RoBERTa</c:v>
                </c:pt>
                <c:pt idx="6">
                  <c:v>InfoVGAE</c:v>
                </c:pt>
                <c:pt idx="8">
                  <c:v>SocialSense</c:v>
                </c:pt>
              </c:strCache>
            </c:strRef>
          </c:cat>
          <c:val>
            <c:numRef>
              <c:f>Sheet1!$C$17:$C$26</c:f>
              <c:numCache>
                <c:formatCode>General</c:formatCode>
                <c:ptCount val="10"/>
                <c:pt idx="0">
                  <c:v>48.67</c:v>
                </c:pt>
                <c:pt idx="2">
                  <c:v>59.3</c:v>
                </c:pt>
                <c:pt idx="4">
                  <c:v>59.02</c:v>
                </c:pt>
                <c:pt idx="6">
                  <c:v>60.05</c:v>
                </c:pt>
                <c:pt idx="8">
                  <c:v>65.71</c:v>
                </c:pt>
              </c:numCache>
            </c:numRef>
          </c:val>
          <c:extLst xmlns:c16r2="http://schemas.microsoft.com/office/drawing/2015/06/chart">
            <c:ext xmlns:c16="http://schemas.microsoft.com/office/drawing/2014/chart" uri="{C3380CC4-5D6E-409C-BE32-E72D297353CC}">
              <c16:uniqueId val="{00000000-5A8E-4895-94B6-B20BE4624930}"/>
            </c:ext>
          </c:extLst>
        </c:ser>
        <c:dLbls>
          <c:showLegendKey val="0"/>
          <c:showVal val="0"/>
          <c:showCatName val="0"/>
          <c:showSerName val="0"/>
          <c:showPercent val="0"/>
          <c:showBubbleSize val="0"/>
        </c:dLbls>
        <c:gapWidth val="119"/>
        <c:overlap val="-27"/>
        <c:axId val="2109664552"/>
        <c:axId val="2109665832"/>
      </c:barChart>
      <c:catAx>
        <c:axId val="2109664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9665832"/>
        <c:crosses val="autoZero"/>
        <c:auto val="1"/>
        <c:lblAlgn val="ctr"/>
        <c:lblOffset val="100"/>
        <c:noMultiLvlLbl val="0"/>
      </c:catAx>
      <c:valAx>
        <c:axId val="2109665832"/>
        <c:scaling>
          <c:orientation val="minMax"/>
          <c:min val="4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96645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Intensity</a:t>
            </a:r>
            <a:r>
              <a:rPr lang="en-US" baseline="0" dirty="0"/>
              <a:t> (</a:t>
            </a:r>
            <a:r>
              <a:rPr lang="en-US" dirty="0"/>
              <a:t>Pearson)</a:t>
            </a:r>
          </a:p>
        </c:rich>
      </c:tx>
      <c:layout/>
      <c:overlay val="0"/>
      <c:spPr>
        <a:noFill/>
        <a:ln>
          <a:noFill/>
        </a:ln>
        <a:effectLst/>
      </c:spPr>
    </c:title>
    <c:autoTitleDeleted val="0"/>
    <c:plotArea>
      <c:layout/>
      <c:barChart>
        <c:barDir val="col"/>
        <c:grouping val="clustered"/>
        <c:varyColors val="0"/>
        <c:ser>
          <c:idx val="0"/>
          <c:order val="0"/>
          <c:tx>
            <c:strRef>
              <c:f>Sheet1!$D$16</c:f>
              <c:strCache>
                <c:ptCount val="1"/>
                <c:pt idx="0">
                  <c:v>Pearson</c:v>
                </c:pt>
              </c:strCache>
            </c:strRef>
          </c:tx>
          <c:spPr>
            <a:solidFill>
              <a:schemeClr val="accent1"/>
            </a:solidFill>
            <a:ln>
              <a:noFill/>
            </a:ln>
            <a:effectLst/>
          </c:spPr>
          <c:invertIfNegative val="0"/>
          <c:cat>
            <c:strRef>
              <c:f>Sheet1!$A$17:$A$26</c:f>
              <c:strCache>
                <c:ptCount val="9"/>
                <c:pt idx="0">
                  <c:v>ChatGPT</c:v>
                </c:pt>
                <c:pt idx="2">
                  <c:v>DeBERTa</c:v>
                </c:pt>
                <c:pt idx="4">
                  <c:v>RoBERTa</c:v>
                </c:pt>
                <c:pt idx="6">
                  <c:v>InfoVGAE</c:v>
                </c:pt>
                <c:pt idx="8">
                  <c:v>SocialSense</c:v>
                </c:pt>
              </c:strCache>
            </c:strRef>
          </c:cat>
          <c:val>
            <c:numRef>
              <c:f>Sheet1!$D$17:$D$26</c:f>
              <c:numCache>
                <c:formatCode>General</c:formatCode>
                <c:ptCount val="10"/>
                <c:pt idx="0">
                  <c:v>43.8</c:v>
                </c:pt>
                <c:pt idx="2">
                  <c:v>50.37</c:v>
                </c:pt>
                <c:pt idx="4">
                  <c:v>53.01</c:v>
                </c:pt>
                <c:pt idx="6">
                  <c:v>60.05</c:v>
                </c:pt>
                <c:pt idx="8">
                  <c:v>62.39</c:v>
                </c:pt>
              </c:numCache>
            </c:numRef>
          </c:val>
          <c:extLst xmlns:c16r2="http://schemas.microsoft.com/office/drawing/2015/06/chart">
            <c:ext xmlns:c16="http://schemas.microsoft.com/office/drawing/2014/chart" uri="{C3380CC4-5D6E-409C-BE32-E72D297353CC}">
              <c16:uniqueId val="{00000000-5E5B-4072-9509-C010C927044B}"/>
            </c:ext>
          </c:extLst>
        </c:ser>
        <c:dLbls>
          <c:showLegendKey val="0"/>
          <c:showVal val="0"/>
          <c:showCatName val="0"/>
          <c:showSerName val="0"/>
          <c:showPercent val="0"/>
          <c:showBubbleSize val="0"/>
        </c:dLbls>
        <c:gapWidth val="119"/>
        <c:overlap val="-27"/>
        <c:axId val="2109600520"/>
        <c:axId val="2109707128"/>
      </c:barChart>
      <c:catAx>
        <c:axId val="2109600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9707128"/>
        <c:crosses val="autoZero"/>
        <c:auto val="1"/>
        <c:lblAlgn val="ctr"/>
        <c:lblOffset val="100"/>
        <c:noMultiLvlLbl val="0"/>
      </c:catAx>
      <c:valAx>
        <c:axId val="2109707128"/>
        <c:scaling>
          <c:orientation val="minMax"/>
          <c:min val="4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96005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Lurker</a:t>
            </a:r>
          </a:p>
        </c:rich>
      </c:tx>
      <c:layout/>
      <c:overlay val="0"/>
      <c:spPr>
        <a:noFill/>
        <a:ln>
          <a:noFill/>
        </a:ln>
        <a:effectLst/>
      </c:spPr>
    </c:title>
    <c:autoTitleDeleted val="0"/>
    <c:plotArea>
      <c:layout/>
      <c:barChart>
        <c:barDir val="col"/>
        <c:grouping val="clustered"/>
        <c:varyColors val="0"/>
        <c:ser>
          <c:idx val="0"/>
          <c:order val="0"/>
          <c:tx>
            <c:strRef>
              <c:f>Sheet1!$A$60</c:f>
              <c:strCache>
                <c:ptCount val="1"/>
                <c:pt idx="0">
                  <c:v>DeBERTa</c:v>
                </c:pt>
              </c:strCache>
            </c:strRef>
          </c:tx>
          <c:spPr>
            <a:solidFill>
              <a:schemeClr val="accent2">
                <a:shade val="45000"/>
              </a:schemeClr>
            </a:solidFill>
            <a:ln>
              <a:noFill/>
            </a:ln>
            <a:effectLst/>
          </c:spPr>
          <c:invertIfNegative val="0"/>
          <c:cat>
            <c:strRef>
              <c:f>Sheet1!$C$59:$E$59</c:f>
              <c:strCache>
                <c:ptCount val="3"/>
                <c:pt idx="0">
                  <c:v>Pearson</c:v>
                </c:pt>
                <c:pt idx="1">
                  <c:v>MiF1</c:v>
                </c:pt>
                <c:pt idx="2">
                  <c:v>MaF1</c:v>
                </c:pt>
              </c:strCache>
            </c:strRef>
          </c:cat>
          <c:val>
            <c:numRef>
              <c:f>Sheet1!$C$60:$E$60</c:f>
              <c:numCache>
                <c:formatCode>General</c:formatCode>
                <c:ptCount val="3"/>
                <c:pt idx="0">
                  <c:v>37.49</c:v>
                </c:pt>
                <c:pt idx="1">
                  <c:v>59.2</c:v>
                </c:pt>
                <c:pt idx="2">
                  <c:v>51.98</c:v>
                </c:pt>
              </c:numCache>
            </c:numRef>
          </c:val>
          <c:extLst xmlns:c16r2="http://schemas.microsoft.com/office/drawing/2015/06/chart">
            <c:ext xmlns:c16="http://schemas.microsoft.com/office/drawing/2014/chart" uri="{C3380CC4-5D6E-409C-BE32-E72D297353CC}">
              <c16:uniqueId val="{00000000-BDEF-4C00-8D7C-8BBB61865C24}"/>
            </c:ext>
          </c:extLst>
        </c:ser>
        <c:ser>
          <c:idx val="2"/>
          <c:order val="1"/>
          <c:tx>
            <c:strRef>
              <c:f>Sheet1!$A$62</c:f>
              <c:strCache>
                <c:ptCount val="1"/>
                <c:pt idx="0">
                  <c:v>RoBERTa</c:v>
                </c:pt>
              </c:strCache>
            </c:strRef>
          </c:tx>
          <c:spPr>
            <a:solidFill>
              <a:schemeClr val="accent2">
                <a:shade val="76000"/>
              </a:schemeClr>
            </a:solidFill>
            <a:ln>
              <a:noFill/>
            </a:ln>
            <a:effectLst/>
          </c:spPr>
          <c:invertIfNegative val="0"/>
          <c:cat>
            <c:strRef>
              <c:f>Sheet1!$C$59:$E$59</c:f>
              <c:strCache>
                <c:ptCount val="3"/>
                <c:pt idx="0">
                  <c:v>Pearson</c:v>
                </c:pt>
                <c:pt idx="1">
                  <c:v>MiF1</c:v>
                </c:pt>
                <c:pt idx="2">
                  <c:v>MaF1</c:v>
                </c:pt>
              </c:strCache>
            </c:strRef>
          </c:cat>
          <c:val>
            <c:numRef>
              <c:f>Sheet1!$C$62:$E$62</c:f>
              <c:numCache>
                <c:formatCode>General</c:formatCode>
                <c:ptCount val="3"/>
                <c:pt idx="0">
                  <c:v>41.76</c:v>
                </c:pt>
                <c:pt idx="1">
                  <c:v>60.81</c:v>
                </c:pt>
                <c:pt idx="2">
                  <c:v>52.74</c:v>
                </c:pt>
              </c:numCache>
            </c:numRef>
          </c:val>
          <c:extLst xmlns:c16r2="http://schemas.microsoft.com/office/drawing/2015/06/chart">
            <c:ext xmlns:c16="http://schemas.microsoft.com/office/drawing/2014/chart" uri="{C3380CC4-5D6E-409C-BE32-E72D297353CC}">
              <c16:uniqueId val="{00000001-BDEF-4C00-8D7C-8BBB61865C24}"/>
            </c:ext>
          </c:extLst>
        </c:ser>
        <c:ser>
          <c:idx val="4"/>
          <c:order val="2"/>
          <c:tx>
            <c:strRef>
              <c:f>Sheet1!$A$64</c:f>
              <c:strCache>
                <c:ptCount val="1"/>
                <c:pt idx="0">
                  <c:v>InfoVGAE</c:v>
                </c:pt>
              </c:strCache>
            </c:strRef>
          </c:tx>
          <c:spPr>
            <a:solidFill>
              <a:schemeClr val="accent2">
                <a:tint val="93000"/>
              </a:schemeClr>
            </a:solidFill>
            <a:ln>
              <a:noFill/>
            </a:ln>
            <a:effectLst/>
          </c:spPr>
          <c:invertIfNegative val="0"/>
          <c:cat>
            <c:strRef>
              <c:f>Sheet1!$C$59:$E$59</c:f>
              <c:strCache>
                <c:ptCount val="3"/>
                <c:pt idx="0">
                  <c:v>Pearson</c:v>
                </c:pt>
                <c:pt idx="1">
                  <c:v>MiF1</c:v>
                </c:pt>
                <c:pt idx="2">
                  <c:v>MaF1</c:v>
                </c:pt>
              </c:strCache>
            </c:strRef>
          </c:cat>
          <c:val>
            <c:numRef>
              <c:f>Sheet1!$C$64:$E$64</c:f>
              <c:numCache>
                <c:formatCode>General</c:formatCode>
                <c:ptCount val="3"/>
                <c:pt idx="0">
                  <c:v>36.6</c:v>
                </c:pt>
                <c:pt idx="1">
                  <c:v>61.34</c:v>
                </c:pt>
                <c:pt idx="2">
                  <c:v>47.61</c:v>
                </c:pt>
              </c:numCache>
            </c:numRef>
          </c:val>
          <c:extLst xmlns:c16r2="http://schemas.microsoft.com/office/drawing/2015/06/chart">
            <c:ext xmlns:c16="http://schemas.microsoft.com/office/drawing/2014/chart" uri="{C3380CC4-5D6E-409C-BE32-E72D297353CC}">
              <c16:uniqueId val="{00000002-BDEF-4C00-8D7C-8BBB61865C24}"/>
            </c:ext>
          </c:extLst>
        </c:ser>
        <c:ser>
          <c:idx val="6"/>
          <c:order val="3"/>
          <c:tx>
            <c:strRef>
              <c:f>Sheet1!$A$66</c:f>
              <c:strCache>
                <c:ptCount val="1"/>
                <c:pt idx="0">
                  <c:v>Ours</c:v>
                </c:pt>
              </c:strCache>
            </c:strRef>
          </c:tx>
          <c:spPr>
            <a:solidFill>
              <a:schemeClr val="accent2">
                <a:tint val="62000"/>
              </a:schemeClr>
            </a:solidFill>
            <a:ln>
              <a:noFill/>
            </a:ln>
            <a:effectLst/>
          </c:spPr>
          <c:invertIfNegative val="0"/>
          <c:cat>
            <c:strRef>
              <c:f>Sheet1!$C$59:$E$59</c:f>
              <c:strCache>
                <c:ptCount val="3"/>
                <c:pt idx="0">
                  <c:v>Pearson</c:v>
                </c:pt>
                <c:pt idx="1">
                  <c:v>MiF1</c:v>
                </c:pt>
                <c:pt idx="2">
                  <c:v>MaF1</c:v>
                </c:pt>
              </c:strCache>
            </c:strRef>
          </c:cat>
          <c:val>
            <c:numRef>
              <c:f>Sheet1!$C$66:$E$66</c:f>
              <c:numCache>
                <c:formatCode>General</c:formatCode>
                <c:ptCount val="3"/>
                <c:pt idx="0">
                  <c:v>54.25</c:v>
                </c:pt>
                <c:pt idx="1">
                  <c:v>71.01</c:v>
                </c:pt>
                <c:pt idx="2">
                  <c:v>63.88</c:v>
                </c:pt>
              </c:numCache>
            </c:numRef>
          </c:val>
          <c:extLst xmlns:c16r2="http://schemas.microsoft.com/office/drawing/2015/06/chart">
            <c:ext xmlns:c16="http://schemas.microsoft.com/office/drawing/2014/chart" uri="{C3380CC4-5D6E-409C-BE32-E72D297353CC}">
              <c16:uniqueId val="{00000003-BDEF-4C00-8D7C-8BBB61865C24}"/>
            </c:ext>
          </c:extLst>
        </c:ser>
        <c:dLbls>
          <c:showLegendKey val="0"/>
          <c:showVal val="0"/>
          <c:showCatName val="0"/>
          <c:showSerName val="0"/>
          <c:showPercent val="0"/>
          <c:showBubbleSize val="0"/>
        </c:dLbls>
        <c:gapWidth val="219"/>
        <c:overlap val="-27"/>
        <c:axId val="2127640792"/>
        <c:axId val="2127637000"/>
        <c:extLst xmlns:c16r2="http://schemas.microsoft.com/office/drawing/2015/06/chart">
          <c:ext xmlns:c15="http://schemas.microsoft.com/office/drawing/2012/chart" uri="{02D57815-91ED-43cb-92C2-25804820EDAC}">
            <c15:filteredBarSeries>
              <c15:ser>
                <c:idx val="1"/>
                <c:order val="1"/>
                <c:tx>
                  <c:strRef>
                    <c:extLst xmlns:c16r2="http://schemas.microsoft.com/office/drawing/2015/06/chart">
                      <c:ext uri="{02D57815-91ED-43cb-92C2-25804820EDAC}">
                        <c15:formulaRef>
                          <c15:sqref>Sheet1!$A$61</c15:sqref>
                        </c15:formulaRef>
                      </c:ext>
                    </c:extLst>
                    <c:strCache>
                      <c:ptCount val="1"/>
                    </c:strCache>
                  </c:strRef>
                </c:tx>
                <c:spPr>
                  <a:solidFill>
                    <a:schemeClr val="accent2">
                      <a:shade val="61000"/>
                    </a:schemeClr>
                  </a:solidFill>
                  <a:ln>
                    <a:noFill/>
                  </a:ln>
                  <a:effectLst/>
                </c:spPr>
                <c:invertIfNegative val="0"/>
                <c:cat>
                  <c:strRef>
                    <c:extLst xmlns:c16r2="http://schemas.microsoft.com/office/drawing/2015/06/chart">
                      <c:ext uri="{02D57815-91ED-43cb-92C2-25804820EDAC}">
                        <c15:formulaRef>
                          <c15:sqref>Sheet1!$C$59:$E$59</c15:sqref>
                        </c15:formulaRef>
                      </c:ext>
                    </c:extLst>
                    <c:strCache>
                      <c:ptCount val="3"/>
                      <c:pt idx="0">
                        <c:v>Pearson</c:v>
                      </c:pt>
                      <c:pt idx="1">
                        <c:v>MiF1</c:v>
                      </c:pt>
                      <c:pt idx="2">
                        <c:v>MaF1</c:v>
                      </c:pt>
                    </c:strCache>
                  </c:strRef>
                </c:cat>
                <c:val>
                  <c:numRef>
                    <c:extLst xmlns:c16r2="http://schemas.microsoft.com/office/drawing/2015/06/chart">
                      <c:ext uri="{02D57815-91ED-43cb-92C2-25804820EDAC}">
                        <c15:formulaRef>
                          <c15:sqref>Sheet1!$C$61:$E$61</c15:sqref>
                        </c15:formulaRef>
                      </c:ext>
                    </c:extLst>
                    <c:numCache>
                      <c:formatCode>General</c:formatCode>
                      <c:ptCount val="3"/>
                    </c:numCache>
                  </c:numRef>
                </c:val>
                <c:extLst xmlns:c16r2="http://schemas.microsoft.com/office/drawing/2015/06/chart">
                  <c:ext xmlns:c16="http://schemas.microsoft.com/office/drawing/2014/chart" uri="{C3380CC4-5D6E-409C-BE32-E72D297353CC}">
                    <c16:uniqueId val="{00000004-BDEF-4C00-8D7C-8BBB61865C24}"/>
                  </c:ext>
                </c:extLst>
              </c15:ser>
            </c15:filteredBarSeries>
            <c15:filteredBarSeries>
              <c15:ser>
                <c:idx val="3"/>
                <c:order val="3"/>
                <c:tx>
                  <c:strRef>
                    <c:extLst xmlns:c15="http://schemas.microsoft.com/office/drawing/2012/chart" xmlns:c16r2="http://schemas.microsoft.com/office/drawing/2015/06/chart">
                      <c:ext xmlns:c15="http://schemas.microsoft.com/office/drawing/2012/chart" uri="{02D57815-91ED-43cb-92C2-25804820EDAC}">
                        <c15:formulaRef>
                          <c15:sqref>Sheet1!$A$63</c15:sqref>
                        </c15:formulaRef>
                      </c:ext>
                    </c:extLst>
                    <c:strCache>
                      <c:ptCount val="1"/>
                    </c:strCache>
                  </c:strRef>
                </c:tx>
                <c:spPr>
                  <a:solidFill>
                    <a:schemeClr val="accent2">
                      <a:shade val="92000"/>
                    </a:schemeClr>
                  </a:solidFill>
                  <a:ln>
                    <a:noFill/>
                  </a:ln>
                  <a:effectLst/>
                </c:spPr>
                <c:invertIfNegative val="0"/>
                <c:cat>
                  <c:strRef>
                    <c:extLst xmlns:c15="http://schemas.microsoft.com/office/drawing/2012/chart" xmlns:c16r2="http://schemas.microsoft.com/office/drawing/2015/06/chart">
                      <c:ext xmlns:c15="http://schemas.microsoft.com/office/drawing/2012/chart" uri="{02D57815-91ED-43cb-92C2-25804820EDAC}">
                        <c15:formulaRef>
                          <c15:sqref>Sheet1!$C$59:$E$59</c15:sqref>
                        </c15:formulaRef>
                      </c:ext>
                    </c:extLst>
                    <c:strCache>
                      <c:ptCount val="3"/>
                      <c:pt idx="0">
                        <c:v>Pearson</c:v>
                      </c:pt>
                      <c:pt idx="1">
                        <c:v>MiF1</c:v>
                      </c:pt>
                      <c:pt idx="2">
                        <c:v>MaF1</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Sheet1!$C$63:$E$63</c15:sqref>
                        </c15:formulaRef>
                      </c:ext>
                    </c:extLst>
                    <c:numCache>
                      <c:formatCode>General</c:formatCode>
                      <c:ptCount val="3"/>
                    </c:numCache>
                  </c:numRef>
                </c:val>
                <c:extLst xmlns:c15="http://schemas.microsoft.com/office/drawing/2012/chart" xmlns:c16r2="http://schemas.microsoft.com/office/drawing/2015/06/chart">
                  <c:ext xmlns:c16="http://schemas.microsoft.com/office/drawing/2014/chart" uri="{C3380CC4-5D6E-409C-BE32-E72D297353CC}">
                    <c16:uniqueId val="{00000005-BDEF-4C00-8D7C-8BBB61865C24}"/>
                  </c:ext>
                </c:extLst>
              </c15:ser>
            </c15:filteredBarSeries>
            <c15:filteredBarSeries>
              <c15:ser>
                <c:idx val="5"/>
                <c:order val="5"/>
                <c:tx>
                  <c:strRef>
                    <c:extLst xmlns:c15="http://schemas.microsoft.com/office/drawing/2012/chart" xmlns:c16r2="http://schemas.microsoft.com/office/drawing/2015/06/chart">
                      <c:ext xmlns:c15="http://schemas.microsoft.com/office/drawing/2012/chart" uri="{02D57815-91ED-43cb-92C2-25804820EDAC}">
                        <c15:formulaRef>
                          <c15:sqref>Sheet1!$A$65</c15:sqref>
                        </c15:formulaRef>
                      </c:ext>
                    </c:extLst>
                    <c:strCache>
                      <c:ptCount val="1"/>
                    </c:strCache>
                  </c:strRef>
                </c:tx>
                <c:spPr>
                  <a:solidFill>
                    <a:schemeClr val="accent2">
                      <a:tint val="77000"/>
                    </a:schemeClr>
                  </a:solidFill>
                  <a:ln>
                    <a:noFill/>
                  </a:ln>
                  <a:effectLst/>
                </c:spPr>
                <c:invertIfNegative val="0"/>
                <c:cat>
                  <c:strRef>
                    <c:extLst xmlns:c15="http://schemas.microsoft.com/office/drawing/2012/chart" xmlns:c16r2="http://schemas.microsoft.com/office/drawing/2015/06/chart">
                      <c:ext xmlns:c15="http://schemas.microsoft.com/office/drawing/2012/chart" uri="{02D57815-91ED-43cb-92C2-25804820EDAC}">
                        <c15:formulaRef>
                          <c15:sqref>Sheet1!$C$59:$E$59</c15:sqref>
                        </c15:formulaRef>
                      </c:ext>
                    </c:extLst>
                    <c:strCache>
                      <c:ptCount val="3"/>
                      <c:pt idx="0">
                        <c:v>Pearson</c:v>
                      </c:pt>
                      <c:pt idx="1">
                        <c:v>MiF1</c:v>
                      </c:pt>
                      <c:pt idx="2">
                        <c:v>MaF1</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Sheet1!$C$65:$E$65</c15:sqref>
                        </c15:formulaRef>
                      </c:ext>
                    </c:extLst>
                    <c:numCache>
                      <c:formatCode>General</c:formatCode>
                      <c:ptCount val="3"/>
                    </c:numCache>
                  </c:numRef>
                </c:val>
                <c:extLst xmlns:c15="http://schemas.microsoft.com/office/drawing/2012/chart" xmlns:c16r2="http://schemas.microsoft.com/office/drawing/2015/06/chart">
                  <c:ext xmlns:c16="http://schemas.microsoft.com/office/drawing/2014/chart" uri="{C3380CC4-5D6E-409C-BE32-E72D297353CC}">
                    <c16:uniqueId val="{00000006-BDEF-4C00-8D7C-8BBB61865C24}"/>
                  </c:ext>
                </c:extLst>
              </c15:ser>
            </c15:filteredBarSeries>
            <c15:filteredBarSeries>
              <c15:ser>
                <c:idx val="7"/>
                <c:order val="7"/>
                <c:tx>
                  <c:strRef>
                    <c:extLst xmlns:c15="http://schemas.microsoft.com/office/drawing/2012/chart" xmlns:c16r2="http://schemas.microsoft.com/office/drawing/2015/06/chart">
                      <c:ext xmlns:c15="http://schemas.microsoft.com/office/drawing/2012/chart" uri="{02D57815-91ED-43cb-92C2-25804820EDAC}">
                        <c15:formulaRef>
                          <c15:sqref>Sheet1!$A$67</c15:sqref>
                        </c15:formulaRef>
                      </c:ext>
                    </c:extLst>
                    <c:strCache>
                      <c:ptCount val="1"/>
                    </c:strCache>
                  </c:strRef>
                </c:tx>
                <c:spPr>
                  <a:solidFill>
                    <a:schemeClr val="accent2">
                      <a:tint val="46000"/>
                    </a:schemeClr>
                  </a:solidFill>
                  <a:ln>
                    <a:noFill/>
                  </a:ln>
                  <a:effectLst/>
                </c:spPr>
                <c:invertIfNegative val="0"/>
                <c:cat>
                  <c:strRef>
                    <c:extLst xmlns:c15="http://schemas.microsoft.com/office/drawing/2012/chart" xmlns:c16r2="http://schemas.microsoft.com/office/drawing/2015/06/chart">
                      <c:ext xmlns:c15="http://schemas.microsoft.com/office/drawing/2012/chart" uri="{02D57815-91ED-43cb-92C2-25804820EDAC}">
                        <c15:formulaRef>
                          <c15:sqref>Sheet1!$C$59:$E$59</c15:sqref>
                        </c15:formulaRef>
                      </c:ext>
                    </c:extLst>
                    <c:strCache>
                      <c:ptCount val="3"/>
                      <c:pt idx="0">
                        <c:v>Pearson</c:v>
                      </c:pt>
                      <c:pt idx="1">
                        <c:v>MiF1</c:v>
                      </c:pt>
                      <c:pt idx="2">
                        <c:v>MaF1</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Sheet1!$C$67:$E$67</c15:sqref>
                        </c15:formulaRef>
                      </c:ext>
                    </c:extLst>
                    <c:numCache>
                      <c:formatCode>General</c:formatCode>
                      <c:ptCount val="3"/>
                    </c:numCache>
                  </c:numRef>
                </c:val>
                <c:extLst xmlns:c15="http://schemas.microsoft.com/office/drawing/2012/chart" xmlns:c16r2="http://schemas.microsoft.com/office/drawing/2015/06/chart">
                  <c:ext xmlns:c16="http://schemas.microsoft.com/office/drawing/2014/chart" uri="{C3380CC4-5D6E-409C-BE32-E72D297353CC}">
                    <c16:uniqueId val="{00000007-BDEF-4C00-8D7C-8BBB61865C24}"/>
                  </c:ext>
                </c:extLst>
              </c15:ser>
            </c15:filteredBarSeries>
          </c:ext>
        </c:extLst>
      </c:barChart>
      <c:catAx>
        <c:axId val="2127640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7637000"/>
        <c:crosses val="autoZero"/>
        <c:auto val="1"/>
        <c:lblAlgn val="ctr"/>
        <c:lblOffset val="100"/>
        <c:noMultiLvlLbl val="0"/>
      </c:catAx>
      <c:valAx>
        <c:axId val="2127637000"/>
        <c:scaling>
          <c:orientation val="minMax"/>
          <c:min val="3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764079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Unseen Users</a:t>
            </a:r>
          </a:p>
        </c:rich>
      </c:tx>
      <c:layout>
        <c:manualLayout>
          <c:xMode val="edge"/>
          <c:yMode val="edge"/>
          <c:x val="0.166951224846894"/>
          <c:y val="0.00537015597131745"/>
        </c:manualLayout>
      </c:layout>
      <c:overlay val="0"/>
      <c:spPr>
        <a:noFill/>
        <a:ln>
          <a:noFill/>
        </a:ln>
        <a:effectLst/>
      </c:spPr>
    </c:title>
    <c:autoTitleDeleted val="0"/>
    <c:plotArea>
      <c:layout/>
      <c:barChart>
        <c:barDir val="col"/>
        <c:grouping val="clustered"/>
        <c:varyColors val="0"/>
        <c:ser>
          <c:idx val="0"/>
          <c:order val="0"/>
          <c:tx>
            <c:strRef>
              <c:f>Sheet1!$A$73</c:f>
              <c:strCache>
                <c:ptCount val="1"/>
                <c:pt idx="0">
                  <c:v>DeBERTa</c:v>
                </c:pt>
              </c:strCache>
            </c:strRef>
          </c:tx>
          <c:spPr>
            <a:solidFill>
              <a:schemeClr val="accent5">
                <a:shade val="45000"/>
              </a:schemeClr>
            </a:solidFill>
            <a:ln>
              <a:noFill/>
            </a:ln>
            <a:effectLst/>
          </c:spPr>
          <c:invertIfNegative val="0"/>
          <c:cat>
            <c:strRef>
              <c:f>Sheet1!$C$72:$E$72</c:f>
              <c:strCache>
                <c:ptCount val="3"/>
                <c:pt idx="0">
                  <c:v>Pearson</c:v>
                </c:pt>
                <c:pt idx="1">
                  <c:v>MiF1</c:v>
                </c:pt>
                <c:pt idx="2">
                  <c:v>MaF1</c:v>
                </c:pt>
              </c:strCache>
            </c:strRef>
          </c:cat>
          <c:val>
            <c:numRef>
              <c:f>Sheet1!$C$73:$E$73</c:f>
              <c:numCache>
                <c:formatCode>General</c:formatCode>
                <c:ptCount val="3"/>
                <c:pt idx="0">
                  <c:v>39.32</c:v>
                </c:pt>
                <c:pt idx="1">
                  <c:v>55.56</c:v>
                </c:pt>
                <c:pt idx="2">
                  <c:v>48.8</c:v>
                </c:pt>
              </c:numCache>
            </c:numRef>
          </c:val>
          <c:extLst xmlns:c16r2="http://schemas.microsoft.com/office/drawing/2015/06/chart">
            <c:ext xmlns:c16="http://schemas.microsoft.com/office/drawing/2014/chart" uri="{C3380CC4-5D6E-409C-BE32-E72D297353CC}">
              <c16:uniqueId val="{00000000-AF8F-4DEE-A5E7-A1DF6245D937}"/>
            </c:ext>
          </c:extLst>
        </c:ser>
        <c:ser>
          <c:idx val="2"/>
          <c:order val="1"/>
          <c:tx>
            <c:strRef>
              <c:f>Sheet1!$A$75</c:f>
              <c:strCache>
                <c:ptCount val="1"/>
                <c:pt idx="0">
                  <c:v>RoBERTa</c:v>
                </c:pt>
              </c:strCache>
            </c:strRef>
          </c:tx>
          <c:spPr>
            <a:solidFill>
              <a:schemeClr val="accent5">
                <a:shade val="76000"/>
              </a:schemeClr>
            </a:solidFill>
            <a:ln>
              <a:noFill/>
            </a:ln>
            <a:effectLst/>
          </c:spPr>
          <c:invertIfNegative val="0"/>
          <c:cat>
            <c:strRef>
              <c:f>Sheet1!$C$72:$E$72</c:f>
              <c:strCache>
                <c:ptCount val="3"/>
                <c:pt idx="0">
                  <c:v>Pearson</c:v>
                </c:pt>
                <c:pt idx="1">
                  <c:v>MiF1</c:v>
                </c:pt>
                <c:pt idx="2">
                  <c:v>MaF1</c:v>
                </c:pt>
              </c:strCache>
            </c:strRef>
          </c:cat>
          <c:val>
            <c:numRef>
              <c:f>Sheet1!$C$75:$E$75</c:f>
              <c:numCache>
                <c:formatCode>General</c:formatCode>
                <c:ptCount val="3"/>
                <c:pt idx="0">
                  <c:v>35.71</c:v>
                </c:pt>
                <c:pt idx="1">
                  <c:v>55.2</c:v>
                </c:pt>
                <c:pt idx="2">
                  <c:v>47.99</c:v>
                </c:pt>
              </c:numCache>
            </c:numRef>
          </c:val>
          <c:extLst xmlns:c16r2="http://schemas.microsoft.com/office/drawing/2015/06/chart">
            <c:ext xmlns:c16="http://schemas.microsoft.com/office/drawing/2014/chart" uri="{C3380CC4-5D6E-409C-BE32-E72D297353CC}">
              <c16:uniqueId val="{00000001-AF8F-4DEE-A5E7-A1DF6245D937}"/>
            </c:ext>
          </c:extLst>
        </c:ser>
        <c:ser>
          <c:idx val="4"/>
          <c:order val="2"/>
          <c:tx>
            <c:strRef>
              <c:f>Sheet1!$A$77</c:f>
              <c:strCache>
                <c:ptCount val="1"/>
                <c:pt idx="0">
                  <c:v>InfoVGAE</c:v>
                </c:pt>
              </c:strCache>
            </c:strRef>
          </c:tx>
          <c:spPr>
            <a:solidFill>
              <a:schemeClr val="accent5">
                <a:tint val="93000"/>
              </a:schemeClr>
            </a:solidFill>
            <a:ln>
              <a:noFill/>
            </a:ln>
            <a:effectLst/>
          </c:spPr>
          <c:invertIfNegative val="0"/>
          <c:cat>
            <c:strRef>
              <c:f>Sheet1!$C$72:$E$72</c:f>
              <c:strCache>
                <c:ptCount val="3"/>
                <c:pt idx="0">
                  <c:v>Pearson</c:v>
                </c:pt>
                <c:pt idx="1">
                  <c:v>MiF1</c:v>
                </c:pt>
                <c:pt idx="2">
                  <c:v>MaF1</c:v>
                </c:pt>
              </c:strCache>
            </c:strRef>
          </c:cat>
          <c:val>
            <c:numRef>
              <c:f>Sheet1!$C$77:$E$77</c:f>
              <c:numCache>
                <c:formatCode>General</c:formatCode>
                <c:ptCount val="3"/>
                <c:pt idx="0">
                  <c:v>35.06</c:v>
                </c:pt>
                <c:pt idx="1">
                  <c:v>56.27</c:v>
                </c:pt>
                <c:pt idx="2">
                  <c:v>47.86</c:v>
                </c:pt>
              </c:numCache>
            </c:numRef>
          </c:val>
          <c:extLst xmlns:c16r2="http://schemas.microsoft.com/office/drawing/2015/06/chart">
            <c:ext xmlns:c16="http://schemas.microsoft.com/office/drawing/2014/chart" uri="{C3380CC4-5D6E-409C-BE32-E72D297353CC}">
              <c16:uniqueId val="{00000002-AF8F-4DEE-A5E7-A1DF6245D937}"/>
            </c:ext>
          </c:extLst>
        </c:ser>
        <c:ser>
          <c:idx val="6"/>
          <c:order val="3"/>
          <c:tx>
            <c:strRef>
              <c:f>Sheet1!$A$79</c:f>
              <c:strCache>
                <c:ptCount val="1"/>
                <c:pt idx="0">
                  <c:v>Ours</c:v>
                </c:pt>
              </c:strCache>
            </c:strRef>
          </c:tx>
          <c:spPr>
            <a:solidFill>
              <a:schemeClr val="accent5">
                <a:tint val="62000"/>
              </a:schemeClr>
            </a:solidFill>
            <a:ln>
              <a:noFill/>
            </a:ln>
            <a:effectLst/>
          </c:spPr>
          <c:invertIfNegative val="0"/>
          <c:cat>
            <c:strRef>
              <c:f>Sheet1!$C$72:$E$72</c:f>
              <c:strCache>
                <c:ptCount val="3"/>
                <c:pt idx="0">
                  <c:v>Pearson</c:v>
                </c:pt>
                <c:pt idx="1">
                  <c:v>MiF1</c:v>
                </c:pt>
                <c:pt idx="2">
                  <c:v>MaF1</c:v>
                </c:pt>
              </c:strCache>
            </c:strRef>
          </c:cat>
          <c:val>
            <c:numRef>
              <c:f>Sheet1!$C$79:$E$79</c:f>
              <c:numCache>
                <c:formatCode>General</c:formatCode>
                <c:ptCount val="3"/>
                <c:pt idx="0">
                  <c:v>44.27</c:v>
                </c:pt>
                <c:pt idx="1">
                  <c:v>62.55</c:v>
                </c:pt>
                <c:pt idx="2">
                  <c:v>55.37</c:v>
                </c:pt>
              </c:numCache>
            </c:numRef>
          </c:val>
          <c:extLst xmlns:c16r2="http://schemas.microsoft.com/office/drawing/2015/06/chart">
            <c:ext xmlns:c16="http://schemas.microsoft.com/office/drawing/2014/chart" uri="{C3380CC4-5D6E-409C-BE32-E72D297353CC}">
              <c16:uniqueId val="{00000003-AF8F-4DEE-A5E7-A1DF6245D937}"/>
            </c:ext>
          </c:extLst>
        </c:ser>
        <c:dLbls>
          <c:showLegendKey val="0"/>
          <c:showVal val="0"/>
          <c:showCatName val="0"/>
          <c:showSerName val="0"/>
          <c:showPercent val="0"/>
          <c:showBubbleSize val="0"/>
        </c:dLbls>
        <c:gapWidth val="219"/>
        <c:overlap val="-27"/>
        <c:axId val="2108849944"/>
        <c:axId val="2108853656"/>
        <c:extLst xmlns:c16r2="http://schemas.microsoft.com/office/drawing/2015/06/chart">
          <c:ext xmlns:c15="http://schemas.microsoft.com/office/drawing/2012/chart" uri="{02D57815-91ED-43cb-92C2-25804820EDAC}">
            <c15:filteredBarSeries>
              <c15:ser>
                <c:idx val="1"/>
                <c:order val="1"/>
                <c:tx>
                  <c:strRef>
                    <c:extLst xmlns:c16r2="http://schemas.microsoft.com/office/drawing/2015/06/chart">
                      <c:ext uri="{02D57815-91ED-43cb-92C2-25804820EDAC}">
                        <c15:formulaRef>
                          <c15:sqref>Sheet1!$A$74</c15:sqref>
                        </c15:formulaRef>
                      </c:ext>
                    </c:extLst>
                    <c:strCache>
                      <c:ptCount val="1"/>
                    </c:strCache>
                  </c:strRef>
                </c:tx>
                <c:spPr>
                  <a:solidFill>
                    <a:schemeClr val="accent5">
                      <a:shade val="61000"/>
                    </a:schemeClr>
                  </a:solidFill>
                  <a:ln>
                    <a:noFill/>
                  </a:ln>
                  <a:effectLst/>
                </c:spPr>
                <c:invertIfNegative val="0"/>
                <c:cat>
                  <c:strRef>
                    <c:extLst xmlns:c16r2="http://schemas.microsoft.com/office/drawing/2015/06/chart">
                      <c:ext uri="{02D57815-91ED-43cb-92C2-25804820EDAC}">
                        <c15:formulaRef>
                          <c15:sqref>Sheet1!$C$72:$E$72</c15:sqref>
                        </c15:formulaRef>
                      </c:ext>
                    </c:extLst>
                    <c:strCache>
                      <c:ptCount val="3"/>
                      <c:pt idx="0">
                        <c:v>Pearson</c:v>
                      </c:pt>
                      <c:pt idx="1">
                        <c:v>MiF1</c:v>
                      </c:pt>
                      <c:pt idx="2">
                        <c:v>MaF1</c:v>
                      </c:pt>
                    </c:strCache>
                  </c:strRef>
                </c:cat>
                <c:val>
                  <c:numRef>
                    <c:extLst xmlns:c16r2="http://schemas.microsoft.com/office/drawing/2015/06/chart">
                      <c:ext uri="{02D57815-91ED-43cb-92C2-25804820EDAC}">
                        <c15:formulaRef>
                          <c15:sqref>Sheet1!$C$74:$E$74</c15:sqref>
                        </c15:formulaRef>
                      </c:ext>
                    </c:extLst>
                    <c:numCache>
                      <c:formatCode>General</c:formatCode>
                      <c:ptCount val="3"/>
                    </c:numCache>
                  </c:numRef>
                </c:val>
                <c:extLst xmlns:c16r2="http://schemas.microsoft.com/office/drawing/2015/06/chart">
                  <c:ext xmlns:c16="http://schemas.microsoft.com/office/drawing/2014/chart" uri="{C3380CC4-5D6E-409C-BE32-E72D297353CC}">
                    <c16:uniqueId val="{00000004-AF8F-4DEE-A5E7-A1DF6245D937}"/>
                  </c:ext>
                </c:extLst>
              </c15:ser>
            </c15:filteredBarSeries>
            <c15:filteredBarSeries>
              <c15:ser>
                <c:idx val="3"/>
                <c:order val="3"/>
                <c:tx>
                  <c:strRef>
                    <c:extLst xmlns:c15="http://schemas.microsoft.com/office/drawing/2012/chart" xmlns:c16r2="http://schemas.microsoft.com/office/drawing/2015/06/chart">
                      <c:ext xmlns:c15="http://schemas.microsoft.com/office/drawing/2012/chart" uri="{02D57815-91ED-43cb-92C2-25804820EDAC}">
                        <c15:formulaRef>
                          <c15:sqref>Sheet1!$A$76</c15:sqref>
                        </c15:formulaRef>
                      </c:ext>
                    </c:extLst>
                    <c:strCache>
                      <c:ptCount val="1"/>
                    </c:strCache>
                  </c:strRef>
                </c:tx>
                <c:spPr>
                  <a:solidFill>
                    <a:schemeClr val="accent5">
                      <a:shade val="92000"/>
                    </a:schemeClr>
                  </a:solidFill>
                  <a:ln>
                    <a:noFill/>
                  </a:ln>
                  <a:effectLst/>
                </c:spPr>
                <c:invertIfNegative val="0"/>
                <c:cat>
                  <c:strRef>
                    <c:extLst xmlns:c15="http://schemas.microsoft.com/office/drawing/2012/chart" xmlns:c16r2="http://schemas.microsoft.com/office/drawing/2015/06/chart">
                      <c:ext xmlns:c15="http://schemas.microsoft.com/office/drawing/2012/chart" uri="{02D57815-91ED-43cb-92C2-25804820EDAC}">
                        <c15:formulaRef>
                          <c15:sqref>Sheet1!$C$72:$E$72</c15:sqref>
                        </c15:formulaRef>
                      </c:ext>
                    </c:extLst>
                    <c:strCache>
                      <c:ptCount val="3"/>
                      <c:pt idx="0">
                        <c:v>Pearson</c:v>
                      </c:pt>
                      <c:pt idx="1">
                        <c:v>MiF1</c:v>
                      </c:pt>
                      <c:pt idx="2">
                        <c:v>MaF1</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Sheet1!$C$76:$E$76</c15:sqref>
                        </c15:formulaRef>
                      </c:ext>
                    </c:extLst>
                    <c:numCache>
                      <c:formatCode>General</c:formatCode>
                      <c:ptCount val="3"/>
                    </c:numCache>
                  </c:numRef>
                </c:val>
                <c:extLst xmlns:c15="http://schemas.microsoft.com/office/drawing/2012/chart" xmlns:c16r2="http://schemas.microsoft.com/office/drawing/2015/06/chart">
                  <c:ext xmlns:c16="http://schemas.microsoft.com/office/drawing/2014/chart" uri="{C3380CC4-5D6E-409C-BE32-E72D297353CC}">
                    <c16:uniqueId val="{00000005-AF8F-4DEE-A5E7-A1DF6245D937}"/>
                  </c:ext>
                </c:extLst>
              </c15:ser>
            </c15:filteredBarSeries>
            <c15:filteredBarSeries>
              <c15:ser>
                <c:idx val="5"/>
                <c:order val="5"/>
                <c:tx>
                  <c:strRef>
                    <c:extLst xmlns:c15="http://schemas.microsoft.com/office/drawing/2012/chart" xmlns:c16r2="http://schemas.microsoft.com/office/drawing/2015/06/chart">
                      <c:ext xmlns:c15="http://schemas.microsoft.com/office/drawing/2012/chart" uri="{02D57815-91ED-43cb-92C2-25804820EDAC}">
                        <c15:formulaRef>
                          <c15:sqref>Sheet1!$A$78</c15:sqref>
                        </c15:formulaRef>
                      </c:ext>
                    </c:extLst>
                    <c:strCache>
                      <c:ptCount val="1"/>
                    </c:strCache>
                  </c:strRef>
                </c:tx>
                <c:spPr>
                  <a:solidFill>
                    <a:schemeClr val="accent5">
                      <a:tint val="77000"/>
                    </a:schemeClr>
                  </a:solidFill>
                  <a:ln>
                    <a:noFill/>
                  </a:ln>
                  <a:effectLst/>
                </c:spPr>
                <c:invertIfNegative val="0"/>
                <c:cat>
                  <c:strRef>
                    <c:extLst xmlns:c15="http://schemas.microsoft.com/office/drawing/2012/chart" xmlns:c16r2="http://schemas.microsoft.com/office/drawing/2015/06/chart">
                      <c:ext xmlns:c15="http://schemas.microsoft.com/office/drawing/2012/chart" uri="{02D57815-91ED-43cb-92C2-25804820EDAC}">
                        <c15:formulaRef>
                          <c15:sqref>Sheet1!$C$72:$E$72</c15:sqref>
                        </c15:formulaRef>
                      </c:ext>
                    </c:extLst>
                    <c:strCache>
                      <c:ptCount val="3"/>
                      <c:pt idx="0">
                        <c:v>Pearson</c:v>
                      </c:pt>
                      <c:pt idx="1">
                        <c:v>MiF1</c:v>
                      </c:pt>
                      <c:pt idx="2">
                        <c:v>MaF1</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Sheet1!$C$78:$E$78</c15:sqref>
                        </c15:formulaRef>
                      </c:ext>
                    </c:extLst>
                    <c:numCache>
                      <c:formatCode>General</c:formatCode>
                      <c:ptCount val="3"/>
                    </c:numCache>
                  </c:numRef>
                </c:val>
                <c:extLst xmlns:c15="http://schemas.microsoft.com/office/drawing/2012/chart" xmlns:c16r2="http://schemas.microsoft.com/office/drawing/2015/06/chart">
                  <c:ext xmlns:c16="http://schemas.microsoft.com/office/drawing/2014/chart" uri="{C3380CC4-5D6E-409C-BE32-E72D297353CC}">
                    <c16:uniqueId val="{00000006-AF8F-4DEE-A5E7-A1DF6245D937}"/>
                  </c:ext>
                </c:extLst>
              </c15:ser>
            </c15:filteredBarSeries>
            <c15:filteredBarSeries>
              <c15:ser>
                <c:idx val="7"/>
                <c:order val="7"/>
                <c:tx>
                  <c:strRef>
                    <c:extLst xmlns:c15="http://schemas.microsoft.com/office/drawing/2012/chart" xmlns:c16r2="http://schemas.microsoft.com/office/drawing/2015/06/chart">
                      <c:ext xmlns:c15="http://schemas.microsoft.com/office/drawing/2012/chart" uri="{02D57815-91ED-43cb-92C2-25804820EDAC}">
                        <c15:formulaRef>
                          <c15:sqref>Sheet1!$A$80</c15:sqref>
                        </c15:formulaRef>
                      </c:ext>
                    </c:extLst>
                    <c:strCache>
                      <c:ptCount val="1"/>
                    </c:strCache>
                  </c:strRef>
                </c:tx>
                <c:spPr>
                  <a:solidFill>
                    <a:schemeClr val="accent5">
                      <a:tint val="46000"/>
                    </a:schemeClr>
                  </a:solidFill>
                  <a:ln>
                    <a:noFill/>
                  </a:ln>
                  <a:effectLst/>
                </c:spPr>
                <c:invertIfNegative val="0"/>
                <c:cat>
                  <c:strRef>
                    <c:extLst xmlns:c15="http://schemas.microsoft.com/office/drawing/2012/chart" xmlns:c16r2="http://schemas.microsoft.com/office/drawing/2015/06/chart">
                      <c:ext xmlns:c15="http://schemas.microsoft.com/office/drawing/2012/chart" uri="{02D57815-91ED-43cb-92C2-25804820EDAC}">
                        <c15:formulaRef>
                          <c15:sqref>Sheet1!$C$72:$E$72</c15:sqref>
                        </c15:formulaRef>
                      </c:ext>
                    </c:extLst>
                    <c:strCache>
                      <c:ptCount val="3"/>
                      <c:pt idx="0">
                        <c:v>Pearson</c:v>
                      </c:pt>
                      <c:pt idx="1">
                        <c:v>MiF1</c:v>
                      </c:pt>
                      <c:pt idx="2">
                        <c:v>MaF1</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Sheet1!$C$80:$E$80</c15:sqref>
                        </c15:formulaRef>
                      </c:ext>
                    </c:extLst>
                    <c:numCache>
                      <c:formatCode>General</c:formatCode>
                      <c:ptCount val="3"/>
                    </c:numCache>
                  </c:numRef>
                </c:val>
                <c:extLst xmlns:c15="http://schemas.microsoft.com/office/drawing/2012/chart" xmlns:c16r2="http://schemas.microsoft.com/office/drawing/2015/06/chart">
                  <c:ext xmlns:c16="http://schemas.microsoft.com/office/drawing/2014/chart" uri="{C3380CC4-5D6E-409C-BE32-E72D297353CC}">
                    <c16:uniqueId val="{00000007-AF8F-4DEE-A5E7-A1DF6245D937}"/>
                  </c:ext>
                </c:extLst>
              </c15:ser>
            </c15:filteredBarSeries>
          </c:ext>
        </c:extLst>
      </c:barChart>
      <c:catAx>
        <c:axId val="2108849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8853656"/>
        <c:crosses val="autoZero"/>
        <c:auto val="1"/>
        <c:lblAlgn val="ctr"/>
        <c:lblOffset val="100"/>
        <c:noMultiLvlLbl val="0"/>
      </c:catAx>
      <c:valAx>
        <c:axId val="2108853656"/>
        <c:scaling>
          <c:orientation val="minMax"/>
          <c:min val="3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884994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Zero-Shot</a:t>
            </a:r>
          </a:p>
        </c:rich>
      </c:tx>
      <c:layout/>
      <c:overlay val="0"/>
      <c:spPr>
        <a:noFill/>
        <a:ln>
          <a:noFill/>
        </a:ln>
        <a:effectLst/>
      </c:spPr>
    </c:title>
    <c:autoTitleDeleted val="0"/>
    <c:plotArea>
      <c:layout/>
      <c:barChart>
        <c:barDir val="col"/>
        <c:grouping val="clustered"/>
        <c:varyColors val="0"/>
        <c:ser>
          <c:idx val="0"/>
          <c:order val="0"/>
          <c:tx>
            <c:strRef>
              <c:f>Sheet1!$A$47</c:f>
              <c:strCache>
                <c:ptCount val="1"/>
                <c:pt idx="0">
                  <c:v>ChatGPT</c:v>
                </c:pt>
              </c:strCache>
            </c:strRef>
          </c:tx>
          <c:spPr>
            <a:solidFill>
              <a:schemeClr val="accent1">
                <a:shade val="45000"/>
              </a:schemeClr>
            </a:solidFill>
            <a:ln>
              <a:noFill/>
            </a:ln>
            <a:effectLst/>
          </c:spPr>
          <c:invertIfNegative val="0"/>
          <c:cat>
            <c:strRef>
              <c:f>Sheet1!$B$46:$D$46</c:f>
              <c:strCache>
                <c:ptCount val="3"/>
                <c:pt idx="0">
                  <c:v>Pearson</c:v>
                </c:pt>
                <c:pt idx="1">
                  <c:v>MaF1</c:v>
                </c:pt>
                <c:pt idx="2">
                  <c:v>MiF1</c:v>
                </c:pt>
              </c:strCache>
            </c:strRef>
          </c:cat>
          <c:val>
            <c:numRef>
              <c:f>Sheet1!$B$47:$D$47</c:f>
              <c:numCache>
                <c:formatCode>General</c:formatCode>
                <c:ptCount val="3"/>
                <c:pt idx="0">
                  <c:v>44.15</c:v>
                </c:pt>
                <c:pt idx="1">
                  <c:v>58.61</c:v>
                </c:pt>
                <c:pt idx="2">
                  <c:v>48.67</c:v>
                </c:pt>
              </c:numCache>
            </c:numRef>
          </c:val>
          <c:extLst xmlns:c16r2="http://schemas.microsoft.com/office/drawing/2015/06/chart">
            <c:ext xmlns:c16="http://schemas.microsoft.com/office/drawing/2014/chart" uri="{C3380CC4-5D6E-409C-BE32-E72D297353CC}">
              <c16:uniqueId val="{00000000-D3B3-41E0-A9EB-FA32C54EF295}"/>
            </c:ext>
          </c:extLst>
        </c:ser>
        <c:ser>
          <c:idx val="2"/>
          <c:order val="1"/>
          <c:tx>
            <c:strRef>
              <c:f>Sheet1!$A$49</c:f>
              <c:strCache>
                <c:ptCount val="1"/>
                <c:pt idx="0">
                  <c:v>ChatGPT w/ Latent Persona</c:v>
                </c:pt>
              </c:strCache>
            </c:strRef>
          </c:tx>
          <c:spPr>
            <a:solidFill>
              <a:schemeClr val="accent1">
                <a:shade val="76000"/>
              </a:schemeClr>
            </a:solidFill>
            <a:ln>
              <a:noFill/>
            </a:ln>
            <a:effectLst/>
          </c:spPr>
          <c:invertIfNegative val="0"/>
          <c:cat>
            <c:strRef>
              <c:f>Sheet1!$B$46:$D$46</c:f>
              <c:strCache>
                <c:ptCount val="3"/>
                <c:pt idx="0">
                  <c:v>Pearson</c:v>
                </c:pt>
                <c:pt idx="1">
                  <c:v>MaF1</c:v>
                </c:pt>
                <c:pt idx="2">
                  <c:v>MiF1</c:v>
                </c:pt>
              </c:strCache>
            </c:strRef>
          </c:cat>
          <c:val>
            <c:numRef>
              <c:f>Sheet1!$B$49:$D$49</c:f>
              <c:numCache>
                <c:formatCode>General</c:formatCode>
                <c:ptCount val="3"/>
                <c:pt idx="0">
                  <c:v>44.76</c:v>
                </c:pt>
                <c:pt idx="1">
                  <c:v>59.77</c:v>
                </c:pt>
                <c:pt idx="2">
                  <c:v>48.69</c:v>
                </c:pt>
              </c:numCache>
            </c:numRef>
          </c:val>
          <c:extLst xmlns:c16r2="http://schemas.microsoft.com/office/drawing/2015/06/chart">
            <c:ext xmlns:c16="http://schemas.microsoft.com/office/drawing/2014/chart" uri="{C3380CC4-5D6E-409C-BE32-E72D297353CC}">
              <c16:uniqueId val="{00000001-D3B3-41E0-A9EB-FA32C54EF295}"/>
            </c:ext>
          </c:extLst>
        </c:ser>
        <c:ser>
          <c:idx val="4"/>
          <c:order val="2"/>
          <c:tx>
            <c:strRef>
              <c:f>Sheet1!$A$51</c:f>
              <c:strCache>
                <c:ptCount val="1"/>
                <c:pt idx="0">
                  <c:v>SocialSense</c:v>
                </c:pt>
              </c:strCache>
            </c:strRef>
          </c:tx>
          <c:spPr>
            <a:solidFill>
              <a:schemeClr val="accent1">
                <a:tint val="93000"/>
              </a:schemeClr>
            </a:solidFill>
            <a:ln>
              <a:noFill/>
            </a:ln>
            <a:effectLst/>
          </c:spPr>
          <c:invertIfNegative val="0"/>
          <c:cat>
            <c:strRef>
              <c:f>Sheet1!$B$46:$D$46</c:f>
              <c:strCache>
                <c:ptCount val="3"/>
                <c:pt idx="0">
                  <c:v>Pearson</c:v>
                </c:pt>
                <c:pt idx="1">
                  <c:v>MaF1</c:v>
                </c:pt>
                <c:pt idx="2">
                  <c:v>MiF1</c:v>
                </c:pt>
              </c:strCache>
            </c:strRef>
          </c:cat>
          <c:val>
            <c:numRef>
              <c:f>Sheet1!$B$51:$D$51</c:f>
              <c:numCache>
                <c:formatCode>General</c:formatCode>
                <c:ptCount val="3"/>
                <c:pt idx="0">
                  <c:v>47.22</c:v>
                </c:pt>
                <c:pt idx="1">
                  <c:v>60.54</c:v>
                </c:pt>
                <c:pt idx="2">
                  <c:v>51.3</c:v>
                </c:pt>
              </c:numCache>
            </c:numRef>
          </c:val>
          <c:extLst xmlns:c16r2="http://schemas.microsoft.com/office/drawing/2015/06/chart">
            <c:ext xmlns:c16="http://schemas.microsoft.com/office/drawing/2014/chart" uri="{C3380CC4-5D6E-409C-BE32-E72D297353CC}">
              <c16:uniqueId val="{00000002-D3B3-41E0-A9EB-FA32C54EF295}"/>
            </c:ext>
          </c:extLst>
        </c:ser>
        <c:dLbls>
          <c:showLegendKey val="0"/>
          <c:showVal val="0"/>
          <c:showCatName val="0"/>
          <c:showSerName val="0"/>
          <c:showPercent val="0"/>
          <c:showBubbleSize val="0"/>
        </c:dLbls>
        <c:gapWidth val="219"/>
        <c:overlap val="-27"/>
        <c:axId val="2127482328"/>
        <c:axId val="2127486040"/>
        <c:extLst xmlns:c16r2="http://schemas.microsoft.com/office/drawing/2015/06/chart">
          <c:ext xmlns:c15="http://schemas.microsoft.com/office/drawing/2012/chart" uri="{02D57815-91ED-43cb-92C2-25804820EDAC}">
            <c15:filteredBarSeries>
              <c15:ser>
                <c:idx val="1"/>
                <c:order val="1"/>
                <c:tx>
                  <c:strRef>
                    <c:extLst xmlns:c16r2="http://schemas.microsoft.com/office/drawing/2015/06/chart">
                      <c:ext uri="{02D57815-91ED-43cb-92C2-25804820EDAC}">
                        <c15:formulaRef>
                          <c15:sqref>Sheet1!$A$48</c15:sqref>
                        </c15:formulaRef>
                      </c:ext>
                    </c:extLst>
                    <c:strCache>
                      <c:ptCount val="1"/>
                    </c:strCache>
                  </c:strRef>
                </c:tx>
                <c:spPr>
                  <a:solidFill>
                    <a:schemeClr val="accent1">
                      <a:shade val="61000"/>
                    </a:schemeClr>
                  </a:solidFill>
                  <a:ln>
                    <a:noFill/>
                  </a:ln>
                  <a:effectLst/>
                </c:spPr>
                <c:invertIfNegative val="0"/>
                <c:cat>
                  <c:strRef>
                    <c:extLst xmlns:c16r2="http://schemas.microsoft.com/office/drawing/2015/06/chart">
                      <c:ext uri="{02D57815-91ED-43cb-92C2-25804820EDAC}">
                        <c15:formulaRef>
                          <c15:sqref>Sheet1!$B$46:$D$46</c15:sqref>
                        </c15:formulaRef>
                      </c:ext>
                    </c:extLst>
                    <c:strCache>
                      <c:ptCount val="3"/>
                      <c:pt idx="0">
                        <c:v>Pearson</c:v>
                      </c:pt>
                      <c:pt idx="1">
                        <c:v>MaF1</c:v>
                      </c:pt>
                      <c:pt idx="2">
                        <c:v>MiF1</c:v>
                      </c:pt>
                    </c:strCache>
                  </c:strRef>
                </c:cat>
                <c:val>
                  <c:numRef>
                    <c:extLst xmlns:c16r2="http://schemas.microsoft.com/office/drawing/2015/06/chart">
                      <c:ext uri="{02D57815-91ED-43cb-92C2-25804820EDAC}">
                        <c15:formulaRef>
                          <c15:sqref>Sheet1!$B$48:$D$48</c15:sqref>
                        </c15:formulaRef>
                      </c:ext>
                    </c:extLst>
                    <c:numCache>
                      <c:formatCode>General</c:formatCode>
                      <c:ptCount val="3"/>
                    </c:numCache>
                  </c:numRef>
                </c:val>
                <c:extLst xmlns:c16r2="http://schemas.microsoft.com/office/drawing/2015/06/chart">
                  <c:ext xmlns:c16="http://schemas.microsoft.com/office/drawing/2014/chart" uri="{C3380CC4-5D6E-409C-BE32-E72D297353CC}">
                    <c16:uniqueId val="{00000003-D3B3-41E0-A9EB-FA32C54EF295}"/>
                  </c:ext>
                </c:extLst>
              </c15:ser>
            </c15:filteredBarSeries>
            <c15:filteredBarSeries>
              <c15:ser>
                <c:idx val="3"/>
                <c:order val="3"/>
                <c:tx>
                  <c:strRef>
                    <c:extLst xmlns:c15="http://schemas.microsoft.com/office/drawing/2012/chart" xmlns:c16r2="http://schemas.microsoft.com/office/drawing/2015/06/chart">
                      <c:ext xmlns:c15="http://schemas.microsoft.com/office/drawing/2012/chart" uri="{02D57815-91ED-43cb-92C2-25804820EDAC}">
                        <c15:formulaRef>
                          <c15:sqref>Sheet1!$A$50</c15:sqref>
                        </c15:formulaRef>
                      </c:ext>
                    </c:extLst>
                    <c:strCache>
                      <c:ptCount val="1"/>
                    </c:strCache>
                  </c:strRef>
                </c:tx>
                <c:spPr>
                  <a:solidFill>
                    <a:schemeClr val="accent1">
                      <a:shade val="92000"/>
                    </a:schemeClr>
                  </a:solidFill>
                  <a:ln>
                    <a:noFill/>
                  </a:ln>
                  <a:effectLst/>
                </c:spPr>
                <c:invertIfNegative val="0"/>
                <c:cat>
                  <c:strRef>
                    <c:extLst xmlns:c15="http://schemas.microsoft.com/office/drawing/2012/chart" xmlns:c16r2="http://schemas.microsoft.com/office/drawing/2015/06/chart">
                      <c:ext xmlns:c15="http://schemas.microsoft.com/office/drawing/2012/chart" uri="{02D57815-91ED-43cb-92C2-25804820EDAC}">
                        <c15:formulaRef>
                          <c15:sqref>Sheet1!$B$46:$D$46</c15:sqref>
                        </c15:formulaRef>
                      </c:ext>
                    </c:extLst>
                    <c:strCache>
                      <c:ptCount val="3"/>
                      <c:pt idx="0">
                        <c:v>Pearson</c:v>
                      </c:pt>
                      <c:pt idx="1">
                        <c:v>MaF1</c:v>
                      </c:pt>
                      <c:pt idx="2">
                        <c:v>MiF1</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Sheet1!$B$50:$D$50</c15:sqref>
                        </c15:formulaRef>
                      </c:ext>
                    </c:extLst>
                    <c:numCache>
                      <c:formatCode>General</c:formatCode>
                      <c:ptCount val="3"/>
                    </c:numCache>
                  </c:numRef>
                </c:val>
                <c:extLst xmlns:c15="http://schemas.microsoft.com/office/drawing/2012/chart" xmlns:c16r2="http://schemas.microsoft.com/office/drawing/2015/06/chart">
                  <c:ext xmlns:c16="http://schemas.microsoft.com/office/drawing/2014/chart" uri="{C3380CC4-5D6E-409C-BE32-E72D297353CC}">
                    <c16:uniqueId val="{00000004-D3B3-41E0-A9EB-FA32C54EF295}"/>
                  </c:ext>
                </c:extLst>
              </c15:ser>
            </c15:filteredBarSeries>
            <c15:filteredBarSeries>
              <c15:ser>
                <c:idx val="5"/>
                <c:order val="5"/>
                <c:tx>
                  <c:strRef>
                    <c:extLst xmlns:c15="http://schemas.microsoft.com/office/drawing/2012/chart" xmlns:c16r2="http://schemas.microsoft.com/office/drawing/2015/06/chart">
                      <c:ext xmlns:c15="http://schemas.microsoft.com/office/drawing/2012/chart" uri="{02D57815-91ED-43cb-92C2-25804820EDAC}">
                        <c15:formulaRef>
                          <c15:sqref>Sheet1!$A$52</c15:sqref>
                        </c15:formulaRef>
                      </c:ext>
                    </c:extLst>
                    <c:strCache>
                      <c:ptCount val="1"/>
                    </c:strCache>
                  </c:strRef>
                </c:tx>
                <c:spPr>
                  <a:solidFill>
                    <a:schemeClr val="accent1">
                      <a:tint val="77000"/>
                    </a:schemeClr>
                  </a:solidFill>
                  <a:ln>
                    <a:noFill/>
                  </a:ln>
                  <a:effectLst/>
                </c:spPr>
                <c:invertIfNegative val="0"/>
                <c:cat>
                  <c:strRef>
                    <c:extLst xmlns:c15="http://schemas.microsoft.com/office/drawing/2012/chart" xmlns:c16r2="http://schemas.microsoft.com/office/drawing/2015/06/chart">
                      <c:ext xmlns:c15="http://schemas.microsoft.com/office/drawing/2012/chart" uri="{02D57815-91ED-43cb-92C2-25804820EDAC}">
                        <c15:formulaRef>
                          <c15:sqref>Sheet1!$B$46:$D$46</c15:sqref>
                        </c15:formulaRef>
                      </c:ext>
                    </c:extLst>
                    <c:strCache>
                      <c:ptCount val="3"/>
                      <c:pt idx="0">
                        <c:v>Pearson</c:v>
                      </c:pt>
                      <c:pt idx="1">
                        <c:v>MaF1</c:v>
                      </c:pt>
                      <c:pt idx="2">
                        <c:v>MiF1</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Sheet1!$B$52:$D$52</c15:sqref>
                        </c15:formulaRef>
                      </c:ext>
                    </c:extLst>
                    <c:numCache>
                      <c:formatCode>General</c:formatCode>
                      <c:ptCount val="3"/>
                    </c:numCache>
                  </c:numRef>
                </c:val>
                <c:extLst xmlns:c15="http://schemas.microsoft.com/office/drawing/2012/chart" xmlns:c16r2="http://schemas.microsoft.com/office/drawing/2015/06/chart">
                  <c:ext xmlns:c16="http://schemas.microsoft.com/office/drawing/2014/chart" uri="{C3380CC4-5D6E-409C-BE32-E72D297353CC}">
                    <c16:uniqueId val="{00000005-D3B3-41E0-A9EB-FA32C54EF295}"/>
                  </c:ext>
                </c:extLst>
              </c15:ser>
            </c15:filteredBarSeries>
            <c15:filteredBarSeries>
              <c15:ser>
                <c:idx val="6"/>
                <c:order val="6"/>
                <c:tx>
                  <c:strRef>
                    <c:extLst xmlns:c15="http://schemas.microsoft.com/office/drawing/2012/chart" xmlns:c16r2="http://schemas.microsoft.com/office/drawing/2015/06/chart">
                      <c:ext xmlns:c15="http://schemas.microsoft.com/office/drawing/2012/chart" uri="{02D57815-91ED-43cb-92C2-25804820EDAC}">
                        <c15:formulaRef>
                          <c15:sqref>Sheet1!$A$53</c15:sqref>
                        </c15:formulaRef>
                      </c:ext>
                    </c:extLst>
                    <c:strCache>
                      <c:ptCount val="1"/>
                    </c:strCache>
                  </c:strRef>
                </c:tx>
                <c:spPr>
                  <a:solidFill>
                    <a:schemeClr val="accent1">
                      <a:tint val="62000"/>
                    </a:schemeClr>
                  </a:solidFill>
                  <a:ln>
                    <a:noFill/>
                  </a:ln>
                  <a:effectLst/>
                </c:spPr>
                <c:invertIfNegative val="0"/>
                <c:cat>
                  <c:strRef>
                    <c:extLst xmlns:c15="http://schemas.microsoft.com/office/drawing/2012/chart" xmlns:c16r2="http://schemas.microsoft.com/office/drawing/2015/06/chart">
                      <c:ext xmlns:c15="http://schemas.microsoft.com/office/drawing/2012/chart" uri="{02D57815-91ED-43cb-92C2-25804820EDAC}">
                        <c15:formulaRef>
                          <c15:sqref>Sheet1!$B$46:$D$46</c15:sqref>
                        </c15:formulaRef>
                      </c:ext>
                    </c:extLst>
                    <c:strCache>
                      <c:ptCount val="3"/>
                      <c:pt idx="0">
                        <c:v>Pearson</c:v>
                      </c:pt>
                      <c:pt idx="1">
                        <c:v>MaF1</c:v>
                      </c:pt>
                      <c:pt idx="2">
                        <c:v>MiF1</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Sheet1!$B$53:$D$53</c15:sqref>
                        </c15:formulaRef>
                      </c:ext>
                    </c:extLst>
                    <c:numCache>
                      <c:formatCode>General</c:formatCode>
                      <c:ptCount val="3"/>
                    </c:numCache>
                  </c:numRef>
                </c:val>
                <c:extLst xmlns:c15="http://schemas.microsoft.com/office/drawing/2012/chart" xmlns:c16r2="http://schemas.microsoft.com/office/drawing/2015/06/chart">
                  <c:ext xmlns:c16="http://schemas.microsoft.com/office/drawing/2014/chart" uri="{C3380CC4-5D6E-409C-BE32-E72D297353CC}">
                    <c16:uniqueId val="{00000006-D3B3-41E0-A9EB-FA32C54EF295}"/>
                  </c:ext>
                </c:extLst>
              </c15:ser>
            </c15:filteredBarSeries>
            <c15:filteredBarSeries>
              <c15:ser>
                <c:idx val="7"/>
                <c:order val="7"/>
                <c:tx>
                  <c:strRef>
                    <c:extLst xmlns:c15="http://schemas.microsoft.com/office/drawing/2012/chart" xmlns:c16r2="http://schemas.microsoft.com/office/drawing/2015/06/chart">
                      <c:ext xmlns:c15="http://schemas.microsoft.com/office/drawing/2012/chart" uri="{02D57815-91ED-43cb-92C2-25804820EDAC}">
                        <c15:formulaRef>
                          <c15:sqref>Sheet1!$A$54</c15:sqref>
                        </c15:formulaRef>
                      </c:ext>
                    </c:extLst>
                    <c:strCache>
                      <c:ptCount val="1"/>
                    </c:strCache>
                  </c:strRef>
                </c:tx>
                <c:spPr>
                  <a:solidFill>
                    <a:schemeClr val="accent1">
                      <a:tint val="46000"/>
                    </a:schemeClr>
                  </a:solidFill>
                  <a:ln>
                    <a:noFill/>
                  </a:ln>
                  <a:effectLst/>
                </c:spPr>
                <c:invertIfNegative val="0"/>
                <c:cat>
                  <c:strRef>
                    <c:extLst xmlns:c15="http://schemas.microsoft.com/office/drawing/2012/chart" xmlns:c16r2="http://schemas.microsoft.com/office/drawing/2015/06/chart">
                      <c:ext xmlns:c15="http://schemas.microsoft.com/office/drawing/2012/chart" uri="{02D57815-91ED-43cb-92C2-25804820EDAC}">
                        <c15:formulaRef>
                          <c15:sqref>Sheet1!$B$46:$D$46</c15:sqref>
                        </c15:formulaRef>
                      </c:ext>
                    </c:extLst>
                    <c:strCache>
                      <c:ptCount val="3"/>
                      <c:pt idx="0">
                        <c:v>Pearson</c:v>
                      </c:pt>
                      <c:pt idx="1">
                        <c:v>MaF1</c:v>
                      </c:pt>
                      <c:pt idx="2">
                        <c:v>MiF1</c:v>
                      </c:pt>
                    </c:strCache>
                  </c:strRef>
                </c:cat>
                <c:val>
                  <c:numRef>
                    <c:extLst xmlns:c15="http://schemas.microsoft.com/office/drawing/2012/chart" xmlns:c16r2="http://schemas.microsoft.com/office/drawing/2015/06/chart">
                      <c:ext xmlns:c15="http://schemas.microsoft.com/office/drawing/2012/chart" uri="{02D57815-91ED-43cb-92C2-25804820EDAC}">
                        <c15:formulaRef>
                          <c15:sqref>Sheet1!$B$54:$D$54</c15:sqref>
                        </c15:formulaRef>
                      </c:ext>
                    </c:extLst>
                    <c:numCache>
                      <c:formatCode>General</c:formatCode>
                      <c:ptCount val="3"/>
                    </c:numCache>
                  </c:numRef>
                </c:val>
                <c:extLst xmlns:c15="http://schemas.microsoft.com/office/drawing/2012/chart" xmlns:c16r2="http://schemas.microsoft.com/office/drawing/2015/06/chart">
                  <c:ext xmlns:c16="http://schemas.microsoft.com/office/drawing/2014/chart" uri="{C3380CC4-5D6E-409C-BE32-E72D297353CC}">
                    <c16:uniqueId val="{00000007-D3B3-41E0-A9EB-FA32C54EF295}"/>
                  </c:ext>
                </c:extLst>
              </c15:ser>
            </c15:filteredBarSeries>
          </c:ext>
        </c:extLst>
      </c:barChart>
      <c:catAx>
        <c:axId val="2127482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7486040"/>
        <c:crosses val="autoZero"/>
        <c:auto val="1"/>
        <c:lblAlgn val="ctr"/>
        <c:lblOffset val="100"/>
        <c:noMultiLvlLbl val="0"/>
      </c:catAx>
      <c:valAx>
        <c:axId val="2127486040"/>
        <c:scaling>
          <c:orientation val="minMax"/>
          <c:max val="63.0"/>
          <c:min val="4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748232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BD1D6D-23F3-2F4F-A346-10776EAF2844}" type="datetimeFigureOut">
              <a:rPr lang="en-US" smtClean="0"/>
              <a:t>10/15/23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19A1B3-B256-A04A-82ED-757DB810FCB3}" type="slidenum">
              <a:rPr lang="en-US" smtClean="0"/>
              <a:t>‹#›</a:t>
            </a:fld>
            <a:endParaRPr lang="en-US"/>
          </a:p>
        </p:txBody>
      </p:sp>
    </p:spTree>
    <p:extLst>
      <p:ext uri="{BB962C8B-B14F-4D97-AF65-F5344CB8AC3E}">
        <p14:creationId xmlns:p14="http://schemas.microsoft.com/office/powerpoint/2010/main" val="2430865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D1A11D-A375-4457-A95F-CB659277DCE0}" type="slidenum">
              <a:rPr lang="en-US" smtClean="0"/>
              <a:pPr/>
              <a:t>1</a:t>
            </a:fld>
            <a:endParaRPr lang="en-US"/>
          </a:p>
        </p:txBody>
      </p:sp>
    </p:spTree>
    <p:extLst>
      <p:ext uri="{BB962C8B-B14F-4D97-AF65-F5344CB8AC3E}">
        <p14:creationId xmlns:p14="http://schemas.microsoft.com/office/powerpoint/2010/main" val="431103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fddec27e0a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fddec27e0a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1518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fddec27e0a_2_0:notes"/>
          <p:cNvSpPr>
            <a:spLocks noGrp="1" noRot="1" noChangeAspect="1"/>
          </p:cNvSpPr>
          <p:nvPr>
            <p:ph type="sldImg" idx="2"/>
          </p:nvPr>
        </p:nvSpPr>
        <p:spPr>
          <a:xfrm>
            <a:off x="372718" y="674557"/>
            <a:ext cx="5963478" cy="33727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fddec27e0a_2_0:notes"/>
          <p:cNvSpPr txBox="1">
            <a:spLocks noGrp="1"/>
          </p:cNvSpPr>
          <p:nvPr>
            <p:ph type="body" idx="1"/>
          </p:nvPr>
        </p:nvSpPr>
        <p:spPr>
          <a:xfrm>
            <a:off x="670892" y="4272197"/>
            <a:ext cx="5367130" cy="4047344"/>
          </a:xfrm>
          <a:prstGeom prst="rect">
            <a:avLst/>
          </a:prstGeom>
        </p:spPr>
        <p:txBody>
          <a:bodyPr spcFirstLastPara="1" wrap="square" lIns="89715" tIns="89715" rIns="89715" bIns="89715" anchor="t" anchorCtr="0">
            <a:noAutofit/>
          </a:bodyPr>
          <a:lstStyle/>
          <a:p>
            <a:endParaRPr/>
          </a:p>
        </p:txBody>
      </p:sp>
    </p:spTree>
    <p:extLst>
      <p:ext uri="{BB962C8B-B14F-4D97-AF65-F5344CB8AC3E}">
        <p14:creationId xmlns:p14="http://schemas.microsoft.com/office/powerpoint/2010/main" val="768074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1519A1B3-B256-A04A-82ED-757DB810FCB3}" type="slidenum">
              <a:rPr lang="en-US" smtClean="0"/>
              <a:t>22</a:t>
            </a:fld>
            <a:endParaRPr lang="en-US"/>
          </a:p>
        </p:txBody>
      </p:sp>
    </p:spTree>
    <p:extLst>
      <p:ext uri="{BB962C8B-B14F-4D97-AF65-F5344CB8AC3E}">
        <p14:creationId xmlns:p14="http://schemas.microsoft.com/office/powerpoint/2010/main" val="1843137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fddec27e0a_2_0:notes"/>
          <p:cNvSpPr>
            <a:spLocks noGrp="1" noRot="1" noChangeAspect="1"/>
          </p:cNvSpPr>
          <p:nvPr>
            <p:ph type="sldImg" idx="2"/>
          </p:nvPr>
        </p:nvSpPr>
        <p:spPr>
          <a:xfrm>
            <a:off x="3571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fddec27e0a_2_0:notes"/>
          <p:cNvSpPr txBox="1">
            <a:spLocks noGrp="1"/>
          </p:cNvSpPr>
          <p:nvPr>
            <p:ph type="body" idx="1"/>
          </p:nvPr>
        </p:nvSpPr>
        <p:spPr>
          <a:xfrm>
            <a:off x="670892" y="4272197"/>
            <a:ext cx="5367130" cy="4047344"/>
          </a:xfrm>
          <a:prstGeom prst="rect">
            <a:avLst/>
          </a:prstGeom>
        </p:spPr>
        <p:txBody>
          <a:bodyPr spcFirstLastPara="1" wrap="square" lIns="89715" tIns="89715" rIns="89715" bIns="89715" anchor="t" anchorCtr="0">
            <a:noAutofit/>
          </a:bodyPr>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fddec27e0a_2_0:notes"/>
          <p:cNvSpPr>
            <a:spLocks noGrp="1" noRot="1" noChangeAspect="1"/>
          </p:cNvSpPr>
          <p:nvPr>
            <p:ph type="sldImg" idx="2"/>
          </p:nvPr>
        </p:nvSpPr>
        <p:spPr>
          <a:xfrm>
            <a:off x="3571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fddec27e0a_2_0:notes"/>
          <p:cNvSpPr txBox="1">
            <a:spLocks noGrp="1"/>
          </p:cNvSpPr>
          <p:nvPr>
            <p:ph type="body" idx="1"/>
          </p:nvPr>
        </p:nvSpPr>
        <p:spPr>
          <a:xfrm>
            <a:off x="670892" y="4272197"/>
            <a:ext cx="5367130" cy="4047344"/>
          </a:xfrm>
          <a:prstGeom prst="rect">
            <a:avLst/>
          </a:prstGeom>
        </p:spPr>
        <p:txBody>
          <a:bodyPr spcFirstLastPara="1" wrap="square" lIns="89715" tIns="89715" rIns="89715" bIns="89715" anchor="t" anchorCtr="0">
            <a:noAutofit/>
          </a:bodyPr>
          <a:lstStyle/>
          <a:p>
            <a:endParaRPr/>
          </a:p>
        </p:txBody>
      </p:sp>
    </p:spTree>
    <p:extLst>
      <p:ext uri="{BB962C8B-B14F-4D97-AF65-F5344CB8AC3E}">
        <p14:creationId xmlns:p14="http://schemas.microsoft.com/office/powerpoint/2010/main" val="2763527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fddec27e0a_2_0:notes"/>
          <p:cNvSpPr>
            <a:spLocks noGrp="1" noRot="1" noChangeAspect="1"/>
          </p:cNvSpPr>
          <p:nvPr>
            <p:ph type="sldImg" idx="2"/>
          </p:nvPr>
        </p:nvSpPr>
        <p:spPr>
          <a:xfrm>
            <a:off x="3571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fddec27e0a_2_0:notes"/>
          <p:cNvSpPr txBox="1">
            <a:spLocks noGrp="1"/>
          </p:cNvSpPr>
          <p:nvPr>
            <p:ph type="body" idx="1"/>
          </p:nvPr>
        </p:nvSpPr>
        <p:spPr>
          <a:xfrm>
            <a:off x="670892" y="4272197"/>
            <a:ext cx="5367130" cy="4047344"/>
          </a:xfrm>
          <a:prstGeom prst="rect">
            <a:avLst/>
          </a:prstGeom>
        </p:spPr>
        <p:txBody>
          <a:bodyPr spcFirstLastPara="1" wrap="square" lIns="89715" tIns="89715" rIns="89715" bIns="89715" anchor="t" anchorCtr="0">
            <a:noAutofit/>
          </a:bodyPr>
          <a:lstStyle/>
          <a:p>
            <a:endParaRPr/>
          </a:p>
        </p:txBody>
      </p:sp>
    </p:spTree>
    <p:extLst>
      <p:ext uri="{BB962C8B-B14F-4D97-AF65-F5344CB8AC3E}">
        <p14:creationId xmlns:p14="http://schemas.microsoft.com/office/powerpoint/2010/main" val="3798215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fddec27e0a_2_0:notes"/>
          <p:cNvSpPr>
            <a:spLocks noGrp="1" noRot="1" noChangeAspect="1"/>
          </p:cNvSpPr>
          <p:nvPr>
            <p:ph type="sldImg" idx="2"/>
          </p:nvPr>
        </p:nvSpPr>
        <p:spPr>
          <a:xfrm>
            <a:off x="3571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fddec27e0a_2_0:notes"/>
          <p:cNvSpPr txBox="1">
            <a:spLocks noGrp="1"/>
          </p:cNvSpPr>
          <p:nvPr>
            <p:ph type="body" idx="1"/>
          </p:nvPr>
        </p:nvSpPr>
        <p:spPr>
          <a:xfrm>
            <a:off x="670892" y="4272197"/>
            <a:ext cx="5367130" cy="4047344"/>
          </a:xfrm>
          <a:prstGeom prst="rect">
            <a:avLst/>
          </a:prstGeom>
        </p:spPr>
        <p:txBody>
          <a:bodyPr spcFirstLastPara="1" wrap="square" lIns="89715" tIns="89715" rIns="89715" bIns="89715" anchor="t" anchorCtr="0">
            <a:noAutofit/>
          </a:bodyPr>
          <a:lstStyle/>
          <a:p>
            <a:endParaRPr/>
          </a:p>
        </p:txBody>
      </p:sp>
    </p:spTree>
    <p:extLst>
      <p:ext uri="{BB962C8B-B14F-4D97-AF65-F5344CB8AC3E}">
        <p14:creationId xmlns:p14="http://schemas.microsoft.com/office/powerpoint/2010/main" val="2226886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fddec27e0a_2_0:notes"/>
          <p:cNvSpPr>
            <a:spLocks noGrp="1" noRot="1" noChangeAspect="1"/>
          </p:cNvSpPr>
          <p:nvPr>
            <p:ph type="sldImg" idx="2"/>
          </p:nvPr>
        </p:nvSpPr>
        <p:spPr>
          <a:xfrm>
            <a:off x="3571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fddec27e0a_2_0:notes"/>
          <p:cNvSpPr txBox="1">
            <a:spLocks noGrp="1"/>
          </p:cNvSpPr>
          <p:nvPr>
            <p:ph type="body" idx="1"/>
          </p:nvPr>
        </p:nvSpPr>
        <p:spPr>
          <a:xfrm>
            <a:off x="670892" y="4272197"/>
            <a:ext cx="5367130" cy="4047344"/>
          </a:xfrm>
          <a:prstGeom prst="rect">
            <a:avLst/>
          </a:prstGeom>
        </p:spPr>
        <p:txBody>
          <a:bodyPr spcFirstLastPara="1" wrap="square" lIns="89715" tIns="89715" rIns="89715" bIns="89715" anchor="t" anchorCtr="0">
            <a:noAutofit/>
          </a:bodyPr>
          <a:lstStyle/>
          <a:p>
            <a:endParaRPr/>
          </a:p>
        </p:txBody>
      </p:sp>
    </p:spTree>
    <p:extLst>
      <p:ext uri="{BB962C8B-B14F-4D97-AF65-F5344CB8AC3E}">
        <p14:creationId xmlns:p14="http://schemas.microsoft.com/office/powerpoint/2010/main" val="2327651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fddec27e0a_2_0:notes"/>
          <p:cNvSpPr>
            <a:spLocks noGrp="1" noRot="1" noChangeAspect="1"/>
          </p:cNvSpPr>
          <p:nvPr>
            <p:ph type="sldImg" idx="2"/>
          </p:nvPr>
        </p:nvSpPr>
        <p:spPr>
          <a:xfrm>
            <a:off x="3571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fddec27e0a_2_0:notes"/>
          <p:cNvSpPr txBox="1">
            <a:spLocks noGrp="1"/>
          </p:cNvSpPr>
          <p:nvPr>
            <p:ph type="body" idx="1"/>
          </p:nvPr>
        </p:nvSpPr>
        <p:spPr>
          <a:xfrm>
            <a:off x="670892" y="4272197"/>
            <a:ext cx="5367130" cy="4047344"/>
          </a:xfrm>
          <a:prstGeom prst="rect">
            <a:avLst/>
          </a:prstGeom>
        </p:spPr>
        <p:txBody>
          <a:bodyPr spcFirstLastPara="1" wrap="square" lIns="89715" tIns="89715" rIns="89715" bIns="89715" anchor="t" anchorCtr="0">
            <a:noAutofit/>
          </a:bodyPr>
          <a:lstStyle/>
          <a:p>
            <a:endParaRPr/>
          </a:p>
        </p:txBody>
      </p:sp>
    </p:spTree>
    <p:extLst>
      <p:ext uri="{BB962C8B-B14F-4D97-AF65-F5344CB8AC3E}">
        <p14:creationId xmlns:p14="http://schemas.microsoft.com/office/powerpoint/2010/main" val="3278499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fddec27e0a_2_0:notes"/>
          <p:cNvSpPr>
            <a:spLocks noGrp="1" noRot="1" noChangeAspect="1"/>
          </p:cNvSpPr>
          <p:nvPr>
            <p:ph type="sldImg" idx="2"/>
          </p:nvPr>
        </p:nvSpPr>
        <p:spPr>
          <a:xfrm>
            <a:off x="3571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fddec27e0a_2_0:notes"/>
          <p:cNvSpPr txBox="1">
            <a:spLocks noGrp="1"/>
          </p:cNvSpPr>
          <p:nvPr>
            <p:ph type="body" idx="1"/>
          </p:nvPr>
        </p:nvSpPr>
        <p:spPr>
          <a:xfrm>
            <a:off x="670892" y="4272197"/>
            <a:ext cx="5367130" cy="4047344"/>
          </a:xfrm>
          <a:prstGeom prst="rect">
            <a:avLst/>
          </a:prstGeom>
        </p:spPr>
        <p:txBody>
          <a:bodyPr spcFirstLastPara="1" wrap="square" lIns="89715" tIns="89715" rIns="89715" bIns="89715" anchor="t" anchorCtr="0">
            <a:noAutofit/>
          </a:bodyPr>
          <a:lstStyle/>
          <a:p>
            <a:endParaRPr/>
          </a:p>
        </p:txBody>
      </p:sp>
    </p:spTree>
    <p:extLst>
      <p:ext uri="{BB962C8B-B14F-4D97-AF65-F5344CB8AC3E}">
        <p14:creationId xmlns:p14="http://schemas.microsoft.com/office/powerpoint/2010/main" val="1507939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fddec27e0a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fddec27e0a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49687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fddec27e0a_2_0:notes"/>
          <p:cNvSpPr>
            <a:spLocks noGrp="1" noRot="1" noChangeAspect="1"/>
          </p:cNvSpPr>
          <p:nvPr>
            <p:ph type="sldImg" idx="2"/>
          </p:nvPr>
        </p:nvSpPr>
        <p:spPr>
          <a:xfrm>
            <a:off x="3571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fddec27e0a_2_0:notes"/>
          <p:cNvSpPr txBox="1">
            <a:spLocks noGrp="1"/>
          </p:cNvSpPr>
          <p:nvPr>
            <p:ph type="body" idx="1"/>
          </p:nvPr>
        </p:nvSpPr>
        <p:spPr>
          <a:xfrm>
            <a:off x="670892" y="4272197"/>
            <a:ext cx="5367130" cy="4047344"/>
          </a:xfrm>
          <a:prstGeom prst="rect">
            <a:avLst/>
          </a:prstGeom>
        </p:spPr>
        <p:txBody>
          <a:bodyPr spcFirstLastPara="1" wrap="square" lIns="89715" tIns="89715" rIns="89715" bIns="89715" anchor="t" anchorCtr="0">
            <a:noAutofit/>
          </a:bodyPr>
          <a:lstStyle/>
          <a:p>
            <a:endParaRPr/>
          </a:p>
        </p:txBody>
      </p:sp>
    </p:spTree>
    <p:extLst>
      <p:ext uri="{BB962C8B-B14F-4D97-AF65-F5344CB8AC3E}">
        <p14:creationId xmlns:p14="http://schemas.microsoft.com/office/powerpoint/2010/main" val="1266245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fddec27e0a_2_0:notes"/>
          <p:cNvSpPr>
            <a:spLocks noGrp="1" noRot="1" noChangeAspect="1"/>
          </p:cNvSpPr>
          <p:nvPr>
            <p:ph type="sldImg" idx="2"/>
          </p:nvPr>
        </p:nvSpPr>
        <p:spPr>
          <a:xfrm>
            <a:off x="3571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fddec27e0a_2_0:notes"/>
          <p:cNvSpPr txBox="1">
            <a:spLocks noGrp="1"/>
          </p:cNvSpPr>
          <p:nvPr>
            <p:ph type="body" idx="1"/>
          </p:nvPr>
        </p:nvSpPr>
        <p:spPr>
          <a:xfrm>
            <a:off x="670892" y="4272197"/>
            <a:ext cx="5367130" cy="4047344"/>
          </a:xfrm>
          <a:prstGeom prst="rect">
            <a:avLst/>
          </a:prstGeom>
        </p:spPr>
        <p:txBody>
          <a:bodyPr spcFirstLastPara="1" wrap="square" lIns="89715" tIns="89715" rIns="89715" bIns="89715" anchor="t" anchorCtr="0">
            <a:noAutofit/>
          </a:bodyPr>
          <a:lstStyle/>
          <a:p>
            <a:endParaRPr/>
          </a:p>
        </p:txBody>
      </p:sp>
    </p:spTree>
    <p:extLst>
      <p:ext uri="{BB962C8B-B14F-4D97-AF65-F5344CB8AC3E}">
        <p14:creationId xmlns:p14="http://schemas.microsoft.com/office/powerpoint/2010/main" val="3068182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fddec27e0a_2_0:notes"/>
          <p:cNvSpPr>
            <a:spLocks noGrp="1" noRot="1" noChangeAspect="1"/>
          </p:cNvSpPr>
          <p:nvPr>
            <p:ph type="sldImg" idx="2"/>
          </p:nvPr>
        </p:nvSpPr>
        <p:spPr>
          <a:xfrm>
            <a:off x="3571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fddec27e0a_2_0:notes"/>
          <p:cNvSpPr txBox="1">
            <a:spLocks noGrp="1"/>
          </p:cNvSpPr>
          <p:nvPr>
            <p:ph type="body" idx="1"/>
          </p:nvPr>
        </p:nvSpPr>
        <p:spPr>
          <a:xfrm>
            <a:off x="670892" y="4272197"/>
            <a:ext cx="5367130" cy="4047344"/>
          </a:xfrm>
          <a:prstGeom prst="rect">
            <a:avLst/>
          </a:prstGeom>
        </p:spPr>
        <p:txBody>
          <a:bodyPr spcFirstLastPara="1" wrap="square" lIns="89715" tIns="89715" rIns="89715" bIns="89715" anchor="t" anchorCtr="0">
            <a:noAutofit/>
          </a:bodyPr>
          <a:lstStyle/>
          <a:p>
            <a:endParaRPr/>
          </a:p>
        </p:txBody>
      </p:sp>
    </p:spTree>
    <p:extLst>
      <p:ext uri="{BB962C8B-B14F-4D97-AF65-F5344CB8AC3E}">
        <p14:creationId xmlns:p14="http://schemas.microsoft.com/office/powerpoint/2010/main" val="26407800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fddec27e0a_2_0:notes"/>
          <p:cNvSpPr>
            <a:spLocks noGrp="1" noRot="1" noChangeAspect="1"/>
          </p:cNvSpPr>
          <p:nvPr>
            <p:ph type="sldImg" idx="2"/>
          </p:nvPr>
        </p:nvSpPr>
        <p:spPr>
          <a:xfrm>
            <a:off x="3571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fddec27e0a_2_0:notes"/>
          <p:cNvSpPr txBox="1">
            <a:spLocks noGrp="1"/>
          </p:cNvSpPr>
          <p:nvPr>
            <p:ph type="body" idx="1"/>
          </p:nvPr>
        </p:nvSpPr>
        <p:spPr>
          <a:xfrm>
            <a:off x="670892" y="4272197"/>
            <a:ext cx="5367130" cy="4047344"/>
          </a:xfrm>
          <a:prstGeom prst="rect">
            <a:avLst/>
          </a:prstGeom>
        </p:spPr>
        <p:txBody>
          <a:bodyPr spcFirstLastPara="1" wrap="square" lIns="89715" tIns="89715" rIns="89715" bIns="89715" anchor="t" anchorCtr="0">
            <a:noAutofit/>
          </a:bodyPr>
          <a:lstStyle/>
          <a:p>
            <a:endParaRPr/>
          </a:p>
        </p:txBody>
      </p:sp>
    </p:spTree>
    <p:extLst>
      <p:ext uri="{BB962C8B-B14F-4D97-AF65-F5344CB8AC3E}">
        <p14:creationId xmlns:p14="http://schemas.microsoft.com/office/powerpoint/2010/main" val="9228663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fddec27e0a_2_0:notes"/>
          <p:cNvSpPr>
            <a:spLocks noGrp="1" noRot="1" noChangeAspect="1"/>
          </p:cNvSpPr>
          <p:nvPr>
            <p:ph type="sldImg" idx="2"/>
          </p:nvPr>
        </p:nvSpPr>
        <p:spPr>
          <a:xfrm>
            <a:off x="3571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fddec27e0a_2_0:notes"/>
          <p:cNvSpPr txBox="1">
            <a:spLocks noGrp="1"/>
          </p:cNvSpPr>
          <p:nvPr>
            <p:ph type="body" idx="1"/>
          </p:nvPr>
        </p:nvSpPr>
        <p:spPr>
          <a:xfrm>
            <a:off x="670892" y="4272197"/>
            <a:ext cx="5367130" cy="4047344"/>
          </a:xfrm>
          <a:prstGeom prst="rect">
            <a:avLst/>
          </a:prstGeom>
        </p:spPr>
        <p:txBody>
          <a:bodyPr spcFirstLastPara="1" wrap="square" lIns="89715" tIns="89715" rIns="89715" bIns="89715" anchor="t" anchorCtr="0">
            <a:noAutofit/>
          </a:bodyPr>
          <a:lstStyle/>
          <a:p>
            <a:endParaRPr/>
          </a:p>
        </p:txBody>
      </p:sp>
    </p:spTree>
    <p:extLst>
      <p:ext uri="{BB962C8B-B14F-4D97-AF65-F5344CB8AC3E}">
        <p14:creationId xmlns:p14="http://schemas.microsoft.com/office/powerpoint/2010/main" val="1628567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1519A1B3-B256-A04A-82ED-757DB810FCB3}" type="slidenum">
              <a:rPr lang="en-US" smtClean="0"/>
              <a:t>35</a:t>
            </a:fld>
            <a:endParaRPr lang="en-US"/>
          </a:p>
        </p:txBody>
      </p:sp>
    </p:spTree>
    <p:extLst>
      <p:ext uri="{BB962C8B-B14F-4D97-AF65-F5344CB8AC3E}">
        <p14:creationId xmlns:p14="http://schemas.microsoft.com/office/powerpoint/2010/main" val="13108334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B577F-6036-4BCD-9021-A736CBC28733}" type="slidenum">
              <a:rPr lang="en-US" smtClean="0"/>
              <a:pPr/>
              <a:t>36</a:t>
            </a:fld>
            <a:endParaRPr lang="en-US"/>
          </a:p>
        </p:txBody>
      </p:sp>
    </p:spTree>
    <p:extLst>
      <p:ext uri="{BB962C8B-B14F-4D97-AF65-F5344CB8AC3E}">
        <p14:creationId xmlns:p14="http://schemas.microsoft.com/office/powerpoint/2010/main" val="4715112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9B577F-6036-4BCD-9021-A736CBC28733}" type="slidenum">
              <a:rPr lang="en-US" smtClean="0"/>
              <a:pPr/>
              <a:t>39</a:t>
            </a:fld>
            <a:endParaRPr lang="en-US"/>
          </a:p>
        </p:txBody>
      </p:sp>
    </p:spTree>
    <p:extLst>
      <p:ext uri="{BB962C8B-B14F-4D97-AF65-F5344CB8AC3E}">
        <p14:creationId xmlns:p14="http://schemas.microsoft.com/office/powerpoint/2010/main" val="38463559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2ee5f1410b_2_2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2ee5f1410b_2_21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
        <p:nvSpPr>
          <p:cNvPr id="171" name="Google Shape;171;g22ee5f1410b_2_2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40</a:t>
            </a:fld>
            <a:endParaRPr/>
          </a:p>
        </p:txBody>
      </p:sp>
    </p:spTree>
    <p:extLst>
      <p:ext uri="{BB962C8B-B14F-4D97-AF65-F5344CB8AC3E}">
        <p14:creationId xmlns:p14="http://schemas.microsoft.com/office/powerpoint/2010/main" val="11053364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2ee5f1410b_2_2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2ee5f1410b_2_24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
        <p:nvSpPr>
          <p:cNvPr id="182" name="Google Shape;182;g22ee5f1410b_2_2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41</a:t>
            </a:fld>
            <a:endParaRPr/>
          </a:p>
        </p:txBody>
      </p:sp>
    </p:spTree>
    <p:extLst>
      <p:ext uri="{BB962C8B-B14F-4D97-AF65-F5344CB8AC3E}">
        <p14:creationId xmlns:p14="http://schemas.microsoft.com/office/powerpoint/2010/main" val="165416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1519A1B3-B256-A04A-82ED-757DB810FCB3}" type="slidenum">
              <a:rPr lang="en-US" smtClean="0"/>
              <a:t>13</a:t>
            </a:fld>
            <a:endParaRPr lang="en-US"/>
          </a:p>
        </p:txBody>
      </p:sp>
    </p:spTree>
    <p:extLst>
      <p:ext uri="{BB962C8B-B14F-4D97-AF65-F5344CB8AC3E}">
        <p14:creationId xmlns:p14="http://schemas.microsoft.com/office/powerpoint/2010/main" val="1617810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2ee5f1410b_2_2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2ee5f1410b_2_23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
        <p:nvSpPr>
          <p:cNvPr id="208" name="Google Shape;208;g22ee5f1410b_2_2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42</a:t>
            </a:fld>
            <a:endParaRPr/>
          </a:p>
        </p:txBody>
      </p:sp>
    </p:spTree>
    <p:extLst>
      <p:ext uri="{BB962C8B-B14F-4D97-AF65-F5344CB8AC3E}">
        <p14:creationId xmlns:p14="http://schemas.microsoft.com/office/powerpoint/2010/main" val="7478428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2ee5f1410b_2_2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2ee5f1410b_2_25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
        <p:nvSpPr>
          <p:cNvPr id="217" name="Google Shape;217;g22ee5f1410b_2_2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43</a:t>
            </a:fld>
            <a:endParaRPr/>
          </a:p>
        </p:txBody>
      </p:sp>
    </p:spTree>
    <p:extLst>
      <p:ext uri="{BB962C8B-B14F-4D97-AF65-F5344CB8AC3E}">
        <p14:creationId xmlns:p14="http://schemas.microsoft.com/office/powerpoint/2010/main" val="6194334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2ee5f1410b_2_2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22ee5f1410b_2_26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
        <p:nvSpPr>
          <p:cNvPr id="225" name="Google Shape;225;g22ee5f1410b_2_2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44</a:t>
            </a:fld>
            <a:endParaRPr/>
          </a:p>
        </p:txBody>
      </p:sp>
    </p:spTree>
    <p:extLst>
      <p:ext uri="{BB962C8B-B14F-4D97-AF65-F5344CB8AC3E}">
        <p14:creationId xmlns:p14="http://schemas.microsoft.com/office/powerpoint/2010/main" val="452243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2ee5f1410b_2_2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22ee5f1410b_2_28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
        <p:nvSpPr>
          <p:cNvPr id="233" name="Google Shape;233;g22ee5f1410b_2_2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45</a:t>
            </a:fld>
            <a:endParaRPr/>
          </a:p>
        </p:txBody>
      </p:sp>
    </p:spTree>
    <p:extLst>
      <p:ext uri="{BB962C8B-B14F-4D97-AF65-F5344CB8AC3E}">
        <p14:creationId xmlns:p14="http://schemas.microsoft.com/office/powerpoint/2010/main" val="10093053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2ee5f1410b_2_3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2ee5f1410b_2_30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
        <p:nvSpPr>
          <p:cNvPr id="241" name="Google Shape;241;g22ee5f1410b_2_3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46</a:t>
            </a:fld>
            <a:endParaRPr/>
          </a:p>
        </p:txBody>
      </p:sp>
    </p:spTree>
    <p:extLst>
      <p:ext uri="{BB962C8B-B14F-4D97-AF65-F5344CB8AC3E}">
        <p14:creationId xmlns:p14="http://schemas.microsoft.com/office/powerpoint/2010/main" val="8145399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2ee5f1410b_2_3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2ee5f1410b_2_31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
        <p:nvSpPr>
          <p:cNvPr id="249" name="Google Shape;249;g22ee5f1410b_2_3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47</a:t>
            </a:fld>
            <a:endParaRPr/>
          </a:p>
        </p:txBody>
      </p:sp>
    </p:spTree>
    <p:extLst>
      <p:ext uri="{BB962C8B-B14F-4D97-AF65-F5344CB8AC3E}">
        <p14:creationId xmlns:p14="http://schemas.microsoft.com/office/powerpoint/2010/main" val="15418765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85b8bacb03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285b8bacb03_0_3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
        <p:nvSpPr>
          <p:cNvPr id="258" name="Google Shape;258;g285b8bacb03_0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48</a:t>
            </a:fld>
            <a:endParaRPr/>
          </a:p>
        </p:txBody>
      </p:sp>
    </p:spTree>
    <p:extLst>
      <p:ext uri="{BB962C8B-B14F-4D97-AF65-F5344CB8AC3E}">
        <p14:creationId xmlns:p14="http://schemas.microsoft.com/office/powerpoint/2010/main" val="14170689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2ee5f1410b_2_3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2ee5f1410b_2_33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
        <p:nvSpPr>
          <p:cNvPr id="267" name="Google Shape;267;g22ee5f1410b_2_3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49</a:t>
            </a:fld>
            <a:endParaRPr/>
          </a:p>
        </p:txBody>
      </p:sp>
    </p:spTree>
    <p:extLst>
      <p:ext uri="{BB962C8B-B14F-4D97-AF65-F5344CB8AC3E}">
        <p14:creationId xmlns:p14="http://schemas.microsoft.com/office/powerpoint/2010/main" val="19528712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2ee5f1410b_2_3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2ee5f1410b_2_32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
        <p:nvSpPr>
          <p:cNvPr id="276" name="Google Shape;276;g22ee5f1410b_2_3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50</a:t>
            </a:fld>
            <a:endParaRPr/>
          </a:p>
        </p:txBody>
      </p:sp>
    </p:spTree>
    <p:extLst>
      <p:ext uri="{BB962C8B-B14F-4D97-AF65-F5344CB8AC3E}">
        <p14:creationId xmlns:p14="http://schemas.microsoft.com/office/powerpoint/2010/main" val="20126653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2ee5f1410b_2_3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22ee5f1410b_2_33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
        <p:nvSpPr>
          <p:cNvPr id="284" name="Google Shape;284;g22ee5f1410b_2_3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51</a:t>
            </a:fld>
            <a:endParaRPr/>
          </a:p>
        </p:txBody>
      </p:sp>
    </p:spTree>
    <p:extLst>
      <p:ext uri="{BB962C8B-B14F-4D97-AF65-F5344CB8AC3E}">
        <p14:creationId xmlns:p14="http://schemas.microsoft.com/office/powerpoint/2010/main" val="1223770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1d5d2ccb17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1d5d2ccb17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860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1519A1B3-B256-A04A-82ED-757DB810FCB3}" type="slidenum">
              <a:rPr lang="en-US" smtClean="0"/>
              <a:t>52</a:t>
            </a:fld>
            <a:endParaRPr lang="en-US"/>
          </a:p>
        </p:txBody>
      </p:sp>
    </p:spTree>
    <p:extLst>
      <p:ext uri="{BB962C8B-B14F-4D97-AF65-F5344CB8AC3E}">
        <p14:creationId xmlns:p14="http://schemas.microsoft.com/office/powerpoint/2010/main" val="1617810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1ee1aa7a1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1ee1aa7a1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8920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fddec27e0a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fddec27e0a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5432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1ee1ac356d_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1ee1ac356d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0010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fddec27e0a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fddec27e0a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45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fddec27e0a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fddec27e0a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871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26F8D2-EFBF-8F4E-8E3F-378905B7E5AD}"/>
              </a:ext>
            </a:extLst>
          </p:cNvPr>
          <p:cNvSpPr>
            <a:spLocks noGrp="1"/>
          </p:cNvSpPr>
          <p:nvPr>
            <p:ph type="ctrTitle"/>
          </p:nvPr>
        </p:nvSpPr>
        <p:spPr>
          <a:xfrm>
            <a:off x="482600" y="1122363"/>
            <a:ext cx="11226800" cy="1834197"/>
          </a:xfrm>
        </p:spPr>
        <p:txBody>
          <a:bodyPr anchor="b">
            <a:normAutofit/>
          </a:bodyPr>
          <a:lstStyle>
            <a:lvl1pPr algn="ctr">
              <a:defRPr sz="4400"/>
            </a:lvl1pPr>
          </a:lstStyle>
          <a:p>
            <a:r>
              <a:rPr lang="en-US"/>
              <a:t>Click to edit Master title style</a:t>
            </a:r>
          </a:p>
        </p:txBody>
      </p:sp>
      <p:sp>
        <p:nvSpPr>
          <p:cNvPr id="3" name="Subtitle 2">
            <a:extLst>
              <a:ext uri="{FF2B5EF4-FFF2-40B4-BE49-F238E27FC236}">
                <a16:creationId xmlns:a16="http://schemas.microsoft.com/office/drawing/2014/main" xmlns="" id="{365095DE-DD3C-1145-8CDE-3853F627B1E0}"/>
              </a:ext>
            </a:extLst>
          </p:cNvPr>
          <p:cNvSpPr>
            <a:spLocks noGrp="1"/>
          </p:cNvSpPr>
          <p:nvPr>
            <p:ph type="subTitle" idx="1"/>
          </p:nvPr>
        </p:nvSpPr>
        <p:spPr>
          <a:xfrm>
            <a:off x="1524000" y="3423603"/>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31F817F-7A36-B849-8B13-E07C52AE0D00}"/>
              </a:ext>
            </a:extLst>
          </p:cNvPr>
          <p:cNvSpPr>
            <a:spLocks noGrp="1"/>
          </p:cNvSpPr>
          <p:nvPr>
            <p:ph type="dt" sz="half" idx="10"/>
          </p:nvPr>
        </p:nvSpPr>
        <p:spPr/>
        <p:txBody>
          <a:bodyPr/>
          <a:lstStyle/>
          <a:p>
            <a:fld id="{66BB82C4-B66A-B047-A0FE-D44B4EDDEB97}" type="datetime1">
              <a:rPr lang="en-US" smtClean="0"/>
              <a:t>10/15/23</a:t>
            </a:fld>
            <a:endParaRPr lang="en-US"/>
          </a:p>
        </p:txBody>
      </p:sp>
      <p:sp>
        <p:nvSpPr>
          <p:cNvPr id="5" name="Footer Placeholder 4">
            <a:extLst>
              <a:ext uri="{FF2B5EF4-FFF2-40B4-BE49-F238E27FC236}">
                <a16:creationId xmlns:a16="http://schemas.microsoft.com/office/drawing/2014/main" xmlns="" id="{F2C807E6-22B1-8344-8656-8776052A6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4531A96-21E8-AB46-9F1A-0E0C576E2CA8}"/>
              </a:ext>
            </a:extLst>
          </p:cNvPr>
          <p:cNvSpPr>
            <a:spLocks noGrp="1"/>
          </p:cNvSpPr>
          <p:nvPr>
            <p:ph type="sldNum" sz="quarter" idx="12"/>
          </p:nvPr>
        </p:nvSpPr>
        <p:spPr/>
        <p:txBody>
          <a:bodyPr/>
          <a:lstStyle/>
          <a:p>
            <a:fld id="{5E243917-268D-A04D-8121-790DAE7EE72B}" type="slidenum">
              <a:rPr lang="en-US" smtClean="0"/>
              <a:t>‹#›</a:t>
            </a:fld>
            <a:endParaRPr lang="en-US"/>
          </a:p>
        </p:txBody>
      </p:sp>
    </p:spTree>
    <p:extLst>
      <p:ext uri="{BB962C8B-B14F-4D97-AF65-F5344CB8AC3E}">
        <p14:creationId xmlns:p14="http://schemas.microsoft.com/office/powerpoint/2010/main" val="1471466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2321F4-6297-794D-A866-8023B7CB69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37B0D6B-2334-244F-B1ED-1F8DC4D6E3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BFC121D-012E-944C-93DA-546D3816F4DA}"/>
              </a:ext>
            </a:extLst>
          </p:cNvPr>
          <p:cNvSpPr>
            <a:spLocks noGrp="1"/>
          </p:cNvSpPr>
          <p:nvPr>
            <p:ph type="dt" sz="half" idx="10"/>
          </p:nvPr>
        </p:nvSpPr>
        <p:spPr/>
        <p:txBody>
          <a:bodyPr/>
          <a:lstStyle/>
          <a:p>
            <a:fld id="{E3CC200F-2ED8-924B-A3B5-DD9DAE060BAB}" type="datetime1">
              <a:rPr lang="en-US" smtClean="0"/>
              <a:t>10/15/23</a:t>
            </a:fld>
            <a:endParaRPr lang="en-US"/>
          </a:p>
        </p:txBody>
      </p:sp>
      <p:sp>
        <p:nvSpPr>
          <p:cNvPr id="5" name="Footer Placeholder 4">
            <a:extLst>
              <a:ext uri="{FF2B5EF4-FFF2-40B4-BE49-F238E27FC236}">
                <a16:creationId xmlns:a16="http://schemas.microsoft.com/office/drawing/2014/main" xmlns="" id="{13C8D622-1C0A-D146-BFF1-493A4DAAEE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D64CF00-3D92-6F41-8264-E5D742B07275}"/>
              </a:ext>
            </a:extLst>
          </p:cNvPr>
          <p:cNvSpPr>
            <a:spLocks noGrp="1"/>
          </p:cNvSpPr>
          <p:nvPr>
            <p:ph type="sldNum" sz="quarter" idx="12"/>
          </p:nvPr>
        </p:nvSpPr>
        <p:spPr/>
        <p:txBody>
          <a:bodyPr/>
          <a:lstStyle/>
          <a:p>
            <a:fld id="{5E243917-268D-A04D-8121-790DAE7EE72B}" type="slidenum">
              <a:rPr lang="en-US" smtClean="0"/>
              <a:t>‹#›</a:t>
            </a:fld>
            <a:endParaRPr lang="en-US"/>
          </a:p>
        </p:txBody>
      </p:sp>
    </p:spTree>
    <p:extLst>
      <p:ext uri="{BB962C8B-B14F-4D97-AF65-F5344CB8AC3E}">
        <p14:creationId xmlns:p14="http://schemas.microsoft.com/office/powerpoint/2010/main" val="2402540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2ADBB92-F87A-BE43-821B-E1B40BE21A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BAEF3E9-8B41-DA4B-8D36-66A3DFE614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B0AFF7A-42E8-5142-B09C-606B36FC1403}"/>
              </a:ext>
            </a:extLst>
          </p:cNvPr>
          <p:cNvSpPr>
            <a:spLocks noGrp="1"/>
          </p:cNvSpPr>
          <p:nvPr>
            <p:ph type="dt" sz="half" idx="10"/>
          </p:nvPr>
        </p:nvSpPr>
        <p:spPr/>
        <p:txBody>
          <a:bodyPr/>
          <a:lstStyle/>
          <a:p>
            <a:fld id="{C91C8D16-5371-AF40-86B8-D604BFFBAFDD}" type="datetime1">
              <a:rPr lang="en-US" smtClean="0"/>
              <a:t>10/15/23</a:t>
            </a:fld>
            <a:endParaRPr lang="en-US"/>
          </a:p>
        </p:txBody>
      </p:sp>
      <p:sp>
        <p:nvSpPr>
          <p:cNvPr id="5" name="Footer Placeholder 4">
            <a:extLst>
              <a:ext uri="{FF2B5EF4-FFF2-40B4-BE49-F238E27FC236}">
                <a16:creationId xmlns:a16="http://schemas.microsoft.com/office/drawing/2014/main" xmlns="" id="{37F29CFD-7DA1-4A4D-B2D7-66050BEB08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D4A8948-EBB1-5B4B-AD0F-97DBE0950895}"/>
              </a:ext>
            </a:extLst>
          </p:cNvPr>
          <p:cNvSpPr>
            <a:spLocks noGrp="1"/>
          </p:cNvSpPr>
          <p:nvPr>
            <p:ph type="sldNum" sz="quarter" idx="12"/>
          </p:nvPr>
        </p:nvSpPr>
        <p:spPr/>
        <p:txBody>
          <a:bodyPr/>
          <a:lstStyle/>
          <a:p>
            <a:fld id="{5E243917-268D-A04D-8121-790DAE7EE72B}" type="slidenum">
              <a:rPr lang="en-US" smtClean="0"/>
              <a:t>‹#›</a:t>
            </a:fld>
            <a:endParaRPr lang="en-US"/>
          </a:p>
        </p:txBody>
      </p:sp>
    </p:spTree>
    <p:extLst>
      <p:ext uri="{BB962C8B-B14F-4D97-AF65-F5344CB8AC3E}">
        <p14:creationId xmlns:p14="http://schemas.microsoft.com/office/powerpoint/2010/main" val="3406236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415600" y="593367"/>
            <a:ext cx="11360800" cy="831200"/>
          </a:xfrm>
          <a:prstGeom prst="rect">
            <a:avLst/>
          </a:prstGeom>
        </p:spPr>
        <p:txBody>
          <a:bodyPr spcFirstLastPara="1" wrap="square" lIns="121897" tIns="121897" rIns="121897" bIns="121897"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0" name="Google Shape;20;p4"/>
          <p:cNvSpPr txBox="1">
            <a:spLocks noGrp="1"/>
          </p:cNvSpPr>
          <p:nvPr>
            <p:ph type="body" idx="1"/>
          </p:nvPr>
        </p:nvSpPr>
        <p:spPr>
          <a:xfrm>
            <a:off x="415600" y="1536633"/>
            <a:ext cx="11360800" cy="4555200"/>
          </a:xfrm>
          <a:prstGeom prst="rect">
            <a:avLst/>
          </a:prstGeom>
        </p:spPr>
        <p:txBody>
          <a:bodyPr spcFirstLastPara="1" wrap="square" lIns="121897" tIns="121897" rIns="121897" bIns="121897"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1" name="Google Shape;21;p4"/>
          <p:cNvSpPr txBox="1">
            <a:spLocks noGrp="1"/>
          </p:cNvSpPr>
          <p:nvPr>
            <p:ph type="sldNum" idx="12"/>
          </p:nvPr>
        </p:nvSpPr>
        <p:spPr>
          <a:xfrm>
            <a:off x="11330665" y="6251679"/>
            <a:ext cx="731600" cy="524800"/>
          </a:xfrm>
          <a:prstGeom prst="rect">
            <a:avLst/>
          </a:prstGeom>
        </p:spPr>
        <p:txBody>
          <a:bodyPr spcFirstLastPara="1" wrap="square" lIns="121897" tIns="121897" rIns="121897" bIns="121897"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1153352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_and_Conten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smtClean="0"/>
              <a:t>Distribution Statement</a:t>
            </a:r>
            <a:endParaRPr lang="en-US"/>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5" name="Content Placeholder 10"/>
          <p:cNvSpPr>
            <a:spLocks noGrp="1"/>
          </p:cNvSpPr>
          <p:nvPr>
            <p:ph sz="quarter" idx="13"/>
          </p:nvPr>
        </p:nvSpPr>
        <p:spPr>
          <a:xfrm>
            <a:off x="558800" y="1143000"/>
            <a:ext cx="11074400" cy="5334000"/>
          </a:xfrm>
        </p:spPr>
        <p:txBody>
          <a:bodyPr/>
          <a:lstStyle>
            <a:lvl1pPr marL="342900" indent="-342900">
              <a:buFont typeface="Arial" pitchFamily="34" charset="0"/>
              <a:buChar char="•"/>
              <a:defRPr sz="1800">
                <a:latin typeface="Amasis MT Pro" panose="02040504050005020304" pitchFamily="18" charset="0"/>
                <a:ea typeface="Tahoma" pitchFamily="34" charset="0"/>
                <a:cs typeface="Tahoma" pitchFamily="34" charset="0"/>
              </a:defRPr>
            </a:lvl1pPr>
            <a:lvl2pPr marL="742950" indent="-285750">
              <a:buFont typeface="Arial" pitchFamily="34" charset="0"/>
              <a:buChar char="•"/>
              <a:defRPr sz="1700">
                <a:latin typeface="Amasis MT Pro" panose="02040504050005020304" pitchFamily="18" charset="0"/>
              </a:defRPr>
            </a:lvl2pPr>
            <a:lvl3pPr marL="1143000" indent="-228600">
              <a:buFont typeface="Arial" pitchFamily="34" charset="0"/>
              <a:buChar char="•"/>
              <a:defRPr sz="1600">
                <a:latin typeface="Amasis MT Pro" panose="02040504050005020304" pitchFamily="18" charset="0"/>
              </a:defRPr>
            </a:lvl3pPr>
            <a:lvl4pPr marL="1600200" indent="-228600">
              <a:buFont typeface="Arial" pitchFamily="34" charset="0"/>
              <a:buChar char="•"/>
              <a:defRPr sz="1300">
                <a:latin typeface="Amasis MT Pro" panose="02040504050005020304" pitchFamily="18" charset="0"/>
              </a:defRPr>
            </a:lvl4pPr>
            <a:lvl5pPr marL="2057400" indent="-228600">
              <a:buFont typeface="Arial" pitchFamily="34" charset="0"/>
              <a:buChar char="•"/>
              <a:defRPr sz="1300">
                <a:latin typeface="Amasis MT Pro" panose="020405040500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p:cNvSpPr>
            <a:spLocks noGrp="1"/>
          </p:cNvSpPr>
          <p:nvPr>
            <p:ph type="ctrTitle"/>
          </p:nvPr>
        </p:nvSpPr>
        <p:spPr>
          <a:xfrm>
            <a:off x="1828800" y="151418"/>
            <a:ext cx="8884227" cy="612648"/>
          </a:xfrm>
        </p:spPr>
        <p:txBody>
          <a:bodyPr>
            <a:normAutofit/>
          </a:bodyPr>
          <a:lstStyle>
            <a:lvl1pPr algn="l">
              <a:defRPr sz="2400" b="0">
                <a:latin typeface="Tahoma" pitchFamily="34" charset="0"/>
                <a:ea typeface="Tahoma" pitchFamily="34" charset="0"/>
                <a:cs typeface="Tahoma" pitchFamily="34" charset="0"/>
              </a:defRPr>
            </a:lvl1pPr>
          </a:lstStyle>
          <a:p>
            <a:r>
              <a:rPr lang="en-US"/>
              <a:t>Click to edit Master title style</a:t>
            </a:r>
          </a:p>
        </p:txBody>
      </p:sp>
    </p:spTree>
    <p:extLst>
      <p:ext uri="{BB962C8B-B14F-4D97-AF65-F5344CB8AC3E}">
        <p14:creationId xmlns:p14="http://schemas.microsoft.com/office/powerpoint/2010/main" val="315597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35566A-A075-5547-BE2F-5D4E0FC2BC80}"/>
              </a:ext>
            </a:extLst>
          </p:cNvPr>
          <p:cNvSpPr>
            <a:spLocks noGrp="1"/>
          </p:cNvSpPr>
          <p:nvPr>
            <p:ph type="title"/>
          </p:nvPr>
        </p:nvSpPr>
        <p:spPr/>
        <p:txBody>
          <a:bodyPr>
            <a:normAutofit/>
          </a:bodyPr>
          <a:lstStyle>
            <a:lvl1pPr>
              <a:defRPr sz="2800" b="0" i="0">
                <a:latin typeface="Roboto" panose="02000000000000000000" pitchFamily="2" charset="0"/>
                <a:ea typeface="Roboto" panose="020000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xmlns="" id="{AE0119EC-79B7-2E45-9928-01D28B08A1C8}"/>
              </a:ext>
            </a:extLst>
          </p:cNvPr>
          <p:cNvSpPr>
            <a:spLocks noGrp="1"/>
          </p:cNvSpPr>
          <p:nvPr>
            <p:ph idx="1"/>
          </p:nvPr>
        </p:nvSpPr>
        <p:spPr/>
        <p:txBody>
          <a:bodyPr/>
          <a:lstStyle>
            <a:lvl1pPr>
              <a:defRPr>
                <a:solidFill>
                  <a:srgbClr val="2A2F36"/>
                </a:solidFill>
                <a:latin typeface="Roboto" panose="02000000000000000000" pitchFamily="2" charset="0"/>
                <a:ea typeface="Roboto" panose="02000000000000000000" pitchFamily="2" charset="0"/>
              </a:defRPr>
            </a:lvl1pPr>
            <a:lvl2pPr>
              <a:defRPr>
                <a:solidFill>
                  <a:srgbClr val="2A2F36"/>
                </a:solidFill>
                <a:latin typeface="Roboto" panose="02000000000000000000" pitchFamily="2" charset="0"/>
                <a:ea typeface="Roboto" panose="02000000000000000000" pitchFamily="2" charset="0"/>
              </a:defRPr>
            </a:lvl2pPr>
            <a:lvl3pPr>
              <a:defRPr>
                <a:solidFill>
                  <a:srgbClr val="2A2F36"/>
                </a:solidFill>
                <a:latin typeface="Roboto" panose="02000000000000000000" pitchFamily="2" charset="0"/>
                <a:ea typeface="Roboto" panose="02000000000000000000" pitchFamily="2" charset="0"/>
              </a:defRPr>
            </a:lvl3pPr>
            <a:lvl4pPr>
              <a:defRPr>
                <a:solidFill>
                  <a:srgbClr val="2A2F36"/>
                </a:solidFill>
                <a:latin typeface="Roboto" panose="02000000000000000000" pitchFamily="2" charset="0"/>
                <a:ea typeface="Roboto" panose="02000000000000000000" pitchFamily="2" charset="0"/>
              </a:defRPr>
            </a:lvl4pPr>
            <a:lvl5pPr>
              <a:defRPr>
                <a:solidFill>
                  <a:srgbClr val="2A2F36"/>
                </a:solidFill>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96DC376-1CD6-994A-A6DE-6B44A9B5E861}"/>
              </a:ext>
            </a:extLst>
          </p:cNvPr>
          <p:cNvSpPr>
            <a:spLocks noGrp="1"/>
          </p:cNvSpPr>
          <p:nvPr>
            <p:ph type="dt" sz="half" idx="10"/>
          </p:nvPr>
        </p:nvSpPr>
        <p:spPr/>
        <p:txBody>
          <a:bodyPr/>
          <a:lstStyle/>
          <a:p>
            <a:fld id="{B72A6E6D-EAC9-9048-A79D-5E571F17E380}" type="datetime1">
              <a:rPr lang="en-US" smtClean="0"/>
              <a:t>10/15/23</a:t>
            </a:fld>
            <a:endParaRPr lang="en-US"/>
          </a:p>
        </p:txBody>
      </p:sp>
      <p:sp>
        <p:nvSpPr>
          <p:cNvPr id="5" name="Footer Placeholder 4">
            <a:extLst>
              <a:ext uri="{FF2B5EF4-FFF2-40B4-BE49-F238E27FC236}">
                <a16:creationId xmlns:a16="http://schemas.microsoft.com/office/drawing/2014/main" xmlns="" id="{D8CEBC96-7C44-1341-89D9-7863C46433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6DEF715-5508-6149-94D4-EE15F66191EB}"/>
              </a:ext>
            </a:extLst>
          </p:cNvPr>
          <p:cNvSpPr>
            <a:spLocks noGrp="1"/>
          </p:cNvSpPr>
          <p:nvPr>
            <p:ph type="sldNum" sz="quarter" idx="12"/>
          </p:nvPr>
        </p:nvSpPr>
        <p:spPr/>
        <p:txBody>
          <a:bodyPr/>
          <a:lstStyle/>
          <a:p>
            <a:fld id="{5E243917-268D-A04D-8121-790DAE7EE72B}" type="slidenum">
              <a:rPr lang="en-US" smtClean="0"/>
              <a:t>‹#›</a:t>
            </a:fld>
            <a:endParaRPr lang="en-US"/>
          </a:p>
        </p:txBody>
      </p:sp>
    </p:spTree>
    <p:extLst>
      <p:ext uri="{BB962C8B-B14F-4D97-AF65-F5344CB8AC3E}">
        <p14:creationId xmlns:p14="http://schemas.microsoft.com/office/powerpoint/2010/main" val="405446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21BECD-E4C2-2A4E-9160-14915603D5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35789FE-1CE7-4941-8B37-674D71CE2C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9050F88-A3AD-CB43-85D7-25AECD7A7213}"/>
              </a:ext>
            </a:extLst>
          </p:cNvPr>
          <p:cNvSpPr>
            <a:spLocks noGrp="1"/>
          </p:cNvSpPr>
          <p:nvPr>
            <p:ph type="dt" sz="half" idx="10"/>
          </p:nvPr>
        </p:nvSpPr>
        <p:spPr/>
        <p:txBody>
          <a:bodyPr/>
          <a:lstStyle/>
          <a:p>
            <a:fld id="{3EC34FD2-2DBD-8241-800E-64413D290917}" type="datetime1">
              <a:rPr lang="en-US" smtClean="0"/>
              <a:t>10/15/23</a:t>
            </a:fld>
            <a:endParaRPr lang="en-US"/>
          </a:p>
        </p:txBody>
      </p:sp>
      <p:sp>
        <p:nvSpPr>
          <p:cNvPr id="5" name="Footer Placeholder 4">
            <a:extLst>
              <a:ext uri="{FF2B5EF4-FFF2-40B4-BE49-F238E27FC236}">
                <a16:creationId xmlns:a16="http://schemas.microsoft.com/office/drawing/2014/main" xmlns="" id="{746D0E8C-E71F-404F-8A0E-2777C253C3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01BB4D8-251C-EA49-81BC-6AACFAB64D6C}"/>
              </a:ext>
            </a:extLst>
          </p:cNvPr>
          <p:cNvSpPr>
            <a:spLocks noGrp="1"/>
          </p:cNvSpPr>
          <p:nvPr>
            <p:ph type="sldNum" sz="quarter" idx="12"/>
          </p:nvPr>
        </p:nvSpPr>
        <p:spPr/>
        <p:txBody>
          <a:bodyPr/>
          <a:lstStyle/>
          <a:p>
            <a:fld id="{5E243917-268D-A04D-8121-790DAE7EE72B}" type="slidenum">
              <a:rPr lang="en-US" smtClean="0"/>
              <a:t>‹#›</a:t>
            </a:fld>
            <a:endParaRPr lang="en-US"/>
          </a:p>
        </p:txBody>
      </p:sp>
    </p:spTree>
    <p:extLst>
      <p:ext uri="{BB962C8B-B14F-4D97-AF65-F5344CB8AC3E}">
        <p14:creationId xmlns:p14="http://schemas.microsoft.com/office/powerpoint/2010/main" val="3015285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A250CA-3DEC-1C40-AFCE-DEAC1CAB88A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xmlns="" id="{4B8BB2CA-010C-844B-B4AC-1F5C26BB19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73616EF-3053-3544-8ED7-53954107A2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8B1B448-9BB9-F644-A14E-BAEF6FDBFA08}"/>
              </a:ext>
            </a:extLst>
          </p:cNvPr>
          <p:cNvSpPr>
            <a:spLocks noGrp="1"/>
          </p:cNvSpPr>
          <p:nvPr>
            <p:ph type="dt" sz="half" idx="10"/>
          </p:nvPr>
        </p:nvSpPr>
        <p:spPr/>
        <p:txBody>
          <a:bodyPr/>
          <a:lstStyle/>
          <a:p>
            <a:fld id="{7135C256-879E-6049-A7FF-7CB7DAEEE9C4}" type="datetime1">
              <a:rPr lang="en-US" smtClean="0"/>
              <a:t>10/15/23</a:t>
            </a:fld>
            <a:endParaRPr lang="en-US"/>
          </a:p>
        </p:txBody>
      </p:sp>
      <p:sp>
        <p:nvSpPr>
          <p:cNvPr id="6" name="Footer Placeholder 5">
            <a:extLst>
              <a:ext uri="{FF2B5EF4-FFF2-40B4-BE49-F238E27FC236}">
                <a16:creationId xmlns:a16="http://schemas.microsoft.com/office/drawing/2014/main" xmlns="" id="{80506B8B-A3C0-714B-8DDC-C91A16743D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4AEB3F1-FC38-3644-BE18-6701F4980DF8}"/>
              </a:ext>
            </a:extLst>
          </p:cNvPr>
          <p:cNvSpPr>
            <a:spLocks noGrp="1"/>
          </p:cNvSpPr>
          <p:nvPr>
            <p:ph type="sldNum" sz="quarter" idx="12"/>
          </p:nvPr>
        </p:nvSpPr>
        <p:spPr/>
        <p:txBody>
          <a:bodyPr/>
          <a:lstStyle/>
          <a:p>
            <a:fld id="{5E243917-268D-A04D-8121-790DAE7EE72B}" type="slidenum">
              <a:rPr lang="en-US" smtClean="0"/>
              <a:t>‹#›</a:t>
            </a:fld>
            <a:endParaRPr lang="en-US"/>
          </a:p>
        </p:txBody>
      </p:sp>
    </p:spTree>
    <p:extLst>
      <p:ext uri="{BB962C8B-B14F-4D97-AF65-F5344CB8AC3E}">
        <p14:creationId xmlns:p14="http://schemas.microsoft.com/office/powerpoint/2010/main" val="3373962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3C3D38-54A9-EA49-8782-73506A7430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26E973C-596E-3446-96A9-378DA719F3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3DCFE2A-E57D-BF47-B991-A2CCC13FCF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5A8E9AF-3F33-9441-AA1D-22BB62BCB9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19E3847-6ED8-6744-9B84-6044B7EA6A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CCC5839-588A-2A43-89E8-5AEBFD687ECE}"/>
              </a:ext>
            </a:extLst>
          </p:cNvPr>
          <p:cNvSpPr>
            <a:spLocks noGrp="1"/>
          </p:cNvSpPr>
          <p:nvPr>
            <p:ph type="dt" sz="half" idx="10"/>
          </p:nvPr>
        </p:nvSpPr>
        <p:spPr/>
        <p:txBody>
          <a:bodyPr/>
          <a:lstStyle/>
          <a:p>
            <a:fld id="{BADF827C-A642-9D4E-BF43-D99E3CE3F3D3}" type="datetime1">
              <a:rPr lang="en-US" smtClean="0"/>
              <a:t>10/15/23</a:t>
            </a:fld>
            <a:endParaRPr lang="en-US"/>
          </a:p>
        </p:txBody>
      </p:sp>
      <p:sp>
        <p:nvSpPr>
          <p:cNvPr id="8" name="Footer Placeholder 7">
            <a:extLst>
              <a:ext uri="{FF2B5EF4-FFF2-40B4-BE49-F238E27FC236}">
                <a16:creationId xmlns:a16="http://schemas.microsoft.com/office/drawing/2014/main" xmlns="" id="{33BC3608-9C37-A24C-A6C7-457F21EA68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031DB912-D244-844D-B9F7-89EBE74EF3DD}"/>
              </a:ext>
            </a:extLst>
          </p:cNvPr>
          <p:cNvSpPr>
            <a:spLocks noGrp="1"/>
          </p:cNvSpPr>
          <p:nvPr>
            <p:ph type="sldNum" sz="quarter" idx="12"/>
          </p:nvPr>
        </p:nvSpPr>
        <p:spPr/>
        <p:txBody>
          <a:bodyPr/>
          <a:lstStyle/>
          <a:p>
            <a:fld id="{5E243917-268D-A04D-8121-790DAE7EE72B}" type="slidenum">
              <a:rPr lang="en-US" smtClean="0"/>
              <a:t>‹#›</a:t>
            </a:fld>
            <a:endParaRPr lang="en-US"/>
          </a:p>
        </p:txBody>
      </p:sp>
    </p:spTree>
    <p:extLst>
      <p:ext uri="{BB962C8B-B14F-4D97-AF65-F5344CB8AC3E}">
        <p14:creationId xmlns:p14="http://schemas.microsoft.com/office/powerpoint/2010/main" val="565737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676888-C343-0547-8497-1ADEBAC9BE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6C5479C-71D1-BB46-9AAA-BB9D764D5852}"/>
              </a:ext>
            </a:extLst>
          </p:cNvPr>
          <p:cNvSpPr>
            <a:spLocks noGrp="1"/>
          </p:cNvSpPr>
          <p:nvPr>
            <p:ph type="dt" sz="half" idx="10"/>
          </p:nvPr>
        </p:nvSpPr>
        <p:spPr/>
        <p:txBody>
          <a:bodyPr/>
          <a:lstStyle/>
          <a:p>
            <a:fld id="{6A174B83-BC5C-7E47-A26E-1220BAD22B65}" type="datetime1">
              <a:rPr lang="en-US" smtClean="0"/>
              <a:t>10/15/23</a:t>
            </a:fld>
            <a:endParaRPr lang="en-US"/>
          </a:p>
        </p:txBody>
      </p:sp>
      <p:sp>
        <p:nvSpPr>
          <p:cNvPr id="4" name="Footer Placeholder 3">
            <a:extLst>
              <a:ext uri="{FF2B5EF4-FFF2-40B4-BE49-F238E27FC236}">
                <a16:creationId xmlns:a16="http://schemas.microsoft.com/office/drawing/2014/main" xmlns="" id="{9D5DCF59-3BB2-FB48-8840-9361C96974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6F489F3-E08C-1649-AFE8-17FD59DB7E6E}"/>
              </a:ext>
            </a:extLst>
          </p:cNvPr>
          <p:cNvSpPr>
            <a:spLocks noGrp="1"/>
          </p:cNvSpPr>
          <p:nvPr>
            <p:ph type="sldNum" sz="quarter" idx="12"/>
          </p:nvPr>
        </p:nvSpPr>
        <p:spPr/>
        <p:txBody>
          <a:bodyPr/>
          <a:lstStyle/>
          <a:p>
            <a:fld id="{5E243917-268D-A04D-8121-790DAE7EE72B}" type="slidenum">
              <a:rPr lang="en-US" smtClean="0"/>
              <a:t>‹#›</a:t>
            </a:fld>
            <a:endParaRPr lang="en-US"/>
          </a:p>
        </p:txBody>
      </p:sp>
    </p:spTree>
    <p:extLst>
      <p:ext uri="{BB962C8B-B14F-4D97-AF65-F5344CB8AC3E}">
        <p14:creationId xmlns:p14="http://schemas.microsoft.com/office/powerpoint/2010/main" val="4090998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D4DE7B0-07C9-F643-A62B-C7FCE7F64C74}"/>
              </a:ext>
            </a:extLst>
          </p:cNvPr>
          <p:cNvSpPr>
            <a:spLocks noGrp="1"/>
          </p:cNvSpPr>
          <p:nvPr>
            <p:ph type="dt" sz="half" idx="10"/>
          </p:nvPr>
        </p:nvSpPr>
        <p:spPr/>
        <p:txBody>
          <a:bodyPr/>
          <a:lstStyle/>
          <a:p>
            <a:fld id="{84FA61F4-C17E-D648-B8C1-B97484D4DAC7}" type="datetime1">
              <a:rPr lang="en-US" smtClean="0"/>
              <a:t>10/15/23</a:t>
            </a:fld>
            <a:endParaRPr lang="en-US"/>
          </a:p>
        </p:txBody>
      </p:sp>
      <p:sp>
        <p:nvSpPr>
          <p:cNvPr id="3" name="Footer Placeholder 2">
            <a:extLst>
              <a:ext uri="{FF2B5EF4-FFF2-40B4-BE49-F238E27FC236}">
                <a16:creationId xmlns:a16="http://schemas.microsoft.com/office/drawing/2014/main" xmlns="" id="{5D51FBB7-5187-974E-B148-C8394D2661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6BFFCE2-BA6B-9D44-94DD-558EF4F7EE99}"/>
              </a:ext>
            </a:extLst>
          </p:cNvPr>
          <p:cNvSpPr>
            <a:spLocks noGrp="1"/>
          </p:cNvSpPr>
          <p:nvPr>
            <p:ph type="sldNum" sz="quarter" idx="12"/>
          </p:nvPr>
        </p:nvSpPr>
        <p:spPr/>
        <p:txBody>
          <a:bodyPr/>
          <a:lstStyle/>
          <a:p>
            <a:fld id="{5E243917-268D-A04D-8121-790DAE7EE72B}" type="slidenum">
              <a:rPr lang="en-US" smtClean="0"/>
              <a:t>‹#›</a:t>
            </a:fld>
            <a:endParaRPr lang="en-US"/>
          </a:p>
        </p:txBody>
      </p:sp>
    </p:spTree>
    <p:extLst>
      <p:ext uri="{BB962C8B-B14F-4D97-AF65-F5344CB8AC3E}">
        <p14:creationId xmlns:p14="http://schemas.microsoft.com/office/powerpoint/2010/main" val="1440892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E775F0-DAD6-634E-A5C6-EF9CA068A8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61B0A82-F7D1-7D47-B1E5-F058E61656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A19ADD6-46E6-9148-8799-D9BE70ECD9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51ABAFA-B3B9-BC4F-A4A6-7FC563D3C1AB}"/>
              </a:ext>
            </a:extLst>
          </p:cNvPr>
          <p:cNvSpPr>
            <a:spLocks noGrp="1"/>
          </p:cNvSpPr>
          <p:nvPr>
            <p:ph type="dt" sz="half" idx="10"/>
          </p:nvPr>
        </p:nvSpPr>
        <p:spPr/>
        <p:txBody>
          <a:bodyPr/>
          <a:lstStyle/>
          <a:p>
            <a:fld id="{0C62A219-340A-8444-9B7E-24D5D0B98DAA}" type="datetime1">
              <a:rPr lang="en-US" smtClean="0"/>
              <a:t>10/15/23</a:t>
            </a:fld>
            <a:endParaRPr lang="en-US"/>
          </a:p>
        </p:txBody>
      </p:sp>
      <p:sp>
        <p:nvSpPr>
          <p:cNvPr id="6" name="Footer Placeholder 5">
            <a:extLst>
              <a:ext uri="{FF2B5EF4-FFF2-40B4-BE49-F238E27FC236}">
                <a16:creationId xmlns:a16="http://schemas.microsoft.com/office/drawing/2014/main" xmlns="" id="{F1111CFC-03BC-AE42-AC71-7DC68A528C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2F656F8-9631-4141-B2EA-A219EF1EBF1A}"/>
              </a:ext>
            </a:extLst>
          </p:cNvPr>
          <p:cNvSpPr>
            <a:spLocks noGrp="1"/>
          </p:cNvSpPr>
          <p:nvPr>
            <p:ph type="sldNum" sz="quarter" idx="12"/>
          </p:nvPr>
        </p:nvSpPr>
        <p:spPr/>
        <p:txBody>
          <a:bodyPr/>
          <a:lstStyle/>
          <a:p>
            <a:fld id="{5E243917-268D-A04D-8121-790DAE7EE72B}" type="slidenum">
              <a:rPr lang="en-US" smtClean="0"/>
              <a:t>‹#›</a:t>
            </a:fld>
            <a:endParaRPr lang="en-US"/>
          </a:p>
        </p:txBody>
      </p:sp>
    </p:spTree>
    <p:extLst>
      <p:ext uri="{BB962C8B-B14F-4D97-AF65-F5344CB8AC3E}">
        <p14:creationId xmlns:p14="http://schemas.microsoft.com/office/powerpoint/2010/main" val="784101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2FE5D3-7794-CE4C-8B87-184EBAE602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0AF4059-7263-3443-8EEA-42EABE040A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548877B-2A12-8445-A64B-A8CBC0268A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DB03492-528F-EF4B-818C-082F478DE697}"/>
              </a:ext>
            </a:extLst>
          </p:cNvPr>
          <p:cNvSpPr>
            <a:spLocks noGrp="1"/>
          </p:cNvSpPr>
          <p:nvPr>
            <p:ph type="dt" sz="half" idx="10"/>
          </p:nvPr>
        </p:nvSpPr>
        <p:spPr/>
        <p:txBody>
          <a:bodyPr/>
          <a:lstStyle/>
          <a:p>
            <a:fld id="{3883895A-7DF6-2048-8CCE-20A472E3B006}" type="datetime1">
              <a:rPr lang="en-US" smtClean="0"/>
              <a:t>10/15/23</a:t>
            </a:fld>
            <a:endParaRPr lang="en-US"/>
          </a:p>
        </p:txBody>
      </p:sp>
      <p:sp>
        <p:nvSpPr>
          <p:cNvPr id="6" name="Footer Placeholder 5">
            <a:extLst>
              <a:ext uri="{FF2B5EF4-FFF2-40B4-BE49-F238E27FC236}">
                <a16:creationId xmlns:a16="http://schemas.microsoft.com/office/drawing/2014/main" xmlns="" id="{0E3E9A8B-AD9D-4848-9AEE-21691654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8A768F8-3389-974E-9B9D-69916F06F8EE}"/>
              </a:ext>
            </a:extLst>
          </p:cNvPr>
          <p:cNvSpPr>
            <a:spLocks noGrp="1"/>
          </p:cNvSpPr>
          <p:nvPr>
            <p:ph type="sldNum" sz="quarter" idx="12"/>
          </p:nvPr>
        </p:nvSpPr>
        <p:spPr/>
        <p:txBody>
          <a:bodyPr/>
          <a:lstStyle/>
          <a:p>
            <a:fld id="{5E243917-268D-A04D-8121-790DAE7EE72B}" type="slidenum">
              <a:rPr lang="en-US" smtClean="0"/>
              <a:t>‹#›</a:t>
            </a:fld>
            <a:endParaRPr lang="en-US"/>
          </a:p>
        </p:txBody>
      </p:sp>
    </p:spTree>
    <p:extLst>
      <p:ext uri="{BB962C8B-B14F-4D97-AF65-F5344CB8AC3E}">
        <p14:creationId xmlns:p14="http://schemas.microsoft.com/office/powerpoint/2010/main" val="26069472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E99E89D-DC60-3945-B11F-EB6991172D23}"/>
              </a:ext>
            </a:extLst>
          </p:cNvPr>
          <p:cNvSpPr>
            <a:spLocks noGrp="1"/>
          </p:cNvSpPr>
          <p:nvPr>
            <p:ph type="title"/>
          </p:nvPr>
        </p:nvSpPr>
        <p:spPr>
          <a:xfrm>
            <a:off x="482600" y="365125"/>
            <a:ext cx="11226800" cy="630555"/>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DFA1E595-ED8E-FF47-8AF8-DB7319A5255A}"/>
              </a:ext>
            </a:extLst>
          </p:cNvPr>
          <p:cNvSpPr>
            <a:spLocks noGrp="1"/>
          </p:cNvSpPr>
          <p:nvPr>
            <p:ph type="body" idx="1"/>
          </p:nvPr>
        </p:nvSpPr>
        <p:spPr>
          <a:xfrm>
            <a:off x="482600" y="1178560"/>
            <a:ext cx="11226800" cy="499840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7CF7D9D7-43D8-2442-A586-D3578F03E5F6}"/>
              </a:ext>
            </a:extLst>
          </p:cNvPr>
          <p:cNvSpPr>
            <a:spLocks noGrp="1"/>
          </p:cNvSpPr>
          <p:nvPr>
            <p:ph type="dt" sz="half" idx="2"/>
          </p:nvPr>
        </p:nvSpPr>
        <p:spPr>
          <a:xfrm>
            <a:off x="482600" y="6356350"/>
            <a:ext cx="3098800" cy="365125"/>
          </a:xfrm>
          <a:prstGeom prst="rect">
            <a:avLst/>
          </a:prstGeom>
        </p:spPr>
        <p:txBody>
          <a:bodyPr vert="horz" lIns="91440" tIns="45720" rIns="91440" bIns="45720" rtlCol="0" anchor="ctr"/>
          <a:lstStyle>
            <a:lvl1pPr algn="l">
              <a:defRPr sz="1050">
                <a:solidFill>
                  <a:schemeClr val="tx1">
                    <a:tint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A8307F9B-B447-0343-A90F-88A6750BF34C}" type="datetime1">
              <a:rPr lang="en-US" smtClean="0"/>
              <a:t>10/15/23</a:t>
            </a:fld>
            <a:endParaRPr lang="en-US"/>
          </a:p>
        </p:txBody>
      </p:sp>
      <p:sp>
        <p:nvSpPr>
          <p:cNvPr id="5" name="Footer Placeholder 4">
            <a:extLst>
              <a:ext uri="{FF2B5EF4-FFF2-40B4-BE49-F238E27FC236}">
                <a16:creationId xmlns:a16="http://schemas.microsoft.com/office/drawing/2014/main" xmlns="" id="{02D0863F-D2AE-4C47-8A99-BA17112B87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50">
                <a:solidFill>
                  <a:schemeClr val="tx1">
                    <a:tint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endParaRPr lang="en-US" dirty="0"/>
          </a:p>
        </p:txBody>
      </p:sp>
      <p:sp>
        <p:nvSpPr>
          <p:cNvPr id="6" name="Slide Number Placeholder 5">
            <a:extLst>
              <a:ext uri="{FF2B5EF4-FFF2-40B4-BE49-F238E27FC236}">
                <a16:creationId xmlns:a16="http://schemas.microsoft.com/office/drawing/2014/main" xmlns="" id="{AECFAFF6-7A31-F343-B16E-F49E0388A528}"/>
              </a:ext>
            </a:extLst>
          </p:cNvPr>
          <p:cNvSpPr>
            <a:spLocks noGrp="1"/>
          </p:cNvSpPr>
          <p:nvPr>
            <p:ph type="sldNum" sz="quarter" idx="4"/>
          </p:nvPr>
        </p:nvSpPr>
        <p:spPr>
          <a:xfrm>
            <a:off x="8610600" y="6356350"/>
            <a:ext cx="3098800" cy="365125"/>
          </a:xfrm>
          <a:prstGeom prst="rect">
            <a:avLst/>
          </a:prstGeom>
        </p:spPr>
        <p:txBody>
          <a:bodyPr vert="horz" lIns="91440" tIns="45720" rIns="91440" bIns="45720" rtlCol="0" anchor="ctr"/>
          <a:lstStyle>
            <a:lvl1pPr algn="r">
              <a:defRPr sz="1050">
                <a:solidFill>
                  <a:schemeClr val="tx1">
                    <a:tint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5E243917-268D-A04D-8121-790DAE7EE72B}" type="slidenum">
              <a:rPr lang="en-US" smtClean="0"/>
              <a:pPr/>
              <a:t>‹#›</a:t>
            </a:fld>
            <a:endParaRPr lang="en-US"/>
          </a:p>
        </p:txBody>
      </p:sp>
    </p:spTree>
    <p:extLst>
      <p:ext uri="{BB962C8B-B14F-4D97-AF65-F5344CB8AC3E}">
        <p14:creationId xmlns:p14="http://schemas.microsoft.com/office/powerpoint/2010/main" val="1165627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2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b="0" i="0" kern="1200">
          <a:solidFill>
            <a:srgbClr val="2A2F36"/>
          </a:solidFill>
          <a:latin typeface="Roboto" panose="02000000000000000000" pitchFamily="2" charset="0"/>
          <a:ea typeface="Roboto" panose="02000000000000000000" pitchFamily="2" charset="0"/>
          <a:cs typeface="Helvetica Neue" panose="02000503000000020004" pitchFamily="2" charset="0"/>
        </a:defRPr>
      </a:lvl1pPr>
      <a:lvl2pPr marL="685800" indent="-228600" algn="l" defTabSz="914400" rtl="0" eaLnBrk="1" latinLnBrk="0" hangingPunct="1">
        <a:lnSpc>
          <a:spcPct val="120000"/>
        </a:lnSpc>
        <a:spcBef>
          <a:spcPts val="500"/>
        </a:spcBef>
        <a:buFont typeface="Arial" panose="020B0604020202020204" pitchFamily="34" charset="0"/>
        <a:buChar char="•"/>
        <a:defRPr sz="1600" b="0" i="0" kern="1200">
          <a:solidFill>
            <a:srgbClr val="2A2F36"/>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1400" b="0" i="0" kern="1200">
          <a:solidFill>
            <a:srgbClr val="2A2F36"/>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1200" b="0" i="0" kern="1200">
          <a:solidFill>
            <a:srgbClr val="2A2F36"/>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1200" b="0" i="0" kern="1200">
          <a:solidFill>
            <a:srgbClr val="2A2F36"/>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engji@illinois.edu" TargetMode="External"/><Relationship Id="rId4" Type="http://schemas.openxmlformats.org/officeDocument/2006/relationships/image" Target="../media/image1.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8.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hyperlink" Target="https://timesofindia.indiatimes.com/business/india-business/top-eu-diplomat-seeks-action-against-india-on-russian-oil-ahead-of-talks/articleshow/100288784.cms" TargetMode="External"/><Relationship Id="rId8" Type="http://schemas.openxmlformats.org/officeDocument/2006/relationships/hyperlink" Target="https://www.reuters.com/business/energy/borrell-urges-eu-crack-down-imports-indian-fuels-made-with-russian-oil-ft-2023-05-16/" TargetMode="External"/><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7.jpeg"/><Relationship Id="rId5" Type="http://schemas.openxmlformats.org/officeDocument/2006/relationships/image" Target="../media/image18.jpe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9.pn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30.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13.xml"/><Relationship Id="rId2"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5" Type="http://schemas.openxmlformats.org/officeDocument/2006/relationships/chart" Target="../charts/chart4.xml"/><Relationship Id="rId1" Type="http://schemas.openxmlformats.org/officeDocument/2006/relationships/slideLayout" Target="../slideLayouts/slideLayout13.xml"/><Relationship Id="rId2" Type="http://schemas.openxmlformats.org/officeDocument/2006/relationships/chart" Target="../charts/chart1.xml"/></Relationships>
</file>

<file path=ppt/slides/_rels/slide39.xml.rels><?xml version="1.0" encoding="UTF-8" standalone="yes"?>
<Relationships xmlns="http://schemas.openxmlformats.org/package/2006/relationships"><Relationship Id="rId3" Type="http://schemas.openxmlformats.org/officeDocument/2006/relationships/chart" Target="../charts/chart5.xml"/><Relationship Id="rId4" Type="http://schemas.openxmlformats.org/officeDocument/2006/relationships/chart" Target="../charts/chart6.xml"/><Relationship Id="rId5" Type="http://schemas.openxmlformats.org/officeDocument/2006/relationships/chart" Target="../charts/chart7.xml"/><Relationship Id="rId6" Type="http://schemas.openxmlformats.org/officeDocument/2006/relationships/image" Target="../media/image36.png"/><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hyperlink" Target="https://incas.csl.illinois.edu/blender/INCAS_Framing_(LM_Stance_Re-switching)" TargetMode="External"/><Relationship Id="rId4" Type="http://schemas.openxmlformats.org/officeDocument/2006/relationships/hyperlink" Target="https://incas.csl.illinois.edu/blender/INCAS_Political_Stance_Classification" TargetMode="External"/><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14206" y="1330452"/>
            <a:ext cx="8286994" cy="1470025"/>
          </a:xfrm>
        </p:spPr>
        <p:txBody>
          <a:bodyPr>
            <a:noAutofit/>
          </a:bodyPr>
          <a:lstStyle/>
          <a:p>
            <a:pPr fontAlgn="base"/>
            <a:r>
              <a:rPr lang="en-US" sz="4800" dirty="0"/>
              <a:t/>
            </a:r>
            <a:br>
              <a:rPr lang="en-US" sz="4800" dirty="0"/>
            </a:br>
            <a:r>
              <a:rPr lang="en-US" sz="4800" dirty="0" smtClean="0"/>
              <a:t>Creative Generation</a:t>
            </a:r>
            <a:endParaRPr lang="en-US" sz="4000" dirty="0"/>
          </a:p>
        </p:txBody>
      </p:sp>
      <p:sp>
        <p:nvSpPr>
          <p:cNvPr id="3" name="Subtitle 2"/>
          <p:cNvSpPr>
            <a:spLocks noGrp="1"/>
          </p:cNvSpPr>
          <p:nvPr>
            <p:ph type="subTitle" idx="1"/>
          </p:nvPr>
        </p:nvSpPr>
        <p:spPr>
          <a:xfrm>
            <a:off x="60203" y="3166914"/>
            <a:ext cx="10795000" cy="2057400"/>
          </a:xfrm>
        </p:spPr>
        <p:txBody>
          <a:bodyPr>
            <a:noAutofit/>
          </a:bodyPr>
          <a:lstStyle/>
          <a:p>
            <a:r>
              <a:rPr lang="en-US" sz="2000" dirty="0" err="1"/>
              <a:t>Heng</a:t>
            </a:r>
            <a:r>
              <a:rPr lang="en-US" sz="2000" dirty="0"/>
              <a:t> </a:t>
            </a:r>
            <a:r>
              <a:rPr lang="en-US" sz="2000" dirty="0" err="1"/>
              <a:t>Ji</a:t>
            </a:r>
            <a:r>
              <a:rPr lang="en-US" sz="2000" dirty="0"/>
              <a:t> </a:t>
            </a:r>
          </a:p>
          <a:p>
            <a:r>
              <a:rPr lang="en-US" sz="2000" dirty="0" smtClean="0"/>
              <a:t>(Professor of UIUC CS &amp; </a:t>
            </a:r>
            <a:r>
              <a:rPr lang="en-US" sz="2000" dirty="0"/>
              <a:t>Amazon Scholar)</a:t>
            </a:r>
            <a:endParaRPr lang="en-US" sz="2800" dirty="0"/>
          </a:p>
          <a:p>
            <a:pPr algn="ctr"/>
            <a:r>
              <a:rPr lang="en-US" dirty="0" smtClean="0">
                <a:hlinkClick r:id="rId3"/>
              </a:rPr>
              <a:t>hengji@illinois.edu</a:t>
            </a:r>
            <a:endParaRPr lang="en-US" dirty="0"/>
          </a:p>
          <a:p>
            <a:pPr algn="ctr"/>
            <a:r>
              <a:rPr lang="en-US" dirty="0" smtClean="0"/>
              <a:t>Work done by UIUC PhD students: Chi Han, </a:t>
            </a:r>
            <a:r>
              <a:rPr lang="en-US" dirty="0" err="1" smtClean="0"/>
              <a:t>Chenkai</a:t>
            </a:r>
            <a:r>
              <a:rPr lang="en-US" dirty="0" smtClean="0"/>
              <a:t> Sun, </a:t>
            </a:r>
            <a:r>
              <a:rPr lang="en-US" dirty="0" err="1" smtClean="0"/>
              <a:t>Zhenhailong</a:t>
            </a:r>
            <a:r>
              <a:rPr lang="en-US" dirty="0" smtClean="0"/>
              <a:t> Wang</a:t>
            </a:r>
          </a:p>
          <a:p>
            <a:pPr algn="ctr"/>
            <a:r>
              <a:rPr lang="en-US" dirty="0" smtClean="0"/>
              <a:t>Some slides from Dr. Clare Voss (ARL)</a:t>
            </a:r>
          </a:p>
        </p:txBody>
      </p:sp>
      <p:sp>
        <p:nvSpPr>
          <p:cNvPr id="4" name="Slide Number Placeholder 3"/>
          <p:cNvSpPr>
            <a:spLocks noGrp="1"/>
          </p:cNvSpPr>
          <p:nvPr>
            <p:ph type="sldNum" sz="quarter" idx="4294967295"/>
          </p:nvPr>
        </p:nvSpPr>
        <p:spPr>
          <a:xfrm>
            <a:off x="8839200" y="6324601"/>
            <a:ext cx="1524000" cy="365125"/>
          </a:xfrm>
          <a:prstGeom prst="rect">
            <a:avLst/>
          </a:prstGeom>
        </p:spPr>
        <p:txBody>
          <a:bodyPr/>
          <a:lstStyle/>
          <a:p>
            <a:fld id="{024B13ED-57CC-4817-AFF2-A39BFC804D6C}" type="slidenum">
              <a:rPr lang="en-US" smtClean="0"/>
              <a:pPr/>
              <a:t>1</a:t>
            </a:fld>
            <a:endParaRPr lang="en-US" dirty="0"/>
          </a:p>
        </p:txBody>
      </p:sp>
      <p:pic>
        <p:nvPicPr>
          <p:cNvPr id="5" name="Picture 4"/>
          <p:cNvPicPr>
            <a:picLocks noChangeAspect="1"/>
          </p:cNvPicPr>
          <p:nvPr/>
        </p:nvPicPr>
        <p:blipFill>
          <a:blip r:embed="rId4"/>
          <a:stretch>
            <a:fillRect/>
          </a:stretch>
        </p:blipFill>
        <p:spPr>
          <a:xfrm>
            <a:off x="11426300" y="0"/>
            <a:ext cx="765699" cy="991724"/>
          </a:xfrm>
          <a:prstGeom prst="rect">
            <a:avLst/>
          </a:prstGeom>
        </p:spPr>
      </p:pic>
    </p:spTree>
    <p:extLst>
      <p:ext uri="{BB962C8B-B14F-4D97-AF65-F5344CB8AC3E}">
        <p14:creationId xmlns:p14="http://schemas.microsoft.com/office/powerpoint/2010/main" val="186410840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5;p3"/>
          <p:cNvSpPr txBox="1"/>
          <p:nvPr/>
        </p:nvSpPr>
        <p:spPr>
          <a:xfrm>
            <a:off x="239838" y="260562"/>
            <a:ext cx="5909822" cy="4508927"/>
          </a:xfrm>
          <a:prstGeom prst="rect">
            <a:avLst/>
          </a:prstGeom>
          <a:solidFill>
            <a:srgbClr val="9FC5E8"/>
          </a:solidFill>
          <a:ln>
            <a:noFill/>
          </a:ln>
        </p:spPr>
        <p:txBody>
          <a:bodyPr spcFirstLastPara="1" wrap="square" lIns="0" tIns="0" rIns="0" bIns="0" anchor="t" anchorCtr="0">
            <a:spAutoFit/>
          </a:bodyPr>
          <a:lstStyle/>
          <a:p>
            <a:pPr marL="12700" marR="0" lvl="0" indent="0" algn="just" rtl="0">
              <a:lnSpc>
                <a:spcPct val="100000"/>
              </a:lnSpc>
              <a:spcBef>
                <a:spcPts val="0"/>
              </a:spcBef>
              <a:spcAft>
                <a:spcPts val="600"/>
              </a:spcAft>
              <a:buNone/>
            </a:pPr>
            <a:r>
              <a:rPr lang="en-US" b="1" dirty="0"/>
              <a:t>Putting GPT-3’s Creativity to the </a:t>
            </a:r>
            <a:r>
              <a:rPr lang="en-US" b="1" dirty="0" smtClean="0"/>
              <a:t>Test:   for </a:t>
            </a:r>
            <a:r>
              <a:rPr lang="en-US" b="1" u="sng" dirty="0" smtClean="0"/>
              <a:t>Originality</a:t>
            </a:r>
            <a:endParaRPr u="sng" dirty="0"/>
          </a:p>
          <a:p>
            <a:pPr marL="12700" marR="5080" lvl="0" indent="115570" algn="just" rtl="0">
              <a:lnSpc>
                <a:spcPct val="100000"/>
              </a:lnSpc>
              <a:spcBef>
                <a:spcPts val="0"/>
              </a:spcBef>
              <a:spcAft>
                <a:spcPts val="0"/>
              </a:spcAft>
              <a:buNone/>
            </a:pPr>
            <a:endParaRPr lang="en-US" b="1" dirty="0" smtClean="0"/>
          </a:p>
          <a:p>
            <a:pPr marL="412750" marR="5080" lvl="0" indent="-400050" algn="just">
              <a:buAutoNum type="romanLcParenBoth"/>
            </a:pPr>
            <a:r>
              <a:rPr lang="en-US" b="1" i="1" dirty="0" smtClean="0"/>
              <a:t>Creative Use Generation </a:t>
            </a:r>
            <a:r>
              <a:rPr lang="en-US" dirty="0" smtClean="0"/>
              <a:t>[Stevenson et al.] </a:t>
            </a:r>
          </a:p>
          <a:p>
            <a:pPr marL="12700" marR="5080" lvl="0" algn="just"/>
            <a:r>
              <a:rPr lang="en-US" dirty="0" smtClean="0"/>
              <a:t>     In a first pass, in applying the Alternative Uses Test, </a:t>
            </a:r>
          </a:p>
          <a:p>
            <a:pPr marL="12700" marR="5080" lvl="0" algn="just"/>
            <a:r>
              <a:rPr lang="en-US" dirty="0" smtClean="0"/>
              <a:t>     same as in test for utility.</a:t>
            </a:r>
            <a:endParaRPr lang="en-US" b="1" dirty="0"/>
          </a:p>
          <a:p>
            <a:pPr marL="12700" marR="5080" lvl="0" indent="115570" algn="just" rtl="0">
              <a:lnSpc>
                <a:spcPct val="100000"/>
              </a:lnSpc>
              <a:spcBef>
                <a:spcPts val="0"/>
              </a:spcBef>
              <a:spcAft>
                <a:spcPts val="0"/>
              </a:spcAft>
              <a:buNone/>
            </a:pPr>
            <a:r>
              <a:rPr lang="en-US" b="1" i="1" dirty="0" smtClean="0"/>
              <a:t>(ii) Creative </a:t>
            </a:r>
            <a:r>
              <a:rPr lang="en-US" b="1" i="1" dirty="0"/>
              <a:t>Use Selection</a:t>
            </a:r>
            <a:r>
              <a:rPr lang="en-US" i="1" dirty="0"/>
              <a:t> </a:t>
            </a:r>
            <a:r>
              <a:rPr lang="en-US" dirty="0"/>
              <a:t>(our pass): </a:t>
            </a:r>
            <a:r>
              <a:rPr lang="en-US" dirty="0" smtClean="0"/>
              <a:t>GPT then</a:t>
            </a:r>
          </a:p>
          <a:p>
            <a:pPr marL="12700" marR="5080" lvl="0" indent="115570" algn="just" rtl="0">
              <a:lnSpc>
                <a:spcPct val="100000"/>
              </a:lnSpc>
              <a:spcBef>
                <a:spcPts val="0"/>
              </a:spcBef>
              <a:spcAft>
                <a:spcPts val="0"/>
              </a:spcAft>
              <a:buNone/>
            </a:pPr>
            <a:r>
              <a:rPr lang="en-US" dirty="0"/>
              <a:t> </a:t>
            </a:r>
            <a:r>
              <a:rPr lang="en-US" dirty="0" smtClean="0"/>
              <a:t>   </a:t>
            </a:r>
            <a:r>
              <a:rPr lang="en-US" dirty="0"/>
              <a:t>“judges” </a:t>
            </a:r>
            <a:r>
              <a:rPr lang="en-US" dirty="0" smtClean="0"/>
              <a:t>whether its prior brainstormed use, in (</a:t>
            </a:r>
            <a:r>
              <a:rPr lang="en-US" dirty="0" err="1" smtClean="0"/>
              <a:t>i</a:t>
            </a:r>
            <a:r>
              <a:rPr lang="en-US" dirty="0" smtClean="0"/>
              <a:t>),</a:t>
            </a:r>
          </a:p>
          <a:p>
            <a:pPr marL="12700" marR="5080" lvl="0" indent="115570" algn="just" rtl="0">
              <a:lnSpc>
                <a:spcPct val="100000"/>
              </a:lnSpc>
              <a:spcBef>
                <a:spcPts val="0"/>
              </a:spcBef>
              <a:spcAft>
                <a:spcPts val="0"/>
              </a:spcAft>
              <a:buNone/>
            </a:pPr>
            <a:r>
              <a:rPr lang="en-US" dirty="0"/>
              <a:t> </a:t>
            </a:r>
            <a:r>
              <a:rPr lang="en-US" dirty="0" smtClean="0"/>
              <a:t>   provides a solution that is surprising and a novel idea. </a:t>
            </a:r>
            <a:endParaRPr dirty="0"/>
          </a:p>
          <a:p>
            <a:pPr marL="12700" marR="5080" lvl="0" indent="115570" algn="just" rtl="0">
              <a:lnSpc>
                <a:spcPct val="100000"/>
              </a:lnSpc>
              <a:spcBef>
                <a:spcPts val="0"/>
              </a:spcBef>
              <a:spcAft>
                <a:spcPts val="0"/>
              </a:spcAft>
              <a:buNone/>
            </a:pPr>
            <a:endParaRPr lang="en-US" dirty="0"/>
          </a:p>
          <a:p>
            <a:pPr marL="12700" marR="5080" lvl="0" indent="115570" algn="just"/>
            <a:r>
              <a:rPr lang="en-US" b="1" dirty="0" smtClean="0"/>
              <a:t>Contrastive Results after (ii): </a:t>
            </a:r>
            <a:r>
              <a:rPr lang="en-US" dirty="0" smtClean="0"/>
              <a:t>With a threshold</a:t>
            </a:r>
          </a:p>
          <a:p>
            <a:pPr marL="12700" marR="5080" lvl="0" indent="115570" algn="just"/>
            <a:r>
              <a:rPr lang="en-US" dirty="0" smtClean="0"/>
              <a:t>    set on probability of these “judgments” (filtering out</a:t>
            </a:r>
          </a:p>
          <a:p>
            <a:pPr marL="12700" marR="5080" lvl="0" indent="115570" algn="just"/>
            <a:r>
              <a:rPr lang="en-US" dirty="0" smtClean="0"/>
              <a:t>    answers below the threshold), GPT improves its scores</a:t>
            </a:r>
          </a:p>
          <a:p>
            <a:pPr marL="12700" marR="5080" lvl="0" indent="115570" algn="just"/>
            <a:r>
              <a:rPr lang="en-US" dirty="0" smtClean="0"/>
              <a:t>    above average human performance on </a:t>
            </a:r>
            <a:r>
              <a:rPr lang="en-US" i="1" dirty="0" smtClean="0"/>
              <a:t>originality </a:t>
            </a:r>
          </a:p>
          <a:p>
            <a:pPr marL="12700" marR="5080" lvl="0" indent="115570" algn="just"/>
            <a:r>
              <a:rPr lang="en-US" i="1" dirty="0"/>
              <a:t> </a:t>
            </a:r>
            <a:r>
              <a:rPr lang="en-US" i="1" dirty="0" smtClean="0"/>
              <a:t>   (</a:t>
            </a:r>
            <a:r>
              <a:rPr lang="en-US" b="1" i="1" dirty="0" smtClean="0"/>
              <a:t>3.0</a:t>
            </a:r>
            <a:r>
              <a:rPr lang="en-US" i="1" dirty="0" smtClean="0"/>
              <a:t> vs 2.6)</a:t>
            </a:r>
            <a:r>
              <a:rPr lang="en-US" dirty="0"/>
              <a:t> </a:t>
            </a:r>
            <a:r>
              <a:rPr lang="en-US" dirty="0" smtClean="0"/>
              <a:t>See originality filter row in originality column </a:t>
            </a:r>
          </a:p>
          <a:p>
            <a:pPr marL="12700" marR="5080" lvl="0" indent="115570" algn="just"/>
            <a:r>
              <a:rPr lang="en-US" dirty="0"/>
              <a:t> </a:t>
            </a:r>
            <a:r>
              <a:rPr lang="en-US" dirty="0" smtClean="0"/>
              <a:t>   in table below.</a:t>
            </a:r>
          </a:p>
          <a:p>
            <a:pPr marL="12700" marR="5080" lvl="0" indent="115570" algn="just" rtl="0">
              <a:lnSpc>
                <a:spcPct val="100000"/>
              </a:lnSpc>
              <a:spcBef>
                <a:spcPts val="0"/>
              </a:spcBef>
              <a:spcAft>
                <a:spcPts val="0"/>
              </a:spcAft>
              <a:buNone/>
            </a:pPr>
            <a:endParaRPr dirty="0"/>
          </a:p>
        </p:txBody>
      </p:sp>
      <p:pic>
        <p:nvPicPr>
          <p:cNvPr id="4" name="Google Shape;29;p3"/>
          <p:cNvPicPr preferRelativeResize="0"/>
          <p:nvPr/>
        </p:nvPicPr>
        <p:blipFill>
          <a:blip r:embed="rId2">
            <a:alphaModFix/>
          </a:blip>
          <a:stretch>
            <a:fillRect/>
          </a:stretch>
        </p:blipFill>
        <p:spPr>
          <a:xfrm>
            <a:off x="5435251" y="4239648"/>
            <a:ext cx="6258394" cy="2343210"/>
          </a:xfrm>
          <a:prstGeom prst="rect">
            <a:avLst/>
          </a:prstGeom>
          <a:noFill/>
          <a:ln>
            <a:noFill/>
          </a:ln>
        </p:spPr>
      </p:pic>
      <p:pic>
        <p:nvPicPr>
          <p:cNvPr id="5" name="Picture 4"/>
          <p:cNvPicPr>
            <a:picLocks noChangeAspect="1"/>
          </p:cNvPicPr>
          <p:nvPr/>
        </p:nvPicPr>
        <p:blipFill rotWithShape="1">
          <a:blip r:embed="rId3"/>
          <a:srcRect t="72589"/>
          <a:stretch/>
        </p:blipFill>
        <p:spPr>
          <a:xfrm>
            <a:off x="6701216" y="1343873"/>
            <a:ext cx="5058481" cy="2177838"/>
          </a:xfrm>
          <a:prstGeom prst="rect">
            <a:avLst/>
          </a:prstGeom>
        </p:spPr>
      </p:pic>
      <p:pic>
        <p:nvPicPr>
          <p:cNvPr id="7" name="Picture 6"/>
          <p:cNvPicPr>
            <a:picLocks noChangeAspect="1"/>
          </p:cNvPicPr>
          <p:nvPr/>
        </p:nvPicPr>
        <p:blipFill rotWithShape="1">
          <a:blip r:embed="rId3"/>
          <a:srcRect b="85288"/>
          <a:stretch/>
        </p:blipFill>
        <p:spPr>
          <a:xfrm>
            <a:off x="6701217" y="260562"/>
            <a:ext cx="5058481" cy="1168845"/>
          </a:xfrm>
          <a:prstGeom prst="rect">
            <a:avLst/>
          </a:prstGeom>
        </p:spPr>
      </p:pic>
      <p:sp>
        <p:nvSpPr>
          <p:cNvPr id="8" name="Right Arrow 7"/>
          <p:cNvSpPr/>
          <p:nvPr/>
        </p:nvSpPr>
        <p:spPr>
          <a:xfrm>
            <a:off x="5018857" y="5440748"/>
            <a:ext cx="416394" cy="2354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7872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1;p3"/>
          <p:cNvSpPr txBox="1"/>
          <p:nvPr/>
        </p:nvSpPr>
        <p:spPr>
          <a:xfrm>
            <a:off x="767902" y="1222632"/>
            <a:ext cx="8423232" cy="2869986"/>
          </a:xfrm>
          <a:prstGeom prst="rect">
            <a:avLst/>
          </a:prstGeom>
          <a:noFill/>
          <a:ln>
            <a:noFill/>
          </a:ln>
        </p:spPr>
        <p:txBody>
          <a:bodyPr spcFirstLastPara="1" wrap="square" lIns="91425" tIns="91425" rIns="91425" bIns="91425" anchor="t" anchorCtr="0">
            <a:spAutoFit/>
          </a:bodyPr>
          <a:lstStyle/>
          <a:p>
            <a:pPr marL="12700" marR="5080" lvl="0" indent="115570" algn="just" rtl="0">
              <a:spcBef>
                <a:spcPts val="0"/>
              </a:spcBef>
              <a:spcAft>
                <a:spcPts val="0"/>
              </a:spcAft>
              <a:buNone/>
            </a:pPr>
            <a:r>
              <a:rPr lang="en-US" b="1" dirty="0" smtClean="0">
                <a:solidFill>
                  <a:schemeClr val="dk1"/>
                </a:solidFill>
              </a:rPr>
              <a:t>References</a:t>
            </a:r>
            <a:endParaRPr b="1" dirty="0">
              <a:solidFill>
                <a:schemeClr val="dk1"/>
              </a:solidFill>
            </a:endParaRPr>
          </a:p>
          <a:p>
            <a:pPr marL="12700" marR="5080" lvl="0" indent="115570" algn="just" rtl="0">
              <a:spcBef>
                <a:spcPts val="300"/>
              </a:spcBef>
              <a:spcAft>
                <a:spcPts val="0"/>
              </a:spcAft>
              <a:buNone/>
            </a:pPr>
            <a:r>
              <a:rPr lang="en-US" dirty="0" smtClean="0">
                <a:solidFill>
                  <a:schemeClr val="dk1"/>
                </a:solidFill>
              </a:rPr>
              <a:t>     Stevenson</a:t>
            </a:r>
            <a:r>
              <a:rPr lang="en-US" dirty="0">
                <a:solidFill>
                  <a:schemeClr val="dk1"/>
                </a:solidFill>
              </a:rPr>
              <a:t>, C.; </a:t>
            </a:r>
            <a:r>
              <a:rPr lang="en-US" dirty="0" err="1">
                <a:solidFill>
                  <a:schemeClr val="dk1"/>
                </a:solidFill>
              </a:rPr>
              <a:t>Smal</a:t>
            </a:r>
            <a:r>
              <a:rPr lang="en-US" dirty="0">
                <a:solidFill>
                  <a:schemeClr val="dk1"/>
                </a:solidFill>
              </a:rPr>
              <a:t>, I.; Baas, M.; </a:t>
            </a:r>
            <a:r>
              <a:rPr lang="en-US" dirty="0" err="1">
                <a:solidFill>
                  <a:schemeClr val="dk1"/>
                </a:solidFill>
              </a:rPr>
              <a:t>Grasman</a:t>
            </a:r>
            <a:r>
              <a:rPr lang="en-US" dirty="0">
                <a:solidFill>
                  <a:schemeClr val="dk1"/>
                </a:solidFill>
              </a:rPr>
              <a:t>, R.; and van der Maas, H. 2022. Putting GPT-3’s Creativity to the (Alternative Uses) Test. </a:t>
            </a:r>
            <a:r>
              <a:rPr lang="en-US" i="1" dirty="0" err="1">
                <a:solidFill>
                  <a:schemeClr val="dk1"/>
                </a:solidFill>
              </a:rPr>
              <a:t>arXiv</a:t>
            </a:r>
            <a:r>
              <a:rPr lang="en-US" i="1" dirty="0">
                <a:solidFill>
                  <a:schemeClr val="dk1"/>
                </a:solidFill>
              </a:rPr>
              <a:t> preprin</a:t>
            </a:r>
            <a:r>
              <a:rPr lang="en-US" dirty="0">
                <a:solidFill>
                  <a:schemeClr val="dk1"/>
                </a:solidFill>
              </a:rPr>
              <a:t>t arXiv:2206.08932</a:t>
            </a:r>
            <a:r>
              <a:rPr lang="en-US" dirty="0" smtClean="0">
                <a:solidFill>
                  <a:schemeClr val="dk1"/>
                </a:solidFill>
              </a:rPr>
              <a:t>.’</a:t>
            </a:r>
          </a:p>
          <a:p>
            <a:pPr marL="12700" marR="5080" lvl="0" indent="115570" algn="just" rtl="0">
              <a:spcBef>
                <a:spcPts val="300"/>
              </a:spcBef>
              <a:spcAft>
                <a:spcPts val="0"/>
              </a:spcAft>
              <a:buNone/>
            </a:pPr>
            <a:endParaRPr dirty="0">
              <a:solidFill>
                <a:schemeClr val="dk1"/>
              </a:solidFill>
            </a:endParaRPr>
          </a:p>
          <a:p>
            <a:pPr marL="12700" marR="5080" lvl="0" indent="115570" algn="just" rtl="0">
              <a:spcBef>
                <a:spcPts val="300"/>
              </a:spcBef>
              <a:spcAft>
                <a:spcPts val="0"/>
              </a:spcAft>
              <a:buNone/>
            </a:pPr>
            <a:r>
              <a:rPr lang="en-US" dirty="0" smtClean="0">
                <a:solidFill>
                  <a:schemeClr val="dk1"/>
                </a:solidFill>
              </a:rPr>
              <a:t>     Guilford</a:t>
            </a:r>
            <a:r>
              <a:rPr lang="en-US" dirty="0">
                <a:solidFill>
                  <a:schemeClr val="dk1"/>
                </a:solidFill>
              </a:rPr>
              <a:t>, J. P. 1964. Some new looks at the nature of creative processes. Contributions to mathematical psychology. New York: Holt, Rinehart &amp; Winston</a:t>
            </a:r>
            <a:r>
              <a:rPr lang="en-US" dirty="0" smtClean="0">
                <a:solidFill>
                  <a:schemeClr val="dk1"/>
                </a:solidFill>
              </a:rPr>
              <a:t>.</a:t>
            </a:r>
          </a:p>
          <a:p>
            <a:pPr marL="12700" marR="5080" lvl="0" indent="115570" algn="just" rtl="0">
              <a:spcBef>
                <a:spcPts val="300"/>
              </a:spcBef>
              <a:spcAft>
                <a:spcPts val="0"/>
              </a:spcAft>
              <a:buNone/>
            </a:pPr>
            <a:endParaRPr dirty="0">
              <a:solidFill>
                <a:schemeClr val="dk1"/>
              </a:solidFill>
            </a:endParaRPr>
          </a:p>
          <a:p>
            <a:pPr marL="12700" marR="5080" lvl="0" indent="0" algn="just" rtl="0">
              <a:spcBef>
                <a:spcPts val="300"/>
              </a:spcBef>
              <a:spcAft>
                <a:spcPts val="0"/>
              </a:spcAft>
              <a:buNone/>
            </a:pPr>
            <a:r>
              <a:rPr lang="en-US" dirty="0" smtClean="0">
                <a:solidFill>
                  <a:schemeClr val="dk1"/>
                </a:solidFill>
              </a:rPr>
              <a:t>     </a:t>
            </a:r>
            <a:r>
              <a:rPr lang="en-US" dirty="0" err="1" smtClean="0">
                <a:solidFill>
                  <a:schemeClr val="dk1"/>
                </a:solidFill>
              </a:rPr>
              <a:t>Diedrich</a:t>
            </a:r>
            <a:r>
              <a:rPr lang="en-US" dirty="0">
                <a:solidFill>
                  <a:schemeClr val="dk1"/>
                </a:solidFill>
              </a:rPr>
              <a:t>, J.; </a:t>
            </a:r>
            <a:r>
              <a:rPr lang="en-US" dirty="0" err="1">
                <a:solidFill>
                  <a:schemeClr val="dk1"/>
                </a:solidFill>
              </a:rPr>
              <a:t>Benedek</a:t>
            </a:r>
            <a:r>
              <a:rPr lang="en-US" dirty="0">
                <a:solidFill>
                  <a:schemeClr val="dk1"/>
                </a:solidFill>
              </a:rPr>
              <a:t>, M.; </a:t>
            </a:r>
            <a:r>
              <a:rPr lang="en-US" dirty="0" err="1">
                <a:solidFill>
                  <a:schemeClr val="dk1"/>
                </a:solidFill>
              </a:rPr>
              <a:t>Jauk</a:t>
            </a:r>
            <a:r>
              <a:rPr lang="en-US" dirty="0">
                <a:solidFill>
                  <a:schemeClr val="dk1"/>
                </a:solidFill>
              </a:rPr>
              <a:t>, E.; and </a:t>
            </a:r>
            <a:r>
              <a:rPr lang="en-US" dirty="0" err="1">
                <a:solidFill>
                  <a:schemeClr val="dk1"/>
                </a:solidFill>
              </a:rPr>
              <a:t>Neubauer</a:t>
            </a:r>
            <a:r>
              <a:rPr lang="en-US" dirty="0">
                <a:solidFill>
                  <a:schemeClr val="dk1"/>
                </a:solidFill>
              </a:rPr>
              <a:t>, A. C. 2015. Are creative ideas novel and useful? </a:t>
            </a:r>
            <a:r>
              <a:rPr lang="en-US" i="1" dirty="0">
                <a:solidFill>
                  <a:schemeClr val="dk1"/>
                </a:solidFill>
              </a:rPr>
              <a:t>Psychology of Aesthetics</a:t>
            </a:r>
            <a:r>
              <a:rPr lang="en-US" dirty="0">
                <a:solidFill>
                  <a:schemeClr val="dk1"/>
                </a:solidFill>
              </a:rPr>
              <a:t>, </a:t>
            </a:r>
            <a:r>
              <a:rPr lang="en-US" i="1" dirty="0">
                <a:solidFill>
                  <a:schemeClr val="dk1"/>
                </a:solidFill>
              </a:rPr>
              <a:t>Creativity, and the Arts, </a:t>
            </a:r>
            <a:r>
              <a:rPr lang="en-US" dirty="0">
                <a:solidFill>
                  <a:schemeClr val="dk1"/>
                </a:solidFill>
              </a:rPr>
              <a:t>9(1): </a:t>
            </a:r>
            <a:r>
              <a:rPr lang="en-US" dirty="0" smtClean="0">
                <a:solidFill>
                  <a:schemeClr val="dk1"/>
                </a:solidFill>
              </a:rPr>
              <a:t>35</a:t>
            </a:r>
            <a:endParaRPr dirty="0">
              <a:solidFill>
                <a:schemeClr val="dk1"/>
              </a:solidFill>
            </a:endParaRPr>
          </a:p>
        </p:txBody>
      </p:sp>
    </p:spTree>
    <p:extLst>
      <p:ext uri="{BB962C8B-B14F-4D97-AF65-F5344CB8AC3E}">
        <p14:creationId xmlns:p14="http://schemas.microsoft.com/office/powerpoint/2010/main" val="1801084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xmlns="" id="{5AD75AA1-1D33-40C4-DD02-A9E26C868602}"/>
              </a:ext>
            </a:extLst>
          </p:cNvPr>
          <p:cNvCxnSpPr>
            <a:cxnSpLocks noChangeShapeType="1"/>
          </p:cNvCxnSpPr>
          <p:nvPr/>
        </p:nvCxnSpPr>
        <p:spPr bwMode="auto">
          <a:xfrm>
            <a:off x="381000" y="841689"/>
            <a:ext cx="11302999" cy="0"/>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sp>
        <p:nvSpPr>
          <p:cNvPr id="3" name="TextBox 2">
            <a:extLst>
              <a:ext uri="{FF2B5EF4-FFF2-40B4-BE49-F238E27FC236}">
                <a16:creationId xmlns:a16="http://schemas.microsoft.com/office/drawing/2014/main" xmlns="" id="{D0B69ACB-4556-205E-D5B5-5197295AEB84}"/>
              </a:ext>
            </a:extLst>
          </p:cNvPr>
          <p:cNvSpPr txBox="1"/>
          <p:nvPr/>
        </p:nvSpPr>
        <p:spPr>
          <a:xfrm>
            <a:off x="5974624" y="6499196"/>
            <a:ext cx="5995687" cy="338554"/>
          </a:xfrm>
          <a:prstGeom prst="rect">
            <a:avLst/>
          </a:prstGeom>
          <a:noFill/>
        </p:spPr>
        <p:txBody>
          <a:bodyPr wrap="square">
            <a:spAutoFit/>
          </a:bodyPr>
          <a:lstStyle/>
          <a:p>
            <a:r>
              <a:rPr lang="en-US" sz="1600" b="1" dirty="0"/>
              <a:t>http://</a:t>
            </a:r>
            <a:r>
              <a:rPr lang="en-US" sz="1600" b="1" dirty="0" err="1"/>
              <a:t>news.china.com.cn</a:t>
            </a:r>
            <a:r>
              <a:rPr lang="en-US" sz="1600" dirty="0"/>
              <a:t>/2023-07/26/content_95343112.shtml</a:t>
            </a:r>
          </a:p>
        </p:txBody>
      </p:sp>
      <p:sp>
        <p:nvSpPr>
          <p:cNvPr id="6" name="TextBox 5">
            <a:extLst>
              <a:ext uri="{FF2B5EF4-FFF2-40B4-BE49-F238E27FC236}">
                <a16:creationId xmlns:a16="http://schemas.microsoft.com/office/drawing/2014/main" xmlns="" id="{A02715BA-9FBA-D083-19F2-5FD5E9C3D0A0}"/>
              </a:ext>
            </a:extLst>
          </p:cNvPr>
          <p:cNvSpPr txBox="1"/>
          <p:nvPr/>
        </p:nvSpPr>
        <p:spPr>
          <a:xfrm>
            <a:off x="5899165" y="965553"/>
            <a:ext cx="5784834" cy="535531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The strategy unfounded accusations that China's 'pressure and economic coercion' are increasingly affecting Pacific island countries and 'could undermine the peace, prosperity and security of the region and the United </a:t>
            </a:r>
            <a:r>
              <a:rPr lang="en-US" b="1" dirty="0">
                <a:solidFill>
                  <a:srgbClr val="FF0000"/>
                </a:solidFill>
                <a:latin typeface="Times New Roman" panose="02020603050405020304" pitchFamily="18" charset="0"/>
                <a:cs typeface="Times New Roman" panose="02020603050405020304" pitchFamily="18" charset="0"/>
              </a:rPr>
              <a:t>States.' According to some media reports, the United States relied on its close relations with South Pacific countries after World War II and neglected </a:t>
            </a:r>
            <a:r>
              <a:rPr lang="en-US" dirty="0">
                <a:latin typeface="Times New Roman" panose="02020603050405020304" pitchFamily="18" charset="0"/>
                <a:cs typeface="Times New Roman" panose="02020603050405020304" pitchFamily="18" charset="0"/>
              </a:rPr>
              <a:t>to pay attention to this region for decades. Since China signed a bilateral security framework agreement with the Solomon Islands in April last year, the United States has become increasingly “unsatisfied” with China’s continued expansion of influence in the South Pacific.  02 Should the US have the final say in making friends?  In recent years, the U.S. government has repeatedly expressed its 'dissatisfaction' with China's exchanges with South Pacific island countries, both </a:t>
            </a:r>
            <a:r>
              <a:rPr lang="en-US" b="1" dirty="0">
                <a:solidFill>
                  <a:srgbClr val="FF0000"/>
                </a:solidFill>
                <a:latin typeface="Times New Roman" panose="02020603050405020304" pitchFamily="18" charset="0"/>
                <a:cs typeface="Times New Roman" panose="02020603050405020304" pitchFamily="18" charset="0"/>
              </a:rPr>
              <a:t>covertly and overtly. Various dirty claims have emerged one after another, ranging from 'economic coercion’ to ’shadow agreements'. It has even claimed </a:t>
            </a:r>
            <a:r>
              <a:rPr lang="en-US" dirty="0">
                <a:latin typeface="Times New Roman" panose="02020603050405020304" pitchFamily="18" charset="0"/>
                <a:cs typeface="Times New Roman" panose="02020603050405020304" pitchFamily="18" charset="0"/>
              </a:rPr>
              <a:t>that some cooperation will 'Intensifying tensions in the Pacific.'</a:t>
            </a:r>
          </a:p>
        </p:txBody>
      </p:sp>
      <p:sp>
        <p:nvSpPr>
          <p:cNvPr id="9" name="TextBox 8">
            <a:extLst>
              <a:ext uri="{FF2B5EF4-FFF2-40B4-BE49-F238E27FC236}">
                <a16:creationId xmlns:a16="http://schemas.microsoft.com/office/drawing/2014/main" xmlns="" id="{D37522D5-7900-390A-EAB5-25EB2FD16641}"/>
              </a:ext>
            </a:extLst>
          </p:cNvPr>
          <p:cNvSpPr txBox="1"/>
          <p:nvPr/>
        </p:nvSpPr>
        <p:spPr>
          <a:xfrm>
            <a:off x="311166" y="953042"/>
            <a:ext cx="5529286" cy="535531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WELLINGTON, July 26 (Reuters) - U.S. Secretary of State </a:t>
            </a:r>
            <a:r>
              <a:rPr lang="en-US" b="1" dirty="0">
                <a:solidFill>
                  <a:srgbClr val="0000FF"/>
                </a:solidFill>
                <a:latin typeface="Times New Roman" panose="02020603050405020304" pitchFamily="18" charset="0"/>
                <a:cs typeface="Times New Roman" panose="02020603050405020304" pitchFamily="18" charset="0"/>
              </a:rPr>
              <a:t>Antony Blinken warned of China's "problematic behavior" during a visit to the Pacific island nation of Tonga on Wednesday, citing</a:t>
            </a:r>
            <a:r>
              <a:rPr lang="en-US" dirty="0">
                <a:latin typeface="Times New Roman" panose="02020603050405020304" pitchFamily="18" charset="0"/>
                <a:cs typeface="Times New Roman" panose="02020603050405020304" pitchFamily="18" charset="0"/>
              </a:rPr>
              <a:t> Beijing's </a:t>
            </a:r>
            <a:r>
              <a:rPr lang="en-US" dirty="0" err="1">
                <a:latin typeface="Times New Roman" panose="02020603050405020304" pitchFamily="18" charset="0"/>
                <a:cs typeface="Times New Roman" panose="02020603050405020304" pitchFamily="18" charset="0"/>
              </a:rPr>
              <a:t>militarisation</a:t>
            </a:r>
            <a:r>
              <a:rPr lang="en-US" dirty="0">
                <a:latin typeface="Times New Roman" panose="02020603050405020304" pitchFamily="18" charset="0"/>
                <a:cs typeface="Times New Roman" panose="02020603050405020304" pitchFamily="18" charset="0"/>
              </a:rPr>
              <a:t> of the South China Sea and what he called economic coercion.</a:t>
            </a:r>
          </a:p>
          <a:p>
            <a:r>
              <a:rPr lang="en-US" dirty="0">
                <a:latin typeface="Times New Roman" panose="02020603050405020304" pitchFamily="18" charset="0"/>
                <a:cs typeface="Times New Roman" panose="02020603050405020304" pitchFamily="18" charset="0"/>
              </a:rPr>
              <a:t>China´s growing presence in the region, which saw it sign a security pact with the </a:t>
            </a:r>
            <a:r>
              <a:rPr lang="en-US" b="1" dirty="0">
                <a:solidFill>
                  <a:srgbClr val="0000FF"/>
                </a:solidFill>
                <a:latin typeface="Times New Roman" panose="02020603050405020304" pitchFamily="18" charset="0"/>
                <a:cs typeface="Times New Roman" panose="02020603050405020304" pitchFamily="18" charset="0"/>
              </a:rPr>
              <a:t>Solomon Islands last year, has fueled concern in the U.S. and Australia about Beijing´s ambitions, and prompted increased Western aid and engagement.</a:t>
            </a:r>
          </a:p>
          <a:p>
            <a:r>
              <a:rPr lang="en-US" dirty="0">
                <a:latin typeface="Times New Roman" panose="02020603050405020304" pitchFamily="18" charset="0"/>
                <a:cs typeface="Times New Roman" panose="02020603050405020304" pitchFamily="18" charset="0"/>
              </a:rPr>
              <a:t>Blinken said at a press conference that the U.S. had no objection to China</a:t>
            </a:r>
            <a:r>
              <a:rPr lang="en-US" b="1" dirty="0">
                <a:solidFill>
                  <a:srgbClr val="0000FF"/>
                </a:solidFill>
                <a:latin typeface="Times New Roman" panose="02020603050405020304" pitchFamily="18" charset="0"/>
                <a:cs typeface="Times New Roman" panose="02020603050405020304" pitchFamily="18" charset="0"/>
              </a:rPr>
              <a:t>'s engagement with the region but there were concerns that its investments needed to be transparent and undertaken with sustainable finance.</a:t>
            </a:r>
          </a:p>
          <a:p>
            <a:r>
              <a:rPr lang="en-US" dirty="0">
                <a:latin typeface="Times New Roman" panose="02020603050405020304" pitchFamily="18" charset="0"/>
                <a:cs typeface="Times New Roman" panose="02020603050405020304" pitchFamily="18" charset="0"/>
              </a:rPr>
              <a:t>"I think one of the things that we´ve seen is that as China´s engagement in the (Indo-Pacific) region has grown there has been some, from our perspective, </a:t>
            </a:r>
            <a:r>
              <a:rPr lang="en-US" dirty="0" err="1">
                <a:latin typeface="Times New Roman" panose="02020603050405020304" pitchFamily="18" charset="0"/>
                <a:cs typeface="Times New Roman" panose="02020603050405020304" pitchFamily="18" charset="0"/>
              </a:rPr>
              <a:t>incre</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asingly</a:t>
            </a:r>
            <a:r>
              <a:rPr lang="en-US" dirty="0">
                <a:latin typeface="Times New Roman" panose="02020603050405020304" pitchFamily="18" charset="0"/>
                <a:cs typeface="Times New Roman" panose="02020603050405020304" pitchFamily="18" charset="0"/>
              </a:rPr>
              <a:t> problematic behavior," he said.</a:t>
            </a:r>
          </a:p>
        </p:txBody>
      </p:sp>
      <p:sp>
        <p:nvSpPr>
          <p:cNvPr id="11" name="TextBox 10">
            <a:extLst>
              <a:ext uri="{FF2B5EF4-FFF2-40B4-BE49-F238E27FC236}">
                <a16:creationId xmlns:a16="http://schemas.microsoft.com/office/drawing/2014/main" xmlns="" id="{107D7906-1120-5561-8A96-1F45F5D8B48A}"/>
              </a:ext>
            </a:extLst>
          </p:cNvPr>
          <p:cNvSpPr txBox="1"/>
          <p:nvPr/>
        </p:nvSpPr>
        <p:spPr>
          <a:xfrm>
            <a:off x="297148" y="6519446"/>
            <a:ext cx="5735351" cy="338554"/>
          </a:xfrm>
          <a:prstGeom prst="rect">
            <a:avLst/>
          </a:prstGeom>
          <a:noFill/>
        </p:spPr>
        <p:txBody>
          <a:bodyPr wrap="square">
            <a:spAutoFit/>
          </a:bodyPr>
          <a:lstStyle/>
          <a:p>
            <a:r>
              <a:rPr lang="en-US" sz="1600" b="1" dirty="0"/>
              <a:t>https://</a:t>
            </a:r>
            <a:r>
              <a:rPr lang="en-US" sz="1600" b="1" dirty="0" err="1"/>
              <a:t>www.dailymail.co.uk</a:t>
            </a:r>
            <a:r>
              <a:rPr lang="en-US" sz="1600" dirty="0"/>
              <a:t>/wires/</a:t>
            </a:r>
            <a:r>
              <a:rPr lang="en-US" sz="1600" dirty="0" err="1"/>
              <a:t>reuters</a:t>
            </a:r>
            <a:r>
              <a:rPr lang="en-US" sz="1600" dirty="0"/>
              <a:t>/article-12338319/</a:t>
            </a:r>
          </a:p>
        </p:txBody>
      </p:sp>
      <p:sp>
        <p:nvSpPr>
          <p:cNvPr id="12" name="Title 1">
            <a:extLst>
              <a:ext uri="{FF2B5EF4-FFF2-40B4-BE49-F238E27FC236}">
                <a16:creationId xmlns="" xmlns:a16="http://schemas.microsoft.com/office/drawing/2014/main" id="{F92ED108-B3D2-AA45-AFD2-180680E3A9CF}"/>
              </a:ext>
            </a:extLst>
          </p:cNvPr>
          <p:cNvSpPr>
            <a:spLocks noGrp="1"/>
          </p:cNvSpPr>
          <p:nvPr>
            <p:ph type="title"/>
          </p:nvPr>
        </p:nvSpPr>
        <p:spPr>
          <a:xfrm>
            <a:off x="482600" y="0"/>
            <a:ext cx="11226800" cy="630555"/>
          </a:xfrm>
        </p:spPr>
        <p:txBody>
          <a:bodyPr>
            <a:normAutofit fontScale="90000"/>
          </a:bodyPr>
          <a:lstStyle/>
          <a:p>
            <a:r>
              <a:rPr lang="en-US" altLang="zh-TW" dirty="0" smtClean="0"/>
              <a:t>Why Do We Care about Personalized Generation? Application on Stance-Controlled News Generation</a:t>
            </a:r>
            <a:endParaRPr lang="en-US" dirty="0"/>
          </a:p>
        </p:txBody>
      </p:sp>
    </p:spTree>
    <p:extLst>
      <p:ext uri="{BB962C8B-B14F-4D97-AF65-F5344CB8AC3E}">
        <p14:creationId xmlns:p14="http://schemas.microsoft.com/office/powerpoint/2010/main" val="1343315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45E57C57-64A0-5742-8952-1DE475025096}"/>
              </a:ext>
            </a:extLst>
          </p:cNvPr>
          <p:cNvSpPr>
            <a:spLocks noGrp="1"/>
          </p:cNvSpPr>
          <p:nvPr>
            <p:ph type="sldNum" idx="12"/>
          </p:nvPr>
        </p:nvSpPr>
        <p:spPr/>
        <p:txBody>
          <a:bodyPr/>
          <a:lstStyle/>
          <a:p>
            <a:fld id="{00000000-1234-1234-1234-123412341234}" type="slidenum">
              <a:rPr lang="en" smtClean="0"/>
              <a:pPr/>
              <a:t>13</a:t>
            </a:fld>
            <a:endParaRPr lang="en"/>
          </a:p>
        </p:txBody>
      </p:sp>
      <p:sp>
        <p:nvSpPr>
          <p:cNvPr id="3" name="TextBox 2">
            <a:extLst>
              <a:ext uri="{FF2B5EF4-FFF2-40B4-BE49-F238E27FC236}">
                <a16:creationId xmlns="" xmlns:a16="http://schemas.microsoft.com/office/drawing/2014/main" id="{6B1A8081-952C-5449-9494-026B9A1DB3D2}"/>
              </a:ext>
            </a:extLst>
          </p:cNvPr>
          <p:cNvSpPr txBox="1"/>
          <p:nvPr/>
        </p:nvSpPr>
        <p:spPr>
          <a:xfrm>
            <a:off x="2598587" y="2046834"/>
            <a:ext cx="246280" cy="338552"/>
          </a:xfrm>
          <a:prstGeom prst="rect">
            <a:avLst/>
          </a:prstGeom>
          <a:noFill/>
        </p:spPr>
        <p:txBody>
          <a:bodyPr wrap="none" lIns="121917" tIns="60959" rIns="121917" bIns="60959" rtlCol="0">
            <a:spAutoFit/>
          </a:bodyPr>
          <a:lstStyle/>
          <a:p>
            <a:endParaRPr lang="en-US" sz="1400" dirty="0"/>
          </a:p>
        </p:txBody>
      </p:sp>
      <p:sp>
        <p:nvSpPr>
          <p:cNvPr id="6" name="Google Shape;1131;p104"/>
          <p:cNvSpPr txBox="1">
            <a:spLocks/>
          </p:cNvSpPr>
          <p:nvPr/>
        </p:nvSpPr>
        <p:spPr>
          <a:xfrm>
            <a:off x="416117" y="1211992"/>
            <a:ext cx="11188835" cy="5524603"/>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b="0" i="0" kern="1200">
                <a:solidFill>
                  <a:srgbClr val="2A2F36"/>
                </a:solidFill>
                <a:latin typeface="Roboto" panose="02000000000000000000" pitchFamily="2" charset="0"/>
                <a:ea typeface="Roboto" panose="02000000000000000000" pitchFamily="2" charset="0"/>
                <a:cs typeface="Helvetica Neue" panose="02000503000000020004" pitchFamily="2" charset="0"/>
              </a:defRPr>
            </a:lvl1pPr>
            <a:lvl2pPr marL="685800" indent="-228600" algn="l" defTabSz="914400" rtl="0" eaLnBrk="1" latinLnBrk="0" hangingPunct="1">
              <a:lnSpc>
                <a:spcPct val="120000"/>
              </a:lnSpc>
              <a:spcBef>
                <a:spcPts val="500"/>
              </a:spcBef>
              <a:buFont typeface="Arial" panose="020B0604020202020204" pitchFamily="34" charset="0"/>
              <a:buChar char="•"/>
              <a:defRPr sz="1600" b="0" i="0" kern="1200">
                <a:solidFill>
                  <a:srgbClr val="2A2F36"/>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1400" b="0" i="0" kern="1200">
                <a:solidFill>
                  <a:srgbClr val="2A2F36"/>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1200" b="0" i="0" kern="1200">
                <a:solidFill>
                  <a:srgbClr val="2A2F36"/>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1200" b="0" i="0" kern="1200">
                <a:solidFill>
                  <a:srgbClr val="2A2F36"/>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Ø"/>
            </a:pPr>
            <a:r>
              <a:rPr lang="en-US" dirty="0" smtClean="0"/>
              <a:t>Limitations of Existing methods 1: Can only take single aspect as control for a black-box model</a:t>
            </a:r>
          </a:p>
          <a:p>
            <a:pPr>
              <a:buFont typeface="Wingdings" charset="2"/>
              <a:buChar char="Ø"/>
            </a:pPr>
            <a:r>
              <a:rPr lang="en-US" dirty="0" smtClean="0"/>
              <a:t>Our Solution 1: Design our own theoretically grounded, simple and transparent model to accept multiple dimension composition</a:t>
            </a:r>
          </a:p>
          <a:p>
            <a:endParaRPr lang="en-US" dirty="0" smtClean="0"/>
          </a:p>
          <a:p>
            <a:r>
              <a:rPr lang="en-US" dirty="0"/>
              <a:t>Limitations of Existing methods 2: After the length exceeds training lengths, LLMs start to generate nonsense texts.</a:t>
            </a:r>
          </a:p>
          <a:p>
            <a:r>
              <a:rPr lang="en-US" dirty="0" smtClean="0"/>
              <a:t>Our Solution 2: Design a lambda-shaped attention to generate infinite length sequences</a:t>
            </a:r>
          </a:p>
          <a:p>
            <a:endParaRPr lang="en-US" dirty="0" smtClean="0"/>
          </a:p>
          <a:p>
            <a:r>
              <a:rPr lang="en-US" dirty="0"/>
              <a:t>Limitations of Existing methods </a:t>
            </a:r>
            <a:r>
              <a:rPr lang="en-US" dirty="0" smtClean="0"/>
              <a:t>3: Cannot capture profile of “lurkers” </a:t>
            </a:r>
            <a:r>
              <a:rPr lang="en-US" altLang="zh-CN" dirty="0"/>
              <a:t>(</a:t>
            </a:r>
            <a:r>
              <a:rPr lang="en-US" dirty="0"/>
              <a:t>who lack explicit profiles or historical activities</a:t>
            </a:r>
            <a:r>
              <a:rPr lang="en-US" altLang="zh-CN" dirty="0" smtClean="0"/>
              <a:t>)</a:t>
            </a:r>
            <a:endParaRPr lang="en-US" dirty="0" smtClean="0"/>
          </a:p>
          <a:p>
            <a:r>
              <a:rPr lang="en-US" dirty="0" smtClean="0"/>
              <a:t>Our </a:t>
            </a:r>
            <a:r>
              <a:rPr lang="en-US" dirty="0"/>
              <a:t>Solution </a:t>
            </a:r>
            <a:r>
              <a:rPr lang="en-US" dirty="0" smtClean="0"/>
              <a:t>3: Belief-Augmented </a:t>
            </a:r>
            <a:r>
              <a:rPr lang="en-US" dirty="0"/>
              <a:t>Social Network (BASN) on top of the current social network and use </a:t>
            </a:r>
            <a:r>
              <a:rPr lang="en-US" altLang="zh-CN" dirty="0"/>
              <a:t> graph modeling method to propagate information to predict responses from </a:t>
            </a:r>
            <a:r>
              <a:rPr lang="en-US" altLang="zh-CN" dirty="0" smtClean="0"/>
              <a:t>lurkers</a:t>
            </a:r>
            <a:endParaRPr lang="en-US" sz="2800" dirty="0" smtClean="0">
              <a:sym typeface="Palatino Linotype"/>
            </a:endParaRPr>
          </a:p>
          <a:p>
            <a:pPr>
              <a:spcBef>
                <a:spcPts val="0"/>
              </a:spcBef>
              <a:buClr>
                <a:srgbClr val="170981"/>
              </a:buClr>
              <a:buSzPts val="1776"/>
              <a:buFont typeface="Arial" charset="0"/>
              <a:buChar char="•"/>
            </a:pPr>
            <a:endParaRPr lang="en-US" sz="2800" dirty="0" smtClean="0">
              <a:sym typeface="Palatino Linotype"/>
            </a:endParaRPr>
          </a:p>
          <a:p>
            <a:pPr>
              <a:spcBef>
                <a:spcPts val="0"/>
              </a:spcBef>
              <a:buClr>
                <a:srgbClr val="170981"/>
              </a:buClr>
              <a:buSzPts val="1776"/>
              <a:buFont typeface="Arial" charset="0"/>
              <a:buChar char="•"/>
            </a:pPr>
            <a:endParaRPr lang="en-US" sz="2800" dirty="0" smtClean="0">
              <a:sym typeface="Palatino Linotype"/>
            </a:endParaRPr>
          </a:p>
          <a:p>
            <a:pPr>
              <a:spcBef>
                <a:spcPts val="0"/>
              </a:spcBef>
              <a:buClr>
                <a:srgbClr val="170981"/>
              </a:buClr>
              <a:buSzPts val="1776"/>
              <a:buFont typeface="Arial" charset="0"/>
              <a:buChar char="•"/>
            </a:pPr>
            <a:endParaRPr lang="en-US" sz="2800" dirty="0"/>
          </a:p>
        </p:txBody>
      </p:sp>
      <p:sp>
        <p:nvSpPr>
          <p:cNvPr id="7" name="Title 1">
            <a:extLst>
              <a:ext uri="{FF2B5EF4-FFF2-40B4-BE49-F238E27FC236}">
                <a16:creationId xmlns="" xmlns:a16="http://schemas.microsoft.com/office/drawing/2014/main" id="{F92ED108-B3D2-AA45-AFD2-180680E3A9CF}"/>
              </a:ext>
            </a:extLst>
          </p:cNvPr>
          <p:cNvSpPr>
            <a:spLocks noGrp="1"/>
          </p:cNvSpPr>
          <p:nvPr>
            <p:ph type="title"/>
          </p:nvPr>
        </p:nvSpPr>
        <p:spPr>
          <a:xfrm>
            <a:off x="482600" y="0"/>
            <a:ext cx="11226800" cy="630555"/>
          </a:xfrm>
        </p:spPr>
        <p:txBody>
          <a:bodyPr>
            <a:normAutofit/>
          </a:bodyPr>
          <a:lstStyle/>
          <a:p>
            <a:r>
              <a:rPr lang="en-US" altLang="zh-TW" dirty="0" smtClean="0"/>
              <a:t>Limitations of Existing Methods vs. Our Solutions</a:t>
            </a:r>
            <a:endParaRPr lang="en-US" dirty="0"/>
          </a:p>
        </p:txBody>
      </p:sp>
    </p:spTree>
    <p:extLst>
      <p:ext uri="{BB962C8B-B14F-4D97-AF65-F5344CB8AC3E}">
        <p14:creationId xmlns:p14="http://schemas.microsoft.com/office/powerpoint/2010/main" val="282330267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9"/>
          <p:cNvSpPr txBox="1">
            <a:spLocks noGrp="1"/>
          </p:cNvSpPr>
          <p:nvPr>
            <p:ph type="title"/>
          </p:nvPr>
        </p:nvSpPr>
        <p:spPr>
          <a:xfrm>
            <a:off x="838200" y="365125"/>
            <a:ext cx="11353800" cy="688800"/>
          </a:xfrm>
          <a:prstGeom prst="rect">
            <a:avLst/>
          </a:prstGeom>
        </p:spPr>
        <p:txBody>
          <a:bodyPr spcFirstLastPara="1" vert="horz" wrap="square" lIns="91433" tIns="45700" rIns="91433" bIns="45700" rtlCol="0" anchor="ctr" anchorCtr="0">
            <a:normAutofit fontScale="90000"/>
          </a:bodyPr>
          <a:lstStyle/>
          <a:p>
            <a:pPr>
              <a:spcBef>
                <a:spcPts val="0"/>
              </a:spcBef>
            </a:pPr>
            <a:r>
              <a:rPr lang="en" dirty="0"/>
              <a:t>Conditioned Text </a:t>
            </a:r>
            <a:r>
              <a:rPr lang="en" dirty="0" smtClean="0"/>
              <a:t>Generation</a:t>
            </a:r>
            <a:r>
              <a:rPr lang="en-US" dirty="0" smtClean="0"/>
              <a:t> for Early Control</a:t>
            </a:r>
            <a:r>
              <a:rPr lang="en" dirty="0" smtClean="0"/>
              <a:t>: Theory</a:t>
            </a:r>
            <a:r>
              <a:rPr lang="en-US" dirty="0" smtClean="0"/>
              <a:t> [Han et al., 2023 “</a:t>
            </a:r>
            <a:r>
              <a:rPr lang="en-US" dirty="0" err="1" smtClean="0"/>
              <a:t>LMSwitch</a:t>
            </a:r>
            <a:r>
              <a:rPr lang="en-US" dirty="0" smtClean="0"/>
              <a:t>”]</a:t>
            </a:r>
            <a:endParaRPr dirty="0"/>
          </a:p>
        </p:txBody>
      </p:sp>
      <p:pic>
        <p:nvPicPr>
          <p:cNvPr id="142" name="Google Shape;142;p29"/>
          <p:cNvPicPr preferRelativeResize="0"/>
          <p:nvPr/>
        </p:nvPicPr>
        <p:blipFill>
          <a:blip r:embed="rId3">
            <a:alphaModFix/>
          </a:blip>
          <a:stretch>
            <a:fillRect/>
          </a:stretch>
        </p:blipFill>
        <p:spPr>
          <a:xfrm>
            <a:off x="726267" y="1187359"/>
            <a:ext cx="11129720" cy="5397676"/>
          </a:xfrm>
          <a:prstGeom prst="rect">
            <a:avLst/>
          </a:prstGeom>
          <a:noFill/>
          <a:ln>
            <a:noFill/>
          </a:ln>
        </p:spPr>
      </p:pic>
    </p:spTree>
    <p:extLst>
      <p:ext uri="{BB962C8B-B14F-4D97-AF65-F5344CB8AC3E}">
        <p14:creationId xmlns:p14="http://schemas.microsoft.com/office/powerpoint/2010/main" val="10196439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30"/>
          <p:cNvSpPr txBox="1">
            <a:spLocks noGrp="1"/>
          </p:cNvSpPr>
          <p:nvPr>
            <p:ph type="title"/>
          </p:nvPr>
        </p:nvSpPr>
        <p:spPr>
          <a:xfrm>
            <a:off x="838200" y="365125"/>
            <a:ext cx="10515600" cy="688800"/>
          </a:xfrm>
          <a:prstGeom prst="rect">
            <a:avLst/>
          </a:prstGeom>
        </p:spPr>
        <p:txBody>
          <a:bodyPr spcFirstLastPara="1" vert="horz" wrap="square" lIns="91433" tIns="45700" rIns="91433" bIns="45700" rtlCol="0" anchor="ctr" anchorCtr="0">
            <a:normAutofit/>
          </a:bodyPr>
          <a:lstStyle/>
          <a:p>
            <a:pPr>
              <a:spcBef>
                <a:spcPts val="0"/>
              </a:spcBef>
            </a:pPr>
            <a:r>
              <a:rPr lang="en" dirty="0"/>
              <a:t>Conditioned Text Generation</a:t>
            </a:r>
            <a:r>
              <a:rPr lang="en-US" dirty="0"/>
              <a:t> for Early Control </a:t>
            </a:r>
            <a:r>
              <a:rPr lang="en" dirty="0" smtClean="0"/>
              <a:t>: </a:t>
            </a:r>
            <a:r>
              <a:rPr lang="en" dirty="0"/>
              <a:t>Model</a:t>
            </a:r>
            <a:endParaRPr dirty="0"/>
          </a:p>
        </p:txBody>
      </p:sp>
      <p:pic>
        <p:nvPicPr>
          <p:cNvPr id="148" name="Google Shape;148;p30"/>
          <p:cNvPicPr preferRelativeResize="0"/>
          <p:nvPr/>
        </p:nvPicPr>
        <p:blipFill>
          <a:blip r:embed="rId3">
            <a:alphaModFix/>
          </a:blip>
          <a:stretch>
            <a:fillRect/>
          </a:stretch>
        </p:blipFill>
        <p:spPr>
          <a:xfrm>
            <a:off x="1935667" y="1175759"/>
            <a:ext cx="8320668" cy="5397675"/>
          </a:xfrm>
          <a:prstGeom prst="rect">
            <a:avLst/>
          </a:prstGeom>
          <a:noFill/>
          <a:ln>
            <a:noFill/>
          </a:ln>
        </p:spPr>
      </p:pic>
    </p:spTree>
    <p:extLst>
      <p:ext uri="{BB962C8B-B14F-4D97-AF65-F5344CB8AC3E}">
        <p14:creationId xmlns:p14="http://schemas.microsoft.com/office/powerpoint/2010/main" val="127354961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10" name="Google Shape;226;p18">
            <a:extLst>
              <a:ext uri="{FF2B5EF4-FFF2-40B4-BE49-F238E27FC236}">
                <a16:creationId xmlns:a16="http://schemas.microsoft.com/office/drawing/2014/main" xmlns="" id="{BEF35815-D0A6-867A-C92F-B95FAD059C57}"/>
              </a:ext>
            </a:extLst>
          </p:cNvPr>
          <p:cNvSpPr txBox="1">
            <a:spLocks noGrp="1"/>
          </p:cNvSpPr>
          <p:nvPr>
            <p:ph type="title"/>
          </p:nvPr>
        </p:nvSpPr>
        <p:spPr>
          <a:xfrm>
            <a:off x="1622441" y="108959"/>
            <a:ext cx="10258393" cy="763600"/>
          </a:xfrm>
          <a:prstGeom prst="rect">
            <a:avLst/>
          </a:prstGeom>
        </p:spPr>
        <p:txBody>
          <a:bodyPr spcFirstLastPara="1" wrap="square" lIns="121900" tIns="121900" rIns="121900" bIns="121900" anchor="t" anchorCtr="0">
            <a:normAutofit/>
          </a:bodyPr>
          <a:lstStyle/>
          <a:p>
            <a:r>
              <a:rPr lang="en" dirty="0" smtClean="0"/>
              <a:t>Model </a:t>
            </a:r>
            <a:r>
              <a:rPr lang="en" dirty="0"/>
              <a:t>Overview</a:t>
            </a:r>
            <a:endParaRPr dirty="0"/>
          </a:p>
        </p:txBody>
      </p:sp>
      <p:pic>
        <p:nvPicPr>
          <p:cNvPr id="9" name="Picture 8">
            <a:extLst>
              <a:ext uri="{FF2B5EF4-FFF2-40B4-BE49-F238E27FC236}">
                <a16:creationId xmlns:a16="http://schemas.microsoft.com/office/drawing/2014/main" xmlns="" id="{E7FA2533-EF87-2136-16CD-DD63A986B7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879" y="1444311"/>
            <a:ext cx="11400313" cy="4572000"/>
          </a:xfrm>
          <a:prstGeom prst="rect">
            <a:avLst/>
          </a:prstGeom>
        </p:spPr>
      </p:pic>
    </p:spTree>
    <p:extLst>
      <p:ext uri="{BB962C8B-B14F-4D97-AF65-F5344CB8AC3E}">
        <p14:creationId xmlns:p14="http://schemas.microsoft.com/office/powerpoint/2010/main" val="1808813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31"/>
          <p:cNvSpPr txBox="1">
            <a:spLocks noGrp="1"/>
          </p:cNvSpPr>
          <p:nvPr>
            <p:ph type="title"/>
          </p:nvPr>
        </p:nvSpPr>
        <p:spPr>
          <a:xfrm>
            <a:off x="838200" y="365125"/>
            <a:ext cx="10515600" cy="688800"/>
          </a:xfrm>
          <a:prstGeom prst="rect">
            <a:avLst/>
          </a:prstGeom>
        </p:spPr>
        <p:txBody>
          <a:bodyPr spcFirstLastPara="1" vert="horz" wrap="square" lIns="91433" tIns="45700" rIns="91433" bIns="45700" rtlCol="0" anchor="ctr" anchorCtr="0">
            <a:normAutofit/>
          </a:bodyPr>
          <a:lstStyle/>
          <a:p>
            <a:pPr>
              <a:spcBef>
                <a:spcPts val="0"/>
              </a:spcBef>
            </a:pPr>
            <a:r>
              <a:rPr lang="en"/>
              <a:t>Multi-Dimensional Control</a:t>
            </a:r>
            <a:endParaRPr/>
          </a:p>
        </p:txBody>
      </p:sp>
      <p:pic>
        <p:nvPicPr>
          <p:cNvPr id="154" name="Google Shape;154;p31"/>
          <p:cNvPicPr preferRelativeResize="0"/>
          <p:nvPr/>
        </p:nvPicPr>
        <p:blipFill>
          <a:blip r:embed="rId3">
            <a:alphaModFix/>
          </a:blip>
          <a:stretch>
            <a:fillRect/>
          </a:stretch>
        </p:blipFill>
        <p:spPr>
          <a:xfrm>
            <a:off x="321701" y="1079333"/>
            <a:ext cx="11548601" cy="5677067"/>
          </a:xfrm>
          <a:prstGeom prst="rect">
            <a:avLst/>
          </a:prstGeom>
          <a:noFill/>
          <a:ln>
            <a:noFill/>
          </a:ln>
        </p:spPr>
      </p:pic>
    </p:spTree>
    <p:extLst>
      <p:ext uri="{BB962C8B-B14F-4D97-AF65-F5344CB8AC3E}">
        <p14:creationId xmlns:p14="http://schemas.microsoft.com/office/powerpoint/2010/main" val="65875874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3" name="Picture 2">
            <a:extLst>
              <a:ext uri="{FF2B5EF4-FFF2-40B4-BE49-F238E27FC236}">
                <a16:creationId xmlns:a16="http://schemas.microsoft.com/office/drawing/2014/main" xmlns="" id="{81CA69B8-35EF-85F7-A6C6-E1450A6923A0}"/>
              </a:ext>
            </a:extLst>
          </p:cNvPr>
          <p:cNvPicPr>
            <a:picLocks noChangeAspect="1"/>
          </p:cNvPicPr>
          <p:nvPr/>
        </p:nvPicPr>
        <p:blipFill rotWithShape="1">
          <a:blip r:embed="rId3"/>
          <a:srcRect l="15411" t="52746" r="232" b="617"/>
          <a:stretch/>
        </p:blipFill>
        <p:spPr>
          <a:xfrm>
            <a:off x="1932204" y="4874683"/>
            <a:ext cx="9653380" cy="1749897"/>
          </a:xfrm>
          <a:prstGeom prst="rect">
            <a:avLst/>
          </a:prstGeom>
        </p:spPr>
      </p:pic>
      <p:pic>
        <p:nvPicPr>
          <p:cNvPr id="2" name="Picture 1">
            <a:extLst>
              <a:ext uri="{FF2B5EF4-FFF2-40B4-BE49-F238E27FC236}">
                <a16:creationId xmlns:a16="http://schemas.microsoft.com/office/drawing/2014/main" xmlns="" id="{EF789630-0FAF-28F8-DAB6-04BA806F86E7}"/>
              </a:ext>
            </a:extLst>
          </p:cNvPr>
          <p:cNvPicPr>
            <a:picLocks noChangeAspect="1"/>
          </p:cNvPicPr>
          <p:nvPr/>
        </p:nvPicPr>
        <p:blipFill rotWithShape="1">
          <a:blip r:embed="rId3"/>
          <a:srcRect l="15643" b="44272"/>
          <a:stretch/>
        </p:blipFill>
        <p:spPr>
          <a:xfrm>
            <a:off x="1826532" y="2643636"/>
            <a:ext cx="9653380" cy="2090979"/>
          </a:xfrm>
          <a:prstGeom prst="rect">
            <a:avLst/>
          </a:prstGeom>
        </p:spPr>
      </p:pic>
      <p:cxnSp>
        <p:nvCxnSpPr>
          <p:cNvPr id="4" name="Straight Connector 3">
            <a:extLst>
              <a:ext uri="{FF2B5EF4-FFF2-40B4-BE49-F238E27FC236}">
                <a16:creationId xmlns:a16="http://schemas.microsoft.com/office/drawing/2014/main" xmlns="" id="{5AD75AA1-1D33-40C4-DD02-A9E26C868602}"/>
              </a:ext>
            </a:extLst>
          </p:cNvPr>
          <p:cNvCxnSpPr>
            <a:cxnSpLocks noChangeShapeType="1"/>
          </p:cNvCxnSpPr>
          <p:nvPr/>
        </p:nvCxnSpPr>
        <p:spPr bwMode="auto">
          <a:xfrm>
            <a:off x="381000" y="841689"/>
            <a:ext cx="11302999" cy="0"/>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pic>
        <p:nvPicPr>
          <p:cNvPr id="7" name="Picture 6">
            <a:extLst>
              <a:ext uri="{FF2B5EF4-FFF2-40B4-BE49-F238E27FC236}">
                <a16:creationId xmlns:a16="http://schemas.microsoft.com/office/drawing/2014/main" xmlns="" id="{EF039C7A-22BC-9FC9-9768-7068284B86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879" y="107736"/>
            <a:ext cx="1241441" cy="814311"/>
          </a:xfrm>
          <a:prstGeom prst="rect">
            <a:avLst/>
          </a:prstGeom>
        </p:spPr>
      </p:pic>
      <p:sp>
        <p:nvSpPr>
          <p:cNvPr id="10" name="Google Shape;226;p18">
            <a:extLst>
              <a:ext uri="{FF2B5EF4-FFF2-40B4-BE49-F238E27FC236}">
                <a16:creationId xmlns:a16="http://schemas.microsoft.com/office/drawing/2014/main" xmlns="" id="{BEF35815-D0A6-867A-C92F-B95FAD059C57}"/>
              </a:ext>
            </a:extLst>
          </p:cNvPr>
          <p:cNvSpPr txBox="1">
            <a:spLocks noGrp="1"/>
          </p:cNvSpPr>
          <p:nvPr>
            <p:ph type="title"/>
          </p:nvPr>
        </p:nvSpPr>
        <p:spPr>
          <a:xfrm>
            <a:off x="1622441" y="108959"/>
            <a:ext cx="10258393" cy="763600"/>
          </a:xfrm>
          <a:prstGeom prst="rect">
            <a:avLst/>
          </a:prstGeom>
        </p:spPr>
        <p:txBody>
          <a:bodyPr spcFirstLastPara="1" wrap="square" lIns="121900" tIns="121900" rIns="121900" bIns="121900" anchor="t" anchorCtr="0">
            <a:normAutofit/>
          </a:bodyPr>
          <a:lstStyle/>
          <a:p>
            <a:r>
              <a:rPr lang="en-US" dirty="0"/>
              <a:t>Learning a Stance from One News Article</a:t>
            </a:r>
            <a:endParaRPr dirty="0"/>
          </a:p>
        </p:txBody>
      </p:sp>
      <p:sp>
        <p:nvSpPr>
          <p:cNvPr id="29" name="Google Shape;269;p18">
            <a:extLst>
              <a:ext uri="{FF2B5EF4-FFF2-40B4-BE49-F238E27FC236}">
                <a16:creationId xmlns:a16="http://schemas.microsoft.com/office/drawing/2014/main" xmlns="" id="{D184389E-3A19-598D-185B-E65558DBB74D}"/>
              </a:ext>
            </a:extLst>
          </p:cNvPr>
          <p:cNvSpPr txBox="1"/>
          <p:nvPr/>
        </p:nvSpPr>
        <p:spPr>
          <a:xfrm>
            <a:off x="258884" y="3286268"/>
            <a:ext cx="1527858" cy="738633"/>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Times of India</a:t>
            </a:r>
            <a:endParaRPr kumimoji="0" sz="1800" b="1" i="0" u="none" strike="noStrike" kern="1200" cap="none" spc="0" normalizeH="0" baseline="0" noProof="0" dirty="0">
              <a:ln>
                <a:noFill/>
              </a:ln>
              <a:solidFill>
                <a:prstClr val="black"/>
              </a:solidFill>
              <a:effectLst/>
              <a:uLnTx/>
              <a:uFillTx/>
              <a:latin typeface="Tahoma"/>
              <a:ea typeface="+mn-ea"/>
              <a:cs typeface="+mn-cs"/>
            </a:endParaRPr>
          </a:p>
        </p:txBody>
      </p:sp>
      <p:sp>
        <p:nvSpPr>
          <p:cNvPr id="30" name="Google Shape;269;p18">
            <a:extLst>
              <a:ext uri="{FF2B5EF4-FFF2-40B4-BE49-F238E27FC236}">
                <a16:creationId xmlns:a16="http://schemas.microsoft.com/office/drawing/2014/main" xmlns="" id="{065DEA29-2258-2BC8-86FA-919004FCCDA4}"/>
              </a:ext>
            </a:extLst>
          </p:cNvPr>
          <p:cNvSpPr txBox="1"/>
          <p:nvPr/>
        </p:nvSpPr>
        <p:spPr>
          <a:xfrm>
            <a:off x="258884" y="5427393"/>
            <a:ext cx="1527858" cy="461635"/>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Reuters</a:t>
            </a:r>
            <a:endParaRPr kumimoji="0" sz="1800" b="1" i="0" u="none" strike="noStrike" kern="1200" cap="none" spc="0" normalizeH="0" baseline="0" noProof="0" dirty="0">
              <a:ln>
                <a:noFill/>
              </a:ln>
              <a:solidFill>
                <a:prstClr val="black"/>
              </a:solidFill>
              <a:effectLst/>
              <a:uLnTx/>
              <a:uFillTx/>
              <a:latin typeface="Tahoma"/>
              <a:ea typeface="+mn-ea"/>
              <a:cs typeface="+mn-cs"/>
            </a:endParaRPr>
          </a:p>
        </p:txBody>
      </p:sp>
      <p:sp>
        <p:nvSpPr>
          <p:cNvPr id="39" name="Rectangle 38">
            <a:extLst>
              <a:ext uri="{FF2B5EF4-FFF2-40B4-BE49-F238E27FC236}">
                <a16:creationId xmlns:a16="http://schemas.microsoft.com/office/drawing/2014/main" xmlns="" id="{D82DECAC-8461-EF6A-9A33-66E4D4C22E95}"/>
              </a:ext>
            </a:extLst>
          </p:cNvPr>
          <p:cNvSpPr/>
          <p:nvPr/>
        </p:nvSpPr>
        <p:spPr>
          <a:xfrm>
            <a:off x="381000" y="2576557"/>
            <a:ext cx="11302999" cy="2158056"/>
          </a:xfrm>
          <a:prstGeom prst="rect">
            <a:avLst/>
          </a:prstGeom>
          <a:solidFill>
            <a:schemeClr val="accent1">
              <a:alpha val="9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41" name="Rectangle 40">
            <a:extLst>
              <a:ext uri="{FF2B5EF4-FFF2-40B4-BE49-F238E27FC236}">
                <a16:creationId xmlns:a16="http://schemas.microsoft.com/office/drawing/2014/main" xmlns="" id="{36FEB164-FA18-1FFD-9078-325350EE6FF4}"/>
              </a:ext>
            </a:extLst>
          </p:cNvPr>
          <p:cNvSpPr/>
          <p:nvPr/>
        </p:nvSpPr>
        <p:spPr>
          <a:xfrm>
            <a:off x="381001" y="4789253"/>
            <a:ext cx="11302999" cy="1959788"/>
          </a:xfrm>
          <a:prstGeom prst="rect">
            <a:avLst/>
          </a:prstGeom>
          <a:solidFill>
            <a:srgbClr val="FF0000">
              <a:alpha val="9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9" name="Picture 8">
            <a:extLst>
              <a:ext uri="{FF2B5EF4-FFF2-40B4-BE49-F238E27FC236}">
                <a16:creationId xmlns:a16="http://schemas.microsoft.com/office/drawing/2014/main" xmlns="" id="{7F9ECB34-6DEF-F335-C82E-108CDCDA219B}"/>
              </a:ext>
            </a:extLst>
          </p:cNvPr>
          <p:cNvPicPr>
            <a:picLocks noChangeAspect="1"/>
          </p:cNvPicPr>
          <p:nvPr/>
        </p:nvPicPr>
        <p:blipFill>
          <a:blip r:embed="rId5"/>
          <a:stretch>
            <a:fillRect/>
          </a:stretch>
        </p:blipFill>
        <p:spPr>
          <a:xfrm>
            <a:off x="3050434" y="1002581"/>
            <a:ext cx="2348947" cy="1545450"/>
          </a:xfrm>
          <a:prstGeom prst="rect">
            <a:avLst/>
          </a:prstGeom>
        </p:spPr>
      </p:pic>
      <p:pic>
        <p:nvPicPr>
          <p:cNvPr id="11" name="Picture 10">
            <a:extLst>
              <a:ext uri="{FF2B5EF4-FFF2-40B4-BE49-F238E27FC236}">
                <a16:creationId xmlns:a16="http://schemas.microsoft.com/office/drawing/2014/main" xmlns="" id="{1CFFE2B4-529D-A733-F19E-04EFD7DEF914}"/>
              </a:ext>
            </a:extLst>
          </p:cNvPr>
          <p:cNvPicPr>
            <a:picLocks noChangeAspect="1"/>
          </p:cNvPicPr>
          <p:nvPr/>
        </p:nvPicPr>
        <p:blipFill>
          <a:blip r:embed="rId6"/>
          <a:stretch>
            <a:fillRect/>
          </a:stretch>
        </p:blipFill>
        <p:spPr>
          <a:xfrm>
            <a:off x="7712765" y="997530"/>
            <a:ext cx="3249967" cy="1510225"/>
          </a:xfrm>
          <a:prstGeom prst="rect">
            <a:avLst/>
          </a:prstGeom>
        </p:spPr>
      </p:pic>
      <p:sp>
        <p:nvSpPr>
          <p:cNvPr id="12" name="Google Shape;269;p18">
            <a:extLst>
              <a:ext uri="{FF2B5EF4-FFF2-40B4-BE49-F238E27FC236}">
                <a16:creationId xmlns:a16="http://schemas.microsoft.com/office/drawing/2014/main" xmlns="" id="{DAF67D4E-9739-F463-860D-ECAD77FB7666}"/>
              </a:ext>
            </a:extLst>
          </p:cNvPr>
          <p:cNvSpPr txBox="1"/>
          <p:nvPr/>
        </p:nvSpPr>
        <p:spPr>
          <a:xfrm>
            <a:off x="974903" y="939142"/>
            <a:ext cx="2206020" cy="461635"/>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hlinkClick r:id="rId7"/>
              </a:rPr>
              <a:t>Times of India</a:t>
            </a:r>
            <a:r>
              <a:rPr kumimoji="0" lang="en-US" sz="1800" b="0" i="0" u="none" strike="noStrike" kern="1200" cap="none" spc="0" normalizeH="0" baseline="0" noProof="0" dirty="0">
                <a:ln>
                  <a:noFill/>
                </a:ln>
                <a:solidFill>
                  <a:prstClr val="black"/>
                </a:solidFill>
                <a:effectLst/>
                <a:uLnTx/>
                <a:uFillTx/>
                <a:latin typeface="Tahoma"/>
                <a:ea typeface="+mn-ea"/>
                <a:cs typeface="+mn-cs"/>
              </a:rPr>
              <a:t>:</a:t>
            </a:r>
            <a:endParaRPr kumimoji="0"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13" name="Google Shape;269;p18">
            <a:extLst>
              <a:ext uri="{FF2B5EF4-FFF2-40B4-BE49-F238E27FC236}">
                <a16:creationId xmlns:a16="http://schemas.microsoft.com/office/drawing/2014/main" xmlns="" id="{E920A5F5-00B3-FE2A-CD9E-060AB2B88319}"/>
              </a:ext>
            </a:extLst>
          </p:cNvPr>
          <p:cNvSpPr txBox="1"/>
          <p:nvPr/>
        </p:nvSpPr>
        <p:spPr>
          <a:xfrm>
            <a:off x="6236029" y="927006"/>
            <a:ext cx="1465223" cy="461635"/>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hlinkClick r:id="rId8"/>
              </a:rPr>
              <a:t>Reuters</a:t>
            </a:r>
            <a:r>
              <a:rPr kumimoji="0" lang="en-US" sz="1800" b="0" i="0" u="none" strike="noStrike" kern="1200" cap="none" spc="0" normalizeH="0" baseline="0" noProof="0" dirty="0">
                <a:ln>
                  <a:noFill/>
                </a:ln>
                <a:solidFill>
                  <a:prstClr val="black"/>
                </a:solidFill>
                <a:effectLst/>
                <a:uLnTx/>
                <a:uFillTx/>
                <a:latin typeface="Tahoma"/>
                <a:ea typeface="+mn-ea"/>
                <a:cs typeface="+mn-cs"/>
              </a:rPr>
              <a:t>:</a:t>
            </a:r>
            <a:endParaRPr kumimoji="0" sz="1800" b="0" i="0" u="none" strike="noStrike" kern="1200" cap="none" spc="0" normalizeH="0" baseline="0" noProof="0" dirty="0">
              <a:ln>
                <a:noFill/>
              </a:ln>
              <a:solidFill>
                <a:prstClr val="black"/>
              </a:solidFill>
              <a:effectLst/>
              <a:uLnTx/>
              <a:uFillTx/>
              <a:latin typeface="Tahoma"/>
              <a:ea typeface="+mn-ea"/>
              <a:cs typeface="+mn-cs"/>
            </a:endParaRPr>
          </a:p>
        </p:txBody>
      </p:sp>
    </p:spTree>
    <p:extLst>
      <p:ext uri="{BB962C8B-B14F-4D97-AF65-F5344CB8AC3E}">
        <p14:creationId xmlns:p14="http://schemas.microsoft.com/office/powerpoint/2010/main" val="227054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xmlns="" id="{5AD75AA1-1D33-40C4-DD02-A9E26C868602}"/>
              </a:ext>
            </a:extLst>
          </p:cNvPr>
          <p:cNvCxnSpPr>
            <a:cxnSpLocks noChangeShapeType="1"/>
          </p:cNvCxnSpPr>
          <p:nvPr/>
        </p:nvCxnSpPr>
        <p:spPr bwMode="auto">
          <a:xfrm>
            <a:off x="381000" y="841689"/>
            <a:ext cx="11302999" cy="0"/>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pic>
        <p:nvPicPr>
          <p:cNvPr id="7" name="Picture 6">
            <a:extLst>
              <a:ext uri="{FF2B5EF4-FFF2-40B4-BE49-F238E27FC236}">
                <a16:creationId xmlns:a16="http://schemas.microsoft.com/office/drawing/2014/main" xmlns="" id="{EF039C7A-22BC-9FC9-9768-7068284B86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879" y="107736"/>
            <a:ext cx="1241441" cy="814311"/>
          </a:xfrm>
          <a:prstGeom prst="rect">
            <a:avLst/>
          </a:prstGeom>
        </p:spPr>
      </p:pic>
      <p:sp>
        <p:nvSpPr>
          <p:cNvPr id="10" name="Google Shape;226;p18">
            <a:extLst>
              <a:ext uri="{FF2B5EF4-FFF2-40B4-BE49-F238E27FC236}">
                <a16:creationId xmlns:a16="http://schemas.microsoft.com/office/drawing/2014/main" xmlns="" id="{BEF35815-D0A6-867A-C92F-B95FAD059C57}"/>
              </a:ext>
            </a:extLst>
          </p:cNvPr>
          <p:cNvSpPr txBox="1">
            <a:spLocks noGrp="1"/>
          </p:cNvSpPr>
          <p:nvPr>
            <p:ph type="title"/>
          </p:nvPr>
        </p:nvSpPr>
        <p:spPr>
          <a:xfrm>
            <a:off x="1622441" y="108959"/>
            <a:ext cx="10258393" cy="763600"/>
          </a:xfrm>
          <a:prstGeom prst="rect">
            <a:avLst/>
          </a:prstGeom>
        </p:spPr>
        <p:txBody>
          <a:bodyPr spcFirstLastPara="1" wrap="square" lIns="121900" tIns="121900" rIns="121900" bIns="121900" anchor="t" anchorCtr="0">
            <a:normAutofit/>
          </a:bodyPr>
          <a:lstStyle/>
          <a:p>
            <a:r>
              <a:rPr lang="en-US" dirty="0"/>
              <a:t>Generation on A Specific Stance</a:t>
            </a:r>
            <a:endParaRPr dirty="0"/>
          </a:p>
        </p:txBody>
      </p:sp>
      <p:pic>
        <p:nvPicPr>
          <p:cNvPr id="24" name="Picture 23">
            <a:extLst>
              <a:ext uri="{FF2B5EF4-FFF2-40B4-BE49-F238E27FC236}">
                <a16:creationId xmlns:a16="http://schemas.microsoft.com/office/drawing/2014/main" xmlns="" id="{645B6F3C-1D07-F3F1-11B7-AA5C146A77FC}"/>
              </a:ext>
            </a:extLst>
          </p:cNvPr>
          <p:cNvPicPr>
            <a:picLocks noChangeAspect="1"/>
          </p:cNvPicPr>
          <p:nvPr/>
        </p:nvPicPr>
        <p:blipFill>
          <a:blip r:embed="rId4"/>
          <a:stretch>
            <a:fillRect/>
          </a:stretch>
        </p:blipFill>
        <p:spPr>
          <a:xfrm>
            <a:off x="1897737" y="1311683"/>
            <a:ext cx="9706742" cy="1214710"/>
          </a:xfrm>
          <a:prstGeom prst="rect">
            <a:avLst/>
          </a:prstGeom>
        </p:spPr>
      </p:pic>
      <p:pic>
        <p:nvPicPr>
          <p:cNvPr id="25" name="Picture 24">
            <a:extLst>
              <a:ext uri="{FF2B5EF4-FFF2-40B4-BE49-F238E27FC236}">
                <a16:creationId xmlns:a16="http://schemas.microsoft.com/office/drawing/2014/main" xmlns="" id="{016BEECA-9DDC-1497-C427-257B356B2EF8}"/>
              </a:ext>
            </a:extLst>
          </p:cNvPr>
          <p:cNvPicPr>
            <a:picLocks noChangeAspect="1"/>
          </p:cNvPicPr>
          <p:nvPr/>
        </p:nvPicPr>
        <p:blipFill>
          <a:blip r:embed="rId5"/>
          <a:stretch>
            <a:fillRect/>
          </a:stretch>
        </p:blipFill>
        <p:spPr>
          <a:xfrm>
            <a:off x="1897736" y="5302353"/>
            <a:ext cx="9786263" cy="1152628"/>
          </a:xfrm>
          <a:prstGeom prst="rect">
            <a:avLst/>
          </a:prstGeom>
        </p:spPr>
      </p:pic>
      <p:grpSp>
        <p:nvGrpSpPr>
          <p:cNvPr id="26" name="Group 25">
            <a:extLst>
              <a:ext uri="{FF2B5EF4-FFF2-40B4-BE49-F238E27FC236}">
                <a16:creationId xmlns:a16="http://schemas.microsoft.com/office/drawing/2014/main" xmlns="" id="{083612A2-04B7-8934-BAFE-108398924A05}"/>
              </a:ext>
            </a:extLst>
          </p:cNvPr>
          <p:cNvGrpSpPr/>
          <p:nvPr/>
        </p:nvGrpSpPr>
        <p:grpSpPr>
          <a:xfrm>
            <a:off x="1863011" y="2943582"/>
            <a:ext cx="9766705" cy="1929359"/>
            <a:chOff x="1143000" y="2381335"/>
            <a:chExt cx="7772400" cy="1535395"/>
          </a:xfrm>
        </p:grpSpPr>
        <p:pic>
          <p:nvPicPr>
            <p:cNvPr id="27" name="Picture 26">
              <a:extLst>
                <a:ext uri="{FF2B5EF4-FFF2-40B4-BE49-F238E27FC236}">
                  <a16:creationId xmlns:a16="http://schemas.microsoft.com/office/drawing/2014/main" xmlns="" id="{EB914DF2-5DFE-D69D-895D-3D64C8D1270F}"/>
                </a:ext>
              </a:extLst>
            </p:cNvPr>
            <p:cNvPicPr>
              <a:picLocks noChangeAspect="1"/>
            </p:cNvPicPr>
            <p:nvPr/>
          </p:nvPicPr>
          <p:blipFill>
            <a:blip r:embed="rId6"/>
            <a:stretch>
              <a:fillRect/>
            </a:stretch>
          </p:blipFill>
          <p:spPr>
            <a:xfrm>
              <a:off x="1143000" y="2381335"/>
              <a:ext cx="7772400" cy="1535395"/>
            </a:xfrm>
            <a:prstGeom prst="rect">
              <a:avLst/>
            </a:prstGeom>
          </p:spPr>
        </p:pic>
        <p:sp>
          <p:nvSpPr>
            <p:cNvPr id="28" name="Rectangle 27">
              <a:extLst>
                <a:ext uri="{FF2B5EF4-FFF2-40B4-BE49-F238E27FC236}">
                  <a16:creationId xmlns:a16="http://schemas.microsoft.com/office/drawing/2014/main" xmlns="" id="{C22EB376-2D20-B04C-2FE7-C2CE912B3B27}"/>
                </a:ext>
              </a:extLst>
            </p:cNvPr>
            <p:cNvSpPr/>
            <p:nvPr/>
          </p:nvSpPr>
          <p:spPr>
            <a:xfrm>
              <a:off x="4125686" y="3701143"/>
              <a:ext cx="4789714" cy="215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grpSp>
      <p:sp>
        <p:nvSpPr>
          <p:cNvPr id="29" name="Google Shape;269;p18">
            <a:extLst>
              <a:ext uri="{FF2B5EF4-FFF2-40B4-BE49-F238E27FC236}">
                <a16:creationId xmlns:a16="http://schemas.microsoft.com/office/drawing/2014/main" xmlns="" id="{D184389E-3A19-598D-185B-E65558DBB74D}"/>
              </a:ext>
            </a:extLst>
          </p:cNvPr>
          <p:cNvSpPr txBox="1"/>
          <p:nvPr/>
        </p:nvSpPr>
        <p:spPr>
          <a:xfrm>
            <a:off x="369879" y="1459659"/>
            <a:ext cx="1527858" cy="738633"/>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A</a:t>
            </a:r>
            <a:r>
              <a:rPr kumimoji="0" lang="en" sz="1800" b="1" i="0" u="none" strike="noStrike" kern="1200" cap="none" spc="0" normalizeH="0" baseline="0" noProof="0" dirty="0" err="1">
                <a:ln>
                  <a:noFill/>
                </a:ln>
                <a:solidFill>
                  <a:prstClr val="black"/>
                </a:solidFill>
                <a:effectLst/>
                <a:uLnTx/>
                <a:uFillTx/>
                <a:latin typeface="Tahoma"/>
                <a:ea typeface="+mn-ea"/>
                <a:cs typeface="+mn-cs"/>
              </a:rPr>
              <a:t>nti</a:t>
            </a:r>
            <a:r>
              <a:rPr kumimoji="0" lang="en" sz="1800" b="1" i="0" u="none" strike="noStrike" kern="1200" cap="none" spc="0" normalizeH="0" baseline="0" noProof="0" dirty="0">
                <a:ln>
                  <a:noFill/>
                </a:ln>
                <a:solidFill>
                  <a:prstClr val="black"/>
                </a:solidFill>
                <a:effectLst/>
                <a:uLnTx/>
                <a:uFillTx/>
                <a:latin typeface="Tahoma"/>
                <a:ea typeface="+mn-ea"/>
                <a:cs typeface="+mn-cs"/>
              </a:rPr>
              <a:t>-Russia Generation</a:t>
            </a:r>
            <a:endParaRPr kumimoji="0" sz="1800" b="1" i="0" u="none" strike="noStrike" kern="1200" cap="none" spc="0" normalizeH="0" baseline="0" noProof="0" dirty="0">
              <a:ln>
                <a:noFill/>
              </a:ln>
              <a:solidFill>
                <a:prstClr val="black"/>
              </a:solidFill>
              <a:effectLst/>
              <a:uLnTx/>
              <a:uFillTx/>
              <a:latin typeface="Tahoma"/>
              <a:ea typeface="+mn-ea"/>
              <a:cs typeface="+mn-cs"/>
            </a:endParaRPr>
          </a:p>
        </p:txBody>
      </p:sp>
      <p:sp>
        <p:nvSpPr>
          <p:cNvPr id="30" name="Google Shape;269;p18">
            <a:extLst>
              <a:ext uri="{FF2B5EF4-FFF2-40B4-BE49-F238E27FC236}">
                <a16:creationId xmlns:a16="http://schemas.microsoft.com/office/drawing/2014/main" xmlns="" id="{065DEA29-2258-2BC8-86FA-919004FCCDA4}"/>
              </a:ext>
            </a:extLst>
          </p:cNvPr>
          <p:cNvSpPr txBox="1"/>
          <p:nvPr/>
        </p:nvSpPr>
        <p:spPr>
          <a:xfrm>
            <a:off x="357299" y="5509350"/>
            <a:ext cx="1527858" cy="738634"/>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Pro</a:t>
            </a:r>
            <a:r>
              <a:rPr kumimoji="0" lang="en" sz="1800" b="1" i="0" u="none" strike="noStrike" kern="1200" cap="none" spc="0" normalizeH="0" baseline="0" noProof="0" dirty="0">
                <a:ln>
                  <a:noFill/>
                </a:ln>
                <a:solidFill>
                  <a:prstClr val="black"/>
                </a:solidFill>
                <a:effectLst/>
                <a:uLnTx/>
                <a:uFillTx/>
                <a:latin typeface="Tahoma"/>
                <a:ea typeface="+mn-ea"/>
                <a:cs typeface="+mn-cs"/>
              </a:rPr>
              <a:t>-Russia Generation</a:t>
            </a:r>
            <a:endParaRPr kumimoji="0" sz="1800" b="1" i="0" u="none" strike="noStrike" kern="1200" cap="none" spc="0" normalizeH="0" baseline="0" noProof="0" dirty="0">
              <a:ln>
                <a:noFill/>
              </a:ln>
              <a:solidFill>
                <a:prstClr val="black"/>
              </a:solidFill>
              <a:effectLst/>
              <a:uLnTx/>
              <a:uFillTx/>
              <a:latin typeface="Tahoma"/>
              <a:ea typeface="+mn-ea"/>
              <a:cs typeface="+mn-cs"/>
            </a:endParaRPr>
          </a:p>
        </p:txBody>
      </p:sp>
      <p:sp>
        <p:nvSpPr>
          <p:cNvPr id="31" name="Google Shape;269;p18">
            <a:extLst>
              <a:ext uri="{FF2B5EF4-FFF2-40B4-BE49-F238E27FC236}">
                <a16:creationId xmlns:a16="http://schemas.microsoft.com/office/drawing/2014/main" xmlns="" id="{B334BF9C-AF10-84B8-3C51-371B1A21A919}"/>
              </a:ext>
            </a:extLst>
          </p:cNvPr>
          <p:cNvSpPr txBox="1"/>
          <p:nvPr/>
        </p:nvSpPr>
        <p:spPr>
          <a:xfrm>
            <a:off x="373629" y="3460453"/>
            <a:ext cx="1527858" cy="738633"/>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Neutral Generation</a:t>
            </a:r>
            <a:endParaRPr kumimoji="0" sz="1800" b="1" i="0" u="none" strike="noStrike" kern="1200" cap="none" spc="0" normalizeH="0" baseline="0" noProof="0" dirty="0">
              <a:ln>
                <a:noFill/>
              </a:ln>
              <a:solidFill>
                <a:prstClr val="black"/>
              </a:solidFill>
              <a:effectLst/>
              <a:uLnTx/>
              <a:uFillTx/>
              <a:latin typeface="Tahoma"/>
              <a:ea typeface="+mn-ea"/>
              <a:cs typeface="+mn-cs"/>
            </a:endParaRPr>
          </a:p>
        </p:txBody>
      </p:sp>
      <p:sp>
        <p:nvSpPr>
          <p:cNvPr id="39" name="Rectangle 38">
            <a:extLst>
              <a:ext uri="{FF2B5EF4-FFF2-40B4-BE49-F238E27FC236}">
                <a16:creationId xmlns:a16="http://schemas.microsoft.com/office/drawing/2014/main" xmlns="" id="{D82DECAC-8461-EF6A-9A33-66E4D4C22E95}"/>
              </a:ext>
            </a:extLst>
          </p:cNvPr>
          <p:cNvSpPr/>
          <p:nvPr/>
        </p:nvSpPr>
        <p:spPr>
          <a:xfrm>
            <a:off x="381000" y="1159333"/>
            <a:ext cx="11302999" cy="1502224"/>
          </a:xfrm>
          <a:prstGeom prst="rect">
            <a:avLst/>
          </a:prstGeom>
          <a:solidFill>
            <a:schemeClr val="accent1">
              <a:alpha val="9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40" name="Rectangle 39">
            <a:extLst>
              <a:ext uri="{FF2B5EF4-FFF2-40B4-BE49-F238E27FC236}">
                <a16:creationId xmlns:a16="http://schemas.microsoft.com/office/drawing/2014/main" xmlns="" id="{CE7A51A8-7078-ED51-4731-207C8583FCCE}"/>
              </a:ext>
            </a:extLst>
          </p:cNvPr>
          <p:cNvSpPr/>
          <p:nvPr/>
        </p:nvSpPr>
        <p:spPr>
          <a:xfrm>
            <a:off x="381000" y="2849856"/>
            <a:ext cx="11302999" cy="2097700"/>
          </a:xfrm>
          <a:prstGeom prst="rect">
            <a:avLst/>
          </a:prstGeom>
          <a:solidFill>
            <a:schemeClr val="bg1">
              <a:lumMod val="50000"/>
              <a:alpha val="9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41" name="Rectangle 40">
            <a:extLst>
              <a:ext uri="{FF2B5EF4-FFF2-40B4-BE49-F238E27FC236}">
                <a16:creationId xmlns:a16="http://schemas.microsoft.com/office/drawing/2014/main" xmlns="" id="{36FEB164-FA18-1FFD-9078-325350EE6FF4}"/>
              </a:ext>
            </a:extLst>
          </p:cNvPr>
          <p:cNvSpPr/>
          <p:nvPr/>
        </p:nvSpPr>
        <p:spPr>
          <a:xfrm>
            <a:off x="381000" y="5193919"/>
            <a:ext cx="11302999" cy="1412092"/>
          </a:xfrm>
          <a:prstGeom prst="rect">
            <a:avLst/>
          </a:prstGeom>
          <a:solidFill>
            <a:srgbClr val="FF0000">
              <a:alpha val="9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Tree>
    <p:extLst>
      <p:ext uri="{BB962C8B-B14F-4D97-AF65-F5344CB8AC3E}">
        <p14:creationId xmlns:p14="http://schemas.microsoft.com/office/powerpoint/2010/main" val="1806733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4;p3"/>
          <p:cNvSpPr txBox="1"/>
          <p:nvPr/>
        </p:nvSpPr>
        <p:spPr>
          <a:xfrm>
            <a:off x="472967" y="1420738"/>
            <a:ext cx="7136523" cy="1061829"/>
          </a:xfrm>
          <a:prstGeom prst="rect">
            <a:avLst/>
          </a:prstGeom>
          <a:solidFill>
            <a:srgbClr val="FFE599"/>
          </a:solidFill>
          <a:ln>
            <a:noFill/>
          </a:ln>
        </p:spPr>
        <p:txBody>
          <a:bodyPr spcFirstLastPara="1" wrap="square" lIns="0" tIns="0" rIns="0" bIns="0" anchor="t" anchorCtr="0">
            <a:spAutoFit/>
          </a:bodyPr>
          <a:lstStyle/>
          <a:p>
            <a:pPr marL="12700" marR="0" lvl="0" indent="0" algn="just" rtl="0">
              <a:lnSpc>
                <a:spcPct val="100000"/>
              </a:lnSpc>
              <a:spcBef>
                <a:spcPts val="0"/>
              </a:spcBef>
              <a:spcAft>
                <a:spcPts val="600"/>
              </a:spcAft>
              <a:buNone/>
            </a:pPr>
            <a:r>
              <a:rPr lang="en-US" dirty="0" smtClean="0">
                <a:sym typeface="Arial"/>
              </a:rPr>
              <a:t> Creative </a:t>
            </a:r>
            <a:r>
              <a:rPr lang="en-US" dirty="0">
                <a:sym typeface="Arial"/>
              </a:rPr>
              <a:t>problem solving is a crucial ability for</a:t>
            </a:r>
            <a:r>
              <a:rPr lang="en-US" dirty="0"/>
              <a:t> </a:t>
            </a:r>
            <a:r>
              <a:rPr lang="en-US" dirty="0">
                <a:sym typeface="Arial"/>
              </a:rPr>
              <a:t>intelligent agents. </a:t>
            </a:r>
            <a:endParaRPr lang="en-US" dirty="0" smtClean="0">
              <a:sym typeface="Arial"/>
            </a:endParaRPr>
          </a:p>
          <a:p>
            <a:pPr marL="12700" marR="0" lvl="0" indent="0" algn="just" rtl="0">
              <a:lnSpc>
                <a:spcPct val="100000"/>
              </a:lnSpc>
              <a:spcBef>
                <a:spcPts val="0"/>
              </a:spcBef>
              <a:spcAft>
                <a:spcPts val="600"/>
              </a:spcAft>
              <a:buNone/>
            </a:pPr>
            <a:r>
              <a:rPr lang="en-US" dirty="0" smtClean="0">
                <a:sym typeface="Arial"/>
              </a:rPr>
              <a:t> To </a:t>
            </a:r>
            <a:r>
              <a:rPr lang="en-US" dirty="0">
                <a:sym typeface="Arial"/>
              </a:rPr>
              <a:t>count as creative, </a:t>
            </a:r>
            <a:r>
              <a:rPr lang="en-US" dirty="0" smtClean="0">
                <a:sym typeface="Arial"/>
              </a:rPr>
              <a:t>their </a:t>
            </a:r>
            <a:r>
              <a:rPr lang="en-US" dirty="0">
                <a:sym typeface="Arial"/>
              </a:rPr>
              <a:t>solutions must be </a:t>
            </a:r>
            <a:r>
              <a:rPr lang="en-US" b="1" dirty="0">
                <a:sym typeface="Arial"/>
              </a:rPr>
              <a:t>original</a:t>
            </a:r>
            <a:r>
              <a:rPr lang="en-US" dirty="0">
                <a:sym typeface="Arial"/>
              </a:rPr>
              <a:t> (new, non-obvious) </a:t>
            </a:r>
            <a:endParaRPr lang="en-US" dirty="0" smtClean="0">
              <a:sym typeface="Arial"/>
            </a:endParaRPr>
          </a:p>
          <a:p>
            <a:pPr marL="12700" marR="0" lvl="0" indent="0" algn="just" rtl="0">
              <a:lnSpc>
                <a:spcPct val="100000"/>
              </a:lnSpc>
              <a:spcBef>
                <a:spcPts val="0"/>
              </a:spcBef>
              <a:spcAft>
                <a:spcPts val="600"/>
              </a:spcAft>
              <a:buNone/>
            </a:pPr>
            <a:r>
              <a:rPr lang="en-US" dirty="0" smtClean="0">
                <a:sym typeface="Arial"/>
              </a:rPr>
              <a:t> and </a:t>
            </a:r>
            <a:r>
              <a:rPr lang="en-US" dirty="0">
                <a:sym typeface="Arial"/>
              </a:rPr>
              <a:t>provide </a:t>
            </a:r>
            <a:r>
              <a:rPr lang="en-US" b="1" dirty="0">
                <a:sym typeface="Arial"/>
              </a:rPr>
              <a:t>utility</a:t>
            </a:r>
            <a:r>
              <a:rPr lang="en-US" dirty="0">
                <a:sym typeface="Arial"/>
              </a:rPr>
              <a:t> to </a:t>
            </a:r>
            <a:r>
              <a:rPr lang="en-US" dirty="0" smtClean="0">
                <a:sym typeface="Arial"/>
              </a:rPr>
              <a:t>problems </a:t>
            </a:r>
            <a:r>
              <a:rPr lang="en-US" dirty="0">
                <a:sym typeface="Arial"/>
              </a:rPr>
              <a:t>at hand (useful, effective). </a:t>
            </a:r>
            <a:r>
              <a:rPr lang="en-US" dirty="0"/>
              <a:t> </a:t>
            </a:r>
            <a:r>
              <a:rPr lang="en-US" dirty="0" smtClean="0"/>
              <a:t>[</a:t>
            </a:r>
            <a:r>
              <a:rPr lang="en-US" dirty="0" smtClean="0">
                <a:sym typeface="Arial"/>
              </a:rPr>
              <a:t>Guilford, 1964</a:t>
            </a:r>
            <a:r>
              <a:rPr lang="en-US" dirty="0" smtClean="0"/>
              <a:t>]</a:t>
            </a:r>
          </a:p>
        </p:txBody>
      </p:sp>
      <p:sp>
        <p:nvSpPr>
          <p:cNvPr id="5" name="Rectangle 4"/>
          <p:cNvSpPr/>
          <p:nvPr/>
        </p:nvSpPr>
        <p:spPr>
          <a:xfrm>
            <a:off x="472967" y="329238"/>
            <a:ext cx="10699530" cy="61555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
                <a:srgbClr val="000000"/>
              </a:buClr>
              <a:buSzPts val="1400"/>
              <a:buFontTx/>
              <a:buNone/>
              <a:tabLst/>
              <a:defRPr/>
            </a:pPr>
            <a:r>
              <a:rPr kumimoji="0" lang="en-US" sz="2000" b="1" i="0" u="none" strike="noStrike" kern="0" cap="none" spc="0" normalizeH="0" baseline="0" noProof="0" dirty="0" smtClean="0">
                <a:ln>
                  <a:noFill/>
                </a:ln>
                <a:solidFill>
                  <a:srgbClr val="000000"/>
                </a:solidFill>
                <a:effectLst/>
                <a:uLnTx/>
                <a:uFillTx/>
                <a:latin typeface="Arial"/>
                <a:cs typeface="Arial"/>
                <a:sym typeface="Arial"/>
              </a:rPr>
              <a:t>Brainstorm, then Select: </a:t>
            </a:r>
            <a:r>
              <a:rPr kumimoji="0" lang="en-US" sz="2000" b="1" i="0" u="none" strike="noStrike" kern="0" cap="none" spc="0" normalizeH="0" noProof="0" dirty="0" smtClean="0">
                <a:ln>
                  <a:noFill/>
                </a:ln>
                <a:solidFill>
                  <a:srgbClr val="000000"/>
                </a:solidFill>
                <a:effectLst/>
                <a:uLnTx/>
                <a:uFillTx/>
                <a:latin typeface="Arial"/>
                <a:cs typeface="Arial"/>
                <a:sym typeface="Arial"/>
              </a:rPr>
              <a:t> </a:t>
            </a:r>
            <a:r>
              <a:rPr kumimoji="0" lang="en-US" sz="2000" b="1" i="0" u="none" strike="noStrike" kern="0" cap="none" spc="0" normalizeH="0" baseline="0" noProof="0" dirty="0" smtClean="0">
                <a:ln>
                  <a:noFill/>
                </a:ln>
                <a:solidFill>
                  <a:srgbClr val="000000"/>
                </a:solidFill>
                <a:effectLst/>
                <a:uLnTx/>
                <a:uFillTx/>
                <a:latin typeface="Arial"/>
                <a:cs typeface="Arial"/>
                <a:sym typeface="Arial"/>
              </a:rPr>
              <a:t>a Generative</a:t>
            </a:r>
            <a:r>
              <a:rPr kumimoji="0" lang="en-US" sz="2000" b="1" i="0" u="none" strike="noStrike" kern="0" cap="none" spc="0" normalizeH="0" noProof="0" dirty="0" smtClean="0">
                <a:ln>
                  <a:noFill/>
                </a:ln>
                <a:solidFill>
                  <a:srgbClr val="000000"/>
                </a:solidFill>
                <a:effectLst/>
                <a:uLnTx/>
                <a:uFillTx/>
                <a:latin typeface="Arial"/>
                <a:cs typeface="Arial"/>
                <a:sym typeface="Arial"/>
              </a:rPr>
              <a:t> </a:t>
            </a:r>
            <a:r>
              <a:rPr kumimoji="0" lang="en-US" sz="2000" b="1" i="0" u="none" strike="noStrike" kern="0" cap="none" spc="0" normalizeH="0" baseline="0" noProof="0" dirty="0" smtClean="0">
                <a:ln>
                  <a:noFill/>
                </a:ln>
                <a:solidFill>
                  <a:srgbClr val="000000"/>
                </a:solidFill>
                <a:effectLst/>
                <a:uLnTx/>
                <a:uFillTx/>
                <a:latin typeface="Arial"/>
                <a:cs typeface="Arial"/>
                <a:sym typeface="Arial"/>
              </a:rPr>
              <a:t>Language Model Improves Its Creativity Score</a:t>
            </a:r>
          </a:p>
          <a:p>
            <a:pPr marL="0" marR="0" lvl="0" indent="0" defTabSz="914400" eaLnBrk="1" fontAlgn="auto" latinLnBrk="0" hangingPunct="1">
              <a:lnSpc>
                <a:spcPct val="100000"/>
              </a:lnSpc>
              <a:spcBef>
                <a:spcPts val="0"/>
              </a:spcBef>
              <a:spcAft>
                <a:spcPts val="0"/>
              </a:spcAft>
              <a:buClr>
                <a:srgbClr val="000000"/>
              </a:buClr>
              <a:buSzPts val="1400"/>
              <a:buFontTx/>
              <a:buNone/>
              <a:tabLst/>
              <a:defRPr/>
            </a:pPr>
            <a:r>
              <a:rPr kumimoji="0" lang="en-US" sz="1400" b="0" i="0" u="none" strike="noStrike" kern="0" cap="none" spc="0" normalizeH="0" baseline="0" noProof="0" dirty="0" smtClean="0">
                <a:ln>
                  <a:noFill/>
                </a:ln>
                <a:solidFill>
                  <a:srgbClr val="000000"/>
                </a:solidFill>
                <a:effectLst/>
                <a:uLnTx/>
                <a:uFillTx/>
                <a:latin typeface="Arial"/>
                <a:cs typeface="Arial"/>
                <a:sym typeface="Arial"/>
              </a:rPr>
              <a:t>Douglas Summers-Stay, Stephanie Lukin, Clare Voss</a:t>
            </a:r>
            <a:endParaRPr kumimoji="0" lang="en-US" sz="1800" b="0" i="0" u="none" strike="noStrike" kern="0" cap="none" spc="0" normalizeH="0" baseline="0" noProof="0" dirty="0" smtClean="0">
              <a:ln>
                <a:noFill/>
              </a:ln>
              <a:solidFill>
                <a:sysClr val="windowText" lastClr="000000"/>
              </a:solidFill>
              <a:effectLst/>
              <a:uLnTx/>
              <a:uFillTx/>
            </a:endParaRPr>
          </a:p>
        </p:txBody>
      </p:sp>
      <p:sp>
        <p:nvSpPr>
          <p:cNvPr id="6" name="Rectangle 5"/>
          <p:cNvSpPr/>
          <p:nvPr/>
        </p:nvSpPr>
        <p:spPr>
          <a:xfrm>
            <a:off x="4462318" y="3807802"/>
            <a:ext cx="7528577" cy="2585323"/>
          </a:xfrm>
          <a:prstGeom prst="rect">
            <a:avLst/>
          </a:prstGeom>
        </p:spPr>
        <p:txBody>
          <a:bodyPr wrap="square">
            <a:spAutoFit/>
          </a:bodyPr>
          <a:lstStyle/>
          <a:p>
            <a:r>
              <a:rPr lang="en-US" b="1" dirty="0" smtClean="0"/>
              <a:t>AUT</a:t>
            </a:r>
            <a:r>
              <a:rPr lang="en-US" dirty="0" smtClean="0"/>
              <a:t> was </a:t>
            </a:r>
            <a:r>
              <a:rPr lang="en-US" dirty="0"/>
              <a:t>created as a </a:t>
            </a:r>
            <a:r>
              <a:rPr lang="en-US" dirty="0" smtClean="0"/>
              <a:t>test for divergent thinking abilities, </a:t>
            </a:r>
          </a:p>
          <a:p>
            <a:r>
              <a:rPr lang="en-US" dirty="0"/>
              <a:t>	</a:t>
            </a:r>
            <a:r>
              <a:rPr lang="en-US" dirty="0" smtClean="0"/>
              <a:t>to </a:t>
            </a:r>
            <a:r>
              <a:rPr lang="en-US" dirty="0"/>
              <a:t>measure </a:t>
            </a:r>
            <a:r>
              <a:rPr lang="en-US" dirty="0" smtClean="0"/>
              <a:t>and compare </a:t>
            </a:r>
            <a:r>
              <a:rPr lang="en-US" b="1" dirty="0" smtClean="0"/>
              <a:t>human creativity</a:t>
            </a:r>
            <a:r>
              <a:rPr lang="en-US" dirty="0" smtClean="0"/>
              <a:t>.</a:t>
            </a:r>
          </a:p>
          <a:p>
            <a:endParaRPr lang="en-US" dirty="0" smtClean="0"/>
          </a:p>
          <a:p>
            <a:r>
              <a:rPr lang="en-US" dirty="0" smtClean="0"/>
              <a:t>In the </a:t>
            </a:r>
            <a:r>
              <a:rPr lang="en-US" dirty="0"/>
              <a:t>original </a:t>
            </a:r>
            <a:r>
              <a:rPr lang="en-US" dirty="0" smtClean="0"/>
              <a:t>test given to humans, their answers </a:t>
            </a:r>
            <a:r>
              <a:rPr lang="en-US" dirty="0"/>
              <a:t>were scored </a:t>
            </a:r>
            <a:r>
              <a:rPr lang="en-US" dirty="0" smtClean="0"/>
              <a:t>on: 	</a:t>
            </a:r>
          </a:p>
          <a:p>
            <a:pPr marL="285750" indent="-285750">
              <a:buFont typeface="Arial" panose="020B0604020202020204" pitchFamily="34" charset="0"/>
              <a:buChar char="•"/>
            </a:pPr>
            <a:r>
              <a:rPr lang="en-US" dirty="0" smtClean="0"/>
              <a:t>“</a:t>
            </a:r>
            <a:r>
              <a:rPr lang="en-US" b="1" dirty="0"/>
              <a:t>fluency</a:t>
            </a:r>
            <a:r>
              <a:rPr lang="en-US" dirty="0"/>
              <a:t> (</a:t>
            </a:r>
            <a:r>
              <a:rPr lang="en-US" dirty="0" smtClean="0"/>
              <a:t>overall sum </a:t>
            </a:r>
            <a:r>
              <a:rPr lang="en-US" dirty="0"/>
              <a:t>of generated uses</a:t>
            </a:r>
            <a:r>
              <a:rPr lang="en-US" dirty="0" smtClean="0"/>
              <a:t>),</a:t>
            </a:r>
          </a:p>
          <a:p>
            <a:pPr marL="285750" indent="-285750">
              <a:buFont typeface="Arial" panose="020B0604020202020204" pitchFamily="34" charset="0"/>
              <a:buChar char="•"/>
            </a:pPr>
            <a:r>
              <a:rPr lang="en-US" b="1" dirty="0" smtClean="0"/>
              <a:t>originality</a:t>
            </a:r>
            <a:r>
              <a:rPr lang="en-US" dirty="0" smtClean="0"/>
              <a:t> </a:t>
            </a:r>
            <a:r>
              <a:rPr lang="en-US" dirty="0"/>
              <a:t>(statistical infrequency </a:t>
            </a:r>
            <a:r>
              <a:rPr lang="en-US" dirty="0" smtClean="0"/>
              <a:t>of generated </a:t>
            </a:r>
            <a:r>
              <a:rPr lang="en-US" dirty="0"/>
              <a:t>uses), </a:t>
            </a:r>
            <a:endParaRPr lang="en-US" dirty="0" smtClean="0"/>
          </a:p>
          <a:p>
            <a:pPr marL="285750" indent="-285750">
              <a:buFont typeface="Arial" panose="020B0604020202020204" pitchFamily="34" charset="0"/>
              <a:buChar char="•"/>
            </a:pPr>
            <a:r>
              <a:rPr lang="en-US" b="1" dirty="0" smtClean="0"/>
              <a:t>flexibility</a:t>
            </a:r>
            <a:r>
              <a:rPr lang="en-US" dirty="0" smtClean="0"/>
              <a:t> (</a:t>
            </a:r>
            <a:r>
              <a:rPr lang="en-US" dirty="0"/>
              <a:t>#</a:t>
            </a:r>
            <a:r>
              <a:rPr lang="en-US" dirty="0" smtClean="0"/>
              <a:t>conceptual categories within </a:t>
            </a:r>
            <a:r>
              <a:rPr lang="en-US" dirty="0"/>
              <a:t>which uses could </a:t>
            </a:r>
            <a:r>
              <a:rPr lang="en-US" dirty="0" smtClean="0"/>
              <a:t>be binned</a:t>
            </a:r>
            <a:r>
              <a:rPr lang="en-US" dirty="0"/>
              <a:t>),  </a:t>
            </a:r>
            <a:r>
              <a:rPr lang="en-US" dirty="0" smtClean="0"/>
              <a:t>and</a:t>
            </a:r>
          </a:p>
          <a:p>
            <a:pPr marL="285750" indent="-285750">
              <a:buFont typeface="Arial" panose="020B0604020202020204" pitchFamily="34" charset="0"/>
              <a:buChar char="•"/>
            </a:pPr>
            <a:r>
              <a:rPr lang="en-US" b="1" dirty="0" smtClean="0"/>
              <a:t>elaboration</a:t>
            </a:r>
            <a:r>
              <a:rPr lang="en-US" dirty="0" smtClean="0"/>
              <a:t> </a:t>
            </a:r>
            <a:r>
              <a:rPr lang="en-US" dirty="0"/>
              <a:t>(</a:t>
            </a:r>
            <a:r>
              <a:rPr lang="en-US" dirty="0" smtClean="0"/>
              <a:t>degree of </a:t>
            </a:r>
            <a:r>
              <a:rPr lang="en-US" dirty="0"/>
              <a:t>detail and richness in a response), amongst others” </a:t>
            </a:r>
            <a:endParaRPr lang="en-US" dirty="0" smtClean="0"/>
          </a:p>
          <a:p>
            <a:r>
              <a:rPr lang="en-US" dirty="0" smtClean="0"/>
              <a:t>(</a:t>
            </a:r>
            <a:r>
              <a:rPr lang="en-US" dirty="0" err="1" smtClean="0"/>
              <a:t>Vartanian</a:t>
            </a:r>
            <a:r>
              <a:rPr lang="en-US" dirty="0" smtClean="0"/>
              <a:t> et </a:t>
            </a:r>
            <a:r>
              <a:rPr lang="en-US" dirty="0"/>
              <a:t>al. 2020)</a:t>
            </a:r>
          </a:p>
        </p:txBody>
      </p:sp>
      <p:sp>
        <p:nvSpPr>
          <p:cNvPr id="7" name="Google Shape;24;p3"/>
          <p:cNvSpPr txBox="1"/>
          <p:nvPr/>
        </p:nvSpPr>
        <p:spPr>
          <a:xfrm>
            <a:off x="461773" y="2958514"/>
            <a:ext cx="3741682" cy="1415772"/>
          </a:xfrm>
          <a:prstGeom prst="rect">
            <a:avLst/>
          </a:prstGeom>
          <a:solidFill>
            <a:srgbClr val="FFE599"/>
          </a:solidFill>
          <a:ln>
            <a:noFill/>
          </a:ln>
        </p:spPr>
        <p:txBody>
          <a:bodyPr spcFirstLastPara="1" wrap="square" lIns="0" tIns="0" rIns="0" bIns="0" anchor="t" anchorCtr="0">
            <a:spAutoFit/>
          </a:bodyPr>
          <a:lstStyle/>
          <a:p>
            <a:pPr marL="12700" marR="5080" lvl="0" indent="115570" algn="just" rtl="0">
              <a:lnSpc>
                <a:spcPct val="100000"/>
              </a:lnSpc>
              <a:spcBef>
                <a:spcPts val="0"/>
              </a:spcBef>
              <a:spcAft>
                <a:spcPts val="600"/>
              </a:spcAft>
              <a:buNone/>
            </a:pPr>
            <a:r>
              <a:rPr lang="en-US" dirty="0" smtClean="0">
                <a:sym typeface="Arial"/>
              </a:rPr>
              <a:t>We </a:t>
            </a:r>
            <a:r>
              <a:rPr lang="en-US" dirty="0">
                <a:sym typeface="Arial"/>
              </a:rPr>
              <a:t>study GPT-3, a large </a:t>
            </a:r>
            <a:r>
              <a:rPr lang="en-US" dirty="0" smtClean="0">
                <a:sym typeface="Arial"/>
              </a:rPr>
              <a:t>pre-trained </a:t>
            </a:r>
          </a:p>
          <a:p>
            <a:pPr marL="12700" marR="5080" lvl="0" indent="115570" algn="just" rtl="0">
              <a:lnSpc>
                <a:spcPct val="100000"/>
              </a:lnSpc>
              <a:spcBef>
                <a:spcPts val="0"/>
              </a:spcBef>
              <a:spcAft>
                <a:spcPts val="600"/>
              </a:spcAft>
              <a:buNone/>
            </a:pPr>
            <a:r>
              <a:rPr lang="en-US" dirty="0" smtClean="0">
                <a:sym typeface="Arial"/>
              </a:rPr>
              <a:t>language </a:t>
            </a:r>
            <a:r>
              <a:rPr lang="en-US" dirty="0">
                <a:sym typeface="Arial"/>
              </a:rPr>
              <a:t>model, for its creativity on </a:t>
            </a:r>
            <a:r>
              <a:rPr lang="en-US" dirty="0" smtClean="0">
                <a:sym typeface="Arial"/>
              </a:rPr>
              <a:t> </a:t>
            </a:r>
          </a:p>
          <a:p>
            <a:pPr marL="12700" marR="5080" lvl="0" indent="115570" algn="just" rtl="0">
              <a:lnSpc>
                <a:spcPct val="100000"/>
              </a:lnSpc>
              <a:spcBef>
                <a:spcPts val="0"/>
              </a:spcBef>
              <a:spcAft>
                <a:spcPts val="600"/>
              </a:spcAft>
              <a:buNone/>
            </a:pPr>
            <a:r>
              <a:rPr lang="en-US" dirty="0" smtClean="0">
                <a:sym typeface="Arial"/>
              </a:rPr>
              <a:t>the </a:t>
            </a:r>
            <a:r>
              <a:rPr lang="en-US" b="1" i="1" dirty="0" smtClean="0">
                <a:sym typeface="Arial"/>
              </a:rPr>
              <a:t>Alternate </a:t>
            </a:r>
            <a:r>
              <a:rPr lang="en-US" b="1" i="1" dirty="0">
                <a:sym typeface="Arial"/>
              </a:rPr>
              <a:t>Uses </a:t>
            </a:r>
            <a:r>
              <a:rPr lang="en-US" b="1" i="1" dirty="0" smtClean="0">
                <a:sym typeface="Arial"/>
              </a:rPr>
              <a:t>Task (AUT) </a:t>
            </a:r>
            <a:r>
              <a:rPr lang="en-US" dirty="0" smtClean="0">
                <a:sym typeface="Arial"/>
              </a:rPr>
              <a:t>in </a:t>
            </a:r>
          </a:p>
          <a:p>
            <a:pPr marL="12700" marR="5080" lvl="0" indent="115570" algn="just" rtl="0">
              <a:lnSpc>
                <a:spcPct val="100000"/>
              </a:lnSpc>
              <a:spcBef>
                <a:spcPts val="0"/>
              </a:spcBef>
              <a:spcAft>
                <a:spcPts val="600"/>
              </a:spcAft>
              <a:buNone/>
            </a:pPr>
            <a:r>
              <a:rPr lang="en-US" dirty="0" smtClean="0">
                <a:sym typeface="Arial"/>
              </a:rPr>
              <a:t>terms of </a:t>
            </a:r>
            <a:r>
              <a:rPr lang="en-US" b="1" dirty="0" smtClean="0">
                <a:sym typeface="Arial"/>
              </a:rPr>
              <a:t>utility</a:t>
            </a:r>
            <a:r>
              <a:rPr lang="en-US" dirty="0" smtClean="0">
                <a:sym typeface="Arial"/>
              </a:rPr>
              <a:t> and </a:t>
            </a:r>
            <a:r>
              <a:rPr lang="en-US" b="1" dirty="0" smtClean="0">
                <a:sym typeface="Arial"/>
              </a:rPr>
              <a:t>originality</a:t>
            </a:r>
            <a:r>
              <a:rPr lang="en-US" dirty="0" smtClean="0">
                <a:sym typeface="Arial"/>
              </a:rPr>
              <a:t>.</a:t>
            </a:r>
          </a:p>
        </p:txBody>
      </p:sp>
    </p:spTree>
    <p:extLst>
      <p:ext uri="{BB962C8B-B14F-4D97-AF65-F5344CB8AC3E}">
        <p14:creationId xmlns:p14="http://schemas.microsoft.com/office/powerpoint/2010/main" val="189420696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7" name="Picture 6">
            <a:extLst>
              <a:ext uri="{FF2B5EF4-FFF2-40B4-BE49-F238E27FC236}">
                <a16:creationId xmlns:a16="http://schemas.microsoft.com/office/drawing/2014/main" xmlns="" id="{EF039C7A-22BC-9FC9-9768-7068284B86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879" y="107736"/>
            <a:ext cx="1241441" cy="814311"/>
          </a:xfrm>
          <a:prstGeom prst="rect">
            <a:avLst/>
          </a:prstGeom>
        </p:spPr>
      </p:pic>
      <p:sp>
        <p:nvSpPr>
          <p:cNvPr id="10" name="Google Shape;226;p18">
            <a:extLst>
              <a:ext uri="{FF2B5EF4-FFF2-40B4-BE49-F238E27FC236}">
                <a16:creationId xmlns:a16="http://schemas.microsoft.com/office/drawing/2014/main" xmlns="" id="{BEF35815-D0A6-867A-C92F-B95FAD059C57}"/>
              </a:ext>
            </a:extLst>
          </p:cNvPr>
          <p:cNvSpPr txBox="1">
            <a:spLocks noGrp="1"/>
          </p:cNvSpPr>
          <p:nvPr>
            <p:ph type="title"/>
          </p:nvPr>
        </p:nvSpPr>
        <p:spPr>
          <a:xfrm>
            <a:off x="1622441" y="108959"/>
            <a:ext cx="10258393" cy="763600"/>
          </a:xfrm>
          <a:prstGeom prst="rect">
            <a:avLst/>
          </a:prstGeom>
        </p:spPr>
        <p:txBody>
          <a:bodyPr spcFirstLastPara="1" wrap="square" lIns="121900" tIns="121900" rIns="121900" bIns="121900" anchor="t" anchorCtr="0">
            <a:normAutofit/>
          </a:bodyPr>
          <a:lstStyle/>
          <a:p>
            <a:r>
              <a:rPr lang="en-US" dirty="0"/>
              <a:t>Multi-dimensional Language Model Control</a:t>
            </a:r>
            <a:endParaRPr dirty="0"/>
          </a:p>
        </p:txBody>
      </p:sp>
      <p:cxnSp>
        <p:nvCxnSpPr>
          <p:cNvPr id="3" name="Straight Connector 2">
            <a:extLst>
              <a:ext uri="{FF2B5EF4-FFF2-40B4-BE49-F238E27FC236}">
                <a16:creationId xmlns:a16="http://schemas.microsoft.com/office/drawing/2014/main" xmlns="" id="{39A9C694-7D46-AA5C-38B0-E7DB6A5B72BF}"/>
              </a:ext>
            </a:extLst>
          </p:cNvPr>
          <p:cNvCxnSpPr>
            <a:cxnSpLocks noChangeShapeType="1"/>
          </p:cNvCxnSpPr>
          <p:nvPr/>
        </p:nvCxnSpPr>
        <p:spPr bwMode="auto">
          <a:xfrm>
            <a:off x="381000" y="841689"/>
            <a:ext cx="11302999" cy="0"/>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sp>
        <p:nvSpPr>
          <p:cNvPr id="28" name="Google Shape;236;p18">
            <a:extLst>
              <a:ext uri="{FF2B5EF4-FFF2-40B4-BE49-F238E27FC236}">
                <a16:creationId xmlns:a16="http://schemas.microsoft.com/office/drawing/2014/main" xmlns="" id="{E545C4C2-7400-A14F-9579-4FA2095754F5}"/>
              </a:ext>
            </a:extLst>
          </p:cNvPr>
          <p:cNvSpPr txBox="1"/>
          <p:nvPr/>
        </p:nvSpPr>
        <p:spPr>
          <a:xfrm>
            <a:off x="369879" y="1026434"/>
            <a:ext cx="4964121" cy="553957"/>
          </a:xfrm>
          <a:prstGeom prst="rect">
            <a:avLst/>
          </a:prstGeom>
          <a:solidFill>
            <a:srgbClr val="D9D9D9"/>
          </a:solid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000" b="1" i="0" u="none" strike="noStrike" kern="0" cap="none" spc="0" normalizeH="0" baseline="0" noProof="0" dirty="0">
                <a:ln>
                  <a:noFill/>
                </a:ln>
                <a:solidFill>
                  <a:srgbClr val="000000"/>
                </a:solidFill>
                <a:effectLst/>
                <a:uLnTx/>
                <a:uFillTx/>
                <a:latin typeface="Arial"/>
                <a:ea typeface="+mn-ea"/>
                <a:cs typeface="Arial"/>
                <a:sym typeface="Arial"/>
              </a:rPr>
              <a:t>Continuous Sentiment Control</a:t>
            </a:r>
            <a:endParaRPr kumimoji="0" sz="20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9" name="Google Shape;243;p18">
            <a:extLst>
              <a:ext uri="{FF2B5EF4-FFF2-40B4-BE49-F238E27FC236}">
                <a16:creationId xmlns:a16="http://schemas.microsoft.com/office/drawing/2014/main" xmlns="" id="{6888E517-D1CF-A1E7-77B2-23DF5252EED1}"/>
              </a:ext>
            </a:extLst>
          </p:cNvPr>
          <p:cNvSpPr txBox="1"/>
          <p:nvPr/>
        </p:nvSpPr>
        <p:spPr>
          <a:xfrm>
            <a:off x="5740400" y="1036634"/>
            <a:ext cx="5943599" cy="533504"/>
          </a:xfrm>
          <a:prstGeom prst="rect">
            <a:avLst/>
          </a:prstGeom>
          <a:solidFill>
            <a:srgbClr val="D9D9D9"/>
          </a:solid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867" b="1" i="0" u="none" strike="noStrike" kern="0" cap="none" spc="0" normalizeH="0" baseline="0" noProof="0" dirty="0">
                <a:ln>
                  <a:noFill/>
                </a:ln>
                <a:solidFill>
                  <a:prstClr val="black"/>
                </a:solidFill>
                <a:effectLst/>
                <a:uLnTx/>
                <a:uFillTx/>
                <a:latin typeface="Arial"/>
                <a:ea typeface="+mn-ea"/>
                <a:cs typeface="Arial"/>
                <a:sym typeface="Arial"/>
              </a:rPr>
              <a:t>Compositional Sentiment + Detoxification</a:t>
            </a:r>
            <a:endParaRPr kumimoji="0" sz="1867" b="1" i="0" u="none" strike="noStrike" kern="0" cap="none" spc="0" normalizeH="0" baseline="0" noProof="0" dirty="0">
              <a:ln>
                <a:noFill/>
              </a:ln>
              <a:solidFill>
                <a:prstClr val="black"/>
              </a:solidFill>
              <a:effectLst/>
              <a:uLnTx/>
              <a:uFillTx/>
              <a:latin typeface="Arial"/>
              <a:ea typeface="+mn-ea"/>
              <a:cs typeface="Arial"/>
              <a:sym typeface="Arial"/>
            </a:endParaRPr>
          </a:p>
        </p:txBody>
      </p:sp>
      <p:pic>
        <p:nvPicPr>
          <p:cNvPr id="8" name="Picture 7" descr="A picture containing sketch, child art, design&#10;&#10;Description automatically generated">
            <a:extLst>
              <a:ext uri="{FF2B5EF4-FFF2-40B4-BE49-F238E27FC236}">
                <a16:creationId xmlns:a16="http://schemas.microsoft.com/office/drawing/2014/main" xmlns="" id="{6DAFE0F0-7A38-31AF-FA78-ACDDBD9069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584" y="1858549"/>
            <a:ext cx="4164496" cy="3952742"/>
          </a:xfrm>
          <a:prstGeom prst="rect">
            <a:avLst/>
          </a:prstGeom>
        </p:spPr>
      </p:pic>
      <p:pic>
        <p:nvPicPr>
          <p:cNvPr id="26" name="Picture 25" descr="A picture containing pixel&#10;&#10;Description automatically generated with medium confidence">
            <a:extLst>
              <a:ext uri="{FF2B5EF4-FFF2-40B4-BE49-F238E27FC236}">
                <a16:creationId xmlns:a16="http://schemas.microsoft.com/office/drawing/2014/main" xmlns="" id="{5D510E0F-516C-53A2-BF33-DC516D917B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347" y="1734214"/>
            <a:ext cx="4515932" cy="4282097"/>
          </a:xfrm>
          <a:prstGeom prst="rect">
            <a:avLst/>
          </a:prstGeom>
        </p:spPr>
      </p:pic>
      <p:sp>
        <p:nvSpPr>
          <p:cNvPr id="27" name="Google Shape;269;p18">
            <a:extLst>
              <a:ext uri="{FF2B5EF4-FFF2-40B4-BE49-F238E27FC236}">
                <a16:creationId xmlns:a16="http://schemas.microsoft.com/office/drawing/2014/main" xmlns="" id="{B10B7EE2-F1F8-1F06-668F-08A5404B7097}"/>
              </a:ext>
            </a:extLst>
          </p:cNvPr>
          <p:cNvSpPr txBox="1"/>
          <p:nvPr/>
        </p:nvSpPr>
        <p:spPr>
          <a:xfrm>
            <a:off x="381000" y="5811291"/>
            <a:ext cx="4711209" cy="1015632"/>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By varying control scale, sentiment distribution continuously shift from negative (blue) regions to positive (red) regions.</a:t>
            </a:r>
            <a:endParaRPr kumimoji="0"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30" name="Google Shape;269;p18">
            <a:extLst>
              <a:ext uri="{FF2B5EF4-FFF2-40B4-BE49-F238E27FC236}">
                <a16:creationId xmlns:a16="http://schemas.microsoft.com/office/drawing/2014/main" xmlns="" id="{1BF0C9E9-5AFE-58C6-EB61-9A4627D12615}"/>
              </a:ext>
            </a:extLst>
          </p:cNvPr>
          <p:cNvSpPr txBox="1"/>
          <p:nvPr/>
        </p:nvSpPr>
        <p:spPr>
          <a:xfrm>
            <a:off x="5570069" y="5974587"/>
            <a:ext cx="6140435" cy="738633"/>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Color means generation sentiment (red: positive, blue: negative), and height indicates toxicity (lower the better).</a:t>
            </a:r>
            <a:endParaRPr kumimoji="0" sz="1800" b="0" i="0" u="none" strike="noStrike" kern="1200" cap="none" spc="0" normalizeH="0" baseline="0" noProof="0" dirty="0">
              <a:ln>
                <a:noFill/>
              </a:ln>
              <a:solidFill>
                <a:prstClr val="black"/>
              </a:solidFill>
              <a:effectLst/>
              <a:uLnTx/>
              <a:uFillTx/>
              <a:latin typeface="Tahoma"/>
              <a:ea typeface="+mn-ea"/>
              <a:cs typeface="+mn-cs"/>
            </a:endParaRPr>
          </a:p>
        </p:txBody>
      </p:sp>
    </p:spTree>
    <p:extLst>
      <p:ext uri="{BB962C8B-B14F-4D97-AF65-F5344CB8AC3E}">
        <p14:creationId xmlns:p14="http://schemas.microsoft.com/office/powerpoint/2010/main" val="1229981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cxnSp>
        <p:nvCxnSpPr>
          <p:cNvPr id="4" name="Straight Connector 3">
            <a:extLst>
              <a:ext uri="{FF2B5EF4-FFF2-40B4-BE49-F238E27FC236}">
                <a16:creationId xmlns="" xmlns:a16="http://schemas.microsoft.com/office/drawing/2014/main" id="{5AD75AA1-1D33-40C4-DD02-A9E26C868602}"/>
              </a:ext>
            </a:extLst>
          </p:cNvPr>
          <p:cNvCxnSpPr>
            <a:cxnSpLocks noChangeShapeType="1"/>
          </p:cNvCxnSpPr>
          <p:nvPr/>
        </p:nvCxnSpPr>
        <p:spPr bwMode="auto">
          <a:xfrm>
            <a:off x="381002" y="1198470"/>
            <a:ext cx="11302999" cy="0"/>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pic>
        <p:nvPicPr>
          <p:cNvPr id="7" name="Picture 6">
            <a:extLst>
              <a:ext uri="{FF2B5EF4-FFF2-40B4-BE49-F238E27FC236}">
                <a16:creationId xmlns="" xmlns:a16="http://schemas.microsoft.com/office/drawing/2014/main" id="{EF039C7A-22BC-9FC9-9768-7068284B86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881" y="565728"/>
            <a:ext cx="1241441" cy="702020"/>
          </a:xfrm>
          <a:prstGeom prst="rect">
            <a:avLst/>
          </a:prstGeom>
        </p:spPr>
      </p:pic>
      <p:sp>
        <p:nvSpPr>
          <p:cNvPr id="10" name="Google Shape;226;p18">
            <a:extLst>
              <a:ext uri="{FF2B5EF4-FFF2-40B4-BE49-F238E27FC236}">
                <a16:creationId xmlns="" xmlns:a16="http://schemas.microsoft.com/office/drawing/2014/main" id="{BEF35815-D0A6-867A-C92F-B95FAD059C57}"/>
              </a:ext>
            </a:extLst>
          </p:cNvPr>
          <p:cNvSpPr txBox="1">
            <a:spLocks noGrp="1"/>
          </p:cNvSpPr>
          <p:nvPr>
            <p:ph type="title"/>
          </p:nvPr>
        </p:nvSpPr>
        <p:spPr>
          <a:xfrm>
            <a:off x="1622443" y="566781"/>
            <a:ext cx="10258393" cy="658302"/>
          </a:xfrm>
          <a:prstGeom prst="rect">
            <a:avLst/>
          </a:prstGeom>
        </p:spPr>
        <p:txBody>
          <a:bodyPr spcFirstLastPara="1" vert="horz" wrap="square" lIns="121900" tIns="121900" rIns="121900" bIns="121900" numCol="1" anchor="t" anchorCtr="0" compatLnSpc="1">
            <a:prstTxWarp prst="textNoShape">
              <a:avLst/>
            </a:prstTxWarp>
            <a:normAutofit/>
          </a:bodyPr>
          <a:lstStyle/>
          <a:p>
            <a:r>
              <a:rPr lang="en-US" dirty="0"/>
              <a:t>Political Stance Detection</a:t>
            </a:r>
            <a:endParaRPr dirty="0"/>
          </a:p>
        </p:txBody>
      </p:sp>
      <p:pic>
        <p:nvPicPr>
          <p:cNvPr id="2" name="Picture 1">
            <a:extLst>
              <a:ext uri="{FF2B5EF4-FFF2-40B4-BE49-F238E27FC236}">
                <a16:creationId xmlns="" xmlns:a16="http://schemas.microsoft.com/office/drawing/2014/main" id="{A53CA3FC-C8A3-5311-2FDD-1DA60B74CBC8}"/>
              </a:ext>
            </a:extLst>
          </p:cNvPr>
          <p:cNvPicPr>
            <a:picLocks noChangeAspect="1"/>
          </p:cNvPicPr>
          <p:nvPr/>
        </p:nvPicPr>
        <p:blipFill>
          <a:blip r:embed="rId4"/>
          <a:stretch>
            <a:fillRect/>
          </a:stretch>
        </p:blipFill>
        <p:spPr>
          <a:xfrm>
            <a:off x="369881" y="1424359"/>
            <a:ext cx="11302999" cy="4631455"/>
          </a:xfrm>
          <a:prstGeom prst="rect">
            <a:avLst/>
          </a:prstGeom>
        </p:spPr>
      </p:pic>
    </p:spTree>
    <p:extLst>
      <p:ext uri="{BB962C8B-B14F-4D97-AF65-F5344CB8AC3E}">
        <p14:creationId xmlns:p14="http://schemas.microsoft.com/office/powerpoint/2010/main" val="902769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45E57C57-64A0-5742-8952-1DE475025096}"/>
              </a:ext>
            </a:extLst>
          </p:cNvPr>
          <p:cNvSpPr>
            <a:spLocks noGrp="1"/>
          </p:cNvSpPr>
          <p:nvPr>
            <p:ph type="sldNum" idx="12"/>
          </p:nvPr>
        </p:nvSpPr>
        <p:spPr/>
        <p:txBody>
          <a:bodyPr/>
          <a:lstStyle/>
          <a:p>
            <a:fld id="{00000000-1234-1234-1234-123412341234}" type="slidenum">
              <a:rPr lang="en" smtClean="0"/>
              <a:pPr/>
              <a:t>22</a:t>
            </a:fld>
            <a:endParaRPr lang="en"/>
          </a:p>
        </p:txBody>
      </p:sp>
      <p:sp>
        <p:nvSpPr>
          <p:cNvPr id="3" name="TextBox 2">
            <a:extLst>
              <a:ext uri="{FF2B5EF4-FFF2-40B4-BE49-F238E27FC236}">
                <a16:creationId xmlns="" xmlns:a16="http://schemas.microsoft.com/office/drawing/2014/main" id="{6B1A8081-952C-5449-9494-026B9A1DB3D2}"/>
              </a:ext>
            </a:extLst>
          </p:cNvPr>
          <p:cNvSpPr txBox="1"/>
          <p:nvPr/>
        </p:nvSpPr>
        <p:spPr>
          <a:xfrm>
            <a:off x="2598587" y="2046834"/>
            <a:ext cx="246280" cy="338552"/>
          </a:xfrm>
          <a:prstGeom prst="rect">
            <a:avLst/>
          </a:prstGeom>
          <a:noFill/>
        </p:spPr>
        <p:txBody>
          <a:bodyPr wrap="none" lIns="121917" tIns="60959" rIns="121917" bIns="60959" rtlCol="0">
            <a:spAutoFit/>
          </a:bodyPr>
          <a:lstStyle/>
          <a:p>
            <a:endParaRPr lang="en-US" sz="1400" dirty="0"/>
          </a:p>
        </p:txBody>
      </p:sp>
      <p:sp>
        <p:nvSpPr>
          <p:cNvPr id="6" name="Google Shape;1131;p104"/>
          <p:cNvSpPr txBox="1">
            <a:spLocks/>
          </p:cNvSpPr>
          <p:nvPr/>
        </p:nvSpPr>
        <p:spPr>
          <a:xfrm>
            <a:off x="416117" y="1211992"/>
            <a:ext cx="11188835" cy="5524603"/>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b="0" i="0" kern="1200">
                <a:solidFill>
                  <a:srgbClr val="2A2F36"/>
                </a:solidFill>
                <a:latin typeface="Roboto" panose="02000000000000000000" pitchFamily="2" charset="0"/>
                <a:ea typeface="Roboto" panose="02000000000000000000" pitchFamily="2" charset="0"/>
                <a:cs typeface="Helvetica Neue" panose="02000503000000020004" pitchFamily="2" charset="0"/>
              </a:defRPr>
            </a:lvl1pPr>
            <a:lvl2pPr marL="685800" indent="-228600" algn="l" defTabSz="914400" rtl="0" eaLnBrk="1" latinLnBrk="0" hangingPunct="1">
              <a:lnSpc>
                <a:spcPct val="120000"/>
              </a:lnSpc>
              <a:spcBef>
                <a:spcPts val="500"/>
              </a:spcBef>
              <a:buFont typeface="Arial" panose="020B0604020202020204" pitchFamily="34" charset="0"/>
              <a:buChar char="•"/>
              <a:defRPr sz="1600" b="0" i="0" kern="1200">
                <a:solidFill>
                  <a:srgbClr val="2A2F36"/>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1400" b="0" i="0" kern="1200">
                <a:solidFill>
                  <a:srgbClr val="2A2F36"/>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1200" b="0" i="0" kern="1200">
                <a:solidFill>
                  <a:srgbClr val="2A2F36"/>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1200" b="0" i="0" kern="1200">
                <a:solidFill>
                  <a:srgbClr val="2A2F36"/>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Limitations of Existing methods 1: Can only take single aspect as control for a black-box model</a:t>
            </a:r>
          </a:p>
          <a:p>
            <a:r>
              <a:rPr lang="en-US" dirty="0" smtClean="0"/>
              <a:t>Our Solution 1: Design our own theoretically grounded, simple and transparent model to accept multiple dimension composition</a:t>
            </a:r>
          </a:p>
          <a:p>
            <a:endParaRPr lang="en-US" dirty="0" smtClean="0"/>
          </a:p>
          <a:p>
            <a:pPr>
              <a:buFont typeface="Wingdings" charset="2"/>
              <a:buChar char="Ø"/>
            </a:pPr>
            <a:r>
              <a:rPr lang="en-US" dirty="0"/>
              <a:t>Limitations of Existing methods 2: After the length exceeds training lengths, LLMs start to generate nonsense texts.</a:t>
            </a:r>
          </a:p>
          <a:p>
            <a:pPr>
              <a:buFont typeface="Wingdings" charset="2"/>
              <a:buChar char="Ø"/>
            </a:pPr>
            <a:r>
              <a:rPr lang="en-US" dirty="0" smtClean="0"/>
              <a:t>Our Solution 2: Design a lambda-shaped attention to generate infinite length sequences</a:t>
            </a:r>
          </a:p>
          <a:p>
            <a:endParaRPr lang="en-US" dirty="0" smtClean="0"/>
          </a:p>
          <a:p>
            <a:r>
              <a:rPr lang="en-US" dirty="0"/>
              <a:t>Limitations of Existing methods </a:t>
            </a:r>
            <a:r>
              <a:rPr lang="en-US" dirty="0" smtClean="0"/>
              <a:t>3: Cannot capture profile of “lurkers” </a:t>
            </a:r>
            <a:r>
              <a:rPr lang="en-US" altLang="zh-CN" dirty="0"/>
              <a:t>(</a:t>
            </a:r>
            <a:r>
              <a:rPr lang="en-US" dirty="0"/>
              <a:t>who lack explicit profiles or historical activities</a:t>
            </a:r>
            <a:r>
              <a:rPr lang="en-US" altLang="zh-CN" dirty="0" smtClean="0"/>
              <a:t>)</a:t>
            </a:r>
            <a:endParaRPr lang="en-US" dirty="0" smtClean="0"/>
          </a:p>
          <a:p>
            <a:r>
              <a:rPr lang="en-US" dirty="0" smtClean="0"/>
              <a:t>Our </a:t>
            </a:r>
            <a:r>
              <a:rPr lang="en-US" dirty="0"/>
              <a:t>Solution </a:t>
            </a:r>
            <a:r>
              <a:rPr lang="en-US" dirty="0" smtClean="0"/>
              <a:t>3: Belief-Augmented </a:t>
            </a:r>
            <a:r>
              <a:rPr lang="en-US" dirty="0"/>
              <a:t>Social Network (BASN) on top of the current social network and use </a:t>
            </a:r>
            <a:r>
              <a:rPr lang="en-US" altLang="zh-CN" dirty="0"/>
              <a:t> graph modeling method to propagate information to predict responses from </a:t>
            </a:r>
            <a:r>
              <a:rPr lang="en-US" altLang="zh-CN" dirty="0" smtClean="0"/>
              <a:t>lurkers</a:t>
            </a:r>
            <a:endParaRPr lang="en-US" sz="2800" dirty="0" smtClean="0">
              <a:sym typeface="Palatino Linotype"/>
            </a:endParaRPr>
          </a:p>
          <a:p>
            <a:pPr>
              <a:spcBef>
                <a:spcPts val="0"/>
              </a:spcBef>
              <a:buClr>
                <a:srgbClr val="170981"/>
              </a:buClr>
              <a:buSzPts val="1776"/>
              <a:buFont typeface="Arial" charset="0"/>
              <a:buChar char="•"/>
            </a:pPr>
            <a:endParaRPr lang="en-US" sz="2800" dirty="0" smtClean="0">
              <a:sym typeface="Palatino Linotype"/>
            </a:endParaRPr>
          </a:p>
          <a:p>
            <a:pPr>
              <a:spcBef>
                <a:spcPts val="0"/>
              </a:spcBef>
              <a:buClr>
                <a:srgbClr val="170981"/>
              </a:buClr>
              <a:buSzPts val="1776"/>
              <a:buFont typeface="Arial" charset="0"/>
              <a:buChar char="•"/>
            </a:pPr>
            <a:endParaRPr lang="en-US" sz="2800" dirty="0" smtClean="0">
              <a:sym typeface="Palatino Linotype"/>
            </a:endParaRPr>
          </a:p>
          <a:p>
            <a:pPr>
              <a:spcBef>
                <a:spcPts val="0"/>
              </a:spcBef>
              <a:buClr>
                <a:srgbClr val="170981"/>
              </a:buClr>
              <a:buSzPts val="1776"/>
              <a:buFont typeface="Arial" charset="0"/>
              <a:buChar char="•"/>
            </a:pPr>
            <a:endParaRPr lang="en-US" sz="2800" dirty="0"/>
          </a:p>
        </p:txBody>
      </p:sp>
      <p:sp>
        <p:nvSpPr>
          <p:cNvPr id="7" name="Title 1">
            <a:extLst>
              <a:ext uri="{FF2B5EF4-FFF2-40B4-BE49-F238E27FC236}">
                <a16:creationId xmlns="" xmlns:a16="http://schemas.microsoft.com/office/drawing/2014/main" id="{F92ED108-B3D2-AA45-AFD2-180680E3A9CF}"/>
              </a:ext>
            </a:extLst>
          </p:cNvPr>
          <p:cNvSpPr>
            <a:spLocks noGrp="1"/>
          </p:cNvSpPr>
          <p:nvPr>
            <p:ph type="title"/>
          </p:nvPr>
        </p:nvSpPr>
        <p:spPr>
          <a:xfrm>
            <a:off x="482600" y="0"/>
            <a:ext cx="11226800" cy="630555"/>
          </a:xfrm>
        </p:spPr>
        <p:txBody>
          <a:bodyPr>
            <a:normAutofit/>
          </a:bodyPr>
          <a:lstStyle/>
          <a:p>
            <a:r>
              <a:rPr lang="en-US" altLang="zh-TW" dirty="0" smtClean="0"/>
              <a:t>Limitations of Existing Methods vs. Our Solutions</a:t>
            </a:r>
            <a:endParaRPr lang="en-US" dirty="0"/>
          </a:p>
        </p:txBody>
      </p:sp>
    </p:spTree>
    <p:extLst>
      <p:ext uri="{BB962C8B-B14F-4D97-AF65-F5344CB8AC3E}">
        <p14:creationId xmlns:p14="http://schemas.microsoft.com/office/powerpoint/2010/main" val="147601753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8"/>
          <p:cNvSpPr txBox="1">
            <a:spLocks noGrp="1"/>
          </p:cNvSpPr>
          <p:nvPr>
            <p:ph type="title"/>
          </p:nvPr>
        </p:nvSpPr>
        <p:spPr>
          <a:xfrm>
            <a:off x="1622443" y="566781"/>
            <a:ext cx="10258393" cy="658302"/>
          </a:xfrm>
          <a:prstGeom prst="rect">
            <a:avLst/>
          </a:prstGeom>
        </p:spPr>
        <p:txBody>
          <a:bodyPr spcFirstLastPara="1" vert="horz" wrap="square" lIns="121900" tIns="121900" rIns="121900" bIns="121900" numCol="1" anchor="t" anchorCtr="0" compatLnSpc="1">
            <a:prstTxWarp prst="textNoShape">
              <a:avLst/>
            </a:prstTxWarp>
            <a:normAutofit/>
          </a:bodyPr>
          <a:lstStyle/>
          <a:p>
            <a:r>
              <a:rPr lang="en-US" dirty="0"/>
              <a:t>Length Generalization </a:t>
            </a:r>
            <a:r>
              <a:rPr lang="en-US" dirty="0" smtClean="0"/>
              <a:t>Problem [Han et al., 2023 “</a:t>
            </a:r>
            <a:r>
              <a:rPr lang="en-US" dirty="0" err="1" smtClean="0"/>
              <a:t>LMInfinite</a:t>
            </a:r>
            <a:r>
              <a:rPr lang="en-US" dirty="0" smtClean="0"/>
              <a:t>”]</a:t>
            </a:r>
            <a:endParaRPr dirty="0"/>
          </a:p>
        </p:txBody>
      </p:sp>
      <p:cxnSp>
        <p:nvCxnSpPr>
          <p:cNvPr id="5" name="Straight Connector 4">
            <a:extLst>
              <a:ext uri="{FF2B5EF4-FFF2-40B4-BE49-F238E27FC236}">
                <a16:creationId xmlns="" xmlns:a16="http://schemas.microsoft.com/office/drawing/2014/main" id="{E132432D-A9A6-9EF9-9C3E-583F10D67CCE}"/>
              </a:ext>
            </a:extLst>
          </p:cNvPr>
          <p:cNvCxnSpPr>
            <a:cxnSpLocks noChangeShapeType="1"/>
          </p:cNvCxnSpPr>
          <p:nvPr/>
        </p:nvCxnSpPr>
        <p:spPr bwMode="auto">
          <a:xfrm>
            <a:off x="381002" y="1198470"/>
            <a:ext cx="11302999" cy="0"/>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sp>
        <p:nvSpPr>
          <p:cNvPr id="7" name="TextBox 6">
            <a:extLst>
              <a:ext uri="{FF2B5EF4-FFF2-40B4-BE49-F238E27FC236}">
                <a16:creationId xmlns="" xmlns:a16="http://schemas.microsoft.com/office/drawing/2014/main" id="{FBA90582-5B06-3BB9-7464-D9DD078818AB}"/>
              </a:ext>
            </a:extLst>
          </p:cNvPr>
          <p:cNvSpPr txBox="1"/>
          <p:nvPr/>
        </p:nvSpPr>
        <p:spPr>
          <a:xfrm>
            <a:off x="369881" y="1730150"/>
            <a:ext cx="11302999" cy="830997"/>
          </a:xfrm>
          <a:prstGeom prst="rect">
            <a:avLst/>
          </a:prstGeom>
          <a:noFill/>
        </p:spPr>
        <p:txBody>
          <a:bodyPr wrap="square" rtlCol="0">
            <a:spAutoFit/>
          </a:bodyPr>
          <a:lstStyle/>
          <a:p>
            <a:r>
              <a:rPr lang="en-US" sz="2400" b="1" dirty="0"/>
              <a:t>Length Generalization Failure</a:t>
            </a:r>
            <a:r>
              <a:rPr lang="en-US" sz="2400" dirty="0"/>
              <a:t>:</a:t>
            </a:r>
            <a:br>
              <a:rPr lang="en-US" sz="2400" dirty="0"/>
            </a:br>
            <a:r>
              <a:rPr lang="en-US" sz="2400" dirty="0"/>
              <a:t>After the length exceeds training lengths, LLMs start to generate nonsense texts.</a:t>
            </a:r>
          </a:p>
        </p:txBody>
      </p:sp>
      <p:sp>
        <p:nvSpPr>
          <p:cNvPr id="8" name="TextBox 7">
            <a:extLst>
              <a:ext uri="{FF2B5EF4-FFF2-40B4-BE49-F238E27FC236}">
                <a16:creationId xmlns="" xmlns:a16="http://schemas.microsoft.com/office/drawing/2014/main" id="{2FAE842D-1540-FCFA-63A5-1933B2598004}"/>
              </a:ext>
            </a:extLst>
          </p:cNvPr>
          <p:cNvSpPr txBox="1"/>
          <p:nvPr/>
        </p:nvSpPr>
        <p:spPr>
          <a:xfrm>
            <a:off x="369880" y="3097974"/>
            <a:ext cx="11302999" cy="2862322"/>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Context:</a:t>
            </a:r>
          </a:p>
          <a:p>
            <a:r>
              <a:rPr lang="en-US" sz="2000" i="1" dirty="0">
                <a:latin typeface="Times New Roman" panose="02020603050405020304" pitchFamily="18" charset="0"/>
                <a:cs typeface="Times New Roman" panose="02020603050405020304" pitchFamily="18" charset="0"/>
              </a:rPr>
              <a:t>Previously, </a:t>
            </a:r>
            <a:r>
              <a:rPr lang="en-US" sz="2000" i="1" dirty="0" err="1">
                <a:latin typeface="Times New Roman" panose="02020603050405020304" pitchFamily="18" charset="0"/>
                <a:cs typeface="Times New Roman" panose="02020603050405020304" pitchFamily="18" charset="0"/>
              </a:rPr>
              <a:t>Kottwitz</a:t>
            </a:r>
            <a:r>
              <a:rPr lang="en-US" sz="2000" i="1" dirty="0">
                <a:latin typeface="Times New Roman" panose="02020603050405020304" pitchFamily="18" charset="0"/>
                <a:cs typeface="Times New Roman" panose="02020603050405020304" pitchFamily="18" charset="0"/>
              </a:rPr>
              <a:t> [@Kottwitz92] proved the formula (\[eq\_</a:t>
            </a:r>
            <a:r>
              <a:rPr lang="en-US" sz="2000" i="1" dirty="0" err="1">
                <a:latin typeface="Times New Roman" panose="02020603050405020304" pitchFamily="18" charset="0"/>
                <a:cs typeface="Times New Roman" panose="02020603050405020304" pitchFamily="18" charset="0"/>
              </a:rPr>
              <a:t>intro:Kottwitz</a:t>
            </a:r>
            <a:r>
              <a:rPr lang="en-US" sz="2000" i="1" dirty="0">
                <a:latin typeface="Times New Roman" panose="02020603050405020304" pitchFamily="18" charset="0"/>
                <a:cs typeface="Times New Roman" panose="02020603050405020304" pitchFamily="18" charset="0"/>
              </a:rPr>
              <a:t>\_formula\]) in PEL-type cases (of simple Lie type $A$ or $C$) by a method which is based on the Honda-Tate theory. This method however cannot be applied in general Hodge-type situations, and indeed:</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Generation:</a:t>
            </a:r>
          </a:p>
          <a:p>
            <a:r>
              <a:rPr lang="en-US" sz="2000" i="1" dirty="0">
                <a:latin typeface="Times New Roman" panose="02020603050405020304" pitchFamily="18" charset="0"/>
                <a:cs typeface="Times New Roman" panose="02020603050405020304" pitchFamily="18" charset="0"/>
              </a:rPr>
              <a:t>of this (of over-</a:t>
            </a:r>
            <a:r>
              <a:rPr lang="en-US" sz="2000" i="1" dirty="0" err="1">
                <a:latin typeface="Times New Roman" panose="02020603050405020304" pitchFamily="18" charset="0"/>
                <a:cs typeface="Times New Roman" panose="02020603050405020304" pitchFamily="18" charset="0"/>
              </a:rPr>
              <a:t>equary</a:t>
            </a:r>
            <a:r>
              <a:rPr lang="en-US" sz="2000" i="1" dirty="0">
                <a:latin typeface="Times New Roman" panose="02020603050405020304" pitchFamily="18" charset="0"/>
                <a:cs typeface="Times New Roman" panose="02020603050405020304" pitchFamily="18" charset="0"/>
              </a:rPr>
              <a:t>-her, and [( and, in the...</a:t>
            </a:r>
            <a:r>
              <a:rPr lang="en-US" sz="2000" i="1" dirty="0" err="1">
                <a:latin typeface="Times New Roman" panose="02020603050405020304" pitchFamily="18" charset="0"/>
                <a:cs typeface="Times New Roman" panose="02020603050405020304" pitchFamily="18" charset="0"/>
              </a:rPr>
              <a:t>cister</a:t>
            </a:r>
            <a:r>
              <a:rPr lang="en-US" sz="2000" i="1" dirty="0">
                <a:latin typeface="Times New Roman" panose="02020603050405020304" pitchFamily="18" charset="0"/>
                <a:cs typeface="Times New Roman" panose="02020603050405020304" pitchFamily="18" charset="0"/>
              </a:rPr>
              <a:t> '-- and an of the model to\n↵ by. by ..., this, by the. It, and it, 7. --(of an </a:t>
            </a:r>
            <a:r>
              <a:rPr lang="en-US" sz="2000" i="1" dirty="0" err="1">
                <a:latin typeface="Times New Roman" panose="02020603050405020304" pitchFamily="18" charset="0"/>
                <a:cs typeface="Times New Roman" panose="02020603050405020304" pitchFamily="18" charset="0"/>
              </a:rPr>
              <a:t>equist</a:t>
            </a:r>
            <a:r>
              <a:rPr lang="en-US" sz="2000" i="1" dirty="0">
                <a:latin typeface="Times New Roman" panose="02020603050405020304" pitchFamily="18" charset="0"/>
                <a:cs typeface="Times New Roman" panose="02020603050405020304" pitchFamily="18" charset="0"/>
              </a:rPr>
              <a:t> (of the.\</a:t>
            </a:r>
            <a:r>
              <a:rPr lang="en-US" sz="2000" i="1" dirty="0" err="1">
                <a:latin typeface="Times New Roman" panose="02020603050405020304" pitchFamily="18" charset="0"/>
                <a:cs typeface="Times New Roman" panose="02020603050405020304" pitchFamily="18" charset="0"/>
              </a:rPr>
              <a:t>nand</a:t>
            </a:r>
            <a:r>
              <a:rPr lang="en-US" sz="2000" i="1" dirty="0">
                <a:latin typeface="Times New Roman" panose="02020603050405020304" pitchFamily="18" charset="0"/>
                <a:cs typeface="Times New Roman" panose="02020603050405020304" pitchFamily="18" charset="0"/>
              </a:rPr>
              <a:t> to the [[[WNE (to. and for the (((de in the (for the </a:t>
            </a:r>
            <a:r>
              <a:rPr lang="en-US" sz="2000" i="1" dirty="0" err="1">
                <a:latin typeface="Times New Roman" panose="02020603050405020304" pitchFamily="18" charset="0"/>
                <a:cs typeface="Times New Roman" panose="02020603050405020304" pitchFamily="18" charset="0"/>
              </a:rPr>
              <a:t>andistile</a:t>
            </a:r>
            <a:r>
              <a:rPr lang="en-US" sz="2000" i="1" dirty="0">
                <a:latin typeface="Times New Roman" panose="02020603050405020304" pitchFamily="18" charset="0"/>
                <a:cs typeface="Times New Roman" panose="02020603050405020304" pitchFamily="18" charset="0"/>
              </a:rPr>
              <a:t>–c.\n-[de (for in an </a:t>
            </a:r>
            <a:r>
              <a:rPr lang="en-US" sz="2000" i="1" dirty="0" err="1">
                <a:latin typeface="Times New Roman" panose="02020603050405020304" pitchFamily="18" charset="0"/>
                <a:cs typeface="Times New Roman" panose="02020603050405020304" pitchFamily="18" charset="0"/>
              </a:rPr>
              <a:t>inc</a:t>
            </a:r>
            <a:r>
              <a:rPr lang="en-US" sz="2000" i="1" dirty="0">
                <a:latin typeface="Times New Roman" panose="02020603050405020304" pitchFamily="18" charset="0"/>
                <a:cs typeface="Times New Roman" panose="02020603050405020304" pitchFamily="18" charset="0"/>
              </a:rPr>
              <a:t> ort, ort (</a:t>
            </a:r>
            <a:r>
              <a:rPr lang="en-US" sz="2000" i="1" dirty="0" err="1">
                <a:latin typeface="Times New Roman" panose="02020603050405020304" pitchFamily="18" charset="0"/>
                <a:cs typeface="Times New Roman" panose="02020603050405020304" pitchFamily="18" charset="0"/>
              </a:rPr>
              <a:t>betness</a:t>
            </a:r>
            <a:r>
              <a:rPr lang="en-US" sz="2000" i="1" dirty="0">
                <a:latin typeface="Times New Roman" panose="02020603050405020304" pitchFamily="18" charset="0"/>
                <a:cs typeface="Times New Roman" panose="02020603050405020304" pitchFamily="18" charset="0"/>
              </a:rPr>
              <a:t> in &gt;with (with, based (and (&gt;~~such ((c of a or for the abstract as. of *.</a:t>
            </a:r>
          </a:p>
        </p:txBody>
      </p:sp>
    </p:spTree>
    <p:extLst>
      <p:ext uri="{BB962C8B-B14F-4D97-AF65-F5344CB8AC3E}">
        <p14:creationId xmlns:p14="http://schemas.microsoft.com/office/powerpoint/2010/main" val="3381418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8"/>
          <p:cNvSpPr txBox="1">
            <a:spLocks noGrp="1"/>
          </p:cNvSpPr>
          <p:nvPr>
            <p:ph type="title"/>
          </p:nvPr>
        </p:nvSpPr>
        <p:spPr>
          <a:xfrm>
            <a:off x="1622443" y="566781"/>
            <a:ext cx="10258393" cy="658302"/>
          </a:xfrm>
          <a:prstGeom prst="rect">
            <a:avLst/>
          </a:prstGeom>
        </p:spPr>
        <p:txBody>
          <a:bodyPr spcFirstLastPara="1" vert="horz" wrap="square" lIns="121900" tIns="121900" rIns="121900" bIns="121900" numCol="1" anchor="t" anchorCtr="0" compatLnSpc="1">
            <a:prstTxWarp prst="textNoShape">
              <a:avLst/>
            </a:prstTxWarp>
            <a:normAutofit/>
          </a:bodyPr>
          <a:lstStyle/>
          <a:p>
            <a:r>
              <a:rPr lang="en-US" dirty="0"/>
              <a:t>Traditionally: Absolute Position Embeddings</a:t>
            </a:r>
            <a:endParaRPr dirty="0"/>
          </a:p>
        </p:txBody>
      </p:sp>
      <p:cxnSp>
        <p:nvCxnSpPr>
          <p:cNvPr id="5" name="Straight Connector 4">
            <a:extLst>
              <a:ext uri="{FF2B5EF4-FFF2-40B4-BE49-F238E27FC236}">
                <a16:creationId xmlns="" xmlns:a16="http://schemas.microsoft.com/office/drawing/2014/main" id="{E132432D-A9A6-9EF9-9C3E-583F10D67CCE}"/>
              </a:ext>
            </a:extLst>
          </p:cNvPr>
          <p:cNvCxnSpPr>
            <a:cxnSpLocks noChangeShapeType="1"/>
          </p:cNvCxnSpPr>
          <p:nvPr/>
        </p:nvCxnSpPr>
        <p:spPr bwMode="auto">
          <a:xfrm>
            <a:off x="381002" y="1198470"/>
            <a:ext cx="11302999" cy="0"/>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sp>
        <p:nvSpPr>
          <p:cNvPr id="7" name="TextBox 6">
            <a:extLst>
              <a:ext uri="{FF2B5EF4-FFF2-40B4-BE49-F238E27FC236}">
                <a16:creationId xmlns="" xmlns:a16="http://schemas.microsoft.com/office/drawing/2014/main" id="{FBA90582-5B06-3BB9-7464-D9DD078818AB}"/>
              </a:ext>
            </a:extLst>
          </p:cNvPr>
          <p:cNvSpPr txBox="1"/>
          <p:nvPr/>
        </p:nvSpPr>
        <p:spPr>
          <a:xfrm>
            <a:off x="369881" y="1382033"/>
            <a:ext cx="11302999" cy="1200328"/>
          </a:xfrm>
          <a:prstGeom prst="rect">
            <a:avLst/>
          </a:prstGeom>
          <a:noFill/>
        </p:spPr>
        <p:txBody>
          <a:bodyPr wrap="square" rtlCol="0">
            <a:spAutoFit/>
          </a:bodyPr>
          <a:lstStyle/>
          <a:p>
            <a:r>
              <a:rPr lang="en-US" sz="2400" b="1" dirty="0"/>
              <a:t>Absolute Position Embeddings</a:t>
            </a:r>
            <a:r>
              <a:rPr lang="en-US" sz="2400" dirty="0"/>
              <a:t>:</a:t>
            </a:r>
            <a:br>
              <a:rPr lang="en-US" sz="2400" dirty="0"/>
            </a:br>
            <a:r>
              <a:rPr lang="en-US" sz="2400" dirty="0"/>
              <a:t>Adding position-specific vectors onto word embeddings.</a:t>
            </a:r>
          </a:p>
          <a:p>
            <a:r>
              <a:rPr lang="en-US" sz="2400" dirty="0"/>
              <a:t>Popular in vanilla Transformers, they are not extendable to unseen positions.</a:t>
            </a:r>
          </a:p>
        </p:txBody>
      </p:sp>
      <p:pic>
        <p:nvPicPr>
          <p:cNvPr id="3" name="Picture 2">
            <a:extLst>
              <a:ext uri="{FF2B5EF4-FFF2-40B4-BE49-F238E27FC236}">
                <a16:creationId xmlns="" xmlns:a16="http://schemas.microsoft.com/office/drawing/2014/main" id="{305F09F8-023F-5976-41CD-7F784AFB0E07}"/>
              </a:ext>
            </a:extLst>
          </p:cNvPr>
          <p:cNvPicPr>
            <a:picLocks noChangeAspect="1"/>
          </p:cNvPicPr>
          <p:nvPr/>
        </p:nvPicPr>
        <p:blipFill>
          <a:blip r:embed="rId3"/>
          <a:stretch>
            <a:fillRect/>
          </a:stretch>
        </p:blipFill>
        <p:spPr>
          <a:xfrm>
            <a:off x="498827" y="2531124"/>
            <a:ext cx="2336970" cy="3559585"/>
          </a:xfrm>
          <a:prstGeom prst="rect">
            <a:avLst/>
          </a:prstGeom>
        </p:spPr>
      </p:pic>
      <p:pic>
        <p:nvPicPr>
          <p:cNvPr id="4" name="Picture 3">
            <a:extLst>
              <a:ext uri="{FF2B5EF4-FFF2-40B4-BE49-F238E27FC236}">
                <a16:creationId xmlns="" xmlns:a16="http://schemas.microsoft.com/office/drawing/2014/main" id="{7A2C8C2E-2E62-7A8B-9CA1-930CB3500599}"/>
              </a:ext>
            </a:extLst>
          </p:cNvPr>
          <p:cNvPicPr>
            <a:picLocks noChangeAspect="1"/>
          </p:cNvPicPr>
          <p:nvPr/>
        </p:nvPicPr>
        <p:blipFill>
          <a:blip r:embed="rId4"/>
          <a:stretch>
            <a:fillRect/>
          </a:stretch>
        </p:blipFill>
        <p:spPr>
          <a:xfrm>
            <a:off x="3368233" y="2862669"/>
            <a:ext cx="8304644" cy="2896496"/>
          </a:xfrm>
          <a:prstGeom prst="rect">
            <a:avLst/>
          </a:prstGeom>
        </p:spPr>
      </p:pic>
      <p:sp>
        <p:nvSpPr>
          <p:cNvPr id="10" name="TextBox 9">
            <a:extLst>
              <a:ext uri="{FF2B5EF4-FFF2-40B4-BE49-F238E27FC236}">
                <a16:creationId xmlns="" xmlns:a16="http://schemas.microsoft.com/office/drawing/2014/main" id="{AFBEC84F-A563-2527-6A05-2BD06E4EF551}"/>
              </a:ext>
            </a:extLst>
          </p:cNvPr>
          <p:cNvSpPr txBox="1"/>
          <p:nvPr/>
        </p:nvSpPr>
        <p:spPr>
          <a:xfrm>
            <a:off x="426526" y="5921889"/>
            <a:ext cx="2594467" cy="369332"/>
          </a:xfrm>
          <a:prstGeom prst="rect">
            <a:avLst/>
          </a:prstGeom>
          <a:noFill/>
        </p:spPr>
        <p:txBody>
          <a:bodyPr wrap="square">
            <a:spAutoFit/>
          </a:bodyPr>
          <a:lstStyle/>
          <a:p>
            <a:pPr algn="ctr"/>
            <a:r>
              <a:rPr lang="en-US" dirty="0"/>
              <a:t>Transformer structure</a:t>
            </a:r>
          </a:p>
        </p:txBody>
      </p:sp>
      <p:sp>
        <p:nvSpPr>
          <p:cNvPr id="12" name="TextBox 11">
            <a:extLst>
              <a:ext uri="{FF2B5EF4-FFF2-40B4-BE49-F238E27FC236}">
                <a16:creationId xmlns="" xmlns:a16="http://schemas.microsoft.com/office/drawing/2014/main" id="{8080A401-D082-23E2-7F12-13F2A1BD8AF5}"/>
              </a:ext>
            </a:extLst>
          </p:cNvPr>
          <p:cNvSpPr txBox="1"/>
          <p:nvPr/>
        </p:nvSpPr>
        <p:spPr>
          <a:xfrm>
            <a:off x="4798578" y="5921889"/>
            <a:ext cx="5443959" cy="369332"/>
          </a:xfrm>
          <a:prstGeom prst="rect">
            <a:avLst/>
          </a:prstGeom>
          <a:noFill/>
        </p:spPr>
        <p:txBody>
          <a:bodyPr wrap="square">
            <a:spAutoFit/>
          </a:bodyPr>
          <a:lstStyle/>
          <a:p>
            <a:pPr algn="ctr"/>
            <a:r>
              <a:rPr lang="en-US" dirty="0"/>
              <a:t>One popular option: sinusoidal position embeddings</a:t>
            </a:r>
          </a:p>
        </p:txBody>
      </p:sp>
      <p:sp>
        <p:nvSpPr>
          <p:cNvPr id="14" name="TextBox 13">
            <a:extLst>
              <a:ext uri="{FF2B5EF4-FFF2-40B4-BE49-F238E27FC236}">
                <a16:creationId xmlns="" xmlns:a16="http://schemas.microsoft.com/office/drawing/2014/main" id="{FC06675B-27EA-DDED-5A9C-8A9E2E9A8B2C}"/>
              </a:ext>
            </a:extLst>
          </p:cNvPr>
          <p:cNvSpPr txBox="1"/>
          <p:nvPr/>
        </p:nvSpPr>
        <p:spPr>
          <a:xfrm>
            <a:off x="3046071" y="6209984"/>
            <a:ext cx="6099858" cy="246221"/>
          </a:xfrm>
          <a:prstGeom prst="rect">
            <a:avLst/>
          </a:prstGeom>
          <a:noFill/>
        </p:spPr>
        <p:txBody>
          <a:bodyPr wrap="square">
            <a:spAutoFit/>
          </a:bodyPr>
          <a:lstStyle/>
          <a:p>
            <a:r>
              <a:rPr lang="en-US" sz="1000" dirty="0"/>
              <a:t>https://</a:t>
            </a:r>
            <a:r>
              <a:rPr lang="en-US" sz="1000" dirty="0" err="1"/>
              <a:t>erdem.pl</a:t>
            </a:r>
            <a:r>
              <a:rPr lang="en-US" sz="1000" dirty="0"/>
              <a:t>/2021/05/understanding-positional-encoding-in-transformers</a:t>
            </a:r>
          </a:p>
        </p:txBody>
      </p:sp>
    </p:spTree>
    <p:extLst>
      <p:ext uri="{BB962C8B-B14F-4D97-AF65-F5344CB8AC3E}">
        <p14:creationId xmlns:p14="http://schemas.microsoft.com/office/powerpoint/2010/main" val="3473500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8"/>
          <p:cNvSpPr txBox="1">
            <a:spLocks noGrp="1"/>
          </p:cNvSpPr>
          <p:nvPr>
            <p:ph type="title"/>
          </p:nvPr>
        </p:nvSpPr>
        <p:spPr>
          <a:xfrm>
            <a:off x="1622443" y="566781"/>
            <a:ext cx="10258393" cy="658302"/>
          </a:xfrm>
          <a:prstGeom prst="rect">
            <a:avLst/>
          </a:prstGeom>
        </p:spPr>
        <p:txBody>
          <a:bodyPr spcFirstLastPara="1" vert="horz" wrap="square" lIns="121900" tIns="121900" rIns="121900" bIns="121900" numCol="1" anchor="t" anchorCtr="0" compatLnSpc="1">
            <a:prstTxWarp prst="textNoShape">
              <a:avLst/>
            </a:prstTxWarp>
            <a:normAutofit/>
          </a:bodyPr>
          <a:lstStyle/>
          <a:p>
            <a:r>
              <a:rPr lang="en-US" dirty="0"/>
              <a:t>Recently: Relative Position Embeddings</a:t>
            </a:r>
            <a:endParaRPr dirty="0"/>
          </a:p>
        </p:txBody>
      </p:sp>
      <p:cxnSp>
        <p:nvCxnSpPr>
          <p:cNvPr id="5" name="Straight Connector 4">
            <a:extLst>
              <a:ext uri="{FF2B5EF4-FFF2-40B4-BE49-F238E27FC236}">
                <a16:creationId xmlns="" xmlns:a16="http://schemas.microsoft.com/office/drawing/2014/main" id="{E132432D-A9A6-9EF9-9C3E-583F10D67CCE}"/>
              </a:ext>
            </a:extLst>
          </p:cNvPr>
          <p:cNvCxnSpPr>
            <a:cxnSpLocks noChangeShapeType="1"/>
          </p:cNvCxnSpPr>
          <p:nvPr/>
        </p:nvCxnSpPr>
        <p:spPr bwMode="auto">
          <a:xfrm>
            <a:off x="381002" y="1198470"/>
            <a:ext cx="11302999" cy="0"/>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sp>
        <p:nvSpPr>
          <p:cNvPr id="7" name="TextBox 6">
            <a:extLst>
              <a:ext uri="{FF2B5EF4-FFF2-40B4-BE49-F238E27FC236}">
                <a16:creationId xmlns="" xmlns:a16="http://schemas.microsoft.com/office/drawing/2014/main" id="{FBA90582-5B06-3BB9-7464-D9DD078818AB}"/>
              </a:ext>
            </a:extLst>
          </p:cNvPr>
          <p:cNvSpPr txBox="1"/>
          <p:nvPr/>
        </p:nvSpPr>
        <p:spPr>
          <a:xfrm>
            <a:off x="369881" y="1382033"/>
            <a:ext cx="11302999" cy="1200328"/>
          </a:xfrm>
          <a:prstGeom prst="rect">
            <a:avLst/>
          </a:prstGeom>
          <a:noFill/>
        </p:spPr>
        <p:txBody>
          <a:bodyPr wrap="square" rtlCol="0">
            <a:spAutoFit/>
          </a:bodyPr>
          <a:lstStyle/>
          <a:p>
            <a:r>
              <a:rPr lang="en-US" sz="2400" b="1" dirty="0"/>
              <a:t>Relative Position Embeddings</a:t>
            </a:r>
            <a:r>
              <a:rPr lang="en-US" sz="2400" dirty="0"/>
              <a:t>:</a:t>
            </a:r>
            <a:br>
              <a:rPr lang="en-US" sz="2400" dirty="0"/>
            </a:br>
            <a:r>
              <a:rPr lang="en-US" sz="2400" dirty="0"/>
              <a:t>Core idea: </a:t>
            </a:r>
            <a:r>
              <a:rPr lang="en-US" sz="2400" dirty="0">
                <a:solidFill>
                  <a:srgbClr val="000000"/>
                </a:solidFill>
                <a:latin typeface="Helvetica Neue" panose="02000503000000020004" pitchFamily="2" charset="0"/>
              </a:rPr>
              <a:t>determining attentions based on inter-token distance.</a:t>
            </a:r>
            <a:br>
              <a:rPr lang="en-US" sz="2400" dirty="0">
                <a:solidFill>
                  <a:srgbClr val="000000"/>
                </a:solidFill>
                <a:latin typeface="Helvetica Neue" panose="02000503000000020004" pitchFamily="2" charset="0"/>
              </a:rPr>
            </a:br>
            <a:r>
              <a:rPr lang="en-US" sz="2400" dirty="0">
                <a:solidFill>
                  <a:srgbClr val="000000"/>
                </a:solidFill>
                <a:latin typeface="Helvetica Neue" panose="02000503000000020004" pitchFamily="2" charset="0"/>
              </a:rPr>
              <a:t>Proposed in hope to generalize to unseen lengths.</a:t>
            </a:r>
          </a:p>
        </p:txBody>
      </p:sp>
      <p:pic>
        <p:nvPicPr>
          <p:cNvPr id="2" name="Picture 1">
            <a:extLst>
              <a:ext uri="{FF2B5EF4-FFF2-40B4-BE49-F238E27FC236}">
                <a16:creationId xmlns="" xmlns:a16="http://schemas.microsoft.com/office/drawing/2014/main" id="{53E6782B-979F-3C85-96F9-E1510FBB7EF0}"/>
              </a:ext>
            </a:extLst>
          </p:cNvPr>
          <p:cNvPicPr>
            <a:picLocks noChangeAspect="1"/>
          </p:cNvPicPr>
          <p:nvPr/>
        </p:nvPicPr>
        <p:blipFill>
          <a:blip r:embed="rId3"/>
          <a:stretch>
            <a:fillRect/>
          </a:stretch>
        </p:blipFill>
        <p:spPr>
          <a:xfrm>
            <a:off x="1622443" y="2600400"/>
            <a:ext cx="8510131" cy="3059129"/>
          </a:xfrm>
          <a:prstGeom prst="rect">
            <a:avLst/>
          </a:prstGeom>
        </p:spPr>
      </p:pic>
      <p:sp>
        <p:nvSpPr>
          <p:cNvPr id="8" name="TextBox 7">
            <a:extLst>
              <a:ext uri="{FF2B5EF4-FFF2-40B4-BE49-F238E27FC236}">
                <a16:creationId xmlns="" xmlns:a16="http://schemas.microsoft.com/office/drawing/2014/main" id="{552B195C-044B-9376-4BB8-2B00C940F05E}"/>
              </a:ext>
            </a:extLst>
          </p:cNvPr>
          <p:cNvSpPr txBox="1"/>
          <p:nvPr/>
        </p:nvSpPr>
        <p:spPr>
          <a:xfrm>
            <a:off x="369881" y="5741158"/>
            <a:ext cx="10499977" cy="369332"/>
          </a:xfrm>
          <a:prstGeom prst="rect">
            <a:avLst/>
          </a:prstGeom>
          <a:noFill/>
        </p:spPr>
        <p:txBody>
          <a:bodyPr wrap="square">
            <a:spAutoFit/>
          </a:bodyPr>
          <a:lstStyle/>
          <a:p>
            <a:pPr algn="ctr"/>
            <a:r>
              <a:rPr lang="en-US" dirty="0"/>
              <a:t>Representative work: </a:t>
            </a:r>
            <a:r>
              <a:rPr lang="en-US" b="1" dirty="0"/>
              <a:t>Alibi</a:t>
            </a:r>
            <a:r>
              <a:rPr lang="en-US" dirty="0"/>
              <a:t>. It adds a linear attention decay (right) onto original attention scores (left)</a:t>
            </a:r>
          </a:p>
        </p:txBody>
      </p:sp>
      <p:sp>
        <p:nvSpPr>
          <p:cNvPr id="16" name="TextBox 15">
            <a:extLst>
              <a:ext uri="{FF2B5EF4-FFF2-40B4-BE49-F238E27FC236}">
                <a16:creationId xmlns="" xmlns:a16="http://schemas.microsoft.com/office/drawing/2014/main" id="{72DEBEE9-4E0F-74FF-3C4F-3679031A6D23}"/>
              </a:ext>
            </a:extLst>
          </p:cNvPr>
          <p:cNvSpPr txBox="1"/>
          <p:nvPr/>
        </p:nvSpPr>
        <p:spPr>
          <a:xfrm>
            <a:off x="485814" y="6152757"/>
            <a:ext cx="11093370" cy="246221"/>
          </a:xfrm>
          <a:prstGeom prst="rect">
            <a:avLst/>
          </a:prstGeom>
          <a:noFill/>
        </p:spPr>
        <p:txBody>
          <a:bodyPr wrap="square">
            <a:spAutoFit/>
          </a:bodyPr>
          <a:lstStyle/>
          <a:p>
            <a:pPr algn="ctr"/>
            <a:r>
              <a:rPr lang="en-US" sz="1000" dirty="0"/>
              <a:t>Press, </a:t>
            </a:r>
            <a:r>
              <a:rPr lang="en-US" sz="1000" dirty="0" err="1"/>
              <a:t>Ofir</a:t>
            </a:r>
            <a:r>
              <a:rPr lang="en-US" sz="1000" dirty="0"/>
              <a:t>, Noah A. Smith, and Mike Lewis. "Train short, test long: Attention with linear biases enables input length extrapolation." </a:t>
            </a:r>
            <a:r>
              <a:rPr lang="en-US" sz="1000" dirty="0" err="1"/>
              <a:t>arXiv</a:t>
            </a:r>
            <a:r>
              <a:rPr lang="en-US" sz="1000" dirty="0"/>
              <a:t> preprint arXiv:2108.12409 (2021).</a:t>
            </a:r>
          </a:p>
        </p:txBody>
      </p:sp>
    </p:spTree>
    <p:extLst>
      <p:ext uri="{BB962C8B-B14F-4D97-AF65-F5344CB8AC3E}">
        <p14:creationId xmlns:p14="http://schemas.microsoft.com/office/powerpoint/2010/main" val="2200994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8"/>
          <p:cNvSpPr txBox="1">
            <a:spLocks noGrp="1"/>
          </p:cNvSpPr>
          <p:nvPr>
            <p:ph type="title"/>
          </p:nvPr>
        </p:nvSpPr>
        <p:spPr>
          <a:xfrm>
            <a:off x="1622443" y="566781"/>
            <a:ext cx="10258393" cy="658302"/>
          </a:xfrm>
          <a:prstGeom prst="rect">
            <a:avLst/>
          </a:prstGeom>
        </p:spPr>
        <p:txBody>
          <a:bodyPr spcFirstLastPara="1" vert="horz" wrap="square" lIns="121900" tIns="121900" rIns="121900" bIns="121900" numCol="1" anchor="t" anchorCtr="0" compatLnSpc="1">
            <a:prstTxWarp prst="textNoShape">
              <a:avLst/>
            </a:prstTxWarp>
            <a:normAutofit/>
          </a:bodyPr>
          <a:lstStyle/>
          <a:p>
            <a:r>
              <a:rPr lang="en-US" dirty="0"/>
              <a:t>Recently: Relative Position Embeddings</a:t>
            </a:r>
            <a:endParaRPr dirty="0"/>
          </a:p>
        </p:txBody>
      </p:sp>
      <p:cxnSp>
        <p:nvCxnSpPr>
          <p:cNvPr id="5" name="Straight Connector 4">
            <a:extLst>
              <a:ext uri="{FF2B5EF4-FFF2-40B4-BE49-F238E27FC236}">
                <a16:creationId xmlns="" xmlns:a16="http://schemas.microsoft.com/office/drawing/2014/main" id="{E132432D-A9A6-9EF9-9C3E-583F10D67CCE}"/>
              </a:ext>
            </a:extLst>
          </p:cNvPr>
          <p:cNvCxnSpPr>
            <a:cxnSpLocks noChangeShapeType="1"/>
          </p:cNvCxnSpPr>
          <p:nvPr/>
        </p:nvCxnSpPr>
        <p:spPr bwMode="auto">
          <a:xfrm>
            <a:off x="381002" y="1198470"/>
            <a:ext cx="11302999" cy="0"/>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sp>
        <p:nvSpPr>
          <p:cNvPr id="7" name="TextBox 6">
            <a:extLst>
              <a:ext uri="{FF2B5EF4-FFF2-40B4-BE49-F238E27FC236}">
                <a16:creationId xmlns="" xmlns:a16="http://schemas.microsoft.com/office/drawing/2014/main" id="{FBA90582-5B06-3BB9-7464-D9DD078818AB}"/>
              </a:ext>
            </a:extLst>
          </p:cNvPr>
          <p:cNvSpPr txBox="1"/>
          <p:nvPr/>
        </p:nvSpPr>
        <p:spPr>
          <a:xfrm>
            <a:off x="369881" y="1382033"/>
            <a:ext cx="11302999" cy="461665"/>
          </a:xfrm>
          <a:prstGeom prst="rect">
            <a:avLst/>
          </a:prstGeom>
          <a:noFill/>
        </p:spPr>
        <p:txBody>
          <a:bodyPr wrap="square" rtlCol="0">
            <a:spAutoFit/>
          </a:bodyPr>
          <a:lstStyle/>
          <a:p>
            <a:r>
              <a:rPr lang="en-US" sz="2400" b="1" dirty="0">
                <a:solidFill>
                  <a:srgbClr val="000000"/>
                </a:solidFill>
                <a:latin typeface="Helvetica Neue" panose="02000503000000020004" pitchFamily="2" charset="0"/>
              </a:rPr>
              <a:t>However, length generalization failures are still observed!</a:t>
            </a:r>
          </a:p>
        </p:txBody>
      </p:sp>
      <p:pic>
        <p:nvPicPr>
          <p:cNvPr id="9" name="Picture 8">
            <a:extLst>
              <a:ext uri="{FF2B5EF4-FFF2-40B4-BE49-F238E27FC236}">
                <a16:creationId xmlns="" xmlns:a16="http://schemas.microsoft.com/office/drawing/2014/main" id="{7D3A0126-50A3-5A2C-3354-2B23CDD52F76}"/>
              </a:ext>
            </a:extLst>
          </p:cNvPr>
          <p:cNvPicPr>
            <a:picLocks noChangeAspect="1"/>
          </p:cNvPicPr>
          <p:nvPr/>
        </p:nvPicPr>
        <p:blipFill>
          <a:blip r:embed="rId3"/>
          <a:stretch>
            <a:fillRect/>
          </a:stretch>
        </p:blipFill>
        <p:spPr>
          <a:xfrm>
            <a:off x="358758" y="2667502"/>
            <a:ext cx="11314120" cy="3262833"/>
          </a:xfrm>
          <a:prstGeom prst="rect">
            <a:avLst/>
          </a:prstGeom>
        </p:spPr>
      </p:pic>
      <p:sp>
        <p:nvSpPr>
          <p:cNvPr id="10" name="TextBox 9">
            <a:extLst>
              <a:ext uri="{FF2B5EF4-FFF2-40B4-BE49-F238E27FC236}">
                <a16:creationId xmlns="" xmlns:a16="http://schemas.microsoft.com/office/drawing/2014/main" id="{26A0BADE-897A-1995-D981-CC96BF5535AB}"/>
              </a:ext>
            </a:extLst>
          </p:cNvPr>
          <p:cNvSpPr txBox="1"/>
          <p:nvPr/>
        </p:nvSpPr>
        <p:spPr>
          <a:xfrm>
            <a:off x="9525967" y="5930337"/>
            <a:ext cx="2146913" cy="369332"/>
          </a:xfrm>
          <a:prstGeom prst="rect">
            <a:avLst/>
          </a:prstGeom>
          <a:noFill/>
        </p:spPr>
        <p:txBody>
          <a:bodyPr wrap="square">
            <a:spAutoFit/>
          </a:bodyPr>
          <a:lstStyle/>
          <a:p>
            <a:pPr algn="ctr"/>
            <a:r>
              <a:rPr lang="en-US" b="1" dirty="0">
                <a:latin typeface="Times New Roman" panose="02020603050405020304" pitchFamily="18" charset="0"/>
                <a:cs typeface="Times New Roman" panose="02020603050405020304" pitchFamily="18" charset="0"/>
              </a:rPr>
              <a:t>Sequence length</a:t>
            </a:r>
          </a:p>
        </p:txBody>
      </p:sp>
      <p:sp>
        <p:nvSpPr>
          <p:cNvPr id="11" name="TextBox 10">
            <a:extLst>
              <a:ext uri="{FF2B5EF4-FFF2-40B4-BE49-F238E27FC236}">
                <a16:creationId xmlns="" xmlns:a16="http://schemas.microsoft.com/office/drawing/2014/main" id="{E9AF4B61-7870-09D3-CE0B-C4C28EB9C2F5}"/>
              </a:ext>
            </a:extLst>
          </p:cNvPr>
          <p:cNvSpPr txBox="1"/>
          <p:nvPr/>
        </p:nvSpPr>
        <p:spPr>
          <a:xfrm>
            <a:off x="358760" y="2296457"/>
            <a:ext cx="5264551" cy="369332"/>
          </a:xfrm>
          <a:prstGeom prst="rect">
            <a:avLst/>
          </a:prstGeom>
          <a:noFill/>
        </p:spPr>
        <p:txBody>
          <a:bodyPr wrap="square">
            <a:spAutoFit/>
          </a:bodyPr>
          <a:lstStyle/>
          <a:p>
            <a:pPr algn="ctr"/>
            <a:r>
              <a:rPr lang="en-US" b="1" dirty="0">
                <a:latin typeface="Times New Roman" panose="02020603050405020304" pitchFamily="18" charset="0"/>
                <a:cs typeface="Times New Roman" panose="02020603050405020304" pitchFamily="18" charset="0"/>
              </a:rPr>
              <a:t>Negative Log-Likelihood</a:t>
            </a:r>
            <a:r>
              <a:rPr lang="en-US" dirty="0">
                <a:latin typeface="Times New Roman" panose="02020603050405020304" pitchFamily="18" charset="0"/>
                <a:cs typeface="Times New Roman" panose="02020603050405020304" pitchFamily="18" charset="0"/>
              </a:rPr>
              <a:t> (analogous to error loss)</a:t>
            </a:r>
          </a:p>
        </p:txBody>
      </p:sp>
    </p:spTree>
    <p:extLst>
      <p:ext uri="{BB962C8B-B14F-4D97-AF65-F5344CB8AC3E}">
        <p14:creationId xmlns:p14="http://schemas.microsoft.com/office/powerpoint/2010/main" val="168217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8"/>
          <p:cNvSpPr txBox="1">
            <a:spLocks noGrp="1"/>
          </p:cNvSpPr>
          <p:nvPr>
            <p:ph type="title"/>
          </p:nvPr>
        </p:nvSpPr>
        <p:spPr>
          <a:xfrm>
            <a:off x="1622443" y="566781"/>
            <a:ext cx="10258393" cy="658302"/>
          </a:xfrm>
          <a:prstGeom prst="rect">
            <a:avLst/>
          </a:prstGeom>
        </p:spPr>
        <p:txBody>
          <a:bodyPr spcFirstLastPara="1" vert="horz" wrap="square" lIns="121900" tIns="121900" rIns="121900" bIns="121900" numCol="1" anchor="t" anchorCtr="0" compatLnSpc="1">
            <a:prstTxWarp prst="textNoShape">
              <a:avLst/>
            </a:prstTxWarp>
            <a:normAutofit/>
          </a:bodyPr>
          <a:lstStyle/>
          <a:p>
            <a:r>
              <a:rPr lang="en-US" dirty="0"/>
              <a:t>What are “unfamiliarity” (out-of-distribution) factors to LLMs?</a:t>
            </a:r>
            <a:endParaRPr dirty="0"/>
          </a:p>
        </p:txBody>
      </p:sp>
      <p:cxnSp>
        <p:nvCxnSpPr>
          <p:cNvPr id="5" name="Straight Connector 4">
            <a:extLst>
              <a:ext uri="{FF2B5EF4-FFF2-40B4-BE49-F238E27FC236}">
                <a16:creationId xmlns="" xmlns:a16="http://schemas.microsoft.com/office/drawing/2014/main" id="{E132432D-A9A6-9EF9-9C3E-583F10D67CCE}"/>
              </a:ext>
            </a:extLst>
          </p:cNvPr>
          <p:cNvCxnSpPr>
            <a:cxnSpLocks noChangeShapeType="1"/>
          </p:cNvCxnSpPr>
          <p:nvPr/>
        </p:nvCxnSpPr>
        <p:spPr bwMode="auto">
          <a:xfrm>
            <a:off x="381002" y="1198470"/>
            <a:ext cx="11302999" cy="0"/>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sp>
        <p:nvSpPr>
          <p:cNvPr id="7" name="TextBox 6">
            <a:extLst>
              <a:ext uri="{FF2B5EF4-FFF2-40B4-BE49-F238E27FC236}">
                <a16:creationId xmlns="" xmlns:a16="http://schemas.microsoft.com/office/drawing/2014/main" id="{FBA90582-5B06-3BB9-7464-D9DD078818AB}"/>
              </a:ext>
            </a:extLst>
          </p:cNvPr>
          <p:cNvSpPr txBox="1"/>
          <p:nvPr/>
        </p:nvSpPr>
        <p:spPr>
          <a:xfrm>
            <a:off x="369881" y="1382033"/>
            <a:ext cx="11302999" cy="461665"/>
          </a:xfrm>
          <a:prstGeom prst="rect">
            <a:avLst/>
          </a:prstGeom>
          <a:noFill/>
        </p:spPr>
        <p:txBody>
          <a:bodyPr wrap="square" rtlCol="0">
            <a:spAutoFit/>
          </a:bodyPr>
          <a:lstStyle/>
          <a:p>
            <a:r>
              <a:rPr lang="en-US" sz="2400" b="1" dirty="0">
                <a:solidFill>
                  <a:srgbClr val="000000"/>
                </a:solidFill>
                <a:latin typeface="Helvetica Neue" panose="02000503000000020004" pitchFamily="2" charset="0"/>
              </a:rPr>
              <a:t>Factor 1: Unseen Distance</a:t>
            </a:r>
          </a:p>
        </p:txBody>
      </p:sp>
      <p:pic>
        <p:nvPicPr>
          <p:cNvPr id="2" name="Picture 1">
            <a:extLst>
              <a:ext uri="{FF2B5EF4-FFF2-40B4-BE49-F238E27FC236}">
                <a16:creationId xmlns="" xmlns:a16="http://schemas.microsoft.com/office/drawing/2014/main" id="{B8606334-C024-3F3B-B3CB-9B0CE25074C6}"/>
              </a:ext>
            </a:extLst>
          </p:cNvPr>
          <p:cNvPicPr>
            <a:picLocks noChangeAspect="1"/>
          </p:cNvPicPr>
          <p:nvPr/>
        </p:nvPicPr>
        <p:blipFill>
          <a:blip r:embed="rId3"/>
          <a:stretch>
            <a:fillRect/>
          </a:stretch>
        </p:blipFill>
        <p:spPr>
          <a:xfrm>
            <a:off x="362354" y="2336709"/>
            <a:ext cx="11340290" cy="3250786"/>
          </a:xfrm>
          <a:prstGeom prst="rect">
            <a:avLst/>
          </a:prstGeom>
        </p:spPr>
      </p:pic>
      <p:sp>
        <p:nvSpPr>
          <p:cNvPr id="3" name="TextBox 2">
            <a:extLst>
              <a:ext uri="{FF2B5EF4-FFF2-40B4-BE49-F238E27FC236}">
                <a16:creationId xmlns="" xmlns:a16="http://schemas.microsoft.com/office/drawing/2014/main" id="{419AC724-F6B7-B117-6F36-F9465C3166D5}"/>
              </a:ext>
            </a:extLst>
          </p:cNvPr>
          <p:cNvSpPr txBox="1"/>
          <p:nvPr/>
        </p:nvSpPr>
        <p:spPr>
          <a:xfrm>
            <a:off x="9525967" y="5476148"/>
            <a:ext cx="2146913" cy="369332"/>
          </a:xfrm>
          <a:prstGeom prst="rect">
            <a:avLst/>
          </a:prstGeom>
          <a:noFill/>
        </p:spPr>
        <p:txBody>
          <a:bodyPr wrap="square">
            <a:spAutoFit/>
          </a:bodyPr>
          <a:lstStyle/>
          <a:p>
            <a:pPr algn="ctr"/>
            <a:r>
              <a:rPr lang="en-US" b="1" dirty="0">
                <a:latin typeface="Times New Roman" panose="02020603050405020304" pitchFamily="18" charset="0"/>
                <a:cs typeface="Times New Roman" panose="02020603050405020304" pitchFamily="18" charset="0"/>
              </a:rPr>
              <a:t>Sequence length</a:t>
            </a:r>
          </a:p>
        </p:txBody>
      </p:sp>
      <p:sp>
        <p:nvSpPr>
          <p:cNvPr id="4" name="TextBox 3">
            <a:extLst>
              <a:ext uri="{FF2B5EF4-FFF2-40B4-BE49-F238E27FC236}">
                <a16:creationId xmlns="" xmlns:a16="http://schemas.microsoft.com/office/drawing/2014/main" id="{F9E69D4D-19D6-24B9-EFDB-F071D5217350}"/>
              </a:ext>
            </a:extLst>
          </p:cNvPr>
          <p:cNvSpPr txBox="1"/>
          <p:nvPr/>
        </p:nvSpPr>
        <p:spPr>
          <a:xfrm>
            <a:off x="362354" y="2064911"/>
            <a:ext cx="2993396" cy="369332"/>
          </a:xfrm>
          <a:prstGeom prst="rect">
            <a:avLst/>
          </a:prstGeom>
          <a:noFill/>
        </p:spPr>
        <p:txBody>
          <a:bodyPr wrap="square">
            <a:spAutoFit/>
          </a:bodyPr>
          <a:lstStyle/>
          <a:p>
            <a:pPr algn="ctr"/>
            <a:r>
              <a:rPr lang="en-US" b="1" dirty="0">
                <a:latin typeface="Times New Roman" panose="02020603050405020304" pitchFamily="18" charset="0"/>
                <a:cs typeface="Times New Roman" panose="02020603050405020304" pitchFamily="18" charset="0"/>
              </a:rPr>
              <a:t>Attention Logits on </a:t>
            </a:r>
            <a:r>
              <a:rPr lang="en-US" b="1" dirty="0" err="1">
                <a:latin typeface="Times New Roman" panose="02020603050405020304" pitchFamily="18" charset="0"/>
                <a:cs typeface="Times New Roman" panose="02020603050405020304" pitchFamily="18" charset="0"/>
              </a:rPr>
              <a:t>LLaMA</a:t>
            </a:r>
            <a:endParaRPr lang="en-US"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3011B7FB-FAC6-DA1F-D0D8-B5D82A7DFF55}"/>
              </a:ext>
            </a:extLst>
          </p:cNvPr>
          <p:cNvSpPr txBox="1"/>
          <p:nvPr/>
        </p:nvSpPr>
        <p:spPr>
          <a:xfrm>
            <a:off x="771391" y="6001607"/>
            <a:ext cx="10499977" cy="369332"/>
          </a:xfrm>
          <a:prstGeom prst="rect">
            <a:avLst/>
          </a:prstGeom>
          <a:noFill/>
        </p:spPr>
        <p:txBody>
          <a:bodyPr wrap="square">
            <a:spAutoFit/>
          </a:bodyPr>
          <a:lstStyle/>
          <a:p>
            <a:pPr algn="ctr"/>
            <a:r>
              <a:rPr lang="en-US" dirty="0"/>
              <a:t>Theoretically, when sequence increases, </a:t>
            </a:r>
            <a:r>
              <a:rPr lang="en-US" b="1" dirty="0"/>
              <a:t>attention logits tend to “explode”</a:t>
            </a:r>
            <a:r>
              <a:rPr lang="en-US" dirty="0"/>
              <a:t> to unseen magnitude.</a:t>
            </a:r>
          </a:p>
        </p:txBody>
      </p:sp>
      <p:pic>
        <p:nvPicPr>
          <p:cNvPr id="12" name="Picture 11">
            <a:extLst>
              <a:ext uri="{FF2B5EF4-FFF2-40B4-BE49-F238E27FC236}">
                <a16:creationId xmlns="" xmlns:a16="http://schemas.microsoft.com/office/drawing/2014/main" id="{1777BB7C-278E-A199-9C22-E8EAE0E44443}"/>
              </a:ext>
            </a:extLst>
          </p:cNvPr>
          <p:cNvPicPr>
            <a:picLocks noChangeAspect="1"/>
          </p:cNvPicPr>
          <p:nvPr/>
        </p:nvPicPr>
        <p:blipFill>
          <a:blip r:embed="rId4"/>
          <a:stretch>
            <a:fillRect/>
          </a:stretch>
        </p:blipFill>
        <p:spPr>
          <a:xfrm>
            <a:off x="1156504" y="2408728"/>
            <a:ext cx="7797422" cy="1032683"/>
          </a:xfrm>
          <a:prstGeom prst="rect">
            <a:avLst/>
          </a:prstGeom>
        </p:spPr>
      </p:pic>
    </p:spTree>
    <p:extLst>
      <p:ext uri="{BB962C8B-B14F-4D97-AF65-F5344CB8AC3E}">
        <p14:creationId xmlns:p14="http://schemas.microsoft.com/office/powerpoint/2010/main" val="412130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9" name="Picture 8">
            <a:extLst>
              <a:ext uri="{FF2B5EF4-FFF2-40B4-BE49-F238E27FC236}">
                <a16:creationId xmlns="" xmlns:a16="http://schemas.microsoft.com/office/drawing/2014/main" id="{43DBB606-AD5D-D13E-EBC3-D7F1FF57A735}"/>
              </a:ext>
            </a:extLst>
          </p:cNvPr>
          <p:cNvPicPr>
            <a:picLocks noChangeAspect="1"/>
          </p:cNvPicPr>
          <p:nvPr/>
        </p:nvPicPr>
        <p:blipFill>
          <a:blip r:embed="rId3"/>
          <a:stretch>
            <a:fillRect/>
          </a:stretch>
        </p:blipFill>
        <p:spPr>
          <a:xfrm>
            <a:off x="1141071" y="2383745"/>
            <a:ext cx="9634961" cy="3228918"/>
          </a:xfrm>
          <a:prstGeom prst="rect">
            <a:avLst/>
          </a:prstGeom>
        </p:spPr>
      </p:pic>
      <p:sp>
        <p:nvSpPr>
          <p:cNvPr id="226" name="Google Shape;226;p18"/>
          <p:cNvSpPr txBox="1">
            <a:spLocks noGrp="1"/>
          </p:cNvSpPr>
          <p:nvPr>
            <p:ph type="title"/>
          </p:nvPr>
        </p:nvSpPr>
        <p:spPr>
          <a:xfrm>
            <a:off x="1622443" y="566781"/>
            <a:ext cx="10258393" cy="658302"/>
          </a:xfrm>
          <a:prstGeom prst="rect">
            <a:avLst/>
          </a:prstGeom>
        </p:spPr>
        <p:txBody>
          <a:bodyPr spcFirstLastPara="1" vert="horz" wrap="square" lIns="121900" tIns="121900" rIns="121900" bIns="121900" numCol="1" anchor="t" anchorCtr="0" compatLnSpc="1">
            <a:prstTxWarp prst="textNoShape">
              <a:avLst/>
            </a:prstTxWarp>
            <a:normAutofit/>
          </a:bodyPr>
          <a:lstStyle/>
          <a:p>
            <a:r>
              <a:rPr lang="en-US" dirty="0"/>
              <a:t>What are “unfamiliarity” (out-of-distribution) factors to LLMs?</a:t>
            </a:r>
            <a:endParaRPr dirty="0"/>
          </a:p>
        </p:txBody>
      </p:sp>
      <p:cxnSp>
        <p:nvCxnSpPr>
          <p:cNvPr id="5" name="Straight Connector 4">
            <a:extLst>
              <a:ext uri="{FF2B5EF4-FFF2-40B4-BE49-F238E27FC236}">
                <a16:creationId xmlns="" xmlns:a16="http://schemas.microsoft.com/office/drawing/2014/main" id="{E132432D-A9A6-9EF9-9C3E-583F10D67CCE}"/>
              </a:ext>
            </a:extLst>
          </p:cNvPr>
          <p:cNvCxnSpPr>
            <a:cxnSpLocks noChangeShapeType="1"/>
          </p:cNvCxnSpPr>
          <p:nvPr/>
        </p:nvCxnSpPr>
        <p:spPr bwMode="auto">
          <a:xfrm>
            <a:off x="381002" y="1198470"/>
            <a:ext cx="11302999" cy="0"/>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sp>
        <p:nvSpPr>
          <p:cNvPr id="7" name="TextBox 6">
            <a:extLst>
              <a:ext uri="{FF2B5EF4-FFF2-40B4-BE49-F238E27FC236}">
                <a16:creationId xmlns="" xmlns:a16="http://schemas.microsoft.com/office/drawing/2014/main" id="{FBA90582-5B06-3BB9-7464-D9DD078818AB}"/>
              </a:ext>
            </a:extLst>
          </p:cNvPr>
          <p:cNvSpPr txBox="1"/>
          <p:nvPr/>
        </p:nvSpPr>
        <p:spPr>
          <a:xfrm>
            <a:off x="369881" y="1382033"/>
            <a:ext cx="11302999" cy="461665"/>
          </a:xfrm>
          <a:prstGeom prst="rect">
            <a:avLst/>
          </a:prstGeom>
          <a:noFill/>
        </p:spPr>
        <p:txBody>
          <a:bodyPr wrap="square" rtlCol="0">
            <a:spAutoFit/>
          </a:bodyPr>
          <a:lstStyle/>
          <a:p>
            <a:r>
              <a:rPr lang="en-US" sz="2400" b="1" dirty="0">
                <a:solidFill>
                  <a:srgbClr val="000000"/>
                </a:solidFill>
                <a:latin typeface="Helvetica Neue" panose="02000503000000020004" pitchFamily="2" charset="0"/>
              </a:rPr>
              <a:t>Factor 2: Too Many Tokens Under Attention</a:t>
            </a:r>
          </a:p>
        </p:txBody>
      </p:sp>
      <p:sp>
        <p:nvSpPr>
          <p:cNvPr id="3" name="TextBox 2">
            <a:extLst>
              <a:ext uri="{FF2B5EF4-FFF2-40B4-BE49-F238E27FC236}">
                <a16:creationId xmlns="" xmlns:a16="http://schemas.microsoft.com/office/drawing/2014/main" id="{419AC724-F6B7-B117-6F36-F9465C3166D5}"/>
              </a:ext>
            </a:extLst>
          </p:cNvPr>
          <p:cNvSpPr txBox="1"/>
          <p:nvPr/>
        </p:nvSpPr>
        <p:spPr>
          <a:xfrm>
            <a:off x="8904020" y="5453463"/>
            <a:ext cx="2146913" cy="369332"/>
          </a:xfrm>
          <a:prstGeom prst="rect">
            <a:avLst/>
          </a:prstGeom>
          <a:noFill/>
        </p:spPr>
        <p:txBody>
          <a:bodyPr wrap="square">
            <a:spAutoFit/>
          </a:bodyPr>
          <a:lstStyle/>
          <a:p>
            <a:pPr algn="ctr"/>
            <a:r>
              <a:rPr lang="en-US" b="1" dirty="0">
                <a:latin typeface="Times New Roman" panose="02020603050405020304" pitchFamily="18" charset="0"/>
                <a:cs typeface="Times New Roman" panose="02020603050405020304" pitchFamily="18" charset="0"/>
              </a:rPr>
              <a:t>Sequence length</a:t>
            </a:r>
          </a:p>
        </p:txBody>
      </p:sp>
      <p:sp>
        <p:nvSpPr>
          <p:cNvPr id="4" name="TextBox 3">
            <a:extLst>
              <a:ext uri="{FF2B5EF4-FFF2-40B4-BE49-F238E27FC236}">
                <a16:creationId xmlns="" xmlns:a16="http://schemas.microsoft.com/office/drawing/2014/main" id="{F9E69D4D-19D6-24B9-EFDB-F071D5217350}"/>
              </a:ext>
            </a:extLst>
          </p:cNvPr>
          <p:cNvSpPr txBox="1"/>
          <p:nvPr/>
        </p:nvSpPr>
        <p:spPr>
          <a:xfrm>
            <a:off x="1141070" y="2070327"/>
            <a:ext cx="3303609" cy="369332"/>
          </a:xfrm>
          <a:prstGeom prst="rect">
            <a:avLst/>
          </a:prstGeom>
          <a:noFill/>
        </p:spPr>
        <p:txBody>
          <a:bodyPr wrap="square">
            <a:spAutoFit/>
          </a:bodyPr>
          <a:lstStyle/>
          <a:p>
            <a:pPr algn="ctr"/>
            <a:r>
              <a:rPr lang="en-US" b="1" dirty="0">
                <a:latin typeface="Times New Roman" panose="02020603050405020304" pitchFamily="18" charset="0"/>
                <a:cs typeface="Times New Roman" panose="02020603050405020304" pitchFamily="18" charset="0"/>
              </a:rPr>
              <a:t>Attention Entropy on </a:t>
            </a:r>
            <a:r>
              <a:rPr lang="en-US" b="1" dirty="0" err="1">
                <a:latin typeface="Times New Roman" panose="02020603050405020304" pitchFamily="18" charset="0"/>
                <a:cs typeface="Times New Roman" panose="02020603050405020304" pitchFamily="18" charset="0"/>
              </a:rPr>
              <a:t>LLaMA</a:t>
            </a:r>
            <a:endParaRPr lang="en-US"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3011B7FB-FAC6-DA1F-D0D8-B5D82A7DFF55}"/>
              </a:ext>
            </a:extLst>
          </p:cNvPr>
          <p:cNvSpPr txBox="1"/>
          <p:nvPr/>
        </p:nvSpPr>
        <p:spPr>
          <a:xfrm>
            <a:off x="576195" y="5938464"/>
            <a:ext cx="10890366" cy="369332"/>
          </a:xfrm>
          <a:prstGeom prst="rect">
            <a:avLst/>
          </a:prstGeom>
          <a:noFill/>
        </p:spPr>
        <p:txBody>
          <a:bodyPr wrap="square">
            <a:spAutoFit/>
          </a:bodyPr>
          <a:lstStyle/>
          <a:p>
            <a:pPr algn="ctr"/>
            <a:r>
              <a:rPr lang="en-US" dirty="0"/>
              <a:t>Theoretically, attention on too many tokens will enlarge its entropy, </a:t>
            </a:r>
            <a:r>
              <a:rPr lang="en-US" b="1" dirty="0"/>
              <a:t>making itself increasingly chaotic</a:t>
            </a:r>
            <a:r>
              <a:rPr lang="en-US" dirty="0"/>
              <a:t>.</a:t>
            </a:r>
          </a:p>
        </p:txBody>
      </p:sp>
      <p:cxnSp>
        <p:nvCxnSpPr>
          <p:cNvPr id="11" name="Straight Connector 10">
            <a:extLst>
              <a:ext uri="{FF2B5EF4-FFF2-40B4-BE49-F238E27FC236}">
                <a16:creationId xmlns="" xmlns:a16="http://schemas.microsoft.com/office/drawing/2014/main" id="{3651B649-93B3-AB15-12D8-4D335531CAD9}"/>
              </a:ext>
            </a:extLst>
          </p:cNvPr>
          <p:cNvCxnSpPr>
            <a:cxnSpLocks/>
          </p:cNvCxnSpPr>
          <p:nvPr/>
        </p:nvCxnSpPr>
        <p:spPr>
          <a:xfrm flipV="1">
            <a:off x="2812648" y="3189692"/>
            <a:ext cx="0" cy="2162678"/>
          </a:xfrm>
          <a:prstGeom prst="line">
            <a:avLst/>
          </a:prstGeom>
          <a:ln w="28575">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5B908382-3CD7-7A79-1013-950556F21C26}"/>
              </a:ext>
            </a:extLst>
          </p:cNvPr>
          <p:cNvCxnSpPr>
            <a:cxnSpLocks/>
          </p:cNvCxnSpPr>
          <p:nvPr/>
        </p:nvCxnSpPr>
        <p:spPr>
          <a:xfrm flipV="1">
            <a:off x="1430162" y="3189693"/>
            <a:ext cx="9235440" cy="13601"/>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 xmlns:a16="http://schemas.microsoft.com/office/drawing/2014/main" id="{D80C61C0-0979-2437-A600-E2810BA5C815}"/>
              </a:ext>
            </a:extLst>
          </p:cNvPr>
          <p:cNvSpPr txBox="1"/>
          <p:nvPr/>
        </p:nvSpPr>
        <p:spPr>
          <a:xfrm>
            <a:off x="2658897" y="4129377"/>
            <a:ext cx="1395522" cy="646331"/>
          </a:xfrm>
          <a:prstGeom prst="rect">
            <a:avLst/>
          </a:prstGeom>
          <a:noFill/>
        </p:spPr>
        <p:txBody>
          <a:bodyPr wrap="square">
            <a:spAutoFit/>
          </a:bodyPr>
          <a:lstStyle/>
          <a:p>
            <a:pPr algn="ctr"/>
            <a:r>
              <a:rPr lang="en-US" dirty="0">
                <a:latin typeface="Times New Roman" panose="02020603050405020304" pitchFamily="18" charset="0"/>
                <a:cs typeface="Times New Roman" panose="02020603050405020304" pitchFamily="18" charset="0"/>
              </a:rPr>
              <a:t>max length in training</a:t>
            </a:r>
          </a:p>
        </p:txBody>
      </p:sp>
      <p:sp>
        <p:nvSpPr>
          <p:cNvPr id="19" name="TextBox 18">
            <a:extLst>
              <a:ext uri="{FF2B5EF4-FFF2-40B4-BE49-F238E27FC236}">
                <a16:creationId xmlns="" xmlns:a16="http://schemas.microsoft.com/office/drawing/2014/main" id="{202B8677-B479-A392-E733-DB1E9B5DDD76}"/>
              </a:ext>
            </a:extLst>
          </p:cNvPr>
          <p:cNvSpPr txBox="1"/>
          <p:nvPr/>
        </p:nvSpPr>
        <p:spPr>
          <a:xfrm>
            <a:off x="6751637" y="2808989"/>
            <a:ext cx="3887358" cy="369332"/>
          </a:xfrm>
          <a:prstGeom prst="rect">
            <a:avLst/>
          </a:prstGeom>
          <a:noFill/>
        </p:spPr>
        <p:txBody>
          <a:bodyPr wrap="square">
            <a:spAutoFit/>
          </a:bodyPr>
          <a:lstStyle/>
          <a:p>
            <a:pPr algn="ctr"/>
            <a:r>
              <a:rPr lang="en-US" dirty="0">
                <a:latin typeface="Times New Roman" panose="02020603050405020304" pitchFamily="18" charset="0"/>
                <a:cs typeface="Times New Roman" panose="02020603050405020304" pitchFamily="18" charset="0"/>
              </a:rPr>
              <a:t>“unfamiliar” zone due to high entropy</a:t>
            </a:r>
          </a:p>
        </p:txBody>
      </p:sp>
    </p:spTree>
    <p:extLst>
      <p:ext uri="{BB962C8B-B14F-4D97-AF65-F5344CB8AC3E}">
        <p14:creationId xmlns:p14="http://schemas.microsoft.com/office/powerpoint/2010/main" val="1862517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8"/>
          <p:cNvSpPr txBox="1">
            <a:spLocks noGrp="1"/>
          </p:cNvSpPr>
          <p:nvPr>
            <p:ph type="title"/>
          </p:nvPr>
        </p:nvSpPr>
        <p:spPr>
          <a:xfrm>
            <a:off x="1622443" y="566781"/>
            <a:ext cx="10258393" cy="658302"/>
          </a:xfrm>
          <a:prstGeom prst="rect">
            <a:avLst/>
          </a:prstGeom>
        </p:spPr>
        <p:txBody>
          <a:bodyPr spcFirstLastPara="1" vert="horz" wrap="square" lIns="121900" tIns="121900" rIns="121900" bIns="121900" numCol="1" anchor="t" anchorCtr="0" compatLnSpc="1">
            <a:prstTxWarp prst="textNoShape">
              <a:avLst/>
            </a:prstTxWarp>
            <a:normAutofit/>
          </a:bodyPr>
          <a:lstStyle/>
          <a:p>
            <a:r>
              <a:rPr lang="en-US" dirty="0"/>
              <a:t>What are “unfamiliarity” (out-of-distribution) factors to LLMs?</a:t>
            </a:r>
            <a:endParaRPr dirty="0"/>
          </a:p>
        </p:txBody>
      </p:sp>
      <p:cxnSp>
        <p:nvCxnSpPr>
          <p:cNvPr id="5" name="Straight Connector 4">
            <a:extLst>
              <a:ext uri="{FF2B5EF4-FFF2-40B4-BE49-F238E27FC236}">
                <a16:creationId xmlns="" xmlns:a16="http://schemas.microsoft.com/office/drawing/2014/main" id="{E132432D-A9A6-9EF9-9C3E-583F10D67CCE}"/>
              </a:ext>
            </a:extLst>
          </p:cNvPr>
          <p:cNvCxnSpPr>
            <a:cxnSpLocks noChangeShapeType="1"/>
          </p:cNvCxnSpPr>
          <p:nvPr/>
        </p:nvCxnSpPr>
        <p:spPr bwMode="auto">
          <a:xfrm>
            <a:off x="381002" y="1198470"/>
            <a:ext cx="11302999" cy="0"/>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sp>
        <p:nvSpPr>
          <p:cNvPr id="7" name="TextBox 6">
            <a:extLst>
              <a:ext uri="{FF2B5EF4-FFF2-40B4-BE49-F238E27FC236}">
                <a16:creationId xmlns="" xmlns:a16="http://schemas.microsoft.com/office/drawing/2014/main" id="{FBA90582-5B06-3BB9-7464-D9DD078818AB}"/>
              </a:ext>
            </a:extLst>
          </p:cNvPr>
          <p:cNvSpPr txBox="1"/>
          <p:nvPr/>
        </p:nvSpPr>
        <p:spPr>
          <a:xfrm>
            <a:off x="369881" y="1382033"/>
            <a:ext cx="11302999" cy="461665"/>
          </a:xfrm>
          <a:prstGeom prst="rect">
            <a:avLst/>
          </a:prstGeom>
          <a:noFill/>
        </p:spPr>
        <p:txBody>
          <a:bodyPr wrap="square" rtlCol="0">
            <a:spAutoFit/>
          </a:bodyPr>
          <a:lstStyle/>
          <a:p>
            <a:r>
              <a:rPr lang="en-US" sz="2400" b="1" dirty="0">
                <a:solidFill>
                  <a:srgbClr val="000000"/>
                </a:solidFill>
                <a:latin typeface="Helvetica Neue" panose="02000503000000020004" pitchFamily="2" charset="0"/>
              </a:rPr>
              <a:t>Factor 3: Messing Up Implicitly Encoded Positions</a:t>
            </a:r>
          </a:p>
        </p:txBody>
      </p:sp>
      <p:pic>
        <p:nvPicPr>
          <p:cNvPr id="10" name="Picture 9">
            <a:extLst>
              <a:ext uri="{FF2B5EF4-FFF2-40B4-BE49-F238E27FC236}">
                <a16:creationId xmlns="" xmlns:a16="http://schemas.microsoft.com/office/drawing/2014/main" id="{CEA21FA8-DE72-4FC2-9DCD-F105077199E2}"/>
              </a:ext>
            </a:extLst>
          </p:cNvPr>
          <p:cNvPicPr>
            <a:picLocks noChangeAspect="1"/>
          </p:cNvPicPr>
          <p:nvPr/>
        </p:nvPicPr>
        <p:blipFill>
          <a:blip r:embed="rId3"/>
          <a:stretch>
            <a:fillRect/>
          </a:stretch>
        </p:blipFill>
        <p:spPr>
          <a:xfrm>
            <a:off x="5778490" y="1993109"/>
            <a:ext cx="5726747" cy="3699011"/>
          </a:xfrm>
          <a:prstGeom prst="rect">
            <a:avLst/>
          </a:prstGeom>
        </p:spPr>
      </p:pic>
      <p:sp>
        <p:nvSpPr>
          <p:cNvPr id="12" name="TextBox 11">
            <a:extLst>
              <a:ext uri="{FF2B5EF4-FFF2-40B4-BE49-F238E27FC236}">
                <a16:creationId xmlns="" xmlns:a16="http://schemas.microsoft.com/office/drawing/2014/main" id="{55324FD6-EF9D-BCE3-1E5B-F6340914D145}"/>
              </a:ext>
            </a:extLst>
          </p:cNvPr>
          <p:cNvSpPr txBox="1"/>
          <p:nvPr/>
        </p:nvSpPr>
        <p:spPr>
          <a:xfrm>
            <a:off x="381000" y="1993109"/>
            <a:ext cx="4769734" cy="3046988"/>
          </a:xfrm>
          <a:prstGeom prst="rect">
            <a:avLst/>
          </a:prstGeom>
          <a:noFill/>
        </p:spPr>
        <p:txBody>
          <a:bodyPr wrap="square">
            <a:spAutoFit/>
          </a:bodyPr>
          <a:lstStyle/>
          <a:p>
            <a:r>
              <a:rPr lang="en-US" sz="2400" dirty="0">
                <a:solidFill>
                  <a:srgbClr val="000000"/>
                </a:solidFill>
                <a:latin typeface="Helvetica Neue" panose="02000503000000020004" pitchFamily="2" charset="0"/>
              </a:rPr>
              <a:t>Theoretically, absolute position information might be implicitly encoded</a:t>
            </a:r>
            <a:r>
              <a:rPr lang="en-US" sz="2400" baseline="30000" dirty="0">
                <a:solidFill>
                  <a:srgbClr val="000000"/>
                </a:solidFill>
                <a:latin typeface="Helvetica Neue" panose="02000503000000020004" pitchFamily="2" charset="0"/>
              </a:rPr>
              <a:t> [</a:t>
            </a:r>
            <a:r>
              <a:rPr lang="en-US" sz="2400" baseline="30000" dirty="0" err="1">
                <a:solidFill>
                  <a:srgbClr val="000000"/>
                </a:solidFill>
                <a:latin typeface="Helvetica Neue" panose="02000503000000020004" pitchFamily="2" charset="0"/>
              </a:rPr>
              <a:t>Kazemnejad</a:t>
            </a:r>
            <a:r>
              <a:rPr lang="en-US" sz="2400" baseline="30000" dirty="0">
                <a:solidFill>
                  <a:srgbClr val="000000"/>
                </a:solidFill>
                <a:latin typeface="Helvetica Neue" panose="02000503000000020004" pitchFamily="2" charset="0"/>
              </a:rPr>
              <a:t> et al, 2023]</a:t>
            </a:r>
            <a:r>
              <a:rPr lang="en-US" sz="2400" dirty="0">
                <a:solidFill>
                  <a:srgbClr val="000000"/>
                </a:solidFill>
                <a:latin typeface="Helvetica Neue" panose="02000503000000020004" pitchFamily="2" charset="0"/>
              </a:rPr>
              <a:t>.</a:t>
            </a:r>
          </a:p>
          <a:p>
            <a:endParaRPr lang="en-US" sz="2400" dirty="0">
              <a:solidFill>
                <a:srgbClr val="000000"/>
              </a:solidFill>
              <a:latin typeface="Helvetica Neue" panose="02000503000000020004" pitchFamily="2" charset="0"/>
            </a:endParaRPr>
          </a:p>
          <a:p>
            <a:r>
              <a:rPr lang="en-US" sz="2400" dirty="0">
                <a:solidFill>
                  <a:srgbClr val="000000"/>
                </a:solidFill>
                <a:latin typeface="Helvetica Neue" panose="02000503000000020004" pitchFamily="2" charset="0"/>
              </a:rPr>
              <a:t>If the starting tokens are processed by unseen-distance attention functions, it can mess up the sub-space.</a:t>
            </a:r>
          </a:p>
        </p:txBody>
      </p:sp>
      <p:sp>
        <p:nvSpPr>
          <p:cNvPr id="14" name="TextBox 13">
            <a:extLst>
              <a:ext uri="{FF2B5EF4-FFF2-40B4-BE49-F238E27FC236}">
                <a16:creationId xmlns="" xmlns:a16="http://schemas.microsoft.com/office/drawing/2014/main" id="{BEC60FD1-DAC0-CF73-1F27-BD9F3F95B10D}"/>
              </a:ext>
            </a:extLst>
          </p:cNvPr>
          <p:cNvSpPr txBox="1"/>
          <p:nvPr/>
        </p:nvSpPr>
        <p:spPr>
          <a:xfrm>
            <a:off x="291579" y="5990149"/>
            <a:ext cx="4859157" cy="400110"/>
          </a:xfrm>
          <a:prstGeom prst="rect">
            <a:avLst/>
          </a:prstGeom>
          <a:noFill/>
        </p:spPr>
        <p:txBody>
          <a:bodyPr wrap="square">
            <a:spAutoFit/>
          </a:bodyPr>
          <a:lstStyle/>
          <a:p>
            <a:r>
              <a:rPr lang="en-US" sz="1000" dirty="0" err="1"/>
              <a:t>Kazemnejad</a:t>
            </a:r>
            <a:r>
              <a:rPr lang="en-US" sz="1000" dirty="0"/>
              <a:t>, Amirhossein, et al. "The Impact of Positional Encoding on Length Generalization in Transformers." </a:t>
            </a:r>
            <a:r>
              <a:rPr lang="en-US" sz="1000" dirty="0" err="1"/>
              <a:t>arXiv</a:t>
            </a:r>
            <a:r>
              <a:rPr lang="en-US" sz="1000" dirty="0"/>
              <a:t> preprint arXiv:2305.19466 (2023).</a:t>
            </a:r>
          </a:p>
        </p:txBody>
      </p:sp>
      <p:sp>
        <p:nvSpPr>
          <p:cNvPr id="16" name="TextBox 15">
            <a:extLst>
              <a:ext uri="{FF2B5EF4-FFF2-40B4-BE49-F238E27FC236}">
                <a16:creationId xmlns="" xmlns:a16="http://schemas.microsoft.com/office/drawing/2014/main" id="{0A37398B-9041-76F2-7584-DCB30D3428D6}"/>
              </a:ext>
            </a:extLst>
          </p:cNvPr>
          <p:cNvSpPr txBox="1"/>
          <p:nvPr/>
        </p:nvSpPr>
        <p:spPr>
          <a:xfrm>
            <a:off x="5644800" y="5905196"/>
            <a:ext cx="6236034" cy="461665"/>
          </a:xfrm>
          <a:prstGeom prst="rect">
            <a:avLst/>
          </a:prstGeom>
          <a:noFill/>
        </p:spPr>
        <p:txBody>
          <a:bodyPr wrap="square">
            <a:spAutoFit/>
          </a:bodyPr>
          <a:lstStyle/>
          <a:p>
            <a:r>
              <a:rPr lang="en-US" sz="2400" dirty="0" err="1">
                <a:solidFill>
                  <a:srgbClr val="000000"/>
                </a:solidFill>
                <a:latin typeface="Helvetica Neue" panose="02000503000000020004" pitchFamily="2" charset="0"/>
              </a:rPr>
              <a:t>LLaMA</a:t>
            </a:r>
            <a:r>
              <a:rPr lang="en-US" sz="2400" dirty="0">
                <a:solidFill>
                  <a:srgbClr val="000000"/>
                </a:solidFill>
                <a:latin typeface="Helvetica Neue" panose="02000503000000020004" pitchFamily="2" charset="0"/>
              </a:rPr>
              <a:t> features implicitly encode positions</a:t>
            </a:r>
          </a:p>
        </p:txBody>
      </p:sp>
      <p:sp>
        <p:nvSpPr>
          <p:cNvPr id="22" name="Freeform 21">
            <a:extLst>
              <a:ext uri="{FF2B5EF4-FFF2-40B4-BE49-F238E27FC236}">
                <a16:creationId xmlns="" xmlns:a16="http://schemas.microsoft.com/office/drawing/2014/main" id="{28261246-6088-0A6F-2C54-2A01975536AF}"/>
              </a:ext>
            </a:extLst>
          </p:cNvPr>
          <p:cNvSpPr/>
          <p:nvPr/>
        </p:nvSpPr>
        <p:spPr>
          <a:xfrm>
            <a:off x="7755660" y="2872459"/>
            <a:ext cx="2353583" cy="1940313"/>
          </a:xfrm>
          <a:custGeom>
            <a:avLst/>
            <a:gdLst>
              <a:gd name="connsiteX0" fmla="*/ 81023 w 2353583"/>
              <a:gd name="connsiteY0" fmla="*/ 0 h 2250673"/>
              <a:gd name="connsiteX1" fmla="*/ 2314937 w 2353583"/>
              <a:gd name="connsiteY1" fmla="*/ 1713053 h 2250673"/>
              <a:gd name="connsiteX2" fmla="*/ 1388962 w 2353583"/>
              <a:gd name="connsiteY2" fmla="*/ 2245489 h 2250673"/>
              <a:gd name="connsiteX3" fmla="*/ 0 w 2353583"/>
              <a:gd name="connsiteY3" fmla="*/ 1469985 h 2250673"/>
            </a:gdLst>
            <a:ahLst/>
            <a:cxnLst>
              <a:cxn ang="0">
                <a:pos x="connsiteX0" y="connsiteY0"/>
              </a:cxn>
              <a:cxn ang="0">
                <a:pos x="connsiteX1" y="connsiteY1"/>
              </a:cxn>
              <a:cxn ang="0">
                <a:pos x="connsiteX2" y="connsiteY2"/>
              </a:cxn>
              <a:cxn ang="0">
                <a:pos x="connsiteX3" y="connsiteY3"/>
              </a:cxn>
            </a:cxnLst>
            <a:rect l="l" t="t" r="r" b="b"/>
            <a:pathLst>
              <a:path w="2353583" h="2250673">
                <a:moveTo>
                  <a:pt x="81023" y="0"/>
                </a:moveTo>
                <a:cubicBezTo>
                  <a:pt x="1088985" y="669402"/>
                  <a:pt x="2096947" y="1338805"/>
                  <a:pt x="2314937" y="1713053"/>
                </a:cubicBezTo>
                <a:cubicBezTo>
                  <a:pt x="2532927" y="2087301"/>
                  <a:pt x="1774785" y="2286000"/>
                  <a:pt x="1388962" y="2245489"/>
                </a:cubicBezTo>
                <a:cubicBezTo>
                  <a:pt x="1003139" y="2204978"/>
                  <a:pt x="501569" y="1837481"/>
                  <a:pt x="0" y="1469985"/>
                </a:cubicBezTo>
              </a:path>
            </a:pathLst>
          </a:custGeom>
          <a:noFill/>
          <a:ln w="244475">
            <a:gradFill>
              <a:gsLst>
                <a:gs pos="0">
                  <a:schemeClr val="accent1">
                    <a:lumMod val="75000"/>
                    <a:alpha val="55823"/>
                  </a:schemeClr>
                </a:gs>
                <a:gs pos="100000">
                  <a:srgbClr val="C00000">
                    <a:alpha val="49000"/>
                  </a:srgbClr>
                </a:gs>
              </a:gsLst>
              <a:lin ang="5400000" scaled="1"/>
            </a:gradFill>
            <a:headEnd w="lg" len="lg"/>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 xmlns:a16="http://schemas.microsoft.com/office/drawing/2014/main" id="{E47EAE74-558C-59F2-DC72-18E8F9605A5C}"/>
              </a:ext>
            </a:extLst>
          </p:cNvPr>
          <p:cNvSpPr txBox="1"/>
          <p:nvPr/>
        </p:nvSpPr>
        <p:spPr>
          <a:xfrm>
            <a:off x="7962330" y="2496638"/>
            <a:ext cx="2146913" cy="369332"/>
          </a:xfrm>
          <a:prstGeom prst="rect">
            <a:avLst/>
          </a:prstGeom>
          <a:noFill/>
        </p:spPr>
        <p:txBody>
          <a:bodyPr wrap="square">
            <a:spAutoFit/>
          </a:bodyPr>
          <a:lstStyle/>
          <a:p>
            <a:pPr algn="ctr"/>
            <a:r>
              <a:rPr lang="en-US" b="1" dirty="0">
                <a:latin typeface="Times New Roman" panose="02020603050405020304" pitchFamily="18" charset="0"/>
                <a:cs typeface="Times New Roman" panose="02020603050405020304" pitchFamily="18" charset="0"/>
              </a:rPr>
              <a:t>starting tokens</a:t>
            </a:r>
          </a:p>
        </p:txBody>
      </p:sp>
      <p:sp>
        <p:nvSpPr>
          <p:cNvPr id="24" name="TextBox 23">
            <a:extLst>
              <a:ext uri="{FF2B5EF4-FFF2-40B4-BE49-F238E27FC236}">
                <a16:creationId xmlns="" xmlns:a16="http://schemas.microsoft.com/office/drawing/2014/main" id="{3B6C6E00-7732-F691-981E-736D0168CAD1}"/>
              </a:ext>
            </a:extLst>
          </p:cNvPr>
          <p:cNvSpPr txBox="1"/>
          <p:nvPr/>
        </p:nvSpPr>
        <p:spPr>
          <a:xfrm>
            <a:off x="6494950" y="4653570"/>
            <a:ext cx="2146913" cy="369332"/>
          </a:xfrm>
          <a:prstGeom prst="rect">
            <a:avLst/>
          </a:prstGeom>
          <a:noFill/>
        </p:spPr>
        <p:txBody>
          <a:bodyPr wrap="square">
            <a:spAutoFit/>
          </a:bodyPr>
          <a:lstStyle/>
          <a:p>
            <a:pPr algn="ctr"/>
            <a:r>
              <a:rPr lang="en-US" b="1" dirty="0">
                <a:latin typeface="Times New Roman" panose="02020603050405020304" pitchFamily="18" charset="0"/>
                <a:cs typeface="Times New Roman" panose="02020603050405020304" pitchFamily="18" charset="0"/>
              </a:rPr>
              <a:t>following tokens</a:t>
            </a:r>
          </a:p>
        </p:txBody>
      </p:sp>
    </p:spTree>
    <p:extLst>
      <p:ext uri="{BB962C8B-B14F-4D97-AF65-F5344CB8AC3E}">
        <p14:creationId xmlns:p14="http://schemas.microsoft.com/office/powerpoint/2010/main" val="1942474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p3"/>
          <p:cNvSpPr txBox="1"/>
          <p:nvPr/>
        </p:nvSpPr>
        <p:spPr>
          <a:xfrm>
            <a:off x="441436" y="188384"/>
            <a:ext cx="9541550" cy="1384995"/>
          </a:xfrm>
          <a:prstGeom prst="rect">
            <a:avLst/>
          </a:prstGeom>
          <a:solidFill>
            <a:srgbClr val="FFE599"/>
          </a:solidFill>
          <a:ln>
            <a:noFill/>
          </a:ln>
        </p:spPr>
        <p:txBody>
          <a:bodyPr spcFirstLastPara="1" wrap="square" lIns="0" tIns="0" rIns="0" bIns="0" anchor="t" anchorCtr="0">
            <a:spAutoFit/>
          </a:bodyPr>
          <a:lstStyle/>
          <a:p>
            <a:r>
              <a:rPr lang="en-US" dirty="0"/>
              <a:t>A </a:t>
            </a:r>
            <a:r>
              <a:rPr lang="en-US" dirty="0" smtClean="0"/>
              <a:t>common method </a:t>
            </a:r>
            <a:r>
              <a:rPr lang="en-US" dirty="0"/>
              <a:t>that individuals or groups rely on for coming up </a:t>
            </a:r>
            <a:r>
              <a:rPr lang="en-US" dirty="0" smtClean="0"/>
              <a:t>with creative solutions </a:t>
            </a:r>
            <a:r>
              <a:rPr lang="en-US" dirty="0"/>
              <a:t>is </a:t>
            </a:r>
            <a:endParaRPr lang="en-US" dirty="0" smtClean="0"/>
          </a:p>
          <a:p>
            <a:pPr marL="285750" indent="-285750">
              <a:buFont typeface="Arial" panose="020B0604020202020204" pitchFamily="34" charset="0"/>
              <a:buChar char="•"/>
            </a:pPr>
            <a:r>
              <a:rPr lang="en-US" dirty="0" smtClean="0"/>
              <a:t>to </a:t>
            </a:r>
            <a:r>
              <a:rPr lang="en-US" dirty="0"/>
              <a:t>start with a “</a:t>
            </a:r>
            <a:r>
              <a:rPr lang="en-US" b="1" dirty="0"/>
              <a:t>brainstorming</a:t>
            </a:r>
            <a:r>
              <a:rPr lang="en-US" dirty="0"/>
              <a:t>” phase</a:t>
            </a:r>
            <a:r>
              <a:rPr lang="en-US" dirty="0" smtClean="0"/>
              <a:t>, </a:t>
            </a:r>
          </a:p>
          <a:p>
            <a:r>
              <a:rPr lang="en-US" dirty="0"/>
              <a:t>	</a:t>
            </a:r>
            <a:r>
              <a:rPr lang="en-US" dirty="0" smtClean="0"/>
              <a:t>where </a:t>
            </a:r>
            <a:r>
              <a:rPr lang="en-US" dirty="0"/>
              <a:t>many solutions to a problem are proposed, </a:t>
            </a:r>
            <a:r>
              <a:rPr lang="en-US" dirty="0" smtClean="0"/>
              <a:t> and</a:t>
            </a:r>
          </a:p>
          <a:p>
            <a:pPr marL="285750" indent="-285750">
              <a:buFont typeface="Arial" panose="020B0604020202020204" pitchFamily="34" charset="0"/>
              <a:buChar char="•"/>
            </a:pPr>
            <a:r>
              <a:rPr lang="en-US" dirty="0" smtClean="0"/>
              <a:t>to </a:t>
            </a:r>
            <a:r>
              <a:rPr lang="en-US" dirty="0"/>
              <a:t>follow with a “</a:t>
            </a:r>
            <a:r>
              <a:rPr lang="en-US" b="1" dirty="0"/>
              <a:t>selection</a:t>
            </a:r>
            <a:r>
              <a:rPr lang="en-US" dirty="0"/>
              <a:t>” phase, </a:t>
            </a:r>
            <a:endParaRPr lang="en-US" dirty="0" smtClean="0"/>
          </a:p>
          <a:p>
            <a:pPr lvl="1"/>
            <a:r>
              <a:rPr lang="en-US" dirty="0"/>
              <a:t>	</a:t>
            </a:r>
            <a:r>
              <a:rPr lang="en-US" dirty="0" smtClean="0"/>
              <a:t>where </a:t>
            </a:r>
            <a:r>
              <a:rPr lang="en-US" dirty="0"/>
              <a:t>those </a:t>
            </a:r>
            <a:r>
              <a:rPr lang="en-US" dirty="0" smtClean="0"/>
              <a:t>solutions are </a:t>
            </a:r>
            <a:r>
              <a:rPr lang="en-US" dirty="0"/>
              <a:t>judged by some </a:t>
            </a:r>
            <a:r>
              <a:rPr lang="en-US" dirty="0" smtClean="0"/>
              <a:t>criteria, with the </a:t>
            </a:r>
            <a:r>
              <a:rPr lang="en-US" dirty="0"/>
              <a:t>best </a:t>
            </a:r>
            <a:r>
              <a:rPr lang="en-US" dirty="0" smtClean="0"/>
              <a:t>solution then selected</a:t>
            </a:r>
            <a:r>
              <a:rPr lang="en-US" dirty="0"/>
              <a:t>. </a:t>
            </a:r>
          </a:p>
        </p:txBody>
      </p:sp>
    </p:spTree>
    <p:extLst>
      <p:ext uri="{BB962C8B-B14F-4D97-AF65-F5344CB8AC3E}">
        <p14:creationId xmlns:p14="http://schemas.microsoft.com/office/powerpoint/2010/main" val="163879359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8"/>
          <p:cNvSpPr txBox="1">
            <a:spLocks noGrp="1"/>
          </p:cNvSpPr>
          <p:nvPr>
            <p:ph type="title"/>
          </p:nvPr>
        </p:nvSpPr>
        <p:spPr>
          <a:xfrm>
            <a:off x="1622443" y="566781"/>
            <a:ext cx="10258393" cy="658302"/>
          </a:xfrm>
          <a:prstGeom prst="rect">
            <a:avLst/>
          </a:prstGeom>
        </p:spPr>
        <p:txBody>
          <a:bodyPr spcFirstLastPara="1" vert="horz" wrap="square" lIns="121900" tIns="121900" rIns="121900" bIns="121900" numCol="1" anchor="t" anchorCtr="0" compatLnSpc="1">
            <a:prstTxWarp prst="textNoShape">
              <a:avLst/>
            </a:prstTxWarp>
            <a:normAutofit/>
          </a:bodyPr>
          <a:lstStyle/>
          <a:p>
            <a:r>
              <a:rPr lang="en-US" dirty="0"/>
              <a:t>On-the-Fly Length Generalization: LM-Infinite</a:t>
            </a:r>
            <a:endParaRPr dirty="0"/>
          </a:p>
        </p:txBody>
      </p:sp>
      <p:cxnSp>
        <p:nvCxnSpPr>
          <p:cNvPr id="5" name="Straight Connector 4">
            <a:extLst>
              <a:ext uri="{FF2B5EF4-FFF2-40B4-BE49-F238E27FC236}">
                <a16:creationId xmlns="" xmlns:a16="http://schemas.microsoft.com/office/drawing/2014/main" id="{E132432D-A9A6-9EF9-9C3E-583F10D67CCE}"/>
              </a:ext>
            </a:extLst>
          </p:cNvPr>
          <p:cNvCxnSpPr>
            <a:cxnSpLocks noChangeShapeType="1"/>
          </p:cNvCxnSpPr>
          <p:nvPr/>
        </p:nvCxnSpPr>
        <p:spPr bwMode="auto">
          <a:xfrm>
            <a:off x="381002" y="1198470"/>
            <a:ext cx="11302999" cy="0"/>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pic>
        <p:nvPicPr>
          <p:cNvPr id="2" name="Picture 1">
            <a:extLst>
              <a:ext uri="{FF2B5EF4-FFF2-40B4-BE49-F238E27FC236}">
                <a16:creationId xmlns="" xmlns:a16="http://schemas.microsoft.com/office/drawing/2014/main" id="{9F97CE42-E8D1-C50E-3096-897D9D34E0A6}"/>
              </a:ext>
            </a:extLst>
          </p:cNvPr>
          <p:cNvPicPr>
            <a:picLocks noChangeAspect="1"/>
          </p:cNvPicPr>
          <p:nvPr/>
        </p:nvPicPr>
        <p:blipFill>
          <a:blip r:embed="rId3"/>
          <a:stretch>
            <a:fillRect/>
          </a:stretch>
        </p:blipFill>
        <p:spPr>
          <a:xfrm>
            <a:off x="3911599" y="1479189"/>
            <a:ext cx="7772400" cy="4631625"/>
          </a:xfrm>
          <a:prstGeom prst="rect">
            <a:avLst/>
          </a:prstGeom>
        </p:spPr>
      </p:pic>
      <p:sp>
        <p:nvSpPr>
          <p:cNvPr id="3" name="TextBox 2">
            <a:extLst>
              <a:ext uri="{FF2B5EF4-FFF2-40B4-BE49-F238E27FC236}">
                <a16:creationId xmlns="" xmlns:a16="http://schemas.microsoft.com/office/drawing/2014/main" id="{A74A3A9B-3A15-5FC8-4541-903C7B2A65D7}"/>
              </a:ext>
            </a:extLst>
          </p:cNvPr>
          <p:cNvSpPr txBox="1"/>
          <p:nvPr/>
        </p:nvSpPr>
        <p:spPr>
          <a:xfrm>
            <a:off x="369881" y="1670503"/>
            <a:ext cx="3353035" cy="4154983"/>
          </a:xfrm>
          <a:prstGeom prst="rect">
            <a:avLst/>
          </a:prstGeom>
          <a:noFill/>
        </p:spPr>
        <p:txBody>
          <a:bodyPr wrap="square">
            <a:spAutoFit/>
          </a:bodyPr>
          <a:lstStyle/>
          <a:p>
            <a:r>
              <a:rPr lang="en-US" sz="2400" b="1" dirty="0">
                <a:solidFill>
                  <a:srgbClr val="000000"/>
                </a:solidFill>
                <a:latin typeface="Helvetica Neue" panose="02000503000000020004" pitchFamily="2" charset="0"/>
              </a:rPr>
              <a:t>Advantages:</a:t>
            </a:r>
          </a:p>
          <a:p>
            <a:endParaRPr lang="en-US" sz="2400" dirty="0">
              <a:solidFill>
                <a:srgbClr val="000000"/>
              </a:solidFill>
              <a:latin typeface="Helvetica Neue" panose="02000503000000020004" pitchFamily="2" charset="0"/>
            </a:endParaRPr>
          </a:p>
          <a:p>
            <a:r>
              <a:rPr lang="en-US" sz="2400" dirty="0">
                <a:solidFill>
                  <a:srgbClr val="000000"/>
                </a:solidFill>
                <a:latin typeface="Helvetica Neue" panose="02000503000000020004" pitchFamily="2" charset="0"/>
              </a:rPr>
              <a:t>Plug-and-play, no fine-tuning needed.</a:t>
            </a:r>
          </a:p>
          <a:p>
            <a:endParaRPr lang="en-US" sz="2400" dirty="0">
              <a:solidFill>
                <a:srgbClr val="000000"/>
              </a:solidFill>
              <a:latin typeface="Helvetica Neue" panose="02000503000000020004" pitchFamily="2" charset="0"/>
            </a:endParaRPr>
          </a:p>
          <a:p>
            <a:r>
              <a:rPr lang="en-US" sz="2400" dirty="0">
                <a:solidFill>
                  <a:srgbClr val="000000"/>
                </a:solidFill>
                <a:latin typeface="Helvetica Neue" panose="02000503000000020004" pitchFamily="2" charset="0"/>
              </a:rPr>
              <a:t>Easy to implement</a:t>
            </a:r>
          </a:p>
          <a:p>
            <a:endParaRPr lang="en-US" sz="2400" dirty="0">
              <a:solidFill>
                <a:srgbClr val="000000"/>
              </a:solidFill>
              <a:latin typeface="Helvetica Neue" panose="02000503000000020004" pitchFamily="2" charset="0"/>
            </a:endParaRPr>
          </a:p>
          <a:p>
            <a:r>
              <a:rPr lang="en-US" sz="2400" dirty="0">
                <a:solidFill>
                  <a:srgbClr val="000000"/>
                </a:solidFill>
                <a:latin typeface="Helvetica Neue" panose="02000503000000020004" pitchFamily="2" charset="0"/>
              </a:rPr>
              <a:t>Compatible with various LLMs.</a:t>
            </a:r>
          </a:p>
          <a:p>
            <a:endParaRPr lang="en-US" sz="2400" dirty="0">
              <a:solidFill>
                <a:srgbClr val="000000"/>
              </a:solidFill>
              <a:latin typeface="Helvetica Neue" panose="02000503000000020004" pitchFamily="2" charset="0"/>
            </a:endParaRPr>
          </a:p>
          <a:p>
            <a:r>
              <a:rPr lang="en-US" sz="2400" dirty="0">
                <a:solidFill>
                  <a:srgbClr val="000000"/>
                </a:solidFill>
                <a:latin typeface="Helvetica Neue" panose="02000503000000020004" pitchFamily="2" charset="0"/>
              </a:rPr>
              <a:t>O(n) efficiency.</a:t>
            </a:r>
          </a:p>
        </p:txBody>
      </p:sp>
    </p:spTree>
    <p:extLst>
      <p:ext uri="{BB962C8B-B14F-4D97-AF65-F5344CB8AC3E}">
        <p14:creationId xmlns:p14="http://schemas.microsoft.com/office/powerpoint/2010/main" val="5082810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8"/>
          <p:cNvSpPr txBox="1">
            <a:spLocks noGrp="1"/>
          </p:cNvSpPr>
          <p:nvPr>
            <p:ph type="title"/>
          </p:nvPr>
        </p:nvSpPr>
        <p:spPr>
          <a:xfrm>
            <a:off x="1622443" y="566781"/>
            <a:ext cx="10258393" cy="658302"/>
          </a:xfrm>
          <a:prstGeom prst="rect">
            <a:avLst/>
          </a:prstGeom>
        </p:spPr>
        <p:txBody>
          <a:bodyPr spcFirstLastPara="1" vert="horz" wrap="square" lIns="121900" tIns="121900" rIns="121900" bIns="121900" numCol="1" anchor="t" anchorCtr="0" compatLnSpc="1">
            <a:prstTxWarp prst="textNoShape">
              <a:avLst/>
            </a:prstTxWarp>
            <a:normAutofit/>
          </a:bodyPr>
          <a:lstStyle/>
          <a:p>
            <a:r>
              <a:rPr lang="en-US" dirty="0"/>
              <a:t>Conceptually Understanding Positions in LLMs</a:t>
            </a:r>
            <a:endParaRPr dirty="0"/>
          </a:p>
        </p:txBody>
      </p:sp>
      <p:cxnSp>
        <p:nvCxnSpPr>
          <p:cNvPr id="5" name="Straight Connector 4">
            <a:extLst>
              <a:ext uri="{FF2B5EF4-FFF2-40B4-BE49-F238E27FC236}">
                <a16:creationId xmlns="" xmlns:a16="http://schemas.microsoft.com/office/drawing/2014/main" id="{E132432D-A9A6-9EF9-9C3E-583F10D67CCE}"/>
              </a:ext>
            </a:extLst>
          </p:cNvPr>
          <p:cNvCxnSpPr>
            <a:cxnSpLocks noChangeShapeType="1"/>
          </p:cNvCxnSpPr>
          <p:nvPr/>
        </p:nvCxnSpPr>
        <p:spPr bwMode="auto">
          <a:xfrm>
            <a:off x="381002" y="1198470"/>
            <a:ext cx="11302999" cy="0"/>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pic>
        <p:nvPicPr>
          <p:cNvPr id="4" name="Picture 3">
            <a:extLst>
              <a:ext uri="{FF2B5EF4-FFF2-40B4-BE49-F238E27FC236}">
                <a16:creationId xmlns="" xmlns:a16="http://schemas.microsoft.com/office/drawing/2014/main" id="{A85587F3-0832-7660-BE5A-2774547400BE}"/>
              </a:ext>
            </a:extLst>
          </p:cNvPr>
          <p:cNvPicPr>
            <a:picLocks noChangeAspect="1"/>
          </p:cNvPicPr>
          <p:nvPr/>
        </p:nvPicPr>
        <p:blipFill>
          <a:blip r:embed="rId3"/>
          <a:stretch>
            <a:fillRect/>
          </a:stretch>
        </p:blipFill>
        <p:spPr>
          <a:xfrm>
            <a:off x="2326822" y="1648404"/>
            <a:ext cx="7538357" cy="4600583"/>
          </a:xfrm>
          <a:prstGeom prst="rect">
            <a:avLst/>
          </a:prstGeom>
        </p:spPr>
      </p:pic>
    </p:spTree>
    <p:extLst>
      <p:ext uri="{BB962C8B-B14F-4D97-AF65-F5344CB8AC3E}">
        <p14:creationId xmlns:p14="http://schemas.microsoft.com/office/powerpoint/2010/main" val="1954271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8"/>
          <p:cNvSpPr txBox="1">
            <a:spLocks noGrp="1"/>
          </p:cNvSpPr>
          <p:nvPr>
            <p:ph type="title"/>
          </p:nvPr>
        </p:nvSpPr>
        <p:spPr>
          <a:xfrm>
            <a:off x="1622443" y="566781"/>
            <a:ext cx="10258393" cy="658302"/>
          </a:xfrm>
          <a:prstGeom prst="rect">
            <a:avLst/>
          </a:prstGeom>
        </p:spPr>
        <p:txBody>
          <a:bodyPr spcFirstLastPara="1" vert="horz" wrap="square" lIns="121900" tIns="121900" rIns="121900" bIns="121900" numCol="1" anchor="t" anchorCtr="0" compatLnSpc="1">
            <a:prstTxWarp prst="textNoShape">
              <a:avLst/>
            </a:prstTxWarp>
            <a:normAutofit/>
          </a:bodyPr>
          <a:lstStyle/>
          <a:p>
            <a:r>
              <a:rPr lang="en-US" dirty="0"/>
              <a:t>Evaluation: Perplexity</a:t>
            </a:r>
            <a:endParaRPr dirty="0"/>
          </a:p>
        </p:txBody>
      </p:sp>
      <p:cxnSp>
        <p:nvCxnSpPr>
          <p:cNvPr id="5" name="Straight Connector 4">
            <a:extLst>
              <a:ext uri="{FF2B5EF4-FFF2-40B4-BE49-F238E27FC236}">
                <a16:creationId xmlns="" xmlns:a16="http://schemas.microsoft.com/office/drawing/2014/main" id="{E132432D-A9A6-9EF9-9C3E-583F10D67CCE}"/>
              </a:ext>
            </a:extLst>
          </p:cNvPr>
          <p:cNvCxnSpPr>
            <a:cxnSpLocks noChangeShapeType="1"/>
          </p:cNvCxnSpPr>
          <p:nvPr/>
        </p:nvCxnSpPr>
        <p:spPr bwMode="auto">
          <a:xfrm>
            <a:off x="381002" y="1198470"/>
            <a:ext cx="11302999" cy="0"/>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pic>
        <p:nvPicPr>
          <p:cNvPr id="2" name="Picture 1">
            <a:extLst>
              <a:ext uri="{FF2B5EF4-FFF2-40B4-BE49-F238E27FC236}">
                <a16:creationId xmlns="" xmlns:a16="http://schemas.microsoft.com/office/drawing/2014/main" id="{C82FD9C5-35D7-B788-EC0E-40D8535F26E5}"/>
              </a:ext>
            </a:extLst>
          </p:cNvPr>
          <p:cNvPicPr>
            <a:picLocks noChangeAspect="1"/>
          </p:cNvPicPr>
          <p:nvPr/>
        </p:nvPicPr>
        <p:blipFill>
          <a:blip r:embed="rId3"/>
          <a:stretch>
            <a:fillRect/>
          </a:stretch>
        </p:blipFill>
        <p:spPr>
          <a:xfrm>
            <a:off x="381000" y="2495986"/>
            <a:ext cx="11381670" cy="3163544"/>
          </a:xfrm>
          <a:prstGeom prst="rect">
            <a:avLst/>
          </a:prstGeom>
        </p:spPr>
      </p:pic>
      <p:sp>
        <p:nvSpPr>
          <p:cNvPr id="3" name="TextBox 2">
            <a:extLst>
              <a:ext uri="{FF2B5EF4-FFF2-40B4-BE49-F238E27FC236}">
                <a16:creationId xmlns="" xmlns:a16="http://schemas.microsoft.com/office/drawing/2014/main" id="{F0BADCED-B9D8-C231-F193-E1C0D6104FC1}"/>
              </a:ext>
            </a:extLst>
          </p:cNvPr>
          <p:cNvSpPr txBox="1"/>
          <p:nvPr/>
        </p:nvSpPr>
        <p:spPr>
          <a:xfrm>
            <a:off x="369881" y="1630618"/>
            <a:ext cx="11302999" cy="461665"/>
          </a:xfrm>
          <a:prstGeom prst="rect">
            <a:avLst/>
          </a:prstGeom>
          <a:noFill/>
        </p:spPr>
        <p:txBody>
          <a:bodyPr wrap="square" rtlCol="0">
            <a:spAutoFit/>
          </a:bodyPr>
          <a:lstStyle/>
          <a:p>
            <a:r>
              <a:rPr lang="en-US" sz="2400" b="1" dirty="0">
                <a:solidFill>
                  <a:srgbClr val="000000"/>
                </a:solidFill>
                <a:latin typeface="Helvetica Neue" panose="02000503000000020004" pitchFamily="2" charset="0"/>
              </a:rPr>
              <a:t>LM-Infinite flattens the perplexity curves of various LLMs.</a:t>
            </a:r>
          </a:p>
        </p:txBody>
      </p:sp>
      <p:sp>
        <p:nvSpPr>
          <p:cNvPr id="7" name="TextBox 6">
            <a:extLst>
              <a:ext uri="{FF2B5EF4-FFF2-40B4-BE49-F238E27FC236}">
                <a16:creationId xmlns="" xmlns:a16="http://schemas.microsoft.com/office/drawing/2014/main" id="{054C2D35-9E97-6AFF-6655-921CC1CCDADF}"/>
              </a:ext>
            </a:extLst>
          </p:cNvPr>
          <p:cNvSpPr txBox="1"/>
          <p:nvPr/>
        </p:nvSpPr>
        <p:spPr>
          <a:xfrm>
            <a:off x="569371" y="2677264"/>
            <a:ext cx="4859157" cy="246221"/>
          </a:xfrm>
          <a:prstGeom prst="rect">
            <a:avLst/>
          </a:prstGeom>
          <a:noFill/>
        </p:spPr>
        <p:txBody>
          <a:bodyPr wrap="square">
            <a:spAutoFit/>
          </a:bodyPr>
          <a:lstStyle/>
          <a:p>
            <a:r>
              <a:rPr lang="en-US" sz="1000" dirty="0"/>
              <a:t>Negative Log-Likelihood </a:t>
            </a:r>
            <a:r>
              <a:rPr lang="en-US" altLang="zh-CN" sz="1000" dirty="0"/>
              <a:t>≈ log(perplexity) </a:t>
            </a:r>
            <a:endParaRPr lang="en-US" sz="1000" dirty="0"/>
          </a:p>
        </p:txBody>
      </p:sp>
    </p:spTree>
    <p:extLst>
      <p:ext uri="{BB962C8B-B14F-4D97-AF65-F5344CB8AC3E}">
        <p14:creationId xmlns:p14="http://schemas.microsoft.com/office/powerpoint/2010/main" val="17999048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8"/>
          <p:cNvSpPr txBox="1">
            <a:spLocks noGrp="1"/>
          </p:cNvSpPr>
          <p:nvPr>
            <p:ph type="title"/>
          </p:nvPr>
        </p:nvSpPr>
        <p:spPr>
          <a:xfrm>
            <a:off x="1622443" y="566781"/>
            <a:ext cx="10258393" cy="658302"/>
          </a:xfrm>
          <a:prstGeom prst="rect">
            <a:avLst/>
          </a:prstGeom>
        </p:spPr>
        <p:txBody>
          <a:bodyPr spcFirstLastPara="1" vert="horz" wrap="square" lIns="121900" tIns="121900" rIns="121900" bIns="121900" numCol="1" anchor="t" anchorCtr="0" compatLnSpc="1">
            <a:prstTxWarp prst="textNoShape">
              <a:avLst/>
            </a:prstTxWarp>
            <a:normAutofit/>
          </a:bodyPr>
          <a:lstStyle/>
          <a:p>
            <a:r>
              <a:rPr lang="en-US" dirty="0"/>
              <a:t>Evaluation: Generation Quality</a:t>
            </a:r>
            <a:endParaRPr dirty="0"/>
          </a:p>
        </p:txBody>
      </p:sp>
      <p:cxnSp>
        <p:nvCxnSpPr>
          <p:cNvPr id="5" name="Straight Connector 4">
            <a:extLst>
              <a:ext uri="{FF2B5EF4-FFF2-40B4-BE49-F238E27FC236}">
                <a16:creationId xmlns="" xmlns:a16="http://schemas.microsoft.com/office/drawing/2014/main" id="{E132432D-A9A6-9EF9-9C3E-583F10D67CCE}"/>
              </a:ext>
            </a:extLst>
          </p:cNvPr>
          <p:cNvCxnSpPr>
            <a:cxnSpLocks noChangeShapeType="1"/>
          </p:cNvCxnSpPr>
          <p:nvPr/>
        </p:nvCxnSpPr>
        <p:spPr bwMode="auto">
          <a:xfrm>
            <a:off x="381002" y="1198470"/>
            <a:ext cx="11302999" cy="0"/>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sp>
        <p:nvSpPr>
          <p:cNvPr id="3" name="TextBox 2">
            <a:extLst>
              <a:ext uri="{FF2B5EF4-FFF2-40B4-BE49-F238E27FC236}">
                <a16:creationId xmlns="" xmlns:a16="http://schemas.microsoft.com/office/drawing/2014/main" id="{F0BADCED-B9D8-C231-F193-E1C0D6104FC1}"/>
              </a:ext>
            </a:extLst>
          </p:cNvPr>
          <p:cNvSpPr txBox="1"/>
          <p:nvPr/>
        </p:nvSpPr>
        <p:spPr>
          <a:xfrm>
            <a:off x="369881" y="1541234"/>
            <a:ext cx="11302999" cy="830997"/>
          </a:xfrm>
          <a:prstGeom prst="rect">
            <a:avLst/>
          </a:prstGeom>
          <a:noFill/>
        </p:spPr>
        <p:txBody>
          <a:bodyPr wrap="square" rtlCol="0">
            <a:spAutoFit/>
          </a:bodyPr>
          <a:lstStyle/>
          <a:p>
            <a:r>
              <a:rPr lang="en-US" sz="2400" b="1" dirty="0">
                <a:solidFill>
                  <a:srgbClr val="000000"/>
                </a:solidFill>
                <a:latin typeface="Helvetica Neue" panose="02000503000000020004" pitchFamily="2" charset="0"/>
              </a:rPr>
              <a:t>LM-Infinite lets LLMs generate texts with higher quality after long context, superior or similar to their finetuned counterpart MPT-7B-SW.</a:t>
            </a:r>
          </a:p>
        </p:txBody>
      </p:sp>
      <p:pic>
        <p:nvPicPr>
          <p:cNvPr id="4" name="Picture 3">
            <a:extLst>
              <a:ext uri="{FF2B5EF4-FFF2-40B4-BE49-F238E27FC236}">
                <a16:creationId xmlns="" xmlns:a16="http://schemas.microsoft.com/office/drawing/2014/main" id="{5636A867-2984-BBCC-733C-4D9EB882AAFE}"/>
              </a:ext>
            </a:extLst>
          </p:cNvPr>
          <p:cNvPicPr>
            <a:picLocks noChangeAspect="1"/>
          </p:cNvPicPr>
          <p:nvPr/>
        </p:nvPicPr>
        <p:blipFill>
          <a:blip r:embed="rId3"/>
          <a:stretch>
            <a:fillRect/>
          </a:stretch>
        </p:blipFill>
        <p:spPr>
          <a:xfrm>
            <a:off x="473598" y="2391489"/>
            <a:ext cx="11048356" cy="3756269"/>
          </a:xfrm>
          <a:prstGeom prst="rect">
            <a:avLst/>
          </a:prstGeom>
        </p:spPr>
      </p:pic>
    </p:spTree>
    <p:extLst>
      <p:ext uri="{BB962C8B-B14F-4D97-AF65-F5344CB8AC3E}">
        <p14:creationId xmlns:p14="http://schemas.microsoft.com/office/powerpoint/2010/main" val="25998314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8"/>
          <p:cNvSpPr txBox="1">
            <a:spLocks noGrp="1"/>
          </p:cNvSpPr>
          <p:nvPr>
            <p:ph type="title"/>
          </p:nvPr>
        </p:nvSpPr>
        <p:spPr>
          <a:xfrm>
            <a:off x="1622443" y="566781"/>
            <a:ext cx="10258393" cy="658302"/>
          </a:xfrm>
          <a:prstGeom prst="rect">
            <a:avLst/>
          </a:prstGeom>
        </p:spPr>
        <p:txBody>
          <a:bodyPr spcFirstLastPara="1" vert="horz" wrap="square" lIns="121900" tIns="121900" rIns="121900" bIns="121900" numCol="1" anchor="t" anchorCtr="0" compatLnSpc="1">
            <a:prstTxWarp prst="textNoShape">
              <a:avLst/>
            </a:prstTxWarp>
            <a:normAutofit/>
          </a:bodyPr>
          <a:lstStyle/>
          <a:p>
            <a:r>
              <a:rPr lang="en-US" dirty="0"/>
              <a:t>Generation Comparison Examples</a:t>
            </a:r>
            <a:endParaRPr dirty="0"/>
          </a:p>
        </p:txBody>
      </p:sp>
      <p:cxnSp>
        <p:nvCxnSpPr>
          <p:cNvPr id="5" name="Straight Connector 4">
            <a:extLst>
              <a:ext uri="{FF2B5EF4-FFF2-40B4-BE49-F238E27FC236}">
                <a16:creationId xmlns="" xmlns:a16="http://schemas.microsoft.com/office/drawing/2014/main" id="{E132432D-A9A6-9EF9-9C3E-583F10D67CCE}"/>
              </a:ext>
            </a:extLst>
          </p:cNvPr>
          <p:cNvCxnSpPr>
            <a:cxnSpLocks noChangeShapeType="1"/>
          </p:cNvCxnSpPr>
          <p:nvPr/>
        </p:nvCxnSpPr>
        <p:spPr bwMode="auto">
          <a:xfrm>
            <a:off x="381002" y="1198470"/>
            <a:ext cx="11302999" cy="0"/>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sp>
        <p:nvSpPr>
          <p:cNvPr id="2" name="TextBox 1">
            <a:extLst>
              <a:ext uri="{FF2B5EF4-FFF2-40B4-BE49-F238E27FC236}">
                <a16:creationId xmlns="" xmlns:a16="http://schemas.microsoft.com/office/drawing/2014/main" id="{52580C76-58C5-1E62-510E-5F01E247A26F}"/>
              </a:ext>
            </a:extLst>
          </p:cNvPr>
          <p:cNvSpPr txBox="1"/>
          <p:nvPr/>
        </p:nvSpPr>
        <p:spPr>
          <a:xfrm>
            <a:off x="369881" y="1541234"/>
            <a:ext cx="5726121" cy="461665"/>
          </a:xfrm>
          <a:prstGeom prst="rect">
            <a:avLst/>
          </a:prstGeom>
          <a:noFill/>
        </p:spPr>
        <p:txBody>
          <a:bodyPr wrap="square" rtlCol="0">
            <a:spAutoFit/>
          </a:bodyPr>
          <a:lstStyle/>
          <a:p>
            <a:r>
              <a:rPr lang="en-US" sz="2400" b="1" dirty="0" err="1">
                <a:solidFill>
                  <a:srgbClr val="000000"/>
                </a:solidFill>
                <a:latin typeface="Helvetica Neue" panose="02000503000000020004" pitchFamily="2" charset="0"/>
              </a:rPr>
              <a:t>ArXiv</a:t>
            </a:r>
            <a:r>
              <a:rPr lang="en-US" sz="2400" b="1" dirty="0">
                <a:solidFill>
                  <a:srgbClr val="000000"/>
                </a:solidFill>
                <a:latin typeface="Helvetica Neue" panose="02000503000000020004" pitchFamily="2" charset="0"/>
              </a:rPr>
              <a:t> Dataset (preprints)</a:t>
            </a:r>
          </a:p>
        </p:txBody>
      </p:sp>
      <p:sp>
        <p:nvSpPr>
          <p:cNvPr id="7" name="TextBox 6">
            <a:extLst>
              <a:ext uri="{FF2B5EF4-FFF2-40B4-BE49-F238E27FC236}">
                <a16:creationId xmlns="" xmlns:a16="http://schemas.microsoft.com/office/drawing/2014/main" id="{B4639C5F-DC80-671A-0F7F-A3A717A6BCD5}"/>
              </a:ext>
            </a:extLst>
          </p:cNvPr>
          <p:cNvSpPr txBox="1"/>
          <p:nvPr/>
        </p:nvSpPr>
        <p:spPr>
          <a:xfrm>
            <a:off x="6096002" y="1541234"/>
            <a:ext cx="5726121" cy="461665"/>
          </a:xfrm>
          <a:prstGeom prst="rect">
            <a:avLst/>
          </a:prstGeom>
          <a:noFill/>
        </p:spPr>
        <p:txBody>
          <a:bodyPr wrap="square" rtlCol="0">
            <a:spAutoFit/>
          </a:bodyPr>
          <a:lstStyle/>
          <a:p>
            <a:r>
              <a:rPr lang="en-US" sz="2400" b="1" dirty="0">
                <a:solidFill>
                  <a:srgbClr val="000000"/>
                </a:solidFill>
                <a:latin typeface="Helvetica Neue" panose="02000503000000020004" pitchFamily="2" charset="0"/>
              </a:rPr>
              <a:t>OpenWebText2 Dataset (Reddit posts)</a:t>
            </a:r>
          </a:p>
        </p:txBody>
      </p:sp>
      <p:sp>
        <p:nvSpPr>
          <p:cNvPr id="8" name="TextBox 7">
            <a:extLst>
              <a:ext uri="{FF2B5EF4-FFF2-40B4-BE49-F238E27FC236}">
                <a16:creationId xmlns="" xmlns:a16="http://schemas.microsoft.com/office/drawing/2014/main" id="{E65F99CC-390C-DF6A-CFD7-E65C082AA1EE}"/>
              </a:ext>
            </a:extLst>
          </p:cNvPr>
          <p:cNvSpPr txBox="1"/>
          <p:nvPr/>
        </p:nvSpPr>
        <p:spPr>
          <a:xfrm>
            <a:off x="306380" y="2007123"/>
            <a:ext cx="5726121" cy="507831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Vanilla </a:t>
            </a:r>
            <a:r>
              <a:rPr lang="en-US" dirty="0" err="1">
                <a:latin typeface="Times New Roman" panose="02020603050405020304" pitchFamily="18" charset="0"/>
                <a:cs typeface="Times New Roman" panose="02020603050405020304" pitchFamily="18" charset="0"/>
              </a:rPr>
              <a:t>LLaMA</a:t>
            </a:r>
            <a:r>
              <a:rPr lang="en-US" dirty="0">
                <a:latin typeface="Times New Roman" panose="02020603050405020304" pitchFamily="18" charset="0"/>
                <a:cs typeface="Times New Roman" panose="02020603050405020304" pitchFamily="18" charset="0"/>
              </a:rPr>
              <a:t>:</a:t>
            </a:r>
          </a:p>
          <a:p>
            <a:r>
              <a:rPr lang="en-US" i="1" dirty="0">
                <a:latin typeface="Times New Roman" panose="02020603050405020304" pitchFamily="18" charset="0"/>
                <a:cs typeface="Times New Roman" panose="02020603050405020304" pitchFamily="18" charset="0"/>
              </a:rPr>
              <a:t>of this (of over-</a:t>
            </a:r>
            <a:r>
              <a:rPr lang="en-US" i="1" dirty="0" err="1">
                <a:latin typeface="Times New Roman" panose="02020603050405020304" pitchFamily="18" charset="0"/>
                <a:cs typeface="Times New Roman" panose="02020603050405020304" pitchFamily="18" charset="0"/>
              </a:rPr>
              <a:t>equary</a:t>
            </a:r>
            <a:r>
              <a:rPr lang="en-US" i="1" dirty="0">
                <a:latin typeface="Times New Roman" panose="02020603050405020304" pitchFamily="18" charset="0"/>
                <a:cs typeface="Times New Roman" panose="02020603050405020304" pitchFamily="18" charset="0"/>
              </a:rPr>
              <a:t>-her, and [( and, in the...</a:t>
            </a:r>
            <a:r>
              <a:rPr lang="en-US" i="1" dirty="0" err="1">
                <a:latin typeface="Times New Roman" panose="02020603050405020304" pitchFamily="18" charset="0"/>
                <a:cs typeface="Times New Roman" panose="02020603050405020304" pitchFamily="18" charset="0"/>
              </a:rPr>
              <a:t>cister</a:t>
            </a:r>
            <a:r>
              <a:rPr lang="en-US" i="1" dirty="0">
                <a:latin typeface="Times New Roman" panose="02020603050405020304" pitchFamily="18" charset="0"/>
                <a:cs typeface="Times New Roman" panose="02020603050405020304" pitchFamily="18" charset="0"/>
              </a:rPr>
              <a:t> '-- and an of the model to\n↵ by. by ..., this, by the. It, and it, 7. --(of an </a:t>
            </a:r>
            <a:r>
              <a:rPr lang="en-US" i="1" dirty="0" err="1">
                <a:latin typeface="Times New Roman" panose="02020603050405020304" pitchFamily="18" charset="0"/>
                <a:cs typeface="Times New Roman" panose="02020603050405020304" pitchFamily="18" charset="0"/>
              </a:rPr>
              <a:t>equist</a:t>
            </a:r>
            <a:r>
              <a:rPr lang="en-US" i="1" dirty="0">
                <a:latin typeface="Times New Roman" panose="02020603050405020304" pitchFamily="18" charset="0"/>
                <a:cs typeface="Times New Roman" panose="02020603050405020304" pitchFamily="18" charset="0"/>
              </a:rPr>
              <a:t> (of the.\</a:t>
            </a:r>
            <a:r>
              <a:rPr lang="en-US" i="1" dirty="0" err="1">
                <a:latin typeface="Times New Roman" panose="02020603050405020304" pitchFamily="18" charset="0"/>
                <a:cs typeface="Times New Roman" panose="02020603050405020304" pitchFamily="18" charset="0"/>
              </a:rPr>
              <a:t>nand</a:t>
            </a:r>
            <a:r>
              <a:rPr lang="en-US" i="1" dirty="0">
                <a:latin typeface="Times New Roman" panose="02020603050405020304" pitchFamily="18" charset="0"/>
                <a:cs typeface="Times New Roman" panose="02020603050405020304" pitchFamily="18" charset="0"/>
              </a:rPr>
              <a:t> to the [[[WNE (to. and for the (((de in the (for the </a:t>
            </a:r>
            <a:r>
              <a:rPr lang="en-US" i="1" dirty="0" err="1">
                <a:latin typeface="Times New Roman" panose="02020603050405020304" pitchFamily="18" charset="0"/>
                <a:cs typeface="Times New Roman" panose="02020603050405020304" pitchFamily="18" charset="0"/>
              </a:rPr>
              <a:t>andistile</a:t>
            </a:r>
            <a:r>
              <a:rPr lang="en-US" i="1" dirty="0">
                <a:latin typeface="Times New Roman" panose="02020603050405020304" pitchFamily="18" charset="0"/>
                <a:cs typeface="Times New Roman" panose="02020603050405020304" pitchFamily="18" charset="0"/>
              </a:rPr>
              <a:t>–c.\n-[de (for in an </a:t>
            </a:r>
            <a:r>
              <a:rPr lang="en-US" i="1" dirty="0" err="1">
                <a:latin typeface="Times New Roman" panose="02020603050405020304" pitchFamily="18" charset="0"/>
                <a:cs typeface="Times New Roman" panose="02020603050405020304" pitchFamily="18" charset="0"/>
              </a:rPr>
              <a:t>inc</a:t>
            </a:r>
            <a:r>
              <a:rPr lang="en-US" i="1" dirty="0">
                <a:latin typeface="Times New Roman" panose="02020603050405020304" pitchFamily="18" charset="0"/>
                <a:cs typeface="Times New Roman" panose="02020603050405020304" pitchFamily="18" charset="0"/>
              </a:rPr>
              <a:t> ort, ort (</a:t>
            </a:r>
            <a:r>
              <a:rPr lang="en-US" i="1" dirty="0" err="1">
                <a:latin typeface="Times New Roman" panose="02020603050405020304" pitchFamily="18" charset="0"/>
                <a:cs typeface="Times New Roman" panose="02020603050405020304" pitchFamily="18" charset="0"/>
              </a:rPr>
              <a:t>betness</a:t>
            </a:r>
            <a:r>
              <a:rPr lang="en-US" i="1" dirty="0">
                <a:latin typeface="Times New Roman" panose="02020603050405020304" pitchFamily="18" charset="0"/>
                <a:cs typeface="Times New Roman" panose="02020603050405020304" pitchFamily="18" charset="0"/>
              </a:rPr>
              <a:t> in &gt;with (with, based (and (&gt;~~such ((c of a or for the abstract as. of *.</a:t>
            </a:r>
          </a:p>
          <a:p>
            <a:endParaRPr lang="en-US" i="1"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LLaMA</a:t>
            </a:r>
            <a:r>
              <a:rPr lang="en-US" dirty="0">
                <a:latin typeface="Times New Roman" panose="02020603050405020304" pitchFamily="18" charset="0"/>
                <a:cs typeface="Times New Roman" panose="02020603050405020304" pitchFamily="18" charset="0"/>
              </a:rPr>
              <a:t> + LM-Infinite:</a:t>
            </a:r>
          </a:p>
          <a:p>
            <a:r>
              <a:rPr lang="en-US" i="1" dirty="0" err="1">
                <a:latin typeface="Times New Roman" panose="02020603050405020304" pitchFamily="18" charset="0"/>
                <a:cs typeface="Times New Roman" panose="02020603050405020304" pitchFamily="18" charset="0"/>
              </a:rPr>
              <a:t>Kottwitz</a:t>
            </a:r>
            <a:r>
              <a:rPr lang="en-US" i="1" dirty="0">
                <a:latin typeface="Times New Roman" panose="02020603050405020304" pitchFamily="18" charset="0"/>
                <a:cs typeface="Times New Roman" panose="02020603050405020304" pitchFamily="18" charset="0"/>
              </a:rPr>
              <a:t> [@Kottwitz84a] had formulated the conjecture (\\[eq\\_</a:t>
            </a:r>
            <a:r>
              <a:rPr lang="en-US" i="1" dirty="0" err="1">
                <a:latin typeface="Times New Roman" panose="02020603050405020304" pitchFamily="18" charset="0"/>
                <a:cs typeface="Times New Roman" panose="02020603050405020304" pitchFamily="18" charset="0"/>
              </a:rPr>
              <a:t>intro:Kottwitz</a:t>
            </a:r>
            <a:r>
              <a:rPr lang="en-US" i="1" dirty="0">
                <a:latin typeface="Times New Roman" panose="02020603050405020304" pitchFamily="18" charset="0"/>
                <a:cs typeface="Times New Roman" panose="02020603050405020304" pitchFamily="18" charset="0"/>
              </a:rPr>
              <a:t>\\_formula\\]), but at the time no idea had yet been established on how to prove it.</a:t>
            </a:r>
            <a:br>
              <a:rPr lang="en-US" i="1" dirty="0">
                <a:latin typeface="Times New Roman" panose="02020603050405020304" pitchFamily="18" charset="0"/>
                <a:cs typeface="Times New Roman" panose="02020603050405020304" pitchFamily="18" charset="0"/>
              </a:rPr>
            </a:br>
            <a:r>
              <a:rPr lang="en-US" i="1" dirty="0">
                <a:latin typeface="Times New Roman" panose="02020603050405020304" pitchFamily="18" charset="0"/>
                <a:cs typeface="Times New Roman" panose="02020603050405020304" pitchFamily="18" charset="0"/>
              </a:rPr>
              <a:t>This conjecture (\\[eq\\_</a:t>
            </a:r>
            <a:r>
              <a:rPr lang="en-US" i="1" dirty="0" err="1">
                <a:latin typeface="Times New Roman" panose="02020603050405020304" pitchFamily="18" charset="0"/>
                <a:cs typeface="Times New Roman" panose="02020603050405020304" pitchFamily="18" charset="0"/>
              </a:rPr>
              <a:t>intro:Kottwitz</a:t>
            </a:r>
            <a:r>
              <a:rPr lang="en-US" i="1" dirty="0">
                <a:latin typeface="Times New Roman" panose="02020603050405020304" pitchFamily="18" charset="0"/>
                <a:cs typeface="Times New Roman" panose="02020603050405020304" pitchFamily="18" charset="0"/>
              </a:rPr>
              <a:t>\\_formula\\]) involves some algebraic statements of automorphic forms which have an algebraic nature, but are only valid for automorphic forms (which are not holomorphic automorphic forms [@Kaplansky1966]), whose (abstract) objects are Galois extensions of $F$ and $\\bar{F}$.</a:t>
            </a:r>
          </a:p>
        </p:txBody>
      </p:sp>
      <p:sp>
        <p:nvSpPr>
          <p:cNvPr id="9" name="TextBox 8">
            <a:extLst>
              <a:ext uri="{FF2B5EF4-FFF2-40B4-BE49-F238E27FC236}">
                <a16:creationId xmlns="" xmlns:a16="http://schemas.microsoft.com/office/drawing/2014/main" id="{65667266-820A-CB9B-0CAC-813577338D99}"/>
              </a:ext>
            </a:extLst>
          </p:cNvPr>
          <p:cNvSpPr txBox="1"/>
          <p:nvPr/>
        </p:nvSpPr>
        <p:spPr>
          <a:xfrm>
            <a:off x="6096001" y="2007123"/>
            <a:ext cx="5726121" cy="452431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Vanilla </a:t>
            </a:r>
            <a:r>
              <a:rPr lang="en-US" dirty="0" err="1">
                <a:latin typeface="Times New Roman" panose="02020603050405020304" pitchFamily="18" charset="0"/>
                <a:cs typeface="Times New Roman" panose="02020603050405020304" pitchFamily="18" charset="0"/>
              </a:rPr>
              <a:t>LLaMA</a:t>
            </a:r>
            <a:r>
              <a:rPr lang="en-US" dirty="0">
                <a:latin typeface="Times New Roman" panose="02020603050405020304" pitchFamily="18" charset="0"/>
                <a:cs typeface="Times New Roman" panose="02020603050405020304" pitchFamily="18" charset="0"/>
              </a:rPr>
              <a:t>:</a:t>
            </a:r>
          </a:p>
          <a:p>
            <a:r>
              <a:rPr lang="en-US" i="1" dirty="0">
                <a:latin typeface="Times New Roman" panose="02020603050405020304" pitchFamily="18" charset="0"/>
                <a:cs typeface="Times New Roman" panose="02020603050405020304" pitchFamily="18" charset="0"/>
              </a:rPr>
              <a:t>the in that, of it and and \', " of the. of " of " of the pr of of  of the of the of the [\n. of “ – s (1 ( of s of the " of </a:t>
            </a:r>
            <a:r>
              <a:rPr lang="en-US" i="1" dirty="0" err="1">
                <a:latin typeface="Times New Roman" panose="02020603050405020304" pitchFamily="18" charset="0"/>
                <a:cs typeface="Times New Roman" panose="02020603050405020304" pitchFamily="18" charset="0"/>
              </a:rPr>
              <a:t>quends</a:t>
            </a:r>
            <a:r>
              <a:rPr lang="en-US" i="1" dirty="0">
                <a:latin typeface="Times New Roman" panose="02020603050405020304" pitchFamily="18" charset="0"/>
                <a:cs typeface="Times New Roman" panose="02020603050405020304" pitchFamily="18" charset="0"/>
              </a:rPr>
              <a:t> of it &amp;</a:t>
            </a:r>
            <a:r>
              <a:rPr lang="en-US" i="1" dirty="0" err="1">
                <a:latin typeface="Times New Roman" panose="02020603050405020304" pitchFamily="18" charset="0"/>
                <a:cs typeface="Times New Roman" panose="02020603050405020304" pitchFamily="18" charset="0"/>
              </a:rPr>
              <a:t>nd</a:t>
            </a:r>
            <a:r>
              <a:rPr lang="en-US" i="1" dirty="0">
                <a:latin typeface="Times New Roman" panose="02020603050405020304" pitchFamily="18" charset="0"/>
                <a:cs typeface="Times New Roman" panose="02020603050405020304" pitchFamily="18" charset="0"/>
              </a:rPr>
              <a:t> of trail of the, the &amp;, 1. – a and at-and and and the " for on the is, core by " ( as (:: a. -\n. ( on its to “ is a, ( on, </a:t>
            </a:r>
            <a:r>
              <a:rPr lang="en-US" i="1" dirty="0" err="1">
                <a:latin typeface="Times New Roman" panose="02020603050405020304" pitchFamily="18" charset="0"/>
                <a:cs typeface="Times New Roman" panose="02020603050405020304" pitchFamily="18" charset="0"/>
              </a:rPr>
              <a:t>th</a:t>
            </a:r>
            <a:r>
              <a:rPr lang="en-US" i="1" dirty="0">
                <a:latin typeface="Times New Roman" panose="02020603050405020304" pitchFamily="18" charset="0"/>
                <a:cs typeface="Times New Roman" panose="02020603050405020304" pitchFamily="18" charset="0"/>
              </a:rPr>
              <a:t> is of all but". ".. in the, in the the the and in the for the.</a:t>
            </a:r>
          </a:p>
          <a:p>
            <a:endParaRPr lang="en-US" i="1" dirty="0">
              <a:latin typeface="Times New Roman" panose="02020603050405020304" pitchFamily="18" charset="0"/>
              <a:cs typeface="Times New Roman" panose="02020603050405020304" pitchFamily="18" charset="0"/>
            </a:endParaRPr>
          </a:p>
          <a:p>
            <a:endParaRPr lang="en-US" i="1"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LLaMA</a:t>
            </a:r>
            <a:r>
              <a:rPr lang="en-US" dirty="0">
                <a:latin typeface="Times New Roman" panose="02020603050405020304" pitchFamily="18" charset="0"/>
                <a:cs typeface="Times New Roman" panose="02020603050405020304" pitchFamily="18" charset="0"/>
              </a:rPr>
              <a:t> + LM-Infinite:</a:t>
            </a:r>
          </a:p>
          <a:p>
            <a:r>
              <a:rPr lang="en-US" i="1" dirty="0">
                <a:latin typeface="Times New Roman" panose="02020603050405020304" pitchFamily="18" charset="0"/>
                <a:cs typeface="Times New Roman" panose="02020603050405020304" pitchFamily="18" charset="0"/>
              </a:rPr>
              <a:t>It develops gradually. For Piaget, the cognitive originates in experience as it is subjected to structure : i.e. as it is structured, ordered and transformed.</a:t>
            </a:r>
          </a:p>
          <a:p>
            <a:r>
              <a:rPr lang="en-US" i="1" dirty="0">
                <a:latin typeface="Times New Roman" panose="02020603050405020304" pitchFamily="18" charset="0"/>
                <a:cs typeface="Times New Roman" panose="02020603050405020304" pitchFamily="18" charset="0"/>
              </a:rPr>
              <a:t>the first stage, the "sensorial stage", structures are formed and integrated based on perception. These structures are built by organic, biological and psychic transformations, which lead to experience.</a:t>
            </a:r>
          </a:p>
        </p:txBody>
      </p:sp>
    </p:spTree>
    <p:extLst>
      <p:ext uri="{BB962C8B-B14F-4D97-AF65-F5344CB8AC3E}">
        <p14:creationId xmlns:p14="http://schemas.microsoft.com/office/powerpoint/2010/main" val="21005681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45E57C57-64A0-5742-8952-1DE475025096}"/>
              </a:ext>
            </a:extLst>
          </p:cNvPr>
          <p:cNvSpPr>
            <a:spLocks noGrp="1"/>
          </p:cNvSpPr>
          <p:nvPr>
            <p:ph type="sldNum" idx="12"/>
          </p:nvPr>
        </p:nvSpPr>
        <p:spPr/>
        <p:txBody>
          <a:bodyPr/>
          <a:lstStyle/>
          <a:p>
            <a:fld id="{00000000-1234-1234-1234-123412341234}" type="slidenum">
              <a:rPr lang="en" smtClean="0"/>
              <a:pPr/>
              <a:t>35</a:t>
            </a:fld>
            <a:endParaRPr lang="en"/>
          </a:p>
        </p:txBody>
      </p:sp>
      <p:sp>
        <p:nvSpPr>
          <p:cNvPr id="3" name="TextBox 2">
            <a:extLst>
              <a:ext uri="{FF2B5EF4-FFF2-40B4-BE49-F238E27FC236}">
                <a16:creationId xmlns="" xmlns:a16="http://schemas.microsoft.com/office/drawing/2014/main" id="{6B1A8081-952C-5449-9494-026B9A1DB3D2}"/>
              </a:ext>
            </a:extLst>
          </p:cNvPr>
          <p:cNvSpPr txBox="1"/>
          <p:nvPr/>
        </p:nvSpPr>
        <p:spPr>
          <a:xfrm>
            <a:off x="2598587" y="2046834"/>
            <a:ext cx="246280" cy="338552"/>
          </a:xfrm>
          <a:prstGeom prst="rect">
            <a:avLst/>
          </a:prstGeom>
          <a:noFill/>
        </p:spPr>
        <p:txBody>
          <a:bodyPr wrap="none" lIns="121917" tIns="60959" rIns="121917" bIns="60959" rtlCol="0">
            <a:spAutoFit/>
          </a:bodyPr>
          <a:lstStyle/>
          <a:p>
            <a:endParaRPr lang="en-US" sz="1400" dirty="0"/>
          </a:p>
        </p:txBody>
      </p:sp>
      <p:sp>
        <p:nvSpPr>
          <p:cNvPr id="6" name="Google Shape;1131;p104"/>
          <p:cNvSpPr txBox="1">
            <a:spLocks/>
          </p:cNvSpPr>
          <p:nvPr/>
        </p:nvSpPr>
        <p:spPr>
          <a:xfrm>
            <a:off x="416117" y="1211992"/>
            <a:ext cx="11188835" cy="5524603"/>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b="0" i="0" kern="1200">
                <a:solidFill>
                  <a:srgbClr val="2A2F36"/>
                </a:solidFill>
                <a:latin typeface="Roboto" panose="02000000000000000000" pitchFamily="2" charset="0"/>
                <a:ea typeface="Roboto" panose="02000000000000000000" pitchFamily="2" charset="0"/>
                <a:cs typeface="Helvetica Neue" panose="02000503000000020004" pitchFamily="2" charset="0"/>
              </a:defRPr>
            </a:lvl1pPr>
            <a:lvl2pPr marL="685800" indent="-228600" algn="l" defTabSz="914400" rtl="0" eaLnBrk="1" latinLnBrk="0" hangingPunct="1">
              <a:lnSpc>
                <a:spcPct val="120000"/>
              </a:lnSpc>
              <a:spcBef>
                <a:spcPts val="500"/>
              </a:spcBef>
              <a:buFont typeface="Arial" panose="020B0604020202020204" pitchFamily="34" charset="0"/>
              <a:buChar char="•"/>
              <a:defRPr sz="1600" b="0" i="0" kern="1200">
                <a:solidFill>
                  <a:srgbClr val="2A2F36"/>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1400" b="0" i="0" kern="1200">
                <a:solidFill>
                  <a:srgbClr val="2A2F36"/>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1200" b="0" i="0" kern="1200">
                <a:solidFill>
                  <a:srgbClr val="2A2F36"/>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1200" b="0" i="0" kern="1200">
                <a:solidFill>
                  <a:srgbClr val="2A2F36"/>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Limitations of Existing methods 1: Can only take single aspect as control for a black-box model</a:t>
            </a:r>
          </a:p>
          <a:p>
            <a:r>
              <a:rPr lang="en-US" dirty="0" smtClean="0"/>
              <a:t>Our Solution 1: Design our own theoretically grounded, simple and transparent model to accept multiple dimension composition</a:t>
            </a:r>
          </a:p>
          <a:p>
            <a:endParaRPr lang="en-US" dirty="0" smtClean="0"/>
          </a:p>
          <a:p>
            <a:r>
              <a:rPr lang="en-US" dirty="0"/>
              <a:t>Limitations of Existing methods 2: After the length exceeds training lengths, LLMs start to generate nonsense texts.</a:t>
            </a:r>
          </a:p>
          <a:p>
            <a:r>
              <a:rPr lang="en-US" dirty="0" smtClean="0"/>
              <a:t>Our Solution 2: Design a lambda-shaped attention to generate infinite length sequences</a:t>
            </a:r>
          </a:p>
          <a:p>
            <a:endParaRPr lang="en-US" dirty="0" smtClean="0"/>
          </a:p>
          <a:p>
            <a:pPr>
              <a:buFont typeface="Wingdings" charset="2"/>
              <a:buChar char="Ø"/>
            </a:pPr>
            <a:r>
              <a:rPr lang="en-US" dirty="0"/>
              <a:t>Limitations of Existing methods </a:t>
            </a:r>
            <a:r>
              <a:rPr lang="en-US" dirty="0" smtClean="0"/>
              <a:t>3: Cannot capture profile of “lurkers” </a:t>
            </a:r>
            <a:r>
              <a:rPr lang="en-US" altLang="zh-CN" dirty="0"/>
              <a:t>(</a:t>
            </a:r>
            <a:r>
              <a:rPr lang="en-US" dirty="0"/>
              <a:t>who lack explicit profiles or historical activities</a:t>
            </a:r>
            <a:r>
              <a:rPr lang="en-US" altLang="zh-CN" dirty="0" smtClean="0"/>
              <a:t>)</a:t>
            </a:r>
            <a:endParaRPr lang="en-US" dirty="0" smtClean="0"/>
          </a:p>
          <a:p>
            <a:pPr>
              <a:buFont typeface="Wingdings" charset="2"/>
              <a:buChar char="Ø"/>
            </a:pPr>
            <a:r>
              <a:rPr lang="en-US" dirty="0" smtClean="0"/>
              <a:t>Our </a:t>
            </a:r>
            <a:r>
              <a:rPr lang="en-US" dirty="0"/>
              <a:t>Solution </a:t>
            </a:r>
            <a:r>
              <a:rPr lang="en-US" dirty="0" smtClean="0"/>
              <a:t>3: Belief-Augmented </a:t>
            </a:r>
            <a:r>
              <a:rPr lang="en-US" dirty="0"/>
              <a:t>Social Network (BASN) on top of the current social network and use </a:t>
            </a:r>
            <a:r>
              <a:rPr lang="en-US" altLang="zh-CN" dirty="0"/>
              <a:t> graph modeling method to propagate information to predict responses from </a:t>
            </a:r>
            <a:r>
              <a:rPr lang="en-US" altLang="zh-CN" dirty="0" smtClean="0"/>
              <a:t>lurkers</a:t>
            </a:r>
            <a:endParaRPr lang="en-US" sz="2800" dirty="0" smtClean="0">
              <a:sym typeface="Palatino Linotype"/>
            </a:endParaRPr>
          </a:p>
          <a:p>
            <a:pPr>
              <a:spcBef>
                <a:spcPts val="0"/>
              </a:spcBef>
              <a:buClr>
                <a:srgbClr val="170981"/>
              </a:buClr>
              <a:buSzPts val="1776"/>
              <a:buFont typeface="Wingdings" charset="2"/>
              <a:buChar char="Ø"/>
            </a:pPr>
            <a:endParaRPr lang="en-US" sz="2800" dirty="0" smtClean="0">
              <a:sym typeface="Palatino Linotype"/>
            </a:endParaRPr>
          </a:p>
          <a:p>
            <a:pPr>
              <a:spcBef>
                <a:spcPts val="0"/>
              </a:spcBef>
              <a:buClr>
                <a:srgbClr val="170981"/>
              </a:buClr>
              <a:buSzPts val="1776"/>
              <a:buFont typeface="Arial" charset="0"/>
              <a:buChar char="•"/>
            </a:pPr>
            <a:endParaRPr lang="en-US" sz="2800" dirty="0" smtClean="0">
              <a:sym typeface="Palatino Linotype"/>
            </a:endParaRPr>
          </a:p>
          <a:p>
            <a:pPr>
              <a:spcBef>
                <a:spcPts val="0"/>
              </a:spcBef>
              <a:buClr>
                <a:srgbClr val="170981"/>
              </a:buClr>
              <a:buSzPts val="1776"/>
              <a:buFont typeface="Arial" charset="0"/>
              <a:buChar char="•"/>
            </a:pPr>
            <a:endParaRPr lang="en-US" sz="2800" dirty="0"/>
          </a:p>
        </p:txBody>
      </p:sp>
      <p:sp>
        <p:nvSpPr>
          <p:cNvPr id="7" name="Title 1">
            <a:extLst>
              <a:ext uri="{FF2B5EF4-FFF2-40B4-BE49-F238E27FC236}">
                <a16:creationId xmlns="" xmlns:a16="http://schemas.microsoft.com/office/drawing/2014/main" id="{F92ED108-B3D2-AA45-AFD2-180680E3A9CF}"/>
              </a:ext>
            </a:extLst>
          </p:cNvPr>
          <p:cNvSpPr>
            <a:spLocks noGrp="1"/>
          </p:cNvSpPr>
          <p:nvPr>
            <p:ph type="title"/>
          </p:nvPr>
        </p:nvSpPr>
        <p:spPr>
          <a:xfrm>
            <a:off x="482600" y="0"/>
            <a:ext cx="11226800" cy="630555"/>
          </a:xfrm>
        </p:spPr>
        <p:txBody>
          <a:bodyPr>
            <a:normAutofit/>
          </a:bodyPr>
          <a:lstStyle/>
          <a:p>
            <a:r>
              <a:rPr lang="en-US" altLang="zh-TW" dirty="0" smtClean="0"/>
              <a:t>Limitations of Existing Methods vs. Our Solutions</a:t>
            </a:r>
            <a:endParaRPr lang="en-US" dirty="0"/>
          </a:p>
        </p:txBody>
      </p:sp>
    </p:spTree>
    <p:extLst>
      <p:ext uri="{BB962C8B-B14F-4D97-AF65-F5344CB8AC3E}">
        <p14:creationId xmlns:p14="http://schemas.microsoft.com/office/powerpoint/2010/main" val="16643865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0FE7C846-9B83-9CCF-F77E-BCA71173D7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268" y="883654"/>
            <a:ext cx="11250335" cy="58229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xmlns="" id="{E21190CD-2F51-50FA-3A28-B0B52C6F9F29}"/>
              </a:ext>
            </a:extLst>
          </p:cNvPr>
          <p:cNvSpPr/>
          <p:nvPr/>
        </p:nvSpPr>
        <p:spPr>
          <a:xfrm>
            <a:off x="658268" y="4791116"/>
            <a:ext cx="5941899" cy="1915466"/>
          </a:xfrm>
          <a:prstGeom prst="roundRect">
            <a:avLst>
              <a:gd name="adj" fmla="val 7366"/>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Slide Number Placeholder 2">
            <a:extLst>
              <a:ext uri="{FF2B5EF4-FFF2-40B4-BE49-F238E27FC236}">
                <a16:creationId xmlns:a16="http://schemas.microsoft.com/office/drawing/2014/main" xmlns="" id="{2FA23F82-7954-A255-3ABF-20E35859634D}"/>
              </a:ext>
            </a:extLst>
          </p:cNvPr>
          <p:cNvSpPr>
            <a:spLocks noGrp="1"/>
          </p:cNvSpPr>
          <p:nvPr>
            <p:ph type="sldNum" sz="quarter" idx="11"/>
          </p:nvPr>
        </p:nvSpPr>
        <p:spPr/>
        <p:txBody>
          <a:bodyPr/>
          <a:lstStyle/>
          <a:p>
            <a:pPr>
              <a:defRPr/>
            </a:pPr>
            <a:fld id="{231CC523-8BC6-4921-807A-66BD262F34AB}" type="slidenum">
              <a:rPr lang="en-US" smtClean="0"/>
              <a:pPr>
                <a:defRPr/>
              </a:pPr>
              <a:t>36</a:t>
            </a:fld>
            <a:endParaRPr lang="en-US"/>
          </a:p>
        </p:txBody>
      </p:sp>
      <p:sp>
        <p:nvSpPr>
          <p:cNvPr id="5" name="Title 4">
            <a:extLst>
              <a:ext uri="{FF2B5EF4-FFF2-40B4-BE49-F238E27FC236}">
                <a16:creationId xmlns:a16="http://schemas.microsoft.com/office/drawing/2014/main" xmlns="" id="{B906CF25-6F1F-F61A-9CC8-B3648D1BFD74}"/>
              </a:ext>
            </a:extLst>
          </p:cNvPr>
          <p:cNvSpPr>
            <a:spLocks noGrp="1"/>
          </p:cNvSpPr>
          <p:nvPr>
            <p:ph type="ctrTitle"/>
          </p:nvPr>
        </p:nvSpPr>
        <p:spPr>
          <a:xfrm>
            <a:off x="658268" y="151418"/>
            <a:ext cx="11395187" cy="612648"/>
          </a:xfrm>
        </p:spPr>
        <p:txBody>
          <a:bodyPr>
            <a:normAutofit fontScale="90000"/>
          </a:bodyPr>
          <a:lstStyle/>
          <a:p>
            <a:r>
              <a:rPr lang="en-US" dirty="0" smtClean="0"/>
              <a:t>Personalized </a:t>
            </a:r>
            <a:r>
              <a:rPr lang="en-US" dirty="0"/>
              <a:t>Response </a:t>
            </a:r>
            <a:r>
              <a:rPr lang="en-US" dirty="0" smtClean="0"/>
              <a:t>Prediction for </a:t>
            </a:r>
            <a:r>
              <a:rPr lang="en-US" smtClean="0"/>
              <a:t>Risk Management [Sun et al., ACL2023; EMNLP2023]</a:t>
            </a:r>
            <a:endParaRPr lang="en-US" dirty="0"/>
          </a:p>
        </p:txBody>
      </p:sp>
      <p:sp>
        <p:nvSpPr>
          <p:cNvPr id="9" name="Rectangle 8">
            <a:extLst>
              <a:ext uri="{FF2B5EF4-FFF2-40B4-BE49-F238E27FC236}">
                <a16:creationId xmlns:a16="http://schemas.microsoft.com/office/drawing/2014/main" xmlns="" id="{E0E156DD-B88E-A76B-BFE6-443C296A8668}"/>
              </a:ext>
            </a:extLst>
          </p:cNvPr>
          <p:cNvSpPr/>
          <p:nvPr/>
        </p:nvSpPr>
        <p:spPr>
          <a:xfrm>
            <a:off x="821734" y="4744755"/>
            <a:ext cx="2719039" cy="20017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masis MT Pro" panose="02040504050005020304" pitchFamily="18" charset="0"/>
              </a:rPr>
              <a:t>Task and Goals</a:t>
            </a:r>
            <a:endParaRPr kumimoji="0" lang="en-US" sz="800" b="1" i="0" u="none" strike="noStrike" kern="1200" cap="none" spc="0" normalizeH="0" baseline="0" noProof="0" dirty="0">
              <a:ln>
                <a:noFill/>
              </a:ln>
              <a:solidFill>
                <a:prstClr val="black"/>
              </a:solidFill>
              <a:effectLst/>
              <a:uLnTx/>
              <a:uFillTx/>
              <a:latin typeface="Amasis MT Pro" panose="020405040500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Amasis MT Pro" panose="02040504050005020304" pitchFamily="18" charset="0"/>
              </a:rPr>
              <a:t>Given a </a:t>
            </a:r>
            <a:r>
              <a:rPr kumimoji="0" lang="en-US" sz="1300" b="0" i="0" u="none" strike="noStrike" kern="1200" cap="none" spc="0" normalizeH="0" baseline="0" noProof="0" dirty="0" smtClean="0">
                <a:ln>
                  <a:noFill/>
                </a:ln>
                <a:solidFill>
                  <a:prstClr val="black"/>
                </a:solidFill>
                <a:effectLst/>
                <a:uLnTx/>
                <a:uFillTx/>
                <a:latin typeface="Amasis MT Pro" panose="02040504050005020304" pitchFamily="18" charset="0"/>
              </a:rPr>
              <a:t>target user’s profile </a:t>
            </a:r>
            <a:r>
              <a:rPr kumimoji="0" lang="en-US" sz="1300" b="0" i="0" u="none" strike="noStrike" kern="1200" cap="none" spc="0" normalizeH="0" baseline="0" noProof="0" dirty="0">
                <a:ln>
                  <a:noFill/>
                </a:ln>
                <a:solidFill>
                  <a:prstClr val="black"/>
                </a:solidFill>
                <a:effectLst/>
                <a:uLnTx/>
                <a:uFillTx/>
                <a:latin typeface="Amasis MT Pro" panose="02040504050005020304" pitchFamily="18" charset="0"/>
              </a:rPr>
              <a:t>(e.g., profile, historical activities, social network) and </a:t>
            </a:r>
            <a:r>
              <a:rPr kumimoji="0" lang="en-US" sz="1300" b="0" i="0" u="none" strike="noStrike" kern="1200" cap="none" spc="0" normalizeH="0" baseline="0" noProof="0" dirty="0" smtClean="0">
                <a:ln>
                  <a:noFill/>
                </a:ln>
                <a:solidFill>
                  <a:prstClr val="black"/>
                </a:solidFill>
                <a:effectLst/>
                <a:uLnTx/>
                <a:uFillTx/>
                <a:latin typeface="Amasis MT Pro" panose="02040504050005020304" pitchFamily="18" charset="0"/>
              </a:rPr>
              <a:t>a news </a:t>
            </a:r>
            <a:r>
              <a:rPr kumimoji="0" lang="en-US" sz="1300" b="0" i="0" u="none" strike="noStrike" kern="1200" cap="none" spc="0" normalizeH="0" baseline="0" noProof="0" dirty="0">
                <a:ln>
                  <a:noFill/>
                </a:ln>
                <a:solidFill>
                  <a:prstClr val="black"/>
                </a:solidFill>
                <a:effectLst/>
                <a:uLnTx/>
                <a:uFillTx/>
                <a:latin typeface="Amasis MT Pro" panose="02040504050005020304" pitchFamily="18" charset="0"/>
              </a:rPr>
              <a:t>media message, predict the user’s response in terms of sentiment intensity, sentiment polarity, and natural language text.</a:t>
            </a:r>
          </a:p>
        </p:txBody>
      </p:sp>
      <p:sp>
        <p:nvSpPr>
          <p:cNvPr id="8" name="Rectangle 7">
            <a:extLst>
              <a:ext uri="{FF2B5EF4-FFF2-40B4-BE49-F238E27FC236}">
                <a16:creationId xmlns:a16="http://schemas.microsoft.com/office/drawing/2014/main" xmlns="" id="{3AE5DA53-0FE0-B551-21BE-B6ED49E1C5AC}"/>
              </a:ext>
            </a:extLst>
          </p:cNvPr>
          <p:cNvSpPr/>
          <p:nvPr/>
        </p:nvSpPr>
        <p:spPr>
          <a:xfrm>
            <a:off x="3460875" y="4717567"/>
            <a:ext cx="3059393" cy="20561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prstClr val="black"/>
                </a:solidFill>
                <a:effectLst/>
                <a:uLnTx/>
                <a:uFillTx/>
                <a:latin typeface="Amasis MT Pro" panose="02040504050005020304" pitchFamily="18" charset="0"/>
              </a:rPr>
              <a:t>allow </a:t>
            </a:r>
            <a:r>
              <a:rPr kumimoji="0" lang="en-US" sz="1100" b="0" i="0" u="none" strike="noStrike" kern="1200" cap="none" spc="0" normalizeH="0" baseline="0" noProof="0" dirty="0">
                <a:ln>
                  <a:noFill/>
                </a:ln>
                <a:solidFill>
                  <a:prstClr val="black"/>
                </a:solidFill>
                <a:effectLst/>
                <a:uLnTx/>
                <a:uFillTx/>
                <a:latin typeface="Amasis MT Pro" panose="02040504050005020304" pitchFamily="18" charset="0"/>
              </a:rPr>
              <a:t>content producers to estimate the effect on different communities and revise unreleased messages to prevent unexpected bad outcomes such as social conflict and moral injury</a:t>
            </a:r>
          </a:p>
          <a:p>
            <a:pPr marL="285750" indent="-285750">
              <a:buFont typeface="Arial" panose="020B0604020202020204" pitchFamily="34" charset="0"/>
              <a:buChar char="•"/>
              <a:defRPr/>
            </a:pPr>
            <a:r>
              <a:rPr kumimoji="0" lang="en-US" sz="1100" b="0" i="0" u="none" strike="noStrike" kern="1200" cap="none" spc="0" normalizeH="0" baseline="0" noProof="0" dirty="0" smtClean="0">
                <a:ln>
                  <a:noFill/>
                </a:ln>
                <a:solidFill>
                  <a:prstClr val="black"/>
                </a:solidFill>
                <a:effectLst/>
                <a:uLnTx/>
                <a:uFillTx/>
                <a:latin typeface="Amasis MT Pro" panose="02040504050005020304" pitchFamily="18" charset="0"/>
              </a:rPr>
              <a:t>enable </a:t>
            </a:r>
            <a:r>
              <a:rPr kumimoji="0" lang="en-US" sz="1100" b="0" i="0" u="none" strike="noStrike" kern="1200" cap="none" spc="0" normalizeH="0" baseline="0" noProof="0" dirty="0">
                <a:ln>
                  <a:noFill/>
                </a:ln>
                <a:solidFill>
                  <a:prstClr val="black"/>
                </a:solidFill>
                <a:effectLst/>
                <a:uLnTx/>
                <a:uFillTx/>
                <a:latin typeface="Amasis MT Pro" panose="02040504050005020304" pitchFamily="18" charset="0"/>
              </a:rPr>
              <a:t>many interesting applications in the analysis of social network groups and their opinions, such as the discovery of controversial </a:t>
            </a:r>
            <a:r>
              <a:rPr lang="en-US" sz="1100" noProof="0" dirty="0" smtClean="0">
                <a:solidFill>
                  <a:prstClr val="black"/>
                </a:solidFill>
                <a:latin typeface="Amasis MT Pro" panose="02040504050005020304" pitchFamily="18" charset="0"/>
              </a:rPr>
              <a:t>response propagation</a:t>
            </a:r>
            <a:r>
              <a:rPr kumimoji="0" lang="en-US" sz="1100" b="0" i="0" u="none" strike="noStrike" kern="1200" cap="none" spc="0" normalizeH="0" noProof="0" dirty="0" smtClean="0">
                <a:ln>
                  <a:noFill/>
                </a:ln>
                <a:solidFill>
                  <a:prstClr val="black"/>
                </a:solidFill>
                <a:effectLst/>
                <a:uLnTx/>
                <a:uFillTx/>
                <a:latin typeface="Amasis MT Pro" panose="02040504050005020304" pitchFamily="18" charset="0"/>
              </a:rPr>
              <a:t> and information campaigns</a:t>
            </a:r>
            <a:endParaRPr kumimoji="0" lang="en-US" sz="1100" b="0" i="0" u="none" strike="noStrike" kern="1200" cap="none" spc="0" normalizeH="0" baseline="0" noProof="0" dirty="0">
              <a:ln>
                <a:noFill/>
              </a:ln>
              <a:solidFill>
                <a:prstClr val="black"/>
              </a:solidFill>
              <a:effectLst/>
              <a:uLnTx/>
              <a:uFillTx/>
              <a:latin typeface="Amasis MT Pro" panose="02040504050005020304" pitchFamily="18" charset="0"/>
            </a:endParaRPr>
          </a:p>
        </p:txBody>
      </p:sp>
    </p:spTree>
    <p:extLst>
      <p:ext uri="{BB962C8B-B14F-4D97-AF65-F5344CB8AC3E}">
        <p14:creationId xmlns:p14="http://schemas.microsoft.com/office/powerpoint/2010/main" val="29305842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xmlns="" id="{4C4C5EFD-ECBF-B08A-B1B5-0A2CAE2864E5}"/>
              </a:ext>
            </a:extLst>
          </p:cNvPr>
          <p:cNvSpPr>
            <a:spLocks noGrp="1"/>
          </p:cNvSpPr>
          <p:nvPr>
            <p:ph sz="quarter" idx="13"/>
          </p:nvPr>
        </p:nvSpPr>
        <p:spPr>
          <a:xfrm>
            <a:off x="544512" y="727890"/>
            <a:ext cx="11074400" cy="5334000"/>
          </a:xfrm>
        </p:spPr>
        <p:txBody>
          <a:bodyPr/>
          <a:lstStyle/>
          <a:p>
            <a:r>
              <a:rPr lang="en-US" dirty="0"/>
              <a:t>Roughly half of U.S. adults who use Twitter (</a:t>
            </a:r>
            <a:r>
              <a:rPr lang="en-US" b="1" dirty="0"/>
              <a:t>49%</a:t>
            </a:r>
            <a:r>
              <a:rPr lang="en-US" dirty="0"/>
              <a:t>) post </a:t>
            </a:r>
            <a:r>
              <a:rPr lang="en-US" i="1" dirty="0"/>
              <a:t>fewer than five tweets per </a:t>
            </a:r>
            <a:r>
              <a:rPr lang="en-US" i="1" dirty="0" smtClean="0"/>
              <a:t>month</a:t>
            </a:r>
            <a:r>
              <a:rPr lang="en-US" dirty="0" smtClean="0"/>
              <a:t>; </a:t>
            </a:r>
            <a:r>
              <a:rPr lang="en-US" b="1" dirty="0" smtClean="0"/>
              <a:t>97</a:t>
            </a:r>
            <a:r>
              <a:rPr lang="en-US" b="1" dirty="0"/>
              <a:t>%</a:t>
            </a:r>
            <a:r>
              <a:rPr lang="en-US" dirty="0"/>
              <a:t> of all tweets are produced by only the most active </a:t>
            </a:r>
            <a:r>
              <a:rPr lang="en-US" b="1" dirty="0"/>
              <a:t>25% </a:t>
            </a:r>
            <a:r>
              <a:rPr lang="en-US" dirty="0"/>
              <a:t>of </a:t>
            </a:r>
            <a:r>
              <a:rPr lang="en-US" dirty="0" smtClean="0"/>
              <a:t>users</a:t>
            </a:r>
            <a:endParaRPr lang="en-US" dirty="0"/>
          </a:p>
          <a:p>
            <a:r>
              <a:rPr lang="en-US" altLang="zh-CN" dirty="0" smtClean="0"/>
              <a:t>We </a:t>
            </a:r>
            <a:r>
              <a:rPr lang="en-US" altLang="zh-CN" dirty="0"/>
              <a:t>construct a </a:t>
            </a:r>
            <a:r>
              <a:rPr lang="en-US" dirty="0"/>
              <a:t>Belief-Augmented Social Network (BASN) on top of the current social network and use </a:t>
            </a:r>
            <a:r>
              <a:rPr lang="en-US" altLang="zh-CN" dirty="0" smtClean="0"/>
              <a:t> </a:t>
            </a:r>
            <a:r>
              <a:rPr lang="en-US" altLang="zh-CN" dirty="0"/>
              <a:t>graph modeling method to propagate </a:t>
            </a:r>
            <a:r>
              <a:rPr lang="en-US" altLang="zh-CN" dirty="0" smtClean="0"/>
              <a:t>information to predict responses from lurkers (</a:t>
            </a:r>
            <a:r>
              <a:rPr lang="en-US" dirty="0"/>
              <a:t>who lack explicit profiles or historical activities</a:t>
            </a:r>
            <a:r>
              <a:rPr lang="en-US" altLang="zh-CN" dirty="0" smtClean="0"/>
              <a:t>)</a:t>
            </a:r>
            <a:endParaRPr lang="en-US" dirty="0"/>
          </a:p>
        </p:txBody>
      </p:sp>
      <p:pic>
        <p:nvPicPr>
          <p:cNvPr id="4" name="Picture 3">
            <a:extLst>
              <a:ext uri="{FF2B5EF4-FFF2-40B4-BE49-F238E27FC236}">
                <a16:creationId xmlns:a16="http://schemas.microsoft.com/office/drawing/2014/main" xmlns="" id="{7037B6DD-CB98-391D-9645-C4B9704410C8}"/>
              </a:ext>
            </a:extLst>
          </p:cNvPr>
          <p:cNvPicPr>
            <a:picLocks noChangeAspect="1"/>
          </p:cNvPicPr>
          <p:nvPr/>
        </p:nvPicPr>
        <p:blipFill>
          <a:blip r:embed="rId2"/>
          <a:stretch>
            <a:fillRect/>
          </a:stretch>
        </p:blipFill>
        <p:spPr>
          <a:xfrm>
            <a:off x="8577762" y="4712457"/>
            <a:ext cx="1375278" cy="1594271"/>
          </a:xfrm>
          <a:prstGeom prst="rect">
            <a:avLst/>
          </a:prstGeom>
        </p:spPr>
      </p:pic>
      <p:sp>
        <p:nvSpPr>
          <p:cNvPr id="3" name="Title 2">
            <a:extLst>
              <a:ext uri="{FF2B5EF4-FFF2-40B4-BE49-F238E27FC236}">
                <a16:creationId xmlns:a16="http://schemas.microsoft.com/office/drawing/2014/main" xmlns="" id="{2968964A-A4AE-3BC2-F973-0E1EFBBB0C6E}"/>
              </a:ext>
            </a:extLst>
          </p:cNvPr>
          <p:cNvSpPr>
            <a:spLocks noGrp="1"/>
          </p:cNvSpPr>
          <p:nvPr>
            <p:ph type="ctrTitle"/>
          </p:nvPr>
        </p:nvSpPr>
        <p:spPr/>
        <p:txBody>
          <a:bodyPr>
            <a:normAutofit/>
          </a:bodyPr>
          <a:lstStyle/>
          <a:p>
            <a:r>
              <a:rPr lang="en-US" dirty="0" smtClean="0"/>
              <a:t>Capturing “Lurkers”</a:t>
            </a:r>
            <a:endParaRPr lang="en-US" dirty="0"/>
          </a:p>
        </p:txBody>
      </p:sp>
      <p:pic>
        <p:nvPicPr>
          <p:cNvPr id="16" name="Picture 15">
            <a:extLst>
              <a:ext uri="{FF2B5EF4-FFF2-40B4-BE49-F238E27FC236}">
                <a16:creationId xmlns:a16="http://schemas.microsoft.com/office/drawing/2014/main" xmlns="" id="{AAB200E8-B5BF-F0DF-433C-5318C9E7F492}"/>
              </a:ext>
            </a:extLst>
          </p:cNvPr>
          <p:cNvPicPr>
            <a:picLocks noChangeAspect="1"/>
          </p:cNvPicPr>
          <p:nvPr/>
        </p:nvPicPr>
        <p:blipFill rotWithShape="1">
          <a:blip r:embed="rId3"/>
          <a:srcRect l="2945"/>
          <a:stretch/>
        </p:blipFill>
        <p:spPr>
          <a:xfrm>
            <a:off x="1030963" y="2664692"/>
            <a:ext cx="4626887" cy="4095529"/>
          </a:xfrm>
          <a:prstGeom prst="rect">
            <a:avLst/>
          </a:prstGeom>
        </p:spPr>
      </p:pic>
      <p:pic>
        <p:nvPicPr>
          <p:cNvPr id="17" name="Picture 16">
            <a:extLst>
              <a:ext uri="{FF2B5EF4-FFF2-40B4-BE49-F238E27FC236}">
                <a16:creationId xmlns:a16="http://schemas.microsoft.com/office/drawing/2014/main" xmlns="" id="{71E86C47-00C2-B34D-3932-B7F21C11DCF7}"/>
              </a:ext>
            </a:extLst>
          </p:cNvPr>
          <p:cNvPicPr>
            <a:picLocks noChangeAspect="1"/>
          </p:cNvPicPr>
          <p:nvPr/>
        </p:nvPicPr>
        <p:blipFill rotWithShape="1">
          <a:blip r:embed="rId4"/>
          <a:srcRect b="23144"/>
          <a:stretch/>
        </p:blipFill>
        <p:spPr>
          <a:xfrm>
            <a:off x="6496243" y="2772268"/>
            <a:ext cx="4558734" cy="3880376"/>
          </a:xfrm>
          <a:prstGeom prst="rect">
            <a:avLst/>
          </a:prstGeom>
        </p:spPr>
      </p:pic>
    </p:spTree>
    <p:extLst>
      <p:ext uri="{BB962C8B-B14F-4D97-AF65-F5344CB8AC3E}">
        <p14:creationId xmlns:p14="http://schemas.microsoft.com/office/powerpoint/2010/main" val="20539103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ED982204-0709-9E2F-93B6-34BA0B5F3F5C}"/>
              </a:ext>
            </a:extLst>
          </p:cNvPr>
          <p:cNvSpPr>
            <a:spLocks noGrp="1"/>
          </p:cNvSpPr>
          <p:nvPr>
            <p:ph type="ftr" sz="quarter" idx="10"/>
          </p:nvPr>
        </p:nvSpPr>
        <p:spPr/>
        <p:txBody>
          <a:bodyPr/>
          <a:lstStyle/>
          <a:p>
            <a:pPr>
              <a:defRPr/>
            </a:pPr>
            <a:r>
              <a:rPr lang="en-US"/>
              <a:t>Distribution Statement</a:t>
            </a:r>
          </a:p>
        </p:txBody>
      </p:sp>
      <p:sp>
        <p:nvSpPr>
          <p:cNvPr id="3" name="Slide Number Placeholder 2">
            <a:extLst>
              <a:ext uri="{FF2B5EF4-FFF2-40B4-BE49-F238E27FC236}">
                <a16:creationId xmlns:a16="http://schemas.microsoft.com/office/drawing/2014/main" xmlns="" id="{391A61E8-A605-C8AE-592E-09E7A1BDFB86}"/>
              </a:ext>
            </a:extLst>
          </p:cNvPr>
          <p:cNvSpPr>
            <a:spLocks noGrp="1"/>
          </p:cNvSpPr>
          <p:nvPr>
            <p:ph type="sldNum" sz="quarter" idx="11"/>
          </p:nvPr>
        </p:nvSpPr>
        <p:spPr/>
        <p:txBody>
          <a:bodyPr/>
          <a:lstStyle/>
          <a:p>
            <a:pPr>
              <a:defRPr/>
            </a:pPr>
            <a:fld id="{231CC523-8BC6-4921-807A-66BD262F34AB}" type="slidenum">
              <a:rPr lang="en-US" smtClean="0"/>
              <a:pPr>
                <a:defRPr/>
              </a:pPr>
              <a:t>38</a:t>
            </a:fld>
            <a:endParaRPr lang="en-US"/>
          </a:p>
        </p:txBody>
      </p:sp>
      <p:sp>
        <p:nvSpPr>
          <p:cNvPr id="5" name="Title 4">
            <a:extLst>
              <a:ext uri="{FF2B5EF4-FFF2-40B4-BE49-F238E27FC236}">
                <a16:creationId xmlns:a16="http://schemas.microsoft.com/office/drawing/2014/main" xmlns="" id="{A6A2DA96-F190-3206-BAA1-229A3153BAE0}"/>
              </a:ext>
            </a:extLst>
          </p:cNvPr>
          <p:cNvSpPr>
            <a:spLocks noGrp="1"/>
          </p:cNvSpPr>
          <p:nvPr>
            <p:ph type="ctrTitle"/>
          </p:nvPr>
        </p:nvSpPr>
        <p:spPr/>
        <p:txBody>
          <a:bodyPr/>
          <a:lstStyle/>
          <a:p>
            <a:r>
              <a:rPr lang="en-US" altLang="zh-CN" dirty="0"/>
              <a:t>Results on Sentiment Polarity and Intensity Prediction</a:t>
            </a:r>
            <a:endParaRPr lang="en-US" dirty="0"/>
          </a:p>
        </p:txBody>
      </p:sp>
      <p:sp>
        <p:nvSpPr>
          <p:cNvPr id="4" name="Content Placeholder 11">
            <a:extLst>
              <a:ext uri="{FF2B5EF4-FFF2-40B4-BE49-F238E27FC236}">
                <a16:creationId xmlns:a16="http://schemas.microsoft.com/office/drawing/2014/main" xmlns="" id="{1C8D226A-0977-1D2F-C770-BAED4DD06586}"/>
              </a:ext>
            </a:extLst>
          </p:cNvPr>
          <p:cNvSpPr>
            <a:spLocks noGrp="1"/>
          </p:cNvSpPr>
          <p:nvPr>
            <p:ph sz="quarter" idx="13"/>
          </p:nvPr>
        </p:nvSpPr>
        <p:spPr>
          <a:xfrm>
            <a:off x="558800" y="1143000"/>
            <a:ext cx="11074400" cy="5334000"/>
          </a:xfrm>
        </p:spPr>
        <p:txBody>
          <a:bodyPr/>
          <a:lstStyle/>
          <a:p>
            <a:r>
              <a:rPr lang="en-US" dirty="0"/>
              <a:t>We construct a new social network dataset with 18,634 users and 1,744,664</a:t>
            </a:r>
            <a:r>
              <a:rPr lang="en-US" b="1" dirty="0"/>
              <a:t> </a:t>
            </a:r>
            <a:r>
              <a:rPr lang="en-US" dirty="0"/>
              <a:t>edges.</a:t>
            </a:r>
          </a:p>
          <a:p>
            <a:r>
              <a:rPr lang="en-US" dirty="0"/>
              <a:t>Our framework </a:t>
            </a:r>
            <a:r>
              <a:rPr lang="en-US" i="1" dirty="0"/>
              <a:t>outperforms the SOTA baselines in all metrics</a:t>
            </a:r>
          </a:p>
        </p:txBody>
      </p:sp>
      <p:graphicFrame>
        <p:nvGraphicFramePr>
          <p:cNvPr id="6" name="Chart 5">
            <a:extLst>
              <a:ext uri="{FF2B5EF4-FFF2-40B4-BE49-F238E27FC236}">
                <a16:creationId xmlns:a16="http://schemas.microsoft.com/office/drawing/2014/main" xmlns="" id="{C91DA783-0131-67E4-8776-52875CA37BCC}"/>
              </a:ext>
            </a:extLst>
          </p:cNvPr>
          <p:cNvGraphicFramePr>
            <a:graphicFrameLocks/>
          </p:cNvGraphicFramePr>
          <p:nvPr>
            <p:extLst>
              <p:ext uri="{D42A27DB-BD31-4B8C-83A1-F6EECF244321}">
                <p14:modId xmlns:p14="http://schemas.microsoft.com/office/powerpoint/2010/main" val="1651059767"/>
              </p:ext>
            </p:extLst>
          </p:nvPr>
        </p:nvGraphicFramePr>
        <p:xfrm>
          <a:off x="772072" y="1740940"/>
          <a:ext cx="4572000" cy="23649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xmlns="" id="{55A43C09-F793-0CD4-A6B1-BEE738D5619B}"/>
              </a:ext>
            </a:extLst>
          </p:cNvPr>
          <p:cNvGraphicFramePr>
            <a:graphicFrameLocks/>
          </p:cNvGraphicFramePr>
          <p:nvPr>
            <p:extLst>
              <p:ext uri="{D42A27DB-BD31-4B8C-83A1-F6EECF244321}">
                <p14:modId xmlns:p14="http://schemas.microsoft.com/office/powerpoint/2010/main" val="2357745981"/>
              </p:ext>
            </p:extLst>
          </p:nvPr>
        </p:nvGraphicFramePr>
        <p:xfrm>
          <a:off x="6270914" y="4147004"/>
          <a:ext cx="4572000" cy="23649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xmlns="" id="{81BA6736-444C-FD08-59DF-5F7398D351A0}"/>
              </a:ext>
            </a:extLst>
          </p:cNvPr>
          <p:cNvGraphicFramePr>
            <a:graphicFrameLocks/>
          </p:cNvGraphicFramePr>
          <p:nvPr>
            <p:extLst>
              <p:ext uri="{D42A27DB-BD31-4B8C-83A1-F6EECF244321}">
                <p14:modId xmlns:p14="http://schemas.microsoft.com/office/powerpoint/2010/main" val="2458954065"/>
              </p:ext>
            </p:extLst>
          </p:nvPr>
        </p:nvGraphicFramePr>
        <p:xfrm>
          <a:off x="6141028" y="1817008"/>
          <a:ext cx="4572000" cy="236492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xmlns="" id="{5F430E01-93D6-3402-B089-C4CA85E50B7D}"/>
              </a:ext>
            </a:extLst>
          </p:cNvPr>
          <p:cNvGraphicFramePr>
            <a:graphicFrameLocks/>
          </p:cNvGraphicFramePr>
          <p:nvPr>
            <p:extLst>
              <p:ext uri="{D42A27DB-BD31-4B8C-83A1-F6EECF244321}">
                <p14:modId xmlns:p14="http://schemas.microsoft.com/office/powerpoint/2010/main" val="963300116"/>
              </p:ext>
            </p:extLst>
          </p:nvPr>
        </p:nvGraphicFramePr>
        <p:xfrm>
          <a:off x="908628" y="4185104"/>
          <a:ext cx="4572000" cy="236492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225777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ED982204-0709-9E2F-93B6-34BA0B5F3F5C}"/>
              </a:ext>
            </a:extLst>
          </p:cNvPr>
          <p:cNvSpPr>
            <a:spLocks noGrp="1"/>
          </p:cNvSpPr>
          <p:nvPr>
            <p:ph type="ftr" sz="quarter" idx="10"/>
          </p:nvPr>
        </p:nvSpPr>
        <p:spPr/>
        <p:txBody>
          <a:bodyPr/>
          <a:lstStyle/>
          <a:p>
            <a:pPr>
              <a:defRPr/>
            </a:pPr>
            <a:r>
              <a:rPr lang="en-US"/>
              <a:t>Distribution Statement</a:t>
            </a:r>
          </a:p>
        </p:txBody>
      </p:sp>
      <p:sp>
        <p:nvSpPr>
          <p:cNvPr id="3" name="Slide Number Placeholder 2">
            <a:extLst>
              <a:ext uri="{FF2B5EF4-FFF2-40B4-BE49-F238E27FC236}">
                <a16:creationId xmlns:a16="http://schemas.microsoft.com/office/drawing/2014/main" xmlns="" id="{391A61E8-A605-C8AE-592E-09E7A1BDFB86}"/>
              </a:ext>
            </a:extLst>
          </p:cNvPr>
          <p:cNvSpPr>
            <a:spLocks noGrp="1"/>
          </p:cNvSpPr>
          <p:nvPr>
            <p:ph type="sldNum" sz="quarter" idx="11"/>
          </p:nvPr>
        </p:nvSpPr>
        <p:spPr/>
        <p:txBody>
          <a:bodyPr/>
          <a:lstStyle/>
          <a:p>
            <a:pPr>
              <a:defRPr/>
            </a:pPr>
            <a:fld id="{231CC523-8BC6-4921-807A-66BD262F34AB}" type="slidenum">
              <a:rPr lang="en-US" smtClean="0"/>
              <a:pPr>
                <a:defRPr/>
              </a:pPr>
              <a:t>39</a:t>
            </a:fld>
            <a:endParaRPr lang="en-US"/>
          </a:p>
        </p:txBody>
      </p:sp>
      <p:sp>
        <p:nvSpPr>
          <p:cNvPr id="5" name="Title 4">
            <a:extLst>
              <a:ext uri="{FF2B5EF4-FFF2-40B4-BE49-F238E27FC236}">
                <a16:creationId xmlns:a16="http://schemas.microsoft.com/office/drawing/2014/main" xmlns="" id="{A6A2DA96-F190-3206-BAA1-229A3153BAE0}"/>
              </a:ext>
            </a:extLst>
          </p:cNvPr>
          <p:cNvSpPr>
            <a:spLocks noGrp="1"/>
          </p:cNvSpPr>
          <p:nvPr>
            <p:ph type="ctrTitle"/>
          </p:nvPr>
        </p:nvSpPr>
        <p:spPr/>
        <p:txBody>
          <a:bodyPr/>
          <a:lstStyle/>
          <a:p>
            <a:r>
              <a:rPr lang="en-US" altLang="zh-CN" dirty="0"/>
              <a:t>Case Studies</a:t>
            </a:r>
            <a:endParaRPr lang="en-US" dirty="0"/>
          </a:p>
        </p:txBody>
      </p:sp>
      <p:sp>
        <p:nvSpPr>
          <p:cNvPr id="4" name="Content Placeholder 11">
            <a:extLst>
              <a:ext uri="{FF2B5EF4-FFF2-40B4-BE49-F238E27FC236}">
                <a16:creationId xmlns:a16="http://schemas.microsoft.com/office/drawing/2014/main" xmlns="" id="{F73F1FAD-E5C3-E9B0-2439-CF897F55A426}"/>
              </a:ext>
            </a:extLst>
          </p:cNvPr>
          <p:cNvSpPr>
            <a:spLocks noGrp="1"/>
          </p:cNvSpPr>
          <p:nvPr>
            <p:ph sz="quarter" idx="13"/>
          </p:nvPr>
        </p:nvSpPr>
        <p:spPr>
          <a:xfrm>
            <a:off x="154537" y="579628"/>
            <a:ext cx="7958440" cy="5334000"/>
          </a:xfrm>
        </p:spPr>
        <p:txBody>
          <a:bodyPr/>
          <a:lstStyle/>
          <a:p>
            <a:r>
              <a:rPr lang="en-US" dirty="0"/>
              <a:t>We test the method on Zero-Shot (no training data), Lurker (users having a history length shorter than 85% of the history lengths in the dataset), and Unseen users (users who never appeared in the train set)</a:t>
            </a:r>
          </a:p>
          <a:p>
            <a:r>
              <a:rPr lang="en-US" dirty="0"/>
              <a:t>The social network structure provides valuable information in zero-shot settings (in the format of prompt).</a:t>
            </a:r>
          </a:p>
          <a:p>
            <a:r>
              <a:rPr lang="en-US" dirty="0"/>
              <a:t>Our method is particularly effective on lurker and unseen cases.</a:t>
            </a:r>
            <a:endParaRPr lang="en-US" i="1" dirty="0"/>
          </a:p>
        </p:txBody>
      </p:sp>
      <p:graphicFrame>
        <p:nvGraphicFramePr>
          <p:cNvPr id="11" name="Chart 10">
            <a:extLst>
              <a:ext uri="{FF2B5EF4-FFF2-40B4-BE49-F238E27FC236}">
                <a16:creationId xmlns:a16="http://schemas.microsoft.com/office/drawing/2014/main" xmlns="" id="{461ED044-02D0-2254-E6ED-B964E062EEF1}"/>
              </a:ext>
            </a:extLst>
          </p:cNvPr>
          <p:cNvGraphicFramePr>
            <a:graphicFrameLocks/>
          </p:cNvGraphicFramePr>
          <p:nvPr>
            <p:extLst>
              <p:ext uri="{D42A27DB-BD31-4B8C-83A1-F6EECF244321}">
                <p14:modId xmlns:p14="http://schemas.microsoft.com/office/powerpoint/2010/main" val="1251856962"/>
              </p:ext>
            </p:extLst>
          </p:nvPr>
        </p:nvGraphicFramePr>
        <p:xfrm>
          <a:off x="262313" y="4518180"/>
          <a:ext cx="4572000" cy="23649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xmlns="" id="{CA0601E5-1B05-E98C-E598-AC0E1970D853}"/>
              </a:ext>
            </a:extLst>
          </p:cNvPr>
          <p:cNvGraphicFramePr>
            <a:graphicFrameLocks/>
          </p:cNvGraphicFramePr>
          <p:nvPr>
            <p:extLst>
              <p:ext uri="{D42A27DB-BD31-4B8C-83A1-F6EECF244321}">
                <p14:modId xmlns:p14="http://schemas.microsoft.com/office/powerpoint/2010/main" val="245039625"/>
              </p:ext>
            </p:extLst>
          </p:nvPr>
        </p:nvGraphicFramePr>
        <p:xfrm>
          <a:off x="5160098" y="4493078"/>
          <a:ext cx="4572000" cy="236492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a:extLst>
              <a:ext uri="{FF2B5EF4-FFF2-40B4-BE49-F238E27FC236}">
                <a16:creationId xmlns:a16="http://schemas.microsoft.com/office/drawing/2014/main" xmlns="" id="{C00EC02D-5418-250C-D71A-20A9C1BCAE07}"/>
              </a:ext>
            </a:extLst>
          </p:cNvPr>
          <p:cNvGraphicFramePr>
            <a:graphicFrameLocks/>
          </p:cNvGraphicFramePr>
          <p:nvPr>
            <p:extLst>
              <p:ext uri="{D42A27DB-BD31-4B8C-83A1-F6EECF244321}">
                <p14:modId xmlns:p14="http://schemas.microsoft.com/office/powerpoint/2010/main" val="343656535"/>
              </p:ext>
            </p:extLst>
          </p:nvPr>
        </p:nvGraphicFramePr>
        <p:xfrm>
          <a:off x="302736" y="2686084"/>
          <a:ext cx="4572000" cy="2347858"/>
        </p:xfrm>
        <a:graphic>
          <a:graphicData uri="http://schemas.openxmlformats.org/drawingml/2006/chart">
            <c:chart xmlns:c="http://schemas.openxmlformats.org/drawingml/2006/chart" xmlns:r="http://schemas.openxmlformats.org/officeDocument/2006/relationships" r:id="rId5"/>
          </a:graphicData>
        </a:graphic>
      </p:graphicFrame>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8762" y="-6678"/>
            <a:ext cx="3810000" cy="5270500"/>
          </a:xfrm>
          <a:prstGeom prst="rect">
            <a:avLst/>
          </a:prstGeom>
        </p:spPr>
      </p:pic>
    </p:spTree>
    <p:extLst>
      <p:ext uri="{BB962C8B-B14F-4D97-AF65-F5344CB8AC3E}">
        <p14:creationId xmlns:p14="http://schemas.microsoft.com/office/powerpoint/2010/main" val="3511795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p3"/>
          <p:cNvSpPr txBox="1"/>
          <p:nvPr/>
        </p:nvSpPr>
        <p:spPr>
          <a:xfrm>
            <a:off x="441436" y="188384"/>
            <a:ext cx="9091447" cy="1384995"/>
          </a:xfrm>
          <a:prstGeom prst="rect">
            <a:avLst/>
          </a:prstGeom>
          <a:solidFill>
            <a:srgbClr val="FFE599"/>
          </a:solidFill>
          <a:ln>
            <a:noFill/>
          </a:ln>
        </p:spPr>
        <p:txBody>
          <a:bodyPr spcFirstLastPara="1" wrap="square" lIns="0" tIns="0" rIns="0" bIns="0" anchor="t" anchorCtr="0">
            <a:spAutoFit/>
          </a:bodyPr>
          <a:lstStyle/>
          <a:p>
            <a:r>
              <a:rPr lang="en-US" dirty="0"/>
              <a:t>A </a:t>
            </a:r>
            <a:r>
              <a:rPr lang="en-US" dirty="0" smtClean="0"/>
              <a:t>common method </a:t>
            </a:r>
            <a:r>
              <a:rPr lang="en-US" dirty="0"/>
              <a:t>that individuals or groups rely on for coming up </a:t>
            </a:r>
            <a:r>
              <a:rPr lang="en-US" dirty="0" smtClean="0"/>
              <a:t>with creative solutions </a:t>
            </a:r>
            <a:r>
              <a:rPr lang="en-US" dirty="0"/>
              <a:t>is </a:t>
            </a:r>
            <a:endParaRPr lang="en-US" dirty="0" smtClean="0"/>
          </a:p>
          <a:p>
            <a:pPr marL="285750" indent="-285750">
              <a:buFont typeface="Arial" panose="020B0604020202020204" pitchFamily="34" charset="0"/>
              <a:buChar char="•"/>
            </a:pPr>
            <a:r>
              <a:rPr lang="en-US" dirty="0" smtClean="0"/>
              <a:t>to </a:t>
            </a:r>
            <a:r>
              <a:rPr lang="en-US" dirty="0"/>
              <a:t>start with a “</a:t>
            </a:r>
            <a:r>
              <a:rPr lang="en-US" b="1" dirty="0"/>
              <a:t>brainstorming</a:t>
            </a:r>
            <a:r>
              <a:rPr lang="en-US" dirty="0"/>
              <a:t>” phase</a:t>
            </a:r>
            <a:r>
              <a:rPr lang="en-US" dirty="0" smtClean="0"/>
              <a:t>, </a:t>
            </a:r>
          </a:p>
          <a:p>
            <a:r>
              <a:rPr lang="en-US" dirty="0"/>
              <a:t>	</a:t>
            </a:r>
            <a:r>
              <a:rPr lang="en-US" dirty="0" smtClean="0"/>
              <a:t>where </a:t>
            </a:r>
            <a:r>
              <a:rPr lang="en-US" dirty="0"/>
              <a:t>many solutions to a problem are proposed, </a:t>
            </a:r>
            <a:r>
              <a:rPr lang="en-US" dirty="0" smtClean="0"/>
              <a:t> and</a:t>
            </a:r>
          </a:p>
          <a:p>
            <a:pPr marL="285750" indent="-285750">
              <a:buFont typeface="Arial" panose="020B0604020202020204" pitchFamily="34" charset="0"/>
              <a:buChar char="•"/>
            </a:pPr>
            <a:r>
              <a:rPr lang="en-US" dirty="0" smtClean="0"/>
              <a:t>to </a:t>
            </a:r>
            <a:r>
              <a:rPr lang="en-US" dirty="0"/>
              <a:t>follow with a “</a:t>
            </a:r>
            <a:r>
              <a:rPr lang="en-US" b="1" dirty="0"/>
              <a:t>selection</a:t>
            </a:r>
            <a:r>
              <a:rPr lang="en-US" dirty="0"/>
              <a:t>” phase, </a:t>
            </a:r>
            <a:endParaRPr lang="en-US" dirty="0" smtClean="0"/>
          </a:p>
          <a:p>
            <a:pPr lvl="1"/>
            <a:r>
              <a:rPr lang="en-US" dirty="0"/>
              <a:t>	</a:t>
            </a:r>
            <a:r>
              <a:rPr lang="en-US" dirty="0" smtClean="0"/>
              <a:t>where </a:t>
            </a:r>
            <a:r>
              <a:rPr lang="en-US" dirty="0"/>
              <a:t>those </a:t>
            </a:r>
            <a:r>
              <a:rPr lang="en-US" dirty="0" smtClean="0"/>
              <a:t>solutions are </a:t>
            </a:r>
            <a:r>
              <a:rPr lang="en-US" dirty="0"/>
              <a:t>judged by some criteria </a:t>
            </a:r>
            <a:r>
              <a:rPr lang="en-US" dirty="0" smtClean="0"/>
              <a:t>for the </a:t>
            </a:r>
            <a:r>
              <a:rPr lang="en-US" dirty="0"/>
              <a:t>best </a:t>
            </a:r>
            <a:r>
              <a:rPr lang="en-US" dirty="0" smtClean="0"/>
              <a:t>solution to be </a:t>
            </a:r>
            <a:r>
              <a:rPr lang="en-US" dirty="0"/>
              <a:t>selected. </a:t>
            </a:r>
          </a:p>
        </p:txBody>
      </p:sp>
      <p:pic>
        <p:nvPicPr>
          <p:cNvPr id="6" name="Picture 5"/>
          <p:cNvPicPr>
            <a:picLocks noChangeAspect="1"/>
          </p:cNvPicPr>
          <p:nvPr/>
        </p:nvPicPr>
        <p:blipFill>
          <a:blip r:embed="rId2"/>
          <a:stretch>
            <a:fillRect/>
          </a:stretch>
        </p:blipFill>
        <p:spPr>
          <a:xfrm>
            <a:off x="123382" y="3251544"/>
            <a:ext cx="5152217" cy="3517004"/>
          </a:xfrm>
          <a:prstGeom prst="rect">
            <a:avLst/>
          </a:prstGeom>
        </p:spPr>
      </p:pic>
      <p:sp>
        <p:nvSpPr>
          <p:cNvPr id="8" name="Google Shape;25;p3"/>
          <p:cNvSpPr txBox="1"/>
          <p:nvPr/>
        </p:nvSpPr>
        <p:spPr>
          <a:xfrm>
            <a:off x="371861" y="1719964"/>
            <a:ext cx="11246981" cy="1384995"/>
          </a:xfrm>
          <a:prstGeom prst="rect">
            <a:avLst/>
          </a:prstGeom>
          <a:solidFill>
            <a:srgbClr val="9FC5E8"/>
          </a:solidFill>
          <a:ln>
            <a:noFill/>
          </a:ln>
        </p:spPr>
        <p:txBody>
          <a:bodyPr spcFirstLastPara="1" wrap="square" lIns="0" tIns="0" rIns="0" bIns="0" anchor="t" anchorCtr="0">
            <a:spAutoFit/>
          </a:bodyPr>
          <a:lstStyle/>
          <a:p>
            <a:pPr marL="12700" marR="0" lvl="0" indent="0" algn="just" rtl="0">
              <a:lnSpc>
                <a:spcPct val="100000"/>
              </a:lnSpc>
              <a:spcBef>
                <a:spcPts val="0"/>
              </a:spcBef>
              <a:spcAft>
                <a:spcPts val="600"/>
              </a:spcAft>
              <a:buNone/>
            </a:pPr>
            <a:r>
              <a:rPr lang="en-US" sz="1600" b="1" dirty="0"/>
              <a:t>Putting GPT-3’s Creativity to the </a:t>
            </a:r>
            <a:r>
              <a:rPr lang="en-US" sz="1600" b="1" dirty="0" smtClean="0"/>
              <a:t>Test</a:t>
            </a:r>
            <a:r>
              <a:rPr lang="en-US" sz="1600" dirty="0" smtClean="0">
                <a:sym typeface="Arial"/>
              </a:rPr>
              <a:t>:	</a:t>
            </a:r>
            <a:r>
              <a:rPr lang="en-US" sz="1600" b="1" dirty="0" smtClean="0">
                <a:sym typeface="Arial"/>
              </a:rPr>
              <a:t>Chain of prompts that includes </a:t>
            </a:r>
            <a:r>
              <a:rPr lang="en-US" sz="1600" b="1" i="1" dirty="0" smtClean="0">
                <a:sym typeface="Arial"/>
              </a:rPr>
              <a:t>both </a:t>
            </a:r>
            <a:r>
              <a:rPr lang="en-US" sz="1600" b="1" dirty="0" smtClean="0">
                <a:sym typeface="Arial"/>
              </a:rPr>
              <a:t>brainstorming &amp; selection </a:t>
            </a:r>
            <a:endParaRPr lang="en-US" sz="1600" dirty="0" smtClean="0">
              <a:sym typeface="Arial"/>
            </a:endParaRPr>
          </a:p>
          <a:p>
            <a:pPr marL="12700" algn="just">
              <a:spcAft>
                <a:spcPts val="600"/>
              </a:spcAft>
            </a:pPr>
            <a:r>
              <a:rPr lang="en-US" sz="1600" dirty="0" smtClean="0">
                <a:sym typeface="Arial"/>
              </a:rPr>
              <a:t>Sequence for utility</a:t>
            </a:r>
            <a:endParaRPr sz="1600" dirty="0" smtClean="0">
              <a:sym typeface="Arial"/>
            </a:endParaRPr>
          </a:p>
          <a:p>
            <a:pPr marL="412750" marR="5080" lvl="0" indent="-400050" algn="just" rtl="0">
              <a:lnSpc>
                <a:spcPct val="100000"/>
              </a:lnSpc>
              <a:spcBef>
                <a:spcPts val="0"/>
              </a:spcBef>
              <a:spcAft>
                <a:spcPts val="0"/>
              </a:spcAft>
              <a:buAutoNum type="romanLcParenBoth"/>
            </a:pPr>
            <a:r>
              <a:rPr lang="en-US" sz="1600" b="1" i="1" dirty="0" smtClean="0"/>
              <a:t>Creative Use Generation </a:t>
            </a:r>
            <a:r>
              <a:rPr lang="en-US" sz="1600" dirty="0" smtClean="0"/>
              <a:t>[Stevenson et al.] </a:t>
            </a:r>
          </a:p>
          <a:p>
            <a:pPr marL="412750" marR="5080" lvl="0" indent="-400050" algn="just">
              <a:buAutoNum type="romanLcParenBoth"/>
            </a:pPr>
            <a:r>
              <a:rPr lang="en-US" sz="1600" b="1" i="1" dirty="0" smtClean="0"/>
              <a:t>Creative Use Brainstorming </a:t>
            </a:r>
            <a:r>
              <a:rPr lang="en-US" sz="1600" dirty="0" smtClean="0"/>
              <a:t>(our pass)</a:t>
            </a:r>
          </a:p>
          <a:p>
            <a:pPr marL="412750" marR="5080" lvl="0" indent="-400050" algn="just">
              <a:buAutoNum type="romanLcParenBoth"/>
            </a:pPr>
            <a:r>
              <a:rPr lang="en-US" sz="1600" b="1" i="1" dirty="0" smtClean="0"/>
              <a:t>Creative Selection</a:t>
            </a:r>
            <a:r>
              <a:rPr lang="en-US" sz="1600" i="1" dirty="0" smtClean="0"/>
              <a:t> </a:t>
            </a:r>
            <a:r>
              <a:rPr lang="en-US" sz="1600" b="1" i="1" dirty="0" smtClean="0"/>
              <a:t>for Utility </a:t>
            </a:r>
            <a:r>
              <a:rPr lang="en-US" sz="1600" dirty="0" smtClean="0"/>
              <a:t>(our pass)</a:t>
            </a:r>
          </a:p>
        </p:txBody>
      </p:sp>
      <p:sp>
        <p:nvSpPr>
          <p:cNvPr id="9" name="Google Shape;24;p3"/>
          <p:cNvSpPr txBox="1"/>
          <p:nvPr/>
        </p:nvSpPr>
        <p:spPr>
          <a:xfrm>
            <a:off x="441436" y="188384"/>
            <a:ext cx="9541550" cy="1384995"/>
          </a:xfrm>
          <a:prstGeom prst="rect">
            <a:avLst/>
          </a:prstGeom>
          <a:solidFill>
            <a:srgbClr val="FFE599"/>
          </a:solidFill>
          <a:ln>
            <a:noFill/>
          </a:ln>
        </p:spPr>
        <p:txBody>
          <a:bodyPr spcFirstLastPara="1" wrap="square" lIns="0" tIns="0" rIns="0" bIns="0" anchor="t" anchorCtr="0">
            <a:spAutoFit/>
          </a:bodyPr>
          <a:lstStyle/>
          <a:p>
            <a:r>
              <a:rPr lang="en-US" dirty="0"/>
              <a:t>A </a:t>
            </a:r>
            <a:r>
              <a:rPr lang="en-US" dirty="0" smtClean="0"/>
              <a:t>common method </a:t>
            </a:r>
            <a:r>
              <a:rPr lang="en-US" dirty="0"/>
              <a:t>that individuals or groups rely on for coming up </a:t>
            </a:r>
            <a:r>
              <a:rPr lang="en-US" dirty="0" smtClean="0"/>
              <a:t>with creative solutions </a:t>
            </a:r>
            <a:r>
              <a:rPr lang="en-US" dirty="0"/>
              <a:t>is </a:t>
            </a:r>
            <a:endParaRPr lang="en-US" dirty="0" smtClean="0"/>
          </a:p>
          <a:p>
            <a:pPr marL="285750" indent="-285750">
              <a:buFont typeface="Arial" panose="020B0604020202020204" pitchFamily="34" charset="0"/>
              <a:buChar char="•"/>
            </a:pPr>
            <a:r>
              <a:rPr lang="en-US" dirty="0" smtClean="0"/>
              <a:t>to </a:t>
            </a:r>
            <a:r>
              <a:rPr lang="en-US" dirty="0"/>
              <a:t>start with a “</a:t>
            </a:r>
            <a:r>
              <a:rPr lang="en-US" b="1" dirty="0"/>
              <a:t>brainstorming</a:t>
            </a:r>
            <a:r>
              <a:rPr lang="en-US" dirty="0"/>
              <a:t>” phase</a:t>
            </a:r>
            <a:r>
              <a:rPr lang="en-US" dirty="0" smtClean="0"/>
              <a:t>, </a:t>
            </a:r>
          </a:p>
          <a:p>
            <a:r>
              <a:rPr lang="en-US" dirty="0"/>
              <a:t>	</a:t>
            </a:r>
            <a:r>
              <a:rPr lang="en-US" dirty="0" smtClean="0"/>
              <a:t>where </a:t>
            </a:r>
            <a:r>
              <a:rPr lang="en-US" dirty="0"/>
              <a:t>many solutions to a problem are proposed, </a:t>
            </a:r>
            <a:r>
              <a:rPr lang="en-US" dirty="0" smtClean="0"/>
              <a:t> and</a:t>
            </a:r>
          </a:p>
          <a:p>
            <a:pPr marL="285750" indent="-285750">
              <a:buFont typeface="Arial" panose="020B0604020202020204" pitchFamily="34" charset="0"/>
              <a:buChar char="•"/>
            </a:pPr>
            <a:r>
              <a:rPr lang="en-US" dirty="0" smtClean="0"/>
              <a:t>to </a:t>
            </a:r>
            <a:r>
              <a:rPr lang="en-US" dirty="0"/>
              <a:t>follow with a “</a:t>
            </a:r>
            <a:r>
              <a:rPr lang="en-US" b="1" dirty="0"/>
              <a:t>selection</a:t>
            </a:r>
            <a:r>
              <a:rPr lang="en-US" dirty="0"/>
              <a:t>” phase, </a:t>
            </a:r>
            <a:endParaRPr lang="en-US" dirty="0" smtClean="0"/>
          </a:p>
          <a:p>
            <a:pPr lvl="1"/>
            <a:r>
              <a:rPr lang="en-US" dirty="0"/>
              <a:t>	</a:t>
            </a:r>
            <a:r>
              <a:rPr lang="en-US" dirty="0" smtClean="0"/>
              <a:t>where </a:t>
            </a:r>
            <a:r>
              <a:rPr lang="en-US" dirty="0"/>
              <a:t>those </a:t>
            </a:r>
            <a:r>
              <a:rPr lang="en-US" dirty="0" smtClean="0"/>
              <a:t>solutions are </a:t>
            </a:r>
            <a:r>
              <a:rPr lang="en-US" dirty="0"/>
              <a:t>judged by some </a:t>
            </a:r>
            <a:r>
              <a:rPr lang="en-US" dirty="0" smtClean="0"/>
              <a:t>criteria, with the </a:t>
            </a:r>
            <a:r>
              <a:rPr lang="en-US" dirty="0"/>
              <a:t>best </a:t>
            </a:r>
            <a:r>
              <a:rPr lang="en-US" dirty="0" smtClean="0"/>
              <a:t>solution then selected</a:t>
            </a:r>
            <a:r>
              <a:rPr lang="en-US" dirty="0"/>
              <a:t>. </a:t>
            </a:r>
          </a:p>
        </p:txBody>
      </p:sp>
    </p:spTree>
    <p:extLst>
      <p:ext uri="{BB962C8B-B14F-4D97-AF65-F5344CB8AC3E}">
        <p14:creationId xmlns:p14="http://schemas.microsoft.com/office/powerpoint/2010/main" val="172612796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0"/>
          <p:cNvSpPr txBox="1">
            <a:spLocks noGrp="1"/>
          </p:cNvSpPr>
          <p:nvPr>
            <p:ph type="title"/>
          </p:nvPr>
        </p:nvSpPr>
        <p:spPr>
          <a:xfrm>
            <a:off x="405600" y="113767"/>
            <a:ext cx="11380800" cy="914000"/>
          </a:xfrm>
          <a:prstGeom prst="rect">
            <a:avLst/>
          </a:prstGeom>
        </p:spPr>
        <p:txBody>
          <a:bodyPr spcFirstLastPara="1" vert="horz" wrap="square" lIns="91433" tIns="45700" rIns="91433" bIns="45700" rtlCol="0" anchor="ctr" anchorCtr="0">
            <a:noAutofit/>
          </a:bodyPr>
          <a:lstStyle/>
          <a:p>
            <a:pPr>
              <a:spcBef>
                <a:spcPts val="0"/>
              </a:spcBef>
            </a:pPr>
            <a:r>
              <a:rPr lang="en" sz="2400" dirty="0" smtClean="0"/>
              <a:t>Using </a:t>
            </a:r>
            <a:r>
              <a:rPr lang="en" sz="2400" dirty="0"/>
              <a:t>a single LLM to simulate </a:t>
            </a:r>
            <a:r>
              <a:rPr lang="en" sz="2400" b="1" dirty="0"/>
              <a:t>multiple personas</a:t>
            </a:r>
            <a:r>
              <a:rPr lang="en" sz="2400" dirty="0"/>
              <a:t> and initiate a </a:t>
            </a:r>
            <a:r>
              <a:rPr lang="en" sz="2400" b="1" dirty="0"/>
              <a:t>multi-turn self-collaboration</a:t>
            </a:r>
            <a:r>
              <a:rPr lang="en" sz="2400" dirty="0"/>
              <a:t> to solve both knowledge-intensive and reasoning-intensive </a:t>
            </a:r>
            <a:r>
              <a:rPr lang="en" sz="2400" dirty="0" smtClean="0"/>
              <a:t>tasks</a:t>
            </a:r>
            <a:r>
              <a:rPr lang="en-US" sz="2400" dirty="0" smtClean="0"/>
              <a:t> [Wang et al., 2023]</a:t>
            </a:r>
            <a:endParaRPr sz="2400" dirty="0"/>
          </a:p>
        </p:txBody>
      </p:sp>
      <p:sp>
        <p:nvSpPr>
          <p:cNvPr id="174" name="Google Shape;174;p30"/>
          <p:cNvSpPr txBox="1">
            <a:spLocks noGrp="1"/>
          </p:cNvSpPr>
          <p:nvPr>
            <p:ph type="sldNum" idx="12"/>
          </p:nvPr>
        </p:nvSpPr>
        <p:spPr>
          <a:xfrm>
            <a:off x="10956033" y="6356367"/>
            <a:ext cx="397600" cy="365200"/>
          </a:xfrm>
          <a:prstGeom prst="rect">
            <a:avLst/>
          </a:prstGeom>
        </p:spPr>
        <p:txBody>
          <a:bodyPr spcFirstLastPara="1" vert="horz" wrap="square" lIns="91433" tIns="45700" rIns="91433" bIns="45700" rtlCol="0" anchor="ctr" anchorCtr="0">
            <a:noAutofit/>
          </a:bodyPr>
          <a:lstStyle/>
          <a:p>
            <a:pPr>
              <a:buClr>
                <a:srgbClr val="000000"/>
              </a:buClr>
            </a:pPr>
            <a:fld id="{00000000-1234-1234-1234-123412341234}" type="slidenum">
              <a:rPr lang="en"/>
              <a:pPr>
                <a:buClr>
                  <a:srgbClr val="000000"/>
                </a:buClr>
              </a:pPr>
              <a:t>40</a:t>
            </a:fld>
            <a:endParaRPr/>
          </a:p>
        </p:txBody>
      </p:sp>
      <p:pic>
        <p:nvPicPr>
          <p:cNvPr id="175" name="Google Shape;175;p30"/>
          <p:cNvPicPr preferRelativeResize="0"/>
          <p:nvPr/>
        </p:nvPicPr>
        <p:blipFill>
          <a:blip r:embed="rId3">
            <a:alphaModFix/>
          </a:blip>
          <a:stretch>
            <a:fillRect/>
          </a:stretch>
        </p:blipFill>
        <p:spPr>
          <a:xfrm>
            <a:off x="1547618" y="1134901"/>
            <a:ext cx="6204716" cy="5586668"/>
          </a:xfrm>
          <a:prstGeom prst="rect">
            <a:avLst/>
          </a:prstGeom>
          <a:noFill/>
          <a:ln>
            <a:noFill/>
          </a:ln>
        </p:spPr>
      </p:pic>
      <p:sp>
        <p:nvSpPr>
          <p:cNvPr id="176" name="Google Shape;176;p30"/>
          <p:cNvSpPr/>
          <p:nvPr/>
        </p:nvSpPr>
        <p:spPr>
          <a:xfrm>
            <a:off x="7822367" y="4677733"/>
            <a:ext cx="3063600" cy="1752000"/>
          </a:xfrm>
          <a:prstGeom prst="roundRect">
            <a:avLst>
              <a:gd name="adj" fmla="val 10502"/>
            </a:avLst>
          </a:prstGeom>
          <a:solidFill>
            <a:srgbClr val="DBEFF9"/>
          </a:solidFill>
          <a:ln>
            <a:noFill/>
          </a:ln>
        </p:spPr>
        <p:txBody>
          <a:bodyPr spcFirstLastPara="1" wrap="square" lIns="121900" tIns="121900" rIns="121900" bIns="121900" anchor="ctr" anchorCtr="0">
            <a:noAutofit/>
          </a:bodyPr>
          <a:lstStyle/>
          <a:p>
            <a:pPr>
              <a:buClr>
                <a:srgbClr val="000000"/>
              </a:buClr>
              <a:buSzPts val="1100"/>
            </a:pPr>
            <a:r>
              <a:rPr lang="en" sz="1600"/>
              <a:t>SPP transforms a single LLM</a:t>
            </a:r>
            <a:endParaRPr sz="1600"/>
          </a:p>
          <a:p>
            <a:r>
              <a:rPr lang="en" sz="1600"/>
              <a:t>into a </a:t>
            </a:r>
            <a:r>
              <a:rPr lang="en" sz="1600" b="1"/>
              <a:t>cognitive synergist</a:t>
            </a:r>
            <a:r>
              <a:rPr lang="en" sz="1600"/>
              <a:t> that </a:t>
            </a:r>
            <a:r>
              <a:rPr lang="en" sz="1600" b="1"/>
              <a:t>dynamically identifies personas</a:t>
            </a:r>
            <a:r>
              <a:rPr lang="en" sz="1600"/>
              <a:t> and engages in </a:t>
            </a:r>
            <a:r>
              <a:rPr lang="en" sz="1600" b="1"/>
              <a:t>multi-turn self-collaboration</a:t>
            </a:r>
            <a:r>
              <a:rPr lang="en" sz="1600"/>
              <a:t> to solve general tasks</a:t>
            </a:r>
            <a:endParaRPr sz="1600"/>
          </a:p>
        </p:txBody>
      </p:sp>
      <p:sp>
        <p:nvSpPr>
          <p:cNvPr id="177" name="Google Shape;177;p30"/>
          <p:cNvSpPr/>
          <p:nvPr/>
        </p:nvSpPr>
        <p:spPr>
          <a:xfrm>
            <a:off x="7822384" y="2527533"/>
            <a:ext cx="3063600" cy="1464000"/>
          </a:xfrm>
          <a:prstGeom prst="roundRect">
            <a:avLst>
              <a:gd name="adj" fmla="val 10502"/>
            </a:avLst>
          </a:prstGeom>
          <a:solidFill>
            <a:srgbClr val="DBEFF9"/>
          </a:solidFill>
          <a:ln>
            <a:noFill/>
          </a:ln>
        </p:spPr>
        <p:txBody>
          <a:bodyPr spcFirstLastPara="1" wrap="square" lIns="121900" tIns="121900" rIns="121900" bIns="121900" anchor="ctr" anchorCtr="0">
            <a:noAutofit/>
          </a:bodyPr>
          <a:lstStyle/>
          <a:p>
            <a:r>
              <a:rPr lang="en" sz="1600"/>
              <a:t>Human intelligence thrives on the concept of </a:t>
            </a:r>
            <a:r>
              <a:rPr lang="en" sz="1600" b="1"/>
              <a:t>cognitive synergy</a:t>
            </a:r>
            <a:r>
              <a:rPr lang="en" sz="1600"/>
              <a:t>, where collaboration among different minds yield superior outcomes</a:t>
            </a:r>
            <a:endParaRPr sz="1600"/>
          </a:p>
        </p:txBody>
      </p:sp>
      <p:sp>
        <p:nvSpPr>
          <p:cNvPr id="178" name="Google Shape;178;p30"/>
          <p:cNvSpPr/>
          <p:nvPr/>
        </p:nvSpPr>
        <p:spPr>
          <a:xfrm>
            <a:off x="7822384" y="1263633"/>
            <a:ext cx="3063600" cy="755200"/>
          </a:xfrm>
          <a:prstGeom prst="roundRect">
            <a:avLst>
              <a:gd name="adj" fmla="val 20869"/>
            </a:avLst>
          </a:prstGeom>
          <a:solidFill>
            <a:srgbClr val="FFF0F0"/>
          </a:solidFill>
          <a:ln>
            <a:noFill/>
          </a:ln>
        </p:spPr>
        <p:txBody>
          <a:bodyPr spcFirstLastPara="1" wrap="square" lIns="121900" tIns="121900" rIns="121900" bIns="121900" anchor="ctr" anchorCtr="0">
            <a:noAutofit/>
          </a:bodyPr>
          <a:lstStyle/>
          <a:p>
            <a:r>
              <a:rPr lang="en" sz="1600" b="1">
                <a:latin typeface="Calibri"/>
                <a:ea typeface="Calibri"/>
                <a:cs typeface="Calibri"/>
                <a:sym typeface="Calibri"/>
              </a:rPr>
              <a:t>Goal:</a:t>
            </a:r>
            <a:r>
              <a:rPr lang="en" sz="1600">
                <a:latin typeface="Calibri"/>
                <a:ea typeface="Calibri"/>
                <a:cs typeface="Calibri"/>
                <a:sym typeface="Calibri"/>
              </a:rPr>
              <a:t> build a general task-solving agent </a:t>
            </a:r>
            <a:r>
              <a:rPr lang="en" sz="1600" i="1">
                <a:latin typeface="Calibri"/>
                <a:ea typeface="Calibri"/>
                <a:cs typeface="Calibri"/>
                <a:sym typeface="Calibri"/>
              </a:rPr>
              <a:t>(LLM-based in this work)</a:t>
            </a:r>
            <a:endParaRPr sz="1600" i="1">
              <a:solidFill>
                <a:srgbClr val="FF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6482118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1"/>
          <p:cNvSpPr txBox="1">
            <a:spLocks noGrp="1"/>
          </p:cNvSpPr>
          <p:nvPr>
            <p:ph type="title"/>
          </p:nvPr>
        </p:nvSpPr>
        <p:spPr>
          <a:xfrm>
            <a:off x="405600" y="113767"/>
            <a:ext cx="11380800" cy="914000"/>
          </a:xfrm>
          <a:prstGeom prst="rect">
            <a:avLst/>
          </a:prstGeom>
        </p:spPr>
        <p:txBody>
          <a:bodyPr spcFirstLastPara="1" vert="horz" wrap="square" lIns="91433" tIns="45700" rIns="91433" bIns="45700" rtlCol="0" anchor="ctr" anchorCtr="0">
            <a:noAutofit/>
          </a:bodyPr>
          <a:lstStyle/>
          <a:p>
            <a:pPr>
              <a:spcBef>
                <a:spcPts val="0"/>
              </a:spcBef>
            </a:pPr>
            <a:r>
              <a:rPr lang="en" sz="2400" b="1"/>
              <a:t>Our Idea:  </a:t>
            </a:r>
            <a:r>
              <a:rPr lang="en" sz="2400"/>
              <a:t>Using a single LLM to simulate </a:t>
            </a:r>
            <a:r>
              <a:rPr lang="en" sz="2400" b="1"/>
              <a:t>multiple personas</a:t>
            </a:r>
            <a:r>
              <a:rPr lang="en" sz="2400"/>
              <a:t> and initiate a </a:t>
            </a:r>
            <a:r>
              <a:rPr lang="en" sz="2400" b="1"/>
              <a:t>multi-turn self-collaboration</a:t>
            </a:r>
            <a:r>
              <a:rPr lang="en" sz="2400"/>
              <a:t> to solve both knowledge-intensive and reasoning-intensive tasks</a:t>
            </a:r>
            <a:endParaRPr sz="2400"/>
          </a:p>
        </p:txBody>
      </p:sp>
      <p:sp>
        <p:nvSpPr>
          <p:cNvPr id="185" name="Google Shape;185;p31"/>
          <p:cNvSpPr txBox="1">
            <a:spLocks noGrp="1"/>
          </p:cNvSpPr>
          <p:nvPr>
            <p:ph type="sldNum" idx="12"/>
          </p:nvPr>
        </p:nvSpPr>
        <p:spPr>
          <a:xfrm>
            <a:off x="10956033" y="6356367"/>
            <a:ext cx="397600" cy="365200"/>
          </a:xfrm>
          <a:prstGeom prst="rect">
            <a:avLst/>
          </a:prstGeom>
        </p:spPr>
        <p:txBody>
          <a:bodyPr spcFirstLastPara="1" vert="horz" wrap="square" lIns="91433" tIns="45700" rIns="91433" bIns="45700" rtlCol="0" anchor="ctr" anchorCtr="0">
            <a:noAutofit/>
          </a:bodyPr>
          <a:lstStyle/>
          <a:p>
            <a:pPr>
              <a:buClr>
                <a:srgbClr val="000000"/>
              </a:buClr>
            </a:pPr>
            <a:fld id="{00000000-1234-1234-1234-123412341234}" type="slidenum">
              <a:rPr lang="en"/>
              <a:pPr>
                <a:buClr>
                  <a:srgbClr val="000000"/>
                </a:buClr>
              </a:pPr>
              <a:t>41</a:t>
            </a:fld>
            <a:endParaRPr/>
          </a:p>
        </p:txBody>
      </p:sp>
      <p:pic>
        <p:nvPicPr>
          <p:cNvPr id="186" name="Google Shape;186;p31"/>
          <p:cNvPicPr preferRelativeResize="0"/>
          <p:nvPr/>
        </p:nvPicPr>
        <p:blipFill>
          <a:blip r:embed="rId3">
            <a:alphaModFix/>
          </a:blip>
          <a:stretch>
            <a:fillRect/>
          </a:stretch>
        </p:blipFill>
        <p:spPr>
          <a:xfrm>
            <a:off x="1646168" y="1027769"/>
            <a:ext cx="8431001" cy="5709900"/>
          </a:xfrm>
          <a:prstGeom prst="rect">
            <a:avLst/>
          </a:prstGeom>
          <a:noFill/>
          <a:ln>
            <a:noFill/>
          </a:ln>
        </p:spPr>
      </p:pic>
    </p:spTree>
    <p:extLst>
      <p:ext uri="{BB962C8B-B14F-4D97-AF65-F5344CB8AC3E}">
        <p14:creationId xmlns:p14="http://schemas.microsoft.com/office/powerpoint/2010/main" val="16559501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4"/>
          <p:cNvSpPr txBox="1">
            <a:spLocks noGrp="1"/>
          </p:cNvSpPr>
          <p:nvPr>
            <p:ph type="title"/>
          </p:nvPr>
        </p:nvSpPr>
        <p:spPr>
          <a:xfrm>
            <a:off x="405600" y="113767"/>
            <a:ext cx="11380800" cy="914000"/>
          </a:xfrm>
          <a:prstGeom prst="rect">
            <a:avLst/>
          </a:prstGeom>
        </p:spPr>
        <p:txBody>
          <a:bodyPr spcFirstLastPara="1" vert="horz" wrap="square" lIns="91433" tIns="45700" rIns="91433" bIns="45700" rtlCol="0" anchor="ctr" anchorCtr="0">
            <a:noAutofit/>
          </a:bodyPr>
          <a:lstStyle/>
          <a:p>
            <a:pPr>
              <a:spcBef>
                <a:spcPts val="0"/>
              </a:spcBef>
            </a:pPr>
            <a:r>
              <a:rPr lang="en" sz="2400" b="1"/>
              <a:t>Our Idea:  </a:t>
            </a:r>
            <a:r>
              <a:rPr lang="en" sz="2400"/>
              <a:t>Using a single LLM to simulate </a:t>
            </a:r>
            <a:r>
              <a:rPr lang="en" sz="2400" b="1"/>
              <a:t>multiple personas</a:t>
            </a:r>
            <a:r>
              <a:rPr lang="en" sz="2400"/>
              <a:t> and initiate a </a:t>
            </a:r>
            <a:r>
              <a:rPr lang="en" sz="2400" b="1"/>
              <a:t>multi-turn self-collaboration</a:t>
            </a:r>
            <a:r>
              <a:rPr lang="en" sz="2400"/>
              <a:t> to solve both knowledge-intensive and reasoning-intensive tasks</a:t>
            </a:r>
            <a:endParaRPr sz="2400"/>
          </a:p>
        </p:txBody>
      </p:sp>
      <p:sp>
        <p:nvSpPr>
          <p:cNvPr id="211" name="Google Shape;211;p34"/>
          <p:cNvSpPr txBox="1">
            <a:spLocks noGrp="1"/>
          </p:cNvSpPr>
          <p:nvPr>
            <p:ph type="sldNum" idx="12"/>
          </p:nvPr>
        </p:nvSpPr>
        <p:spPr>
          <a:xfrm>
            <a:off x="10956033" y="6356367"/>
            <a:ext cx="397600" cy="365200"/>
          </a:xfrm>
          <a:prstGeom prst="rect">
            <a:avLst/>
          </a:prstGeom>
        </p:spPr>
        <p:txBody>
          <a:bodyPr spcFirstLastPara="1" vert="horz" wrap="square" lIns="91433" tIns="45700" rIns="91433" bIns="45700" rtlCol="0" anchor="ctr" anchorCtr="0">
            <a:noAutofit/>
          </a:bodyPr>
          <a:lstStyle/>
          <a:p>
            <a:pPr>
              <a:buClr>
                <a:srgbClr val="000000"/>
              </a:buClr>
            </a:pPr>
            <a:fld id="{00000000-1234-1234-1234-123412341234}" type="slidenum">
              <a:rPr lang="en"/>
              <a:pPr>
                <a:buClr>
                  <a:srgbClr val="000000"/>
                </a:buClr>
              </a:pPr>
              <a:t>42</a:t>
            </a:fld>
            <a:endParaRPr/>
          </a:p>
        </p:txBody>
      </p:sp>
      <p:pic>
        <p:nvPicPr>
          <p:cNvPr id="212" name="Google Shape;212;p34"/>
          <p:cNvPicPr preferRelativeResize="0"/>
          <p:nvPr/>
        </p:nvPicPr>
        <p:blipFill>
          <a:blip r:embed="rId3">
            <a:alphaModFix/>
          </a:blip>
          <a:stretch>
            <a:fillRect/>
          </a:stretch>
        </p:blipFill>
        <p:spPr>
          <a:xfrm>
            <a:off x="405600" y="1289284"/>
            <a:ext cx="11150432" cy="4279429"/>
          </a:xfrm>
          <a:prstGeom prst="rect">
            <a:avLst/>
          </a:prstGeom>
          <a:noFill/>
          <a:ln>
            <a:noFill/>
          </a:ln>
        </p:spPr>
      </p:pic>
      <p:sp>
        <p:nvSpPr>
          <p:cNvPr id="213" name="Google Shape;213;p34"/>
          <p:cNvSpPr txBox="1"/>
          <p:nvPr/>
        </p:nvSpPr>
        <p:spPr>
          <a:xfrm>
            <a:off x="4046817" y="5720434"/>
            <a:ext cx="3868000" cy="984845"/>
          </a:xfrm>
          <a:prstGeom prst="rect">
            <a:avLst/>
          </a:prstGeom>
          <a:noFill/>
          <a:ln>
            <a:noFill/>
          </a:ln>
        </p:spPr>
        <p:txBody>
          <a:bodyPr spcFirstLastPara="1" wrap="square" lIns="121900" tIns="121900" rIns="121900" bIns="121900" anchor="t" anchorCtr="0">
            <a:spAutoFit/>
          </a:bodyPr>
          <a:lstStyle/>
          <a:p>
            <a:r>
              <a:rPr lang="en" sz="2400" b="1">
                <a:latin typeface="Calibri"/>
                <a:ea typeface="Calibri"/>
                <a:cs typeface="Calibri"/>
                <a:sym typeface="Calibri"/>
              </a:rPr>
              <a:t>Comparison with other related work</a:t>
            </a:r>
            <a:endParaRPr sz="2400" b="1">
              <a:latin typeface="Calibri"/>
              <a:ea typeface="Calibri"/>
              <a:cs typeface="Calibri"/>
              <a:sym typeface="Calibri"/>
            </a:endParaRPr>
          </a:p>
        </p:txBody>
      </p:sp>
    </p:spTree>
    <p:extLst>
      <p:ext uri="{BB962C8B-B14F-4D97-AF65-F5344CB8AC3E}">
        <p14:creationId xmlns:p14="http://schemas.microsoft.com/office/powerpoint/2010/main" val="10019139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5"/>
          <p:cNvSpPr txBox="1">
            <a:spLocks noGrp="1"/>
          </p:cNvSpPr>
          <p:nvPr>
            <p:ph type="title"/>
          </p:nvPr>
        </p:nvSpPr>
        <p:spPr>
          <a:xfrm>
            <a:off x="405600" y="113767"/>
            <a:ext cx="11380800" cy="914000"/>
          </a:xfrm>
          <a:prstGeom prst="rect">
            <a:avLst/>
          </a:prstGeom>
        </p:spPr>
        <p:txBody>
          <a:bodyPr spcFirstLastPara="1" vert="horz" wrap="square" lIns="91433" tIns="45700" rIns="91433" bIns="45700" rtlCol="0" anchor="ctr" anchorCtr="0">
            <a:noAutofit/>
          </a:bodyPr>
          <a:lstStyle/>
          <a:p>
            <a:pPr>
              <a:spcBef>
                <a:spcPts val="0"/>
              </a:spcBef>
            </a:pPr>
            <a:r>
              <a:rPr lang="en" sz="2400" b="1"/>
              <a:t>Experiments</a:t>
            </a:r>
            <a:endParaRPr sz="2400"/>
          </a:p>
        </p:txBody>
      </p:sp>
      <p:sp>
        <p:nvSpPr>
          <p:cNvPr id="220" name="Google Shape;220;p35"/>
          <p:cNvSpPr txBox="1">
            <a:spLocks noGrp="1"/>
          </p:cNvSpPr>
          <p:nvPr>
            <p:ph type="sldNum" idx="12"/>
          </p:nvPr>
        </p:nvSpPr>
        <p:spPr>
          <a:xfrm>
            <a:off x="10956033" y="6356367"/>
            <a:ext cx="397600" cy="365200"/>
          </a:xfrm>
          <a:prstGeom prst="rect">
            <a:avLst/>
          </a:prstGeom>
        </p:spPr>
        <p:txBody>
          <a:bodyPr spcFirstLastPara="1" vert="horz" wrap="square" lIns="91433" tIns="45700" rIns="91433" bIns="45700" rtlCol="0" anchor="ctr" anchorCtr="0">
            <a:noAutofit/>
          </a:bodyPr>
          <a:lstStyle/>
          <a:p>
            <a:pPr>
              <a:buClr>
                <a:srgbClr val="000000"/>
              </a:buClr>
            </a:pPr>
            <a:fld id="{00000000-1234-1234-1234-123412341234}" type="slidenum">
              <a:rPr lang="en"/>
              <a:pPr>
                <a:buClr>
                  <a:srgbClr val="000000"/>
                </a:buClr>
              </a:pPr>
              <a:t>43</a:t>
            </a:fld>
            <a:endParaRPr/>
          </a:p>
        </p:txBody>
      </p:sp>
      <p:sp>
        <p:nvSpPr>
          <p:cNvPr id="221" name="Google Shape;221;p35"/>
          <p:cNvSpPr txBox="1"/>
          <p:nvPr/>
        </p:nvSpPr>
        <p:spPr>
          <a:xfrm>
            <a:off x="552533" y="897768"/>
            <a:ext cx="9360800" cy="1230874"/>
          </a:xfrm>
          <a:prstGeom prst="rect">
            <a:avLst/>
          </a:prstGeom>
          <a:noFill/>
          <a:ln>
            <a:noFill/>
          </a:ln>
        </p:spPr>
        <p:txBody>
          <a:bodyPr spcFirstLastPara="1" wrap="square" lIns="121900" tIns="121900" rIns="121900" bIns="121900" anchor="t" anchorCtr="0">
            <a:spAutoFit/>
          </a:bodyPr>
          <a:lstStyle/>
          <a:p>
            <a:pPr marL="609585" indent="-440256">
              <a:buSzPts val="1600"/>
              <a:buFont typeface="Calibri"/>
              <a:buChar char="●"/>
            </a:pPr>
            <a:r>
              <a:rPr lang="en" sz="2133" b="1">
                <a:latin typeface="Calibri"/>
                <a:ea typeface="Calibri"/>
                <a:cs typeface="Calibri"/>
                <a:sym typeface="Calibri"/>
              </a:rPr>
              <a:t>Knowledge-intensive task: Trivia Creative Writing</a:t>
            </a:r>
            <a:endParaRPr sz="2133" b="1">
              <a:latin typeface="Calibri"/>
              <a:ea typeface="Calibri"/>
              <a:cs typeface="Calibri"/>
              <a:sym typeface="Calibri"/>
            </a:endParaRPr>
          </a:p>
          <a:p>
            <a:pPr marL="609585" indent="-440256">
              <a:buSzPts val="1600"/>
              <a:buFont typeface="Calibri"/>
              <a:buChar char="●"/>
            </a:pPr>
            <a:r>
              <a:rPr lang="en" sz="2133" b="1">
                <a:latin typeface="Calibri"/>
                <a:ea typeface="Calibri"/>
                <a:cs typeface="Calibri"/>
                <a:sym typeface="Calibri"/>
              </a:rPr>
              <a:t>Knowledge+Reasoning task: Codenames Collaborative</a:t>
            </a:r>
            <a:endParaRPr sz="2133" b="1">
              <a:latin typeface="Calibri"/>
              <a:ea typeface="Calibri"/>
              <a:cs typeface="Calibri"/>
              <a:sym typeface="Calibri"/>
            </a:endParaRPr>
          </a:p>
          <a:p>
            <a:pPr marL="609585" indent="-440256">
              <a:buSzPts val="1600"/>
              <a:buFont typeface="Calibri"/>
              <a:buChar char="●"/>
            </a:pPr>
            <a:r>
              <a:rPr lang="en" sz="2133" b="1">
                <a:latin typeface="Calibri"/>
                <a:ea typeface="Calibri"/>
                <a:cs typeface="Calibri"/>
                <a:sym typeface="Calibri"/>
              </a:rPr>
              <a:t>Reasoning-intensive task: Logic Grid Puzzle</a:t>
            </a:r>
            <a:endParaRPr sz="2133" b="1">
              <a:latin typeface="Calibri"/>
              <a:ea typeface="Calibri"/>
              <a:cs typeface="Calibri"/>
              <a:sym typeface="Calibri"/>
            </a:endParaRPr>
          </a:p>
        </p:txBody>
      </p:sp>
    </p:spTree>
    <p:extLst>
      <p:ext uri="{BB962C8B-B14F-4D97-AF65-F5344CB8AC3E}">
        <p14:creationId xmlns:p14="http://schemas.microsoft.com/office/powerpoint/2010/main" val="19205953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6"/>
          <p:cNvSpPr txBox="1">
            <a:spLocks noGrp="1"/>
          </p:cNvSpPr>
          <p:nvPr>
            <p:ph type="title"/>
          </p:nvPr>
        </p:nvSpPr>
        <p:spPr>
          <a:xfrm>
            <a:off x="405600" y="113767"/>
            <a:ext cx="11380800" cy="914000"/>
          </a:xfrm>
          <a:prstGeom prst="rect">
            <a:avLst/>
          </a:prstGeom>
        </p:spPr>
        <p:txBody>
          <a:bodyPr spcFirstLastPara="1" vert="horz" wrap="square" lIns="91433" tIns="45700" rIns="91433" bIns="45700" rtlCol="0" anchor="ctr" anchorCtr="0">
            <a:noAutofit/>
          </a:bodyPr>
          <a:lstStyle/>
          <a:p>
            <a:pPr>
              <a:spcBef>
                <a:spcPts val="0"/>
              </a:spcBef>
            </a:pPr>
            <a:r>
              <a:rPr lang="en" sz="2400" b="1"/>
              <a:t>Experiments: </a:t>
            </a:r>
            <a:r>
              <a:rPr lang="en" sz="2400"/>
              <a:t>Knowledge-intensive task: Trivia Creative Writing</a:t>
            </a:r>
            <a:endParaRPr sz="2400"/>
          </a:p>
        </p:txBody>
      </p:sp>
      <p:sp>
        <p:nvSpPr>
          <p:cNvPr id="228" name="Google Shape;228;p36"/>
          <p:cNvSpPr txBox="1">
            <a:spLocks noGrp="1"/>
          </p:cNvSpPr>
          <p:nvPr>
            <p:ph type="sldNum" idx="12"/>
          </p:nvPr>
        </p:nvSpPr>
        <p:spPr>
          <a:xfrm>
            <a:off x="10956033" y="6356367"/>
            <a:ext cx="397600" cy="365200"/>
          </a:xfrm>
          <a:prstGeom prst="rect">
            <a:avLst/>
          </a:prstGeom>
        </p:spPr>
        <p:txBody>
          <a:bodyPr spcFirstLastPara="1" vert="horz" wrap="square" lIns="91433" tIns="45700" rIns="91433" bIns="45700" rtlCol="0" anchor="ctr" anchorCtr="0">
            <a:noAutofit/>
          </a:bodyPr>
          <a:lstStyle/>
          <a:p>
            <a:pPr>
              <a:buClr>
                <a:srgbClr val="000000"/>
              </a:buClr>
            </a:pPr>
            <a:fld id="{00000000-1234-1234-1234-123412341234}" type="slidenum">
              <a:rPr lang="en"/>
              <a:pPr>
                <a:buClr>
                  <a:srgbClr val="000000"/>
                </a:buClr>
              </a:pPr>
              <a:t>44</a:t>
            </a:fld>
            <a:endParaRPr/>
          </a:p>
        </p:txBody>
      </p:sp>
      <p:pic>
        <p:nvPicPr>
          <p:cNvPr id="229" name="Google Shape;229;p36"/>
          <p:cNvPicPr preferRelativeResize="0"/>
          <p:nvPr/>
        </p:nvPicPr>
        <p:blipFill>
          <a:blip r:embed="rId3">
            <a:alphaModFix/>
          </a:blip>
          <a:stretch>
            <a:fillRect/>
          </a:stretch>
        </p:blipFill>
        <p:spPr>
          <a:xfrm>
            <a:off x="807084" y="1162900"/>
            <a:ext cx="10577824" cy="4922200"/>
          </a:xfrm>
          <a:prstGeom prst="rect">
            <a:avLst/>
          </a:prstGeom>
          <a:noFill/>
          <a:ln>
            <a:noFill/>
          </a:ln>
        </p:spPr>
      </p:pic>
    </p:spTree>
    <p:extLst>
      <p:ext uri="{BB962C8B-B14F-4D97-AF65-F5344CB8AC3E}">
        <p14:creationId xmlns:p14="http://schemas.microsoft.com/office/powerpoint/2010/main" val="19643873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7"/>
          <p:cNvSpPr txBox="1">
            <a:spLocks noGrp="1"/>
          </p:cNvSpPr>
          <p:nvPr>
            <p:ph type="title"/>
          </p:nvPr>
        </p:nvSpPr>
        <p:spPr>
          <a:xfrm>
            <a:off x="405600" y="113767"/>
            <a:ext cx="11380800" cy="914000"/>
          </a:xfrm>
          <a:prstGeom prst="rect">
            <a:avLst/>
          </a:prstGeom>
        </p:spPr>
        <p:txBody>
          <a:bodyPr spcFirstLastPara="1" vert="horz" wrap="square" lIns="91433" tIns="45700" rIns="91433" bIns="45700" rtlCol="0" anchor="ctr" anchorCtr="0">
            <a:noAutofit/>
          </a:bodyPr>
          <a:lstStyle/>
          <a:p>
            <a:pPr>
              <a:spcBef>
                <a:spcPts val="0"/>
              </a:spcBef>
            </a:pPr>
            <a:r>
              <a:rPr lang="en" sz="2400" b="1"/>
              <a:t>Experiments: </a:t>
            </a:r>
            <a:r>
              <a:rPr lang="en" sz="2400"/>
              <a:t>Knowledge+Reasoning task: Codenames Collaborative</a:t>
            </a:r>
            <a:endParaRPr sz="2400"/>
          </a:p>
        </p:txBody>
      </p:sp>
      <p:sp>
        <p:nvSpPr>
          <p:cNvPr id="236" name="Google Shape;236;p37"/>
          <p:cNvSpPr txBox="1">
            <a:spLocks noGrp="1"/>
          </p:cNvSpPr>
          <p:nvPr>
            <p:ph type="sldNum" idx="12"/>
          </p:nvPr>
        </p:nvSpPr>
        <p:spPr>
          <a:xfrm>
            <a:off x="10956033" y="6356367"/>
            <a:ext cx="397600" cy="365200"/>
          </a:xfrm>
          <a:prstGeom prst="rect">
            <a:avLst/>
          </a:prstGeom>
        </p:spPr>
        <p:txBody>
          <a:bodyPr spcFirstLastPara="1" vert="horz" wrap="square" lIns="91433" tIns="45700" rIns="91433" bIns="45700" rtlCol="0" anchor="ctr" anchorCtr="0">
            <a:noAutofit/>
          </a:bodyPr>
          <a:lstStyle/>
          <a:p>
            <a:pPr>
              <a:buClr>
                <a:srgbClr val="000000"/>
              </a:buClr>
            </a:pPr>
            <a:fld id="{00000000-1234-1234-1234-123412341234}" type="slidenum">
              <a:rPr lang="en"/>
              <a:pPr>
                <a:buClr>
                  <a:srgbClr val="000000"/>
                </a:buClr>
              </a:pPr>
              <a:t>45</a:t>
            </a:fld>
            <a:endParaRPr/>
          </a:p>
        </p:txBody>
      </p:sp>
      <p:pic>
        <p:nvPicPr>
          <p:cNvPr id="237" name="Google Shape;237;p37"/>
          <p:cNvPicPr preferRelativeResize="0"/>
          <p:nvPr/>
        </p:nvPicPr>
        <p:blipFill>
          <a:blip r:embed="rId3">
            <a:alphaModFix/>
          </a:blip>
          <a:stretch>
            <a:fillRect/>
          </a:stretch>
        </p:blipFill>
        <p:spPr>
          <a:xfrm>
            <a:off x="1097033" y="932533"/>
            <a:ext cx="9575875" cy="5423835"/>
          </a:xfrm>
          <a:prstGeom prst="rect">
            <a:avLst/>
          </a:prstGeom>
          <a:noFill/>
          <a:ln>
            <a:noFill/>
          </a:ln>
        </p:spPr>
      </p:pic>
    </p:spTree>
    <p:extLst>
      <p:ext uri="{BB962C8B-B14F-4D97-AF65-F5344CB8AC3E}">
        <p14:creationId xmlns:p14="http://schemas.microsoft.com/office/powerpoint/2010/main" val="20236037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8"/>
          <p:cNvSpPr txBox="1">
            <a:spLocks noGrp="1"/>
          </p:cNvSpPr>
          <p:nvPr>
            <p:ph type="title"/>
          </p:nvPr>
        </p:nvSpPr>
        <p:spPr>
          <a:xfrm>
            <a:off x="405600" y="113767"/>
            <a:ext cx="11380800" cy="914000"/>
          </a:xfrm>
          <a:prstGeom prst="rect">
            <a:avLst/>
          </a:prstGeom>
        </p:spPr>
        <p:txBody>
          <a:bodyPr spcFirstLastPara="1" vert="horz" wrap="square" lIns="91433" tIns="45700" rIns="91433" bIns="45700" rtlCol="0" anchor="ctr" anchorCtr="0">
            <a:noAutofit/>
          </a:bodyPr>
          <a:lstStyle/>
          <a:p>
            <a:pPr>
              <a:spcBef>
                <a:spcPts val="0"/>
              </a:spcBef>
            </a:pPr>
            <a:r>
              <a:rPr lang="en" sz="2400" b="1"/>
              <a:t>Experiments: </a:t>
            </a:r>
            <a:r>
              <a:rPr lang="en" sz="2400"/>
              <a:t>Reasoning-intensive task: Logic Grid Puzzle</a:t>
            </a:r>
            <a:endParaRPr sz="2400"/>
          </a:p>
        </p:txBody>
      </p:sp>
      <p:sp>
        <p:nvSpPr>
          <p:cNvPr id="244" name="Google Shape;244;p38"/>
          <p:cNvSpPr txBox="1">
            <a:spLocks noGrp="1"/>
          </p:cNvSpPr>
          <p:nvPr>
            <p:ph type="sldNum" idx="12"/>
          </p:nvPr>
        </p:nvSpPr>
        <p:spPr>
          <a:xfrm>
            <a:off x="10956033" y="6356367"/>
            <a:ext cx="397600" cy="365200"/>
          </a:xfrm>
          <a:prstGeom prst="rect">
            <a:avLst/>
          </a:prstGeom>
        </p:spPr>
        <p:txBody>
          <a:bodyPr spcFirstLastPara="1" vert="horz" wrap="square" lIns="91433" tIns="45700" rIns="91433" bIns="45700" rtlCol="0" anchor="ctr" anchorCtr="0">
            <a:noAutofit/>
          </a:bodyPr>
          <a:lstStyle/>
          <a:p>
            <a:pPr>
              <a:buClr>
                <a:srgbClr val="000000"/>
              </a:buClr>
            </a:pPr>
            <a:fld id="{00000000-1234-1234-1234-123412341234}" type="slidenum">
              <a:rPr lang="en"/>
              <a:pPr>
                <a:buClr>
                  <a:srgbClr val="000000"/>
                </a:buClr>
              </a:pPr>
              <a:t>46</a:t>
            </a:fld>
            <a:endParaRPr/>
          </a:p>
        </p:txBody>
      </p:sp>
      <p:pic>
        <p:nvPicPr>
          <p:cNvPr id="245" name="Google Shape;245;p38"/>
          <p:cNvPicPr preferRelativeResize="0"/>
          <p:nvPr/>
        </p:nvPicPr>
        <p:blipFill>
          <a:blip r:embed="rId3">
            <a:alphaModFix/>
          </a:blip>
          <a:stretch>
            <a:fillRect/>
          </a:stretch>
        </p:blipFill>
        <p:spPr>
          <a:xfrm>
            <a:off x="776567" y="846701"/>
            <a:ext cx="10257968" cy="5509665"/>
          </a:xfrm>
          <a:prstGeom prst="rect">
            <a:avLst/>
          </a:prstGeom>
          <a:noFill/>
          <a:ln>
            <a:noFill/>
          </a:ln>
        </p:spPr>
      </p:pic>
    </p:spTree>
    <p:extLst>
      <p:ext uri="{BB962C8B-B14F-4D97-AF65-F5344CB8AC3E}">
        <p14:creationId xmlns:p14="http://schemas.microsoft.com/office/powerpoint/2010/main" val="4215721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9"/>
          <p:cNvSpPr txBox="1">
            <a:spLocks noGrp="1"/>
          </p:cNvSpPr>
          <p:nvPr>
            <p:ph type="title"/>
          </p:nvPr>
        </p:nvSpPr>
        <p:spPr>
          <a:xfrm>
            <a:off x="405600" y="113767"/>
            <a:ext cx="11380800" cy="914000"/>
          </a:xfrm>
          <a:prstGeom prst="rect">
            <a:avLst/>
          </a:prstGeom>
        </p:spPr>
        <p:txBody>
          <a:bodyPr spcFirstLastPara="1" vert="horz" wrap="square" lIns="91433" tIns="45700" rIns="91433" bIns="45700" rtlCol="0" anchor="ctr" anchorCtr="0">
            <a:noAutofit/>
          </a:bodyPr>
          <a:lstStyle/>
          <a:p>
            <a:pPr>
              <a:spcBef>
                <a:spcPts val="0"/>
              </a:spcBef>
            </a:pPr>
            <a:r>
              <a:rPr lang="en" sz="2400" b="1"/>
              <a:t>Results:</a:t>
            </a:r>
            <a:endParaRPr sz="2400"/>
          </a:p>
        </p:txBody>
      </p:sp>
      <p:sp>
        <p:nvSpPr>
          <p:cNvPr id="252" name="Google Shape;252;p39"/>
          <p:cNvSpPr txBox="1">
            <a:spLocks noGrp="1"/>
          </p:cNvSpPr>
          <p:nvPr>
            <p:ph type="sldNum" idx="12"/>
          </p:nvPr>
        </p:nvSpPr>
        <p:spPr>
          <a:xfrm>
            <a:off x="10956033" y="6356367"/>
            <a:ext cx="397600" cy="365200"/>
          </a:xfrm>
          <a:prstGeom prst="rect">
            <a:avLst/>
          </a:prstGeom>
        </p:spPr>
        <p:txBody>
          <a:bodyPr spcFirstLastPara="1" vert="horz" wrap="square" lIns="91433" tIns="45700" rIns="91433" bIns="45700" rtlCol="0" anchor="ctr" anchorCtr="0">
            <a:noAutofit/>
          </a:bodyPr>
          <a:lstStyle/>
          <a:p>
            <a:pPr>
              <a:buClr>
                <a:srgbClr val="000000"/>
              </a:buClr>
            </a:pPr>
            <a:fld id="{00000000-1234-1234-1234-123412341234}" type="slidenum">
              <a:rPr lang="en"/>
              <a:pPr>
                <a:buClr>
                  <a:srgbClr val="000000"/>
                </a:buClr>
              </a:pPr>
              <a:t>47</a:t>
            </a:fld>
            <a:endParaRPr/>
          </a:p>
        </p:txBody>
      </p:sp>
      <p:pic>
        <p:nvPicPr>
          <p:cNvPr id="253" name="Google Shape;253;p39"/>
          <p:cNvPicPr preferRelativeResize="0"/>
          <p:nvPr/>
        </p:nvPicPr>
        <p:blipFill>
          <a:blip r:embed="rId3">
            <a:alphaModFix/>
          </a:blip>
          <a:stretch>
            <a:fillRect/>
          </a:stretch>
        </p:blipFill>
        <p:spPr>
          <a:xfrm>
            <a:off x="545551" y="1754101"/>
            <a:ext cx="11100901" cy="2224900"/>
          </a:xfrm>
          <a:prstGeom prst="rect">
            <a:avLst/>
          </a:prstGeom>
          <a:noFill/>
          <a:ln>
            <a:noFill/>
          </a:ln>
        </p:spPr>
      </p:pic>
      <p:sp>
        <p:nvSpPr>
          <p:cNvPr id="254" name="Google Shape;254;p39"/>
          <p:cNvSpPr/>
          <p:nvPr/>
        </p:nvSpPr>
        <p:spPr>
          <a:xfrm>
            <a:off x="1995600" y="4506700"/>
            <a:ext cx="8200800" cy="914000"/>
          </a:xfrm>
          <a:prstGeom prst="roundRect">
            <a:avLst>
              <a:gd name="adj" fmla="val 26619"/>
            </a:avLst>
          </a:prstGeom>
          <a:solidFill>
            <a:srgbClr val="DBEFF9"/>
          </a:solidFill>
          <a:ln>
            <a:noFill/>
          </a:ln>
        </p:spPr>
        <p:txBody>
          <a:bodyPr spcFirstLastPara="1" wrap="square" lIns="121900" tIns="121900" rIns="121900" bIns="121900" anchor="ctr" anchorCtr="0">
            <a:noAutofit/>
          </a:bodyPr>
          <a:lstStyle/>
          <a:p>
            <a:pPr algn="ctr"/>
            <a:r>
              <a:rPr lang="en" sz="2400" b="1"/>
              <a:t>SPP (w/ GPT-4) brings significant improvements on</a:t>
            </a:r>
            <a:r>
              <a:rPr lang="en" sz="2400"/>
              <a:t> </a:t>
            </a:r>
            <a:r>
              <a:rPr lang="en" sz="2400" b="1"/>
              <a:t>both knowledge-intensive</a:t>
            </a:r>
            <a:r>
              <a:rPr lang="en" sz="2400"/>
              <a:t> and </a:t>
            </a:r>
            <a:r>
              <a:rPr lang="en" sz="2400" b="1"/>
              <a:t>reasoning-intensive tasks</a:t>
            </a:r>
            <a:endParaRPr sz="2400" b="1"/>
          </a:p>
        </p:txBody>
      </p:sp>
    </p:spTree>
    <p:extLst>
      <p:ext uri="{BB962C8B-B14F-4D97-AF65-F5344CB8AC3E}">
        <p14:creationId xmlns:p14="http://schemas.microsoft.com/office/powerpoint/2010/main" val="19127283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0"/>
          <p:cNvSpPr txBox="1">
            <a:spLocks noGrp="1"/>
          </p:cNvSpPr>
          <p:nvPr>
            <p:ph type="title"/>
          </p:nvPr>
        </p:nvSpPr>
        <p:spPr>
          <a:xfrm>
            <a:off x="405600" y="113767"/>
            <a:ext cx="11380800" cy="914000"/>
          </a:xfrm>
          <a:prstGeom prst="rect">
            <a:avLst/>
          </a:prstGeom>
        </p:spPr>
        <p:txBody>
          <a:bodyPr spcFirstLastPara="1" vert="horz" wrap="square" lIns="91433" tIns="45700" rIns="91433" bIns="45700" rtlCol="0" anchor="ctr" anchorCtr="0">
            <a:noAutofit/>
          </a:bodyPr>
          <a:lstStyle/>
          <a:p>
            <a:pPr>
              <a:spcBef>
                <a:spcPts val="0"/>
              </a:spcBef>
            </a:pPr>
            <a:r>
              <a:rPr lang="en" sz="2400" b="1"/>
              <a:t>Analysis: Discovery of the emergent behavior</a:t>
            </a:r>
            <a:endParaRPr sz="2400"/>
          </a:p>
        </p:txBody>
      </p:sp>
      <p:sp>
        <p:nvSpPr>
          <p:cNvPr id="261" name="Google Shape;261;p40"/>
          <p:cNvSpPr txBox="1">
            <a:spLocks noGrp="1"/>
          </p:cNvSpPr>
          <p:nvPr>
            <p:ph type="sldNum" idx="12"/>
          </p:nvPr>
        </p:nvSpPr>
        <p:spPr>
          <a:xfrm>
            <a:off x="10956033" y="6356367"/>
            <a:ext cx="397600" cy="365200"/>
          </a:xfrm>
          <a:prstGeom prst="rect">
            <a:avLst/>
          </a:prstGeom>
        </p:spPr>
        <p:txBody>
          <a:bodyPr spcFirstLastPara="1" vert="horz" wrap="square" lIns="91433" tIns="45700" rIns="91433" bIns="45700" rtlCol="0" anchor="ctr" anchorCtr="0">
            <a:noAutofit/>
          </a:bodyPr>
          <a:lstStyle/>
          <a:p>
            <a:pPr>
              <a:buClr>
                <a:srgbClr val="000000"/>
              </a:buClr>
            </a:pPr>
            <a:fld id="{00000000-1234-1234-1234-123412341234}" type="slidenum">
              <a:rPr lang="en"/>
              <a:pPr>
                <a:buClr>
                  <a:srgbClr val="000000"/>
                </a:buClr>
              </a:pPr>
              <a:t>48</a:t>
            </a:fld>
            <a:endParaRPr/>
          </a:p>
        </p:txBody>
      </p:sp>
      <p:pic>
        <p:nvPicPr>
          <p:cNvPr id="262" name="Google Shape;262;p40"/>
          <p:cNvPicPr preferRelativeResize="0"/>
          <p:nvPr/>
        </p:nvPicPr>
        <p:blipFill rotWithShape="1">
          <a:blip r:embed="rId3">
            <a:alphaModFix/>
          </a:blip>
          <a:srcRect l="3283" r="4235" b="5276"/>
          <a:stretch/>
        </p:blipFill>
        <p:spPr>
          <a:xfrm>
            <a:off x="817672" y="1027767"/>
            <a:ext cx="10067067" cy="4415535"/>
          </a:xfrm>
          <a:prstGeom prst="rect">
            <a:avLst/>
          </a:prstGeom>
          <a:noFill/>
          <a:ln>
            <a:noFill/>
          </a:ln>
        </p:spPr>
      </p:pic>
      <p:sp>
        <p:nvSpPr>
          <p:cNvPr id="263" name="Google Shape;263;p40"/>
          <p:cNvSpPr/>
          <p:nvPr/>
        </p:nvSpPr>
        <p:spPr>
          <a:xfrm>
            <a:off x="1867267" y="5668700"/>
            <a:ext cx="8200800" cy="914000"/>
          </a:xfrm>
          <a:prstGeom prst="roundRect">
            <a:avLst>
              <a:gd name="adj" fmla="val 26619"/>
            </a:avLst>
          </a:prstGeom>
          <a:solidFill>
            <a:srgbClr val="DBEFF9"/>
          </a:solidFill>
          <a:ln>
            <a:noFill/>
          </a:ln>
        </p:spPr>
        <p:txBody>
          <a:bodyPr spcFirstLastPara="1" wrap="square" lIns="121900" tIns="121900" rIns="121900" bIns="121900" anchor="ctr" anchorCtr="0">
            <a:noAutofit/>
          </a:bodyPr>
          <a:lstStyle/>
          <a:p>
            <a:pPr algn="ctr"/>
            <a:r>
              <a:rPr lang="en" sz="2400" b="1"/>
              <a:t>Cognitive synergy abilities</a:t>
            </a:r>
            <a:r>
              <a:rPr lang="en" sz="2400"/>
              <a:t> </a:t>
            </a:r>
            <a:r>
              <a:rPr lang="en" sz="2400" b="1"/>
              <a:t>only emerges in LLMs</a:t>
            </a:r>
            <a:r>
              <a:rPr lang="en" sz="2400"/>
              <a:t> </a:t>
            </a:r>
            <a:r>
              <a:rPr lang="en" sz="2400" b="1"/>
              <a:t>with a certain level of instruction-following capability (e.g., GPT-4)</a:t>
            </a:r>
            <a:endParaRPr sz="2400" b="1"/>
          </a:p>
        </p:txBody>
      </p:sp>
    </p:spTree>
    <p:extLst>
      <p:ext uri="{BB962C8B-B14F-4D97-AF65-F5344CB8AC3E}">
        <p14:creationId xmlns:p14="http://schemas.microsoft.com/office/powerpoint/2010/main" val="6344780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1"/>
          <p:cNvSpPr txBox="1">
            <a:spLocks noGrp="1"/>
          </p:cNvSpPr>
          <p:nvPr>
            <p:ph type="title"/>
          </p:nvPr>
        </p:nvSpPr>
        <p:spPr>
          <a:xfrm>
            <a:off x="405600" y="113767"/>
            <a:ext cx="11380800" cy="914000"/>
          </a:xfrm>
          <a:prstGeom prst="rect">
            <a:avLst/>
          </a:prstGeom>
        </p:spPr>
        <p:txBody>
          <a:bodyPr spcFirstLastPara="1" vert="horz" wrap="square" lIns="91433" tIns="45700" rIns="91433" bIns="45700" rtlCol="0" anchor="ctr" anchorCtr="0">
            <a:noAutofit/>
          </a:bodyPr>
          <a:lstStyle/>
          <a:p>
            <a:pPr>
              <a:spcBef>
                <a:spcPts val="0"/>
              </a:spcBef>
            </a:pPr>
            <a:r>
              <a:rPr lang="en" sz="2400" b="1"/>
              <a:t>Analysis: Dynamic personas v.s. Fixed personas</a:t>
            </a:r>
            <a:endParaRPr sz="2400"/>
          </a:p>
        </p:txBody>
      </p:sp>
      <p:sp>
        <p:nvSpPr>
          <p:cNvPr id="270" name="Google Shape;270;p41"/>
          <p:cNvSpPr txBox="1">
            <a:spLocks noGrp="1"/>
          </p:cNvSpPr>
          <p:nvPr>
            <p:ph type="sldNum" idx="12"/>
          </p:nvPr>
        </p:nvSpPr>
        <p:spPr>
          <a:xfrm>
            <a:off x="10956033" y="6356367"/>
            <a:ext cx="397600" cy="365200"/>
          </a:xfrm>
          <a:prstGeom prst="rect">
            <a:avLst/>
          </a:prstGeom>
        </p:spPr>
        <p:txBody>
          <a:bodyPr spcFirstLastPara="1" vert="horz" wrap="square" lIns="91433" tIns="45700" rIns="91433" bIns="45700" rtlCol="0" anchor="ctr" anchorCtr="0">
            <a:noAutofit/>
          </a:bodyPr>
          <a:lstStyle/>
          <a:p>
            <a:pPr>
              <a:buClr>
                <a:srgbClr val="000000"/>
              </a:buClr>
            </a:pPr>
            <a:fld id="{00000000-1234-1234-1234-123412341234}" type="slidenum">
              <a:rPr lang="en"/>
              <a:pPr>
                <a:buClr>
                  <a:srgbClr val="000000"/>
                </a:buClr>
              </a:pPr>
              <a:t>49</a:t>
            </a:fld>
            <a:endParaRPr/>
          </a:p>
        </p:txBody>
      </p:sp>
      <p:pic>
        <p:nvPicPr>
          <p:cNvPr id="271" name="Google Shape;271;p41"/>
          <p:cNvPicPr preferRelativeResize="0"/>
          <p:nvPr/>
        </p:nvPicPr>
        <p:blipFill>
          <a:blip r:embed="rId3">
            <a:alphaModFix/>
          </a:blip>
          <a:stretch>
            <a:fillRect/>
          </a:stretch>
        </p:blipFill>
        <p:spPr>
          <a:xfrm>
            <a:off x="2309718" y="1027767"/>
            <a:ext cx="7572567" cy="4583668"/>
          </a:xfrm>
          <a:prstGeom prst="rect">
            <a:avLst/>
          </a:prstGeom>
          <a:noFill/>
          <a:ln>
            <a:noFill/>
          </a:ln>
        </p:spPr>
      </p:pic>
      <p:sp>
        <p:nvSpPr>
          <p:cNvPr id="272" name="Google Shape;272;p41"/>
          <p:cNvSpPr/>
          <p:nvPr/>
        </p:nvSpPr>
        <p:spPr>
          <a:xfrm>
            <a:off x="1995617" y="5675833"/>
            <a:ext cx="8200800" cy="914000"/>
          </a:xfrm>
          <a:prstGeom prst="roundRect">
            <a:avLst>
              <a:gd name="adj" fmla="val 26619"/>
            </a:avLst>
          </a:prstGeom>
          <a:solidFill>
            <a:srgbClr val="DBEFF9"/>
          </a:solidFill>
          <a:ln>
            <a:noFill/>
          </a:ln>
        </p:spPr>
        <p:txBody>
          <a:bodyPr spcFirstLastPara="1" wrap="square" lIns="121900" tIns="121900" rIns="121900" bIns="121900" anchor="ctr" anchorCtr="0">
            <a:noAutofit/>
          </a:bodyPr>
          <a:lstStyle/>
          <a:p>
            <a:pPr algn="ctr"/>
            <a:r>
              <a:rPr lang="en" sz="2400" b="1"/>
              <a:t>Letting the model to dynamically assign personas is important</a:t>
            </a:r>
            <a:endParaRPr sz="2400" b="1"/>
          </a:p>
        </p:txBody>
      </p:sp>
    </p:spTree>
    <p:extLst>
      <p:ext uri="{BB962C8B-B14F-4D97-AF65-F5344CB8AC3E}">
        <p14:creationId xmlns:p14="http://schemas.microsoft.com/office/powerpoint/2010/main" val="1083760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p3"/>
          <p:cNvSpPr txBox="1"/>
          <p:nvPr/>
        </p:nvSpPr>
        <p:spPr>
          <a:xfrm>
            <a:off x="441436" y="188384"/>
            <a:ext cx="9091447" cy="1384995"/>
          </a:xfrm>
          <a:prstGeom prst="rect">
            <a:avLst/>
          </a:prstGeom>
          <a:solidFill>
            <a:srgbClr val="FFE599"/>
          </a:solidFill>
          <a:ln>
            <a:noFill/>
          </a:ln>
        </p:spPr>
        <p:txBody>
          <a:bodyPr spcFirstLastPara="1" wrap="square" lIns="0" tIns="0" rIns="0" bIns="0" anchor="t" anchorCtr="0">
            <a:spAutoFit/>
          </a:bodyPr>
          <a:lstStyle/>
          <a:p>
            <a:r>
              <a:rPr lang="en-US" dirty="0"/>
              <a:t>A </a:t>
            </a:r>
            <a:r>
              <a:rPr lang="en-US" dirty="0" smtClean="0"/>
              <a:t>common method </a:t>
            </a:r>
            <a:r>
              <a:rPr lang="en-US" dirty="0"/>
              <a:t>that individuals or groups rely on for coming up </a:t>
            </a:r>
            <a:r>
              <a:rPr lang="en-US" dirty="0" smtClean="0"/>
              <a:t>with creative solutions </a:t>
            </a:r>
            <a:r>
              <a:rPr lang="en-US" dirty="0"/>
              <a:t>is </a:t>
            </a:r>
            <a:endParaRPr lang="en-US" dirty="0" smtClean="0"/>
          </a:p>
          <a:p>
            <a:pPr marL="285750" indent="-285750">
              <a:buFont typeface="Arial" panose="020B0604020202020204" pitchFamily="34" charset="0"/>
              <a:buChar char="•"/>
            </a:pPr>
            <a:r>
              <a:rPr lang="en-US" dirty="0" smtClean="0"/>
              <a:t>to </a:t>
            </a:r>
            <a:r>
              <a:rPr lang="en-US" dirty="0"/>
              <a:t>start with a “</a:t>
            </a:r>
            <a:r>
              <a:rPr lang="en-US" b="1" dirty="0"/>
              <a:t>brainstorming</a:t>
            </a:r>
            <a:r>
              <a:rPr lang="en-US" dirty="0"/>
              <a:t>” phase</a:t>
            </a:r>
            <a:r>
              <a:rPr lang="en-US" dirty="0" smtClean="0"/>
              <a:t>, </a:t>
            </a:r>
          </a:p>
          <a:p>
            <a:r>
              <a:rPr lang="en-US" dirty="0"/>
              <a:t>	</a:t>
            </a:r>
            <a:r>
              <a:rPr lang="en-US" dirty="0" smtClean="0"/>
              <a:t>where </a:t>
            </a:r>
            <a:r>
              <a:rPr lang="en-US" dirty="0"/>
              <a:t>many solutions to a problem are proposed, </a:t>
            </a:r>
            <a:r>
              <a:rPr lang="en-US" dirty="0" smtClean="0"/>
              <a:t> and</a:t>
            </a:r>
          </a:p>
          <a:p>
            <a:pPr marL="285750" indent="-285750">
              <a:buFont typeface="Arial" panose="020B0604020202020204" pitchFamily="34" charset="0"/>
              <a:buChar char="•"/>
            </a:pPr>
            <a:r>
              <a:rPr lang="en-US" dirty="0" smtClean="0"/>
              <a:t>to </a:t>
            </a:r>
            <a:r>
              <a:rPr lang="en-US" dirty="0"/>
              <a:t>follow with a “</a:t>
            </a:r>
            <a:r>
              <a:rPr lang="en-US" b="1" dirty="0"/>
              <a:t>selection</a:t>
            </a:r>
            <a:r>
              <a:rPr lang="en-US" dirty="0"/>
              <a:t>” phase, </a:t>
            </a:r>
            <a:endParaRPr lang="en-US" dirty="0" smtClean="0"/>
          </a:p>
          <a:p>
            <a:pPr lvl="1"/>
            <a:r>
              <a:rPr lang="en-US" dirty="0"/>
              <a:t>	</a:t>
            </a:r>
            <a:r>
              <a:rPr lang="en-US" dirty="0" smtClean="0"/>
              <a:t>where </a:t>
            </a:r>
            <a:r>
              <a:rPr lang="en-US" dirty="0"/>
              <a:t>those </a:t>
            </a:r>
            <a:r>
              <a:rPr lang="en-US" dirty="0" smtClean="0"/>
              <a:t>solutions are </a:t>
            </a:r>
            <a:r>
              <a:rPr lang="en-US" dirty="0"/>
              <a:t>judged by some criteria </a:t>
            </a:r>
            <a:r>
              <a:rPr lang="en-US" dirty="0" smtClean="0"/>
              <a:t>for the </a:t>
            </a:r>
            <a:r>
              <a:rPr lang="en-US" dirty="0"/>
              <a:t>best </a:t>
            </a:r>
            <a:r>
              <a:rPr lang="en-US" dirty="0" smtClean="0"/>
              <a:t>solution to be </a:t>
            </a:r>
            <a:r>
              <a:rPr lang="en-US" dirty="0"/>
              <a:t>selected. </a:t>
            </a:r>
          </a:p>
        </p:txBody>
      </p:sp>
      <p:sp>
        <p:nvSpPr>
          <p:cNvPr id="4" name="Google Shape;25;p3"/>
          <p:cNvSpPr txBox="1"/>
          <p:nvPr/>
        </p:nvSpPr>
        <p:spPr>
          <a:xfrm>
            <a:off x="371861" y="1719964"/>
            <a:ext cx="11246981" cy="1384995"/>
          </a:xfrm>
          <a:prstGeom prst="rect">
            <a:avLst/>
          </a:prstGeom>
          <a:solidFill>
            <a:srgbClr val="9FC5E8"/>
          </a:solidFill>
          <a:ln>
            <a:noFill/>
          </a:ln>
        </p:spPr>
        <p:txBody>
          <a:bodyPr spcFirstLastPara="1" wrap="square" lIns="0" tIns="0" rIns="0" bIns="0" anchor="t" anchorCtr="0">
            <a:spAutoFit/>
          </a:bodyPr>
          <a:lstStyle/>
          <a:p>
            <a:pPr marL="12700" marR="0" lvl="0" indent="0" algn="just" rtl="0">
              <a:lnSpc>
                <a:spcPct val="100000"/>
              </a:lnSpc>
              <a:spcBef>
                <a:spcPts val="0"/>
              </a:spcBef>
              <a:spcAft>
                <a:spcPts val="600"/>
              </a:spcAft>
              <a:buNone/>
            </a:pPr>
            <a:r>
              <a:rPr lang="en-US" sz="1600" b="1" dirty="0"/>
              <a:t>Putting GPT-3’s Creativity to the </a:t>
            </a:r>
            <a:r>
              <a:rPr lang="en-US" sz="1600" b="1" dirty="0" smtClean="0"/>
              <a:t>Test</a:t>
            </a:r>
            <a:r>
              <a:rPr lang="en-US" sz="1600" dirty="0" smtClean="0">
                <a:sym typeface="Arial"/>
              </a:rPr>
              <a:t>:	</a:t>
            </a:r>
            <a:r>
              <a:rPr lang="en-US" sz="1600" b="1" dirty="0" smtClean="0">
                <a:sym typeface="Arial"/>
              </a:rPr>
              <a:t>Chain of prompts that includes </a:t>
            </a:r>
            <a:r>
              <a:rPr lang="en-US" sz="1600" b="1" i="1" dirty="0" smtClean="0">
                <a:sym typeface="Arial"/>
              </a:rPr>
              <a:t>both </a:t>
            </a:r>
            <a:r>
              <a:rPr lang="en-US" sz="1600" b="1" dirty="0" smtClean="0">
                <a:sym typeface="Arial"/>
              </a:rPr>
              <a:t>brainstorming &amp; selection </a:t>
            </a:r>
            <a:endParaRPr lang="en-US" sz="1600" dirty="0" smtClean="0">
              <a:sym typeface="Arial"/>
            </a:endParaRPr>
          </a:p>
          <a:p>
            <a:pPr marL="12700" algn="just">
              <a:spcAft>
                <a:spcPts val="600"/>
              </a:spcAft>
            </a:pPr>
            <a:r>
              <a:rPr lang="en-US" sz="1600" dirty="0" smtClean="0">
                <a:sym typeface="Arial"/>
              </a:rPr>
              <a:t>Sequence for utility</a:t>
            </a:r>
            <a:endParaRPr sz="1600" dirty="0" smtClean="0">
              <a:sym typeface="Arial"/>
            </a:endParaRPr>
          </a:p>
          <a:p>
            <a:pPr marL="412750" marR="5080" lvl="0" indent="-400050" algn="just" rtl="0">
              <a:lnSpc>
                <a:spcPct val="100000"/>
              </a:lnSpc>
              <a:spcBef>
                <a:spcPts val="0"/>
              </a:spcBef>
              <a:spcAft>
                <a:spcPts val="0"/>
              </a:spcAft>
              <a:buAutoNum type="romanLcParenBoth"/>
            </a:pPr>
            <a:r>
              <a:rPr lang="en-US" sz="1600" b="1" i="1" dirty="0" smtClean="0"/>
              <a:t>Creative Use Generation </a:t>
            </a:r>
            <a:r>
              <a:rPr lang="en-US" sz="1600" dirty="0" smtClean="0"/>
              <a:t>[Stevenson et al.] </a:t>
            </a:r>
          </a:p>
          <a:p>
            <a:pPr marL="412750" marR="5080" lvl="0" indent="-400050" algn="just">
              <a:buAutoNum type="romanLcParenBoth"/>
            </a:pPr>
            <a:r>
              <a:rPr lang="en-US" sz="1600" b="1" i="1" dirty="0" smtClean="0"/>
              <a:t>Creative Use Brainstorming </a:t>
            </a:r>
            <a:r>
              <a:rPr lang="en-US" sz="1600" dirty="0" smtClean="0"/>
              <a:t>(our pass)</a:t>
            </a:r>
          </a:p>
          <a:p>
            <a:pPr marL="412750" marR="5080" lvl="0" indent="-400050" algn="just">
              <a:buAutoNum type="romanLcParenBoth"/>
            </a:pPr>
            <a:r>
              <a:rPr lang="en-US" sz="1600" b="1" i="1" dirty="0" smtClean="0"/>
              <a:t>Creative Selection</a:t>
            </a:r>
            <a:r>
              <a:rPr lang="en-US" sz="1600" i="1" dirty="0" smtClean="0"/>
              <a:t> </a:t>
            </a:r>
            <a:r>
              <a:rPr lang="en-US" sz="1600" b="1" i="1" dirty="0" smtClean="0"/>
              <a:t>for Utility </a:t>
            </a:r>
            <a:r>
              <a:rPr lang="en-US" sz="1600" dirty="0" smtClean="0"/>
              <a:t>(our pass)</a:t>
            </a:r>
          </a:p>
        </p:txBody>
      </p:sp>
      <p:sp>
        <p:nvSpPr>
          <p:cNvPr id="5" name="Google Shape;25;p3"/>
          <p:cNvSpPr txBox="1"/>
          <p:nvPr/>
        </p:nvSpPr>
        <p:spPr>
          <a:xfrm>
            <a:off x="6180405" y="2219709"/>
            <a:ext cx="5040871" cy="738664"/>
          </a:xfrm>
          <a:prstGeom prst="rect">
            <a:avLst/>
          </a:prstGeom>
          <a:solidFill>
            <a:srgbClr val="9FC5E8"/>
          </a:solidFill>
          <a:ln>
            <a:noFill/>
          </a:ln>
        </p:spPr>
        <p:txBody>
          <a:bodyPr spcFirstLastPara="1" wrap="square" lIns="0" tIns="0" rIns="0" bIns="0" anchor="t" anchorCtr="0">
            <a:spAutoFit/>
          </a:bodyPr>
          <a:lstStyle/>
          <a:p>
            <a:pPr marL="12700" marR="5080" algn="just"/>
            <a:r>
              <a:rPr lang="en-US" sz="1600" dirty="0" smtClean="0">
                <a:sym typeface="Arial"/>
              </a:rPr>
              <a:t>Sequence </a:t>
            </a:r>
            <a:r>
              <a:rPr lang="en-US" sz="1600" dirty="0" smtClean="0"/>
              <a:t>for originality</a:t>
            </a:r>
          </a:p>
          <a:p>
            <a:pPr marL="412750" marR="5080" indent="-400050" algn="just">
              <a:buAutoNum type="romanLcParenBoth"/>
            </a:pPr>
            <a:r>
              <a:rPr lang="en-US" sz="1600" b="1" i="1" dirty="0" smtClean="0"/>
              <a:t>Creative Use Generation </a:t>
            </a:r>
            <a:r>
              <a:rPr lang="en-US" sz="1600" dirty="0" smtClean="0"/>
              <a:t>[Stevenson et al.] </a:t>
            </a:r>
          </a:p>
          <a:p>
            <a:pPr marL="412750" marR="5080" indent="-400050" algn="just">
              <a:buAutoNum type="romanLcParenBoth"/>
            </a:pPr>
            <a:r>
              <a:rPr lang="en-US" sz="1600" b="1" i="1" dirty="0" smtClean="0"/>
              <a:t>Creative Selection for Originality </a:t>
            </a:r>
            <a:r>
              <a:rPr lang="en-US" sz="1600" dirty="0" smtClean="0"/>
              <a:t>(our pass)</a:t>
            </a:r>
          </a:p>
        </p:txBody>
      </p:sp>
      <p:pic>
        <p:nvPicPr>
          <p:cNvPr id="6" name="Picture 5"/>
          <p:cNvPicPr>
            <a:picLocks noChangeAspect="1"/>
          </p:cNvPicPr>
          <p:nvPr/>
        </p:nvPicPr>
        <p:blipFill>
          <a:blip r:embed="rId2"/>
          <a:stretch>
            <a:fillRect/>
          </a:stretch>
        </p:blipFill>
        <p:spPr>
          <a:xfrm>
            <a:off x="73687" y="3104959"/>
            <a:ext cx="4975391" cy="3396299"/>
          </a:xfrm>
          <a:prstGeom prst="rect">
            <a:avLst/>
          </a:prstGeom>
        </p:spPr>
      </p:pic>
      <p:pic>
        <p:nvPicPr>
          <p:cNvPr id="7" name="Picture 6"/>
          <p:cNvPicPr>
            <a:picLocks noChangeAspect="1"/>
          </p:cNvPicPr>
          <p:nvPr/>
        </p:nvPicPr>
        <p:blipFill>
          <a:blip r:embed="rId3"/>
          <a:stretch>
            <a:fillRect/>
          </a:stretch>
        </p:blipFill>
        <p:spPr>
          <a:xfrm>
            <a:off x="5995350" y="3223184"/>
            <a:ext cx="5143141" cy="1617173"/>
          </a:xfrm>
          <a:prstGeom prst="rect">
            <a:avLst/>
          </a:prstGeom>
        </p:spPr>
      </p:pic>
    </p:spTree>
    <p:extLst>
      <p:ext uri="{BB962C8B-B14F-4D97-AF65-F5344CB8AC3E}">
        <p14:creationId xmlns:p14="http://schemas.microsoft.com/office/powerpoint/2010/main" val="6761876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2"/>
          <p:cNvSpPr txBox="1">
            <a:spLocks noGrp="1"/>
          </p:cNvSpPr>
          <p:nvPr>
            <p:ph type="title"/>
          </p:nvPr>
        </p:nvSpPr>
        <p:spPr>
          <a:xfrm>
            <a:off x="405600" y="113767"/>
            <a:ext cx="11380800" cy="914000"/>
          </a:xfrm>
          <a:prstGeom prst="rect">
            <a:avLst/>
          </a:prstGeom>
        </p:spPr>
        <p:txBody>
          <a:bodyPr spcFirstLastPara="1" vert="horz" wrap="square" lIns="91433" tIns="45700" rIns="91433" bIns="45700" rtlCol="0" anchor="ctr" anchorCtr="0">
            <a:noAutofit/>
          </a:bodyPr>
          <a:lstStyle/>
          <a:p>
            <a:pPr>
              <a:spcBef>
                <a:spcPts val="0"/>
              </a:spcBef>
            </a:pPr>
            <a:r>
              <a:rPr lang="en" sz="2400" b="1"/>
              <a:t>Analysis: Visualization of the Persona Identification (GPT-4)</a:t>
            </a:r>
            <a:endParaRPr sz="2400"/>
          </a:p>
        </p:txBody>
      </p:sp>
      <p:sp>
        <p:nvSpPr>
          <p:cNvPr id="279" name="Google Shape;279;p42"/>
          <p:cNvSpPr txBox="1">
            <a:spLocks noGrp="1"/>
          </p:cNvSpPr>
          <p:nvPr>
            <p:ph type="sldNum" idx="12"/>
          </p:nvPr>
        </p:nvSpPr>
        <p:spPr>
          <a:xfrm>
            <a:off x="10956033" y="6356367"/>
            <a:ext cx="397600" cy="365200"/>
          </a:xfrm>
          <a:prstGeom prst="rect">
            <a:avLst/>
          </a:prstGeom>
        </p:spPr>
        <p:txBody>
          <a:bodyPr spcFirstLastPara="1" vert="horz" wrap="square" lIns="91433" tIns="45700" rIns="91433" bIns="45700" rtlCol="0" anchor="ctr" anchorCtr="0">
            <a:noAutofit/>
          </a:bodyPr>
          <a:lstStyle/>
          <a:p>
            <a:pPr>
              <a:buClr>
                <a:srgbClr val="000000"/>
              </a:buClr>
            </a:pPr>
            <a:fld id="{00000000-1234-1234-1234-123412341234}" type="slidenum">
              <a:rPr lang="en"/>
              <a:pPr>
                <a:buClr>
                  <a:srgbClr val="000000"/>
                </a:buClr>
              </a:pPr>
              <a:t>50</a:t>
            </a:fld>
            <a:endParaRPr/>
          </a:p>
        </p:txBody>
      </p:sp>
      <p:pic>
        <p:nvPicPr>
          <p:cNvPr id="280" name="Google Shape;280;p42"/>
          <p:cNvPicPr preferRelativeResize="0"/>
          <p:nvPr/>
        </p:nvPicPr>
        <p:blipFill>
          <a:blip r:embed="rId3">
            <a:alphaModFix/>
          </a:blip>
          <a:stretch>
            <a:fillRect/>
          </a:stretch>
        </p:blipFill>
        <p:spPr>
          <a:xfrm>
            <a:off x="203200" y="1230967"/>
            <a:ext cx="11785605" cy="3849888"/>
          </a:xfrm>
          <a:prstGeom prst="rect">
            <a:avLst/>
          </a:prstGeom>
          <a:noFill/>
          <a:ln>
            <a:noFill/>
          </a:ln>
        </p:spPr>
      </p:pic>
    </p:spTree>
    <p:extLst>
      <p:ext uri="{BB962C8B-B14F-4D97-AF65-F5344CB8AC3E}">
        <p14:creationId xmlns:p14="http://schemas.microsoft.com/office/powerpoint/2010/main" val="19146729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3"/>
          <p:cNvSpPr txBox="1">
            <a:spLocks noGrp="1"/>
          </p:cNvSpPr>
          <p:nvPr>
            <p:ph type="title"/>
          </p:nvPr>
        </p:nvSpPr>
        <p:spPr>
          <a:xfrm>
            <a:off x="405600" y="113767"/>
            <a:ext cx="11380800" cy="914000"/>
          </a:xfrm>
          <a:prstGeom prst="rect">
            <a:avLst/>
          </a:prstGeom>
        </p:spPr>
        <p:txBody>
          <a:bodyPr spcFirstLastPara="1" vert="horz" wrap="square" lIns="91433" tIns="45700" rIns="91433" bIns="45700" rtlCol="0" anchor="ctr" anchorCtr="0">
            <a:noAutofit/>
          </a:bodyPr>
          <a:lstStyle/>
          <a:p>
            <a:pPr>
              <a:spcBef>
                <a:spcPts val="0"/>
              </a:spcBef>
            </a:pPr>
            <a:r>
              <a:rPr lang="en" sz="2400" b="1"/>
              <a:t>Qualitative Examples:</a:t>
            </a:r>
            <a:endParaRPr sz="2400"/>
          </a:p>
        </p:txBody>
      </p:sp>
      <p:sp>
        <p:nvSpPr>
          <p:cNvPr id="287" name="Google Shape;287;p43"/>
          <p:cNvSpPr txBox="1">
            <a:spLocks noGrp="1"/>
          </p:cNvSpPr>
          <p:nvPr>
            <p:ph type="sldNum" idx="12"/>
          </p:nvPr>
        </p:nvSpPr>
        <p:spPr>
          <a:xfrm>
            <a:off x="10956033" y="6356367"/>
            <a:ext cx="397600" cy="365200"/>
          </a:xfrm>
          <a:prstGeom prst="rect">
            <a:avLst/>
          </a:prstGeom>
        </p:spPr>
        <p:txBody>
          <a:bodyPr spcFirstLastPara="1" vert="horz" wrap="square" lIns="91433" tIns="45700" rIns="91433" bIns="45700" rtlCol="0" anchor="ctr" anchorCtr="0">
            <a:noAutofit/>
          </a:bodyPr>
          <a:lstStyle/>
          <a:p>
            <a:pPr>
              <a:buClr>
                <a:srgbClr val="000000"/>
              </a:buClr>
            </a:pPr>
            <a:fld id="{00000000-1234-1234-1234-123412341234}" type="slidenum">
              <a:rPr lang="en"/>
              <a:pPr>
                <a:buClr>
                  <a:srgbClr val="000000"/>
                </a:buClr>
              </a:pPr>
              <a:t>51</a:t>
            </a:fld>
            <a:endParaRPr/>
          </a:p>
        </p:txBody>
      </p:sp>
      <p:pic>
        <p:nvPicPr>
          <p:cNvPr id="288" name="Google Shape;288;p43"/>
          <p:cNvPicPr preferRelativeResize="0"/>
          <p:nvPr/>
        </p:nvPicPr>
        <p:blipFill>
          <a:blip r:embed="rId3">
            <a:alphaModFix/>
          </a:blip>
          <a:stretch>
            <a:fillRect/>
          </a:stretch>
        </p:blipFill>
        <p:spPr>
          <a:xfrm>
            <a:off x="657667" y="1166801"/>
            <a:ext cx="10876652" cy="4922201"/>
          </a:xfrm>
          <a:prstGeom prst="rect">
            <a:avLst/>
          </a:prstGeom>
          <a:noFill/>
          <a:ln>
            <a:noFill/>
          </a:ln>
        </p:spPr>
      </p:pic>
    </p:spTree>
    <p:extLst>
      <p:ext uri="{BB962C8B-B14F-4D97-AF65-F5344CB8AC3E}">
        <p14:creationId xmlns:p14="http://schemas.microsoft.com/office/powerpoint/2010/main" val="18513782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92ED108-B3D2-AA45-AFD2-180680E3A9CF}"/>
              </a:ext>
            </a:extLst>
          </p:cNvPr>
          <p:cNvSpPr>
            <a:spLocks noGrp="1"/>
          </p:cNvSpPr>
          <p:nvPr>
            <p:ph type="title"/>
          </p:nvPr>
        </p:nvSpPr>
        <p:spPr>
          <a:xfrm>
            <a:off x="482600" y="49848"/>
            <a:ext cx="11226800" cy="630555"/>
          </a:xfrm>
        </p:spPr>
        <p:txBody>
          <a:bodyPr/>
          <a:lstStyle/>
          <a:p>
            <a:r>
              <a:rPr lang="en-US" altLang="zh-TW" dirty="0" smtClean="0"/>
              <a:t>Publicly Available Demos, Systems and Resources</a:t>
            </a:r>
            <a:endParaRPr lang="en-US" dirty="0"/>
          </a:p>
        </p:txBody>
      </p:sp>
      <p:sp>
        <p:nvSpPr>
          <p:cNvPr id="4" name="Slide Number Placeholder 3">
            <a:extLst>
              <a:ext uri="{FF2B5EF4-FFF2-40B4-BE49-F238E27FC236}">
                <a16:creationId xmlns="" xmlns:a16="http://schemas.microsoft.com/office/drawing/2014/main" id="{45E57C57-64A0-5742-8952-1DE475025096}"/>
              </a:ext>
            </a:extLst>
          </p:cNvPr>
          <p:cNvSpPr>
            <a:spLocks noGrp="1"/>
          </p:cNvSpPr>
          <p:nvPr>
            <p:ph type="sldNum" idx="12"/>
          </p:nvPr>
        </p:nvSpPr>
        <p:spPr/>
        <p:txBody>
          <a:bodyPr/>
          <a:lstStyle/>
          <a:p>
            <a:fld id="{00000000-1234-1234-1234-123412341234}" type="slidenum">
              <a:rPr lang="en" smtClean="0"/>
              <a:pPr/>
              <a:t>52</a:t>
            </a:fld>
            <a:endParaRPr lang="en"/>
          </a:p>
        </p:txBody>
      </p:sp>
      <p:sp>
        <p:nvSpPr>
          <p:cNvPr id="3" name="TextBox 2">
            <a:extLst>
              <a:ext uri="{FF2B5EF4-FFF2-40B4-BE49-F238E27FC236}">
                <a16:creationId xmlns="" xmlns:a16="http://schemas.microsoft.com/office/drawing/2014/main" id="{6B1A8081-952C-5449-9494-026B9A1DB3D2}"/>
              </a:ext>
            </a:extLst>
          </p:cNvPr>
          <p:cNvSpPr txBox="1"/>
          <p:nvPr/>
        </p:nvSpPr>
        <p:spPr>
          <a:xfrm>
            <a:off x="2598587" y="2046834"/>
            <a:ext cx="246280" cy="338552"/>
          </a:xfrm>
          <a:prstGeom prst="rect">
            <a:avLst/>
          </a:prstGeom>
          <a:noFill/>
        </p:spPr>
        <p:txBody>
          <a:bodyPr wrap="none" lIns="121917" tIns="60959" rIns="121917" bIns="60959" rtlCol="0">
            <a:spAutoFit/>
          </a:bodyPr>
          <a:lstStyle/>
          <a:p>
            <a:endParaRPr lang="en-US" sz="1400" dirty="0"/>
          </a:p>
        </p:txBody>
      </p:sp>
      <p:sp>
        <p:nvSpPr>
          <p:cNvPr id="8" name="Text Placeholder 2">
            <a:extLst>
              <a:ext uri="{FF2B5EF4-FFF2-40B4-BE49-F238E27FC236}">
                <a16:creationId xmlns="" xmlns:a16="http://schemas.microsoft.com/office/drawing/2014/main" id="{F0BB244C-1E89-7846-995C-B760B42F40B1}"/>
              </a:ext>
            </a:extLst>
          </p:cNvPr>
          <p:cNvSpPr txBox="1">
            <a:spLocks/>
          </p:cNvSpPr>
          <p:nvPr/>
        </p:nvSpPr>
        <p:spPr>
          <a:xfrm>
            <a:off x="482600" y="507346"/>
            <a:ext cx="10515600" cy="4945063"/>
          </a:xfrm>
          <a:prstGeom prst="rect">
            <a:avLst/>
          </a:prstGeom>
          <a:noFill/>
          <a:ln>
            <a:noFill/>
          </a:ln>
        </p:spPr>
        <p:txBody>
          <a:bodyPr spcFirstLastPara="1" wrap="square" lIns="91431" tIns="45699" rIns="91431" bIns="45699"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8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1pPr>
            <a:lvl2pPr marL="914400" marR="0" lvl="1" indent="-317500" algn="l" rtl="0">
              <a:lnSpc>
                <a:spcPct val="100000"/>
              </a:lnSpc>
              <a:spcBef>
                <a:spcPts val="400"/>
              </a:spcBef>
              <a:spcAft>
                <a:spcPts val="0"/>
              </a:spcAft>
              <a:buClr>
                <a:schemeClr val="dk1"/>
              </a:buClr>
              <a:buSzPts val="1400"/>
              <a:buFont typeface="Arial"/>
              <a:buChar char="•"/>
              <a:defRPr sz="1500" b="0" i="0" u="none" strike="noStrike" cap="none">
                <a:solidFill>
                  <a:schemeClr val="dk1"/>
                </a:solidFill>
                <a:latin typeface="Calibri"/>
                <a:ea typeface="Calibri"/>
                <a:cs typeface="Calibri"/>
                <a:sym typeface="Calibri"/>
              </a:defRPr>
            </a:lvl2pPr>
            <a:lvl3pPr marL="1371600" marR="0" lvl="2" indent="-317500" algn="l" rtl="0">
              <a:lnSpc>
                <a:spcPct val="10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17500" algn="l" rtl="0">
              <a:lnSpc>
                <a:spcPct val="100000"/>
              </a:lnSpc>
              <a:spcBef>
                <a:spcPts val="400"/>
              </a:spcBef>
              <a:spcAft>
                <a:spcPts val="0"/>
              </a:spcAft>
              <a:buClr>
                <a:schemeClr val="dk1"/>
              </a:buClr>
              <a:buSzPts val="1400"/>
              <a:buFont typeface="Arial"/>
              <a:buChar char="•"/>
              <a:defRPr sz="1200" b="0" i="0" u="none" strike="noStrike" cap="none">
                <a:solidFill>
                  <a:schemeClr val="dk1"/>
                </a:solidFill>
                <a:latin typeface="Calibri"/>
                <a:ea typeface="Calibri"/>
                <a:cs typeface="Calibri"/>
                <a:sym typeface="Calibri"/>
              </a:defRPr>
            </a:lvl4pPr>
            <a:lvl5pPr marL="2286000" marR="0" lvl="4" indent="-317500" algn="l" rtl="0">
              <a:lnSpc>
                <a:spcPct val="100000"/>
              </a:lnSpc>
              <a:spcBef>
                <a:spcPts val="400"/>
              </a:spcBef>
              <a:spcAft>
                <a:spcPts val="0"/>
              </a:spcAft>
              <a:buClr>
                <a:schemeClr val="dk1"/>
              </a:buClr>
              <a:buSzPts val="1400"/>
              <a:buFont typeface="Arial"/>
              <a:buChar char="•"/>
              <a:defRPr sz="12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a:spcBef>
                <a:spcPts val="0"/>
              </a:spcBef>
              <a:buClr>
                <a:srgbClr val="170981"/>
              </a:buClr>
              <a:buSzPts val="1776"/>
              <a:buFont typeface="Arial" charset="0"/>
              <a:buChar char="•"/>
            </a:pPr>
            <a:endParaRPr lang="en-US" sz="1600" dirty="0" smtClean="0"/>
          </a:p>
          <a:p>
            <a:r>
              <a:rPr lang="en-US" sz="1600" dirty="0"/>
              <a:t>Stance Controlled Generation</a:t>
            </a:r>
            <a:r>
              <a:rPr lang="en-US" sz="1600" dirty="0" smtClean="0"/>
              <a:t>:</a:t>
            </a:r>
            <a:endParaRPr lang="en-US" sz="1600" dirty="0" smtClean="0">
              <a:hlinkClick r:id="rId3"/>
            </a:endParaRPr>
          </a:p>
          <a:p>
            <a:r>
              <a:rPr lang="en-US" sz="1600" dirty="0" smtClean="0">
                <a:hlinkClick r:id="rId3"/>
              </a:rPr>
              <a:t>https</a:t>
            </a:r>
            <a:r>
              <a:rPr lang="en-US" sz="1600" dirty="0">
                <a:hlinkClick r:id="rId3"/>
              </a:rPr>
              <a:t>://incas.csl.illinois.edu/blender/INCAS_Framing_(LM_Stance_Re-switching)</a:t>
            </a:r>
            <a:endParaRPr lang="en-US" sz="1600" dirty="0"/>
          </a:p>
          <a:p>
            <a:endParaRPr lang="en-US" sz="1600" dirty="0" smtClean="0">
              <a:hlinkClick r:id="rId4"/>
            </a:endParaRPr>
          </a:p>
          <a:p>
            <a:r>
              <a:rPr lang="en-US" sz="1600" dirty="0"/>
              <a:t>Stance </a:t>
            </a:r>
            <a:r>
              <a:rPr lang="en-US" sz="1600" dirty="0" smtClean="0"/>
              <a:t>Detection:</a:t>
            </a:r>
            <a:endParaRPr lang="en-US" sz="1600" dirty="0">
              <a:hlinkClick r:id="rId3"/>
            </a:endParaRPr>
          </a:p>
          <a:p>
            <a:r>
              <a:rPr lang="en-US" sz="1600" dirty="0" smtClean="0">
                <a:hlinkClick r:id="rId4"/>
              </a:rPr>
              <a:t>https</a:t>
            </a:r>
            <a:r>
              <a:rPr lang="en-US" sz="1600" dirty="0">
                <a:hlinkClick r:id="rId4"/>
              </a:rPr>
              <a:t>://</a:t>
            </a:r>
            <a:r>
              <a:rPr lang="en-US" sz="1600" dirty="0" smtClean="0">
                <a:hlinkClick r:id="rId4"/>
              </a:rPr>
              <a:t>incas.csl.illinois.edu/blender/INCAS_Political_Stance_Classification</a:t>
            </a:r>
            <a:endParaRPr lang="en-US" sz="1600" dirty="0"/>
          </a:p>
        </p:txBody>
      </p:sp>
    </p:spTree>
    <p:extLst>
      <p:ext uri="{BB962C8B-B14F-4D97-AF65-F5344CB8AC3E}">
        <p14:creationId xmlns:p14="http://schemas.microsoft.com/office/powerpoint/2010/main" val="122288548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2ED108-B3D2-AA45-AFD2-180680E3A9CF}"/>
              </a:ext>
            </a:extLst>
          </p:cNvPr>
          <p:cNvSpPr>
            <a:spLocks noGrp="1"/>
          </p:cNvSpPr>
          <p:nvPr>
            <p:ph type="title"/>
          </p:nvPr>
        </p:nvSpPr>
        <p:spPr/>
        <p:txBody>
          <a:bodyPr/>
          <a:lstStyle/>
          <a:p>
            <a:r>
              <a:rPr lang="en-US" altLang="zh-TW" dirty="0" smtClean="0"/>
              <a:t>Representative Publications</a:t>
            </a:r>
            <a:endParaRPr lang="en-US" dirty="0"/>
          </a:p>
        </p:txBody>
      </p:sp>
      <p:sp>
        <p:nvSpPr>
          <p:cNvPr id="4" name="Slide Number Placeholder 3">
            <a:extLst>
              <a:ext uri="{FF2B5EF4-FFF2-40B4-BE49-F238E27FC236}">
                <a16:creationId xmlns:a16="http://schemas.microsoft.com/office/drawing/2014/main" xmlns="" id="{45E57C57-64A0-5742-8952-1DE475025096}"/>
              </a:ext>
            </a:extLst>
          </p:cNvPr>
          <p:cNvSpPr>
            <a:spLocks noGrp="1"/>
          </p:cNvSpPr>
          <p:nvPr>
            <p:ph type="sldNum" idx="12"/>
          </p:nvPr>
        </p:nvSpPr>
        <p:spPr/>
        <p:txBody>
          <a:bodyPr/>
          <a:lstStyle/>
          <a:p>
            <a:fld id="{00000000-1234-1234-1234-123412341234}" type="slidenum">
              <a:rPr lang="en" smtClean="0"/>
              <a:pPr/>
              <a:t>53</a:t>
            </a:fld>
            <a:endParaRPr lang="en"/>
          </a:p>
        </p:txBody>
      </p:sp>
      <p:sp>
        <p:nvSpPr>
          <p:cNvPr id="3" name="TextBox 2">
            <a:extLst>
              <a:ext uri="{FF2B5EF4-FFF2-40B4-BE49-F238E27FC236}">
                <a16:creationId xmlns:a16="http://schemas.microsoft.com/office/drawing/2014/main" xmlns="" id="{6B1A8081-952C-5449-9494-026B9A1DB3D2}"/>
              </a:ext>
            </a:extLst>
          </p:cNvPr>
          <p:cNvSpPr txBox="1"/>
          <p:nvPr/>
        </p:nvSpPr>
        <p:spPr>
          <a:xfrm>
            <a:off x="2598587" y="2046833"/>
            <a:ext cx="246308" cy="410369"/>
          </a:xfrm>
          <a:prstGeom prst="rect">
            <a:avLst/>
          </a:prstGeom>
          <a:noFill/>
        </p:spPr>
        <p:txBody>
          <a:bodyPr wrap="none" lIns="121917" tIns="60958" rIns="121917" bIns="60958" rtlCol="0">
            <a:spAutoFit/>
          </a:bodyPr>
          <a:lstStyle/>
          <a:p>
            <a:endParaRPr lang="en-US" dirty="0"/>
          </a:p>
        </p:txBody>
      </p:sp>
      <p:sp>
        <p:nvSpPr>
          <p:cNvPr id="8" name="Text Placeholder 2">
            <a:extLst>
              <a:ext uri="{FF2B5EF4-FFF2-40B4-BE49-F238E27FC236}">
                <a16:creationId xmlns:a16="http://schemas.microsoft.com/office/drawing/2014/main" xmlns="" id="{F0BB244C-1E89-7846-995C-B760B42F40B1}"/>
              </a:ext>
            </a:extLst>
          </p:cNvPr>
          <p:cNvSpPr txBox="1">
            <a:spLocks/>
          </p:cNvSpPr>
          <p:nvPr/>
        </p:nvSpPr>
        <p:spPr>
          <a:xfrm>
            <a:off x="313266" y="864489"/>
            <a:ext cx="11707068" cy="4945063"/>
          </a:xfrm>
          <a:prstGeom prst="rect">
            <a:avLst/>
          </a:prstGeom>
          <a:noFill/>
          <a:ln>
            <a:noFill/>
          </a:ln>
        </p:spPr>
        <p:txBody>
          <a:bodyPr spcFirstLastPara="1" wrap="square" lIns="91431" tIns="45699" rIns="91431" bIns="45699"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8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1pPr>
            <a:lvl2pPr marL="914400" marR="0" lvl="1" indent="-317500" algn="l" rtl="0">
              <a:lnSpc>
                <a:spcPct val="100000"/>
              </a:lnSpc>
              <a:spcBef>
                <a:spcPts val="400"/>
              </a:spcBef>
              <a:spcAft>
                <a:spcPts val="0"/>
              </a:spcAft>
              <a:buClr>
                <a:schemeClr val="dk1"/>
              </a:buClr>
              <a:buSzPts val="1400"/>
              <a:buFont typeface="Arial"/>
              <a:buChar char="•"/>
              <a:defRPr sz="1500" b="0" i="0" u="none" strike="noStrike" cap="none">
                <a:solidFill>
                  <a:schemeClr val="dk1"/>
                </a:solidFill>
                <a:latin typeface="Calibri"/>
                <a:ea typeface="Calibri"/>
                <a:cs typeface="Calibri"/>
                <a:sym typeface="Calibri"/>
              </a:defRPr>
            </a:lvl2pPr>
            <a:lvl3pPr marL="1371600" marR="0" lvl="2" indent="-317500" algn="l" rtl="0">
              <a:lnSpc>
                <a:spcPct val="10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17500" algn="l" rtl="0">
              <a:lnSpc>
                <a:spcPct val="100000"/>
              </a:lnSpc>
              <a:spcBef>
                <a:spcPts val="400"/>
              </a:spcBef>
              <a:spcAft>
                <a:spcPts val="0"/>
              </a:spcAft>
              <a:buClr>
                <a:schemeClr val="dk1"/>
              </a:buClr>
              <a:buSzPts val="1400"/>
              <a:buFont typeface="Arial"/>
              <a:buChar char="•"/>
              <a:defRPr sz="1200" b="0" i="0" u="none" strike="noStrike" cap="none">
                <a:solidFill>
                  <a:schemeClr val="dk1"/>
                </a:solidFill>
                <a:latin typeface="Calibri"/>
                <a:ea typeface="Calibri"/>
                <a:cs typeface="Calibri"/>
                <a:sym typeface="Calibri"/>
              </a:defRPr>
            </a:lvl4pPr>
            <a:lvl5pPr marL="2286000" marR="0" lvl="4" indent="-317500" algn="l" rtl="0">
              <a:lnSpc>
                <a:spcPct val="100000"/>
              </a:lnSpc>
              <a:spcBef>
                <a:spcPts val="400"/>
              </a:spcBef>
              <a:spcAft>
                <a:spcPts val="0"/>
              </a:spcAft>
              <a:buClr>
                <a:schemeClr val="dk1"/>
              </a:buClr>
              <a:buSzPts val="1400"/>
              <a:buFont typeface="Arial"/>
              <a:buChar char="•"/>
              <a:defRPr sz="12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r>
              <a:rPr lang="en-US" sz="1400" dirty="0" smtClean="0"/>
              <a:t>@</a:t>
            </a:r>
            <a:r>
              <a:rPr lang="en-US" sz="1400" dirty="0" err="1"/>
              <a:t>inproceedings</a:t>
            </a:r>
            <a:r>
              <a:rPr lang="en-US" sz="1400" dirty="0"/>
              <a:t>{lminfinite2023,    title     = {LM-Infinite: Simple On-the-Fly Length Generalization for Large Language Models},    author    = {Han, Chi and Wang, </a:t>
            </a:r>
            <a:r>
              <a:rPr lang="en-US" sz="1400" dirty="0" err="1"/>
              <a:t>Qifan</a:t>
            </a:r>
            <a:r>
              <a:rPr lang="en-US" sz="1400" dirty="0"/>
              <a:t> and </a:t>
            </a:r>
            <a:r>
              <a:rPr lang="en-US" sz="1400" dirty="0" err="1"/>
              <a:t>Xiong</a:t>
            </a:r>
            <a:r>
              <a:rPr lang="en-US" sz="1400" dirty="0"/>
              <a:t>, </a:t>
            </a:r>
            <a:r>
              <a:rPr lang="en-US" sz="1400" dirty="0" err="1"/>
              <a:t>Wenhan</a:t>
            </a:r>
            <a:r>
              <a:rPr lang="en-US" sz="1400" dirty="0"/>
              <a:t> and Chen, Yu and Ji, Heng and Wang, </a:t>
            </a:r>
            <a:r>
              <a:rPr lang="en-US" sz="1400" dirty="0" err="1"/>
              <a:t>Sinong</a:t>
            </a:r>
            <a:r>
              <a:rPr lang="en-US" sz="1400" dirty="0"/>
              <a:t>},    year      = {2023},    </a:t>
            </a:r>
            <a:r>
              <a:rPr lang="en-US" sz="1400" dirty="0" err="1"/>
              <a:t>booktitle</a:t>
            </a:r>
            <a:r>
              <a:rPr lang="en-US" sz="1400" dirty="0"/>
              <a:t> = {</a:t>
            </a:r>
            <a:r>
              <a:rPr lang="en-US" sz="1400" dirty="0" err="1"/>
              <a:t>arxiv</a:t>
            </a:r>
            <a:r>
              <a:rPr lang="en-US" sz="1400" dirty="0" smtClean="0"/>
              <a:t>}}</a:t>
            </a:r>
            <a:endParaRPr lang="en-US" sz="1400" dirty="0"/>
          </a:p>
          <a:p>
            <a:r>
              <a:rPr lang="en-US" sz="1400" dirty="0"/>
              <a:t>@</a:t>
            </a:r>
            <a:r>
              <a:rPr lang="en-US" sz="1400" dirty="0" err="1"/>
              <a:t>inproceedings</a:t>
            </a:r>
            <a:r>
              <a:rPr lang="en-US" sz="1400" dirty="0"/>
              <a:t>{LMSwitch2023,    title     = {LM-Switch: Lightweight Language Model Conditioning in Word Embedding Space},    author    = {Han, Chi and Xu, </a:t>
            </a:r>
            <a:r>
              <a:rPr lang="en-US" sz="1400" dirty="0" err="1"/>
              <a:t>Jialiang</a:t>
            </a:r>
            <a:r>
              <a:rPr lang="en-US" sz="1400" dirty="0"/>
              <a:t> and Li, </a:t>
            </a:r>
            <a:r>
              <a:rPr lang="en-US" sz="1400" dirty="0" err="1"/>
              <a:t>Manling</a:t>
            </a:r>
            <a:r>
              <a:rPr lang="en-US" sz="1400" dirty="0"/>
              <a:t> and Fung, Yi R. and Sun, </a:t>
            </a:r>
            <a:r>
              <a:rPr lang="en-US" sz="1400" dirty="0" err="1"/>
              <a:t>Chenkai</a:t>
            </a:r>
            <a:r>
              <a:rPr lang="en-US" sz="1400" dirty="0"/>
              <a:t> and </a:t>
            </a:r>
            <a:r>
              <a:rPr lang="en-US" sz="1400" dirty="0" err="1"/>
              <a:t>Abdelzaher</a:t>
            </a:r>
            <a:r>
              <a:rPr lang="en-US" sz="1400" dirty="0"/>
              <a:t>, Tarek and Ji, Heng},    year      = {2023},    </a:t>
            </a:r>
            <a:r>
              <a:rPr lang="en-US" sz="1400" dirty="0" err="1"/>
              <a:t>booktitle</a:t>
            </a:r>
            <a:r>
              <a:rPr lang="en-US" sz="1400" dirty="0"/>
              <a:t> = {</a:t>
            </a:r>
            <a:r>
              <a:rPr lang="en-US" sz="1400" dirty="0" err="1"/>
              <a:t>arxiv</a:t>
            </a:r>
            <a:r>
              <a:rPr lang="en-US" sz="1400" dirty="0" smtClean="0"/>
              <a:t>}}</a:t>
            </a:r>
          </a:p>
          <a:p>
            <a:r>
              <a:rPr lang="en-US" sz="1400" dirty="0"/>
              <a:t>@</a:t>
            </a:r>
            <a:r>
              <a:rPr lang="en-US" sz="1400" dirty="0" err="1"/>
              <a:t>inproceedings</a:t>
            </a:r>
            <a:r>
              <a:rPr lang="en-US" sz="1400" dirty="0"/>
              <a:t>{silentmajority2023,    title     = {Decoding the Silent Majority: Inducing Belief Augmented Social Graph with Large Language Model for Response Forecasting},    author    = {Sun, </a:t>
            </a:r>
            <a:r>
              <a:rPr lang="en-US" sz="1400" dirty="0" err="1"/>
              <a:t>Chenkai</a:t>
            </a:r>
            <a:r>
              <a:rPr lang="en-US" sz="1400" dirty="0"/>
              <a:t> and Li, </a:t>
            </a:r>
            <a:r>
              <a:rPr lang="en-US" sz="1400" dirty="0" err="1"/>
              <a:t>Jinning</a:t>
            </a:r>
            <a:r>
              <a:rPr lang="en-US" sz="1400" dirty="0"/>
              <a:t> and Fung, Yi and Chan, </a:t>
            </a:r>
            <a:r>
              <a:rPr lang="en-US" sz="1400" dirty="0" err="1"/>
              <a:t>Hou</a:t>
            </a:r>
            <a:r>
              <a:rPr lang="en-US" sz="1400" dirty="0"/>
              <a:t> Pong and </a:t>
            </a:r>
            <a:r>
              <a:rPr lang="en-US" sz="1400" dirty="0" err="1"/>
              <a:t>Abdelzaher</a:t>
            </a:r>
            <a:r>
              <a:rPr lang="en-US" sz="1400" dirty="0"/>
              <a:t>, Tarek and </a:t>
            </a:r>
            <a:r>
              <a:rPr lang="en-US" sz="1400" dirty="0" err="1"/>
              <a:t>Zhai</a:t>
            </a:r>
            <a:r>
              <a:rPr lang="en-US" sz="1400" dirty="0"/>
              <a:t>, </a:t>
            </a:r>
            <a:r>
              <a:rPr lang="en-US" sz="1400" dirty="0" err="1"/>
              <a:t>ChengXiang</a:t>
            </a:r>
            <a:r>
              <a:rPr lang="en-US" sz="1400" dirty="0"/>
              <a:t> and Ji, Heng},    year      = {2023},    </a:t>
            </a:r>
            <a:r>
              <a:rPr lang="en-US" sz="1400" dirty="0" err="1"/>
              <a:t>booktitle</a:t>
            </a:r>
            <a:r>
              <a:rPr lang="en-US" sz="1400" dirty="0"/>
              <a:t> = {Proc. The 2023 Conference on Empirical Methods in Natural Language Processing (EMNLP2023</a:t>
            </a:r>
            <a:r>
              <a:rPr lang="en-US" sz="1400" dirty="0" smtClean="0"/>
              <a:t>)}}</a:t>
            </a:r>
          </a:p>
          <a:p>
            <a:r>
              <a:rPr lang="en-US" sz="1400" dirty="0"/>
              <a:t>@</a:t>
            </a:r>
            <a:r>
              <a:rPr lang="en-US" sz="1400" dirty="0" err="1"/>
              <a:t>inproceedings</a:t>
            </a:r>
            <a:r>
              <a:rPr lang="en-US" sz="1400" dirty="0"/>
              <a:t>{responseprediction2023,    title     = {Measuring the Effect of Influential Messages on Varying Personas},    author    = {Sun, </a:t>
            </a:r>
            <a:r>
              <a:rPr lang="en-US" sz="1400" dirty="0" err="1"/>
              <a:t>Chenkai</a:t>
            </a:r>
            <a:r>
              <a:rPr lang="en-US" sz="1400" dirty="0"/>
              <a:t> and Li, </a:t>
            </a:r>
            <a:r>
              <a:rPr lang="en-US" sz="1400" dirty="0" err="1"/>
              <a:t>Jinning</a:t>
            </a:r>
            <a:r>
              <a:rPr lang="en-US" sz="1400" dirty="0"/>
              <a:t> and Chan, </a:t>
            </a:r>
            <a:r>
              <a:rPr lang="en-US" sz="1400" dirty="0" err="1"/>
              <a:t>Hou</a:t>
            </a:r>
            <a:r>
              <a:rPr lang="en-US" sz="1400" dirty="0"/>
              <a:t> Pong and </a:t>
            </a:r>
            <a:r>
              <a:rPr lang="en-US" sz="1400" dirty="0" err="1"/>
              <a:t>Zhai</a:t>
            </a:r>
            <a:r>
              <a:rPr lang="en-US" sz="1400" dirty="0"/>
              <a:t>, </a:t>
            </a:r>
            <a:r>
              <a:rPr lang="en-US" sz="1400" dirty="0" err="1"/>
              <a:t>ChengXiang</a:t>
            </a:r>
            <a:r>
              <a:rPr lang="en-US" sz="1400" dirty="0"/>
              <a:t> and Ji, Heng},    year      = {2023},    </a:t>
            </a:r>
            <a:r>
              <a:rPr lang="en-US" sz="1400" dirty="0" err="1"/>
              <a:t>booktitle</a:t>
            </a:r>
            <a:r>
              <a:rPr lang="en-US" sz="1400" dirty="0"/>
              <a:t> = {Proc. The 61st Annual Meeting of the Association for Computational Linguistics (ACL2023)}}</a:t>
            </a:r>
            <a:endParaRPr lang="en-US" sz="1400" dirty="0" smtClean="0"/>
          </a:p>
        </p:txBody>
      </p:sp>
    </p:spTree>
    <p:extLst>
      <p:ext uri="{BB962C8B-B14F-4D97-AF65-F5344CB8AC3E}">
        <p14:creationId xmlns:p14="http://schemas.microsoft.com/office/powerpoint/2010/main" val="125887107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5;p3"/>
          <p:cNvSpPr txBox="1"/>
          <p:nvPr/>
        </p:nvSpPr>
        <p:spPr>
          <a:xfrm>
            <a:off x="256468" y="252096"/>
            <a:ext cx="5909822" cy="3200876"/>
          </a:xfrm>
          <a:prstGeom prst="rect">
            <a:avLst/>
          </a:prstGeom>
          <a:solidFill>
            <a:srgbClr val="9FC5E8"/>
          </a:solidFill>
          <a:ln>
            <a:noFill/>
          </a:ln>
        </p:spPr>
        <p:txBody>
          <a:bodyPr spcFirstLastPara="1" wrap="square" lIns="0" tIns="0" rIns="0" bIns="0" anchor="t" anchorCtr="0">
            <a:spAutoFit/>
          </a:bodyPr>
          <a:lstStyle/>
          <a:p>
            <a:pPr marL="12700" marR="0" lvl="0" indent="0" algn="just" rtl="0">
              <a:lnSpc>
                <a:spcPct val="100000"/>
              </a:lnSpc>
              <a:spcBef>
                <a:spcPts val="0"/>
              </a:spcBef>
              <a:spcAft>
                <a:spcPts val="600"/>
              </a:spcAft>
              <a:buNone/>
            </a:pPr>
            <a:r>
              <a:rPr lang="en-US" b="1" dirty="0"/>
              <a:t>Putting GPT-3’s Creativity to the </a:t>
            </a:r>
            <a:r>
              <a:rPr lang="en-US" b="1" dirty="0" smtClean="0"/>
              <a:t>Test</a:t>
            </a:r>
          </a:p>
          <a:p>
            <a:pPr marL="12700" marR="0" lvl="0" indent="0" algn="just" rtl="0">
              <a:lnSpc>
                <a:spcPct val="100000"/>
              </a:lnSpc>
              <a:spcBef>
                <a:spcPts val="0"/>
              </a:spcBef>
              <a:spcAft>
                <a:spcPts val="600"/>
              </a:spcAft>
              <a:buNone/>
            </a:pPr>
            <a:endParaRPr dirty="0" smtClean="0">
              <a:sym typeface="Arial"/>
            </a:endParaRPr>
          </a:p>
          <a:p>
            <a:pPr marL="412750" marR="5080" lvl="0" indent="-400050" algn="just" rtl="0">
              <a:lnSpc>
                <a:spcPct val="100000"/>
              </a:lnSpc>
              <a:spcBef>
                <a:spcPts val="0"/>
              </a:spcBef>
              <a:spcAft>
                <a:spcPts val="0"/>
              </a:spcAft>
              <a:buAutoNum type="romanLcParenBoth"/>
            </a:pPr>
            <a:r>
              <a:rPr lang="en-US" b="1" i="1" dirty="0" smtClean="0"/>
              <a:t>Creative Use Generation </a:t>
            </a:r>
            <a:r>
              <a:rPr lang="en-US" dirty="0" smtClean="0"/>
              <a:t>[Stevenson et al.] </a:t>
            </a:r>
            <a:endParaRPr lang="en-US" dirty="0"/>
          </a:p>
          <a:p>
            <a:pPr marL="12700" marR="5080" lvl="0" algn="just" rtl="0">
              <a:lnSpc>
                <a:spcPct val="100000"/>
              </a:lnSpc>
              <a:spcBef>
                <a:spcPts val="0"/>
              </a:spcBef>
              <a:spcAft>
                <a:spcPts val="0"/>
              </a:spcAft>
            </a:pPr>
            <a:r>
              <a:rPr lang="en-US" dirty="0"/>
              <a:t> </a:t>
            </a:r>
            <a:r>
              <a:rPr lang="en-US" dirty="0" smtClean="0"/>
              <a:t>    In a first pass, in applying the Alternative Uses Test, </a:t>
            </a:r>
          </a:p>
          <a:p>
            <a:pPr marL="12700" marR="5080" lvl="0" algn="just" rtl="0">
              <a:lnSpc>
                <a:spcPct val="100000"/>
              </a:lnSpc>
              <a:spcBef>
                <a:spcPts val="0"/>
              </a:spcBef>
              <a:spcAft>
                <a:spcPts val="0"/>
              </a:spcAft>
            </a:pPr>
            <a:r>
              <a:rPr lang="en-US" dirty="0" smtClean="0"/>
              <a:t>     both GPT-3 Davinci and student participants were </a:t>
            </a:r>
          </a:p>
          <a:p>
            <a:pPr marL="12700" marR="5080" lvl="0" algn="just" rtl="0">
              <a:lnSpc>
                <a:spcPct val="100000"/>
              </a:lnSpc>
              <a:spcBef>
                <a:spcPts val="0"/>
              </a:spcBef>
              <a:spcAft>
                <a:spcPts val="0"/>
              </a:spcAft>
            </a:pPr>
            <a:r>
              <a:rPr lang="en-US" dirty="0"/>
              <a:t> </a:t>
            </a:r>
            <a:r>
              <a:rPr lang="en-US" dirty="0" smtClean="0"/>
              <a:t>    asked to come up with creative uses for each of </a:t>
            </a:r>
          </a:p>
          <a:p>
            <a:pPr marL="12700" marR="5080" lvl="0" algn="just" rtl="0">
              <a:lnSpc>
                <a:spcPct val="100000"/>
              </a:lnSpc>
              <a:spcBef>
                <a:spcPts val="0"/>
              </a:spcBef>
              <a:spcAft>
                <a:spcPts val="0"/>
              </a:spcAft>
            </a:pPr>
            <a:r>
              <a:rPr lang="en-US" dirty="0"/>
              <a:t> </a:t>
            </a:r>
            <a:r>
              <a:rPr lang="en-US" dirty="0" smtClean="0"/>
              <a:t>    3 specified objects:</a:t>
            </a:r>
          </a:p>
          <a:p>
            <a:pPr marL="12700" marR="5080" lvl="0" indent="115570" algn="just" rtl="0">
              <a:lnSpc>
                <a:spcPct val="100000"/>
              </a:lnSpc>
              <a:spcBef>
                <a:spcPts val="0"/>
              </a:spcBef>
              <a:spcAft>
                <a:spcPts val="0"/>
              </a:spcAft>
              <a:buNone/>
            </a:pPr>
            <a:endParaRPr dirty="0" smtClean="0"/>
          </a:p>
          <a:p>
            <a:pPr marL="12700" marR="5080" lvl="0" indent="115570" algn="just" rtl="0">
              <a:lnSpc>
                <a:spcPct val="100000"/>
              </a:lnSpc>
              <a:spcBef>
                <a:spcPts val="0"/>
              </a:spcBef>
              <a:spcAft>
                <a:spcPts val="0"/>
              </a:spcAft>
              <a:buNone/>
            </a:pPr>
            <a:r>
              <a:rPr lang="en-US" i="1" dirty="0" smtClean="0"/>
              <a:t>        Think </a:t>
            </a:r>
            <a:r>
              <a:rPr lang="en-US" i="1" dirty="0"/>
              <a:t>of as many creative uses for </a:t>
            </a:r>
            <a:endParaRPr lang="en-US" i="1" dirty="0" smtClean="0"/>
          </a:p>
          <a:p>
            <a:pPr marL="12700" marR="5080" lvl="0" indent="115570" algn="just" rtl="0">
              <a:lnSpc>
                <a:spcPct val="100000"/>
              </a:lnSpc>
              <a:spcBef>
                <a:spcPts val="0"/>
              </a:spcBef>
              <a:spcAft>
                <a:spcPts val="0"/>
              </a:spcAft>
              <a:buNone/>
            </a:pPr>
            <a:r>
              <a:rPr lang="en-US" i="1" dirty="0"/>
              <a:t> </a:t>
            </a:r>
            <a:r>
              <a:rPr lang="en-US" i="1" dirty="0" smtClean="0"/>
              <a:t>        a </a:t>
            </a:r>
            <a:r>
              <a:rPr lang="en-US" i="1" dirty="0"/>
              <a:t>{tin can, fork, book} as you can.</a:t>
            </a:r>
            <a:endParaRPr i="1" dirty="0"/>
          </a:p>
          <a:p>
            <a:pPr marL="12700" marR="5080" lvl="0" indent="115570" algn="just" rtl="0">
              <a:lnSpc>
                <a:spcPct val="100000"/>
              </a:lnSpc>
              <a:spcBef>
                <a:spcPts val="0"/>
              </a:spcBef>
              <a:spcAft>
                <a:spcPts val="0"/>
              </a:spcAft>
              <a:buNone/>
            </a:pPr>
            <a:endParaRPr i="1" dirty="0"/>
          </a:p>
        </p:txBody>
      </p:sp>
      <p:pic>
        <p:nvPicPr>
          <p:cNvPr id="4" name="Picture 3"/>
          <p:cNvPicPr>
            <a:picLocks noChangeAspect="1"/>
          </p:cNvPicPr>
          <p:nvPr/>
        </p:nvPicPr>
        <p:blipFill rotWithShape="1">
          <a:blip r:embed="rId2"/>
          <a:srcRect b="36011"/>
          <a:stretch/>
        </p:blipFill>
        <p:spPr>
          <a:xfrm>
            <a:off x="6761904" y="497044"/>
            <a:ext cx="5058481" cy="5083949"/>
          </a:xfrm>
          <a:prstGeom prst="rect">
            <a:avLst/>
          </a:prstGeom>
        </p:spPr>
      </p:pic>
      <p:sp>
        <p:nvSpPr>
          <p:cNvPr id="5" name="Rectangle 4"/>
          <p:cNvSpPr/>
          <p:nvPr/>
        </p:nvSpPr>
        <p:spPr>
          <a:xfrm>
            <a:off x="6761903" y="1602827"/>
            <a:ext cx="5058481" cy="3978166"/>
          </a:xfrm>
          <a:prstGeom prst="rect">
            <a:avLst/>
          </a:prstGeom>
          <a:solidFill>
            <a:srgbClr val="D0CECE">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213680" y="5918794"/>
            <a:ext cx="4978320" cy="338554"/>
          </a:xfrm>
          <a:prstGeom prst="rect">
            <a:avLst/>
          </a:prstGeom>
          <a:noFill/>
        </p:spPr>
        <p:txBody>
          <a:bodyPr wrap="square" rtlCol="0">
            <a:spAutoFit/>
          </a:bodyPr>
          <a:lstStyle/>
          <a:p>
            <a:r>
              <a:rPr lang="en-US" sz="1600" b="1" dirty="0" smtClean="0">
                <a:solidFill>
                  <a:schemeClr val="dk1"/>
                </a:solidFill>
              </a:rPr>
              <a:t>Prompt </a:t>
            </a:r>
            <a:r>
              <a:rPr lang="en-US" sz="1600" dirty="0" smtClean="0">
                <a:solidFill>
                  <a:schemeClr val="dk1"/>
                </a:solidFill>
              </a:rPr>
              <a:t> to GPT </a:t>
            </a:r>
            <a:r>
              <a:rPr lang="en-US" sz="1600" dirty="0">
                <a:solidFill>
                  <a:schemeClr val="dk1"/>
                </a:solidFill>
              </a:rPr>
              <a:t> </a:t>
            </a:r>
            <a:r>
              <a:rPr lang="en-US" sz="1600" dirty="0" smtClean="0">
                <a:solidFill>
                  <a:schemeClr val="dk1"/>
                </a:solidFill>
              </a:rPr>
              <a:t>                 </a:t>
            </a:r>
            <a:r>
              <a:rPr lang="en-US" sz="1600" dirty="0" smtClean="0">
                <a:solidFill>
                  <a:schemeClr val="dk1"/>
                </a:solidFill>
                <a:sym typeface="Wingdings" panose="05000000000000000000" pitchFamily="2" charset="2"/>
              </a:rPr>
              <a:t>             GPT </a:t>
            </a:r>
            <a:r>
              <a:rPr lang="en-US" sz="1600" b="1" dirty="0" smtClean="0">
                <a:solidFill>
                  <a:schemeClr val="dk1"/>
                </a:solidFill>
                <a:sym typeface="Wingdings" panose="05000000000000000000" pitchFamily="2" charset="2"/>
              </a:rPr>
              <a:t>output</a:t>
            </a:r>
            <a:endParaRPr lang="en-US" sz="1600" dirty="0"/>
          </a:p>
        </p:txBody>
      </p:sp>
    </p:spTree>
    <p:extLst>
      <p:ext uri="{BB962C8B-B14F-4D97-AF65-F5344CB8AC3E}">
        <p14:creationId xmlns:p14="http://schemas.microsoft.com/office/powerpoint/2010/main" val="202541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5;p3"/>
          <p:cNvSpPr txBox="1"/>
          <p:nvPr/>
        </p:nvSpPr>
        <p:spPr>
          <a:xfrm>
            <a:off x="338494" y="1896852"/>
            <a:ext cx="5909822" cy="1461939"/>
          </a:xfrm>
          <a:prstGeom prst="rect">
            <a:avLst/>
          </a:prstGeom>
          <a:solidFill>
            <a:srgbClr val="9FC5E8"/>
          </a:solidFill>
          <a:ln>
            <a:noFill/>
          </a:ln>
        </p:spPr>
        <p:txBody>
          <a:bodyPr spcFirstLastPara="1" wrap="square" lIns="0" tIns="0" rIns="0" bIns="0" anchor="t" anchorCtr="0">
            <a:spAutoFit/>
          </a:bodyPr>
          <a:lstStyle/>
          <a:p>
            <a:pPr marL="12700" marR="0" lvl="0" indent="0" algn="just" rtl="0">
              <a:lnSpc>
                <a:spcPct val="100000"/>
              </a:lnSpc>
              <a:spcBef>
                <a:spcPts val="0"/>
              </a:spcBef>
              <a:spcAft>
                <a:spcPts val="600"/>
              </a:spcAft>
              <a:buNone/>
            </a:pPr>
            <a:r>
              <a:rPr lang="en-US" b="1" dirty="0"/>
              <a:t>Putting GPT-3’s Creativity to the </a:t>
            </a:r>
            <a:r>
              <a:rPr lang="en-US" b="1" dirty="0" smtClean="0"/>
              <a:t>Test:   for </a:t>
            </a:r>
            <a:r>
              <a:rPr lang="en-US" b="1" u="sng" dirty="0" smtClean="0"/>
              <a:t>Utility</a:t>
            </a:r>
            <a:endParaRPr u="sng" dirty="0"/>
          </a:p>
          <a:p>
            <a:pPr marL="12700" marR="5080" lvl="0" indent="115570" algn="just" rtl="0">
              <a:lnSpc>
                <a:spcPct val="100000"/>
              </a:lnSpc>
              <a:spcBef>
                <a:spcPts val="0"/>
              </a:spcBef>
              <a:spcAft>
                <a:spcPts val="0"/>
              </a:spcAft>
              <a:buNone/>
            </a:pPr>
            <a:r>
              <a:rPr lang="en-US" b="1" i="1" dirty="0" smtClean="0"/>
              <a:t>(ii) Creative </a:t>
            </a:r>
            <a:r>
              <a:rPr lang="en-US" b="1" i="1" dirty="0"/>
              <a:t>Use Brainstorming </a:t>
            </a:r>
            <a:r>
              <a:rPr lang="en-US" dirty="0"/>
              <a:t>(our pass): </a:t>
            </a:r>
            <a:endParaRPr lang="en-US" dirty="0" smtClean="0"/>
          </a:p>
          <a:p>
            <a:pPr marL="12700" marR="5080" lvl="0" indent="115570" algn="just" rtl="0">
              <a:lnSpc>
                <a:spcPct val="100000"/>
              </a:lnSpc>
              <a:spcBef>
                <a:spcPts val="0"/>
              </a:spcBef>
              <a:spcAft>
                <a:spcPts val="0"/>
              </a:spcAft>
              <a:buNone/>
            </a:pPr>
            <a:r>
              <a:rPr lang="en-US" dirty="0"/>
              <a:t> </a:t>
            </a:r>
            <a:r>
              <a:rPr lang="en-US" dirty="0" smtClean="0"/>
              <a:t>    GPT </a:t>
            </a:r>
            <a:r>
              <a:rPr lang="en-US" dirty="0"/>
              <a:t>writes </a:t>
            </a:r>
            <a:r>
              <a:rPr lang="en-US" dirty="0" smtClean="0"/>
              <a:t>out positives (advantages) and </a:t>
            </a:r>
          </a:p>
          <a:p>
            <a:pPr marL="12700" marR="5080" lvl="0" indent="115570" algn="just" rtl="0">
              <a:lnSpc>
                <a:spcPct val="100000"/>
              </a:lnSpc>
              <a:spcBef>
                <a:spcPts val="0"/>
              </a:spcBef>
              <a:spcAft>
                <a:spcPts val="0"/>
              </a:spcAft>
              <a:buNone/>
            </a:pPr>
            <a:r>
              <a:rPr lang="en-US" dirty="0"/>
              <a:t> </a:t>
            </a:r>
            <a:r>
              <a:rPr lang="en-US" dirty="0" smtClean="0"/>
              <a:t>   negatives (disadvantages) </a:t>
            </a:r>
            <a:r>
              <a:rPr lang="en-US" dirty="0"/>
              <a:t>of </a:t>
            </a:r>
            <a:r>
              <a:rPr lang="en-US" dirty="0" smtClean="0"/>
              <a:t>the </a:t>
            </a:r>
            <a:r>
              <a:rPr lang="en-US" dirty="0"/>
              <a:t>first-pass </a:t>
            </a:r>
            <a:r>
              <a:rPr lang="en-US" dirty="0" smtClean="0"/>
              <a:t>(</a:t>
            </a:r>
            <a:r>
              <a:rPr lang="en-US" dirty="0" err="1" smtClean="0"/>
              <a:t>i</a:t>
            </a:r>
            <a:r>
              <a:rPr lang="en-US" dirty="0" smtClean="0"/>
              <a:t>) solution</a:t>
            </a:r>
            <a:r>
              <a:rPr lang="en-US" dirty="0"/>
              <a:t>.</a:t>
            </a:r>
            <a:endParaRPr dirty="0"/>
          </a:p>
          <a:p>
            <a:pPr marL="12700" marR="5080" lvl="0" indent="115570" algn="just" rtl="0">
              <a:lnSpc>
                <a:spcPct val="100000"/>
              </a:lnSpc>
              <a:spcBef>
                <a:spcPts val="0"/>
              </a:spcBef>
              <a:spcAft>
                <a:spcPts val="0"/>
              </a:spcAft>
              <a:buNone/>
            </a:pPr>
            <a:endParaRPr lang="en-US" b="1" dirty="0" smtClean="0"/>
          </a:p>
        </p:txBody>
      </p:sp>
      <p:pic>
        <p:nvPicPr>
          <p:cNvPr id="5" name="Picture 4"/>
          <p:cNvPicPr>
            <a:picLocks noChangeAspect="1"/>
          </p:cNvPicPr>
          <p:nvPr/>
        </p:nvPicPr>
        <p:blipFill rotWithShape="1">
          <a:blip r:embed="rId2"/>
          <a:srcRect b="35746"/>
          <a:stretch/>
        </p:blipFill>
        <p:spPr>
          <a:xfrm>
            <a:off x="6719862" y="213266"/>
            <a:ext cx="5058481" cy="5104968"/>
          </a:xfrm>
          <a:prstGeom prst="rect">
            <a:avLst/>
          </a:prstGeom>
        </p:spPr>
      </p:pic>
      <p:sp>
        <p:nvSpPr>
          <p:cNvPr id="6" name="Rectangle 5"/>
          <p:cNvSpPr/>
          <p:nvPr/>
        </p:nvSpPr>
        <p:spPr>
          <a:xfrm>
            <a:off x="6719861" y="4004441"/>
            <a:ext cx="5058481" cy="1313793"/>
          </a:xfrm>
          <a:prstGeom prst="rect">
            <a:avLst/>
          </a:prstGeom>
          <a:solidFill>
            <a:srgbClr val="D0CECE">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798689" y="600619"/>
            <a:ext cx="5058481" cy="692153"/>
          </a:xfrm>
          <a:prstGeom prst="rect">
            <a:avLst/>
          </a:prstGeom>
          <a:solidFill>
            <a:srgbClr val="D0CECE">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719861" y="5380672"/>
            <a:ext cx="4978320" cy="1323439"/>
          </a:xfrm>
          <a:prstGeom prst="rect">
            <a:avLst/>
          </a:prstGeom>
          <a:noFill/>
        </p:spPr>
        <p:txBody>
          <a:bodyPr wrap="square" rtlCol="0">
            <a:spAutoFit/>
          </a:bodyPr>
          <a:lstStyle/>
          <a:p>
            <a:r>
              <a:rPr lang="en-US" sz="1600" b="1" dirty="0" smtClean="0">
                <a:solidFill>
                  <a:schemeClr val="dk1"/>
                </a:solidFill>
              </a:rPr>
              <a:t>Prompt </a:t>
            </a:r>
            <a:r>
              <a:rPr lang="en-US" sz="1600" dirty="0" smtClean="0">
                <a:solidFill>
                  <a:schemeClr val="dk1"/>
                </a:solidFill>
              </a:rPr>
              <a:t> to GPT </a:t>
            </a:r>
            <a:r>
              <a:rPr lang="en-US" sz="1600" dirty="0">
                <a:solidFill>
                  <a:schemeClr val="dk1"/>
                </a:solidFill>
              </a:rPr>
              <a:t> </a:t>
            </a:r>
            <a:r>
              <a:rPr lang="en-US" sz="1600" dirty="0" smtClean="0">
                <a:solidFill>
                  <a:schemeClr val="dk1"/>
                </a:solidFill>
              </a:rPr>
              <a:t>                     </a:t>
            </a:r>
            <a:r>
              <a:rPr lang="en-US" sz="1600" dirty="0" smtClean="0">
                <a:solidFill>
                  <a:schemeClr val="dk1"/>
                </a:solidFill>
                <a:sym typeface="Wingdings" panose="05000000000000000000" pitchFamily="2" charset="2"/>
              </a:rPr>
              <a:t>             GPT </a:t>
            </a:r>
            <a:r>
              <a:rPr lang="en-US" sz="1600" b="1" dirty="0" smtClean="0">
                <a:solidFill>
                  <a:schemeClr val="dk1"/>
                </a:solidFill>
                <a:sym typeface="Wingdings" panose="05000000000000000000" pitchFamily="2" charset="2"/>
              </a:rPr>
              <a:t>output</a:t>
            </a:r>
          </a:p>
          <a:p>
            <a:endParaRPr lang="en-US" sz="1600" b="1" dirty="0">
              <a:solidFill>
                <a:schemeClr val="dk1"/>
              </a:solidFill>
              <a:sym typeface="Wingdings" panose="05000000000000000000" pitchFamily="2" charset="2"/>
            </a:endParaRPr>
          </a:p>
          <a:p>
            <a:r>
              <a:rPr lang="en-US" sz="1600" i="1" dirty="0" smtClean="0">
                <a:solidFill>
                  <a:schemeClr val="dk1"/>
                </a:solidFill>
                <a:sym typeface="Wingdings" panose="05000000000000000000" pitchFamily="2" charset="2"/>
              </a:rPr>
              <a:t>Italicized words are copied </a:t>
            </a:r>
          </a:p>
          <a:p>
            <a:r>
              <a:rPr lang="en-US" sz="1600" i="1" dirty="0" smtClean="0">
                <a:solidFill>
                  <a:schemeClr val="dk1"/>
                </a:solidFill>
                <a:sym typeface="Wingdings" panose="05000000000000000000" pitchFamily="2" charset="2"/>
              </a:rPr>
              <a:t>from prior output step by </a:t>
            </a:r>
          </a:p>
          <a:p>
            <a:r>
              <a:rPr lang="en-US" sz="1600" i="1" dirty="0" smtClean="0">
                <a:solidFill>
                  <a:schemeClr val="dk1"/>
                </a:solidFill>
                <a:sym typeface="Wingdings" panose="05000000000000000000" pitchFamily="2" charset="2"/>
              </a:rPr>
              <a:t>our system into new prompt</a:t>
            </a:r>
            <a:endParaRPr lang="en-US" sz="1600" i="1" dirty="0"/>
          </a:p>
        </p:txBody>
      </p:sp>
    </p:spTree>
    <p:extLst>
      <p:ext uri="{BB962C8B-B14F-4D97-AF65-F5344CB8AC3E}">
        <p14:creationId xmlns:p14="http://schemas.microsoft.com/office/powerpoint/2010/main" val="356704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5;p3"/>
          <p:cNvSpPr txBox="1"/>
          <p:nvPr/>
        </p:nvSpPr>
        <p:spPr>
          <a:xfrm>
            <a:off x="504494" y="3857295"/>
            <a:ext cx="5869943" cy="1461939"/>
          </a:xfrm>
          <a:prstGeom prst="rect">
            <a:avLst/>
          </a:prstGeom>
          <a:solidFill>
            <a:srgbClr val="9FC5E8"/>
          </a:solidFill>
          <a:ln>
            <a:noFill/>
          </a:ln>
        </p:spPr>
        <p:txBody>
          <a:bodyPr spcFirstLastPara="1" wrap="square" lIns="0" tIns="0" rIns="0" bIns="0" anchor="t" anchorCtr="0">
            <a:spAutoFit/>
          </a:bodyPr>
          <a:lstStyle/>
          <a:p>
            <a:pPr marL="12700" marR="0" lvl="0" indent="0" algn="just" rtl="0">
              <a:lnSpc>
                <a:spcPct val="100000"/>
              </a:lnSpc>
              <a:spcBef>
                <a:spcPts val="0"/>
              </a:spcBef>
              <a:spcAft>
                <a:spcPts val="600"/>
              </a:spcAft>
              <a:buNone/>
            </a:pPr>
            <a:r>
              <a:rPr lang="en-US" b="1" dirty="0"/>
              <a:t>Putting GPT-3’s Creativity to the </a:t>
            </a:r>
            <a:r>
              <a:rPr lang="en-US" b="1" dirty="0" smtClean="0"/>
              <a:t>Test: for </a:t>
            </a:r>
            <a:r>
              <a:rPr lang="en-US" b="1" u="sng" dirty="0" smtClean="0"/>
              <a:t>Utility</a:t>
            </a:r>
            <a:endParaRPr u="sng" dirty="0"/>
          </a:p>
          <a:p>
            <a:pPr marL="12700" marR="5080" lvl="0" indent="115570" algn="just" rtl="0">
              <a:lnSpc>
                <a:spcPct val="100000"/>
              </a:lnSpc>
              <a:spcBef>
                <a:spcPts val="0"/>
              </a:spcBef>
              <a:spcAft>
                <a:spcPts val="0"/>
              </a:spcAft>
              <a:buNone/>
            </a:pPr>
            <a:endParaRPr lang="en-US" b="1" dirty="0" smtClean="0"/>
          </a:p>
          <a:p>
            <a:pPr marL="12700" marR="5080" lvl="0" indent="115570" algn="just" rtl="0">
              <a:lnSpc>
                <a:spcPct val="100000"/>
              </a:lnSpc>
              <a:spcBef>
                <a:spcPts val="0"/>
              </a:spcBef>
              <a:spcAft>
                <a:spcPts val="0"/>
              </a:spcAft>
              <a:buNone/>
            </a:pPr>
            <a:r>
              <a:rPr lang="en-US" b="1" i="1" dirty="0" smtClean="0"/>
              <a:t>(iii) Creative </a:t>
            </a:r>
            <a:r>
              <a:rPr lang="en-US" b="1" i="1" dirty="0"/>
              <a:t>Use Selection</a:t>
            </a:r>
            <a:r>
              <a:rPr lang="en-US" i="1" dirty="0"/>
              <a:t> </a:t>
            </a:r>
            <a:r>
              <a:rPr lang="en-US" dirty="0"/>
              <a:t>(our pass): GPT “judges” based </a:t>
            </a:r>
            <a:endParaRPr lang="en-US" dirty="0" smtClean="0"/>
          </a:p>
          <a:p>
            <a:pPr marL="12700" marR="5080" lvl="0" indent="115570" algn="just" rtl="0">
              <a:lnSpc>
                <a:spcPct val="100000"/>
              </a:lnSpc>
              <a:spcBef>
                <a:spcPts val="0"/>
              </a:spcBef>
              <a:spcAft>
                <a:spcPts val="0"/>
              </a:spcAft>
              <a:buNone/>
            </a:pPr>
            <a:r>
              <a:rPr lang="en-US" dirty="0"/>
              <a:t> </a:t>
            </a:r>
            <a:r>
              <a:rPr lang="en-US" dirty="0" smtClean="0"/>
              <a:t>      on </a:t>
            </a:r>
            <a:r>
              <a:rPr lang="en-US" dirty="0"/>
              <a:t>its </a:t>
            </a:r>
            <a:r>
              <a:rPr lang="en-US" dirty="0" smtClean="0"/>
              <a:t>brainstormed advantages &amp; disadvantages, </a:t>
            </a:r>
          </a:p>
          <a:p>
            <a:pPr marL="12700" marR="5080" lvl="0" indent="115570" algn="just" rtl="0">
              <a:lnSpc>
                <a:spcPct val="100000"/>
              </a:lnSpc>
              <a:spcBef>
                <a:spcPts val="0"/>
              </a:spcBef>
              <a:spcAft>
                <a:spcPts val="0"/>
              </a:spcAft>
              <a:buNone/>
            </a:pPr>
            <a:r>
              <a:rPr lang="en-US" dirty="0"/>
              <a:t> </a:t>
            </a:r>
            <a:r>
              <a:rPr lang="en-US" dirty="0" smtClean="0"/>
              <a:t>     if </a:t>
            </a:r>
            <a:r>
              <a:rPr lang="en-US" dirty="0"/>
              <a:t>the solution is useful. </a:t>
            </a:r>
            <a:endParaRPr dirty="0"/>
          </a:p>
        </p:txBody>
      </p:sp>
      <p:pic>
        <p:nvPicPr>
          <p:cNvPr id="5" name="Picture 4"/>
          <p:cNvPicPr>
            <a:picLocks noChangeAspect="1"/>
          </p:cNvPicPr>
          <p:nvPr/>
        </p:nvPicPr>
        <p:blipFill rotWithShape="1">
          <a:blip r:embed="rId2"/>
          <a:srcRect b="35878"/>
          <a:stretch/>
        </p:blipFill>
        <p:spPr>
          <a:xfrm>
            <a:off x="6740882" y="139692"/>
            <a:ext cx="5058481" cy="5094459"/>
          </a:xfrm>
          <a:prstGeom prst="rect">
            <a:avLst/>
          </a:prstGeom>
        </p:spPr>
      </p:pic>
      <p:sp>
        <p:nvSpPr>
          <p:cNvPr id="7" name="Rectangle 6"/>
          <p:cNvSpPr/>
          <p:nvPr/>
        </p:nvSpPr>
        <p:spPr>
          <a:xfrm>
            <a:off x="6740882" y="600618"/>
            <a:ext cx="5058481" cy="3298719"/>
          </a:xfrm>
          <a:prstGeom prst="rect">
            <a:avLst/>
          </a:prstGeom>
          <a:solidFill>
            <a:srgbClr val="D0CECE">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909048" y="5380672"/>
            <a:ext cx="4978320" cy="1323439"/>
          </a:xfrm>
          <a:prstGeom prst="rect">
            <a:avLst/>
          </a:prstGeom>
          <a:noFill/>
        </p:spPr>
        <p:txBody>
          <a:bodyPr wrap="square" rtlCol="0">
            <a:spAutoFit/>
          </a:bodyPr>
          <a:lstStyle/>
          <a:p>
            <a:r>
              <a:rPr lang="en-US" sz="1600" b="1" dirty="0" smtClean="0">
                <a:solidFill>
                  <a:schemeClr val="dk1"/>
                </a:solidFill>
              </a:rPr>
              <a:t>Prompt </a:t>
            </a:r>
            <a:r>
              <a:rPr lang="en-US" sz="1600" dirty="0" smtClean="0">
                <a:solidFill>
                  <a:schemeClr val="dk1"/>
                </a:solidFill>
              </a:rPr>
              <a:t> to GPT </a:t>
            </a:r>
            <a:r>
              <a:rPr lang="en-US" sz="1600" dirty="0">
                <a:solidFill>
                  <a:schemeClr val="dk1"/>
                </a:solidFill>
              </a:rPr>
              <a:t> </a:t>
            </a:r>
            <a:r>
              <a:rPr lang="en-US" sz="1600" dirty="0" smtClean="0">
                <a:solidFill>
                  <a:schemeClr val="dk1"/>
                </a:solidFill>
              </a:rPr>
              <a:t>                   </a:t>
            </a:r>
            <a:r>
              <a:rPr lang="en-US" sz="1600" dirty="0" smtClean="0">
                <a:solidFill>
                  <a:schemeClr val="dk1"/>
                </a:solidFill>
                <a:sym typeface="Wingdings" panose="05000000000000000000" pitchFamily="2" charset="2"/>
              </a:rPr>
              <a:t>             GPT </a:t>
            </a:r>
            <a:r>
              <a:rPr lang="en-US" sz="1600" b="1" dirty="0" smtClean="0">
                <a:solidFill>
                  <a:schemeClr val="dk1"/>
                </a:solidFill>
                <a:sym typeface="Wingdings" panose="05000000000000000000" pitchFamily="2" charset="2"/>
              </a:rPr>
              <a:t>output</a:t>
            </a:r>
          </a:p>
          <a:p>
            <a:endParaRPr lang="en-US" sz="1600" b="1" dirty="0">
              <a:solidFill>
                <a:schemeClr val="dk1"/>
              </a:solidFill>
              <a:sym typeface="Wingdings" panose="05000000000000000000" pitchFamily="2" charset="2"/>
            </a:endParaRPr>
          </a:p>
          <a:p>
            <a:r>
              <a:rPr lang="en-US" sz="1600" i="1" dirty="0" smtClean="0">
                <a:solidFill>
                  <a:schemeClr val="dk1"/>
                </a:solidFill>
                <a:sym typeface="Wingdings" panose="05000000000000000000" pitchFamily="2" charset="2"/>
              </a:rPr>
              <a:t>Italicized words are copied </a:t>
            </a:r>
          </a:p>
          <a:p>
            <a:r>
              <a:rPr lang="en-US" sz="1600" i="1" dirty="0" smtClean="0">
                <a:solidFill>
                  <a:schemeClr val="dk1"/>
                </a:solidFill>
                <a:sym typeface="Wingdings" panose="05000000000000000000" pitchFamily="2" charset="2"/>
              </a:rPr>
              <a:t>from prior output step by </a:t>
            </a:r>
          </a:p>
          <a:p>
            <a:r>
              <a:rPr lang="en-US" sz="1600" i="1" dirty="0" smtClean="0">
                <a:solidFill>
                  <a:schemeClr val="dk1"/>
                </a:solidFill>
                <a:sym typeface="Wingdings" panose="05000000000000000000" pitchFamily="2" charset="2"/>
              </a:rPr>
              <a:t>our system into new prompt</a:t>
            </a:r>
            <a:endParaRPr lang="en-US" sz="1600" i="1" dirty="0"/>
          </a:p>
        </p:txBody>
      </p:sp>
    </p:spTree>
    <p:extLst>
      <p:ext uri="{BB962C8B-B14F-4D97-AF65-F5344CB8AC3E}">
        <p14:creationId xmlns:p14="http://schemas.microsoft.com/office/powerpoint/2010/main" val="1500244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35746"/>
          <a:stretch/>
        </p:blipFill>
        <p:spPr>
          <a:xfrm>
            <a:off x="6719862" y="213265"/>
            <a:ext cx="5058481" cy="5104969"/>
          </a:xfrm>
          <a:prstGeom prst="rect">
            <a:avLst/>
          </a:prstGeom>
        </p:spPr>
      </p:pic>
      <p:sp>
        <p:nvSpPr>
          <p:cNvPr id="7" name="Google Shape;25;p3"/>
          <p:cNvSpPr txBox="1"/>
          <p:nvPr/>
        </p:nvSpPr>
        <p:spPr>
          <a:xfrm>
            <a:off x="367693" y="1176583"/>
            <a:ext cx="5909822" cy="3400931"/>
          </a:xfrm>
          <a:prstGeom prst="rect">
            <a:avLst/>
          </a:prstGeom>
          <a:solidFill>
            <a:srgbClr val="9FC5E8"/>
          </a:solidFill>
          <a:ln>
            <a:noFill/>
          </a:ln>
        </p:spPr>
        <p:txBody>
          <a:bodyPr spcFirstLastPara="1" wrap="square" lIns="0" tIns="0" rIns="0" bIns="0" anchor="t" anchorCtr="0">
            <a:spAutoFit/>
          </a:bodyPr>
          <a:lstStyle/>
          <a:p>
            <a:pPr marL="12700" marR="0" lvl="0" indent="0" algn="just" rtl="0">
              <a:lnSpc>
                <a:spcPct val="100000"/>
              </a:lnSpc>
              <a:spcBef>
                <a:spcPts val="0"/>
              </a:spcBef>
              <a:spcAft>
                <a:spcPts val="600"/>
              </a:spcAft>
              <a:buNone/>
            </a:pPr>
            <a:r>
              <a:rPr lang="en-US" b="1" dirty="0"/>
              <a:t>Putting GPT-3’s Creativity to the </a:t>
            </a:r>
            <a:r>
              <a:rPr lang="en-US" b="1" dirty="0" smtClean="0"/>
              <a:t>Test: for </a:t>
            </a:r>
            <a:r>
              <a:rPr lang="en-US" b="1" u="sng" dirty="0" smtClean="0"/>
              <a:t>Utility</a:t>
            </a:r>
            <a:endParaRPr u="sng" dirty="0" smtClean="0">
              <a:sym typeface="Arial"/>
            </a:endParaRPr>
          </a:p>
          <a:p>
            <a:pPr marL="12700" marR="5080" lvl="0" indent="115570" algn="just" rtl="0">
              <a:lnSpc>
                <a:spcPct val="100000"/>
              </a:lnSpc>
              <a:spcBef>
                <a:spcPts val="0"/>
              </a:spcBef>
              <a:spcAft>
                <a:spcPts val="0"/>
              </a:spcAft>
              <a:buNone/>
            </a:pPr>
            <a:endParaRPr lang="en-US" dirty="0" smtClean="0"/>
          </a:p>
          <a:p>
            <a:pPr marL="12700" marR="5080" lvl="0" indent="115570" algn="just"/>
            <a:r>
              <a:rPr lang="en-US" b="1" dirty="0" smtClean="0"/>
              <a:t>    Scoring at (</a:t>
            </a:r>
            <a:r>
              <a:rPr lang="en-US" b="1" dirty="0" err="1" smtClean="0"/>
              <a:t>i</a:t>
            </a:r>
            <a:r>
              <a:rPr lang="en-US" b="1" dirty="0" smtClean="0"/>
              <a:t>):</a:t>
            </a:r>
            <a:r>
              <a:rPr lang="en-US" dirty="0" smtClean="0"/>
              <a:t> GPT’s and students’ answers were</a:t>
            </a:r>
          </a:p>
          <a:p>
            <a:pPr marL="12700" marR="5080" lvl="0" indent="115570" algn="just"/>
            <a:r>
              <a:rPr lang="en-US" dirty="0" smtClean="0"/>
              <a:t>    scored for </a:t>
            </a:r>
            <a:r>
              <a:rPr lang="en-US" i="1" u="sng" dirty="0" smtClean="0"/>
              <a:t>utility</a:t>
            </a:r>
            <a:r>
              <a:rPr lang="en-US" i="1" dirty="0" smtClean="0"/>
              <a:t> </a:t>
            </a:r>
            <a:r>
              <a:rPr lang="en-US" dirty="0" smtClean="0"/>
              <a:t>by trained annotators, on  a</a:t>
            </a:r>
          </a:p>
          <a:p>
            <a:pPr marL="12700" marR="5080" lvl="0" indent="115570" algn="just"/>
            <a:r>
              <a:rPr lang="en-US" dirty="0" smtClean="0"/>
              <a:t>    scale of 1 (useless) to 5 (highly useful).  </a:t>
            </a:r>
          </a:p>
          <a:p>
            <a:pPr marL="12700" marR="5080" lvl="0" indent="115570" algn="just"/>
            <a:r>
              <a:rPr lang="en-US" dirty="0" smtClean="0"/>
              <a:t>    See top 2 rows of table below [Stevenson et al.] </a:t>
            </a:r>
          </a:p>
          <a:p>
            <a:pPr marL="12700" marR="5080" lvl="0" indent="115570" algn="just" rtl="0">
              <a:lnSpc>
                <a:spcPct val="100000"/>
              </a:lnSpc>
              <a:spcBef>
                <a:spcPts val="0"/>
              </a:spcBef>
              <a:spcAft>
                <a:spcPts val="0"/>
              </a:spcAft>
              <a:buNone/>
            </a:pPr>
            <a:endParaRPr dirty="0"/>
          </a:p>
          <a:p>
            <a:pPr marL="12700" marR="5080" lvl="0" indent="115570" algn="just" rtl="0">
              <a:lnSpc>
                <a:spcPct val="100000"/>
              </a:lnSpc>
              <a:spcBef>
                <a:spcPts val="0"/>
              </a:spcBef>
              <a:spcAft>
                <a:spcPts val="0"/>
              </a:spcAft>
              <a:buNone/>
            </a:pPr>
            <a:r>
              <a:rPr lang="en-US" b="1" dirty="0" smtClean="0"/>
              <a:t>    Contrastive Results after (iii): </a:t>
            </a:r>
            <a:r>
              <a:rPr lang="en-US" dirty="0"/>
              <a:t>With a </a:t>
            </a:r>
            <a:r>
              <a:rPr lang="en-US" dirty="0" smtClean="0"/>
              <a:t>threshold</a:t>
            </a:r>
          </a:p>
          <a:p>
            <a:pPr marL="12700" marR="5080" lvl="0" indent="115570" algn="just" rtl="0">
              <a:lnSpc>
                <a:spcPct val="100000"/>
              </a:lnSpc>
              <a:spcBef>
                <a:spcPts val="0"/>
              </a:spcBef>
              <a:spcAft>
                <a:spcPts val="0"/>
              </a:spcAft>
              <a:buNone/>
            </a:pPr>
            <a:r>
              <a:rPr lang="en-US" dirty="0"/>
              <a:t> </a:t>
            </a:r>
            <a:r>
              <a:rPr lang="en-US" dirty="0" smtClean="0"/>
              <a:t>  </a:t>
            </a:r>
            <a:r>
              <a:rPr lang="en-US" dirty="0"/>
              <a:t> </a:t>
            </a:r>
            <a:r>
              <a:rPr lang="en-US" dirty="0" smtClean="0"/>
              <a:t>set on probability </a:t>
            </a:r>
            <a:r>
              <a:rPr lang="en-US" dirty="0"/>
              <a:t>of these </a:t>
            </a:r>
            <a:r>
              <a:rPr lang="en-US" dirty="0" smtClean="0"/>
              <a:t>“judgments” </a:t>
            </a:r>
            <a:r>
              <a:rPr lang="en-US" dirty="0"/>
              <a:t>(filtering </a:t>
            </a:r>
            <a:r>
              <a:rPr lang="en-US" dirty="0" smtClean="0"/>
              <a:t>out</a:t>
            </a:r>
          </a:p>
          <a:p>
            <a:pPr marL="12700" marR="5080" lvl="0" indent="115570" algn="just" rtl="0">
              <a:lnSpc>
                <a:spcPct val="100000"/>
              </a:lnSpc>
              <a:spcBef>
                <a:spcPts val="0"/>
              </a:spcBef>
              <a:spcAft>
                <a:spcPts val="0"/>
              </a:spcAft>
              <a:buNone/>
            </a:pPr>
            <a:r>
              <a:rPr lang="en-US" dirty="0"/>
              <a:t> </a:t>
            </a:r>
            <a:r>
              <a:rPr lang="en-US" dirty="0" smtClean="0"/>
              <a:t>   </a:t>
            </a:r>
            <a:r>
              <a:rPr lang="en-US" dirty="0"/>
              <a:t>answers below the threshold), GPT </a:t>
            </a:r>
            <a:r>
              <a:rPr lang="en-US" dirty="0" smtClean="0"/>
              <a:t>scores above</a:t>
            </a:r>
          </a:p>
          <a:p>
            <a:pPr marL="12700" marR="5080" lvl="0" indent="115570" algn="just" rtl="0">
              <a:lnSpc>
                <a:spcPct val="100000"/>
              </a:lnSpc>
              <a:spcBef>
                <a:spcPts val="0"/>
              </a:spcBef>
              <a:spcAft>
                <a:spcPts val="0"/>
              </a:spcAft>
              <a:buNone/>
            </a:pPr>
            <a:r>
              <a:rPr lang="en-US" dirty="0"/>
              <a:t> </a:t>
            </a:r>
            <a:r>
              <a:rPr lang="en-US" dirty="0" smtClean="0"/>
              <a:t>   average </a:t>
            </a:r>
            <a:r>
              <a:rPr lang="en-US" dirty="0"/>
              <a:t>human performance on </a:t>
            </a:r>
            <a:r>
              <a:rPr lang="en-US" i="1" dirty="0" smtClean="0"/>
              <a:t>utility  </a:t>
            </a:r>
            <a:r>
              <a:rPr lang="en-US" dirty="0" smtClean="0"/>
              <a:t>(</a:t>
            </a:r>
            <a:r>
              <a:rPr lang="en-US" b="1" dirty="0" smtClean="0"/>
              <a:t>4.3</a:t>
            </a:r>
            <a:r>
              <a:rPr lang="en-US" dirty="0" smtClean="0"/>
              <a:t> vs 3.7)</a:t>
            </a:r>
          </a:p>
          <a:p>
            <a:pPr marL="12700" marR="5080" lvl="0" indent="115570" algn="just" rtl="0">
              <a:lnSpc>
                <a:spcPct val="100000"/>
              </a:lnSpc>
              <a:spcBef>
                <a:spcPts val="0"/>
              </a:spcBef>
              <a:spcAft>
                <a:spcPts val="0"/>
              </a:spcAft>
              <a:buNone/>
            </a:pPr>
            <a:r>
              <a:rPr lang="en-US" i="1" dirty="0" smtClean="0"/>
              <a:t>    </a:t>
            </a:r>
            <a:r>
              <a:rPr lang="en-US" dirty="0" smtClean="0"/>
              <a:t>See last utility filter row in table below.</a:t>
            </a:r>
            <a:endParaRPr dirty="0"/>
          </a:p>
        </p:txBody>
      </p:sp>
      <p:grpSp>
        <p:nvGrpSpPr>
          <p:cNvPr id="11" name="Group 10"/>
          <p:cNvGrpSpPr/>
          <p:nvPr/>
        </p:nvGrpSpPr>
        <p:grpSpPr>
          <a:xfrm>
            <a:off x="541891" y="4935799"/>
            <a:ext cx="4735896" cy="1560785"/>
            <a:chOff x="682642" y="3626069"/>
            <a:chExt cx="4735896" cy="1560785"/>
          </a:xfrm>
        </p:grpSpPr>
        <p:pic>
          <p:nvPicPr>
            <p:cNvPr id="4" name="Google Shape;29;p3"/>
            <p:cNvPicPr preferRelativeResize="0"/>
            <p:nvPr/>
          </p:nvPicPr>
          <p:blipFill rotWithShape="1">
            <a:blip r:embed="rId3">
              <a:alphaModFix/>
            </a:blip>
            <a:srcRect l="82817" r="4770" b="50660"/>
            <a:stretch/>
          </p:blipFill>
          <p:spPr>
            <a:xfrm>
              <a:off x="4625464" y="3626070"/>
              <a:ext cx="776853" cy="1156138"/>
            </a:xfrm>
            <a:prstGeom prst="rect">
              <a:avLst/>
            </a:prstGeom>
            <a:noFill/>
            <a:ln>
              <a:noFill/>
            </a:ln>
          </p:spPr>
        </p:pic>
        <p:pic>
          <p:nvPicPr>
            <p:cNvPr id="8" name="Google Shape;29;p3"/>
            <p:cNvPicPr preferRelativeResize="0"/>
            <p:nvPr/>
          </p:nvPicPr>
          <p:blipFill rotWithShape="1">
            <a:blip r:embed="rId3">
              <a:alphaModFix/>
            </a:blip>
            <a:srcRect r="36999" b="52005"/>
            <a:stretch/>
          </p:blipFill>
          <p:spPr>
            <a:xfrm>
              <a:off x="682642" y="3626069"/>
              <a:ext cx="3942822" cy="1124607"/>
            </a:xfrm>
            <a:prstGeom prst="rect">
              <a:avLst/>
            </a:prstGeom>
            <a:noFill/>
            <a:ln>
              <a:noFill/>
            </a:ln>
          </p:spPr>
        </p:pic>
        <p:pic>
          <p:nvPicPr>
            <p:cNvPr id="9" name="Google Shape;29;p3"/>
            <p:cNvPicPr preferRelativeResize="0"/>
            <p:nvPr/>
          </p:nvPicPr>
          <p:blipFill rotWithShape="1">
            <a:blip r:embed="rId3">
              <a:alphaModFix/>
            </a:blip>
            <a:srcRect t="61451" r="36999" b="22401"/>
            <a:stretch/>
          </p:blipFill>
          <p:spPr>
            <a:xfrm>
              <a:off x="682642" y="4782208"/>
              <a:ext cx="3942822" cy="378371"/>
            </a:xfrm>
            <a:prstGeom prst="rect">
              <a:avLst/>
            </a:prstGeom>
            <a:noFill/>
            <a:ln>
              <a:noFill/>
            </a:ln>
          </p:spPr>
        </p:pic>
        <p:pic>
          <p:nvPicPr>
            <p:cNvPr id="10" name="Google Shape;29;p3"/>
            <p:cNvPicPr preferRelativeResize="0"/>
            <p:nvPr/>
          </p:nvPicPr>
          <p:blipFill rotWithShape="1">
            <a:blip r:embed="rId3">
              <a:alphaModFix/>
            </a:blip>
            <a:srcRect l="82817" t="58759" r="4251" b="22850"/>
            <a:stretch/>
          </p:blipFill>
          <p:spPr>
            <a:xfrm>
              <a:off x="4609242" y="4755931"/>
              <a:ext cx="809296" cy="430923"/>
            </a:xfrm>
            <a:prstGeom prst="rect">
              <a:avLst/>
            </a:prstGeom>
            <a:noFill/>
            <a:ln>
              <a:noFill/>
            </a:ln>
          </p:spPr>
        </p:pic>
      </p:grpSp>
      <p:sp>
        <p:nvSpPr>
          <p:cNvPr id="12" name="Right Arrow 11"/>
          <p:cNvSpPr/>
          <p:nvPr/>
        </p:nvSpPr>
        <p:spPr>
          <a:xfrm rot="10800000">
            <a:off x="5147035" y="6143556"/>
            <a:ext cx="527901" cy="3267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6450607"/>
      </p:ext>
    </p:extLst>
  </p:cSld>
  <p:clrMapOvr>
    <a:masterClrMapping/>
  </p:clrMapOvr>
</p:sld>
</file>

<file path=ppt/theme/theme1.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19028</TotalTime>
  <Words>3839</Words>
  <Application>Microsoft Macintosh PowerPoint</Application>
  <PresentationFormat>Custom</PresentationFormat>
  <Paragraphs>350</Paragraphs>
  <Slides>53</Slides>
  <Notes>40</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 Creative Generation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Do We Care about Personalized Generation? Application on Stance-Controlled News Generation</vt:lpstr>
      <vt:lpstr>Limitations of Existing Methods vs. Our Solutions</vt:lpstr>
      <vt:lpstr>Conditioned Text Generation for Early Control: Theory [Han et al., 2023 “LMSwitch”]</vt:lpstr>
      <vt:lpstr>Conditioned Text Generation for Early Control : Model</vt:lpstr>
      <vt:lpstr>Model Overview</vt:lpstr>
      <vt:lpstr>Multi-Dimensional Control</vt:lpstr>
      <vt:lpstr>Learning a Stance from One News Article</vt:lpstr>
      <vt:lpstr>Generation on A Specific Stance</vt:lpstr>
      <vt:lpstr>Multi-dimensional Language Model Control</vt:lpstr>
      <vt:lpstr>Political Stance Detection</vt:lpstr>
      <vt:lpstr>Limitations of Existing Methods vs. Our Solutions</vt:lpstr>
      <vt:lpstr>Length Generalization Problem [Han et al., 2023 “LMInfinite”]</vt:lpstr>
      <vt:lpstr>Traditionally: Absolute Position Embeddings</vt:lpstr>
      <vt:lpstr>Recently: Relative Position Embeddings</vt:lpstr>
      <vt:lpstr>Recently: Relative Position Embeddings</vt:lpstr>
      <vt:lpstr>What are “unfamiliarity” (out-of-distribution) factors to LLMs?</vt:lpstr>
      <vt:lpstr>What are “unfamiliarity” (out-of-distribution) factors to LLMs?</vt:lpstr>
      <vt:lpstr>What are “unfamiliarity” (out-of-distribution) factors to LLMs?</vt:lpstr>
      <vt:lpstr>On-the-Fly Length Generalization: LM-Infinite</vt:lpstr>
      <vt:lpstr>Conceptually Understanding Positions in LLMs</vt:lpstr>
      <vt:lpstr>Evaluation: Perplexity</vt:lpstr>
      <vt:lpstr>Evaluation: Generation Quality</vt:lpstr>
      <vt:lpstr>Generation Comparison Examples</vt:lpstr>
      <vt:lpstr>Limitations of Existing Methods vs. Our Solutions</vt:lpstr>
      <vt:lpstr>Personalized Response Prediction for Risk Management [Sun et al., ACL2023; EMNLP2023]</vt:lpstr>
      <vt:lpstr>Capturing “Lurkers”</vt:lpstr>
      <vt:lpstr>Results on Sentiment Polarity and Intensity Prediction</vt:lpstr>
      <vt:lpstr>Case Studies</vt:lpstr>
      <vt:lpstr>Using a single LLM to simulate multiple personas and initiate a multi-turn self-collaboration to solve both knowledge-intensive and reasoning-intensive tasks [Wang et al., 2023]</vt:lpstr>
      <vt:lpstr>Our Idea:  Using a single LLM to simulate multiple personas and initiate a multi-turn self-collaboration to solve both knowledge-intensive and reasoning-intensive tasks</vt:lpstr>
      <vt:lpstr>Our Idea:  Using a single LLM to simulate multiple personas and initiate a multi-turn self-collaboration to solve both knowledge-intensive and reasoning-intensive tasks</vt:lpstr>
      <vt:lpstr>Experiments</vt:lpstr>
      <vt:lpstr>Experiments: Knowledge-intensive task: Trivia Creative Writing</vt:lpstr>
      <vt:lpstr>Experiments: Knowledge+Reasoning task: Codenames Collaborative</vt:lpstr>
      <vt:lpstr>Experiments: Reasoning-intensive task: Logic Grid Puzzle</vt:lpstr>
      <vt:lpstr>Results:</vt:lpstr>
      <vt:lpstr>Analysis: Discovery of the emergent behavior</vt:lpstr>
      <vt:lpstr>Analysis: Dynamic personas v.s. Fixed personas</vt:lpstr>
      <vt:lpstr>Analysis: Visualization of the Persona Identification (GPT-4)</vt:lpstr>
      <vt:lpstr>Qualitative Examples:</vt:lpstr>
      <vt:lpstr>Publicly Available Demos, Systems and Resources</vt:lpstr>
      <vt:lpstr>Representative Publications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 Ying</dc:creator>
  <cp:lastModifiedBy>Blender Lab</cp:lastModifiedBy>
  <cp:revision>535</cp:revision>
  <dcterms:created xsi:type="dcterms:W3CDTF">2020-04-20T17:20:40Z</dcterms:created>
  <dcterms:modified xsi:type="dcterms:W3CDTF">2023-10-15T19:07:52Z</dcterms:modified>
</cp:coreProperties>
</file>