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m4a" ContentType="audio/mp4"/>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xml" ContentType="application/vnd.openxmlformats-officedocument.presentationml.tags+xml"/>
  <Override PartName="/ppt/notesSlides/notesSlide48.xml" ContentType="application/vnd.openxmlformats-officedocument.presentationml.notesSlide+xml"/>
  <Override PartName="/ppt/tags/tag2.xml" ContentType="application/vnd.openxmlformats-officedocument.presentationml.tags+xml"/>
  <Override PartName="/ppt/notesSlides/notesSlide49.xml" ContentType="application/vnd.openxmlformats-officedocument.presentationml.notesSlide+xml"/>
  <Override PartName="/ppt/tags/tag3.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95"/>
  </p:notesMasterIdLst>
  <p:sldIdLst>
    <p:sldId id="3745" r:id="rId2"/>
    <p:sldId id="3644" r:id="rId3"/>
    <p:sldId id="3649" r:id="rId4"/>
    <p:sldId id="3650" r:id="rId5"/>
    <p:sldId id="3648" r:id="rId6"/>
    <p:sldId id="3647" r:id="rId7"/>
    <p:sldId id="3642" r:id="rId8"/>
    <p:sldId id="3715" r:id="rId9"/>
    <p:sldId id="3716" r:id="rId10"/>
    <p:sldId id="3049" r:id="rId11"/>
    <p:sldId id="3053" r:id="rId12"/>
    <p:sldId id="3048" r:id="rId13"/>
    <p:sldId id="267" r:id="rId14"/>
    <p:sldId id="266" r:id="rId15"/>
    <p:sldId id="3059" r:id="rId16"/>
    <p:sldId id="268" r:id="rId17"/>
    <p:sldId id="3050" r:id="rId18"/>
    <p:sldId id="3022" r:id="rId19"/>
    <p:sldId id="3051" r:id="rId20"/>
    <p:sldId id="3054" r:id="rId21"/>
    <p:sldId id="3052" r:id="rId22"/>
    <p:sldId id="3067" r:id="rId23"/>
    <p:sldId id="392" r:id="rId24"/>
    <p:sldId id="3423" r:id="rId25"/>
    <p:sldId id="3256" r:id="rId26"/>
    <p:sldId id="3291" r:id="rId27"/>
    <p:sldId id="3563" r:id="rId28"/>
    <p:sldId id="3564" r:id="rId29"/>
    <p:sldId id="3581" r:id="rId30"/>
    <p:sldId id="3320" r:id="rId31"/>
    <p:sldId id="3583" r:id="rId32"/>
    <p:sldId id="3584" r:id="rId33"/>
    <p:sldId id="3602" r:id="rId34"/>
    <p:sldId id="3601" r:id="rId35"/>
    <p:sldId id="3316" r:id="rId36"/>
    <p:sldId id="3585" r:id="rId37"/>
    <p:sldId id="3695" r:id="rId38"/>
    <p:sldId id="3317" r:id="rId39"/>
    <p:sldId id="3333" r:id="rId40"/>
    <p:sldId id="3334" r:id="rId41"/>
    <p:sldId id="3594" r:id="rId42"/>
    <p:sldId id="3595" r:id="rId43"/>
    <p:sldId id="3596" r:id="rId44"/>
    <p:sldId id="3597" r:id="rId45"/>
    <p:sldId id="3598" r:id="rId46"/>
    <p:sldId id="3592" r:id="rId47"/>
    <p:sldId id="3385" r:id="rId48"/>
    <p:sldId id="3386" r:id="rId49"/>
    <p:sldId id="3590" r:id="rId50"/>
    <p:sldId id="3387" r:id="rId51"/>
    <p:sldId id="3424" r:id="rId52"/>
    <p:sldId id="3425" r:id="rId53"/>
    <p:sldId id="3071" r:id="rId54"/>
    <p:sldId id="3076" r:id="rId55"/>
    <p:sldId id="3068" r:id="rId56"/>
    <p:sldId id="3077" r:id="rId57"/>
    <p:sldId id="3061" r:id="rId58"/>
    <p:sldId id="2966" r:id="rId59"/>
    <p:sldId id="3414" r:id="rId60"/>
    <p:sldId id="3075" r:id="rId61"/>
    <p:sldId id="382" r:id="rId62"/>
    <p:sldId id="304" r:id="rId63"/>
    <p:sldId id="3073" r:id="rId64"/>
    <p:sldId id="385" r:id="rId65"/>
    <p:sldId id="386" r:id="rId66"/>
    <p:sldId id="3074" r:id="rId67"/>
    <p:sldId id="889" r:id="rId68"/>
    <p:sldId id="264" r:id="rId69"/>
    <p:sldId id="3062" r:id="rId70"/>
    <p:sldId id="3696" r:id="rId71"/>
    <p:sldId id="3600" r:id="rId72"/>
    <p:sldId id="3523" r:id="rId73"/>
    <p:sldId id="3697" r:id="rId74"/>
    <p:sldId id="3525" r:id="rId75"/>
    <p:sldId id="3698" r:id="rId76"/>
    <p:sldId id="3699" r:id="rId77"/>
    <p:sldId id="3524" r:id="rId78"/>
    <p:sldId id="3700" r:id="rId79"/>
    <p:sldId id="3701" r:id="rId80"/>
    <p:sldId id="3702" r:id="rId81"/>
    <p:sldId id="3554" r:id="rId82"/>
    <p:sldId id="3560" r:id="rId83"/>
    <p:sldId id="2956" r:id="rId84"/>
    <p:sldId id="3703" r:id="rId85"/>
    <p:sldId id="3704" r:id="rId86"/>
    <p:sldId id="3705" r:id="rId87"/>
    <p:sldId id="3706" r:id="rId88"/>
    <p:sldId id="3707" r:id="rId89"/>
    <p:sldId id="3708" r:id="rId90"/>
    <p:sldId id="3526" r:id="rId91"/>
    <p:sldId id="3527" r:id="rId92"/>
    <p:sldId id="3743" r:id="rId93"/>
    <p:sldId id="3744" r:id="rId9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4" roundtripDataSignature="AMtx7mjTY5pnKFa/WIwdp1+yLpJ438ZLZ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35A258-8F6C-73F3-E91A-65908162BE2E}" name="Li, Manling" initials="LM" userId="S::manling2@illinois.edu::2767345e-189a-4ebc-9754-b5da929c843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2B942"/>
    <a:srgbClr val="BBD578"/>
    <a:srgbClr val="DCA701"/>
    <a:srgbClr val="FFF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C22283-D775-4D0E-8696-36B974B8B337}">
  <a:tblStyle styleId="{9FC22283-D775-4D0E-8696-36B974B8B337}"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87789"/>
  </p:normalViewPr>
  <p:slideViewPr>
    <p:cSldViewPr snapToGrid="0">
      <p:cViewPr varScale="1">
        <p:scale>
          <a:sx n="91" d="100"/>
          <a:sy n="91" d="100"/>
        </p:scale>
        <p:origin x="320"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334" Type="http://customschemas.google.com/relationships/presentationmetadata" Target="metadata"/><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335"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336" Type="http://schemas.openxmlformats.org/officeDocument/2006/relationships/viewProps" Target="viewProps.xml"/><Relationship Id="rId337" Type="http://schemas.openxmlformats.org/officeDocument/2006/relationships/theme" Target="theme/theme1.xml"/><Relationship Id="rId338" Type="http://schemas.openxmlformats.org/officeDocument/2006/relationships/tableStyles" Target="tableStyles.xml"/><Relationship Id="rId339" Type="http://schemas.microsoft.com/office/2018/10/relationships/authors" Target="author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E795E3-F26B-564F-BF5E-324EF42DF8BC}"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52E1FC5E-795F-E245-B5C6-C4C9F94372E7}">
      <dgm:prSet phldrT="[Text]"/>
      <dgm:spPr/>
      <dgm:t>
        <a:bodyPr/>
        <a:lstStyle/>
        <a:p>
          <a:r>
            <a:rPr lang="en-US" dirty="0"/>
            <a:t>cross-media alignment</a:t>
          </a:r>
        </a:p>
      </dgm:t>
    </dgm:pt>
    <dgm:pt modelId="{3355D775-A6B0-8C4C-B272-62496D8B3D80}" type="parTrans" cxnId="{A0E80AED-10C9-C348-87E8-B3FB6D38A58E}">
      <dgm:prSet/>
      <dgm:spPr/>
      <dgm:t>
        <a:bodyPr/>
        <a:lstStyle/>
        <a:p>
          <a:endParaRPr lang="en-US"/>
        </a:p>
      </dgm:t>
    </dgm:pt>
    <dgm:pt modelId="{A8F2E525-366E-A743-A352-49D73D9EA4C7}" type="sibTrans" cxnId="{A0E80AED-10C9-C348-87E8-B3FB6D38A58E}">
      <dgm:prSet/>
      <dgm:spPr/>
      <dgm:t>
        <a:bodyPr/>
        <a:lstStyle/>
        <a:p>
          <a:endParaRPr lang="en-US"/>
        </a:p>
      </dgm:t>
    </dgm:pt>
    <dgm:pt modelId="{9206CFE4-FD5A-474D-AD73-66671B023B75}">
      <dgm:prSet phldrT="[Text]"/>
      <dgm:spPr/>
      <dgm:t>
        <a:bodyPr/>
        <a:lstStyle/>
        <a:p>
          <a:r>
            <a:rPr lang="en-US" dirty="0"/>
            <a:t>vision</a:t>
          </a:r>
        </a:p>
      </dgm:t>
    </dgm:pt>
    <dgm:pt modelId="{52E84079-BC41-A943-A315-F43426F35191}" type="parTrans" cxnId="{B8B933D9-5BB1-814C-80DD-8CA88E2C78D1}">
      <dgm:prSet/>
      <dgm:spPr/>
      <dgm:t>
        <a:bodyPr/>
        <a:lstStyle/>
        <a:p>
          <a:endParaRPr lang="en-US"/>
        </a:p>
      </dgm:t>
    </dgm:pt>
    <dgm:pt modelId="{31F28965-8BC3-E040-98EB-D05296F00314}" type="sibTrans" cxnId="{B8B933D9-5BB1-814C-80DD-8CA88E2C78D1}">
      <dgm:prSet/>
      <dgm:spPr/>
      <dgm:t>
        <a:bodyPr/>
        <a:lstStyle/>
        <a:p>
          <a:endParaRPr lang="en-US"/>
        </a:p>
      </dgm:t>
    </dgm:pt>
    <dgm:pt modelId="{816AC25F-1F08-F345-91A1-0291D852E761}">
      <dgm:prSet phldrT="[Text]"/>
      <dgm:spPr/>
      <dgm:t>
        <a:bodyPr/>
        <a:lstStyle/>
        <a:p>
          <a:r>
            <a:rPr lang="en-US" dirty="0"/>
            <a:t>text</a:t>
          </a:r>
        </a:p>
      </dgm:t>
    </dgm:pt>
    <dgm:pt modelId="{32BCA14A-6EC4-CB41-8C03-B0AB63C7173B}" type="parTrans" cxnId="{DF330D39-6BA1-CC4B-AD68-1996F102346B}">
      <dgm:prSet/>
      <dgm:spPr/>
      <dgm:t>
        <a:bodyPr/>
        <a:lstStyle/>
        <a:p>
          <a:endParaRPr lang="en-US"/>
        </a:p>
      </dgm:t>
    </dgm:pt>
    <dgm:pt modelId="{D87579DD-BD74-AF40-8AF5-90C589EC3B8F}" type="sibTrans" cxnId="{DF330D39-6BA1-CC4B-AD68-1996F102346B}">
      <dgm:prSet/>
      <dgm:spPr/>
      <dgm:t>
        <a:bodyPr/>
        <a:lstStyle/>
        <a:p>
          <a:endParaRPr lang="en-US"/>
        </a:p>
      </dgm:t>
    </dgm:pt>
    <dgm:pt modelId="{8B1F6459-B200-B247-B6E1-4C28BA08EE8F}" type="pres">
      <dgm:prSet presAssocID="{FBE795E3-F26B-564F-BF5E-324EF42DF8BC}" presName="Name0" presStyleCnt="0">
        <dgm:presLayoutVars>
          <dgm:dir/>
          <dgm:resizeHandles val="exact"/>
        </dgm:presLayoutVars>
      </dgm:prSet>
      <dgm:spPr/>
      <dgm:t>
        <a:bodyPr/>
        <a:lstStyle/>
        <a:p>
          <a:endParaRPr lang="en-US"/>
        </a:p>
      </dgm:t>
    </dgm:pt>
    <dgm:pt modelId="{C7F3A2B3-98F0-7F4A-92D3-E6E045FBE30D}" type="pres">
      <dgm:prSet presAssocID="{52E1FC5E-795F-E245-B5C6-C4C9F94372E7}" presName="node" presStyleLbl="node1" presStyleIdx="0" presStyleCnt="3">
        <dgm:presLayoutVars>
          <dgm:bulletEnabled val="1"/>
        </dgm:presLayoutVars>
      </dgm:prSet>
      <dgm:spPr/>
      <dgm:t>
        <a:bodyPr/>
        <a:lstStyle/>
        <a:p>
          <a:endParaRPr lang="en-US"/>
        </a:p>
      </dgm:t>
    </dgm:pt>
    <dgm:pt modelId="{D2578C44-41FB-FE4E-B0AA-34EC770A707B}" type="pres">
      <dgm:prSet presAssocID="{A8F2E525-366E-A743-A352-49D73D9EA4C7}" presName="sibTrans" presStyleLbl="sibTrans2D1" presStyleIdx="0" presStyleCnt="3"/>
      <dgm:spPr/>
      <dgm:t>
        <a:bodyPr/>
        <a:lstStyle/>
        <a:p>
          <a:endParaRPr lang="en-US"/>
        </a:p>
      </dgm:t>
    </dgm:pt>
    <dgm:pt modelId="{0B3D8371-C576-7C4B-9A8D-02CA091121D4}" type="pres">
      <dgm:prSet presAssocID="{A8F2E525-366E-A743-A352-49D73D9EA4C7}" presName="connectorText" presStyleLbl="sibTrans2D1" presStyleIdx="0" presStyleCnt="3"/>
      <dgm:spPr/>
      <dgm:t>
        <a:bodyPr/>
        <a:lstStyle/>
        <a:p>
          <a:endParaRPr lang="en-US"/>
        </a:p>
      </dgm:t>
    </dgm:pt>
    <dgm:pt modelId="{0828FE9F-8F86-8244-8A43-8EC85B0A6F7D}" type="pres">
      <dgm:prSet presAssocID="{9206CFE4-FD5A-474D-AD73-66671B023B75}" presName="node" presStyleLbl="node1" presStyleIdx="1" presStyleCnt="3">
        <dgm:presLayoutVars>
          <dgm:bulletEnabled val="1"/>
        </dgm:presLayoutVars>
      </dgm:prSet>
      <dgm:spPr/>
      <dgm:t>
        <a:bodyPr/>
        <a:lstStyle/>
        <a:p>
          <a:endParaRPr lang="en-US"/>
        </a:p>
      </dgm:t>
    </dgm:pt>
    <dgm:pt modelId="{8ACB1EB9-440E-244D-8225-81268FB906DC}" type="pres">
      <dgm:prSet presAssocID="{31F28965-8BC3-E040-98EB-D05296F00314}" presName="sibTrans" presStyleLbl="sibTrans2D1" presStyleIdx="1" presStyleCnt="3"/>
      <dgm:spPr/>
      <dgm:t>
        <a:bodyPr/>
        <a:lstStyle/>
        <a:p>
          <a:endParaRPr lang="en-US"/>
        </a:p>
      </dgm:t>
    </dgm:pt>
    <dgm:pt modelId="{D6B9A3B1-B548-C042-A0DC-3199337BACEB}" type="pres">
      <dgm:prSet presAssocID="{31F28965-8BC3-E040-98EB-D05296F00314}" presName="connectorText" presStyleLbl="sibTrans2D1" presStyleIdx="1" presStyleCnt="3"/>
      <dgm:spPr/>
      <dgm:t>
        <a:bodyPr/>
        <a:lstStyle/>
        <a:p>
          <a:endParaRPr lang="en-US"/>
        </a:p>
      </dgm:t>
    </dgm:pt>
    <dgm:pt modelId="{48F038C0-8010-0540-ADAA-D5F979B1C3ED}" type="pres">
      <dgm:prSet presAssocID="{816AC25F-1F08-F345-91A1-0291D852E761}" presName="node" presStyleLbl="node1" presStyleIdx="2" presStyleCnt="3">
        <dgm:presLayoutVars>
          <dgm:bulletEnabled val="1"/>
        </dgm:presLayoutVars>
      </dgm:prSet>
      <dgm:spPr/>
      <dgm:t>
        <a:bodyPr/>
        <a:lstStyle/>
        <a:p>
          <a:endParaRPr lang="en-US"/>
        </a:p>
      </dgm:t>
    </dgm:pt>
    <dgm:pt modelId="{C9F614B9-645F-5343-8C40-013FE3351715}" type="pres">
      <dgm:prSet presAssocID="{D87579DD-BD74-AF40-8AF5-90C589EC3B8F}" presName="sibTrans" presStyleLbl="sibTrans2D1" presStyleIdx="2" presStyleCnt="3"/>
      <dgm:spPr/>
      <dgm:t>
        <a:bodyPr/>
        <a:lstStyle/>
        <a:p>
          <a:endParaRPr lang="en-US"/>
        </a:p>
      </dgm:t>
    </dgm:pt>
    <dgm:pt modelId="{4B31FE7D-E32F-464E-B155-8B138A6EE87F}" type="pres">
      <dgm:prSet presAssocID="{D87579DD-BD74-AF40-8AF5-90C589EC3B8F}" presName="connectorText" presStyleLbl="sibTrans2D1" presStyleIdx="2" presStyleCnt="3"/>
      <dgm:spPr/>
      <dgm:t>
        <a:bodyPr/>
        <a:lstStyle/>
        <a:p>
          <a:endParaRPr lang="en-US"/>
        </a:p>
      </dgm:t>
    </dgm:pt>
  </dgm:ptLst>
  <dgm:cxnLst>
    <dgm:cxn modelId="{9961BB5C-599F-354B-8E36-6BF1808EFA3F}" type="presOf" srcId="{816AC25F-1F08-F345-91A1-0291D852E761}" destId="{48F038C0-8010-0540-ADAA-D5F979B1C3ED}" srcOrd="0" destOrd="0" presId="urn:microsoft.com/office/officeart/2005/8/layout/cycle7"/>
    <dgm:cxn modelId="{37BCE922-A2E9-5844-8220-EF330F47A514}" type="presOf" srcId="{31F28965-8BC3-E040-98EB-D05296F00314}" destId="{8ACB1EB9-440E-244D-8225-81268FB906DC}" srcOrd="0" destOrd="0" presId="urn:microsoft.com/office/officeart/2005/8/layout/cycle7"/>
    <dgm:cxn modelId="{AB376674-E358-624C-9443-CC988B23B9F3}" type="presOf" srcId="{A8F2E525-366E-A743-A352-49D73D9EA4C7}" destId="{D2578C44-41FB-FE4E-B0AA-34EC770A707B}" srcOrd="0" destOrd="0" presId="urn:microsoft.com/office/officeart/2005/8/layout/cycle7"/>
    <dgm:cxn modelId="{06B402A3-C0C5-D548-9A84-521A09DB3F74}" type="presOf" srcId="{52E1FC5E-795F-E245-B5C6-C4C9F94372E7}" destId="{C7F3A2B3-98F0-7F4A-92D3-E6E045FBE30D}" srcOrd="0" destOrd="0" presId="urn:microsoft.com/office/officeart/2005/8/layout/cycle7"/>
    <dgm:cxn modelId="{2CC6361A-6854-F047-B853-ED8E1AD815C4}" type="presOf" srcId="{FBE795E3-F26B-564F-BF5E-324EF42DF8BC}" destId="{8B1F6459-B200-B247-B6E1-4C28BA08EE8F}" srcOrd="0" destOrd="0" presId="urn:microsoft.com/office/officeart/2005/8/layout/cycle7"/>
    <dgm:cxn modelId="{B28728A7-B95D-144E-888C-7612D9BE2A86}" type="presOf" srcId="{A8F2E525-366E-A743-A352-49D73D9EA4C7}" destId="{0B3D8371-C576-7C4B-9A8D-02CA091121D4}" srcOrd="1" destOrd="0" presId="urn:microsoft.com/office/officeart/2005/8/layout/cycle7"/>
    <dgm:cxn modelId="{1EE10943-5E0C-354C-B9DA-05D012A4A3ED}" type="presOf" srcId="{31F28965-8BC3-E040-98EB-D05296F00314}" destId="{D6B9A3B1-B548-C042-A0DC-3199337BACEB}" srcOrd="1" destOrd="0" presId="urn:microsoft.com/office/officeart/2005/8/layout/cycle7"/>
    <dgm:cxn modelId="{F79D4B66-6988-7549-9001-178534BB0B21}" type="presOf" srcId="{9206CFE4-FD5A-474D-AD73-66671B023B75}" destId="{0828FE9F-8F86-8244-8A43-8EC85B0A6F7D}" srcOrd="0" destOrd="0" presId="urn:microsoft.com/office/officeart/2005/8/layout/cycle7"/>
    <dgm:cxn modelId="{B4DB0986-6729-F34F-835D-92B7E6E2E7E8}" type="presOf" srcId="{D87579DD-BD74-AF40-8AF5-90C589EC3B8F}" destId="{C9F614B9-645F-5343-8C40-013FE3351715}" srcOrd="0" destOrd="0" presId="urn:microsoft.com/office/officeart/2005/8/layout/cycle7"/>
    <dgm:cxn modelId="{B8B933D9-5BB1-814C-80DD-8CA88E2C78D1}" srcId="{FBE795E3-F26B-564F-BF5E-324EF42DF8BC}" destId="{9206CFE4-FD5A-474D-AD73-66671B023B75}" srcOrd="1" destOrd="0" parTransId="{52E84079-BC41-A943-A315-F43426F35191}" sibTransId="{31F28965-8BC3-E040-98EB-D05296F00314}"/>
    <dgm:cxn modelId="{A0E80AED-10C9-C348-87E8-B3FB6D38A58E}" srcId="{FBE795E3-F26B-564F-BF5E-324EF42DF8BC}" destId="{52E1FC5E-795F-E245-B5C6-C4C9F94372E7}" srcOrd="0" destOrd="0" parTransId="{3355D775-A6B0-8C4C-B272-62496D8B3D80}" sibTransId="{A8F2E525-366E-A743-A352-49D73D9EA4C7}"/>
    <dgm:cxn modelId="{E236E977-B07D-F84B-ABD0-208AAD5BDC42}" type="presOf" srcId="{D87579DD-BD74-AF40-8AF5-90C589EC3B8F}" destId="{4B31FE7D-E32F-464E-B155-8B138A6EE87F}" srcOrd="1" destOrd="0" presId="urn:microsoft.com/office/officeart/2005/8/layout/cycle7"/>
    <dgm:cxn modelId="{DF330D39-6BA1-CC4B-AD68-1996F102346B}" srcId="{FBE795E3-F26B-564F-BF5E-324EF42DF8BC}" destId="{816AC25F-1F08-F345-91A1-0291D852E761}" srcOrd="2" destOrd="0" parTransId="{32BCA14A-6EC4-CB41-8C03-B0AB63C7173B}" sibTransId="{D87579DD-BD74-AF40-8AF5-90C589EC3B8F}"/>
    <dgm:cxn modelId="{70E9F544-58CB-574C-9FAA-042582713ED1}" type="presParOf" srcId="{8B1F6459-B200-B247-B6E1-4C28BA08EE8F}" destId="{C7F3A2B3-98F0-7F4A-92D3-E6E045FBE30D}" srcOrd="0" destOrd="0" presId="urn:microsoft.com/office/officeart/2005/8/layout/cycle7"/>
    <dgm:cxn modelId="{D391FCC9-96E5-AB4C-A544-2B3942D9FD62}" type="presParOf" srcId="{8B1F6459-B200-B247-B6E1-4C28BA08EE8F}" destId="{D2578C44-41FB-FE4E-B0AA-34EC770A707B}" srcOrd="1" destOrd="0" presId="urn:microsoft.com/office/officeart/2005/8/layout/cycle7"/>
    <dgm:cxn modelId="{61284380-710B-A74F-A7BA-CA2876451791}" type="presParOf" srcId="{D2578C44-41FB-FE4E-B0AA-34EC770A707B}" destId="{0B3D8371-C576-7C4B-9A8D-02CA091121D4}" srcOrd="0" destOrd="0" presId="urn:microsoft.com/office/officeart/2005/8/layout/cycle7"/>
    <dgm:cxn modelId="{67C06E48-CA5B-2D48-8AD1-7313C3FE5665}" type="presParOf" srcId="{8B1F6459-B200-B247-B6E1-4C28BA08EE8F}" destId="{0828FE9F-8F86-8244-8A43-8EC85B0A6F7D}" srcOrd="2" destOrd="0" presId="urn:microsoft.com/office/officeart/2005/8/layout/cycle7"/>
    <dgm:cxn modelId="{D9221496-48D9-D54C-B613-019A7A85D09B}" type="presParOf" srcId="{8B1F6459-B200-B247-B6E1-4C28BA08EE8F}" destId="{8ACB1EB9-440E-244D-8225-81268FB906DC}" srcOrd="3" destOrd="0" presId="urn:microsoft.com/office/officeart/2005/8/layout/cycle7"/>
    <dgm:cxn modelId="{9156A2AB-EC95-704A-B176-65BD8EA3D977}" type="presParOf" srcId="{8ACB1EB9-440E-244D-8225-81268FB906DC}" destId="{D6B9A3B1-B548-C042-A0DC-3199337BACEB}" srcOrd="0" destOrd="0" presId="urn:microsoft.com/office/officeart/2005/8/layout/cycle7"/>
    <dgm:cxn modelId="{49EA4A94-24CF-CE4D-AEC0-2DBE184E2ACB}" type="presParOf" srcId="{8B1F6459-B200-B247-B6E1-4C28BA08EE8F}" destId="{48F038C0-8010-0540-ADAA-D5F979B1C3ED}" srcOrd="4" destOrd="0" presId="urn:microsoft.com/office/officeart/2005/8/layout/cycle7"/>
    <dgm:cxn modelId="{9F9C56ED-5E3B-8F4F-ADE0-063CE4CAE0C1}" type="presParOf" srcId="{8B1F6459-B200-B247-B6E1-4C28BA08EE8F}" destId="{C9F614B9-645F-5343-8C40-013FE3351715}" srcOrd="5" destOrd="0" presId="urn:microsoft.com/office/officeart/2005/8/layout/cycle7"/>
    <dgm:cxn modelId="{0EBCCF53-B8DA-564F-A309-6CBB0B92C665}" type="presParOf" srcId="{C9F614B9-645F-5343-8C40-013FE3351715}" destId="{4B31FE7D-E32F-464E-B155-8B138A6EE87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51B892-B79E-5E4E-A6AB-8ADE06084503}" type="doc">
      <dgm:prSet loTypeId="urn:microsoft.com/office/officeart/2008/layout/VerticalCircleList" loCatId="" qsTypeId="urn:microsoft.com/office/officeart/2005/8/quickstyle/simple3" qsCatId="simple" csTypeId="urn:microsoft.com/office/officeart/2005/8/colors/accent1_2" csCatId="accent1" phldr="1"/>
      <dgm:spPr/>
      <dgm:t>
        <a:bodyPr/>
        <a:lstStyle/>
        <a:p>
          <a:endParaRPr lang="en-US"/>
        </a:p>
      </dgm:t>
    </dgm:pt>
    <dgm:pt modelId="{605E4C40-B0E0-3F49-9FDE-5C2FEA016E83}">
      <dgm:prSet phldrT="[Text]"/>
      <dgm:spPr/>
      <dgm:t>
        <a:bodyPr/>
        <a:lstStyle/>
        <a:p>
          <a:r>
            <a:rPr lang="en-US" dirty="0"/>
            <a:t>Knowledge for data</a:t>
          </a:r>
        </a:p>
      </dgm:t>
    </dgm:pt>
    <dgm:pt modelId="{CB473F05-B59D-1347-8CFC-EB1753E4675F}" type="parTrans" cxnId="{2DC42839-8173-784D-92AE-C39D03512330}">
      <dgm:prSet/>
      <dgm:spPr/>
      <dgm:t>
        <a:bodyPr/>
        <a:lstStyle/>
        <a:p>
          <a:endParaRPr lang="en-US"/>
        </a:p>
      </dgm:t>
    </dgm:pt>
    <dgm:pt modelId="{B852A9B8-B69C-BD4C-9BE4-47FAF2E34B47}" type="sibTrans" cxnId="{2DC42839-8173-784D-92AE-C39D03512330}">
      <dgm:prSet/>
      <dgm:spPr/>
      <dgm:t>
        <a:bodyPr/>
        <a:lstStyle/>
        <a:p>
          <a:endParaRPr lang="en-US"/>
        </a:p>
      </dgm:t>
    </dgm:pt>
    <dgm:pt modelId="{95FAC6DE-B9F5-CD45-8E4F-E458930879C7}">
      <dgm:prSet phldrT="[Text]"/>
      <dgm:spPr/>
      <dgm:t>
        <a:bodyPr/>
        <a:lstStyle/>
        <a:p>
          <a:r>
            <a:rPr lang="en-US" dirty="0"/>
            <a:t>Knowledge for Model</a:t>
          </a:r>
        </a:p>
      </dgm:t>
    </dgm:pt>
    <dgm:pt modelId="{1C3C5E2D-1A62-684B-9537-FDBDA28D506D}" type="parTrans" cxnId="{45D388B2-5933-4A4D-82D3-5A36E5A9EC82}">
      <dgm:prSet/>
      <dgm:spPr/>
      <dgm:t>
        <a:bodyPr/>
        <a:lstStyle/>
        <a:p>
          <a:endParaRPr lang="en-US"/>
        </a:p>
      </dgm:t>
    </dgm:pt>
    <dgm:pt modelId="{8DC8369C-1A0E-B847-9DC4-96F2AC1A0B24}" type="sibTrans" cxnId="{45D388B2-5933-4A4D-82D3-5A36E5A9EC82}">
      <dgm:prSet/>
      <dgm:spPr/>
      <dgm:t>
        <a:bodyPr/>
        <a:lstStyle/>
        <a:p>
          <a:endParaRPr lang="en-US"/>
        </a:p>
      </dgm:t>
    </dgm:pt>
    <dgm:pt modelId="{10E938E2-EE5A-DF45-96BF-A2014755140A}">
      <dgm:prSet phldrT="[Text]"/>
      <dgm:spPr/>
      <dgm:t>
        <a:bodyPr/>
        <a:lstStyle/>
        <a:p>
          <a:endParaRPr lang="en-US" dirty="0"/>
        </a:p>
      </dgm:t>
    </dgm:pt>
    <dgm:pt modelId="{D907F406-5017-1740-A16F-9CEE6C5C53B8}" type="parTrans" cxnId="{EEAA38EC-65B3-F64D-A1ED-D1D38BCD6345}">
      <dgm:prSet/>
      <dgm:spPr/>
      <dgm:t>
        <a:bodyPr/>
        <a:lstStyle/>
        <a:p>
          <a:endParaRPr lang="en-US"/>
        </a:p>
      </dgm:t>
    </dgm:pt>
    <dgm:pt modelId="{610DCA29-6D10-1A45-B020-BC3E4B266284}" type="sibTrans" cxnId="{EEAA38EC-65B3-F64D-A1ED-D1D38BCD6345}">
      <dgm:prSet/>
      <dgm:spPr/>
      <dgm:t>
        <a:bodyPr/>
        <a:lstStyle/>
        <a:p>
          <a:endParaRPr lang="en-US"/>
        </a:p>
      </dgm:t>
    </dgm:pt>
    <dgm:pt modelId="{7CF48C87-E408-7C47-9490-322B9AAF2C3A}">
      <dgm:prSet phldrT="[Text]"/>
      <dgm:spPr/>
      <dgm:t>
        <a:bodyPr/>
        <a:lstStyle/>
        <a:p>
          <a:endParaRPr lang="en-US" dirty="0"/>
        </a:p>
      </dgm:t>
    </dgm:pt>
    <dgm:pt modelId="{D8DA6AC9-5B09-2D46-9721-8ECB4E0CED55}" type="parTrans" cxnId="{B39AF3DE-3D14-5542-BC9A-AAE3227F270E}">
      <dgm:prSet/>
      <dgm:spPr/>
      <dgm:t>
        <a:bodyPr/>
        <a:lstStyle/>
        <a:p>
          <a:endParaRPr lang="en-US"/>
        </a:p>
      </dgm:t>
    </dgm:pt>
    <dgm:pt modelId="{4A16F297-9BFF-6043-9189-BE622461433B}" type="sibTrans" cxnId="{B39AF3DE-3D14-5542-BC9A-AAE3227F270E}">
      <dgm:prSet/>
      <dgm:spPr/>
      <dgm:t>
        <a:bodyPr/>
        <a:lstStyle/>
        <a:p>
          <a:endParaRPr lang="en-US"/>
        </a:p>
      </dgm:t>
    </dgm:pt>
    <dgm:pt modelId="{0A5C26A3-A2EC-8744-862C-038D983091AB}" type="pres">
      <dgm:prSet presAssocID="{3151B892-B79E-5E4E-A6AB-8ADE06084503}" presName="Name0" presStyleCnt="0">
        <dgm:presLayoutVars>
          <dgm:dir/>
        </dgm:presLayoutVars>
      </dgm:prSet>
      <dgm:spPr/>
      <dgm:t>
        <a:bodyPr/>
        <a:lstStyle/>
        <a:p>
          <a:endParaRPr lang="en-US"/>
        </a:p>
      </dgm:t>
    </dgm:pt>
    <dgm:pt modelId="{ECED475B-259C-6F44-B2B6-A23E0A5F6244}" type="pres">
      <dgm:prSet presAssocID="{10E938E2-EE5A-DF45-96BF-A2014755140A}" presName="withChildren" presStyleCnt="0"/>
      <dgm:spPr/>
    </dgm:pt>
    <dgm:pt modelId="{DC1A3700-A9A7-9840-9D42-9F7A988B280B}" type="pres">
      <dgm:prSet presAssocID="{10E938E2-EE5A-DF45-96BF-A2014755140A}" presName="bigCircle" presStyleLbl="vennNode1" presStyleIdx="0" presStyleCnt="4"/>
      <dgm:spPr/>
    </dgm:pt>
    <dgm:pt modelId="{4E548393-1413-4E40-AAC5-C1D6F867CB30}" type="pres">
      <dgm:prSet presAssocID="{10E938E2-EE5A-DF45-96BF-A2014755140A}" presName="medCircle" presStyleLbl="vennNode1" presStyleIdx="1" presStyleCnt="4"/>
      <dgm:spPr/>
    </dgm:pt>
    <dgm:pt modelId="{C8049552-2320-1F49-967D-F34BF484DC79}" type="pres">
      <dgm:prSet presAssocID="{10E938E2-EE5A-DF45-96BF-A2014755140A}" presName="txLvl1" presStyleLbl="revTx" presStyleIdx="0" presStyleCnt="4"/>
      <dgm:spPr/>
      <dgm:t>
        <a:bodyPr/>
        <a:lstStyle/>
        <a:p>
          <a:endParaRPr lang="en-US"/>
        </a:p>
      </dgm:t>
    </dgm:pt>
    <dgm:pt modelId="{3C9E8A37-398B-C147-BC61-E12510309529}" type="pres">
      <dgm:prSet presAssocID="{10E938E2-EE5A-DF45-96BF-A2014755140A}" presName="lin" presStyleCnt="0"/>
      <dgm:spPr/>
    </dgm:pt>
    <dgm:pt modelId="{F8727A09-E017-934E-8620-0F2D1590F066}" type="pres">
      <dgm:prSet presAssocID="{95FAC6DE-B9F5-CD45-8E4F-E458930879C7}" presName="txLvl2" presStyleLbl="revTx" presStyleIdx="1" presStyleCnt="4"/>
      <dgm:spPr/>
      <dgm:t>
        <a:bodyPr/>
        <a:lstStyle/>
        <a:p>
          <a:endParaRPr lang="en-US"/>
        </a:p>
      </dgm:t>
    </dgm:pt>
    <dgm:pt modelId="{96B21378-6C25-3E42-8E53-37A2612B2242}" type="pres">
      <dgm:prSet presAssocID="{10E938E2-EE5A-DF45-96BF-A2014755140A}" presName="overlap" presStyleCnt="0"/>
      <dgm:spPr/>
    </dgm:pt>
    <dgm:pt modelId="{34C4172B-F56D-2D42-889C-C467582E89C8}" type="pres">
      <dgm:prSet presAssocID="{7CF48C87-E408-7C47-9490-322B9AAF2C3A}" presName="withChildren" presStyleCnt="0"/>
      <dgm:spPr/>
    </dgm:pt>
    <dgm:pt modelId="{3ED6E150-B2FB-344D-82B2-FCA1CEB626F7}" type="pres">
      <dgm:prSet presAssocID="{7CF48C87-E408-7C47-9490-322B9AAF2C3A}" presName="bigCircle" presStyleLbl="vennNode1" presStyleIdx="2" presStyleCnt="4"/>
      <dgm:spPr/>
    </dgm:pt>
    <dgm:pt modelId="{89ED5491-994F-9842-9880-0BE91CD354E3}" type="pres">
      <dgm:prSet presAssocID="{7CF48C87-E408-7C47-9490-322B9AAF2C3A}" presName="medCircle" presStyleLbl="vennNode1" presStyleIdx="3" presStyleCnt="4"/>
      <dgm:spPr/>
    </dgm:pt>
    <dgm:pt modelId="{B455F07E-3C78-7B48-AA43-49E29FEBB0CA}" type="pres">
      <dgm:prSet presAssocID="{7CF48C87-E408-7C47-9490-322B9AAF2C3A}" presName="txLvl1" presStyleLbl="revTx" presStyleIdx="2" presStyleCnt="4"/>
      <dgm:spPr/>
      <dgm:t>
        <a:bodyPr/>
        <a:lstStyle/>
        <a:p>
          <a:endParaRPr lang="en-US"/>
        </a:p>
      </dgm:t>
    </dgm:pt>
    <dgm:pt modelId="{0C32FFAF-92D9-834E-9DB4-B34F156DDC7C}" type="pres">
      <dgm:prSet presAssocID="{7CF48C87-E408-7C47-9490-322B9AAF2C3A}" presName="lin" presStyleCnt="0"/>
      <dgm:spPr/>
    </dgm:pt>
    <dgm:pt modelId="{F423D071-2A0B-3546-8C6E-54E0BF87DD17}" type="pres">
      <dgm:prSet presAssocID="{605E4C40-B0E0-3F49-9FDE-5C2FEA016E83}" presName="txLvl2" presStyleLbl="revTx" presStyleIdx="3" presStyleCnt="4" custLinFactNeighborX="2410" custLinFactNeighborY="67206"/>
      <dgm:spPr/>
      <dgm:t>
        <a:bodyPr/>
        <a:lstStyle/>
        <a:p>
          <a:endParaRPr lang="en-US"/>
        </a:p>
      </dgm:t>
    </dgm:pt>
  </dgm:ptLst>
  <dgm:cxnLst>
    <dgm:cxn modelId="{45C98ED5-25BB-1141-9E78-CA93BBC73FAA}" type="presOf" srcId="{7CF48C87-E408-7C47-9490-322B9AAF2C3A}" destId="{B455F07E-3C78-7B48-AA43-49E29FEBB0CA}" srcOrd="0" destOrd="0" presId="urn:microsoft.com/office/officeart/2008/layout/VerticalCircleList"/>
    <dgm:cxn modelId="{2DC42839-8173-784D-92AE-C39D03512330}" srcId="{7CF48C87-E408-7C47-9490-322B9AAF2C3A}" destId="{605E4C40-B0E0-3F49-9FDE-5C2FEA016E83}" srcOrd="0" destOrd="0" parTransId="{CB473F05-B59D-1347-8CFC-EB1753E4675F}" sibTransId="{B852A9B8-B69C-BD4C-9BE4-47FAF2E34B47}"/>
    <dgm:cxn modelId="{CAAE6D4D-9F33-4445-B40B-1B22F59CB7CB}" type="presOf" srcId="{10E938E2-EE5A-DF45-96BF-A2014755140A}" destId="{C8049552-2320-1F49-967D-F34BF484DC79}" srcOrd="0" destOrd="0" presId="urn:microsoft.com/office/officeart/2008/layout/VerticalCircleList"/>
    <dgm:cxn modelId="{4744EA86-12E8-8A4B-9559-68E1EE01D9CB}" type="presOf" srcId="{3151B892-B79E-5E4E-A6AB-8ADE06084503}" destId="{0A5C26A3-A2EC-8744-862C-038D983091AB}" srcOrd="0" destOrd="0" presId="urn:microsoft.com/office/officeart/2008/layout/VerticalCircleList"/>
    <dgm:cxn modelId="{EEAA38EC-65B3-F64D-A1ED-D1D38BCD6345}" srcId="{3151B892-B79E-5E4E-A6AB-8ADE06084503}" destId="{10E938E2-EE5A-DF45-96BF-A2014755140A}" srcOrd="0" destOrd="0" parTransId="{D907F406-5017-1740-A16F-9CEE6C5C53B8}" sibTransId="{610DCA29-6D10-1A45-B020-BC3E4B266284}"/>
    <dgm:cxn modelId="{FD19D70B-2488-6C43-BD01-14110C59A242}" type="presOf" srcId="{95FAC6DE-B9F5-CD45-8E4F-E458930879C7}" destId="{F8727A09-E017-934E-8620-0F2D1590F066}" srcOrd="0" destOrd="0" presId="urn:microsoft.com/office/officeart/2008/layout/VerticalCircleList"/>
    <dgm:cxn modelId="{45D388B2-5933-4A4D-82D3-5A36E5A9EC82}" srcId="{10E938E2-EE5A-DF45-96BF-A2014755140A}" destId="{95FAC6DE-B9F5-CD45-8E4F-E458930879C7}" srcOrd="0" destOrd="0" parTransId="{1C3C5E2D-1A62-684B-9537-FDBDA28D506D}" sibTransId="{8DC8369C-1A0E-B847-9DC4-96F2AC1A0B24}"/>
    <dgm:cxn modelId="{7BC4E07B-A993-4742-8DF3-D84CF44276CD}" type="presOf" srcId="{605E4C40-B0E0-3F49-9FDE-5C2FEA016E83}" destId="{F423D071-2A0B-3546-8C6E-54E0BF87DD17}" srcOrd="0" destOrd="0" presId="urn:microsoft.com/office/officeart/2008/layout/VerticalCircleList"/>
    <dgm:cxn modelId="{B39AF3DE-3D14-5542-BC9A-AAE3227F270E}" srcId="{3151B892-B79E-5E4E-A6AB-8ADE06084503}" destId="{7CF48C87-E408-7C47-9490-322B9AAF2C3A}" srcOrd="1" destOrd="0" parTransId="{D8DA6AC9-5B09-2D46-9721-8ECB4E0CED55}" sibTransId="{4A16F297-9BFF-6043-9189-BE622461433B}"/>
    <dgm:cxn modelId="{DEB47F12-3144-3A43-B460-F268417E5C1C}" type="presParOf" srcId="{0A5C26A3-A2EC-8744-862C-038D983091AB}" destId="{ECED475B-259C-6F44-B2B6-A23E0A5F6244}" srcOrd="0" destOrd="0" presId="urn:microsoft.com/office/officeart/2008/layout/VerticalCircleList"/>
    <dgm:cxn modelId="{1053991F-5CC5-204E-9513-5A77174FB086}" type="presParOf" srcId="{ECED475B-259C-6F44-B2B6-A23E0A5F6244}" destId="{DC1A3700-A9A7-9840-9D42-9F7A988B280B}" srcOrd="0" destOrd="0" presId="urn:microsoft.com/office/officeart/2008/layout/VerticalCircleList"/>
    <dgm:cxn modelId="{1C6362AD-CA21-264D-806E-EB928ADACB84}" type="presParOf" srcId="{ECED475B-259C-6F44-B2B6-A23E0A5F6244}" destId="{4E548393-1413-4E40-AAC5-C1D6F867CB30}" srcOrd="1" destOrd="0" presId="urn:microsoft.com/office/officeart/2008/layout/VerticalCircleList"/>
    <dgm:cxn modelId="{8CB4D4DD-83AD-3547-93DD-8AAF79FB22D4}" type="presParOf" srcId="{ECED475B-259C-6F44-B2B6-A23E0A5F6244}" destId="{C8049552-2320-1F49-967D-F34BF484DC79}" srcOrd="2" destOrd="0" presId="urn:microsoft.com/office/officeart/2008/layout/VerticalCircleList"/>
    <dgm:cxn modelId="{1238954E-F667-6A46-9CE1-CEE7B436C737}" type="presParOf" srcId="{ECED475B-259C-6F44-B2B6-A23E0A5F6244}" destId="{3C9E8A37-398B-C147-BC61-E12510309529}" srcOrd="3" destOrd="0" presId="urn:microsoft.com/office/officeart/2008/layout/VerticalCircleList"/>
    <dgm:cxn modelId="{FECF29B6-8A97-364C-B16B-ED634ED9B5AF}" type="presParOf" srcId="{3C9E8A37-398B-C147-BC61-E12510309529}" destId="{F8727A09-E017-934E-8620-0F2D1590F066}" srcOrd="0" destOrd="0" presId="urn:microsoft.com/office/officeart/2008/layout/VerticalCircleList"/>
    <dgm:cxn modelId="{CA7F3E63-0C15-BA43-BCE8-2B2F0897264C}" type="presParOf" srcId="{0A5C26A3-A2EC-8744-862C-038D983091AB}" destId="{96B21378-6C25-3E42-8E53-37A2612B2242}" srcOrd="1" destOrd="0" presId="urn:microsoft.com/office/officeart/2008/layout/VerticalCircleList"/>
    <dgm:cxn modelId="{3637A2C0-2C03-1B4C-A65E-7E4CA165EADB}" type="presParOf" srcId="{0A5C26A3-A2EC-8744-862C-038D983091AB}" destId="{34C4172B-F56D-2D42-889C-C467582E89C8}" srcOrd="2" destOrd="0" presId="urn:microsoft.com/office/officeart/2008/layout/VerticalCircleList"/>
    <dgm:cxn modelId="{E154C653-2D6A-FD41-8127-7664BEEED4E3}" type="presParOf" srcId="{34C4172B-F56D-2D42-889C-C467582E89C8}" destId="{3ED6E150-B2FB-344D-82B2-FCA1CEB626F7}" srcOrd="0" destOrd="0" presId="urn:microsoft.com/office/officeart/2008/layout/VerticalCircleList"/>
    <dgm:cxn modelId="{ECBF0519-2B10-894F-9C14-9C17E0D75CFF}" type="presParOf" srcId="{34C4172B-F56D-2D42-889C-C467582E89C8}" destId="{89ED5491-994F-9842-9880-0BE91CD354E3}" srcOrd="1" destOrd="0" presId="urn:microsoft.com/office/officeart/2008/layout/VerticalCircleList"/>
    <dgm:cxn modelId="{45D552C5-54D6-B94D-A05E-90D6DA64E00C}" type="presParOf" srcId="{34C4172B-F56D-2D42-889C-C467582E89C8}" destId="{B455F07E-3C78-7B48-AA43-49E29FEBB0CA}" srcOrd="2" destOrd="0" presId="urn:microsoft.com/office/officeart/2008/layout/VerticalCircleList"/>
    <dgm:cxn modelId="{22E27610-AC29-AE4E-B8F9-DE287E9CE13E}" type="presParOf" srcId="{34C4172B-F56D-2D42-889C-C467582E89C8}" destId="{0C32FFAF-92D9-834E-9DB4-B34F156DDC7C}" srcOrd="3" destOrd="0" presId="urn:microsoft.com/office/officeart/2008/layout/VerticalCircleList"/>
    <dgm:cxn modelId="{9DBFDCD3-091D-4246-9DC3-EF96E716B33A}" type="presParOf" srcId="{0C32FFAF-92D9-834E-9DB4-B34F156DDC7C}" destId="{F423D071-2A0B-3546-8C6E-54E0BF87DD17}" srcOrd="0"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151B892-B79E-5E4E-A6AB-8ADE06084503}" type="doc">
      <dgm:prSet loTypeId="urn:microsoft.com/office/officeart/2008/layout/VerticalCircleList" loCatId="" qsTypeId="urn:microsoft.com/office/officeart/2005/8/quickstyle/simple3" qsCatId="simple" csTypeId="urn:microsoft.com/office/officeart/2005/8/colors/accent1_2" csCatId="accent1" phldr="1"/>
      <dgm:spPr/>
      <dgm:t>
        <a:bodyPr/>
        <a:lstStyle/>
        <a:p>
          <a:endParaRPr lang="en-US"/>
        </a:p>
      </dgm:t>
    </dgm:pt>
    <dgm:pt modelId="{605E4C40-B0E0-3F49-9FDE-5C2FEA016E83}">
      <dgm:prSet phldrT="[Text]"/>
      <dgm:spPr/>
      <dgm:t>
        <a:bodyPr/>
        <a:lstStyle/>
        <a:p>
          <a:r>
            <a:rPr lang="en-US" dirty="0"/>
            <a:t>Knowledge for data</a:t>
          </a:r>
        </a:p>
      </dgm:t>
    </dgm:pt>
    <dgm:pt modelId="{CB473F05-B59D-1347-8CFC-EB1753E4675F}" type="parTrans" cxnId="{2DC42839-8173-784D-92AE-C39D03512330}">
      <dgm:prSet/>
      <dgm:spPr/>
      <dgm:t>
        <a:bodyPr/>
        <a:lstStyle/>
        <a:p>
          <a:endParaRPr lang="en-US"/>
        </a:p>
      </dgm:t>
    </dgm:pt>
    <dgm:pt modelId="{B852A9B8-B69C-BD4C-9BE4-47FAF2E34B47}" type="sibTrans" cxnId="{2DC42839-8173-784D-92AE-C39D03512330}">
      <dgm:prSet/>
      <dgm:spPr/>
      <dgm:t>
        <a:bodyPr/>
        <a:lstStyle/>
        <a:p>
          <a:endParaRPr lang="en-US"/>
        </a:p>
      </dgm:t>
    </dgm:pt>
    <dgm:pt modelId="{95FAC6DE-B9F5-CD45-8E4F-E458930879C7}">
      <dgm:prSet phldrT="[Text]"/>
      <dgm:spPr/>
      <dgm:t>
        <a:bodyPr/>
        <a:lstStyle/>
        <a:p>
          <a:r>
            <a:rPr lang="en-US" dirty="0"/>
            <a:t>Knowledge for Model</a:t>
          </a:r>
        </a:p>
      </dgm:t>
    </dgm:pt>
    <dgm:pt modelId="{1C3C5E2D-1A62-684B-9537-FDBDA28D506D}" type="parTrans" cxnId="{45D388B2-5933-4A4D-82D3-5A36E5A9EC82}">
      <dgm:prSet/>
      <dgm:spPr/>
      <dgm:t>
        <a:bodyPr/>
        <a:lstStyle/>
        <a:p>
          <a:endParaRPr lang="en-US"/>
        </a:p>
      </dgm:t>
    </dgm:pt>
    <dgm:pt modelId="{8DC8369C-1A0E-B847-9DC4-96F2AC1A0B24}" type="sibTrans" cxnId="{45D388B2-5933-4A4D-82D3-5A36E5A9EC82}">
      <dgm:prSet/>
      <dgm:spPr/>
      <dgm:t>
        <a:bodyPr/>
        <a:lstStyle/>
        <a:p>
          <a:endParaRPr lang="en-US"/>
        </a:p>
      </dgm:t>
    </dgm:pt>
    <dgm:pt modelId="{10E938E2-EE5A-DF45-96BF-A2014755140A}">
      <dgm:prSet phldrT="[Text]"/>
      <dgm:spPr/>
      <dgm:t>
        <a:bodyPr/>
        <a:lstStyle/>
        <a:p>
          <a:endParaRPr lang="en-US" dirty="0"/>
        </a:p>
      </dgm:t>
    </dgm:pt>
    <dgm:pt modelId="{D907F406-5017-1740-A16F-9CEE6C5C53B8}" type="parTrans" cxnId="{EEAA38EC-65B3-F64D-A1ED-D1D38BCD6345}">
      <dgm:prSet/>
      <dgm:spPr/>
      <dgm:t>
        <a:bodyPr/>
        <a:lstStyle/>
        <a:p>
          <a:endParaRPr lang="en-US"/>
        </a:p>
      </dgm:t>
    </dgm:pt>
    <dgm:pt modelId="{610DCA29-6D10-1A45-B020-BC3E4B266284}" type="sibTrans" cxnId="{EEAA38EC-65B3-F64D-A1ED-D1D38BCD6345}">
      <dgm:prSet/>
      <dgm:spPr/>
      <dgm:t>
        <a:bodyPr/>
        <a:lstStyle/>
        <a:p>
          <a:endParaRPr lang="en-US"/>
        </a:p>
      </dgm:t>
    </dgm:pt>
    <dgm:pt modelId="{7CF48C87-E408-7C47-9490-322B9AAF2C3A}">
      <dgm:prSet phldrT="[Text]"/>
      <dgm:spPr/>
      <dgm:t>
        <a:bodyPr/>
        <a:lstStyle/>
        <a:p>
          <a:endParaRPr lang="en-US" dirty="0"/>
        </a:p>
      </dgm:t>
    </dgm:pt>
    <dgm:pt modelId="{D8DA6AC9-5B09-2D46-9721-8ECB4E0CED55}" type="parTrans" cxnId="{B39AF3DE-3D14-5542-BC9A-AAE3227F270E}">
      <dgm:prSet/>
      <dgm:spPr/>
      <dgm:t>
        <a:bodyPr/>
        <a:lstStyle/>
        <a:p>
          <a:endParaRPr lang="en-US"/>
        </a:p>
      </dgm:t>
    </dgm:pt>
    <dgm:pt modelId="{4A16F297-9BFF-6043-9189-BE622461433B}" type="sibTrans" cxnId="{B39AF3DE-3D14-5542-BC9A-AAE3227F270E}">
      <dgm:prSet/>
      <dgm:spPr/>
      <dgm:t>
        <a:bodyPr/>
        <a:lstStyle/>
        <a:p>
          <a:endParaRPr lang="en-US"/>
        </a:p>
      </dgm:t>
    </dgm:pt>
    <dgm:pt modelId="{0A5C26A3-A2EC-8744-862C-038D983091AB}" type="pres">
      <dgm:prSet presAssocID="{3151B892-B79E-5E4E-A6AB-8ADE06084503}" presName="Name0" presStyleCnt="0">
        <dgm:presLayoutVars>
          <dgm:dir/>
        </dgm:presLayoutVars>
      </dgm:prSet>
      <dgm:spPr/>
      <dgm:t>
        <a:bodyPr/>
        <a:lstStyle/>
        <a:p>
          <a:endParaRPr lang="en-US"/>
        </a:p>
      </dgm:t>
    </dgm:pt>
    <dgm:pt modelId="{ECED475B-259C-6F44-B2B6-A23E0A5F6244}" type="pres">
      <dgm:prSet presAssocID="{10E938E2-EE5A-DF45-96BF-A2014755140A}" presName="withChildren" presStyleCnt="0"/>
      <dgm:spPr/>
    </dgm:pt>
    <dgm:pt modelId="{DC1A3700-A9A7-9840-9D42-9F7A988B280B}" type="pres">
      <dgm:prSet presAssocID="{10E938E2-EE5A-DF45-96BF-A2014755140A}" presName="bigCircle" presStyleLbl="vennNode1" presStyleIdx="0" presStyleCnt="4"/>
      <dgm:spPr/>
    </dgm:pt>
    <dgm:pt modelId="{4E548393-1413-4E40-AAC5-C1D6F867CB30}" type="pres">
      <dgm:prSet presAssocID="{10E938E2-EE5A-DF45-96BF-A2014755140A}" presName="medCircle" presStyleLbl="vennNode1" presStyleIdx="1" presStyleCnt="4"/>
      <dgm:spPr/>
    </dgm:pt>
    <dgm:pt modelId="{C8049552-2320-1F49-967D-F34BF484DC79}" type="pres">
      <dgm:prSet presAssocID="{10E938E2-EE5A-DF45-96BF-A2014755140A}" presName="txLvl1" presStyleLbl="revTx" presStyleIdx="0" presStyleCnt="4"/>
      <dgm:spPr/>
      <dgm:t>
        <a:bodyPr/>
        <a:lstStyle/>
        <a:p>
          <a:endParaRPr lang="en-US"/>
        </a:p>
      </dgm:t>
    </dgm:pt>
    <dgm:pt modelId="{3C9E8A37-398B-C147-BC61-E12510309529}" type="pres">
      <dgm:prSet presAssocID="{10E938E2-EE5A-DF45-96BF-A2014755140A}" presName="lin" presStyleCnt="0"/>
      <dgm:spPr/>
    </dgm:pt>
    <dgm:pt modelId="{F8727A09-E017-934E-8620-0F2D1590F066}" type="pres">
      <dgm:prSet presAssocID="{95FAC6DE-B9F5-CD45-8E4F-E458930879C7}" presName="txLvl2" presStyleLbl="revTx" presStyleIdx="1" presStyleCnt="4"/>
      <dgm:spPr/>
      <dgm:t>
        <a:bodyPr/>
        <a:lstStyle/>
        <a:p>
          <a:endParaRPr lang="en-US"/>
        </a:p>
      </dgm:t>
    </dgm:pt>
    <dgm:pt modelId="{96B21378-6C25-3E42-8E53-37A2612B2242}" type="pres">
      <dgm:prSet presAssocID="{10E938E2-EE5A-DF45-96BF-A2014755140A}" presName="overlap" presStyleCnt="0"/>
      <dgm:spPr/>
    </dgm:pt>
    <dgm:pt modelId="{34C4172B-F56D-2D42-889C-C467582E89C8}" type="pres">
      <dgm:prSet presAssocID="{7CF48C87-E408-7C47-9490-322B9AAF2C3A}" presName="withChildren" presStyleCnt="0"/>
      <dgm:spPr/>
    </dgm:pt>
    <dgm:pt modelId="{3ED6E150-B2FB-344D-82B2-FCA1CEB626F7}" type="pres">
      <dgm:prSet presAssocID="{7CF48C87-E408-7C47-9490-322B9AAF2C3A}" presName="bigCircle" presStyleLbl="vennNode1" presStyleIdx="2" presStyleCnt="4"/>
      <dgm:spPr/>
    </dgm:pt>
    <dgm:pt modelId="{89ED5491-994F-9842-9880-0BE91CD354E3}" type="pres">
      <dgm:prSet presAssocID="{7CF48C87-E408-7C47-9490-322B9AAF2C3A}" presName="medCircle" presStyleLbl="vennNode1" presStyleIdx="3" presStyleCnt="4"/>
      <dgm:spPr/>
    </dgm:pt>
    <dgm:pt modelId="{B455F07E-3C78-7B48-AA43-49E29FEBB0CA}" type="pres">
      <dgm:prSet presAssocID="{7CF48C87-E408-7C47-9490-322B9AAF2C3A}" presName="txLvl1" presStyleLbl="revTx" presStyleIdx="2" presStyleCnt="4"/>
      <dgm:spPr/>
      <dgm:t>
        <a:bodyPr/>
        <a:lstStyle/>
        <a:p>
          <a:endParaRPr lang="en-US"/>
        </a:p>
      </dgm:t>
    </dgm:pt>
    <dgm:pt modelId="{0C32FFAF-92D9-834E-9DB4-B34F156DDC7C}" type="pres">
      <dgm:prSet presAssocID="{7CF48C87-E408-7C47-9490-322B9AAF2C3A}" presName="lin" presStyleCnt="0"/>
      <dgm:spPr/>
    </dgm:pt>
    <dgm:pt modelId="{F423D071-2A0B-3546-8C6E-54E0BF87DD17}" type="pres">
      <dgm:prSet presAssocID="{605E4C40-B0E0-3F49-9FDE-5C2FEA016E83}" presName="txLvl2" presStyleLbl="revTx" presStyleIdx="3" presStyleCnt="4" custLinFactNeighborX="2410" custLinFactNeighborY="67206"/>
      <dgm:spPr/>
      <dgm:t>
        <a:bodyPr/>
        <a:lstStyle/>
        <a:p>
          <a:endParaRPr lang="en-US"/>
        </a:p>
      </dgm:t>
    </dgm:pt>
  </dgm:ptLst>
  <dgm:cxnLst>
    <dgm:cxn modelId="{45C98ED5-25BB-1141-9E78-CA93BBC73FAA}" type="presOf" srcId="{7CF48C87-E408-7C47-9490-322B9AAF2C3A}" destId="{B455F07E-3C78-7B48-AA43-49E29FEBB0CA}" srcOrd="0" destOrd="0" presId="urn:microsoft.com/office/officeart/2008/layout/VerticalCircleList"/>
    <dgm:cxn modelId="{2DC42839-8173-784D-92AE-C39D03512330}" srcId="{7CF48C87-E408-7C47-9490-322B9AAF2C3A}" destId="{605E4C40-B0E0-3F49-9FDE-5C2FEA016E83}" srcOrd="0" destOrd="0" parTransId="{CB473F05-B59D-1347-8CFC-EB1753E4675F}" sibTransId="{B852A9B8-B69C-BD4C-9BE4-47FAF2E34B47}"/>
    <dgm:cxn modelId="{CAAE6D4D-9F33-4445-B40B-1B22F59CB7CB}" type="presOf" srcId="{10E938E2-EE5A-DF45-96BF-A2014755140A}" destId="{C8049552-2320-1F49-967D-F34BF484DC79}" srcOrd="0" destOrd="0" presId="urn:microsoft.com/office/officeart/2008/layout/VerticalCircleList"/>
    <dgm:cxn modelId="{4744EA86-12E8-8A4B-9559-68E1EE01D9CB}" type="presOf" srcId="{3151B892-B79E-5E4E-A6AB-8ADE06084503}" destId="{0A5C26A3-A2EC-8744-862C-038D983091AB}" srcOrd="0" destOrd="0" presId="urn:microsoft.com/office/officeart/2008/layout/VerticalCircleList"/>
    <dgm:cxn modelId="{EEAA38EC-65B3-F64D-A1ED-D1D38BCD6345}" srcId="{3151B892-B79E-5E4E-A6AB-8ADE06084503}" destId="{10E938E2-EE5A-DF45-96BF-A2014755140A}" srcOrd="0" destOrd="0" parTransId="{D907F406-5017-1740-A16F-9CEE6C5C53B8}" sibTransId="{610DCA29-6D10-1A45-B020-BC3E4B266284}"/>
    <dgm:cxn modelId="{FD19D70B-2488-6C43-BD01-14110C59A242}" type="presOf" srcId="{95FAC6DE-B9F5-CD45-8E4F-E458930879C7}" destId="{F8727A09-E017-934E-8620-0F2D1590F066}" srcOrd="0" destOrd="0" presId="urn:microsoft.com/office/officeart/2008/layout/VerticalCircleList"/>
    <dgm:cxn modelId="{45D388B2-5933-4A4D-82D3-5A36E5A9EC82}" srcId="{10E938E2-EE5A-DF45-96BF-A2014755140A}" destId="{95FAC6DE-B9F5-CD45-8E4F-E458930879C7}" srcOrd="0" destOrd="0" parTransId="{1C3C5E2D-1A62-684B-9537-FDBDA28D506D}" sibTransId="{8DC8369C-1A0E-B847-9DC4-96F2AC1A0B24}"/>
    <dgm:cxn modelId="{7BC4E07B-A993-4742-8DF3-D84CF44276CD}" type="presOf" srcId="{605E4C40-B0E0-3F49-9FDE-5C2FEA016E83}" destId="{F423D071-2A0B-3546-8C6E-54E0BF87DD17}" srcOrd="0" destOrd="0" presId="urn:microsoft.com/office/officeart/2008/layout/VerticalCircleList"/>
    <dgm:cxn modelId="{B39AF3DE-3D14-5542-BC9A-AAE3227F270E}" srcId="{3151B892-B79E-5E4E-A6AB-8ADE06084503}" destId="{7CF48C87-E408-7C47-9490-322B9AAF2C3A}" srcOrd="1" destOrd="0" parTransId="{D8DA6AC9-5B09-2D46-9721-8ECB4E0CED55}" sibTransId="{4A16F297-9BFF-6043-9189-BE622461433B}"/>
    <dgm:cxn modelId="{DEB47F12-3144-3A43-B460-F268417E5C1C}" type="presParOf" srcId="{0A5C26A3-A2EC-8744-862C-038D983091AB}" destId="{ECED475B-259C-6F44-B2B6-A23E0A5F6244}" srcOrd="0" destOrd="0" presId="urn:microsoft.com/office/officeart/2008/layout/VerticalCircleList"/>
    <dgm:cxn modelId="{1053991F-5CC5-204E-9513-5A77174FB086}" type="presParOf" srcId="{ECED475B-259C-6F44-B2B6-A23E0A5F6244}" destId="{DC1A3700-A9A7-9840-9D42-9F7A988B280B}" srcOrd="0" destOrd="0" presId="urn:microsoft.com/office/officeart/2008/layout/VerticalCircleList"/>
    <dgm:cxn modelId="{1C6362AD-CA21-264D-806E-EB928ADACB84}" type="presParOf" srcId="{ECED475B-259C-6F44-B2B6-A23E0A5F6244}" destId="{4E548393-1413-4E40-AAC5-C1D6F867CB30}" srcOrd="1" destOrd="0" presId="urn:microsoft.com/office/officeart/2008/layout/VerticalCircleList"/>
    <dgm:cxn modelId="{8CB4D4DD-83AD-3547-93DD-8AAF79FB22D4}" type="presParOf" srcId="{ECED475B-259C-6F44-B2B6-A23E0A5F6244}" destId="{C8049552-2320-1F49-967D-F34BF484DC79}" srcOrd="2" destOrd="0" presId="urn:microsoft.com/office/officeart/2008/layout/VerticalCircleList"/>
    <dgm:cxn modelId="{1238954E-F667-6A46-9CE1-CEE7B436C737}" type="presParOf" srcId="{ECED475B-259C-6F44-B2B6-A23E0A5F6244}" destId="{3C9E8A37-398B-C147-BC61-E12510309529}" srcOrd="3" destOrd="0" presId="urn:microsoft.com/office/officeart/2008/layout/VerticalCircleList"/>
    <dgm:cxn modelId="{FECF29B6-8A97-364C-B16B-ED634ED9B5AF}" type="presParOf" srcId="{3C9E8A37-398B-C147-BC61-E12510309529}" destId="{F8727A09-E017-934E-8620-0F2D1590F066}" srcOrd="0" destOrd="0" presId="urn:microsoft.com/office/officeart/2008/layout/VerticalCircleList"/>
    <dgm:cxn modelId="{CA7F3E63-0C15-BA43-BCE8-2B2F0897264C}" type="presParOf" srcId="{0A5C26A3-A2EC-8744-862C-038D983091AB}" destId="{96B21378-6C25-3E42-8E53-37A2612B2242}" srcOrd="1" destOrd="0" presId="urn:microsoft.com/office/officeart/2008/layout/VerticalCircleList"/>
    <dgm:cxn modelId="{3637A2C0-2C03-1B4C-A65E-7E4CA165EADB}" type="presParOf" srcId="{0A5C26A3-A2EC-8744-862C-038D983091AB}" destId="{34C4172B-F56D-2D42-889C-C467582E89C8}" srcOrd="2" destOrd="0" presId="urn:microsoft.com/office/officeart/2008/layout/VerticalCircleList"/>
    <dgm:cxn modelId="{E154C653-2D6A-FD41-8127-7664BEEED4E3}" type="presParOf" srcId="{34C4172B-F56D-2D42-889C-C467582E89C8}" destId="{3ED6E150-B2FB-344D-82B2-FCA1CEB626F7}" srcOrd="0" destOrd="0" presId="urn:microsoft.com/office/officeart/2008/layout/VerticalCircleList"/>
    <dgm:cxn modelId="{ECBF0519-2B10-894F-9C14-9C17E0D75CFF}" type="presParOf" srcId="{34C4172B-F56D-2D42-889C-C467582E89C8}" destId="{89ED5491-994F-9842-9880-0BE91CD354E3}" srcOrd="1" destOrd="0" presId="urn:microsoft.com/office/officeart/2008/layout/VerticalCircleList"/>
    <dgm:cxn modelId="{45D552C5-54D6-B94D-A05E-90D6DA64E00C}" type="presParOf" srcId="{34C4172B-F56D-2D42-889C-C467582E89C8}" destId="{B455F07E-3C78-7B48-AA43-49E29FEBB0CA}" srcOrd="2" destOrd="0" presId="urn:microsoft.com/office/officeart/2008/layout/VerticalCircleList"/>
    <dgm:cxn modelId="{22E27610-AC29-AE4E-B8F9-DE287E9CE13E}" type="presParOf" srcId="{34C4172B-F56D-2D42-889C-C467582E89C8}" destId="{0C32FFAF-92D9-834E-9DB4-B34F156DDC7C}" srcOrd="3" destOrd="0" presId="urn:microsoft.com/office/officeart/2008/layout/VerticalCircleList"/>
    <dgm:cxn modelId="{9DBFDCD3-091D-4246-9DC3-EF96E716B33A}" type="presParOf" srcId="{0C32FFAF-92D9-834E-9DB4-B34F156DDC7C}" destId="{F423D071-2A0B-3546-8C6E-54E0BF87DD17}" srcOrd="0"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E795E3-F26B-564F-BF5E-324EF42DF8BC}"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52E1FC5E-795F-E245-B5C6-C4C9F94372E7}">
      <dgm:prSet phldrT="[Text]"/>
      <dgm:spPr/>
      <dgm:t>
        <a:bodyPr/>
        <a:lstStyle/>
        <a:p>
          <a:r>
            <a:rPr lang="en-US" dirty="0"/>
            <a:t>cross-media alignment</a:t>
          </a:r>
        </a:p>
      </dgm:t>
    </dgm:pt>
    <dgm:pt modelId="{3355D775-A6B0-8C4C-B272-62496D8B3D80}" type="parTrans" cxnId="{A0E80AED-10C9-C348-87E8-B3FB6D38A58E}">
      <dgm:prSet/>
      <dgm:spPr/>
      <dgm:t>
        <a:bodyPr/>
        <a:lstStyle/>
        <a:p>
          <a:endParaRPr lang="en-US"/>
        </a:p>
      </dgm:t>
    </dgm:pt>
    <dgm:pt modelId="{A8F2E525-366E-A743-A352-49D73D9EA4C7}" type="sibTrans" cxnId="{A0E80AED-10C9-C348-87E8-B3FB6D38A58E}">
      <dgm:prSet/>
      <dgm:spPr/>
      <dgm:t>
        <a:bodyPr/>
        <a:lstStyle/>
        <a:p>
          <a:endParaRPr lang="en-US"/>
        </a:p>
      </dgm:t>
    </dgm:pt>
    <dgm:pt modelId="{9206CFE4-FD5A-474D-AD73-66671B023B75}">
      <dgm:prSet phldrT="[Text]"/>
      <dgm:spPr/>
      <dgm:t>
        <a:bodyPr/>
        <a:lstStyle/>
        <a:p>
          <a:r>
            <a:rPr lang="en-US" dirty="0"/>
            <a:t>vision</a:t>
          </a:r>
        </a:p>
      </dgm:t>
    </dgm:pt>
    <dgm:pt modelId="{52E84079-BC41-A943-A315-F43426F35191}" type="parTrans" cxnId="{B8B933D9-5BB1-814C-80DD-8CA88E2C78D1}">
      <dgm:prSet/>
      <dgm:spPr/>
      <dgm:t>
        <a:bodyPr/>
        <a:lstStyle/>
        <a:p>
          <a:endParaRPr lang="en-US"/>
        </a:p>
      </dgm:t>
    </dgm:pt>
    <dgm:pt modelId="{31F28965-8BC3-E040-98EB-D05296F00314}" type="sibTrans" cxnId="{B8B933D9-5BB1-814C-80DD-8CA88E2C78D1}">
      <dgm:prSet/>
      <dgm:spPr/>
      <dgm:t>
        <a:bodyPr/>
        <a:lstStyle/>
        <a:p>
          <a:endParaRPr lang="en-US"/>
        </a:p>
      </dgm:t>
    </dgm:pt>
    <dgm:pt modelId="{816AC25F-1F08-F345-91A1-0291D852E761}">
      <dgm:prSet phldrT="[Text]"/>
      <dgm:spPr/>
      <dgm:t>
        <a:bodyPr/>
        <a:lstStyle/>
        <a:p>
          <a:r>
            <a:rPr lang="en-US" dirty="0"/>
            <a:t>text</a:t>
          </a:r>
        </a:p>
      </dgm:t>
    </dgm:pt>
    <dgm:pt modelId="{32BCA14A-6EC4-CB41-8C03-B0AB63C7173B}" type="parTrans" cxnId="{DF330D39-6BA1-CC4B-AD68-1996F102346B}">
      <dgm:prSet/>
      <dgm:spPr/>
      <dgm:t>
        <a:bodyPr/>
        <a:lstStyle/>
        <a:p>
          <a:endParaRPr lang="en-US"/>
        </a:p>
      </dgm:t>
    </dgm:pt>
    <dgm:pt modelId="{D87579DD-BD74-AF40-8AF5-90C589EC3B8F}" type="sibTrans" cxnId="{DF330D39-6BA1-CC4B-AD68-1996F102346B}">
      <dgm:prSet/>
      <dgm:spPr/>
      <dgm:t>
        <a:bodyPr/>
        <a:lstStyle/>
        <a:p>
          <a:endParaRPr lang="en-US"/>
        </a:p>
      </dgm:t>
    </dgm:pt>
    <dgm:pt modelId="{8B1F6459-B200-B247-B6E1-4C28BA08EE8F}" type="pres">
      <dgm:prSet presAssocID="{FBE795E3-F26B-564F-BF5E-324EF42DF8BC}" presName="Name0" presStyleCnt="0">
        <dgm:presLayoutVars>
          <dgm:dir/>
          <dgm:resizeHandles val="exact"/>
        </dgm:presLayoutVars>
      </dgm:prSet>
      <dgm:spPr/>
      <dgm:t>
        <a:bodyPr/>
        <a:lstStyle/>
        <a:p>
          <a:endParaRPr lang="en-US"/>
        </a:p>
      </dgm:t>
    </dgm:pt>
    <dgm:pt modelId="{C7F3A2B3-98F0-7F4A-92D3-E6E045FBE30D}" type="pres">
      <dgm:prSet presAssocID="{52E1FC5E-795F-E245-B5C6-C4C9F94372E7}" presName="node" presStyleLbl="node1" presStyleIdx="0" presStyleCnt="3">
        <dgm:presLayoutVars>
          <dgm:bulletEnabled val="1"/>
        </dgm:presLayoutVars>
      </dgm:prSet>
      <dgm:spPr/>
      <dgm:t>
        <a:bodyPr/>
        <a:lstStyle/>
        <a:p>
          <a:endParaRPr lang="en-US"/>
        </a:p>
      </dgm:t>
    </dgm:pt>
    <dgm:pt modelId="{D2578C44-41FB-FE4E-B0AA-34EC770A707B}" type="pres">
      <dgm:prSet presAssocID="{A8F2E525-366E-A743-A352-49D73D9EA4C7}" presName="sibTrans" presStyleLbl="sibTrans2D1" presStyleIdx="0" presStyleCnt="3"/>
      <dgm:spPr/>
      <dgm:t>
        <a:bodyPr/>
        <a:lstStyle/>
        <a:p>
          <a:endParaRPr lang="en-US"/>
        </a:p>
      </dgm:t>
    </dgm:pt>
    <dgm:pt modelId="{0B3D8371-C576-7C4B-9A8D-02CA091121D4}" type="pres">
      <dgm:prSet presAssocID="{A8F2E525-366E-A743-A352-49D73D9EA4C7}" presName="connectorText" presStyleLbl="sibTrans2D1" presStyleIdx="0" presStyleCnt="3"/>
      <dgm:spPr/>
      <dgm:t>
        <a:bodyPr/>
        <a:lstStyle/>
        <a:p>
          <a:endParaRPr lang="en-US"/>
        </a:p>
      </dgm:t>
    </dgm:pt>
    <dgm:pt modelId="{0828FE9F-8F86-8244-8A43-8EC85B0A6F7D}" type="pres">
      <dgm:prSet presAssocID="{9206CFE4-FD5A-474D-AD73-66671B023B75}" presName="node" presStyleLbl="node1" presStyleIdx="1" presStyleCnt="3">
        <dgm:presLayoutVars>
          <dgm:bulletEnabled val="1"/>
        </dgm:presLayoutVars>
      </dgm:prSet>
      <dgm:spPr/>
      <dgm:t>
        <a:bodyPr/>
        <a:lstStyle/>
        <a:p>
          <a:endParaRPr lang="en-US"/>
        </a:p>
      </dgm:t>
    </dgm:pt>
    <dgm:pt modelId="{8ACB1EB9-440E-244D-8225-81268FB906DC}" type="pres">
      <dgm:prSet presAssocID="{31F28965-8BC3-E040-98EB-D05296F00314}" presName="sibTrans" presStyleLbl="sibTrans2D1" presStyleIdx="1" presStyleCnt="3"/>
      <dgm:spPr/>
      <dgm:t>
        <a:bodyPr/>
        <a:lstStyle/>
        <a:p>
          <a:endParaRPr lang="en-US"/>
        </a:p>
      </dgm:t>
    </dgm:pt>
    <dgm:pt modelId="{D6B9A3B1-B548-C042-A0DC-3199337BACEB}" type="pres">
      <dgm:prSet presAssocID="{31F28965-8BC3-E040-98EB-D05296F00314}" presName="connectorText" presStyleLbl="sibTrans2D1" presStyleIdx="1" presStyleCnt="3"/>
      <dgm:spPr/>
      <dgm:t>
        <a:bodyPr/>
        <a:lstStyle/>
        <a:p>
          <a:endParaRPr lang="en-US"/>
        </a:p>
      </dgm:t>
    </dgm:pt>
    <dgm:pt modelId="{48F038C0-8010-0540-ADAA-D5F979B1C3ED}" type="pres">
      <dgm:prSet presAssocID="{816AC25F-1F08-F345-91A1-0291D852E761}" presName="node" presStyleLbl="node1" presStyleIdx="2" presStyleCnt="3">
        <dgm:presLayoutVars>
          <dgm:bulletEnabled val="1"/>
        </dgm:presLayoutVars>
      </dgm:prSet>
      <dgm:spPr/>
      <dgm:t>
        <a:bodyPr/>
        <a:lstStyle/>
        <a:p>
          <a:endParaRPr lang="en-US"/>
        </a:p>
      </dgm:t>
    </dgm:pt>
    <dgm:pt modelId="{C9F614B9-645F-5343-8C40-013FE3351715}" type="pres">
      <dgm:prSet presAssocID="{D87579DD-BD74-AF40-8AF5-90C589EC3B8F}" presName="sibTrans" presStyleLbl="sibTrans2D1" presStyleIdx="2" presStyleCnt="3"/>
      <dgm:spPr/>
      <dgm:t>
        <a:bodyPr/>
        <a:lstStyle/>
        <a:p>
          <a:endParaRPr lang="en-US"/>
        </a:p>
      </dgm:t>
    </dgm:pt>
    <dgm:pt modelId="{4B31FE7D-E32F-464E-B155-8B138A6EE87F}" type="pres">
      <dgm:prSet presAssocID="{D87579DD-BD74-AF40-8AF5-90C589EC3B8F}" presName="connectorText" presStyleLbl="sibTrans2D1" presStyleIdx="2" presStyleCnt="3"/>
      <dgm:spPr/>
      <dgm:t>
        <a:bodyPr/>
        <a:lstStyle/>
        <a:p>
          <a:endParaRPr lang="en-US"/>
        </a:p>
      </dgm:t>
    </dgm:pt>
  </dgm:ptLst>
  <dgm:cxnLst>
    <dgm:cxn modelId="{9961BB5C-599F-354B-8E36-6BF1808EFA3F}" type="presOf" srcId="{816AC25F-1F08-F345-91A1-0291D852E761}" destId="{48F038C0-8010-0540-ADAA-D5F979B1C3ED}" srcOrd="0" destOrd="0" presId="urn:microsoft.com/office/officeart/2005/8/layout/cycle7"/>
    <dgm:cxn modelId="{37BCE922-A2E9-5844-8220-EF330F47A514}" type="presOf" srcId="{31F28965-8BC3-E040-98EB-D05296F00314}" destId="{8ACB1EB9-440E-244D-8225-81268FB906DC}" srcOrd="0" destOrd="0" presId="urn:microsoft.com/office/officeart/2005/8/layout/cycle7"/>
    <dgm:cxn modelId="{AB376674-E358-624C-9443-CC988B23B9F3}" type="presOf" srcId="{A8F2E525-366E-A743-A352-49D73D9EA4C7}" destId="{D2578C44-41FB-FE4E-B0AA-34EC770A707B}" srcOrd="0" destOrd="0" presId="urn:microsoft.com/office/officeart/2005/8/layout/cycle7"/>
    <dgm:cxn modelId="{06B402A3-C0C5-D548-9A84-521A09DB3F74}" type="presOf" srcId="{52E1FC5E-795F-E245-B5C6-C4C9F94372E7}" destId="{C7F3A2B3-98F0-7F4A-92D3-E6E045FBE30D}" srcOrd="0" destOrd="0" presId="urn:microsoft.com/office/officeart/2005/8/layout/cycle7"/>
    <dgm:cxn modelId="{2CC6361A-6854-F047-B853-ED8E1AD815C4}" type="presOf" srcId="{FBE795E3-F26B-564F-BF5E-324EF42DF8BC}" destId="{8B1F6459-B200-B247-B6E1-4C28BA08EE8F}" srcOrd="0" destOrd="0" presId="urn:microsoft.com/office/officeart/2005/8/layout/cycle7"/>
    <dgm:cxn modelId="{B28728A7-B95D-144E-888C-7612D9BE2A86}" type="presOf" srcId="{A8F2E525-366E-A743-A352-49D73D9EA4C7}" destId="{0B3D8371-C576-7C4B-9A8D-02CA091121D4}" srcOrd="1" destOrd="0" presId="urn:microsoft.com/office/officeart/2005/8/layout/cycle7"/>
    <dgm:cxn modelId="{1EE10943-5E0C-354C-B9DA-05D012A4A3ED}" type="presOf" srcId="{31F28965-8BC3-E040-98EB-D05296F00314}" destId="{D6B9A3B1-B548-C042-A0DC-3199337BACEB}" srcOrd="1" destOrd="0" presId="urn:microsoft.com/office/officeart/2005/8/layout/cycle7"/>
    <dgm:cxn modelId="{F79D4B66-6988-7549-9001-178534BB0B21}" type="presOf" srcId="{9206CFE4-FD5A-474D-AD73-66671B023B75}" destId="{0828FE9F-8F86-8244-8A43-8EC85B0A6F7D}" srcOrd="0" destOrd="0" presId="urn:microsoft.com/office/officeart/2005/8/layout/cycle7"/>
    <dgm:cxn modelId="{B4DB0986-6729-F34F-835D-92B7E6E2E7E8}" type="presOf" srcId="{D87579DD-BD74-AF40-8AF5-90C589EC3B8F}" destId="{C9F614B9-645F-5343-8C40-013FE3351715}" srcOrd="0" destOrd="0" presId="urn:microsoft.com/office/officeart/2005/8/layout/cycle7"/>
    <dgm:cxn modelId="{B8B933D9-5BB1-814C-80DD-8CA88E2C78D1}" srcId="{FBE795E3-F26B-564F-BF5E-324EF42DF8BC}" destId="{9206CFE4-FD5A-474D-AD73-66671B023B75}" srcOrd="1" destOrd="0" parTransId="{52E84079-BC41-A943-A315-F43426F35191}" sibTransId="{31F28965-8BC3-E040-98EB-D05296F00314}"/>
    <dgm:cxn modelId="{A0E80AED-10C9-C348-87E8-B3FB6D38A58E}" srcId="{FBE795E3-F26B-564F-BF5E-324EF42DF8BC}" destId="{52E1FC5E-795F-E245-B5C6-C4C9F94372E7}" srcOrd="0" destOrd="0" parTransId="{3355D775-A6B0-8C4C-B272-62496D8B3D80}" sibTransId="{A8F2E525-366E-A743-A352-49D73D9EA4C7}"/>
    <dgm:cxn modelId="{E236E977-B07D-F84B-ABD0-208AAD5BDC42}" type="presOf" srcId="{D87579DD-BD74-AF40-8AF5-90C589EC3B8F}" destId="{4B31FE7D-E32F-464E-B155-8B138A6EE87F}" srcOrd="1" destOrd="0" presId="urn:microsoft.com/office/officeart/2005/8/layout/cycle7"/>
    <dgm:cxn modelId="{DF330D39-6BA1-CC4B-AD68-1996F102346B}" srcId="{FBE795E3-F26B-564F-BF5E-324EF42DF8BC}" destId="{816AC25F-1F08-F345-91A1-0291D852E761}" srcOrd="2" destOrd="0" parTransId="{32BCA14A-6EC4-CB41-8C03-B0AB63C7173B}" sibTransId="{D87579DD-BD74-AF40-8AF5-90C589EC3B8F}"/>
    <dgm:cxn modelId="{70E9F544-58CB-574C-9FAA-042582713ED1}" type="presParOf" srcId="{8B1F6459-B200-B247-B6E1-4C28BA08EE8F}" destId="{C7F3A2B3-98F0-7F4A-92D3-E6E045FBE30D}" srcOrd="0" destOrd="0" presId="urn:microsoft.com/office/officeart/2005/8/layout/cycle7"/>
    <dgm:cxn modelId="{D391FCC9-96E5-AB4C-A544-2B3942D9FD62}" type="presParOf" srcId="{8B1F6459-B200-B247-B6E1-4C28BA08EE8F}" destId="{D2578C44-41FB-FE4E-B0AA-34EC770A707B}" srcOrd="1" destOrd="0" presId="urn:microsoft.com/office/officeart/2005/8/layout/cycle7"/>
    <dgm:cxn modelId="{61284380-710B-A74F-A7BA-CA2876451791}" type="presParOf" srcId="{D2578C44-41FB-FE4E-B0AA-34EC770A707B}" destId="{0B3D8371-C576-7C4B-9A8D-02CA091121D4}" srcOrd="0" destOrd="0" presId="urn:microsoft.com/office/officeart/2005/8/layout/cycle7"/>
    <dgm:cxn modelId="{67C06E48-CA5B-2D48-8AD1-7313C3FE5665}" type="presParOf" srcId="{8B1F6459-B200-B247-B6E1-4C28BA08EE8F}" destId="{0828FE9F-8F86-8244-8A43-8EC85B0A6F7D}" srcOrd="2" destOrd="0" presId="urn:microsoft.com/office/officeart/2005/8/layout/cycle7"/>
    <dgm:cxn modelId="{D9221496-48D9-D54C-B613-019A7A85D09B}" type="presParOf" srcId="{8B1F6459-B200-B247-B6E1-4C28BA08EE8F}" destId="{8ACB1EB9-440E-244D-8225-81268FB906DC}" srcOrd="3" destOrd="0" presId="urn:microsoft.com/office/officeart/2005/8/layout/cycle7"/>
    <dgm:cxn modelId="{9156A2AB-EC95-704A-B176-65BD8EA3D977}" type="presParOf" srcId="{8ACB1EB9-440E-244D-8225-81268FB906DC}" destId="{D6B9A3B1-B548-C042-A0DC-3199337BACEB}" srcOrd="0" destOrd="0" presId="urn:microsoft.com/office/officeart/2005/8/layout/cycle7"/>
    <dgm:cxn modelId="{49EA4A94-24CF-CE4D-AEC0-2DBE184E2ACB}" type="presParOf" srcId="{8B1F6459-B200-B247-B6E1-4C28BA08EE8F}" destId="{48F038C0-8010-0540-ADAA-D5F979B1C3ED}" srcOrd="4" destOrd="0" presId="urn:microsoft.com/office/officeart/2005/8/layout/cycle7"/>
    <dgm:cxn modelId="{9F9C56ED-5E3B-8F4F-ADE0-063CE4CAE0C1}" type="presParOf" srcId="{8B1F6459-B200-B247-B6E1-4C28BA08EE8F}" destId="{C9F614B9-645F-5343-8C40-013FE3351715}" srcOrd="5" destOrd="0" presId="urn:microsoft.com/office/officeart/2005/8/layout/cycle7"/>
    <dgm:cxn modelId="{0EBCCF53-B8DA-564F-A309-6CBB0B92C665}" type="presParOf" srcId="{C9F614B9-645F-5343-8C40-013FE3351715}" destId="{4B31FE7D-E32F-464E-B155-8B138A6EE87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E795E3-F26B-564F-BF5E-324EF42DF8BC}"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52E1FC5E-795F-E245-B5C6-C4C9F94372E7}">
      <dgm:prSet phldrT="[Text]"/>
      <dgm:spPr/>
      <dgm:t>
        <a:bodyPr/>
        <a:lstStyle/>
        <a:p>
          <a:r>
            <a:rPr lang="en-US" dirty="0"/>
            <a:t>cross-media alignment</a:t>
          </a:r>
        </a:p>
      </dgm:t>
    </dgm:pt>
    <dgm:pt modelId="{3355D775-A6B0-8C4C-B272-62496D8B3D80}" type="parTrans" cxnId="{A0E80AED-10C9-C348-87E8-B3FB6D38A58E}">
      <dgm:prSet/>
      <dgm:spPr/>
      <dgm:t>
        <a:bodyPr/>
        <a:lstStyle/>
        <a:p>
          <a:endParaRPr lang="en-US"/>
        </a:p>
      </dgm:t>
    </dgm:pt>
    <dgm:pt modelId="{A8F2E525-366E-A743-A352-49D73D9EA4C7}" type="sibTrans" cxnId="{A0E80AED-10C9-C348-87E8-B3FB6D38A58E}">
      <dgm:prSet/>
      <dgm:spPr/>
      <dgm:t>
        <a:bodyPr/>
        <a:lstStyle/>
        <a:p>
          <a:endParaRPr lang="en-US"/>
        </a:p>
      </dgm:t>
    </dgm:pt>
    <dgm:pt modelId="{9206CFE4-FD5A-474D-AD73-66671B023B75}">
      <dgm:prSet phldrT="[Text]"/>
      <dgm:spPr/>
      <dgm:t>
        <a:bodyPr/>
        <a:lstStyle/>
        <a:p>
          <a:r>
            <a:rPr lang="en-US" dirty="0"/>
            <a:t>vision</a:t>
          </a:r>
        </a:p>
      </dgm:t>
    </dgm:pt>
    <dgm:pt modelId="{52E84079-BC41-A943-A315-F43426F35191}" type="parTrans" cxnId="{B8B933D9-5BB1-814C-80DD-8CA88E2C78D1}">
      <dgm:prSet/>
      <dgm:spPr/>
      <dgm:t>
        <a:bodyPr/>
        <a:lstStyle/>
        <a:p>
          <a:endParaRPr lang="en-US"/>
        </a:p>
      </dgm:t>
    </dgm:pt>
    <dgm:pt modelId="{31F28965-8BC3-E040-98EB-D05296F00314}" type="sibTrans" cxnId="{B8B933D9-5BB1-814C-80DD-8CA88E2C78D1}">
      <dgm:prSet/>
      <dgm:spPr/>
      <dgm:t>
        <a:bodyPr/>
        <a:lstStyle/>
        <a:p>
          <a:endParaRPr lang="en-US"/>
        </a:p>
      </dgm:t>
    </dgm:pt>
    <dgm:pt modelId="{816AC25F-1F08-F345-91A1-0291D852E761}">
      <dgm:prSet phldrT="[Text]"/>
      <dgm:spPr/>
      <dgm:t>
        <a:bodyPr/>
        <a:lstStyle/>
        <a:p>
          <a:r>
            <a:rPr lang="en-US" dirty="0"/>
            <a:t>text</a:t>
          </a:r>
        </a:p>
      </dgm:t>
    </dgm:pt>
    <dgm:pt modelId="{32BCA14A-6EC4-CB41-8C03-B0AB63C7173B}" type="parTrans" cxnId="{DF330D39-6BA1-CC4B-AD68-1996F102346B}">
      <dgm:prSet/>
      <dgm:spPr/>
      <dgm:t>
        <a:bodyPr/>
        <a:lstStyle/>
        <a:p>
          <a:endParaRPr lang="en-US"/>
        </a:p>
      </dgm:t>
    </dgm:pt>
    <dgm:pt modelId="{D87579DD-BD74-AF40-8AF5-90C589EC3B8F}" type="sibTrans" cxnId="{DF330D39-6BA1-CC4B-AD68-1996F102346B}">
      <dgm:prSet/>
      <dgm:spPr/>
      <dgm:t>
        <a:bodyPr/>
        <a:lstStyle/>
        <a:p>
          <a:endParaRPr lang="en-US"/>
        </a:p>
      </dgm:t>
    </dgm:pt>
    <dgm:pt modelId="{8B1F6459-B200-B247-B6E1-4C28BA08EE8F}" type="pres">
      <dgm:prSet presAssocID="{FBE795E3-F26B-564F-BF5E-324EF42DF8BC}" presName="Name0" presStyleCnt="0">
        <dgm:presLayoutVars>
          <dgm:dir/>
          <dgm:resizeHandles val="exact"/>
        </dgm:presLayoutVars>
      </dgm:prSet>
      <dgm:spPr/>
      <dgm:t>
        <a:bodyPr/>
        <a:lstStyle/>
        <a:p>
          <a:endParaRPr lang="en-US"/>
        </a:p>
      </dgm:t>
    </dgm:pt>
    <dgm:pt modelId="{C7F3A2B3-98F0-7F4A-92D3-E6E045FBE30D}" type="pres">
      <dgm:prSet presAssocID="{52E1FC5E-795F-E245-B5C6-C4C9F94372E7}" presName="node" presStyleLbl="node1" presStyleIdx="0" presStyleCnt="3">
        <dgm:presLayoutVars>
          <dgm:bulletEnabled val="1"/>
        </dgm:presLayoutVars>
      </dgm:prSet>
      <dgm:spPr/>
      <dgm:t>
        <a:bodyPr/>
        <a:lstStyle/>
        <a:p>
          <a:endParaRPr lang="en-US"/>
        </a:p>
      </dgm:t>
    </dgm:pt>
    <dgm:pt modelId="{D2578C44-41FB-FE4E-B0AA-34EC770A707B}" type="pres">
      <dgm:prSet presAssocID="{A8F2E525-366E-A743-A352-49D73D9EA4C7}" presName="sibTrans" presStyleLbl="sibTrans2D1" presStyleIdx="0" presStyleCnt="3"/>
      <dgm:spPr/>
      <dgm:t>
        <a:bodyPr/>
        <a:lstStyle/>
        <a:p>
          <a:endParaRPr lang="en-US"/>
        </a:p>
      </dgm:t>
    </dgm:pt>
    <dgm:pt modelId="{0B3D8371-C576-7C4B-9A8D-02CA091121D4}" type="pres">
      <dgm:prSet presAssocID="{A8F2E525-366E-A743-A352-49D73D9EA4C7}" presName="connectorText" presStyleLbl="sibTrans2D1" presStyleIdx="0" presStyleCnt="3"/>
      <dgm:spPr/>
      <dgm:t>
        <a:bodyPr/>
        <a:lstStyle/>
        <a:p>
          <a:endParaRPr lang="en-US"/>
        </a:p>
      </dgm:t>
    </dgm:pt>
    <dgm:pt modelId="{0828FE9F-8F86-8244-8A43-8EC85B0A6F7D}" type="pres">
      <dgm:prSet presAssocID="{9206CFE4-FD5A-474D-AD73-66671B023B75}" presName="node" presStyleLbl="node1" presStyleIdx="1" presStyleCnt="3">
        <dgm:presLayoutVars>
          <dgm:bulletEnabled val="1"/>
        </dgm:presLayoutVars>
      </dgm:prSet>
      <dgm:spPr/>
      <dgm:t>
        <a:bodyPr/>
        <a:lstStyle/>
        <a:p>
          <a:endParaRPr lang="en-US"/>
        </a:p>
      </dgm:t>
    </dgm:pt>
    <dgm:pt modelId="{8ACB1EB9-440E-244D-8225-81268FB906DC}" type="pres">
      <dgm:prSet presAssocID="{31F28965-8BC3-E040-98EB-D05296F00314}" presName="sibTrans" presStyleLbl="sibTrans2D1" presStyleIdx="1" presStyleCnt="3"/>
      <dgm:spPr/>
      <dgm:t>
        <a:bodyPr/>
        <a:lstStyle/>
        <a:p>
          <a:endParaRPr lang="en-US"/>
        </a:p>
      </dgm:t>
    </dgm:pt>
    <dgm:pt modelId="{D6B9A3B1-B548-C042-A0DC-3199337BACEB}" type="pres">
      <dgm:prSet presAssocID="{31F28965-8BC3-E040-98EB-D05296F00314}" presName="connectorText" presStyleLbl="sibTrans2D1" presStyleIdx="1" presStyleCnt="3"/>
      <dgm:spPr/>
      <dgm:t>
        <a:bodyPr/>
        <a:lstStyle/>
        <a:p>
          <a:endParaRPr lang="en-US"/>
        </a:p>
      </dgm:t>
    </dgm:pt>
    <dgm:pt modelId="{48F038C0-8010-0540-ADAA-D5F979B1C3ED}" type="pres">
      <dgm:prSet presAssocID="{816AC25F-1F08-F345-91A1-0291D852E761}" presName="node" presStyleLbl="node1" presStyleIdx="2" presStyleCnt="3">
        <dgm:presLayoutVars>
          <dgm:bulletEnabled val="1"/>
        </dgm:presLayoutVars>
      </dgm:prSet>
      <dgm:spPr/>
      <dgm:t>
        <a:bodyPr/>
        <a:lstStyle/>
        <a:p>
          <a:endParaRPr lang="en-US"/>
        </a:p>
      </dgm:t>
    </dgm:pt>
    <dgm:pt modelId="{C9F614B9-645F-5343-8C40-013FE3351715}" type="pres">
      <dgm:prSet presAssocID="{D87579DD-BD74-AF40-8AF5-90C589EC3B8F}" presName="sibTrans" presStyleLbl="sibTrans2D1" presStyleIdx="2" presStyleCnt="3"/>
      <dgm:spPr/>
      <dgm:t>
        <a:bodyPr/>
        <a:lstStyle/>
        <a:p>
          <a:endParaRPr lang="en-US"/>
        </a:p>
      </dgm:t>
    </dgm:pt>
    <dgm:pt modelId="{4B31FE7D-E32F-464E-B155-8B138A6EE87F}" type="pres">
      <dgm:prSet presAssocID="{D87579DD-BD74-AF40-8AF5-90C589EC3B8F}" presName="connectorText" presStyleLbl="sibTrans2D1" presStyleIdx="2" presStyleCnt="3"/>
      <dgm:spPr/>
      <dgm:t>
        <a:bodyPr/>
        <a:lstStyle/>
        <a:p>
          <a:endParaRPr lang="en-US"/>
        </a:p>
      </dgm:t>
    </dgm:pt>
  </dgm:ptLst>
  <dgm:cxnLst>
    <dgm:cxn modelId="{9961BB5C-599F-354B-8E36-6BF1808EFA3F}" type="presOf" srcId="{816AC25F-1F08-F345-91A1-0291D852E761}" destId="{48F038C0-8010-0540-ADAA-D5F979B1C3ED}" srcOrd="0" destOrd="0" presId="urn:microsoft.com/office/officeart/2005/8/layout/cycle7"/>
    <dgm:cxn modelId="{37BCE922-A2E9-5844-8220-EF330F47A514}" type="presOf" srcId="{31F28965-8BC3-E040-98EB-D05296F00314}" destId="{8ACB1EB9-440E-244D-8225-81268FB906DC}" srcOrd="0" destOrd="0" presId="urn:microsoft.com/office/officeart/2005/8/layout/cycle7"/>
    <dgm:cxn modelId="{AB376674-E358-624C-9443-CC988B23B9F3}" type="presOf" srcId="{A8F2E525-366E-A743-A352-49D73D9EA4C7}" destId="{D2578C44-41FB-FE4E-B0AA-34EC770A707B}" srcOrd="0" destOrd="0" presId="urn:microsoft.com/office/officeart/2005/8/layout/cycle7"/>
    <dgm:cxn modelId="{06B402A3-C0C5-D548-9A84-521A09DB3F74}" type="presOf" srcId="{52E1FC5E-795F-E245-B5C6-C4C9F94372E7}" destId="{C7F3A2B3-98F0-7F4A-92D3-E6E045FBE30D}" srcOrd="0" destOrd="0" presId="urn:microsoft.com/office/officeart/2005/8/layout/cycle7"/>
    <dgm:cxn modelId="{2CC6361A-6854-F047-B853-ED8E1AD815C4}" type="presOf" srcId="{FBE795E3-F26B-564F-BF5E-324EF42DF8BC}" destId="{8B1F6459-B200-B247-B6E1-4C28BA08EE8F}" srcOrd="0" destOrd="0" presId="urn:microsoft.com/office/officeart/2005/8/layout/cycle7"/>
    <dgm:cxn modelId="{B28728A7-B95D-144E-888C-7612D9BE2A86}" type="presOf" srcId="{A8F2E525-366E-A743-A352-49D73D9EA4C7}" destId="{0B3D8371-C576-7C4B-9A8D-02CA091121D4}" srcOrd="1" destOrd="0" presId="urn:microsoft.com/office/officeart/2005/8/layout/cycle7"/>
    <dgm:cxn modelId="{1EE10943-5E0C-354C-B9DA-05D012A4A3ED}" type="presOf" srcId="{31F28965-8BC3-E040-98EB-D05296F00314}" destId="{D6B9A3B1-B548-C042-A0DC-3199337BACEB}" srcOrd="1" destOrd="0" presId="urn:microsoft.com/office/officeart/2005/8/layout/cycle7"/>
    <dgm:cxn modelId="{F79D4B66-6988-7549-9001-178534BB0B21}" type="presOf" srcId="{9206CFE4-FD5A-474D-AD73-66671B023B75}" destId="{0828FE9F-8F86-8244-8A43-8EC85B0A6F7D}" srcOrd="0" destOrd="0" presId="urn:microsoft.com/office/officeart/2005/8/layout/cycle7"/>
    <dgm:cxn modelId="{B4DB0986-6729-F34F-835D-92B7E6E2E7E8}" type="presOf" srcId="{D87579DD-BD74-AF40-8AF5-90C589EC3B8F}" destId="{C9F614B9-645F-5343-8C40-013FE3351715}" srcOrd="0" destOrd="0" presId="urn:microsoft.com/office/officeart/2005/8/layout/cycle7"/>
    <dgm:cxn modelId="{B8B933D9-5BB1-814C-80DD-8CA88E2C78D1}" srcId="{FBE795E3-F26B-564F-BF5E-324EF42DF8BC}" destId="{9206CFE4-FD5A-474D-AD73-66671B023B75}" srcOrd="1" destOrd="0" parTransId="{52E84079-BC41-A943-A315-F43426F35191}" sibTransId="{31F28965-8BC3-E040-98EB-D05296F00314}"/>
    <dgm:cxn modelId="{A0E80AED-10C9-C348-87E8-B3FB6D38A58E}" srcId="{FBE795E3-F26B-564F-BF5E-324EF42DF8BC}" destId="{52E1FC5E-795F-E245-B5C6-C4C9F94372E7}" srcOrd="0" destOrd="0" parTransId="{3355D775-A6B0-8C4C-B272-62496D8B3D80}" sibTransId="{A8F2E525-366E-A743-A352-49D73D9EA4C7}"/>
    <dgm:cxn modelId="{E236E977-B07D-F84B-ABD0-208AAD5BDC42}" type="presOf" srcId="{D87579DD-BD74-AF40-8AF5-90C589EC3B8F}" destId="{4B31FE7D-E32F-464E-B155-8B138A6EE87F}" srcOrd="1" destOrd="0" presId="urn:microsoft.com/office/officeart/2005/8/layout/cycle7"/>
    <dgm:cxn modelId="{DF330D39-6BA1-CC4B-AD68-1996F102346B}" srcId="{FBE795E3-F26B-564F-BF5E-324EF42DF8BC}" destId="{816AC25F-1F08-F345-91A1-0291D852E761}" srcOrd="2" destOrd="0" parTransId="{32BCA14A-6EC4-CB41-8C03-B0AB63C7173B}" sibTransId="{D87579DD-BD74-AF40-8AF5-90C589EC3B8F}"/>
    <dgm:cxn modelId="{70E9F544-58CB-574C-9FAA-042582713ED1}" type="presParOf" srcId="{8B1F6459-B200-B247-B6E1-4C28BA08EE8F}" destId="{C7F3A2B3-98F0-7F4A-92D3-E6E045FBE30D}" srcOrd="0" destOrd="0" presId="urn:microsoft.com/office/officeart/2005/8/layout/cycle7"/>
    <dgm:cxn modelId="{D391FCC9-96E5-AB4C-A544-2B3942D9FD62}" type="presParOf" srcId="{8B1F6459-B200-B247-B6E1-4C28BA08EE8F}" destId="{D2578C44-41FB-FE4E-B0AA-34EC770A707B}" srcOrd="1" destOrd="0" presId="urn:microsoft.com/office/officeart/2005/8/layout/cycle7"/>
    <dgm:cxn modelId="{61284380-710B-A74F-A7BA-CA2876451791}" type="presParOf" srcId="{D2578C44-41FB-FE4E-B0AA-34EC770A707B}" destId="{0B3D8371-C576-7C4B-9A8D-02CA091121D4}" srcOrd="0" destOrd="0" presId="urn:microsoft.com/office/officeart/2005/8/layout/cycle7"/>
    <dgm:cxn modelId="{67C06E48-CA5B-2D48-8AD1-7313C3FE5665}" type="presParOf" srcId="{8B1F6459-B200-B247-B6E1-4C28BA08EE8F}" destId="{0828FE9F-8F86-8244-8A43-8EC85B0A6F7D}" srcOrd="2" destOrd="0" presId="urn:microsoft.com/office/officeart/2005/8/layout/cycle7"/>
    <dgm:cxn modelId="{D9221496-48D9-D54C-B613-019A7A85D09B}" type="presParOf" srcId="{8B1F6459-B200-B247-B6E1-4C28BA08EE8F}" destId="{8ACB1EB9-440E-244D-8225-81268FB906DC}" srcOrd="3" destOrd="0" presId="urn:microsoft.com/office/officeart/2005/8/layout/cycle7"/>
    <dgm:cxn modelId="{9156A2AB-EC95-704A-B176-65BD8EA3D977}" type="presParOf" srcId="{8ACB1EB9-440E-244D-8225-81268FB906DC}" destId="{D6B9A3B1-B548-C042-A0DC-3199337BACEB}" srcOrd="0" destOrd="0" presId="urn:microsoft.com/office/officeart/2005/8/layout/cycle7"/>
    <dgm:cxn modelId="{49EA4A94-24CF-CE4D-AEC0-2DBE184E2ACB}" type="presParOf" srcId="{8B1F6459-B200-B247-B6E1-4C28BA08EE8F}" destId="{48F038C0-8010-0540-ADAA-D5F979B1C3ED}" srcOrd="4" destOrd="0" presId="urn:microsoft.com/office/officeart/2005/8/layout/cycle7"/>
    <dgm:cxn modelId="{9F9C56ED-5E3B-8F4F-ADE0-063CE4CAE0C1}" type="presParOf" srcId="{8B1F6459-B200-B247-B6E1-4C28BA08EE8F}" destId="{C9F614B9-645F-5343-8C40-013FE3351715}" srcOrd="5" destOrd="0" presId="urn:microsoft.com/office/officeart/2005/8/layout/cycle7"/>
    <dgm:cxn modelId="{0EBCCF53-B8DA-564F-A309-6CBB0B92C665}" type="presParOf" srcId="{C9F614B9-645F-5343-8C40-013FE3351715}" destId="{4B31FE7D-E32F-464E-B155-8B138A6EE87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E795E3-F26B-564F-BF5E-324EF42DF8BC}"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52E1FC5E-795F-E245-B5C6-C4C9F94372E7}">
      <dgm:prSet phldrT="[Text]"/>
      <dgm:spPr/>
      <dgm:t>
        <a:bodyPr/>
        <a:lstStyle/>
        <a:p>
          <a:r>
            <a:rPr lang="en-US" dirty="0"/>
            <a:t>cross-media alignment</a:t>
          </a:r>
        </a:p>
      </dgm:t>
    </dgm:pt>
    <dgm:pt modelId="{3355D775-A6B0-8C4C-B272-62496D8B3D80}" type="parTrans" cxnId="{A0E80AED-10C9-C348-87E8-B3FB6D38A58E}">
      <dgm:prSet/>
      <dgm:spPr/>
      <dgm:t>
        <a:bodyPr/>
        <a:lstStyle/>
        <a:p>
          <a:endParaRPr lang="en-US"/>
        </a:p>
      </dgm:t>
    </dgm:pt>
    <dgm:pt modelId="{A8F2E525-366E-A743-A352-49D73D9EA4C7}" type="sibTrans" cxnId="{A0E80AED-10C9-C348-87E8-B3FB6D38A58E}">
      <dgm:prSet/>
      <dgm:spPr/>
      <dgm:t>
        <a:bodyPr/>
        <a:lstStyle/>
        <a:p>
          <a:endParaRPr lang="en-US"/>
        </a:p>
      </dgm:t>
    </dgm:pt>
    <dgm:pt modelId="{9206CFE4-FD5A-474D-AD73-66671B023B75}">
      <dgm:prSet phldrT="[Text]"/>
      <dgm:spPr/>
      <dgm:t>
        <a:bodyPr/>
        <a:lstStyle/>
        <a:p>
          <a:r>
            <a:rPr lang="en-US" dirty="0"/>
            <a:t>vision</a:t>
          </a:r>
        </a:p>
      </dgm:t>
    </dgm:pt>
    <dgm:pt modelId="{52E84079-BC41-A943-A315-F43426F35191}" type="parTrans" cxnId="{B8B933D9-5BB1-814C-80DD-8CA88E2C78D1}">
      <dgm:prSet/>
      <dgm:spPr/>
      <dgm:t>
        <a:bodyPr/>
        <a:lstStyle/>
        <a:p>
          <a:endParaRPr lang="en-US"/>
        </a:p>
      </dgm:t>
    </dgm:pt>
    <dgm:pt modelId="{31F28965-8BC3-E040-98EB-D05296F00314}" type="sibTrans" cxnId="{B8B933D9-5BB1-814C-80DD-8CA88E2C78D1}">
      <dgm:prSet/>
      <dgm:spPr/>
      <dgm:t>
        <a:bodyPr/>
        <a:lstStyle/>
        <a:p>
          <a:endParaRPr lang="en-US"/>
        </a:p>
      </dgm:t>
    </dgm:pt>
    <dgm:pt modelId="{816AC25F-1F08-F345-91A1-0291D852E761}">
      <dgm:prSet phldrT="[Text]"/>
      <dgm:spPr/>
      <dgm:t>
        <a:bodyPr/>
        <a:lstStyle/>
        <a:p>
          <a:r>
            <a:rPr lang="en-US" dirty="0"/>
            <a:t>text</a:t>
          </a:r>
        </a:p>
      </dgm:t>
    </dgm:pt>
    <dgm:pt modelId="{32BCA14A-6EC4-CB41-8C03-B0AB63C7173B}" type="parTrans" cxnId="{DF330D39-6BA1-CC4B-AD68-1996F102346B}">
      <dgm:prSet/>
      <dgm:spPr/>
      <dgm:t>
        <a:bodyPr/>
        <a:lstStyle/>
        <a:p>
          <a:endParaRPr lang="en-US"/>
        </a:p>
      </dgm:t>
    </dgm:pt>
    <dgm:pt modelId="{D87579DD-BD74-AF40-8AF5-90C589EC3B8F}" type="sibTrans" cxnId="{DF330D39-6BA1-CC4B-AD68-1996F102346B}">
      <dgm:prSet/>
      <dgm:spPr/>
      <dgm:t>
        <a:bodyPr/>
        <a:lstStyle/>
        <a:p>
          <a:endParaRPr lang="en-US"/>
        </a:p>
      </dgm:t>
    </dgm:pt>
    <dgm:pt modelId="{8B1F6459-B200-B247-B6E1-4C28BA08EE8F}" type="pres">
      <dgm:prSet presAssocID="{FBE795E3-F26B-564F-BF5E-324EF42DF8BC}" presName="Name0" presStyleCnt="0">
        <dgm:presLayoutVars>
          <dgm:dir/>
          <dgm:resizeHandles val="exact"/>
        </dgm:presLayoutVars>
      </dgm:prSet>
      <dgm:spPr/>
      <dgm:t>
        <a:bodyPr/>
        <a:lstStyle/>
        <a:p>
          <a:endParaRPr lang="en-US"/>
        </a:p>
      </dgm:t>
    </dgm:pt>
    <dgm:pt modelId="{C7F3A2B3-98F0-7F4A-92D3-E6E045FBE30D}" type="pres">
      <dgm:prSet presAssocID="{52E1FC5E-795F-E245-B5C6-C4C9F94372E7}" presName="node" presStyleLbl="node1" presStyleIdx="0" presStyleCnt="3">
        <dgm:presLayoutVars>
          <dgm:bulletEnabled val="1"/>
        </dgm:presLayoutVars>
      </dgm:prSet>
      <dgm:spPr/>
      <dgm:t>
        <a:bodyPr/>
        <a:lstStyle/>
        <a:p>
          <a:endParaRPr lang="en-US"/>
        </a:p>
      </dgm:t>
    </dgm:pt>
    <dgm:pt modelId="{D2578C44-41FB-FE4E-B0AA-34EC770A707B}" type="pres">
      <dgm:prSet presAssocID="{A8F2E525-366E-A743-A352-49D73D9EA4C7}" presName="sibTrans" presStyleLbl="sibTrans2D1" presStyleIdx="0" presStyleCnt="3"/>
      <dgm:spPr/>
      <dgm:t>
        <a:bodyPr/>
        <a:lstStyle/>
        <a:p>
          <a:endParaRPr lang="en-US"/>
        </a:p>
      </dgm:t>
    </dgm:pt>
    <dgm:pt modelId="{0B3D8371-C576-7C4B-9A8D-02CA091121D4}" type="pres">
      <dgm:prSet presAssocID="{A8F2E525-366E-A743-A352-49D73D9EA4C7}" presName="connectorText" presStyleLbl="sibTrans2D1" presStyleIdx="0" presStyleCnt="3"/>
      <dgm:spPr/>
      <dgm:t>
        <a:bodyPr/>
        <a:lstStyle/>
        <a:p>
          <a:endParaRPr lang="en-US"/>
        </a:p>
      </dgm:t>
    </dgm:pt>
    <dgm:pt modelId="{0828FE9F-8F86-8244-8A43-8EC85B0A6F7D}" type="pres">
      <dgm:prSet presAssocID="{9206CFE4-FD5A-474D-AD73-66671B023B75}" presName="node" presStyleLbl="node1" presStyleIdx="1" presStyleCnt="3">
        <dgm:presLayoutVars>
          <dgm:bulletEnabled val="1"/>
        </dgm:presLayoutVars>
      </dgm:prSet>
      <dgm:spPr/>
      <dgm:t>
        <a:bodyPr/>
        <a:lstStyle/>
        <a:p>
          <a:endParaRPr lang="en-US"/>
        </a:p>
      </dgm:t>
    </dgm:pt>
    <dgm:pt modelId="{8ACB1EB9-440E-244D-8225-81268FB906DC}" type="pres">
      <dgm:prSet presAssocID="{31F28965-8BC3-E040-98EB-D05296F00314}" presName="sibTrans" presStyleLbl="sibTrans2D1" presStyleIdx="1" presStyleCnt="3"/>
      <dgm:spPr/>
      <dgm:t>
        <a:bodyPr/>
        <a:lstStyle/>
        <a:p>
          <a:endParaRPr lang="en-US"/>
        </a:p>
      </dgm:t>
    </dgm:pt>
    <dgm:pt modelId="{D6B9A3B1-B548-C042-A0DC-3199337BACEB}" type="pres">
      <dgm:prSet presAssocID="{31F28965-8BC3-E040-98EB-D05296F00314}" presName="connectorText" presStyleLbl="sibTrans2D1" presStyleIdx="1" presStyleCnt="3"/>
      <dgm:spPr/>
      <dgm:t>
        <a:bodyPr/>
        <a:lstStyle/>
        <a:p>
          <a:endParaRPr lang="en-US"/>
        </a:p>
      </dgm:t>
    </dgm:pt>
    <dgm:pt modelId="{48F038C0-8010-0540-ADAA-D5F979B1C3ED}" type="pres">
      <dgm:prSet presAssocID="{816AC25F-1F08-F345-91A1-0291D852E761}" presName="node" presStyleLbl="node1" presStyleIdx="2" presStyleCnt="3">
        <dgm:presLayoutVars>
          <dgm:bulletEnabled val="1"/>
        </dgm:presLayoutVars>
      </dgm:prSet>
      <dgm:spPr/>
      <dgm:t>
        <a:bodyPr/>
        <a:lstStyle/>
        <a:p>
          <a:endParaRPr lang="en-US"/>
        </a:p>
      </dgm:t>
    </dgm:pt>
    <dgm:pt modelId="{C9F614B9-645F-5343-8C40-013FE3351715}" type="pres">
      <dgm:prSet presAssocID="{D87579DD-BD74-AF40-8AF5-90C589EC3B8F}" presName="sibTrans" presStyleLbl="sibTrans2D1" presStyleIdx="2" presStyleCnt="3"/>
      <dgm:spPr/>
      <dgm:t>
        <a:bodyPr/>
        <a:lstStyle/>
        <a:p>
          <a:endParaRPr lang="en-US"/>
        </a:p>
      </dgm:t>
    </dgm:pt>
    <dgm:pt modelId="{4B31FE7D-E32F-464E-B155-8B138A6EE87F}" type="pres">
      <dgm:prSet presAssocID="{D87579DD-BD74-AF40-8AF5-90C589EC3B8F}" presName="connectorText" presStyleLbl="sibTrans2D1" presStyleIdx="2" presStyleCnt="3"/>
      <dgm:spPr/>
      <dgm:t>
        <a:bodyPr/>
        <a:lstStyle/>
        <a:p>
          <a:endParaRPr lang="en-US"/>
        </a:p>
      </dgm:t>
    </dgm:pt>
  </dgm:ptLst>
  <dgm:cxnLst>
    <dgm:cxn modelId="{9961BB5C-599F-354B-8E36-6BF1808EFA3F}" type="presOf" srcId="{816AC25F-1F08-F345-91A1-0291D852E761}" destId="{48F038C0-8010-0540-ADAA-D5F979B1C3ED}" srcOrd="0" destOrd="0" presId="urn:microsoft.com/office/officeart/2005/8/layout/cycle7"/>
    <dgm:cxn modelId="{37BCE922-A2E9-5844-8220-EF330F47A514}" type="presOf" srcId="{31F28965-8BC3-E040-98EB-D05296F00314}" destId="{8ACB1EB9-440E-244D-8225-81268FB906DC}" srcOrd="0" destOrd="0" presId="urn:microsoft.com/office/officeart/2005/8/layout/cycle7"/>
    <dgm:cxn modelId="{AB376674-E358-624C-9443-CC988B23B9F3}" type="presOf" srcId="{A8F2E525-366E-A743-A352-49D73D9EA4C7}" destId="{D2578C44-41FB-FE4E-B0AA-34EC770A707B}" srcOrd="0" destOrd="0" presId="urn:microsoft.com/office/officeart/2005/8/layout/cycle7"/>
    <dgm:cxn modelId="{06B402A3-C0C5-D548-9A84-521A09DB3F74}" type="presOf" srcId="{52E1FC5E-795F-E245-B5C6-C4C9F94372E7}" destId="{C7F3A2B3-98F0-7F4A-92D3-E6E045FBE30D}" srcOrd="0" destOrd="0" presId="urn:microsoft.com/office/officeart/2005/8/layout/cycle7"/>
    <dgm:cxn modelId="{2CC6361A-6854-F047-B853-ED8E1AD815C4}" type="presOf" srcId="{FBE795E3-F26B-564F-BF5E-324EF42DF8BC}" destId="{8B1F6459-B200-B247-B6E1-4C28BA08EE8F}" srcOrd="0" destOrd="0" presId="urn:microsoft.com/office/officeart/2005/8/layout/cycle7"/>
    <dgm:cxn modelId="{B28728A7-B95D-144E-888C-7612D9BE2A86}" type="presOf" srcId="{A8F2E525-366E-A743-A352-49D73D9EA4C7}" destId="{0B3D8371-C576-7C4B-9A8D-02CA091121D4}" srcOrd="1" destOrd="0" presId="urn:microsoft.com/office/officeart/2005/8/layout/cycle7"/>
    <dgm:cxn modelId="{1EE10943-5E0C-354C-B9DA-05D012A4A3ED}" type="presOf" srcId="{31F28965-8BC3-E040-98EB-D05296F00314}" destId="{D6B9A3B1-B548-C042-A0DC-3199337BACEB}" srcOrd="1" destOrd="0" presId="urn:microsoft.com/office/officeart/2005/8/layout/cycle7"/>
    <dgm:cxn modelId="{F79D4B66-6988-7549-9001-178534BB0B21}" type="presOf" srcId="{9206CFE4-FD5A-474D-AD73-66671B023B75}" destId="{0828FE9F-8F86-8244-8A43-8EC85B0A6F7D}" srcOrd="0" destOrd="0" presId="urn:microsoft.com/office/officeart/2005/8/layout/cycle7"/>
    <dgm:cxn modelId="{B4DB0986-6729-F34F-835D-92B7E6E2E7E8}" type="presOf" srcId="{D87579DD-BD74-AF40-8AF5-90C589EC3B8F}" destId="{C9F614B9-645F-5343-8C40-013FE3351715}" srcOrd="0" destOrd="0" presId="urn:microsoft.com/office/officeart/2005/8/layout/cycle7"/>
    <dgm:cxn modelId="{B8B933D9-5BB1-814C-80DD-8CA88E2C78D1}" srcId="{FBE795E3-F26B-564F-BF5E-324EF42DF8BC}" destId="{9206CFE4-FD5A-474D-AD73-66671B023B75}" srcOrd="1" destOrd="0" parTransId="{52E84079-BC41-A943-A315-F43426F35191}" sibTransId="{31F28965-8BC3-E040-98EB-D05296F00314}"/>
    <dgm:cxn modelId="{A0E80AED-10C9-C348-87E8-B3FB6D38A58E}" srcId="{FBE795E3-F26B-564F-BF5E-324EF42DF8BC}" destId="{52E1FC5E-795F-E245-B5C6-C4C9F94372E7}" srcOrd="0" destOrd="0" parTransId="{3355D775-A6B0-8C4C-B272-62496D8B3D80}" sibTransId="{A8F2E525-366E-A743-A352-49D73D9EA4C7}"/>
    <dgm:cxn modelId="{E236E977-B07D-F84B-ABD0-208AAD5BDC42}" type="presOf" srcId="{D87579DD-BD74-AF40-8AF5-90C589EC3B8F}" destId="{4B31FE7D-E32F-464E-B155-8B138A6EE87F}" srcOrd="1" destOrd="0" presId="urn:microsoft.com/office/officeart/2005/8/layout/cycle7"/>
    <dgm:cxn modelId="{DF330D39-6BA1-CC4B-AD68-1996F102346B}" srcId="{FBE795E3-F26B-564F-BF5E-324EF42DF8BC}" destId="{816AC25F-1F08-F345-91A1-0291D852E761}" srcOrd="2" destOrd="0" parTransId="{32BCA14A-6EC4-CB41-8C03-B0AB63C7173B}" sibTransId="{D87579DD-BD74-AF40-8AF5-90C589EC3B8F}"/>
    <dgm:cxn modelId="{70E9F544-58CB-574C-9FAA-042582713ED1}" type="presParOf" srcId="{8B1F6459-B200-B247-B6E1-4C28BA08EE8F}" destId="{C7F3A2B3-98F0-7F4A-92D3-E6E045FBE30D}" srcOrd="0" destOrd="0" presId="urn:microsoft.com/office/officeart/2005/8/layout/cycle7"/>
    <dgm:cxn modelId="{D391FCC9-96E5-AB4C-A544-2B3942D9FD62}" type="presParOf" srcId="{8B1F6459-B200-B247-B6E1-4C28BA08EE8F}" destId="{D2578C44-41FB-FE4E-B0AA-34EC770A707B}" srcOrd="1" destOrd="0" presId="urn:microsoft.com/office/officeart/2005/8/layout/cycle7"/>
    <dgm:cxn modelId="{61284380-710B-A74F-A7BA-CA2876451791}" type="presParOf" srcId="{D2578C44-41FB-FE4E-B0AA-34EC770A707B}" destId="{0B3D8371-C576-7C4B-9A8D-02CA091121D4}" srcOrd="0" destOrd="0" presId="urn:microsoft.com/office/officeart/2005/8/layout/cycle7"/>
    <dgm:cxn modelId="{67C06E48-CA5B-2D48-8AD1-7313C3FE5665}" type="presParOf" srcId="{8B1F6459-B200-B247-B6E1-4C28BA08EE8F}" destId="{0828FE9F-8F86-8244-8A43-8EC85B0A6F7D}" srcOrd="2" destOrd="0" presId="urn:microsoft.com/office/officeart/2005/8/layout/cycle7"/>
    <dgm:cxn modelId="{D9221496-48D9-D54C-B613-019A7A85D09B}" type="presParOf" srcId="{8B1F6459-B200-B247-B6E1-4C28BA08EE8F}" destId="{8ACB1EB9-440E-244D-8225-81268FB906DC}" srcOrd="3" destOrd="0" presId="urn:microsoft.com/office/officeart/2005/8/layout/cycle7"/>
    <dgm:cxn modelId="{9156A2AB-EC95-704A-B176-65BD8EA3D977}" type="presParOf" srcId="{8ACB1EB9-440E-244D-8225-81268FB906DC}" destId="{D6B9A3B1-B548-C042-A0DC-3199337BACEB}" srcOrd="0" destOrd="0" presId="urn:microsoft.com/office/officeart/2005/8/layout/cycle7"/>
    <dgm:cxn modelId="{49EA4A94-24CF-CE4D-AEC0-2DBE184E2ACB}" type="presParOf" srcId="{8B1F6459-B200-B247-B6E1-4C28BA08EE8F}" destId="{48F038C0-8010-0540-ADAA-D5F979B1C3ED}" srcOrd="4" destOrd="0" presId="urn:microsoft.com/office/officeart/2005/8/layout/cycle7"/>
    <dgm:cxn modelId="{9F9C56ED-5E3B-8F4F-ADE0-063CE4CAE0C1}" type="presParOf" srcId="{8B1F6459-B200-B247-B6E1-4C28BA08EE8F}" destId="{C9F614B9-645F-5343-8C40-013FE3351715}" srcOrd="5" destOrd="0" presId="urn:microsoft.com/office/officeart/2005/8/layout/cycle7"/>
    <dgm:cxn modelId="{0EBCCF53-B8DA-564F-A309-6CBB0B92C665}" type="presParOf" srcId="{C9F614B9-645F-5343-8C40-013FE3351715}" destId="{4B31FE7D-E32F-464E-B155-8B138A6EE87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51B892-B79E-5E4E-A6AB-8ADE06084503}" type="doc">
      <dgm:prSet loTypeId="urn:microsoft.com/office/officeart/2008/layout/VerticalCircleList" loCatId="" qsTypeId="urn:microsoft.com/office/officeart/2005/8/quickstyle/simple3" qsCatId="simple" csTypeId="urn:microsoft.com/office/officeart/2005/8/colors/accent1_2" csCatId="accent1" phldr="1"/>
      <dgm:spPr/>
      <dgm:t>
        <a:bodyPr/>
        <a:lstStyle/>
        <a:p>
          <a:endParaRPr lang="en-US"/>
        </a:p>
      </dgm:t>
    </dgm:pt>
    <dgm:pt modelId="{605E4C40-B0E0-3F49-9FDE-5C2FEA016E83}">
      <dgm:prSet phldrT="[Text]"/>
      <dgm:spPr/>
      <dgm:t>
        <a:bodyPr/>
        <a:lstStyle/>
        <a:p>
          <a:r>
            <a:rPr lang="en-US" dirty="0"/>
            <a:t>Knowledge for data</a:t>
          </a:r>
        </a:p>
      </dgm:t>
    </dgm:pt>
    <dgm:pt modelId="{CB473F05-B59D-1347-8CFC-EB1753E4675F}" type="parTrans" cxnId="{2DC42839-8173-784D-92AE-C39D03512330}">
      <dgm:prSet/>
      <dgm:spPr/>
      <dgm:t>
        <a:bodyPr/>
        <a:lstStyle/>
        <a:p>
          <a:endParaRPr lang="en-US"/>
        </a:p>
      </dgm:t>
    </dgm:pt>
    <dgm:pt modelId="{B852A9B8-B69C-BD4C-9BE4-47FAF2E34B47}" type="sibTrans" cxnId="{2DC42839-8173-784D-92AE-C39D03512330}">
      <dgm:prSet/>
      <dgm:spPr/>
      <dgm:t>
        <a:bodyPr/>
        <a:lstStyle/>
        <a:p>
          <a:endParaRPr lang="en-US"/>
        </a:p>
      </dgm:t>
    </dgm:pt>
    <dgm:pt modelId="{95FAC6DE-B9F5-CD45-8E4F-E458930879C7}">
      <dgm:prSet phldrT="[Text]"/>
      <dgm:spPr/>
      <dgm:t>
        <a:bodyPr/>
        <a:lstStyle/>
        <a:p>
          <a:r>
            <a:rPr lang="en-US" dirty="0"/>
            <a:t>Knowledge for Model</a:t>
          </a:r>
        </a:p>
      </dgm:t>
    </dgm:pt>
    <dgm:pt modelId="{1C3C5E2D-1A62-684B-9537-FDBDA28D506D}" type="parTrans" cxnId="{45D388B2-5933-4A4D-82D3-5A36E5A9EC82}">
      <dgm:prSet/>
      <dgm:spPr/>
      <dgm:t>
        <a:bodyPr/>
        <a:lstStyle/>
        <a:p>
          <a:endParaRPr lang="en-US"/>
        </a:p>
      </dgm:t>
    </dgm:pt>
    <dgm:pt modelId="{8DC8369C-1A0E-B847-9DC4-96F2AC1A0B24}" type="sibTrans" cxnId="{45D388B2-5933-4A4D-82D3-5A36E5A9EC82}">
      <dgm:prSet/>
      <dgm:spPr/>
      <dgm:t>
        <a:bodyPr/>
        <a:lstStyle/>
        <a:p>
          <a:endParaRPr lang="en-US"/>
        </a:p>
      </dgm:t>
    </dgm:pt>
    <dgm:pt modelId="{10E938E2-EE5A-DF45-96BF-A2014755140A}">
      <dgm:prSet phldrT="[Text]"/>
      <dgm:spPr/>
      <dgm:t>
        <a:bodyPr/>
        <a:lstStyle/>
        <a:p>
          <a:endParaRPr lang="en-US" dirty="0"/>
        </a:p>
      </dgm:t>
    </dgm:pt>
    <dgm:pt modelId="{D907F406-5017-1740-A16F-9CEE6C5C53B8}" type="parTrans" cxnId="{EEAA38EC-65B3-F64D-A1ED-D1D38BCD6345}">
      <dgm:prSet/>
      <dgm:spPr/>
      <dgm:t>
        <a:bodyPr/>
        <a:lstStyle/>
        <a:p>
          <a:endParaRPr lang="en-US"/>
        </a:p>
      </dgm:t>
    </dgm:pt>
    <dgm:pt modelId="{610DCA29-6D10-1A45-B020-BC3E4B266284}" type="sibTrans" cxnId="{EEAA38EC-65B3-F64D-A1ED-D1D38BCD6345}">
      <dgm:prSet/>
      <dgm:spPr/>
      <dgm:t>
        <a:bodyPr/>
        <a:lstStyle/>
        <a:p>
          <a:endParaRPr lang="en-US"/>
        </a:p>
      </dgm:t>
    </dgm:pt>
    <dgm:pt modelId="{7CF48C87-E408-7C47-9490-322B9AAF2C3A}">
      <dgm:prSet phldrT="[Text]"/>
      <dgm:spPr/>
      <dgm:t>
        <a:bodyPr/>
        <a:lstStyle/>
        <a:p>
          <a:endParaRPr lang="en-US" dirty="0"/>
        </a:p>
      </dgm:t>
    </dgm:pt>
    <dgm:pt modelId="{D8DA6AC9-5B09-2D46-9721-8ECB4E0CED55}" type="parTrans" cxnId="{B39AF3DE-3D14-5542-BC9A-AAE3227F270E}">
      <dgm:prSet/>
      <dgm:spPr/>
      <dgm:t>
        <a:bodyPr/>
        <a:lstStyle/>
        <a:p>
          <a:endParaRPr lang="en-US"/>
        </a:p>
      </dgm:t>
    </dgm:pt>
    <dgm:pt modelId="{4A16F297-9BFF-6043-9189-BE622461433B}" type="sibTrans" cxnId="{B39AF3DE-3D14-5542-BC9A-AAE3227F270E}">
      <dgm:prSet/>
      <dgm:spPr/>
      <dgm:t>
        <a:bodyPr/>
        <a:lstStyle/>
        <a:p>
          <a:endParaRPr lang="en-US"/>
        </a:p>
      </dgm:t>
    </dgm:pt>
    <dgm:pt modelId="{0A5C26A3-A2EC-8744-862C-038D983091AB}" type="pres">
      <dgm:prSet presAssocID="{3151B892-B79E-5E4E-A6AB-8ADE06084503}" presName="Name0" presStyleCnt="0">
        <dgm:presLayoutVars>
          <dgm:dir/>
        </dgm:presLayoutVars>
      </dgm:prSet>
      <dgm:spPr/>
      <dgm:t>
        <a:bodyPr/>
        <a:lstStyle/>
        <a:p>
          <a:endParaRPr lang="en-US"/>
        </a:p>
      </dgm:t>
    </dgm:pt>
    <dgm:pt modelId="{ECED475B-259C-6F44-B2B6-A23E0A5F6244}" type="pres">
      <dgm:prSet presAssocID="{10E938E2-EE5A-DF45-96BF-A2014755140A}" presName="withChildren" presStyleCnt="0"/>
      <dgm:spPr/>
    </dgm:pt>
    <dgm:pt modelId="{DC1A3700-A9A7-9840-9D42-9F7A988B280B}" type="pres">
      <dgm:prSet presAssocID="{10E938E2-EE5A-DF45-96BF-A2014755140A}" presName="bigCircle" presStyleLbl="vennNode1" presStyleIdx="0" presStyleCnt="4"/>
      <dgm:spPr/>
    </dgm:pt>
    <dgm:pt modelId="{4E548393-1413-4E40-AAC5-C1D6F867CB30}" type="pres">
      <dgm:prSet presAssocID="{10E938E2-EE5A-DF45-96BF-A2014755140A}" presName="medCircle" presStyleLbl="vennNode1" presStyleIdx="1" presStyleCnt="4"/>
      <dgm:spPr/>
    </dgm:pt>
    <dgm:pt modelId="{C8049552-2320-1F49-967D-F34BF484DC79}" type="pres">
      <dgm:prSet presAssocID="{10E938E2-EE5A-DF45-96BF-A2014755140A}" presName="txLvl1" presStyleLbl="revTx" presStyleIdx="0" presStyleCnt="4"/>
      <dgm:spPr/>
      <dgm:t>
        <a:bodyPr/>
        <a:lstStyle/>
        <a:p>
          <a:endParaRPr lang="en-US"/>
        </a:p>
      </dgm:t>
    </dgm:pt>
    <dgm:pt modelId="{3C9E8A37-398B-C147-BC61-E12510309529}" type="pres">
      <dgm:prSet presAssocID="{10E938E2-EE5A-DF45-96BF-A2014755140A}" presName="lin" presStyleCnt="0"/>
      <dgm:spPr/>
    </dgm:pt>
    <dgm:pt modelId="{F8727A09-E017-934E-8620-0F2D1590F066}" type="pres">
      <dgm:prSet presAssocID="{95FAC6DE-B9F5-CD45-8E4F-E458930879C7}" presName="txLvl2" presStyleLbl="revTx" presStyleIdx="1" presStyleCnt="4"/>
      <dgm:spPr/>
      <dgm:t>
        <a:bodyPr/>
        <a:lstStyle/>
        <a:p>
          <a:endParaRPr lang="en-US"/>
        </a:p>
      </dgm:t>
    </dgm:pt>
    <dgm:pt modelId="{96B21378-6C25-3E42-8E53-37A2612B2242}" type="pres">
      <dgm:prSet presAssocID="{10E938E2-EE5A-DF45-96BF-A2014755140A}" presName="overlap" presStyleCnt="0"/>
      <dgm:spPr/>
    </dgm:pt>
    <dgm:pt modelId="{34C4172B-F56D-2D42-889C-C467582E89C8}" type="pres">
      <dgm:prSet presAssocID="{7CF48C87-E408-7C47-9490-322B9AAF2C3A}" presName="withChildren" presStyleCnt="0"/>
      <dgm:spPr/>
    </dgm:pt>
    <dgm:pt modelId="{3ED6E150-B2FB-344D-82B2-FCA1CEB626F7}" type="pres">
      <dgm:prSet presAssocID="{7CF48C87-E408-7C47-9490-322B9AAF2C3A}" presName="bigCircle" presStyleLbl="vennNode1" presStyleIdx="2" presStyleCnt="4"/>
      <dgm:spPr/>
    </dgm:pt>
    <dgm:pt modelId="{89ED5491-994F-9842-9880-0BE91CD354E3}" type="pres">
      <dgm:prSet presAssocID="{7CF48C87-E408-7C47-9490-322B9AAF2C3A}" presName="medCircle" presStyleLbl="vennNode1" presStyleIdx="3" presStyleCnt="4"/>
      <dgm:spPr/>
    </dgm:pt>
    <dgm:pt modelId="{B455F07E-3C78-7B48-AA43-49E29FEBB0CA}" type="pres">
      <dgm:prSet presAssocID="{7CF48C87-E408-7C47-9490-322B9AAF2C3A}" presName="txLvl1" presStyleLbl="revTx" presStyleIdx="2" presStyleCnt="4"/>
      <dgm:spPr/>
      <dgm:t>
        <a:bodyPr/>
        <a:lstStyle/>
        <a:p>
          <a:endParaRPr lang="en-US"/>
        </a:p>
      </dgm:t>
    </dgm:pt>
    <dgm:pt modelId="{0C32FFAF-92D9-834E-9DB4-B34F156DDC7C}" type="pres">
      <dgm:prSet presAssocID="{7CF48C87-E408-7C47-9490-322B9AAF2C3A}" presName="lin" presStyleCnt="0"/>
      <dgm:spPr/>
    </dgm:pt>
    <dgm:pt modelId="{F423D071-2A0B-3546-8C6E-54E0BF87DD17}" type="pres">
      <dgm:prSet presAssocID="{605E4C40-B0E0-3F49-9FDE-5C2FEA016E83}" presName="txLvl2" presStyleLbl="revTx" presStyleIdx="3" presStyleCnt="4" custLinFactNeighborX="2410" custLinFactNeighborY="67206"/>
      <dgm:spPr/>
      <dgm:t>
        <a:bodyPr/>
        <a:lstStyle/>
        <a:p>
          <a:endParaRPr lang="en-US"/>
        </a:p>
      </dgm:t>
    </dgm:pt>
  </dgm:ptLst>
  <dgm:cxnLst>
    <dgm:cxn modelId="{45C98ED5-25BB-1141-9E78-CA93BBC73FAA}" type="presOf" srcId="{7CF48C87-E408-7C47-9490-322B9AAF2C3A}" destId="{B455F07E-3C78-7B48-AA43-49E29FEBB0CA}" srcOrd="0" destOrd="0" presId="urn:microsoft.com/office/officeart/2008/layout/VerticalCircleList"/>
    <dgm:cxn modelId="{2DC42839-8173-784D-92AE-C39D03512330}" srcId="{7CF48C87-E408-7C47-9490-322B9AAF2C3A}" destId="{605E4C40-B0E0-3F49-9FDE-5C2FEA016E83}" srcOrd="0" destOrd="0" parTransId="{CB473F05-B59D-1347-8CFC-EB1753E4675F}" sibTransId="{B852A9B8-B69C-BD4C-9BE4-47FAF2E34B47}"/>
    <dgm:cxn modelId="{CAAE6D4D-9F33-4445-B40B-1B22F59CB7CB}" type="presOf" srcId="{10E938E2-EE5A-DF45-96BF-A2014755140A}" destId="{C8049552-2320-1F49-967D-F34BF484DC79}" srcOrd="0" destOrd="0" presId="urn:microsoft.com/office/officeart/2008/layout/VerticalCircleList"/>
    <dgm:cxn modelId="{4744EA86-12E8-8A4B-9559-68E1EE01D9CB}" type="presOf" srcId="{3151B892-B79E-5E4E-A6AB-8ADE06084503}" destId="{0A5C26A3-A2EC-8744-862C-038D983091AB}" srcOrd="0" destOrd="0" presId="urn:microsoft.com/office/officeart/2008/layout/VerticalCircleList"/>
    <dgm:cxn modelId="{EEAA38EC-65B3-F64D-A1ED-D1D38BCD6345}" srcId="{3151B892-B79E-5E4E-A6AB-8ADE06084503}" destId="{10E938E2-EE5A-DF45-96BF-A2014755140A}" srcOrd="0" destOrd="0" parTransId="{D907F406-5017-1740-A16F-9CEE6C5C53B8}" sibTransId="{610DCA29-6D10-1A45-B020-BC3E4B266284}"/>
    <dgm:cxn modelId="{FD19D70B-2488-6C43-BD01-14110C59A242}" type="presOf" srcId="{95FAC6DE-B9F5-CD45-8E4F-E458930879C7}" destId="{F8727A09-E017-934E-8620-0F2D1590F066}" srcOrd="0" destOrd="0" presId="urn:microsoft.com/office/officeart/2008/layout/VerticalCircleList"/>
    <dgm:cxn modelId="{45D388B2-5933-4A4D-82D3-5A36E5A9EC82}" srcId="{10E938E2-EE5A-DF45-96BF-A2014755140A}" destId="{95FAC6DE-B9F5-CD45-8E4F-E458930879C7}" srcOrd="0" destOrd="0" parTransId="{1C3C5E2D-1A62-684B-9537-FDBDA28D506D}" sibTransId="{8DC8369C-1A0E-B847-9DC4-96F2AC1A0B24}"/>
    <dgm:cxn modelId="{7BC4E07B-A993-4742-8DF3-D84CF44276CD}" type="presOf" srcId="{605E4C40-B0E0-3F49-9FDE-5C2FEA016E83}" destId="{F423D071-2A0B-3546-8C6E-54E0BF87DD17}" srcOrd="0" destOrd="0" presId="urn:microsoft.com/office/officeart/2008/layout/VerticalCircleList"/>
    <dgm:cxn modelId="{B39AF3DE-3D14-5542-BC9A-AAE3227F270E}" srcId="{3151B892-B79E-5E4E-A6AB-8ADE06084503}" destId="{7CF48C87-E408-7C47-9490-322B9AAF2C3A}" srcOrd="1" destOrd="0" parTransId="{D8DA6AC9-5B09-2D46-9721-8ECB4E0CED55}" sibTransId="{4A16F297-9BFF-6043-9189-BE622461433B}"/>
    <dgm:cxn modelId="{DEB47F12-3144-3A43-B460-F268417E5C1C}" type="presParOf" srcId="{0A5C26A3-A2EC-8744-862C-038D983091AB}" destId="{ECED475B-259C-6F44-B2B6-A23E0A5F6244}" srcOrd="0" destOrd="0" presId="urn:microsoft.com/office/officeart/2008/layout/VerticalCircleList"/>
    <dgm:cxn modelId="{1053991F-5CC5-204E-9513-5A77174FB086}" type="presParOf" srcId="{ECED475B-259C-6F44-B2B6-A23E0A5F6244}" destId="{DC1A3700-A9A7-9840-9D42-9F7A988B280B}" srcOrd="0" destOrd="0" presId="urn:microsoft.com/office/officeart/2008/layout/VerticalCircleList"/>
    <dgm:cxn modelId="{1C6362AD-CA21-264D-806E-EB928ADACB84}" type="presParOf" srcId="{ECED475B-259C-6F44-B2B6-A23E0A5F6244}" destId="{4E548393-1413-4E40-AAC5-C1D6F867CB30}" srcOrd="1" destOrd="0" presId="urn:microsoft.com/office/officeart/2008/layout/VerticalCircleList"/>
    <dgm:cxn modelId="{8CB4D4DD-83AD-3547-93DD-8AAF79FB22D4}" type="presParOf" srcId="{ECED475B-259C-6F44-B2B6-A23E0A5F6244}" destId="{C8049552-2320-1F49-967D-F34BF484DC79}" srcOrd="2" destOrd="0" presId="urn:microsoft.com/office/officeart/2008/layout/VerticalCircleList"/>
    <dgm:cxn modelId="{1238954E-F667-6A46-9CE1-CEE7B436C737}" type="presParOf" srcId="{ECED475B-259C-6F44-B2B6-A23E0A5F6244}" destId="{3C9E8A37-398B-C147-BC61-E12510309529}" srcOrd="3" destOrd="0" presId="urn:microsoft.com/office/officeart/2008/layout/VerticalCircleList"/>
    <dgm:cxn modelId="{FECF29B6-8A97-364C-B16B-ED634ED9B5AF}" type="presParOf" srcId="{3C9E8A37-398B-C147-BC61-E12510309529}" destId="{F8727A09-E017-934E-8620-0F2D1590F066}" srcOrd="0" destOrd="0" presId="urn:microsoft.com/office/officeart/2008/layout/VerticalCircleList"/>
    <dgm:cxn modelId="{CA7F3E63-0C15-BA43-BCE8-2B2F0897264C}" type="presParOf" srcId="{0A5C26A3-A2EC-8744-862C-038D983091AB}" destId="{96B21378-6C25-3E42-8E53-37A2612B2242}" srcOrd="1" destOrd="0" presId="urn:microsoft.com/office/officeart/2008/layout/VerticalCircleList"/>
    <dgm:cxn modelId="{3637A2C0-2C03-1B4C-A65E-7E4CA165EADB}" type="presParOf" srcId="{0A5C26A3-A2EC-8744-862C-038D983091AB}" destId="{34C4172B-F56D-2D42-889C-C467582E89C8}" srcOrd="2" destOrd="0" presId="urn:microsoft.com/office/officeart/2008/layout/VerticalCircleList"/>
    <dgm:cxn modelId="{E154C653-2D6A-FD41-8127-7664BEEED4E3}" type="presParOf" srcId="{34C4172B-F56D-2D42-889C-C467582E89C8}" destId="{3ED6E150-B2FB-344D-82B2-FCA1CEB626F7}" srcOrd="0" destOrd="0" presId="urn:microsoft.com/office/officeart/2008/layout/VerticalCircleList"/>
    <dgm:cxn modelId="{ECBF0519-2B10-894F-9C14-9C17E0D75CFF}" type="presParOf" srcId="{34C4172B-F56D-2D42-889C-C467582E89C8}" destId="{89ED5491-994F-9842-9880-0BE91CD354E3}" srcOrd="1" destOrd="0" presId="urn:microsoft.com/office/officeart/2008/layout/VerticalCircleList"/>
    <dgm:cxn modelId="{45D552C5-54D6-B94D-A05E-90D6DA64E00C}" type="presParOf" srcId="{34C4172B-F56D-2D42-889C-C467582E89C8}" destId="{B455F07E-3C78-7B48-AA43-49E29FEBB0CA}" srcOrd="2" destOrd="0" presId="urn:microsoft.com/office/officeart/2008/layout/VerticalCircleList"/>
    <dgm:cxn modelId="{22E27610-AC29-AE4E-B8F9-DE287E9CE13E}" type="presParOf" srcId="{34C4172B-F56D-2D42-889C-C467582E89C8}" destId="{0C32FFAF-92D9-834E-9DB4-B34F156DDC7C}" srcOrd="3" destOrd="0" presId="urn:microsoft.com/office/officeart/2008/layout/VerticalCircleList"/>
    <dgm:cxn modelId="{9DBFDCD3-091D-4246-9DC3-EF96E716B33A}" type="presParOf" srcId="{0C32FFAF-92D9-834E-9DB4-B34F156DDC7C}" destId="{F423D071-2A0B-3546-8C6E-54E0BF87DD17}" srcOrd="0"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548BF5-8D43-A44F-AAD7-C3604BCCBD9D}" type="doc">
      <dgm:prSet loTypeId="urn:microsoft.com/office/officeart/2005/8/layout/target1" loCatId="" qsTypeId="urn:microsoft.com/office/officeart/2005/8/quickstyle/simple1" qsCatId="simple" csTypeId="urn:microsoft.com/office/officeart/2005/8/colors/accent1_3" csCatId="accent1" phldr="1"/>
      <dgm:spPr/>
    </dgm:pt>
    <dgm:pt modelId="{289282B5-953F-A94F-91AA-225660B89277}">
      <dgm:prSet phldrT="[Text]"/>
      <dgm:spPr/>
      <dgm:t>
        <a:bodyPr/>
        <a:lstStyle/>
        <a:p>
          <a:r>
            <a:rPr lang="en-US" dirty="0"/>
            <a:t>object labels</a:t>
          </a:r>
        </a:p>
      </dgm:t>
    </dgm:pt>
    <dgm:pt modelId="{CFB9E54D-4ED7-EE4A-8473-40903C05F200}" type="parTrans" cxnId="{AB7D6F32-BF5D-5D47-915A-154779216BA6}">
      <dgm:prSet/>
      <dgm:spPr/>
      <dgm:t>
        <a:bodyPr/>
        <a:lstStyle/>
        <a:p>
          <a:endParaRPr lang="en-US"/>
        </a:p>
      </dgm:t>
    </dgm:pt>
    <dgm:pt modelId="{FC9A3B87-6181-0641-A252-A6CD825810C3}" type="sibTrans" cxnId="{AB7D6F32-BF5D-5D47-915A-154779216BA6}">
      <dgm:prSet/>
      <dgm:spPr/>
      <dgm:t>
        <a:bodyPr/>
        <a:lstStyle/>
        <a:p>
          <a:endParaRPr lang="en-US"/>
        </a:p>
      </dgm:t>
    </dgm:pt>
    <dgm:pt modelId="{FC0CA79F-C050-3842-8D6A-D0C9ABF1F6B6}">
      <dgm:prSet phldrT="[Text]"/>
      <dgm:spPr/>
      <dgm:t>
        <a:bodyPr/>
        <a:lstStyle/>
        <a:p>
          <a:r>
            <a:rPr lang="en-US" dirty="0"/>
            <a:t>objects</a:t>
          </a:r>
        </a:p>
      </dgm:t>
    </dgm:pt>
    <dgm:pt modelId="{464A32E7-B2FE-0244-8E81-37DC86C48A16}" type="parTrans" cxnId="{AE60C276-8E1D-4C4F-ADBC-778E556F6D0A}">
      <dgm:prSet/>
      <dgm:spPr/>
      <dgm:t>
        <a:bodyPr/>
        <a:lstStyle/>
        <a:p>
          <a:endParaRPr lang="en-US"/>
        </a:p>
      </dgm:t>
    </dgm:pt>
    <dgm:pt modelId="{373386FD-4B32-CF42-8356-AD467B85F9AD}" type="sibTrans" cxnId="{AE60C276-8E1D-4C4F-ADBC-778E556F6D0A}">
      <dgm:prSet/>
      <dgm:spPr/>
      <dgm:t>
        <a:bodyPr/>
        <a:lstStyle/>
        <a:p>
          <a:endParaRPr lang="en-US"/>
        </a:p>
      </dgm:t>
    </dgm:pt>
    <dgm:pt modelId="{87D46FCC-2AAE-954D-BD70-88B5A30F2443}">
      <dgm:prSet phldrT="[Text]"/>
      <dgm:spPr/>
      <dgm:t>
        <a:bodyPr/>
        <a:lstStyle/>
        <a:p>
          <a:endParaRPr lang="en-US"/>
        </a:p>
      </dgm:t>
    </dgm:pt>
    <dgm:pt modelId="{6B9011A7-0D64-074F-B606-FB15BE2CD353}" type="parTrans" cxnId="{4BB1056D-8CE6-D14C-B1B9-EE1523F80C6C}">
      <dgm:prSet/>
      <dgm:spPr/>
      <dgm:t>
        <a:bodyPr/>
        <a:lstStyle/>
        <a:p>
          <a:endParaRPr lang="en-US"/>
        </a:p>
      </dgm:t>
    </dgm:pt>
    <dgm:pt modelId="{4D6BB6D8-6972-074A-8304-22628E548F6E}" type="sibTrans" cxnId="{4BB1056D-8CE6-D14C-B1B9-EE1523F80C6C}">
      <dgm:prSet/>
      <dgm:spPr/>
      <dgm:t>
        <a:bodyPr/>
        <a:lstStyle/>
        <a:p>
          <a:endParaRPr lang="en-US"/>
        </a:p>
      </dgm:t>
    </dgm:pt>
    <dgm:pt modelId="{40B55E62-E699-BC47-A584-4E63BDDBC895}">
      <dgm:prSet phldrT="[Text]"/>
      <dgm:spPr/>
      <dgm:t>
        <a:bodyPr/>
        <a:lstStyle/>
        <a:p>
          <a:r>
            <a:rPr lang="en-US" dirty="0"/>
            <a:t>scene graphs</a:t>
          </a:r>
        </a:p>
      </dgm:t>
    </dgm:pt>
    <dgm:pt modelId="{946B1DC3-C3E5-5347-9E6E-367E0179BDD0}" type="parTrans" cxnId="{37255678-91BE-DC46-9525-1B1F685F958E}">
      <dgm:prSet/>
      <dgm:spPr/>
      <dgm:t>
        <a:bodyPr/>
        <a:lstStyle/>
        <a:p>
          <a:endParaRPr lang="en-US"/>
        </a:p>
      </dgm:t>
    </dgm:pt>
    <dgm:pt modelId="{3051A0F2-EE92-CD49-A376-C0594E00FD4B}" type="sibTrans" cxnId="{37255678-91BE-DC46-9525-1B1F685F958E}">
      <dgm:prSet/>
      <dgm:spPr/>
      <dgm:t>
        <a:bodyPr/>
        <a:lstStyle/>
        <a:p>
          <a:endParaRPr lang="en-US"/>
        </a:p>
      </dgm:t>
    </dgm:pt>
    <dgm:pt modelId="{51109FF9-0A6B-1C4B-BD19-B89F696F068B}">
      <dgm:prSet phldrT="[Text]"/>
      <dgm:spPr/>
      <dgm:t>
        <a:bodyPr/>
        <a:lstStyle/>
        <a:p>
          <a:r>
            <a:rPr lang="en-US" dirty="0"/>
            <a:t>pixels</a:t>
          </a:r>
        </a:p>
      </dgm:t>
    </dgm:pt>
    <dgm:pt modelId="{FC7664BC-1A56-994C-A572-97EF939977D4}" type="parTrans" cxnId="{27D6EC2C-5D8D-A24E-A9AF-4E79F5FD12D6}">
      <dgm:prSet/>
      <dgm:spPr/>
      <dgm:t>
        <a:bodyPr/>
        <a:lstStyle/>
        <a:p>
          <a:endParaRPr lang="en-US"/>
        </a:p>
      </dgm:t>
    </dgm:pt>
    <dgm:pt modelId="{A9C6298F-C002-4D4A-A764-A4DCBCF76E54}" type="sibTrans" cxnId="{27D6EC2C-5D8D-A24E-A9AF-4E79F5FD12D6}">
      <dgm:prSet/>
      <dgm:spPr/>
      <dgm:t>
        <a:bodyPr/>
        <a:lstStyle/>
        <a:p>
          <a:endParaRPr lang="en-US"/>
        </a:p>
      </dgm:t>
    </dgm:pt>
    <dgm:pt modelId="{B682EF5D-5211-554F-995F-A0F00F4A1B1B}">
      <dgm:prSet phldrT="[Text]"/>
      <dgm:spPr/>
      <dgm:t>
        <a:bodyPr/>
        <a:lstStyle/>
        <a:p>
          <a:r>
            <a:rPr lang="en-US" dirty="0"/>
            <a:t>situational knowledge</a:t>
          </a:r>
        </a:p>
      </dgm:t>
    </dgm:pt>
    <dgm:pt modelId="{26527693-DCA0-2E45-805D-2F1718113DF7}" type="parTrans" cxnId="{F93227B8-7DD0-C240-9225-C49F7DB75391}">
      <dgm:prSet/>
      <dgm:spPr/>
      <dgm:t>
        <a:bodyPr/>
        <a:lstStyle/>
        <a:p>
          <a:endParaRPr lang="en-US"/>
        </a:p>
      </dgm:t>
    </dgm:pt>
    <dgm:pt modelId="{2371817B-504D-0B4E-99F9-DC9CA10DFAA2}" type="sibTrans" cxnId="{F93227B8-7DD0-C240-9225-C49F7DB75391}">
      <dgm:prSet/>
      <dgm:spPr/>
      <dgm:t>
        <a:bodyPr/>
        <a:lstStyle/>
        <a:p>
          <a:endParaRPr lang="en-US"/>
        </a:p>
      </dgm:t>
    </dgm:pt>
    <dgm:pt modelId="{08B53319-D9CE-C34A-B140-0A1B7717D1AC}" type="pres">
      <dgm:prSet presAssocID="{ED548BF5-8D43-A44F-AAD7-C3604BCCBD9D}" presName="composite" presStyleCnt="0">
        <dgm:presLayoutVars>
          <dgm:chMax val="5"/>
          <dgm:dir/>
          <dgm:resizeHandles val="exact"/>
        </dgm:presLayoutVars>
      </dgm:prSet>
      <dgm:spPr/>
    </dgm:pt>
    <dgm:pt modelId="{14FD7588-DC0C-CA4C-9421-B12131739489}" type="pres">
      <dgm:prSet presAssocID="{B682EF5D-5211-554F-995F-A0F00F4A1B1B}" presName="circle1" presStyleLbl="lnNode1" presStyleIdx="0" presStyleCnt="5"/>
      <dgm:spPr/>
    </dgm:pt>
    <dgm:pt modelId="{9A1F3E80-FB4B-2546-8102-58833340A290}" type="pres">
      <dgm:prSet presAssocID="{B682EF5D-5211-554F-995F-A0F00F4A1B1B}" presName="text1" presStyleLbl="revTx" presStyleIdx="0" presStyleCnt="5">
        <dgm:presLayoutVars>
          <dgm:bulletEnabled val="1"/>
        </dgm:presLayoutVars>
      </dgm:prSet>
      <dgm:spPr/>
      <dgm:t>
        <a:bodyPr/>
        <a:lstStyle/>
        <a:p>
          <a:endParaRPr lang="en-US"/>
        </a:p>
      </dgm:t>
    </dgm:pt>
    <dgm:pt modelId="{A516502B-C453-D044-8102-F928B265FEDC}" type="pres">
      <dgm:prSet presAssocID="{B682EF5D-5211-554F-995F-A0F00F4A1B1B}" presName="line1" presStyleLbl="callout" presStyleIdx="0" presStyleCnt="10"/>
      <dgm:spPr/>
    </dgm:pt>
    <dgm:pt modelId="{3134D0B4-FBFA-8C49-B1A0-31C16A876F49}" type="pres">
      <dgm:prSet presAssocID="{B682EF5D-5211-554F-995F-A0F00F4A1B1B}" presName="d1" presStyleLbl="callout" presStyleIdx="1" presStyleCnt="10"/>
      <dgm:spPr/>
    </dgm:pt>
    <dgm:pt modelId="{8438402A-ADBE-534A-AC8C-071C4BBA3BC2}" type="pres">
      <dgm:prSet presAssocID="{40B55E62-E699-BC47-A584-4E63BDDBC895}" presName="circle2" presStyleLbl="lnNode1" presStyleIdx="1" presStyleCnt="5"/>
      <dgm:spPr/>
    </dgm:pt>
    <dgm:pt modelId="{AD8507C9-A69E-194F-B683-4B3A9A2DCE2B}" type="pres">
      <dgm:prSet presAssocID="{40B55E62-E699-BC47-A584-4E63BDDBC895}" presName="text2" presStyleLbl="revTx" presStyleIdx="1" presStyleCnt="5">
        <dgm:presLayoutVars>
          <dgm:bulletEnabled val="1"/>
        </dgm:presLayoutVars>
      </dgm:prSet>
      <dgm:spPr/>
      <dgm:t>
        <a:bodyPr/>
        <a:lstStyle/>
        <a:p>
          <a:endParaRPr lang="en-US"/>
        </a:p>
      </dgm:t>
    </dgm:pt>
    <dgm:pt modelId="{BDAC52E7-C39E-5741-AF31-156AA5E3C06A}" type="pres">
      <dgm:prSet presAssocID="{40B55E62-E699-BC47-A584-4E63BDDBC895}" presName="line2" presStyleLbl="callout" presStyleIdx="2" presStyleCnt="10"/>
      <dgm:spPr/>
    </dgm:pt>
    <dgm:pt modelId="{51DF2B66-0D12-8546-B994-490492A9407D}" type="pres">
      <dgm:prSet presAssocID="{40B55E62-E699-BC47-A584-4E63BDDBC895}" presName="d2" presStyleLbl="callout" presStyleIdx="3" presStyleCnt="10"/>
      <dgm:spPr/>
    </dgm:pt>
    <dgm:pt modelId="{5AF9E764-9E9E-FE4A-BC82-7FA20D63828D}" type="pres">
      <dgm:prSet presAssocID="{289282B5-953F-A94F-91AA-225660B89277}" presName="circle3" presStyleLbl="lnNode1" presStyleIdx="2" presStyleCnt="5"/>
      <dgm:spPr/>
    </dgm:pt>
    <dgm:pt modelId="{5286A979-9AA0-9045-AA57-3120B2706D16}" type="pres">
      <dgm:prSet presAssocID="{289282B5-953F-A94F-91AA-225660B89277}" presName="text3" presStyleLbl="revTx" presStyleIdx="2" presStyleCnt="5">
        <dgm:presLayoutVars>
          <dgm:bulletEnabled val="1"/>
        </dgm:presLayoutVars>
      </dgm:prSet>
      <dgm:spPr/>
      <dgm:t>
        <a:bodyPr/>
        <a:lstStyle/>
        <a:p>
          <a:endParaRPr lang="en-US"/>
        </a:p>
      </dgm:t>
    </dgm:pt>
    <dgm:pt modelId="{4373EE74-883A-7F40-91AB-D18F4977D875}" type="pres">
      <dgm:prSet presAssocID="{289282B5-953F-A94F-91AA-225660B89277}" presName="line3" presStyleLbl="callout" presStyleIdx="4" presStyleCnt="10"/>
      <dgm:spPr/>
    </dgm:pt>
    <dgm:pt modelId="{53859C05-462D-ED47-A9FE-5250489A3071}" type="pres">
      <dgm:prSet presAssocID="{289282B5-953F-A94F-91AA-225660B89277}" presName="d3" presStyleLbl="callout" presStyleIdx="5" presStyleCnt="10"/>
      <dgm:spPr/>
    </dgm:pt>
    <dgm:pt modelId="{DEA0B7A9-9438-1041-B173-0C6B2FF3833E}" type="pres">
      <dgm:prSet presAssocID="{FC0CA79F-C050-3842-8D6A-D0C9ABF1F6B6}" presName="circle4" presStyleLbl="lnNode1" presStyleIdx="3" presStyleCnt="5"/>
      <dgm:spPr/>
    </dgm:pt>
    <dgm:pt modelId="{595297EF-504A-8B46-B470-3BF64F27B25F}" type="pres">
      <dgm:prSet presAssocID="{FC0CA79F-C050-3842-8D6A-D0C9ABF1F6B6}" presName="text4" presStyleLbl="revTx" presStyleIdx="3" presStyleCnt="5">
        <dgm:presLayoutVars>
          <dgm:bulletEnabled val="1"/>
        </dgm:presLayoutVars>
      </dgm:prSet>
      <dgm:spPr/>
      <dgm:t>
        <a:bodyPr/>
        <a:lstStyle/>
        <a:p>
          <a:endParaRPr lang="en-US"/>
        </a:p>
      </dgm:t>
    </dgm:pt>
    <dgm:pt modelId="{C8206872-92AE-F244-AB9A-6E7D512381AC}" type="pres">
      <dgm:prSet presAssocID="{FC0CA79F-C050-3842-8D6A-D0C9ABF1F6B6}" presName="line4" presStyleLbl="callout" presStyleIdx="6" presStyleCnt="10"/>
      <dgm:spPr/>
    </dgm:pt>
    <dgm:pt modelId="{21331DE5-6BBC-FF40-998E-319B8410D524}" type="pres">
      <dgm:prSet presAssocID="{FC0CA79F-C050-3842-8D6A-D0C9ABF1F6B6}" presName="d4" presStyleLbl="callout" presStyleIdx="7" presStyleCnt="10"/>
      <dgm:spPr/>
    </dgm:pt>
    <dgm:pt modelId="{9EC9524F-0AAA-7F44-94B5-102D91689F15}" type="pres">
      <dgm:prSet presAssocID="{51109FF9-0A6B-1C4B-BD19-B89F696F068B}" presName="circle5" presStyleLbl="lnNode1" presStyleIdx="4" presStyleCnt="5"/>
      <dgm:spPr/>
    </dgm:pt>
    <dgm:pt modelId="{7F85C657-B61D-3F43-84D7-BEE6EC41D244}" type="pres">
      <dgm:prSet presAssocID="{51109FF9-0A6B-1C4B-BD19-B89F696F068B}" presName="text5" presStyleLbl="revTx" presStyleIdx="4" presStyleCnt="5">
        <dgm:presLayoutVars>
          <dgm:bulletEnabled val="1"/>
        </dgm:presLayoutVars>
      </dgm:prSet>
      <dgm:spPr/>
      <dgm:t>
        <a:bodyPr/>
        <a:lstStyle/>
        <a:p>
          <a:endParaRPr lang="en-US"/>
        </a:p>
      </dgm:t>
    </dgm:pt>
    <dgm:pt modelId="{79420119-801A-D345-A1CB-8467E3624AEB}" type="pres">
      <dgm:prSet presAssocID="{51109FF9-0A6B-1C4B-BD19-B89F696F068B}" presName="line5" presStyleLbl="callout" presStyleIdx="8" presStyleCnt="10"/>
      <dgm:spPr/>
    </dgm:pt>
    <dgm:pt modelId="{5DF59594-47EA-4D42-989E-B7923CCE14B7}" type="pres">
      <dgm:prSet presAssocID="{51109FF9-0A6B-1C4B-BD19-B89F696F068B}" presName="d5" presStyleLbl="callout" presStyleIdx="9" presStyleCnt="10"/>
      <dgm:spPr/>
    </dgm:pt>
  </dgm:ptLst>
  <dgm:cxnLst>
    <dgm:cxn modelId="{AB7D6F32-BF5D-5D47-915A-154779216BA6}" srcId="{ED548BF5-8D43-A44F-AAD7-C3604BCCBD9D}" destId="{289282B5-953F-A94F-91AA-225660B89277}" srcOrd="2" destOrd="0" parTransId="{CFB9E54D-4ED7-EE4A-8473-40903C05F200}" sibTransId="{FC9A3B87-6181-0641-A252-A6CD825810C3}"/>
    <dgm:cxn modelId="{4BB1056D-8CE6-D14C-B1B9-EE1523F80C6C}" srcId="{ED548BF5-8D43-A44F-AAD7-C3604BCCBD9D}" destId="{87D46FCC-2AAE-954D-BD70-88B5A30F2443}" srcOrd="5" destOrd="0" parTransId="{6B9011A7-0D64-074F-B606-FB15BE2CD353}" sibTransId="{4D6BB6D8-6972-074A-8304-22628E548F6E}"/>
    <dgm:cxn modelId="{F93227B8-7DD0-C240-9225-C49F7DB75391}" srcId="{ED548BF5-8D43-A44F-AAD7-C3604BCCBD9D}" destId="{B682EF5D-5211-554F-995F-A0F00F4A1B1B}" srcOrd="0" destOrd="0" parTransId="{26527693-DCA0-2E45-805D-2F1718113DF7}" sibTransId="{2371817B-504D-0B4E-99F9-DC9CA10DFAA2}"/>
    <dgm:cxn modelId="{EF206DE5-F485-9A46-A6E4-38E7B1299422}" type="presOf" srcId="{ED548BF5-8D43-A44F-AAD7-C3604BCCBD9D}" destId="{08B53319-D9CE-C34A-B140-0A1B7717D1AC}" srcOrd="0" destOrd="0" presId="urn:microsoft.com/office/officeart/2005/8/layout/target1"/>
    <dgm:cxn modelId="{27D6EC2C-5D8D-A24E-A9AF-4E79F5FD12D6}" srcId="{ED548BF5-8D43-A44F-AAD7-C3604BCCBD9D}" destId="{51109FF9-0A6B-1C4B-BD19-B89F696F068B}" srcOrd="4" destOrd="0" parTransId="{FC7664BC-1A56-994C-A572-97EF939977D4}" sibTransId="{A9C6298F-C002-4D4A-A764-A4DCBCF76E54}"/>
    <dgm:cxn modelId="{9DEF0662-9D29-1347-B466-93BAA238D63E}" type="presOf" srcId="{51109FF9-0A6B-1C4B-BD19-B89F696F068B}" destId="{7F85C657-B61D-3F43-84D7-BEE6EC41D244}" srcOrd="0" destOrd="0" presId="urn:microsoft.com/office/officeart/2005/8/layout/target1"/>
    <dgm:cxn modelId="{B0E09AAE-499B-DD41-BB22-F1109077C4A0}" type="presOf" srcId="{FC0CA79F-C050-3842-8D6A-D0C9ABF1F6B6}" destId="{595297EF-504A-8B46-B470-3BF64F27B25F}" srcOrd="0" destOrd="0" presId="urn:microsoft.com/office/officeart/2005/8/layout/target1"/>
    <dgm:cxn modelId="{AE60C276-8E1D-4C4F-ADBC-778E556F6D0A}" srcId="{ED548BF5-8D43-A44F-AAD7-C3604BCCBD9D}" destId="{FC0CA79F-C050-3842-8D6A-D0C9ABF1F6B6}" srcOrd="3" destOrd="0" parTransId="{464A32E7-B2FE-0244-8E81-37DC86C48A16}" sibTransId="{373386FD-4B32-CF42-8356-AD467B85F9AD}"/>
    <dgm:cxn modelId="{37255678-91BE-DC46-9525-1B1F685F958E}" srcId="{ED548BF5-8D43-A44F-AAD7-C3604BCCBD9D}" destId="{40B55E62-E699-BC47-A584-4E63BDDBC895}" srcOrd="1" destOrd="0" parTransId="{946B1DC3-C3E5-5347-9E6E-367E0179BDD0}" sibTransId="{3051A0F2-EE92-CD49-A376-C0594E00FD4B}"/>
    <dgm:cxn modelId="{4BE1CEF6-E081-D244-B40B-05026CB2702A}" type="presOf" srcId="{40B55E62-E699-BC47-A584-4E63BDDBC895}" destId="{AD8507C9-A69E-194F-B683-4B3A9A2DCE2B}" srcOrd="0" destOrd="0" presId="urn:microsoft.com/office/officeart/2005/8/layout/target1"/>
    <dgm:cxn modelId="{76C3F092-9240-2940-A7BB-81C24998E64C}" type="presOf" srcId="{289282B5-953F-A94F-91AA-225660B89277}" destId="{5286A979-9AA0-9045-AA57-3120B2706D16}" srcOrd="0" destOrd="0" presId="urn:microsoft.com/office/officeart/2005/8/layout/target1"/>
    <dgm:cxn modelId="{23151C03-F3AC-8049-99EA-4C22ADE447E9}" type="presOf" srcId="{B682EF5D-5211-554F-995F-A0F00F4A1B1B}" destId="{9A1F3E80-FB4B-2546-8102-58833340A290}" srcOrd="0" destOrd="0" presId="urn:microsoft.com/office/officeart/2005/8/layout/target1"/>
    <dgm:cxn modelId="{36C4C143-FC7D-6B40-B6E0-C49AB77A4A52}" type="presParOf" srcId="{08B53319-D9CE-C34A-B140-0A1B7717D1AC}" destId="{14FD7588-DC0C-CA4C-9421-B12131739489}" srcOrd="0" destOrd="0" presId="urn:microsoft.com/office/officeart/2005/8/layout/target1"/>
    <dgm:cxn modelId="{5CE684C9-A64A-114F-945C-E45D24AD6F12}" type="presParOf" srcId="{08B53319-D9CE-C34A-B140-0A1B7717D1AC}" destId="{9A1F3E80-FB4B-2546-8102-58833340A290}" srcOrd="1" destOrd="0" presId="urn:microsoft.com/office/officeart/2005/8/layout/target1"/>
    <dgm:cxn modelId="{C5DBD2BB-4C27-3149-979D-3CB67A4169D8}" type="presParOf" srcId="{08B53319-D9CE-C34A-B140-0A1B7717D1AC}" destId="{A516502B-C453-D044-8102-F928B265FEDC}" srcOrd="2" destOrd="0" presId="urn:microsoft.com/office/officeart/2005/8/layout/target1"/>
    <dgm:cxn modelId="{6D101083-F10A-F94A-BBA6-1CF47EF8A5FA}" type="presParOf" srcId="{08B53319-D9CE-C34A-B140-0A1B7717D1AC}" destId="{3134D0B4-FBFA-8C49-B1A0-31C16A876F49}" srcOrd="3" destOrd="0" presId="urn:microsoft.com/office/officeart/2005/8/layout/target1"/>
    <dgm:cxn modelId="{2A133BC2-B041-0848-81BD-174F8271EB38}" type="presParOf" srcId="{08B53319-D9CE-C34A-B140-0A1B7717D1AC}" destId="{8438402A-ADBE-534A-AC8C-071C4BBA3BC2}" srcOrd="4" destOrd="0" presId="urn:microsoft.com/office/officeart/2005/8/layout/target1"/>
    <dgm:cxn modelId="{1C8AB256-C98C-7647-B385-676E0B0088CF}" type="presParOf" srcId="{08B53319-D9CE-C34A-B140-0A1B7717D1AC}" destId="{AD8507C9-A69E-194F-B683-4B3A9A2DCE2B}" srcOrd="5" destOrd="0" presId="urn:microsoft.com/office/officeart/2005/8/layout/target1"/>
    <dgm:cxn modelId="{9107F6A5-A2F1-E44E-9EAB-7E0276B69B07}" type="presParOf" srcId="{08B53319-D9CE-C34A-B140-0A1B7717D1AC}" destId="{BDAC52E7-C39E-5741-AF31-156AA5E3C06A}" srcOrd="6" destOrd="0" presId="urn:microsoft.com/office/officeart/2005/8/layout/target1"/>
    <dgm:cxn modelId="{88BB5072-2DF7-CA44-B6C2-965D182F88A1}" type="presParOf" srcId="{08B53319-D9CE-C34A-B140-0A1B7717D1AC}" destId="{51DF2B66-0D12-8546-B994-490492A9407D}" srcOrd="7" destOrd="0" presId="urn:microsoft.com/office/officeart/2005/8/layout/target1"/>
    <dgm:cxn modelId="{4747CB2E-AF43-2A4B-AC54-0C7A028CFCCC}" type="presParOf" srcId="{08B53319-D9CE-C34A-B140-0A1B7717D1AC}" destId="{5AF9E764-9E9E-FE4A-BC82-7FA20D63828D}" srcOrd="8" destOrd="0" presId="urn:microsoft.com/office/officeart/2005/8/layout/target1"/>
    <dgm:cxn modelId="{A510F684-120D-7646-8897-CF160644E69F}" type="presParOf" srcId="{08B53319-D9CE-C34A-B140-0A1B7717D1AC}" destId="{5286A979-9AA0-9045-AA57-3120B2706D16}" srcOrd="9" destOrd="0" presId="urn:microsoft.com/office/officeart/2005/8/layout/target1"/>
    <dgm:cxn modelId="{3794BA66-2F82-0A4B-B091-660EB68E19DF}" type="presParOf" srcId="{08B53319-D9CE-C34A-B140-0A1B7717D1AC}" destId="{4373EE74-883A-7F40-91AB-D18F4977D875}" srcOrd="10" destOrd="0" presId="urn:microsoft.com/office/officeart/2005/8/layout/target1"/>
    <dgm:cxn modelId="{CC537A25-D7FE-3B41-B81B-0B72F149543D}" type="presParOf" srcId="{08B53319-D9CE-C34A-B140-0A1B7717D1AC}" destId="{53859C05-462D-ED47-A9FE-5250489A3071}" srcOrd="11" destOrd="0" presId="urn:microsoft.com/office/officeart/2005/8/layout/target1"/>
    <dgm:cxn modelId="{79D8B933-8967-0F46-87F1-A003A973797A}" type="presParOf" srcId="{08B53319-D9CE-C34A-B140-0A1B7717D1AC}" destId="{DEA0B7A9-9438-1041-B173-0C6B2FF3833E}" srcOrd="12" destOrd="0" presId="urn:microsoft.com/office/officeart/2005/8/layout/target1"/>
    <dgm:cxn modelId="{C1E694AE-C916-184A-8542-4492C6A2B282}" type="presParOf" srcId="{08B53319-D9CE-C34A-B140-0A1B7717D1AC}" destId="{595297EF-504A-8B46-B470-3BF64F27B25F}" srcOrd="13" destOrd="0" presId="urn:microsoft.com/office/officeart/2005/8/layout/target1"/>
    <dgm:cxn modelId="{F253C4CA-BBE2-0248-A990-4C30D716B9FA}" type="presParOf" srcId="{08B53319-D9CE-C34A-B140-0A1B7717D1AC}" destId="{C8206872-92AE-F244-AB9A-6E7D512381AC}" srcOrd="14" destOrd="0" presId="urn:microsoft.com/office/officeart/2005/8/layout/target1"/>
    <dgm:cxn modelId="{563AE1BB-4254-C54A-81DD-9EEAE9E083AB}" type="presParOf" srcId="{08B53319-D9CE-C34A-B140-0A1B7717D1AC}" destId="{21331DE5-6BBC-FF40-998E-319B8410D524}" srcOrd="15" destOrd="0" presId="urn:microsoft.com/office/officeart/2005/8/layout/target1"/>
    <dgm:cxn modelId="{6AEEEAC8-DB34-1A47-851E-34711ECE3BDE}" type="presParOf" srcId="{08B53319-D9CE-C34A-B140-0A1B7717D1AC}" destId="{9EC9524F-0AAA-7F44-94B5-102D91689F15}" srcOrd="16" destOrd="0" presId="urn:microsoft.com/office/officeart/2005/8/layout/target1"/>
    <dgm:cxn modelId="{C1252B19-1F80-CC40-A392-DDC859F77BB9}" type="presParOf" srcId="{08B53319-D9CE-C34A-B140-0A1B7717D1AC}" destId="{7F85C657-B61D-3F43-84D7-BEE6EC41D244}" srcOrd="17" destOrd="0" presId="urn:microsoft.com/office/officeart/2005/8/layout/target1"/>
    <dgm:cxn modelId="{A5DDBADF-8412-714F-956F-EBC7F2C2A597}" type="presParOf" srcId="{08B53319-D9CE-C34A-B140-0A1B7717D1AC}" destId="{79420119-801A-D345-A1CB-8467E3624AEB}" srcOrd="18" destOrd="0" presId="urn:microsoft.com/office/officeart/2005/8/layout/target1"/>
    <dgm:cxn modelId="{C5D5A433-8893-5242-81BF-E5C9591E7063}" type="presParOf" srcId="{08B53319-D9CE-C34A-B140-0A1B7717D1AC}" destId="{5DF59594-47EA-4D42-989E-B7923CCE14B7}" srcOrd="19" destOrd="0" presId="urn:microsoft.com/office/officeart/2005/8/layout/targe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51B892-B79E-5E4E-A6AB-8ADE06084503}" type="doc">
      <dgm:prSet loTypeId="urn:microsoft.com/office/officeart/2008/layout/VerticalCircleList" loCatId="" qsTypeId="urn:microsoft.com/office/officeart/2005/8/quickstyle/simple3" qsCatId="simple" csTypeId="urn:microsoft.com/office/officeart/2005/8/colors/accent1_2" csCatId="accent1" phldr="1"/>
      <dgm:spPr/>
      <dgm:t>
        <a:bodyPr/>
        <a:lstStyle/>
        <a:p>
          <a:endParaRPr lang="en-US"/>
        </a:p>
      </dgm:t>
    </dgm:pt>
    <dgm:pt modelId="{605E4C40-B0E0-3F49-9FDE-5C2FEA016E83}">
      <dgm:prSet phldrT="[Text]"/>
      <dgm:spPr/>
      <dgm:t>
        <a:bodyPr/>
        <a:lstStyle/>
        <a:p>
          <a:r>
            <a:rPr lang="en-US" dirty="0"/>
            <a:t>Knowledge for data</a:t>
          </a:r>
        </a:p>
      </dgm:t>
    </dgm:pt>
    <dgm:pt modelId="{CB473F05-B59D-1347-8CFC-EB1753E4675F}" type="parTrans" cxnId="{2DC42839-8173-784D-92AE-C39D03512330}">
      <dgm:prSet/>
      <dgm:spPr/>
      <dgm:t>
        <a:bodyPr/>
        <a:lstStyle/>
        <a:p>
          <a:endParaRPr lang="en-US"/>
        </a:p>
      </dgm:t>
    </dgm:pt>
    <dgm:pt modelId="{B852A9B8-B69C-BD4C-9BE4-47FAF2E34B47}" type="sibTrans" cxnId="{2DC42839-8173-784D-92AE-C39D03512330}">
      <dgm:prSet/>
      <dgm:spPr/>
      <dgm:t>
        <a:bodyPr/>
        <a:lstStyle/>
        <a:p>
          <a:endParaRPr lang="en-US"/>
        </a:p>
      </dgm:t>
    </dgm:pt>
    <dgm:pt modelId="{95FAC6DE-B9F5-CD45-8E4F-E458930879C7}">
      <dgm:prSet phldrT="[Text]"/>
      <dgm:spPr/>
      <dgm:t>
        <a:bodyPr/>
        <a:lstStyle/>
        <a:p>
          <a:r>
            <a:rPr lang="en-US" dirty="0"/>
            <a:t>Knowledge for Model</a:t>
          </a:r>
        </a:p>
      </dgm:t>
    </dgm:pt>
    <dgm:pt modelId="{1C3C5E2D-1A62-684B-9537-FDBDA28D506D}" type="parTrans" cxnId="{45D388B2-5933-4A4D-82D3-5A36E5A9EC82}">
      <dgm:prSet/>
      <dgm:spPr/>
      <dgm:t>
        <a:bodyPr/>
        <a:lstStyle/>
        <a:p>
          <a:endParaRPr lang="en-US"/>
        </a:p>
      </dgm:t>
    </dgm:pt>
    <dgm:pt modelId="{8DC8369C-1A0E-B847-9DC4-96F2AC1A0B24}" type="sibTrans" cxnId="{45D388B2-5933-4A4D-82D3-5A36E5A9EC82}">
      <dgm:prSet/>
      <dgm:spPr/>
      <dgm:t>
        <a:bodyPr/>
        <a:lstStyle/>
        <a:p>
          <a:endParaRPr lang="en-US"/>
        </a:p>
      </dgm:t>
    </dgm:pt>
    <dgm:pt modelId="{10E938E2-EE5A-DF45-96BF-A2014755140A}">
      <dgm:prSet phldrT="[Text]"/>
      <dgm:spPr/>
      <dgm:t>
        <a:bodyPr/>
        <a:lstStyle/>
        <a:p>
          <a:endParaRPr lang="en-US" dirty="0"/>
        </a:p>
      </dgm:t>
    </dgm:pt>
    <dgm:pt modelId="{D907F406-5017-1740-A16F-9CEE6C5C53B8}" type="parTrans" cxnId="{EEAA38EC-65B3-F64D-A1ED-D1D38BCD6345}">
      <dgm:prSet/>
      <dgm:spPr/>
      <dgm:t>
        <a:bodyPr/>
        <a:lstStyle/>
        <a:p>
          <a:endParaRPr lang="en-US"/>
        </a:p>
      </dgm:t>
    </dgm:pt>
    <dgm:pt modelId="{610DCA29-6D10-1A45-B020-BC3E4B266284}" type="sibTrans" cxnId="{EEAA38EC-65B3-F64D-A1ED-D1D38BCD6345}">
      <dgm:prSet/>
      <dgm:spPr/>
      <dgm:t>
        <a:bodyPr/>
        <a:lstStyle/>
        <a:p>
          <a:endParaRPr lang="en-US"/>
        </a:p>
      </dgm:t>
    </dgm:pt>
    <dgm:pt modelId="{7CF48C87-E408-7C47-9490-322B9AAF2C3A}">
      <dgm:prSet phldrT="[Text]"/>
      <dgm:spPr/>
      <dgm:t>
        <a:bodyPr/>
        <a:lstStyle/>
        <a:p>
          <a:endParaRPr lang="en-US" dirty="0"/>
        </a:p>
      </dgm:t>
    </dgm:pt>
    <dgm:pt modelId="{D8DA6AC9-5B09-2D46-9721-8ECB4E0CED55}" type="parTrans" cxnId="{B39AF3DE-3D14-5542-BC9A-AAE3227F270E}">
      <dgm:prSet/>
      <dgm:spPr/>
      <dgm:t>
        <a:bodyPr/>
        <a:lstStyle/>
        <a:p>
          <a:endParaRPr lang="en-US"/>
        </a:p>
      </dgm:t>
    </dgm:pt>
    <dgm:pt modelId="{4A16F297-9BFF-6043-9189-BE622461433B}" type="sibTrans" cxnId="{B39AF3DE-3D14-5542-BC9A-AAE3227F270E}">
      <dgm:prSet/>
      <dgm:spPr/>
      <dgm:t>
        <a:bodyPr/>
        <a:lstStyle/>
        <a:p>
          <a:endParaRPr lang="en-US"/>
        </a:p>
      </dgm:t>
    </dgm:pt>
    <dgm:pt modelId="{0A5C26A3-A2EC-8744-862C-038D983091AB}" type="pres">
      <dgm:prSet presAssocID="{3151B892-B79E-5E4E-A6AB-8ADE06084503}" presName="Name0" presStyleCnt="0">
        <dgm:presLayoutVars>
          <dgm:dir/>
        </dgm:presLayoutVars>
      </dgm:prSet>
      <dgm:spPr/>
      <dgm:t>
        <a:bodyPr/>
        <a:lstStyle/>
        <a:p>
          <a:endParaRPr lang="en-US"/>
        </a:p>
      </dgm:t>
    </dgm:pt>
    <dgm:pt modelId="{ECED475B-259C-6F44-B2B6-A23E0A5F6244}" type="pres">
      <dgm:prSet presAssocID="{10E938E2-EE5A-DF45-96BF-A2014755140A}" presName="withChildren" presStyleCnt="0"/>
      <dgm:spPr/>
    </dgm:pt>
    <dgm:pt modelId="{DC1A3700-A9A7-9840-9D42-9F7A988B280B}" type="pres">
      <dgm:prSet presAssocID="{10E938E2-EE5A-DF45-96BF-A2014755140A}" presName="bigCircle" presStyleLbl="vennNode1" presStyleIdx="0" presStyleCnt="4"/>
      <dgm:spPr/>
    </dgm:pt>
    <dgm:pt modelId="{4E548393-1413-4E40-AAC5-C1D6F867CB30}" type="pres">
      <dgm:prSet presAssocID="{10E938E2-EE5A-DF45-96BF-A2014755140A}" presName="medCircle" presStyleLbl="vennNode1" presStyleIdx="1" presStyleCnt="4"/>
      <dgm:spPr/>
    </dgm:pt>
    <dgm:pt modelId="{C8049552-2320-1F49-967D-F34BF484DC79}" type="pres">
      <dgm:prSet presAssocID="{10E938E2-EE5A-DF45-96BF-A2014755140A}" presName="txLvl1" presStyleLbl="revTx" presStyleIdx="0" presStyleCnt="4"/>
      <dgm:spPr/>
      <dgm:t>
        <a:bodyPr/>
        <a:lstStyle/>
        <a:p>
          <a:endParaRPr lang="en-US"/>
        </a:p>
      </dgm:t>
    </dgm:pt>
    <dgm:pt modelId="{3C9E8A37-398B-C147-BC61-E12510309529}" type="pres">
      <dgm:prSet presAssocID="{10E938E2-EE5A-DF45-96BF-A2014755140A}" presName="lin" presStyleCnt="0"/>
      <dgm:spPr/>
    </dgm:pt>
    <dgm:pt modelId="{F8727A09-E017-934E-8620-0F2D1590F066}" type="pres">
      <dgm:prSet presAssocID="{95FAC6DE-B9F5-CD45-8E4F-E458930879C7}" presName="txLvl2" presStyleLbl="revTx" presStyleIdx="1" presStyleCnt="4"/>
      <dgm:spPr/>
      <dgm:t>
        <a:bodyPr/>
        <a:lstStyle/>
        <a:p>
          <a:endParaRPr lang="en-US"/>
        </a:p>
      </dgm:t>
    </dgm:pt>
    <dgm:pt modelId="{96B21378-6C25-3E42-8E53-37A2612B2242}" type="pres">
      <dgm:prSet presAssocID="{10E938E2-EE5A-DF45-96BF-A2014755140A}" presName="overlap" presStyleCnt="0"/>
      <dgm:spPr/>
    </dgm:pt>
    <dgm:pt modelId="{34C4172B-F56D-2D42-889C-C467582E89C8}" type="pres">
      <dgm:prSet presAssocID="{7CF48C87-E408-7C47-9490-322B9AAF2C3A}" presName="withChildren" presStyleCnt="0"/>
      <dgm:spPr/>
    </dgm:pt>
    <dgm:pt modelId="{3ED6E150-B2FB-344D-82B2-FCA1CEB626F7}" type="pres">
      <dgm:prSet presAssocID="{7CF48C87-E408-7C47-9490-322B9AAF2C3A}" presName="bigCircle" presStyleLbl="vennNode1" presStyleIdx="2" presStyleCnt="4"/>
      <dgm:spPr/>
    </dgm:pt>
    <dgm:pt modelId="{89ED5491-994F-9842-9880-0BE91CD354E3}" type="pres">
      <dgm:prSet presAssocID="{7CF48C87-E408-7C47-9490-322B9AAF2C3A}" presName="medCircle" presStyleLbl="vennNode1" presStyleIdx="3" presStyleCnt="4"/>
      <dgm:spPr/>
    </dgm:pt>
    <dgm:pt modelId="{B455F07E-3C78-7B48-AA43-49E29FEBB0CA}" type="pres">
      <dgm:prSet presAssocID="{7CF48C87-E408-7C47-9490-322B9AAF2C3A}" presName="txLvl1" presStyleLbl="revTx" presStyleIdx="2" presStyleCnt="4"/>
      <dgm:spPr/>
      <dgm:t>
        <a:bodyPr/>
        <a:lstStyle/>
        <a:p>
          <a:endParaRPr lang="en-US"/>
        </a:p>
      </dgm:t>
    </dgm:pt>
    <dgm:pt modelId="{0C32FFAF-92D9-834E-9DB4-B34F156DDC7C}" type="pres">
      <dgm:prSet presAssocID="{7CF48C87-E408-7C47-9490-322B9AAF2C3A}" presName="lin" presStyleCnt="0"/>
      <dgm:spPr/>
    </dgm:pt>
    <dgm:pt modelId="{F423D071-2A0B-3546-8C6E-54E0BF87DD17}" type="pres">
      <dgm:prSet presAssocID="{605E4C40-B0E0-3F49-9FDE-5C2FEA016E83}" presName="txLvl2" presStyleLbl="revTx" presStyleIdx="3" presStyleCnt="4" custLinFactNeighborX="2410" custLinFactNeighborY="67206"/>
      <dgm:spPr/>
      <dgm:t>
        <a:bodyPr/>
        <a:lstStyle/>
        <a:p>
          <a:endParaRPr lang="en-US"/>
        </a:p>
      </dgm:t>
    </dgm:pt>
  </dgm:ptLst>
  <dgm:cxnLst>
    <dgm:cxn modelId="{45C98ED5-25BB-1141-9E78-CA93BBC73FAA}" type="presOf" srcId="{7CF48C87-E408-7C47-9490-322B9AAF2C3A}" destId="{B455F07E-3C78-7B48-AA43-49E29FEBB0CA}" srcOrd="0" destOrd="0" presId="urn:microsoft.com/office/officeart/2008/layout/VerticalCircleList"/>
    <dgm:cxn modelId="{2DC42839-8173-784D-92AE-C39D03512330}" srcId="{7CF48C87-E408-7C47-9490-322B9AAF2C3A}" destId="{605E4C40-B0E0-3F49-9FDE-5C2FEA016E83}" srcOrd="0" destOrd="0" parTransId="{CB473F05-B59D-1347-8CFC-EB1753E4675F}" sibTransId="{B852A9B8-B69C-BD4C-9BE4-47FAF2E34B47}"/>
    <dgm:cxn modelId="{CAAE6D4D-9F33-4445-B40B-1B22F59CB7CB}" type="presOf" srcId="{10E938E2-EE5A-DF45-96BF-A2014755140A}" destId="{C8049552-2320-1F49-967D-F34BF484DC79}" srcOrd="0" destOrd="0" presId="urn:microsoft.com/office/officeart/2008/layout/VerticalCircleList"/>
    <dgm:cxn modelId="{4744EA86-12E8-8A4B-9559-68E1EE01D9CB}" type="presOf" srcId="{3151B892-B79E-5E4E-A6AB-8ADE06084503}" destId="{0A5C26A3-A2EC-8744-862C-038D983091AB}" srcOrd="0" destOrd="0" presId="urn:microsoft.com/office/officeart/2008/layout/VerticalCircleList"/>
    <dgm:cxn modelId="{EEAA38EC-65B3-F64D-A1ED-D1D38BCD6345}" srcId="{3151B892-B79E-5E4E-A6AB-8ADE06084503}" destId="{10E938E2-EE5A-DF45-96BF-A2014755140A}" srcOrd="0" destOrd="0" parTransId="{D907F406-5017-1740-A16F-9CEE6C5C53B8}" sibTransId="{610DCA29-6D10-1A45-B020-BC3E4B266284}"/>
    <dgm:cxn modelId="{FD19D70B-2488-6C43-BD01-14110C59A242}" type="presOf" srcId="{95FAC6DE-B9F5-CD45-8E4F-E458930879C7}" destId="{F8727A09-E017-934E-8620-0F2D1590F066}" srcOrd="0" destOrd="0" presId="urn:microsoft.com/office/officeart/2008/layout/VerticalCircleList"/>
    <dgm:cxn modelId="{45D388B2-5933-4A4D-82D3-5A36E5A9EC82}" srcId="{10E938E2-EE5A-DF45-96BF-A2014755140A}" destId="{95FAC6DE-B9F5-CD45-8E4F-E458930879C7}" srcOrd="0" destOrd="0" parTransId="{1C3C5E2D-1A62-684B-9537-FDBDA28D506D}" sibTransId="{8DC8369C-1A0E-B847-9DC4-96F2AC1A0B24}"/>
    <dgm:cxn modelId="{7BC4E07B-A993-4742-8DF3-D84CF44276CD}" type="presOf" srcId="{605E4C40-B0E0-3F49-9FDE-5C2FEA016E83}" destId="{F423D071-2A0B-3546-8C6E-54E0BF87DD17}" srcOrd="0" destOrd="0" presId="urn:microsoft.com/office/officeart/2008/layout/VerticalCircleList"/>
    <dgm:cxn modelId="{B39AF3DE-3D14-5542-BC9A-AAE3227F270E}" srcId="{3151B892-B79E-5E4E-A6AB-8ADE06084503}" destId="{7CF48C87-E408-7C47-9490-322B9AAF2C3A}" srcOrd="1" destOrd="0" parTransId="{D8DA6AC9-5B09-2D46-9721-8ECB4E0CED55}" sibTransId="{4A16F297-9BFF-6043-9189-BE622461433B}"/>
    <dgm:cxn modelId="{DEB47F12-3144-3A43-B460-F268417E5C1C}" type="presParOf" srcId="{0A5C26A3-A2EC-8744-862C-038D983091AB}" destId="{ECED475B-259C-6F44-B2B6-A23E0A5F6244}" srcOrd="0" destOrd="0" presId="urn:microsoft.com/office/officeart/2008/layout/VerticalCircleList"/>
    <dgm:cxn modelId="{1053991F-5CC5-204E-9513-5A77174FB086}" type="presParOf" srcId="{ECED475B-259C-6F44-B2B6-A23E0A5F6244}" destId="{DC1A3700-A9A7-9840-9D42-9F7A988B280B}" srcOrd="0" destOrd="0" presId="urn:microsoft.com/office/officeart/2008/layout/VerticalCircleList"/>
    <dgm:cxn modelId="{1C6362AD-CA21-264D-806E-EB928ADACB84}" type="presParOf" srcId="{ECED475B-259C-6F44-B2B6-A23E0A5F6244}" destId="{4E548393-1413-4E40-AAC5-C1D6F867CB30}" srcOrd="1" destOrd="0" presId="urn:microsoft.com/office/officeart/2008/layout/VerticalCircleList"/>
    <dgm:cxn modelId="{8CB4D4DD-83AD-3547-93DD-8AAF79FB22D4}" type="presParOf" srcId="{ECED475B-259C-6F44-B2B6-A23E0A5F6244}" destId="{C8049552-2320-1F49-967D-F34BF484DC79}" srcOrd="2" destOrd="0" presId="urn:microsoft.com/office/officeart/2008/layout/VerticalCircleList"/>
    <dgm:cxn modelId="{1238954E-F667-6A46-9CE1-CEE7B436C737}" type="presParOf" srcId="{ECED475B-259C-6F44-B2B6-A23E0A5F6244}" destId="{3C9E8A37-398B-C147-BC61-E12510309529}" srcOrd="3" destOrd="0" presId="urn:microsoft.com/office/officeart/2008/layout/VerticalCircleList"/>
    <dgm:cxn modelId="{FECF29B6-8A97-364C-B16B-ED634ED9B5AF}" type="presParOf" srcId="{3C9E8A37-398B-C147-BC61-E12510309529}" destId="{F8727A09-E017-934E-8620-0F2D1590F066}" srcOrd="0" destOrd="0" presId="urn:microsoft.com/office/officeart/2008/layout/VerticalCircleList"/>
    <dgm:cxn modelId="{CA7F3E63-0C15-BA43-BCE8-2B2F0897264C}" type="presParOf" srcId="{0A5C26A3-A2EC-8744-862C-038D983091AB}" destId="{96B21378-6C25-3E42-8E53-37A2612B2242}" srcOrd="1" destOrd="0" presId="urn:microsoft.com/office/officeart/2008/layout/VerticalCircleList"/>
    <dgm:cxn modelId="{3637A2C0-2C03-1B4C-A65E-7E4CA165EADB}" type="presParOf" srcId="{0A5C26A3-A2EC-8744-862C-038D983091AB}" destId="{34C4172B-F56D-2D42-889C-C467582E89C8}" srcOrd="2" destOrd="0" presId="urn:microsoft.com/office/officeart/2008/layout/VerticalCircleList"/>
    <dgm:cxn modelId="{E154C653-2D6A-FD41-8127-7664BEEED4E3}" type="presParOf" srcId="{34C4172B-F56D-2D42-889C-C467582E89C8}" destId="{3ED6E150-B2FB-344D-82B2-FCA1CEB626F7}" srcOrd="0" destOrd="0" presId="urn:microsoft.com/office/officeart/2008/layout/VerticalCircleList"/>
    <dgm:cxn modelId="{ECBF0519-2B10-894F-9C14-9C17E0D75CFF}" type="presParOf" srcId="{34C4172B-F56D-2D42-889C-C467582E89C8}" destId="{89ED5491-994F-9842-9880-0BE91CD354E3}" srcOrd="1" destOrd="0" presId="urn:microsoft.com/office/officeart/2008/layout/VerticalCircleList"/>
    <dgm:cxn modelId="{45D552C5-54D6-B94D-A05E-90D6DA64E00C}" type="presParOf" srcId="{34C4172B-F56D-2D42-889C-C467582E89C8}" destId="{B455F07E-3C78-7B48-AA43-49E29FEBB0CA}" srcOrd="2" destOrd="0" presId="urn:microsoft.com/office/officeart/2008/layout/VerticalCircleList"/>
    <dgm:cxn modelId="{22E27610-AC29-AE4E-B8F9-DE287E9CE13E}" type="presParOf" srcId="{34C4172B-F56D-2D42-889C-C467582E89C8}" destId="{0C32FFAF-92D9-834E-9DB4-B34F156DDC7C}" srcOrd="3" destOrd="0" presId="urn:microsoft.com/office/officeart/2008/layout/VerticalCircleList"/>
    <dgm:cxn modelId="{9DBFDCD3-091D-4246-9DC3-EF96E716B33A}" type="presParOf" srcId="{0C32FFAF-92D9-834E-9DB4-B34F156DDC7C}" destId="{F423D071-2A0B-3546-8C6E-54E0BF87DD17}" srcOrd="0"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51B892-B79E-5E4E-A6AB-8ADE06084503}" type="doc">
      <dgm:prSet loTypeId="urn:microsoft.com/office/officeart/2008/layout/VerticalCircleList" loCatId="" qsTypeId="urn:microsoft.com/office/officeart/2005/8/quickstyle/simple3" qsCatId="simple" csTypeId="urn:microsoft.com/office/officeart/2005/8/colors/accent1_2" csCatId="accent1" phldr="1"/>
      <dgm:spPr/>
      <dgm:t>
        <a:bodyPr/>
        <a:lstStyle/>
        <a:p>
          <a:endParaRPr lang="en-US"/>
        </a:p>
      </dgm:t>
    </dgm:pt>
    <dgm:pt modelId="{605E4C40-B0E0-3F49-9FDE-5C2FEA016E83}">
      <dgm:prSet phldrT="[Text]"/>
      <dgm:spPr/>
      <dgm:t>
        <a:bodyPr/>
        <a:lstStyle/>
        <a:p>
          <a:r>
            <a:rPr lang="en-US" dirty="0"/>
            <a:t>Knowledge for data</a:t>
          </a:r>
        </a:p>
      </dgm:t>
    </dgm:pt>
    <dgm:pt modelId="{CB473F05-B59D-1347-8CFC-EB1753E4675F}" type="parTrans" cxnId="{2DC42839-8173-784D-92AE-C39D03512330}">
      <dgm:prSet/>
      <dgm:spPr/>
      <dgm:t>
        <a:bodyPr/>
        <a:lstStyle/>
        <a:p>
          <a:endParaRPr lang="en-US"/>
        </a:p>
      </dgm:t>
    </dgm:pt>
    <dgm:pt modelId="{B852A9B8-B69C-BD4C-9BE4-47FAF2E34B47}" type="sibTrans" cxnId="{2DC42839-8173-784D-92AE-C39D03512330}">
      <dgm:prSet/>
      <dgm:spPr/>
      <dgm:t>
        <a:bodyPr/>
        <a:lstStyle/>
        <a:p>
          <a:endParaRPr lang="en-US"/>
        </a:p>
      </dgm:t>
    </dgm:pt>
    <dgm:pt modelId="{95FAC6DE-B9F5-CD45-8E4F-E458930879C7}">
      <dgm:prSet phldrT="[Text]"/>
      <dgm:spPr/>
      <dgm:t>
        <a:bodyPr/>
        <a:lstStyle/>
        <a:p>
          <a:r>
            <a:rPr lang="en-US" dirty="0"/>
            <a:t>Knowledge for Model</a:t>
          </a:r>
        </a:p>
      </dgm:t>
    </dgm:pt>
    <dgm:pt modelId="{1C3C5E2D-1A62-684B-9537-FDBDA28D506D}" type="parTrans" cxnId="{45D388B2-5933-4A4D-82D3-5A36E5A9EC82}">
      <dgm:prSet/>
      <dgm:spPr/>
      <dgm:t>
        <a:bodyPr/>
        <a:lstStyle/>
        <a:p>
          <a:endParaRPr lang="en-US"/>
        </a:p>
      </dgm:t>
    </dgm:pt>
    <dgm:pt modelId="{8DC8369C-1A0E-B847-9DC4-96F2AC1A0B24}" type="sibTrans" cxnId="{45D388B2-5933-4A4D-82D3-5A36E5A9EC82}">
      <dgm:prSet/>
      <dgm:spPr/>
      <dgm:t>
        <a:bodyPr/>
        <a:lstStyle/>
        <a:p>
          <a:endParaRPr lang="en-US"/>
        </a:p>
      </dgm:t>
    </dgm:pt>
    <dgm:pt modelId="{10E938E2-EE5A-DF45-96BF-A2014755140A}">
      <dgm:prSet phldrT="[Text]"/>
      <dgm:spPr/>
      <dgm:t>
        <a:bodyPr/>
        <a:lstStyle/>
        <a:p>
          <a:endParaRPr lang="en-US" dirty="0"/>
        </a:p>
      </dgm:t>
    </dgm:pt>
    <dgm:pt modelId="{D907F406-5017-1740-A16F-9CEE6C5C53B8}" type="parTrans" cxnId="{EEAA38EC-65B3-F64D-A1ED-D1D38BCD6345}">
      <dgm:prSet/>
      <dgm:spPr/>
      <dgm:t>
        <a:bodyPr/>
        <a:lstStyle/>
        <a:p>
          <a:endParaRPr lang="en-US"/>
        </a:p>
      </dgm:t>
    </dgm:pt>
    <dgm:pt modelId="{610DCA29-6D10-1A45-B020-BC3E4B266284}" type="sibTrans" cxnId="{EEAA38EC-65B3-F64D-A1ED-D1D38BCD6345}">
      <dgm:prSet/>
      <dgm:spPr/>
      <dgm:t>
        <a:bodyPr/>
        <a:lstStyle/>
        <a:p>
          <a:endParaRPr lang="en-US"/>
        </a:p>
      </dgm:t>
    </dgm:pt>
    <dgm:pt modelId="{7CF48C87-E408-7C47-9490-322B9AAF2C3A}">
      <dgm:prSet phldrT="[Text]"/>
      <dgm:spPr/>
      <dgm:t>
        <a:bodyPr/>
        <a:lstStyle/>
        <a:p>
          <a:endParaRPr lang="en-US" dirty="0"/>
        </a:p>
      </dgm:t>
    </dgm:pt>
    <dgm:pt modelId="{D8DA6AC9-5B09-2D46-9721-8ECB4E0CED55}" type="parTrans" cxnId="{B39AF3DE-3D14-5542-BC9A-AAE3227F270E}">
      <dgm:prSet/>
      <dgm:spPr/>
      <dgm:t>
        <a:bodyPr/>
        <a:lstStyle/>
        <a:p>
          <a:endParaRPr lang="en-US"/>
        </a:p>
      </dgm:t>
    </dgm:pt>
    <dgm:pt modelId="{4A16F297-9BFF-6043-9189-BE622461433B}" type="sibTrans" cxnId="{B39AF3DE-3D14-5542-BC9A-AAE3227F270E}">
      <dgm:prSet/>
      <dgm:spPr/>
      <dgm:t>
        <a:bodyPr/>
        <a:lstStyle/>
        <a:p>
          <a:endParaRPr lang="en-US"/>
        </a:p>
      </dgm:t>
    </dgm:pt>
    <dgm:pt modelId="{0A5C26A3-A2EC-8744-862C-038D983091AB}" type="pres">
      <dgm:prSet presAssocID="{3151B892-B79E-5E4E-A6AB-8ADE06084503}" presName="Name0" presStyleCnt="0">
        <dgm:presLayoutVars>
          <dgm:dir/>
        </dgm:presLayoutVars>
      </dgm:prSet>
      <dgm:spPr/>
      <dgm:t>
        <a:bodyPr/>
        <a:lstStyle/>
        <a:p>
          <a:endParaRPr lang="en-US"/>
        </a:p>
      </dgm:t>
    </dgm:pt>
    <dgm:pt modelId="{ECED475B-259C-6F44-B2B6-A23E0A5F6244}" type="pres">
      <dgm:prSet presAssocID="{10E938E2-EE5A-DF45-96BF-A2014755140A}" presName="withChildren" presStyleCnt="0"/>
      <dgm:spPr/>
    </dgm:pt>
    <dgm:pt modelId="{DC1A3700-A9A7-9840-9D42-9F7A988B280B}" type="pres">
      <dgm:prSet presAssocID="{10E938E2-EE5A-DF45-96BF-A2014755140A}" presName="bigCircle" presStyleLbl="vennNode1" presStyleIdx="0" presStyleCnt="4"/>
      <dgm:spPr/>
    </dgm:pt>
    <dgm:pt modelId="{4E548393-1413-4E40-AAC5-C1D6F867CB30}" type="pres">
      <dgm:prSet presAssocID="{10E938E2-EE5A-DF45-96BF-A2014755140A}" presName="medCircle" presStyleLbl="vennNode1" presStyleIdx="1" presStyleCnt="4"/>
      <dgm:spPr/>
    </dgm:pt>
    <dgm:pt modelId="{C8049552-2320-1F49-967D-F34BF484DC79}" type="pres">
      <dgm:prSet presAssocID="{10E938E2-EE5A-DF45-96BF-A2014755140A}" presName="txLvl1" presStyleLbl="revTx" presStyleIdx="0" presStyleCnt="4"/>
      <dgm:spPr/>
      <dgm:t>
        <a:bodyPr/>
        <a:lstStyle/>
        <a:p>
          <a:endParaRPr lang="en-US"/>
        </a:p>
      </dgm:t>
    </dgm:pt>
    <dgm:pt modelId="{3C9E8A37-398B-C147-BC61-E12510309529}" type="pres">
      <dgm:prSet presAssocID="{10E938E2-EE5A-DF45-96BF-A2014755140A}" presName="lin" presStyleCnt="0"/>
      <dgm:spPr/>
    </dgm:pt>
    <dgm:pt modelId="{F8727A09-E017-934E-8620-0F2D1590F066}" type="pres">
      <dgm:prSet presAssocID="{95FAC6DE-B9F5-CD45-8E4F-E458930879C7}" presName="txLvl2" presStyleLbl="revTx" presStyleIdx="1" presStyleCnt="4"/>
      <dgm:spPr/>
      <dgm:t>
        <a:bodyPr/>
        <a:lstStyle/>
        <a:p>
          <a:endParaRPr lang="en-US"/>
        </a:p>
      </dgm:t>
    </dgm:pt>
    <dgm:pt modelId="{96B21378-6C25-3E42-8E53-37A2612B2242}" type="pres">
      <dgm:prSet presAssocID="{10E938E2-EE5A-DF45-96BF-A2014755140A}" presName="overlap" presStyleCnt="0"/>
      <dgm:spPr/>
    </dgm:pt>
    <dgm:pt modelId="{34C4172B-F56D-2D42-889C-C467582E89C8}" type="pres">
      <dgm:prSet presAssocID="{7CF48C87-E408-7C47-9490-322B9AAF2C3A}" presName="withChildren" presStyleCnt="0"/>
      <dgm:spPr/>
    </dgm:pt>
    <dgm:pt modelId="{3ED6E150-B2FB-344D-82B2-FCA1CEB626F7}" type="pres">
      <dgm:prSet presAssocID="{7CF48C87-E408-7C47-9490-322B9AAF2C3A}" presName="bigCircle" presStyleLbl="vennNode1" presStyleIdx="2" presStyleCnt="4"/>
      <dgm:spPr/>
    </dgm:pt>
    <dgm:pt modelId="{89ED5491-994F-9842-9880-0BE91CD354E3}" type="pres">
      <dgm:prSet presAssocID="{7CF48C87-E408-7C47-9490-322B9AAF2C3A}" presName="medCircle" presStyleLbl="vennNode1" presStyleIdx="3" presStyleCnt="4"/>
      <dgm:spPr/>
    </dgm:pt>
    <dgm:pt modelId="{B455F07E-3C78-7B48-AA43-49E29FEBB0CA}" type="pres">
      <dgm:prSet presAssocID="{7CF48C87-E408-7C47-9490-322B9AAF2C3A}" presName="txLvl1" presStyleLbl="revTx" presStyleIdx="2" presStyleCnt="4"/>
      <dgm:spPr/>
      <dgm:t>
        <a:bodyPr/>
        <a:lstStyle/>
        <a:p>
          <a:endParaRPr lang="en-US"/>
        </a:p>
      </dgm:t>
    </dgm:pt>
    <dgm:pt modelId="{0C32FFAF-92D9-834E-9DB4-B34F156DDC7C}" type="pres">
      <dgm:prSet presAssocID="{7CF48C87-E408-7C47-9490-322B9AAF2C3A}" presName="lin" presStyleCnt="0"/>
      <dgm:spPr/>
    </dgm:pt>
    <dgm:pt modelId="{F423D071-2A0B-3546-8C6E-54E0BF87DD17}" type="pres">
      <dgm:prSet presAssocID="{605E4C40-B0E0-3F49-9FDE-5C2FEA016E83}" presName="txLvl2" presStyleLbl="revTx" presStyleIdx="3" presStyleCnt="4" custLinFactNeighborX="2410" custLinFactNeighborY="67206"/>
      <dgm:spPr/>
      <dgm:t>
        <a:bodyPr/>
        <a:lstStyle/>
        <a:p>
          <a:endParaRPr lang="en-US"/>
        </a:p>
      </dgm:t>
    </dgm:pt>
  </dgm:ptLst>
  <dgm:cxnLst>
    <dgm:cxn modelId="{45C98ED5-25BB-1141-9E78-CA93BBC73FAA}" type="presOf" srcId="{7CF48C87-E408-7C47-9490-322B9AAF2C3A}" destId="{B455F07E-3C78-7B48-AA43-49E29FEBB0CA}" srcOrd="0" destOrd="0" presId="urn:microsoft.com/office/officeart/2008/layout/VerticalCircleList"/>
    <dgm:cxn modelId="{2DC42839-8173-784D-92AE-C39D03512330}" srcId="{7CF48C87-E408-7C47-9490-322B9AAF2C3A}" destId="{605E4C40-B0E0-3F49-9FDE-5C2FEA016E83}" srcOrd="0" destOrd="0" parTransId="{CB473F05-B59D-1347-8CFC-EB1753E4675F}" sibTransId="{B852A9B8-B69C-BD4C-9BE4-47FAF2E34B47}"/>
    <dgm:cxn modelId="{CAAE6D4D-9F33-4445-B40B-1B22F59CB7CB}" type="presOf" srcId="{10E938E2-EE5A-DF45-96BF-A2014755140A}" destId="{C8049552-2320-1F49-967D-F34BF484DC79}" srcOrd="0" destOrd="0" presId="urn:microsoft.com/office/officeart/2008/layout/VerticalCircleList"/>
    <dgm:cxn modelId="{4744EA86-12E8-8A4B-9559-68E1EE01D9CB}" type="presOf" srcId="{3151B892-B79E-5E4E-A6AB-8ADE06084503}" destId="{0A5C26A3-A2EC-8744-862C-038D983091AB}" srcOrd="0" destOrd="0" presId="urn:microsoft.com/office/officeart/2008/layout/VerticalCircleList"/>
    <dgm:cxn modelId="{EEAA38EC-65B3-F64D-A1ED-D1D38BCD6345}" srcId="{3151B892-B79E-5E4E-A6AB-8ADE06084503}" destId="{10E938E2-EE5A-DF45-96BF-A2014755140A}" srcOrd="0" destOrd="0" parTransId="{D907F406-5017-1740-A16F-9CEE6C5C53B8}" sibTransId="{610DCA29-6D10-1A45-B020-BC3E4B266284}"/>
    <dgm:cxn modelId="{FD19D70B-2488-6C43-BD01-14110C59A242}" type="presOf" srcId="{95FAC6DE-B9F5-CD45-8E4F-E458930879C7}" destId="{F8727A09-E017-934E-8620-0F2D1590F066}" srcOrd="0" destOrd="0" presId="urn:microsoft.com/office/officeart/2008/layout/VerticalCircleList"/>
    <dgm:cxn modelId="{45D388B2-5933-4A4D-82D3-5A36E5A9EC82}" srcId="{10E938E2-EE5A-DF45-96BF-A2014755140A}" destId="{95FAC6DE-B9F5-CD45-8E4F-E458930879C7}" srcOrd="0" destOrd="0" parTransId="{1C3C5E2D-1A62-684B-9537-FDBDA28D506D}" sibTransId="{8DC8369C-1A0E-B847-9DC4-96F2AC1A0B24}"/>
    <dgm:cxn modelId="{7BC4E07B-A993-4742-8DF3-D84CF44276CD}" type="presOf" srcId="{605E4C40-B0E0-3F49-9FDE-5C2FEA016E83}" destId="{F423D071-2A0B-3546-8C6E-54E0BF87DD17}" srcOrd="0" destOrd="0" presId="urn:microsoft.com/office/officeart/2008/layout/VerticalCircleList"/>
    <dgm:cxn modelId="{B39AF3DE-3D14-5542-BC9A-AAE3227F270E}" srcId="{3151B892-B79E-5E4E-A6AB-8ADE06084503}" destId="{7CF48C87-E408-7C47-9490-322B9AAF2C3A}" srcOrd="1" destOrd="0" parTransId="{D8DA6AC9-5B09-2D46-9721-8ECB4E0CED55}" sibTransId="{4A16F297-9BFF-6043-9189-BE622461433B}"/>
    <dgm:cxn modelId="{DEB47F12-3144-3A43-B460-F268417E5C1C}" type="presParOf" srcId="{0A5C26A3-A2EC-8744-862C-038D983091AB}" destId="{ECED475B-259C-6F44-B2B6-A23E0A5F6244}" srcOrd="0" destOrd="0" presId="urn:microsoft.com/office/officeart/2008/layout/VerticalCircleList"/>
    <dgm:cxn modelId="{1053991F-5CC5-204E-9513-5A77174FB086}" type="presParOf" srcId="{ECED475B-259C-6F44-B2B6-A23E0A5F6244}" destId="{DC1A3700-A9A7-9840-9D42-9F7A988B280B}" srcOrd="0" destOrd="0" presId="urn:microsoft.com/office/officeart/2008/layout/VerticalCircleList"/>
    <dgm:cxn modelId="{1C6362AD-CA21-264D-806E-EB928ADACB84}" type="presParOf" srcId="{ECED475B-259C-6F44-B2B6-A23E0A5F6244}" destId="{4E548393-1413-4E40-AAC5-C1D6F867CB30}" srcOrd="1" destOrd="0" presId="urn:microsoft.com/office/officeart/2008/layout/VerticalCircleList"/>
    <dgm:cxn modelId="{8CB4D4DD-83AD-3547-93DD-8AAF79FB22D4}" type="presParOf" srcId="{ECED475B-259C-6F44-B2B6-A23E0A5F6244}" destId="{C8049552-2320-1F49-967D-F34BF484DC79}" srcOrd="2" destOrd="0" presId="urn:microsoft.com/office/officeart/2008/layout/VerticalCircleList"/>
    <dgm:cxn modelId="{1238954E-F667-6A46-9CE1-CEE7B436C737}" type="presParOf" srcId="{ECED475B-259C-6F44-B2B6-A23E0A5F6244}" destId="{3C9E8A37-398B-C147-BC61-E12510309529}" srcOrd="3" destOrd="0" presId="urn:microsoft.com/office/officeart/2008/layout/VerticalCircleList"/>
    <dgm:cxn modelId="{FECF29B6-8A97-364C-B16B-ED634ED9B5AF}" type="presParOf" srcId="{3C9E8A37-398B-C147-BC61-E12510309529}" destId="{F8727A09-E017-934E-8620-0F2D1590F066}" srcOrd="0" destOrd="0" presId="urn:microsoft.com/office/officeart/2008/layout/VerticalCircleList"/>
    <dgm:cxn modelId="{CA7F3E63-0C15-BA43-BCE8-2B2F0897264C}" type="presParOf" srcId="{0A5C26A3-A2EC-8744-862C-038D983091AB}" destId="{96B21378-6C25-3E42-8E53-37A2612B2242}" srcOrd="1" destOrd="0" presId="urn:microsoft.com/office/officeart/2008/layout/VerticalCircleList"/>
    <dgm:cxn modelId="{3637A2C0-2C03-1B4C-A65E-7E4CA165EADB}" type="presParOf" srcId="{0A5C26A3-A2EC-8744-862C-038D983091AB}" destId="{34C4172B-F56D-2D42-889C-C467582E89C8}" srcOrd="2" destOrd="0" presId="urn:microsoft.com/office/officeart/2008/layout/VerticalCircleList"/>
    <dgm:cxn modelId="{E154C653-2D6A-FD41-8127-7664BEEED4E3}" type="presParOf" srcId="{34C4172B-F56D-2D42-889C-C467582E89C8}" destId="{3ED6E150-B2FB-344D-82B2-FCA1CEB626F7}" srcOrd="0" destOrd="0" presId="urn:microsoft.com/office/officeart/2008/layout/VerticalCircleList"/>
    <dgm:cxn modelId="{ECBF0519-2B10-894F-9C14-9C17E0D75CFF}" type="presParOf" srcId="{34C4172B-F56D-2D42-889C-C467582E89C8}" destId="{89ED5491-994F-9842-9880-0BE91CD354E3}" srcOrd="1" destOrd="0" presId="urn:microsoft.com/office/officeart/2008/layout/VerticalCircleList"/>
    <dgm:cxn modelId="{45D552C5-54D6-B94D-A05E-90D6DA64E00C}" type="presParOf" srcId="{34C4172B-F56D-2D42-889C-C467582E89C8}" destId="{B455F07E-3C78-7B48-AA43-49E29FEBB0CA}" srcOrd="2" destOrd="0" presId="urn:microsoft.com/office/officeart/2008/layout/VerticalCircleList"/>
    <dgm:cxn modelId="{22E27610-AC29-AE4E-B8F9-DE287E9CE13E}" type="presParOf" srcId="{34C4172B-F56D-2D42-889C-C467582E89C8}" destId="{0C32FFAF-92D9-834E-9DB4-B34F156DDC7C}" srcOrd="3" destOrd="0" presId="urn:microsoft.com/office/officeart/2008/layout/VerticalCircleList"/>
    <dgm:cxn modelId="{9DBFDCD3-091D-4246-9DC3-EF96E716B33A}" type="presParOf" srcId="{0C32FFAF-92D9-834E-9DB4-B34F156DDC7C}" destId="{F423D071-2A0B-3546-8C6E-54E0BF87DD17}" srcOrd="0"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51B892-B79E-5E4E-A6AB-8ADE06084503}" type="doc">
      <dgm:prSet loTypeId="urn:microsoft.com/office/officeart/2008/layout/VerticalCircleList" loCatId="" qsTypeId="urn:microsoft.com/office/officeart/2005/8/quickstyle/simple3" qsCatId="simple" csTypeId="urn:microsoft.com/office/officeart/2005/8/colors/accent1_2" csCatId="accent1" phldr="1"/>
      <dgm:spPr/>
      <dgm:t>
        <a:bodyPr/>
        <a:lstStyle/>
        <a:p>
          <a:endParaRPr lang="en-US"/>
        </a:p>
      </dgm:t>
    </dgm:pt>
    <dgm:pt modelId="{605E4C40-B0E0-3F49-9FDE-5C2FEA016E83}">
      <dgm:prSet phldrT="[Text]"/>
      <dgm:spPr/>
      <dgm:t>
        <a:bodyPr/>
        <a:lstStyle/>
        <a:p>
          <a:r>
            <a:rPr lang="en-US" dirty="0"/>
            <a:t>Knowledge for data</a:t>
          </a:r>
        </a:p>
      </dgm:t>
    </dgm:pt>
    <dgm:pt modelId="{CB473F05-B59D-1347-8CFC-EB1753E4675F}" type="parTrans" cxnId="{2DC42839-8173-784D-92AE-C39D03512330}">
      <dgm:prSet/>
      <dgm:spPr/>
      <dgm:t>
        <a:bodyPr/>
        <a:lstStyle/>
        <a:p>
          <a:endParaRPr lang="en-US"/>
        </a:p>
      </dgm:t>
    </dgm:pt>
    <dgm:pt modelId="{B852A9B8-B69C-BD4C-9BE4-47FAF2E34B47}" type="sibTrans" cxnId="{2DC42839-8173-784D-92AE-C39D03512330}">
      <dgm:prSet/>
      <dgm:spPr/>
      <dgm:t>
        <a:bodyPr/>
        <a:lstStyle/>
        <a:p>
          <a:endParaRPr lang="en-US"/>
        </a:p>
      </dgm:t>
    </dgm:pt>
    <dgm:pt modelId="{95FAC6DE-B9F5-CD45-8E4F-E458930879C7}">
      <dgm:prSet phldrT="[Text]"/>
      <dgm:spPr/>
      <dgm:t>
        <a:bodyPr/>
        <a:lstStyle/>
        <a:p>
          <a:r>
            <a:rPr lang="en-US" dirty="0"/>
            <a:t>Knowledge for Model</a:t>
          </a:r>
        </a:p>
      </dgm:t>
    </dgm:pt>
    <dgm:pt modelId="{1C3C5E2D-1A62-684B-9537-FDBDA28D506D}" type="parTrans" cxnId="{45D388B2-5933-4A4D-82D3-5A36E5A9EC82}">
      <dgm:prSet/>
      <dgm:spPr/>
      <dgm:t>
        <a:bodyPr/>
        <a:lstStyle/>
        <a:p>
          <a:endParaRPr lang="en-US"/>
        </a:p>
      </dgm:t>
    </dgm:pt>
    <dgm:pt modelId="{8DC8369C-1A0E-B847-9DC4-96F2AC1A0B24}" type="sibTrans" cxnId="{45D388B2-5933-4A4D-82D3-5A36E5A9EC82}">
      <dgm:prSet/>
      <dgm:spPr/>
      <dgm:t>
        <a:bodyPr/>
        <a:lstStyle/>
        <a:p>
          <a:endParaRPr lang="en-US"/>
        </a:p>
      </dgm:t>
    </dgm:pt>
    <dgm:pt modelId="{10E938E2-EE5A-DF45-96BF-A2014755140A}">
      <dgm:prSet phldrT="[Text]"/>
      <dgm:spPr/>
      <dgm:t>
        <a:bodyPr/>
        <a:lstStyle/>
        <a:p>
          <a:endParaRPr lang="en-US" dirty="0"/>
        </a:p>
      </dgm:t>
    </dgm:pt>
    <dgm:pt modelId="{D907F406-5017-1740-A16F-9CEE6C5C53B8}" type="parTrans" cxnId="{EEAA38EC-65B3-F64D-A1ED-D1D38BCD6345}">
      <dgm:prSet/>
      <dgm:spPr/>
      <dgm:t>
        <a:bodyPr/>
        <a:lstStyle/>
        <a:p>
          <a:endParaRPr lang="en-US"/>
        </a:p>
      </dgm:t>
    </dgm:pt>
    <dgm:pt modelId="{610DCA29-6D10-1A45-B020-BC3E4B266284}" type="sibTrans" cxnId="{EEAA38EC-65B3-F64D-A1ED-D1D38BCD6345}">
      <dgm:prSet/>
      <dgm:spPr/>
      <dgm:t>
        <a:bodyPr/>
        <a:lstStyle/>
        <a:p>
          <a:endParaRPr lang="en-US"/>
        </a:p>
      </dgm:t>
    </dgm:pt>
    <dgm:pt modelId="{7CF48C87-E408-7C47-9490-322B9AAF2C3A}">
      <dgm:prSet phldrT="[Text]"/>
      <dgm:spPr/>
      <dgm:t>
        <a:bodyPr/>
        <a:lstStyle/>
        <a:p>
          <a:endParaRPr lang="en-US" dirty="0"/>
        </a:p>
      </dgm:t>
    </dgm:pt>
    <dgm:pt modelId="{D8DA6AC9-5B09-2D46-9721-8ECB4E0CED55}" type="parTrans" cxnId="{B39AF3DE-3D14-5542-BC9A-AAE3227F270E}">
      <dgm:prSet/>
      <dgm:spPr/>
      <dgm:t>
        <a:bodyPr/>
        <a:lstStyle/>
        <a:p>
          <a:endParaRPr lang="en-US"/>
        </a:p>
      </dgm:t>
    </dgm:pt>
    <dgm:pt modelId="{4A16F297-9BFF-6043-9189-BE622461433B}" type="sibTrans" cxnId="{B39AF3DE-3D14-5542-BC9A-AAE3227F270E}">
      <dgm:prSet/>
      <dgm:spPr/>
      <dgm:t>
        <a:bodyPr/>
        <a:lstStyle/>
        <a:p>
          <a:endParaRPr lang="en-US"/>
        </a:p>
      </dgm:t>
    </dgm:pt>
    <dgm:pt modelId="{0A5C26A3-A2EC-8744-862C-038D983091AB}" type="pres">
      <dgm:prSet presAssocID="{3151B892-B79E-5E4E-A6AB-8ADE06084503}" presName="Name0" presStyleCnt="0">
        <dgm:presLayoutVars>
          <dgm:dir/>
        </dgm:presLayoutVars>
      </dgm:prSet>
      <dgm:spPr/>
      <dgm:t>
        <a:bodyPr/>
        <a:lstStyle/>
        <a:p>
          <a:endParaRPr lang="en-US"/>
        </a:p>
      </dgm:t>
    </dgm:pt>
    <dgm:pt modelId="{ECED475B-259C-6F44-B2B6-A23E0A5F6244}" type="pres">
      <dgm:prSet presAssocID="{10E938E2-EE5A-DF45-96BF-A2014755140A}" presName="withChildren" presStyleCnt="0"/>
      <dgm:spPr/>
    </dgm:pt>
    <dgm:pt modelId="{DC1A3700-A9A7-9840-9D42-9F7A988B280B}" type="pres">
      <dgm:prSet presAssocID="{10E938E2-EE5A-DF45-96BF-A2014755140A}" presName="bigCircle" presStyleLbl="vennNode1" presStyleIdx="0" presStyleCnt="4"/>
      <dgm:spPr/>
    </dgm:pt>
    <dgm:pt modelId="{4E548393-1413-4E40-AAC5-C1D6F867CB30}" type="pres">
      <dgm:prSet presAssocID="{10E938E2-EE5A-DF45-96BF-A2014755140A}" presName="medCircle" presStyleLbl="vennNode1" presStyleIdx="1" presStyleCnt="4"/>
      <dgm:spPr/>
    </dgm:pt>
    <dgm:pt modelId="{C8049552-2320-1F49-967D-F34BF484DC79}" type="pres">
      <dgm:prSet presAssocID="{10E938E2-EE5A-DF45-96BF-A2014755140A}" presName="txLvl1" presStyleLbl="revTx" presStyleIdx="0" presStyleCnt="4"/>
      <dgm:spPr/>
      <dgm:t>
        <a:bodyPr/>
        <a:lstStyle/>
        <a:p>
          <a:endParaRPr lang="en-US"/>
        </a:p>
      </dgm:t>
    </dgm:pt>
    <dgm:pt modelId="{3C9E8A37-398B-C147-BC61-E12510309529}" type="pres">
      <dgm:prSet presAssocID="{10E938E2-EE5A-DF45-96BF-A2014755140A}" presName="lin" presStyleCnt="0"/>
      <dgm:spPr/>
    </dgm:pt>
    <dgm:pt modelId="{F8727A09-E017-934E-8620-0F2D1590F066}" type="pres">
      <dgm:prSet presAssocID="{95FAC6DE-B9F5-CD45-8E4F-E458930879C7}" presName="txLvl2" presStyleLbl="revTx" presStyleIdx="1" presStyleCnt="4"/>
      <dgm:spPr/>
      <dgm:t>
        <a:bodyPr/>
        <a:lstStyle/>
        <a:p>
          <a:endParaRPr lang="en-US"/>
        </a:p>
      </dgm:t>
    </dgm:pt>
    <dgm:pt modelId="{96B21378-6C25-3E42-8E53-37A2612B2242}" type="pres">
      <dgm:prSet presAssocID="{10E938E2-EE5A-DF45-96BF-A2014755140A}" presName="overlap" presStyleCnt="0"/>
      <dgm:spPr/>
    </dgm:pt>
    <dgm:pt modelId="{34C4172B-F56D-2D42-889C-C467582E89C8}" type="pres">
      <dgm:prSet presAssocID="{7CF48C87-E408-7C47-9490-322B9AAF2C3A}" presName="withChildren" presStyleCnt="0"/>
      <dgm:spPr/>
    </dgm:pt>
    <dgm:pt modelId="{3ED6E150-B2FB-344D-82B2-FCA1CEB626F7}" type="pres">
      <dgm:prSet presAssocID="{7CF48C87-E408-7C47-9490-322B9AAF2C3A}" presName="bigCircle" presStyleLbl="vennNode1" presStyleIdx="2" presStyleCnt="4"/>
      <dgm:spPr/>
    </dgm:pt>
    <dgm:pt modelId="{89ED5491-994F-9842-9880-0BE91CD354E3}" type="pres">
      <dgm:prSet presAssocID="{7CF48C87-E408-7C47-9490-322B9AAF2C3A}" presName="medCircle" presStyleLbl="vennNode1" presStyleIdx="3" presStyleCnt="4"/>
      <dgm:spPr/>
    </dgm:pt>
    <dgm:pt modelId="{B455F07E-3C78-7B48-AA43-49E29FEBB0CA}" type="pres">
      <dgm:prSet presAssocID="{7CF48C87-E408-7C47-9490-322B9AAF2C3A}" presName="txLvl1" presStyleLbl="revTx" presStyleIdx="2" presStyleCnt="4"/>
      <dgm:spPr/>
      <dgm:t>
        <a:bodyPr/>
        <a:lstStyle/>
        <a:p>
          <a:endParaRPr lang="en-US"/>
        </a:p>
      </dgm:t>
    </dgm:pt>
    <dgm:pt modelId="{0C32FFAF-92D9-834E-9DB4-B34F156DDC7C}" type="pres">
      <dgm:prSet presAssocID="{7CF48C87-E408-7C47-9490-322B9AAF2C3A}" presName="lin" presStyleCnt="0"/>
      <dgm:spPr/>
    </dgm:pt>
    <dgm:pt modelId="{F423D071-2A0B-3546-8C6E-54E0BF87DD17}" type="pres">
      <dgm:prSet presAssocID="{605E4C40-B0E0-3F49-9FDE-5C2FEA016E83}" presName="txLvl2" presStyleLbl="revTx" presStyleIdx="3" presStyleCnt="4" custLinFactNeighborX="2410" custLinFactNeighborY="67206"/>
      <dgm:spPr/>
      <dgm:t>
        <a:bodyPr/>
        <a:lstStyle/>
        <a:p>
          <a:endParaRPr lang="en-US"/>
        </a:p>
      </dgm:t>
    </dgm:pt>
  </dgm:ptLst>
  <dgm:cxnLst>
    <dgm:cxn modelId="{45C98ED5-25BB-1141-9E78-CA93BBC73FAA}" type="presOf" srcId="{7CF48C87-E408-7C47-9490-322B9AAF2C3A}" destId="{B455F07E-3C78-7B48-AA43-49E29FEBB0CA}" srcOrd="0" destOrd="0" presId="urn:microsoft.com/office/officeart/2008/layout/VerticalCircleList"/>
    <dgm:cxn modelId="{2DC42839-8173-784D-92AE-C39D03512330}" srcId="{7CF48C87-E408-7C47-9490-322B9AAF2C3A}" destId="{605E4C40-B0E0-3F49-9FDE-5C2FEA016E83}" srcOrd="0" destOrd="0" parTransId="{CB473F05-B59D-1347-8CFC-EB1753E4675F}" sibTransId="{B852A9B8-B69C-BD4C-9BE4-47FAF2E34B47}"/>
    <dgm:cxn modelId="{CAAE6D4D-9F33-4445-B40B-1B22F59CB7CB}" type="presOf" srcId="{10E938E2-EE5A-DF45-96BF-A2014755140A}" destId="{C8049552-2320-1F49-967D-F34BF484DC79}" srcOrd="0" destOrd="0" presId="urn:microsoft.com/office/officeart/2008/layout/VerticalCircleList"/>
    <dgm:cxn modelId="{4744EA86-12E8-8A4B-9559-68E1EE01D9CB}" type="presOf" srcId="{3151B892-B79E-5E4E-A6AB-8ADE06084503}" destId="{0A5C26A3-A2EC-8744-862C-038D983091AB}" srcOrd="0" destOrd="0" presId="urn:microsoft.com/office/officeart/2008/layout/VerticalCircleList"/>
    <dgm:cxn modelId="{EEAA38EC-65B3-F64D-A1ED-D1D38BCD6345}" srcId="{3151B892-B79E-5E4E-A6AB-8ADE06084503}" destId="{10E938E2-EE5A-DF45-96BF-A2014755140A}" srcOrd="0" destOrd="0" parTransId="{D907F406-5017-1740-A16F-9CEE6C5C53B8}" sibTransId="{610DCA29-6D10-1A45-B020-BC3E4B266284}"/>
    <dgm:cxn modelId="{FD19D70B-2488-6C43-BD01-14110C59A242}" type="presOf" srcId="{95FAC6DE-B9F5-CD45-8E4F-E458930879C7}" destId="{F8727A09-E017-934E-8620-0F2D1590F066}" srcOrd="0" destOrd="0" presId="urn:microsoft.com/office/officeart/2008/layout/VerticalCircleList"/>
    <dgm:cxn modelId="{45D388B2-5933-4A4D-82D3-5A36E5A9EC82}" srcId="{10E938E2-EE5A-DF45-96BF-A2014755140A}" destId="{95FAC6DE-B9F5-CD45-8E4F-E458930879C7}" srcOrd="0" destOrd="0" parTransId="{1C3C5E2D-1A62-684B-9537-FDBDA28D506D}" sibTransId="{8DC8369C-1A0E-B847-9DC4-96F2AC1A0B24}"/>
    <dgm:cxn modelId="{7BC4E07B-A993-4742-8DF3-D84CF44276CD}" type="presOf" srcId="{605E4C40-B0E0-3F49-9FDE-5C2FEA016E83}" destId="{F423D071-2A0B-3546-8C6E-54E0BF87DD17}" srcOrd="0" destOrd="0" presId="urn:microsoft.com/office/officeart/2008/layout/VerticalCircleList"/>
    <dgm:cxn modelId="{B39AF3DE-3D14-5542-BC9A-AAE3227F270E}" srcId="{3151B892-B79E-5E4E-A6AB-8ADE06084503}" destId="{7CF48C87-E408-7C47-9490-322B9AAF2C3A}" srcOrd="1" destOrd="0" parTransId="{D8DA6AC9-5B09-2D46-9721-8ECB4E0CED55}" sibTransId="{4A16F297-9BFF-6043-9189-BE622461433B}"/>
    <dgm:cxn modelId="{DEB47F12-3144-3A43-B460-F268417E5C1C}" type="presParOf" srcId="{0A5C26A3-A2EC-8744-862C-038D983091AB}" destId="{ECED475B-259C-6F44-B2B6-A23E0A5F6244}" srcOrd="0" destOrd="0" presId="urn:microsoft.com/office/officeart/2008/layout/VerticalCircleList"/>
    <dgm:cxn modelId="{1053991F-5CC5-204E-9513-5A77174FB086}" type="presParOf" srcId="{ECED475B-259C-6F44-B2B6-A23E0A5F6244}" destId="{DC1A3700-A9A7-9840-9D42-9F7A988B280B}" srcOrd="0" destOrd="0" presId="urn:microsoft.com/office/officeart/2008/layout/VerticalCircleList"/>
    <dgm:cxn modelId="{1C6362AD-CA21-264D-806E-EB928ADACB84}" type="presParOf" srcId="{ECED475B-259C-6F44-B2B6-A23E0A5F6244}" destId="{4E548393-1413-4E40-AAC5-C1D6F867CB30}" srcOrd="1" destOrd="0" presId="urn:microsoft.com/office/officeart/2008/layout/VerticalCircleList"/>
    <dgm:cxn modelId="{8CB4D4DD-83AD-3547-93DD-8AAF79FB22D4}" type="presParOf" srcId="{ECED475B-259C-6F44-B2B6-A23E0A5F6244}" destId="{C8049552-2320-1F49-967D-F34BF484DC79}" srcOrd="2" destOrd="0" presId="urn:microsoft.com/office/officeart/2008/layout/VerticalCircleList"/>
    <dgm:cxn modelId="{1238954E-F667-6A46-9CE1-CEE7B436C737}" type="presParOf" srcId="{ECED475B-259C-6F44-B2B6-A23E0A5F6244}" destId="{3C9E8A37-398B-C147-BC61-E12510309529}" srcOrd="3" destOrd="0" presId="urn:microsoft.com/office/officeart/2008/layout/VerticalCircleList"/>
    <dgm:cxn modelId="{FECF29B6-8A97-364C-B16B-ED634ED9B5AF}" type="presParOf" srcId="{3C9E8A37-398B-C147-BC61-E12510309529}" destId="{F8727A09-E017-934E-8620-0F2D1590F066}" srcOrd="0" destOrd="0" presId="urn:microsoft.com/office/officeart/2008/layout/VerticalCircleList"/>
    <dgm:cxn modelId="{CA7F3E63-0C15-BA43-BCE8-2B2F0897264C}" type="presParOf" srcId="{0A5C26A3-A2EC-8744-862C-038D983091AB}" destId="{96B21378-6C25-3E42-8E53-37A2612B2242}" srcOrd="1" destOrd="0" presId="urn:microsoft.com/office/officeart/2008/layout/VerticalCircleList"/>
    <dgm:cxn modelId="{3637A2C0-2C03-1B4C-A65E-7E4CA165EADB}" type="presParOf" srcId="{0A5C26A3-A2EC-8744-862C-038D983091AB}" destId="{34C4172B-F56D-2D42-889C-C467582E89C8}" srcOrd="2" destOrd="0" presId="urn:microsoft.com/office/officeart/2008/layout/VerticalCircleList"/>
    <dgm:cxn modelId="{E154C653-2D6A-FD41-8127-7664BEEED4E3}" type="presParOf" srcId="{34C4172B-F56D-2D42-889C-C467582E89C8}" destId="{3ED6E150-B2FB-344D-82B2-FCA1CEB626F7}" srcOrd="0" destOrd="0" presId="urn:microsoft.com/office/officeart/2008/layout/VerticalCircleList"/>
    <dgm:cxn modelId="{ECBF0519-2B10-894F-9C14-9C17E0D75CFF}" type="presParOf" srcId="{34C4172B-F56D-2D42-889C-C467582E89C8}" destId="{89ED5491-994F-9842-9880-0BE91CD354E3}" srcOrd="1" destOrd="0" presId="urn:microsoft.com/office/officeart/2008/layout/VerticalCircleList"/>
    <dgm:cxn modelId="{45D552C5-54D6-B94D-A05E-90D6DA64E00C}" type="presParOf" srcId="{34C4172B-F56D-2D42-889C-C467582E89C8}" destId="{B455F07E-3C78-7B48-AA43-49E29FEBB0CA}" srcOrd="2" destOrd="0" presId="urn:microsoft.com/office/officeart/2008/layout/VerticalCircleList"/>
    <dgm:cxn modelId="{22E27610-AC29-AE4E-B8F9-DE287E9CE13E}" type="presParOf" srcId="{34C4172B-F56D-2D42-889C-C467582E89C8}" destId="{0C32FFAF-92D9-834E-9DB4-B34F156DDC7C}" srcOrd="3" destOrd="0" presId="urn:microsoft.com/office/officeart/2008/layout/VerticalCircleList"/>
    <dgm:cxn modelId="{9DBFDCD3-091D-4246-9DC3-EF96E716B33A}" type="presParOf" srcId="{0C32FFAF-92D9-834E-9DB4-B34F156DDC7C}" destId="{F423D071-2A0B-3546-8C6E-54E0BF87DD17}" srcOrd="0"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A2B3-98F0-7F4A-92D3-E6E045FBE30D}">
      <dsp:nvSpPr>
        <dsp:cNvPr id="0" name=""/>
        <dsp:cNvSpPr/>
      </dsp:nvSpPr>
      <dsp:spPr>
        <a:xfrm>
          <a:off x="3338128" y="912"/>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cross-media alignment</a:t>
          </a:r>
        </a:p>
      </dsp:txBody>
      <dsp:txXfrm>
        <a:off x="3364495" y="27279"/>
        <a:ext cx="1747744" cy="847505"/>
      </dsp:txXfrm>
    </dsp:sp>
    <dsp:sp modelId="{D2578C44-41FB-FE4E-B0AA-34EC770A707B}">
      <dsp:nvSpPr>
        <dsp:cNvPr id="0" name=""/>
        <dsp:cNvSpPr/>
      </dsp:nvSpPr>
      <dsp:spPr>
        <a:xfrm rot="3600000">
          <a:off x="4512669" y="1580664"/>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607194" y="1643681"/>
        <a:ext cx="748648" cy="189049"/>
      </dsp:txXfrm>
    </dsp:sp>
    <dsp:sp modelId="{0828FE9F-8F86-8244-8A43-8EC85B0A6F7D}">
      <dsp:nvSpPr>
        <dsp:cNvPr id="0" name=""/>
        <dsp:cNvSpPr/>
      </dsp:nvSpPr>
      <dsp:spPr>
        <a:xfrm>
          <a:off x="4824429" y="2575260"/>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vision</a:t>
          </a:r>
        </a:p>
      </dsp:txBody>
      <dsp:txXfrm>
        <a:off x="4850796" y="2601627"/>
        <a:ext cx="1747744" cy="847505"/>
      </dsp:txXfrm>
    </dsp:sp>
    <dsp:sp modelId="{8ACB1EB9-440E-244D-8225-81268FB906DC}">
      <dsp:nvSpPr>
        <dsp:cNvPr id="0" name=""/>
        <dsp:cNvSpPr/>
      </dsp:nvSpPr>
      <dsp:spPr>
        <a:xfrm rot="10800000">
          <a:off x="3769518" y="2867838"/>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864043" y="2930855"/>
        <a:ext cx="748648" cy="189049"/>
      </dsp:txXfrm>
    </dsp:sp>
    <dsp:sp modelId="{48F038C0-8010-0540-ADAA-D5F979B1C3ED}">
      <dsp:nvSpPr>
        <dsp:cNvPr id="0" name=""/>
        <dsp:cNvSpPr/>
      </dsp:nvSpPr>
      <dsp:spPr>
        <a:xfrm>
          <a:off x="1851828" y="2575260"/>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text</a:t>
          </a:r>
        </a:p>
      </dsp:txBody>
      <dsp:txXfrm>
        <a:off x="1878195" y="2601627"/>
        <a:ext cx="1747744" cy="847505"/>
      </dsp:txXfrm>
    </dsp:sp>
    <dsp:sp modelId="{C9F614B9-645F-5343-8C40-013FE3351715}">
      <dsp:nvSpPr>
        <dsp:cNvPr id="0" name=""/>
        <dsp:cNvSpPr/>
      </dsp:nvSpPr>
      <dsp:spPr>
        <a:xfrm rot="18000000">
          <a:off x="3026368" y="1580664"/>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120893" y="1643681"/>
        <a:ext cx="748648" cy="1890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A3700-A9A7-9840-9D42-9F7A988B280B}">
      <dsp:nvSpPr>
        <dsp:cNvPr id="0" name=""/>
        <dsp:cNvSpPr/>
      </dsp:nvSpPr>
      <dsp:spPr>
        <a:xfrm>
          <a:off x="308751" y="2824"/>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4E548393-1413-4E40-AAC5-C1D6F867CB30}">
      <dsp:nvSpPr>
        <dsp:cNvPr id="0" name=""/>
        <dsp:cNvSpPr/>
      </dsp:nvSpPr>
      <dsp:spPr>
        <a:xfrm>
          <a:off x="431594" y="111891"/>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C8049552-2320-1F49-967D-F34BF484DC79}">
      <dsp:nvSpPr>
        <dsp:cNvPr id="0" name=""/>
        <dsp:cNvSpPr/>
      </dsp:nvSpPr>
      <dsp:spPr>
        <a:xfrm>
          <a:off x="665309" y="111891"/>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111891"/>
        <a:ext cx="2500246" cy="467430"/>
      </dsp:txXfrm>
    </dsp:sp>
    <dsp:sp modelId="{F8727A09-E017-934E-8620-0F2D1590F066}">
      <dsp:nvSpPr>
        <dsp:cNvPr id="0" name=""/>
        <dsp:cNvSpPr/>
      </dsp:nvSpPr>
      <dsp:spPr>
        <a:xfrm>
          <a:off x="665309" y="579321"/>
          <a:ext cx="2500246" cy="114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Model</a:t>
          </a:r>
        </a:p>
      </dsp:txBody>
      <dsp:txXfrm>
        <a:off x="665309" y="579321"/>
        <a:ext cx="2500246" cy="1142916"/>
      </dsp:txXfrm>
    </dsp:sp>
    <dsp:sp modelId="{3ED6E150-B2FB-344D-82B2-FCA1CEB626F7}">
      <dsp:nvSpPr>
        <dsp:cNvPr id="0" name=""/>
        <dsp:cNvSpPr/>
      </dsp:nvSpPr>
      <dsp:spPr>
        <a:xfrm>
          <a:off x="308751" y="2345403"/>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89ED5491-994F-9842-9880-0BE91CD354E3}">
      <dsp:nvSpPr>
        <dsp:cNvPr id="0" name=""/>
        <dsp:cNvSpPr/>
      </dsp:nvSpPr>
      <dsp:spPr>
        <a:xfrm>
          <a:off x="431594" y="2454470"/>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B455F07E-3C78-7B48-AA43-49E29FEBB0CA}">
      <dsp:nvSpPr>
        <dsp:cNvPr id="0" name=""/>
        <dsp:cNvSpPr/>
      </dsp:nvSpPr>
      <dsp:spPr>
        <a:xfrm>
          <a:off x="665309" y="2454470"/>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2454470"/>
        <a:ext cx="2500246" cy="467430"/>
      </dsp:txXfrm>
    </dsp:sp>
    <dsp:sp modelId="{F423D071-2A0B-3546-8C6E-54E0BF87DD17}">
      <dsp:nvSpPr>
        <dsp:cNvPr id="0" name=""/>
        <dsp:cNvSpPr/>
      </dsp:nvSpPr>
      <dsp:spPr>
        <a:xfrm>
          <a:off x="725565" y="3369508"/>
          <a:ext cx="2500246" cy="6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data</a:t>
          </a:r>
        </a:p>
      </dsp:txBody>
      <dsp:txXfrm>
        <a:off x="725565" y="3369508"/>
        <a:ext cx="2500246" cy="6660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A3700-A9A7-9840-9D42-9F7A988B280B}">
      <dsp:nvSpPr>
        <dsp:cNvPr id="0" name=""/>
        <dsp:cNvSpPr/>
      </dsp:nvSpPr>
      <dsp:spPr>
        <a:xfrm>
          <a:off x="308751" y="2824"/>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4E548393-1413-4E40-AAC5-C1D6F867CB30}">
      <dsp:nvSpPr>
        <dsp:cNvPr id="0" name=""/>
        <dsp:cNvSpPr/>
      </dsp:nvSpPr>
      <dsp:spPr>
        <a:xfrm>
          <a:off x="431594" y="111891"/>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C8049552-2320-1F49-967D-F34BF484DC79}">
      <dsp:nvSpPr>
        <dsp:cNvPr id="0" name=""/>
        <dsp:cNvSpPr/>
      </dsp:nvSpPr>
      <dsp:spPr>
        <a:xfrm>
          <a:off x="665309" y="111891"/>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111891"/>
        <a:ext cx="2500246" cy="467430"/>
      </dsp:txXfrm>
    </dsp:sp>
    <dsp:sp modelId="{F8727A09-E017-934E-8620-0F2D1590F066}">
      <dsp:nvSpPr>
        <dsp:cNvPr id="0" name=""/>
        <dsp:cNvSpPr/>
      </dsp:nvSpPr>
      <dsp:spPr>
        <a:xfrm>
          <a:off x="665309" y="579321"/>
          <a:ext cx="2500246" cy="114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Model</a:t>
          </a:r>
        </a:p>
      </dsp:txBody>
      <dsp:txXfrm>
        <a:off x="665309" y="579321"/>
        <a:ext cx="2500246" cy="1142916"/>
      </dsp:txXfrm>
    </dsp:sp>
    <dsp:sp modelId="{3ED6E150-B2FB-344D-82B2-FCA1CEB626F7}">
      <dsp:nvSpPr>
        <dsp:cNvPr id="0" name=""/>
        <dsp:cNvSpPr/>
      </dsp:nvSpPr>
      <dsp:spPr>
        <a:xfrm>
          <a:off x="308751" y="2345403"/>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89ED5491-994F-9842-9880-0BE91CD354E3}">
      <dsp:nvSpPr>
        <dsp:cNvPr id="0" name=""/>
        <dsp:cNvSpPr/>
      </dsp:nvSpPr>
      <dsp:spPr>
        <a:xfrm>
          <a:off x="431594" y="2454470"/>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B455F07E-3C78-7B48-AA43-49E29FEBB0CA}">
      <dsp:nvSpPr>
        <dsp:cNvPr id="0" name=""/>
        <dsp:cNvSpPr/>
      </dsp:nvSpPr>
      <dsp:spPr>
        <a:xfrm>
          <a:off x="665309" y="2454470"/>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2454470"/>
        <a:ext cx="2500246" cy="467430"/>
      </dsp:txXfrm>
    </dsp:sp>
    <dsp:sp modelId="{F423D071-2A0B-3546-8C6E-54E0BF87DD17}">
      <dsp:nvSpPr>
        <dsp:cNvPr id="0" name=""/>
        <dsp:cNvSpPr/>
      </dsp:nvSpPr>
      <dsp:spPr>
        <a:xfrm>
          <a:off x="725565" y="3369508"/>
          <a:ext cx="2500246" cy="6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data</a:t>
          </a:r>
        </a:p>
      </dsp:txBody>
      <dsp:txXfrm>
        <a:off x="725565" y="3369508"/>
        <a:ext cx="2500246" cy="666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A2B3-98F0-7F4A-92D3-E6E045FBE30D}">
      <dsp:nvSpPr>
        <dsp:cNvPr id="0" name=""/>
        <dsp:cNvSpPr/>
      </dsp:nvSpPr>
      <dsp:spPr>
        <a:xfrm>
          <a:off x="3338128" y="912"/>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cross-media alignment</a:t>
          </a:r>
        </a:p>
      </dsp:txBody>
      <dsp:txXfrm>
        <a:off x="3364495" y="27279"/>
        <a:ext cx="1747744" cy="847505"/>
      </dsp:txXfrm>
    </dsp:sp>
    <dsp:sp modelId="{D2578C44-41FB-FE4E-B0AA-34EC770A707B}">
      <dsp:nvSpPr>
        <dsp:cNvPr id="0" name=""/>
        <dsp:cNvSpPr/>
      </dsp:nvSpPr>
      <dsp:spPr>
        <a:xfrm rot="3600000">
          <a:off x="4512669" y="1580664"/>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607194" y="1643681"/>
        <a:ext cx="748648" cy="189049"/>
      </dsp:txXfrm>
    </dsp:sp>
    <dsp:sp modelId="{0828FE9F-8F86-8244-8A43-8EC85B0A6F7D}">
      <dsp:nvSpPr>
        <dsp:cNvPr id="0" name=""/>
        <dsp:cNvSpPr/>
      </dsp:nvSpPr>
      <dsp:spPr>
        <a:xfrm>
          <a:off x="4824429" y="2575260"/>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vision</a:t>
          </a:r>
        </a:p>
      </dsp:txBody>
      <dsp:txXfrm>
        <a:off x="4850796" y="2601627"/>
        <a:ext cx="1747744" cy="847505"/>
      </dsp:txXfrm>
    </dsp:sp>
    <dsp:sp modelId="{8ACB1EB9-440E-244D-8225-81268FB906DC}">
      <dsp:nvSpPr>
        <dsp:cNvPr id="0" name=""/>
        <dsp:cNvSpPr/>
      </dsp:nvSpPr>
      <dsp:spPr>
        <a:xfrm rot="10800000">
          <a:off x="3769518" y="2867838"/>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864043" y="2930855"/>
        <a:ext cx="748648" cy="189049"/>
      </dsp:txXfrm>
    </dsp:sp>
    <dsp:sp modelId="{48F038C0-8010-0540-ADAA-D5F979B1C3ED}">
      <dsp:nvSpPr>
        <dsp:cNvPr id="0" name=""/>
        <dsp:cNvSpPr/>
      </dsp:nvSpPr>
      <dsp:spPr>
        <a:xfrm>
          <a:off x="1851828" y="2575260"/>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text</a:t>
          </a:r>
        </a:p>
      </dsp:txBody>
      <dsp:txXfrm>
        <a:off x="1878195" y="2601627"/>
        <a:ext cx="1747744" cy="847505"/>
      </dsp:txXfrm>
    </dsp:sp>
    <dsp:sp modelId="{C9F614B9-645F-5343-8C40-013FE3351715}">
      <dsp:nvSpPr>
        <dsp:cNvPr id="0" name=""/>
        <dsp:cNvSpPr/>
      </dsp:nvSpPr>
      <dsp:spPr>
        <a:xfrm rot="18000000">
          <a:off x="3026368" y="1580664"/>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120893" y="1643681"/>
        <a:ext cx="748648" cy="1890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A2B3-98F0-7F4A-92D3-E6E045FBE30D}">
      <dsp:nvSpPr>
        <dsp:cNvPr id="0" name=""/>
        <dsp:cNvSpPr/>
      </dsp:nvSpPr>
      <dsp:spPr>
        <a:xfrm>
          <a:off x="3338128" y="912"/>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cross-media alignment</a:t>
          </a:r>
        </a:p>
      </dsp:txBody>
      <dsp:txXfrm>
        <a:off x="3364495" y="27279"/>
        <a:ext cx="1747744" cy="847505"/>
      </dsp:txXfrm>
    </dsp:sp>
    <dsp:sp modelId="{D2578C44-41FB-FE4E-B0AA-34EC770A707B}">
      <dsp:nvSpPr>
        <dsp:cNvPr id="0" name=""/>
        <dsp:cNvSpPr/>
      </dsp:nvSpPr>
      <dsp:spPr>
        <a:xfrm rot="3600000">
          <a:off x="4512669" y="1580664"/>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607194" y="1643681"/>
        <a:ext cx="748648" cy="189049"/>
      </dsp:txXfrm>
    </dsp:sp>
    <dsp:sp modelId="{0828FE9F-8F86-8244-8A43-8EC85B0A6F7D}">
      <dsp:nvSpPr>
        <dsp:cNvPr id="0" name=""/>
        <dsp:cNvSpPr/>
      </dsp:nvSpPr>
      <dsp:spPr>
        <a:xfrm>
          <a:off x="4824429" y="2575260"/>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vision</a:t>
          </a:r>
        </a:p>
      </dsp:txBody>
      <dsp:txXfrm>
        <a:off x="4850796" y="2601627"/>
        <a:ext cx="1747744" cy="847505"/>
      </dsp:txXfrm>
    </dsp:sp>
    <dsp:sp modelId="{8ACB1EB9-440E-244D-8225-81268FB906DC}">
      <dsp:nvSpPr>
        <dsp:cNvPr id="0" name=""/>
        <dsp:cNvSpPr/>
      </dsp:nvSpPr>
      <dsp:spPr>
        <a:xfrm rot="10800000">
          <a:off x="3769518" y="2867838"/>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864043" y="2930855"/>
        <a:ext cx="748648" cy="189049"/>
      </dsp:txXfrm>
    </dsp:sp>
    <dsp:sp modelId="{48F038C0-8010-0540-ADAA-D5F979B1C3ED}">
      <dsp:nvSpPr>
        <dsp:cNvPr id="0" name=""/>
        <dsp:cNvSpPr/>
      </dsp:nvSpPr>
      <dsp:spPr>
        <a:xfrm>
          <a:off x="1851828" y="2575260"/>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text</a:t>
          </a:r>
        </a:p>
      </dsp:txBody>
      <dsp:txXfrm>
        <a:off x="1878195" y="2601627"/>
        <a:ext cx="1747744" cy="847505"/>
      </dsp:txXfrm>
    </dsp:sp>
    <dsp:sp modelId="{C9F614B9-645F-5343-8C40-013FE3351715}">
      <dsp:nvSpPr>
        <dsp:cNvPr id="0" name=""/>
        <dsp:cNvSpPr/>
      </dsp:nvSpPr>
      <dsp:spPr>
        <a:xfrm rot="18000000">
          <a:off x="3026368" y="1580664"/>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120893" y="1643681"/>
        <a:ext cx="748648" cy="1890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A2B3-98F0-7F4A-92D3-E6E045FBE30D}">
      <dsp:nvSpPr>
        <dsp:cNvPr id="0" name=""/>
        <dsp:cNvSpPr/>
      </dsp:nvSpPr>
      <dsp:spPr>
        <a:xfrm>
          <a:off x="3338128" y="912"/>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cross-media alignment</a:t>
          </a:r>
        </a:p>
      </dsp:txBody>
      <dsp:txXfrm>
        <a:off x="3364495" y="27279"/>
        <a:ext cx="1747744" cy="847505"/>
      </dsp:txXfrm>
    </dsp:sp>
    <dsp:sp modelId="{D2578C44-41FB-FE4E-B0AA-34EC770A707B}">
      <dsp:nvSpPr>
        <dsp:cNvPr id="0" name=""/>
        <dsp:cNvSpPr/>
      </dsp:nvSpPr>
      <dsp:spPr>
        <a:xfrm rot="3600000">
          <a:off x="4512669" y="1580664"/>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607194" y="1643681"/>
        <a:ext cx="748648" cy="189049"/>
      </dsp:txXfrm>
    </dsp:sp>
    <dsp:sp modelId="{0828FE9F-8F86-8244-8A43-8EC85B0A6F7D}">
      <dsp:nvSpPr>
        <dsp:cNvPr id="0" name=""/>
        <dsp:cNvSpPr/>
      </dsp:nvSpPr>
      <dsp:spPr>
        <a:xfrm>
          <a:off x="4824429" y="2575260"/>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vision</a:t>
          </a:r>
        </a:p>
      </dsp:txBody>
      <dsp:txXfrm>
        <a:off x="4850796" y="2601627"/>
        <a:ext cx="1747744" cy="847505"/>
      </dsp:txXfrm>
    </dsp:sp>
    <dsp:sp modelId="{8ACB1EB9-440E-244D-8225-81268FB906DC}">
      <dsp:nvSpPr>
        <dsp:cNvPr id="0" name=""/>
        <dsp:cNvSpPr/>
      </dsp:nvSpPr>
      <dsp:spPr>
        <a:xfrm rot="10800000">
          <a:off x="3769518" y="2867838"/>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864043" y="2930855"/>
        <a:ext cx="748648" cy="189049"/>
      </dsp:txXfrm>
    </dsp:sp>
    <dsp:sp modelId="{48F038C0-8010-0540-ADAA-D5F979B1C3ED}">
      <dsp:nvSpPr>
        <dsp:cNvPr id="0" name=""/>
        <dsp:cNvSpPr/>
      </dsp:nvSpPr>
      <dsp:spPr>
        <a:xfrm>
          <a:off x="1851828" y="2575260"/>
          <a:ext cx="1800478" cy="900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text</a:t>
          </a:r>
        </a:p>
      </dsp:txBody>
      <dsp:txXfrm>
        <a:off x="1878195" y="2601627"/>
        <a:ext cx="1747744" cy="847505"/>
      </dsp:txXfrm>
    </dsp:sp>
    <dsp:sp modelId="{C9F614B9-645F-5343-8C40-013FE3351715}">
      <dsp:nvSpPr>
        <dsp:cNvPr id="0" name=""/>
        <dsp:cNvSpPr/>
      </dsp:nvSpPr>
      <dsp:spPr>
        <a:xfrm rot="18000000">
          <a:off x="3026368" y="1580664"/>
          <a:ext cx="937698" cy="3150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120893" y="1643681"/>
        <a:ext cx="748648" cy="1890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A3700-A9A7-9840-9D42-9F7A988B280B}">
      <dsp:nvSpPr>
        <dsp:cNvPr id="0" name=""/>
        <dsp:cNvSpPr/>
      </dsp:nvSpPr>
      <dsp:spPr>
        <a:xfrm>
          <a:off x="308751" y="2824"/>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4E548393-1413-4E40-AAC5-C1D6F867CB30}">
      <dsp:nvSpPr>
        <dsp:cNvPr id="0" name=""/>
        <dsp:cNvSpPr/>
      </dsp:nvSpPr>
      <dsp:spPr>
        <a:xfrm>
          <a:off x="431594" y="111891"/>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C8049552-2320-1F49-967D-F34BF484DC79}">
      <dsp:nvSpPr>
        <dsp:cNvPr id="0" name=""/>
        <dsp:cNvSpPr/>
      </dsp:nvSpPr>
      <dsp:spPr>
        <a:xfrm>
          <a:off x="665309" y="111891"/>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111891"/>
        <a:ext cx="2500246" cy="467430"/>
      </dsp:txXfrm>
    </dsp:sp>
    <dsp:sp modelId="{F8727A09-E017-934E-8620-0F2D1590F066}">
      <dsp:nvSpPr>
        <dsp:cNvPr id="0" name=""/>
        <dsp:cNvSpPr/>
      </dsp:nvSpPr>
      <dsp:spPr>
        <a:xfrm>
          <a:off x="665309" y="579321"/>
          <a:ext cx="2500246" cy="114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Model</a:t>
          </a:r>
        </a:p>
      </dsp:txBody>
      <dsp:txXfrm>
        <a:off x="665309" y="579321"/>
        <a:ext cx="2500246" cy="1142916"/>
      </dsp:txXfrm>
    </dsp:sp>
    <dsp:sp modelId="{3ED6E150-B2FB-344D-82B2-FCA1CEB626F7}">
      <dsp:nvSpPr>
        <dsp:cNvPr id="0" name=""/>
        <dsp:cNvSpPr/>
      </dsp:nvSpPr>
      <dsp:spPr>
        <a:xfrm>
          <a:off x="308751" y="2345403"/>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89ED5491-994F-9842-9880-0BE91CD354E3}">
      <dsp:nvSpPr>
        <dsp:cNvPr id="0" name=""/>
        <dsp:cNvSpPr/>
      </dsp:nvSpPr>
      <dsp:spPr>
        <a:xfrm>
          <a:off x="431594" y="2454470"/>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B455F07E-3C78-7B48-AA43-49E29FEBB0CA}">
      <dsp:nvSpPr>
        <dsp:cNvPr id="0" name=""/>
        <dsp:cNvSpPr/>
      </dsp:nvSpPr>
      <dsp:spPr>
        <a:xfrm>
          <a:off x="665309" y="2454470"/>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2454470"/>
        <a:ext cx="2500246" cy="467430"/>
      </dsp:txXfrm>
    </dsp:sp>
    <dsp:sp modelId="{F423D071-2A0B-3546-8C6E-54E0BF87DD17}">
      <dsp:nvSpPr>
        <dsp:cNvPr id="0" name=""/>
        <dsp:cNvSpPr/>
      </dsp:nvSpPr>
      <dsp:spPr>
        <a:xfrm>
          <a:off x="725565" y="3369508"/>
          <a:ext cx="2500246" cy="6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data</a:t>
          </a:r>
        </a:p>
      </dsp:txBody>
      <dsp:txXfrm>
        <a:off x="725565" y="3369508"/>
        <a:ext cx="2500246" cy="6660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9524F-0AAA-7F44-94B5-102D91689F15}">
      <dsp:nvSpPr>
        <dsp:cNvPr id="0" name=""/>
        <dsp:cNvSpPr/>
      </dsp:nvSpPr>
      <dsp:spPr>
        <a:xfrm>
          <a:off x="677333" y="1181811"/>
          <a:ext cx="4064000" cy="4064000"/>
        </a:xfrm>
        <a:prstGeom prst="ellipse">
          <a:avLst/>
        </a:prstGeom>
        <a:solidFill>
          <a:schemeClr val="accent1">
            <a:shade val="80000"/>
            <a:hueOff val="709555"/>
            <a:satOff val="-39844"/>
            <a:lumOff val="343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A0B7A9-9438-1041-B173-0C6B2FF3833E}">
      <dsp:nvSpPr>
        <dsp:cNvPr id="0" name=""/>
        <dsp:cNvSpPr/>
      </dsp:nvSpPr>
      <dsp:spPr>
        <a:xfrm>
          <a:off x="1128775" y="1633253"/>
          <a:ext cx="3161114" cy="3161114"/>
        </a:xfrm>
        <a:prstGeom prst="ellipse">
          <a:avLst/>
        </a:prstGeom>
        <a:solidFill>
          <a:schemeClr val="accent1">
            <a:shade val="80000"/>
            <a:hueOff val="532166"/>
            <a:satOff val="-29883"/>
            <a:lumOff val="257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9E764-9E9E-FE4A-BC82-7FA20D63828D}">
      <dsp:nvSpPr>
        <dsp:cNvPr id="0" name=""/>
        <dsp:cNvSpPr/>
      </dsp:nvSpPr>
      <dsp:spPr>
        <a:xfrm>
          <a:off x="1580218" y="2084696"/>
          <a:ext cx="2258229" cy="2258229"/>
        </a:xfrm>
        <a:prstGeom prst="ellipse">
          <a:avLst/>
        </a:prstGeom>
        <a:solidFill>
          <a:schemeClr val="accent1">
            <a:shade val="80000"/>
            <a:hueOff val="354777"/>
            <a:satOff val="-19922"/>
            <a:lumOff val="171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38402A-ADBE-534A-AC8C-071C4BBA3BC2}">
      <dsp:nvSpPr>
        <dsp:cNvPr id="0" name=""/>
        <dsp:cNvSpPr/>
      </dsp:nvSpPr>
      <dsp:spPr>
        <a:xfrm>
          <a:off x="2031999" y="2536478"/>
          <a:ext cx="1354666" cy="1354666"/>
        </a:xfrm>
        <a:prstGeom prst="ellipse">
          <a:avLst/>
        </a:prstGeom>
        <a:solidFill>
          <a:schemeClr val="accent1">
            <a:shade val="80000"/>
            <a:hueOff val="177389"/>
            <a:satOff val="-9961"/>
            <a:lumOff val="85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FD7588-DC0C-CA4C-9421-B12131739489}">
      <dsp:nvSpPr>
        <dsp:cNvPr id="0" name=""/>
        <dsp:cNvSpPr/>
      </dsp:nvSpPr>
      <dsp:spPr>
        <a:xfrm>
          <a:off x="2483442" y="2987920"/>
          <a:ext cx="451781" cy="451781"/>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1F3E80-FB4B-2546-8102-58833340A290}">
      <dsp:nvSpPr>
        <dsp:cNvPr id="0" name=""/>
        <dsp:cNvSpPr/>
      </dsp:nvSpPr>
      <dsp:spPr>
        <a:xfrm>
          <a:off x="54186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a:t>situational knowledge</a:t>
          </a:r>
        </a:p>
      </dsp:txBody>
      <dsp:txXfrm>
        <a:off x="5418666" y="172855"/>
        <a:ext cx="2032000" cy="717431"/>
      </dsp:txXfrm>
    </dsp:sp>
    <dsp:sp modelId="{A516502B-C453-D044-8102-F928B265FEDC}">
      <dsp:nvSpPr>
        <dsp:cNvPr id="0" name=""/>
        <dsp:cNvSpPr/>
      </dsp:nvSpPr>
      <dsp:spPr>
        <a:xfrm>
          <a:off x="4910666" y="531571"/>
          <a:ext cx="508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34D0B4-FBFA-8C49-B1A0-31C16A876F49}">
      <dsp:nvSpPr>
        <dsp:cNvPr id="0" name=""/>
        <dsp:cNvSpPr/>
      </dsp:nvSpPr>
      <dsp:spPr>
        <a:xfrm rot="5400000">
          <a:off x="2467186" y="773717"/>
          <a:ext cx="2682240" cy="2197946"/>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8507C9-A69E-194F-B683-4B3A9A2DCE2B}">
      <dsp:nvSpPr>
        <dsp:cNvPr id="0" name=""/>
        <dsp:cNvSpPr/>
      </dsp:nvSpPr>
      <dsp:spPr>
        <a:xfrm>
          <a:off x="54186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a:t>scene graphs</a:t>
          </a:r>
        </a:p>
      </dsp:txBody>
      <dsp:txXfrm>
        <a:off x="5418666" y="931468"/>
        <a:ext cx="2032000" cy="717431"/>
      </dsp:txXfrm>
    </dsp:sp>
    <dsp:sp modelId="{BDAC52E7-C39E-5741-AF31-156AA5E3C06A}">
      <dsp:nvSpPr>
        <dsp:cNvPr id="0" name=""/>
        <dsp:cNvSpPr/>
      </dsp:nvSpPr>
      <dsp:spPr>
        <a:xfrm>
          <a:off x="4910666" y="1290184"/>
          <a:ext cx="508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DF2B66-0D12-8546-B994-490492A9407D}">
      <dsp:nvSpPr>
        <dsp:cNvPr id="0" name=""/>
        <dsp:cNvSpPr/>
      </dsp:nvSpPr>
      <dsp:spPr>
        <a:xfrm rot="5400000">
          <a:off x="2861326" y="1474690"/>
          <a:ext cx="2233303" cy="1862666"/>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86A979-9AA0-9045-AA57-3120B2706D16}">
      <dsp:nvSpPr>
        <dsp:cNvPr id="0" name=""/>
        <dsp:cNvSpPr/>
      </dsp:nvSpPr>
      <dsp:spPr>
        <a:xfrm>
          <a:off x="54186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a:t>object labels</a:t>
          </a:r>
        </a:p>
      </dsp:txBody>
      <dsp:txXfrm>
        <a:off x="5418666" y="1690082"/>
        <a:ext cx="2032000" cy="717431"/>
      </dsp:txXfrm>
    </dsp:sp>
    <dsp:sp modelId="{4373EE74-883A-7F40-91AB-D18F4977D875}">
      <dsp:nvSpPr>
        <dsp:cNvPr id="0" name=""/>
        <dsp:cNvSpPr/>
      </dsp:nvSpPr>
      <dsp:spPr>
        <a:xfrm>
          <a:off x="4910666" y="2048797"/>
          <a:ext cx="508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859C05-462D-ED47-A9FE-5250489A3071}">
      <dsp:nvSpPr>
        <dsp:cNvPr id="0" name=""/>
        <dsp:cNvSpPr/>
      </dsp:nvSpPr>
      <dsp:spPr>
        <a:xfrm rot="5400000">
          <a:off x="3247813" y="2147011"/>
          <a:ext cx="1761066" cy="156464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5297EF-504A-8B46-B470-3BF64F27B25F}">
      <dsp:nvSpPr>
        <dsp:cNvPr id="0" name=""/>
        <dsp:cNvSpPr/>
      </dsp:nvSpPr>
      <dsp:spPr>
        <a:xfrm>
          <a:off x="54186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a:t>objects</a:t>
          </a:r>
        </a:p>
      </dsp:txBody>
      <dsp:txXfrm>
        <a:off x="5418666" y="2432439"/>
        <a:ext cx="2032000" cy="717431"/>
      </dsp:txXfrm>
    </dsp:sp>
    <dsp:sp modelId="{C8206872-92AE-F244-AB9A-6E7D512381AC}">
      <dsp:nvSpPr>
        <dsp:cNvPr id="0" name=""/>
        <dsp:cNvSpPr/>
      </dsp:nvSpPr>
      <dsp:spPr>
        <a:xfrm>
          <a:off x="4910666" y="2791155"/>
          <a:ext cx="508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331DE5-6BBC-FF40-998E-319B8410D524}">
      <dsp:nvSpPr>
        <dsp:cNvPr id="0" name=""/>
        <dsp:cNvSpPr/>
      </dsp:nvSpPr>
      <dsp:spPr>
        <a:xfrm rot="5400000">
          <a:off x="3632538" y="2856856"/>
          <a:ext cx="1343829" cy="1212426"/>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85C657-B61D-3F43-84D7-BEE6EC41D244}">
      <dsp:nvSpPr>
        <dsp:cNvPr id="0" name=""/>
        <dsp:cNvSpPr/>
      </dsp:nvSpPr>
      <dsp:spPr>
        <a:xfrm>
          <a:off x="54186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a:t>pixels</a:t>
          </a:r>
        </a:p>
      </dsp:txBody>
      <dsp:txXfrm>
        <a:off x="5418666" y="3153122"/>
        <a:ext cx="2032000" cy="717431"/>
      </dsp:txXfrm>
    </dsp:sp>
    <dsp:sp modelId="{79420119-801A-D345-A1CB-8467E3624AEB}">
      <dsp:nvSpPr>
        <dsp:cNvPr id="0" name=""/>
        <dsp:cNvSpPr/>
      </dsp:nvSpPr>
      <dsp:spPr>
        <a:xfrm>
          <a:off x="4910666" y="3511838"/>
          <a:ext cx="508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F59594-47EA-4D42-989E-B7923CCE14B7}">
      <dsp:nvSpPr>
        <dsp:cNvPr id="0" name=""/>
        <dsp:cNvSpPr/>
      </dsp:nvSpPr>
      <dsp:spPr>
        <a:xfrm rot="5400000">
          <a:off x="3996266" y="3545704"/>
          <a:ext cx="948266" cy="880533"/>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A3700-A9A7-9840-9D42-9F7A988B280B}">
      <dsp:nvSpPr>
        <dsp:cNvPr id="0" name=""/>
        <dsp:cNvSpPr/>
      </dsp:nvSpPr>
      <dsp:spPr>
        <a:xfrm>
          <a:off x="308751" y="2824"/>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4E548393-1413-4E40-AAC5-C1D6F867CB30}">
      <dsp:nvSpPr>
        <dsp:cNvPr id="0" name=""/>
        <dsp:cNvSpPr/>
      </dsp:nvSpPr>
      <dsp:spPr>
        <a:xfrm>
          <a:off x="431594" y="111891"/>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C8049552-2320-1F49-967D-F34BF484DC79}">
      <dsp:nvSpPr>
        <dsp:cNvPr id="0" name=""/>
        <dsp:cNvSpPr/>
      </dsp:nvSpPr>
      <dsp:spPr>
        <a:xfrm>
          <a:off x="665309" y="111891"/>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111891"/>
        <a:ext cx="2500246" cy="467430"/>
      </dsp:txXfrm>
    </dsp:sp>
    <dsp:sp modelId="{F8727A09-E017-934E-8620-0F2D1590F066}">
      <dsp:nvSpPr>
        <dsp:cNvPr id="0" name=""/>
        <dsp:cNvSpPr/>
      </dsp:nvSpPr>
      <dsp:spPr>
        <a:xfrm>
          <a:off x="665309" y="579321"/>
          <a:ext cx="2500246" cy="114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Model</a:t>
          </a:r>
        </a:p>
      </dsp:txBody>
      <dsp:txXfrm>
        <a:off x="665309" y="579321"/>
        <a:ext cx="2500246" cy="1142916"/>
      </dsp:txXfrm>
    </dsp:sp>
    <dsp:sp modelId="{3ED6E150-B2FB-344D-82B2-FCA1CEB626F7}">
      <dsp:nvSpPr>
        <dsp:cNvPr id="0" name=""/>
        <dsp:cNvSpPr/>
      </dsp:nvSpPr>
      <dsp:spPr>
        <a:xfrm>
          <a:off x="308751" y="2345403"/>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89ED5491-994F-9842-9880-0BE91CD354E3}">
      <dsp:nvSpPr>
        <dsp:cNvPr id="0" name=""/>
        <dsp:cNvSpPr/>
      </dsp:nvSpPr>
      <dsp:spPr>
        <a:xfrm>
          <a:off x="431594" y="2454470"/>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B455F07E-3C78-7B48-AA43-49E29FEBB0CA}">
      <dsp:nvSpPr>
        <dsp:cNvPr id="0" name=""/>
        <dsp:cNvSpPr/>
      </dsp:nvSpPr>
      <dsp:spPr>
        <a:xfrm>
          <a:off x="665309" y="2454470"/>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2454470"/>
        <a:ext cx="2500246" cy="467430"/>
      </dsp:txXfrm>
    </dsp:sp>
    <dsp:sp modelId="{F423D071-2A0B-3546-8C6E-54E0BF87DD17}">
      <dsp:nvSpPr>
        <dsp:cNvPr id="0" name=""/>
        <dsp:cNvSpPr/>
      </dsp:nvSpPr>
      <dsp:spPr>
        <a:xfrm>
          <a:off x="725565" y="3369508"/>
          <a:ext cx="2500246" cy="6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data</a:t>
          </a:r>
        </a:p>
      </dsp:txBody>
      <dsp:txXfrm>
        <a:off x="725565" y="3369508"/>
        <a:ext cx="2500246" cy="6660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A3700-A9A7-9840-9D42-9F7A988B280B}">
      <dsp:nvSpPr>
        <dsp:cNvPr id="0" name=""/>
        <dsp:cNvSpPr/>
      </dsp:nvSpPr>
      <dsp:spPr>
        <a:xfrm>
          <a:off x="308751" y="2824"/>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4E548393-1413-4E40-AAC5-C1D6F867CB30}">
      <dsp:nvSpPr>
        <dsp:cNvPr id="0" name=""/>
        <dsp:cNvSpPr/>
      </dsp:nvSpPr>
      <dsp:spPr>
        <a:xfrm>
          <a:off x="431594" y="111891"/>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C8049552-2320-1F49-967D-F34BF484DC79}">
      <dsp:nvSpPr>
        <dsp:cNvPr id="0" name=""/>
        <dsp:cNvSpPr/>
      </dsp:nvSpPr>
      <dsp:spPr>
        <a:xfrm>
          <a:off x="665309" y="111891"/>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111891"/>
        <a:ext cx="2500246" cy="467430"/>
      </dsp:txXfrm>
    </dsp:sp>
    <dsp:sp modelId="{F8727A09-E017-934E-8620-0F2D1590F066}">
      <dsp:nvSpPr>
        <dsp:cNvPr id="0" name=""/>
        <dsp:cNvSpPr/>
      </dsp:nvSpPr>
      <dsp:spPr>
        <a:xfrm>
          <a:off x="665309" y="579321"/>
          <a:ext cx="2500246" cy="114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Model</a:t>
          </a:r>
        </a:p>
      </dsp:txBody>
      <dsp:txXfrm>
        <a:off x="665309" y="579321"/>
        <a:ext cx="2500246" cy="1142916"/>
      </dsp:txXfrm>
    </dsp:sp>
    <dsp:sp modelId="{3ED6E150-B2FB-344D-82B2-FCA1CEB626F7}">
      <dsp:nvSpPr>
        <dsp:cNvPr id="0" name=""/>
        <dsp:cNvSpPr/>
      </dsp:nvSpPr>
      <dsp:spPr>
        <a:xfrm>
          <a:off x="308751" y="2345403"/>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89ED5491-994F-9842-9880-0BE91CD354E3}">
      <dsp:nvSpPr>
        <dsp:cNvPr id="0" name=""/>
        <dsp:cNvSpPr/>
      </dsp:nvSpPr>
      <dsp:spPr>
        <a:xfrm>
          <a:off x="431594" y="2454470"/>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B455F07E-3C78-7B48-AA43-49E29FEBB0CA}">
      <dsp:nvSpPr>
        <dsp:cNvPr id="0" name=""/>
        <dsp:cNvSpPr/>
      </dsp:nvSpPr>
      <dsp:spPr>
        <a:xfrm>
          <a:off x="665309" y="2454470"/>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2454470"/>
        <a:ext cx="2500246" cy="467430"/>
      </dsp:txXfrm>
    </dsp:sp>
    <dsp:sp modelId="{F423D071-2A0B-3546-8C6E-54E0BF87DD17}">
      <dsp:nvSpPr>
        <dsp:cNvPr id="0" name=""/>
        <dsp:cNvSpPr/>
      </dsp:nvSpPr>
      <dsp:spPr>
        <a:xfrm>
          <a:off x="725565" y="3369508"/>
          <a:ext cx="2500246" cy="6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data</a:t>
          </a:r>
        </a:p>
      </dsp:txBody>
      <dsp:txXfrm>
        <a:off x="725565" y="3369508"/>
        <a:ext cx="2500246" cy="6660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A3700-A9A7-9840-9D42-9F7A988B280B}">
      <dsp:nvSpPr>
        <dsp:cNvPr id="0" name=""/>
        <dsp:cNvSpPr/>
      </dsp:nvSpPr>
      <dsp:spPr>
        <a:xfrm>
          <a:off x="308751" y="2824"/>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4E548393-1413-4E40-AAC5-C1D6F867CB30}">
      <dsp:nvSpPr>
        <dsp:cNvPr id="0" name=""/>
        <dsp:cNvSpPr/>
      </dsp:nvSpPr>
      <dsp:spPr>
        <a:xfrm>
          <a:off x="431594" y="111891"/>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C8049552-2320-1F49-967D-F34BF484DC79}">
      <dsp:nvSpPr>
        <dsp:cNvPr id="0" name=""/>
        <dsp:cNvSpPr/>
      </dsp:nvSpPr>
      <dsp:spPr>
        <a:xfrm>
          <a:off x="665309" y="111891"/>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111891"/>
        <a:ext cx="2500246" cy="467430"/>
      </dsp:txXfrm>
    </dsp:sp>
    <dsp:sp modelId="{F8727A09-E017-934E-8620-0F2D1590F066}">
      <dsp:nvSpPr>
        <dsp:cNvPr id="0" name=""/>
        <dsp:cNvSpPr/>
      </dsp:nvSpPr>
      <dsp:spPr>
        <a:xfrm>
          <a:off x="665309" y="579321"/>
          <a:ext cx="2500246" cy="1142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Model</a:t>
          </a:r>
        </a:p>
      </dsp:txBody>
      <dsp:txXfrm>
        <a:off x="665309" y="579321"/>
        <a:ext cx="2500246" cy="1142916"/>
      </dsp:txXfrm>
    </dsp:sp>
    <dsp:sp modelId="{3ED6E150-B2FB-344D-82B2-FCA1CEB626F7}">
      <dsp:nvSpPr>
        <dsp:cNvPr id="0" name=""/>
        <dsp:cNvSpPr/>
      </dsp:nvSpPr>
      <dsp:spPr>
        <a:xfrm>
          <a:off x="308751" y="2345403"/>
          <a:ext cx="2596834" cy="2596834"/>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89ED5491-994F-9842-9880-0BE91CD354E3}">
      <dsp:nvSpPr>
        <dsp:cNvPr id="0" name=""/>
        <dsp:cNvSpPr/>
      </dsp:nvSpPr>
      <dsp:spPr>
        <a:xfrm>
          <a:off x="431594" y="2454470"/>
          <a:ext cx="467430" cy="467430"/>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B455F07E-3C78-7B48-AA43-49E29FEBB0CA}">
      <dsp:nvSpPr>
        <dsp:cNvPr id="0" name=""/>
        <dsp:cNvSpPr/>
      </dsp:nvSpPr>
      <dsp:spPr>
        <a:xfrm>
          <a:off x="665309" y="2454470"/>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lvl="0" algn="l" defTabSz="1289050">
            <a:lnSpc>
              <a:spcPct val="90000"/>
            </a:lnSpc>
            <a:spcBef>
              <a:spcPct val="0"/>
            </a:spcBef>
            <a:spcAft>
              <a:spcPct val="35000"/>
            </a:spcAft>
          </a:pPr>
          <a:endParaRPr lang="en-US" sz="2900" kern="1200" dirty="0"/>
        </a:p>
      </dsp:txBody>
      <dsp:txXfrm>
        <a:off x="665309" y="2454470"/>
        <a:ext cx="2500246" cy="467430"/>
      </dsp:txXfrm>
    </dsp:sp>
    <dsp:sp modelId="{F423D071-2A0B-3546-8C6E-54E0BF87DD17}">
      <dsp:nvSpPr>
        <dsp:cNvPr id="0" name=""/>
        <dsp:cNvSpPr/>
      </dsp:nvSpPr>
      <dsp:spPr>
        <a:xfrm>
          <a:off x="725565" y="3369508"/>
          <a:ext cx="2500246" cy="6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lvl="0" algn="l" defTabSz="1022350">
            <a:lnSpc>
              <a:spcPct val="90000"/>
            </a:lnSpc>
            <a:spcBef>
              <a:spcPct val="0"/>
            </a:spcBef>
            <a:spcAft>
              <a:spcPct val="35000"/>
            </a:spcAft>
          </a:pPr>
          <a:r>
            <a:rPr lang="en-US" sz="2300" kern="1200" dirty="0"/>
            <a:t>Knowledge for data</a:t>
          </a:r>
        </a:p>
      </dsp:txBody>
      <dsp:txXfrm>
        <a:off x="725565" y="3369508"/>
        <a:ext cx="2500246" cy="666022"/>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s://www.v7labs.com/blog/image-segmentation-guide"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a:t>
            </a:fld>
            <a:endParaRPr lang="en-US"/>
          </a:p>
        </p:txBody>
      </p:sp>
    </p:spTree>
    <p:extLst>
      <p:ext uri="{BB962C8B-B14F-4D97-AF65-F5344CB8AC3E}">
        <p14:creationId xmlns:p14="http://schemas.microsoft.com/office/powerpoint/2010/main" val="267645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DB logos</a:t>
            </a:r>
          </a:p>
          <a:p>
            <a:r>
              <a:rPr lang="en-US" dirty="0"/>
              <a:t>instance knowledge</a:t>
            </a:r>
          </a:p>
          <a:p>
            <a:r>
              <a:rPr lang="en-US" dirty="0"/>
              <a:t>pattern knowledge</a:t>
            </a:r>
          </a:p>
          <a:p>
            <a:r>
              <a:rPr lang="en-US" dirty="0"/>
              <a:t>add attribute</a:t>
            </a:r>
          </a:p>
          <a:p>
            <a:r>
              <a:rPr lang="en-US" dirty="0"/>
              <a:t>add </a:t>
            </a:r>
            <a:r>
              <a:rPr lang="en-US" dirty="0" err="1"/>
              <a:t>afffordance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073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that, let us first define what is event </a:t>
            </a:r>
            <a:r>
              <a:rPr lang="en-US" dirty="0" err="1"/>
              <a:t>knowleege</a:t>
            </a:r>
            <a:r>
              <a:rPr lang="en-US" dirty="0"/>
              <a:t>. Event is a terminology borrowed from NLP, we adopt this </a:t>
            </a:r>
            <a:r>
              <a:rPr lang="en-US" dirty="0" err="1"/>
              <a:t>terminplogy</a:t>
            </a:r>
            <a:r>
              <a:rPr lang="en-US" dirty="0"/>
              <a:t> because it emphasize a structure involving </a:t>
            </a:r>
            <a:r>
              <a:rPr lang="en-US" dirty="0" err="1"/>
              <a:t>multple</a:t>
            </a:r>
            <a:r>
              <a:rPr lang="en-US" dirty="0"/>
              <a:t> </a:t>
            </a:r>
            <a:r>
              <a:rPr lang="en-US" dirty="0" err="1"/>
              <a:t>particpatns</a:t>
            </a:r>
            <a:r>
              <a:rPr lang="en-US" dirty="0"/>
              <a:t>. </a:t>
            </a:r>
          </a:p>
        </p:txBody>
      </p:sp>
    </p:spTree>
    <p:extLst>
      <p:ext uri="{BB962C8B-B14F-4D97-AF65-F5344CB8AC3E}">
        <p14:creationId xmlns:p14="http://schemas.microsoft.com/office/powerpoint/2010/main" val="3643502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humans, we can </a:t>
            </a:r>
            <a:r>
              <a:rPr lang="en-US" dirty="0" err="1"/>
              <a:t>easilly</a:t>
            </a:r>
            <a:r>
              <a:rPr lang="en-US" dirty="0"/>
              <a:t> recognize that a parent is protesting against vaccination mandates with her kids.</a:t>
            </a:r>
            <a:endParaRPr lang="en-US" altLang="zh-CN" dirty="0"/>
          </a:p>
          <a:p>
            <a:r>
              <a:rPr lang="en-US" dirty="0"/>
              <a:t>We humans</a:t>
            </a:r>
            <a:r>
              <a:rPr lang="zh-CN" altLang="en-US" dirty="0"/>
              <a:t> </a:t>
            </a:r>
            <a:r>
              <a:rPr lang="en-US" dirty="0"/>
              <a:t>can easily tell from </a:t>
            </a:r>
            <a:r>
              <a:rPr lang="en-US" b="1" u="none" dirty="0">
                <a:solidFill>
                  <a:srgbClr val="FF9300"/>
                </a:solidFill>
              </a:rPr>
              <a:t>this</a:t>
            </a:r>
            <a:r>
              <a:rPr lang="en-US" dirty="0"/>
              <a:t> visual pattern that it means no vaccines. </a:t>
            </a:r>
          </a:p>
        </p:txBody>
      </p:sp>
    </p:spTree>
    <p:extLst>
      <p:ext uri="{BB962C8B-B14F-4D97-AF65-F5344CB8AC3E}">
        <p14:creationId xmlns:p14="http://schemas.microsoft.com/office/powerpoint/2010/main" val="2983719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know this because we can link the visual patterns of needles to vaccine semantics, and we can link this cross mark to negation semantics.</a:t>
            </a:r>
          </a:p>
        </p:txBody>
      </p:sp>
    </p:spTree>
    <p:extLst>
      <p:ext uri="{BB962C8B-B14F-4D97-AF65-F5344CB8AC3E}">
        <p14:creationId xmlns:p14="http://schemas.microsoft.com/office/powerpoint/2010/main" val="492703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91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let’s see what machines can learn using the current techniques?</a:t>
            </a:r>
          </a:p>
          <a:p>
            <a:endParaRPr lang="en-US" dirty="0"/>
          </a:p>
          <a:p>
            <a:endParaRPr lang="en-US" dirty="0"/>
          </a:p>
        </p:txBody>
      </p:sp>
    </p:spTree>
    <p:extLst>
      <p:ext uri="{BB962C8B-B14F-4D97-AF65-F5344CB8AC3E}">
        <p14:creationId xmlns:p14="http://schemas.microsoft.com/office/powerpoint/2010/main" val="3791149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have object detection, </a:t>
            </a:r>
          </a:p>
        </p:txBody>
      </p:sp>
    </p:spTree>
    <p:extLst>
      <p:ext uri="{BB962C8B-B14F-4D97-AF65-F5344CB8AC3E}">
        <p14:creationId xmlns:p14="http://schemas.microsoft.com/office/powerpoint/2010/main" val="3901880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relation extraction, and scene graph parsing to figure out people are holding banners, </a:t>
            </a:r>
          </a:p>
        </p:txBody>
      </p:sp>
    </p:spTree>
    <p:extLst>
      <p:ext uri="{BB962C8B-B14F-4D97-AF65-F5344CB8AC3E}">
        <p14:creationId xmlns:p14="http://schemas.microsoft.com/office/powerpoint/2010/main" val="134834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we map such semantics to text modality, </a:t>
            </a:r>
          </a:p>
        </p:txBody>
      </p:sp>
    </p:spTree>
    <p:extLst>
      <p:ext uri="{BB962C8B-B14F-4D97-AF65-F5344CB8AC3E}">
        <p14:creationId xmlns:p14="http://schemas.microsoft.com/office/powerpoint/2010/main" val="187748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objects are aligned with entities</a:t>
            </a:r>
          </a:p>
        </p:txBody>
      </p:sp>
    </p:spTree>
    <p:extLst>
      <p:ext uri="{BB962C8B-B14F-4D97-AF65-F5344CB8AC3E}">
        <p14:creationId xmlns:p14="http://schemas.microsoft.com/office/powerpoint/2010/main" val="3457012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3a6b2d717c_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3a6b2d717c_0_4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Machines are </a:t>
            </a:r>
            <a:r>
              <a:rPr lang="en" dirty="0" err="1"/>
              <a:t>mimicing</a:t>
            </a:r>
            <a:r>
              <a:rPr lang="en" dirty="0"/>
              <a:t> this process, wants to learn about physical world knowledge from multisensory interactions.  </a:t>
            </a:r>
          </a:p>
          <a:p>
            <a:pPr marL="0" lvl="0" indent="0" algn="l" rtl="0">
              <a:lnSpc>
                <a:spcPct val="115000"/>
              </a:lnSpc>
              <a:spcBef>
                <a:spcPts val="0"/>
              </a:spcBef>
              <a:spcAft>
                <a:spcPts val="0"/>
              </a:spcAft>
              <a:buNone/>
            </a:pPr>
            <a:endParaRPr dirty="0"/>
          </a:p>
        </p:txBody>
      </p:sp>
      <p:sp>
        <p:nvSpPr>
          <p:cNvPr id="170" name="Google Shape;170;g23a6b2d717c_0_4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843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scene graphs are aligned with entity-relation graph</a:t>
            </a:r>
          </a:p>
        </p:txBody>
      </p:sp>
    </p:spTree>
    <p:extLst>
      <p:ext uri="{BB962C8B-B14F-4D97-AF65-F5344CB8AC3E}">
        <p14:creationId xmlns:p14="http://schemas.microsoft.com/office/powerpoint/2010/main" val="3152778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they are entity-centric understanding</a:t>
            </a:r>
          </a:p>
          <a:p>
            <a:endParaRPr lang="en-US" dirty="0"/>
          </a:p>
          <a:p>
            <a:endParaRPr lang="en-US" dirty="0"/>
          </a:p>
          <a:p>
            <a:r>
              <a:rPr lang="en-US" dirty="0"/>
              <a:t>But all of the techniques are entity-centric, and the current state-of-the-art model is only able to describe the image as a woman holding a sign. It is kind of disappointing.</a:t>
            </a:r>
          </a:p>
          <a:p>
            <a:r>
              <a:rPr lang="en-US" dirty="0"/>
              <a:t>Can you say it is wrong? Maybe not. It is just they give the surface semantics, not the major message. It</a:t>
            </a:r>
            <a:r>
              <a:rPr lang="zh-CN" altLang="en-US" dirty="0"/>
              <a:t> </a:t>
            </a:r>
            <a:r>
              <a:rPr lang="en-US" altLang="zh-CN" dirty="0"/>
              <a:t>still has a large space from what we human can learn.</a:t>
            </a:r>
            <a:endParaRPr lang="en-US" dirty="0"/>
          </a:p>
          <a:p>
            <a:endParaRPr lang="en-US" dirty="0"/>
          </a:p>
          <a:p>
            <a:endParaRPr lang="en-US" dirty="0"/>
          </a:p>
          <a:p>
            <a:endParaRPr lang="en-US" dirty="0"/>
          </a:p>
          <a:p>
            <a:endParaRPr lang="en-US" dirty="0"/>
          </a:p>
          <a:p>
            <a:endParaRPr lang="en-US" dirty="0"/>
          </a:p>
          <a:p>
            <a:r>
              <a:rPr lang="en-US" dirty="0"/>
              <a:t>disappointing</a:t>
            </a:r>
            <a:r>
              <a:rPr lang="zh-CN" altLang="en-US" dirty="0"/>
              <a:t>， </a:t>
            </a:r>
            <a:r>
              <a:rPr lang="en-US" altLang="zh-CN" dirty="0"/>
              <a:t>far</a:t>
            </a:r>
            <a:r>
              <a:rPr lang="zh-CN" altLang="en-US" dirty="0"/>
              <a:t>，</a:t>
            </a:r>
            <a:r>
              <a:rPr lang="en-US" altLang="zh-CN" dirty="0"/>
              <a:t>understand</a:t>
            </a:r>
            <a:endParaRPr lang="en-US" dirty="0"/>
          </a:p>
        </p:txBody>
      </p:sp>
    </p:spTree>
    <p:extLst>
      <p:ext uri="{BB962C8B-B14F-4D97-AF65-F5344CB8AC3E}">
        <p14:creationId xmlns:p14="http://schemas.microsoft.com/office/powerpoint/2010/main" val="1082385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only gives the surface semantics like the woman is holding a sign, but cannot give any further information about what exactly they are doing, why they are holding a sign, what is the motivation behind this. It</a:t>
            </a:r>
            <a:r>
              <a:rPr lang="zh-CN" altLang="en-US" dirty="0"/>
              <a:t> </a:t>
            </a:r>
            <a:r>
              <a:rPr lang="en-US" altLang="zh-CN" dirty="0"/>
              <a:t>is still about the surface semantics, and has a large space from what we humans can learn.</a:t>
            </a:r>
            <a:endParaRPr lang="en-US" dirty="0"/>
          </a:p>
          <a:p>
            <a:endParaRPr lang="en-US" dirty="0"/>
          </a:p>
          <a:p>
            <a:endParaRPr lang="en-US" dirty="0"/>
          </a:p>
          <a:p>
            <a:endParaRPr lang="en-US" dirty="0"/>
          </a:p>
          <a:p>
            <a:endParaRPr lang="en-US" dirty="0"/>
          </a:p>
          <a:p>
            <a:r>
              <a:rPr lang="en-US" dirty="0"/>
              <a:t>But all of the techniques are entity-centric, and the current state-of-the-art model is only able to describe the image as a woman holding a sign. It is kind of disappointing.</a:t>
            </a:r>
          </a:p>
          <a:p>
            <a:r>
              <a:rPr lang="en-US" dirty="0"/>
              <a:t>Can you say it is wrong? Maybe not. It is just they give the surface semantics, not the major message. </a:t>
            </a:r>
          </a:p>
          <a:p>
            <a:endParaRPr lang="en-US" dirty="0"/>
          </a:p>
          <a:p>
            <a:endParaRPr lang="en-US" dirty="0"/>
          </a:p>
          <a:p>
            <a:endParaRPr lang="en-US" dirty="0"/>
          </a:p>
          <a:p>
            <a:endParaRPr lang="en-US" dirty="0"/>
          </a:p>
          <a:p>
            <a:endParaRPr lang="en-US" dirty="0"/>
          </a:p>
          <a:p>
            <a:r>
              <a:rPr lang="en-US" dirty="0"/>
              <a:t>disappointing</a:t>
            </a:r>
            <a:r>
              <a:rPr lang="zh-CN" altLang="en-US" dirty="0"/>
              <a:t>， </a:t>
            </a:r>
            <a:r>
              <a:rPr lang="en-US" altLang="zh-CN" dirty="0"/>
              <a:t>far</a:t>
            </a:r>
            <a:r>
              <a:rPr lang="zh-CN" altLang="en-US" dirty="0"/>
              <a:t>，</a:t>
            </a:r>
            <a:r>
              <a:rPr lang="en-US" altLang="zh-CN" dirty="0"/>
              <a:t>understand</a:t>
            </a:r>
            <a:endParaRPr lang="en-US" dirty="0"/>
          </a:p>
        </p:txBody>
      </p:sp>
    </p:spTree>
    <p:extLst>
      <p:ext uri="{BB962C8B-B14F-4D97-AF65-F5344CB8AC3E}">
        <p14:creationId xmlns:p14="http://schemas.microsoft.com/office/powerpoint/2010/main" val="405219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To do this, First, we identify this image as a protest event.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1818125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Then we extract more details about participants</a:t>
            </a:r>
          </a:p>
        </p:txBody>
      </p:sp>
    </p:spTree>
    <p:extLst>
      <p:ext uri="{BB962C8B-B14F-4D97-AF65-F5344CB8AC3E}">
        <p14:creationId xmlns:p14="http://schemas.microsoft.com/office/powerpoint/2010/main" val="887158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For example, the semantic roles of parents and children are protesters,</a:t>
            </a:r>
          </a:p>
        </p:txBody>
      </p:sp>
    </p:spTree>
    <p:extLst>
      <p:ext uri="{BB962C8B-B14F-4D97-AF65-F5344CB8AC3E}">
        <p14:creationId xmlns:p14="http://schemas.microsoft.com/office/powerpoint/2010/main" val="1398541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and the banner is the tool they used in the protest.</a:t>
            </a:r>
          </a:p>
        </p:txBody>
      </p:sp>
    </p:spTree>
    <p:extLst>
      <p:ext uri="{BB962C8B-B14F-4D97-AF65-F5344CB8AC3E}">
        <p14:creationId xmlns:p14="http://schemas.microsoft.com/office/powerpoint/2010/main" val="2626571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As a result, we propose a new task called xx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2654253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input can be in any modality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relation extraction, </a:t>
            </a:r>
            <a:r>
              <a:rPr lang="en-US" dirty="0" err="1"/>
              <a:t>relatvely</a:t>
            </a:r>
            <a:r>
              <a:rPr lang="en-US" dirty="0"/>
              <a:t> easy, two objects, not </a:t>
            </a:r>
            <a:r>
              <a:rPr lang="en-US" dirty="0" err="1"/>
              <a:t>needto</a:t>
            </a:r>
            <a:r>
              <a:rPr lang="en-US" dirty="0"/>
              <a:t> understand the </a:t>
            </a:r>
            <a:r>
              <a:rPr lang="en-US" dirty="0" err="1"/>
              <a:t>situaqtion</a:t>
            </a:r>
            <a:r>
              <a:rPr lang="en-US" dirty="0"/>
              <a:t>, background, </a:t>
            </a:r>
            <a:r>
              <a:rPr lang="en-US" dirty="0" err="1"/>
              <a:t>etc</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however, in event extraction, we have to consider multiple objects, and usually complex </a:t>
            </a:r>
            <a:r>
              <a:rPr lang="en-US" dirty="0" err="1"/>
              <a:t>simantic</a:t>
            </a:r>
            <a:r>
              <a:rPr lang="en-US" dirty="0"/>
              <a:t> structures, and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go beyond the local data, to have the connection with other factual knowledge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sense of the real time and real world.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As a result, we define event extraction to get such structured information.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It can be represented as either a table or a graph.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There are two parts in this task, the event type is to identify what is happening, and the argument is to identify the participants, and most importantly, their semantics roles. </a:t>
            </a:r>
          </a:p>
        </p:txBody>
      </p:sp>
    </p:spTree>
    <p:extLst>
      <p:ext uri="{BB962C8B-B14F-4D97-AF65-F5344CB8AC3E}">
        <p14:creationId xmlns:p14="http://schemas.microsoft.com/office/powerpoint/2010/main" val="2894963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output is a structure like the table and graph we just showed</a:t>
            </a:r>
          </a:p>
        </p:txBody>
      </p:sp>
    </p:spTree>
    <p:extLst>
      <p:ext uri="{BB962C8B-B14F-4D97-AF65-F5344CB8AC3E}">
        <p14:creationId xmlns:p14="http://schemas.microsoft.com/office/powerpoint/2010/main" val="168535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3a6b2d717c_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3a6b2d717c_0_4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A lot of </a:t>
            </a:r>
            <a:r>
              <a:rPr lang="en" dirty="0" err="1"/>
              <a:t>exsiting</a:t>
            </a:r>
            <a:r>
              <a:rPr lang="en" dirty="0"/>
              <a:t> models use datasets of </a:t>
            </a:r>
            <a:r>
              <a:rPr lang="en" dirty="0" err="1"/>
              <a:t>iamges</a:t>
            </a:r>
            <a:r>
              <a:rPr lang="en" dirty="0"/>
              <a:t>, videos, audio, text to train large-scale </a:t>
            </a:r>
            <a:r>
              <a:rPr lang="en" dirty="0" err="1"/>
              <a:t>langauge</a:t>
            </a:r>
            <a:r>
              <a:rPr lang="en" dirty="0"/>
              <a:t> models and vision0lanaguge models.</a:t>
            </a:r>
          </a:p>
          <a:p>
            <a:pPr marL="0" lvl="0" indent="0" algn="l" rtl="0">
              <a:lnSpc>
                <a:spcPct val="115000"/>
              </a:lnSpc>
              <a:spcBef>
                <a:spcPts val="0"/>
              </a:spcBef>
              <a:spcAft>
                <a:spcPts val="0"/>
              </a:spcAft>
              <a:buNone/>
            </a:pPr>
            <a:endParaRPr lang="en" dirty="0"/>
          </a:p>
          <a:p>
            <a:pPr marL="0" lvl="0" indent="0" algn="l" rtl="0">
              <a:lnSpc>
                <a:spcPct val="115000"/>
              </a:lnSpc>
              <a:spcBef>
                <a:spcPts val="0"/>
              </a:spcBef>
              <a:spcAft>
                <a:spcPts val="0"/>
              </a:spcAft>
              <a:buNone/>
            </a:pPr>
            <a:endParaRPr lang="en" dirty="0"/>
          </a:p>
          <a:p>
            <a:pPr marL="0" lvl="0" indent="0" algn="l" rtl="0">
              <a:lnSpc>
                <a:spcPct val="115000"/>
              </a:lnSpc>
              <a:spcBef>
                <a:spcPts val="0"/>
              </a:spcBef>
              <a:spcAft>
                <a:spcPts val="0"/>
              </a:spcAft>
              <a:buNone/>
            </a:pPr>
            <a:endParaRPr lang="en" dirty="0"/>
          </a:p>
          <a:p>
            <a:pPr marL="0" lvl="0" indent="0" algn="l" rtl="0">
              <a:lnSpc>
                <a:spcPct val="115000"/>
              </a:lnSpc>
              <a:spcBef>
                <a:spcPts val="0"/>
              </a:spcBef>
              <a:spcAft>
                <a:spcPts val="0"/>
              </a:spcAft>
              <a:buNone/>
            </a:pPr>
            <a:endParaRPr lang="en" dirty="0"/>
          </a:p>
          <a:p>
            <a:pPr marL="0" lvl="0" indent="0" algn="l" rtl="0">
              <a:lnSpc>
                <a:spcPct val="115000"/>
              </a:lnSpc>
              <a:spcBef>
                <a:spcPts val="0"/>
              </a:spcBef>
              <a:spcAft>
                <a:spcPts val="0"/>
              </a:spcAft>
              <a:buNone/>
            </a:pPr>
            <a:r>
              <a:rPr lang="en" dirty="0"/>
              <a:t>So the </a:t>
            </a:r>
            <a:r>
              <a:rPr lang="en" dirty="0" err="1"/>
              <a:t>highlevel</a:t>
            </a:r>
            <a:r>
              <a:rPr lang="en" dirty="0"/>
              <a:t> goal is to inject knowledge of the physical world into these brains</a:t>
            </a:r>
            <a:endParaRPr dirty="0"/>
          </a:p>
        </p:txBody>
      </p:sp>
      <p:sp>
        <p:nvSpPr>
          <p:cNvPr id="170" name="Google Shape;170;g23a6b2d717c_0_4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099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618261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2917888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Entity relation extraction is relatively easy, since it only has two objects, and is just about the generic semantics such as how two objects are related physically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However, in event extraction, we have to consider multiple objects, and they're usually complex semantic structures, and need to understand the situation, to see how little pieces of information are deeply connected with each other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it needs to go beyond the local area, to have the connection with other factual knowledge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sense of the real time and real world.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As a result, we define event extraction to get such structured information.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It can be represented as either a table or a graph.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There are two parts in this task, the event type is to identify what is happening, and the argument is to identify the participants, and most importantly, their semantics roles. </a:t>
            </a:r>
          </a:p>
        </p:txBody>
      </p:sp>
    </p:spTree>
    <p:extLst>
      <p:ext uri="{BB962C8B-B14F-4D97-AF65-F5344CB8AC3E}">
        <p14:creationId xmlns:p14="http://schemas.microsoft.com/office/powerpoint/2010/main" val="3659399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 result, my </a:t>
            </a:r>
            <a:r>
              <a:rPr lang="en-US" dirty="0" err="1"/>
              <a:t>phd</a:t>
            </a:r>
            <a:r>
              <a:rPr lang="en-US" dirty="0"/>
              <a:t> research move from entity-centric to </a:t>
            </a:r>
          </a:p>
          <a:p>
            <a:endParaRPr lang="en-US" dirty="0"/>
          </a:p>
          <a:p>
            <a:endParaRPr lang="en-US" dirty="0"/>
          </a:p>
        </p:txBody>
      </p:sp>
    </p:spTree>
    <p:extLst>
      <p:ext uri="{BB962C8B-B14F-4D97-AF65-F5344CB8AC3E}">
        <p14:creationId xmlns:p14="http://schemas.microsoft.com/office/powerpoint/2010/main" val="4234262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event centric understanding. Rather than just checking objects, we figure out their semantic roles</a:t>
            </a:r>
          </a:p>
          <a:p>
            <a:endParaRPr lang="en-US" dirty="0"/>
          </a:p>
          <a:p>
            <a:endParaRPr lang="en-US" dirty="0"/>
          </a:p>
        </p:txBody>
      </p:sp>
    </p:spTree>
    <p:extLst>
      <p:ext uri="{BB962C8B-B14F-4D97-AF65-F5344CB8AC3E}">
        <p14:creationId xmlns:p14="http://schemas.microsoft.com/office/powerpoint/2010/main" val="2728845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2535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that we not only know xx</a:t>
            </a:r>
          </a:p>
          <a:p>
            <a:r>
              <a:rPr lang="en-US" dirty="0"/>
              <a:t>but also understand the real meaning behind her behavior, that is that she is a protester, </a:t>
            </a:r>
          </a:p>
          <a:p>
            <a:endParaRPr lang="en-US" dirty="0"/>
          </a:p>
          <a:p>
            <a:endParaRPr lang="en-US" dirty="0"/>
          </a:p>
          <a:p>
            <a:r>
              <a:rPr lang="en-US" dirty="0"/>
              <a:t>and her children also involved in this protest, from banners we can tell their protest goal. </a:t>
            </a:r>
          </a:p>
        </p:txBody>
      </p:sp>
    </p:spTree>
    <p:extLst>
      <p:ext uri="{BB962C8B-B14F-4D97-AF65-F5344CB8AC3E}">
        <p14:creationId xmlns:p14="http://schemas.microsoft.com/office/powerpoint/2010/main" val="1806287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hlinkClick r:id="rId3"/>
              </a:rPr>
              <a:t>There are also pixel level detection tasks, called semgntation, including the semantic segmentation and instance segmentation. Semantic segmentation covers pixels of general object class, and instance segmentation higlights pixels of each individual object.</a:t>
            </a:r>
          </a:p>
          <a:p>
            <a:endParaRPr lang="en-US" sz="1200" b="1" i="0" u="none" strike="noStrike" cap="none" dirty="0">
              <a:solidFill>
                <a:schemeClr val="dk1"/>
              </a:solidFill>
              <a:effectLst/>
              <a:latin typeface="Calibri"/>
              <a:ea typeface="Calibri"/>
              <a:cs typeface="Calibri"/>
              <a:sym typeface="Calibri"/>
              <a:hlinkClick r:id="" action="ppaction://noaction"/>
            </a:endParaRPr>
          </a:p>
          <a:p>
            <a:endParaRPr lang="en-US" sz="1200" b="1" i="0" u="none" strike="noStrike" cap="none" dirty="0">
              <a:solidFill>
                <a:schemeClr val="dk1"/>
              </a:solidFill>
              <a:effectLst/>
              <a:latin typeface="Calibri"/>
              <a:ea typeface="Calibri"/>
              <a:cs typeface="Calibri"/>
              <a:sym typeface="Calibri"/>
              <a:hlinkClick r:id="" action="ppaction://noaction"/>
            </a:endParaRPr>
          </a:p>
          <a:p>
            <a:endParaRPr lang="en-US" sz="1200" b="1" i="0" u="none" strike="noStrike" cap="none" dirty="0">
              <a:solidFill>
                <a:schemeClr val="dk1"/>
              </a:solidFill>
              <a:effectLst/>
              <a:latin typeface="Calibri"/>
              <a:ea typeface="Calibri"/>
              <a:cs typeface="Calibri"/>
              <a:sym typeface="Calibri"/>
              <a:hlinkClick r:id="" action="ppaction://noaction"/>
            </a:endParaRPr>
          </a:p>
          <a:p>
            <a:endParaRPr lang="en-US" sz="1200" b="1" i="0" u="none" strike="noStrike" cap="none" dirty="0">
              <a:solidFill>
                <a:schemeClr val="dk1"/>
              </a:solidFill>
              <a:effectLst/>
              <a:latin typeface="Calibri"/>
              <a:ea typeface="Calibri"/>
              <a:cs typeface="Calibri"/>
              <a:sym typeface="Calibri"/>
              <a:hlinkClick r:id="" action="ppaction://noaction"/>
            </a:endParaRPr>
          </a:p>
          <a:p>
            <a:r>
              <a:rPr lang="en-US" sz="1200" b="1" i="0" u="none" strike="noStrike" cap="none" dirty="0">
                <a:solidFill>
                  <a:schemeClr val="dk1"/>
                </a:solidFill>
                <a:effectLst/>
                <a:latin typeface="Calibri"/>
                <a:ea typeface="Calibri"/>
                <a:cs typeface="Calibri"/>
                <a:sym typeface="Calibri"/>
                <a:hlinkClick r:id="" action="ppaction://noaction"/>
              </a:rPr>
              <a:t>Image segmentation</a:t>
            </a:r>
            <a:r>
              <a:rPr lang="en-US" sz="1200" b="0" i="0" u="none" strike="noStrike" cap="none" dirty="0">
                <a:solidFill>
                  <a:schemeClr val="dk1"/>
                </a:solidFill>
                <a:effectLst/>
                <a:latin typeface="Calibri"/>
                <a:ea typeface="Calibri"/>
                <a:cs typeface="Calibri"/>
                <a:sym typeface="Calibri"/>
              </a:rPr>
              <a:t> is the process of defining </a:t>
            </a:r>
            <a:r>
              <a:rPr lang="en-US" sz="1200" b="0" i="1" u="none" strike="noStrike" cap="none" dirty="0">
                <a:solidFill>
                  <a:schemeClr val="dk1"/>
                </a:solidFill>
                <a:effectLst/>
                <a:latin typeface="Calibri"/>
                <a:ea typeface="Calibri"/>
                <a:cs typeface="Calibri"/>
                <a:sym typeface="Calibri"/>
              </a:rPr>
              <a:t>which pixels</a:t>
            </a:r>
            <a:r>
              <a:rPr lang="en-US" sz="1200" b="0" i="0" u="none" strike="noStrike" cap="none" dirty="0">
                <a:solidFill>
                  <a:schemeClr val="dk1"/>
                </a:solidFill>
                <a:effectLst/>
                <a:latin typeface="Calibri"/>
                <a:ea typeface="Calibri"/>
                <a:cs typeface="Calibri"/>
                <a:sym typeface="Calibri"/>
              </a:rPr>
              <a:t> of an object class are found in an image.</a:t>
            </a:r>
          </a:p>
          <a:p>
            <a:r>
              <a:rPr lang="en-US" sz="1200" b="1" i="0" u="none" strike="noStrike" cap="none" dirty="0">
                <a:solidFill>
                  <a:schemeClr val="dk1"/>
                </a:solidFill>
                <a:effectLst/>
                <a:latin typeface="Calibri"/>
                <a:ea typeface="Calibri"/>
                <a:cs typeface="Calibri"/>
                <a:sym typeface="Calibri"/>
              </a:rPr>
              <a:t>Semantic image segmentation</a:t>
            </a:r>
            <a:r>
              <a:rPr lang="en-US" sz="1200" b="0" i="0" u="none" strike="noStrike" cap="none" dirty="0">
                <a:solidFill>
                  <a:schemeClr val="dk1"/>
                </a:solidFill>
                <a:effectLst/>
                <a:latin typeface="Calibri"/>
                <a:ea typeface="Calibri"/>
                <a:cs typeface="Calibri"/>
                <a:sym typeface="Calibri"/>
              </a:rPr>
              <a:t> will mark all pixels belonging to that tag, but won’t define the boundaries of each object.</a:t>
            </a:r>
          </a:p>
          <a:p>
            <a:r>
              <a:rPr lang="en-US" sz="1200" b="1" i="0" u="none" strike="noStrike" cap="none" dirty="0">
                <a:solidFill>
                  <a:schemeClr val="dk1"/>
                </a:solidFill>
                <a:effectLst/>
                <a:latin typeface="Calibri"/>
                <a:ea typeface="Calibri"/>
                <a:cs typeface="Calibri"/>
                <a:sym typeface="Calibri"/>
              </a:rPr>
              <a:t>Object detection</a:t>
            </a:r>
            <a:r>
              <a:rPr lang="en-US" sz="1200" b="0" i="0" u="none" strike="noStrike" cap="none" dirty="0">
                <a:solidFill>
                  <a:schemeClr val="dk1"/>
                </a:solidFill>
                <a:effectLst/>
                <a:latin typeface="Calibri"/>
                <a:ea typeface="Calibri"/>
                <a:cs typeface="Calibri"/>
                <a:sym typeface="Calibri"/>
              </a:rPr>
              <a:t> instead will not segment the object, but will clearly define the location of each individual object instance with a box.</a:t>
            </a:r>
          </a:p>
          <a:p>
            <a:r>
              <a:rPr lang="en-US" sz="1200" b="0" i="0" u="none" strike="noStrike" cap="none" dirty="0">
                <a:solidFill>
                  <a:schemeClr val="dk1"/>
                </a:solidFill>
                <a:effectLst/>
                <a:latin typeface="Calibri"/>
                <a:ea typeface="Calibri"/>
                <a:cs typeface="Calibri"/>
                <a:sym typeface="Calibri"/>
              </a:rPr>
              <a:t>Combining semantic segmentation with object detection leads to </a:t>
            </a:r>
            <a:r>
              <a:rPr lang="en-US" sz="1200" b="1" i="0" u="none" strike="noStrike" cap="none" dirty="0">
                <a:solidFill>
                  <a:schemeClr val="dk1"/>
                </a:solidFill>
                <a:effectLst/>
                <a:latin typeface="Calibri"/>
                <a:ea typeface="Calibri"/>
                <a:cs typeface="Calibri"/>
                <a:sym typeface="Calibri"/>
              </a:rPr>
              <a:t>instance segmentation,</a:t>
            </a:r>
            <a:r>
              <a:rPr lang="en-US" sz="1200" b="0" i="0" u="none" strike="noStrike" cap="none" dirty="0">
                <a:solidFill>
                  <a:schemeClr val="dk1"/>
                </a:solidFill>
                <a:effectLst/>
                <a:latin typeface="Calibri"/>
                <a:ea typeface="Calibri"/>
                <a:cs typeface="Calibri"/>
                <a:sym typeface="Calibri"/>
              </a:rPr>
              <a:t> which first detects the object instances, and then segments each within the detected boxes (known in this case as regions of interest).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0406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Popolar</a:t>
            </a:r>
            <a:r>
              <a:rPr lang="en-US" dirty="0"/>
              <a:t> models can be dived into two categories, two-stage models will first detect the region proposals such as </a:t>
            </a:r>
            <a:r>
              <a:rPr lang="en-US" dirty="0" err="1"/>
              <a:t>Fater</a:t>
            </a:r>
            <a:r>
              <a:rPr lang="en-US" dirty="0"/>
              <a:t> RCNN and </a:t>
            </a:r>
            <a:r>
              <a:rPr lang="en-US" dirty="0" err="1"/>
              <a:t>MASk</a:t>
            </a:r>
            <a:r>
              <a:rPr lang="en-US" dirty="0"/>
              <a:t> RCNN, but one-stage model skips the proposal, and </a:t>
            </a:r>
            <a:r>
              <a:rPr lang="en-US" dirty="0" err="1"/>
              <a:t>represntative</a:t>
            </a:r>
            <a:r>
              <a:rPr lang="en-US" dirty="0"/>
              <a:t> models are YOLO and SSD.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401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 knowledge is actually much richer than we thought.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Object Tags as Anchor Points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image-text pair is represented as a triplet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61</a:t>
            </a:fld>
            <a:endParaRPr lang="en-US"/>
          </a:p>
        </p:txBody>
      </p:sp>
    </p:spTree>
    <p:extLst>
      <p:ext uri="{BB962C8B-B14F-4D97-AF65-F5344CB8AC3E}">
        <p14:creationId xmlns:p14="http://schemas.microsoft.com/office/powerpoint/2010/main" val="254097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3a6b2d717c_0_5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3a6b2d717c_0_5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t>For example, we use the video like book falling to learn about the physical world, we have achieved great success, we have a lot vision0langauge foundation models, they can performance well on a large number of benchmarks. </a:t>
            </a:r>
            <a:endParaRPr dirty="0"/>
          </a:p>
        </p:txBody>
      </p:sp>
      <p:sp>
        <p:nvSpPr>
          <p:cNvPr id="210" name="Google Shape;210;g23a6b2d717c_0_5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3528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91c66f27f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91c66f27f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VTC, VTM, MLM + PEM</a:t>
            </a:r>
            <a:endParaRPr/>
          </a:p>
        </p:txBody>
      </p:sp>
      <p:sp>
        <p:nvSpPr>
          <p:cNvPr id="863" name="Google Shape;863;g1191c66f27f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extLst>
      <p:ext uri="{BB962C8B-B14F-4D97-AF65-F5344CB8AC3E}">
        <p14:creationId xmlns:p14="http://schemas.microsoft.com/office/powerpoint/2010/main" val="2832012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There are some work in </a:t>
            </a:r>
            <a:r>
              <a:rPr lang="en-US" sz="1200" b="1" i="0" u="none" strike="noStrike" kern="1200" dirty="0">
                <a:solidFill>
                  <a:schemeClr val="tx1"/>
                </a:solidFill>
                <a:effectLst/>
                <a:latin typeface="+mn-lt"/>
                <a:ea typeface="+mn-ea"/>
                <a:cs typeface="+mn-cs"/>
              </a:rPr>
              <a:t>computer vision </a:t>
            </a:r>
            <a:r>
              <a:rPr lang="en-US" sz="1200" b="0" i="0" u="none" strike="noStrike" kern="1200" dirty="0">
                <a:solidFill>
                  <a:schemeClr val="tx1"/>
                </a:solidFill>
                <a:effectLst/>
                <a:latin typeface="+mn-lt"/>
                <a:ea typeface="+mn-ea"/>
                <a:cs typeface="+mn-cs"/>
              </a:rPr>
              <a:t>to extract events, but with a different focus on </a:t>
            </a:r>
            <a:r>
              <a:rPr lang="en-US" sz="1200" b="1" i="0" u="none" strike="noStrike" kern="1200" dirty="0">
                <a:solidFill>
                  <a:schemeClr val="tx1"/>
                </a:solidFill>
                <a:effectLst/>
                <a:latin typeface="+mn-lt"/>
                <a:ea typeface="+mn-ea"/>
                <a:cs typeface="+mn-cs"/>
              </a:rPr>
              <a:t>physical</a:t>
            </a:r>
            <a:r>
              <a:rPr lang="en-US" sz="1200" b="0" i="0" u="none" strike="noStrike" kern="1200" dirty="0">
                <a:solidFill>
                  <a:schemeClr val="tx1"/>
                </a:solidFill>
                <a:effectLst/>
                <a:latin typeface="+mn-lt"/>
                <a:ea typeface="+mn-ea"/>
                <a:cs typeface="+mn-cs"/>
              </a:rPr>
              <a:t> events in daily life scenario, like </a:t>
            </a:r>
            <a:r>
              <a:rPr lang="en-US" sz="1200" b="1" i="0" u="none" strike="noStrike" kern="1200" dirty="0">
                <a:solidFill>
                  <a:schemeClr val="tx1"/>
                </a:solidFill>
                <a:effectLst/>
                <a:latin typeface="+mn-lt"/>
                <a:ea typeface="+mn-ea"/>
                <a:cs typeface="+mn-cs"/>
              </a:rPr>
              <a:t>clipping</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jumping</a:t>
            </a:r>
            <a:r>
              <a:rPr lang="en-US" sz="1200" b="0" i="0" u="none" strike="noStrike" kern="1200" dirty="0">
                <a:solidFill>
                  <a:schemeClr val="tx1"/>
                </a:solidFill>
                <a:effectLst/>
                <a:latin typeface="+mn-lt"/>
                <a:ea typeface="+mn-ea"/>
                <a:cs typeface="+mn-cs"/>
              </a:rPr>
              <a:t>. So it has a </a:t>
            </a:r>
            <a:r>
              <a:rPr lang="en-US" sz="1200" b="1" i="0" u="none" strike="noStrike" kern="1200" dirty="0">
                <a:solidFill>
                  <a:schemeClr val="tx1"/>
                </a:solidFill>
                <a:effectLst/>
                <a:latin typeface="+mn-lt"/>
                <a:ea typeface="+mn-ea"/>
                <a:cs typeface="+mn-cs"/>
              </a:rPr>
              <a:t>gap</a:t>
            </a:r>
            <a:r>
              <a:rPr lang="en-US" sz="1200" b="0" i="0" u="none" strike="noStrike" kern="1200" dirty="0">
                <a:solidFill>
                  <a:schemeClr val="tx1"/>
                </a:solidFill>
                <a:effectLst/>
                <a:latin typeface="+mn-lt"/>
                <a:ea typeface="+mn-ea"/>
                <a:cs typeface="+mn-cs"/>
              </a:rPr>
              <a:t> with </a:t>
            </a:r>
            <a:r>
              <a:rPr lang="en-US" sz="1200" b="1" i="0" u="none" strike="noStrike" kern="1200" dirty="0">
                <a:solidFill>
                  <a:schemeClr val="tx1"/>
                </a:solidFill>
                <a:effectLst/>
                <a:latin typeface="+mn-lt"/>
                <a:ea typeface="+mn-ea"/>
                <a:cs typeface="+mn-cs"/>
              </a:rPr>
              <a:t>complex</a:t>
            </a:r>
            <a:r>
              <a:rPr lang="en-US" sz="1200" b="0" i="0" u="none" strike="noStrike" kern="1200" dirty="0">
                <a:solidFill>
                  <a:schemeClr val="tx1"/>
                </a:solidFill>
                <a:effectLst/>
                <a:latin typeface="+mn-lt"/>
                <a:ea typeface="+mn-ea"/>
                <a:cs typeface="+mn-cs"/>
              </a:rPr>
              <a:t> events in traditional text event extraction, such as transport and protest event. </a:t>
            </a:r>
          </a:p>
          <a:p>
            <a:pPr rtl="0" fontAlgn="base"/>
            <a:r>
              <a:rPr lang="en-US" sz="1200" b="0" i="0" u="none" strike="noStrike" kern="1200" dirty="0">
                <a:solidFill>
                  <a:schemeClr val="tx1"/>
                </a:solidFill>
                <a:effectLst/>
                <a:latin typeface="+mn-lt"/>
                <a:ea typeface="+mn-ea"/>
                <a:cs typeface="+mn-cs"/>
              </a:rPr>
              <a:t>But the good news is that some work offers resources similar to event </a:t>
            </a:r>
            <a:r>
              <a:rPr lang="en-US" sz="1200" b="1" i="0" u="none" strike="noStrike" kern="1200" dirty="0">
                <a:solidFill>
                  <a:schemeClr val="tx1"/>
                </a:solidFill>
                <a:effectLst/>
                <a:latin typeface="+mn-lt"/>
                <a:ea typeface="+mn-ea"/>
                <a:cs typeface="+mn-cs"/>
              </a:rPr>
              <a:t>argument</a:t>
            </a:r>
            <a:r>
              <a:rPr lang="en-US" sz="1200" b="0" i="0" u="none" strike="noStrike" kern="1200" dirty="0">
                <a:solidFill>
                  <a:schemeClr val="tx1"/>
                </a:solidFill>
                <a:effectLst/>
                <a:latin typeface="+mn-lt"/>
                <a:ea typeface="+mn-ea"/>
                <a:cs typeface="+mn-cs"/>
              </a:rPr>
              <a:t> extraction. For example, in </a:t>
            </a:r>
            <a:r>
              <a:rPr lang="en-US" sz="1200" b="1" i="0" u="none" strike="noStrike" kern="1200" dirty="0">
                <a:solidFill>
                  <a:schemeClr val="tx1"/>
                </a:solidFill>
                <a:effectLst/>
                <a:latin typeface="+mn-lt"/>
                <a:ea typeface="+mn-ea"/>
                <a:cs typeface="+mn-cs"/>
              </a:rPr>
              <a:t>situation recognition</a:t>
            </a:r>
            <a:r>
              <a:rPr lang="en-US" sz="1200" b="0" i="0" u="none" strike="noStrike" kern="1200" dirty="0">
                <a:solidFill>
                  <a:schemeClr val="tx1"/>
                </a:solidFill>
                <a:effectLst/>
                <a:latin typeface="+mn-lt"/>
                <a:ea typeface="+mn-ea"/>
                <a:cs typeface="+mn-cs"/>
              </a:rPr>
              <a:t>, one image is classified to a verb, and it populates a table with </a:t>
            </a:r>
            <a:r>
              <a:rPr lang="en-US" sz="1200" b="1" i="0" u="none" strike="noStrike" kern="1200" dirty="0">
                <a:solidFill>
                  <a:schemeClr val="tx1"/>
                </a:solidFill>
                <a:effectLst/>
                <a:latin typeface="+mn-lt"/>
                <a:ea typeface="+mn-ea"/>
                <a:cs typeface="+mn-cs"/>
              </a:rPr>
              <a:t>nouns</a:t>
            </a:r>
            <a:r>
              <a:rPr lang="en-US" sz="1200" b="0" i="0" u="none" strike="noStrike" kern="1200" dirty="0">
                <a:solidFill>
                  <a:schemeClr val="tx1"/>
                </a:solidFill>
                <a:effectLst/>
                <a:latin typeface="+mn-lt"/>
                <a:ea typeface="+mn-ea"/>
                <a:cs typeface="+mn-cs"/>
              </a:rPr>
              <a:t> as </a:t>
            </a:r>
            <a:r>
              <a:rPr lang="en-US" sz="1200" b="1" i="0" u="none" strike="noStrike" kern="1200" dirty="0">
                <a:solidFill>
                  <a:schemeClr val="tx1"/>
                </a:solidFill>
                <a:effectLst/>
                <a:latin typeface="+mn-lt"/>
                <a:ea typeface="+mn-ea"/>
                <a:cs typeface="+mn-cs"/>
              </a:rPr>
              <a:t>arguments</a:t>
            </a:r>
            <a:r>
              <a:rPr lang="en-US" sz="1200" b="0" i="0" u="none" strike="noStrike" kern="1200" dirty="0">
                <a:solidFill>
                  <a:schemeClr val="tx1"/>
                </a:solidFill>
                <a:effectLst/>
                <a:latin typeface="+mn-lt"/>
                <a:ea typeface="+mn-ea"/>
                <a:cs typeface="+mn-cs"/>
              </a:rPr>
              <a:t>. But different from our task, it does not </a:t>
            </a:r>
            <a:r>
              <a:rPr lang="en-US" sz="1200" b="1" i="0" u="none" strike="noStrike" kern="1200" dirty="0">
                <a:solidFill>
                  <a:schemeClr val="tx1"/>
                </a:solidFill>
                <a:effectLst/>
                <a:latin typeface="+mn-lt"/>
                <a:ea typeface="+mn-ea"/>
                <a:cs typeface="+mn-cs"/>
              </a:rPr>
              <a:t>localize arguments </a:t>
            </a:r>
            <a:r>
              <a:rPr lang="en-US" sz="1200" b="0" i="0" u="none" strike="noStrike" kern="1200" dirty="0">
                <a:solidFill>
                  <a:schemeClr val="tx1"/>
                </a:solidFill>
                <a:effectLst/>
                <a:latin typeface="+mn-lt"/>
                <a:ea typeface="+mn-ea"/>
                <a:cs typeface="+mn-cs"/>
              </a:rPr>
              <a:t>in images, </a:t>
            </a:r>
          </a:p>
          <a:p>
            <a:r>
              <a:rPr lang="en-US" b="0" dirty="0">
                <a:effectLst/>
              </a:rPr>
              <a:t/>
            </a:r>
            <a:br>
              <a:rPr lang="en-US" b="0" dirty="0">
                <a:effectLst/>
              </a:rPr>
            </a:br>
            <a:endParaRPr lang="en-US" dirty="0"/>
          </a:p>
        </p:txBody>
      </p:sp>
    </p:spTree>
    <p:extLst>
      <p:ext uri="{BB962C8B-B14F-4D97-AF65-F5344CB8AC3E}">
        <p14:creationId xmlns:p14="http://schemas.microsoft.com/office/powerpoint/2010/main" val="1758939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err="1">
                <a:solidFill>
                  <a:srgbClr val="222222"/>
                </a:solidFill>
                <a:effectLst/>
                <a:latin typeface="Arial" panose="020B0604020202020204" pitchFamily="34" charset="0"/>
              </a:rPr>
              <a:t>Zareian</a:t>
            </a:r>
            <a:r>
              <a:rPr lang="en-US" sz="1200" b="0" i="0" dirty="0">
                <a:solidFill>
                  <a:srgbClr val="222222"/>
                </a:solidFill>
                <a:effectLst/>
                <a:latin typeface="Arial" panose="020B0604020202020204" pitchFamily="34" charset="0"/>
              </a:rPr>
              <a:t>, Alireza, </a:t>
            </a:r>
            <a:r>
              <a:rPr lang="en-US" sz="1200" b="0" i="0" dirty="0" err="1">
                <a:solidFill>
                  <a:srgbClr val="222222"/>
                </a:solidFill>
                <a:effectLst/>
                <a:latin typeface="Arial" panose="020B0604020202020204" pitchFamily="34" charset="0"/>
              </a:rPr>
              <a:t>Svebor</a:t>
            </a:r>
            <a:r>
              <a:rPr lang="en-US" sz="1200" b="0" i="0" dirty="0">
                <a:solidFill>
                  <a:srgbClr val="222222"/>
                </a:solidFill>
                <a:effectLst/>
                <a:latin typeface="Arial" panose="020B0604020202020204" pitchFamily="34" charset="0"/>
              </a:rPr>
              <a:t> </a:t>
            </a:r>
            <a:r>
              <a:rPr lang="en-US" sz="1200" b="0" i="0" dirty="0" err="1">
                <a:solidFill>
                  <a:srgbClr val="222222"/>
                </a:solidFill>
                <a:effectLst/>
                <a:latin typeface="Arial" panose="020B0604020202020204" pitchFamily="34" charset="0"/>
              </a:rPr>
              <a:t>Karaman</a:t>
            </a:r>
            <a:r>
              <a:rPr lang="en-US" sz="1200" b="0" i="0" dirty="0">
                <a:solidFill>
                  <a:srgbClr val="222222"/>
                </a:solidFill>
                <a:effectLst/>
                <a:latin typeface="Arial" panose="020B0604020202020204" pitchFamily="34" charset="0"/>
              </a:rPr>
              <a:t>, and Shih-Fu Chang. "Weakly supervised visual semantic parsing." CVPR. 2020.</a:t>
            </a:r>
            <a:endParaRPr lang="en-US" sz="1200" dirty="0"/>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Yang, </a:t>
            </a:r>
            <a:r>
              <a:rPr lang="en-US" sz="1200" b="0" i="0" u="none" strike="noStrike" cap="none" dirty="0" err="1">
                <a:solidFill>
                  <a:schemeClr val="dk1"/>
                </a:solidFill>
                <a:effectLst/>
                <a:latin typeface="Calibri"/>
                <a:ea typeface="Calibri"/>
                <a:cs typeface="Calibri"/>
                <a:sym typeface="Calibri"/>
              </a:rPr>
              <a:t>Jianwei</a:t>
            </a:r>
            <a:r>
              <a:rPr lang="en-US" sz="1200" b="0" i="0" u="none" strike="noStrike" cap="none" dirty="0">
                <a:solidFill>
                  <a:schemeClr val="dk1"/>
                </a:solidFill>
                <a:effectLst/>
                <a:latin typeface="Calibri"/>
                <a:ea typeface="Calibri"/>
                <a:cs typeface="Calibri"/>
                <a:sym typeface="Calibri"/>
              </a:rPr>
              <a:t>, et al. "Graph r-</a:t>
            </a:r>
            <a:r>
              <a:rPr lang="en-US" sz="1200" b="0" i="0" u="none" strike="noStrike" cap="none" dirty="0" err="1">
                <a:solidFill>
                  <a:schemeClr val="dk1"/>
                </a:solidFill>
                <a:effectLst/>
                <a:latin typeface="Calibri"/>
                <a:ea typeface="Calibri"/>
                <a:cs typeface="Calibri"/>
                <a:sym typeface="Calibri"/>
              </a:rPr>
              <a:t>cnn</a:t>
            </a:r>
            <a:r>
              <a:rPr lang="en-US" sz="1200" b="0" i="0" u="none" strike="noStrike" cap="none" dirty="0">
                <a:solidFill>
                  <a:schemeClr val="dk1"/>
                </a:solidFill>
                <a:effectLst/>
                <a:latin typeface="Calibri"/>
                <a:ea typeface="Calibri"/>
                <a:cs typeface="Calibri"/>
                <a:sym typeface="Calibri"/>
              </a:rPr>
              <a:t> for scene graph generation." </a:t>
            </a:r>
            <a:r>
              <a:rPr lang="en-US" sz="1200" b="0" i="1" u="none" strike="noStrike" cap="none" dirty="0">
                <a:solidFill>
                  <a:schemeClr val="dk1"/>
                </a:solidFill>
                <a:effectLst/>
                <a:latin typeface="Calibri"/>
                <a:ea typeface="Calibri"/>
                <a:cs typeface="Calibri"/>
                <a:sym typeface="Calibri"/>
              </a:rPr>
              <a:t>Proceedings of the European conference on computer vision (ECCV)</a:t>
            </a:r>
            <a:r>
              <a:rPr lang="en-US" sz="1200" b="0" i="0" u="none" strike="noStrike" cap="none" dirty="0">
                <a:solidFill>
                  <a:schemeClr val="dk1"/>
                </a:solidFill>
                <a:effectLst/>
                <a:latin typeface="Calibri"/>
                <a:ea typeface="Calibri"/>
                <a:cs typeface="Calibri"/>
                <a:sym typeface="Calibri"/>
              </a:rPr>
              <a:t>. 2018.</a:t>
            </a:r>
          </a:p>
          <a:p>
            <a:r>
              <a:rPr lang="en-US" sz="1200" b="0" i="0" u="none" strike="noStrike" cap="none" dirty="0">
                <a:solidFill>
                  <a:schemeClr val="dk1"/>
                </a:solidFill>
                <a:effectLst/>
                <a:latin typeface="Calibri"/>
                <a:ea typeface="Calibri"/>
                <a:cs typeface="Calibri"/>
                <a:sym typeface="Calibri"/>
              </a:rPr>
              <a:t>Xu, </a:t>
            </a:r>
            <a:r>
              <a:rPr lang="en-US" sz="1200" b="0" i="0" u="none" strike="noStrike" cap="none" dirty="0" err="1">
                <a:solidFill>
                  <a:schemeClr val="dk1"/>
                </a:solidFill>
                <a:effectLst/>
                <a:latin typeface="Calibri"/>
                <a:ea typeface="Calibri"/>
                <a:cs typeface="Calibri"/>
                <a:sym typeface="Calibri"/>
              </a:rPr>
              <a:t>Danfei</a:t>
            </a:r>
            <a:r>
              <a:rPr lang="en-US" sz="1200" b="0" i="0" u="none" strike="noStrike" cap="none" dirty="0">
                <a:solidFill>
                  <a:schemeClr val="dk1"/>
                </a:solidFill>
                <a:effectLst/>
                <a:latin typeface="Calibri"/>
                <a:ea typeface="Calibri"/>
                <a:cs typeface="Calibri"/>
                <a:sym typeface="Calibri"/>
              </a:rPr>
              <a:t>, et al. "Scene graph generation by iterative message passing." </a:t>
            </a:r>
            <a:r>
              <a:rPr lang="en-US" sz="1200" b="0" i="1" u="none" strike="noStrike" cap="none" dirty="0">
                <a:solidFill>
                  <a:schemeClr val="dk1"/>
                </a:solidFill>
                <a:effectLst/>
                <a:latin typeface="Calibri"/>
                <a:ea typeface="Calibri"/>
                <a:cs typeface="Calibri"/>
                <a:sym typeface="Calibri"/>
              </a:rPr>
              <a:t>Proceedings of the IEEE conference on computer vision and pattern recognition</a:t>
            </a:r>
            <a:r>
              <a:rPr lang="en-US" sz="1200" b="0" i="0" u="none" strike="noStrike" cap="none" dirty="0">
                <a:solidFill>
                  <a:schemeClr val="dk1"/>
                </a:solidFill>
                <a:effectLst/>
                <a:latin typeface="Calibri"/>
                <a:ea typeface="Calibri"/>
                <a:cs typeface="Calibri"/>
                <a:sym typeface="Calibri"/>
              </a:rPr>
              <a:t>. 2017.</a:t>
            </a:r>
          </a:p>
          <a:p>
            <a:r>
              <a:rPr lang="en-US" sz="1200" b="0" i="0" u="none" strike="noStrike" cap="none" dirty="0">
                <a:solidFill>
                  <a:schemeClr val="dk1"/>
                </a:solidFill>
                <a:effectLst/>
                <a:latin typeface="Calibri"/>
                <a:ea typeface="Calibri"/>
                <a:cs typeface="Calibri"/>
                <a:sym typeface="Calibri"/>
              </a:rPr>
              <a:t>Li, </a:t>
            </a:r>
            <a:r>
              <a:rPr lang="en-US" sz="1200" b="0" i="0" u="none" strike="noStrike" cap="none" dirty="0" err="1">
                <a:solidFill>
                  <a:schemeClr val="dk1"/>
                </a:solidFill>
                <a:effectLst/>
                <a:latin typeface="Calibri"/>
                <a:ea typeface="Calibri"/>
                <a:cs typeface="Calibri"/>
                <a:sym typeface="Calibri"/>
              </a:rPr>
              <a:t>Yikang</a:t>
            </a:r>
            <a:r>
              <a:rPr lang="en-US" sz="1200" b="0" i="0" u="none" strike="noStrike" cap="none" dirty="0">
                <a:solidFill>
                  <a:schemeClr val="dk1"/>
                </a:solidFill>
                <a:effectLst/>
                <a:latin typeface="Calibri"/>
                <a:ea typeface="Calibri"/>
                <a:cs typeface="Calibri"/>
                <a:sym typeface="Calibri"/>
              </a:rPr>
              <a:t>, et al. "Scene graph generation from objects, phrases and region captions." </a:t>
            </a:r>
            <a:r>
              <a:rPr lang="en-US" sz="1200" b="0" i="1" u="none" strike="noStrike" cap="none" dirty="0">
                <a:solidFill>
                  <a:schemeClr val="dk1"/>
                </a:solidFill>
                <a:effectLst/>
                <a:latin typeface="Calibri"/>
                <a:ea typeface="Calibri"/>
                <a:cs typeface="Calibri"/>
                <a:sym typeface="Calibri"/>
              </a:rPr>
              <a:t>Proceedings of the IEEE International Conference on Computer Vision</a:t>
            </a:r>
            <a:r>
              <a:rPr lang="en-US" sz="1200" b="0" i="0" u="none" strike="noStrike" cap="none" dirty="0">
                <a:solidFill>
                  <a:schemeClr val="dk1"/>
                </a:solidFill>
                <a:effectLst/>
                <a:latin typeface="Calibri"/>
                <a:ea typeface="Calibri"/>
                <a:cs typeface="Calibri"/>
                <a:sym typeface="Calibri"/>
              </a:rPr>
              <a:t>. 2017.</a:t>
            </a:r>
          </a:p>
          <a:p>
            <a:r>
              <a:rPr lang="en-US" sz="1200" b="0" i="0" u="none" strike="noStrike" cap="none" dirty="0">
                <a:solidFill>
                  <a:schemeClr val="dk1"/>
                </a:solidFill>
                <a:effectLst/>
                <a:latin typeface="Calibri"/>
                <a:ea typeface="Calibri"/>
                <a:cs typeface="Calibri"/>
                <a:sym typeface="Calibri"/>
              </a:rPr>
              <a:t>Zellers, Rowan, et al. "Neural motifs: Scene graph parsing with global context." </a:t>
            </a:r>
            <a:r>
              <a:rPr lang="en-US" sz="1200" b="0" i="1" u="none" strike="noStrike" cap="none" dirty="0">
                <a:solidFill>
                  <a:schemeClr val="dk1"/>
                </a:solidFill>
                <a:effectLst/>
                <a:latin typeface="Calibri"/>
                <a:ea typeface="Calibri"/>
                <a:cs typeface="Calibri"/>
                <a:sym typeface="Calibri"/>
              </a:rPr>
              <a:t>Proceedings of the IEEE Conference on Computer Vision and Pattern Recognition</a:t>
            </a:r>
            <a:r>
              <a:rPr lang="en-US" sz="1200" b="0" i="0" u="none" strike="noStrike" cap="none" dirty="0">
                <a:solidFill>
                  <a:schemeClr val="dk1"/>
                </a:solidFill>
                <a:effectLst/>
                <a:latin typeface="Calibri"/>
                <a:ea typeface="Calibri"/>
                <a:cs typeface="Calibri"/>
                <a:sym typeface="Calibri"/>
              </a:rPr>
              <a:t>. 2018.</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1066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difficulty is how to transfer a semantic structure to a </a:t>
            </a:r>
          </a:p>
          <a:p>
            <a:endParaRPr lang="en-US" dirty="0"/>
          </a:p>
          <a:p>
            <a:r>
              <a:rPr lang="en-US" dirty="0"/>
              <a:t>Previous research efforts to learn such semantic structures in vision </a:t>
            </a:r>
            <a:r>
              <a:rPr lang="en-US" dirty="0" err="1"/>
              <a:t>modelity</a:t>
            </a:r>
            <a:r>
              <a:rPr lang="en-US" dirty="0"/>
              <a:t>.  rely on </a:t>
            </a:r>
            <a:r>
              <a:rPr lang="en-US" dirty="0" err="1"/>
              <a:t>soervised</a:t>
            </a:r>
            <a:r>
              <a:rPr lang="en-US" dirty="0"/>
              <a:t> training l</a:t>
            </a:r>
          </a:p>
          <a:p>
            <a:r>
              <a:rPr lang="en-US" dirty="0"/>
              <a:t>The </a:t>
            </a:r>
            <a:r>
              <a:rPr lang="en-US" dirty="0" err="1"/>
              <a:t>bootleeack</a:t>
            </a:r>
            <a:r>
              <a:rPr lang="en-US" dirty="0"/>
              <a:t> of further extension is lack of annotation.</a:t>
            </a:r>
          </a:p>
          <a:p>
            <a:r>
              <a:rPr lang="en-US" dirty="0"/>
              <a:t>But annotating data is never easy, </a:t>
            </a:r>
          </a:p>
          <a:p>
            <a:r>
              <a:rPr lang="en-US" dirty="0"/>
              <a:t>My solution is rather than doing annotation, but to</a:t>
            </a:r>
          </a:p>
          <a:p>
            <a:endParaRPr lang="en-US" dirty="0"/>
          </a:p>
          <a:p>
            <a:r>
              <a:rPr lang="en-US" dirty="0">
                <a:solidFill>
                  <a:srgbClr val="53585F"/>
                </a:solidFill>
              </a:rPr>
              <a:t>Pratt et al., 2020; </a:t>
            </a:r>
            <a:br>
              <a:rPr lang="en-US" dirty="0">
                <a:solidFill>
                  <a:srgbClr val="53585F"/>
                </a:solidFill>
              </a:rPr>
            </a:br>
            <a:r>
              <a:rPr lang="en-US" dirty="0">
                <a:solidFill>
                  <a:srgbClr val="53585F"/>
                </a:solidFill>
              </a:rPr>
              <a:t>Sadhu et al., 2021,</a:t>
            </a:r>
            <a:endParaRPr lang="en-US" dirty="0"/>
          </a:p>
        </p:txBody>
      </p:sp>
    </p:spTree>
    <p:extLst>
      <p:ext uri="{BB962C8B-B14F-4D97-AF65-F5344CB8AC3E}">
        <p14:creationId xmlns:p14="http://schemas.microsoft.com/office/powerpoint/2010/main" val="2525045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difficulty is how to transfer a semantic structure to a </a:t>
            </a:r>
          </a:p>
          <a:p>
            <a:endParaRPr lang="en-US" dirty="0"/>
          </a:p>
          <a:p>
            <a:r>
              <a:rPr lang="en-US" dirty="0"/>
              <a:t>Previous research efforts to learn such semantic structures in vision </a:t>
            </a:r>
            <a:r>
              <a:rPr lang="en-US" dirty="0" err="1"/>
              <a:t>modelity</a:t>
            </a:r>
            <a:r>
              <a:rPr lang="en-US" dirty="0"/>
              <a:t>.  rely on </a:t>
            </a:r>
            <a:r>
              <a:rPr lang="en-US" dirty="0" err="1"/>
              <a:t>soervised</a:t>
            </a:r>
            <a:r>
              <a:rPr lang="en-US" dirty="0"/>
              <a:t> training l</a:t>
            </a:r>
          </a:p>
          <a:p>
            <a:r>
              <a:rPr lang="en-US" dirty="0"/>
              <a:t>The </a:t>
            </a:r>
            <a:r>
              <a:rPr lang="en-US" dirty="0" err="1"/>
              <a:t>bootleeack</a:t>
            </a:r>
            <a:r>
              <a:rPr lang="en-US" dirty="0"/>
              <a:t> of further extension is lack of annotation.</a:t>
            </a:r>
          </a:p>
          <a:p>
            <a:r>
              <a:rPr lang="en-US" dirty="0"/>
              <a:t>But annotating data is never easy, </a:t>
            </a:r>
          </a:p>
          <a:p>
            <a:r>
              <a:rPr lang="en-US" dirty="0"/>
              <a:t>My solution is rather than doing annotation, but to</a:t>
            </a:r>
          </a:p>
          <a:p>
            <a:endParaRPr lang="en-US" dirty="0"/>
          </a:p>
          <a:p>
            <a:r>
              <a:rPr lang="en-US" dirty="0">
                <a:solidFill>
                  <a:srgbClr val="53585F"/>
                </a:solidFill>
              </a:rPr>
              <a:t>Pratt et al., 2020; </a:t>
            </a:r>
            <a:br>
              <a:rPr lang="en-US" dirty="0">
                <a:solidFill>
                  <a:srgbClr val="53585F"/>
                </a:solidFill>
              </a:rPr>
            </a:br>
            <a:r>
              <a:rPr lang="en-US" dirty="0">
                <a:solidFill>
                  <a:srgbClr val="53585F"/>
                </a:solidFill>
              </a:rPr>
              <a:t>Sadhu et al., 2021,</a:t>
            </a:r>
            <a:endParaRPr lang="en-US" dirty="0"/>
          </a:p>
        </p:txBody>
      </p:sp>
    </p:spTree>
    <p:extLst>
      <p:ext uri="{BB962C8B-B14F-4D97-AF65-F5344CB8AC3E}">
        <p14:creationId xmlns:p14="http://schemas.microsoft.com/office/powerpoint/2010/main" val="3074694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we proposed </a:t>
            </a:r>
          </a:p>
          <a:p>
            <a:endParaRPr lang="en-US" dirty="0"/>
          </a:p>
          <a:p>
            <a:r>
              <a:rPr lang="en-US" dirty="0"/>
              <a:t>The difficulty is how to transfer a semantic structure to a </a:t>
            </a:r>
          </a:p>
          <a:p>
            <a:endParaRPr lang="en-US" dirty="0"/>
          </a:p>
          <a:p>
            <a:r>
              <a:rPr lang="en-US" dirty="0"/>
              <a:t>Previous research efforts to learn such semantic structures in vision </a:t>
            </a:r>
            <a:r>
              <a:rPr lang="en-US" dirty="0" err="1"/>
              <a:t>modelity</a:t>
            </a:r>
            <a:r>
              <a:rPr lang="en-US" dirty="0"/>
              <a:t>.  rely on </a:t>
            </a:r>
            <a:r>
              <a:rPr lang="en-US" dirty="0" err="1"/>
              <a:t>soervised</a:t>
            </a:r>
            <a:r>
              <a:rPr lang="en-US" dirty="0"/>
              <a:t> training l</a:t>
            </a:r>
          </a:p>
          <a:p>
            <a:r>
              <a:rPr lang="en-US" dirty="0"/>
              <a:t>The </a:t>
            </a:r>
            <a:r>
              <a:rPr lang="en-US" dirty="0" err="1"/>
              <a:t>bootleeack</a:t>
            </a:r>
            <a:r>
              <a:rPr lang="en-US" dirty="0"/>
              <a:t> of further extension is lack of annotation.</a:t>
            </a:r>
          </a:p>
          <a:p>
            <a:r>
              <a:rPr lang="en-US" dirty="0"/>
              <a:t>But annotating data is never easy, </a:t>
            </a:r>
          </a:p>
          <a:p>
            <a:r>
              <a:rPr lang="en-US" dirty="0"/>
              <a:t>My solution is rather than doing annotation, but to</a:t>
            </a:r>
          </a:p>
          <a:p>
            <a:endParaRPr lang="en-US" dirty="0"/>
          </a:p>
          <a:p>
            <a:r>
              <a:rPr lang="en-US" dirty="0">
                <a:solidFill>
                  <a:srgbClr val="53585F"/>
                </a:solidFill>
              </a:rPr>
              <a:t>Pratt et al., 2020; </a:t>
            </a:r>
            <a:br>
              <a:rPr lang="en-US" dirty="0">
                <a:solidFill>
                  <a:srgbClr val="53585F"/>
                </a:solidFill>
              </a:rPr>
            </a:br>
            <a:r>
              <a:rPr lang="en-US" dirty="0">
                <a:solidFill>
                  <a:srgbClr val="53585F"/>
                </a:solidFill>
              </a:rPr>
              <a:t>Sadhu et al., 2021,</a:t>
            </a:r>
            <a:endParaRPr lang="en-US" dirty="0"/>
          </a:p>
        </p:txBody>
      </p:sp>
    </p:spTree>
    <p:extLst>
      <p:ext uri="{BB962C8B-B14F-4D97-AF65-F5344CB8AC3E}">
        <p14:creationId xmlns:p14="http://schemas.microsoft.com/office/powerpoint/2010/main" val="2878685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Since text event understanding has been researched for a long time, we can take advantage of text IE tools to extract the event knowledge, For example, we can get this carry event from the sentence.</a:t>
            </a:r>
          </a:p>
        </p:txBody>
      </p:sp>
    </p:spTree>
    <p:extLst>
      <p:ext uri="{BB962C8B-B14F-4D97-AF65-F5344CB8AC3E}">
        <p14:creationId xmlns:p14="http://schemas.microsoft.com/office/powerpoint/2010/main" val="11909722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sz="1100" b="0" i="0" u="none" strike="noStrike" cap="none" dirty="0">
                <a:solidFill>
                  <a:srgbClr val="000000"/>
                </a:solidFill>
                <a:effectLst/>
                <a:latin typeface="Arial"/>
                <a:ea typeface="Arial"/>
                <a:cs typeface="Arial"/>
                <a:sym typeface="Arial"/>
              </a:rPr>
              <a:t>And detect the arguments participating in this event</a:t>
            </a:r>
            <a:endParaRPr lang="zh-CN" altLang="en-US" dirty="0">
              <a:effectLst/>
            </a:endParaRPr>
          </a:p>
          <a:p>
            <a:endParaRPr lang="en-US" dirty="0"/>
          </a:p>
        </p:txBody>
      </p:sp>
    </p:spTree>
    <p:extLst>
      <p:ext uri="{BB962C8B-B14F-4D97-AF65-F5344CB8AC3E}">
        <p14:creationId xmlns:p14="http://schemas.microsoft.com/office/powerpoint/2010/main" val="2981946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way, we can</a:t>
            </a:r>
            <a:r>
              <a:rPr lang="zh-CN" altLang="en-US" dirty="0"/>
              <a:t> </a:t>
            </a:r>
            <a:r>
              <a:rPr lang="en-US" dirty="0"/>
              <a:t>use the text event as a distance supervision, and transfer event knowledge from text modality to vision modality, For example, we can treat this transporting event as pseudo labels for the image.</a:t>
            </a:r>
          </a:p>
          <a:p>
            <a:endParaRPr lang="en-US" dirty="0"/>
          </a:p>
          <a:p>
            <a:endParaRPr lang="en-US" dirty="0"/>
          </a:p>
          <a:p>
            <a:r>
              <a:rPr lang="en-US" dirty="0"/>
              <a:t>A good thing is that we have assumptions that for news data, the image and its caption should convey similar information about the event. For example, given the caption, we can extract this transport event with its arguments, and we treat the event labels as pseudo labels for the image. </a:t>
            </a:r>
          </a:p>
        </p:txBody>
      </p:sp>
    </p:spTree>
    <p:extLst>
      <p:ext uri="{BB962C8B-B14F-4D97-AF65-F5344CB8AC3E}">
        <p14:creationId xmlns:p14="http://schemas.microsoft.com/office/powerpoint/2010/main" val="33074333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focus on the hard part.</a:t>
            </a:r>
          </a:p>
          <a:p>
            <a:endParaRPr lang="en-US" dirty="0"/>
          </a:p>
          <a:p>
            <a:r>
              <a:rPr lang="en-US" dirty="0"/>
              <a:t>(click)To force the model understand event and argument, so we manipulate the event structures</a:t>
            </a:r>
            <a:r>
              <a:rPr lang="zh-CN" altLang="en-US" dirty="0"/>
              <a:t> </a:t>
            </a:r>
            <a:r>
              <a:rPr lang="en-US" altLang="zh-CN" dirty="0"/>
              <a:t>from</a:t>
            </a:r>
            <a:r>
              <a:rPr lang="zh-CN" altLang="en-US" dirty="0"/>
              <a:t> </a:t>
            </a:r>
            <a:r>
              <a:rPr lang="en-US" altLang="zh-CN" dirty="0"/>
              <a:t>both</a:t>
            </a:r>
            <a:r>
              <a:rPr lang="en-US" dirty="0"/>
              <a:t> event level</a:t>
            </a:r>
            <a:r>
              <a:rPr lang="zh-CN" altLang="en-US" dirty="0"/>
              <a:t> </a:t>
            </a:r>
            <a:r>
              <a:rPr lang="en-US" altLang="zh-CN" dirty="0"/>
              <a:t>and</a:t>
            </a:r>
            <a:r>
              <a:rPr lang="zh-CN" altLang="en-US" dirty="0"/>
              <a:t> </a:t>
            </a:r>
            <a:r>
              <a:rPr lang="en-US" altLang="zh-CN" dirty="0"/>
              <a:t>argument level, based on the confusion matrix.</a:t>
            </a:r>
          </a:p>
          <a:p>
            <a:endParaRPr lang="en-US" dirty="0"/>
          </a:p>
          <a:p>
            <a:endParaRPr lang="en-US" dirty="0"/>
          </a:p>
          <a:p>
            <a:endParaRPr lang="en-US" dirty="0"/>
          </a:p>
          <a:p>
            <a:r>
              <a:rPr lang="en-US" dirty="0"/>
              <a:t>We sample ambiguous negative event types based on confusion matrix</a:t>
            </a:r>
          </a:p>
          <a:p>
            <a:r>
              <a:rPr lang="en-US" dirty="0"/>
              <a:t>(click)For the argument negative sampling, since each event may have multiple arguments, we switch the orders of the arguments using a right-shift.</a:t>
            </a:r>
            <a:endParaRPr lang="zh-CN" altLang="en-US" dirty="0">
              <a:effectLst/>
            </a:endParaRPr>
          </a:p>
        </p:txBody>
      </p:sp>
    </p:spTree>
    <p:extLst>
      <p:ext uri="{BB962C8B-B14F-4D97-AF65-F5344CB8AC3E}">
        <p14:creationId xmlns:p14="http://schemas.microsoft.com/office/powerpoint/2010/main" val="2398719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however, such a good </a:t>
            </a:r>
            <a:r>
              <a:rPr lang="en-US" dirty="0" err="1"/>
              <a:t>perfmence</a:t>
            </a:r>
            <a:r>
              <a:rPr lang="en-US" dirty="0"/>
              <a:t> has been proved to take many shortcuts. For example, When we probe the verb understanding ,the performance is not much higher than a random prediction.</a:t>
            </a:r>
          </a:p>
        </p:txBody>
      </p:sp>
    </p:spTree>
    <p:extLst>
      <p:ext uri="{BB962C8B-B14F-4D97-AF65-F5344CB8AC3E}">
        <p14:creationId xmlns:p14="http://schemas.microsoft.com/office/powerpoint/2010/main" val="1892693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focus on the hard part.</a:t>
            </a:r>
          </a:p>
          <a:p>
            <a:endParaRPr lang="en-US" dirty="0"/>
          </a:p>
          <a:p>
            <a:r>
              <a:rPr lang="en-US" dirty="0"/>
              <a:t>(click)To force the model understand event and argument, so we manipulate the event structures</a:t>
            </a:r>
            <a:r>
              <a:rPr lang="zh-CN" altLang="en-US" dirty="0"/>
              <a:t> </a:t>
            </a:r>
            <a:r>
              <a:rPr lang="en-US" altLang="zh-CN" dirty="0"/>
              <a:t>from</a:t>
            </a:r>
            <a:r>
              <a:rPr lang="zh-CN" altLang="en-US" dirty="0"/>
              <a:t> </a:t>
            </a:r>
            <a:r>
              <a:rPr lang="en-US" altLang="zh-CN" dirty="0"/>
              <a:t>both</a:t>
            </a:r>
            <a:r>
              <a:rPr lang="en-US" dirty="0"/>
              <a:t> event level</a:t>
            </a:r>
            <a:r>
              <a:rPr lang="zh-CN" altLang="en-US" dirty="0"/>
              <a:t> </a:t>
            </a:r>
            <a:r>
              <a:rPr lang="en-US" altLang="zh-CN" dirty="0"/>
              <a:t>and</a:t>
            </a:r>
            <a:r>
              <a:rPr lang="zh-CN" altLang="en-US" dirty="0"/>
              <a:t> </a:t>
            </a:r>
            <a:r>
              <a:rPr lang="en-US" altLang="zh-CN" dirty="0"/>
              <a:t>argument level, based on the confusion matrix.</a:t>
            </a:r>
          </a:p>
          <a:p>
            <a:endParaRPr lang="en-US" dirty="0"/>
          </a:p>
          <a:p>
            <a:endParaRPr lang="en-US" dirty="0"/>
          </a:p>
          <a:p>
            <a:endParaRPr lang="en-US" dirty="0"/>
          </a:p>
          <a:p>
            <a:r>
              <a:rPr lang="en-US" dirty="0"/>
              <a:t>We sample ambiguous negative event types based on confusion matrix</a:t>
            </a:r>
          </a:p>
          <a:p>
            <a:r>
              <a:rPr lang="en-US" dirty="0"/>
              <a:t>(click)For the argument negative sampling, since each event may have multiple arguments, we switch the orders of the arguments using a right-shift.</a:t>
            </a:r>
            <a:endParaRPr lang="zh-CN" altLang="en-US" dirty="0">
              <a:effectLst/>
            </a:endParaRPr>
          </a:p>
        </p:txBody>
      </p:sp>
    </p:spTree>
    <p:extLst>
      <p:ext uri="{BB962C8B-B14F-4D97-AF65-F5344CB8AC3E}">
        <p14:creationId xmlns:p14="http://schemas.microsoft.com/office/powerpoint/2010/main" val="1944792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Then we use some predefined prompt functions to translate the event structures to natural language descriptions, </a:t>
            </a:r>
          </a:p>
        </p:txBody>
      </p:sp>
    </p:spTree>
    <p:extLst>
      <p:ext uri="{BB962C8B-B14F-4D97-AF65-F5344CB8AC3E}">
        <p14:creationId xmlns:p14="http://schemas.microsoft.com/office/powerpoint/2010/main" val="35413350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that we can feed this description to CLIP text encoder. </a:t>
            </a:r>
          </a:p>
        </p:txBody>
      </p:sp>
    </p:spTree>
    <p:extLst>
      <p:ext uri="{BB962C8B-B14F-4D97-AF65-F5344CB8AC3E}">
        <p14:creationId xmlns:p14="http://schemas.microsoft.com/office/powerpoint/2010/main" val="2446338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distinguish </a:t>
            </a:r>
            <a:r>
              <a:rPr lang="en-US" dirty="0" err="1"/>
              <a:t>postive</a:t>
            </a:r>
            <a:r>
              <a:rPr lang="en-US" dirty="0"/>
              <a:t> event semantics from negative event semantics</a:t>
            </a:r>
          </a:p>
          <a:p>
            <a:endParaRPr lang="en-US" dirty="0"/>
          </a:p>
          <a:p>
            <a:endParaRPr lang="en-US" dirty="0"/>
          </a:p>
          <a:p>
            <a:r>
              <a:rPr lang="en-US" dirty="0"/>
              <a:t>The text and vision encoder will be optimized using a contrastive learning loss to distinguish negative events and arguments from positive ones.</a:t>
            </a:r>
          </a:p>
        </p:txBody>
      </p:sp>
    </p:spTree>
    <p:extLst>
      <p:ext uri="{BB962C8B-B14F-4D97-AF65-F5344CB8AC3E}">
        <p14:creationId xmlns:p14="http://schemas.microsoft.com/office/powerpoint/2010/main" val="31924563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difficulty is how to transfer a semantic structure to a </a:t>
            </a:r>
          </a:p>
          <a:p>
            <a:endParaRPr lang="en-US" dirty="0"/>
          </a:p>
          <a:p>
            <a:r>
              <a:rPr lang="en-US" dirty="0"/>
              <a:t>Previous research efforts to learn such semantic structures in vision </a:t>
            </a:r>
            <a:r>
              <a:rPr lang="en-US" dirty="0" err="1"/>
              <a:t>modelity</a:t>
            </a:r>
            <a:r>
              <a:rPr lang="en-US" dirty="0"/>
              <a:t>.  rely on </a:t>
            </a:r>
            <a:r>
              <a:rPr lang="en-US" dirty="0" err="1"/>
              <a:t>soervised</a:t>
            </a:r>
            <a:r>
              <a:rPr lang="en-US" dirty="0"/>
              <a:t> training l</a:t>
            </a:r>
          </a:p>
          <a:p>
            <a:r>
              <a:rPr lang="en-US" dirty="0"/>
              <a:t>The </a:t>
            </a:r>
            <a:r>
              <a:rPr lang="en-US" dirty="0" err="1"/>
              <a:t>bootleeack</a:t>
            </a:r>
            <a:r>
              <a:rPr lang="en-US" dirty="0"/>
              <a:t> of further extension is lack of annotation.</a:t>
            </a:r>
          </a:p>
          <a:p>
            <a:r>
              <a:rPr lang="en-US" dirty="0"/>
              <a:t>But annotating data is never easy, </a:t>
            </a:r>
          </a:p>
          <a:p>
            <a:r>
              <a:rPr lang="en-US" dirty="0"/>
              <a:t>My solution is rather than doing annotation, but to</a:t>
            </a:r>
          </a:p>
          <a:p>
            <a:endParaRPr lang="en-US" dirty="0"/>
          </a:p>
          <a:p>
            <a:r>
              <a:rPr lang="en-US" dirty="0">
                <a:solidFill>
                  <a:srgbClr val="53585F"/>
                </a:solidFill>
              </a:rPr>
              <a:t>Pratt et al., 2020; </a:t>
            </a:r>
            <a:br>
              <a:rPr lang="en-US" dirty="0">
                <a:solidFill>
                  <a:srgbClr val="53585F"/>
                </a:solidFill>
              </a:rPr>
            </a:br>
            <a:r>
              <a:rPr lang="en-US" dirty="0">
                <a:solidFill>
                  <a:srgbClr val="53585F"/>
                </a:solidFill>
              </a:rPr>
              <a:t>Sadhu et al., 2021,</a:t>
            </a:r>
            <a:endParaRPr lang="en-US" dirty="0"/>
          </a:p>
        </p:txBody>
      </p:sp>
    </p:spTree>
    <p:extLst>
      <p:ext uri="{BB962C8B-B14F-4D97-AF65-F5344CB8AC3E}">
        <p14:creationId xmlns:p14="http://schemas.microsoft.com/office/powerpoint/2010/main" val="23678073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difficulty is how to transfer a semantic structure to a </a:t>
            </a:r>
          </a:p>
          <a:p>
            <a:endParaRPr lang="en-US" dirty="0"/>
          </a:p>
          <a:p>
            <a:r>
              <a:rPr lang="en-US" dirty="0"/>
              <a:t>Previous research efforts to learn such semantic structures in vision </a:t>
            </a:r>
            <a:r>
              <a:rPr lang="en-US" dirty="0" err="1"/>
              <a:t>modelity</a:t>
            </a:r>
            <a:r>
              <a:rPr lang="en-US" dirty="0"/>
              <a:t>.  rely on </a:t>
            </a:r>
            <a:r>
              <a:rPr lang="en-US" dirty="0" err="1"/>
              <a:t>soervised</a:t>
            </a:r>
            <a:r>
              <a:rPr lang="en-US" dirty="0"/>
              <a:t> training l</a:t>
            </a:r>
          </a:p>
          <a:p>
            <a:r>
              <a:rPr lang="en-US" dirty="0"/>
              <a:t>The </a:t>
            </a:r>
            <a:r>
              <a:rPr lang="en-US" dirty="0" err="1"/>
              <a:t>bootleeack</a:t>
            </a:r>
            <a:r>
              <a:rPr lang="en-US" dirty="0"/>
              <a:t> of further extension is lack of annotation.</a:t>
            </a:r>
          </a:p>
          <a:p>
            <a:r>
              <a:rPr lang="en-US" dirty="0"/>
              <a:t>But annotating data is never easy, </a:t>
            </a:r>
          </a:p>
          <a:p>
            <a:r>
              <a:rPr lang="en-US" dirty="0"/>
              <a:t>My solution is rather than doing annotation, but to</a:t>
            </a:r>
          </a:p>
          <a:p>
            <a:endParaRPr lang="en-US" dirty="0"/>
          </a:p>
          <a:p>
            <a:r>
              <a:rPr lang="en-US" dirty="0">
                <a:solidFill>
                  <a:srgbClr val="53585F"/>
                </a:solidFill>
              </a:rPr>
              <a:t>Pratt et al., 2020; </a:t>
            </a:r>
            <a:br>
              <a:rPr lang="en-US" dirty="0">
                <a:solidFill>
                  <a:srgbClr val="53585F"/>
                </a:solidFill>
              </a:rPr>
            </a:br>
            <a:r>
              <a:rPr lang="en-US" dirty="0">
                <a:solidFill>
                  <a:srgbClr val="53585F"/>
                </a:solidFill>
              </a:rPr>
              <a:t>Sadhu et al., 2021,</a:t>
            </a:r>
            <a:endParaRPr lang="en-US" dirty="0"/>
          </a:p>
        </p:txBody>
      </p:sp>
    </p:spTree>
    <p:extLst>
      <p:ext uri="{BB962C8B-B14F-4D97-AF65-F5344CB8AC3E}">
        <p14:creationId xmlns:p14="http://schemas.microsoft.com/office/powerpoint/2010/main" val="25458339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48e52b396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8" name="Google Shape;668;g1348e52b396_0_15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dirty="0"/>
              <a:t>However, we </a:t>
            </a:r>
            <a:r>
              <a:rPr lang="en-US" dirty="0" err="1"/>
              <a:t>stll</a:t>
            </a:r>
            <a:r>
              <a:rPr lang="en-US" dirty="0"/>
              <a:t> do not know how the semantic structures of two </a:t>
            </a:r>
            <a:r>
              <a:rPr lang="en-US" dirty="0" err="1"/>
              <a:t>modalilities</a:t>
            </a:r>
            <a:endParaRPr lang="en-US" dirty="0"/>
          </a:p>
          <a:p>
            <a:pPr marL="457200" marR="0" lvl="0" indent="-298450" algn="l" rtl="0">
              <a:lnSpc>
                <a:spcPct val="100000"/>
              </a:lnSpc>
              <a:spcBef>
                <a:spcPts val="0"/>
              </a:spcBef>
              <a:spcAft>
                <a:spcPts val="0"/>
              </a:spcAft>
              <a:buClr>
                <a:srgbClr val="000000"/>
              </a:buClr>
              <a:buSzPts val="1100"/>
              <a:buFont typeface="Arial"/>
              <a:buChar char="●"/>
            </a:pPr>
            <a:endParaRPr lang="en-US" dirty="0"/>
          </a:p>
          <a:p>
            <a:pPr marL="457200" marR="0" lvl="0" indent="-298450" algn="l" rtl="0">
              <a:lnSpc>
                <a:spcPct val="100000"/>
              </a:lnSpc>
              <a:spcBef>
                <a:spcPts val="0"/>
              </a:spcBef>
              <a:spcAft>
                <a:spcPts val="0"/>
              </a:spcAft>
              <a:buClr>
                <a:srgbClr val="000000"/>
              </a:buClr>
              <a:buSzPts val="1100"/>
              <a:buFont typeface="Arial"/>
              <a:buChar char="●"/>
            </a:pPr>
            <a:endParaRPr lang="en-US" dirty="0"/>
          </a:p>
          <a:p>
            <a:pPr marL="457200" marR="0" lvl="0" indent="-298450" algn="l" rtl="0">
              <a:lnSpc>
                <a:spcPct val="100000"/>
              </a:lnSpc>
              <a:spcBef>
                <a:spcPts val="0"/>
              </a:spcBef>
              <a:spcAft>
                <a:spcPts val="0"/>
              </a:spcAft>
              <a:buClr>
                <a:srgbClr val="000000"/>
              </a:buClr>
              <a:buSzPts val="1100"/>
              <a:buFont typeface="Arial"/>
              <a:buChar char="●"/>
            </a:pPr>
            <a:endParaRPr lang="en-US" dirty="0"/>
          </a:p>
          <a:p>
            <a:pPr marL="457200" marR="0" lvl="0" indent="-298450" algn="l" rtl="0">
              <a:lnSpc>
                <a:spcPct val="100000"/>
              </a:lnSpc>
              <a:spcBef>
                <a:spcPts val="0"/>
              </a:spcBef>
              <a:spcAft>
                <a:spcPts val="0"/>
              </a:spcAft>
              <a:buClr>
                <a:srgbClr val="000000"/>
              </a:buClr>
              <a:buSzPts val="1100"/>
              <a:buFont typeface="Arial"/>
              <a:buChar char="●"/>
            </a:pPr>
            <a:r>
              <a:rPr lang="en-US" dirty="0"/>
              <a:t>However, traditional </a:t>
            </a:r>
            <a:r>
              <a:rPr lang="en-US" dirty="0" err="1"/>
              <a:t>multimed</a:t>
            </a:r>
            <a:r>
              <a:rPr lang="en-US" dirty="0"/>
              <a:t> pretraining models focus more on the object level information, and we focus on the event level, by  imposing event structured knowledge into the Multimodal pretraining models to enable them to understand events. </a:t>
            </a: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98450" algn="l" rtl="0">
              <a:lnSpc>
                <a:spcPct val="100000"/>
              </a:lnSpc>
              <a:spcBef>
                <a:spcPts val="0"/>
              </a:spcBef>
              <a:spcAft>
                <a:spcPts val="0"/>
              </a:spcAft>
              <a:buClr>
                <a:srgbClr val="000000"/>
              </a:buClr>
              <a:buSzPts val="1100"/>
              <a:buFont typeface="Arial"/>
              <a:buChar char="●"/>
            </a:pPr>
            <a:r>
              <a:rPr lang="en-US" dirty="0"/>
              <a:t>The main question is how to get the structured events, and how to teach model to learn their semantics structures. </a:t>
            </a: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98450" algn="l" rtl="0">
              <a:lnSpc>
                <a:spcPct val="100000"/>
              </a:lnSpc>
              <a:spcBef>
                <a:spcPts val="0"/>
              </a:spcBef>
              <a:spcAft>
                <a:spcPts val="0"/>
              </a:spcAft>
              <a:buClr>
                <a:srgbClr val="000000"/>
              </a:buClr>
              <a:buSzPts val="1100"/>
              <a:buFont typeface="Arial"/>
              <a:buChar char="●"/>
            </a:pPr>
            <a:r>
              <a:rPr lang="en-US" dirty="0"/>
              <a:t>Since the research of text event structure is much more advanced, we can take advantage of text IE tools to extract the event knowledge, For example, we can get this event star graph from the sentence. For image, we treat each image as a center node, and connect it to objects that related to this image event.</a:t>
            </a:r>
            <a:endParaRPr dirty="0"/>
          </a:p>
          <a:p>
            <a:pPr marL="457200" marR="0" lvl="0" indent="-298450" algn="l" rtl="0">
              <a:lnSpc>
                <a:spcPct val="100000"/>
              </a:lnSpc>
              <a:spcBef>
                <a:spcPts val="0"/>
              </a:spcBef>
              <a:spcAft>
                <a:spcPts val="0"/>
              </a:spcAft>
              <a:buClr>
                <a:srgbClr val="000000"/>
              </a:buClr>
              <a:buSzPts val="1100"/>
              <a:buFont typeface="Arial"/>
              <a:buChar char="●"/>
            </a:pPr>
            <a:r>
              <a:rPr lang="en-US" dirty="0"/>
              <a:t>The second question is how to encode this both the semantics and structures of events. Semantics means that the model needs to understand the meaning of events and argument roles, and the structures shows how they are connected. </a:t>
            </a:r>
            <a:endParaRPr dirty="0"/>
          </a:p>
          <a:p>
            <a:pPr marL="457200" lvl="0" indent="-228600" algn="l" rtl="0">
              <a:lnSpc>
                <a:spcPct val="100000"/>
              </a:lnSpc>
              <a:spcBef>
                <a:spcPts val="0"/>
              </a:spcBef>
              <a:spcAft>
                <a:spcPts val="0"/>
              </a:spcAft>
              <a:buSzPts val="1100"/>
              <a:buNone/>
            </a:pPr>
            <a:endParaRPr dirty="0"/>
          </a:p>
        </p:txBody>
      </p:sp>
      <p:sp>
        <p:nvSpPr>
          <p:cNvPr id="669" name="Google Shape;669;g1348e52b396_0_15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83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82391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chllenge</a:t>
            </a:r>
            <a:r>
              <a:rPr lang="en-US" dirty="0"/>
              <a:t>: now annotation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-&gt; optimal transport, soft alignment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sinkhorn</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final OT plan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However, this is only about semantic encoding, to better encode the structures, we extract the objects in images using Faster RCNN, and construct a vision graph using these objects. After that, we learn the soft alignment between these objects and text event arguments to learn their roles. The soft alignment is optimized using optimal transport.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use the cosine similarity as cost matrix, The optimal transport plan is solved using </a:t>
            </a:r>
            <a:r>
              <a:rPr lang="en-US" dirty="0" err="1"/>
              <a:t>Sinkhorn</a:t>
            </a:r>
            <a:r>
              <a:rPr lang="en-US" dirty="0"/>
              <a:t> algorithm within k iterations, and the final distance is based on the transport plan and the 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13789501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chllenge</a:t>
            </a:r>
            <a:r>
              <a:rPr lang="en-US" dirty="0"/>
              <a:t>: now annotation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-&gt; optimal transport, soft alignment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sinkhorn</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final OT plan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However, this is only about semantic encoding, to better encode the structures, we extract the objects in images using Faster RCNN, and construct a vision graph using these objects. After that, we learn the soft alignment between these objects and text event arguments to learn their roles. The soft alignment is optimized using optimal transport.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use the cosine similarity as cost matrix, The optimal transport plan is solved using </a:t>
            </a:r>
            <a:r>
              <a:rPr lang="en-US" dirty="0" err="1"/>
              <a:t>Sinkhorn</a:t>
            </a:r>
            <a:r>
              <a:rPr lang="en-US" dirty="0"/>
              <a:t> algorithm within k iterations, and the final distance is based on the transport plan and the 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18487876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chllenge</a:t>
            </a:r>
            <a:r>
              <a:rPr lang="en-US" dirty="0"/>
              <a:t>: now annotation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-&gt; optimal transport, soft alignment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sinkhorn</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final OT plan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However, this is only about semantic encoding, to better encode the structures, we extract the objects in images using Faster RCNN, and construct a vision graph using these objects. After that, we learn the soft alignment between these objects and text event arguments to learn their roles. The soft alignment is optimized using optimal transport.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use the cosine similarity as cost matrix, The optimal transport plan is solved using </a:t>
            </a:r>
            <a:r>
              <a:rPr lang="en-US" dirty="0" err="1"/>
              <a:t>Sinkhorn</a:t>
            </a:r>
            <a:r>
              <a:rPr lang="en-US" dirty="0"/>
              <a:t> algorithm within k iterations, and the final distance is based on the transport plan and the 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1475691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recent research showing that vision-l models behave like bags of words, like in this example, the model cannot distinguish the grass is earing the horse or the horse is earing the grass, </a:t>
            </a:r>
          </a:p>
        </p:txBody>
      </p:sp>
    </p:spTree>
    <p:extLst>
      <p:ext uri="{BB962C8B-B14F-4D97-AF65-F5344CB8AC3E}">
        <p14:creationId xmlns:p14="http://schemas.microsoft.com/office/powerpoint/2010/main" val="35275505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chllenge</a:t>
            </a:r>
            <a:r>
              <a:rPr lang="en-US" dirty="0"/>
              <a:t>: now annotation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-&gt; optimal transport, soft alignment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sinkhorn</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final OT plan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However, this is only about semantic encoding, to better encode the structures, we extract the objects in images using Faster RCNN, and construct a vision graph using these objects. After that, we learn the soft alignment between these objects and text event arguments to learn their roles. The soft alignment is optimized using optimal transport.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use the cosine similarity as cost matrix, The optimal transport plan is solved using </a:t>
            </a:r>
            <a:r>
              <a:rPr lang="en-US" dirty="0" err="1"/>
              <a:t>Sinkhorn</a:t>
            </a:r>
            <a:r>
              <a:rPr lang="en-US" dirty="0"/>
              <a:t> algorithm within k iterations, and the final distance is based on the transport plan and the 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3709607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chllenge</a:t>
            </a:r>
            <a:r>
              <a:rPr lang="en-US" dirty="0"/>
              <a:t>: now annotation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-&gt; optimal transport, soft alignment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sinkhorn</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final OT plan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However, this is only about semantic encoding, to better encode the structures, we extract the objects in images using Faster RCNN, and construct a vision graph using these objects. After that, we learn the soft alignment between these objects and text event arguments to learn their roles. The soft alignment is optimized using optimal transport.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use the cosine similarity as cost matrix, The optimal transport plan is solved using </a:t>
            </a:r>
            <a:r>
              <a:rPr lang="en-US" dirty="0" err="1"/>
              <a:t>Sinkhorn</a:t>
            </a:r>
            <a:r>
              <a:rPr lang="en-US" dirty="0"/>
              <a:t> algorithm within k iterations, and the final distance is based on the transport plan and the 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24890835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the first time that we are able to detect unseen event types and roles, for example, this vaccination </a:t>
            </a:r>
          </a:p>
          <a:p>
            <a:r>
              <a:rPr lang="en-US" dirty="0"/>
              <a:t>The beauty is that objects can nicely labeled with semantic roles, such semantic understanding ability is pretty new to multimodal data</a:t>
            </a:r>
          </a:p>
          <a:p>
            <a:r>
              <a:rPr lang="en-US" dirty="0"/>
              <a:t>Also, here we are able to distinguish protest and celebration</a:t>
            </a:r>
          </a:p>
          <a:p>
            <a:endParaRPr lang="en-US" dirty="0"/>
          </a:p>
          <a:p>
            <a:endParaRPr lang="en-US" dirty="0"/>
          </a:p>
          <a:p>
            <a:endParaRPr lang="en-US" dirty="0"/>
          </a:p>
          <a:p>
            <a:r>
              <a:rPr lang="en-US" dirty="0"/>
              <a:t>Through this cross-model transfer, we support </a:t>
            </a:r>
          </a:p>
          <a:p>
            <a:r>
              <a:rPr lang="en-US" dirty="0"/>
              <a:t>(add numbers)</a:t>
            </a:r>
          </a:p>
          <a:p>
            <a:endParaRPr lang="en-US" dirty="0"/>
          </a:p>
          <a:p>
            <a:r>
              <a:rPr lang="en-US" dirty="0"/>
              <a:t>Here is an example, that the model can understand the person in the middle are the detainee and people surrounding him are agents.</a:t>
            </a:r>
          </a:p>
        </p:txBody>
      </p:sp>
    </p:spTree>
    <p:extLst>
      <p:ext uri="{BB962C8B-B14F-4D97-AF65-F5344CB8AC3E}">
        <p14:creationId xmlns:p14="http://schemas.microsoft.com/office/powerpoint/2010/main" val="26133424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the first time that we are able to detect unseen event types and roles, for example, this vaccination </a:t>
            </a:r>
          </a:p>
          <a:p>
            <a:r>
              <a:rPr lang="en-US" dirty="0"/>
              <a:t>The beauty is that objects can nicely labeled with semantic roles, such semantic understanding ability is pretty new to multimodal data</a:t>
            </a:r>
          </a:p>
          <a:p>
            <a:r>
              <a:rPr lang="en-US" dirty="0"/>
              <a:t>Also, here we are able to distinguish protest and celebration</a:t>
            </a:r>
          </a:p>
          <a:p>
            <a:endParaRPr lang="en-US" dirty="0"/>
          </a:p>
          <a:p>
            <a:endParaRPr lang="en-US" dirty="0"/>
          </a:p>
          <a:p>
            <a:endParaRPr lang="en-US" dirty="0"/>
          </a:p>
          <a:p>
            <a:r>
              <a:rPr lang="en-US" dirty="0"/>
              <a:t>Through this cross-model transfer, we support </a:t>
            </a:r>
          </a:p>
          <a:p>
            <a:r>
              <a:rPr lang="en-US" dirty="0"/>
              <a:t>(add numbers)</a:t>
            </a:r>
          </a:p>
          <a:p>
            <a:endParaRPr lang="en-US" dirty="0"/>
          </a:p>
          <a:p>
            <a:r>
              <a:rPr lang="en-US" dirty="0"/>
              <a:t>Here is an example, that the model can understand the person in the middle are the detainee and people surrounding him are agents.</a:t>
            </a:r>
          </a:p>
        </p:txBody>
      </p:sp>
    </p:spTree>
    <p:extLst>
      <p:ext uri="{BB962C8B-B14F-4D97-AF65-F5344CB8AC3E}">
        <p14:creationId xmlns:p14="http://schemas.microsoft.com/office/powerpoint/2010/main" val="17100700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the first time that we are able to detect unseen event types and roles, for example, this vaccination </a:t>
            </a:r>
          </a:p>
          <a:p>
            <a:r>
              <a:rPr lang="en-US" dirty="0"/>
              <a:t>The beauty is that objects can nicely labeled with semantic roles, such semantic understanding ability is pretty new to multimodal data</a:t>
            </a:r>
          </a:p>
          <a:p>
            <a:r>
              <a:rPr lang="en-US" dirty="0"/>
              <a:t>Also, here we are able to distinguish protest and celebration</a:t>
            </a:r>
          </a:p>
          <a:p>
            <a:endParaRPr lang="en-US" dirty="0"/>
          </a:p>
          <a:p>
            <a:endParaRPr lang="en-US" dirty="0"/>
          </a:p>
          <a:p>
            <a:endParaRPr lang="en-US" dirty="0"/>
          </a:p>
          <a:p>
            <a:r>
              <a:rPr lang="en-US" dirty="0"/>
              <a:t>Through this cross-model transfer, we support </a:t>
            </a:r>
          </a:p>
          <a:p>
            <a:r>
              <a:rPr lang="en-US" dirty="0"/>
              <a:t>(add numbers)</a:t>
            </a:r>
          </a:p>
          <a:p>
            <a:endParaRPr lang="en-US" dirty="0"/>
          </a:p>
          <a:p>
            <a:r>
              <a:rPr lang="en-US" dirty="0"/>
              <a:t>Here is an example, that the model can understand the person in the middle are the detainee and people surrounding him are agents.</a:t>
            </a:r>
          </a:p>
        </p:txBody>
      </p:sp>
    </p:spTree>
    <p:extLst>
      <p:ext uri="{BB962C8B-B14F-4D97-AF65-F5344CB8AC3E}">
        <p14:creationId xmlns:p14="http://schemas.microsoft.com/office/powerpoint/2010/main" val="42621777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2b3684d73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2b3684d73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Helvetica Neue"/>
              <a:buChar char="-"/>
            </a:pPr>
            <a:r>
              <a:rPr lang="en-US" b="0" dirty="0">
                <a:latin typeface="Helvetica Neue"/>
                <a:ea typeface="Helvetica Neue"/>
                <a:cs typeface="Helvetica Neue"/>
                <a:sym typeface="Helvetica Neue"/>
              </a:rPr>
              <a:t>As a result, our proposal is to disentangle </a:t>
            </a:r>
            <a:r>
              <a:rPr lang="en-US" b="0" dirty="0" err="1">
                <a:latin typeface="Helvetica Neue"/>
                <a:ea typeface="Helvetica Neue"/>
                <a:cs typeface="Helvetica Neue"/>
                <a:sym typeface="Helvetica Neue"/>
              </a:rPr>
              <a:t>perceptoon</a:t>
            </a:r>
            <a:r>
              <a:rPr lang="en-US" b="0" dirty="0">
                <a:latin typeface="Helvetica Neue"/>
                <a:ea typeface="Helvetica Neue"/>
                <a:cs typeface="Helvetica Neue"/>
                <a:sym typeface="Helvetica Neue"/>
              </a:rPr>
              <a:t> and </a:t>
            </a:r>
            <a:r>
              <a:rPr lang="en-US" b="0" dirty="0" err="1">
                <a:latin typeface="Helvetica Neue"/>
                <a:ea typeface="Helvetica Neue"/>
                <a:cs typeface="Helvetica Neue"/>
                <a:sym typeface="Helvetica Neue"/>
              </a:rPr>
              <a:t>reasoing</a:t>
            </a:r>
            <a:r>
              <a:rPr lang="en-US" b="0" dirty="0">
                <a:latin typeface="Helvetica Neue"/>
                <a:ea typeface="Helvetica Neue"/>
                <a:cs typeface="Helvetica Neue"/>
                <a:sym typeface="Helvetica Neue"/>
              </a:rPr>
              <a:t>,</a:t>
            </a:r>
          </a:p>
          <a:p>
            <a:pPr marL="457200" lvl="0" indent="-342900" algn="l" rtl="0">
              <a:spcBef>
                <a:spcPts val="0"/>
              </a:spcBef>
              <a:spcAft>
                <a:spcPts val="0"/>
              </a:spcAft>
              <a:buSzPts val="1800"/>
              <a:buFont typeface="Helvetica Neue"/>
              <a:buChar char="-"/>
            </a:pPr>
            <a:r>
              <a:rPr lang="en-US" b="0" dirty="0">
                <a:latin typeface="Helvetica Neue"/>
                <a:ea typeface="Helvetica Neue"/>
                <a:cs typeface="Helvetica Neue"/>
                <a:sym typeface="Helvetica Neue"/>
              </a:rPr>
              <a:t>perception can be used as a tool.</a:t>
            </a:r>
          </a:p>
          <a:p>
            <a:pPr marL="457200" lvl="0" indent="-342900" algn="l" rtl="0">
              <a:spcBef>
                <a:spcPts val="0"/>
              </a:spcBef>
              <a:spcAft>
                <a:spcPts val="0"/>
              </a:spcAft>
              <a:buSzPts val="1800"/>
              <a:buFont typeface="Helvetica Neue"/>
              <a:buChar char="-"/>
            </a:pPr>
            <a:r>
              <a:rPr lang="en-US" b="1" dirty="0">
                <a:latin typeface="Helvetica Neue"/>
                <a:ea typeface="Helvetica Neue"/>
                <a:cs typeface="Helvetica Neue"/>
                <a:sym typeface="Helvetica Neue"/>
              </a:rPr>
              <a:t>Reasoner:</a:t>
            </a:r>
            <a:r>
              <a:rPr lang="en-US" dirty="0">
                <a:latin typeface="Helvetica Neue Light"/>
                <a:ea typeface="Helvetica Neue Light"/>
                <a:cs typeface="Helvetica Neue Light"/>
                <a:sym typeface="Helvetica Neue Light"/>
              </a:rPr>
              <a:t> Language-only model – We need </a:t>
            </a:r>
            <a:r>
              <a:rPr lang="en-US" b="1" dirty="0">
                <a:latin typeface="Helvetica Neue"/>
                <a:ea typeface="Helvetica Neue"/>
                <a:cs typeface="Helvetica Neue"/>
                <a:sym typeface="Helvetica Neue"/>
              </a:rPr>
              <a:t>divide-and-conquer</a:t>
            </a:r>
            <a:r>
              <a:rPr lang="en-US" dirty="0">
                <a:latin typeface="Helvetica Neue Light"/>
                <a:ea typeface="Helvetica Neue Light"/>
                <a:cs typeface="Helvetica Neue Light"/>
                <a:sym typeface="Helvetica Neue Light"/>
              </a:rPr>
              <a:t>!</a:t>
            </a:r>
          </a:p>
          <a:p>
            <a:pPr marL="914400" lvl="1" indent="-317500" algn="l" rtl="0">
              <a:spcBef>
                <a:spcPts val="0"/>
              </a:spcBef>
              <a:spcAft>
                <a:spcPts val="0"/>
              </a:spcAft>
              <a:buSzPts val="1400"/>
              <a:buFont typeface="Helvetica Neue"/>
              <a:buChar char="-"/>
            </a:pPr>
            <a:r>
              <a:rPr lang="en-US" dirty="0">
                <a:latin typeface="Helvetica Neue Light"/>
                <a:ea typeface="Helvetica Neue Light"/>
                <a:cs typeface="Helvetica Neue Light"/>
                <a:sym typeface="Helvetica Neue Light"/>
              </a:rPr>
              <a:t>It should be capable of </a:t>
            </a:r>
            <a:r>
              <a:rPr lang="en-US" b="1" dirty="0">
                <a:latin typeface="Helvetica Neue"/>
                <a:ea typeface="Helvetica Neue"/>
                <a:cs typeface="Helvetica Neue"/>
                <a:sym typeface="Helvetica Neue"/>
              </a:rPr>
              <a:t>recursively decomposing problems</a:t>
            </a:r>
            <a:r>
              <a:rPr lang="en-US" dirty="0">
                <a:latin typeface="Helvetica Neue Light"/>
                <a:ea typeface="Helvetica Neue Light"/>
                <a:cs typeface="Helvetica Neue Light"/>
                <a:sym typeface="Helvetica Neue Light"/>
              </a:rPr>
              <a:t> AND </a:t>
            </a:r>
            <a:r>
              <a:rPr lang="en-US" b="1" dirty="0">
                <a:latin typeface="Helvetica Neue"/>
                <a:ea typeface="Helvetica Neue"/>
                <a:cs typeface="Helvetica Neue"/>
                <a:sym typeface="Helvetica Neue"/>
              </a:rPr>
              <a:t>using complex tools in programming languages</a:t>
            </a:r>
            <a:r>
              <a:rPr lang="en-US" dirty="0">
                <a:latin typeface="Helvetica Neue Light"/>
                <a:ea typeface="Helvetica Neue Light"/>
                <a:cs typeface="Helvetica Neue Light"/>
                <a:sym typeface="Helvetica Neue Light"/>
              </a:rPr>
              <a:t> (e.g., to retrieve and access information)</a:t>
            </a:r>
          </a:p>
          <a:p>
            <a:pPr marL="914400" lvl="1" indent="-317500" algn="l" rtl="0">
              <a:spcBef>
                <a:spcPts val="0"/>
              </a:spcBef>
              <a:spcAft>
                <a:spcPts val="0"/>
              </a:spcAft>
              <a:buSzPts val="1400"/>
              <a:buFont typeface="Helvetica Neue"/>
              <a:buChar char="-"/>
            </a:pPr>
            <a:r>
              <a:rPr lang="en-US" dirty="0">
                <a:latin typeface="Helvetica Neue Light"/>
                <a:ea typeface="Helvetica Neue Light"/>
                <a:cs typeface="Helvetica Neue Light"/>
                <a:sym typeface="Helvetica Neue Light"/>
              </a:rPr>
              <a:t>It should be treated as a </a:t>
            </a:r>
            <a:r>
              <a:rPr lang="en-US" i="1" dirty="0">
                <a:latin typeface="Helvetica Neue Light"/>
                <a:ea typeface="Helvetica Neue Light"/>
                <a:cs typeface="Helvetica Neue Light"/>
                <a:sym typeface="Helvetica Neue Light"/>
              </a:rPr>
              <a:t>decision-making agent</a:t>
            </a:r>
            <a:r>
              <a:rPr lang="en-US" dirty="0">
                <a:latin typeface="Helvetica Neue Light"/>
                <a:ea typeface="Helvetica Neue Light"/>
                <a:cs typeface="Helvetica Neue Light"/>
                <a:sym typeface="Helvetica Neue Light"/>
              </a:rPr>
              <a:t> (e.g., like an RL agent in Go/StarCraft); It’s main task is to </a:t>
            </a:r>
            <a:r>
              <a:rPr lang="en-US" u="sng" dirty="0">
                <a:latin typeface="Helvetica Neue Light"/>
                <a:ea typeface="Helvetica Neue Light"/>
                <a:cs typeface="Helvetica Neue Light"/>
                <a:sym typeface="Helvetica Neue Light"/>
              </a:rPr>
              <a:t>solve a problem with tools</a:t>
            </a:r>
            <a:r>
              <a:rPr lang="en-US" dirty="0">
                <a:latin typeface="Helvetica Neue Light"/>
                <a:ea typeface="Helvetica Neue Light"/>
                <a:cs typeface="Helvetica Neue Light"/>
                <a:sym typeface="Helvetica Neue Light"/>
              </a:rPr>
              <a:t> (e.g., perception models, database, files, …)!</a:t>
            </a:r>
          </a:p>
          <a:p>
            <a:pPr marL="914400" lvl="1" indent="-317500" algn="l" rtl="0">
              <a:spcBef>
                <a:spcPts val="0"/>
              </a:spcBef>
              <a:spcAft>
                <a:spcPts val="0"/>
              </a:spcAft>
              <a:buSzPts val="1400"/>
              <a:buFont typeface="Helvetica Neue"/>
              <a:buChar char="-"/>
            </a:pPr>
            <a:r>
              <a:rPr lang="en-US" dirty="0">
                <a:latin typeface="Helvetica Neue Light"/>
                <a:ea typeface="Helvetica Neue Light"/>
                <a:cs typeface="Helvetica Neue Light"/>
                <a:sym typeface="Helvetica Neue Light"/>
              </a:rPr>
              <a:t>It should be </a:t>
            </a:r>
            <a:r>
              <a:rPr lang="en-US" i="1" dirty="0">
                <a:latin typeface="Helvetica Neue Light"/>
                <a:ea typeface="Helvetica Neue Light"/>
                <a:cs typeface="Helvetica Neue Light"/>
                <a:sym typeface="Helvetica Neue Light"/>
              </a:rPr>
              <a:t>continuously optimized</a:t>
            </a:r>
            <a:r>
              <a:rPr lang="en-US" dirty="0">
                <a:latin typeface="Helvetica Neue Light"/>
                <a:ea typeface="Helvetica Neue Light"/>
                <a:cs typeface="Helvetica Neue Light"/>
                <a:sym typeface="Helvetica Neue Light"/>
              </a:rPr>
              <a:t> in an reinforced setting (i.e., reward good behavior, penalize bad behavior)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057599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2b3684d73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2b3684d73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On thing we want to highlight is the ability to understand both symbolic and semantic information. If we divide the physical world knowledge into structures</a:t>
            </a:r>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https://</a:t>
            </a:r>
            <a:r>
              <a:rPr lang="en" dirty="0" err="1"/>
              <a:t>dbdiagram.io</a:t>
            </a:r>
            <a:r>
              <a:rPr lang="en" dirty="0"/>
              <a:t>/d/642ca4265758ac5f1726c494</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Helvetica Neue Light"/>
                <a:ea typeface="Helvetica Neue Light"/>
                <a:cs typeface="Helvetica Neue Light"/>
                <a:sym typeface="Helvetica Neue Light"/>
              </a:rPr>
              <a:t>ECOLE needs to be able to handle a large amount of data (and organizing them in a structured way!) -&gt; a database is a great candidate &amp; LLM knows how to interact with it!</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many video language benchmarks can be solved by looking at a single frame, so the temporal dynamics have been ignored.</a:t>
            </a:r>
          </a:p>
        </p:txBody>
      </p:sp>
    </p:spTree>
    <p:extLst>
      <p:ext uri="{BB962C8B-B14F-4D97-AF65-F5344CB8AC3E}">
        <p14:creationId xmlns:p14="http://schemas.microsoft.com/office/powerpoint/2010/main" val="2170215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To solve these challenges, our key idea is to borrow ability from </a:t>
            </a:r>
            <a:r>
              <a:rPr lang="en-US" dirty="0" err="1"/>
              <a:t>langauge</a:t>
            </a:r>
            <a:r>
              <a:rPr lang="en-US" dirty="0"/>
              <a:t> space. The major motivation is that </a:t>
            </a:r>
            <a:r>
              <a:rPr lang="en-US" dirty="0" err="1"/>
              <a:t>langauge</a:t>
            </a:r>
            <a:r>
              <a:rPr lang="en-US" dirty="0"/>
              <a:t> is </a:t>
            </a:r>
            <a:r>
              <a:rPr lang="en-US" dirty="0" err="1"/>
              <a:t>especailly</a:t>
            </a:r>
            <a:r>
              <a:rPr lang="en-US" dirty="0"/>
              <a:t> good at describing complex semantics </a:t>
            </a:r>
            <a:r>
              <a:rPr lang="en-US" dirty="0" err="1"/>
              <a:t>strucutres</a:t>
            </a:r>
            <a:r>
              <a:rPr lang="en-US" dirty="0"/>
              <a:t>, and also has been proved to be good at long –distance </a:t>
            </a:r>
            <a:r>
              <a:rPr lang="en-US" dirty="0" err="1"/>
              <a:t>plannign</a:t>
            </a:r>
            <a:r>
              <a:rPr lang="en-US" dirty="0"/>
              <a:t> tasks.</a:t>
            </a:r>
          </a:p>
        </p:txBody>
      </p:sp>
    </p:spTree>
    <p:extLst>
      <p:ext uri="{BB962C8B-B14F-4D97-AF65-F5344CB8AC3E}">
        <p14:creationId xmlns:p14="http://schemas.microsoft.com/office/powerpoint/2010/main" val="183862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With this key idea, now let us dive into the first part of event semantics capturing.</a:t>
            </a:r>
          </a:p>
        </p:txBody>
      </p:sp>
    </p:spTree>
    <p:extLst>
      <p:ext uri="{BB962C8B-B14F-4D97-AF65-F5344CB8AC3E}">
        <p14:creationId xmlns:p14="http://schemas.microsoft.com/office/powerpoint/2010/main" val="3034075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14"/>
        <p:cNvGrpSpPr/>
        <p:nvPr/>
      </p:nvGrpSpPr>
      <p:grpSpPr>
        <a:xfrm>
          <a:off x="0" y="0"/>
          <a:ext cx="0" cy="0"/>
          <a:chOff x="0" y="0"/>
          <a:chExt cx="0" cy="0"/>
        </a:xfrm>
      </p:grpSpPr>
      <p:sp>
        <p:nvSpPr>
          <p:cNvPr id="15" name="Google Shape;15;p6"/>
          <p:cNvSpPr/>
          <p:nvPr/>
        </p:nvSpPr>
        <p:spPr>
          <a:xfrm>
            <a:off x="0" y="-1"/>
            <a:ext cx="12192000" cy="5319983"/>
          </a:xfrm>
          <a:prstGeom prst="rect">
            <a:avLst/>
          </a:prstGeom>
          <a:solidFill>
            <a:srgbClr val="F2F2F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 name="Google Shape;16;p6"/>
          <p:cNvPicPr preferRelativeResize="0"/>
          <p:nvPr/>
        </p:nvPicPr>
        <p:blipFill rotWithShape="1">
          <a:blip r:embed="rId2">
            <a:alphaModFix amt="50000"/>
          </a:blip>
          <a:srcRect t="15541" b="18941"/>
          <a:stretch/>
        </p:blipFill>
        <p:spPr>
          <a:xfrm>
            <a:off x="0" y="0"/>
            <a:ext cx="12192000" cy="5319984"/>
          </a:xfrm>
          <a:prstGeom prst="rect">
            <a:avLst/>
          </a:prstGeom>
          <a:noFill/>
          <a:ln>
            <a:noFill/>
          </a:ln>
        </p:spPr>
      </p:pic>
      <p:sp>
        <p:nvSpPr>
          <p:cNvPr id="17" name="Google Shape;17;p6"/>
          <p:cNvSpPr txBox="1">
            <a:spLocks noGrp="1"/>
          </p:cNvSpPr>
          <p:nvPr>
            <p:ph type="ctrTitle"/>
          </p:nvPr>
        </p:nvSpPr>
        <p:spPr>
          <a:xfrm>
            <a:off x="349250" y="1538016"/>
            <a:ext cx="11493500" cy="22910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3262E"/>
              </a:buClr>
              <a:buSzPts val="4000"/>
              <a:buFont typeface="Arial"/>
              <a:buNone/>
              <a:defRPr sz="4000">
                <a:solidFill>
                  <a:srgbClr val="23262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6"/>
          <p:cNvSpPr txBox="1">
            <a:spLocks noGrp="1"/>
          </p:cNvSpPr>
          <p:nvPr>
            <p:ph type="subTitle" idx="1"/>
          </p:nvPr>
        </p:nvSpPr>
        <p:spPr>
          <a:xfrm>
            <a:off x="1524000" y="3829050"/>
            <a:ext cx="9144000" cy="6159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rgbClr val="424857"/>
              </a:buClr>
              <a:buSzPts val="2000"/>
              <a:buNone/>
              <a:defRPr sz="2000">
                <a:solidFill>
                  <a:srgbClr val="424857"/>
                </a:solidFill>
                <a:latin typeface="Arial"/>
                <a:ea typeface="Arial"/>
                <a:cs typeface="Arial"/>
                <a:sym typeface="Aria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 name="AutoShape 2" descr="CVPR 2023">
            <a:extLst>
              <a:ext uri="{FF2B5EF4-FFF2-40B4-BE49-F238E27FC236}">
                <a16:creationId xmlns:a16="http://schemas.microsoft.com/office/drawing/2014/main" xmlns="" id="{3D45AF8E-9DED-8C7D-2429-91B41D0F60C1}"/>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354958" y="243841"/>
            <a:ext cx="11497517" cy="6889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sz="2667" b="1">
                <a:solidFill>
                  <a:srgbClr val="53585F"/>
                </a:solidFill>
                <a:latin typeface="Arial" panose="020B0604020202020204" pitchFamily="34" charset="0"/>
                <a:cs typeface="Arial" panose="020B0604020202020204" pitchFamily="34" charset="0"/>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88" name="Google Shape;88;p19"/>
          <p:cNvSpPr txBox="1">
            <a:spLocks noGrp="1"/>
          </p:cNvSpPr>
          <p:nvPr>
            <p:ph type="dt" idx="10"/>
          </p:nvPr>
        </p:nvSpPr>
        <p:spPr>
          <a:xfrm>
            <a:off x="354957"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atin typeface="Arial" panose="020B0604020202020204" pitchFamily="34" charset="0"/>
                <a:cs typeface="Arial" panose="020B0604020202020204" pitchFamily="34" charset="0"/>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lang="en-US" dirty="0"/>
          </a:p>
        </p:txBody>
      </p:sp>
      <p:sp>
        <p:nvSpPr>
          <p:cNvPr id="89" name="Google Shape;89;p19"/>
          <p:cNvSpPr txBox="1">
            <a:spLocks noGrp="1"/>
          </p:cNvSpPr>
          <p:nvPr>
            <p:ph type="sldNum" idx="12"/>
          </p:nvPr>
        </p:nvSpPr>
        <p:spPr>
          <a:xfrm>
            <a:off x="9410315" y="6461715"/>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atin typeface="Arial" panose="020B0604020202020204" pitchFamily="34" charset="0"/>
                <a:cs typeface="Arial" panose="020B060402020202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549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663076" y="204323"/>
            <a:ext cx="8866202" cy="6889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200"/>
              <a:buFont typeface="Arial"/>
              <a:buNone/>
              <a:defRPr sz="32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7"/>
          <p:cNvSpPr txBox="1">
            <a:spLocks noGrp="1"/>
          </p:cNvSpPr>
          <p:nvPr>
            <p:ph type="body" idx="1"/>
          </p:nvPr>
        </p:nvSpPr>
        <p:spPr>
          <a:xfrm>
            <a:off x="663076" y="986956"/>
            <a:ext cx="10907930" cy="519165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000"/>
              </a:spcBef>
              <a:spcAft>
                <a:spcPts val="0"/>
              </a:spcAft>
              <a:buClr>
                <a:schemeClr val="dk1"/>
              </a:buClr>
              <a:buSzPts val="2400"/>
              <a:buChar char="•"/>
              <a:defRPr>
                <a:latin typeface="Arial"/>
                <a:ea typeface="Arial"/>
                <a:cs typeface="Arial"/>
                <a:sym typeface="Arial"/>
              </a:defRPr>
            </a:lvl1pPr>
            <a:lvl2pPr marL="914400" lvl="1" indent="-355600" algn="l">
              <a:lnSpc>
                <a:spcPct val="100000"/>
              </a:lnSpc>
              <a:spcBef>
                <a:spcPts val="500"/>
              </a:spcBef>
              <a:spcAft>
                <a:spcPts val="0"/>
              </a:spcAft>
              <a:buClr>
                <a:schemeClr val="dk1"/>
              </a:buClr>
              <a:buSzPts val="2000"/>
              <a:buChar char="•"/>
              <a:defRPr>
                <a:latin typeface="Arial"/>
                <a:ea typeface="Arial"/>
                <a:cs typeface="Arial"/>
                <a:sym typeface="Arial"/>
              </a:defRPr>
            </a:lvl2pPr>
            <a:lvl3pPr marL="1371600" lvl="2" indent="-342900" algn="l">
              <a:lnSpc>
                <a:spcPct val="100000"/>
              </a:lnSpc>
              <a:spcBef>
                <a:spcPts val="500"/>
              </a:spcBef>
              <a:spcAft>
                <a:spcPts val="0"/>
              </a:spcAft>
              <a:buClr>
                <a:schemeClr val="dk1"/>
              </a:buClr>
              <a:buSzPts val="1800"/>
              <a:buChar char="•"/>
              <a:defRPr>
                <a:latin typeface="Arial"/>
                <a:ea typeface="Arial"/>
                <a:cs typeface="Arial"/>
                <a:sym typeface="Arial"/>
              </a:defRPr>
            </a:lvl3pPr>
            <a:lvl4pPr marL="1828800" lvl="3" indent="-330200" algn="l">
              <a:lnSpc>
                <a:spcPct val="100000"/>
              </a:lnSpc>
              <a:spcBef>
                <a:spcPts val="500"/>
              </a:spcBef>
              <a:spcAft>
                <a:spcPts val="0"/>
              </a:spcAft>
              <a:buClr>
                <a:schemeClr val="dk1"/>
              </a:buClr>
              <a:buSzPts val="1600"/>
              <a:buChar char="•"/>
              <a:defRPr>
                <a:latin typeface="Arial"/>
                <a:ea typeface="Arial"/>
                <a:cs typeface="Arial"/>
                <a:sym typeface="Arial"/>
              </a:defRPr>
            </a:lvl4pPr>
            <a:lvl5pPr marL="2286000" lvl="4" indent="-330200" algn="l">
              <a:lnSpc>
                <a:spcPct val="100000"/>
              </a:lnSpc>
              <a:spcBef>
                <a:spcPts val="500"/>
              </a:spcBef>
              <a:spcAft>
                <a:spcPts val="0"/>
              </a:spcAft>
              <a:buClr>
                <a:schemeClr val="dk1"/>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7"/>
          <p:cNvSpPr txBox="1">
            <a:spLocks noGrp="1"/>
          </p:cNvSpPr>
          <p:nvPr>
            <p:ph type="dt" idx="10"/>
          </p:nvPr>
        </p:nvSpPr>
        <p:spPr>
          <a:xfrm>
            <a:off x="641646"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
          <p:cNvSpPr txBox="1">
            <a:spLocks noGrp="1"/>
          </p:cNvSpPr>
          <p:nvPr>
            <p:ph type="sldNum" idx="12"/>
          </p:nvPr>
        </p:nvSpPr>
        <p:spPr>
          <a:xfrm>
            <a:off x="884133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7"/>
          <p:cNvPicPr preferRelativeResize="0"/>
          <p:nvPr/>
        </p:nvPicPr>
        <p:blipFill rotWithShape="1">
          <a:blip r:embed="rId2">
            <a:alphaModFix/>
          </a:blip>
          <a:srcRect r="87875" b="-304"/>
          <a:stretch/>
        </p:blipFill>
        <p:spPr>
          <a:xfrm>
            <a:off x="9563462" y="200717"/>
            <a:ext cx="419505" cy="602410"/>
          </a:xfrm>
          <a:prstGeom prst="rect">
            <a:avLst/>
          </a:prstGeom>
          <a:noFill/>
          <a:ln>
            <a:noFill/>
          </a:ln>
        </p:spPr>
      </p:pic>
      <p:pic>
        <p:nvPicPr>
          <p:cNvPr id="32" name="Google Shape;32;p7" descr="Columbia University logo transparent PNG - StickPNG"/>
          <p:cNvPicPr preferRelativeResize="0"/>
          <p:nvPr/>
        </p:nvPicPr>
        <p:blipFill rotWithShape="1">
          <a:blip r:embed="rId3">
            <a:alphaModFix/>
          </a:blip>
          <a:srcRect l="22355" t="13169" r="8405" b="49045"/>
          <a:stretch/>
        </p:blipFill>
        <p:spPr>
          <a:xfrm>
            <a:off x="9810574" y="84953"/>
            <a:ext cx="1427854" cy="779221"/>
          </a:xfrm>
          <a:prstGeom prst="rect">
            <a:avLst/>
          </a:prstGeom>
          <a:noFill/>
          <a:ln>
            <a:noFill/>
          </a:ln>
        </p:spPr>
      </p:pic>
      <p:pic>
        <p:nvPicPr>
          <p:cNvPr id="33" name="Google Shape;33;p7" descr="UNC Research"/>
          <p:cNvPicPr preferRelativeResize="0"/>
          <p:nvPr/>
        </p:nvPicPr>
        <p:blipFill rotWithShape="1">
          <a:blip r:embed="rId4">
            <a:alphaModFix/>
          </a:blip>
          <a:srcRect l="2069" t="22494" r="76870" b="51612"/>
          <a:stretch/>
        </p:blipFill>
        <p:spPr>
          <a:xfrm>
            <a:off x="10776249" y="127334"/>
            <a:ext cx="583053" cy="716875"/>
          </a:xfrm>
          <a:prstGeom prst="rect">
            <a:avLst/>
          </a:prstGeom>
          <a:noFill/>
          <a:ln>
            <a:noFill/>
          </a:ln>
        </p:spPr>
      </p:pic>
      <p:pic>
        <p:nvPicPr>
          <p:cNvPr id="34" name="Google Shape;34;p7" descr="A picture containing text, clipart&#10;&#10;Description automatically generated"/>
          <p:cNvPicPr preferRelativeResize="0"/>
          <p:nvPr/>
        </p:nvPicPr>
        <p:blipFill rotWithShape="1">
          <a:blip r:embed="rId5">
            <a:alphaModFix/>
          </a:blip>
          <a:srcRect l="3750" t="7496" r="74266" b="16103"/>
          <a:stretch/>
        </p:blipFill>
        <p:spPr>
          <a:xfrm>
            <a:off x="11528924" y="185211"/>
            <a:ext cx="708013" cy="540686"/>
          </a:xfrm>
          <a:prstGeom prst="rect">
            <a:avLst/>
          </a:prstGeom>
          <a:noFill/>
          <a:ln>
            <a:noFill/>
          </a:ln>
        </p:spPr>
      </p:pic>
      <p:cxnSp>
        <p:nvCxnSpPr>
          <p:cNvPr id="35" name="Google Shape;35;p7"/>
          <p:cNvCxnSpPr/>
          <p:nvPr/>
        </p:nvCxnSpPr>
        <p:spPr>
          <a:xfrm>
            <a:off x="590370" y="893298"/>
            <a:ext cx="11365847" cy="0"/>
          </a:xfrm>
          <a:prstGeom prst="straightConnector1">
            <a:avLst/>
          </a:prstGeom>
          <a:noFill/>
          <a:ln w="19050" cap="flat" cmpd="sng">
            <a:solidFill>
              <a:schemeClr val="accent1"/>
            </a:solidFill>
            <a:prstDash val="solid"/>
            <a:miter lim="800000"/>
            <a:headEnd type="none" w="sm" len="sm"/>
            <a:tailEnd type="none" w="sm" len="sm"/>
          </a:ln>
        </p:spPr>
      </p:cxnSp>
      <p:pic>
        <p:nvPicPr>
          <p:cNvPr id="2" name="Picture 1" descr="A picture containing text, font, logo, symbol&#10;&#10;Description automatically generated">
            <a:extLst>
              <a:ext uri="{FF2B5EF4-FFF2-40B4-BE49-F238E27FC236}">
                <a16:creationId xmlns:a16="http://schemas.microsoft.com/office/drawing/2014/main" xmlns="" id="{5A7FC1BC-262D-E7FE-5E54-C1FBC9969A28}"/>
              </a:ext>
            </a:extLst>
          </p:cNvPr>
          <p:cNvPicPr>
            <a:picLocks noChangeAspect="1"/>
          </p:cNvPicPr>
          <p:nvPr userDrawn="1"/>
        </p:nvPicPr>
        <p:blipFill rotWithShape="1">
          <a:blip r:embed="rId6"/>
          <a:srcRect l="2456" t="27273" r="74241" b="27921"/>
          <a:stretch/>
        </p:blipFill>
        <p:spPr>
          <a:xfrm>
            <a:off x="10774020" y="98210"/>
            <a:ext cx="708013" cy="714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2400"/>
              <a:buNone/>
              <a:defRPr sz="2400">
                <a:solidFill>
                  <a:srgbClr val="888888"/>
                </a:solidFill>
              </a:defRPr>
            </a:lvl1pPr>
            <a:lvl2pPr marL="914400" lvl="1" indent="-228600" algn="l">
              <a:lnSpc>
                <a:spcPct val="100000"/>
              </a:lnSpc>
              <a:spcBef>
                <a:spcPts val="500"/>
              </a:spcBef>
              <a:spcAft>
                <a:spcPts val="0"/>
              </a:spcAft>
              <a:buClr>
                <a:srgbClr val="888888"/>
              </a:buClr>
              <a:buSzPts val="2000"/>
              <a:buNone/>
              <a:defRPr sz="2000">
                <a:solidFill>
                  <a:srgbClr val="888888"/>
                </a:solidFill>
              </a:defRPr>
            </a:lvl2pPr>
            <a:lvl3pPr marL="1371600" lvl="2" indent="-228600" algn="l">
              <a:lnSpc>
                <a:spcPct val="100000"/>
              </a:lnSpc>
              <a:spcBef>
                <a:spcPts val="500"/>
              </a:spcBef>
              <a:spcAft>
                <a:spcPts val="0"/>
              </a:spcAft>
              <a:buClr>
                <a:srgbClr val="888888"/>
              </a:buClr>
              <a:buSzPts val="1800"/>
              <a:buNone/>
              <a:defRPr sz="1800">
                <a:solidFill>
                  <a:srgbClr val="888888"/>
                </a:solidFill>
              </a:defRPr>
            </a:lvl3pPr>
            <a:lvl4pPr marL="1828800" lvl="3" indent="-228600" algn="l">
              <a:lnSpc>
                <a:spcPct val="100000"/>
              </a:lnSpc>
              <a:spcBef>
                <a:spcPts val="500"/>
              </a:spcBef>
              <a:spcAft>
                <a:spcPts val="0"/>
              </a:spcAft>
              <a:buClr>
                <a:srgbClr val="888888"/>
              </a:buClr>
              <a:buSzPts val="1600"/>
              <a:buNone/>
              <a:defRPr sz="1600">
                <a:solidFill>
                  <a:srgbClr val="888888"/>
                </a:solidFill>
              </a:defRPr>
            </a:lvl4pPr>
            <a:lvl5pPr marL="2286000" lvl="4" indent="-228600" algn="l">
              <a:lnSpc>
                <a:spcPct val="10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838200" y="365125"/>
            <a:ext cx="10515600" cy="6889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a:spLocks noGrp="1"/>
          </p:cNvSpPr>
          <p:nvPr>
            <p:ph type="pic" idx="2"/>
          </p:nvPr>
        </p:nvSpPr>
        <p:spPr>
          <a:xfrm>
            <a:off x="5183188" y="987425"/>
            <a:ext cx="6172200" cy="4873625"/>
          </a:xfrm>
          <a:prstGeom prst="rect">
            <a:avLst/>
          </a:prstGeom>
          <a:noFill/>
          <a:ln>
            <a:noFill/>
          </a:ln>
        </p:spPr>
      </p:sp>
      <p:sp>
        <p:nvSpPr>
          <p:cNvPr id="71" name="Google Shape;71;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838200" y="365125"/>
            <a:ext cx="10515600" cy="6889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3623468" y="-1553368"/>
            <a:ext cx="494506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6889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838200" y="1231900"/>
            <a:ext cx="10515600" cy="494506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42485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424857"/>
                </a:solidFill>
                <a:latin typeface="Calibri"/>
                <a:ea typeface="Calibri"/>
                <a:cs typeface="Calibri"/>
                <a:sym typeface="Calibri"/>
              </a:defRPr>
            </a:lvl1pPr>
            <a:lvl2pPr marL="0" marR="0" lvl="1" indent="0" algn="r" rtl="0">
              <a:spcBef>
                <a:spcPts val="0"/>
              </a:spcBef>
              <a:buNone/>
              <a:defRPr sz="1200" b="0" i="0" u="none" strike="noStrike" cap="none">
                <a:solidFill>
                  <a:srgbClr val="424857"/>
                </a:solidFill>
                <a:latin typeface="Calibri"/>
                <a:ea typeface="Calibri"/>
                <a:cs typeface="Calibri"/>
                <a:sym typeface="Calibri"/>
              </a:defRPr>
            </a:lvl2pPr>
            <a:lvl3pPr marL="0" marR="0" lvl="2" indent="0" algn="r" rtl="0">
              <a:spcBef>
                <a:spcPts val="0"/>
              </a:spcBef>
              <a:buNone/>
              <a:defRPr sz="1200" b="0" i="0" u="none" strike="noStrike" cap="none">
                <a:solidFill>
                  <a:srgbClr val="424857"/>
                </a:solidFill>
                <a:latin typeface="Calibri"/>
                <a:ea typeface="Calibri"/>
                <a:cs typeface="Calibri"/>
                <a:sym typeface="Calibri"/>
              </a:defRPr>
            </a:lvl3pPr>
            <a:lvl4pPr marL="0" marR="0" lvl="3" indent="0" algn="r" rtl="0">
              <a:spcBef>
                <a:spcPts val="0"/>
              </a:spcBef>
              <a:buNone/>
              <a:defRPr sz="1200" b="0" i="0" u="none" strike="noStrike" cap="none">
                <a:solidFill>
                  <a:srgbClr val="424857"/>
                </a:solidFill>
                <a:latin typeface="Calibri"/>
                <a:ea typeface="Calibri"/>
                <a:cs typeface="Calibri"/>
                <a:sym typeface="Calibri"/>
              </a:defRPr>
            </a:lvl4pPr>
            <a:lvl5pPr marL="0" marR="0" lvl="4" indent="0" algn="r" rtl="0">
              <a:spcBef>
                <a:spcPts val="0"/>
              </a:spcBef>
              <a:buNone/>
              <a:defRPr sz="1200" b="0" i="0" u="none" strike="noStrike" cap="none">
                <a:solidFill>
                  <a:srgbClr val="424857"/>
                </a:solidFill>
                <a:latin typeface="Calibri"/>
                <a:ea typeface="Calibri"/>
                <a:cs typeface="Calibri"/>
                <a:sym typeface="Calibri"/>
              </a:defRPr>
            </a:lvl5pPr>
            <a:lvl6pPr marL="0" marR="0" lvl="5" indent="0" algn="r" rtl="0">
              <a:spcBef>
                <a:spcPts val="0"/>
              </a:spcBef>
              <a:buNone/>
              <a:defRPr sz="1200" b="0" i="0" u="none" strike="noStrike" cap="none">
                <a:solidFill>
                  <a:srgbClr val="424857"/>
                </a:solidFill>
                <a:latin typeface="Calibri"/>
                <a:ea typeface="Calibri"/>
                <a:cs typeface="Calibri"/>
                <a:sym typeface="Calibri"/>
              </a:defRPr>
            </a:lvl6pPr>
            <a:lvl7pPr marL="0" marR="0" lvl="6" indent="0" algn="r" rtl="0">
              <a:spcBef>
                <a:spcPts val="0"/>
              </a:spcBef>
              <a:buNone/>
              <a:defRPr sz="1200" b="0" i="0" u="none" strike="noStrike" cap="none">
                <a:solidFill>
                  <a:srgbClr val="424857"/>
                </a:solidFill>
                <a:latin typeface="Calibri"/>
                <a:ea typeface="Calibri"/>
                <a:cs typeface="Calibri"/>
                <a:sym typeface="Calibri"/>
              </a:defRPr>
            </a:lvl7pPr>
            <a:lvl8pPr marL="0" marR="0" lvl="7" indent="0" algn="r" rtl="0">
              <a:spcBef>
                <a:spcPts val="0"/>
              </a:spcBef>
              <a:buNone/>
              <a:defRPr sz="1200" b="0" i="0" u="none" strike="noStrike" cap="none">
                <a:solidFill>
                  <a:srgbClr val="424857"/>
                </a:solidFill>
                <a:latin typeface="Calibri"/>
                <a:ea typeface="Calibri"/>
                <a:cs typeface="Calibri"/>
                <a:sym typeface="Calibri"/>
              </a:defRPr>
            </a:lvl8pPr>
            <a:lvl9pPr marL="0" marR="0" lvl="8" indent="0" algn="r" rtl="0">
              <a:spcBef>
                <a:spcPts val="0"/>
              </a:spcBef>
              <a:buNone/>
              <a:defRPr sz="1200" b="0" i="0" u="none" strike="noStrike" cap="none">
                <a:solidFill>
                  <a:srgbClr val="4248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 id="2147483658" r:id="rId8"/>
    <p:sldLayoutId id="2147483659"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2.png"/><Relationship Id="rId7"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4.png"/><Relationship Id="rId8" Type="http://schemas.openxmlformats.org/officeDocument/2006/relationships/image" Target="../media/image22.png"/><Relationship Id="rId9"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1" Type="http://schemas.openxmlformats.org/officeDocument/2006/relationships/image" Target="../media/image22.png"/><Relationship Id="rId12"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4.png"/><Relationship Id="rId9" Type="http://schemas.openxmlformats.org/officeDocument/2006/relationships/image" Target="../media/image28.png"/><Relationship Id="rId10" Type="http://schemas.microsoft.com/office/2007/relationships/hdphoto" Target="../media/hdphoto2.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1.png"/><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22.png"/><Relationship Id="rId11"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22.png"/><Relationship Id="rId11"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hyperlink" Target="https://arxiv.org/abs/2212.03191"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22.png"/><Relationship Id="rId11"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diagramData" Target="../diagrams/data6.xml"/><Relationship Id="rId8" Type="http://schemas.openxmlformats.org/officeDocument/2006/relationships/diagramLayout" Target="../diagrams/layout6.xml"/><Relationship Id="rId9" Type="http://schemas.openxmlformats.org/officeDocument/2006/relationships/diagramQuickStyle" Target="../diagrams/quickStyle6.xml"/><Relationship Id="rId10" Type="http://schemas.openxmlformats.org/officeDocument/2006/relationships/diagramColors" Target="../diagrams/colors6.xml"/><Relationship Id="rId11"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44.png"/><Relationship Id="rId6" Type="http://schemas.openxmlformats.org/officeDocument/2006/relationships/image" Target="../media/image45.png"/><Relationship Id="rId1" Type="http://schemas.microsoft.com/office/2007/relationships/media" Target="../media/media1.m4a"/><Relationship Id="rId2" Type="http://schemas.openxmlformats.org/officeDocument/2006/relationships/audio" Target="../media/media1.m4a"/></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s://arxiv.org/abs/2206.03428"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45.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0.xml"/><Relationship Id="rId2" Type="http://schemas.openxmlformats.org/officeDocument/2006/relationships/notesSlide" Target="../notesSlides/notesSlide46.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10.xml"/><Relationship Id="rId2" Type="http://schemas.openxmlformats.org/officeDocument/2006/relationships/notesSlide" Target="../notesSlides/notesSlide4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68.png"/><Relationship Id="rId5" Type="http://schemas.microsoft.com/office/2007/relationships/hdphoto" Target="../media/hdphoto3.wdp"/><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64.png"/><Relationship Id="rId1" Type="http://schemas.openxmlformats.org/officeDocument/2006/relationships/tags" Target="../tags/tag1.xml"/><Relationship Id="rId2"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68.png"/><Relationship Id="rId5" Type="http://schemas.microsoft.com/office/2007/relationships/hdphoto" Target="../media/hdphoto4.wdp"/><Relationship Id="rId6" Type="http://schemas.openxmlformats.org/officeDocument/2006/relationships/image" Target="../media/image69.png"/><Relationship Id="rId7" Type="http://schemas.openxmlformats.org/officeDocument/2006/relationships/image" Target="../media/image64.png"/><Relationship Id="rId8" Type="http://schemas.openxmlformats.org/officeDocument/2006/relationships/image" Target="../media/image71.png"/><Relationship Id="rId9" Type="http://schemas.openxmlformats.org/officeDocument/2006/relationships/image" Target="../media/image72.png"/><Relationship Id="rId1" Type="http://schemas.openxmlformats.org/officeDocument/2006/relationships/tags" Target="../tags/tag2.xml"/><Relationship Id="rId2"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image" Target="../media/image75.png"/><Relationship Id="rId1" Type="http://schemas.openxmlformats.org/officeDocument/2006/relationships/tags" Target="../tags/tag3.xml"/><Relationship Id="rId2" Type="http://schemas.openxmlformats.org/officeDocument/2006/relationships/slideLayout" Target="../slideLayouts/slideLayout10.xml"/><Relationship Id="rId3" Type="http://schemas.openxmlformats.org/officeDocument/2006/relationships/notesSlide" Target="../notesSlides/notesSlide50.xml"/><Relationship Id="rId4" Type="http://schemas.openxmlformats.org/officeDocument/2006/relationships/image" Target="../media/image68.png"/><Relationship Id="rId5" Type="http://schemas.microsoft.com/office/2007/relationships/hdphoto" Target="../media/hdphoto5.wdp"/><Relationship Id="rId6" Type="http://schemas.openxmlformats.org/officeDocument/2006/relationships/image" Target="../media/image69.png"/><Relationship Id="rId7" Type="http://schemas.openxmlformats.org/officeDocument/2006/relationships/image" Target="../media/image64.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64.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68.png"/><Relationship Id="rId8" Type="http://schemas.microsoft.com/office/2007/relationships/hdphoto" Target="../media/hdphoto6.wdp"/><Relationship Id="rId1" Type="http://schemas.openxmlformats.org/officeDocument/2006/relationships/slideLayout" Target="../slideLayouts/slideLayout10.xml"/><Relationship Id="rId2" Type="http://schemas.openxmlformats.org/officeDocument/2006/relationships/notesSlide" Target="../notesSlides/notesSlide51.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64.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68.png"/><Relationship Id="rId8" Type="http://schemas.microsoft.com/office/2007/relationships/hdphoto" Target="../media/hdphoto7.wdp"/><Relationship Id="rId1" Type="http://schemas.openxmlformats.org/officeDocument/2006/relationships/slideLayout" Target="../slideLayouts/slideLayout10.xml"/><Relationship Id="rId2" Type="http://schemas.openxmlformats.org/officeDocument/2006/relationships/notesSlide" Target="../notesSlides/notesSlide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69.png"/><Relationship Id="rId5" Type="http://schemas.openxmlformats.org/officeDocument/2006/relationships/image" Target="../media/image64.png"/><Relationship Id="rId6" Type="http://schemas.openxmlformats.org/officeDocument/2006/relationships/image" Target="../media/image68.png"/><Relationship Id="rId7" Type="http://schemas.microsoft.com/office/2007/relationships/hdphoto" Target="../media/hdphoto8.wdp"/><Relationship Id="rId1" Type="http://schemas.openxmlformats.org/officeDocument/2006/relationships/tags" Target="../tags/tag4.xml"/><Relationship Id="rId2"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54.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55.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10.xml"/><Relationship Id="rId2" Type="http://schemas.openxmlformats.org/officeDocument/2006/relationships/notesSlide" Target="../notesSlides/notesSlide5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8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 Id="rId3" Type="http://schemas.openxmlformats.org/officeDocument/2006/relationships/image" Target="../media/image8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 Id="rId3" Type="http://schemas.openxmlformats.org/officeDocument/2006/relationships/image" Target="../media/image83.png"/></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115.png"/><Relationship Id="rId1" Type="http://schemas.openxmlformats.org/officeDocument/2006/relationships/slideLayout" Target="../slideLayouts/slideLayout10.xml"/><Relationship Id="rId2" Type="http://schemas.openxmlformats.org/officeDocument/2006/relationships/notesSlide" Target="../notesSlides/notesSlide60.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115.png"/><Relationship Id="rId1" Type="http://schemas.openxmlformats.org/officeDocument/2006/relationships/slideLayout" Target="../slideLayouts/slideLayout10.xml"/><Relationship Id="rId2" Type="http://schemas.openxmlformats.org/officeDocument/2006/relationships/notesSlide" Target="../notesSlides/notesSlide61.xml"/></Relationships>
</file>

<file path=ppt/slides/_rels/slide89.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3" Type="http://schemas.openxmlformats.org/officeDocument/2006/relationships/image" Target="../media/image99.png"/><Relationship Id="rId14" Type="http://schemas.openxmlformats.org/officeDocument/2006/relationships/image" Target="../media/image100.png"/><Relationship Id="rId15" Type="http://schemas.openxmlformats.org/officeDocument/2006/relationships/image" Target="../media/image101.png"/><Relationship Id="rId16" Type="http://schemas.openxmlformats.org/officeDocument/2006/relationships/image" Target="../media/image102.png"/><Relationship Id="rId17" Type="http://schemas.openxmlformats.org/officeDocument/2006/relationships/image" Target="../media/image103.png"/><Relationship Id="rId18" Type="http://schemas.openxmlformats.org/officeDocument/2006/relationships/image" Target="../media/image104.png"/><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image" Target="../media/image88.png"/><Relationship Id="rId4" Type="http://schemas.openxmlformats.org/officeDocument/2006/relationships/image" Target="../media/image90.png"/><Relationship Id="rId5" Type="http://schemas.openxmlformats.org/officeDocument/2006/relationships/image" Target="../media/image91.jpe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3" Type="http://schemas.openxmlformats.org/officeDocument/2006/relationships/image" Target="../media/image99.png"/><Relationship Id="rId14" Type="http://schemas.openxmlformats.org/officeDocument/2006/relationships/image" Target="../media/image100.png"/><Relationship Id="rId15" Type="http://schemas.openxmlformats.org/officeDocument/2006/relationships/image" Target="../media/image101.png"/><Relationship Id="rId16" Type="http://schemas.openxmlformats.org/officeDocument/2006/relationships/image" Target="../media/image102.png"/><Relationship Id="rId17" Type="http://schemas.openxmlformats.org/officeDocument/2006/relationships/image" Target="../media/image103.png"/><Relationship Id="rId18" Type="http://schemas.openxmlformats.org/officeDocument/2006/relationships/image" Target="../media/image104.png"/><Relationship Id="rId1" Type="http://schemas.openxmlformats.org/officeDocument/2006/relationships/slideLayout" Target="../slideLayouts/slideLayout10.xml"/><Relationship Id="rId2" Type="http://schemas.openxmlformats.org/officeDocument/2006/relationships/notesSlide" Target="../notesSlides/notesSlide63.xml"/><Relationship Id="rId3" Type="http://schemas.openxmlformats.org/officeDocument/2006/relationships/image" Target="../media/image88.png"/><Relationship Id="rId4" Type="http://schemas.openxmlformats.org/officeDocument/2006/relationships/image" Target="../media/image90.png"/><Relationship Id="rId5" Type="http://schemas.openxmlformats.org/officeDocument/2006/relationships/image" Target="../media/image91.jpe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s>
</file>

<file path=ppt/slides/_rels/slide91.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3" Type="http://schemas.openxmlformats.org/officeDocument/2006/relationships/image" Target="../media/image99.png"/><Relationship Id="rId14" Type="http://schemas.openxmlformats.org/officeDocument/2006/relationships/image" Target="../media/image100.png"/><Relationship Id="rId15" Type="http://schemas.openxmlformats.org/officeDocument/2006/relationships/image" Target="../media/image101.png"/><Relationship Id="rId16" Type="http://schemas.openxmlformats.org/officeDocument/2006/relationships/image" Target="../media/image102.png"/><Relationship Id="rId17" Type="http://schemas.openxmlformats.org/officeDocument/2006/relationships/image" Target="../media/image103.png"/><Relationship Id="rId18" Type="http://schemas.openxmlformats.org/officeDocument/2006/relationships/image" Target="../media/image104.png"/><Relationship Id="rId1" Type="http://schemas.openxmlformats.org/officeDocument/2006/relationships/slideLayout" Target="../slideLayouts/slideLayout10.xml"/><Relationship Id="rId2" Type="http://schemas.openxmlformats.org/officeDocument/2006/relationships/notesSlide" Target="../notesSlides/notesSlide64.xml"/><Relationship Id="rId3" Type="http://schemas.openxmlformats.org/officeDocument/2006/relationships/image" Target="../media/image88.png"/><Relationship Id="rId4" Type="http://schemas.openxmlformats.org/officeDocument/2006/relationships/image" Target="../media/image90.png"/><Relationship Id="rId5" Type="http://schemas.openxmlformats.org/officeDocument/2006/relationships/image" Target="../media/image91.jpe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4206" y="1330452"/>
            <a:ext cx="8286994" cy="1470025"/>
          </a:xfrm>
        </p:spPr>
        <p:txBody>
          <a:bodyPr>
            <a:noAutofit/>
          </a:bodyPr>
          <a:lstStyle/>
          <a:p>
            <a:pPr fontAlgn="base"/>
            <a:r>
              <a:rPr lang="en-US" sz="4800" dirty="0"/>
              <a:t/>
            </a:r>
            <a:br>
              <a:rPr lang="en-US" sz="4800" dirty="0"/>
            </a:br>
            <a:r>
              <a:rPr lang="en-US" sz="4800" dirty="0" smtClean="0"/>
              <a:t>Language and Vision</a:t>
            </a:r>
            <a:endParaRPr lang="en-US" sz="4000" dirty="0"/>
          </a:p>
        </p:txBody>
      </p:sp>
      <p:sp>
        <p:nvSpPr>
          <p:cNvPr id="3" name="Subtitle 2"/>
          <p:cNvSpPr>
            <a:spLocks noGrp="1"/>
          </p:cNvSpPr>
          <p:nvPr>
            <p:ph type="subTitle" idx="1"/>
          </p:nvPr>
        </p:nvSpPr>
        <p:spPr>
          <a:xfrm>
            <a:off x="60203" y="3166914"/>
            <a:ext cx="10795000" cy="2057400"/>
          </a:xfrm>
        </p:spPr>
        <p:txBody>
          <a:bodyPr>
            <a:noAutofit/>
          </a:bodyPr>
          <a:lstStyle/>
          <a:p>
            <a:r>
              <a:rPr lang="en-US" sz="2000" dirty="0" err="1"/>
              <a:t>Heng</a:t>
            </a:r>
            <a:r>
              <a:rPr lang="en-US" sz="2000" dirty="0"/>
              <a:t> </a:t>
            </a:r>
            <a:r>
              <a:rPr lang="en-US" sz="2000" dirty="0" err="1"/>
              <a:t>Ji</a:t>
            </a:r>
            <a:r>
              <a:rPr lang="en-US" sz="2000" dirty="0"/>
              <a:t> </a:t>
            </a:r>
          </a:p>
          <a:p>
            <a:r>
              <a:rPr lang="en-US" sz="2000" dirty="0" smtClean="0"/>
              <a:t>Slides from </a:t>
            </a:r>
            <a:r>
              <a:rPr lang="en-US" sz="2000" dirty="0" err="1" smtClean="0"/>
              <a:t>Manling</a:t>
            </a:r>
            <a:r>
              <a:rPr lang="en-US" sz="2000" dirty="0" smtClean="0"/>
              <a:t> Li et al., CVPR2023 Tutorial</a:t>
            </a:r>
          </a:p>
        </p:txBody>
      </p:sp>
      <p:sp>
        <p:nvSpPr>
          <p:cNvPr id="4" name="Slide Number Placeholder 3"/>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1</a:t>
            </a:fld>
            <a:endParaRPr lang="en-US" dirty="0"/>
          </a:p>
        </p:txBody>
      </p:sp>
      <p:pic>
        <p:nvPicPr>
          <p:cNvPr id="5" name="Picture 4"/>
          <p:cNvPicPr>
            <a:picLocks noChangeAspect="1"/>
          </p:cNvPicPr>
          <p:nvPr/>
        </p:nvPicPr>
        <p:blipFill>
          <a:blip r:embed="rId3"/>
          <a:stretch>
            <a:fillRect/>
          </a:stretch>
        </p:blipFill>
        <p:spPr>
          <a:xfrm>
            <a:off x="11426300" y="0"/>
            <a:ext cx="765699" cy="991724"/>
          </a:xfrm>
          <a:prstGeom prst="rect">
            <a:avLst/>
          </a:prstGeom>
        </p:spPr>
      </p:pic>
    </p:spTree>
    <p:extLst>
      <p:ext uri="{BB962C8B-B14F-4D97-AF65-F5344CB8AC3E}">
        <p14:creationId xmlns:p14="http://schemas.microsoft.com/office/powerpoint/2010/main" val="20887239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0C4FC5-D718-E7AA-7979-14200CF2E5B1}"/>
              </a:ext>
            </a:extLst>
          </p:cNvPr>
          <p:cNvSpPr>
            <a:spLocks noGrp="1"/>
          </p:cNvSpPr>
          <p:nvPr>
            <p:ph type="title"/>
          </p:nvPr>
        </p:nvSpPr>
        <p:spPr/>
        <p:txBody>
          <a:bodyPr/>
          <a:lstStyle/>
          <a:p>
            <a:r>
              <a:rPr lang="en-US" dirty="0"/>
              <a:t>Architecture of Vision-Language Pretraining</a:t>
            </a:r>
          </a:p>
        </p:txBody>
      </p:sp>
      <p:graphicFrame>
        <p:nvGraphicFramePr>
          <p:cNvPr id="5" name="Content Placeholder 4">
            <a:extLst>
              <a:ext uri="{FF2B5EF4-FFF2-40B4-BE49-F238E27FC236}">
                <a16:creationId xmlns:a16="http://schemas.microsoft.com/office/drawing/2014/main" xmlns="" id="{9E178E34-C57E-87EB-950D-494230FAD305}"/>
              </a:ext>
            </a:extLst>
          </p:cNvPr>
          <p:cNvGraphicFramePr>
            <a:graphicFrameLocks noGrp="1"/>
          </p:cNvGraphicFramePr>
          <p:nvPr>
            <p:ph idx="1"/>
            <p:extLst>
              <p:ext uri="{D42A27DB-BD31-4B8C-83A1-F6EECF244321}">
                <p14:modId xmlns:p14="http://schemas.microsoft.com/office/powerpoint/2010/main" val="1384534130"/>
              </p:ext>
            </p:extLst>
          </p:nvPr>
        </p:nvGraphicFramePr>
        <p:xfrm>
          <a:off x="1692875" y="1834159"/>
          <a:ext cx="8476736" cy="347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D0B56864-364F-772E-CB19-81E3A494C569}"/>
              </a:ext>
            </a:extLst>
          </p:cNvPr>
          <p:cNvSpPr>
            <a:spLocks noGrp="1"/>
          </p:cNvSpPr>
          <p:nvPr>
            <p:ph type="sldNum" sz="quarter" idx="12"/>
          </p:nvPr>
        </p:nvSpPr>
        <p:spPr/>
        <p:txBody>
          <a:bodyPr/>
          <a:lstStyle/>
          <a:p>
            <a:fld id="{89057327-5C45-3844-9BAD-8A2E33F71C3A}" type="slidenum">
              <a:rPr lang="en-US" smtClean="0"/>
              <a:t>10</a:t>
            </a:fld>
            <a:endParaRPr lang="en-US"/>
          </a:p>
        </p:txBody>
      </p:sp>
      <p:sp>
        <p:nvSpPr>
          <p:cNvPr id="6" name="Content Placeholder 2">
            <a:extLst>
              <a:ext uri="{FF2B5EF4-FFF2-40B4-BE49-F238E27FC236}">
                <a16:creationId xmlns:a16="http://schemas.microsoft.com/office/drawing/2014/main" xmlns="" id="{B9716BE4-A0AF-C0AB-379A-39E65716A8F6}"/>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Vision-language pre-training by vision-language pairs</a:t>
            </a:r>
          </a:p>
        </p:txBody>
      </p:sp>
    </p:spTree>
    <p:extLst>
      <p:ext uri="{BB962C8B-B14F-4D97-AF65-F5344CB8AC3E}">
        <p14:creationId xmlns:p14="http://schemas.microsoft.com/office/powerpoint/2010/main" val="262140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a:extLst>
              <a:ext uri="{FF2B5EF4-FFF2-40B4-BE49-F238E27FC236}">
                <a16:creationId xmlns:a16="http://schemas.microsoft.com/office/drawing/2014/main" xmlns="" id="{EE4D96FB-BA7A-218A-7EEE-C12D8D791BDA}"/>
              </a:ext>
            </a:extLst>
          </p:cNvPr>
          <p:cNvSpPr/>
          <p:nvPr/>
        </p:nvSpPr>
        <p:spPr>
          <a:xfrm>
            <a:off x="101944" y="5099458"/>
            <a:ext cx="2982097" cy="1682236"/>
          </a:xfrm>
          <a:prstGeom prst="cloudCallout">
            <a:avLst>
              <a:gd name="adj1" fmla="val 67115"/>
              <a:gd name="adj2" fmla="val -66169"/>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A0C4FC5-D718-E7AA-7979-14200CF2E5B1}"/>
              </a:ext>
            </a:extLst>
          </p:cNvPr>
          <p:cNvSpPr>
            <a:spLocks noGrp="1"/>
          </p:cNvSpPr>
          <p:nvPr>
            <p:ph type="title"/>
          </p:nvPr>
        </p:nvSpPr>
        <p:spPr/>
        <p:txBody>
          <a:bodyPr/>
          <a:lstStyle/>
          <a:p>
            <a:r>
              <a:rPr lang="en-US" dirty="0"/>
              <a:t>Architecture of Vision-Language Pretraining</a:t>
            </a:r>
          </a:p>
        </p:txBody>
      </p:sp>
      <p:graphicFrame>
        <p:nvGraphicFramePr>
          <p:cNvPr id="5" name="Content Placeholder 4">
            <a:extLst>
              <a:ext uri="{FF2B5EF4-FFF2-40B4-BE49-F238E27FC236}">
                <a16:creationId xmlns:a16="http://schemas.microsoft.com/office/drawing/2014/main" xmlns="" id="{9E178E34-C57E-87EB-950D-494230FAD305}"/>
              </a:ext>
            </a:extLst>
          </p:cNvPr>
          <p:cNvGraphicFramePr>
            <a:graphicFrameLocks noGrp="1"/>
          </p:cNvGraphicFramePr>
          <p:nvPr>
            <p:ph idx="1"/>
            <p:extLst>
              <p:ext uri="{D42A27DB-BD31-4B8C-83A1-F6EECF244321}">
                <p14:modId xmlns:p14="http://schemas.microsoft.com/office/powerpoint/2010/main" val="2813555876"/>
              </p:ext>
            </p:extLst>
          </p:nvPr>
        </p:nvGraphicFramePr>
        <p:xfrm>
          <a:off x="1692875" y="1834159"/>
          <a:ext cx="8476736" cy="347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D0B56864-364F-772E-CB19-81E3A494C569}"/>
              </a:ext>
            </a:extLst>
          </p:cNvPr>
          <p:cNvSpPr>
            <a:spLocks noGrp="1"/>
          </p:cNvSpPr>
          <p:nvPr>
            <p:ph type="sldNum" sz="quarter" idx="12"/>
          </p:nvPr>
        </p:nvSpPr>
        <p:spPr/>
        <p:txBody>
          <a:bodyPr/>
          <a:lstStyle/>
          <a:p>
            <a:fld id="{89057327-5C45-3844-9BAD-8A2E33F71C3A}" type="slidenum">
              <a:rPr lang="en-US" smtClean="0"/>
              <a:t>11</a:t>
            </a:fld>
            <a:endParaRPr lang="en-US"/>
          </a:p>
        </p:txBody>
      </p:sp>
      <p:sp>
        <p:nvSpPr>
          <p:cNvPr id="6" name="Content Placeholder 2">
            <a:extLst>
              <a:ext uri="{FF2B5EF4-FFF2-40B4-BE49-F238E27FC236}">
                <a16:creationId xmlns:a16="http://schemas.microsoft.com/office/drawing/2014/main" xmlns="" id="{B9716BE4-A0AF-C0AB-379A-39E65716A8F6}"/>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How? Image-text pre-training by image-text pairs</a:t>
            </a:r>
            <a:endParaRPr lang="en-US" dirty="0"/>
          </a:p>
        </p:txBody>
      </p:sp>
      <p:sp>
        <p:nvSpPr>
          <p:cNvPr id="9" name="TextBox 8">
            <a:extLst>
              <a:ext uri="{FF2B5EF4-FFF2-40B4-BE49-F238E27FC236}">
                <a16:creationId xmlns:a16="http://schemas.microsoft.com/office/drawing/2014/main" xmlns="" id="{C2440F01-EC3C-924D-3C3D-F1632FECB7F4}"/>
              </a:ext>
            </a:extLst>
          </p:cNvPr>
          <p:cNvSpPr txBox="1"/>
          <p:nvPr/>
        </p:nvSpPr>
        <p:spPr>
          <a:xfrm>
            <a:off x="353197" y="5348044"/>
            <a:ext cx="274320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Sparse features (token, entity, parsing,..) </a:t>
            </a:r>
          </a:p>
          <a:p>
            <a:pPr marL="285750" indent="-285750">
              <a:buFont typeface="Arial" panose="020B0604020202020204" pitchFamily="34" charset="0"/>
              <a:buChar char="•"/>
            </a:pPr>
            <a:r>
              <a:rPr lang="en-US" dirty="0"/>
              <a:t>Continuous features (Transformer, ..)</a:t>
            </a:r>
          </a:p>
        </p:txBody>
      </p:sp>
    </p:spTree>
    <p:extLst>
      <p:ext uri="{BB962C8B-B14F-4D97-AF65-F5344CB8AC3E}">
        <p14:creationId xmlns:p14="http://schemas.microsoft.com/office/powerpoint/2010/main" val="2549729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a:extLst>
              <a:ext uri="{FF2B5EF4-FFF2-40B4-BE49-F238E27FC236}">
                <a16:creationId xmlns:a16="http://schemas.microsoft.com/office/drawing/2014/main" xmlns="" id="{EE4D96FB-BA7A-218A-7EEE-C12D8D791BDA}"/>
              </a:ext>
            </a:extLst>
          </p:cNvPr>
          <p:cNvSpPr/>
          <p:nvPr/>
        </p:nvSpPr>
        <p:spPr>
          <a:xfrm>
            <a:off x="101944" y="5099458"/>
            <a:ext cx="2982097" cy="1682236"/>
          </a:xfrm>
          <a:prstGeom prst="cloudCallout">
            <a:avLst>
              <a:gd name="adj1" fmla="val 67115"/>
              <a:gd name="adj2" fmla="val -66169"/>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A0C4FC5-D718-E7AA-7979-14200CF2E5B1}"/>
              </a:ext>
            </a:extLst>
          </p:cNvPr>
          <p:cNvSpPr>
            <a:spLocks noGrp="1"/>
          </p:cNvSpPr>
          <p:nvPr>
            <p:ph type="title"/>
          </p:nvPr>
        </p:nvSpPr>
        <p:spPr/>
        <p:txBody>
          <a:bodyPr/>
          <a:lstStyle/>
          <a:p>
            <a:r>
              <a:rPr lang="en-US" dirty="0"/>
              <a:t>Architecture of Vision-Language Pretraining</a:t>
            </a:r>
          </a:p>
        </p:txBody>
      </p:sp>
      <p:graphicFrame>
        <p:nvGraphicFramePr>
          <p:cNvPr id="5" name="Content Placeholder 4">
            <a:extLst>
              <a:ext uri="{FF2B5EF4-FFF2-40B4-BE49-F238E27FC236}">
                <a16:creationId xmlns:a16="http://schemas.microsoft.com/office/drawing/2014/main" xmlns="" id="{9E178E34-C57E-87EB-950D-494230FAD305}"/>
              </a:ext>
            </a:extLst>
          </p:cNvPr>
          <p:cNvGraphicFramePr>
            <a:graphicFrameLocks noGrp="1"/>
          </p:cNvGraphicFramePr>
          <p:nvPr>
            <p:ph idx="1"/>
            <p:extLst>
              <p:ext uri="{D42A27DB-BD31-4B8C-83A1-F6EECF244321}">
                <p14:modId xmlns:p14="http://schemas.microsoft.com/office/powerpoint/2010/main" val="3334368341"/>
              </p:ext>
            </p:extLst>
          </p:nvPr>
        </p:nvGraphicFramePr>
        <p:xfrm>
          <a:off x="1692875" y="1834159"/>
          <a:ext cx="8476736" cy="347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D0B56864-364F-772E-CB19-81E3A494C569}"/>
              </a:ext>
            </a:extLst>
          </p:cNvPr>
          <p:cNvSpPr>
            <a:spLocks noGrp="1"/>
          </p:cNvSpPr>
          <p:nvPr>
            <p:ph type="sldNum" sz="quarter" idx="12"/>
          </p:nvPr>
        </p:nvSpPr>
        <p:spPr/>
        <p:txBody>
          <a:bodyPr/>
          <a:lstStyle/>
          <a:p>
            <a:fld id="{89057327-5C45-3844-9BAD-8A2E33F71C3A}" type="slidenum">
              <a:rPr lang="en-US" smtClean="0"/>
              <a:t>12</a:t>
            </a:fld>
            <a:endParaRPr lang="en-US"/>
          </a:p>
        </p:txBody>
      </p:sp>
      <p:sp>
        <p:nvSpPr>
          <p:cNvPr id="6" name="Content Placeholder 2">
            <a:extLst>
              <a:ext uri="{FF2B5EF4-FFF2-40B4-BE49-F238E27FC236}">
                <a16:creationId xmlns:a16="http://schemas.microsoft.com/office/drawing/2014/main" xmlns="" id="{B9716BE4-A0AF-C0AB-379A-39E65716A8F6}"/>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How? Image-text pre-training by image-text pairs</a:t>
            </a:r>
            <a:endParaRPr lang="en-US" dirty="0"/>
          </a:p>
        </p:txBody>
      </p:sp>
      <p:sp>
        <p:nvSpPr>
          <p:cNvPr id="3" name="Cloud Callout 2">
            <a:extLst>
              <a:ext uri="{FF2B5EF4-FFF2-40B4-BE49-F238E27FC236}">
                <a16:creationId xmlns:a16="http://schemas.microsoft.com/office/drawing/2014/main" xmlns="" id="{139CE782-7CEB-373A-6C35-0B06AB24A6EE}"/>
              </a:ext>
            </a:extLst>
          </p:cNvPr>
          <p:cNvSpPr/>
          <p:nvPr/>
        </p:nvSpPr>
        <p:spPr>
          <a:xfrm>
            <a:off x="8909221" y="5175764"/>
            <a:ext cx="2982097" cy="1682236"/>
          </a:xfrm>
          <a:prstGeom prst="cloudCallout">
            <a:avLst>
              <a:gd name="adj1" fmla="val -71283"/>
              <a:gd name="adj2" fmla="val -67638"/>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xmlns="" id="{8CB82ADF-38CA-40EE-29E1-000EC7B15B4D}"/>
              </a:ext>
            </a:extLst>
          </p:cNvPr>
          <p:cNvSpPr txBox="1"/>
          <p:nvPr/>
        </p:nvSpPr>
        <p:spPr>
          <a:xfrm>
            <a:off x="9220198" y="5487745"/>
            <a:ext cx="274320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Sparse features (object, scene graphs,..) </a:t>
            </a:r>
          </a:p>
          <a:p>
            <a:pPr marL="285750" indent="-285750">
              <a:buFont typeface="Arial" panose="020B0604020202020204" pitchFamily="34" charset="0"/>
              <a:buChar char="•"/>
            </a:pPr>
            <a:r>
              <a:rPr lang="en-US" dirty="0"/>
              <a:t>Continuous features (CNN, </a:t>
            </a:r>
            <a:r>
              <a:rPr lang="en-US" dirty="0" err="1"/>
              <a:t>ViT</a:t>
            </a:r>
            <a:r>
              <a:rPr lang="en-US" dirty="0"/>
              <a:t>, ..)</a:t>
            </a:r>
          </a:p>
        </p:txBody>
      </p:sp>
      <p:sp>
        <p:nvSpPr>
          <p:cNvPr id="9" name="TextBox 8">
            <a:extLst>
              <a:ext uri="{FF2B5EF4-FFF2-40B4-BE49-F238E27FC236}">
                <a16:creationId xmlns:a16="http://schemas.microsoft.com/office/drawing/2014/main" xmlns="" id="{C2440F01-EC3C-924D-3C3D-F1632FECB7F4}"/>
              </a:ext>
            </a:extLst>
          </p:cNvPr>
          <p:cNvSpPr txBox="1"/>
          <p:nvPr/>
        </p:nvSpPr>
        <p:spPr>
          <a:xfrm>
            <a:off x="353197" y="5348044"/>
            <a:ext cx="274320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Sparse features (token, entity, parsing,..) </a:t>
            </a:r>
          </a:p>
          <a:p>
            <a:pPr marL="285750" indent="-285750">
              <a:buFont typeface="Arial" panose="020B0604020202020204" pitchFamily="34" charset="0"/>
              <a:buChar char="•"/>
            </a:pPr>
            <a:r>
              <a:rPr lang="en-US" dirty="0"/>
              <a:t>Continuous features (Transformer, ..)</a:t>
            </a:r>
          </a:p>
        </p:txBody>
      </p:sp>
    </p:spTree>
    <p:extLst>
      <p:ext uri="{BB962C8B-B14F-4D97-AF65-F5344CB8AC3E}">
        <p14:creationId xmlns:p14="http://schemas.microsoft.com/office/powerpoint/2010/main" val="3460716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5E3425-9F4B-B579-1BF1-7BC75A04757E}"/>
              </a:ext>
            </a:extLst>
          </p:cNvPr>
          <p:cNvSpPr>
            <a:spLocks noGrp="1"/>
          </p:cNvSpPr>
          <p:nvPr>
            <p:ph type="title"/>
          </p:nvPr>
        </p:nvSpPr>
        <p:spPr/>
        <p:txBody>
          <a:bodyPr/>
          <a:lstStyle/>
          <a:p>
            <a:r>
              <a:rPr lang="en-US" dirty="0"/>
              <a:t>Typical Loss: Self-supervised in Vision</a:t>
            </a:r>
          </a:p>
        </p:txBody>
      </p:sp>
      <p:grpSp>
        <p:nvGrpSpPr>
          <p:cNvPr id="3" name="Group 2">
            <a:extLst>
              <a:ext uri="{FF2B5EF4-FFF2-40B4-BE49-F238E27FC236}">
                <a16:creationId xmlns:a16="http://schemas.microsoft.com/office/drawing/2014/main" xmlns="" id="{2522D12B-D06B-8DEE-EB26-18203712A8D8}"/>
              </a:ext>
            </a:extLst>
          </p:cNvPr>
          <p:cNvGrpSpPr/>
          <p:nvPr/>
        </p:nvGrpSpPr>
        <p:grpSpPr>
          <a:xfrm>
            <a:off x="1028104" y="1260122"/>
            <a:ext cx="11307013" cy="4945062"/>
            <a:chOff x="1028104" y="1260122"/>
            <a:chExt cx="11307013" cy="4945062"/>
          </a:xfrm>
        </p:grpSpPr>
        <p:sp>
          <p:nvSpPr>
            <p:cNvPr id="6" name="Up Arrow 5">
              <a:extLst>
                <a:ext uri="{FF2B5EF4-FFF2-40B4-BE49-F238E27FC236}">
                  <a16:creationId xmlns:a16="http://schemas.microsoft.com/office/drawing/2014/main" xmlns="" id="{6BE5FDBC-8FD5-F3BF-3A40-A0E8EFDB6BE3}"/>
                </a:ext>
              </a:extLst>
            </p:cNvPr>
            <p:cNvSpPr/>
            <p:nvPr/>
          </p:nvSpPr>
          <p:spPr>
            <a:xfrm>
              <a:off x="1028104" y="1260122"/>
              <a:ext cx="2428774" cy="2373630"/>
            </a:xfrm>
            <a:prstGeom prst="up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xmlns="" id="{6CD39B99-805D-D4EC-80D1-59E3054D2134}"/>
                </a:ext>
              </a:extLst>
            </p:cNvPr>
            <p:cNvSpPr/>
            <p:nvPr/>
          </p:nvSpPr>
          <p:spPr>
            <a:xfrm>
              <a:off x="4287889" y="1260122"/>
              <a:ext cx="7097776" cy="2373630"/>
            </a:xfrm>
            <a:custGeom>
              <a:avLst/>
              <a:gdLst>
                <a:gd name="connsiteX0" fmla="*/ 0 w 7097776"/>
                <a:gd name="connsiteY0" fmla="*/ 0 h 2373630"/>
                <a:gd name="connsiteX1" fmla="*/ 7097776 w 7097776"/>
                <a:gd name="connsiteY1" fmla="*/ 0 h 2373630"/>
                <a:gd name="connsiteX2" fmla="*/ 7097776 w 7097776"/>
                <a:gd name="connsiteY2" fmla="*/ 2373630 h 2373630"/>
                <a:gd name="connsiteX3" fmla="*/ 0 w 7097776"/>
                <a:gd name="connsiteY3" fmla="*/ 2373630 h 2373630"/>
                <a:gd name="connsiteX4" fmla="*/ 0 w 7097776"/>
                <a:gd name="connsiteY4" fmla="*/ 0 h 2373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7776" h="2373630">
                  <a:moveTo>
                    <a:pt x="0" y="0"/>
                  </a:moveTo>
                  <a:lnTo>
                    <a:pt x="7097776" y="0"/>
                  </a:lnTo>
                  <a:lnTo>
                    <a:pt x="7097776" y="2373630"/>
                  </a:lnTo>
                  <a:lnTo>
                    <a:pt x="0" y="23736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0" rIns="263144" bIns="263144" numCol="1" spcCol="1270" anchor="ctr" anchorCtr="0">
              <a:noAutofit/>
            </a:bodyPr>
            <a:lstStyle/>
            <a:p>
              <a:pPr marL="0" lvl="0" indent="0" algn="l" defTabSz="1644650">
                <a:lnSpc>
                  <a:spcPct val="90000"/>
                </a:lnSpc>
                <a:spcBef>
                  <a:spcPct val="0"/>
                </a:spcBef>
                <a:spcAft>
                  <a:spcPct val="35000"/>
                </a:spcAft>
                <a:buNone/>
              </a:pPr>
              <a:r>
                <a:rPr lang="en-US" sz="3700" kern="1200" dirty="0"/>
                <a:t>Contrastive Learning</a:t>
              </a:r>
            </a:p>
            <a:p>
              <a:pPr marL="285750" lvl="1" indent="-285750" algn="l" defTabSz="1289050">
                <a:lnSpc>
                  <a:spcPct val="90000"/>
                </a:lnSpc>
                <a:spcBef>
                  <a:spcPct val="0"/>
                </a:spcBef>
                <a:spcAft>
                  <a:spcPct val="15000"/>
                </a:spcAft>
                <a:buChar char="•"/>
              </a:pPr>
              <a:r>
                <a:rPr lang="en-US" sz="2900" kern="1200" dirty="0"/>
                <a:t>large batch size required</a:t>
              </a:r>
            </a:p>
            <a:p>
              <a:pPr marL="285750" lvl="1" indent="-285750" algn="l" defTabSz="1289050">
                <a:lnSpc>
                  <a:spcPct val="90000"/>
                </a:lnSpc>
                <a:spcBef>
                  <a:spcPct val="0"/>
                </a:spcBef>
                <a:spcAft>
                  <a:spcPct val="15000"/>
                </a:spcAft>
                <a:buChar char="•"/>
              </a:pPr>
              <a:r>
                <a:rPr lang="en-US" sz="2900" kern="1200" dirty="0"/>
                <a:t>data hungry</a:t>
              </a:r>
            </a:p>
            <a:p>
              <a:pPr marL="285750" lvl="1" indent="-285750" algn="l" defTabSz="1289050">
                <a:lnSpc>
                  <a:spcPct val="90000"/>
                </a:lnSpc>
                <a:spcBef>
                  <a:spcPct val="0"/>
                </a:spcBef>
                <a:spcAft>
                  <a:spcPct val="15000"/>
                </a:spcAft>
                <a:buChar char="•"/>
              </a:pPr>
              <a:r>
                <a:rPr lang="en-US" sz="2900" kern="1200" dirty="0"/>
                <a:t>hard example sensitive</a:t>
              </a:r>
            </a:p>
          </p:txBody>
        </p:sp>
        <p:sp>
          <p:nvSpPr>
            <p:cNvPr id="8" name="Down Arrow 7">
              <a:extLst>
                <a:ext uri="{FF2B5EF4-FFF2-40B4-BE49-F238E27FC236}">
                  <a16:creationId xmlns:a16="http://schemas.microsoft.com/office/drawing/2014/main" xmlns="" id="{652D8D11-E5F8-9D3F-273D-97A221188974}"/>
                </a:ext>
              </a:extLst>
            </p:cNvPr>
            <p:cNvSpPr/>
            <p:nvPr/>
          </p:nvSpPr>
          <p:spPr>
            <a:xfrm>
              <a:off x="1977556" y="3831554"/>
              <a:ext cx="2428774" cy="2373630"/>
            </a:xfrm>
            <a:prstGeom prst="down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8">
              <a:extLst>
                <a:ext uri="{FF2B5EF4-FFF2-40B4-BE49-F238E27FC236}">
                  <a16:creationId xmlns:a16="http://schemas.microsoft.com/office/drawing/2014/main" xmlns="" id="{0CC8D464-B347-735F-DA2E-3C3EF5D5E401}"/>
                </a:ext>
              </a:extLst>
            </p:cNvPr>
            <p:cNvSpPr/>
            <p:nvPr/>
          </p:nvSpPr>
          <p:spPr>
            <a:xfrm>
              <a:off x="5040351" y="3831554"/>
              <a:ext cx="7294766" cy="2373630"/>
            </a:xfrm>
            <a:custGeom>
              <a:avLst/>
              <a:gdLst>
                <a:gd name="connsiteX0" fmla="*/ 0 w 7097776"/>
                <a:gd name="connsiteY0" fmla="*/ 0 h 2373630"/>
                <a:gd name="connsiteX1" fmla="*/ 7097776 w 7097776"/>
                <a:gd name="connsiteY1" fmla="*/ 0 h 2373630"/>
                <a:gd name="connsiteX2" fmla="*/ 7097776 w 7097776"/>
                <a:gd name="connsiteY2" fmla="*/ 2373630 h 2373630"/>
                <a:gd name="connsiteX3" fmla="*/ 0 w 7097776"/>
                <a:gd name="connsiteY3" fmla="*/ 2373630 h 2373630"/>
                <a:gd name="connsiteX4" fmla="*/ 0 w 7097776"/>
                <a:gd name="connsiteY4" fmla="*/ 0 h 2373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7776" h="2373630">
                  <a:moveTo>
                    <a:pt x="0" y="0"/>
                  </a:moveTo>
                  <a:lnTo>
                    <a:pt x="7097776" y="0"/>
                  </a:lnTo>
                  <a:lnTo>
                    <a:pt x="7097776" y="2373630"/>
                  </a:lnTo>
                  <a:lnTo>
                    <a:pt x="0" y="23736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0" rIns="263144" bIns="263144" numCol="1" spcCol="1270" anchor="ctr" anchorCtr="0">
              <a:noAutofit/>
            </a:bodyPr>
            <a:lstStyle/>
            <a:p>
              <a:pPr marL="0" lvl="0" indent="0" algn="l" defTabSz="1644650" rtl="0">
                <a:lnSpc>
                  <a:spcPct val="90000"/>
                </a:lnSpc>
                <a:spcBef>
                  <a:spcPct val="0"/>
                </a:spcBef>
                <a:spcAft>
                  <a:spcPct val="35000"/>
                </a:spcAft>
                <a:buNone/>
              </a:pPr>
              <a:r>
                <a:rPr lang="en-US" sz="3700" kern="1200" dirty="0">
                  <a:solidFill>
                    <a:schemeClr val="bg1">
                      <a:lumMod val="65000"/>
                    </a:schemeClr>
                  </a:solidFill>
                </a:rPr>
                <a:t>Generative (Masked Prediction)</a:t>
              </a:r>
            </a:p>
            <a:p>
              <a:pPr marL="285750" indent="-285750" defTabSz="1289050">
                <a:lnSpc>
                  <a:spcPct val="90000"/>
                </a:lnSpc>
                <a:spcBef>
                  <a:spcPct val="0"/>
                </a:spcBef>
                <a:spcAft>
                  <a:spcPct val="15000"/>
                </a:spcAft>
                <a:buChar char="•"/>
              </a:pPr>
              <a:r>
                <a:rPr lang="en-US" sz="2900" kern="1200" dirty="0">
                  <a:solidFill>
                    <a:schemeClr val="bg1">
                      <a:lumMod val="65000"/>
                    </a:schemeClr>
                  </a:solidFill>
                </a:rPr>
                <a:t>Masked object prediction</a:t>
              </a:r>
            </a:p>
            <a:p>
              <a:pPr marL="285750" indent="-285750" defTabSz="1289050">
                <a:lnSpc>
                  <a:spcPct val="90000"/>
                </a:lnSpc>
                <a:spcBef>
                  <a:spcPct val="0"/>
                </a:spcBef>
                <a:spcAft>
                  <a:spcPct val="15000"/>
                </a:spcAft>
                <a:buChar char="•"/>
              </a:pPr>
              <a:r>
                <a:rPr lang="en-US" sz="2900" kern="1200" dirty="0">
                  <a:solidFill>
                    <a:schemeClr val="bg1">
                      <a:lumMod val="65000"/>
                    </a:schemeClr>
                  </a:solidFill>
                </a:rPr>
                <a:t>Masked feature regression</a:t>
              </a:r>
            </a:p>
            <a:p>
              <a:pPr lvl="1" algn="l" defTabSz="1289050">
                <a:lnSpc>
                  <a:spcPct val="90000"/>
                </a:lnSpc>
                <a:spcBef>
                  <a:spcPct val="0"/>
                </a:spcBef>
                <a:spcAft>
                  <a:spcPct val="15000"/>
                </a:spcAft>
              </a:pPr>
              <a:endParaRPr lang="en-US" sz="2900" kern="1200" dirty="0">
                <a:solidFill>
                  <a:schemeClr val="bg1">
                    <a:lumMod val="65000"/>
                  </a:schemeClr>
                </a:solidFill>
              </a:endParaRPr>
            </a:p>
          </p:txBody>
        </p:sp>
      </p:grpSp>
      <p:sp>
        <p:nvSpPr>
          <p:cNvPr id="4" name="Slide Number Placeholder 3">
            <a:extLst>
              <a:ext uri="{FF2B5EF4-FFF2-40B4-BE49-F238E27FC236}">
                <a16:creationId xmlns:a16="http://schemas.microsoft.com/office/drawing/2014/main" xmlns="" id="{37B6542B-31EC-FA01-C075-1BC98224CB3F}"/>
              </a:ext>
            </a:extLst>
          </p:cNvPr>
          <p:cNvSpPr>
            <a:spLocks noGrp="1"/>
          </p:cNvSpPr>
          <p:nvPr>
            <p:ph type="sldNum" sz="quarter" idx="12"/>
          </p:nvPr>
        </p:nvSpPr>
        <p:spPr/>
        <p:txBody>
          <a:bodyPr/>
          <a:lstStyle/>
          <a:p>
            <a:fld id="{89057327-5C45-3844-9BAD-8A2E33F71C3A}" type="slidenum">
              <a:rPr lang="en-US" smtClean="0"/>
              <a:t>13</a:t>
            </a:fld>
            <a:endParaRPr lang="en-US"/>
          </a:p>
        </p:txBody>
      </p:sp>
    </p:spTree>
    <p:extLst>
      <p:ext uri="{BB962C8B-B14F-4D97-AF65-F5344CB8AC3E}">
        <p14:creationId xmlns:p14="http://schemas.microsoft.com/office/powerpoint/2010/main" val="3062510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xmlns="" id="{6B662B97-A070-01B0-5679-5259238F13D9}"/>
              </a:ext>
            </a:extLst>
          </p:cNvPr>
          <p:cNvSpPr/>
          <p:nvPr/>
        </p:nvSpPr>
        <p:spPr>
          <a:xfrm>
            <a:off x="6096000" y="2055720"/>
            <a:ext cx="3917795" cy="2817363"/>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655D523-7010-594B-623B-3A2680BC7C42}"/>
              </a:ext>
            </a:extLst>
          </p:cNvPr>
          <p:cNvSpPr>
            <a:spLocks noGrp="1"/>
          </p:cNvSpPr>
          <p:nvPr>
            <p:ph type="title"/>
          </p:nvPr>
        </p:nvSpPr>
        <p:spPr/>
        <p:txBody>
          <a:bodyPr>
            <a:normAutofit/>
          </a:bodyPr>
          <a:lstStyle/>
          <a:p>
            <a:r>
              <a:rPr lang="en-US" dirty="0"/>
              <a:t>Self-supervision in Vision: Contrastive Learning</a:t>
            </a:r>
          </a:p>
        </p:txBody>
      </p:sp>
      <p:pic>
        <p:nvPicPr>
          <p:cNvPr id="6" name="Content Placeholder 5" descr="Diagram&#10;&#10;Description automatically generated">
            <a:extLst>
              <a:ext uri="{FF2B5EF4-FFF2-40B4-BE49-F238E27FC236}">
                <a16:creationId xmlns:a16="http://schemas.microsoft.com/office/drawing/2014/main" xmlns="" id="{49979A15-0B90-A4E5-FEF9-B4C57DB56E84}"/>
              </a:ext>
            </a:extLst>
          </p:cNvPr>
          <p:cNvPicPr>
            <a:picLocks noGrp="1" noChangeAspect="1"/>
          </p:cNvPicPr>
          <p:nvPr>
            <p:ph idx="1"/>
          </p:nvPr>
        </p:nvPicPr>
        <p:blipFill>
          <a:blip r:embed="rId2"/>
          <a:stretch>
            <a:fillRect/>
          </a:stretch>
        </p:blipFill>
        <p:spPr>
          <a:xfrm>
            <a:off x="469558" y="1054100"/>
            <a:ext cx="4495588" cy="5386785"/>
          </a:xfrm>
        </p:spPr>
      </p:pic>
      <p:sp>
        <p:nvSpPr>
          <p:cNvPr id="4" name="Slide Number Placeholder 3">
            <a:extLst>
              <a:ext uri="{FF2B5EF4-FFF2-40B4-BE49-F238E27FC236}">
                <a16:creationId xmlns:a16="http://schemas.microsoft.com/office/drawing/2014/main" xmlns="" id="{7892C7D3-1A19-1D94-7D4D-98F165017ABE}"/>
              </a:ext>
            </a:extLst>
          </p:cNvPr>
          <p:cNvSpPr>
            <a:spLocks noGrp="1"/>
          </p:cNvSpPr>
          <p:nvPr>
            <p:ph type="sldNum" sz="quarter" idx="12"/>
          </p:nvPr>
        </p:nvSpPr>
        <p:spPr/>
        <p:txBody>
          <a:bodyPr/>
          <a:lstStyle/>
          <a:p>
            <a:fld id="{89057327-5C45-3844-9BAD-8A2E33F71C3A}" type="slidenum">
              <a:rPr lang="en-US" smtClean="0"/>
              <a:t>14</a:t>
            </a:fld>
            <a:endParaRPr lang="en-US"/>
          </a:p>
        </p:txBody>
      </p:sp>
      <p:sp>
        <p:nvSpPr>
          <p:cNvPr id="10" name="TextBox 9">
            <a:extLst>
              <a:ext uri="{FF2B5EF4-FFF2-40B4-BE49-F238E27FC236}">
                <a16:creationId xmlns:a16="http://schemas.microsoft.com/office/drawing/2014/main" xmlns="" id="{2925AEAE-DA89-527C-C66D-CC0A8566D36D}"/>
              </a:ext>
            </a:extLst>
          </p:cNvPr>
          <p:cNvSpPr txBox="1"/>
          <p:nvPr/>
        </p:nvSpPr>
        <p:spPr>
          <a:xfrm>
            <a:off x="825197" y="6536809"/>
            <a:ext cx="2882520" cy="369332"/>
          </a:xfrm>
          <a:prstGeom prst="rect">
            <a:avLst/>
          </a:prstGeom>
          <a:noFill/>
        </p:spPr>
        <p:txBody>
          <a:bodyPr wrap="none" rtlCol="0">
            <a:spAutoFit/>
          </a:bodyPr>
          <a:lstStyle/>
          <a:p>
            <a:r>
              <a:rPr lang="en-US"/>
              <a:t>Images</a:t>
            </a:r>
            <a:r>
              <a:rPr lang="zh-CN" altLang="en-US"/>
              <a:t> </a:t>
            </a:r>
            <a:r>
              <a:rPr lang="en-US" altLang="zh-CN"/>
              <a:t>from original authors</a:t>
            </a:r>
            <a:endParaRPr lang="en-US"/>
          </a:p>
        </p:txBody>
      </p:sp>
      <p:grpSp>
        <p:nvGrpSpPr>
          <p:cNvPr id="3" name="Group 2">
            <a:extLst>
              <a:ext uri="{FF2B5EF4-FFF2-40B4-BE49-F238E27FC236}">
                <a16:creationId xmlns:a16="http://schemas.microsoft.com/office/drawing/2014/main" xmlns="" id="{66711F07-28C1-721A-A7B6-5A26C6B74605}"/>
              </a:ext>
            </a:extLst>
          </p:cNvPr>
          <p:cNvGrpSpPr/>
          <p:nvPr/>
        </p:nvGrpSpPr>
        <p:grpSpPr>
          <a:xfrm>
            <a:off x="6266985" y="2242185"/>
            <a:ext cx="4069278" cy="2373630"/>
            <a:chOff x="3943578" y="0"/>
            <a:chExt cx="7097776" cy="2373630"/>
          </a:xfrm>
        </p:grpSpPr>
        <p:sp>
          <p:nvSpPr>
            <p:cNvPr id="5" name="Rectangle 4">
              <a:extLst>
                <a:ext uri="{FF2B5EF4-FFF2-40B4-BE49-F238E27FC236}">
                  <a16:creationId xmlns:a16="http://schemas.microsoft.com/office/drawing/2014/main" xmlns="" id="{91A86040-F8FD-8FB3-A83B-088AB87F8553}"/>
                </a:ext>
              </a:extLst>
            </p:cNvPr>
            <p:cNvSpPr/>
            <p:nvPr/>
          </p:nvSpPr>
          <p:spPr>
            <a:xfrm>
              <a:off x="3943578" y="0"/>
              <a:ext cx="7097776" cy="23736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TextBox 6">
              <a:extLst>
                <a:ext uri="{FF2B5EF4-FFF2-40B4-BE49-F238E27FC236}">
                  <a16:creationId xmlns:a16="http://schemas.microsoft.com/office/drawing/2014/main" xmlns="" id="{1E1D6EEC-C680-6D2B-9C6A-344CF31C3748}"/>
                </a:ext>
              </a:extLst>
            </p:cNvPr>
            <p:cNvSpPr txBox="1"/>
            <p:nvPr/>
          </p:nvSpPr>
          <p:spPr>
            <a:xfrm>
              <a:off x="3943578" y="0"/>
              <a:ext cx="7097776" cy="23736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3144" tIns="0" rIns="263144" bIns="263144" numCol="1" spcCol="1270" anchor="ctr" anchorCtr="0">
              <a:noAutofit/>
            </a:bodyPr>
            <a:lstStyle/>
            <a:p>
              <a:pPr marL="0" lvl="0" indent="0" algn="l" defTabSz="1644650">
                <a:lnSpc>
                  <a:spcPct val="90000"/>
                </a:lnSpc>
                <a:spcBef>
                  <a:spcPct val="0"/>
                </a:spcBef>
                <a:spcAft>
                  <a:spcPct val="35000"/>
                </a:spcAft>
                <a:buNone/>
              </a:pPr>
              <a:r>
                <a:rPr lang="en-US" sz="2400" kern="1200"/>
                <a:t>Contrastive Learning</a:t>
              </a:r>
            </a:p>
            <a:p>
              <a:pPr marL="285750" lvl="1" indent="-285750" algn="l" defTabSz="1289050">
                <a:lnSpc>
                  <a:spcPct val="90000"/>
                </a:lnSpc>
                <a:spcBef>
                  <a:spcPct val="0"/>
                </a:spcBef>
                <a:spcAft>
                  <a:spcPct val="15000"/>
                </a:spcAft>
                <a:buChar char="•"/>
              </a:pPr>
              <a:r>
                <a:rPr lang="en-US" sz="1800" kern="1200"/>
                <a:t>large batch size required</a:t>
              </a:r>
            </a:p>
            <a:p>
              <a:pPr marL="285750" lvl="1" indent="-285750" algn="l" defTabSz="1289050">
                <a:lnSpc>
                  <a:spcPct val="90000"/>
                </a:lnSpc>
                <a:spcBef>
                  <a:spcPct val="0"/>
                </a:spcBef>
                <a:spcAft>
                  <a:spcPct val="15000"/>
                </a:spcAft>
                <a:buChar char="•"/>
              </a:pPr>
              <a:r>
                <a:rPr lang="en-US" sz="1800" kern="1200"/>
                <a:t>data hungry</a:t>
              </a:r>
            </a:p>
            <a:p>
              <a:pPr marL="285750" lvl="1" indent="-285750" algn="l" defTabSz="1289050">
                <a:lnSpc>
                  <a:spcPct val="90000"/>
                </a:lnSpc>
                <a:spcBef>
                  <a:spcPct val="0"/>
                </a:spcBef>
                <a:spcAft>
                  <a:spcPct val="15000"/>
                </a:spcAft>
                <a:buChar char="•"/>
              </a:pPr>
              <a:r>
                <a:rPr lang="en-US" sz="1800" kern="1200"/>
                <a:t>hard example sensitive</a:t>
              </a:r>
            </a:p>
          </p:txBody>
        </p:sp>
      </p:grpSp>
    </p:spTree>
    <p:extLst>
      <p:ext uri="{BB962C8B-B14F-4D97-AF65-F5344CB8AC3E}">
        <p14:creationId xmlns:p14="http://schemas.microsoft.com/office/powerpoint/2010/main" val="3038667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5E3425-9F4B-B579-1BF1-7BC75A04757E}"/>
              </a:ext>
            </a:extLst>
          </p:cNvPr>
          <p:cNvSpPr>
            <a:spLocks noGrp="1"/>
          </p:cNvSpPr>
          <p:nvPr>
            <p:ph type="title"/>
          </p:nvPr>
        </p:nvSpPr>
        <p:spPr/>
        <p:txBody>
          <a:bodyPr/>
          <a:lstStyle/>
          <a:p>
            <a:r>
              <a:rPr lang="en-US" dirty="0"/>
              <a:t>Typical Loss: Self-supervised in Vision</a:t>
            </a:r>
          </a:p>
        </p:txBody>
      </p:sp>
      <p:grpSp>
        <p:nvGrpSpPr>
          <p:cNvPr id="3" name="Group 2">
            <a:extLst>
              <a:ext uri="{FF2B5EF4-FFF2-40B4-BE49-F238E27FC236}">
                <a16:creationId xmlns:a16="http://schemas.microsoft.com/office/drawing/2014/main" xmlns="" id="{2522D12B-D06B-8DEE-EB26-18203712A8D8}"/>
              </a:ext>
            </a:extLst>
          </p:cNvPr>
          <p:cNvGrpSpPr/>
          <p:nvPr/>
        </p:nvGrpSpPr>
        <p:grpSpPr>
          <a:xfrm>
            <a:off x="1028104" y="1260122"/>
            <a:ext cx="11307013" cy="4945062"/>
            <a:chOff x="1028104" y="1260122"/>
            <a:chExt cx="11307013" cy="4945062"/>
          </a:xfrm>
        </p:grpSpPr>
        <p:sp>
          <p:nvSpPr>
            <p:cNvPr id="6" name="Up Arrow 5">
              <a:extLst>
                <a:ext uri="{FF2B5EF4-FFF2-40B4-BE49-F238E27FC236}">
                  <a16:creationId xmlns:a16="http://schemas.microsoft.com/office/drawing/2014/main" xmlns="" id="{6BE5FDBC-8FD5-F3BF-3A40-A0E8EFDB6BE3}"/>
                </a:ext>
              </a:extLst>
            </p:cNvPr>
            <p:cNvSpPr/>
            <p:nvPr/>
          </p:nvSpPr>
          <p:spPr>
            <a:xfrm>
              <a:off x="1028104" y="1260122"/>
              <a:ext cx="2428774" cy="2373630"/>
            </a:xfrm>
            <a:prstGeom prst="up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xmlns="" id="{6CD39B99-805D-D4EC-80D1-59E3054D2134}"/>
                </a:ext>
              </a:extLst>
            </p:cNvPr>
            <p:cNvSpPr/>
            <p:nvPr/>
          </p:nvSpPr>
          <p:spPr>
            <a:xfrm>
              <a:off x="4287889" y="1260122"/>
              <a:ext cx="7097776" cy="2373630"/>
            </a:xfrm>
            <a:custGeom>
              <a:avLst/>
              <a:gdLst>
                <a:gd name="connsiteX0" fmla="*/ 0 w 7097776"/>
                <a:gd name="connsiteY0" fmla="*/ 0 h 2373630"/>
                <a:gd name="connsiteX1" fmla="*/ 7097776 w 7097776"/>
                <a:gd name="connsiteY1" fmla="*/ 0 h 2373630"/>
                <a:gd name="connsiteX2" fmla="*/ 7097776 w 7097776"/>
                <a:gd name="connsiteY2" fmla="*/ 2373630 h 2373630"/>
                <a:gd name="connsiteX3" fmla="*/ 0 w 7097776"/>
                <a:gd name="connsiteY3" fmla="*/ 2373630 h 2373630"/>
                <a:gd name="connsiteX4" fmla="*/ 0 w 7097776"/>
                <a:gd name="connsiteY4" fmla="*/ 0 h 2373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7776" h="2373630">
                  <a:moveTo>
                    <a:pt x="0" y="0"/>
                  </a:moveTo>
                  <a:lnTo>
                    <a:pt x="7097776" y="0"/>
                  </a:lnTo>
                  <a:lnTo>
                    <a:pt x="7097776" y="2373630"/>
                  </a:lnTo>
                  <a:lnTo>
                    <a:pt x="0" y="23736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0" rIns="263144" bIns="263144" numCol="1" spcCol="1270" anchor="ctr" anchorCtr="0">
              <a:noAutofit/>
            </a:bodyPr>
            <a:lstStyle/>
            <a:p>
              <a:pPr marL="0" lvl="0" indent="0" algn="l" defTabSz="1644650">
                <a:lnSpc>
                  <a:spcPct val="90000"/>
                </a:lnSpc>
                <a:spcBef>
                  <a:spcPct val="0"/>
                </a:spcBef>
                <a:spcAft>
                  <a:spcPct val="35000"/>
                </a:spcAft>
                <a:buNone/>
              </a:pPr>
              <a:r>
                <a:rPr lang="en-US" sz="3700" kern="1200" dirty="0">
                  <a:solidFill>
                    <a:schemeClr val="bg1">
                      <a:lumMod val="65000"/>
                    </a:schemeClr>
                  </a:solidFill>
                </a:rPr>
                <a:t>Contrastive Learning</a:t>
              </a:r>
            </a:p>
            <a:p>
              <a:pPr marL="285750" lvl="1" indent="-285750" algn="l" defTabSz="1289050">
                <a:lnSpc>
                  <a:spcPct val="90000"/>
                </a:lnSpc>
                <a:spcBef>
                  <a:spcPct val="0"/>
                </a:spcBef>
                <a:spcAft>
                  <a:spcPct val="15000"/>
                </a:spcAft>
                <a:buChar char="•"/>
              </a:pPr>
              <a:r>
                <a:rPr lang="en-US" sz="2900" kern="1200" dirty="0">
                  <a:solidFill>
                    <a:schemeClr val="bg1">
                      <a:lumMod val="65000"/>
                    </a:schemeClr>
                  </a:solidFill>
                </a:rPr>
                <a:t>large batch size required</a:t>
              </a:r>
            </a:p>
            <a:p>
              <a:pPr marL="285750" lvl="1" indent="-285750" algn="l" defTabSz="1289050">
                <a:lnSpc>
                  <a:spcPct val="90000"/>
                </a:lnSpc>
                <a:spcBef>
                  <a:spcPct val="0"/>
                </a:spcBef>
                <a:spcAft>
                  <a:spcPct val="15000"/>
                </a:spcAft>
                <a:buChar char="•"/>
              </a:pPr>
              <a:r>
                <a:rPr lang="en-US" sz="2900" kern="1200" dirty="0">
                  <a:solidFill>
                    <a:schemeClr val="bg1">
                      <a:lumMod val="65000"/>
                    </a:schemeClr>
                  </a:solidFill>
                </a:rPr>
                <a:t>data hungry</a:t>
              </a:r>
            </a:p>
            <a:p>
              <a:pPr marL="285750" lvl="1" indent="-285750" algn="l" defTabSz="1289050">
                <a:lnSpc>
                  <a:spcPct val="90000"/>
                </a:lnSpc>
                <a:spcBef>
                  <a:spcPct val="0"/>
                </a:spcBef>
                <a:spcAft>
                  <a:spcPct val="15000"/>
                </a:spcAft>
                <a:buChar char="•"/>
              </a:pPr>
              <a:r>
                <a:rPr lang="en-US" sz="2900" kern="1200" dirty="0">
                  <a:solidFill>
                    <a:schemeClr val="bg1">
                      <a:lumMod val="65000"/>
                    </a:schemeClr>
                  </a:solidFill>
                </a:rPr>
                <a:t>hard example sensitive</a:t>
              </a:r>
            </a:p>
          </p:txBody>
        </p:sp>
        <p:sp>
          <p:nvSpPr>
            <p:cNvPr id="8" name="Down Arrow 7">
              <a:extLst>
                <a:ext uri="{FF2B5EF4-FFF2-40B4-BE49-F238E27FC236}">
                  <a16:creationId xmlns:a16="http://schemas.microsoft.com/office/drawing/2014/main" xmlns="" id="{652D8D11-E5F8-9D3F-273D-97A221188974}"/>
                </a:ext>
              </a:extLst>
            </p:cNvPr>
            <p:cNvSpPr/>
            <p:nvPr/>
          </p:nvSpPr>
          <p:spPr>
            <a:xfrm>
              <a:off x="1977556" y="3831554"/>
              <a:ext cx="2428774" cy="2373630"/>
            </a:xfrm>
            <a:prstGeom prst="down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8">
              <a:extLst>
                <a:ext uri="{FF2B5EF4-FFF2-40B4-BE49-F238E27FC236}">
                  <a16:creationId xmlns:a16="http://schemas.microsoft.com/office/drawing/2014/main" xmlns="" id="{0CC8D464-B347-735F-DA2E-3C3EF5D5E401}"/>
                </a:ext>
              </a:extLst>
            </p:cNvPr>
            <p:cNvSpPr/>
            <p:nvPr/>
          </p:nvSpPr>
          <p:spPr>
            <a:xfrm>
              <a:off x="5040351" y="3831554"/>
              <a:ext cx="7294766" cy="2373630"/>
            </a:xfrm>
            <a:custGeom>
              <a:avLst/>
              <a:gdLst>
                <a:gd name="connsiteX0" fmla="*/ 0 w 7097776"/>
                <a:gd name="connsiteY0" fmla="*/ 0 h 2373630"/>
                <a:gd name="connsiteX1" fmla="*/ 7097776 w 7097776"/>
                <a:gd name="connsiteY1" fmla="*/ 0 h 2373630"/>
                <a:gd name="connsiteX2" fmla="*/ 7097776 w 7097776"/>
                <a:gd name="connsiteY2" fmla="*/ 2373630 h 2373630"/>
                <a:gd name="connsiteX3" fmla="*/ 0 w 7097776"/>
                <a:gd name="connsiteY3" fmla="*/ 2373630 h 2373630"/>
                <a:gd name="connsiteX4" fmla="*/ 0 w 7097776"/>
                <a:gd name="connsiteY4" fmla="*/ 0 h 2373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7776" h="2373630">
                  <a:moveTo>
                    <a:pt x="0" y="0"/>
                  </a:moveTo>
                  <a:lnTo>
                    <a:pt x="7097776" y="0"/>
                  </a:lnTo>
                  <a:lnTo>
                    <a:pt x="7097776" y="2373630"/>
                  </a:lnTo>
                  <a:lnTo>
                    <a:pt x="0" y="23736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0" rIns="263144" bIns="263144" numCol="1" spcCol="1270" anchor="ctr" anchorCtr="0">
              <a:noAutofit/>
            </a:bodyPr>
            <a:lstStyle/>
            <a:p>
              <a:pPr marL="0" lvl="0" indent="0" algn="l" defTabSz="1644650" rtl="0">
                <a:lnSpc>
                  <a:spcPct val="90000"/>
                </a:lnSpc>
                <a:spcBef>
                  <a:spcPct val="0"/>
                </a:spcBef>
                <a:spcAft>
                  <a:spcPct val="35000"/>
                </a:spcAft>
                <a:buNone/>
              </a:pPr>
              <a:r>
                <a:rPr lang="en-US" sz="3700" kern="1200" dirty="0"/>
                <a:t>Generative (Masked Prediction)</a:t>
              </a:r>
            </a:p>
            <a:p>
              <a:pPr marL="285750" lvl="1" indent="-285750" defTabSz="1289050">
                <a:lnSpc>
                  <a:spcPct val="90000"/>
                </a:lnSpc>
                <a:spcBef>
                  <a:spcPct val="0"/>
                </a:spcBef>
                <a:spcAft>
                  <a:spcPct val="15000"/>
                </a:spcAft>
                <a:buFont typeface="Arial"/>
                <a:buChar char="•"/>
              </a:pPr>
              <a:r>
                <a:rPr lang="en-US" sz="2900" kern="1200" dirty="0"/>
                <a:t>Masked feature regression</a:t>
              </a:r>
            </a:p>
            <a:p>
              <a:pPr marL="285750" lvl="1" indent="-285750" algn="l" defTabSz="1289050" rtl="0">
                <a:lnSpc>
                  <a:spcPct val="90000"/>
                </a:lnSpc>
                <a:spcBef>
                  <a:spcPct val="0"/>
                </a:spcBef>
                <a:spcAft>
                  <a:spcPct val="15000"/>
                </a:spcAft>
                <a:buChar char="•"/>
              </a:pPr>
              <a:r>
                <a:rPr lang="en-US" sz="2900" kern="1200" dirty="0"/>
                <a:t>Masked object prediction</a:t>
              </a:r>
            </a:p>
            <a:p>
              <a:pPr lvl="1" algn="l" defTabSz="1289050">
                <a:lnSpc>
                  <a:spcPct val="90000"/>
                </a:lnSpc>
                <a:spcBef>
                  <a:spcPct val="0"/>
                </a:spcBef>
                <a:spcAft>
                  <a:spcPct val="15000"/>
                </a:spcAft>
              </a:pPr>
              <a:endParaRPr lang="en-US" sz="2900" kern="1200" dirty="0"/>
            </a:p>
          </p:txBody>
        </p:sp>
      </p:grpSp>
      <p:sp>
        <p:nvSpPr>
          <p:cNvPr id="4" name="Slide Number Placeholder 3">
            <a:extLst>
              <a:ext uri="{FF2B5EF4-FFF2-40B4-BE49-F238E27FC236}">
                <a16:creationId xmlns:a16="http://schemas.microsoft.com/office/drawing/2014/main" xmlns="" id="{37B6542B-31EC-FA01-C075-1BC98224CB3F}"/>
              </a:ext>
            </a:extLst>
          </p:cNvPr>
          <p:cNvSpPr>
            <a:spLocks noGrp="1"/>
          </p:cNvSpPr>
          <p:nvPr>
            <p:ph type="sldNum" sz="quarter" idx="12"/>
          </p:nvPr>
        </p:nvSpPr>
        <p:spPr/>
        <p:txBody>
          <a:bodyPr/>
          <a:lstStyle/>
          <a:p>
            <a:fld id="{89057327-5C45-3844-9BAD-8A2E33F71C3A}" type="slidenum">
              <a:rPr lang="en-US" smtClean="0"/>
              <a:t>15</a:t>
            </a:fld>
            <a:endParaRPr lang="en-US"/>
          </a:p>
        </p:txBody>
      </p:sp>
    </p:spTree>
    <p:extLst>
      <p:ext uri="{BB962C8B-B14F-4D97-AF65-F5344CB8AC3E}">
        <p14:creationId xmlns:p14="http://schemas.microsoft.com/office/powerpoint/2010/main" val="1245545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5E3425-9F4B-B579-1BF1-7BC75A04757E}"/>
              </a:ext>
            </a:extLst>
          </p:cNvPr>
          <p:cNvSpPr>
            <a:spLocks noGrp="1"/>
          </p:cNvSpPr>
          <p:nvPr>
            <p:ph type="title"/>
          </p:nvPr>
        </p:nvSpPr>
        <p:spPr/>
        <p:txBody>
          <a:bodyPr>
            <a:normAutofit fontScale="90000"/>
          </a:bodyPr>
          <a:lstStyle/>
          <a:p>
            <a:r>
              <a:rPr lang="en-US" dirty="0"/>
              <a:t>Self-supervision in Vision: Masked Language Model</a:t>
            </a:r>
          </a:p>
        </p:txBody>
      </p:sp>
      <p:pic>
        <p:nvPicPr>
          <p:cNvPr id="6" name="Content Placeholder 5" descr="Chart, box and whisker chart&#10;&#10;Description automatically generated">
            <a:extLst>
              <a:ext uri="{FF2B5EF4-FFF2-40B4-BE49-F238E27FC236}">
                <a16:creationId xmlns:a16="http://schemas.microsoft.com/office/drawing/2014/main" xmlns="" id="{57DC2793-B7FC-ECE7-FF2C-A4DAB847F42E}"/>
              </a:ext>
            </a:extLst>
          </p:cNvPr>
          <p:cNvPicPr>
            <a:picLocks noGrp="1" noChangeAspect="1"/>
          </p:cNvPicPr>
          <p:nvPr>
            <p:ph idx="1"/>
          </p:nvPr>
        </p:nvPicPr>
        <p:blipFill rotWithShape="1">
          <a:blip r:embed="rId2"/>
          <a:srcRect r="3451"/>
          <a:stretch/>
        </p:blipFill>
        <p:spPr>
          <a:xfrm>
            <a:off x="1054100" y="1774222"/>
            <a:ext cx="9735820" cy="4330700"/>
          </a:xfrm>
        </p:spPr>
      </p:pic>
      <p:sp>
        <p:nvSpPr>
          <p:cNvPr id="4" name="Slide Number Placeholder 3">
            <a:extLst>
              <a:ext uri="{FF2B5EF4-FFF2-40B4-BE49-F238E27FC236}">
                <a16:creationId xmlns:a16="http://schemas.microsoft.com/office/drawing/2014/main" xmlns="" id="{37B6542B-31EC-FA01-C075-1BC98224CB3F}"/>
              </a:ext>
            </a:extLst>
          </p:cNvPr>
          <p:cNvSpPr>
            <a:spLocks noGrp="1"/>
          </p:cNvSpPr>
          <p:nvPr>
            <p:ph type="sldNum" sz="quarter" idx="12"/>
          </p:nvPr>
        </p:nvSpPr>
        <p:spPr/>
        <p:txBody>
          <a:bodyPr/>
          <a:lstStyle/>
          <a:p>
            <a:fld id="{89057327-5C45-3844-9BAD-8A2E33F71C3A}" type="slidenum">
              <a:rPr lang="en-US" smtClean="0"/>
              <a:t>16</a:t>
            </a:fld>
            <a:endParaRPr lang="en-US"/>
          </a:p>
        </p:txBody>
      </p:sp>
      <p:sp>
        <p:nvSpPr>
          <p:cNvPr id="7" name="Content Placeholder 2">
            <a:extLst>
              <a:ext uri="{FF2B5EF4-FFF2-40B4-BE49-F238E27FC236}">
                <a16:creationId xmlns:a16="http://schemas.microsoft.com/office/drawing/2014/main" xmlns="" id="{93FE0864-FE25-5764-A821-9AC2F353491B}"/>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Split an image into patches</a:t>
            </a:r>
          </a:p>
        </p:txBody>
      </p:sp>
      <p:sp>
        <p:nvSpPr>
          <p:cNvPr id="8" name="TextBox 7">
            <a:extLst>
              <a:ext uri="{FF2B5EF4-FFF2-40B4-BE49-F238E27FC236}">
                <a16:creationId xmlns:a16="http://schemas.microsoft.com/office/drawing/2014/main" xmlns="" id="{F756B5FC-E5A2-7648-2157-153007ACF91B}"/>
              </a:ext>
            </a:extLst>
          </p:cNvPr>
          <p:cNvSpPr txBox="1"/>
          <p:nvPr/>
        </p:nvSpPr>
        <p:spPr>
          <a:xfrm>
            <a:off x="680007" y="6538912"/>
            <a:ext cx="2756204" cy="369332"/>
          </a:xfrm>
          <a:prstGeom prst="rect">
            <a:avLst/>
          </a:prstGeom>
          <a:noFill/>
        </p:spPr>
        <p:txBody>
          <a:bodyPr wrap="none" rtlCol="0">
            <a:spAutoFit/>
          </a:bodyPr>
          <a:lstStyle/>
          <a:p>
            <a:r>
              <a:rPr lang="en-US"/>
              <a:t>Slides</a:t>
            </a:r>
            <a:r>
              <a:rPr lang="zh-CN" altLang="en-US"/>
              <a:t> </a:t>
            </a:r>
            <a:r>
              <a:rPr lang="en-US" altLang="zh-CN"/>
              <a:t>from original authors</a:t>
            </a:r>
            <a:endParaRPr lang="en-US"/>
          </a:p>
        </p:txBody>
      </p:sp>
    </p:spTree>
    <p:extLst>
      <p:ext uri="{BB962C8B-B14F-4D97-AF65-F5344CB8AC3E}">
        <p14:creationId xmlns:p14="http://schemas.microsoft.com/office/powerpoint/2010/main" val="1940754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a:extLst>
              <a:ext uri="{FF2B5EF4-FFF2-40B4-BE49-F238E27FC236}">
                <a16:creationId xmlns:a16="http://schemas.microsoft.com/office/drawing/2014/main" xmlns="" id="{EE4D96FB-BA7A-218A-7EEE-C12D8D791BDA}"/>
              </a:ext>
            </a:extLst>
          </p:cNvPr>
          <p:cNvSpPr/>
          <p:nvPr/>
        </p:nvSpPr>
        <p:spPr>
          <a:xfrm>
            <a:off x="101944" y="5099458"/>
            <a:ext cx="2982097" cy="1682236"/>
          </a:xfrm>
          <a:prstGeom prst="cloudCallout">
            <a:avLst>
              <a:gd name="adj1" fmla="val 67115"/>
              <a:gd name="adj2" fmla="val -66169"/>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A0C4FC5-D718-E7AA-7979-14200CF2E5B1}"/>
              </a:ext>
            </a:extLst>
          </p:cNvPr>
          <p:cNvSpPr>
            <a:spLocks noGrp="1"/>
          </p:cNvSpPr>
          <p:nvPr>
            <p:ph type="title"/>
          </p:nvPr>
        </p:nvSpPr>
        <p:spPr/>
        <p:txBody>
          <a:bodyPr/>
          <a:lstStyle/>
          <a:p>
            <a:r>
              <a:rPr lang="en-US" dirty="0"/>
              <a:t>The Goal of Vision-Language Pretraining</a:t>
            </a:r>
          </a:p>
        </p:txBody>
      </p:sp>
      <p:graphicFrame>
        <p:nvGraphicFramePr>
          <p:cNvPr id="5" name="Content Placeholder 4">
            <a:extLst>
              <a:ext uri="{FF2B5EF4-FFF2-40B4-BE49-F238E27FC236}">
                <a16:creationId xmlns:a16="http://schemas.microsoft.com/office/drawing/2014/main" xmlns="" id="{9E178E34-C57E-87EB-950D-494230FAD305}"/>
              </a:ext>
            </a:extLst>
          </p:cNvPr>
          <p:cNvGraphicFramePr>
            <a:graphicFrameLocks noGrp="1"/>
          </p:cNvGraphicFramePr>
          <p:nvPr>
            <p:ph idx="1"/>
            <p:extLst>
              <p:ext uri="{D42A27DB-BD31-4B8C-83A1-F6EECF244321}">
                <p14:modId xmlns:p14="http://schemas.microsoft.com/office/powerpoint/2010/main" val="2774384304"/>
              </p:ext>
            </p:extLst>
          </p:nvPr>
        </p:nvGraphicFramePr>
        <p:xfrm>
          <a:off x="1692875" y="1834159"/>
          <a:ext cx="8476736" cy="347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D0B56864-364F-772E-CB19-81E3A494C569}"/>
              </a:ext>
            </a:extLst>
          </p:cNvPr>
          <p:cNvSpPr>
            <a:spLocks noGrp="1"/>
          </p:cNvSpPr>
          <p:nvPr>
            <p:ph type="sldNum" sz="quarter" idx="12"/>
          </p:nvPr>
        </p:nvSpPr>
        <p:spPr/>
        <p:txBody>
          <a:bodyPr/>
          <a:lstStyle/>
          <a:p>
            <a:fld id="{89057327-5C45-3844-9BAD-8A2E33F71C3A}" type="slidenum">
              <a:rPr lang="en-US" smtClean="0"/>
              <a:t>17</a:t>
            </a:fld>
            <a:endParaRPr lang="en-US"/>
          </a:p>
        </p:txBody>
      </p:sp>
      <p:sp>
        <p:nvSpPr>
          <p:cNvPr id="6" name="Content Placeholder 2">
            <a:extLst>
              <a:ext uri="{FF2B5EF4-FFF2-40B4-BE49-F238E27FC236}">
                <a16:creationId xmlns:a16="http://schemas.microsoft.com/office/drawing/2014/main" xmlns="" id="{B9716BE4-A0AF-C0AB-379A-39E65716A8F6}"/>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How? Image-text pre-training by image-text pairs</a:t>
            </a:r>
            <a:endParaRPr lang="en-US" dirty="0"/>
          </a:p>
        </p:txBody>
      </p:sp>
      <p:sp>
        <p:nvSpPr>
          <p:cNvPr id="3" name="Cloud Callout 2">
            <a:extLst>
              <a:ext uri="{FF2B5EF4-FFF2-40B4-BE49-F238E27FC236}">
                <a16:creationId xmlns:a16="http://schemas.microsoft.com/office/drawing/2014/main" xmlns="" id="{139CE782-7CEB-373A-6C35-0B06AB24A6EE}"/>
              </a:ext>
            </a:extLst>
          </p:cNvPr>
          <p:cNvSpPr/>
          <p:nvPr/>
        </p:nvSpPr>
        <p:spPr>
          <a:xfrm>
            <a:off x="8909221" y="5175764"/>
            <a:ext cx="2982097" cy="1682236"/>
          </a:xfrm>
          <a:prstGeom prst="cloudCallout">
            <a:avLst>
              <a:gd name="adj1" fmla="val -71283"/>
              <a:gd name="adj2" fmla="val -67638"/>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xmlns="" id="{8CB82ADF-38CA-40EE-29E1-000EC7B15B4D}"/>
              </a:ext>
            </a:extLst>
          </p:cNvPr>
          <p:cNvSpPr txBox="1"/>
          <p:nvPr/>
        </p:nvSpPr>
        <p:spPr>
          <a:xfrm>
            <a:off x="9220198" y="5487745"/>
            <a:ext cx="274320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Sparse features (object, scene graphs,..) </a:t>
            </a:r>
          </a:p>
          <a:p>
            <a:pPr marL="285750" indent="-285750">
              <a:buFont typeface="Arial" panose="020B0604020202020204" pitchFamily="34" charset="0"/>
              <a:buChar char="•"/>
            </a:pPr>
            <a:r>
              <a:rPr lang="en-US" dirty="0"/>
              <a:t>Continuous features (CNN, </a:t>
            </a:r>
            <a:r>
              <a:rPr lang="en-US" dirty="0" err="1"/>
              <a:t>ViT</a:t>
            </a:r>
            <a:r>
              <a:rPr lang="en-US" dirty="0"/>
              <a:t>, ..)</a:t>
            </a:r>
          </a:p>
        </p:txBody>
      </p:sp>
      <p:sp>
        <p:nvSpPr>
          <p:cNvPr id="9" name="TextBox 8">
            <a:extLst>
              <a:ext uri="{FF2B5EF4-FFF2-40B4-BE49-F238E27FC236}">
                <a16:creationId xmlns:a16="http://schemas.microsoft.com/office/drawing/2014/main" xmlns="" id="{C2440F01-EC3C-924D-3C3D-F1632FECB7F4}"/>
              </a:ext>
            </a:extLst>
          </p:cNvPr>
          <p:cNvSpPr txBox="1"/>
          <p:nvPr/>
        </p:nvSpPr>
        <p:spPr>
          <a:xfrm>
            <a:off x="353197" y="5348044"/>
            <a:ext cx="274320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Sparse features (token, entity, parsing,..) </a:t>
            </a:r>
          </a:p>
          <a:p>
            <a:pPr marL="285750" indent="-285750">
              <a:buFont typeface="Arial" panose="020B0604020202020204" pitchFamily="34" charset="0"/>
              <a:buChar char="•"/>
            </a:pPr>
            <a:r>
              <a:rPr lang="en-US" dirty="0"/>
              <a:t>Continuous features (Transformer, ..)</a:t>
            </a:r>
          </a:p>
        </p:txBody>
      </p:sp>
      <p:sp>
        <p:nvSpPr>
          <p:cNvPr id="10" name="Cloud Callout 9">
            <a:extLst>
              <a:ext uri="{FF2B5EF4-FFF2-40B4-BE49-F238E27FC236}">
                <a16:creationId xmlns:a16="http://schemas.microsoft.com/office/drawing/2014/main" xmlns="" id="{FE73B285-806F-B1EB-5E85-E62580F9EE98}"/>
              </a:ext>
            </a:extLst>
          </p:cNvPr>
          <p:cNvSpPr/>
          <p:nvPr/>
        </p:nvSpPr>
        <p:spPr>
          <a:xfrm>
            <a:off x="7923770" y="1654772"/>
            <a:ext cx="2122273" cy="1682236"/>
          </a:xfrm>
          <a:prstGeom prst="cloudCallout">
            <a:avLst>
              <a:gd name="adj1" fmla="val -84542"/>
              <a:gd name="adj2" fmla="val -6671"/>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xmlns="" id="{C1653B37-6645-F09A-EA0D-F064D9458F50}"/>
              </a:ext>
            </a:extLst>
          </p:cNvPr>
          <p:cNvSpPr txBox="1"/>
          <p:nvPr/>
        </p:nvSpPr>
        <p:spPr>
          <a:xfrm>
            <a:off x="8314035" y="1945224"/>
            <a:ext cx="274320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ITC</a:t>
            </a:r>
          </a:p>
          <a:p>
            <a:pPr marL="285750" indent="-285750">
              <a:buFont typeface="Arial" panose="020B0604020202020204" pitchFamily="34" charset="0"/>
              <a:buChar char="•"/>
            </a:pPr>
            <a:r>
              <a:rPr lang="en-US" dirty="0"/>
              <a:t>ITM</a:t>
            </a:r>
          </a:p>
          <a:p>
            <a:pPr marL="285750" indent="-285750">
              <a:buFont typeface="Arial" panose="020B0604020202020204" pitchFamily="34" charset="0"/>
              <a:buChar char="•"/>
            </a:pPr>
            <a:r>
              <a:rPr lang="en-US" dirty="0"/>
              <a:t>MLM</a:t>
            </a:r>
          </a:p>
          <a:p>
            <a:pPr marL="285750" indent="-285750">
              <a:buFont typeface="Arial" panose="020B0604020202020204" pitchFamily="34" charset="0"/>
              <a:buChar char="•"/>
            </a:pPr>
            <a:r>
              <a:rPr lang="en-US" dirty="0"/>
              <a:t>LM</a:t>
            </a:r>
          </a:p>
        </p:txBody>
      </p:sp>
    </p:spTree>
    <p:extLst>
      <p:ext uri="{BB962C8B-B14F-4D97-AF65-F5344CB8AC3E}">
        <p14:creationId xmlns:p14="http://schemas.microsoft.com/office/powerpoint/2010/main" val="570629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486869B-1B13-A2F9-81CC-592A5E623821}"/>
              </a:ext>
            </a:extLst>
          </p:cNvPr>
          <p:cNvPicPr>
            <a:picLocks noChangeAspect="1"/>
          </p:cNvPicPr>
          <p:nvPr/>
        </p:nvPicPr>
        <p:blipFill>
          <a:blip r:embed="rId2"/>
          <a:stretch>
            <a:fillRect/>
          </a:stretch>
        </p:blipFill>
        <p:spPr>
          <a:xfrm>
            <a:off x="2394465" y="1367631"/>
            <a:ext cx="6908800" cy="4673600"/>
          </a:xfrm>
          <a:prstGeom prst="rect">
            <a:avLst/>
          </a:prstGeom>
        </p:spPr>
      </p:pic>
      <p:sp>
        <p:nvSpPr>
          <p:cNvPr id="2" name="Title 1">
            <a:extLst>
              <a:ext uri="{FF2B5EF4-FFF2-40B4-BE49-F238E27FC236}">
                <a16:creationId xmlns:a16="http://schemas.microsoft.com/office/drawing/2014/main" xmlns="" id="{890B8F7C-864C-D283-5C58-9253594F9F1D}"/>
              </a:ext>
            </a:extLst>
          </p:cNvPr>
          <p:cNvSpPr>
            <a:spLocks noGrp="1"/>
          </p:cNvSpPr>
          <p:nvPr>
            <p:ph type="title"/>
          </p:nvPr>
        </p:nvSpPr>
        <p:spPr/>
        <p:txBody>
          <a:bodyPr/>
          <a:lstStyle/>
          <a:p>
            <a:r>
              <a:rPr lang="en-US" dirty="0"/>
              <a:t>Typical Loss: Image-text contrastive (ITC)</a:t>
            </a:r>
          </a:p>
        </p:txBody>
      </p:sp>
      <p:sp>
        <p:nvSpPr>
          <p:cNvPr id="3" name="Content Placeholder 2">
            <a:extLst>
              <a:ext uri="{FF2B5EF4-FFF2-40B4-BE49-F238E27FC236}">
                <a16:creationId xmlns:a16="http://schemas.microsoft.com/office/drawing/2014/main" xmlns="" id="{22817772-26DA-2435-704B-A416625A47FD}"/>
              </a:ext>
            </a:extLst>
          </p:cNvPr>
          <p:cNvSpPr>
            <a:spLocks noGrp="1"/>
          </p:cNvSpPr>
          <p:nvPr>
            <p:ph idx="1"/>
          </p:nvPr>
        </p:nvSpPr>
        <p:spPr/>
        <p:txBody>
          <a:bodyPr/>
          <a:lstStyle/>
          <a:p>
            <a:r>
              <a:rPr lang="en-US" dirty="0"/>
              <a:t>Image-text contrastive (ITC) loss</a:t>
            </a:r>
          </a:p>
        </p:txBody>
      </p:sp>
      <p:sp>
        <p:nvSpPr>
          <p:cNvPr id="4" name="Slide Number Placeholder 3">
            <a:extLst>
              <a:ext uri="{FF2B5EF4-FFF2-40B4-BE49-F238E27FC236}">
                <a16:creationId xmlns:a16="http://schemas.microsoft.com/office/drawing/2014/main" xmlns="" id="{FB58506C-1052-D812-1EC7-5BD43841FE87}"/>
              </a:ext>
            </a:extLst>
          </p:cNvPr>
          <p:cNvSpPr>
            <a:spLocks noGrp="1"/>
          </p:cNvSpPr>
          <p:nvPr>
            <p:ph type="sldNum" sz="quarter" idx="12"/>
          </p:nvPr>
        </p:nvSpPr>
        <p:spPr/>
        <p:txBody>
          <a:bodyPr/>
          <a:lstStyle/>
          <a:p>
            <a:fld id="{89057327-5C45-3844-9BAD-8A2E33F71C3A}" type="slidenum">
              <a:rPr lang="en-US" smtClean="0"/>
              <a:t>18</a:t>
            </a:fld>
            <a:endParaRPr lang="en-US"/>
          </a:p>
        </p:txBody>
      </p:sp>
      <p:sp>
        <p:nvSpPr>
          <p:cNvPr id="7" name="TextBox 6">
            <a:extLst>
              <a:ext uri="{FF2B5EF4-FFF2-40B4-BE49-F238E27FC236}">
                <a16:creationId xmlns:a16="http://schemas.microsoft.com/office/drawing/2014/main" xmlns="" id="{13F57B92-AE45-A1DA-9987-244E7F7D96E9}"/>
              </a:ext>
            </a:extLst>
          </p:cNvPr>
          <p:cNvSpPr txBox="1"/>
          <p:nvPr/>
        </p:nvSpPr>
        <p:spPr>
          <a:xfrm>
            <a:off x="663076" y="5871044"/>
            <a:ext cx="8271918" cy="954107"/>
          </a:xfrm>
          <a:prstGeom prst="rect">
            <a:avLst/>
          </a:prstGeom>
          <a:noFill/>
        </p:spPr>
        <p:txBody>
          <a:bodyPr wrap="square">
            <a:spAutoFit/>
          </a:bodyPr>
          <a:lstStyle/>
          <a:p>
            <a:r>
              <a:rPr lang="en-US" dirty="0"/>
              <a:t>A Simple Framework for Contrastive Learning of Visual Representations, 2020</a:t>
            </a:r>
          </a:p>
          <a:p>
            <a:r>
              <a:rPr lang="en-US" dirty="0"/>
              <a:t>Momentum Contrast for Unsupervised Visual Representation Learning, 2019</a:t>
            </a:r>
          </a:p>
          <a:p>
            <a:r>
              <a:rPr lang="en-US" dirty="0"/>
              <a:t>Align before Fuse: Vision and Language Representation Learning with Momentum Distillation, 2021 UFO: A </a:t>
            </a:r>
            <a:r>
              <a:rPr lang="en-US" dirty="0" err="1"/>
              <a:t>UniFied</a:t>
            </a:r>
            <a:r>
              <a:rPr lang="en-US" dirty="0"/>
              <a:t> </a:t>
            </a:r>
            <a:r>
              <a:rPr lang="en-US" dirty="0" err="1"/>
              <a:t>TransfOrmer</a:t>
            </a:r>
            <a:r>
              <a:rPr lang="en-US" dirty="0"/>
              <a:t> for Vision-Language Representation Learning, 2021</a:t>
            </a:r>
          </a:p>
        </p:txBody>
      </p:sp>
    </p:spTree>
    <p:extLst>
      <p:ext uri="{BB962C8B-B14F-4D97-AF65-F5344CB8AC3E}">
        <p14:creationId xmlns:p14="http://schemas.microsoft.com/office/powerpoint/2010/main" val="195374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0B8F7C-864C-D283-5C58-9253594F9F1D}"/>
              </a:ext>
            </a:extLst>
          </p:cNvPr>
          <p:cNvSpPr>
            <a:spLocks noGrp="1"/>
          </p:cNvSpPr>
          <p:nvPr>
            <p:ph type="title"/>
          </p:nvPr>
        </p:nvSpPr>
        <p:spPr/>
        <p:txBody>
          <a:bodyPr>
            <a:normAutofit/>
          </a:bodyPr>
          <a:lstStyle/>
          <a:p>
            <a:r>
              <a:rPr lang="en-US" dirty="0"/>
              <a:t>Typical Loss: Image-text matching (ITM) loss</a:t>
            </a:r>
          </a:p>
        </p:txBody>
      </p:sp>
      <p:pic>
        <p:nvPicPr>
          <p:cNvPr id="7" name="Content Placeholder 6">
            <a:extLst>
              <a:ext uri="{FF2B5EF4-FFF2-40B4-BE49-F238E27FC236}">
                <a16:creationId xmlns:a16="http://schemas.microsoft.com/office/drawing/2014/main" xmlns="" id="{248399DF-C347-F6A6-1C9E-B8555CCDFA81}"/>
              </a:ext>
            </a:extLst>
          </p:cNvPr>
          <p:cNvPicPr>
            <a:picLocks noGrp="1" noChangeAspect="1"/>
          </p:cNvPicPr>
          <p:nvPr>
            <p:ph idx="1"/>
          </p:nvPr>
        </p:nvPicPr>
        <p:blipFill>
          <a:blip r:embed="rId2"/>
          <a:stretch>
            <a:fillRect/>
          </a:stretch>
        </p:blipFill>
        <p:spPr>
          <a:xfrm>
            <a:off x="4394200" y="1981350"/>
            <a:ext cx="7797800" cy="3149600"/>
          </a:xfrm>
        </p:spPr>
      </p:pic>
      <p:sp>
        <p:nvSpPr>
          <p:cNvPr id="4" name="Slide Number Placeholder 3">
            <a:extLst>
              <a:ext uri="{FF2B5EF4-FFF2-40B4-BE49-F238E27FC236}">
                <a16:creationId xmlns:a16="http://schemas.microsoft.com/office/drawing/2014/main" xmlns="" id="{FB58506C-1052-D812-1EC7-5BD43841FE87}"/>
              </a:ext>
            </a:extLst>
          </p:cNvPr>
          <p:cNvSpPr>
            <a:spLocks noGrp="1"/>
          </p:cNvSpPr>
          <p:nvPr>
            <p:ph type="sldNum" sz="quarter" idx="12"/>
          </p:nvPr>
        </p:nvSpPr>
        <p:spPr/>
        <p:txBody>
          <a:bodyPr/>
          <a:lstStyle/>
          <a:p>
            <a:fld id="{89057327-5C45-3844-9BAD-8A2E33F71C3A}" type="slidenum">
              <a:rPr lang="en-US" smtClean="0"/>
              <a:t>19</a:t>
            </a:fld>
            <a:endParaRPr lang="en-US"/>
          </a:p>
        </p:txBody>
      </p:sp>
      <p:pic>
        <p:nvPicPr>
          <p:cNvPr id="8" name="Picture 7">
            <a:extLst>
              <a:ext uri="{FF2B5EF4-FFF2-40B4-BE49-F238E27FC236}">
                <a16:creationId xmlns:a16="http://schemas.microsoft.com/office/drawing/2014/main" xmlns="" id="{C7571ADC-4EC1-432B-95B6-AE00DF3E1FEC}"/>
              </a:ext>
            </a:extLst>
          </p:cNvPr>
          <p:cNvPicPr>
            <a:picLocks noChangeAspect="1"/>
          </p:cNvPicPr>
          <p:nvPr/>
        </p:nvPicPr>
        <p:blipFill>
          <a:blip r:embed="rId3"/>
          <a:stretch>
            <a:fillRect/>
          </a:stretch>
        </p:blipFill>
        <p:spPr>
          <a:xfrm>
            <a:off x="287466" y="2082800"/>
            <a:ext cx="4178300" cy="2692400"/>
          </a:xfrm>
          <a:prstGeom prst="rect">
            <a:avLst/>
          </a:prstGeom>
        </p:spPr>
      </p:pic>
      <p:sp>
        <p:nvSpPr>
          <p:cNvPr id="9" name="TextBox 8">
            <a:extLst>
              <a:ext uri="{FF2B5EF4-FFF2-40B4-BE49-F238E27FC236}">
                <a16:creationId xmlns:a16="http://schemas.microsoft.com/office/drawing/2014/main" xmlns="" id="{8CB4AFB1-2969-AB9C-03A3-27F9999210EB}"/>
              </a:ext>
            </a:extLst>
          </p:cNvPr>
          <p:cNvSpPr txBox="1"/>
          <p:nvPr/>
        </p:nvSpPr>
        <p:spPr>
          <a:xfrm>
            <a:off x="1270686" y="6486096"/>
            <a:ext cx="9650627" cy="307777"/>
          </a:xfrm>
          <a:prstGeom prst="rect">
            <a:avLst/>
          </a:prstGeom>
          <a:noFill/>
        </p:spPr>
        <p:txBody>
          <a:bodyPr wrap="square">
            <a:spAutoFit/>
          </a:bodyPr>
          <a:lstStyle/>
          <a:p>
            <a:pPr algn="ctr"/>
            <a:r>
              <a:rPr lang="en-US" sz="1400" dirty="0"/>
              <a:t>https://</a:t>
            </a:r>
            <a:r>
              <a:rPr lang="en-US" sz="1400" dirty="0" err="1"/>
              <a:t>datarelease.blob.core.windows.net</a:t>
            </a:r>
            <a:r>
              <a:rPr lang="en-US" sz="1400" dirty="0"/>
              <a:t>/tutorial/VLP-Tutorial_2022/image_text_part1.pdf</a:t>
            </a:r>
          </a:p>
        </p:txBody>
      </p:sp>
    </p:spTree>
    <p:extLst>
      <p:ext uri="{BB962C8B-B14F-4D97-AF65-F5344CB8AC3E}">
        <p14:creationId xmlns:p14="http://schemas.microsoft.com/office/powerpoint/2010/main" val="2486888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p:nvPr/>
        </p:nvSpPr>
        <p:spPr>
          <a:xfrm>
            <a:off x="777800" y="1419515"/>
            <a:ext cx="5684800" cy="3896551"/>
          </a:xfrm>
          <a:prstGeom prst="roundRect">
            <a:avLst>
              <a:gd name="adj" fmla="val 10006"/>
            </a:avLst>
          </a:prstGeom>
          <a:no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defRPr/>
            </a:pPr>
            <a:endParaRPr sz="1467">
              <a:solidFill>
                <a:schemeClr val="tx1"/>
              </a:solidFill>
              <a:latin typeface="+mn-lt"/>
            </a:endParaRPr>
          </a:p>
        </p:txBody>
      </p:sp>
      <p:sp>
        <p:nvSpPr>
          <p:cNvPr id="173" name="Google Shape;173;p29"/>
          <p:cNvSpPr txBox="1">
            <a:spLocks noGrp="1"/>
          </p:cNvSpPr>
          <p:nvPr>
            <p:ph type="title"/>
          </p:nvPr>
        </p:nvSpPr>
        <p:spPr>
          <a:prstGeom prst="rect">
            <a:avLst/>
          </a:prstGeom>
        </p:spPr>
        <p:txBody>
          <a:bodyPr spcFirstLastPara="1" wrap="square" lIns="91433" tIns="45700" rIns="91433" bIns="45700" anchor="ctr" anchorCtr="0">
            <a:noAutofit/>
          </a:bodyPr>
          <a:lstStyle/>
          <a:p>
            <a:r>
              <a:rPr lang="en" sz="2400" b="1" dirty="0"/>
              <a:t>Machines </a:t>
            </a:r>
            <a:r>
              <a:rPr lang="en" sz="2400" dirty="0"/>
              <a:t>learn semantics through multi-sensory interactions</a:t>
            </a:r>
            <a:endParaRPr sz="2400" dirty="0"/>
          </a:p>
        </p:txBody>
      </p:sp>
      <p:sp>
        <p:nvSpPr>
          <p:cNvPr id="175" name="Google Shape;175;p29"/>
          <p:cNvSpPr txBox="1"/>
          <p:nvPr/>
        </p:nvSpPr>
        <p:spPr>
          <a:xfrm>
            <a:off x="8749800" y="2056100"/>
            <a:ext cx="2946800" cy="2215951"/>
          </a:xfrm>
          <a:prstGeom prst="rect">
            <a:avLst/>
          </a:prstGeom>
          <a:noFill/>
          <a:ln>
            <a:noFill/>
          </a:ln>
        </p:spPr>
        <p:txBody>
          <a:bodyPr spcFirstLastPara="1" wrap="square" lIns="121900" tIns="121900" rIns="121900" bIns="121900" anchor="t" anchorCtr="0">
            <a:spAutoFit/>
          </a:bodyPr>
          <a:lstStyle/>
          <a:p>
            <a:pPr defTabSz="1219170">
              <a:defRPr/>
            </a:pPr>
            <a:r>
              <a:rPr lang="en" sz="12800">
                <a:latin typeface="+mn-lt"/>
              </a:rPr>
              <a:t>🌎</a:t>
            </a:r>
            <a:endParaRPr sz="12800">
              <a:latin typeface="+mn-lt"/>
            </a:endParaRPr>
          </a:p>
        </p:txBody>
      </p:sp>
      <p:sp>
        <p:nvSpPr>
          <p:cNvPr id="176" name="Google Shape;176;p29"/>
          <p:cNvSpPr txBox="1"/>
          <p:nvPr/>
        </p:nvSpPr>
        <p:spPr>
          <a:xfrm>
            <a:off x="8659000" y="4508367"/>
            <a:ext cx="2518800" cy="574412"/>
          </a:xfrm>
          <a:prstGeom prst="rect">
            <a:avLst/>
          </a:prstGeom>
          <a:noFill/>
          <a:ln>
            <a:noFill/>
          </a:ln>
        </p:spPr>
        <p:txBody>
          <a:bodyPr spcFirstLastPara="1" wrap="square" lIns="121900" tIns="121900" rIns="121900" bIns="121900" anchor="t" anchorCtr="0">
            <a:spAutoFit/>
          </a:bodyPr>
          <a:lstStyle/>
          <a:p>
            <a:pPr defTabSz="1219170">
              <a:defRPr/>
            </a:pPr>
            <a:r>
              <a:rPr lang="en" sz="2133" b="1">
                <a:solidFill>
                  <a:schemeClr val="tx1"/>
                </a:solidFill>
                <a:latin typeface="+mn-lt"/>
                <a:ea typeface="Calibri"/>
                <a:cs typeface="Calibri"/>
                <a:sym typeface="Calibri"/>
              </a:rPr>
              <a:t>External World</a:t>
            </a:r>
            <a:endParaRPr sz="2133" b="1">
              <a:solidFill>
                <a:schemeClr val="tx1"/>
              </a:solidFill>
              <a:latin typeface="+mn-lt"/>
              <a:ea typeface="Calibri"/>
              <a:cs typeface="Calibri"/>
              <a:sym typeface="Calibri"/>
            </a:endParaRPr>
          </a:p>
        </p:txBody>
      </p:sp>
      <p:sp>
        <p:nvSpPr>
          <p:cNvPr id="177" name="Google Shape;177;p29"/>
          <p:cNvSpPr txBox="1"/>
          <p:nvPr/>
        </p:nvSpPr>
        <p:spPr>
          <a:xfrm>
            <a:off x="1472800" y="5315867"/>
            <a:ext cx="4294800" cy="574412"/>
          </a:xfrm>
          <a:prstGeom prst="rect">
            <a:avLst/>
          </a:prstGeom>
          <a:noFill/>
          <a:ln>
            <a:noFill/>
          </a:ln>
        </p:spPr>
        <p:txBody>
          <a:bodyPr spcFirstLastPara="1" wrap="square" lIns="121900" tIns="121900" rIns="121900" bIns="121900" anchor="t" anchorCtr="0">
            <a:spAutoFit/>
          </a:bodyPr>
          <a:lstStyle/>
          <a:p>
            <a:pPr algn="ctr" defTabSz="1219170">
              <a:defRPr/>
            </a:pPr>
            <a:r>
              <a:rPr lang="en" sz="2133" b="1">
                <a:solidFill>
                  <a:schemeClr val="tx1"/>
                </a:solidFill>
                <a:latin typeface="+mn-lt"/>
                <a:ea typeface="Calibri"/>
                <a:cs typeface="Calibri"/>
                <a:sym typeface="Calibri"/>
              </a:rPr>
              <a:t>Machine Learning Models</a:t>
            </a:r>
            <a:endParaRPr sz="2133" b="1">
              <a:solidFill>
                <a:schemeClr val="tx1"/>
              </a:solidFill>
              <a:latin typeface="+mn-lt"/>
              <a:ea typeface="Calibri"/>
              <a:cs typeface="Calibri"/>
              <a:sym typeface="Calibri"/>
            </a:endParaRPr>
          </a:p>
        </p:txBody>
      </p:sp>
      <p:cxnSp>
        <p:nvCxnSpPr>
          <p:cNvPr id="182" name="Google Shape;182;p29"/>
          <p:cNvCxnSpPr/>
          <p:nvPr/>
        </p:nvCxnSpPr>
        <p:spPr>
          <a:xfrm flipH="1">
            <a:off x="6003417" y="3703895"/>
            <a:ext cx="2742400" cy="271600"/>
          </a:xfrm>
          <a:prstGeom prst="straightConnector1">
            <a:avLst/>
          </a:prstGeom>
          <a:noFill/>
          <a:ln w="38100" cap="flat" cmpd="sng">
            <a:solidFill>
              <a:srgbClr val="38761D"/>
            </a:solidFill>
            <a:prstDash val="dash"/>
            <a:round/>
            <a:headEnd type="none" w="med" len="med"/>
            <a:tailEnd type="triangle" w="med" len="med"/>
          </a:ln>
        </p:spPr>
      </p:cxnSp>
      <p:sp>
        <p:nvSpPr>
          <p:cNvPr id="183" name="Google Shape;183;p29"/>
          <p:cNvSpPr txBox="1"/>
          <p:nvPr/>
        </p:nvSpPr>
        <p:spPr>
          <a:xfrm>
            <a:off x="6479685" y="3829147"/>
            <a:ext cx="2376000" cy="820825"/>
          </a:xfrm>
          <a:prstGeom prst="rect">
            <a:avLst/>
          </a:prstGeom>
          <a:noFill/>
          <a:ln>
            <a:noFill/>
          </a:ln>
        </p:spPr>
        <p:txBody>
          <a:bodyPr spcFirstLastPara="1" wrap="square" lIns="121900" tIns="121900" rIns="121900" bIns="121900" anchor="t" anchorCtr="0">
            <a:spAutoFit/>
          </a:bodyPr>
          <a:lstStyle/>
          <a:p>
            <a:pPr algn="ctr" defTabSz="1219170">
              <a:defRPr/>
            </a:pPr>
            <a:r>
              <a:rPr lang="en" sz="1867" b="1" dirty="0">
                <a:solidFill>
                  <a:schemeClr val="tx1"/>
                </a:solidFill>
                <a:latin typeface="+mn-lt"/>
                <a:ea typeface="Calibri"/>
                <a:cs typeface="Calibri"/>
                <a:sym typeface="Calibri"/>
              </a:rPr>
              <a:t>Physical World </a:t>
            </a:r>
            <a:endParaRPr sz="1867" b="1" dirty="0">
              <a:solidFill>
                <a:schemeClr val="tx1"/>
              </a:solidFill>
              <a:latin typeface="+mn-lt"/>
              <a:ea typeface="Calibri"/>
              <a:cs typeface="Calibri"/>
              <a:sym typeface="Calibri"/>
            </a:endParaRPr>
          </a:p>
          <a:p>
            <a:pPr algn="ctr" defTabSz="1219170">
              <a:defRPr/>
            </a:pPr>
            <a:r>
              <a:rPr lang="en" sz="1867" b="1" dirty="0">
                <a:solidFill>
                  <a:schemeClr val="tx1"/>
                </a:solidFill>
                <a:latin typeface="+mn-lt"/>
                <a:ea typeface="Calibri"/>
                <a:cs typeface="Calibri"/>
                <a:sym typeface="Calibri"/>
              </a:rPr>
              <a:t>Knowledge</a:t>
            </a:r>
            <a:endParaRPr sz="1867" b="1" dirty="0">
              <a:solidFill>
                <a:schemeClr val="tx1"/>
              </a:solidFill>
              <a:latin typeface="+mn-lt"/>
              <a:ea typeface="Calibri"/>
              <a:cs typeface="Calibri"/>
              <a:sym typeface="Calibri"/>
            </a:endParaRPr>
          </a:p>
        </p:txBody>
      </p:sp>
      <p:cxnSp>
        <p:nvCxnSpPr>
          <p:cNvPr id="184" name="Google Shape;184;p29"/>
          <p:cNvCxnSpPr>
            <a:cxnSpLocks/>
          </p:cNvCxnSpPr>
          <p:nvPr/>
        </p:nvCxnSpPr>
        <p:spPr>
          <a:xfrm flipH="1">
            <a:off x="5931867" y="3192020"/>
            <a:ext cx="2809967" cy="292097"/>
          </a:xfrm>
          <a:prstGeom prst="straightConnector1">
            <a:avLst/>
          </a:prstGeom>
          <a:noFill/>
          <a:ln w="38100" cap="flat" cmpd="sng">
            <a:solidFill>
              <a:srgbClr val="351C75"/>
            </a:solidFill>
            <a:prstDash val="dash"/>
            <a:round/>
            <a:headEnd type="triangle" w="med" len="med"/>
            <a:tailEnd type="none" w="med" len="med"/>
          </a:ln>
        </p:spPr>
      </p:cxnSp>
      <p:sp>
        <p:nvSpPr>
          <p:cNvPr id="185" name="Google Shape;185;p29"/>
          <p:cNvSpPr txBox="1"/>
          <p:nvPr/>
        </p:nvSpPr>
        <p:spPr>
          <a:xfrm>
            <a:off x="1308533" y="3146367"/>
            <a:ext cx="1862400" cy="1477287"/>
          </a:xfrm>
          <a:prstGeom prst="rect">
            <a:avLst/>
          </a:prstGeom>
          <a:noFill/>
          <a:ln>
            <a:noFill/>
          </a:ln>
        </p:spPr>
        <p:txBody>
          <a:bodyPr spcFirstLastPara="1" wrap="square" lIns="121900" tIns="121900" rIns="121900" bIns="121900" anchor="t" anchorCtr="0">
            <a:spAutoFit/>
          </a:bodyPr>
          <a:lstStyle/>
          <a:p>
            <a:pPr defTabSz="1219170">
              <a:defRPr/>
            </a:pPr>
            <a:r>
              <a:rPr lang="en" sz="8000">
                <a:solidFill>
                  <a:schemeClr val="tx1"/>
                </a:solidFill>
                <a:latin typeface="+mn-lt"/>
              </a:rPr>
              <a:t>🧠</a:t>
            </a:r>
            <a:endParaRPr sz="8000">
              <a:solidFill>
                <a:schemeClr val="tx1"/>
              </a:solidFill>
              <a:latin typeface="+mn-lt"/>
            </a:endParaRPr>
          </a:p>
        </p:txBody>
      </p:sp>
      <p:sp>
        <p:nvSpPr>
          <p:cNvPr id="186" name="Google Shape;186;p29"/>
          <p:cNvSpPr txBox="1"/>
          <p:nvPr/>
        </p:nvSpPr>
        <p:spPr>
          <a:xfrm>
            <a:off x="4394300" y="3207867"/>
            <a:ext cx="1862400" cy="1477287"/>
          </a:xfrm>
          <a:prstGeom prst="rect">
            <a:avLst/>
          </a:prstGeom>
          <a:noFill/>
          <a:ln>
            <a:noFill/>
          </a:ln>
        </p:spPr>
        <p:txBody>
          <a:bodyPr spcFirstLastPara="1" wrap="square" lIns="121900" tIns="121900" rIns="121900" bIns="121900" anchor="t" anchorCtr="0">
            <a:spAutoFit/>
          </a:bodyPr>
          <a:lstStyle/>
          <a:p>
            <a:pPr defTabSz="1219170">
              <a:defRPr/>
            </a:pPr>
            <a:r>
              <a:rPr lang="en" sz="8000">
                <a:solidFill>
                  <a:schemeClr val="tx1"/>
                </a:solidFill>
                <a:latin typeface="+mn-lt"/>
              </a:rPr>
              <a:t>🧠</a:t>
            </a:r>
            <a:endParaRPr sz="8000">
              <a:solidFill>
                <a:schemeClr val="tx1"/>
              </a:solidFill>
              <a:latin typeface="+mn-lt"/>
            </a:endParaRPr>
          </a:p>
        </p:txBody>
      </p:sp>
      <p:sp>
        <p:nvSpPr>
          <p:cNvPr id="187" name="Google Shape;187;p29"/>
          <p:cNvSpPr txBox="1"/>
          <p:nvPr/>
        </p:nvSpPr>
        <p:spPr>
          <a:xfrm>
            <a:off x="4432333" y="3084867"/>
            <a:ext cx="1022800" cy="820633"/>
          </a:xfrm>
          <a:prstGeom prst="rect">
            <a:avLst/>
          </a:prstGeom>
          <a:noFill/>
          <a:ln>
            <a:noFill/>
          </a:ln>
        </p:spPr>
        <p:txBody>
          <a:bodyPr spcFirstLastPara="1" wrap="square" lIns="121900" tIns="121900" rIns="121900" bIns="121900" anchor="t" anchorCtr="0">
            <a:spAutoFit/>
          </a:bodyPr>
          <a:lstStyle/>
          <a:p>
            <a:pPr defTabSz="1219170">
              <a:defRPr/>
            </a:pPr>
            <a:r>
              <a:rPr lang="en" sz="3733">
                <a:solidFill>
                  <a:schemeClr val="tx1"/>
                </a:solidFill>
                <a:latin typeface="+mn-lt"/>
              </a:rPr>
              <a:t>👀</a:t>
            </a:r>
            <a:endParaRPr sz="3733">
              <a:solidFill>
                <a:schemeClr val="tx1"/>
              </a:solidFill>
              <a:latin typeface="+mn-lt"/>
            </a:endParaRPr>
          </a:p>
        </p:txBody>
      </p:sp>
      <p:sp>
        <p:nvSpPr>
          <p:cNvPr id="188" name="Google Shape;188;p29"/>
          <p:cNvSpPr txBox="1"/>
          <p:nvPr/>
        </p:nvSpPr>
        <p:spPr>
          <a:xfrm>
            <a:off x="1653133" y="4526667"/>
            <a:ext cx="857200" cy="574412"/>
          </a:xfrm>
          <a:prstGeom prst="rect">
            <a:avLst/>
          </a:prstGeom>
          <a:noFill/>
          <a:ln>
            <a:noFill/>
          </a:ln>
        </p:spPr>
        <p:txBody>
          <a:bodyPr spcFirstLastPara="1" wrap="square" lIns="121900" tIns="121900" rIns="121900" bIns="121900" anchor="t" anchorCtr="0">
            <a:spAutoFit/>
          </a:bodyPr>
          <a:lstStyle/>
          <a:p>
            <a:pPr defTabSz="1219170">
              <a:defRPr/>
            </a:pPr>
            <a:r>
              <a:rPr lang="en" sz="2133" b="1">
                <a:solidFill>
                  <a:schemeClr val="tx1"/>
                </a:solidFill>
                <a:latin typeface="+mn-lt"/>
                <a:ea typeface="Calibri"/>
                <a:cs typeface="Calibri"/>
                <a:sym typeface="Calibri"/>
              </a:rPr>
              <a:t>LLM</a:t>
            </a:r>
            <a:endParaRPr sz="2133" b="1">
              <a:solidFill>
                <a:schemeClr val="tx1"/>
              </a:solidFill>
              <a:latin typeface="+mn-lt"/>
              <a:ea typeface="Calibri"/>
              <a:cs typeface="Calibri"/>
              <a:sym typeface="Calibri"/>
            </a:endParaRPr>
          </a:p>
        </p:txBody>
      </p:sp>
      <p:sp>
        <p:nvSpPr>
          <p:cNvPr id="189" name="Google Shape;189;p29"/>
          <p:cNvSpPr txBox="1"/>
          <p:nvPr/>
        </p:nvSpPr>
        <p:spPr>
          <a:xfrm>
            <a:off x="4706600" y="4526667"/>
            <a:ext cx="943600" cy="574412"/>
          </a:xfrm>
          <a:prstGeom prst="rect">
            <a:avLst/>
          </a:prstGeom>
          <a:noFill/>
          <a:ln>
            <a:noFill/>
          </a:ln>
        </p:spPr>
        <p:txBody>
          <a:bodyPr spcFirstLastPara="1" wrap="square" lIns="121900" tIns="121900" rIns="121900" bIns="121900" anchor="t" anchorCtr="0">
            <a:spAutoFit/>
          </a:bodyPr>
          <a:lstStyle/>
          <a:p>
            <a:pPr defTabSz="1219170">
              <a:defRPr/>
            </a:pPr>
            <a:r>
              <a:rPr lang="en" sz="2133" b="1">
                <a:solidFill>
                  <a:schemeClr val="tx1"/>
                </a:solidFill>
                <a:latin typeface="+mn-lt"/>
                <a:ea typeface="Calibri"/>
                <a:cs typeface="Calibri"/>
                <a:sym typeface="Calibri"/>
              </a:rPr>
              <a:t>VLM</a:t>
            </a:r>
            <a:endParaRPr sz="2133" b="1">
              <a:solidFill>
                <a:schemeClr val="tx1"/>
              </a:solidFill>
              <a:latin typeface="+mn-lt"/>
              <a:ea typeface="Calibri"/>
              <a:cs typeface="Calibri"/>
              <a:sym typeface="Calibri"/>
            </a:endParaRPr>
          </a:p>
        </p:txBody>
      </p:sp>
      <p:sp>
        <p:nvSpPr>
          <p:cNvPr id="190" name="Google Shape;190;p29"/>
          <p:cNvSpPr txBox="1"/>
          <p:nvPr/>
        </p:nvSpPr>
        <p:spPr>
          <a:xfrm>
            <a:off x="6599813" y="2246857"/>
            <a:ext cx="2052900" cy="820825"/>
          </a:xfrm>
          <a:prstGeom prst="rect">
            <a:avLst/>
          </a:prstGeom>
          <a:noFill/>
          <a:ln>
            <a:noFill/>
          </a:ln>
        </p:spPr>
        <p:txBody>
          <a:bodyPr spcFirstLastPara="1" wrap="square" lIns="121900" tIns="121900" rIns="121900" bIns="121900" anchor="t" anchorCtr="0">
            <a:spAutoFit/>
          </a:bodyPr>
          <a:lstStyle/>
          <a:p>
            <a:pPr algn="ctr"/>
            <a:r>
              <a:rPr lang="en-US" sz="1867" b="1" dirty="0">
                <a:solidFill>
                  <a:schemeClr val="tx1"/>
                </a:solidFill>
                <a:latin typeface="+mn-lt"/>
                <a:ea typeface="Calibri"/>
                <a:cs typeface="Calibri"/>
                <a:sym typeface="Calibri"/>
              </a:rPr>
              <a:t>M</a:t>
            </a:r>
            <a:r>
              <a:rPr lang="en-US" sz="1867" b="1" dirty="0" err="1">
                <a:solidFill>
                  <a:schemeClr val="tx1"/>
                </a:solidFill>
                <a:latin typeface="+mn-lt"/>
                <a:ea typeface="Calibri"/>
                <a:cs typeface="Calibri"/>
                <a:sym typeface="Calibri"/>
              </a:rPr>
              <a:t>ulti</a:t>
            </a:r>
            <a:r>
              <a:rPr lang="en-US" altLang="zh-CN" sz="1867" b="1" dirty="0">
                <a:solidFill>
                  <a:schemeClr val="tx1"/>
                </a:solidFill>
                <a:latin typeface="+mn-lt"/>
                <a:ea typeface="Calibri"/>
                <a:cs typeface="Calibri"/>
                <a:sym typeface="Calibri"/>
              </a:rPr>
              <a:t>-</a:t>
            </a:r>
            <a:r>
              <a:rPr lang="en-US" sz="1867" b="1" dirty="0">
                <a:solidFill>
                  <a:schemeClr val="tx1"/>
                </a:solidFill>
                <a:latin typeface="+mn-lt"/>
                <a:ea typeface="Calibri"/>
                <a:cs typeface="Calibri"/>
                <a:sym typeface="Calibri"/>
              </a:rPr>
              <a:t>sensory Interaction</a:t>
            </a:r>
            <a:endParaRPr sz="1867" b="1" dirty="0">
              <a:solidFill>
                <a:schemeClr val="tx1"/>
              </a:solidFill>
              <a:latin typeface="+mn-lt"/>
              <a:ea typeface="Calibri"/>
              <a:cs typeface="Calibri"/>
              <a:sym typeface="Calibri"/>
            </a:endParaRPr>
          </a:p>
        </p:txBody>
      </p:sp>
      <p:sp>
        <p:nvSpPr>
          <p:cNvPr id="191" name="Google Shape;191;p29"/>
          <p:cNvSpPr txBox="1"/>
          <p:nvPr/>
        </p:nvSpPr>
        <p:spPr>
          <a:xfrm>
            <a:off x="12703283" y="5355418"/>
            <a:ext cx="857200" cy="861734"/>
          </a:xfrm>
          <a:prstGeom prst="rect">
            <a:avLst/>
          </a:prstGeom>
          <a:noFill/>
          <a:ln>
            <a:noFill/>
          </a:ln>
        </p:spPr>
        <p:txBody>
          <a:bodyPr spcFirstLastPara="1" wrap="square" lIns="121900" tIns="121900" rIns="121900" bIns="121900" anchor="t" anchorCtr="0">
            <a:spAutoFit/>
          </a:bodyPr>
          <a:lstStyle/>
          <a:p>
            <a:pPr defTabSz="1219170">
              <a:defRPr/>
            </a:pPr>
            <a:r>
              <a:rPr lang="en" sz="4000"/>
              <a:t>🦾</a:t>
            </a:r>
            <a:endParaRPr sz="4000"/>
          </a:p>
        </p:txBody>
      </p:sp>
    </p:spTree>
    <p:extLst>
      <p:ext uri="{BB962C8B-B14F-4D97-AF65-F5344CB8AC3E}">
        <p14:creationId xmlns:p14="http://schemas.microsoft.com/office/powerpoint/2010/main" val="2253520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0B8F7C-864C-D283-5C58-9253594F9F1D}"/>
              </a:ext>
            </a:extLst>
          </p:cNvPr>
          <p:cNvSpPr>
            <a:spLocks noGrp="1"/>
          </p:cNvSpPr>
          <p:nvPr>
            <p:ph type="title"/>
          </p:nvPr>
        </p:nvSpPr>
        <p:spPr/>
        <p:txBody>
          <a:bodyPr>
            <a:normAutofit fontScale="90000"/>
          </a:bodyPr>
          <a:lstStyle/>
          <a:p>
            <a:r>
              <a:rPr lang="en-US" dirty="0"/>
              <a:t>Typical Loss: Masked language modeling (MLM) loss</a:t>
            </a:r>
          </a:p>
        </p:txBody>
      </p:sp>
      <p:sp>
        <p:nvSpPr>
          <p:cNvPr id="4" name="Slide Number Placeholder 3">
            <a:extLst>
              <a:ext uri="{FF2B5EF4-FFF2-40B4-BE49-F238E27FC236}">
                <a16:creationId xmlns:a16="http://schemas.microsoft.com/office/drawing/2014/main" xmlns="" id="{FB58506C-1052-D812-1EC7-5BD43841FE87}"/>
              </a:ext>
            </a:extLst>
          </p:cNvPr>
          <p:cNvSpPr>
            <a:spLocks noGrp="1"/>
          </p:cNvSpPr>
          <p:nvPr>
            <p:ph type="sldNum" sz="quarter" idx="12"/>
          </p:nvPr>
        </p:nvSpPr>
        <p:spPr/>
        <p:txBody>
          <a:bodyPr/>
          <a:lstStyle/>
          <a:p>
            <a:fld id="{89057327-5C45-3844-9BAD-8A2E33F71C3A}" type="slidenum">
              <a:rPr lang="en-US" smtClean="0"/>
              <a:t>20</a:t>
            </a:fld>
            <a:endParaRPr lang="en-US"/>
          </a:p>
        </p:txBody>
      </p:sp>
      <p:pic>
        <p:nvPicPr>
          <p:cNvPr id="8" name="Content Placeholder 7">
            <a:extLst>
              <a:ext uri="{FF2B5EF4-FFF2-40B4-BE49-F238E27FC236}">
                <a16:creationId xmlns:a16="http://schemas.microsoft.com/office/drawing/2014/main" xmlns="" id="{869A989C-5B72-311F-4DFB-7D646B31C330}"/>
              </a:ext>
            </a:extLst>
          </p:cNvPr>
          <p:cNvPicPr>
            <a:picLocks noGrp="1" noChangeAspect="1"/>
          </p:cNvPicPr>
          <p:nvPr>
            <p:ph idx="1"/>
          </p:nvPr>
        </p:nvPicPr>
        <p:blipFill>
          <a:blip r:embed="rId2"/>
          <a:stretch>
            <a:fillRect/>
          </a:stretch>
        </p:blipFill>
        <p:spPr>
          <a:xfrm>
            <a:off x="4318343" y="1724025"/>
            <a:ext cx="8102600" cy="3962400"/>
          </a:xfrm>
        </p:spPr>
      </p:pic>
      <p:pic>
        <p:nvPicPr>
          <p:cNvPr id="10" name="Picture 9">
            <a:extLst>
              <a:ext uri="{FF2B5EF4-FFF2-40B4-BE49-F238E27FC236}">
                <a16:creationId xmlns:a16="http://schemas.microsoft.com/office/drawing/2014/main" xmlns="" id="{2B8C0D83-FE35-391D-B4B4-6E57130EFE3A}"/>
              </a:ext>
            </a:extLst>
          </p:cNvPr>
          <p:cNvPicPr>
            <a:picLocks noChangeAspect="1"/>
          </p:cNvPicPr>
          <p:nvPr/>
        </p:nvPicPr>
        <p:blipFill>
          <a:blip r:embed="rId3"/>
          <a:stretch>
            <a:fillRect/>
          </a:stretch>
        </p:blipFill>
        <p:spPr>
          <a:xfrm>
            <a:off x="287466" y="2082800"/>
            <a:ext cx="4178300" cy="2692400"/>
          </a:xfrm>
          <a:prstGeom prst="rect">
            <a:avLst/>
          </a:prstGeom>
        </p:spPr>
      </p:pic>
      <p:sp>
        <p:nvSpPr>
          <p:cNvPr id="3" name="TextBox 2">
            <a:extLst>
              <a:ext uri="{FF2B5EF4-FFF2-40B4-BE49-F238E27FC236}">
                <a16:creationId xmlns:a16="http://schemas.microsoft.com/office/drawing/2014/main" xmlns="" id="{8FBA6D07-32DB-C1EA-4176-1BF85D03F950}"/>
              </a:ext>
            </a:extLst>
          </p:cNvPr>
          <p:cNvSpPr txBox="1"/>
          <p:nvPr/>
        </p:nvSpPr>
        <p:spPr>
          <a:xfrm>
            <a:off x="1270686" y="6486096"/>
            <a:ext cx="9650627" cy="307777"/>
          </a:xfrm>
          <a:prstGeom prst="rect">
            <a:avLst/>
          </a:prstGeom>
          <a:noFill/>
        </p:spPr>
        <p:txBody>
          <a:bodyPr wrap="square">
            <a:spAutoFit/>
          </a:bodyPr>
          <a:lstStyle/>
          <a:p>
            <a:pPr algn="ctr"/>
            <a:r>
              <a:rPr lang="en-US" sz="1400" dirty="0"/>
              <a:t>https://</a:t>
            </a:r>
            <a:r>
              <a:rPr lang="en-US" sz="1400" dirty="0" err="1"/>
              <a:t>datarelease.blob.core.windows.net</a:t>
            </a:r>
            <a:r>
              <a:rPr lang="en-US" sz="1400" dirty="0"/>
              <a:t>/tutorial/VLP-Tutorial_2022/image_text_part1.pdf</a:t>
            </a:r>
          </a:p>
        </p:txBody>
      </p:sp>
    </p:spTree>
    <p:extLst>
      <p:ext uri="{BB962C8B-B14F-4D97-AF65-F5344CB8AC3E}">
        <p14:creationId xmlns:p14="http://schemas.microsoft.com/office/powerpoint/2010/main" val="23100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0B8F7C-864C-D283-5C58-9253594F9F1D}"/>
              </a:ext>
            </a:extLst>
          </p:cNvPr>
          <p:cNvSpPr>
            <a:spLocks noGrp="1"/>
          </p:cNvSpPr>
          <p:nvPr>
            <p:ph type="title"/>
          </p:nvPr>
        </p:nvSpPr>
        <p:spPr/>
        <p:txBody>
          <a:bodyPr/>
          <a:lstStyle/>
          <a:p>
            <a:r>
              <a:rPr lang="en-US" dirty="0"/>
              <a:t>Typical Loss: Language modeling (LM) loss</a:t>
            </a:r>
          </a:p>
        </p:txBody>
      </p:sp>
      <p:sp>
        <p:nvSpPr>
          <p:cNvPr id="4" name="Slide Number Placeholder 3">
            <a:extLst>
              <a:ext uri="{FF2B5EF4-FFF2-40B4-BE49-F238E27FC236}">
                <a16:creationId xmlns:a16="http://schemas.microsoft.com/office/drawing/2014/main" xmlns="" id="{FB58506C-1052-D812-1EC7-5BD43841FE87}"/>
              </a:ext>
            </a:extLst>
          </p:cNvPr>
          <p:cNvSpPr>
            <a:spLocks noGrp="1"/>
          </p:cNvSpPr>
          <p:nvPr>
            <p:ph type="sldNum" sz="quarter" idx="12"/>
          </p:nvPr>
        </p:nvSpPr>
        <p:spPr/>
        <p:txBody>
          <a:bodyPr/>
          <a:lstStyle/>
          <a:p>
            <a:fld id="{89057327-5C45-3844-9BAD-8A2E33F71C3A}" type="slidenum">
              <a:rPr lang="en-US" smtClean="0"/>
              <a:t>21</a:t>
            </a:fld>
            <a:endParaRPr lang="en-US"/>
          </a:p>
        </p:txBody>
      </p:sp>
      <p:pic>
        <p:nvPicPr>
          <p:cNvPr id="10" name="Picture 9">
            <a:extLst>
              <a:ext uri="{FF2B5EF4-FFF2-40B4-BE49-F238E27FC236}">
                <a16:creationId xmlns:a16="http://schemas.microsoft.com/office/drawing/2014/main" xmlns="" id="{2B8C0D83-FE35-391D-B4B4-6E57130EFE3A}"/>
              </a:ext>
            </a:extLst>
          </p:cNvPr>
          <p:cNvPicPr>
            <a:picLocks noChangeAspect="1"/>
          </p:cNvPicPr>
          <p:nvPr/>
        </p:nvPicPr>
        <p:blipFill>
          <a:blip r:embed="rId2"/>
          <a:stretch>
            <a:fillRect/>
          </a:stretch>
        </p:blipFill>
        <p:spPr>
          <a:xfrm>
            <a:off x="287466" y="2082800"/>
            <a:ext cx="4178300" cy="2692400"/>
          </a:xfrm>
          <a:prstGeom prst="rect">
            <a:avLst/>
          </a:prstGeom>
        </p:spPr>
      </p:pic>
      <p:sp>
        <p:nvSpPr>
          <p:cNvPr id="11" name="TextBox 10">
            <a:extLst>
              <a:ext uri="{FF2B5EF4-FFF2-40B4-BE49-F238E27FC236}">
                <a16:creationId xmlns:a16="http://schemas.microsoft.com/office/drawing/2014/main" xmlns="" id="{FAC66ED8-68C4-97BE-9798-0D6E66287358}"/>
              </a:ext>
            </a:extLst>
          </p:cNvPr>
          <p:cNvSpPr txBox="1"/>
          <p:nvPr/>
        </p:nvSpPr>
        <p:spPr>
          <a:xfrm>
            <a:off x="1270686" y="6486096"/>
            <a:ext cx="9650627" cy="307777"/>
          </a:xfrm>
          <a:prstGeom prst="rect">
            <a:avLst/>
          </a:prstGeom>
          <a:noFill/>
        </p:spPr>
        <p:txBody>
          <a:bodyPr wrap="square">
            <a:spAutoFit/>
          </a:bodyPr>
          <a:lstStyle/>
          <a:p>
            <a:pPr algn="ctr"/>
            <a:r>
              <a:rPr lang="en-US" sz="1400" dirty="0"/>
              <a:t>https://</a:t>
            </a:r>
            <a:r>
              <a:rPr lang="en-US" sz="1400" dirty="0" err="1"/>
              <a:t>datarelease.blob.core.windows.net</a:t>
            </a:r>
            <a:r>
              <a:rPr lang="en-US" sz="1400" dirty="0"/>
              <a:t>/tutorial/VLP-Tutorial_2022/image_text_part1.pdf</a:t>
            </a:r>
          </a:p>
        </p:txBody>
      </p:sp>
      <p:pic>
        <p:nvPicPr>
          <p:cNvPr id="13" name="Picture 12">
            <a:extLst>
              <a:ext uri="{FF2B5EF4-FFF2-40B4-BE49-F238E27FC236}">
                <a16:creationId xmlns:a16="http://schemas.microsoft.com/office/drawing/2014/main" xmlns="" id="{11C03528-4A5A-52F3-73E7-057E8309D6CD}"/>
              </a:ext>
            </a:extLst>
          </p:cNvPr>
          <p:cNvPicPr>
            <a:picLocks noChangeAspect="1"/>
          </p:cNvPicPr>
          <p:nvPr/>
        </p:nvPicPr>
        <p:blipFill>
          <a:blip r:embed="rId3"/>
          <a:stretch>
            <a:fillRect/>
          </a:stretch>
        </p:blipFill>
        <p:spPr>
          <a:xfrm>
            <a:off x="4465766" y="2082800"/>
            <a:ext cx="7772400" cy="2756346"/>
          </a:xfrm>
          <a:prstGeom prst="rect">
            <a:avLst/>
          </a:prstGeom>
        </p:spPr>
      </p:pic>
    </p:spTree>
    <p:extLst>
      <p:ext uri="{BB962C8B-B14F-4D97-AF65-F5344CB8AC3E}">
        <p14:creationId xmlns:p14="http://schemas.microsoft.com/office/powerpoint/2010/main" val="451709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05FC2B-E38B-9958-802C-BD6C22AF8D6A}"/>
              </a:ext>
            </a:extLst>
          </p:cNvPr>
          <p:cNvSpPr>
            <a:spLocks noGrp="1"/>
          </p:cNvSpPr>
          <p:nvPr>
            <p:ph type="title"/>
          </p:nvPr>
        </p:nvSpPr>
        <p:spPr/>
        <p:txBody>
          <a:bodyPr/>
          <a:lstStyle/>
          <a:p>
            <a:r>
              <a:rPr lang="en-US" dirty="0"/>
              <a:t>Why Knowledge?</a:t>
            </a:r>
          </a:p>
        </p:txBody>
      </p:sp>
      <p:sp>
        <p:nvSpPr>
          <p:cNvPr id="4" name="Slide Number Placeholder 3">
            <a:extLst>
              <a:ext uri="{FF2B5EF4-FFF2-40B4-BE49-F238E27FC236}">
                <a16:creationId xmlns:a16="http://schemas.microsoft.com/office/drawing/2014/main" xmlns="" id="{3BF369B7-D7A6-59A9-65E8-C731614763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dirty="0"/>
          </a:p>
        </p:txBody>
      </p:sp>
      <p:sp>
        <p:nvSpPr>
          <p:cNvPr id="7" name="Freeform 6">
            <a:extLst>
              <a:ext uri="{FF2B5EF4-FFF2-40B4-BE49-F238E27FC236}">
                <a16:creationId xmlns:a16="http://schemas.microsoft.com/office/drawing/2014/main" xmlns="" id="{D9D2D51C-CC89-9358-3A49-C71A923ACE62}"/>
              </a:ext>
            </a:extLst>
          </p:cNvPr>
          <p:cNvSpPr/>
          <p:nvPr/>
        </p:nvSpPr>
        <p:spPr>
          <a:xfrm>
            <a:off x="553636" y="1220584"/>
            <a:ext cx="11385815" cy="1435530"/>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xmlns="" id="{D392EB14-DD37-5ABD-B9B2-0D2CB590AB05}"/>
              </a:ext>
            </a:extLst>
          </p:cNvPr>
          <p:cNvCxnSpPr/>
          <p:nvPr/>
        </p:nvCxnSpPr>
        <p:spPr>
          <a:xfrm>
            <a:off x="553636" y="5468982"/>
            <a:ext cx="11030901" cy="0"/>
          </a:xfrm>
          <a:prstGeom prst="straightConnector1">
            <a:avLst/>
          </a:prstGeom>
          <a:ln>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sp>
        <p:nvSpPr>
          <p:cNvPr id="39" name="Rounded Rectangle 38">
            <a:extLst>
              <a:ext uri="{FF2B5EF4-FFF2-40B4-BE49-F238E27FC236}">
                <a16:creationId xmlns:a16="http://schemas.microsoft.com/office/drawing/2014/main" xmlns="" id="{C53BC38E-52C8-0D88-39F0-83B7DACCD505}"/>
              </a:ext>
            </a:extLst>
          </p:cNvPr>
          <p:cNvSpPr/>
          <p:nvPr/>
        </p:nvSpPr>
        <p:spPr>
          <a:xfrm>
            <a:off x="1672046" y="3483428"/>
            <a:ext cx="2865120" cy="1889760"/>
          </a:xfrm>
          <a:prstGeom prst="roundRect">
            <a:avLst>
              <a:gd name="adj" fmla="val 10676"/>
            </a:avLst>
          </a:prstGeom>
          <a:noFill/>
          <a:ln w="63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xmlns="" id="{EF78AE38-8057-2B96-24C7-C9249EF8F77D}"/>
              </a:ext>
            </a:extLst>
          </p:cNvPr>
          <p:cNvSpPr/>
          <p:nvPr/>
        </p:nvSpPr>
        <p:spPr>
          <a:xfrm>
            <a:off x="4715689" y="3505867"/>
            <a:ext cx="2967343" cy="1889760"/>
          </a:xfrm>
          <a:prstGeom prst="roundRect">
            <a:avLst>
              <a:gd name="adj" fmla="val 10676"/>
            </a:avLst>
          </a:prstGeom>
          <a:noFill/>
          <a:ln w="63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xmlns="" id="{A17BFBDD-C99A-A4CB-6C96-F9CEC1C4478F}"/>
              </a:ext>
            </a:extLst>
          </p:cNvPr>
          <p:cNvSpPr/>
          <p:nvPr/>
        </p:nvSpPr>
        <p:spPr>
          <a:xfrm>
            <a:off x="7841038" y="3501514"/>
            <a:ext cx="2865120" cy="1889760"/>
          </a:xfrm>
          <a:prstGeom prst="roundRect">
            <a:avLst>
              <a:gd name="adj" fmla="val 10676"/>
            </a:avLst>
          </a:prstGeom>
          <a:noFill/>
          <a:ln w="63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2" name="Table 42">
            <a:extLst>
              <a:ext uri="{FF2B5EF4-FFF2-40B4-BE49-F238E27FC236}">
                <a16:creationId xmlns:a16="http://schemas.microsoft.com/office/drawing/2014/main" xmlns="" id="{642BA4BC-F9A7-8298-AC4C-D300F148D8E1}"/>
              </a:ext>
            </a:extLst>
          </p:cNvPr>
          <p:cNvGraphicFramePr>
            <a:graphicFrameLocks noGrp="1"/>
          </p:cNvGraphicFramePr>
          <p:nvPr/>
        </p:nvGraphicFramePr>
        <p:xfrm>
          <a:off x="1845597" y="3686628"/>
          <a:ext cx="2552232" cy="1483360"/>
        </p:xfrm>
        <a:graphic>
          <a:graphicData uri="http://schemas.openxmlformats.org/drawingml/2006/table">
            <a:tbl>
              <a:tblPr firstRow="1" bandRow="1">
                <a:tableStyleId>{9D7B26C5-4107-4FEC-AEDC-1716B250A1EF}</a:tableStyleId>
              </a:tblPr>
              <a:tblGrid>
                <a:gridCol w="1028232">
                  <a:extLst>
                    <a:ext uri="{9D8B030D-6E8A-4147-A177-3AD203B41FA5}">
                      <a16:colId xmlns:a16="http://schemas.microsoft.com/office/drawing/2014/main" xmlns="" val="3206851443"/>
                    </a:ext>
                  </a:extLst>
                </a:gridCol>
                <a:gridCol w="1524000">
                  <a:extLst>
                    <a:ext uri="{9D8B030D-6E8A-4147-A177-3AD203B41FA5}">
                      <a16:colId xmlns:a16="http://schemas.microsoft.com/office/drawing/2014/main" xmlns="" val="1459917004"/>
                    </a:ext>
                  </a:extLst>
                </a:gridCol>
              </a:tblGrid>
              <a:tr h="370840">
                <a:tc>
                  <a:txBody>
                    <a:bodyPr/>
                    <a:lstStyle/>
                    <a:p>
                      <a:pPr algn="ctr"/>
                      <a:r>
                        <a:rPr lang="en-US" dirty="0">
                          <a:solidFill>
                            <a:schemeClr val="accent6"/>
                          </a:solidFill>
                        </a:rPr>
                        <a:t>Text</a:t>
                      </a:r>
                    </a:p>
                  </a:txBody>
                  <a:tcPr/>
                </a:tc>
                <a:tc>
                  <a:txBody>
                    <a:bodyPr/>
                    <a:lstStyle/>
                    <a:p>
                      <a:pPr algn="ctr"/>
                      <a:r>
                        <a:rPr lang="en-US" dirty="0">
                          <a:solidFill>
                            <a:srgbClr val="DCA701"/>
                          </a:solidFill>
                        </a:rPr>
                        <a:t>Vision</a:t>
                      </a:r>
                    </a:p>
                  </a:txBody>
                  <a:tcPr/>
                </a:tc>
                <a:extLst>
                  <a:ext uri="{0D108BD9-81ED-4DB2-BD59-A6C34878D82A}">
                    <a16:rowId xmlns:a16="http://schemas.microsoft.com/office/drawing/2014/main" xmlns="" val="1814700231"/>
                  </a:ext>
                </a:extLst>
              </a:tr>
              <a:tr h="370840">
                <a:tc>
                  <a:txBody>
                    <a:bodyPr/>
                    <a:lstStyle/>
                    <a:p>
                      <a:pPr algn="ctr"/>
                      <a:r>
                        <a:rPr lang="en-US" dirty="0">
                          <a:solidFill>
                            <a:schemeClr val="accent6"/>
                          </a:solidFill>
                        </a:rPr>
                        <a:t>Entity</a:t>
                      </a:r>
                    </a:p>
                  </a:txBody>
                  <a:tcPr>
                    <a:solidFill>
                      <a:schemeClr val="bg1">
                        <a:lumMod val="85000"/>
                        <a:alpha val="20000"/>
                      </a:schemeClr>
                    </a:solidFill>
                  </a:tcPr>
                </a:tc>
                <a:tc>
                  <a:txBody>
                    <a:bodyPr/>
                    <a:lstStyle/>
                    <a:p>
                      <a:pPr algn="ctr"/>
                      <a:r>
                        <a:rPr lang="en-US" dirty="0">
                          <a:solidFill>
                            <a:srgbClr val="DCA701"/>
                          </a:solidFill>
                        </a:rPr>
                        <a:t>Object</a:t>
                      </a:r>
                    </a:p>
                  </a:txBody>
                  <a:tcPr>
                    <a:solidFill>
                      <a:schemeClr val="bg1">
                        <a:lumMod val="85000"/>
                        <a:alpha val="20000"/>
                      </a:schemeClr>
                    </a:solidFill>
                  </a:tcPr>
                </a:tc>
                <a:extLst>
                  <a:ext uri="{0D108BD9-81ED-4DB2-BD59-A6C34878D82A}">
                    <a16:rowId xmlns:a16="http://schemas.microsoft.com/office/drawing/2014/main" xmlns="" val="814150681"/>
                  </a:ext>
                </a:extLst>
              </a:tr>
              <a:tr h="370840">
                <a:tc>
                  <a:txBody>
                    <a:bodyPr/>
                    <a:lstStyle/>
                    <a:p>
                      <a:pPr algn="ctr"/>
                      <a:r>
                        <a:rPr lang="en-US" dirty="0">
                          <a:solidFill>
                            <a:schemeClr val="accent6"/>
                          </a:solidFill>
                        </a:rPr>
                        <a:t>Relation</a:t>
                      </a:r>
                    </a:p>
                  </a:txBody>
                  <a:tcPr/>
                </a:tc>
                <a:tc>
                  <a:txBody>
                    <a:bodyPr/>
                    <a:lstStyle/>
                    <a:p>
                      <a:pPr algn="ctr"/>
                      <a:r>
                        <a:rPr lang="en-US" dirty="0">
                          <a:solidFill>
                            <a:srgbClr val="DCA701"/>
                          </a:solidFill>
                        </a:rPr>
                        <a:t>Scene Graph</a:t>
                      </a:r>
                    </a:p>
                  </a:txBody>
                  <a:tcPr/>
                </a:tc>
                <a:extLst>
                  <a:ext uri="{0D108BD9-81ED-4DB2-BD59-A6C34878D82A}">
                    <a16:rowId xmlns:a16="http://schemas.microsoft.com/office/drawing/2014/main" xmlns="" val="2207125948"/>
                  </a:ext>
                </a:extLst>
              </a:tr>
              <a:tr h="370840">
                <a:tc>
                  <a:txBody>
                    <a:bodyPr/>
                    <a:lstStyle/>
                    <a:p>
                      <a:pPr algn="ctr"/>
                      <a:r>
                        <a:rPr lang="en-US" dirty="0">
                          <a:solidFill>
                            <a:schemeClr val="accent6"/>
                          </a:solidFill>
                        </a:rPr>
                        <a:t>Event</a:t>
                      </a:r>
                    </a:p>
                  </a:txBody>
                  <a:tcPr>
                    <a:solidFill>
                      <a:schemeClr val="bg1">
                        <a:lumMod val="85000"/>
                        <a:alpha val="20000"/>
                      </a:schemeClr>
                    </a:solidFill>
                  </a:tcPr>
                </a:tc>
                <a:tc>
                  <a:txBody>
                    <a:bodyPr/>
                    <a:lstStyle/>
                    <a:p>
                      <a:pPr algn="ctr"/>
                      <a:r>
                        <a:rPr lang="en-US" dirty="0">
                          <a:solidFill>
                            <a:srgbClr val="DCA701"/>
                          </a:solidFill>
                        </a:rPr>
                        <a:t>Activity/Situation</a:t>
                      </a:r>
                    </a:p>
                  </a:txBody>
                  <a:tcPr>
                    <a:solidFill>
                      <a:schemeClr val="bg1">
                        <a:lumMod val="85000"/>
                        <a:alpha val="20000"/>
                      </a:schemeClr>
                    </a:solidFill>
                  </a:tcPr>
                </a:tc>
                <a:extLst>
                  <a:ext uri="{0D108BD9-81ED-4DB2-BD59-A6C34878D82A}">
                    <a16:rowId xmlns:a16="http://schemas.microsoft.com/office/drawing/2014/main" xmlns="" val="3394642654"/>
                  </a:ext>
                </a:extLst>
              </a:tr>
            </a:tbl>
          </a:graphicData>
        </a:graphic>
      </p:graphicFrame>
      <p:sp>
        <p:nvSpPr>
          <p:cNvPr id="10" name="Rounded Rectangle 9">
            <a:extLst>
              <a:ext uri="{FF2B5EF4-FFF2-40B4-BE49-F238E27FC236}">
                <a16:creationId xmlns:a16="http://schemas.microsoft.com/office/drawing/2014/main" xmlns="" id="{4C04F15D-3CC6-1A85-C3A8-9BB02A4448E2}"/>
              </a:ext>
            </a:extLst>
          </p:cNvPr>
          <p:cNvSpPr/>
          <p:nvPr/>
        </p:nvSpPr>
        <p:spPr>
          <a:xfrm>
            <a:off x="1950720" y="5264329"/>
            <a:ext cx="2185851" cy="40930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Factual Knowledge</a:t>
            </a:r>
          </a:p>
        </p:txBody>
      </p:sp>
      <p:sp>
        <p:nvSpPr>
          <p:cNvPr id="11" name="Rounded Rectangle 10">
            <a:extLst>
              <a:ext uri="{FF2B5EF4-FFF2-40B4-BE49-F238E27FC236}">
                <a16:creationId xmlns:a16="http://schemas.microsoft.com/office/drawing/2014/main" xmlns="" id="{7900F3FE-2567-0D01-5497-27C0039140A8}"/>
              </a:ext>
            </a:extLst>
          </p:cNvPr>
          <p:cNvSpPr/>
          <p:nvPr/>
        </p:nvSpPr>
        <p:spPr>
          <a:xfrm>
            <a:off x="5040086" y="5273743"/>
            <a:ext cx="2344266" cy="40930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Common Knowledge</a:t>
            </a:r>
          </a:p>
        </p:txBody>
      </p:sp>
      <p:sp>
        <p:nvSpPr>
          <p:cNvPr id="38" name="Rounded Rectangle 37">
            <a:extLst>
              <a:ext uri="{FF2B5EF4-FFF2-40B4-BE49-F238E27FC236}">
                <a16:creationId xmlns:a16="http://schemas.microsoft.com/office/drawing/2014/main" xmlns="" id="{13E75E4D-195E-3D01-4FDD-ABE843BB4396}"/>
              </a:ext>
            </a:extLst>
          </p:cNvPr>
          <p:cNvSpPr/>
          <p:nvPr/>
        </p:nvSpPr>
        <p:spPr>
          <a:xfrm>
            <a:off x="8241634" y="5264329"/>
            <a:ext cx="2185851" cy="40930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Knowledge</a:t>
            </a:r>
          </a:p>
        </p:txBody>
      </p:sp>
      <p:sp>
        <p:nvSpPr>
          <p:cNvPr id="43" name="Oval 42">
            <a:extLst>
              <a:ext uri="{FF2B5EF4-FFF2-40B4-BE49-F238E27FC236}">
                <a16:creationId xmlns:a16="http://schemas.microsoft.com/office/drawing/2014/main" xmlns="" id="{854B0207-95DC-E1FA-700C-E5226A433DDD}"/>
              </a:ext>
            </a:extLst>
          </p:cNvPr>
          <p:cNvSpPr/>
          <p:nvPr/>
        </p:nvSpPr>
        <p:spPr>
          <a:xfrm>
            <a:off x="5573485" y="3671016"/>
            <a:ext cx="1323702" cy="539931"/>
          </a:xfrm>
          <a:prstGeom prst="ellipse">
            <a:avLst/>
          </a:prstGeom>
          <a:solidFill>
            <a:srgbClr val="FFF2CD"/>
          </a:solidFill>
          <a:ln w="3175">
            <a:solidFill>
              <a:srgbClr val="DCA701"/>
            </a:solid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lang="en-US" dirty="0">
                <a:solidFill>
                  <a:srgbClr val="DCA701"/>
                </a:solidFill>
              </a:rPr>
              <a:t>Procedural Knowledge</a:t>
            </a:r>
          </a:p>
        </p:txBody>
      </p:sp>
      <p:sp>
        <p:nvSpPr>
          <p:cNvPr id="44" name="Oval 43">
            <a:extLst>
              <a:ext uri="{FF2B5EF4-FFF2-40B4-BE49-F238E27FC236}">
                <a16:creationId xmlns:a16="http://schemas.microsoft.com/office/drawing/2014/main" xmlns="" id="{225049FE-07AE-8B91-3F51-58B417C0275F}"/>
              </a:ext>
            </a:extLst>
          </p:cNvPr>
          <p:cNvSpPr/>
          <p:nvPr/>
        </p:nvSpPr>
        <p:spPr>
          <a:xfrm>
            <a:off x="4738505" y="4210948"/>
            <a:ext cx="1357495" cy="695734"/>
          </a:xfrm>
          <a:prstGeom prst="ellipse">
            <a:avLst/>
          </a:prstGeom>
          <a:solidFill>
            <a:srgbClr val="FFF2CD"/>
          </a:solidFill>
          <a:ln w="3175">
            <a:solidFill>
              <a:srgbClr val="DCA70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solidFill>
                  <a:srgbClr val="DCA701"/>
                </a:solidFill>
              </a:rPr>
              <a:t>Common-sense Knowledge</a:t>
            </a:r>
          </a:p>
        </p:txBody>
      </p:sp>
      <p:sp>
        <p:nvSpPr>
          <p:cNvPr id="45" name="Oval 44">
            <a:extLst>
              <a:ext uri="{FF2B5EF4-FFF2-40B4-BE49-F238E27FC236}">
                <a16:creationId xmlns:a16="http://schemas.microsoft.com/office/drawing/2014/main" xmlns="" id="{FF484444-C492-1CBA-E504-7A9360F9BADB}"/>
              </a:ext>
            </a:extLst>
          </p:cNvPr>
          <p:cNvSpPr/>
          <p:nvPr/>
        </p:nvSpPr>
        <p:spPr>
          <a:xfrm>
            <a:off x="6323254" y="4306388"/>
            <a:ext cx="1255695" cy="539931"/>
          </a:xfrm>
          <a:prstGeom prst="ellipse">
            <a:avLst/>
          </a:prstGeom>
          <a:solidFill>
            <a:schemeClr val="accent6">
              <a:lumMod val="20000"/>
              <a:lumOff val="8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accent6"/>
                </a:solidFill>
              </a:rPr>
              <a:t>External KB</a:t>
            </a:r>
          </a:p>
        </p:txBody>
      </p:sp>
      <p:sp>
        <p:nvSpPr>
          <p:cNvPr id="46" name="Oval 45">
            <a:extLst>
              <a:ext uri="{FF2B5EF4-FFF2-40B4-BE49-F238E27FC236}">
                <a16:creationId xmlns:a16="http://schemas.microsoft.com/office/drawing/2014/main" xmlns="" id="{82130F34-C006-144A-36A8-C0C49AEA2C39}"/>
              </a:ext>
            </a:extLst>
          </p:cNvPr>
          <p:cNvSpPr/>
          <p:nvPr/>
        </p:nvSpPr>
        <p:spPr>
          <a:xfrm>
            <a:off x="7932679" y="3761194"/>
            <a:ext cx="1297365" cy="539931"/>
          </a:xfrm>
          <a:prstGeom prst="ellipse">
            <a:avLst/>
          </a:prstGeom>
          <a:solidFill>
            <a:schemeClr val="accent6">
              <a:lumMod val="20000"/>
              <a:lumOff val="8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accent6"/>
                </a:solidFill>
              </a:rPr>
              <a:t>language model</a:t>
            </a:r>
          </a:p>
        </p:txBody>
      </p:sp>
      <p:sp>
        <p:nvSpPr>
          <p:cNvPr id="47" name="TextBox 46">
            <a:extLst>
              <a:ext uri="{FF2B5EF4-FFF2-40B4-BE49-F238E27FC236}">
                <a16:creationId xmlns:a16="http://schemas.microsoft.com/office/drawing/2014/main" xmlns="" id="{3BB9CFE3-8FF7-5B51-D461-1B4562620F8A}"/>
              </a:ext>
            </a:extLst>
          </p:cNvPr>
          <p:cNvSpPr txBox="1"/>
          <p:nvPr/>
        </p:nvSpPr>
        <p:spPr>
          <a:xfrm>
            <a:off x="-934192" y="6045715"/>
            <a:ext cx="1147250" cy="523220"/>
          </a:xfrm>
          <a:prstGeom prst="rect">
            <a:avLst/>
          </a:prstGeom>
          <a:noFill/>
        </p:spPr>
        <p:txBody>
          <a:bodyPr wrap="square" rtlCol="0">
            <a:spAutoFit/>
          </a:bodyPr>
          <a:lstStyle/>
          <a:p>
            <a:r>
              <a:rPr lang="en-US" dirty="0">
                <a:solidFill>
                  <a:schemeClr val="tx1">
                    <a:lumMod val="65000"/>
                    <a:lumOff val="35000"/>
                  </a:schemeClr>
                </a:solidFill>
              </a:rPr>
              <a:t>Explicit Knowledge</a:t>
            </a:r>
          </a:p>
        </p:txBody>
      </p:sp>
      <p:sp>
        <p:nvSpPr>
          <p:cNvPr id="48" name="TextBox 47">
            <a:extLst>
              <a:ext uri="{FF2B5EF4-FFF2-40B4-BE49-F238E27FC236}">
                <a16:creationId xmlns:a16="http://schemas.microsoft.com/office/drawing/2014/main" xmlns="" id="{D45D9865-1529-7277-01E3-540E038E3B8C}"/>
              </a:ext>
            </a:extLst>
          </p:cNvPr>
          <p:cNvSpPr txBox="1"/>
          <p:nvPr/>
        </p:nvSpPr>
        <p:spPr>
          <a:xfrm>
            <a:off x="12296909" y="6015692"/>
            <a:ext cx="1147250" cy="523220"/>
          </a:xfrm>
          <a:prstGeom prst="rect">
            <a:avLst/>
          </a:prstGeom>
          <a:noFill/>
        </p:spPr>
        <p:txBody>
          <a:bodyPr wrap="square" rtlCol="0">
            <a:spAutoFit/>
          </a:bodyPr>
          <a:lstStyle/>
          <a:p>
            <a:r>
              <a:rPr lang="en-US" dirty="0">
                <a:solidFill>
                  <a:schemeClr val="tx1">
                    <a:lumMod val="65000"/>
                    <a:lumOff val="35000"/>
                  </a:schemeClr>
                </a:solidFill>
              </a:rPr>
              <a:t>Implicit Knowledge</a:t>
            </a:r>
          </a:p>
        </p:txBody>
      </p:sp>
      <p:sp>
        <p:nvSpPr>
          <p:cNvPr id="49" name="Oval 48">
            <a:extLst>
              <a:ext uri="{FF2B5EF4-FFF2-40B4-BE49-F238E27FC236}">
                <a16:creationId xmlns:a16="http://schemas.microsoft.com/office/drawing/2014/main" xmlns="" id="{28D70F30-1994-CB68-EBB8-683B6AA38A2F}"/>
              </a:ext>
            </a:extLst>
          </p:cNvPr>
          <p:cNvSpPr/>
          <p:nvPr/>
        </p:nvSpPr>
        <p:spPr>
          <a:xfrm>
            <a:off x="9431383" y="3782966"/>
            <a:ext cx="1240772" cy="539931"/>
          </a:xfrm>
          <a:prstGeom prst="ellipse">
            <a:avLst/>
          </a:prstGeom>
          <a:solidFill>
            <a:srgbClr val="FFF2CD"/>
          </a:solidFill>
          <a:ln w="3175">
            <a:solidFill>
              <a:srgbClr val="DCA70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DCA701"/>
                </a:solidFill>
              </a:rPr>
              <a:t>V+L model</a:t>
            </a:r>
          </a:p>
        </p:txBody>
      </p:sp>
      <p:sp>
        <p:nvSpPr>
          <p:cNvPr id="50" name="Oval 49">
            <a:extLst>
              <a:ext uri="{FF2B5EF4-FFF2-40B4-BE49-F238E27FC236}">
                <a16:creationId xmlns:a16="http://schemas.microsoft.com/office/drawing/2014/main" xmlns="" id="{4DE925CC-31FF-2DCE-4D53-9104011EF5FE}"/>
              </a:ext>
            </a:extLst>
          </p:cNvPr>
          <p:cNvSpPr/>
          <p:nvPr/>
        </p:nvSpPr>
        <p:spPr>
          <a:xfrm>
            <a:off x="8624915" y="4620232"/>
            <a:ext cx="1503154" cy="539931"/>
          </a:xfrm>
          <a:prstGeom prst="ellipse">
            <a:avLst/>
          </a:prstGeom>
          <a:solidFill>
            <a:schemeClr val="accent6">
              <a:lumMod val="20000"/>
              <a:lumOff val="8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accent6"/>
                </a:solidFill>
              </a:rPr>
              <a:t>Knowledge</a:t>
            </a:r>
          </a:p>
        </p:txBody>
      </p:sp>
      <p:sp>
        <p:nvSpPr>
          <p:cNvPr id="51" name="Right Arrow 50">
            <a:extLst>
              <a:ext uri="{FF2B5EF4-FFF2-40B4-BE49-F238E27FC236}">
                <a16:creationId xmlns:a16="http://schemas.microsoft.com/office/drawing/2014/main" xmlns="" id="{21769CB7-B6AF-C7A0-67DD-6A05C0C64F78}"/>
              </a:ext>
            </a:extLst>
          </p:cNvPr>
          <p:cNvSpPr/>
          <p:nvPr/>
        </p:nvSpPr>
        <p:spPr>
          <a:xfrm rot="2952997">
            <a:off x="8525691" y="4428308"/>
            <a:ext cx="315646" cy="191924"/>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Right Arrow 51">
            <a:extLst>
              <a:ext uri="{FF2B5EF4-FFF2-40B4-BE49-F238E27FC236}">
                <a16:creationId xmlns:a16="http://schemas.microsoft.com/office/drawing/2014/main" xmlns="" id="{32E342C2-54DF-B895-94D0-1A6D1FCDE604}"/>
              </a:ext>
            </a:extLst>
          </p:cNvPr>
          <p:cNvSpPr/>
          <p:nvPr/>
        </p:nvSpPr>
        <p:spPr>
          <a:xfrm rot="18690174">
            <a:off x="9634347" y="4382092"/>
            <a:ext cx="315646" cy="191924"/>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Right Arrow 52">
            <a:extLst>
              <a:ext uri="{FF2B5EF4-FFF2-40B4-BE49-F238E27FC236}">
                <a16:creationId xmlns:a16="http://schemas.microsoft.com/office/drawing/2014/main" xmlns="" id="{06948D7A-3703-7B4B-7957-683DF4AE4962}"/>
              </a:ext>
            </a:extLst>
          </p:cNvPr>
          <p:cNvSpPr/>
          <p:nvPr/>
        </p:nvSpPr>
        <p:spPr>
          <a:xfrm rot="7945070">
            <a:off x="9824966" y="4434722"/>
            <a:ext cx="315646" cy="191924"/>
          </a:xfrm>
          <a:prstGeom prst="rightArrow">
            <a:avLst/>
          </a:prstGeom>
          <a:solidFill>
            <a:srgbClr val="DCA70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xmlns="" id="{9347DA96-E514-A841-2605-858DECA9D9AB}"/>
              </a:ext>
            </a:extLst>
          </p:cNvPr>
          <p:cNvSpPr txBox="1"/>
          <p:nvPr/>
        </p:nvSpPr>
        <p:spPr>
          <a:xfrm>
            <a:off x="1626221" y="1764498"/>
            <a:ext cx="9146281" cy="400110"/>
          </a:xfrm>
          <a:prstGeom prst="rect">
            <a:avLst/>
          </a:prstGeom>
          <a:noFill/>
        </p:spPr>
        <p:txBody>
          <a:bodyPr wrap="square">
            <a:spAutoFit/>
          </a:bodyPr>
          <a:lstStyle/>
          <a:p>
            <a:pPr>
              <a:buClr>
                <a:schemeClr val="dk1"/>
              </a:buClr>
              <a:buSzPts val="2400"/>
            </a:pPr>
            <a:r>
              <a:rPr lang="en-US" sz="2000" dirty="0">
                <a:solidFill>
                  <a:schemeClr val="tx1">
                    <a:lumMod val="65000"/>
                    <a:lumOff val="35000"/>
                  </a:schemeClr>
                </a:solidFill>
              </a:rPr>
              <a:t>Model Knowledge is the knowledge embedded and encoded in models. </a:t>
            </a:r>
            <a:endParaRPr lang="en-US" sz="2000" b="1" dirty="0">
              <a:solidFill>
                <a:schemeClr val="tx1">
                  <a:lumMod val="65000"/>
                  <a:lumOff val="35000"/>
                </a:schemeClr>
              </a:solidFill>
            </a:endParaRPr>
          </a:p>
        </p:txBody>
      </p:sp>
      <p:cxnSp>
        <p:nvCxnSpPr>
          <p:cNvPr id="57" name="Straight Connector 56">
            <a:extLst>
              <a:ext uri="{FF2B5EF4-FFF2-40B4-BE49-F238E27FC236}">
                <a16:creationId xmlns:a16="http://schemas.microsoft.com/office/drawing/2014/main" xmlns="" id="{C5CC21D3-129E-16DF-E2F2-AC03AE131AFB}"/>
              </a:ext>
            </a:extLst>
          </p:cNvPr>
          <p:cNvCxnSpPr>
            <a:cxnSpLocks/>
            <a:stCxn id="44" idx="4"/>
            <a:endCxn id="11" idx="0"/>
          </p:cNvCxnSpPr>
          <p:nvPr/>
        </p:nvCxnSpPr>
        <p:spPr>
          <a:xfrm>
            <a:off x="5417253" y="4906682"/>
            <a:ext cx="794966" cy="367061"/>
          </a:xfrm>
          <a:prstGeom prst="line">
            <a:avLst/>
          </a:prstGeom>
        </p:spPr>
        <p:style>
          <a:lnRef idx="2">
            <a:schemeClr val="accent6"/>
          </a:lnRef>
          <a:fillRef idx="0">
            <a:schemeClr val="accent6"/>
          </a:fillRef>
          <a:effectRef idx="1">
            <a:schemeClr val="accent6"/>
          </a:effectRef>
          <a:fontRef idx="minor">
            <a:schemeClr val="tx1"/>
          </a:fontRef>
        </p:style>
      </p:cxnSp>
      <p:cxnSp>
        <p:nvCxnSpPr>
          <p:cNvPr id="58" name="Straight Connector 57">
            <a:extLst>
              <a:ext uri="{FF2B5EF4-FFF2-40B4-BE49-F238E27FC236}">
                <a16:creationId xmlns:a16="http://schemas.microsoft.com/office/drawing/2014/main" xmlns="" id="{EC550AE0-EE4B-F9D8-97B0-F1C5D7413BE1}"/>
              </a:ext>
            </a:extLst>
          </p:cNvPr>
          <p:cNvCxnSpPr>
            <a:cxnSpLocks/>
            <a:stCxn id="45" idx="4"/>
            <a:endCxn id="11" idx="0"/>
          </p:cNvCxnSpPr>
          <p:nvPr/>
        </p:nvCxnSpPr>
        <p:spPr>
          <a:xfrm flipH="1">
            <a:off x="6212219" y="4846319"/>
            <a:ext cx="738883" cy="427424"/>
          </a:xfrm>
          <a:prstGeom prst="line">
            <a:avLst/>
          </a:prstGeom>
        </p:spPr>
        <p:style>
          <a:lnRef idx="2">
            <a:schemeClr val="accent6"/>
          </a:lnRef>
          <a:fillRef idx="0">
            <a:schemeClr val="accent6"/>
          </a:fillRef>
          <a:effectRef idx="1">
            <a:schemeClr val="accent6"/>
          </a:effectRef>
          <a:fontRef idx="minor">
            <a:schemeClr val="tx1"/>
          </a:fontRef>
        </p:style>
      </p:cxnSp>
      <p:cxnSp>
        <p:nvCxnSpPr>
          <p:cNvPr id="61" name="Straight Connector 60">
            <a:extLst>
              <a:ext uri="{FF2B5EF4-FFF2-40B4-BE49-F238E27FC236}">
                <a16:creationId xmlns:a16="http://schemas.microsoft.com/office/drawing/2014/main" xmlns="" id="{BF6CF6ED-D052-7CC4-FDE3-4B7E84D2F9C1}"/>
              </a:ext>
            </a:extLst>
          </p:cNvPr>
          <p:cNvCxnSpPr>
            <a:cxnSpLocks/>
            <a:stCxn id="43" idx="4"/>
            <a:endCxn id="11" idx="0"/>
          </p:cNvCxnSpPr>
          <p:nvPr/>
        </p:nvCxnSpPr>
        <p:spPr>
          <a:xfrm flipH="1">
            <a:off x="6212219" y="4210947"/>
            <a:ext cx="23117" cy="1062796"/>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2149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D3DFCA-FAD9-7C4C-9825-27912DD62FE6}"/>
              </a:ext>
            </a:extLst>
          </p:cNvPr>
          <p:cNvSpPr>
            <a:spLocks noGrp="1"/>
          </p:cNvSpPr>
          <p:nvPr>
            <p:ph type="title"/>
          </p:nvPr>
        </p:nvSpPr>
        <p:spPr/>
        <p:txBody>
          <a:bodyPr/>
          <a:lstStyle/>
          <a:p>
            <a:r>
              <a:rPr lang="en-US" dirty="0"/>
              <a:t>Moving towards…</a:t>
            </a:r>
          </a:p>
        </p:txBody>
      </p:sp>
      <p:sp>
        <p:nvSpPr>
          <p:cNvPr id="3" name="Content Placeholder 2">
            <a:extLst>
              <a:ext uri="{FF2B5EF4-FFF2-40B4-BE49-F238E27FC236}">
                <a16:creationId xmlns:a16="http://schemas.microsoft.com/office/drawing/2014/main" xmlns="" id="{741BA6CC-D233-7940-9363-D11212B22929}"/>
              </a:ext>
            </a:extLst>
          </p:cNvPr>
          <p:cNvSpPr>
            <a:spLocks noGrp="1"/>
          </p:cNvSpPr>
          <p:nvPr>
            <p:ph idx="1"/>
          </p:nvPr>
        </p:nvSpPr>
        <p:spPr/>
        <p:txBody>
          <a:bodyPr/>
          <a:lstStyle/>
          <a:p>
            <a:pPr>
              <a:lnSpc>
                <a:spcPct val="150000"/>
              </a:lnSpc>
            </a:pPr>
            <a:r>
              <a:rPr lang="en-US" dirty="0"/>
              <a:t>On the model side, adding knowledge can guide the model where to focus.</a:t>
            </a:r>
          </a:p>
          <a:p>
            <a:pPr lvl="1">
              <a:lnSpc>
                <a:spcPct val="150000"/>
              </a:lnSpc>
            </a:pPr>
            <a:r>
              <a:rPr lang="en-US" dirty="0">
                <a:solidFill>
                  <a:srgbClr val="0070C0"/>
                </a:solidFill>
              </a:rPr>
              <a:t>Structured knowledge </a:t>
            </a:r>
            <a:r>
              <a:rPr lang="en-US" dirty="0"/>
              <a:t>(such as event graph structure) </a:t>
            </a:r>
          </a:p>
          <a:p>
            <a:pPr lvl="1">
              <a:lnSpc>
                <a:spcPct val="150000"/>
              </a:lnSpc>
            </a:pPr>
            <a:r>
              <a:rPr lang="en-US" dirty="0">
                <a:solidFill>
                  <a:srgbClr val="0070C0"/>
                </a:solidFill>
              </a:rPr>
              <a:t>Abstract word understanding </a:t>
            </a:r>
            <a:r>
              <a:rPr lang="en-US" dirty="0"/>
              <a:t>(such as verb, adjectives, </a:t>
            </a:r>
            <a:r>
              <a:rPr lang="en-US" dirty="0" err="1"/>
              <a:t>etc</a:t>
            </a:r>
            <a:r>
              <a:rPr lang="en-US" dirty="0"/>
              <a:t>)</a:t>
            </a:r>
          </a:p>
          <a:p>
            <a:pPr>
              <a:lnSpc>
                <a:spcPct val="150000"/>
              </a:lnSpc>
            </a:pPr>
            <a:r>
              <a:rPr lang="en-US" dirty="0"/>
              <a:t>On the data side, knowledge is useful in the following ways:</a:t>
            </a:r>
          </a:p>
          <a:p>
            <a:pPr lvl="1">
              <a:lnSpc>
                <a:spcPct val="150000"/>
              </a:lnSpc>
            </a:pPr>
            <a:r>
              <a:rPr lang="en-US" dirty="0"/>
              <a:t>In-context prompt</a:t>
            </a:r>
          </a:p>
          <a:p>
            <a:pPr lvl="1">
              <a:lnSpc>
                <a:spcPct val="150000"/>
              </a:lnSpc>
            </a:pPr>
            <a:r>
              <a:rPr lang="en-US" dirty="0"/>
              <a:t>Data augmentation</a:t>
            </a:r>
          </a:p>
          <a:p>
            <a:pPr lvl="1">
              <a:lnSpc>
                <a:spcPct val="150000"/>
              </a:lnSpc>
            </a:pPr>
            <a:r>
              <a:rPr lang="en-US" dirty="0"/>
              <a:t>Data selection</a:t>
            </a:r>
          </a:p>
          <a:p>
            <a:pPr>
              <a:lnSpc>
                <a:spcPct val="150000"/>
              </a:lnSpc>
            </a:pPr>
            <a:endParaRPr lang="en-US" dirty="0"/>
          </a:p>
        </p:txBody>
      </p:sp>
      <p:sp>
        <p:nvSpPr>
          <p:cNvPr id="4" name="Slide Number Placeholder 3">
            <a:extLst>
              <a:ext uri="{FF2B5EF4-FFF2-40B4-BE49-F238E27FC236}">
                <a16:creationId xmlns:a16="http://schemas.microsoft.com/office/drawing/2014/main" xmlns="" id="{7ABB27B7-AFA9-7C46-B3C5-F194B0F763B6}"/>
              </a:ext>
            </a:extLst>
          </p:cNvPr>
          <p:cNvSpPr>
            <a:spLocks noGrp="1"/>
          </p:cNvSpPr>
          <p:nvPr>
            <p:ph type="sldNum" sz="quarter" idx="12"/>
          </p:nvPr>
        </p:nvSpPr>
        <p:spPr/>
        <p:txBody>
          <a:bodyPr/>
          <a:lstStyle/>
          <a:p>
            <a:fld id="{89057327-5C45-3844-9BAD-8A2E33F71C3A}" type="slidenum">
              <a:rPr lang="en-US" smtClean="0"/>
              <a:t>23</a:t>
            </a:fld>
            <a:endParaRPr lang="en-US"/>
          </a:p>
        </p:txBody>
      </p:sp>
    </p:spTree>
    <p:extLst>
      <p:ext uri="{BB962C8B-B14F-4D97-AF65-F5344CB8AC3E}">
        <p14:creationId xmlns:p14="http://schemas.microsoft.com/office/powerpoint/2010/main" val="1796156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05FC2B-E38B-9958-802C-BD6C22AF8D6A}"/>
              </a:ext>
            </a:extLst>
          </p:cNvPr>
          <p:cNvSpPr>
            <a:spLocks noGrp="1"/>
          </p:cNvSpPr>
          <p:nvPr>
            <p:ph type="title"/>
          </p:nvPr>
        </p:nvSpPr>
        <p:spPr/>
        <p:txBody>
          <a:bodyPr/>
          <a:lstStyle/>
          <a:p>
            <a:r>
              <a:rPr lang="en-US" dirty="0"/>
              <a:t>Factual Knowledge</a:t>
            </a:r>
          </a:p>
        </p:txBody>
      </p:sp>
      <p:sp>
        <p:nvSpPr>
          <p:cNvPr id="4" name="Slide Number Placeholder 3">
            <a:extLst>
              <a:ext uri="{FF2B5EF4-FFF2-40B4-BE49-F238E27FC236}">
                <a16:creationId xmlns:a16="http://schemas.microsoft.com/office/drawing/2014/main" xmlns="" id="{3BF369B7-D7A6-59A9-65E8-C731614763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dirty="0"/>
          </a:p>
        </p:txBody>
      </p:sp>
      <p:sp>
        <p:nvSpPr>
          <p:cNvPr id="7" name="Freeform 6">
            <a:extLst>
              <a:ext uri="{FF2B5EF4-FFF2-40B4-BE49-F238E27FC236}">
                <a16:creationId xmlns:a16="http://schemas.microsoft.com/office/drawing/2014/main" xmlns="" id="{D9D2D51C-CC89-9358-3A49-C71A923ACE62}"/>
              </a:ext>
            </a:extLst>
          </p:cNvPr>
          <p:cNvSpPr/>
          <p:nvPr/>
        </p:nvSpPr>
        <p:spPr>
          <a:xfrm>
            <a:off x="553636" y="1220584"/>
            <a:ext cx="11385815" cy="1435530"/>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xmlns="" id="{D392EB14-DD37-5ABD-B9B2-0D2CB590AB05}"/>
              </a:ext>
            </a:extLst>
          </p:cNvPr>
          <p:cNvCxnSpPr/>
          <p:nvPr/>
        </p:nvCxnSpPr>
        <p:spPr>
          <a:xfrm>
            <a:off x="553636" y="5468982"/>
            <a:ext cx="11030901" cy="0"/>
          </a:xfrm>
          <a:prstGeom prst="straightConnector1">
            <a:avLst/>
          </a:prstGeom>
          <a:ln>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sp>
        <p:nvSpPr>
          <p:cNvPr id="39" name="Rounded Rectangle 38">
            <a:extLst>
              <a:ext uri="{FF2B5EF4-FFF2-40B4-BE49-F238E27FC236}">
                <a16:creationId xmlns:a16="http://schemas.microsoft.com/office/drawing/2014/main" xmlns="" id="{C53BC38E-52C8-0D88-39F0-83B7DACCD505}"/>
              </a:ext>
            </a:extLst>
          </p:cNvPr>
          <p:cNvSpPr/>
          <p:nvPr/>
        </p:nvSpPr>
        <p:spPr>
          <a:xfrm>
            <a:off x="1672046" y="3483428"/>
            <a:ext cx="2865120" cy="1889760"/>
          </a:xfrm>
          <a:prstGeom prst="roundRect">
            <a:avLst>
              <a:gd name="adj" fmla="val 10676"/>
            </a:avLst>
          </a:prstGeom>
          <a:noFill/>
          <a:ln w="63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xmlns="" id="{EF78AE38-8057-2B96-24C7-C9249EF8F77D}"/>
              </a:ext>
            </a:extLst>
          </p:cNvPr>
          <p:cNvSpPr/>
          <p:nvPr/>
        </p:nvSpPr>
        <p:spPr>
          <a:xfrm>
            <a:off x="4715689" y="3505867"/>
            <a:ext cx="2967343" cy="1889760"/>
          </a:xfrm>
          <a:prstGeom prst="roundRect">
            <a:avLst>
              <a:gd name="adj" fmla="val 10676"/>
            </a:avLst>
          </a:prstGeom>
          <a:noFill/>
          <a:ln w="63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xmlns="" id="{A17BFBDD-C99A-A4CB-6C96-F9CEC1C4478F}"/>
              </a:ext>
            </a:extLst>
          </p:cNvPr>
          <p:cNvSpPr/>
          <p:nvPr/>
        </p:nvSpPr>
        <p:spPr>
          <a:xfrm>
            <a:off x="7841038" y="3501514"/>
            <a:ext cx="2865120" cy="1889760"/>
          </a:xfrm>
          <a:prstGeom prst="roundRect">
            <a:avLst>
              <a:gd name="adj" fmla="val 10676"/>
            </a:avLst>
          </a:prstGeom>
          <a:noFill/>
          <a:ln w="63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2" name="Table 42">
            <a:extLst>
              <a:ext uri="{FF2B5EF4-FFF2-40B4-BE49-F238E27FC236}">
                <a16:creationId xmlns:a16="http://schemas.microsoft.com/office/drawing/2014/main" xmlns="" id="{642BA4BC-F9A7-8298-AC4C-D300F148D8E1}"/>
              </a:ext>
            </a:extLst>
          </p:cNvPr>
          <p:cNvGraphicFramePr>
            <a:graphicFrameLocks noGrp="1"/>
          </p:cNvGraphicFramePr>
          <p:nvPr/>
        </p:nvGraphicFramePr>
        <p:xfrm>
          <a:off x="1845597" y="3686628"/>
          <a:ext cx="2552232" cy="1524000"/>
        </p:xfrm>
        <a:graphic>
          <a:graphicData uri="http://schemas.openxmlformats.org/drawingml/2006/table">
            <a:tbl>
              <a:tblPr firstRow="1" bandRow="1">
                <a:tableStyleId>{9D7B26C5-4107-4FEC-AEDC-1716B250A1EF}</a:tableStyleId>
              </a:tblPr>
              <a:tblGrid>
                <a:gridCol w="1028232">
                  <a:extLst>
                    <a:ext uri="{9D8B030D-6E8A-4147-A177-3AD203B41FA5}">
                      <a16:colId xmlns:a16="http://schemas.microsoft.com/office/drawing/2014/main" xmlns="" val="3206851443"/>
                    </a:ext>
                  </a:extLst>
                </a:gridCol>
                <a:gridCol w="1524000">
                  <a:extLst>
                    <a:ext uri="{9D8B030D-6E8A-4147-A177-3AD203B41FA5}">
                      <a16:colId xmlns:a16="http://schemas.microsoft.com/office/drawing/2014/main" xmlns="" val="1459917004"/>
                    </a:ext>
                  </a:extLst>
                </a:gridCol>
              </a:tblGrid>
              <a:tr h="296381">
                <a:tc>
                  <a:txBody>
                    <a:bodyPr/>
                    <a:lstStyle/>
                    <a:p>
                      <a:pPr algn="ctr"/>
                      <a:r>
                        <a:rPr lang="en-US" dirty="0">
                          <a:solidFill>
                            <a:schemeClr val="accent6"/>
                          </a:solidFill>
                        </a:rPr>
                        <a:t>Text</a:t>
                      </a:r>
                    </a:p>
                  </a:txBody>
                  <a:tcPr/>
                </a:tc>
                <a:tc>
                  <a:txBody>
                    <a:bodyPr/>
                    <a:lstStyle/>
                    <a:p>
                      <a:pPr algn="ctr"/>
                      <a:r>
                        <a:rPr lang="en-US" dirty="0">
                          <a:solidFill>
                            <a:srgbClr val="DCA701"/>
                          </a:solidFill>
                        </a:rPr>
                        <a:t>Vision</a:t>
                      </a:r>
                    </a:p>
                  </a:txBody>
                  <a:tcPr/>
                </a:tc>
                <a:extLst>
                  <a:ext uri="{0D108BD9-81ED-4DB2-BD59-A6C34878D82A}">
                    <a16:rowId xmlns:a16="http://schemas.microsoft.com/office/drawing/2014/main" xmlns="" val="1814700231"/>
                  </a:ext>
                </a:extLst>
              </a:tr>
              <a:tr h="296381">
                <a:tc>
                  <a:txBody>
                    <a:bodyPr/>
                    <a:lstStyle/>
                    <a:p>
                      <a:pPr algn="ctr"/>
                      <a:r>
                        <a:rPr lang="en-US" dirty="0">
                          <a:solidFill>
                            <a:schemeClr val="accent6"/>
                          </a:solidFill>
                        </a:rPr>
                        <a:t>Entity</a:t>
                      </a:r>
                    </a:p>
                  </a:txBody>
                  <a:tcPr>
                    <a:solidFill>
                      <a:schemeClr val="bg1">
                        <a:lumMod val="85000"/>
                        <a:alpha val="20000"/>
                      </a:schemeClr>
                    </a:solidFill>
                  </a:tcPr>
                </a:tc>
                <a:tc>
                  <a:txBody>
                    <a:bodyPr/>
                    <a:lstStyle/>
                    <a:p>
                      <a:pPr algn="ctr"/>
                      <a:r>
                        <a:rPr lang="en-US" dirty="0">
                          <a:solidFill>
                            <a:srgbClr val="DCA701"/>
                          </a:solidFill>
                        </a:rPr>
                        <a:t>Object</a:t>
                      </a:r>
                    </a:p>
                  </a:txBody>
                  <a:tcPr>
                    <a:solidFill>
                      <a:schemeClr val="bg1">
                        <a:lumMod val="85000"/>
                        <a:alpha val="20000"/>
                      </a:schemeClr>
                    </a:solidFill>
                  </a:tcPr>
                </a:tc>
                <a:extLst>
                  <a:ext uri="{0D108BD9-81ED-4DB2-BD59-A6C34878D82A}">
                    <a16:rowId xmlns:a16="http://schemas.microsoft.com/office/drawing/2014/main" xmlns="" val="814150681"/>
                  </a:ext>
                </a:extLst>
              </a:tr>
              <a:tr h="296381">
                <a:tc>
                  <a:txBody>
                    <a:bodyPr/>
                    <a:lstStyle/>
                    <a:p>
                      <a:pPr algn="ctr"/>
                      <a:r>
                        <a:rPr lang="en-US" dirty="0">
                          <a:solidFill>
                            <a:schemeClr val="accent6"/>
                          </a:solidFill>
                        </a:rPr>
                        <a:t>Attribute</a:t>
                      </a:r>
                    </a:p>
                  </a:txBody>
                  <a:tcPr>
                    <a:solidFill>
                      <a:schemeClr val="bg1">
                        <a:lumMod val="85000"/>
                        <a:alpha val="20000"/>
                      </a:schemeClr>
                    </a:solidFill>
                  </a:tcPr>
                </a:tc>
                <a:tc>
                  <a:txBody>
                    <a:bodyPr/>
                    <a:lstStyle/>
                    <a:p>
                      <a:pPr algn="ctr"/>
                      <a:r>
                        <a:rPr lang="en-US" dirty="0">
                          <a:solidFill>
                            <a:srgbClr val="DCA701"/>
                          </a:solidFill>
                        </a:rPr>
                        <a:t>Attribute</a:t>
                      </a:r>
                    </a:p>
                  </a:txBody>
                  <a:tcPr>
                    <a:solidFill>
                      <a:schemeClr val="bg1">
                        <a:lumMod val="85000"/>
                        <a:alpha val="20000"/>
                      </a:schemeClr>
                    </a:solidFill>
                  </a:tcPr>
                </a:tc>
                <a:extLst>
                  <a:ext uri="{0D108BD9-81ED-4DB2-BD59-A6C34878D82A}">
                    <a16:rowId xmlns:a16="http://schemas.microsoft.com/office/drawing/2014/main" xmlns="" val="2475777970"/>
                  </a:ext>
                </a:extLst>
              </a:tr>
              <a:tr h="296381">
                <a:tc>
                  <a:txBody>
                    <a:bodyPr/>
                    <a:lstStyle/>
                    <a:p>
                      <a:pPr algn="ctr"/>
                      <a:r>
                        <a:rPr lang="en-US" dirty="0">
                          <a:solidFill>
                            <a:schemeClr val="accent6"/>
                          </a:solidFill>
                        </a:rPr>
                        <a:t>Relation</a:t>
                      </a:r>
                    </a:p>
                  </a:txBody>
                  <a:tcPr>
                    <a:solidFill>
                      <a:schemeClr val="bg1">
                        <a:lumMod val="85000"/>
                        <a:alpha val="20000"/>
                      </a:schemeClr>
                    </a:solidFill>
                  </a:tcPr>
                </a:tc>
                <a:tc>
                  <a:txBody>
                    <a:bodyPr/>
                    <a:lstStyle/>
                    <a:p>
                      <a:pPr algn="ctr"/>
                      <a:r>
                        <a:rPr lang="en-US" dirty="0">
                          <a:solidFill>
                            <a:srgbClr val="DCA701"/>
                          </a:solidFill>
                        </a:rPr>
                        <a:t>Scene Graph</a:t>
                      </a:r>
                    </a:p>
                  </a:txBody>
                  <a:tcPr>
                    <a:solidFill>
                      <a:schemeClr val="bg1">
                        <a:lumMod val="85000"/>
                        <a:alpha val="20000"/>
                      </a:schemeClr>
                    </a:solidFill>
                  </a:tcPr>
                </a:tc>
                <a:extLst>
                  <a:ext uri="{0D108BD9-81ED-4DB2-BD59-A6C34878D82A}">
                    <a16:rowId xmlns:a16="http://schemas.microsoft.com/office/drawing/2014/main" xmlns="" val="2207125948"/>
                  </a:ext>
                </a:extLst>
              </a:tr>
              <a:tr h="296381">
                <a:tc>
                  <a:txBody>
                    <a:bodyPr/>
                    <a:lstStyle/>
                    <a:p>
                      <a:pPr algn="ctr"/>
                      <a:r>
                        <a:rPr lang="en-US" dirty="0">
                          <a:solidFill>
                            <a:schemeClr val="accent6"/>
                          </a:solidFill>
                        </a:rPr>
                        <a:t>Event</a:t>
                      </a:r>
                    </a:p>
                  </a:txBody>
                  <a:tcPr>
                    <a:solidFill>
                      <a:schemeClr val="bg1">
                        <a:lumMod val="85000"/>
                        <a:alpha val="20000"/>
                      </a:schemeClr>
                    </a:solidFill>
                  </a:tcPr>
                </a:tc>
                <a:tc>
                  <a:txBody>
                    <a:bodyPr/>
                    <a:lstStyle/>
                    <a:p>
                      <a:pPr algn="ctr"/>
                      <a:r>
                        <a:rPr lang="en-US" dirty="0">
                          <a:solidFill>
                            <a:srgbClr val="DCA701"/>
                          </a:solidFill>
                        </a:rPr>
                        <a:t>Activity/Situation</a:t>
                      </a:r>
                    </a:p>
                  </a:txBody>
                  <a:tcPr>
                    <a:solidFill>
                      <a:schemeClr val="bg1">
                        <a:lumMod val="85000"/>
                        <a:alpha val="20000"/>
                      </a:schemeClr>
                    </a:solidFill>
                  </a:tcPr>
                </a:tc>
                <a:extLst>
                  <a:ext uri="{0D108BD9-81ED-4DB2-BD59-A6C34878D82A}">
                    <a16:rowId xmlns:a16="http://schemas.microsoft.com/office/drawing/2014/main" xmlns="" val="3394642654"/>
                  </a:ext>
                </a:extLst>
              </a:tr>
            </a:tbl>
          </a:graphicData>
        </a:graphic>
      </p:graphicFrame>
      <p:sp>
        <p:nvSpPr>
          <p:cNvPr id="10" name="Rounded Rectangle 9">
            <a:extLst>
              <a:ext uri="{FF2B5EF4-FFF2-40B4-BE49-F238E27FC236}">
                <a16:creationId xmlns:a16="http://schemas.microsoft.com/office/drawing/2014/main" xmlns="" id="{4C04F15D-3CC6-1A85-C3A8-9BB02A4448E2}"/>
              </a:ext>
            </a:extLst>
          </p:cNvPr>
          <p:cNvSpPr/>
          <p:nvPr/>
        </p:nvSpPr>
        <p:spPr>
          <a:xfrm>
            <a:off x="1950720" y="5264329"/>
            <a:ext cx="2185851" cy="40930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Factual Knowledge</a:t>
            </a:r>
          </a:p>
        </p:txBody>
      </p:sp>
      <p:sp>
        <p:nvSpPr>
          <p:cNvPr id="11" name="Rounded Rectangle 10">
            <a:extLst>
              <a:ext uri="{FF2B5EF4-FFF2-40B4-BE49-F238E27FC236}">
                <a16:creationId xmlns:a16="http://schemas.microsoft.com/office/drawing/2014/main" xmlns="" id="{7900F3FE-2567-0D01-5497-27C0039140A8}"/>
              </a:ext>
            </a:extLst>
          </p:cNvPr>
          <p:cNvSpPr/>
          <p:nvPr/>
        </p:nvSpPr>
        <p:spPr>
          <a:xfrm>
            <a:off x="5040086" y="5273743"/>
            <a:ext cx="2344266" cy="40930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Common Knowledge</a:t>
            </a:r>
          </a:p>
        </p:txBody>
      </p:sp>
      <p:sp>
        <p:nvSpPr>
          <p:cNvPr id="38" name="Rounded Rectangle 37">
            <a:extLst>
              <a:ext uri="{FF2B5EF4-FFF2-40B4-BE49-F238E27FC236}">
                <a16:creationId xmlns:a16="http://schemas.microsoft.com/office/drawing/2014/main" xmlns="" id="{13E75E4D-195E-3D01-4FDD-ABE843BB4396}"/>
              </a:ext>
            </a:extLst>
          </p:cNvPr>
          <p:cNvSpPr/>
          <p:nvPr/>
        </p:nvSpPr>
        <p:spPr>
          <a:xfrm>
            <a:off x="8241634" y="5264329"/>
            <a:ext cx="2185851" cy="40930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Knowledge</a:t>
            </a:r>
          </a:p>
        </p:txBody>
      </p:sp>
      <p:sp>
        <p:nvSpPr>
          <p:cNvPr id="43" name="Oval 42">
            <a:extLst>
              <a:ext uri="{FF2B5EF4-FFF2-40B4-BE49-F238E27FC236}">
                <a16:creationId xmlns:a16="http://schemas.microsoft.com/office/drawing/2014/main" xmlns="" id="{854B0207-95DC-E1FA-700C-E5226A433DDD}"/>
              </a:ext>
            </a:extLst>
          </p:cNvPr>
          <p:cNvSpPr/>
          <p:nvPr/>
        </p:nvSpPr>
        <p:spPr>
          <a:xfrm>
            <a:off x="5573485" y="3671016"/>
            <a:ext cx="1323702" cy="539931"/>
          </a:xfrm>
          <a:prstGeom prst="ellipse">
            <a:avLst/>
          </a:prstGeom>
          <a:solidFill>
            <a:srgbClr val="FFF2CD"/>
          </a:solidFill>
          <a:ln w="3175">
            <a:solidFill>
              <a:srgbClr val="DCA701"/>
            </a:solid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lang="en-US" dirty="0">
                <a:solidFill>
                  <a:srgbClr val="DCA701"/>
                </a:solidFill>
              </a:rPr>
              <a:t>Procedural Knowledge</a:t>
            </a:r>
          </a:p>
        </p:txBody>
      </p:sp>
      <p:sp>
        <p:nvSpPr>
          <p:cNvPr id="44" name="Oval 43">
            <a:extLst>
              <a:ext uri="{FF2B5EF4-FFF2-40B4-BE49-F238E27FC236}">
                <a16:creationId xmlns:a16="http://schemas.microsoft.com/office/drawing/2014/main" xmlns="" id="{225049FE-07AE-8B91-3F51-58B417C0275F}"/>
              </a:ext>
            </a:extLst>
          </p:cNvPr>
          <p:cNvSpPr/>
          <p:nvPr/>
        </p:nvSpPr>
        <p:spPr>
          <a:xfrm>
            <a:off x="4738505" y="4210948"/>
            <a:ext cx="1357495" cy="695734"/>
          </a:xfrm>
          <a:prstGeom prst="ellipse">
            <a:avLst/>
          </a:prstGeom>
          <a:solidFill>
            <a:srgbClr val="FFF2CD"/>
          </a:solidFill>
          <a:ln w="3175">
            <a:solidFill>
              <a:srgbClr val="DCA70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dirty="0">
                <a:solidFill>
                  <a:srgbClr val="DCA701"/>
                </a:solidFill>
              </a:rPr>
              <a:t>Common-sense Knowledge</a:t>
            </a:r>
          </a:p>
        </p:txBody>
      </p:sp>
      <p:sp>
        <p:nvSpPr>
          <p:cNvPr id="45" name="Oval 44">
            <a:extLst>
              <a:ext uri="{FF2B5EF4-FFF2-40B4-BE49-F238E27FC236}">
                <a16:creationId xmlns:a16="http://schemas.microsoft.com/office/drawing/2014/main" xmlns="" id="{FF484444-C492-1CBA-E504-7A9360F9BADB}"/>
              </a:ext>
            </a:extLst>
          </p:cNvPr>
          <p:cNvSpPr/>
          <p:nvPr/>
        </p:nvSpPr>
        <p:spPr>
          <a:xfrm>
            <a:off x="6323254" y="4306388"/>
            <a:ext cx="1255695" cy="539931"/>
          </a:xfrm>
          <a:prstGeom prst="ellipse">
            <a:avLst/>
          </a:prstGeom>
          <a:solidFill>
            <a:schemeClr val="accent6">
              <a:lumMod val="20000"/>
              <a:lumOff val="8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accent6"/>
                </a:solidFill>
              </a:rPr>
              <a:t>External KB</a:t>
            </a:r>
          </a:p>
        </p:txBody>
      </p:sp>
      <p:sp>
        <p:nvSpPr>
          <p:cNvPr id="46" name="Oval 45">
            <a:extLst>
              <a:ext uri="{FF2B5EF4-FFF2-40B4-BE49-F238E27FC236}">
                <a16:creationId xmlns:a16="http://schemas.microsoft.com/office/drawing/2014/main" xmlns="" id="{82130F34-C006-144A-36A8-C0C49AEA2C39}"/>
              </a:ext>
            </a:extLst>
          </p:cNvPr>
          <p:cNvSpPr/>
          <p:nvPr/>
        </p:nvSpPr>
        <p:spPr>
          <a:xfrm>
            <a:off x="7932679" y="3761194"/>
            <a:ext cx="1297365" cy="539931"/>
          </a:xfrm>
          <a:prstGeom prst="ellipse">
            <a:avLst/>
          </a:prstGeom>
          <a:solidFill>
            <a:schemeClr val="accent6">
              <a:lumMod val="20000"/>
              <a:lumOff val="8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accent6"/>
                </a:solidFill>
              </a:rPr>
              <a:t>language model</a:t>
            </a:r>
          </a:p>
        </p:txBody>
      </p:sp>
      <p:sp>
        <p:nvSpPr>
          <p:cNvPr id="47" name="TextBox 46">
            <a:extLst>
              <a:ext uri="{FF2B5EF4-FFF2-40B4-BE49-F238E27FC236}">
                <a16:creationId xmlns:a16="http://schemas.microsoft.com/office/drawing/2014/main" xmlns="" id="{3BB9CFE3-8FF7-5B51-D461-1B4562620F8A}"/>
              </a:ext>
            </a:extLst>
          </p:cNvPr>
          <p:cNvSpPr txBox="1"/>
          <p:nvPr/>
        </p:nvSpPr>
        <p:spPr>
          <a:xfrm>
            <a:off x="478971" y="4754880"/>
            <a:ext cx="1147250" cy="523220"/>
          </a:xfrm>
          <a:prstGeom prst="rect">
            <a:avLst/>
          </a:prstGeom>
          <a:noFill/>
        </p:spPr>
        <p:txBody>
          <a:bodyPr wrap="square" rtlCol="0">
            <a:spAutoFit/>
          </a:bodyPr>
          <a:lstStyle/>
          <a:p>
            <a:r>
              <a:rPr lang="en-US" dirty="0">
                <a:solidFill>
                  <a:schemeClr val="tx1">
                    <a:lumMod val="65000"/>
                    <a:lumOff val="35000"/>
                  </a:schemeClr>
                </a:solidFill>
              </a:rPr>
              <a:t>Internal Knowledge</a:t>
            </a:r>
          </a:p>
        </p:txBody>
      </p:sp>
      <p:sp>
        <p:nvSpPr>
          <p:cNvPr id="48" name="TextBox 47">
            <a:extLst>
              <a:ext uri="{FF2B5EF4-FFF2-40B4-BE49-F238E27FC236}">
                <a16:creationId xmlns:a16="http://schemas.microsoft.com/office/drawing/2014/main" xmlns="" id="{D45D9865-1529-7277-01E3-540E038E3B8C}"/>
              </a:ext>
            </a:extLst>
          </p:cNvPr>
          <p:cNvSpPr txBox="1"/>
          <p:nvPr/>
        </p:nvSpPr>
        <p:spPr>
          <a:xfrm>
            <a:off x="10907497" y="4798624"/>
            <a:ext cx="1147250" cy="523220"/>
          </a:xfrm>
          <a:prstGeom prst="rect">
            <a:avLst/>
          </a:prstGeom>
          <a:noFill/>
        </p:spPr>
        <p:txBody>
          <a:bodyPr wrap="square" rtlCol="0">
            <a:spAutoFit/>
          </a:bodyPr>
          <a:lstStyle/>
          <a:p>
            <a:r>
              <a:rPr lang="en-US" dirty="0">
                <a:solidFill>
                  <a:schemeClr val="tx1">
                    <a:lumMod val="65000"/>
                    <a:lumOff val="35000"/>
                  </a:schemeClr>
                </a:solidFill>
              </a:rPr>
              <a:t>External Knowledge</a:t>
            </a:r>
          </a:p>
        </p:txBody>
      </p:sp>
      <p:sp>
        <p:nvSpPr>
          <p:cNvPr id="49" name="Oval 48">
            <a:extLst>
              <a:ext uri="{FF2B5EF4-FFF2-40B4-BE49-F238E27FC236}">
                <a16:creationId xmlns:a16="http://schemas.microsoft.com/office/drawing/2014/main" xmlns="" id="{28D70F30-1994-CB68-EBB8-683B6AA38A2F}"/>
              </a:ext>
            </a:extLst>
          </p:cNvPr>
          <p:cNvSpPr/>
          <p:nvPr/>
        </p:nvSpPr>
        <p:spPr>
          <a:xfrm>
            <a:off x="9431383" y="3782966"/>
            <a:ext cx="1240772" cy="539931"/>
          </a:xfrm>
          <a:prstGeom prst="ellipse">
            <a:avLst/>
          </a:prstGeom>
          <a:solidFill>
            <a:srgbClr val="FFF2CD"/>
          </a:solidFill>
          <a:ln w="3175">
            <a:solidFill>
              <a:srgbClr val="DCA70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DCA701"/>
                </a:solidFill>
              </a:rPr>
              <a:t>V+L model</a:t>
            </a:r>
          </a:p>
        </p:txBody>
      </p:sp>
      <p:sp>
        <p:nvSpPr>
          <p:cNvPr id="50" name="Oval 49">
            <a:extLst>
              <a:ext uri="{FF2B5EF4-FFF2-40B4-BE49-F238E27FC236}">
                <a16:creationId xmlns:a16="http://schemas.microsoft.com/office/drawing/2014/main" xmlns="" id="{4DE925CC-31FF-2DCE-4D53-9104011EF5FE}"/>
              </a:ext>
            </a:extLst>
          </p:cNvPr>
          <p:cNvSpPr/>
          <p:nvPr/>
        </p:nvSpPr>
        <p:spPr>
          <a:xfrm>
            <a:off x="8624915" y="4620232"/>
            <a:ext cx="1503154" cy="539931"/>
          </a:xfrm>
          <a:prstGeom prst="ellipse">
            <a:avLst/>
          </a:prstGeom>
          <a:solidFill>
            <a:schemeClr val="accent6">
              <a:lumMod val="20000"/>
              <a:lumOff val="8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accent6"/>
                </a:solidFill>
              </a:rPr>
              <a:t>Knowledge</a:t>
            </a:r>
          </a:p>
        </p:txBody>
      </p:sp>
      <p:sp>
        <p:nvSpPr>
          <p:cNvPr id="51" name="Right Arrow 50">
            <a:extLst>
              <a:ext uri="{FF2B5EF4-FFF2-40B4-BE49-F238E27FC236}">
                <a16:creationId xmlns:a16="http://schemas.microsoft.com/office/drawing/2014/main" xmlns="" id="{21769CB7-B6AF-C7A0-67DD-6A05C0C64F78}"/>
              </a:ext>
            </a:extLst>
          </p:cNvPr>
          <p:cNvSpPr/>
          <p:nvPr/>
        </p:nvSpPr>
        <p:spPr>
          <a:xfrm rot="2952997">
            <a:off x="8525691" y="4428308"/>
            <a:ext cx="315646" cy="191924"/>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Right Arrow 51">
            <a:extLst>
              <a:ext uri="{FF2B5EF4-FFF2-40B4-BE49-F238E27FC236}">
                <a16:creationId xmlns:a16="http://schemas.microsoft.com/office/drawing/2014/main" xmlns="" id="{32E342C2-54DF-B895-94D0-1A6D1FCDE604}"/>
              </a:ext>
            </a:extLst>
          </p:cNvPr>
          <p:cNvSpPr/>
          <p:nvPr/>
        </p:nvSpPr>
        <p:spPr>
          <a:xfrm rot="18690174">
            <a:off x="9634347" y="4382092"/>
            <a:ext cx="315646" cy="191924"/>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Right Arrow 52">
            <a:extLst>
              <a:ext uri="{FF2B5EF4-FFF2-40B4-BE49-F238E27FC236}">
                <a16:creationId xmlns:a16="http://schemas.microsoft.com/office/drawing/2014/main" xmlns="" id="{06948D7A-3703-7B4B-7957-683DF4AE4962}"/>
              </a:ext>
            </a:extLst>
          </p:cNvPr>
          <p:cNvSpPr/>
          <p:nvPr/>
        </p:nvSpPr>
        <p:spPr>
          <a:xfrm rot="7945070">
            <a:off x="9824966" y="4434722"/>
            <a:ext cx="315646" cy="191924"/>
          </a:xfrm>
          <a:prstGeom prst="rightArrow">
            <a:avLst/>
          </a:prstGeom>
          <a:solidFill>
            <a:srgbClr val="DCA70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xmlns="" id="{9347DA96-E514-A841-2605-858DECA9D9AB}"/>
              </a:ext>
            </a:extLst>
          </p:cNvPr>
          <p:cNvSpPr txBox="1"/>
          <p:nvPr/>
        </p:nvSpPr>
        <p:spPr>
          <a:xfrm>
            <a:off x="1626221" y="1764498"/>
            <a:ext cx="9146281" cy="400110"/>
          </a:xfrm>
          <a:prstGeom prst="rect">
            <a:avLst/>
          </a:prstGeom>
          <a:noFill/>
        </p:spPr>
        <p:txBody>
          <a:bodyPr wrap="square">
            <a:spAutoFit/>
          </a:bodyPr>
          <a:lstStyle/>
          <a:p>
            <a:pPr>
              <a:buClr>
                <a:schemeClr val="dk1"/>
              </a:buClr>
              <a:buSzPts val="2400"/>
            </a:pPr>
            <a:r>
              <a:rPr lang="en-US" sz="2000" dirty="0">
                <a:solidFill>
                  <a:schemeClr val="tx1">
                    <a:lumMod val="65000"/>
                    <a:lumOff val="35000"/>
                  </a:schemeClr>
                </a:solidFill>
              </a:rPr>
              <a:t>Compared to raw data, knowledge is </a:t>
            </a:r>
            <a:r>
              <a:rPr lang="en-US" sz="2000" b="1" dirty="0">
                <a:solidFill>
                  <a:schemeClr val="tx1">
                    <a:lumMod val="65000"/>
                    <a:lumOff val="35000"/>
                  </a:schemeClr>
                </a:solidFill>
              </a:rPr>
              <a:t>important and useful information.</a:t>
            </a:r>
          </a:p>
        </p:txBody>
      </p:sp>
      <p:cxnSp>
        <p:nvCxnSpPr>
          <p:cNvPr id="57" name="Straight Connector 56">
            <a:extLst>
              <a:ext uri="{FF2B5EF4-FFF2-40B4-BE49-F238E27FC236}">
                <a16:creationId xmlns:a16="http://schemas.microsoft.com/office/drawing/2014/main" xmlns="" id="{C5CC21D3-129E-16DF-E2F2-AC03AE131AFB}"/>
              </a:ext>
            </a:extLst>
          </p:cNvPr>
          <p:cNvCxnSpPr>
            <a:cxnSpLocks/>
            <a:stCxn id="44" idx="4"/>
            <a:endCxn id="11" idx="0"/>
          </p:cNvCxnSpPr>
          <p:nvPr/>
        </p:nvCxnSpPr>
        <p:spPr>
          <a:xfrm>
            <a:off x="5417253" y="4906682"/>
            <a:ext cx="794966" cy="367061"/>
          </a:xfrm>
          <a:prstGeom prst="line">
            <a:avLst/>
          </a:prstGeom>
        </p:spPr>
        <p:style>
          <a:lnRef idx="2">
            <a:schemeClr val="accent6"/>
          </a:lnRef>
          <a:fillRef idx="0">
            <a:schemeClr val="accent6"/>
          </a:fillRef>
          <a:effectRef idx="1">
            <a:schemeClr val="accent6"/>
          </a:effectRef>
          <a:fontRef idx="minor">
            <a:schemeClr val="tx1"/>
          </a:fontRef>
        </p:style>
      </p:cxnSp>
      <p:cxnSp>
        <p:nvCxnSpPr>
          <p:cNvPr id="58" name="Straight Connector 57">
            <a:extLst>
              <a:ext uri="{FF2B5EF4-FFF2-40B4-BE49-F238E27FC236}">
                <a16:creationId xmlns:a16="http://schemas.microsoft.com/office/drawing/2014/main" xmlns="" id="{EC550AE0-EE4B-F9D8-97B0-F1C5D7413BE1}"/>
              </a:ext>
            </a:extLst>
          </p:cNvPr>
          <p:cNvCxnSpPr>
            <a:cxnSpLocks/>
            <a:stCxn id="45" idx="4"/>
            <a:endCxn id="11" idx="0"/>
          </p:cNvCxnSpPr>
          <p:nvPr/>
        </p:nvCxnSpPr>
        <p:spPr>
          <a:xfrm flipH="1">
            <a:off x="6212219" y="4846319"/>
            <a:ext cx="738883" cy="427424"/>
          </a:xfrm>
          <a:prstGeom prst="line">
            <a:avLst/>
          </a:prstGeom>
        </p:spPr>
        <p:style>
          <a:lnRef idx="2">
            <a:schemeClr val="accent6"/>
          </a:lnRef>
          <a:fillRef idx="0">
            <a:schemeClr val="accent6"/>
          </a:fillRef>
          <a:effectRef idx="1">
            <a:schemeClr val="accent6"/>
          </a:effectRef>
          <a:fontRef idx="minor">
            <a:schemeClr val="tx1"/>
          </a:fontRef>
        </p:style>
      </p:cxnSp>
      <p:cxnSp>
        <p:nvCxnSpPr>
          <p:cNvPr id="61" name="Straight Connector 60">
            <a:extLst>
              <a:ext uri="{FF2B5EF4-FFF2-40B4-BE49-F238E27FC236}">
                <a16:creationId xmlns:a16="http://schemas.microsoft.com/office/drawing/2014/main" xmlns="" id="{BF6CF6ED-D052-7CC4-FDE3-4B7E84D2F9C1}"/>
              </a:ext>
            </a:extLst>
          </p:cNvPr>
          <p:cNvCxnSpPr>
            <a:cxnSpLocks/>
            <a:stCxn id="43" idx="4"/>
            <a:endCxn id="11" idx="0"/>
          </p:cNvCxnSpPr>
          <p:nvPr/>
        </p:nvCxnSpPr>
        <p:spPr>
          <a:xfrm flipH="1">
            <a:off x="6212219" y="4210947"/>
            <a:ext cx="23117" cy="1062796"/>
          </a:xfrm>
          <a:prstGeom prst="line">
            <a:avLst/>
          </a:prstGeom>
        </p:spPr>
        <p:style>
          <a:lnRef idx="2">
            <a:schemeClr val="accent6"/>
          </a:lnRef>
          <a:fillRef idx="0">
            <a:schemeClr val="accent6"/>
          </a:fillRef>
          <a:effectRef idx="1">
            <a:schemeClr val="accent6"/>
          </a:effectRef>
          <a:fontRef idx="minor">
            <a:schemeClr val="tx1"/>
          </a:fontRef>
        </p:style>
      </p:cxnSp>
      <p:sp>
        <p:nvSpPr>
          <p:cNvPr id="3" name="Rectangle 2">
            <a:extLst>
              <a:ext uri="{FF2B5EF4-FFF2-40B4-BE49-F238E27FC236}">
                <a16:creationId xmlns:a16="http://schemas.microsoft.com/office/drawing/2014/main" xmlns="" id="{96B54F02-08D5-24B1-F0A3-7890C9BBE518}"/>
              </a:ext>
            </a:extLst>
          </p:cNvPr>
          <p:cNvSpPr/>
          <p:nvPr/>
        </p:nvSpPr>
        <p:spPr>
          <a:xfrm>
            <a:off x="4628807" y="2908427"/>
            <a:ext cx="3632886" cy="3039762"/>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BC19A32E-EC83-B9EE-2648-29DEE1ED159C}"/>
              </a:ext>
            </a:extLst>
          </p:cNvPr>
          <p:cNvSpPr/>
          <p:nvPr/>
        </p:nvSpPr>
        <p:spPr>
          <a:xfrm>
            <a:off x="8260873" y="3145043"/>
            <a:ext cx="3735764" cy="2660671"/>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705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a:extLst>
              <a:ext uri="{FF2B5EF4-FFF2-40B4-BE49-F238E27FC236}">
                <a16:creationId xmlns:a16="http://schemas.microsoft.com/office/drawing/2014/main" xmlns="" id="{DDDF47D7-56E0-5620-5CD0-EC3B5231BA9D}"/>
              </a:ext>
            </a:extLst>
          </p:cNvPr>
          <p:cNvSpPr/>
          <p:nvPr/>
        </p:nvSpPr>
        <p:spPr>
          <a:xfrm>
            <a:off x="6816920" y="1421699"/>
            <a:ext cx="4899171" cy="3836699"/>
          </a:xfrm>
          <a:prstGeom prst="wedgeRoundRectCallout">
            <a:avLst>
              <a:gd name="adj1" fmla="val -2595"/>
              <a:gd name="adj2" fmla="val 63139"/>
              <a:gd name="adj3" fmla="val 16667"/>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 name="Title 1">
            <a:extLst>
              <a:ext uri="{FF2B5EF4-FFF2-40B4-BE49-F238E27FC236}">
                <a16:creationId xmlns:a16="http://schemas.microsoft.com/office/drawing/2014/main" xmlns="" id="{E2D56EE2-7E64-9895-BA7D-8336E35A917E}"/>
              </a:ext>
            </a:extLst>
          </p:cNvPr>
          <p:cNvSpPr>
            <a:spLocks noGrp="1"/>
          </p:cNvSpPr>
          <p:nvPr>
            <p:ph type="title"/>
          </p:nvPr>
        </p:nvSpPr>
        <p:spPr/>
        <p:txBody>
          <a:bodyPr/>
          <a:lstStyle/>
          <a:p>
            <a:r>
              <a:rPr lang="en-US" dirty="0"/>
              <a:t>What is “Event” Knowledge?</a:t>
            </a:r>
          </a:p>
        </p:txBody>
      </p:sp>
      <p:sp>
        <p:nvSpPr>
          <p:cNvPr id="5" name="TextBox 4">
            <a:extLst>
              <a:ext uri="{FF2B5EF4-FFF2-40B4-BE49-F238E27FC236}">
                <a16:creationId xmlns:a16="http://schemas.microsoft.com/office/drawing/2014/main" xmlns="" id="{67E5469B-96A6-6A02-B855-177605B4793D}"/>
              </a:ext>
            </a:extLst>
          </p:cNvPr>
          <p:cNvSpPr txBox="1"/>
          <p:nvPr/>
        </p:nvSpPr>
        <p:spPr>
          <a:xfrm>
            <a:off x="7051621" y="1599603"/>
            <a:ext cx="4462752" cy="379656"/>
          </a:xfrm>
          <a:prstGeom prst="rect">
            <a:avLst/>
          </a:prstGeom>
          <a:noFill/>
        </p:spPr>
        <p:txBody>
          <a:bodyPr wrap="square">
            <a:spAutoFit/>
          </a:bodyPr>
          <a:lstStyle/>
          <a:p>
            <a:pPr defTabSz="1219170">
              <a:defRPr/>
            </a:pPr>
            <a:r>
              <a:rPr lang="en-US" sz="1867" b="1" dirty="0">
                <a:solidFill>
                  <a:srgbClr val="53585F"/>
                </a:solidFill>
              </a:rPr>
              <a:t>What happened?</a:t>
            </a:r>
          </a:p>
        </p:txBody>
      </p:sp>
      <p:pic>
        <p:nvPicPr>
          <p:cNvPr id="8" name="Picture 7" descr="A group of people holding signs&#10;&#10;Description automatically generated with medium confidence">
            <a:extLst>
              <a:ext uri="{FF2B5EF4-FFF2-40B4-BE49-F238E27FC236}">
                <a16:creationId xmlns:a16="http://schemas.microsoft.com/office/drawing/2014/main" xmlns="" id="{EA519A64-8DA1-0698-6E6F-6341B8E8BC5B}"/>
              </a:ext>
            </a:extLst>
          </p:cNvPr>
          <p:cNvPicPr>
            <a:picLocks noChangeAspect="1"/>
          </p:cNvPicPr>
          <p:nvPr/>
        </p:nvPicPr>
        <p:blipFill>
          <a:blip r:embed="rId3"/>
          <a:stretch>
            <a:fillRect/>
          </a:stretch>
        </p:blipFill>
        <p:spPr>
          <a:xfrm>
            <a:off x="677627" y="1252404"/>
            <a:ext cx="5947575" cy="4352544"/>
          </a:xfrm>
          <a:prstGeom prst="rect">
            <a:avLst/>
          </a:prstGeom>
        </p:spPr>
      </p:pic>
      <p:pic>
        <p:nvPicPr>
          <p:cNvPr id="3" name="Picture 2" descr="Icon&#10;&#10;Description automatically generated">
            <a:extLst>
              <a:ext uri="{FF2B5EF4-FFF2-40B4-BE49-F238E27FC236}">
                <a16:creationId xmlns:a16="http://schemas.microsoft.com/office/drawing/2014/main" xmlns="" id="{354F43BD-D5EE-0273-0B98-38B134F8DF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29" b="95735" l="9969" r="89720">
                        <a14:foregroundMark x1="45171" y1="11912" x2="44081" y2="4265"/>
                        <a14:foregroundMark x1="48131" y1="5882" x2="48131" y2="3676"/>
                        <a14:foregroundMark x1="13551" y1="49559" x2="67913" y2="39853"/>
                        <a14:foregroundMark x1="67913" y1="39853" x2="83645" y2="46176"/>
                        <a14:foregroundMark x1="23053" y1="33382" x2="72897" y2="30441"/>
                        <a14:foregroundMark x1="72897" y1="30441" x2="72897" y2="30441"/>
                        <a14:foregroundMark x1="39720" y1="23676" x2="27570" y2="71618"/>
                        <a14:foregroundMark x1="53115" y1="23676" x2="50000" y2="95735"/>
                        <a14:foregroundMark x1="59813" y1="89412" x2="24922" y2="76765"/>
                        <a14:foregroundMark x1="15888" y1="52059" x2="15421" y2="45294"/>
                        <a14:foregroundMark x1="29283" y1="63088" x2="66667" y2="26029"/>
                        <a14:foregroundMark x1="66667" y1="26029" x2="40498" y2="66471"/>
                        <a14:foregroundMark x1="40498" y1="66471" x2="33333" y2="65294"/>
                        <a14:foregroundMark x1="36916" y1="83971" x2="45950" y2="90735"/>
                        <a14:foregroundMark x1="54984" y1="83529" x2="65732" y2="83971"/>
                        <a14:foregroundMark x1="65732" y1="83529" x2="53115" y2="77941"/>
                        <a14:foregroundMark x1="83178" y1="57206" x2="85981" y2="43971"/>
                        <a14:foregroundMark x1="77882" y1="35147" x2="64798" y2="23235"/>
                        <a14:foregroundMark x1="71495" y1="61029" x2="77882" y2="45735"/>
                        <a14:foregroundMark x1="36449" y1="23235" x2="61682" y2="23676"/>
                        <a14:foregroundMark x1="50467" y1="66029" x2="84112" y2="60588"/>
                        <a14:foregroundMark x1="33801" y1="60588" x2="31620" y2="29559"/>
                        <a14:foregroundMark x1="27103" y1="32647" x2="28037" y2="67794"/>
                        <a14:foregroundMark x1="73832" y1="16912" x2="73832" y2="13529"/>
                        <a14:foregroundMark x1="80530" y1="18971" x2="80997" y2="16029"/>
                        <a14:foregroundMark x1="80997" y1="23235" x2="87227" y2="24118"/>
                        <a14:foregroundMark x1="73364" y1="17794" x2="75545" y2="13971"/>
                      </a14:backgroundRemoval>
                    </a14:imgEffect>
                  </a14:imgLayer>
                </a14:imgProps>
              </a:ext>
            </a:extLst>
          </a:blip>
          <a:stretch>
            <a:fillRect/>
          </a:stretch>
        </p:blipFill>
        <p:spPr>
          <a:xfrm>
            <a:off x="10667695" y="4934986"/>
            <a:ext cx="1274111" cy="1349525"/>
          </a:xfrm>
          <a:prstGeom prst="rect">
            <a:avLst/>
          </a:prstGeom>
        </p:spPr>
      </p:pic>
      <p:sp>
        <p:nvSpPr>
          <p:cNvPr id="6" name="Google Shape;373;p26">
            <a:extLst>
              <a:ext uri="{FF2B5EF4-FFF2-40B4-BE49-F238E27FC236}">
                <a16:creationId xmlns:a16="http://schemas.microsoft.com/office/drawing/2014/main" xmlns="" id="{05F16784-2F51-323C-C7E7-8FC826F24BA0}"/>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9" name="Google Shape;376;p26">
            <a:extLst>
              <a:ext uri="{FF2B5EF4-FFF2-40B4-BE49-F238E27FC236}">
                <a16:creationId xmlns:a16="http://schemas.microsoft.com/office/drawing/2014/main" xmlns="" id="{10DED88E-8B78-EDB3-4921-033126C2284D}"/>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379067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a:extLst>
              <a:ext uri="{FF2B5EF4-FFF2-40B4-BE49-F238E27FC236}">
                <a16:creationId xmlns:a16="http://schemas.microsoft.com/office/drawing/2014/main" xmlns="" id="{DDDF47D7-56E0-5620-5CD0-EC3B5231BA9D}"/>
              </a:ext>
            </a:extLst>
          </p:cNvPr>
          <p:cNvSpPr/>
          <p:nvPr/>
        </p:nvSpPr>
        <p:spPr>
          <a:xfrm>
            <a:off x="6816920" y="1421699"/>
            <a:ext cx="4899171" cy="3836699"/>
          </a:xfrm>
          <a:prstGeom prst="wedgeRoundRectCallout">
            <a:avLst>
              <a:gd name="adj1" fmla="val -2595"/>
              <a:gd name="adj2" fmla="val 63139"/>
              <a:gd name="adj3" fmla="val 16667"/>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 name="Title 1">
            <a:extLst>
              <a:ext uri="{FF2B5EF4-FFF2-40B4-BE49-F238E27FC236}">
                <a16:creationId xmlns:a16="http://schemas.microsoft.com/office/drawing/2014/main" xmlns="" id="{E2D56EE2-7E64-9895-BA7D-8336E35A917E}"/>
              </a:ext>
            </a:extLst>
          </p:cNvPr>
          <p:cNvSpPr>
            <a:spLocks noGrp="1"/>
          </p:cNvSpPr>
          <p:nvPr>
            <p:ph type="title"/>
          </p:nvPr>
        </p:nvSpPr>
        <p:spPr/>
        <p:txBody>
          <a:bodyPr/>
          <a:lstStyle/>
          <a:p>
            <a:r>
              <a:rPr lang="en-US" dirty="0"/>
              <a:t>What is “Event” Knowledge?</a:t>
            </a:r>
          </a:p>
        </p:txBody>
      </p:sp>
      <p:sp>
        <p:nvSpPr>
          <p:cNvPr id="5" name="TextBox 4">
            <a:extLst>
              <a:ext uri="{FF2B5EF4-FFF2-40B4-BE49-F238E27FC236}">
                <a16:creationId xmlns:a16="http://schemas.microsoft.com/office/drawing/2014/main" xmlns="" id="{67E5469B-96A6-6A02-B855-177605B4793D}"/>
              </a:ext>
            </a:extLst>
          </p:cNvPr>
          <p:cNvSpPr txBox="1"/>
          <p:nvPr/>
        </p:nvSpPr>
        <p:spPr>
          <a:xfrm>
            <a:off x="7051621" y="1599603"/>
            <a:ext cx="4462752" cy="379656"/>
          </a:xfrm>
          <a:prstGeom prst="rect">
            <a:avLst/>
          </a:prstGeom>
          <a:noFill/>
        </p:spPr>
        <p:txBody>
          <a:bodyPr wrap="square">
            <a:spAutoFit/>
          </a:bodyPr>
          <a:lstStyle/>
          <a:p>
            <a:pPr defTabSz="1219170">
              <a:defRPr/>
            </a:pPr>
            <a:r>
              <a:rPr lang="en-US" sz="1867" b="1" dirty="0">
                <a:solidFill>
                  <a:srgbClr val="53585F"/>
                </a:solidFill>
              </a:rPr>
              <a:t>What happened?</a:t>
            </a:r>
          </a:p>
        </p:txBody>
      </p:sp>
      <p:pic>
        <p:nvPicPr>
          <p:cNvPr id="8" name="Picture 7" descr="A group of people holding signs&#10;&#10;Description automatically generated with medium confidence">
            <a:extLst>
              <a:ext uri="{FF2B5EF4-FFF2-40B4-BE49-F238E27FC236}">
                <a16:creationId xmlns:a16="http://schemas.microsoft.com/office/drawing/2014/main" xmlns="" id="{EA519A64-8DA1-0698-6E6F-6341B8E8BC5B}"/>
              </a:ext>
            </a:extLst>
          </p:cNvPr>
          <p:cNvPicPr>
            <a:picLocks noChangeAspect="1"/>
          </p:cNvPicPr>
          <p:nvPr/>
        </p:nvPicPr>
        <p:blipFill>
          <a:blip r:embed="rId3"/>
          <a:stretch>
            <a:fillRect/>
          </a:stretch>
        </p:blipFill>
        <p:spPr>
          <a:xfrm>
            <a:off x="677627" y="1252404"/>
            <a:ext cx="5947575" cy="4352544"/>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xmlns="" id="{DB427D26-A6A6-58D2-D7EB-89522AC44071}"/>
              </a:ext>
            </a:extLst>
          </p:cNvPr>
          <p:cNvSpPr txBox="1"/>
          <p:nvPr/>
        </p:nvSpPr>
        <p:spPr>
          <a:xfrm>
            <a:off x="7605631" y="2186320"/>
            <a:ext cx="4302179" cy="379656"/>
          </a:xfrm>
          <a:prstGeom prst="rect">
            <a:avLst/>
          </a:prstGeom>
          <a:noFill/>
        </p:spPr>
        <p:txBody>
          <a:bodyPr wrap="square">
            <a:spAutoFit/>
          </a:bodyPr>
          <a:lstStyle/>
          <a:p>
            <a:pPr defTabSz="1219170">
              <a:defRPr/>
            </a:pPr>
            <a:r>
              <a:rPr lang="en-US" sz="1867" dirty="0">
                <a:solidFill>
                  <a:schemeClr val="accent1"/>
                </a:solidFill>
              </a:rPr>
              <a:t>Yes! A protest.</a:t>
            </a:r>
          </a:p>
        </p:txBody>
      </p:sp>
      <p:sp>
        <p:nvSpPr>
          <p:cNvPr id="9" name="TextBox 8">
            <a:extLst>
              <a:ext uri="{FF2B5EF4-FFF2-40B4-BE49-F238E27FC236}">
                <a16:creationId xmlns:a16="http://schemas.microsoft.com/office/drawing/2014/main" xmlns="" id="{B760605D-3D59-FC51-EC27-88788E58BA83}"/>
              </a:ext>
            </a:extLst>
          </p:cNvPr>
          <p:cNvSpPr txBox="1"/>
          <p:nvPr/>
        </p:nvSpPr>
        <p:spPr>
          <a:xfrm>
            <a:off x="7051621" y="2658489"/>
            <a:ext cx="4302179" cy="379656"/>
          </a:xfrm>
          <a:prstGeom prst="rect">
            <a:avLst/>
          </a:prstGeom>
          <a:noFill/>
        </p:spPr>
        <p:txBody>
          <a:bodyPr wrap="square">
            <a:spAutoFit/>
          </a:bodyPr>
          <a:lstStyle/>
          <a:p>
            <a:pPr defTabSz="1219170">
              <a:defRPr/>
            </a:pPr>
            <a:r>
              <a:rPr lang="en-US" sz="1867" b="1" dirty="0">
                <a:solidFill>
                  <a:srgbClr val="53585F"/>
                </a:solidFill>
              </a:rPr>
              <a:t>What are they protesting for?</a:t>
            </a:r>
          </a:p>
        </p:txBody>
      </p:sp>
      <p:pic>
        <p:nvPicPr>
          <p:cNvPr id="12" name="Picture 11" descr="A picture containing text, aircraft&#10;&#10;Description automatically generated">
            <a:extLst>
              <a:ext uri="{FF2B5EF4-FFF2-40B4-BE49-F238E27FC236}">
                <a16:creationId xmlns:a16="http://schemas.microsoft.com/office/drawing/2014/main" xmlns="" id="{36D9B86E-3962-E60D-BFC6-524600A61B02}"/>
              </a:ext>
            </a:extLst>
          </p:cNvPr>
          <p:cNvPicPr>
            <a:picLocks noChangeAspect="1"/>
          </p:cNvPicPr>
          <p:nvPr/>
        </p:nvPicPr>
        <p:blipFill>
          <a:blip r:embed="rId4"/>
          <a:stretch>
            <a:fillRect/>
          </a:stretch>
        </p:blipFill>
        <p:spPr>
          <a:xfrm>
            <a:off x="7188200" y="3116448"/>
            <a:ext cx="1422400" cy="1473200"/>
          </a:xfrm>
          <a:prstGeom prst="rect">
            <a:avLst/>
          </a:prstGeom>
          <a:ln>
            <a:no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xmlns="" id="{6A00CE69-F917-ADD6-318B-86EF7AC410A4}"/>
              </a:ext>
            </a:extLst>
          </p:cNvPr>
          <p:cNvSpPr/>
          <p:nvPr/>
        </p:nvSpPr>
        <p:spPr>
          <a:xfrm>
            <a:off x="3012141" y="3025826"/>
            <a:ext cx="975360" cy="904300"/>
          </a:xfrm>
          <a:prstGeom prst="rect">
            <a:avLst/>
          </a:prstGeom>
          <a:noFill/>
          <a:ln w="57150">
            <a:solidFill>
              <a:srgbClr val="D3E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Down Arrow 10">
            <a:extLst>
              <a:ext uri="{FF2B5EF4-FFF2-40B4-BE49-F238E27FC236}">
                <a16:creationId xmlns:a16="http://schemas.microsoft.com/office/drawing/2014/main" xmlns="" id="{0D2FA74D-5BCD-C961-06BC-CB488EA3DDF4}"/>
              </a:ext>
            </a:extLst>
          </p:cNvPr>
          <p:cNvSpPr/>
          <p:nvPr/>
        </p:nvSpPr>
        <p:spPr>
          <a:xfrm rot="16200000">
            <a:off x="5509527" y="2231303"/>
            <a:ext cx="183904" cy="3152367"/>
          </a:xfrm>
          <a:prstGeom prst="downArrow">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pic>
        <p:nvPicPr>
          <p:cNvPr id="26" name="Picture 25" descr="Icon&#10;&#10;Description automatically generated">
            <a:extLst>
              <a:ext uri="{FF2B5EF4-FFF2-40B4-BE49-F238E27FC236}">
                <a16:creationId xmlns:a16="http://schemas.microsoft.com/office/drawing/2014/main" xmlns="" id="{4FA80115-9588-1F5C-540D-F107CF08281D}"/>
              </a:ext>
            </a:extLst>
          </p:cNvPr>
          <p:cNvPicPr>
            <a:picLocks noChangeAspect="1"/>
          </p:cNvPicPr>
          <p:nvPr/>
        </p:nvPicPr>
        <p:blipFill>
          <a:blip r:embed="rId5"/>
          <a:stretch>
            <a:fillRect/>
          </a:stretch>
        </p:blipFill>
        <p:spPr>
          <a:xfrm>
            <a:off x="15303413" y="1137468"/>
            <a:ext cx="74943" cy="75941"/>
          </a:xfrm>
          <a:prstGeom prst="rect">
            <a:avLst/>
          </a:prstGeom>
        </p:spPr>
      </p:pic>
      <p:pic>
        <p:nvPicPr>
          <p:cNvPr id="13" name="Picture 12" descr="Icon&#10;&#10;Description automatically generated">
            <a:extLst>
              <a:ext uri="{FF2B5EF4-FFF2-40B4-BE49-F238E27FC236}">
                <a16:creationId xmlns:a16="http://schemas.microsoft.com/office/drawing/2014/main" xmlns="" id="{A41AC07D-6BFA-E3D8-4882-BF16330188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529" b="95735" l="9969" r="89720">
                        <a14:foregroundMark x1="45171" y1="11912" x2="44081" y2="4265"/>
                        <a14:foregroundMark x1="48131" y1="5882" x2="48131" y2="3676"/>
                        <a14:foregroundMark x1="13551" y1="49559" x2="67913" y2="39853"/>
                        <a14:foregroundMark x1="67913" y1="39853" x2="83645" y2="46176"/>
                        <a14:foregroundMark x1="23053" y1="33382" x2="72897" y2="30441"/>
                        <a14:foregroundMark x1="72897" y1="30441" x2="72897" y2="30441"/>
                        <a14:foregroundMark x1="39720" y1="23676" x2="27570" y2="71618"/>
                        <a14:foregroundMark x1="53115" y1="23676" x2="50000" y2="95735"/>
                        <a14:foregroundMark x1="59813" y1="89412" x2="24922" y2="76765"/>
                        <a14:foregroundMark x1="15888" y1="52059" x2="15421" y2="45294"/>
                        <a14:foregroundMark x1="29283" y1="63088" x2="66667" y2="26029"/>
                        <a14:foregroundMark x1="66667" y1="26029" x2="40498" y2="66471"/>
                        <a14:foregroundMark x1="40498" y1="66471" x2="33333" y2="65294"/>
                        <a14:foregroundMark x1="36916" y1="83971" x2="45950" y2="90735"/>
                        <a14:foregroundMark x1="54984" y1="83529" x2="65732" y2="83971"/>
                        <a14:foregroundMark x1="65732" y1="83529" x2="53115" y2="77941"/>
                        <a14:foregroundMark x1="83178" y1="57206" x2="85981" y2="43971"/>
                        <a14:foregroundMark x1="77882" y1="35147" x2="64798" y2="23235"/>
                        <a14:foregroundMark x1="71495" y1="61029" x2="77882" y2="45735"/>
                        <a14:foregroundMark x1="36449" y1="23235" x2="61682" y2="23676"/>
                        <a14:foregroundMark x1="50467" y1="66029" x2="84112" y2="60588"/>
                        <a14:foregroundMark x1="33801" y1="60588" x2="31620" y2="29559"/>
                        <a14:foregroundMark x1="27103" y1="32647" x2="28037" y2="67794"/>
                        <a14:foregroundMark x1="73832" y1="16912" x2="73832" y2="13529"/>
                        <a14:foregroundMark x1="80530" y1="18971" x2="80997" y2="16029"/>
                        <a14:foregroundMark x1="80997" y1="23235" x2="87227" y2="24118"/>
                        <a14:foregroundMark x1="73364" y1="17794" x2="75545" y2="13971"/>
                      </a14:backgroundRemoval>
                    </a14:imgEffect>
                  </a14:imgLayer>
                </a14:imgProps>
              </a:ext>
            </a:extLst>
          </a:blip>
          <a:stretch>
            <a:fillRect/>
          </a:stretch>
        </p:blipFill>
        <p:spPr>
          <a:xfrm>
            <a:off x="10667695" y="4934986"/>
            <a:ext cx="1274111" cy="1349525"/>
          </a:xfrm>
          <a:prstGeom prst="rect">
            <a:avLst/>
          </a:prstGeom>
        </p:spPr>
      </p:pic>
      <p:sp>
        <p:nvSpPr>
          <p:cNvPr id="6" name="Google Shape;373;p26">
            <a:extLst>
              <a:ext uri="{FF2B5EF4-FFF2-40B4-BE49-F238E27FC236}">
                <a16:creationId xmlns:a16="http://schemas.microsoft.com/office/drawing/2014/main" xmlns="" id="{C53B8E86-3771-7770-D5E9-E87994FA1E4A}"/>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4" name="Google Shape;376;p26">
            <a:extLst>
              <a:ext uri="{FF2B5EF4-FFF2-40B4-BE49-F238E27FC236}">
                <a16:creationId xmlns:a16="http://schemas.microsoft.com/office/drawing/2014/main" xmlns="" id="{EC87C657-87B9-15F5-0216-D6E41F23C26D}"/>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835691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a:extLst>
              <a:ext uri="{FF2B5EF4-FFF2-40B4-BE49-F238E27FC236}">
                <a16:creationId xmlns:a16="http://schemas.microsoft.com/office/drawing/2014/main" xmlns="" id="{DDDF47D7-56E0-5620-5CD0-EC3B5231BA9D}"/>
              </a:ext>
            </a:extLst>
          </p:cNvPr>
          <p:cNvSpPr/>
          <p:nvPr/>
        </p:nvSpPr>
        <p:spPr>
          <a:xfrm>
            <a:off x="6816920" y="1421699"/>
            <a:ext cx="4899171" cy="3836699"/>
          </a:xfrm>
          <a:prstGeom prst="wedgeRoundRectCallout">
            <a:avLst>
              <a:gd name="adj1" fmla="val -2595"/>
              <a:gd name="adj2" fmla="val 63139"/>
              <a:gd name="adj3" fmla="val 16667"/>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 name="Title 1">
            <a:extLst>
              <a:ext uri="{FF2B5EF4-FFF2-40B4-BE49-F238E27FC236}">
                <a16:creationId xmlns:a16="http://schemas.microsoft.com/office/drawing/2014/main" xmlns="" id="{E2D56EE2-7E64-9895-BA7D-8336E35A917E}"/>
              </a:ext>
            </a:extLst>
          </p:cNvPr>
          <p:cNvSpPr>
            <a:spLocks noGrp="1"/>
          </p:cNvSpPr>
          <p:nvPr>
            <p:ph type="title"/>
          </p:nvPr>
        </p:nvSpPr>
        <p:spPr/>
        <p:txBody>
          <a:bodyPr/>
          <a:lstStyle/>
          <a:p>
            <a:r>
              <a:rPr lang="en-US" dirty="0"/>
              <a:t>What is “Event” Knowledge?</a:t>
            </a:r>
          </a:p>
        </p:txBody>
      </p:sp>
      <p:sp>
        <p:nvSpPr>
          <p:cNvPr id="5" name="TextBox 4">
            <a:extLst>
              <a:ext uri="{FF2B5EF4-FFF2-40B4-BE49-F238E27FC236}">
                <a16:creationId xmlns:a16="http://schemas.microsoft.com/office/drawing/2014/main" xmlns="" id="{67E5469B-96A6-6A02-B855-177605B4793D}"/>
              </a:ext>
            </a:extLst>
          </p:cNvPr>
          <p:cNvSpPr txBox="1"/>
          <p:nvPr/>
        </p:nvSpPr>
        <p:spPr>
          <a:xfrm>
            <a:off x="7051621" y="1599603"/>
            <a:ext cx="4462752" cy="379656"/>
          </a:xfrm>
          <a:prstGeom prst="rect">
            <a:avLst/>
          </a:prstGeom>
          <a:noFill/>
        </p:spPr>
        <p:txBody>
          <a:bodyPr wrap="square">
            <a:spAutoFit/>
          </a:bodyPr>
          <a:lstStyle/>
          <a:p>
            <a:pPr defTabSz="1219170">
              <a:defRPr/>
            </a:pPr>
            <a:r>
              <a:rPr lang="en-US" sz="1867" b="1" dirty="0">
                <a:solidFill>
                  <a:srgbClr val="53585F"/>
                </a:solidFill>
              </a:rPr>
              <a:t>What happened?</a:t>
            </a:r>
          </a:p>
        </p:txBody>
      </p:sp>
      <p:pic>
        <p:nvPicPr>
          <p:cNvPr id="8" name="Picture 7" descr="A group of people holding signs&#10;&#10;Description automatically generated with medium confidence">
            <a:extLst>
              <a:ext uri="{FF2B5EF4-FFF2-40B4-BE49-F238E27FC236}">
                <a16:creationId xmlns:a16="http://schemas.microsoft.com/office/drawing/2014/main" xmlns="" id="{EA519A64-8DA1-0698-6E6F-6341B8E8BC5B}"/>
              </a:ext>
            </a:extLst>
          </p:cNvPr>
          <p:cNvPicPr>
            <a:picLocks noChangeAspect="1"/>
          </p:cNvPicPr>
          <p:nvPr/>
        </p:nvPicPr>
        <p:blipFill>
          <a:blip r:embed="rId3"/>
          <a:stretch>
            <a:fillRect/>
          </a:stretch>
        </p:blipFill>
        <p:spPr>
          <a:xfrm>
            <a:off x="677627" y="1252404"/>
            <a:ext cx="5947575" cy="4352544"/>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xmlns="" id="{DB427D26-A6A6-58D2-D7EB-89522AC44071}"/>
              </a:ext>
            </a:extLst>
          </p:cNvPr>
          <p:cNvSpPr txBox="1"/>
          <p:nvPr/>
        </p:nvSpPr>
        <p:spPr>
          <a:xfrm>
            <a:off x="7605631" y="2186320"/>
            <a:ext cx="4302179" cy="379656"/>
          </a:xfrm>
          <a:prstGeom prst="rect">
            <a:avLst/>
          </a:prstGeom>
          <a:noFill/>
        </p:spPr>
        <p:txBody>
          <a:bodyPr wrap="square">
            <a:spAutoFit/>
          </a:bodyPr>
          <a:lstStyle/>
          <a:p>
            <a:pPr defTabSz="1219170">
              <a:defRPr/>
            </a:pPr>
            <a:r>
              <a:rPr lang="en-US" sz="1867" dirty="0">
                <a:solidFill>
                  <a:schemeClr val="accent1"/>
                </a:solidFill>
              </a:rPr>
              <a:t>Yes! A protest.</a:t>
            </a:r>
          </a:p>
        </p:txBody>
      </p:sp>
      <p:sp>
        <p:nvSpPr>
          <p:cNvPr id="9" name="TextBox 8">
            <a:extLst>
              <a:ext uri="{FF2B5EF4-FFF2-40B4-BE49-F238E27FC236}">
                <a16:creationId xmlns:a16="http://schemas.microsoft.com/office/drawing/2014/main" xmlns="" id="{B760605D-3D59-FC51-EC27-88788E58BA83}"/>
              </a:ext>
            </a:extLst>
          </p:cNvPr>
          <p:cNvSpPr txBox="1"/>
          <p:nvPr/>
        </p:nvSpPr>
        <p:spPr>
          <a:xfrm>
            <a:off x="7051621" y="2658489"/>
            <a:ext cx="4302179" cy="379656"/>
          </a:xfrm>
          <a:prstGeom prst="rect">
            <a:avLst/>
          </a:prstGeom>
          <a:noFill/>
        </p:spPr>
        <p:txBody>
          <a:bodyPr wrap="square">
            <a:spAutoFit/>
          </a:bodyPr>
          <a:lstStyle/>
          <a:p>
            <a:pPr defTabSz="1219170">
              <a:defRPr/>
            </a:pPr>
            <a:r>
              <a:rPr lang="en-US" sz="1867" b="1" dirty="0">
                <a:solidFill>
                  <a:srgbClr val="53585F"/>
                </a:solidFill>
              </a:rPr>
              <a:t>What are they protesting for?</a:t>
            </a:r>
          </a:p>
        </p:txBody>
      </p:sp>
      <p:pic>
        <p:nvPicPr>
          <p:cNvPr id="12" name="Picture 11" descr="A picture containing text, aircraft&#10;&#10;Description automatically generated">
            <a:extLst>
              <a:ext uri="{FF2B5EF4-FFF2-40B4-BE49-F238E27FC236}">
                <a16:creationId xmlns:a16="http://schemas.microsoft.com/office/drawing/2014/main" xmlns="" id="{36D9B86E-3962-E60D-BFC6-524600A61B02}"/>
              </a:ext>
            </a:extLst>
          </p:cNvPr>
          <p:cNvPicPr>
            <a:picLocks noChangeAspect="1"/>
          </p:cNvPicPr>
          <p:nvPr/>
        </p:nvPicPr>
        <p:blipFill>
          <a:blip r:embed="rId4"/>
          <a:stretch>
            <a:fillRect/>
          </a:stretch>
        </p:blipFill>
        <p:spPr>
          <a:xfrm>
            <a:off x="7188200" y="3116448"/>
            <a:ext cx="1422400" cy="1473200"/>
          </a:xfrm>
          <a:prstGeom prst="rect">
            <a:avLst/>
          </a:prstGeom>
          <a:ln>
            <a:no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xmlns="" id="{6A00CE69-F917-ADD6-318B-86EF7AC410A4}"/>
              </a:ext>
            </a:extLst>
          </p:cNvPr>
          <p:cNvSpPr/>
          <p:nvPr/>
        </p:nvSpPr>
        <p:spPr>
          <a:xfrm>
            <a:off x="3012141" y="3025826"/>
            <a:ext cx="975360" cy="904300"/>
          </a:xfrm>
          <a:prstGeom prst="rect">
            <a:avLst/>
          </a:prstGeom>
          <a:noFill/>
          <a:ln w="57150">
            <a:solidFill>
              <a:srgbClr val="D3E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Down Arrow 10">
            <a:extLst>
              <a:ext uri="{FF2B5EF4-FFF2-40B4-BE49-F238E27FC236}">
                <a16:creationId xmlns:a16="http://schemas.microsoft.com/office/drawing/2014/main" xmlns="" id="{0D2FA74D-5BCD-C961-06BC-CB488EA3DDF4}"/>
              </a:ext>
            </a:extLst>
          </p:cNvPr>
          <p:cNvSpPr/>
          <p:nvPr/>
        </p:nvSpPr>
        <p:spPr>
          <a:xfrm rot="16200000">
            <a:off x="5509527" y="2231303"/>
            <a:ext cx="183904" cy="3152367"/>
          </a:xfrm>
          <a:prstGeom prst="downArrow">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pic>
        <p:nvPicPr>
          <p:cNvPr id="14" name="Picture 13" descr="Diagram, engineering drawing&#10;&#10;Description automatically generated">
            <a:extLst>
              <a:ext uri="{FF2B5EF4-FFF2-40B4-BE49-F238E27FC236}">
                <a16:creationId xmlns:a16="http://schemas.microsoft.com/office/drawing/2014/main" xmlns="" id="{372118CB-88FF-9EBA-578C-7C92F45F0824}"/>
              </a:ext>
            </a:extLst>
          </p:cNvPr>
          <p:cNvPicPr>
            <a:picLocks noChangeAspect="1"/>
          </p:cNvPicPr>
          <p:nvPr/>
        </p:nvPicPr>
        <p:blipFill>
          <a:blip r:embed="rId5"/>
          <a:stretch>
            <a:fillRect/>
          </a:stretch>
        </p:blipFill>
        <p:spPr>
          <a:xfrm>
            <a:off x="9756721" y="3081582"/>
            <a:ext cx="930396" cy="721364"/>
          </a:xfrm>
          <a:prstGeom prst="rect">
            <a:avLst/>
          </a:prstGeom>
        </p:spPr>
      </p:pic>
      <p:sp>
        <p:nvSpPr>
          <p:cNvPr id="15" name="TextBox 14">
            <a:extLst>
              <a:ext uri="{FF2B5EF4-FFF2-40B4-BE49-F238E27FC236}">
                <a16:creationId xmlns:a16="http://schemas.microsoft.com/office/drawing/2014/main" xmlns="" id="{A4670DCB-651E-F1AC-6B11-309031FA07E4}"/>
              </a:ext>
            </a:extLst>
          </p:cNvPr>
          <p:cNvSpPr txBox="1"/>
          <p:nvPr/>
        </p:nvSpPr>
        <p:spPr>
          <a:xfrm>
            <a:off x="8666999" y="3315361"/>
            <a:ext cx="1199012" cy="379656"/>
          </a:xfrm>
          <a:prstGeom prst="rect">
            <a:avLst/>
          </a:prstGeom>
          <a:noFill/>
        </p:spPr>
        <p:txBody>
          <a:bodyPr wrap="square">
            <a:spAutoFit/>
          </a:bodyPr>
          <a:lstStyle/>
          <a:p>
            <a:pPr defTabSz="1219170">
              <a:defRPr/>
            </a:pPr>
            <a:r>
              <a:rPr lang="en-US" sz="1867" dirty="0">
                <a:solidFill>
                  <a:schemeClr val="accent1"/>
                </a:solidFill>
              </a:rPr>
              <a:t>vaccine</a:t>
            </a:r>
          </a:p>
        </p:txBody>
      </p:sp>
      <p:pic>
        <p:nvPicPr>
          <p:cNvPr id="17" name="Picture 16" descr="Diagram&#10;&#10;Description automatically generated">
            <a:extLst>
              <a:ext uri="{FF2B5EF4-FFF2-40B4-BE49-F238E27FC236}">
                <a16:creationId xmlns:a16="http://schemas.microsoft.com/office/drawing/2014/main" xmlns="" id="{ED5347F0-5A61-44E6-A404-C38F4B7CDA0A}"/>
              </a:ext>
            </a:extLst>
          </p:cNvPr>
          <p:cNvPicPr>
            <a:picLocks noChangeAspect="1"/>
          </p:cNvPicPr>
          <p:nvPr/>
        </p:nvPicPr>
        <p:blipFill>
          <a:blip r:embed="rId6"/>
          <a:stretch>
            <a:fillRect/>
          </a:stretch>
        </p:blipFill>
        <p:spPr>
          <a:xfrm>
            <a:off x="10673366" y="3081583"/>
            <a:ext cx="796017" cy="695856"/>
          </a:xfrm>
          <a:prstGeom prst="rect">
            <a:avLst/>
          </a:prstGeom>
        </p:spPr>
      </p:pic>
      <p:pic>
        <p:nvPicPr>
          <p:cNvPr id="26" name="Picture 25" descr="Icon&#10;&#10;Description automatically generated">
            <a:extLst>
              <a:ext uri="{FF2B5EF4-FFF2-40B4-BE49-F238E27FC236}">
                <a16:creationId xmlns:a16="http://schemas.microsoft.com/office/drawing/2014/main" xmlns="" id="{4FA80115-9588-1F5C-540D-F107CF08281D}"/>
              </a:ext>
            </a:extLst>
          </p:cNvPr>
          <p:cNvPicPr>
            <a:picLocks noChangeAspect="1"/>
          </p:cNvPicPr>
          <p:nvPr/>
        </p:nvPicPr>
        <p:blipFill>
          <a:blip r:embed="rId7"/>
          <a:stretch>
            <a:fillRect/>
          </a:stretch>
        </p:blipFill>
        <p:spPr>
          <a:xfrm>
            <a:off x="15303413" y="1137468"/>
            <a:ext cx="74943" cy="75941"/>
          </a:xfrm>
          <a:prstGeom prst="rect">
            <a:avLst/>
          </a:prstGeom>
        </p:spPr>
      </p:pic>
      <p:pic>
        <p:nvPicPr>
          <p:cNvPr id="13" name="Picture 12" descr="Icon&#10;&#10;Description automatically generated">
            <a:extLst>
              <a:ext uri="{FF2B5EF4-FFF2-40B4-BE49-F238E27FC236}">
                <a16:creationId xmlns:a16="http://schemas.microsoft.com/office/drawing/2014/main" xmlns="" id="{A41AC07D-6BFA-E3D8-4882-BF163301881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529" b="95735" l="9969" r="89720">
                        <a14:foregroundMark x1="45171" y1="11912" x2="44081" y2="4265"/>
                        <a14:foregroundMark x1="48131" y1="5882" x2="48131" y2="3676"/>
                        <a14:foregroundMark x1="13551" y1="49559" x2="67913" y2="39853"/>
                        <a14:foregroundMark x1="67913" y1="39853" x2="83645" y2="46176"/>
                        <a14:foregroundMark x1="23053" y1="33382" x2="72897" y2="30441"/>
                        <a14:foregroundMark x1="72897" y1="30441" x2="72897" y2="30441"/>
                        <a14:foregroundMark x1="39720" y1="23676" x2="27570" y2="71618"/>
                        <a14:foregroundMark x1="53115" y1="23676" x2="50000" y2="95735"/>
                        <a14:foregroundMark x1="59813" y1="89412" x2="24922" y2="76765"/>
                        <a14:foregroundMark x1="15888" y1="52059" x2="15421" y2="45294"/>
                        <a14:foregroundMark x1="29283" y1="63088" x2="66667" y2="26029"/>
                        <a14:foregroundMark x1="66667" y1="26029" x2="40498" y2="66471"/>
                        <a14:foregroundMark x1="40498" y1="66471" x2="33333" y2="65294"/>
                        <a14:foregroundMark x1="36916" y1="83971" x2="45950" y2="90735"/>
                        <a14:foregroundMark x1="54984" y1="83529" x2="65732" y2="83971"/>
                        <a14:foregroundMark x1="65732" y1="83529" x2="53115" y2="77941"/>
                        <a14:foregroundMark x1="83178" y1="57206" x2="85981" y2="43971"/>
                        <a14:foregroundMark x1="77882" y1="35147" x2="64798" y2="23235"/>
                        <a14:foregroundMark x1="71495" y1="61029" x2="77882" y2="45735"/>
                        <a14:foregroundMark x1="36449" y1="23235" x2="61682" y2="23676"/>
                        <a14:foregroundMark x1="50467" y1="66029" x2="84112" y2="60588"/>
                        <a14:foregroundMark x1="33801" y1="60588" x2="31620" y2="29559"/>
                        <a14:foregroundMark x1="27103" y1="32647" x2="28037" y2="67794"/>
                        <a14:foregroundMark x1="73832" y1="16912" x2="73832" y2="13529"/>
                        <a14:foregroundMark x1="80530" y1="18971" x2="80997" y2="16029"/>
                        <a14:foregroundMark x1="80997" y1="23235" x2="87227" y2="24118"/>
                        <a14:foregroundMark x1="73364" y1="17794" x2="75545" y2="13971"/>
                      </a14:backgroundRemoval>
                    </a14:imgEffect>
                  </a14:imgLayer>
                </a14:imgProps>
              </a:ext>
            </a:extLst>
          </a:blip>
          <a:stretch>
            <a:fillRect/>
          </a:stretch>
        </p:blipFill>
        <p:spPr>
          <a:xfrm>
            <a:off x="10667695" y="4934986"/>
            <a:ext cx="1274111" cy="1349525"/>
          </a:xfrm>
          <a:prstGeom prst="rect">
            <a:avLst/>
          </a:prstGeom>
        </p:spPr>
      </p:pic>
      <p:sp>
        <p:nvSpPr>
          <p:cNvPr id="6" name="Google Shape;373;p26">
            <a:extLst>
              <a:ext uri="{FF2B5EF4-FFF2-40B4-BE49-F238E27FC236}">
                <a16:creationId xmlns:a16="http://schemas.microsoft.com/office/drawing/2014/main" xmlns="" id="{8F1E0198-4ADF-1635-A59E-3AB9F2403C79}"/>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6" name="Google Shape;376;p26">
            <a:extLst>
              <a:ext uri="{FF2B5EF4-FFF2-40B4-BE49-F238E27FC236}">
                <a16:creationId xmlns:a16="http://schemas.microsoft.com/office/drawing/2014/main" xmlns="" id="{6C6EA5AB-D4D7-50AD-B4F9-1EBEF2DA4ADC}"/>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793265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a:extLst>
              <a:ext uri="{FF2B5EF4-FFF2-40B4-BE49-F238E27FC236}">
                <a16:creationId xmlns:a16="http://schemas.microsoft.com/office/drawing/2014/main" xmlns="" id="{DDDF47D7-56E0-5620-5CD0-EC3B5231BA9D}"/>
              </a:ext>
            </a:extLst>
          </p:cNvPr>
          <p:cNvSpPr/>
          <p:nvPr/>
        </p:nvSpPr>
        <p:spPr>
          <a:xfrm>
            <a:off x="6816920" y="1421699"/>
            <a:ext cx="4899171" cy="3836699"/>
          </a:xfrm>
          <a:prstGeom prst="wedgeRoundRectCallout">
            <a:avLst>
              <a:gd name="adj1" fmla="val -2595"/>
              <a:gd name="adj2" fmla="val 63139"/>
              <a:gd name="adj3" fmla="val 16667"/>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 name="Title 1">
            <a:extLst>
              <a:ext uri="{FF2B5EF4-FFF2-40B4-BE49-F238E27FC236}">
                <a16:creationId xmlns:a16="http://schemas.microsoft.com/office/drawing/2014/main" xmlns="" id="{E2D56EE2-7E64-9895-BA7D-8336E35A917E}"/>
              </a:ext>
            </a:extLst>
          </p:cNvPr>
          <p:cNvSpPr>
            <a:spLocks noGrp="1"/>
          </p:cNvSpPr>
          <p:nvPr>
            <p:ph type="title"/>
          </p:nvPr>
        </p:nvSpPr>
        <p:spPr/>
        <p:txBody>
          <a:bodyPr/>
          <a:lstStyle/>
          <a:p>
            <a:r>
              <a:rPr lang="en-US" dirty="0"/>
              <a:t>What is “Event” Knowledge?</a:t>
            </a:r>
          </a:p>
        </p:txBody>
      </p:sp>
      <p:sp>
        <p:nvSpPr>
          <p:cNvPr id="5" name="TextBox 4">
            <a:extLst>
              <a:ext uri="{FF2B5EF4-FFF2-40B4-BE49-F238E27FC236}">
                <a16:creationId xmlns:a16="http://schemas.microsoft.com/office/drawing/2014/main" xmlns="" id="{67E5469B-96A6-6A02-B855-177605B4793D}"/>
              </a:ext>
            </a:extLst>
          </p:cNvPr>
          <p:cNvSpPr txBox="1"/>
          <p:nvPr/>
        </p:nvSpPr>
        <p:spPr>
          <a:xfrm>
            <a:off x="7051621" y="1599603"/>
            <a:ext cx="4462752" cy="379656"/>
          </a:xfrm>
          <a:prstGeom prst="rect">
            <a:avLst/>
          </a:prstGeom>
          <a:noFill/>
        </p:spPr>
        <p:txBody>
          <a:bodyPr wrap="square">
            <a:spAutoFit/>
          </a:bodyPr>
          <a:lstStyle/>
          <a:p>
            <a:pPr defTabSz="1219170">
              <a:defRPr/>
            </a:pPr>
            <a:r>
              <a:rPr lang="en-US" sz="1867" b="1" dirty="0">
                <a:solidFill>
                  <a:srgbClr val="53585F"/>
                </a:solidFill>
              </a:rPr>
              <a:t>What happened?</a:t>
            </a:r>
          </a:p>
        </p:txBody>
      </p:sp>
      <p:pic>
        <p:nvPicPr>
          <p:cNvPr id="8" name="Picture 7" descr="A group of people holding signs&#10;&#10;Description automatically generated with medium confidence">
            <a:extLst>
              <a:ext uri="{FF2B5EF4-FFF2-40B4-BE49-F238E27FC236}">
                <a16:creationId xmlns:a16="http://schemas.microsoft.com/office/drawing/2014/main" xmlns="" id="{EA519A64-8DA1-0698-6E6F-6341B8E8BC5B}"/>
              </a:ext>
            </a:extLst>
          </p:cNvPr>
          <p:cNvPicPr>
            <a:picLocks noChangeAspect="1"/>
          </p:cNvPicPr>
          <p:nvPr/>
        </p:nvPicPr>
        <p:blipFill>
          <a:blip r:embed="rId3"/>
          <a:stretch>
            <a:fillRect/>
          </a:stretch>
        </p:blipFill>
        <p:spPr>
          <a:xfrm>
            <a:off x="677627" y="1252404"/>
            <a:ext cx="5947575" cy="4352544"/>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xmlns="" id="{DB427D26-A6A6-58D2-D7EB-89522AC44071}"/>
              </a:ext>
            </a:extLst>
          </p:cNvPr>
          <p:cNvSpPr txBox="1"/>
          <p:nvPr/>
        </p:nvSpPr>
        <p:spPr>
          <a:xfrm>
            <a:off x="7605631" y="2186320"/>
            <a:ext cx="4302179" cy="379656"/>
          </a:xfrm>
          <a:prstGeom prst="rect">
            <a:avLst/>
          </a:prstGeom>
          <a:noFill/>
        </p:spPr>
        <p:txBody>
          <a:bodyPr wrap="square">
            <a:spAutoFit/>
          </a:bodyPr>
          <a:lstStyle/>
          <a:p>
            <a:pPr defTabSz="1219170">
              <a:defRPr/>
            </a:pPr>
            <a:r>
              <a:rPr lang="en-US" sz="1867" dirty="0">
                <a:solidFill>
                  <a:schemeClr val="accent1"/>
                </a:solidFill>
              </a:rPr>
              <a:t>Yes! A protest.</a:t>
            </a:r>
          </a:p>
        </p:txBody>
      </p:sp>
      <p:sp>
        <p:nvSpPr>
          <p:cNvPr id="9" name="TextBox 8">
            <a:extLst>
              <a:ext uri="{FF2B5EF4-FFF2-40B4-BE49-F238E27FC236}">
                <a16:creationId xmlns:a16="http://schemas.microsoft.com/office/drawing/2014/main" xmlns="" id="{B760605D-3D59-FC51-EC27-88788E58BA83}"/>
              </a:ext>
            </a:extLst>
          </p:cNvPr>
          <p:cNvSpPr txBox="1"/>
          <p:nvPr/>
        </p:nvSpPr>
        <p:spPr>
          <a:xfrm>
            <a:off x="7051621" y="2658489"/>
            <a:ext cx="4302179" cy="379656"/>
          </a:xfrm>
          <a:prstGeom prst="rect">
            <a:avLst/>
          </a:prstGeom>
          <a:noFill/>
        </p:spPr>
        <p:txBody>
          <a:bodyPr wrap="square">
            <a:spAutoFit/>
          </a:bodyPr>
          <a:lstStyle/>
          <a:p>
            <a:pPr defTabSz="1219170">
              <a:defRPr/>
            </a:pPr>
            <a:r>
              <a:rPr lang="en-US" sz="1867" b="1" dirty="0">
                <a:solidFill>
                  <a:srgbClr val="53585F"/>
                </a:solidFill>
              </a:rPr>
              <a:t>What are they protesting for?</a:t>
            </a:r>
          </a:p>
        </p:txBody>
      </p:sp>
      <p:pic>
        <p:nvPicPr>
          <p:cNvPr id="12" name="Picture 11" descr="A picture containing text, aircraft&#10;&#10;Description automatically generated">
            <a:extLst>
              <a:ext uri="{FF2B5EF4-FFF2-40B4-BE49-F238E27FC236}">
                <a16:creationId xmlns:a16="http://schemas.microsoft.com/office/drawing/2014/main" xmlns="" id="{36D9B86E-3962-E60D-BFC6-524600A61B02}"/>
              </a:ext>
            </a:extLst>
          </p:cNvPr>
          <p:cNvPicPr>
            <a:picLocks noChangeAspect="1"/>
          </p:cNvPicPr>
          <p:nvPr/>
        </p:nvPicPr>
        <p:blipFill>
          <a:blip r:embed="rId4"/>
          <a:stretch>
            <a:fillRect/>
          </a:stretch>
        </p:blipFill>
        <p:spPr>
          <a:xfrm>
            <a:off x="7188200" y="3116448"/>
            <a:ext cx="1422400" cy="1473200"/>
          </a:xfrm>
          <a:prstGeom prst="rect">
            <a:avLst/>
          </a:prstGeom>
          <a:ln>
            <a:no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xmlns="" id="{6A00CE69-F917-ADD6-318B-86EF7AC410A4}"/>
              </a:ext>
            </a:extLst>
          </p:cNvPr>
          <p:cNvSpPr/>
          <p:nvPr/>
        </p:nvSpPr>
        <p:spPr>
          <a:xfrm>
            <a:off x="3012141" y="3025826"/>
            <a:ext cx="975360" cy="904300"/>
          </a:xfrm>
          <a:prstGeom prst="rect">
            <a:avLst/>
          </a:prstGeom>
          <a:noFill/>
          <a:ln w="57150">
            <a:solidFill>
              <a:srgbClr val="D3E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Down Arrow 10">
            <a:extLst>
              <a:ext uri="{FF2B5EF4-FFF2-40B4-BE49-F238E27FC236}">
                <a16:creationId xmlns:a16="http://schemas.microsoft.com/office/drawing/2014/main" xmlns="" id="{0D2FA74D-5BCD-C961-06BC-CB488EA3DDF4}"/>
              </a:ext>
            </a:extLst>
          </p:cNvPr>
          <p:cNvSpPr/>
          <p:nvPr/>
        </p:nvSpPr>
        <p:spPr>
          <a:xfrm rot="16200000">
            <a:off x="5509527" y="2231303"/>
            <a:ext cx="183904" cy="3152367"/>
          </a:xfrm>
          <a:prstGeom prst="downArrow">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pic>
        <p:nvPicPr>
          <p:cNvPr id="14" name="Picture 13" descr="Diagram, engineering drawing&#10;&#10;Description automatically generated">
            <a:extLst>
              <a:ext uri="{FF2B5EF4-FFF2-40B4-BE49-F238E27FC236}">
                <a16:creationId xmlns:a16="http://schemas.microsoft.com/office/drawing/2014/main" xmlns="" id="{372118CB-88FF-9EBA-578C-7C92F45F0824}"/>
              </a:ext>
            </a:extLst>
          </p:cNvPr>
          <p:cNvPicPr>
            <a:picLocks noChangeAspect="1"/>
          </p:cNvPicPr>
          <p:nvPr/>
        </p:nvPicPr>
        <p:blipFill>
          <a:blip r:embed="rId5"/>
          <a:stretch>
            <a:fillRect/>
          </a:stretch>
        </p:blipFill>
        <p:spPr>
          <a:xfrm>
            <a:off x="9756721" y="3081582"/>
            <a:ext cx="930396" cy="721364"/>
          </a:xfrm>
          <a:prstGeom prst="rect">
            <a:avLst/>
          </a:prstGeom>
        </p:spPr>
      </p:pic>
      <p:sp>
        <p:nvSpPr>
          <p:cNvPr id="15" name="TextBox 14">
            <a:extLst>
              <a:ext uri="{FF2B5EF4-FFF2-40B4-BE49-F238E27FC236}">
                <a16:creationId xmlns:a16="http://schemas.microsoft.com/office/drawing/2014/main" xmlns="" id="{A4670DCB-651E-F1AC-6B11-309031FA07E4}"/>
              </a:ext>
            </a:extLst>
          </p:cNvPr>
          <p:cNvSpPr txBox="1"/>
          <p:nvPr/>
        </p:nvSpPr>
        <p:spPr>
          <a:xfrm>
            <a:off x="8666999" y="3315361"/>
            <a:ext cx="1199012" cy="379656"/>
          </a:xfrm>
          <a:prstGeom prst="rect">
            <a:avLst/>
          </a:prstGeom>
          <a:noFill/>
        </p:spPr>
        <p:txBody>
          <a:bodyPr wrap="square">
            <a:spAutoFit/>
          </a:bodyPr>
          <a:lstStyle/>
          <a:p>
            <a:pPr defTabSz="1219170">
              <a:defRPr/>
            </a:pPr>
            <a:r>
              <a:rPr lang="en-US" sz="1867" dirty="0">
                <a:solidFill>
                  <a:schemeClr val="accent1"/>
                </a:solidFill>
              </a:rPr>
              <a:t>vaccine</a:t>
            </a:r>
          </a:p>
        </p:txBody>
      </p:sp>
      <p:pic>
        <p:nvPicPr>
          <p:cNvPr id="17" name="Picture 16" descr="Diagram&#10;&#10;Description automatically generated">
            <a:extLst>
              <a:ext uri="{FF2B5EF4-FFF2-40B4-BE49-F238E27FC236}">
                <a16:creationId xmlns:a16="http://schemas.microsoft.com/office/drawing/2014/main" xmlns="" id="{ED5347F0-5A61-44E6-A404-C38F4B7CDA0A}"/>
              </a:ext>
            </a:extLst>
          </p:cNvPr>
          <p:cNvPicPr>
            <a:picLocks noChangeAspect="1"/>
          </p:cNvPicPr>
          <p:nvPr/>
        </p:nvPicPr>
        <p:blipFill>
          <a:blip r:embed="rId6"/>
          <a:stretch>
            <a:fillRect/>
          </a:stretch>
        </p:blipFill>
        <p:spPr>
          <a:xfrm>
            <a:off x="10673366" y="3081583"/>
            <a:ext cx="796017" cy="695856"/>
          </a:xfrm>
          <a:prstGeom prst="rect">
            <a:avLst/>
          </a:prstGeom>
        </p:spPr>
      </p:pic>
      <p:sp>
        <p:nvSpPr>
          <p:cNvPr id="18" name="TextBox 17">
            <a:extLst>
              <a:ext uri="{FF2B5EF4-FFF2-40B4-BE49-F238E27FC236}">
                <a16:creationId xmlns:a16="http://schemas.microsoft.com/office/drawing/2014/main" xmlns="" id="{3CD55BCB-888C-BCA9-FBB2-C4807FB792A5}"/>
              </a:ext>
            </a:extLst>
          </p:cNvPr>
          <p:cNvSpPr txBox="1"/>
          <p:nvPr/>
        </p:nvSpPr>
        <p:spPr>
          <a:xfrm>
            <a:off x="8666999" y="4000137"/>
            <a:ext cx="1199012" cy="379656"/>
          </a:xfrm>
          <a:prstGeom prst="rect">
            <a:avLst/>
          </a:prstGeom>
          <a:noFill/>
        </p:spPr>
        <p:txBody>
          <a:bodyPr wrap="square">
            <a:spAutoFit/>
          </a:bodyPr>
          <a:lstStyle/>
          <a:p>
            <a:pPr defTabSz="1219170">
              <a:defRPr/>
            </a:pPr>
            <a:r>
              <a:rPr lang="en-US" sz="1867" dirty="0">
                <a:solidFill>
                  <a:schemeClr val="accent1"/>
                </a:solidFill>
              </a:rPr>
              <a:t>negation</a:t>
            </a:r>
          </a:p>
        </p:txBody>
      </p:sp>
      <p:pic>
        <p:nvPicPr>
          <p:cNvPr id="24" name="Picture 23" descr="A sign on a pole&#10;&#10;Description automatically generated with low confidence">
            <a:extLst>
              <a:ext uri="{FF2B5EF4-FFF2-40B4-BE49-F238E27FC236}">
                <a16:creationId xmlns:a16="http://schemas.microsoft.com/office/drawing/2014/main" xmlns="" id="{EF1F23BA-D69D-B1D7-11F3-457484FE7171}"/>
              </a:ext>
            </a:extLst>
          </p:cNvPr>
          <p:cNvPicPr>
            <a:picLocks noChangeAspect="1"/>
          </p:cNvPicPr>
          <p:nvPr/>
        </p:nvPicPr>
        <p:blipFill>
          <a:blip r:embed="rId7"/>
          <a:stretch>
            <a:fillRect/>
          </a:stretch>
        </p:blipFill>
        <p:spPr>
          <a:xfrm>
            <a:off x="10782510" y="3940637"/>
            <a:ext cx="647193" cy="606489"/>
          </a:xfrm>
          <a:prstGeom prst="rect">
            <a:avLst/>
          </a:prstGeom>
        </p:spPr>
      </p:pic>
      <p:pic>
        <p:nvPicPr>
          <p:cNvPr id="26" name="Picture 25" descr="Icon&#10;&#10;Description automatically generated">
            <a:extLst>
              <a:ext uri="{FF2B5EF4-FFF2-40B4-BE49-F238E27FC236}">
                <a16:creationId xmlns:a16="http://schemas.microsoft.com/office/drawing/2014/main" xmlns="" id="{4FA80115-9588-1F5C-540D-F107CF08281D}"/>
              </a:ext>
            </a:extLst>
          </p:cNvPr>
          <p:cNvPicPr>
            <a:picLocks noChangeAspect="1"/>
          </p:cNvPicPr>
          <p:nvPr/>
        </p:nvPicPr>
        <p:blipFill>
          <a:blip r:embed="rId8"/>
          <a:stretch>
            <a:fillRect/>
          </a:stretch>
        </p:blipFill>
        <p:spPr>
          <a:xfrm>
            <a:off x="15303413" y="1137468"/>
            <a:ext cx="74943" cy="75941"/>
          </a:xfrm>
          <a:prstGeom prst="rect">
            <a:avLst/>
          </a:prstGeom>
        </p:spPr>
      </p:pic>
      <p:pic>
        <p:nvPicPr>
          <p:cNvPr id="2050" name="Picture 2" descr="217 Forbidden Signal With An 'X' Sign Illustrations &amp; Clip Art - iStock">
            <a:extLst>
              <a:ext uri="{FF2B5EF4-FFF2-40B4-BE49-F238E27FC236}">
                <a16:creationId xmlns:a16="http://schemas.microsoft.com/office/drawing/2014/main" xmlns="" id="{70B21544-F450-7CC7-204C-072F6657035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13879" y="3930126"/>
            <a:ext cx="750956" cy="7509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con&#10;&#10;Description automatically generated">
            <a:extLst>
              <a:ext uri="{FF2B5EF4-FFF2-40B4-BE49-F238E27FC236}">
                <a16:creationId xmlns:a16="http://schemas.microsoft.com/office/drawing/2014/main" xmlns="" id="{A41AC07D-6BFA-E3D8-4882-BF163301881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529" b="95735" l="9969" r="89720">
                        <a14:foregroundMark x1="45171" y1="11912" x2="44081" y2="4265"/>
                        <a14:foregroundMark x1="48131" y1="5882" x2="48131" y2="3676"/>
                        <a14:foregroundMark x1="13551" y1="49559" x2="67913" y2="39853"/>
                        <a14:foregroundMark x1="67913" y1="39853" x2="83645" y2="46176"/>
                        <a14:foregroundMark x1="23053" y1="33382" x2="72897" y2="30441"/>
                        <a14:foregroundMark x1="72897" y1="30441" x2="72897" y2="30441"/>
                        <a14:foregroundMark x1="39720" y1="23676" x2="27570" y2="71618"/>
                        <a14:foregroundMark x1="53115" y1="23676" x2="50000" y2="95735"/>
                        <a14:foregroundMark x1="59813" y1="89412" x2="24922" y2="76765"/>
                        <a14:foregroundMark x1="15888" y1="52059" x2="15421" y2="45294"/>
                        <a14:foregroundMark x1="29283" y1="63088" x2="66667" y2="26029"/>
                        <a14:foregroundMark x1="66667" y1="26029" x2="40498" y2="66471"/>
                        <a14:foregroundMark x1="40498" y1="66471" x2="33333" y2="65294"/>
                        <a14:foregroundMark x1="36916" y1="83971" x2="45950" y2="90735"/>
                        <a14:foregroundMark x1="54984" y1="83529" x2="65732" y2="83971"/>
                        <a14:foregroundMark x1="65732" y1="83529" x2="53115" y2="77941"/>
                        <a14:foregroundMark x1="83178" y1="57206" x2="85981" y2="43971"/>
                        <a14:foregroundMark x1="77882" y1="35147" x2="64798" y2="23235"/>
                        <a14:foregroundMark x1="71495" y1="61029" x2="77882" y2="45735"/>
                        <a14:foregroundMark x1="36449" y1="23235" x2="61682" y2="23676"/>
                        <a14:foregroundMark x1="50467" y1="66029" x2="84112" y2="60588"/>
                        <a14:foregroundMark x1="33801" y1="60588" x2="31620" y2="29559"/>
                        <a14:foregroundMark x1="27103" y1="32647" x2="28037" y2="67794"/>
                        <a14:foregroundMark x1="73832" y1="16912" x2="73832" y2="13529"/>
                        <a14:foregroundMark x1="80530" y1="18971" x2="80997" y2="16029"/>
                        <a14:foregroundMark x1="80997" y1="23235" x2="87227" y2="24118"/>
                        <a14:foregroundMark x1="73364" y1="17794" x2="75545" y2="13971"/>
                      </a14:backgroundRemoval>
                    </a14:imgEffect>
                  </a14:imgLayer>
                </a14:imgProps>
              </a:ext>
            </a:extLst>
          </a:blip>
          <a:stretch>
            <a:fillRect/>
          </a:stretch>
        </p:blipFill>
        <p:spPr>
          <a:xfrm>
            <a:off x="10667695" y="4934986"/>
            <a:ext cx="1274111" cy="1349525"/>
          </a:xfrm>
          <a:prstGeom prst="rect">
            <a:avLst/>
          </a:prstGeom>
        </p:spPr>
      </p:pic>
      <p:sp>
        <p:nvSpPr>
          <p:cNvPr id="6" name="Google Shape;373;p26">
            <a:extLst>
              <a:ext uri="{FF2B5EF4-FFF2-40B4-BE49-F238E27FC236}">
                <a16:creationId xmlns:a16="http://schemas.microsoft.com/office/drawing/2014/main" xmlns="" id="{08CF7372-10D2-AF8C-EC4F-D9FAE57A9ED5}"/>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6" name="Google Shape;376;p26">
            <a:extLst>
              <a:ext uri="{FF2B5EF4-FFF2-40B4-BE49-F238E27FC236}">
                <a16:creationId xmlns:a16="http://schemas.microsoft.com/office/drawing/2014/main" xmlns="" id="{484310B7-7562-F75E-B393-27F8A090031B}"/>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311990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3"/>
          <a:stretch>
            <a:fillRect/>
          </a:stretch>
        </p:blipFill>
        <p:spPr>
          <a:xfrm>
            <a:off x="677627" y="1252404"/>
            <a:ext cx="5948460" cy="4353192"/>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Existing object-centric info miss situational understanding</a:t>
            </a:r>
          </a:p>
        </p:txBody>
      </p:sp>
      <p:sp>
        <p:nvSpPr>
          <p:cNvPr id="5" name="Slide Number Placeholder 3">
            <a:extLst>
              <a:ext uri="{FF2B5EF4-FFF2-40B4-BE49-F238E27FC236}">
                <a16:creationId xmlns:a16="http://schemas.microsoft.com/office/drawing/2014/main" xmlns="" id="{F121E937-B64D-0A6C-385C-A931DE1DFE61}"/>
              </a:ext>
            </a:extLst>
          </p:cNvPr>
          <p:cNvSpPr txBox="1">
            <a:spLocks/>
          </p:cNvSpPr>
          <p:nvPr/>
        </p:nvSpPr>
        <p:spPr>
          <a:xfrm>
            <a:off x="9302213"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Arial" panose="020B0604020202020204" pitchFamily="34" charset="0"/>
                <a:ea typeface="Calibri"/>
                <a:cs typeface="Arial" panose="020B0604020202020204" pitchFamily="34" charset="0"/>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3</a:t>
            </a:r>
          </a:p>
        </p:txBody>
      </p:sp>
      <p:graphicFrame>
        <p:nvGraphicFramePr>
          <p:cNvPr id="3" name="Google Shape;681;g1348e52b396_0_1526">
            <a:extLst>
              <a:ext uri="{FF2B5EF4-FFF2-40B4-BE49-F238E27FC236}">
                <a16:creationId xmlns:a16="http://schemas.microsoft.com/office/drawing/2014/main" xmlns="" id="{6119C94F-57C6-6A4D-A2FD-0485DBA47C37}"/>
              </a:ext>
            </a:extLst>
          </p:cNvPr>
          <p:cNvGraphicFramePr/>
          <p:nvPr/>
        </p:nvGraphicFramePr>
        <p:xfrm>
          <a:off x="6883612" y="1270255"/>
          <a:ext cx="2499360" cy="511603"/>
        </p:xfrm>
        <a:graphic>
          <a:graphicData uri="http://schemas.openxmlformats.org/drawingml/2006/table">
            <a:tbl>
              <a:tblPr>
                <a:noFill/>
              </a:tblPr>
              <a:tblGrid>
                <a:gridCol w="2499360">
                  <a:extLst>
                    <a:ext uri="{9D8B030D-6E8A-4147-A177-3AD203B41FA5}">
                      <a16:colId xmlns:a16="http://schemas.microsoft.com/office/drawing/2014/main" xmlns="" val="20001"/>
                    </a:ext>
                  </a:extLst>
                </a:gridCol>
              </a:tblGrid>
              <a:tr h="511603">
                <a:tc>
                  <a:txBody>
                    <a:bodyPr/>
                    <a:lstStyle/>
                    <a:p>
                      <a:pPr marL="0" lvl="0" indent="0" algn="ctr" rtl="0">
                        <a:lnSpc>
                          <a:spcPct val="115000"/>
                        </a:lnSpc>
                        <a:spcBef>
                          <a:spcPts val="0"/>
                        </a:spcBef>
                        <a:spcAft>
                          <a:spcPts val="0"/>
                        </a:spcAft>
                        <a:buNone/>
                      </a:pPr>
                      <a:r>
                        <a:rPr lang="en-US" sz="1600" b="1" dirty="0">
                          <a:solidFill>
                            <a:srgbClr val="FFFFFF"/>
                          </a:solidFill>
                        </a:rPr>
                        <a:t>Vision</a:t>
                      </a:r>
                      <a:endParaRPr sz="1600" b="1" dirty="0">
                        <a:solidFill>
                          <a:srgbClr val="FFFFFF"/>
                        </a:solidFill>
                      </a:endParaRPr>
                    </a:p>
                  </a:txBody>
                  <a:tcPr marL="68575" marR="68575"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xmlns="" val="10000"/>
                  </a:ext>
                </a:extLst>
              </a:tr>
            </a:tbl>
          </a:graphicData>
        </a:graphic>
      </p:graphicFrame>
      <p:sp>
        <p:nvSpPr>
          <p:cNvPr id="4" name="Google Shape;373;p26">
            <a:extLst>
              <a:ext uri="{FF2B5EF4-FFF2-40B4-BE49-F238E27FC236}">
                <a16:creationId xmlns:a16="http://schemas.microsoft.com/office/drawing/2014/main" xmlns="" id="{552B79A1-DE66-E7AB-179F-37FD3BEAECC2}"/>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6" name="Google Shape;376;p26">
            <a:extLst>
              <a:ext uri="{FF2B5EF4-FFF2-40B4-BE49-F238E27FC236}">
                <a16:creationId xmlns:a16="http://schemas.microsoft.com/office/drawing/2014/main" xmlns="" id="{B9BED1E1-53DD-B42C-5ACE-1668B2A1991F}"/>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269064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p:nvPr/>
        </p:nvSpPr>
        <p:spPr>
          <a:xfrm>
            <a:off x="777800" y="1419515"/>
            <a:ext cx="5684800" cy="3896551"/>
          </a:xfrm>
          <a:prstGeom prst="roundRect">
            <a:avLst>
              <a:gd name="adj" fmla="val 10006"/>
            </a:avLst>
          </a:prstGeom>
          <a:no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defRPr/>
            </a:pPr>
            <a:endParaRPr sz="1467">
              <a:solidFill>
                <a:schemeClr val="tx1"/>
              </a:solidFill>
              <a:latin typeface="+mn-lt"/>
            </a:endParaRPr>
          </a:p>
        </p:txBody>
      </p:sp>
      <p:sp>
        <p:nvSpPr>
          <p:cNvPr id="173" name="Google Shape;173;p29"/>
          <p:cNvSpPr txBox="1">
            <a:spLocks noGrp="1"/>
          </p:cNvSpPr>
          <p:nvPr>
            <p:ph type="title"/>
          </p:nvPr>
        </p:nvSpPr>
        <p:spPr>
          <a:prstGeom prst="rect">
            <a:avLst/>
          </a:prstGeom>
        </p:spPr>
        <p:txBody>
          <a:bodyPr spcFirstLastPara="1" wrap="square" lIns="91433" tIns="45700" rIns="91433" bIns="45700" anchor="ctr" anchorCtr="0">
            <a:noAutofit/>
          </a:bodyPr>
          <a:lstStyle/>
          <a:p>
            <a:r>
              <a:rPr lang="en" sz="2400" b="1" dirty="0"/>
              <a:t>Machines </a:t>
            </a:r>
            <a:r>
              <a:rPr lang="en" sz="2400" dirty="0"/>
              <a:t>learn semantics through multi-sensory interactions</a:t>
            </a:r>
            <a:endParaRPr sz="2400" dirty="0"/>
          </a:p>
        </p:txBody>
      </p:sp>
      <p:sp>
        <p:nvSpPr>
          <p:cNvPr id="175" name="Google Shape;175;p29"/>
          <p:cNvSpPr txBox="1"/>
          <p:nvPr/>
        </p:nvSpPr>
        <p:spPr>
          <a:xfrm>
            <a:off x="8749800" y="2056100"/>
            <a:ext cx="2946800" cy="2215951"/>
          </a:xfrm>
          <a:prstGeom prst="rect">
            <a:avLst/>
          </a:prstGeom>
          <a:noFill/>
          <a:ln>
            <a:noFill/>
          </a:ln>
        </p:spPr>
        <p:txBody>
          <a:bodyPr spcFirstLastPara="1" wrap="square" lIns="121900" tIns="121900" rIns="121900" bIns="121900" anchor="t" anchorCtr="0">
            <a:spAutoFit/>
          </a:bodyPr>
          <a:lstStyle/>
          <a:p>
            <a:pPr defTabSz="1219170">
              <a:defRPr/>
            </a:pPr>
            <a:r>
              <a:rPr lang="en" sz="12800">
                <a:latin typeface="+mn-lt"/>
              </a:rPr>
              <a:t>🌎</a:t>
            </a:r>
            <a:endParaRPr sz="12800">
              <a:latin typeface="+mn-lt"/>
            </a:endParaRPr>
          </a:p>
        </p:txBody>
      </p:sp>
      <p:sp>
        <p:nvSpPr>
          <p:cNvPr id="176" name="Google Shape;176;p29"/>
          <p:cNvSpPr txBox="1"/>
          <p:nvPr/>
        </p:nvSpPr>
        <p:spPr>
          <a:xfrm>
            <a:off x="8659000" y="4508367"/>
            <a:ext cx="2518800" cy="574412"/>
          </a:xfrm>
          <a:prstGeom prst="rect">
            <a:avLst/>
          </a:prstGeom>
          <a:noFill/>
          <a:ln>
            <a:noFill/>
          </a:ln>
        </p:spPr>
        <p:txBody>
          <a:bodyPr spcFirstLastPara="1" wrap="square" lIns="121900" tIns="121900" rIns="121900" bIns="121900" anchor="t" anchorCtr="0">
            <a:spAutoFit/>
          </a:bodyPr>
          <a:lstStyle/>
          <a:p>
            <a:pPr defTabSz="1219170">
              <a:defRPr/>
            </a:pPr>
            <a:r>
              <a:rPr lang="en" sz="2133" b="1">
                <a:solidFill>
                  <a:schemeClr val="tx1"/>
                </a:solidFill>
                <a:latin typeface="+mn-lt"/>
                <a:ea typeface="Calibri"/>
                <a:cs typeface="Calibri"/>
                <a:sym typeface="Calibri"/>
              </a:rPr>
              <a:t>External World</a:t>
            </a:r>
            <a:endParaRPr sz="2133" b="1">
              <a:solidFill>
                <a:schemeClr val="tx1"/>
              </a:solidFill>
              <a:latin typeface="+mn-lt"/>
              <a:ea typeface="Calibri"/>
              <a:cs typeface="Calibri"/>
              <a:sym typeface="Calibri"/>
            </a:endParaRPr>
          </a:p>
        </p:txBody>
      </p:sp>
      <p:sp>
        <p:nvSpPr>
          <p:cNvPr id="177" name="Google Shape;177;p29"/>
          <p:cNvSpPr txBox="1"/>
          <p:nvPr/>
        </p:nvSpPr>
        <p:spPr>
          <a:xfrm>
            <a:off x="1472800" y="5315867"/>
            <a:ext cx="4294800" cy="574412"/>
          </a:xfrm>
          <a:prstGeom prst="rect">
            <a:avLst/>
          </a:prstGeom>
          <a:noFill/>
          <a:ln>
            <a:noFill/>
          </a:ln>
        </p:spPr>
        <p:txBody>
          <a:bodyPr spcFirstLastPara="1" wrap="square" lIns="121900" tIns="121900" rIns="121900" bIns="121900" anchor="t" anchorCtr="0">
            <a:spAutoFit/>
          </a:bodyPr>
          <a:lstStyle/>
          <a:p>
            <a:pPr algn="ctr" defTabSz="1219170">
              <a:defRPr/>
            </a:pPr>
            <a:r>
              <a:rPr lang="en" sz="2133" b="1">
                <a:solidFill>
                  <a:schemeClr val="tx1"/>
                </a:solidFill>
                <a:latin typeface="+mn-lt"/>
                <a:ea typeface="Calibri"/>
                <a:cs typeface="Calibri"/>
                <a:sym typeface="Calibri"/>
              </a:rPr>
              <a:t>Machine Learning Models</a:t>
            </a:r>
            <a:endParaRPr sz="2133" b="1">
              <a:solidFill>
                <a:schemeClr val="tx1"/>
              </a:solidFill>
              <a:latin typeface="+mn-lt"/>
              <a:ea typeface="Calibri"/>
              <a:cs typeface="Calibri"/>
              <a:sym typeface="Calibri"/>
            </a:endParaRPr>
          </a:p>
        </p:txBody>
      </p:sp>
      <p:sp>
        <p:nvSpPr>
          <p:cNvPr id="178" name="Google Shape;178;p29"/>
          <p:cNvSpPr txBox="1"/>
          <p:nvPr/>
        </p:nvSpPr>
        <p:spPr>
          <a:xfrm>
            <a:off x="2440667" y="1534651"/>
            <a:ext cx="943600" cy="615513"/>
          </a:xfrm>
          <a:prstGeom prst="rect">
            <a:avLst/>
          </a:prstGeom>
          <a:noFill/>
          <a:ln>
            <a:noFill/>
          </a:ln>
        </p:spPr>
        <p:txBody>
          <a:bodyPr spcFirstLastPara="1" wrap="square" lIns="121900" tIns="121900" rIns="121900" bIns="121900" anchor="t" anchorCtr="0">
            <a:spAutoFit/>
          </a:bodyPr>
          <a:lstStyle/>
          <a:p>
            <a:pPr defTabSz="1219170">
              <a:defRPr/>
            </a:pPr>
            <a:r>
              <a:rPr lang="en" sz="2400">
                <a:solidFill>
                  <a:schemeClr val="tx1"/>
                </a:solidFill>
                <a:latin typeface="+mn-lt"/>
              </a:rPr>
              <a:t>📜</a:t>
            </a:r>
            <a:endParaRPr sz="2400">
              <a:solidFill>
                <a:schemeClr val="tx1"/>
              </a:solidFill>
              <a:latin typeface="+mn-lt"/>
            </a:endParaRPr>
          </a:p>
        </p:txBody>
      </p:sp>
      <p:sp>
        <p:nvSpPr>
          <p:cNvPr id="179" name="Google Shape;179;p29"/>
          <p:cNvSpPr txBox="1"/>
          <p:nvPr/>
        </p:nvSpPr>
        <p:spPr>
          <a:xfrm>
            <a:off x="3266584" y="1534667"/>
            <a:ext cx="707200" cy="615513"/>
          </a:xfrm>
          <a:prstGeom prst="rect">
            <a:avLst/>
          </a:prstGeom>
          <a:noFill/>
          <a:ln>
            <a:noFill/>
          </a:ln>
        </p:spPr>
        <p:txBody>
          <a:bodyPr spcFirstLastPara="1" wrap="square" lIns="121900" tIns="121900" rIns="121900" bIns="121900" anchor="t" anchorCtr="0">
            <a:spAutoFit/>
          </a:bodyPr>
          <a:lstStyle/>
          <a:p>
            <a:pPr defTabSz="1219170">
              <a:defRPr/>
            </a:pPr>
            <a:r>
              <a:rPr lang="en" sz="2400">
                <a:solidFill>
                  <a:schemeClr val="tx1"/>
                </a:solidFill>
                <a:latin typeface="+mn-lt"/>
              </a:rPr>
              <a:t>🎬</a:t>
            </a:r>
            <a:endParaRPr sz="2400">
              <a:solidFill>
                <a:schemeClr val="tx1"/>
              </a:solidFill>
              <a:latin typeface="+mn-lt"/>
            </a:endParaRPr>
          </a:p>
        </p:txBody>
      </p:sp>
      <p:sp>
        <p:nvSpPr>
          <p:cNvPr id="180" name="Google Shape;180;p29"/>
          <p:cNvSpPr txBox="1"/>
          <p:nvPr/>
        </p:nvSpPr>
        <p:spPr>
          <a:xfrm>
            <a:off x="4089500" y="1565384"/>
            <a:ext cx="763200" cy="615513"/>
          </a:xfrm>
          <a:prstGeom prst="rect">
            <a:avLst/>
          </a:prstGeom>
          <a:noFill/>
          <a:ln>
            <a:noFill/>
          </a:ln>
        </p:spPr>
        <p:txBody>
          <a:bodyPr spcFirstLastPara="1" wrap="square" lIns="121900" tIns="121900" rIns="121900" bIns="121900" anchor="t" anchorCtr="0">
            <a:spAutoFit/>
          </a:bodyPr>
          <a:lstStyle/>
          <a:p>
            <a:pPr defTabSz="1219170">
              <a:defRPr/>
            </a:pPr>
            <a:r>
              <a:rPr lang="en" sz="2400">
                <a:solidFill>
                  <a:schemeClr val="tx1"/>
                </a:solidFill>
                <a:latin typeface="+mn-lt"/>
              </a:rPr>
              <a:t>🖼️</a:t>
            </a:r>
            <a:endParaRPr sz="2400">
              <a:solidFill>
                <a:schemeClr val="tx1"/>
              </a:solidFill>
              <a:latin typeface="+mn-lt"/>
            </a:endParaRPr>
          </a:p>
        </p:txBody>
      </p:sp>
      <p:sp>
        <p:nvSpPr>
          <p:cNvPr id="181" name="Google Shape;181;p29"/>
          <p:cNvSpPr txBox="1"/>
          <p:nvPr/>
        </p:nvSpPr>
        <p:spPr>
          <a:xfrm>
            <a:off x="1573600" y="2074400"/>
            <a:ext cx="4093200" cy="533504"/>
          </a:xfrm>
          <a:prstGeom prst="rect">
            <a:avLst/>
          </a:prstGeom>
          <a:noFill/>
          <a:ln>
            <a:noFill/>
          </a:ln>
        </p:spPr>
        <p:txBody>
          <a:bodyPr spcFirstLastPara="1" wrap="square" lIns="121900" tIns="121900" rIns="121900" bIns="121900" anchor="t" anchorCtr="0">
            <a:spAutoFit/>
          </a:bodyPr>
          <a:lstStyle/>
          <a:p>
            <a:pPr algn="ctr" defTabSz="1219170">
              <a:defRPr/>
            </a:pPr>
            <a:r>
              <a:rPr lang="en" sz="1867" b="1" dirty="0">
                <a:solidFill>
                  <a:schemeClr val="tx1"/>
                </a:solidFill>
                <a:latin typeface="+mn-lt"/>
                <a:ea typeface="Calibri"/>
                <a:cs typeface="Calibri"/>
                <a:sym typeface="Calibri"/>
              </a:rPr>
              <a:t>Static Internet-Scale Datasets</a:t>
            </a:r>
            <a:endParaRPr sz="1867" b="1" dirty="0">
              <a:solidFill>
                <a:schemeClr val="tx1"/>
              </a:solidFill>
              <a:latin typeface="+mn-lt"/>
              <a:ea typeface="Calibri"/>
              <a:cs typeface="Calibri"/>
              <a:sym typeface="Calibri"/>
            </a:endParaRPr>
          </a:p>
        </p:txBody>
      </p:sp>
      <p:cxnSp>
        <p:nvCxnSpPr>
          <p:cNvPr id="182" name="Google Shape;182;p29"/>
          <p:cNvCxnSpPr/>
          <p:nvPr/>
        </p:nvCxnSpPr>
        <p:spPr>
          <a:xfrm flipH="1">
            <a:off x="6003417" y="3703895"/>
            <a:ext cx="2742400" cy="271600"/>
          </a:xfrm>
          <a:prstGeom prst="straightConnector1">
            <a:avLst/>
          </a:prstGeom>
          <a:noFill/>
          <a:ln w="38100" cap="flat" cmpd="sng">
            <a:solidFill>
              <a:srgbClr val="38761D"/>
            </a:solidFill>
            <a:prstDash val="dash"/>
            <a:round/>
            <a:headEnd type="none" w="med" len="med"/>
            <a:tailEnd type="triangle" w="med" len="med"/>
          </a:ln>
        </p:spPr>
      </p:cxnSp>
      <p:sp>
        <p:nvSpPr>
          <p:cNvPr id="183" name="Google Shape;183;p29"/>
          <p:cNvSpPr txBox="1"/>
          <p:nvPr/>
        </p:nvSpPr>
        <p:spPr>
          <a:xfrm>
            <a:off x="6479685" y="3829147"/>
            <a:ext cx="2376000" cy="820825"/>
          </a:xfrm>
          <a:prstGeom prst="rect">
            <a:avLst/>
          </a:prstGeom>
          <a:noFill/>
          <a:ln>
            <a:noFill/>
          </a:ln>
        </p:spPr>
        <p:txBody>
          <a:bodyPr spcFirstLastPara="1" wrap="square" lIns="121900" tIns="121900" rIns="121900" bIns="121900" anchor="t" anchorCtr="0">
            <a:spAutoFit/>
          </a:bodyPr>
          <a:lstStyle/>
          <a:p>
            <a:pPr algn="ctr" defTabSz="1219170">
              <a:defRPr/>
            </a:pPr>
            <a:r>
              <a:rPr lang="en" sz="1867" b="1" dirty="0">
                <a:solidFill>
                  <a:schemeClr val="tx1"/>
                </a:solidFill>
                <a:latin typeface="+mn-lt"/>
                <a:ea typeface="Calibri"/>
                <a:cs typeface="Calibri"/>
                <a:sym typeface="Calibri"/>
              </a:rPr>
              <a:t>Physical World </a:t>
            </a:r>
            <a:endParaRPr sz="1867" b="1" dirty="0">
              <a:solidFill>
                <a:schemeClr val="tx1"/>
              </a:solidFill>
              <a:latin typeface="+mn-lt"/>
              <a:ea typeface="Calibri"/>
              <a:cs typeface="Calibri"/>
              <a:sym typeface="Calibri"/>
            </a:endParaRPr>
          </a:p>
          <a:p>
            <a:pPr algn="ctr" defTabSz="1219170">
              <a:defRPr/>
            </a:pPr>
            <a:r>
              <a:rPr lang="en" sz="1867" b="1" dirty="0">
                <a:solidFill>
                  <a:schemeClr val="tx1"/>
                </a:solidFill>
                <a:latin typeface="+mn-lt"/>
                <a:ea typeface="Calibri"/>
                <a:cs typeface="Calibri"/>
                <a:sym typeface="Calibri"/>
              </a:rPr>
              <a:t>Knowledge</a:t>
            </a:r>
            <a:endParaRPr sz="1867" b="1" dirty="0">
              <a:solidFill>
                <a:schemeClr val="tx1"/>
              </a:solidFill>
              <a:latin typeface="+mn-lt"/>
              <a:ea typeface="Calibri"/>
              <a:cs typeface="Calibri"/>
              <a:sym typeface="Calibri"/>
            </a:endParaRPr>
          </a:p>
        </p:txBody>
      </p:sp>
      <p:cxnSp>
        <p:nvCxnSpPr>
          <p:cNvPr id="184" name="Google Shape;184;p29"/>
          <p:cNvCxnSpPr>
            <a:cxnSpLocks/>
          </p:cNvCxnSpPr>
          <p:nvPr/>
        </p:nvCxnSpPr>
        <p:spPr>
          <a:xfrm flipH="1">
            <a:off x="5931867" y="3192020"/>
            <a:ext cx="2809967" cy="292097"/>
          </a:xfrm>
          <a:prstGeom prst="straightConnector1">
            <a:avLst/>
          </a:prstGeom>
          <a:noFill/>
          <a:ln w="38100" cap="flat" cmpd="sng">
            <a:solidFill>
              <a:srgbClr val="351C75"/>
            </a:solidFill>
            <a:prstDash val="dash"/>
            <a:round/>
            <a:headEnd type="triangle" w="med" len="med"/>
            <a:tailEnd type="none" w="med" len="med"/>
          </a:ln>
        </p:spPr>
      </p:cxnSp>
      <p:sp>
        <p:nvSpPr>
          <p:cNvPr id="185" name="Google Shape;185;p29"/>
          <p:cNvSpPr txBox="1"/>
          <p:nvPr/>
        </p:nvSpPr>
        <p:spPr>
          <a:xfrm>
            <a:off x="1308533" y="3146367"/>
            <a:ext cx="1862400" cy="1477287"/>
          </a:xfrm>
          <a:prstGeom prst="rect">
            <a:avLst/>
          </a:prstGeom>
          <a:noFill/>
          <a:ln>
            <a:noFill/>
          </a:ln>
        </p:spPr>
        <p:txBody>
          <a:bodyPr spcFirstLastPara="1" wrap="square" lIns="121900" tIns="121900" rIns="121900" bIns="121900" anchor="t" anchorCtr="0">
            <a:spAutoFit/>
          </a:bodyPr>
          <a:lstStyle/>
          <a:p>
            <a:pPr defTabSz="1219170">
              <a:defRPr/>
            </a:pPr>
            <a:r>
              <a:rPr lang="en" sz="8000">
                <a:solidFill>
                  <a:schemeClr val="tx1"/>
                </a:solidFill>
                <a:latin typeface="+mn-lt"/>
              </a:rPr>
              <a:t>🧠</a:t>
            </a:r>
            <a:endParaRPr sz="8000">
              <a:solidFill>
                <a:schemeClr val="tx1"/>
              </a:solidFill>
              <a:latin typeface="+mn-lt"/>
            </a:endParaRPr>
          </a:p>
        </p:txBody>
      </p:sp>
      <p:sp>
        <p:nvSpPr>
          <p:cNvPr id="186" name="Google Shape;186;p29"/>
          <p:cNvSpPr txBox="1"/>
          <p:nvPr/>
        </p:nvSpPr>
        <p:spPr>
          <a:xfrm>
            <a:off x="4394300" y="3207867"/>
            <a:ext cx="1862400" cy="1477287"/>
          </a:xfrm>
          <a:prstGeom prst="rect">
            <a:avLst/>
          </a:prstGeom>
          <a:noFill/>
          <a:ln>
            <a:noFill/>
          </a:ln>
        </p:spPr>
        <p:txBody>
          <a:bodyPr spcFirstLastPara="1" wrap="square" lIns="121900" tIns="121900" rIns="121900" bIns="121900" anchor="t" anchorCtr="0">
            <a:spAutoFit/>
          </a:bodyPr>
          <a:lstStyle/>
          <a:p>
            <a:pPr defTabSz="1219170">
              <a:defRPr/>
            </a:pPr>
            <a:r>
              <a:rPr lang="en" sz="8000">
                <a:solidFill>
                  <a:schemeClr val="tx1"/>
                </a:solidFill>
                <a:latin typeface="+mn-lt"/>
              </a:rPr>
              <a:t>🧠</a:t>
            </a:r>
            <a:endParaRPr sz="8000">
              <a:solidFill>
                <a:schemeClr val="tx1"/>
              </a:solidFill>
              <a:latin typeface="+mn-lt"/>
            </a:endParaRPr>
          </a:p>
        </p:txBody>
      </p:sp>
      <p:sp>
        <p:nvSpPr>
          <p:cNvPr id="187" name="Google Shape;187;p29"/>
          <p:cNvSpPr txBox="1"/>
          <p:nvPr/>
        </p:nvSpPr>
        <p:spPr>
          <a:xfrm>
            <a:off x="4432333" y="3084867"/>
            <a:ext cx="1022800" cy="820633"/>
          </a:xfrm>
          <a:prstGeom prst="rect">
            <a:avLst/>
          </a:prstGeom>
          <a:noFill/>
          <a:ln>
            <a:noFill/>
          </a:ln>
        </p:spPr>
        <p:txBody>
          <a:bodyPr spcFirstLastPara="1" wrap="square" lIns="121900" tIns="121900" rIns="121900" bIns="121900" anchor="t" anchorCtr="0">
            <a:spAutoFit/>
          </a:bodyPr>
          <a:lstStyle/>
          <a:p>
            <a:pPr defTabSz="1219170">
              <a:defRPr/>
            </a:pPr>
            <a:r>
              <a:rPr lang="en" sz="3733">
                <a:solidFill>
                  <a:schemeClr val="tx1"/>
                </a:solidFill>
                <a:latin typeface="+mn-lt"/>
              </a:rPr>
              <a:t>👀</a:t>
            </a:r>
            <a:endParaRPr sz="3733">
              <a:solidFill>
                <a:schemeClr val="tx1"/>
              </a:solidFill>
              <a:latin typeface="+mn-lt"/>
            </a:endParaRPr>
          </a:p>
        </p:txBody>
      </p:sp>
      <p:sp>
        <p:nvSpPr>
          <p:cNvPr id="188" name="Google Shape;188;p29"/>
          <p:cNvSpPr txBox="1"/>
          <p:nvPr/>
        </p:nvSpPr>
        <p:spPr>
          <a:xfrm>
            <a:off x="1653133" y="4526667"/>
            <a:ext cx="857200" cy="574412"/>
          </a:xfrm>
          <a:prstGeom prst="rect">
            <a:avLst/>
          </a:prstGeom>
          <a:noFill/>
          <a:ln>
            <a:noFill/>
          </a:ln>
        </p:spPr>
        <p:txBody>
          <a:bodyPr spcFirstLastPara="1" wrap="square" lIns="121900" tIns="121900" rIns="121900" bIns="121900" anchor="t" anchorCtr="0">
            <a:spAutoFit/>
          </a:bodyPr>
          <a:lstStyle/>
          <a:p>
            <a:pPr defTabSz="1219170">
              <a:defRPr/>
            </a:pPr>
            <a:r>
              <a:rPr lang="en" sz="2133" b="1">
                <a:solidFill>
                  <a:schemeClr val="tx1"/>
                </a:solidFill>
                <a:latin typeface="+mn-lt"/>
                <a:ea typeface="Calibri"/>
                <a:cs typeface="Calibri"/>
                <a:sym typeface="Calibri"/>
              </a:rPr>
              <a:t>LLM</a:t>
            </a:r>
            <a:endParaRPr sz="2133" b="1">
              <a:solidFill>
                <a:schemeClr val="tx1"/>
              </a:solidFill>
              <a:latin typeface="+mn-lt"/>
              <a:ea typeface="Calibri"/>
              <a:cs typeface="Calibri"/>
              <a:sym typeface="Calibri"/>
            </a:endParaRPr>
          </a:p>
        </p:txBody>
      </p:sp>
      <p:sp>
        <p:nvSpPr>
          <p:cNvPr id="189" name="Google Shape;189;p29"/>
          <p:cNvSpPr txBox="1"/>
          <p:nvPr/>
        </p:nvSpPr>
        <p:spPr>
          <a:xfrm>
            <a:off x="4706600" y="4526667"/>
            <a:ext cx="943600" cy="574412"/>
          </a:xfrm>
          <a:prstGeom prst="rect">
            <a:avLst/>
          </a:prstGeom>
          <a:noFill/>
          <a:ln>
            <a:noFill/>
          </a:ln>
        </p:spPr>
        <p:txBody>
          <a:bodyPr spcFirstLastPara="1" wrap="square" lIns="121900" tIns="121900" rIns="121900" bIns="121900" anchor="t" anchorCtr="0">
            <a:spAutoFit/>
          </a:bodyPr>
          <a:lstStyle/>
          <a:p>
            <a:pPr defTabSz="1219170">
              <a:defRPr/>
            </a:pPr>
            <a:r>
              <a:rPr lang="en" sz="2133" b="1">
                <a:solidFill>
                  <a:schemeClr val="tx1"/>
                </a:solidFill>
                <a:latin typeface="+mn-lt"/>
                <a:ea typeface="Calibri"/>
                <a:cs typeface="Calibri"/>
                <a:sym typeface="Calibri"/>
              </a:rPr>
              <a:t>VLM</a:t>
            </a:r>
            <a:endParaRPr sz="2133" b="1">
              <a:solidFill>
                <a:schemeClr val="tx1"/>
              </a:solidFill>
              <a:latin typeface="+mn-lt"/>
              <a:ea typeface="Calibri"/>
              <a:cs typeface="Calibri"/>
              <a:sym typeface="Calibri"/>
            </a:endParaRPr>
          </a:p>
        </p:txBody>
      </p:sp>
      <p:sp>
        <p:nvSpPr>
          <p:cNvPr id="190" name="Google Shape;190;p29"/>
          <p:cNvSpPr txBox="1"/>
          <p:nvPr/>
        </p:nvSpPr>
        <p:spPr>
          <a:xfrm>
            <a:off x="6599813" y="2246857"/>
            <a:ext cx="2052900" cy="820825"/>
          </a:xfrm>
          <a:prstGeom prst="rect">
            <a:avLst/>
          </a:prstGeom>
          <a:noFill/>
          <a:ln>
            <a:noFill/>
          </a:ln>
        </p:spPr>
        <p:txBody>
          <a:bodyPr spcFirstLastPara="1" wrap="square" lIns="121900" tIns="121900" rIns="121900" bIns="121900" anchor="t" anchorCtr="0">
            <a:spAutoFit/>
          </a:bodyPr>
          <a:lstStyle/>
          <a:p>
            <a:pPr algn="ctr"/>
            <a:r>
              <a:rPr lang="en-US" sz="1867" b="1" dirty="0">
                <a:solidFill>
                  <a:schemeClr val="tx1"/>
                </a:solidFill>
                <a:latin typeface="+mn-lt"/>
                <a:ea typeface="Calibri"/>
                <a:cs typeface="Calibri"/>
                <a:sym typeface="Calibri"/>
              </a:rPr>
              <a:t>M</a:t>
            </a:r>
            <a:r>
              <a:rPr lang="en-US" sz="1867" b="1" dirty="0" err="1">
                <a:solidFill>
                  <a:schemeClr val="tx1"/>
                </a:solidFill>
                <a:latin typeface="+mn-lt"/>
                <a:ea typeface="Calibri"/>
                <a:cs typeface="Calibri"/>
                <a:sym typeface="Calibri"/>
              </a:rPr>
              <a:t>ulti</a:t>
            </a:r>
            <a:r>
              <a:rPr lang="en-US" altLang="zh-CN" sz="1867" b="1" dirty="0">
                <a:solidFill>
                  <a:schemeClr val="tx1"/>
                </a:solidFill>
                <a:latin typeface="+mn-lt"/>
                <a:ea typeface="Calibri"/>
                <a:cs typeface="Calibri"/>
                <a:sym typeface="Calibri"/>
              </a:rPr>
              <a:t>-</a:t>
            </a:r>
            <a:r>
              <a:rPr lang="en-US" sz="1867" b="1" dirty="0">
                <a:solidFill>
                  <a:schemeClr val="tx1"/>
                </a:solidFill>
                <a:latin typeface="+mn-lt"/>
                <a:ea typeface="Calibri"/>
                <a:cs typeface="Calibri"/>
                <a:sym typeface="Calibri"/>
              </a:rPr>
              <a:t>sensory Interaction</a:t>
            </a:r>
            <a:endParaRPr sz="1867" b="1" dirty="0">
              <a:solidFill>
                <a:schemeClr val="tx1"/>
              </a:solidFill>
              <a:latin typeface="+mn-lt"/>
              <a:ea typeface="Calibri"/>
              <a:cs typeface="Calibri"/>
              <a:sym typeface="Calibri"/>
            </a:endParaRPr>
          </a:p>
        </p:txBody>
      </p:sp>
      <p:sp>
        <p:nvSpPr>
          <p:cNvPr id="191" name="Google Shape;191;p29"/>
          <p:cNvSpPr txBox="1"/>
          <p:nvPr/>
        </p:nvSpPr>
        <p:spPr>
          <a:xfrm>
            <a:off x="12703283" y="5355418"/>
            <a:ext cx="857200" cy="861734"/>
          </a:xfrm>
          <a:prstGeom prst="rect">
            <a:avLst/>
          </a:prstGeom>
          <a:noFill/>
          <a:ln>
            <a:noFill/>
          </a:ln>
        </p:spPr>
        <p:txBody>
          <a:bodyPr spcFirstLastPara="1" wrap="square" lIns="121900" tIns="121900" rIns="121900" bIns="121900" anchor="t" anchorCtr="0">
            <a:spAutoFit/>
          </a:bodyPr>
          <a:lstStyle/>
          <a:p>
            <a:pPr defTabSz="1219170">
              <a:defRPr/>
            </a:pPr>
            <a:r>
              <a:rPr lang="en" sz="4000"/>
              <a:t>🦾</a:t>
            </a:r>
            <a:endParaRPr sz="4000"/>
          </a:p>
        </p:txBody>
      </p:sp>
      <p:cxnSp>
        <p:nvCxnSpPr>
          <p:cNvPr id="192" name="Google Shape;192;p29"/>
          <p:cNvCxnSpPr/>
          <p:nvPr/>
        </p:nvCxnSpPr>
        <p:spPr>
          <a:xfrm rot="10800000" flipH="1">
            <a:off x="2239733" y="2689967"/>
            <a:ext cx="1380400" cy="456400"/>
          </a:xfrm>
          <a:prstGeom prst="straightConnector1">
            <a:avLst/>
          </a:prstGeom>
          <a:noFill/>
          <a:ln w="38100" cap="flat" cmpd="sng">
            <a:solidFill>
              <a:srgbClr val="F49100"/>
            </a:solidFill>
            <a:prstDash val="solid"/>
            <a:round/>
            <a:headEnd type="triangle" w="med" len="med"/>
            <a:tailEnd type="none" w="med" len="med"/>
          </a:ln>
        </p:spPr>
      </p:cxnSp>
      <p:cxnSp>
        <p:nvCxnSpPr>
          <p:cNvPr id="193" name="Google Shape;193;p29"/>
          <p:cNvCxnSpPr/>
          <p:nvPr/>
        </p:nvCxnSpPr>
        <p:spPr>
          <a:xfrm rot="10800000">
            <a:off x="3620200" y="2690000"/>
            <a:ext cx="1396000" cy="445200"/>
          </a:xfrm>
          <a:prstGeom prst="straightConnector1">
            <a:avLst/>
          </a:prstGeom>
          <a:noFill/>
          <a:ln w="38100" cap="flat" cmpd="sng">
            <a:solidFill>
              <a:srgbClr val="F49100"/>
            </a:solidFill>
            <a:prstDash val="solid"/>
            <a:round/>
            <a:headEnd type="triangle" w="med" len="med"/>
            <a:tailEnd type="none" w="med" len="med"/>
          </a:ln>
        </p:spPr>
      </p:cxnSp>
      <p:sp>
        <p:nvSpPr>
          <p:cNvPr id="194" name="Google Shape;194;p29"/>
          <p:cNvSpPr txBox="1"/>
          <p:nvPr/>
        </p:nvSpPr>
        <p:spPr>
          <a:xfrm>
            <a:off x="2432200" y="2823600"/>
            <a:ext cx="2376000" cy="471948"/>
          </a:xfrm>
          <a:prstGeom prst="rect">
            <a:avLst/>
          </a:prstGeom>
          <a:noFill/>
          <a:ln>
            <a:noFill/>
          </a:ln>
        </p:spPr>
        <p:txBody>
          <a:bodyPr spcFirstLastPara="1" wrap="square" lIns="121900" tIns="121900" rIns="121900" bIns="121900" anchor="t" anchorCtr="0">
            <a:spAutoFit/>
          </a:bodyPr>
          <a:lstStyle/>
          <a:p>
            <a:pPr algn="ctr" defTabSz="1219170">
              <a:defRPr/>
            </a:pPr>
            <a:r>
              <a:rPr lang="en" sz="1467" dirty="0">
                <a:solidFill>
                  <a:schemeClr val="tx1"/>
                </a:solidFill>
                <a:latin typeface="+mn-lt"/>
                <a:ea typeface="Calibri"/>
                <a:cs typeface="Calibri"/>
                <a:sym typeface="Calibri"/>
              </a:rPr>
              <a:t>Maximum Likelihood</a:t>
            </a:r>
            <a:endParaRPr sz="1467" dirty="0">
              <a:solidFill>
                <a:schemeClr val="tx1"/>
              </a:solidFill>
              <a:latin typeface="+mn-lt"/>
              <a:ea typeface="Calibri"/>
              <a:cs typeface="Calibri"/>
              <a:sym typeface="Calibri"/>
            </a:endParaRPr>
          </a:p>
        </p:txBody>
      </p:sp>
    </p:spTree>
    <p:extLst>
      <p:ext uri="{BB962C8B-B14F-4D97-AF65-F5344CB8AC3E}">
        <p14:creationId xmlns:p14="http://schemas.microsoft.com/office/powerpoint/2010/main" val="1118894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3"/>
          <a:stretch>
            <a:fillRect/>
          </a:stretch>
        </p:blipFill>
        <p:spPr>
          <a:xfrm>
            <a:off x="677627" y="1252404"/>
            <a:ext cx="5948460" cy="4353192"/>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Existing object-centric info miss situational understanding</a:t>
            </a:r>
          </a:p>
        </p:txBody>
      </p:sp>
      <p:sp>
        <p:nvSpPr>
          <p:cNvPr id="5" name="Slide Number Placeholder 3">
            <a:extLst>
              <a:ext uri="{FF2B5EF4-FFF2-40B4-BE49-F238E27FC236}">
                <a16:creationId xmlns:a16="http://schemas.microsoft.com/office/drawing/2014/main" xmlns="" id="{F121E937-B64D-0A6C-385C-A931DE1DFE61}"/>
              </a:ext>
            </a:extLst>
          </p:cNvPr>
          <p:cNvSpPr txBox="1">
            <a:spLocks/>
          </p:cNvSpPr>
          <p:nvPr/>
        </p:nvSpPr>
        <p:spPr>
          <a:xfrm>
            <a:off x="9302213"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Arial" panose="020B0604020202020204" pitchFamily="34" charset="0"/>
                <a:ea typeface="Calibri"/>
                <a:cs typeface="Arial" panose="020B0604020202020204" pitchFamily="34" charset="0"/>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3</a:t>
            </a:r>
          </a:p>
        </p:txBody>
      </p:sp>
      <p:sp>
        <p:nvSpPr>
          <p:cNvPr id="3" name="Rectangle 2">
            <a:extLst>
              <a:ext uri="{FF2B5EF4-FFF2-40B4-BE49-F238E27FC236}">
                <a16:creationId xmlns:a16="http://schemas.microsoft.com/office/drawing/2014/main" xmlns="" id="{FF4B3870-026C-7EE1-BB57-AF04F13FBE36}"/>
              </a:ext>
            </a:extLst>
          </p:cNvPr>
          <p:cNvSpPr/>
          <p:nvPr/>
        </p:nvSpPr>
        <p:spPr>
          <a:xfrm>
            <a:off x="2327564" y="2153393"/>
            <a:ext cx="1314203" cy="3452204"/>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 name="Rectangle 3">
            <a:extLst>
              <a:ext uri="{FF2B5EF4-FFF2-40B4-BE49-F238E27FC236}">
                <a16:creationId xmlns:a16="http://schemas.microsoft.com/office/drawing/2014/main" xmlns="" id="{14DD00BA-14AC-5448-743F-34FC14AFF4EF}"/>
              </a:ext>
            </a:extLst>
          </p:cNvPr>
          <p:cNvSpPr/>
          <p:nvPr/>
        </p:nvSpPr>
        <p:spPr>
          <a:xfrm>
            <a:off x="4354286" y="2613769"/>
            <a:ext cx="950613" cy="2991828"/>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Rectangle 5">
            <a:extLst>
              <a:ext uri="{FF2B5EF4-FFF2-40B4-BE49-F238E27FC236}">
                <a16:creationId xmlns:a16="http://schemas.microsoft.com/office/drawing/2014/main" xmlns="" id="{DC97FB26-7E69-0BF1-9EFF-4097217BFCD0}"/>
              </a:ext>
            </a:extLst>
          </p:cNvPr>
          <p:cNvSpPr/>
          <p:nvPr/>
        </p:nvSpPr>
        <p:spPr>
          <a:xfrm>
            <a:off x="3892173" y="1348043"/>
            <a:ext cx="1807983" cy="4114607"/>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 name="Rectangle 8">
            <a:extLst>
              <a:ext uri="{FF2B5EF4-FFF2-40B4-BE49-F238E27FC236}">
                <a16:creationId xmlns:a16="http://schemas.microsoft.com/office/drawing/2014/main" xmlns="" id="{8EEC8BDD-91EF-CB65-7686-8A2AE0846C01}"/>
              </a:ext>
            </a:extLst>
          </p:cNvPr>
          <p:cNvSpPr/>
          <p:nvPr/>
        </p:nvSpPr>
        <p:spPr>
          <a:xfrm>
            <a:off x="1029196" y="2613767"/>
            <a:ext cx="419937" cy="1138836"/>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Rectangle 9">
            <a:extLst>
              <a:ext uri="{FF2B5EF4-FFF2-40B4-BE49-F238E27FC236}">
                <a16:creationId xmlns:a16="http://schemas.microsoft.com/office/drawing/2014/main" xmlns="" id="{D02A61C9-1F23-BF05-194B-31688724DBFF}"/>
              </a:ext>
            </a:extLst>
          </p:cNvPr>
          <p:cNvSpPr/>
          <p:nvPr/>
        </p:nvSpPr>
        <p:spPr>
          <a:xfrm>
            <a:off x="5767012" y="2383579"/>
            <a:ext cx="470027" cy="1495695"/>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Rectangle 10">
            <a:extLst>
              <a:ext uri="{FF2B5EF4-FFF2-40B4-BE49-F238E27FC236}">
                <a16:creationId xmlns:a16="http://schemas.microsoft.com/office/drawing/2014/main" xmlns="" id="{09919F04-1359-EDC7-FEE4-0D72B6DF71B5}"/>
              </a:ext>
            </a:extLst>
          </p:cNvPr>
          <p:cNvSpPr/>
          <p:nvPr/>
        </p:nvSpPr>
        <p:spPr>
          <a:xfrm>
            <a:off x="1699538" y="2681153"/>
            <a:ext cx="370501" cy="944779"/>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2" name="Rectangle 11">
            <a:extLst>
              <a:ext uri="{FF2B5EF4-FFF2-40B4-BE49-F238E27FC236}">
                <a16:creationId xmlns:a16="http://schemas.microsoft.com/office/drawing/2014/main" xmlns="" id="{062E05BB-6799-B220-0F9C-F6259ED9010B}"/>
              </a:ext>
            </a:extLst>
          </p:cNvPr>
          <p:cNvSpPr/>
          <p:nvPr/>
        </p:nvSpPr>
        <p:spPr>
          <a:xfrm>
            <a:off x="1769197" y="2995757"/>
            <a:ext cx="2327563" cy="1691039"/>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3" name="Rectangle 12">
            <a:extLst>
              <a:ext uri="{FF2B5EF4-FFF2-40B4-BE49-F238E27FC236}">
                <a16:creationId xmlns:a16="http://schemas.microsoft.com/office/drawing/2014/main" xmlns="" id="{08F56C5B-3DD8-2378-5C0A-20587AA2B5AB}"/>
              </a:ext>
            </a:extLst>
          </p:cNvPr>
          <p:cNvSpPr/>
          <p:nvPr/>
        </p:nvSpPr>
        <p:spPr>
          <a:xfrm>
            <a:off x="3289972" y="2423943"/>
            <a:ext cx="1807984" cy="2064440"/>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4" name="Rectangle 13">
            <a:extLst>
              <a:ext uri="{FF2B5EF4-FFF2-40B4-BE49-F238E27FC236}">
                <a16:creationId xmlns:a16="http://schemas.microsoft.com/office/drawing/2014/main" xmlns="" id="{9A9F1A4E-86F0-28AC-C6A0-EE8C4F4B604B}"/>
              </a:ext>
            </a:extLst>
          </p:cNvPr>
          <p:cNvSpPr/>
          <p:nvPr/>
        </p:nvSpPr>
        <p:spPr>
          <a:xfrm>
            <a:off x="4809278" y="3549706"/>
            <a:ext cx="1654783" cy="2055889"/>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aphicFrame>
        <p:nvGraphicFramePr>
          <p:cNvPr id="7" name="Google Shape;681;g1348e52b396_0_1526">
            <a:extLst>
              <a:ext uri="{FF2B5EF4-FFF2-40B4-BE49-F238E27FC236}">
                <a16:creationId xmlns:a16="http://schemas.microsoft.com/office/drawing/2014/main" xmlns="" id="{43D1AD70-94D4-CFAE-73D9-E453996ED125}"/>
              </a:ext>
            </a:extLst>
          </p:cNvPr>
          <p:cNvGraphicFramePr/>
          <p:nvPr/>
        </p:nvGraphicFramePr>
        <p:xfrm>
          <a:off x="6883612" y="1270255"/>
          <a:ext cx="2499360" cy="1023206"/>
        </p:xfrm>
        <a:graphic>
          <a:graphicData uri="http://schemas.openxmlformats.org/drawingml/2006/table">
            <a:tbl>
              <a:tblPr>
                <a:noFill/>
              </a:tblPr>
              <a:tblGrid>
                <a:gridCol w="2499360">
                  <a:extLst>
                    <a:ext uri="{9D8B030D-6E8A-4147-A177-3AD203B41FA5}">
                      <a16:colId xmlns:a16="http://schemas.microsoft.com/office/drawing/2014/main" xmlns="" val="20001"/>
                    </a:ext>
                  </a:extLst>
                </a:gridCol>
              </a:tblGrid>
              <a:tr h="511603">
                <a:tc>
                  <a:txBody>
                    <a:bodyPr/>
                    <a:lstStyle/>
                    <a:p>
                      <a:pPr marL="0" lvl="0" indent="0" algn="ctr" rtl="0">
                        <a:lnSpc>
                          <a:spcPct val="115000"/>
                        </a:lnSpc>
                        <a:spcBef>
                          <a:spcPts val="0"/>
                        </a:spcBef>
                        <a:spcAft>
                          <a:spcPts val="0"/>
                        </a:spcAft>
                        <a:buNone/>
                      </a:pPr>
                      <a:r>
                        <a:rPr lang="en-US" sz="1600" b="1" dirty="0">
                          <a:solidFill>
                            <a:srgbClr val="FFFFFF"/>
                          </a:solidFill>
                        </a:rPr>
                        <a:t>Vision</a:t>
                      </a:r>
                      <a:endParaRPr sz="1600" b="1" dirty="0">
                        <a:solidFill>
                          <a:srgbClr val="FFFFFF"/>
                        </a:solidFill>
                      </a:endParaRPr>
                    </a:p>
                  </a:txBody>
                  <a:tcPr marL="68575" marR="68575"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xmlns="" val="10000"/>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Object</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8" name="Google Shape;373;p26">
            <a:extLst>
              <a:ext uri="{FF2B5EF4-FFF2-40B4-BE49-F238E27FC236}">
                <a16:creationId xmlns:a16="http://schemas.microsoft.com/office/drawing/2014/main" xmlns="" id="{E2B23D00-13CE-B004-4188-C64C3E67A5E4}"/>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6" name="Google Shape;376;p26">
            <a:extLst>
              <a:ext uri="{FF2B5EF4-FFF2-40B4-BE49-F238E27FC236}">
                <a16:creationId xmlns:a16="http://schemas.microsoft.com/office/drawing/2014/main" xmlns="" id="{A6D4FAE5-4343-0CE9-A30D-A4228046BC0F}"/>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890947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3"/>
          <a:stretch>
            <a:fillRect/>
          </a:stretch>
        </p:blipFill>
        <p:spPr>
          <a:xfrm>
            <a:off x="677627" y="1252404"/>
            <a:ext cx="5948460" cy="4353192"/>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Existing object-centric info miss situational understanding</a:t>
            </a:r>
          </a:p>
        </p:txBody>
      </p:sp>
      <p:graphicFrame>
        <p:nvGraphicFramePr>
          <p:cNvPr id="8" name="Google Shape;681;g1348e52b396_0_1526">
            <a:extLst>
              <a:ext uri="{FF2B5EF4-FFF2-40B4-BE49-F238E27FC236}">
                <a16:creationId xmlns:a16="http://schemas.microsoft.com/office/drawing/2014/main" xmlns="" id="{F68B85F2-49AB-8586-B05B-FCEDF3E218CF}"/>
              </a:ext>
            </a:extLst>
          </p:cNvPr>
          <p:cNvGraphicFramePr/>
          <p:nvPr/>
        </p:nvGraphicFramePr>
        <p:xfrm>
          <a:off x="6883612" y="1270255"/>
          <a:ext cx="2499360" cy="2046412"/>
        </p:xfrm>
        <a:graphic>
          <a:graphicData uri="http://schemas.openxmlformats.org/drawingml/2006/table">
            <a:tbl>
              <a:tblPr>
                <a:noFill/>
              </a:tblPr>
              <a:tblGrid>
                <a:gridCol w="2499360">
                  <a:extLst>
                    <a:ext uri="{9D8B030D-6E8A-4147-A177-3AD203B41FA5}">
                      <a16:colId xmlns:a16="http://schemas.microsoft.com/office/drawing/2014/main" xmlns="" val="20001"/>
                    </a:ext>
                  </a:extLst>
                </a:gridCol>
              </a:tblGrid>
              <a:tr h="511603">
                <a:tc>
                  <a:txBody>
                    <a:bodyPr/>
                    <a:lstStyle/>
                    <a:p>
                      <a:pPr marL="0" lvl="0" indent="0" algn="ctr" rtl="0">
                        <a:lnSpc>
                          <a:spcPct val="115000"/>
                        </a:lnSpc>
                        <a:spcBef>
                          <a:spcPts val="0"/>
                        </a:spcBef>
                        <a:spcAft>
                          <a:spcPts val="0"/>
                        </a:spcAft>
                        <a:buNone/>
                      </a:pPr>
                      <a:r>
                        <a:rPr lang="en-US" sz="1600" b="1" dirty="0">
                          <a:solidFill>
                            <a:srgbClr val="FFFFFF"/>
                          </a:solidFill>
                        </a:rPr>
                        <a:t>Vision</a:t>
                      </a:r>
                      <a:endParaRPr sz="1600" b="1" dirty="0">
                        <a:solidFill>
                          <a:srgbClr val="FFFFFF"/>
                        </a:solidFill>
                      </a:endParaRPr>
                    </a:p>
                  </a:txBody>
                  <a:tcPr marL="68575" marR="68575"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xmlns="" val="10000"/>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Object</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extLst>
                  <a:ext uri="{0D108BD9-81ED-4DB2-BD59-A6C34878D82A}">
                    <a16:rowId xmlns:a16="http://schemas.microsoft.com/office/drawing/2014/main" xmlns="" val="10003"/>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Scene Graph</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5" name="Slide Number Placeholder 3">
            <a:extLst>
              <a:ext uri="{FF2B5EF4-FFF2-40B4-BE49-F238E27FC236}">
                <a16:creationId xmlns:a16="http://schemas.microsoft.com/office/drawing/2014/main" xmlns="" id="{F121E937-B64D-0A6C-385C-A931DE1DFE61}"/>
              </a:ext>
            </a:extLst>
          </p:cNvPr>
          <p:cNvSpPr txBox="1">
            <a:spLocks/>
          </p:cNvSpPr>
          <p:nvPr/>
        </p:nvSpPr>
        <p:spPr>
          <a:xfrm>
            <a:off x="9302213"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Arial" panose="020B0604020202020204" pitchFamily="34" charset="0"/>
                <a:ea typeface="Calibri"/>
                <a:cs typeface="Arial" panose="020B0604020202020204" pitchFamily="34" charset="0"/>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3</a:t>
            </a:r>
          </a:p>
        </p:txBody>
      </p:sp>
      <p:sp>
        <p:nvSpPr>
          <p:cNvPr id="3" name="Rectangle 2">
            <a:extLst>
              <a:ext uri="{FF2B5EF4-FFF2-40B4-BE49-F238E27FC236}">
                <a16:creationId xmlns:a16="http://schemas.microsoft.com/office/drawing/2014/main" xmlns="" id="{FF4B3870-026C-7EE1-BB57-AF04F13FBE36}"/>
              </a:ext>
            </a:extLst>
          </p:cNvPr>
          <p:cNvSpPr/>
          <p:nvPr/>
        </p:nvSpPr>
        <p:spPr>
          <a:xfrm>
            <a:off x="2327564" y="2153393"/>
            <a:ext cx="1091571" cy="3452204"/>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 name="Rectangle 3">
            <a:extLst>
              <a:ext uri="{FF2B5EF4-FFF2-40B4-BE49-F238E27FC236}">
                <a16:creationId xmlns:a16="http://schemas.microsoft.com/office/drawing/2014/main" xmlns="" id="{14DD00BA-14AC-5448-743F-34FC14AFF4EF}"/>
              </a:ext>
            </a:extLst>
          </p:cNvPr>
          <p:cNvSpPr/>
          <p:nvPr/>
        </p:nvSpPr>
        <p:spPr>
          <a:xfrm>
            <a:off x="4354286" y="2613769"/>
            <a:ext cx="950613" cy="2991828"/>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Rectangle 5">
            <a:extLst>
              <a:ext uri="{FF2B5EF4-FFF2-40B4-BE49-F238E27FC236}">
                <a16:creationId xmlns:a16="http://schemas.microsoft.com/office/drawing/2014/main" xmlns="" id="{DC97FB26-7E69-0BF1-9EFF-4097217BFCD0}"/>
              </a:ext>
            </a:extLst>
          </p:cNvPr>
          <p:cNvSpPr/>
          <p:nvPr/>
        </p:nvSpPr>
        <p:spPr>
          <a:xfrm>
            <a:off x="3892173" y="1348043"/>
            <a:ext cx="1807983" cy="4114607"/>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 name="Rectangle 8">
            <a:extLst>
              <a:ext uri="{FF2B5EF4-FFF2-40B4-BE49-F238E27FC236}">
                <a16:creationId xmlns:a16="http://schemas.microsoft.com/office/drawing/2014/main" xmlns="" id="{8EEC8BDD-91EF-CB65-7686-8A2AE0846C01}"/>
              </a:ext>
            </a:extLst>
          </p:cNvPr>
          <p:cNvSpPr/>
          <p:nvPr/>
        </p:nvSpPr>
        <p:spPr>
          <a:xfrm>
            <a:off x="1029196" y="2613767"/>
            <a:ext cx="419937" cy="1138836"/>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Rectangle 9">
            <a:extLst>
              <a:ext uri="{FF2B5EF4-FFF2-40B4-BE49-F238E27FC236}">
                <a16:creationId xmlns:a16="http://schemas.microsoft.com/office/drawing/2014/main" xmlns="" id="{D02A61C9-1F23-BF05-194B-31688724DBFF}"/>
              </a:ext>
            </a:extLst>
          </p:cNvPr>
          <p:cNvSpPr/>
          <p:nvPr/>
        </p:nvSpPr>
        <p:spPr>
          <a:xfrm>
            <a:off x="5767012" y="2383579"/>
            <a:ext cx="470027" cy="1495695"/>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Rectangle 10">
            <a:extLst>
              <a:ext uri="{FF2B5EF4-FFF2-40B4-BE49-F238E27FC236}">
                <a16:creationId xmlns:a16="http://schemas.microsoft.com/office/drawing/2014/main" xmlns="" id="{09919F04-1359-EDC7-FEE4-0D72B6DF71B5}"/>
              </a:ext>
            </a:extLst>
          </p:cNvPr>
          <p:cNvSpPr/>
          <p:nvPr/>
        </p:nvSpPr>
        <p:spPr>
          <a:xfrm>
            <a:off x="1699538" y="2681153"/>
            <a:ext cx="370501" cy="944779"/>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2" name="Rectangle 11">
            <a:extLst>
              <a:ext uri="{FF2B5EF4-FFF2-40B4-BE49-F238E27FC236}">
                <a16:creationId xmlns:a16="http://schemas.microsoft.com/office/drawing/2014/main" xmlns="" id="{062E05BB-6799-B220-0F9C-F6259ED9010B}"/>
              </a:ext>
            </a:extLst>
          </p:cNvPr>
          <p:cNvSpPr/>
          <p:nvPr/>
        </p:nvSpPr>
        <p:spPr>
          <a:xfrm>
            <a:off x="1769197" y="2995757"/>
            <a:ext cx="2327563" cy="1691039"/>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3" name="Rectangle 12">
            <a:extLst>
              <a:ext uri="{FF2B5EF4-FFF2-40B4-BE49-F238E27FC236}">
                <a16:creationId xmlns:a16="http://schemas.microsoft.com/office/drawing/2014/main" xmlns="" id="{08F56C5B-3DD8-2378-5C0A-20587AA2B5AB}"/>
              </a:ext>
            </a:extLst>
          </p:cNvPr>
          <p:cNvSpPr/>
          <p:nvPr/>
        </p:nvSpPr>
        <p:spPr>
          <a:xfrm>
            <a:off x="3289972" y="2423943"/>
            <a:ext cx="1807984" cy="2064440"/>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4" name="Rectangle 13">
            <a:extLst>
              <a:ext uri="{FF2B5EF4-FFF2-40B4-BE49-F238E27FC236}">
                <a16:creationId xmlns:a16="http://schemas.microsoft.com/office/drawing/2014/main" xmlns="" id="{9A9F1A4E-86F0-28AC-C6A0-EE8C4F4B604B}"/>
              </a:ext>
            </a:extLst>
          </p:cNvPr>
          <p:cNvSpPr/>
          <p:nvPr/>
        </p:nvSpPr>
        <p:spPr>
          <a:xfrm>
            <a:off x="4809278" y="3549706"/>
            <a:ext cx="1654783" cy="2055889"/>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7" name="Bent Arrow 6">
            <a:extLst>
              <a:ext uri="{FF2B5EF4-FFF2-40B4-BE49-F238E27FC236}">
                <a16:creationId xmlns:a16="http://schemas.microsoft.com/office/drawing/2014/main" xmlns="" id="{BC605971-A91B-F91D-549C-1C6C81021A05}"/>
              </a:ext>
            </a:extLst>
          </p:cNvPr>
          <p:cNvSpPr/>
          <p:nvPr/>
        </p:nvSpPr>
        <p:spPr>
          <a:xfrm rot="16200000">
            <a:off x="1769198" y="4686795"/>
            <a:ext cx="558367" cy="583296"/>
          </a:xfrm>
          <a:prstGeom prst="bentArrow">
            <a:avLst>
              <a:gd name="adj1" fmla="val 14435"/>
              <a:gd name="adj2" fmla="val 25000"/>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16" name="Bent Arrow 15">
            <a:extLst>
              <a:ext uri="{FF2B5EF4-FFF2-40B4-BE49-F238E27FC236}">
                <a16:creationId xmlns:a16="http://schemas.microsoft.com/office/drawing/2014/main" xmlns="" id="{ADBE8370-8BA0-CEC8-CA07-01798DCF7E13}"/>
              </a:ext>
            </a:extLst>
          </p:cNvPr>
          <p:cNvSpPr/>
          <p:nvPr/>
        </p:nvSpPr>
        <p:spPr>
          <a:xfrm rot="16200000">
            <a:off x="1133099" y="3684181"/>
            <a:ext cx="558367" cy="713835"/>
          </a:xfrm>
          <a:prstGeom prst="bentArrow">
            <a:avLst>
              <a:gd name="adj1" fmla="val 14435"/>
              <a:gd name="adj2" fmla="val 25000"/>
              <a:gd name="adj3" fmla="val 25000"/>
              <a:gd name="adj4" fmla="val 43750"/>
            </a:avLst>
          </a:prstGeom>
          <a:solidFill>
            <a:srgbClr val="FF93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17" name="TextBox 16">
            <a:extLst>
              <a:ext uri="{FF2B5EF4-FFF2-40B4-BE49-F238E27FC236}">
                <a16:creationId xmlns:a16="http://schemas.microsoft.com/office/drawing/2014/main" xmlns="" id="{64F09375-18D6-C3E8-4884-086FF5D9F380}"/>
              </a:ext>
            </a:extLst>
          </p:cNvPr>
          <p:cNvSpPr txBox="1"/>
          <p:nvPr/>
        </p:nvSpPr>
        <p:spPr>
          <a:xfrm>
            <a:off x="571221" y="4134685"/>
            <a:ext cx="966931" cy="379656"/>
          </a:xfrm>
          <a:prstGeom prst="rect">
            <a:avLst/>
          </a:prstGeom>
          <a:noFill/>
        </p:spPr>
        <p:txBody>
          <a:bodyPr wrap="none" rtlCol="0">
            <a:spAutoFit/>
          </a:bodyPr>
          <a:lstStyle/>
          <a:p>
            <a:r>
              <a:rPr lang="en-US" sz="1867" b="1" dirty="0">
                <a:solidFill>
                  <a:srgbClr val="FF9300"/>
                </a:solidFill>
              </a:rPr>
              <a:t>behind</a:t>
            </a:r>
          </a:p>
        </p:txBody>
      </p:sp>
      <p:sp>
        <p:nvSpPr>
          <p:cNvPr id="18" name="TextBox 17">
            <a:extLst>
              <a:ext uri="{FF2B5EF4-FFF2-40B4-BE49-F238E27FC236}">
                <a16:creationId xmlns:a16="http://schemas.microsoft.com/office/drawing/2014/main" xmlns="" id="{4A9883F2-10B4-A9AF-A726-6DE846394320}"/>
              </a:ext>
            </a:extLst>
          </p:cNvPr>
          <p:cNvSpPr txBox="1"/>
          <p:nvPr/>
        </p:nvSpPr>
        <p:spPr>
          <a:xfrm>
            <a:off x="1145432" y="4655401"/>
            <a:ext cx="688009" cy="379656"/>
          </a:xfrm>
          <a:prstGeom prst="rect">
            <a:avLst/>
          </a:prstGeom>
          <a:noFill/>
        </p:spPr>
        <p:txBody>
          <a:bodyPr wrap="none" rtlCol="0">
            <a:spAutoFit/>
          </a:bodyPr>
          <a:lstStyle/>
          <a:p>
            <a:r>
              <a:rPr lang="en-US" sz="1867" b="1" dirty="0">
                <a:solidFill>
                  <a:schemeClr val="accent3"/>
                </a:solidFill>
              </a:rPr>
              <a:t>hold</a:t>
            </a:r>
          </a:p>
        </p:txBody>
      </p:sp>
      <p:sp>
        <p:nvSpPr>
          <p:cNvPr id="21" name="TextBox 20">
            <a:extLst>
              <a:ext uri="{FF2B5EF4-FFF2-40B4-BE49-F238E27FC236}">
                <a16:creationId xmlns:a16="http://schemas.microsoft.com/office/drawing/2014/main" xmlns="" id="{B1117ABD-CA63-F61F-B8C5-E1F3F394A42E}"/>
              </a:ext>
            </a:extLst>
          </p:cNvPr>
          <p:cNvSpPr txBox="1"/>
          <p:nvPr/>
        </p:nvSpPr>
        <p:spPr>
          <a:xfrm>
            <a:off x="5024809" y="2649276"/>
            <a:ext cx="688009" cy="379656"/>
          </a:xfrm>
          <a:prstGeom prst="rect">
            <a:avLst/>
          </a:prstGeom>
          <a:noFill/>
        </p:spPr>
        <p:txBody>
          <a:bodyPr wrap="none" rtlCol="0">
            <a:spAutoFit/>
          </a:bodyPr>
          <a:lstStyle/>
          <a:p>
            <a:r>
              <a:rPr lang="en-US" sz="1867" b="1" dirty="0">
                <a:solidFill>
                  <a:schemeClr val="accent3"/>
                </a:solidFill>
              </a:rPr>
              <a:t>hold</a:t>
            </a:r>
          </a:p>
        </p:txBody>
      </p:sp>
      <p:sp>
        <p:nvSpPr>
          <p:cNvPr id="22" name="Bent Arrow 21">
            <a:extLst>
              <a:ext uri="{FF2B5EF4-FFF2-40B4-BE49-F238E27FC236}">
                <a16:creationId xmlns:a16="http://schemas.microsoft.com/office/drawing/2014/main" xmlns="" id="{DE6163F2-98AB-4949-BC10-F797462AF165}"/>
              </a:ext>
            </a:extLst>
          </p:cNvPr>
          <p:cNvSpPr/>
          <p:nvPr/>
        </p:nvSpPr>
        <p:spPr>
          <a:xfrm rot="5400000">
            <a:off x="5186170" y="3114484"/>
            <a:ext cx="558367" cy="320912"/>
          </a:xfrm>
          <a:prstGeom prst="bentArrow">
            <a:avLst>
              <a:gd name="adj1" fmla="val 29531"/>
              <a:gd name="adj2" fmla="val 32548"/>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23" name="Bent Arrow 22">
            <a:extLst>
              <a:ext uri="{FF2B5EF4-FFF2-40B4-BE49-F238E27FC236}">
                <a16:creationId xmlns:a16="http://schemas.microsoft.com/office/drawing/2014/main" xmlns="" id="{BBB14C5B-7095-D381-4A53-777B70B6A689}"/>
              </a:ext>
            </a:extLst>
          </p:cNvPr>
          <p:cNvSpPr/>
          <p:nvPr/>
        </p:nvSpPr>
        <p:spPr>
          <a:xfrm rot="16200000" flipH="1">
            <a:off x="3441051" y="1984304"/>
            <a:ext cx="558367" cy="320912"/>
          </a:xfrm>
          <a:prstGeom prst="bentArrow">
            <a:avLst>
              <a:gd name="adj1" fmla="val 29531"/>
              <a:gd name="adj2" fmla="val 32548"/>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24" name="TextBox 23">
            <a:extLst>
              <a:ext uri="{FF2B5EF4-FFF2-40B4-BE49-F238E27FC236}">
                <a16:creationId xmlns:a16="http://schemas.microsoft.com/office/drawing/2014/main" xmlns="" id="{832B76D5-D60A-94FA-88F7-1CA4FB2977FA}"/>
              </a:ext>
            </a:extLst>
          </p:cNvPr>
          <p:cNvSpPr txBox="1"/>
          <p:nvPr/>
        </p:nvSpPr>
        <p:spPr>
          <a:xfrm>
            <a:off x="3185530" y="1475623"/>
            <a:ext cx="688009" cy="379656"/>
          </a:xfrm>
          <a:prstGeom prst="rect">
            <a:avLst/>
          </a:prstGeom>
          <a:noFill/>
        </p:spPr>
        <p:txBody>
          <a:bodyPr wrap="none" rtlCol="0">
            <a:spAutoFit/>
          </a:bodyPr>
          <a:lstStyle/>
          <a:p>
            <a:r>
              <a:rPr lang="en-US" sz="1867" b="1" dirty="0">
                <a:solidFill>
                  <a:schemeClr val="accent3"/>
                </a:solidFill>
              </a:rPr>
              <a:t>hold</a:t>
            </a:r>
          </a:p>
        </p:txBody>
      </p:sp>
      <p:sp>
        <p:nvSpPr>
          <p:cNvPr id="19" name="Google Shape;373;p26">
            <a:extLst>
              <a:ext uri="{FF2B5EF4-FFF2-40B4-BE49-F238E27FC236}">
                <a16:creationId xmlns:a16="http://schemas.microsoft.com/office/drawing/2014/main" xmlns="" id="{73A30EF6-126A-D570-3A4D-2E22E02F63F2}"/>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20" name="Google Shape;376;p26">
            <a:extLst>
              <a:ext uri="{FF2B5EF4-FFF2-40B4-BE49-F238E27FC236}">
                <a16:creationId xmlns:a16="http://schemas.microsoft.com/office/drawing/2014/main" xmlns="" id="{95A3D720-57B3-79D6-0897-5E130518D695}"/>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4122976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3"/>
          <a:stretch>
            <a:fillRect/>
          </a:stretch>
        </p:blipFill>
        <p:spPr>
          <a:xfrm>
            <a:off x="677627" y="1252404"/>
            <a:ext cx="5948460" cy="4353192"/>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Existing object-centric info miss situational understanding</a:t>
            </a:r>
          </a:p>
        </p:txBody>
      </p:sp>
      <p:graphicFrame>
        <p:nvGraphicFramePr>
          <p:cNvPr id="8" name="Google Shape;681;g1348e52b396_0_1526">
            <a:extLst>
              <a:ext uri="{FF2B5EF4-FFF2-40B4-BE49-F238E27FC236}">
                <a16:creationId xmlns:a16="http://schemas.microsoft.com/office/drawing/2014/main" xmlns="" id="{F68B85F2-49AB-8586-B05B-FCEDF3E218CF}"/>
              </a:ext>
            </a:extLst>
          </p:cNvPr>
          <p:cNvGraphicFramePr/>
          <p:nvPr/>
        </p:nvGraphicFramePr>
        <p:xfrm>
          <a:off x="6883612" y="1270255"/>
          <a:ext cx="5171803" cy="2046412"/>
        </p:xfrm>
        <a:graphic>
          <a:graphicData uri="http://schemas.openxmlformats.org/drawingml/2006/table">
            <a:tbl>
              <a:tblPr>
                <a:noFill/>
              </a:tblPr>
              <a:tblGrid>
                <a:gridCol w="2474811">
                  <a:extLst>
                    <a:ext uri="{9D8B030D-6E8A-4147-A177-3AD203B41FA5}">
                      <a16:colId xmlns:a16="http://schemas.microsoft.com/office/drawing/2014/main" xmlns="" val="20000"/>
                    </a:ext>
                  </a:extLst>
                </a:gridCol>
                <a:gridCol w="2696992">
                  <a:extLst>
                    <a:ext uri="{9D8B030D-6E8A-4147-A177-3AD203B41FA5}">
                      <a16:colId xmlns:a16="http://schemas.microsoft.com/office/drawing/2014/main" xmlns="" val="20001"/>
                    </a:ext>
                  </a:extLst>
                </a:gridCol>
              </a:tblGrid>
              <a:tr h="511603">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b="1" dirty="0">
                          <a:solidFill>
                            <a:srgbClr val="FFFFFF"/>
                          </a:solidFill>
                        </a:rPr>
                        <a:t>Vision</a:t>
                      </a:r>
                    </a:p>
                  </a:txBody>
                  <a:tcPr marL="91451" marR="91451"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ctr" rtl="0">
                        <a:lnSpc>
                          <a:spcPct val="115000"/>
                        </a:lnSpc>
                        <a:spcBef>
                          <a:spcPts val="0"/>
                        </a:spcBef>
                        <a:spcAft>
                          <a:spcPts val="0"/>
                        </a:spcAft>
                        <a:buNone/>
                      </a:pPr>
                      <a:r>
                        <a:rPr lang="en-US" sz="1600" b="1" dirty="0">
                          <a:solidFill>
                            <a:srgbClr val="FFFFFF"/>
                          </a:solidFill>
                        </a:rPr>
                        <a:t>Text</a:t>
                      </a:r>
                      <a:endParaRPr sz="1600" b="1" dirty="0">
                        <a:solidFill>
                          <a:srgbClr val="FFFFF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xmlns="" val="10000"/>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Object</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tc>
                  <a:txBody>
                    <a:bodyPr/>
                    <a:lstStyle/>
                    <a:p>
                      <a:pPr marL="0" lvl="0" indent="0" algn="ctr" rtl="0">
                        <a:lnSpc>
                          <a:spcPct val="115000"/>
                        </a:lnSpc>
                        <a:spcBef>
                          <a:spcPts val="0"/>
                        </a:spcBef>
                        <a:spcAft>
                          <a:spcPts val="0"/>
                        </a:spcAft>
                        <a:buNone/>
                      </a:pP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extLst>
                  <a:ext uri="{0D108BD9-81ED-4DB2-BD59-A6C34878D82A}">
                    <a16:rowId xmlns:a16="http://schemas.microsoft.com/office/drawing/2014/main" xmlns="" val="10003"/>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Scene Graph</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5" name="Slide Number Placeholder 3">
            <a:extLst>
              <a:ext uri="{FF2B5EF4-FFF2-40B4-BE49-F238E27FC236}">
                <a16:creationId xmlns:a16="http://schemas.microsoft.com/office/drawing/2014/main" xmlns="" id="{F121E937-B64D-0A6C-385C-A931DE1DFE61}"/>
              </a:ext>
            </a:extLst>
          </p:cNvPr>
          <p:cNvSpPr txBox="1">
            <a:spLocks/>
          </p:cNvSpPr>
          <p:nvPr/>
        </p:nvSpPr>
        <p:spPr>
          <a:xfrm>
            <a:off x="9302213"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Arial" panose="020B0604020202020204" pitchFamily="34" charset="0"/>
                <a:ea typeface="Calibri"/>
                <a:cs typeface="Arial" panose="020B0604020202020204" pitchFamily="34" charset="0"/>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3</a:t>
            </a:r>
          </a:p>
        </p:txBody>
      </p:sp>
      <p:sp>
        <p:nvSpPr>
          <p:cNvPr id="3" name="Rectangle 2">
            <a:extLst>
              <a:ext uri="{FF2B5EF4-FFF2-40B4-BE49-F238E27FC236}">
                <a16:creationId xmlns:a16="http://schemas.microsoft.com/office/drawing/2014/main" xmlns="" id="{FF4B3870-026C-7EE1-BB57-AF04F13FBE36}"/>
              </a:ext>
            </a:extLst>
          </p:cNvPr>
          <p:cNvSpPr/>
          <p:nvPr/>
        </p:nvSpPr>
        <p:spPr>
          <a:xfrm>
            <a:off x="2327564" y="2153393"/>
            <a:ext cx="1091571" cy="3452204"/>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 name="Rectangle 3">
            <a:extLst>
              <a:ext uri="{FF2B5EF4-FFF2-40B4-BE49-F238E27FC236}">
                <a16:creationId xmlns:a16="http://schemas.microsoft.com/office/drawing/2014/main" xmlns="" id="{14DD00BA-14AC-5448-743F-34FC14AFF4EF}"/>
              </a:ext>
            </a:extLst>
          </p:cNvPr>
          <p:cNvSpPr/>
          <p:nvPr/>
        </p:nvSpPr>
        <p:spPr>
          <a:xfrm>
            <a:off x="4354286" y="2613769"/>
            <a:ext cx="950613" cy="2991828"/>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Rectangle 5">
            <a:extLst>
              <a:ext uri="{FF2B5EF4-FFF2-40B4-BE49-F238E27FC236}">
                <a16:creationId xmlns:a16="http://schemas.microsoft.com/office/drawing/2014/main" xmlns="" id="{DC97FB26-7E69-0BF1-9EFF-4097217BFCD0}"/>
              </a:ext>
            </a:extLst>
          </p:cNvPr>
          <p:cNvSpPr/>
          <p:nvPr/>
        </p:nvSpPr>
        <p:spPr>
          <a:xfrm>
            <a:off x="3892173" y="1348043"/>
            <a:ext cx="1807983" cy="4114607"/>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 name="Rectangle 8">
            <a:extLst>
              <a:ext uri="{FF2B5EF4-FFF2-40B4-BE49-F238E27FC236}">
                <a16:creationId xmlns:a16="http://schemas.microsoft.com/office/drawing/2014/main" xmlns="" id="{8EEC8BDD-91EF-CB65-7686-8A2AE0846C01}"/>
              </a:ext>
            </a:extLst>
          </p:cNvPr>
          <p:cNvSpPr/>
          <p:nvPr/>
        </p:nvSpPr>
        <p:spPr>
          <a:xfrm>
            <a:off x="1029196" y="2613767"/>
            <a:ext cx="419937" cy="1138836"/>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Rectangle 9">
            <a:extLst>
              <a:ext uri="{FF2B5EF4-FFF2-40B4-BE49-F238E27FC236}">
                <a16:creationId xmlns:a16="http://schemas.microsoft.com/office/drawing/2014/main" xmlns="" id="{D02A61C9-1F23-BF05-194B-31688724DBFF}"/>
              </a:ext>
            </a:extLst>
          </p:cNvPr>
          <p:cNvSpPr/>
          <p:nvPr/>
        </p:nvSpPr>
        <p:spPr>
          <a:xfrm>
            <a:off x="5767012" y="2383579"/>
            <a:ext cx="470027" cy="1495695"/>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Rectangle 10">
            <a:extLst>
              <a:ext uri="{FF2B5EF4-FFF2-40B4-BE49-F238E27FC236}">
                <a16:creationId xmlns:a16="http://schemas.microsoft.com/office/drawing/2014/main" xmlns="" id="{09919F04-1359-EDC7-FEE4-0D72B6DF71B5}"/>
              </a:ext>
            </a:extLst>
          </p:cNvPr>
          <p:cNvSpPr/>
          <p:nvPr/>
        </p:nvSpPr>
        <p:spPr>
          <a:xfrm>
            <a:off x="1699538" y="2681153"/>
            <a:ext cx="370501" cy="944779"/>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2" name="Rectangle 11">
            <a:extLst>
              <a:ext uri="{FF2B5EF4-FFF2-40B4-BE49-F238E27FC236}">
                <a16:creationId xmlns:a16="http://schemas.microsoft.com/office/drawing/2014/main" xmlns="" id="{062E05BB-6799-B220-0F9C-F6259ED9010B}"/>
              </a:ext>
            </a:extLst>
          </p:cNvPr>
          <p:cNvSpPr/>
          <p:nvPr/>
        </p:nvSpPr>
        <p:spPr>
          <a:xfrm>
            <a:off x="1769197" y="2995757"/>
            <a:ext cx="2327563" cy="1691039"/>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3" name="Rectangle 12">
            <a:extLst>
              <a:ext uri="{FF2B5EF4-FFF2-40B4-BE49-F238E27FC236}">
                <a16:creationId xmlns:a16="http://schemas.microsoft.com/office/drawing/2014/main" xmlns="" id="{08F56C5B-3DD8-2378-5C0A-20587AA2B5AB}"/>
              </a:ext>
            </a:extLst>
          </p:cNvPr>
          <p:cNvSpPr/>
          <p:nvPr/>
        </p:nvSpPr>
        <p:spPr>
          <a:xfrm>
            <a:off x="3289972" y="2423943"/>
            <a:ext cx="1807984" cy="2064440"/>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4" name="Rectangle 13">
            <a:extLst>
              <a:ext uri="{FF2B5EF4-FFF2-40B4-BE49-F238E27FC236}">
                <a16:creationId xmlns:a16="http://schemas.microsoft.com/office/drawing/2014/main" xmlns="" id="{9A9F1A4E-86F0-28AC-C6A0-EE8C4F4B604B}"/>
              </a:ext>
            </a:extLst>
          </p:cNvPr>
          <p:cNvSpPr/>
          <p:nvPr/>
        </p:nvSpPr>
        <p:spPr>
          <a:xfrm>
            <a:off x="4809278" y="3549706"/>
            <a:ext cx="1654783" cy="2055889"/>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7" name="Bent Arrow 6">
            <a:extLst>
              <a:ext uri="{FF2B5EF4-FFF2-40B4-BE49-F238E27FC236}">
                <a16:creationId xmlns:a16="http://schemas.microsoft.com/office/drawing/2014/main" xmlns="" id="{BC605971-A91B-F91D-549C-1C6C81021A05}"/>
              </a:ext>
            </a:extLst>
          </p:cNvPr>
          <p:cNvSpPr/>
          <p:nvPr/>
        </p:nvSpPr>
        <p:spPr>
          <a:xfrm rot="16200000">
            <a:off x="1769198" y="4686795"/>
            <a:ext cx="558367" cy="583296"/>
          </a:xfrm>
          <a:prstGeom prst="bentArrow">
            <a:avLst>
              <a:gd name="adj1" fmla="val 14435"/>
              <a:gd name="adj2" fmla="val 25000"/>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16" name="Bent Arrow 15">
            <a:extLst>
              <a:ext uri="{FF2B5EF4-FFF2-40B4-BE49-F238E27FC236}">
                <a16:creationId xmlns:a16="http://schemas.microsoft.com/office/drawing/2014/main" xmlns="" id="{ADBE8370-8BA0-CEC8-CA07-01798DCF7E13}"/>
              </a:ext>
            </a:extLst>
          </p:cNvPr>
          <p:cNvSpPr/>
          <p:nvPr/>
        </p:nvSpPr>
        <p:spPr>
          <a:xfrm rot="16200000">
            <a:off x="1133099" y="3684181"/>
            <a:ext cx="558367" cy="713835"/>
          </a:xfrm>
          <a:prstGeom prst="bentArrow">
            <a:avLst>
              <a:gd name="adj1" fmla="val 14435"/>
              <a:gd name="adj2" fmla="val 25000"/>
              <a:gd name="adj3" fmla="val 25000"/>
              <a:gd name="adj4" fmla="val 43750"/>
            </a:avLst>
          </a:prstGeom>
          <a:solidFill>
            <a:srgbClr val="FF93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17" name="TextBox 16">
            <a:extLst>
              <a:ext uri="{FF2B5EF4-FFF2-40B4-BE49-F238E27FC236}">
                <a16:creationId xmlns:a16="http://schemas.microsoft.com/office/drawing/2014/main" xmlns="" id="{64F09375-18D6-C3E8-4884-086FF5D9F380}"/>
              </a:ext>
            </a:extLst>
          </p:cNvPr>
          <p:cNvSpPr txBox="1"/>
          <p:nvPr/>
        </p:nvSpPr>
        <p:spPr>
          <a:xfrm>
            <a:off x="571221" y="4134685"/>
            <a:ext cx="966931" cy="379656"/>
          </a:xfrm>
          <a:prstGeom prst="rect">
            <a:avLst/>
          </a:prstGeom>
          <a:noFill/>
        </p:spPr>
        <p:txBody>
          <a:bodyPr wrap="none" rtlCol="0">
            <a:spAutoFit/>
          </a:bodyPr>
          <a:lstStyle/>
          <a:p>
            <a:r>
              <a:rPr lang="en-US" sz="1867" b="1" dirty="0">
                <a:solidFill>
                  <a:srgbClr val="FF9300"/>
                </a:solidFill>
              </a:rPr>
              <a:t>behind</a:t>
            </a:r>
          </a:p>
        </p:txBody>
      </p:sp>
      <p:sp>
        <p:nvSpPr>
          <p:cNvPr id="18" name="TextBox 17">
            <a:extLst>
              <a:ext uri="{FF2B5EF4-FFF2-40B4-BE49-F238E27FC236}">
                <a16:creationId xmlns:a16="http://schemas.microsoft.com/office/drawing/2014/main" xmlns="" id="{4A9883F2-10B4-A9AF-A726-6DE846394320}"/>
              </a:ext>
            </a:extLst>
          </p:cNvPr>
          <p:cNvSpPr txBox="1"/>
          <p:nvPr/>
        </p:nvSpPr>
        <p:spPr>
          <a:xfrm>
            <a:off x="1145432" y="4655401"/>
            <a:ext cx="688009" cy="379656"/>
          </a:xfrm>
          <a:prstGeom prst="rect">
            <a:avLst/>
          </a:prstGeom>
          <a:noFill/>
        </p:spPr>
        <p:txBody>
          <a:bodyPr wrap="none" rtlCol="0">
            <a:spAutoFit/>
          </a:bodyPr>
          <a:lstStyle/>
          <a:p>
            <a:r>
              <a:rPr lang="en-US" sz="1867" b="1" dirty="0">
                <a:solidFill>
                  <a:schemeClr val="accent3"/>
                </a:solidFill>
              </a:rPr>
              <a:t>hold</a:t>
            </a:r>
          </a:p>
        </p:txBody>
      </p:sp>
      <p:sp>
        <p:nvSpPr>
          <p:cNvPr id="21" name="TextBox 20">
            <a:extLst>
              <a:ext uri="{FF2B5EF4-FFF2-40B4-BE49-F238E27FC236}">
                <a16:creationId xmlns:a16="http://schemas.microsoft.com/office/drawing/2014/main" xmlns="" id="{B1117ABD-CA63-F61F-B8C5-E1F3F394A42E}"/>
              </a:ext>
            </a:extLst>
          </p:cNvPr>
          <p:cNvSpPr txBox="1"/>
          <p:nvPr/>
        </p:nvSpPr>
        <p:spPr>
          <a:xfrm>
            <a:off x="5024809" y="2649276"/>
            <a:ext cx="688009" cy="379656"/>
          </a:xfrm>
          <a:prstGeom prst="rect">
            <a:avLst/>
          </a:prstGeom>
          <a:noFill/>
        </p:spPr>
        <p:txBody>
          <a:bodyPr wrap="none" rtlCol="0">
            <a:spAutoFit/>
          </a:bodyPr>
          <a:lstStyle/>
          <a:p>
            <a:r>
              <a:rPr lang="en-US" sz="1867" b="1" dirty="0">
                <a:solidFill>
                  <a:schemeClr val="accent3"/>
                </a:solidFill>
              </a:rPr>
              <a:t>hold</a:t>
            </a:r>
          </a:p>
        </p:txBody>
      </p:sp>
      <p:sp>
        <p:nvSpPr>
          <p:cNvPr id="22" name="Bent Arrow 21">
            <a:extLst>
              <a:ext uri="{FF2B5EF4-FFF2-40B4-BE49-F238E27FC236}">
                <a16:creationId xmlns:a16="http://schemas.microsoft.com/office/drawing/2014/main" xmlns="" id="{DE6163F2-98AB-4949-BC10-F797462AF165}"/>
              </a:ext>
            </a:extLst>
          </p:cNvPr>
          <p:cNvSpPr/>
          <p:nvPr/>
        </p:nvSpPr>
        <p:spPr>
          <a:xfrm rot="5400000">
            <a:off x="5186170" y="3114484"/>
            <a:ext cx="558367" cy="320912"/>
          </a:xfrm>
          <a:prstGeom prst="bentArrow">
            <a:avLst>
              <a:gd name="adj1" fmla="val 29531"/>
              <a:gd name="adj2" fmla="val 32548"/>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23" name="Bent Arrow 22">
            <a:extLst>
              <a:ext uri="{FF2B5EF4-FFF2-40B4-BE49-F238E27FC236}">
                <a16:creationId xmlns:a16="http://schemas.microsoft.com/office/drawing/2014/main" xmlns="" id="{BBB14C5B-7095-D381-4A53-777B70B6A689}"/>
              </a:ext>
            </a:extLst>
          </p:cNvPr>
          <p:cNvSpPr/>
          <p:nvPr/>
        </p:nvSpPr>
        <p:spPr>
          <a:xfrm rot="16200000" flipH="1">
            <a:off x="3441051" y="1984304"/>
            <a:ext cx="558367" cy="320912"/>
          </a:xfrm>
          <a:prstGeom prst="bentArrow">
            <a:avLst>
              <a:gd name="adj1" fmla="val 29531"/>
              <a:gd name="adj2" fmla="val 32548"/>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24" name="TextBox 23">
            <a:extLst>
              <a:ext uri="{FF2B5EF4-FFF2-40B4-BE49-F238E27FC236}">
                <a16:creationId xmlns:a16="http://schemas.microsoft.com/office/drawing/2014/main" xmlns="" id="{832B76D5-D60A-94FA-88F7-1CA4FB2977FA}"/>
              </a:ext>
            </a:extLst>
          </p:cNvPr>
          <p:cNvSpPr txBox="1"/>
          <p:nvPr/>
        </p:nvSpPr>
        <p:spPr>
          <a:xfrm>
            <a:off x="3185530" y="1475623"/>
            <a:ext cx="688009" cy="379656"/>
          </a:xfrm>
          <a:prstGeom prst="rect">
            <a:avLst/>
          </a:prstGeom>
          <a:noFill/>
        </p:spPr>
        <p:txBody>
          <a:bodyPr wrap="none" rtlCol="0">
            <a:spAutoFit/>
          </a:bodyPr>
          <a:lstStyle/>
          <a:p>
            <a:r>
              <a:rPr lang="en-US" sz="1867" b="1" dirty="0">
                <a:solidFill>
                  <a:schemeClr val="accent3"/>
                </a:solidFill>
              </a:rPr>
              <a:t>hold</a:t>
            </a:r>
          </a:p>
        </p:txBody>
      </p:sp>
      <p:sp>
        <p:nvSpPr>
          <p:cNvPr id="19" name="Google Shape;373;p26">
            <a:extLst>
              <a:ext uri="{FF2B5EF4-FFF2-40B4-BE49-F238E27FC236}">
                <a16:creationId xmlns:a16="http://schemas.microsoft.com/office/drawing/2014/main" xmlns="" id="{89E061A0-DF58-0FEF-08EF-38406373209B}"/>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20" name="Google Shape;376;p26">
            <a:extLst>
              <a:ext uri="{FF2B5EF4-FFF2-40B4-BE49-F238E27FC236}">
                <a16:creationId xmlns:a16="http://schemas.microsoft.com/office/drawing/2014/main" xmlns="" id="{84762EFB-6A96-435C-9443-EB0C57A377ED}"/>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4145843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3"/>
          <a:stretch>
            <a:fillRect/>
          </a:stretch>
        </p:blipFill>
        <p:spPr>
          <a:xfrm>
            <a:off x="677627" y="1252404"/>
            <a:ext cx="5948460" cy="4353192"/>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Existing object-centric info miss situational understanding</a:t>
            </a:r>
          </a:p>
        </p:txBody>
      </p:sp>
      <p:graphicFrame>
        <p:nvGraphicFramePr>
          <p:cNvPr id="8" name="Google Shape;681;g1348e52b396_0_1526">
            <a:extLst>
              <a:ext uri="{FF2B5EF4-FFF2-40B4-BE49-F238E27FC236}">
                <a16:creationId xmlns:a16="http://schemas.microsoft.com/office/drawing/2014/main" xmlns="" id="{F68B85F2-49AB-8586-B05B-FCEDF3E218CF}"/>
              </a:ext>
            </a:extLst>
          </p:cNvPr>
          <p:cNvGraphicFramePr/>
          <p:nvPr/>
        </p:nvGraphicFramePr>
        <p:xfrm>
          <a:off x="6883612" y="1270255"/>
          <a:ext cx="5171803" cy="2046412"/>
        </p:xfrm>
        <a:graphic>
          <a:graphicData uri="http://schemas.openxmlformats.org/drawingml/2006/table">
            <a:tbl>
              <a:tblPr>
                <a:noFill/>
              </a:tblPr>
              <a:tblGrid>
                <a:gridCol w="2474811">
                  <a:extLst>
                    <a:ext uri="{9D8B030D-6E8A-4147-A177-3AD203B41FA5}">
                      <a16:colId xmlns:a16="http://schemas.microsoft.com/office/drawing/2014/main" xmlns="" val="20000"/>
                    </a:ext>
                  </a:extLst>
                </a:gridCol>
                <a:gridCol w="2696992">
                  <a:extLst>
                    <a:ext uri="{9D8B030D-6E8A-4147-A177-3AD203B41FA5}">
                      <a16:colId xmlns:a16="http://schemas.microsoft.com/office/drawing/2014/main" xmlns="" val="20001"/>
                    </a:ext>
                  </a:extLst>
                </a:gridCol>
              </a:tblGrid>
              <a:tr h="511603">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b="1" dirty="0">
                          <a:solidFill>
                            <a:srgbClr val="FFFFFF"/>
                          </a:solidFill>
                        </a:rPr>
                        <a:t>Vision</a:t>
                      </a:r>
                    </a:p>
                  </a:txBody>
                  <a:tcPr marL="91451" marR="91451"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ctr" rtl="0">
                        <a:lnSpc>
                          <a:spcPct val="115000"/>
                        </a:lnSpc>
                        <a:spcBef>
                          <a:spcPts val="0"/>
                        </a:spcBef>
                        <a:spcAft>
                          <a:spcPts val="0"/>
                        </a:spcAft>
                        <a:buNone/>
                      </a:pPr>
                      <a:r>
                        <a:rPr lang="en-US" sz="1600" b="1" dirty="0">
                          <a:solidFill>
                            <a:srgbClr val="FFFFFF"/>
                          </a:solidFill>
                        </a:rPr>
                        <a:t>Text</a:t>
                      </a:r>
                      <a:endParaRPr sz="1600" b="1" dirty="0">
                        <a:solidFill>
                          <a:srgbClr val="FFFFF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xmlns="" val="10000"/>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Object</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Entity</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tc>
                  <a:txBody>
                    <a:bodyPr/>
                    <a:lstStyle/>
                    <a:p>
                      <a:pPr marL="0" lvl="0" indent="0" algn="ctr" rtl="0">
                        <a:lnSpc>
                          <a:spcPct val="115000"/>
                        </a:lnSpc>
                        <a:spcBef>
                          <a:spcPts val="0"/>
                        </a:spcBef>
                        <a:spcAft>
                          <a:spcPts val="0"/>
                        </a:spcAft>
                        <a:buNone/>
                      </a:pP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extLst>
                  <a:ext uri="{0D108BD9-81ED-4DB2-BD59-A6C34878D82A}">
                    <a16:rowId xmlns:a16="http://schemas.microsoft.com/office/drawing/2014/main" xmlns="" val="10003"/>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Scene Graph</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5" name="Slide Number Placeholder 3">
            <a:extLst>
              <a:ext uri="{FF2B5EF4-FFF2-40B4-BE49-F238E27FC236}">
                <a16:creationId xmlns:a16="http://schemas.microsoft.com/office/drawing/2014/main" xmlns="" id="{F121E937-B64D-0A6C-385C-A931DE1DFE61}"/>
              </a:ext>
            </a:extLst>
          </p:cNvPr>
          <p:cNvSpPr txBox="1">
            <a:spLocks/>
          </p:cNvSpPr>
          <p:nvPr/>
        </p:nvSpPr>
        <p:spPr>
          <a:xfrm>
            <a:off x="9302213"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Arial" panose="020B0604020202020204" pitchFamily="34" charset="0"/>
                <a:ea typeface="Calibri"/>
                <a:cs typeface="Arial" panose="020B0604020202020204" pitchFamily="34" charset="0"/>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3</a:t>
            </a:r>
          </a:p>
        </p:txBody>
      </p:sp>
      <p:sp>
        <p:nvSpPr>
          <p:cNvPr id="3" name="Rectangle 2">
            <a:extLst>
              <a:ext uri="{FF2B5EF4-FFF2-40B4-BE49-F238E27FC236}">
                <a16:creationId xmlns:a16="http://schemas.microsoft.com/office/drawing/2014/main" xmlns="" id="{FF4B3870-026C-7EE1-BB57-AF04F13FBE36}"/>
              </a:ext>
            </a:extLst>
          </p:cNvPr>
          <p:cNvSpPr/>
          <p:nvPr/>
        </p:nvSpPr>
        <p:spPr>
          <a:xfrm>
            <a:off x="2327564" y="2153393"/>
            <a:ext cx="1091571" cy="3452204"/>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 name="Rectangle 3">
            <a:extLst>
              <a:ext uri="{FF2B5EF4-FFF2-40B4-BE49-F238E27FC236}">
                <a16:creationId xmlns:a16="http://schemas.microsoft.com/office/drawing/2014/main" xmlns="" id="{14DD00BA-14AC-5448-743F-34FC14AFF4EF}"/>
              </a:ext>
            </a:extLst>
          </p:cNvPr>
          <p:cNvSpPr/>
          <p:nvPr/>
        </p:nvSpPr>
        <p:spPr>
          <a:xfrm>
            <a:off x="4354286" y="2613769"/>
            <a:ext cx="950613" cy="2991828"/>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Rectangle 5">
            <a:extLst>
              <a:ext uri="{FF2B5EF4-FFF2-40B4-BE49-F238E27FC236}">
                <a16:creationId xmlns:a16="http://schemas.microsoft.com/office/drawing/2014/main" xmlns="" id="{DC97FB26-7E69-0BF1-9EFF-4097217BFCD0}"/>
              </a:ext>
            </a:extLst>
          </p:cNvPr>
          <p:cNvSpPr/>
          <p:nvPr/>
        </p:nvSpPr>
        <p:spPr>
          <a:xfrm>
            <a:off x="3892173" y="1348043"/>
            <a:ext cx="1807983" cy="4114607"/>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 name="Rectangle 8">
            <a:extLst>
              <a:ext uri="{FF2B5EF4-FFF2-40B4-BE49-F238E27FC236}">
                <a16:creationId xmlns:a16="http://schemas.microsoft.com/office/drawing/2014/main" xmlns="" id="{8EEC8BDD-91EF-CB65-7686-8A2AE0846C01}"/>
              </a:ext>
            </a:extLst>
          </p:cNvPr>
          <p:cNvSpPr/>
          <p:nvPr/>
        </p:nvSpPr>
        <p:spPr>
          <a:xfrm>
            <a:off x="1029196" y="2613767"/>
            <a:ext cx="419937" cy="1138836"/>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Rectangle 9">
            <a:extLst>
              <a:ext uri="{FF2B5EF4-FFF2-40B4-BE49-F238E27FC236}">
                <a16:creationId xmlns:a16="http://schemas.microsoft.com/office/drawing/2014/main" xmlns="" id="{D02A61C9-1F23-BF05-194B-31688724DBFF}"/>
              </a:ext>
            </a:extLst>
          </p:cNvPr>
          <p:cNvSpPr/>
          <p:nvPr/>
        </p:nvSpPr>
        <p:spPr>
          <a:xfrm>
            <a:off x="5767012" y="2383579"/>
            <a:ext cx="470027" cy="1495695"/>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Rectangle 10">
            <a:extLst>
              <a:ext uri="{FF2B5EF4-FFF2-40B4-BE49-F238E27FC236}">
                <a16:creationId xmlns:a16="http://schemas.microsoft.com/office/drawing/2014/main" xmlns="" id="{09919F04-1359-EDC7-FEE4-0D72B6DF71B5}"/>
              </a:ext>
            </a:extLst>
          </p:cNvPr>
          <p:cNvSpPr/>
          <p:nvPr/>
        </p:nvSpPr>
        <p:spPr>
          <a:xfrm>
            <a:off x="1699538" y="2681153"/>
            <a:ext cx="370501" cy="944779"/>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2" name="Rectangle 11">
            <a:extLst>
              <a:ext uri="{FF2B5EF4-FFF2-40B4-BE49-F238E27FC236}">
                <a16:creationId xmlns:a16="http://schemas.microsoft.com/office/drawing/2014/main" xmlns="" id="{062E05BB-6799-B220-0F9C-F6259ED9010B}"/>
              </a:ext>
            </a:extLst>
          </p:cNvPr>
          <p:cNvSpPr/>
          <p:nvPr/>
        </p:nvSpPr>
        <p:spPr>
          <a:xfrm>
            <a:off x="1769197" y="2995757"/>
            <a:ext cx="2327563" cy="1691039"/>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3" name="Rectangle 12">
            <a:extLst>
              <a:ext uri="{FF2B5EF4-FFF2-40B4-BE49-F238E27FC236}">
                <a16:creationId xmlns:a16="http://schemas.microsoft.com/office/drawing/2014/main" xmlns="" id="{08F56C5B-3DD8-2378-5C0A-20587AA2B5AB}"/>
              </a:ext>
            </a:extLst>
          </p:cNvPr>
          <p:cNvSpPr/>
          <p:nvPr/>
        </p:nvSpPr>
        <p:spPr>
          <a:xfrm>
            <a:off x="3289972" y="2423943"/>
            <a:ext cx="1807984" cy="2064440"/>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4" name="Rectangle 13">
            <a:extLst>
              <a:ext uri="{FF2B5EF4-FFF2-40B4-BE49-F238E27FC236}">
                <a16:creationId xmlns:a16="http://schemas.microsoft.com/office/drawing/2014/main" xmlns="" id="{9A9F1A4E-86F0-28AC-C6A0-EE8C4F4B604B}"/>
              </a:ext>
            </a:extLst>
          </p:cNvPr>
          <p:cNvSpPr/>
          <p:nvPr/>
        </p:nvSpPr>
        <p:spPr>
          <a:xfrm>
            <a:off x="4809278" y="3549706"/>
            <a:ext cx="1654783" cy="2055889"/>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7" name="Bent Arrow 6">
            <a:extLst>
              <a:ext uri="{FF2B5EF4-FFF2-40B4-BE49-F238E27FC236}">
                <a16:creationId xmlns:a16="http://schemas.microsoft.com/office/drawing/2014/main" xmlns="" id="{BC605971-A91B-F91D-549C-1C6C81021A05}"/>
              </a:ext>
            </a:extLst>
          </p:cNvPr>
          <p:cNvSpPr/>
          <p:nvPr/>
        </p:nvSpPr>
        <p:spPr>
          <a:xfrm rot="16200000">
            <a:off x="1769198" y="4686795"/>
            <a:ext cx="558367" cy="583296"/>
          </a:xfrm>
          <a:prstGeom prst="bentArrow">
            <a:avLst>
              <a:gd name="adj1" fmla="val 14435"/>
              <a:gd name="adj2" fmla="val 25000"/>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16" name="Bent Arrow 15">
            <a:extLst>
              <a:ext uri="{FF2B5EF4-FFF2-40B4-BE49-F238E27FC236}">
                <a16:creationId xmlns:a16="http://schemas.microsoft.com/office/drawing/2014/main" xmlns="" id="{ADBE8370-8BA0-CEC8-CA07-01798DCF7E13}"/>
              </a:ext>
            </a:extLst>
          </p:cNvPr>
          <p:cNvSpPr/>
          <p:nvPr/>
        </p:nvSpPr>
        <p:spPr>
          <a:xfrm rot="16200000">
            <a:off x="1133099" y="3684181"/>
            <a:ext cx="558367" cy="713835"/>
          </a:xfrm>
          <a:prstGeom prst="bentArrow">
            <a:avLst>
              <a:gd name="adj1" fmla="val 14435"/>
              <a:gd name="adj2" fmla="val 25000"/>
              <a:gd name="adj3" fmla="val 25000"/>
              <a:gd name="adj4" fmla="val 43750"/>
            </a:avLst>
          </a:prstGeom>
          <a:solidFill>
            <a:srgbClr val="FF93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17" name="TextBox 16">
            <a:extLst>
              <a:ext uri="{FF2B5EF4-FFF2-40B4-BE49-F238E27FC236}">
                <a16:creationId xmlns:a16="http://schemas.microsoft.com/office/drawing/2014/main" xmlns="" id="{64F09375-18D6-C3E8-4884-086FF5D9F380}"/>
              </a:ext>
            </a:extLst>
          </p:cNvPr>
          <p:cNvSpPr txBox="1"/>
          <p:nvPr/>
        </p:nvSpPr>
        <p:spPr>
          <a:xfrm>
            <a:off x="571221" y="4134685"/>
            <a:ext cx="966931" cy="379656"/>
          </a:xfrm>
          <a:prstGeom prst="rect">
            <a:avLst/>
          </a:prstGeom>
          <a:noFill/>
        </p:spPr>
        <p:txBody>
          <a:bodyPr wrap="none" rtlCol="0">
            <a:spAutoFit/>
          </a:bodyPr>
          <a:lstStyle/>
          <a:p>
            <a:r>
              <a:rPr lang="en-US" sz="1867" b="1" dirty="0">
                <a:solidFill>
                  <a:srgbClr val="FF9300"/>
                </a:solidFill>
              </a:rPr>
              <a:t>behind</a:t>
            </a:r>
          </a:p>
        </p:txBody>
      </p:sp>
      <p:sp>
        <p:nvSpPr>
          <p:cNvPr id="18" name="TextBox 17">
            <a:extLst>
              <a:ext uri="{FF2B5EF4-FFF2-40B4-BE49-F238E27FC236}">
                <a16:creationId xmlns:a16="http://schemas.microsoft.com/office/drawing/2014/main" xmlns="" id="{4A9883F2-10B4-A9AF-A726-6DE846394320}"/>
              </a:ext>
            </a:extLst>
          </p:cNvPr>
          <p:cNvSpPr txBox="1"/>
          <p:nvPr/>
        </p:nvSpPr>
        <p:spPr>
          <a:xfrm>
            <a:off x="1145432" y="4655401"/>
            <a:ext cx="688009" cy="379656"/>
          </a:xfrm>
          <a:prstGeom prst="rect">
            <a:avLst/>
          </a:prstGeom>
          <a:noFill/>
        </p:spPr>
        <p:txBody>
          <a:bodyPr wrap="none" rtlCol="0">
            <a:spAutoFit/>
          </a:bodyPr>
          <a:lstStyle/>
          <a:p>
            <a:r>
              <a:rPr lang="en-US" sz="1867" b="1" dirty="0">
                <a:solidFill>
                  <a:schemeClr val="accent3"/>
                </a:solidFill>
              </a:rPr>
              <a:t>hold</a:t>
            </a:r>
          </a:p>
        </p:txBody>
      </p:sp>
      <p:sp>
        <p:nvSpPr>
          <p:cNvPr id="21" name="TextBox 20">
            <a:extLst>
              <a:ext uri="{FF2B5EF4-FFF2-40B4-BE49-F238E27FC236}">
                <a16:creationId xmlns:a16="http://schemas.microsoft.com/office/drawing/2014/main" xmlns="" id="{B1117ABD-CA63-F61F-B8C5-E1F3F394A42E}"/>
              </a:ext>
            </a:extLst>
          </p:cNvPr>
          <p:cNvSpPr txBox="1"/>
          <p:nvPr/>
        </p:nvSpPr>
        <p:spPr>
          <a:xfrm>
            <a:off x="5024809" y="2649276"/>
            <a:ext cx="688009" cy="379656"/>
          </a:xfrm>
          <a:prstGeom prst="rect">
            <a:avLst/>
          </a:prstGeom>
          <a:noFill/>
        </p:spPr>
        <p:txBody>
          <a:bodyPr wrap="none" rtlCol="0">
            <a:spAutoFit/>
          </a:bodyPr>
          <a:lstStyle/>
          <a:p>
            <a:r>
              <a:rPr lang="en-US" sz="1867" b="1" dirty="0">
                <a:solidFill>
                  <a:schemeClr val="accent3"/>
                </a:solidFill>
              </a:rPr>
              <a:t>hold</a:t>
            </a:r>
          </a:p>
        </p:txBody>
      </p:sp>
      <p:sp>
        <p:nvSpPr>
          <p:cNvPr id="22" name="Bent Arrow 21">
            <a:extLst>
              <a:ext uri="{FF2B5EF4-FFF2-40B4-BE49-F238E27FC236}">
                <a16:creationId xmlns:a16="http://schemas.microsoft.com/office/drawing/2014/main" xmlns="" id="{DE6163F2-98AB-4949-BC10-F797462AF165}"/>
              </a:ext>
            </a:extLst>
          </p:cNvPr>
          <p:cNvSpPr/>
          <p:nvPr/>
        </p:nvSpPr>
        <p:spPr>
          <a:xfrm rot="5400000">
            <a:off x="5186170" y="3114484"/>
            <a:ext cx="558367" cy="320912"/>
          </a:xfrm>
          <a:prstGeom prst="bentArrow">
            <a:avLst>
              <a:gd name="adj1" fmla="val 29531"/>
              <a:gd name="adj2" fmla="val 32548"/>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23" name="Bent Arrow 22">
            <a:extLst>
              <a:ext uri="{FF2B5EF4-FFF2-40B4-BE49-F238E27FC236}">
                <a16:creationId xmlns:a16="http://schemas.microsoft.com/office/drawing/2014/main" xmlns="" id="{BBB14C5B-7095-D381-4A53-777B70B6A689}"/>
              </a:ext>
            </a:extLst>
          </p:cNvPr>
          <p:cNvSpPr/>
          <p:nvPr/>
        </p:nvSpPr>
        <p:spPr>
          <a:xfrm rot="16200000" flipH="1">
            <a:off x="3441051" y="1984304"/>
            <a:ext cx="558367" cy="320912"/>
          </a:xfrm>
          <a:prstGeom prst="bentArrow">
            <a:avLst>
              <a:gd name="adj1" fmla="val 29531"/>
              <a:gd name="adj2" fmla="val 32548"/>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24" name="TextBox 23">
            <a:extLst>
              <a:ext uri="{FF2B5EF4-FFF2-40B4-BE49-F238E27FC236}">
                <a16:creationId xmlns:a16="http://schemas.microsoft.com/office/drawing/2014/main" xmlns="" id="{832B76D5-D60A-94FA-88F7-1CA4FB2977FA}"/>
              </a:ext>
            </a:extLst>
          </p:cNvPr>
          <p:cNvSpPr txBox="1"/>
          <p:nvPr/>
        </p:nvSpPr>
        <p:spPr>
          <a:xfrm>
            <a:off x="3185530" y="1475623"/>
            <a:ext cx="688009" cy="379656"/>
          </a:xfrm>
          <a:prstGeom prst="rect">
            <a:avLst/>
          </a:prstGeom>
          <a:noFill/>
        </p:spPr>
        <p:txBody>
          <a:bodyPr wrap="none" rtlCol="0">
            <a:spAutoFit/>
          </a:bodyPr>
          <a:lstStyle/>
          <a:p>
            <a:r>
              <a:rPr lang="en-US" sz="1867" b="1" dirty="0">
                <a:solidFill>
                  <a:schemeClr val="accent3"/>
                </a:solidFill>
              </a:rPr>
              <a:t>hold</a:t>
            </a:r>
          </a:p>
        </p:txBody>
      </p:sp>
      <p:sp>
        <p:nvSpPr>
          <p:cNvPr id="19" name="Google Shape;373;p26">
            <a:extLst>
              <a:ext uri="{FF2B5EF4-FFF2-40B4-BE49-F238E27FC236}">
                <a16:creationId xmlns:a16="http://schemas.microsoft.com/office/drawing/2014/main" xmlns="" id="{13B5411A-78E6-3932-1C4F-390BE0A2817E}"/>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20" name="Google Shape;376;p26">
            <a:extLst>
              <a:ext uri="{FF2B5EF4-FFF2-40B4-BE49-F238E27FC236}">
                <a16:creationId xmlns:a16="http://schemas.microsoft.com/office/drawing/2014/main" xmlns="" id="{703875CA-D331-269D-32CE-19A16DC33299}"/>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41747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3"/>
          <a:stretch>
            <a:fillRect/>
          </a:stretch>
        </p:blipFill>
        <p:spPr>
          <a:xfrm>
            <a:off x="677627" y="1252404"/>
            <a:ext cx="5948460" cy="4353192"/>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Existing object-centric info miss situational understanding</a:t>
            </a:r>
          </a:p>
        </p:txBody>
      </p:sp>
      <p:graphicFrame>
        <p:nvGraphicFramePr>
          <p:cNvPr id="8" name="Google Shape;681;g1348e52b396_0_1526">
            <a:extLst>
              <a:ext uri="{FF2B5EF4-FFF2-40B4-BE49-F238E27FC236}">
                <a16:creationId xmlns:a16="http://schemas.microsoft.com/office/drawing/2014/main" xmlns="" id="{F68B85F2-49AB-8586-B05B-FCEDF3E218CF}"/>
              </a:ext>
            </a:extLst>
          </p:cNvPr>
          <p:cNvGraphicFramePr/>
          <p:nvPr/>
        </p:nvGraphicFramePr>
        <p:xfrm>
          <a:off x="6883612" y="1270255"/>
          <a:ext cx="5171803" cy="2046412"/>
        </p:xfrm>
        <a:graphic>
          <a:graphicData uri="http://schemas.openxmlformats.org/drawingml/2006/table">
            <a:tbl>
              <a:tblPr>
                <a:noFill/>
              </a:tblPr>
              <a:tblGrid>
                <a:gridCol w="2474811">
                  <a:extLst>
                    <a:ext uri="{9D8B030D-6E8A-4147-A177-3AD203B41FA5}">
                      <a16:colId xmlns:a16="http://schemas.microsoft.com/office/drawing/2014/main" xmlns="" val="20000"/>
                    </a:ext>
                  </a:extLst>
                </a:gridCol>
                <a:gridCol w="2696992">
                  <a:extLst>
                    <a:ext uri="{9D8B030D-6E8A-4147-A177-3AD203B41FA5}">
                      <a16:colId xmlns:a16="http://schemas.microsoft.com/office/drawing/2014/main" xmlns="" val="20001"/>
                    </a:ext>
                  </a:extLst>
                </a:gridCol>
              </a:tblGrid>
              <a:tr h="511603">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b="1" dirty="0">
                          <a:solidFill>
                            <a:srgbClr val="FFFFFF"/>
                          </a:solidFill>
                        </a:rPr>
                        <a:t>Vision</a:t>
                      </a:r>
                    </a:p>
                  </a:txBody>
                  <a:tcPr marL="91451" marR="91451"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ctr" rtl="0">
                        <a:lnSpc>
                          <a:spcPct val="115000"/>
                        </a:lnSpc>
                        <a:spcBef>
                          <a:spcPts val="0"/>
                        </a:spcBef>
                        <a:spcAft>
                          <a:spcPts val="0"/>
                        </a:spcAft>
                        <a:buNone/>
                      </a:pPr>
                      <a:r>
                        <a:rPr lang="en-US" sz="1600" b="1" dirty="0">
                          <a:solidFill>
                            <a:srgbClr val="FFFFFF"/>
                          </a:solidFill>
                        </a:rPr>
                        <a:t>Text</a:t>
                      </a:r>
                      <a:endParaRPr sz="1600" b="1" dirty="0">
                        <a:solidFill>
                          <a:srgbClr val="FFFFF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xmlns="" val="10000"/>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Object</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Entity</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extLst>
                  <a:ext uri="{0D108BD9-81ED-4DB2-BD59-A6C34878D82A}">
                    <a16:rowId xmlns:a16="http://schemas.microsoft.com/office/drawing/2014/main" xmlns="" val="10003"/>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Scene Graph</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Entity-Relation Graph</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5" name="Slide Number Placeholder 3">
            <a:extLst>
              <a:ext uri="{FF2B5EF4-FFF2-40B4-BE49-F238E27FC236}">
                <a16:creationId xmlns:a16="http://schemas.microsoft.com/office/drawing/2014/main" xmlns="" id="{F121E937-B64D-0A6C-385C-A931DE1DFE61}"/>
              </a:ext>
            </a:extLst>
          </p:cNvPr>
          <p:cNvSpPr txBox="1">
            <a:spLocks/>
          </p:cNvSpPr>
          <p:nvPr/>
        </p:nvSpPr>
        <p:spPr>
          <a:xfrm>
            <a:off x="9302213"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Arial" panose="020B0604020202020204" pitchFamily="34" charset="0"/>
                <a:ea typeface="Calibri"/>
                <a:cs typeface="Arial" panose="020B0604020202020204" pitchFamily="34" charset="0"/>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3</a:t>
            </a:r>
          </a:p>
        </p:txBody>
      </p:sp>
      <p:sp>
        <p:nvSpPr>
          <p:cNvPr id="3" name="Rectangle 2">
            <a:extLst>
              <a:ext uri="{FF2B5EF4-FFF2-40B4-BE49-F238E27FC236}">
                <a16:creationId xmlns:a16="http://schemas.microsoft.com/office/drawing/2014/main" xmlns="" id="{FF4B3870-026C-7EE1-BB57-AF04F13FBE36}"/>
              </a:ext>
            </a:extLst>
          </p:cNvPr>
          <p:cNvSpPr/>
          <p:nvPr/>
        </p:nvSpPr>
        <p:spPr>
          <a:xfrm>
            <a:off x="2327564" y="2153393"/>
            <a:ext cx="1091571" cy="3452204"/>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 name="Rectangle 3">
            <a:extLst>
              <a:ext uri="{FF2B5EF4-FFF2-40B4-BE49-F238E27FC236}">
                <a16:creationId xmlns:a16="http://schemas.microsoft.com/office/drawing/2014/main" xmlns="" id="{14DD00BA-14AC-5448-743F-34FC14AFF4EF}"/>
              </a:ext>
            </a:extLst>
          </p:cNvPr>
          <p:cNvSpPr/>
          <p:nvPr/>
        </p:nvSpPr>
        <p:spPr>
          <a:xfrm>
            <a:off x="4354286" y="2613769"/>
            <a:ext cx="950613" cy="2991828"/>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Rectangle 5">
            <a:extLst>
              <a:ext uri="{FF2B5EF4-FFF2-40B4-BE49-F238E27FC236}">
                <a16:creationId xmlns:a16="http://schemas.microsoft.com/office/drawing/2014/main" xmlns="" id="{DC97FB26-7E69-0BF1-9EFF-4097217BFCD0}"/>
              </a:ext>
            </a:extLst>
          </p:cNvPr>
          <p:cNvSpPr/>
          <p:nvPr/>
        </p:nvSpPr>
        <p:spPr>
          <a:xfrm>
            <a:off x="3892173" y="1348043"/>
            <a:ext cx="1807983" cy="4114607"/>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 name="Rectangle 8">
            <a:extLst>
              <a:ext uri="{FF2B5EF4-FFF2-40B4-BE49-F238E27FC236}">
                <a16:creationId xmlns:a16="http://schemas.microsoft.com/office/drawing/2014/main" xmlns="" id="{8EEC8BDD-91EF-CB65-7686-8A2AE0846C01}"/>
              </a:ext>
            </a:extLst>
          </p:cNvPr>
          <p:cNvSpPr/>
          <p:nvPr/>
        </p:nvSpPr>
        <p:spPr>
          <a:xfrm>
            <a:off x="1029196" y="2613767"/>
            <a:ext cx="419937" cy="1138836"/>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Rectangle 9">
            <a:extLst>
              <a:ext uri="{FF2B5EF4-FFF2-40B4-BE49-F238E27FC236}">
                <a16:creationId xmlns:a16="http://schemas.microsoft.com/office/drawing/2014/main" xmlns="" id="{D02A61C9-1F23-BF05-194B-31688724DBFF}"/>
              </a:ext>
            </a:extLst>
          </p:cNvPr>
          <p:cNvSpPr/>
          <p:nvPr/>
        </p:nvSpPr>
        <p:spPr>
          <a:xfrm>
            <a:off x="5767012" y="2383579"/>
            <a:ext cx="470027" cy="1495695"/>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Rectangle 10">
            <a:extLst>
              <a:ext uri="{FF2B5EF4-FFF2-40B4-BE49-F238E27FC236}">
                <a16:creationId xmlns:a16="http://schemas.microsoft.com/office/drawing/2014/main" xmlns="" id="{09919F04-1359-EDC7-FEE4-0D72B6DF71B5}"/>
              </a:ext>
            </a:extLst>
          </p:cNvPr>
          <p:cNvSpPr/>
          <p:nvPr/>
        </p:nvSpPr>
        <p:spPr>
          <a:xfrm>
            <a:off x="1699538" y="2681153"/>
            <a:ext cx="370501" cy="944779"/>
          </a:xfrm>
          <a:prstGeom prst="rect">
            <a:avLst/>
          </a:prstGeom>
          <a:no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2" name="Rectangle 11">
            <a:extLst>
              <a:ext uri="{FF2B5EF4-FFF2-40B4-BE49-F238E27FC236}">
                <a16:creationId xmlns:a16="http://schemas.microsoft.com/office/drawing/2014/main" xmlns="" id="{062E05BB-6799-B220-0F9C-F6259ED9010B}"/>
              </a:ext>
            </a:extLst>
          </p:cNvPr>
          <p:cNvSpPr/>
          <p:nvPr/>
        </p:nvSpPr>
        <p:spPr>
          <a:xfrm>
            <a:off x="1769197" y="2995757"/>
            <a:ext cx="2327563" cy="1691039"/>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3" name="Rectangle 12">
            <a:extLst>
              <a:ext uri="{FF2B5EF4-FFF2-40B4-BE49-F238E27FC236}">
                <a16:creationId xmlns:a16="http://schemas.microsoft.com/office/drawing/2014/main" xmlns="" id="{08F56C5B-3DD8-2378-5C0A-20587AA2B5AB}"/>
              </a:ext>
            </a:extLst>
          </p:cNvPr>
          <p:cNvSpPr/>
          <p:nvPr/>
        </p:nvSpPr>
        <p:spPr>
          <a:xfrm>
            <a:off x="3289972" y="2423943"/>
            <a:ext cx="1807984" cy="2064440"/>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4" name="Rectangle 13">
            <a:extLst>
              <a:ext uri="{FF2B5EF4-FFF2-40B4-BE49-F238E27FC236}">
                <a16:creationId xmlns:a16="http://schemas.microsoft.com/office/drawing/2014/main" xmlns="" id="{9A9F1A4E-86F0-28AC-C6A0-EE8C4F4B604B}"/>
              </a:ext>
            </a:extLst>
          </p:cNvPr>
          <p:cNvSpPr/>
          <p:nvPr/>
        </p:nvSpPr>
        <p:spPr>
          <a:xfrm>
            <a:off x="4809278" y="3549706"/>
            <a:ext cx="1654783" cy="2055889"/>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7" name="Bent Arrow 6">
            <a:extLst>
              <a:ext uri="{FF2B5EF4-FFF2-40B4-BE49-F238E27FC236}">
                <a16:creationId xmlns:a16="http://schemas.microsoft.com/office/drawing/2014/main" xmlns="" id="{BC605971-A91B-F91D-549C-1C6C81021A05}"/>
              </a:ext>
            </a:extLst>
          </p:cNvPr>
          <p:cNvSpPr/>
          <p:nvPr/>
        </p:nvSpPr>
        <p:spPr>
          <a:xfrm rot="16200000">
            <a:off x="1769198" y="4686795"/>
            <a:ext cx="558367" cy="583296"/>
          </a:xfrm>
          <a:prstGeom prst="bentArrow">
            <a:avLst>
              <a:gd name="adj1" fmla="val 14435"/>
              <a:gd name="adj2" fmla="val 25000"/>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16" name="Bent Arrow 15">
            <a:extLst>
              <a:ext uri="{FF2B5EF4-FFF2-40B4-BE49-F238E27FC236}">
                <a16:creationId xmlns:a16="http://schemas.microsoft.com/office/drawing/2014/main" xmlns="" id="{ADBE8370-8BA0-CEC8-CA07-01798DCF7E13}"/>
              </a:ext>
            </a:extLst>
          </p:cNvPr>
          <p:cNvSpPr/>
          <p:nvPr/>
        </p:nvSpPr>
        <p:spPr>
          <a:xfrm rot="16200000">
            <a:off x="1133099" y="3684181"/>
            <a:ext cx="558367" cy="713835"/>
          </a:xfrm>
          <a:prstGeom prst="bentArrow">
            <a:avLst>
              <a:gd name="adj1" fmla="val 14435"/>
              <a:gd name="adj2" fmla="val 25000"/>
              <a:gd name="adj3" fmla="val 25000"/>
              <a:gd name="adj4" fmla="val 43750"/>
            </a:avLst>
          </a:prstGeom>
          <a:solidFill>
            <a:srgbClr val="FF93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17" name="TextBox 16">
            <a:extLst>
              <a:ext uri="{FF2B5EF4-FFF2-40B4-BE49-F238E27FC236}">
                <a16:creationId xmlns:a16="http://schemas.microsoft.com/office/drawing/2014/main" xmlns="" id="{64F09375-18D6-C3E8-4884-086FF5D9F380}"/>
              </a:ext>
            </a:extLst>
          </p:cNvPr>
          <p:cNvSpPr txBox="1"/>
          <p:nvPr/>
        </p:nvSpPr>
        <p:spPr>
          <a:xfrm>
            <a:off x="571221" y="4134685"/>
            <a:ext cx="966931" cy="379656"/>
          </a:xfrm>
          <a:prstGeom prst="rect">
            <a:avLst/>
          </a:prstGeom>
          <a:noFill/>
        </p:spPr>
        <p:txBody>
          <a:bodyPr wrap="none" rtlCol="0">
            <a:spAutoFit/>
          </a:bodyPr>
          <a:lstStyle/>
          <a:p>
            <a:r>
              <a:rPr lang="en-US" sz="1867" b="1" dirty="0">
                <a:solidFill>
                  <a:srgbClr val="FF9300"/>
                </a:solidFill>
              </a:rPr>
              <a:t>behind</a:t>
            </a:r>
          </a:p>
        </p:txBody>
      </p:sp>
      <p:sp>
        <p:nvSpPr>
          <p:cNvPr id="18" name="TextBox 17">
            <a:extLst>
              <a:ext uri="{FF2B5EF4-FFF2-40B4-BE49-F238E27FC236}">
                <a16:creationId xmlns:a16="http://schemas.microsoft.com/office/drawing/2014/main" xmlns="" id="{4A9883F2-10B4-A9AF-A726-6DE846394320}"/>
              </a:ext>
            </a:extLst>
          </p:cNvPr>
          <p:cNvSpPr txBox="1"/>
          <p:nvPr/>
        </p:nvSpPr>
        <p:spPr>
          <a:xfrm>
            <a:off x="1145432" y="4655401"/>
            <a:ext cx="688009" cy="379656"/>
          </a:xfrm>
          <a:prstGeom prst="rect">
            <a:avLst/>
          </a:prstGeom>
          <a:noFill/>
        </p:spPr>
        <p:txBody>
          <a:bodyPr wrap="none" rtlCol="0">
            <a:spAutoFit/>
          </a:bodyPr>
          <a:lstStyle/>
          <a:p>
            <a:r>
              <a:rPr lang="en-US" sz="1867" b="1" dirty="0">
                <a:solidFill>
                  <a:schemeClr val="accent3"/>
                </a:solidFill>
              </a:rPr>
              <a:t>hold</a:t>
            </a:r>
          </a:p>
        </p:txBody>
      </p:sp>
      <p:sp>
        <p:nvSpPr>
          <p:cNvPr id="21" name="TextBox 20">
            <a:extLst>
              <a:ext uri="{FF2B5EF4-FFF2-40B4-BE49-F238E27FC236}">
                <a16:creationId xmlns:a16="http://schemas.microsoft.com/office/drawing/2014/main" xmlns="" id="{B1117ABD-CA63-F61F-B8C5-E1F3F394A42E}"/>
              </a:ext>
            </a:extLst>
          </p:cNvPr>
          <p:cNvSpPr txBox="1"/>
          <p:nvPr/>
        </p:nvSpPr>
        <p:spPr>
          <a:xfrm>
            <a:off x="5024809" y="2649276"/>
            <a:ext cx="688009" cy="379656"/>
          </a:xfrm>
          <a:prstGeom prst="rect">
            <a:avLst/>
          </a:prstGeom>
          <a:noFill/>
        </p:spPr>
        <p:txBody>
          <a:bodyPr wrap="none" rtlCol="0">
            <a:spAutoFit/>
          </a:bodyPr>
          <a:lstStyle/>
          <a:p>
            <a:r>
              <a:rPr lang="en-US" sz="1867" b="1" dirty="0">
                <a:solidFill>
                  <a:schemeClr val="accent3"/>
                </a:solidFill>
              </a:rPr>
              <a:t>hold</a:t>
            </a:r>
          </a:p>
        </p:txBody>
      </p:sp>
      <p:sp>
        <p:nvSpPr>
          <p:cNvPr id="22" name="Bent Arrow 21">
            <a:extLst>
              <a:ext uri="{FF2B5EF4-FFF2-40B4-BE49-F238E27FC236}">
                <a16:creationId xmlns:a16="http://schemas.microsoft.com/office/drawing/2014/main" xmlns="" id="{DE6163F2-98AB-4949-BC10-F797462AF165}"/>
              </a:ext>
            </a:extLst>
          </p:cNvPr>
          <p:cNvSpPr/>
          <p:nvPr/>
        </p:nvSpPr>
        <p:spPr>
          <a:xfrm rot="5400000">
            <a:off x="5186170" y="3114484"/>
            <a:ext cx="558367" cy="320912"/>
          </a:xfrm>
          <a:prstGeom prst="bentArrow">
            <a:avLst>
              <a:gd name="adj1" fmla="val 29531"/>
              <a:gd name="adj2" fmla="val 32548"/>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23" name="Bent Arrow 22">
            <a:extLst>
              <a:ext uri="{FF2B5EF4-FFF2-40B4-BE49-F238E27FC236}">
                <a16:creationId xmlns:a16="http://schemas.microsoft.com/office/drawing/2014/main" xmlns="" id="{BBB14C5B-7095-D381-4A53-777B70B6A689}"/>
              </a:ext>
            </a:extLst>
          </p:cNvPr>
          <p:cNvSpPr/>
          <p:nvPr/>
        </p:nvSpPr>
        <p:spPr>
          <a:xfrm rot="16200000" flipH="1">
            <a:off x="3441051" y="1984304"/>
            <a:ext cx="558367" cy="320912"/>
          </a:xfrm>
          <a:prstGeom prst="bentArrow">
            <a:avLst>
              <a:gd name="adj1" fmla="val 29531"/>
              <a:gd name="adj2" fmla="val 32548"/>
              <a:gd name="adj3" fmla="val 25000"/>
              <a:gd name="adj4" fmla="val 4375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tx1"/>
              </a:solidFill>
            </a:endParaRPr>
          </a:p>
        </p:txBody>
      </p:sp>
      <p:sp>
        <p:nvSpPr>
          <p:cNvPr id="24" name="TextBox 23">
            <a:extLst>
              <a:ext uri="{FF2B5EF4-FFF2-40B4-BE49-F238E27FC236}">
                <a16:creationId xmlns:a16="http://schemas.microsoft.com/office/drawing/2014/main" xmlns="" id="{832B76D5-D60A-94FA-88F7-1CA4FB2977FA}"/>
              </a:ext>
            </a:extLst>
          </p:cNvPr>
          <p:cNvSpPr txBox="1"/>
          <p:nvPr/>
        </p:nvSpPr>
        <p:spPr>
          <a:xfrm>
            <a:off x="3185530" y="1475623"/>
            <a:ext cx="688009" cy="379656"/>
          </a:xfrm>
          <a:prstGeom prst="rect">
            <a:avLst/>
          </a:prstGeom>
          <a:noFill/>
        </p:spPr>
        <p:txBody>
          <a:bodyPr wrap="none" rtlCol="0">
            <a:spAutoFit/>
          </a:bodyPr>
          <a:lstStyle/>
          <a:p>
            <a:r>
              <a:rPr lang="en-US" sz="1867" b="1" dirty="0">
                <a:solidFill>
                  <a:schemeClr val="accent3"/>
                </a:solidFill>
              </a:rPr>
              <a:t>hold</a:t>
            </a:r>
          </a:p>
        </p:txBody>
      </p:sp>
      <p:sp>
        <p:nvSpPr>
          <p:cNvPr id="19" name="Google Shape;373;p26">
            <a:extLst>
              <a:ext uri="{FF2B5EF4-FFF2-40B4-BE49-F238E27FC236}">
                <a16:creationId xmlns:a16="http://schemas.microsoft.com/office/drawing/2014/main" xmlns="" id="{79C50844-4990-3B6B-4F6B-561287F95996}"/>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20" name="Google Shape;376;p26">
            <a:extLst>
              <a:ext uri="{FF2B5EF4-FFF2-40B4-BE49-F238E27FC236}">
                <a16:creationId xmlns:a16="http://schemas.microsoft.com/office/drawing/2014/main" xmlns="" id="{A14EE49A-FAF9-3D59-BCE6-727EBF88C9E7}"/>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526445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681;g1348e52b396_0_1526">
            <a:extLst>
              <a:ext uri="{FF2B5EF4-FFF2-40B4-BE49-F238E27FC236}">
                <a16:creationId xmlns:a16="http://schemas.microsoft.com/office/drawing/2014/main" xmlns="" id="{D98A22AE-06F6-5203-00D2-F2593AA33EBD}"/>
              </a:ext>
            </a:extLst>
          </p:cNvPr>
          <p:cNvGraphicFramePr/>
          <p:nvPr/>
        </p:nvGraphicFramePr>
        <p:xfrm>
          <a:off x="6883612" y="1270255"/>
          <a:ext cx="5171803" cy="2046412"/>
        </p:xfrm>
        <a:graphic>
          <a:graphicData uri="http://schemas.openxmlformats.org/drawingml/2006/table">
            <a:tbl>
              <a:tblPr>
                <a:noFill/>
              </a:tblPr>
              <a:tblGrid>
                <a:gridCol w="2474811">
                  <a:extLst>
                    <a:ext uri="{9D8B030D-6E8A-4147-A177-3AD203B41FA5}">
                      <a16:colId xmlns:a16="http://schemas.microsoft.com/office/drawing/2014/main" xmlns="" val="20000"/>
                    </a:ext>
                  </a:extLst>
                </a:gridCol>
                <a:gridCol w="2696992">
                  <a:extLst>
                    <a:ext uri="{9D8B030D-6E8A-4147-A177-3AD203B41FA5}">
                      <a16:colId xmlns:a16="http://schemas.microsoft.com/office/drawing/2014/main" xmlns="" val="20001"/>
                    </a:ext>
                  </a:extLst>
                </a:gridCol>
              </a:tblGrid>
              <a:tr h="511603">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b="1" dirty="0">
                          <a:solidFill>
                            <a:srgbClr val="FFFFFF"/>
                          </a:solidFill>
                        </a:rPr>
                        <a:t>Vision</a:t>
                      </a:r>
                    </a:p>
                  </a:txBody>
                  <a:tcPr marL="91451" marR="91451"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ctr" rtl="0">
                        <a:lnSpc>
                          <a:spcPct val="115000"/>
                        </a:lnSpc>
                        <a:spcBef>
                          <a:spcPts val="0"/>
                        </a:spcBef>
                        <a:spcAft>
                          <a:spcPts val="0"/>
                        </a:spcAft>
                        <a:buNone/>
                      </a:pPr>
                      <a:r>
                        <a:rPr lang="en-US" sz="1600" b="1" dirty="0">
                          <a:solidFill>
                            <a:srgbClr val="FFFFFF"/>
                          </a:solidFill>
                        </a:rPr>
                        <a:t>Text</a:t>
                      </a:r>
                      <a:endParaRPr sz="1600" b="1" dirty="0">
                        <a:solidFill>
                          <a:srgbClr val="FFFFF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xmlns="" val="10000"/>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Object</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Entity</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extLst>
                  <a:ext uri="{0D108BD9-81ED-4DB2-BD59-A6C34878D82A}">
                    <a16:rowId xmlns:a16="http://schemas.microsoft.com/office/drawing/2014/main" xmlns="" val="10003"/>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Scene Graph</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Entity-Relation Graph</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Existing object-centric info miss situational understanding</a:t>
            </a:r>
          </a:p>
        </p:txBody>
      </p:sp>
      <p:sp>
        <p:nvSpPr>
          <p:cNvPr id="9" name="Google Shape;682;g1348e52b396_0_1526">
            <a:extLst>
              <a:ext uri="{FF2B5EF4-FFF2-40B4-BE49-F238E27FC236}">
                <a16:creationId xmlns:a16="http://schemas.microsoft.com/office/drawing/2014/main" xmlns="" id="{7D37EC78-8DF7-3056-2289-AB78EA39A045}"/>
              </a:ext>
            </a:extLst>
          </p:cNvPr>
          <p:cNvSpPr/>
          <p:nvPr/>
        </p:nvSpPr>
        <p:spPr>
          <a:xfrm>
            <a:off x="6888891" y="1771098"/>
            <a:ext cx="5171803" cy="1565657"/>
          </a:xfrm>
          <a:prstGeom prst="roundRect">
            <a:avLst>
              <a:gd name="adj" fmla="val 9160"/>
            </a:avLst>
          </a:prstGeom>
          <a:noFill/>
          <a:ln w="38100" cap="flat" cmpd="sng">
            <a:solidFill>
              <a:srgbClr val="145374"/>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a:p>
        </p:txBody>
      </p:sp>
      <p:sp>
        <p:nvSpPr>
          <p:cNvPr id="10" name="Google Shape;683;g1348e52b396_0_1526">
            <a:extLst>
              <a:ext uri="{FF2B5EF4-FFF2-40B4-BE49-F238E27FC236}">
                <a16:creationId xmlns:a16="http://schemas.microsoft.com/office/drawing/2014/main" xmlns="" id="{8328AE22-CB36-D5E0-D883-DA6F2F0B2B16}"/>
              </a:ext>
            </a:extLst>
          </p:cNvPr>
          <p:cNvSpPr txBox="1"/>
          <p:nvPr/>
        </p:nvSpPr>
        <p:spPr>
          <a:xfrm>
            <a:off x="6631366" y="2162088"/>
            <a:ext cx="1000143" cy="817245"/>
          </a:xfrm>
          <a:prstGeom prst="roundRect">
            <a:avLst/>
          </a:prstGeom>
          <a:solidFill>
            <a:srgbClr val="406882"/>
          </a:solidFill>
          <a:ln>
            <a:noFill/>
          </a:ln>
        </p:spPr>
        <p:style>
          <a:lnRef idx="0">
            <a:scrgbClr r="0" g="0" b="0"/>
          </a:lnRef>
          <a:fillRef idx="1001">
            <a:schemeClr val="dk2"/>
          </a:fillRef>
          <a:effectRef idx="0">
            <a:scrgbClr r="0" g="0" b="0"/>
          </a:effectRef>
          <a:fontRef idx="minor">
            <a:schemeClr val="lt1"/>
          </a:fontRef>
        </p:style>
        <p:txBody>
          <a:bodyPr spcFirstLastPara="1" wrap="square" lIns="0" tIns="121920" rIns="0" bIns="121920" anchor="ctr" anchorCtr="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1200" b="1" kern="0" spc="0" normalizeH="0" baseline="0">
                <a:ln>
                  <a:noFill/>
                </a:ln>
                <a:solidFill>
                  <a:srgbClr val="FFFFFF"/>
                </a:solidFill>
                <a:effectLst/>
                <a:uLnTx/>
                <a:uFillTx/>
                <a:latin typeface="Arial" panose="020B0604020202020204" pitchFamily="34" charset="0"/>
                <a:ea typeface="Calibri"/>
                <a:cs typeface="Arial" panose="020B0604020202020204" pitchFamily="34" charset="0"/>
              </a:defRPr>
            </a:lvl1pPr>
          </a:lstStyle>
          <a:p>
            <a:r>
              <a:rPr lang="en-US" sz="1600" dirty="0">
                <a:sym typeface="Calibri"/>
              </a:rPr>
              <a:t>Entity-centric</a:t>
            </a:r>
            <a:endParaRPr sz="1600" dirty="0">
              <a:sym typeface="Calibri"/>
            </a:endParaRPr>
          </a:p>
        </p:txBody>
      </p:sp>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3"/>
          <a:stretch>
            <a:fillRect/>
          </a:stretch>
        </p:blipFill>
        <p:spPr>
          <a:xfrm>
            <a:off x="677627" y="1252404"/>
            <a:ext cx="5948460" cy="4353192"/>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pic>
      <p:sp>
        <p:nvSpPr>
          <p:cNvPr id="5" name="Slide Number Placeholder 3">
            <a:extLst>
              <a:ext uri="{FF2B5EF4-FFF2-40B4-BE49-F238E27FC236}">
                <a16:creationId xmlns:a16="http://schemas.microsoft.com/office/drawing/2014/main" xmlns="" id="{F121E937-B64D-0A6C-385C-A931DE1DFE61}"/>
              </a:ext>
            </a:extLst>
          </p:cNvPr>
          <p:cNvSpPr txBox="1">
            <a:spLocks/>
          </p:cNvSpPr>
          <p:nvPr/>
        </p:nvSpPr>
        <p:spPr>
          <a:xfrm>
            <a:off x="9302213"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Arial" panose="020B0604020202020204" pitchFamily="34" charset="0"/>
                <a:ea typeface="Calibri"/>
                <a:cs typeface="Arial" panose="020B0604020202020204" pitchFamily="34" charset="0"/>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3</a:t>
            </a:r>
          </a:p>
        </p:txBody>
      </p:sp>
      <p:sp>
        <p:nvSpPr>
          <p:cNvPr id="3" name="Google Shape;373;p26">
            <a:extLst>
              <a:ext uri="{FF2B5EF4-FFF2-40B4-BE49-F238E27FC236}">
                <a16:creationId xmlns:a16="http://schemas.microsoft.com/office/drawing/2014/main" xmlns="" id="{485A7F51-B4C0-CEA1-BA17-FAFD2E6A3FD5}"/>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6" name="Google Shape;376;p26">
            <a:extLst>
              <a:ext uri="{FF2B5EF4-FFF2-40B4-BE49-F238E27FC236}">
                <a16:creationId xmlns:a16="http://schemas.microsoft.com/office/drawing/2014/main" xmlns="" id="{DFAEADF6-7CAA-CD6D-9F01-788591DF1026}"/>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430088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681;g1348e52b396_0_1526">
            <a:extLst>
              <a:ext uri="{FF2B5EF4-FFF2-40B4-BE49-F238E27FC236}">
                <a16:creationId xmlns:a16="http://schemas.microsoft.com/office/drawing/2014/main" xmlns="" id="{59661DC5-5A85-7414-ADA1-09FCAFAF3201}"/>
              </a:ext>
            </a:extLst>
          </p:cNvPr>
          <p:cNvGraphicFramePr/>
          <p:nvPr/>
        </p:nvGraphicFramePr>
        <p:xfrm>
          <a:off x="6883612" y="1270255"/>
          <a:ext cx="5171803" cy="2046412"/>
        </p:xfrm>
        <a:graphic>
          <a:graphicData uri="http://schemas.openxmlformats.org/drawingml/2006/table">
            <a:tbl>
              <a:tblPr>
                <a:noFill/>
              </a:tblPr>
              <a:tblGrid>
                <a:gridCol w="2474811">
                  <a:extLst>
                    <a:ext uri="{9D8B030D-6E8A-4147-A177-3AD203B41FA5}">
                      <a16:colId xmlns:a16="http://schemas.microsoft.com/office/drawing/2014/main" xmlns="" val="20000"/>
                    </a:ext>
                  </a:extLst>
                </a:gridCol>
                <a:gridCol w="2696992">
                  <a:extLst>
                    <a:ext uri="{9D8B030D-6E8A-4147-A177-3AD203B41FA5}">
                      <a16:colId xmlns:a16="http://schemas.microsoft.com/office/drawing/2014/main" xmlns="" val="20001"/>
                    </a:ext>
                  </a:extLst>
                </a:gridCol>
              </a:tblGrid>
              <a:tr h="511603">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b="1" dirty="0">
                          <a:solidFill>
                            <a:srgbClr val="FFFFFF"/>
                          </a:solidFill>
                        </a:rPr>
                        <a:t>Vision</a:t>
                      </a:r>
                    </a:p>
                  </a:txBody>
                  <a:tcPr marL="91451" marR="91451"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ctr" rtl="0">
                        <a:lnSpc>
                          <a:spcPct val="115000"/>
                        </a:lnSpc>
                        <a:spcBef>
                          <a:spcPts val="0"/>
                        </a:spcBef>
                        <a:spcAft>
                          <a:spcPts val="0"/>
                        </a:spcAft>
                        <a:buNone/>
                      </a:pPr>
                      <a:r>
                        <a:rPr lang="en-US" sz="1600" b="1" dirty="0">
                          <a:solidFill>
                            <a:srgbClr val="FFFFFF"/>
                          </a:solidFill>
                        </a:rPr>
                        <a:t>Text</a:t>
                      </a:r>
                      <a:endParaRPr sz="1600" b="1" dirty="0">
                        <a:solidFill>
                          <a:srgbClr val="FFFFF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xmlns="" val="10000"/>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Object</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Entity</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extLst>
                  <a:ext uri="{0D108BD9-81ED-4DB2-BD59-A6C34878D82A}">
                    <a16:rowId xmlns:a16="http://schemas.microsoft.com/office/drawing/2014/main" xmlns="" val="10003"/>
                  </a:ext>
                </a:extLst>
              </a:tr>
              <a:tr h="511603">
                <a:tc>
                  <a:txBody>
                    <a:bodyPr/>
                    <a:lstStyle/>
                    <a:p>
                      <a:pPr marL="0" lvl="0" indent="0" algn="ctr" rtl="0">
                        <a:lnSpc>
                          <a:spcPct val="115000"/>
                        </a:lnSpc>
                        <a:spcBef>
                          <a:spcPts val="0"/>
                        </a:spcBef>
                        <a:spcAft>
                          <a:spcPts val="0"/>
                        </a:spcAft>
                        <a:buNone/>
                      </a:pPr>
                      <a:r>
                        <a:rPr lang="en-US" sz="1600" dirty="0">
                          <a:solidFill>
                            <a:srgbClr val="53585F"/>
                          </a:solidFill>
                        </a:rPr>
                        <a:t>Scene Graph</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Entity-Relation Graph</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Existing object-centric info miss situational understanding</a:t>
            </a:r>
          </a:p>
        </p:txBody>
      </p:sp>
      <p:sp>
        <p:nvSpPr>
          <p:cNvPr id="7" name="Google Shape;682;g1348e52b396_0_1526">
            <a:extLst>
              <a:ext uri="{FF2B5EF4-FFF2-40B4-BE49-F238E27FC236}">
                <a16:creationId xmlns:a16="http://schemas.microsoft.com/office/drawing/2014/main" xmlns="" id="{79FF647F-661F-38A3-305A-3128689A9578}"/>
              </a:ext>
            </a:extLst>
          </p:cNvPr>
          <p:cNvSpPr/>
          <p:nvPr/>
        </p:nvSpPr>
        <p:spPr>
          <a:xfrm>
            <a:off x="6888891" y="3819493"/>
            <a:ext cx="5171803" cy="2090791"/>
          </a:xfrm>
          <a:prstGeom prst="roundRect">
            <a:avLst>
              <a:gd name="adj" fmla="val 9160"/>
            </a:avLst>
          </a:prstGeom>
          <a:solidFill>
            <a:srgbClr val="F8FAFB"/>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defTabSz="1219170">
              <a:defRPr/>
            </a:pPr>
            <a:endParaRPr dirty="0">
              <a:solidFill>
                <a:srgbClr val="000000"/>
              </a:solidFill>
              <a:latin typeface="Arial"/>
              <a:cs typeface="Arial"/>
            </a:endParaRPr>
          </a:p>
        </p:txBody>
      </p:sp>
      <p:sp>
        <p:nvSpPr>
          <p:cNvPr id="12" name="Down Arrow 11">
            <a:extLst>
              <a:ext uri="{FF2B5EF4-FFF2-40B4-BE49-F238E27FC236}">
                <a16:creationId xmlns:a16="http://schemas.microsoft.com/office/drawing/2014/main" xmlns="" id="{55AB499E-BE49-E723-03F3-F209C05815B0}"/>
              </a:ext>
            </a:extLst>
          </p:cNvPr>
          <p:cNvSpPr/>
          <p:nvPr/>
        </p:nvSpPr>
        <p:spPr>
          <a:xfrm>
            <a:off x="6735442" y="3035507"/>
            <a:ext cx="445647" cy="601980"/>
          </a:xfrm>
          <a:prstGeom prst="downArrow">
            <a:avLst/>
          </a:prstGeom>
          <a:solidFill>
            <a:srgbClr val="406882"/>
          </a:solidFill>
          <a:ln>
            <a:noFill/>
          </a:ln>
        </p:spPr>
        <p:style>
          <a:lnRef idx="0">
            <a:scrgbClr r="0" g="0" b="0"/>
          </a:lnRef>
          <a:fillRef idx="1001">
            <a:schemeClr val="dk2"/>
          </a:fillRef>
          <a:effectRef idx="0">
            <a:scrgbClr r="0" g="0" b="0"/>
          </a:effectRef>
          <a:fontRef idx="minor">
            <a:schemeClr val="lt1"/>
          </a:fontRef>
        </p:style>
        <p:txBody>
          <a:bodyPr spcFirstLastPara="1" wrap="square" lIns="0" tIns="121920" rIns="0" bIns="121920" anchor="ctr" anchorCtr="0">
            <a:spAutoFit/>
          </a:bodyPr>
          <a:lstStyle/>
          <a:p>
            <a:pPr algn="ctr"/>
            <a:endParaRPr lang="en-US" sz="1600" b="1">
              <a:solidFill>
                <a:srgbClr val="FFFFFF"/>
              </a:solidFill>
              <a:latin typeface="Arial" panose="020B0604020202020204" pitchFamily="34" charset="0"/>
              <a:cs typeface="Arial" panose="020B0604020202020204" pitchFamily="34" charset="0"/>
            </a:endParaRPr>
          </a:p>
        </p:txBody>
      </p:sp>
      <p:pic>
        <p:nvPicPr>
          <p:cNvPr id="13" name="Picture 12" descr="Graphical user interface, application&#10;&#10;Description automatically generated">
            <a:extLst>
              <a:ext uri="{FF2B5EF4-FFF2-40B4-BE49-F238E27FC236}">
                <a16:creationId xmlns:a16="http://schemas.microsoft.com/office/drawing/2014/main" xmlns="" id="{926E2F17-727F-6345-22FF-7B4EE98E1FA0}"/>
              </a:ext>
            </a:extLst>
          </p:cNvPr>
          <p:cNvPicPr>
            <a:picLocks noChangeAspect="1"/>
          </p:cNvPicPr>
          <p:nvPr/>
        </p:nvPicPr>
        <p:blipFill rotWithShape="1">
          <a:blip r:embed="rId3"/>
          <a:srcRect l="37255" r="-223" b="47597"/>
          <a:stretch/>
        </p:blipFill>
        <p:spPr>
          <a:xfrm>
            <a:off x="6997659" y="4132902"/>
            <a:ext cx="4773683" cy="1770597"/>
          </a:xfrm>
          <a:prstGeom prst="rect">
            <a:avLst/>
          </a:prstGeom>
        </p:spPr>
      </p:pic>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4"/>
          <a:stretch>
            <a:fillRect/>
          </a:stretch>
        </p:blipFill>
        <p:spPr>
          <a:xfrm>
            <a:off x="677627" y="1252404"/>
            <a:ext cx="5948460" cy="4353192"/>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xmlns="" id="{22EE014F-4688-FEE9-826E-00371C4251B7}"/>
              </a:ext>
            </a:extLst>
          </p:cNvPr>
          <p:cNvSpPr/>
          <p:nvPr/>
        </p:nvSpPr>
        <p:spPr>
          <a:xfrm>
            <a:off x="7879309" y="4603905"/>
            <a:ext cx="1091595" cy="280524"/>
          </a:xfrm>
          <a:prstGeom prst="rect">
            <a:avLst/>
          </a:prstGeom>
          <a:solidFill>
            <a:srgbClr val="0F6FC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8" name="Rectangle 17">
            <a:extLst>
              <a:ext uri="{FF2B5EF4-FFF2-40B4-BE49-F238E27FC236}">
                <a16:creationId xmlns:a16="http://schemas.microsoft.com/office/drawing/2014/main" xmlns="" id="{D93389D6-BE89-C08B-BF4D-D36AC6FDF363}"/>
              </a:ext>
            </a:extLst>
          </p:cNvPr>
          <p:cNvSpPr/>
          <p:nvPr/>
        </p:nvSpPr>
        <p:spPr>
          <a:xfrm>
            <a:off x="7879308" y="5084043"/>
            <a:ext cx="1091595" cy="280524"/>
          </a:xfrm>
          <a:prstGeom prst="rect">
            <a:avLst/>
          </a:prstGeom>
          <a:solidFill>
            <a:srgbClr val="0F6FC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9" name="Rectangle 18">
            <a:extLst>
              <a:ext uri="{FF2B5EF4-FFF2-40B4-BE49-F238E27FC236}">
                <a16:creationId xmlns:a16="http://schemas.microsoft.com/office/drawing/2014/main" xmlns="" id="{A77B1095-8CBD-EE8E-E4F5-81DA6929B357}"/>
              </a:ext>
            </a:extLst>
          </p:cNvPr>
          <p:cNvSpPr/>
          <p:nvPr/>
        </p:nvSpPr>
        <p:spPr>
          <a:xfrm>
            <a:off x="7879308" y="5564182"/>
            <a:ext cx="1091595" cy="278572"/>
          </a:xfrm>
          <a:prstGeom prst="rect">
            <a:avLst/>
          </a:prstGeom>
          <a:solidFill>
            <a:srgbClr val="0F6FC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5" name="Slide Number Placeholder 3">
            <a:extLst>
              <a:ext uri="{FF2B5EF4-FFF2-40B4-BE49-F238E27FC236}">
                <a16:creationId xmlns:a16="http://schemas.microsoft.com/office/drawing/2014/main" xmlns="" id="{F121E937-B64D-0A6C-385C-A931DE1DFE61}"/>
              </a:ext>
            </a:extLst>
          </p:cNvPr>
          <p:cNvSpPr txBox="1">
            <a:spLocks/>
          </p:cNvSpPr>
          <p:nvPr/>
        </p:nvSpPr>
        <p:spPr>
          <a:xfrm>
            <a:off x="9302213"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Arial" panose="020B0604020202020204" pitchFamily="34" charset="0"/>
                <a:ea typeface="Calibri"/>
                <a:cs typeface="Arial" panose="020B0604020202020204" pitchFamily="34" charset="0"/>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3</a:t>
            </a:r>
          </a:p>
        </p:txBody>
      </p:sp>
      <p:sp>
        <p:nvSpPr>
          <p:cNvPr id="11" name="TextBox 10">
            <a:extLst>
              <a:ext uri="{FF2B5EF4-FFF2-40B4-BE49-F238E27FC236}">
                <a16:creationId xmlns:a16="http://schemas.microsoft.com/office/drawing/2014/main" xmlns="" id="{95F084E4-1330-1BC9-58EB-2989527522CD}"/>
              </a:ext>
            </a:extLst>
          </p:cNvPr>
          <p:cNvSpPr txBox="1"/>
          <p:nvPr/>
        </p:nvSpPr>
        <p:spPr>
          <a:xfrm>
            <a:off x="6966580" y="3747178"/>
            <a:ext cx="5356917" cy="892360"/>
          </a:xfrm>
          <a:prstGeom prst="rect">
            <a:avLst/>
          </a:prstGeom>
          <a:noFill/>
        </p:spPr>
        <p:txBody>
          <a:bodyPr wrap="square">
            <a:spAutoFit/>
          </a:bodyPr>
          <a:lstStyle/>
          <a:p>
            <a:pPr defTabSz="1219170">
              <a:defRPr/>
            </a:pPr>
            <a:r>
              <a:rPr lang="en-US" sz="1733" b="1" dirty="0">
                <a:solidFill>
                  <a:srgbClr val="398AB9"/>
                </a:solidFill>
              </a:rPr>
              <a:t>State-of-the-art Captioner (Kamath et al., 2022)   </a:t>
            </a:r>
            <a:br>
              <a:rPr lang="en-US" sz="1733" b="1" dirty="0">
                <a:solidFill>
                  <a:srgbClr val="398AB9"/>
                </a:solidFill>
              </a:rPr>
            </a:br>
            <a:r>
              <a:rPr lang="en-US" sz="1733" b="1" dirty="0">
                <a:solidFill>
                  <a:srgbClr val="398AB9"/>
                </a:solidFill>
              </a:rPr>
              <a:t/>
            </a:r>
            <a:br>
              <a:rPr lang="en-US" sz="1733" b="1" dirty="0">
                <a:solidFill>
                  <a:srgbClr val="398AB9"/>
                </a:solidFill>
              </a:rPr>
            </a:br>
            <a:endParaRPr lang="en-US" sz="1733" dirty="0">
              <a:solidFill>
                <a:srgbClr val="398AB9"/>
              </a:solidFill>
            </a:endParaRPr>
          </a:p>
        </p:txBody>
      </p:sp>
      <p:sp>
        <p:nvSpPr>
          <p:cNvPr id="3" name="Google Shape;682;g1348e52b396_0_1526">
            <a:extLst>
              <a:ext uri="{FF2B5EF4-FFF2-40B4-BE49-F238E27FC236}">
                <a16:creationId xmlns:a16="http://schemas.microsoft.com/office/drawing/2014/main" xmlns="" id="{37475A2F-EDCC-1C68-A835-A201E57DC87F}"/>
              </a:ext>
            </a:extLst>
          </p:cNvPr>
          <p:cNvSpPr/>
          <p:nvPr/>
        </p:nvSpPr>
        <p:spPr>
          <a:xfrm>
            <a:off x="6888891" y="1771098"/>
            <a:ext cx="5171803" cy="1565657"/>
          </a:xfrm>
          <a:prstGeom prst="roundRect">
            <a:avLst>
              <a:gd name="adj" fmla="val 9160"/>
            </a:avLst>
          </a:prstGeom>
          <a:noFill/>
          <a:ln w="38100" cap="flat" cmpd="sng">
            <a:solidFill>
              <a:srgbClr val="145374"/>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a:p>
        </p:txBody>
      </p:sp>
      <p:sp>
        <p:nvSpPr>
          <p:cNvPr id="6" name="Google Shape;683;g1348e52b396_0_1526">
            <a:extLst>
              <a:ext uri="{FF2B5EF4-FFF2-40B4-BE49-F238E27FC236}">
                <a16:creationId xmlns:a16="http://schemas.microsoft.com/office/drawing/2014/main" xmlns="" id="{EF794567-8D58-5C8F-388D-11457B494AFB}"/>
              </a:ext>
            </a:extLst>
          </p:cNvPr>
          <p:cNvSpPr txBox="1"/>
          <p:nvPr/>
        </p:nvSpPr>
        <p:spPr>
          <a:xfrm>
            <a:off x="6631366" y="2162088"/>
            <a:ext cx="1000143" cy="817245"/>
          </a:xfrm>
          <a:prstGeom prst="roundRect">
            <a:avLst/>
          </a:prstGeom>
          <a:solidFill>
            <a:srgbClr val="406882"/>
          </a:solidFill>
          <a:ln>
            <a:noFill/>
          </a:ln>
        </p:spPr>
        <p:style>
          <a:lnRef idx="0">
            <a:scrgbClr r="0" g="0" b="0"/>
          </a:lnRef>
          <a:fillRef idx="1001">
            <a:schemeClr val="dk2"/>
          </a:fillRef>
          <a:effectRef idx="0">
            <a:scrgbClr r="0" g="0" b="0"/>
          </a:effectRef>
          <a:fontRef idx="minor">
            <a:schemeClr val="lt1"/>
          </a:fontRef>
        </p:style>
        <p:txBody>
          <a:bodyPr spcFirstLastPara="1" wrap="square" lIns="0" tIns="121920" rIns="0" bIns="121920" anchor="ctr" anchorCtr="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1200" b="1" kern="0" spc="0" normalizeH="0" baseline="0">
                <a:ln>
                  <a:noFill/>
                </a:ln>
                <a:solidFill>
                  <a:srgbClr val="FFFFFF"/>
                </a:solidFill>
                <a:effectLst/>
                <a:uLnTx/>
                <a:uFillTx/>
                <a:latin typeface="Arial" panose="020B0604020202020204" pitchFamily="34" charset="0"/>
                <a:ea typeface="Calibri"/>
                <a:cs typeface="Arial" panose="020B0604020202020204" pitchFamily="34" charset="0"/>
              </a:defRPr>
            </a:lvl1pPr>
          </a:lstStyle>
          <a:p>
            <a:r>
              <a:rPr lang="en-US" sz="1600" dirty="0">
                <a:sym typeface="Calibri"/>
              </a:rPr>
              <a:t>Entity-centric</a:t>
            </a:r>
            <a:endParaRPr sz="1600" dirty="0">
              <a:sym typeface="Calibri"/>
            </a:endParaRPr>
          </a:p>
        </p:txBody>
      </p:sp>
      <p:sp>
        <p:nvSpPr>
          <p:cNvPr id="8" name="Google Shape;373;p26">
            <a:extLst>
              <a:ext uri="{FF2B5EF4-FFF2-40B4-BE49-F238E27FC236}">
                <a16:creationId xmlns:a16="http://schemas.microsoft.com/office/drawing/2014/main" xmlns="" id="{CA9541DD-00E7-B186-224B-C4A161EBB5E8}"/>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9" name="Google Shape;376;p26">
            <a:extLst>
              <a:ext uri="{FF2B5EF4-FFF2-40B4-BE49-F238E27FC236}">
                <a16:creationId xmlns:a16="http://schemas.microsoft.com/office/drawing/2014/main" xmlns="" id="{CFE88890-9295-1C61-66FE-309B15CFAA37}"/>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387278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ular Callout 48">
            <a:extLst>
              <a:ext uri="{FF2B5EF4-FFF2-40B4-BE49-F238E27FC236}">
                <a16:creationId xmlns:a16="http://schemas.microsoft.com/office/drawing/2014/main" xmlns="" id="{ABC15DBE-1141-2CD9-3F4C-EA3F24783AFC}"/>
              </a:ext>
            </a:extLst>
          </p:cNvPr>
          <p:cNvSpPr/>
          <p:nvPr/>
        </p:nvSpPr>
        <p:spPr>
          <a:xfrm>
            <a:off x="6816920" y="1421699"/>
            <a:ext cx="4899171" cy="3836699"/>
          </a:xfrm>
          <a:prstGeom prst="wedgeRoundRectCallout">
            <a:avLst>
              <a:gd name="adj1" fmla="val -2595"/>
              <a:gd name="adj2" fmla="val 63139"/>
              <a:gd name="adj3" fmla="val 16667"/>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pic>
        <p:nvPicPr>
          <p:cNvPr id="38" name="Picture 37" descr="A group of people holding signs&#10;&#10;Description automatically generated with medium confidence">
            <a:extLst>
              <a:ext uri="{FF2B5EF4-FFF2-40B4-BE49-F238E27FC236}">
                <a16:creationId xmlns:a16="http://schemas.microsoft.com/office/drawing/2014/main" xmlns="" id="{3D34265F-5A03-455C-0766-2A2595CE129C}"/>
              </a:ext>
            </a:extLst>
          </p:cNvPr>
          <p:cNvPicPr>
            <a:picLocks noChangeAspect="1"/>
          </p:cNvPicPr>
          <p:nvPr/>
        </p:nvPicPr>
        <p:blipFill>
          <a:blip r:embed="rId3"/>
          <a:stretch>
            <a:fillRect/>
          </a:stretch>
        </p:blipFill>
        <p:spPr>
          <a:xfrm>
            <a:off x="677627" y="1252404"/>
            <a:ext cx="5948460" cy="4353192"/>
          </a:xfrm>
          <a:prstGeom prst="rect">
            <a:avLst/>
          </a:prstGeom>
        </p:spPr>
      </p:pic>
      <p:sp>
        <p:nvSpPr>
          <p:cNvPr id="2" name="Title 1">
            <a:extLst>
              <a:ext uri="{FF2B5EF4-FFF2-40B4-BE49-F238E27FC236}">
                <a16:creationId xmlns:a16="http://schemas.microsoft.com/office/drawing/2014/main" xmlns="" id="{2E2EFB2D-18AA-9A3F-1622-D21A3C6B7ACC}"/>
              </a:ext>
            </a:extLst>
          </p:cNvPr>
          <p:cNvSpPr>
            <a:spLocks noGrp="1"/>
          </p:cNvSpPr>
          <p:nvPr>
            <p:ph type="title"/>
          </p:nvPr>
        </p:nvSpPr>
        <p:spPr/>
        <p:txBody>
          <a:bodyPr/>
          <a:lstStyle/>
          <a:p>
            <a:r>
              <a:rPr lang="en-US" dirty="0"/>
              <a:t>Definition of “Event”</a:t>
            </a:r>
          </a:p>
        </p:txBody>
      </p:sp>
      <p:sp>
        <p:nvSpPr>
          <p:cNvPr id="20" name="Triangle 19">
            <a:extLst>
              <a:ext uri="{FF2B5EF4-FFF2-40B4-BE49-F238E27FC236}">
                <a16:creationId xmlns:a16="http://schemas.microsoft.com/office/drawing/2014/main" xmlns="" id="{9B322AA3-9680-6810-E73D-811F28A6E30E}"/>
              </a:ext>
            </a:extLst>
          </p:cNvPr>
          <p:cNvSpPr/>
          <p:nvPr/>
        </p:nvSpPr>
        <p:spPr>
          <a:xfrm>
            <a:off x="9102732" y="2418708"/>
            <a:ext cx="182880" cy="18288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35" name="TextBox 34">
            <a:extLst>
              <a:ext uri="{FF2B5EF4-FFF2-40B4-BE49-F238E27FC236}">
                <a16:creationId xmlns:a16="http://schemas.microsoft.com/office/drawing/2014/main" xmlns="" id="{4F5BFD40-45DF-BF2A-5106-7410BAC1E821}"/>
              </a:ext>
            </a:extLst>
          </p:cNvPr>
          <p:cNvSpPr txBox="1"/>
          <p:nvPr/>
        </p:nvSpPr>
        <p:spPr>
          <a:xfrm>
            <a:off x="8822908" y="2147955"/>
            <a:ext cx="832279" cy="318100"/>
          </a:xfrm>
          <a:prstGeom prst="rect">
            <a:avLst/>
          </a:prstGeom>
          <a:noFill/>
        </p:spPr>
        <p:txBody>
          <a:bodyPr wrap="none" rtlCol="0">
            <a:spAutoFit/>
          </a:bodyPr>
          <a:lstStyle/>
          <a:p>
            <a:pPr defTabSz="1219170">
              <a:defRPr/>
            </a:pPr>
            <a:r>
              <a:rPr lang="en-US" sz="1467" b="1" dirty="0">
                <a:solidFill>
                  <a:srgbClr val="000000">
                    <a:lumMod val="65000"/>
                    <a:lumOff val="35000"/>
                  </a:srgbClr>
                </a:solidFill>
              </a:rPr>
              <a:t>Protest</a:t>
            </a:r>
          </a:p>
        </p:txBody>
      </p:sp>
      <p:sp>
        <p:nvSpPr>
          <p:cNvPr id="12" name="TextBox 11">
            <a:extLst>
              <a:ext uri="{FF2B5EF4-FFF2-40B4-BE49-F238E27FC236}">
                <a16:creationId xmlns:a16="http://schemas.microsoft.com/office/drawing/2014/main" xmlns="" id="{01107AEE-4E63-7A1B-B920-106C26442F6E}"/>
              </a:ext>
            </a:extLst>
          </p:cNvPr>
          <p:cNvSpPr txBox="1"/>
          <p:nvPr/>
        </p:nvSpPr>
        <p:spPr>
          <a:xfrm>
            <a:off x="7121697" y="1663214"/>
            <a:ext cx="3353620" cy="338554"/>
          </a:xfrm>
          <a:prstGeom prst="rect">
            <a:avLst/>
          </a:prstGeom>
          <a:noFill/>
        </p:spPr>
        <p:txBody>
          <a:bodyPr wrap="square">
            <a:spAutoFit/>
          </a:bodyPr>
          <a:lstStyle/>
          <a:p>
            <a:pPr defTabSz="1219170">
              <a:defRPr/>
            </a:pPr>
            <a:r>
              <a:rPr lang="en-US" sz="1600" b="1" dirty="0">
                <a:solidFill>
                  <a:srgbClr val="53585F"/>
                </a:solidFill>
              </a:rPr>
              <a:t>What happened?  </a:t>
            </a:r>
          </a:p>
        </p:txBody>
      </p:sp>
      <p:graphicFrame>
        <p:nvGraphicFramePr>
          <p:cNvPr id="3" name="Table 2">
            <a:extLst>
              <a:ext uri="{FF2B5EF4-FFF2-40B4-BE49-F238E27FC236}">
                <a16:creationId xmlns:a16="http://schemas.microsoft.com/office/drawing/2014/main" xmlns="" id="{76E3FE84-0545-1984-64FD-AA29B9D3F381}"/>
              </a:ext>
            </a:extLst>
          </p:cNvPr>
          <p:cNvGraphicFramePr>
            <a:graphicFrameLocks noGrp="1"/>
          </p:cNvGraphicFramePr>
          <p:nvPr/>
        </p:nvGraphicFramePr>
        <p:xfrm>
          <a:off x="95994" y="4080081"/>
          <a:ext cx="3734237" cy="2206517"/>
        </p:xfrm>
        <a:graphic>
          <a:graphicData uri="http://schemas.openxmlformats.org/drawingml/2006/table">
            <a:tbl>
              <a:tblPr firstRow="1" bandRow="1">
                <a:tableStyleId>{8EC20E35-A176-4012-BC5E-935CFFF8708E}</a:tableStyleId>
              </a:tblPr>
              <a:tblGrid>
                <a:gridCol w="1581456">
                  <a:extLst>
                    <a:ext uri="{9D8B030D-6E8A-4147-A177-3AD203B41FA5}">
                      <a16:colId xmlns:a16="http://schemas.microsoft.com/office/drawing/2014/main" xmlns="" val="3986014568"/>
                    </a:ext>
                  </a:extLst>
                </a:gridCol>
                <a:gridCol w="2152781">
                  <a:extLst>
                    <a:ext uri="{9D8B030D-6E8A-4147-A177-3AD203B41FA5}">
                      <a16:colId xmlns:a16="http://schemas.microsoft.com/office/drawing/2014/main" xmlns="" val="3091109091"/>
                    </a:ext>
                  </a:extLst>
                </a:gridCol>
              </a:tblGrid>
              <a:tr h="452265">
                <a:tc>
                  <a:txBody>
                    <a:bodyPr/>
                    <a:lstStyle/>
                    <a:p>
                      <a:r>
                        <a:rPr lang="en-US" sz="1900" dirty="0"/>
                        <a:t>Event</a:t>
                      </a:r>
                    </a:p>
                  </a:txBody>
                  <a:tcPr marL="121920" marR="121920" marT="60960" marB="60960" anchor="ctr"/>
                </a:tc>
                <a:tc>
                  <a:txBody>
                    <a:bodyPr/>
                    <a:lstStyle/>
                    <a:p>
                      <a:r>
                        <a:rPr lang="en-US" sz="1900" dirty="0"/>
                        <a:t>Protest</a:t>
                      </a:r>
                    </a:p>
                  </a:txBody>
                  <a:tcPr marL="121920" marR="121920" marT="60960" marB="60960" anchor="ctr"/>
                </a:tc>
                <a:extLst>
                  <a:ext uri="{0D108BD9-81ED-4DB2-BD59-A6C34878D82A}">
                    <a16:rowId xmlns:a16="http://schemas.microsoft.com/office/drawing/2014/main" xmlns="" val="3961666745"/>
                  </a:ext>
                </a:extLst>
              </a:tr>
              <a:tr h="438563">
                <a:tc>
                  <a:txBody>
                    <a:bodyPr/>
                    <a:lstStyle/>
                    <a:p>
                      <a:endParaRPr lang="en-US" sz="1900" b="1" dirty="0">
                        <a:solidFill>
                          <a:schemeClr val="tx1">
                            <a:lumMod val="65000"/>
                            <a:lumOff val="35000"/>
                          </a:schemeClr>
                        </a:solidFill>
                      </a:endParaRPr>
                    </a:p>
                  </a:txBody>
                  <a:tcPr marL="121920" marR="121920" marT="60960" marB="60960" anchor="ctr"/>
                </a:tc>
                <a:tc>
                  <a:txBody>
                    <a:bodyPr/>
                    <a:lstStyle/>
                    <a:p>
                      <a:endParaRPr lang="en-US" sz="1900" dirty="0">
                        <a:solidFill>
                          <a:schemeClr val="tx1">
                            <a:lumMod val="65000"/>
                            <a:lumOff val="35000"/>
                          </a:schemeClr>
                        </a:solidFill>
                      </a:endParaRPr>
                    </a:p>
                  </a:txBody>
                  <a:tcPr marL="121920" marR="121920" marT="60960" marB="60960" anchor="ctr"/>
                </a:tc>
                <a:extLst>
                  <a:ext uri="{0D108BD9-81ED-4DB2-BD59-A6C34878D82A}">
                    <a16:rowId xmlns:a16="http://schemas.microsoft.com/office/drawing/2014/main" xmlns="" val="3908779396"/>
                  </a:ext>
                </a:extLst>
              </a:tr>
              <a:tr h="438563">
                <a:tc>
                  <a:txBody>
                    <a:bodyPr/>
                    <a:lstStyle/>
                    <a:p>
                      <a:endParaRPr lang="en-US" sz="1900" b="1" dirty="0">
                        <a:solidFill>
                          <a:schemeClr val="tx1">
                            <a:lumMod val="65000"/>
                            <a:lumOff val="35000"/>
                          </a:schemeClr>
                        </a:solidFill>
                      </a:endParaRPr>
                    </a:p>
                  </a:txBody>
                  <a:tcPr marL="121920" marR="121920" marT="60960" marB="60960" anchor="ctr"/>
                </a:tc>
                <a:tc>
                  <a:txBody>
                    <a:bodyPr/>
                    <a:lstStyle/>
                    <a:p>
                      <a:endParaRPr lang="en-US" sz="1900" dirty="0">
                        <a:solidFill>
                          <a:schemeClr val="tx1">
                            <a:lumMod val="65000"/>
                            <a:lumOff val="35000"/>
                          </a:schemeClr>
                        </a:solidFill>
                      </a:endParaRPr>
                    </a:p>
                  </a:txBody>
                  <a:tcPr marL="121920" marR="121920" marT="60960" marB="60960" anchor="ctr"/>
                </a:tc>
                <a:extLst>
                  <a:ext uri="{0D108BD9-81ED-4DB2-BD59-A6C34878D82A}">
                    <a16:rowId xmlns:a16="http://schemas.microsoft.com/office/drawing/2014/main" xmlns="" val="4258346046"/>
                  </a:ext>
                </a:extLst>
              </a:tr>
              <a:tr h="438563">
                <a:tc>
                  <a:txBody>
                    <a:bodyPr/>
                    <a:lstStyle/>
                    <a:p>
                      <a:endParaRPr lang="en-US" sz="1900" b="1" dirty="0">
                        <a:solidFill>
                          <a:schemeClr val="tx1">
                            <a:lumMod val="65000"/>
                            <a:lumOff val="35000"/>
                          </a:schemeClr>
                        </a:solidFill>
                      </a:endParaRPr>
                    </a:p>
                  </a:txBody>
                  <a:tcPr marL="121920" marR="121920" marT="60960" marB="60960" anchor="ctr"/>
                </a:tc>
                <a:tc>
                  <a:txBody>
                    <a:bodyPr/>
                    <a:lstStyle/>
                    <a:p>
                      <a:endParaRPr lang="en-US" sz="1900" dirty="0">
                        <a:solidFill>
                          <a:schemeClr val="tx1">
                            <a:lumMod val="65000"/>
                            <a:lumOff val="35000"/>
                          </a:schemeClr>
                        </a:solidFill>
                      </a:endParaRPr>
                    </a:p>
                  </a:txBody>
                  <a:tcPr marL="121920" marR="121920" marT="60960" marB="60960" anchor="ctr"/>
                </a:tc>
                <a:extLst>
                  <a:ext uri="{0D108BD9-81ED-4DB2-BD59-A6C34878D82A}">
                    <a16:rowId xmlns:a16="http://schemas.microsoft.com/office/drawing/2014/main" xmlns="" val="1608827137"/>
                  </a:ext>
                </a:extLst>
              </a:tr>
              <a:tr h="438563">
                <a:tc>
                  <a:txBody>
                    <a:bodyPr/>
                    <a:lstStyle/>
                    <a:p>
                      <a:endParaRPr lang="en-US" sz="1900" b="1" dirty="0">
                        <a:solidFill>
                          <a:schemeClr val="tx1">
                            <a:lumMod val="65000"/>
                            <a:lumOff val="35000"/>
                          </a:schemeClr>
                        </a:solidFill>
                      </a:endParaRPr>
                    </a:p>
                  </a:txBody>
                  <a:tcPr marL="121920" marR="121920" marT="60960" marB="60960" anchor="ctr"/>
                </a:tc>
                <a:tc>
                  <a:txBody>
                    <a:bodyPr/>
                    <a:lstStyle/>
                    <a:p>
                      <a:endParaRPr lang="en-US" sz="1900" dirty="0">
                        <a:solidFill>
                          <a:schemeClr val="tx1">
                            <a:lumMod val="65000"/>
                            <a:lumOff val="35000"/>
                          </a:schemeClr>
                        </a:solidFill>
                      </a:endParaRPr>
                    </a:p>
                  </a:txBody>
                  <a:tcPr marL="121920" marR="121920" marT="60960" marB="60960" anchor="ctr"/>
                </a:tc>
                <a:extLst>
                  <a:ext uri="{0D108BD9-81ED-4DB2-BD59-A6C34878D82A}">
                    <a16:rowId xmlns:a16="http://schemas.microsoft.com/office/drawing/2014/main" xmlns="" val="169470666"/>
                  </a:ext>
                </a:extLst>
              </a:tr>
            </a:tbl>
          </a:graphicData>
        </a:graphic>
      </p:graphicFrame>
      <p:pic>
        <p:nvPicPr>
          <p:cNvPr id="4" name="Picture 3" descr="Icon&#10;&#10;Description automatically generated">
            <a:extLst>
              <a:ext uri="{FF2B5EF4-FFF2-40B4-BE49-F238E27FC236}">
                <a16:creationId xmlns:a16="http://schemas.microsoft.com/office/drawing/2014/main" xmlns="" id="{0BB9BF29-E446-AE8E-69FC-5F55CE1EE63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29" b="95735" l="9969" r="89720">
                        <a14:foregroundMark x1="45171" y1="11912" x2="44081" y2="4265"/>
                        <a14:foregroundMark x1="48131" y1="5882" x2="48131" y2="3676"/>
                        <a14:foregroundMark x1="13551" y1="49559" x2="67913" y2="39853"/>
                        <a14:foregroundMark x1="67913" y1="39853" x2="83645" y2="46176"/>
                        <a14:foregroundMark x1="23053" y1="33382" x2="72897" y2="30441"/>
                        <a14:foregroundMark x1="72897" y1="30441" x2="72897" y2="30441"/>
                        <a14:foregroundMark x1="39720" y1="23676" x2="27570" y2="71618"/>
                        <a14:foregroundMark x1="53115" y1="23676" x2="50000" y2="95735"/>
                        <a14:foregroundMark x1="59813" y1="89412" x2="24922" y2="76765"/>
                        <a14:foregroundMark x1="15888" y1="52059" x2="15421" y2="45294"/>
                        <a14:foregroundMark x1="29283" y1="63088" x2="66667" y2="26029"/>
                        <a14:foregroundMark x1="66667" y1="26029" x2="40498" y2="66471"/>
                        <a14:foregroundMark x1="40498" y1="66471" x2="33333" y2="65294"/>
                        <a14:foregroundMark x1="36916" y1="83971" x2="45950" y2="90735"/>
                        <a14:foregroundMark x1="54984" y1="83529" x2="65732" y2="83971"/>
                        <a14:foregroundMark x1="65732" y1="83529" x2="53115" y2="77941"/>
                        <a14:foregroundMark x1="83178" y1="57206" x2="85981" y2="43971"/>
                        <a14:foregroundMark x1="77882" y1="35147" x2="64798" y2="23235"/>
                        <a14:foregroundMark x1="71495" y1="61029" x2="77882" y2="45735"/>
                        <a14:foregroundMark x1="36449" y1="23235" x2="61682" y2="23676"/>
                        <a14:foregroundMark x1="50467" y1="66029" x2="84112" y2="60588"/>
                        <a14:foregroundMark x1="33801" y1="60588" x2="31620" y2="29559"/>
                        <a14:foregroundMark x1="27103" y1="32647" x2="28037" y2="67794"/>
                        <a14:foregroundMark x1="73832" y1="16912" x2="73832" y2="13529"/>
                        <a14:foregroundMark x1="80530" y1="18971" x2="80997" y2="16029"/>
                        <a14:foregroundMark x1="80997" y1="23235" x2="87227" y2="24118"/>
                        <a14:foregroundMark x1="73364" y1="17794" x2="75545" y2="13971"/>
                      </a14:backgroundRemoval>
                    </a14:imgEffect>
                  </a14:imgLayer>
                </a14:imgProps>
              </a:ext>
            </a:extLst>
          </a:blip>
          <a:stretch>
            <a:fillRect/>
          </a:stretch>
        </p:blipFill>
        <p:spPr>
          <a:xfrm>
            <a:off x="10667695" y="4934986"/>
            <a:ext cx="1274111" cy="1349525"/>
          </a:xfrm>
          <a:prstGeom prst="rect">
            <a:avLst/>
          </a:prstGeom>
        </p:spPr>
      </p:pic>
      <p:sp>
        <p:nvSpPr>
          <p:cNvPr id="5" name="Google Shape;373;p26">
            <a:extLst>
              <a:ext uri="{FF2B5EF4-FFF2-40B4-BE49-F238E27FC236}">
                <a16:creationId xmlns:a16="http://schemas.microsoft.com/office/drawing/2014/main" xmlns="" id="{9932B020-114E-1C29-6EF6-E5CA2738934F}"/>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6" name="Google Shape;376;p26">
            <a:extLst>
              <a:ext uri="{FF2B5EF4-FFF2-40B4-BE49-F238E27FC236}">
                <a16:creationId xmlns:a16="http://schemas.microsoft.com/office/drawing/2014/main" xmlns="" id="{3C7ADA15-0527-B1BF-6B78-DA1AD4A0B483}"/>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292179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ular Callout 48">
            <a:extLst>
              <a:ext uri="{FF2B5EF4-FFF2-40B4-BE49-F238E27FC236}">
                <a16:creationId xmlns:a16="http://schemas.microsoft.com/office/drawing/2014/main" xmlns="" id="{ABC15DBE-1141-2CD9-3F4C-EA3F24783AFC}"/>
              </a:ext>
            </a:extLst>
          </p:cNvPr>
          <p:cNvSpPr/>
          <p:nvPr/>
        </p:nvSpPr>
        <p:spPr>
          <a:xfrm>
            <a:off x="6816920" y="1421699"/>
            <a:ext cx="4899171" cy="3836699"/>
          </a:xfrm>
          <a:prstGeom prst="wedgeRoundRectCallout">
            <a:avLst>
              <a:gd name="adj1" fmla="val -2595"/>
              <a:gd name="adj2" fmla="val 63139"/>
              <a:gd name="adj3" fmla="val 16667"/>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pic>
        <p:nvPicPr>
          <p:cNvPr id="38" name="Picture 37" descr="A group of people holding signs&#10;&#10;Description automatically generated with medium confidence">
            <a:extLst>
              <a:ext uri="{FF2B5EF4-FFF2-40B4-BE49-F238E27FC236}">
                <a16:creationId xmlns:a16="http://schemas.microsoft.com/office/drawing/2014/main" xmlns="" id="{3D34265F-5A03-455C-0766-2A2595CE129C}"/>
              </a:ext>
            </a:extLst>
          </p:cNvPr>
          <p:cNvPicPr>
            <a:picLocks noChangeAspect="1"/>
          </p:cNvPicPr>
          <p:nvPr/>
        </p:nvPicPr>
        <p:blipFill>
          <a:blip r:embed="rId3"/>
          <a:stretch>
            <a:fillRect/>
          </a:stretch>
        </p:blipFill>
        <p:spPr>
          <a:xfrm>
            <a:off x="677627" y="1252404"/>
            <a:ext cx="5948460" cy="4353192"/>
          </a:xfrm>
          <a:prstGeom prst="rect">
            <a:avLst/>
          </a:prstGeom>
        </p:spPr>
      </p:pic>
      <p:sp>
        <p:nvSpPr>
          <p:cNvPr id="2" name="Title 1">
            <a:extLst>
              <a:ext uri="{FF2B5EF4-FFF2-40B4-BE49-F238E27FC236}">
                <a16:creationId xmlns:a16="http://schemas.microsoft.com/office/drawing/2014/main" xmlns="" id="{2E2EFB2D-18AA-9A3F-1622-D21A3C6B7ACC}"/>
              </a:ext>
            </a:extLst>
          </p:cNvPr>
          <p:cNvSpPr>
            <a:spLocks noGrp="1"/>
          </p:cNvSpPr>
          <p:nvPr>
            <p:ph type="title"/>
          </p:nvPr>
        </p:nvSpPr>
        <p:spPr/>
        <p:txBody>
          <a:bodyPr/>
          <a:lstStyle/>
          <a:p>
            <a:r>
              <a:rPr lang="en-US" dirty="0"/>
              <a:t>Definition of “Event”</a:t>
            </a:r>
          </a:p>
        </p:txBody>
      </p:sp>
      <p:graphicFrame>
        <p:nvGraphicFramePr>
          <p:cNvPr id="5" name="Table 2">
            <a:extLst>
              <a:ext uri="{FF2B5EF4-FFF2-40B4-BE49-F238E27FC236}">
                <a16:creationId xmlns:a16="http://schemas.microsoft.com/office/drawing/2014/main" xmlns="" id="{3360A33D-9FA4-D82E-DFDB-A97F3DB96C1B}"/>
              </a:ext>
            </a:extLst>
          </p:cNvPr>
          <p:cNvGraphicFramePr>
            <a:graphicFrameLocks noGrp="1"/>
          </p:cNvGraphicFramePr>
          <p:nvPr/>
        </p:nvGraphicFramePr>
        <p:xfrm>
          <a:off x="95994" y="4080081"/>
          <a:ext cx="3734237" cy="2468994"/>
        </p:xfrm>
        <a:graphic>
          <a:graphicData uri="http://schemas.openxmlformats.org/drawingml/2006/table">
            <a:tbl>
              <a:tblPr firstRow="1" bandRow="1">
                <a:tableStyleId>{8EC20E35-A176-4012-BC5E-935CFFF8708E}</a:tableStyleId>
              </a:tblPr>
              <a:tblGrid>
                <a:gridCol w="1581456">
                  <a:extLst>
                    <a:ext uri="{9D8B030D-6E8A-4147-A177-3AD203B41FA5}">
                      <a16:colId xmlns:a16="http://schemas.microsoft.com/office/drawing/2014/main" xmlns="" val="3986014568"/>
                    </a:ext>
                  </a:extLst>
                </a:gridCol>
                <a:gridCol w="2152781">
                  <a:extLst>
                    <a:ext uri="{9D8B030D-6E8A-4147-A177-3AD203B41FA5}">
                      <a16:colId xmlns:a16="http://schemas.microsoft.com/office/drawing/2014/main" xmlns="" val="3091109091"/>
                    </a:ext>
                  </a:extLst>
                </a:gridCol>
              </a:tblGrid>
              <a:tr h="452265">
                <a:tc>
                  <a:txBody>
                    <a:bodyPr/>
                    <a:lstStyle/>
                    <a:p>
                      <a:pPr marR="0" algn="l" rtl="0">
                        <a:lnSpc>
                          <a:spcPct val="100000"/>
                        </a:lnSpc>
                        <a:spcBef>
                          <a:spcPts val="0"/>
                        </a:spcBef>
                        <a:spcAft>
                          <a:spcPts val="0"/>
                        </a:spcAft>
                        <a:buClr>
                          <a:srgbClr val="000000"/>
                        </a:buClr>
                        <a:buFont typeface="Arial"/>
                      </a:pPr>
                      <a:r>
                        <a:rPr lang="en-US" sz="1900" b="1" u="none" strike="noStrike" cap="none" dirty="0">
                          <a:solidFill>
                            <a:schemeClr val="bg1"/>
                          </a:solidFill>
                          <a:sym typeface="Arial"/>
                        </a:rPr>
                        <a:t>Event</a:t>
                      </a:r>
                      <a:endParaRPr lang="en-US" sz="1900" b="1" i="0" u="none" strike="noStrike" cap="none" dirty="0">
                        <a:solidFill>
                          <a:schemeClr val="bg1"/>
                        </a:solidFill>
                        <a:latin typeface="+mn-lt"/>
                        <a:ea typeface="+mn-ea"/>
                        <a:cs typeface="+mn-cs"/>
                        <a:sym typeface="Arial"/>
                      </a:endParaRPr>
                    </a:p>
                  </a:txBody>
                  <a:tcPr marL="121920" marR="121920" marT="60960" marB="60960" anchor="ctr"/>
                </a:tc>
                <a:tc>
                  <a:txBody>
                    <a:bodyPr/>
                    <a:lstStyle/>
                    <a:p>
                      <a:r>
                        <a:rPr lang="en-US" sz="1900" dirty="0"/>
                        <a:t>Protest</a:t>
                      </a:r>
                    </a:p>
                  </a:txBody>
                  <a:tcPr marL="121920" marR="121920" marT="60960" marB="60960" anchor="ctr"/>
                </a:tc>
                <a:extLst>
                  <a:ext uri="{0D108BD9-81ED-4DB2-BD59-A6C34878D82A}">
                    <a16:rowId xmlns:a16="http://schemas.microsoft.com/office/drawing/2014/main" xmlns="" val="3961666745"/>
                  </a:ext>
                </a:extLst>
              </a:tr>
              <a:tr h="438563">
                <a:tc>
                  <a:txBody>
                    <a:bodyPr/>
                    <a:lstStyle/>
                    <a:p>
                      <a:endParaRPr lang="en-US" sz="1900" b="1" dirty="0">
                        <a:solidFill>
                          <a:schemeClr val="tx1">
                            <a:lumMod val="65000"/>
                            <a:lumOff val="35000"/>
                          </a:schemeClr>
                        </a:solidFill>
                      </a:endParaRPr>
                    </a:p>
                  </a:txBody>
                  <a:tcPr marL="121920" marR="121920" marT="60960" marB="60960" anchor="ctr"/>
                </a:tc>
                <a:tc>
                  <a:txBody>
                    <a:bodyPr/>
                    <a:lstStyle/>
                    <a:p>
                      <a:r>
                        <a:rPr lang="en-US" sz="1900" dirty="0">
                          <a:solidFill>
                            <a:schemeClr val="tx1"/>
                          </a:solidFill>
                        </a:rPr>
                        <a:t>parent</a:t>
                      </a:r>
                    </a:p>
                  </a:txBody>
                  <a:tcPr marL="121920" marR="121920" marT="60960" marB="60960" anchor="ctr"/>
                </a:tc>
                <a:extLst>
                  <a:ext uri="{0D108BD9-81ED-4DB2-BD59-A6C34878D82A}">
                    <a16:rowId xmlns:a16="http://schemas.microsoft.com/office/drawing/2014/main" xmlns="" val="3908779396"/>
                  </a:ext>
                </a:extLst>
              </a:tr>
              <a:tr h="438563">
                <a:tc>
                  <a:txBody>
                    <a:bodyPr/>
                    <a:lstStyle/>
                    <a:p>
                      <a:endParaRPr lang="en-US" sz="1900" b="1" dirty="0">
                        <a:solidFill>
                          <a:schemeClr val="tx1">
                            <a:lumMod val="65000"/>
                            <a:lumOff val="35000"/>
                          </a:schemeClr>
                        </a:solidFill>
                      </a:endParaRPr>
                    </a:p>
                  </a:txBody>
                  <a:tcPr marL="121920" marR="121920" marT="60960" marB="60960" anchor="ctr"/>
                </a:tc>
                <a:tc>
                  <a:txBody>
                    <a:bodyPr/>
                    <a:lstStyle/>
                    <a:p>
                      <a:r>
                        <a:rPr lang="en-US" sz="1900" dirty="0">
                          <a:solidFill>
                            <a:schemeClr val="tx1"/>
                          </a:solidFill>
                        </a:rPr>
                        <a:t>child</a:t>
                      </a:r>
                    </a:p>
                  </a:txBody>
                  <a:tcPr marL="121920" marR="121920" marT="60960" marB="60960" anchor="ctr"/>
                </a:tc>
                <a:extLst>
                  <a:ext uri="{0D108BD9-81ED-4DB2-BD59-A6C34878D82A}">
                    <a16:rowId xmlns:a16="http://schemas.microsoft.com/office/drawing/2014/main" xmlns="" val="4258346046"/>
                  </a:ext>
                </a:extLst>
              </a:tr>
              <a:tr h="438563">
                <a:tc>
                  <a:txBody>
                    <a:bodyPr/>
                    <a:lstStyle/>
                    <a:p>
                      <a:endParaRPr lang="en-US" sz="1900" b="1" dirty="0">
                        <a:solidFill>
                          <a:schemeClr val="tx1">
                            <a:lumMod val="65000"/>
                            <a:lumOff val="35000"/>
                          </a:schemeClr>
                        </a:solidFill>
                      </a:endParaRPr>
                    </a:p>
                  </a:txBody>
                  <a:tcPr marL="121920" marR="121920" marT="60960" marB="60960" anchor="ctr"/>
                </a:tc>
                <a:tc>
                  <a:txBody>
                    <a:bodyPr/>
                    <a:lstStyle/>
                    <a:p>
                      <a:r>
                        <a:rPr lang="en-US" sz="1900" dirty="0">
                          <a:solidFill>
                            <a:schemeClr val="tx1"/>
                          </a:solidFill>
                        </a:rPr>
                        <a:t>banner</a:t>
                      </a:r>
                    </a:p>
                  </a:txBody>
                  <a:tcPr marL="121920" marR="121920" marT="60960" marB="60960" anchor="ctr"/>
                </a:tc>
                <a:extLst>
                  <a:ext uri="{0D108BD9-81ED-4DB2-BD59-A6C34878D82A}">
                    <a16:rowId xmlns:a16="http://schemas.microsoft.com/office/drawing/2014/main" xmlns="" val="1608827137"/>
                  </a:ext>
                </a:extLst>
              </a:tr>
              <a:tr h="690880">
                <a:tc>
                  <a:txBody>
                    <a:bodyPr/>
                    <a:lstStyle/>
                    <a:p>
                      <a:endParaRPr lang="en-US" sz="1900" b="1" dirty="0">
                        <a:solidFill>
                          <a:schemeClr val="tx1">
                            <a:lumMod val="65000"/>
                            <a:lumOff val="35000"/>
                          </a:schemeClr>
                        </a:solidFill>
                      </a:endParaRPr>
                    </a:p>
                  </a:txBody>
                  <a:tcPr marL="121920" marR="121920" marT="60960" marB="60960" anchor="ctr"/>
                </a:tc>
                <a:tc>
                  <a:txBody>
                    <a:bodyPr/>
                    <a:lstStyle/>
                    <a:p>
                      <a:r>
                        <a:rPr lang="en-US" sz="1900" dirty="0">
                          <a:solidFill>
                            <a:schemeClr val="tx1"/>
                          </a:solidFill>
                        </a:rPr>
                        <a:t>No vaccine mandate for kids</a:t>
                      </a:r>
                    </a:p>
                  </a:txBody>
                  <a:tcPr marL="121920" marR="121920" marT="60960" marB="60960" anchor="ctr"/>
                </a:tc>
                <a:extLst>
                  <a:ext uri="{0D108BD9-81ED-4DB2-BD59-A6C34878D82A}">
                    <a16:rowId xmlns:a16="http://schemas.microsoft.com/office/drawing/2014/main" xmlns="" val="169470666"/>
                  </a:ext>
                </a:extLst>
              </a:tr>
            </a:tbl>
          </a:graphicData>
        </a:graphic>
      </p:graphicFrame>
      <p:sp>
        <p:nvSpPr>
          <p:cNvPr id="20" name="Triangle 19">
            <a:extLst>
              <a:ext uri="{FF2B5EF4-FFF2-40B4-BE49-F238E27FC236}">
                <a16:creationId xmlns:a16="http://schemas.microsoft.com/office/drawing/2014/main" xmlns="" id="{9B322AA3-9680-6810-E73D-811F28A6E30E}"/>
              </a:ext>
            </a:extLst>
          </p:cNvPr>
          <p:cNvSpPr/>
          <p:nvPr/>
        </p:nvSpPr>
        <p:spPr>
          <a:xfrm>
            <a:off x="9102732" y="2418708"/>
            <a:ext cx="182880" cy="18288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1" name="Oval 20">
            <a:extLst>
              <a:ext uri="{FF2B5EF4-FFF2-40B4-BE49-F238E27FC236}">
                <a16:creationId xmlns:a16="http://schemas.microsoft.com/office/drawing/2014/main" xmlns="" id="{3D9CA9CE-B3B6-DCF8-1E30-2D3B05D34E4F}"/>
              </a:ext>
            </a:extLst>
          </p:cNvPr>
          <p:cNvSpPr/>
          <p:nvPr/>
        </p:nvSpPr>
        <p:spPr>
          <a:xfrm>
            <a:off x="9234083" y="3369471"/>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2" name="TextBox 21">
            <a:extLst>
              <a:ext uri="{FF2B5EF4-FFF2-40B4-BE49-F238E27FC236}">
                <a16:creationId xmlns:a16="http://schemas.microsoft.com/office/drawing/2014/main" xmlns="" id="{D94E4774-AEFB-B1B3-4E75-6E27D8FEB950}"/>
              </a:ext>
            </a:extLst>
          </p:cNvPr>
          <p:cNvSpPr txBox="1"/>
          <p:nvPr/>
        </p:nvSpPr>
        <p:spPr>
          <a:xfrm>
            <a:off x="8875175" y="3536641"/>
            <a:ext cx="795039" cy="297454"/>
          </a:xfrm>
          <a:prstGeom prst="rect">
            <a:avLst/>
          </a:prstGeom>
          <a:noFill/>
        </p:spPr>
        <p:txBody>
          <a:bodyPr wrap="square" rtlCol="0">
            <a:spAutoFit/>
          </a:bodyPr>
          <a:lstStyle/>
          <a:p>
            <a:pPr algn="ctr" defTabSz="1219170">
              <a:defRPr/>
            </a:pPr>
            <a:r>
              <a:rPr lang="en-US" sz="1333" dirty="0">
                <a:solidFill>
                  <a:srgbClr val="000000">
                    <a:lumMod val="65000"/>
                    <a:lumOff val="35000"/>
                  </a:srgbClr>
                </a:solidFill>
              </a:rPr>
              <a:t>banner</a:t>
            </a:r>
          </a:p>
        </p:txBody>
      </p:sp>
      <p:sp>
        <p:nvSpPr>
          <p:cNvPr id="24" name="Oval 23">
            <a:extLst>
              <a:ext uri="{FF2B5EF4-FFF2-40B4-BE49-F238E27FC236}">
                <a16:creationId xmlns:a16="http://schemas.microsoft.com/office/drawing/2014/main" xmlns="" id="{ED8E00DF-C418-B9FC-4868-052988729BAC}"/>
              </a:ext>
            </a:extLst>
          </p:cNvPr>
          <p:cNvSpPr/>
          <p:nvPr/>
        </p:nvSpPr>
        <p:spPr>
          <a:xfrm>
            <a:off x="9714963" y="3228413"/>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5" name="Oval 24">
            <a:extLst>
              <a:ext uri="{FF2B5EF4-FFF2-40B4-BE49-F238E27FC236}">
                <a16:creationId xmlns:a16="http://schemas.microsoft.com/office/drawing/2014/main" xmlns="" id="{C440453B-CE4A-9E73-E094-7E94FE62AEDC}"/>
              </a:ext>
            </a:extLst>
          </p:cNvPr>
          <p:cNvSpPr/>
          <p:nvPr/>
        </p:nvSpPr>
        <p:spPr>
          <a:xfrm>
            <a:off x="8050136" y="2867435"/>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6" name="TextBox 25">
            <a:extLst>
              <a:ext uri="{FF2B5EF4-FFF2-40B4-BE49-F238E27FC236}">
                <a16:creationId xmlns:a16="http://schemas.microsoft.com/office/drawing/2014/main" xmlns="" id="{74E61A20-47FE-4805-AB2E-4B8FA477CD4B}"/>
              </a:ext>
            </a:extLst>
          </p:cNvPr>
          <p:cNvSpPr txBox="1"/>
          <p:nvPr/>
        </p:nvSpPr>
        <p:spPr>
          <a:xfrm>
            <a:off x="7546033" y="2934912"/>
            <a:ext cx="740553" cy="297454"/>
          </a:xfrm>
          <a:prstGeom prst="rect">
            <a:avLst/>
          </a:prstGeom>
          <a:noFill/>
        </p:spPr>
        <p:txBody>
          <a:bodyPr wrap="square" rtlCol="0">
            <a:spAutoFit/>
          </a:bodyPr>
          <a:lstStyle/>
          <a:p>
            <a:pPr defTabSz="1219170">
              <a:defRPr/>
            </a:pPr>
            <a:r>
              <a:rPr lang="en-US" sz="1333" dirty="0">
                <a:solidFill>
                  <a:srgbClr val="000000">
                    <a:lumMod val="65000"/>
                    <a:lumOff val="35000"/>
                  </a:srgbClr>
                </a:solidFill>
              </a:rPr>
              <a:t>parent </a:t>
            </a:r>
          </a:p>
        </p:txBody>
      </p:sp>
      <p:sp>
        <p:nvSpPr>
          <p:cNvPr id="35" name="TextBox 34">
            <a:extLst>
              <a:ext uri="{FF2B5EF4-FFF2-40B4-BE49-F238E27FC236}">
                <a16:creationId xmlns:a16="http://schemas.microsoft.com/office/drawing/2014/main" xmlns="" id="{4F5BFD40-45DF-BF2A-5106-7410BAC1E821}"/>
              </a:ext>
            </a:extLst>
          </p:cNvPr>
          <p:cNvSpPr txBox="1"/>
          <p:nvPr/>
        </p:nvSpPr>
        <p:spPr>
          <a:xfrm>
            <a:off x="8822908" y="2147955"/>
            <a:ext cx="832279" cy="318100"/>
          </a:xfrm>
          <a:prstGeom prst="rect">
            <a:avLst/>
          </a:prstGeom>
          <a:noFill/>
        </p:spPr>
        <p:txBody>
          <a:bodyPr wrap="none" rtlCol="0">
            <a:spAutoFit/>
          </a:bodyPr>
          <a:lstStyle/>
          <a:p>
            <a:pPr defTabSz="1219170">
              <a:defRPr/>
            </a:pPr>
            <a:r>
              <a:rPr lang="en-US" sz="1467" b="1" dirty="0">
                <a:solidFill>
                  <a:srgbClr val="000000">
                    <a:lumMod val="65000"/>
                    <a:lumOff val="35000"/>
                  </a:srgbClr>
                </a:solidFill>
              </a:rPr>
              <a:t>Protest</a:t>
            </a:r>
          </a:p>
        </p:txBody>
      </p:sp>
      <p:sp>
        <p:nvSpPr>
          <p:cNvPr id="12" name="TextBox 11">
            <a:extLst>
              <a:ext uri="{FF2B5EF4-FFF2-40B4-BE49-F238E27FC236}">
                <a16:creationId xmlns:a16="http://schemas.microsoft.com/office/drawing/2014/main" xmlns="" id="{01107AEE-4E63-7A1B-B920-106C26442F6E}"/>
              </a:ext>
            </a:extLst>
          </p:cNvPr>
          <p:cNvSpPr txBox="1"/>
          <p:nvPr/>
        </p:nvSpPr>
        <p:spPr>
          <a:xfrm>
            <a:off x="7121697" y="1663214"/>
            <a:ext cx="3353620" cy="584775"/>
          </a:xfrm>
          <a:prstGeom prst="rect">
            <a:avLst/>
          </a:prstGeom>
          <a:noFill/>
        </p:spPr>
        <p:txBody>
          <a:bodyPr wrap="square">
            <a:spAutoFit/>
          </a:bodyPr>
          <a:lstStyle/>
          <a:p>
            <a:pPr defTabSz="1219170">
              <a:defRPr/>
            </a:pPr>
            <a:r>
              <a:rPr lang="en-US" sz="1600" b="1" dirty="0">
                <a:solidFill>
                  <a:srgbClr val="53585F"/>
                </a:solidFill>
              </a:rPr>
              <a:t>What happened?  </a:t>
            </a:r>
          </a:p>
          <a:p>
            <a:pPr defTabSz="1219170">
              <a:defRPr/>
            </a:pPr>
            <a:r>
              <a:rPr lang="en-US" sz="1600" b="1" dirty="0">
                <a:solidFill>
                  <a:srgbClr val="53585F"/>
                </a:solidFill>
              </a:rPr>
              <a:t>Who? </a:t>
            </a:r>
          </a:p>
        </p:txBody>
      </p:sp>
      <p:sp>
        <p:nvSpPr>
          <p:cNvPr id="10" name="Oval 9">
            <a:extLst>
              <a:ext uri="{FF2B5EF4-FFF2-40B4-BE49-F238E27FC236}">
                <a16:creationId xmlns:a16="http://schemas.microsoft.com/office/drawing/2014/main" xmlns="" id="{B57AEA39-0812-6EA1-6838-F9E2B7A90FE7}"/>
              </a:ext>
            </a:extLst>
          </p:cNvPr>
          <p:cNvSpPr/>
          <p:nvPr/>
        </p:nvSpPr>
        <p:spPr>
          <a:xfrm>
            <a:off x="8208607" y="3294023"/>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17" name="Oval 16">
            <a:extLst>
              <a:ext uri="{FF2B5EF4-FFF2-40B4-BE49-F238E27FC236}">
                <a16:creationId xmlns:a16="http://schemas.microsoft.com/office/drawing/2014/main" xmlns="" id="{6446A74B-B251-2700-4053-FAAC1EF8F1C5}"/>
              </a:ext>
            </a:extLst>
          </p:cNvPr>
          <p:cNvSpPr/>
          <p:nvPr/>
        </p:nvSpPr>
        <p:spPr>
          <a:xfrm>
            <a:off x="10277853" y="2915967"/>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pic>
        <p:nvPicPr>
          <p:cNvPr id="19" name="Picture 18" descr="A person wearing sunglasses&#10;&#10;Description automatically generated with medium confidence">
            <a:extLst>
              <a:ext uri="{FF2B5EF4-FFF2-40B4-BE49-F238E27FC236}">
                <a16:creationId xmlns:a16="http://schemas.microsoft.com/office/drawing/2014/main" xmlns="" id="{ADEE32CE-5CB0-E128-5BF7-5D4A42CD8409}"/>
              </a:ext>
            </a:extLst>
          </p:cNvPr>
          <p:cNvPicPr>
            <a:picLocks noChangeAspect="1"/>
          </p:cNvPicPr>
          <p:nvPr/>
        </p:nvPicPr>
        <p:blipFill>
          <a:blip r:embed="rId4"/>
          <a:stretch>
            <a:fillRect/>
          </a:stretch>
        </p:blipFill>
        <p:spPr>
          <a:xfrm>
            <a:off x="7325185" y="2400460"/>
            <a:ext cx="696464" cy="625729"/>
          </a:xfrm>
          <a:prstGeom prst="rect">
            <a:avLst/>
          </a:prstGeom>
        </p:spPr>
      </p:pic>
      <p:pic>
        <p:nvPicPr>
          <p:cNvPr id="30" name="Picture 29" descr="A child smiling for the camera&#10;&#10;Description automatically generated with low confidence">
            <a:extLst>
              <a:ext uri="{FF2B5EF4-FFF2-40B4-BE49-F238E27FC236}">
                <a16:creationId xmlns:a16="http://schemas.microsoft.com/office/drawing/2014/main" xmlns="" id="{184DD14A-62B8-4C6A-3D28-C8C3A1FB398D}"/>
              </a:ext>
            </a:extLst>
          </p:cNvPr>
          <p:cNvPicPr>
            <a:picLocks noChangeAspect="1"/>
          </p:cNvPicPr>
          <p:nvPr/>
        </p:nvPicPr>
        <p:blipFill>
          <a:blip r:embed="rId5"/>
          <a:stretch>
            <a:fillRect/>
          </a:stretch>
        </p:blipFill>
        <p:spPr>
          <a:xfrm>
            <a:off x="7433633" y="3527850"/>
            <a:ext cx="783633" cy="640589"/>
          </a:xfrm>
          <a:prstGeom prst="rect">
            <a:avLst/>
          </a:prstGeom>
        </p:spPr>
      </p:pic>
      <p:sp>
        <p:nvSpPr>
          <p:cNvPr id="31" name="TextBox 30">
            <a:extLst>
              <a:ext uri="{FF2B5EF4-FFF2-40B4-BE49-F238E27FC236}">
                <a16:creationId xmlns:a16="http://schemas.microsoft.com/office/drawing/2014/main" xmlns="" id="{16DA2154-BC93-6907-F925-AA07D3DC4AFD}"/>
              </a:ext>
            </a:extLst>
          </p:cNvPr>
          <p:cNvSpPr txBox="1"/>
          <p:nvPr/>
        </p:nvSpPr>
        <p:spPr>
          <a:xfrm>
            <a:off x="7578050" y="3255539"/>
            <a:ext cx="740553" cy="297454"/>
          </a:xfrm>
          <a:prstGeom prst="rect">
            <a:avLst/>
          </a:prstGeom>
          <a:noFill/>
        </p:spPr>
        <p:txBody>
          <a:bodyPr wrap="square" rtlCol="0">
            <a:spAutoFit/>
          </a:bodyPr>
          <a:lstStyle/>
          <a:p>
            <a:pPr defTabSz="1219170">
              <a:defRPr/>
            </a:pPr>
            <a:r>
              <a:rPr lang="en-US" sz="1333" dirty="0">
                <a:solidFill>
                  <a:srgbClr val="000000">
                    <a:lumMod val="65000"/>
                    <a:lumOff val="35000"/>
                  </a:srgbClr>
                </a:solidFill>
              </a:rPr>
              <a:t>child </a:t>
            </a:r>
          </a:p>
        </p:txBody>
      </p:sp>
      <p:sp>
        <p:nvSpPr>
          <p:cNvPr id="32" name="Oval 31">
            <a:extLst>
              <a:ext uri="{FF2B5EF4-FFF2-40B4-BE49-F238E27FC236}">
                <a16:creationId xmlns:a16="http://schemas.microsoft.com/office/drawing/2014/main" xmlns="" id="{DE01A9E1-B737-2760-BDB7-C6A64D0D0CF1}"/>
              </a:ext>
            </a:extLst>
          </p:cNvPr>
          <p:cNvSpPr/>
          <p:nvPr/>
        </p:nvSpPr>
        <p:spPr>
          <a:xfrm>
            <a:off x="8742851" y="3451351"/>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pic>
        <p:nvPicPr>
          <p:cNvPr id="36" name="Picture 35" descr="A picture containing text&#10;&#10;Description automatically generated">
            <a:extLst>
              <a:ext uri="{FF2B5EF4-FFF2-40B4-BE49-F238E27FC236}">
                <a16:creationId xmlns:a16="http://schemas.microsoft.com/office/drawing/2014/main" xmlns="" id="{F0C397D3-C430-EC08-7661-8213BF0329B9}"/>
              </a:ext>
            </a:extLst>
          </p:cNvPr>
          <p:cNvPicPr>
            <a:picLocks noChangeAspect="1"/>
          </p:cNvPicPr>
          <p:nvPr/>
        </p:nvPicPr>
        <p:blipFill>
          <a:blip r:embed="rId6"/>
          <a:stretch>
            <a:fillRect/>
          </a:stretch>
        </p:blipFill>
        <p:spPr>
          <a:xfrm>
            <a:off x="8310174" y="3684860"/>
            <a:ext cx="424873" cy="1261747"/>
          </a:xfrm>
          <a:prstGeom prst="rect">
            <a:avLst/>
          </a:prstGeom>
        </p:spPr>
      </p:pic>
      <p:sp>
        <p:nvSpPr>
          <p:cNvPr id="37" name="TextBox 36">
            <a:extLst>
              <a:ext uri="{FF2B5EF4-FFF2-40B4-BE49-F238E27FC236}">
                <a16:creationId xmlns:a16="http://schemas.microsoft.com/office/drawing/2014/main" xmlns="" id="{F357A90D-46BB-C02C-DD45-9EEA526CA1DD}"/>
              </a:ext>
            </a:extLst>
          </p:cNvPr>
          <p:cNvSpPr txBox="1"/>
          <p:nvPr/>
        </p:nvSpPr>
        <p:spPr>
          <a:xfrm>
            <a:off x="8221861" y="3424064"/>
            <a:ext cx="622328" cy="297454"/>
          </a:xfrm>
          <a:prstGeom prst="rect">
            <a:avLst/>
          </a:prstGeom>
          <a:noFill/>
        </p:spPr>
        <p:txBody>
          <a:bodyPr wrap="square" rtlCol="0">
            <a:spAutoFit/>
          </a:bodyPr>
          <a:lstStyle/>
          <a:p>
            <a:pPr defTabSz="1219170">
              <a:defRPr/>
            </a:pPr>
            <a:r>
              <a:rPr lang="en-US" sz="1333" dirty="0">
                <a:solidFill>
                  <a:srgbClr val="000000">
                    <a:lumMod val="65000"/>
                    <a:lumOff val="35000"/>
                  </a:srgbClr>
                </a:solidFill>
              </a:rPr>
              <a:t>child </a:t>
            </a:r>
          </a:p>
        </p:txBody>
      </p:sp>
      <p:sp>
        <p:nvSpPr>
          <p:cNvPr id="39" name="TextBox 38">
            <a:extLst>
              <a:ext uri="{FF2B5EF4-FFF2-40B4-BE49-F238E27FC236}">
                <a16:creationId xmlns:a16="http://schemas.microsoft.com/office/drawing/2014/main" xmlns="" id="{8213D867-68B4-F754-1192-50E8CBD432AA}"/>
              </a:ext>
            </a:extLst>
          </p:cNvPr>
          <p:cNvSpPr txBox="1"/>
          <p:nvPr/>
        </p:nvSpPr>
        <p:spPr>
          <a:xfrm>
            <a:off x="9574255" y="3317133"/>
            <a:ext cx="795039" cy="297454"/>
          </a:xfrm>
          <a:prstGeom prst="rect">
            <a:avLst/>
          </a:prstGeom>
          <a:noFill/>
        </p:spPr>
        <p:txBody>
          <a:bodyPr wrap="square" rtlCol="0">
            <a:spAutoFit/>
          </a:bodyPr>
          <a:lstStyle/>
          <a:p>
            <a:pPr algn="ctr" defTabSz="1219170">
              <a:defRPr/>
            </a:pPr>
            <a:r>
              <a:rPr lang="en-US" sz="1333" dirty="0">
                <a:solidFill>
                  <a:srgbClr val="000000">
                    <a:lumMod val="65000"/>
                    <a:lumOff val="35000"/>
                  </a:srgbClr>
                </a:solidFill>
              </a:rPr>
              <a:t>banner</a:t>
            </a:r>
          </a:p>
        </p:txBody>
      </p:sp>
      <p:sp>
        <p:nvSpPr>
          <p:cNvPr id="40" name="TextBox 39">
            <a:extLst>
              <a:ext uri="{FF2B5EF4-FFF2-40B4-BE49-F238E27FC236}">
                <a16:creationId xmlns:a16="http://schemas.microsoft.com/office/drawing/2014/main" xmlns="" id="{CFD65ECF-7465-9532-2518-9B388B10FA48}"/>
              </a:ext>
            </a:extLst>
          </p:cNvPr>
          <p:cNvSpPr txBox="1"/>
          <p:nvPr/>
        </p:nvSpPr>
        <p:spPr>
          <a:xfrm>
            <a:off x="10377803" y="2848024"/>
            <a:ext cx="795039" cy="297454"/>
          </a:xfrm>
          <a:prstGeom prst="rect">
            <a:avLst/>
          </a:prstGeom>
          <a:noFill/>
        </p:spPr>
        <p:txBody>
          <a:bodyPr wrap="square" rtlCol="0">
            <a:spAutoFit/>
          </a:bodyPr>
          <a:lstStyle/>
          <a:p>
            <a:pPr algn="ctr" defTabSz="1219170">
              <a:defRPr/>
            </a:pPr>
            <a:r>
              <a:rPr lang="en-US" sz="1333" dirty="0">
                <a:solidFill>
                  <a:srgbClr val="000000">
                    <a:lumMod val="65000"/>
                    <a:lumOff val="35000"/>
                  </a:srgbClr>
                </a:solidFill>
              </a:rPr>
              <a:t>banner</a:t>
            </a:r>
          </a:p>
        </p:txBody>
      </p:sp>
      <p:pic>
        <p:nvPicPr>
          <p:cNvPr id="52" name="Picture 51" descr="A picture containing text, grass, sign, can&#10;&#10;Description automatically generated">
            <a:extLst>
              <a:ext uri="{FF2B5EF4-FFF2-40B4-BE49-F238E27FC236}">
                <a16:creationId xmlns:a16="http://schemas.microsoft.com/office/drawing/2014/main" xmlns="" id="{EE5CB8DE-2370-D615-E9CE-46A79FFE721E}"/>
              </a:ext>
            </a:extLst>
          </p:cNvPr>
          <p:cNvPicPr>
            <a:picLocks noChangeAspect="1"/>
          </p:cNvPicPr>
          <p:nvPr/>
        </p:nvPicPr>
        <p:blipFill>
          <a:blip r:embed="rId7"/>
          <a:stretch>
            <a:fillRect/>
          </a:stretch>
        </p:blipFill>
        <p:spPr>
          <a:xfrm>
            <a:off x="8844301" y="3809484"/>
            <a:ext cx="783635" cy="623176"/>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xmlns="" id="{4E0CC3E4-D53F-CE46-EA92-EA62B8DACD24}"/>
              </a:ext>
            </a:extLst>
          </p:cNvPr>
          <p:cNvPicPr>
            <a:picLocks noChangeAspect="1"/>
          </p:cNvPicPr>
          <p:nvPr/>
        </p:nvPicPr>
        <p:blipFill>
          <a:blip r:embed="rId8"/>
          <a:stretch>
            <a:fillRect/>
          </a:stretch>
        </p:blipFill>
        <p:spPr>
          <a:xfrm>
            <a:off x="9714862" y="3569757"/>
            <a:ext cx="662941" cy="730025"/>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xmlns="" id="{D3B9D374-B915-DC72-CDDF-FCB29D61A4E4}"/>
              </a:ext>
            </a:extLst>
          </p:cNvPr>
          <p:cNvPicPr>
            <a:picLocks noChangeAspect="1"/>
          </p:cNvPicPr>
          <p:nvPr/>
        </p:nvPicPr>
        <p:blipFill rotWithShape="1">
          <a:blip r:embed="rId9"/>
          <a:srcRect b="3322"/>
          <a:stretch/>
        </p:blipFill>
        <p:spPr>
          <a:xfrm>
            <a:off x="10475316" y="3119040"/>
            <a:ext cx="699443" cy="907917"/>
          </a:xfrm>
          <a:prstGeom prst="rect">
            <a:avLst/>
          </a:prstGeom>
        </p:spPr>
      </p:pic>
      <p:pic>
        <p:nvPicPr>
          <p:cNvPr id="3" name="Picture 2" descr="Icon&#10;&#10;Description automatically generated">
            <a:extLst>
              <a:ext uri="{FF2B5EF4-FFF2-40B4-BE49-F238E27FC236}">
                <a16:creationId xmlns:a16="http://schemas.microsoft.com/office/drawing/2014/main" xmlns="" id="{228BB4AE-C45C-D3EB-7C2B-3630EB3FBFB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29" b="95735" l="9969" r="89720">
                        <a14:foregroundMark x1="45171" y1="11912" x2="44081" y2="4265"/>
                        <a14:foregroundMark x1="48131" y1="5882" x2="48131" y2="3676"/>
                        <a14:foregroundMark x1="13551" y1="49559" x2="67913" y2="39853"/>
                        <a14:foregroundMark x1="67913" y1="39853" x2="83645" y2="46176"/>
                        <a14:foregroundMark x1="23053" y1="33382" x2="72897" y2="30441"/>
                        <a14:foregroundMark x1="72897" y1="30441" x2="72897" y2="30441"/>
                        <a14:foregroundMark x1="39720" y1="23676" x2="27570" y2="71618"/>
                        <a14:foregroundMark x1="53115" y1="23676" x2="50000" y2="95735"/>
                        <a14:foregroundMark x1="59813" y1="89412" x2="24922" y2="76765"/>
                        <a14:foregroundMark x1="15888" y1="52059" x2="15421" y2="45294"/>
                        <a14:foregroundMark x1="29283" y1="63088" x2="66667" y2="26029"/>
                        <a14:foregroundMark x1="66667" y1="26029" x2="40498" y2="66471"/>
                        <a14:foregroundMark x1="40498" y1="66471" x2="33333" y2="65294"/>
                        <a14:foregroundMark x1="36916" y1="83971" x2="45950" y2="90735"/>
                        <a14:foregroundMark x1="54984" y1="83529" x2="65732" y2="83971"/>
                        <a14:foregroundMark x1="65732" y1="83529" x2="53115" y2="77941"/>
                        <a14:foregroundMark x1="83178" y1="57206" x2="85981" y2="43971"/>
                        <a14:foregroundMark x1="77882" y1="35147" x2="64798" y2="23235"/>
                        <a14:foregroundMark x1="71495" y1="61029" x2="77882" y2="45735"/>
                        <a14:foregroundMark x1="36449" y1="23235" x2="61682" y2="23676"/>
                        <a14:foregroundMark x1="50467" y1="66029" x2="84112" y2="60588"/>
                        <a14:foregroundMark x1="33801" y1="60588" x2="31620" y2="29559"/>
                        <a14:foregroundMark x1="27103" y1="32647" x2="28037" y2="67794"/>
                        <a14:foregroundMark x1="73832" y1="16912" x2="73832" y2="13529"/>
                        <a14:foregroundMark x1="80530" y1="18971" x2="80997" y2="16029"/>
                        <a14:foregroundMark x1="80997" y1="23235" x2="87227" y2="24118"/>
                        <a14:foregroundMark x1="73364" y1="17794" x2="75545" y2="13971"/>
                      </a14:backgroundRemoval>
                    </a14:imgEffect>
                  </a14:imgLayer>
                </a14:imgProps>
              </a:ext>
            </a:extLst>
          </a:blip>
          <a:stretch>
            <a:fillRect/>
          </a:stretch>
        </p:blipFill>
        <p:spPr>
          <a:xfrm>
            <a:off x="10667695" y="4934986"/>
            <a:ext cx="1274111" cy="1349525"/>
          </a:xfrm>
          <a:prstGeom prst="rect">
            <a:avLst/>
          </a:prstGeom>
        </p:spPr>
      </p:pic>
      <p:sp>
        <p:nvSpPr>
          <p:cNvPr id="4" name="Google Shape;373;p26">
            <a:extLst>
              <a:ext uri="{FF2B5EF4-FFF2-40B4-BE49-F238E27FC236}">
                <a16:creationId xmlns:a16="http://schemas.microsoft.com/office/drawing/2014/main" xmlns="" id="{12284FCB-7F39-144B-E3A4-5398EA46F932}"/>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6" name="Google Shape;376;p26">
            <a:extLst>
              <a:ext uri="{FF2B5EF4-FFF2-40B4-BE49-F238E27FC236}">
                <a16:creationId xmlns:a16="http://schemas.microsoft.com/office/drawing/2014/main" xmlns="" id="{BFBEE0E2-BA63-3B50-D074-B6EFD693CD66}"/>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306954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ular Callout 48">
            <a:extLst>
              <a:ext uri="{FF2B5EF4-FFF2-40B4-BE49-F238E27FC236}">
                <a16:creationId xmlns:a16="http://schemas.microsoft.com/office/drawing/2014/main" xmlns="" id="{ABC15DBE-1141-2CD9-3F4C-EA3F24783AFC}"/>
              </a:ext>
            </a:extLst>
          </p:cNvPr>
          <p:cNvSpPr/>
          <p:nvPr/>
        </p:nvSpPr>
        <p:spPr>
          <a:xfrm>
            <a:off x="6816920" y="1421699"/>
            <a:ext cx="4899171" cy="3836699"/>
          </a:xfrm>
          <a:prstGeom prst="wedgeRoundRectCallout">
            <a:avLst>
              <a:gd name="adj1" fmla="val -2595"/>
              <a:gd name="adj2" fmla="val 63139"/>
              <a:gd name="adj3" fmla="val 16667"/>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3" name="Freeform 42">
            <a:extLst>
              <a:ext uri="{FF2B5EF4-FFF2-40B4-BE49-F238E27FC236}">
                <a16:creationId xmlns:a16="http://schemas.microsoft.com/office/drawing/2014/main" xmlns="" id="{5BB98154-DF09-E331-4657-C0C952DAF2B1}"/>
              </a:ext>
            </a:extLst>
          </p:cNvPr>
          <p:cNvSpPr/>
          <p:nvPr/>
        </p:nvSpPr>
        <p:spPr>
          <a:xfrm>
            <a:off x="8848785" y="2593521"/>
            <a:ext cx="336449" cy="934328"/>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pic>
        <p:nvPicPr>
          <p:cNvPr id="38" name="Picture 37" descr="A group of people holding signs&#10;&#10;Description automatically generated with medium confidence">
            <a:extLst>
              <a:ext uri="{FF2B5EF4-FFF2-40B4-BE49-F238E27FC236}">
                <a16:creationId xmlns:a16="http://schemas.microsoft.com/office/drawing/2014/main" xmlns="" id="{3D34265F-5A03-455C-0766-2A2595CE129C}"/>
              </a:ext>
            </a:extLst>
          </p:cNvPr>
          <p:cNvPicPr>
            <a:picLocks noChangeAspect="1"/>
          </p:cNvPicPr>
          <p:nvPr/>
        </p:nvPicPr>
        <p:blipFill>
          <a:blip r:embed="rId3"/>
          <a:stretch>
            <a:fillRect/>
          </a:stretch>
        </p:blipFill>
        <p:spPr>
          <a:xfrm>
            <a:off x="677627" y="1252404"/>
            <a:ext cx="5948460" cy="4353192"/>
          </a:xfrm>
          <a:prstGeom prst="rect">
            <a:avLst/>
          </a:prstGeom>
        </p:spPr>
      </p:pic>
      <p:sp>
        <p:nvSpPr>
          <p:cNvPr id="2" name="Title 1">
            <a:extLst>
              <a:ext uri="{FF2B5EF4-FFF2-40B4-BE49-F238E27FC236}">
                <a16:creationId xmlns:a16="http://schemas.microsoft.com/office/drawing/2014/main" xmlns="" id="{2E2EFB2D-18AA-9A3F-1622-D21A3C6B7ACC}"/>
              </a:ext>
            </a:extLst>
          </p:cNvPr>
          <p:cNvSpPr>
            <a:spLocks noGrp="1"/>
          </p:cNvSpPr>
          <p:nvPr>
            <p:ph type="title"/>
          </p:nvPr>
        </p:nvSpPr>
        <p:spPr/>
        <p:txBody>
          <a:bodyPr/>
          <a:lstStyle/>
          <a:p>
            <a:r>
              <a:rPr lang="en-US" dirty="0"/>
              <a:t>Definition of “Event”</a:t>
            </a:r>
          </a:p>
        </p:txBody>
      </p:sp>
      <p:graphicFrame>
        <p:nvGraphicFramePr>
          <p:cNvPr id="5" name="Table 2">
            <a:extLst>
              <a:ext uri="{FF2B5EF4-FFF2-40B4-BE49-F238E27FC236}">
                <a16:creationId xmlns:a16="http://schemas.microsoft.com/office/drawing/2014/main" xmlns="" id="{3360A33D-9FA4-D82E-DFDB-A97F3DB96C1B}"/>
              </a:ext>
            </a:extLst>
          </p:cNvPr>
          <p:cNvGraphicFramePr>
            <a:graphicFrameLocks noGrp="1"/>
          </p:cNvGraphicFramePr>
          <p:nvPr/>
        </p:nvGraphicFramePr>
        <p:xfrm>
          <a:off x="95994" y="4080081"/>
          <a:ext cx="3734237" cy="2468994"/>
        </p:xfrm>
        <a:graphic>
          <a:graphicData uri="http://schemas.openxmlformats.org/drawingml/2006/table">
            <a:tbl>
              <a:tblPr firstRow="1" bandRow="1">
                <a:tableStyleId>{8EC20E35-A176-4012-BC5E-935CFFF8708E}</a:tableStyleId>
              </a:tblPr>
              <a:tblGrid>
                <a:gridCol w="1581456">
                  <a:extLst>
                    <a:ext uri="{9D8B030D-6E8A-4147-A177-3AD203B41FA5}">
                      <a16:colId xmlns:a16="http://schemas.microsoft.com/office/drawing/2014/main" xmlns="" val="3986014568"/>
                    </a:ext>
                  </a:extLst>
                </a:gridCol>
                <a:gridCol w="2152781">
                  <a:extLst>
                    <a:ext uri="{9D8B030D-6E8A-4147-A177-3AD203B41FA5}">
                      <a16:colId xmlns:a16="http://schemas.microsoft.com/office/drawing/2014/main" xmlns="" val="3091109091"/>
                    </a:ext>
                  </a:extLst>
                </a:gridCol>
              </a:tblGrid>
              <a:tr h="452265">
                <a:tc>
                  <a:txBody>
                    <a:bodyPr/>
                    <a:lstStyle/>
                    <a:p>
                      <a:r>
                        <a:rPr lang="en-US" sz="1900" dirty="0"/>
                        <a:t>Event</a:t>
                      </a:r>
                    </a:p>
                  </a:txBody>
                  <a:tcPr marL="121920" marR="121920" marT="60960" marB="60960" anchor="ctr"/>
                </a:tc>
                <a:tc>
                  <a:txBody>
                    <a:bodyPr/>
                    <a:lstStyle/>
                    <a:p>
                      <a:r>
                        <a:rPr lang="en-US" sz="1900" dirty="0"/>
                        <a:t>Protest</a:t>
                      </a:r>
                    </a:p>
                  </a:txBody>
                  <a:tcPr marL="121920" marR="121920" marT="60960" marB="60960" anchor="ctr"/>
                </a:tc>
                <a:extLst>
                  <a:ext uri="{0D108BD9-81ED-4DB2-BD59-A6C34878D82A}">
                    <a16:rowId xmlns:a16="http://schemas.microsoft.com/office/drawing/2014/main" xmlns="" val="3961666745"/>
                  </a:ext>
                </a:extLst>
              </a:tr>
              <a:tr h="438563">
                <a:tc>
                  <a:txBody>
                    <a:bodyPr/>
                    <a:lstStyle/>
                    <a:p>
                      <a:r>
                        <a:rPr lang="en-US" sz="1900" b="1" dirty="0">
                          <a:solidFill>
                            <a:schemeClr val="tx1"/>
                          </a:solidFill>
                        </a:rPr>
                        <a:t>Protester</a:t>
                      </a:r>
                    </a:p>
                  </a:txBody>
                  <a:tcPr marL="121920" marR="121920" marT="60960" marB="60960" anchor="ctr"/>
                </a:tc>
                <a:tc>
                  <a:txBody>
                    <a:bodyPr/>
                    <a:lstStyle/>
                    <a:p>
                      <a:r>
                        <a:rPr lang="en-US" sz="1900" dirty="0">
                          <a:solidFill>
                            <a:schemeClr val="tx1"/>
                          </a:solidFill>
                        </a:rPr>
                        <a:t>parent</a:t>
                      </a:r>
                    </a:p>
                  </a:txBody>
                  <a:tcPr marL="121920" marR="121920" marT="60960" marB="60960" anchor="ctr"/>
                </a:tc>
                <a:extLst>
                  <a:ext uri="{0D108BD9-81ED-4DB2-BD59-A6C34878D82A}">
                    <a16:rowId xmlns:a16="http://schemas.microsoft.com/office/drawing/2014/main" xmlns="" val="3908779396"/>
                  </a:ext>
                </a:extLst>
              </a:tr>
              <a:tr h="438563">
                <a:tc>
                  <a:txBody>
                    <a:bodyPr/>
                    <a:lstStyle/>
                    <a:p>
                      <a:r>
                        <a:rPr lang="en-US" sz="1900" b="1" dirty="0">
                          <a:solidFill>
                            <a:schemeClr val="tx1"/>
                          </a:solidFill>
                        </a:rPr>
                        <a:t>Protester</a:t>
                      </a:r>
                    </a:p>
                  </a:txBody>
                  <a:tcPr marL="121920" marR="121920" marT="60960" marB="60960" anchor="ctr"/>
                </a:tc>
                <a:tc>
                  <a:txBody>
                    <a:bodyPr/>
                    <a:lstStyle/>
                    <a:p>
                      <a:r>
                        <a:rPr lang="en-US" sz="1900" dirty="0">
                          <a:solidFill>
                            <a:schemeClr val="tx1"/>
                          </a:solidFill>
                        </a:rPr>
                        <a:t>child</a:t>
                      </a:r>
                    </a:p>
                  </a:txBody>
                  <a:tcPr marL="121920" marR="121920" marT="60960" marB="60960" anchor="ctr"/>
                </a:tc>
                <a:extLst>
                  <a:ext uri="{0D108BD9-81ED-4DB2-BD59-A6C34878D82A}">
                    <a16:rowId xmlns:a16="http://schemas.microsoft.com/office/drawing/2014/main" xmlns="" val="4258346046"/>
                  </a:ext>
                </a:extLst>
              </a:tr>
              <a:tr h="438563">
                <a:tc>
                  <a:txBody>
                    <a:bodyPr/>
                    <a:lstStyle/>
                    <a:p>
                      <a:endParaRPr lang="en-US" sz="1900" b="1" dirty="0">
                        <a:solidFill>
                          <a:schemeClr val="tx1"/>
                        </a:solidFill>
                      </a:endParaRPr>
                    </a:p>
                  </a:txBody>
                  <a:tcPr marL="121920" marR="121920" marT="60960" marB="60960" anchor="ctr"/>
                </a:tc>
                <a:tc>
                  <a:txBody>
                    <a:bodyPr/>
                    <a:lstStyle/>
                    <a:p>
                      <a:r>
                        <a:rPr lang="en-US" sz="1900" dirty="0">
                          <a:solidFill>
                            <a:schemeClr val="tx1"/>
                          </a:solidFill>
                        </a:rPr>
                        <a:t>banner</a:t>
                      </a:r>
                    </a:p>
                  </a:txBody>
                  <a:tcPr marL="121920" marR="121920" marT="60960" marB="60960" anchor="ctr"/>
                </a:tc>
                <a:extLst>
                  <a:ext uri="{0D108BD9-81ED-4DB2-BD59-A6C34878D82A}">
                    <a16:rowId xmlns:a16="http://schemas.microsoft.com/office/drawing/2014/main" xmlns="" val="1608827137"/>
                  </a:ext>
                </a:extLst>
              </a:tr>
              <a:tr h="690880">
                <a:tc>
                  <a:txBody>
                    <a:bodyPr/>
                    <a:lstStyle/>
                    <a:p>
                      <a:endParaRPr lang="en-US" sz="1900" b="1" dirty="0">
                        <a:solidFill>
                          <a:schemeClr val="tx1"/>
                        </a:solidFill>
                      </a:endParaRPr>
                    </a:p>
                  </a:txBody>
                  <a:tcPr marL="121920" marR="121920" marT="60960" marB="60960" anchor="ctr"/>
                </a:tc>
                <a:tc>
                  <a:txBody>
                    <a:bodyPr/>
                    <a:lstStyle/>
                    <a:p>
                      <a:r>
                        <a:rPr lang="en-US" sz="1900" dirty="0">
                          <a:solidFill>
                            <a:schemeClr val="tx1"/>
                          </a:solidFill>
                        </a:rPr>
                        <a:t>No vaccine mandate for kids</a:t>
                      </a:r>
                    </a:p>
                  </a:txBody>
                  <a:tcPr marL="121920" marR="121920" marT="60960" marB="60960" anchor="ctr"/>
                </a:tc>
                <a:extLst>
                  <a:ext uri="{0D108BD9-81ED-4DB2-BD59-A6C34878D82A}">
                    <a16:rowId xmlns:a16="http://schemas.microsoft.com/office/drawing/2014/main" xmlns="" val="169470666"/>
                  </a:ext>
                </a:extLst>
              </a:tr>
            </a:tbl>
          </a:graphicData>
        </a:graphic>
      </p:graphicFrame>
      <p:sp>
        <p:nvSpPr>
          <p:cNvPr id="20" name="Triangle 19">
            <a:extLst>
              <a:ext uri="{FF2B5EF4-FFF2-40B4-BE49-F238E27FC236}">
                <a16:creationId xmlns:a16="http://schemas.microsoft.com/office/drawing/2014/main" xmlns="" id="{9B322AA3-9680-6810-E73D-811F28A6E30E}"/>
              </a:ext>
            </a:extLst>
          </p:cNvPr>
          <p:cNvSpPr/>
          <p:nvPr/>
        </p:nvSpPr>
        <p:spPr>
          <a:xfrm>
            <a:off x="9102732" y="2418708"/>
            <a:ext cx="182880" cy="18288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1" name="Oval 20">
            <a:extLst>
              <a:ext uri="{FF2B5EF4-FFF2-40B4-BE49-F238E27FC236}">
                <a16:creationId xmlns:a16="http://schemas.microsoft.com/office/drawing/2014/main" xmlns="" id="{3D9CA9CE-B3B6-DCF8-1E30-2D3B05D34E4F}"/>
              </a:ext>
            </a:extLst>
          </p:cNvPr>
          <p:cNvSpPr/>
          <p:nvPr/>
        </p:nvSpPr>
        <p:spPr>
          <a:xfrm>
            <a:off x="9234083" y="3369471"/>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2" name="TextBox 21">
            <a:extLst>
              <a:ext uri="{FF2B5EF4-FFF2-40B4-BE49-F238E27FC236}">
                <a16:creationId xmlns:a16="http://schemas.microsoft.com/office/drawing/2014/main" xmlns="" id="{D94E4774-AEFB-B1B3-4E75-6E27D8FEB950}"/>
              </a:ext>
            </a:extLst>
          </p:cNvPr>
          <p:cNvSpPr txBox="1"/>
          <p:nvPr/>
        </p:nvSpPr>
        <p:spPr>
          <a:xfrm>
            <a:off x="8875175" y="3536641"/>
            <a:ext cx="795039" cy="297454"/>
          </a:xfrm>
          <a:prstGeom prst="rect">
            <a:avLst/>
          </a:prstGeom>
          <a:noFill/>
        </p:spPr>
        <p:txBody>
          <a:bodyPr wrap="square" rtlCol="0">
            <a:spAutoFit/>
          </a:bodyPr>
          <a:lstStyle/>
          <a:p>
            <a:pPr algn="ctr" defTabSz="1219170">
              <a:defRPr/>
            </a:pPr>
            <a:r>
              <a:rPr lang="en-US" sz="1333" dirty="0">
                <a:solidFill>
                  <a:srgbClr val="000000">
                    <a:lumMod val="65000"/>
                    <a:lumOff val="35000"/>
                  </a:srgbClr>
                </a:solidFill>
              </a:rPr>
              <a:t>banner</a:t>
            </a:r>
          </a:p>
        </p:txBody>
      </p:sp>
      <p:sp>
        <p:nvSpPr>
          <p:cNvPr id="24" name="Oval 23">
            <a:extLst>
              <a:ext uri="{FF2B5EF4-FFF2-40B4-BE49-F238E27FC236}">
                <a16:creationId xmlns:a16="http://schemas.microsoft.com/office/drawing/2014/main" xmlns="" id="{ED8E00DF-C418-B9FC-4868-052988729BAC}"/>
              </a:ext>
            </a:extLst>
          </p:cNvPr>
          <p:cNvSpPr/>
          <p:nvPr/>
        </p:nvSpPr>
        <p:spPr>
          <a:xfrm>
            <a:off x="9714963" y="3228413"/>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5" name="Oval 24">
            <a:extLst>
              <a:ext uri="{FF2B5EF4-FFF2-40B4-BE49-F238E27FC236}">
                <a16:creationId xmlns:a16="http://schemas.microsoft.com/office/drawing/2014/main" xmlns="" id="{C440453B-CE4A-9E73-E094-7E94FE62AEDC}"/>
              </a:ext>
            </a:extLst>
          </p:cNvPr>
          <p:cNvSpPr/>
          <p:nvPr/>
        </p:nvSpPr>
        <p:spPr>
          <a:xfrm>
            <a:off x="8050136" y="2867435"/>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6" name="TextBox 25">
            <a:extLst>
              <a:ext uri="{FF2B5EF4-FFF2-40B4-BE49-F238E27FC236}">
                <a16:creationId xmlns:a16="http://schemas.microsoft.com/office/drawing/2014/main" xmlns="" id="{74E61A20-47FE-4805-AB2E-4B8FA477CD4B}"/>
              </a:ext>
            </a:extLst>
          </p:cNvPr>
          <p:cNvSpPr txBox="1"/>
          <p:nvPr/>
        </p:nvSpPr>
        <p:spPr>
          <a:xfrm>
            <a:off x="7546033" y="2934912"/>
            <a:ext cx="740553" cy="297454"/>
          </a:xfrm>
          <a:prstGeom prst="rect">
            <a:avLst/>
          </a:prstGeom>
          <a:noFill/>
        </p:spPr>
        <p:txBody>
          <a:bodyPr wrap="square" rtlCol="0">
            <a:spAutoFit/>
          </a:bodyPr>
          <a:lstStyle/>
          <a:p>
            <a:pPr defTabSz="1219170">
              <a:defRPr/>
            </a:pPr>
            <a:r>
              <a:rPr lang="en-US" sz="1333" dirty="0">
                <a:solidFill>
                  <a:srgbClr val="000000">
                    <a:lumMod val="65000"/>
                    <a:lumOff val="35000"/>
                  </a:srgbClr>
                </a:solidFill>
              </a:rPr>
              <a:t>parent </a:t>
            </a:r>
          </a:p>
        </p:txBody>
      </p:sp>
      <p:sp>
        <p:nvSpPr>
          <p:cNvPr id="27" name="Freeform 26">
            <a:extLst>
              <a:ext uri="{FF2B5EF4-FFF2-40B4-BE49-F238E27FC236}">
                <a16:creationId xmlns:a16="http://schemas.microsoft.com/office/drawing/2014/main" xmlns="" id="{83EDC82C-837F-FF9A-7403-0E961C1E4018}"/>
              </a:ext>
            </a:extLst>
          </p:cNvPr>
          <p:cNvSpPr/>
          <p:nvPr/>
        </p:nvSpPr>
        <p:spPr>
          <a:xfrm>
            <a:off x="8203166" y="2595928"/>
            <a:ext cx="963069" cy="270305"/>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33" name="TextBox 32">
            <a:extLst>
              <a:ext uri="{FF2B5EF4-FFF2-40B4-BE49-F238E27FC236}">
                <a16:creationId xmlns:a16="http://schemas.microsoft.com/office/drawing/2014/main" xmlns="" id="{255C496C-7A0E-D779-2E34-814A8666E5D1}"/>
              </a:ext>
            </a:extLst>
          </p:cNvPr>
          <p:cNvSpPr txBox="1"/>
          <p:nvPr/>
        </p:nvSpPr>
        <p:spPr>
          <a:xfrm>
            <a:off x="8063940" y="2582867"/>
            <a:ext cx="859531" cy="297454"/>
          </a:xfrm>
          <a:prstGeom prst="rect">
            <a:avLst/>
          </a:prstGeom>
          <a:noFill/>
        </p:spPr>
        <p:txBody>
          <a:bodyPr wrap="none" rtlCol="0">
            <a:spAutoFit/>
          </a:bodyPr>
          <a:lstStyle/>
          <a:p>
            <a:pPr defTabSz="1219170">
              <a:defRPr/>
            </a:pPr>
            <a:r>
              <a:rPr lang="en-US" sz="1333" i="1" dirty="0">
                <a:solidFill>
                  <a:srgbClr val="A5C249"/>
                </a:solidFill>
              </a:rPr>
              <a:t>protester</a:t>
            </a:r>
          </a:p>
        </p:txBody>
      </p:sp>
      <p:sp>
        <p:nvSpPr>
          <p:cNvPr id="35" name="TextBox 34">
            <a:extLst>
              <a:ext uri="{FF2B5EF4-FFF2-40B4-BE49-F238E27FC236}">
                <a16:creationId xmlns:a16="http://schemas.microsoft.com/office/drawing/2014/main" xmlns="" id="{4F5BFD40-45DF-BF2A-5106-7410BAC1E821}"/>
              </a:ext>
            </a:extLst>
          </p:cNvPr>
          <p:cNvSpPr txBox="1"/>
          <p:nvPr/>
        </p:nvSpPr>
        <p:spPr>
          <a:xfrm>
            <a:off x="8822908" y="2147955"/>
            <a:ext cx="832279" cy="318100"/>
          </a:xfrm>
          <a:prstGeom prst="rect">
            <a:avLst/>
          </a:prstGeom>
          <a:noFill/>
        </p:spPr>
        <p:txBody>
          <a:bodyPr wrap="none" rtlCol="0">
            <a:spAutoFit/>
          </a:bodyPr>
          <a:lstStyle/>
          <a:p>
            <a:pPr defTabSz="1219170">
              <a:defRPr/>
            </a:pPr>
            <a:r>
              <a:rPr lang="en-US" sz="1467" b="1" dirty="0">
                <a:solidFill>
                  <a:srgbClr val="000000">
                    <a:lumMod val="65000"/>
                    <a:lumOff val="35000"/>
                  </a:srgbClr>
                </a:solidFill>
              </a:rPr>
              <a:t>Protest</a:t>
            </a:r>
          </a:p>
        </p:txBody>
      </p:sp>
      <p:sp>
        <p:nvSpPr>
          <p:cNvPr id="45" name="TextBox 44">
            <a:extLst>
              <a:ext uri="{FF2B5EF4-FFF2-40B4-BE49-F238E27FC236}">
                <a16:creationId xmlns:a16="http://schemas.microsoft.com/office/drawing/2014/main" xmlns="" id="{7994189F-85AF-2EC1-E956-740308FA0273}"/>
              </a:ext>
            </a:extLst>
          </p:cNvPr>
          <p:cNvSpPr txBox="1"/>
          <p:nvPr/>
        </p:nvSpPr>
        <p:spPr>
          <a:xfrm>
            <a:off x="8131597" y="2886967"/>
            <a:ext cx="859531" cy="297454"/>
          </a:xfrm>
          <a:prstGeom prst="rect">
            <a:avLst/>
          </a:prstGeom>
          <a:noFill/>
        </p:spPr>
        <p:txBody>
          <a:bodyPr wrap="none" rtlCol="0">
            <a:spAutoFit/>
          </a:bodyPr>
          <a:lstStyle/>
          <a:p>
            <a:pPr defTabSz="1219170">
              <a:defRPr/>
            </a:pPr>
            <a:r>
              <a:rPr lang="en-US" sz="1333" i="1" dirty="0">
                <a:solidFill>
                  <a:srgbClr val="A5C249"/>
                </a:solidFill>
              </a:rPr>
              <a:t>protester</a:t>
            </a:r>
          </a:p>
        </p:txBody>
      </p:sp>
      <p:sp>
        <p:nvSpPr>
          <p:cNvPr id="12" name="TextBox 11">
            <a:extLst>
              <a:ext uri="{FF2B5EF4-FFF2-40B4-BE49-F238E27FC236}">
                <a16:creationId xmlns:a16="http://schemas.microsoft.com/office/drawing/2014/main" xmlns="" id="{01107AEE-4E63-7A1B-B920-106C26442F6E}"/>
              </a:ext>
            </a:extLst>
          </p:cNvPr>
          <p:cNvSpPr txBox="1"/>
          <p:nvPr/>
        </p:nvSpPr>
        <p:spPr>
          <a:xfrm>
            <a:off x="7121697" y="1663214"/>
            <a:ext cx="3353620" cy="584775"/>
          </a:xfrm>
          <a:prstGeom prst="rect">
            <a:avLst/>
          </a:prstGeom>
          <a:noFill/>
        </p:spPr>
        <p:txBody>
          <a:bodyPr wrap="square">
            <a:spAutoFit/>
          </a:bodyPr>
          <a:lstStyle/>
          <a:p>
            <a:pPr defTabSz="1219170">
              <a:defRPr/>
            </a:pPr>
            <a:r>
              <a:rPr lang="en-US" sz="1600" b="1" dirty="0">
                <a:solidFill>
                  <a:srgbClr val="53585F"/>
                </a:solidFill>
              </a:rPr>
              <a:t>What happened?  </a:t>
            </a:r>
          </a:p>
          <a:p>
            <a:pPr defTabSz="1219170">
              <a:defRPr/>
            </a:pPr>
            <a:r>
              <a:rPr lang="en-US" sz="1600" b="1" dirty="0">
                <a:solidFill>
                  <a:srgbClr val="53585F"/>
                </a:solidFill>
              </a:rPr>
              <a:t>Who? </a:t>
            </a:r>
          </a:p>
        </p:txBody>
      </p:sp>
      <p:sp>
        <p:nvSpPr>
          <p:cNvPr id="10" name="Oval 9">
            <a:extLst>
              <a:ext uri="{FF2B5EF4-FFF2-40B4-BE49-F238E27FC236}">
                <a16:creationId xmlns:a16="http://schemas.microsoft.com/office/drawing/2014/main" xmlns="" id="{B57AEA39-0812-6EA1-6838-F9E2B7A90FE7}"/>
              </a:ext>
            </a:extLst>
          </p:cNvPr>
          <p:cNvSpPr/>
          <p:nvPr/>
        </p:nvSpPr>
        <p:spPr>
          <a:xfrm>
            <a:off x="8208607" y="3294023"/>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17" name="Oval 16">
            <a:extLst>
              <a:ext uri="{FF2B5EF4-FFF2-40B4-BE49-F238E27FC236}">
                <a16:creationId xmlns:a16="http://schemas.microsoft.com/office/drawing/2014/main" xmlns="" id="{6446A74B-B251-2700-4053-FAAC1EF8F1C5}"/>
              </a:ext>
            </a:extLst>
          </p:cNvPr>
          <p:cNvSpPr/>
          <p:nvPr/>
        </p:nvSpPr>
        <p:spPr>
          <a:xfrm>
            <a:off x="10277853" y="2915967"/>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pic>
        <p:nvPicPr>
          <p:cNvPr id="19" name="Picture 18" descr="A person wearing sunglasses&#10;&#10;Description automatically generated with medium confidence">
            <a:extLst>
              <a:ext uri="{FF2B5EF4-FFF2-40B4-BE49-F238E27FC236}">
                <a16:creationId xmlns:a16="http://schemas.microsoft.com/office/drawing/2014/main" xmlns="" id="{ADEE32CE-5CB0-E128-5BF7-5D4A42CD8409}"/>
              </a:ext>
            </a:extLst>
          </p:cNvPr>
          <p:cNvPicPr>
            <a:picLocks noChangeAspect="1"/>
          </p:cNvPicPr>
          <p:nvPr/>
        </p:nvPicPr>
        <p:blipFill>
          <a:blip r:embed="rId4"/>
          <a:stretch>
            <a:fillRect/>
          </a:stretch>
        </p:blipFill>
        <p:spPr>
          <a:xfrm>
            <a:off x="7325185" y="2400460"/>
            <a:ext cx="696464" cy="625729"/>
          </a:xfrm>
          <a:prstGeom prst="rect">
            <a:avLst/>
          </a:prstGeom>
        </p:spPr>
      </p:pic>
      <p:pic>
        <p:nvPicPr>
          <p:cNvPr id="30" name="Picture 29" descr="A child smiling for the camera&#10;&#10;Description automatically generated with low confidence">
            <a:extLst>
              <a:ext uri="{FF2B5EF4-FFF2-40B4-BE49-F238E27FC236}">
                <a16:creationId xmlns:a16="http://schemas.microsoft.com/office/drawing/2014/main" xmlns="" id="{184DD14A-62B8-4C6A-3D28-C8C3A1FB398D}"/>
              </a:ext>
            </a:extLst>
          </p:cNvPr>
          <p:cNvPicPr>
            <a:picLocks noChangeAspect="1"/>
          </p:cNvPicPr>
          <p:nvPr/>
        </p:nvPicPr>
        <p:blipFill>
          <a:blip r:embed="rId5"/>
          <a:stretch>
            <a:fillRect/>
          </a:stretch>
        </p:blipFill>
        <p:spPr>
          <a:xfrm>
            <a:off x="7433633" y="3527850"/>
            <a:ext cx="783633" cy="640589"/>
          </a:xfrm>
          <a:prstGeom prst="rect">
            <a:avLst/>
          </a:prstGeom>
        </p:spPr>
      </p:pic>
      <p:sp>
        <p:nvSpPr>
          <p:cNvPr id="31" name="TextBox 30">
            <a:extLst>
              <a:ext uri="{FF2B5EF4-FFF2-40B4-BE49-F238E27FC236}">
                <a16:creationId xmlns:a16="http://schemas.microsoft.com/office/drawing/2014/main" xmlns="" id="{16DA2154-BC93-6907-F925-AA07D3DC4AFD}"/>
              </a:ext>
            </a:extLst>
          </p:cNvPr>
          <p:cNvSpPr txBox="1"/>
          <p:nvPr/>
        </p:nvSpPr>
        <p:spPr>
          <a:xfrm>
            <a:off x="7578050" y="3255539"/>
            <a:ext cx="740553" cy="297454"/>
          </a:xfrm>
          <a:prstGeom prst="rect">
            <a:avLst/>
          </a:prstGeom>
          <a:noFill/>
        </p:spPr>
        <p:txBody>
          <a:bodyPr wrap="square" rtlCol="0">
            <a:spAutoFit/>
          </a:bodyPr>
          <a:lstStyle/>
          <a:p>
            <a:pPr defTabSz="1219170">
              <a:defRPr/>
            </a:pPr>
            <a:r>
              <a:rPr lang="en-US" sz="1333" dirty="0">
                <a:solidFill>
                  <a:srgbClr val="000000">
                    <a:lumMod val="65000"/>
                    <a:lumOff val="35000"/>
                  </a:srgbClr>
                </a:solidFill>
              </a:rPr>
              <a:t>child </a:t>
            </a:r>
          </a:p>
        </p:txBody>
      </p:sp>
      <p:sp>
        <p:nvSpPr>
          <p:cNvPr id="32" name="Oval 31">
            <a:extLst>
              <a:ext uri="{FF2B5EF4-FFF2-40B4-BE49-F238E27FC236}">
                <a16:creationId xmlns:a16="http://schemas.microsoft.com/office/drawing/2014/main" xmlns="" id="{DE01A9E1-B737-2760-BDB7-C6A64D0D0CF1}"/>
              </a:ext>
            </a:extLst>
          </p:cNvPr>
          <p:cNvSpPr/>
          <p:nvPr/>
        </p:nvSpPr>
        <p:spPr>
          <a:xfrm>
            <a:off x="8742851" y="3451351"/>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pic>
        <p:nvPicPr>
          <p:cNvPr id="36" name="Picture 35" descr="A picture containing text&#10;&#10;Description automatically generated">
            <a:extLst>
              <a:ext uri="{FF2B5EF4-FFF2-40B4-BE49-F238E27FC236}">
                <a16:creationId xmlns:a16="http://schemas.microsoft.com/office/drawing/2014/main" xmlns="" id="{F0C397D3-C430-EC08-7661-8213BF0329B9}"/>
              </a:ext>
            </a:extLst>
          </p:cNvPr>
          <p:cNvPicPr>
            <a:picLocks noChangeAspect="1"/>
          </p:cNvPicPr>
          <p:nvPr/>
        </p:nvPicPr>
        <p:blipFill>
          <a:blip r:embed="rId6"/>
          <a:stretch>
            <a:fillRect/>
          </a:stretch>
        </p:blipFill>
        <p:spPr>
          <a:xfrm>
            <a:off x="8310174" y="3684860"/>
            <a:ext cx="424873" cy="1261747"/>
          </a:xfrm>
          <a:prstGeom prst="rect">
            <a:avLst/>
          </a:prstGeom>
        </p:spPr>
      </p:pic>
      <p:sp>
        <p:nvSpPr>
          <p:cNvPr id="37" name="TextBox 36">
            <a:extLst>
              <a:ext uri="{FF2B5EF4-FFF2-40B4-BE49-F238E27FC236}">
                <a16:creationId xmlns:a16="http://schemas.microsoft.com/office/drawing/2014/main" xmlns="" id="{F357A90D-46BB-C02C-DD45-9EEA526CA1DD}"/>
              </a:ext>
            </a:extLst>
          </p:cNvPr>
          <p:cNvSpPr txBox="1"/>
          <p:nvPr/>
        </p:nvSpPr>
        <p:spPr>
          <a:xfrm>
            <a:off x="8221861" y="3424064"/>
            <a:ext cx="622328" cy="297454"/>
          </a:xfrm>
          <a:prstGeom prst="rect">
            <a:avLst/>
          </a:prstGeom>
          <a:noFill/>
        </p:spPr>
        <p:txBody>
          <a:bodyPr wrap="square" rtlCol="0">
            <a:spAutoFit/>
          </a:bodyPr>
          <a:lstStyle/>
          <a:p>
            <a:pPr defTabSz="1219170">
              <a:defRPr/>
            </a:pPr>
            <a:r>
              <a:rPr lang="en-US" sz="1333" dirty="0">
                <a:solidFill>
                  <a:srgbClr val="000000">
                    <a:lumMod val="65000"/>
                    <a:lumOff val="35000"/>
                  </a:srgbClr>
                </a:solidFill>
              </a:rPr>
              <a:t>child </a:t>
            </a:r>
          </a:p>
        </p:txBody>
      </p:sp>
      <p:sp>
        <p:nvSpPr>
          <p:cNvPr id="39" name="TextBox 38">
            <a:extLst>
              <a:ext uri="{FF2B5EF4-FFF2-40B4-BE49-F238E27FC236}">
                <a16:creationId xmlns:a16="http://schemas.microsoft.com/office/drawing/2014/main" xmlns="" id="{8213D867-68B4-F754-1192-50E8CBD432AA}"/>
              </a:ext>
            </a:extLst>
          </p:cNvPr>
          <p:cNvSpPr txBox="1"/>
          <p:nvPr/>
        </p:nvSpPr>
        <p:spPr>
          <a:xfrm>
            <a:off x="9574255" y="3317133"/>
            <a:ext cx="795039" cy="297454"/>
          </a:xfrm>
          <a:prstGeom prst="rect">
            <a:avLst/>
          </a:prstGeom>
          <a:noFill/>
        </p:spPr>
        <p:txBody>
          <a:bodyPr wrap="square" rtlCol="0">
            <a:spAutoFit/>
          </a:bodyPr>
          <a:lstStyle/>
          <a:p>
            <a:pPr algn="ctr" defTabSz="1219170">
              <a:defRPr/>
            </a:pPr>
            <a:r>
              <a:rPr lang="en-US" sz="1333" dirty="0">
                <a:solidFill>
                  <a:srgbClr val="000000">
                    <a:lumMod val="65000"/>
                    <a:lumOff val="35000"/>
                  </a:srgbClr>
                </a:solidFill>
              </a:rPr>
              <a:t>banner</a:t>
            </a:r>
          </a:p>
        </p:txBody>
      </p:sp>
      <p:sp>
        <p:nvSpPr>
          <p:cNvPr id="40" name="TextBox 39">
            <a:extLst>
              <a:ext uri="{FF2B5EF4-FFF2-40B4-BE49-F238E27FC236}">
                <a16:creationId xmlns:a16="http://schemas.microsoft.com/office/drawing/2014/main" xmlns="" id="{CFD65ECF-7465-9532-2518-9B388B10FA48}"/>
              </a:ext>
            </a:extLst>
          </p:cNvPr>
          <p:cNvSpPr txBox="1"/>
          <p:nvPr/>
        </p:nvSpPr>
        <p:spPr>
          <a:xfrm>
            <a:off x="10377803" y="2848024"/>
            <a:ext cx="795039" cy="297454"/>
          </a:xfrm>
          <a:prstGeom prst="rect">
            <a:avLst/>
          </a:prstGeom>
          <a:noFill/>
        </p:spPr>
        <p:txBody>
          <a:bodyPr wrap="square" rtlCol="0">
            <a:spAutoFit/>
          </a:bodyPr>
          <a:lstStyle/>
          <a:p>
            <a:pPr algn="ctr" defTabSz="1219170">
              <a:defRPr/>
            </a:pPr>
            <a:r>
              <a:rPr lang="en-US" sz="1333" dirty="0">
                <a:solidFill>
                  <a:srgbClr val="000000">
                    <a:lumMod val="65000"/>
                    <a:lumOff val="35000"/>
                  </a:srgbClr>
                </a:solidFill>
              </a:rPr>
              <a:t>banner</a:t>
            </a:r>
          </a:p>
        </p:txBody>
      </p:sp>
      <p:sp>
        <p:nvSpPr>
          <p:cNvPr id="41" name="TextBox 40">
            <a:extLst>
              <a:ext uri="{FF2B5EF4-FFF2-40B4-BE49-F238E27FC236}">
                <a16:creationId xmlns:a16="http://schemas.microsoft.com/office/drawing/2014/main" xmlns="" id="{90932EDA-E007-A380-C44B-69D2AB7CE2A7}"/>
              </a:ext>
            </a:extLst>
          </p:cNvPr>
          <p:cNvSpPr txBox="1"/>
          <p:nvPr/>
        </p:nvSpPr>
        <p:spPr>
          <a:xfrm>
            <a:off x="8464608" y="3068507"/>
            <a:ext cx="859531" cy="297454"/>
          </a:xfrm>
          <a:prstGeom prst="rect">
            <a:avLst/>
          </a:prstGeom>
          <a:noFill/>
        </p:spPr>
        <p:txBody>
          <a:bodyPr wrap="none" rtlCol="0">
            <a:spAutoFit/>
          </a:bodyPr>
          <a:lstStyle/>
          <a:p>
            <a:pPr defTabSz="1219170">
              <a:defRPr/>
            </a:pPr>
            <a:r>
              <a:rPr lang="en-US" sz="1333" i="1" dirty="0">
                <a:solidFill>
                  <a:srgbClr val="A5C249"/>
                </a:solidFill>
              </a:rPr>
              <a:t>protester</a:t>
            </a:r>
          </a:p>
        </p:txBody>
      </p:sp>
      <p:sp>
        <p:nvSpPr>
          <p:cNvPr id="42" name="Freeform 41">
            <a:extLst>
              <a:ext uri="{FF2B5EF4-FFF2-40B4-BE49-F238E27FC236}">
                <a16:creationId xmlns:a16="http://schemas.microsoft.com/office/drawing/2014/main" xmlns="" id="{9EAC06F7-FA89-95F1-42ED-8ABAAF5B7AAD}"/>
              </a:ext>
            </a:extLst>
          </p:cNvPr>
          <p:cNvSpPr/>
          <p:nvPr/>
        </p:nvSpPr>
        <p:spPr>
          <a:xfrm>
            <a:off x="8359707" y="2594724"/>
            <a:ext cx="827549" cy="722408"/>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pic>
        <p:nvPicPr>
          <p:cNvPr id="52" name="Picture 51" descr="A picture containing text, grass, sign, can&#10;&#10;Description automatically generated">
            <a:extLst>
              <a:ext uri="{FF2B5EF4-FFF2-40B4-BE49-F238E27FC236}">
                <a16:creationId xmlns:a16="http://schemas.microsoft.com/office/drawing/2014/main" xmlns="" id="{EE5CB8DE-2370-D615-E9CE-46A79FFE721E}"/>
              </a:ext>
            </a:extLst>
          </p:cNvPr>
          <p:cNvPicPr>
            <a:picLocks noChangeAspect="1"/>
          </p:cNvPicPr>
          <p:nvPr/>
        </p:nvPicPr>
        <p:blipFill>
          <a:blip r:embed="rId7"/>
          <a:stretch>
            <a:fillRect/>
          </a:stretch>
        </p:blipFill>
        <p:spPr>
          <a:xfrm>
            <a:off x="8844301" y="3809484"/>
            <a:ext cx="783635" cy="623176"/>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xmlns="" id="{4E0CC3E4-D53F-CE46-EA92-EA62B8DACD24}"/>
              </a:ext>
            </a:extLst>
          </p:cNvPr>
          <p:cNvPicPr>
            <a:picLocks noChangeAspect="1"/>
          </p:cNvPicPr>
          <p:nvPr/>
        </p:nvPicPr>
        <p:blipFill>
          <a:blip r:embed="rId8"/>
          <a:stretch>
            <a:fillRect/>
          </a:stretch>
        </p:blipFill>
        <p:spPr>
          <a:xfrm>
            <a:off x="9714862" y="3569757"/>
            <a:ext cx="662941" cy="730025"/>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xmlns="" id="{D3B9D374-B915-DC72-CDDF-FCB29D61A4E4}"/>
              </a:ext>
            </a:extLst>
          </p:cNvPr>
          <p:cNvPicPr>
            <a:picLocks noChangeAspect="1"/>
          </p:cNvPicPr>
          <p:nvPr/>
        </p:nvPicPr>
        <p:blipFill rotWithShape="1">
          <a:blip r:embed="rId9"/>
          <a:srcRect b="3322"/>
          <a:stretch/>
        </p:blipFill>
        <p:spPr>
          <a:xfrm>
            <a:off x="10475316" y="3119040"/>
            <a:ext cx="699443" cy="907917"/>
          </a:xfrm>
          <a:prstGeom prst="rect">
            <a:avLst/>
          </a:prstGeom>
        </p:spPr>
      </p:pic>
      <p:pic>
        <p:nvPicPr>
          <p:cNvPr id="3" name="Picture 2" descr="Icon&#10;&#10;Description automatically generated">
            <a:extLst>
              <a:ext uri="{FF2B5EF4-FFF2-40B4-BE49-F238E27FC236}">
                <a16:creationId xmlns:a16="http://schemas.microsoft.com/office/drawing/2014/main" xmlns="" id="{8790E308-589E-F86C-3CC5-6A956764221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29" b="95735" l="9969" r="89720">
                        <a14:foregroundMark x1="45171" y1="11912" x2="44081" y2="4265"/>
                        <a14:foregroundMark x1="48131" y1="5882" x2="48131" y2="3676"/>
                        <a14:foregroundMark x1="13551" y1="49559" x2="67913" y2="39853"/>
                        <a14:foregroundMark x1="67913" y1="39853" x2="83645" y2="46176"/>
                        <a14:foregroundMark x1="23053" y1="33382" x2="72897" y2="30441"/>
                        <a14:foregroundMark x1="72897" y1="30441" x2="72897" y2="30441"/>
                        <a14:foregroundMark x1="39720" y1="23676" x2="27570" y2="71618"/>
                        <a14:foregroundMark x1="53115" y1="23676" x2="50000" y2="95735"/>
                        <a14:foregroundMark x1="59813" y1="89412" x2="24922" y2="76765"/>
                        <a14:foregroundMark x1="15888" y1="52059" x2="15421" y2="45294"/>
                        <a14:foregroundMark x1="29283" y1="63088" x2="66667" y2="26029"/>
                        <a14:foregroundMark x1="66667" y1="26029" x2="40498" y2="66471"/>
                        <a14:foregroundMark x1="40498" y1="66471" x2="33333" y2="65294"/>
                        <a14:foregroundMark x1="36916" y1="83971" x2="45950" y2="90735"/>
                        <a14:foregroundMark x1="54984" y1="83529" x2="65732" y2="83971"/>
                        <a14:foregroundMark x1="65732" y1="83529" x2="53115" y2="77941"/>
                        <a14:foregroundMark x1="83178" y1="57206" x2="85981" y2="43971"/>
                        <a14:foregroundMark x1="77882" y1="35147" x2="64798" y2="23235"/>
                        <a14:foregroundMark x1="71495" y1="61029" x2="77882" y2="45735"/>
                        <a14:foregroundMark x1="36449" y1="23235" x2="61682" y2="23676"/>
                        <a14:foregroundMark x1="50467" y1="66029" x2="84112" y2="60588"/>
                        <a14:foregroundMark x1="33801" y1="60588" x2="31620" y2="29559"/>
                        <a14:foregroundMark x1="27103" y1="32647" x2="28037" y2="67794"/>
                        <a14:foregroundMark x1="73832" y1="16912" x2="73832" y2="13529"/>
                        <a14:foregroundMark x1="80530" y1="18971" x2="80997" y2="16029"/>
                        <a14:foregroundMark x1="80997" y1="23235" x2="87227" y2="24118"/>
                        <a14:foregroundMark x1="73364" y1="17794" x2="75545" y2="13971"/>
                      </a14:backgroundRemoval>
                    </a14:imgEffect>
                  </a14:imgLayer>
                </a14:imgProps>
              </a:ext>
            </a:extLst>
          </a:blip>
          <a:stretch>
            <a:fillRect/>
          </a:stretch>
        </p:blipFill>
        <p:spPr>
          <a:xfrm>
            <a:off x="10667695" y="4934986"/>
            <a:ext cx="1274111" cy="1349525"/>
          </a:xfrm>
          <a:prstGeom prst="rect">
            <a:avLst/>
          </a:prstGeom>
        </p:spPr>
      </p:pic>
      <p:sp>
        <p:nvSpPr>
          <p:cNvPr id="4" name="Google Shape;373;p26">
            <a:extLst>
              <a:ext uri="{FF2B5EF4-FFF2-40B4-BE49-F238E27FC236}">
                <a16:creationId xmlns:a16="http://schemas.microsoft.com/office/drawing/2014/main" xmlns="" id="{680DBC55-468B-7725-71CF-7B47C538FA63}"/>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6" name="Google Shape;376;p26">
            <a:extLst>
              <a:ext uri="{FF2B5EF4-FFF2-40B4-BE49-F238E27FC236}">
                <a16:creationId xmlns:a16="http://schemas.microsoft.com/office/drawing/2014/main" xmlns="" id="{7DD7261C-7344-1423-5F20-C4350AADACAF}"/>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096737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1"/>
          <p:cNvSpPr txBox="1"/>
          <p:nvPr/>
        </p:nvSpPr>
        <p:spPr>
          <a:xfrm>
            <a:off x="3571200" y="1311501"/>
            <a:ext cx="2375600" cy="2708393"/>
          </a:xfrm>
          <a:prstGeom prst="rect">
            <a:avLst/>
          </a:prstGeom>
          <a:noFill/>
          <a:ln>
            <a:noFill/>
          </a:ln>
        </p:spPr>
        <p:txBody>
          <a:bodyPr spcFirstLastPara="1" wrap="square" lIns="121900" tIns="121900" rIns="121900" bIns="121900" anchor="t" anchorCtr="0">
            <a:spAutoFit/>
          </a:bodyPr>
          <a:lstStyle/>
          <a:p>
            <a:pPr defTabSz="1219170">
              <a:defRPr/>
            </a:pPr>
            <a:r>
              <a:rPr lang="en" sz="16000"/>
              <a:t>🌎</a:t>
            </a:r>
            <a:endParaRPr sz="16000"/>
          </a:p>
        </p:txBody>
      </p:sp>
      <p:sp>
        <p:nvSpPr>
          <p:cNvPr id="213" name="Google Shape;213;p31"/>
          <p:cNvSpPr txBox="1">
            <a:spLocks noGrp="1"/>
          </p:cNvSpPr>
          <p:nvPr>
            <p:ph type="title"/>
          </p:nvPr>
        </p:nvSpPr>
        <p:spPr>
          <a:prstGeom prst="rect">
            <a:avLst/>
          </a:prstGeom>
        </p:spPr>
        <p:txBody>
          <a:bodyPr spcFirstLastPara="1" wrap="square" lIns="91433" tIns="45700" rIns="91433" bIns="45700" anchor="ctr" anchorCtr="0">
            <a:noAutofit/>
          </a:bodyPr>
          <a:lstStyle/>
          <a:p>
            <a:r>
              <a:rPr lang="en" sz="2400" b="1" dirty="0"/>
              <a:t>Video: A “Visual Recording” of World State Changes</a:t>
            </a:r>
            <a:endParaRPr sz="2400" b="1" dirty="0"/>
          </a:p>
        </p:txBody>
      </p:sp>
      <p:pic>
        <p:nvPicPr>
          <p:cNvPr id="215" name="Google Shape;215;p31"/>
          <p:cNvPicPr preferRelativeResize="0"/>
          <p:nvPr/>
        </p:nvPicPr>
        <p:blipFill rotWithShape="1">
          <a:blip r:embed="rId3">
            <a:alphaModFix/>
          </a:blip>
          <a:srcRect l="783"/>
          <a:stretch/>
        </p:blipFill>
        <p:spPr>
          <a:xfrm>
            <a:off x="595333" y="2836368"/>
            <a:ext cx="4444032" cy="1561200"/>
          </a:xfrm>
          <a:prstGeom prst="rect">
            <a:avLst/>
          </a:prstGeom>
          <a:noFill/>
          <a:ln>
            <a:noFill/>
          </a:ln>
        </p:spPr>
      </p:pic>
      <p:sp>
        <p:nvSpPr>
          <p:cNvPr id="216" name="Google Shape;216;p31"/>
          <p:cNvSpPr txBox="1"/>
          <p:nvPr/>
        </p:nvSpPr>
        <p:spPr>
          <a:xfrm>
            <a:off x="1519750" y="4532102"/>
            <a:ext cx="3519615" cy="492402"/>
          </a:xfrm>
          <a:prstGeom prst="rect">
            <a:avLst/>
          </a:prstGeom>
          <a:noFill/>
          <a:ln>
            <a:noFill/>
          </a:ln>
        </p:spPr>
        <p:txBody>
          <a:bodyPr spcFirstLastPara="1" wrap="square" lIns="121900" tIns="121900" rIns="121900" bIns="121900" anchor="t" anchorCtr="0">
            <a:spAutoFit/>
          </a:bodyPr>
          <a:lstStyle/>
          <a:p>
            <a:pPr defTabSz="1219170">
              <a:defRPr/>
            </a:pPr>
            <a:r>
              <a:rPr lang="en" sz="1600" dirty="0">
                <a:latin typeface="+mn-lt"/>
                <a:ea typeface="Calibri"/>
                <a:cs typeface="Calibri"/>
                <a:sym typeface="Calibri"/>
              </a:rPr>
              <a:t>“Book </a:t>
            </a:r>
            <a:r>
              <a:rPr lang="en" sz="1600" dirty="0">
                <a:solidFill>
                  <a:srgbClr val="38761D"/>
                </a:solidFill>
                <a:latin typeface="+mn-lt"/>
                <a:ea typeface="Calibri"/>
                <a:cs typeface="Calibri"/>
                <a:sym typeface="Calibri"/>
              </a:rPr>
              <a:t>falling </a:t>
            </a:r>
            <a:r>
              <a:rPr lang="en" sz="1600" dirty="0">
                <a:latin typeface="+mn-lt"/>
                <a:ea typeface="Calibri"/>
                <a:cs typeface="Calibri"/>
                <a:sym typeface="Calibri"/>
              </a:rPr>
              <a:t>like a rock”</a:t>
            </a:r>
            <a:endParaRPr sz="1600" dirty="0">
              <a:latin typeface="+mn-lt"/>
              <a:ea typeface="Calibri"/>
              <a:cs typeface="Calibri"/>
              <a:sym typeface="Calibri"/>
            </a:endParaRPr>
          </a:p>
        </p:txBody>
      </p:sp>
      <p:cxnSp>
        <p:nvCxnSpPr>
          <p:cNvPr id="217" name="Google Shape;217;p31"/>
          <p:cNvCxnSpPr>
            <a:endCxn id="215" idx="0"/>
          </p:cNvCxnSpPr>
          <p:nvPr/>
        </p:nvCxnSpPr>
        <p:spPr>
          <a:xfrm flipH="1">
            <a:off x="2817349" y="1993968"/>
            <a:ext cx="1075200" cy="842400"/>
          </a:xfrm>
          <a:prstGeom prst="bentConnector2">
            <a:avLst/>
          </a:prstGeom>
          <a:noFill/>
          <a:ln w="19050" cap="flat" cmpd="sng">
            <a:solidFill>
              <a:schemeClr val="dk2"/>
            </a:solidFill>
            <a:prstDash val="solid"/>
            <a:round/>
            <a:headEnd type="none" w="med" len="med"/>
            <a:tailEnd type="triangle" w="med" len="med"/>
          </a:ln>
        </p:spPr>
      </p:cxnSp>
      <p:sp>
        <p:nvSpPr>
          <p:cNvPr id="218" name="Google Shape;218;p31"/>
          <p:cNvSpPr txBox="1"/>
          <p:nvPr/>
        </p:nvSpPr>
        <p:spPr>
          <a:xfrm>
            <a:off x="1984533" y="1993968"/>
            <a:ext cx="832800" cy="492402"/>
          </a:xfrm>
          <a:prstGeom prst="rect">
            <a:avLst/>
          </a:prstGeom>
          <a:noFill/>
          <a:ln>
            <a:noFill/>
          </a:ln>
        </p:spPr>
        <p:txBody>
          <a:bodyPr spcFirstLastPara="1" wrap="square" lIns="121900" tIns="121900" rIns="121900" bIns="121900" anchor="t" anchorCtr="0">
            <a:spAutoFit/>
          </a:bodyPr>
          <a:lstStyle/>
          <a:p>
            <a:pPr defTabSz="1219170">
              <a:defRPr/>
            </a:pPr>
            <a:r>
              <a:rPr lang="en" sz="1600" b="1" dirty="0">
                <a:latin typeface="+mn-lt"/>
                <a:ea typeface="Calibri"/>
                <a:cs typeface="Calibri"/>
                <a:sym typeface="Calibri"/>
              </a:rPr>
              <a:t>proxy</a:t>
            </a:r>
            <a:endParaRPr sz="1600" b="1" dirty="0">
              <a:latin typeface="+mn-lt"/>
              <a:ea typeface="Calibri"/>
              <a:cs typeface="Calibri"/>
              <a:sym typeface="Calibri"/>
            </a:endParaRPr>
          </a:p>
        </p:txBody>
      </p:sp>
      <p:pic>
        <p:nvPicPr>
          <p:cNvPr id="219" name="Google Shape;219;p31"/>
          <p:cNvPicPr preferRelativeResize="0"/>
          <p:nvPr/>
        </p:nvPicPr>
        <p:blipFill rotWithShape="1">
          <a:blip r:embed="rId4">
            <a:alphaModFix/>
          </a:blip>
          <a:srcRect l="7052" t="1283" r="6940"/>
          <a:stretch/>
        </p:blipFill>
        <p:spPr>
          <a:xfrm>
            <a:off x="6432732" y="847635"/>
            <a:ext cx="5197832" cy="4093551"/>
          </a:xfrm>
          <a:prstGeom prst="rect">
            <a:avLst/>
          </a:prstGeom>
          <a:noFill/>
          <a:ln>
            <a:noFill/>
          </a:ln>
        </p:spPr>
      </p:pic>
      <p:sp>
        <p:nvSpPr>
          <p:cNvPr id="220" name="Google Shape;220;p31"/>
          <p:cNvSpPr txBox="1"/>
          <p:nvPr/>
        </p:nvSpPr>
        <p:spPr>
          <a:xfrm>
            <a:off x="6920412" y="5179552"/>
            <a:ext cx="4710155" cy="533504"/>
          </a:xfrm>
          <a:prstGeom prst="rect">
            <a:avLst/>
          </a:prstGeom>
          <a:noFill/>
          <a:ln>
            <a:noFill/>
          </a:ln>
        </p:spPr>
        <p:txBody>
          <a:bodyPr spcFirstLastPara="1" wrap="square" lIns="121900" tIns="121900" rIns="121900" bIns="121900" anchor="t" anchorCtr="0">
            <a:spAutoFit/>
          </a:bodyPr>
          <a:lstStyle/>
          <a:p>
            <a:pPr defTabSz="1219170">
              <a:defRPr/>
            </a:pPr>
            <a:r>
              <a:rPr lang="en" sz="1867" b="1" dirty="0">
                <a:latin typeface="+mn-lt"/>
                <a:ea typeface="Calibri"/>
                <a:cs typeface="Calibri"/>
                <a:sym typeface="Calibri"/>
              </a:rPr>
              <a:t>Video-Language Foundation Models</a:t>
            </a:r>
            <a:endParaRPr sz="1867" b="1" dirty="0">
              <a:latin typeface="+mn-lt"/>
              <a:ea typeface="Calibri"/>
              <a:cs typeface="Calibri"/>
              <a:sym typeface="Calibri"/>
            </a:endParaRPr>
          </a:p>
        </p:txBody>
      </p:sp>
      <p:sp>
        <p:nvSpPr>
          <p:cNvPr id="221" name="Google Shape;221;p31"/>
          <p:cNvSpPr txBox="1"/>
          <p:nvPr/>
        </p:nvSpPr>
        <p:spPr>
          <a:xfrm>
            <a:off x="8264200" y="4802986"/>
            <a:ext cx="2816800" cy="492402"/>
          </a:xfrm>
          <a:prstGeom prst="rect">
            <a:avLst/>
          </a:prstGeom>
          <a:noFill/>
          <a:ln>
            <a:noFill/>
          </a:ln>
        </p:spPr>
        <p:txBody>
          <a:bodyPr spcFirstLastPara="1" wrap="square" lIns="121900" tIns="121900" rIns="121900" bIns="121900" anchor="t" anchorCtr="0">
            <a:spAutoFit/>
          </a:bodyPr>
          <a:lstStyle/>
          <a:p>
            <a:pPr algn="ctr" defTabSz="1219170">
              <a:defRPr/>
            </a:pPr>
            <a:r>
              <a:rPr lang="en" sz="1600" u="sng" dirty="0">
                <a:solidFill>
                  <a:srgbClr val="00B0F0"/>
                </a:solidFill>
                <a:latin typeface="+mn-lt"/>
                <a:ea typeface="Calibri"/>
                <a:cs typeface="Calibri"/>
                <a:sym typeface="Calibri"/>
                <a:hlinkClick r:id="rId5">
                  <a:extLst>
                    <a:ext uri="{A12FA001-AC4F-418D-AE19-62706E023703}">
                      <ahyp:hlinkClr xmlns:ahyp="http://schemas.microsoft.com/office/drawing/2018/hyperlinkcolor" xmlns="" val="tx"/>
                    </a:ext>
                  </a:extLst>
                </a:hlinkClick>
              </a:rPr>
              <a:t>InternVideo</a:t>
            </a:r>
            <a:r>
              <a:rPr lang="en" sz="1600" dirty="0">
                <a:latin typeface="+mn-lt"/>
              </a:rPr>
              <a:t> (2023)</a:t>
            </a:r>
            <a:endParaRPr sz="1600" dirty="0">
              <a:latin typeface="+mn-lt"/>
            </a:endParaRPr>
          </a:p>
        </p:txBody>
      </p:sp>
      <p:sp>
        <p:nvSpPr>
          <p:cNvPr id="222" name="Google Shape;222;p31"/>
          <p:cNvSpPr txBox="1"/>
          <p:nvPr/>
        </p:nvSpPr>
        <p:spPr>
          <a:xfrm>
            <a:off x="710767" y="5179568"/>
            <a:ext cx="4213200" cy="533504"/>
          </a:xfrm>
          <a:prstGeom prst="rect">
            <a:avLst/>
          </a:prstGeom>
          <a:noFill/>
          <a:ln>
            <a:noFill/>
          </a:ln>
        </p:spPr>
        <p:txBody>
          <a:bodyPr spcFirstLastPara="1" wrap="square" lIns="121900" tIns="121900" rIns="121900" bIns="121900" anchor="t" anchorCtr="0">
            <a:spAutoFit/>
          </a:bodyPr>
          <a:lstStyle/>
          <a:p>
            <a:pPr algn="ctr" defTabSz="1219170">
              <a:defRPr/>
            </a:pPr>
            <a:r>
              <a:rPr lang="en" sz="1867" b="1">
                <a:latin typeface="+mn-lt"/>
                <a:ea typeface="Calibri"/>
                <a:cs typeface="Calibri"/>
                <a:sym typeface="Calibri"/>
              </a:rPr>
              <a:t>Video-Language Datasets</a:t>
            </a:r>
            <a:endParaRPr sz="1867" b="1">
              <a:latin typeface="+mn-lt"/>
              <a:ea typeface="Calibri"/>
              <a:cs typeface="Calibri"/>
              <a:sym typeface="Calibri"/>
            </a:endParaRPr>
          </a:p>
        </p:txBody>
      </p:sp>
      <p:sp>
        <p:nvSpPr>
          <p:cNvPr id="226" name="Google Shape;226;p31"/>
          <p:cNvSpPr/>
          <p:nvPr/>
        </p:nvSpPr>
        <p:spPr>
          <a:xfrm>
            <a:off x="496631" y="5772410"/>
            <a:ext cx="11133932" cy="673481"/>
          </a:xfrm>
          <a:prstGeom prst="roundRect">
            <a:avLst>
              <a:gd name="adj" fmla="val 8649"/>
            </a:avLst>
          </a:prstGeom>
          <a:solidFill>
            <a:schemeClr val="accent3">
              <a:lumMod val="20000"/>
              <a:lumOff val="80000"/>
            </a:schemeClr>
          </a:solidFill>
          <a:ln>
            <a:noFill/>
          </a:ln>
        </p:spPr>
        <p:txBody>
          <a:bodyPr spcFirstLastPara="1" wrap="square" lIns="121900" tIns="121900" rIns="121900" bIns="121900" anchor="t" anchorCtr="0">
            <a:noAutofit/>
          </a:bodyPr>
          <a:lstStyle/>
          <a:p>
            <a:pPr defTabSz="1219170">
              <a:defRPr/>
            </a:pPr>
            <a:r>
              <a:rPr lang="en" sz="2133" dirty="0">
                <a:latin typeface="+mn-lt"/>
                <a:ea typeface="Calibri"/>
                <a:cs typeface="Calibri"/>
                <a:sym typeface="Calibri"/>
              </a:rPr>
              <a:t>Where can we learn such physical world k</a:t>
            </a:r>
            <a:r>
              <a:rPr lang="en" sz="2133" dirty="0" err="1">
                <a:latin typeface="+mn-lt"/>
                <a:ea typeface="Calibri"/>
                <a:cs typeface="Calibri"/>
                <a:sym typeface="Calibri"/>
              </a:rPr>
              <a:t>nowledge</a:t>
            </a:r>
            <a:r>
              <a:rPr lang="en" sz="2133" dirty="0">
                <a:latin typeface="+mn-lt"/>
                <a:ea typeface="Calibri"/>
                <a:cs typeface="Calibri"/>
                <a:sym typeface="Calibri"/>
              </a:rPr>
              <a:t> </a:t>
            </a:r>
            <a:r>
              <a:rPr lang="en" sz="2133" b="1" dirty="0">
                <a:latin typeface="+mn-lt"/>
                <a:ea typeface="Calibri"/>
                <a:cs typeface="Calibri"/>
                <a:sym typeface="Calibri"/>
              </a:rPr>
              <a:t>without interactive data </a:t>
            </a:r>
            <a:r>
              <a:rPr lang="en" sz="2133" dirty="0">
                <a:latin typeface="+mn-lt"/>
                <a:ea typeface="Calibri"/>
                <a:cs typeface="Calibri"/>
                <a:sym typeface="Calibri"/>
              </a:rPr>
              <a:t>💲💲💲? </a:t>
            </a:r>
            <a:endParaRPr sz="2133" dirty="0">
              <a:latin typeface="+mn-lt"/>
              <a:ea typeface="Calibri"/>
              <a:cs typeface="Calibri"/>
              <a:sym typeface="Calibri"/>
            </a:endParaRPr>
          </a:p>
        </p:txBody>
      </p:sp>
    </p:spTree>
    <p:extLst>
      <p:ext uri="{BB962C8B-B14F-4D97-AF65-F5344CB8AC3E}">
        <p14:creationId xmlns:p14="http://schemas.microsoft.com/office/powerpoint/2010/main" val="2160604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ular Callout 48">
            <a:extLst>
              <a:ext uri="{FF2B5EF4-FFF2-40B4-BE49-F238E27FC236}">
                <a16:creationId xmlns:a16="http://schemas.microsoft.com/office/drawing/2014/main" xmlns="" id="{ABC15DBE-1141-2CD9-3F4C-EA3F24783AFC}"/>
              </a:ext>
            </a:extLst>
          </p:cNvPr>
          <p:cNvSpPr/>
          <p:nvPr/>
        </p:nvSpPr>
        <p:spPr>
          <a:xfrm>
            <a:off x="6816920" y="1421699"/>
            <a:ext cx="4899171" cy="3836699"/>
          </a:xfrm>
          <a:prstGeom prst="wedgeRoundRectCallout">
            <a:avLst>
              <a:gd name="adj1" fmla="val -2595"/>
              <a:gd name="adj2" fmla="val 63139"/>
              <a:gd name="adj3" fmla="val 16667"/>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pic>
        <p:nvPicPr>
          <p:cNvPr id="38" name="Picture 37" descr="A group of people holding signs&#10;&#10;Description automatically generated with medium confidence">
            <a:extLst>
              <a:ext uri="{FF2B5EF4-FFF2-40B4-BE49-F238E27FC236}">
                <a16:creationId xmlns:a16="http://schemas.microsoft.com/office/drawing/2014/main" xmlns="" id="{3D34265F-5A03-455C-0766-2A2595CE129C}"/>
              </a:ext>
            </a:extLst>
          </p:cNvPr>
          <p:cNvPicPr>
            <a:picLocks noChangeAspect="1"/>
          </p:cNvPicPr>
          <p:nvPr/>
        </p:nvPicPr>
        <p:blipFill>
          <a:blip r:embed="rId3"/>
          <a:stretch>
            <a:fillRect/>
          </a:stretch>
        </p:blipFill>
        <p:spPr>
          <a:xfrm>
            <a:off x="677627" y="1252404"/>
            <a:ext cx="5948460" cy="4353192"/>
          </a:xfrm>
          <a:prstGeom prst="rect">
            <a:avLst/>
          </a:prstGeom>
        </p:spPr>
      </p:pic>
      <p:sp>
        <p:nvSpPr>
          <p:cNvPr id="2" name="Title 1">
            <a:extLst>
              <a:ext uri="{FF2B5EF4-FFF2-40B4-BE49-F238E27FC236}">
                <a16:creationId xmlns:a16="http://schemas.microsoft.com/office/drawing/2014/main" xmlns="" id="{2E2EFB2D-18AA-9A3F-1622-D21A3C6B7ACC}"/>
              </a:ext>
            </a:extLst>
          </p:cNvPr>
          <p:cNvSpPr>
            <a:spLocks noGrp="1"/>
          </p:cNvSpPr>
          <p:nvPr>
            <p:ph type="title"/>
          </p:nvPr>
        </p:nvSpPr>
        <p:spPr/>
        <p:txBody>
          <a:bodyPr/>
          <a:lstStyle/>
          <a:p>
            <a:r>
              <a:rPr lang="en-US" dirty="0"/>
              <a:t>Definition of “Event”</a:t>
            </a:r>
          </a:p>
        </p:txBody>
      </p:sp>
      <p:sp>
        <p:nvSpPr>
          <p:cNvPr id="12" name="TextBox 11">
            <a:extLst>
              <a:ext uri="{FF2B5EF4-FFF2-40B4-BE49-F238E27FC236}">
                <a16:creationId xmlns:a16="http://schemas.microsoft.com/office/drawing/2014/main" xmlns="" id="{01107AEE-4E63-7A1B-B920-106C26442F6E}"/>
              </a:ext>
            </a:extLst>
          </p:cNvPr>
          <p:cNvSpPr txBox="1"/>
          <p:nvPr/>
        </p:nvSpPr>
        <p:spPr>
          <a:xfrm>
            <a:off x="7121697" y="1663214"/>
            <a:ext cx="3353620" cy="584775"/>
          </a:xfrm>
          <a:prstGeom prst="rect">
            <a:avLst/>
          </a:prstGeom>
          <a:noFill/>
        </p:spPr>
        <p:txBody>
          <a:bodyPr wrap="square">
            <a:spAutoFit/>
          </a:bodyPr>
          <a:lstStyle/>
          <a:p>
            <a:pPr defTabSz="1219170">
              <a:defRPr/>
            </a:pPr>
            <a:r>
              <a:rPr lang="en-US" sz="1600" b="1" dirty="0">
                <a:solidFill>
                  <a:srgbClr val="53585F"/>
                </a:solidFill>
              </a:rPr>
              <a:t>What happened?  </a:t>
            </a:r>
          </a:p>
          <a:p>
            <a:pPr defTabSz="1219170">
              <a:defRPr/>
            </a:pPr>
            <a:r>
              <a:rPr lang="en-US" sz="1600" b="1" dirty="0">
                <a:solidFill>
                  <a:srgbClr val="53585F"/>
                </a:solidFill>
              </a:rPr>
              <a:t>Who? </a:t>
            </a:r>
          </a:p>
        </p:txBody>
      </p:sp>
      <p:grpSp>
        <p:nvGrpSpPr>
          <p:cNvPr id="3" name="Group 2">
            <a:extLst>
              <a:ext uri="{FF2B5EF4-FFF2-40B4-BE49-F238E27FC236}">
                <a16:creationId xmlns:a16="http://schemas.microsoft.com/office/drawing/2014/main" xmlns="" id="{1FCED9FF-1AC6-9891-C17A-C35C956F6084}"/>
              </a:ext>
            </a:extLst>
          </p:cNvPr>
          <p:cNvGrpSpPr/>
          <p:nvPr/>
        </p:nvGrpSpPr>
        <p:grpSpPr>
          <a:xfrm>
            <a:off x="7325186" y="2147955"/>
            <a:ext cx="3849573" cy="2798652"/>
            <a:chOff x="5493889" y="1610966"/>
            <a:chExt cx="2887180" cy="2098989"/>
          </a:xfrm>
        </p:grpSpPr>
        <p:sp>
          <p:nvSpPr>
            <p:cNvPr id="43" name="Freeform 42">
              <a:extLst>
                <a:ext uri="{FF2B5EF4-FFF2-40B4-BE49-F238E27FC236}">
                  <a16:creationId xmlns:a16="http://schemas.microsoft.com/office/drawing/2014/main" xmlns="" id="{5BB98154-DF09-E331-4657-C0C952DAF2B1}"/>
                </a:ext>
              </a:extLst>
            </p:cNvPr>
            <p:cNvSpPr/>
            <p:nvPr/>
          </p:nvSpPr>
          <p:spPr>
            <a:xfrm>
              <a:off x="6636588" y="1945141"/>
              <a:ext cx="252337" cy="70074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0" name="Triangle 19">
              <a:extLst>
                <a:ext uri="{FF2B5EF4-FFF2-40B4-BE49-F238E27FC236}">
                  <a16:creationId xmlns:a16="http://schemas.microsoft.com/office/drawing/2014/main" xmlns="" id="{9B322AA3-9680-6810-E73D-811F28A6E30E}"/>
                </a:ext>
              </a:extLst>
            </p:cNvPr>
            <p:cNvSpPr/>
            <p:nvPr/>
          </p:nvSpPr>
          <p:spPr>
            <a:xfrm>
              <a:off x="6827049" y="1814031"/>
              <a:ext cx="137160" cy="13716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1" name="Oval 20">
              <a:extLst>
                <a:ext uri="{FF2B5EF4-FFF2-40B4-BE49-F238E27FC236}">
                  <a16:creationId xmlns:a16="http://schemas.microsoft.com/office/drawing/2014/main" xmlns="" id="{3D9CA9CE-B3B6-DCF8-1E30-2D3B05D34E4F}"/>
                </a:ext>
              </a:extLst>
            </p:cNvPr>
            <p:cNvSpPr/>
            <p:nvPr/>
          </p:nvSpPr>
          <p:spPr>
            <a:xfrm>
              <a:off x="6925562" y="2527103"/>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2" name="TextBox 21">
              <a:extLst>
                <a:ext uri="{FF2B5EF4-FFF2-40B4-BE49-F238E27FC236}">
                  <a16:creationId xmlns:a16="http://schemas.microsoft.com/office/drawing/2014/main" xmlns="" id="{D94E4774-AEFB-B1B3-4E75-6E27D8FEB950}"/>
                </a:ext>
              </a:extLst>
            </p:cNvPr>
            <p:cNvSpPr txBox="1"/>
            <p:nvPr/>
          </p:nvSpPr>
          <p:spPr>
            <a:xfrm>
              <a:off x="6656381" y="2652480"/>
              <a:ext cx="596279" cy="223091"/>
            </a:xfrm>
            <a:prstGeom prst="rect">
              <a:avLst/>
            </a:prstGeom>
            <a:noFill/>
          </p:spPr>
          <p:txBody>
            <a:bodyPr wrap="square" rtlCol="0">
              <a:spAutoFit/>
            </a:bodyPr>
            <a:lstStyle/>
            <a:p>
              <a:pPr algn="ctr" defTabSz="1219170">
                <a:defRPr/>
              </a:pPr>
              <a:r>
                <a:rPr lang="en-US" sz="1333" dirty="0">
                  <a:solidFill>
                    <a:srgbClr val="000000">
                      <a:lumMod val="65000"/>
                      <a:lumOff val="35000"/>
                    </a:srgbClr>
                  </a:solidFill>
                </a:rPr>
                <a:t>banner</a:t>
              </a:r>
            </a:p>
          </p:txBody>
        </p:sp>
        <p:sp>
          <p:nvSpPr>
            <p:cNvPr id="24" name="Oval 23">
              <a:extLst>
                <a:ext uri="{FF2B5EF4-FFF2-40B4-BE49-F238E27FC236}">
                  <a16:creationId xmlns:a16="http://schemas.microsoft.com/office/drawing/2014/main" xmlns="" id="{ED8E00DF-C418-B9FC-4868-052988729BAC}"/>
                </a:ext>
              </a:extLst>
            </p:cNvPr>
            <p:cNvSpPr/>
            <p:nvPr/>
          </p:nvSpPr>
          <p:spPr>
            <a:xfrm>
              <a:off x="7286222" y="2421310"/>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5" name="Oval 24">
              <a:extLst>
                <a:ext uri="{FF2B5EF4-FFF2-40B4-BE49-F238E27FC236}">
                  <a16:creationId xmlns:a16="http://schemas.microsoft.com/office/drawing/2014/main" xmlns="" id="{C440453B-CE4A-9E73-E094-7E94FE62AEDC}"/>
                </a:ext>
              </a:extLst>
            </p:cNvPr>
            <p:cNvSpPr/>
            <p:nvPr/>
          </p:nvSpPr>
          <p:spPr>
            <a:xfrm>
              <a:off x="6037602" y="2150576"/>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6" name="TextBox 25">
              <a:extLst>
                <a:ext uri="{FF2B5EF4-FFF2-40B4-BE49-F238E27FC236}">
                  <a16:creationId xmlns:a16="http://schemas.microsoft.com/office/drawing/2014/main" xmlns="" id="{74E61A20-47FE-4805-AB2E-4B8FA477CD4B}"/>
                </a:ext>
              </a:extLst>
            </p:cNvPr>
            <p:cNvSpPr txBox="1"/>
            <p:nvPr/>
          </p:nvSpPr>
          <p:spPr>
            <a:xfrm>
              <a:off x="5659524" y="2201183"/>
              <a:ext cx="555415" cy="223091"/>
            </a:xfrm>
            <a:prstGeom prst="rect">
              <a:avLst/>
            </a:prstGeom>
            <a:noFill/>
          </p:spPr>
          <p:txBody>
            <a:bodyPr wrap="square" rtlCol="0">
              <a:spAutoFit/>
            </a:bodyPr>
            <a:lstStyle/>
            <a:p>
              <a:pPr defTabSz="1219170">
                <a:defRPr/>
              </a:pPr>
              <a:r>
                <a:rPr lang="en-US" sz="1333" dirty="0">
                  <a:solidFill>
                    <a:srgbClr val="000000">
                      <a:lumMod val="65000"/>
                      <a:lumOff val="35000"/>
                    </a:srgbClr>
                  </a:solidFill>
                </a:rPr>
                <a:t>parent </a:t>
              </a:r>
            </a:p>
          </p:txBody>
        </p:sp>
        <p:sp>
          <p:nvSpPr>
            <p:cNvPr id="27" name="Freeform 26">
              <a:extLst>
                <a:ext uri="{FF2B5EF4-FFF2-40B4-BE49-F238E27FC236}">
                  <a16:creationId xmlns:a16="http://schemas.microsoft.com/office/drawing/2014/main" xmlns="" id="{83EDC82C-837F-FF9A-7403-0E961C1E4018}"/>
                </a:ext>
              </a:extLst>
            </p:cNvPr>
            <p:cNvSpPr/>
            <p:nvPr/>
          </p:nvSpPr>
          <p:spPr>
            <a:xfrm>
              <a:off x="6152374" y="1946945"/>
              <a:ext cx="722302" cy="202729"/>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8" name="Freeform 27">
              <a:extLst>
                <a:ext uri="{FF2B5EF4-FFF2-40B4-BE49-F238E27FC236}">
                  <a16:creationId xmlns:a16="http://schemas.microsoft.com/office/drawing/2014/main" xmlns="" id="{2FC651FE-ED18-B5FA-3781-0C70B9C17226}"/>
                </a:ext>
              </a:extLst>
            </p:cNvPr>
            <p:cNvSpPr/>
            <p:nvPr/>
          </p:nvSpPr>
          <p:spPr>
            <a:xfrm>
              <a:off x="6890441" y="1946945"/>
              <a:ext cx="117073" cy="580158"/>
            </a:xfrm>
            <a:custGeom>
              <a:avLst/>
              <a:gdLst>
                <a:gd name="connsiteX0" fmla="*/ 0 w 105485"/>
                <a:gd name="connsiteY0" fmla="*/ 0 h 315310"/>
                <a:gd name="connsiteX1" fmla="*/ 89338 w 105485"/>
                <a:gd name="connsiteY1" fmla="*/ 162910 h 315310"/>
                <a:gd name="connsiteX2" fmla="*/ 105103 w 105485"/>
                <a:gd name="connsiteY2" fmla="*/ 315310 h 315310"/>
              </a:gdLst>
              <a:ahLst/>
              <a:cxnLst>
                <a:cxn ang="0">
                  <a:pos x="connsiteX0" y="connsiteY0"/>
                </a:cxn>
                <a:cxn ang="0">
                  <a:pos x="connsiteX1" y="connsiteY1"/>
                </a:cxn>
                <a:cxn ang="0">
                  <a:pos x="connsiteX2" y="connsiteY2"/>
                </a:cxn>
              </a:cxnLst>
              <a:rect l="l" t="t" r="r" b="b"/>
              <a:pathLst>
                <a:path w="105485" h="315310">
                  <a:moveTo>
                    <a:pt x="0" y="0"/>
                  </a:moveTo>
                  <a:cubicBezTo>
                    <a:pt x="35910" y="55179"/>
                    <a:pt x="71821" y="110358"/>
                    <a:pt x="89338" y="162910"/>
                  </a:cubicBezTo>
                  <a:cubicBezTo>
                    <a:pt x="106855" y="215462"/>
                    <a:pt x="105979" y="265386"/>
                    <a:pt x="105103" y="315310"/>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29" name="Freeform 28">
              <a:extLst>
                <a:ext uri="{FF2B5EF4-FFF2-40B4-BE49-F238E27FC236}">
                  <a16:creationId xmlns:a16="http://schemas.microsoft.com/office/drawing/2014/main" xmlns="" id="{254FD05D-2077-C27E-DD85-4FF389959F5A}"/>
                </a:ext>
              </a:extLst>
            </p:cNvPr>
            <p:cNvSpPr/>
            <p:nvPr/>
          </p:nvSpPr>
          <p:spPr>
            <a:xfrm>
              <a:off x="6895696" y="1936434"/>
              <a:ext cx="406651" cy="484876"/>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33" name="TextBox 32">
              <a:extLst>
                <a:ext uri="{FF2B5EF4-FFF2-40B4-BE49-F238E27FC236}">
                  <a16:creationId xmlns:a16="http://schemas.microsoft.com/office/drawing/2014/main" xmlns="" id="{255C496C-7A0E-D779-2E34-814A8666E5D1}"/>
                </a:ext>
              </a:extLst>
            </p:cNvPr>
            <p:cNvSpPr txBox="1"/>
            <p:nvPr/>
          </p:nvSpPr>
          <p:spPr>
            <a:xfrm>
              <a:off x="6047954" y="1937150"/>
              <a:ext cx="644648" cy="223091"/>
            </a:xfrm>
            <a:prstGeom prst="rect">
              <a:avLst/>
            </a:prstGeom>
            <a:noFill/>
          </p:spPr>
          <p:txBody>
            <a:bodyPr wrap="none" rtlCol="0">
              <a:spAutoFit/>
            </a:bodyPr>
            <a:lstStyle/>
            <a:p>
              <a:pPr defTabSz="1219170">
                <a:defRPr/>
              </a:pPr>
              <a:r>
                <a:rPr lang="en-US" sz="1333" i="1" dirty="0">
                  <a:solidFill>
                    <a:srgbClr val="A5C249"/>
                  </a:solidFill>
                </a:rPr>
                <a:t>protester</a:t>
              </a:r>
            </a:p>
          </p:txBody>
        </p:sp>
        <p:sp>
          <p:nvSpPr>
            <p:cNvPr id="35" name="TextBox 34">
              <a:extLst>
                <a:ext uri="{FF2B5EF4-FFF2-40B4-BE49-F238E27FC236}">
                  <a16:creationId xmlns:a16="http://schemas.microsoft.com/office/drawing/2014/main" xmlns="" id="{4F5BFD40-45DF-BF2A-5106-7410BAC1E821}"/>
                </a:ext>
              </a:extLst>
            </p:cNvPr>
            <p:cNvSpPr txBox="1"/>
            <p:nvPr/>
          </p:nvSpPr>
          <p:spPr>
            <a:xfrm>
              <a:off x="6617180" y="1610966"/>
              <a:ext cx="624209" cy="238575"/>
            </a:xfrm>
            <a:prstGeom prst="rect">
              <a:avLst/>
            </a:prstGeom>
            <a:noFill/>
          </p:spPr>
          <p:txBody>
            <a:bodyPr wrap="none" rtlCol="0">
              <a:spAutoFit/>
            </a:bodyPr>
            <a:lstStyle/>
            <a:p>
              <a:pPr defTabSz="1219170">
                <a:defRPr/>
              </a:pPr>
              <a:r>
                <a:rPr lang="en-US" sz="1467" b="1" dirty="0">
                  <a:solidFill>
                    <a:srgbClr val="000000">
                      <a:lumMod val="65000"/>
                      <a:lumOff val="35000"/>
                    </a:srgbClr>
                  </a:solidFill>
                </a:rPr>
                <a:t>Protest</a:t>
              </a:r>
            </a:p>
          </p:txBody>
        </p:sp>
        <p:sp>
          <p:nvSpPr>
            <p:cNvPr id="45" name="TextBox 44">
              <a:extLst>
                <a:ext uri="{FF2B5EF4-FFF2-40B4-BE49-F238E27FC236}">
                  <a16:creationId xmlns:a16="http://schemas.microsoft.com/office/drawing/2014/main" xmlns="" id="{7994189F-85AF-2EC1-E956-740308FA0273}"/>
                </a:ext>
              </a:extLst>
            </p:cNvPr>
            <p:cNvSpPr txBox="1"/>
            <p:nvPr/>
          </p:nvSpPr>
          <p:spPr>
            <a:xfrm>
              <a:off x="6098697" y="2165225"/>
              <a:ext cx="644648" cy="223091"/>
            </a:xfrm>
            <a:prstGeom prst="rect">
              <a:avLst/>
            </a:prstGeom>
            <a:noFill/>
          </p:spPr>
          <p:txBody>
            <a:bodyPr wrap="none" rtlCol="0">
              <a:spAutoFit/>
            </a:bodyPr>
            <a:lstStyle/>
            <a:p>
              <a:pPr defTabSz="1219170">
                <a:defRPr/>
              </a:pPr>
              <a:r>
                <a:rPr lang="en-US" sz="1333" i="1" dirty="0">
                  <a:solidFill>
                    <a:srgbClr val="A5C249"/>
                  </a:solidFill>
                </a:rPr>
                <a:t>protester</a:t>
              </a:r>
            </a:p>
          </p:txBody>
        </p:sp>
        <p:sp>
          <p:nvSpPr>
            <p:cNvPr id="46" name="TextBox 45">
              <a:extLst>
                <a:ext uri="{FF2B5EF4-FFF2-40B4-BE49-F238E27FC236}">
                  <a16:creationId xmlns:a16="http://schemas.microsoft.com/office/drawing/2014/main" xmlns="" id="{9CDC7797-4608-E839-799B-5EB89000E5AC}"/>
                </a:ext>
              </a:extLst>
            </p:cNvPr>
            <p:cNvSpPr txBox="1"/>
            <p:nvPr/>
          </p:nvSpPr>
          <p:spPr>
            <a:xfrm>
              <a:off x="7100345" y="1899390"/>
              <a:ext cx="345287" cy="223091"/>
            </a:xfrm>
            <a:prstGeom prst="rect">
              <a:avLst/>
            </a:prstGeom>
            <a:noFill/>
          </p:spPr>
          <p:txBody>
            <a:bodyPr wrap="none" rtlCol="0">
              <a:spAutoFit/>
            </a:bodyPr>
            <a:lstStyle/>
            <a:p>
              <a:pPr defTabSz="1219170">
                <a:defRPr/>
              </a:pPr>
              <a:r>
                <a:rPr lang="en-US" sz="1333" i="1" dirty="0">
                  <a:solidFill>
                    <a:srgbClr val="A5C249"/>
                  </a:solidFill>
                </a:rPr>
                <a:t>tool</a:t>
              </a:r>
            </a:p>
          </p:txBody>
        </p:sp>
        <p:sp>
          <p:nvSpPr>
            <p:cNvPr id="10" name="Oval 9">
              <a:extLst>
                <a:ext uri="{FF2B5EF4-FFF2-40B4-BE49-F238E27FC236}">
                  <a16:creationId xmlns:a16="http://schemas.microsoft.com/office/drawing/2014/main" xmlns="" id="{B57AEA39-0812-6EA1-6838-F9E2B7A90FE7}"/>
                </a:ext>
              </a:extLst>
            </p:cNvPr>
            <p:cNvSpPr/>
            <p:nvPr/>
          </p:nvSpPr>
          <p:spPr>
            <a:xfrm>
              <a:off x="6156455" y="2470517"/>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17" name="Oval 16">
              <a:extLst>
                <a:ext uri="{FF2B5EF4-FFF2-40B4-BE49-F238E27FC236}">
                  <a16:creationId xmlns:a16="http://schemas.microsoft.com/office/drawing/2014/main" xmlns="" id="{6446A74B-B251-2700-4053-FAAC1EF8F1C5}"/>
                </a:ext>
              </a:extLst>
            </p:cNvPr>
            <p:cNvSpPr/>
            <p:nvPr/>
          </p:nvSpPr>
          <p:spPr>
            <a:xfrm>
              <a:off x="7708390" y="2186975"/>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pic>
          <p:nvPicPr>
            <p:cNvPr id="19" name="Picture 18" descr="A person wearing sunglasses&#10;&#10;Description automatically generated with medium confidence">
              <a:extLst>
                <a:ext uri="{FF2B5EF4-FFF2-40B4-BE49-F238E27FC236}">
                  <a16:creationId xmlns:a16="http://schemas.microsoft.com/office/drawing/2014/main" xmlns="" id="{ADEE32CE-5CB0-E128-5BF7-5D4A42CD8409}"/>
                </a:ext>
              </a:extLst>
            </p:cNvPr>
            <p:cNvPicPr>
              <a:picLocks noChangeAspect="1"/>
            </p:cNvPicPr>
            <p:nvPr/>
          </p:nvPicPr>
          <p:blipFill>
            <a:blip r:embed="rId4"/>
            <a:stretch>
              <a:fillRect/>
            </a:stretch>
          </p:blipFill>
          <p:spPr>
            <a:xfrm>
              <a:off x="5493889" y="1800344"/>
              <a:ext cx="522348" cy="469297"/>
            </a:xfrm>
            <a:prstGeom prst="rect">
              <a:avLst/>
            </a:prstGeom>
          </p:spPr>
        </p:pic>
        <p:pic>
          <p:nvPicPr>
            <p:cNvPr id="30" name="Picture 29" descr="A child smiling for the camera&#10;&#10;Description automatically generated with low confidence">
              <a:extLst>
                <a:ext uri="{FF2B5EF4-FFF2-40B4-BE49-F238E27FC236}">
                  <a16:creationId xmlns:a16="http://schemas.microsoft.com/office/drawing/2014/main" xmlns="" id="{184DD14A-62B8-4C6A-3D28-C8C3A1FB398D}"/>
                </a:ext>
              </a:extLst>
            </p:cNvPr>
            <p:cNvPicPr>
              <a:picLocks noChangeAspect="1"/>
            </p:cNvPicPr>
            <p:nvPr/>
          </p:nvPicPr>
          <p:blipFill>
            <a:blip r:embed="rId5"/>
            <a:stretch>
              <a:fillRect/>
            </a:stretch>
          </p:blipFill>
          <p:spPr>
            <a:xfrm>
              <a:off x="5575224" y="2645887"/>
              <a:ext cx="587725" cy="480442"/>
            </a:xfrm>
            <a:prstGeom prst="rect">
              <a:avLst/>
            </a:prstGeom>
          </p:spPr>
        </p:pic>
        <p:sp>
          <p:nvSpPr>
            <p:cNvPr id="31" name="TextBox 30">
              <a:extLst>
                <a:ext uri="{FF2B5EF4-FFF2-40B4-BE49-F238E27FC236}">
                  <a16:creationId xmlns:a16="http://schemas.microsoft.com/office/drawing/2014/main" xmlns="" id="{16DA2154-BC93-6907-F925-AA07D3DC4AFD}"/>
                </a:ext>
              </a:extLst>
            </p:cNvPr>
            <p:cNvSpPr txBox="1"/>
            <p:nvPr/>
          </p:nvSpPr>
          <p:spPr>
            <a:xfrm>
              <a:off x="5683537" y="2441654"/>
              <a:ext cx="555415" cy="223091"/>
            </a:xfrm>
            <a:prstGeom prst="rect">
              <a:avLst/>
            </a:prstGeom>
            <a:noFill/>
          </p:spPr>
          <p:txBody>
            <a:bodyPr wrap="square" rtlCol="0">
              <a:spAutoFit/>
            </a:bodyPr>
            <a:lstStyle/>
            <a:p>
              <a:pPr defTabSz="1219170">
                <a:defRPr/>
              </a:pPr>
              <a:r>
                <a:rPr lang="en-US" sz="1333" dirty="0">
                  <a:solidFill>
                    <a:srgbClr val="000000">
                      <a:lumMod val="65000"/>
                      <a:lumOff val="35000"/>
                    </a:srgbClr>
                  </a:solidFill>
                </a:rPr>
                <a:t>child </a:t>
              </a:r>
            </a:p>
          </p:txBody>
        </p:sp>
        <p:sp>
          <p:nvSpPr>
            <p:cNvPr id="32" name="Oval 31">
              <a:extLst>
                <a:ext uri="{FF2B5EF4-FFF2-40B4-BE49-F238E27FC236}">
                  <a16:creationId xmlns:a16="http://schemas.microsoft.com/office/drawing/2014/main" xmlns="" id="{DE01A9E1-B737-2760-BDB7-C6A64D0D0CF1}"/>
                </a:ext>
              </a:extLst>
            </p:cNvPr>
            <p:cNvSpPr/>
            <p:nvPr/>
          </p:nvSpPr>
          <p:spPr>
            <a:xfrm>
              <a:off x="6557138" y="2588513"/>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pic>
          <p:nvPicPr>
            <p:cNvPr id="36" name="Picture 35" descr="A picture containing text&#10;&#10;Description automatically generated">
              <a:extLst>
                <a:ext uri="{FF2B5EF4-FFF2-40B4-BE49-F238E27FC236}">
                  <a16:creationId xmlns:a16="http://schemas.microsoft.com/office/drawing/2014/main" xmlns="" id="{F0C397D3-C430-EC08-7661-8213BF0329B9}"/>
                </a:ext>
              </a:extLst>
            </p:cNvPr>
            <p:cNvPicPr>
              <a:picLocks noChangeAspect="1"/>
            </p:cNvPicPr>
            <p:nvPr/>
          </p:nvPicPr>
          <p:blipFill>
            <a:blip r:embed="rId6"/>
            <a:stretch>
              <a:fillRect/>
            </a:stretch>
          </p:blipFill>
          <p:spPr>
            <a:xfrm>
              <a:off x="6232630" y="2763645"/>
              <a:ext cx="318655" cy="946310"/>
            </a:xfrm>
            <a:prstGeom prst="rect">
              <a:avLst/>
            </a:prstGeom>
          </p:spPr>
        </p:pic>
        <p:sp>
          <p:nvSpPr>
            <p:cNvPr id="37" name="TextBox 36">
              <a:extLst>
                <a:ext uri="{FF2B5EF4-FFF2-40B4-BE49-F238E27FC236}">
                  <a16:creationId xmlns:a16="http://schemas.microsoft.com/office/drawing/2014/main" xmlns="" id="{F357A90D-46BB-C02C-DD45-9EEA526CA1DD}"/>
                </a:ext>
              </a:extLst>
            </p:cNvPr>
            <p:cNvSpPr txBox="1"/>
            <p:nvPr/>
          </p:nvSpPr>
          <p:spPr>
            <a:xfrm>
              <a:off x="6166396" y="2568047"/>
              <a:ext cx="466746" cy="223091"/>
            </a:xfrm>
            <a:prstGeom prst="rect">
              <a:avLst/>
            </a:prstGeom>
            <a:noFill/>
          </p:spPr>
          <p:txBody>
            <a:bodyPr wrap="square" rtlCol="0">
              <a:spAutoFit/>
            </a:bodyPr>
            <a:lstStyle/>
            <a:p>
              <a:pPr defTabSz="1219170">
                <a:defRPr/>
              </a:pPr>
              <a:r>
                <a:rPr lang="en-US" sz="1333" dirty="0">
                  <a:solidFill>
                    <a:srgbClr val="000000">
                      <a:lumMod val="65000"/>
                      <a:lumOff val="35000"/>
                    </a:srgbClr>
                  </a:solidFill>
                </a:rPr>
                <a:t>child </a:t>
              </a:r>
            </a:p>
          </p:txBody>
        </p:sp>
        <p:sp>
          <p:nvSpPr>
            <p:cNvPr id="39" name="TextBox 38">
              <a:extLst>
                <a:ext uri="{FF2B5EF4-FFF2-40B4-BE49-F238E27FC236}">
                  <a16:creationId xmlns:a16="http://schemas.microsoft.com/office/drawing/2014/main" xmlns="" id="{8213D867-68B4-F754-1192-50E8CBD432AA}"/>
                </a:ext>
              </a:extLst>
            </p:cNvPr>
            <p:cNvSpPr txBox="1"/>
            <p:nvPr/>
          </p:nvSpPr>
          <p:spPr>
            <a:xfrm>
              <a:off x="7180691" y="2487849"/>
              <a:ext cx="596279" cy="223091"/>
            </a:xfrm>
            <a:prstGeom prst="rect">
              <a:avLst/>
            </a:prstGeom>
            <a:noFill/>
          </p:spPr>
          <p:txBody>
            <a:bodyPr wrap="square" rtlCol="0">
              <a:spAutoFit/>
            </a:bodyPr>
            <a:lstStyle/>
            <a:p>
              <a:pPr algn="ctr" defTabSz="1219170">
                <a:defRPr/>
              </a:pPr>
              <a:r>
                <a:rPr lang="en-US" sz="1333" dirty="0">
                  <a:solidFill>
                    <a:srgbClr val="000000">
                      <a:lumMod val="65000"/>
                      <a:lumOff val="35000"/>
                    </a:srgbClr>
                  </a:solidFill>
                </a:rPr>
                <a:t>banner</a:t>
              </a:r>
            </a:p>
          </p:txBody>
        </p:sp>
        <p:sp>
          <p:nvSpPr>
            <p:cNvPr id="40" name="TextBox 39">
              <a:extLst>
                <a:ext uri="{FF2B5EF4-FFF2-40B4-BE49-F238E27FC236}">
                  <a16:creationId xmlns:a16="http://schemas.microsoft.com/office/drawing/2014/main" xmlns="" id="{CFD65ECF-7465-9532-2518-9B388B10FA48}"/>
                </a:ext>
              </a:extLst>
            </p:cNvPr>
            <p:cNvSpPr txBox="1"/>
            <p:nvPr/>
          </p:nvSpPr>
          <p:spPr>
            <a:xfrm>
              <a:off x="7783352" y="2136017"/>
              <a:ext cx="596279" cy="223091"/>
            </a:xfrm>
            <a:prstGeom prst="rect">
              <a:avLst/>
            </a:prstGeom>
            <a:noFill/>
          </p:spPr>
          <p:txBody>
            <a:bodyPr wrap="square" rtlCol="0">
              <a:spAutoFit/>
            </a:bodyPr>
            <a:lstStyle/>
            <a:p>
              <a:pPr algn="ctr" defTabSz="1219170">
                <a:defRPr/>
              </a:pPr>
              <a:r>
                <a:rPr lang="en-US" sz="1333" dirty="0">
                  <a:solidFill>
                    <a:srgbClr val="000000">
                      <a:lumMod val="65000"/>
                      <a:lumOff val="35000"/>
                    </a:srgbClr>
                  </a:solidFill>
                </a:rPr>
                <a:t>banner</a:t>
              </a:r>
            </a:p>
          </p:txBody>
        </p:sp>
        <p:sp>
          <p:nvSpPr>
            <p:cNvPr id="41" name="TextBox 40">
              <a:extLst>
                <a:ext uri="{FF2B5EF4-FFF2-40B4-BE49-F238E27FC236}">
                  <a16:creationId xmlns:a16="http://schemas.microsoft.com/office/drawing/2014/main" xmlns="" id="{90932EDA-E007-A380-C44B-69D2AB7CE2A7}"/>
                </a:ext>
              </a:extLst>
            </p:cNvPr>
            <p:cNvSpPr txBox="1"/>
            <p:nvPr/>
          </p:nvSpPr>
          <p:spPr>
            <a:xfrm>
              <a:off x="6348455" y="2301380"/>
              <a:ext cx="644648" cy="223091"/>
            </a:xfrm>
            <a:prstGeom prst="rect">
              <a:avLst/>
            </a:prstGeom>
            <a:noFill/>
          </p:spPr>
          <p:txBody>
            <a:bodyPr wrap="none" rtlCol="0">
              <a:spAutoFit/>
            </a:bodyPr>
            <a:lstStyle/>
            <a:p>
              <a:pPr defTabSz="1219170">
                <a:defRPr/>
              </a:pPr>
              <a:r>
                <a:rPr lang="en-US" sz="1333" i="1" dirty="0">
                  <a:solidFill>
                    <a:srgbClr val="A5C249"/>
                  </a:solidFill>
                </a:rPr>
                <a:t>protester</a:t>
              </a:r>
            </a:p>
          </p:txBody>
        </p:sp>
        <p:sp>
          <p:nvSpPr>
            <p:cNvPr id="42" name="Freeform 41">
              <a:extLst>
                <a:ext uri="{FF2B5EF4-FFF2-40B4-BE49-F238E27FC236}">
                  <a16:creationId xmlns:a16="http://schemas.microsoft.com/office/drawing/2014/main" xmlns="" id="{9EAC06F7-FA89-95F1-42ED-8ABAAF5B7AAD}"/>
                </a:ext>
              </a:extLst>
            </p:cNvPr>
            <p:cNvSpPr/>
            <p:nvPr/>
          </p:nvSpPr>
          <p:spPr>
            <a:xfrm>
              <a:off x="6269780" y="1946043"/>
              <a:ext cx="620662" cy="54180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44" name="Freeform 43">
              <a:extLst>
                <a:ext uri="{FF2B5EF4-FFF2-40B4-BE49-F238E27FC236}">
                  <a16:creationId xmlns:a16="http://schemas.microsoft.com/office/drawing/2014/main" xmlns="" id="{B445D154-992E-CB22-BEBC-5BEB2C0ED68E}"/>
                </a:ext>
              </a:extLst>
            </p:cNvPr>
            <p:cNvSpPr/>
            <p:nvPr/>
          </p:nvSpPr>
          <p:spPr>
            <a:xfrm>
              <a:off x="6911462" y="1961702"/>
              <a:ext cx="865508" cy="247767"/>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667">
                <a:solidFill>
                  <a:srgbClr val="FFFFFF"/>
                </a:solidFill>
                <a:latin typeface="Arial"/>
              </a:endParaRPr>
            </a:p>
          </p:txBody>
        </p:sp>
        <p:sp>
          <p:nvSpPr>
            <p:cNvPr id="47" name="TextBox 46">
              <a:extLst>
                <a:ext uri="{FF2B5EF4-FFF2-40B4-BE49-F238E27FC236}">
                  <a16:creationId xmlns:a16="http://schemas.microsoft.com/office/drawing/2014/main" xmlns="" id="{43DF7174-0CEB-CBD6-C4A6-1E6798625EDB}"/>
                </a:ext>
              </a:extLst>
            </p:cNvPr>
            <p:cNvSpPr txBox="1"/>
            <p:nvPr/>
          </p:nvSpPr>
          <p:spPr>
            <a:xfrm>
              <a:off x="7050819" y="2075670"/>
              <a:ext cx="345287" cy="223091"/>
            </a:xfrm>
            <a:prstGeom prst="rect">
              <a:avLst/>
            </a:prstGeom>
            <a:noFill/>
          </p:spPr>
          <p:txBody>
            <a:bodyPr wrap="none" rtlCol="0">
              <a:spAutoFit/>
            </a:bodyPr>
            <a:lstStyle/>
            <a:p>
              <a:pPr defTabSz="1219170">
                <a:defRPr/>
              </a:pPr>
              <a:r>
                <a:rPr lang="en-US" sz="1333" i="1" dirty="0">
                  <a:solidFill>
                    <a:srgbClr val="A5C249"/>
                  </a:solidFill>
                </a:rPr>
                <a:t>tool</a:t>
              </a:r>
            </a:p>
          </p:txBody>
        </p:sp>
        <p:sp>
          <p:nvSpPr>
            <p:cNvPr id="48" name="TextBox 47">
              <a:extLst>
                <a:ext uri="{FF2B5EF4-FFF2-40B4-BE49-F238E27FC236}">
                  <a16:creationId xmlns:a16="http://schemas.microsoft.com/office/drawing/2014/main" xmlns="" id="{8197486F-8214-A97B-4EDA-CCA7C30495CA}"/>
                </a:ext>
              </a:extLst>
            </p:cNvPr>
            <p:cNvSpPr txBox="1"/>
            <p:nvPr/>
          </p:nvSpPr>
          <p:spPr>
            <a:xfrm>
              <a:off x="6821288" y="2090154"/>
              <a:ext cx="345287" cy="223091"/>
            </a:xfrm>
            <a:prstGeom prst="rect">
              <a:avLst/>
            </a:prstGeom>
            <a:noFill/>
          </p:spPr>
          <p:txBody>
            <a:bodyPr wrap="none" rtlCol="0">
              <a:spAutoFit/>
            </a:bodyPr>
            <a:lstStyle/>
            <a:p>
              <a:pPr defTabSz="1219170">
                <a:defRPr/>
              </a:pPr>
              <a:r>
                <a:rPr lang="en-US" sz="1333" i="1" dirty="0">
                  <a:solidFill>
                    <a:srgbClr val="A5C249"/>
                  </a:solidFill>
                </a:rPr>
                <a:t>tool</a:t>
              </a:r>
            </a:p>
          </p:txBody>
        </p:sp>
        <p:pic>
          <p:nvPicPr>
            <p:cNvPr id="52" name="Picture 51" descr="A picture containing text, grass, sign, can&#10;&#10;Description automatically generated">
              <a:extLst>
                <a:ext uri="{FF2B5EF4-FFF2-40B4-BE49-F238E27FC236}">
                  <a16:creationId xmlns:a16="http://schemas.microsoft.com/office/drawing/2014/main" xmlns="" id="{EE5CB8DE-2370-D615-E9CE-46A79FFE721E}"/>
                </a:ext>
              </a:extLst>
            </p:cNvPr>
            <p:cNvPicPr>
              <a:picLocks noChangeAspect="1"/>
            </p:cNvPicPr>
            <p:nvPr/>
          </p:nvPicPr>
          <p:blipFill>
            <a:blip r:embed="rId7"/>
            <a:stretch>
              <a:fillRect/>
            </a:stretch>
          </p:blipFill>
          <p:spPr>
            <a:xfrm>
              <a:off x="6633226" y="2857113"/>
              <a:ext cx="587726" cy="467382"/>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xmlns="" id="{4E0CC3E4-D53F-CE46-EA92-EA62B8DACD24}"/>
                </a:ext>
              </a:extLst>
            </p:cNvPr>
            <p:cNvPicPr>
              <a:picLocks noChangeAspect="1"/>
            </p:cNvPicPr>
            <p:nvPr/>
          </p:nvPicPr>
          <p:blipFill>
            <a:blip r:embed="rId8"/>
            <a:stretch>
              <a:fillRect/>
            </a:stretch>
          </p:blipFill>
          <p:spPr>
            <a:xfrm>
              <a:off x="7286146" y="2677317"/>
              <a:ext cx="497206" cy="547519"/>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xmlns="" id="{D3B9D374-B915-DC72-CDDF-FCB29D61A4E4}"/>
                </a:ext>
              </a:extLst>
            </p:cNvPr>
            <p:cNvPicPr>
              <a:picLocks noChangeAspect="1"/>
            </p:cNvPicPr>
            <p:nvPr/>
          </p:nvPicPr>
          <p:blipFill rotWithShape="1">
            <a:blip r:embed="rId9"/>
            <a:srcRect b="3322"/>
            <a:stretch/>
          </p:blipFill>
          <p:spPr>
            <a:xfrm>
              <a:off x="7856487" y="2339280"/>
              <a:ext cx="524582" cy="680938"/>
            </a:xfrm>
            <a:prstGeom prst="rect">
              <a:avLst/>
            </a:prstGeom>
          </p:spPr>
        </p:pic>
      </p:grpSp>
      <p:graphicFrame>
        <p:nvGraphicFramePr>
          <p:cNvPr id="6" name="Table 2">
            <a:extLst>
              <a:ext uri="{FF2B5EF4-FFF2-40B4-BE49-F238E27FC236}">
                <a16:creationId xmlns:a16="http://schemas.microsoft.com/office/drawing/2014/main" xmlns="" id="{A8C47550-C629-119A-EC6A-7356B4AD09AB}"/>
              </a:ext>
            </a:extLst>
          </p:cNvPr>
          <p:cNvGraphicFramePr>
            <a:graphicFrameLocks noGrp="1"/>
          </p:cNvGraphicFramePr>
          <p:nvPr/>
        </p:nvGraphicFramePr>
        <p:xfrm>
          <a:off x="95994" y="4080081"/>
          <a:ext cx="3734237" cy="2468994"/>
        </p:xfrm>
        <a:graphic>
          <a:graphicData uri="http://schemas.openxmlformats.org/drawingml/2006/table">
            <a:tbl>
              <a:tblPr firstRow="1" bandRow="1">
                <a:tableStyleId>{8EC20E35-A176-4012-BC5E-935CFFF8708E}</a:tableStyleId>
              </a:tblPr>
              <a:tblGrid>
                <a:gridCol w="1581456">
                  <a:extLst>
                    <a:ext uri="{9D8B030D-6E8A-4147-A177-3AD203B41FA5}">
                      <a16:colId xmlns:a16="http://schemas.microsoft.com/office/drawing/2014/main" xmlns="" val="3986014568"/>
                    </a:ext>
                  </a:extLst>
                </a:gridCol>
                <a:gridCol w="2152781">
                  <a:extLst>
                    <a:ext uri="{9D8B030D-6E8A-4147-A177-3AD203B41FA5}">
                      <a16:colId xmlns:a16="http://schemas.microsoft.com/office/drawing/2014/main" xmlns="" val="3091109091"/>
                    </a:ext>
                  </a:extLst>
                </a:gridCol>
              </a:tblGrid>
              <a:tr h="452265">
                <a:tc>
                  <a:txBody>
                    <a:bodyPr/>
                    <a:lstStyle/>
                    <a:p>
                      <a:r>
                        <a:rPr lang="en-US" sz="1900" dirty="0"/>
                        <a:t>Event</a:t>
                      </a:r>
                    </a:p>
                  </a:txBody>
                  <a:tcPr marL="121920" marR="121920" marT="60960" marB="60960" anchor="ctr"/>
                </a:tc>
                <a:tc>
                  <a:txBody>
                    <a:bodyPr/>
                    <a:lstStyle/>
                    <a:p>
                      <a:r>
                        <a:rPr lang="en-US" sz="1900" dirty="0"/>
                        <a:t>Protest</a:t>
                      </a:r>
                    </a:p>
                  </a:txBody>
                  <a:tcPr marL="121920" marR="121920" marT="60960" marB="60960" anchor="ctr"/>
                </a:tc>
                <a:extLst>
                  <a:ext uri="{0D108BD9-81ED-4DB2-BD59-A6C34878D82A}">
                    <a16:rowId xmlns:a16="http://schemas.microsoft.com/office/drawing/2014/main" xmlns="" val="3961666745"/>
                  </a:ext>
                </a:extLst>
              </a:tr>
              <a:tr h="438563">
                <a:tc>
                  <a:txBody>
                    <a:bodyPr/>
                    <a:lstStyle/>
                    <a:p>
                      <a:r>
                        <a:rPr lang="en-US" sz="1900" b="1" dirty="0">
                          <a:solidFill>
                            <a:schemeClr val="tx1"/>
                          </a:solidFill>
                        </a:rPr>
                        <a:t>Protester</a:t>
                      </a:r>
                    </a:p>
                  </a:txBody>
                  <a:tcPr marL="121920" marR="121920" marT="60960" marB="60960" anchor="ctr"/>
                </a:tc>
                <a:tc>
                  <a:txBody>
                    <a:bodyPr/>
                    <a:lstStyle/>
                    <a:p>
                      <a:r>
                        <a:rPr lang="en-US" sz="1900" dirty="0">
                          <a:solidFill>
                            <a:schemeClr val="tx1"/>
                          </a:solidFill>
                        </a:rPr>
                        <a:t>parent</a:t>
                      </a:r>
                    </a:p>
                  </a:txBody>
                  <a:tcPr marL="121920" marR="121920" marT="60960" marB="60960" anchor="ctr"/>
                </a:tc>
                <a:extLst>
                  <a:ext uri="{0D108BD9-81ED-4DB2-BD59-A6C34878D82A}">
                    <a16:rowId xmlns:a16="http://schemas.microsoft.com/office/drawing/2014/main" xmlns="" val="3908779396"/>
                  </a:ext>
                </a:extLst>
              </a:tr>
              <a:tr h="438563">
                <a:tc>
                  <a:txBody>
                    <a:bodyPr/>
                    <a:lstStyle/>
                    <a:p>
                      <a:r>
                        <a:rPr lang="en-US" sz="1900" b="1" dirty="0">
                          <a:solidFill>
                            <a:schemeClr val="tx1"/>
                          </a:solidFill>
                        </a:rPr>
                        <a:t>Protester</a:t>
                      </a:r>
                    </a:p>
                  </a:txBody>
                  <a:tcPr marL="121920" marR="121920" marT="60960" marB="60960" anchor="ctr"/>
                </a:tc>
                <a:tc>
                  <a:txBody>
                    <a:bodyPr/>
                    <a:lstStyle/>
                    <a:p>
                      <a:r>
                        <a:rPr lang="en-US" sz="1900" dirty="0">
                          <a:solidFill>
                            <a:schemeClr val="tx1"/>
                          </a:solidFill>
                        </a:rPr>
                        <a:t>child</a:t>
                      </a:r>
                    </a:p>
                  </a:txBody>
                  <a:tcPr marL="121920" marR="121920" marT="60960" marB="60960" anchor="ctr"/>
                </a:tc>
                <a:extLst>
                  <a:ext uri="{0D108BD9-81ED-4DB2-BD59-A6C34878D82A}">
                    <a16:rowId xmlns:a16="http://schemas.microsoft.com/office/drawing/2014/main" xmlns="" val="4258346046"/>
                  </a:ext>
                </a:extLst>
              </a:tr>
              <a:tr h="438563">
                <a:tc>
                  <a:txBody>
                    <a:bodyPr/>
                    <a:lstStyle/>
                    <a:p>
                      <a:r>
                        <a:rPr lang="en-US" sz="1900" b="1" dirty="0">
                          <a:solidFill>
                            <a:schemeClr val="tx1"/>
                          </a:solidFill>
                        </a:rPr>
                        <a:t>Tool</a:t>
                      </a:r>
                    </a:p>
                  </a:txBody>
                  <a:tcPr marL="121920" marR="121920" marT="60960" marB="60960" anchor="ctr"/>
                </a:tc>
                <a:tc>
                  <a:txBody>
                    <a:bodyPr/>
                    <a:lstStyle/>
                    <a:p>
                      <a:r>
                        <a:rPr lang="en-US" sz="1900" dirty="0">
                          <a:solidFill>
                            <a:schemeClr val="tx1"/>
                          </a:solidFill>
                        </a:rPr>
                        <a:t>banner</a:t>
                      </a:r>
                    </a:p>
                  </a:txBody>
                  <a:tcPr marL="121920" marR="121920" marT="60960" marB="60960" anchor="ctr"/>
                </a:tc>
                <a:extLst>
                  <a:ext uri="{0D108BD9-81ED-4DB2-BD59-A6C34878D82A}">
                    <a16:rowId xmlns:a16="http://schemas.microsoft.com/office/drawing/2014/main" xmlns="" val="1608827137"/>
                  </a:ext>
                </a:extLst>
              </a:tr>
              <a:tr h="690880">
                <a:tc>
                  <a:txBody>
                    <a:bodyPr/>
                    <a:lstStyle/>
                    <a:p>
                      <a:r>
                        <a:rPr lang="en-US" sz="1900" b="1" dirty="0">
                          <a:solidFill>
                            <a:schemeClr val="tx1"/>
                          </a:solidFill>
                        </a:rPr>
                        <a:t>Topic</a:t>
                      </a:r>
                    </a:p>
                  </a:txBody>
                  <a:tcPr marL="121920" marR="121920" marT="60960" marB="60960" anchor="ctr"/>
                </a:tc>
                <a:tc>
                  <a:txBody>
                    <a:bodyPr/>
                    <a:lstStyle/>
                    <a:p>
                      <a:r>
                        <a:rPr lang="en-US" sz="1900" dirty="0">
                          <a:solidFill>
                            <a:schemeClr val="tx1"/>
                          </a:solidFill>
                        </a:rPr>
                        <a:t>No vaccine mandate for kids</a:t>
                      </a:r>
                    </a:p>
                  </a:txBody>
                  <a:tcPr marL="121920" marR="121920" marT="60960" marB="60960" anchor="ctr"/>
                </a:tc>
                <a:extLst>
                  <a:ext uri="{0D108BD9-81ED-4DB2-BD59-A6C34878D82A}">
                    <a16:rowId xmlns:a16="http://schemas.microsoft.com/office/drawing/2014/main" xmlns="" val="169470666"/>
                  </a:ext>
                </a:extLst>
              </a:tr>
            </a:tbl>
          </a:graphicData>
        </a:graphic>
      </p:graphicFrame>
      <p:pic>
        <p:nvPicPr>
          <p:cNvPr id="4" name="Picture 3" descr="Icon&#10;&#10;Description automatically generated">
            <a:extLst>
              <a:ext uri="{FF2B5EF4-FFF2-40B4-BE49-F238E27FC236}">
                <a16:creationId xmlns:a16="http://schemas.microsoft.com/office/drawing/2014/main" xmlns="" id="{7D269CDB-B4A9-5D0D-A62B-82DBB8F647C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29" b="95735" l="9969" r="89720">
                        <a14:foregroundMark x1="45171" y1="11912" x2="44081" y2="4265"/>
                        <a14:foregroundMark x1="48131" y1="5882" x2="48131" y2="3676"/>
                        <a14:foregroundMark x1="13551" y1="49559" x2="67913" y2="39853"/>
                        <a14:foregroundMark x1="67913" y1="39853" x2="83645" y2="46176"/>
                        <a14:foregroundMark x1="23053" y1="33382" x2="72897" y2="30441"/>
                        <a14:foregroundMark x1="72897" y1="30441" x2="72897" y2="30441"/>
                        <a14:foregroundMark x1="39720" y1="23676" x2="27570" y2="71618"/>
                        <a14:foregroundMark x1="53115" y1="23676" x2="50000" y2="95735"/>
                        <a14:foregroundMark x1="59813" y1="89412" x2="24922" y2="76765"/>
                        <a14:foregroundMark x1="15888" y1="52059" x2="15421" y2="45294"/>
                        <a14:foregroundMark x1="29283" y1="63088" x2="66667" y2="26029"/>
                        <a14:foregroundMark x1="66667" y1="26029" x2="40498" y2="66471"/>
                        <a14:foregroundMark x1="40498" y1="66471" x2="33333" y2="65294"/>
                        <a14:foregroundMark x1="36916" y1="83971" x2="45950" y2="90735"/>
                        <a14:foregroundMark x1="54984" y1="83529" x2="65732" y2="83971"/>
                        <a14:foregroundMark x1="65732" y1="83529" x2="53115" y2="77941"/>
                        <a14:foregroundMark x1="83178" y1="57206" x2="85981" y2="43971"/>
                        <a14:foregroundMark x1="77882" y1="35147" x2="64798" y2="23235"/>
                        <a14:foregroundMark x1="71495" y1="61029" x2="77882" y2="45735"/>
                        <a14:foregroundMark x1="36449" y1="23235" x2="61682" y2="23676"/>
                        <a14:foregroundMark x1="50467" y1="66029" x2="84112" y2="60588"/>
                        <a14:foregroundMark x1="33801" y1="60588" x2="31620" y2="29559"/>
                        <a14:foregroundMark x1="27103" y1="32647" x2="28037" y2="67794"/>
                        <a14:foregroundMark x1="73832" y1="16912" x2="73832" y2="13529"/>
                        <a14:foregroundMark x1="80530" y1="18971" x2="80997" y2="16029"/>
                        <a14:foregroundMark x1="80997" y1="23235" x2="87227" y2="24118"/>
                        <a14:foregroundMark x1="73364" y1="17794" x2="75545" y2="13971"/>
                      </a14:backgroundRemoval>
                    </a14:imgEffect>
                  </a14:imgLayer>
                </a14:imgProps>
              </a:ext>
            </a:extLst>
          </a:blip>
          <a:stretch>
            <a:fillRect/>
          </a:stretch>
        </p:blipFill>
        <p:spPr>
          <a:xfrm>
            <a:off x="10667695" y="4934986"/>
            <a:ext cx="1274111" cy="1349525"/>
          </a:xfrm>
          <a:prstGeom prst="rect">
            <a:avLst/>
          </a:prstGeom>
        </p:spPr>
      </p:pic>
      <p:sp>
        <p:nvSpPr>
          <p:cNvPr id="5" name="Google Shape;373;p26">
            <a:extLst>
              <a:ext uri="{FF2B5EF4-FFF2-40B4-BE49-F238E27FC236}">
                <a16:creationId xmlns:a16="http://schemas.microsoft.com/office/drawing/2014/main" xmlns="" id="{3F88DB6E-E0D5-BD7C-2077-7EE697F2ADFC}"/>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7" name="Google Shape;376;p26">
            <a:extLst>
              <a:ext uri="{FF2B5EF4-FFF2-40B4-BE49-F238E27FC236}">
                <a16:creationId xmlns:a16="http://schemas.microsoft.com/office/drawing/2014/main" xmlns="" id="{3AF02665-46E0-AFBC-6635-33A2F182F940}"/>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485751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EFB2D-18AA-9A3F-1622-D21A3C6B7ACC}"/>
              </a:ext>
            </a:extLst>
          </p:cNvPr>
          <p:cNvSpPr>
            <a:spLocks noGrp="1"/>
          </p:cNvSpPr>
          <p:nvPr>
            <p:ph type="title"/>
          </p:nvPr>
        </p:nvSpPr>
        <p:spPr/>
        <p:txBody>
          <a:bodyPr/>
          <a:lstStyle/>
          <a:p>
            <a:r>
              <a:rPr lang="en-US" dirty="0"/>
              <a:t>A New Task of Multimodal</a:t>
            </a:r>
            <a:r>
              <a:rPr lang="zh-CN" altLang="en-US" dirty="0"/>
              <a:t> </a:t>
            </a:r>
            <a:r>
              <a:rPr lang="en-US" b="1" dirty="0"/>
              <a:t>Event Extraction</a:t>
            </a:r>
            <a:r>
              <a:rPr lang="en-US" dirty="0"/>
              <a:t> </a:t>
            </a:r>
            <a:r>
              <a:rPr lang="en-US" dirty="0">
                <a:latin typeface="Arial"/>
                <a:ea typeface="+mn-ea"/>
                <a:cs typeface="+mn-cs"/>
                <a:sym typeface="Arial"/>
              </a:rPr>
              <a:t>[ACL’20]</a:t>
            </a:r>
            <a:endParaRPr lang="en-US" dirty="0"/>
          </a:p>
        </p:txBody>
      </p:sp>
      <p:pic>
        <p:nvPicPr>
          <p:cNvPr id="3" name="Picture 6">
            <a:extLst>
              <a:ext uri="{FF2B5EF4-FFF2-40B4-BE49-F238E27FC236}">
                <a16:creationId xmlns:a16="http://schemas.microsoft.com/office/drawing/2014/main" xmlns="" id="{E0E06D1E-691F-CFD2-C3B8-23BD4871DC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34" r="3129"/>
          <a:stretch/>
        </p:blipFill>
        <p:spPr bwMode="auto">
          <a:xfrm>
            <a:off x="851171" y="872165"/>
            <a:ext cx="6736720" cy="497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300E4F4-0619-E770-31D3-9860FD65AD57}"/>
              </a:ext>
            </a:extLst>
          </p:cNvPr>
          <p:cNvSpPr/>
          <p:nvPr/>
        </p:nvSpPr>
        <p:spPr>
          <a:xfrm>
            <a:off x="1258111" y="1673158"/>
            <a:ext cx="4565515" cy="388205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graphicFrame>
        <p:nvGraphicFramePr>
          <p:cNvPr id="5" name="Table 2">
            <a:extLst>
              <a:ext uri="{FF2B5EF4-FFF2-40B4-BE49-F238E27FC236}">
                <a16:creationId xmlns:a16="http://schemas.microsoft.com/office/drawing/2014/main" xmlns="" id="{3360A33D-9FA4-D82E-DFDB-A97F3DB96C1B}"/>
              </a:ext>
            </a:extLst>
          </p:cNvPr>
          <p:cNvGraphicFramePr>
            <a:graphicFrameLocks noGrp="1"/>
          </p:cNvGraphicFramePr>
          <p:nvPr/>
        </p:nvGraphicFramePr>
        <p:xfrm>
          <a:off x="21076" y="1576856"/>
          <a:ext cx="2689155" cy="1767954"/>
        </p:xfrm>
        <a:graphic>
          <a:graphicData uri="http://schemas.openxmlformats.org/drawingml/2006/table">
            <a:tbl>
              <a:tblPr firstRow="1" bandRow="1">
                <a:tableStyleId>{69012ECD-51FC-41F1-AA8D-1B2483CD663E}</a:tableStyleId>
              </a:tblPr>
              <a:tblGrid>
                <a:gridCol w="1215391">
                  <a:extLst>
                    <a:ext uri="{9D8B030D-6E8A-4147-A177-3AD203B41FA5}">
                      <a16:colId xmlns:a16="http://schemas.microsoft.com/office/drawing/2014/main" xmlns="" val="3986014568"/>
                    </a:ext>
                  </a:extLst>
                </a:gridCol>
                <a:gridCol w="1473764">
                  <a:extLst>
                    <a:ext uri="{9D8B030D-6E8A-4147-A177-3AD203B41FA5}">
                      <a16:colId xmlns:a16="http://schemas.microsoft.com/office/drawing/2014/main" xmlns="" val="3091109091"/>
                    </a:ext>
                  </a:extLst>
                </a:gridCol>
              </a:tblGrid>
              <a:tr h="452265">
                <a:tc>
                  <a:txBody>
                    <a:bodyPr/>
                    <a:lstStyle/>
                    <a:p>
                      <a:r>
                        <a:rPr lang="en-US" sz="2100" dirty="0"/>
                        <a:t>Event</a:t>
                      </a:r>
                    </a:p>
                  </a:txBody>
                  <a:tcPr marL="121920" marR="12192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2100" dirty="0"/>
                        <a:t>Rescue</a:t>
                      </a:r>
                    </a:p>
                  </a:txBody>
                  <a:tcPr marL="121920" marR="12192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3961666745"/>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soldier</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908779396"/>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dog</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4258346046"/>
                  </a:ext>
                </a:extLst>
              </a:tr>
              <a:tr h="438563">
                <a:tc>
                  <a:txBody>
                    <a:bodyPr/>
                    <a:lstStyle/>
                    <a:p>
                      <a:r>
                        <a:rPr lang="en-US" sz="1900" b="1" dirty="0">
                          <a:solidFill>
                            <a:schemeClr val="tx1">
                              <a:lumMod val="65000"/>
                              <a:lumOff val="35000"/>
                            </a:schemeClr>
                          </a:solidFill>
                        </a:rPr>
                        <a:t>Target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child</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608827137"/>
                  </a:ext>
                </a:extLst>
              </a:tr>
            </a:tbl>
          </a:graphicData>
        </a:graphic>
      </p:graphicFrame>
      <p:sp>
        <p:nvSpPr>
          <p:cNvPr id="20" name="Triangle 19">
            <a:extLst>
              <a:ext uri="{FF2B5EF4-FFF2-40B4-BE49-F238E27FC236}">
                <a16:creationId xmlns:a16="http://schemas.microsoft.com/office/drawing/2014/main" xmlns="" id="{9B322AA3-9680-6810-E73D-811F28A6E30E}"/>
              </a:ext>
            </a:extLst>
          </p:cNvPr>
          <p:cNvSpPr/>
          <p:nvPr/>
        </p:nvSpPr>
        <p:spPr>
          <a:xfrm>
            <a:off x="10084561" y="2418708"/>
            <a:ext cx="182880" cy="18288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5" name="Oval 24">
            <a:extLst>
              <a:ext uri="{FF2B5EF4-FFF2-40B4-BE49-F238E27FC236}">
                <a16:creationId xmlns:a16="http://schemas.microsoft.com/office/drawing/2014/main" xmlns="" id="{C440453B-CE4A-9E73-E094-7E94FE62AEDC}"/>
              </a:ext>
            </a:extLst>
          </p:cNvPr>
          <p:cNvSpPr/>
          <p:nvPr/>
        </p:nvSpPr>
        <p:spPr>
          <a:xfrm>
            <a:off x="9803408" y="2863341"/>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7" name="Freeform 26">
            <a:extLst>
              <a:ext uri="{FF2B5EF4-FFF2-40B4-BE49-F238E27FC236}">
                <a16:creationId xmlns:a16="http://schemas.microsoft.com/office/drawing/2014/main" xmlns="" id="{83EDC82C-837F-FF9A-7403-0E961C1E4018}"/>
              </a:ext>
            </a:extLst>
          </p:cNvPr>
          <p:cNvSpPr/>
          <p:nvPr/>
        </p:nvSpPr>
        <p:spPr>
          <a:xfrm>
            <a:off x="9888809" y="2595927"/>
            <a:ext cx="259255" cy="28027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8" name="Freeform 27">
            <a:extLst>
              <a:ext uri="{FF2B5EF4-FFF2-40B4-BE49-F238E27FC236}">
                <a16:creationId xmlns:a16="http://schemas.microsoft.com/office/drawing/2014/main" xmlns="" id="{2FC651FE-ED18-B5FA-3781-0C70B9C17226}"/>
              </a:ext>
            </a:extLst>
          </p:cNvPr>
          <p:cNvSpPr/>
          <p:nvPr/>
        </p:nvSpPr>
        <p:spPr>
          <a:xfrm>
            <a:off x="10169085" y="2595927"/>
            <a:ext cx="140647" cy="420413"/>
          </a:xfrm>
          <a:custGeom>
            <a:avLst/>
            <a:gdLst>
              <a:gd name="connsiteX0" fmla="*/ 0 w 105485"/>
              <a:gd name="connsiteY0" fmla="*/ 0 h 315310"/>
              <a:gd name="connsiteX1" fmla="*/ 89338 w 105485"/>
              <a:gd name="connsiteY1" fmla="*/ 162910 h 315310"/>
              <a:gd name="connsiteX2" fmla="*/ 105103 w 105485"/>
              <a:gd name="connsiteY2" fmla="*/ 315310 h 315310"/>
            </a:gdLst>
            <a:ahLst/>
            <a:cxnLst>
              <a:cxn ang="0">
                <a:pos x="connsiteX0" y="connsiteY0"/>
              </a:cxn>
              <a:cxn ang="0">
                <a:pos x="connsiteX1" y="connsiteY1"/>
              </a:cxn>
              <a:cxn ang="0">
                <a:pos x="connsiteX2" y="connsiteY2"/>
              </a:cxn>
            </a:cxnLst>
            <a:rect l="l" t="t" r="r" b="b"/>
            <a:pathLst>
              <a:path w="105485" h="315310">
                <a:moveTo>
                  <a:pt x="0" y="0"/>
                </a:moveTo>
                <a:cubicBezTo>
                  <a:pt x="35910" y="55179"/>
                  <a:pt x="71821" y="110358"/>
                  <a:pt x="89338" y="162910"/>
                </a:cubicBezTo>
                <a:cubicBezTo>
                  <a:pt x="106855" y="215462"/>
                  <a:pt x="105979" y="265386"/>
                  <a:pt x="105103" y="315310"/>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9" name="Freeform 28">
            <a:extLst>
              <a:ext uri="{FF2B5EF4-FFF2-40B4-BE49-F238E27FC236}">
                <a16:creationId xmlns:a16="http://schemas.microsoft.com/office/drawing/2014/main" xmlns="" id="{254FD05D-2077-C27E-DD85-4FF389959F5A}"/>
              </a:ext>
            </a:extLst>
          </p:cNvPr>
          <p:cNvSpPr/>
          <p:nvPr/>
        </p:nvSpPr>
        <p:spPr>
          <a:xfrm>
            <a:off x="10176091" y="2581913"/>
            <a:ext cx="434428" cy="399393"/>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33" name="TextBox 32">
            <a:extLst>
              <a:ext uri="{FF2B5EF4-FFF2-40B4-BE49-F238E27FC236}">
                <a16:creationId xmlns:a16="http://schemas.microsoft.com/office/drawing/2014/main" xmlns="" id="{255C496C-7A0E-D779-2E34-814A8666E5D1}"/>
              </a:ext>
            </a:extLst>
          </p:cNvPr>
          <p:cNvSpPr txBox="1"/>
          <p:nvPr/>
        </p:nvSpPr>
        <p:spPr>
          <a:xfrm>
            <a:off x="9539113" y="2589971"/>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35" name="TextBox 34">
            <a:extLst>
              <a:ext uri="{FF2B5EF4-FFF2-40B4-BE49-F238E27FC236}">
                <a16:creationId xmlns:a16="http://schemas.microsoft.com/office/drawing/2014/main" xmlns="" id="{4F5BFD40-45DF-BF2A-5106-7410BAC1E821}"/>
              </a:ext>
            </a:extLst>
          </p:cNvPr>
          <p:cNvSpPr txBox="1"/>
          <p:nvPr/>
        </p:nvSpPr>
        <p:spPr>
          <a:xfrm>
            <a:off x="9804737" y="2147955"/>
            <a:ext cx="678391" cy="276999"/>
          </a:xfrm>
          <a:prstGeom prst="rect">
            <a:avLst/>
          </a:prstGeom>
          <a:noFill/>
        </p:spPr>
        <p:txBody>
          <a:bodyPr wrap="none" rtlCol="0">
            <a:spAutoFit/>
          </a:bodyPr>
          <a:lstStyle/>
          <a:p>
            <a:pPr defTabSz="1219170">
              <a:defRPr/>
            </a:pPr>
            <a:r>
              <a:rPr lang="en-US" sz="1200" b="1" dirty="0">
                <a:solidFill>
                  <a:srgbClr val="000000">
                    <a:lumMod val="65000"/>
                    <a:lumOff val="35000"/>
                  </a:srgbClr>
                </a:solidFill>
              </a:rPr>
              <a:t>rescue</a:t>
            </a:r>
          </a:p>
        </p:txBody>
      </p:sp>
      <p:sp>
        <p:nvSpPr>
          <p:cNvPr id="45" name="TextBox 44">
            <a:extLst>
              <a:ext uri="{FF2B5EF4-FFF2-40B4-BE49-F238E27FC236}">
                <a16:creationId xmlns:a16="http://schemas.microsoft.com/office/drawing/2014/main" xmlns="" id="{7994189F-85AF-2EC1-E956-740308FA0273}"/>
              </a:ext>
            </a:extLst>
          </p:cNvPr>
          <p:cNvSpPr txBox="1"/>
          <p:nvPr/>
        </p:nvSpPr>
        <p:spPr>
          <a:xfrm>
            <a:off x="10049252" y="2675667"/>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46" name="TextBox 45">
            <a:extLst>
              <a:ext uri="{FF2B5EF4-FFF2-40B4-BE49-F238E27FC236}">
                <a16:creationId xmlns:a16="http://schemas.microsoft.com/office/drawing/2014/main" xmlns="" id="{9CDC7797-4608-E839-799B-5EB89000E5AC}"/>
              </a:ext>
            </a:extLst>
          </p:cNvPr>
          <p:cNvSpPr txBox="1"/>
          <p:nvPr/>
        </p:nvSpPr>
        <p:spPr>
          <a:xfrm>
            <a:off x="10364888" y="2533765"/>
            <a:ext cx="494046"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target</a:t>
            </a:r>
          </a:p>
        </p:txBody>
      </p:sp>
      <p:sp>
        <p:nvSpPr>
          <p:cNvPr id="12" name="TextBox 11">
            <a:extLst>
              <a:ext uri="{FF2B5EF4-FFF2-40B4-BE49-F238E27FC236}">
                <a16:creationId xmlns:a16="http://schemas.microsoft.com/office/drawing/2014/main" xmlns="" id="{01107AEE-4E63-7A1B-B920-106C26442F6E}"/>
              </a:ext>
            </a:extLst>
          </p:cNvPr>
          <p:cNvSpPr txBox="1"/>
          <p:nvPr/>
        </p:nvSpPr>
        <p:spPr>
          <a:xfrm>
            <a:off x="8362470" y="1663214"/>
            <a:ext cx="3353620" cy="738664"/>
          </a:xfrm>
          <a:prstGeom prst="rect">
            <a:avLst/>
          </a:prstGeom>
          <a:noFill/>
        </p:spPr>
        <p:txBody>
          <a:bodyPr wrap="square">
            <a:spAutoFit/>
          </a:bodyPr>
          <a:lstStyle/>
          <a:p>
            <a:pPr defTabSz="1219170">
              <a:defRPr/>
            </a:pPr>
            <a:r>
              <a:rPr lang="en-US" dirty="0"/>
              <a:t>What happened?  </a:t>
            </a:r>
          </a:p>
          <a:p>
            <a:pPr defTabSz="1219170">
              <a:defRPr/>
            </a:pPr>
            <a:r>
              <a:rPr lang="en-US" dirty="0"/>
              <a:t>Who? </a:t>
            </a:r>
          </a:p>
          <a:p>
            <a:pPr defTabSz="1219170">
              <a:defRPr/>
            </a:pPr>
            <a:endParaRPr lang="en-US" dirty="0"/>
          </a:p>
        </p:txBody>
      </p:sp>
      <p:sp>
        <p:nvSpPr>
          <p:cNvPr id="14" name="Rounded Rectangular Callout 13">
            <a:extLst>
              <a:ext uri="{FF2B5EF4-FFF2-40B4-BE49-F238E27FC236}">
                <a16:creationId xmlns:a16="http://schemas.microsoft.com/office/drawing/2014/main" xmlns="" id="{367B0C67-0AE7-1EF9-E156-04EEB755669F}"/>
              </a:ext>
            </a:extLst>
          </p:cNvPr>
          <p:cNvSpPr/>
          <p:nvPr/>
        </p:nvSpPr>
        <p:spPr>
          <a:xfrm>
            <a:off x="8210139" y="1421699"/>
            <a:ext cx="3505951" cy="3625935"/>
          </a:xfrm>
          <a:prstGeom prst="wedgeRoundRectCallout">
            <a:avLst>
              <a:gd name="adj1" fmla="val -12333"/>
              <a:gd name="adj2" fmla="val 62034"/>
              <a:gd name="adj3" fmla="val 16667"/>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6" name="Rectangle 5">
            <a:extLst>
              <a:ext uri="{FF2B5EF4-FFF2-40B4-BE49-F238E27FC236}">
                <a16:creationId xmlns:a16="http://schemas.microsoft.com/office/drawing/2014/main" xmlns="" id="{EDEBABD2-CF14-14E8-DAFF-F349F3742A99}"/>
              </a:ext>
            </a:extLst>
          </p:cNvPr>
          <p:cNvSpPr/>
          <p:nvPr/>
        </p:nvSpPr>
        <p:spPr>
          <a:xfrm>
            <a:off x="10049253" y="1576855"/>
            <a:ext cx="1585028" cy="31500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Event Type</a:t>
            </a:r>
          </a:p>
        </p:txBody>
      </p:sp>
      <p:sp>
        <p:nvSpPr>
          <p:cNvPr id="8" name="Rectangle 7">
            <a:extLst>
              <a:ext uri="{FF2B5EF4-FFF2-40B4-BE49-F238E27FC236}">
                <a16:creationId xmlns:a16="http://schemas.microsoft.com/office/drawing/2014/main" xmlns="" id="{BBCBCE32-F2D0-2CC1-95AE-6471AC283CD3}"/>
              </a:ext>
            </a:extLst>
          </p:cNvPr>
          <p:cNvSpPr/>
          <p:nvPr/>
        </p:nvSpPr>
        <p:spPr>
          <a:xfrm>
            <a:off x="10049253" y="1918644"/>
            <a:ext cx="1585028" cy="33845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Argument</a:t>
            </a:r>
          </a:p>
        </p:txBody>
      </p:sp>
      <p:sp>
        <p:nvSpPr>
          <p:cNvPr id="15" name="Rectangle 14">
            <a:extLst>
              <a:ext uri="{FF2B5EF4-FFF2-40B4-BE49-F238E27FC236}">
                <a16:creationId xmlns:a16="http://schemas.microsoft.com/office/drawing/2014/main" xmlns="" id="{84F426F1-41DC-AA7A-32CC-C7920B680A0E}"/>
              </a:ext>
            </a:extLst>
          </p:cNvPr>
          <p:cNvSpPr/>
          <p:nvPr/>
        </p:nvSpPr>
        <p:spPr>
          <a:xfrm>
            <a:off x="21076" y="1054101"/>
            <a:ext cx="12149848" cy="5438775"/>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924961" algn="ctr" defTabSz="1219170">
              <a:lnSpc>
                <a:spcPct val="150000"/>
              </a:lnSpc>
              <a:defRPr/>
            </a:pPr>
            <a:r>
              <a:rPr lang="en-US" sz="2667" b="1" dirty="0">
                <a:solidFill>
                  <a:srgbClr val="53585F"/>
                </a:solidFill>
                <a:latin typeface="Arial"/>
              </a:rPr>
              <a:t>Event Extraction</a:t>
            </a:r>
          </a:p>
          <a:p>
            <a:pPr marL="1151438" defTabSz="1219170">
              <a:lnSpc>
                <a:spcPct val="150000"/>
              </a:lnSpc>
              <a:defRPr/>
            </a:pPr>
            <a:r>
              <a:rPr lang="en-US" sz="2400" b="1" dirty="0">
                <a:solidFill>
                  <a:schemeClr val="bg1">
                    <a:lumMod val="75000"/>
                  </a:schemeClr>
                </a:solidFill>
                <a:latin typeface="Arial"/>
              </a:rPr>
              <a:t>Input:</a:t>
            </a:r>
            <a:r>
              <a:rPr lang="en-US" sz="2400" b="1" dirty="0">
                <a:solidFill>
                  <a:schemeClr val="bg1">
                    <a:lumMod val="75000"/>
                  </a:schemeClr>
                </a:solidFill>
                <a:latin typeface="Arial"/>
                <a:sym typeface="Wingdings" pitchFamily="2" charset="2"/>
              </a:rPr>
              <a:t> </a:t>
            </a:r>
            <a:r>
              <a:rPr lang="en-US" sz="2400" dirty="0">
                <a:solidFill>
                  <a:schemeClr val="bg1">
                    <a:lumMod val="75000"/>
                  </a:schemeClr>
                </a:solidFill>
                <a:latin typeface="Arial"/>
                <a:sym typeface="Wingdings" pitchFamily="2" charset="2"/>
              </a:rPr>
              <a:t>text, </a:t>
            </a:r>
            <a:r>
              <a:rPr lang="en-US" sz="2400" dirty="0" err="1">
                <a:solidFill>
                  <a:schemeClr val="bg1">
                    <a:lumMod val="75000"/>
                  </a:schemeClr>
                </a:solidFill>
                <a:latin typeface="Arial"/>
                <a:sym typeface="Wingdings" pitchFamily="2" charset="2"/>
              </a:rPr>
              <a:t>i</a:t>
            </a:r>
            <a:r>
              <a:rPr lang="en-US" sz="2400" dirty="0">
                <a:solidFill>
                  <a:schemeClr val="bg1">
                    <a:lumMod val="75000"/>
                  </a:schemeClr>
                </a:solidFill>
                <a:latin typeface="Arial"/>
                <a:sym typeface="Wingdings" pitchFamily="2" charset="2"/>
              </a:rPr>
              <a:t>mage, video, speech, …</a:t>
            </a:r>
          </a:p>
          <a:p>
            <a:pPr marL="1151438">
              <a:lnSpc>
                <a:spcPct val="150000"/>
              </a:lnSpc>
              <a:defRPr/>
            </a:pPr>
            <a:r>
              <a:rPr lang="en-US" sz="2400" b="1" dirty="0">
                <a:solidFill>
                  <a:schemeClr val="bg1">
                    <a:lumMod val="75000"/>
                  </a:schemeClr>
                </a:solidFill>
                <a:latin typeface="Arial"/>
                <a:sym typeface="Wingdings" pitchFamily="2" charset="2"/>
              </a:rPr>
              <a:t>Output: </a:t>
            </a:r>
            <a:r>
              <a:rPr lang="en-US" sz="2400" dirty="0">
                <a:solidFill>
                  <a:schemeClr val="bg1">
                    <a:lumMod val="75000"/>
                  </a:schemeClr>
                </a:solidFill>
                <a:latin typeface="Arial"/>
                <a:sym typeface="Wingdings" pitchFamily="2" charset="2"/>
              </a:rPr>
              <a:t>s</a:t>
            </a:r>
            <a:r>
              <a:rPr lang="en-US" sz="2400" dirty="0" err="1">
                <a:solidFill>
                  <a:schemeClr val="bg1">
                    <a:lumMod val="75000"/>
                  </a:schemeClr>
                </a:solidFill>
                <a:latin typeface="Arial"/>
                <a:sym typeface="Wingdings" pitchFamily="2" charset="2"/>
              </a:rPr>
              <a:t>tructured</a:t>
            </a:r>
            <a:r>
              <a:rPr lang="en-US" sz="2400" dirty="0">
                <a:solidFill>
                  <a:schemeClr val="bg1">
                    <a:lumMod val="75000"/>
                  </a:schemeClr>
                </a:solidFill>
                <a:latin typeface="Arial"/>
                <a:sym typeface="Wingdings" pitchFamily="2" charset="2"/>
              </a:rPr>
              <a:t> knowledge</a:t>
            </a:r>
            <a:r>
              <a:rPr lang="en-US" sz="2400" b="1" dirty="0">
                <a:solidFill>
                  <a:schemeClr val="bg1">
                    <a:lumMod val="75000"/>
                  </a:schemeClr>
                </a:solidFill>
                <a:latin typeface="Arial"/>
              </a:rPr>
              <a:t/>
            </a:r>
            <a:br>
              <a:rPr lang="en-US" sz="2400" b="1" dirty="0">
                <a:solidFill>
                  <a:schemeClr val="bg1">
                    <a:lumMod val="75000"/>
                  </a:schemeClr>
                </a:solidFill>
                <a:latin typeface="Arial"/>
              </a:rPr>
            </a:br>
            <a:r>
              <a:rPr lang="en-US" sz="2400" b="1" dirty="0">
                <a:solidFill>
                  <a:schemeClr val="bg1">
                    <a:lumMod val="75000"/>
                  </a:schemeClr>
                </a:solidFill>
                <a:latin typeface="Arial"/>
              </a:rPr>
              <a:t>      1. Event Type </a:t>
            </a:r>
            <a:r>
              <a:rPr lang="en-US" sz="1867" b="1" i="1" dirty="0">
                <a:solidFill>
                  <a:schemeClr val="bg1">
                    <a:lumMod val="75000"/>
                  </a:schemeClr>
                </a:solidFill>
                <a:latin typeface="Arial"/>
              </a:rPr>
              <a:t>(e.g., protest)</a:t>
            </a:r>
            <a:r>
              <a:rPr lang="en-US" sz="2400" b="1" dirty="0">
                <a:solidFill>
                  <a:schemeClr val="bg1">
                    <a:lumMod val="75000"/>
                  </a:schemeClr>
                </a:solidFill>
                <a:latin typeface="Arial"/>
              </a:rPr>
              <a:t/>
            </a:r>
            <a:br>
              <a:rPr lang="en-US" sz="2400" b="1" dirty="0">
                <a:solidFill>
                  <a:schemeClr val="bg1">
                    <a:lumMod val="75000"/>
                  </a:schemeClr>
                </a:solidFill>
                <a:latin typeface="Arial"/>
              </a:rPr>
            </a:br>
            <a:r>
              <a:rPr lang="en-US" sz="2400" b="1" dirty="0">
                <a:solidFill>
                  <a:schemeClr val="bg1">
                    <a:lumMod val="75000"/>
                  </a:schemeClr>
                </a:solidFill>
                <a:latin typeface="Arial"/>
              </a:rPr>
              <a:t>      2. Participants </a:t>
            </a:r>
            <a:r>
              <a:rPr lang="en-US" sz="1867" b="1" i="1" dirty="0">
                <a:solidFill>
                  <a:schemeClr val="bg1">
                    <a:lumMod val="75000"/>
                  </a:schemeClr>
                </a:solidFill>
                <a:latin typeface="Arial"/>
              </a:rPr>
              <a:t>(e.g., child) </a:t>
            </a:r>
            <a:r>
              <a:rPr lang="en-US" sz="2400" b="1" dirty="0">
                <a:solidFill>
                  <a:schemeClr val="bg1">
                    <a:lumMod val="75000"/>
                  </a:schemeClr>
                </a:solidFill>
                <a:latin typeface="Arial"/>
              </a:rPr>
              <a:t>&amp; Semantic Roles </a:t>
            </a:r>
            <a:r>
              <a:rPr lang="en-US" sz="1867" b="1" i="1" dirty="0">
                <a:solidFill>
                  <a:schemeClr val="bg1">
                    <a:lumMod val="75000"/>
                  </a:schemeClr>
                </a:solidFill>
                <a:latin typeface="Arial"/>
              </a:rPr>
              <a:t>(e.g., protester)</a:t>
            </a:r>
          </a:p>
          <a:p>
            <a:pPr marL="1151438">
              <a:lnSpc>
                <a:spcPct val="150000"/>
              </a:lnSpc>
              <a:defRPr/>
            </a:pPr>
            <a:endParaRPr lang="en-US" sz="1867" b="1" i="1" dirty="0">
              <a:solidFill>
                <a:srgbClr val="53585F">
                  <a:lumMod val="75000"/>
                </a:srgbClr>
              </a:solidFill>
              <a:latin typeface="Arial"/>
            </a:endParaRPr>
          </a:p>
          <a:p>
            <a:pPr marL="1151438">
              <a:lnSpc>
                <a:spcPct val="150000"/>
              </a:lnSpc>
              <a:defRPr/>
            </a:pPr>
            <a:r>
              <a:rPr lang="en-US" sz="2133" b="1" i="1" dirty="0">
                <a:solidFill>
                  <a:srgbClr val="53585F">
                    <a:lumMod val="75000"/>
                  </a:srgbClr>
                </a:solidFill>
                <a:latin typeface="Arial"/>
              </a:rPr>
              <a:t> </a:t>
            </a:r>
            <a:endParaRPr lang="en-US" sz="2133" b="1" i="1" dirty="0">
              <a:solidFill>
                <a:schemeClr val="accent1"/>
              </a:solidFill>
              <a:latin typeface="Arial"/>
            </a:endParaRPr>
          </a:p>
          <a:p>
            <a:pPr marL="1151438" defTabSz="1219170">
              <a:lnSpc>
                <a:spcPct val="150000"/>
              </a:lnSpc>
              <a:defRPr/>
            </a:pPr>
            <a:endParaRPr lang="en-US" sz="3200" i="1" dirty="0">
              <a:solidFill>
                <a:srgbClr val="FFFFFF"/>
              </a:solidFill>
              <a:latin typeface="Arial"/>
            </a:endParaRPr>
          </a:p>
        </p:txBody>
      </p:sp>
      <p:sp>
        <p:nvSpPr>
          <p:cNvPr id="17" name="TextBox 16">
            <a:extLst>
              <a:ext uri="{FF2B5EF4-FFF2-40B4-BE49-F238E27FC236}">
                <a16:creationId xmlns:a16="http://schemas.microsoft.com/office/drawing/2014/main" xmlns="" id="{D49EB7A1-D1B7-B0E8-1722-E114E4C83DAF}"/>
              </a:ext>
            </a:extLst>
          </p:cNvPr>
          <p:cNvSpPr txBox="1"/>
          <p:nvPr/>
        </p:nvSpPr>
        <p:spPr>
          <a:xfrm>
            <a:off x="232229" y="6509306"/>
            <a:ext cx="8960820" cy="276999"/>
          </a:xfrm>
          <a:prstGeom prst="rect">
            <a:avLst/>
          </a:prstGeom>
          <a:noFill/>
        </p:spPr>
        <p:txBody>
          <a:bodyPr wrap="square">
            <a:spAutoFit/>
          </a:bodyPr>
          <a:lstStyle/>
          <a:p>
            <a:r>
              <a:rPr lang="en-US" sz="1200" dirty="0"/>
              <a:t>[Manling Li, et al., Cross-media Structured Common Space for Multimedia Event Extraction. ACL 2020]</a:t>
            </a:r>
          </a:p>
        </p:txBody>
      </p:sp>
      <p:sp>
        <p:nvSpPr>
          <p:cNvPr id="7" name="Google Shape;373;p26">
            <a:extLst>
              <a:ext uri="{FF2B5EF4-FFF2-40B4-BE49-F238E27FC236}">
                <a16:creationId xmlns:a16="http://schemas.microsoft.com/office/drawing/2014/main" xmlns="" id="{CC722F18-433D-7594-EB4E-F32FDEF0AB39}"/>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9" name="Google Shape;376;p26">
            <a:extLst>
              <a:ext uri="{FF2B5EF4-FFF2-40B4-BE49-F238E27FC236}">
                <a16:creationId xmlns:a16="http://schemas.microsoft.com/office/drawing/2014/main" xmlns="" id="{9D61F922-4F15-AF87-D3D7-5581ADE6A324}"/>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941324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EFB2D-18AA-9A3F-1622-D21A3C6B7ACC}"/>
              </a:ext>
            </a:extLst>
          </p:cNvPr>
          <p:cNvSpPr>
            <a:spLocks noGrp="1"/>
          </p:cNvSpPr>
          <p:nvPr>
            <p:ph type="title"/>
          </p:nvPr>
        </p:nvSpPr>
        <p:spPr/>
        <p:txBody>
          <a:bodyPr/>
          <a:lstStyle/>
          <a:p>
            <a:r>
              <a:rPr lang="en-US" dirty="0"/>
              <a:t>A New Task of Multimodal</a:t>
            </a:r>
            <a:r>
              <a:rPr lang="zh-CN" altLang="en-US" dirty="0"/>
              <a:t> </a:t>
            </a:r>
            <a:r>
              <a:rPr lang="en-US" b="1" dirty="0"/>
              <a:t>Event Extraction</a:t>
            </a:r>
            <a:r>
              <a:rPr lang="en-US" dirty="0"/>
              <a:t> </a:t>
            </a:r>
            <a:r>
              <a:rPr lang="en-US" dirty="0">
                <a:latin typeface="Arial"/>
                <a:ea typeface="+mn-ea"/>
                <a:cs typeface="+mn-cs"/>
                <a:sym typeface="Arial"/>
              </a:rPr>
              <a:t>[ACL’20]</a:t>
            </a:r>
            <a:endParaRPr lang="en-US" dirty="0"/>
          </a:p>
        </p:txBody>
      </p:sp>
      <p:pic>
        <p:nvPicPr>
          <p:cNvPr id="3" name="Picture 6">
            <a:extLst>
              <a:ext uri="{FF2B5EF4-FFF2-40B4-BE49-F238E27FC236}">
                <a16:creationId xmlns:a16="http://schemas.microsoft.com/office/drawing/2014/main" xmlns="" id="{E0E06D1E-691F-CFD2-C3B8-23BD4871DC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34" r="3129"/>
          <a:stretch/>
        </p:blipFill>
        <p:spPr bwMode="auto">
          <a:xfrm>
            <a:off x="851171" y="872165"/>
            <a:ext cx="6736720" cy="497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300E4F4-0619-E770-31D3-9860FD65AD57}"/>
              </a:ext>
            </a:extLst>
          </p:cNvPr>
          <p:cNvSpPr/>
          <p:nvPr/>
        </p:nvSpPr>
        <p:spPr>
          <a:xfrm>
            <a:off x="1258111" y="1673158"/>
            <a:ext cx="4565515" cy="388205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graphicFrame>
        <p:nvGraphicFramePr>
          <p:cNvPr id="5" name="Table 2">
            <a:extLst>
              <a:ext uri="{FF2B5EF4-FFF2-40B4-BE49-F238E27FC236}">
                <a16:creationId xmlns:a16="http://schemas.microsoft.com/office/drawing/2014/main" xmlns="" id="{3360A33D-9FA4-D82E-DFDB-A97F3DB96C1B}"/>
              </a:ext>
            </a:extLst>
          </p:cNvPr>
          <p:cNvGraphicFramePr>
            <a:graphicFrameLocks noGrp="1"/>
          </p:cNvGraphicFramePr>
          <p:nvPr/>
        </p:nvGraphicFramePr>
        <p:xfrm>
          <a:off x="21076" y="1576856"/>
          <a:ext cx="2689155" cy="1767954"/>
        </p:xfrm>
        <a:graphic>
          <a:graphicData uri="http://schemas.openxmlformats.org/drawingml/2006/table">
            <a:tbl>
              <a:tblPr firstRow="1" bandRow="1">
                <a:tableStyleId>{69012ECD-51FC-41F1-AA8D-1B2483CD663E}</a:tableStyleId>
              </a:tblPr>
              <a:tblGrid>
                <a:gridCol w="1215391">
                  <a:extLst>
                    <a:ext uri="{9D8B030D-6E8A-4147-A177-3AD203B41FA5}">
                      <a16:colId xmlns:a16="http://schemas.microsoft.com/office/drawing/2014/main" xmlns="" val="3986014568"/>
                    </a:ext>
                  </a:extLst>
                </a:gridCol>
                <a:gridCol w="1473764">
                  <a:extLst>
                    <a:ext uri="{9D8B030D-6E8A-4147-A177-3AD203B41FA5}">
                      <a16:colId xmlns:a16="http://schemas.microsoft.com/office/drawing/2014/main" xmlns="" val="3091109091"/>
                    </a:ext>
                  </a:extLst>
                </a:gridCol>
              </a:tblGrid>
              <a:tr h="452265">
                <a:tc>
                  <a:txBody>
                    <a:bodyPr/>
                    <a:lstStyle/>
                    <a:p>
                      <a:r>
                        <a:rPr lang="en-US" sz="2100" dirty="0"/>
                        <a:t>Event</a:t>
                      </a:r>
                    </a:p>
                  </a:txBody>
                  <a:tcPr marL="121920" marR="12192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2100" dirty="0"/>
                        <a:t>Rescue</a:t>
                      </a:r>
                    </a:p>
                  </a:txBody>
                  <a:tcPr marL="121920" marR="12192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3961666745"/>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soldier</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908779396"/>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dog</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4258346046"/>
                  </a:ext>
                </a:extLst>
              </a:tr>
              <a:tr h="438563">
                <a:tc>
                  <a:txBody>
                    <a:bodyPr/>
                    <a:lstStyle/>
                    <a:p>
                      <a:r>
                        <a:rPr lang="en-US" sz="1900" b="1" dirty="0">
                          <a:solidFill>
                            <a:schemeClr val="tx1">
                              <a:lumMod val="65000"/>
                              <a:lumOff val="35000"/>
                            </a:schemeClr>
                          </a:solidFill>
                        </a:rPr>
                        <a:t>Target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child</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608827137"/>
                  </a:ext>
                </a:extLst>
              </a:tr>
            </a:tbl>
          </a:graphicData>
        </a:graphic>
      </p:graphicFrame>
      <p:sp>
        <p:nvSpPr>
          <p:cNvPr id="20" name="Triangle 19">
            <a:extLst>
              <a:ext uri="{FF2B5EF4-FFF2-40B4-BE49-F238E27FC236}">
                <a16:creationId xmlns:a16="http://schemas.microsoft.com/office/drawing/2014/main" xmlns="" id="{9B322AA3-9680-6810-E73D-811F28A6E30E}"/>
              </a:ext>
            </a:extLst>
          </p:cNvPr>
          <p:cNvSpPr/>
          <p:nvPr/>
        </p:nvSpPr>
        <p:spPr>
          <a:xfrm>
            <a:off x="10084561" y="2418708"/>
            <a:ext cx="182880" cy="18288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5" name="Oval 24">
            <a:extLst>
              <a:ext uri="{FF2B5EF4-FFF2-40B4-BE49-F238E27FC236}">
                <a16:creationId xmlns:a16="http://schemas.microsoft.com/office/drawing/2014/main" xmlns="" id="{C440453B-CE4A-9E73-E094-7E94FE62AEDC}"/>
              </a:ext>
            </a:extLst>
          </p:cNvPr>
          <p:cNvSpPr/>
          <p:nvPr/>
        </p:nvSpPr>
        <p:spPr>
          <a:xfrm>
            <a:off x="9803408" y="2863341"/>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7" name="Freeform 26">
            <a:extLst>
              <a:ext uri="{FF2B5EF4-FFF2-40B4-BE49-F238E27FC236}">
                <a16:creationId xmlns:a16="http://schemas.microsoft.com/office/drawing/2014/main" xmlns="" id="{83EDC82C-837F-FF9A-7403-0E961C1E4018}"/>
              </a:ext>
            </a:extLst>
          </p:cNvPr>
          <p:cNvSpPr/>
          <p:nvPr/>
        </p:nvSpPr>
        <p:spPr>
          <a:xfrm>
            <a:off x="9888809" y="2595927"/>
            <a:ext cx="259255" cy="28027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8" name="Freeform 27">
            <a:extLst>
              <a:ext uri="{FF2B5EF4-FFF2-40B4-BE49-F238E27FC236}">
                <a16:creationId xmlns:a16="http://schemas.microsoft.com/office/drawing/2014/main" xmlns="" id="{2FC651FE-ED18-B5FA-3781-0C70B9C17226}"/>
              </a:ext>
            </a:extLst>
          </p:cNvPr>
          <p:cNvSpPr/>
          <p:nvPr/>
        </p:nvSpPr>
        <p:spPr>
          <a:xfrm>
            <a:off x="10169085" y="2595927"/>
            <a:ext cx="140647" cy="420413"/>
          </a:xfrm>
          <a:custGeom>
            <a:avLst/>
            <a:gdLst>
              <a:gd name="connsiteX0" fmla="*/ 0 w 105485"/>
              <a:gd name="connsiteY0" fmla="*/ 0 h 315310"/>
              <a:gd name="connsiteX1" fmla="*/ 89338 w 105485"/>
              <a:gd name="connsiteY1" fmla="*/ 162910 h 315310"/>
              <a:gd name="connsiteX2" fmla="*/ 105103 w 105485"/>
              <a:gd name="connsiteY2" fmla="*/ 315310 h 315310"/>
            </a:gdLst>
            <a:ahLst/>
            <a:cxnLst>
              <a:cxn ang="0">
                <a:pos x="connsiteX0" y="connsiteY0"/>
              </a:cxn>
              <a:cxn ang="0">
                <a:pos x="connsiteX1" y="connsiteY1"/>
              </a:cxn>
              <a:cxn ang="0">
                <a:pos x="connsiteX2" y="connsiteY2"/>
              </a:cxn>
            </a:cxnLst>
            <a:rect l="l" t="t" r="r" b="b"/>
            <a:pathLst>
              <a:path w="105485" h="315310">
                <a:moveTo>
                  <a:pt x="0" y="0"/>
                </a:moveTo>
                <a:cubicBezTo>
                  <a:pt x="35910" y="55179"/>
                  <a:pt x="71821" y="110358"/>
                  <a:pt x="89338" y="162910"/>
                </a:cubicBezTo>
                <a:cubicBezTo>
                  <a:pt x="106855" y="215462"/>
                  <a:pt x="105979" y="265386"/>
                  <a:pt x="105103" y="315310"/>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9" name="Freeform 28">
            <a:extLst>
              <a:ext uri="{FF2B5EF4-FFF2-40B4-BE49-F238E27FC236}">
                <a16:creationId xmlns:a16="http://schemas.microsoft.com/office/drawing/2014/main" xmlns="" id="{254FD05D-2077-C27E-DD85-4FF389959F5A}"/>
              </a:ext>
            </a:extLst>
          </p:cNvPr>
          <p:cNvSpPr/>
          <p:nvPr/>
        </p:nvSpPr>
        <p:spPr>
          <a:xfrm>
            <a:off x="10176091" y="2581913"/>
            <a:ext cx="434428" cy="399393"/>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33" name="TextBox 32">
            <a:extLst>
              <a:ext uri="{FF2B5EF4-FFF2-40B4-BE49-F238E27FC236}">
                <a16:creationId xmlns:a16="http://schemas.microsoft.com/office/drawing/2014/main" xmlns="" id="{255C496C-7A0E-D779-2E34-814A8666E5D1}"/>
              </a:ext>
            </a:extLst>
          </p:cNvPr>
          <p:cNvSpPr txBox="1"/>
          <p:nvPr/>
        </p:nvSpPr>
        <p:spPr>
          <a:xfrm>
            <a:off x="9539113" y="2589971"/>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35" name="TextBox 34">
            <a:extLst>
              <a:ext uri="{FF2B5EF4-FFF2-40B4-BE49-F238E27FC236}">
                <a16:creationId xmlns:a16="http://schemas.microsoft.com/office/drawing/2014/main" xmlns="" id="{4F5BFD40-45DF-BF2A-5106-7410BAC1E821}"/>
              </a:ext>
            </a:extLst>
          </p:cNvPr>
          <p:cNvSpPr txBox="1"/>
          <p:nvPr/>
        </p:nvSpPr>
        <p:spPr>
          <a:xfrm>
            <a:off x="9804737" y="2147955"/>
            <a:ext cx="678391" cy="276999"/>
          </a:xfrm>
          <a:prstGeom prst="rect">
            <a:avLst/>
          </a:prstGeom>
          <a:noFill/>
        </p:spPr>
        <p:txBody>
          <a:bodyPr wrap="none" rtlCol="0">
            <a:spAutoFit/>
          </a:bodyPr>
          <a:lstStyle/>
          <a:p>
            <a:pPr defTabSz="1219170">
              <a:defRPr/>
            </a:pPr>
            <a:r>
              <a:rPr lang="en-US" sz="1200" b="1" dirty="0">
                <a:solidFill>
                  <a:srgbClr val="000000">
                    <a:lumMod val="65000"/>
                    <a:lumOff val="35000"/>
                  </a:srgbClr>
                </a:solidFill>
              </a:rPr>
              <a:t>rescue</a:t>
            </a:r>
          </a:p>
        </p:txBody>
      </p:sp>
      <p:sp>
        <p:nvSpPr>
          <p:cNvPr id="45" name="TextBox 44">
            <a:extLst>
              <a:ext uri="{FF2B5EF4-FFF2-40B4-BE49-F238E27FC236}">
                <a16:creationId xmlns:a16="http://schemas.microsoft.com/office/drawing/2014/main" xmlns="" id="{7994189F-85AF-2EC1-E956-740308FA0273}"/>
              </a:ext>
            </a:extLst>
          </p:cNvPr>
          <p:cNvSpPr txBox="1"/>
          <p:nvPr/>
        </p:nvSpPr>
        <p:spPr>
          <a:xfrm>
            <a:off x="10049252" y="2675667"/>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46" name="TextBox 45">
            <a:extLst>
              <a:ext uri="{FF2B5EF4-FFF2-40B4-BE49-F238E27FC236}">
                <a16:creationId xmlns:a16="http://schemas.microsoft.com/office/drawing/2014/main" xmlns="" id="{9CDC7797-4608-E839-799B-5EB89000E5AC}"/>
              </a:ext>
            </a:extLst>
          </p:cNvPr>
          <p:cNvSpPr txBox="1"/>
          <p:nvPr/>
        </p:nvSpPr>
        <p:spPr>
          <a:xfrm>
            <a:off x="10364888" y="2533765"/>
            <a:ext cx="494046"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target</a:t>
            </a:r>
          </a:p>
        </p:txBody>
      </p:sp>
      <p:sp>
        <p:nvSpPr>
          <p:cNvPr id="12" name="TextBox 11">
            <a:extLst>
              <a:ext uri="{FF2B5EF4-FFF2-40B4-BE49-F238E27FC236}">
                <a16:creationId xmlns:a16="http://schemas.microsoft.com/office/drawing/2014/main" xmlns="" id="{01107AEE-4E63-7A1B-B920-106C26442F6E}"/>
              </a:ext>
            </a:extLst>
          </p:cNvPr>
          <p:cNvSpPr txBox="1"/>
          <p:nvPr/>
        </p:nvSpPr>
        <p:spPr>
          <a:xfrm>
            <a:off x="8362470" y="1663214"/>
            <a:ext cx="3353620" cy="738664"/>
          </a:xfrm>
          <a:prstGeom prst="rect">
            <a:avLst/>
          </a:prstGeom>
          <a:noFill/>
        </p:spPr>
        <p:txBody>
          <a:bodyPr wrap="square">
            <a:spAutoFit/>
          </a:bodyPr>
          <a:lstStyle/>
          <a:p>
            <a:pPr defTabSz="1219170">
              <a:defRPr/>
            </a:pPr>
            <a:r>
              <a:rPr lang="en-US" dirty="0"/>
              <a:t>What happened?  </a:t>
            </a:r>
          </a:p>
          <a:p>
            <a:pPr defTabSz="1219170">
              <a:defRPr/>
            </a:pPr>
            <a:r>
              <a:rPr lang="en-US" dirty="0"/>
              <a:t>Who? </a:t>
            </a:r>
          </a:p>
          <a:p>
            <a:pPr defTabSz="1219170">
              <a:defRPr/>
            </a:pPr>
            <a:endParaRPr lang="en-US" dirty="0"/>
          </a:p>
        </p:txBody>
      </p:sp>
      <p:sp>
        <p:nvSpPr>
          <p:cNvPr id="14" name="Rounded Rectangular Callout 13">
            <a:extLst>
              <a:ext uri="{FF2B5EF4-FFF2-40B4-BE49-F238E27FC236}">
                <a16:creationId xmlns:a16="http://schemas.microsoft.com/office/drawing/2014/main" xmlns="" id="{367B0C67-0AE7-1EF9-E156-04EEB755669F}"/>
              </a:ext>
            </a:extLst>
          </p:cNvPr>
          <p:cNvSpPr/>
          <p:nvPr/>
        </p:nvSpPr>
        <p:spPr>
          <a:xfrm>
            <a:off x="8210139" y="1421699"/>
            <a:ext cx="3505951" cy="3625935"/>
          </a:xfrm>
          <a:prstGeom prst="wedgeRoundRectCallout">
            <a:avLst>
              <a:gd name="adj1" fmla="val -12333"/>
              <a:gd name="adj2" fmla="val 62034"/>
              <a:gd name="adj3" fmla="val 16667"/>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6" name="Rectangle 5">
            <a:extLst>
              <a:ext uri="{FF2B5EF4-FFF2-40B4-BE49-F238E27FC236}">
                <a16:creationId xmlns:a16="http://schemas.microsoft.com/office/drawing/2014/main" xmlns="" id="{EDEBABD2-CF14-14E8-DAFF-F349F3742A99}"/>
              </a:ext>
            </a:extLst>
          </p:cNvPr>
          <p:cNvSpPr/>
          <p:nvPr/>
        </p:nvSpPr>
        <p:spPr>
          <a:xfrm>
            <a:off x="10049253" y="1576855"/>
            <a:ext cx="1585028" cy="31500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Event Type</a:t>
            </a:r>
          </a:p>
        </p:txBody>
      </p:sp>
      <p:sp>
        <p:nvSpPr>
          <p:cNvPr id="8" name="Rectangle 7">
            <a:extLst>
              <a:ext uri="{FF2B5EF4-FFF2-40B4-BE49-F238E27FC236}">
                <a16:creationId xmlns:a16="http://schemas.microsoft.com/office/drawing/2014/main" xmlns="" id="{BBCBCE32-F2D0-2CC1-95AE-6471AC283CD3}"/>
              </a:ext>
            </a:extLst>
          </p:cNvPr>
          <p:cNvSpPr/>
          <p:nvPr/>
        </p:nvSpPr>
        <p:spPr>
          <a:xfrm>
            <a:off x="10049253" y="1918644"/>
            <a:ext cx="1585028" cy="33845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Argument</a:t>
            </a:r>
          </a:p>
        </p:txBody>
      </p:sp>
      <p:sp>
        <p:nvSpPr>
          <p:cNvPr id="15" name="Rectangle 14">
            <a:extLst>
              <a:ext uri="{FF2B5EF4-FFF2-40B4-BE49-F238E27FC236}">
                <a16:creationId xmlns:a16="http://schemas.microsoft.com/office/drawing/2014/main" xmlns="" id="{84F426F1-41DC-AA7A-32CC-C7920B680A0E}"/>
              </a:ext>
            </a:extLst>
          </p:cNvPr>
          <p:cNvSpPr/>
          <p:nvPr/>
        </p:nvSpPr>
        <p:spPr>
          <a:xfrm>
            <a:off x="21076" y="1054101"/>
            <a:ext cx="12149848" cy="5438775"/>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924961" algn="ctr" defTabSz="1219170">
              <a:lnSpc>
                <a:spcPct val="150000"/>
              </a:lnSpc>
              <a:defRPr/>
            </a:pPr>
            <a:r>
              <a:rPr lang="en-US" sz="2667" b="1" dirty="0">
                <a:solidFill>
                  <a:srgbClr val="53585F"/>
                </a:solidFill>
                <a:latin typeface="Arial"/>
              </a:rPr>
              <a:t>Event Extraction</a:t>
            </a:r>
          </a:p>
          <a:p>
            <a:pPr marL="1151438" defTabSz="1219170">
              <a:lnSpc>
                <a:spcPct val="150000"/>
              </a:lnSpc>
              <a:defRPr/>
            </a:pPr>
            <a:r>
              <a:rPr lang="en-US" sz="2400" b="1" dirty="0">
                <a:solidFill>
                  <a:srgbClr val="53585F"/>
                </a:solidFill>
                <a:latin typeface="Arial"/>
              </a:rPr>
              <a:t>Input:</a:t>
            </a:r>
            <a:r>
              <a:rPr lang="en-US" sz="2400" b="1" dirty="0">
                <a:solidFill>
                  <a:srgbClr val="53585F"/>
                </a:solidFill>
                <a:latin typeface="Arial"/>
                <a:sym typeface="Wingdings" pitchFamily="2" charset="2"/>
              </a:rPr>
              <a:t> </a:t>
            </a:r>
            <a:r>
              <a:rPr lang="en-US" sz="2400" dirty="0">
                <a:solidFill>
                  <a:srgbClr val="53585F"/>
                </a:solidFill>
                <a:latin typeface="Arial"/>
                <a:sym typeface="Wingdings" pitchFamily="2" charset="2"/>
              </a:rPr>
              <a:t>text, </a:t>
            </a:r>
            <a:r>
              <a:rPr lang="en-US" sz="2400" dirty="0" err="1">
                <a:solidFill>
                  <a:srgbClr val="53585F"/>
                </a:solidFill>
                <a:latin typeface="Arial"/>
                <a:sym typeface="Wingdings" pitchFamily="2" charset="2"/>
              </a:rPr>
              <a:t>i</a:t>
            </a:r>
            <a:r>
              <a:rPr lang="en-US" sz="2400" dirty="0">
                <a:solidFill>
                  <a:srgbClr val="53585F"/>
                </a:solidFill>
                <a:latin typeface="Arial"/>
                <a:sym typeface="Wingdings" pitchFamily="2" charset="2"/>
              </a:rPr>
              <a:t>mage, video, speech, …</a:t>
            </a:r>
          </a:p>
          <a:p>
            <a:pPr marL="1151438">
              <a:lnSpc>
                <a:spcPct val="150000"/>
              </a:lnSpc>
              <a:defRPr/>
            </a:pPr>
            <a:r>
              <a:rPr lang="en-US" sz="2400" b="1" dirty="0">
                <a:solidFill>
                  <a:schemeClr val="bg1">
                    <a:lumMod val="75000"/>
                  </a:schemeClr>
                </a:solidFill>
                <a:latin typeface="Arial"/>
                <a:sym typeface="Wingdings" pitchFamily="2" charset="2"/>
              </a:rPr>
              <a:t>Output: </a:t>
            </a:r>
            <a:r>
              <a:rPr lang="en-US" sz="2400" dirty="0">
                <a:solidFill>
                  <a:schemeClr val="bg1">
                    <a:lumMod val="75000"/>
                  </a:schemeClr>
                </a:solidFill>
                <a:latin typeface="Arial"/>
                <a:sym typeface="Wingdings" pitchFamily="2" charset="2"/>
              </a:rPr>
              <a:t>s</a:t>
            </a:r>
            <a:r>
              <a:rPr lang="en-US" sz="2400" dirty="0" err="1">
                <a:solidFill>
                  <a:schemeClr val="bg1">
                    <a:lumMod val="75000"/>
                  </a:schemeClr>
                </a:solidFill>
                <a:latin typeface="Arial"/>
                <a:sym typeface="Wingdings" pitchFamily="2" charset="2"/>
              </a:rPr>
              <a:t>tructured</a:t>
            </a:r>
            <a:r>
              <a:rPr lang="en-US" sz="2400" dirty="0">
                <a:solidFill>
                  <a:schemeClr val="bg1">
                    <a:lumMod val="75000"/>
                  </a:schemeClr>
                </a:solidFill>
                <a:latin typeface="Arial"/>
                <a:sym typeface="Wingdings" pitchFamily="2" charset="2"/>
              </a:rPr>
              <a:t> knowledge</a:t>
            </a:r>
            <a:r>
              <a:rPr lang="en-US" sz="2400" b="1" dirty="0">
                <a:solidFill>
                  <a:schemeClr val="bg1">
                    <a:lumMod val="75000"/>
                  </a:schemeClr>
                </a:solidFill>
                <a:latin typeface="Arial"/>
              </a:rPr>
              <a:t/>
            </a:r>
            <a:br>
              <a:rPr lang="en-US" sz="2400" b="1" dirty="0">
                <a:solidFill>
                  <a:schemeClr val="bg1">
                    <a:lumMod val="75000"/>
                  </a:schemeClr>
                </a:solidFill>
                <a:latin typeface="Arial"/>
              </a:rPr>
            </a:br>
            <a:r>
              <a:rPr lang="en-US" sz="2400" b="1" dirty="0">
                <a:solidFill>
                  <a:schemeClr val="bg1">
                    <a:lumMod val="75000"/>
                  </a:schemeClr>
                </a:solidFill>
                <a:latin typeface="Arial"/>
              </a:rPr>
              <a:t>      1. Event Type </a:t>
            </a:r>
            <a:r>
              <a:rPr lang="en-US" sz="1867" b="1" i="1" dirty="0">
                <a:solidFill>
                  <a:schemeClr val="bg1">
                    <a:lumMod val="75000"/>
                  </a:schemeClr>
                </a:solidFill>
                <a:latin typeface="Arial"/>
              </a:rPr>
              <a:t>(e.g., protest)</a:t>
            </a:r>
            <a:r>
              <a:rPr lang="en-US" sz="2400" b="1" dirty="0">
                <a:solidFill>
                  <a:schemeClr val="bg1">
                    <a:lumMod val="75000"/>
                  </a:schemeClr>
                </a:solidFill>
                <a:latin typeface="Arial"/>
              </a:rPr>
              <a:t/>
            </a:r>
            <a:br>
              <a:rPr lang="en-US" sz="2400" b="1" dirty="0">
                <a:solidFill>
                  <a:schemeClr val="bg1">
                    <a:lumMod val="75000"/>
                  </a:schemeClr>
                </a:solidFill>
                <a:latin typeface="Arial"/>
              </a:rPr>
            </a:br>
            <a:r>
              <a:rPr lang="en-US" sz="2400" b="1" dirty="0">
                <a:solidFill>
                  <a:schemeClr val="bg1">
                    <a:lumMod val="75000"/>
                  </a:schemeClr>
                </a:solidFill>
                <a:latin typeface="Arial"/>
              </a:rPr>
              <a:t>      2. Participants </a:t>
            </a:r>
            <a:r>
              <a:rPr lang="en-US" sz="1867" b="1" i="1" dirty="0">
                <a:solidFill>
                  <a:schemeClr val="bg1">
                    <a:lumMod val="75000"/>
                  </a:schemeClr>
                </a:solidFill>
                <a:latin typeface="Arial"/>
              </a:rPr>
              <a:t>(e.g., child) </a:t>
            </a:r>
            <a:r>
              <a:rPr lang="en-US" sz="2400" b="1" dirty="0">
                <a:solidFill>
                  <a:schemeClr val="bg1">
                    <a:lumMod val="75000"/>
                  </a:schemeClr>
                </a:solidFill>
                <a:latin typeface="Arial"/>
              </a:rPr>
              <a:t>&amp; Semantic Roles </a:t>
            </a:r>
            <a:r>
              <a:rPr lang="en-US" sz="1867" b="1" i="1" dirty="0">
                <a:solidFill>
                  <a:schemeClr val="bg1">
                    <a:lumMod val="75000"/>
                  </a:schemeClr>
                </a:solidFill>
                <a:latin typeface="Arial"/>
              </a:rPr>
              <a:t>(e.g., protester)</a:t>
            </a:r>
          </a:p>
          <a:p>
            <a:pPr marL="1151438">
              <a:lnSpc>
                <a:spcPct val="150000"/>
              </a:lnSpc>
              <a:defRPr/>
            </a:pPr>
            <a:endParaRPr lang="en-US" sz="1867" b="1" i="1" dirty="0">
              <a:solidFill>
                <a:schemeClr val="bg1">
                  <a:lumMod val="75000"/>
                </a:schemeClr>
              </a:solidFill>
              <a:latin typeface="Arial"/>
            </a:endParaRPr>
          </a:p>
          <a:p>
            <a:pPr marL="1151438">
              <a:lnSpc>
                <a:spcPct val="150000"/>
              </a:lnSpc>
              <a:defRPr/>
            </a:pPr>
            <a:r>
              <a:rPr lang="en-US" sz="2133" b="1" i="1" dirty="0">
                <a:solidFill>
                  <a:srgbClr val="53585F">
                    <a:lumMod val="75000"/>
                  </a:srgbClr>
                </a:solidFill>
                <a:latin typeface="Arial"/>
              </a:rPr>
              <a:t> </a:t>
            </a:r>
            <a:endParaRPr lang="en-US" sz="2133" b="1" i="1" dirty="0">
              <a:solidFill>
                <a:schemeClr val="accent1"/>
              </a:solidFill>
              <a:latin typeface="Arial"/>
            </a:endParaRPr>
          </a:p>
          <a:p>
            <a:pPr marL="1151438" defTabSz="1219170">
              <a:lnSpc>
                <a:spcPct val="150000"/>
              </a:lnSpc>
              <a:defRPr/>
            </a:pPr>
            <a:endParaRPr lang="en-US" sz="3200" i="1" dirty="0">
              <a:solidFill>
                <a:srgbClr val="FFFFFF"/>
              </a:solidFill>
              <a:latin typeface="Arial"/>
            </a:endParaRPr>
          </a:p>
        </p:txBody>
      </p:sp>
      <p:sp>
        <p:nvSpPr>
          <p:cNvPr id="17" name="TextBox 16">
            <a:extLst>
              <a:ext uri="{FF2B5EF4-FFF2-40B4-BE49-F238E27FC236}">
                <a16:creationId xmlns:a16="http://schemas.microsoft.com/office/drawing/2014/main" xmlns="" id="{D49EB7A1-D1B7-B0E8-1722-E114E4C83DAF}"/>
              </a:ext>
            </a:extLst>
          </p:cNvPr>
          <p:cNvSpPr txBox="1"/>
          <p:nvPr/>
        </p:nvSpPr>
        <p:spPr>
          <a:xfrm>
            <a:off x="232229" y="6509306"/>
            <a:ext cx="8960820" cy="276999"/>
          </a:xfrm>
          <a:prstGeom prst="rect">
            <a:avLst/>
          </a:prstGeom>
          <a:noFill/>
        </p:spPr>
        <p:txBody>
          <a:bodyPr wrap="square">
            <a:spAutoFit/>
          </a:bodyPr>
          <a:lstStyle/>
          <a:p>
            <a:r>
              <a:rPr lang="en-US" sz="1200" dirty="0"/>
              <a:t>[Manling Li, et al., Cross-media Structured Common Space for Multimedia Event Extraction. ACL 2020]</a:t>
            </a:r>
          </a:p>
        </p:txBody>
      </p:sp>
      <p:sp>
        <p:nvSpPr>
          <p:cNvPr id="7" name="Google Shape;373;p26">
            <a:extLst>
              <a:ext uri="{FF2B5EF4-FFF2-40B4-BE49-F238E27FC236}">
                <a16:creationId xmlns:a16="http://schemas.microsoft.com/office/drawing/2014/main" xmlns="" id="{30C88E5B-301F-75DC-F65B-D0A69A3019E7}"/>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9" name="Google Shape;376;p26">
            <a:extLst>
              <a:ext uri="{FF2B5EF4-FFF2-40B4-BE49-F238E27FC236}">
                <a16:creationId xmlns:a16="http://schemas.microsoft.com/office/drawing/2014/main" xmlns="" id="{1B2EC0B7-2917-40E1-62BD-32A6CAE603AE}"/>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4089688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EFB2D-18AA-9A3F-1622-D21A3C6B7ACC}"/>
              </a:ext>
            </a:extLst>
          </p:cNvPr>
          <p:cNvSpPr>
            <a:spLocks noGrp="1"/>
          </p:cNvSpPr>
          <p:nvPr>
            <p:ph type="title"/>
          </p:nvPr>
        </p:nvSpPr>
        <p:spPr/>
        <p:txBody>
          <a:bodyPr/>
          <a:lstStyle/>
          <a:p>
            <a:r>
              <a:rPr lang="en-US" dirty="0"/>
              <a:t>What is Multimodal</a:t>
            </a:r>
            <a:r>
              <a:rPr lang="zh-CN" altLang="en-US" dirty="0"/>
              <a:t> </a:t>
            </a:r>
            <a:r>
              <a:rPr lang="en-US" b="1" dirty="0"/>
              <a:t>Event Extraction</a:t>
            </a:r>
            <a:r>
              <a:rPr lang="en-US" dirty="0"/>
              <a:t>? </a:t>
            </a:r>
            <a:r>
              <a:rPr lang="en-US" dirty="0">
                <a:latin typeface="Arial"/>
                <a:ea typeface="+mn-ea"/>
                <a:cs typeface="+mn-cs"/>
                <a:sym typeface="Arial"/>
              </a:rPr>
              <a:t>[Li et al, ACL’20]</a:t>
            </a:r>
            <a:endParaRPr lang="en-US" dirty="0"/>
          </a:p>
        </p:txBody>
      </p:sp>
      <p:pic>
        <p:nvPicPr>
          <p:cNvPr id="3" name="Picture 6">
            <a:extLst>
              <a:ext uri="{FF2B5EF4-FFF2-40B4-BE49-F238E27FC236}">
                <a16:creationId xmlns:a16="http://schemas.microsoft.com/office/drawing/2014/main" xmlns="" id="{E0E06D1E-691F-CFD2-C3B8-23BD4871DC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34" r="3129"/>
          <a:stretch/>
        </p:blipFill>
        <p:spPr bwMode="auto">
          <a:xfrm>
            <a:off x="851171" y="872165"/>
            <a:ext cx="6736720" cy="497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300E4F4-0619-E770-31D3-9860FD65AD57}"/>
              </a:ext>
            </a:extLst>
          </p:cNvPr>
          <p:cNvSpPr/>
          <p:nvPr/>
        </p:nvSpPr>
        <p:spPr>
          <a:xfrm>
            <a:off x="1258111" y="1673158"/>
            <a:ext cx="4565515" cy="388205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graphicFrame>
        <p:nvGraphicFramePr>
          <p:cNvPr id="5" name="Table 2">
            <a:extLst>
              <a:ext uri="{FF2B5EF4-FFF2-40B4-BE49-F238E27FC236}">
                <a16:creationId xmlns:a16="http://schemas.microsoft.com/office/drawing/2014/main" xmlns="" id="{3360A33D-9FA4-D82E-DFDB-A97F3DB96C1B}"/>
              </a:ext>
            </a:extLst>
          </p:cNvPr>
          <p:cNvGraphicFramePr>
            <a:graphicFrameLocks noGrp="1"/>
          </p:cNvGraphicFramePr>
          <p:nvPr/>
        </p:nvGraphicFramePr>
        <p:xfrm>
          <a:off x="21076" y="1576856"/>
          <a:ext cx="2689155" cy="1767954"/>
        </p:xfrm>
        <a:graphic>
          <a:graphicData uri="http://schemas.openxmlformats.org/drawingml/2006/table">
            <a:tbl>
              <a:tblPr firstRow="1" bandRow="1">
                <a:tableStyleId>{69012ECD-51FC-41F1-AA8D-1B2483CD663E}</a:tableStyleId>
              </a:tblPr>
              <a:tblGrid>
                <a:gridCol w="1215391">
                  <a:extLst>
                    <a:ext uri="{9D8B030D-6E8A-4147-A177-3AD203B41FA5}">
                      <a16:colId xmlns:a16="http://schemas.microsoft.com/office/drawing/2014/main" xmlns="" val="3986014568"/>
                    </a:ext>
                  </a:extLst>
                </a:gridCol>
                <a:gridCol w="1473764">
                  <a:extLst>
                    <a:ext uri="{9D8B030D-6E8A-4147-A177-3AD203B41FA5}">
                      <a16:colId xmlns:a16="http://schemas.microsoft.com/office/drawing/2014/main" xmlns="" val="3091109091"/>
                    </a:ext>
                  </a:extLst>
                </a:gridCol>
              </a:tblGrid>
              <a:tr h="452265">
                <a:tc>
                  <a:txBody>
                    <a:bodyPr/>
                    <a:lstStyle/>
                    <a:p>
                      <a:r>
                        <a:rPr lang="en-US" sz="2100" dirty="0"/>
                        <a:t>Event</a:t>
                      </a:r>
                    </a:p>
                  </a:txBody>
                  <a:tcPr marL="121920" marR="12192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2100" dirty="0"/>
                        <a:t>Rescue</a:t>
                      </a:r>
                    </a:p>
                  </a:txBody>
                  <a:tcPr marL="121920" marR="12192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3961666745"/>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soldier</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908779396"/>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dog</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4258346046"/>
                  </a:ext>
                </a:extLst>
              </a:tr>
              <a:tr h="438563">
                <a:tc>
                  <a:txBody>
                    <a:bodyPr/>
                    <a:lstStyle/>
                    <a:p>
                      <a:r>
                        <a:rPr lang="en-US" sz="1900" b="1" dirty="0">
                          <a:solidFill>
                            <a:schemeClr val="tx1">
                              <a:lumMod val="65000"/>
                              <a:lumOff val="35000"/>
                            </a:schemeClr>
                          </a:solidFill>
                        </a:rPr>
                        <a:t>Target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child</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608827137"/>
                  </a:ext>
                </a:extLst>
              </a:tr>
            </a:tbl>
          </a:graphicData>
        </a:graphic>
      </p:graphicFrame>
      <p:sp>
        <p:nvSpPr>
          <p:cNvPr id="20" name="Triangle 19">
            <a:extLst>
              <a:ext uri="{FF2B5EF4-FFF2-40B4-BE49-F238E27FC236}">
                <a16:creationId xmlns:a16="http://schemas.microsoft.com/office/drawing/2014/main" xmlns="" id="{9B322AA3-9680-6810-E73D-811F28A6E30E}"/>
              </a:ext>
            </a:extLst>
          </p:cNvPr>
          <p:cNvSpPr/>
          <p:nvPr/>
        </p:nvSpPr>
        <p:spPr>
          <a:xfrm>
            <a:off x="10084561" y="2418708"/>
            <a:ext cx="182880" cy="18288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5" name="Oval 24">
            <a:extLst>
              <a:ext uri="{FF2B5EF4-FFF2-40B4-BE49-F238E27FC236}">
                <a16:creationId xmlns:a16="http://schemas.microsoft.com/office/drawing/2014/main" xmlns="" id="{C440453B-CE4A-9E73-E094-7E94FE62AEDC}"/>
              </a:ext>
            </a:extLst>
          </p:cNvPr>
          <p:cNvSpPr/>
          <p:nvPr/>
        </p:nvSpPr>
        <p:spPr>
          <a:xfrm>
            <a:off x="9803408" y="2863341"/>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7" name="Freeform 26">
            <a:extLst>
              <a:ext uri="{FF2B5EF4-FFF2-40B4-BE49-F238E27FC236}">
                <a16:creationId xmlns:a16="http://schemas.microsoft.com/office/drawing/2014/main" xmlns="" id="{83EDC82C-837F-FF9A-7403-0E961C1E4018}"/>
              </a:ext>
            </a:extLst>
          </p:cNvPr>
          <p:cNvSpPr/>
          <p:nvPr/>
        </p:nvSpPr>
        <p:spPr>
          <a:xfrm>
            <a:off x="9888809" y="2595927"/>
            <a:ext cx="259255" cy="28027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8" name="Freeform 27">
            <a:extLst>
              <a:ext uri="{FF2B5EF4-FFF2-40B4-BE49-F238E27FC236}">
                <a16:creationId xmlns:a16="http://schemas.microsoft.com/office/drawing/2014/main" xmlns="" id="{2FC651FE-ED18-B5FA-3781-0C70B9C17226}"/>
              </a:ext>
            </a:extLst>
          </p:cNvPr>
          <p:cNvSpPr/>
          <p:nvPr/>
        </p:nvSpPr>
        <p:spPr>
          <a:xfrm>
            <a:off x="10169085" y="2595927"/>
            <a:ext cx="140647" cy="420413"/>
          </a:xfrm>
          <a:custGeom>
            <a:avLst/>
            <a:gdLst>
              <a:gd name="connsiteX0" fmla="*/ 0 w 105485"/>
              <a:gd name="connsiteY0" fmla="*/ 0 h 315310"/>
              <a:gd name="connsiteX1" fmla="*/ 89338 w 105485"/>
              <a:gd name="connsiteY1" fmla="*/ 162910 h 315310"/>
              <a:gd name="connsiteX2" fmla="*/ 105103 w 105485"/>
              <a:gd name="connsiteY2" fmla="*/ 315310 h 315310"/>
            </a:gdLst>
            <a:ahLst/>
            <a:cxnLst>
              <a:cxn ang="0">
                <a:pos x="connsiteX0" y="connsiteY0"/>
              </a:cxn>
              <a:cxn ang="0">
                <a:pos x="connsiteX1" y="connsiteY1"/>
              </a:cxn>
              <a:cxn ang="0">
                <a:pos x="connsiteX2" y="connsiteY2"/>
              </a:cxn>
            </a:cxnLst>
            <a:rect l="l" t="t" r="r" b="b"/>
            <a:pathLst>
              <a:path w="105485" h="315310">
                <a:moveTo>
                  <a:pt x="0" y="0"/>
                </a:moveTo>
                <a:cubicBezTo>
                  <a:pt x="35910" y="55179"/>
                  <a:pt x="71821" y="110358"/>
                  <a:pt x="89338" y="162910"/>
                </a:cubicBezTo>
                <a:cubicBezTo>
                  <a:pt x="106855" y="215462"/>
                  <a:pt x="105979" y="265386"/>
                  <a:pt x="105103" y="315310"/>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9" name="Freeform 28">
            <a:extLst>
              <a:ext uri="{FF2B5EF4-FFF2-40B4-BE49-F238E27FC236}">
                <a16:creationId xmlns:a16="http://schemas.microsoft.com/office/drawing/2014/main" xmlns="" id="{254FD05D-2077-C27E-DD85-4FF389959F5A}"/>
              </a:ext>
            </a:extLst>
          </p:cNvPr>
          <p:cNvSpPr/>
          <p:nvPr/>
        </p:nvSpPr>
        <p:spPr>
          <a:xfrm>
            <a:off x="10176091" y="2581913"/>
            <a:ext cx="434428" cy="399393"/>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33" name="TextBox 32">
            <a:extLst>
              <a:ext uri="{FF2B5EF4-FFF2-40B4-BE49-F238E27FC236}">
                <a16:creationId xmlns:a16="http://schemas.microsoft.com/office/drawing/2014/main" xmlns="" id="{255C496C-7A0E-D779-2E34-814A8666E5D1}"/>
              </a:ext>
            </a:extLst>
          </p:cNvPr>
          <p:cNvSpPr txBox="1"/>
          <p:nvPr/>
        </p:nvSpPr>
        <p:spPr>
          <a:xfrm>
            <a:off x="9539113" y="2589971"/>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35" name="TextBox 34">
            <a:extLst>
              <a:ext uri="{FF2B5EF4-FFF2-40B4-BE49-F238E27FC236}">
                <a16:creationId xmlns:a16="http://schemas.microsoft.com/office/drawing/2014/main" xmlns="" id="{4F5BFD40-45DF-BF2A-5106-7410BAC1E821}"/>
              </a:ext>
            </a:extLst>
          </p:cNvPr>
          <p:cNvSpPr txBox="1"/>
          <p:nvPr/>
        </p:nvSpPr>
        <p:spPr>
          <a:xfrm>
            <a:off x="9804737" y="2147955"/>
            <a:ext cx="678391" cy="276999"/>
          </a:xfrm>
          <a:prstGeom prst="rect">
            <a:avLst/>
          </a:prstGeom>
          <a:noFill/>
        </p:spPr>
        <p:txBody>
          <a:bodyPr wrap="none" rtlCol="0">
            <a:spAutoFit/>
          </a:bodyPr>
          <a:lstStyle/>
          <a:p>
            <a:pPr defTabSz="1219170">
              <a:defRPr/>
            </a:pPr>
            <a:r>
              <a:rPr lang="en-US" sz="1200" b="1" dirty="0">
                <a:solidFill>
                  <a:srgbClr val="000000">
                    <a:lumMod val="65000"/>
                    <a:lumOff val="35000"/>
                  </a:srgbClr>
                </a:solidFill>
              </a:rPr>
              <a:t>rescue</a:t>
            </a:r>
          </a:p>
        </p:txBody>
      </p:sp>
      <p:sp>
        <p:nvSpPr>
          <p:cNvPr id="45" name="TextBox 44">
            <a:extLst>
              <a:ext uri="{FF2B5EF4-FFF2-40B4-BE49-F238E27FC236}">
                <a16:creationId xmlns:a16="http://schemas.microsoft.com/office/drawing/2014/main" xmlns="" id="{7994189F-85AF-2EC1-E956-740308FA0273}"/>
              </a:ext>
            </a:extLst>
          </p:cNvPr>
          <p:cNvSpPr txBox="1"/>
          <p:nvPr/>
        </p:nvSpPr>
        <p:spPr>
          <a:xfrm>
            <a:off x="10049252" y="2675667"/>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46" name="TextBox 45">
            <a:extLst>
              <a:ext uri="{FF2B5EF4-FFF2-40B4-BE49-F238E27FC236}">
                <a16:creationId xmlns:a16="http://schemas.microsoft.com/office/drawing/2014/main" xmlns="" id="{9CDC7797-4608-E839-799B-5EB89000E5AC}"/>
              </a:ext>
            </a:extLst>
          </p:cNvPr>
          <p:cNvSpPr txBox="1"/>
          <p:nvPr/>
        </p:nvSpPr>
        <p:spPr>
          <a:xfrm>
            <a:off x="10364888" y="2533765"/>
            <a:ext cx="494046"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target</a:t>
            </a:r>
          </a:p>
        </p:txBody>
      </p:sp>
      <p:sp>
        <p:nvSpPr>
          <p:cNvPr id="12" name="TextBox 11">
            <a:extLst>
              <a:ext uri="{FF2B5EF4-FFF2-40B4-BE49-F238E27FC236}">
                <a16:creationId xmlns:a16="http://schemas.microsoft.com/office/drawing/2014/main" xmlns="" id="{01107AEE-4E63-7A1B-B920-106C26442F6E}"/>
              </a:ext>
            </a:extLst>
          </p:cNvPr>
          <p:cNvSpPr txBox="1"/>
          <p:nvPr/>
        </p:nvSpPr>
        <p:spPr>
          <a:xfrm>
            <a:off x="8362470" y="1663214"/>
            <a:ext cx="3353620" cy="738664"/>
          </a:xfrm>
          <a:prstGeom prst="rect">
            <a:avLst/>
          </a:prstGeom>
          <a:noFill/>
        </p:spPr>
        <p:txBody>
          <a:bodyPr wrap="square">
            <a:spAutoFit/>
          </a:bodyPr>
          <a:lstStyle/>
          <a:p>
            <a:pPr defTabSz="1219170">
              <a:defRPr/>
            </a:pPr>
            <a:r>
              <a:rPr lang="en-US" dirty="0"/>
              <a:t>What happened?  </a:t>
            </a:r>
          </a:p>
          <a:p>
            <a:pPr defTabSz="1219170">
              <a:defRPr/>
            </a:pPr>
            <a:r>
              <a:rPr lang="en-US" dirty="0"/>
              <a:t>Who? </a:t>
            </a:r>
          </a:p>
          <a:p>
            <a:pPr defTabSz="1219170">
              <a:defRPr/>
            </a:pPr>
            <a:endParaRPr lang="en-US" dirty="0"/>
          </a:p>
        </p:txBody>
      </p:sp>
      <p:sp>
        <p:nvSpPr>
          <p:cNvPr id="14" name="Rounded Rectangular Callout 13">
            <a:extLst>
              <a:ext uri="{FF2B5EF4-FFF2-40B4-BE49-F238E27FC236}">
                <a16:creationId xmlns:a16="http://schemas.microsoft.com/office/drawing/2014/main" xmlns="" id="{367B0C67-0AE7-1EF9-E156-04EEB755669F}"/>
              </a:ext>
            </a:extLst>
          </p:cNvPr>
          <p:cNvSpPr/>
          <p:nvPr/>
        </p:nvSpPr>
        <p:spPr>
          <a:xfrm>
            <a:off x="8210139" y="1421699"/>
            <a:ext cx="3505951" cy="3625935"/>
          </a:xfrm>
          <a:prstGeom prst="wedgeRoundRectCallout">
            <a:avLst>
              <a:gd name="adj1" fmla="val -12333"/>
              <a:gd name="adj2" fmla="val 62034"/>
              <a:gd name="adj3" fmla="val 16667"/>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6" name="Rectangle 5">
            <a:extLst>
              <a:ext uri="{FF2B5EF4-FFF2-40B4-BE49-F238E27FC236}">
                <a16:creationId xmlns:a16="http://schemas.microsoft.com/office/drawing/2014/main" xmlns="" id="{EDEBABD2-CF14-14E8-DAFF-F349F3742A99}"/>
              </a:ext>
            </a:extLst>
          </p:cNvPr>
          <p:cNvSpPr/>
          <p:nvPr/>
        </p:nvSpPr>
        <p:spPr>
          <a:xfrm>
            <a:off x="10049253" y="1576855"/>
            <a:ext cx="1585028" cy="31500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Event Type</a:t>
            </a:r>
          </a:p>
        </p:txBody>
      </p:sp>
      <p:sp>
        <p:nvSpPr>
          <p:cNvPr id="8" name="Rectangle 7">
            <a:extLst>
              <a:ext uri="{FF2B5EF4-FFF2-40B4-BE49-F238E27FC236}">
                <a16:creationId xmlns:a16="http://schemas.microsoft.com/office/drawing/2014/main" xmlns="" id="{BBCBCE32-F2D0-2CC1-95AE-6471AC283CD3}"/>
              </a:ext>
            </a:extLst>
          </p:cNvPr>
          <p:cNvSpPr/>
          <p:nvPr/>
        </p:nvSpPr>
        <p:spPr>
          <a:xfrm>
            <a:off x="10049253" y="1918644"/>
            <a:ext cx="1585028" cy="33845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Argument</a:t>
            </a:r>
          </a:p>
        </p:txBody>
      </p:sp>
      <p:sp>
        <p:nvSpPr>
          <p:cNvPr id="15" name="Rectangle 14">
            <a:extLst>
              <a:ext uri="{FF2B5EF4-FFF2-40B4-BE49-F238E27FC236}">
                <a16:creationId xmlns:a16="http://schemas.microsoft.com/office/drawing/2014/main" xmlns="" id="{84F426F1-41DC-AA7A-32CC-C7920B680A0E}"/>
              </a:ext>
            </a:extLst>
          </p:cNvPr>
          <p:cNvSpPr/>
          <p:nvPr/>
        </p:nvSpPr>
        <p:spPr>
          <a:xfrm>
            <a:off x="21076" y="1054101"/>
            <a:ext cx="12149848" cy="5438775"/>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924961" algn="ctr" defTabSz="1219170">
              <a:lnSpc>
                <a:spcPct val="150000"/>
              </a:lnSpc>
              <a:defRPr/>
            </a:pPr>
            <a:r>
              <a:rPr lang="en-US" sz="2667" b="1" dirty="0">
                <a:solidFill>
                  <a:srgbClr val="53585F"/>
                </a:solidFill>
                <a:latin typeface="Arial"/>
              </a:rPr>
              <a:t>Event Extraction</a:t>
            </a:r>
          </a:p>
          <a:p>
            <a:pPr marL="1151438" defTabSz="1219170">
              <a:lnSpc>
                <a:spcPct val="150000"/>
              </a:lnSpc>
              <a:defRPr/>
            </a:pPr>
            <a:r>
              <a:rPr lang="en-US" sz="2400" b="1" dirty="0">
                <a:solidFill>
                  <a:srgbClr val="53585F"/>
                </a:solidFill>
                <a:latin typeface="Arial"/>
              </a:rPr>
              <a:t>Input:</a:t>
            </a:r>
            <a:r>
              <a:rPr lang="en-US" sz="2400" b="1" dirty="0">
                <a:solidFill>
                  <a:srgbClr val="53585F"/>
                </a:solidFill>
                <a:latin typeface="Arial"/>
                <a:sym typeface="Wingdings" pitchFamily="2" charset="2"/>
              </a:rPr>
              <a:t> </a:t>
            </a:r>
            <a:r>
              <a:rPr lang="en-US" sz="2400" dirty="0">
                <a:solidFill>
                  <a:srgbClr val="53585F"/>
                </a:solidFill>
                <a:latin typeface="Arial"/>
                <a:sym typeface="Wingdings" pitchFamily="2" charset="2"/>
              </a:rPr>
              <a:t>text, </a:t>
            </a:r>
            <a:r>
              <a:rPr lang="en-US" sz="2400" dirty="0" err="1">
                <a:solidFill>
                  <a:srgbClr val="53585F"/>
                </a:solidFill>
                <a:latin typeface="Arial"/>
                <a:sym typeface="Wingdings" pitchFamily="2" charset="2"/>
              </a:rPr>
              <a:t>i</a:t>
            </a:r>
            <a:r>
              <a:rPr lang="en-US" sz="2400" dirty="0">
                <a:solidFill>
                  <a:srgbClr val="53585F"/>
                </a:solidFill>
                <a:latin typeface="Arial"/>
                <a:sym typeface="Wingdings" pitchFamily="2" charset="2"/>
              </a:rPr>
              <a:t>mage, video, speech, …</a:t>
            </a:r>
          </a:p>
          <a:p>
            <a:pPr marL="1151438">
              <a:lnSpc>
                <a:spcPct val="150000"/>
              </a:lnSpc>
              <a:defRPr/>
            </a:pPr>
            <a:r>
              <a:rPr lang="en-US" sz="2400" b="1" dirty="0">
                <a:solidFill>
                  <a:srgbClr val="53585F"/>
                </a:solidFill>
                <a:latin typeface="Arial"/>
                <a:sym typeface="Wingdings" pitchFamily="2" charset="2"/>
              </a:rPr>
              <a:t>Output: </a:t>
            </a:r>
            <a:r>
              <a:rPr lang="en-US" sz="2400" dirty="0">
                <a:solidFill>
                  <a:srgbClr val="53585F"/>
                </a:solidFill>
                <a:latin typeface="Arial"/>
                <a:sym typeface="Wingdings" pitchFamily="2" charset="2"/>
              </a:rPr>
              <a:t>s</a:t>
            </a:r>
            <a:r>
              <a:rPr lang="en-US" sz="2400" dirty="0" err="1">
                <a:solidFill>
                  <a:srgbClr val="53585F"/>
                </a:solidFill>
                <a:latin typeface="Arial"/>
                <a:sym typeface="Wingdings" pitchFamily="2" charset="2"/>
              </a:rPr>
              <a:t>tructured</a:t>
            </a:r>
            <a:r>
              <a:rPr lang="en-US" sz="2400" dirty="0">
                <a:solidFill>
                  <a:srgbClr val="53585F"/>
                </a:solidFill>
                <a:latin typeface="Arial"/>
                <a:sym typeface="Wingdings" pitchFamily="2" charset="2"/>
              </a:rPr>
              <a:t> knowledge</a:t>
            </a:r>
            <a:r>
              <a:rPr lang="en-US" sz="2400" b="1" dirty="0">
                <a:solidFill>
                  <a:srgbClr val="53585F"/>
                </a:solidFill>
                <a:latin typeface="Arial"/>
              </a:rPr>
              <a:t/>
            </a:r>
            <a:br>
              <a:rPr lang="en-US" sz="2400" b="1" dirty="0">
                <a:solidFill>
                  <a:srgbClr val="53585F"/>
                </a:solidFill>
                <a:latin typeface="Arial"/>
              </a:rPr>
            </a:br>
            <a:r>
              <a:rPr lang="en-US" sz="2400" b="1" dirty="0">
                <a:solidFill>
                  <a:srgbClr val="53585F"/>
                </a:solidFill>
                <a:latin typeface="Arial"/>
              </a:rPr>
              <a:t>      </a:t>
            </a:r>
            <a:r>
              <a:rPr lang="en-US" sz="2400" b="1" dirty="0">
                <a:solidFill>
                  <a:schemeClr val="bg1">
                    <a:lumMod val="75000"/>
                  </a:schemeClr>
                </a:solidFill>
                <a:latin typeface="Arial"/>
              </a:rPr>
              <a:t>1. Event Type </a:t>
            </a:r>
            <a:r>
              <a:rPr lang="en-US" sz="1867" b="1" i="1" dirty="0">
                <a:solidFill>
                  <a:schemeClr val="bg1">
                    <a:lumMod val="75000"/>
                  </a:schemeClr>
                </a:solidFill>
                <a:latin typeface="Arial"/>
              </a:rPr>
              <a:t>(e.g., protest)</a:t>
            </a:r>
            <a:r>
              <a:rPr lang="en-US" sz="2400" b="1" dirty="0">
                <a:solidFill>
                  <a:schemeClr val="bg1">
                    <a:lumMod val="75000"/>
                  </a:schemeClr>
                </a:solidFill>
                <a:latin typeface="Arial"/>
              </a:rPr>
              <a:t/>
            </a:r>
            <a:br>
              <a:rPr lang="en-US" sz="2400" b="1" dirty="0">
                <a:solidFill>
                  <a:schemeClr val="bg1">
                    <a:lumMod val="75000"/>
                  </a:schemeClr>
                </a:solidFill>
                <a:latin typeface="Arial"/>
              </a:rPr>
            </a:br>
            <a:r>
              <a:rPr lang="en-US" sz="2400" b="1" dirty="0">
                <a:solidFill>
                  <a:schemeClr val="bg1">
                    <a:lumMod val="75000"/>
                  </a:schemeClr>
                </a:solidFill>
                <a:latin typeface="Arial"/>
              </a:rPr>
              <a:t>      2. Participants </a:t>
            </a:r>
            <a:r>
              <a:rPr lang="en-US" sz="1867" b="1" i="1" dirty="0">
                <a:solidFill>
                  <a:schemeClr val="bg1">
                    <a:lumMod val="75000"/>
                  </a:schemeClr>
                </a:solidFill>
                <a:latin typeface="Arial"/>
              </a:rPr>
              <a:t>(e.g., child) </a:t>
            </a:r>
            <a:r>
              <a:rPr lang="en-US" sz="2400" b="1" dirty="0">
                <a:solidFill>
                  <a:schemeClr val="bg1">
                    <a:lumMod val="75000"/>
                  </a:schemeClr>
                </a:solidFill>
                <a:latin typeface="Arial"/>
              </a:rPr>
              <a:t>&amp; Semantic Roles </a:t>
            </a:r>
            <a:r>
              <a:rPr lang="en-US" sz="1867" b="1" i="1" dirty="0">
                <a:solidFill>
                  <a:schemeClr val="bg1">
                    <a:lumMod val="75000"/>
                  </a:schemeClr>
                </a:solidFill>
                <a:latin typeface="Arial"/>
              </a:rPr>
              <a:t>(e.g., protester)</a:t>
            </a:r>
          </a:p>
          <a:p>
            <a:pPr marL="1151438">
              <a:lnSpc>
                <a:spcPct val="150000"/>
              </a:lnSpc>
              <a:defRPr/>
            </a:pPr>
            <a:endParaRPr lang="en-US" sz="1867" b="1" i="1" dirty="0">
              <a:solidFill>
                <a:schemeClr val="bg1">
                  <a:lumMod val="75000"/>
                </a:schemeClr>
              </a:solidFill>
              <a:latin typeface="Arial"/>
            </a:endParaRPr>
          </a:p>
          <a:p>
            <a:pPr marL="1151438">
              <a:lnSpc>
                <a:spcPct val="150000"/>
              </a:lnSpc>
              <a:defRPr/>
            </a:pPr>
            <a:r>
              <a:rPr lang="en-US" sz="2133" b="1" i="1" dirty="0">
                <a:solidFill>
                  <a:srgbClr val="53585F">
                    <a:lumMod val="75000"/>
                  </a:srgbClr>
                </a:solidFill>
                <a:latin typeface="Arial"/>
              </a:rPr>
              <a:t> </a:t>
            </a:r>
            <a:endParaRPr lang="en-US" sz="2133" b="1" i="1" dirty="0">
              <a:solidFill>
                <a:schemeClr val="accent1"/>
              </a:solidFill>
              <a:latin typeface="Arial"/>
            </a:endParaRPr>
          </a:p>
          <a:p>
            <a:pPr marL="1151438" defTabSz="1219170">
              <a:lnSpc>
                <a:spcPct val="150000"/>
              </a:lnSpc>
              <a:defRPr/>
            </a:pPr>
            <a:endParaRPr lang="en-US" sz="3200" i="1" dirty="0">
              <a:solidFill>
                <a:srgbClr val="FFFFFF"/>
              </a:solidFill>
              <a:latin typeface="Arial"/>
            </a:endParaRPr>
          </a:p>
        </p:txBody>
      </p:sp>
      <p:sp>
        <p:nvSpPr>
          <p:cNvPr id="17" name="TextBox 16">
            <a:extLst>
              <a:ext uri="{FF2B5EF4-FFF2-40B4-BE49-F238E27FC236}">
                <a16:creationId xmlns:a16="http://schemas.microsoft.com/office/drawing/2014/main" xmlns="" id="{D49EB7A1-D1B7-B0E8-1722-E114E4C83DAF}"/>
              </a:ext>
            </a:extLst>
          </p:cNvPr>
          <p:cNvSpPr txBox="1"/>
          <p:nvPr/>
        </p:nvSpPr>
        <p:spPr>
          <a:xfrm>
            <a:off x="232229" y="6509306"/>
            <a:ext cx="8960820" cy="276999"/>
          </a:xfrm>
          <a:prstGeom prst="rect">
            <a:avLst/>
          </a:prstGeom>
          <a:noFill/>
        </p:spPr>
        <p:txBody>
          <a:bodyPr wrap="square">
            <a:spAutoFit/>
          </a:bodyPr>
          <a:lstStyle/>
          <a:p>
            <a:r>
              <a:rPr lang="en-US" sz="1200" dirty="0"/>
              <a:t>[Manling Li, et al., Cross-media Structured Common Space for Multimedia Event Extraction. ACL 2020]</a:t>
            </a:r>
          </a:p>
        </p:txBody>
      </p:sp>
      <p:grpSp>
        <p:nvGrpSpPr>
          <p:cNvPr id="7" name="Group 6">
            <a:extLst>
              <a:ext uri="{FF2B5EF4-FFF2-40B4-BE49-F238E27FC236}">
                <a16:creationId xmlns:a16="http://schemas.microsoft.com/office/drawing/2014/main" xmlns="" id="{FF66310B-F2EB-35E3-58AC-99BD3000111F}"/>
              </a:ext>
            </a:extLst>
          </p:cNvPr>
          <p:cNvGrpSpPr/>
          <p:nvPr/>
        </p:nvGrpSpPr>
        <p:grpSpPr>
          <a:xfrm>
            <a:off x="8811293" y="1673158"/>
            <a:ext cx="2634120" cy="2134617"/>
            <a:chOff x="5493889" y="1610966"/>
            <a:chExt cx="2984146" cy="2098989"/>
          </a:xfrm>
        </p:grpSpPr>
        <p:sp>
          <p:nvSpPr>
            <p:cNvPr id="13" name="Freeform 12">
              <a:extLst>
                <a:ext uri="{FF2B5EF4-FFF2-40B4-BE49-F238E27FC236}">
                  <a16:creationId xmlns:a16="http://schemas.microsoft.com/office/drawing/2014/main" xmlns="" id="{B4C47367-7A39-AFF9-0715-63F0EBF53130}"/>
                </a:ext>
              </a:extLst>
            </p:cNvPr>
            <p:cNvSpPr/>
            <p:nvPr/>
          </p:nvSpPr>
          <p:spPr>
            <a:xfrm>
              <a:off x="6636588" y="1945141"/>
              <a:ext cx="252337" cy="70074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18" name="Triangle 17">
              <a:extLst>
                <a:ext uri="{FF2B5EF4-FFF2-40B4-BE49-F238E27FC236}">
                  <a16:creationId xmlns:a16="http://schemas.microsoft.com/office/drawing/2014/main" xmlns="" id="{D759CB68-9DFD-1344-95E2-D06F9365058A}"/>
                </a:ext>
              </a:extLst>
            </p:cNvPr>
            <p:cNvSpPr/>
            <p:nvPr/>
          </p:nvSpPr>
          <p:spPr>
            <a:xfrm>
              <a:off x="6827049" y="1814031"/>
              <a:ext cx="137160" cy="13716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19" name="Oval 18">
              <a:extLst>
                <a:ext uri="{FF2B5EF4-FFF2-40B4-BE49-F238E27FC236}">
                  <a16:creationId xmlns:a16="http://schemas.microsoft.com/office/drawing/2014/main" xmlns="" id="{6A26D63E-5B5A-56AD-2FBF-6F60FA6E5867}"/>
                </a:ext>
              </a:extLst>
            </p:cNvPr>
            <p:cNvSpPr/>
            <p:nvPr/>
          </p:nvSpPr>
          <p:spPr>
            <a:xfrm>
              <a:off x="6925562" y="2527103"/>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23" name="TextBox 22">
              <a:extLst>
                <a:ext uri="{FF2B5EF4-FFF2-40B4-BE49-F238E27FC236}">
                  <a16:creationId xmlns:a16="http://schemas.microsoft.com/office/drawing/2014/main" xmlns="" id="{7B853A2E-65D9-362A-D3BD-8177014F7976}"/>
                </a:ext>
              </a:extLst>
            </p:cNvPr>
            <p:cNvSpPr txBox="1"/>
            <p:nvPr/>
          </p:nvSpPr>
          <p:spPr>
            <a:xfrm>
              <a:off x="6567089" y="2630053"/>
              <a:ext cx="714203" cy="211848"/>
            </a:xfrm>
            <a:prstGeom prst="rect">
              <a:avLst/>
            </a:prstGeom>
            <a:noFill/>
          </p:spPr>
          <p:txBody>
            <a:bodyPr wrap="square" rtlCol="0">
              <a:spAutoFit/>
            </a:bodyPr>
            <a:lstStyle/>
            <a:p>
              <a:pPr algn="ctr" defTabSz="1219170">
                <a:defRPr/>
              </a:pPr>
              <a:r>
                <a:rPr lang="en-US" sz="800" dirty="0">
                  <a:solidFill>
                    <a:srgbClr val="000000">
                      <a:lumMod val="65000"/>
                      <a:lumOff val="35000"/>
                    </a:srgbClr>
                  </a:solidFill>
                </a:rPr>
                <a:t>banner</a:t>
              </a:r>
            </a:p>
          </p:txBody>
        </p:sp>
        <p:sp>
          <p:nvSpPr>
            <p:cNvPr id="30" name="Oval 29">
              <a:extLst>
                <a:ext uri="{FF2B5EF4-FFF2-40B4-BE49-F238E27FC236}">
                  <a16:creationId xmlns:a16="http://schemas.microsoft.com/office/drawing/2014/main" xmlns="" id="{715AB60C-721F-5198-E910-04F8B62A6D6D}"/>
                </a:ext>
              </a:extLst>
            </p:cNvPr>
            <p:cNvSpPr/>
            <p:nvPr/>
          </p:nvSpPr>
          <p:spPr>
            <a:xfrm>
              <a:off x="7286222" y="2421310"/>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1" name="Oval 30">
              <a:extLst>
                <a:ext uri="{FF2B5EF4-FFF2-40B4-BE49-F238E27FC236}">
                  <a16:creationId xmlns:a16="http://schemas.microsoft.com/office/drawing/2014/main" xmlns="" id="{9917277B-4FA2-AD40-3AD2-E000D30BBE2E}"/>
                </a:ext>
              </a:extLst>
            </p:cNvPr>
            <p:cNvSpPr/>
            <p:nvPr/>
          </p:nvSpPr>
          <p:spPr>
            <a:xfrm>
              <a:off x="6037602" y="2150576"/>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2" name="TextBox 31">
              <a:extLst>
                <a:ext uri="{FF2B5EF4-FFF2-40B4-BE49-F238E27FC236}">
                  <a16:creationId xmlns:a16="http://schemas.microsoft.com/office/drawing/2014/main" xmlns="" id="{7DA4F868-6507-C052-8A39-31128D63F469}"/>
                </a:ext>
              </a:extLst>
            </p:cNvPr>
            <p:cNvSpPr txBox="1"/>
            <p:nvPr/>
          </p:nvSpPr>
          <p:spPr>
            <a:xfrm>
              <a:off x="5536899" y="2201184"/>
              <a:ext cx="678040" cy="211848"/>
            </a:xfrm>
            <a:prstGeom prst="rect">
              <a:avLst/>
            </a:prstGeom>
            <a:noFill/>
          </p:spPr>
          <p:txBody>
            <a:bodyPr wrap="square" rtlCol="0">
              <a:spAutoFit/>
            </a:bodyPr>
            <a:lstStyle/>
            <a:p>
              <a:pPr defTabSz="1219170">
                <a:defRPr/>
              </a:pPr>
              <a:r>
                <a:rPr lang="en-US" sz="800" dirty="0">
                  <a:solidFill>
                    <a:srgbClr val="000000">
                      <a:lumMod val="65000"/>
                      <a:lumOff val="35000"/>
                    </a:srgbClr>
                  </a:solidFill>
                </a:rPr>
                <a:t>parent </a:t>
              </a:r>
            </a:p>
          </p:txBody>
        </p:sp>
        <p:sp>
          <p:nvSpPr>
            <p:cNvPr id="34" name="Freeform 33">
              <a:extLst>
                <a:ext uri="{FF2B5EF4-FFF2-40B4-BE49-F238E27FC236}">
                  <a16:creationId xmlns:a16="http://schemas.microsoft.com/office/drawing/2014/main" xmlns="" id="{2E7090B1-A84E-4AC5-AE79-59134E3E37AF}"/>
                </a:ext>
              </a:extLst>
            </p:cNvPr>
            <p:cNvSpPr/>
            <p:nvPr/>
          </p:nvSpPr>
          <p:spPr>
            <a:xfrm>
              <a:off x="6152374" y="1946945"/>
              <a:ext cx="722302" cy="202729"/>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6" name="Freeform 35">
              <a:extLst>
                <a:ext uri="{FF2B5EF4-FFF2-40B4-BE49-F238E27FC236}">
                  <a16:creationId xmlns:a16="http://schemas.microsoft.com/office/drawing/2014/main" xmlns="" id="{50F4E0DB-08D4-6DC0-E274-640BE343E610}"/>
                </a:ext>
              </a:extLst>
            </p:cNvPr>
            <p:cNvSpPr/>
            <p:nvPr/>
          </p:nvSpPr>
          <p:spPr>
            <a:xfrm>
              <a:off x="6890441" y="1946945"/>
              <a:ext cx="117073" cy="580158"/>
            </a:xfrm>
            <a:custGeom>
              <a:avLst/>
              <a:gdLst>
                <a:gd name="connsiteX0" fmla="*/ 0 w 105485"/>
                <a:gd name="connsiteY0" fmla="*/ 0 h 315310"/>
                <a:gd name="connsiteX1" fmla="*/ 89338 w 105485"/>
                <a:gd name="connsiteY1" fmla="*/ 162910 h 315310"/>
                <a:gd name="connsiteX2" fmla="*/ 105103 w 105485"/>
                <a:gd name="connsiteY2" fmla="*/ 315310 h 315310"/>
              </a:gdLst>
              <a:ahLst/>
              <a:cxnLst>
                <a:cxn ang="0">
                  <a:pos x="connsiteX0" y="connsiteY0"/>
                </a:cxn>
                <a:cxn ang="0">
                  <a:pos x="connsiteX1" y="connsiteY1"/>
                </a:cxn>
                <a:cxn ang="0">
                  <a:pos x="connsiteX2" y="connsiteY2"/>
                </a:cxn>
              </a:cxnLst>
              <a:rect l="l" t="t" r="r" b="b"/>
              <a:pathLst>
                <a:path w="105485" h="315310">
                  <a:moveTo>
                    <a:pt x="0" y="0"/>
                  </a:moveTo>
                  <a:cubicBezTo>
                    <a:pt x="35910" y="55179"/>
                    <a:pt x="71821" y="110358"/>
                    <a:pt x="89338" y="162910"/>
                  </a:cubicBezTo>
                  <a:cubicBezTo>
                    <a:pt x="106855" y="215462"/>
                    <a:pt x="105979" y="265386"/>
                    <a:pt x="105103" y="315310"/>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8" name="Freeform 37">
              <a:extLst>
                <a:ext uri="{FF2B5EF4-FFF2-40B4-BE49-F238E27FC236}">
                  <a16:creationId xmlns:a16="http://schemas.microsoft.com/office/drawing/2014/main" xmlns="" id="{358AA264-F5A0-0770-F758-149F3C87F599}"/>
                </a:ext>
              </a:extLst>
            </p:cNvPr>
            <p:cNvSpPr/>
            <p:nvPr/>
          </p:nvSpPr>
          <p:spPr>
            <a:xfrm>
              <a:off x="6895696" y="1936434"/>
              <a:ext cx="406651" cy="484876"/>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40" name="TextBox 39">
              <a:extLst>
                <a:ext uri="{FF2B5EF4-FFF2-40B4-BE49-F238E27FC236}">
                  <a16:creationId xmlns:a16="http://schemas.microsoft.com/office/drawing/2014/main" xmlns="" id="{A80F000B-4089-07F7-5DF6-B88BE5F292DC}"/>
                </a:ext>
              </a:extLst>
            </p:cNvPr>
            <p:cNvSpPr txBox="1"/>
            <p:nvPr/>
          </p:nvSpPr>
          <p:spPr>
            <a:xfrm>
              <a:off x="6047956" y="1937151"/>
              <a:ext cx="670472" cy="211848"/>
            </a:xfrm>
            <a:prstGeom prst="rect">
              <a:avLst/>
            </a:prstGeom>
            <a:noFill/>
          </p:spPr>
          <p:txBody>
            <a:bodyPr wrap="none" rtlCol="0">
              <a:spAutoFit/>
            </a:bodyPr>
            <a:lstStyle/>
            <a:p>
              <a:pPr defTabSz="1219170">
                <a:defRPr/>
              </a:pPr>
              <a:r>
                <a:rPr lang="en-US" sz="800" i="1" dirty="0">
                  <a:solidFill>
                    <a:srgbClr val="A5C249"/>
                  </a:solidFill>
                </a:rPr>
                <a:t>protester</a:t>
              </a:r>
            </a:p>
          </p:txBody>
        </p:sp>
        <p:sp>
          <p:nvSpPr>
            <p:cNvPr id="42" name="TextBox 41">
              <a:extLst>
                <a:ext uri="{FF2B5EF4-FFF2-40B4-BE49-F238E27FC236}">
                  <a16:creationId xmlns:a16="http://schemas.microsoft.com/office/drawing/2014/main" xmlns="" id="{7E060D00-B22E-7A78-133A-71E13454A59A}"/>
                </a:ext>
              </a:extLst>
            </p:cNvPr>
            <p:cNvSpPr txBox="1"/>
            <p:nvPr/>
          </p:nvSpPr>
          <p:spPr>
            <a:xfrm>
              <a:off x="6617180" y="1610966"/>
              <a:ext cx="739481" cy="252263"/>
            </a:xfrm>
            <a:prstGeom prst="rect">
              <a:avLst/>
            </a:prstGeom>
            <a:noFill/>
          </p:spPr>
          <p:txBody>
            <a:bodyPr wrap="none" rtlCol="0">
              <a:spAutoFit/>
            </a:bodyPr>
            <a:lstStyle/>
            <a:p>
              <a:pPr defTabSz="1219170">
                <a:defRPr/>
              </a:pPr>
              <a:r>
                <a:rPr lang="en-US" sz="1067" b="1" dirty="0">
                  <a:solidFill>
                    <a:srgbClr val="000000">
                      <a:lumMod val="65000"/>
                      <a:lumOff val="35000"/>
                    </a:srgbClr>
                  </a:solidFill>
                </a:rPr>
                <a:t>Protest</a:t>
              </a:r>
            </a:p>
          </p:txBody>
        </p:sp>
        <p:sp>
          <p:nvSpPr>
            <p:cNvPr id="43" name="TextBox 42">
              <a:extLst>
                <a:ext uri="{FF2B5EF4-FFF2-40B4-BE49-F238E27FC236}">
                  <a16:creationId xmlns:a16="http://schemas.microsoft.com/office/drawing/2014/main" xmlns="" id="{D5D215BA-479A-93F1-DE32-BB574671FA63}"/>
                </a:ext>
              </a:extLst>
            </p:cNvPr>
            <p:cNvSpPr txBox="1"/>
            <p:nvPr/>
          </p:nvSpPr>
          <p:spPr>
            <a:xfrm>
              <a:off x="6098697" y="2165225"/>
              <a:ext cx="670472" cy="211848"/>
            </a:xfrm>
            <a:prstGeom prst="rect">
              <a:avLst/>
            </a:prstGeom>
            <a:noFill/>
          </p:spPr>
          <p:txBody>
            <a:bodyPr wrap="none" rtlCol="0">
              <a:spAutoFit/>
            </a:bodyPr>
            <a:lstStyle/>
            <a:p>
              <a:pPr defTabSz="1219170">
                <a:defRPr/>
              </a:pPr>
              <a:r>
                <a:rPr lang="en-US" sz="800" i="1" dirty="0">
                  <a:solidFill>
                    <a:srgbClr val="A5C249"/>
                  </a:solidFill>
                </a:rPr>
                <a:t>protester</a:t>
              </a:r>
            </a:p>
          </p:txBody>
        </p:sp>
        <p:sp>
          <p:nvSpPr>
            <p:cNvPr id="44" name="TextBox 43">
              <a:extLst>
                <a:ext uri="{FF2B5EF4-FFF2-40B4-BE49-F238E27FC236}">
                  <a16:creationId xmlns:a16="http://schemas.microsoft.com/office/drawing/2014/main" xmlns="" id="{54C31495-1214-11E0-B7BF-1FFEC6B36CF1}"/>
                </a:ext>
              </a:extLst>
            </p:cNvPr>
            <p:cNvSpPr txBox="1"/>
            <p:nvPr/>
          </p:nvSpPr>
          <p:spPr>
            <a:xfrm>
              <a:off x="7100345" y="1899392"/>
              <a:ext cx="398070" cy="211848"/>
            </a:xfrm>
            <a:prstGeom prst="rect">
              <a:avLst/>
            </a:prstGeom>
            <a:noFill/>
          </p:spPr>
          <p:txBody>
            <a:bodyPr wrap="none" rtlCol="0">
              <a:spAutoFit/>
            </a:bodyPr>
            <a:lstStyle/>
            <a:p>
              <a:pPr defTabSz="1219170">
                <a:defRPr/>
              </a:pPr>
              <a:r>
                <a:rPr lang="en-US" sz="800" i="1" dirty="0">
                  <a:solidFill>
                    <a:srgbClr val="A5C249"/>
                  </a:solidFill>
                </a:rPr>
                <a:t>tool</a:t>
              </a:r>
            </a:p>
          </p:txBody>
        </p:sp>
        <p:sp>
          <p:nvSpPr>
            <p:cNvPr id="47" name="Oval 46">
              <a:extLst>
                <a:ext uri="{FF2B5EF4-FFF2-40B4-BE49-F238E27FC236}">
                  <a16:creationId xmlns:a16="http://schemas.microsoft.com/office/drawing/2014/main" xmlns="" id="{88AB7D83-D2E1-0BF5-49CB-41A6BDCA8182}"/>
                </a:ext>
              </a:extLst>
            </p:cNvPr>
            <p:cNvSpPr/>
            <p:nvPr/>
          </p:nvSpPr>
          <p:spPr>
            <a:xfrm>
              <a:off x="6156455" y="2470517"/>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48" name="Oval 47">
              <a:extLst>
                <a:ext uri="{FF2B5EF4-FFF2-40B4-BE49-F238E27FC236}">
                  <a16:creationId xmlns:a16="http://schemas.microsoft.com/office/drawing/2014/main" xmlns="" id="{14490AB2-191D-EB2C-7F3A-252DBB3ED6E7}"/>
                </a:ext>
              </a:extLst>
            </p:cNvPr>
            <p:cNvSpPr/>
            <p:nvPr/>
          </p:nvSpPr>
          <p:spPr>
            <a:xfrm>
              <a:off x="7708390" y="2186975"/>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pic>
          <p:nvPicPr>
            <p:cNvPr id="49" name="Picture 48" descr="A person wearing sunglasses&#10;&#10;Description automatically generated with medium confidence">
              <a:extLst>
                <a:ext uri="{FF2B5EF4-FFF2-40B4-BE49-F238E27FC236}">
                  <a16:creationId xmlns:a16="http://schemas.microsoft.com/office/drawing/2014/main" xmlns="" id="{AA509159-5B47-299D-669C-BED3EB082978}"/>
                </a:ext>
              </a:extLst>
            </p:cNvPr>
            <p:cNvPicPr>
              <a:picLocks noChangeAspect="1"/>
            </p:cNvPicPr>
            <p:nvPr/>
          </p:nvPicPr>
          <p:blipFill>
            <a:blip r:embed="rId4"/>
            <a:stretch>
              <a:fillRect/>
            </a:stretch>
          </p:blipFill>
          <p:spPr>
            <a:xfrm>
              <a:off x="5493889" y="1800344"/>
              <a:ext cx="522348" cy="469297"/>
            </a:xfrm>
            <a:prstGeom prst="rect">
              <a:avLst/>
            </a:prstGeom>
          </p:spPr>
        </p:pic>
        <p:pic>
          <p:nvPicPr>
            <p:cNvPr id="50" name="Picture 49" descr="A child smiling for the camera&#10;&#10;Description automatically generated with low confidence">
              <a:extLst>
                <a:ext uri="{FF2B5EF4-FFF2-40B4-BE49-F238E27FC236}">
                  <a16:creationId xmlns:a16="http://schemas.microsoft.com/office/drawing/2014/main" xmlns="" id="{5985FB71-2946-4F68-066A-9435312A01AA}"/>
                </a:ext>
              </a:extLst>
            </p:cNvPr>
            <p:cNvPicPr>
              <a:picLocks noChangeAspect="1"/>
            </p:cNvPicPr>
            <p:nvPr/>
          </p:nvPicPr>
          <p:blipFill>
            <a:blip r:embed="rId5"/>
            <a:stretch>
              <a:fillRect/>
            </a:stretch>
          </p:blipFill>
          <p:spPr>
            <a:xfrm>
              <a:off x="5575224" y="2645887"/>
              <a:ext cx="587725" cy="480442"/>
            </a:xfrm>
            <a:prstGeom prst="rect">
              <a:avLst/>
            </a:prstGeom>
          </p:spPr>
        </p:pic>
        <p:sp>
          <p:nvSpPr>
            <p:cNvPr id="51" name="TextBox 50">
              <a:extLst>
                <a:ext uri="{FF2B5EF4-FFF2-40B4-BE49-F238E27FC236}">
                  <a16:creationId xmlns:a16="http://schemas.microsoft.com/office/drawing/2014/main" xmlns="" id="{DE4557C9-1561-89AD-001F-5399F9DF8E03}"/>
                </a:ext>
              </a:extLst>
            </p:cNvPr>
            <p:cNvSpPr txBox="1"/>
            <p:nvPr/>
          </p:nvSpPr>
          <p:spPr>
            <a:xfrm>
              <a:off x="5683536" y="2441654"/>
              <a:ext cx="555416" cy="211848"/>
            </a:xfrm>
            <a:prstGeom prst="rect">
              <a:avLst/>
            </a:prstGeom>
            <a:noFill/>
          </p:spPr>
          <p:txBody>
            <a:bodyPr wrap="square" rtlCol="0">
              <a:spAutoFit/>
            </a:bodyPr>
            <a:lstStyle/>
            <a:p>
              <a:pPr defTabSz="1219170">
                <a:defRPr/>
              </a:pPr>
              <a:r>
                <a:rPr lang="en-US" sz="800" dirty="0">
                  <a:solidFill>
                    <a:srgbClr val="000000">
                      <a:lumMod val="65000"/>
                      <a:lumOff val="35000"/>
                    </a:srgbClr>
                  </a:solidFill>
                </a:rPr>
                <a:t>child </a:t>
              </a:r>
            </a:p>
          </p:txBody>
        </p:sp>
        <p:sp>
          <p:nvSpPr>
            <p:cNvPr id="52" name="Oval 51">
              <a:extLst>
                <a:ext uri="{FF2B5EF4-FFF2-40B4-BE49-F238E27FC236}">
                  <a16:creationId xmlns:a16="http://schemas.microsoft.com/office/drawing/2014/main" xmlns="" id="{B6A55EA3-0AAF-35C4-535E-6789829CDFCD}"/>
                </a:ext>
              </a:extLst>
            </p:cNvPr>
            <p:cNvSpPr/>
            <p:nvPr/>
          </p:nvSpPr>
          <p:spPr>
            <a:xfrm>
              <a:off x="6557138" y="2588513"/>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pic>
          <p:nvPicPr>
            <p:cNvPr id="53" name="Picture 52" descr="A picture containing text&#10;&#10;Description automatically generated">
              <a:extLst>
                <a:ext uri="{FF2B5EF4-FFF2-40B4-BE49-F238E27FC236}">
                  <a16:creationId xmlns:a16="http://schemas.microsoft.com/office/drawing/2014/main" xmlns="" id="{39D5BFD8-8471-BC54-691F-F1D41D5548AE}"/>
                </a:ext>
              </a:extLst>
            </p:cNvPr>
            <p:cNvPicPr>
              <a:picLocks noChangeAspect="1"/>
            </p:cNvPicPr>
            <p:nvPr/>
          </p:nvPicPr>
          <p:blipFill>
            <a:blip r:embed="rId6"/>
            <a:stretch>
              <a:fillRect/>
            </a:stretch>
          </p:blipFill>
          <p:spPr>
            <a:xfrm>
              <a:off x="6232630" y="2763645"/>
              <a:ext cx="318655" cy="946310"/>
            </a:xfrm>
            <a:prstGeom prst="rect">
              <a:avLst/>
            </a:prstGeom>
          </p:spPr>
        </p:pic>
        <p:sp>
          <p:nvSpPr>
            <p:cNvPr id="54" name="TextBox 53">
              <a:extLst>
                <a:ext uri="{FF2B5EF4-FFF2-40B4-BE49-F238E27FC236}">
                  <a16:creationId xmlns:a16="http://schemas.microsoft.com/office/drawing/2014/main" xmlns="" id="{C6A2C099-266E-DA3E-D1C9-DC12F198F235}"/>
                </a:ext>
              </a:extLst>
            </p:cNvPr>
            <p:cNvSpPr txBox="1"/>
            <p:nvPr/>
          </p:nvSpPr>
          <p:spPr>
            <a:xfrm>
              <a:off x="6098698" y="2568047"/>
              <a:ext cx="534445" cy="211848"/>
            </a:xfrm>
            <a:prstGeom prst="rect">
              <a:avLst/>
            </a:prstGeom>
            <a:noFill/>
          </p:spPr>
          <p:txBody>
            <a:bodyPr wrap="square" rtlCol="0">
              <a:spAutoFit/>
            </a:bodyPr>
            <a:lstStyle/>
            <a:p>
              <a:pPr defTabSz="1219170">
                <a:defRPr/>
              </a:pPr>
              <a:r>
                <a:rPr lang="en-US" sz="800" dirty="0">
                  <a:solidFill>
                    <a:srgbClr val="000000">
                      <a:lumMod val="65000"/>
                      <a:lumOff val="35000"/>
                    </a:srgbClr>
                  </a:solidFill>
                </a:rPr>
                <a:t>child </a:t>
              </a:r>
            </a:p>
          </p:txBody>
        </p:sp>
        <p:sp>
          <p:nvSpPr>
            <p:cNvPr id="55" name="TextBox 54">
              <a:extLst>
                <a:ext uri="{FF2B5EF4-FFF2-40B4-BE49-F238E27FC236}">
                  <a16:creationId xmlns:a16="http://schemas.microsoft.com/office/drawing/2014/main" xmlns="" id="{005E91B5-35F1-DD24-2F10-53DABA0AA89F}"/>
                </a:ext>
              </a:extLst>
            </p:cNvPr>
            <p:cNvSpPr txBox="1"/>
            <p:nvPr/>
          </p:nvSpPr>
          <p:spPr>
            <a:xfrm>
              <a:off x="7180688" y="2487848"/>
              <a:ext cx="694684" cy="211848"/>
            </a:xfrm>
            <a:prstGeom prst="rect">
              <a:avLst/>
            </a:prstGeom>
            <a:noFill/>
          </p:spPr>
          <p:txBody>
            <a:bodyPr wrap="square" rtlCol="0">
              <a:spAutoFit/>
            </a:bodyPr>
            <a:lstStyle/>
            <a:p>
              <a:pPr algn="ctr" defTabSz="1219170">
                <a:defRPr/>
              </a:pPr>
              <a:r>
                <a:rPr lang="en-US" sz="800" dirty="0">
                  <a:solidFill>
                    <a:srgbClr val="000000">
                      <a:lumMod val="65000"/>
                      <a:lumOff val="35000"/>
                    </a:srgbClr>
                  </a:solidFill>
                </a:rPr>
                <a:t>banner</a:t>
              </a:r>
            </a:p>
          </p:txBody>
        </p:sp>
        <p:sp>
          <p:nvSpPr>
            <p:cNvPr id="56" name="TextBox 55">
              <a:extLst>
                <a:ext uri="{FF2B5EF4-FFF2-40B4-BE49-F238E27FC236}">
                  <a16:creationId xmlns:a16="http://schemas.microsoft.com/office/drawing/2014/main" xmlns="" id="{021A73BB-D490-DB6A-137D-E9263B3F5218}"/>
                </a:ext>
              </a:extLst>
            </p:cNvPr>
            <p:cNvSpPr txBox="1"/>
            <p:nvPr/>
          </p:nvSpPr>
          <p:spPr>
            <a:xfrm>
              <a:off x="7783352" y="2136016"/>
              <a:ext cx="694683" cy="211848"/>
            </a:xfrm>
            <a:prstGeom prst="rect">
              <a:avLst/>
            </a:prstGeom>
            <a:noFill/>
          </p:spPr>
          <p:txBody>
            <a:bodyPr wrap="square" rtlCol="0">
              <a:spAutoFit/>
            </a:bodyPr>
            <a:lstStyle/>
            <a:p>
              <a:pPr algn="ctr" defTabSz="1219170">
                <a:defRPr/>
              </a:pPr>
              <a:r>
                <a:rPr lang="en-US" sz="800" dirty="0">
                  <a:solidFill>
                    <a:srgbClr val="000000">
                      <a:lumMod val="65000"/>
                      <a:lumOff val="35000"/>
                    </a:srgbClr>
                  </a:solidFill>
                </a:rPr>
                <a:t>banner</a:t>
              </a:r>
            </a:p>
          </p:txBody>
        </p:sp>
        <p:sp>
          <p:nvSpPr>
            <p:cNvPr id="57" name="TextBox 56">
              <a:extLst>
                <a:ext uri="{FF2B5EF4-FFF2-40B4-BE49-F238E27FC236}">
                  <a16:creationId xmlns:a16="http://schemas.microsoft.com/office/drawing/2014/main" xmlns="" id="{DEAB91F4-EC56-FA7B-4385-B91C938EB5D3}"/>
                </a:ext>
              </a:extLst>
            </p:cNvPr>
            <p:cNvSpPr txBox="1"/>
            <p:nvPr/>
          </p:nvSpPr>
          <p:spPr>
            <a:xfrm>
              <a:off x="6348456" y="2301379"/>
              <a:ext cx="670472" cy="211848"/>
            </a:xfrm>
            <a:prstGeom prst="rect">
              <a:avLst/>
            </a:prstGeom>
            <a:noFill/>
          </p:spPr>
          <p:txBody>
            <a:bodyPr wrap="none" rtlCol="0">
              <a:spAutoFit/>
            </a:bodyPr>
            <a:lstStyle/>
            <a:p>
              <a:pPr defTabSz="1219170">
                <a:defRPr/>
              </a:pPr>
              <a:r>
                <a:rPr lang="en-US" sz="800" i="1" dirty="0">
                  <a:solidFill>
                    <a:srgbClr val="A5C249"/>
                  </a:solidFill>
                </a:rPr>
                <a:t>protester</a:t>
              </a:r>
            </a:p>
          </p:txBody>
        </p:sp>
        <p:sp>
          <p:nvSpPr>
            <p:cNvPr id="58" name="Freeform 57">
              <a:extLst>
                <a:ext uri="{FF2B5EF4-FFF2-40B4-BE49-F238E27FC236}">
                  <a16:creationId xmlns:a16="http://schemas.microsoft.com/office/drawing/2014/main" xmlns="" id="{839739CF-FC8E-F440-9D21-A9EF833CA1FA}"/>
                </a:ext>
              </a:extLst>
            </p:cNvPr>
            <p:cNvSpPr/>
            <p:nvPr/>
          </p:nvSpPr>
          <p:spPr>
            <a:xfrm>
              <a:off x="6269780" y="1946043"/>
              <a:ext cx="620662" cy="54180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59" name="Freeform 58">
              <a:extLst>
                <a:ext uri="{FF2B5EF4-FFF2-40B4-BE49-F238E27FC236}">
                  <a16:creationId xmlns:a16="http://schemas.microsoft.com/office/drawing/2014/main" xmlns="" id="{5F15F44B-D90D-8621-E564-5317D20A27AF}"/>
                </a:ext>
              </a:extLst>
            </p:cNvPr>
            <p:cNvSpPr/>
            <p:nvPr/>
          </p:nvSpPr>
          <p:spPr>
            <a:xfrm>
              <a:off x="6911462" y="1961702"/>
              <a:ext cx="865508" cy="247767"/>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60" name="TextBox 59">
              <a:extLst>
                <a:ext uri="{FF2B5EF4-FFF2-40B4-BE49-F238E27FC236}">
                  <a16:creationId xmlns:a16="http://schemas.microsoft.com/office/drawing/2014/main" xmlns="" id="{5682BE63-661D-D60F-5BAE-C9FB5F8DF440}"/>
                </a:ext>
              </a:extLst>
            </p:cNvPr>
            <p:cNvSpPr txBox="1"/>
            <p:nvPr/>
          </p:nvSpPr>
          <p:spPr>
            <a:xfrm>
              <a:off x="7050819" y="2075670"/>
              <a:ext cx="398070" cy="211848"/>
            </a:xfrm>
            <a:prstGeom prst="rect">
              <a:avLst/>
            </a:prstGeom>
            <a:noFill/>
          </p:spPr>
          <p:txBody>
            <a:bodyPr wrap="none" rtlCol="0">
              <a:spAutoFit/>
            </a:bodyPr>
            <a:lstStyle/>
            <a:p>
              <a:pPr defTabSz="1219170">
                <a:defRPr/>
              </a:pPr>
              <a:r>
                <a:rPr lang="en-US" sz="800" i="1" dirty="0">
                  <a:solidFill>
                    <a:srgbClr val="A5C249"/>
                  </a:solidFill>
                </a:rPr>
                <a:t>tool</a:t>
              </a:r>
            </a:p>
          </p:txBody>
        </p:sp>
        <p:sp>
          <p:nvSpPr>
            <p:cNvPr id="61" name="TextBox 60">
              <a:extLst>
                <a:ext uri="{FF2B5EF4-FFF2-40B4-BE49-F238E27FC236}">
                  <a16:creationId xmlns:a16="http://schemas.microsoft.com/office/drawing/2014/main" xmlns="" id="{6BD69CEA-21B0-0F64-C07B-73BE912FDD88}"/>
                </a:ext>
              </a:extLst>
            </p:cNvPr>
            <p:cNvSpPr txBox="1"/>
            <p:nvPr/>
          </p:nvSpPr>
          <p:spPr>
            <a:xfrm>
              <a:off x="6821287" y="2090154"/>
              <a:ext cx="398070" cy="211848"/>
            </a:xfrm>
            <a:prstGeom prst="rect">
              <a:avLst/>
            </a:prstGeom>
            <a:noFill/>
          </p:spPr>
          <p:txBody>
            <a:bodyPr wrap="none" rtlCol="0">
              <a:spAutoFit/>
            </a:bodyPr>
            <a:lstStyle/>
            <a:p>
              <a:pPr defTabSz="1219170">
                <a:defRPr/>
              </a:pPr>
              <a:r>
                <a:rPr lang="en-US" sz="800" i="1" dirty="0">
                  <a:solidFill>
                    <a:srgbClr val="A5C249"/>
                  </a:solidFill>
                </a:rPr>
                <a:t>tool</a:t>
              </a:r>
            </a:p>
          </p:txBody>
        </p:sp>
        <p:pic>
          <p:nvPicPr>
            <p:cNvPr id="62" name="Picture 61" descr="A picture containing text, grass, sign, can&#10;&#10;Description automatically generated">
              <a:extLst>
                <a:ext uri="{FF2B5EF4-FFF2-40B4-BE49-F238E27FC236}">
                  <a16:creationId xmlns:a16="http://schemas.microsoft.com/office/drawing/2014/main" xmlns="" id="{08520540-544C-FDE6-4B8A-F9FD2B570054}"/>
                </a:ext>
              </a:extLst>
            </p:cNvPr>
            <p:cNvPicPr>
              <a:picLocks noChangeAspect="1"/>
            </p:cNvPicPr>
            <p:nvPr/>
          </p:nvPicPr>
          <p:blipFill>
            <a:blip r:embed="rId7"/>
            <a:stretch>
              <a:fillRect/>
            </a:stretch>
          </p:blipFill>
          <p:spPr>
            <a:xfrm>
              <a:off x="6633226" y="2857113"/>
              <a:ext cx="587726" cy="467382"/>
            </a:xfrm>
            <a:prstGeom prst="rect">
              <a:avLst/>
            </a:prstGeom>
          </p:spPr>
        </p:pic>
        <p:pic>
          <p:nvPicPr>
            <p:cNvPr id="63" name="Picture 62" descr="A picture containing text&#10;&#10;Description automatically generated">
              <a:extLst>
                <a:ext uri="{FF2B5EF4-FFF2-40B4-BE49-F238E27FC236}">
                  <a16:creationId xmlns:a16="http://schemas.microsoft.com/office/drawing/2014/main" xmlns="" id="{6D2D8F25-F25E-C9A6-12AF-CC59C3E643BB}"/>
                </a:ext>
              </a:extLst>
            </p:cNvPr>
            <p:cNvPicPr>
              <a:picLocks noChangeAspect="1"/>
            </p:cNvPicPr>
            <p:nvPr/>
          </p:nvPicPr>
          <p:blipFill>
            <a:blip r:embed="rId8"/>
            <a:stretch>
              <a:fillRect/>
            </a:stretch>
          </p:blipFill>
          <p:spPr>
            <a:xfrm>
              <a:off x="7286146" y="2677317"/>
              <a:ext cx="497206" cy="547519"/>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xmlns="" id="{0CC12CFB-A022-7435-0352-0AB0403A8F9C}"/>
                </a:ext>
              </a:extLst>
            </p:cNvPr>
            <p:cNvPicPr>
              <a:picLocks noChangeAspect="1"/>
            </p:cNvPicPr>
            <p:nvPr/>
          </p:nvPicPr>
          <p:blipFill rotWithShape="1">
            <a:blip r:embed="rId9"/>
            <a:srcRect b="3322"/>
            <a:stretch/>
          </p:blipFill>
          <p:spPr>
            <a:xfrm>
              <a:off x="7856487" y="2339280"/>
              <a:ext cx="524582" cy="680938"/>
            </a:xfrm>
            <a:prstGeom prst="rect">
              <a:avLst/>
            </a:prstGeom>
          </p:spPr>
        </p:pic>
      </p:grpSp>
      <p:sp>
        <p:nvSpPr>
          <p:cNvPr id="9" name="Google Shape;373;p26">
            <a:extLst>
              <a:ext uri="{FF2B5EF4-FFF2-40B4-BE49-F238E27FC236}">
                <a16:creationId xmlns:a16="http://schemas.microsoft.com/office/drawing/2014/main" xmlns="" id="{807E326A-43E9-D2FD-D086-6209D72D684E}"/>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0" name="Google Shape;376;p26">
            <a:extLst>
              <a:ext uri="{FF2B5EF4-FFF2-40B4-BE49-F238E27FC236}">
                <a16:creationId xmlns:a16="http://schemas.microsoft.com/office/drawing/2014/main" xmlns="" id="{162416F0-F57C-A3AB-31A7-B160AC269552}"/>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026583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EFB2D-18AA-9A3F-1622-D21A3C6B7ACC}"/>
              </a:ext>
            </a:extLst>
          </p:cNvPr>
          <p:cNvSpPr>
            <a:spLocks noGrp="1"/>
          </p:cNvSpPr>
          <p:nvPr>
            <p:ph type="title"/>
          </p:nvPr>
        </p:nvSpPr>
        <p:spPr/>
        <p:txBody>
          <a:bodyPr/>
          <a:lstStyle/>
          <a:p>
            <a:r>
              <a:rPr lang="en-US" dirty="0"/>
              <a:t>What is Multimodal</a:t>
            </a:r>
            <a:r>
              <a:rPr lang="zh-CN" altLang="en-US" dirty="0"/>
              <a:t> </a:t>
            </a:r>
            <a:r>
              <a:rPr lang="en-US" b="1" dirty="0"/>
              <a:t>Event Extraction</a:t>
            </a:r>
            <a:r>
              <a:rPr lang="en-US" dirty="0"/>
              <a:t>? </a:t>
            </a:r>
            <a:r>
              <a:rPr lang="en-US" dirty="0">
                <a:latin typeface="Arial"/>
                <a:ea typeface="+mn-ea"/>
                <a:cs typeface="+mn-cs"/>
                <a:sym typeface="Arial"/>
              </a:rPr>
              <a:t>[Li et al, ACL’20]</a:t>
            </a:r>
            <a:endParaRPr lang="en-US" dirty="0"/>
          </a:p>
        </p:txBody>
      </p:sp>
      <p:pic>
        <p:nvPicPr>
          <p:cNvPr id="3" name="Picture 6">
            <a:extLst>
              <a:ext uri="{FF2B5EF4-FFF2-40B4-BE49-F238E27FC236}">
                <a16:creationId xmlns:a16="http://schemas.microsoft.com/office/drawing/2014/main" xmlns="" id="{E0E06D1E-691F-CFD2-C3B8-23BD4871DC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34" r="3129"/>
          <a:stretch/>
        </p:blipFill>
        <p:spPr bwMode="auto">
          <a:xfrm>
            <a:off x="851171" y="872165"/>
            <a:ext cx="6736720" cy="497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300E4F4-0619-E770-31D3-9860FD65AD57}"/>
              </a:ext>
            </a:extLst>
          </p:cNvPr>
          <p:cNvSpPr/>
          <p:nvPr/>
        </p:nvSpPr>
        <p:spPr>
          <a:xfrm>
            <a:off x="1258111" y="1673158"/>
            <a:ext cx="4565515" cy="388205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graphicFrame>
        <p:nvGraphicFramePr>
          <p:cNvPr id="5" name="Table 2">
            <a:extLst>
              <a:ext uri="{FF2B5EF4-FFF2-40B4-BE49-F238E27FC236}">
                <a16:creationId xmlns:a16="http://schemas.microsoft.com/office/drawing/2014/main" xmlns="" id="{3360A33D-9FA4-D82E-DFDB-A97F3DB96C1B}"/>
              </a:ext>
            </a:extLst>
          </p:cNvPr>
          <p:cNvGraphicFramePr>
            <a:graphicFrameLocks noGrp="1"/>
          </p:cNvGraphicFramePr>
          <p:nvPr/>
        </p:nvGraphicFramePr>
        <p:xfrm>
          <a:off x="21076" y="1576856"/>
          <a:ext cx="2689155" cy="1767954"/>
        </p:xfrm>
        <a:graphic>
          <a:graphicData uri="http://schemas.openxmlformats.org/drawingml/2006/table">
            <a:tbl>
              <a:tblPr firstRow="1" bandRow="1">
                <a:tableStyleId>{69012ECD-51FC-41F1-AA8D-1B2483CD663E}</a:tableStyleId>
              </a:tblPr>
              <a:tblGrid>
                <a:gridCol w="1215391">
                  <a:extLst>
                    <a:ext uri="{9D8B030D-6E8A-4147-A177-3AD203B41FA5}">
                      <a16:colId xmlns:a16="http://schemas.microsoft.com/office/drawing/2014/main" xmlns="" val="3986014568"/>
                    </a:ext>
                  </a:extLst>
                </a:gridCol>
                <a:gridCol w="1473764">
                  <a:extLst>
                    <a:ext uri="{9D8B030D-6E8A-4147-A177-3AD203B41FA5}">
                      <a16:colId xmlns:a16="http://schemas.microsoft.com/office/drawing/2014/main" xmlns="" val="3091109091"/>
                    </a:ext>
                  </a:extLst>
                </a:gridCol>
              </a:tblGrid>
              <a:tr h="452265">
                <a:tc>
                  <a:txBody>
                    <a:bodyPr/>
                    <a:lstStyle/>
                    <a:p>
                      <a:r>
                        <a:rPr lang="en-US" sz="2100" dirty="0"/>
                        <a:t>Event</a:t>
                      </a:r>
                    </a:p>
                  </a:txBody>
                  <a:tcPr marL="121920" marR="12192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2100" dirty="0"/>
                        <a:t>Rescue</a:t>
                      </a:r>
                    </a:p>
                  </a:txBody>
                  <a:tcPr marL="121920" marR="12192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3961666745"/>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soldier</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908779396"/>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dog</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4258346046"/>
                  </a:ext>
                </a:extLst>
              </a:tr>
              <a:tr h="438563">
                <a:tc>
                  <a:txBody>
                    <a:bodyPr/>
                    <a:lstStyle/>
                    <a:p>
                      <a:r>
                        <a:rPr lang="en-US" sz="1900" b="1" dirty="0">
                          <a:solidFill>
                            <a:schemeClr val="tx1">
                              <a:lumMod val="65000"/>
                              <a:lumOff val="35000"/>
                            </a:schemeClr>
                          </a:solidFill>
                        </a:rPr>
                        <a:t>Target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child</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608827137"/>
                  </a:ext>
                </a:extLst>
              </a:tr>
            </a:tbl>
          </a:graphicData>
        </a:graphic>
      </p:graphicFrame>
      <p:sp>
        <p:nvSpPr>
          <p:cNvPr id="20" name="Triangle 19">
            <a:extLst>
              <a:ext uri="{FF2B5EF4-FFF2-40B4-BE49-F238E27FC236}">
                <a16:creationId xmlns:a16="http://schemas.microsoft.com/office/drawing/2014/main" xmlns="" id="{9B322AA3-9680-6810-E73D-811F28A6E30E}"/>
              </a:ext>
            </a:extLst>
          </p:cNvPr>
          <p:cNvSpPr/>
          <p:nvPr/>
        </p:nvSpPr>
        <p:spPr>
          <a:xfrm>
            <a:off x="10084561" y="2418708"/>
            <a:ext cx="182880" cy="18288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5" name="Oval 24">
            <a:extLst>
              <a:ext uri="{FF2B5EF4-FFF2-40B4-BE49-F238E27FC236}">
                <a16:creationId xmlns:a16="http://schemas.microsoft.com/office/drawing/2014/main" xmlns="" id="{C440453B-CE4A-9E73-E094-7E94FE62AEDC}"/>
              </a:ext>
            </a:extLst>
          </p:cNvPr>
          <p:cNvSpPr/>
          <p:nvPr/>
        </p:nvSpPr>
        <p:spPr>
          <a:xfrm>
            <a:off x="9803408" y="2863341"/>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7" name="Freeform 26">
            <a:extLst>
              <a:ext uri="{FF2B5EF4-FFF2-40B4-BE49-F238E27FC236}">
                <a16:creationId xmlns:a16="http://schemas.microsoft.com/office/drawing/2014/main" xmlns="" id="{83EDC82C-837F-FF9A-7403-0E961C1E4018}"/>
              </a:ext>
            </a:extLst>
          </p:cNvPr>
          <p:cNvSpPr/>
          <p:nvPr/>
        </p:nvSpPr>
        <p:spPr>
          <a:xfrm>
            <a:off x="9888809" y="2595927"/>
            <a:ext cx="259255" cy="28027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8" name="Freeform 27">
            <a:extLst>
              <a:ext uri="{FF2B5EF4-FFF2-40B4-BE49-F238E27FC236}">
                <a16:creationId xmlns:a16="http://schemas.microsoft.com/office/drawing/2014/main" xmlns="" id="{2FC651FE-ED18-B5FA-3781-0C70B9C17226}"/>
              </a:ext>
            </a:extLst>
          </p:cNvPr>
          <p:cNvSpPr/>
          <p:nvPr/>
        </p:nvSpPr>
        <p:spPr>
          <a:xfrm>
            <a:off x="10169085" y="2595927"/>
            <a:ext cx="140647" cy="420413"/>
          </a:xfrm>
          <a:custGeom>
            <a:avLst/>
            <a:gdLst>
              <a:gd name="connsiteX0" fmla="*/ 0 w 105485"/>
              <a:gd name="connsiteY0" fmla="*/ 0 h 315310"/>
              <a:gd name="connsiteX1" fmla="*/ 89338 w 105485"/>
              <a:gd name="connsiteY1" fmla="*/ 162910 h 315310"/>
              <a:gd name="connsiteX2" fmla="*/ 105103 w 105485"/>
              <a:gd name="connsiteY2" fmla="*/ 315310 h 315310"/>
            </a:gdLst>
            <a:ahLst/>
            <a:cxnLst>
              <a:cxn ang="0">
                <a:pos x="connsiteX0" y="connsiteY0"/>
              </a:cxn>
              <a:cxn ang="0">
                <a:pos x="connsiteX1" y="connsiteY1"/>
              </a:cxn>
              <a:cxn ang="0">
                <a:pos x="connsiteX2" y="connsiteY2"/>
              </a:cxn>
            </a:cxnLst>
            <a:rect l="l" t="t" r="r" b="b"/>
            <a:pathLst>
              <a:path w="105485" h="315310">
                <a:moveTo>
                  <a:pt x="0" y="0"/>
                </a:moveTo>
                <a:cubicBezTo>
                  <a:pt x="35910" y="55179"/>
                  <a:pt x="71821" y="110358"/>
                  <a:pt x="89338" y="162910"/>
                </a:cubicBezTo>
                <a:cubicBezTo>
                  <a:pt x="106855" y="215462"/>
                  <a:pt x="105979" y="265386"/>
                  <a:pt x="105103" y="315310"/>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9" name="Freeform 28">
            <a:extLst>
              <a:ext uri="{FF2B5EF4-FFF2-40B4-BE49-F238E27FC236}">
                <a16:creationId xmlns:a16="http://schemas.microsoft.com/office/drawing/2014/main" xmlns="" id="{254FD05D-2077-C27E-DD85-4FF389959F5A}"/>
              </a:ext>
            </a:extLst>
          </p:cNvPr>
          <p:cNvSpPr/>
          <p:nvPr/>
        </p:nvSpPr>
        <p:spPr>
          <a:xfrm>
            <a:off x="10176091" y="2581913"/>
            <a:ext cx="434428" cy="399393"/>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33" name="TextBox 32">
            <a:extLst>
              <a:ext uri="{FF2B5EF4-FFF2-40B4-BE49-F238E27FC236}">
                <a16:creationId xmlns:a16="http://schemas.microsoft.com/office/drawing/2014/main" xmlns="" id="{255C496C-7A0E-D779-2E34-814A8666E5D1}"/>
              </a:ext>
            </a:extLst>
          </p:cNvPr>
          <p:cNvSpPr txBox="1"/>
          <p:nvPr/>
        </p:nvSpPr>
        <p:spPr>
          <a:xfrm>
            <a:off x="9539113" y="2589971"/>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35" name="TextBox 34">
            <a:extLst>
              <a:ext uri="{FF2B5EF4-FFF2-40B4-BE49-F238E27FC236}">
                <a16:creationId xmlns:a16="http://schemas.microsoft.com/office/drawing/2014/main" xmlns="" id="{4F5BFD40-45DF-BF2A-5106-7410BAC1E821}"/>
              </a:ext>
            </a:extLst>
          </p:cNvPr>
          <p:cNvSpPr txBox="1"/>
          <p:nvPr/>
        </p:nvSpPr>
        <p:spPr>
          <a:xfrm>
            <a:off x="9804737" y="2147955"/>
            <a:ext cx="678391" cy="276999"/>
          </a:xfrm>
          <a:prstGeom prst="rect">
            <a:avLst/>
          </a:prstGeom>
          <a:noFill/>
        </p:spPr>
        <p:txBody>
          <a:bodyPr wrap="none" rtlCol="0">
            <a:spAutoFit/>
          </a:bodyPr>
          <a:lstStyle/>
          <a:p>
            <a:pPr defTabSz="1219170">
              <a:defRPr/>
            </a:pPr>
            <a:r>
              <a:rPr lang="en-US" sz="1200" b="1" dirty="0">
                <a:solidFill>
                  <a:srgbClr val="000000">
                    <a:lumMod val="65000"/>
                    <a:lumOff val="35000"/>
                  </a:srgbClr>
                </a:solidFill>
              </a:rPr>
              <a:t>rescue</a:t>
            </a:r>
          </a:p>
        </p:txBody>
      </p:sp>
      <p:sp>
        <p:nvSpPr>
          <p:cNvPr id="45" name="TextBox 44">
            <a:extLst>
              <a:ext uri="{FF2B5EF4-FFF2-40B4-BE49-F238E27FC236}">
                <a16:creationId xmlns:a16="http://schemas.microsoft.com/office/drawing/2014/main" xmlns="" id="{7994189F-85AF-2EC1-E956-740308FA0273}"/>
              </a:ext>
            </a:extLst>
          </p:cNvPr>
          <p:cNvSpPr txBox="1"/>
          <p:nvPr/>
        </p:nvSpPr>
        <p:spPr>
          <a:xfrm>
            <a:off x="10049252" y="2675667"/>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46" name="TextBox 45">
            <a:extLst>
              <a:ext uri="{FF2B5EF4-FFF2-40B4-BE49-F238E27FC236}">
                <a16:creationId xmlns:a16="http://schemas.microsoft.com/office/drawing/2014/main" xmlns="" id="{9CDC7797-4608-E839-799B-5EB89000E5AC}"/>
              </a:ext>
            </a:extLst>
          </p:cNvPr>
          <p:cNvSpPr txBox="1"/>
          <p:nvPr/>
        </p:nvSpPr>
        <p:spPr>
          <a:xfrm>
            <a:off x="10364888" y="2533765"/>
            <a:ext cx="494046"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target</a:t>
            </a:r>
          </a:p>
        </p:txBody>
      </p:sp>
      <p:sp>
        <p:nvSpPr>
          <p:cNvPr id="12" name="TextBox 11">
            <a:extLst>
              <a:ext uri="{FF2B5EF4-FFF2-40B4-BE49-F238E27FC236}">
                <a16:creationId xmlns:a16="http://schemas.microsoft.com/office/drawing/2014/main" xmlns="" id="{01107AEE-4E63-7A1B-B920-106C26442F6E}"/>
              </a:ext>
            </a:extLst>
          </p:cNvPr>
          <p:cNvSpPr txBox="1"/>
          <p:nvPr/>
        </p:nvSpPr>
        <p:spPr>
          <a:xfrm>
            <a:off x="8362470" y="1663214"/>
            <a:ext cx="3353620" cy="738664"/>
          </a:xfrm>
          <a:prstGeom prst="rect">
            <a:avLst/>
          </a:prstGeom>
          <a:noFill/>
        </p:spPr>
        <p:txBody>
          <a:bodyPr wrap="square">
            <a:spAutoFit/>
          </a:bodyPr>
          <a:lstStyle/>
          <a:p>
            <a:pPr defTabSz="1219170">
              <a:defRPr/>
            </a:pPr>
            <a:r>
              <a:rPr lang="en-US" dirty="0"/>
              <a:t>What happened?  </a:t>
            </a:r>
          </a:p>
          <a:p>
            <a:pPr defTabSz="1219170">
              <a:defRPr/>
            </a:pPr>
            <a:r>
              <a:rPr lang="en-US" dirty="0"/>
              <a:t>Who? </a:t>
            </a:r>
          </a:p>
          <a:p>
            <a:pPr defTabSz="1219170">
              <a:defRPr/>
            </a:pPr>
            <a:endParaRPr lang="en-US" dirty="0"/>
          </a:p>
        </p:txBody>
      </p:sp>
      <p:sp>
        <p:nvSpPr>
          <p:cNvPr id="14" name="Rounded Rectangular Callout 13">
            <a:extLst>
              <a:ext uri="{FF2B5EF4-FFF2-40B4-BE49-F238E27FC236}">
                <a16:creationId xmlns:a16="http://schemas.microsoft.com/office/drawing/2014/main" xmlns="" id="{367B0C67-0AE7-1EF9-E156-04EEB755669F}"/>
              </a:ext>
            </a:extLst>
          </p:cNvPr>
          <p:cNvSpPr/>
          <p:nvPr/>
        </p:nvSpPr>
        <p:spPr>
          <a:xfrm>
            <a:off x="8210139" y="1421699"/>
            <a:ext cx="3505951" cy="3625935"/>
          </a:xfrm>
          <a:prstGeom prst="wedgeRoundRectCallout">
            <a:avLst>
              <a:gd name="adj1" fmla="val -12333"/>
              <a:gd name="adj2" fmla="val 62034"/>
              <a:gd name="adj3" fmla="val 16667"/>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6" name="Rectangle 5">
            <a:extLst>
              <a:ext uri="{FF2B5EF4-FFF2-40B4-BE49-F238E27FC236}">
                <a16:creationId xmlns:a16="http://schemas.microsoft.com/office/drawing/2014/main" xmlns="" id="{EDEBABD2-CF14-14E8-DAFF-F349F3742A99}"/>
              </a:ext>
            </a:extLst>
          </p:cNvPr>
          <p:cNvSpPr/>
          <p:nvPr/>
        </p:nvSpPr>
        <p:spPr>
          <a:xfrm>
            <a:off x="10049253" y="1576855"/>
            <a:ext cx="1585028" cy="31500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Event Type</a:t>
            </a:r>
          </a:p>
        </p:txBody>
      </p:sp>
      <p:sp>
        <p:nvSpPr>
          <p:cNvPr id="8" name="Rectangle 7">
            <a:extLst>
              <a:ext uri="{FF2B5EF4-FFF2-40B4-BE49-F238E27FC236}">
                <a16:creationId xmlns:a16="http://schemas.microsoft.com/office/drawing/2014/main" xmlns="" id="{BBCBCE32-F2D0-2CC1-95AE-6471AC283CD3}"/>
              </a:ext>
            </a:extLst>
          </p:cNvPr>
          <p:cNvSpPr/>
          <p:nvPr/>
        </p:nvSpPr>
        <p:spPr>
          <a:xfrm>
            <a:off x="10049253" y="1918644"/>
            <a:ext cx="1585028" cy="33845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Argument</a:t>
            </a:r>
          </a:p>
        </p:txBody>
      </p:sp>
      <p:sp>
        <p:nvSpPr>
          <p:cNvPr id="15" name="Rectangle 14">
            <a:extLst>
              <a:ext uri="{FF2B5EF4-FFF2-40B4-BE49-F238E27FC236}">
                <a16:creationId xmlns:a16="http://schemas.microsoft.com/office/drawing/2014/main" xmlns="" id="{84F426F1-41DC-AA7A-32CC-C7920B680A0E}"/>
              </a:ext>
            </a:extLst>
          </p:cNvPr>
          <p:cNvSpPr/>
          <p:nvPr/>
        </p:nvSpPr>
        <p:spPr>
          <a:xfrm>
            <a:off x="21076" y="1054101"/>
            <a:ext cx="12149848" cy="5438775"/>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924961" algn="ctr" defTabSz="1219170">
              <a:lnSpc>
                <a:spcPct val="150000"/>
              </a:lnSpc>
              <a:defRPr/>
            </a:pPr>
            <a:r>
              <a:rPr lang="en-US" sz="2667" b="1" dirty="0">
                <a:solidFill>
                  <a:srgbClr val="53585F"/>
                </a:solidFill>
                <a:latin typeface="Arial"/>
              </a:rPr>
              <a:t>Event Extraction</a:t>
            </a:r>
          </a:p>
          <a:p>
            <a:pPr marL="1151438" defTabSz="1219170">
              <a:lnSpc>
                <a:spcPct val="150000"/>
              </a:lnSpc>
              <a:defRPr/>
            </a:pPr>
            <a:r>
              <a:rPr lang="en-US" sz="2400" b="1" dirty="0">
                <a:solidFill>
                  <a:srgbClr val="53585F"/>
                </a:solidFill>
                <a:latin typeface="Arial"/>
              </a:rPr>
              <a:t>Input:</a:t>
            </a:r>
            <a:r>
              <a:rPr lang="en-US" sz="2400" b="1" dirty="0">
                <a:solidFill>
                  <a:srgbClr val="53585F"/>
                </a:solidFill>
                <a:latin typeface="Arial"/>
                <a:sym typeface="Wingdings" pitchFamily="2" charset="2"/>
              </a:rPr>
              <a:t> </a:t>
            </a:r>
            <a:r>
              <a:rPr lang="en-US" sz="2400" dirty="0">
                <a:solidFill>
                  <a:srgbClr val="53585F"/>
                </a:solidFill>
                <a:latin typeface="Arial"/>
                <a:sym typeface="Wingdings" pitchFamily="2" charset="2"/>
              </a:rPr>
              <a:t>text, </a:t>
            </a:r>
            <a:r>
              <a:rPr lang="en-US" sz="2400" dirty="0" err="1">
                <a:solidFill>
                  <a:srgbClr val="53585F"/>
                </a:solidFill>
                <a:latin typeface="Arial"/>
                <a:sym typeface="Wingdings" pitchFamily="2" charset="2"/>
              </a:rPr>
              <a:t>i</a:t>
            </a:r>
            <a:r>
              <a:rPr lang="en-US" sz="2400" dirty="0">
                <a:solidFill>
                  <a:srgbClr val="53585F"/>
                </a:solidFill>
                <a:latin typeface="Arial"/>
                <a:sym typeface="Wingdings" pitchFamily="2" charset="2"/>
              </a:rPr>
              <a:t>mage, video, speech, …</a:t>
            </a:r>
          </a:p>
          <a:p>
            <a:pPr marL="1151438">
              <a:lnSpc>
                <a:spcPct val="150000"/>
              </a:lnSpc>
              <a:defRPr/>
            </a:pPr>
            <a:r>
              <a:rPr lang="en-US" sz="2400" b="1" dirty="0">
                <a:solidFill>
                  <a:srgbClr val="53585F"/>
                </a:solidFill>
                <a:latin typeface="Arial"/>
                <a:sym typeface="Wingdings" pitchFamily="2" charset="2"/>
              </a:rPr>
              <a:t>Output: </a:t>
            </a:r>
            <a:r>
              <a:rPr lang="en-US" sz="2400" dirty="0">
                <a:solidFill>
                  <a:srgbClr val="53585F"/>
                </a:solidFill>
                <a:latin typeface="Arial"/>
                <a:sym typeface="Wingdings" pitchFamily="2" charset="2"/>
              </a:rPr>
              <a:t>s</a:t>
            </a:r>
            <a:r>
              <a:rPr lang="en-US" sz="2400" dirty="0" err="1">
                <a:solidFill>
                  <a:srgbClr val="53585F"/>
                </a:solidFill>
                <a:latin typeface="Arial"/>
                <a:sym typeface="Wingdings" pitchFamily="2" charset="2"/>
              </a:rPr>
              <a:t>tructured</a:t>
            </a:r>
            <a:r>
              <a:rPr lang="en-US" sz="2400" dirty="0">
                <a:solidFill>
                  <a:srgbClr val="53585F"/>
                </a:solidFill>
                <a:latin typeface="Arial"/>
                <a:sym typeface="Wingdings" pitchFamily="2" charset="2"/>
              </a:rPr>
              <a:t> knowledge</a:t>
            </a:r>
            <a:r>
              <a:rPr lang="en-US" sz="2400" b="1" dirty="0">
                <a:solidFill>
                  <a:srgbClr val="53585F"/>
                </a:solidFill>
                <a:latin typeface="Arial"/>
              </a:rPr>
              <a:t/>
            </a:r>
            <a:br>
              <a:rPr lang="en-US" sz="2400" b="1" dirty="0">
                <a:solidFill>
                  <a:srgbClr val="53585F"/>
                </a:solidFill>
                <a:latin typeface="Arial"/>
              </a:rPr>
            </a:br>
            <a:r>
              <a:rPr lang="en-US" sz="2400" b="1" dirty="0">
                <a:solidFill>
                  <a:srgbClr val="53585F"/>
                </a:solidFill>
                <a:latin typeface="Arial"/>
              </a:rPr>
              <a:t>      1. Event Type </a:t>
            </a:r>
            <a:r>
              <a:rPr lang="en-US" sz="1867" b="1" i="1" dirty="0">
                <a:solidFill>
                  <a:srgbClr val="53585F"/>
                </a:solidFill>
                <a:latin typeface="Arial"/>
              </a:rPr>
              <a:t>(e.g., </a:t>
            </a:r>
            <a:r>
              <a:rPr lang="en-US" sz="1867" b="1" i="1" dirty="0">
                <a:solidFill>
                  <a:schemeClr val="accent1"/>
                </a:solidFill>
                <a:latin typeface="Arial"/>
              </a:rPr>
              <a:t>protest</a:t>
            </a:r>
            <a:r>
              <a:rPr lang="en-US" sz="1867" b="1" i="1" dirty="0">
                <a:solidFill>
                  <a:schemeClr val="tx1">
                    <a:lumMod val="75000"/>
                  </a:schemeClr>
                </a:solidFill>
                <a:latin typeface="Arial"/>
              </a:rPr>
              <a:t>)</a:t>
            </a:r>
            <a:r>
              <a:rPr lang="en-US" sz="2400" b="1" dirty="0">
                <a:solidFill>
                  <a:srgbClr val="53585F"/>
                </a:solidFill>
                <a:latin typeface="Arial"/>
              </a:rPr>
              <a:t/>
            </a:r>
            <a:br>
              <a:rPr lang="en-US" sz="2400" b="1" dirty="0">
                <a:solidFill>
                  <a:srgbClr val="53585F"/>
                </a:solidFill>
                <a:latin typeface="Arial"/>
              </a:rPr>
            </a:br>
            <a:r>
              <a:rPr lang="en-US" sz="2400" b="1" dirty="0">
                <a:solidFill>
                  <a:srgbClr val="53585F"/>
                </a:solidFill>
                <a:latin typeface="Arial"/>
              </a:rPr>
              <a:t>      </a:t>
            </a:r>
            <a:r>
              <a:rPr lang="en-US" sz="2400" b="1" dirty="0">
                <a:solidFill>
                  <a:schemeClr val="bg1">
                    <a:lumMod val="75000"/>
                  </a:schemeClr>
                </a:solidFill>
                <a:latin typeface="Arial"/>
              </a:rPr>
              <a:t>2. Participants </a:t>
            </a:r>
            <a:r>
              <a:rPr lang="en-US" sz="1867" b="1" i="1" dirty="0">
                <a:solidFill>
                  <a:schemeClr val="bg1">
                    <a:lumMod val="75000"/>
                  </a:schemeClr>
                </a:solidFill>
                <a:latin typeface="Arial"/>
              </a:rPr>
              <a:t>(e.g., child) </a:t>
            </a:r>
            <a:r>
              <a:rPr lang="en-US" sz="2400" b="1" dirty="0">
                <a:solidFill>
                  <a:schemeClr val="bg1">
                    <a:lumMod val="75000"/>
                  </a:schemeClr>
                </a:solidFill>
                <a:latin typeface="Arial"/>
              </a:rPr>
              <a:t>&amp; Semantic Roles </a:t>
            </a:r>
            <a:r>
              <a:rPr lang="en-US" sz="1867" b="1" i="1" dirty="0">
                <a:solidFill>
                  <a:schemeClr val="bg1">
                    <a:lumMod val="75000"/>
                  </a:schemeClr>
                </a:solidFill>
                <a:latin typeface="Arial"/>
              </a:rPr>
              <a:t>(e.g., protester)</a:t>
            </a:r>
          </a:p>
          <a:p>
            <a:pPr marL="1151438">
              <a:lnSpc>
                <a:spcPct val="150000"/>
              </a:lnSpc>
              <a:defRPr/>
            </a:pPr>
            <a:endParaRPr lang="en-US" sz="1867" b="1" i="1" dirty="0">
              <a:solidFill>
                <a:schemeClr val="bg1">
                  <a:lumMod val="75000"/>
                </a:schemeClr>
              </a:solidFill>
              <a:latin typeface="Arial"/>
            </a:endParaRPr>
          </a:p>
          <a:p>
            <a:pPr marL="1151438">
              <a:lnSpc>
                <a:spcPct val="150000"/>
              </a:lnSpc>
              <a:defRPr/>
            </a:pPr>
            <a:r>
              <a:rPr lang="en-US" sz="2133" b="1" i="1" dirty="0">
                <a:solidFill>
                  <a:srgbClr val="53585F">
                    <a:lumMod val="75000"/>
                  </a:srgbClr>
                </a:solidFill>
                <a:latin typeface="Arial"/>
              </a:rPr>
              <a:t> </a:t>
            </a:r>
            <a:endParaRPr lang="en-US" sz="2133" b="1" i="1" dirty="0">
              <a:solidFill>
                <a:schemeClr val="accent1"/>
              </a:solidFill>
              <a:latin typeface="Arial"/>
            </a:endParaRPr>
          </a:p>
          <a:p>
            <a:pPr marL="1151438" defTabSz="1219170">
              <a:lnSpc>
                <a:spcPct val="150000"/>
              </a:lnSpc>
              <a:defRPr/>
            </a:pPr>
            <a:endParaRPr lang="en-US" sz="3200" i="1" dirty="0">
              <a:solidFill>
                <a:srgbClr val="FFFFFF"/>
              </a:solidFill>
              <a:latin typeface="Arial"/>
            </a:endParaRPr>
          </a:p>
        </p:txBody>
      </p:sp>
      <p:sp>
        <p:nvSpPr>
          <p:cNvPr id="17" name="TextBox 16">
            <a:extLst>
              <a:ext uri="{FF2B5EF4-FFF2-40B4-BE49-F238E27FC236}">
                <a16:creationId xmlns:a16="http://schemas.microsoft.com/office/drawing/2014/main" xmlns="" id="{D49EB7A1-D1B7-B0E8-1722-E114E4C83DAF}"/>
              </a:ext>
            </a:extLst>
          </p:cNvPr>
          <p:cNvSpPr txBox="1"/>
          <p:nvPr/>
        </p:nvSpPr>
        <p:spPr>
          <a:xfrm>
            <a:off x="232229" y="6509306"/>
            <a:ext cx="8960820" cy="276999"/>
          </a:xfrm>
          <a:prstGeom prst="rect">
            <a:avLst/>
          </a:prstGeom>
          <a:noFill/>
        </p:spPr>
        <p:txBody>
          <a:bodyPr wrap="square">
            <a:spAutoFit/>
          </a:bodyPr>
          <a:lstStyle/>
          <a:p>
            <a:r>
              <a:rPr lang="en-US" sz="1200" dirty="0"/>
              <a:t>[Manling Li, et al., Cross-media Structured Common Space for Multimedia Event Extraction. ACL 2020]</a:t>
            </a:r>
          </a:p>
        </p:txBody>
      </p:sp>
      <p:grpSp>
        <p:nvGrpSpPr>
          <p:cNvPr id="7" name="Group 6">
            <a:extLst>
              <a:ext uri="{FF2B5EF4-FFF2-40B4-BE49-F238E27FC236}">
                <a16:creationId xmlns:a16="http://schemas.microsoft.com/office/drawing/2014/main" xmlns="" id="{FF66310B-F2EB-35E3-58AC-99BD3000111F}"/>
              </a:ext>
            </a:extLst>
          </p:cNvPr>
          <p:cNvGrpSpPr/>
          <p:nvPr/>
        </p:nvGrpSpPr>
        <p:grpSpPr>
          <a:xfrm>
            <a:off x="8811293" y="1673158"/>
            <a:ext cx="2634120" cy="2134617"/>
            <a:chOff x="5493889" y="1610966"/>
            <a:chExt cx="2984146" cy="2098989"/>
          </a:xfrm>
        </p:grpSpPr>
        <p:sp>
          <p:nvSpPr>
            <p:cNvPr id="13" name="Freeform 12">
              <a:extLst>
                <a:ext uri="{FF2B5EF4-FFF2-40B4-BE49-F238E27FC236}">
                  <a16:creationId xmlns:a16="http://schemas.microsoft.com/office/drawing/2014/main" xmlns="" id="{B4C47367-7A39-AFF9-0715-63F0EBF53130}"/>
                </a:ext>
              </a:extLst>
            </p:cNvPr>
            <p:cNvSpPr/>
            <p:nvPr/>
          </p:nvSpPr>
          <p:spPr>
            <a:xfrm>
              <a:off x="6636588" y="1945141"/>
              <a:ext cx="252337" cy="70074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18" name="Triangle 17">
              <a:extLst>
                <a:ext uri="{FF2B5EF4-FFF2-40B4-BE49-F238E27FC236}">
                  <a16:creationId xmlns:a16="http://schemas.microsoft.com/office/drawing/2014/main" xmlns="" id="{D759CB68-9DFD-1344-95E2-D06F9365058A}"/>
                </a:ext>
              </a:extLst>
            </p:cNvPr>
            <p:cNvSpPr/>
            <p:nvPr/>
          </p:nvSpPr>
          <p:spPr>
            <a:xfrm>
              <a:off x="6827049" y="1814031"/>
              <a:ext cx="137160" cy="13716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19" name="Oval 18">
              <a:extLst>
                <a:ext uri="{FF2B5EF4-FFF2-40B4-BE49-F238E27FC236}">
                  <a16:creationId xmlns:a16="http://schemas.microsoft.com/office/drawing/2014/main" xmlns="" id="{6A26D63E-5B5A-56AD-2FBF-6F60FA6E5867}"/>
                </a:ext>
              </a:extLst>
            </p:cNvPr>
            <p:cNvSpPr/>
            <p:nvPr/>
          </p:nvSpPr>
          <p:spPr>
            <a:xfrm>
              <a:off x="6925562" y="2527103"/>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23" name="TextBox 22">
              <a:extLst>
                <a:ext uri="{FF2B5EF4-FFF2-40B4-BE49-F238E27FC236}">
                  <a16:creationId xmlns:a16="http://schemas.microsoft.com/office/drawing/2014/main" xmlns="" id="{7B853A2E-65D9-362A-D3BD-8177014F7976}"/>
                </a:ext>
              </a:extLst>
            </p:cNvPr>
            <p:cNvSpPr txBox="1"/>
            <p:nvPr/>
          </p:nvSpPr>
          <p:spPr>
            <a:xfrm>
              <a:off x="6567089" y="2630053"/>
              <a:ext cx="714203" cy="211848"/>
            </a:xfrm>
            <a:prstGeom prst="rect">
              <a:avLst/>
            </a:prstGeom>
            <a:noFill/>
          </p:spPr>
          <p:txBody>
            <a:bodyPr wrap="square" rtlCol="0">
              <a:spAutoFit/>
            </a:bodyPr>
            <a:lstStyle/>
            <a:p>
              <a:pPr algn="ctr" defTabSz="1219170">
                <a:defRPr/>
              </a:pPr>
              <a:r>
                <a:rPr lang="en-US" sz="800" dirty="0">
                  <a:solidFill>
                    <a:srgbClr val="000000">
                      <a:lumMod val="65000"/>
                      <a:lumOff val="35000"/>
                    </a:srgbClr>
                  </a:solidFill>
                </a:rPr>
                <a:t>banner</a:t>
              </a:r>
            </a:p>
          </p:txBody>
        </p:sp>
        <p:sp>
          <p:nvSpPr>
            <p:cNvPr id="30" name="Oval 29">
              <a:extLst>
                <a:ext uri="{FF2B5EF4-FFF2-40B4-BE49-F238E27FC236}">
                  <a16:creationId xmlns:a16="http://schemas.microsoft.com/office/drawing/2014/main" xmlns="" id="{715AB60C-721F-5198-E910-04F8B62A6D6D}"/>
                </a:ext>
              </a:extLst>
            </p:cNvPr>
            <p:cNvSpPr/>
            <p:nvPr/>
          </p:nvSpPr>
          <p:spPr>
            <a:xfrm>
              <a:off x="7286222" y="2421310"/>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1" name="Oval 30">
              <a:extLst>
                <a:ext uri="{FF2B5EF4-FFF2-40B4-BE49-F238E27FC236}">
                  <a16:creationId xmlns:a16="http://schemas.microsoft.com/office/drawing/2014/main" xmlns="" id="{9917277B-4FA2-AD40-3AD2-E000D30BBE2E}"/>
                </a:ext>
              </a:extLst>
            </p:cNvPr>
            <p:cNvSpPr/>
            <p:nvPr/>
          </p:nvSpPr>
          <p:spPr>
            <a:xfrm>
              <a:off x="6037602" y="2150576"/>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2" name="TextBox 31">
              <a:extLst>
                <a:ext uri="{FF2B5EF4-FFF2-40B4-BE49-F238E27FC236}">
                  <a16:creationId xmlns:a16="http://schemas.microsoft.com/office/drawing/2014/main" xmlns="" id="{7DA4F868-6507-C052-8A39-31128D63F469}"/>
                </a:ext>
              </a:extLst>
            </p:cNvPr>
            <p:cNvSpPr txBox="1"/>
            <p:nvPr/>
          </p:nvSpPr>
          <p:spPr>
            <a:xfrm>
              <a:off x="5536899" y="2201184"/>
              <a:ext cx="678040" cy="211848"/>
            </a:xfrm>
            <a:prstGeom prst="rect">
              <a:avLst/>
            </a:prstGeom>
            <a:noFill/>
          </p:spPr>
          <p:txBody>
            <a:bodyPr wrap="square" rtlCol="0">
              <a:spAutoFit/>
            </a:bodyPr>
            <a:lstStyle/>
            <a:p>
              <a:pPr defTabSz="1219170">
                <a:defRPr/>
              </a:pPr>
              <a:r>
                <a:rPr lang="en-US" sz="800" dirty="0">
                  <a:solidFill>
                    <a:srgbClr val="000000">
                      <a:lumMod val="65000"/>
                      <a:lumOff val="35000"/>
                    </a:srgbClr>
                  </a:solidFill>
                </a:rPr>
                <a:t>parent </a:t>
              </a:r>
            </a:p>
          </p:txBody>
        </p:sp>
        <p:sp>
          <p:nvSpPr>
            <p:cNvPr id="34" name="Freeform 33">
              <a:extLst>
                <a:ext uri="{FF2B5EF4-FFF2-40B4-BE49-F238E27FC236}">
                  <a16:creationId xmlns:a16="http://schemas.microsoft.com/office/drawing/2014/main" xmlns="" id="{2E7090B1-A84E-4AC5-AE79-59134E3E37AF}"/>
                </a:ext>
              </a:extLst>
            </p:cNvPr>
            <p:cNvSpPr/>
            <p:nvPr/>
          </p:nvSpPr>
          <p:spPr>
            <a:xfrm>
              <a:off x="6152374" y="1946945"/>
              <a:ext cx="722302" cy="202729"/>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6" name="Freeform 35">
              <a:extLst>
                <a:ext uri="{FF2B5EF4-FFF2-40B4-BE49-F238E27FC236}">
                  <a16:creationId xmlns:a16="http://schemas.microsoft.com/office/drawing/2014/main" xmlns="" id="{50F4E0DB-08D4-6DC0-E274-640BE343E610}"/>
                </a:ext>
              </a:extLst>
            </p:cNvPr>
            <p:cNvSpPr/>
            <p:nvPr/>
          </p:nvSpPr>
          <p:spPr>
            <a:xfrm>
              <a:off x="6890441" y="1946945"/>
              <a:ext cx="117073" cy="580158"/>
            </a:xfrm>
            <a:custGeom>
              <a:avLst/>
              <a:gdLst>
                <a:gd name="connsiteX0" fmla="*/ 0 w 105485"/>
                <a:gd name="connsiteY0" fmla="*/ 0 h 315310"/>
                <a:gd name="connsiteX1" fmla="*/ 89338 w 105485"/>
                <a:gd name="connsiteY1" fmla="*/ 162910 h 315310"/>
                <a:gd name="connsiteX2" fmla="*/ 105103 w 105485"/>
                <a:gd name="connsiteY2" fmla="*/ 315310 h 315310"/>
              </a:gdLst>
              <a:ahLst/>
              <a:cxnLst>
                <a:cxn ang="0">
                  <a:pos x="connsiteX0" y="connsiteY0"/>
                </a:cxn>
                <a:cxn ang="0">
                  <a:pos x="connsiteX1" y="connsiteY1"/>
                </a:cxn>
                <a:cxn ang="0">
                  <a:pos x="connsiteX2" y="connsiteY2"/>
                </a:cxn>
              </a:cxnLst>
              <a:rect l="l" t="t" r="r" b="b"/>
              <a:pathLst>
                <a:path w="105485" h="315310">
                  <a:moveTo>
                    <a:pt x="0" y="0"/>
                  </a:moveTo>
                  <a:cubicBezTo>
                    <a:pt x="35910" y="55179"/>
                    <a:pt x="71821" y="110358"/>
                    <a:pt x="89338" y="162910"/>
                  </a:cubicBezTo>
                  <a:cubicBezTo>
                    <a:pt x="106855" y="215462"/>
                    <a:pt x="105979" y="265386"/>
                    <a:pt x="105103" y="315310"/>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8" name="Freeform 37">
              <a:extLst>
                <a:ext uri="{FF2B5EF4-FFF2-40B4-BE49-F238E27FC236}">
                  <a16:creationId xmlns:a16="http://schemas.microsoft.com/office/drawing/2014/main" xmlns="" id="{358AA264-F5A0-0770-F758-149F3C87F599}"/>
                </a:ext>
              </a:extLst>
            </p:cNvPr>
            <p:cNvSpPr/>
            <p:nvPr/>
          </p:nvSpPr>
          <p:spPr>
            <a:xfrm>
              <a:off x="6895696" y="1936434"/>
              <a:ext cx="406651" cy="484876"/>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40" name="TextBox 39">
              <a:extLst>
                <a:ext uri="{FF2B5EF4-FFF2-40B4-BE49-F238E27FC236}">
                  <a16:creationId xmlns:a16="http://schemas.microsoft.com/office/drawing/2014/main" xmlns="" id="{A80F000B-4089-07F7-5DF6-B88BE5F292DC}"/>
                </a:ext>
              </a:extLst>
            </p:cNvPr>
            <p:cNvSpPr txBox="1"/>
            <p:nvPr/>
          </p:nvSpPr>
          <p:spPr>
            <a:xfrm>
              <a:off x="6047956" y="1937151"/>
              <a:ext cx="670472" cy="211848"/>
            </a:xfrm>
            <a:prstGeom prst="rect">
              <a:avLst/>
            </a:prstGeom>
            <a:noFill/>
          </p:spPr>
          <p:txBody>
            <a:bodyPr wrap="none" rtlCol="0">
              <a:spAutoFit/>
            </a:bodyPr>
            <a:lstStyle/>
            <a:p>
              <a:pPr defTabSz="1219170">
                <a:defRPr/>
              </a:pPr>
              <a:r>
                <a:rPr lang="en-US" sz="800" i="1" dirty="0">
                  <a:solidFill>
                    <a:srgbClr val="A5C249"/>
                  </a:solidFill>
                </a:rPr>
                <a:t>protester</a:t>
              </a:r>
            </a:p>
          </p:txBody>
        </p:sp>
        <p:sp>
          <p:nvSpPr>
            <p:cNvPr id="42" name="TextBox 41">
              <a:extLst>
                <a:ext uri="{FF2B5EF4-FFF2-40B4-BE49-F238E27FC236}">
                  <a16:creationId xmlns:a16="http://schemas.microsoft.com/office/drawing/2014/main" xmlns="" id="{7E060D00-B22E-7A78-133A-71E13454A59A}"/>
                </a:ext>
              </a:extLst>
            </p:cNvPr>
            <p:cNvSpPr txBox="1"/>
            <p:nvPr/>
          </p:nvSpPr>
          <p:spPr>
            <a:xfrm>
              <a:off x="6617180" y="1610966"/>
              <a:ext cx="739481" cy="252263"/>
            </a:xfrm>
            <a:prstGeom prst="rect">
              <a:avLst/>
            </a:prstGeom>
            <a:noFill/>
          </p:spPr>
          <p:txBody>
            <a:bodyPr wrap="none" rtlCol="0">
              <a:spAutoFit/>
            </a:bodyPr>
            <a:lstStyle/>
            <a:p>
              <a:pPr defTabSz="1219170">
                <a:defRPr/>
              </a:pPr>
              <a:r>
                <a:rPr lang="en-US" sz="1067" b="1" dirty="0">
                  <a:solidFill>
                    <a:srgbClr val="000000">
                      <a:lumMod val="65000"/>
                      <a:lumOff val="35000"/>
                    </a:srgbClr>
                  </a:solidFill>
                </a:rPr>
                <a:t>Protest</a:t>
              </a:r>
            </a:p>
          </p:txBody>
        </p:sp>
        <p:sp>
          <p:nvSpPr>
            <p:cNvPr id="43" name="TextBox 42">
              <a:extLst>
                <a:ext uri="{FF2B5EF4-FFF2-40B4-BE49-F238E27FC236}">
                  <a16:creationId xmlns:a16="http://schemas.microsoft.com/office/drawing/2014/main" xmlns="" id="{D5D215BA-479A-93F1-DE32-BB574671FA63}"/>
                </a:ext>
              </a:extLst>
            </p:cNvPr>
            <p:cNvSpPr txBox="1"/>
            <p:nvPr/>
          </p:nvSpPr>
          <p:spPr>
            <a:xfrm>
              <a:off x="6098697" y="2165225"/>
              <a:ext cx="670472" cy="211848"/>
            </a:xfrm>
            <a:prstGeom prst="rect">
              <a:avLst/>
            </a:prstGeom>
            <a:noFill/>
          </p:spPr>
          <p:txBody>
            <a:bodyPr wrap="none" rtlCol="0">
              <a:spAutoFit/>
            </a:bodyPr>
            <a:lstStyle/>
            <a:p>
              <a:pPr defTabSz="1219170">
                <a:defRPr/>
              </a:pPr>
              <a:r>
                <a:rPr lang="en-US" sz="800" i="1" dirty="0">
                  <a:solidFill>
                    <a:srgbClr val="A5C249"/>
                  </a:solidFill>
                </a:rPr>
                <a:t>protester</a:t>
              </a:r>
            </a:p>
          </p:txBody>
        </p:sp>
        <p:sp>
          <p:nvSpPr>
            <p:cNvPr id="44" name="TextBox 43">
              <a:extLst>
                <a:ext uri="{FF2B5EF4-FFF2-40B4-BE49-F238E27FC236}">
                  <a16:creationId xmlns:a16="http://schemas.microsoft.com/office/drawing/2014/main" xmlns="" id="{54C31495-1214-11E0-B7BF-1FFEC6B36CF1}"/>
                </a:ext>
              </a:extLst>
            </p:cNvPr>
            <p:cNvSpPr txBox="1"/>
            <p:nvPr/>
          </p:nvSpPr>
          <p:spPr>
            <a:xfrm>
              <a:off x="7100345" y="1899392"/>
              <a:ext cx="398070" cy="211848"/>
            </a:xfrm>
            <a:prstGeom prst="rect">
              <a:avLst/>
            </a:prstGeom>
            <a:noFill/>
          </p:spPr>
          <p:txBody>
            <a:bodyPr wrap="none" rtlCol="0">
              <a:spAutoFit/>
            </a:bodyPr>
            <a:lstStyle/>
            <a:p>
              <a:pPr defTabSz="1219170">
                <a:defRPr/>
              </a:pPr>
              <a:r>
                <a:rPr lang="en-US" sz="800" i="1" dirty="0">
                  <a:solidFill>
                    <a:srgbClr val="A5C249"/>
                  </a:solidFill>
                </a:rPr>
                <a:t>tool</a:t>
              </a:r>
            </a:p>
          </p:txBody>
        </p:sp>
        <p:sp>
          <p:nvSpPr>
            <p:cNvPr id="47" name="Oval 46">
              <a:extLst>
                <a:ext uri="{FF2B5EF4-FFF2-40B4-BE49-F238E27FC236}">
                  <a16:creationId xmlns:a16="http://schemas.microsoft.com/office/drawing/2014/main" xmlns="" id="{88AB7D83-D2E1-0BF5-49CB-41A6BDCA8182}"/>
                </a:ext>
              </a:extLst>
            </p:cNvPr>
            <p:cNvSpPr/>
            <p:nvPr/>
          </p:nvSpPr>
          <p:spPr>
            <a:xfrm>
              <a:off x="6156455" y="2470517"/>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48" name="Oval 47">
              <a:extLst>
                <a:ext uri="{FF2B5EF4-FFF2-40B4-BE49-F238E27FC236}">
                  <a16:creationId xmlns:a16="http://schemas.microsoft.com/office/drawing/2014/main" xmlns="" id="{14490AB2-191D-EB2C-7F3A-252DBB3ED6E7}"/>
                </a:ext>
              </a:extLst>
            </p:cNvPr>
            <p:cNvSpPr/>
            <p:nvPr/>
          </p:nvSpPr>
          <p:spPr>
            <a:xfrm>
              <a:off x="7708390" y="2186975"/>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pic>
          <p:nvPicPr>
            <p:cNvPr id="49" name="Picture 48" descr="A person wearing sunglasses&#10;&#10;Description automatically generated with medium confidence">
              <a:extLst>
                <a:ext uri="{FF2B5EF4-FFF2-40B4-BE49-F238E27FC236}">
                  <a16:creationId xmlns:a16="http://schemas.microsoft.com/office/drawing/2014/main" xmlns="" id="{AA509159-5B47-299D-669C-BED3EB082978}"/>
                </a:ext>
              </a:extLst>
            </p:cNvPr>
            <p:cNvPicPr>
              <a:picLocks noChangeAspect="1"/>
            </p:cNvPicPr>
            <p:nvPr/>
          </p:nvPicPr>
          <p:blipFill>
            <a:blip r:embed="rId4"/>
            <a:stretch>
              <a:fillRect/>
            </a:stretch>
          </p:blipFill>
          <p:spPr>
            <a:xfrm>
              <a:off x="5493889" y="1800344"/>
              <a:ext cx="522348" cy="469297"/>
            </a:xfrm>
            <a:prstGeom prst="rect">
              <a:avLst/>
            </a:prstGeom>
          </p:spPr>
        </p:pic>
        <p:pic>
          <p:nvPicPr>
            <p:cNvPr id="50" name="Picture 49" descr="A child smiling for the camera&#10;&#10;Description automatically generated with low confidence">
              <a:extLst>
                <a:ext uri="{FF2B5EF4-FFF2-40B4-BE49-F238E27FC236}">
                  <a16:creationId xmlns:a16="http://schemas.microsoft.com/office/drawing/2014/main" xmlns="" id="{5985FB71-2946-4F68-066A-9435312A01AA}"/>
                </a:ext>
              </a:extLst>
            </p:cNvPr>
            <p:cNvPicPr>
              <a:picLocks noChangeAspect="1"/>
            </p:cNvPicPr>
            <p:nvPr/>
          </p:nvPicPr>
          <p:blipFill>
            <a:blip r:embed="rId5"/>
            <a:stretch>
              <a:fillRect/>
            </a:stretch>
          </p:blipFill>
          <p:spPr>
            <a:xfrm>
              <a:off x="5575224" y="2645887"/>
              <a:ext cx="587725" cy="480442"/>
            </a:xfrm>
            <a:prstGeom prst="rect">
              <a:avLst/>
            </a:prstGeom>
          </p:spPr>
        </p:pic>
        <p:sp>
          <p:nvSpPr>
            <p:cNvPr id="51" name="TextBox 50">
              <a:extLst>
                <a:ext uri="{FF2B5EF4-FFF2-40B4-BE49-F238E27FC236}">
                  <a16:creationId xmlns:a16="http://schemas.microsoft.com/office/drawing/2014/main" xmlns="" id="{DE4557C9-1561-89AD-001F-5399F9DF8E03}"/>
                </a:ext>
              </a:extLst>
            </p:cNvPr>
            <p:cNvSpPr txBox="1"/>
            <p:nvPr/>
          </p:nvSpPr>
          <p:spPr>
            <a:xfrm>
              <a:off x="5683536" y="2441654"/>
              <a:ext cx="555416" cy="211848"/>
            </a:xfrm>
            <a:prstGeom prst="rect">
              <a:avLst/>
            </a:prstGeom>
            <a:noFill/>
          </p:spPr>
          <p:txBody>
            <a:bodyPr wrap="square" rtlCol="0">
              <a:spAutoFit/>
            </a:bodyPr>
            <a:lstStyle/>
            <a:p>
              <a:pPr defTabSz="1219170">
                <a:defRPr/>
              </a:pPr>
              <a:r>
                <a:rPr lang="en-US" sz="800" dirty="0">
                  <a:solidFill>
                    <a:srgbClr val="000000">
                      <a:lumMod val="65000"/>
                      <a:lumOff val="35000"/>
                    </a:srgbClr>
                  </a:solidFill>
                </a:rPr>
                <a:t>child </a:t>
              </a:r>
            </a:p>
          </p:txBody>
        </p:sp>
        <p:sp>
          <p:nvSpPr>
            <p:cNvPr id="52" name="Oval 51">
              <a:extLst>
                <a:ext uri="{FF2B5EF4-FFF2-40B4-BE49-F238E27FC236}">
                  <a16:creationId xmlns:a16="http://schemas.microsoft.com/office/drawing/2014/main" xmlns="" id="{B6A55EA3-0AAF-35C4-535E-6789829CDFCD}"/>
                </a:ext>
              </a:extLst>
            </p:cNvPr>
            <p:cNvSpPr/>
            <p:nvPr/>
          </p:nvSpPr>
          <p:spPr>
            <a:xfrm>
              <a:off x="6557138" y="2588513"/>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pic>
          <p:nvPicPr>
            <p:cNvPr id="53" name="Picture 52" descr="A picture containing text&#10;&#10;Description automatically generated">
              <a:extLst>
                <a:ext uri="{FF2B5EF4-FFF2-40B4-BE49-F238E27FC236}">
                  <a16:creationId xmlns:a16="http://schemas.microsoft.com/office/drawing/2014/main" xmlns="" id="{39D5BFD8-8471-BC54-691F-F1D41D5548AE}"/>
                </a:ext>
              </a:extLst>
            </p:cNvPr>
            <p:cNvPicPr>
              <a:picLocks noChangeAspect="1"/>
            </p:cNvPicPr>
            <p:nvPr/>
          </p:nvPicPr>
          <p:blipFill>
            <a:blip r:embed="rId6"/>
            <a:stretch>
              <a:fillRect/>
            </a:stretch>
          </p:blipFill>
          <p:spPr>
            <a:xfrm>
              <a:off x="6232630" y="2763645"/>
              <a:ext cx="318655" cy="946310"/>
            </a:xfrm>
            <a:prstGeom prst="rect">
              <a:avLst/>
            </a:prstGeom>
          </p:spPr>
        </p:pic>
        <p:sp>
          <p:nvSpPr>
            <p:cNvPr id="54" name="TextBox 53">
              <a:extLst>
                <a:ext uri="{FF2B5EF4-FFF2-40B4-BE49-F238E27FC236}">
                  <a16:creationId xmlns:a16="http://schemas.microsoft.com/office/drawing/2014/main" xmlns="" id="{C6A2C099-266E-DA3E-D1C9-DC12F198F235}"/>
                </a:ext>
              </a:extLst>
            </p:cNvPr>
            <p:cNvSpPr txBox="1"/>
            <p:nvPr/>
          </p:nvSpPr>
          <p:spPr>
            <a:xfrm>
              <a:off x="6098698" y="2568047"/>
              <a:ext cx="534445" cy="211848"/>
            </a:xfrm>
            <a:prstGeom prst="rect">
              <a:avLst/>
            </a:prstGeom>
            <a:noFill/>
          </p:spPr>
          <p:txBody>
            <a:bodyPr wrap="square" rtlCol="0">
              <a:spAutoFit/>
            </a:bodyPr>
            <a:lstStyle/>
            <a:p>
              <a:pPr defTabSz="1219170">
                <a:defRPr/>
              </a:pPr>
              <a:r>
                <a:rPr lang="en-US" sz="800" dirty="0">
                  <a:solidFill>
                    <a:srgbClr val="000000">
                      <a:lumMod val="65000"/>
                      <a:lumOff val="35000"/>
                    </a:srgbClr>
                  </a:solidFill>
                </a:rPr>
                <a:t>child </a:t>
              </a:r>
            </a:p>
          </p:txBody>
        </p:sp>
        <p:sp>
          <p:nvSpPr>
            <p:cNvPr id="55" name="TextBox 54">
              <a:extLst>
                <a:ext uri="{FF2B5EF4-FFF2-40B4-BE49-F238E27FC236}">
                  <a16:creationId xmlns:a16="http://schemas.microsoft.com/office/drawing/2014/main" xmlns="" id="{005E91B5-35F1-DD24-2F10-53DABA0AA89F}"/>
                </a:ext>
              </a:extLst>
            </p:cNvPr>
            <p:cNvSpPr txBox="1"/>
            <p:nvPr/>
          </p:nvSpPr>
          <p:spPr>
            <a:xfrm>
              <a:off x="7180688" y="2487848"/>
              <a:ext cx="694684" cy="211848"/>
            </a:xfrm>
            <a:prstGeom prst="rect">
              <a:avLst/>
            </a:prstGeom>
            <a:noFill/>
          </p:spPr>
          <p:txBody>
            <a:bodyPr wrap="square" rtlCol="0">
              <a:spAutoFit/>
            </a:bodyPr>
            <a:lstStyle/>
            <a:p>
              <a:pPr algn="ctr" defTabSz="1219170">
                <a:defRPr/>
              </a:pPr>
              <a:r>
                <a:rPr lang="en-US" sz="800" dirty="0">
                  <a:solidFill>
                    <a:srgbClr val="000000">
                      <a:lumMod val="65000"/>
                      <a:lumOff val="35000"/>
                    </a:srgbClr>
                  </a:solidFill>
                </a:rPr>
                <a:t>banner</a:t>
              </a:r>
            </a:p>
          </p:txBody>
        </p:sp>
        <p:sp>
          <p:nvSpPr>
            <p:cNvPr id="56" name="TextBox 55">
              <a:extLst>
                <a:ext uri="{FF2B5EF4-FFF2-40B4-BE49-F238E27FC236}">
                  <a16:creationId xmlns:a16="http://schemas.microsoft.com/office/drawing/2014/main" xmlns="" id="{021A73BB-D490-DB6A-137D-E9263B3F5218}"/>
                </a:ext>
              </a:extLst>
            </p:cNvPr>
            <p:cNvSpPr txBox="1"/>
            <p:nvPr/>
          </p:nvSpPr>
          <p:spPr>
            <a:xfrm>
              <a:off x="7783352" y="2136016"/>
              <a:ext cx="694683" cy="211848"/>
            </a:xfrm>
            <a:prstGeom prst="rect">
              <a:avLst/>
            </a:prstGeom>
            <a:noFill/>
          </p:spPr>
          <p:txBody>
            <a:bodyPr wrap="square" rtlCol="0">
              <a:spAutoFit/>
            </a:bodyPr>
            <a:lstStyle/>
            <a:p>
              <a:pPr algn="ctr" defTabSz="1219170">
                <a:defRPr/>
              </a:pPr>
              <a:r>
                <a:rPr lang="en-US" sz="800" dirty="0">
                  <a:solidFill>
                    <a:srgbClr val="000000">
                      <a:lumMod val="65000"/>
                      <a:lumOff val="35000"/>
                    </a:srgbClr>
                  </a:solidFill>
                </a:rPr>
                <a:t>banner</a:t>
              </a:r>
            </a:p>
          </p:txBody>
        </p:sp>
        <p:sp>
          <p:nvSpPr>
            <p:cNvPr id="57" name="TextBox 56">
              <a:extLst>
                <a:ext uri="{FF2B5EF4-FFF2-40B4-BE49-F238E27FC236}">
                  <a16:creationId xmlns:a16="http://schemas.microsoft.com/office/drawing/2014/main" xmlns="" id="{DEAB91F4-EC56-FA7B-4385-B91C938EB5D3}"/>
                </a:ext>
              </a:extLst>
            </p:cNvPr>
            <p:cNvSpPr txBox="1"/>
            <p:nvPr/>
          </p:nvSpPr>
          <p:spPr>
            <a:xfrm>
              <a:off x="6348456" y="2301379"/>
              <a:ext cx="670472" cy="211848"/>
            </a:xfrm>
            <a:prstGeom prst="rect">
              <a:avLst/>
            </a:prstGeom>
            <a:noFill/>
          </p:spPr>
          <p:txBody>
            <a:bodyPr wrap="none" rtlCol="0">
              <a:spAutoFit/>
            </a:bodyPr>
            <a:lstStyle/>
            <a:p>
              <a:pPr defTabSz="1219170">
                <a:defRPr/>
              </a:pPr>
              <a:r>
                <a:rPr lang="en-US" sz="800" i="1" dirty="0">
                  <a:solidFill>
                    <a:srgbClr val="A5C249"/>
                  </a:solidFill>
                </a:rPr>
                <a:t>protester</a:t>
              </a:r>
            </a:p>
          </p:txBody>
        </p:sp>
        <p:sp>
          <p:nvSpPr>
            <p:cNvPr id="58" name="Freeform 57">
              <a:extLst>
                <a:ext uri="{FF2B5EF4-FFF2-40B4-BE49-F238E27FC236}">
                  <a16:creationId xmlns:a16="http://schemas.microsoft.com/office/drawing/2014/main" xmlns="" id="{839739CF-FC8E-F440-9D21-A9EF833CA1FA}"/>
                </a:ext>
              </a:extLst>
            </p:cNvPr>
            <p:cNvSpPr/>
            <p:nvPr/>
          </p:nvSpPr>
          <p:spPr>
            <a:xfrm>
              <a:off x="6269780" y="1946043"/>
              <a:ext cx="620662" cy="54180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59" name="Freeform 58">
              <a:extLst>
                <a:ext uri="{FF2B5EF4-FFF2-40B4-BE49-F238E27FC236}">
                  <a16:creationId xmlns:a16="http://schemas.microsoft.com/office/drawing/2014/main" xmlns="" id="{5F15F44B-D90D-8621-E564-5317D20A27AF}"/>
                </a:ext>
              </a:extLst>
            </p:cNvPr>
            <p:cNvSpPr/>
            <p:nvPr/>
          </p:nvSpPr>
          <p:spPr>
            <a:xfrm>
              <a:off x="6911462" y="1961702"/>
              <a:ext cx="865508" cy="247767"/>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60" name="TextBox 59">
              <a:extLst>
                <a:ext uri="{FF2B5EF4-FFF2-40B4-BE49-F238E27FC236}">
                  <a16:creationId xmlns:a16="http://schemas.microsoft.com/office/drawing/2014/main" xmlns="" id="{5682BE63-661D-D60F-5BAE-C9FB5F8DF440}"/>
                </a:ext>
              </a:extLst>
            </p:cNvPr>
            <p:cNvSpPr txBox="1"/>
            <p:nvPr/>
          </p:nvSpPr>
          <p:spPr>
            <a:xfrm>
              <a:off x="7050819" y="2075670"/>
              <a:ext cx="398070" cy="211848"/>
            </a:xfrm>
            <a:prstGeom prst="rect">
              <a:avLst/>
            </a:prstGeom>
            <a:noFill/>
          </p:spPr>
          <p:txBody>
            <a:bodyPr wrap="none" rtlCol="0">
              <a:spAutoFit/>
            </a:bodyPr>
            <a:lstStyle/>
            <a:p>
              <a:pPr defTabSz="1219170">
                <a:defRPr/>
              </a:pPr>
              <a:r>
                <a:rPr lang="en-US" sz="800" i="1" dirty="0">
                  <a:solidFill>
                    <a:srgbClr val="A5C249"/>
                  </a:solidFill>
                </a:rPr>
                <a:t>tool</a:t>
              </a:r>
            </a:p>
          </p:txBody>
        </p:sp>
        <p:sp>
          <p:nvSpPr>
            <p:cNvPr id="61" name="TextBox 60">
              <a:extLst>
                <a:ext uri="{FF2B5EF4-FFF2-40B4-BE49-F238E27FC236}">
                  <a16:creationId xmlns:a16="http://schemas.microsoft.com/office/drawing/2014/main" xmlns="" id="{6BD69CEA-21B0-0F64-C07B-73BE912FDD88}"/>
                </a:ext>
              </a:extLst>
            </p:cNvPr>
            <p:cNvSpPr txBox="1"/>
            <p:nvPr/>
          </p:nvSpPr>
          <p:spPr>
            <a:xfrm>
              <a:off x="6821287" y="2090154"/>
              <a:ext cx="398070" cy="211848"/>
            </a:xfrm>
            <a:prstGeom prst="rect">
              <a:avLst/>
            </a:prstGeom>
            <a:noFill/>
          </p:spPr>
          <p:txBody>
            <a:bodyPr wrap="none" rtlCol="0">
              <a:spAutoFit/>
            </a:bodyPr>
            <a:lstStyle/>
            <a:p>
              <a:pPr defTabSz="1219170">
                <a:defRPr/>
              </a:pPr>
              <a:r>
                <a:rPr lang="en-US" sz="800" i="1" dirty="0">
                  <a:solidFill>
                    <a:srgbClr val="A5C249"/>
                  </a:solidFill>
                </a:rPr>
                <a:t>tool</a:t>
              </a:r>
            </a:p>
          </p:txBody>
        </p:sp>
        <p:pic>
          <p:nvPicPr>
            <p:cNvPr id="62" name="Picture 61" descr="A picture containing text, grass, sign, can&#10;&#10;Description automatically generated">
              <a:extLst>
                <a:ext uri="{FF2B5EF4-FFF2-40B4-BE49-F238E27FC236}">
                  <a16:creationId xmlns:a16="http://schemas.microsoft.com/office/drawing/2014/main" xmlns="" id="{08520540-544C-FDE6-4B8A-F9FD2B570054}"/>
                </a:ext>
              </a:extLst>
            </p:cNvPr>
            <p:cNvPicPr>
              <a:picLocks noChangeAspect="1"/>
            </p:cNvPicPr>
            <p:nvPr/>
          </p:nvPicPr>
          <p:blipFill>
            <a:blip r:embed="rId7"/>
            <a:stretch>
              <a:fillRect/>
            </a:stretch>
          </p:blipFill>
          <p:spPr>
            <a:xfrm>
              <a:off x="6633226" y="2857113"/>
              <a:ext cx="587726" cy="467382"/>
            </a:xfrm>
            <a:prstGeom prst="rect">
              <a:avLst/>
            </a:prstGeom>
          </p:spPr>
        </p:pic>
        <p:pic>
          <p:nvPicPr>
            <p:cNvPr id="63" name="Picture 62" descr="A picture containing text&#10;&#10;Description automatically generated">
              <a:extLst>
                <a:ext uri="{FF2B5EF4-FFF2-40B4-BE49-F238E27FC236}">
                  <a16:creationId xmlns:a16="http://schemas.microsoft.com/office/drawing/2014/main" xmlns="" id="{6D2D8F25-F25E-C9A6-12AF-CC59C3E643BB}"/>
                </a:ext>
              </a:extLst>
            </p:cNvPr>
            <p:cNvPicPr>
              <a:picLocks noChangeAspect="1"/>
            </p:cNvPicPr>
            <p:nvPr/>
          </p:nvPicPr>
          <p:blipFill>
            <a:blip r:embed="rId8"/>
            <a:stretch>
              <a:fillRect/>
            </a:stretch>
          </p:blipFill>
          <p:spPr>
            <a:xfrm>
              <a:off x="7286146" y="2677317"/>
              <a:ext cx="497206" cy="547519"/>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xmlns="" id="{0CC12CFB-A022-7435-0352-0AB0403A8F9C}"/>
                </a:ext>
              </a:extLst>
            </p:cNvPr>
            <p:cNvPicPr>
              <a:picLocks noChangeAspect="1"/>
            </p:cNvPicPr>
            <p:nvPr/>
          </p:nvPicPr>
          <p:blipFill rotWithShape="1">
            <a:blip r:embed="rId9"/>
            <a:srcRect b="3322"/>
            <a:stretch/>
          </p:blipFill>
          <p:spPr>
            <a:xfrm>
              <a:off x="7856487" y="2339280"/>
              <a:ext cx="524582" cy="680938"/>
            </a:xfrm>
            <a:prstGeom prst="rect">
              <a:avLst/>
            </a:prstGeom>
          </p:spPr>
        </p:pic>
      </p:grpSp>
      <p:sp>
        <p:nvSpPr>
          <p:cNvPr id="9" name="Google Shape;373;p26">
            <a:extLst>
              <a:ext uri="{FF2B5EF4-FFF2-40B4-BE49-F238E27FC236}">
                <a16:creationId xmlns:a16="http://schemas.microsoft.com/office/drawing/2014/main" xmlns="" id="{DCAAFE3E-10FE-C1C7-13A3-96F7E50902E1}"/>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0" name="Google Shape;376;p26">
            <a:extLst>
              <a:ext uri="{FF2B5EF4-FFF2-40B4-BE49-F238E27FC236}">
                <a16:creationId xmlns:a16="http://schemas.microsoft.com/office/drawing/2014/main" xmlns="" id="{D2CE31B9-3948-5CEA-CA9E-34429A8DE9FC}"/>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030748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EFB2D-18AA-9A3F-1622-D21A3C6B7ACC}"/>
              </a:ext>
            </a:extLst>
          </p:cNvPr>
          <p:cNvSpPr>
            <a:spLocks noGrp="1"/>
          </p:cNvSpPr>
          <p:nvPr>
            <p:ph type="title"/>
          </p:nvPr>
        </p:nvSpPr>
        <p:spPr/>
        <p:txBody>
          <a:bodyPr/>
          <a:lstStyle/>
          <a:p>
            <a:r>
              <a:rPr lang="en-US" dirty="0"/>
              <a:t>What is Multimodal</a:t>
            </a:r>
            <a:r>
              <a:rPr lang="zh-CN" altLang="en-US" dirty="0"/>
              <a:t> </a:t>
            </a:r>
            <a:r>
              <a:rPr lang="en-US" b="1" dirty="0"/>
              <a:t>Event Extraction</a:t>
            </a:r>
            <a:r>
              <a:rPr lang="en-US" dirty="0"/>
              <a:t>? </a:t>
            </a:r>
            <a:r>
              <a:rPr lang="en-US" dirty="0">
                <a:latin typeface="Arial"/>
                <a:ea typeface="+mn-ea"/>
                <a:cs typeface="+mn-cs"/>
                <a:sym typeface="Arial"/>
              </a:rPr>
              <a:t>[Li et al, ACL’20]</a:t>
            </a:r>
            <a:endParaRPr lang="en-US" dirty="0"/>
          </a:p>
        </p:txBody>
      </p:sp>
      <p:pic>
        <p:nvPicPr>
          <p:cNvPr id="3" name="Picture 6">
            <a:extLst>
              <a:ext uri="{FF2B5EF4-FFF2-40B4-BE49-F238E27FC236}">
                <a16:creationId xmlns:a16="http://schemas.microsoft.com/office/drawing/2014/main" xmlns="" id="{E0E06D1E-691F-CFD2-C3B8-23BD4871DC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34" r="3129"/>
          <a:stretch/>
        </p:blipFill>
        <p:spPr bwMode="auto">
          <a:xfrm>
            <a:off x="851171" y="872165"/>
            <a:ext cx="6736720" cy="497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300E4F4-0619-E770-31D3-9860FD65AD57}"/>
              </a:ext>
            </a:extLst>
          </p:cNvPr>
          <p:cNvSpPr/>
          <p:nvPr/>
        </p:nvSpPr>
        <p:spPr>
          <a:xfrm>
            <a:off x="1258111" y="1673158"/>
            <a:ext cx="4565515" cy="388205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graphicFrame>
        <p:nvGraphicFramePr>
          <p:cNvPr id="5" name="Table 2">
            <a:extLst>
              <a:ext uri="{FF2B5EF4-FFF2-40B4-BE49-F238E27FC236}">
                <a16:creationId xmlns:a16="http://schemas.microsoft.com/office/drawing/2014/main" xmlns="" id="{3360A33D-9FA4-D82E-DFDB-A97F3DB96C1B}"/>
              </a:ext>
            </a:extLst>
          </p:cNvPr>
          <p:cNvGraphicFramePr>
            <a:graphicFrameLocks noGrp="1"/>
          </p:cNvGraphicFramePr>
          <p:nvPr/>
        </p:nvGraphicFramePr>
        <p:xfrm>
          <a:off x="21076" y="1576856"/>
          <a:ext cx="2689155" cy="1767954"/>
        </p:xfrm>
        <a:graphic>
          <a:graphicData uri="http://schemas.openxmlformats.org/drawingml/2006/table">
            <a:tbl>
              <a:tblPr firstRow="1" bandRow="1">
                <a:tableStyleId>{69012ECD-51FC-41F1-AA8D-1B2483CD663E}</a:tableStyleId>
              </a:tblPr>
              <a:tblGrid>
                <a:gridCol w="1215391">
                  <a:extLst>
                    <a:ext uri="{9D8B030D-6E8A-4147-A177-3AD203B41FA5}">
                      <a16:colId xmlns:a16="http://schemas.microsoft.com/office/drawing/2014/main" xmlns="" val="3986014568"/>
                    </a:ext>
                  </a:extLst>
                </a:gridCol>
                <a:gridCol w="1473764">
                  <a:extLst>
                    <a:ext uri="{9D8B030D-6E8A-4147-A177-3AD203B41FA5}">
                      <a16:colId xmlns:a16="http://schemas.microsoft.com/office/drawing/2014/main" xmlns="" val="3091109091"/>
                    </a:ext>
                  </a:extLst>
                </a:gridCol>
              </a:tblGrid>
              <a:tr h="452265">
                <a:tc>
                  <a:txBody>
                    <a:bodyPr/>
                    <a:lstStyle/>
                    <a:p>
                      <a:r>
                        <a:rPr lang="en-US" sz="2100" dirty="0"/>
                        <a:t>Event</a:t>
                      </a:r>
                    </a:p>
                  </a:txBody>
                  <a:tcPr marL="121920" marR="12192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2100" dirty="0"/>
                        <a:t>Rescue</a:t>
                      </a:r>
                    </a:p>
                  </a:txBody>
                  <a:tcPr marL="121920" marR="12192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3961666745"/>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soldier</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908779396"/>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dog</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4258346046"/>
                  </a:ext>
                </a:extLst>
              </a:tr>
              <a:tr h="438563">
                <a:tc>
                  <a:txBody>
                    <a:bodyPr/>
                    <a:lstStyle/>
                    <a:p>
                      <a:r>
                        <a:rPr lang="en-US" sz="1900" b="1" dirty="0">
                          <a:solidFill>
                            <a:schemeClr val="tx1">
                              <a:lumMod val="65000"/>
                              <a:lumOff val="35000"/>
                            </a:schemeClr>
                          </a:solidFill>
                        </a:rPr>
                        <a:t>Target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child</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608827137"/>
                  </a:ext>
                </a:extLst>
              </a:tr>
            </a:tbl>
          </a:graphicData>
        </a:graphic>
      </p:graphicFrame>
      <p:sp>
        <p:nvSpPr>
          <p:cNvPr id="20" name="Triangle 19">
            <a:extLst>
              <a:ext uri="{FF2B5EF4-FFF2-40B4-BE49-F238E27FC236}">
                <a16:creationId xmlns:a16="http://schemas.microsoft.com/office/drawing/2014/main" xmlns="" id="{9B322AA3-9680-6810-E73D-811F28A6E30E}"/>
              </a:ext>
            </a:extLst>
          </p:cNvPr>
          <p:cNvSpPr/>
          <p:nvPr/>
        </p:nvSpPr>
        <p:spPr>
          <a:xfrm>
            <a:off x="10084561" y="2418708"/>
            <a:ext cx="182880" cy="18288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5" name="Oval 24">
            <a:extLst>
              <a:ext uri="{FF2B5EF4-FFF2-40B4-BE49-F238E27FC236}">
                <a16:creationId xmlns:a16="http://schemas.microsoft.com/office/drawing/2014/main" xmlns="" id="{C440453B-CE4A-9E73-E094-7E94FE62AEDC}"/>
              </a:ext>
            </a:extLst>
          </p:cNvPr>
          <p:cNvSpPr/>
          <p:nvPr/>
        </p:nvSpPr>
        <p:spPr>
          <a:xfrm>
            <a:off x="9803408" y="2863341"/>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7" name="Freeform 26">
            <a:extLst>
              <a:ext uri="{FF2B5EF4-FFF2-40B4-BE49-F238E27FC236}">
                <a16:creationId xmlns:a16="http://schemas.microsoft.com/office/drawing/2014/main" xmlns="" id="{83EDC82C-837F-FF9A-7403-0E961C1E4018}"/>
              </a:ext>
            </a:extLst>
          </p:cNvPr>
          <p:cNvSpPr/>
          <p:nvPr/>
        </p:nvSpPr>
        <p:spPr>
          <a:xfrm>
            <a:off x="9888809" y="2595927"/>
            <a:ext cx="259255" cy="28027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8" name="Freeform 27">
            <a:extLst>
              <a:ext uri="{FF2B5EF4-FFF2-40B4-BE49-F238E27FC236}">
                <a16:creationId xmlns:a16="http://schemas.microsoft.com/office/drawing/2014/main" xmlns="" id="{2FC651FE-ED18-B5FA-3781-0C70B9C17226}"/>
              </a:ext>
            </a:extLst>
          </p:cNvPr>
          <p:cNvSpPr/>
          <p:nvPr/>
        </p:nvSpPr>
        <p:spPr>
          <a:xfrm>
            <a:off x="10169085" y="2595927"/>
            <a:ext cx="140647" cy="420413"/>
          </a:xfrm>
          <a:custGeom>
            <a:avLst/>
            <a:gdLst>
              <a:gd name="connsiteX0" fmla="*/ 0 w 105485"/>
              <a:gd name="connsiteY0" fmla="*/ 0 h 315310"/>
              <a:gd name="connsiteX1" fmla="*/ 89338 w 105485"/>
              <a:gd name="connsiteY1" fmla="*/ 162910 h 315310"/>
              <a:gd name="connsiteX2" fmla="*/ 105103 w 105485"/>
              <a:gd name="connsiteY2" fmla="*/ 315310 h 315310"/>
            </a:gdLst>
            <a:ahLst/>
            <a:cxnLst>
              <a:cxn ang="0">
                <a:pos x="connsiteX0" y="connsiteY0"/>
              </a:cxn>
              <a:cxn ang="0">
                <a:pos x="connsiteX1" y="connsiteY1"/>
              </a:cxn>
              <a:cxn ang="0">
                <a:pos x="connsiteX2" y="connsiteY2"/>
              </a:cxn>
            </a:cxnLst>
            <a:rect l="l" t="t" r="r" b="b"/>
            <a:pathLst>
              <a:path w="105485" h="315310">
                <a:moveTo>
                  <a:pt x="0" y="0"/>
                </a:moveTo>
                <a:cubicBezTo>
                  <a:pt x="35910" y="55179"/>
                  <a:pt x="71821" y="110358"/>
                  <a:pt x="89338" y="162910"/>
                </a:cubicBezTo>
                <a:cubicBezTo>
                  <a:pt x="106855" y="215462"/>
                  <a:pt x="105979" y="265386"/>
                  <a:pt x="105103" y="315310"/>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9" name="Freeform 28">
            <a:extLst>
              <a:ext uri="{FF2B5EF4-FFF2-40B4-BE49-F238E27FC236}">
                <a16:creationId xmlns:a16="http://schemas.microsoft.com/office/drawing/2014/main" xmlns="" id="{254FD05D-2077-C27E-DD85-4FF389959F5A}"/>
              </a:ext>
            </a:extLst>
          </p:cNvPr>
          <p:cNvSpPr/>
          <p:nvPr/>
        </p:nvSpPr>
        <p:spPr>
          <a:xfrm>
            <a:off x="10176091" y="2581913"/>
            <a:ext cx="434428" cy="399393"/>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33" name="TextBox 32">
            <a:extLst>
              <a:ext uri="{FF2B5EF4-FFF2-40B4-BE49-F238E27FC236}">
                <a16:creationId xmlns:a16="http://schemas.microsoft.com/office/drawing/2014/main" xmlns="" id="{255C496C-7A0E-D779-2E34-814A8666E5D1}"/>
              </a:ext>
            </a:extLst>
          </p:cNvPr>
          <p:cNvSpPr txBox="1"/>
          <p:nvPr/>
        </p:nvSpPr>
        <p:spPr>
          <a:xfrm>
            <a:off x="9539113" y="2589971"/>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35" name="TextBox 34">
            <a:extLst>
              <a:ext uri="{FF2B5EF4-FFF2-40B4-BE49-F238E27FC236}">
                <a16:creationId xmlns:a16="http://schemas.microsoft.com/office/drawing/2014/main" xmlns="" id="{4F5BFD40-45DF-BF2A-5106-7410BAC1E821}"/>
              </a:ext>
            </a:extLst>
          </p:cNvPr>
          <p:cNvSpPr txBox="1"/>
          <p:nvPr/>
        </p:nvSpPr>
        <p:spPr>
          <a:xfrm>
            <a:off x="9804737" y="2147955"/>
            <a:ext cx="678391" cy="276999"/>
          </a:xfrm>
          <a:prstGeom prst="rect">
            <a:avLst/>
          </a:prstGeom>
          <a:noFill/>
        </p:spPr>
        <p:txBody>
          <a:bodyPr wrap="none" rtlCol="0">
            <a:spAutoFit/>
          </a:bodyPr>
          <a:lstStyle/>
          <a:p>
            <a:pPr defTabSz="1219170">
              <a:defRPr/>
            </a:pPr>
            <a:r>
              <a:rPr lang="en-US" sz="1200" b="1" dirty="0">
                <a:solidFill>
                  <a:srgbClr val="000000">
                    <a:lumMod val="65000"/>
                    <a:lumOff val="35000"/>
                  </a:srgbClr>
                </a:solidFill>
              </a:rPr>
              <a:t>rescue</a:t>
            </a:r>
          </a:p>
        </p:txBody>
      </p:sp>
      <p:sp>
        <p:nvSpPr>
          <p:cNvPr id="45" name="TextBox 44">
            <a:extLst>
              <a:ext uri="{FF2B5EF4-FFF2-40B4-BE49-F238E27FC236}">
                <a16:creationId xmlns:a16="http://schemas.microsoft.com/office/drawing/2014/main" xmlns="" id="{7994189F-85AF-2EC1-E956-740308FA0273}"/>
              </a:ext>
            </a:extLst>
          </p:cNvPr>
          <p:cNvSpPr txBox="1"/>
          <p:nvPr/>
        </p:nvSpPr>
        <p:spPr>
          <a:xfrm>
            <a:off x="10049252" y="2675667"/>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46" name="TextBox 45">
            <a:extLst>
              <a:ext uri="{FF2B5EF4-FFF2-40B4-BE49-F238E27FC236}">
                <a16:creationId xmlns:a16="http://schemas.microsoft.com/office/drawing/2014/main" xmlns="" id="{9CDC7797-4608-E839-799B-5EB89000E5AC}"/>
              </a:ext>
            </a:extLst>
          </p:cNvPr>
          <p:cNvSpPr txBox="1"/>
          <p:nvPr/>
        </p:nvSpPr>
        <p:spPr>
          <a:xfrm>
            <a:off x="10364888" y="2533765"/>
            <a:ext cx="494046"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target</a:t>
            </a:r>
          </a:p>
        </p:txBody>
      </p:sp>
      <p:sp>
        <p:nvSpPr>
          <p:cNvPr id="12" name="TextBox 11">
            <a:extLst>
              <a:ext uri="{FF2B5EF4-FFF2-40B4-BE49-F238E27FC236}">
                <a16:creationId xmlns:a16="http://schemas.microsoft.com/office/drawing/2014/main" xmlns="" id="{01107AEE-4E63-7A1B-B920-106C26442F6E}"/>
              </a:ext>
            </a:extLst>
          </p:cNvPr>
          <p:cNvSpPr txBox="1"/>
          <p:nvPr/>
        </p:nvSpPr>
        <p:spPr>
          <a:xfrm>
            <a:off x="8362470" y="1663214"/>
            <a:ext cx="3353620" cy="738664"/>
          </a:xfrm>
          <a:prstGeom prst="rect">
            <a:avLst/>
          </a:prstGeom>
          <a:noFill/>
        </p:spPr>
        <p:txBody>
          <a:bodyPr wrap="square">
            <a:spAutoFit/>
          </a:bodyPr>
          <a:lstStyle/>
          <a:p>
            <a:pPr defTabSz="1219170">
              <a:defRPr/>
            </a:pPr>
            <a:r>
              <a:rPr lang="en-US" dirty="0"/>
              <a:t>What happened?  </a:t>
            </a:r>
          </a:p>
          <a:p>
            <a:pPr defTabSz="1219170">
              <a:defRPr/>
            </a:pPr>
            <a:r>
              <a:rPr lang="en-US" dirty="0"/>
              <a:t>Who? </a:t>
            </a:r>
          </a:p>
          <a:p>
            <a:pPr defTabSz="1219170">
              <a:defRPr/>
            </a:pPr>
            <a:endParaRPr lang="en-US" dirty="0"/>
          </a:p>
        </p:txBody>
      </p:sp>
      <p:sp>
        <p:nvSpPr>
          <p:cNvPr id="14" name="Rounded Rectangular Callout 13">
            <a:extLst>
              <a:ext uri="{FF2B5EF4-FFF2-40B4-BE49-F238E27FC236}">
                <a16:creationId xmlns:a16="http://schemas.microsoft.com/office/drawing/2014/main" xmlns="" id="{367B0C67-0AE7-1EF9-E156-04EEB755669F}"/>
              </a:ext>
            </a:extLst>
          </p:cNvPr>
          <p:cNvSpPr/>
          <p:nvPr/>
        </p:nvSpPr>
        <p:spPr>
          <a:xfrm>
            <a:off x="8210139" y="1421699"/>
            <a:ext cx="3505951" cy="3625935"/>
          </a:xfrm>
          <a:prstGeom prst="wedgeRoundRectCallout">
            <a:avLst>
              <a:gd name="adj1" fmla="val -12333"/>
              <a:gd name="adj2" fmla="val 62034"/>
              <a:gd name="adj3" fmla="val 16667"/>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6" name="Rectangle 5">
            <a:extLst>
              <a:ext uri="{FF2B5EF4-FFF2-40B4-BE49-F238E27FC236}">
                <a16:creationId xmlns:a16="http://schemas.microsoft.com/office/drawing/2014/main" xmlns="" id="{EDEBABD2-CF14-14E8-DAFF-F349F3742A99}"/>
              </a:ext>
            </a:extLst>
          </p:cNvPr>
          <p:cNvSpPr/>
          <p:nvPr/>
        </p:nvSpPr>
        <p:spPr>
          <a:xfrm>
            <a:off x="10049253" y="1576855"/>
            <a:ext cx="1585028" cy="31500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Event Type</a:t>
            </a:r>
          </a:p>
        </p:txBody>
      </p:sp>
      <p:sp>
        <p:nvSpPr>
          <p:cNvPr id="8" name="Rectangle 7">
            <a:extLst>
              <a:ext uri="{FF2B5EF4-FFF2-40B4-BE49-F238E27FC236}">
                <a16:creationId xmlns:a16="http://schemas.microsoft.com/office/drawing/2014/main" xmlns="" id="{BBCBCE32-F2D0-2CC1-95AE-6471AC283CD3}"/>
              </a:ext>
            </a:extLst>
          </p:cNvPr>
          <p:cNvSpPr/>
          <p:nvPr/>
        </p:nvSpPr>
        <p:spPr>
          <a:xfrm>
            <a:off x="10049253" y="1918644"/>
            <a:ext cx="1585028" cy="33845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Argument</a:t>
            </a:r>
          </a:p>
        </p:txBody>
      </p:sp>
      <p:sp>
        <p:nvSpPr>
          <p:cNvPr id="15" name="Rectangle 14">
            <a:extLst>
              <a:ext uri="{FF2B5EF4-FFF2-40B4-BE49-F238E27FC236}">
                <a16:creationId xmlns:a16="http://schemas.microsoft.com/office/drawing/2014/main" xmlns="" id="{84F426F1-41DC-AA7A-32CC-C7920B680A0E}"/>
              </a:ext>
            </a:extLst>
          </p:cNvPr>
          <p:cNvSpPr/>
          <p:nvPr/>
        </p:nvSpPr>
        <p:spPr>
          <a:xfrm>
            <a:off x="21076" y="1054101"/>
            <a:ext cx="12149848" cy="5438775"/>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924961" algn="ctr" defTabSz="1219170">
              <a:lnSpc>
                <a:spcPct val="150000"/>
              </a:lnSpc>
              <a:defRPr/>
            </a:pPr>
            <a:r>
              <a:rPr lang="en-US" sz="2667" b="1" dirty="0">
                <a:solidFill>
                  <a:srgbClr val="53585F"/>
                </a:solidFill>
                <a:latin typeface="Arial"/>
              </a:rPr>
              <a:t>Event Extraction</a:t>
            </a:r>
          </a:p>
          <a:p>
            <a:pPr marL="1151438" defTabSz="1219170">
              <a:lnSpc>
                <a:spcPct val="150000"/>
              </a:lnSpc>
              <a:defRPr/>
            </a:pPr>
            <a:r>
              <a:rPr lang="en-US" sz="2400" b="1" dirty="0">
                <a:solidFill>
                  <a:srgbClr val="53585F"/>
                </a:solidFill>
                <a:latin typeface="Arial"/>
              </a:rPr>
              <a:t>Input:</a:t>
            </a:r>
            <a:r>
              <a:rPr lang="en-US" sz="2400" b="1" dirty="0">
                <a:solidFill>
                  <a:srgbClr val="53585F"/>
                </a:solidFill>
                <a:latin typeface="Arial"/>
                <a:sym typeface="Wingdings" pitchFamily="2" charset="2"/>
              </a:rPr>
              <a:t> </a:t>
            </a:r>
            <a:r>
              <a:rPr lang="en-US" sz="2400" dirty="0">
                <a:solidFill>
                  <a:srgbClr val="53585F"/>
                </a:solidFill>
                <a:latin typeface="Arial"/>
                <a:sym typeface="Wingdings" pitchFamily="2" charset="2"/>
              </a:rPr>
              <a:t>text, </a:t>
            </a:r>
            <a:r>
              <a:rPr lang="en-US" sz="2400" dirty="0" err="1">
                <a:solidFill>
                  <a:srgbClr val="53585F"/>
                </a:solidFill>
                <a:latin typeface="Arial"/>
                <a:sym typeface="Wingdings" pitchFamily="2" charset="2"/>
              </a:rPr>
              <a:t>i</a:t>
            </a:r>
            <a:r>
              <a:rPr lang="en-US" sz="2400" dirty="0">
                <a:solidFill>
                  <a:srgbClr val="53585F"/>
                </a:solidFill>
                <a:latin typeface="Arial"/>
                <a:sym typeface="Wingdings" pitchFamily="2" charset="2"/>
              </a:rPr>
              <a:t>mage, video, speech, …</a:t>
            </a:r>
          </a:p>
          <a:p>
            <a:pPr marL="1151438">
              <a:lnSpc>
                <a:spcPct val="150000"/>
              </a:lnSpc>
              <a:defRPr/>
            </a:pPr>
            <a:r>
              <a:rPr lang="en-US" sz="2400" b="1" dirty="0">
                <a:solidFill>
                  <a:srgbClr val="53585F"/>
                </a:solidFill>
                <a:latin typeface="Arial"/>
                <a:sym typeface="Wingdings" pitchFamily="2" charset="2"/>
              </a:rPr>
              <a:t>Output: </a:t>
            </a:r>
            <a:r>
              <a:rPr lang="en-US" sz="2400" dirty="0">
                <a:solidFill>
                  <a:srgbClr val="53585F"/>
                </a:solidFill>
                <a:latin typeface="Arial"/>
                <a:sym typeface="Wingdings" pitchFamily="2" charset="2"/>
              </a:rPr>
              <a:t>s</a:t>
            </a:r>
            <a:r>
              <a:rPr lang="en-US" sz="2400" dirty="0" err="1">
                <a:solidFill>
                  <a:srgbClr val="53585F"/>
                </a:solidFill>
                <a:latin typeface="Arial"/>
                <a:sym typeface="Wingdings" pitchFamily="2" charset="2"/>
              </a:rPr>
              <a:t>tructured</a:t>
            </a:r>
            <a:r>
              <a:rPr lang="en-US" sz="2400" dirty="0">
                <a:solidFill>
                  <a:srgbClr val="53585F"/>
                </a:solidFill>
                <a:latin typeface="Arial"/>
                <a:sym typeface="Wingdings" pitchFamily="2" charset="2"/>
              </a:rPr>
              <a:t> knowledge</a:t>
            </a:r>
            <a:r>
              <a:rPr lang="en-US" sz="2400" b="1" dirty="0">
                <a:solidFill>
                  <a:srgbClr val="53585F"/>
                </a:solidFill>
                <a:latin typeface="Arial"/>
              </a:rPr>
              <a:t/>
            </a:r>
            <a:br>
              <a:rPr lang="en-US" sz="2400" b="1" dirty="0">
                <a:solidFill>
                  <a:srgbClr val="53585F"/>
                </a:solidFill>
                <a:latin typeface="Arial"/>
              </a:rPr>
            </a:br>
            <a:r>
              <a:rPr lang="en-US" sz="2400" b="1" dirty="0">
                <a:solidFill>
                  <a:srgbClr val="53585F"/>
                </a:solidFill>
                <a:latin typeface="Arial"/>
              </a:rPr>
              <a:t>      1. Event Type </a:t>
            </a:r>
            <a:r>
              <a:rPr lang="en-US" sz="1867" b="1" i="1" dirty="0">
                <a:solidFill>
                  <a:srgbClr val="53585F"/>
                </a:solidFill>
                <a:latin typeface="Arial"/>
              </a:rPr>
              <a:t>(e.g., </a:t>
            </a:r>
            <a:r>
              <a:rPr lang="en-US" sz="1867" b="1" i="1" dirty="0">
                <a:solidFill>
                  <a:schemeClr val="accent1"/>
                </a:solidFill>
                <a:latin typeface="Arial"/>
              </a:rPr>
              <a:t>protest</a:t>
            </a:r>
            <a:r>
              <a:rPr lang="en-US" sz="1867" b="1" i="1" dirty="0">
                <a:solidFill>
                  <a:schemeClr val="tx1">
                    <a:lumMod val="75000"/>
                  </a:schemeClr>
                </a:solidFill>
                <a:latin typeface="Arial"/>
              </a:rPr>
              <a:t>)</a:t>
            </a:r>
            <a:r>
              <a:rPr lang="en-US" sz="2400" b="1" dirty="0">
                <a:solidFill>
                  <a:srgbClr val="53585F"/>
                </a:solidFill>
                <a:latin typeface="Arial"/>
              </a:rPr>
              <a:t/>
            </a:r>
            <a:br>
              <a:rPr lang="en-US" sz="2400" b="1" dirty="0">
                <a:solidFill>
                  <a:srgbClr val="53585F"/>
                </a:solidFill>
                <a:latin typeface="Arial"/>
              </a:rPr>
            </a:br>
            <a:r>
              <a:rPr lang="en-US" sz="2400" b="1" dirty="0">
                <a:solidFill>
                  <a:srgbClr val="53585F"/>
                </a:solidFill>
                <a:latin typeface="Arial"/>
              </a:rPr>
              <a:t>      2. Participants </a:t>
            </a:r>
            <a:r>
              <a:rPr lang="en-US" sz="1867" b="1" i="1" dirty="0">
                <a:solidFill>
                  <a:srgbClr val="53585F"/>
                </a:solidFill>
                <a:latin typeface="Arial"/>
              </a:rPr>
              <a:t>(e.g., </a:t>
            </a:r>
            <a:r>
              <a:rPr lang="en-US" sz="1867" b="1" i="1" dirty="0">
                <a:solidFill>
                  <a:srgbClr val="1687A7"/>
                </a:solidFill>
                <a:latin typeface="Arial"/>
              </a:rPr>
              <a:t>child</a:t>
            </a:r>
            <a:r>
              <a:rPr lang="en-US" sz="1867" b="1" i="1" dirty="0">
                <a:solidFill>
                  <a:srgbClr val="53585F">
                    <a:lumMod val="75000"/>
                  </a:srgbClr>
                </a:solidFill>
                <a:latin typeface="Arial"/>
              </a:rPr>
              <a:t>) </a:t>
            </a:r>
            <a:r>
              <a:rPr lang="en-US" sz="2400" b="1" dirty="0">
                <a:solidFill>
                  <a:srgbClr val="53585F"/>
                </a:solidFill>
                <a:latin typeface="Arial"/>
              </a:rPr>
              <a:t>&amp; Semantic Roles </a:t>
            </a:r>
            <a:r>
              <a:rPr lang="en-US" sz="1867" b="1" i="1" dirty="0">
                <a:solidFill>
                  <a:srgbClr val="53585F"/>
                </a:solidFill>
                <a:latin typeface="Arial"/>
              </a:rPr>
              <a:t>(e.g., </a:t>
            </a:r>
            <a:r>
              <a:rPr lang="en-US" sz="1867" b="1" i="1" dirty="0">
                <a:solidFill>
                  <a:srgbClr val="1687A7"/>
                </a:solidFill>
                <a:latin typeface="Arial"/>
              </a:rPr>
              <a:t>protester</a:t>
            </a:r>
            <a:r>
              <a:rPr lang="en-US" sz="1867" b="1" i="1" dirty="0">
                <a:solidFill>
                  <a:srgbClr val="53585F">
                    <a:lumMod val="75000"/>
                  </a:srgbClr>
                </a:solidFill>
                <a:latin typeface="Arial"/>
              </a:rPr>
              <a:t>)</a:t>
            </a:r>
          </a:p>
          <a:p>
            <a:pPr marL="1151438">
              <a:lnSpc>
                <a:spcPct val="150000"/>
              </a:lnSpc>
              <a:defRPr/>
            </a:pPr>
            <a:endParaRPr lang="en-US" sz="1867" b="1" i="1" dirty="0">
              <a:solidFill>
                <a:srgbClr val="53585F">
                  <a:lumMod val="75000"/>
                </a:srgbClr>
              </a:solidFill>
              <a:latin typeface="Arial"/>
            </a:endParaRPr>
          </a:p>
          <a:p>
            <a:pPr marL="1151438">
              <a:lnSpc>
                <a:spcPct val="150000"/>
              </a:lnSpc>
              <a:defRPr/>
            </a:pPr>
            <a:r>
              <a:rPr lang="en-US" sz="2133" b="1" i="1" dirty="0">
                <a:solidFill>
                  <a:srgbClr val="53585F">
                    <a:lumMod val="75000"/>
                  </a:srgbClr>
                </a:solidFill>
                <a:latin typeface="Arial"/>
              </a:rPr>
              <a:t> </a:t>
            </a:r>
            <a:endParaRPr lang="en-US" sz="2133" b="1" i="1" dirty="0">
              <a:solidFill>
                <a:schemeClr val="accent1"/>
              </a:solidFill>
              <a:latin typeface="Arial"/>
            </a:endParaRPr>
          </a:p>
          <a:p>
            <a:pPr marL="1151438" defTabSz="1219170">
              <a:lnSpc>
                <a:spcPct val="150000"/>
              </a:lnSpc>
              <a:defRPr/>
            </a:pPr>
            <a:endParaRPr lang="en-US" sz="3200" i="1" dirty="0">
              <a:solidFill>
                <a:srgbClr val="FFFFFF"/>
              </a:solidFill>
              <a:latin typeface="Arial"/>
            </a:endParaRPr>
          </a:p>
        </p:txBody>
      </p:sp>
      <p:sp>
        <p:nvSpPr>
          <p:cNvPr id="17" name="TextBox 16">
            <a:extLst>
              <a:ext uri="{FF2B5EF4-FFF2-40B4-BE49-F238E27FC236}">
                <a16:creationId xmlns:a16="http://schemas.microsoft.com/office/drawing/2014/main" xmlns="" id="{D49EB7A1-D1B7-B0E8-1722-E114E4C83DAF}"/>
              </a:ext>
            </a:extLst>
          </p:cNvPr>
          <p:cNvSpPr txBox="1"/>
          <p:nvPr/>
        </p:nvSpPr>
        <p:spPr>
          <a:xfrm>
            <a:off x="232229" y="6509306"/>
            <a:ext cx="8960820" cy="276999"/>
          </a:xfrm>
          <a:prstGeom prst="rect">
            <a:avLst/>
          </a:prstGeom>
          <a:noFill/>
        </p:spPr>
        <p:txBody>
          <a:bodyPr wrap="square">
            <a:spAutoFit/>
          </a:bodyPr>
          <a:lstStyle/>
          <a:p>
            <a:r>
              <a:rPr lang="en-US" sz="1200" dirty="0"/>
              <a:t>[Manling Li, et al., Cross-media Structured Common Space for Multimedia Event Extraction. ACL 2020]</a:t>
            </a:r>
          </a:p>
        </p:txBody>
      </p:sp>
      <p:grpSp>
        <p:nvGrpSpPr>
          <p:cNvPr id="7" name="Group 6">
            <a:extLst>
              <a:ext uri="{FF2B5EF4-FFF2-40B4-BE49-F238E27FC236}">
                <a16:creationId xmlns:a16="http://schemas.microsoft.com/office/drawing/2014/main" xmlns="" id="{FF66310B-F2EB-35E3-58AC-99BD3000111F}"/>
              </a:ext>
            </a:extLst>
          </p:cNvPr>
          <p:cNvGrpSpPr/>
          <p:nvPr/>
        </p:nvGrpSpPr>
        <p:grpSpPr>
          <a:xfrm>
            <a:off x="8811293" y="1673158"/>
            <a:ext cx="2634120" cy="2134617"/>
            <a:chOff x="5493889" y="1610966"/>
            <a:chExt cx="2984146" cy="2098989"/>
          </a:xfrm>
        </p:grpSpPr>
        <p:sp>
          <p:nvSpPr>
            <p:cNvPr id="13" name="Freeform 12">
              <a:extLst>
                <a:ext uri="{FF2B5EF4-FFF2-40B4-BE49-F238E27FC236}">
                  <a16:creationId xmlns:a16="http://schemas.microsoft.com/office/drawing/2014/main" xmlns="" id="{B4C47367-7A39-AFF9-0715-63F0EBF53130}"/>
                </a:ext>
              </a:extLst>
            </p:cNvPr>
            <p:cNvSpPr/>
            <p:nvPr/>
          </p:nvSpPr>
          <p:spPr>
            <a:xfrm>
              <a:off x="6636588" y="1945141"/>
              <a:ext cx="252337" cy="70074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18" name="Triangle 17">
              <a:extLst>
                <a:ext uri="{FF2B5EF4-FFF2-40B4-BE49-F238E27FC236}">
                  <a16:creationId xmlns:a16="http://schemas.microsoft.com/office/drawing/2014/main" xmlns="" id="{D759CB68-9DFD-1344-95E2-D06F9365058A}"/>
                </a:ext>
              </a:extLst>
            </p:cNvPr>
            <p:cNvSpPr/>
            <p:nvPr/>
          </p:nvSpPr>
          <p:spPr>
            <a:xfrm>
              <a:off x="6827049" y="1814031"/>
              <a:ext cx="137160" cy="13716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19" name="Oval 18">
              <a:extLst>
                <a:ext uri="{FF2B5EF4-FFF2-40B4-BE49-F238E27FC236}">
                  <a16:creationId xmlns:a16="http://schemas.microsoft.com/office/drawing/2014/main" xmlns="" id="{6A26D63E-5B5A-56AD-2FBF-6F60FA6E5867}"/>
                </a:ext>
              </a:extLst>
            </p:cNvPr>
            <p:cNvSpPr/>
            <p:nvPr/>
          </p:nvSpPr>
          <p:spPr>
            <a:xfrm>
              <a:off x="6925562" y="2527103"/>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23" name="TextBox 22">
              <a:extLst>
                <a:ext uri="{FF2B5EF4-FFF2-40B4-BE49-F238E27FC236}">
                  <a16:creationId xmlns:a16="http://schemas.microsoft.com/office/drawing/2014/main" xmlns="" id="{7B853A2E-65D9-362A-D3BD-8177014F7976}"/>
                </a:ext>
              </a:extLst>
            </p:cNvPr>
            <p:cNvSpPr txBox="1"/>
            <p:nvPr/>
          </p:nvSpPr>
          <p:spPr>
            <a:xfrm>
              <a:off x="6567089" y="2630053"/>
              <a:ext cx="714203" cy="211848"/>
            </a:xfrm>
            <a:prstGeom prst="rect">
              <a:avLst/>
            </a:prstGeom>
            <a:noFill/>
          </p:spPr>
          <p:txBody>
            <a:bodyPr wrap="square" rtlCol="0">
              <a:spAutoFit/>
            </a:bodyPr>
            <a:lstStyle/>
            <a:p>
              <a:pPr algn="ctr" defTabSz="1219170">
                <a:defRPr/>
              </a:pPr>
              <a:r>
                <a:rPr lang="en-US" sz="800" dirty="0">
                  <a:solidFill>
                    <a:srgbClr val="000000">
                      <a:lumMod val="65000"/>
                      <a:lumOff val="35000"/>
                    </a:srgbClr>
                  </a:solidFill>
                </a:rPr>
                <a:t>banner</a:t>
              </a:r>
            </a:p>
          </p:txBody>
        </p:sp>
        <p:sp>
          <p:nvSpPr>
            <p:cNvPr id="30" name="Oval 29">
              <a:extLst>
                <a:ext uri="{FF2B5EF4-FFF2-40B4-BE49-F238E27FC236}">
                  <a16:creationId xmlns:a16="http://schemas.microsoft.com/office/drawing/2014/main" xmlns="" id="{715AB60C-721F-5198-E910-04F8B62A6D6D}"/>
                </a:ext>
              </a:extLst>
            </p:cNvPr>
            <p:cNvSpPr/>
            <p:nvPr/>
          </p:nvSpPr>
          <p:spPr>
            <a:xfrm>
              <a:off x="7286222" y="2421310"/>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1" name="Oval 30">
              <a:extLst>
                <a:ext uri="{FF2B5EF4-FFF2-40B4-BE49-F238E27FC236}">
                  <a16:creationId xmlns:a16="http://schemas.microsoft.com/office/drawing/2014/main" xmlns="" id="{9917277B-4FA2-AD40-3AD2-E000D30BBE2E}"/>
                </a:ext>
              </a:extLst>
            </p:cNvPr>
            <p:cNvSpPr/>
            <p:nvPr/>
          </p:nvSpPr>
          <p:spPr>
            <a:xfrm>
              <a:off x="6037602" y="2150576"/>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2" name="TextBox 31">
              <a:extLst>
                <a:ext uri="{FF2B5EF4-FFF2-40B4-BE49-F238E27FC236}">
                  <a16:creationId xmlns:a16="http://schemas.microsoft.com/office/drawing/2014/main" xmlns="" id="{7DA4F868-6507-C052-8A39-31128D63F469}"/>
                </a:ext>
              </a:extLst>
            </p:cNvPr>
            <p:cNvSpPr txBox="1"/>
            <p:nvPr/>
          </p:nvSpPr>
          <p:spPr>
            <a:xfrm>
              <a:off x="5536899" y="2201184"/>
              <a:ext cx="678040" cy="211848"/>
            </a:xfrm>
            <a:prstGeom prst="rect">
              <a:avLst/>
            </a:prstGeom>
            <a:noFill/>
          </p:spPr>
          <p:txBody>
            <a:bodyPr wrap="square" rtlCol="0">
              <a:spAutoFit/>
            </a:bodyPr>
            <a:lstStyle/>
            <a:p>
              <a:pPr defTabSz="1219170">
                <a:defRPr/>
              </a:pPr>
              <a:r>
                <a:rPr lang="en-US" sz="800" dirty="0">
                  <a:solidFill>
                    <a:srgbClr val="000000">
                      <a:lumMod val="65000"/>
                      <a:lumOff val="35000"/>
                    </a:srgbClr>
                  </a:solidFill>
                </a:rPr>
                <a:t>parent </a:t>
              </a:r>
            </a:p>
          </p:txBody>
        </p:sp>
        <p:sp>
          <p:nvSpPr>
            <p:cNvPr id="34" name="Freeform 33">
              <a:extLst>
                <a:ext uri="{FF2B5EF4-FFF2-40B4-BE49-F238E27FC236}">
                  <a16:creationId xmlns:a16="http://schemas.microsoft.com/office/drawing/2014/main" xmlns="" id="{2E7090B1-A84E-4AC5-AE79-59134E3E37AF}"/>
                </a:ext>
              </a:extLst>
            </p:cNvPr>
            <p:cNvSpPr/>
            <p:nvPr/>
          </p:nvSpPr>
          <p:spPr>
            <a:xfrm>
              <a:off x="6152374" y="1946945"/>
              <a:ext cx="722302" cy="202729"/>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6" name="Freeform 35">
              <a:extLst>
                <a:ext uri="{FF2B5EF4-FFF2-40B4-BE49-F238E27FC236}">
                  <a16:creationId xmlns:a16="http://schemas.microsoft.com/office/drawing/2014/main" xmlns="" id="{50F4E0DB-08D4-6DC0-E274-640BE343E610}"/>
                </a:ext>
              </a:extLst>
            </p:cNvPr>
            <p:cNvSpPr/>
            <p:nvPr/>
          </p:nvSpPr>
          <p:spPr>
            <a:xfrm>
              <a:off x="6890441" y="1946945"/>
              <a:ext cx="117073" cy="580158"/>
            </a:xfrm>
            <a:custGeom>
              <a:avLst/>
              <a:gdLst>
                <a:gd name="connsiteX0" fmla="*/ 0 w 105485"/>
                <a:gd name="connsiteY0" fmla="*/ 0 h 315310"/>
                <a:gd name="connsiteX1" fmla="*/ 89338 w 105485"/>
                <a:gd name="connsiteY1" fmla="*/ 162910 h 315310"/>
                <a:gd name="connsiteX2" fmla="*/ 105103 w 105485"/>
                <a:gd name="connsiteY2" fmla="*/ 315310 h 315310"/>
              </a:gdLst>
              <a:ahLst/>
              <a:cxnLst>
                <a:cxn ang="0">
                  <a:pos x="connsiteX0" y="connsiteY0"/>
                </a:cxn>
                <a:cxn ang="0">
                  <a:pos x="connsiteX1" y="connsiteY1"/>
                </a:cxn>
                <a:cxn ang="0">
                  <a:pos x="connsiteX2" y="connsiteY2"/>
                </a:cxn>
              </a:cxnLst>
              <a:rect l="l" t="t" r="r" b="b"/>
              <a:pathLst>
                <a:path w="105485" h="315310">
                  <a:moveTo>
                    <a:pt x="0" y="0"/>
                  </a:moveTo>
                  <a:cubicBezTo>
                    <a:pt x="35910" y="55179"/>
                    <a:pt x="71821" y="110358"/>
                    <a:pt x="89338" y="162910"/>
                  </a:cubicBezTo>
                  <a:cubicBezTo>
                    <a:pt x="106855" y="215462"/>
                    <a:pt x="105979" y="265386"/>
                    <a:pt x="105103" y="315310"/>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38" name="Freeform 37">
              <a:extLst>
                <a:ext uri="{FF2B5EF4-FFF2-40B4-BE49-F238E27FC236}">
                  <a16:creationId xmlns:a16="http://schemas.microsoft.com/office/drawing/2014/main" xmlns="" id="{358AA264-F5A0-0770-F758-149F3C87F599}"/>
                </a:ext>
              </a:extLst>
            </p:cNvPr>
            <p:cNvSpPr/>
            <p:nvPr/>
          </p:nvSpPr>
          <p:spPr>
            <a:xfrm>
              <a:off x="6895696" y="1936434"/>
              <a:ext cx="406651" cy="484876"/>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40" name="TextBox 39">
              <a:extLst>
                <a:ext uri="{FF2B5EF4-FFF2-40B4-BE49-F238E27FC236}">
                  <a16:creationId xmlns:a16="http://schemas.microsoft.com/office/drawing/2014/main" xmlns="" id="{A80F000B-4089-07F7-5DF6-B88BE5F292DC}"/>
                </a:ext>
              </a:extLst>
            </p:cNvPr>
            <p:cNvSpPr txBox="1"/>
            <p:nvPr/>
          </p:nvSpPr>
          <p:spPr>
            <a:xfrm>
              <a:off x="6047956" y="1937151"/>
              <a:ext cx="670472" cy="211848"/>
            </a:xfrm>
            <a:prstGeom prst="rect">
              <a:avLst/>
            </a:prstGeom>
            <a:noFill/>
          </p:spPr>
          <p:txBody>
            <a:bodyPr wrap="none" rtlCol="0">
              <a:spAutoFit/>
            </a:bodyPr>
            <a:lstStyle/>
            <a:p>
              <a:pPr defTabSz="1219170">
                <a:defRPr/>
              </a:pPr>
              <a:r>
                <a:rPr lang="en-US" sz="800" i="1" dirty="0">
                  <a:solidFill>
                    <a:srgbClr val="A5C249"/>
                  </a:solidFill>
                </a:rPr>
                <a:t>protester</a:t>
              </a:r>
            </a:p>
          </p:txBody>
        </p:sp>
        <p:sp>
          <p:nvSpPr>
            <p:cNvPr id="42" name="TextBox 41">
              <a:extLst>
                <a:ext uri="{FF2B5EF4-FFF2-40B4-BE49-F238E27FC236}">
                  <a16:creationId xmlns:a16="http://schemas.microsoft.com/office/drawing/2014/main" xmlns="" id="{7E060D00-B22E-7A78-133A-71E13454A59A}"/>
                </a:ext>
              </a:extLst>
            </p:cNvPr>
            <p:cNvSpPr txBox="1"/>
            <p:nvPr/>
          </p:nvSpPr>
          <p:spPr>
            <a:xfrm>
              <a:off x="6617180" y="1610966"/>
              <a:ext cx="739481" cy="252263"/>
            </a:xfrm>
            <a:prstGeom prst="rect">
              <a:avLst/>
            </a:prstGeom>
            <a:noFill/>
          </p:spPr>
          <p:txBody>
            <a:bodyPr wrap="none" rtlCol="0">
              <a:spAutoFit/>
            </a:bodyPr>
            <a:lstStyle/>
            <a:p>
              <a:pPr defTabSz="1219170">
                <a:defRPr/>
              </a:pPr>
              <a:r>
                <a:rPr lang="en-US" sz="1067" b="1" dirty="0">
                  <a:solidFill>
                    <a:srgbClr val="000000">
                      <a:lumMod val="65000"/>
                      <a:lumOff val="35000"/>
                    </a:srgbClr>
                  </a:solidFill>
                </a:rPr>
                <a:t>Protest</a:t>
              </a:r>
            </a:p>
          </p:txBody>
        </p:sp>
        <p:sp>
          <p:nvSpPr>
            <p:cNvPr id="43" name="TextBox 42">
              <a:extLst>
                <a:ext uri="{FF2B5EF4-FFF2-40B4-BE49-F238E27FC236}">
                  <a16:creationId xmlns:a16="http://schemas.microsoft.com/office/drawing/2014/main" xmlns="" id="{D5D215BA-479A-93F1-DE32-BB574671FA63}"/>
                </a:ext>
              </a:extLst>
            </p:cNvPr>
            <p:cNvSpPr txBox="1"/>
            <p:nvPr/>
          </p:nvSpPr>
          <p:spPr>
            <a:xfrm>
              <a:off x="6098697" y="2165225"/>
              <a:ext cx="670472" cy="211848"/>
            </a:xfrm>
            <a:prstGeom prst="rect">
              <a:avLst/>
            </a:prstGeom>
            <a:noFill/>
          </p:spPr>
          <p:txBody>
            <a:bodyPr wrap="none" rtlCol="0">
              <a:spAutoFit/>
            </a:bodyPr>
            <a:lstStyle/>
            <a:p>
              <a:pPr defTabSz="1219170">
                <a:defRPr/>
              </a:pPr>
              <a:r>
                <a:rPr lang="en-US" sz="800" i="1" dirty="0">
                  <a:solidFill>
                    <a:srgbClr val="A5C249"/>
                  </a:solidFill>
                </a:rPr>
                <a:t>protester</a:t>
              </a:r>
            </a:p>
          </p:txBody>
        </p:sp>
        <p:sp>
          <p:nvSpPr>
            <p:cNvPr id="44" name="TextBox 43">
              <a:extLst>
                <a:ext uri="{FF2B5EF4-FFF2-40B4-BE49-F238E27FC236}">
                  <a16:creationId xmlns:a16="http://schemas.microsoft.com/office/drawing/2014/main" xmlns="" id="{54C31495-1214-11E0-B7BF-1FFEC6B36CF1}"/>
                </a:ext>
              </a:extLst>
            </p:cNvPr>
            <p:cNvSpPr txBox="1"/>
            <p:nvPr/>
          </p:nvSpPr>
          <p:spPr>
            <a:xfrm>
              <a:off x="7100345" y="1899392"/>
              <a:ext cx="398070" cy="211848"/>
            </a:xfrm>
            <a:prstGeom prst="rect">
              <a:avLst/>
            </a:prstGeom>
            <a:noFill/>
          </p:spPr>
          <p:txBody>
            <a:bodyPr wrap="none" rtlCol="0">
              <a:spAutoFit/>
            </a:bodyPr>
            <a:lstStyle/>
            <a:p>
              <a:pPr defTabSz="1219170">
                <a:defRPr/>
              </a:pPr>
              <a:r>
                <a:rPr lang="en-US" sz="800" i="1" dirty="0">
                  <a:solidFill>
                    <a:srgbClr val="A5C249"/>
                  </a:solidFill>
                </a:rPr>
                <a:t>tool</a:t>
              </a:r>
            </a:p>
          </p:txBody>
        </p:sp>
        <p:sp>
          <p:nvSpPr>
            <p:cNvPr id="47" name="Oval 46">
              <a:extLst>
                <a:ext uri="{FF2B5EF4-FFF2-40B4-BE49-F238E27FC236}">
                  <a16:creationId xmlns:a16="http://schemas.microsoft.com/office/drawing/2014/main" xmlns="" id="{88AB7D83-D2E1-0BF5-49CB-41A6BDCA8182}"/>
                </a:ext>
              </a:extLst>
            </p:cNvPr>
            <p:cNvSpPr/>
            <p:nvPr/>
          </p:nvSpPr>
          <p:spPr>
            <a:xfrm>
              <a:off x="6156455" y="2470517"/>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48" name="Oval 47">
              <a:extLst>
                <a:ext uri="{FF2B5EF4-FFF2-40B4-BE49-F238E27FC236}">
                  <a16:creationId xmlns:a16="http://schemas.microsoft.com/office/drawing/2014/main" xmlns="" id="{14490AB2-191D-EB2C-7F3A-252DBB3ED6E7}"/>
                </a:ext>
              </a:extLst>
            </p:cNvPr>
            <p:cNvSpPr/>
            <p:nvPr/>
          </p:nvSpPr>
          <p:spPr>
            <a:xfrm>
              <a:off x="7708390" y="2186975"/>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pic>
          <p:nvPicPr>
            <p:cNvPr id="49" name="Picture 48" descr="A person wearing sunglasses&#10;&#10;Description automatically generated with medium confidence">
              <a:extLst>
                <a:ext uri="{FF2B5EF4-FFF2-40B4-BE49-F238E27FC236}">
                  <a16:creationId xmlns:a16="http://schemas.microsoft.com/office/drawing/2014/main" xmlns="" id="{AA509159-5B47-299D-669C-BED3EB082978}"/>
                </a:ext>
              </a:extLst>
            </p:cNvPr>
            <p:cNvPicPr>
              <a:picLocks noChangeAspect="1"/>
            </p:cNvPicPr>
            <p:nvPr/>
          </p:nvPicPr>
          <p:blipFill>
            <a:blip r:embed="rId4"/>
            <a:stretch>
              <a:fillRect/>
            </a:stretch>
          </p:blipFill>
          <p:spPr>
            <a:xfrm>
              <a:off x="5493889" y="1800344"/>
              <a:ext cx="522348" cy="469297"/>
            </a:xfrm>
            <a:prstGeom prst="rect">
              <a:avLst/>
            </a:prstGeom>
          </p:spPr>
        </p:pic>
        <p:pic>
          <p:nvPicPr>
            <p:cNvPr id="50" name="Picture 49" descr="A child smiling for the camera&#10;&#10;Description automatically generated with low confidence">
              <a:extLst>
                <a:ext uri="{FF2B5EF4-FFF2-40B4-BE49-F238E27FC236}">
                  <a16:creationId xmlns:a16="http://schemas.microsoft.com/office/drawing/2014/main" xmlns="" id="{5985FB71-2946-4F68-066A-9435312A01AA}"/>
                </a:ext>
              </a:extLst>
            </p:cNvPr>
            <p:cNvPicPr>
              <a:picLocks noChangeAspect="1"/>
            </p:cNvPicPr>
            <p:nvPr/>
          </p:nvPicPr>
          <p:blipFill>
            <a:blip r:embed="rId5"/>
            <a:stretch>
              <a:fillRect/>
            </a:stretch>
          </p:blipFill>
          <p:spPr>
            <a:xfrm>
              <a:off x="5575224" y="2645887"/>
              <a:ext cx="587725" cy="480442"/>
            </a:xfrm>
            <a:prstGeom prst="rect">
              <a:avLst/>
            </a:prstGeom>
          </p:spPr>
        </p:pic>
        <p:sp>
          <p:nvSpPr>
            <p:cNvPr id="51" name="TextBox 50">
              <a:extLst>
                <a:ext uri="{FF2B5EF4-FFF2-40B4-BE49-F238E27FC236}">
                  <a16:creationId xmlns:a16="http://schemas.microsoft.com/office/drawing/2014/main" xmlns="" id="{DE4557C9-1561-89AD-001F-5399F9DF8E03}"/>
                </a:ext>
              </a:extLst>
            </p:cNvPr>
            <p:cNvSpPr txBox="1"/>
            <p:nvPr/>
          </p:nvSpPr>
          <p:spPr>
            <a:xfrm>
              <a:off x="5683536" y="2441654"/>
              <a:ext cx="555416" cy="211848"/>
            </a:xfrm>
            <a:prstGeom prst="rect">
              <a:avLst/>
            </a:prstGeom>
            <a:noFill/>
          </p:spPr>
          <p:txBody>
            <a:bodyPr wrap="square" rtlCol="0">
              <a:spAutoFit/>
            </a:bodyPr>
            <a:lstStyle/>
            <a:p>
              <a:pPr defTabSz="1219170">
                <a:defRPr/>
              </a:pPr>
              <a:r>
                <a:rPr lang="en-US" sz="800" dirty="0">
                  <a:solidFill>
                    <a:srgbClr val="000000">
                      <a:lumMod val="65000"/>
                      <a:lumOff val="35000"/>
                    </a:srgbClr>
                  </a:solidFill>
                </a:rPr>
                <a:t>child </a:t>
              </a:r>
            </a:p>
          </p:txBody>
        </p:sp>
        <p:sp>
          <p:nvSpPr>
            <p:cNvPr id="52" name="Oval 51">
              <a:extLst>
                <a:ext uri="{FF2B5EF4-FFF2-40B4-BE49-F238E27FC236}">
                  <a16:creationId xmlns:a16="http://schemas.microsoft.com/office/drawing/2014/main" xmlns="" id="{B6A55EA3-0AAF-35C4-535E-6789829CDFCD}"/>
                </a:ext>
              </a:extLst>
            </p:cNvPr>
            <p:cNvSpPr/>
            <p:nvPr/>
          </p:nvSpPr>
          <p:spPr>
            <a:xfrm>
              <a:off x="6557138" y="2588513"/>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pic>
          <p:nvPicPr>
            <p:cNvPr id="53" name="Picture 52" descr="A picture containing text&#10;&#10;Description automatically generated">
              <a:extLst>
                <a:ext uri="{FF2B5EF4-FFF2-40B4-BE49-F238E27FC236}">
                  <a16:creationId xmlns:a16="http://schemas.microsoft.com/office/drawing/2014/main" xmlns="" id="{39D5BFD8-8471-BC54-691F-F1D41D5548AE}"/>
                </a:ext>
              </a:extLst>
            </p:cNvPr>
            <p:cNvPicPr>
              <a:picLocks noChangeAspect="1"/>
            </p:cNvPicPr>
            <p:nvPr/>
          </p:nvPicPr>
          <p:blipFill>
            <a:blip r:embed="rId6"/>
            <a:stretch>
              <a:fillRect/>
            </a:stretch>
          </p:blipFill>
          <p:spPr>
            <a:xfrm>
              <a:off x="6232630" y="2763645"/>
              <a:ext cx="318655" cy="946310"/>
            </a:xfrm>
            <a:prstGeom prst="rect">
              <a:avLst/>
            </a:prstGeom>
          </p:spPr>
        </p:pic>
        <p:sp>
          <p:nvSpPr>
            <p:cNvPr id="54" name="TextBox 53">
              <a:extLst>
                <a:ext uri="{FF2B5EF4-FFF2-40B4-BE49-F238E27FC236}">
                  <a16:creationId xmlns:a16="http://schemas.microsoft.com/office/drawing/2014/main" xmlns="" id="{C6A2C099-266E-DA3E-D1C9-DC12F198F235}"/>
                </a:ext>
              </a:extLst>
            </p:cNvPr>
            <p:cNvSpPr txBox="1"/>
            <p:nvPr/>
          </p:nvSpPr>
          <p:spPr>
            <a:xfrm>
              <a:off x="6098698" y="2568047"/>
              <a:ext cx="534445" cy="211848"/>
            </a:xfrm>
            <a:prstGeom prst="rect">
              <a:avLst/>
            </a:prstGeom>
            <a:noFill/>
          </p:spPr>
          <p:txBody>
            <a:bodyPr wrap="square" rtlCol="0">
              <a:spAutoFit/>
            </a:bodyPr>
            <a:lstStyle/>
            <a:p>
              <a:pPr defTabSz="1219170">
                <a:defRPr/>
              </a:pPr>
              <a:r>
                <a:rPr lang="en-US" sz="800" dirty="0">
                  <a:solidFill>
                    <a:srgbClr val="000000">
                      <a:lumMod val="65000"/>
                      <a:lumOff val="35000"/>
                    </a:srgbClr>
                  </a:solidFill>
                </a:rPr>
                <a:t>child </a:t>
              </a:r>
            </a:p>
          </p:txBody>
        </p:sp>
        <p:sp>
          <p:nvSpPr>
            <p:cNvPr id="55" name="TextBox 54">
              <a:extLst>
                <a:ext uri="{FF2B5EF4-FFF2-40B4-BE49-F238E27FC236}">
                  <a16:creationId xmlns:a16="http://schemas.microsoft.com/office/drawing/2014/main" xmlns="" id="{005E91B5-35F1-DD24-2F10-53DABA0AA89F}"/>
                </a:ext>
              </a:extLst>
            </p:cNvPr>
            <p:cNvSpPr txBox="1"/>
            <p:nvPr/>
          </p:nvSpPr>
          <p:spPr>
            <a:xfrm>
              <a:off x="7180688" y="2487848"/>
              <a:ext cx="694684" cy="211848"/>
            </a:xfrm>
            <a:prstGeom prst="rect">
              <a:avLst/>
            </a:prstGeom>
            <a:noFill/>
          </p:spPr>
          <p:txBody>
            <a:bodyPr wrap="square" rtlCol="0">
              <a:spAutoFit/>
            </a:bodyPr>
            <a:lstStyle/>
            <a:p>
              <a:pPr algn="ctr" defTabSz="1219170">
                <a:defRPr/>
              </a:pPr>
              <a:r>
                <a:rPr lang="en-US" sz="800" dirty="0">
                  <a:solidFill>
                    <a:srgbClr val="000000">
                      <a:lumMod val="65000"/>
                      <a:lumOff val="35000"/>
                    </a:srgbClr>
                  </a:solidFill>
                </a:rPr>
                <a:t>banner</a:t>
              </a:r>
            </a:p>
          </p:txBody>
        </p:sp>
        <p:sp>
          <p:nvSpPr>
            <p:cNvPr id="56" name="TextBox 55">
              <a:extLst>
                <a:ext uri="{FF2B5EF4-FFF2-40B4-BE49-F238E27FC236}">
                  <a16:creationId xmlns:a16="http://schemas.microsoft.com/office/drawing/2014/main" xmlns="" id="{021A73BB-D490-DB6A-137D-E9263B3F5218}"/>
                </a:ext>
              </a:extLst>
            </p:cNvPr>
            <p:cNvSpPr txBox="1"/>
            <p:nvPr/>
          </p:nvSpPr>
          <p:spPr>
            <a:xfrm>
              <a:off x="7783352" y="2136016"/>
              <a:ext cx="694683" cy="211848"/>
            </a:xfrm>
            <a:prstGeom prst="rect">
              <a:avLst/>
            </a:prstGeom>
            <a:noFill/>
          </p:spPr>
          <p:txBody>
            <a:bodyPr wrap="square" rtlCol="0">
              <a:spAutoFit/>
            </a:bodyPr>
            <a:lstStyle/>
            <a:p>
              <a:pPr algn="ctr" defTabSz="1219170">
                <a:defRPr/>
              </a:pPr>
              <a:r>
                <a:rPr lang="en-US" sz="800" dirty="0">
                  <a:solidFill>
                    <a:srgbClr val="000000">
                      <a:lumMod val="65000"/>
                      <a:lumOff val="35000"/>
                    </a:srgbClr>
                  </a:solidFill>
                </a:rPr>
                <a:t>banner</a:t>
              </a:r>
            </a:p>
          </p:txBody>
        </p:sp>
        <p:sp>
          <p:nvSpPr>
            <p:cNvPr id="57" name="TextBox 56">
              <a:extLst>
                <a:ext uri="{FF2B5EF4-FFF2-40B4-BE49-F238E27FC236}">
                  <a16:creationId xmlns:a16="http://schemas.microsoft.com/office/drawing/2014/main" xmlns="" id="{DEAB91F4-EC56-FA7B-4385-B91C938EB5D3}"/>
                </a:ext>
              </a:extLst>
            </p:cNvPr>
            <p:cNvSpPr txBox="1"/>
            <p:nvPr/>
          </p:nvSpPr>
          <p:spPr>
            <a:xfrm>
              <a:off x="6348456" y="2301379"/>
              <a:ext cx="670472" cy="211848"/>
            </a:xfrm>
            <a:prstGeom prst="rect">
              <a:avLst/>
            </a:prstGeom>
            <a:noFill/>
          </p:spPr>
          <p:txBody>
            <a:bodyPr wrap="none" rtlCol="0">
              <a:spAutoFit/>
            </a:bodyPr>
            <a:lstStyle/>
            <a:p>
              <a:pPr defTabSz="1219170">
                <a:defRPr/>
              </a:pPr>
              <a:r>
                <a:rPr lang="en-US" sz="800" i="1" dirty="0">
                  <a:solidFill>
                    <a:srgbClr val="A5C249"/>
                  </a:solidFill>
                </a:rPr>
                <a:t>protester</a:t>
              </a:r>
            </a:p>
          </p:txBody>
        </p:sp>
        <p:sp>
          <p:nvSpPr>
            <p:cNvPr id="58" name="Freeform 57">
              <a:extLst>
                <a:ext uri="{FF2B5EF4-FFF2-40B4-BE49-F238E27FC236}">
                  <a16:creationId xmlns:a16="http://schemas.microsoft.com/office/drawing/2014/main" xmlns="" id="{839739CF-FC8E-F440-9D21-A9EF833CA1FA}"/>
                </a:ext>
              </a:extLst>
            </p:cNvPr>
            <p:cNvSpPr/>
            <p:nvPr/>
          </p:nvSpPr>
          <p:spPr>
            <a:xfrm>
              <a:off x="6269780" y="1946043"/>
              <a:ext cx="620662" cy="54180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59" name="Freeform 58">
              <a:extLst>
                <a:ext uri="{FF2B5EF4-FFF2-40B4-BE49-F238E27FC236}">
                  <a16:creationId xmlns:a16="http://schemas.microsoft.com/office/drawing/2014/main" xmlns="" id="{5F15F44B-D90D-8621-E564-5317D20A27AF}"/>
                </a:ext>
              </a:extLst>
            </p:cNvPr>
            <p:cNvSpPr/>
            <p:nvPr/>
          </p:nvSpPr>
          <p:spPr>
            <a:xfrm>
              <a:off x="6911462" y="1961702"/>
              <a:ext cx="865508" cy="247767"/>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Arial"/>
              </a:endParaRPr>
            </a:p>
          </p:txBody>
        </p:sp>
        <p:sp>
          <p:nvSpPr>
            <p:cNvPr id="60" name="TextBox 59">
              <a:extLst>
                <a:ext uri="{FF2B5EF4-FFF2-40B4-BE49-F238E27FC236}">
                  <a16:creationId xmlns:a16="http://schemas.microsoft.com/office/drawing/2014/main" xmlns="" id="{5682BE63-661D-D60F-5BAE-C9FB5F8DF440}"/>
                </a:ext>
              </a:extLst>
            </p:cNvPr>
            <p:cNvSpPr txBox="1"/>
            <p:nvPr/>
          </p:nvSpPr>
          <p:spPr>
            <a:xfrm>
              <a:off x="7050819" y="2075670"/>
              <a:ext cx="398070" cy="211848"/>
            </a:xfrm>
            <a:prstGeom prst="rect">
              <a:avLst/>
            </a:prstGeom>
            <a:noFill/>
          </p:spPr>
          <p:txBody>
            <a:bodyPr wrap="none" rtlCol="0">
              <a:spAutoFit/>
            </a:bodyPr>
            <a:lstStyle/>
            <a:p>
              <a:pPr defTabSz="1219170">
                <a:defRPr/>
              </a:pPr>
              <a:r>
                <a:rPr lang="en-US" sz="800" i="1" dirty="0">
                  <a:solidFill>
                    <a:srgbClr val="A5C249"/>
                  </a:solidFill>
                </a:rPr>
                <a:t>tool</a:t>
              </a:r>
            </a:p>
          </p:txBody>
        </p:sp>
        <p:sp>
          <p:nvSpPr>
            <p:cNvPr id="61" name="TextBox 60">
              <a:extLst>
                <a:ext uri="{FF2B5EF4-FFF2-40B4-BE49-F238E27FC236}">
                  <a16:creationId xmlns:a16="http://schemas.microsoft.com/office/drawing/2014/main" xmlns="" id="{6BD69CEA-21B0-0F64-C07B-73BE912FDD88}"/>
                </a:ext>
              </a:extLst>
            </p:cNvPr>
            <p:cNvSpPr txBox="1"/>
            <p:nvPr/>
          </p:nvSpPr>
          <p:spPr>
            <a:xfrm>
              <a:off x="6821287" y="2090154"/>
              <a:ext cx="398070" cy="211848"/>
            </a:xfrm>
            <a:prstGeom prst="rect">
              <a:avLst/>
            </a:prstGeom>
            <a:noFill/>
          </p:spPr>
          <p:txBody>
            <a:bodyPr wrap="none" rtlCol="0">
              <a:spAutoFit/>
            </a:bodyPr>
            <a:lstStyle/>
            <a:p>
              <a:pPr defTabSz="1219170">
                <a:defRPr/>
              </a:pPr>
              <a:r>
                <a:rPr lang="en-US" sz="800" i="1" dirty="0">
                  <a:solidFill>
                    <a:srgbClr val="A5C249"/>
                  </a:solidFill>
                </a:rPr>
                <a:t>tool</a:t>
              </a:r>
            </a:p>
          </p:txBody>
        </p:sp>
        <p:pic>
          <p:nvPicPr>
            <p:cNvPr id="62" name="Picture 61" descr="A picture containing text, grass, sign, can&#10;&#10;Description automatically generated">
              <a:extLst>
                <a:ext uri="{FF2B5EF4-FFF2-40B4-BE49-F238E27FC236}">
                  <a16:creationId xmlns:a16="http://schemas.microsoft.com/office/drawing/2014/main" xmlns="" id="{08520540-544C-FDE6-4B8A-F9FD2B570054}"/>
                </a:ext>
              </a:extLst>
            </p:cNvPr>
            <p:cNvPicPr>
              <a:picLocks noChangeAspect="1"/>
            </p:cNvPicPr>
            <p:nvPr/>
          </p:nvPicPr>
          <p:blipFill>
            <a:blip r:embed="rId7"/>
            <a:stretch>
              <a:fillRect/>
            </a:stretch>
          </p:blipFill>
          <p:spPr>
            <a:xfrm>
              <a:off x="6633226" y="2857113"/>
              <a:ext cx="587726" cy="467382"/>
            </a:xfrm>
            <a:prstGeom prst="rect">
              <a:avLst/>
            </a:prstGeom>
          </p:spPr>
        </p:pic>
        <p:pic>
          <p:nvPicPr>
            <p:cNvPr id="63" name="Picture 62" descr="A picture containing text&#10;&#10;Description automatically generated">
              <a:extLst>
                <a:ext uri="{FF2B5EF4-FFF2-40B4-BE49-F238E27FC236}">
                  <a16:creationId xmlns:a16="http://schemas.microsoft.com/office/drawing/2014/main" xmlns="" id="{6D2D8F25-F25E-C9A6-12AF-CC59C3E643BB}"/>
                </a:ext>
              </a:extLst>
            </p:cNvPr>
            <p:cNvPicPr>
              <a:picLocks noChangeAspect="1"/>
            </p:cNvPicPr>
            <p:nvPr/>
          </p:nvPicPr>
          <p:blipFill>
            <a:blip r:embed="rId8"/>
            <a:stretch>
              <a:fillRect/>
            </a:stretch>
          </p:blipFill>
          <p:spPr>
            <a:xfrm>
              <a:off x="7286146" y="2677317"/>
              <a:ext cx="497206" cy="547519"/>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xmlns="" id="{0CC12CFB-A022-7435-0352-0AB0403A8F9C}"/>
                </a:ext>
              </a:extLst>
            </p:cNvPr>
            <p:cNvPicPr>
              <a:picLocks noChangeAspect="1"/>
            </p:cNvPicPr>
            <p:nvPr/>
          </p:nvPicPr>
          <p:blipFill rotWithShape="1">
            <a:blip r:embed="rId9"/>
            <a:srcRect b="3322"/>
            <a:stretch/>
          </p:blipFill>
          <p:spPr>
            <a:xfrm>
              <a:off x="7856487" y="2339280"/>
              <a:ext cx="524582" cy="680938"/>
            </a:xfrm>
            <a:prstGeom prst="rect">
              <a:avLst/>
            </a:prstGeom>
          </p:spPr>
        </p:pic>
      </p:grpSp>
      <p:sp>
        <p:nvSpPr>
          <p:cNvPr id="9" name="Google Shape;373;p26">
            <a:extLst>
              <a:ext uri="{FF2B5EF4-FFF2-40B4-BE49-F238E27FC236}">
                <a16:creationId xmlns:a16="http://schemas.microsoft.com/office/drawing/2014/main" xmlns="" id="{BBF6FF43-BC72-F060-558D-DF8CE35DCBFF}"/>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0" name="Google Shape;376;p26">
            <a:extLst>
              <a:ext uri="{FF2B5EF4-FFF2-40B4-BE49-F238E27FC236}">
                <a16:creationId xmlns:a16="http://schemas.microsoft.com/office/drawing/2014/main" xmlns="" id="{9E78ADEB-8021-7179-BCB2-9E0AFF05CC7C}"/>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744118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EFB2D-18AA-9A3F-1622-D21A3C6B7ACC}"/>
              </a:ext>
            </a:extLst>
          </p:cNvPr>
          <p:cNvSpPr>
            <a:spLocks noGrp="1"/>
          </p:cNvSpPr>
          <p:nvPr>
            <p:ph type="title"/>
          </p:nvPr>
        </p:nvSpPr>
        <p:spPr/>
        <p:txBody>
          <a:bodyPr/>
          <a:lstStyle/>
          <a:p>
            <a:r>
              <a:rPr lang="en-US" dirty="0"/>
              <a:t>What is Multimodal</a:t>
            </a:r>
            <a:r>
              <a:rPr lang="zh-CN" altLang="en-US" dirty="0"/>
              <a:t> </a:t>
            </a:r>
            <a:r>
              <a:rPr lang="en-US" b="1" dirty="0"/>
              <a:t>Event Extraction</a:t>
            </a:r>
            <a:r>
              <a:rPr lang="en-US" dirty="0"/>
              <a:t>? </a:t>
            </a:r>
            <a:r>
              <a:rPr lang="en-US" dirty="0">
                <a:latin typeface="Arial"/>
                <a:ea typeface="+mn-ea"/>
                <a:cs typeface="+mn-cs"/>
                <a:sym typeface="Arial"/>
              </a:rPr>
              <a:t>[Li et al, ACL’20]</a:t>
            </a:r>
            <a:endParaRPr lang="en-US" dirty="0"/>
          </a:p>
        </p:txBody>
      </p:sp>
      <p:pic>
        <p:nvPicPr>
          <p:cNvPr id="3" name="Picture 6">
            <a:extLst>
              <a:ext uri="{FF2B5EF4-FFF2-40B4-BE49-F238E27FC236}">
                <a16:creationId xmlns:a16="http://schemas.microsoft.com/office/drawing/2014/main" xmlns="" id="{E0E06D1E-691F-CFD2-C3B8-23BD4871DC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34" r="3129"/>
          <a:stretch/>
        </p:blipFill>
        <p:spPr bwMode="auto">
          <a:xfrm>
            <a:off x="851171" y="872165"/>
            <a:ext cx="6736720" cy="497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300E4F4-0619-E770-31D3-9860FD65AD57}"/>
              </a:ext>
            </a:extLst>
          </p:cNvPr>
          <p:cNvSpPr/>
          <p:nvPr/>
        </p:nvSpPr>
        <p:spPr>
          <a:xfrm>
            <a:off x="1258111" y="1673158"/>
            <a:ext cx="4565515" cy="388205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graphicFrame>
        <p:nvGraphicFramePr>
          <p:cNvPr id="5" name="Table 2">
            <a:extLst>
              <a:ext uri="{FF2B5EF4-FFF2-40B4-BE49-F238E27FC236}">
                <a16:creationId xmlns:a16="http://schemas.microsoft.com/office/drawing/2014/main" xmlns="" id="{3360A33D-9FA4-D82E-DFDB-A97F3DB96C1B}"/>
              </a:ext>
            </a:extLst>
          </p:cNvPr>
          <p:cNvGraphicFramePr>
            <a:graphicFrameLocks noGrp="1"/>
          </p:cNvGraphicFramePr>
          <p:nvPr/>
        </p:nvGraphicFramePr>
        <p:xfrm>
          <a:off x="21076" y="1576856"/>
          <a:ext cx="2689155" cy="1767954"/>
        </p:xfrm>
        <a:graphic>
          <a:graphicData uri="http://schemas.openxmlformats.org/drawingml/2006/table">
            <a:tbl>
              <a:tblPr firstRow="1" bandRow="1">
                <a:tableStyleId>{69012ECD-51FC-41F1-AA8D-1B2483CD663E}</a:tableStyleId>
              </a:tblPr>
              <a:tblGrid>
                <a:gridCol w="1215391">
                  <a:extLst>
                    <a:ext uri="{9D8B030D-6E8A-4147-A177-3AD203B41FA5}">
                      <a16:colId xmlns:a16="http://schemas.microsoft.com/office/drawing/2014/main" xmlns="" val="3986014568"/>
                    </a:ext>
                  </a:extLst>
                </a:gridCol>
                <a:gridCol w="1473764">
                  <a:extLst>
                    <a:ext uri="{9D8B030D-6E8A-4147-A177-3AD203B41FA5}">
                      <a16:colId xmlns:a16="http://schemas.microsoft.com/office/drawing/2014/main" xmlns="" val="3091109091"/>
                    </a:ext>
                  </a:extLst>
                </a:gridCol>
              </a:tblGrid>
              <a:tr h="452265">
                <a:tc>
                  <a:txBody>
                    <a:bodyPr/>
                    <a:lstStyle/>
                    <a:p>
                      <a:r>
                        <a:rPr lang="en-US" sz="2100" dirty="0"/>
                        <a:t>Event</a:t>
                      </a:r>
                    </a:p>
                  </a:txBody>
                  <a:tcPr marL="121920" marR="12192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2100" dirty="0"/>
                        <a:t>Rescue</a:t>
                      </a:r>
                    </a:p>
                  </a:txBody>
                  <a:tcPr marL="121920" marR="12192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3961666745"/>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soldier</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908779396"/>
                  </a:ext>
                </a:extLst>
              </a:tr>
              <a:tr h="438563">
                <a:tc>
                  <a:txBody>
                    <a:bodyPr/>
                    <a:lstStyle/>
                    <a:p>
                      <a:r>
                        <a:rPr lang="en-US" sz="1900" b="1" dirty="0">
                          <a:solidFill>
                            <a:schemeClr val="tx1">
                              <a:lumMod val="65000"/>
                              <a:lumOff val="35000"/>
                            </a:schemeClr>
                          </a:solidFill>
                        </a:rPr>
                        <a:t>Agent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dog</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4258346046"/>
                  </a:ext>
                </a:extLst>
              </a:tr>
              <a:tr h="438563">
                <a:tc>
                  <a:txBody>
                    <a:bodyPr/>
                    <a:lstStyle/>
                    <a:p>
                      <a:r>
                        <a:rPr lang="en-US" sz="1900" b="1" dirty="0">
                          <a:solidFill>
                            <a:schemeClr val="tx1">
                              <a:lumMod val="65000"/>
                              <a:lumOff val="35000"/>
                            </a:schemeClr>
                          </a:solidFill>
                        </a:rPr>
                        <a:t>Target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900" dirty="0">
                          <a:solidFill>
                            <a:schemeClr val="tx1">
                              <a:lumMod val="65000"/>
                              <a:lumOff val="35000"/>
                            </a:schemeClr>
                          </a:solidFill>
                        </a:rPr>
                        <a:t>child</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608827137"/>
                  </a:ext>
                </a:extLst>
              </a:tr>
            </a:tbl>
          </a:graphicData>
        </a:graphic>
      </p:graphicFrame>
      <p:sp>
        <p:nvSpPr>
          <p:cNvPr id="20" name="Triangle 19">
            <a:extLst>
              <a:ext uri="{FF2B5EF4-FFF2-40B4-BE49-F238E27FC236}">
                <a16:creationId xmlns:a16="http://schemas.microsoft.com/office/drawing/2014/main" xmlns="" id="{9B322AA3-9680-6810-E73D-811F28A6E30E}"/>
              </a:ext>
            </a:extLst>
          </p:cNvPr>
          <p:cNvSpPr/>
          <p:nvPr/>
        </p:nvSpPr>
        <p:spPr>
          <a:xfrm>
            <a:off x="10084561" y="2418708"/>
            <a:ext cx="182880" cy="18288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1" name="Oval 20">
            <a:extLst>
              <a:ext uri="{FF2B5EF4-FFF2-40B4-BE49-F238E27FC236}">
                <a16:creationId xmlns:a16="http://schemas.microsoft.com/office/drawing/2014/main" xmlns="" id="{3D9CA9CE-B3B6-DCF8-1E30-2D3B05D34E4F}"/>
              </a:ext>
            </a:extLst>
          </p:cNvPr>
          <p:cNvSpPr/>
          <p:nvPr/>
        </p:nvSpPr>
        <p:spPr>
          <a:xfrm>
            <a:off x="10352040" y="5126867"/>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2" name="TextBox 21">
            <a:extLst>
              <a:ext uri="{FF2B5EF4-FFF2-40B4-BE49-F238E27FC236}">
                <a16:creationId xmlns:a16="http://schemas.microsoft.com/office/drawing/2014/main" xmlns="" id="{D94E4774-AEFB-B1B3-4E75-6E27D8FEB950}"/>
              </a:ext>
            </a:extLst>
          </p:cNvPr>
          <p:cNvSpPr txBox="1"/>
          <p:nvPr/>
        </p:nvSpPr>
        <p:spPr>
          <a:xfrm>
            <a:off x="10149990" y="5251272"/>
            <a:ext cx="712781" cy="235898"/>
          </a:xfrm>
          <a:prstGeom prst="rect">
            <a:avLst/>
          </a:prstGeom>
          <a:noFill/>
        </p:spPr>
        <p:txBody>
          <a:bodyPr wrap="square" rtlCol="0">
            <a:spAutoFit/>
          </a:bodyPr>
          <a:lstStyle/>
          <a:p>
            <a:pPr algn="ctr" defTabSz="1219170">
              <a:defRPr/>
            </a:pPr>
            <a:r>
              <a:rPr lang="en-US" sz="933" dirty="0">
                <a:solidFill>
                  <a:srgbClr val="000000">
                    <a:lumMod val="65000"/>
                    <a:lumOff val="35000"/>
                  </a:srgbClr>
                </a:solidFill>
              </a:rPr>
              <a:t>dog</a:t>
            </a:r>
          </a:p>
        </p:txBody>
      </p:sp>
      <p:sp>
        <p:nvSpPr>
          <p:cNvPr id="24" name="Oval 23">
            <a:extLst>
              <a:ext uri="{FF2B5EF4-FFF2-40B4-BE49-F238E27FC236}">
                <a16:creationId xmlns:a16="http://schemas.microsoft.com/office/drawing/2014/main" xmlns="" id="{ED8E00DF-C418-B9FC-4868-052988729BAC}"/>
              </a:ext>
            </a:extLst>
          </p:cNvPr>
          <p:cNvSpPr/>
          <p:nvPr/>
        </p:nvSpPr>
        <p:spPr>
          <a:xfrm>
            <a:off x="10718353" y="5070568"/>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5" name="Oval 24">
            <a:extLst>
              <a:ext uri="{FF2B5EF4-FFF2-40B4-BE49-F238E27FC236}">
                <a16:creationId xmlns:a16="http://schemas.microsoft.com/office/drawing/2014/main" xmlns="" id="{C440453B-CE4A-9E73-E094-7E94FE62AEDC}"/>
              </a:ext>
            </a:extLst>
          </p:cNvPr>
          <p:cNvSpPr/>
          <p:nvPr/>
        </p:nvSpPr>
        <p:spPr>
          <a:xfrm>
            <a:off x="9803408" y="2863341"/>
            <a:ext cx="182880" cy="18288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6" name="TextBox 25">
            <a:extLst>
              <a:ext uri="{FF2B5EF4-FFF2-40B4-BE49-F238E27FC236}">
                <a16:creationId xmlns:a16="http://schemas.microsoft.com/office/drawing/2014/main" xmlns="" id="{74E61A20-47FE-4805-AB2E-4B8FA477CD4B}"/>
              </a:ext>
            </a:extLst>
          </p:cNvPr>
          <p:cNvSpPr txBox="1"/>
          <p:nvPr/>
        </p:nvSpPr>
        <p:spPr>
          <a:xfrm>
            <a:off x="9702760" y="5100453"/>
            <a:ext cx="626251" cy="235898"/>
          </a:xfrm>
          <a:prstGeom prst="rect">
            <a:avLst/>
          </a:prstGeom>
          <a:noFill/>
        </p:spPr>
        <p:txBody>
          <a:bodyPr wrap="square" rtlCol="0">
            <a:spAutoFit/>
          </a:bodyPr>
          <a:lstStyle/>
          <a:p>
            <a:pPr defTabSz="1219170">
              <a:defRPr/>
            </a:pPr>
            <a:r>
              <a:rPr lang="en-US" sz="933" dirty="0">
                <a:solidFill>
                  <a:srgbClr val="000000">
                    <a:lumMod val="65000"/>
                    <a:lumOff val="35000"/>
                  </a:srgbClr>
                </a:solidFill>
              </a:rPr>
              <a:t>soldier </a:t>
            </a:r>
          </a:p>
        </p:txBody>
      </p:sp>
      <p:sp>
        <p:nvSpPr>
          <p:cNvPr id="27" name="Freeform 26">
            <a:extLst>
              <a:ext uri="{FF2B5EF4-FFF2-40B4-BE49-F238E27FC236}">
                <a16:creationId xmlns:a16="http://schemas.microsoft.com/office/drawing/2014/main" xmlns="" id="{83EDC82C-837F-FF9A-7403-0E961C1E4018}"/>
              </a:ext>
            </a:extLst>
          </p:cNvPr>
          <p:cNvSpPr/>
          <p:nvPr/>
        </p:nvSpPr>
        <p:spPr>
          <a:xfrm>
            <a:off x="9888809" y="2595927"/>
            <a:ext cx="259255" cy="28027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8" name="Freeform 27">
            <a:extLst>
              <a:ext uri="{FF2B5EF4-FFF2-40B4-BE49-F238E27FC236}">
                <a16:creationId xmlns:a16="http://schemas.microsoft.com/office/drawing/2014/main" xmlns="" id="{2FC651FE-ED18-B5FA-3781-0C70B9C17226}"/>
              </a:ext>
            </a:extLst>
          </p:cNvPr>
          <p:cNvSpPr/>
          <p:nvPr/>
        </p:nvSpPr>
        <p:spPr>
          <a:xfrm>
            <a:off x="10169085" y="2595927"/>
            <a:ext cx="140647" cy="420413"/>
          </a:xfrm>
          <a:custGeom>
            <a:avLst/>
            <a:gdLst>
              <a:gd name="connsiteX0" fmla="*/ 0 w 105485"/>
              <a:gd name="connsiteY0" fmla="*/ 0 h 315310"/>
              <a:gd name="connsiteX1" fmla="*/ 89338 w 105485"/>
              <a:gd name="connsiteY1" fmla="*/ 162910 h 315310"/>
              <a:gd name="connsiteX2" fmla="*/ 105103 w 105485"/>
              <a:gd name="connsiteY2" fmla="*/ 315310 h 315310"/>
            </a:gdLst>
            <a:ahLst/>
            <a:cxnLst>
              <a:cxn ang="0">
                <a:pos x="connsiteX0" y="connsiteY0"/>
              </a:cxn>
              <a:cxn ang="0">
                <a:pos x="connsiteX1" y="connsiteY1"/>
              </a:cxn>
              <a:cxn ang="0">
                <a:pos x="connsiteX2" y="connsiteY2"/>
              </a:cxn>
            </a:cxnLst>
            <a:rect l="l" t="t" r="r" b="b"/>
            <a:pathLst>
              <a:path w="105485" h="315310">
                <a:moveTo>
                  <a:pt x="0" y="0"/>
                </a:moveTo>
                <a:cubicBezTo>
                  <a:pt x="35910" y="55179"/>
                  <a:pt x="71821" y="110358"/>
                  <a:pt x="89338" y="162910"/>
                </a:cubicBezTo>
                <a:cubicBezTo>
                  <a:pt x="106855" y="215462"/>
                  <a:pt x="105979" y="265386"/>
                  <a:pt x="105103" y="315310"/>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29" name="Freeform 28">
            <a:extLst>
              <a:ext uri="{FF2B5EF4-FFF2-40B4-BE49-F238E27FC236}">
                <a16:creationId xmlns:a16="http://schemas.microsoft.com/office/drawing/2014/main" xmlns="" id="{254FD05D-2077-C27E-DD85-4FF389959F5A}"/>
              </a:ext>
            </a:extLst>
          </p:cNvPr>
          <p:cNvSpPr/>
          <p:nvPr/>
        </p:nvSpPr>
        <p:spPr>
          <a:xfrm>
            <a:off x="10176091" y="2581913"/>
            <a:ext cx="434428" cy="399393"/>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33" name="TextBox 32">
            <a:extLst>
              <a:ext uri="{FF2B5EF4-FFF2-40B4-BE49-F238E27FC236}">
                <a16:creationId xmlns:a16="http://schemas.microsoft.com/office/drawing/2014/main" xmlns="" id="{255C496C-7A0E-D779-2E34-814A8666E5D1}"/>
              </a:ext>
            </a:extLst>
          </p:cNvPr>
          <p:cNvSpPr txBox="1"/>
          <p:nvPr/>
        </p:nvSpPr>
        <p:spPr>
          <a:xfrm>
            <a:off x="9539113" y="2589971"/>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35" name="TextBox 34">
            <a:extLst>
              <a:ext uri="{FF2B5EF4-FFF2-40B4-BE49-F238E27FC236}">
                <a16:creationId xmlns:a16="http://schemas.microsoft.com/office/drawing/2014/main" xmlns="" id="{4F5BFD40-45DF-BF2A-5106-7410BAC1E821}"/>
              </a:ext>
            </a:extLst>
          </p:cNvPr>
          <p:cNvSpPr txBox="1"/>
          <p:nvPr/>
        </p:nvSpPr>
        <p:spPr>
          <a:xfrm>
            <a:off x="9804737" y="2147955"/>
            <a:ext cx="678391" cy="276999"/>
          </a:xfrm>
          <a:prstGeom prst="rect">
            <a:avLst/>
          </a:prstGeom>
          <a:noFill/>
        </p:spPr>
        <p:txBody>
          <a:bodyPr wrap="none" rtlCol="0">
            <a:spAutoFit/>
          </a:bodyPr>
          <a:lstStyle/>
          <a:p>
            <a:pPr defTabSz="1219170">
              <a:defRPr/>
            </a:pPr>
            <a:r>
              <a:rPr lang="en-US" sz="1200" b="1" dirty="0">
                <a:solidFill>
                  <a:srgbClr val="000000">
                    <a:lumMod val="65000"/>
                    <a:lumOff val="35000"/>
                  </a:srgbClr>
                </a:solidFill>
              </a:rPr>
              <a:t>rescue</a:t>
            </a:r>
          </a:p>
        </p:txBody>
      </p:sp>
      <p:pic>
        <p:nvPicPr>
          <p:cNvPr id="37" name="Picture 36" descr="A picture containing person&#10;&#10;Description automatically generated">
            <a:extLst>
              <a:ext uri="{FF2B5EF4-FFF2-40B4-BE49-F238E27FC236}">
                <a16:creationId xmlns:a16="http://schemas.microsoft.com/office/drawing/2014/main" xmlns="" id="{653DDFE0-FBCE-3BA2-6CF7-D6C3F0E648A8}"/>
              </a:ext>
            </a:extLst>
          </p:cNvPr>
          <p:cNvPicPr>
            <a:picLocks noChangeAspect="1"/>
          </p:cNvPicPr>
          <p:nvPr/>
        </p:nvPicPr>
        <p:blipFill rotWithShape="1">
          <a:blip r:embed="rId4"/>
          <a:srcRect r="28491"/>
          <a:stretch/>
        </p:blipFill>
        <p:spPr>
          <a:xfrm>
            <a:off x="9679733" y="5346245"/>
            <a:ext cx="358060" cy="797935"/>
          </a:xfrm>
          <a:prstGeom prst="rect">
            <a:avLst/>
          </a:prstGeom>
        </p:spPr>
      </p:pic>
      <p:pic>
        <p:nvPicPr>
          <p:cNvPr id="39" name="Picture 38" descr="A picture containing mammal, dog, outdoor, brown&#10;&#10;Description automatically generated">
            <a:extLst>
              <a:ext uri="{FF2B5EF4-FFF2-40B4-BE49-F238E27FC236}">
                <a16:creationId xmlns:a16="http://schemas.microsoft.com/office/drawing/2014/main" xmlns="" id="{343224E0-D47D-8E07-1F27-DE2DA5FF5B4D}"/>
              </a:ext>
            </a:extLst>
          </p:cNvPr>
          <p:cNvPicPr>
            <a:picLocks noChangeAspect="1"/>
          </p:cNvPicPr>
          <p:nvPr/>
        </p:nvPicPr>
        <p:blipFill>
          <a:blip r:embed="rId5"/>
          <a:stretch>
            <a:fillRect/>
          </a:stretch>
        </p:blipFill>
        <p:spPr>
          <a:xfrm>
            <a:off x="10277338" y="5471357"/>
            <a:ext cx="500717" cy="654784"/>
          </a:xfrm>
          <a:prstGeom prst="rect">
            <a:avLst/>
          </a:prstGeom>
        </p:spPr>
      </p:pic>
      <p:pic>
        <p:nvPicPr>
          <p:cNvPr id="41" name="Picture 40" descr="A picture containing laying&#10;&#10;Description automatically generated">
            <a:extLst>
              <a:ext uri="{FF2B5EF4-FFF2-40B4-BE49-F238E27FC236}">
                <a16:creationId xmlns:a16="http://schemas.microsoft.com/office/drawing/2014/main" xmlns="" id="{D3217D6C-4722-1780-E303-6FC2B5F8B557}"/>
              </a:ext>
            </a:extLst>
          </p:cNvPr>
          <p:cNvPicPr>
            <a:picLocks noChangeAspect="1"/>
          </p:cNvPicPr>
          <p:nvPr/>
        </p:nvPicPr>
        <p:blipFill>
          <a:blip r:embed="rId6"/>
          <a:stretch>
            <a:fillRect/>
          </a:stretch>
        </p:blipFill>
        <p:spPr>
          <a:xfrm>
            <a:off x="10925370" y="5233822"/>
            <a:ext cx="401820" cy="459223"/>
          </a:xfrm>
          <a:prstGeom prst="rect">
            <a:avLst/>
          </a:prstGeom>
        </p:spPr>
      </p:pic>
      <p:sp>
        <p:nvSpPr>
          <p:cNvPr id="45" name="TextBox 44">
            <a:extLst>
              <a:ext uri="{FF2B5EF4-FFF2-40B4-BE49-F238E27FC236}">
                <a16:creationId xmlns:a16="http://schemas.microsoft.com/office/drawing/2014/main" xmlns="" id="{7994189F-85AF-2EC1-E956-740308FA0273}"/>
              </a:ext>
            </a:extLst>
          </p:cNvPr>
          <p:cNvSpPr txBox="1"/>
          <p:nvPr/>
        </p:nvSpPr>
        <p:spPr>
          <a:xfrm>
            <a:off x="10049252" y="2675667"/>
            <a:ext cx="487634"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agent</a:t>
            </a:r>
          </a:p>
        </p:txBody>
      </p:sp>
      <p:sp>
        <p:nvSpPr>
          <p:cNvPr id="46" name="TextBox 45">
            <a:extLst>
              <a:ext uri="{FF2B5EF4-FFF2-40B4-BE49-F238E27FC236}">
                <a16:creationId xmlns:a16="http://schemas.microsoft.com/office/drawing/2014/main" xmlns="" id="{9CDC7797-4608-E839-799B-5EB89000E5AC}"/>
              </a:ext>
            </a:extLst>
          </p:cNvPr>
          <p:cNvSpPr txBox="1"/>
          <p:nvPr/>
        </p:nvSpPr>
        <p:spPr>
          <a:xfrm>
            <a:off x="10364888" y="2533765"/>
            <a:ext cx="494046" cy="235898"/>
          </a:xfrm>
          <a:prstGeom prst="rect">
            <a:avLst/>
          </a:prstGeom>
          <a:noFill/>
        </p:spPr>
        <p:txBody>
          <a:bodyPr wrap="none" rtlCol="0">
            <a:spAutoFit/>
          </a:bodyPr>
          <a:lstStyle/>
          <a:p>
            <a:pPr defTabSz="1219170">
              <a:defRPr/>
            </a:pPr>
            <a:r>
              <a:rPr lang="en-US" sz="933" i="1" dirty="0">
                <a:solidFill>
                  <a:srgbClr val="000000">
                    <a:lumMod val="65000"/>
                    <a:lumOff val="35000"/>
                  </a:srgbClr>
                </a:solidFill>
              </a:rPr>
              <a:t>target</a:t>
            </a:r>
          </a:p>
        </p:txBody>
      </p:sp>
      <p:sp>
        <p:nvSpPr>
          <p:cNvPr id="11" name="TextBox 10">
            <a:extLst>
              <a:ext uri="{FF2B5EF4-FFF2-40B4-BE49-F238E27FC236}">
                <a16:creationId xmlns:a16="http://schemas.microsoft.com/office/drawing/2014/main" xmlns="" id="{41609ADA-1853-771D-C0FA-7C95C716D27D}"/>
              </a:ext>
            </a:extLst>
          </p:cNvPr>
          <p:cNvSpPr txBox="1"/>
          <p:nvPr/>
        </p:nvSpPr>
        <p:spPr>
          <a:xfrm>
            <a:off x="8732760" y="4579875"/>
            <a:ext cx="1526380" cy="379656"/>
          </a:xfrm>
          <a:prstGeom prst="rect">
            <a:avLst/>
          </a:prstGeom>
          <a:noFill/>
        </p:spPr>
        <p:txBody>
          <a:bodyPr wrap="none" rtlCol="0">
            <a:spAutoFit/>
          </a:bodyPr>
          <a:lstStyle/>
          <a:p>
            <a:pPr defTabSz="1219170">
              <a:defRPr/>
            </a:pPr>
            <a:r>
              <a:rPr lang="en-US" sz="1867" dirty="0"/>
              <a:t>Image Event</a:t>
            </a:r>
          </a:p>
        </p:txBody>
      </p:sp>
      <p:sp>
        <p:nvSpPr>
          <p:cNvPr id="12" name="TextBox 11">
            <a:extLst>
              <a:ext uri="{FF2B5EF4-FFF2-40B4-BE49-F238E27FC236}">
                <a16:creationId xmlns:a16="http://schemas.microsoft.com/office/drawing/2014/main" xmlns="" id="{01107AEE-4E63-7A1B-B920-106C26442F6E}"/>
              </a:ext>
            </a:extLst>
          </p:cNvPr>
          <p:cNvSpPr txBox="1"/>
          <p:nvPr/>
        </p:nvSpPr>
        <p:spPr>
          <a:xfrm>
            <a:off x="8362470" y="1663214"/>
            <a:ext cx="3353620" cy="738664"/>
          </a:xfrm>
          <a:prstGeom prst="rect">
            <a:avLst/>
          </a:prstGeom>
          <a:noFill/>
        </p:spPr>
        <p:txBody>
          <a:bodyPr wrap="square">
            <a:spAutoFit/>
          </a:bodyPr>
          <a:lstStyle/>
          <a:p>
            <a:pPr defTabSz="1219170">
              <a:defRPr/>
            </a:pPr>
            <a:r>
              <a:rPr lang="en-US" dirty="0"/>
              <a:t>What happened?  </a:t>
            </a:r>
          </a:p>
          <a:p>
            <a:pPr defTabSz="1219170">
              <a:defRPr/>
            </a:pPr>
            <a:r>
              <a:rPr lang="en-US" dirty="0"/>
              <a:t>Who? </a:t>
            </a:r>
          </a:p>
          <a:p>
            <a:pPr defTabSz="1219170">
              <a:defRPr/>
            </a:pPr>
            <a:endParaRPr lang="en-US" dirty="0"/>
          </a:p>
        </p:txBody>
      </p:sp>
      <p:sp>
        <p:nvSpPr>
          <p:cNvPr id="14" name="Rounded Rectangular Callout 13">
            <a:extLst>
              <a:ext uri="{FF2B5EF4-FFF2-40B4-BE49-F238E27FC236}">
                <a16:creationId xmlns:a16="http://schemas.microsoft.com/office/drawing/2014/main" xmlns="" id="{367B0C67-0AE7-1EF9-E156-04EEB755669F}"/>
              </a:ext>
            </a:extLst>
          </p:cNvPr>
          <p:cNvSpPr/>
          <p:nvPr/>
        </p:nvSpPr>
        <p:spPr>
          <a:xfrm>
            <a:off x="8210139" y="1421699"/>
            <a:ext cx="3505951" cy="3625935"/>
          </a:xfrm>
          <a:prstGeom prst="wedgeRoundRectCallout">
            <a:avLst>
              <a:gd name="adj1" fmla="val -12333"/>
              <a:gd name="adj2" fmla="val 62034"/>
              <a:gd name="adj3" fmla="val 16667"/>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6" name="Rectangle 5">
            <a:extLst>
              <a:ext uri="{FF2B5EF4-FFF2-40B4-BE49-F238E27FC236}">
                <a16:creationId xmlns:a16="http://schemas.microsoft.com/office/drawing/2014/main" xmlns="" id="{EDEBABD2-CF14-14E8-DAFF-F349F3742A99}"/>
              </a:ext>
            </a:extLst>
          </p:cNvPr>
          <p:cNvSpPr/>
          <p:nvPr/>
        </p:nvSpPr>
        <p:spPr>
          <a:xfrm>
            <a:off x="10049253" y="1576855"/>
            <a:ext cx="1585028" cy="31500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Event Type</a:t>
            </a:r>
          </a:p>
        </p:txBody>
      </p:sp>
      <p:sp>
        <p:nvSpPr>
          <p:cNvPr id="8" name="Rectangle 7">
            <a:extLst>
              <a:ext uri="{FF2B5EF4-FFF2-40B4-BE49-F238E27FC236}">
                <a16:creationId xmlns:a16="http://schemas.microsoft.com/office/drawing/2014/main" xmlns="" id="{BBCBCE32-F2D0-2CC1-95AE-6471AC283CD3}"/>
              </a:ext>
            </a:extLst>
          </p:cNvPr>
          <p:cNvSpPr/>
          <p:nvPr/>
        </p:nvSpPr>
        <p:spPr>
          <a:xfrm>
            <a:off x="10049253" y="1918644"/>
            <a:ext cx="1585028" cy="33845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en-US" sz="1867" dirty="0">
                <a:solidFill>
                  <a:srgbClr val="FFFFFF"/>
                </a:solidFill>
                <a:latin typeface="Arial"/>
              </a:rPr>
              <a:t>Argument</a:t>
            </a:r>
          </a:p>
        </p:txBody>
      </p:sp>
      <p:sp>
        <p:nvSpPr>
          <p:cNvPr id="15" name="Rectangle 14">
            <a:extLst>
              <a:ext uri="{FF2B5EF4-FFF2-40B4-BE49-F238E27FC236}">
                <a16:creationId xmlns:a16="http://schemas.microsoft.com/office/drawing/2014/main" xmlns="" id="{84F426F1-41DC-AA7A-32CC-C7920B680A0E}"/>
              </a:ext>
            </a:extLst>
          </p:cNvPr>
          <p:cNvSpPr/>
          <p:nvPr/>
        </p:nvSpPr>
        <p:spPr>
          <a:xfrm>
            <a:off x="21076" y="1054101"/>
            <a:ext cx="12149848" cy="5438775"/>
          </a:xfrm>
          <a:prstGeom prst="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924961" algn="ctr" defTabSz="1219170">
              <a:lnSpc>
                <a:spcPct val="150000"/>
              </a:lnSpc>
              <a:defRPr/>
            </a:pPr>
            <a:r>
              <a:rPr lang="en-US" sz="2667" b="1" dirty="0">
                <a:solidFill>
                  <a:srgbClr val="53585F"/>
                </a:solidFill>
                <a:latin typeface="Arial"/>
              </a:rPr>
              <a:t>Event Extraction</a:t>
            </a:r>
          </a:p>
          <a:p>
            <a:pPr marL="1151438" defTabSz="1219170">
              <a:lnSpc>
                <a:spcPct val="150000"/>
              </a:lnSpc>
              <a:defRPr/>
            </a:pPr>
            <a:r>
              <a:rPr lang="en-US" sz="2400" b="1" dirty="0">
                <a:solidFill>
                  <a:srgbClr val="53585F"/>
                </a:solidFill>
                <a:latin typeface="Arial"/>
              </a:rPr>
              <a:t>Input:</a:t>
            </a:r>
            <a:r>
              <a:rPr lang="en-US" sz="2400" b="1" dirty="0">
                <a:solidFill>
                  <a:srgbClr val="53585F"/>
                </a:solidFill>
                <a:latin typeface="Arial"/>
                <a:sym typeface="Wingdings" pitchFamily="2" charset="2"/>
              </a:rPr>
              <a:t> </a:t>
            </a:r>
            <a:r>
              <a:rPr lang="en-US" sz="2400" dirty="0">
                <a:solidFill>
                  <a:srgbClr val="53585F"/>
                </a:solidFill>
                <a:latin typeface="Arial"/>
                <a:sym typeface="Wingdings" pitchFamily="2" charset="2"/>
              </a:rPr>
              <a:t>text, </a:t>
            </a:r>
            <a:r>
              <a:rPr lang="en-US" sz="2400" dirty="0" err="1">
                <a:solidFill>
                  <a:srgbClr val="53585F"/>
                </a:solidFill>
                <a:latin typeface="Arial"/>
                <a:sym typeface="Wingdings" pitchFamily="2" charset="2"/>
              </a:rPr>
              <a:t>i</a:t>
            </a:r>
            <a:r>
              <a:rPr lang="en-US" sz="2400" dirty="0">
                <a:solidFill>
                  <a:srgbClr val="53585F"/>
                </a:solidFill>
                <a:latin typeface="Arial"/>
                <a:sym typeface="Wingdings" pitchFamily="2" charset="2"/>
              </a:rPr>
              <a:t>mage, video, speech, …</a:t>
            </a:r>
          </a:p>
          <a:p>
            <a:pPr marL="1151438">
              <a:lnSpc>
                <a:spcPct val="150000"/>
              </a:lnSpc>
              <a:defRPr/>
            </a:pPr>
            <a:r>
              <a:rPr lang="en-US" sz="2400" b="1" dirty="0">
                <a:solidFill>
                  <a:srgbClr val="53585F"/>
                </a:solidFill>
                <a:latin typeface="Arial"/>
                <a:sym typeface="Wingdings" pitchFamily="2" charset="2"/>
              </a:rPr>
              <a:t>Output: </a:t>
            </a:r>
            <a:r>
              <a:rPr lang="en-US" sz="2400" dirty="0">
                <a:solidFill>
                  <a:srgbClr val="53585F"/>
                </a:solidFill>
                <a:latin typeface="Arial"/>
                <a:sym typeface="Wingdings" pitchFamily="2" charset="2"/>
              </a:rPr>
              <a:t>s</a:t>
            </a:r>
            <a:r>
              <a:rPr lang="en-US" sz="2400" dirty="0" err="1">
                <a:solidFill>
                  <a:srgbClr val="53585F"/>
                </a:solidFill>
                <a:latin typeface="Arial"/>
                <a:sym typeface="Wingdings" pitchFamily="2" charset="2"/>
              </a:rPr>
              <a:t>tructured</a:t>
            </a:r>
            <a:r>
              <a:rPr lang="en-US" sz="2400" dirty="0">
                <a:solidFill>
                  <a:srgbClr val="53585F"/>
                </a:solidFill>
                <a:latin typeface="Arial"/>
                <a:sym typeface="Wingdings" pitchFamily="2" charset="2"/>
              </a:rPr>
              <a:t> knowledge</a:t>
            </a:r>
            <a:r>
              <a:rPr lang="en-US" sz="2400" b="1" dirty="0">
                <a:solidFill>
                  <a:srgbClr val="53585F"/>
                </a:solidFill>
                <a:latin typeface="Arial"/>
              </a:rPr>
              <a:t/>
            </a:r>
            <a:br>
              <a:rPr lang="en-US" sz="2400" b="1" dirty="0">
                <a:solidFill>
                  <a:srgbClr val="53585F"/>
                </a:solidFill>
                <a:latin typeface="Arial"/>
              </a:rPr>
            </a:br>
            <a:r>
              <a:rPr lang="en-US" sz="2400" b="1" dirty="0">
                <a:solidFill>
                  <a:srgbClr val="53585F"/>
                </a:solidFill>
                <a:latin typeface="Arial"/>
              </a:rPr>
              <a:t>      1. Event Type </a:t>
            </a:r>
            <a:r>
              <a:rPr lang="en-US" sz="1867" b="1" i="1" dirty="0">
                <a:solidFill>
                  <a:srgbClr val="53585F"/>
                </a:solidFill>
                <a:latin typeface="Arial"/>
              </a:rPr>
              <a:t>(e.g., </a:t>
            </a:r>
            <a:r>
              <a:rPr lang="en-US" sz="1867" b="1" i="1" dirty="0">
                <a:solidFill>
                  <a:schemeClr val="accent1"/>
                </a:solidFill>
                <a:latin typeface="Arial"/>
              </a:rPr>
              <a:t>protest</a:t>
            </a:r>
            <a:r>
              <a:rPr lang="en-US" sz="1867" b="1" i="1" dirty="0">
                <a:solidFill>
                  <a:schemeClr val="tx1">
                    <a:lumMod val="75000"/>
                  </a:schemeClr>
                </a:solidFill>
                <a:latin typeface="Arial"/>
              </a:rPr>
              <a:t>)</a:t>
            </a:r>
            <a:r>
              <a:rPr lang="en-US" sz="2400" b="1" dirty="0">
                <a:solidFill>
                  <a:srgbClr val="53585F"/>
                </a:solidFill>
                <a:latin typeface="Arial"/>
              </a:rPr>
              <a:t/>
            </a:r>
            <a:br>
              <a:rPr lang="en-US" sz="2400" b="1" dirty="0">
                <a:solidFill>
                  <a:srgbClr val="53585F"/>
                </a:solidFill>
                <a:latin typeface="Arial"/>
              </a:rPr>
            </a:br>
            <a:r>
              <a:rPr lang="en-US" sz="2400" b="1" dirty="0">
                <a:solidFill>
                  <a:srgbClr val="53585F"/>
                </a:solidFill>
                <a:latin typeface="Arial"/>
              </a:rPr>
              <a:t>      2. Participants </a:t>
            </a:r>
            <a:r>
              <a:rPr lang="en-US" sz="1867" b="1" i="1" dirty="0">
                <a:solidFill>
                  <a:srgbClr val="53585F"/>
                </a:solidFill>
                <a:latin typeface="Arial"/>
              </a:rPr>
              <a:t>(e.g., </a:t>
            </a:r>
            <a:r>
              <a:rPr lang="en-US" sz="1867" b="1" i="1" dirty="0">
                <a:solidFill>
                  <a:srgbClr val="1687A7"/>
                </a:solidFill>
                <a:latin typeface="Arial"/>
              </a:rPr>
              <a:t>child</a:t>
            </a:r>
            <a:r>
              <a:rPr lang="en-US" sz="1867" b="1" i="1" dirty="0">
                <a:solidFill>
                  <a:srgbClr val="53585F">
                    <a:lumMod val="75000"/>
                  </a:srgbClr>
                </a:solidFill>
                <a:latin typeface="Arial"/>
              </a:rPr>
              <a:t>) </a:t>
            </a:r>
            <a:r>
              <a:rPr lang="en-US" sz="2400" b="1" dirty="0">
                <a:solidFill>
                  <a:srgbClr val="53585F"/>
                </a:solidFill>
                <a:latin typeface="Arial"/>
              </a:rPr>
              <a:t>&amp; Semantic Roles </a:t>
            </a:r>
            <a:r>
              <a:rPr lang="en-US" sz="1867" b="1" i="1" dirty="0">
                <a:solidFill>
                  <a:srgbClr val="53585F"/>
                </a:solidFill>
                <a:latin typeface="Arial"/>
              </a:rPr>
              <a:t>(e.g., </a:t>
            </a:r>
            <a:r>
              <a:rPr lang="en-US" sz="1867" b="1" i="1" dirty="0">
                <a:solidFill>
                  <a:srgbClr val="1687A7"/>
                </a:solidFill>
                <a:latin typeface="Arial"/>
              </a:rPr>
              <a:t>protester</a:t>
            </a:r>
            <a:r>
              <a:rPr lang="en-US" sz="1867" b="1" i="1" dirty="0">
                <a:solidFill>
                  <a:srgbClr val="53585F">
                    <a:lumMod val="75000"/>
                  </a:srgbClr>
                </a:solidFill>
                <a:latin typeface="Arial"/>
              </a:rPr>
              <a:t>)</a:t>
            </a:r>
          </a:p>
          <a:p>
            <a:pPr marL="1151438">
              <a:lnSpc>
                <a:spcPct val="150000"/>
              </a:lnSpc>
              <a:defRPr/>
            </a:pPr>
            <a:endParaRPr lang="en-US" sz="1867" b="1" i="1" dirty="0">
              <a:solidFill>
                <a:srgbClr val="53585F">
                  <a:lumMod val="75000"/>
                </a:srgbClr>
              </a:solidFill>
              <a:latin typeface="Arial"/>
            </a:endParaRPr>
          </a:p>
          <a:p>
            <a:pPr marL="1151438">
              <a:lnSpc>
                <a:spcPct val="150000"/>
              </a:lnSpc>
              <a:defRPr/>
            </a:pPr>
            <a:r>
              <a:rPr lang="en-US" sz="2133" b="1" i="1" dirty="0">
                <a:solidFill>
                  <a:srgbClr val="53585F">
                    <a:lumMod val="75000"/>
                  </a:srgbClr>
                </a:solidFill>
                <a:latin typeface="Arial"/>
              </a:rPr>
              <a:t> </a:t>
            </a:r>
            <a:endParaRPr lang="en-US" sz="2133" b="1" i="1" dirty="0">
              <a:solidFill>
                <a:schemeClr val="accent1"/>
              </a:solidFill>
              <a:latin typeface="Arial"/>
            </a:endParaRPr>
          </a:p>
          <a:p>
            <a:pPr marL="1151438" defTabSz="1219170">
              <a:lnSpc>
                <a:spcPct val="150000"/>
              </a:lnSpc>
              <a:defRPr/>
            </a:pPr>
            <a:endParaRPr lang="en-US" sz="3200" i="1" dirty="0">
              <a:solidFill>
                <a:srgbClr val="FFFFFF"/>
              </a:solidFill>
              <a:latin typeface="Arial"/>
            </a:endParaRPr>
          </a:p>
        </p:txBody>
      </p:sp>
      <p:sp>
        <p:nvSpPr>
          <p:cNvPr id="17" name="TextBox 16">
            <a:extLst>
              <a:ext uri="{FF2B5EF4-FFF2-40B4-BE49-F238E27FC236}">
                <a16:creationId xmlns:a16="http://schemas.microsoft.com/office/drawing/2014/main" xmlns="" id="{D49EB7A1-D1B7-B0E8-1722-E114E4C83DAF}"/>
              </a:ext>
            </a:extLst>
          </p:cNvPr>
          <p:cNvSpPr txBox="1"/>
          <p:nvPr/>
        </p:nvSpPr>
        <p:spPr>
          <a:xfrm>
            <a:off x="232229" y="6509306"/>
            <a:ext cx="8960820" cy="276999"/>
          </a:xfrm>
          <a:prstGeom prst="rect">
            <a:avLst/>
          </a:prstGeom>
          <a:noFill/>
        </p:spPr>
        <p:txBody>
          <a:bodyPr wrap="square">
            <a:spAutoFit/>
          </a:bodyPr>
          <a:lstStyle/>
          <a:p>
            <a:r>
              <a:rPr lang="en-US" sz="1200" dirty="0"/>
              <a:t>[Manling Li, et al., Cross-media Structured Common Space for Multimedia Event Extraction. ACL 2020]</a:t>
            </a:r>
          </a:p>
        </p:txBody>
      </p:sp>
      <p:sp>
        <p:nvSpPr>
          <p:cNvPr id="78" name="Pentagon 77">
            <a:extLst>
              <a:ext uri="{FF2B5EF4-FFF2-40B4-BE49-F238E27FC236}">
                <a16:creationId xmlns:a16="http://schemas.microsoft.com/office/drawing/2014/main" xmlns="" id="{39042C8B-BC6B-280B-AA5B-69D8B81E7114}"/>
              </a:ext>
            </a:extLst>
          </p:cNvPr>
          <p:cNvSpPr/>
          <p:nvPr/>
        </p:nvSpPr>
        <p:spPr>
          <a:xfrm>
            <a:off x="2258253" y="4769449"/>
            <a:ext cx="8969659" cy="492443"/>
          </a:xfrm>
          <a:prstGeom prst="homePlate">
            <a:avLst/>
          </a:prstGeom>
          <a:solidFill>
            <a:schemeClr val="tx1">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p>
            <a:pPr algn="ctr"/>
            <a:r>
              <a:rPr lang="en-US" sz="1600" b="1" dirty="0">
                <a:solidFill>
                  <a:srgbClr val="FFFFFF"/>
                </a:solidFill>
                <a:latin typeface="Arial" panose="020B0604020202020204" pitchFamily="34" charset="0"/>
                <a:ea typeface="Calibri"/>
                <a:cs typeface="Arial" panose="020B0604020202020204" pitchFamily="34" charset="0"/>
                <a:sym typeface="Calibri"/>
              </a:rPr>
              <a:t>                                                                                                                    Surface</a:t>
            </a:r>
            <a:endParaRPr lang="en-US" sz="1600" b="1" dirty="0">
              <a:solidFill>
                <a:srgbClr val="FFFFFF"/>
              </a:solidFill>
              <a:latin typeface="Arial" panose="020B0604020202020204" pitchFamily="34" charset="0"/>
              <a:cs typeface="Arial" panose="020B0604020202020204" pitchFamily="34" charset="0"/>
            </a:endParaRPr>
          </a:p>
        </p:txBody>
      </p:sp>
      <p:sp>
        <p:nvSpPr>
          <p:cNvPr id="73" name="Pentagon 72">
            <a:extLst>
              <a:ext uri="{FF2B5EF4-FFF2-40B4-BE49-F238E27FC236}">
                <a16:creationId xmlns:a16="http://schemas.microsoft.com/office/drawing/2014/main" xmlns="" id="{652AB77A-0CE1-90E5-BE37-F5362CBCF084}"/>
              </a:ext>
            </a:extLst>
          </p:cNvPr>
          <p:cNvSpPr/>
          <p:nvPr/>
        </p:nvSpPr>
        <p:spPr>
          <a:xfrm>
            <a:off x="2258254" y="4769449"/>
            <a:ext cx="6966485" cy="492443"/>
          </a:xfrm>
          <a:prstGeom prst="homePlate">
            <a:avLst/>
          </a:prstGeom>
          <a:solidFill>
            <a:schemeClr val="tx1">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p>
            <a:pPr algn="ctr"/>
            <a:r>
              <a:rPr lang="en-US" sz="1600" b="1" dirty="0">
                <a:solidFill>
                  <a:srgbClr val="FFFFFF"/>
                </a:solidFill>
                <a:latin typeface="Arial" panose="020B0604020202020204" pitchFamily="34" charset="0"/>
                <a:ea typeface="Calibri"/>
                <a:cs typeface="Arial" panose="020B0604020202020204" pitchFamily="34" charset="0"/>
                <a:sym typeface="Calibri"/>
              </a:rPr>
              <a:t>                                                                                     Generic</a:t>
            </a:r>
            <a:endParaRPr lang="en-US" sz="1600" b="1" dirty="0">
              <a:solidFill>
                <a:srgbClr val="FFFFFF"/>
              </a:solidFill>
              <a:latin typeface="Arial" panose="020B0604020202020204" pitchFamily="34" charset="0"/>
              <a:cs typeface="Arial" panose="020B0604020202020204" pitchFamily="34" charset="0"/>
            </a:endParaRPr>
          </a:p>
        </p:txBody>
      </p:sp>
      <p:sp>
        <p:nvSpPr>
          <p:cNvPr id="75" name="Pentagon 74">
            <a:extLst>
              <a:ext uri="{FF2B5EF4-FFF2-40B4-BE49-F238E27FC236}">
                <a16:creationId xmlns:a16="http://schemas.microsoft.com/office/drawing/2014/main" xmlns="" id="{7C669C59-C612-B1FA-01AA-0D0B3EE62EA0}"/>
              </a:ext>
            </a:extLst>
          </p:cNvPr>
          <p:cNvSpPr/>
          <p:nvPr/>
        </p:nvSpPr>
        <p:spPr>
          <a:xfrm>
            <a:off x="2258254" y="4769451"/>
            <a:ext cx="4980892" cy="492443"/>
          </a:xfrm>
          <a:prstGeom prst="homePlate">
            <a:avLst/>
          </a:prstGeom>
          <a:solidFill>
            <a:schemeClr val="tx1">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p>
            <a:pPr algn="ctr"/>
            <a:r>
              <a:rPr lang="en-US" sz="1600" b="1" dirty="0">
                <a:solidFill>
                  <a:srgbClr val="FFFFFF"/>
                </a:solidFill>
                <a:latin typeface="Arial" panose="020B0604020202020204" pitchFamily="34" charset="0"/>
                <a:ea typeface="Calibri"/>
                <a:cs typeface="Arial" panose="020B0604020202020204" pitchFamily="34" charset="0"/>
                <a:sym typeface="Calibri"/>
              </a:rPr>
              <a:t>                                  A Triplet</a:t>
            </a:r>
          </a:p>
        </p:txBody>
      </p:sp>
      <p:sp>
        <p:nvSpPr>
          <p:cNvPr id="76" name="Pentagon 75">
            <a:extLst>
              <a:ext uri="{FF2B5EF4-FFF2-40B4-BE49-F238E27FC236}">
                <a16:creationId xmlns:a16="http://schemas.microsoft.com/office/drawing/2014/main" xmlns="" id="{850CBE4E-CAF8-56BF-5050-1732989DFC59}"/>
              </a:ext>
            </a:extLst>
          </p:cNvPr>
          <p:cNvSpPr/>
          <p:nvPr/>
        </p:nvSpPr>
        <p:spPr>
          <a:xfrm>
            <a:off x="2258254" y="4769451"/>
            <a:ext cx="2336751" cy="492443"/>
          </a:xfrm>
          <a:prstGeom prst="homePlate">
            <a:avLst/>
          </a:prstGeom>
          <a:solidFill>
            <a:schemeClr val="tx1">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p>
            <a:pPr algn="ctr"/>
            <a:r>
              <a:rPr lang="en-US" sz="1600" b="1" dirty="0">
                <a:solidFill>
                  <a:srgbClr val="FFFFFF"/>
                </a:solidFill>
                <a:latin typeface="Arial" panose="020B0604020202020204" pitchFamily="34" charset="0"/>
                <a:ea typeface="Calibri"/>
                <a:cs typeface="Arial" panose="020B0604020202020204" pitchFamily="34" charset="0"/>
                <a:sym typeface="Calibri"/>
              </a:rPr>
              <a:t>Two Objects</a:t>
            </a:r>
          </a:p>
        </p:txBody>
      </p:sp>
      <p:sp>
        <p:nvSpPr>
          <p:cNvPr id="74" name="Google Shape;683;g1348e52b396_0_1526">
            <a:extLst>
              <a:ext uri="{FF2B5EF4-FFF2-40B4-BE49-F238E27FC236}">
                <a16:creationId xmlns:a16="http://schemas.microsoft.com/office/drawing/2014/main" xmlns="" id="{6336C5B8-52BD-83E7-AF6E-5A4A8E6855C6}"/>
              </a:ext>
            </a:extLst>
          </p:cNvPr>
          <p:cNvSpPr txBox="1"/>
          <p:nvPr/>
        </p:nvSpPr>
        <p:spPr>
          <a:xfrm>
            <a:off x="1258111" y="4607050"/>
            <a:ext cx="1000143" cy="817245"/>
          </a:xfrm>
          <a:prstGeom prst="roundRect">
            <a:avLst/>
          </a:prstGeom>
          <a:solidFill>
            <a:schemeClr val="tx1">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sz="1200" b="1">
                <a:solidFill>
                  <a:srgbClr val="FFFFFF"/>
                </a:solidFill>
                <a:latin typeface="Arial" panose="020B0604020202020204" pitchFamily="34" charset="0"/>
                <a:ea typeface="Calibri"/>
                <a:cs typeface="Arial" panose="020B0604020202020204" pitchFamily="34" charset="0"/>
              </a:defRPr>
            </a:lvl1pPr>
          </a:lstStyle>
          <a:p>
            <a:r>
              <a:rPr lang="en-US" sz="1600" dirty="0">
                <a:sym typeface="Calibri"/>
              </a:rPr>
              <a:t>Entity-centric</a:t>
            </a:r>
            <a:endParaRPr sz="1600" dirty="0">
              <a:sym typeface="Calibri"/>
            </a:endParaRPr>
          </a:p>
        </p:txBody>
      </p:sp>
      <p:sp>
        <p:nvSpPr>
          <p:cNvPr id="83" name="Pentagon 82">
            <a:extLst>
              <a:ext uri="{FF2B5EF4-FFF2-40B4-BE49-F238E27FC236}">
                <a16:creationId xmlns:a16="http://schemas.microsoft.com/office/drawing/2014/main" xmlns="" id="{34DB8F6A-1C71-36B3-1D11-4C69C2BE0C9F}"/>
              </a:ext>
            </a:extLst>
          </p:cNvPr>
          <p:cNvSpPr/>
          <p:nvPr/>
        </p:nvSpPr>
        <p:spPr>
          <a:xfrm>
            <a:off x="2258254" y="5775976"/>
            <a:ext cx="9001173" cy="492443"/>
          </a:xfrm>
          <a:prstGeom prst="homePlate">
            <a:avLst/>
          </a:prstGeom>
          <a:solidFill>
            <a:srgbClr val="40688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p>
            <a:pPr algn="ctr"/>
            <a:r>
              <a:rPr lang="en-US" sz="1600" b="1" dirty="0">
                <a:solidFill>
                  <a:srgbClr val="FFFFFF"/>
                </a:solidFill>
                <a:latin typeface="Arial" panose="020B0604020202020204" pitchFamily="34" charset="0"/>
                <a:ea typeface="Calibri"/>
                <a:cs typeface="Arial" panose="020B0604020202020204" pitchFamily="34" charset="0"/>
                <a:sym typeface="Calibri"/>
              </a:rPr>
              <a:t>                                                                                                                   Deep</a:t>
            </a:r>
            <a:endParaRPr lang="en-US" sz="1600" b="1" dirty="0">
              <a:solidFill>
                <a:srgbClr val="FFFFFF"/>
              </a:solidFill>
              <a:latin typeface="Arial" panose="020B0604020202020204" pitchFamily="34" charset="0"/>
              <a:cs typeface="Arial" panose="020B0604020202020204" pitchFamily="34" charset="0"/>
            </a:endParaRPr>
          </a:p>
        </p:txBody>
      </p:sp>
      <p:sp>
        <p:nvSpPr>
          <p:cNvPr id="84" name="Pentagon 83">
            <a:extLst>
              <a:ext uri="{FF2B5EF4-FFF2-40B4-BE49-F238E27FC236}">
                <a16:creationId xmlns:a16="http://schemas.microsoft.com/office/drawing/2014/main" xmlns="" id="{17992FE4-5C8B-28E0-885E-A6A54A3211F5}"/>
              </a:ext>
            </a:extLst>
          </p:cNvPr>
          <p:cNvSpPr/>
          <p:nvPr/>
        </p:nvSpPr>
        <p:spPr>
          <a:xfrm>
            <a:off x="2289768" y="5775976"/>
            <a:ext cx="6966485" cy="492443"/>
          </a:xfrm>
          <a:prstGeom prst="homePlate">
            <a:avLst/>
          </a:prstGeom>
          <a:solidFill>
            <a:srgbClr val="40688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p>
            <a:pPr algn="ctr"/>
            <a:r>
              <a:rPr lang="en-US" sz="1600" b="1" dirty="0">
                <a:solidFill>
                  <a:srgbClr val="FFFFFF"/>
                </a:solidFill>
                <a:latin typeface="Arial" panose="020B0604020202020204" pitchFamily="34" charset="0"/>
                <a:ea typeface="Calibri"/>
                <a:cs typeface="Arial" panose="020B0604020202020204" pitchFamily="34" charset="0"/>
                <a:sym typeface="Calibri"/>
              </a:rPr>
              <a:t>                                                                                     Situational</a:t>
            </a:r>
          </a:p>
        </p:txBody>
      </p:sp>
      <p:sp>
        <p:nvSpPr>
          <p:cNvPr id="85" name="Pentagon 84">
            <a:extLst>
              <a:ext uri="{FF2B5EF4-FFF2-40B4-BE49-F238E27FC236}">
                <a16:creationId xmlns:a16="http://schemas.microsoft.com/office/drawing/2014/main" xmlns="" id="{78520B32-3E27-4BEB-069B-C979D9AB1627}"/>
              </a:ext>
            </a:extLst>
          </p:cNvPr>
          <p:cNvSpPr/>
          <p:nvPr/>
        </p:nvSpPr>
        <p:spPr>
          <a:xfrm>
            <a:off x="2289768" y="5775976"/>
            <a:ext cx="4957699" cy="492443"/>
          </a:xfrm>
          <a:prstGeom prst="homePlate">
            <a:avLst/>
          </a:prstGeom>
          <a:solidFill>
            <a:srgbClr val="40688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p>
            <a:pPr algn="ctr" defTabSz="1219170">
              <a:defRPr/>
            </a:pPr>
            <a:r>
              <a:rPr lang="en-US" sz="1600" b="1" dirty="0">
                <a:solidFill>
                  <a:srgbClr val="FFFFFF"/>
                </a:solidFill>
                <a:latin typeface="Arial" panose="020B0604020202020204" pitchFamily="34" charset="0"/>
                <a:ea typeface="Calibri"/>
                <a:cs typeface="Arial" panose="020B0604020202020204" pitchFamily="34" charset="0"/>
                <a:sym typeface="Calibri"/>
              </a:rPr>
              <a:t>                                        Semantic Structures</a:t>
            </a:r>
          </a:p>
        </p:txBody>
      </p:sp>
      <p:sp>
        <p:nvSpPr>
          <p:cNvPr id="86" name="Pentagon 85">
            <a:extLst>
              <a:ext uri="{FF2B5EF4-FFF2-40B4-BE49-F238E27FC236}">
                <a16:creationId xmlns:a16="http://schemas.microsoft.com/office/drawing/2014/main" xmlns="" id="{34204E65-38AD-DC3C-5713-493C275D50F7}"/>
              </a:ext>
            </a:extLst>
          </p:cNvPr>
          <p:cNvSpPr/>
          <p:nvPr/>
        </p:nvSpPr>
        <p:spPr>
          <a:xfrm>
            <a:off x="2289769" y="5775978"/>
            <a:ext cx="2336751" cy="492443"/>
          </a:xfrm>
          <a:prstGeom prst="homePlate">
            <a:avLst/>
          </a:prstGeom>
          <a:solidFill>
            <a:srgbClr val="40688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p>
            <a:pPr algn="ctr" defTabSz="1219170">
              <a:defRPr/>
            </a:pPr>
            <a:r>
              <a:rPr lang="en-US" sz="1600" b="1" dirty="0">
                <a:solidFill>
                  <a:srgbClr val="FFFFFF"/>
                </a:solidFill>
                <a:latin typeface="Arial" panose="020B0604020202020204" pitchFamily="34" charset="0"/>
                <a:ea typeface="Calibri"/>
                <a:cs typeface="Arial" panose="020B0604020202020204" pitchFamily="34" charset="0"/>
                <a:sym typeface="Calibri"/>
              </a:rPr>
              <a:t>Multiple Objects</a:t>
            </a:r>
          </a:p>
        </p:txBody>
      </p:sp>
      <p:sp>
        <p:nvSpPr>
          <p:cNvPr id="87" name="Google Shape;683;g1348e52b396_0_1526">
            <a:extLst>
              <a:ext uri="{FF2B5EF4-FFF2-40B4-BE49-F238E27FC236}">
                <a16:creationId xmlns:a16="http://schemas.microsoft.com/office/drawing/2014/main" xmlns="" id="{0322E541-C77A-0B84-D84C-A735CE79A70A}"/>
              </a:ext>
            </a:extLst>
          </p:cNvPr>
          <p:cNvSpPr txBox="1"/>
          <p:nvPr/>
        </p:nvSpPr>
        <p:spPr>
          <a:xfrm>
            <a:off x="1289626" y="5613579"/>
            <a:ext cx="1000143" cy="817245"/>
          </a:xfrm>
          <a:prstGeom prst="roundRect">
            <a:avLst/>
          </a:prstGeom>
          <a:solidFill>
            <a:srgbClr val="40688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sz="1200" b="1">
                <a:solidFill>
                  <a:srgbClr val="FFFFFF"/>
                </a:solidFill>
                <a:latin typeface="Arial" panose="020B0604020202020204" pitchFamily="34" charset="0"/>
                <a:ea typeface="Calibri"/>
                <a:cs typeface="Arial" panose="020B0604020202020204" pitchFamily="34" charset="0"/>
              </a:defRPr>
            </a:lvl1pPr>
          </a:lstStyle>
          <a:p>
            <a:r>
              <a:rPr lang="en-US" sz="1600" dirty="0">
                <a:sym typeface="Calibri"/>
              </a:rPr>
              <a:t>Event-centric</a:t>
            </a:r>
            <a:endParaRPr sz="1600" dirty="0">
              <a:sym typeface="Calibri"/>
            </a:endParaRPr>
          </a:p>
        </p:txBody>
      </p:sp>
      <p:sp>
        <p:nvSpPr>
          <p:cNvPr id="7" name="Google Shape;373;p26">
            <a:extLst>
              <a:ext uri="{FF2B5EF4-FFF2-40B4-BE49-F238E27FC236}">
                <a16:creationId xmlns:a16="http://schemas.microsoft.com/office/drawing/2014/main" xmlns="" id="{EA5403D8-6AAC-7BB3-0EA1-0D433BF3D40B}"/>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9" name="Google Shape;376;p26">
            <a:extLst>
              <a:ext uri="{FF2B5EF4-FFF2-40B4-BE49-F238E27FC236}">
                <a16:creationId xmlns:a16="http://schemas.microsoft.com/office/drawing/2014/main" xmlns="" id="{D0471A16-43B4-6E8D-ECA4-3E6CCBA02BB9}"/>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768969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681;g1348e52b396_0_1526">
            <a:extLst>
              <a:ext uri="{FF2B5EF4-FFF2-40B4-BE49-F238E27FC236}">
                <a16:creationId xmlns:a16="http://schemas.microsoft.com/office/drawing/2014/main" xmlns="" id="{BD54A06E-577F-0971-ABE1-21D9E57FF1D8}"/>
              </a:ext>
            </a:extLst>
          </p:cNvPr>
          <p:cNvGraphicFramePr/>
          <p:nvPr/>
        </p:nvGraphicFramePr>
        <p:xfrm>
          <a:off x="6883612" y="1270254"/>
          <a:ext cx="5171803" cy="2883764"/>
        </p:xfrm>
        <a:graphic>
          <a:graphicData uri="http://schemas.openxmlformats.org/drawingml/2006/table">
            <a:tbl>
              <a:tblPr>
                <a:noFill/>
              </a:tblPr>
              <a:tblGrid>
                <a:gridCol w="2474811">
                  <a:extLst>
                    <a:ext uri="{9D8B030D-6E8A-4147-A177-3AD203B41FA5}">
                      <a16:colId xmlns:a16="http://schemas.microsoft.com/office/drawing/2014/main" xmlns="" val="20000"/>
                    </a:ext>
                  </a:extLst>
                </a:gridCol>
                <a:gridCol w="2696992">
                  <a:extLst>
                    <a:ext uri="{9D8B030D-6E8A-4147-A177-3AD203B41FA5}">
                      <a16:colId xmlns:a16="http://schemas.microsoft.com/office/drawing/2014/main" xmlns="" val="20001"/>
                    </a:ext>
                  </a:extLst>
                </a:gridCol>
              </a:tblGrid>
              <a:tr h="720941">
                <a:tc>
                  <a:txBody>
                    <a:bodyPr/>
                    <a:lstStyle/>
                    <a:p>
                      <a:pPr marL="0" lvl="0" indent="0" algn="ctr" rtl="0">
                        <a:lnSpc>
                          <a:spcPct val="115000"/>
                        </a:lnSpc>
                        <a:spcBef>
                          <a:spcPts val="0"/>
                        </a:spcBef>
                        <a:spcAft>
                          <a:spcPts val="0"/>
                        </a:spcAft>
                        <a:buNone/>
                      </a:pPr>
                      <a:r>
                        <a:rPr lang="en-US" sz="1600" b="1" dirty="0">
                          <a:solidFill>
                            <a:srgbClr val="FFFFFF"/>
                          </a:solidFill>
                        </a:rPr>
                        <a:t>Text</a:t>
                      </a:r>
                      <a:endParaRPr sz="1600" b="1" dirty="0">
                        <a:solidFill>
                          <a:srgbClr val="FFFFFF"/>
                        </a:solidFill>
                      </a:endParaRPr>
                    </a:p>
                  </a:txBody>
                  <a:tcPr marL="91451" marR="91451"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ctr" rtl="0">
                        <a:lnSpc>
                          <a:spcPct val="115000"/>
                        </a:lnSpc>
                        <a:spcBef>
                          <a:spcPts val="0"/>
                        </a:spcBef>
                        <a:spcAft>
                          <a:spcPts val="0"/>
                        </a:spcAft>
                        <a:buNone/>
                      </a:pPr>
                      <a:r>
                        <a:rPr lang="en-US" sz="1600" b="1" dirty="0">
                          <a:solidFill>
                            <a:srgbClr val="FFFFFF"/>
                          </a:solidFill>
                        </a:rPr>
                        <a:t>Vision</a:t>
                      </a:r>
                      <a:endParaRPr sz="1600" b="1" dirty="0">
                        <a:solidFill>
                          <a:srgbClr val="FFFFF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xmlns="" val="10000"/>
                  </a:ext>
                </a:extLst>
              </a:tr>
              <a:tr h="720941">
                <a:tc>
                  <a:txBody>
                    <a:bodyPr/>
                    <a:lstStyle/>
                    <a:p>
                      <a:pPr marL="0" lvl="0" indent="0" algn="ctr" rtl="0">
                        <a:lnSpc>
                          <a:spcPct val="115000"/>
                        </a:lnSpc>
                        <a:spcBef>
                          <a:spcPts val="0"/>
                        </a:spcBef>
                        <a:spcAft>
                          <a:spcPts val="0"/>
                        </a:spcAft>
                        <a:buNone/>
                      </a:pPr>
                      <a:r>
                        <a:rPr lang="en-US" sz="1600" dirty="0">
                          <a:solidFill>
                            <a:srgbClr val="53585F"/>
                          </a:solidFill>
                        </a:rPr>
                        <a:t>Entity</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Object</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720941">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extLst>
                  <a:ext uri="{0D108BD9-81ED-4DB2-BD59-A6C34878D82A}">
                    <a16:rowId xmlns:a16="http://schemas.microsoft.com/office/drawing/2014/main" xmlns="" val="10003"/>
                  </a:ext>
                </a:extLst>
              </a:tr>
              <a:tr h="720941">
                <a:tc>
                  <a:txBody>
                    <a:bodyPr/>
                    <a:lstStyle/>
                    <a:p>
                      <a:pPr marL="0" lvl="0" indent="0" algn="ctr" rtl="0">
                        <a:lnSpc>
                          <a:spcPct val="115000"/>
                        </a:lnSpc>
                        <a:spcBef>
                          <a:spcPts val="0"/>
                        </a:spcBef>
                        <a:spcAft>
                          <a:spcPts val="0"/>
                        </a:spcAft>
                        <a:buNone/>
                      </a:pPr>
                      <a:r>
                        <a:rPr lang="en-US" sz="1600" dirty="0">
                          <a:solidFill>
                            <a:srgbClr val="53585F"/>
                          </a:solidFill>
                        </a:rPr>
                        <a:t>Entity-Relation Graph</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Scene Graph</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Goal: Entity-Centric </a:t>
            </a:r>
            <a:r>
              <a:rPr lang="en-US" dirty="0">
                <a:sym typeface="Wingdings" pitchFamily="2" charset="2"/>
              </a:rPr>
              <a:t> Event-Centric</a:t>
            </a:r>
            <a:endParaRPr lang="en-US" dirty="0"/>
          </a:p>
        </p:txBody>
      </p:sp>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3"/>
          <a:stretch>
            <a:fillRect/>
          </a:stretch>
        </p:blipFill>
        <p:spPr>
          <a:xfrm>
            <a:off x="677627" y="1252404"/>
            <a:ext cx="5948460" cy="4353192"/>
          </a:xfrm>
          <a:prstGeom prst="rect">
            <a:avLst/>
          </a:prstGeom>
        </p:spPr>
      </p:pic>
      <p:sp>
        <p:nvSpPr>
          <p:cNvPr id="20" name="Google Shape;682;g1348e52b396_0_1526">
            <a:extLst>
              <a:ext uri="{FF2B5EF4-FFF2-40B4-BE49-F238E27FC236}">
                <a16:creationId xmlns:a16="http://schemas.microsoft.com/office/drawing/2014/main" xmlns="" id="{9481DEA1-D654-25F9-4F85-76D750C89CD3}"/>
              </a:ext>
            </a:extLst>
          </p:cNvPr>
          <p:cNvSpPr/>
          <p:nvPr/>
        </p:nvSpPr>
        <p:spPr>
          <a:xfrm>
            <a:off x="6888891" y="2013527"/>
            <a:ext cx="5171803" cy="2142837"/>
          </a:xfrm>
          <a:prstGeom prst="roundRect">
            <a:avLst>
              <a:gd name="adj" fmla="val 9160"/>
            </a:avLst>
          </a:prstGeom>
          <a:noFill/>
          <a:ln w="38100" cap="flat" cmpd="sng">
            <a:solidFill>
              <a:srgbClr val="406882"/>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a:p>
        </p:txBody>
      </p:sp>
      <p:sp>
        <p:nvSpPr>
          <p:cNvPr id="21" name="Google Shape;683;g1348e52b396_0_1526">
            <a:extLst>
              <a:ext uri="{FF2B5EF4-FFF2-40B4-BE49-F238E27FC236}">
                <a16:creationId xmlns:a16="http://schemas.microsoft.com/office/drawing/2014/main" xmlns="" id="{EF74870F-FDCC-956E-D9C1-C8F1D057F6EE}"/>
              </a:ext>
            </a:extLst>
          </p:cNvPr>
          <p:cNvSpPr txBox="1"/>
          <p:nvPr/>
        </p:nvSpPr>
        <p:spPr>
          <a:xfrm>
            <a:off x="6626087" y="2667176"/>
            <a:ext cx="1000143" cy="817245"/>
          </a:xfrm>
          <a:prstGeom prst="roundRect">
            <a:avLst/>
          </a:prstGeom>
          <a:solidFill>
            <a:srgbClr val="406882"/>
          </a:solidFill>
          <a:ln>
            <a:noFill/>
          </a:ln>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1200" b="1" kern="0" spc="0" normalizeH="0" baseline="0">
                <a:ln>
                  <a:noFill/>
                </a:ln>
                <a:solidFill>
                  <a:srgbClr val="FFFFFF"/>
                </a:solidFill>
                <a:effectLst/>
                <a:uLnTx/>
                <a:uFillTx/>
                <a:latin typeface="Arial" panose="020B0604020202020204" pitchFamily="34" charset="0"/>
                <a:ea typeface="Calibri"/>
                <a:cs typeface="Arial" panose="020B0604020202020204" pitchFamily="34" charset="0"/>
              </a:defRPr>
            </a:lvl1pPr>
          </a:lstStyle>
          <a:p>
            <a:r>
              <a:rPr lang="en-US" sz="1600" dirty="0">
                <a:sym typeface="Calibri"/>
              </a:rPr>
              <a:t>Entity-centric</a:t>
            </a:r>
            <a:endParaRPr sz="1600" dirty="0">
              <a:sym typeface="Calibri"/>
            </a:endParaRPr>
          </a:p>
        </p:txBody>
      </p:sp>
      <p:sp>
        <p:nvSpPr>
          <p:cNvPr id="4" name="Google Shape;373;p26">
            <a:extLst>
              <a:ext uri="{FF2B5EF4-FFF2-40B4-BE49-F238E27FC236}">
                <a16:creationId xmlns:a16="http://schemas.microsoft.com/office/drawing/2014/main" xmlns="" id="{5D51C990-FDF7-D8A9-5A8F-A5B805DEBB81}"/>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6" name="Google Shape;376;p26">
            <a:extLst>
              <a:ext uri="{FF2B5EF4-FFF2-40B4-BE49-F238E27FC236}">
                <a16:creationId xmlns:a16="http://schemas.microsoft.com/office/drawing/2014/main" xmlns="" id="{64941633-83D5-3124-C07E-7A91FDEE397C}"/>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956987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oogle Shape;681;g1348e52b396_0_1526">
            <a:extLst>
              <a:ext uri="{FF2B5EF4-FFF2-40B4-BE49-F238E27FC236}">
                <a16:creationId xmlns:a16="http://schemas.microsoft.com/office/drawing/2014/main" xmlns="" id="{00E01946-1E36-D652-D042-9EA99B3DCBF5}"/>
              </a:ext>
            </a:extLst>
          </p:cNvPr>
          <p:cNvGraphicFramePr/>
          <p:nvPr/>
        </p:nvGraphicFramePr>
        <p:xfrm>
          <a:off x="6883612" y="1270253"/>
          <a:ext cx="5171803" cy="4325646"/>
        </p:xfrm>
        <a:graphic>
          <a:graphicData uri="http://schemas.openxmlformats.org/drawingml/2006/table">
            <a:tbl>
              <a:tblPr>
                <a:noFill/>
              </a:tblPr>
              <a:tblGrid>
                <a:gridCol w="2474811">
                  <a:extLst>
                    <a:ext uri="{9D8B030D-6E8A-4147-A177-3AD203B41FA5}">
                      <a16:colId xmlns:a16="http://schemas.microsoft.com/office/drawing/2014/main" xmlns="" val="20000"/>
                    </a:ext>
                  </a:extLst>
                </a:gridCol>
                <a:gridCol w="2696992">
                  <a:extLst>
                    <a:ext uri="{9D8B030D-6E8A-4147-A177-3AD203B41FA5}">
                      <a16:colId xmlns:a16="http://schemas.microsoft.com/office/drawing/2014/main" xmlns="" val="20001"/>
                    </a:ext>
                  </a:extLst>
                </a:gridCol>
              </a:tblGrid>
              <a:tr h="720941">
                <a:tc>
                  <a:txBody>
                    <a:bodyPr/>
                    <a:lstStyle/>
                    <a:p>
                      <a:pPr marL="0" lvl="0" indent="0" algn="ctr" rtl="0">
                        <a:lnSpc>
                          <a:spcPct val="115000"/>
                        </a:lnSpc>
                        <a:spcBef>
                          <a:spcPts val="0"/>
                        </a:spcBef>
                        <a:spcAft>
                          <a:spcPts val="0"/>
                        </a:spcAft>
                        <a:buNone/>
                      </a:pPr>
                      <a:r>
                        <a:rPr lang="en-US" sz="1600" b="1" dirty="0">
                          <a:solidFill>
                            <a:srgbClr val="FFFFFF"/>
                          </a:solidFill>
                        </a:rPr>
                        <a:t>Text</a:t>
                      </a:r>
                      <a:endParaRPr sz="1600" b="1" dirty="0">
                        <a:solidFill>
                          <a:srgbClr val="FFFFFF"/>
                        </a:solidFill>
                      </a:endParaRPr>
                    </a:p>
                  </a:txBody>
                  <a:tcPr marL="91451" marR="91451"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ctr" rtl="0">
                        <a:lnSpc>
                          <a:spcPct val="115000"/>
                        </a:lnSpc>
                        <a:spcBef>
                          <a:spcPts val="0"/>
                        </a:spcBef>
                        <a:spcAft>
                          <a:spcPts val="0"/>
                        </a:spcAft>
                        <a:buNone/>
                      </a:pPr>
                      <a:r>
                        <a:rPr lang="en-US" sz="1600" b="1" dirty="0">
                          <a:solidFill>
                            <a:srgbClr val="FFFFFF"/>
                          </a:solidFill>
                        </a:rPr>
                        <a:t>Vision</a:t>
                      </a:r>
                      <a:endParaRPr sz="1600" b="1" dirty="0">
                        <a:solidFill>
                          <a:srgbClr val="FFFFF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xmlns="" val="10000"/>
                  </a:ext>
                </a:extLst>
              </a:tr>
              <a:tr h="720941">
                <a:tc>
                  <a:txBody>
                    <a:bodyPr/>
                    <a:lstStyle/>
                    <a:p>
                      <a:pPr marL="0" lvl="0" indent="0" algn="ctr" rtl="0">
                        <a:lnSpc>
                          <a:spcPct val="115000"/>
                        </a:lnSpc>
                        <a:spcBef>
                          <a:spcPts val="0"/>
                        </a:spcBef>
                        <a:spcAft>
                          <a:spcPts val="0"/>
                        </a:spcAft>
                        <a:buNone/>
                      </a:pPr>
                      <a:r>
                        <a:rPr lang="en-US" sz="1600" dirty="0">
                          <a:solidFill>
                            <a:srgbClr val="53585F"/>
                          </a:solidFill>
                        </a:rPr>
                        <a:t>Entity</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Object</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720941">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extLst>
                  <a:ext uri="{0D108BD9-81ED-4DB2-BD59-A6C34878D82A}">
                    <a16:rowId xmlns:a16="http://schemas.microsoft.com/office/drawing/2014/main" xmlns="" val="10003"/>
                  </a:ext>
                </a:extLst>
              </a:tr>
              <a:tr h="720941">
                <a:tc>
                  <a:txBody>
                    <a:bodyPr/>
                    <a:lstStyle/>
                    <a:p>
                      <a:pPr marL="0" lvl="0" indent="0" algn="ctr" rtl="0">
                        <a:lnSpc>
                          <a:spcPct val="115000"/>
                        </a:lnSpc>
                        <a:spcBef>
                          <a:spcPts val="0"/>
                        </a:spcBef>
                        <a:spcAft>
                          <a:spcPts val="0"/>
                        </a:spcAft>
                        <a:buNone/>
                      </a:pPr>
                      <a:r>
                        <a:rPr lang="en-US" sz="1600" dirty="0">
                          <a:solidFill>
                            <a:srgbClr val="53585F"/>
                          </a:solidFill>
                        </a:rPr>
                        <a:t>Entity-Relation Graph</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Scene Graph</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4"/>
                  </a:ext>
                </a:extLst>
              </a:tr>
              <a:tr h="720941">
                <a:tc>
                  <a:txBody>
                    <a:bodyPr/>
                    <a:lstStyle/>
                    <a:p>
                      <a:pPr marL="0" lvl="0" indent="0" algn="ctr" rtl="0">
                        <a:lnSpc>
                          <a:spcPct val="115000"/>
                        </a:lnSpc>
                        <a:spcBef>
                          <a:spcPts val="0"/>
                        </a:spcBef>
                        <a:spcAft>
                          <a:spcPts val="0"/>
                        </a:spcAft>
                        <a:buNone/>
                      </a:pPr>
                      <a:r>
                        <a:rPr lang="en-US" sz="1600" dirty="0">
                          <a:solidFill>
                            <a:srgbClr val="53585F"/>
                          </a:solidFill>
                        </a:rPr>
                        <a:t>Verb</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tc>
                  <a:txBody>
                    <a:bodyPr/>
                    <a:lstStyle/>
                    <a:p>
                      <a:pPr marL="0" lvl="0" indent="0" algn="ctr" rtl="0">
                        <a:lnSpc>
                          <a:spcPct val="115000"/>
                        </a:lnSpc>
                        <a:spcBef>
                          <a:spcPts val="0"/>
                        </a:spcBef>
                        <a:spcAft>
                          <a:spcPts val="0"/>
                        </a:spcAft>
                        <a:buNone/>
                      </a:pPr>
                      <a:r>
                        <a:rPr lang="en-US" sz="1600" dirty="0">
                          <a:solidFill>
                            <a:srgbClr val="53585F"/>
                          </a:solidFill>
                        </a:rPr>
                        <a:t>Activity</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extLst>
                  <a:ext uri="{0D108BD9-81ED-4DB2-BD59-A6C34878D82A}">
                    <a16:rowId xmlns:a16="http://schemas.microsoft.com/office/drawing/2014/main" xmlns="" val="10005"/>
                  </a:ext>
                </a:extLst>
              </a:tr>
              <a:tr h="720941">
                <a:tc>
                  <a:txBody>
                    <a:bodyPr/>
                    <a:lstStyle/>
                    <a:p>
                      <a:pPr marL="0" lvl="0" indent="0" algn="ctr" rtl="0">
                        <a:lnSpc>
                          <a:spcPct val="115000"/>
                        </a:lnSpc>
                        <a:spcBef>
                          <a:spcPts val="0"/>
                        </a:spcBef>
                        <a:spcAft>
                          <a:spcPts val="0"/>
                        </a:spcAft>
                        <a:buNone/>
                      </a:pPr>
                      <a:r>
                        <a:rPr lang="en-US" sz="1600" b="1" dirty="0">
                          <a:solidFill>
                            <a:srgbClr val="276678"/>
                          </a:solidFill>
                        </a:rPr>
                        <a:t>            Event Structure</a:t>
                      </a:r>
                      <a:endParaRPr sz="1600" b="1" dirty="0">
                        <a:solidFill>
                          <a:srgbClr val="276678"/>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lvl="0" indent="0" algn="ctr" rtl="0">
                        <a:lnSpc>
                          <a:spcPct val="115000"/>
                        </a:lnSpc>
                        <a:spcBef>
                          <a:spcPts val="0"/>
                        </a:spcBef>
                        <a:spcAft>
                          <a:spcPts val="0"/>
                        </a:spcAft>
                        <a:buNone/>
                      </a:pPr>
                      <a:r>
                        <a:rPr lang="en-US" sz="1600" b="1" dirty="0">
                          <a:solidFill>
                            <a:srgbClr val="276678"/>
                          </a:solidFill>
                        </a:rPr>
                        <a:t>Image Event Graph</a:t>
                      </a:r>
                      <a:endParaRPr sz="1600" b="1" dirty="0">
                        <a:solidFill>
                          <a:srgbClr val="276678"/>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785272443"/>
                  </a:ext>
                </a:extLst>
              </a:tr>
            </a:tbl>
          </a:graphicData>
        </a:graphic>
      </p:graphicFrame>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Goal: Entity-Centric </a:t>
            </a:r>
            <a:r>
              <a:rPr lang="en-US" dirty="0">
                <a:sym typeface="Wingdings" pitchFamily="2" charset="2"/>
              </a:rPr>
              <a:t> Event-Centric</a:t>
            </a:r>
            <a:endParaRPr lang="en-US" dirty="0"/>
          </a:p>
        </p:txBody>
      </p:sp>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3"/>
          <a:stretch>
            <a:fillRect/>
          </a:stretch>
        </p:blipFill>
        <p:spPr>
          <a:xfrm>
            <a:off x="677627" y="1252404"/>
            <a:ext cx="5948460" cy="4353192"/>
          </a:xfrm>
          <a:prstGeom prst="rect">
            <a:avLst/>
          </a:prstGeom>
        </p:spPr>
      </p:pic>
      <p:sp>
        <p:nvSpPr>
          <p:cNvPr id="14" name="Google Shape;684;g1348e52b396_0_1526">
            <a:extLst>
              <a:ext uri="{FF2B5EF4-FFF2-40B4-BE49-F238E27FC236}">
                <a16:creationId xmlns:a16="http://schemas.microsoft.com/office/drawing/2014/main" xmlns="" id="{94F57187-7D25-8603-75C9-7B5A5545DEE8}"/>
              </a:ext>
            </a:extLst>
          </p:cNvPr>
          <p:cNvSpPr/>
          <p:nvPr/>
        </p:nvSpPr>
        <p:spPr>
          <a:xfrm>
            <a:off x="6878334" y="4156365"/>
            <a:ext cx="5171804" cy="1439535"/>
          </a:xfrm>
          <a:prstGeom prst="roundRect">
            <a:avLst>
              <a:gd name="adj" fmla="val 9160"/>
            </a:avLst>
          </a:prstGeom>
          <a:noFill/>
          <a:ln w="38100" cap="flat" cmpd="sng">
            <a:solidFill>
              <a:srgbClr val="406882"/>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a:p>
        </p:txBody>
      </p:sp>
      <p:sp>
        <p:nvSpPr>
          <p:cNvPr id="6" name="Google Shape;683;g1348e52b396_0_1526">
            <a:extLst>
              <a:ext uri="{FF2B5EF4-FFF2-40B4-BE49-F238E27FC236}">
                <a16:creationId xmlns:a16="http://schemas.microsoft.com/office/drawing/2014/main" xmlns="" id="{587D78F1-D387-8F4D-678E-F917B5E1DF22}"/>
              </a:ext>
            </a:extLst>
          </p:cNvPr>
          <p:cNvSpPr txBox="1"/>
          <p:nvPr/>
        </p:nvSpPr>
        <p:spPr>
          <a:xfrm>
            <a:off x="6613741" y="4490103"/>
            <a:ext cx="1000143" cy="817245"/>
          </a:xfrm>
          <a:prstGeom prst="roundRect">
            <a:avLst/>
          </a:prstGeom>
          <a:solidFill>
            <a:srgbClr val="406882"/>
          </a:solidFill>
          <a:ln>
            <a:noFill/>
          </a:ln>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p>
            <a:pPr algn="ctr" defTabSz="1219170">
              <a:defRPr/>
            </a:pPr>
            <a:r>
              <a:rPr lang="en-US" sz="1600" b="1" dirty="0">
                <a:solidFill>
                  <a:srgbClr val="FFFFFF"/>
                </a:solidFill>
                <a:latin typeface="Arial" panose="020B0604020202020204" pitchFamily="34" charset="0"/>
                <a:ea typeface="Calibri"/>
                <a:cs typeface="Arial" panose="020B0604020202020204" pitchFamily="34" charset="0"/>
                <a:sym typeface="Calibri"/>
              </a:rPr>
              <a:t>Event-centric</a:t>
            </a:r>
            <a:endParaRPr sz="1600" b="1" dirty="0">
              <a:solidFill>
                <a:srgbClr val="FFFFFF"/>
              </a:solidFill>
              <a:latin typeface="Arial" panose="020B0604020202020204" pitchFamily="34" charset="0"/>
              <a:ea typeface="Calibri"/>
              <a:cs typeface="Arial" panose="020B0604020202020204" pitchFamily="34" charset="0"/>
              <a:sym typeface="Calibri"/>
            </a:endParaRPr>
          </a:p>
        </p:txBody>
      </p:sp>
      <p:sp>
        <p:nvSpPr>
          <p:cNvPr id="3" name="Google Shape;373;p26">
            <a:extLst>
              <a:ext uri="{FF2B5EF4-FFF2-40B4-BE49-F238E27FC236}">
                <a16:creationId xmlns:a16="http://schemas.microsoft.com/office/drawing/2014/main" xmlns="" id="{3AFF1ACC-0268-BA6A-009E-2F27C6924128}"/>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4" name="Google Shape;376;p26">
            <a:extLst>
              <a:ext uri="{FF2B5EF4-FFF2-40B4-BE49-F238E27FC236}">
                <a16:creationId xmlns:a16="http://schemas.microsoft.com/office/drawing/2014/main" xmlns="" id="{2824835A-CFCA-5D1C-B800-25E3A5CDA83A}"/>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078336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Goal: Entity-Centric </a:t>
            </a:r>
            <a:r>
              <a:rPr lang="en-US" dirty="0">
                <a:sym typeface="Wingdings" pitchFamily="2" charset="2"/>
              </a:rPr>
              <a:t> Event-Centric</a:t>
            </a:r>
            <a:endParaRPr lang="en-US" dirty="0"/>
          </a:p>
        </p:txBody>
      </p:sp>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3"/>
          <a:stretch>
            <a:fillRect/>
          </a:stretch>
        </p:blipFill>
        <p:spPr>
          <a:xfrm>
            <a:off x="677627" y="1252404"/>
            <a:ext cx="5948460" cy="4353192"/>
          </a:xfrm>
          <a:prstGeom prst="rect">
            <a:avLst/>
          </a:prstGeom>
        </p:spPr>
      </p:pic>
      <p:graphicFrame>
        <p:nvGraphicFramePr>
          <p:cNvPr id="3" name="Google Shape;681;g1348e52b396_0_1526">
            <a:extLst>
              <a:ext uri="{FF2B5EF4-FFF2-40B4-BE49-F238E27FC236}">
                <a16:creationId xmlns:a16="http://schemas.microsoft.com/office/drawing/2014/main" xmlns="" id="{67EAB07F-B599-A101-5D70-4E8160BBB0AC}"/>
              </a:ext>
            </a:extLst>
          </p:cNvPr>
          <p:cNvGraphicFramePr/>
          <p:nvPr/>
        </p:nvGraphicFramePr>
        <p:xfrm>
          <a:off x="6883612" y="1270253"/>
          <a:ext cx="5171803" cy="4325646"/>
        </p:xfrm>
        <a:graphic>
          <a:graphicData uri="http://schemas.openxmlformats.org/drawingml/2006/table">
            <a:tbl>
              <a:tblPr>
                <a:noFill/>
              </a:tblPr>
              <a:tblGrid>
                <a:gridCol w="2474811">
                  <a:extLst>
                    <a:ext uri="{9D8B030D-6E8A-4147-A177-3AD203B41FA5}">
                      <a16:colId xmlns:a16="http://schemas.microsoft.com/office/drawing/2014/main" xmlns="" val="20000"/>
                    </a:ext>
                  </a:extLst>
                </a:gridCol>
                <a:gridCol w="2696992">
                  <a:extLst>
                    <a:ext uri="{9D8B030D-6E8A-4147-A177-3AD203B41FA5}">
                      <a16:colId xmlns:a16="http://schemas.microsoft.com/office/drawing/2014/main" xmlns="" val="20001"/>
                    </a:ext>
                  </a:extLst>
                </a:gridCol>
              </a:tblGrid>
              <a:tr h="720941">
                <a:tc>
                  <a:txBody>
                    <a:bodyPr/>
                    <a:lstStyle/>
                    <a:p>
                      <a:pPr marL="0" lvl="0" indent="0" algn="ctr" rtl="0">
                        <a:lnSpc>
                          <a:spcPct val="115000"/>
                        </a:lnSpc>
                        <a:spcBef>
                          <a:spcPts val="0"/>
                        </a:spcBef>
                        <a:spcAft>
                          <a:spcPts val="0"/>
                        </a:spcAft>
                        <a:buNone/>
                      </a:pPr>
                      <a:r>
                        <a:rPr lang="en-US" sz="1600" b="1" dirty="0">
                          <a:solidFill>
                            <a:srgbClr val="FFFFFF"/>
                          </a:solidFill>
                        </a:rPr>
                        <a:t>Text</a:t>
                      </a:r>
                      <a:endParaRPr sz="1600" b="1" dirty="0">
                        <a:solidFill>
                          <a:srgbClr val="FFFFFF"/>
                        </a:solidFill>
                      </a:endParaRPr>
                    </a:p>
                  </a:txBody>
                  <a:tcPr marL="91451" marR="91451"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tc>
                  <a:txBody>
                    <a:bodyPr/>
                    <a:lstStyle/>
                    <a:p>
                      <a:pPr marL="0" lvl="0" indent="0" algn="ctr" rtl="0">
                        <a:lnSpc>
                          <a:spcPct val="115000"/>
                        </a:lnSpc>
                        <a:spcBef>
                          <a:spcPts val="0"/>
                        </a:spcBef>
                        <a:spcAft>
                          <a:spcPts val="0"/>
                        </a:spcAft>
                        <a:buNone/>
                      </a:pPr>
                      <a:r>
                        <a:rPr lang="en-US" sz="1600" b="1" dirty="0">
                          <a:solidFill>
                            <a:srgbClr val="FFFFFF"/>
                          </a:solidFill>
                        </a:rPr>
                        <a:t>Vision</a:t>
                      </a:r>
                      <a:endParaRPr sz="1600" b="1" dirty="0">
                        <a:solidFill>
                          <a:srgbClr val="FFFFF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xmlns="" val="10000"/>
                  </a:ext>
                </a:extLst>
              </a:tr>
              <a:tr h="720941">
                <a:tc>
                  <a:txBody>
                    <a:bodyPr/>
                    <a:lstStyle/>
                    <a:p>
                      <a:pPr marL="0" lvl="0" indent="0" algn="ctr" rtl="0">
                        <a:lnSpc>
                          <a:spcPct val="115000"/>
                        </a:lnSpc>
                        <a:spcBef>
                          <a:spcPts val="0"/>
                        </a:spcBef>
                        <a:spcAft>
                          <a:spcPts val="0"/>
                        </a:spcAft>
                        <a:buNone/>
                      </a:pPr>
                      <a:r>
                        <a:rPr lang="en-US" sz="1600" dirty="0">
                          <a:solidFill>
                            <a:srgbClr val="53585F"/>
                          </a:solidFill>
                        </a:rPr>
                        <a:t>Entity</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Object</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720941">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tc>
                  <a:txBody>
                    <a:bodyPr/>
                    <a:lstStyle/>
                    <a:p>
                      <a:pPr marL="0" lvl="0" indent="0" algn="ctr" rtl="0">
                        <a:lnSpc>
                          <a:spcPct val="115000"/>
                        </a:lnSpc>
                        <a:spcBef>
                          <a:spcPts val="0"/>
                        </a:spcBef>
                        <a:spcAft>
                          <a:spcPts val="0"/>
                        </a:spcAft>
                        <a:buNone/>
                      </a:pPr>
                      <a:r>
                        <a:rPr lang="en-US" sz="1600" dirty="0">
                          <a:solidFill>
                            <a:srgbClr val="53585F"/>
                          </a:solidFill>
                        </a:rPr>
                        <a:t>Relation</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extLst>
                  <a:ext uri="{0D108BD9-81ED-4DB2-BD59-A6C34878D82A}">
                    <a16:rowId xmlns:a16="http://schemas.microsoft.com/office/drawing/2014/main" xmlns="" val="10003"/>
                  </a:ext>
                </a:extLst>
              </a:tr>
              <a:tr h="720941">
                <a:tc>
                  <a:txBody>
                    <a:bodyPr/>
                    <a:lstStyle/>
                    <a:p>
                      <a:pPr marL="0" lvl="0" indent="0" algn="ctr" rtl="0">
                        <a:lnSpc>
                          <a:spcPct val="115000"/>
                        </a:lnSpc>
                        <a:spcBef>
                          <a:spcPts val="0"/>
                        </a:spcBef>
                        <a:spcAft>
                          <a:spcPts val="0"/>
                        </a:spcAft>
                        <a:buNone/>
                      </a:pPr>
                      <a:r>
                        <a:rPr lang="en-US" sz="1600" dirty="0">
                          <a:solidFill>
                            <a:srgbClr val="53585F"/>
                          </a:solidFill>
                        </a:rPr>
                        <a:t>Entity-Relation Graph</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en-US" sz="1600" dirty="0">
                          <a:solidFill>
                            <a:srgbClr val="53585F"/>
                          </a:solidFill>
                        </a:rPr>
                        <a:t>Scene Graph</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xmlns="" val="10004"/>
                  </a:ext>
                </a:extLst>
              </a:tr>
              <a:tr h="720941">
                <a:tc>
                  <a:txBody>
                    <a:bodyPr/>
                    <a:lstStyle/>
                    <a:p>
                      <a:pPr marL="0" lvl="0" indent="0" algn="ctr" rtl="0">
                        <a:lnSpc>
                          <a:spcPct val="115000"/>
                        </a:lnSpc>
                        <a:spcBef>
                          <a:spcPts val="0"/>
                        </a:spcBef>
                        <a:spcAft>
                          <a:spcPts val="0"/>
                        </a:spcAft>
                        <a:buNone/>
                      </a:pPr>
                      <a:r>
                        <a:rPr lang="en-US" sz="1600" dirty="0">
                          <a:solidFill>
                            <a:srgbClr val="53585F"/>
                          </a:solidFill>
                        </a:rPr>
                        <a:t>Verb</a:t>
                      </a:r>
                      <a:endParaRPr sz="1600" dirty="0">
                        <a:solidFill>
                          <a:srgbClr val="53585F"/>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tc>
                  <a:txBody>
                    <a:bodyPr/>
                    <a:lstStyle/>
                    <a:p>
                      <a:pPr marL="0" lvl="0" indent="0" algn="ctr" rtl="0">
                        <a:lnSpc>
                          <a:spcPct val="115000"/>
                        </a:lnSpc>
                        <a:spcBef>
                          <a:spcPts val="0"/>
                        </a:spcBef>
                        <a:spcAft>
                          <a:spcPts val="0"/>
                        </a:spcAft>
                        <a:buNone/>
                      </a:pPr>
                      <a:r>
                        <a:rPr lang="en-US" sz="1600" dirty="0">
                          <a:solidFill>
                            <a:srgbClr val="53585F"/>
                          </a:solidFill>
                        </a:rPr>
                        <a:t>Activity</a:t>
                      </a:r>
                      <a:endParaRPr sz="1600" dirty="0">
                        <a:solidFill>
                          <a:srgbClr val="53585F"/>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7E7E7"/>
                    </a:solidFill>
                  </a:tcPr>
                </a:tc>
                <a:extLst>
                  <a:ext uri="{0D108BD9-81ED-4DB2-BD59-A6C34878D82A}">
                    <a16:rowId xmlns:a16="http://schemas.microsoft.com/office/drawing/2014/main" xmlns="" val="10005"/>
                  </a:ext>
                </a:extLst>
              </a:tr>
              <a:tr h="720941">
                <a:tc>
                  <a:txBody>
                    <a:bodyPr/>
                    <a:lstStyle/>
                    <a:p>
                      <a:pPr marL="0" lvl="0" indent="0" algn="ctr" rtl="0">
                        <a:lnSpc>
                          <a:spcPct val="115000"/>
                        </a:lnSpc>
                        <a:spcBef>
                          <a:spcPts val="0"/>
                        </a:spcBef>
                        <a:spcAft>
                          <a:spcPts val="0"/>
                        </a:spcAft>
                        <a:buNone/>
                      </a:pPr>
                      <a:r>
                        <a:rPr lang="en-US" sz="1600" b="1" dirty="0">
                          <a:solidFill>
                            <a:srgbClr val="276678"/>
                          </a:solidFill>
                        </a:rPr>
                        <a:t>            Event Structure</a:t>
                      </a:r>
                      <a:endParaRPr sz="1600" b="1" dirty="0">
                        <a:solidFill>
                          <a:srgbClr val="276678"/>
                        </a:solidFill>
                      </a:endParaRPr>
                    </a:p>
                  </a:txBody>
                  <a:tcPr marL="68575" marR="68575" marT="45725" marB="45725"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lvl="0" indent="0" algn="ctr" rtl="0">
                        <a:lnSpc>
                          <a:spcPct val="115000"/>
                        </a:lnSpc>
                        <a:spcBef>
                          <a:spcPts val="0"/>
                        </a:spcBef>
                        <a:spcAft>
                          <a:spcPts val="0"/>
                        </a:spcAft>
                        <a:buNone/>
                      </a:pPr>
                      <a:r>
                        <a:rPr lang="en-US" sz="1600" b="1" dirty="0">
                          <a:solidFill>
                            <a:srgbClr val="276678"/>
                          </a:solidFill>
                        </a:rPr>
                        <a:t>Image Event Graph</a:t>
                      </a:r>
                      <a:endParaRPr sz="1600" b="1" dirty="0">
                        <a:solidFill>
                          <a:srgbClr val="276678"/>
                        </a:solidFill>
                      </a:endParaRPr>
                    </a:p>
                  </a:txBody>
                  <a:tcPr marL="68575" marR="68575" marT="45725" marB="45725"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785272443"/>
                  </a:ext>
                </a:extLst>
              </a:tr>
            </a:tbl>
          </a:graphicData>
        </a:graphic>
      </p:graphicFrame>
      <p:sp>
        <p:nvSpPr>
          <p:cNvPr id="4" name="Google Shape;684;g1348e52b396_0_1526">
            <a:extLst>
              <a:ext uri="{FF2B5EF4-FFF2-40B4-BE49-F238E27FC236}">
                <a16:creationId xmlns:a16="http://schemas.microsoft.com/office/drawing/2014/main" xmlns="" id="{B7D3695E-D57D-A3A1-A00A-A85486E3C5F2}"/>
              </a:ext>
            </a:extLst>
          </p:cNvPr>
          <p:cNvSpPr/>
          <p:nvPr/>
        </p:nvSpPr>
        <p:spPr>
          <a:xfrm>
            <a:off x="6878334" y="4156365"/>
            <a:ext cx="5171804" cy="1439535"/>
          </a:xfrm>
          <a:prstGeom prst="roundRect">
            <a:avLst>
              <a:gd name="adj" fmla="val 9160"/>
            </a:avLst>
          </a:prstGeom>
          <a:noFill/>
          <a:ln w="38100" cap="flat" cmpd="sng">
            <a:solidFill>
              <a:srgbClr val="406882"/>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a:p>
        </p:txBody>
      </p:sp>
      <p:sp>
        <p:nvSpPr>
          <p:cNvPr id="7" name="Google Shape;683;g1348e52b396_0_1526">
            <a:extLst>
              <a:ext uri="{FF2B5EF4-FFF2-40B4-BE49-F238E27FC236}">
                <a16:creationId xmlns:a16="http://schemas.microsoft.com/office/drawing/2014/main" xmlns="" id="{72A193B5-D94A-E083-8168-7EF6FB8C5CD9}"/>
              </a:ext>
            </a:extLst>
          </p:cNvPr>
          <p:cNvSpPr txBox="1"/>
          <p:nvPr/>
        </p:nvSpPr>
        <p:spPr>
          <a:xfrm>
            <a:off x="6613741" y="4490103"/>
            <a:ext cx="1000143" cy="817245"/>
          </a:xfrm>
          <a:prstGeom prst="roundRect">
            <a:avLst/>
          </a:prstGeom>
          <a:solidFill>
            <a:srgbClr val="406882"/>
          </a:solidFill>
          <a:ln>
            <a:noFill/>
          </a:ln>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p>
            <a:pPr algn="ctr" defTabSz="1219170">
              <a:defRPr/>
            </a:pPr>
            <a:r>
              <a:rPr lang="en-US" sz="1600" b="1" dirty="0">
                <a:solidFill>
                  <a:srgbClr val="FFFFFF"/>
                </a:solidFill>
                <a:latin typeface="Arial" panose="020B0604020202020204" pitchFamily="34" charset="0"/>
                <a:ea typeface="Calibri"/>
                <a:cs typeface="Arial" panose="020B0604020202020204" pitchFamily="34" charset="0"/>
                <a:sym typeface="Calibri"/>
              </a:rPr>
              <a:t>Event-centric</a:t>
            </a:r>
            <a:endParaRPr sz="1600" b="1" dirty="0">
              <a:solidFill>
                <a:srgbClr val="FFFFFF"/>
              </a:solidFill>
              <a:latin typeface="Arial" panose="020B0604020202020204" pitchFamily="34" charset="0"/>
              <a:ea typeface="Calibri"/>
              <a:cs typeface="Arial" panose="020B0604020202020204" pitchFamily="34" charset="0"/>
              <a:sym typeface="Calibri"/>
            </a:endParaRPr>
          </a:p>
        </p:txBody>
      </p:sp>
      <p:sp>
        <p:nvSpPr>
          <p:cNvPr id="8" name="Google Shape;682;g1348e52b396_0_1526">
            <a:extLst>
              <a:ext uri="{FF2B5EF4-FFF2-40B4-BE49-F238E27FC236}">
                <a16:creationId xmlns:a16="http://schemas.microsoft.com/office/drawing/2014/main" xmlns="" id="{4F5680AC-2982-E1ED-7920-2E7541CC5AE1}"/>
              </a:ext>
            </a:extLst>
          </p:cNvPr>
          <p:cNvSpPr/>
          <p:nvPr/>
        </p:nvSpPr>
        <p:spPr>
          <a:xfrm>
            <a:off x="6888891" y="2013527"/>
            <a:ext cx="5171803" cy="2142837"/>
          </a:xfrm>
          <a:prstGeom prst="roundRect">
            <a:avLst>
              <a:gd name="adj" fmla="val 9160"/>
            </a:avLst>
          </a:prstGeom>
          <a:noFill/>
          <a:ln w="38100" cap="flat" cmpd="sng">
            <a:solidFill>
              <a:srgbClr val="406882"/>
            </a:solidFill>
            <a:prstDash val="solid"/>
            <a:round/>
            <a:headEnd type="none" w="sm" len="sm"/>
            <a:tailEnd type="none" w="sm" len="sm"/>
          </a:ln>
        </p:spPr>
        <p:txBody>
          <a:bodyPr spcFirstLastPara="1" wrap="square" lIns="91425" tIns="91425" rIns="91425" bIns="91425" anchor="ctr" anchorCtr="0">
            <a:noAutofit/>
          </a:bodyPr>
          <a:lstStyle/>
          <a:p>
            <a:pPr defTabSz="1219170">
              <a:defRPr/>
            </a:pPr>
            <a:endParaRPr/>
          </a:p>
        </p:txBody>
      </p:sp>
      <p:sp>
        <p:nvSpPr>
          <p:cNvPr id="9" name="Google Shape;683;g1348e52b396_0_1526">
            <a:extLst>
              <a:ext uri="{FF2B5EF4-FFF2-40B4-BE49-F238E27FC236}">
                <a16:creationId xmlns:a16="http://schemas.microsoft.com/office/drawing/2014/main" xmlns="" id="{3040D857-93A7-F447-6464-4164285AA457}"/>
              </a:ext>
            </a:extLst>
          </p:cNvPr>
          <p:cNvSpPr txBox="1"/>
          <p:nvPr/>
        </p:nvSpPr>
        <p:spPr>
          <a:xfrm>
            <a:off x="6626087" y="2667176"/>
            <a:ext cx="1000143" cy="817245"/>
          </a:xfrm>
          <a:prstGeom prst="roundRect">
            <a:avLst/>
          </a:prstGeom>
          <a:solidFill>
            <a:srgbClr val="406882"/>
          </a:solidFill>
          <a:ln>
            <a:noFill/>
          </a:ln>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1200" b="1" kern="0" spc="0" normalizeH="0" baseline="0">
                <a:ln>
                  <a:noFill/>
                </a:ln>
                <a:solidFill>
                  <a:srgbClr val="FFFFFF"/>
                </a:solidFill>
                <a:effectLst/>
                <a:uLnTx/>
                <a:uFillTx/>
                <a:latin typeface="Arial" panose="020B0604020202020204" pitchFamily="34" charset="0"/>
                <a:ea typeface="Calibri"/>
                <a:cs typeface="Arial" panose="020B0604020202020204" pitchFamily="34" charset="0"/>
              </a:defRPr>
            </a:lvl1pPr>
          </a:lstStyle>
          <a:p>
            <a:r>
              <a:rPr lang="en-US" sz="1600" dirty="0">
                <a:sym typeface="Calibri"/>
              </a:rPr>
              <a:t>Entity-centric</a:t>
            </a:r>
            <a:endParaRPr sz="1600" dirty="0">
              <a:sym typeface="Calibri"/>
            </a:endParaRPr>
          </a:p>
        </p:txBody>
      </p:sp>
      <p:sp>
        <p:nvSpPr>
          <p:cNvPr id="6" name="Google Shape;373;p26">
            <a:extLst>
              <a:ext uri="{FF2B5EF4-FFF2-40B4-BE49-F238E27FC236}">
                <a16:creationId xmlns:a16="http://schemas.microsoft.com/office/drawing/2014/main" xmlns="" id="{2BD380EC-17F0-A8DF-58AD-BA8BAC2280D9}"/>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0" name="Google Shape;376;p26">
            <a:extLst>
              <a:ext uri="{FF2B5EF4-FFF2-40B4-BE49-F238E27FC236}">
                <a16:creationId xmlns:a16="http://schemas.microsoft.com/office/drawing/2014/main" xmlns="" id="{15F710D4-9890-94DE-8EE5-80D6F7B97A7A}"/>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81188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C15766-D5A5-7012-A92E-FBF62041F8E1}"/>
              </a:ext>
            </a:extLst>
          </p:cNvPr>
          <p:cNvSpPr>
            <a:spLocks noGrp="1"/>
          </p:cNvSpPr>
          <p:nvPr>
            <p:ph type="title"/>
          </p:nvPr>
        </p:nvSpPr>
        <p:spPr/>
        <p:txBody>
          <a:bodyPr/>
          <a:lstStyle/>
          <a:p>
            <a:r>
              <a:rPr lang="en-US" dirty="0"/>
              <a:t>Existing V+L Models</a:t>
            </a:r>
          </a:p>
        </p:txBody>
      </p:sp>
      <p:sp>
        <p:nvSpPr>
          <p:cNvPr id="5" name="Rounded Rectangle 4">
            <a:extLst>
              <a:ext uri="{FF2B5EF4-FFF2-40B4-BE49-F238E27FC236}">
                <a16:creationId xmlns:a16="http://schemas.microsoft.com/office/drawing/2014/main" xmlns="" id="{3543DE66-FB20-F66B-8AE1-4B4787342941}"/>
              </a:ext>
            </a:extLst>
          </p:cNvPr>
          <p:cNvSpPr/>
          <p:nvPr/>
        </p:nvSpPr>
        <p:spPr>
          <a:xfrm>
            <a:off x="513248" y="1063948"/>
            <a:ext cx="10842723" cy="882067"/>
          </a:xfrm>
          <a:prstGeom prst="round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6" name="TextBox 5">
            <a:extLst>
              <a:ext uri="{FF2B5EF4-FFF2-40B4-BE49-F238E27FC236}">
                <a16:creationId xmlns:a16="http://schemas.microsoft.com/office/drawing/2014/main" xmlns="" id="{501A0718-6BD7-9328-C424-A9946AF2ADE4}"/>
              </a:ext>
            </a:extLst>
          </p:cNvPr>
          <p:cNvSpPr txBox="1"/>
          <p:nvPr/>
        </p:nvSpPr>
        <p:spPr>
          <a:xfrm>
            <a:off x="698300" y="1140467"/>
            <a:ext cx="10248318" cy="523926"/>
          </a:xfrm>
          <a:prstGeom prst="rect">
            <a:avLst/>
          </a:prstGeom>
          <a:noFill/>
        </p:spPr>
        <p:txBody>
          <a:bodyPr wrap="none" rtlCol="0">
            <a:spAutoFit/>
          </a:bodyPr>
          <a:lstStyle/>
          <a:p>
            <a:pPr algn="ctr">
              <a:lnSpc>
                <a:spcPct val="150000"/>
              </a:lnSpc>
            </a:pPr>
            <a:r>
              <a:rPr lang="en-US" sz="2133" dirty="0">
                <a:solidFill>
                  <a:srgbClr val="53585F"/>
                </a:solidFill>
              </a:rPr>
              <a:t>Current models rely on object-centric abilities as a </a:t>
            </a:r>
            <a:r>
              <a:rPr lang="en-US" sz="2133" b="1" dirty="0">
                <a:solidFill>
                  <a:srgbClr val="53585F"/>
                </a:solidFill>
              </a:rPr>
              <a:t>shortcut</a:t>
            </a:r>
            <a:r>
              <a:rPr lang="en-US" sz="2133" dirty="0">
                <a:solidFill>
                  <a:srgbClr val="53585F"/>
                </a:solidFill>
              </a:rPr>
              <a:t> for V+L understanding.</a:t>
            </a:r>
          </a:p>
        </p:txBody>
      </p:sp>
      <p:sp>
        <p:nvSpPr>
          <p:cNvPr id="13" name="Google Shape;241;p32">
            <a:extLst>
              <a:ext uri="{FF2B5EF4-FFF2-40B4-BE49-F238E27FC236}">
                <a16:creationId xmlns:a16="http://schemas.microsoft.com/office/drawing/2014/main" xmlns="" id="{98E27B42-4BB2-7DFC-3994-39BC34EC404F}"/>
              </a:ext>
            </a:extLst>
          </p:cNvPr>
          <p:cNvSpPr txBox="1"/>
          <p:nvPr/>
        </p:nvSpPr>
        <p:spPr>
          <a:xfrm>
            <a:off x="812800" y="5544860"/>
            <a:ext cx="10842721" cy="533504"/>
          </a:xfrm>
          <a:prstGeom prst="rect">
            <a:avLst/>
          </a:prstGeom>
          <a:noFill/>
          <a:ln>
            <a:noFill/>
          </a:ln>
        </p:spPr>
        <p:txBody>
          <a:bodyPr spcFirstLastPara="1" wrap="square" lIns="121900" tIns="121900" rIns="121900" bIns="121900" anchor="t" anchorCtr="0">
            <a:spAutoFit/>
          </a:bodyPr>
          <a:lstStyle/>
          <a:p>
            <a:r>
              <a:rPr lang="en" sz="1867" dirty="0">
                <a:latin typeface="+mn-lt"/>
                <a:ea typeface="Calibri"/>
                <a:cs typeface="Calibri"/>
                <a:sym typeface="Calibri"/>
              </a:rPr>
              <a:t>“</a:t>
            </a:r>
            <a:r>
              <a:rPr lang="en-US" sz="1867" u="sng" dirty="0">
                <a:solidFill>
                  <a:schemeClr val="hlink"/>
                </a:solidFill>
                <a:latin typeface="+mn-lt"/>
                <a:ea typeface="Calibri"/>
                <a:cs typeface="Calibri"/>
                <a:sym typeface="Calibri"/>
              </a:rPr>
              <a:t>Probing Image–Language Transformers for Verb Understanding</a:t>
            </a:r>
            <a:r>
              <a:rPr lang="en" sz="1867" dirty="0">
                <a:latin typeface="+mn-lt"/>
                <a:ea typeface="Calibri"/>
                <a:cs typeface="Calibri"/>
                <a:sym typeface="Calibri"/>
              </a:rPr>
              <a:t>” </a:t>
            </a:r>
            <a:r>
              <a:rPr lang="en-US" sz="1867" dirty="0">
                <a:latin typeface="+mn-lt"/>
                <a:ea typeface="Calibri"/>
                <a:cs typeface="Calibri"/>
                <a:sym typeface="Calibri"/>
              </a:rPr>
              <a:t>Lisa Hendricks, </a:t>
            </a:r>
            <a:r>
              <a:rPr lang="en" sz="1867" dirty="0">
                <a:latin typeface="+mn-lt"/>
                <a:ea typeface="Calibri"/>
                <a:cs typeface="Calibri"/>
                <a:sym typeface="Calibri"/>
              </a:rPr>
              <a:t>et al. (</a:t>
            </a:r>
            <a:r>
              <a:rPr lang="en" sz="1867" dirty="0" err="1">
                <a:latin typeface="+mn-lt"/>
                <a:ea typeface="Calibri"/>
                <a:cs typeface="Calibri"/>
                <a:sym typeface="Calibri"/>
              </a:rPr>
              <a:t>arXiv</a:t>
            </a:r>
            <a:r>
              <a:rPr lang="en" sz="1867" dirty="0">
                <a:latin typeface="+mn-lt"/>
                <a:ea typeface="Calibri"/>
                <a:cs typeface="Calibri"/>
                <a:sym typeface="Calibri"/>
              </a:rPr>
              <a:t> 2021)</a:t>
            </a:r>
            <a:endParaRPr sz="2667" dirty="0">
              <a:latin typeface="+mn-lt"/>
            </a:endParaRPr>
          </a:p>
        </p:txBody>
      </p:sp>
      <p:sp>
        <p:nvSpPr>
          <p:cNvPr id="18" name="TextBox 17">
            <a:extLst>
              <a:ext uri="{FF2B5EF4-FFF2-40B4-BE49-F238E27FC236}">
                <a16:creationId xmlns:a16="http://schemas.microsoft.com/office/drawing/2014/main" xmlns="" id="{E8D80F4A-5F6B-403B-2276-BF8B5DFEFFD0}"/>
              </a:ext>
            </a:extLst>
          </p:cNvPr>
          <p:cNvSpPr txBox="1"/>
          <p:nvPr/>
        </p:nvSpPr>
        <p:spPr>
          <a:xfrm>
            <a:off x="7727877" y="4955104"/>
            <a:ext cx="2632452" cy="379656"/>
          </a:xfrm>
          <a:prstGeom prst="rect">
            <a:avLst/>
          </a:prstGeom>
          <a:solidFill>
            <a:srgbClr val="406882"/>
          </a:solidFill>
        </p:spPr>
        <p:txBody>
          <a:bodyPr wrap="none" rtlCol="0">
            <a:spAutoFit/>
          </a:bodyPr>
          <a:lstStyle>
            <a:defPPr marR="0" lvl="0" algn="l" rtl="0">
              <a:lnSpc>
                <a:spcPct val="100000"/>
              </a:lnSpc>
              <a:spcBef>
                <a:spcPts val="0"/>
              </a:spcBef>
              <a:spcAft>
                <a:spcPts val="0"/>
              </a:spcAft>
            </a:defPPr>
            <a:lvl1pPr>
              <a:defRPr>
                <a:solidFill>
                  <a:schemeClr val="bg1"/>
                </a:solidFill>
              </a:defRPr>
            </a:lvl1pPr>
          </a:lstStyle>
          <a:p>
            <a:r>
              <a:rPr lang="en-US" sz="1867" dirty="0"/>
              <a:t>Low Verb Performance</a:t>
            </a:r>
          </a:p>
        </p:txBody>
      </p:sp>
      <p:pic>
        <p:nvPicPr>
          <p:cNvPr id="7" name="Google Shape;232;p31">
            <a:extLst>
              <a:ext uri="{FF2B5EF4-FFF2-40B4-BE49-F238E27FC236}">
                <a16:creationId xmlns:a16="http://schemas.microsoft.com/office/drawing/2014/main" xmlns="" id="{8561EFE3-5C09-2430-6874-AD0709B380EB}"/>
              </a:ext>
            </a:extLst>
          </p:cNvPr>
          <p:cNvPicPr preferRelativeResize="0"/>
          <p:nvPr/>
        </p:nvPicPr>
        <p:blipFill rotWithShape="1">
          <a:blip r:embed="rId3">
            <a:alphaModFix/>
          </a:blip>
          <a:srcRect l="5773" t="5650" r="2277" b="3871"/>
          <a:stretch/>
        </p:blipFill>
        <p:spPr>
          <a:xfrm>
            <a:off x="1149529" y="2140732"/>
            <a:ext cx="3448593" cy="3409531"/>
          </a:xfrm>
          <a:prstGeom prst="rect">
            <a:avLst/>
          </a:prstGeom>
          <a:noFill/>
          <a:ln>
            <a:noFill/>
          </a:ln>
        </p:spPr>
      </p:pic>
      <p:graphicFrame>
        <p:nvGraphicFramePr>
          <p:cNvPr id="8" name="Google Shape;233;p31">
            <a:extLst>
              <a:ext uri="{FF2B5EF4-FFF2-40B4-BE49-F238E27FC236}">
                <a16:creationId xmlns:a16="http://schemas.microsoft.com/office/drawing/2014/main" xmlns="" id="{89FF5735-D937-9BFA-B30D-94C7C86B7FB6}"/>
              </a:ext>
            </a:extLst>
          </p:cNvPr>
          <p:cNvGraphicFramePr/>
          <p:nvPr/>
        </p:nvGraphicFramePr>
        <p:xfrm>
          <a:off x="5253495" y="2370657"/>
          <a:ext cx="5161442" cy="2465515"/>
        </p:xfrm>
        <a:graphic>
          <a:graphicData uri="http://schemas.openxmlformats.org/drawingml/2006/table">
            <a:tbl>
              <a:tblPr>
                <a:tableStyleId>{793D81CF-94F2-401A-BA57-92F5A7B2D0C5}</a:tableStyleId>
              </a:tblPr>
              <a:tblGrid>
                <a:gridCol w="1875409">
                  <a:extLst>
                    <a:ext uri="{9D8B030D-6E8A-4147-A177-3AD203B41FA5}">
                      <a16:colId xmlns:a16="http://schemas.microsoft.com/office/drawing/2014/main" xmlns="" val="20000"/>
                    </a:ext>
                  </a:extLst>
                </a:gridCol>
                <a:gridCol w="3286033">
                  <a:extLst>
                    <a:ext uri="{9D8B030D-6E8A-4147-A177-3AD203B41FA5}">
                      <a16:colId xmlns:a16="http://schemas.microsoft.com/office/drawing/2014/main" xmlns="" val="20001"/>
                    </a:ext>
                  </a:extLst>
                </a:gridCol>
              </a:tblGrid>
              <a:tr h="493103">
                <a:tc>
                  <a:txBody>
                    <a:bodyPr/>
                    <a:lstStyle/>
                    <a:p>
                      <a:pPr marL="0" lvl="0" indent="0" algn="ctr" rtl="0">
                        <a:spcBef>
                          <a:spcPts val="0"/>
                        </a:spcBef>
                        <a:spcAft>
                          <a:spcPts val="0"/>
                        </a:spcAft>
                        <a:buNone/>
                      </a:pPr>
                      <a:r>
                        <a:rPr lang="en" sz="1600" b="1" dirty="0"/>
                        <a:t>Model</a:t>
                      </a:r>
                      <a:endParaRPr sz="1600" b="1" dirty="0"/>
                    </a:p>
                  </a:txBody>
                  <a:tcPr marL="121900" marR="121900" marT="121900" marB="121900">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1600" b="1" dirty="0"/>
                        <a:t>Verb </a:t>
                      </a:r>
                      <a:r>
                        <a:rPr lang="en-US" sz="1600" b="1" dirty="0"/>
                        <a:t>Accuracy</a:t>
                      </a:r>
                      <a:endParaRPr sz="1600" b="1" dirty="0"/>
                    </a:p>
                  </a:txBody>
                  <a:tcPr marL="121900" marR="121900" marT="121900" marB="121900">
                    <a:solidFill>
                      <a:schemeClr val="bg1">
                        <a:lumMod val="95000"/>
                      </a:schemeClr>
                    </a:solidFill>
                  </a:tcPr>
                </a:tc>
                <a:extLst>
                  <a:ext uri="{0D108BD9-81ED-4DB2-BD59-A6C34878D82A}">
                    <a16:rowId xmlns:a16="http://schemas.microsoft.com/office/drawing/2014/main" xmlns="" val="10000"/>
                  </a:ext>
                </a:extLst>
              </a:tr>
              <a:tr h="493103">
                <a:tc>
                  <a:txBody>
                    <a:bodyPr/>
                    <a:lstStyle/>
                    <a:p>
                      <a:pPr marL="0" lvl="0" indent="0" algn="ctr" rtl="0">
                        <a:spcBef>
                          <a:spcPts val="0"/>
                        </a:spcBef>
                        <a:spcAft>
                          <a:spcPts val="0"/>
                        </a:spcAft>
                        <a:buNone/>
                      </a:pPr>
                      <a:r>
                        <a:rPr lang="en" sz="1600"/>
                        <a:t>MMT</a:t>
                      </a:r>
                      <a:endParaRPr sz="1600"/>
                    </a:p>
                  </a:txBody>
                  <a:tcPr marL="121900" marR="121900" marT="121900" marB="121900"/>
                </a:tc>
                <a:tc>
                  <a:txBody>
                    <a:bodyPr/>
                    <a:lstStyle/>
                    <a:p>
                      <a:pPr marL="0" lvl="0" indent="0" algn="ctr" rtl="0">
                        <a:spcBef>
                          <a:spcPts val="0"/>
                        </a:spcBef>
                        <a:spcAft>
                          <a:spcPts val="0"/>
                        </a:spcAft>
                        <a:buNone/>
                      </a:pPr>
                      <a:r>
                        <a:rPr lang="en" sz="1600" dirty="0"/>
                        <a:t>60.8</a:t>
                      </a:r>
                      <a:endParaRPr sz="1600" dirty="0"/>
                    </a:p>
                  </a:txBody>
                  <a:tcPr marL="121900" marR="121900" marT="121900" marB="121900"/>
                </a:tc>
                <a:extLst>
                  <a:ext uri="{0D108BD9-81ED-4DB2-BD59-A6C34878D82A}">
                    <a16:rowId xmlns:a16="http://schemas.microsoft.com/office/drawing/2014/main" xmlns="" val="10001"/>
                  </a:ext>
                </a:extLst>
              </a:tr>
              <a:tr h="493103">
                <a:tc>
                  <a:txBody>
                    <a:bodyPr/>
                    <a:lstStyle/>
                    <a:p>
                      <a:pPr marL="0" lvl="0" indent="0" algn="ctr" rtl="0">
                        <a:spcBef>
                          <a:spcPts val="0"/>
                        </a:spcBef>
                        <a:spcAft>
                          <a:spcPts val="0"/>
                        </a:spcAft>
                        <a:buNone/>
                      </a:pPr>
                      <a:r>
                        <a:rPr lang="en" sz="1600"/>
                        <a:t>Merged–MMT</a:t>
                      </a:r>
                      <a:endParaRPr sz="1600"/>
                    </a:p>
                  </a:txBody>
                  <a:tcPr marL="121900" marR="121900" marT="121900" marB="121900"/>
                </a:tc>
                <a:tc>
                  <a:txBody>
                    <a:bodyPr/>
                    <a:lstStyle/>
                    <a:p>
                      <a:pPr marL="0" lvl="0" indent="0" algn="ctr" rtl="0">
                        <a:spcBef>
                          <a:spcPts val="0"/>
                        </a:spcBef>
                        <a:spcAft>
                          <a:spcPts val="0"/>
                        </a:spcAft>
                        <a:buNone/>
                      </a:pPr>
                      <a:r>
                        <a:rPr lang="en" sz="1600" dirty="0"/>
                        <a:t>60.7</a:t>
                      </a:r>
                      <a:endParaRPr sz="1600" dirty="0"/>
                    </a:p>
                  </a:txBody>
                  <a:tcPr marL="121900" marR="121900" marT="121900" marB="121900"/>
                </a:tc>
                <a:extLst>
                  <a:ext uri="{0D108BD9-81ED-4DB2-BD59-A6C34878D82A}">
                    <a16:rowId xmlns:a16="http://schemas.microsoft.com/office/drawing/2014/main" xmlns="" val="10002"/>
                  </a:ext>
                </a:extLst>
              </a:tr>
              <a:tr h="493103">
                <a:tc>
                  <a:txBody>
                    <a:bodyPr/>
                    <a:lstStyle/>
                    <a:p>
                      <a:pPr marL="0" lvl="0" indent="0" algn="ctr" rtl="0">
                        <a:spcBef>
                          <a:spcPts val="0"/>
                        </a:spcBef>
                        <a:spcAft>
                          <a:spcPts val="0"/>
                        </a:spcAft>
                        <a:buNone/>
                      </a:pPr>
                      <a:r>
                        <a:rPr lang="en" sz="1600"/>
                        <a:t>Lang–MMT </a:t>
                      </a:r>
                      <a:endParaRPr sz="1600"/>
                    </a:p>
                  </a:txBody>
                  <a:tcPr marL="121900" marR="121900" marT="121900" marB="121900"/>
                </a:tc>
                <a:tc>
                  <a:txBody>
                    <a:bodyPr/>
                    <a:lstStyle/>
                    <a:p>
                      <a:pPr marL="0" lvl="0" indent="0" algn="ctr" rtl="0">
                        <a:spcBef>
                          <a:spcPts val="0"/>
                        </a:spcBef>
                        <a:spcAft>
                          <a:spcPts val="0"/>
                        </a:spcAft>
                        <a:buNone/>
                      </a:pPr>
                      <a:r>
                        <a:rPr lang="en" sz="1600" dirty="0"/>
                        <a:t>64.5</a:t>
                      </a:r>
                      <a:endParaRPr sz="1600" dirty="0"/>
                    </a:p>
                  </a:txBody>
                  <a:tcPr marL="121900" marR="121900" marT="121900" marB="121900"/>
                </a:tc>
                <a:extLst>
                  <a:ext uri="{0D108BD9-81ED-4DB2-BD59-A6C34878D82A}">
                    <a16:rowId xmlns:a16="http://schemas.microsoft.com/office/drawing/2014/main" xmlns="" val="10003"/>
                  </a:ext>
                </a:extLst>
              </a:tr>
              <a:tr h="493103">
                <a:tc>
                  <a:txBody>
                    <a:bodyPr/>
                    <a:lstStyle/>
                    <a:p>
                      <a:pPr marL="0" lvl="0" indent="0" algn="ctr" rtl="0">
                        <a:spcBef>
                          <a:spcPts val="0"/>
                        </a:spcBef>
                        <a:spcAft>
                          <a:spcPts val="0"/>
                        </a:spcAft>
                        <a:buNone/>
                      </a:pPr>
                      <a:r>
                        <a:rPr lang="en" sz="1600" dirty="0"/>
                        <a:t>Image–MMT</a:t>
                      </a:r>
                      <a:endParaRPr sz="1600" dirty="0"/>
                    </a:p>
                  </a:txBody>
                  <a:tcPr marL="121900" marR="121900" marT="121900" marB="121900"/>
                </a:tc>
                <a:tc>
                  <a:txBody>
                    <a:bodyPr/>
                    <a:lstStyle/>
                    <a:p>
                      <a:pPr marL="0" lvl="0" indent="0" algn="ctr" rtl="0">
                        <a:spcBef>
                          <a:spcPts val="0"/>
                        </a:spcBef>
                        <a:spcAft>
                          <a:spcPts val="0"/>
                        </a:spcAft>
                        <a:buNone/>
                      </a:pPr>
                      <a:r>
                        <a:rPr lang="en" sz="1600" dirty="0"/>
                        <a:t>59.7</a:t>
                      </a:r>
                      <a:endParaRPr sz="1600" dirty="0"/>
                    </a:p>
                  </a:txBody>
                  <a:tcPr marL="121900" marR="121900" marT="121900" marB="12190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033738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682;g1348e52b396_0_1526">
            <a:extLst>
              <a:ext uri="{FF2B5EF4-FFF2-40B4-BE49-F238E27FC236}">
                <a16:creationId xmlns:a16="http://schemas.microsoft.com/office/drawing/2014/main" xmlns="" id="{58338E39-26F9-518A-7EBE-01AA3BA01BF7}"/>
              </a:ext>
            </a:extLst>
          </p:cNvPr>
          <p:cNvSpPr/>
          <p:nvPr/>
        </p:nvSpPr>
        <p:spPr>
          <a:xfrm>
            <a:off x="6950159" y="3621480"/>
            <a:ext cx="5095256" cy="2380469"/>
          </a:xfrm>
          <a:prstGeom prst="roundRect">
            <a:avLst>
              <a:gd name="adj" fmla="val 9160"/>
            </a:avLst>
          </a:prstGeom>
          <a:solidFill>
            <a:srgbClr val="F8FAFB"/>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defTabSz="1219170">
              <a:defRPr/>
            </a:pPr>
            <a:endParaRPr dirty="0">
              <a:solidFill>
                <a:srgbClr val="000000"/>
              </a:solidFill>
              <a:latin typeface="Arial"/>
              <a:cs typeface="Arial"/>
            </a:endParaRPr>
          </a:p>
        </p:txBody>
      </p:sp>
      <p:sp>
        <p:nvSpPr>
          <p:cNvPr id="2" name="Title 1">
            <a:extLst>
              <a:ext uri="{FF2B5EF4-FFF2-40B4-BE49-F238E27FC236}">
                <a16:creationId xmlns:a16="http://schemas.microsoft.com/office/drawing/2014/main" xmlns="" id="{AED1CEC0-D245-DD19-5BF3-EE79A2DB441D}"/>
              </a:ext>
            </a:extLst>
          </p:cNvPr>
          <p:cNvSpPr>
            <a:spLocks noGrp="1"/>
          </p:cNvSpPr>
          <p:nvPr>
            <p:ph type="title"/>
          </p:nvPr>
        </p:nvSpPr>
        <p:spPr/>
        <p:txBody>
          <a:bodyPr/>
          <a:lstStyle/>
          <a:p>
            <a:r>
              <a:rPr lang="en-US" dirty="0"/>
              <a:t>Goal: Entity-Centric </a:t>
            </a:r>
            <a:r>
              <a:rPr lang="en-US" dirty="0">
                <a:sym typeface="Wingdings" pitchFamily="2" charset="2"/>
              </a:rPr>
              <a:t> Event-Centric</a:t>
            </a:r>
            <a:endParaRPr lang="en-US" dirty="0"/>
          </a:p>
        </p:txBody>
      </p:sp>
      <p:pic>
        <p:nvPicPr>
          <p:cNvPr id="15" name="Picture 14" descr="A group of people holding signs&#10;&#10;Description automatically generated with medium confidence">
            <a:extLst>
              <a:ext uri="{FF2B5EF4-FFF2-40B4-BE49-F238E27FC236}">
                <a16:creationId xmlns:a16="http://schemas.microsoft.com/office/drawing/2014/main" xmlns="" id="{CCD3F388-B765-8925-5E4B-F1AB1A9B94B7}"/>
              </a:ext>
            </a:extLst>
          </p:cNvPr>
          <p:cNvPicPr>
            <a:picLocks noChangeAspect="1"/>
          </p:cNvPicPr>
          <p:nvPr/>
        </p:nvPicPr>
        <p:blipFill>
          <a:blip r:embed="rId3"/>
          <a:stretch>
            <a:fillRect/>
          </a:stretch>
        </p:blipFill>
        <p:spPr>
          <a:xfrm>
            <a:off x="677627" y="1252404"/>
            <a:ext cx="5948460" cy="4353192"/>
          </a:xfrm>
          <a:prstGeom prst="rect">
            <a:avLst/>
          </a:prstGeom>
        </p:spPr>
      </p:pic>
      <p:sp>
        <p:nvSpPr>
          <p:cNvPr id="3" name="Slide Number Placeholder 3">
            <a:extLst>
              <a:ext uri="{FF2B5EF4-FFF2-40B4-BE49-F238E27FC236}">
                <a16:creationId xmlns:a16="http://schemas.microsoft.com/office/drawing/2014/main" xmlns="" id="{9ADC6205-C0A2-8FA4-72EA-15DED949E15A}"/>
              </a:ext>
            </a:extLst>
          </p:cNvPr>
          <p:cNvSpPr txBox="1">
            <a:spLocks/>
          </p:cNvSpPr>
          <p:nvPr/>
        </p:nvSpPr>
        <p:spPr>
          <a:xfrm>
            <a:off x="7667045" y="2947070"/>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Arial" panose="020B0604020202020204" pitchFamily="34" charset="0"/>
                <a:ea typeface="Calibri"/>
                <a:cs typeface="Arial" panose="020B0604020202020204" pitchFamily="34" charset="0"/>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fld id="{00000000-1234-1234-1234-123412341234}" type="slidenum">
              <a:rPr lang="en" sz="1200"/>
              <a:pPr/>
              <a:t>50</a:t>
            </a:fld>
            <a:endParaRPr lang="en" sz="1200"/>
          </a:p>
        </p:txBody>
      </p:sp>
      <p:sp>
        <p:nvSpPr>
          <p:cNvPr id="4" name="Google Shape;682;g1348e52b396_0_1526">
            <a:extLst>
              <a:ext uri="{FF2B5EF4-FFF2-40B4-BE49-F238E27FC236}">
                <a16:creationId xmlns:a16="http://schemas.microsoft.com/office/drawing/2014/main" xmlns="" id="{EB2716EB-D89B-7596-7C4D-64BF447D9B32}"/>
              </a:ext>
            </a:extLst>
          </p:cNvPr>
          <p:cNvSpPr/>
          <p:nvPr/>
        </p:nvSpPr>
        <p:spPr>
          <a:xfrm>
            <a:off x="6888891" y="1274525"/>
            <a:ext cx="5171803" cy="2090791"/>
          </a:xfrm>
          <a:prstGeom prst="roundRect">
            <a:avLst>
              <a:gd name="adj" fmla="val 9160"/>
            </a:avLst>
          </a:prstGeom>
          <a:solidFill>
            <a:srgbClr val="F8FAFB"/>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defTabSz="1219170">
              <a:defRPr/>
            </a:pPr>
            <a:endParaRPr dirty="0">
              <a:solidFill>
                <a:srgbClr val="000000"/>
              </a:solidFill>
              <a:latin typeface="Arial"/>
              <a:cs typeface="Arial"/>
            </a:endParaRPr>
          </a:p>
        </p:txBody>
      </p:sp>
      <p:pic>
        <p:nvPicPr>
          <p:cNvPr id="7" name="Picture 6" descr="Graphical user interface, application&#10;&#10;Description automatically generated">
            <a:extLst>
              <a:ext uri="{FF2B5EF4-FFF2-40B4-BE49-F238E27FC236}">
                <a16:creationId xmlns:a16="http://schemas.microsoft.com/office/drawing/2014/main" xmlns="" id="{27F561CE-86D2-4BE4-FC2F-AE444D617AB0}"/>
              </a:ext>
            </a:extLst>
          </p:cNvPr>
          <p:cNvPicPr>
            <a:picLocks noChangeAspect="1"/>
          </p:cNvPicPr>
          <p:nvPr/>
        </p:nvPicPr>
        <p:blipFill rotWithShape="1">
          <a:blip r:embed="rId4"/>
          <a:srcRect l="37255" r="-223" b="47597"/>
          <a:stretch/>
        </p:blipFill>
        <p:spPr>
          <a:xfrm>
            <a:off x="6997659" y="1587934"/>
            <a:ext cx="4773683" cy="1770597"/>
          </a:xfrm>
          <a:prstGeom prst="rect">
            <a:avLst/>
          </a:prstGeom>
        </p:spPr>
      </p:pic>
      <p:sp>
        <p:nvSpPr>
          <p:cNvPr id="8" name="Rectangle 7">
            <a:extLst>
              <a:ext uri="{FF2B5EF4-FFF2-40B4-BE49-F238E27FC236}">
                <a16:creationId xmlns:a16="http://schemas.microsoft.com/office/drawing/2014/main" xmlns="" id="{5E368BCB-04AB-77F6-0BB9-054D7CB61941}"/>
              </a:ext>
            </a:extLst>
          </p:cNvPr>
          <p:cNvSpPr/>
          <p:nvPr/>
        </p:nvSpPr>
        <p:spPr>
          <a:xfrm>
            <a:off x="7879309" y="2058937"/>
            <a:ext cx="1091595" cy="280524"/>
          </a:xfrm>
          <a:prstGeom prst="rect">
            <a:avLst/>
          </a:prstGeom>
          <a:solidFill>
            <a:srgbClr val="0F6FC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 name="Rectangle 8">
            <a:extLst>
              <a:ext uri="{FF2B5EF4-FFF2-40B4-BE49-F238E27FC236}">
                <a16:creationId xmlns:a16="http://schemas.microsoft.com/office/drawing/2014/main" xmlns="" id="{AE2B5037-528E-E55A-6F7E-B31CAC1E17B2}"/>
              </a:ext>
            </a:extLst>
          </p:cNvPr>
          <p:cNvSpPr/>
          <p:nvPr/>
        </p:nvSpPr>
        <p:spPr>
          <a:xfrm>
            <a:off x="7879308" y="2539075"/>
            <a:ext cx="1091595" cy="280524"/>
          </a:xfrm>
          <a:prstGeom prst="rect">
            <a:avLst/>
          </a:prstGeom>
          <a:solidFill>
            <a:srgbClr val="0F6FC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Rectangle 10">
            <a:extLst>
              <a:ext uri="{FF2B5EF4-FFF2-40B4-BE49-F238E27FC236}">
                <a16:creationId xmlns:a16="http://schemas.microsoft.com/office/drawing/2014/main" xmlns="" id="{9D09729C-5867-841F-EA12-651A4AB2C289}"/>
              </a:ext>
            </a:extLst>
          </p:cNvPr>
          <p:cNvSpPr/>
          <p:nvPr/>
        </p:nvSpPr>
        <p:spPr>
          <a:xfrm>
            <a:off x="7879308" y="3019214"/>
            <a:ext cx="1091595" cy="278572"/>
          </a:xfrm>
          <a:prstGeom prst="rect">
            <a:avLst/>
          </a:prstGeom>
          <a:solidFill>
            <a:srgbClr val="0F6FC6">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3" name="TextBox 12">
            <a:extLst>
              <a:ext uri="{FF2B5EF4-FFF2-40B4-BE49-F238E27FC236}">
                <a16:creationId xmlns:a16="http://schemas.microsoft.com/office/drawing/2014/main" xmlns="" id="{14167866-BA90-48AC-63FA-42BEA3AB0015}"/>
              </a:ext>
            </a:extLst>
          </p:cNvPr>
          <p:cNvSpPr txBox="1"/>
          <p:nvPr/>
        </p:nvSpPr>
        <p:spPr>
          <a:xfrm>
            <a:off x="6966579" y="1202210"/>
            <a:ext cx="5679076" cy="892360"/>
          </a:xfrm>
          <a:prstGeom prst="rect">
            <a:avLst/>
          </a:prstGeom>
          <a:noFill/>
        </p:spPr>
        <p:txBody>
          <a:bodyPr wrap="square">
            <a:spAutoFit/>
          </a:bodyPr>
          <a:lstStyle/>
          <a:p>
            <a:pPr defTabSz="1219170">
              <a:defRPr/>
            </a:pPr>
            <a:r>
              <a:rPr lang="en-US" sz="1733" b="1" dirty="0">
                <a:solidFill>
                  <a:srgbClr val="145374"/>
                </a:solidFill>
              </a:rPr>
              <a:t>State-of-the-art Captioner (Kamath et al., 2022)   </a:t>
            </a:r>
            <a:br>
              <a:rPr lang="en-US" sz="1733" b="1" dirty="0">
                <a:solidFill>
                  <a:srgbClr val="145374"/>
                </a:solidFill>
              </a:rPr>
            </a:br>
            <a:r>
              <a:rPr lang="en-US" sz="1733" b="1" dirty="0">
                <a:solidFill>
                  <a:srgbClr val="145374"/>
                </a:solidFill>
              </a:rPr>
              <a:t/>
            </a:r>
            <a:br>
              <a:rPr lang="en-US" sz="1733" b="1" dirty="0">
                <a:solidFill>
                  <a:srgbClr val="145374"/>
                </a:solidFill>
              </a:rPr>
            </a:br>
            <a:endParaRPr lang="en-US" sz="1733" dirty="0">
              <a:solidFill>
                <a:srgbClr val="145374"/>
              </a:solidFill>
            </a:endParaRPr>
          </a:p>
        </p:txBody>
      </p:sp>
      <p:grpSp>
        <p:nvGrpSpPr>
          <p:cNvPr id="18" name="Group 17">
            <a:extLst>
              <a:ext uri="{FF2B5EF4-FFF2-40B4-BE49-F238E27FC236}">
                <a16:creationId xmlns:a16="http://schemas.microsoft.com/office/drawing/2014/main" xmlns="" id="{0037AB6D-BAE5-1DA1-048D-E15F5C501E5F}"/>
              </a:ext>
            </a:extLst>
          </p:cNvPr>
          <p:cNvGrpSpPr/>
          <p:nvPr/>
        </p:nvGrpSpPr>
        <p:grpSpPr>
          <a:xfrm>
            <a:off x="7959292" y="3628711"/>
            <a:ext cx="3197688" cy="2309904"/>
            <a:chOff x="5493889" y="1610966"/>
            <a:chExt cx="2887180" cy="1917885"/>
          </a:xfrm>
        </p:grpSpPr>
        <p:sp>
          <p:nvSpPr>
            <p:cNvPr id="19" name="Freeform 18">
              <a:extLst>
                <a:ext uri="{FF2B5EF4-FFF2-40B4-BE49-F238E27FC236}">
                  <a16:creationId xmlns:a16="http://schemas.microsoft.com/office/drawing/2014/main" xmlns="" id="{3FB649F5-B518-66B0-0EDC-6C8BB2971F47}"/>
                </a:ext>
              </a:extLst>
            </p:cNvPr>
            <p:cNvSpPr/>
            <p:nvPr/>
          </p:nvSpPr>
          <p:spPr>
            <a:xfrm>
              <a:off x="6636588" y="1945141"/>
              <a:ext cx="252337" cy="70074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sp>
          <p:nvSpPr>
            <p:cNvPr id="22" name="Triangle 21">
              <a:extLst>
                <a:ext uri="{FF2B5EF4-FFF2-40B4-BE49-F238E27FC236}">
                  <a16:creationId xmlns:a16="http://schemas.microsoft.com/office/drawing/2014/main" xmlns="" id="{F6AA6F91-1D19-25B3-EB6F-F2BAA4137056}"/>
                </a:ext>
              </a:extLst>
            </p:cNvPr>
            <p:cNvSpPr/>
            <p:nvPr/>
          </p:nvSpPr>
          <p:spPr>
            <a:xfrm>
              <a:off x="6827049" y="1814031"/>
              <a:ext cx="137160" cy="13716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defRPr/>
              </a:pPr>
              <a:endParaRPr lang="en-US" sz="2133">
                <a:solidFill>
                  <a:srgbClr val="FFFFFF"/>
                </a:solidFill>
                <a:latin typeface="Arial"/>
              </a:endParaRPr>
            </a:p>
          </p:txBody>
        </p:sp>
        <p:sp>
          <p:nvSpPr>
            <p:cNvPr id="23" name="Oval 22">
              <a:extLst>
                <a:ext uri="{FF2B5EF4-FFF2-40B4-BE49-F238E27FC236}">
                  <a16:creationId xmlns:a16="http://schemas.microsoft.com/office/drawing/2014/main" xmlns="" id="{C23BBFB8-00C3-3323-0C3C-F331ADA913A1}"/>
                </a:ext>
              </a:extLst>
            </p:cNvPr>
            <p:cNvSpPr/>
            <p:nvPr/>
          </p:nvSpPr>
          <p:spPr>
            <a:xfrm>
              <a:off x="6925562" y="2527103"/>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sp>
          <p:nvSpPr>
            <p:cNvPr id="24" name="TextBox 23">
              <a:extLst>
                <a:ext uri="{FF2B5EF4-FFF2-40B4-BE49-F238E27FC236}">
                  <a16:creationId xmlns:a16="http://schemas.microsoft.com/office/drawing/2014/main" xmlns="" id="{E483071D-88A3-A0F8-82F5-D62CF17E06E0}"/>
                </a:ext>
              </a:extLst>
            </p:cNvPr>
            <p:cNvSpPr txBox="1"/>
            <p:nvPr/>
          </p:nvSpPr>
          <p:spPr>
            <a:xfrm>
              <a:off x="6656381" y="2652480"/>
              <a:ext cx="596279" cy="213006"/>
            </a:xfrm>
            <a:prstGeom prst="rect">
              <a:avLst/>
            </a:prstGeom>
            <a:noFill/>
          </p:spPr>
          <p:txBody>
            <a:bodyPr wrap="square" rtlCol="0">
              <a:spAutoFit/>
            </a:bodyPr>
            <a:lstStyle/>
            <a:p>
              <a:pPr algn="ctr" defTabSz="1219170">
                <a:defRPr/>
              </a:pPr>
              <a:r>
                <a:rPr lang="en-US" sz="1067" dirty="0">
                  <a:solidFill>
                    <a:srgbClr val="000000">
                      <a:lumMod val="65000"/>
                      <a:lumOff val="35000"/>
                    </a:srgbClr>
                  </a:solidFill>
                </a:rPr>
                <a:t>banner</a:t>
              </a:r>
            </a:p>
          </p:txBody>
        </p:sp>
        <p:sp>
          <p:nvSpPr>
            <p:cNvPr id="25" name="Oval 24">
              <a:extLst>
                <a:ext uri="{FF2B5EF4-FFF2-40B4-BE49-F238E27FC236}">
                  <a16:creationId xmlns:a16="http://schemas.microsoft.com/office/drawing/2014/main" xmlns="" id="{ABA9963E-C5C7-2D4D-61F1-6A8D1CE5FF14}"/>
                </a:ext>
              </a:extLst>
            </p:cNvPr>
            <p:cNvSpPr/>
            <p:nvPr/>
          </p:nvSpPr>
          <p:spPr>
            <a:xfrm>
              <a:off x="7286222" y="2421310"/>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sp>
          <p:nvSpPr>
            <p:cNvPr id="26" name="Oval 25">
              <a:extLst>
                <a:ext uri="{FF2B5EF4-FFF2-40B4-BE49-F238E27FC236}">
                  <a16:creationId xmlns:a16="http://schemas.microsoft.com/office/drawing/2014/main" xmlns="" id="{4E99D84E-D289-04D1-C97D-C53A58C891CB}"/>
                </a:ext>
              </a:extLst>
            </p:cNvPr>
            <p:cNvSpPr/>
            <p:nvPr/>
          </p:nvSpPr>
          <p:spPr>
            <a:xfrm>
              <a:off x="6037602" y="2150576"/>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sp>
          <p:nvSpPr>
            <p:cNvPr id="27" name="TextBox 26">
              <a:extLst>
                <a:ext uri="{FF2B5EF4-FFF2-40B4-BE49-F238E27FC236}">
                  <a16:creationId xmlns:a16="http://schemas.microsoft.com/office/drawing/2014/main" xmlns="" id="{1B9AC550-FA3C-2A5C-97E4-90B159F219D0}"/>
                </a:ext>
              </a:extLst>
            </p:cNvPr>
            <p:cNvSpPr txBox="1"/>
            <p:nvPr/>
          </p:nvSpPr>
          <p:spPr>
            <a:xfrm>
              <a:off x="5511528" y="2201183"/>
              <a:ext cx="703411" cy="213006"/>
            </a:xfrm>
            <a:prstGeom prst="rect">
              <a:avLst/>
            </a:prstGeom>
            <a:noFill/>
          </p:spPr>
          <p:txBody>
            <a:bodyPr wrap="square" rtlCol="0">
              <a:spAutoFit/>
            </a:bodyPr>
            <a:lstStyle/>
            <a:p>
              <a:pPr defTabSz="1219170">
                <a:defRPr/>
              </a:pPr>
              <a:r>
                <a:rPr lang="en-US" sz="1067" dirty="0">
                  <a:solidFill>
                    <a:srgbClr val="000000">
                      <a:lumMod val="65000"/>
                      <a:lumOff val="35000"/>
                    </a:srgbClr>
                  </a:solidFill>
                </a:rPr>
                <a:t>parent </a:t>
              </a:r>
            </a:p>
          </p:txBody>
        </p:sp>
        <p:sp>
          <p:nvSpPr>
            <p:cNvPr id="28" name="Freeform 27">
              <a:extLst>
                <a:ext uri="{FF2B5EF4-FFF2-40B4-BE49-F238E27FC236}">
                  <a16:creationId xmlns:a16="http://schemas.microsoft.com/office/drawing/2014/main" xmlns="" id="{11C7C90D-4D1A-0F86-5DDC-CE99BD0B45C7}"/>
                </a:ext>
              </a:extLst>
            </p:cNvPr>
            <p:cNvSpPr/>
            <p:nvPr/>
          </p:nvSpPr>
          <p:spPr>
            <a:xfrm>
              <a:off x="6152374" y="1946945"/>
              <a:ext cx="722302" cy="202729"/>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sp>
          <p:nvSpPr>
            <p:cNvPr id="29" name="Freeform 28">
              <a:extLst>
                <a:ext uri="{FF2B5EF4-FFF2-40B4-BE49-F238E27FC236}">
                  <a16:creationId xmlns:a16="http://schemas.microsoft.com/office/drawing/2014/main" xmlns="" id="{51455252-2B24-FF8D-1ED4-7194ACA49D2A}"/>
                </a:ext>
              </a:extLst>
            </p:cNvPr>
            <p:cNvSpPr/>
            <p:nvPr/>
          </p:nvSpPr>
          <p:spPr>
            <a:xfrm>
              <a:off x="6890441" y="1946945"/>
              <a:ext cx="117073" cy="580158"/>
            </a:xfrm>
            <a:custGeom>
              <a:avLst/>
              <a:gdLst>
                <a:gd name="connsiteX0" fmla="*/ 0 w 105485"/>
                <a:gd name="connsiteY0" fmla="*/ 0 h 315310"/>
                <a:gd name="connsiteX1" fmla="*/ 89338 w 105485"/>
                <a:gd name="connsiteY1" fmla="*/ 162910 h 315310"/>
                <a:gd name="connsiteX2" fmla="*/ 105103 w 105485"/>
                <a:gd name="connsiteY2" fmla="*/ 315310 h 315310"/>
              </a:gdLst>
              <a:ahLst/>
              <a:cxnLst>
                <a:cxn ang="0">
                  <a:pos x="connsiteX0" y="connsiteY0"/>
                </a:cxn>
                <a:cxn ang="0">
                  <a:pos x="connsiteX1" y="connsiteY1"/>
                </a:cxn>
                <a:cxn ang="0">
                  <a:pos x="connsiteX2" y="connsiteY2"/>
                </a:cxn>
              </a:cxnLst>
              <a:rect l="l" t="t" r="r" b="b"/>
              <a:pathLst>
                <a:path w="105485" h="315310">
                  <a:moveTo>
                    <a:pt x="0" y="0"/>
                  </a:moveTo>
                  <a:cubicBezTo>
                    <a:pt x="35910" y="55179"/>
                    <a:pt x="71821" y="110358"/>
                    <a:pt x="89338" y="162910"/>
                  </a:cubicBezTo>
                  <a:cubicBezTo>
                    <a:pt x="106855" y="215462"/>
                    <a:pt x="105979" y="265386"/>
                    <a:pt x="105103" y="315310"/>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sp>
          <p:nvSpPr>
            <p:cNvPr id="30" name="Freeform 29">
              <a:extLst>
                <a:ext uri="{FF2B5EF4-FFF2-40B4-BE49-F238E27FC236}">
                  <a16:creationId xmlns:a16="http://schemas.microsoft.com/office/drawing/2014/main" xmlns="" id="{2C439929-226B-62D0-B00B-66B199B90FDE}"/>
                </a:ext>
              </a:extLst>
            </p:cNvPr>
            <p:cNvSpPr/>
            <p:nvPr/>
          </p:nvSpPr>
          <p:spPr>
            <a:xfrm>
              <a:off x="6895696" y="1936434"/>
              <a:ext cx="406651" cy="484876"/>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sp>
          <p:nvSpPr>
            <p:cNvPr id="31" name="TextBox 30">
              <a:extLst>
                <a:ext uri="{FF2B5EF4-FFF2-40B4-BE49-F238E27FC236}">
                  <a16:creationId xmlns:a16="http://schemas.microsoft.com/office/drawing/2014/main" xmlns="" id="{80A55027-CC38-957E-7AED-4225E702B856}"/>
                </a:ext>
              </a:extLst>
            </p:cNvPr>
            <p:cNvSpPr txBox="1"/>
            <p:nvPr/>
          </p:nvSpPr>
          <p:spPr>
            <a:xfrm>
              <a:off x="6047954" y="1937150"/>
              <a:ext cx="651595" cy="213006"/>
            </a:xfrm>
            <a:prstGeom prst="rect">
              <a:avLst/>
            </a:prstGeom>
            <a:noFill/>
          </p:spPr>
          <p:txBody>
            <a:bodyPr wrap="none" rtlCol="0">
              <a:spAutoFit/>
            </a:bodyPr>
            <a:lstStyle/>
            <a:p>
              <a:pPr defTabSz="1219170">
                <a:defRPr/>
              </a:pPr>
              <a:r>
                <a:rPr lang="en-US" sz="1067" i="1" dirty="0">
                  <a:solidFill>
                    <a:srgbClr val="A5C249"/>
                  </a:solidFill>
                </a:rPr>
                <a:t>protester</a:t>
              </a:r>
            </a:p>
          </p:txBody>
        </p:sp>
        <p:sp>
          <p:nvSpPr>
            <p:cNvPr id="32" name="TextBox 31">
              <a:extLst>
                <a:ext uri="{FF2B5EF4-FFF2-40B4-BE49-F238E27FC236}">
                  <a16:creationId xmlns:a16="http://schemas.microsoft.com/office/drawing/2014/main" xmlns="" id="{7DBEEC09-3B2B-FFE3-4318-551A417C7060}"/>
                </a:ext>
              </a:extLst>
            </p:cNvPr>
            <p:cNvSpPr txBox="1"/>
            <p:nvPr/>
          </p:nvSpPr>
          <p:spPr>
            <a:xfrm>
              <a:off x="6617180" y="1610966"/>
              <a:ext cx="699357" cy="246972"/>
            </a:xfrm>
            <a:prstGeom prst="rect">
              <a:avLst/>
            </a:prstGeom>
            <a:noFill/>
          </p:spPr>
          <p:txBody>
            <a:bodyPr wrap="none" rtlCol="0">
              <a:spAutoFit/>
            </a:bodyPr>
            <a:lstStyle/>
            <a:p>
              <a:pPr defTabSz="1219170">
                <a:defRPr/>
              </a:pPr>
              <a:r>
                <a:rPr lang="en-US" sz="1333" b="1" dirty="0">
                  <a:solidFill>
                    <a:srgbClr val="000000">
                      <a:lumMod val="65000"/>
                      <a:lumOff val="35000"/>
                    </a:srgbClr>
                  </a:solidFill>
                </a:rPr>
                <a:t>Protest</a:t>
              </a:r>
            </a:p>
          </p:txBody>
        </p:sp>
        <p:sp>
          <p:nvSpPr>
            <p:cNvPr id="33" name="TextBox 32">
              <a:extLst>
                <a:ext uri="{FF2B5EF4-FFF2-40B4-BE49-F238E27FC236}">
                  <a16:creationId xmlns:a16="http://schemas.microsoft.com/office/drawing/2014/main" xmlns="" id="{3184AEFF-C64D-466F-372E-DA2C041075E5}"/>
                </a:ext>
              </a:extLst>
            </p:cNvPr>
            <p:cNvSpPr txBox="1"/>
            <p:nvPr/>
          </p:nvSpPr>
          <p:spPr>
            <a:xfrm>
              <a:off x="6098697" y="2165225"/>
              <a:ext cx="651595" cy="213006"/>
            </a:xfrm>
            <a:prstGeom prst="rect">
              <a:avLst/>
            </a:prstGeom>
            <a:noFill/>
          </p:spPr>
          <p:txBody>
            <a:bodyPr wrap="none" rtlCol="0">
              <a:spAutoFit/>
            </a:bodyPr>
            <a:lstStyle/>
            <a:p>
              <a:pPr defTabSz="1219170">
                <a:defRPr/>
              </a:pPr>
              <a:r>
                <a:rPr lang="en-US" sz="1067" i="1" dirty="0">
                  <a:solidFill>
                    <a:srgbClr val="A5C249"/>
                  </a:solidFill>
                </a:rPr>
                <a:t>protester</a:t>
              </a:r>
            </a:p>
          </p:txBody>
        </p:sp>
        <p:sp>
          <p:nvSpPr>
            <p:cNvPr id="34" name="TextBox 33">
              <a:extLst>
                <a:ext uri="{FF2B5EF4-FFF2-40B4-BE49-F238E27FC236}">
                  <a16:creationId xmlns:a16="http://schemas.microsoft.com/office/drawing/2014/main" xmlns="" id="{51A4A2D6-88A3-09D0-CE24-D29D5345917F}"/>
                </a:ext>
              </a:extLst>
            </p:cNvPr>
            <p:cNvSpPr txBox="1"/>
            <p:nvPr/>
          </p:nvSpPr>
          <p:spPr>
            <a:xfrm>
              <a:off x="7100345" y="1899390"/>
              <a:ext cx="365021" cy="213006"/>
            </a:xfrm>
            <a:prstGeom prst="rect">
              <a:avLst/>
            </a:prstGeom>
            <a:noFill/>
          </p:spPr>
          <p:txBody>
            <a:bodyPr wrap="none" rtlCol="0">
              <a:spAutoFit/>
            </a:bodyPr>
            <a:lstStyle/>
            <a:p>
              <a:pPr defTabSz="1219170">
                <a:defRPr/>
              </a:pPr>
              <a:r>
                <a:rPr lang="en-US" sz="1067" i="1" dirty="0">
                  <a:solidFill>
                    <a:srgbClr val="A5C249"/>
                  </a:solidFill>
                </a:rPr>
                <a:t>tool</a:t>
              </a:r>
            </a:p>
          </p:txBody>
        </p:sp>
        <p:sp>
          <p:nvSpPr>
            <p:cNvPr id="35" name="Oval 34">
              <a:extLst>
                <a:ext uri="{FF2B5EF4-FFF2-40B4-BE49-F238E27FC236}">
                  <a16:creationId xmlns:a16="http://schemas.microsoft.com/office/drawing/2014/main" xmlns="" id="{993476D7-3328-E132-4890-8D19362384C2}"/>
                </a:ext>
              </a:extLst>
            </p:cNvPr>
            <p:cNvSpPr/>
            <p:nvPr/>
          </p:nvSpPr>
          <p:spPr>
            <a:xfrm>
              <a:off x="6156455" y="2470517"/>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sp>
          <p:nvSpPr>
            <p:cNvPr id="36" name="Oval 35">
              <a:extLst>
                <a:ext uri="{FF2B5EF4-FFF2-40B4-BE49-F238E27FC236}">
                  <a16:creationId xmlns:a16="http://schemas.microsoft.com/office/drawing/2014/main" xmlns="" id="{C0B43BC9-374D-65EC-5D91-3822E1866D99}"/>
                </a:ext>
              </a:extLst>
            </p:cNvPr>
            <p:cNvSpPr/>
            <p:nvPr/>
          </p:nvSpPr>
          <p:spPr>
            <a:xfrm>
              <a:off x="7708390" y="2186975"/>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pic>
          <p:nvPicPr>
            <p:cNvPr id="37" name="Picture 36" descr="A person wearing sunglasses&#10;&#10;Description automatically generated with medium confidence">
              <a:extLst>
                <a:ext uri="{FF2B5EF4-FFF2-40B4-BE49-F238E27FC236}">
                  <a16:creationId xmlns:a16="http://schemas.microsoft.com/office/drawing/2014/main" xmlns="" id="{AD964130-EE3C-2949-7CDC-42F2333D5438}"/>
                </a:ext>
              </a:extLst>
            </p:cNvPr>
            <p:cNvPicPr>
              <a:picLocks noChangeAspect="1"/>
            </p:cNvPicPr>
            <p:nvPr/>
          </p:nvPicPr>
          <p:blipFill>
            <a:blip r:embed="rId5"/>
            <a:stretch>
              <a:fillRect/>
            </a:stretch>
          </p:blipFill>
          <p:spPr>
            <a:xfrm>
              <a:off x="5493889" y="1800344"/>
              <a:ext cx="522348" cy="469297"/>
            </a:xfrm>
            <a:prstGeom prst="rect">
              <a:avLst/>
            </a:prstGeom>
          </p:spPr>
        </p:pic>
        <p:pic>
          <p:nvPicPr>
            <p:cNvPr id="38" name="Picture 37" descr="A child smiling for the camera&#10;&#10;Description automatically generated with low confidence">
              <a:extLst>
                <a:ext uri="{FF2B5EF4-FFF2-40B4-BE49-F238E27FC236}">
                  <a16:creationId xmlns:a16="http://schemas.microsoft.com/office/drawing/2014/main" xmlns="" id="{E5BF19DA-EA51-3562-5ECA-59CA324C6F5E}"/>
                </a:ext>
              </a:extLst>
            </p:cNvPr>
            <p:cNvPicPr>
              <a:picLocks noChangeAspect="1"/>
            </p:cNvPicPr>
            <p:nvPr/>
          </p:nvPicPr>
          <p:blipFill>
            <a:blip r:embed="rId6"/>
            <a:stretch>
              <a:fillRect/>
            </a:stretch>
          </p:blipFill>
          <p:spPr>
            <a:xfrm>
              <a:off x="5575224" y="2645887"/>
              <a:ext cx="587725" cy="480442"/>
            </a:xfrm>
            <a:prstGeom prst="rect">
              <a:avLst/>
            </a:prstGeom>
          </p:spPr>
        </p:pic>
        <p:sp>
          <p:nvSpPr>
            <p:cNvPr id="39" name="TextBox 38">
              <a:extLst>
                <a:ext uri="{FF2B5EF4-FFF2-40B4-BE49-F238E27FC236}">
                  <a16:creationId xmlns:a16="http://schemas.microsoft.com/office/drawing/2014/main" xmlns="" id="{AED85018-2C58-6451-7669-1780F5CC299A}"/>
                </a:ext>
              </a:extLst>
            </p:cNvPr>
            <p:cNvSpPr txBox="1"/>
            <p:nvPr/>
          </p:nvSpPr>
          <p:spPr>
            <a:xfrm>
              <a:off x="5683537" y="2441655"/>
              <a:ext cx="555415" cy="213006"/>
            </a:xfrm>
            <a:prstGeom prst="rect">
              <a:avLst/>
            </a:prstGeom>
            <a:noFill/>
          </p:spPr>
          <p:txBody>
            <a:bodyPr wrap="square" rtlCol="0">
              <a:spAutoFit/>
            </a:bodyPr>
            <a:lstStyle/>
            <a:p>
              <a:pPr defTabSz="1219170">
                <a:defRPr/>
              </a:pPr>
              <a:r>
                <a:rPr lang="en-US" sz="1067" dirty="0">
                  <a:solidFill>
                    <a:srgbClr val="000000">
                      <a:lumMod val="65000"/>
                      <a:lumOff val="35000"/>
                    </a:srgbClr>
                  </a:solidFill>
                </a:rPr>
                <a:t>child </a:t>
              </a:r>
            </a:p>
          </p:txBody>
        </p:sp>
        <p:sp>
          <p:nvSpPr>
            <p:cNvPr id="40" name="Oval 39">
              <a:extLst>
                <a:ext uri="{FF2B5EF4-FFF2-40B4-BE49-F238E27FC236}">
                  <a16:creationId xmlns:a16="http://schemas.microsoft.com/office/drawing/2014/main" xmlns="" id="{0B31D990-BEF6-AE55-47AA-46D37BDA52EF}"/>
                </a:ext>
              </a:extLst>
            </p:cNvPr>
            <p:cNvSpPr/>
            <p:nvPr/>
          </p:nvSpPr>
          <p:spPr>
            <a:xfrm>
              <a:off x="6557138" y="2588513"/>
              <a:ext cx="137160" cy="1371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pic>
          <p:nvPicPr>
            <p:cNvPr id="41" name="Picture 40" descr="A picture containing text&#10;&#10;Description automatically generated">
              <a:extLst>
                <a:ext uri="{FF2B5EF4-FFF2-40B4-BE49-F238E27FC236}">
                  <a16:creationId xmlns:a16="http://schemas.microsoft.com/office/drawing/2014/main" xmlns="" id="{4F38716D-D6B5-0D0B-8E4B-C757322C322B}"/>
                </a:ext>
              </a:extLst>
            </p:cNvPr>
            <p:cNvPicPr>
              <a:picLocks noChangeAspect="1"/>
            </p:cNvPicPr>
            <p:nvPr/>
          </p:nvPicPr>
          <p:blipFill>
            <a:blip r:embed="rId7"/>
            <a:stretch>
              <a:fillRect/>
            </a:stretch>
          </p:blipFill>
          <p:spPr>
            <a:xfrm>
              <a:off x="6293613" y="2763645"/>
              <a:ext cx="257671" cy="765206"/>
            </a:xfrm>
            <a:prstGeom prst="rect">
              <a:avLst/>
            </a:prstGeom>
          </p:spPr>
        </p:pic>
        <p:sp>
          <p:nvSpPr>
            <p:cNvPr id="42" name="TextBox 41">
              <a:extLst>
                <a:ext uri="{FF2B5EF4-FFF2-40B4-BE49-F238E27FC236}">
                  <a16:creationId xmlns:a16="http://schemas.microsoft.com/office/drawing/2014/main" xmlns="" id="{7FE344EA-4A11-3BD5-50EB-D79565587C16}"/>
                </a:ext>
              </a:extLst>
            </p:cNvPr>
            <p:cNvSpPr txBox="1"/>
            <p:nvPr/>
          </p:nvSpPr>
          <p:spPr>
            <a:xfrm>
              <a:off x="6166396" y="2568048"/>
              <a:ext cx="466746" cy="213006"/>
            </a:xfrm>
            <a:prstGeom prst="rect">
              <a:avLst/>
            </a:prstGeom>
            <a:noFill/>
          </p:spPr>
          <p:txBody>
            <a:bodyPr wrap="square" rtlCol="0">
              <a:spAutoFit/>
            </a:bodyPr>
            <a:lstStyle/>
            <a:p>
              <a:pPr defTabSz="1219170">
                <a:defRPr/>
              </a:pPr>
              <a:r>
                <a:rPr lang="en-US" sz="1067" dirty="0">
                  <a:solidFill>
                    <a:srgbClr val="000000">
                      <a:lumMod val="65000"/>
                      <a:lumOff val="35000"/>
                    </a:srgbClr>
                  </a:solidFill>
                </a:rPr>
                <a:t>child </a:t>
              </a:r>
            </a:p>
          </p:txBody>
        </p:sp>
        <p:sp>
          <p:nvSpPr>
            <p:cNvPr id="43" name="TextBox 42">
              <a:extLst>
                <a:ext uri="{FF2B5EF4-FFF2-40B4-BE49-F238E27FC236}">
                  <a16:creationId xmlns:a16="http://schemas.microsoft.com/office/drawing/2014/main" xmlns="" id="{EF6EBA5E-6787-AFAB-0B31-6C642A0A174E}"/>
                </a:ext>
              </a:extLst>
            </p:cNvPr>
            <p:cNvSpPr txBox="1"/>
            <p:nvPr/>
          </p:nvSpPr>
          <p:spPr>
            <a:xfrm>
              <a:off x="7180692" y="2487850"/>
              <a:ext cx="596279" cy="213006"/>
            </a:xfrm>
            <a:prstGeom prst="rect">
              <a:avLst/>
            </a:prstGeom>
            <a:noFill/>
          </p:spPr>
          <p:txBody>
            <a:bodyPr wrap="square" rtlCol="0">
              <a:spAutoFit/>
            </a:bodyPr>
            <a:lstStyle/>
            <a:p>
              <a:pPr algn="ctr" defTabSz="1219170">
                <a:defRPr/>
              </a:pPr>
              <a:r>
                <a:rPr lang="en-US" sz="1067" dirty="0">
                  <a:solidFill>
                    <a:srgbClr val="000000">
                      <a:lumMod val="65000"/>
                      <a:lumOff val="35000"/>
                    </a:srgbClr>
                  </a:solidFill>
                </a:rPr>
                <a:t>banner</a:t>
              </a:r>
            </a:p>
          </p:txBody>
        </p:sp>
        <p:sp>
          <p:nvSpPr>
            <p:cNvPr id="44" name="TextBox 43">
              <a:extLst>
                <a:ext uri="{FF2B5EF4-FFF2-40B4-BE49-F238E27FC236}">
                  <a16:creationId xmlns:a16="http://schemas.microsoft.com/office/drawing/2014/main" xmlns="" id="{CFFD17AF-A996-FE63-921E-BAA06660FC34}"/>
                </a:ext>
              </a:extLst>
            </p:cNvPr>
            <p:cNvSpPr txBox="1"/>
            <p:nvPr/>
          </p:nvSpPr>
          <p:spPr>
            <a:xfrm>
              <a:off x="7783352" y="2136017"/>
              <a:ext cx="596279" cy="213006"/>
            </a:xfrm>
            <a:prstGeom prst="rect">
              <a:avLst/>
            </a:prstGeom>
            <a:noFill/>
          </p:spPr>
          <p:txBody>
            <a:bodyPr wrap="square" rtlCol="0">
              <a:spAutoFit/>
            </a:bodyPr>
            <a:lstStyle/>
            <a:p>
              <a:pPr algn="ctr" defTabSz="1219170">
                <a:defRPr/>
              </a:pPr>
              <a:r>
                <a:rPr lang="en-US" sz="1067" dirty="0">
                  <a:solidFill>
                    <a:srgbClr val="000000">
                      <a:lumMod val="65000"/>
                      <a:lumOff val="35000"/>
                    </a:srgbClr>
                  </a:solidFill>
                </a:rPr>
                <a:t>banner</a:t>
              </a:r>
            </a:p>
          </p:txBody>
        </p:sp>
        <p:sp>
          <p:nvSpPr>
            <p:cNvPr id="45" name="TextBox 44">
              <a:extLst>
                <a:ext uri="{FF2B5EF4-FFF2-40B4-BE49-F238E27FC236}">
                  <a16:creationId xmlns:a16="http://schemas.microsoft.com/office/drawing/2014/main" xmlns="" id="{E1C58167-72E0-29B5-99C9-18F9BE729D47}"/>
                </a:ext>
              </a:extLst>
            </p:cNvPr>
            <p:cNvSpPr txBox="1"/>
            <p:nvPr/>
          </p:nvSpPr>
          <p:spPr>
            <a:xfrm>
              <a:off x="6348455" y="2301380"/>
              <a:ext cx="651595" cy="213006"/>
            </a:xfrm>
            <a:prstGeom prst="rect">
              <a:avLst/>
            </a:prstGeom>
            <a:noFill/>
          </p:spPr>
          <p:txBody>
            <a:bodyPr wrap="none" rtlCol="0">
              <a:spAutoFit/>
            </a:bodyPr>
            <a:lstStyle/>
            <a:p>
              <a:pPr defTabSz="1219170">
                <a:defRPr/>
              </a:pPr>
              <a:r>
                <a:rPr lang="en-US" sz="1067" i="1" dirty="0">
                  <a:solidFill>
                    <a:srgbClr val="A5C249"/>
                  </a:solidFill>
                </a:rPr>
                <a:t>protester</a:t>
              </a:r>
            </a:p>
          </p:txBody>
        </p:sp>
        <p:sp>
          <p:nvSpPr>
            <p:cNvPr id="46" name="Freeform 45">
              <a:extLst>
                <a:ext uri="{FF2B5EF4-FFF2-40B4-BE49-F238E27FC236}">
                  <a16:creationId xmlns:a16="http://schemas.microsoft.com/office/drawing/2014/main" xmlns="" id="{BDC01799-57EA-B88F-9D43-C2E732F19E0C}"/>
                </a:ext>
              </a:extLst>
            </p:cNvPr>
            <p:cNvSpPr/>
            <p:nvPr/>
          </p:nvSpPr>
          <p:spPr>
            <a:xfrm>
              <a:off x="6269780" y="1946043"/>
              <a:ext cx="620662" cy="541806"/>
            </a:xfrm>
            <a:custGeom>
              <a:avLst/>
              <a:gdLst>
                <a:gd name="connsiteX0" fmla="*/ 194441 w 194441"/>
                <a:gd name="connsiteY0" fmla="*/ 0 h 210207"/>
                <a:gd name="connsiteX1" fmla="*/ 52552 w 194441"/>
                <a:gd name="connsiteY1" fmla="*/ 94593 h 210207"/>
                <a:gd name="connsiteX2" fmla="*/ 0 w 194441"/>
                <a:gd name="connsiteY2" fmla="*/ 210207 h 210207"/>
              </a:gdLst>
              <a:ahLst/>
              <a:cxnLst>
                <a:cxn ang="0">
                  <a:pos x="connsiteX0" y="connsiteY0"/>
                </a:cxn>
                <a:cxn ang="0">
                  <a:pos x="connsiteX1" y="connsiteY1"/>
                </a:cxn>
                <a:cxn ang="0">
                  <a:pos x="connsiteX2" y="connsiteY2"/>
                </a:cxn>
              </a:cxnLst>
              <a:rect l="l" t="t" r="r" b="b"/>
              <a:pathLst>
                <a:path w="194441" h="210207">
                  <a:moveTo>
                    <a:pt x="194441" y="0"/>
                  </a:moveTo>
                  <a:cubicBezTo>
                    <a:pt x="139700" y="29779"/>
                    <a:pt x="84959" y="59558"/>
                    <a:pt x="52552" y="94593"/>
                  </a:cubicBezTo>
                  <a:cubicBezTo>
                    <a:pt x="20145" y="129628"/>
                    <a:pt x="10072" y="169917"/>
                    <a:pt x="0" y="210207"/>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sp>
          <p:nvSpPr>
            <p:cNvPr id="47" name="Freeform 46">
              <a:extLst>
                <a:ext uri="{FF2B5EF4-FFF2-40B4-BE49-F238E27FC236}">
                  <a16:creationId xmlns:a16="http://schemas.microsoft.com/office/drawing/2014/main" xmlns="" id="{F7DE7277-0094-EF14-BED2-AB99F23E39FF}"/>
                </a:ext>
              </a:extLst>
            </p:cNvPr>
            <p:cNvSpPr/>
            <p:nvPr/>
          </p:nvSpPr>
          <p:spPr>
            <a:xfrm>
              <a:off x="6911462" y="1961702"/>
              <a:ext cx="865508" cy="247767"/>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133">
                <a:solidFill>
                  <a:srgbClr val="FFFFFF"/>
                </a:solidFill>
                <a:latin typeface="Arial"/>
              </a:endParaRPr>
            </a:p>
          </p:txBody>
        </p:sp>
        <p:sp>
          <p:nvSpPr>
            <p:cNvPr id="48" name="TextBox 47">
              <a:extLst>
                <a:ext uri="{FF2B5EF4-FFF2-40B4-BE49-F238E27FC236}">
                  <a16:creationId xmlns:a16="http://schemas.microsoft.com/office/drawing/2014/main" xmlns="" id="{A6AAE987-CE14-08CF-CBA4-A771D1524A0A}"/>
                </a:ext>
              </a:extLst>
            </p:cNvPr>
            <p:cNvSpPr txBox="1"/>
            <p:nvPr/>
          </p:nvSpPr>
          <p:spPr>
            <a:xfrm>
              <a:off x="7050819" y="2075670"/>
              <a:ext cx="365021" cy="213006"/>
            </a:xfrm>
            <a:prstGeom prst="rect">
              <a:avLst/>
            </a:prstGeom>
            <a:noFill/>
          </p:spPr>
          <p:txBody>
            <a:bodyPr wrap="none" rtlCol="0">
              <a:spAutoFit/>
            </a:bodyPr>
            <a:lstStyle/>
            <a:p>
              <a:pPr defTabSz="1219170">
                <a:defRPr/>
              </a:pPr>
              <a:r>
                <a:rPr lang="en-US" sz="1067" i="1" dirty="0">
                  <a:solidFill>
                    <a:srgbClr val="A5C249"/>
                  </a:solidFill>
                </a:rPr>
                <a:t>tool</a:t>
              </a:r>
            </a:p>
          </p:txBody>
        </p:sp>
        <p:sp>
          <p:nvSpPr>
            <p:cNvPr id="49" name="TextBox 48">
              <a:extLst>
                <a:ext uri="{FF2B5EF4-FFF2-40B4-BE49-F238E27FC236}">
                  <a16:creationId xmlns:a16="http://schemas.microsoft.com/office/drawing/2014/main" xmlns="" id="{EA143851-3A26-DDD0-B917-ADC89F1B8BF1}"/>
                </a:ext>
              </a:extLst>
            </p:cNvPr>
            <p:cNvSpPr txBox="1"/>
            <p:nvPr/>
          </p:nvSpPr>
          <p:spPr>
            <a:xfrm>
              <a:off x="6821288" y="2090154"/>
              <a:ext cx="365021" cy="213006"/>
            </a:xfrm>
            <a:prstGeom prst="rect">
              <a:avLst/>
            </a:prstGeom>
            <a:noFill/>
          </p:spPr>
          <p:txBody>
            <a:bodyPr wrap="none" rtlCol="0">
              <a:spAutoFit/>
            </a:bodyPr>
            <a:lstStyle/>
            <a:p>
              <a:pPr defTabSz="1219170">
                <a:defRPr/>
              </a:pPr>
              <a:r>
                <a:rPr lang="en-US" sz="1067" i="1" dirty="0">
                  <a:solidFill>
                    <a:srgbClr val="A5C249"/>
                  </a:solidFill>
                </a:rPr>
                <a:t>tool</a:t>
              </a:r>
            </a:p>
          </p:txBody>
        </p:sp>
        <p:pic>
          <p:nvPicPr>
            <p:cNvPr id="50" name="Picture 49" descr="A picture containing text, grass, sign, can&#10;&#10;Description automatically generated">
              <a:extLst>
                <a:ext uri="{FF2B5EF4-FFF2-40B4-BE49-F238E27FC236}">
                  <a16:creationId xmlns:a16="http://schemas.microsoft.com/office/drawing/2014/main" xmlns="" id="{ED3C9EDA-E63A-4A4A-541E-8F858DE28CE7}"/>
                </a:ext>
              </a:extLst>
            </p:cNvPr>
            <p:cNvPicPr>
              <a:picLocks noChangeAspect="1"/>
            </p:cNvPicPr>
            <p:nvPr/>
          </p:nvPicPr>
          <p:blipFill>
            <a:blip r:embed="rId8"/>
            <a:stretch>
              <a:fillRect/>
            </a:stretch>
          </p:blipFill>
          <p:spPr>
            <a:xfrm>
              <a:off x="6633226" y="2857113"/>
              <a:ext cx="587726" cy="467382"/>
            </a:xfrm>
            <a:prstGeom prst="rect">
              <a:avLst/>
            </a:prstGeom>
          </p:spPr>
        </p:pic>
        <p:pic>
          <p:nvPicPr>
            <p:cNvPr id="51" name="Picture 50" descr="A picture containing text&#10;&#10;Description automatically generated">
              <a:extLst>
                <a:ext uri="{FF2B5EF4-FFF2-40B4-BE49-F238E27FC236}">
                  <a16:creationId xmlns:a16="http://schemas.microsoft.com/office/drawing/2014/main" xmlns="" id="{5311734C-3F1D-0921-039E-03801B997537}"/>
                </a:ext>
              </a:extLst>
            </p:cNvPr>
            <p:cNvPicPr>
              <a:picLocks noChangeAspect="1"/>
            </p:cNvPicPr>
            <p:nvPr/>
          </p:nvPicPr>
          <p:blipFill>
            <a:blip r:embed="rId9"/>
            <a:stretch>
              <a:fillRect/>
            </a:stretch>
          </p:blipFill>
          <p:spPr>
            <a:xfrm>
              <a:off x="7286146" y="2677317"/>
              <a:ext cx="497206" cy="547519"/>
            </a:xfrm>
            <a:prstGeom prst="rect">
              <a:avLst/>
            </a:prstGeom>
          </p:spPr>
        </p:pic>
        <p:pic>
          <p:nvPicPr>
            <p:cNvPr id="52" name="Picture 51" descr="A picture containing text&#10;&#10;Description automatically generated">
              <a:extLst>
                <a:ext uri="{FF2B5EF4-FFF2-40B4-BE49-F238E27FC236}">
                  <a16:creationId xmlns:a16="http://schemas.microsoft.com/office/drawing/2014/main" xmlns="" id="{088B97CE-5A67-B1ED-46F4-C4B732E2813C}"/>
                </a:ext>
              </a:extLst>
            </p:cNvPr>
            <p:cNvPicPr>
              <a:picLocks noChangeAspect="1"/>
            </p:cNvPicPr>
            <p:nvPr/>
          </p:nvPicPr>
          <p:blipFill rotWithShape="1">
            <a:blip r:embed="rId10"/>
            <a:srcRect b="3322"/>
            <a:stretch/>
          </p:blipFill>
          <p:spPr>
            <a:xfrm>
              <a:off x="7856487" y="2339280"/>
              <a:ext cx="524582" cy="680938"/>
            </a:xfrm>
            <a:prstGeom prst="rect">
              <a:avLst/>
            </a:prstGeom>
          </p:spPr>
        </p:pic>
      </p:grpSp>
      <p:sp>
        <p:nvSpPr>
          <p:cNvPr id="16" name="Down Arrow 15">
            <a:extLst>
              <a:ext uri="{FF2B5EF4-FFF2-40B4-BE49-F238E27FC236}">
                <a16:creationId xmlns:a16="http://schemas.microsoft.com/office/drawing/2014/main" xmlns="" id="{50F0CA30-F8EA-73BA-2CD7-B881796F4759}"/>
              </a:ext>
            </a:extLst>
          </p:cNvPr>
          <p:cNvSpPr/>
          <p:nvPr/>
        </p:nvSpPr>
        <p:spPr>
          <a:xfrm>
            <a:off x="6948779" y="3419285"/>
            <a:ext cx="297669" cy="1086608"/>
          </a:xfrm>
          <a:prstGeom prst="downArrow">
            <a:avLst/>
          </a:prstGeom>
          <a:solidFill>
            <a:srgbClr val="4068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12" name="Google Shape;683;g1348e52b396_0_1526">
            <a:extLst>
              <a:ext uri="{FF2B5EF4-FFF2-40B4-BE49-F238E27FC236}">
                <a16:creationId xmlns:a16="http://schemas.microsoft.com/office/drawing/2014/main" xmlns="" id="{0005803F-29A1-868D-D9C4-CEDDEEEA2B6C}"/>
              </a:ext>
            </a:extLst>
          </p:cNvPr>
          <p:cNvSpPr txBox="1"/>
          <p:nvPr/>
        </p:nvSpPr>
        <p:spPr>
          <a:xfrm>
            <a:off x="6613741" y="4490103"/>
            <a:ext cx="1000143" cy="817245"/>
          </a:xfrm>
          <a:prstGeom prst="roundRect">
            <a:avLst/>
          </a:prstGeom>
          <a:solidFill>
            <a:srgbClr val="406882"/>
          </a:solidFill>
          <a:ln>
            <a:noFill/>
          </a:ln>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p>
            <a:pPr algn="ctr" defTabSz="1219170">
              <a:defRPr/>
            </a:pPr>
            <a:r>
              <a:rPr lang="en-US" sz="1600" b="1" dirty="0">
                <a:solidFill>
                  <a:srgbClr val="FFFFFF"/>
                </a:solidFill>
                <a:latin typeface="Arial" panose="020B0604020202020204" pitchFamily="34" charset="0"/>
                <a:ea typeface="Calibri"/>
                <a:cs typeface="Arial" panose="020B0604020202020204" pitchFamily="34" charset="0"/>
                <a:sym typeface="Calibri"/>
              </a:rPr>
              <a:t>Event-centric</a:t>
            </a:r>
            <a:endParaRPr sz="1600" b="1" dirty="0">
              <a:solidFill>
                <a:srgbClr val="FFFFFF"/>
              </a:solidFill>
              <a:latin typeface="Arial" panose="020B0604020202020204" pitchFamily="34" charset="0"/>
              <a:ea typeface="Calibri"/>
              <a:cs typeface="Arial" panose="020B0604020202020204" pitchFamily="34" charset="0"/>
              <a:sym typeface="Calibri"/>
            </a:endParaRPr>
          </a:p>
        </p:txBody>
      </p:sp>
      <p:sp>
        <p:nvSpPr>
          <p:cNvPr id="14" name="Google Shape;683;g1348e52b396_0_1526">
            <a:extLst>
              <a:ext uri="{FF2B5EF4-FFF2-40B4-BE49-F238E27FC236}">
                <a16:creationId xmlns:a16="http://schemas.microsoft.com/office/drawing/2014/main" xmlns="" id="{90DE8F81-7FC5-6A4E-A2D2-AB1ABA1AFD5C}"/>
              </a:ext>
            </a:extLst>
          </p:cNvPr>
          <p:cNvSpPr txBox="1"/>
          <p:nvPr/>
        </p:nvSpPr>
        <p:spPr>
          <a:xfrm>
            <a:off x="6626087" y="2667176"/>
            <a:ext cx="1000143" cy="817245"/>
          </a:xfrm>
          <a:prstGeom prst="roundRect">
            <a:avLst/>
          </a:prstGeom>
          <a:solidFill>
            <a:srgbClr val="406882"/>
          </a:solidFill>
          <a:ln>
            <a:noFill/>
          </a:ln>
        </p:spPr>
        <p:style>
          <a:lnRef idx="0">
            <a:scrgbClr r="0" g="0" b="0"/>
          </a:lnRef>
          <a:fillRef idx="0">
            <a:scrgbClr r="0" g="0" b="0"/>
          </a:fillRef>
          <a:effectRef idx="0">
            <a:scrgbClr r="0" g="0" b="0"/>
          </a:effectRef>
          <a:fontRef idx="minor">
            <a:schemeClr val="lt1"/>
          </a:fontRef>
        </p:style>
        <p:txBody>
          <a:bodyPr spcFirstLastPara="1" wrap="square" lIns="0" tIns="121920" rIns="0" bIns="121920" anchor="ctr" anchorCtr="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1200" b="1" kern="0" spc="0" normalizeH="0" baseline="0">
                <a:ln>
                  <a:noFill/>
                </a:ln>
                <a:solidFill>
                  <a:srgbClr val="FFFFFF"/>
                </a:solidFill>
                <a:effectLst/>
                <a:uLnTx/>
                <a:uFillTx/>
                <a:latin typeface="Arial" panose="020B0604020202020204" pitchFamily="34" charset="0"/>
                <a:ea typeface="Calibri"/>
                <a:cs typeface="Arial" panose="020B0604020202020204" pitchFamily="34" charset="0"/>
              </a:defRPr>
            </a:lvl1pPr>
          </a:lstStyle>
          <a:p>
            <a:r>
              <a:rPr lang="en-US" sz="1600" dirty="0">
                <a:sym typeface="Calibri"/>
              </a:rPr>
              <a:t>Entity-centric</a:t>
            </a:r>
            <a:endParaRPr sz="1600" dirty="0">
              <a:sym typeface="Calibri"/>
            </a:endParaRPr>
          </a:p>
        </p:txBody>
      </p:sp>
      <p:sp>
        <p:nvSpPr>
          <p:cNvPr id="6" name="Google Shape;373;p26">
            <a:extLst>
              <a:ext uri="{FF2B5EF4-FFF2-40B4-BE49-F238E27FC236}">
                <a16:creationId xmlns:a16="http://schemas.microsoft.com/office/drawing/2014/main" xmlns="" id="{E205393A-D7F7-82C0-4F71-857CC57F113C}"/>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0" name="Google Shape;376;p26">
            <a:extLst>
              <a:ext uri="{FF2B5EF4-FFF2-40B4-BE49-F238E27FC236}">
                <a16:creationId xmlns:a16="http://schemas.microsoft.com/office/drawing/2014/main" xmlns="" id="{DEAC388F-F4DC-63D9-4D69-61FA51CF8A3B}"/>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165166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1B0DD-AA19-5544-B168-F3C9165F8885}"/>
              </a:ext>
            </a:extLst>
          </p:cNvPr>
          <p:cNvSpPr>
            <a:spLocks noGrp="1"/>
          </p:cNvSpPr>
          <p:nvPr>
            <p:ph type="title"/>
          </p:nvPr>
        </p:nvSpPr>
        <p:spPr/>
        <p:txBody>
          <a:bodyPr/>
          <a:lstStyle/>
          <a:p>
            <a:r>
              <a:rPr lang="en-US" dirty="0"/>
              <a:t>Adding knowledge to pretraining models</a:t>
            </a:r>
          </a:p>
        </p:txBody>
      </p:sp>
      <p:graphicFrame>
        <p:nvGraphicFramePr>
          <p:cNvPr id="5" name="Content Placeholder 4">
            <a:extLst>
              <a:ext uri="{FF2B5EF4-FFF2-40B4-BE49-F238E27FC236}">
                <a16:creationId xmlns:a16="http://schemas.microsoft.com/office/drawing/2014/main" xmlns="" id="{F5FB8EB9-56FA-5E4A-83CC-4138C2F326DF}"/>
              </a:ext>
            </a:extLst>
          </p:cNvPr>
          <p:cNvGraphicFramePr>
            <a:graphicFrameLocks noGrp="1"/>
          </p:cNvGraphicFramePr>
          <p:nvPr>
            <p:ph idx="1"/>
          </p:nvPr>
        </p:nvGraphicFramePr>
        <p:xfrm>
          <a:off x="838201" y="1231900"/>
          <a:ext cx="3474308"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8EAE9009-A726-DE46-89EE-569ACB9E686F}"/>
              </a:ext>
            </a:extLst>
          </p:cNvPr>
          <p:cNvSpPr>
            <a:spLocks noGrp="1"/>
          </p:cNvSpPr>
          <p:nvPr>
            <p:ph type="sldNum" sz="quarter" idx="12"/>
          </p:nvPr>
        </p:nvSpPr>
        <p:spPr/>
        <p:txBody>
          <a:bodyPr/>
          <a:lstStyle/>
          <a:p>
            <a:fld id="{89057327-5C45-3844-9BAD-8A2E33F71C3A}" type="slidenum">
              <a:rPr lang="en-US" smtClean="0"/>
              <a:t>51</a:t>
            </a:fld>
            <a:endParaRPr lang="en-US"/>
          </a:p>
        </p:txBody>
      </p:sp>
      <p:graphicFrame>
        <p:nvGraphicFramePr>
          <p:cNvPr id="6" name="Diagram 5">
            <a:extLst>
              <a:ext uri="{FF2B5EF4-FFF2-40B4-BE49-F238E27FC236}">
                <a16:creationId xmlns:a16="http://schemas.microsoft.com/office/drawing/2014/main" xmlns="" id="{727CCC70-2D25-2148-95F8-108F1D12A152}"/>
              </a:ext>
            </a:extLst>
          </p:cNvPr>
          <p:cNvGraphicFramePr/>
          <p:nvPr/>
        </p:nvGraphicFramePr>
        <p:xfrm>
          <a:off x="4064000" y="929102"/>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63533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66364-3ADF-4391-8B92-D9B6EEFD7DEB}"/>
              </a:ext>
            </a:extLst>
          </p:cNvPr>
          <p:cNvSpPr>
            <a:spLocks noGrp="1"/>
          </p:cNvSpPr>
          <p:nvPr>
            <p:ph type="title"/>
          </p:nvPr>
        </p:nvSpPr>
        <p:spPr/>
        <p:txBody>
          <a:bodyPr/>
          <a:lstStyle/>
          <a:p>
            <a:r>
              <a:rPr lang="en-US" dirty="0"/>
              <a:t>What is factual knowledge?</a:t>
            </a:r>
          </a:p>
        </p:txBody>
      </p:sp>
      <p:sp>
        <p:nvSpPr>
          <p:cNvPr id="4" name="Slide Number Placeholder 3">
            <a:extLst>
              <a:ext uri="{FF2B5EF4-FFF2-40B4-BE49-F238E27FC236}">
                <a16:creationId xmlns:a16="http://schemas.microsoft.com/office/drawing/2014/main" xmlns="" id="{7F967E39-79BF-0996-427C-1E6CD49AA474}"/>
              </a:ext>
            </a:extLst>
          </p:cNvPr>
          <p:cNvSpPr>
            <a:spLocks noGrp="1"/>
          </p:cNvSpPr>
          <p:nvPr>
            <p:ph type="sldNum" sz="quarter" idx="12"/>
          </p:nvPr>
        </p:nvSpPr>
        <p:spPr/>
        <p:txBody>
          <a:bodyPr/>
          <a:lstStyle/>
          <a:p>
            <a:fld id="{89057327-5C45-3844-9BAD-8A2E33F71C3A}" type="slidenum">
              <a:rPr lang="en-US" smtClean="0"/>
              <a:t>52</a:t>
            </a:fld>
            <a:endParaRPr lang="en-US" dirty="0"/>
          </a:p>
        </p:txBody>
      </p:sp>
      <p:sp>
        <p:nvSpPr>
          <p:cNvPr id="5" name="Text Placeholder 2">
            <a:extLst>
              <a:ext uri="{FF2B5EF4-FFF2-40B4-BE49-F238E27FC236}">
                <a16:creationId xmlns:a16="http://schemas.microsoft.com/office/drawing/2014/main" xmlns="" id="{AA28B156-87A4-2988-FFED-880A5256EDB6}"/>
              </a:ext>
            </a:extLst>
          </p:cNvPr>
          <p:cNvSpPr txBox="1">
            <a:spLocks/>
          </p:cNvSpPr>
          <p:nvPr/>
        </p:nvSpPr>
        <p:spPr>
          <a:xfrm>
            <a:off x="609600" y="1251856"/>
            <a:ext cx="10972800" cy="448491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Multimedia Knowledge Base with entities, relations and events.</a:t>
            </a:r>
            <a:endParaRPr lang="en-US" dirty="0"/>
          </a:p>
        </p:txBody>
      </p:sp>
      <p:pic>
        <p:nvPicPr>
          <p:cNvPr id="7" name="Picture 8">
            <a:extLst>
              <a:ext uri="{FF2B5EF4-FFF2-40B4-BE49-F238E27FC236}">
                <a16:creationId xmlns:a16="http://schemas.microsoft.com/office/drawing/2014/main" xmlns="" id="{4447BF73-D5ED-841E-171D-A9F47EF22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36" y="2059227"/>
            <a:ext cx="4975463" cy="288016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4FB8C108-EC5E-412B-059A-3910990EF3EA}"/>
              </a:ext>
            </a:extLst>
          </p:cNvPr>
          <p:cNvGrpSpPr/>
          <p:nvPr/>
        </p:nvGrpSpPr>
        <p:grpSpPr>
          <a:xfrm>
            <a:off x="7065805" y="2103194"/>
            <a:ext cx="4668322" cy="2687702"/>
            <a:chOff x="7192158" y="2651788"/>
            <a:chExt cx="4668322" cy="2687702"/>
          </a:xfrm>
        </p:grpSpPr>
        <p:pic>
          <p:nvPicPr>
            <p:cNvPr id="9" name="Picture 8">
              <a:extLst>
                <a:ext uri="{FF2B5EF4-FFF2-40B4-BE49-F238E27FC236}">
                  <a16:creationId xmlns:a16="http://schemas.microsoft.com/office/drawing/2014/main" xmlns="" id="{47336AED-DADF-A946-EC78-681D687B5BA5}"/>
                </a:ext>
              </a:extLst>
            </p:cNvPr>
            <p:cNvPicPr>
              <a:picLocks noChangeAspect="1"/>
            </p:cNvPicPr>
            <p:nvPr/>
          </p:nvPicPr>
          <p:blipFill>
            <a:blip r:embed="rId3"/>
            <a:stretch>
              <a:fillRect/>
            </a:stretch>
          </p:blipFill>
          <p:spPr>
            <a:xfrm>
              <a:off x="7192158" y="2706916"/>
              <a:ext cx="4668322" cy="2632574"/>
            </a:xfrm>
            <a:prstGeom prst="rect">
              <a:avLst/>
            </a:prstGeom>
          </p:spPr>
        </p:pic>
        <p:sp>
          <p:nvSpPr>
            <p:cNvPr id="10" name="TextBox 9">
              <a:extLst>
                <a:ext uri="{FF2B5EF4-FFF2-40B4-BE49-F238E27FC236}">
                  <a16:creationId xmlns:a16="http://schemas.microsoft.com/office/drawing/2014/main" xmlns="" id="{E5C33B96-9671-F07C-7ADA-0B0823111F40}"/>
                </a:ext>
              </a:extLst>
            </p:cNvPr>
            <p:cNvSpPr txBox="1"/>
            <p:nvPr/>
          </p:nvSpPr>
          <p:spPr>
            <a:xfrm>
              <a:off x="8969921" y="2651788"/>
              <a:ext cx="1398042" cy="307777"/>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Prince William</a:t>
              </a:r>
            </a:p>
          </p:txBody>
        </p:sp>
      </p:grpSp>
      <p:grpSp>
        <p:nvGrpSpPr>
          <p:cNvPr id="11" name="Group 10">
            <a:extLst>
              <a:ext uri="{FF2B5EF4-FFF2-40B4-BE49-F238E27FC236}">
                <a16:creationId xmlns:a16="http://schemas.microsoft.com/office/drawing/2014/main" xmlns="" id="{E6981DE3-0D0B-BB8B-308B-F3794316762E}"/>
              </a:ext>
            </a:extLst>
          </p:cNvPr>
          <p:cNvGrpSpPr/>
          <p:nvPr/>
        </p:nvGrpSpPr>
        <p:grpSpPr>
          <a:xfrm>
            <a:off x="5572730" y="3251479"/>
            <a:ext cx="1126644" cy="1596442"/>
            <a:chOff x="5532677" y="4940820"/>
            <a:chExt cx="1126644" cy="1596442"/>
          </a:xfrm>
        </p:grpSpPr>
        <p:grpSp>
          <p:nvGrpSpPr>
            <p:cNvPr id="12" name="Group 11">
              <a:extLst>
                <a:ext uri="{FF2B5EF4-FFF2-40B4-BE49-F238E27FC236}">
                  <a16:creationId xmlns:a16="http://schemas.microsoft.com/office/drawing/2014/main" xmlns="" id="{9A3A6700-FBDA-2223-C196-B089855C39EE}"/>
                </a:ext>
              </a:extLst>
            </p:cNvPr>
            <p:cNvGrpSpPr/>
            <p:nvPr/>
          </p:nvGrpSpPr>
          <p:grpSpPr>
            <a:xfrm>
              <a:off x="5532677" y="4940820"/>
              <a:ext cx="1126644" cy="1596442"/>
              <a:chOff x="5412928" y="3762135"/>
              <a:chExt cx="1126644" cy="1596442"/>
            </a:xfrm>
          </p:grpSpPr>
          <p:sp>
            <p:nvSpPr>
              <p:cNvPr id="14" name="Can 44">
                <a:extLst>
                  <a:ext uri="{FF2B5EF4-FFF2-40B4-BE49-F238E27FC236}">
                    <a16:creationId xmlns:a16="http://schemas.microsoft.com/office/drawing/2014/main" xmlns="" id="{A81ED233-5E77-8D7A-F871-2064C1A9657C}"/>
                  </a:ext>
                </a:extLst>
              </p:cNvPr>
              <p:cNvSpPr/>
              <p:nvPr/>
            </p:nvSpPr>
            <p:spPr>
              <a:xfrm>
                <a:off x="5412928" y="3776654"/>
                <a:ext cx="1126644" cy="1581923"/>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5" name="Group 14">
                <a:extLst>
                  <a:ext uri="{FF2B5EF4-FFF2-40B4-BE49-F238E27FC236}">
                    <a16:creationId xmlns:a16="http://schemas.microsoft.com/office/drawing/2014/main" xmlns="" id="{3CA4A663-A50B-4506-A9E4-8ACD6BBAE6FB}"/>
                  </a:ext>
                </a:extLst>
              </p:cNvPr>
              <p:cNvGrpSpPr/>
              <p:nvPr/>
            </p:nvGrpSpPr>
            <p:grpSpPr>
              <a:xfrm>
                <a:off x="5619314" y="4120813"/>
                <a:ext cx="785586" cy="905556"/>
                <a:chOff x="5619314" y="4120813"/>
                <a:chExt cx="785586" cy="905556"/>
              </a:xfrm>
            </p:grpSpPr>
            <p:sp>
              <p:nvSpPr>
                <p:cNvPr id="17" name="Oval 16">
                  <a:extLst>
                    <a:ext uri="{FF2B5EF4-FFF2-40B4-BE49-F238E27FC236}">
                      <a16:creationId xmlns:a16="http://schemas.microsoft.com/office/drawing/2014/main" xmlns="" id="{B8A6BE81-8C99-2958-BFB1-DD87AACEC063}"/>
                    </a:ext>
                  </a:extLst>
                </p:cNvPr>
                <p:cNvSpPr/>
                <p:nvPr/>
              </p:nvSpPr>
              <p:spPr>
                <a:xfrm>
                  <a:off x="5619314" y="4327262"/>
                  <a:ext cx="183962" cy="18396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Oval 17">
                  <a:extLst>
                    <a:ext uri="{FF2B5EF4-FFF2-40B4-BE49-F238E27FC236}">
                      <a16:creationId xmlns:a16="http://schemas.microsoft.com/office/drawing/2014/main" xmlns="" id="{17828500-A15A-ABD0-38B9-6CD2F11CA4C6}"/>
                    </a:ext>
                  </a:extLst>
                </p:cNvPr>
                <p:cNvSpPr/>
                <p:nvPr/>
              </p:nvSpPr>
              <p:spPr>
                <a:xfrm>
                  <a:off x="6220938" y="4652046"/>
                  <a:ext cx="183962" cy="18396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Oval 18">
                  <a:extLst>
                    <a:ext uri="{FF2B5EF4-FFF2-40B4-BE49-F238E27FC236}">
                      <a16:creationId xmlns:a16="http://schemas.microsoft.com/office/drawing/2014/main" xmlns="" id="{8E3A410F-2A88-A1FE-4774-438C440C5C6D}"/>
                    </a:ext>
                  </a:extLst>
                </p:cNvPr>
                <p:cNvSpPr/>
                <p:nvPr/>
              </p:nvSpPr>
              <p:spPr>
                <a:xfrm>
                  <a:off x="6104788" y="4120813"/>
                  <a:ext cx="183962" cy="18396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0" name="Straight Connector 19">
                  <a:extLst>
                    <a:ext uri="{FF2B5EF4-FFF2-40B4-BE49-F238E27FC236}">
                      <a16:creationId xmlns:a16="http://schemas.microsoft.com/office/drawing/2014/main" xmlns="" id="{8491A03D-B27E-5BAA-74AE-EF36392A9EBE}"/>
                    </a:ext>
                  </a:extLst>
                </p:cNvPr>
                <p:cNvCxnSpPr>
                  <a:cxnSpLocks/>
                  <a:stCxn id="19" idx="2"/>
                  <a:endCxn id="17" idx="7"/>
                </p:cNvCxnSpPr>
                <p:nvPr/>
              </p:nvCxnSpPr>
              <p:spPr>
                <a:xfrm flipH="1">
                  <a:off x="5776335" y="4212794"/>
                  <a:ext cx="328453" cy="141409"/>
                </a:xfrm>
                <a:prstGeom prst="line">
                  <a:avLst/>
                </a:prstGeom>
              </p:spPr>
              <p:style>
                <a:lnRef idx="1">
                  <a:schemeClr val="accent5"/>
                </a:lnRef>
                <a:fillRef idx="2">
                  <a:schemeClr val="accent5"/>
                </a:fillRef>
                <a:effectRef idx="1">
                  <a:schemeClr val="accent5"/>
                </a:effectRef>
                <a:fontRef idx="minor">
                  <a:schemeClr val="dk1"/>
                </a:fontRef>
              </p:style>
            </p:cxnSp>
            <p:cxnSp>
              <p:nvCxnSpPr>
                <p:cNvPr id="21" name="Straight Connector 20">
                  <a:extLst>
                    <a:ext uri="{FF2B5EF4-FFF2-40B4-BE49-F238E27FC236}">
                      <a16:creationId xmlns:a16="http://schemas.microsoft.com/office/drawing/2014/main" xmlns="" id="{358D943F-A2B2-C495-9B7F-621ACCAA7C2E}"/>
                    </a:ext>
                  </a:extLst>
                </p:cNvPr>
                <p:cNvCxnSpPr>
                  <a:cxnSpLocks/>
                  <a:stCxn id="13" idx="0"/>
                  <a:endCxn id="17" idx="4"/>
                </p:cNvCxnSpPr>
                <p:nvPr/>
              </p:nvCxnSpPr>
              <p:spPr>
                <a:xfrm flipV="1">
                  <a:off x="5646255" y="4511224"/>
                  <a:ext cx="65040" cy="423705"/>
                </a:xfrm>
                <a:prstGeom prst="line">
                  <a:avLst/>
                </a:prstGeom>
              </p:spPr>
              <p:style>
                <a:lnRef idx="1">
                  <a:schemeClr val="accent1"/>
                </a:lnRef>
                <a:fillRef idx="2">
                  <a:schemeClr val="accent1"/>
                </a:fillRef>
                <a:effectRef idx="1">
                  <a:schemeClr val="accent1"/>
                </a:effectRef>
                <a:fontRef idx="minor">
                  <a:schemeClr val="dk1"/>
                </a:fontRef>
              </p:style>
            </p:cxnSp>
            <p:cxnSp>
              <p:nvCxnSpPr>
                <p:cNvPr id="22" name="Straight Connector 21">
                  <a:extLst>
                    <a:ext uri="{FF2B5EF4-FFF2-40B4-BE49-F238E27FC236}">
                      <a16:creationId xmlns:a16="http://schemas.microsoft.com/office/drawing/2014/main" xmlns="" id="{863D1894-89E6-D756-729C-EAD278166099}"/>
                    </a:ext>
                  </a:extLst>
                </p:cNvPr>
                <p:cNvCxnSpPr>
                  <a:cxnSpLocks/>
                  <a:stCxn id="18" idx="3"/>
                  <a:endCxn id="13" idx="5"/>
                </p:cNvCxnSpPr>
                <p:nvPr/>
              </p:nvCxnSpPr>
              <p:spPr>
                <a:xfrm flipH="1">
                  <a:off x="5691975" y="4809067"/>
                  <a:ext cx="555904" cy="217302"/>
                </a:xfrm>
                <a:prstGeom prst="line">
                  <a:avLst/>
                </a:prstGeom>
                <a:ln/>
              </p:spPr>
              <p:style>
                <a:lnRef idx="1">
                  <a:schemeClr val="accent5"/>
                </a:lnRef>
                <a:fillRef idx="2">
                  <a:schemeClr val="accent5"/>
                </a:fillRef>
                <a:effectRef idx="1">
                  <a:schemeClr val="accent5"/>
                </a:effectRef>
                <a:fontRef idx="minor">
                  <a:schemeClr val="dk1"/>
                </a:fontRef>
              </p:style>
            </p:cxnSp>
          </p:grpSp>
          <p:sp>
            <p:nvSpPr>
              <p:cNvPr id="16" name="TextBox 15">
                <a:extLst>
                  <a:ext uri="{FF2B5EF4-FFF2-40B4-BE49-F238E27FC236}">
                    <a16:creationId xmlns:a16="http://schemas.microsoft.com/office/drawing/2014/main" xmlns="" id="{037B44AA-70EE-A437-5897-0744625EE559}"/>
                  </a:ext>
                </a:extLst>
              </p:cNvPr>
              <p:cNvSpPr txBox="1"/>
              <p:nvPr/>
            </p:nvSpPr>
            <p:spPr>
              <a:xfrm>
                <a:off x="5762344" y="3762135"/>
                <a:ext cx="640080" cy="2743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5B9BD5">
                        <a:lumMod val="75000"/>
                      </a:srgbClr>
                    </a:solidFill>
                    <a:effectLst/>
                    <a:uLnTx/>
                    <a:uFillTx/>
                    <a:latin typeface="Arial"/>
                    <a:ea typeface="+mn-ea"/>
                    <a:cs typeface="+mn-cs"/>
                    <a:sym typeface="Arial"/>
                  </a:rPr>
                  <a:t>KB</a:t>
                </a:r>
              </a:p>
            </p:txBody>
          </p:sp>
        </p:grpSp>
        <p:sp>
          <p:nvSpPr>
            <p:cNvPr id="13" name="Isosceles Triangle 98">
              <a:extLst>
                <a:ext uri="{FF2B5EF4-FFF2-40B4-BE49-F238E27FC236}">
                  <a16:creationId xmlns:a16="http://schemas.microsoft.com/office/drawing/2014/main" xmlns="" id="{1D29F0F6-4C17-B11C-C355-F434EA7AFA44}"/>
                </a:ext>
              </a:extLst>
            </p:cNvPr>
            <p:cNvSpPr/>
            <p:nvPr/>
          </p:nvSpPr>
          <p:spPr>
            <a:xfrm>
              <a:off x="5674564" y="6113614"/>
              <a:ext cx="182880" cy="182880"/>
            </a:xfrm>
            <a:prstGeom prst="triangle">
              <a:avLst/>
            </a:prstGeom>
            <a:ln/>
          </p:spPr>
          <p:style>
            <a:lnRef idx="1">
              <a:schemeClr val="accent5"/>
            </a:lnRef>
            <a:fillRef idx="3">
              <a:schemeClr val="accent5"/>
            </a:fillRef>
            <a:effectRef idx="2">
              <a:schemeClr val="accent5"/>
            </a:effectRef>
            <a:fontRef idx="minor">
              <a:schemeClr val="lt1"/>
            </a:fontRef>
          </p:style>
          <p:txBody>
            <a:bodyPr rot="0" spcFirstLastPara="1" vertOverflow="overflow" horzOverflow="overflow" vert="horz" wrap="square" lIns="45718" tIns="45718" rIns="45718" bIns="45718" numCol="1" spcCol="38100" rtlCol="0" anchor="t">
              <a:no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cxnSp>
        <p:nvCxnSpPr>
          <p:cNvPr id="23" name="Straight Connector 22">
            <a:extLst>
              <a:ext uri="{FF2B5EF4-FFF2-40B4-BE49-F238E27FC236}">
                <a16:creationId xmlns:a16="http://schemas.microsoft.com/office/drawing/2014/main" xmlns="" id="{91D55709-A038-2405-3CA8-200B0477B634}"/>
              </a:ext>
            </a:extLst>
          </p:cNvPr>
          <p:cNvCxnSpPr>
            <a:cxnSpLocks/>
            <a:stCxn id="18" idx="7"/>
          </p:cNvCxnSpPr>
          <p:nvPr/>
        </p:nvCxnSpPr>
        <p:spPr>
          <a:xfrm flipV="1">
            <a:off x="6537761" y="3196761"/>
            <a:ext cx="2305807" cy="971570"/>
          </a:xfrm>
          <a:prstGeom prst="line">
            <a:avLst/>
          </a:prstGeom>
        </p:spPr>
        <p:style>
          <a:lnRef idx="3">
            <a:schemeClr val="accent5"/>
          </a:lnRef>
          <a:fillRef idx="0">
            <a:schemeClr val="accent5"/>
          </a:fillRef>
          <a:effectRef idx="2">
            <a:schemeClr val="accent5"/>
          </a:effectRef>
          <a:fontRef idx="minor">
            <a:schemeClr val="tx1"/>
          </a:fontRef>
        </p:style>
      </p:cxnSp>
      <p:cxnSp>
        <p:nvCxnSpPr>
          <p:cNvPr id="24" name="Straight Connector 23">
            <a:extLst>
              <a:ext uri="{FF2B5EF4-FFF2-40B4-BE49-F238E27FC236}">
                <a16:creationId xmlns:a16="http://schemas.microsoft.com/office/drawing/2014/main" xmlns="" id="{2EC5335E-23E0-B130-9260-D1679CF7DFC0}"/>
              </a:ext>
            </a:extLst>
          </p:cNvPr>
          <p:cNvCxnSpPr>
            <a:cxnSpLocks/>
            <a:endCxn id="18" idx="4"/>
          </p:cNvCxnSpPr>
          <p:nvPr/>
        </p:nvCxnSpPr>
        <p:spPr>
          <a:xfrm flipH="1" flipV="1">
            <a:off x="6472721" y="4325352"/>
            <a:ext cx="175430" cy="774181"/>
          </a:xfrm>
          <a:prstGeom prst="line">
            <a:avLst/>
          </a:prstGeom>
        </p:spPr>
        <p:style>
          <a:lnRef idx="3">
            <a:schemeClr val="accent5"/>
          </a:lnRef>
          <a:fillRef idx="0">
            <a:schemeClr val="accent5"/>
          </a:fillRef>
          <a:effectRef idx="2">
            <a:schemeClr val="accent5"/>
          </a:effectRef>
          <a:fontRef idx="minor">
            <a:schemeClr val="tx1"/>
          </a:fontRef>
        </p:style>
      </p:cxnSp>
      <p:sp>
        <p:nvSpPr>
          <p:cNvPr id="25" name="TextBox 24">
            <a:extLst>
              <a:ext uri="{FF2B5EF4-FFF2-40B4-BE49-F238E27FC236}">
                <a16:creationId xmlns:a16="http://schemas.microsoft.com/office/drawing/2014/main" xmlns="" id="{92D337B1-1469-7952-F3F1-832450009425}"/>
              </a:ext>
            </a:extLst>
          </p:cNvPr>
          <p:cNvSpPr txBox="1"/>
          <p:nvPr/>
        </p:nvSpPr>
        <p:spPr>
          <a:xfrm>
            <a:off x="1495031" y="2569896"/>
            <a:ext cx="585216" cy="307777"/>
          </a:xfrm>
          <a:prstGeom prst="rect">
            <a:avLst/>
          </a:prstGeom>
          <a:solidFill>
            <a:srgbClr val="007A7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Flag</a:t>
            </a:r>
          </a:p>
        </p:txBody>
      </p:sp>
      <p:sp>
        <p:nvSpPr>
          <p:cNvPr id="26" name="Rounded Rectangle 7">
            <a:extLst>
              <a:ext uri="{FF2B5EF4-FFF2-40B4-BE49-F238E27FC236}">
                <a16:creationId xmlns:a16="http://schemas.microsoft.com/office/drawing/2014/main" xmlns="" id="{7E2132A2-39D0-6F1A-755F-835C4CD4F737}"/>
              </a:ext>
            </a:extLst>
          </p:cNvPr>
          <p:cNvSpPr/>
          <p:nvPr/>
        </p:nvSpPr>
        <p:spPr>
          <a:xfrm>
            <a:off x="4605705" y="5113601"/>
            <a:ext cx="520505" cy="246888"/>
          </a:xfrm>
          <a:prstGeom prst="roundRect">
            <a:avLst/>
          </a:prstGeom>
          <a:solidFill>
            <a:srgbClr val="C0504D">
              <a:lumMod val="60000"/>
              <a:lumOff val="40000"/>
            </a:srgbClr>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27" name="Rounded Rectangle 9">
            <a:extLst>
              <a:ext uri="{FF2B5EF4-FFF2-40B4-BE49-F238E27FC236}">
                <a16:creationId xmlns:a16="http://schemas.microsoft.com/office/drawing/2014/main" xmlns="" id="{5BC2BA99-0D3A-DAA5-83B7-71547485CAE2}"/>
              </a:ext>
            </a:extLst>
          </p:cNvPr>
          <p:cNvSpPr/>
          <p:nvPr/>
        </p:nvSpPr>
        <p:spPr>
          <a:xfrm>
            <a:off x="6271831" y="5112980"/>
            <a:ext cx="1261777" cy="246888"/>
          </a:xfrm>
          <a:prstGeom prst="roundRect">
            <a:avLst/>
          </a:prstGeom>
          <a:solidFill>
            <a:srgbClr val="FFC000"/>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28" name="Rounded Rectangle 10">
            <a:extLst>
              <a:ext uri="{FF2B5EF4-FFF2-40B4-BE49-F238E27FC236}">
                <a16:creationId xmlns:a16="http://schemas.microsoft.com/office/drawing/2014/main" xmlns="" id="{6025CCEC-7957-16C7-1707-769528BC0D19}"/>
              </a:ext>
            </a:extLst>
          </p:cNvPr>
          <p:cNvSpPr/>
          <p:nvPr/>
        </p:nvSpPr>
        <p:spPr>
          <a:xfrm>
            <a:off x="9620122" y="5127669"/>
            <a:ext cx="943457" cy="246888"/>
          </a:xfrm>
          <a:prstGeom prst="roundRect">
            <a:avLst/>
          </a:prstGeom>
          <a:solidFill>
            <a:srgbClr val="C0504D">
              <a:lumMod val="60000"/>
              <a:lumOff val="40000"/>
            </a:srgbClr>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29" name="Rounded Rectangle 11">
            <a:extLst>
              <a:ext uri="{FF2B5EF4-FFF2-40B4-BE49-F238E27FC236}">
                <a16:creationId xmlns:a16="http://schemas.microsoft.com/office/drawing/2014/main" xmlns="" id="{20C1103E-DE32-2071-8D4A-DD660C1A8C2F}"/>
              </a:ext>
            </a:extLst>
          </p:cNvPr>
          <p:cNvSpPr/>
          <p:nvPr/>
        </p:nvSpPr>
        <p:spPr>
          <a:xfrm>
            <a:off x="3479113" y="5420537"/>
            <a:ext cx="520505" cy="246888"/>
          </a:xfrm>
          <a:prstGeom prst="roundRect">
            <a:avLst/>
          </a:prstGeom>
          <a:solidFill>
            <a:srgbClr val="C0504D">
              <a:lumMod val="60000"/>
              <a:lumOff val="40000"/>
            </a:srgbClr>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30" name="Rounded Rectangle 12">
            <a:extLst>
              <a:ext uri="{FF2B5EF4-FFF2-40B4-BE49-F238E27FC236}">
                <a16:creationId xmlns:a16="http://schemas.microsoft.com/office/drawing/2014/main" xmlns="" id="{6B2A01E7-8E4C-085C-8FD6-A844CF351D79}"/>
              </a:ext>
            </a:extLst>
          </p:cNvPr>
          <p:cNvSpPr/>
          <p:nvPr/>
        </p:nvSpPr>
        <p:spPr>
          <a:xfrm>
            <a:off x="4369271" y="5420536"/>
            <a:ext cx="943457" cy="246888"/>
          </a:xfrm>
          <a:prstGeom prst="roundRect">
            <a:avLst/>
          </a:prstGeom>
          <a:solidFill>
            <a:srgbClr val="C0504D">
              <a:lumMod val="60000"/>
              <a:lumOff val="40000"/>
            </a:srgbClr>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31" name="Rounded Rectangle 25">
            <a:extLst>
              <a:ext uri="{FF2B5EF4-FFF2-40B4-BE49-F238E27FC236}">
                <a16:creationId xmlns:a16="http://schemas.microsoft.com/office/drawing/2014/main" xmlns="" id="{14D7E87C-6A8C-8220-2724-A247F28EC3AF}"/>
              </a:ext>
            </a:extLst>
          </p:cNvPr>
          <p:cNvSpPr/>
          <p:nvPr/>
        </p:nvSpPr>
        <p:spPr>
          <a:xfrm>
            <a:off x="2443525" y="5129048"/>
            <a:ext cx="435464" cy="274320"/>
          </a:xfrm>
          <a:prstGeom prst="roundRect">
            <a:avLst/>
          </a:prstGeom>
          <a:solidFill>
            <a:srgbClr val="BCD9C2"/>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32" name="Rounded Rectangle 26">
            <a:extLst>
              <a:ext uri="{FF2B5EF4-FFF2-40B4-BE49-F238E27FC236}">
                <a16:creationId xmlns:a16="http://schemas.microsoft.com/office/drawing/2014/main" xmlns="" id="{B6BC3876-74EC-DC49-0A30-6D65245944A2}"/>
              </a:ext>
            </a:extLst>
          </p:cNvPr>
          <p:cNvSpPr/>
          <p:nvPr/>
        </p:nvSpPr>
        <p:spPr>
          <a:xfrm>
            <a:off x="2199644" y="5447674"/>
            <a:ext cx="435464" cy="274320"/>
          </a:xfrm>
          <a:prstGeom prst="roundRect">
            <a:avLst/>
          </a:prstGeom>
          <a:solidFill>
            <a:srgbClr val="BCD9C2"/>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33" name="Curved Down Arrow 29">
            <a:extLst>
              <a:ext uri="{FF2B5EF4-FFF2-40B4-BE49-F238E27FC236}">
                <a16:creationId xmlns:a16="http://schemas.microsoft.com/office/drawing/2014/main" xmlns="" id="{B1A41015-4E8B-0BA8-EF26-C76CB468E28F}"/>
              </a:ext>
            </a:extLst>
          </p:cNvPr>
          <p:cNvSpPr/>
          <p:nvPr/>
        </p:nvSpPr>
        <p:spPr>
          <a:xfrm rot="21266533" flipV="1">
            <a:off x="2455419" y="5465072"/>
            <a:ext cx="4369885" cy="523216"/>
          </a:xfrm>
          <a:prstGeom prst="curvedDownArrow">
            <a:avLst>
              <a:gd name="adj1" fmla="val 25000"/>
              <a:gd name="adj2" fmla="val 69499"/>
              <a:gd name="adj3" fmla="val 25000"/>
            </a:avLst>
          </a:prstGeom>
          <a:solidFill>
            <a:srgbClr val="AAD7B0"/>
          </a:solidFill>
          <a:ln w="9525" cap="flat" cmpd="sng" algn="ctr">
            <a:solidFill>
              <a:srgbClr val="AAD7B0"/>
            </a:solidFill>
            <a:prstDash val="solid"/>
          </a:ln>
          <a:effectLst/>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34" name="Rounded Rectangle 31">
            <a:extLst>
              <a:ext uri="{FF2B5EF4-FFF2-40B4-BE49-F238E27FC236}">
                <a16:creationId xmlns:a16="http://schemas.microsoft.com/office/drawing/2014/main" xmlns="" id="{31F3FB34-F220-C537-96FC-19AF446784D3}"/>
              </a:ext>
            </a:extLst>
          </p:cNvPr>
          <p:cNvSpPr/>
          <p:nvPr/>
        </p:nvSpPr>
        <p:spPr>
          <a:xfrm>
            <a:off x="3059607" y="5783229"/>
            <a:ext cx="2293505" cy="338554"/>
          </a:xfrm>
          <a:prstGeom prst="roundRect">
            <a:avLst/>
          </a:prstGeom>
          <a:solidFill>
            <a:srgbClr val="BCD9C2"/>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35" name="Rectangle 34">
            <a:extLst>
              <a:ext uri="{FF2B5EF4-FFF2-40B4-BE49-F238E27FC236}">
                <a16:creationId xmlns:a16="http://schemas.microsoft.com/office/drawing/2014/main" xmlns="" id="{566CB76F-01B9-4FA8-37B3-C473AF4FEBED}"/>
              </a:ext>
            </a:extLst>
          </p:cNvPr>
          <p:cNvSpPr/>
          <p:nvPr/>
        </p:nvSpPr>
        <p:spPr>
          <a:xfrm>
            <a:off x="3058894" y="5772224"/>
            <a:ext cx="2294218" cy="338554"/>
          </a:xfrm>
          <a:prstGeom prst="rect">
            <a:avLst/>
          </a:prstGeom>
        </p:spPr>
        <p:txBody>
          <a:bodyPr wrap="none">
            <a:spAutoFit/>
          </a:bodyPr>
          <a:lstStyle/>
          <a:p>
            <a:pPr marL="0" marR="0" lvl="2" indent="0" algn="l" defTabSz="914400" rtl="0" eaLnBrk="1" fontAlgn="auto" latinLnBrk="0" hangingPunct="0">
              <a:lnSpc>
                <a:spcPct val="100000"/>
              </a:lnSpc>
              <a:spcBef>
                <a:spcPts val="200"/>
              </a:spcBef>
              <a:spcAft>
                <a:spcPts val="0"/>
              </a:spcAft>
              <a:buClr>
                <a:srgbClr val="000000"/>
              </a:buClr>
              <a:buSzTx/>
              <a:buFont typeface="Arial"/>
              <a:buNone/>
              <a:tabLst/>
              <a:defRPr/>
            </a:pPr>
            <a:r>
              <a:rPr kumimoji="0" lang="en-US" altLang="zh-CN"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Helvetica"/>
              </a:rPr>
              <a:t>Contact.Meet_Participant</a:t>
            </a:r>
            <a:endParaRPr kumimoji="0" lang="en-US" altLang="zh-CN"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Helvetica"/>
            </a:endParaRPr>
          </a:p>
        </p:txBody>
      </p:sp>
      <p:sp>
        <p:nvSpPr>
          <p:cNvPr id="36" name="Rectangle 35">
            <a:extLst>
              <a:ext uri="{FF2B5EF4-FFF2-40B4-BE49-F238E27FC236}">
                <a16:creationId xmlns:a16="http://schemas.microsoft.com/office/drawing/2014/main" xmlns="" id="{43B66A21-7BC7-269F-13AA-711DCF8748C7}"/>
              </a:ext>
            </a:extLst>
          </p:cNvPr>
          <p:cNvSpPr/>
          <p:nvPr/>
        </p:nvSpPr>
        <p:spPr>
          <a:xfrm>
            <a:off x="317499" y="5015127"/>
            <a:ext cx="11556999" cy="700576"/>
          </a:xfrm>
          <a:prstGeom prst="rect">
            <a:avLst/>
          </a:prstGeom>
          <a:ln>
            <a:solidFill>
              <a:srgbClr val="4F81BD"/>
            </a:solidFill>
          </a:ln>
        </p:spPr>
        <p:txBody>
          <a:bodyPr wrap="square">
            <a:spAutoFit/>
          </a:bodyPr>
          <a:lstStyle/>
          <a:p>
            <a:pPr marL="0" marR="0" lvl="0" indent="0" algn="just" defTabSz="914400" rtl="0" eaLnBrk="1" fontAlgn="auto" latinLnBrk="0" hangingPunct="0">
              <a:lnSpc>
                <a:spcPct val="13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Helvetica"/>
              </a:rPr>
              <a:t>    The first-ever official visit by a British royal to Israel is underway. Prince William the 36 year-old Duke of Cambridge and second in line to the throne will meet with both Israeli and Palestinian leaders over the next three days.</a:t>
            </a:r>
          </a:p>
        </p:txBody>
      </p:sp>
      <p:cxnSp>
        <p:nvCxnSpPr>
          <p:cNvPr id="37" name="Connector: Curved 1040">
            <a:extLst>
              <a:ext uri="{FF2B5EF4-FFF2-40B4-BE49-F238E27FC236}">
                <a16:creationId xmlns:a16="http://schemas.microsoft.com/office/drawing/2014/main" xmlns="" id="{E513BD4F-AFC0-42B5-065A-992D0DDAECD6}"/>
              </a:ext>
            </a:extLst>
          </p:cNvPr>
          <p:cNvCxnSpPr>
            <a:cxnSpLocks/>
            <a:endCxn id="17" idx="0"/>
          </p:cNvCxnSpPr>
          <p:nvPr/>
        </p:nvCxnSpPr>
        <p:spPr>
          <a:xfrm>
            <a:off x="2080247" y="2712620"/>
            <a:ext cx="3790850" cy="1103986"/>
          </a:xfrm>
          <a:prstGeom prst="curvedConnector2">
            <a:avLst/>
          </a:prstGeom>
        </p:spPr>
        <p:style>
          <a:lnRef idx="3">
            <a:schemeClr val="accent5"/>
          </a:lnRef>
          <a:fillRef idx="0">
            <a:schemeClr val="accent5"/>
          </a:fillRef>
          <a:effectRef idx="2">
            <a:schemeClr val="accent5"/>
          </a:effectRef>
          <a:fontRef idx="minor">
            <a:schemeClr val="tx1"/>
          </a:fontRef>
        </p:style>
      </p:cxnSp>
      <p:cxnSp>
        <p:nvCxnSpPr>
          <p:cNvPr id="38" name="Connector: Curved 191">
            <a:extLst>
              <a:ext uri="{FF2B5EF4-FFF2-40B4-BE49-F238E27FC236}">
                <a16:creationId xmlns:a16="http://schemas.microsoft.com/office/drawing/2014/main" xmlns="" id="{4B6AED0C-7F53-29FD-A0A0-FCFA954F8FF2}"/>
              </a:ext>
            </a:extLst>
          </p:cNvPr>
          <p:cNvCxnSpPr>
            <a:cxnSpLocks/>
            <a:stCxn id="31" idx="0"/>
            <a:endCxn id="13" idx="3"/>
          </p:cNvCxnSpPr>
          <p:nvPr/>
        </p:nvCxnSpPr>
        <p:spPr>
          <a:xfrm rot="5400000" flipH="1" flipV="1">
            <a:off x="3972710" y="3295701"/>
            <a:ext cx="521895" cy="3144800"/>
          </a:xfrm>
          <a:prstGeom prst="curvedConnector3">
            <a:avLst>
              <a:gd name="adj1" fmla="val 50000"/>
            </a:avLst>
          </a:prstGeom>
        </p:spPr>
        <p:style>
          <a:lnRef idx="3">
            <a:schemeClr val="accent5"/>
          </a:lnRef>
          <a:fillRef idx="0">
            <a:schemeClr val="accent5"/>
          </a:fillRef>
          <a:effectRef idx="2">
            <a:schemeClr val="accent5"/>
          </a:effectRef>
          <a:fontRef idx="minor">
            <a:schemeClr val="tx1"/>
          </a:fontRef>
        </p:style>
      </p:cxnSp>
      <p:sp>
        <p:nvSpPr>
          <p:cNvPr id="39" name="Isosceles Triangle 98">
            <a:extLst>
              <a:ext uri="{FF2B5EF4-FFF2-40B4-BE49-F238E27FC236}">
                <a16:creationId xmlns:a16="http://schemas.microsoft.com/office/drawing/2014/main" xmlns="" id="{3914B87F-494C-F361-044B-E1DA253D1A76}"/>
              </a:ext>
            </a:extLst>
          </p:cNvPr>
          <p:cNvSpPr/>
          <p:nvPr/>
        </p:nvSpPr>
        <p:spPr>
          <a:xfrm>
            <a:off x="9494919" y="1792837"/>
            <a:ext cx="182880" cy="182880"/>
          </a:xfrm>
          <a:prstGeom prst="triangle">
            <a:avLst/>
          </a:prstGeom>
          <a:ln/>
        </p:spPr>
        <p:style>
          <a:lnRef idx="1">
            <a:schemeClr val="accent5"/>
          </a:lnRef>
          <a:fillRef idx="3">
            <a:schemeClr val="accent5"/>
          </a:fillRef>
          <a:effectRef idx="2">
            <a:schemeClr val="accent5"/>
          </a:effectRef>
          <a:fontRef idx="minor">
            <a:schemeClr val="lt1"/>
          </a:fontRef>
        </p:style>
        <p:txBody>
          <a:bodyPr rot="0" spcFirstLastPara="1" vertOverflow="overflow" horzOverflow="overflow" vert="horz" wrap="square" lIns="45718" tIns="45718" rIns="45718" bIns="45718" numCol="1" spcCol="38100" rtlCol="0" anchor="t">
            <a:no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0" name="TextBox 39">
            <a:extLst>
              <a:ext uri="{FF2B5EF4-FFF2-40B4-BE49-F238E27FC236}">
                <a16:creationId xmlns:a16="http://schemas.microsoft.com/office/drawing/2014/main" xmlns="" id="{17CE1B9C-3E6D-EE6B-445E-18FDF8F8DD6E}"/>
              </a:ext>
            </a:extLst>
          </p:cNvPr>
          <p:cNvSpPr txBox="1"/>
          <p:nvPr/>
        </p:nvSpPr>
        <p:spPr>
          <a:xfrm>
            <a:off x="9757221" y="1730389"/>
            <a:ext cx="6222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event</a:t>
            </a:r>
          </a:p>
        </p:txBody>
      </p:sp>
      <p:sp>
        <p:nvSpPr>
          <p:cNvPr id="41" name="Oval 40">
            <a:extLst>
              <a:ext uri="{FF2B5EF4-FFF2-40B4-BE49-F238E27FC236}">
                <a16:creationId xmlns:a16="http://schemas.microsoft.com/office/drawing/2014/main" xmlns="" id="{43F2A8C3-F351-6987-494C-917C57C59899}"/>
              </a:ext>
            </a:extLst>
          </p:cNvPr>
          <p:cNvSpPr/>
          <p:nvPr/>
        </p:nvSpPr>
        <p:spPr>
          <a:xfrm>
            <a:off x="10736424" y="1792296"/>
            <a:ext cx="183962" cy="18396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xmlns="" id="{8D68A1F6-FB3F-1185-755B-298594422AD5}"/>
              </a:ext>
            </a:extLst>
          </p:cNvPr>
          <p:cNvSpPr txBox="1"/>
          <p:nvPr/>
        </p:nvSpPr>
        <p:spPr>
          <a:xfrm>
            <a:off x="10985782" y="1730389"/>
            <a:ext cx="6126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entity</a:t>
            </a:r>
          </a:p>
        </p:txBody>
      </p:sp>
      <p:sp>
        <p:nvSpPr>
          <p:cNvPr id="43" name="Rounded Rectangle 10">
            <a:extLst>
              <a:ext uri="{FF2B5EF4-FFF2-40B4-BE49-F238E27FC236}">
                <a16:creationId xmlns:a16="http://schemas.microsoft.com/office/drawing/2014/main" xmlns="" id="{41CECCA0-6BD5-86DA-647E-F7081B33120A}"/>
              </a:ext>
            </a:extLst>
          </p:cNvPr>
          <p:cNvSpPr/>
          <p:nvPr/>
        </p:nvSpPr>
        <p:spPr>
          <a:xfrm>
            <a:off x="4339775" y="6399567"/>
            <a:ext cx="361523" cy="259599"/>
          </a:xfrm>
          <a:prstGeom prst="roundRect">
            <a:avLst/>
          </a:prstGeom>
          <a:solidFill>
            <a:srgbClr val="C0504D">
              <a:lumMod val="60000"/>
              <a:lumOff val="40000"/>
            </a:srgbClr>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44" name="TextBox 43">
            <a:extLst>
              <a:ext uri="{FF2B5EF4-FFF2-40B4-BE49-F238E27FC236}">
                <a16:creationId xmlns:a16="http://schemas.microsoft.com/office/drawing/2014/main" xmlns="" id="{F4C68300-59FC-63B8-8105-602912D12136}"/>
              </a:ext>
            </a:extLst>
          </p:cNvPr>
          <p:cNvSpPr txBox="1"/>
          <p:nvPr/>
        </p:nvSpPr>
        <p:spPr>
          <a:xfrm>
            <a:off x="4762492" y="6375478"/>
            <a:ext cx="10919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entity: GPE</a:t>
            </a:r>
          </a:p>
        </p:txBody>
      </p:sp>
      <p:sp>
        <p:nvSpPr>
          <p:cNvPr id="45" name="TextBox 44">
            <a:extLst>
              <a:ext uri="{FF2B5EF4-FFF2-40B4-BE49-F238E27FC236}">
                <a16:creationId xmlns:a16="http://schemas.microsoft.com/office/drawing/2014/main" xmlns="" id="{61DC8507-48CD-25A1-866F-3842CA2F2377}"/>
              </a:ext>
            </a:extLst>
          </p:cNvPr>
          <p:cNvSpPr txBox="1"/>
          <p:nvPr/>
        </p:nvSpPr>
        <p:spPr>
          <a:xfrm>
            <a:off x="6340197" y="6375478"/>
            <a:ext cx="11031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entity: PER</a:t>
            </a:r>
          </a:p>
        </p:txBody>
      </p:sp>
      <p:sp>
        <p:nvSpPr>
          <p:cNvPr id="46" name="Rounded Rectangle 9">
            <a:extLst>
              <a:ext uri="{FF2B5EF4-FFF2-40B4-BE49-F238E27FC236}">
                <a16:creationId xmlns:a16="http://schemas.microsoft.com/office/drawing/2014/main" xmlns="" id="{BF43645F-EE11-8151-C958-F10EF502C13A}"/>
              </a:ext>
            </a:extLst>
          </p:cNvPr>
          <p:cNvSpPr/>
          <p:nvPr/>
        </p:nvSpPr>
        <p:spPr>
          <a:xfrm>
            <a:off x="5903650" y="6388578"/>
            <a:ext cx="337913" cy="281576"/>
          </a:xfrm>
          <a:prstGeom prst="roundRect">
            <a:avLst/>
          </a:prstGeom>
          <a:solidFill>
            <a:srgbClr val="FFC000"/>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47" name="Rounded Rectangle 26">
            <a:extLst>
              <a:ext uri="{FF2B5EF4-FFF2-40B4-BE49-F238E27FC236}">
                <a16:creationId xmlns:a16="http://schemas.microsoft.com/office/drawing/2014/main" xmlns="" id="{394A074E-BBC3-6379-820B-53979E335796}"/>
              </a:ext>
            </a:extLst>
          </p:cNvPr>
          <p:cNvSpPr/>
          <p:nvPr/>
        </p:nvSpPr>
        <p:spPr>
          <a:xfrm>
            <a:off x="7510021" y="6392206"/>
            <a:ext cx="435464" cy="274320"/>
          </a:xfrm>
          <a:prstGeom prst="roundRect">
            <a:avLst/>
          </a:prstGeom>
          <a:solidFill>
            <a:srgbClr val="BCD9C2"/>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Helvetica"/>
            </a:endParaRPr>
          </a:p>
        </p:txBody>
      </p:sp>
      <p:sp>
        <p:nvSpPr>
          <p:cNvPr id="48" name="TextBox 47">
            <a:extLst>
              <a:ext uri="{FF2B5EF4-FFF2-40B4-BE49-F238E27FC236}">
                <a16:creationId xmlns:a16="http://schemas.microsoft.com/office/drawing/2014/main" xmlns="" id="{897BFBF1-81D0-A0D6-BCF1-744640C79C63}"/>
              </a:ext>
            </a:extLst>
          </p:cNvPr>
          <p:cNvSpPr txBox="1"/>
          <p:nvPr/>
        </p:nvSpPr>
        <p:spPr>
          <a:xfrm>
            <a:off x="8001077" y="6375478"/>
            <a:ext cx="6222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event</a:t>
            </a:r>
          </a:p>
        </p:txBody>
      </p:sp>
      <p:sp>
        <p:nvSpPr>
          <p:cNvPr id="49" name="TextBox 48">
            <a:extLst>
              <a:ext uri="{FF2B5EF4-FFF2-40B4-BE49-F238E27FC236}">
                <a16:creationId xmlns:a16="http://schemas.microsoft.com/office/drawing/2014/main" xmlns="" id="{8D66516C-E715-823A-F8CF-85B055280D69}"/>
              </a:ext>
            </a:extLst>
          </p:cNvPr>
          <p:cNvSpPr txBox="1"/>
          <p:nvPr/>
        </p:nvSpPr>
        <p:spPr>
          <a:xfrm>
            <a:off x="5240093" y="3827611"/>
            <a:ext cx="6222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5B9BD5"/>
                </a:solidFill>
                <a:effectLst/>
                <a:uLnTx/>
                <a:uFillTx/>
                <a:latin typeface="Arial"/>
                <a:cs typeface="Arial"/>
                <a:sym typeface="Arial"/>
              </a:rPr>
              <a:t>Israel</a:t>
            </a:r>
          </a:p>
        </p:txBody>
      </p:sp>
      <p:sp>
        <p:nvSpPr>
          <p:cNvPr id="50" name="TextBox 49">
            <a:extLst>
              <a:ext uri="{FF2B5EF4-FFF2-40B4-BE49-F238E27FC236}">
                <a16:creationId xmlns:a16="http://schemas.microsoft.com/office/drawing/2014/main" xmlns="" id="{91B6A537-E0F0-D676-EAF1-37A1B4820655}"/>
              </a:ext>
            </a:extLst>
          </p:cNvPr>
          <p:cNvSpPr txBox="1"/>
          <p:nvPr/>
        </p:nvSpPr>
        <p:spPr>
          <a:xfrm>
            <a:off x="5242291" y="4415417"/>
            <a:ext cx="4940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5B9BD5"/>
                </a:solidFill>
                <a:effectLst/>
                <a:uLnTx/>
                <a:uFillTx/>
                <a:latin typeface="Arial"/>
                <a:cs typeface="Arial"/>
                <a:sym typeface="Arial"/>
              </a:rPr>
              <a:t>visit</a:t>
            </a:r>
          </a:p>
        </p:txBody>
      </p:sp>
      <p:sp>
        <p:nvSpPr>
          <p:cNvPr id="51" name="TextBox 50">
            <a:extLst>
              <a:ext uri="{FF2B5EF4-FFF2-40B4-BE49-F238E27FC236}">
                <a16:creationId xmlns:a16="http://schemas.microsoft.com/office/drawing/2014/main" xmlns="" id="{C0B72977-BF45-9C50-4127-D624058C6FFE}"/>
              </a:ext>
            </a:extLst>
          </p:cNvPr>
          <p:cNvSpPr txBox="1"/>
          <p:nvPr/>
        </p:nvSpPr>
        <p:spPr>
          <a:xfrm>
            <a:off x="6503646" y="4165734"/>
            <a:ext cx="8152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5B9BD5"/>
                </a:solidFill>
                <a:effectLst/>
                <a:uLnTx/>
                <a:uFillTx/>
                <a:latin typeface="Arial"/>
                <a:cs typeface="Arial"/>
                <a:sym typeface="Arial"/>
              </a:rPr>
              <a:t>Prince William</a:t>
            </a:r>
          </a:p>
        </p:txBody>
      </p:sp>
    </p:spTree>
    <p:extLst>
      <p:ext uri="{BB962C8B-B14F-4D97-AF65-F5344CB8AC3E}">
        <p14:creationId xmlns:p14="http://schemas.microsoft.com/office/powerpoint/2010/main" val="1990274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40C9400F-524E-F631-A95B-148CD7A6B5A7}"/>
              </a:ext>
            </a:extLst>
          </p:cNvPr>
          <p:cNvSpPr/>
          <p:nvPr/>
        </p:nvSpPr>
        <p:spPr>
          <a:xfrm>
            <a:off x="4741333" y="2110913"/>
            <a:ext cx="4064000" cy="4064000"/>
          </a:xfrm>
          <a:prstGeom prst="ellipse">
            <a:avLst/>
          </a:prstGeom>
        </p:spPr>
        <p:style>
          <a:lnRef idx="2">
            <a:schemeClr val="lt1">
              <a:hueOff val="0"/>
              <a:satOff val="0"/>
              <a:lumOff val="0"/>
              <a:alphaOff val="0"/>
            </a:schemeClr>
          </a:lnRef>
          <a:fillRef idx="1">
            <a:schemeClr val="accent1">
              <a:shade val="80000"/>
              <a:hueOff val="709557"/>
              <a:satOff val="-39844"/>
              <a:lumOff val="34361"/>
              <a:alphaOff val="0"/>
            </a:schemeClr>
          </a:fillRef>
          <a:effectRef idx="0">
            <a:schemeClr val="accent1">
              <a:shade val="80000"/>
              <a:hueOff val="709557"/>
              <a:satOff val="-39844"/>
              <a:lumOff val="34361"/>
              <a:alphaOff val="0"/>
            </a:schemeClr>
          </a:effectRef>
          <a:fontRef idx="minor">
            <a:schemeClr val="lt1"/>
          </a:fontRef>
        </p:style>
      </p:sp>
      <p:sp>
        <p:nvSpPr>
          <p:cNvPr id="28" name="Oval 27">
            <a:extLst>
              <a:ext uri="{FF2B5EF4-FFF2-40B4-BE49-F238E27FC236}">
                <a16:creationId xmlns:a16="http://schemas.microsoft.com/office/drawing/2014/main" xmlns="" id="{8844E3CE-0E32-CCB2-1434-7F4249585F09}"/>
              </a:ext>
            </a:extLst>
          </p:cNvPr>
          <p:cNvSpPr/>
          <p:nvPr/>
        </p:nvSpPr>
        <p:spPr>
          <a:xfrm>
            <a:off x="5192775" y="2562355"/>
            <a:ext cx="3161114" cy="3161114"/>
          </a:xfrm>
          <a:prstGeom prst="ellipse">
            <a:avLst/>
          </a:prstGeom>
        </p:spPr>
        <p:style>
          <a:lnRef idx="2">
            <a:schemeClr val="lt1">
              <a:hueOff val="0"/>
              <a:satOff val="0"/>
              <a:lumOff val="0"/>
              <a:alphaOff val="0"/>
            </a:schemeClr>
          </a:lnRef>
          <a:fillRef idx="1">
            <a:schemeClr val="accent1">
              <a:shade val="80000"/>
              <a:hueOff val="532167"/>
              <a:satOff val="-29883"/>
              <a:lumOff val="25771"/>
              <a:alphaOff val="0"/>
            </a:schemeClr>
          </a:fillRef>
          <a:effectRef idx="0">
            <a:schemeClr val="accent1">
              <a:shade val="80000"/>
              <a:hueOff val="532167"/>
              <a:satOff val="-29883"/>
              <a:lumOff val="25771"/>
              <a:alphaOff val="0"/>
            </a:schemeClr>
          </a:effectRef>
          <a:fontRef idx="minor">
            <a:schemeClr val="lt1"/>
          </a:fontRef>
        </p:style>
      </p:sp>
      <p:sp>
        <p:nvSpPr>
          <p:cNvPr id="27" name="Oval 26">
            <a:extLst>
              <a:ext uri="{FF2B5EF4-FFF2-40B4-BE49-F238E27FC236}">
                <a16:creationId xmlns:a16="http://schemas.microsoft.com/office/drawing/2014/main" xmlns="" id="{54E63614-CC5D-D6AC-FE3E-5C0800FFF5F8}"/>
              </a:ext>
            </a:extLst>
          </p:cNvPr>
          <p:cNvSpPr/>
          <p:nvPr/>
        </p:nvSpPr>
        <p:spPr>
          <a:xfrm>
            <a:off x="5189388" y="2560603"/>
            <a:ext cx="3161114" cy="3161114"/>
          </a:xfrm>
          <a:prstGeom prst="ellipse">
            <a:avLst/>
          </a:prstGeom>
          <a:solidFill>
            <a:schemeClr val="bg1">
              <a:lumMod val="75000"/>
            </a:schemeClr>
          </a:solidFill>
        </p:spPr>
        <p:style>
          <a:lnRef idx="2">
            <a:schemeClr val="lt1">
              <a:hueOff val="0"/>
              <a:satOff val="0"/>
              <a:lumOff val="0"/>
              <a:alphaOff val="0"/>
            </a:schemeClr>
          </a:lnRef>
          <a:fillRef idx="1">
            <a:schemeClr val="accent1">
              <a:shade val="80000"/>
              <a:hueOff val="532167"/>
              <a:satOff val="-29883"/>
              <a:lumOff val="25771"/>
              <a:alphaOff val="0"/>
            </a:schemeClr>
          </a:fillRef>
          <a:effectRef idx="0">
            <a:schemeClr val="accent1">
              <a:shade val="80000"/>
              <a:hueOff val="532167"/>
              <a:satOff val="-29883"/>
              <a:lumOff val="25771"/>
              <a:alphaOff val="0"/>
            </a:schemeClr>
          </a:effectRef>
          <a:fontRef idx="minor">
            <a:schemeClr val="lt1"/>
          </a:fontRef>
        </p:style>
      </p:sp>
      <p:sp>
        <p:nvSpPr>
          <p:cNvPr id="2" name="Title 1">
            <a:extLst>
              <a:ext uri="{FF2B5EF4-FFF2-40B4-BE49-F238E27FC236}">
                <a16:creationId xmlns:a16="http://schemas.microsoft.com/office/drawing/2014/main" xmlns="" id="{C441B0DD-AA19-5544-B168-F3C9165F8885}"/>
              </a:ext>
            </a:extLst>
          </p:cNvPr>
          <p:cNvSpPr>
            <a:spLocks noGrp="1"/>
          </p:cNvSpPr>
          <p:nvPr>
            <p:ph type="title"/>
          </p:nvPr>
        </p:nvSpPr>
        <p:spPr/>
        <p:txBody>
          <a:bodyPr/>
          <a:lstStyle/>
          <a:p>
            <a:r>
              <a:rPr lang="en-US" dirty="0"/>
              <a:t>Adding knowledge to pretraining models</a:t>
            </a:r>
          </a:p>
        </p:txBody>
      </p:sp>
      <p:graphicFrame>
        <p:nvGraphicFramePr>
          <p:cNvPr id="5" name="Content Placeholder 4">
            <a:extLst>
              <a:ext uri="{FF2B5EF4-FFF2-40B4-BE49-F238E27FC236}">
                <a16:creationId xmlns:a16="http://schemas.microsoft.com/office/drawing/2014/main" xmlns="" id="{F5FB8EB9-56FA-5E4A-83CC-4138C2F326DF}"/>
              </a:ext>
            </a:extLst>
          </p:cNvPr>
          <p:cNvGraphicFramePr>
            <a:graphicFrameLocks noGrp="1"/>
          </p:cNvGraphicFramePr>
          <p:nvPr>
            <p:ph idx="1"/>
          </p:nvPr>
        </p:nvGraphicFramePr>
        <p:xfrm>
          <a:off x="838201" y="1231900"/>
          <a:ext cx="3474308"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8EAE9009-A726-DE46-89EE-569ACB9E686F}"/>
              </a:ext>
            </a:extLst>
          </p:cNvPr>
          <p:cNvSpPr>
            <a:spLocks noGrp="1"/>
          </p:cNvSpPr>
          <p:nvPr>
            <p:ph type="sldNum" sz="quarter" idx="12"/>
          </p:nvPr>
        </p:nvSpPr>
        <p:spPr/>
        <p:txBody>
          <a:bodyPr/>
          <a:lstStyle/>
          <a:p>
            <a:fld id="{89057327-5C45-3844-9BAD-8A2E33F71C3A}" type="slidenum">
              <a:rPr lang="en-US" smtClean="0"/>
              <a:t>53</a:t>
            </a:fld>
            <a:endParaRPr lang="en-US"/>
          </a:p>
        </p:txBody>
      </p:sp>
      <p:sp>
        <p:nvSpPr>
          <p:cNvPr id="9" name="Oval 8">
            <a:extLst>
              <a:ext uri="{FF2B5EF4-FFF2-40B4-BE49-F238E27FC236}">
                <a16:creationId xmlns:a16="http://schemas.microsoft.com/office/drawing/2014/main" xmlns="" id="{9AF09778-C3E2-8372-623D-C02110FBDB30}"/>
              </a:ext>
            </a:extLst>
          </p:cNvPr>
          <p:cNvSpPr/>
          <p:nvPr/>
        </p:nvSpPr>
        <p:spPr>
          <a:xfrm>
            <a:off x="5644218" y="3013798"/>
            <a:ext cx="2258229" cy="2258229"/>
          </a:xfrm>
          <a:prstGeom prst="ellipse">
            <a:avLst/>
          </a:prstGeom>
          <a:solidFill>
            <a:schemeClr val="bg1">
              <a:lumMod val="75000"/>
            </a:schemeClr>
          </a:solidFill>
        </p:spPr>
        <p:style>
          <a:lnRef idx="2">
            <a:schemeClr val="lt1">
              <a:hueOff val="0"/>
              <a:satOff val="0"/>
              <a:lumOff val="0"/>
              <a:alphaOff val="0"/>
            </a:schemeClr>
          </a:lnRef>
          <a:fillRef idx="1">
            <a:schemeClr val="accent1">
              <a:shade val="80000"/>
              <a:hueOff val="354778"/>
              <a:satOff val="-19922"/>
              <a:lumOff val="17181"/>
              <a:alphaOff val="0"/>
            </a:schemeClr>
          </a:fillRef>
          <a:effectRef idx="0">
            <a:schemeClr val="accent1">
              <a:shade val="80000"/>
              <a:hueOff val="354778"/>
              <a:satOff val="-19922"/>
              <a:lumOff val="17181"/>
              <a:alphaOff val="0"/>
            </a:schemeClr>
          </a:effectRef>
          <a:fontRef idx="minor">
            <a:schemeClr val="lt1"/>
          </a:fontRef>
        </p:style>
      </p:sp>
      <p:sp>
        <p:nvSpPr>
          <p:cNvPr id="10" name="Oval 9">
            <a:extLst>
              <a:ext uri="{FF2B5EF4-FFF2-40B4-BE49-F238E27FC236}">
                <a16:creationId xmlns:a16="http://schemas.microsoft.com/office/drawing/2014/main" xmlns="" id="{C6EA64CB-297A-CD4B-DDFA-757A5360407B}"/>
              </a:ext>
            </a:extLst>
          </p:cNvPr>
          <p:cNvSpPr/>
          <p:nvPr/>
        </p:nvSpPr>
        <p:spPr>
          <a:xfrm>
            <a:off x="6095999" y="3465580"/>
            <a:ext cx="1354666" cy="1354666"/>
          </a:xfrm>
          <a:prstGeom prst="ellipse">
            <a:avLst/>
          </a:prstGeom>
          <a:solidFill>
            <a:schemeClr val="bg1">
              <a:lumMod val="75000"/>
            </a:schemeClr>
          </a:solidFill>
        </p:spPr>
        <p:style>
          <a:lnRef idx="2">
            <a:schemeClr val="lt1">
              <a:hueOff val="0"/>
              <a:satOff val="0"/>
              <a:lumOff val="0"/>
              <a:alphaOff val="0"/>
            </a:schemeClr>
          </a:lnRef>
          <a:fillRef idx="1">
            <a:schemeClr val="accent1">
              <a:shade val="80000"/>
              <a:hueOff val="177389"/>
              <a:satOff val="-9961"/>
              <a:lumOff val="8590"/>
              <a:alphaOff val="0"/>
            </a:schemeClr>
          </a:fillRef>
          <a:effectRef idx="0">
            <a:schemeClr val="accent1">
              <a:shade val="80000"/>
              <a:hueOff val="177389"/>
              <a:satOff val="-9961"/>
              <a:lumOff val="8590"/>
              <a:alphaOff val="0"/>
            </a:schemeClr>
          </a:effectRef>
          <a:fontRef idx="minor">
            <a:schemeClr val="lt1"/>
          </a:fontRef>
        </p:style>
      </p:sp>
      <p:sp>
        <p:nvSpPr>
          <p:cNvPr id="11" name="Oval 10">
            <a:extLst>
              <a:ext uri="{FF2B5EF4-FFF2-40B4-BE49-F238E27FC236}">
                <a16:creationId xmlns:a16="http://schemas.microsoft.com/office/drawing/2014/main" xmlns="" id="{1602A872-5B14-EE0B-315F-02098D33F56B}"/>
              </a:ext>
            </a:extLst>
          </p:cNvPr>
          <p:cNvSpPr/>
          <p:nvPr/>
        </p:nvSpPr>
        <p:spPr>
          <a:xfrm>
            <a:off x="6547442" y="3917022"/>
            <a:ext cx="451781" cy="451781"/>
          </a:xfrm>
          <a:prstGeom prst="ellipse">
            <a:avLst/>
          </a:prstGeom>
          <a:solidFill>
            <a:schemeClr val="bg1">
              <a:lumMod val="75000"/>
            </a:schemeClr>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Freeform 11">
            <a:extLst>
              <a:ext uri="{FF2B5EF4-FFF2-40B4-BE49-F238E27FC236}">
                <a16:creationId xmlns:a16="http://schemas.microsoft.com/office/drawing/2014/main" xmlns="" id="{F3A10187-6843-18B0-3230-710792713C25}"/>
              </a:ext>
            </a:extLst>
          </p:cNvPr>
          <p:cNvSpPr/>
          <p:nvPr/>
        </p:nvSpPr>
        <p:spPr>
          <a:xfrm>
            <a:off x="9482666" y="1101957"/>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75000"/>
                  </a:schemeClr>
                </a:solidFill>
              </a:rPr>
              <a:t>situational knowledge</a:t>
            </a:r>
          </a:p>
        </p:txBody>
      </p:sp>
      <p:sp>
        <p:nvSpPr>
          <p:cNvPr id="13" name="Straight Connector 12">
            <a:extLst>
              <a:ext uri="{FF2B5EF4-FFF2-40B4-BE49-F238E27FC236}">
                <a16:creationId xmlns:a16="http://schemas.microsoft.com/office/drawing/2014/main" xmlns="" id="{5C5FDDBF-4ECE-8DB0-6608-38D67C3D5558}"/>
              </a:ext>
            </a:extLst>
          </p:cNvPr>
          <p:cNvSpPr/>
          <p:nvPr/>
        </p:nvSpPr>
        <p:spPr>
          <a:xfrm>
            <a:off x="8974666" y="1460673"/>
            <a:ext cx="508000" cy="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3">
            <a:extLst>
              <a:ext uri="{FF2B5EF4-FFF2-40B4-BE49-F238E27FC236}">
                <a16:creationId xmlns:a16="http://schemas.microsoft.com/office/drawing/2014/main" xmlns="" id="{1D80E850-48B7-9489-9E63-216365B98506}"/>
              </a:ext>
            </a:extLst>
          </p:cNvPr>
          <p:cNvSpPr/>
          <p:nvPr/>
        </p:nvSpPr>
        <p:spPr>
          <a:xfrm rot="5400000">
            <a:off x="6531186" y="1702819"/>
            <a:ext cx="2682240" cy="2197946"/>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a:extLst>
              <a:ext uri="{FF2B5EF4-FFF2-40B4-BE49-F238E27FC236}">
                <a16:creationId xmlns:a16="http://schemas.microsoft.com/office/drawing/2014/main" xmlns="" id="{4C8DAA0E-7C5E-9EDC-71A6-C9EC04EF9412}"/>
              </a:ext>
            </a:extLst>
          </p:cNvPr>
          <p:cNvSpPr/>
          <p:nvPr/>
        </p:nvSpPr>
        <p:spPr>
          <a:xfrm>
            <a:off x="9482666" y="1860570"/>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75000"/>
                  </a:schemeClr>
                </a:solidFill>
              </a:rPr>
              <a:t>scene graphs</a:t>
            </a:r>
          </a:p>
        </p:txBody>
      </p:sp>
      <p:sp>
        <p:nvSpPr>
          <p:cNvPr id="16" name="Straight Connector 15">
            <a:extLst>
              <a:ext uri="{FF2B5EF4-FFF2-40B4-BE49-F238E27FC236}">
                <a16:creationId xmlns:a16="http://schemas.microsoft.com/office/drawing/2014/main" xmlns="" id="{83CC904C-BB60-891A-C705-F80275FF7976}"/>
              </a:ext>
            </a:extLst>
          </p:cNvPr>
          <p:cNvSpPr/>
          <p:nvPr/>
        </p:nvSpPr>
        <p:spPr>
          <a:xfrm>
            <a:off x="8974666" y="2219286"/>
            <a:ext cx="508000" cy="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7" name="Straight Connector 16">
            <a:extLst>
              <a:ext uri="{FF2B5EF4-FFF2-40B4-BE49-F238E27FC236}">
                <a16:creationId xmlns:a16="http://schemas.microsoft.com/office/drawing/2014/main" xmlns="" id="{D6868A13-8355-ECED-37C6-306047248946}"/>
              </a:ext>
            </a:extLst>
          </p:cNvPr>
          <p:cNvSpPr/>
          <p:nvPr/>
        </p:nvSpPr>
        <p:spPr>
          <a:xfrm rot="5400000">
            <a:off x="6925326" y="2403792"/>
            <a:ext cx="2233303" cy="1862666"/>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a:extLst>
              <a:ext uri="{FF2B5EF4-FFF2-40B4-BE49-F238E27FC236}">
                <a16:creationId xmlns:a16="http://schemas.microsoft.com/office/drawing/2014/main" xmlns="" id="{07743923-BDE9-4080-95C4-6EEA49A3CFDB}"/>
              </a:ext>
            </a:extLst>
          </p:cNvPr>
          <p:cNvSpPr/>
          <p:nvPr/>
        </p:nvSpPr>
        <p:spPr>
          <a:xfrm>
            <a:off x="9482666" y="2619184"/>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75000"/>
                  </a:schemeClr>
                </a:solidFill>
              </a:rPr>
              <a:t>object labels</a:t>
            </a:r>
          </a:p>
        </p:txBody>
      </p:sp>
      <p:sp>
        <p:nvSpPr>
          <p:cNvPr id="19" name="Straight Connector 18">
            <a:extLst>
              <a:ext uri="{FF2B5EF4-FFF2-40B4-BE49-F238E27FC236}">
                <a16:creationId xmlns:a16="http://schemas.microsoft.com/office/drawing/2014/main" xmlns="" id="{7765EB97-F46A-1810-D856-4E323B29412C}"/>
              </a:ext>
            </a:extLst>
          </p:cNvPr>
          <p:cNvSpPr/>
          <p:nvPr/>
        </p:nvSpPr>
        <p:spPr>
          <a:xfrm>
            <a:off x="8974666" y="2977899"/>
            <a:ext cx="508000" cy="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19">
            <a:extLst>
              <a:ext uri="{FF2B5EF4-FFF2-40B4-BE49-F238E27FC236}">
                <a16:creationId xmlns:a16="http://schemas.microsoft.com/office/drawing/2014/main" xmlns="" id="{A49A80F3-8B72-0184-5E82-3281E511AE91}"/>
              </a:ext>
            </a:extLst>
          </p:cNvPr>
          <p:cNvSpPr/>
          <p:nvPr/>
        </p:nvSpPr>
        <p:spPr>
          <a:xfrm rot="5400000">
            <a:off x="7311813" y="3076113"/>
            <a:ext cx="1761066" cy="156464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a:extLst>
              <a:ext uri="{FF2B5EF4-FFF2-40B4-BE49-F238E27FC236}">
                <a16:creationId xmlns:a16="http://schemas.microsoft.com/office/drawing/2014/main" xmlns="" id="{67BD56FB-24AB-C1EA-86F5-BF0E6F3D85F7}"/>
              </a:ext>
            </a:extLst>
          </p:cNvPr>
          <p:cNvSpPr/>
          <p:nvPr/>
        </p:nvSpPr>
        <p:spPr>
          <a:xfrm>
            <a:off x="9482666" y="3361541"/>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75000"/>
                  </a:schemeClr>
                </a:solidFill>
              </a:rPr>
              <a:t>objects</a:t>
            </a:r>
          </a:p>
        </p:txBody>
      </p:sp>
      <p:sp>
        <p:nvSpPr>
          <p:cNvPr id="22" name="Straight Connector 21">
            <a:extLst>
              <a:ext uri="{FF2B5EF4-FFF2-40B4-BE49-F238E27FC236}">
                <a16:creationId xmlns:a16="http://schemas.microsoft.com/office/drawing/2014/main" xmlns="" id="{0851D798-54A0-B3D9-4948-D1FBBB7068B8}"/>
              </a:ext>
            </a:extLst>
          </p:cNvPr>
          <p:cNvSpPr/>
          <p:nvPr/>
        </p:nvSpPr>
        <p:spPr>
          <a:xfrm>
            <a:off x="8974666" y="3720257"/>
            <a:ext cx="508000" cy="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22">
            <a:extLst>
              <a:ext uri="{FF2B5EF4-FFF2-40B4-BE49-F238E27FC236}">
                <a16:creationId xmlns:a16="http://schemas.microsoft.com/office/drawing/2014/main" xmlns="" id="{B5C9422F-58C8-2A8A-21A7-8B70B146F7ED}"/>
              </a:ext>
            </a:extLst>
          </p:cNvPr>
          <p:cNvSpPr/>
          <p:nvPr/>
        </p:nvSpPr>
        <p:spPr>
          <a:xfrm rot="5400000">
            <a:off x="7696538" y="3785958"/>
            <a:ext cx="1343829" cy="1212426"/>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a:extLst>
              <a:ext uri="{FF2B5EF4-FFF2-40B4-BE49-F238E27FC236}">
                <a16:creationId xmlns:a16="http://schemas.microsoft.com/office/drawing/2014/main" xmlns="" id="{14B964DA-4B2A-E40B-1DE0-52D99F26CFEA}"/>
              </a:ext>
            </a:extLst>
          </p:cNvPr>
          <p:cNvSpPr/>
          <p:nvPr/>
        </p:nvSpPr>
        <p:spPr>
          <a:xfrm>
            <a:off x="9482666" y="4082224"/>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pixels</a:t>
            </a:r>
          </a:p>
        </p:txBody>
      </p:sp>
      <p:sp>
        <p:nvSpPr>
          <p:cNvPr id="25" name="Straight Connector 24">
            <a:extLst>
              <a:ext uri="{FF2B5EF4-FFF2-40B4-BE49-F238E27FC236}">
                <a16:creationId xmlns:a16="http://schemas.microsoft.com/office/drawing/2014/main" xmlns="" id="{1D93FDD1-358C-6AF2-5CFD-9ED865D09886}"/>
              </a:ext>
            </a:extLst>
          </p:cNvPr>
          <p:cNvSpPr/>
          <p:nvPr/>
        </p:nvSpPr>
        <p:spPr>
          <a:xfrm>
            <a:off x="8974666" y="4440940"/>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6" name="Straight Connector 25">
            <a:extLst>
              <a:ext uri="{FF2B5EF4-FFF2-40B4-BE49-F238E27FC236}">
                <a16:creationId xmlns:a16="http://schemas.microsoft.com/office/drawing/2014/main" xmlns="" id="{69B57377-0BF5-4846-01F5-0068805611BB}"/>
              </a:ext>
            </a:extLst>
          </p:cNvPr>
          <p:cNvSpPr/>
          <p:nvPr/>
        </p:nvSpPr>
        <p:spPr>
          <a:xfrm rot="5400000">
            <a:off x="8060266" y="4474806"/>
            <a:ext cx="948266" cy="880533"/>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1986078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xmlns="" id="{F58F53E9-07F2-D5C1-4FF5-631472C2F72D}"/>
              </a:ext>
            </a:extLst>
          </p:cNvPr>
          <p:cNvSpPr/>
          <p:nvPr/>
        </p:nvSpPr>
        <p:spPr>
          <a:xfrm>
            <a:off x="690269" y="1036096"/>
            <a:ext cx="11086095" cy="1022783"/>
          </a:xfrm>
          <a:prstGeom prst="round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C17FC6A-B1B9-BDB2-3169-8346B7C8831E}"/>
              </a:ext>
            </a:extLst>
          </p:cNvPr>
          <p:cNvSpPr>
            <a:spLocks noGrp="1"/>
          </p:cNvSpPr>
          <p:nvPr>
            <p:ph type="title"/>
          </p:nvPr>
        </p:nvSpPr>
        <p:spPr>
          <a:xfrm>
            <a:off x="542636" y="265257"/>
            <a:ext cx="11740978" cy="688975"/>
          </a:xfrm>
        </p:spPr>
        <p:txBody>
          <a:bodyPr>
            <a:normAutofit/>
          </a:bodyPr>
          <a:lstStyle/>
          <a:p>
            <a:r>
              <a:rPr lang="en-US" dirty="0"/>
              <a:t>An Image is Worth 16x16 Words</a:t>
            </a:r>
          </a:p>
        </p:txBody>
      </p:sp>
      <p:pic>
        <p:nvPicPr>
          <p:cNvPr id="6" name="Content Placeholder 5" descr="Graphical user interface, diagram&#10;&#10;Description automatically generated">
            <a:extLst>
              <a:ext uri="{FF2B5EF4-FFF2-40B4-BE49-F238E27FC236}">
                <a16:creationId xmlns:a16="http://schemas.microsoft.com/office/drawing/2014/main" xmlns="" id="{02F80F42-EEAB-105C-5B44-92D1119C49A1}"/>
              </a:ext>
            </a:extLst>
          </p:cNvPr>
          <p:cNvPicPr>
            <a:picLocks noGrp="1" noChangeAspect="1"/>
          </p:cNvPicPr>
          <p:nvPr>
            <p:ph idx="1"/>
          </p:nvPr>
        </p:nvPicPr>
        <p:blipFill>
          <a:blip r:embed="rId2"/>
          <a:stretch>
            <a:fillRect/>
          </a:stretch>
        </p:blipFill>
        <p:spPr>
          <a:xfrm>
            <a:off x="1467910" y="2140743"/>
            <a:ext cx="9126870" cy="5543729"/>
          </a:xfrm>
        </p:spPr>
      </p:pic>
      <p:sp>
        <p:nvSpPr>
          <p:cNvPr id="4" name="Slide Number Placeholder 3">
            <a:extLst>
              <a:ext uri="{FF2B5EF4-FFF2-40B4-BE49-F238E27FC236}">
                <a16:creationId xmlns:a16="http://schemas.microsoft.com/office/drawing/2014/main" xmlns="" id="{7E230A31-BDAF-C161-D944-38E97E59FA82}"/>
              </a:ext>
            </a:extLst>
          </p:cNvPr>
          <p:cNvSpPr>
            <a:spLocks noGrp="1"/>
          </p:cNvSpPr>
          <p:nvPr>
            <p:ph type="sldNum" sz="quarter" idx="12"/>
          </p:nvPr>
        </p:nvSpPr>
        <p:spPr/>
        <p:txBody>
          <a:bodyPr/>
          <a:lstStyle/>
          <a:p>
            <a:fld id="{89057327-5C45-3844-9BAD-8A2E33F71C3A}" type="slidenum">
              <a:rPr lang="en-US" smtClean="0"/>
              <a:t>54</a:t>
            </a:fld>
            <a:endParaRPr lang="en-US"/>
          </a:p>
        </p:txBody>
      </p:sp>
      <p:sp>
        <p:nvSpPr>
          <p:cNvPr id="7" name="Content Placeholder 2">
            <a:extLst>
              <a:ext uri="{FF2B5EF4-FFF2-40B4-BE49-F238E27FC236}">
                <a16:creationId xmlns:a16="http://schemas.microsoft.com/office/drawing/2014/main" xmlns="" id="{9EB083C0-5B09-02F5-FB0D-645F8D8DDEBC}"/>
              </a:ext>
            </a:extLst>
          </p:cNvPr>
          <p:cNvSpPr txBox="1">
            <a:spLocks/>
          </p:cNvSpPr>
          <p:nvPr/>
        </p:nvSpPr>
        <p:spPr>
          <a:xfrm>
            <a:off x="884280" y="1232722"/>
            <a:ext cx="6260047" cy="496931"/>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2000" b="1">
                <a:solidFill>
                  <a:srgbClr val="53585F"/>
                </a:solidFill>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simplest way is to split an image into patches</a:t>
            </a:r>
          </a:p>
        </p:txBody>
      </p:sp>
      <p:sp>
        <p:nvSpPr>
          <p:cNvPr id="5" name="TextBox 4">
            <a:extLst>
              <a:ext uri="{FF2B5EF4-FFF2-40B4-BE49-F238E27FC236}">
                <a16:creationId xmlns:a16="http://schemas.microsoft.com/office/drawing/2014/main" xmlns="" id="{A4BEA748-6E41-8670-9CF5-9F46AFC16855}"/>
              </a:ext>
            </a:extLst>
          </p:cNvPr>
          <p:cNvSpPr txBox="1"/>
          <p:nvPr/>
        </p:nvSpPr>
        <p:spPr>
          <a:xfrm>
            <a:off x="1002145" y="6965605"/>
            <a:ext cx="6142182" cy="307777"/>
          </a:xfrm>
          <a:prstGeom prst="rect">
            <a:avLst/>
          </a:prstGeom>
          <a:noFill/>
        </p:spPr>
        <p:txBody>
          <a:bodyPr wrap="square">
            <a:spAutoFit/>
          </a:bodyPr>
          <a:lstStyle/>
          <a:p>
            <a:r>
              <a:rPr lang="en-US" sz="1400" dirty="0"/>
              <a:t>Vision Transformer (</a:t>
            </a:r>
            <a:r>
              <a:rPr lang="en-US" sz="1400" dirty="0" err="1"/>
              <a:t>ViT</a:t>
            </a:r>
            <a:r>
              <a:rPr lang="en-US" sz="1400" dirty="0"/>
              <a:t>): </a:t>
            </a:r>
            <a:endParaRPr lang="en-US" dirty="0"/>
          </a:p>
        </p:txBody>
      </p:sp>
    </p:spTree>
    <p:extLst>
      <p:ext uri="{BB962C8B-B14F-4D97-AF65-F5344CB8AC3E}">
        <p14:creationId xmlns:p14="http://schemas.microsoft.com/office/powerpoint/2010/main" val="20315168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446C5-F1E2-AD42-9E4F-3584F862B7FA}"/>
              </a:ext>
            </a:extLst>
          </p:cNvPr>
          <p:cNvSpPr>
            <a:spLocks noGrp="1"/>
          </p:cNvSpPr>
          <p:nvPr>
            <p:ph type="title"/>
          </p:nvPr>
        </p:nvSpPr>
        <p:spPr/>
        <p:txBody>
          <a:bodyPr/>
          <a:lstStyle/>
          <a:p>
            <a:r>
              <a:rPr lang="en-US" dirty="0"/>
              <a:t>Unified Model: Pix2Seq</a:t>
            </a:r>
          </a:p>
        </p:txBody>
      </p:sp>
      <p:sp>
        <p:nvSpPr>
          <p:cNvPr id="3" name="Text Placeholder 2">
            <a:extLst>
              <a:ext uri="{FF2B5EF4-FFF2-40B4-BE49-F238E27FC236}">
                <a16:creationId xmlns:a16="http://schemas.microsoft.com/office/drawing/2014/main" xmlns="" id="{CF4448FC-3443-F9F0-E625-86B72DA88B35}"/>
              </a:ext>
            </a:extLst>
          </p:cNvPr>
          <p:cNvSpPr>
            <a:spLocks noGrp="1"/>
          </p:cNvSpPr>
          <p:nvPr>
            <p:ph type="body" idx="1"/>
          </p:nvPr>
        </p:nvSpPr>
        <p:spPr/>
        <p:txBody>
          <a:bodyPr/>
          <a:lstStyle/>
          <a:p>
            <a:endParaRPr lang="en-US" dirty="0"/>
          </a:p>
        </p:txBody>
      </p:sp>
      <p:pic>
        <p:nvPicPr>
          <p:cNvPr id="5" name="Picture 4" descr="Diagram&#10;&#10;Description automatically generated">
            <a:extLst>
              <a:ext uri="{FF2B5EF4-FFF2-40B4-BE49-F238E27FC236}">
                <a16:creationId xmlns:a16="http://schemas.microsoft.com/office/drawing/2014/main" xmlns="" id="{467AE041-1AE1-BC44-0257-B3A517028FE1}"/>
              </a:ext>
            </a:extLst>
          </p:cNvPr>
          <p:cNvPicPr>
            <a:picLocks noChangeAspect="1"/>
          </p:cNvPicPr>
          <p:nvPr/>
        </p:nvPicPr>
        <p:blipFill>
          <a:blip r:embed="rId2"/>
          <a:stretch>
            <a:fillRect/>
          </a:stretch>
        </p:blipFill>
        <p:spPr>
          <a:xfrm>
            <a:off x="457186" y="2309423"/>
            <a:ext cx="11277628" cy="3740763"/>
          </a:xfrm>
          <a:prstGeom prst="rect">
            <a:avLst/>
          </a:prstGeom>
        </p:spPr>
      </p:pic>
      <p:sp>
        <p:nvSpPr>
          <p:cNvPr id="4" name="Rounded Rectangle 3">
            <a:extLst>
              <a:ext uri="{FF2B5EF4-FFF2-40B4-BE49-F238E27FC236}">
                <a16:creationId xmlns:a16="http://schemas.microsoft.com/office/drawing/2014/main" xmlns="" id="{0B42F2FA-7F55-A35C-1F34-B8B35ABC13C0}"/>
              </a:ext>
            </a:extLst>
          </p:cNvPr>
          <p:cNvSpPr/>
          <p:nvPr/>
        </p:nvSpPr>
        <p:spPr>
          <a:xfrm>
            <a:off x="690269" y="1036096"/>
            <a:ext cx="11086095" cy="1022783"/>
          </a:xfrm>
          <a:prstGeom prst="round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D1B3F45-262D-17AC-5F52-370953987A7B}"/>
              </a:ext>
            </a:extLst>
          </p:cNvPr>
          <p:cNvSpPr txBox="1"/>
          <p:nvPr/>
        </p:nvSpPr>
        <p:spPr>
          <a:xfrm>
            <a:off x="1030190" y="1208140"/>
            <a:ext cx="5065810" cy="496931"/>
          </a:xfrm>
          <a:prstGeom prst="rect">
            <a:avLst/>
          </a:prstGeom>
          <a:noFill/>
        </p:spPr>
        <p:txBody>
          <a:bodyPr wrap="none" rtlCol="0">
            <a:spAutoFit/>
          </a:bodyPr>
          <a:lstStyle/>
          <a:p>
            <a:pPr algn="ctr">
              <a:lnSpc>
                <a:spcPct val="150000"/>
              </a:lnSpc>
            </a:pPr>
            <a:r>
              <a:rPr lang="en-US" sz="2000" b="1" dirty="0">
                <a:solidFill>
                  <a:srgbClr val="53585F"/>
                </a:solidFill>
              </a:rPr>
              <a:t>Another way is to treat pixels as tokens.</a:t>
            </a:r>
          </a:p>
        </p:txBody>
      </p:sp>
    </p:spTree>
    <p:extLst>
      <p:ext uri="{BB962C8B-B14F-4D97-AF65-F5344CB8AC3E}">
        <p14:creationId xmlns:p14="http://schemas.microsoft.com/office/powerpoint/2010/main" val="1246373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40C9400F-524E-F631-A95B-148CD7A6B5A7}"/>
              </a:ext>
            </a:extLst>
          </p:cNvPr>
          <p:cNvSpPr/>
          <p:nvPr/>
        </p:nvSpPr>
        <p:spPr>
          <a:xfrm>
            <a:off x="4741333" y="2110913"/>
            <a:ext cx="4064000" cy="4064000"/>
          </a:xfrm>
          <a:prstGeom prst="ellipse">
            <a:avLst/>
          </a:prstGeom>
        </p:spPr>
        <p:style>
          <a:lnRef idx="2">
            <a:schemeClr val="lt1">
              <a:hueOff val="0"/>
              <a:satOff val="0"/>
              <a:lumOff val="0"/>
              <a:alphaOff val="0"/>
            </a:schemeClr>
          </a:lnRef>
          <a:fillRef idx="1">
            <a:schemeClr val="accent1">
              <a:shade val="80000"/>
              <a:hueOff val="709557"/>
              <a:satOff val="-39844"/>
              <a:lumOff val="34361"/>
              <a:alphaOff val="0"/>
            </a:schemeClr>
          </a:fillRef>
          <a:effectRef idx="0">
            <a:schemeClr val="accent1">
              <a:shade val="80000"/>
              <a:hueOff val="709557"/>
              <a:satOff val="-39844"/>
              <a:lumOff val="34361"/>
              <a:alphaOff val="0"/>
            </a:schemeClr>
          </a:effectRef>
          <a:fontRef idx="minor">
            <a:schemeClr val="lt1"/>
          </a:fontRef>
        </p:style>
      </p:sp>
      <p:sp>
        <p:nvSpPr>
          <p:cNvPr id="28" name="Oval 27">
            <a:extLst>
              <a:ext uri="{FF2B5EF4-FFF2-40B4-BE49-F238E27FC236}">
                <a16:creationId xmlns:a16="http://schemas.microsoft.com/office/drawing/2014/main" xmlns="" id="{8844E3CE-0E32-CCB2-1434-7F4249585F09}"/>
              </a:ext>
            </a:extLst>
          </p:cNvPr>
          <p:cNvSpPr/>
          <p:nvPr/>
        </p:nvSpPr>
        <p:spPr>
          <a:xfrm>
            <a:off x="5192775" y="2562355"/>
            <a:ext cx="3161114" cy="3161114"/>
          </a:xfrm>
          <a:prstGeom prst="ellipse">
            <a:avLst/>
          </a:prstGeom>
        </p:spPr>
        <p:style>
          <a:lnRef idx="2">
            <a:schemeClr val="lt1">
              <a:hueOff val="0"/>
              <a:satOff val="0"/>
              <a:lumOff val="0"/>
              <a:alphaOff val="0"/>
            </a:schemeClr>
          </a:lnRef>
          <a:fillRef idx="1">
            <a:schemeClr val="accent1">
              <a:shade val="80000"/>
              <a:hueOff val="532167"/>
              <a:satOff val="-29883"/>
              <a:lumOff val="25771"/>
              <a:alphaOff val="0"/>
            </a:schemeClr>
          </a:fillRef>
          <a:effectRef idx="0">
            <a:schemeClr val="accent1">
              <a:shade val="80000"/>
              <a:hueOff val="532167"/>
              <a:satOff val="-29883"/>
              <a:lumOff val="25771"/>
              <a:alphaOff val="0"/>
            </a:schemeClr>
          </a:effectRef>
          <a:fontRef idx="minor">
            <a:schemeClr val="lt1"/>
          </a:fontRef>
        </p:style>
      </p:sp>
      <p:sp>
        <p:nvSpPr>
          <p:cNvPr id="27" name="Oval 26">
            <a:extLst>
              <a:ext uri="{FF2B5EF4-FFF2-40B4-BE49-F238E27FC236}">
                <a16:creationId xmlns:a16="http://schemas.microsoft.com/office/drawing/2014/main" xmlns="" id="{54E63614-CC5D-D6AC-FE3E-5C0800FFF5F8}"/>
              </a:ext>
            </a:extLst>
          </p:cNvPr>
          <p:cNvSpPr/>
          <p:nvPr/>
        </p:nvSpPr>
        <p:spPr>
          <a:xfrm>
            <a:off x="5189388" y="2560603"/>
            <a:ext cx="3161114" cy="3161114"/>
          </a:xfrm>
          <a:prstGeom prst="ellipse">
            <a:avLst/>
          </a:prstGeom>
        </p:spPr>
        <p:style>
          <a:lnRef idx="2">
            <a:schemeClr val="lt1">
              <a:hueOff val="0"/>
              <a:satOff val="0"/>
              <a:lumOff val="0"/>
              <a:alphaOff val="0"/>
            </a:schemeClr>
          </a:lnRef>
          <a:fillRef idx="1">
            <a:schemeClr val="accent1">
              <a:shade val="80000"/>
              <a:hueOff val="532167"/>
              <a:satOff val="-29883"/>
              <a:lumOff val="25771"/>
              <a:alphaOff val="0"/>
            </a:schemeClr>
          </a:fillRef>
          <a:effectRef idx="0">
            <a:schemeClr val="accent1">
              <a:shade val="80000"/>
              <a:hueOff val="532167"/>
              <a:satOff val="-29883"/>
              <a:lumOff val="25771"/>
              <a:alphaOff val="0"/>
            </a:schemeClr>
          </a:effectRef>
          <a:fontRef idx="minor">
            <a:schemeClr val="lt1"/>
          </a:fontRef>
        </p:style>
      </p:sp>
      <p:sp>
        <p:nvSpPr>
          <p:cNvPr id="2" name="Title 1">
            <a:extLst>
              <a:ext uri="{FF2B5EF4-FFF2-40B4-BE49-F238E27FC236}">
                <a16:creationId xmlns:a16="http://schemas.microsoft.com/office/drawing/2014/main" xmlns="" id="{C441B0DD-AA19-5544-B168-F3C9165F8885}"/>
              </a:ext>
            </a:extLst>
          </p:cNvPr>
          <p:cNvSpPr>
            <a:spLocks noGrp="1"/>
          </p:cNvSpPr>
          <p:nvPr>
            <p:ph type="title"/>
          </p:nvPr>
        </p:nvSpPr>
        <p:spPr/>
        <p:txBody>
          <a:bodyPr/>
          <a:lstStyle/>
          <a:p>
            <a:r>
              <a:rPr lang="en-US" dirty="0"/>
              <a:t>Adding knowledge to pretraining models</a:t>
            </a:r>
          </a:p>
        </p:txBody>
      </p:sp>
      <p:graphicFrame>
        <p:nvGraphicFramePr>
          <p:cNvPr id="5" name="Content Placeholder 4">
            <a:extLst>
              <a:ext uri="{FF2B5EF4-FFF2-40B4-BE49-F238E27FC236}">
                <a16:creationId xmlns:a16="http://schemas.microsoft.com/office/drawing/2014/main" xmlns="" id="{F5FB8EB9-56FA-5E4A-83CC-4138C2F326DF}"/>
              </a:ext>
            </a:extLst>
          </p:cNvPr>
          <p:cNvGraphicFramePr>
            <a:graphicFrameLocks noGrp="1"/>
          </p:cNvGraphicFramePr>
          <p:nvPr>
            <p:ph idx="1"/>
          </p:nvPr>
        </p:nvGraphicFramePr>
        <p:xfrm>
          <a:off x="838201" y="1231900"/>
          <a:ext cx="3474308"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8EAE9009-A726-DE46-89EE-569ACB9E686F}"/>
              </a:ext>
            </a:extLst>
          </p:cNvPr>
          <p:cNvSpPr>
            <a:spLocks noGrp="1"/>
          </p:cNvSpPr>
          <p:nvPr>
            <p:ph type="sldNum" sz="quarter" idx="12"/>
          </p:nvPr>
        </p:nvSpPr>
        <p:spPr/>
        <p:txBody>
          <a:bodyPr/>
          <a:lstStyle/>
          <a:p>
            <a:fld id="{89057327-5C45-3844-9BAD-8A2E33F71C3A}" type="slidenum">
              <a:rPr lang="en-US" smtClean="0"/>
              <a:t>56</a:t>
            </a:fld>
            <a:endParaRPr lang="en-US"/>
          </a:p>
        </p:txBody>
      </p:sp>
      <p:sp>
        <p:nvSpPr>
          <p:cNvPr id="9" name="Oval 8">
            <a:extLst>
              <a:ext uri="{FF2B5EF4-FFF2-40B4-BE49-F238E27FC236}">
                <a16:creationId xmlns:a16="http://schemas.microsoft.com/office/drawing/2014/main" xmlns="" id="{9AF09778-C3E2-8372-623D-C02110FBDB30}"/>
              </a:ext>
            </a:extLst>
          </p:cNvPr>
          <p:cNvSpPr/>
          <p:nvPr/>
        </p:nvSpPr>
        <p:spPr>
          <a:xfrm>
            <a:off x="5644218" y="3013798"/>
            <a:ext cx="2258229" cy="2258229"/>
          </a:xfrm>
          <a:prstGeom prst="ellipse">
            <a:avLst/>
          </a:prstGeom>
          <a:solidFill>
            <a:schemeClr val="bg1">
              <a:lumMod val="75000"/>
            </a:schemeClr>
          </a:solidFill>
        </p:spPr>
        <p:style>
          <a:lnRef idx="2">
            <a:schemeClr val="lt1">
              <a:hueOff val="0"/>
              <a:satOff val="0"/>
              <a:lumOff val="0"/>
              <a:alphaOff val="0"/>
            </a:schemeClr>
          </a:lnRef>
          <a:fillRef idx="1">
            <a:schemeClr val="accent1">
              <a:shade val="80000"/>
              <a:hueOff val="354778"/>
              <a:satOff val="-19922"/>
              <a:lumOff val="17181"/>
              <a:alphaOff val="0"/>
            </a:schemeClr>
          </a:fillRef>
          <a:effectRef idx="0">
            <a:schemeClr val="accent1">
              <a:shade val="80000"/>
              <a:hueOff val="354778"/>
              <a:satOff val="-19922"/>
              <a:lumOff val="17181"/>
              <a:alphaOff val="0"/>
            </a:schemeClr>
          </a:effectRef>
          <a:fontRef idx="minor">
            <a:schemeClr val="lt1"/>
          </a:fontRef>
        </p:style>
      </p:sp>
      <p:sp>
        <p:nvSpPr>
          <p:cNvPr id="10" name="Oval 9">
            <a:extLst>
              <a:ext uri="{FF2B5EF4-FFF2-40B4-BE49-F238E27FC236}">
                <a16:creationId xmlns:a16="http://schemas.microsoft.com/office/drawing/2014/main" xmlns="" id="{C6EA64CB-297A-CD4B-DDFA-757A5360407B}"/>
              </a:ext>
            </a:extLst>
          </p:cNvPr>
          <p:cNvSpPr/>
          <p:nvPr/>
        </p:nvSpPr>
        <p:spPr>
          <a:xfrm>
            <a:off x="6095999" y="3465580"/>
            <a:ext cx="1354666" cy="1354666"/>
          </a:xfrm>
          <a:prstGeom prst="ellipse">
            <a:avLst/>
          </a:prstGeom>
          <a:solidFill>
            <a:schemeClr val="bg1">
              <a:lumMod val="75000"/>
            </a:schemeClr>
          </a:solidFill>
        </p:spPr>
        <p:style>
          <a:lnRef idx="2">
            <a:schemeClr val="lt1">
              <a:hueOff val="0"/>
              <a:satOff val="0"/>
              <a:lumOff val="0"/>
              <a:alphaOff val="0"/>
            </a:schemeClr>
          </a:lnRef>
          <a:fillRef idx="1">
            <a:schemeClr val="accent1">
              <a:shade val="80000"/>
              <a:hueOff val="177389"/>
              <a:satOff val="-9961"/>
              <a:lumOff val="8590"/>
              <a:alphaOff val="0"/>
            </a:schemeClr>
          </a:fillRef>
          <a:effectRef idx="0">
            <a:schemeClr val="accent1">
              <a:shade val="80000"/>
              <a:hueOff val="177389"/>
              <a:satOff val="-9961"/>
              <a:lumOff val="8590"/>
              <a:alphaOff val="0"/>
            </a:schemeClr>
          </a:effectRef>
          <a:fontRef idx="minor">
            <a:schemeClr val="lt1"/>
          </a:fontRef>
        </p:style>
      </p:sp>
      <p:sp>
        <p:nvSpPr>
          <p:cNvPr id="11" name="Oval 10">
            <a:extLst>
              <a:ext uri="{FF2B5EF4-FFF2-40B4-BE49-F238E27FC236}">
                <a16:creationId xmlns:a16="http://schemas.microsoft.com/office/drawing/2014/main" xmlns="" id="{1602A872-5B14-EE0B-315F-02098D33F56B}"/>
              </a:ext>
            </a:extLst>
          </p:cNvPr>
          <p:cNvSpPr/>
          <p:nvPr/>
        </p:nvSpPr>
        <p:spPr>
          <a:xfrm>
            <a:off x="6547442" y="3917022"/>
            <a:ext cx="451781" cy="451781"/>
          </a:xfrm>
          <a:prstGeom prst="ellipse">
            <a:avLst/>
          </a:prstGeom>
          <a:solidFill>
            <a:schemeClr val="bg1">
              <a:lumMod val="75000"/>
            </a:schemeClr>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Freeform 11">
            <a:extLst>
              <a:ext uri="{FF2B5EF4-FFF2-40B4-BE49-F238E27FC236}">
                <a16:creationId xmlns:a16="http://schemas.microsoft.com/office/drawing/2014/main" xmlns="" id="{F3A10187-6843-18B0-3230-710792713C25}"/>
              </a:ext>
            </a:extLst>
          </p:cNvPr>
          <p:cNvSpPr/>
          <p:nvPr/>
        </p:nvSpPr>
        <p:spPr>
          <a:xfrm>
            <a:off x="9482666" y="1101957"/>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75000"/>
                  </a:schemeClr>
                </a:solidFill>
              </a:rPr>
              <a:t>situational knowledge</a:t>
            </a:r>
          </a:p>
        </p:txBody>
      </p:sp>
      <p:sp>
        <p:nvSpPr>
          <p:cNvPr id="13" name="Straight Connector 12">
            <a:extLst>
              <a:ext uri="{FF2B5EF4-FFF2-40B4-BE49-F238E27FC236}">
                <a16:creationId xmlns:a16="http://schemas.microsoft.com/office/drawing/2014/main" xmlns="" id="{5C5FDDBF-4ECE-8DB0-6608-38D67C3D5558}"/>
              </a:ext>
            </a:extLst>
          </p:cNvPr>
          <p:cNvSpPr/>
          <p:nvPr/>
        </p:nvSpPr>
        <p:spPr>
          <a:xfrm>
            <a:off x="8974666" y="1460673"/>
            <a:ext cx="508000" cy="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3">
            <a:extLst>
              <a:ext uri="{FF2B5EF4-FFF2-40B4-BE49-F238E27FC236}">
                <a16:creationId xmlns:a16="http://schemas.microsoft.com/office/drawing/2014/main" xmlns="" id="{1D80E850-48B7-9489-9E63-216365B98506}"/>
              </a:ext>
            </a:extLst>
          </p:cNvPr>
          <p:cNvSpPr/>
          <p:nvPr/>
        </p:nvSpPr>
        <p:spPr>
          <a:xfrm rot="5400000">
            <a:off x="6531186" y="1702819"/>
            <a:ext cx="2682240" cy="2197946"/>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a:extLst>
              <a:ext uri="{FF2B5EF4-FFF2-40B4-BE49-F238E27FC236}">
                <a16:creationId xmlns:a16="http://schemas.microsoft.com/office/drawing/2014/main" xmlns="" id="{4C8DAA0E-7C5E-9EDC-71A6-C9EC04EF9412}"/>
              </a:ext>
            </a:extLst>
          </p:cNvPr>
          <p:cNvSpPr/>
          <p:nvPr/>
        </p:nvSpPr>
        <p:spPr>
          <a:xfrm>
            <a:off x="9482666" y="1860570"/>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75000"/>
                  </a:schemeClr>
                </a:solidFill>
              </a:rPr>
              <a:t>scene graphs</a:t>
            </a:r>
          </a:p>
        </p:txBody>
      </p:sp>
      <p:sp>
        <p:nvSpPr>
          <p:cNvPr id="16" name="Straight Connector 15">
            <a:extLst>
              <a:ext uri="{FF2B5EF4-FFF2-40B4-BE49-F238E27FC236}">
                <a16:creationId xmlns:a16="http://schemas.microsoft.com/office/drawing/2014/main" xmlns="" id="{83CC904C-BB60-891A-C705-F80275FF7976}"/>
              </a:ext>
            </a:extLst>
          </p:cNvPr>
          <p:cNvSpPr/>
          <p:nvPr/>
        </p:nvSpPr>
        <p:spPr>
          <a:xfrm>
            <a:off x="8974666" y="2219286"/>
            <a:ext cx="508000" cy="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7" name="Straight Connector 16">
            <a:extLst>
              <a:ext uri="{FF2B5EF4-FFF2-40B4-BE49-F238E27FC236}">
                <a16:creationId xmlns:a16="http://schemas.microsoft.com/office/drawing/2014/main" xmlns="" id="{D6868A13-8355-ECED-37C6-306047248946}"/>
              </a:ext>
            </a:extLst>
          </p:cNvPr>
          <p:cNvSpPr/>
          <p:nvPr/>
        </p:nvSpPr>
        <p:spPr>
          <a:xfrm rot="5400000">
            <a:off x="6925326" y="2403792"/>
            <a:ext cx="2233303" cy="1862666"/>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a:extLst>
              <a:ext uri="{FF2B5EF4-FFF2-40B4-BE49-F238E27FC236}">
                <a16:creationId xmlns:a16="http://schemas.microsoft.com/office/drawing/2014/main" xmlns="" id="{07743923-BDE9-4080-95C4-6EEA49A3CFDB}"/>
              </a:ext>
            </a:extLst>
          </p:cNvPr>
          <p:cNvSpPr/>
          <p:nvPr/>
        </p:nvSpPr>
        <p:spPr>
          <a:xfrm>
            <a:off x="9482666" y="2619184"/>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75000"/>
                  </a:schemeClr>
                </a:solidFill>
              </a:rPr>
              <a:t>object labels</a:t>
            </a:r>
          </a:p>
        </p:txBody>
      </p:sp>
      <p:sp>
        <p:nvSpPr>
          <p:cNvPr id="19" name="Straight Connector 18">
            <a:extLst>
              <a:ext uri="{FF2B5EF4-FFF2-40B4-BE49-F238E27FC236}">
                <a16:creationId xmlns:a16="http://schemas.microsoft.com/office/drawing/2014/main" xmlns="" id="{7765EB97-F46A-1810-D856-4E323B29412C}"/>
              </a:ext>
            </a:extLst>
          </p:cNvPr>
          <p:cNvSpPr/>
          <p:nvPr/>
        </p:nvSpPr>
        <p:spPr>
          <a:xfrm>
            <a:off x="8974666" y="2977899"/>
            <a:ext cx="508000" cy="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19">
            <a:extLst>
              <a:ext uri="{FF2B5EF4-FFF2-40B4-BE49-F238E27FC236}">
                <a16:creationId xmlns:a16="http://schemas.microsoft.com/office/drawing/2014/main" xmlns="" id="{A49A80F3-8B72-0184-5E82-3281E511AE91}"/>
              </a:ext>
            </a:extLst>
          </p:cNvPr>
          <p:cNvSpPr/>
          <p:nvPr/>
        </p:nvSpPr>
        <p:spPr>
          <a:xfrm rot="5400000">
            <a:off x="7311813" y="3076113"/>
            <a:ext cx="1761066" cy="156464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a:extLst>
              <a:ext uri="{FF2B5EF4-FFF2-40B4-BE49-F238E27FC236}">
                <a16:creationId xmlns:a16="http://schemas.microsoft.com/office/drawing/2014/main" xmlns="" id="{67BD56FB-24AB-C1EA-86F5-BF0E6F3D85F7}"/>
              </a:ext>
            </a:extLst>
          </p:cNvPr>
          <p:cNvSpPr/>
          <p:nvPr/>
        </p:nvSpPr>
        <p:spPr>
          <a:xfrm>
            <a:off x="9482666" y="3361541"/>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objects</a:t>
            </a:r>
          </a:p>
        </p:txBody>
      </p:sp>
      <p:sp>
        <p:nvSpPr>
          <p:cNvPr id="22" name="Straight Connector 21">
            <a:extLst>
              <a:ext uri="{FF2B5EF4-FFF2-40B4-BE49-F238E27FC236}">
                <a16:creationId xmlns:a16="http://schemas.microsoft.com/office/drawing/2014/main" xmlns="" id="{0851D798-54A0-B3D9-4948-D1FBBB7068B8}"/>
              </a:ext>
            </a:extLst>
          </p:cNvPr>
          <p:cNvSpPr/>
          <p:nvPr/>
        </p:nvSpPr>
        <p:spPr>
          <a:xfrm>
            <a:off x="8974666" y="3720257"/>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22">
            <a:extLst>
              <a:ext uri="{FF2B5EF4-FFF2-40B4-BE49-F238E27FC236}">
                <a16:creationId xmlns:a16="http://schemas.microsoft.com/office/drawing/2014/main" xmlns="" id="{B5C9422F-58C8-2A8A-21A7-8B70B146F7ED}"/>
              </a:ext>
            </a:extLst>
          </p:cNvPr>
          <p:cNvSpPr/>
          <p:nvPr/>
        </p:nvSpPr>
        <p:spPr>
          <a:xfrm rot="5400000">
            <a:off x="7696538" y="3785958"/>
            <a:ext cx="1343829" cy="1212426"/>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a:extLst>
              <a:ext uri="{FF2B5EF4-FFF2-40B4-BE49-F238E27FC236}">
                <a16:creationId xmlns:a16="http://schemas.microsoft.com/office/drawing/2014/main" xmlns="" id="{14B964DA-4B2A-E40B-1DE0-52D99F26CFEA}"/>
              </a:ext>
            </a:extLst>
          </p:cNvPr>
          <p:cNvSpPr/>
          <p:nvPr/>
        </p:nvSpPr>
        <p:spPr>
          <a:xfrm>
            <a:off x="9482666" y="4082224"/>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pixels</a:t>
            </a:r>
          </a:p>
        </p:txBody>
      </p:sp>
      <p:sp>
        <p:nvSpPr>
          <p:cNvPr id="25" name="Straight Connector 24">
            <a:extLst>
              <a:ext uri="{FF2B5EF4-FFF2-40B4-BE49-F238E27FC236}">
                <a16:creationId xmlns:a16="http://schemas.microsoft.com/office/drawing/2014/main" xmlns="" id="{1D93FDD1-358C-6AF2-5CFD-9ED865D09886}"/>
              </a:ext>
            </a:extLst>
          </p:cNvPr>
          <p:cNvSpPr/>
          <p:nvPr/>
        </p:nvSpPr>
        <p:spPr>
          <a:xfrm>
            <a:off x="8974666" y="4440940"/>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6" name="Straight Connector 25">
            <a:extLst>
              <a:ext uri="{FF2B5EF4-FFF2-40B4-BE49-F238E27FC236}">
                <a16:creationId xmlns:a16="http://schemas.microsoft.com/office/drawing/2014/main" xmlns="" id="{69B57377-0BF5-4846-01F5-0068805611BB}"/>
              </a:ext>
            </a:extLst>
          </p:cNvPr>
          <p:cNvSpPr/>
          <p:nvPr/>
        </p:nvSpPr>
        <p:spPr>
          <a:xfrm rot="5400000">
            <a:off x="8060266" y="4474806"/>
            <a:ext cx="948266" cy="880533"/>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4005197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BC60AE-5DD4-D79F-D2BA-49625E961477}"/>
              </a:ext>
            </a:extLst>
          </p:cNvPr>
          <p:cNvSpPr>
            <a:spLocks noGrp="1"/>
          </p:cNvSpPr>
          <p:nvPr>
            <p:ph type="title"/>
          </p:nvPr>
        </p:nvSpPr>
        <p:spPr/>
        <p:txBody>
          <a:bodyPr/>
          <a:lstStyle/>
          <a:p>
            <a:r>
              <a:rPr lang="en-US" dirty="0"/>
              <a:t>Entity Knowledge</a:t>
            </a:r>
          </a:p>
        </p:txBody>
      </p:sp>
      <p:sp>
        <p:nvSpPr>
          <p:cNvPr id="3" name="Text Placeholder 2">
            <a:extLst>
              <a:ext uri="{FF2B5EF4-FFF2-40B4-BE49-F238E27FC236}">
                <a16:creationId xmlns:a16="http://schemas.microsoft.com/office/drawing/2014/main" xmlns="" id="{6FB4F79E-44DD-438A-F7C0-68F01E2155D9}"/>
              </a:ext>
            </a:extLst>
          </p:cNvPr>
          <p:cNvSpPr>
            <a:spLocks noGrp="1"/>
          </p:cNvSpPr>
          <p:nvPr>
            <p:ph type="body" idx="1"/>
          </p:nvPr>
        </p:nvSpPr>
        <p:spPr/>
        <p:txBody>
          <a:bodyPr/>
          <a:lstStyle/>
          <a:p>
            <a:r>
              <a:rPr lang="en-US" dirty="0"/>
              <a:t>Object Detection: Object instances at the bounding box level</a:t>
            </a:r>
          </a:p>
          <a:p>
            <a:r>
              <a:rPr lang="en-US" dirty="0"/>
              <a:t>Semantic Segmentation: Object class at the pixel level</a:t>
            </a:r>
          </a:p>
          <a:p>
            <a:r>
              <a:rPr lang="en-US" dirty="0"/>
              <a:t>Instance Segmentation: Object instances at the pixel level</a:t>
            </a:r>
          </a:p>
        </p:txBody>
      </p:sp>
      <p:sp>
        <p:nvSpPr>
          <p:cNvPr id="4" name="Slide Number Placeholder 3">
            <a:extLst>
              <a:ext uri="{FF2B5EF4-FFF2-40B4-BE49-F238E27FC236}">
                <a16:creationId xmlns:a16="http://schemas.microsoft.com/office/drawing/2014/main" xmlns="" id="{C239101E-FE48-E2CF-F635-624FDB1E763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57</a:t>
            </a:fld>
            <a:endParaRPr lang="en-US"/>
          </a:p>
        </p:txBody>
      </p:sp>
      <p:pic>
        <p:nvPicPr>
          <p:cNvPr id="6" name="Picture 5" descr="A picture containing text, mammal, different, several&#10;&#10;Description automatically generated">
            <a:extLst>
              <a:ext uri="{FF2B5EF4-FFF2-40B4-BE49-F238E27FC236}">
                <a16:creationId xmlns:a16="http://schemas.microsoft.com/office/drawing/2014/main" xmlns="" id="{17C9F46B-A299-4149-2D81-F5B3DD739B00}"/>
              </a:ext>
            </a:extLst>
          </p:cNvPr>
          <p:cNvPicPr>
            <a:picLocks noChangeAspect="1"/>
          </p:cNvPicPr>
          <p:nvPr/>
        </p:nvPicPr>
        <p:blipFill>
          <a:blip r:embed="rId5"/>
          <a:stretch>
            <a:fillRect/>
          </a:stretch>
        </p:blipFill>
        <p:spPr>
          <a:xfrm>
            <a:off x="1779120" y="3015344"/>
            <a:ext cx="7988300" cy="2590800"/>
          </a:xfrm>
          <a:prstGeom prst="rect">
            <a:avLst/>
          </a:prstGeom>
        </p:spPr>
      </p:pic>
      <p:sp>
        <p:nvSpPr>
          <p:cNvPr id="8" name="TextBox 7">
            <a:extLst>
              <a:ext uri="{FF2B5EF4-FFF2-40B4-BE49-F238E27FC236}">
                <a16:creationId xmlns:a16="http://schemas.microsoft.com/office/drawing/2014/main" xmlns="" id="{B57EC0F8-8843-9B8C-FBB7-A266364DEDAB}"/>
              </a:ext>
            </a:extLst>
          </p:cNvPr>
          <p:cNvSpPr txBox="1"/>
          <p:nvPr/>
        </p:nvSpPr>
        <p:spPr>
          <a:xfrm>
            <a:off x="3479427" y="6444744"/>
            <a:ext cx="6098240" cy="307777"/>
          </a:xfrm>
          <a:prstGeom prst="rect">
            <a:avLst/>
          </a:prstGeom>
          <a:noFill/>
        </p:spPr>
        <p:txBody>
          <a:bodyPr wrap="square">
            <a:spAutoFit/>
          </a:bodyPr>
          <a:lstStyle/>
          <a:p>
            <a:r>
              <a:rPr lang="en-US" dirty="0"/>
              <a:t>https://www.v7labs.com/blog/object-detection-guide</a:t>
            </a:r>
          </a:p>
        </p:txBody>
      </p:sp>
      <p:pic>
        <p:nvPicPr>
          <p:cNvPr id="5" name="Audio 4">
            <a:hlinkClick r:id="" action="ppaction://media"/>
            <a:extLst>
              <a:ext uri="{FF2B5EF4-FFF2-40B4-BE49-F238E27FC236}">
                <a16:creationId xmlns:a16="http://schemas.microsoft.com/office/drawing/2014/main" xmlns="" id="{EA3AE14E-75FE-C577-C7E5-1E417CECF6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22003208"/>
      </p:ext>
    </p:extLst>
  </p:cSld>
  <p:clrMapOvr>
    <a:masterClrMapping/>
  </p:clrMapOvr>
  <mc:AlternateContent xmlns:mc="http://schemas.openxmlformats.org/markup-compatibility/2006" xmlns:p14="http://schemas.microsoft.com/office/powerpoint/2010/main">
    <mc:Choice Requires="p14">
      <p:transition spd="slow" p14:dur="2000" advTm="21130"/>
    </mc:Choice>
    <mc:Fallback xmlns="">
      <p:transition spd="slow" advTm="2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7633FB-B2DF-19A7-A56E-82611AB92003}"/>
              </a:ext>
            </a:extLst>
          </p:cNvPr>
          <p:cNvSpPr>
            <a:spLocks noGrp="1"/>
          </p:cNvSpPr>
          <p:nvPr>
            <p:ph type="title"/>
          </p:nvPr>
        </p:nvSpPr>
        <p:spPr>
          <a:xfrm>
            <a:off x="663075" y="204323"/>
            <a:ext cx="9192121" cy="688975"/>
          </a:xfrm>
        </p:spPr>
        <p:txBody>
          <a:bodyPr>
            <a:normAutofit fontScale="90000"/>
          </a:bodyPr>
          <a:lstStyle/>
          <a:p>
            <a:r>
              <a:rPr lang="en-US" dirty="0"/>
              <a:t>The way to obtain entity knowledge: Object Extraction</a:t>
            </a:r>
          </a:p>
        </p:txBody>
      </p:sp>
      <p:sp>
        <p:nvSpPr>
          <p:cNvPr id="3" name="Text Placeholder 2">
            <a:extLst>
              <a:ext uri="{FF2B5EF4-FFF2-40B4-BE49-F238E27FC236}">
                <a16:creationId xmlns:a16="http://schemas.microsoft.com/office/drawing/2014/main" xmlns="" id="{C4B654EC-FD17-5948-7E6B-17F2F7AB3DE6}"/>
              </a:ext>
            </a:extLst>
          </p:cNvPr>
          <p:cNvSpPr>
            <a:spLocks noGrp="1"/>
          </p:cNvSpPr>
          <p:nvPr>
            <p:ph type="body" idx="1"/>
          </p:nvPr>
        </p:nvSpPr>
        <p:spPr>
          <a:xfrm>
            <a:off x="609600" y="1238409"/>
            <a:ext cx="7422776" cy="4484915"/>
          </a:xfrm>
          <a:noFill/>
          <a:ln>
            <a:noFill/>
          </a:ln>
        </p:spPr>
        <p:txBody>
          <a:bodyPr spcFirstLastPara="1" wrap="square" lIns="91425" tIns="45700" rIns="91425" bIns="45700" anchor="t" anchorCtr="0">
            <a:noAutofit/>
          </a:bodyPr>
          <a:lstStyle/>
          <a:p>
            <a:pPr>
              <a:buClr>
                <a:schemeClr val="lt2"/>
              </a:buClr>
              <a:buFont typeface="Noto Sans Symbols"/>
              <a:buChar char="■"/>
            </a:pPr>
            <a:r>
              <a:rPr lang="en-US" dirty="0">
                <a:solidFill>
                  <a:schemeClr val="dk1"/>
                </a:solidFill>
                <a:latin typeface="Arial"/>
                <a:cs typeface="Arial"/>
              </a:rPr>
              <a:t>Two-Stage (With Proposal)</a:t>
            </a:r>
          </a:p>
        </p:txBody>
      </p:sp>
      <p:sp>
        <p:nvSpPr>
          <p:cNvPr id="4" name="Slide Number Placeholder 3">
            <a:extLst>
              <a:ext uri="{FF2B5EF4-FFF2-40B4-BE49-F238E27FC236}">
                <a16:creationId xmlns:a16="http://schemas.microsoft.com/office/drawing/2014/main" xmlns="" id="{163E1401-FBA5-C1F5-9B0F-357CE5FD120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58</a:t>
            </a:fld>
            <a:endParaRPr lang="en-US"/>
          </a:p>
        </p:txBody>
      </p:sp>
      <p:sp>
        <p:nvSpPr>
          <p:cNvPr id="6" name="TextBox 5">
            <a:extLst>
              <a:ext uri="{FF2B5EF4-FFF2-40B4-BE49-F238E27FC236}">
                <a16:creationId xmlns:a16="http://schemas.microsoft.com/office/drawing/2014/main" xmlns="" id="{820A0A06-31D7-B8E5-5533-7BFE17397CC1}"/>
              </a:ext>
            </a:extLst>
          </p:cNvPr>
          <p:cNvSpPr txBox="1"/>
          <p:nvPr/>
        </p:nvSpPr>
        <p:spPr>
          <a:xfrm>
            <a:off x="609599" y="5879066"/>
            <a:ext cx="10972799"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Ren, S., He, K., </a:t>
            </a:r>
            <a:r>
              <a:rPr lang="en-US" sz="1400" b="0" i="0" dirty="0" err="1">
                <a:solidFill>
                  <a:srgbClr val="222222"/>
                </a:solidFill>
                <a:effectLst/>
                <a:latin typeface="Arial" panose="020B0604020202020204" pitchFamily="34" charset="0"/>
              </a:rPr>
              <a:t>Girshick</a:t>
            </a:r>
            <a:r>
              <a:rPr lang="en-US" sz="1400" b="0" i="0" dirty="0">
                <a:solidFill>
                  <a:srgbClr val="222222"/>
                </a:solidFill>
                <a:effectLst/>
                <a:latin typeface="Arial" panose="020B0604020202020204" pitchFamily="34" charset="0"/>
              </a:rPr>
              <a:t>, R., &amp; Sun, J. Faster r-</a:t>
            </a:r>
            <a:r>
              <a:rPr lang="en-US" sz="1400" b="0" i="0" dirty="0" err="1">
                <a:solidFill>
                  <a:srgbClr val="222222"/>
                </a:solidFill>
                <a:effectLst/>
                <a:latin typeface="Arial" panose="020B0604020202020204" pitchFamily="34" charset="0"/>
              </a:rPr>
              <a:t>cnn</a:t>
            </a:r>
            <a:r>
              <a:rPr lang="en-US" sz="1400" b="0" i="0" dirty="0">
                <a:solidFill>
                  <a:srgbClr val="222222"/>
                </a:solidFill>
                <a:effectLst/>
                <a:latin typeface="Arial" panose="020B0604020202020204" pitchFamily="34" charset="0"/>
              </a:rPr>
              <a:t>: Towards real-time object detection with region proposal networks. </a:t>
            </a:r>
            <a:r>
              <a:rPr lang="en-US" sz="1400" b="0" i="1" dirty="0" err="1">
                <a:solidFill>
                  <a:srgbClr val="222222"/>
                </a:solidFill>
                <a:effectLst/>
                <a:latin typeface="Arial" panose="020B0604020202020204" pitchFamily="34" charset="0"/>
              </a:rPr>
              <a:t>NeurIPS</a:t>
            </a:r>
            <a:r>
              <a:rPr lang="en-US" sz="1400" b="0" i="1" dirty="0">
                <a:solidFill>
                  <a:srgbClr val="222222"/>
                </a:solidFill>
                <a:effectLst/>
                <a:latin typeface="Arial" panose="020B0604020202020204" pitchFamily="34" charset="0"/>
              </a:rPr>
              <a:t> 2015</a:t>
            </a:r>
            <a:r>
              <a:rPr lang="en-US" sz="1400" b="0" i="0" dirty="0">
                <a:solidFill>
                  <a:srgbClr val="222222"/>
                </a:solidFill>
                <a:effectLst/>
                <a:latin typeface="Arial" panose="020B0604020202020204" pitchFamily="34" charset="0"/>
              </a:rPr>
              <a:t>.</a:t>
            </a:r>
            <a:endParaRPr lang="en-US" sz="1400" dirty="0"/>
          </a:p>
        </p:txBody>
      </p:sp>
      <p:pic>
        <p:nvPicPr>
          <p:cNvPr id="8" name="Picture 7" descr="Diagram&#10;&#10;Description automatically generated">
            <a:extLst>
              <a:ext uri="{FF2B5EF4-FFF2-40B4-BE49-F238E27FC236}">
                <a16:creationId xmlns:a16="http://schemas.microsoft.com/office/drawing/2014/main" xmlns="" id="{75B48EE9-CB71-7F5A-992D-9A06CB1B5669}"/>
              </a:ext>
            </a:extLst>
          </p:cNvPr>
          <p:cNvPicPr>
            <a:picLocks noChangeAspect="1"/>
          </p:cNvPicPr>
          <p:nvPr/>
        </p:nvPicPr>
        <p:blipFill>
          <a:blip r:embed="rId3"/>
          <a:stretch>
            <a:fillRect/>
          </a:stretch>
        </p:blipFill>
        <p:spPr>
          <a:xfrm>
            <a:off x="388094" y="1864165"/>
            <a:ext cx="2947831" cy="2891682"/>
          </a:xfrm>
          <a:prstGeom prst="rect">
            <a:avLst/>
          </a:prstGeom>
        </p:spPr>
      </p:pic>
      <p:pic>
        <p:nvPicPr>
          <p:cNvPr id="10" name="Picture 9" descr="Diagram, engineering drawing&#10;&#10;Description automatically generated">
            <a:extLst>
              <a:ext uri="{FF2B5EF4-FFF2-40B4-BE49-F238E27FC236}">
                <a16:creationId xmlns:a16="http://schemas.microsoft.com/office/drawing/2014/main" xmlns="" id="{63CE1745-88EA-E2A8-BF39-115843E98B70}"/>
              </a:ext>
            </a:extLst>
          </p:cNvPr>
          <p:cNvPicPr>
            <a:picLocks noChangeAspect="1"/>
          </p:cNvPicPr>
          <p:nvPr/>
        </p:nvPicPr>
        <p:blipFill>
          <a:blip r:embed="rId4"/>
          <a:stretch>
            <a:fillRect/>
          </a:stretch>
        </p:blipFill>
        <p:spPr>
          <a:xfrm>
            <a:off x="3495646" y="2431303"/>
            <a:ext cx="3322292" cy="1589368"/>
          </a:xfrm>
          <a:prstGeom prst="rect">
            <a:avLst/>
          </a:prstGeom>
        </p:spPr>
      </p:pic>
      <p:sp>
        <p:nvSpPr>
          <p:cNvPr id="11" name="TextBox 10">
            <a:extLst>
              <a:ext uri="{FF2B5EF4-FFF2-40B4-BE49-F238E27FC236}">
                <a16:creationId xmlns:a16="http://schemas.microsoft.com/office/drawing/2014/main" xmlns="" id="{87D0EE0A-7C93-7B60-8735-041B0E3759B6}"/>
              </a:ext>
            </a:extLst>
          </p:cNvPr>
          <p:cNvSpPr txBox="1"/>
          <p:nvPr/>
        </p:nvSpPr>
        <p:spPr>
          <a:xfrm>
            <a:off x="1089213" y="4879571"/>
            <a:ext cx="1260281" cy="307777"/>
          </a:xfrm>
          <a:prstGeom prst="rect">
            <a:avLst/>
          </a:prstGeom>
          <a:noFill/>
        </p:spPr>
        <p:txBody>
          <a:bodyPr wrap="none" rtlCol="0">
            <a:spAutoFit/>
          </a:bodyPr>
          <a:lstStyle/>
          <a:p>
            <a:r>
              <a:rPr lang="en-US" dirty="0"/>
              <a:t>Faster RCNN</a:t>
            </a:r>
          </a:p>
        </p:txBody>
      </p:sp>
      <p:sp>
        <p:nvSpPr>
          <p:cNvPr id="12" name="TextBox 11">
            <a:extLst>
              <a:ext uri="{FF2B5EF4-FFF2-40B4-BE49-F238E27FC236}">
                <a16:creationId xmlns:a16="http://schemas.microsoft.com/office/drawing/2014/main" xmlns="" id="{A0430A78-C385-B12D-F440-F26441C00CEE}"/>
              </a:ext>
            </a:extLst>
          </p:cNvPr>
          <p:cNvSpPr txBox="1"/>
          <p:nvPr/>
        </p:nvSpPr>
        <p:spPr>
          <a:xfrm>
            <a:off x="4213531" y="4902571"/>
            <a:ext cx="1181734" cy="307777"/>
          </a:xfrm>
          <a:prstGeom prst="rect">
            <a:avLst/>
          </a:prstGeom>
          <a:noFill/>
        </p:spPr>
        <p:txBody>
          <a:bodyPr wrap="none" rtlCol="0">
            <a:spAutoFit/>
          </a:bodyPr>
          <a:lstStyle/>
          <a:p>
            <a:r>
              <a:rPr lang="en-US" dirty="0"/>
              <a:t>Mask RCNN</a:t>
            </a:r>
          </a:p>
        </p:txBody>
      </p:sp>
      <p:sp>
        <p:nvSpPr>
          <p:cNvPr id="13" name="Text Placeholder 2">
            <a:extLst>
              <a:ext uri="{FF2B5EF4-FFF2-40B4-BE49-F238E27FC236}">
                <a16:creationId xmlns:a16="http://schemas.microsoft.com/office/drawing/2014/main" xmlns="" id="{40094DA4-5C37-8239-619F-22CA345CD656}"/>
              </a:ext>
            </a:extLst>
          </p:cNvPr>
          <p:cNvSpPr txBox="1">
            <a:spLocks/>
          </p:cNvSpPr>
          <p:nvPr/>
        </p:nvSpPr>
        <p:spPr>
          <a:xfrm>
            <a:off x="7124380" y="1238408"/>
            <a:ext cx="5067620" cy="44849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r>
              <a:rPr lang="en-US" dirty="0"/>
              <a:t>One-Stage (Without Proposal)</a:t>
            </a:r>
          </a:p>
        </p:txBody>
      </p:sp>
      <p:cxnSp>
        <p:nvCxnSpPr>
          <p:cNvPr id="15" name="Straight Connector 14">
            <a:extLst>
              <a:ext uri="{FF2B5EF4-FFF2-40B4-BE49-F238E27FC236}">
                <a16:creationId xmlns:a16="http://schemas.microsoft.com/office/drawing/2014/main" xmlns="" id="{70772E7C-2A83-85CC-157C-EE6378BD0961}"/>
              </a:ext>
            </a:extLst>
          </p:cNvPr>
          <p:cNvCxnSpPr/>
          <p:nvPr/>
        </p:nvCxnSpPr>
        <p:spPr>
          <a:xfrm>
            <a:off x="6879723" y="914778"/>
            <a:ext cx="0" cy="4964288"/>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85B98B9B-A0AB-B0CA-1A1C-F60CFCFD389B}"/>
              </a:ext>
            </a:extLst>
          </p:cNvPr>
          <p:cNvSpPr txBox="1"/>
          <p:nvPr/>
        </p:nvSpPr>
        <p:spPr>
          <a:xfrm>
            <a:off x="609599" y="6349080"/>
            <a:ext cx="7942730"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Redmon, Joseph, et al. "You only look once: Unified, real-time object detection." </a:t>
            </a:r>
            <a:r>
              <a:rPr lang="en-US" sz="1400" b="0" i="1" dirty="0">
                <a:solidFill>
                  <a:srgbClr val="222222"/>
                </a:solidFill>
                <a:effectLst/>
                <a:latin typeface="Arial" panose="020B0604020202020204" pitchFamily="34" charset="0"/>
              </a:rPr>
              <a:t>CVPR </a:t>
            </a:r>
            <a:r>
              <a:rPr lang="en-US" sz="1400" b="0" i="0" dirty="0">
                <a:solidFill>
                  <a:srgbClr val="222222"/>
                </a:solidFill>
                <a:effectLst/>
                <a:latin typeface="Arial" panose="020B0604020202020204" pitchFamily="34" charset="0"/>
              </a:rPr>
              <a:t>2016.</a:t>
            </a:r>
            <a:endParaRPr lang="en-US" sz="1400" dirty="0"/>
          </a:p>
        </p:txBody>
      </p:sp>
      <p:pic>
        <p:nvPicPr>
          <p:cNvPr id="21" name="Picture 20" descr="Diagram, schematic&#10;&#10;Description automatically generated">
            <a:extLst>
              <a:ext uri="{FF2B5EF4-FFF2-40B4-BE49-F238E27FC236}">
                <a16:creationId xmlns:a16="http://schemas.microsoft.com/office/drawing/2014/main" xmlns="" id="{E6AC1FF2-4287-0FAF-3982-2459C24BDE71}"/>
              </a:ext>
            </a:extLst>
          </p:cNvPr>
          <p:cNvPicPr>
            <a:picLocks noChangeAspect="1"/>
          </p:cNvPicPr>
          <p:nvPr/>
        </p:nvPicPr>
        <p:blipFill>
          <a:blip r:embed="rId5"/>
          <a:stretch>
            <a:fillRect/>
          </a:stretch>
        </p:blipFill>
        <p:spPr>
          <a:xfrm>
            <a:off x="7319116" y="1958415"/>
            <a:ext cx="4152900" cy="977900"/>
          </a:xfrm>
          <a:prstGeom prst="rect">
            <a:avLst/>
          </a:prstGeom>
        </p:spPr>
      </p:pic>
      <p:sp>
        <p:nvSpPr>
          <p:cNvPr id="22" name="TextBox 21">
            <a:extLst>
              <a:ext uri="{FF2B5EF4-FFF2-40B4-BE49-F238E27FC236}">
                <a16:creationId xmlns:a16="http://schemas.microsoft.com/office/drawing/2014/main" xmlns="" id="{C896B179-6B08-71E3-C902-430CFE0612D2}"/>
              </a:ext>
            </a:extLst>
          </p:cNvPr>
          <p:cNvSpPr txBox="1"/>
          <p:nvPr/>
        </p:nvSpPr>
        <p:spPr>
          <a:xfrm>
            <a:off x="8804699" y="2912279"/>
            <a:ext cx="683200" cy="307777"/>
          </a:xfrm>
          <a:prstGeom prst="rect">
            <a:avLst/>
          </a:prstGeom>
          <a:noFill/>
        </p:spPr>
        <p:txBody>
          <a:bodyPr wrap="none" rtlCol="0">
            <a:spAutoFit/>
          </a:bodyPr>
          <a:lstStyle/>
          <a:p>
            <a:r>
              <a:rPr lang="en-US" dirty="0"/>
              <a:t>YOLO</a:t>
            </a:r>
          </a:p>
        </p:txBody>
      </p:sp>
      <p:pic>
        <p:nvPicPr>
          <p:cNvPr id="24" name="Picture 23" descr="Diagram, engineering drawing&#10;&#10;Description automatically generated">
            <a:extLst>
              <a:ext uri="{FF2B5EF4-FFF2-40B4-BE49-F238E27FC236}">
                <a16:creationId xmlns:a16="http://schemas.microsoft.com/office/drawing/2014/main" xmlns="" id="{9342561C-07B1-0568-FCA1-AB81302F3510}"/>
              </a:ext>
            </a:extLst>
          </p:cNvPr>
          <p:cNvPicPr>
            <a:picLocks noChangeAspect="1"/>
          </p:cNvPicPr>
          <p:nvPr/>
        </p:nvPicPr>
        <p:blipFill>
          <a:blip r:embed="rId6"/>
          <a:stretch>
            <a:fillRect/>
          </a:stretch>
        </p:blipFill>
        <p:spPr>
          <a:xfrm>
            <a:off x="7294415" y="3258945"/>
            <a:ext cx="4281759" cy="2290368"/>
          </a:xfrm>
          <a:prstGeom prst="rect">
            <a:avLst/>
          </a:prstGeom>
        </p:spPr>
      </p:pic>
      <p:sp>
        <p:nvSpPr>
          <p:cNvPr id="25" name="TextBox 24">
            <a:extLst>
              <a:ext uri="{FF2B5EF4-FFF2-40B4-BE49-F238E27FC236}">
                <a16:creationId xmlns:a16="http://schemas.microsoft.com/office/drawing/2014/main" xmlns="" id="{332ED9E1-254C-A78F-340E-7CF345BF7525}"/>
              </a:ext>
            </a:extLst>
          </p:cNvPr>
          <p:cNvSpPr txBox="1"/>
          <p:nvPr/>
        </p:nvSpPr>
        <p:spPr>
          <a:xfrm>
            <a:off x="8897057" y="5523072"/>
            <a:ext cx="554960" cy="307777"/>
          </a:xfrm>
          <a:prstGeom prst="rect">
            <a:avLst/>
          </a:prstGeom>
          <a:noFill/>
        </p:spPr>
        <p:txBody>
          <a:bodyPr wrap="none" rtlCol="0">
            <a:spAutoFit/>
          </a:bodyPr>
          <a:lstStyle/>
          <a:p>
            <a:r>
              <a:rPr lang="en-US" dirty="0"/>
              <a:t>SSD</a:t>
            </a:r>
          </a:p>
        </p:txBody>
      </p:sp>
      <p:sp>
        <p:nvSpPr>
          <p:cNvPr id="27" name="TextBox 26">
            <a:extLst>
              <a:ext uri="{FF2B5EF4-FFF2-40B4-BE49-F238E27FC236}">
                <a16:creationId xmlns:a16="http://schemas.microsoft.com/office/drawing/2014/main" xmlns="" id="{2D2B3B3F-A2D1-7D6E-D0C7-1FB95952EFF0}"/>
              </a:ext>
            </a:extLst>
          </p:cNvPr>
          <p:cNvSpPr txBox="1"/>
          <p:nvPr/>
        </p:nvSpPr>
        <p:spPr>
          <a:xfrm>
            <a:off x="609598" y="6114364"/>
            <a:ext cx="9368111"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He, </a:t>
            </a:r>
            <a:r>
              <a:rPr lang="en-US" sz="1400" b="0" i="0" dirty="0" err="1">
                <a:solidFill>
                  <a:srgbClr val="222222"/>
                </a:solidFill>
                <a:effectLst/>
                <a:latin typeface="Arial" panose="020B0604020202020204" pitchFamily="34" charset="0"/>
              </a:rPr>
              <a:t>Kaiming</a:t>
            </a:r>
            <a:r>
              <a:rPr lang="en-US" sz="1400" b="0" i="0" dirty="0">
                <a:solidFill>
                  <a:srgbClr val="222222"/>
                </a:solidFill>
                <a:effectLst/>
                <a:latin typeface="Arial" panose="020B0604020202020204" pitchFamily="34" charset="0"/>
              </a:rPr>
              <a:t>, et al. "Mask r-</a:t>
            </a:r>
            <a:r>
              <a:rPr lang="en-US" sz="1400" b="0" i="0" dirty="0" err="1">
                <a:solidFill>
                  <a:srgbClr val="222222"/>
                </a:solidFill>
                <a:effectLst/>
                <a:latin typeface="Arial" panose="020B0604020202020204" pitchFamily="34" charset="0"/>
              </a:rPr>
              <a:t>cnn</a:t>
            </a:r>
            <a:r>
              <a:rPr lang="en-US" sz="1400" b="0" i="0" dirty="0">
                <a:solidFill>
                  <a:srgbClr val="222222"/>
                </a:solidFill>
                <a:effectLst/>
                <a:latin typeface="Arial" panose="020B0604020202020204" pitchFamily="34" charset="0"/>
              </a:rPr>
              <a:t>." </a:t>
            </a:r>
            <a:r>
              <a:rPr lang="en-US" sz="1400" b="0" i="1" dirty="0">
                <a:solidFill>
                  <a:srgbClr val="222222"/>
                </a:solidFill>
                <a:effectLst/>
                <a:latin typeface="Arial" panose="020B0604020202020204" pitchFamily="34" charset="0"/>
              </a:rPr>
              <a:t>CVPR</a:t>
            </a:r>
            <a:r>
              <a:rPr lang="en-US" sz="1400" b="0" i="0" dirty="0">
                <a:solidFill>
                  <a:srgbClr val="222222"/>
                </a:solidFill>
                <a:effectLst/>
                <a:latin typeface="Arial" panose="020B0604020202020204" pitchFamily="34" charset="0"/>
              </a:rPr>
              <a:t> 2017.</a:t>
            </a:r>
            <a:endParaRPr lang="en-US" sz="1400" dirty="0"/>
          </a:p>
        </p:txBody>
      </p:sp>
      <p:sp>
        <p:nvSpPr>
          <p:cNvPr id="29" name="TextBox 28">
            <a:extLst>
              <a:ext uri="{FF2B5EF4-FFF2-40B4-BE49-F238E27FC236}">
                <a16:creationId xmlns:a16="http://schemas.microsoft.com/office/drawing/2014/main" xmlns="" id="{4FE1DA08-8FAE-629C-A2B8-9F1B5812A34E}"/>
              </a:ext>
            </a:extLst>
          </p:cNvPr>
          <p:cNvSpPr txBox="1"/>
          <p:nvPr/>
        </p:nvSpPr>
        <p:spPr>
          <a:xfrm>
            <a:off x="609598" y="6564723"/>
            <a:ext cx="10013577"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Liu, Wei, et al. "</a:t>
            </a:r>
            <a:r>
              <a:rPr lang="en-US" sz="1400" b="0" i="0" dirty="0" err="1">
                <a:solidFill>
                  <a:srgbClr val="222222"/>
                </a:solidFill>
                <a:effectLst/>
                <a:latin typeface="Arial" panose="020B0604020202020204" pitchFamily="34" charset="0"/>
              </a:rPr>
              <a:t>Ssd</a:t>
            </a:r>
            <a:r>
              <a:rPr lang="en-US" sz="1400" b="0" i="0" dirty="0">
                <a:solidFill>
                  <a:srgbClr val="222222"/>
                </a:solidFill>
                <a:effectLst/>
                <a:latin typeface="Arial" panose="020B0604020202020204" pitchFamily="34" charset="0"/>
              </a:rPr>
              <a:t>: Single shot </a:t>
            </a:r>
            <a:r>
              <a:rPr lang="en-US" sz="1400" b="0" i="0" dirty="0" err="1">
                <a:solidFill>
                  <a:srgbClr val="222222"/>
                </a:solidFill>
                <a:effectLst/>
                <a:latin typeface="Arial" panose="020B0604020202020204" pitchFamily="34" charset="0"/>
              </a:rPr>
              <a:t>multibox</a:t>
            </a:r>
            <a:r>
              <a:rPr lang="en-US" sz="1400" b="0" i="0" dirty="0">
                <a:solidFill>
                  <a:srgbClr val="222222"/>
                </a:solidFill>
                <a:effectLst/>
                <a:latin typeface="Arial" panose="020B0604020202020204" pitchFamily="34" charset="0"/>
              </a:rPr>
              <a:t> detector." </a:t>
            </a:r>
            <a:r>
              <a:rPr lang="en-US" sz="1400" b="0" i="1" dirty="0">
                <a:solidFill>
                  <a:srgbClr val="222222"/>
                </a:solidFill>
                <a:effectLst/>
                <a:latin typeface="Arial" panose="020B0604020202020204" pitchFamily="34" charset="0"/>
              </a:rPr>
              <a:t>ECCV </a:t>
            </a:r>
            <a:r>
              <a:rPr lang="en-US" sz="1400" b="0" i="0" dirty="0">
                <a:solidFill>
                  <a:srgbClr val="222222"/>
                </a:solidFill>
                <a:effectLst/>
                <a:latin typeface="Arial" panose="020B0604020202020204" pitchFamily="34" charset="0"/>
              </a:rPr>
              <a:t>2016.</a:t>
            </a:r>
            <a:endParaRPr lang="en-US" sz="1400" dirty="0"/>
          </a:p>
        </p:txBody>
      </p:sp>
    </p:spTree>
    <p:extLst>
      <p:ext uri="{BB962C8B-B14F-4D97-AF65-F5344CB8AC3E}">
        <p14:creationId xmlns:p14="http://schemas.microsoft.com/office/powerpoint/2010/main" val="4038638184"/>
      </p:ext>
    </p:extLst>
  </p:cSld>
  <p:clrMapOvr>
    <a:masterClrMapping/>
  </p:clrMapOvr>
  <mc:AlternateContent xmlns:mc="http://schemas.openxmlformats.org/markup-compatibility/2006" xmlns:p14="http://schemas.microsoft.com/office/powerpoint/2010/main">
    <mc:Choice Requires="p14">
      <p:transition spd="slow" p14:dur="2000" advTm="23392"/>
    </mc:Choice>
    <mc:Fallback xmlns="">
      <p:transition spd="slow" advTm="23392"/>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A9CDD-C9CC-59DE-0209-A77A11099060}"/>
              </a:ext>
            </a:extLst>
          </p:cNvPr>
          <p:cNvSpPr>
            <a:spLocks noGrp="1"/>
          </p:cNvSpPr>
          <p:nvPr>
            <p:ph type="title"/>
          </p:nvPr>
        </p:nvSpPr>
        <p:spPr/>
        <p:txBody>
          <a:bodyPr/>
          <a:lstStyle/>
          <a:p>
            <a:r>
              <a:rPr lang="en-US" dirty="0"/>
              <a:t>Adding objects to V+L Pretraining</a:t>
            </a:r>
          </a:p>
        </p:txBody>
      </p:sp>
      <p:sp>
        <p:nvSpPr>
          <p:cNvPr id="3" name="Text Placeholder 2">
            <a:extLst>
              <a:ext uri="{FF2B5EF4-FFF2-40B4-BE49-F238E27FC236}">
                <a16:creationId xmlns:a16="http://schemas.microsoft.com/office/drawing/2014/main" xmlns="" id="{53E9E1FC-8BAE-1A47-18E4-72E7637149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A73AF4F7-4987-9493-BEE5-F675577206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59</a:t>
            </a:fld>
            <a:endParaRPr lang="en-US"/>
          </a:p>
        </p:txBody>
      </p:sp>
      <p:pic>
        <p:nvPicPr>
          <p:cNvPr id="6" name="Picture 5" descr="Graphical user interface, timeline&#10;&#10;Description automatically generated with medium confidence">
            <a:extLst>
              <a:ext uri="{FF2B5EF4-FFF2-40B4-BE49-F238E27FC236}">
                <a16:creationId xmlns:a16="http://schemas.microsoft.com/office/drawing/2014/main" xmlns="" id="{C48ADB9E-E486-E448-4D17-A3B1956A4FF3}"/>
              </a:ext>
            </a:extLst>
          </p:cNvPr>
          <p:cNvPicPr>
            <a:picLocks noChangeAspect="1"/>
          </p:cNvPicPr>
          <p:nvPr/>
        </p:nvPicPr>
        <p:blipFill>
          <a:blip r:embed="rId2"/>
          <a:stretch>
            <a:fillRect/>
          </a:stretch>
        </p:blipFill>
        <p:spPr>
          <a:xfrm>
            <a:off x="511948" y="2301875"/>
            <a:ext cx="11016976" cy="4419600"/>
          </a:xfrm>
          <a:prstGeom prst="rect">
            <a:avLst/>
          </a:prstGeom>
        </p:spPr>
      </p:pic>
      <p:sp>
        <p:nvSpPr>
          <p:cNvPr id="7" name="Rounded Rectangle 6">
            <a:extLst>
              <a:ext uri="{FF2B5EF4-FFF2-40B4-BE49-F238E27FC236}">
                <a16:creationId xmlns:a16="http://schemas.microsoft.com/office/drawing/2014/main" xmlns="" id="{0F29F999-B1F7-5C3C-AB5B-E082E495CF58}"/>
              </a:ext>
            </a:extLst>
          </p:cNvPr>
          <p:cNvSpPr/>
          <p:nvPr/>
        </p:nvSpPr>
        <p:spPr>
          <a:xfrm>
            <a:off x="690269" y="1036096"/>
            <a:ext cx="11086095" cy="1022783"/>
          </a:xfrm>
          <a:prstGeom prst="round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F9E1C8E9-6C8D-8F78-8D99-055A04C7AF3A}"/>
              </a:ext>
            </a:extLst>
          </p:cNvPr>
          <p:cNvSpPr txBox="1"/>
          <p:nvPr/>
        </p:nvSpPr>
        <p:spPr>
          <a:xfrm>
            <a:off x="886578" y="1262078"/>
            <a:ext cx="5593199" cy="496931"/>
          </a:xfrm>
          <a:prstGeom prst="rect">
            <a:avLst/>
          </a:prstGeom>
          <a:noFill/>
        </p:spPr>
        <p:txBody>
          <a:bodyPr wrap="none" rtlCol="0">
            <a:spAutoFit/>
          </a:bodyPr>
          <a:lstStyle/>
          <a:p>
            <a:pPr algn="ctr">
              <a:lnSpc>
                <a:spcPct val="150000"/>
              </a:lnSpc>
            </a:pPr>
            <a:r>
              <a:rPr lang="en-US" sz="2000" b="1" dirty="0">
                <a:solidFill>
                  <a:srgbClr val="53585F"/>
                </a:solidFill>
              </a:rPr>
              <a:t>Objects are used to better mask the regions.</a:t>
            </a:r>
          </a:p>
        </p:txBody>
      </p:sp>
    </p:spTree>
    <p:extLst>
      <p:ext uri="{BB962C8B-B14F-4D97-AF65-F5344CB8AC3E}">
        <p14:creationId xmlns:p14="http://schemas.microsoft.com/office/powerpoint/2010/main" val="63027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C15766-D5A5-7012-A92E-FBF62041F8E1}"/>
              </a:ext>
            </a:extLst>
          </p:cNvPr>
          <p:cNvSpPr>
            <a:spLocks noGrp="1"/>
          </p:cNvSpPr>
          <p:nvPr>
            <p:ph type="title"/>
          </p:nvPr>
        </p:nvSpPr>
        <p:spPr/>
        <p:txBody>
          <a:bodyPr/>
          <a:lstStyle/>
          <a:p>
            <a:r>
              <a:rPr lang="en-US" dirty="0"/>
              <a:t>Existing V+L Models</a:t>
            </a:r>
          </a:p>
        </p:txBody>
      </p:sp>
      <p:sp>
        <p:nvSpPr>
          <p:cNvPr id="3" name="Text Placeholder 2">
            <a:extLst>
              <a:ext uri="{FF2B5EF4-FFF2-40B4-BE49-F238E27FC236}">
                <a16:creationId xmlns:a16="http://schemas.microsoft.com/office/drawing/2014/main" xmlns="" id="{AD179C4D-AB16-EBBF-1CE2-676521B58BD9}"/>
              </a:ext>
            </a:extLst>
          </p:cNvPr>
          <p:cNvSpPr>
            <a:spLocks noGrp="1"/>
          </p:cNvSpPr>
          <p:nvPr>
            <p:ph type="body" idx="1"/>
          </p:nvPr>
        </p:nvSpPr>
        <p:spPr/>
        <p:txBody>
          <a:bodyPr/>
          <a:lstStyle/>
          <a:p>
            <a:endParaRPr lang="en-US" dirty="0"/>
          </a:p>
        </p:txBody>
      </p:sp>
      <p:sp>
        <p:nvSpPr>
          <p:cNvPr id="5" name="Rounded Rectangle 4">
            <a:extLst>
              <a:ext uri="{FF2B5EF4-FFF2-40B4-BE49-F238E27FC236}">
                <a16:creationId xmlns:a16="http://schemas.microsoft.com/office/drawing/2014/main" xmlns="" id="{3543DE66-FB20-F66B-8AE1-4B4787342941}"/>
              </a:ext>
            </a:extLst>
          </p:cNvPr>
          <p:cNvSpPr/>
          <p:nvPr/>
        </p:nvSpPr>
        <p:spPr>
          <a:xfrm>
            <a:off x="513248" y="1063948"/>
            <a:ext cx="10842723" cy="882067"/>
          </a:xfrm>
          <a:prstGeom prst="round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6" name="TextBox 5">
            <a:extLst>
              <a:ext uri="{FF2B5EF4-FFF2-40B4-BE49-F238E27FC236}">
                <a16:creationId xmlns:a16="http://schemas.microsoft.com/office/drawing/2014/main" xmlns="" id="{501A0718-6BD7-9328-C424-A9946AF2ADE4}"/>
              </a:ext>
            </a:extLst>
          </p:cNvPr>
          <p:cNvSpPr txBox="1"/>
          <p:nvPr/>
        </p:nvSpPr>
        <p:spPr>
          <a:xfrm>
            <a:off x="698300" y="1140467"/>
            <a:ext cx="10248318" cy="523926"/>
          </a:xfrm>
          <a:prstGeom prst="rect">
            <a:avLst/>
          </a:prstGeom>
          <a:noFill/>
        </p:spPr>
        <p:txBody>
          <a:bodyPr wrap="none" rtlCol="0">
            <a:spAutoFit/>
          </a:bodyPr>
          <a:lstStyle/>
          <a:p>
            <a:pPr algn="ctr">
              <a:lnSpc>
                <a:spcPct val="150000"/>
              </a:lnSpc>
            </a:pPr>
            <a:r>
              <a:rPr lang="en-US" sz="2133" dirty="0">
                <a:solidFill>
                  <a:srgbClr val="53585F"/>
                </a:solidFill>
              </a:rPr>
              <a:t>Current models rely on object-centric abilities as a </a:t>
            </a:r>
            <a:r>
              <a:rPr lang="en-US" sz="2133" b="1" dirty="0">
                <a:solidFill>
                  <a:srgbClr val="53585F"/>
                </a:solidFill>
              </a:rPr>
              <a:t>shortcut</a:t>
            </a:r>
            <a:r>
              <a:rPr lang="en-US" sz="2133" dirty="0">
                <a:solidFill>
                  <a:srgbClr val="53585F"/>
                </a:solidFill>
              </a:rPr>
              <a:t> for V+L understanding.</a:t>
            </a:r>
          </a:p>
        </p:txBody>
      </p:sp>
      <p:sp>
        <p:nvSpPr>
          <p:cNvPr id="13" name="Google Shape;241;p32">
            <a:extLst>
              <a:ext uri="{FF2B5EF4-FFF2-40B4-BE49-F238E27FC236}">
                <a16:creationId xmlns:a16="http://schemas.microsoft.com/office/drawing/2014/main" xmlns="" id="{98E27B42-4BB2-7DFC-3994-39BC34EC404F}"/>
              </a:ext>
            </a:extLst>
          </p:cNvPr>
          <p:cNvSpPr txBox="1"/>
          <p:nvPr/>
        </p:nvSpPr>
        <p:spPr>
          <a:xfrm>
            <a:off x="1501995" y="5335851"/>
            <a:ext cx="9437464" cy="820825"/>
          </a:xfrm>
          <a:prstGeom prst="rect">
            <a:avLst/>
          </a:prstGeom>
          <a:noFill/>
          <a:ln>
            <a:noFill/>
          </a:ln>
        </p:spPr>
        <p:txBody>
          <a:bodyPr spcFirstLastPara="1" wrap="square" lIns="121900" tIns="121900" rIns="121900" bIns="121900" anchor="t" anchorCtr="0">
            <a:spAutoFit/>
          </a:bodyPr>
          <a:lstStyle/>
          <a:p>
            <a:r>
              <a:rPr lang="en" sz="1867" dirty="0">
                <a:latin typeface="Arial" panose="020B0604020202020204" pitchFamily="34" charset="0"/>
                <a:ea typeface="Calibri"/>
                <a:cs typeface="Arial" panose="020B0604020202020204" pitchFamily="34" charset="0"/>
                <a:sym typeface="Calibri"/>
              </a:rPr>
              <a:t>“</a:t>
            </a:r>
            <a:r>
              <a:rPr lang="en-US" sz="1867" u="sng" dirty="0">
                <a:solidFill>
                  <a:schemeClr val="hlink"/>
                </a:solidFill>
                <a:latin typeface="Arial" panose="020B0604020202020204" pitchFamily="34" charset="0"/>
                <a:ea typeface="Calibri"/>
                <a:cs typeface="Arial" panose="020B0604020202020204" pitchFamily="34" charset="0"/>
                <a:sym typeface="Calibri"/>
              </a:rPr>
              <a:t>When and why vision-language models behave like bags-of-words, and what to do about it</a:t>
            </a:r>
            <a:r>
              <a:rPr lang="en" sz="1867" dirty="0">
                <a:latin typeface="Arial" panose="020B0604020202020204" pitchFamily="34" charset="0"/>
                <a:ea typeface="Calibri"/>
                <a:cs typeface="Arial" panose="020B0604020202020204" pitchFamily="34" charset="0"/>
                <a:sym typeface="Calibri"/>
              </a:rPr>
              <a:t>” </a:t>
            </a:r>
            <a:r>
              <a:rPr lang="en-US" sz="1867" dirty="0" err="1">
                <a:latin typeface="Arial" panose="020B0604020202020204" pitchFamily="34" charset="0"/>
                <a:ea typeface="Calibri"/>
                <a:cs typeface="Arial" panose="020B0604020202020204" pitchFamily="34" charset="0"/>
                <a:sym typeface="Calibri"/>
              </a:rPr>
              <a:t>Mert</a:t>
            </a:r>
            <a:r>
              <a:rPr lang="en-US" sz="1867" dirty="0">
                <a:latin typeface="Arial" panose="020B0604020202020204" pitchFamily="34" charset="0"/>
                <a:ea typeface="Calibri"/>
                <a:cs typeface="Arial" panose="020B0604020202020204" pitchFamily="34" charset="0"/>
                <a:sym typeface="Calibri"/>
              </a:rPr>
              <a:t> </a:t>
            </a:r>
            <a:r>
              <a:rPr lang="en-US" sz="1867" dirty="0" err="1">
                <a:latin typeface="Arial" panose="020B0604020202020204" pitchFamily="34" charset="0"/>
                <a:ea typeface="Calibri"/>
                <a:cs typeface="Arial" panose="020B0604020202020204" pitchFamily="34" charset="0"/>
                <a:sym typeface="Calibri"/>
              </a:rPr>
              <a:t>Yuksekgonul</a:t>
            </a:r>
            <a:r>
              <a:rPr lang="en-US" sz="1867" dirty="0">
                <a:latin typeface="Arial" panose="020B0604020202020204" pitchFamily="34" charset="0"/>
                <a:ea typeface="Calibri"/>
                <a:cs typeface="Arial" panose="020B0604020202020204" pitchFamily="34" charset="0"/>
                <a:sym typeface="Calibri"/>
              </a:rPr>
              <a:t>,</a:t>
            </a:r>
            <a:r>
              <a:rPr lang="en" sz="1867" dirty="0">
                <a:latin typeface="Arial" panose="020B0604020202020204" pitchFamily="34" charset="0"/>
                <a:ea typeface="Calibri"/>
                <a:cs typeface="Arial" panose="020B0604020202020204" pitchFamily="34" charset="0"/>
                <a:sym typeface="Calibri"/>
              </a:rPr>
              <a:t> et al. (ICLR 2023)</a:t>
            </a:r>
            <a:endParaRPr sz="2667"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E8D80F4A-5F6B-403B-2276-BF8B5DFEFFD0}"/>
              </a:ext>
            </a:extLst>
          </p:cNvPr>
          <p:cNvSpPr txBox="1"/>
          <p:nvPr/>
        </p:nvSpPr>
        <p:spPr>
          <a:xfrm>
            <a:off x="7890076" y="4641956"/>
            <a:ext cx="1754006" cy="379656"/>
          </a:xfrm>
          <a:prstGeom prst="rect">
            <a:avLst/>
          </a:prstGeom>
          <a:solidFill>
            <a:srgbClr val="406882"/>
          </a:solidFill>
        </p:spPr>
        <p:txBody>
          <a:bodyPr wrap="none" rtlCol="0">
            <a:spAutoFit/>
          </a:bodyPr>
          <a:lstStyle/>
          <a:p>
            <a:r>
              <a:rPr lang="en-US" sz="1867" dirty="0">
                <a:solidFill>
                  <a:schemeClr val="bg1"/>
                </a:solidFill>
              </a:rPr>
              <a:t>Bags of Words</a:t>
            </a:r>
          </a:p>
        </p:txBody>
      </p:sp>
      <p:pic>
        <p:nvPicPr>
          <p:cNvPr id="8" name="Picture 7" descr="A horse eating grass in a field&#10;&#10;Description automatically generated with medium confidence">
            <a:extLst>
              <a:ext uri="{FF2B5EF4-FFF2-40B4-BE49-F238E27FC236}">
                <a16:creationId xmlns:a16="http://schemas.microsoft.com/office/drawing/2014/main" xmlns="" id="{16907B4B-6F71-8CF2-9BCF-FD857001DE2B}"/>
              </a:ext>
            </a:extLst>
          </p:cNvPr>
          <p:cNvPicPr>
            <a:picLocks noChangeAspect="1"/>
          </p:cNvPicPr>
          <p:nvPr/>
        </p:nvPicPr>
        <p:blipFill>
          <a:blip r:embed="rId3"/>
          <a:stretch>
            <a:fillRect/>
          </a:stretch>
        </p:blipFill>
        <p:spPr>
          <a:xfrm>
            <a:off x="1637210" y="2678290"/>
            <a:ext cx="2333897" cy="2392245"/>
          </a:xfrm>
          <a:prstGeom prst="rect">
            <a:avLst/>
          </a:prstGeom>
        </p:spPr>
      </p:pic>
      <p:pic>
        <p:nvPicPr>
          <p:cNvPr id="10" name="Picture 9" descr="A picture containing text, screenshot, font, number&#10;&#10;Description automatically generated">
            <a:extLst>
              <a:ext uri="{FF2B5EF4-FFF2-40B4-BE49-F238E27FC236}">
                <a16:creationId xmlns:a16="http://schemas.microsoft.com/office/drawing/2014/main" xmlns="" id="{5F379AB7-4C02-BA06-AEEA-BFEB050737C4}"/>
              </a:ext>
            </a:extLst>
          </p:cNvPr>
          <p:cNvPicPr>
            <a:picLocks noChangeAspect="1"/>
          </p:cNvPicPr>
          <p:nvPr/>
        </p:nvPicPr>
        <p:blipFill>
          <a:blip r:embed="rId4"/>
          <a:stretch>
            <a:fillRect/>
          </a:stretch>
        </p:blipFill>
        <p:spPr>
          <a:xfrm>
            <a:off x="7237852" y="3301586"/>
            <a:ext cx="3316939" cy="1145653"/>
          </a:xfrm>
          <a:prstGeom prst="rect">
            <a:avLst/>
          </a:prstGeom>
        </p:spPr>
      </p:pic>
      <p:sp>
        <p:nvSpPr>
          <p:cNvPr id="11" name="Rounded Rectangle 10">
            <a:extLst>
              <a:ext uri="{FF2B5EF4-FFF2-40B4-BE49-F238E27FC236}">
                <a16:creationId xmlns:a16="http://schemas.microsoft.com/office/drawing/2014/main" xmlns="" id="{DD4CF8CB-AB5A-71F0-7168-EB7766A9E668}"/>
              </a:ext>
            </a:extLst>
          </p:cNvPr>
          <p:cNvSpPr/>
          <p:nvPr/>
        </p:nvSpPr>
        <p:spPr>
          <a:xfrm>
            <a:off x="5120639" y="3616286"/>
            <a:ext cx="1079863" cy="516255"/>
          </a:xfrm>
          <a:prstGeom prst="roundRect">
            <a:avLst/>
          </a:prstGeom>
          <a:solidFill>
            <a:schemeClr val="bg1">
              <a:lumMod val="95000"/>
            </a:schemeClr>
          </a:solid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1867" dirty="0"/>
              <a:t>BLIP</a:t>
            </a:r>
          </a:p>
        </p:txBody>
      </p:sp>
      <p:cxnSp>
        <p:nvCxnSpPr>
          <p:cNvPr id="16" name="Straight Arrow Connector 15">
            <a:extLst>
              <a:ext uri="{FF2B5EF4-FFF2-40B4-BE49-F238E27FC236}">
                <a16:creationId xmlns:a16="http://schemas.microsoft.com/office/drawing/2014/main" xmlns="" id="{066B5DF5-2900-2245-85CC-1830CEBD5FF3}"/>
              </a:ext>
            </a:extLst>
          </p:cNvPr>
          <p:cNvCxnSpPr>
            <a:cxnSpLocks/>
          </p:cNvCxnSpPr>
          <p:nvPr/>
        </p:nvCxnSpPr>
        <p:spPr>
          <a:xfrm>
            <a:off x="3971107" y="3856432"/>
            <a:ext cx="1149532"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xmlns="" id="{E73ADED0-84F0-F88E-5058-BB5DD3BBE340}"/>
              </a:ext>
            </a:extLst>
          </p:cNvPr>
          <p:cNvCxnSpPr>
            <a:cxnSpLocks/>
          </p:cNvCxnSpPr>
          <p:nvPr/>
        </p:nvCxnSpPr>
        <p:spPr>
          <a:xfrm flipV="1">
            <a:off x="6200502" y="3868618"/>
            <a:ext cx="1037351"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518233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1B0DD-AA19-5544-B168-F3C9165F8885}"/>
              </a:ext>
            </a:extLst>
          </p:cNvPr>
          <p:cNvSpPr>
            <a:spLocks noGrp="1"/>
          </p:cNvSpPr>
          <p:nvPr>
            <p:ph type="title"/>
          </p:nvPr>
        </p:nvSpPr>
        <p:spPr/>
        <p:txBody>
          <a:bodyPr/>
          <a:lstStyle/>
          <a:p>
            <a:r>
              <a:rPr lang="en-US" dirty="0"/>
              <a:t>Adding knowledge to pretraining models</a:t>
            </a:r>
          </a:p>
        </p:txBody>
      </p:sp>
      <p:graphicFrame>
        <p:nvGraphicFramePr>
          <p:cNvPr id="5" name="Content Placeholder 4">
            <a:extLst>
              <a:ext uri="{FF2B5EF4-FFF2-40B4-BE49-F238E27FC236}">
                <a16:creationId xmlns:a16="http://schemas.microsoft.com/office/drawing/2014/main" xmlns="" id="{F5FB8EB9-56FA-5E4A-83CC-4138C2F326DF}"/>
              </a:ext>
            </a:extLst>
          </p:cNvPr>
          <p:cNvGraphicFramePr>
            <a:graphicFrameLocks noGrp="1"/>
          </p:cNvGraphicFramePr>
          <p:nvPr>
            <p:ph idx="1"/>
          </p:nvPr>
        </p:nvGraphicFramePr>
        <p:xfrm>
          <a:off x="838201" y="1231900"/>
          <a:ext cx="3474308"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8EAE9009-A726-DE46-89EE-569ACB9E686F}"/>
              </a:ext>
            </a:extLst>
          </p:cNvPr>
          <p:cNvSpPr>
            <a:spLocks noGrp="1"/>
          </p:cNvSpPr>
          <p:nvPr>
            <p:ph type="sldNum" sz="quarter" idx="12"/>
          </p:nvPr>
        </p:nvSpPr>
        <p:spPr/>
        <p:txBody>
          <a:bodyPr/>
          <a:lstStyle/>
          <a:p>
            <a:fld id="{89057327-5C45-3844-9BAD-8A2E33F71C3A}" type="slidenum">
              <a:rPr lang="en-US" smtClean="0"/>
              <a:t>60</a:t>
            </a:fld>
            <a:endParaRPr lang="en-US"/>
          </a:p>
        </p:txBody>
      </p:sp>
      <p:sp>
        <p:nvSpPr>
          <p:cNvPr id="7" name="Oval 6">
            <a:extLst>
              <a:ext uri="{FF2B5EF4-FFF2-40B4-BE49-F238E27FC236}">
                <a16:creationId xmlns:a16="http://schemas.microsoft.com/office/drawing/2014/main" xmlns="" id="{40C9400F-524E-F631-A95B-148CD7A6B5A7}"/>
              </a:ext>
            </a:extLst>
          </p:cNvPr>
          <p:cNvSpPr/>
          <p:nvPr/>
        </p:nvSpPr>
        <p:spPr>
          <a:xfrm>
            <a:off x="4741333" y="2110913"/>
            <a:ext cx="4064000" cy="4064000"/>
          </a:xfrm>
          <a:prstGeom prst="ellipse">
            <a:avLst/>
          </a:prstGeom>
        </p:spPr>
        <p:style>
          <a:lnRef idx="2">
            <a:schemeClr val="lt1">
              <a:hueOff val="0"/>
              <a:satOff val="0"/>
              <a:lumOff val="0"/>
              <a:alphaOff val="0"/>
            </a:schemeClr>
          </a:lnRef>
          <a:fillRef idx="1">
            <a:schemeClr val="accent1">
              <a:shade val="80000"/>
              <a:hueOff val="709557"/>
              <a:satOff val="-39844"/>
              <a:lumOff val="34361"/>
              <a:alphaOff val="0"/>
            </a:schemeClr>
          </a:fillRef>
          <a:effectRef idx="0">
            <a:schemeClr val="accent1">
              <a:shade val="80000"/>
              <a:hueOff val="709557"/>
              <a:satOff val="-39844"/>
              <a:lumOff val="34361"/>
              <a:alphaOff val="0"/>
            </a:schemeClr>
          </a:effectRef>
          <a:fontRef idx="minor">
            <a:schemeClr val="lt1"/>
          </a:fontRef>
        </p:style>
      </p:sp>
      <p:sp>
        <p:nvSpPr>
          <p:cNvPr id="8" name="Oval 7">
            <a:extLst>
              <a:ext uri="{FF2B5EF4-FFF2-40B4-BE49-F238E27FC236}">
                <a16:creationId xmlns:a16="http://schemas.microsoft.com/office/drawing/2014/main" xmlns="" id="{12CC0A4B-3F19-45DA-37B6-2EEE37E250F2}"/>
              </a:ext>
            </a:extLst>
          </p:cNvPr>
          <p:cNvSpPr/>
          <p:nvPr/>
        </p:nvSpPr>
        <p:spPr>
          <a:xfrm>
            <a:off x="5192775" y="2562355"/>
            <a:ext cx="3161114" cy="3161114"/>
          </a:xfrm>
          <a:prstGeom prst="ellipse">
            <a:avLst/>
          </a:prstGeom>
        </p:spPr>
        <p:style>
          <a:lnRef idx="2">
            <a:schemeClr val="lt1">
              <a:hueOff val="0"/>
              <a:satOff val="0"/>
              <a:lumOff val="0"/>
              <a:alphaOff val="0"/>
            </a:schemeClr>
          </a:lnRef>
          <a:fillRef idx="1">
            <a:schemeClr val="accent1">
              <a:shade val="80000"/>
              <a:hueOff val="532167"/>
              <a:satOff val="-29883"/>
              <a:lumOff val="25771"/>
              <a:alphaOff val="0"/>
            </a:schemeClr>
          </a:fillRef>
          <a:effectRef idx="0">
            <a:schemeClr val="accent1">
              <a:shade val="80000"/>
              <a:hueOff val="532167"/>
              <a:satOff val="-29883"/>
              <a:lumOff val="25771"/>
              <a:alphaOff val="0"/>
            </a:schemeClr>
          </a:effectRef>
          <a:fontRef idx="minor">
            <a:schemeClr val="lt1"/>
          </a:fontRef>
        </p:style>
      </p:sp>
      <p:sp>
        <p:nvSpPr>
          <p:cNvPr id="9" name="Oval 8">
            <a:extLst>
              <a:ext uri="{FF2B5EF4-FFF2-40B4-BE49-F238E27FC236}">
                <a16:creationId xmlns:a16="http://schemas.microsoft.com/office/drawing/2014/main" xmlns="" id="{9AF09778-C3E2-8372-623D-C02110FBDB30}"/>
              </a:ext>
            </a:extLst>
          </p:cNvPr>
          <p:cNvSpPr/>
          <p:nvPr/>
        </p:nvSpPr>
        <p:spPr>
          <a:xfrm>
            <a:off x="5644218" y="3013798"/>
            <a:ext cx="2258229" cy="2258229"/>
          </a:xfrm>
          <a:prstGeom prst="ellipse">
            <a:avLst/>
          </a:prstGeom>
        </p:spPr>
        <p:style>
          <a:lnRef idx="2">
            <a:schemeClr val="lt1">
              <a:hueOff val="0"/>
              <a:satOff val="0"/>
              <a:lumOff val="0"/>
              <a:alphaOff val="0"/>
            </a:schemeClr>
          </a:lnRef>
          <a:fillRef idx="1">
            <a:schemeClr val="accent1">
              <a:shade val="80000"/>
              <a:hueOff val="354778"/>
              <a:satOff val="-19922"/>
              <a:lumOff val="17181"/>
              <a:alphaOff val="0"/>
            </a:schemeClr>
          </a:fillRef>
          <a:effectRef idx="0">
            <a:schemeClr val="accent1">
              <a:shade val="80000"/>
              <a:hueOff val="354778"/>
              <a:satOff val="-19922"/>
              <a:lumOff val="17181"/>
              <a:alphaOff val="0"/>
            </a:schemeClr>
          </a:effectRef>
          <a:fontRef idx="minor">
            <a:schemeClr val="lt1"/>
          </a:fontRef>
        </p:style>
      </p:sp>
      <p:sp>
        <p:nvSpPr>
          <p:cNvPr id="10" name="Oval 9">
            <a:extLst>
              <a:ext uri="{FF2B5EF4-FFF2-40B4-BE49-F238E27FC236}">
                <a16:creationId xmlns:a16="http://schemas.microsoft.com/office/drawing/2014/main" xmlns="" id="{C6EA64CB-297A-CD4B-DDFA-757A5360407B}"/>
              </a:ext>
            </a:extLst>
          </p:cNvPr>
          <p:cNvSpPr/>
          <p:nvPr/>
        </p:nvSpPr>
        <p:spPr>
          <a:xfrm>
            <a:off x="6095999" y="3465580"/>
            <a:ext cx="1354666" cy="1354666"/>
          </a:xfrm>
          <a:prstGeom prst="ellipse">
            <a:avLst/>
          </a:prstGeom>
          <a:solidFill>
            <a:schemeClr val="bg1">
              <a:lumMod val="75000"/>
            </a:schemeClr>
          </a:solidFill>
        </p:spPr>
        <p:style>
          <a:lnRef idx="2">
            <a:schemeClr val="lt1">
              <a:hueOff val="0"/>
              <a:satOff val="0"/>
              <a:lumOff val="0"/>
              <a:alphaOff val="0"/>
            </a:schemeClr>
          </a:lnRef>
          <a:fillRef idx="1">
            <a:schemeClr val="accent1">
              <a:shade val="80000"/>
              <a:hueOff val="177389"/>
              <a:satOff val="-9961"/>
              <a:lumOff val="8590"/>
              <a:alphaOff val="0"/>
            </a:schemeClr>
          </a:fillRef>
          <a:effectRef idx="0">
            <a:schemeClr val="accent1">
              <a:shade val="80000"/>
              <a:hueOff val="177389"/>
              <a:satOff val="-9961"/>
              <a:lumOff val="8590"/>
              <a:alphaOff val="0"/>
            </a:schemeClr>
          </a:effectRef>
          <a:fontRef idx="minor">
            <a:schemeClr val="lt1"/>
          </a:fontRef>
        </p:style>
      </p:sp>
      <p:sp>
        <p:nvSpPr>
          <p:cNvPr id="11" name="Oval 10">
            <a:extLst>
              <a:ext uri="{FF2B5EF4-FFF2-40B4-BE49-F238E27FC236}">
                <a16:creationId xmlns:a16="http://schemas.microsoft.com/office/drawing/2014/main" xmlns="" id="{1602A872-5B14-EE0B-315F-02098D33F56B}"/>
              </a:ext>
            </a:extLst>
          </p:cNvPr>
          <p:cNvSpPr/>
          <p:nvPr/>
        </p:nvSpPr>
        <p:spPr>
          <a:xfrm>
            <a:off x="6547442" y="3917022"/>
            <a:ext cx="451781" cy="451781"/>
          </a:xfrm>
          <a:prstGeom prst="ellipse">
            <a:avLst/>
          </a:prstGeom>
          <a:solidFill>
            <a:schemeClr val="bg1">
              <a:lumMod val="75000"/>
            </a:schemeClr>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Freeform 11">
            <a:extLst>
              <a:ext uri="{FF2B5EF4-FFF2-40B4-BE49-F238E27FC236}">
                <a16:creationId xmlns:a16="http://schemas.microsoft.com/office/drawing/2014/main" xmlns="" id="{F3A10187-6843-18B0-3230-710792713C25}"/>
              </a:ext>
            </a:extLst>
          </p:cNvPr>
          <p:cNvSpPr/>
          <p:nvPr/>
        </p:nvSpPr>
        <p:spPr>
          <a:xfrm>
            <a:off x="9482666" y="1101957"/>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75000"/>
                  </a:schemeClr>
                </a:solidFill>
              </a:rPr>
              <a:t>event knowledge</a:t>
            </a:r>
          </a:p>
        </p:txBody>
      </p:sp>
      <p:sp>
        <p:nvSpPr>
          <p:cNvPr id="13" name="Straight Connector 12">
            <a:extLst>
              <a:ext uri="{FF2B5EF4-FFF2-40B4-BE49-F238E27FC236}">
                <a16:creationId xmlns:a16="http://schemas.microsoft.com/office/drawing/2014/main" xmlns="" id="{5C5FDDBF-4ECE-8DB0-6608-38D67C3D5558}"/>
              </a:ext>
            </a:extLst>
          </p:cNvPr>
          <p:cNvSpPr/>
          <p:nvPr/>
        </p:nvSpPr>
        <p:spPr>
          <a:xfrm>
            <a:off x="8974666" y="1460673"/>
            <a:ext cx="508000" cy="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3">
            <a:extLst>
              <a:ext uri="{FF2B5EF4-FFF2-40B4-BE49-F238E27FC236}">
                <a16:creationId xmlns:a16="http://schemas.microsoft.com/office/drawing/2014/main" xmlns="" id="{1D80E850-48B7-9489-9E63-216365B98506}"/>
              </a:ext>
            </a:extLst>
          </p:cNvPr>
          <p:cNvSpPr/>
          <p:nvPr/>
        </p:nvSpPr>
        <p:spPr>
          <a:xfrm rot="5400000">
            <a:off x="6531186" y="1702819"/>
            <a:ext cx="2682240" cy="2197946"/>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a:extLst>
              <a:ext uri="{FF2B5EF4-FFF2-40B4-BE49-F238E27FC236}">
                <a16:creationId xmlns:a16="http://schemas.microsoft.com/office/drawing/2014/main" xmlns="" id="{4C8DAA0E-7C5E-9EDC-71A6-C9EC04EF9412}"/>
              </a:ext>
            </a:extLst>
          </p:cNvPr>
          <p:cNvSpPr/>
          <p:nvPr/>
        </p:nvSpPr>
        <p:spPr>
          <a:xfrm>
            <a:off x="9482666" y="1860570"/>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75000"/>
                  </a:schemeClr>
                </a:solidFill>
              </a:rPr>
              <a:t>scene graphs</a:t>
            </a:r>
          </a:p>
        </p:txBody>
      </p:sp>
      <p:sp>
        <p:nvSpPr>
          <p:cNvPr id="16" name="Straight Connector 15">
            <a:extLst>
              <a:ext uri="{FF2B5EF4-FFF2-40B4-BE49-F238E27FC236}">
                <a16:creationId xmlns:a16="http://schemas.microsoft.com/office/drawing/2014/main" xmlns="" id="{83CC904C-BB60-891A-C705-F80275FF7976}"/>
              </a:ext>
            </a:extLst>
          </p:cNvPr>
          <p:cNvSpPr/>
          <p:nvPr/>
        </p:nvSpPr>
        <p:spPr>
          <a:xfrm>
            <a:off x="8974666" y="2219286"/>
            <a:ext cx="508000" cy="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7" name="Straight Connector 16">
            <a:extLst>
              <a:ext uri="{FF2B5EF4-FFF2-40B4-BE49-F238E27FC236}">
                <a16:creationId xmlns:a16="http://schemas.microsoft.com/office/drawing/2014/main" xmlns="" id="{D6868A13-8355-ECED-37C6-306047248946}"/>
              </a:ext>
            </a:extLst>
          </p:cNvPr>
          <p:cNvSpPr/>
          <p:nvPr/>
        </p:nvSpPr>
        <p:spPr>
          <a:xfrm rot="5400000">
            <a:off x="6925326" y="2403792"/>
            <a:ext cx="2233303" cy="1862666"/>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a:extLst>
              <a:ext uri="{FF2B5EF4-FFF2-40B4-BE49-F238E27FC236}">
                <a16:creationId xmlns:a16="http://schemas.microsoft.com/office/drawing/2014/main" xmlns="" id="{07743923-BDE9-4080-95C4-6EEA49A3CFDB}"/>
              </a:ext>
            </a:extLst>
          </p:cNvPr>
          <p:cNvSpPr/>
          <p:nvPr/>
        </p:nvSpPr>
        <p:spPr>
          <a:xfrm>
            <a:off x="9482666" y="2619184"/>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object labels</a:t>
            </a:r>
          </a:p>
        </p:txBody>
      </p:sp>
      <p:sp>
        <p:nvSpPr>
          <p:cNvPr id="19" name="Straight Connector 18">
            <a:extLst>
              <a:ext uri="{FF2B5EF4-FFF2-40B4-BE49-F238E27FC236}">
                <a16:creationId xmlns:a16="http://schemas.microsoft.com/office/drawing/2014/main" xmlns="" id="{7765EB97-F46A-1810-D856-4E323B29412C}"/>
              </a:ext>
            </a:extLst>
          </p:cNvPr>
          <p:cNvSpPr/>
          <p:nvPr/>
        </p:nvSpPr>
        <p:spPr>
          <a:xfrm>
            <a:off x="8974666" y="2977899"/>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19">
            <a:extLst>
              <a:ext uri="{FF2B5EF4-FFF2-40B4-BE49-F238E27FC236}">
                <a16:creationId xmlns:a16="http://schemas.microsoft.com/office/drawing/2014/main" xmlns="" id="{A49A80F3-8B72-0184-5E82-3281E511AE91}"/>
              </a:ext>
            </a:extLst>
          </p:cNvPr>
          <p:cNvSpPr/>
          <p:nvPr/>
        </p:nvSpPr>
        <p:spPr>
          <a:xfrm rot="5400000">
            <a:off x="7311813" y="3076113"/>
            <a:ext cx="1761066" cy="156464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a:extLst>
              <a:ext uri="{FF2B5EF4-FFF2-40B4-BE49-F238E27FC236}">
                <a16:creationId xmlns:a16="http://schemas.microsoft.com/office/drawing/2014/main" xmlns="" id="{67BD56FB-24AB-C1EA-86F5-BF0E6F3D85F7}"/>
              </a:ext>
            </a:extLst>
          </p:cNvPr>
          <p:cNvSpPr/>
          <p:nvPr/>
        </p:nvSpPr>
        <p:spPr>
          <a:xfrm>
            <a:off x="9482666" y="3361541"/>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objects</a:t>
            </a:r>
          </a:p>
        </p:txBody>
      </p:sp>
      <p:sp>
        <p:nvSpPr>
          <p:cNvPr id="22" name="Straight Connector 21">
            <a:extLst>
              <a:ext uri="{FF2B5EF4-FFF2-40B4-BE49-F238E27FC236}">
                <a16:creationId xmlns:a16="http://schemas.microsoft.com/office/drawing/2014/main" xmlns="" id="{0851D798-54A0-B3D9-4948-D1FBBB7068B8}"/>
              </a:ext>
            </a:extLst>
          </p:cNvPr>
          <p:cNvSpPr/>
          <p:nvPr/>
        </p:nvSpPr>
        <p:spPr>
          <a:xfrm>
            <a:off x="8974666" y="3720257"/>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22">
            <a:extLst>
              <a:ext uri="{FF2B5EF4-FFF2-40B4-BE49-F238E27FC236}">
                <a16:creationId xmlns:a16="http://schemas.microsoft.com/office/drawing/2014/main" xmlns="" id="{B5C9422F-58C8-2A8A-21A7-8B70B146F7ED}"/>
              </a:ext>
            </a:extLst>
          </p:cNvPr>
          <p:cNvSpPr/>
          <p:nvPr/>
        </p:nvSpPr>
        <p:spPr>
          <a:xfrm rot="5400000">
            <a:off x="7696538" y="3785958"/>
            <a:ext cx="1343829" cy="1212426"/>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a:extLst>
              <a:ext uri="{FF2B5EF4-FFF2-40B4-BE49-F238E27FC236}">
                <a16:creationId xmlns:a16="http://schemas.microsoft.com/office/drawing/2014/main" xmlns="" id="{14B964DA-4B2A-E40B-1DE0-52D99F26CFEA}"/>
              </a:ext>
            </a:extLst>
          </p:cNvPr>
          <p:cNvSpPr/>
          <p:nvPr/>
        </p:nvSpPr>
        <p:spPr>
          <a:xfrm>
            <a:off x="9482666" y="4082224"/>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pixels</a:t>
            </a:r>
          </a:p>
        </p:txBody>
      </p:sp>
      <p:sp>
        <p:nvSpPr>
          <p:cNvPr id="25" name="Straight Connector 24">
            <a:extLst>
              <a:ext uri="{FF2B5EF4-FFF2-40B4-BE49-F238E27FC236}">
                <a16:creationId xmlns:a16="http://schemas.microsoft.com/office/drawing/2014/main" xmlns="" id="{1D93FDD1-358C-6AF2-5CFD-9ED865D09886}"/>
              </a:ext>
            </a:extLst>
          </p:cNvPr>
          <p:cNvSpPr/>
          <p:nvPr/>
        </p:nvSpPr>
        <p:spPr>
          <a:xfrm>
            <a:off x="8974666" y="4440940"/>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6" name="Straight Connector 25">
            <a:extLst>
              <a:ext uri="{FF2B5EF4-FFF2-40B4-BE49-F238E27FC236}">
                <a16:creationId xmlns:a16="http://schemas.microsoft.com/office/drawing/2014/main" xmlns="" id="{69B57377-0BF5-4846-01F5-0068805611BB}"/>
              </a:ext>
            </a:extLst>
          </p:cNvPr>
          <p:cNvSpPr/>
          <p:nvPr/>
        </p:nvSpPr>
        <p:spPr>
          <a:xfrm rot="5400000">
            <a:off x="8060266" y="4474806"/>
            <a:ext cx="948266" cy="880533"/>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4156317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5C82B8-05B8-E540-8A4C-2E306D89B1BE}"/>
              </a:ext>
            </a:extLst>
          </p:cNvPr>
          <p:cNvSpPr>
            <a:spLocks noGrp="1"/>
          </p:cNvSpPr>
          <p:nvPr>
            <p:ph type="title"/>
          </p:nvPr>
        </p:nvSpPr>
        <p:spPr/>
        <p:txBody>
          <a:bodyPr/>
          <a:lstStyle/>
          <a:p>
            <a:r>
              <a:rPr lang="en-US" dirty="0"/>
              <a:t>Oscar [ECCV 2020] and </a:t>
            </a:r>
            <a:r>
              <a:rPr lang="en-US" dirty="0" err="1"/>
              <a:t>VinVL</a:t>
            </a:r>
            <a:r>
              <a:rPr lang="en-US" dirty="0"/>
              <a:t> [CVPR 2021]</a:t>
            </a:r>
          </a:p>
        </p:txBody>
      </p:sp>
      <p:sp>
        <p:nvSpPr>
          <p:cNvPr id="3" name="Content Placeholder 2">
            <a:extLst>
              <a:ext uri="{FF2B5EF4-FFF2-40B4-BE49-F238E27FC236}">
                <a16:creationId xmlns:a16="http://schemas.microsoft.com/office/drawing/2014/main" xmlns="" id="{C3EC2081-6C18-0048-B364-F3A0F02D560C}"/>
              </a:ext>
            </a:extLst>
          </p:cNvPr>
          <p:cNvSpPr>
            <a:spLocks noGrp="1"/>
          </p:cNvSpPr>
          <p:nvPr>
            <p:ph idx="1"/>
          </p:nvPr>
        </p:nvSpPr>
        <p:spPr/>
        <p:txBody>
          <a:bodyPr/>
          <a:lstStyle/>
          <a:p>
            <a:r>
              <a:rPr lang="en-US" dirty="0"/>
              <a:t>Object knowledge is richer.</a:t>
            </a:r>
          </a:p>
          <a:p>
            <a:pPr lvl="1"/>
            <a:r>
              <a:rPr lang="en-US" dirty="0"/>
              <a:t>Add object label knowledge as anchor points</a:t>
            </a:r>
          </a:p>
        </p:txBody>
      </p:sp>
      <p:sp>
        <p:nvSpPr>
          <p:cNvPr id="4" name="Slide Number Placeholder 3">
            <a:extLst>
              <a:ext uri="{FF2B5EF4-FFF2-40B4-BE49-F238E27FC236}">
                <a16:creationId xmlns:a16="http://schemas.microsoft.com/office/drawing/2014/main" xmlns="" id="{8411170F-C64A-0247-B713-A8A9C8B42061}"/>
              </a:ext>
            </a:extLst>
          </p:cNvPr>
          <p:cNvSpPr>
            <a:spLocks noGrp="1"/>
          </p:cNvSpPr>
          <p:nvPr>
            <p:ph type="sldNum" sz="quarter" idx="12"/>
          </p:nvPr>
        </p:nvSpPr>
        <p:spPr/>
        <p:txBody>
          <a:bodyPr/>
          <a:lstStyle/>
          <a:p>
            <a:fld id="{89057327-5C45-3844-9BAD-8A2E33F71C3A}" type="slidenum">
              <a:rPr lang="en-US" smtClean="0"/>
              <a:t>61</a:t>
            </a:fld>
            <a:endParaRPr lang="en-US"/>
          </a:p>
        </p:txBody>
      </p:sp>
      <p:pic>
        <p:nvPicPr>
          <p:cNvPr id="1026" name="Picture 2">
            <a:extLst>
              <a:ext uri="{FF2B5EF4-FFF2-40B4-BE49-F238E27FC236}">
                <a16:creationId xmlns:a16="http://schemas.microsoft.com/office/drawing/2014/main" xmlns="" id="{A378499D-8F72-4D4B-BF37-67D87A16A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79013"/>
            <a:ext cx="10733903" cy="425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B2D35A0E-2468-104A-8494-03D4B0694A54}"/>
              </a:ext>
            </a:extLst>
          </p:cNvPr>
          <p:cNvSpPr/>
          <p:nvPr/>
        </p:nvSpPr>
        <p:spPr>
          <a:xfrm>
            <a:off x="1781432" y="6333440"/>
            <a:ext cx="7257535" cy="338554"/>
          </a:xfrm>
          <a:prstGeom prst="rect">
            <a:avLst/>
          </a:prstGeom>
        </p:spPr>
        <p:txBody>
          <a:bodyPr wrap="square">
            <a:spAutoFit/>
          </a:bodyPr>
          <a:lstStyle/>
          <a:p>
            <a:r>
              <a:rPr lang="en-US" sz="1600" dirty="0">
                <a:latin typeface="Calibri" panose="020F0502020204030204" pitchFamily="34" charset="0"/>
              </a:rPr>
              <a:t>Oscar: Object-Semantics Aligned Pre-training for Vision-Language Tasks, ECCV 2020 </a:t>
            </a:r>
            <a:endParaRPr lang="en-US" sz="1600" dirty="0">
              <a:effectLst/>
            </a:endParaRPr>
          </a:p>
        </p:txBody>
      </p:sp>
      <p:sp>
        <p:nvSpPr>
          <p:cNvPr id="6" name="Rectangle 5">
            <a:extLst>
              <a:ext uri="{FF2B5EF4-FFF2-40B4-BE49-F238E27FC236}">
                <a16:creationId xmlns:a16="http://schemas.microsoft.com/office/drawing/2014/main" xmlns="" id="{1AC315F8-BF56-3C4A-838E-6A32AF5EB0BA}"/>
              </a:ext>
            </a:extLst>
          </p:cNvPr>
          <p:cNvSpPr/>
          <p:nvPr/>
        </p:nvSpPr>
        <p:spPr>
          <a:xfrm>
            <a:off x="1781433" y="6588879"/>
            <a:ext cx="8629135" cy="338554"/>
          </a:xfrm>
          <a:prstGeom prst="rect">
            <a:avLst/>
          </a:prstGeom>
        </p:spPr>
        <p:txBody>
          <a:bodyPr wrap="square">
            <a:spAutoFit/>
          </a:bodyPr>
          <a:lstStyle/>
          <a:p>
            <a:r>
              <a:rPr lang="en-US" sz="1600" dirty="0" err="1"/>
              <a:t>VinVL</a:t>
            </a:r>
            <a:r>
              <a:rPr lang="en-US" sz="1600" dirty="0"/>
              <a:t>: Making Visual Representations Matter in Vision-Language Models. CVPR 2021</a:t>
            </a:r>
          </a:p>
        </p:txBody>
      </p:sp>
    </p:spTree>
    <p:extLst>
      <p:ext uri="{BB962C8B-B14F-4D97-AF65-F5344CB8AC3E}">
        <p14:creationId xmlns:p14="http://schemas.microsoft.com/office/powerpoint/2010/main" val="2999001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2"/>
          <p:cNvSpPr txBox="1">
            <a:spLocks noGrp="1"/>
          </p:cNvSpPr>
          <p:nvPr>
            <p:ph type="title"/>
          </p:nvPr>
        </p:nvSpPr>
        <p:spPr>
          <a:xfrm>
            <a:off x="598054" y="166850"/>
            <a:ext cx="10515600" cy="689100"/>
          </a:xfrm>
          <a:prstGeom prst="rect">
            <a:avLst/>
          </a:prstGeom>
          <a:noFill/>
          <a:ln>
            <a:noFill/>
          </a:ln>
        </p:spPr>
        <p:txBody>
          <a:bodyPr spcFirstLastPara="1" vert="horz" wrap="square" lIns="91440" tIns="45720" rIns="91440" bIns="45720" rtlCol="0" anchor="ctr" anchorCtr="0">
            <a:normAutofit/>
          </a:bodyPr>
          <a:lstStyle/>
          <a:p>
            <a:pPr>
              <a:lnSpc>
                <a:spcPct val="90000"/>
              </a:lnSpc>
              <a:spcBef>
                <a:spcPct val="0"/>
              </a:spcBef>
            </a:pPr>
            <a:r>
              <a:rPr lang="en-US" dirty="0">
                <a:latin typeface="Arial" panose="020B0604020202020204" pitchFamily="34" charset="0"/>
                <a:ea typeface="+mj-ea"/>
                <a:cs typeface="Arial" panose="020B0604020202020204" pitchFamily="34" charset="0"/>
              </a:rPr>
              <a:t>Soft Prompt Entity Knowledge [CVPR2022]</a:t>
            </a:r>
          </a:p>
        </p:txBody>
      </p:sp>
      <p:sp>
        <p:nvSpPr>
          <p:cNvPr id="866" name="Google Shape;866;p62"/>
          <p:cNvSpPr txBox="1">
            <a:spLocks noGrp="1"/>
          </p:cNvSpPr>
          <p:nvPr>
            <p:ph type="body" idx="1"/>
          </p:nvPr>
        </p:nvSpPr>
        <p:spPr>
          <a:xfrm>
            <a:off x="838200" y="973225"/>
            <a:ext cx="10515600" cy="1300500"/>
          </a:xfrm>
          <a:prstGeom prst="rect">
            <a:avLst/>
          </a:prstGeom>
        </p:spPr>
        <p:txBody>
          <a:bodyPr spcFirstLastPara="1" wrap="square" lIns="68575" tIns="34275" rIns="68575" bIns="34275" anchor="t" anchorCtr="0">
            <a:noAutofit/>
          </a:bodyPr>
          <a:lstStyle/>
          <a:p>
            <a:pPr marL="457200" lvl="0" indent="-355600" algn="l" rtl="0">
              <a:spcBef>
                <a:spcPts val="1067"/>
              </a:spcBef>
              <a:spcAft>
                <a:spcPts val="0"/>
              </a:spcAft>
              <a:buSzPts val="2000"/>
              <a:buChar char="•"/>
            </a:pPr>
            <a:r>
              <a:rPr lang="en-US" sz="2000" b="1" dirty="0"/>
              <a:t>[Align and Prompt 2021] </a:t>
            </a:r>
            <a:r>
              <a:rPr lang="en-US" sz="2000" dirty="0"/>
              <a:t>Align and Prompt: Video-and-Language Pre-training with Entity Prompts</a:t>
            </a:r>
            <a:endParaRPr sz="2000" dirty="0"/>
          </a:p>
          <a:p>
            <a:pPr marL="914400" lvl="1" indent="-355600" algn="l" rtl="0">
              <a:spcBef>
                <a:spcPts val="0"/>
              </a:spcBef>
              <a:spcAft>
                <a:spcPts val="0"/>
              </a:spcAft>
              <a:buSzPts val="2000"/>
              <a:buChar char="•"/>
            </a:pPr>
            <a:r>
              <a:rPr lang="en-US" sz="2000" dirty="0"/>
              <a:t>Adding regional entity prediction task</a:t>
            </a:r>
            <a:endParaRPr sz="2000" dirty="0"/>
          </a:p>
          <a:p>
            <a:pPr marL="0" lvl="0" indent="0" algn="l" rtl="0">
              <a:spcBef>
                <a:spcPts val="1067"/>
              </a:spcBef>
              <a:spcAft>
                <a:spcPts val="0"/>
              </a:spcAft>
              <a:buNone/>
            </a:pPr>
            <a:endParaRPr dirty="0"/>
          </a:p>
        </p:txBody>
      </p:sp>
      <p:pic>
        <p:nvPicPr>
          <p:cNvPr id="867" name="Google Shape;867;p62"/>
          <p:cNvPicPr preferRelativeResize="0"/>
          <p:nvPr/>
        </p:nvPicPr>
        <p:blipFill rotWithShape="1">
          <a:blip r:embed="rId3">
            <a:alphaModFix/>
          </a:blip>
          <a:srcRect b="73234"/>
          <a:stretch/>
        </p:blipFill>
        <p:spPr>
          <a:xfrm>
            <a:off x="94500" y="3080100"/>
            <a:ext cx="4887450" cy="1447051"/>
          </a:xfrm>
          <a:prstGeom prst="rect">
            <a:avLst/>
          </a:prstGeom>
          <a:noFill/>
          <a:ln>
            <a:noFill/>
          </a:ln>
        </p:spPr>
      </p:pic>
      <p:sp>
        <p:nvSpPr>
          <p:cNvPr id="868" name="Google Shape;868;p62"/>
          <p:cNvSpPr txBox="1"/>
          <p:nvPr/>
        </p:nvSpPr>
        <p:spPr>
          <a:xfrm>
            <a:off x="7585800" y="6550200"/>
            <a:ext cx="4606200" cy="3078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533"/>
              </a:spcBef>
              <a:spcAft>
                <a:spcPts val="0"/>
              </a:spcAft>
              <a:buNone/>
            </a:pPr>
            <a:r>
              <a:rPr lang="en-US" sz="800">
                <a:solidFill>
                  <a:schemeClr val="dk1"/>
                </a:solidFill>
              </a:rPr>
              <a:t>image source: Align and Prompt: Video-and-Language Pre-training with Entity Prompts</a:t>
            </a:r>
            <a:endParaRPr sz="400"/>
          </a:p>
        </p:txBody>
      </p:sp>
      <p:pic>
        <p:nvPicPr>
          <p:cNvPr id="869" name="Google Shape;869;p62"/>
          <p:cNvPicPr preferRelativeResize="0"/>
          <p:nvPr/>
        </p:nvPicPr>
        <p:blipFill rotWithShape="1">
          <a:blip r:embed="rId3">
            <a:alphaModFix/>
          </a:blip>
          <a:srcRect t="27719"/>
          <a:stretch/>
        </p:blipFill>
        <p:spPr>
          <a:xfrm>
            <a:off x="6107350" y="2015213"/>
            <a:ext cx="5920376" cy="4643624"/>
          </a:xfrm>
          <a:prstGeom prst="rect">
            <a:avLst/>
          </a:prstGeom>
          <a:noFill/>
          <a:ln>
            <a:noFill/>
          </a:ln>
        </p:spPr>
      </p:pic>
      <p:sp>
        <p:nvSpPr>
          <p:cNvPr id="870" name="Google Shape;870;p62"/>
          <p:cNvSpPr/>
          <p:nvPr/>
        </p:nvSpPr>
        <p:spPr>
          <a:xfrm>
            <a:off x="5133150" y="3704900"/>
            <a:ext cx="635700" cy="4815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2"/>
          <p:cNvSpPr txBox="1"/>
          <p:nvPr/>
        </p:nvSpPr>
        <p:spPr>
          <a:xfrm>
            <a:off x="838200" y="4635150"/>
            <a:ext cx="4606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Calibri"/>
                <a:ea typeface="Calibri"/>
                <a:cs typeface="Calibri"/>
                <a:sym typeface="Calibri"/>
              </a:rPr>
              <a:t>previous work rely on object detectors with expensive computation and limited object categories</a:t>
            </a:r>
            <a:endParaRPr sz="1500">
              <a:latin typeface="Calibri"/>
              <a:ea typeface="Calibri"/>
              <a:cs typeface="Calibri"/>
              <a:sym typeface="Calibri"/>
            </a:endParaRPr>
          </a:p>
        </p:txBody>
      </p:sp>
      <p:sp>
        <p:nvSpPr>
          <p:cNvPr id="872" name="Google Shape;872;p62"/>
          <p:cNvSpPr txBox="1"/>
          <p:nvPr/>
        </p:nvSpPr>
        <p:spPr>
          <a:xfrm>
            <a:off x="9022625" y="1399625"/>
            <a:ext cx="233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Individually pre-trained with Video-Text Contrastive loss</a:t>
            </a:r>
            <a:endParaRPr>
              <a:latin typeface="Calibri"/>
              <a:ea typeface="Calibri"/>
              <a:cs typeface="Calibri"/>
              <a:sym typeface="Calibri"/>
            </a:endParaRPr>
          </a:p>
        </p:txBody>
      </p:sp>
      <p:cxnSp>
        <p:nvCxnSpPr>
          <p:cNvPr id="873" name="Google Shape;873;p62"/>
          <p:cNvCxnSpPr>
            <a:stCxn id="872" idx="1"/>
          </p:cNvCxnSpPr>
          <p:nvPr/>
        </p:nvCxnSpPr>
        <p:spPr>
          <a:xfrm flipH="1">
            <a:off x="8796725" y="1707425"/>
            <a:ext cx="225900" cy="628200"/>
          </a:xfrm>
          <a:prstGeom prst="straightConnector1">
            <a:avLst/>
          </a:prstGeom>
          <a:noFill/>
          <a:ln w="9525" cap="flat" cmpd="sng">
            <a:solidFill>
              <a:srgbClr val="666666"/>
            </a:solidFill>
            <a:prstDash val="solid"/>
            <a:round/>
            <a:headEnd type="none" w="med" len="med"/>
            <a:tailEnd type="triangle" w="med" len="med"/>
          </a:ln>
        </p:spPr>
      </p:cxnSp>
      <p:sp>
        <p:nvSpPr>
          <p:cNvPr id="874" name="Google Shape;874;p62"/>
          <p:cNvSpPr txBox="1">
            <a:spLocks noGrp="1"/>
          </p:cNvSpPr>
          <p:nvPr>
            <p:ph type="sldNum" idx="12"/>
          </p:nvPr>
        </p:nvSpPr>
        <p:spPr>
          <a:xfrm>
            <a:off x="8610600" y="6356351"/>
            <a:ext cx="2743200" cy="3651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424857"/>
              </a:buClr>
              <a:buSzPts val="1200"/>
              <a:buFont typeface="Calibri"/>
              <a:buNone/>
            </a:pPr>
            <a:fld id="{00000000-1234-1234-1234-123412341234}" type="slidenum">
              <a:rPr lang="en-US"/>
              <a:t>62</a:t>
            </a:fld>
            <a:endParaRPr/>
          </a:p>
        </p:txBody>
      </p:sp>
    </p:spTree>
    <p:extLst>
      <p:ext uri="{BB962C8B-B14F-4D97-AF65-F5344CB8AC3E}">
        <p14:creationId xmlns:p14="http://schemas.microsoft.com/office/powerpoint/2010/main" val="257868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1B0DD-AA19-5544-B168-F3C9165F8885}"/>
              </a:ext>
            </a:extLst>
          </p:cNvPr>
          <p:cNvSpPr>
            <a:spLocks noGrp="1"/>
          </p:cNvSpPr>
          <p:nvPr>
            <p:ph type="title"/>
          </p:nvPr>
        </p:nvSpPr>
        <p:spPr/>
        <p:txBody>
          <a:bodyPr/>
          <a:lstStyle/>
          <a:p>
            <a:r>
              <a:rPr lang="en-US" dirty="0"/>
              <a:t>Adding knowledge to pretraining models</a:t>
            </a:r>
          </a:p>
        </p:txBody>
      </p:sp>
      <p:graphicFrame>
        <p:nvGraphicFramePr>
          <p:cNvPr id="5" name="Content Placeholder 4">
            <a:extLst>
              <a:ext uri="{FF2B5EF4-FFF2-40B4-BE49-F238E27FC236}">
                <a16:creationId xmlns:a16="http://schemas.microsoft.com/office/drawing/2014/main" xmlns="" id="{F5FB8EB9-56FA-5E4A-83CC-4138C2F326DF}"/>
              </a:ext>
            </a:extLst>
          </p:cNvPr>
          <p:cNvGraphicFramePr>
            <a:graphicFrameLocks noGrp="1"/>
          </p:cNvGraphicFramePr>
          <p:nvPr>
            <p:ph idx="1"/>
          </p:nvPr>
        </p:nvGraphicFramePr>
        <p:xfrm>
          <a:off x="838201" y="1231900"/>
          <a:ext cx="3474308"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8EAE9009-A726-DE46-89EE-569ACB9E686F}"/>
              </a:ext>
            </a:extLst>
          </p:cNvPr>
          <p:cNvSpPr>
            <a:spLocks noGrp="1"/>
          </p:cNvSpPr>
          <p:nvPr>
            <p:ph type="sldNum" sz="quarter" idx="12"/>
          </p:nvPr>
        </p:nvSpPr>
        <p:spPr/>
        <p:txBody>
          <a:bodyPr/>
          <a:lstStyle/>
          <a:p>
            <a:fld id="{89057327-5C45-3844-9BAD-8A2E33F71C3A}" type="slidenum">
              <a:rPr lang="en-US" smtClean="0"/>
              <a:t>63</a:t>
            </a:fld>
            <a:endParaRPr lang="en-US"/>
          </a:p>
        </p:txBody>
      </p:sp>
      <p:sp>
        <p:nvSpPr>
          <p:cNvPr id="7" name="Oval 6">
            <a:extLst>
              <a:ext uri="{FF2B5EF4-FFF2-40B4-BE49-F238E27FC236}">
                <a16:creationId xmlns:a16="http://schemas.microsoft.com/office/drawing/2014/main" xmlns="" id="{40C9400F-524E-F631-A95B-148CD7A6B5A7}"/>
              </a:ext>
            </a:extLst>
          </p:cNvPr>
          <p:cNvSpPr/>
          <p:nvPr/>
        </p:nvSpPr>
        <p:spPr>
          <a:xfrm>
            <a:off x="4741333" y="2110913"/>
            <a:ext cx="4064000" cy="4064000"/>
          </a:xfrm>
          <a:prstGeom prst="ellipse">
            <a:avLst/>
          </a:prstGeom>
        </p:spPr>
        <p:style>
          <a:lnRef idx="2">
            <a:schemeClr val="lt1">
              <a:hueOff val="0"/>
              <a:satOff val="0"/>
              <a:lumOff val="0"/>
              <a:alphaOff val="0"/>
            </a:schemeClr>
          </a:lnRef>
          <a:fillRef idx="1">
            <a:schemeClr val="accent1">
              <a:shade val="80000"/>
              <a:hueOff val="709557"/>
              <a:satOff val="-39844"/>
              <a:lumOff val="34361"/>
              <a:alphaOff val="0"/>
            </a:schemeClr>
          </a:fillRef>
          <a:effectRef idx="0">
            <a:schemeClr val="accent1">
              <a:shade val="80000"/>
              <a:hueOff val="709557"/>
              <a:satOff val="-39844"/>
              <a:lumOff val="34361"/>
              <a:alphaOff val="0"/>
            </a:schemeClr>
          </a:effectRef>
          <a:fontRef idx="minor">
            <a:schemeClr val="lt1"/>
          </a:fontRef>
        </p:style>
      </p:sp>
      <p:sp>
        <p:nvSpPr>
          <p:cNvPr id="8" name="Oval 7">
            <a:extLst>
              <a:ext uri="{FF2B5EF4-FFF2-40B4-BE49-F238E27FC236}">
                <a16:creationId xmlns:a16="http://schemas.microsoft.com/office/drawing/2014/main" xmlns="" id="{12CC0A4B-3F19-45DA-37B6-2EEE37E250F2}"/>
              </a:ext>
            </a:extLst>
          </p:cNvPr>
          <p:cNvSpPr/>
          <p:nvPr/>
        </p:nvSpPr>
        <p:spPr>
          <a:xfrm>
            <a:off x="5192775" y="2562355"/>
            <a:ext cx="3161114" cy="3161114"/>
          </a:xfrm>
          <a:prstGeom prst="ellipse">
            <a:avLst/>
          </a:prstGeom>
        </p:spPr>
        <p:style>
          <a:lnRef idx="2">
            <a:schemeClr val="lt1">
              <a:hueOff val="0"/>
              <a:satOff val="0"/>
              <a:lumOff val="0"/>
              <a:alphaOff val="0"/>
            </a:schemeClr>
          </a:lnRef>
          <a:fillRef idx="1">
            <a:schemeClr val="accent1">
              <a:shade val="80000"/>
              <a:hueOff val="532167"/>
              <a:satOff val="-29883"/>
              <a:lumOff val="25771"/>
              <a:alphaOff val="0"/>
            </a:schemeClr>
          </a:fillRef>
          <a:effectRef idx="0">
            <a:schemeClr val="accent1">
              <a:shade val="80000"/>
              <a:hueOff val="532167"/>
              <a:satOff val="-29883"/>
              <a:lumOff val="25771"/>
              <a:alphaOff val="0"/>
            </a:schemeClr>
          </a:effectRef>
          <a:fontRef idx="minor">
            <a:schemeClr val="lt1"/>
          </a:fontRef>
        </p:style>
      </p:sp>
      <p:sp>
        <p:nvSpPr>
          <p:cNvPr id="9" name="Oval 8">
            <a:extLst>
              <a:ext uri="{FF2B5EF4-FFF2-40B4-BE49-F238E27FC236}">
                <a16:creationId xmlns:a16="http://schemas.microsoft.com/office/drawing/2014/main" xmlns="" id="{9AF09778-C3E2-8372-623D-C02110FBDB30}"/>
              </a:ext>
            </a:extLst>
          </p:cNvPr>
          <p:cNvSpPr/>
          <p:nvPr/>
        </p:nvSpPr>
        <p:spPr>
          <a:xfrm>
            <a:off x="5644218" y="3013798"/>
            <a:ext cx="2258229" cy="2258229"/>
          </a:xfrm>
          <a:prstGeom prst="ellipse">
            <a:avLst/>
          </a:prstGeom>
        </p:spPr>
        <p:style>
          <a:lnRef idx="2">
            <a:schemeClr val="lt1">
              <a:hueOff val="0"/>
              <a:satOff val="0"/>
              <a:lumOff val="0"/>
              <a:alphaOff val="0"/>
            </a:schemeClr>
          </a:lnRef>
          <a:fillRef idx="1">
            <a:schemeClr val="accent1">
              <a:shade val="80000"/>
              <a:hueOff val="354778"/>
              <a:satOff val="-19922"/>
              <a:lumOff val="17181"/>
              <a:alphaOff val="0"/>
            </a:schemeClr>
          </a:fillRef>
          <a:effectRef idx="0">
            <a:schemeClr val="accent1">
              <a:shade val="80000"/>
              <a:hueOff val="354778"/>
              <a:satOff val="-19922"/>
              <a:lumOff val="17181"/>
              <a:alphaOff val="0"/>
            </a:schemeClr>
          </a:effectRef>
          <a:fontRef idx="minor">
            <a:schemeClr val="lt1"/>
          </a:fontRef>
        </p:style>
      </p:sp>
      <p:sp>
        <p:nvSpPr>
          <p:cNvPr id="10" name="Oval 9">
            <a:extLst>
              <a:ext uri="{FF2B5EF4-FFF2-40B4-BE49-F238E27FC236}">
                <a16:creationId xmlns:a16="http://schemas.microsoft.com/office/drawing/2014/main" xmlns="" id="{C6EA64CB-297A-CD4B-DDFA-757A5360407B}"/>
              </a:ext>
            </a:extLst>
          </p:cNvPr>
          <p:cNvSpPr/>
          <p:nvPr/>
        </p:nvSpPr>
        <p:spPr>
          <a:xfrm>
            <a:off x="6095999" y="3465580"/>
            <a:ext cx="1354666" cy="1354666"/>
          </a:xfrm>
          <a:prstGeom prst="ellipse">
            <a:avLst/>
          </a:prstGeom>
        </p:spPr>
        <p:style>
          <a:lnRef idx="2">
            <a:schemeClr val="lt1">
              <a:hueOff val="0"/>
              <a:satOff val="0"/>
              <a:lumOff val="0"/>
              <a:alphaOff val="0"/>
            </a:schemeClr>
          </a:lnRef>
          <a:fillRef idx="1">
            <a:schemeClr val="accent1">
              <a:shade val="80000"/>
              <a:hueOff val="177389"/>
              <a:satOff val="-9961"/>
              <a:lumOff val="8590"/>
              <a:alphaOff val="0"/>
            </a:schemeClr>
          </a:fillRef>
          <a:effectRef idx="0">
            <a:schemeClr val="accent1">
              <a:shade val="80000"/>
              <a:hueOff val="177389"/>
              <a:satOff val="-9961"/>
              <a:lumOff val="8590"/>
              <a:alphaOff val="0"/>
            </a:schemeClr>
          </a:effectRef>
          <a:fontRef idx="minor">
            <a:schemeClr val="lt1"/>
          </a:fontRef>
        </p:style>
      </p:sp>
      <p:sp>
        <p:nvSpPr>
          <p:cNvPr id="11" name="Oval 10">
            <a:extLst>
              <a:ext uri="{FF2B5EF4-FFF2-40B4-BE49-F238E27FC236}">
                <a16:creationId xmlns:a16="http://schemas.microsoft.com/office/drawing/2014/main" xmlns="" id="{1602A872-5B14-EE0B-315F-02098D33F56B}"/>
              </a:ext>
            </a:extLst>
          </p:cNvPr>
          <p:cNvSpPr/>
          <p:nvPr/>
        </p:nvSpPr>
        <p:spPr>
          <a:xfrm>
            <a:off x="6547442" y="3917022"/>
            <a:ext cx="451781" cy="451781"/>
          </a:xfrm>
          <a:prstGeom prst="ellipse">
            <a:avLst/>
          </a:prstGeom>
          <a:solidFill>
            <a:schemeClr val="bg1">
              <a:lumMod val="75000"/>
            </a:schemeClr>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Freeform 11">
            <a:extLst>
              <a:ext uri="{FF2B5EF4-FFF2-40B4-BE49-F238E27FC236}">
                <a16:creationId xmlns:a16="http://schemas.microsoft.com/office/drawing/2014/main" xmlns="" id="{F3A10187-6843-18B0-3230-710792713C25}"/>
              </a:ext>
            </a:extLst>
          </p:cNvPr>
          <p:cNvSpPr/>
          <p:nvPr/>
        </p:nvSpPr>
        <p:spPr>
          <a:xfrm>
            <a:off x="9482666" y="1101957"/>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75000"/>
                  </a:schemeClr>
                </a:solidFill>
              </a:rPr>
              <a:t>event knowledge</a:t>
            </a:r>
          </a:p>
        </p:txBody>
      </p:sp>
      <p:sp>
        <p:nvSpPr>
          <p:cNvPr id="13" name="Straight Connector 12">
            <a:extLst>
              <a:ext uri="{FF2B5EF4-FFF2-40B4-BE49-F238E27FC236}">
                <a16:creationId xmlns:a16="http://schemas.microsoft.com/office/drawing/2014/main" xmlns="" id="{5C5FDDBF-4ECE-8DB0-6608-38D67C3D5558}"/>
              </a:ext>
            </a:extLst>
          </p:cNvPr>
          <p:cNvSpPr/>
          <p:nvPr/>
        </p:nvSpPr>
        <p:spPr>
          <a:xfrm>
            <a:off x="8974666" y="1460673"/>
            <a:ext cx="508000" cy="0"/>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3">
            <a:extLst>
              <a:ext uri="{FF2B5EF4-FFF2-40B4-BE49-F238E27FC236}">
                <a16:creationId xmlns:a16="http://schemas.microsoft.com/office/drawing/2014/main" xmlns="" id="{1D80E850-48B7-9489-9E63-216365B98506}"/>
              </a:ext>
            </a:extLst>
          </p:cNvPr>
          <p:cNvSpPr/>
          <p:nvPr/>
        </p:nvSpPr>
        <p:spPr>
          <a:xfrm rot="5400000">
            <a:off x="6531186" y="1702819"/>
            <a:ext cx="2682240" cy="2197946"/>
          </a:xfrm>
          <a:prstGeom prst="line">
            <a:avLst/>
          </a:prstGeom>
          <a:ln>
            <a:solidFill>
              <a:schemeClr val="bg1">
                <a:lumMod val="6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a:extLst>
              <a:ext uri="{FF2B5EF4-FFF2-40B4-BE49-F238E27FC236}">
                <a16:creationId xmlns:a16="http://schemas.microsoft.com/office/drawing/2014/main" xmlns="" id="{4C8DAA0E-7C5E-9EDC-71A6-C9EC04EF9412}"/>
              </a:ext>
            </a:extLst>
          </p:cNvPr>
          <p:cNvSpPr/>
          <p:nvPr/>
        </p:nvSpPr>
        <p:spPr>
          <a:xfrm>
            <a:off x="9482666" y="1860570"/>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scene graphs</a:t>
            </a:r>
          </a:p>
        </p:txBody>
      </p:sp>
      <p:sp>
        <p:nvSpPr>
          <p:cNvPr id="16" name="Straight Connector 15">
            <a:extLst>
              <a:ext uri="{FF2B5EF4-FFF2-40B4-BE49-F238E27FC236}">
                <a16:creationId xmlns:a16="http://schemas.microsoft.com/office/drawing/2014/main" xmlns="" id="{83CC904C-BB60-891A-C705-F80275FF7976}"/>
              </a:ext>
            </a:extLst>
          </p:cNvPr>
          <p:cNvSpPr/>
          <p:nvPr/>
        </p:nvSpPr>
        <p:spPr>
          <a:xfrm>
            <a:off x="8974666" y="2219286"/>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7" name="Straight Connector 16">
            <a:extLst>
              <a:ext uri="{FF2B5EF4-FFF2-40B4-BE49-F238E27FC236}">
                <a16:creationId xmlns:a16="http://schemas.microsoft.com/office/drawing/2014/main" xmlns="" id="{D6868A13-8355-ECED-37C6-306047248946}"/>
              </a:ext>
            </a:extLst>
          </p:cNvPr>
          <p:cNvSpPr/>
          <p:nvPr/>
        </p:nvSpPr>
        <p:spPr>
          <a:xfrm rot="5400000">
            <a:off x="6925326" y="2403792"/>
            <a:ext cx="2233303" cy="1862666"/>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a:extLst>
              <a:ext uri="{FF2B5EF4-FFF2-40B4-BE49-F238E27FC236}">
                <a16:creationId xmlns:a16="http://schemas.microsoft.com/office/drawing/2014/main" xmlns="" id="{07743923-BDE9-4080-95C4-6EEA49A3CFDB}"/>
              </a:ext>
            </a:extLst>
          </p:cNvPr>
          <p:cNvSpPr/>
          <p:nvPr/>
        </p:nvSpPr>
        <p:spPr>
          <a:xfrm>
            <a:off x="9482666" y="2619184"/>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object labels</a:t>
            </a:r>
          </a:p>
        </p:txBody>
      </p:sp>
      <p:sp>
        <p:nvSpPr>
          <p:cNvPr id="19" name="Straight Connector 18">
            <a:extLst>
              <a:ext uri="{FF2B5EF4-FFF2-40B4-BE49-F238E27FC236}">
                <a16:creationId xmlns:a16="http://schemas.microsoft.com/office/drawing/2014/main" xmlns="" id="{7765EB97-F46A-1810-D856-4E323B29412C}"/>
              </a:ext>
            </a:extLst>
          </p:cNvPr>
          <p:cNvSpPr/>
          <p:nvPr/>
        </p:nvSpPr>
        <p:spPr>
          <a:xfrm>
            <a:off x="8974666" y="2977899"/>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19">
            <a:extLst>
              <a:ext uri="{FF2B5EF4-FFF2-40B4-BE49-F238E27FC236}">
                <a16:creationId xmlns:a16="http://schemas.microsoft.com/office/drawing/2014/main" xmlns="" id="{A49A80F3-8B72-0184-5E82-3281E511AE91}"/>
              </a:ext>
            </a:extLst>
          </p:cNvPr>
          <p:cNvSpPr/>
          <p:nvPr/>
        </p:nvSpPr>
        <p:spPr>
          <a:xfrm rot="5400000">
            <a:off x="7311813" y="3076113"/>
            <a:ext cx="1761066" cy="156464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a:extLst>
              <a:ext uri="{FF2B5EF4-FFF2-40B4-BE49-F238E27FC236}">
                <a16:creationId xmlns:a16="http://schemas.microsoft.com/office/drawing/2014/main" xmlns="" id="{67BD56FB-24AB-C1EA-86F5-BF0E6F3D85F7}"/>
              </a:ext>
            </a:extLst>
          </p:cNvPr>
          <p:cNvSpPr/>
          <p:nvPr/>
        </p:nvSpPr>
        <p:spPr>
          <a:xfrm>
            <a:off x="9482666" y="3361541"/>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objects</a:t>
            </a:r>
          </a:p>
        </p:txBody>
      </p:sp>
      <p:sp>
        <p:nvSpPr>
          <p:cNvPr id="22" name="Straight Connector 21">
            <a:extLst>
              <a:ext uri="{FF2B5EF4-FFF2-40B4-BE49-F238E27FC236}">
                <a16:creationId xmlns:a16="http://schemas.microsoft.com/office/drawing/2014/main" xmlns="" id="{0851D798-54A0-B3D9-4948-D1FBBB7068B8}"/>
              </a:ext>
            </a:extLst>
          </p:cNvPr>
          <p:cNvSpPr/>
          <p:nvPr/>
        </p:nvSpPr>
        <p:spPr>
          <a:xfrm>
            <a:off x="8974666" y="3720257"/>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22">
            <a:extLst>
              <a:ext uri="{FF2B5EF4-FFF2-40B4-BE49-F238E27FC236}">
                <a16:creationId xmlns:a16="http://schemas.microsoft.com/office/drawing/2014/main" xmlns="" id="{B5C9422F-58C8-2A8A-21A7-8B70B146F7ED}"/>
              </a:ext>
            </a:extLst>
          </p:cNvPr>
          <p:cNvSpPr/>
          <p:nvPr/>
        </p:nvSpPr>
        <p:spPr>
          <a:xfrm rot="5400000">
            <a:off x="7696538" y="3785958"/>
            <a:ext cx="1343829" cy="1212426"/>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a:extLst>
              <a:ext uri="{FF2B5EF4-FFF2-40B4-BE49-F238E27FC236}">
                <a16:creationId xmlns:a16="http://schemas.microsoft.com/office/drawing/2014/main" xmlns="" id="{14B964DA-4B2A-E40B-1DE0-52D99F26CFEA}"/>
              </a:ext>
            </a:extLst>
          </p:cNvPr>
          <p:cNvSpPr/>
          <p:nvPr/>
        </p:nvSpPr>
        <p:spPr>
          <a:xfrm>
            <a:off x="9482666" y="4082224"/>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pixels</a:t>
            </a:r>
          </a:p>
        </p:txBody>
      </p:sp>
      <p:sp>
        <p:nvSpPr>
          <p:cNvPr id="25" name="Straight Connector 24">
            <a:extLst>
              <a:ext uri="{FF2B5EF4-FFF2-40B4-BE49-F238E27FC236}">
                <a16:creationId xmlns:a16="http://schemas.microsoft.com/office/drawing/2014/main" xmlns="" id="{1D93FDD1-358C-6AF2-5CFD-9ED865D09886}"/>
              </a:ext>
            </a:extLst>
          </p:cNvPr>
          <p:cNvSpPr/>
          <p:nvPr/>
        </p:nvSpPr>
        <p:spPr>
          <a:xfrm>
            <a:off x="8974666" y="4440940"/>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6" name="Straight Connector 25">
            <a:extLst>
              <a:ext uri="{FF2B5EF4-FFF2-40B4-BE49-F238E27FC236}">
                <a16:creationId xmlns:a16="http://schemas.microsoft.com/office/drawing/2014/main" xmlns="" id="{69B57377-0BF5-4846-01F5-0068805611BB}"/>
              </a:ext>
            </a:extLst>
          </p:cNvPr>
          <p:cNvSpPr/>
          <p:nvPr/>
        </p:nvSpPr>
        <p:spPr>
          <a:xfrm rot="5400000">
            <a:off x="8060266" y="4474806"/>
            <a:ext cx="948266" cy="880533"/>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1821229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CDCEB5-73C0-F44E-A095-B691693E5527}"/>
              </a:ext>
            </a:extLst>
          </p:cNvPr>
          <p:cNvSpPr>
            <a:spLocks noGrp="1"/>
          </p:cNvSpPr>
          <p:nvPr>
            <p:ph type="title"/>
          </p:nvPr>
        </p:nvSpPr>
        <p:spPr/>
        <p:txBody>
          <a:bodyPr>
            <a:normAutofit/>
          </a:bodyPr>
          <a:lstStyle/>
          <a:p>
            <a:r>
              <a:rPr lang="en-US" dirty="0"/>
              <a:t>ERINE-</a:t>
            </a:r>
            <a:r>
              <a:rPr lang="en-US" dirty="0" err="1"/>
              <a:t>ViL</a:t>
            </a:r>
            <a:r>
              <a:rPr lang="en-US" dirty="0"/>
              <a:t> [AAAI2021]</a:t>
            </a:r>
          </a:p>
        </p:txBody>
      </p:sp>
      <p:sp>
        <p:nvSpPr>
          <p:cNvPr id="3" name="Content Placeholder 2">
            <a:extLst>
              <a:ext uri="{FF2B5EF4-FFF2-40B4-BE49-F238E27FC236}">
                <a16:creationId xmlns:a16="http://schemas.microsoft.com/office/drawing/2014/main" xmlns="" id="{D5A734CE-72D6-644E-AE43-EF2AD47A4DC1}"/>
              </a:ext>
            </a:extLst>
          </p:cNvPr>
          <p:cNvSpPr>
            <a:spLocks noGrp="1"/>
          </p:cNvSpPr>
          <p:nvPr>
            <p:ph idx="1"/>
          </p:nvPr>
        </p:nvSpPr>
        <p:spPr/>
        <p:txBody>
          <a:bodyPr/>
          <a:lstStyle/>
          <a:p>
            <a:r>
              <a:rPr lang="en-US" dirty="0"/>
              <a:t>Add scene graph knowledge as downstream tasks</a:t>
            </a:r>
          </a:p>
          <a:p>
            <a:pPr lvl="1"/>
            <a:r>
              <a:rPr lang="en-US" dirty="0"/>
              <a:t>Object prediction</a:t>
            </a:r>
          </a:p>
          <a:p>
            <a:pPr lvl="1"/>
            <a:r>
              <a:rPr lang="en-US" dirty="0"/>
              <a:t>Attribute prediction</a:t>
            </a:r>
          </a:p>
          <a:p>
            <a:pPr lvl="1"/>
            <a:r>
              <a:rPr lang="en-US" dirty="0"/>
              <a:t>Relationship prediction</a:t>
            </a:r>
          </a:p>
        </p:txBody>
      </p:sp>
      <p:sp>
        <p:nvSpPr>
          <p:cNvPr id="4" name="Slide Number Placeholder 3">
            <a:extLst>
              <a:ext uri="{FF2B5EF4-FFF2-40B4-BE49-F238E27FC236}">
                <a16:creationId xmlns:a16="http://schemas.microsoft.com/office/drawing/2014/main" xmlns="" id="{66337FB1-B0E2-D540-BE86-1BC246F0615E}"/>
              </a:ext>
            </a:extLst>
          </p:cNvPr>
          <p:cNvSpPr>
            <a:spLocks noGrp="1"/>
          </p:cNvSpPr>
          <p:nvPr>
            <p:ph type="sldNum" sz="quarter" idx="12"/>
          </p:nvPr>
        </p:nvSpPr>
        <p:spPr/>
        <p:txBody>
          <a:bodyPr/>
          <a:lstStyle/>
          <a:p>
            <a:fld id="{89057327-5C45-3844-9BAD-8A2E33F71C3A}" type="slidenum">
              <a:rPr lang="en-US" smtClean="0"/>
              <a:t>64</a:t>
            </a:fld>
            <a:endParaRPr lang="en-US"/>
          </a:p>
        </p:txBody>
      </p:sp>
      <p:sp>
        <p:nvSpPr>
          <p:cNvPr id="5" name="Rectangle 4">
            <a:extLst>
              <a:ext uri="{FF2B5EF4-FFF2-40B4-BE49-F238E27FC236}">
                <a16:creationId xmlns:a16="http://schemas.microsoft.com/office/drawing/2014/main" xmlns="" id="{B95ADE8B-0608-7942-A104-C364092B3A0A}"/>
              </a:ext>
            </a:extLst>
          </p:cNvPr>
          <p:cNvSpPr/>
          <p:nvPr/>
        </p:nvSpPr>
        <p:spPr>
          <a:xfrm>
            <a:off x="838200" y="6492875"/>
            <a:ext cx="10023389" cy="338554"/>
          </a:xfrm>
          <a:prstGeom prst="rect">
            <a:avLst/>
          </a:prstGeom>
        </p:spPr>
        <p:txBody>
          <a:bodyPr wrap="square">
            <a:spAutoFit/>
          </a:bodyPr>
          <a:lstStyle/>
          <a:p>
            <a:r>
              <a:rPr lang="en-US" sz="1600" dirty="0">
                <a:latin typeface="Calibri" panose="020F0502020204030204" pitchFamily="34" charset="0"/>
              </a:rPr>
              <a:t>ERNIE-</a:t>
            </a:r>
            <a:r>
              <a:rPr lang="en-US" sz="1600" dirty="0" err="1">
                <a:latin typeface="Calibri" panose="020F0502020204030204" pitchFamily="34" charset="0"/>
              </a:rPr>
              <a:t>ViL</a:t>
            </a:r>
            <a:r>
              <a:rPr lang="en-US" sz="1600" dirty="0">
                <a:latin typeface="Calibri" panose="020F0502020204030204" pitchFamily="34" charset="0"/>
              </a:rPr>
              <a:t>: Knowledge Enhanced Vision-Language Representations Through Scene Graph, AAAI 2021 </a:t>
            </a:r>
            <a:endParaRPr lang="en-US" sz="1600" dirty="0">
              <a:effectLst/>
            </a:endParaRPr>
          </a:p>
        </p:txBody>
      </p:sp>
      <p:pic>
        <p:nvPicPr>
          <p:cNvPr id="7" name="Picture 6" descr="A picture containing text, grass, dog, different&#10;&#10;Description automatically generated">
            <a:extLst>
              <a:ext uri="{FF2B5EF4-FFF2-40B4-BE49-F238E27FC236}">
                <a16:creationId xmlns:a16="http://schemas.microsoft.com/office/drawing/2014/main" xmlns="" id="{796572E2-37F1-9E44-86E1-0BF09BFDB6D1}"/>
              </a:ext>
            </a:extLst>
          </p:cNvPr>
          <p:cNvPicPr>
            <a:picLocks noChangeAspect="1"/>
          </p:cNvPicPr>
          <p:nvPr/>
        </p:nvPicPr>
        <p:blipFill>
          <a:blip r:embed="rId2"/>
          <a:stretch>
            <a:fillRect/>
          </a:stretch>
        </p:blipFill>
        <p:spPr>
          <a:xfrm>
            <a:off x="1084305" y="2730568"/>
            <a:ext cx="9531178" cy="3762307"/>
          </a:xfrm>
          <a:prstGeom prst="rect">
            <a:avLst/>
          </a:prstGeom>
        </p:spPr>
      </p:pic>
    </p:spTree>
    <p:extLst>
      <p:ext uri="{BB962C8B-B14F-4D97-AF65-F5344CB8AC3E}">
        <p14:creationId xmlns:p14="http://schemas.microsoft.com/office/powerpoint/2010/main" val="34185093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CDCEB5-73C0-F44E-A095-B691693E5527}"/>
              </a:ext>
            </a:extLst>
          </p:cNvPr>
          <p:cNvSpPr>
            <a:spLocks noGrp="1"/>
          </p:cNvSpPr>
          <p:nvPr>
            <p:ph type="title"/>
          </p:nvPr>
        </p:nvSpPr>
        <p:spPr/>
        <p:txBody>
          <a:bodyPr>
            <a:normAutofit/>
          </a:bodyPr>
          <a:lstStyle/>
          <a:p>
            <a:r>
              <a:rPr lang="en-US" dirty="0"/>
              <a:t>ERINE-</a:t>
            </a:r>
            <a:r>
              <a:rPr lang="en-US" dirty="0" err="1"/>
              <a:t>ViL</a:t>
            </a:r>
            <a:r>
              <a:rPr lang="en-US" dirty="0"/>
              <a:t> [AAAI2021]</a:t>
            </a:r>
          </a:p>
        </p:txBody>
      </p:sp>
      <p:sp>
        <p:nvSpPr>
          <p:cNvPr id="3" name="Content Placeholder 2">
            <a:extLst>
              <a:ext uri="{FF2B5EF4-FFF2-40B4-BE49-F238E27FC236}">
                <a16:creationId xmlns:a16="http://schemas.microsoft.com/office/drawing/2014/main" xmlns="" id="{D5A734CE-72D6-644E-AE43-EF2AD47A4DC1}"/>
              </a:ext>
            </a:extLst>
          </p:cNvPr>
          <p:cNvSpPr>
            <a:spLocks noGrp="1"/>
          </p:cNvSpPr>
          <p:nvPr>
            <p:ph idx="1"/>
          </p:nvPr>
        </p:nvSpPr>
        <p:spPr/>
        <p:txBody>
          <a:bodyPr/>
          <a:lstStyle/>
          <a:p>
            <a:r>
              <a:rPr lang="en-US" dirty="0"/>
              <a:t>Add scene graph knowledge as downstream tasks</a:t>
            </a:r>
          </a:p>
          <a:p>
            <a:pPr lvl="1"/>
            <a:r>
              <a:rPr lang="en-US" dirty="0"/>
              <a:t>Object prediction</a:t>
            </a:r>
          </a:p>
          <a:p>
            <a:pPr lvl="1"/>
            <a:r>
              <a:rPr lang="en-US" dirty="0"/>
              <a:t>Attribute prediction</a:t>
            </a:r>
          </a:p>
          <a:p>
            <a:pPr lvl="1"/>
            <a:r>
              <a:rPr lang="en-US" dirty="0"/>
              <a:t>Relationship prediction</a:t>
            </a:r>
          </a:p>
        </p:txBody>
      </p:sp>
      <p:sp>
        <p:nvSpPr>
          <p:cNvPr id="4" name="Slide Number Placeholder 3">
            <a:extLst>
              <a:ext uri="{FF2B5EF4-FFF2-40B4-BE49-F238E27FC236}">
                <a16:creationId xmlns:a16="http://schemas.microsoft.com/office/drawing/2014/main" xmlns="" id="{66337FB1-B0E2-D540-BE86-1BC246F0615E}"/>
              </a:ext>
            </a:extLst>
          </p:cNvPr>
          <p:cNvSpPr>
            <a:spLocks noGrp="1"/>
          </p:cNvSpPr>
          <p:nvPr>
            <p:ph type="sldNum" sz="quarter" idx="12"/>
          </p:nvPr>
        </p:nvSpPr>
        <p:spPr/>
        <p:txBody>
          <a:bodyPr/>
          <a:lstStyle/>
          <a:p>
            <a:fld id="{89057327-5C45-3844-9BAD-8A2E33F71C3A}" type="slidenum">
              <a:rPr lang="en-US" smtClean="0"/>
              <a:t>65</a:t>
            </a:fld>
            <a:endParaRPr lang="en-US"/>
          </a:p>
        </p:txBody>
      </p:sp>
      <p:sp>
        <p:nvSpPr>
          <p:cNvPr id="5" name="Rectangle 4">
            <a:extLst>
              <a:ext uri="{FF2B5EF4-FFF2-40B4-BE49-F238E27FC236}">
                <a16:creationId xmlns:a16="http://schemas.microsoft.com/office/drawing/2014/main" xmlns="" id="{B95ADE8B-0608-7942-A104-C364092B3A0A}"/>
              </a:ext>
            </a:extLst>
          </p:cNvPr>
          <p:cNvSpPr/>
          <p:nvPr/>
        </p:nvSpPr>
        <p:spPr>
          <a:xfrm>
            <a:off x="838200" y="6492875"/>
            <a:ext cx="10023389" cy="338554"/>
          </a:xfrm>
          <a:prstGeom prst="rect">
            <a:avLst/>
          </a:prstGeom>
        </p:spPr>
        <p:txBody>
          <a:bodyPr wrap="square">
            <a:spAutoFit/>
          </a:bodyPr>
          <a:lstStyle/>
          <a:p>
            <a:r>
              <a:rPr lang="en-US" sz="1600" dirty="0">
                <a:latin typeface="Calibri" panose="020F0502020204030204" pitchFamily="34" charset="0"/>
              </a:rPr>
              <a:t>ERNIE-</a:t>
            </a:r>
            <a:r>
              <a:rPr lang="en-US" sz="1600" dirty="0" err="1">
                <a:latin typeface="Calibri" panose="020F0502020204030204" pitchFamily="34" charset="0"/>
              </a:rPr>
              <a:t>ViL</a:t>
            </a:r>
            <a:r>
              <a:rPr lang="en-US" sz="1600" dirty="0">
                <a:latin typeface="Calibri" panose="020F0502020204030204" pitchFamily="34" charset="0"/>
              </a:rPr>
              <a:t>: Knowledge Enhanced Vision-Language Representations Through Scene Graph, AAAI 2021 </a:t>
            </a:r>
            <a:endParaRPr lang="en-US" sz="1600" dirty="0">
              <a:effectLst/>
            </a:endParaRPr>
          </a:p>
        </p:txBody>
      </p:sp>
      <p:pic>
        <p:nvPicPr>
          <p:cNvPr id="8" name="Picture 7">
            <a:extLst>
              <a:ext uri="{FF2B5EF4-FFF2-40B4-BE49-F238E27FC236}">
                <a16:creationId xmlns:a16="http://schemas.microsoft.com/office/drawing/2014/main" xmlns="" id="{ACC413BB-3403-3F4F-8BA9-0959C80F9334}"/>
              </a:ext>
            </a:extLst>
          </p:cNvPr>
          <p:cNvPicPr>
            <a:picLocks noChangeAspect="1"/>
          </p:cNvPicPr>
          <p:nvPr/>
        </p:nvPicPr>
        <p:blipFill>
          <a:blip r:embed="rId2"/>
          <a:stretch>
            <a:fillRect/>
          </a:stretch>
        </p:blipFill>
        <p:spPr>
          <a:xfrm>
            <a:off x="838200" y="1604272"/>
            <a:ext cx="10315832" cy="4642124"/>
          </a:xfrm>
          <a:prstGeom prst="rect">
            <a:avLst/>
          </a:prstGeom>
        </p:spPr>
      </p:pic>
    </p:spTree>
    <p:extLst>
      <p:ext uri="{BB962C8B-B14F-4D97-AF65-F5344CB8AC3E}">
        <p14:creationId xmlns:p14="http://schemas.microsoft.com/office/powerpoint/2010/main" val="2295591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1B0DD-AA19-5544-B168-F3C9165F8885}"/>
              </a:ext>
            </a:extLst>
          </p:cNvPr>
          <p:cNvSpPr>
            <a:spLocks noGrp="1"/>
          </p:cNvSpPr>
          <p:nvPr>
            <p:ph type="title"/>
          </p:nvPr>
        </p:nvSpPr>
        <p:spPr/>
        <p:txBody>
          <a:bodyPr/>
          <a:lstStyle/>
          <a:p>
            <a:r>
              <a:rPr lang="en-US" dirty="0"/>
              <a:t>Adding knowledge to pretraining models</a:t>
            </a:r>
          </a:p>
        </p:txBody>
      </p:sp>
      <p:graphicFrame>
        <p:nvGraphicFramePr>
          <p:cNvPr id="5" name="Content Placeholder 4">
            <a:extLst>
              <a:ext uri="{FF2B5EF4-FFF2-40B4-BE49-F238E27FC236}">
                <a16:creationId xmlns:a16="http://schemas.microsoft.com/office/drawing/2014/main" xmlns="" id="{F5FB8EB9-56FA-5E4A-83CC-4138C2F326DF}"/>
              </a:ext>
            </a:extLst>
          </p:cNvPr>
          <p:cNvGraphicFramePr>
            <a:graphicFrameLocks noGrp="1"/>
          </p:cNvGraphicFramePr>
          <p:nvPr>
            <p:ph idx="1"/>
          </p:nvPr>
        </p:nvGraphicFramePr>
        <p:xfrm>
          <a:off x="838201" y="1231900"/>
          <a:ext cx="3474308"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8EAE9009-A726-DE46-89EE-569ACB9E686F}"/>
              </a:ext>
            </a:extLst>
          </p:cNvPr>
          <p:cNvSpPr>
            <a:spLocks noGrp="1"/>
          </p:cNvSpPr>
          <p:nvPr>
            <p:ph type="sldNum" sz="quarter" idx="12"/>
          </p:nvPr>
        </p:nvSpPr>
        <p:spPr/>
        <p:txBody>
          <a:bodyPr/>
          <a:lstStyle/>
          <a:p>
            <a:fld id="{89057327-5C45-3844-9BAD-8A2E33F71C3A}" type="slidenum">
              <a:rPr lang="en-US" smtClean="0"/>
              <a:t>66</a:t>
            </a:fld>
            <a:endParaRPr lang="en-US"/>
          </a:p>
        </p:txBody>
      </p:sp>
      <p:grpSp>
        <p:nvGrpSpPr>
          <p:cNvPr id="3" name="Group 2">
            <a:extLst>
              <a:ext uri="{FF2B5EF4-FFF2-40B4-BE49-F238E27FC236}">
                <a16:creationId xmlns:a16="http://schemas.microsoft.com/office/drawing/2014/main" xmlns="" id="{1EDF9C3E-FC5E-D3C4-10EF-3DB30D21A537}"/>
              </a:ext>
            </a:extLst>
          </p:cNvPr>
          <p:cNvGrpSpPr/>
          <p:nvPr/>
        </p:nvGrpSpPr>
        <p:grpSpPr>
          <a:xfrm>
            <a:off x="4741333" y="1101957"/>
            <a:ext cx="6773333" cy="5072956"/>
            <a:chOff x="4741333" y="1101957"/>
            <a:chExt cx="6773333" cy="5072956"/>
          </a:xfrm>
        </p:grpSpPr>
        <p:sp>
          <p:nvSpPr>
            <p:cNvPr id="7" name="Oval 6">
              <a:extLst>
                <a:ext uri="{FF2B5EF4-FFF2-40B4-BE49-F238E27FC236}">
                  <a16:creationId xmlns:a16="http://schemas.microsoft.com/office/drawing/2014/main" xmlns="" id="{40C9400F-524E-F631-A95B-148CD7A6B5A7}"/>
                </a:ext>
              </a:extLst>
            </p:cNvPr>
            <p:cNvSpPr/>
            <p:nvPr/>
          </p:nvSpPr>
          <p:spPr>
            <a:xfrm>
              <a:off x="4741333" y="2110913"/>
              <a:ext cx="4064000" cy="4064000"/>
            </a:xfrm>
            <a:prstGeom prst="ellipse">
              <a:avLst/>
            </a:prstGeom>
          </p:spPr>
          <p:style>
            <a:lnRef idx="2">
              <a:schemeClr val="lt1">
                <a:hueOff val="0"/>
                <a:satOff val="0"/>
                <a:lumOff val="0"/>
                <a:alphaOff val="0"/>
              </a:schemeClr>
            </a:lnRef>
            <a:fillRef idx="1">
              <a:schemeClr val="accent1">
                <a:shade val="80000"/>
                <a:hueOff val="709557"/>
                <a:satOff val="-39844"/>
                <a:lumOff val="34361"/>
                <a:alphaOff val="0"/>
              </a:schemeClr>
            </a:fillRef>
            <a:effectRef idx="0">
              <a:schemeClr val="accent1">
                <a:shade val="80000"/>
                <a:hueOff val="709557"/>
                <a:satOff val="-39844"/>
                <a:lumOff val="34361"/>
                <a:alphaOff val="0"/>
              </a:schemeClr>
            </a:effectRef>
            <a:fontRef idx="minor">
              <a:schemeClr val="lt1"/>
            </a:fontRef>
          </p:style>
        </p:sp>
        <p:sp>
          <p:nvSpPr>
            <p:cNvPr id="8" name="Oval 7">
              <a:extLst>
                <a:ext uri="{FF2B5EF4-FFF2-40B4-BE49-F238E27FC236}">
                  <a16:creationId xmlns:a16="http://schemas.microsoft.com/office/drawing/2014/main" xmlns="" id="{12CC0A4B-3F19-45DA-37B6-2EEE37E250F2}"/>
                </a:ext>
              </a:extLst>
            </p:cNvPr>
            <p:cNvSpPr/>
            <p:nvPr/>
          </p:nvSpPr>
          <p:spPr>
            <a:xfrm>
              <a:off x="5192775" y="2562355"/>
              <a:ext cx="3161114" cy="3161114"/>
            </a:xfrm>
            <a:prstGeom prst="ellipse">
              <a:avLst/>
            </a:prstGeom>
          </p:spPr>
          <p:style>
            <a:lnRef idx="2">
              <a:schemeClr val="lt1">
                <a:hueOff val="0"/>
                <a:satOff val="0"/>
                <a:lumOff val="0"/>
                <a:alphaOff val="0"/>
              </a:schemeClr>
            </a:lnRef>
            <a:fillRef idx="1">
              <a:schemeClr val="accent1">
                <a:shade val="80000"/>
                <a:hueOff val="532167"/>
                <a:satOff val="-29883"/>
                <a:lumOff val="25771"/>
                <a:alphaOff val="0"/>
              </a:schemeClr>
            </a:fillRef>
            <a:effectRef idx="0">
              <a:schemeClr val="accent1">
                <a:shade val="80000"/>
                <a:hueOff val="532167"/>
                <a:satOff val="-29883"/>
                <a:lumOff val="25771"/>
                <a:alphaOff val="0"/>
              </a:schemeClr>
            </a:effectRef>
            <a:fontRef idx="minor">
              <a:schemeClr val="lt1"/>
            </a:fontRef>
          </p:style>
        </p:sp>
        <p:sp>
          <p:nvSpPr>
            <p:cNvPr id="9" name="Oval 8">
              <a:extLst>
                <a:ext uri="{FF2B5EF4-FFF2-40B4-BE49-F238E27FC236}">
                  <a16:creationId xmlns:a16="http://schemas.microsoft.com/office/drawing/2014/main" xmlns="" id="{9AF09778-C3E2-8372-623D-C02110FBDB30}"/>
                </a:ext>
              </a:extLst>
            </p:cNvPr>
            <p:cNvSpPr/>
            <p:nvPr/>
          </p:nvSpPr>
          <p:spPr>
            <a:xfrm>
              <a:off x="5644218" y="3013798"/>
              <a:ext cx="2258229" cy="2258229"/>
            </a:xfrm>
            <a:prstGeom prst="ellipse">
              <a:avLst/>
            </a:prstGeom>
          </p:spPr>
          <p:style>
            <a:lnRef idx="2">
              <a:schemeClr val="lt1">
                <a:hueOff val="0"/>
                <a:satOff val="0"/>
                <a:lumOff val="0"/>
                <a:alphaOff val="0"/>
              </a:schemeClr>
            </a:lnRef>
            <a:fillRef idx="1">
              <a:schemeClr val="accent1">
                <a:shade val="80000"/>
                <a:hueOff val="354778"/>
                <a:satOff val="-19922"/>
                <a:lumOff val="17181"/>
                <a:alphaOff val="0"/>
              </a:schemeClr>
            </a:fillRef>
            <a:effectRef idx="0">
              <a:schemeClr val="accent1">
                <a:shade val="80000"/>
                <a:hueOff val="354778"/>
                <a:satOff val="-19922"/>
                <a:lumOff val="17181"/>
                <a:alphaOff val="0"/>
              </a:schemeClr>
            </a:effectRef>
            <a:fontRef idx="minor">
              <a:schemeClr val="lt1"/>
            </a:fontRef>
          </p:style>
        </p:sp>
        <p:sp>
          <p:nvSpPr>
            <p:cNvPr id="10" name="Oval 9">
              <a:extLst>
                <a:ext uri="{FF2B5EF4-FFF2-40B4-BE49-F238E27FC236}">
                  <a16:creationId xmlns:a16="http://schemas.microsoft.com/office/drawing/2014/main" xmlns="" id="{C6EA64CB-297A-CD4B-DDFA-757A5360407B}"/>
                </a:ext>
              </a:extLst>
            </p:cNvPr>
            <p:cNvSpPr/>
            <p:nvPr/>
          </p:nvSpPr>
          <p:spPr>
            <a:xfrm>
              <a:off x="6095999" y="3465580"/>
              <a:ext cx="1354666" cy="1354666"/>
            </a:xfrm>
            <a:prstGeom prst="ellipse">
              <a:avLst/>
            </a:prstGeom>
          </p:spPr>
          <p:style>
            <a:lnRef idx="2">
              <a:schemeClr val="lt1">
                <a:hueOff val="0"/>
                <a:satOff val="0"/>
                <a:lumOff val="0"/>
                <a:alphaOff val="0"/>
              </a:schemeClr>
            </a:lnRef>
            <a:fillRef idx="1">
              <a:schemeClr val="accent1">
                <a:shade val="80000"/>
                <a:hueOff val="177389"/>
                <a:satOff val="-9961"/>
                <a:lumOff val="8590"/>
                <a:alphaOff val="0"/>
              </a:schemeClr>
            </a:fillRef>
            <a:effectRef idx="0">
              <a:schemeClr val="accent1">
                <a:shade val="80000"/>
                <a:hueOff val="177389"/>
                <a:satOff val="-9961"/>
                <a:lumOff val="8590"/>
                <a:alphaOff val="0"/>
              </a:schemeClr>
            </a:effectRef>
            <a:fontRef idx="minor">
              <a:schemeClr val="lt1"/>
            </a:fontRef>
          </p:style>
        </p:sp>
        <p:sp>
          <p:nvSpPr>
            <p:cNvPr id="11" name="Oval 10">
              <a:extLst>
                <a:ext uri="{FF2B5EF4-FFF2-40B4-BE49-F238E27FC236}">
                  <a16:creationId xmlns:a16="http://schemas.microsoft.com/office/drawing/2014/main" xmlns="" id="{1602A872-5B14-EE0B-315F-02098D33F56B}"/>
                </a:ext>
              </a:extLst>
            </p:cNvPr>
            <p:cNvSpPr/>
            <p:nvPr/>
          </p:nvSpPr>
          <p:spPr>
            <a:xfrm>
              <a:off x="6547442" y="3917022"/>
              <a:ext cx="451781" cy="451781"/>
            </a:xfrm>
            <a:prstGeom prst="ellipse">
              <a:avLst/>
            </a:pr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Freeform 11">
              <a:extLst>
                <a:ext uri="{FF2B5EF4-FFF2-40B4-BE49-F238E27FC236}">
                  <a16:creationId xmlns:a16="http://schemas.microsoft.com/office/drawing/2014/main" xmlns="" id="{F3A10187-6843-18B0-3230-710792713C25}"/>
                </a:ext>
              </a:extLst>
            </p:cNvPr>
            <p:cNvSpPr/>
            <p:nvPr/>
          </p:nvSpPr>
          <p:spPr>
            <a:xfrm>
              <a:off x="9482666" y="1101957"/>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event knowledge</a:t>
              </a:r>
            </a:p>
          </p:txBody>
        </p:sp>
        <p:sp>
          <p:nvSpPr>
            <p:cNvPr id="13" name="Straight Connector 12">
              <a:extLst>
                <a:ext uri="{FF2B5EF4-FFF2-40B4-BE49-F238E27FC236}">
                  <a16:creationId xmlns:a16="http://schemas.microsoft.com/office/drawing/2014/main" xmlns="" id="{5C5FDDBF-4ECE-8DB0-6608-38D67C3D5558}"/>
                </a:ext>
              </a:extLst>
            </p:cNvPr>
            <p:cNvSpPr/>
            <p:nvPr/>
          </p:nvSpPr>
          <p:spPr>
            <a:xfrm>
              <a:off x="8974666" y="1460673"/>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3">
              <a:extLst>
                <a:ext uri="{FF2B5EF4-FFF2-40B4-BE49-F238E27FC236}">
                  <a16:creationId xmlns:a16="http://schemas.microsoft.com/office/drawing/2014/main" xmlns="" id="{1D80E850-48B7-9489-9E63-216365B98506}"/>
                </a:ext>
              </a:extLst>
            </p:cNvPr>
            <p:cNvSpPr/>
            <p:nvPr/>
          </p:nvSpPr>
          <p:spPr>
            <a:xfrm rot="5400000">
              <a:off x="6531186" y="1702819"/>
              <a:ext cx="2682240" cy="2197946"/>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a:extLst>
                <a:ext uri="{FF2B5EF4-FFF2-40B4-BE49-F238E27FC236}">
                  <a16:creationId xmlns:a16="http://schemas.microsoft.com/office/drawing/2014/main" xmlns="" id="{4C8DAA0E-7C5E-9EDC-71A6-C9EC04EF9412}"/>
                </a:ext>
              </a:extLst>
            </p:cNvPr>
            <p:cNvSpPr/>
            <p:nvPr/>
          </p:nvSpPr>
          <p:spPr>
            <a:xfrm>
              <a:off x="9482666" y="1860570"/>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scene graphs</a:t>
              </a:r>
            </a:p>
          </p:txBody>
        </p:sp>
        <p:sp>
          <p:nvSpPr>
            <p:cNvPr id="16" name="Straight Connector 15">
              <a:extLst>
                <a:ext uri="{FF2B5EF4-FFF2-40B4-BE49-F238E27FC236}">
                  <a16:creationId xmlns:a16="http://schemas.microsoft.com/office/drawing/2014/main" xmlns="" id="{83CC904C-BB60-891A-C705-F80275FF7976}"/>
                </a:ext>
              </a:extLst>
            </p:cNvPr>
            <p:cNvSpPr/>
            <p:nvPr/>
          </p:nvSpPr>
          <p:spPr>
            <a:xfrm>
              <a:off x="8974666" y="2219286"/>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7" name="Straight Connector 16">
              <a:extLst>
                <a:ext uri="{FF2B5EF4-FFF2-40B4-BE49-F238E27FC236}">
                  <a16:creationId xmlns:a16="http://schemas.microsoft.com/office/drawing/2014/main" xmlns="" id="{D6868A13-8355-ECED-37C6-306047248946}"/>
                </a:ext>
              </a:extLst>
            </p:cNvPr>
            <p:cNvSpPr/>
            <p:nvPr/>
          </p:nvSpPr>
          <p:spPr>
            <a:xfrm rot="5400000">
              <a:off x="6925326" y="2403792"/>
              <a:ext cx="2233303" cy="1862666"/>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a:extLst>
                <a:ext uri="{FF2B5EF4-FFF2-40B4-BE49-F238E27FC236}">
                  <a16:creationId xmlns:a16="http://schemas.microsoft.com/office/drawing/2014/main" xmlns="" id="{07743923-BDE9-4080-95C4-6EEA49A3CFDB}"/>
                </a:ext>
              </a:extLst>
            </p:cNvPr>
            <p:cNvSpPr/>
            <p:nvPr/>
          </p:nvSpPr>
          <p:spPr>
            <a:xfrm>
              <a:off x="9482666" y="2619184"/>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object labels</a:t>
              </a:r>
            </a:p>
          </p:txBody>
        </p:sp>
        <p:sp>
          <p:nvSpPr>
            <p:cNvPr id="19" name="Straight Connector 18">
              <a:extLst>
                <a:ext uri="{FF2B5EF4-FFF2-40B4-BE49-F238E27FC236}">
                  <a16:creationId xmlns:a16="http://schemas.microsoft.com/office/drawing/2014/main" xmlns="" id="{7765EB97-F46A-1810-D856-4E323B29412C}"/>
                </a:ext>
              </a:extLst>
            </p:cNvPr>
            <p:cNvSpPr/>
            <p:nvPr/>
          </p:nvSpPr>
          <p:spPr>
            <a:xfrm>
              <a:off x="8974666" y="2977899"/>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19">
              <a:extLst>
                <a:ext uri="{FF2B5EF4-FFF2-40B4-BE49-F238E27FC236}">
                  <a16:creationId xmlns:a16="http://schemas.microsoft.com/office/drawing/2014/main" xmlns="" id="{A49A80F3-8B72-0184-5E82-3281E511AE91}"/>
                </a:ext>
              </a:extLst>
            </p:cNvPr>
            <p:cNvSpPr/>
            <p:nvPr/>
          </p:nvSpPr>
          <p:spPr>
            <a:xfrm rot="5400000">
              <a:off x="7311813" y="3076113"/>
              <a:ext cx="1761066" cy="156464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a:extLst>
                <a:ext uri="{FF2B5EF4-FFF2-40B4-BE49-F238E27FC236}">
                  <a16:creationId xmlns:a16="http://schemas.microsoft.com/office/drawing/2014/main" xmlns="" id="{67BD56FB-24AB-C1EA-86F5-BF0E6F3D85F7}"/>
                </a:ext>
              </a:extLst>
            </p:cNvPr>
            <p:cNvSpPr/>
            <p:nvPr/>
          </p:nvSpPr>
          <p:spPr>
            <a:xfrm>
              <a:off x="9482666" y="3361541"/>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objects</a:t>
              </a:r>
            </a:p>
          </p:txBody>
        </p:sp>
        <p:sp>
          <p:nvSpPr>
            <p:cNvPr id="22" name="Straight Connector 21">
              <a:extLst>
                <a:ext uri="{FF2B5EF4-FFF2-40B4-BE49-F238E27FC236}">
                  <a16:creationId xmlns:a16="http://schemas.microsoft.com/office/drawing/2014/main" xmlns="" id="{0851D798-54A0-B3D9-4948-D1FBBB7068B8}"/>
                </a:ext>
              </a:extLst>
            </p:cNvPr>
            <p:cNvSpPr/>
            <p:nvPr/>
          </p:nvSpPr>
          <p:spPr>
            <a:xfrm>
              <a:off x="8974666" y="3720257"/>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22">
              <a:extLst>
                <a:ext uri="{FF2B5EF4-FFF2-40B4-BE49-F238E27FC236}">
                  <a16:creationId xmlns:a16="http://schemas.microsoft.com/office/drawing/2014/main" xmlns="" id="{B5C9422F-58C8-2A8A-21A7-8B70B146F7ED}"/>
                </a:ext>
              </a:extLst>
            </p:cNvPr>
            <p:cNvSpPr/>
            <p:nvPr/>
          </p:nvSpPr>
          <p:spPr>
            <a:xfrm rot="5400000">
              <a:off x="7696538" y="3785958"/>
              <a:ext cx="1343829" cy="1212426"/>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a:extLst>
                <a:ext uri="{FF2B5EF4-FFF2-40B4-BE49-F238E27FC236}">
                  <a16:creationId xmlns:a16="http://schemas.microsoft.com/office/drawing/2014/main" xmlns="" id="{14B964DA-4B2A-E40B-1DE0-52D99F26CFEA}"/>
                </a:ext>
              </a:extLst>
            </p:cNvPr>
            <p:cNvSpPr/>
            <p:nvPr/>
          </p:nvSpPr>
          <p:spPr>
            <a:xfrm>
              <a:off x="9482666" y="4082224"/>
              <a:ext cx="2032000" cy="717431"/>
            </a:xfrm>
            <a:custGeom>
              <a:avLst/>
              <a:gdLst>
                <a:gd name="connsiteX0" fmla="*/ 0 w 2032000"/>
                <a:gd name="connsiteY0" fmla="*/ 0 h 717431"/>
                <a:gd name="connsiteX1" fmla="*/ 2032000 w 2032000"/>
                <a:gd name="connsiteY1" fmla="*/ 0 h 717431"/>
                <a:gd name="connsiteX2" fmla="*/ 2032000 w 2032000"/>
                <a:gd name="connsiteY2" fmla="*/ 717431 h 717431"/>
                <a:gd name="connsiteX3" fmla="*/ 0 w 2032000"/>
                <a:gd name="connsiteY3" fmla="*/ 717431 h 717431"/>
                <a:gd name="connsiteX4" fmla="*/ 0 w 2032000"/>
                <a:gd name="connsiteY4" fmla="*/ 0 h 7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717431">
                  <a:moveTo>
                    <a:pt x="0" y="0"/>
                  </a:moveTo>
                  <a:lnTo>
                    <a:pt x="2032000" y="0"/>
                  </a:lnTo>
                  <a:lnTo>
                    <a:pt x="2032000" y="717431"/>
                  </a:lnTo>
                  <a:lnTo>
                    <a:pt x="0" y="71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pixels</a:t>
              </a:r>
            </a:p>
          </p:txBody>
        </p:sp>
        <p:sp>
          <p:nvSpPr>
            <p:cNvPr id="25" name="Straight Connector 24">
              <a:extLst>
                <a:ext uri="{FF2B5EF4-FFF2-40B4-BE49-F238E27FC236}">
                  <a16:creationId xmlns:a16="http://schemas.microsoft.com/office/drawing/2014/main" xmlns="" id="{1D93FDD1-358C-6AF2-5CFD-9ED865D09886}"/>
                </a:ext>
              </a:extLst>
            </p:cNvPr>
            <p:cNvSpPr/>
            <p:nvPr/>
          </p:nvSpPr>
          <p:spPr>
            <a:xfrm>
              <a:off x="8974666" y="4440940"/>
              <a:ext cx="5080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6" name="Straight Connector 25">
              <a:extLst>
                <a:ext uri="{FF2B5EF4-FFF2-40B4-BE49-F238E27FC236}">
                  <a16:creationId xmlns:a16="http://schemas.microsoft.com/office/drawing/2014/main" xmlns="" id="{69B57377-0BF5-4846-01F5-0068805611BB}"/>
                </a:ext>
              </a:extLst>
            </p:cNvPr>
            <p:cNvSpPr/>
            <p:nvPr/>
          </p:nvSpPr>
          <p:spPr>
            <a:xfrm rot="5400000">
              <a:off x="8060266" y="4474806"/>
              <a:ext cx="948266" cy="880533"/>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Tree>
    <p:extLst>
      <p:ext uri="{BB962C8B-B14F-4D97-AF65-F5344CB8AC3E}">
        <p14:creationId xmlns:p14="http://schemas.microsoft.com/office/powerpoint/2010/main" val="361729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xmlns="" id="{939E2CA5-86CF-1A48-A08E-C265184E3F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333" y="3802491"/>
            <a:ext cx="9439107" cy="2918984"/>
          </a:xfrm>
          <a:prstGeom prst="rect">
            <a:avLst/>
          </a:prstGeom>
        </p:spPr>
      </p:pic>
      <p:sp>
        <p:nvSpPr>
          <p:cNvPr id="2" name="Title 1">
            <a:extLst>
              <a:ext uri="{FF2B5EF4-FFF2-40B4-BE49-F238E27FC236}">
                <a16:creationId xmlns:a16="http://schemas.microsoft.com/office/drawing/2014/main" xmlns="" id="{40233BB4-F068-BB42-8BE0-23BAC762049A}"/>
              </a:ext>
            </a:extLst>
          </p:cNvPr>
          <p:cNvSpPr>
            <a:spLocks noGrp="1"/>
          </p:cNvSpPr>
          <p:nvPr>
            <p:ph type="title"/>
          </p:nvPr>
        </p:nvSpPr>
        <p:spPr>
          <a:xfrm>
            <a:off x="511387" y="463424"/>
            <a:ext cx="8658102" cy="5334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a:lnSpc>
                <a:spcPct val="90000"/>
              </a:lnSpc>
              <a:spcBef>
                <a:spcPct val="0"/>
              </a:spcBef>
            </a:pPr>
            <a:r>
              <a:rPr lang="en-US" dirty="0">
                <a:latin typeface="Arial" panose="020B0604020202020204" pitchFamily="34" charset="0"/>
                <a:ea typeface="+mj-ea"/>
                <a:cs typeface="Arial" panose="020B0604020202020204" pitchFamily="34" charset="0"/>
              </a:rPr>
              <a:t>Vision vs. NLP for Event Extraction</a:t>
            </a:r>
          </a:p>
        </p:txBody>
      </p:sp>
      <p:sp>
        <p:nvSpPr>
          <p:cNvPr id="3" name="Text Placeholder 2">
            <a:extLst>
              <a:ext uri="{FF2B5EF4-FFF2-40B4-BE49-F238E27FC236}">
                <a16:creationId xmlns:a16="http://schemas.microsoft.com/office/drawing/2014/main" xmlns="" id="{BC16B5A7-EDAA-0849-956A-6668667A44AD}"/>
              </a:ext>
            </a:extLst>
          </p:cNvPr>
          <p:cNvSpPr>
            <a:spLocks noGrp="1"/>
          </p:cNvSpPr>
          <p:nvPr>
            <p:ph type="body" idx="1"/>
          </p:nvPr>
        </p:nvSpPr>
        <p:spPr>
          <a:xfrm>
            <a:off x="370114" y="1071966"/>
            <a:ext cx="11168743" cy="4945063"/>
          </a:xfrm>
        </p:spPr>
        <p:txBody>
          <a:bodyPr/>
          <a:lstStyle/>
          <a:p>
            <a:r>
              <a:rPr lang="en-US" sz="2000" dirty="0"/>
              <a:t>Vision does not study newsworthy, complex events </a:t>
            </a:r>
          </a:p>
          <a:p>
            <a:pPr lvl="1"/>
            <a:r>
              <a:rPr lang="en-US" sz="1800" dirty="0"/>
              <a:t>Focusing on daily life and sports (</a:t>
            </a:r>
            <a:r>
              <a:rPr lang="en-US" sz="1800" dirty="0" err="1"/>
              <a:t>Perera</a:t>
            </a:r>
            <a:r>
              <a:rPr lang="en-US" sz="1800" dirty="0"/>
              <a:t> et al., 2012; Chang et al., 2016; Zhang et al., 2007; Ma et al., 2017) </a:t>
            </a:r>
          </a:p>
          <a:p>
            <a:pPr lvl="1"/>
            <a:r>
              <a:rPr lang="en-US" sz="1800" dirty="0"/>
              <a:t>Without localizing a complete set of arguments for each event (Gu et al., 2018; Li et al., 2018; Duarte et al., 2018; Sigurdsson et al., 2016; Kato et al., 2018; Wu et al., 2019a)</a:t>
            </a:r>
          </a:p>
          <a:p>
            <a:r>
              <a:rPr lang="en-US" sz="2000" dirty="0"/>
              <a:t>Most related: Situation Recognition (</a:t>
            </a:r>
            <a:r>
              <a:rPr lang="en-US" sz="2000" dirty="0" err="1"/>
              <a:t>Yatskar</a:t>
            </a:r>
            <a:r>
              <a:rPr lang="en-US" sz="2000" dirty="0"/>
              <a:t> et al., 2016)</a:t>
            </a:r>
          </a:p>
          <a:p>
            <a:pPr lvl="1"/>
            <a:r>
              <a:rPr lang="en-US" sz="1800" dirty="0">
                <a:latin typeface="+mn-lt"/>
              </a:rPr>
              <a:t>Classify an image as one of 500+ </a:t>
            </a:r>
            <a:r>
              <a:rPr lang="en-US" sz="1800" dirty="0" err="1">
                <a:latin typeface="+mn-lt"/>
              </a:rPr>
              <a:t>FrameNet</a:t>
            </a:r>
            <a:r>
              <a:rPr lang="en-US" sz="1800" dirty="0">
                <a:latin typeface="+mn-lt"/>
              </a:rPr>
              <a:t> verbs</a:t>
            </a:r>
          </a:p>
          <a:p>
            <a:pPr lvl="1"/>
            <a:r>
              <a:rPr lang="en-US" sz="1800" dirty="0">
                <a:latin typeface="+mn-lt"/>
              </a:rPr>
              <a:t>Identify 192 generic semantic roles via a 1-word description</a:t>
            </a:r>
          </a:p>
          <a:p>
            <a:endParaRPr lang="en-US" sz="2000" dirty="0"/>
          </a:p>
        </p:txBody>
      </p:sp>
      <p:sp>
        <p:nvSpPr>
          <p:cNvPr id="4" name="Slide Number Placeholder 3">
            <a:extLst>
              <a:ext uri="{FF2B5EF4-FFF2-40B4-BE49-F238E27FC236}">
                <a16:creationId xmlns:a16="http://schemas.microsoft.com/office/drawing/2014/main" xmlns="" id="{CCBE7CCB-E2C0-5D43-B50C-3FD30E17F450}"/>
              </a:ext>
            </a:extLst>
          </p:cNvPr>
          <p:cNvSpPr>
            <a:spLocks noGrp="1"/>
          </p:cNvSpPr>
          <p:nvPr>
            <p:ph type="sldNum"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057327-5C45-3844-9BAD-8A2E33F71C3A}" type="slidenum">
              <a:rPr lang="en-US" smtClean="0"/>
              <a:pPr/>
              <a:t>67</a:t>
            </a:fld>
            <a:endParaRPr lang="en"/>
          </a:p>
        </p:txBody>
      </p:sp>
    </p:spTree>
    <p:extLst>
      <p:ext uri="{BB962C8B-B14F-4D97-AF65-F5344CB8AC3E}">
        <p14:creationId xmlns:p14="http://schemas.microsoft.com/office/powerpoint/2010/main" val="3201460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7F41E2-5EAA-4E43-B667-060446CB0ADA}"/>
              </a:ext>
            </a:extLst>
          </p:cNvPr>
          <p:cNvSpPr>
            <a:spLocks noGrp="1"/>
          </p:cNvSpPr>
          <p:nvPr>
            <p:ph type="title"/>
          </p:nvPr>
        </p:nvSpPr>
        <p:spPr/>
        <p:txBody>
          <a:bodyPr/>
          <a:lstStyle/>
          <a:p>
            <a:r>
              <a:rPr lang="en-US" dirty="0"/>
              <a:t>Vision-only Event and Argument Extraction</a:t>
            </a:r>
          </a:p>
        </p:txBody>
      </p:sp>
      <p:sp>
        <p:nvSpPr>
          <p:cNvPr id="3" name="Content Placeholder 2">
            <a:extLst>
              <a:ext uri="{FF2B5EF4-FFF2-40B4-BE49-F238E27FC236}">
                <a16:creationId xmlns:a16="http://schemas.microsoft.com/office/drawing/2014/main" xmlns="" id="{8B3CD646-4146-42E1-9B04-C6D4F8585F8B}"/>
              </a:ext>
            </a:extLst>
          </p:cNvPr>
          <p:cNvSpPr>
            <a:spLocks noGrp="1"/>
          </p:cNvSpPr>
          <p:nvPr>
            <p:ph idx="1"/>
          </p:nvPr>
        </p:nvSpPr>
        <p:spPr>
          <a:xfrm>
            <a:off x="457200" y="1328057"/>
            <a:ext cx="5094514" cy="4267200"/>
          </a:xfrm>
        </p:spPr>
        <p:txBody>
          <a:bodyPr/>
          <a:lstStyle/>
          <a:p>
            <a:r>
              <a:rPr lang="en-US" sz="1800" dirty="0"/>
              <a:t>Grounded Situation Recognition adds visual argument localization [Pratt et al, 2020]</a:t>
            </a:r>
            <a:endParaRPr lang="en-US" sz="1600" dirty="0"/>
          </a:p>
        </p:txBody>
      </p:sp>
      <p:sp>
        <p:nvSpPr>
          <p:cNvPr id="7" name="TextBox 6">
            <a:extLst>
              <a:ext uri="{FF2B5EF4-FFF2-40B4-BE49-F238E27FC236}">
                <a16:creationId xmlns:a16="http://schemas.microsoft.com/office/drawing/2014/main" xmlns="" id="{029B1CD7-DD72-46A3-A6D9-F5CE22295A74}"/>
              </a:ext>
            </a:extLst>
          </p:cNvPr>
          <p:cNvSpPr txBox="1"/>
          <p:nvPr/>
        </p:nvSpPr>
        <p:spPr>
          <a:xfrm>
            <a:off x="982495" y="7040854"/>
            <a:ext cx="3633048" cy="600164"/>
          </a:xfrm>
          <a:prstGeom prst="rect">
            <a:avLst/>
          </a:prstGeom>
          <a:noFill/>
        </p:spPr>
        <p:txBody>
          <a:bodyPr wrap="square">
            <a:spAutoFit/>
          </a:bodyPr>
          <a:lstStyle/>
          <a:p>
            <a:r>
              <a:rPr lang="en-US" sz="1100" dirty="0"/>
              <a:t>Sarah Pratt, Mark </a:t>
            </a:r>
            <a:r>
              <a:rPr lang="en-US" sz="1100" dirty="0" err="1"/>
              <a:t>Yatskar</a:t>
            </a:r>
            <a:r>
              <a:rPr lang="en-US" sz="1100" dirty="0"/>
              <a:t>, Luca </a:t>
            </a:r>
            <a:r>
              <a:rPr lang="en-US" sz="1100" dirty="0" err="1"/>
              <a:t>Weihs</a:t>
            </a:r>
            <a:r>
              <a:rPr lang="en-US" sz="1100" dirty="0"/>
              <a:t>, Ali Farhadi, and Aniruddha </a:t>
            </a:r>
            <a:r>
              <a:rPr lang="en-US" sz="1100" dirty="0" err="1"/>
              <a:t>Kembhavi</a:t>
            </a:r>
            <a:r>
              <a:rPr lang="en-US" sz="1100" dirty="0"/>
              <a:t>. Grounded situation recognition. In ECCV, 2020</a:t>
            </a:r>
          </a:p>
        </p:txBody>
      </p:sp>
      <p:pic>
        <p:nvPicPr>
          <p:cNvPr id="9" name="Picture 8">
            <a:extLst>
              <a:ext uri="{FF2B5EF4-FFF2-40B4-BE49-F238E27FC236}">
                <a16:creationId xmlns:a16="http://schemas.microsoft.com/office/drawing/2014/main" xmlns="" id="{EA36198B-C184-4F6E-A098-74A73CE5B32F}"/>
              </a:ext>
            </a:extLst>
          </p:cNvPr>
          <p:cNvPicPr>
            <a:picLocks noChangeAspect="1"/>
          </p:cNvPicPr>
          <p:nvPr/>
        </p:nvPicPr>
        <p:blipFill rotWithShape="1">
          <a:blip r:embed="rId2"/>
          <a:srcRect r="53450"/>
          <a:stretch/>
        </p:blipFill>
        <p:spPr>
          <a:xfrm>
            <a:off x="928066" y="2139487"/>
            <a:ext cx="3796334" cy="2226924"/>
          </a:xfrm>
          <a:prstGeom prst="rect">
            <a:avLst/>
          </a:prstGeom>
        </p:spPr>
      </p:pic>
      <p:pic>
        <p:nvPicPr>
          <p:cNvPr id="6" name="Picture 5">
            <a:extLst>
              <a:ext uri="{FF2B5EF4-FFF2-40B4-BE49-F238E27FC236}">
                <a16:creationId xmlns:a16="http://schemas.microsoft.com/office/drawing/2014/main" xmlns="" id="{34DBD51B-06B7-8E4B-BA0D-8835AE6101B2}"/>
              </a:ext>
            </a:extLst>
          </p:cNvPr>
          <p:cNvPicPr>
            <a:picLocks noChangeAspect="1"/>
          </p:cNvPicPr>
          <p:nvPr/>
        </p:nvPicPr>
        <p:blipFill rotWithShape="1">
          <a:blip r:embed="rId2"/>
          <a:srcRect l="46550"/>
          <a:stretch/>
        </p:blipFill>
        <p:spPr>
          <a:xfrm>
            <a:off x="928066" y="4366411"/>
            <a:ext cx="3796334" cy="1939415"/>
          </a:xfrm>
          <a:prstGeom prst="rect">
            <a:avLst/>
          </a:prstGeom>
        </p:spPr>
      </p:pic>
      <p:sp>
        <p:nvSpPr>
          <p:cNvPr id="8" name="Content Placeholder 2">
            <a:extLst>
              <a:ext uri="{FF2B5EF4-FFF2-40B4-BE49-F238E27FC236}">
                <a16:creationId xmlns:a16="http://schemas.microsoft.com/office/drawing/2014/main" xmlns="" id="{56AE59E0-E002-A047-B801-BAF855E3FA07}"/>
              </a:ext>
            </a:extLst>
          </p:cNvPr>
          <p:cNvSpPr txBox="1">
            <a:spLocks/>
          </p:cNvSpPr>
          <p:nvPr/>
        </p:nvSpPr>
        <p:spPr>
          <a:xfrm>
            <a:off x="5551714" y="1338943"/>
            <a:ext cx="5312229" cy="44849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9pPr>
          </a:lstStyle>
          <a:p>
            <a:r>
              <a:rPr lang="en-US" sz="2000" dirty="0"/>
              <a:t>Video Situation Recognition extends the work to videos [Sadhu et al, 2021]</a:t>
            </a:r>
          </a:p>
        </p:txBody>
      </p:sp>
      <p:pic>
        <p:nvPicPr>
          <p:cNvPr id="10" name="Picture 9">
            <a:extLst>
              <a:ext uri="{FF2B5EF4-FFF2-40B4-BE49-F238E27FC236}">
                <a16:creationId xmlns:a16="http://schemas.microsoft.com/office/drawing/2014/main" xmlns="" id="{4D925B4C-9919-694B-9016-5EDEB0241A1A}"/>
              </a:ext>
            </a:extLst>
          </p:cNvPr>
          <p:cNvPicPr>
            <a:picLocks noChangeAspect="1"/>
          </p:cNvPicPr>
          <p:nvPr/>
        </p:nvPicPr>
        <p:blipFill>
          <a:blip r:embed="rId3"/>
          <a:stretch>
            <a:fillRect/>
          </a:stretch>
        </p:blipFill>
        <p:spPr>
          <a:xfrm>
            <a:off x="5000177" y="2139487"/>
            <a:ext cx="7191823" cy="3831768"/>
          </a:xfrm>
          <a:prstGeom prst="rect">
            <a:avLst/>
          </a:prstGeom>
        </p:spPr>
      </p:pic>
      <p:sp>
        <p:nvSpPr>
          <p:cNvPr id="11" name="TextBox 10">
            <a:extLst>
              <a:ext uri="{FF2B5EF4-FFF2-40B4-BE49-F238E27FC236}">
                <a16:creationId xmlns:a16="http://schemas.microsoft.com/office/drawing/2014/main" xmlns="" id="{39F822F9-EA95-7243-8263-60C3B7BFD43D}"/>
              </a:ext>
            </a:extLst>
          </p:cNvPr>
          <p:cNvSpPr txBox="1"/>
          <p:nvPr/>
        </p:nvSpPr>
        <p:spPr>
          <a:xfrm>
            <a:off x="6887028" y="7024966"/>
            <a:ext cx="2944292" cy="769441"/>
          </a:xfrm>
          <a:prstGeom prst="rect">
            <a:avLst/>
          </a:prstGeom>
          <a:noFill/>
        </p:spPr>
        <p:txBody>
          <a:bodyPr wrap="square">
            <a:spAutoFit/>
          </a:bodyPr>
          <a:lstStyle/>
          <a:p>
            <a:r>
              <a:rPr lang="en-US" sz="1100" dirty="0"/>
              <a:t>Sadhu, A., Gupta, T., </a:t>
            </a:r>
            <a:r>
              <a:rPr lang="en-US" sz="1100" dirty="0" err="1"/>
              <a:t>Yatskar</a:t>
            </a:r>
            <a:r>
              <a:rPr lang="en-US" sz="1100" dirty="0"/>
              <a:t>, M., </a:t>
            </a:r>
            <a:r>
              <a:rPr lang="en-US" sz="1100" dirty="0" err="1"/>
              <a:t>Nevatia</a:t>
            </a:r>
            <a:r>
              <a:rPr lang="en-US" sz="1100" dirty="0"/>
              <a:t>, R., &amp; </a:t>
            </a:r>
            <a:r>
              <a:rPr lang="en-US" sz="1100" dirty="0" err="1"/>
              <a:t>Kembhavi</a:t>
            </a:r>
            <a:r>
              <a:rPr lang="en-US" sz="1100" dirty="0"/>
              <a:t>, A. (2021). Visual Semantic Role Labeling for Video Understanding. </a:t>
            </a:r>
            <a:r>
              <a:rPr lang="en-US" sz="1100" dirty="0" err="1"/>
              <a:t>ArXiv</a:t>
            </a:r>
            <a:r>
              <a:rPr lang="en-US" sz="1100" dirty="0"/>
              <a:t>, abs/2104.00990.</a:t>
            </a:r>
          </a:p>
        </p:txBody>
      </p:sp>
    </p:spTree>
    <p:extLst>
      <p:ext uri="{BB962C8B-B14F-4D97-AF65-F5344CB8AC3E}">
        <p14:creationId xmlns:p14="http://schemas.microsoft.com/office/powerpoint/2010/main" val="4220566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19622-90F2-4BE3-AABD-79A8359B950D}"/>
              </a:ext>
            </a:extLst>
          </p:cNvPr>
          <p:cNvSpPr>
            <a:spLocks noGrp="1"/>
          </p:cNvSpPr>
          <p:nvPr>
            <p:ph type="title"/>
          </p:nvPr>
        </p:nvSpPr>
        <p:spPr/>
        <p:txBody>
          <a:bodyPr/>
          <a:lstStyle/>
          <a:p>
            <a:r>
              <a:rPr lang="en-US" dirty="0"/>
              <a:t>Vision-only Event and Argument Extraction</a:t>
            </a:r>
          </a:p>
        </p:txBody>
      </p:sp>
      <p:sp>
        <p:nvSpPr>
          <p:cNvPr id="3" name="Content Placeholder 2">
            <a:extLst>
              <a:ext uri="{FF2B5EF4-FFF2-40B4-BE49-F238E27FC236}">
                <a16:creationId xmlns:a16="http://schemas.microsoft.com/office/drawing/2014/main" xmlns="" id="{7B35A35A-EB23-4875-A815-CBF0B55BE543}"/>
              </a:ext>
            </a:extLst>
          </p:cNvPr>
          <p:cNvSpPr>
            <a:spLocks noGrp="1"/>
          </p:cNvSpPr>
          <p:nvPr>
            <p:ph idx="1"/>
          </p:nvPr>
        </p:nvSpPr>
        <p:spPr>
          <a:xfrm>
            <a:off x="457200" y="1281815"/>
            <a:ext cx="4560849" cy="3581400"/>
          </a:xfrm>
        </p:spPr>
        <p:txBody>
          <a:bodyPr>
            <a:normAutofit fontScale="85000" lnSpcReduction="20000"/>
          </a:bodyPr>
          <a:lstStyle/>
          <a:p>
            <a:pPr>
              <a:lnSpc>
                <a:spcPct val="130000"/>
              </a:lnSpc>
            </a:pPr>
            <a:r>
              <a:rPr lang="en-US" sz="2000" dirty="0"/>
              <a:t>Another line of work is based on scene graphs [Xu et al, 2017; Li et al, 2017; Yang et al, 2018; Zellers et al, 2018].</a:t>
            </a:r>
          </a:p>
          <a:p>
            <a:pPr lvl="1">
              <a:lnSpc>
                <a:spcPct val="130000"/>
              </a:lnSpc>
            </a:pPr>
            <a:r>
              <a:rPr lang="en-US" sz="1600" dirty="0"/>
              <a:t>extracting &lt;subject, predicate, object&gt;</a:t>
            </a:r>
          </a:p>
          <a:p>
            <a:pPr lvl="1">
              <a:lnSpc>
                <a:spcPct val="130000"/>
              </a:lnSpc>
            </a:pPr>
            <a:r>
              <a:rPr lang="en-US" sz="1600" dirty="0"/>
              <a:t>structure is simpler than the aforementioned multi-argument event</a:t>
            </a:r>
          </a:p>
          <a:p>
            <a:pPr marL="548640">
              <a:lnSpc>
                <a:spcPct val="130000"/>
              </a:lnSpc>
              <a:spcBef>
                <a:spcPts val="1080"/>
              </a:spcBef>
            </a:pPr>
            <a:r>
              <a:rPr lang="en-US" sz="2000" dirty="0"/>
              <a:t>Visual Semantic Parsing is using predicate as event, and subject, object, instrument as argument [</a:t>
            </a:r>
            <a:r>
              <a:rPr lang="en-US" sz="2000" dirty="0" err="1"/>
              <a:t>Zareian</a:t>
            </a:r>
            <a:r>
              <a:rPr lang="en-US" sz="2000" dirty="0"/>
              <a:t> el al, 2020]</a:t>
            </a:r>
          </a:p>
          <a:p>
            <a:pPr lvl="1">
              <a:lnSpc>
                <a:spcPct val="130000"/>
              </a:lnSpc>
            </a:pPr>
            <a:r>
              <a:rPr lang="en-US" sz="1800" dirty="0"/>
              <a:t>Added bounding box grounding</a:t>
            </a:r>
          </a:p>
        </p:txBody>
      </p:sp>
      <p:pic>
        <p:nvPicPr>
          <p:cNvPr id="5" name="Picture 4">
            <a:extLst>
              <a:ext uri="{FF2B5EF4-FFF2-40B4-BE49-F238E27FC236}">
                <a16:creationId xmlns:a16="http://schemas.microsoft.com/office/drawing/2014/main" xmlns="" id="{46805DF7-ADF9-4C2D-A198-BE1C590EEF57}"/>
              </a:ext>
            </a:extLst>
          </p:cNvPr>
          <p:cNvPicPr>
            <a:picLocks noChangeAspect="1"/>
          </p:cNvPicPr>
          <p:nvPr/>
        </p:nvPicPr>
        <p:blipFill>
          <a:blip r:embed="rId3"/>
          <a:stretch>
            <a:fillRect/>
          </a:stretch>
        </p:blipFill>
        <p:spPr>
          <a:xfrm>
            <a:off x="5236029" y="1378459"/>
            <a:ext cx="5872558" cy="4916560"/>
          </a:xfrm>
          <a:prstGeom prst="rect">
            <a:avLst/>
          </a:prstGeom>
        </p:spPr>
      </p:pic>
    </p:spTree>
    <p:extLst>
      <p:ext uri="{BB962C8B-B14F-4D97-AF65-F5344CB8AC3E}">
        <p14:creationId xmlns:p14="http://schemas.microsoft.com/office/powerpoint/2010/main" val="4015878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C15766-D5A5-7012-A92E-FBF62041F8E1}"/>
              </a:ext>
            </a:extLst>
          </p:cNvPr>
          <p:cNvSpPr>
            <a:spLocks noGrp="1"/>
          </p:cNvSpPr>
          <p:nvPr>
            <p:ph type="title"/>
          </p:nvPr>
        </p:nvSpPr>
        <p:spPr/>
        <p:txBody>
          <a:bodyPr/>
          <a:lstStyle/>
          <a:p>
            <a:r>
              <a:rPr lang="en-US" dirty="0"/>
              <a:t>Existing V+L Models</a:t>
            </a:r>
          </a:p>
        </p:txBody>
      </p:sp>
      <p:sp>
        <p:nvSpPr>
          <p:cNvPr id="3" name="Text Placeholder 2">
            <a:extLst>
              <a:ext uri="{FF2B5EF4-FFF2-40B4-BE49-F238E27FC236}">
                <a16:creationId xmlns:a16="http://schemas.microsoft.com/office/drawing/2014/main" xmlns="" id="{AD179C4D-AB16-EBBF-1CE2-676521B58BD9}"/>
              </a:ext>
            </a:extLst>
          </p:cNvPr>
          <p:cNvSpPr>
            <a:spLocks noGrp="1"/>
          </p:cNvSpPr>
          <p:nvPr>
            <p:ph type="body" idx="1"/>
          </p:nvPr>
        </p:nvSpPr>
        <p:spPr/>
        <p:txBody>
          <a:bodyPr/>
          <a:lstStyle/>
          <a:p>
            <a:endParaRPr lang="en-US" dirty="0"/>
          </a:p>
        </p:txBody>
      </p:sp>
      <p:sp>
        <p:nvSpPr>
          <p:cNvPr id="5" name="Rounded Rectangle 4">
            <a:extLst>
              <a:ext uri="{FF2B5EF4-FFF2-40B4-BE49-F238E27FC236}">
                <a16:creationId xmlns:a16="http://schemas.microsoft.com/office/drawing/2014/main" xmlns="" id="{3543DE66-FB20-F66B-8AE1-4B4787342941}"/>
              </a:ext>
            </a:extLst>
          </p:cNvPr>
          <p:cNvSpPr/>
          <p:nvPr/>
        </p:nvSpPr>
        <p:spPr>
          <a:xfrm>
            <a:off x="513248" y="1063948"/>
            <a:ext cx="10842723" cy="882067"/>
          </a:xfrm>
          <a:prstGeom prst="round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6" name="TextBox 5">
            <a:extLst>
              <a:ext uri="{FF2B5EF4-FFF2-40B4-BE49-F238E27FC236}">
                <a16:creationId xmlns:a16="http://schemas.microsoft.com/office/drawing/2014/main" xmlns="" id="{501A0718-6BD7-9328-C424-A9946AF2ADE4}"/>
              </a:ext>
            </a:extLst>
          </p:cNvPr>
          <p:cNvSpPr txBox="1"/>
          <p:nvPr/>
        </p:nvSpPr>
        <p:spPr>
          <a:xfrm>
            <a:off x="698300" y="1140467"/>
            <a:ext cx="10248318" cy="523926"/>
          </a:xfrm>
          <a:prstGeom prst="rect">
            <a:avLst/>
          </a:prstGeom>
          <a:noFill/>
        </p:spPr>
        <p:txBody>
          <a:bodyPr wrap="none" rtlCol="0">
            <a:spAutoFit/>
          </a:bodyPr>
          <a:lstStyle/>
          <a:p>
            <a:pPr algn="ctr">
              <a:lnSpc>
                <a:spcPct val="150000"/>
              </a:lnSpc>
            </a:pPr>
            <a:r>
              <a:rPr lang="en-US" sz="2133" dirty="0">
                <a:solidFill>
                  <a:srgbClr val="53585F"/>
                </a:solidFill>
              </a:rPr>
              <a:t>Current models rely on object-centric abilities as a </a:t>
            </a:r>
            <a:r>
              <a:rPr lang="en-US" sz="2133" b="1" dirty="0">
                <a:solidFill>
                  <a:srgbClr val="53585F"/>
                </a:solidFill>
              </a:rPr>
              <a:t>shortcut</a:t>
            </a:r>
            <a:r>
              <a:rPr lang="en-US" sz="2133" dirty="0">
                <a:solidFill>
                  <a:srgbClr val="53585F"/>
                </a:solidFill>
              </a:rPr>
              <a:t> for V+L understanding.</a:t>
            </a:r>
          </a:p>
        </p:txBody>
      </p:sp>
      <p:pic>
        <p:nvPicPr>
          <p:cNvPr id="12" name="Google Shape;240;p32">
            <a:extLst>
              <a:ext uri="{FF2B5EF4-FFF2-40B4-BE49-F238E27FC236}">
                <a16:creationId xmlns:a16="http://schemas.microsoft.com/office/drawing/2014/main" xmlns="" id="{05785862-E41A-D847-4035-7EE724E06324}"/>
              </a:ext>
            </a:extLst>
          </p:cNvPr>
          <p:cNvPicPr preferRelativeResize="0"/>
          <p:nvPr/>
        </p:nvPicPr>
        <p:blipFill>
          <a:blip r:embed="rId3">
            <a:alphaModFix/>
          </a:blip>
          <a:stretch>
            <a:fillRect/>
          </a:stretch>
        </p:blipFill>
        <p:spPr>
          <a:xfrm>
            <a:off x="1423362" y="2351732"/>
            <a:ext cx="7830945" cy="3135937"/>
          </a:xfrm>
          <a:prstGeom prst="rect">
            <a:avLst/>
          </a:prstGeom>
          <a:noFill/>
          <a:ln>
            <a:noFill/>
          </a:ln>
        </p:spPr>
      </p:pic>
      <p:sp>
        <p:nvSpPr>
          <p:cNvPr id="13" name="Google Shape;241;p32">
            <a:extLst>
              <a:ext uri="{FF2B5EF4-FFF2-40B4-BE49-F238E27FC236}">
                <a16:creationId xmlns:a16="http://schemas.microsoft.com/office/drawing/2014/main" xmlns="" id="{98E27B42-4BB2-7DFC-3994-39BC34EC404F}"/>
              </a:ext>
            </a:extLst>
          </p:cNvPr>
          <p:cNvSpPr txBox="1"/>
          <p:nvPr/>
        </p:nvSpPr>
        <p:spPr>
          <a:xfrm>
            <a:off x="1501995" y="5335851"/>
            <a:ext cx="9853975" cy="533504"/>
          </a:xfrm>
          <a:prstGeom prst="rect">
            <a:avLst/>
          </a:prstGeom>
          <a:noFill/>
          <a:ln>
            <a:noFill/>
          </a:ln>
        </p:spPr>
        <p:txBody>
          <a:bodyPr spcFirstLastPara="1" wrap="square" lIns="121900" tIns="121900" rIns="121900" bIns="121900" anchor="t" anchorCtr="0">
            <a:spAutoFit/>
          </a:bodyPr>
          <a:lstStyle/>
          <a:p>
            <a:r>
              <a:rPr lang="en" sz="1867" dirty="0">
                <a:latin typeface="+mn-lt"/>
                <a:ea typeface="Calibri"/>
                <a:cs typeface="Calibri"/>
                <a:sym typeface="Calibri"/>
              </a:rPr>
              <a:t>“</a:t>
            </a:r>
            <a:r>
              <a:rPr lang="en" sz="1867" u="sng" dirty="0">
                <a:solidFill>
                  <a:schemeClr val="hlink"/>
                </a:solidFill>
                <a:latin typeface="+mn-lt"/>
                <a:ea typeface="Calibri"/>
                <a:cs typeface="Calibri"/>
                <a:sym typeface="Calibri"/>
                <a:hlinkClick r:id="rId4"/>
              </a:rPr>
              <a:t>Revealing Single Frame Bias for Video-and-Language Learning</a:t>
            </a:r>
            <a:r>
              <a:rPr lang="en" sz="1867" dirty="0">
                <a:latin typeface="+mn-lt"/>
                <a:ea typeface="Calibri"/>
                <a:cs typeface="Calibri"/>
                <a:sym typeface="Calibri"/>
              </a:rPr>
              <a:t>” </a:t>
            </a:r>
            <a:r>
              <a:rPr lang="en" sz="1867" dirty="0" err="1">
                <a:latin typeface="+mn-lt"/>
                <a:ea typeface="Calibri"/>
                <a:cs typeface="Calibri"/>
                <a:sym typeface="Calibri"/>
              </a:rPr>
              <a:t>Jie</a:t>
            </a:r>
            <a:r>
              <a:rPr lang="en" sz="1867" dirty="0">
                <a:latin typeface="+mn-lt"/>
                <a:ea typeface="Calibri"/>
                <a:cs typeface="Calibri"/>
                <a:sym typeface="Calibri"/>
              </a:rPr>
              <a:t> Lei, et al. (ACL23)</a:t>
            </a:r>
            <a:endParaRPr sz="2667" dirty="0">
              <a:latin typeface="+mn-lt"/>
            </a:endParaRPr>
          </a:p>
        </p:txBody>
      </p:sp>
      <p:sp>
        <p:nvSpPr>
          <p:cNvPr id="14" name="Google Shape;242;p32">
            <a:extLst>
              <a:ext uri="{FF2B5EF4-FFF2-40B4-BE49-F238E27FC236}">
                <a16:creationId xmlns:a16="http://schemas.microsoft.com/office/drawing/2014/main" xmlns="" id="{89EF767D-4FB2-93AF-885F-3ED1AB1B833B}"/>
              </a:ext>
            </a:extLst>
          </p:cNvPr>
          <p:cNvSpPr/>
          <p:nvPr/>
        </p:nvSpPr>
        <p:spPr>
          <a:xfrm>
            <a:off x="1501996" y="4930135"/>
            <a:ext cx="7642115" cy="407068"/>
          </a:xfrm>
          <a:prstGeom prst="rect">
            <a:avLst/>
          </a:prstGeom>
          <a:noFill/>
          <a:ln w="19050" cap="flat" cmpd="sng">
            <a:solidFill>
              <a:srgbClr val="F491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18" name="TextBox 17">
            <a:extLst>
              <a:ext uri="{FF2B5EF4-FFF2-40B4-BE49-F238E27FC236}">
                <a16:creationId xmlns:a16="http://schemas.microsoft.com/office/drawing/2014/main" xmlns="" id="{E8D80F4A-5F6B-403B-2276-BF8B5DFEFFD0}"/>
              </a:ext>
            </a:extLst>
          </p:cNvPr>
          <p:cNvSpPr txBox="1"/>
          <p:nvPr/>
        </p:nvSpPr>
        <p:spPr>
          <a:xfrm>
            <a:off x="9199210" y="4911987"/>
            <a:ext cx="1620957" cy="379656"/>
          </a:xfrm>
          <a:prstGeom prst="rect">
            <a:avLst/>
          </a:prstGeom>
          <a:solidFill>
            <a:srgbClr val="406882"/>
          </a:solidFill>
        </p:spPr>
        <p:txBody>
          <a:bodyPr wrap="none" rtlCol="0">
            <a:spAutoFit/>
          </a:bodyPr>
          <a:lstStyle>
            <a:defPPr marR="0" lvl="0" algn="l" rtl="0">
              <a:lnSpc>
                <a:spcPct val="100000"/>
              </a:lnSpc>
              <a:spcBef>
                <a:spcPts val="0"/>
              </a:spcBef>
              <a:spcAft>
                <a:spcPts val="0"/>
              </a:spcAft>
            </a:defPPr>
            <a:lvl1pPr>
              <a:defRPr>
                <a:solidFill>
                  <a:schemeClr val="bg1"/>
                </a:solidFill>
              </a:defRPr>
            </a:lvl1pPr>
          </a:lstStyle>
          <a:p>
            <a:r>
              <a:rPr lang="en-US" sz="1867" dirty="0"/>
              <a:t>Single-Frame</a:t>
            </a:r>
          </a:p>
        </p:txBody>
      </p:sp>
    </p:spTree>
    <p:extLst>
      <p:ext uri="{BB962C8B-B14F-4D97-AF65-F5344CB8AC3E}">
        <p14:creationId xmlns:p14="http://schemas.microsoft.com/office/powerpoint/2010/main" val="28206689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C7A5ED-288D-561F-FEBA-55F7C7A2991F}"/>
              </a:ext>
            </a:extLst>
          </p:cNvPr>
          <p:cNvSpPr>
            <a:spLocks noGrp="1"/>
          </p:cNvSpPr>
          <p:nvPr>
            <p:ph type="title"/>
          </p:nvPr>
        </p:nvSpPr>
        <p:spPr/>
        <p:txBody>
          <a:bodyPr/>
          <a:lstStyle/>
          <a:p>
            <a:r>
              <a:rPr lang="en-US" b="1" dirty="0">
                <a:solidFill>
                  <a:srgbClr val="53585F"/>
                </a:solidFill>
              </a:rPr>
              <a:t>Existing Work: Situation Recognition</a:t>
            </a:r>
          </a:p>
        </p:txBody>
      </p:sp>
      <p:sp>
        <p:nvSpPr>
          <p:cNvPr id="8" name="Freeform 7">
            <a:extLst>
              <a:ext uri="{FF2B5EF4-FFF2-40B4-BE49-F238E27FC236}">
                <a16:creationId xmlns:a16="http://schemas.microsoft.com/office/drawing/2014/main" xmlns="" id="{7AD7AA73-A58C-D0FF-9EA3-D2A00963EEAA}"/>
              </a:ext>
            </a:extLst>
          </p:cNvPr>
          <p:cNvSpPr/>
          <p:nvPr/>
        </p:nvSpPr>
        <p:spPr>
          <a:xfrm>
            <a:off x="6035254" y="1122439"/>
            <a:ext cx="3015799" cy="1881471"/>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dirty="0"/>
          </a:p>
        </p:txBody>
      </p:sp>
      <p:sp>
        <p:nvSpPr>
          <p:cNvPr id="13" name="TextBox 12">
            <a:extLst>
              <a:ext uri="{FF2B5EF4-FFF2-40B4-BE49-F238E27FC236}">
                <a16:creationId xmlns:a16="http://schemas.microsoft.com/office/drawing/2014/main" xmlns="" id="{1F7DB522-AB10-97CE-AF33-45C28751F618}"/>
              </a:ext>
            </a:extLst>
          </p:cNvPr>
          <p:cNvSpPr txBox="1"/>
          <p:nvPr/>
        </p:nvSpPr>
        <p:spPr>
          <a:xfrm>
            <a:off x="6101099" y="1118813"/>
            <a:ext cx="2885726" cy="420564"/>
          </a:xfrm>
          <a:prstGeom prst="rect">
            <a:avLst/>
          </a:prstGeom>
          <a:noFill/>
        </p:spPr>
        <p:txBody>
          <a:bodyPr wrap="none" rtlCol="0">
            <a:spAutoFit/>
          </a:bodyPr>
          <a:lstStyle/>
          <a:p>
            <a:r>
              <a:rPr lang="en-US" sz="2133" b="1" dirty="0">
                <a:solidFill>
                  <a:srgbClr val="53585F"/>
                </a:solidFill>
              </a:rPr>
              <a:t>Supervised Learning</a:t>
            </a:r>
          </a:p>
        </p:txBody>
      </p:sp>
      <p:sp>
        <p:nvSpPr>
          <p:cNvPr id="15" name="TextBox 14">
            <a:extLst>
              <a:ext uri="{FF2B5EF4-FFF2-40B4-BE49-F238E27FC236}">
                <a16:creationId xmlns:a16="http://schemas.microsoft.com/office/drawing/2014/main" xmlns="" id="{925462F1-03FB-C249-1851-B9F74515FE8F}"/>
              </a:ext>
            </a:extLst>
          </p:cNvPr>
          <p:cNvSpPr txBox="1"/>
          <p:nvPr/>
        </p:nvSpPr>
        <p:spPr>
          <a:xfrm>
            <a:off x="1398585" y="3681249"/>
            <a:ext cx="3406571" cy="379656"/>
          </a:xfrm>
          <a:prstGeom prst="rect">
            <a:avLst/>
          </a:prstGeom>
          <a:noFill/>
        </p:spPr>
        <p:txBody>
          <a:bodyPr wrap="square">
            <a:spAutoFit/>
          </a:bodyPr>
          <a:lstStyle/>
          <a:p>
            <a:pPr algn="ctr"/>
            <a:r>
              <a:rPr lang="en-US" sz="1867" dirty="0">
                <a:solidFill>
                  <a:srgbClr val="53585F"/>
                </a:solidFill>
              </a:rPr>
              <a:t>(</a:t>
            </a:r>
            <a:r>
              <a:rPr lang="en-US" sz="1867" dirty="0" err="1">
                <a:solidFill>
                  <a:srgbClr val="53585F"/>
                </a:solidFill>
              </a:rPr>
              <a:t>Yatskar</a:t>
            </a:r>
            <a:r>
              <a:rPr lang="en-US" sz="1867" dirty="0">
                <a:solidFill>
                  <a:srgbClr val="53585F"/>
                </a:solidFill>
              </a:rPr>
              <a:t> et al., 2016, …) </a:t>
            </a:r>
          </a:p>
        </p:txBody>
      </p:sp>
      <p:sp>
        <p:nvSpPr>
          <p:cNvPr id="20" name="TextBox 19">
            <a:extLst>
              <a:ext uri="{FF2B5EF4-FFF2-40B4-BE49-F238E27FC236}">
                <a16:creationId xmlns:a16="http://schemas.microsoft.com/office/drawing/2014/main" xmlns="" id="{44F4741B-C21B-F283-C44C-8B480E521341}"/>
              </a:ext>
            </a:extLst>
          </p:cNvPr>
          <p:cNvSpPr txBox="1"/>
          <p:nvPr/>
        </p:nvSpPr>
        <p:spPr>
          <a:xfrm>
            <a:off x="6144878" y="2065452"/>
            <a:ext cx="2658100" cy="748795"/>
          </a:xfrm>
          <a:prstGeom prst="rect">
            <a:avLst/>
          </a:prstGeom>
          <a:noFill/>
        </p:spPr>
        <p:txBody>
          <a:bodyPr wrap="none" rtlCol="0">
            <a:spAutoFit/>
          </a:bodyPr>
          <a:lstStyle>
            <a:defPPr marR="0" lvl="0" algn="l" rtl="0">
              <a:lnSpc>
                <a:spcPct val="100000"/>
              </a:lnSpc>
              <a:spcBef>
                <a:spcPts val="0"/>
              </a:spcBef>
              <a:spcAft>
                <a:spcPts val="0"/>
              </a:spcAft>
            </a:defPPr>
            <a:lvl1pPr>
              <a:defRPr sz="1600" b="1">
                <a:solidFill>
                  <a:srgbClr val="53585F"/>
                </a:solidFill>
              </a:defRPr>
            </a:lvl1pPr>
          </a:lstStyle>
          <a:p>
            <a:r>
              <a:rPr lang="en-US" sz="2133" dirty="0"/>
              <a:t>Bottleneck:</a:t>
            </a:r>
          </a:p>
          <a:p>
            <a:r>
              <a:rPr lang="en-US" sz="2133" dirty="0"/>
              <a:t>Lack of Annotation</a:t>
            </a:r>
          </a:p>
        </p:txBody>
      </p:sp>
      <p:pic>
        <p:nvPicPr>
          <p:cNvPr id="23" name="Picture 22" descr="Graphical user interface, application, website&#10;&#10;Description automatically generated">
            <a:extLst>
              <a:ext uri="{FF2B5EF4-FFF2-40B4-BE49-F238E27FC236}">
                <a16:creationId xmlns:a16="http://schemas.microsoft.com/office/drawing/2014/main" xmlns="" id="{E63C5A14-F4AE-E0D7-9361-F33022F5CB81}"/>
              </a:ext>
            </a:extLst>
          </p:cNvPr>
          <p:cNvPicPr>
            <a:picLocks noChangeAspect="1"/>
          </p:cNvPicPr>
          <p:nvPr/>
        </p:nvPicPr>
        <p:blipFill>
          <a:blip r:embed="rId3"/>
          <a:stretch>
            <a:fillRect/>
          </a:stretch>
        </p:blipFill>
        <p:spPr>
          <a:xfrm>
            <a:off x="859928" y="4175975"/>
            <a:ext cx="4483885" cy="2075872"/>
          </a:xfrm>
          <a:prstGeom prst="rect">
            <a:avLst/>
          </a:prstGeom>
        </p:spPr>
      </p:pic>
      <p:sp>
        <p:nvSpPr>
          <p:cNvPr id="26" name="TextBox 25">
            <a:extLst>
              <a:ext uri="{FF2B5EF4-FFF2-40B4-BE49-F238E27FC236}">
                <a16:creationId xmlns:a16="http://schemas.microsoft.com/office/drawing/2014/main" xmlns="" id="{903CAA95-8197-EA68-F17D-D937FA5B8585}"/>
              </a:ext>
            </a:extLst>
          </p:cNvPr>
          <p:cNvSpPr txBox="1"/>
          <p:nvPr/>
        </p:nvSpPr>
        <p:spPr>
          <a:xfrm>
            <a:off x="1560464" y="6239370"/>
            <a:ext cx="3082813" cy="379656"/>
          </a:xfrm>
          <a:prstGeom prst="rect">
            <a:avLst/>
          </a:prstGeom>
          <a:noFill/>
        </p:spPr>
        <p:txBody>
          <a:bodyPr wrap="square">
            <a:spAutoFit/>
          </a:bodyPr>
          <a:lstStyle/>
          <a:p>
            <a:pPr algn="ctr"/>
            <a:r>
              <a:rPr lang="en-US" sz="1867" dirty="0">
                <a:solidFill>
                  <a:srgbClr val="53585F"/>
                </a:solidFill>
              </a:rPr>
              <a:t>(Pratt et al., 2020, …)</a:t>
            </a:r>
          </a:p>
        </p:txBody>
      </p:sp>
      <p:grpSp>
        <p:nvGrpSpPr>
          <p:cNvPr id="9" name="Group 8">
            <a:extLst>
              <a:ext uri="{FF2B5EF4-FFF2-40B4-BE49-F238E27FC236}">
                <a16:creationId xmlns:a16="http://schemas.microsoft.com/office/drawing/2014/main" xmlns="" id="{B4C797C6-258C-5728-A1EB-C4E02CBC2E6F}"/>
              </a:ext>
            </a:extLst>
          </p:cNvPr>
          <p:cNvGrpSpPr/>
          <p:nvPr/>
        </p:nvGrpSpPr>
        <p:grpSpPr>
          <a:xfrm>
            <a:off x="334166" y="1221333"/>
            <a:ext cx="5535412" cy="2437583"/>
            <a:chOff x="250624" y="915999"/>
            <a:chExt cx="4151559" cy="1828187"/>
          </a:xfrm>
        </p:grpSpPr>
        <p:pic>
          <p:nvPicPr>
            <p:cNvPr id="25" name="Picture 24" descr="Table&#10;&#10;Description automatically generated">
              <a:extLst>
                <a:ext uri="{FF2B5EF4-FFF2-40B4-BE49-F238E27FC236}">
                  <a16:creationId xmlns:a16="http://schemas.microsoft.com/office/drawing/2014/main" xmlns="" id="{87DBD2CC-C30F-8DBB-FB78-C72C972198EB}"/>
                </a:ext>
              </a:extLst>
            </p:cNvPr>
            <p:cNvPicPr>
              <a:picLocks noChangeAspect="1"/>
            </p:cNvPicPr>
            <p:nvPr/>
          </p:nvPicPr>
          <p:blipFill>
            <a:blip r:embed="rId4"/>
            <a:stretch>
              <a:fillRect/>
            </a:stretch>
          </p:blipFill>
          <p:spPr>
            <a:xfrm>
              <a:off x="250624" y="924641"/>
              <a:ext cx="2173169" cy="1788098"/>
            </a:xfrm>
            <a:prstGeom prst="rect">
              <a:avLst/>
            </a:prstGeom>
          </p:spPr>
        </p:pic>
        <p:pic>
          <p:nvPicPr>
            <p:cNvPr id="28" name="Picture 27" descr="A picture containing text, dog&#10;&#10;Description automatically generated">
              <a:extLst>
                <a:ext uri="{FF2B5EF4-FFF2-40B4-BE49-F238E27FC236}">
                  <a16:creationId xmlns:a16="http://schemas.microsoft.com/office/drawing/2014/main" xmlns="" id="{00DAFE74-E613-9910-E34B-7C2F0887CF5F}"/>
                </a:ext>
              </a:extLst>
            </p:cNvPr>
            <p:cNvPicPr>
              <a:picLocks noChangeAspect="1"/>
            </p:cNvPicPr>
            <p:nvPr/>
          </p:nvPicPr>
          <p:blipFill>
            <a:blip r:embed="rId5"/>
            <a:stretch>
              <a:fillRect/>
            </a:stretch>
          </p:blipFill>
          <p:spPr>
            <a:xfrm>
              <a:off x="2423793" y="915999"/>
              <a:ext cx="1978390" cy="1828187"/>
            </a:xfrm>
            <a:prstGeom prst="rect">
              <a:avLst/>
            </a:prstGeom>
          </p:spPr>
        </p:pic>
      </p:grpSp>
      <p:sp>
        <p:nvSpPr>
          <p:cNvPr id="24" name="Freeform 23">
            <a:extLst>
              <a:ext uri="{FF2B5EF4-FFF2-40B4-BE49-F238E27FC236}">
                <a16:creationId xmlns:a16="http://schemas.microsoft.com/office/drawing/2014/main" xmlns="" id="{CD1854A2-57B4-564F-1BBF-B8ABD57AE86D}"/>
              </a:ext>
            </a:extLst>
          </p:cNvPr>
          <p:cNvSpPr/>
          <p:nvPr/>
        </p:nvSpPr>
        <p:spPr>
          <a:xfrm>
            <a:off x="9183406" y="1082643"/>
            <a:ext cx="2886529" cy="1881471"/>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dirty="0"/>
          </a:p>
        </p:txBody>
      </p:sp>
      <p:sp>
        <p:nvSpPr>
          <p:cNvPr id="27" name="TextBox 26">
            <a:extLst>
              <a:ext uri="{FF2B5EF4-FFF2-40B4-BE49-F238E27FC236}">
                <a16:creationId xmlns:a16="http://schemas.microsoft.com/office/drawing/2014/main" xmlns="" id="{72C61EF1-25B4-887F-8833-409284F96DB6}"/>
              </a:ext>
            </a:extLst>
          </p:cNvPr>
          <p:cNvSpPr txBox="1"/>
          <p:nvPr/>
        </p:nvSpPr>
        <p:spPr>
          <a:xfrm>
            <a:off x="9183405" y="1118813"/>
            <a:ext cx="1702710" cy="420564"/>
          </a:xfrm>
          <a:prstGeom prst="rect">
            <a:avLst/>
          </a:prstGeom>
          <a:noFill/>
        </p:spPr>
        <p:txBody>
          <a:bodyPr wrap="none" rtlCol="0">
            <a:spAutoFit/>
          </a:bodyPr>
          <a:lstStyle/>
          <a:p>
            <a:r>
              <a:rPr lang="en-US" sz="2133" b="1" dirty="0">
                <a:solidFill>
                  <a:srgbClr val="53585F"/>
                </a:solidFill>
              </a:rPr>
              <a:t>Vision-Only</a:t>
            </a:r>
          </a:p>
        </p:txBody>
      </p:sp>
      <p:sp>
        <p:nvSpPr>
          <p:cNvPr id="29" name="TextBox 28">
            <a:extLst>
              <a:ext uri="{FF2B5EF4-FFF2-40B4-BE49-F238E27FC236}">
                <a16:creationId xmlns:a16="http://schemas.microsoft.com/office/drawing/2014/main" xmlns="" id="{88B29E35-D54A-7BEF-502A-675E7E5D9F1B}"/>
              </a:ext>
            </a:extLst>
          </p:cNvPr>
          <p:cNvSpPr txBox="1"/>
          <p:nvPr/>
        </p:nvSpPr>
        <p:spPr>
          <a:xfrm>
            <a:off x="9227184" y="2065452"/>
            <a:ext cx="2824812" cy="748795"/>
          </a:xfrm>
          <a:prstGeom prst="rect">
            <a:avLst/>
          </a:prstGeom>
          <a:noFill/>
        </p:spPr>
        <p:txBody>
          <a:bodyPr wrap="none" rtlCol="0">
            <a:spAutoFit/>
          </a:bodyPr>
          <a:lstStyle>
            <a:defPPr marR="0" lvl="0" algn="l" rtl="0">
              <a:lnSpc>
                <a:spcPct val="100000"/>
              </a:lnSpc>
              <a:spcBef>
                <a:spcPts val="0"/>
              </a:spcBef>
              <a:spcAft>
                <a:spcPts val="0"/>
              </a:spcAft>
            </a:defPPr>
            <a:lvl1pPr>
              <a:defRPr sz="1600" b="1">
                <a:solidFill>
                  <a:srgbClr val="53585F"/>
                </a:solidFill>
              </a:defRPr>
            </a:lvl1pPr>
          </a:lstStyle>
          <a:p>
            <a:r>
              <a:rPr lang="en-US" sz="2133" dirty="0"/>
              <a:t>Bottleneck:</a:t>
            </a:r>
          </a:p>
          <a:p>
            <a:r>
              <a:rPr lang="en-US" sz="2133" dirty="0"/>
              <a:t>Cross-modal Fusion</a:t>
            </a:r>
          </a:p>
        </p:txBody>
      </p:sp>
      <p:sp>
        <p:nvSpPr>
          <p:cNvPr id="3" name="Google Shape;373;p26">
            <a:extLst>
              <a:ext uri="{FF2B5EF4-FFF2-40B4-BE49-F238E27FC236}">
                <a16:creationId xmlns:a16="http://schemas.microsoft.com/office/drawing/2014/main" xmlns="" id="{0430C026-518C-40B4-B13C-9238718651F5}"/>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4" name="Google Shape;376;p26">
            <a:extLst>
              <a:ext uri="{FF2B5EF4-FFF2-40B4-BE49-F238E27FC236}">
                <a16:creationId xmlns:a16="http://schemas.microsoft.com/office/drawing/2014/main" xmlns="" id="{F2711F53-78A3-0E8B-469F-578E74E9A864}"/>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8850161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Left Arrow 29">
            <a:extLst>
              <a:ext uri="{FF2B5EF4-FFF2-40B4-BE49-F238E27FC236}">
                <a16:creationId xmlns:a16="http://schemas.microsoft.com/office/drawing/2014/main" xmlns="" id="{A628F2D3-ACDB-DEEA-70C0-133EEDA83D7B}"/>
              </a:ext>
            </a:extLst>
          </p:cNvPr>
          <p:cNvSpPr/>
          <p:nvPr/>
        </p:nvSpPr>
        <p:spPr>
          <a:xfrm rot="18377443">
            <a:off x="8832611" y="3079327"/>
            <a:ext cx="1638447" cy="656424"/>
          </a:xfrm>
          <a:prstGeom prst="leftArrow">
            <a:avLst>
              <a:gd name="adj1" fmla="val 60000"/>
              <a:gd name="adj2" fmla="val 50000"/>
            </a:avLst>
          </a:pr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sp>
      <p:sp>
        <p:nvSpPr>
          <p:cNvPr id="2" name="Title 1">
            <a:extLst>
              <a:ext uri="{FF2B5EF4-FFF2-40B4-BE49-F238E27FC236}">
                <a16:creationId xmlns:a16="http://schemas.microsoft.com/office/drawing/2014/main" xmlns="" id="{35C7A5ED-288D-561F-FEBA-55F7C7A2991F}"/>
              </a:ext>
            </a:extLst>
          </p:cNvPr>
          <p:cNvSpPr>
            <a:spLocks noGrp="1"/>
          </p:cNvSpPr>
          <p:nvPr>
            <p:ph type="title"/>
          </p:nvPr>
        </p:nvSpPr>
        <p:spPr/>
        <p:txBody>
          <a:bodyPr/>
          <a:lstStyle/>
          <a:p>
            <a:r>
              <a:rPr lang="en-US" b="1" dirty="0">
                <a:solidFill>
                  <a:srgbClr val="53585F"/>
                </a:solidFill>
              </a:rPr>
              <a:t>Existing Work: Situation Recognition</a:t>
            </a:r>
          </a:p>
        </p:txBody>
      </p:sp>
      <p:sp>
        <p:nvSpPr>
          <p:cNvPr id="6" name="Freeform 5">
            <a:extLst>
              <a:ext uri="{FF2B5EF4-FFF2-40B4-BE49-F238E27FC236}">
                <a16:creationId xmlns:a16="http://schemas.microsoft.com/office/drawing/2014/main" xmlns="" id="{FD315F63-6FD2-DDCE-1B88-1F129E033DCB}"/>
              </a:ext>
            </a:extLst>
          </p:cNvPr>
          <p:cNvSpPr/>
          <p:nvPr/>
        </p:nvSpPr>
        <p:spPr>
          <a:xfrm>
            <a:off x="6454934" y="4074807"/>
            <a:ext cx="3965225" cy="2264789"/>
          </a:xfrm>
          <a:custGeom>
            <a:avLst/>
            <a:gdLst>
              <a:gd name="connsiteX0" fmla="*/ 0 w 1784985"/>
              <a:gd name="connsiteY0" fmla="*/ 892493 h 1784985"/>
              <a:gd name="connsiteX1" fmla="*/ 892493 w 1784985"/>
              <a:gd name="connsiteY1" fmla="*/ 0 h 1784985"/>
              <a:gd name="connsiteX2" fmla="*/ 1784986 w 1784985"/>
              <a:gd name="connsiteY2" fmla="*/ 892493 h 1784985"/>
              <a:gd name="connsiteX3" fmla="*/ 892493 w 1784985"/>
              <a:gd name="connsiteY3" fmla="*/ 1784986 h 1784985"/>
              <a:gd name="connsiteX4" fmla="*/ 0 w 1784985"/>
              <a:gd name="connsiteY4" fmla="*/ 892493 h 1784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985" h="1784985">
                <a:moveTo>
                  <a:pt x="0" y="892493"/>
                </a:moveTo>
                <a:cubicBezTo>
                  <a:pt x="0" y="399583"/>
                  <a:pt x="399583" y="0"/>
                  <a:pt x="892493" y="0"/>
                </a:cubicBezTo>
                <a:cubicBezTo>
                  <a:pt x="1385403" y="0"/>
                  <a:pt x="1784986" y="399583"/>
                  <a:pt x="1784986" y="892493"/>
                </a:cubicBezTo>
                <a:cubicBezTo>
                  <a:pt x="1784986" y="1385403"/>
                  <a:pt x="1385403" y="1784986"/>
                  <a:pt x="892493" y="1784986"/>
                </a:cubicBezTo>
                <a:cubicBezTo>
                  <a:pt x="399583" y="1784986"/>
                  <a:pt x="0" y="1385403"/>
                  <a:pt x="0" y="892493"/>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a:p>
        </p:txBody>
      </p:sp>
      <p:sp>
        <p:nvSpPr>
          <p:cNvPr id="7" name="Left Arrow 6">
            <a:extLst>
              <a:ext uri="{FF2B5EF4-FFF2-40B4-BE49-F238E27FC236}">
                <a16:creationId xmlns:a16="http://schemas.microsoft.com/office/drawing/2014/main" xmlns="" id="{153E2F09-BDC7-9EEB-A8EA-781D04174C8E}"/>
              </a:ext>
            </a:extLst>
          </p:cNvPr>
          <p:cNvSpPr/>
          <p:nvPr/>
        </p:nvSpPr>
        <p:spPr>
          <a:xfrm rot="14397661">
            <a:off x="7059867" y="3103010"/>
            <a:ext cx="1353035" cy="654989"/>
          </a:xfrm>
          <a:prstGeom prst="leftArrow">
            <a:avLst>
              <a:gd name="adj1" fmla="val 60000"/>
              <a:gd name="adj2" fmla="val 50000"/>
            </a:avLst>
          </a:pr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sp>
      <p:sp>
        <p:nvSpPr>
          <p:cNvPr id="8" name="Freeform 7">
            <a:extLst>
              <a:ext uri="{FF2B5EF4-FFF2-40B4-BE49-F238E27FC236}">
                <a16:creationId xmlns:a16="http://schemas.microsoft.com/office/drawing/2014/main" xmlns="" id="{7AD7AA73-A58C-D0FF-9EA3-D2A00963EEAA}"/>
              </a:ext>
            </a:extLst>
          </p:cNvPr>
          <p:cNvSpPr/>
          <p:nvPr/>
        </p:nvSpPr>
        <p:spPr>
          <a:xfrm>
            <a:off x="6035254" y="1122439"/>
            <a:ext cx="3015799" cy="1881471"/>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dirty="0"/>
          </a:p>
        </p:txBody>
      </p:sp>
      <p:sp>
        <p:nvSpPr>
          <p:cNvPr id="13" name="TextBox 12">
            <a:extLst>
              <a:ext uri="{FF2B5EF4-FFF2-40B4-BE49-F238E27FC236}">
                <a16:creationId xmlns:a16="http://schemas.microsoft.com/office/drawing/2014/main" xmlns="" id="{1F7DB522-AB10-97CE-AF33-45C28751F618}"/>
              </a:ext>
            </a:extLst>
          </p:cNvPr>
          <p:cNvSpPr txBox="1"/>
          <p:nvPr/>
        </p:nvSpPr>
        <p:spPr>
          <a:xfrm>
            <a:off x="6101099" y="1118813"/>
            <a:ext cx="2885726" cy="420564"/>
          </a:xfrm>
          <a:prstGeom prst="rect">
            <a:avLst/>
          </a:prstGeom>
          <a:noFill/>
        </p:spPr>
        <p:txBody>
          <a:bodyPr wrap="none" rtlCol="0">
            <a:spAutoFit/>
          </a:bodyPr>
          <a:lstStyle/>
          <a:p>
            <a:r>
              <a:rPr lang="en-US" sz="2133" b="1" dirty="0">
                <a:solidFill>
                  <a:srgbClr val="53585F"/>
                </a:solidFill>
              </a:rPr>
              <a:t>Supervised Learning</a:t>
            </a:r>
          </a:p>
        </p:txBody>
      </p:sp>
      <p:sp>
        <p:nvSpPr>
          <p:cNvPr id="15" name="TextBox 14">
            <a:extLst>
              <a:ext uri="{FF2B5EF4-FFF2-40B4-BE49-F238E27FC236}">
                <a16:creationId xmlns:a16="http://schemas.microsoft.com/office/drawing/2014/main" xmlns="" id="{925462F1-03FB-C249-1851-B9F74515FE8F}"/>
              </a:ext>
            </a:extLst>
          </p:cNvPr>
          <p:cNvSpPr txBox="1"/>
          <p:nvPr/>
        </p:nvSpPr>
        <p:spPr>
          <a:xfrm>
            <a:off x="1398585" y="3681249"/>
            <a:ext cx="3406571" cy="379656"/>
          </a:xfrm>
          <a:prstGeom prst="rect">
            <a:avLst/>
          </a:prstGeom>
          <a:noFill/>
        </p:spPr>
        <p:txBody>
          <a:bodyPr wrap="square">
            <a:spAutoFit/>
          </a:bodyPr>
          <a:lstStyle/>
          <a:p>
            <a:pPr algn="ctr"/>
            <a:r>
              <a:rPr lang="en-US" sz="1867" dirty="0">
                <a:solidFill>
                  <a:srgbClr val="53585F"/>
                </a:solidFill>
              </a:rPr>
              <a:t>(</a:t>
            </a:r>
            <a:r>
              <a:rPr lang="en-US" sz="1867" dirty="0" err="1">
                <a:solidFill>
                  <a:srgbClr val="53585F"/>
                </a:solidFill>
              </a:rPr>
              <a:t>Yatskar</a:t>
            </a:r>
            <a:r>
              <a:rPr lang="en-US" sz="1867" dirty="0">
                <a:solidFill>
                  <a:srgbClr val="53585F"/>
                </a:solidFill>
              </a:rPr>
              <a:t> et al., 2016, …) </a:t>
            </a:r>
          </a:p>
        </p:txBody>
      </p:sp>
      <p:sp>
        <p:nvSpPr>
          <p:cNvPr id="20" name="TextBox 19">
            <a:extLst>
              <a:ext uri="{FF2B5EF4-FFF2-40B4-BE49-F238E27FC236}">
                <a16:creationId xmlns:a16="http://schemas.microsoft.com/office/drawing/2014/main" xmlns="" id="{44F4741B-C21B-F283-C44C-8B480E521341}"/>
              </a:ext>
            </a:extLst>
          </p:cNvPr>
          <p:cNvSpPr txBox="1"/>
          <p:nvPr/>
        </p:nvSpPr>
        <p:spPr>
          <a:xfrm>
            <a:off x="6144878" y="2065452"/>
            <a:ext cx="2658100" cy="748795"/>
          </a:xfrm>
          <a:prstGeom prst="rect">
            <a:avLst/>
          </a:prstGeom>
          <a:noFill/>
        </p:spPr>
        <p:txBody>
          <a:bodyPr wrap="none" rtlCol="0">
            <a:spAutoFit/>
          </a:bodyPr>
          <a:lstStyle>
            <a:defPPr marR="0" lvl="0" algn="l" rtl="0">
              <a:lnSpc>
                <a:spcPct val="100000"/>
              </a:lnSpc>
              <a:spcBef>
                <a:spcPts val="0"/>
              </a:spcBef>
              <a:spcAft>
                <a:spcPts val="0"/>
              </a:spcAft>
            </a:defPPr>
            <a:lvl1pPr>
              <a:defRPr sz="1600" b="1">
                <a:solidFill>
                  <a:srgbClr val="53585F"/>
                </a:solidFill>
              </a:defRPr>
            </a:lvl1pPr>
          </a:lstStyle>
          <a:p>
            <a:r>
              <a:rPr lang="en-US" sz="2133" dirty="0"/>
              <a:t>Bottleneck:</a:t>
            </a:r>
          </a:p>
          <a:p>
            <a:r>
              <a:rPr lang="en-US" sz="2133" dirty="0"/>
              <a:t>Lack of Annotation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07D9E31B-5381-BF2A-9D60-CE651453D67D}"/>
                  </a:ext>
                </a:extLst>
              </p:cNvPr>
              <p:cNvSpPr txBox="1"/>
              <p:nvPr/>
            </p:nvSpPr>
            <p:spPr>
              <a:xfrm>
                <a:off x="6552206" y="4713417"/>
                <a:ext cx="3642343" cy="748795"/>
              </a:xfrm>
              <a:prstGeom prst="rect">
                <a:avLst/>
              </a:prstGeom>
              <a:noFill/>
            </p:spPr>
            <p:txBody>
              <a:bodyPr wrap="none" rtlCol="0">
                <a:spAutoFit/>
              </a:bodyPr>
              <a:lstStyle/>
              <a:p>
                <a:pPr algn="ctr"/>
                <a:r>
                  <a:rPr lang="en-US" sz="2133" b="1" dirty="0">
                    <a:solidFill>
                      <a:schemeClr val="bg1"/>
                    </a:solidFill>
                  </a:rPr>
                  <a:t> </a:t>
                </a:r>
                <a:br>
                  <a:rPr lang="en-US" sz="2133" b="1" dirty="0">
                    <a:solidFill>
                      <a:schemeClr val="bg1"/>
                    </a:solidFill>
                  </a:rPr>
                </a:br>
                <a:r>
                  <a:rPr lang="en-US" sz="2133" b="1" dirty="0">
                    <a:solidFill>
                      <a:schemeClr val="bg1"/>
                    </a:solidFill>
                  </a:rPr>
                  <a:t>Language    </a:t>
                </a:r>
                <a14:m>
                  <m:oMath xmlns:m="http://schemas.openxmlformats.org/officeDocument/2006/math">
                    <m:r>
                      <a:rPr lang="en-US" sz="2133" b="1" i="1" dirty="0">
                        <a:solidFill>
                          <a:schemeClr val="bg1"/>
                        </a:solidFill>
                        <a:latin typeface="Cambria Math" panose="02040503050406030204" pitchFamily="18" charset="0"/>
                        <a:ea typeface="Cambria Math" panose="02040503050406030204" pitchFamily="18" charset="0"/>
                      </a:rPr>
                      <m:t>           </m:t>
                    </m:r>
                  </m:oMath>
                </a14:m>
                <a:r>
                  <a:rPr lang="en-US" sz="2133" b="1" dirty="0">
                    <a:solidFill>
                      <a:schemeClr val="bg1"/>
                    </a:solidFill>
                  </a:rPr>
                  <a:t>     Vision</a:t>
                </a:r>
              </a:p>
            </p:txBody>
          </p:sp>
        </mc:Choice>
        <mc:Fallback xmlns="">
          <p:sp>
            <p:nvSpPr>
              <p:cNvPr id="3" name="TextBox 2">
                <a:extLst>
                  <a:ext uri="{FF2B5EF4-FFF2-40B4-BE49-F238E27FC236}">
                    <a16:creationId xmlns:a16="http://schemas.microsoft.com/office/drawing/2014/main" id="{07D9E31B-5381-BF2A-9D60-CE651453D67D}"/>
                  </a:ext>
                </a:extLst>
              </p:cNvPr>
              <p:cNvSpPr txBox="1">
                <a:spLocks noRot="1" noChangeAspect="1" noMove="1" noResize="1" noEditPoints="1" noAdjustHandles="1" noChangeArrowheads="1" noChangeShapeType="1" noTextEdit="1"/>
              </p:cNvSpPr>
              <p:nvPr/>
            </p:nvSpPr>
            <p:spPr>
              <a:xfrm>
                <a:off x="6552206" y="4713417"/>
                <a:ext cx="3642343" cy="748795"/>
              </a:xfrm>
              <a:prstGeom prst="rect">
                <a:avLst/>
              </a:prstGeom>
              <a:blipFill>
                <a:blip r:embed="rId3"/>
                <a:stretch>
                  <a:fillRect l="-1742" r="-1742" b="-15000"/>
                </a:stretch>
              </a:blipFill>
            </p:spPr>
            <p:txBody>
              <a:bodyPr/>
              <a:lstStyle/>
              <a:p>
                <a:r>
                  <a:rPr lang="en-US">
                    <a:noFill/>
                  </a:rPr>
                  <a:t> </a:t>
                </a:r>
              </a:p>
            </p:txBody>
          </p:sp>
        </mc:Fallback>
      </mc:AlternateContent>
      <p:pic>
        <p:nvPicPr>
          <p:cNvPr id="23" name="Picture 22" descr="Graphical user interface, application, website&#10;&#10;Description automatically generated">
            <a:extLst>
              <a:ext uri="{FF2B5EF4-FFF2-40B4-BE49-F238E27FC236}">
                <a16:creationId xmlns:a16="http://schemas.microsoft.com/office/drawing/2014/main" xmlns="" id="{E63C5A14-F4AE-E0D7-9361-F33022F5CB81}"/>
              </a:ext>
            </a:extLst>
          </p:cNvPr>
          <p:cNvPicPr>
            <a:picLocks noChangeAspect="1"/>
          </p:cNvPicPr>
          <p:nvPr/>
        </p:nvPicPr>
        <p:blipFill>
          <a:blip r:embed="rId4"/>
          <a:stretch>
            <a:fillRect/>
          </a:stretch>
        </p:blipFill>
        <p:spPr>
          <a:xfrm>
            <a:off x="859928" y="4175975"/>
            <a:ext cx="4483885" cy="2075872"/>
          </a:xfrm>
          <a:prstGeom prst="rect">
            <a:avLst/>
          </a:prstGeom>
        </p:spPr>
      </p:pic>
      <p:sp>
        <p:nvSpPr>
          <p:cNvPr id="26" name="TextBox 25">
            <a:extLst>
              <a:ext uri="{FF2B5EF4-FFF2-40B4-BE49-F238E27FC236}">
                <a16:creationId xmlns:a16="http://schemas.microsoft.com/office/drawing/2014/main" xmlns="" id="{903CAA95-8197-EA68-F17D-D937FA5B8585}"/>
              </a:ext>
            </a:extLst>
          </p:cNvPr>
          <p:cNvSpPr txBox="1"/>
          <p:nvPr/>
        </p:nvSpPr>
        <p:spPr>
          <a:xfrm>
            <a:off x="1560464" y="6239370"/>
            <a:ext cx="3082813" cy="379656"/>
          </a:xfrm>
          <a:prstGeom prst="rect">
            <a:avLst/>
          </a:prstGeom>
          <a:noFill/>
        </p:spPr>
        <p:txBody>
          <a:bodyPr wrap="square">
            <a:spAutoFit/>
          </a:bodyPr>
          <a:lstStyle/>
          <a:p>
            <a:pPr algn="ctr"/>
            <a:r>
              <a:rPr lang="en-US" sz="1867" dirty="0">
                <a:solidFill>
                  <a:srgbClr val="53585F"/>
                </a:solidFill>
              </a:rPr>
              <a:t>(Pratt et al., 2020, …)</a:t>
            </a:r>
          </a:p>
        </p:txBody>
      </p:sp>
      <p:grpSp>
        <p:nvGrpSpPr>
          <p:cNvPr id="9" name="Group 8">
            <a:extLst>
              <a:ext uri="{FF2B5EF4-FFF2-40B4-BE49-F238E27FC236}">
                <a16:creationId xmlns:a16="http://schemas.microsoft.com/office/drawing/2014/main" xmlns="" id="{B4C797C6-258C-5728-A1EB-C4E02CBC2E6F}"/>
              </a:ext>
            </a:extLst>
          </p:cNvPr>
          <p:cNvGrpSpPr/>
          <p:nvPr/>
        </p:nvGrpSpPr>
        <p:grpSpPr>
          <a:xfrm>
            <a:off x="334166" y="1221333"/>
            <a:ext cx="5535412" cy="2437583"/>
            <a:chOff x="250624" y="915999"/>
            <a:chExt cx="4151559" cy="1828187"/>
          </a:xfrm>
        </p:grpSpPr>
        <p:pic>
          <p:nvPicPr>
            <p:cNvPr id="25" name="Picture 24" descr="Table&#10;&#10;Description automatically generated">
              <a:extLst>
                <a:ext uri="{FF2B5EF4-FFF2-40B4-BE49-F238E27FC236}">
                  <a16:creationId xmlns:a16="http://schemas.microsoft.com/office/drawing/2014/main" xmlns="" id="{87DBD2CC-C30F-8DBB-FB78-C72C972198EB}"/>
                </a:ext>
              </a:extLst>
            </p:cNvPr>
            <p:cNvPicPr>
              <a:picLocks noChangeAspect="1"/>
            </p:cNvPicPr>
            <p:nvPr/>
          </p:nvPicPr>
          <p:blipFill>
            <a:blip r:embed="rId5"/>
            <a:stretch>
              <a:fillRect/>
            </a:stretch>
          </p:blipFill>
          <p:spPr>
            <a:xfrm>
              <a:off x="250624" y="924641"/>
              <a:ext cx="2173169" cy="1788098"/>
            </a:xfrm>
            <a:prstGeom prst="rect">
              <a:avLst/>
            </a:prstGeom>
          </p:spPr>
        </p:pic>
        <p:pic>
          <p:nvPicPr>
            <p:cNvPr id="28" name="Picture 27" descr="A picture containing text, dog&#10;&#10;Description automatically generated">
              <a:extLst>
                <a:ext uri="{FF2B5EF4-FFF2-40B4-BE49-F238E27FC236}">
                  <a16:creationId xmlns:a16="http://schemas.microsoft.com/office/drawing/2014/main" xmlns="" id="{00DAFE74-E613-9910-E34B-7C2F0887CF5F}"/>
                </a:ext>
              </a:extLst>
            </p:cNvPr>
            <p:cNvPicPr>
              <a:picLocks noChangeAspect="1"/>
            </p:cNvPicPr>
            <p:nvPr/>
          </p:nvPicPr>
          <p:blipFill>
            <a:blip r:embed="rId6"/>
            <a:stretch>
              <a:fillRect/>
            </a:stretch>
          </p:blipFill>
          <p:spPr>
            <a:xfrm>
              <a:off x="2423793" y="915999"/>
              <a:ext cx="1978390" cy="1828187"/>
            </a:xfrm>
            <a:prstGeom prst="rect">
              <a:avLst/>
            </a:prstGeom>
          </p:spPr>
        </p:pic>
      </p:grpSp>
      <p:sp>
        <p:nvSpPr>
          <p:cNvPr id="12" name="TextBox 11">
            <a:extLst>
              <a:ext uri="{FF2B5EF4-FFF2-40B4-BE49-F238E27FC236}">
                <a16:creationId xmlns:a16="http://schemas.microsoft.com/office/drawing/2014/main" xmlns="" id="{54925F3F-24AA-E8AC-3272-AF55A26753C7}"/>
              </a:ext>
            </a:extLst>
          </p:cNvPr>
          <p:cNvSpPr txBox="1"/>
          <p:nvPr/>
        </p:nvSpPr>
        <p:spPr>
          <a:xfrm>
            <a:off x="7230297" y="4196926"/>
            <a:ext cx="2414496" cy="748795"/>
          </a:xfrm>
          <a:prstGeom prst="rect">
            <a:avLst/>
          </a:prstGeom>
          <a:noFill/>
        </p:spPr>
        <p:txBody>
          <a:bodyPr wrap="square">
            <a:spAutoFit/>
          </a:bodyPr>
          <a:lstStyle/>
          <a:p>
            <a:pPr algn="ctr"/>
            <a:r>
              <a:rPr lang="en-US" sz="2133" b="1" dirty="0">
                <a:solidFill>
                  <a:schemeClr val="bg1"/>
                </a:solidFill>
              </a:rPr>
              <a:t> </a:t>
            </a:r>
            <a:br>
              <a:rPr lang="en-US" sz="2133" b="1" dirty="0">
                <a:solidFill>
                  <a:schemeClr val="bg1"/>
                </a:solidFill>
              </a:rPr>
            </a:br>
            <a:r>
              <a:rPr lang="en-US" sz="2133" b="1" dirty="0">
                <a:solidFill>
                  <a:schemeClr val="bg1"/>
                </a:solidFill>
              </a:rPr>
              <a:t>Transfer</a:t>
            </a:r>
            <a:endParaRPr lang="en-US" sz="2133" dirty="0"/>
          </a:p>
        </p:txBody>
      </p:sp>
      <p:sp>
        <p:nvSpPr>
          <p:cNvPr id="14" name="Right Arrow 13">
            <a:extLst>
              <a:ext uri="{FF2B5EF4-FFF2-40B4-BE49-F238E27FC236}">
                <a16:creationId xmlns:a16="http://schemas.microsoft.com/office/drawing/2014/main" xmlns="" id="{1D598E17-D2EA-5043-E6C0-2C980D105AB5}"/>
              </a:ext>
            </a:extLst>
          </p:cNvPr>
          <p:cNvSpPr/>
          <p:nvPr/>
        </p:nvSpPr>
        <p:spPr>
          <a:xfrm>
            <a:off x="8243033" y="5155764"/>
            <a:ext cx="609600" cy="2438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4" name="Freeform 23">
            <a:extLst>
              <a:ext uri="{FF2B5EF4-FFF2-40B4-BE49-F238E27FC236}">
                <a16:creationId xmlns:a16="http://schemas.microsoft.com/office/drawing/2014/main" xmlns="" id="{CD1854A2-57B4-564F-1BBF-B8ABD57AE86D}"/>
              </a:ext>
            </a:extLst>
          </p:cNvPr>
          <p:cNvSpPr/>
          <p:nvPr/>
        </p:nvSpPr>
        <p:spPr>
          <a:xfrm>
            <a:off x="9183406" y="1082643"/>
            <a:ext cx="2886529" cy="1881471"/>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dirty="0"/>
          </a:p>
        </p:txBody>
      </p:sp>
      <p:sp>
        <p:nvSpPr>
          <p:cNvPr id="27" name="TextBox 26">
            <a:extLst>
              <a:ext uri="{FF2B5EF4-FFF2-40B4-BE49-F238E27FC236}">
                <a16:creationId xmlns:a16="http://schemas.microsoft.com/office/drawing/2014/main" xmlns="" id="{72C61EF1-25B4-887F-8833-409284F96DB6}"/>
              </a:ext>
            </a:extLst>
          </p:cNvPr>
          <p:cNvSpPr txBox="1"/>
          <p:nvPr/>
        </p:nvSpPr>
        <p:spPr>
          <a:xfrm>
            <a:off x="9183405" y="1118813"/>
            <a:ext cx="1702710" cy="420564"/>
          </a:xfrm>
          <a:prstGeom prst="rect">
            <a:avLst/>
          </a:prstGeom>
          <a:noFill/>
        </p:spPr>
        <p:txBody>
          <a:bodyPr wrap="none" rtlCol="0">
            <a:spAutoFit/>
          </a:bodyPr>
          <a:lstStyle/>
          <a:p>
            <a:r>
              <a:rPr lang="en-US" sz="2133" b="1" dirty="0">
                <a:solidFill>
                  <a:srgbClr val="53585F"/>
                </a:solidFill>
              </a:rPr>
              <a:t>Vision-Only</a:t>
            </a:r>
          </a:p>
        </p:txBody>
      </p:sp>
      <p:sp>
        <p:nvSpPr>
          <p:cNvPr id="29" name="TextBox 28">
            <a:extLst>
              <a:ext uri="{FF2B5EF4-FFF2-40B4-BE49-F238E27FC236}">
                <a16:creationId xmlns:a16="http://schemas.microsoft.com/office/drawing/2014/main" xmlns="" id="{88B29E35-D54A-7BEF-502A-675E7E5D9F1B}"/>
              </a:ext>
            </a:extLst>
          </p:cNvPr>
          <p:cNvSpPr txBox="1"/>
          <p:nvPr/>
        </p:nvSpPr>
        <p:spPr>
          <a:xfrm>
            <a:off x="9227184" y="2065452"/>
            <a:ext cx="2824812" cy="748795"/>
          </a:xfrm>
          <a:prstGeom prst="rect">
            <a:avLst/>
          </a:prstGeom>
          <a:noFill/>
        </p:spPr>
        <p:txBody>
          <a:bodyPr wrap="none" rtlCol="0">
            <a:spAutoFit/>
          </a:bodyPr>
          <a:lstStyle>
            <a:defPPr marR="0" lvl="0" algn="l" rtl="0">
              <a:lnSpc>
                <a:spcPct val="100000"/>
              </a:lnSpc>
              <a:spcBef>
                <a:spcPts val="0"/>
              </a:spcBef>
              <a:spcAft>
                <a:spcPts val="0"/>
              </a:spcAft>
            </a:defPPr>
            <a:lvl1pPr>
              <a:defRPr sz="1600" b="1">
                <a:solidFill>
                  <a:srgbClr val="53585F"/>
                </a:solidFill>
              </a:defRPr>
            </a:lvl1pPr>
          </a:lstStyle>
          <a:p>
            <a:r>
              <a:rPr lang="en-US" sz="2133" dirty="0"/>
              <a:t>Bottleneck:</a:t>
            </a:r>
          </a:p>
          <a:p>
            <a:r>
              <a:rPr lang="en-US" sz="2133" dirty="0"/>
              <a:t>Cross-modal Fusion</a:t>
            </a:r>
          </a:p>
        </p:txBody>
      </p:sp>
      <p:sp>
        <p:nvSpPr>
          <p:cNvPr id="4" name="Google Shape;373;p26">
            <a:extLst>
              <a:ext uri="{FF2B5EF4-FFF2-40B4-BE49-F238E27FC236}">
                <a16:creationId xmlns:a16="http://schemas.microsoft.com/office/drawing/2014/main" xmlns="" id="{740B35A5-B237-E947-C498-4B389838DCE0}"/>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5" name="Google Shape;376;p26">
            <a:extLst>
              <a:ext uri="{FF2B5EF4-FFF2-40B4-BE49-F238E27FC236}">
                <a16:creationId xmlns:a16="http://schemas.microsoft.com/office/drawing/2014/main" xmlns="" id="{2D77F52D-51A8-39E8-870B-937BA80DB323}"/>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955815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Left Arrow 29">
            <a:extLst>
              <a:ext uri="{FF2B5EF4-FFF2-40B4-BE49-F238E27FC236}">
                <a16:creationId xmlns:a16="http://schemas.microsoft.com/office/drawing/2014/main" xmlns="" id="{A628F2D3-ACDB-DEEA-70C0-133EEDA83D7B}"/>
              </a:ext>
            </a:extLst>
          </p:cNvPr>
          <p:cNvSpPr/>
          <p:nvPr/>
        </p:nvSpPr>
        <p:spPr>
          <a:xfrm rot="18377443">
            <a:off x="8832611" y="3079327"/>
            <a:ext cx="1638447" cy="656424"/>
          </a:xfrm>
          <a:prstGeom prst="leftArrow">
            <a:avLst>
              <a:gd name="adj1" fmla="val 60000"/>
              <a:gd name="adj2" fmla="val 50000"/>
            </a:avLst>
          </a:pr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sp>
      <p:sp>
        <p:nvSpPr>
          <p:cNvPr id="2" name="Title 1">
            <a:extLst>
              <a:ext uri="{FF2B5EF4-FFF2-40B4-BE49-F238E27FC236}">
                <a16:creationId xmlns:a16="http://schemas.microsoft.com/office/drawing/2014/main" xmlns="" id="{35C7A5ED-288D-561F-FEBA-55F7C7A2991F}"/>
              </a:ext>
            </a:extLst>
          </p:cNvPr>
          <p:cNvSpPr>
            <a:spLocks noGrp="1"/>
          </p:cNvSpPr>
          <p:nvPr>
            <p:ph type="title"/>
          </p:nvPr>
        </p:nvSpPr>
        <p:spPr/>
        <p:txBody>
          <a:bodyPr/>
          <a:lstStyle/>
          <a:p>
            <a:r>
              <a:rPr lang="en-US" b="1" dirty="0">
                <a:solidFill>
                  <a:srgbClr val="53585F"/>
                </a:solidFill>
              </a:rPr>
              <a:t>Existing Work: Situation Recognition</a:t>
            </a:r>
          </a:p>
        </p:txBody>
      </p:sp>
      <p:sp>
        <p:nvSpPr>
          <p:cNvPr id="6" name="Freeform 5">
            <a:extLst>
              <a:ext uri="{FF2B5EF4-FFF2-40B4-BE49-F238E27FC236}">
                <a16:creationId xmlns:a16="http://schemas.microsoft.com/office/drawing/2014/main" xmlns="" id="{FD315F63-6FD2-DDCE-1B88-1F129E033DCB}"/>
              </a:ext>
            </a:extLst>
          </p:cNvPr>
          <p:cNvSpPr/>
          <p:nvPr/>
        </p:nvSpPr>
        <p:spPr>
          <a:xfrm>
            <a:off x="6454934" y="4074807"/>
            <a:ext cx="3965225" cy="2264789"/>
          </a:xfrm>
          <a:custGeom>
            <a:avLst/>
            <a:gdLst>
              <a:gd name="connsiteX0" fmla="*/ 0 w 1784985"/>
              <a:gd name="connsiteY0" fmla="*/ 892493 h 1784985"/>
              <a:gd name="connsiteX1" fmla="*/ 892493 w 1784985"/>
              <a:gd name="connsiteY1" fmla="*/ 0 h 1784985"/>
              <a:gd name="connsiteX2" fmla="*/ 1784986 w 1784985"/>
              <a:gd name="connsiteY2" fmla="*/ 892493 h 1784985"/>
              <a:gd name="connsiteX3" fmla="*/ 892493 w 1784985"/>
              <a:gd name="connsiteY3" fmla="*/ 1784986 h 1784985"/>
              <a:gd name="connsiteX4" fmla="*/ 0 w 1784985"/>
              <a:gd name="connsiteY4" fmla="*/ 892493 h 1784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985" h="1784985">
                <a:moveTo>
                  <a:pt x="0" y="892493"/>
                </a:moveTo>
                <a:cubicBezTo>
                  <a:pt x="0" y="399583"/>
                  <a:pt x="399583" y="0"/>
                  <a:pt x="892493" y="0"/>
                </a:cubicBezTo>
                <a:cubicBezTo>
                  <a:pt x="1385403" y="0"/>
                  <a:pt x="1784986" y="399583"/>
                  <a:pt x="1784986" y="892493"/>
                </a:cubicBezTo>
                <a:cubicBezTo>
                  <a:pt x="1784986" y="1385403"/>
                  <a:pt x="1385403" y="1784986"/>
                  <a:pt x="892493" y="1784986"/>
                </a:cubicBezTo>
                <a:cubicBezTo>
                  <a:pt x="399583" y="1784986"/>
                  <a:pt x="0" y="1385403"/>
                  <a:pt x="0" y="892493"/>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a:p>
        </p:txBody>
      </p:sp>
      <p:sp>
        <p:nvSpPr>
          <p:cNvPr id="7" name="Left Arrow 6">
            <a:extLst>
              <a:ext uri="{FF2B5EF4-FFF2-40B4-BE49-F238E27FC236}">
                <a16:creationId xmlns:a16="http://schemas.microsoft.com/office/drawing/2014/main" xmlns="" id="{153E2F09-BDC7-9EEB-A8EA-781D04174C8E}"/>
              </a:ext>
            </a:extLst>
          </p:cNvPr>
          <p:cNvSpPr/>
          <p:nvPr/>
        </p:nvSpPr>
        <p:spPr>
          <a:xfrm rot="14397661">
            <a:off x="7059867" y="3103010"/>
            <a:ext cx="1353035" cy="654989"/>
          </a:xfrm>
          <a:prstGeom prst="leftArrow">
            <a:avLst>
              <a:gd name="adj1" fmla="val 60000"/>
              <a:gd name="adj2" fmla="val 50000"/>
            </a:avLst>
          </a:pr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sp>
      <p:sp>
        <p:nvSpPr>
          <p:cNvPr id="8" name="Freeform 7">
            <a:extLst>
              <a:ext uri="{FF2B5EF4-FFF2-40B4-BE49-F238E27FC236}">
                <a16:creationId xmlns:a16="http://schemas.microsoft.com/office/drawing/2014/main" xmlns="" id="{7AD7AA73-A58C-D0FF-9EA3-D2A00963EEAA}"/>
              </a:ext>
            </a:extLst>
          </p:cNvPr>
          <p:cNvSpPr/>
          <p:nvPr/>
        </p:nvSpPr>
        <p:spPr>
          <a:xfrm>
            <a:off x="6035254" y="1122439"/>
            <a:ext cx="3015799" cy="1881471"/>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dirty="0"/>
          </a:p>
        </p:txBody>
      </p:sp>
      <p:sp>
        <p:nvSpPr>
          <p:cNvPr id="13" name="TextBox 12">
            <a:extLst>
              <a:ext uri="{FF2B5EF4-FFF2-40B4-BE49-F238E27FC236}">
                <a16:creationId xmlns:a16="http://schemas.microsoft.com/office/drawing/2014/main" xmlns="" id="{1F7DB522-AB10-97CE-AF33-45C28751F618}"/>
              </a:ext>
            </a:extLst>
          </p:cNvPr>
          <p:cNvSpPr txBox="1"/>
          <p:nvPr/>
        </p:nvSpPr>
        <p:spPr>
          <a:xfrm>
            <a:off x="6101099" y="1118813"/>
            <a:ext cx="2885726" cy="420564"/>
          </a:xfrm>
          <a:prstGeom prst="rect">
            <a:avLst/>
          </a:prstGeom>
          <a:noFill/>
        </p:spPr>
        <p:txBody>
          <a:bodyPr wrap="none" rtlCol="0">
            <a:spAutoFit/>
          </a:bodyPr>
          <a:lstStyle/>
          <a:p>
            <a:r>
              <a:rPr lang="en-US" sz="2133" b="1" dirty="0">
                <a:solidFill>
                  <a:srgbClr val="53585F"/>
                </a:solidFill>
              </a:rPr>
              <a:t>Supervised Learning</a:t>
            </a:r>
          </a:p>
        </p:txBody>
      </p:sp>
      <p:sp>
        <p:nvSpPr>
          <p:cNvPr id="15" name="TextBox 14">
            <a:extLst>
              <a:ext uri="{FF2B5EF4-FFF2-40B4-BE49-F238E27FC236}">
                <a16:creationId xmlns:a16="http://schemas.microsoft.com/office/drawing/2014/main" xmlns="" id="{925462F1-03FB-C249-1851-B9F74515FE8F}"/>
              </a:ext>
            </a:extLst>
          </p:cNvPr>
          <p:cNvSpPr txBox="1"/>
          <p:nvPr/>
        </p:nvSpPr>
        <p:spPr>
          <a:xfrm>
            <a:off x="1398585" y="3681249"/>
            <a:ext cx="3406571" cy="379656"/>
          </a:xfrm>
          <a:prstGeom prst="rect">
            <a:avLst/>
          </a:prstGeom>
          <a:noFill/>
        </p:spPr>
        <p:txBody>
          <a:bodyPr wrap="square">
            <a:spAutoFit/>
          </a:bodyPr>
          <a:lstStyle/>
          <a:p>
            <a:pPr algn="ctr"/>
            <a:r>
              <a:rPr lang="en-US" sz="1867" dirty="0">
                <a:solidFill>
                  <a:srgbClr val="53585F"/>
                </a:solidFill>
              </a:rPr>
              <a:t>(</a:t>
            </a:r>
            <a:r>
              <a:rPr lang="en-US" sz="1867" dirty="0" err="1">
                <a:solidFill>
                  <a:srgbClr val="53585F"/>
                </a:solidFill>
              </a:rPr>
              <a:t>Yatskar</a:t>
            </a:r>
            <a:r>
              <a:rPr lang="en-US" sz="1867" dirty="0">
                <a:solidFill>
                  <a:srgbClr val="53585F"/>
                </a:solidFill>
              </a:rPr>
              <a:t> et al., 2016, …) </a:t>
            </a:r>
          </a:p>
        </p:txBody>
      </p:sp>
      <p:sp>
        <p:nvSpPr>
          <p:cNvPr id="20" name="TextBox 19">
            <a:extLst>
              <a:ext uri="{FF2B5EF4-FFF2-40B4-BE49-F238E27FC236}">
                <a16:creationId xmlns:a16="http://schemas.microsoft.com/office/drawing/2014/main" xmlns="" id="{44F4741B-C21B-F283-C44C-8B480E521341}"/>
              </a:ext>
            </a:extLst>
          </p:cNvPr>
          <p:cNvSpPr txBox="1"/>
          <p:nvPr/>
        </p:nvSpPr>
        <p:spPr>
          <a:xfrm>
            <a:off x="6144878" y="2065452"/>
            <a:ext cx="2658100" cy="748795"/>
          </a:xfrm>
          <a:prstGeom prst="rect">
            <a:avLst/>
          </a:prstGeom>
          <a:noFill/>
        </p:spPr>
        <p:txBody>
          <a:bodyPr wrap="none" rtlCol="0">
            <a:spAutoFit/>
          </a:bodyPr>
          <a:lstStyle>
            <a:defPPr marR="0" lvl="0" algn="l" rtl="0">
              <a:lnSpc>
                <a:spcPct val="100000"/>
              </a:lnSpc>
              <a:spcBef>
                <a:spcPts val="0"/>
              </a:spcBef>
              <a:spcAft>
                <a:spcPts val="0"/>
              </a:spcAft>
            </a:defPPr>
            <a:lvl1pPr>
              <a:defRPr sz="1600" b="1">
                <a:solidFill>
                  <a:srgbClr val="53585F"/>
                </a:solidFill>
              </a:defRPr>
            </a:lvl1pPr>
          </a:lstStyle>
          <a:p>
            <a:r>
              <a:rPr lang="en-US" sz="2133" dirty="0"/>
              <a:t>Bottleneck:</a:t>
            </a:r>
          </a:p>
          <a:p>
            <a:r>
              <a:rPr lang="en-US" sz="2133" dirty="0"/>
              <a:t>Lack of Annotation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07D9E31B-5381-BF2A-9D60-CE651453D67D}"/>
                  </a:ext>
                </a:extLst>
              </p:cNvPr>
              <p:cNvSpPr txBox="1"/>
              <p:nvPr/>
            </p:nvSpPr>
            <p:spPr>
              <a:xfrm>
                <a:off x="6552206" y="4713417"/>
                <a:ext cx="3642343" cy="748795"/>
              </a:xfrm>
              <a:prstGeom prst="rect">
                <a:avLst/>
              </a:prstGeom>
              <a:noFill/>
            </p:spPr>
            <p:txBody>
              <a:bodyPr wrap="none" rtlCol="0">
                <a:spAutoFit/>
              </a:bodyPr>
              <a:lstStyle/>
              <a:p>
                <a:pPr algn="ctr"/>
                <a:r>
                  <a:rPr lang="en-US" sz="2133" b="1" dirty="0">
                    <a:solidFill>
                      <a:schemeClr val="bg1"/>
                    </a:solidFill>
                  </a:rPr>
                  <a:t> </a:t>
                </a:r>
                <a:br>
                  <a:rPr lang="en-US" sz="2133" b="1" dirty="0">
                    <a:solidFill>
                      <a:schemeClr val="bg1"/>
                    </a:solidFill>
                  </a:rPr>
                </a:br>
                <a:r>
                  <a:rPr lang="en-US" sz="2133" b="1" dirty="0">
                    <a:solidFill>
                      <a:schemeClr val="bg1"/>
                    </a:solidFill>
                  </a:rPr>
                  <a:t>Language    </a:t>
                </a:r>
                <a14:m>
                  <m:oMath xmlns:m="http://schemas.openxmlformats.org/officeDocument/2006/math">
                    <m:r>
                      <a:rPr lang="en-US" sz="2133" b="1" i="1" dirty="0">
                        <a:solidFill>
                          <a:schemeClr val="bg1"/>
                        </a:solidFill>
                        <a:latin typeface="Cambria Math" panose="02040503050406030204" pitchFamily="18" charset="0"/>
                        <a:ea typeface="Cambria Math" panose="02040503050406030204" pitchFamily="18" charset="0"/>
                      </a:rPr>
                      <m:t>           </m:t>
                    </m:r>
                  </m:oMath>
                </a14:m>
                <a:r>
                  <a:rPr lang="en-US" sz="2133" b="1" dirty="0">
                    <a:solidFill>
                      <a:schemeClr val="bg1"/>
                    </a:solidFill>
                  </a:rPr>
                  <a:t>     Vision</a:t>
                </a:r>
              </a:p>
            </p:txBody>
          </p:sp>
        </mc:Choice>
        <mc:Fallback xmlns="">
          <p:sp>
            <p:nvSpPr>
              <p:cNvPr id="3" name="TextBox 2">
                <a:extLst>
                  <a:ext uri="{FF2B5EF4-FFF2-40B4-BE49-F238E27FC236}">
                    <a16:creationId xmlns:a16="http://schemas.microsoft.com/office/drawing/2014/main" id="{07D9E31B-5381-BF2A-9D60-CE651453D67D}"/>
                  </a:ext>
                </a:extLst>
              </p:cNvPr>
              <p:cNvSpPr txBox="1">
                <a:spLocks noRot="1" noChangeAspect="1" noMove="1" noResize="1" noEditPoints="1" noAdjustHandles="1" noChangeArrowheads="1" noChangeShapeType="1" noTextEdit="1"/>
              </p:cNvSpPr>
              <p:nvPr/>
            </p:nvSpPr>
            <p:spPr>
              <a:xfrm>
                <a:off x="6552206" y="4713417"/>
                <a:ext cx="3642343" cy="748795"/>
              </a:xfrm>
              <a:prstGeom prst="rect">
                <a:avLst/>
              </a:prstGeom>
              <a:blipFill>
                <a:blip r:embed="rId3"/>
                <a:stretch>
                  <a:fillRect l="-1742" r="-1742" b="-15000"/>
                </a:stretch>
              </a:blipFill>
            </p:spPr>
            <p:txBody>
              <a:bodyPr/>
              <a:lstStyle/>
              <a:p>
                <a:r>
                  <a:rPr lang="en-US">
                    <a:noFill/>
                  </a:rPr>
                  <a:t> </a:t>
                </a:r>
              </a:p>
            </p:txBody>
          </p:sp>
        </mc:Fallback>
      </mc:AlternateContent>
      <p:pic>
        <p:nvPicPr>
          <p:cNvPr id="23" name="Picture 22" descr="Graphical user interface, application, website&#10;&#10;Description automatically generated">
            <a:extLst>
              <a:ext uri="{FF2B5EF4-FFF2-40B4-BE49-F238E27FC236}">
                <a16:creationId xmlns:a16="http://schemas.microsoft.com/office/drawing/2014/main" xmlns="" id="{E63C5A14-F4AE-E0D7-9361-F33022F5CB81}"/>
              </a:ext>
            </a:extLst>
          </p:cNvPr>
          <p:cNvPicPr>
            <a:picLocks noChangeAspect="1"/>
          </p:cNvPicPr>
          <p:nvPr/>
        </p:nvPicPr>
        <p:blipFill>
          <a:blip r:embed="rId4"/>
          <a:stretch>
            <a:fillRect/>
          </a:stretch>
        </p:blipFill>
        <p:spPr>
          <a:xfrm>
            <a:off x="859928" y="4175975"/>
            <a:ext cx="4483885" cy="2075872"/>
          </a:xfrm>
          <a:prstGeom prst="rect">
            <a:avLst/>
          </a:prstGeom>
        </p:spPr>
      </p:pic>
      <p:sp>
        <p:nvSpPr>
          <p:cNvPr id="26" name="TextBox 25">
            <a:extLst>
              <a:ext uri="{FF2B5EF4-FFF2-40B4-BE49-F238E27FC236}">
                <a16:creationId xmlns:a16="http://schemas.microsoft.com/office/drawing/2014/main" xmlns="" id="{903CAA95-8197-EA68-F17D-D937FA5B8585}"/>
              </a:ext>
            </a:extLst>
          </p:cNvPr>
          <p:cNvSpPr txBox="1"/>
          <p:nvPr/>
        </p:nvSpPr>
        <p:spPr>
          <a:xfrm>
            <a:off x="1560464" y="6239370"/>
            <a:ext cx="3082813" cy="379656"/>
          </a:xfrm>
          <a:prstGeom prst="rect">
            <a:avLst/>
          </a:prstGeom>
          <a:noFill/>
        </p:spPr>
        <p:txBody>
          <a:bodyPr wrap="square">
            <a:spAutoFit/>
          </a:bodyPr>
          <a:lstStyle/>
          <a:p>
            <a:pPr algn="ctr"/>
            <a:r>
              <a:rPr lang="en-US" sz="1867" dirty="0">
                <a:solidFill>
                  <a:srgbClr val="53585F"/>
                </a:solidFill>
              </a:rPr>
              <a:t>(Pratt et al., 2020, …)</a:t>
            </a:r>
          </a:p>
        </p:txBody>
      </p:sp>
      <p:grpSp>
        <p:nvGrpSpPr>
          <p:cNvPr id="9" name="Group 8">
            <a:extLst>
              <a:ext uri="{FF2B5EF4-FFF2-40B4-BE49-F238E27FC236}">
                <a16:creationId xmlns:a16="http://schemas.microsoft.com/office/drawing/2014/main" xmlns="" id="{B4C797C6-258C-5728-A1EB-C4E02CBC2E6F}"/>
              </a:ext>
            </a:extLst>
          </p:cNvPr>
          <p:cNvGrpSpPr/>
          <p:nvPr/>
        </p:nvGrpSpPr>
        <p:grpSpPr>
          <a:xfrm>
            <a:off x="334166" y="1221333"/>
            <a:ext cx="5535412" cy="2437583"/>
            <a:chOff x="250624" y="915999"/>
            <a:chExt cx="4151559" cy="1828187"/>
          </a:xfrm>
        </p:grpSpPr>
        <p:pic>
          <p:nvPicPr>
            <p:cNvPr id="25" name="Picture 24" descr="Table&#10;&#10;Description automatically generated">
              <a:extLst>
                <a:ext uri="{FF2B5EF4-FFF2-40B4-BE49-F238E27FC236}">
                  <a16:creationId xmlns:a16="http://schemas.microsoft.com/office/drawing/2014/main" xmlns="" id="{87DBD2CC-C30F-8DBB-FB78-C72C972198EB}"/>
                </a:ext>
              </a:extLst>
            </p:cNvPr>
            <p:cNvPicPr>
              <a:picLocks noChangeAspect="1"/>
            </p:cNvPicPr>
            <p:nvPr/>
          </p:nvPicPr>
          <p:blipFill>
            <a:blip r:embed="rId5"/>
            <a:stretch>
              <a:fillRect/>
            </a:stretch>
          </p:blipFill>
          <p:spPr>
            <a:xfrm>
              <a:off x="250624" y="924641"/>
              <a:ext cx="2173169" cy="1788098"/>
            </a:xfrm>
            <a:prstGeom prst="rect">
              <a:avLst/>
            </a:prstGeom>
          </p:spPr>
        </p:pic>
        <p:pic>
          <p:nvPicPr>
            <p:cNvPr id="28" name="Picture 27" descr="A picture containing text, dog&#10;&#10;Description automatically generated">
              <a:extLst>
                <a:ext uri="{FF2B5EF4-FFF2-40B4-BE49-F238E27FC236}">
                  <a16:creationId xmlns:a16="http://schemas.microsoft.com/office/drawing/2014/main" xmlns="" id="{00DAFE74-E613-9910-E34B-7C2F0887CF5F}"/>
                </a:ext>
              </a:extLst>
            </p:cNvPr>
            <p:cNvPicPr>
              <a:picLocks noChangeAspect="1"/>
            </p:cNvPicPr>
            <p:nvPr/>
          </p:nvPicPr>
          <p:blipFill>
            <a:blip r:embed="rId6"/>
            <a:stretch>
              <a:fillRect/>
            </a:stretch>
          </p:blipFill>
          <p:spPr>
            <a:xfrm>
              <a:off x="2423793" y="915999"/>
              <a:ext cx="1978390" cy="1828187"/>
            </a:xfrm>
            <a:prstGeom prst="rect">
              <a:avLst/>
            </a:prstGeom>
          </p:spPr>
        </p:pic>
      </p:grpSp>
      <p:sp>
        <p:nvSpPr>
          <p:cNvPr id="14" name="Right Arrow 13">
            <a:extLst>
              <a:ext uri="{FF2B5EF4-FFF2-40B4-BE49-F238E27FC236}">
                <a16:creationId xmlns:a16="http://schemas.microsoft.com/office/drawing/2014/main" xmlns="" id="{1D598E17-D2EA-5043-E6C0-2C980D105AB5}"/>
              </a:ext>
            </a:extLst>
          </p:cNvPr>
          <p:cNvSpPr/>
          <p:nvPr/>
        </p:nvSpPr>
        <p:spPr>
          <a:xfrm>
            <a:off x="8243033" y="5155764"/>
            <a:ext cx="609600" cy="2438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4" name="Freeform 23">
            <a:extLst>
              <a:ext uri="{FF2B5EF4-FFF2-40B4-BE49-F238E27FC236}">
                <a16:creationId xmlns:a16="http://schemas.microsoft.com/office/drawing/2014/main" xmlns="" id="{CD1854A2-57B4-564F-1BBF-B8ABD57AE86D}"/>
              </a:ext>
            </a:extLst>
          </p:cNvPr>
          <p:cNvSpPr/>
          <p:nvPr/>
        </p:nvSpPr>
        <p:spPr>
          <a:xfrm>
            <a:off x="9183406" y="1082643"/>
            <a:ext cx="2886529" cy="1881471"/>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dirty="0"/>
          </a:p>
        </p:txBody>
      </p:sp>
      <p:sp>
        <p:nvSpPr>
          <p:cNvPr id="27" name="TextBox 26">
            <a:extLst>
              <a:ext uri="{FF2B5EF4-FFF2-40B4-BE49-F238E27FC236}">
                <a16:creationId xmlns:a16="http://schemas.microsoft.com/office/drawing/2014/main" xmlns="" id="{72C61EF1-25B4-887F-8833-409284F96DB6}"/>
              </a:ext>
            </a:extLst>
          </p:cNvPr>
          <p:cNvSpPr txBox="1"/>
          <p:nvPr/>
        </p:nvSpPr>
        <p:spPr>
          <a:xfrm>
            <a:off x="9183405" y="1118813"/>
            <a:ext cx="1702710" cy="420564"/>
          </a:xfrm>
          <a:prstGeom prst="rect">
            <a:avLst/>
          </a:prstGeom>
          <a:noFill/>
        </p:spPr>
        <p:txBody>
          <a:bodyPr wrap="none" rtlCol="0">
            <a:spAutoFit/>
          </a:bodyPr>
          <a:lstStyle/>
          <a:p>
            <a:r>
              <a:rPr lang="en-US" sz="2133" b="1" dirty="0">
                <a:solidFill>
                  <a:srgbClr val="53585F"/>
                </a:solidFill>
              </a:rPr>
              <a:t>Vision-Only</a:t>
            </a:r>
          </a:p>
        </p:txBody>
      </p:sp>
      <p:sp>
        <p:nvSpPr>
          <p:cNvPr id="29" name="TextBox 28">
            <a:extLst>
              <a:ext uri="{FF2B5EF4-FFF2-40B4-BE49-F238E27FC236}">
                <a16:creationId xmlns:a16="http://schemas.microsoft.com/office/drawing/2014/main" xmlns="" id="{88B29E35-D54A-7BEF-502A-675E7E5D9F1B}"/>
              </a:ext>
            </a:extLst>
          </p:cNvPr>
          <p:cNvSpPr txBox="1"/>
          <p:nvPr/>
        </p:nvSpPr>
        <p:spPr>
          <a:xfrm>
            <a:off x="9227184" y="2065452"/>
            <a:ext cx="2824812" cy="748795"/>
          </a:xfrm>
          <a:prstGeom prst="rect">
            <a:avLst/>
          </a:prstGeom>
          <a:noFill/>
        </p:spPr>
        <p:txBody>
          <a:bodyPr wrap="none" rtlCol="0">
            <a:spAutoFit/>
          </a:bodyPr>
          <a:lstStyle>
            <a:defPPr marR="0" lvl="0" algn="l" rtl="0">
              <a:lnSpc>
                <a:spcPct val="100000"/>
              </a:lnSpc>
              <a:spcBef>
                <a:spcPts val="0"/>
              </a:spcBef>
              <a:spcAft>
                <a:spcPts val="0"/>
              </a:spcAft>
            </a:defPPr>
            <a:lvl1pPr>
              <a:defRPr sz="1600" b="1">
                <a:solidFill>
                  <a:srgbClr val="53585F"/>
                </a:solidFill>
              </a:defRPr>
            </a:lvl1pPr>
          </a:lstStyle>
          <a:p>
            <a:r>
              <a:rPr lang="en-US" sz="2133" dirty="0"/>
              <a:t>Bottleneck:</a:t>
            </a:r>
          </a:p>
          <a:p>
            <a:r>
              <a:rPr lang="en-US" sz="2133" dirty="0"/>
              <a:t>Cross-modal Fusion</a:t>
            </a:r>
          </a:p>
        </p:txBody>
      </p:sp>
      <p:sp>
        <p:nvSpPr>
          <p:cNvPr id="4" name="TextBox 3">
            <a:extLst>
              <a:ext uri="{FF2B5EF4-FFF2-40B4-BE49-F238E27FC236}">
                <a16:creationId xmlns:a16="http://schemas.microsoft.com/office/drawing/2014/main" xmlns="" id="{B2D291EE-E367-3582-0396-1A6F2C45BF6B}"/>
              </a:ext>
            </a:extLst>
          </p:cNvPr>
          <p:cNvSpPr txBox="1"/>
          <p:nvPr/>
        </p:nvSpPr>
        <p:spPr>
          <a:xfrm>
            <a:off x="7230297" y="4196926"/>
            <a:ext cx="2414496" cy="748795"/>
          </a:xfrm>
          <a:prstGeom prst="rect">
            <a:avLst/>
          </a:prstGeom>
          <a:noFill/>
        </p:spPr>
        <p:txBody>
          <a:bodyPr wrap="square">
            <a:spAutoFit/>
          </a:bodyPr>
          <a:lstStyle/>
          <a:p>
            <a:pPr algn="ctr"/>
            <a:r>
              <a:rPr lang="en-US" sz="2133" b="1" dirty="0">
                <a:solidFill>
                  <a:schemeClr val="bg1"/>
                </a:solidFill>
              </a:rPr>
              <a:t>Structural </a:t>
            </a:r>
            <a:br>
              <a:rPr lang="en-US" sz="2133" b="1" dirty="0">
                <a:solidFill>
                  <a:schemeClr val="bg1"/>
                </a:solidFill>
              </a:rPr>
            </a:br>
            <a:r>
              <a:rPr lang="en-US" sz="2133" b="1" dirty="0">
                <a:solidFill>
                  <a:schemeClr val="bg1"/>
                </a:solidFill>
              </a:rPr>
              <a:t>Transfer</a:t>
            </a:r>
            <a:endParaRPr lang="en-US" sz="2133" dirty="0"/>
          </a:p>
        </p:txBody>
      </p:sp>
      <p:sp>
        <p:nvSpPr>
          <p:cNvPr id="5" name="Google Shape;373;p26">
            <a:extLst>
              <a:ext uri="{FF2B5EF4-FFF2-40B4-BE49-F238E27FC236}">
                <a16:creationId xmlns:a16="http://schemas.microsoft.com/office/drawing/2014/main" xmlns="" id="{3466DF02-49B3-D346-DD07-E66AB29FBD43}"/>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1" name="Google Shape;376;p26">
            <a:extLst>
              <a:ext uri="{FF2B5EF4-FFF2-40B4-BE49-F238E27FC236}">
                <a16:creationId xmlns:a16="http://schemas.microsoft.com/office/drawing/2014/main" xmlns="" id="{0FA9505C-DF8A-B6C1-08C5-3AF490B5E72E}"/>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4560049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0" name="Picture 14">
            <a:extLst>
              <a:ext uri="{FF2B5EF4-FFF2-40B4-BE49-F238E27FC236}">
                <a16:creationId xmlns:a16="http://schemas.microsoft.com/office/drawing/2014/main" xmlns="" id="{0D3571E6-6C84-7B47-8011-54029DE6A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76" y="780288"/>
            <a:ext cx="9042400"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C4EBEC2-3C9B-9B43-BC06-F55BDB0BD399}"/>
              </a:ext>
            </a:extLst>
          </p:cNvPr>
          <p:cNvSpPr txBox="1"/>
          <p:nvPr/>
        </p:nvSpPr>
        <p:spPr>
          <a:xfrm>
            <a:off x="4796128" y="4844913"/>
            <a:ext cx="3180328" cy="1461780"/>
          </a:xfrm>
          <a:prstGeom prst="rect">
            <a:avLst/>
          </a:prstGeom>
        </p:spPr>
        <p:txBody>
          <a:bodyPr vert="horz" lIns="121920" tIns="60960" rIns="121920" bIns="60960" rtlCol="0" anchor="ctr">
            <a:normAutofit/>
          </a:bodyPr>
          <a:lstStyle/>
          <a:p>
            <a:pPr defTabSz="1219170">
              <a:lnSpc>
                <a:spcPct val="90000"/>
              </a:lnSpc>
              <a:spcAft>
                <a:spcPts val="800"/>
              </a:spcAft>
              <a:defRPr/>
            </a:pPr>
            <a:r>
              <a:rPr lang="en-US" sz="2667" kern="1200" dirty="0">
                <a:solidFill>
                  <a:srgbClr val="FFFFFF"/>
                </a:solidFill>
                <a:ea typeface="+mn-ea"/>
              </a:rPr>
              <a:t>Event</a:t>
            </a:r>
            <a:r>
              <a:rPr lang="en-US" altLang="zh-CN" sz="2667" kern="1200" dirty="0">
                <a:solidFill>
                  <a:srgbClr val="FFFFFF"/>
                </a:solidFill>
                <a:ea typeface="宋体" panose="02010600030101010101" pitchFamily="2" charset="-122"/>
              </a:rPr>
              <a:t> Extraction</a:t>
            </a:r>
            <a:endParaRPr lang="en-US" sz="2667" kern="1200" dirty="0">
              <a:solidFill>
                <a:srgbClr val="FFFFFF"/>
              </a:solidFill>
              <a:ea typeface="+mn-ea"/>
            </a:endParaRPr>
          </a:p>
        </p:txBody>
      </p:sp>
      <p:sp>
        <p:nvSpPr>
          <p:cNvPr id="7" name="TextBox 6">
            <a:extLst>
              <a:ext uri="{FF2B5EF4-FFF2-40B4-BE49-F238E27FC236}">
                <a16:creationId xmlns:a16="http://schemas.microsoft.com/office/drawing/2014/main" xmlns="" id="{69D7ED0C-98ED-4642-B303-50D9CD38BB43}"/>
              </a:ext>
            </a:extLst>
          </p:cNvPr>
          <p:cNvSpPr txBox="1"/>
          <p:nvPr/>
        </p:nvSpPr>
        <p:spPr>
          <a:xfrm>
            <a:off x="114681" y="5308917"/>
            <a:ext cx="4598788" cy="461665"/>
          </a:xfrm>
          <a:prstGeom prst="rect">
            <a:avLst/>
          </a:prstGeom>
          <a:noFill/>
        </p:spPr>
        <p:txBody>
          <a:bodyPr wrap="square">
            <a:spAutoFit/>
          </a:bodyPr>
          <a:lstStyle/>
          <a:p>
            <a:pPr defTabSz="1219170">
              <a:defRPr/>
            </a:pPr>
            <a:r>
              <a:rPr lang="en-US" altLang="zh-CN" sz="2400" b="1" kern="1200" dirty="0">
                <a:solidFill>
                  <a:srgbClr val="FFFFFF"/>
                </a:solidFill>
                <a:ea typeface="宋体" panose="02010600030101010101" pitchFamily="2" charset="-122"/>
              </a:rPr>
              <a:t>Natural</a:t>
            </a:r>
            <a:r>
              <a:rPr lang="zh-CN" altLang="en-US" sz="2400" b="1" kern="1200" dirty="0">
                <a:solidFill>
                  <a:srgbClr val="FFFFFF"/>
                </a:solidFill>
                <a:ea typeface="宋体" panose="02010600030101010101" pitchFamily="2" charset="-122"/>
              </a:rPr>
              <a:t> </a:t>
            </a:r>
            <a:r>
              <a:rPr lang="en-US" altLang="zh-CN" sz="2400" b="1" kern="1200" dirty="0">
                <a:solidFill>
                  <a:srgbClr val="FFFFFF"/>
                </a:solidFill>
                <a:ea typeface="宋体" panose="02010600030101010101" pitchFamily="2" charset="-122"/>
              </a:rPr>
              <a:t>Language</a:t>
            </a:r>
            <a:r>
              <a:rPr lang="zh-CN" altLang="en-US" sz="2400" b="1" kern="1200" dirty="0">
                <a:solidFill>
                  <a:srgbClr val="FFFFFF"/>
                </a:solidFill>
                <a:ea typeface="宋体" panose="02010600030101010101" pitchFamily="2" charset="-122"/>
              </a:rPr>
              <a:t> </a:t>
            </a:r>
            <a:r>
              <a:rPr lang="en-US" altLang="zh-CN" sz="2400" b="1" kern="1200" dirty="0">
                <a:solidFill>
                  <a:srgbClr val="FFFFFF"/>
                </a:solidFill>
                <a:ea typeface="宋体" panose="02010600030101010101" pitchFamily="2" charset="-122"/>
              </a:rPr>
              <a:t>Processing</a:t>
            </a:r>
            <a:endParaRPr lang="en-US" sz="2400" b="1" dirty="0"/>
          </a:p>
        </p:txBody>
      </p:sp>
      <p:sp>
        <p:nvSpPr>
          <p:cNvPr id="4" name="Left Brace 3">
            <a:extLst>
              <a:ext uri="{FF2B5EF4-FFF2-40B4-BE49-F238E27FC236}">
                <a16:creationId xmlns:a16="http://schemas.microsoft.com/office/drawing/2014/main" xmlns="" id="{ECCE1024-1F3A-3C4C-9555-64717CBF044F}"/>
              </a:ext>
            </a:extLst>
          </p:cNvPr>
          <p:cNvSpPr/>
          <p:nvPr/>
        </p:nvSpPr>
        <p:spPr>
          <a:xfrm>
            <a:off x="7542504" y="5139268"/>
            <a:ext cx="185985" cy="914400"/>
          </a:xfrm>
          <a:prstGeom prst="leftBrace">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defRPr/>
            </a:pPr>
            <a:endParaRPr lang="en-US" sz="1867">
              <a:solidFill>
                <a:srgbClr val="000000"/>
              </a:solidFill>
              <a:latin typeface="Arial"/>
            </a:endParaRPr>
          </a:p>
        </p:txBody>
      </p:sp>
      <p:sp>
        <p:nvSpPr>
          <p:cNvPr id="10" name="TextBox 9">
            <a:extLst>
              <a:ext uri="{FF2B5EF4-FFF2-40B4-BE49-F238E27FC236}">
                <a16:creationId xmlns:a16="http://schemas.microsoft.com/office/drawing/2014/main" xmlns="" id="{05697C40-2637-934F-89B3-71465F84ACD4}"/>
              </a:ext>
            </a:extLst>
          </p:cNvPr>
          <p:cNvSpPr txBox="1"/>
          <p:nvPr/>
        </p:nvSpPr>
        <p:spPr>
          <a:xfrm>
            <a:off x="7728489" y="4865576"/>
            <a:ext cx="2994343" cy="424732"/>
          </a:xfrm>
          <a:prstGeom prst="rect">
            <a:avLst/>
          </a:prstGeom>
          <a:noFill/>
        </p:spPr>
        <p:txBody>
          <a:bodyPr wrap="square">
            <a:spAutoFit/>
          </a:bodyPr>
          <a:lstStyle/>
          <a:p>
            <a:pPr defTabSz="1219170">
              <a:lnSpc>
                <a:spcPct val="90000"/>
              </a:lnSpc>
              <a:spcAft>
                <a:spcPts val="800"/>
              </a:spcAft>
              <a:defRPr/>
            </a:pPr>
            <a:r>
              <a:rPr lang="en-US" sz="2400" kern="1200" dirty="0">
                <a:solidFill>
                  <a:srgbClr val="FFFFFF"/>
                </a:solidFill>
                <a:ea typeface="+mn-ea"/>
              </a:rPr>
              <a:t>Trigger</a:t>
            </a:r>
            <a:r>
              <a:rPr lang="zh-CN" altLang="en-US" sz="2400" kern="1200" dirty="0">
                <a:solidFill>
                  <a:srgbClr val="FFFFFF"/>
                </a:solidFill>
                <a:ea typeface="宋体" panose="02010600030101010101" pitchFamily="2" charset="-122"/>
              </a:rPr>
              <a:t> </a:t>
            </a:r>
            <a:r>
              <a:rPr lang="en-US" altLang="zh-CN" sz="2400" kern="1200" dirty="0">
                <a:solidFill>
                  <a:srgbClr val="FFFFFF"/>
                </a:solidFill>
                <a:ea typeface="宋体" panose="02010600030101010101" pitchFamily="2" charset="-122"/>
              </a:rPr>
              <a:t>Word</a:t>
            </a:r>
            <a:endParaRPr lang="en-US" sz="2400" kern="1200" dirty="0">
              <a:solidFill>
                <a:srgbClr val="FFFFFF"/>
              </a:solidFill>
              <a:ea typeface="+mn-ea"/>
            </a:endParaRPr>
          </a:p>
        </p:txBody>
      </p:sp>
      <p:grpSp>
        <p:nvGrpSpPr>
          <p:cNvPr id="6" name="Group 5">
            <a:extLst>
              <a:ext uri="{FF2B5EF4-FFF2-40B4-BE49-F238E27FC236}">
                <a16:creationId xmlns:a16="http://schemas.microsoft.com/office/drawing/2014/main" xmlns="" id="{2F94EF03-2904-834A-A669-C7D2EA430ED6}"/>
              </a:ext>
            </a:extLst>
          </p:cNvPr>
          <p:cNvGrpSpPr/>
          <p:nvPr/>
        </p:nvGrpSpPr>
        <p:grpSpPr>
          <a:xfrm>
            <a:off x="950976" y="780288"/>
            <a:ext cx="9042400" cy="2387600"/>
            <a:chOff x="1181100" y="1036315"/>
            <a:chExt cx="6781800" cy="1790700"/>
          </a:xfrm>
        </p:grpSpPr>
        <p:pic>
          <p:nvPicPr>
            <p:cNvPr id="19472" name="Picture 16">
              <a:extLst>
                <a:ext uri="{FF2B5EF4-FFF2-40B4-BE49-F238E27FC236}">
                  <a16:creationId xmlns:a16="http://schemas.microsoft.com/office/drawing/2014/main" xmlns="" id="{B983D3B1-16B4-5845-88F9-1B105BD01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036315"/>
              <a:ext cx="6781800" cy="1790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B8BB3443-F732-5A45-84FE-819401C30B5F}"/>
                </a:ext>
              </a:extLst>
            </p:cNvPr>
            <p:cNvSpPr/>
            <p:nvPr/>
          </p:nvSpPr>
          <p:spPr>
            <a:xfrm>
              <a:off x="7347283" y="1465179"/>
              <a:ext cx="379664" cy="166627"/>
            </a:xfrm>
            <a:prstGeom prst="rect">
              <a:avLst/>
            </a:prstGeom>
            <a:solidFill>
              <a:srgbClr val="E6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grpSp>
      <p:sp>
        <p:nvSpPr>
          <p:cNvPr id="3" name="TextBox 2">
            <a:extLst>
              <a:ext uri="{FF2B5EF4-FFF2-40B4-BE49-F238E27FC236}">
                <a16:creationId xmlns:a16="http://schemas.microsoft.com/office/drawing/2014/main" xmlns="" id="{78B82F5A-A4A3-8B47-B7AD-B24E01C9C693}"/>
              </a:ext>
            </a:extLst>
          </p:cNvPr>
          <p:cNvSpPr txBox="1"/>
          <p:nvPr/>
        </p:nvSpPr>
        <p:spPr>
          <a:xfrm>
            <a:off x="3633216" y="1571950"/>
            <a:ext cx="686406" cy="338554"/>
          </a:xfrm>
          <a:prstGeom prst="rect">
            <a:avLst/>
          </a:prstGeom>
          <a:noFill/>
        </p:spPr>
        <p:txBody>
          <a:bodyPr wrap="none" rtlCol="0">
            <a:spAutoFit/>
          </a:bodyPr>
          <a:lstStyle/>
          <a:p>
            <a:pPr defTabSz="1219170">
              <a:defRPr/>
            </a:pPr>
            <a:r>
              <a:rPr lang="en-US" sz="1600" b="1" u="sng" dirty="0">
                <a:solidFill>
                  <a:srgbClr val="0F6FC6"/>
                </a:solidFill>
                <a:latin typeface="Helvetica" pitchFamily="2" charset="0"/>
                <a:cs typeface="DecoType Naskh" pitchFamily="2" charset="-78"/>
              </a:rPr>
              <a:t>carry</a:t>
            </a:r>
          </a:p>
        </p:txBody>
      </p:sp>
      <p:sp>
        <p:nvSpPr>
          <p:cNvPr id="14" name="Title 1">
            <a:extLst>
              <a:ext uri="{FF2B5EF4-FFF2-40B4-BE49-F238E27FC236}">
                <a16:creationId xmlns:a16="http://schemas.microsoft.com/office/drawing/2014/main" xmlns="" id="{4FF4C5DF-756B-5E4F-84D0-86BE707091BA}"/>
              </a:ext>
            </a:extLst>
          </p:cNvPr>
          <p:cNvSpPr txBox="1">
            <a:spLocks/>
          </p:cNvSpPr>
          <p:nvPr/>
        </p:nvSpPr>
        <p:spPr>
          <a:xfrm>
            <a:off x="354957" y="1065199"/>
            <a:ext cx="12003395" cy="6889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933" b="1" dirty="0">
              <a:solidFill>
                <a:srgbClr val="53585F"/>
              </a:solidFill>
            </a:endParaRPr>
          </a:p>
        </p:txBody>
      </p:sp>
      <p:sp>
        <p:nvSpPr>
          <p:cNvPr id="9" name="Title 8">
            <a:extLst>
              <a:ext uri="{FF2B5EF4-FFF2-40B4-BE49-F238E27FC236}">
                <a16:creationId xmlns:a16="http://schemas.microsoft.com/office/drawing/2014/main" xmlns="" id="{CE43D93E-DA86-6846-D6F0-C9789C6B2EB7}"/>
              </a:ext>
            </a:extLst>
          </p:cNvPr>
          <p:cNvSpPr>
            <a:spLocks noGrp="1"/>
          </p:cNvSpPr>
          <p:nvPr>
            <p:ph type="title"/>
          </p:nvPr>
        </p:nvSpPr>
        <p:spPr/>
        <p:txBody>
          <a:bodyPr/>
          <a:lstStyle/>
          <a:p>
            <a:r>
              <a:rPr lang="en-US" dirty="0"/>
              <a:t>CLIP-Event: Event-Driven Vision-Language Pretraining</a:t>
            </a:r>
          </a:p>
        </p:txBody>
      </p:sp>
      <p:sp>
        <p:nvSpPr>
          <p:cNvPr id="16" name="Slide Number Placeholder 3">
            <a:extLst>
              <a:ext uri="{FF2B5EF4-FFF2-40B4-BE49-F238E27FC236}">
                <a16:creationId xmlns:a16="http://schemas.microsoft.com/office/drawing/2014/main" xmlns="" id="{6ECD7FC3-E978-9118-646A-272AA9F04D09}"/>
              </a:ext>
            </a:extLst>
          </p:cNvPr>
          <p:cNvSpPr txBox="1">
            <a:spLocks/>
          </p:cNvSpPr>
          <p:nvPr/>
        </p:nvSpPr>
        <p:spPr>
          <a:xfrm>
            <a:off x="9109275"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16</a:t>
            </a:r>
          </a:p>
        </p:txBody>
      </p:sp>
      <p:sp>
        <p:nvSpPr>
          <p:cNvPr id="13" name="TextBox 12">
            <a:extLst>
              <a:ext uri="{FF2B5EF4-FFF2-40B4-BE49-F238E27FC236}">
                <a16:creationId xmlns:a16="http://schemas.microsoft.com/office/drawing/2014/main" xmlns="" id="{2B3A3D61-33F0-DE69-BC54-6F37F40736C5}"/>
              </a:ext>
            </a:extLst>
          </p:cNvPr>
          <p:cNvSpPr txBox="1"/>
          <p:nvPr/>
        </p:nvSpPr>
        <p:spPr>
          <a:xfrm>
            <a:off x="232229" y="6380213"/>
            <a:ext cx="2754436" cy="276999"/>
          </a:xfrm>
          <a:prstGeom prst="rect">
            <a:avLst/>
          </a:prstGeom>
          <a:noFill/>
        </p:spPr>
        <p:txBody>
          <a:bodyPr wrap="square">
            <a:spAutoFit/>
          </a:bodyPr>
          <a:lstStyle/>
          <a:p>
            <a:r>
              <a:rPr lang="en-US" sz="1200" dirty="0"/>
              <a:t>[Manling Li, et al., CVPR 2022]</a:t>
            </a:r>
          </a:p>
        </p:txBody>
      </p:sp>
      <p:sp>
        <p:nvSpPr>
          <p:cNvPr id="15" name="TextBox 14">
            <a:extLst>
              <a:ext uri="{FF2B5EF4-FFF2-40B4-BE49-F238E27FC236}">
                <a16:creationId xmlns:a16="http://schemas.microsoft.com/office/drawing/2014/main" xmlns="" id="{E6D1403D-807F-9BD3-7C84-92C0128FB934}"/>
              </a:ext>
            </a:extLst>
          </p:cNvPr>
          <p:cNvSpPr txBox="1"/>
          <p:nvPr/>
        </p:nvSpPr>
        <p:spPr>
          <a:xfrm>
            <a:off x="5129054" y="2745309"/>
            <a:ext cx="1250663" cy="276999"/>
          </a:xfrm>
          <a:prstGeom prst="rect">
            <a:avLst/>
          </a:prstGeom>
          <a:noFill/>
        </p:spPr>
        <p:txBody>
          <a:bodyPr wrap="none" rtlCol="0">
            <a:spAutoFit/>
          </a:bodyPr>
          <a:lstStyle/>
          <a:p>
            <a:r>
              <a:rPr lang="en-US" sz="1200" dirty="0">
                <a:solidFill>
                  <a:schemeClr val="tx1"/>
                </a:solidFill>
              </a:rPr>
              <a:t>(Lin et al, 2020)</a:t>
            </a:r>
          </a:p>
        </p:txBody>
      </p:sp>
      <p:sp>
        <p:nvSpPr>
          <p:cNvPr id="17" name="Google Shape;373;p26">
            <a:extLst>
              <a:ext uri="{FF2B5EF4-FFF2-40B4-BE49-F238E27FC236}">
                <a16:creationId xmlns:a16="http://schemas.microsoft.com/office/drawing/2014/main" xmlns="" id="{206963BE-4A37-1B7A-42C1-7318F0378EFD}"/>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8" name="Google Shape;376;p26">
            <a:extLst>
              <a:ext uri="{FF2B5EF4-FFF2-40B4-BE49-F238E27FC236}">
                <a16:creationId xmlns:a16="http://schemas.microsoft.com/office/drawing/2014/main" xmlns="" id="{D4759929-95CD-6EF5-2C34-E993F93D743C}"/>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83497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0" nodeType="afterEffect">
                                  <p:stCondLst>
                                    <p:cond delay="0"/>
                                  </p:stCondLst>
                                  <p:childTnLst>
                                    <p:animMotion origin="layout" path="M -2.22222E-6 -2.83951E-6 L 0.44393 -0.04568 " pathEditMode="relative" rAng="0" ptsTypes="AA">
                                      <p:cBhvr>
                                        <p:cTn id="9" dur="2000" fill="hold"/>
                                        <p:tgtEl>
                                          <p:spTgt spid="3"/>
                                        </p:tgtEl>
                                        <p:attrNameLst>
                                          <p:attrName>ppt_x</p:attrName>
                                          <p:attrName>ppt_y</p:attrName>
                                        </p:attrNameLst>
                                      </p:cBhvr>
                                      <p:rCtr x="22187" y="-2284"/>
                                    </p:animMotion>
                                  </p:childTnLst>
                                </p:cTn>
                              </p:par>
                            </p:childTnLst>
                          </p:cTn>
                        </p:par>
                        <p:par>
                          <p:cTn id="10" fill="hold">
                            <p:stCondLst>
                              <p:cond delay="2000"/>
                            </p:stCondLst>
                            <p:childTnLst>
                              <p:par>
                                <p:cTn id="11" presetID="1" presetClass="exit" presetSubtype="0" fill="hold" nodeType="afterEffect">
                                  <p:stCondLst>
                                    <p:cond delay="0"/>
                                  </p:stCondLst>
                                  <p:childTnLst>
                                    <p:set>
                                      <p:cBhvr>
                                        <p:cTn id="12" dur="1" fill="hold">
                                          <p:stCondLst>
                                            <p:cond delay="0"/>
                                          </p:stCondLst>
                                        </p:cTn>
                                        <p:tgtEl>
                                          <p:spTgt spid="19470"/>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8" name="Picture 12">
            <a:extLst>
              <a:ext uri="{FF2B5EF4-FFF2-40B4-BE49-F238E27FC236}">
                <a16:creationId xmlns:a16="http://schemas.microsoft.com/office/drawing/2014/main" xmlns="" id="{16AA68B3-2F9E-B94C-BA7C-97A1AB250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76" y="780288"/>
            <a:ext cx="9059333" cy="23876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4B3C3B25-9710-AF21-46B7-1F686070D9C0}"/>
              </a:ext>
            </a:extLst>
          </p:cNvPr>
          <p:cNvSpPr txBox="1"/>
          <p:nvPr/>
        </p:nvSpPr>
        <p:spPr>
          <a:xfrm>
            <a:off x="6881582" y="2097583"/>
            <a:ext cx="626775" cy="246221"/>
          </a:xfrm>
          <a:prstGeom prst="rect">
            <a:avLst/>
          </a:prstGeom>
          <a:solidFill>
            <a:schemeClr val="bg1"/>
          </a:solidFill>
        </p:spPr>
        <p:txBody>
          <a:bodyPr wrap="none" lIns="0" tIns="0" rIns="0" bIns="0" rtlCol="0">
            <a:spAutoFit/>
          </a:bodyPr>
          <a:lstStyle/>
          <a:p>
            <a:r>
              <a:rPr lang="en-US" sz="1600" b="1" dirty="0">
                <a:solidFill>
                  <a:schemeClr val="tx1"/>
                </a:solidFill>
              </a:rPr>
              <a:t>Target</a:t>
            </a:r>
          </a:p>
        </p:txBody>
      </p:sp>
      <p:sp>
        <p:nvSpPr>
          <p:cNvPr id="2" name="TextBox 1">
            <a:extLst>
              <a:ext uri="{FF2B5EF4-FFF2-40B4-BE49-F238E27FC236}">
                <a16:creationId xmlns:a16="http://schemas.microsoft.com/office/drawing/2014/main" xmlns="" id="{7C4EBEC2-3C9B-9B43-BC06-F55BDB0BD399}"/>
              </a:ext>
            </a:extLst>
          </p:cNvPr>
          <p:cNvSpPr txBox="1"/>
          <p:nvPr/>
        </p:nvSpPr>
        <p:spPr>
          <a:xfrm>
            <a:off x="4796128" y="4844914"/>
            <a:ext cx="3180328" cy="1461780"/>
          </a:xfrm>
          <a:prstGeom prst="rect">
            <a:avLst/>
          </a:prstGeom>
        </p:spPr>
        <p:txBody>
          <a:bodyPr vert="horz" lIns="121920" tIns="60960" rIns="121920" bIns="60960" rtlCol="0" anchor="ctr">
            <a:normAutofit/>
          </a:bodyPr>
          <a:lstStyle/>
          <a:p>
            <a:pPr defTabSz="1219140">
              <a:lnSpc>
                <a:spcPct val="90000"/>
              </a:lnSpc>
              <a:spcAft>
                <a:spcPts val="800"/>
              </a:spcAft>
              <a:defRPr/>
            </a:pPr>
            <a:r>
              <a:rPr lang="en-US" sz="2667" kern="1200" dirty="0">
                <a:solidFill>
                  <a:srgbClr val="FFFFFF"/>
                </a:solidFill>
                <a:ea typeface="+mn-ea"/>
              </a:rPr>
              <a:t>Event</a:t>
            </a:r>
            <a:r>
              <a:rPr lang="en-US" altLang="zh-CN" sz="2667" kern="1200" dirty="0">
                <a:solidFill>
                  <a:srgbClr val="FFFFFF"/>
                </a:solidFill>
                <a:ea typeface="宋体" panose="02010600030101010101" pitchFamily="2" charset="-122"/>
              </a:rPr>
              <a:t> Extraction</a:t>
            </a:r>
            <a:endParaRPr lang="en-US" sz="2667" kern="1200" dirty="0">
              <a:solidFill>
                <a:srgbClr val="FFFFFF"/>
              </a:solidFill>
              <a:ea typeface="+mn-ea"/>
            </a:endParaRPr>
          </a:p>
        </p:txBody>
      </p:sp>
      <p:sp>
        <p:nvSpPr>
          <p:cNvPr id="7" name="TextBox 6">
            <a:extLst>
              <a:ext uri="{FF2B5EF4-FFF2-40B4-BE49-F238E27FC236}">
                <a16:creationId xmlns:a16="http://schemas.microsoft.com/office/drawing/2014/main" xmlns="" id="{69D7ED0C-98ED-4642-B303-50D9CD38BB43}"/>
              </a:ext>
            </a:extLst>
          </p:cNvPr>
          <p:cNvSpPr txBox="1"/>
          <p:nvPr/>
        </p:nvSpPr>
        <p:spPr>
          <a:xfrm>
            <a:off x="114682" y="5308918"/>
            <a:ext cx="4598788" cy="461665"/>
          </a:xfrm>
          <a:prstGeom prst="rect">
            <a:avLst/>
          </a:prstGeom>
          <a:noFill/>
        </p:spPr>
        <p:txBody>
          <a:bodyPr wrap="square">
            <a:spAutoFit/>
          </a:bodyPr>
          <a:lstStyle/>
          <a:p>
            <a:pPr defTabSz="1219140">
              <a:defRPr/>
            </a:pPr>
            <a:r>
              <a:rPr lang="en-US" altLang="zh-CN" sz="2400" b="1" kern="1200" dirty="0">
                <a:solidFill>
                  <a:srgbClr val="FFFFFF"/>
                </a:solidFill>
                <a:ea typeface="宋体" panose="02010600030101010101" pitchFamily="2" charset="-122"/>
              </a:rPr>
              <a:t>Natural</a:t>
            </a:r>
            <a:r>
              <a:rPr lang="zh-CN" altLang="en-US" sz="2400" b="1" kern="1200" dirty="0">
                <a:solidFill>
                  <a:srgbClr val="FFFFFF"/>
                </a:solidFill>
                <a:ea typeface="宋体" panose="02010600030101010101" pitchFamily="2" charset="-122"/>
              </a:rPr>
              <a:t> </a:t>
            </a:r>
            <a:r>
              <a:rPr lang="en-US" altLang="zh-CN" sz="2400" b="1" kern="1200" dirty="0">
                <a:solidFill>
                  <a:srgbClr val="FFFFFF"/>
                </a:solidFill>
                <a:ea typeface="宋体" panose="02010600030101010101" pitchFamily="2" charset="-122"/>
              </a:rPr>
              <a:t>Language</a:t>
            </a:r>
            <a:r>
              <a:rPr lang="zh-CN" altLang="en-US" sz="2400" b="1" kern="1200" dirty="0">
                <a:solidFill>
                  <a:srgbClr val="FFFFFF"/>
                </a:solidFill>
                <a:ea typeface="宋体" panose="02010600030101010101" pitchFamily="2" charset="-122"/>
              </a:rPr>
              <a:t> </a:t>
            </a:r>
            <a:r>
              <a:rPr lang="en-US" altLang="zh-CN" sz="2400" b="1" kern="1200" dirty="0">
                <a:solidFill>
                  <a:srgbClr val="FFFFFF"/>
                </a:solidFill>
                <a:ea typeface="宋体" panose="02010600030101010101" pitchFamily="2" charset="-122"/>
              </a:rPr>
              <a:t>Processing</a:t>
            </a:r>
            <a:endParaRPr lang="en-US" sz="2400" b="1" dirty="0">
              <a:ea typeface="+mn-ea"/>
            </a:endParaRPr>
          </a:p>
        </p:txBody>
      </p:sp>
      <p:sp>
        <p:nvSpPr>
          <p:cNvPr id="4" name="Left Brace 3">
            <a:extLst>
              <a:ext uri="{FF2B5EF4-FFF2-40B4-BE49-F238E27FC236}">
                <a16:creationId xmlns:a16="http://schemas.microsoft.com/office/drawing/2014/main" xmlns="" id="{ECCE1024-1F3A-3C4C-9555-64717CBF044F}"/>
              </a:ext>
            </a:extLst>
          </p:cNvPr>
          <p:cNvSpPr/>
          <p:nvPr/>
        </p:nvSpPr>
        <p:spPr>
          <a:xfrm>
            <a:off x="7542505" y="5139268"/>
            <a:ext cx="185985" cy="914400"/>
          </a:xfrm>
          <a:prstGeom prst="leftBrace">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defRPr/>
            </a:pPr>
            <a:endParaRPr lang="en-US" sz="1867">
              <a:solidFill>
                <a:srgbClr val="000000"/>
              </a:solidFill>
              <a:latin typeface="Arial"/>
            </a:endParaRPr>
          </a:p>
        </p:txBody>
      </p:sp>
      <p:sp>
        <p:nvSpPr>
          <p:cNvPr id="10" name="TextBox 9">
            <a:extLst>
              <a:ext uri="{FF2B5EF4-FFF2-40B4-BE49-F238E27FC236}">
                <a16:creationId xmlns:a16="http://schemas.microsoft.com/office/drawing/2014/main" xmlns="" id="{05697C40-2637-934F-89B3-71465F84ACD4}"/>
              </a:ext>
            </a:extLst>
          </p:cNvPr>
          <p:cNvSpPr txBox="1"/>
          <p:nvPr/>
        </p:nvSpPr>
        <p:spPr>
          <a:xfrm>
            <a:off x="7728490" y="4865576"/>
            <a:ext cx="2994343" cy="424732"/>
          </a:xfrm>
          <a:prstGeom prst="rect">
            <a:avLst/>
          </a:prstGeom>
          <a:noFill/>
        </p:spPr>
        <p:txBody>
          <a:bodyPr wrap="square">
            <a:spAutoFit/>
          </a:bodyPr>
          <a:lstStyle/>
          <a:p>
            <a:pPr defTabSz="1219140">
              <a:lnSpc>
                <a:spcPct val="90000"/>
              </a:lnSpc>
              <a:spcAft>
                <a:spcPts val="800"/>
              </a:spcAft>
              <a:defRPr/>
            </a:pPr>
            <a:r>
              <a:rPr lang="en-US" sz="2400" kern="1200" dirty="0">
                <a:solidFill>
                  <a:srgbClr val="FFFFFF"/>
                </a:solidFill>
                <a:ea typeface="+mn-ea"/>
              </a:rPr>
              <a:t>Trigger</a:t>
            </a:r>
            <a:r>
              <a:rPr lang="zh-CN" altLang="en-US" sz="2400" kern="1200" dirty="0">
                <a:solidFill>
                  <a:srgbClr val="FFFFFF"/>
                </a:solidFill>
                <a:ea typeface="宋体" panose="02010600030101010101" pitchFamily="2" charset="-122"/>
              </a:rPr>
              <a:t> </a:t>
            </a:r>
            <a:r>
              <a:rPr lang="en-US" altLang="zh-CN" sz="2400" kern="1200" dirty="0">
                <a:solidFill>
                  <a:srgbClr val="FFFFFF"/>
                </a:solidFill>
                <a:ea typeface="宋体" panose="02010600030101010101" pitchFamily="2" charset="-122"/>
              </a:rPr>
              <a:t>Word</a:t>
            </a:r>
            <a:endParaRPr lang="en-US" sz="2400" kern="1200" dirty="0">
              <a:solidFill>
                <a:srgbClr val="FFFFFF"/>
              </a:solidFill>
              <a:ea typeface="+mn-ea"/>
            </a:endParaRPr>
          </a:p>
        </p:txBody>
      </p:sp>
      <p:sp>
        <p:nvSpPr>
          <p:cNvPr id="11" name="TextBox 10">
            <a:extLst>
              <a:ext uri="{FF2B5EF4-FFF2-40B4-BE49-F238E27FC236}">
                <a16:creationId xmlns:a16="http://schemas.microsoft.com/office/drawing/2014/main" xmlns="" id="{16763D6E-8444-924A-A162-C3859369575B}"/>
              </a:ext>
            </a:extLst>
          </p:cNvPr>
          <p:cNvSpPr txBox="1"/>
          <p:nvPr/>
        </p:nvSpPr>
        <p:spPr>
          <a:xfrm>
            <a:off x="7728488" y="5836176"/>
            <a:ext cx="3843581" cy="424732"/>
          </a:xfrm>
          <a:prstGeom prst="rect">
            <a:avLst/>
          </a:prstGeom>
          <a:noFill/>
        </p:spPr>
        <p:txBody>
          <a:bodyPr wrap="square">
            <a:spAutoFit/>
          </a:bodyPr>
          <a:lstStyle/>
          <a:p>
            <a:pPr defTabSz="1219140">
              <a:lnSpc>
                <a:spcPct val="90000"/>
              </a:lnSpc>
              <a:spcAft>
                <a:spcPts val="800"/>
              </a:spcAft>
              <a:defRPr/>
            </a:pPr>
            <a:r>
              <a:rPr lang="en-US" sz="2400" kern="1200" dirty="0">
                <a:solidFill>
                  <a:srgbClr val="FFFFFF"/>
                </a:solidFill>
                <a:ea typeface="+mn-ea"/>
              </a:rPr>
              <a:t>Argument</a:t>
            </a:r>
            <a:r>
              <a:rPr lang="zh-CN" altLang="en-US" sz="2400" kern="1200" dirty="0">
                <a:solidFill>
                  <a:srgbClr val="FFFFFF"/>
                </a:solidFill>
                <a:ea typeface="宋体" panose="02010600030101010101" pitchFamily="2" charset="-122"/>
              </a:rPr>
              <a:t> </a:t>
            </a:r>
            <a:r>
              <a:rPr lang="en-US" altLang="zh-CN" sz="2400" kern="1200" dirty="0">
                <a:solidFill>
                  <a:srgbClr val="FFFFFF"/>
                </a:solidFill>
                <a:ea typeface="宋体" panose="02010600030101010101" pitchFamily="2" charset="-122"/>
              </a:rPr>
              <a:t>(Participant)</a:t>
            </a:r>
            <a:endParaRPr lang="en-US" sz="2400" kern="1200" dirty="0">
              <a:solidFill>
                <a:srgbClr val="FFFFFF"/>
              </a:solidFill>
              <a:ea typeface="+mn-ea"/>
            </a:endParaRPr>
          </a:p>
        </p:txBody>
      </p:sp>
      <p:sp>
        <p:nvSpPr>
          <p:cNvPr id="3" name="Rectangle 2">
            <a:extLst>
              <a:ext uri="{FF2B5EF4-FFF2-40B4-BE49-F238E27FC236}">
                <a16:creationId xmlns:a16="http://schemas.microsoft.com/office/drawing/2014/main" xmlns="" id="{EF045992-8355-5441-9091-A3FA97B0C323}"/>
              </a:ext>
            </a:extLst>
          </p:cNvPr>
          <p:cNvSpPr/>
          <p:nvPr/>
        </p:nvSpPr>
        <p:spPr>
          <a:xfrm>
            <a:off x="8100496" y="1729279"/>
            <a:ext cx="100584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867">
              <a:solidFill>
                <a:srgbClr val="FFFFFF"/>
              </a:solidFill>
              <a:latin typeface="Arial"/>
            </a:endParaRPr>
          </a:p>
        </p:txBody>
      </p:sp>
      <p:sp>
        <p:nvSpPr>
          <p:cNvPr id="12" name="Rectangle 11">
            <a:extLst>
              <a:ext uri="{FF2B5EF4-FFF2-40B4-BE49-F238E27FC236}">
                <a16:creationId xmlns:a16="http://schemas.microsoft.com/office/drawing/2014/main" xmlns="" id="{9BDFAD4E-8A87-FD41-B3F1-1F4B8E5DEC2C}"/>
              </a:ext>
            </a:extLst>
          </p:cNvPr>
          <p:cNvSpPr/>
          <p:nvPr/>
        </p:nvSpPr>
        <p:spPr>
          <a:xfrm>
            <a:off x="8100496" y="2129079"/>
            <a:ext cx="115824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867">
              <a:solidFill>
                <a:srgbClr val="FFFFFF"/>
              </a:solidFill>
              <a:latin typeface="Arial"/>
            </a:endParaRPr>
          </a:p>
        </p:txBody>
      </p:sp>
      <p:sp>
        <p:nvSpPr>
          <p:cNvPr id="13" name="Rectangle 12">
            <a:extLst>
              <a:ext uri="{FF2B5EF4-FFF2-40B4-BE49-F238E27FC236}">
                <a16:creationId xmlns:a16="http://schemas.microsoft.com/office/drawing/2014/main" xmlns="" id="{4A5468AE-87BE-334C-8C7F-A5E15CCCA0B1}"/>
              </a:ext>
            </a:extLst>
          </p:cNvPr>
          <p:cNvSpPr/>
          <p:nvPr/>
        </p:nvSpPr>
        <p:spPr>
          <a:xfrm>
            <a:off x="8100496" y="2515847"/>
            <a:ext cx="115824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867">
              <a:solidFill>
                <a:srgbClr val="FFFFFF"/>
              </a:solidFill>
              <a:latin typeface="Arial"/>
            </a:endParaRPr>
          </a:p>
        </p:txBody>
      </p:sp>
      <p:pic>
        <p:nvPicPr>
          <p:cNvPr id="9" name="Picture 8">
            <a:extLst>
              <a:ext uri="{FF2B5EF4-FFF2-40B4-BE49-F238E27FC236}">
                <a16:creationId xmlns:a16="http://schemas.microsoft.com/office/drawing/2014/main" xmlns="" id="{96ADDF23-02D2-FC47-96D4-9CCBC1B3EB5F}"/>
              </a:ext>
            </a:extLst>
          </p:cNvPr>
          <p:cNvPicPr>
            <a:picLocks noChangeAspect="1"/>
          </p:cNvPicPr>
          <p:nvPr/>
        </p:nvPicPr>
        <p:blipFill rotWithShape="1">
          <a:blip r:embed="rId4"/>
          <a:srcRect r="1084" b="12500"/>
          <a:stretch/>
        </p:blipFill>
        <p:spPr>
          <a:xfrm>
            <a:off x="2799648" y="1656465"/>
            <a:ext cx="919565" cy="213360"/>
          </a:xfrm>
          <a:prstGeom prst="rect">
            <a:avLst/>
          </a:prstGeom>
        </p:spPr>
      </p:pic>
      <p:pic>
        <p:nvPicPr>
          <p:cNvPr id="15" name="Picture 14">
            <a:extLst>
              <a:ext uri="{FF2B5EF4-FFF2-40B4-BE49-F238E27FC236}">
                <a16:creationId xmlns:a16="http://schemas.microsoft.com/office/drawing/2014/main" xmlns="" id="{CA710354-4F3C-A246-BF90-D8EE3659C9C1}"/>
              </a:ext>
            </a:extLst>
          </p:cNvPr>
          <p:cNvPicPr>
            <a:picLocks noChangeAspect="1"/>
          </p:cNvPicPr>
          <p:nvPr/>
        </p:nvPicPr>
        <p:blipFill rotWithShape="1">
          <a:blip r:embed="rId5"/>
          <a:srcRect l="1" t="6667" r="540"/>
          <a:stretch/>
        </p:blipFill>
        <p:spPr>
          <a:xfrm>
            <a:off x="1303456" y="1894383"/>
            <a:ext cx="1091365" cy="219456"/>
          </a:xfrm>
          <a:prstGeom prst="rect">
            <a:avLst/>
          </a:prstGeom>
        </p:spPr>
      </p:pic>
      <p:pic>
        <p:nvPicPr>
          <p:cNvPr id="17" name="Picture 16">
            <a:extLst>
              <a:ext uri="{FF2B5EF4-FFF2-40B4-BE49-F238E27FC236}">
                <a16:creationId xmlns:a16="http://schemas.microsoft.com/office/drawing/2014/main" xmlns="" id="{A2908726-0219-B74F-A215-0AB10C3086CF}"/>
              </a:ext>
            </a:extLst>
          </p:cNvPr>
          <p:cNvPicPr>
            <a:picLocks noChangeAspect="1"/>
          </p:cNvPicPr>
          <p:nvPr/>
        </p:nvPicPr>
        <p:blipFill>
          <a:blip r:embed="rId6"/>
          <a:stretch>
            <a:fillRect/>
          </a:stretch>
        </p:blipFill>
        <p:spPr>
          <a:xfrm>
            <a:off x="2888416" y="1901085"/>
            <a:ext cx="830797" cy="219456"/>
          </a:xfrm>
          <a:prstGeom prst="rect">
            <a:avLst/>
          </a:prstGeom>
        </p:spPr>
      </p:pic>
      <p:sp>
        <p:nvSpPr>
          <p:cNvPr id="8" name="Title 7">
            <a:extLst>
              <a:ext uri="{FF2B5EF4-FFF2-40B4-BE49-F238E27FC236}">
                <a16:creationId xmlns:a16="http://schemas.microsoft.com/office/drawing/2014/main" xmlns="" id="{D25D3F5C-3442-B948-3FCB-14C4756FE245}"/>
              </a:ext>
            </a:extLst>
          </p:cNvPr>
          <p:cNvSpPr>
            <a:spLocks noGrp="1"/>
          </p:cNvSpPr>
          <p:nvPr>
            <p:ph type="title"/>
          </p:nvPr>
        </p:nvSpPr>
        <p:spPr/>
        <p:txBody>
          <a:bodyPr/>
          <a:lstStyle/>
          <a:p>
            <a:r>
              <a:rPr lang="en-US" dirty="0"/>
              <a:t>CLIP-Event: Event-Driven Vision-Language Pretraining</a:t>
            </a:r>
          </a:p>
        </p:txBody>
      </p:sp>
      <p:sp>
        <p:nvSpPr>
          <p:cNvPr id="20" name="Slide Number Placeholder 3">
            <a:extLst>
              <a:ext uri="{FF2B5EF4-FFF2-40B4-BE49-F238E27FC236}">
                <a16:creationId xmlns:a16="http://schemas.microsoft.com/office/drawing/2014/main" xmlns="" id="{596744FB-1CAF-2E5F-5F45-6B36F01C0140}"/>
              </a:ext>
            </a:extLst>
          </p:cNvPr>
          <p:cNvSpPr txBox="1">
            <a:spLocks/>
          </p:cNvSpPr>
          <p:nvPr/>
        </p:nvSpPr>
        <p:spPr>
          <a:xfrm>
            <a:off x="9109275" y="6356352"/>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pPr defTabSz="1219140"/>
            <a:r>
              <a:rPr lang="en" sz="1200" dirty="0"/>
              <a:t>16</a:t>
            </a:r>
          </a:p>
        </p:txBody>
      </p:sp>
      <p:sp>
        <p:nvSpPr>
          <p:cNvPr id="6" name="TextBox 5">
            <a:extLst>
              <a:ext uri="{FF2B5EF4-FFF2-40B4-BE49-F238E27FC236}">
                <a16:creationId xmlns:a16="http://schemas.microsoft.com/office/drawing/2014/main" xmlns="" id="{BFBBB4D7-807B-757F-F14C-31209A2F2566}"/>
              </a:ext>
            </a:extLst>
          </p:cNvPr>
          <p:cNvSpPr txBox="1"/>
          <p:nvPr/>
        </p:nvSpPr>
        <p:spPr>
          <a:xfrm>
            <a:off x="5129054" y="2745309"/>
            <a:ext cx="1250663" cy="276999"/>
          </a:xfrm>
          <a:prstGeom prst="rect">
            <a:avLst/>
          </a:prstGeom>
          <a:noFill/>
        </p:spPr>
        <p:txBody>
          <a:bodyPr wrap="none" rtlCol="0">
            <a:spAutoFit/>
          </a:bodyPr>
          <a:lstStyle/>
          <a:p>
            <a:r>
              <a:rPr lang="en-US" sz="1200" dirty="0">
                <a:solidFill>
                  <a:schemeClr val="tx1"/>
                </a:solidFill>
              </a:rPr>
              <a:t>(Lin et al, 2020)</a:t>
            </a:r>
          </a:p>
        </p:txBody>
      </p:sp>
      <p:sp>
        <p:nvSpPr>
          <p:cNvPr id="19" name="Google Shape;373;p26">
            <a:extLst>
              <a:ext uri="{FF2B5EF4-FFF2-40B4-BE49-F238E27FC236}">
                <a16:creationId xmlns:a16="http://schemas.microsoft.com/office/drawing/2014/main" xmlns="" id="{72A583FF-0EC6-728F-580C-7DBF6B6D5BA2}"/>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21" name="Google Shape;376;p26">
            <a:extLst>
              <a:ext uri="{FF2B5EF4-FFF2-40B4-BE49-F238E27FC236}">
                <a16:creationId xmlns:a16="http://schemas.microsoft.com/office/drawing/2014/main" xmlns="" id="{A4C7B277-30A8-C7D5-3C4A-2A06860BBA27}"/>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9461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11111E-6 1.23457E-6 L 0.43455 0.0145 " pathEditMode="relative" rAng="0" ptsTypes="AA">
                                      <p:cBhvr>
                                        <p:cTn id="6" dur="1000" fill="hold"/>
                                        <p:tgtEl>
                                          <p:spTgt spid="9"/>
                                        </p:tgtEl>
                                        <p:attrNameLst>
                                          <p:attrName>ppt_x</p:attrName>
                                          <p:attrName>ppt_y</p:attrName>
                                        </p:attrNameLst>
                                      </p:cBhvr>
                                      <p:rCtr x="21719" y="710"/>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2.5E-6 -3.95062E-6 L 0.56007 0.03426 " pathEditMode="relative" rAng="0" ptsTypes="AA">
                                      <p:cBhvr>
                                        <p:cTn id="9" dur="1000" fill="hold"/>
                                        <p:tgtEl>
                                          <p:spTgt spid="15"/>
                                        </p:tgtEl>
                                        <p:attrNameLst>
                                          <p:attrName>ppt_x</p:attrName>
                                          <p:attrName>ppt_y</p:attrName>
                                        </p:attrNameLst>
                                      </p:cBhvr>
                                      <p:rCtr x="28003" y="1698"/>
                                    </p:animMotion>
                                  </p:childTnLst>
                                </p:cTn>
                              </p:par>
                            </p:childTnLst>
                          </p:cTn>
                        </p:par>
                        <p:par>
                          <p:cTn id="10" fill="hold">
                            <p:stCondLst>
                              <p:cond delay="2000"/>
                            </p:stCondLst>
                            <p:childTnLst>
                              <p:par>
                                <p:cTn id="11" presetID="63" presetClass="path" presetSubtype="0" accel="50000" decel="50000" fill="hold" nodeType="afterEffect">
                                  <p:stCondLst>
                                    <p:cond delay="0"/>
                                  </p:stCondLst>
                                  <p:childTnLst>
                                    <p:animMotion origin="layout" path="M 3.05556E-6 1.23457E-7 L 0.43229 0.0858 " pathEditMode="relative" rAng="0" ptsTypes="AA">
                                      <p:cBhvr>
                                        <p:cTn id="12" dur="1000" fill="hold"/>
                                        <p:tgtEl>
                                          <p:spTgt spid="17"/>
                                        </p:tgtEl>
                                        <p:attrNameLst>
                                          <p:attrName>ppt_x</p:attrName>
                                          <p:attrName>ppt_y</p:attrName>
                                        </p:attrNameLst>
                                      </p:cBhvr>
                                      <p:rCtr x="21615"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a:extLst>
              <a:ext uri="{FF2B5EF4-FFF2-40B4-BE49-F238E27FC236}">
                <a16:creationId xmlns:a16="http://schemas.microsoft.com/office/drawing/2014/main" xmlns="" id="{76CA6768-1746-A341-A6DF-8AD2E061DB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6734" y="3318219"/>
            <a:ext cx="410244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xmlns="" id="{7C246D60-C35C-7D42-8489-502A611283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7642" y="3963063"/>
            <a:ext cx="3762759" cy="2206731"/>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xmlns="" id="{172391FD-C05B-E046-916A-3826DFB0CA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6187" y="2508806"/>
            <a:ext cx="3762759" cy="23537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EA6F2DB0-F779-044D-95F1-0F36347CF63C}"/>
              </a:ext>
            </a:extLst>
          </p:cNvPr>
          <p:cNvSpPr txBox="1"/>
          <p:nvPr/>
        </p:nvSpPr>
        <p:spPr>
          <a:xfrm>
            <a:off x="6677559" y="4597083"/>
            <a:ext cx="2353529" cy="379656"/>
          </a:xfrm>
          <a:prstGeom prst="rect">
            <a:avLst/>
          </a:prstGeom>
          <a:noFill/>
        </p:spPr>
        <p:txBody>
          <a:bodyPr wrap="none" rtlCol="0">
            <a:spAutoFit/>
          </a:bodyPr>
          <a:lstStyle/>
          <a:p>
            <a:pPr defTabSz="1219170">
              <a:defRPr/>
            </a:pPr>
            <a:r>
              <a:rPr lang="en-US" altLang="zh-CN" sz="1867" dirty="0">
                <a:solidFill>
                  <a:srgbClr val="000000">
                    <a:lumMod val="65000"/>
                    <a:lumOff val="35000"/>
                  </a:srgbClr>
                </a:solidFill>
              </a:rPr>
              <a:t>Weakly</a:t>
            </a:r>
            <a:r>
              <a:rPr lang="zh-CN" altLang="en-US" sz="1867" dirty="0">
                <a:solidFill>
                  <a:srgbClr val="000000">
                    <a:lumMod val="65000"/>
                    <a:lumOff val="35000"/>
                  </a:srgbClr>
                </a:solidFill>
              </a:rPr>
              <a:t> </a:t>
            </a:r>
            <a:r>
              <a:rPr lang="en-US" altLang="zh-CN" sz="1867" dirty="0">
                <a:solidFill>
                  <a:srgbClr val="000000">
                    <a:lumMod val="65000"/>
                    <a:lumOff val="35000"/>
                  </a:srgbClr>
                </a:solidFill>
              </a:rPr>
              <a:t>Supervision</a:t>
            </a:r>
            <a:r>
              <a:rPr lang="zh-CN" altLang="en-US" sz="1867" dirty="0">
                <a:solidFill>
                  <a:srgbClr val="000000">
                    <a:lumMod val="65000"/>
                    <a:lumOff val="35000"/>
                  </a:srgbClr>
                </a:solidFill>
              </a:rPr>
              <a:t> </a:t>
            </a:r>
            <a:endParaRPr lang="en-US" sz="1867" dirty="0">
              <a:solidFill>
                <a:srgbClr val="000000">
                  <a:lumMod val="65000"/>
                  <a:lumOff val="35000"/>
                </a:srgbClr>
              </a:solidFill>
            </a:endParaRPr>
          </a:p>
        </p:txBody>
      </p:sp>
      <p:pic>
        <p:nvPicPr>
          <p:cNvPr id="21518" name="Picture 14">
            <a:extLst>
              <a:ext uri="{FF2B5EF4-FFF2-40B4-BE49-F238E27FC236}">
                <a16:creationId xmlns:a16="http://schemas.microsoft.com/office/drawing/2014/main" xmlns="" id="{E85520C6-F99B-4C4F-BD90-E81F2764B7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734" y="785705"/>
            <a:ext cx="9059333" cy="23876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a:extLst>
              <a:ext uri="{FF2B5EF4-FFF2-40B4-BE49-F238E27FC236}">
                <a16:creationId xmlns:a16="http://schemas.microsoft.com/office/drawing/2014/main" xmlns="" id="{BCFB691C-B510-940F-0387-DFEBF0348766}"/>
              </a:ext>
            </a:extLst>
          </p:cNvPr>
          <p:cNvSpPr txBox="1">
            <a:spLocks/>
          </p:cNvSpPr>
          <p:nvPr/>
        </p:nvSpPr>
        <p:spPr>
          <a:xfrm>
            <a:off x="9109275"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16</a:t>
            </a:r>
          </a:p>
        </p:txBody>
      </p:sp>
      <p:sp>
        <p:nvSpPr>
          <p:cNvPr id="3" name="Title 2">
            <a:extLst>
              <a:ext uri="{FF2B5EF4-FFF2-40B4-BE49-F238E27FC236}">
                <a16:creationId xmlns:a16="http://schemas.microsoft.com/office/drawing/2014/main" xmlns="" id="{66FAF8F4-48B3-4014-425F-3C9B4078EB36}"/>
              </a:ext>
            </a:extLst>
          </p:cNvPr>
          <p:cNvSpPr>
            <a:spLocks noGrp="1"/>
          </p:cNvSpPr>
          <p:nvPr>
            <p:ph type="title"/>
          </p:nvPr>
        </p:nvSpPr>
        <p:spPr/>
        <p:txBody>
          <a:bodyPr/>
          <a:lstStyle/>
          <a:p>
            <a:r>
              <a:rPr lang="en-US" dirty="0"/>
              <a:t>Transfer text event knowledge to images</a:t>
            </a:r>
          </a:p>
        </p:txBody>
      </p:sp>
      <p:sp>
        <p:nvSpPr>
          <p:cNvPr id="2" name="TextBox 1">
            <a:extLst>
              <a:ext uri="{FF2B5EF4-FFF2-40B4-BE49-F238E27FC236}">
                <a16:creationId xmlns:a16="http://schemas.microsoft.com/office/drawing/2014/main" xmlns="" id="{D5D0EEED-B3C4-1731-E202-BEB03B8EB3D5}"/>
              </a:ext>
            </a:extLst>
          </p:cNvPr>
          <p:cNvSpPr txBox="1"/>
          <p:nvPr/>
        </p:nvSpPr>
        <p:spPr>
          <a:xfrm>
            <a:off x="5129054" y="2745309"/>
            <a:ext cx="1250663" cy="276999"/>
          </a:xfrm>
          <a:prstGeom prst="rect">
            <a:avLst/>
          </a:prstGeom>
          <a:noFill/>
        </p:spPr>
        <p:txBody>
          <a:bodyPr wrap="none" rtlCol="0">
            <a:spAutoFit/>
          </a:bodyPr>
          <a:lstStyle/>
          <a:p>
            <a:r>
              <a:rPr lang="en-US" sz="1200" dirty="0">
                <a:solidFill>
                  <a:schemeClr val="tx1"/>
                </a:solidFill>
              </a:rPr>
              <a:t>(Lin et al, 2020)</a:t>
            </a:r>
          </a:p>
        </p:txBody>
      </p:sp>
      <p:sp>
        <p:nvSpPr>
          <p:cNvPr id="6" name="TextBox 5">
            <a:extLst>
              <a:ext uri="{FF2B5EF4-FFF2-40B4-BE49-F238E27FC236}">
                <a16:creationId xmlns:a16="http://schemas.microsoft.com/office/drawing/2014/main" xmlns="" id="{8166AB51-9B27-2D1E-0EC3-E57896D7D772}"/>
              </a:ext>
            </a:extLst>
          </p:cNvPr>
          <p:cNvSpPr txBox="1"/>
          <p:nvPr/>
        </p:nvSpPr>
        <p:spPr>
          <a:xfrm>
            <a:off x="6881582" y="2097583"/>
            <a:ext cx="626775" cy="246221"/>
          </a:xfrm>
          <a:prstGeom prst="rect">
            <a:avLst/>
          </a:prstGeom>
          <a:solidFill>
            <a:schemeClr val="bg1"/>
          </a:solidFill>
        </p:spPr>
        <p:txBody>
          <a:bodyPr wrap="none" lIns="0" tIns="0" rIns="0" bIns="0" rtlCol="0">
            <a:spAutoFit/>
          </a:bodyPr>
          <a:lstStyle/>
          <a:p>
            <a:r>
              <a:rPr lang="en-US" sz="1600" b="1" dirty="0">
                <a:solidFill>
                  <a:schemeClr val="tx1"/>
                </a:solidFill>
              </a:rPr>
              <a:t>Target</a:t>
            </a:r>
          </a:p>
        </p:txBody>
      </p:sp>
      <p:sp>
        <p:nvSpPr>
          <p:cNvPr id="7" name="Google Shape;373;p26">
            <a:extLst>
              <a:ext uri="{FF2B5EF4-FFF2-40B4-BE49-F238E27FC236}">
                <a16:creationId xmlns:a16="http://schemas.microsoft.com/office/drawing/2014/main" xmlns="" id="{CDECD0C7-2213-DB02-98D4-E42BC6F894C0}"/>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8" name="Google Shape;376;p26">
            <a:extLst>
              <a:ext uri="{FF2B5EF4-FFF2-40B4-BE49-F238E27FC236}">
                <a16:creationId xmlns:a16="http://schemas.microsoft.com/office/drawing/2014/main" xmlns="" id="{FF317415-9F39-311C-E205-48EF53ED2AB5}"/>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custDataLst>
      <p:tags r:id="rId1"/>
    </p:custDataLst>
    <p:extLst>
      <p:ext uri="{BB962C8B-B14F-4D97-AF65-F5344CB8AC3E}">
        <p14:creationId xmlns:p14="http://schemas.microsoft.com/office/powerpoint/2010/main" val="314337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516"/>
                                        </p:tgtEl>
                                        <p:attrNameLst>
                                          <p:attrName>style.visibility</p:attrName>
                                        </p:attrNameLst>
                                      </p:cBhvr>
                                      <p:to>
                                        <p:strVal val="visible"/>
                                      </p:to>
                                    </p:set>
                                    <p:animEffect transition="in" filter="wipe(right)">
                                      <p:cBhvr>
                                        <p:cTn id="7" dur="1000"/>
                                        <p:tgtEl>
                                          <p:spTgt spid="21516"/>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a:extLst>
              <a:ext uri="{FF2B5EF4-FFF2-40B4-BE49-F238E27FC236}">
                <a16:creationId xmlns:a16="http://schemas.microsoft.com/office/drawing/2014/main" xmlns="" id="{76CA6768-1746-A341-A6DF-8AD2E061DB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6734" y="3061547"/>
            <a:ext cx="410244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xmlns="" id="{7C246D60-C35C-7D42-8489-502A611283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7642" y="3706391"/>
            <a:ext cx="3762759" cy="22067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xmlns="" id="{7CE94E6D-B981-3D46-A2FC-CDCE1E509C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734" y="529033"/>
            <a:ext cx="9059333"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C1C6DBC-DAB3-3B49-ABF3-6684F2626661}"/>
              </a:ext>
            </a:extLst>
          </p:cNvPr>
          <p:cNvSpPr/>
          <p:nvPr/>
        </p:nvSpPr>
        <p:spPr>
          <a:xfrm>
            <a:off x="956733" y="325120"/>
            <a:ext cx="5830147" cy="2736427"/>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4" name="TextBox 3">
            <a:extLst>
              <a:ext uri="{FF2B5EF4-FFF2-40B4-BE49-F238E27FC236}">
                <a16:creationId xmlns:a16="http://schemas.microsoft.com/office/drawing/2014/main" xmlns="" id="{859305F3-020F-6440-ACE5-DC4C91D15395}"/>
              </a:ext>
            </a:extLst>
          </p:cNvPr>
          <p:cNvSpPr txBox="1"/>
          <p:nvPr/>
        </p:nvSpPr>
        <p:spPr>
          <a:xfrm>
            <a:off x="5221737" y="1514871"/>
            <a:ext cx="1101584" cy="666977"/>
          </a:xfrm>
          <a:prstGeom prst="rect">
            <a:avLst/>
          </a:prstGeom>
          <a:noFill/>
        </p:spPr>
        <p:txBody>
          <a:bodyPr wrap="none" rtlCol="0">
            <a:spAutoFit/>
          </a:bodyPr>
          <a:lstStyle/>
          <a:p>
            <a:pPr defTabSz="1219170">
              <a:defRPr/>
            </a:pPr>
            <a:r>
              <a:rPr lang="en-US" sz="1867" b="1" dirty="0"/>
              <a:t>Positive</a:t>
            </a:r>
            <a:endParaRPr lang="en-US" altLang="zh-CN" sz="1867" dirty="0"/>
          </a:p>
          <a:p>
            <a:pPr defTabSz="1219170">
              <a:defRPr/>
            </a:pPr>
            <a:r>
              <a:rPr lang="en-US" sz="1867" dirty="0"/>
              <a:t>Labels</a:t>
            </a:r>
          </a:p>
        </p:txBody>
      </p:sp>
      <p:sp>
        <p:nvSpPr>
          <p:cNvPr id="13" name="TextBox 12">
            <a:extLst>
              <a:ext uri="{FF2B5EF4-FFF2-40B4-BE49-F238E27FC236}">
                <a16:creationId xmlns:a16="http://schemas.microsoft.com/office/drawing/2014/main" xmlns="" id="{6591DFB0-6499-8141-8708-1A47635C22E4}"/>
              </a:ext>
            </a:extLst>
          </p:cNvPr>
          <p:cNvSpPr txBox="1"/>
          <p:nvPr/>
        </p:nvSpPr>
        <p:spPr>
          <a:xfrm>
            <a:off x="5231991" y="3272340"/>
            <a:ext cx="1181734" cy="954300"/>
          </a:xfrm>
          <a:prstGeom prst="rect">
            <a:avLst/>
          </a:prstGeom>
          <a:noFill/>
        </p:spPr>
        <p:txBody>
          <a:bodyPr wrap="none" rtlCol="0">
            <a:spAutoFit/>
          </a:bodyPr>
          <a:lstStyle/>
          <a:p>
            <a:pPr defTabSz="1219170">
              <a:defRPr/>
            </a:pPr>
            <a:r>
              <a:rPr lang="en-US" sz="1867" b="1" dirty="0"/>
              <a:t>Negative</a:t>
            </a:r>
          </a:p>
          <a:p>
            <a:pPr defTabSz="1219170">
              <a:defRPr/>
            </a:pPr>
            <a:r>
              <a:rPr lang="en-US" altLang="zh-CN" sz="1867" dirty="0"/>
              <a:t>Labels</a:t>
            </a:r>
          </a:p>
          <a:p>
            <a:pPr defTabSz="1219170">
              <a:defRPr/>
            </a:pPr>
            <a:r>
              <a:rPr lang="en-US" sz="1867" dirty="0">
                <a:solidFill>
                  <a:srgbClr val="FF9300"/>
                </a:solidFill>
              </a:rPr>
              <a:t>(events)</a:t>
            </a:r>
          </a:p>
        </p:txBody>
      </p:sp>
      <p:sp>
        <p:nvSpPr>
          <p:cNvPr id="5" name="Curved Left Arrow 4">
            <a:extLst>
              <a:ext uri="{FF2B5EF4-FFF2-40B4-BE49-F238E27FC236}">
                <a16:creationId xmlns:a16="http://schemas.microsoft.com/office/drawing/2014/main" xmlns="" id="{E2866137-76B8-D64D-9C3B-1D39E0E4ACC2}"/>
              </a:ext>
            </a:extLst>
          </p:cNvPr>
          <p:cNvSpPr/>
          <p:nvPr/>
        </p:nvSpPr>
        <p:spPr>
          <a:xfrm>
            <a:off x="9916161" y="1140539"/>
            <a:ext cx="382495" cy="2188052"/>
          </a:xfrm>
          <a:prstGeom prst="curvedLeftArrow">
            <a:avLst>
              <a:gd name="adj1" fmla="val 32550"/>
              <a:gd name="adj2" fmla="val 79959"/>
              <a:gd name="adj3" fmla="val 25000"/>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000000"/>
              </a:solidFill>
              <a:latin typeface="Arial"/>
            </a:endParaRPr>
          </a:p>
        </p:txBody>
      </p:sp>
      <p:pic>
        <p:nvPicPr>
          <p:cNvPr id="6" name="Picture 5" descr="Table&#10;&#10;Description automatically generated">
            <a:extLst>
              <a:ext uri="{FF2B5EF4-FFF2-40B4-BE49-F238E27FC236}">
                <a16:creationId xmlns:a16="http://schemas.microsoft.com/office/drawing/2014/main" xmlns="" id="{13835504-D927-7543-9437-E4F9E5C4F454}"/>
              </a:ext>
            </a:extLst>
          </p:cNvPr>
          <p:cNvPicPr>
            <a:picLocks noChangeAspect="1"/>
          </p:cNvPicPr>
          <p:nvPr/>
        </p:nvPicPr>
        <p:blipFill>
          <a:blip r:embed="rId8"/>
          <a:stretch>
            <a:fillRect/>
          </a:stretch>
        </p:blipFill>
        <p:spPr>
          <a:xfrm>
            <a:off x="6764869" y="2927481"/>
            <a:ext cx="3073860" cy="1584960"/>
          </a:xfrm>
          <a:prstGeom prst="rect">
            <a:avLst/>
          </a:prstGeom>
        </p:spPr>
      </p:pic>
      <p:pic>
        <p:nvPicPr>
          <p:cNvPr id="11" name="Picture 10">
            <a:extLst>
              <a:ext uri="{FF2B5EF4-FFF2-40B4-BE49-F238E27FC236}">
                <a16:creationId xmlns:a16="http://schemas.microsoft.com/office/drawing/2014/main" xmlns="" id="{5D2A04C2-E8F5-9B44-9C20-2A429DA0EB8F}"/>
              </a:ext>
            </a:extLst>
          </p:cNvPr>
          <p:cNvPicPr>
            <a:picLocks noChangeAspect="1"/>
          </p:cNvPicPr>
          <p:nvPr/>
        </p:nvPicPr>
        <p:blipFill>
          <a:blip r:embed="rId9"/>
          <a:stretch>
            <a:fillRect/>
          </a:stretch>
        </p:blipFill>
        <p:spPr>
          <a:xfrm>
            <a:off x="8075880" y="3005967"/>
            <a:ext cx="1706880" cy="322053"/>
          </a:xfrm>
          <a:prstGeom prst="rect">
            <a:avLst/>
          </a:prstGeom>
        </p:spPr>
      </p:pic>
      <p:sp>
        <p:nvSpPr>
          <p:cNvPr id="3" name="Text Placeholder 2">
            <a:extLst>
              <a:ext uri="{FF2B5EF4-FFF2-40B4-BE49-F238E27FC236}">
                <a16:creationId xmlns:a16="http://schemas.microsoft.com/office/drawing/2014/main" xmlns="" id="{E4139E67-1A74-4FEB-D07C-E31DB7C6A2C8}"/>
              </a:ext>
            </a:extLst>
          </p:cNvPr>
          <p:cNvSpPr txBox="1">
            <a:spLocks/>
          </p:cNvSpPr>
          <p:nvPr/>
        </p:nvSpPr>
        <p:spPr>
          <a:xfrm>
            <a:off x="759783" y="231854"/>
            <a:ext cx="12277272" cy="263841"/>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a:lnSpc>
                <a:spcPct val="90000"/>
              </a:lnSpc>
              <a:buClr>
                <a:schemeClr val="dk1"/>
              </a:buClr>
              <a:buSzPts val="1400"/>
              <a:buFont typeface="Calibri"/>
              <a:buNone/>
              <a:defRPr sz="2400">
                <a:solidFill>
                  <a:srgbClr val="53585F"/>
                </a:solidFill>
                <a:latin typeface="+mn-lt"/>
                <a:ea typeface="Calibri"/>
                <a:cs typeface="Calibri"/>
                <a:sym typeface="Calibri"/>
              </a:defRPr>
            </a:lvl1pPr>
            <a:lvl2pPr>
              <a:buSzPts val="1100"/>
              <a:buNone/>
            </a:lvl2pPr>
            <a:lvl3pPr>
              <a:buSzPts val="1100"/>
              <a:buNone/>
            </a:lvl3pPr>
            <a:lvl4pPr>
              <a:buSzPts val="1100"/>
              <a:buNone/>
            </a:lvl4pPr>
            <a:lvl5pPr>
              <a:buSzPts val="1100"/>
              <a:buNone/>
            </a:lvl5pPr>
            <a:lvl6pPr>
              <a:buSzPts val="1100"/>
              <a:buNone/>
            </a:lvl6pPr>
            <a:lvl7pPr>
              <a:buSzPts val="1100"/>
              <a:buNone/>
            </a:lvl7pPr>
            <a:lvl8pPr>
              <a:buSzPts val="1100"/>
              <a:buNone/>
            </a:lvl8pPr>
            <a:lvl9pPr>
              <a:buSzPts val="1100"/>
              <a:buNone/>
            </a:lvl9pPr>
          </a:lstStyle>
          <a:p>
            <a:endParaRPr lang="en-US" sz="2133" dirty="0"/>
          </a:p>
        </p:txBody>
      </p:sp>
      <p:sp>
        <p:nvSpPr>
          <p:cNvPr id="22" name="Slide Number Placeholder 3">
            <a:extLst>
              <a:ext uri="{FF2B5EF4-FFF2-40B4-BE49-F238E27FC236}">
                <a16:creationId xmlns:a16="http://schemas.microsoft.com/office/drawing/2014/main" xmlns="" id="{52E3CF4B-9C6E-C588-C0DE-FC9D43A18BF2}"/>
              </a:ext>
            </a:extLst>
          </p:cNvPr>
          <p:cNvSpPr txBox="1">
            <a:spLocks/>
          </p:cNvSpPr>
          <p:nvPr/>
        </p:nvSpPr>
        <p:spPr>
          <a:xfrm>
            <a:off x="9109275"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17</a:t>
            </a:r>
          </a:p>
        </p:txBody>
      </p:sp>
      <p:sp>
        <p:nvSpPr>
          <p:cNvPr id="9" name="Title 8">
            <a:extLst>
              <a:ext uri="{FF2B5EF4-FFF2-40B4-BE49-F238E27FC236}">
                <a16:creationId xmlns:a16="http://schemas.microsoft.com/office/drawing/2014/main" xmlns="" id="{D2F8A74E-645B-CCF5-F07D-990A63CAE906}"/>
              </a:ext>
            </a:extLst>
          </p:cNvPr>
          <p:cNvSpPr>
            <a:spLocks noGrp="1"/>
          </p:cNvSpPr>
          <p:nvPr>
            <p:ph type="title"/>
          </p:nvPr>
        </p:nvSpPr>
        <p:spPr/>
        <p:txBody>
          <a:bodyPr/>
          <a:lstStyle/>
          <a:p>
            <a:r>
              <a:rPr lang="en-US" dirty="0"/>
              <a:t>Hard negatives via manipulating event structures</a:t>
            </a:r>
          </a:p>
        </p:txBody>
      </p:sp>
      <p:sp>
        <p:nvSpPr>
          <p:cNvPr id="16" name="TextBox 15">
            <a:extLst>
              <a:ext uri="{FF2B5EF4-FFF2-40B4-BE49-F238E27FC236}">
                <a16:creationId xmlns:a16="http://schemas.microsoft.com/office/drawing/2014/main" xmlns="" id="{C5A661AA-CB14-C052-4FD2-7D580FA477F7}"/>
              </a:ext>
            </a:extLst>
          </p:cNvPr>
          <p:cNvSpPr txBox="1"/>
          <p:nvPr/>
        </p:nvSpPr>
        <p:spPr>
          <a:xfrm>
            <a:off x="9882214" y="2031827"/>
            <a:ext cx="2175596" cy="830997"/>
          </a:xfrm>
          <a:prstGeom prst="rect">
            <a:avLst/>
          </a:prstGeom>
          <a:noFill/>
        </p:spPr>
        <p:txBody>
          <a:bodyPr wrap="none" rtlCol="0">
            <a:spAutoFit/>
          </a:bodyPr>
          <a:lstStyle/>
          <a:p>
            <a:pPr algn="ctr"/>
            <a:r>
              <a:rPr lang="en-US" sz="1600" b="1" dirty="0">
                <a:solidFill>
                  <a:schemeClr val="tx1"/>
                </a:solidFill>
              </a:rPr>
              <a:t>Confusion </a:t>
            </a:r>
            <a:br>
              <a:rPr lang="en-US" sz="1600" b="1" dirty="0">
                <a:solidFill>
                  <a:schemeClr val="tx1"/>
                </a:solidFill>
              </a:rPr>
            </a:br>
            <a:r>
              <a:rPr lang="en-US" sz="1600" b="1" dirty="0">
                <a:solidFill>
                  <a:schemeClr val="tx1"/>
                </a:solidFill>
              </a:rPr>
              <a:t>Matrix of</a:t>
            </a:r>
            <a:br>
              <a:rPr lang="en-US" sz="1600" b="1" dirty="0">
                <a:solidFill>
                  <a:schemeClr val="tx1"/>
                </a:solidFill>
              </a:rPr>
            </a:br>
            <a:r>
              <a:rPr lang="en-US" sz="1600" b="1" dirty="0">
                <a:solidFill>
                  <a:schemeClr val="tx1"/>
                </a:solidFill>
              </a:rPr>
              <a:t>existing V+L models</a:t>
            </a:r>
          </a:p>
        </p:txBody>
      </p:sp>
      <p:sp>
        <p:nvSpPr>
          <p:cNvPr id="8" name="TextBox 7">
            <a:extLst>
              <a:ext uri="{FF2B5EF4-FFF2-40B4-BE49-F238E27FC236}">
                <a16:creationId xmlns:a16="http://schemas.microsoft.com/office/drawing/2014/main" xmlns="" id="{7DAB0D2E-10A8-1805-641F-1EF0EF469353}"/>
              </a:ext>
            </a:extLst>
          </p:cNvPr>
          <p:cNvSpPr txBox="1"/>
          <p:nvPr/>
        </p:nvSpPr>
        <p:spPr>
          <a:xfrm>
            <a:off x="6881582" y="1853743"/>
            <a:ext cx="626775" cy="246221"/>
          </a:xfrm>
          <a:prstGeom prst="rect">
            <a:avLst/>
          </a:prstGeom>
          <a:solidFill>
            <a:schemeClr val="bg1"/>
          </a:solidFill>
        </p:spPr>
        <p:txBody>
          <a:bodyPr wrap="none" lIns="0" tIns="0" rIns="0" bIns="0" rtlCol="0">
            <a:spAutoFit/>
          </a:bodyPr>
          <a:lstStyle/>
          <a:p>
            <a:r>
              <a:rPr lang="en-US" sz="1600" b="1" dirty="0">
                <a:solidFill>
                  <a:schemeClr val="tx1"/>
                </a:solidFill>
              </a:rPr>
              <a:t>Target</a:t>
            </a:r>
          </a:p>
        </p:txBody>
      </p:sp>
      <p:sp>
        <p:nvSpPr>
          <p:cNvPr id="14" name="TextBox 13">
            <a:extLst>
              <a:ext uri="{FF2B5EF4-FFF2-40B4-BE49-F238E27FC236}">
                <a16:creationId xmlns:a16="http://schemas.microsoft.com/office/drawing/2014/main" xmlns="" id="{4FFA0467-99AA-7335-6213-5F74DE3F9127}"/>
              </a:ext>
            </a:extLst>
          </p:cNvPr>
          <p:cNvSpPr txBox="1"/>
          <p:nvPr/>
        </p:nvSpPr>
        <p:spPr>
          <a:xfrm>
            <a:off x="6873454" y="3812591"/>
            <a:ext cx="626775" cy="246221"/>
          </a:xfrm>
          <a:prstGeom prst="rect">
            <a:avLst/>
          </a:prstGeom>
          <a:solidFill>
            <a:schemeClr val="bg1"/>
          </a:solidFill>
        </p:spPr>
        <p:txBody>
          <a:bodyPr wrap="none" lIns="0" tIns="0" rIns="0" bIns="0" rtlCol="0">
            <a:spAutoFit/>
          </a:bodyPr>
          <a:lstStyle/>
          <a:p>
            <a:r>
              <a:rPr lang="en-US" sz="1600" b="1" dirty="0">
                <a:solidFill>
                  <a:schemeClr val="tx1"/>
                </a:solidFill>
              </a:rPr>
              <a:t>Target</a:t>
            </a:r>
          </a:p>
        </p:txBody>
      </p:sp>
      <p:sp>
        <p:nvSpPr>
          <p:cNvPr id="15" name="Google Shape;373;p26">
            <a:extLst>
              <a:ext uri="{FF2B5EF4-FFF2-40B4-BE49-F238E27FC236}">
                <a16:creationId xmlns:a16="http://schemas.microsoft.com/office/drawing/2014/main" xmlns="" id="{43360A18-B006-1116-041F-834A326BBFEC}"/>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7" name="Google Shape;376;p26">
            <a:extLst>
              <a:ext uri="{FF2B5EF4-FFF2-40B4-BE49-F238E27FC236}">
                <a16:creationId xmlns:a16="http://schemas.microsoft.com/office/drawing/2014/main" xmlns="" id="{17DE7ABB-8B81-9DA4-F00A-3C303142F532}"/>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custDataLst>
      <p:tags r:id="rId1"/>
    </p:custDataLst>
    <p:extLst>
      <p:ext uri="{BB962C8B-B14F-4D97-AF65-F5344CB8AC3E}">
        <p14:creationId xmlns:p14="http://schemas.microsoft.com/office/powerpoint/2010/main" val="65951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500"/>
                            </p:stCondLst>
                            <p:childTnLst>
                              <p:par>
                                <p:cTn id="19" presetID="2" presetClass="entr" presetSubtype="3" fill="hold" nodeType="afterEffect">
                                  <p:stCondLst>
                                    <p:cond delay="10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a:extLst>
              <a:ext uri="{FF2B5EF4-FFF2-40B4-BE49-F238E27FC236}">
                <a16:creationId xmlns:a16="http://schemas.microsoft.com/office/drawing/2014/main" xmlns="" id="{76CA6768-1746-A341-A6DF-8AD2E061DB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6734" y="3061547"/>
            <a:ext cx="410244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xmlns="" id="{7C246D60-C35C-7D42-8489-502A611283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7642" y="3706391"/>
            <a:ext cx="3762759" cy="22067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xmlns="" id="{7CE94E6D-B981-3D46-A2FC-CDCE1E509C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734" y="529033"/>
            <a:ext cx="9059333"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C1C6DBC-DAB3-3B49-ABF3-6684F2626661}"/>
              </a:ext>
            </a:extLst>
          </p:cNvPr>
          <p:cNvSpPr/>
          <p:nvPr/>
        </p:nvSpPr>
        <p:spPr>
          <a:xfrm>
            <a:off x="956733" y="325120"/>
            <a:ext cx="5830147" cy="2736427"/>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4" name="TextBox 3">
            <a:extLst>
              <a:ext uri="{FF2B5EF4-FFF2-40B4-BE49-F238E27FC236}">
                <a16:creationId xmlns:a16="http://schemas.microsoft.com/office/drawing/2014/main" xmlns="" id="{859305F3-020F-6440-ACE5-DC4C91D15395}"/>
              </a:ext>
            </a:extLst>
          </p:cNvPr>
          <p:cNvSpPr txBox="1"/>
          <p:nvPr/>
        </p:nvSpPr>
        <p:spPr>
          <a:xfrm>
            <a:off x="5221737" y="1514871"/>
            <a:ext cx="1101584" cy="666977"/>
          </a:xfrm>
          <a:prstGeom prst="rect">
            <a:avLst/>
          </a:prstGeom>
          <a:noFill/>
        </p:spPr>
        <p:txBody>
          <a:bodyPr wrap="none" rtlCol="0">
            <a:spAutoFit/>
          </a:bodyPr>
          <a:lstStyle/>
          <a:p>
            <a:pPr defTabSz="1219170">
              <a:defRPr/>
            </a:pPr>
            <a:r>
              <a:rPr lang="en-US" sz="1867" b="1" dirty="0"/>
              <a:t>Positive</a:t>
            </a:r>
            <a:endParaRPr lang="en-US" altLang="zh-CN" sz="1867" dirty="0"/>
          </a:p>
          <a:p>
            <a:pPr defTabSz="1219170">
              <a:defRPr/>
            </a:pPr>
            <a:r>
              <a:rPr lang="en-US" sz="1867" dirty="0"/>
              <a:t>Labels</a:t>
            </a:r>
          </a:p>
        </p:txBody>
      </p:sp>
      <p:sp>
        <p:nvSpPr>
          <p:cNvPr id="13" name="TextBox 12">
            <a:extLst>
              <a:ext uri="{FF2B5EF4-FFF2-40B4-BE49-F238E27FC236}">
                <a16:creationId xmlns:a16="http://schemas.microsoft.com/office/drawing/2014/main" xmlns="" id="{6591DFB0-6499-8141-8708-1A47635C22E4}"/>
              </a:ext>
            </a:extLst>
          </p:cNvPr>
          <p:cNvSpPr txBox="1"/>
          <p:nvPr/>
        </p:nvSpPr>
        <p:spPr>
          <a:xfrm>
            <a:off x="5231991" y="3272340"/>
            <a:ext cx="1181734" cy="954300"/>
          </a:xfrm>
          <a:prstGeom prst="rect">
            <a:avLst/>
          </a:prstGeom>
          <a:noFill/>
        </p:spPr>
        <p:txBody>
          <a:bodyPr wrap="none" rtlCol="0">
            <a:spAutoFit/>
          </a:bodyPr>
          <a:lstStyle/>
          <a:p>
            <a:pPr defTabSz="1219170">
              <a:defRPr/>
            </a:pPr>
            <a:r>
              <a:rPr lang="en-US" sz="1867" b="1" dirty="0"/>
              <a:t>Negative</a:t>
            </a:r>
          </a:p>
          <a:p>
            <a:pPr defTabSz="1219170">
              <a:defRPr/>
            </a:pPr>
            <a:r>
              <a:rPr lang="en-US" altLang="zh-CN" sz="1867" dirty="0"/>
              <a:t>Labels</a:t>
            </a:r>
          </a:p>
          <a:p>
            <a:pPr defTabSz="1219170">
              <a:defRPr/>
            </a:pPr>
            <a:r>
              <a:rPr lang="en-US" sz="1867" dirty="0">
                <a:solidFill>
                  <a:srgbClr val="FF9300"/>
                </a:solidFill>
              </a:rPr>
              <a:t>(events)</a:t>
            </a:r>
          </a:p>
        </p:txBody>
      </p:sp>
      <p:sp>
        <p:nvSpPr>
          <p:cNvPr id="14" name="TextBox 13">
            <a:extLst>
              <a:ext uri="{FF2B5EF4-FFF2-40B4-BE49-F238E27FC236}">
                <a16:creationId xmlns:a16="http://schemas.microsoft.com/office/drawing/2014/main" xmlns="" id="{5594547A-32EF-9F40-8611-695012D6313A}"/>
              </a:ext>
            </a:extLst>
          </p:cNvPr>
          <p:cNvSpPr txBox="1"/>
          <p:nvPr/>
        </p:nvSpPr>
        <p:spPr>
          <a:xfrm>
            <a:off x="5149439" y="5113868"/>
            <a:ext cx="1475084" cy="954300"/>
          </a:xfrm>
          <a:prstGeom prst="rect">
            <a:avLst/>
          </a:prstGeom>
          <a:noFill/>
        </p:spPr>
        <p:txBody>
          <a:bodyPr wrap="none" rtlCol="0">
            <a:spAutoFit/>
          </a:bodyPr>
          <a:lstStyle/>
          <a:p>
            <a:pPr defTabSz="1219170">
              <a:defRPr/>
            </a:pPr>
            <a:r>
              <a:rPr lang="en-US" sz="1867" b="1" dirty="0"/>
              <a:t>Negative</a:t>
            </a:r>
          </a:p>
          <a:p>
            <a:pPr defTabSz="1219170">
              <a:defRPr/>
            </a:pPr>
            <a:r>
              <a:rPr lang="en-US" altLang="zh-CN" sz="1867" dirty="0"/>
              <a:t>Labels</a:t>
            </a:r>
          </a:p>
          <a:p>
            <a:pPr defTabSz="1219170">
              <a:defRPr/>
            </a:pPr>
            <a:r>
              <a:rPr lang="en-US" sz="1867" dirty="0">
                <a:solidFill>
                  <a:srgbClr val="FF9300"/>
                </a:solidFill>
              </a:rPr>
              <a:t>(arguments)</a:t>
            </a:r>
          </a:p>
        </p:txBody>
      </p:sp>
      <p:sp>
        <p:nvSpPr>
          <p:cNvPr id="5" name="Curved Left Arrow 4">
            <a:extLst>
              <a:ext uri="{FF2B5EF4-FFF2-40B4-BE49-F238E27FC236}">
                <a16:creationId xmlns:a16="http://schemas.microsoft.com/office/drawing/2014/main" xmlns="" id="{E2866137-76B8-D64D-9C3B-1D39E0E4ACC2}"/>
              </a:ext>
            </a:extLst>
          </p:cNvPr>
          <p:cNvSpPr/>
          <p:nvPr/>
        </p:nvSpPr>
        <p:spPr>
          <a:xfrm>
            <a:off x="9916161" y="1140539"/>
            <a:ext cx="382495" cy="2188052"/>
          </a:xfrm>
          <a:prstGeom prst="curvedLeftArrow">
            <a:avLst>
              <a:gd name="adj1" fmla="val 32550"/>
              <a:gd name="adj2" fmla="val 79959"/>
              <a:gd name="adj3" fmla="val 25000"/>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000000"/>
              </a:solidFill>
              <a:latin typeface="Arial"/>
            </a:endParaRPr>
          </a:p>
        </p:txBody>
      </p:sp>
      <p:sp>
        <p:nvSpPr>
          <p:cNvPr id="18" name="Curved Left Arrow 17">
            <a:extLst>
              <a:ext uri="{FF2B5EF4-FFF2-40B4-BE49-F238E27FC236}">
                <a16:creationId xmlns:a16="http://schemas.microsoft.com/office/drawing/2014/main" xmlns="" id="{3BDE42B3-D778-1E4B-9FF1-1D0FDACF604B}"/>
              </a:ext>
            </a:extLst>
          </p:cNvPr>
          <p:cNvSpPr/>
          <p:nvPr/>
        </p:nvSpPr>
        <p:spPr>
          <a:xfrm>
            <a:off x="9939431" y="1863684"/>
            <a:ext cx="562715" cy="4049437"/>
          </a:xfrm>
          <a:prstGeom prst="curvedLeftArrow">
            <a:avLst>
              <a:gd name="adj1" fmla="val 32339"/>
              <a:gd name="adj2" fmla="val 93679"/>
              <a:gd name="adj3" fmla="val 25000"/>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000000"/>
              </a:solidFill>
              <a:latin typeface="Arial"/>
            </a:endParaRPr>
          </a:p>
        </p:txBody>
      </p:sp>
      <p:pic>
        <p:nvPicPr>
          <p:cNvPr id="6" name="Picture 5" descr="Table&#10;&#10;Description automatically generated">
            <a:extLst>
              <a:ext uri="{FF2B5EF4-FFF2-40B4-BE49-F238E27FC236}">
                <a16:creationId xmlns:a16="http://schemas.microsoft.com/office/drawing/2014/main" xmlns="" id="{13835504-D927-7543-9437-E4F9E5C4F454}"/>
              </a:ext>
            </a:extLst>
          </p:cNvPr>
          <p:cNvPicPr>
            <a:picLocks noChangeAspect="1"/>
          </p:cNvPicPr>
          <p:nvPr/>
        </p:nvPicPr>
        <p:blipFill>
          <a:blip r:embed="rId8"/>
          <a:stretch>
            <a:fillRect/>
          </a:stretch>
        </p:blipFill>
        <p:spPr>
          <a:xfrm>
            <a:off x="6764869" y="2927481"/>
            <a:ext cx="3073860" cy="1584960"/>
          </a:xfrm>
          <a:prstGeom prst="rect">
            <a:avLst/>
          </a:prstGeom>
        </p:spPr>
      </p:pic>
      <p:pic>
        <p:nvPicPr>
          <p:cNvPr id="11" name="Picture 10">
            <a:extLst>
              <a:ext uri="{FF2B5EF4-FFF2-40B4-BE49-F238E27FC236}">
                <a16:creationId xmlns:a16="http://schemas.microsoft.com/office/drawing/2014/main" xmlns="" id="{5D2A04C2-E8F5-9B44-9C20-2A429DA0EB8F}"/>
              </a:ext>
            </a:extLst>
          </p:cNvPr>
          <p:cNvPicPr>
            <a:picLocks noChangeAspect="1"/>
          </p:cNvPicPr>
          <p:nvPr/>
        </p:nvPicPr>
        <p:blipFill>
          <a:blip r:embed="rId9"/>
          <a:stretch>
            <a:fillRect/>
          </a:stretch>
        </p:blipFill>
        <p:spPr>
          <a:xfrm>
            <a:off x="8075880" y="3005967"/>
            <a:ext cx="1706880" cy="322053"/>
          </a:xfrm>
          <a:prstGeom prst="rect">
            <a:avLst/>
          </a:prstGeom>
        </p:spPr>
      </p:pic>
      <p:pic>
        <p:nvPicPr>
          <p:cNvPr id="19" name="Picture 18" descr="Table&#10;&#10;Description automatically generated">
            <a:extLst>
              <a:ext uri="{FF2B5EF4-FFF2-40B4-BE49-F238E27FC236}">
                <a16:creationId xmlns:a16="http://schemas.microsoft.com/office/drawing/2014/main" xmlns="" id="{C7E089E3-E836-3B4D-8BF3-D89EC27ED596}"/>
              </a:ext>
            </a:extLst>
          </p:cNvPr>
          <p:cNvPicPr>
            <a:picLocks noChangeAspect="1"/>
          </p:cNvPicPr>
          <p:nvPr/>
        </p:nvPicPr>
        <p:blipFill>
          <a:blip r:embed="rId8"/>
          <a:stretch>
            <a:fillRect/>
          </a:stretch>
        </p:blipFill>
        <p:spPr>
          <a:xfrm>
            <a:off x="6781478" y="4903987"/>
            <a:ext cx="3073860" cy="1584960"/>
          </a:xfrm>
          <a:prstGeom prst="rect">
            <a:avLst/>
          </a:prstGeom>
        </p:spPr>
      </p:pic>
      <p:pic>
        <p:nvPicPr>
          <p:cNvPr id="15" name="Picture 14">
            <a:extLst>
              <a:ext uri="{FF2B5EF4-FFF2-40B4-BE49-F238E27FC236}">
                <a16:creationId xmlns:a16="http://schemas.microsoft.com/office/drawing/2014/main" xmlns="" id="{B21AE074-DF62-5D48-91DB-42F02E2ECA56}"/>
              </a:ext>
            </a:extLst>
          </p:cNvPr>
          <p:cNvPicPr>
            <a:picLocks noChangeAspect="1"/>
          </p:cNvPicPr>
          <p:nvPr/>
        </p:nvPicPr>
        <p:blipFill>
          <a:blip r:embed="rId10"/>
          <a:stretch>
            <a:fillRect/>
          </a:stretch>
        </p:blipFill>
        <p:spPr>
          <a:xfrm>
            <a:off x="8085495" y="5744044"/>
            <a:ext cx="1458163" cy="316992"/>
          </a:xfrm>
          <a:prstGeom prst="rect">
            <a:avLst/>
          </a:prstGeom>
        </p:spPr>
      </p:pic>
      <p:pic>
        <p:nvPicPr>
          <p:cNvPr id="17" name="Picture 16">
            <a:extLst>
              <a:ext uri="{FF2B5EF4-FFF2-40B4-BE49-F238E27FC236}">
                <a16:creationId xmlns:a16="http://schemas.microsoft.com/office/drawing/2014/main" xmlns="" id="{FBF2D85B-8060-FB45-8747-B22DB066A779}"/>
              </a:ext>
            </a:extLst>
          </p:cNvPr>
          <p:cNvPicPr>
            <a:picLocks noChangeAspect="1"/>
          </p:cNvPicPr>
          <p:nvPr/>
        </p:nvPicPr>
        <p:blipFill>
          <a:blip r:embed="rId11"/>
          <a:stretch>
            <a:fillRect/>
          </a:stretch>
        </p:blipFill>
        <p:spPr>
          <a:xfrm>
            <a:off x="8089318" y="6114799"/>
            <a:ext cx="1363761" cy="329184"/>
          </a:xfrm>
          <a:prstGeom prst="rect">
            <a:avLst/>
          </a:prstGeom>
        </p:spPr>
      </p:pic>
      <p:pic>
        <p:nvPicPr>
          <p:cNvPr id="21" name="Picture 20">
            <a:extLst>
              <a:ext uri="{FF2B5EF4-FFF2-40B4-BE49-F238E27FC236}">
                <a16:creationId xmlns:a16="http://schemas.microsoft.com/office/drawing/2014/main" xmlns="" id="{C9473EF0-8E0C-7D4C-9556-6418C0A18159}"/>
              </a:ext>
            </a:extLst>
          </p:cNvPr>
          <p:cNvPicPr>
            <a:picLocks noChangeAspect="1"/>
          </p:cNvPicPr>
          <p:nvPr/>
        </p:nvPicPr>
        <p:blipFill>
          <a:blip r:embed="rId12"/>
          <a:stretch>
            <a:fillRect/>
          </a:stretch>
        </p:blipFill>
        <p:spPr>
          <a:xfrm>
            <a:off x="8104267" y="5359489"/>
            <a:ext cx="1341120" cy="310747"/>
          </a:xfrm>
          <a:prstGeom prst="rect">
            <a:avLst/>
          </a:prstGeom>
        </p:spPr>
      </p:pic>
      <p:sp>
        <p:nvSpPr>
          <p:cNvPr id="22" name="Slide Number Placeholder 3">
            <a:extLst>
              <a:ext uri="{FF2B5EF4-FFF2-40B4-BE49-F238E27FC236}">
                <a16:creationId xmlns:a16="http://schemas.microsoft.com/office/drawing/2014/main" xmlns="" id="{52E3CF4B-9C6E-C588-C0DE-FC9D43A18BF2}"/>
              </a:ext>
            </a:extLst>
          </p:cNvPr>
          <p:cNvSpPr txBox="1">
            <a:spLocks/>
          </p:cNvSpPr>
          <p:nvPr/>
        </p:nvSpPr>
        <p:spPr>
          <a:xfrm>
            <a:off x="9109275"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17</a:t>
            </a:r>
          </a:p>
        </p:txBody>
      </p:sp>
      <p:sp>
        <p:nvSpPr>
          <p:cNvPr id="9" name="Title 8">
            <a:extLst>
              <a:ext uri="{FF2B5EF4-FFF2-40B4-BE49-F238E27FC236}">
                <a16:creationId xmlns:a16="http://schemas.microsoft.com/office/drawing/2014/main" xmlns="" id="{D2F8A74E-645B-CCF5-F07D-990A63CAE906}"/>
              </a:ext>
            </a:extLst>
          </p:cNvPr>
          <p:cNvSpPr>
            <a:spLocks noGrp="1"/>
          </p:cNvSpPr>
          <p:nvPr>
            <p:ph type="title"/>
          </p:nvPr>
        </p:nvSpPr>
        <p:spPr/>
        <p:txBody>
          <a:bodyPr/>
          <a:lstStyle/>
          <a:p>
            <a:r>
              <a:rPr lang="en-US" dirty="0"/>
              <a:t>Hard negatives via manipulating event structures</a:t>
            </a:r>
          </a:p>
        </p:txBody>
      </p:sp>
      <p:sp>
        <p:nvSpPr>
          <p:cNvPr id="8" name="TextBox 7">
            <a:extLst>
              <a:ext uri="{FF2B5EF4-FFF2-40B4-BE49-F238E27FC236}">
                <a16:creationId xmlns:a16="http://schemas.microsoft.com/office/drawing/2014/main" xmlns="" id="{8E2BA628-AA00-83E2-7072-7DD71BFDAEAF}"/>
              </a:ext>
            </a:extLst>
          </p:cNvPr>
          <p:cNvSpPr txBox="1"/>
          <p:nvPr/>
        </p:nvSpPr>
        <p:spPr>
          <a:xfrm>
            <a:off x="10252903" y="5388690"/>
            <a:ext cx="1154483" cy="584775"/>
          </a:xfrm>
          <a:prstGeom prst="rect">
            <a:avLst/>
          </a:prstGeom>
          <a:noFill/>
        </p:spPr>
        <p:txBody>
          <a:bodyPr wrap="none" rtlCol="0">
            <a:spAutoFit/>
          </a:bodyPr>
          <a:lstStyle/>
          <a:p>
            <a:pPr algn="ctr"/>
            <a:r>
              <a:rPr lang="en-US" sz="1600" b="1" dirty="0">
                <a:solidFill>
                  <a:schemeClr val="tx1"/>
                </a:solidFill>
              </a:rPr>
              <a:t>Role </a:t>
            </a:r>
            <a:br>
              <a:rPr lang="en-US" sz="1600" b="1" dirty="0">
                <a:solidFill>
                  <a:schemeClr val="tx1"/>
                </a:solidFill>
              </a:rPr>
            </a:br>
            <a:r>
              <a:rPr lang="en-US" sz="1600" b="1" dirty="0">
                <a:solidFill>
                  <a:schemeClr val="tx1"/>
                </a:solidFill>
              </a:rPr>
              <a:t>Switching</a:t>
            </a:r>
          </a:p>
        </p:txBody>
      </p:sp>
      <p:sp>
        <p:nvSpPr>
          <p:cNvPr id="3" name="TextBox 2">
            <a:extLst>
              <a:ext uri="{FF2B5EF4-FFF2-40B4-BE49-F238E27FC236}">
                <a16:creationId xmlns:a16="http://schemas.microsoft.com/office/drawing/2014/main" xmlns="" id="{C4333A32-F10E-371E-ED33-533C5E5504EC}"/>
              </a:ext>
            </a:extLst>
          </p:cNvPr>
          <p:cNvSpPr txBox="1"/>
          <p:nvPr/>
        </p:nvSpPr>
        <p:spPr>
          <a:xfrm>
            <a:off x="6889321" y="5790011"/>
            <a:ext cx="626775" cy="246221"/>
          </a:xfrm>
          <a:prstGeom prst="rect">
            <a:avLst/>
          </a:prstGeom>
          <a:solidFill>
            <a:schemeClr val="bg1"/>
          </a:solidFill>
        </p:spPr>
        <p:txBody>
          <a:bodyPr wrap="none" lIns="0" tIns="0" rIns="0" bIns="0" rtlCol="0">
            <a:spAutoFit/>
          </a:bodyPr>
          <a:lstStyle/>
          <a:p>
            <a:r>
              <a:rPr lang="en-US" sz="1600" b="1" dirty="0">
                <a:solidFill>
                  <a:schemeClr val="tx1"/>
                </a:solidFill>
              </a:rPr>
              <a:t>Target</a:t>
            </a:r>
          </a:p>
        </p:txBody>
      </p:sp>
      <p:sp>
        <p:nvSpPr>
          <p:cNvPr id="16" name="TextBox 15">
            <a:extLst>
              <a:ext uri="{FF2B5EF4-FFF2-40B4-BE49-F238E27FC236}">
                <a16:creationId xmlns:a16="http://schemas.microsoft.com/office/drawing/2014/main" xmlns="" id="{4C966C98-A3DA-F1A9-6F76-863DC86E11CB}"/>
              </a:ext>
            </a:extLst>
          </p:cNvPr>
          <p:cNvSpPr txBox="1"/>
          <p:nvPr/>
        </p:nvSpPr>
        <p:spPr>
          <a:xfrm>
            <a:off x="6881582" y="1853743"/>
            <a:ext cx="626775" cy="246221"/>
          </a:xfrm>
          <a:prstGeom prst="rect">
            <a:avLst/>
          </a:prstGeom>
          <a:solidFill>
            <a:schemeClr val="bg1"/>
          </a:solidFill>
        </p:spPr>
        <p:txBody>
          <a:bodyPr wrap="none" lIns="0" tIns="0" rIns="0" bIns="0" rtlCol="0">
            <a:spAutoFit/>
          </a:bodyPr>
          <a:lstStyle/>
          <a:p>
            <a:r>
              <a:rPr lang="en-US" sz="1600" b="1" dirty="0">
                <a:solidFill>
                  <a:schemeClr val="tx1"/>
                </a:solidFill>
              </a:rPr>
              <a:t>Target</a:t>
            </a:r>
          </a:p>
        </p:txBody>
      </p:sp>
      <p:sp>
        <p:nvSpPr>
          <p:cNvPr id="20" name="TextBox 19">
            <a:extLst>
              <a:ext uri="{FF2B5EF4-FFF2-40B4-BE49-F238E27FC236}">
                <a16:creationId xmlns:a16="http://schemas.microsoft.com/office/drawing/2014/main" xmlns="" id="{4F009B05-2FE1-E4A7-D758-E94CA808DFDC}"/>
              </a:ext>
            </a:extLst>
          </p:cNvPr>
          <p:cNvSpPr txBox="1"/>
          <p:nvPr/>
        </p:nvSpPr>
        <p:spPr>
          <a:xfrm>
            <a:off x="6873454" y="3812591"/>
            <a:ext cx="626775" cy="246221"/>
          </a:xfrm>
          <a:prstGeom prst="rect">
            <a:avLst/>
          </a:prstGeom>
          <a:solidFill>
            <a:schemeClr val="bg1"/>
          </a:solidFill>
        </p:spPr>
        <p:txBody>
          <a:bodyPr wrap="none" lIns="0" tIns="0" rIns="0" bIns="0" rtlCol="0">
            <a:spAutoFit/>
          </a:bodyPr>
          <a:lstStyle/>
          <a:p>
            <a:r>
              <a:rPr lang="en-US" sz="1600" b="1" dirty="0">
                <a:solidFill>
                  <a:schemeClr val="tx1"/>
                </a:solidFill>
              </a:rPr>
              <a:t>Target</a:t>
            </a:r>
          </a:p>
        </p:txBody>
      </p:sp>
      <p:sp>
        <p:nvSpPr>
          <p:cNvPr id="23" name="Google Shape;373;p26">
            <a:extLst>
              <a:ext uri="{FF2B5EF4-FFF2-40B4-BE49-F238E27FC236}">
                <a16:creationId xmlns:a16="http://schemas.microsoft.com/office/drawing/2014/main" xmlns="" id="{5336399A-44FD-88F1-9096-6208219BD08B}"/>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24" name="Google Shape;376;p26">
            <a:extLst>
              <a:ext uri="{FF2B5EF4-FFF2-40B4-BE49-F238E27FC236}">
                <a16:creationId xmlns:a16="http://schemas.microsoft.com/office/drawing/2014/main" xmlns="" id="{47BB7B22-0364-5746-2435-97F8CFFF68A7}"/>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custDataLst>
      <p:tags r:id="rId1"/>
    </p:custDataLst>
    <p:extLst>
      <p:ext uri="{BB962C8B-B14F-4D97-AF65-F5344CB8AC3E}">
        <p14:creationId xmlns:p14="http://schemas.microsoft.com/office/powerpoint/2010/main" val="23275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2250"/>
                                        <p:tgtEl>
                                          <p:spTgt spid="18"/>
                                        </p:tgtEl>
                                      </p:cBhvr>
                                    </p:animEffect>
                                  </p:childTnLst>
                                </p:cTn>
                              </p:par>
                            </p:childTnLst>
                          </p:cTn>
                        </p:par>
                        <p:par>
                          <p:cTn id="8" fill="hold">
                            <p:stCondLst>
                              <p:cond delay="225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2750"/>
                            </p:stCondLst>
                            <p:childTnLst>
                              <p:par>
                                <p:cTn id="13" presetID="1"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2750"/>
                            </p:stCondLst>
                            <p:childTnLst>
                              <p:par>
                                <p:cTn id="16" presetID="1"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par>
                          <p:cTn id="20" fill="hold">
                            <p:stCondLst>
                              <p:cond delay="2750"/>
                            </p:stCondLst>
                            <p:childTnLst>
                              <p:par>
                                <p:cTn id="21" presetID="1"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2750"/>
                            </p:stCondLst>
                            <p:childTnLst>
                              <p:par>
                                <p:cTn id="24" presetID="64" presetClass="path" presetSubtype="0" accel="50000" decel="50000" fill="hold" nodeType="afterEffect">
                                  <p:stCondLst>
                                    <p:cond delay="0"/>
                                  </p:stCondLst>
                                  <p:childTnLst>
                                    <p:animMotion origin="layout" path="M 3.33333E-6 -3.82716E-6 L 0.00156 -0.05709 " pathEditMode="relative" rAng="0" ptsTypes="AA">
                                      <p:cBhvr>
                                        <p:cTn id="25" dur="1000" fill="hold"/>
                                        <p:tgtEl>
                                          <p:spTgt spid="15"/>
                                        </p:tgtEl>
                                        <p:attrNameLst>
                                          <p:attrName>ppt_x</p:attrName>
                                          <p:attrName>ppt_y</p:attrName>
                                        </p:attrNameLst>
                                      </p:cBhvr>
                                      <p:rCtr x="69" y="-2870"/>
                                    </p:animMotion>
                                  </p:childTnLst>
                                </p:cTn>
                              </p:par>
                            </p:childTnLst>
                          </p:cTn>
                        </p:par>
                        <p:par>
                          <p:cTn id="26" fill="hold">
                            <p:stCondLst>
                              <p:cond delay="3750"/>
                            </p:stCondLst>
                            <p:childTnLst>
                              <p:par>
                                <p:cTn id="27" presetID="1"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par>
                          <p:cTn id="29" fill="hold">
                            <p:stCondLst>
                              <p:cond delay="3750"/>
                            </p:stCondLst>
                            <p:childTnLst>
                              <p:par>
                                <p:cTn id="30" presetID="64" presetClass="path" presetSubtype="0" accel="50000" decel="50000" fill="hold" nodeType="afterEffect">
                                  <p:stCondLst>
                                    <p:cond delay="0"/>
                                  </p:stCondLst>
                                  <p:childTnLst>
                                    <p:animMotion origin="layout" path="M -4.44444E-6 -2.09877E-6 L 0.00347 -0.05493 " pathEditMode="relative" rAng="0" ptsTypes="AA">
                                      <p:cBhvr>
                                        <p:cTn id="31" dur="1000" fill="hold"/>
                                        <p:tgtEl>
                                          <p:spTgt spid="17"/>
                                        </p:tgtEl>
                                        <p:attrNameLst>
                                          <p:attrName>ppt_x</p:attrName>
                                          <p:attrName>ppt_y</p:attrName>
                                        </p:attrNameLst>
                                      </p:cBhvr>
                                      <p:rCtr x="104" y="-2654"/>
                                    </p:animMotion>
                                  </p:childTnLst>
                                </p:cTn>
                              </p:par>
                            </p:childTnLst>
                          </p:cTn>
                        </p:par>
                        <p:par>
                          <p:cTn id="32" fill="hold">
                            <p:stCondLst>
                              <p:cond delay="4750"/>
                            </p:stCondLst>
                            <p:childTnLst>
                              <p:par>
                                <p:cTn id="33" presetID="1"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par>
                          <p:cTn id="35" fill="hold">
                            <p:stCondLst>
                              <p:cond delay="4750"/>
                            </p:stCondLst>
                            <p:childTnLst>
                              <p:par>
                                <p:cTn id="36" presetID="0" presetClass="path" presetSubtype="0" accel="50000" decel="50000" fill="hold" nodeType="afterEffect">
                                  <p:stCondLst>
                                    <p:cond delay="0"/>
                                  </p:stCondLst>
                                  <p:childTnLst>
                                    <p:animMotion origin="layout" path="M 0.02309 -2.34568E-6 L -0.00017 0.11142 " pathEditMode="relative" rAng="0" ptsTypes="AA">
                                      <p:cBhvr>
                                        <p:cTn id="37" dur="1000" fill="hold"/>
                                        <p:tgtEl>
                                          <p:spTgt spid="21"/>
                                        </p:tgtEl>
                                        <p:attrNameLst>
                                          <p:attrName>ppt_x</p:attrName>
                                          <p:attrName>ppt_y</p:attrName>
                                        </p:attrNameLst>
                                      </p:cBhvr>
                                      <p:rCtr x="-1163" y="54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8" grpId="0"/>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xmlns="" id="{7C246D60-C35C-7D42-8489-502A61128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642" y="3706391"/>
            <a:ext cx="3762759" cy="22067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xmlns="" id="{7CE94E6D-B981-3D46-A2FC-CDCE1E509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734" y="529033"/>
            <a:ext cx="9059333"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C1C6DBC-DAB3-3B49-ABF3-6684F2626661}"/>
              </a:ext>
            </a:extLst>
          </p:cNvPr>
          <p:cNvSpPr/>
          <p:nvPr/>
        </p:nvSpPr>
        <p:spPr>
          <a:xfrm>
            <a:off x="956733" y="325120"/>
            <a:ext cx="5830147" cy="2736427"/>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4" name="TextBox 3">
            <a:extLst>
              <a:ext uri="{FF2B5EF4-FFF2-40B4-BE49-F238E27FC236}">
                <a16:creationId xmlns:a16="http://schemas.microsoft.com/office/drawing/2014/main" xmlns="" id="{859305F3-020F-6440-ACE5-DC4C91D15395}"/>
              </a:ext>
            </a:extLst>
          </p:cNvPr>
          <p:cNvSpPr txBox="1"/>
          <p:nvPr/>
        </p:nvSpPr>
        <p:spPr>
          <a:xfrm>
            <a:off x="5221737" y="1514871"/>
            <a:ext cx="1101584" cy="666977"/>
          </a:xfrm>
          <a:prstGeom prst="rect">
            <a:avLst/>
          </a:prstGeom>
          <a:noFill/>
        </p:spPr>
        <p:txBody>
          <a:bodyPr wrap="none" rtlCol="0">
            <a:spAutoFit/>
          </a:bodyPr>
          <a:lstStyle/>
          <a:p>
            <a:pPr defTabSz="1219170">
              <a:defRPr/>
            </a:pPr>
            <a:r>
              <a:rPr lang="en-US" sz="1867" b="1" dirty="0"/>
              <a:t>Positive</a:t>
            </a:r>
            <a:endParaRPr lang="en-US" altLang="zh-CN" sz="1867" dirty="0"/>
          </a:p>
          <a:p>
            <a:pPr defTabSz="1219170">
              <a:defRPr/>
            </a:pPr>
            <a:r>
              <a:rPr lang="en-US" sz="1867" dirty="0"/>
              <a:t>Labels</a:t>
            </a:r>
          </a:p>
        </p:txBody>
      </p:sp>
      <p:sp>
        <p:nvSpPr>
          <p:cNvPr id="13" name="TextBox 12">
            <a:extLst>
              <a:ext uri="{FF2B5EF4-FFF2-40B4-BE49-F238E27FC236}">
                <a16:creationId xmlns:a16="http://schemas.microsoft.com/office/drawing/2014/main" xmlns="" id="{6591DFB0-6499-8141-8708-1A47635C22E4}"/>
              </a:ext>
            </a:extLst>
          </p:cNvPr>
          <p:cNvSpPr txBox="1"/>
          <p:nvPr/>
        </p:nvSpPr>
        <p:spPr>
          <a:xfrm>
            <a:off x="5231991" y="3272340"/>
            <a:ext cx="1181734" cy="954300"/>
          </a:xfrm>
          <a:prstGeom prst="rect">
            <a:avLst/>
          </a:prstGeom>
          <a:noFill/>
        </p:spPr>
        <p:txBody>
          <a:bodyPr wrap="none" rtlCol="0">
            <a:spAutoFit/>
          </a:bodyPr>
          <a:lstStyle/>
          <a:p>
            <a:pPr defTabSz="1219170">
              <a:defRPr/>
            </a:pPr>
            <a:r>
              <a:rPr lang="en-US" sz="1867" b="1" dirty="0"/>
              <a:t>Negative</a:t>
            </a:r>
          </a:p>
          <a:p>
            <a:pPr defTabSz="1219170">
              <a:defRPr/>
            </a:pPr>
            <a:r>
              <a:rPr lang="en-US" altLang="zh-CN" sz="1867" dirty="0"/>
              <a:t>Labels</a:t>
            </a:r>
          </a:p>
          <a:p>
            <a:pPr defTabSz="1219170">
              <a:defRPr/>
            </a:pPr>
            <a:r>
              <a:rPr lang="en-US" sz="1867" dirty="0">
                <a:solidFill>
                  <a:srgbClr val="FF9300"/>
                </a:solidFill>
              </a:rPr>
              <a:t>(events)</a:t>
            </a:r>
          </a:p>
        </p:txBody>
      </p:sp>
      <p:sp>
        <p:nvSpPr>
          <p:cNvPr id="14" name="TextBox 13">
            <a:extLst>
              <a:ext uri="{FF2B5EF4-FFF2-40B4-BE49-F238E27FC236}">
                <a16:creationId xmlns:a16="http://schemas.microsoft.com/office/drawing/2014/main" xmlns="" id="{5594547A-32EF-9F40-8611-695012D6313A}"/>
              </a:ext>
            </a:extLst>
          </p:cNvPr>
          <p:cNvSpPr txBox="1"/>
          <p:nvPr/>
        </p:nvSpPr>
        <p:spPr>
          <a:xfrm>
            <a:off x="5149439" y="5113868"/>
            <a:ext cx="1475084" cy="954300"/>
          </a:xfrm>
          <a:prstGeom prst="rect">
            <a:avLst/>
          </a:prstGeom>
          <a:noFill/>
        </p:spPr>
        <p:txBody>
          <a:bodyPr wrap="none" rtlCol="0">
            <a:spAutoFit/>
          </a:bodyPr>
          <a:lstStyle/>
          <a:p>
            <a:pPr defTabSz="1219170">
              <a:defRPr/>
            </a:pPr>
            <a:r>
              <a:rPr lang="en-US" sz="1867" b="1" dirty="0"/>
              <a:t>Negative</a:t>
            </a:r>
          </a:p>
          <a:p>
            <a:pPr defTabSz="1219170">
              <a:defRPr/>
            </a:pPr>
            <a:r>
              <a:rPr lang="en-US" altLang="zh-CN" sz="1867" dirty="0"/>
              <a:t>Labels</a:t>
            </a:r>
          </a:p>
          <a:p>
            <a:pPr defTabSz="1219170">
              <a:defRPr/>
            </a:pPr>
            <a:r>
              <a:rPr lang="en-US" sz="1867" dirty="0">
                <a:solidFill>
                  <a:srgbClr val="FF9300"/>
                </a:solidFill>
              </a:rPr>
              <a:t>(arguments)</a:t>
            </a:r>
          </a:p>
        </p:txBody>
      </p:sp>
      <p:pic>
        <p:nvPicPr>
          <p:cNvPr id="23558" name="Picture 6">
            <a:extLst>
              <a:ext uri="{FF2B5EF4-FFF2-40B4-BE49-F238E27FC236}">
                <a16:creationId xmlns:a16="http://schemas.microsoft.com/office/drawing/2014/main" xmlns="" id="{207C07E1-8838-F24E-A001-CCF61610FC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479" y="2766591"/>
            <a:ext cx="3403600" cy="18796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a:extLst>
              <a:ext uri="{FF2B5EF4-FFF2-40B4-BE49-F238E27FC236}">
                <a16:creationId xmlns:a16="http://schemas.microsoft.com/office/drawing/2014/main" xmlns="" id="{B9CA490E-F820-9440-B3EF-C5EA73DFD1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6945" y="4748796"/>
            <a:ext cx="3386667" cy="1879600"/>
          </a:xfrm>
          <a:prstGeom prst="rect">
            <a:avLst/>
          </a:prstGeom>
          <a:noFill/>
          <a:extLst>
            <a:ext uri="{909E8E84-426E-40DD-AFC4-6F175D3DCCD1}">
              <a14:hiddenFill xmlns:a14="http://schemas.microsoft.com/office/drawing/2010/main">
                <a:solidFill>
                  <a:srgbClr val="FFFFFF"/>
                </a:solidFill>
              </a14:hiddenFill>
            </a:ext>
          </a:extLst>
        </p:spPr>
      </p:pic>
      <p:sp>
        <p:nvSpPr>
          <p:cNvPr id="3" name="Trapezoid 2">
            <a:extLst>
              <a:ext uri="{FF2B5EF4-FFF2-40B4-BE49-F238E27FC236}">
                <a16:creationId xmlns:a16="http://schemas.microsoft.com/office/drawing/2014/main" xmlns="" id="{8FB413FD-33AB-3C49-B7E4-E6E067D919C9}"/>
              </a:ext>
            </a:extLst>
          </p:cNvPr>
          <p:cNvSpPr/>
          <p:nvPr/>
        </p:nvSpPr>
        <p:spPr>
          <a:xfrm rot="5400000">
            <a:off x="9626019" y="1542024"/>
            <a:ext cx="1224744" cy="444649"/>
          </a:xfrm>
          <a:prstGeom prst="trapezoid">
            <a:avLst>
              <a:gd name="adj" fmla="val 4758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733" dirty="0">
                <a:solidFill>
                  <a:srgbClr val="000000">
                    <a:lumMod val="50000"/>
                    <a:lumOff val="50000"/>
                  </a:srgbClr>
                </a:solidFill>
                <a:latin typeface="Arial"/>
              </a:rPr>
              <a:t>prompt</a:t>
            </a:r>
          </a:p>
        </p:txBody>
      </p:sp>
      <p:sp>
        <p:nvSpPr>
          <p:cNvPr id="12" name="Trapezoid 11">
            <a:extLst>
              <a:ext uri="{FF2B5EF4-FFF2-40B4-BE49-F238E27FC236}">
                <a16:creationId xmlns:a16="http://schemas.microsoft.com/office/drawing/2014/main" xmlns="" id="{EB173FC7-F092-874B-8488-057D3485D156}"/>
              </a:ext>
            </a:extLst>
          </p:cNvPr>
          <p:cNvSpPr/>
          <p:nvPr/>
        </p:nvSpPr>
        <p:spPr>
          <a:xfrm rot="5400000">
            <a:off x="9628408" y="3480790"/>
            <a:ext cx="1224744" cy="444649"/>
          </a:xfrm>
          <a:prstGeom prst="trapezoid">
            <a:avLst>
              <a:gd name="adj" fmla="val 4758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733" dirty="0">
                <a:solidFill>
                  <a:srgbClr val="000000">
                    <a:lumMod val="50000"/>
                    <a:lumOff val="50000"/>
                  </a:srgbClr>
                </a:solidFill>
                <a:latin typeface="Arial"/>
              </a:rPr>
              <a:t>prompt</a:t>
            </a:r>
          </a:p>
        </p:txBody>
      </p:sp>
      <p:sp>
        <p:nvSpPr>
          <p:cNvPr id="15" name="Trapezoid 14">
            <a:extLst>
              <a:ext uri="{FF2B5EF4-FFF2-40B4-BE49-F238E27FC236}">
                <a16:creationId xmlns:a16="http://schemas.microsoft.com/office/drawing/2014/main" xmlns="" id="{FF2EDC89-0EF9-0449-AF08-130C4C5DE052}"/>
              </a:ext>
            </a:extLst>
          </p:cNvPr>
          <p:cNvSpPr/>
          <p:nvPr/>
        </p:nvSpPr>
        <p:spPr>
          <a:xfrm rot="5400000">
            <a:off x="9628408" y="5460197"/>
            <a:ext cx="1224744" cy="444649"/>
          </a:xfrm>
          <a:prstGeom prst="trapezoid">
            <a:avLst>
              <a:gd name="adj" fmla="val 4758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733" dirty="0">
                <a:solidFill>
                  <a:srgbClr val="000000">
                    <a:lumMod val="50000"/>
                    <a:lumOff val="50000"/>
                  </a:srgbClr>
                </a:solidFill>
                <a:latin typeface="Arial"/>
              </a:rPr>
              <a:t>prompt</a:t>
            </a:r>
          </a:p>
        </p:txBody>
      </p:sp>
      <p:cxnSp>
        <p:nvCxnSpPr>
          <p:cNvPr id="8" name="Straight Arrow Connector 7">
            <a:extLst>
              <a:ext uri="{FF2B5EF4-FFF2-40B4-BE49-F238E27FC236}">
                <a16:creationId xmlns:a16="http://schemas.microsoft.com/office/drawing/2014/main" xmlns="" id="{D83B1375-EA3E-394B-8199-7EDA653C163B}"/>
              </a:ext>
            </a:extLst>
          </p:cNvPr>
          <p:cNvCxnSpPr>
            <a:cxnSpLocks/>
            <a:endCxn id="3" idx="2"/>
          </p:cNvCxnSpPr>
          <p:nvPr/>
        </p:nvCxnSpPr>
        <p:spPr>
          <a:xfrm>
            <a:off x="9831898" y="1764348"/>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EA3F4B7A-D130-4B4A-80BA-3188D6809B40}"/>
              </a:ext>
            </a:extLst>
          </p:cNvPr>
          <p:cNvCxnSpPr>
            <a:cxnSpLocks/>
          </p:cNvCxnSpPr>
          <p:nvPr/>
        </p:nvCxnSpPr>
        <p:spPr>
          <a:xfrm>
            <a:off x="10471326" y="1777397"/>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18D2DA43-79D0-BD42-8F02-90325D85759B}"/>
              </a:ext>
            </a:extLst>
          </p:cNvPr>
          <p:cNvCxnSpPr>
            <a:cxnSpLocks/>
          </p:cNvCxnSpPr>
          <p:nvPr/>
        </p:nvCxnSpPr>
        <p:spPr>
          <a:xfrm>
            <a:off x="9813256" y="3714324"/>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A8A12E29-15DF-CA4E-BCA4-E6AA8393B24C}"/>
              </a:ext>
            </a:extLst>
          </p:cNvPr>
          <p:cNvCxnSpPr>
            <a:cxnSpLocks/>
          </p:cNvCxnSpPr>
          <p:nvPr/>
        </p:nvCxnSpPr>
        <p:spPr>
          <a:xfrm>
            <a:off x="9824441" y="5694128"/>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C29553BF-1BF3-9D4E-B38F-A8F35307745B}"/>
              </a:ext>
            </a:extLst>
          </p:cNvPr>
          <p:cNvCxnSpPr>
            <a:cxnSpLocks/>
          </p:cNvCxnSpPr>
          <p:nvPr/>
        </p:nvCxnSpPr>
        <p:spPr>
          <a:xfrm>
            <a:off x="10475054" y="3738559"/>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1F47E557-13ED-7542-9523-CA01667752E7}"/>
              </a:ext>
            </a:extLst>
          </p:cNvPr>
          <p:cNvCxnSpPr>
            <a:cxnSpLocks/>
          </p:cNvCxnSpPr>
          <p:nvPr/>
        </p:nvCxnSpPr>
        <p:spPr>
          <a:xfrm>
            <a:off x="10476918" y="5709041"/>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EF77C9B1-605B-8248-A801-BDC8FA134402}"/>
              </a:ext>
            </a:extLst>
          </p:cNvPr>
          <p:cNvSpPr txBox="1"/>
          <p:nvPr/>
        </p:nvSpPr>
        <p:spPr>
          <a:xfrm>
            <a:off x="10640010" y="1028557"/>
            <a:ext cx="1551991" cy="1323439"/>
          </a:xfrm>
          <a:prstGeom prst="rect">
            <a:avLst/>
          </a:prstGeom>
          <a:noFill/>
        </p:spPr>
        <p:txBody>
          <a:bodyPr wrap="square" rtlCol="0">
            <a:spAutoFit/>
          </a:bodyPr>
          <a:lstStyle/>
          <a:p>
            <a:pPr defTabSz="1219170">
              <a:defRPr/>
            </a:pPr>
            <a:r>
              <a:rPr lang="en-US" sz="1600" dirty="0">
                <a:solidFill>
                  <a:srgbClr val="000000">
                    <a:lumMod val="50000"/>
                    <a:lumOff val="50000"/>
                  </a:srgbClr>
                </a:solidFill>
              </a:rPr>
              <a:t>Protesters</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transported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injured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man</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using</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a</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stretcher.</a:t>
            </a:r>
            <a:endParaRPr lang="en-US" sz="1600" dirty="0">
              <a:solidFill>
                <a:srgbClr val="000000">
                  <a:lumMod val="50000"/>
                  <a:lumOff val="50000"/>
                </a:srgbClr>
              </a:solidFill>
            </a:endParaRPr>
          </a:p>
        </p:txBody>
      </p:sp>
      <p:sp>
        <p:nvSpPr>
          <p:cNvPr id="16" name="TextBox 15">
            <a:extLst>
              <a:ext uri="{FF2B5EF4-FFF2-40B4-BE49-F238E27FC236}">
                <a16:creationId xmlns:a16="http://schemas.microsoft.com/office/drawing/2014/main" xmlns="" id="{633B9913-2B78-BF4B-9694-AEA8D70C7723}"/>
              </a:ext>
            </a:extLst>
          </p:cNvPr>
          <p:cNvSpPr txBox="1"/>
          <p:nvPr/>
        </p:nvSpPr>
        <p:spPr>
          <a:xfrm>
            <a:off x="10608434" y="2961270"/>
            <a:ext cx="1551991" cy="1323439"/>
          </a:xfrm>
          <a:prstGeom prst="rect">
            <a:avLst/>
          </a:prstGeom>
          <a:noFill/>
        </p:spPr>
        <p:txBody>
          <a:bodyPr wrap="square" rtlCol="0">
            <a:spAutoFit/>
          </a:bodyPr>
          <a:lstStyle/>
          <a:p>
            <a:pPr defTabSz="1219170">
              <a:defRPr/>
            </a:pPr>
            <a:r>
              <a:rPr lang="en-US" sz="1600" dirty="0">
                <a:solidFill>
                  <a:srgbClr val="000000">
                    <a:lumMod val="50000"/>
                    <a:lumOff val="50000"/>
                  </a:srgbClr>
                </a:solidFill>
              </a:rPr>
              <a:t>Protesters</a:t>
            </a:r>
            <a:r>
              <a:rPr lang="zh-CN" altLang="en-US" sz="1600" dirty="0">
                <a:solidFill>
                  <a:srgbClr val="000000">
                    <a:lumMod val="50000"/>
                    <a:lumOff val="50000"/>
                  </a:srgbClr>
                </a:solidFill>
              </a:rPr>
              <a:t> </a:t>
            </a:r>
            <a:r>
              <a:rPr lang="en-US" altLang="zh-CN" sz="1600" dirty="0">
                <a:solidFill>
                  <a:srgbClr val="FF9300"/>
                </a:solidFill>
              </a:rPr>
              <a:t>arrested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injured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man</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using</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a</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stretcher.</a:t>
            </a:r>
            <a:endParaRPr lang="en-US" sz="1600" dirty="0">
              <a:solidFill>
                <a:srgbClr val="000000">
                  <a:lumMod val="50000"/>
                  <a:lumOff val="50000"/>
                </a:srgbClr>
              </a:solidFill>
            </a:endParaRPr>
          </a:p>
        </p:txBody>
      </p:sp>
      <p:sp>
        <p:nvSpPr>
          <p:cNvPr id="17" name="TextBox 16">
            <a:extLst>
              <a:ext uri="{FF2B5EF4-FFF2-40B4-BE49-F238E27FC236}">
                <a16:creationId xmlns:a16="http://schemas.microsoft.com/office/drawing/2014/main" xmlns="" id="{3C2ADC6C-008E-654E-9846-019B15EACE50}"/>
              </a:ext>
            </a:extLst>
          </p:cNvPr>
          <p:cNvSpPr txBox="1"/>
          <p:nvPr/>
        </p:nvSpPr>
        <p:spPr>
          <a:xfrm>
            <a:off x="10590901" y="5113868"/>
            <a:ext cx="1551991" cy="1077218"/>
          </a:xfrm>
          <a:prstGeom prst="rect">
            <a:avLst/>
          </a:prstGeom>
          <a:noFill/>
        </p:spPr>
        <p:txBody>
          <a:bodyPr wrap="square" rtlCol="0">
            <a:spAutoFit/>
          </a:bodyPr>
          <a:lstStyle/>
          <a:p>
            <a:pPr defTabSz="1219170">
              <a:defRPr/>
            </a:pPr>
            <a:r>
              <a:rPr lang="en-US" sz="1600" dirty="0">
                <a:solidFill>
                  <a:srgbClr val="FF9300"/>
                </a:solidFill>
              </a:rPr>
              <a:t>Injured man</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transported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a</a:t>
            </a:r>
            <a:r>
              <a:rPr lang="zh-CN" altLang="en-US" sz="1600" dirty="0">
                <a:solidFill>
                  <a:srgbClr val="000000">
                    <a:lumMod val="50000"/>
                    <a:lumOff val="50000"/>
                  </a:srgbClr>
                </a:solidFill>
              </a:rPr>
              <a:t> </a:t>
            </a:r>
            <a:r>
              <a:rPr lang="en-US" altLang="zh-CN" sz="1600" dirty="0">
                <a:solidFill>
                  <a:srgbClr val="FF9300"/>
                </a:solidFill>
              </a:rPr>
              <a:t>stretcher</a:t>
            </a:r>
            <a:r>
              <a:rPr lang="en-US" altLang="zh-CN" sz="1600" dirty="0">
                <a:solidFill>
                  <a:srgbClr val="000000">
                    <a:lumMod val="50000"/>
                    <a:lumOff val="50000"/>
                  </a:srgbClr>
                </a:solidFill>
              </a:rPr>
              <a:t> with </a:t>
            </a:r>
            <a:r>
              <a:rPr lang="en-US" altLang="zh-CN" sz="1600" dirty="0">
                <a:solidFill>
                  <a:srgbClr val="FF9300"/>
                </a:solidFill>
              </a:rPr>
              <a:t>protesters</a:t>
            </a:r>
            <a:r>
              <a:rPr lang="en-US" altLang="zh-CN" sz="1600" dirty="0">
                <a:solidFill>
                  <a:srgbClr val="000000">
                    <a:lumMod val="50000"/>
                    <a:lumOff val="50000"/>
                  </a:srgbClr>
                </a:solidFill>
              </a:rPr>
              <a:t>.</a:t>
            </a:r>
            <a:endParaRPr lang="en-US" sz="1600" dirty="0">
              <a:solidFill>
                <a:srgbClr val="000000">
                  <a:lumMod val="50000"/>
                  <a:lumOff val="50000"/>
                </a:srgbClr>
              </a:solidFill>
            </a:endParaRPr>
          </a:p>
        </p:txBody>
      </p:sp>
      <p:sp>
        <p:nvSpPr>
          <p:cNvPr id="26" name="Slide Number Placeholder 3">
            <a:extLst>
              <a:ext uri="{FF2B5EF4-FFF2-40B4-BE49-F238E27FC236}">
                <a16:creationId xmlns:a16="http://schemas.microsoft.com/office/drawing/2014/main" xmlns="" id="{DBF191D7-1AB5-18E4-5296-600841825430}"/>
              </a:ext>
            </a:extLst>
          </p:cNvPr>
          <p:cNvSpPr txBox="1">
            <a:spLocks/>
          </p:cNvSpPr>
          <p:nvPr/>
        </p:nvSpPr>
        <p:spPr>
          <a:xfrm>
            <a:off x="9109275"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17</a:t>
            </a:r>
          </a:p>
        </p:txBody>
      </p:sp>
      <p:sp>
        <p:nvSpPr>
          <p:cNvPr id="10" name="Title 9">
            <a:extLst>
              <a:ext uri="{FF2B5EF4-FFF2-40B4-BE49-F238E27FC236}">
                <a16:creationId xmlns:a16="http://schemas.microsoft.com/office/drawing/2014/main" xmlns="" id="{E1A6E18D-3E81-2BAD-D5A5-AA3A7457B4C9}"/>
              </a:ext>
            </a:extLst>
          </p:cNvPr>
          <p:cNvSpPr>
            <a:spLocks noGrp="1"/>
          </p:cNvSpPr>
          <p:nvPr>
            <p:ph type="title"/>
          </p:nvPr>
        </p:nvSpPr>
        <p:spPr/>
        <p:txBody>
          <a:bodyPr/>
          <a:lstStyle/>
          <a:p>
            <a:r>
              <a:rPr lang="en-US" dirty="0"/>
              <a:t>Hard negatives via manipulating event structures</a:t>
            </a:r>
          </a:p>
        </p:txBody>
      </p:sp>
      <p:pic>
        <p:nvPicPr>
          <p:cNvPr id="6" name="Picture 8">
            <a:extLst>
              <a:ext uri="{FF2B5EF4-FFF2-40B4-BE49-F238E27FC236}">
                <a16:creationId xmlns:a16="http://schemas.microsoft.com/office/drawing/2014/main" xmlns="" id="{9C0DC671-3108-E570-26D7-FF8898BAF0C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6734" y="3061547"/>
            <a:ext cx="4102444" cy="304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20B21A5-B67F-C239-20AE-436FDA417C3B}"/>
              </a:ext>
            </a:extLst>
          </p:cNvPr>
          <p:cNvSpPr txBox="1"/>
          <p:nvPr/>
        </p:nvSpPr>
        <p:spPr>
          <a:xfrm>
            <a:off x="6856809" y="5790011"/>
            <a:ext cx="626775" cy="246221"/>
          </a:xfrm>
          <a:prstGeom prst="rect">
            <a:avLst/>
          </a:prstGeom>
          <a:solidFill>
            <a:schemeClr val="bg1"/>
          </a:solidFill>
        </p:spPr>
        <p:txBody>
          <a:bodyPr wrap="none" lIns="0" tIns="0" rIns="0" bIns="0" rtlCol="0">
            <a:spAutoFit/>
          </a:bodyPr>
          <a:lstStyle/>
          <a:p>
            <a:r>
              <a:rPr lang="en-US" sz="1600" b="1" dirty="0">
                <a:solidFill>
                  <a:schemeClr val="tx1"/>
                </a:solidFill>
              </a:rPr>
              <a:t>Target</a:t>
            </a:r>
          </a:p>
        </p:txBody>
      </p:sp>
      <p:sp>
        <p:nvSpPr>
          <p:cNvPr id="19" name="TextBox 18">
            <a:extLst>
              <a:ext uri="{FF2B5EF4-FFF2-40B4-BE49-F238E27FC236}">
                <a16:creationId xmlns:a16="http://schemas.microsoft.com/office/drawing/2014/main" xmlns="" id="{92AC4034-281C-52D7-A7BA-A7C7037E783B}"/>
              </a:ext>
            </a:extLst>
          </p:cNvPr>
          <p:cNvSpPr txBox="1"/>
          <p:nvPr/>
        </p:nvSpPr>
        <p:spPr>
          <a:xfrm>
            <a:off x="6881582" y="1853743"/>
            <a:ext cx="626775" cy="246221"/>
          </a:xfrm>
          <a:prstGeom prst="rect">
            <a:avLst/>
          </a:prstGeom>
          <a:solidFill>
            <a:schemeClr val="bg1"/>
          </a:solidFill>
        </p:spPr>
        <p:txBody>
          <a:bodyPr wrap="none" lIns="0" tIns="0" rIns="0" bIns="0" rtlCol="0">
            <a:spAutoFit/>
          </a:bodyPr>
          <a:lstStyle/>
          <a:p>
            <a:r>
              <a:rPr lang="en-US" sz="1600" b="1" dirty="0">
                <a:solidFill>
                  <a:schemeClr val="tx1"/>
                </a:solidFill>
              </a:rPr>
              <a:t>Target</a:t>
            </a:r>
          </a:p>
        </p:txBody>
      </p:sp>
      <p:sp>
        <p:nvSpPr>
          <p:cNvPr id="20" name="TextBox 19">
            <a:extLst>
              <a:ext uri="{FF2B5EF4-FFF2-40B4-BE49-F238E27FC236}">
                <a16:creationId xmlns:a16="http://schemas.microsoft.com/office/drawing/2014/main" xmlns="" id="{9157E72F-2614-E8C2-2FB5-8325E0412BC0}"/>
              </a:ext>
            </a:extLst>
          </p:cNvPr>
          <p:cNvSpPr txBox="1"/>
          <p:nvPr/>
        </p:nvSpPr>
        <p:spPr>
          <a:xfrm>
            <a:off x="6873454" y="3812591"/>
            <a:ext cx="626775" cy="246221"/>
          </a:xfrm>
          <a:prstGeom prst="rect">
            <a:avLst/>
          </a:prstGeom>
          <a:solidFill>
            <a:schemeClr val="bg1"/>
          </a:solidFill>
        </p:spPr>
        <p:txBody>
          <a:bodyPr wrap="none" lIns="0" tIns="0" rIns="0" bIns="0" rtlCol="0">
            <a:spAutoFit/>
          </a:bodyPr>
          <a:lstStyle/>
          <a:p>
            <a:r>
              <a:rPr lang="en-US" sz="1600" b="1" dirty="0">
                <a:solidFill>
                  <a:schemeClr val="tx1"/>
                </a:solidFill>
              </a:rPr>
              <a:t>Target</a:t>
            </a:r>
          </a:p>
        </p:txBody>
      </p:sp>
      <p:sp>
        <p:nvSpPr>
          <p:cNvPr id="27" name="Google Shape;373;p26">
            <a:extLst>
              <a:ext uri="{FF2B5EF4-FFF2-40B4-BE49-F238E27FC236}">
                <a16:creationId xmlns:a16="http://schemas.microsoft.com/office/drawing/2014/main" xmlns="" id="{066B6A77-9823-56A9-1EB9-A95F2DABACD9}"/>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28" name="Google Shape;376;p26">
            <a:extLst>
              <a:ext uri="{FF2B5EF4-FFF2-40B4-BE49-F238E27FC236}">
                <a16:creationId xmlns:a16="http://schemas.microsoft.com/office/drawing/2014/main" xmlns="" id="{FAAEFFA8-D539-A928-B341-569C59F2D583}"/>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9648971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xmlns="" id="{7C246D60-C35C-7D42-8489-502A61128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642" y="3706391"/>
            <a:ext cx="3762759" cy="22067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xmlns="" id="{7CE94E6D-B981-3D46-A2FC-CDCE1E509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734" y="529033"/>
            <a:ext cx="9059333"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C1C6DBC-DAB3-3B49-ABF3-6684F2626661}"/>
              </a:ext>
            </a:extLst>
          </p:cNvPr>
          <p:cNvSpPr/>
          <p:nvPr/>
        </p:nvSpPr>
        <p:spPr>
          <a:xfrm>
            <a:off x="956733" y="325120"/>
            <a:ext cx="5830147" cy="2736427"/>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4" name="TextBox 3">
            <a:extLst>
              <a:ext uri="{FF2B5EF4-FFF2-40B4-BE49-F238E27FC236}">
                <a16:creationId xmlns:a16="http://schemas.microsoft.com/office/drawing/2014/main" xmlns="" id="{859305F3-020F-6440-ACE5-DC4C91D15395}"/>
              </a:ext>
            </a:extLst>
          </p:cNvPr>
          <p:cNvSpPr txBox="1"/>
          <p:nvPr/>
        </p:nvSpPr>
        <p:spPr>
          <a:xfrm>
            <a:off x="5221737" y="1514871"/>
            <a:ext cx="1101584" cy="666977"/>
          </a:xfrm>
          <a:prstGeom prst="rect">
            <a:avLst/>
          </a:prstGeom>
          <a:noFill/>
        </p:spPr>
        <p:txBody>
          <a:bodyPr wrap="none" rtlCol="0">
            <a:spAutoFit/>
          </a:bodyPr>
          <a:lstStyle/>
          <a:p>
            <a:pPr defTabSz="1219170">
              <a:defRPr/>
            </a:pPr>
            <a:r>
              <a:rPr lang="en-US" sz="1867" b="1" dirty="0"/>
              <a:t>Positive</a:t>
            </a:r>
            <a:endParaRPr lang="en-US" altLang="zh-CN" sz="1867" dirty="0"/>
          </a:p>
          <a:p>
            <a:pPr defTabSz="1219170">
              <a:defRPr/>
            </a:pPr>
            <a:r>
              <a:rPr lang="en-US" sz="1867" dirty="0"/>
              <a:t>Labels</a:t>
            </a:r>
          </a:p>
        </p:txBody>
      </p:sp>
      <p:sp>
        <p:nvSpPr>
          <p:cNvPr id="13" name="TextBox 12">
            <a:extLst>
              <a:ext uri="{FF2B5EF4-FFF2-40B4-BE49-F238E27FC236}">
                <a16:creationId xmlns:a16="http://schemas.microsoft.com/office/drawing/2014/main" xmlns="" id="{6591DFB0-6499-8141-8708-1A47635C22E4}"/>
              </a:ext>
            </a:extLst>
          </p:cNvPr>
          <p:cNvSpPr txBox="1"/>
          <p:nvPr/>
        </p:nvSpPr>
        <p:spPr>
          <a:xfrm>
            <a:off x="5231991" y="3272340"/>
            <a:ext cx="1181734" cy="954300"/>
          </a:xfrm>
          <a:prstGeom prst="rect">
            <a:avLst/>
          </a:prstGeom>
          <a:noFill/>
        </p:spPr>
        <p:txBody>
          <a:bodyPr wrap="none" rtlCol="0">
            <a:spAutoFit/>
          </a:bodyPr>
          <a:lstStyle/>
          <a:p>
            <a:pPr defTabSz="1219170">
              <a:defRPr/>
            </a:pPr>
            <a:r>
              <a:rPr lang="en-US" sz="1867" b="1" dirty="0"/>
              <a:t>Negative</a:t>
            </a:r>
          </a:p>
          <a:p>
            <a:pPr defTabSz="1219170">
              <a:defRPr/>
            </a:pPr>
            <a:r>
              <a:rPr lang="en-US" altLang="zh-CN" sz="1867" dirty="0"/>
              <a:t>Labels</a:t>
            </a:r>
          </a:p>
          <a:p>
            <a:pPr defTabSz="1219170">
              <a:defRPr/>
            </a:pPr>
            <a:r>
              <a:rPr lang="en-US" sz="1867" dirty="0">
                <a:solidFill>
                  <a:srgbClr val="FF9300"/>
                </a:solidFill>
              </a:rPr>
              <a:t>(events)</a:t>
            </a:r>
          </a:p>
        </p:txBody>
      </p:sp>
      <p:sp>
        <p:nvSpPr>
          <p:cNvPr id="14" name="TextBox 13">
            <a:extLst>
              <a:ext uri="{FF2B5EF4-FFF2-40B4-BE49-F238E27FC236}">
                <a16:creationId xmlns:a16="http://schemas.microsoft.com/office/drawing/2014/main" xmlns="" id="{5594547A-32EF-9F40-8611-695012D6313A}"/>
              </a:ext>
            </a:extLst>
          </p:cNvPr>
          <p:cNvSpPr txBox="1"/>
          <p:nvPr/>
        </p:nvSpPr>
        <p:spPr>
          <a:xfrm>
            <a:off x="5149439" y="5113868"/>
            <a:ext cx="1475084" cy="954300"/>
          </a:xfrm>
          <a:prstGeom prst="rect">
            <a:avLst/>
          </a:prstGeom>
          <a:noFill/>
        </p:spPr>
        <p:txBody>
          <a:bodyPr wrap="none" rtlCol="0">
            <a:spAutoFit/>
          </a:bodyPr>
          <a:lstStyle/>
          <a:p>
            <a:pPr defTabSz="1219170">
              <a:defRPr/>
            </a:pPr>
            <a:r>
              <a:rPr lang="en-US" sz="1867" b="1" dirty="0"/>
              <a:t>Negative</a:t>
            </a:r>
          </a:p>
          <a:p>
            <a:pPr defTabSz="1219170">
              <a:defRPr/>
            </a:pPr>
            <a:r>
              <a:rPr lang="en-US" altLang="zh-CN" sz="1867" dirty="0"/>
              <a:t>Labels</a:t>
            </a:r>
          </a:p>
          <a:p>
            <a:pPr defTabSz="1219170">
              <a:defRPr/>
            </a:pPr>
            <a:r>
              <a:rPr lang="en-US" sz="1867" dirty="0">
                <a:solidFill>
                  <a:srgbClr val="FF9300"/>
                </a:solidFill>
              </a:rPr>
              <a:t>(arguments)</a:t>
            </a:r>
          </a:p>
        </p:txBody>
      </p:sp>
      <p:pic>
        <p:nvPicPr>
          <p:cNvPr id="23558" name="Picture 6">
            <a:extLst>
              <a:ext uri="{FF2B5EF4-FFF2-40B4-BE49-F238E27FC236}">
                <a16:creationId xmlns:a16="http://schemas.microsoft.com/office/drawing/2014/main" xmlns="" id="{207C07E1-8838-F24E-A001-CCF61610FC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479" y="2766591"/>
            <a:ext cx="3403600" cy="18796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a:extLst>
              <a:ext uri="{FF2B5EF4-FFF2-40B4-BE49-F238E27FC236}">
                <a16:creationId xmlns:a16="http://schemas.microsoft.com/office/drawing/2014/main" xmlns="" id="{B9CA490E-F820-9440-B3EF-C5EA73DFD1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6945" y="4748796"/>
            <a:ext cx="3386667" cy="1879600"/>
          </a:xfrm>
          <a:prstGeom prst="rect">
            <a:avLst/>
          </a:prstGeom>
          <a:noFill/>
          <a:extLst>
            <a:ext uri="{909E8E84-426E-40DD-AFC4-6F175D3DCCD1}">
              <a14:hiddenFill xmlns:a14="http://schemas.microsoft.com/office/drawing/2010/main">
                <a:solidFill>
                  <a:srgbClr val="FFFFFF"/>
                </a:solidFill>
              </a14:hiddenFill>
            </a:ext>
          </a:extLst>
        </p:spPr>
      </p:pic>
      <p:sp>
        <p:nvSpPr>
          <p:cNvPr id="3" name="Trapezoid 2">
            <a:extLst>
              <a:ext uri="{FF2B5EF4-FFF2-40B4-BE49-F238E27FC236}">
                <a16:creationId xmlns:a16="http://schemas.microsoft.com/office/drawing/2014/main" xmlns="" id="{8FB413FD-33AB-3C49-B7E4-E6E067D919C9}"/>
              </a:ext>
            </a:extLst>
          </p:cNvPr>
          <p:cNvSpPr/>
          <p:nvPr/>
        </p:nvSpPr>
        <p:spPr>
          <a:xfrm rot="5400000">
            <a:off x="9626019" y="1542024"/>
            <a:ext cx="1224744" cy="444649"/>
          </a:xfrm>
          <a:prstGeom prst="trapezoid">
            <a:avLst>
              <a:gd name="adj" fmla="val 475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733" dirty="0">
                <a:solidFill>
                  <a:srgbClr val="000000">
                    <a:lumMod val="50000"/>
                    <a:lumOff val="50000"/>
                  </a:srgbClr>
                </a:solidFill>
                <a:latin typeface="Arial"/>
              </a:rPr>
              <a:t>prompt</a:t>
            </a:r>
          </a:p>
        </p:txBody>
      </p:sp>
      <p:sp>
        <p:nvSpPr>
          <p:cNvPr id="12" name="Trapezoid 11">
            <a:extLst>
              <a:ext uri="{FF2B5EF4-FFF2-40B4-BE49-F238E27FC236}">
                <a16:creationId xmlns:a16="http://schemas.microsoft.com/office/drawing/2014/main" xmlns="" id="{EB173FC7-F092-874B-8488-057D3485D156}"/>
              </a:ext>
            </a:extLst>
          </p:cNvPr>
          <p:cNvSpPr/>
          <p:nvPr/>
        </p:nvSpPr>
        <p:spPr>
          <a:xfrm rot="5400000">
            <a:off x="9628408" y="3480790"/>
            <a:ext cx="1224744" cy="444649"/>
          </a:xfrm>
          <a:prstGeom prst="trapezoid">
            <a:avLst>
              <a:gd name="adj" fmla="val 475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733" dirty="0">
                <a:solidFill>
                  <a:srgbClr val="000000">
                    <a:lumMod val="50000"/>
                    <a:lumOff val="50000"/>
                  </a:srgbClr>
                </a:solidFill>
                <a:latin typeface="Arial"/>
              </a:rPr>
              <a:t>prompt</a:t>
            </a:r>
          </a:p>
        </p:txBody>
      </p:sp>
      <p:sp>
        <p:nvSpPr>
          <p:cNvPr id="15" name="Trapezoid 14">
            <a:extLst>
              <a:ext uri="{FF2B5EF4-FFF2-40B4-BE49-F238E27FC236}">
                <a16:creationId xmlns:a16="http://schemas.microsoft.com/office/drawing/2014/main" xmlns="" id="{FF2EDC89-0EF9-0449-AF08-130C4C5DE052}"/>
              </a:ext>
            </a:extLst>
          </p:cNvPr>
          <p:cNvSpPr/>
          <p:nvPr/>
        </p:nvSpPr>
        <p:spPr>
          <a:xfrm rot="5400000">
            <a:off x="9628408" y="5460197"/>
            <a:ext cx="1224744" cy="444649"/>
          </a:xfrm>
          <a:prstGeom prst="trapezoid">
            <a:avLst>
              <a:gd name="adj" fmla="val 475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733" dirty="0">
                <a:solidFill>
                  <a:srgbClr val="000000">
                    <a:lumMod val="50000"/>
                    <a:lumOff val="50000"/>
                  </a:srgbClr>
                </a:solidFill>
                <a:latin typeface="Arial"/>
              </a:rPr>
              <a:t>prompt</a:t>
            </a:r>
          </a:p>
        </p:txBody>
      </p:sp>
      <p:cxnSp>
        <p:nvCxnSpPr>
          <p:cNvPr id="8" name="Straight Arrow Connector 7">
            <a:extLst>
              <a:ext uri="{FF2B5EF4-FFF2-40B4-BE49-F238E27FC236}">
                <a16:creationId xmlns:a16="http://schemas.microsoft.com/office/drawing/2014/main" xmlns="" id="{D83B1375-EA3E-394B-8199-7EDA653C163B}"/>
              </a:ext>
            </a:extLst>
          </p:cNvPr>
          <p:cNvCxnSpPr>
            <a:cxnSpLocks/>
            <a:endCxn id="3" idx="2"/>
          </p:cNvCxnSpPr>
          <p:nvPr/>
        </p:nvCxnSpPr>
        <p:spPr>
          <a:xfrm>
            <a:off x="9831898" y="1764348"/>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EA3F4B7A-D130-4B4A-80BA-3188D6809B40}"/>
              </a:ext>
            </a:extLst>
          </p:cNvPr>
          <p:cNvCxnSpPr>
            <a:cxnSpLocks/>
          </p:cNvCxnSpPr>
          <p:nvPr/>
        </p:nvCxnSpPr>
        <p:spPr>
          <a:xfrm>
            <a:off x="10471326" y="1777397"/>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18D2DA43-79D0-BD42-8F02-90325D85759B}"/>
              </a:ext>
            </a:extLst>
          </p:cNvPr>
          <p:cNvCxnSpPr>
            <a:cxnSpLocks/>
          </p:cNvCxnSpPr>
          <p:nvPr/>
        </p:nvCxnSpPr>
        <p:spPr>
          <a:xfrm>
            <a:off x="9813256" y="3714324"/>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A8A12E29-15DF-CA4E-BCA4-E6AA8393B24C}"/>
              </a:ext>
            </a:extLst>
          </p:cNvPr>
          <p:cNvCxnSpPr>
            <a:cxnSpLocks/>
          </p:cNvCxnSpPr>
          <p:nvPr/>
        </p:nvCxnSpPr>
        <p:spPr>
          <a:xfrm>
            <a:off x="9824441" y="5694128"/>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C29553BF-1BF3-9D4E-B38F-A8F35307745B}"/>
              </a:ext>
            </a:extLst>
          </p:cNvPr>
          <p:cNvCxnSpPr>
            <a:cxnSpLocks/>
          </p:cNvCxnSpPr>
          <p:nvPr/>
        </p:nvCxnSpPr>
        <p:spPr>
          <a:xfrm>
            <a:off x="10475054" y="3738559"/>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1F47E557-13ED-7542-9523-CA01667752E7}"/>
              </a:ext>
            </a:extLst>
          </p:cNvPr>
          <p:cNvCxnSpPr>
            <a:cxnSpLocks/>
          </p:cNvCxnSpPr>
          <p:nvPr/>
        </p:nvCxnSpPr>
        <p:spPr>
          <a:xfrm>
            <a:off x="10476918" y="5709041"/>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5C898B8A-1120-3C48-BD06-9A82A283F42C}"/>
              </a:ext>
            </a:extLst>
          </p:cNvPr>
          <p:cNvSpPr/>
          <p:nvPr/>
        </p:nvSpPr>
        <p:spPr>
          <a:xfrm>
            <a:off x="6651368" y="636135"/>
            <a:ext cx="4049179" cy="5992260"/>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5" name="TextBox 4">
            <a:extLst>
              <a:ext uri="{FF2B5EF4-FFF2-40B4-BE49-F238E27FC236}">
                <a16:creationId xmlns:a16="http://schemas.microsoft.com/office/drawing/2014/main" xmlns="" id="{EF77C9B1-605B-8248-A801-BDC8FA134402}"/>
              </a:ext>
            </a:extLst>
          </p:cNvPr>
          <p:cNvSpPr txBox="1"/>
          <p:nvPr/>
        </p:nvSpPr>
        <p:spPr>
          <a:xfrm>
            <a:off x="10640010" y="1028557"/>
            <a:ext cx="1551991" cy="1323439"/>
          </a:xfrm>
          <a:prstGeom prst="rect">
            <a:avLst/>
          </a:prstGeom>
          <a:noFill/>
        </p:spPr>
        <p:txBody>
          <a:bodyPr wrap="square" rtlCol="0">
            <a:spAutoFit/>
          </a:bodyPr>
          <a:lstStyle/>
          <a:p>
            <a:pPr defTabSz="1219170">
              <a:defRPr/>
            </a:pPr>
            <a:r>
              <a:rPr lang="en-US" sz="1600" dirty="0">
                <a:solidFill>
                  <a:srgbClr val="000000">
                    <a:lumMod val="50000"/>
                    <a:lumOff val="50000"/>
                  </a:srgbClr>
                </a:solidFill>
              </a:rPr>
              <a:t>Protesters</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transported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injured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man</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using</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a</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stretcher.</a:t>
            </a:r>
            <a:endParaRPr lang="en-US" sz="1600" dirty="0">
              <a:solidFill>
                <a:srgbClr val="000000">
                  <a:lumMod val="50000"/>
                  <a:lumOff val="50000"/>
                </a:srgbClr>
              </a:solidFill>
            </a:endParaRPr>
          </a:p>
        </p:txBody>
      </p:sp>
      <p:sp>
        <p:nvSpPr>
          <p:cNvPr id="16" name="TextBox 15">
            <a:extLst>
              <a:ext uri="{FF2B5EF4-FFF2-40B4-BE49-F238E27FC236}">
                <a16:creationId xmlns:a16="http://schemas.microsoft.com/office/drawing/2014/main" xmlns="" id="{633B9913-2B78-BF4B-9694-AEA8D70C7723}"/>
              </a:ext>
            </a:extLst>
          </p:cNvPr>
          <p:cNvSpPr txBox="1"/>
          <p:nvPr/>
        </p:nvSpPr>
        <p:spPr>
          <a:xfrm>
            <a:off x="10608434" y="2961270"/>
            <a:ext cx="1551991" cy="1323439"/>
          </a:xfrm>
          <a:prstGeom prst="rect">
            <a:avLst/>
          </a:prstGeom>
          <a:noFill/>
        </p:spPr>
        <p:txBody>
          <a:bodyPr wrap="square" rtlCol="0">
            <a:spAutoFit/>
          </a:bodyPr>
          <a:lstStyle/>
          <a:p>
            <a:pPr defTabSz="1219170">
              <a:defRPr/>
            </a:pPr>
            <a:r>
              <a:rPr lang="en-US" sz="1600" dirty="0">
                <a:solidFill>
                  <a:srgbClr val="000000">
                    <a:lumMod val="50000"/>
                    <a:lumOff val="50000"/>
                  </a:srgbClr>
                </a:solidFill>
              </a:rPr>
              <a:t>Protesters</a:t>
            </a:r>
            <a:r>
              <a:rPr lang="zh-CN" altLang="en-US" sz="1600" dirty="0">
                <a:solidFill>
                  <a:srgbClr val="000000">
                    <a:lumMod val="50000"/>
                    <a:lumOff val="50000"/>
                  </a:srgbClr>
                </a:solidFill>
              </a:rPr>
              <a:t> </a:t>
            </a:r>
            <a:r>
              <a:rPr lang="en-US" altLang="zh-CN" sz="1600" dirty="0">
                <a:solidFill>
                  <a:srgbClr val="FF9300"/>
                </a:solidFill>
              </a:rPr>
              <a:t>arrested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injured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man</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using</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a</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stretcher.</a:t>
            </a:r>
            <a:endParaRPr lang="en-US" sz="1600" dirty="0">
              <a:solidFill>
                <a:srgbClr val="000000">
                  <a:lumMod val="50000"/>
                  <a:lumOff val="50000"/>
                </a:srgbClr>
              </a:solidFill>
            </a:endParaRPr>
          </a:p>
        </p:txBody>
      </p:sp>
      <p:sp>
        <p:nvSpPr>
          <p:cNvPr id="17" name="TextBox 16">
            <a:extLst>
              <a:ext uri="{FF2B5EF4-FFF2-40B4-BE49-F238E27FC236}">
                <a16:creationId xmlns:a16="http://schemas.microsoft.com/office/drawing/2014/main" xmlns="" id="{3C2ADC6C-008E-654E-9846-019B15EACE50}"/>
              </a:ext>
            </a:extLst>
          </p:cNvPr>
          <p:cNvSpPr txBox="1"/>
          <p:nvPr/>
        </p:nvSpPr>
        <p:spPr>
          <a:xfrm>
            <a:off x="10590901" y="5113868"/>
            <a:ext cx="1551991" cy="1077218"/>
          </a:xfrm>
          <a:prstGeom prst="rect">
            <a:avLst/>
          </a:prstGeom>
          <a:noFill/>
        </p:spPr>
        <p:txBody>
          <a:bodyPr wrap="square" rtlCol="0">
            <a:spAutoFit/>
          </a:bodyPr>
          <a:lstStyle/>
          <a:p>
            <a:pPr defTabSz="1219170">
              <a:defRPr/>
            </a:pPr>
            <a:r>
              <a:rPr lang="en-US" sz="1600" dirty="0">
                <a:solidFill>
                  <a:srgbClr val="FF9300"/>
                </a:solidFill>
              </a:rPr>
              <a:t>Injured man</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transported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a</a:t>
            </a:r>
            <a:r>
              <a:rPr lang="zh-CN" altLang="en-US" sz="1600" dirty="0">
                <a:solidFill>
                  <a:srgbClr val="000000">
                    <a:lumMod val="50000"/>
                    <a:lumOff val="50000"/>
                  </a:srgbClr>
                </a:solidFill>
              </a:rPr>
              <a:t> </a:t>
            </a:r>
            <a:r>
              <a:rPr lang="en-US" altLang="zh-CN" sz="1600" dirty="0">
                <a:solidFill>
                  <a:srgbClr val="FF9300"/>
                </a:solidFill>
              </a:rPr>
              <a:t>stretcher</a:t>
            </a:r>
            <a:r>
              <a:rPr lang="en-US" altLang="zh-CN" sz="1600" dirty="0">
                <a:solidFill>
                  <a:srgbClr val="000000">
                    <a:lumMod val="50000"/>
                    <a:lumOff val="50000"/>
                  </a:srgbClr>
                </a:solidFill>
              </a:rPr>
              <a:t> with </a:t>
            </a:r>
            <a:r>
              <a:rPr lang="en-US" altLang="zh-CN" sz="1600" dirty="0">
                <a:solidFill>
                  <a:srgbClr val="FF9300"/>
                </a:solidFill>
              </a:rPr>
              <a:t>protesters</a:t>
            </a:r>
            <a:r>
              <a:rPr lang="en-US" altLang="zh-CN" sz="1600" dirty="0">
                <a:solidFill>
                  <a:srgbClr val="000000">
                    <a:lumMod val="50000"/>
                    <a:lumOff val="50000"/>
                  </a:srgbClr>
                </a:solidFill>
              </a:rPr>
              <a:t>.</a:t>
            </a:r>
            <a:endParaRPr lang="en-US" sz="1600" dirty="0">
              <a:solidFill>
                <a:srgbClr val="000000">
                  <a:lumMod val="50000"/>
                  <a:lumOff val="50000"/>
                </a:srgbClr>
              </a:solidFill>
            </a:endParaRPr>
          </a:p>
        </p:txBody>
      </p:sp>
      <p:sp>
        <p:nvSpPr>
          <p:cNvPr id="20" name="Slide Number Placeholder 3">
            <a:extLst>
              <a:ext uri="{FF2B5EF4-FFF2-40B4-BE49-F238E27FC236}">
                <a16:creationId xmlns:a16="http://schemas.microsoft.com/office/drawing/2014/main" xmlns="" id="{C90E9461-85F1-C031-9B30-388D9950882D}"/>
              </a:ext>
            </a:extLst>
          </p:cNvPr>
          <p:cNvSpPr txBox="1">
            <a:spLocks/>
          </p:cNvSpPr>
          <p:nvPr/>
        </p:nvSpPr>
        <p:spPr>
          <a:xfrm>
            <a:off x="9109275"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18</a:t>
            </a:r>
          </a:p>
        </p:txBody>
      </p:sp>
      <p:sp>
        <p:nvSpPr>
          <p:cNvPr id="9" name="Title 8">
            <a:extLst>
              <a:ext uri="{FF2B5EF4-FFF2-40B4-BE49-F238E27FC236}">
                <a16:creationId xmlns:a16="http://schemas.microsoft.com/office/drawing/2014/main" xmlns="" id="{241F6FCF-9E77-0E83-0447-3D689056B15F}"/>
              </a:ext>
            </a:extLst>
          </p:cNvPr>
          <p:cNvSpPr>
            <a:spLocks noGrp="1"/>
          </p:cNvSpPr>
          <p:nvPr>
            <p:ph type="title"/>
          </p:nvPr>
        </p:nvSpPr>
        <p:spPr/>
        <p:txBody>
          <a:bodyPr/>
          <a:lstStyle/>
          <a:p>
            <a:r>
              <a:rPr lang="en-US" dirty="0"/>
              <a:t>Hard negatives via manipulating event structures</a:t>
            </a:r>
          </a:p>
        </p:txBody>
      </p:sp>
      <p:pic>
        <p:nvPicPr>
          <p:cNvPr id="6" name="Picture 8">
            <a:extLst>
              <a:ext uri="{FF2B5EF4-FFF2-40B4-BE49-F238E27FC236}">
                <a16:creationId xmlns:a16="http://schemas.microsoft.com/office/drawing/2014/main" xmlns="" id="{70B9A722-8248-710D-3E4A-0F24BB5C329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6734" y="3061547"/>
            <a:ext cx="4102444" cy="3048000"/>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373;p26">
            <a:extLst>
              <a:ext uri="{FF2B5EF4-FFF2-40B4-BE49-F238E27FC236}">
                <a16:creationId xmlns:a16="http://schemas.microsoft.com/office/drawing/2014/main" xmlns="" id="{DD7A62E3-E7DE-B8DA-1ED3-E947EFAE3A44}"/>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9" name="Google Shape;376;p26">
            <a:extLst>
              <a:ext uri="{FF2B5EF4-FFF2-40B4-BE49-F238E27FC236}">
                <a16:creationId xmlns:a16="http://schemas.microsoft.com/office/drawing/2014/main" xmlns="" id="{3E5F7B1D-2F55-4371-19C9-8247ECE01969}"/>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412894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35" presetClass="path" presetSubtype="0" accel="50000" decel="50000" fill="hold" grpId="0" nodeType="afterEffect">
                                  <p:stCondLst>
                                    <p:cond delay="0"/>
                                  </p:stCondLst>
                                  <p:childTnLst>
                                    <p:animMotion origin="layout" path="M -4.72222E-6 4.5679E-6 L -0.32847 0.01851 " pathEditMode="relative" rAng="0" ptsTypes="AA">
                                      <p:cBhvr>
                                        <p:cTn id="9" dur="2000" fill="hold"/>
                                        <p:tgtEl>
                                          <p:spTgt spid="5"/>
                                        </p:tgtEl>
                                        <p:attrNameLst>
                                          <p:attrName>ppt_x</p:attrName>
                                          <p:attrName>ppt_y</p:attrName>
                                        </p:attrNameLst>
                                      </p:cBhvr>
                                      <p:rCtr x="-16424" y="926"/>
                                    </p:animMotion>
                                  </p:childTnLst>
                                </p:cTn>
                              </p:par>
                              <p:par>
                                <p:cTn id="10" presetID="35" presetClass="path" presetSubtype="0" accel="50000" decel="50000" fill="hold" grpId="0" nodeType="withEffect">
                                  <p:stCondLst>
                                    <p:cond delay="0"/>
                                  </p:stCondLst>
                                  <p:childTnLst>
                                    <p:animMotion origin="layout" path="M -5.55556E-7 4.44444E-6 L -0.31996 0.0074 " pathEditMode="relative" rAng="0" ptsTypes="AA">
                                      <p:cBhvr>
                                        <p:cTn id="11" dur="2000" fill="hold"/>
                                        <p:tgtEl>
                                          <p:spTgt spid="16"/>
                                        </p:tgtEl>
                                        <p:attrNameLst>
                                          <p:attrName>ppt_x</p:attrName>
                                          <p:attrName>ppt_y</p:attrName>
                                        </p:attrNameLst>
                                      </p:cBhvr>
                                      <p:rCtr x="-16007" y="370"/>
                                    </p:animMotion>
                                  </p:childTnLst>
                                </p:cTn>
                              </p:par>
                              <p:par>
                                <p:cTn id="12" presetID="35" presetClass="path" presetSubtype="0" accel="50000" decel="50000" fill="hold" grpId="0" nodeType="withEffect">
                                  <p:stCondLst>
                                    <p:cond delay="0"/>
                                  </p:stCondLst>
                                  <p:childTnLst>
                                    <p:animMotion origin="layout" path="M -1.66667E-6 -4.5679E-6 L -0.31736 -0.00555 " pathEditMode="relative" rAng="0" ptsTypes="AA">
                                      <p:cBhvr>
                                        <p:cTn id="13" dur="2000" fill="hold"/>
                                        <p:tgtEl>
                                          <p:spTgt spid="17"/>
                                        </p:tgtEl>
                                        <p:attrNameLst>
                                          <p:attrName>ppt_x</p:attrName>
                                          <p:attrName>ppt_y</p:attrName>
                                        </p:attrNameLst>
                                      </p:cBhvr>
                                      <p:rCtr x="-15868"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xmlns="" id="{5F764CE3-7E37-E79E-3A8A-4FA90F896A7F}"/>
              </a:ext>
            </a:extLst>
          </p:cNvPr>
          <p:cNvSpPr/>
          <p:nvPr/>
        </p:nvSpPr>
        <p:spPr>
          <a:xfrm>
            <a:off x="1374824" y="1794357"/>
            <a:ext cx="6345552" cy="1561620"/>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dirty="0"/>
          </a:p>
        </p:txBody>
      </p:sp>
      <p:sp>
        <p:nvSpPr>
          <p:cNvPr id="52" name="Google Shape;401;p27">
            <a:extLst>
              <a:ext uri="{FF2B5EF4-FFF2-40B4-BE49-F238E27FC236}">
                <a16:creationId xmlns:a16="http://schemas.microsoft.com/office/drawing/2014/main" xmlns="" id="{7D8AEA83-B577-7292-B0EB-B9DB7A574654}"/>
              </a:ext>
            </a:extLst>
          </p:cNvPr>
          <p:cNvSpPr/>
          <p:nvPr/>
        </p:nvSpPr>
        <p:spPr>
          <a:xfrm>
            <a:off x="7720376" y="4025884"/>
            <a:ext cx="2823520" cy="2092800"/>
          </a:xfrm>
          <a:prstGeom prst="round2DiagRect">
            <a:avLst>
              <a:gd name="adj1" fmla="val 0"/>
              <a:gd name="adj2" fmla="val 17764"/>
            </a:avLst>
          </a:prstGeom>
          <a:solidFill>
            <a:srgbClr val="1A374D"/>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p>
          <a:p>
            <a:endParaRPr sz="1867"/>
          </a:p>
          <a:p>
            <a:endParaRPr sz="1867"/>
          </a:p>
          <a:p>
            <a:endParaRPr sz="1867"/>
          </a:p>
        </p:txBody>
      </p:sp>
      <p:sp>
        <p:nvSpPr>
          <p:cNvPr id="51" name="Google Shape;397;p27">
            <a:extLst>
              <a:ext uri="{FF2B5EF4-FFF2-40B4-BE49-F238E27FC236}">
                <a16:creationId xmlns:a16="http://schemas.microsoft.com/office/drawing/2014/main" xmlns="" id="{E38A9778-0EBF-D80C-AE7D-BD687934EC49}"/>
              </a:ext>
            </a:extLst>
          </p:cNvPr>
          <p:cNvSpPr/>
          <p:nvPr/>
        </p:nvSpPr>
        <p:spPr>
          <a:xfrm>
            <a:off x="1374825" y="4025884"/>
            <a:ext cx="3169920" cy="2092800"/>
          </a:xfrm>
          <a:prstGeom prst="round2DiagRect">
            <a:avLst>
              <a:gd name="adj1" fmla="val 0"/>
              <a:gd name="adj2" fmla="val 17764"/>
            </a:avLst>
          </a:prstGeom>
          <a:solidFill>
            <a:srgbClr val="6998AB"/>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solidFill>
                <a:srgbClr val="BBBBC2"/>
              </a:solidFill>
            </a:endParaRPr>
          </a:p>
        </p:txBody>
      </p:sp>
      <p:sp>
        <p:nvSpPr>
          <p:cNvPr id="2" name="Title 1">
            <a:extLst>
              <a:ext uri="{FF2B5EF4-FFF2-40B4-BE49-F238E27FC236}">
                <a16:creationId xmlns:a16="http://schemas.microsoft.com/office/drawing/2014/main" xmlns="" id="{693EE3D1-FB3B-438D-7404-06B2A3F9319B}"/>
              </a:ext>
            </a:extLst>
          </p:cNvPr>
          <p:cNvSpPr>
            <a:spLocks noGrp="1"/>
          </p:cNvSpPr>
          <p:nvPr>
            <p:ph type="title"/>
          </p:nvPr>
        </p:nvSpPr>
        <p:spPr/>
        <p:txBody>
          <a:bodyPr/>
          <a:lstStyle/>
          <a:p>
            <a:r>
              <a:rPr lang="en-US" dirty="0"/>
              <a:t>Key Idea: Language As Supervision </a:t>
            </a:r>
          </a:p>
        </p:txBody>
      </p:sp>
      <p:sp>
        <p:nvSpPr>
          <p:cNvPr id="10" name="TextBox 9">
            <a:extLst>
              <a:ext uri="{FF2B5EF4-FFF2-40B4-BE49-F238E27FC236}">
                <a16:creationId xmlns:a16="http://schemas.microsoft.com/office/drawing/2014/main" xmlns="" id="{765D0579-B912-183A-61CB-176D8B164642}"/>
              </a:ext>
            </a:extLst>
          </p:cNvPr>
          <p:cNvSpPr txBox="1"/>
          <p:nvPr/>
        </p:nvSpPr>
        <p:spPr>
          <a:xfrm>
            <a:off x="1214244" y="7310928"/>
            <a:ext cx="6096000" cy="954300"/>
          </a:xfrm>
          <a:prstGeom prst="rect">
            <a:avLst/>
          </a:prstGeom>
          <a:noFill/>
        </p:spPr>
        <p:txBody>
          <a:bodyPr wrap="square">
            <a:spAutoFit/>
          </a:bodyPr>
          <a:lstStyle/>
          <a:p>
            <a:r>
              <a:rPr lang="en-US" sz="1867" dirty="0"/>
              <a:t>natural language “proofs” of hypotheses,</a:t>
            </a:r>
          </a:p>
          <a:p>
            <a:r>
              <a:rPr lang="en-US" sz="1867" dirty="0"/>
              <a:t>paving the way for </a:t>
            </a:r>
          </a:p>
          <a:p>
            <a:r>
              <a:rPr lang="en-US" sz="1867" dirty="0"/>
              <a:t>explainable textual reasoning. </a:t>
            </a:r>
          </a:p>
        </p:txBody>
      </p:sp>
      <p:sp>
        <p:nvSpPr>
          <p:cNvPr id="26" name="Google Shape;393;p27">
            <a:extLst>
              <a:ext uri="{FF2B5EF4-FFF2-40B4-BE49-F238E27FC236}">
                <a16:creationId xmlns:a16="http://schemas.microsoft.com/office/drawing/2014/main" xmlns="" id="{F2E01915-D919-7D0D-7275-156E40357B77}"/>
              </a:ext>
            </a:extLst>
          </p:cNvPr>
          <p:cNvSpPr/>
          <p:nvPr/>
        </p:nvSpPr>
        <p:spPr>
          <a:xfrm rot="10800000" flipH="1">
            <a:off x="4550456" y="4025884"/>
            <a:ext cx="3169920" cy="2092800"/>
          </a:xfrm>
          <a:prstGeom prst="round2DiagRect">
            <a:avLst>
              <a:gd name="adj1" fmla="val 0"/>
              <a:gd name="adj2" fmla="val 17764"/>
            </a:avLst>
          </a:prstGeom>
          <a:solidFill>
            <a:srgbClr val="406882"/>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p>
        </p:txBody>
      </p:sp>
      <p:sp>
        <p:nvSpPr>
          <p:cNvPr id="27" name="Google Shape;394;p27">
            <a:extLst>
              <a:ext uri="{FF2B5EF4-FFF2-40B4-BE49-F238E27FC236}">
                <a16:creationId xmlns:a16="http://schemas.microsoft.com/office/drawing/2014/main" xmlns="" id="{C2A80058-5250-F7FF-6815-BC0424E38B80}"/>
              </a:ext>
            </a:extLst>
          </p:cNvPr>
          <p:cNvSpPr txBox="1"/>
          <p:nvPr/>
        </p:nvSpPr>
        <p:spPr>
          <a:xfrm>
            <a:off x="5175928" y="4330528"/>
            <a:ext cx="1935600" cy="613200"/>
          </a:xfrm>
          <a:prstGeom prst="rect">
            <a:avLst/>
          </a:prstGeom>
          <a:noFill/>
          <a:ln>
            <a:noFill/>
          </a:ln>
        </p:spPr>
        <p:txBody>
          <a:bodyPr spcFirstLastPara="1" wrap="square" lIns="121900" tIns="121900" rIns="121900" bIns="121900" anchor="t" anchorCtr="0">
            <a:noAutofit/>
          </a:bodyPr>
          <a:lstStyle/>
          <a:p>
            <a:pPr>
              <a:lnSpc>
                <a:spcPct val="150000"/>
              </a:lnSpc>
            </a:pPr>
            <a:r>
              <a:rPr lang="en" sz="2400" b="1" dirty="0">
                <a:solidFill>
                  <a:srgbClr val="FFFFFF"/>
                </a:solidFill>
                <a:latin typeface="Roboto"/>
                <a:ea typeface="Roboto"/>
                <a:cs typeface="Roboto"/>
                <a:sym typeface="Roboto"/>
              </a:rPr>
              <a:t>Temporal Dynamics</a:t>
            </a:r>
            <a:endParaRPr sz="2400" dirty="0">
              <a:solidFill>
                <a:srgbClr val="FFFFFF"/>
              </a:solidFill>
              <a:latin typeface="Roboto"/>
              <a:ea typeface="Roboto"/>
              <a:cs typeface="Roboto"/>
              <a:sym typeface="Roboto"/>
            </a:endParaRPr>
          </a:p>
        </p:txBody>
      </p:sp>
      <p:sp>
        <p:nvSpPr>
          <p:cNvPr id="48" name="Slide Number Placeholder 2">
            <a:extLst>
              <a:ext uri="{FF2B5EF4-FFF2-40B4-BE49-F238E27FC236}">
                <a16:creationId xmlns:a16="http://schemas.microsoft.com/office/drawing/2014/main" xmlns="" id="{06A0AA85-50A1-1A35-F0E0-9E307704F94F}"/>
              </a:ext>
            </a:extLst>
          </p:cNvPr>
          <p:cNvSpPr txBox="1">
            <a:spLocks/>
          </p:cNvSpPr>
          <p:nvPr/>
        </p:nvSpPr>
        <p:spPr>
          <a:xfrm>
            <a:off x="9272107" y="6392367"/>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Arial" panose="020B0604020202020204" pitchFamily="34" charset="0"/>
                <a:ea typeface="Calibri"/>
                <a:cs typeface="Arial" panose="020B0604020202020204" pitchFamily="34" charset="0"/>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7</a:t>
            </a:r>
          </a:p>
        </p:txBody>
      </p:sp>
      <p:sp>
        <p:nvSpPr>
          <p:cNvPr id="16" name="TextBox 15">
            <a:extLst>
              <a:ext uri="{FF2B5EF4-FFF2-40B4-BE49-F238E27FC236}">
                <a16:creationId xmlns:a16="http://schemas.microsoft.com/office/drawing/2014/main" xmlns="" id="{F762C9A1-3407-A5F9-FBE4-8D1975D718B5}"/>
              </a:ext>
            </a:extLst>
          </p:cNvPr>
          <p:cNvSpPr txBox="1"/>
          <p:nvPr/>
        </p:nvSpPr>
        <p:spPr>
          <a:xfrm>
            <a:off x="1602599" y="3688736"/>
            <a:ext cx="2124299" cy="379656"/>
          </a:xfrm>
          <a:prstGeom prst="rect">
            <a:avLst/>
          </a:prstGeom>
          <a:noFill/>
        </p:spPr>
        <p:txBody>
          <a:bodyPr wrap="none" rtlCol="0">
            <a:spAutoFit/>
          </a:bodyPr>
          <a:lstStyle/>
          <a:p>
            <a:r>
              <a:rPr lang="en-US" sz="1867" dirty="0">
                <a:solidFill>
                  <a:srgbClr val="276678"/>
                </a:solidFill>
              </a:rPr>
              <a:t>Complex Situation</a:t>
            </a:r>
          </a:p>
        </p:txBody>
      </p:sp>
      <p:sp>
        <p:nvSpPr>
          <p:cNvPr id="17" name="TextBox 16">
            <a:extLst>
              <a:ext uri="{FF2B5EF4-FFF2-40B4-BE49-F238E27FC236}">
                <a16:creationId xmlns:a16="http://schemas.microsoft.com/office/drawing/2014/main" xmlns="" id="{C0910FBA-B98F-E17D-319E-FEC5FB572A4C}"/>
              </a:ext>
            </a:extLst>
          </p:cNvPr>
          <p:cNvSpPr txBox="1"/>
          <p:nvPr/>
        </p:nvSpPr>
        <p:spPr>
          <a:xfrm>
            <a:off x="5048446" y="3666384"/>
            <a:ext cx="2619628" cy="379656"/>
          </a:xfrm>
          <a:prstGeom prst="rect">
            <a:avLst/>
          </a:prstGeom>
          <a:noFill/>
        </p:spPr>
        <p:txBody>
          <a:bodyPr wrap="none" rtlCol="0">
            <a:spAutoFit/>
          </a:bodyPr>
          <a:lstStyle/>
          <a:p>
            <a:r>
              <a:rPr lang="en-US" sz="1867" dirty="0">
                <a:solidFill>
                  <a:srgbClr val="276678"/>
                </a:solidFill>
              </a:rPr>
              <a:t>Long-Horizon Planning</a:t>
            </a:r>
          </a:p>
        </p:txBody>
      </p:sp>
      <p:grpSp>
        <p:nvGrpSpPr>
          <p:cNvPr id="18" name="Google Shape;404;p27">
            <a:extLst>
              <a:ext uri="{FF2B5EF4-FFF2-40B4-BE49-F238E27FC236}">
                <a16:creationId xmlns:a16="http://schemas.microsoft.com/office/drawing/2014/main" xmlns="" id="{D6A4020B-FB38-57FA-9D3B-64DF88B2F4B1}"/>
              </a:ext>
            </a:extLst>
          </p:cNvPr>
          <p:cNvGrpSpPr/>
          <p:nvPr/>
        </p:nvGrpSpPr>
        <p:grpSpPr>
          <a:xfrm>
            <a:off x="7534684" y="4942411"/>
            <a:ext cx="348761" cy="347172"/>
            <a:chOff x="4858109" y="2631368"/>
            <a:chExt cx="316442" cy="315000"/>
          </a:xfrm>
        </p:grpSpPr>
        <p:sp>
          <p:nvSpPr>
            <p:cNvPr id="19" name="Google Shape;405;p27">
              <a:extLst>
                <a:ext uri="{FF2B5EF4-FFF2-40B4-BE49-F238E27FC236}">
                  <a16:creationId xmlns:a16="http://schemas.microsoft.com/office/drawing/2014/main" xmlns="" id="{58B43722-1883-43EE-3046-4847466E88ED}"/>
                </a:ext>
              </a:extLst>
            </p:cNvPr>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endParaRPr sz="1867">
                <a:solidFill>
                  <a:srgbClr val="276678"/>
                </a:solidFill>
              </a:endParaRPr>
            </a:p>
          </p:txBody>
        </p:sp>
        <p:sp>
          <p:nvSpPr>
            <p:cNvPr id="20" name="Google Shape;406;p27">
              <a:extLst>
                <a:ext uri="{FF2B5EF4-FFF2-40B4-BE49-F238E27FC236}">
                  <a16:creationId xmlns:a16="http://schemas.microsoft.com/office/drawing/2014/main" xmlns="" id="{C069BE01-8D42-9D75-838A-9E10CFDAB69F}"/>
                </a:ext>
              </a:extLst>
            </p:cNvPr>
            <p:cNvSpPr/>
            <p:nvPr/>
          </p:nvSpPr>
          <p:spPr>
            <a:xfrm>
              <a:off x="4858109" y="2739300"/>
              <a:ext cx="239100" cy="99000"/>
            </a:xfrm>
            <a:prstGeom prst="rightArrow">
              <a:avLst>
                <a:gd name="adj1" fmla="val 32020"/>
                <a:gd name="adj2" fmla="val 66970"/>
              </a:avLst>
            </a:prstGeom>
            <a:solidFill>
              <a:srgbClr val="406882"/>
            </a:solidFill>
            <a:ln>
              <a:noFill/>
            </a:ln>
          </p:spPr>
          <p:txBody>
            <a:bodyPr spcFirstLastPara="1" wrap="square" lIns="121900" tIns="121900" rIns="121900" bIns="121900" anchor="ctr" anchorCtr="0">
              <a:noAutofit/>
            </a:bodyPr>
            <a:lstStyle/>
            <a:p>
              <a:r>
                <a:rPr lang="en" sz="1867">
                  <a:solidFill>
                    <a:srgbClr val="276678"/>
                  </a:solidFill>
                </a:rPr>
                <a:t/>
              </a:r>
              <a:br>
                <a:rPr lang="en" sz="1867">
                  <a:solidFill>
                    <a:srgbClr val="276678"/>
                  </a:solidFill>
                </a:rPr>
              </a:br>
              <a:endParaRPr sz="1867">
                <a:solidFill>
                  <a:srgbClr val="276678"/>
                </a:solidFill>
              </a:endParaRPr>
            </a:p>
          </p:txBody>
        </p:sp>
      </p:grpSp>
      <p:grpSp>
        <p:nvGrpSpPr>
          <p:cNvPr id="21" name="Google Shape;407;p27">
            <a:extLst>
              <a:ext uri="{FF2B5EF4-FFF2-40B4-BE49-F238E27FC236}">
                <a16:creationId xmlns:a16="http://schemas.microsoft.com/office/drawing/2014/main" xmlns="" id="{8F0A5302-DC03-6796-FDF3-BA85C9496622}"/>
              </a:ext>
            </a:extLst>
          </p:cNvPr>
          <p:cNvGrpSpPr/>
          <p:nvPr/>
        </p:nvGrpSpPr>
        <p:grpSpPr>
          <a:xfrm>
            <a:off x="4375167" y="4942412"/>
            <a:ext cx="347155" cy="347155"/>
            <a:chOff x="3157188" y="909150"/>
            <a:chExt cx="470400" cy="470400"/>
          </a:xfrm>
        </p:grpSpPr>
        <p:sp>
          <p:nvSpPr>
            <p:cNvPr id="22" name="Google Shape;408;p27">
              <a:extLst>
                <a:ext uri="{FF2B5EF4-FFF2-40B4-BE49-F238E27FC236}">
                  <a16:creationId xmlns:a16="http://schemas.microsoft.com/office/drawing/2014/main" xmlns="" id="{476CAA70-E81E-21DB-FD15-51A75867AA74}"/>
                </a:ext>
              </a:extLst>
            </p:cNvPr>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endParaRPr sz="1867" dirty="0">
                <a:solidFill>
                  <a:srgbClr val="276678"/>
                </a:solidFill>
              </a:endParaRPr>
            </a:p>
          </p:txBody>
        </p:sp>
        <p:sp>
          <p:nvSpPr>
            <p:cNvPr id="23" name="Google Shape;409;p27">
              <a:extLst>
                <a:ext uri="{FF2B5EF4-FFF2-40B4-BE49-F238E27FC236}">
                  <a16:creationId xmlns:a16="http://schemas.microsoft.com/office/drawing/2014/main" xmlns="" id="{D37B1978-0981-D9E1-F4CB-B713E5BCAA72}"/>
                </a:ext>
              </a:extLst>
            </p:cNvPr>
            <p:cNvSpPr/>
            <p:nvPr/>
          </p:nvSpPr>
          <p:spPr>
            <a:xfrm>
              <a:off x="3243138" y="995100"/>
              <a:ext cx="298500" cy="298500"/>
            </a:xfrm>
            <a:prstGeom prst="mathPlus">
              <a:avLst>
                <a:gd name="adj1" fmla="val 9900"/>
              </a:avLst>
            </a:prstGeom>
            <a:solidFill>
              <a:srgbClr val="406882"/>
            </a:solidFill>
            <a:ln>
              <a:noFill/>
            </a:ln>
          </p:spPr>
          <p:txBody>
            <a:bodyPr spcFirstLastPara="1" wrap="square" lIns="121900" tIns="121900" rIns="121900" bIns="121900" anchor="ctr" anchorCtr="0">
              <a:noAutofit/>
            </a:bodyPr>
            <a:lstStyle/>
            <a:p>
              <a:endParaRPr sz="1867" dirty="0">
                <a:solidFill>
                  <a:srgbClr val="276678"/>
                </a:solidFill>
              </a:endParaRPr>
            </a:p>
          </p:txBody>
        </p:sp>
      </p:grpSp>
      <p:sp>
        <p:nvSpPr>
          <p:cNvPr id="50" name="Right Arrow 49">
            <a:extLst>
              <a:ext uri="{FF2B5EF4-FFF2-40B4-BE49-F238E27FC236}">
                <a16:creationId xmlns:a16="http://schemas.microsoft.com/office/drawing/2014/main" xmlns="" id="{F5FBFD52-AC92-0C0A-FBB7-280513793FD7}"/>
              </a:ext>
            </a:extLst>
          </p:cNvPr>
          <p:cNvSpPr/>
          <p:nvPr/>
        </p:nvSpPr>
        <p:spPr>
          <a:xfrm rot="5400000">
            <a:off x="4335656" y="3449769"/>
            <a:ext cx="496005" cy="647999"/>
          </a:xfrm>
          <a:prstGeom prst="rightArrow">
            <a:avLst/>
          </a:prstGeom>
          <a:solidFill>
            <a:srgbClr val="495464"/>
          </a:solidFill>
          <a:ln>
            <a:noFill/>
          </a:ln>
        </p:spPr>
        <p:txBody>
          <a:bodyPr spcFirstLastPara="1" wrap="square" lIns="121900" tIns="121900" rIns="121900" bIns="121900" anchor="ctr" anchorCtr="0">
            <a:noAutofit/>
          </a:bodyPr>
          <a:lstStyle/>
          <a:p>
            <a:endParaRPr lang="en-US" sz="1867"/>
          </a:p>
        </p:txBody>
      </p:sp>
      <p:sp>
        <p:nvSpPr>
          <p:cNvPr id="5" name="Google Shape;398;p27">
            <a:extLst>
              <a:ext uri="{FF2B5EF4-FFF2-40B4-BE49-F238E27FC236}">
                <a16:creationId xmlns:a16="http://schemas.microsoft.com/office/drawing/2014/main" xmlns="" id="{9F7AF5BB-2220-BF7E-07DB-21A0FC42BB4F}"/>
              </a:ext>
            </a:extLst>
          </p:cNvPr>
          <p:cNvSpPr txBox="1"/>
          <p:nvPr/>
        </p:nvSpPr>
        <p:spPr>
          <a:xfrm>
            <a:off x="1697593" y="4311164"/>
            <a:ext cx="2276540" cy="613200"/>
          </a:xfrm>
          <a:prstGeom prst="rect">
            <a:avLst/>
          </a:prstGeom>
          <a:noFill/>
          <a:ln>
            <a:noFill/>
          </a:ln>
        </p:spPr>
        <p:txBody>
          <a:bodyPr spcFirstLastPara="1" wrap="square" lIns="121900" tIns="121900" rIns="121900" bIns="121900" anchor="t" anchorCtr="0">
            <a:noAutofit/>
          </a:bodyPr>
          <a:lstStyle/>
          <a:p>
            <a:pPr>
              <a:lnSpc>
                <a:spcPct val="150000"/>
              </a:lnSpc>
            </a:pPr>
            <a:r>
              <a:rPr lang="en-US" sz="2400" b="1" dirty="0">
                <a:solidFill>
                  <a:srgbClr val="FFFFFF"/>
                </a:solidFill>
                <a:latin typeface="Roboto"/>
                <a:ea typeface="Roboto"/>
                <a:cs typeface="Roboto"/>
                <a:sym typeface="Roboto"/>
              </a:rPr>
              <a:t>Event / Action Semantics</a:t>
            </a:r>
            <a:endParaRPr sz="2400" dirty="0">
              <a:solidFill>
                <a:srgbClr val="FFFFFF"/>
              </a:solidFill>
              <a:latin typeface="Roboto"/>
              <a:ea typeface="Roboto"/>
              <a:cs typeface="Roboto"/>
              <a:sym typeface="Roboto"/>
            </a:endParaRPr>
          </a:p>
        </p:txBody>
      </p:sp>
      <p:sp>
        <p:nvSpPr>
          <p:cNvPr id="11" name="TextBox 10">
            <a:extLst>
              <a:ext uri="{FF2B5EF4-FFF2-40B4-BE49-F238E27FC236}">
                <a16:creationId xmlns:a16="http://schemas.microsoft.com/office/drawing/2014/main" xmlns="" id="{7706A6B6-D625-9AD3-EC40-CB7614247C3E}"/>
              </a:ext>
            </a:extLst>
          </p:cNvPr>
          <p:cNvSpPr txBox="1"/>
          <p:nvPr/>
        </p:nvSpPr>
        <p:spPr>
          <a:xfrm>
            <a:off x="3002433" y="1790115"/>
            <a:ext cx="2383986" cy="420564"/>
          </a:xfrm>
          <a:prstGeom prst="rect">
            <a:avLst/>
          </a:prstGeom>
          <a:noFill/>
        </p:spPr>
        <p:txBody>
          <a:bodyPr wrap="none" rtlCol="0">
            <a:spAutoFit/>
          </a:bodyPr>
          <a:lstStyle/>
          <a:p>
            <a:pPr algn="ctr"/>
            <a:r>
              <a:rPr lang="en-US" sz="2133" b="1" dirty="0">
                <a:solidFill>
                  <a:srgbClr val="53585F"/>
                </a:solidFill>
              </a:rPr>
              <a:t>Language Ability</a:t>
            </a:r>
          </a:p>
        </p:txBody>
      </p:sp>
      <p:sp>
        <p:nvSpPr>
          <p:cNvPr id="3" name="Google Shape;402;p27">
            <a:extLst>
              <a:ext uri="{FF2B5EF4-FFF2-40B4-BE49-F238E27FC236}">
                <a16:creationId xmlns:a16="http://schemas.microsoft.com/office/drawing/2014/main" xmlns="" id="{B04BD952-D4D5-20A2-E5E3-ABF2CD98CC62}"/>
              </a:ext>
            </a:extLst>
          </p:cNvPr>
          <p:cNvSpPr txBox="1"/>
          <p:nvPr/>
        </p:nvSpPr>
        <p:spPr>
          <a:xfrm>
            <a:off x="8084375" y="4082023"/>
            <a:ext cx="2260359" cy="1914188"/>
          </a:xfrm>
          <a:prstGeom prst="rect">
            <a:avLst/>
          </a:prstGeom>
          <a:noFill/>
          <a:ln>
            <a:noFill/>
          </a:ln>
        </p:spPr>
        <p:txBody>
          <a:bodyPr spcFirstLastPara="1" wrap="square" lIns="121900" tIns="121900" rIns="121900" bIns="121900" anchor="t" anchorCtr="0">
            <a:noAutofit/>
          </a:bodyPr>
          <a:lstStyle/>
          <a:p>
            <a:pPr algn="ctr">
              <a:spcBef>
                <a:spcPts val="800"/>
              </a:spcBef>
            </a:pPr>
            <a:r>
              <a:rPr lang="en-US" sz="2133" b="1" dirty="0">
                <a:solidFill>
                  <a:srgbClr val="FFFFFF"/>
                </a:solidFill>
                <a:latin typeface="Roboto"/>
                <a:ea typeface="Roboto"/>
                <a:cs typeface="Roboto"/>
                <a:sym typeface="Roboto"/>
              </a:rPr>
              <a:t>Surface</a:t>
            </a:r>
          </a:p>
        </p:txBody>
      </p:sp>
      <p:sp>
        <p:nvSpPr>
          <p:cNvPr id="4" name="TextBox 3">
            <a:extLst>
              <a:ext uri="{FF2B5EF4-FFF2-40B4-BE49-F238E27FC236}">
                <a16:creationId xmlns:a16="http://schemas.microsoft.com/office/drawing/2014/main" xmlns="" id="{ECD86D2C-DBFA-95EC-D66D-ED2BE5E5E6F3}"/>
              </a:ext>
            </a:extLst>
          </p:cNvPr>
          <p:cNvSpPr txBox="1"/>
          <p:nvPr/>
        </p:nvSpPr>
        <p:spPr>
          <a:xfrm>
            <a:off x="8091049" y="5489895"/>
            <a:ext cx="2046817" cy="420564"/>
          </a:xfrm>
          <a:prstGeom prst="rect">
            <a:avLst/>
          </a:prstGeom>
          <a:noFill/>
        </p:spPr>
        <p:txBody>
          <a:bodyPr wrap="square">
            <a:spAutoFit/>
          </a:bodyPr>
          <a:lstStyle/>
          <a:p>
            <a:pPr algn="ctr"/>
            <a:r>
              <a:rPr lang="en-US" sz="2133" b="1" dirty="0">
                <a:solidFill>
                  <a:srgbClr val="FFFFFF"/>
                </a:solidFill>
                <a:latin typeface="Roboto"/>
                <a:ea typeface="Roboto"/>
                <a:cs typeface="Roboto"/>
                <a:sym typeface="Roboto"/>
              </a:rPr>
              <a:t>Deep</a:t>
            </a:r>
            <a:endParaRPr lang="en-US" sz="2133" b="1" dirty="0"/>
          </a:p>
        </p:txBody>
      </p:sp>
      <p:sp>
        <p:nvSpPr>
          <p:cNvPr id="6" name="TextBox 5">
            <a:extLst>
              <a:ext uri="{FF2B5EF4-FFF2-40B4-BE49-F238E27FC236}">
                <a16:creationId xmlns:a16="http://schemas.microsoft.com/office/drawing/2014/main" xmlns="" id="{B690416A-E475-0371-3826-AB4CD22E2198}"/>
              </a:ext>
            </a:extLst>
          </p:cNvPr>
          <p:cNvSpPr txBox="1"/>
          <p:nvPr/>
        </p:nvSpPr>
        <p:spPr>
          <a:xfrm>
            <a:off x="8909208" y="4970354"/>
            <a:ext cx="471989" cy="410369"/>
          </a:xfrm>
          <a:prstGeom prst="rect">
            <a:avLst/>
          </a:prstGeom>
          <a:noFill/>
        </p:spPr>
        <p:txBody>
          <a:bodyPr vert="vert" wrap="square">
            <a:spAutoFit/>
          </a:bodyPr>
          <a:lstStyle/>
          <a:p>
            <a:r>
              <a:rPr lang="en-US" sz="1867" b="1" dirty="0">
                <a:solidFill>
                  <a:srgbClr val="FFFFFF"/>
                </a:solidFill>
                <a:latin typeface="Roboto"/>
                <a:ea typeface="Roboto"/>
                <a:cs typeface="Roboto"/>
                <a:sym typeface="Wingdings" pitchFamily="2" charset="2"/>
              </a:rPr>
              <a:t></a:t>
            </a:r>
            <a:endParaRPr lang="en-US" sz="1867" b="1" dirty="0"/>
          </a:p>
        </p:txBody>
      </p:sp>
      <p:sp>
        <p:nvSpPr>
          <p:cNvPr id="7" name="Rounded Rectangle 6">
            <a:extLst>
              <a:ext uri="{FF2B5EF4-FFF2-40B4-BE49-F238E27FC236}">
                <a16:creationId xmlns:a16="http://schemas.microsoft.com/office/drawing/2014/main" xmlns="" id="{592813F7-17E8-E257-AF04-34A02AADF8FD}"/>
              </a:ext>
            </a:extLst>
          </p:cNvPr>
          <p:cNvSpPr/>
          <p:nvPr/>
        </p:nvSpPr>
        <p:spPr>
          <a:xfrm>
            <a:off x="1602599" y="2331316"/>
            <a:ext cx="2835999" cy="7985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rPr>
              <a:t>Complex </a:t>
            </a:r>
            <a:br>
              <a:rPr lang="en-US" sz="1867" dirty="0">
                <a:solidFill>
                  <a:schemeClr val="tx1"/>
                </a:solidFill>
              </a:rPr>
            </a:br>
            <a:r>
              <a:rPr lang="en-US" sz="1867" dirty="0">
                <a:solidFill>
                  <a:schemeClr val="tx1"/>
                </a:solidFill>
              </a:rPr>
              <a:t>Semantic Structure</a:t>
            </a:r>
          </a:p>
        </p:txBody>
      </p:sp>
      <p:sp>
        <p:nvSpPr>
          <p:cNvPr id="14" name="Rounded Rectangle 13">
            <a:extLst>
              <a:ext uri="{FF2B5EF4-FFF2-40B4-BE49-F238E27FC236}">
                <a16:creationId xmlns:a16="http://schemas.microsoft.com/office/drawing/2014/main" xmlns="" id="{3445E82C-812F-EF29-2BB2-A71D1E1F25CA}"/>
              </a:ext>
            </a:extLst>
          </p:cNvPr>
          <p:cNvSpPr/>
          <p:nvPr/>
        </p:nvSpPr>
        <p:spPr>
          <a:xfrm>
            <a:off x="4860429" y="2375330"/>
            <a:ext cx="2696657" cy="7848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rPr>
              <a:t>Reasoning / Planning</a:t>
            </a:r>
          </a:p>
        </p:txBody>
      </p:sp>
    </p:spTree>
    <p:extLst>
      <p:ext uri="{BB962C8B-B14F-4D97-AF65-F5344CB8AC3E}">
        <p14:creationId xmlns:p14="http://schemas.microsoft.com/office/powerpoint/2010/main" val="73374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DB82E23A-279C-8F42-8E84-3B94AB37DE4E}"/>
              </a:ext>
            </a:extLst>
          </p:cNvPr>
          <p:cNvSpPr/>
          <p:nvPr/>
        </p:nvSpPr>
        <p:spPr>
          <a:xfrm>
            <a:off x="9915572" y="1931987"/>
            <a:ext cx="597408" cy="548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333" i="1" baseline="-25000" dirty="0">
              <a:solidFill>
                <a:srgbClr val="000000">
                  <a:lumMod val="50000"/>
                  <a:lumOff val="50000"/>
                </a:srgbClr>
              </a:solidFill>
              <a:latin typeface="Times New Roman" panose="02020603050405020304" pitchFamily="18" charset="0"/>
              <a:cs typeface="Times New Roman" panose="02020603050405020304" pitchFamily="18" charset="0"/>
            </a:endParaRPr>
          </a:p>
        </p:txBody>
      </p:sp>
      <p:sp>
        <p:nvSpPr>
          <p:cNvPr id="53" name="Rectangle 52">
            <a:extLst>
              <a:ext uri="{FF2B5EF4-FFF2-40B4-BE49-F238E27FC236}">
                <a16:creationId xmlns:a16="http://schemas.microsoft.com/office/drawing/2014/main" xmlns="" id="{F1A7B21E-381A-C442-A55D-6BD761254611}"/>
              </a:ext>
            </a:extLst>
          </p:cNvPr>
          <p:cNvSpPr/>
          <p:nvPr/>
        </p:nvSpPr>
        <p:spPr>
          <a:xfrm>
            <a:off x="9927440" y="1937576"/>
            <a:ext cx="597408"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333" i="1" baseline="-25000" dirty="0">
              <a:solidFill>
                <a:srgbClr val="000000">
                  <a:lumMod val="50000"/>
                  <a:lumOff val="50000"/>
                </a:srgbClr>
              </a:solidFill>
              <a:latin typeface="Times New Roman" panose="02020603050405020304" pitchFamily="18" charset="0"/>
              <a:cs typeface="Times New Roman" panose="02020603050405020304" pitchFamily="18" charset="0"/>
            </a:endParaRPr>
          </a:p>
        </p:txBody>
      </p:sp>
      <p:pic>
        <p:nvPicPr>
          <p:cNvPr id="21506" name="Picture 2">
            <a:extLst>
              <a:ext uri="{FF2B5EF4-FFF2-40B4-BE49-F238E27FC236}">
                <a16:creationId xmlns:a16="http://schemas.microsoft.com/office/drawing/2014/main" xmlns="" id="{7C246D60-C35C-7D42-8489-502A61128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642" y="3706391"/>
            <a:ext cx="3762759" cy="22067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xmlns="" id="{7CE94E6D-B981-3D46-A2FC-CDCE1E509C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645"/>
          <a:stretch/>
        </p:blipFill>
        <p:spPr bwMode="auto">
          <a:xfrm>
            <a:off x="956733" y="529033"/>
            <a:ext cx="5830147"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C1C6DBC-DAB3-3B49-ABF3-6684F2626661}"/>
              </a:ext>
            </a:extLst>
          </p:cNvPr>
          <p:cNvSpPr/>
          <p:nvPr/>
        </p:nvSpPr>
        <p:spPr>
          <a:xfrm>
            <a:off x="956733" y="325120"/>
            <a:ext cx="5830147" cy="2736427"/>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srgbClr val="FFFFFF"/>
              </a:solidFill>
              <a:latin typeface="Arial"/>
            </a:endParaRPr>
          </a:p>
        </p:txBody>
      </p:sp>
      <p:sp>
        <p:nvSpPr>
          <p:cNvPr id="4" name="TextBox 3">
            <a:extLst>
              <a:ext uri="{FF2B5EF4-FFF2-40B4-BE49-F238E27FC236}">
                <a16:creationId xmlns:a16="http://schemas.microsoft.com/office/drawing/2014/main" xmlns="" id="{859305F3-020F-6440-ACE5-DC4C91D15395}"/>
              </a:ext>
            </a:extLst>
          </p:cNvPr>
          <p:cNvSpPr txBox="1"/>
          <p:nvPr/>
        </p:nvSpPr>
        <p:spPr>
          <a:xfrm>
            <a:off x="5221737" y="1514871"/>
            <a:ext cx="1101584" cy="666977"/>
          </a:xfrm>
          <a:prstGeom prst="rect">
            <a:avLst/>
          </a:prstGeom>
          <a:noFill/>
        </p:spPr>
        <p:txBody>
          <a:bodyPr wrap="none" rtlCol="0">
            <a:spAutoFit/>
          </a:bodyPr>
          <a:lstStyle/>
          <a:p>
            <a:pPr defTabSz="1219170">
              <a:defRPr/>
            </a:pPr>
            <a:r>
              <a:rPr lang="en-US" sz="1867" b="1" dirty="0"/>
              <a:t>Positive</a:t>
            </a:r>
            <a:endParaRPr lang="en-US" altLang="zh-CN" sz="1867" dirty="0"/>
          </a:p>
          <a:p>
            <a:pPr defTabSz="1219170">
              <a:defRPr/>
            </a:pPr>
            <a:r>
              <a:rPr lang="en-US" sz="1867" dirty="0"/>
              <a:t>Labels</a:t>
            </a:r>
          </a:p>
        </p:txBody>
      </p:sp>
      <p:sp>
        <p:nvSpPr>
          <p:cNvPr id="13" name="TextBox 12">
            <a:extLst>
              <a:ext uri="{FF2B5EF4-FFF2-40B4-BE49-F238E27FC236}">
                <a16:creationId xmlns:a16="http://schemas.microsoft.com/office/drawing/2014/main" xmlns="" id="{6591DFB0-6499-8141-8708-1A47635C22E4}"/>
              </a:ext>
            </a:extLst>
          </p:cNvPr>
          <p:cNvSpPr txBox="1"/>
          <p:nvPr/>
        </p:nvSpPr>
        <p:spPr>
          <a:xfrm>
            <a:off x="5197487" y="2614349"/>
            <a:ext cx="1181734" cy="954300"/>
          </a:xfrm>
          <a:prstGeom prst="rect">
            <a:avLst/>
          </a:prstGeom>
          <a:noFill/>
        </p:spPr>
        <p:txBody>
          <a:bodyPr wrap="none" rtlCol="0">
            <a:spAutoFit/>
          </a:bodyPr>
          <a:lstStyle/>
          <a:p>
            <a:pPr defTabSz="1219170">
              <a:defRPr/>
            </a:pPr>
            <a:r>
              <a:rPr lang="en-US" sz="1867" b="1" dirty="0"/>
              <a:t>Negative</a:t>
            </a:r>
          </a:p>
          <a:p>
            <a:pPr defTabSz="1219170">
              <a:defRPr/>
            </a:pPr>
            <a:r>
              <a:rPr lang="en-US" altLang="zh-CN" sz="1867" dirty="0"/>
              <a:t>Labels</a:t>
            </a:r>
          </a:p>
          <a:p>
            <a:pPr defTabSz="1219170">
              <a:defRPr/>
            </a:pPr>
            <a:r>
              <a:rPr lang="en-US" sz="1867" dirty="0">
                <a:solidFill>
                  <a:srgbClr val="FF9300"/>
                </a:solidFill>
              </a:rPr>
              <a:t>(events)</a:t>
            </a:r>
          </a:p>
        </p:txBody>
      </p:sp>
      <p:sp>
        <p:nvSpPr>
          <p:cNvPr id="14" name="TextBox 13">
            <a:extLst>
              <a:ext uri="{FF2B5EF4-FFF2-40B4-BE49-F238E27FC236}">
                <a16:creationId xmlns:a16="http://schemas.microsoft.com/office/drawing/2014/main" xmlns="" id="{5594547A-32EF-9F40-8611-695012D6313A}"/>
              </a:ext>
            </a:extLst>
          </p:cNvPr>
          <p:cNvSpPr txBox="1"/>
          <p:nvPr/>
        </p:nvSpPr>
        <p:spPr>
          <a:xfrm>
            <a:off x="5127864" y="3998456"/>
            <a:ext cx="1475084" cy="954300"/>
          </a:xfrm>
          <a:prstGeom prst="rect">
            <a:avLst/>
          </a:prstGeom>
          <a:noFill/>
        </p:spPr>
        <p:txBody>
          <a:bodyPr wrap="none" rtlCol="0">
            <a:spAutoFit/>
          </a:bodyPr>
          <a:lstStyle/>
          <a:p>
            <a:pPr defTabSz="1219170">
              <a:defRPr/>
            </a:pPr>
            <a:r>
              <a:rPr lang="en-US" sz="1867" b="1" dirty="0"/>
              <a:t>Negative</a:t>
            </a:r>
          </a:p>
          <a:p>
            <a:pPr defTabSz="1219170">
              <a:defRPr/>
            </a:pPr>
            <a:r>
              <a:rPr lang="en-US" altLang="zh-CN" sz="1867" dirty="0"/>
              <a:t>Labels</a:t>
            </a:r>
          </a:p>
          <a:p>
            <a:pPr defTabSz="1219170">
              <a:defRPr/>
            </a:pPr>
            <a:r>
              <a:rPr lang="en-US" sz="1867" dirty="0">
                <a:solidFill>
                  <a:srgbClr val="FF9300"/>
                </a:solidFill>
              </a:rPr>
              <a:t>(arguments)</a:t>
            </a:r>
          </a:p>
        </p:txBody>
      </p:sp>
      <p:sp>
        <p:nvSpPr>
          <p:cNvPr id="5" name="TextBox 4">
            <a:extLst>
              <a:ext uri="{FF2B5EF4-FFF2-40B4-BE49-F238E27FC236}">
                <a16:creationId xmlns:a16="http://schemas.microsoft.com/office/drawing/2014/main" xmlns="" id="{EF77C9B1-605B-8248-A801-BDC8FA134402}"/>
              </a:ext>
            </a:extLst>
          </p:cNvPr>
          <p:cNvSpPr txBox="1"/>
          <p:nvPr/>
        </p:nvSpPr>
        <p:spPr>
          <a:xfrm>
            <a:off x="6631221" y="1028557"/>
            <a:ext cx="1551991" cy="1323439"/>
          </a:xfrm>
          <a:prstGeom prst="rect">
            <a:avLst/>
          </a:prstGeom>
          <a:noFill/>
        </p:spPr>
        <p:txBody>
          <a:bodyPr wrap="square" rtlCol="0">
            <a:spAutoFit/>
          </a:bodyPr>
          <a:lstStyle/>
          <a:p>
            <a:pPr defTabSz="1219170">
              <a:defRPr/>
            </a:pPr>
            <a:r>
              <a:rPr lang="en-US" sz="1600" dirty="0">
                <a:solidFill>
                  <a:srgbClr val="000000">
                    <a:lumMod val="50000"/>
                    <a:lumOff val="50000"/>
                  </a:srgbClr>
                </a:solidFill>
              </a:rPr>
              <a:t>Protesters</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transported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injured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man</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using</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a</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stretcher.</a:t>
            </a:r>
            <a:endParaRPr lang="en-US" sz="1600" dirty="0">
              <a:solidFill>
                <a:srgbClr val="000000">
                  <a:lumMod val="50000"/>
                  <a:lumOff val="50000"/>
                </a:srgbClr>
              </a:solidFill>
            </a:endParaRPr>
          </a:p>
        </p:txBody>
      </p:sp>
      <p:sp>
        <p:nvSpPr>
          <p:cNvPr id="16" name="TextBox 15">
            <a:extLst>
              <a:ext uri="{FF2B5EF4-FFF2-40B4-BE49-F238E27FC236}">
                <a16:creationId xmlns:a16="http://schemas.microsoft.com/office/drawing/2014/main" xmlns="" id="{633B9913-2B78-BF4B-9694-AEA8D70C7723}"/>
              </a:ext>
            </a:extLst>
          </p:cNvPr>
          <p:cNvSpPr txBox="1"/>
          <p:nvPr/>
        </p:nvSpPr>
        <p:spPr>
          <a:xfrm>
            <a:off x="6624644" y="2450055"/>
            <a:ext cx="1343507" cy="1323439"/>
          </a:xfrm>
          <a:prstGeom prst="rect">
            <a:avLst/>
          </a:prstGeom>
          <a:noFill/>
        </p:spPr>
        <p:txBody>
          <a:bodyPr wrap="square" rtlCol="0">
            <a:spAutoFit/>
          </a:bodyPr>
          <a:lstStyle/>
          <a:p>
            <a:pPr defTabSz="1219170">
              <a:defRPr/>
            </a:pPr>
            <a:r>
              <a:rPr lang="en-US" sz="1600" dirty="0">
                <a:solidFill>
                  <a:srgbClr val="000000">
                    <a:lumMod val="50000"/>
                    <a:lumOff val="50000"/>
                  </a:srgbClr>
                </a:solidFill>
              </a:rPr>
              <a:t>Protesters</a:t>
            </a:r>
            <a:r>
              <a:rPr lang="zh-CN" altLang="en-US" sz="1600" dirty="0">
                <a:solidFill>
                  <a:srgbClr val="000000">
                    <a:lumMod val="50000"/>
                    <a:lumOff val="50000"/>
                  </a:srgbClr>
                </a:solidFill>
              </a:rPr>
              <a:t> </a:t>
            </a:r>
            <a:r>
              <a:rPr lang="en-US" altLang="zh-CN" sz="1600" dirty="0">
                <a:solidFill>
                  <a:srgbClr val="FF9300"/>
                </a:solidFill>
              </a:rPr>
              <a:t>arrested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injured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man</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using</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a</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stretcher.</a:t>
            </a:r>
            <a:endParaRPr lang="en-US" sz="1600" dirty="0">
              <a:solidFill>
                <a:srgbClr val="000000">
                  <a:lumMod val="50000"/>
                  <a:lumOff val="50000"/>
                </a:srgbClr>
              </a:solidFill>
            </a:endParaRPr>
          </a:p>
        </p:txBody>
      </p:sp>
      <p:sp>
        <p:nvSpPr>
          <p:cNvPr id="17" name="TextBox 16">
            <a:extLst>
              <a:ext uri="{FF2B5EF4-FFF2-40B4-BE49-F238E27FC236}">
                <a16:creationId xmlns:a16="http://schemas.microsoft.com/office/drawing/2014/main" xmlns="" id="{3C2ADC6C-008E-654E-9846-019B15EACE50}"/>
              </a:ext>
            </a:extLst>
          </p:cNvPr>
          <p:cNvSpPr txBox="1"/>
          <p:nvPr/>
        </p:nvSpPr>
        <p:spPr>
          <a:xfrm>
            <a:off x="6584995" y="3947611"/>
            <a:ext cx="1551991" cy="1077218"/>
          </a:xfrm>
          <a:prstGeom prst="rect">
            <a:avLst/>
          </a:prstGeom>
          <a:noFill/>
        </p:spPr>
        <p:txBody>
          <a:bodyPr wrap="square" rtlCol="0">
            <a:spAutoFit/>
          </a:bodyPr>
          <a:lstStyle/>
          <a:p>
            <a:pPr defTabSz="1219170">
              <a:defRPr/>
            </a:pPr>
            <a:r>
              <a:rPr lang="en-US" sz="1600" dirty="0">
                <a:solidFill>
                  <a:srgbClr val="FF9300"/>
                </a:solidFill>
              </a:rPr>
              <a:t>Injured man</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transported</a:t>
            </a:r>
            <a:r>
              <a:rPr lang="zh-CN" altLang="en-US" sz="1600" dirty="0">
                <a:solidFill>
                  <a:srgbClr val="000000">
                    <a:lumMod val="50000"/>
                    <a:lumOff val="50000"/>
                  </a:srgbClr>
                </a:solidFill>
              </a:rPr>
              <a:t> </a:t>
            </a:r>
            <a:r>
              <a:rPr lang="en-US" altLang="zh-CN" sz="1600" dirty="0">
                <a:solidFill>
                  <a:srgbClr val="000000">
                    <a:lumMod val="50000"/>
                    <a:lumOff val="50000"/>
                  </a:srgbClr>
                </a:solidFill>
              </a:rPr>
              <a:t>a</a:t>
            </a:r>
            <a:r>
              <a:rPr lang="zh-CN" altLang="en-US" sz="1600" dirty="0">
                <a:solidFill>
                  <a:srgbClr val="000000">
                    <a:lumMod val="50000"/>
                    <a:lumOff val="50000"/>
                  </a:srgbClr>
                </a:solidFill>
              </a:rPr>
              <a:t> </a:t>
            </a:r>
            <a:r>
              <a:rPr lang="en-US" altLang="zh-CN" sz="1600" dirty="0">
                <a:solidFill>
                  <a:srgbClr val="FF9300"/>
                </a:solidFill>
              </a:rPr>
              <a:t>stretcher</a:t>
            </a:r>
            <a:r>
              <a:rPr lang="en-US" altLang="zh-CN" sz="1600" dirty="0">
                <a:solidFill>
                  <a:srgbClr val="000000">
                    <a:lumMod val="50000"/>
                    <a:lumOff val="50000"/>
                  </a:srgbClr>
                </a:solidFill>
              </a:rPr>
              <a:t> with </a:t>
            </a:r>
            <a:r>
              <a:rPr lang="en-US" altLang="zh-CN" sz="1600" dirty="0">
                <a:solidFill>
                  <a:srgbClr val="FF9300"/>
                </a:solidFill>
              </a:rPr>
              <a:t>protesters</a:t>
            </a:r>
            <a:r>
              <a:rPr lang="en-US" altLang="zh-CN" sz="1600" dirty="0">
                <a:solidFill>
                  <a:srgbClr val="000000">
                    <a:lumMod val="50000"/>
                    <a:lumOff val="50000"/>
                  </a:srgbClr>
                </a:solidFill>
              </a:rPr>
              <a:t>.</a:t>
            </a:r>
            <a:endParaRPr lang="en-US" sz="1600" dirty="0">
              <a:solidFill>
                <a:srgbClr val="000000">
                  <a:lumMod val="50000"/>
                  <a:lumOff val="50000"/>
                </a:srgbClr>
              </a:solidFill>
            </a:endParaRPr>
          </a:p>
        </p:txBody>
      </p:sp>
      <p:sp>
        <p:nvSpPr>
          <p:cNvPr id="18" name="Trapezoid 17">
            <a:extLst>
              <a:ext uri="{FF2B5EF4-FFF2-40B4-BE49-F238E27FC236}">
                <a16:creationId xmlns:a16="http://schemas.microsoft.com/office/drawing/2014/main" xmlns="" id="{0AB281CD-B44B-3649-99E1-79919814481C}"/>
              </a:ext>
            </a:extLst>
          </p:cNvPr>
          <p:cNvSpPr/>
          <p:nvPr/>
        </p:nvSpPr>
        <p:spPr>
          <a:xfrm rot="5400000">
            <a:off x="6450601" y="2669906"/>
            <a:ext cx="3970220" cy="656657"/>
          </a:xfrm>
          <a:prstGeom prst="trapezoid">
            <a:avLst>
              <a:gd name="adj" fmla="val 4758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867" dirty="0">
                <a:solidFill>
                  <a:srgbClr val="000000">
                    <a:lumMod val="50000"/>
                    <a:lumOff val="50000"/>
                  </a:srgbClr>
                </a:solidFill>
                <a:latin typeface="Arial"/>
              </a:rPr>
              <a:t>Text </a:t>
            </a:r>
            <a:br>
              <a:rPr lang="en-US" sz="1867" dirty="0">
                <a:solidFill>
                  <a:srgbClr val="000000">
                    <a:lumMod val="50000"/>
                    <a:lumOff val="50000"/>
                  </a:srgbClr>
                </a:solidFill>
                <a:latin typeface="Arial"/>
              </a:rPr>
            </a:br>
            <a:r>
              <a:rPr lang="en-US" sz="1867" dirty="0">
                <a:solidFill>
                  <a:srgbClr val="000000">
                    <a:lumMod val="50000"/>
                    <a:lumOff val="50000"/>
                  </a:srgbClr>
                </a:solidFill>
                <a:latin typeface="Arial"/>
              </a:rPr>
              <a:t>Encoder</a:t>
            </a:r>
          </a:p>
        </p:txBody>
      </p:sp>
      <p:sp>
        <p:nvSpPr>
          <p:cNvPr id="6" name="Rectangle 5">
            <a:extLst>
              <a:ext uri="{FF2B5EF4-FFF2-40B4-BE49-F238E27FC236}">
                <a16:creationId xmlns:a16="http://schemas.microsoft.com/office/drawing/2014/main" xmlns="" id="{12C2D767-1068-F848-AFD5-964E36D932F2}"/>
              </a:ext>
            </a:extLst>
          </p:cNvPr>
          <p:cNvSpPr/>
          <p:nvPr/>
        </p:nvSpPr>
        <p:spPr>
          <a:xfrm>
            <a:off x="9066196" y="1936051"/>
            <a:ext cx="548640" cy="548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867" i="1" dirty="0">
                <a:solidFill>
                  <a:srgbClr val="000000">
                    <a:lumMod val="50000"/>
                    <a:lumOff val="50000"/>
                  </a:srgbClr>
                </a:solidFill>
                <a:latin typeface="Times New Roman" panose="02020603050405020304" pitchFamily="18" charset="0"/>
                <a:cs typeface="Times New Roman" panose="02020603050405020304" pitchFamily="18" charset="0"/>
              </a:rPr>
              <a:t>t</a:t>
            </a:r>
            <a:r>
              <a:rPr lang="en-US" altLang="zh-CN" sz="1867" i="1" baseline="-25000" dirty="0">
                <a:solidFill>
                  <a:srgbClr val="000000">
                    <a:lumMod val="50000"/>
                    <a:lumOff val="50000"/>
                  </a:srgbClr>
                </a:solidFill>
                <a:latin typeface="Times New Roman" panose="02020603050405020304" pitchFamily="18" charset="0"/>
                <a:ea typeface="宋体" panose="02010600030101010101" pitchFamily="2" charset="-122"/>
                <a:cs typeface="Times New Roman" panose="02020603050405020304" pitchFamily="18" charset="0"/>
              </a:rPr>
              <a:t>0</a:t>
            </a:r>
            <a:endParaRPr lang="en-US" sz="1867" i="1" baseline="-25000" dirty="0">
              <a:solidFill>
                <a:srgbClr val="000000">
                  <a:lumMod val="50000"/>
                  <a:lumOff val="50000"/>
                </a:srgb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4359D7ED-EEB0-904B-B94E-C5B251E2FEF8}"/>
              </a:ext>
            </a:extLst>
          </p:cNvPr>
          <p:cNvSpPr/>
          <p:nvPr/>
        </p:nvSpPr>
        <p:spPr>
          <a:xfrm>
            <a:off x="9066196" y="2837025"/>
            <a:ext cx="548640" cy="548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867" i="1" dirty="0">
                <a:solidFill>
                  <a:srgbClr val="000000">
                    <a:lumMod val="50000"/>
                    <a:lumOff val="50000"/>
                  </a:srgbClr>
                </a:solidFill>
                <a:latin typeface="Times New Roman" panose="02020603050405020304" pitchFamily="18" charset="0"/>
                <a:cs typeface="Times New Roman" panose="02020603050405020304" pitchFamily="18" charset="0"/>
              </a:rPr>
              <a:t>t</a:t>
            </a:r>
            <a:r>
              <a:rPr lang="en-US" altLang="zh-CN" sz="1867" i="1" baseline="-25000" dirty="0">
                <a:solidFill>
                  <a:srgbClr val="000000">
                    <a:lumMod val="50000"/>
                    <a:lumOff val="50000"/>
                  </a:srgbClr>
                </a:solidFill>
                <a:latin typeface="Times New Roman" panose="02020603050405020304" pitchFamily="18" charset="0"/>
                <a:ea typeface="宋体" panose="02010600030101010101" pitchFamily="2" charset="-122"/>
                <a:cs typeface="Times New Roman" panose="02020603050405020304" pitchFamily="18" charset="0"/>
              </a:rPr>
              <a:t>1</a:t>
            </a:r>
            <a:endParaRPr lang="en-US" sz="1867" i="1" baseline="-25000" dirty="0">
              <a:solidFill>
                <a:srgbClr val="000000">
                  <a:lumMod val="50000"/>
                  <a:lumOff val="50000"/>
                </a:srgbClr>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1C4101A4-0C5A-DD4B-A896-978B965A5BE1}"/>
              </a:ext>
            </a:extLst>
          </p:cNvPr>
          <p:cNvSpPr/>
          <p:nvPr/>
        </p:nvSpPr>
        <p:spPr>
          <a:xfrm>
            <a:off x="9066196" y="3843075"/>
            <a:ext cx="548640" cy="548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867" i="1" dirty="0">
                <a:solidFill>
                  <a:srgbClr val="000000">
                    <a:lumMod val="50000"/>
                    <a:lumOff val="50000"/>
                  </a:srgbClr>
                </a:solidFill>
                <a:latin typeface="Times New Roman" panose="02020603050405020304" pitchFamily="18" charset="0"/>
                <a:cs typeface="Times New Roman" panose="02020603050405020304" pitchFamily="18" charset="0"/>
              </a:rPr>
              <a:t>t</a:t>
            </a:r>
            <a:r>
              <a:rPr lang="en-US" altLang="zh-CN" sz="1867" i="1" baseline="-25000" dirty="0">
                <a:solidFill>
                  <a:srgbClr val="000000">
                    <a:lumMod val="50000"/>
                    <a:lumOff val="50000"/>
                  </a:srgbClr>
                </a:solidFill>
                <a:latin typeface="Times New Roman" panose="02020603050405020304" pitchFamily="18" charset="0"/>
                <a:ea typeface="宋体" panose="02010600030101010101" pitchFamily="2" charset="-122"/>
                <a:cs typeface="Times New Roman" panose="02020603050405020304" pitchFamily="18" charset="0"/>
              </a:rPr>
              <a:t>2</a:t>
            </a:r>
            <a:endParaRPr lang="en-US" sz="1867" i="1" baseline="-25000" dirty="0">
              <a:solidFill>
                <a:srgbClr val="000000">
                  <a:lumMod val="50000"/>
                  <a:lumOff val="50000"/>
                </a:srgb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D2AE440D-1209-4D45-BC63-F3F69E43DF14}"/>
              </a:ext>
            </a:extLst>
          </p:cNvPr>
          <p:cNvSpPr/>
          <p:nvPr/>
        </p:nvSpPr>
        <p:spPr>
          <a:xfrm>
            <a:off x="9927440" y="5382488"/>
            <a:ext cx="597408" cy="548640"/>
          </a:xfrm>
          <a:prstGeom prst="rect">
            <a:avLst/>
          </a:prstGeom>
          <a:solidFill>
            <a:srgbClr val="FFE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733" i="1" dirty="0">
                <a:solidFill>
                  <a:srgbClr val="000000">
                    <a:lumMod val="50000"/>
                    <a:lumOff val="50000"/>
                  </a:srgbClr>
                </a:solidFill>
                <a:latin typeface="Times New Roman" panose="02020603050405020304" pitchFamily="18" charset="0"/>
                <a:cs typeface="Times New Roman" panose="02020603050405020304" pitchFamily="18" charset="0"/>
              </a:rPr>
              <a:t>v</a:t>
            </a:r>
          </a:p>
        </p:txBody>
      </p:sp>
      <p:sp>
        <p:nvSpPr>
          <p:cNvPr id="22" name="Trapezoid 21">
            <a:extLst>
              <a:ext uri="{FF2B5EF4-FFF2-40B4-BE49-F238E27FC236}">
                <a16:creationId xmlns:a16="http://schemas.microsoft.com/office/drawing/2014/main" xmlns="" id="{2DCBC6BC-460D-3946-9269-BA6869BF8150}"/>
              </a:ext>
            </a:extLst>
          </p:cNvPr>
          <p:cNvSpPr/>
          <p:nvPr/>
        </p:nvSpPr>
        <p:spPr>
          <a:xfrm rot="5400000">
            <a:off x="7677963" y="5589044"/>
            <a:ext cx="1515496" cy="656659"/>
          </a:xfrm>
          <a:prstGeom prst="trapezoid">
            <a:avLst>
              <a:gd name="adj" fmla="val 47581"/>
            </a:avLst>
          </a:prstGeom>
          <a:solidFill>
            <a:srgbClr val="FFE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733" dirty="0">
                <a:solidFill>
                  <a:srgbClr val="000000">
                    <a:lumMod val="50000"/>
                    <a:lumOff val="50000"/>
                  </a:srgbClr>
                </a:solidFill>
                <a:latin typeface="Arial"/>
              </a:rPr>
              <a:t>Image Encoder</a:t>
            </a:r>
          </a:p>
        </p:txBody>
      </p:sp>
      <p:sp>
        <p:nvSpPr>
          <p:cNvPr id="25" name="Rectangle 24">
            <a:extLst>
              <a:ext uri="{FF2B5EF4-FFF2-40B4-BE49-F238E27FC236}">
                <a16:creationId xmlns:a16="http://schemas.microsoft.com/office/drawing/2014/main" xmlns="" id="{9F953C3A-62D9-6741-9457-A01B000C7C19}"/>
              </a:ext>
            </a:extLst>
          </p:cNvPr>
          <p:cNvSpPr/>
          <p:nvPr/>
        </p:nvSpPr>
        <p:spPr>
          <a:xfrm>
            <a:off x="9915572" y="2832961"/>
            <a:ext cx="597408" cy="548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i="1" baseline="-25000" dirty="0">
              <a:solidFill>
                <a:srgbClr val="000000">
                  <a:lumMod val="50000"/>
                  <a:lumOff val="50000"/>
                </a:srgb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226DCDEA-2F2E-6544-8B7C-A64407268F4D}"/>
              </a:ext>
            </a:extLst>
          </p:cNvPr>
          <p:cNvSpPr/>
          <p:nvPr/>
        </p:nvSpPr>
        <p:spPr>
          <a:xfrm>
            <a:off x="9915572" y="3839011"/>
            <a:ext cx="597408" cy="548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i="1" baseline="-25000" dirty="0">
              <a:solidFill>
                <a:srgbClr val="000000">
                  <a:lumMod val="50000"/>
                  <a:lumOff val="50000"/>
                </a:srgb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A54A37D0-2D57-0D42-A4B2-5BCF74F0BB24}"/>
              </a:ext>
            </a:extLst>
          </p:cNvPr>
          <p:cNvSpPr txBox="1"/>
          <p:nvPr/>
        </p:nvSpPr>
        <p:spPr>
          <a:xfrm>
            <a:off x="9833521" y="2001122"/>
            <a:ext cx="781913" cy="379656"/>
          </a:xfrm>
          <a:prstGeom prst="rect">
            <a:avLst/>
          </a:prstGeom>
          <a:noFill/>
        </p:spPr>
        <p:txBody>
          <a:bodyPr wrap="square">
            <a:spAutoFit/>
          </a:bodyPr>
          <a:lstStyle/>
          <a:p>
            <a:pPr algn="ctr" defTabSz="1219170">
              <a:defRPr/>
            </a:pPr>
            <a:r>
              <a:rPr lang="en-US" sz="1867" i="1" dirty="0">
                <a:solidFill>
                  <a:srgbClr val="000000">
                    <a:lumMod val="50000"/>
                    <a:lumOff val="50000"/>
                  </a:srgbClr>
                </a:solidFill>
                <a:latin typeface="Times New Roman" panose="02020603050405020304" pitchFamily="18" charset="0"/>
                <a:cs typeface="Times New Roman" panose="02020603050405020304" pitchFamily="18" charset="0"/>
              </a:rPr>
              <a:t>s(t</a:t>
            </a:r>
            <a:r>
              <a:rPr lang="en-US" altLang="zh-CN" sz="1867" i="1" baseline="-25000" dirty="0">
                <a:solidFill>
                  <a:srgbClr val="000000">
                    <a:lumMod val="50000"/>
                    <a:lumOff val="50000"/>
                  </a:srgbClr>
                </a:solidFill>
                <a:latin typeface="Times New Roman" panose="02020603050405020304" pitchFamily="18" charset="0"/>
                <a:cs typeface="Times New Roman" panose="02020603050405020304" pitchFamily="18" charset="0"/>
              </a:rPr>
              <a:t>0</a:t>
            </a:r>
            <a:r>
              <a:rPr lang="en-US" altLang="zh-CN" sz="1867" i="1" dirty="0">
                <a:solidFill>
                  <a:srgbClr val="000000">
                    <a:lumMod val="50000"/>
                    <a:lumOff val="50000"/>
                  </a:srgbClr>
                </a:solidFill>
                <a:latin typeface="Times New Roman" panose="02020603050405020304" pitchFamily="18" charset="0"/>
                <a:cs typeface="Times New Roman" panose="02020603050405020304" pitchFamily="18" charset="0"/>
              </a:rPr>
              <a:t>,v)</a:t>
            </a:r>
            <a:endParaRPr lang="en-US" sz="1867" i="1" baseline="-25000" dirty="0">
              <a:solidFill>
                <a:srgbClr val="000000">
                  <a:lumMod val="50000"/>
                  <a:lumOff val="50000"/>
                </a:srgb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BBDE40C8-B667-A44B-9F3F-386841B4E85E}"/>
              </a:ext>
            </a:extLst>
          </p:cNvPr>
          <p:cNvSpPr txBox="1"/>
          <p:nvPr/>
        </p:nvSpPr>
        <p:spPr>
          <a:xfrm>
            <a:off x="9710434" y="2877587"/>
            <a:ext cx="990916" cy="379656"/>
          </a:xfrm>
          <a:prstGeom prst="rect">
            <a:avLst/>
          </a:prstGeom>
          <a:noFill/>
        </p:spPr>
        <p:txBody>
          <a:bodyPr wrap="square">
            <a:spAutoFit/>
          </a:bodyPr>
          <a:lstStyle/>
          <a:p>
            <a:pPr algn="ctr" defTabSz="1219170">
              <a:defRPr/>
            </a:pPr>
            <a:r>
              <a:rPr lang="en-US" sz="1867" i="1" dirty="0">
                <a:solidFill>
                  <a:srgbClr val="000000">
                    <a:lumMod val="50000"/>
                    <a:lumOff val="50000"/>
                  </a:srgbClr>
                </a:solidFill>
                <a:latin typeface="Times New Roman" panose="02020603050405020304" pitchFamily="18" charset="0"/>
                <a:cs typeface="Times New Roman" panose="02020603050405020304" pitchFamily="18" charset="0"/>
              </a:rPr>
              <a:t>s(t</a:t>
            </a:r>
            <a:r>
              <a:rPr lang="en-US" altLang="zh-CN" sz="1867" i="1" baseline="-25000" dirty="0">
                <a:solidFill>
                  <a:srgbClr val="000000">
                    <a:lumMod val="50000"/>
                    <a:lumOff val="50000"/>
                  </a:srgbClr>
                </a:solidFill>
                <a:latin typeface="Times New Roman" panose="02020603050405020304" pitchFamily="18" charset="0"/>
                <a:cs typeface="Times New Roman" panose="02020603050405020304" pitchFamily="18" charset="0"/>
              </a:rPr>
              <a:t>1</a:t>
            </a:r>
            <a:r>
              <a:rPr lang="en-US" altLang="zh-CN" sz="1867" i="1" dirty="0">
                <a:solidFill>
                  <a:srgbClr val="000000">
                    <a:lumMod val="50000"/>
                    <a:lumOff val="50000"/>
                  </a:srgbClr>
                </a:solidFill>
                <a:latin typeface="Times New Roman" panose="02020603050405020304" pitchFamily="18" charset="0"/>
                <a:cs typeface="Times New Roman" panose="02020603050405020304" pitchFamily="18" charset="0"/>
              </a:rPr>
              <a:t>,v)</a:t>
            </a:r>
            <a:endParaRPr lang="en-US" sz="1867" i="1" baseline="-25000" dirty="0">
              <a:solidFill>
                <a:srgbClr val="000000">
                  <a:lumMod val="50000"/>
                  <a:lumOff val="50000"/>
                </a:srgbClr>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5F184A19-B20D-1B42-A51D-9BC502735A47}"/>
              </a:ext>
            </a:extLst>
          </p:cNvPr>
          <p:cNvSpPr txBox="1"/>
          <p:nvPr/>
        </p:nvSpPr>
        <p:spPr>
          <a:xfrm>
            <a:off x="9723367" y="3890392"/>
            <a:ext cx="990916" cy="379656"/>
          </a:xfrm>
          <a:prstGeom prst="rect">
            <a:avLst/>
          </a:prstGeom>
          <a:noFill/>
        </p:spPr>
        <p:txBody>
          <a:bodyPr wrap="square">
            <a:spAutoFit/>
          </a:bodyPr>
          <a:lstStyle/>
          <a:p>
            <a:pPr algn="ctr" defTabSz="1219170">
              <a:defRPr/>
            </a:pPr>
            <a:r>
              <a:rPr lang="en-US" sz="1867" i="1" dirty="0">
                <a:solidFill>
                  <a:srgbClr val="000000">
                    <a:lumMod val="50000"/>
                    <a:lumOff val="50000"/>
                  </a:srgbClr>
                </a:solidFill>
                <a:latin typeface="Times New Roman" panose="02020603050405020304" pitchFamily="18" charset="0"/>
                <a:cs typeface="Times New Roman" panose="02020603050405020304" pitchFamily="18" charset="0"/>
              </a:rPr>
              <a:t>s(t</a:t>
            </a:r>
            <a:r>
              <a:rPr lang="en-US" altLang="zh-CN" sz="1867" i="1" baseline="-25000" dirty="0">
                <a:solidFill>
                  <a:srgbClr val="000000">
                    <a:lumMod val="50000"/>
                    <a:lumOff val="50000"/>
                  </a:srgbClr>
                </a:solidFill>
                <a:latin typeface="Times New Roman" panose="02020603050405020304" pitchFamily="18" charset="0"/>
                <a:cs typeface="Times New Roman" panose="02020603050405020304" pitchFamily="18" charset="0"/>
              </a:rPr>
              <a:t>2</a:t>
            </a:r>
            <a:r>
              <a:rPr lang="en-US" altLang="zh-CN" sz="1867" i="1" dirty="0">
                <a:solidFill>
                  <a:srgbClr val="000000">
                    <a:lumMod val="50000"/>
                    <a:lumOff val="50000"/>
                  </a:srgbClr>
                </a:solidFill>
                <a:latin typeface="Times New Roman" panose="02020603050405020304" pitchFamily="18" charset="0"/>
                <a:cs typeface="Times New Roman" panose="02020603050405020304" pitchFamily="18" charset="0"/>
              </a:rPr>
              <a:t>,v)</a:t>
            </a:r>
            <a:endParaRPr lang="en-US" sz="1867" i="1" baseline="-25000" dirty="0">
              <a:solidFill>
                <a:srgbClr val="000000">
                  <a:lumMod val="50000"/>
                  <a:lumOff val="50000"/>
                </a:srgbClr>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xmlns="" id="{36A65A36-DDE6-404E-AAC8-5C2E56DFF22A}"/>
              </a:ext>
            </a:extLst>
          </p:cNvPr>
          <p:cNvCxnSpPr>
            <a:cxnSpLocks/>
          </p:cNvCxnSpPr>
          <p:nvPr/>
        </p:nvCxnSpPr>
        <p:spPr>
          <a:xfrm>
            <a:off x="7830477" y="2212497"/>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5" name="Straight Arrow Connector 34">
            <a:extLst>
              <a:ext uri="{FF2B5EF4-FFF2-40B4-BE49-F238E27FC236}">
                <a16:creationId xmlns:a16="http://schemas.microsoft.com/office/drawing/2014/main" xmlns="" id="{FC7A766A-8FAD-AC4A-8C53-695A77F3629B}"/>
              </a:ext>
            </a:extLst>
          </p:cNvPr>
          <p:cNvCxnSpPr>
            <a:cxnSpLocks/>
          </p:cNvCxnSpPr>
          <p:nvPr/>
        </p:nvCxnSpPr>
        <p:spPr>
          <a:xfrm>
            <a:off x="7830477" y="3137981"/>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6" name="Straight Arrow Connector 35">
            <a:extLst>
              <a:ext uri="{FF2B5EF4-FFF2-40B4-BE49-F238E27FC236}">
                <a16:creationId xmlns:a16="http://schemas.microsoft.com/office/drawing/2014/main" xmlns="" id="{8BB0E307-CBA2-CC48-A06B-7B3FA3AE77F9}"/>
              </a:ext>
            </a:extLst>
          </p:cNvPr>
          <p:cNvCxnSpPr>
            <a:cxnSpLocks/>
          </p:cNvCxnSpPr>
          <p:nvPr/>
        </p:nvCxnSpPr>
        <p:spPr>
          <a:xfrm>
            <a:off x="7830477" y="4114335"/>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7" name="Straight Arrow Connector 36">
            <a:extLst>
              <a:ext uri="{FF2B5EF4-FFF2-40B4-BE49-F238E27FC236}">
                <a16:creationId xmlns:a16="http://schemas.microsoft.com/office/drawing/2014/main" xmlns="" id="{EE1696AD-67CB-8B4B-A8DA-2F2D9170CF1A}"/>
              </a:ext>
            </a:extLst>
          </p:cNvPr>
          <p:cNvCxnSpPr>
            <a:cxnSpLocks/>
          </p:cNvCxnSpPr>
          <p:nvPr/>
        </p:nvCxnSpPr>
        <p:spPr>
          <a:xfrm>
            <a:off x="8764039" y="2218227"/>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8" name="Straight Arrow Connector 37">
            <a:extLst>
              <a:ext uri="{FF2B5EF4-FFF2-40B4-BE49-F238E27FC236}">
                <a16:creationId xmlns:a16="http://schemas.microsoft.com/office/drawing/2014/main" xmlns="" id="{702270E8-0D55-5A44-9B77-909E3504D945}"/>
              </a:ext>
            </a:extLst>
          </p:cNvPr>
          <p:cNvCxnSpPr>
            <a:cxnSpLocks/>
          </p:cNvCxnSpPr>
          <p:nvPr/>
        </p:nvCxnSpPr>
        <p:spPr>
          <a:xfrm>
            <a:off x="8764039" y="3143711"/>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9" name="Straight Arrow Connector 38">
            <a:extLst>
              <a:ext uri="{FF2B5EF4-FFF2-40B4-BE49-F238E27FC236}">
                <a16:creationId xmlns:a16="http://schemas.microsoft.com/office/drawing/2014/main" xmlns="" id="{B9E6ABC0-34FC-3C42-B8DF-1790F8967E89}"/>
              </a:ext>
            </a:extLst>
          </p:cNvPr>
          <p:cNvCxnSpPr>
            <a:cxnSpLocks/>
          </p:cNvCxnSpPr>
          <p:nvPr/>
        </p:nvCxnSpPr>
        <p:spPr>
          <a:xfrm>
            <a:off x="8764039" y="4120064"/>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0" name="Straight Arrow Connector 39">
            <a:extLst>
              <a:ext uri="{FF2B5EF4-FFF2-40B4-BE49-F238E27FC236}">
                <a16:creationId xmlns:a16="http://schemas.microsoft.com/office/drawing/2014/main" xmlns="" id="{9A63ABA0-8749-E94E-90BC-DF6C8920740C}"/>
              </a:ext>
            </a:extLst>
          </p:cNvPr>
          <p:cNvCxnSpPr>
            <a:cxnSpLocks/>
          </p:cNvCxnSpPr>
          <p:nvPr/>
        </p:nvCxnSpPr>
        <p:spPr>
          <a:xfrm>
            <a:off x="4870400" y="5671752"/>
            <a:ext cx="3235424" cy="0"/>
          </a:xfrm>
          <a:prstGeom prst="straightConnector1">
            <a:avLst/>
          </a:prstGeom>
          <a:ln>
            <a:solidFill>
              <a:srgbClr val="FFDC7F"/>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xmlns="" id="{830C7BFC-D9D3-CB44-9172-7A7F2FDAD3AC}"/>
              </a:ext>
            </a:extLst>
          </p:cNvPr>
          <p:cNvCxnSpPr>
            <a:cxnSpLocks/>
          </p:cNvCxnSpPr>
          <p:nvPr/>
        </p:nvCxnSpPr>
        <p:spPr>
          <a:xfrm>
            <a:off x="8764039" y="5671752"/>
            <a:ext cx="1151533" cy="0"/>
          </a:xfrm>
          <a:prstGeom prst="straightConnector1">
            <a:avLst/>
          </a:prstGeom>
          <a:ln>
            <a:solidFill>
              <a:srgbClr val="FFDC7F"/>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xmlns="" id="{40EB72CE-BFC2-7345-9F7E-4E7FF5F28C76}"/>
              </a:ext>
            </a:extLst>
          </p:cNvPr>
          <p:cNvCxnSpPr>
            <a:cxnSpLocks/>
            <a:stCxn id="21" idx="0"/>
          </p:cNvCxnSpPr>
          <p:nvPr/>
        </p:nvCxnSpPr>
        <p:spPr>
          <a:xfrm flipV="1">
            <a:off x="10226144" y="4807416"/>
            <a:ext cx="0" cy="575073"/>
          </a:xfrm>
          <a:prstGeom prst="straightConnector1">
            <a:avLst/>
          </a:prstGeom>
          <a:ln>
            <a:solidFill>
              <a:srgbClr val="FFDC7F"/>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xmlns="" id="{2CBA2E00-E43C-274D-B4E0-F4DCFA91E007}"/>
              </a:ext>
            </a:extLst>
          </p:cNvPr>
          <p:cNvCxnSpPr>
            <a:cxnSpLocks/>
          </p:cNvCxnSpPr>
          <p:nvPr/>
        </p:nvCxnSpPr>
        <p:spPr>
          <a:xfrm>
            <a:off x="9673033" y="3120172"/>
            <a:ext cx="20513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xmlns="" id="{03B3235D-694C-CA40-B903-BDEB7F8861AA}"/>
              </a:ext>
            </a:extLst>
          </p:cNvPr>
          <p:cNvSpPr txBox="1"/>
          <p:nvPr/>
        </p:nvSpPr>
        <p:spPr>
          <a:xfrm>
            <a:off x="10579683" y="1854438"/>
            <a:ext cx="1566454" cy="666977"/>
          </a:xfrm>
          <a:prstGeom prst="rect">
            <a:avLst/>
          </a:prstGeom>
          <a:noFill/>
        </p:spPr>
        <p:txBody>
          <a:bodyPr wrap="none" rtlCol="0">
            <a:spAutoFit/>
          </a:bodyPr>
          <a:lstStyle/>
          <a:p>
            <a:pPr defTabSz="1219170">
              <a:defRPr/>
            </a:pPr>
            <a:r>
              <a:rPr lang="en-US" sz="1867" b="1" dirty="0"/>
              <a:t>Contrastive </a:t>
            </a:r>
            <a:br>
              <a:rPr lang="en-US" sz="1867" b="1" dirty="0"/>
            </a:br>
            <a:r>
              <a:rPr lang="en-US" sz="1867" b="1" dirty="0"/>
              <a:t>Learning</a:t>
            </a:r>
          </a:p>
        </p:txBody>
      </p:sp>
      <p:sp>
        <p:nvSpPr>
          <p:cNvPr id="27" name="Slide Number Placeholder 3">
            <a:extLst>
              <a:ext uri="{FF2B5EF4-FFF2-40B4-BE49-F238E27FC236}">
                <a16:creationId xmlns:a16="http://schemas.microsoft.com/office/drawing/2014/main" xmlns="" id="{74DCA808-924E-4A38-F8AA-D7CA991AE31A}"/>
              </a:ext>
            </a:extLst>
          </p:cNvPr>
          <p:cNvSpPr txBox="1">
            <a:spLocks/>
          </p:cNvSpPr>
          <p:nvPr/>
        </p:nvSpPr>
        <p:spPr>
          <a:xfrm>
            <a:off x="9109275" y="6356351"/>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18</a:t>
            </a:r>
          </a:p>
        </p:txBody>
      </p:sp>
      <p:sp>
        <p:nvSpPr>
          <p:cNvPr id="10" name="Title 9">
            <a:extLst>
              <a:ext uri="{FF2B5EF4-FFF2-40B4-BE49-F238E27FC236}">
                <a16:creationId xmlns:a16="http://schemas.microsoft.com/office/drawing/2014/main" xmlns="" id="{9DCB9233-90B3-F6EB-E578-A11D5F1A1016}"/>
              </a:ext>
            </a:extLst>
          </p:cNvPr>
          <p:cNvSpPr>
            <a:spLocks noGrp="1"/>
          </p:cNvSpPr>
          <p:nvPr>
            <p:ph type="title"/>
          </p:nvPr>
        </p:nvSpPr>
        <p:spPr/>
        <p:txBody>
          <a:bodyPr/>
          <a:lstStyle/>
          <a:p>
            <a:r>
              <a:rPr lang="en-US" dirty="0"/>
              <a:t>Contrastive Learning on Event Semantics</a:t>
            </a:r>
          </a:p>
        </p:txBody>
      </p:sp>
      <p:pic>
        <p:nvPicPr>
          <p:cNvPr id="8" name="Picture 8">
            <a:extLst>
              <a:ext uri="{FF2B5EF4-FFF2-40B4-BE49-F238E27FC236}">
                <a16:creationId xmlns:a16="http://schemas.microsoft.com/office/drawing/2014/main" xmlns="" id="{4C87EF40-BFD6-0CC2-F887-473CB85149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6734" y="3061547"/>
            <a:ext cx="4102444" cy="304800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73;p26">
            <a:extLst>
              <a:ext uri="{FF2B5EF4-FFF2-40B4-BE49-F238E27FC236}">
                <a16:creationId xmlns:a16="http://schemas.microsoft.com/office/drawing/2014/main" xmlns="" id="{D00336C4-EEFD-B5D5-5E01-CAC6D3308E43}"/>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23" name="Google Shape;376;p26">
            <a:extLst>
              <a:ext uri="{FF2B5EF4-FFF2-40B4-BE49-F238E27FC236}">
                <a16:creationId xmlns:a16="http://schemas.microsoft.com/office/drawing/2014/main" xmlns="" id="{CEB4973F-E158-355F-20E0-95E5754E47E5}"/>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custDataLst>
      <p:tags r:id="rId1"/>
    </p:custDataLst>
    <p:extLst>
      <p:ext uri="{BB962C8B-B14F-4D97-AF65-F5344CB8AC3E}">
        <p14:creationId xmlns:p14="http://schemas.microsoft.com/office/powerpoint/2010/main" val="135434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par>
                                <p:cTn id="22" presetID="22" presetClass="entr" presetSubtype="8"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par>
                                <p:cTn id="25" presetID="22" presetClass="entr" presetSubtype="8"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500"/>
                                        <p:tgtEl>
                                          <p:spTgt spid="40"/>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3000"/>
                            </p:stCondLst>
                            <p:childTnLst>
                              <p:par>
                                <p:cTn id="47" presetID="22" presetClass="entr" presetSubtype="8"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par>
                          <p:cTn id="54" fill="hold">
                            <p:stCondLst>
                              <p:cond delay="4000"/>
                            </p:stCondLst>
                            <p:childTnLst>
                              <p:par>
                                <p:cTn id="55" presetID="22" presetClass="entr" presetSubtype="4" fill="hold" nodeType="afterEffect">
                                  <p:stCondLst>
                                    <p:cond delay="1000"/>
                                  </p:stCondLst>
                                  <p:childTnLst>
                                    <p:set>
                                      <p:cBhvr>
                                        <p:cTn id="56" dur="1" fill="hold">
                                          <p:stCondLst>
                                            <p:cond delay="0"/>
                                          </p:stCondLst>
                                        </p:cTn>
                                        <p:tgtEl>
                                          <p:spTgt spid="46"/>
                                        </p:tgtEl>
                                        <p:attrNameLst>
                                          <p:attrName>style.visibility</p:attrName>
                                        </p:attrNameLst>
                                      </p:cBhvr>
                                      <p:to>
                                        <p:strVal val="visible"/>
                                      </p:to>
                                    </p:set>
                                    <p:animEffect transition="in" filter="wipe(down)">
                                      <p:cBhvr>
                                        <p:cTn id="57" dur="500"/>
                                        <p:tgtEl>
                                          <p:spTgt spid="46"/>
                                        </p:tgtEl>
                                      </p:cBhvr>
                                    </p:animEffect>
                                  </p:childTnLst>
                                </p:cTn>
                              </p:par>
                              <p:par>
                                <p:cTn id="58" presetID="22" presetClass="entr" presetSubtype="8"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left)">
                                      <p:cBhvr>
                                        <p:cTn id="60" dur="500"/>
                                        <p:tgtEl>
                                          <p:spTgt spid="49"/>
                                        </p:tgtEl>
                                      </p:cBhvr>
                                    </p:animEffect>
                                  </p:childTnLst>
                                </p:cTn>
                              </p:par>
                            </p:childTnLst>
                          </p:cTn>
                        </p:par>
                        <p:par>
                          <p:cTn id="61" fill="hold">
                            <p:stCondLst>
                              <p:cond delay="5500"/>
                            </p:stCondLst>
                            <p:childTnLst>
                              <p:par>
                                <p:cTn id="62" presetID="1" presetClass="entr" presetSubtype="0"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childTnLst>
                                </p:cTn>
                              </p:par>
                            </p:childTnLst>
                          </p:cTn>
                        </p:par>
                        <p:par>
                          <p:cTn id="66" fill="hold">
                            <p:stCondLst>
                              <p:cond delay="5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par>
                          <p:cTn id="71" fill="hold">
                            <p:stCondLst>
                              <p:cond delay="5500"/>
                            </p:stCondLst>
                            <p:childTnLst>
                              <p:par>
                                <p:cTn id="72" presetID="1"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3"/>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3" grpId="0" animBg="1"/>
      <p:bldP spid="18" grpId="0" animBg="1"/>
      <p:bldP spid="6" grpId="0" animBg="1"/>
      <p:bldP spid="19" grpId="0" animBg="1"/>
      <p:bldP spid="20" grpId="0" animBg="1"/>
      <p:bldP spid="21" grpId="0" animBg="1"/>
      <p:bldP spid="22" grpId="0" animBg="1"/>
      <p:bldP spid="25" grpId="0" animBg="1"/>
      <p:bldP spid="26" grpId="0" animBg="1"/>
      <p:bldP spid="28" grpId="0"/>
      <p:bldP spid="29" grpId="0"/>
      <p:bldP spid="30" grpId="0"/>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Left Arrow 29">
            <a:extLst>
              <a:ext uri="{FF2B5EF4-FFF2-40B4-BE49-F238E27FC236}">
                <a16:creationId xmlns:a16="http://schemas.microsoft.com/office/drawing/2014/main" xmlns="" id="{A628F2D3-ACDB-DEEA-70C0-133EEDA83D7B}"/>
              </a:ext>
            </a:extLst>
          </p:cNvPr>
          <p:cNvSpPr/>
          <p:nvPr/>
        </p:nvSpPr>
        <p:spPr>
          <a:xfrm rot="18377443">
            <a:off x="8832611" y="3079327"/>
            <a:ext cx="1638447" cy="656424"/>
          </a:xfrm>
          <a:prstGeom prst="leftArrow">
            <a:avLst>
              <a:gd name="adj1" fmla="val 60000"/>
              <a:gd name="adj2" fmla="val 50000"/>
            </a:avLst>
          </a:pr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sp>
      <p:sp>
        <p:nvSpPr>
          <p:cNvPr id="2" name="Title 1">
            <a:extLst>
              <a:ext uri="{FF2B5EF4-FFF2-40B4-BE49-F238E27FC236}">
                <a16:creationId xmlns:a16="http://schemas.microsoft.com/office/drawing/2014/main" xmlns="" id="{35C7A5ED-288D-561F-FEBA-55F7C7A2991F}"/>
              </a:ext>
            </a:extLst>
          </p:cNvPr>
          <p:cNvSpPr>
            <a:spLocks noGrp="1"/>
          </p:cNvSpPr>
          <p:nvPr>
            <p:ph type="title"/>
          </p:nvPr>
        </p:nvSpPr>
        <p:spPr/>
        <p:txBody>
          <a:bodyPr/>
          <a:lstStyle/>
          <a:p>
            <a:r>
              <a:rPr lang="en-US" b="1" dirty="0">
                <a:solidFill>
                  <a:srgbClr val="53585F"/>
                </a:solidFill>
              </a:rPr>
              <a:t>Bottlenecks of Vision </a:t>
            </a:r>
            <a:r>
              <a:rPr lang="en-US" dirty="0"/>
              <a:t>S</a:t>
            </a:r>
            <a:r>
              <a:rPr lang="en-US" b="1" dirty="0">
                <a:solidFill>
                  <a:srgbClr val="53585F"/>
                </a:solidFill>
              </a:rPr>
              <a:t>emantic </a:t>
            </a:r>
            <a:r>
              <a:rPr lang="en-US" dirty="0"/>
              <a:t>S</a:t>
            </a:r>
            <a:r>
              <a:rPr lang="en-US" b="1" dirty="0">
                <a:solidFill>
                  <a:srgbClr val="53585F"/>
                </a:solidFill>
              </a:rPr>
              <a:t>tru</a:t>
            </a:r>
            <a:r>
              <a:rPr lang="en-US" dirty="0"/>
              <a:t>cture Learning</a:t>
            </a:r>
            <a:endParaRPr lang="en-US" b="1" dirty="0">
              <a:solidFill>
                <a:srgbClr val="53585F"/>
              </a:solidFill>
            </a:endParaRPr>
          </a:p>
        </p:txBody>
      </p:sp>
      <p:sp>
        <p:nvSpPr>
          <p:cNvPr id="6" name="Freeform 5">
            <a:extLst>
              <a:ext uri="{FF2B5EF4-FFF2-40B4-BE49-F238E27FC236}">
                <a16:creationId xmlns:a16="http://schemas.microsoft.com/office/drawing/2014/main" xmlns="" id="{FD315F63-6FD2-DDCE-1B88-1F129E033DCB}"/>
              </a:ext>
            </a:extLst>
          </p:cNvPr>
          <p:cNvSpPr/>
          <p:nvPr/>
        </p:nvSpPr>
        <p:spPr>
          <a:xfrm>
            <a:off x="6454934" y="4074807"/>
            <a:ext cx="3965225" cy="2264789"/>
          </a:xfrm>
          <a:custGeom>
            <a:avLst/>
            <a:gdLst>
              <a:gd name="connsiteX0" fmla="*/ 0 w 1784985"/>
              <a:gd name="connsiteY0" fmla="*/ 892493 h 1784985"/>
              <a:gd name="connsiteX1" fmla="*/ 892493 w 1784985"/>
              <a:gd name="connsiteY1" fmla="*/ 0 h 1784985"/>
              <a:gd name="connsiteX2" fmla="*/ 1784986 w 1784985"/>
              <a:gd name="connsiteY2" fmla="*/ 892493 h 1784985"/>
              <a:gd name="connsiteX3" fmla="*/ 892493 w 1784985"/>
              <a:gd name="connsiteY3" fmla="*/ 1784986 h 1784985"/>
              <a:gd name="connsiteX4" fmla="*/ 0 w 1784985"/>
              <a:gd name="connsiteY4" fmla="*/ 892493 h 1784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985" h="1784985">
                <a:moveTo>
                  <a:pt x="0" y="892493"/>
                </a:moveTo>
                <a:cubicBezTo>
                  <a:pt x="0" y="399583"/>
                  <a:pt x="399583" y="0"/>
                  <a:pt x="892493" y="0"/>
                </a:cubicBezTo>
                <a:cubicBezTo>
                  <a:pt x="1385403" y="0"/>
                  <a:pt x="1784986" y="399583"/>
                  <a:pt x="1784986" y="892493"/>
                </a:cubicBezTo>
                <a:cubicBezTo>
                  <a:pt x="1784986" y="1385403"/>
                  <a:pt x="1385403" y="1784986"/>
                  <a:pt x="892493" y="1784986"/>
                </a:cubicBezTo>
                <a:cubicBezTo>
                  <a:pt x="399583" y="1784986"/>
                  <a:pt x="0" y="1385403"/>
                  <a:pt x="0" y="892493"/>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a:p>
        </p:txBody>
      </p:sp>
      <p:sp>
        <p:nvSpPr>
          <p:cNvPr id="7" name="Left Arrow 6">
            <a:extLst>
              <a:ext uri="{FF2B5EF4-FFF2-40B4-BE49-F238E27FC236}">
                <a16:creationId xmlns:a16="http://schemas.microsoft.com/office/drawing/2014/main" xmlns="" id="{153E2F09-BDC7-9EEB-A8EA-781D04174C8E}"/>
              </a:ext>
            </a:extLst>
          </p:cNvPr>
          <p:cNvSpPr/>
          <p:nvPr/>
        </p:nvSpPr>
        <p:spPr>
          <a:xfrm rot="14397661">
            <a:off x="7059867" y="3103010"/>
            <a:ext cx="1353035" cy="654989"/>
          </a:xfrm>
          <a:prstGeom prst="leftArrow">
            <a:avLst>
              <a:gd name="adj1" fmla="val 60000"/>
              <a:gd name="adj2" fmla="val 50000"/>
            </a:avLst>
          </a:pr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sp>
      <p:sp>
        <p:nvSpPr>
          <p:cNvPr id="8" name="Freeform 7">
            <a:extLst>
              <a:ext uri="{FF2B5EF4-FFF2-40B4-BE49-F238E27FC236}">
                <a16:creationId xmlns:a16="http://schemas.microsoft.com/office/drawing/2014/main" xmlns="" id="{7AD7AA73-A58C-D0FF-9EA3-D2A00963EEAA}"/>
              </a:ext>
            </a:extLst>
          </p:cNvPr>
          <p:cNvSpPr/>
          <p:nvPr/>
        </p:nvSpPr>
        <p:spPr>
          <a:xfrm>
            <a:off x="6035254" y="1122439"/>
            <a:ext cx="3015799" cy="1881471"/>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dirty="0"/>
          </a:p>
        </p:txBody>
      </p:sp>
      <p:sp>
        <p:nvSpPr>
          <p:cNvPr id="13" name="TextBox 12">
            <a:extLst>
              <a:ext uri="{FF2B5EF4-FFF2-40B4-BE49-F238E27FC236}">
                <a16:creationId xmlns:a16="http://schemas.microsoft.com/office/drawing/2014/main" xmlns="" id="{1F7DB522-AB10-97CE-AF33-45C28751F618}"/>
              </a:ext>
            </a:extLst>
          </p:cNvPr>
          <p:cNvSpPr txBox="1"/>
          <p:nvPr/>
        </p:nvSpPr>
        <p:spPr>
          <a:xfrm>
            <a:off x="6101099" y="1118813"/>
            <a:ext cx="2885726" cy="420564"/>
          </a:xfrm>
          <a:prstGeom prst="rect">
            <a:avLst/>
          </a:prstGeom>
          <a:noFill/>
        </p:spPr>
        <p:txBody>
          <a:bodyPr wrap="none" rtlCol="0">
            <a:spAutoFit/>
          </a:bodyPr>
          <a:lstStyle/>
          <a:p>
            <a:r>
              <a:rPr lang="en-US" sz="2133" b="1" dirty="0">
                <a:solidFill>
                  <a:srgbClr val="53585F"/>
                </a:solidFill>
              </a:rPr>
              <a:t>Supervised Learning</a:t>
            </a:r>
          </a:p>
        </p:txBody>
      </p:sp>
      <p:sp>
        <p:nvSpPr>
          <p:cNvPr id="15" name="TextBox 14">
            <a:extLst>
              <a:ext uri="{FF2B5EF4-FFF2-40B4-BE49-F238E27FC236}">
                <a16:creationId xmlns:a16="http://schemas.microsoft.com/office/drawing/2014/main" xmlns="" id="{925462F1-03FB-C249-1851-B9F74515FE8F}"/>
              </a:ext>
            </a:extLst>
          </p:cNvPr>
          <p:cNvSpPr txBox="1"/>
          <p:nvPr/>
        </p:nvSpPr>
        <p:spPr>
          <a:xfrm>
            <a:off x="1398585" y="3681249"/>
            <a:ext cx="3406571" cy="379656"/>
          </a:xfrm>
          <a:prstGeom prst="rect">
            <a:avLst/>
          </a:prstGeom>
          <a:noFill/>
        </p:spPr>
        <p:txBody>
          <a:bodyPr wrap="square">
            <a:spAutoFit/>
          </a:bodyPr>
          <a:lstStyle/>
          <a:p>
            <a:pPr algn="ctr"/>
            <a:r>
              <a:rPr lang="en-US" sz="1867" dirty="0">
                <a:solidFill>
                  <a:srgbClr val="53585F"/>
                </a:solidFill>
              </a:rPr>
              <a:t>(</a:t>
            </a:r>
            <a:r>
              <a:rPr lang="en-US" sz="1867" dirty="0" err="1">
                <a:solidFill>
                  <a:srgbClr val="53585F"/>
                </a:solidFill>
              </a:rPr>
              <a:t>Yatskar</a:t>
            </a:r>
            <a:r>
              <a:rPr lang="en-US" sz="1867" dirty="0">
                <a:solidFill>
                  <a:srgbClr val="53585F"/>
                </a:solidFill>
              </a:rPr>
              <a:t> et al., 2016, …) </a:t>
            </a:r>
          </a:p>
        </p:txBody>
      </p:sp>
      <p:sp>
        <p:nvSpPr>
          <p:cNvPr id="20" name="TextBox 19">
            <a:extLst>
              <a:ext uri="{FF2B5EF4-FFF2-40B4-BE49-F238E27FC236}">
                <a16:creationId xmlns:a16="http://schemas.microsoft.com/office/drawing/2014/main" xmlns="" id="{44F4741B-C21B-F283-C44C-8B480E521341}"/>
              </a:ext>
            </a:extLst>
          </p:cNvPr>
          <p:cNvSpPr txBox="1"/>
          <p:nvPr/>
        </p:nvSpPr>
        <p:spPr>
          <a:xfrm>
            <a:off x="6144878" y="2065452"/>
            <a:ext cx="2658100" cy="748795"/>
          </a:xfrm>
          <a:prstGeom prst="rect">
            <a:avLst/>
          </a:prstGeom>
          <a:noFill/>
        </p:spPr>
        <p:txBody>
          <a:bodyPr wrap="none" rtlCol="0">
            <a:spAutoFit/>
          </a:bodyPr>
          <a:lstStyle>
            <a:defPPr marR="0" lvl="0" algn="l" rtl="0">
              <a:lnSpc>
                <a:spcPct val="100000"/>
              </a:lnSpc>
              <a:spcBef>
                <a:spcPts val="0"/>
              </a:spcBef>
              <a:spcAft>
                <a:spcPts val="0"/>
              </a:spcAft>
            </a:defPPr>
            <a:lvl1pPr>
              <a:defRPr sz="1600" b="1">
                <a:solidFill>
                  <a:srgbClr val="53585F"/>
                </a:solidFill>
              </a:defRPr>
            </a:lvl1pPr>
          </a:lstStyle>
          <a:p>
            <a:r>
              <a:rPr lang="en-US" sz="2133" dirty="0"/>
              <a:t>Bottleneck:</a:t>
            </a:r>
          </a:p>
          <a:p>
            <a:r>
              <a:rPr lang="en-US" sz="2133" dirty="0"/>
              <a:t>Lack of Annotation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07D9E31B-5381-BF2A-9D60-CE651453D67D}"/>
                  </a:ext>
                </a:extLst>
              </p:cNvPr>
              <p:cNvSpPr txBox="1"/>
              <p:nvPr/>
            </p:nvSpPr>
            <p:spPr>
              <a:xfrm>
                <a:off x="6552206" y="4713417"/>
                <a:ext cx="3642343" cy="748795"/>
              </a:xfrm>
              <a:prstGeom prst="rect">
                <a:avLst/>
              </a:prstGeom>
              <a:noFill/>
            </p:spPr>
            <p:txBody>
              <a:bodyPr wrap="none" rtlCol="0">
                <a:spAutoFit/>
              </a:bodyPr>
              <a:lstStyle/>
              <a:p>
                <a:pPr algn="ctr"/>
                <a:r>
                  <a:rPr lang="en-US" sz="2133" b="1" dirty="0">
                    <a:solidFill>
                      <a:schemeClr val="bg1"/>
                    </a:solidFill>
                  </a:rPr>
                  <a:t> </a:t>
                </a:r>
                <a:br>
                  <a:rPr lang="en-US" sz="2133" b="1" dirty="0">
                    <a:solidFill>
                      <a:schemeClr val="bg1"/>
                    </a:solidFill>
                  </a:rPr>
                </a:br>
                <a:r>
                  <a:rPr lang="en-US" sz="2133" b="1" dirty="0">
                    <a:solidFill>
                      <a:schemeClr val="bg1"/>
                    </a:solidFill>
                  </a:rPr>
                  <a:t>Language    </a:t>
                </a:r>
                <a14:m>
                  <m:oMath xmlns:m="http://schemas.openxmlformats.org/officeDocument/2006/math">
                    <m:r>
                      <a:rPr lang="en-US" sz="2133" b="1" i="1" dirty="0">
                        <a:solidFill>
                          <a:schemeClr val="bg1"/>
                        </a:solidFill>
                        <a:latin typeface="Cambria Math" panose="02040503050406030204" pitchFamily="18" charset="0"/>
                        <a:ea typeface="Cambria Math" panose="02040503050406030204" pitchFamily="18" charset="0"/>
                      </a:rPr>
                      <m:t>           </m:t>
                    </m:r>
                  </m:oMath>
                </a14:m>
                <a:r>
                  <a:rPr lang="en-US" sz="2133" b="1" dirty="0">
                    <a:solidFill>
                      <a:schemeClr val="bg1"/>
                    </a:solidFill>
                  </a:rPr>
                  <a:t>     Vision</a:t>
                </a:r>
              </a:p>
            </p:txBody>
          </p:sp>
        </mc:Choice>
        <mc:Fallback xmlns="">
          <p:sp>
            <p:nvSpPr>
              <p:cNvPr id="3" name="TextBox 2">
                <a:extLst>
                  <a:ext uri="{FF2B5EF4-FFF2-40B4-BE49-F238E27FC236}">
                    <a16:creationId xmlns:a16="http://schemas.microsoft.com/office/drawing/2014/main" id="{07D9E31B-5381-BF2A-9D60-CE651453D67D}"/>
                  </a:ext>
                </a:extLst>
              </p:cNvPr>
              <p:cNvSpPr txBox="1">
                <a:spLocks noRot="1" noChangeAspect="1" noMove="1" noResize="1" noEditPoints="1" noAdjustHandles="1" noChangeArrowheads="1" noChangeShapeType="1" noTextEdit="1"/>
              </p:cNvSpPr>
              <p:nvPr/>
            </p:nvSpPr>
            <p:spPr>
              <a:xfrm>
                <a:off x="6552206" y="4713417"/>
                <a:ext cx="3642343" cy="748795"/>
              </a:xfrm>
              <a:prstGeom prst="rect">
                <a:avLst/>
              </a:prstGeom>
              <a:blipFill>
                <a:blip r:embed="rId3"/>
                <a:stretch>
                  <a:fillRect l="-1742" r="-1742" b="-15000"/>
                </a:stretch>
              </a:blipFill>
            </p:spPr>
            <p:txBody>
              <a:bodyPr/>
              <a:lstStyle/>
              <a:p>
                <a:r>
                  <a:rPr lang="en-US">
                    <a:noFill/>
                  </a:rPr>
                  <a:t> </a:t>
                </a:r>
              </a:p>
            </p:txBody>
          </p:sp>
        </mc:Fallback>
      </mc:AlternateContent>
      <p:pic>
        <p:nvPicPr>
          <p:cNvPr id="23" name="Picture 22" descr="Graphical user interface, application, website&#10;&#10;Description automatically generated">
            <a:extLst>
              <a:ext uri="{FF2B5EF4-FFF2-40B4-BE49-F238E27FC236}">
                <a16:creationId xmlns:a16="http://schemas.microsoft.com/office/drawing/2014/main" xmlns="" id="{E63C5A14-F4AE-E0D7-9361-F33022F5CB81}"/>
              </a:ext>
            </a:extLst>
          </p:cNvPr>
          <p:cNvPicPr>
            <a:picLocks noChangeAspect="1"/>
          </p:cNvPicPr>
          <p:nvPr/>
        </p:nvPicPr>
        <p:blipFill>
          <a:blip r:embed="rId4"/>
          <a:stretch>
            <a:fillRect/>
          </a:stretch>
        </p:blipFill>
        <p:spPr>
          <a:xfrm>
            <a:off x="859928" y="4175975"/>
            <a:ext cx="4483885" cy="2075872"/>
          </a:xfrm>
          <a:prstGeom prst="rect">
            <a:avLst/>
          </a:prstGeom>
        </p:spPr>
      </p:pic>
      <p:sp>
        <p:nvSpPr>
          <p:cNvPr id="26" name="TextBox 25">
            <a:extLst>
              <a:ext uri="{FF2B5EF4-FFF2-40B4-BE49-F238E27FC236}">
                <a16:creationId xmlns:a16="http://schemas.microsoft.com/office/drawing/2014/main" xmlns="" id="{903CAA95-8197-EA68-F17D-D937FA5B8585}"/>
              </a:ext>
            </a:extLst>
          </p:cNvPr>
          <p:cNvSpPr txBox="1"/>
          <p:nvPr/>
        </p:nvSpPr>
        <p:spPr>
          <a:xfrm>
            <a:off x="1560464" y="6239370"/>
            <a:ext cx="3082813" cy="379656"/>
          </a:xfrm>
          <a:prstGeom prst="rect">
            <a:avLst/>
          </a:prstGeom>
          <a:noFill/>
        </p:spPr>
        <p:txBody>
          <a:bodyPr wrap="square">
            <a:spAutoFit/>
          </a:bodyPr>
          <a:lstStyle/>
          <a:p>
            <a:pPr algn="ctr"/>
            <a:r>
              <a:rPr lang="en-US" sz="1867" dirty="0">
                <a:solidFill>
                  <a:srgbClr val="53585F"/>
                </a:solidFill>
              </a:rPr>
              <a:t>(Pratt et al., 2020, …)</a:t>
            </a:r>
          </a:p>
        </p:txBody>
      </p:sp>
      <p:grpSp>
        <p:nvGrpSpPr>
          <p:cNvPr id="9" name="Group 8">
            <a:extLst>
              <a:ext uri="{FF2B5EF4-FFF2-40B4-BE49-F238E27FC236}">
                <a16:creationId xmlns:a16="http://schemas.microsoft.com/office/drawing/2014/main" xmlns="" id="{B4C797C6-258C-5728-A1EB-C4E02CBC2E6F}"/>
              </a:ext>
            </a:extLst>
          </p:cNvPr>
          <p:cNvGrpSpPr/>
          <p:nvPr/>
        </p:nvGrpSpPr>
        <p:grpSpPr>
          <a:xfrm>
            <a:off x="334166" y="1221333"/>
            <a:ext cx="5535412" cy="2437583"/>
            <a:chOff x="250624" y="915999"/>
            <a:chExt cx="4151559" cy="1828187"/>
          </a:xfrm>
        </p:grpSpPr>
        <p:pic>
          <p:nvPicPr>
            <p:cNvPr id="25" name="Picture 24" descr="Table&#10;&#10;Description automatically generated">
              <a:extLst>
                <a:ext uri="{FF2B5EF4-FFF2-40B4-BE49-F238E27FC236}">
                  <a16:creationId xmlns:a16="http://schemas.microsoft.com/office/drawing/2014/main" xmlns="" id="{87DBD2CC-C30F-8DBB-FB78-C72C972198EB}"/>
                </a:ext>
              </a:extLst>
            </p:cNvPr>
            <p:cNvPicPr>
              <a:picLocks noChangeAspect="1"/>
            </p:cNvPicPr>
            <p:nvPr/>
          </p:nvPicPr>
          <p:blipFill>
            <a:blip r:embed="rId5"/>
            <a:stretch>
              <a:fillRect/>
            </a:stretch>
          </p:blipFill>
          <p:spPr>
            <a:xfrm>
              <a:off x="250624" y="924641"/>
              <a:ext cx="2173169" cy="1788098"/>
            </a:xfrm>
            <a:prstGeom prst="rect">
              <a:avLst/>
            </a:prstGeom>
          </p:spPr>
        </p:pic>
        <p:pic>
          <p:nvPicPr>
            <p:cNvPr id="28" name="Picture 27" descr="A picture containing text, dog&#10;&#10;Description automatically generated">
              <a:extLst>
                <a:ext uri="{FF2B5EF4-FFF2-40B4-BE49-F238E27FC236}">
                  <a16:creationId xmlns:a16="http://schemas.microsoft.com/office/drawing/2014/main" xmlns="" id="{00DAFE74-E613-9910-E34B-7C2F0887CF5F}"/>
                </a:ext>
              </a:extLst>
            </p:cNvPr>
            <p:cNvPicPr>
              <a:picLocks noChangeAspect="1"/>
            </p:cNvPicPr>
            <p:nvPr/>
          </p:nvPicPr>
          <p:blipFill>
            <a:blip r:embed="rId6"/>
            <a:stretch>
              <a:fillRect/>
            </a:stretch>
          </p:blipFill>
          <p:spPr>
            <a:xfrm>
              <a:off x="2423793" y="915999"/>
              <a:ext cx="1978390" cy="1828187"/>
            </a:xfrm>
            <a:prstGeom prst="rect">
              <a:avLst/>
            </a:prstGeom>
          </p:spPr>
        </p:pic>
      </p:grpSp>
      <p:sp>
        <p:nvSpPr>
          <p:cNvPr id="12" name="TextBox 11">
            <a:extLst>
              <a:ext uri="{FF2B5EF4-FFF2-40B4-BE49-F238E27FC236}">
                <a16:creationId xmlns:a16="http://schemas.microsoft.com/office/drawing/2014/main" xmlns="" id="{54925F3F-24AA-E8AC-3272-AF55A26753C7}"/>
              </a:ext>
            </a:extLst>
          </p:cNvPr>
          <p:cNvSpPr txBox="1"/>
          <p:nvPr/>
        </p:nvSpPr>
        <p:spPr>
          <a:xfrm>
            <a:off x="7230297" y="4196926"/>
            <a:ext cx="2414496" cy="748795"/>
          </a:xfrm>
          <a:prstGeom prst="rect">
            <a:avLst/>
          </a:prstGeom>
          <a:noFill/>
        </p:spPr>
        <p:txBody>
          <a:bodyPr wrap="square">
            <a:spAutoFit/>
          </a:bodyPr>
          <a:lstStyle/>
          <a:p>
            <a:pPr algn="ctr"/>
            <a:r>
              <a:rPr lang="en-US" sz="2133" b="1" dirty="0">
                <a:solidFill>
                  <a:schemeClr val="bg1"/>
                </a:solidFill>
              </a:rPr>
              <a:t> Structural</a:t>
            </a:r>
            <a:br>
              <a:rPr lang="en-US" sz="2133" b="1" dirty="0">
                <a:solidFill>
                  <a:schemeClr val="bg1"/>
                </a:solidFill>
              </a:rPr>
            </a:br>
            <a:r>
              <a:rPr lang="en-US" sz="2133" b="1" dirty="0">
                <a:solidFill>
                  <a:schemeClr val="bg1"/>
                </a:solidFill>
              </a:rPr>
              <a:t>Transfer</a:t>
            </a:r>
            <a:endParaRPr lang="en-US" sz="2133" dirty="0"/>
          </a:p>
        </p:txBody>
      </p:sp>
      <p:sp>
        <p:nvSpPr>
          <p:cNvPr id="14" name="Right Arrow 13">
            <a:extLst>
              <a:ext uri="{FF2B5EF4-FFF2-40B4-BE49-F238E27FC236}">
                <a16:creationId xmlns:a16="http://schemas.microsoft.com/office/drawing/2014/main" xmlns="" id="{1D598E17-D2EA-5043-E6C0-2C980D105AB5}"/>
              </a:ext>
            </a:extLst>
          </p:cNvPr>
          <p:cNvSpPr/>
          <p:nvPr/>
        </p:nvSpPr>
        <p:spPr>
          <a:xfrm>
            <a:off x="8243033" y="5155764"/>
            <a:ext cx="609600" cy="2438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4" name="Freeform 23">
            <a:extLst>
              <a:ext uri="{FF2B5EF4-FFF2-40B4-BE49-F238E27FC236}">
                <a16:creationId xmlns:a16="http://schemas.microsoft.com/office/drawing/2014/main" xmlns="" id="{CD1854A2-57B4-564F-1BBF-B8ABD57AE86D}"/>
              </a:ext>
            </a:extLst>
          </p:cNvPr>
          <p:cNvSpPr/>
          <p:nvPr/>
        </p:nvSpPr>
        <p:spPr>
          <a:xfrm>
            <a:off x="9183406" y="1082643"/>
            <a:ext cx="2886529" cy="1881471"/>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dirty="0"/>
          </a:p>
        </p:txBody>
      </p:sp>
      <p:sp>
        <p:nvSpPr>
          <p:cNvPr id="27" name="TextBox 26">
            <a:extLst>
              <a:ext uri="{FF2B5EF4-FFF2-40B4-BE49-F238E27FC236}">
                <a16:creationId xmlns:a16="http://schemas.microsoft.com/office/drawing/2014/main" xmlns="" id="{72C61EF1-25B4-887F-8833-409284F96DB6}"/>
              </a:ext>
            </a:extLst>
          </p:cNvPr>
          <p:cNvSpPr txBox="1"/>
          <p:nvPr/>
        </p:nvSpPr>
        <p:spPr>
          <a:xfrm>
            <a:off x="9183405" y="1118813"/>
            <a:ext cx="1702710" cy="420564"/>
          </a:xfrm>
          <a:prstGeom prst="rect">
            <a:avLst/>
          </a:prstGeom>
          <a:noFill/>
        </p:spPr>
        <p:txBody>
          <a:bodyPr wrap="none" rtlCol="0">
            <a:spAutoFit/>
          </a:bodyPr>
          <a:lstStyle/>
          <a:p>
            <a:r>
              <a:rPr lang="en-US" sz="2133" b="1" dirty="0">
                <a:solidFill>
                  <a:srgbClr val="53585F"/>
                </a:solidFill>
              </a:rPr>
              <a:t>Vision-Only</a:t>
            </a:r>
          </a:p>
        </p:txBody>
      </p:sp>
      <p:sp>
        <p:nvSpPr>
          <p:cNvPr id="29" name="TextBox 28">
            <a:extLst>
              <a:ext uri="{FF2B5EF4-FFF2-40B4-BE49-F238E27FC236}">
                <a16:creationId xmlns:a16="http://schemas.microsoft.com/office/drawing/2014/main" xmlns="" id="{88B29E35-D54A-7BEF-502A-675E7E5D9F1B}"/>
              </a:ext>
            </a:extLst>
          </p:cNvPr>
          <p:cNvSpPr txBox="1"/>
          <p:nvPr/>
        </p:nvSpPr>
        <p:spPr>
          <a:xfrm>
            <a:off x="9227184" y="2065452"/>
            <a:ext cx="2824812" cy="748795"/>
          </a:xfrm>
          <a:prstGeom prst="rect">
            <a:avLst/>
          </a:prstGeom>
          <a:noFill/>
        </p:spPr>
        <p:txBody>
          <a:bodyPr wrap="none" rtlCol="0">
            <a:spAutoFit/>
          </a:bodyPr>
          <a:lstStyle>
            <a:defPPr marR="0" lvl="0" algn="l" rtl="0">
              <a:lnSpc>
                <a:spcPct val="100000"/>
              </a:lnSpc>
              <a:spcBef>
                <a:spcPts val="0"/>
              </a:spcBef>
              <a:spcAft>
                <a:spcPts val="0"/>
              </a:spcAft>
            </a:defPPr>
            <a:lvl1pPr>
              <a:defRPr sz="1600" b="1">
                <a:solidFill>
                  <a:srgbClr val="53585F"/>
                </a:solidFill>
              </a:defRPr>
            </a:lvl1pPr>
          </a:lstStyle>
          <a:p>
            <a:r>
              <a:rPr lang="en-US" sz="2133" dirty="0"/>
              <a:t>Bottleneck:</a:t>
            </a:r>
          </a:p>
          <a:p>
            <a:r>
              <a:rPr lang="en-US" sz="2133" dirty="0"/>
              <a:t>Cross-modal Fusion</a:t>
            </a:r>
          </a:p>
        </p:txBody>
      </p:sp>
      <p:sp>
        <p:nvSpPr>
          <p:cNvPr id="4" name="Rectangle 3">
            <a:extLst>
              <a:ext uri="{FF2B5EF4-FFF2-40B4-BE49-F238E27FC236}">
                <a16:creationId xmlns:a16="http://schemas.microsoft.com/office/drawing/2014/main" xmlns="" id="{45F58F20-F85D-5F82-CB05-1EBD035ECBE2}"/>
              </a:ext>
            </a:extLst>
          </p:cNvPr>
          <p:cNvSpPr/>
          <p:nvPr/>
        </p:nvSpPr>
        <p:spPr>
          <a:xfrm>
            <a:off x="334166" y="1082643"/>
            <a:ext cx="5604057" cy="5744197"/>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5" name="Rectangle 4">
            <a:extLst>
              <a:ext uri="{FF2B5EF4-FFF2-40B4-BE49-F238E27FC236}">
                <a16:creationId xmlns:a16="http://schemas.microsoft.com/office/drawing/2014/main" xmlns="" id="{967D7E93-9807-2D7A-E6A4-57A3F283C80B}"/>
              </a:ext>
            </a:extLst>
          </p:cNvPr>
          <p:cNvSpPr/>
          <p:nvPr/>
        </p:nvSpPr>
        <p:spPr>
          <a:xfrm>
            <a:off x="6144878" y="3019700"/>
            <a:ext cx="5974815" cy="3375483"/>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Rectangle 10">
            <a:extLst>
              <a:ext uri="{FF2B5EF4-FFF2-40B4-BE49-F238E27FC236}">
                <a16:creationId xmlns:a16="http://schemas.microsoft.com/office/drawing/2014/main" xmlns="" id="{733DB4E5-F9E3-4898-ADA9-5C1B96A1B769}"/>
              </a:ext>
            </a:extLst>
          </p:cNvPr>
          <p:cNvSpPr/>
          <p:nvPr/>
        </p:nvSpPr>
        <p:spPr>
          <a:xfrm>
            <a:off x="9129917" y="993171"/>
            <a:ext cx="3015799" cy="2010739"/>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6" name="Google Shape;373;p26">
            <a:extLst>
              <a:ext uri="{FF2B5EF4-FFF2-40B4-BE49-F238E27FC236}">
                <a16:creationId xmlns:a16="http://schemas.microsoft.com/office/drawing/2014/main" xmlns="" id="{5F303752-6A7B-6640-1946-BD255DF101D2}"/>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7" name="Google Shape;376;p26">
            <a:extLst>
              <a:ext uri="{FF2B5EF4-FFF2-40B4-BE49-F238E27FC236}">
                <a16:creationId xmlns:a16="http://schemas.microsoft.com/office/drawing/2014/main" xmlns="" id="{22C66461-14B3-B884-A58A-28FA66A1EF8A}"/>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382990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Left Arrow 29">
            <a:extLst>
              <a:ext uri="{FF2B5EF4-FFF2-40B4-BE49-F238E27FC236}">
                <a16:creationId xmlns:a16="http://schemas.microsoft.com/office/drawing/2014/main" xmlns="" id="{A628F2D3-ACDB-DEEA-70C0-133EEDA83D7B}"/>
              </a:ext>
            </a:extLst>
          </p:cNvPr>
          <p:cNvSpPr/>
          <p:nvPr/>
        </p:nvSpPr>
        <p:spPr>
          <a:xfrm rot="18377443">
            <a:off x="8832611" y="3079327"/>
            <a:ext cx="1638447" cy="656424"/>
          </a:xfrm>
          <a:prstGeom prst="leftArrow">
            <a:avLst>
              <a:gd name="adj1" fmla="val 60000"/>
              <a:gd name="adj2" fmla="val 50000"/>
            </a:avLst>
          </a:pr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sp>
      <p:sp>
        <p:nvSpPr>
          <p:cNvPr id="2" name="Title 1">
            <a:extLst>
              <a:ext uri="{FF2B5EF4-FFF2-40B4-BE49-F238E27FC236}">
                <a16:creationId xmlns:a16="http://schemas.microsoft.com/office/drawing/2014/main" xmlns="" id="{35C7A5ED-288D-561F-FEBA-55F7C7A2991F}"/>
              </a:ext>
            </a:extLst>
          </p:cNvPr>
          <p:cNvSpPr>
            <a:spLocks noGrp="1"/>
          </p:cNvSpPr>
          <p:nvPr>
            <p:ph type="title"/>
          </p:nvPr>
        </p:nvSpPr>
        <p:spPr/>
        <p:txBody>
          <a:bodyPr/>
          <a:lstStyle/>
          <a:p>
            <a:r>
              <a:rPr lang="en-US" b="1" dirty="0">
                <a:solidFill>
                  <a:srgbClr val="53585F"/>
                </a:solidFill>
              </a:rPr>
              <a:t>Bottlenecks of Vision </a:t>
            </a:r>
            <a:r>
              <a:rPr lang="en-US" dirty="0"/>
              <a:t>S</a:t>
            </a:r>
            <a:r>
              <a:rPr lang="en-US" b="1" dirty="0">
                <a:solidFill>
                  <a:srgbClr val="53585F"/>
                </a:solidFill>
              </a:rPr>
              <a:t>emantic </a:t>
            </a:r>
            <a:r>
              <a:rPr lang="en-US" dirty="0"/>
              <a:t>S</a:t>
            </a:r>
            <a:r>
              <a:rPr lang="en-US" b="1" dirty="0">
                <a:solidFill>
                  <a:srgbClr val="53585F"/>
                </a:solidFill>
              </a:rPr>
              <a:t>tru</a:t>
            </a:r>
            <a:r>
              <a:rPr lang="en-US" dirty="0"/>
              <a:t>cture Learning</a:t>
            </a:r>
            <a:endParaRPr lang="en-US" b="1" dirty="0">
              <a:solidFill>
                <a:srgbClr val="53585F"/>
              </a:solidFill>
            </a:endParaRPr>
          </a:p>
        </p:txBody>
      </p:sp>
      <p:sp>
        <p:nvSpPr>
          <p:cNvPr id="6" name="Freeform 5">
            <a:extLst>
              <a:ext uri="{FF2B5EF4-FFF2-40B4-BE49-F238E27FC236}">
                <a16:creationId xmlns:a16="http://schemas.microsoft.com/office/drawing/2014/main" xmlns="" id="{FD315F63-6FD2-DDCE-1B88-1F129E033DCB}"/>
              </a:ext>
            </a:extLst>
          </p:cNvPr>
          <p:cNvSpPr/>
          <p:nvPr/>
        </p:nvSpPr>
        <p:spPr>
          <a:xfrm>
            <a:off x="6454934" y="4074807"/>
            <a:ext cx="3965225" cy="2264789"/>
          </a:xfrm>
          <a:custGeom>
            <a:avLst/>
            <a:gdLst>
              <a:gd name="connsiteX0" fmla="*/ 0 w 1784985"/>
              <a:gd name="connsiteY0" fmla="*/ 892493 h 1784985"/>
              <a:gd name="connsiteX1" fmla="*/ 892493 w 1784985"/>
              <a:gd name="connsiteY1" fmla="*/ 0 h 1784985"/>
              <a:gd name="connsiteX2" fmla="*/ 1784986 w 1784985"/>
              <a:gd name="connsiteY2" fmla="*/ 892493 h 1784985"/>
              <a:gd name="connsiteX3" fmla="*/ 892493 w 1784985"/>
              <a:gd name="connsiteY3" fmla="*/ 1784986 h 1784985"/>
              <a:gd name="connsiteX4" fmla="*/ 0 w 1784985"/>
              <a:gd name="connsiteY4" fmla="*/ 892493 h 1784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985" h="1784985">
                <a:moveTo>
                  <a:pt x="0" y="892493"/>
                </a:moveTo>
                <a:cubicBezTo>
                  <a:pt x="0" y="399583"/>
                  <a:pt x="399583" y="0"/>
                  <a:pt x="892493" y="0"/>
                </a:cubicBezTo>
                <a:cubicBezTo>
                  <a:pt x="1385403" y="0"/>
                  <a:pt x="1784986" y="399583"/>
                  <a:pt x="1784986" y="892493"/>
                </a:cubicBezTo>
                <a:cubicBezTo>
                  <a:pt x="1784986" y="1385403"/>
                  <a:pt x="1385403" y="1784986"/>
                  <a:pt x="892493" y="1784986"/>
                </a:cubicBezTo>
                <a:cubicBezTo>
                  <a:pt x="399583" y="1784986"/>
                  <a:pt x="0" y="1385403"/>
                  <a:pt x="0" y="892493"/>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a:p>
        </p:txBody>
      </p:sp>
      <p:sp>
        <p:nvSpPr>
          <p:cNvPr id="7" name="Left Arrow 6">
            <a:extLst>
              <a:ext uri="{FF2B5EF4-FFF2-40B4-BE49-F238E27FC236}">
                <a16:creationId xmlns:a16="http://schemas.microsoft.com/office/drawing/2014/main" xmlns="" id="{153E2F09-BDC7-9EEB-A8EA-781D04174C8E}"/>
              </a:ext>
            </a:extLst>
          </p:cNvPr>
          <p:cNvSpPr/>
          <p:nvPr/>
        </p:nvSpPr>
        <p:spPr>
          <a:xfrm rot="14397661">
            <a:off x="7059867" y="3103010"/>
            <a:ext cx="1353035" cy="654989"/>
          </a:xfrm>
          <a:prstGeom prst="leftArrow">
            <a:avLst>
              <a:gd name="adj1" fmla="val 60000"/>
              <a:gd name="adj2" fmla="val 50000"/>
            </a:avLst>
          </a:pr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sp>
      <p:sp>
        <p:nvSpPr>
          <p:cNvPr id="8" name="Freeform 7">
            <a:extLst>
              <a:ext uri="{FF2B5EF4-FFF2-40B4-BE49-F238E27FC236}">
                <a16:creationId xmlns:a16="http://schemas.microsoft.com/office/drawing/2014/main" xmlns="" id="{7AD7AA73-A58C-D0FF-9EA3-D2A00963EEAA}"/>
              </a:ext>
            </a:extLst>
          </p:cNvPr>
          <p:cNvSpPr/>
          <p:nvPr/>
        </p:nvSpPr>
        <p:spPr>
          <a:xfrm>
            <a:off x="6035254" y="1122439"/>
            <a:ext cx="3015799" cy="1881471"/>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dirty="0"/>
          </a:p>
        </p:txBody>
      </p:sp>
      <p:sp>
        <p:nvSpPr>
          <p:cNvPr id="13" name="TextBox 12">
            <a:extLst>
              <a:ext uri="{FF2B5EF4-FFF2-40B4-BE49-F238E27FC236}">
                <a16:creationId xmlns:a16="http://schemas.microsoft.com/office/drawing/2014/main" xmlns="" id="{1F7DB522-AB10-97CE-AF33-45C28751F618}"/>
              </a:ext>
            </a:extLst>
          </p:cNvPr>
          <p:cNvSpPr txBox="1"/>
          <p:nvPr/>
        </p:nvSpPr>
        <p:spPr>
          <a:xfrm>
            <a:off x="6101099" y="1118813"/>
            <a:ext cx="2885726" cy="420564"/>
          </a:xfrm>
          <a:prstGeom prst="rect">
            <a:avLst/>
          </a:prstGeom>
          <a:noFill/>
        </p:spPr>
        <p:txBody>
          <a:bodyPr wrap="none" rtlCol="0">
            <a:spAutoFit/>
          </a:bodyPr>
          <a:lstStyle/>
          <a:p>
            <a:r>
              <a:rPr lang="en-US" sz="2133" b="1" dirty="0">
                <a:solidFill>
                  <a:srgbClr val="53585F"/>
                </a:solidFill>
              </a:rPr>
              <a:t>Supervised Learning</a:t>
            </a:r>
          </a:p>
        </p:txBody>
      </p:sp>
      <p:sp>
        <p:nvSpPr>
          <p:cNvPr id="15" name="TextBox 14">
            <a:extLst>
              <a:ext uri="{FF2B5EF4-FFF2-40B4-BE49-F238E27FC236}">
                <a16:creationId xmlns:a16="http://schemas.microsoft.com/office/drawing/2014/main" xmlns="" id="{925462F1-03FB-C249-1851-B9F74515FE8F}"/>
              </a:ext>
            </a:extLst>
          </p:cNvPr>
          <p:cNvSpPr txBox="1"/>
          <p:nvPr/>
        </p:nvSpPr>
        <p:spPr>
          <a:xfrm>
            <a:off x="1398585" y="3681249"/>
            <a:ext cx="3406571" cy="379656"/>
          </a:xfrm>
          <a:prstGeom prst="rect">
            <a:avLst/>
          </a:prstGeom>
          <a:noFill/>
        </p:spPr>
        <p:txBody>
          <a:bodyPr wrap="square">
            <a:spAutoFit/>
          </a:bodyPr>
          <a:lstStyle/>
          <a:p>
            <a:pPr algn="ctr"/>
            <a:r>
              <a:rPr lang="en-US" sz="1867" dirty="0">
                <a:solidFill>
                  <a:srgbClr val="53585F"/>
                </a:solidFill>
              </a:rPr>
              <a:t>(</a:t>
            </a:r>
            <a:r>
              <a:rPr lang="en-US" sz="1867" dirty="0" err="1">
                <a:solidFill>
                  <a:srgbClr val="53585F"/>
                </a:solidFill>
              </a:rPr>
              <a:t>Yatskar</a:t>
            </a:r>
            <a:r>
              <a:rPr lang="en-US" sz="1867" dirty="0">
                <a:solidFill>
                  <a:srgbClr val="53585F"/>
                </a:solidFill>
              </a:rPr>
              <a:t> et al., 2016, …) </a:t>
            </a:r>
          </a:p>
        </p:txBody>
      </p:sp>
      <p:sp>
        <p:nvSpPr>
          <p:cNvPr id="20" name="TextBox 19">
            <a:extLst>
              <a:ext uri="{FF2B5EF4-FFF2-40B4-BE49-F238E27FC236}">
                <a16:creationId xmlns:a16="http://schemas.microsoft.com/office/drawing/2014/main" xmlns="" id="{44F4741B-C21B-F283-C44C-8B480E521341}"/>
              </a:ext>
            </a:extLst>
          </p:cNvPr>
          <p:cNvSpPr txBox="1"/>
          <p:nvPr/>
        </p:nvSpPr>
        <p:spPr>
          <a:xfrm>
            <a:off x="6144878" y="2065452"/>
            <a:ext cx="2658100" cy="748795"/>
          </a:xfrm>
          <a:prstGeom prst="rect">
            <a:avLst/>
          </a:prstGeom>
          <a:noFill/>
        </p:spPr>
        <p:txBody>
          <a:bodyPr wrap="none" rtlCol="0">
            <a:spAutoFit/>
          </a:bodyPr>
          <a:lstStyle>
            <a:defPPr marR="0" lvl="0" algn="l" rtl="0">
              <a:lnSpc>
                <a:spcPct val="100000"/>
              </a:lnSpc>
              <a:spcBef>
                <a:spcPts val="0"/>
              </a:spcBef>
              <a:spcAft>
                <a:spcPts val="0"/>
              </a:spcAft>
            </a:defPPr>
            <a:lvl1pPr>
              <a:defRPr sz="1600" b="1">
                <a:solidFill>
                  <a:srgbClr val="53585F"/>
                </a:solidFill>
              </a:defRPr>
            </a:lvl1pPr>
          </a:lstStyle>
          <a:p>
            <a:r>
              <a:rPr lang="en-US" sz="2133" dirty="0"/>
              <a:t>Bottleneck:</a:t>
            </a:r>
          </a:p>
          <a:p>
            <a:r>
              <a:rPr lang="en-US" sz="2133" dirty="0"/>
              <a:t>Lack of Annotation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07D9E31B-5381-BF2A-9D60-CE651453D67D}"/>
                  </a:ext>
                </a:extLst>
              </p:cNvPr>
              <p:cNvSpPr txBox="1"/>
              <p:nvPr/>
            </p:nvSpPr>
            <p:spPr>
              <a:xfrm>
                <a:off x="6552206" y="4713417"/>
                <a:ext cx="3642343" cy="748795"/>
              </a:xfrm>
              <a:prstGeom prst="rect">
                <a:avLst/>
              </a:prstGeom>
              <a:noFill/>
            </p:spPr>
            <p:txBody>
              <a:bodyPr wrap="none" rtlCol="0">
                <a:spAutoFit/>
              </a:bodyPr>
              <a:lstStyle/>
              <a:p>
                <a:pPr algn="ctr"/>
                <a:r>
                  <a:rPr lang="en-US" sz="2133" b="1" dirty="0">
                    <a:solidFill>
                      <a:schemeClr val="bg1"/>
                    </a:solidFill>
                  </a:rPr>
                  <a:t> </a:t>
                </a:r>
                <a:br>
                  <a:rPr lang="en-US" sz="2133" b="1" dirty="0">
                    <a:solidFill>
                      <a:schemeClr val="bg1"/>
                    </a:solidFill>
                  </a:rPr>
                </a:br>
                <a:r>
                  <a:rPr lang="en-US" sz="2133" b="1" dirty="0">
                    <a:solidFill>
                      <a:schemeClr val="bg1"/>
                    </a:solidFill>
                  </a:rPr>
                  <a:t>Language    </a:t>
                </a:r>
                <a14:m>
                  <m:oMath xmlns:m="http://schemas.openxmlformats.org/officeDocument/2006/math">
                    <m:r>
                      <a:rPr lang="en-US" sz="2133" b="1" i="1" dirty="0">
                        <a:solidFill>
                          <a:schemeClr val="bg1"/>
                        </a:solidFill>
                        <a:latin typeface="Cambria Math" panose="02040503050406030204" pitchFamily="18" charset="0"/>
                        <a:ea typeface="Cambria Math" panose="02040503050406030204" pitchFamily="18" charset="0"/>
                      </a:rPr>
                      <m:t>           </m:t>
                    </m:r>
                  </m:oMath>
                </a14:m>
                <a:r>
                  <a:rPr lang="en-US" sz="2133" b="1" dirty="0">
                    <a:solidFill>
                      <a:schemeClr val="bg1"/>
                    </a:solidFill>
                  </a:rPr>
                  <a:t>     Vision</a:t>
                </a:r>
              </a:p>
            </p:txBody>
          </p:sp>
        </mc:Choice>
        <mc:Fallback xmlns="">
          <p:sp>
            <p:nvSpPr>
              <p:cNvPr id="3" name="TextBox 2">
                <a:extLst>
                  <a:ext uri="{FF2B5EF4-FFF2-40B4-BE49-F238E27FC236}">
                    <a16:creationId xmlns:a16="http://schemas.microsoft.com/office/drawing/2014/main" id="{07D9E31B-5381-BF2A-9D60-CE651453D67D}"/>
                  </a:ext>
                </a:extLst>
              </p:cNvPr>
              <p:cNvSpPr txBox="1">
                <a:spLocks noRot="1" noChangeAspect="1" noMove="1" noResize="1" noEditPoints="1" noAdjustHandles="1" noChangeArrowheads="1" noChangeShapeType="1" noTextEdit="1"/>
              </p:cNvSpPr>
              <p:nvPr/>
            </p:nvSpPr>
            <p:spPr>
              <a:xfrm>
                <a:off x="6552206" y="4713417"/>
                <a:ext cx="3642343" cy="748795"/>
              </a:xfrm>
              <a:prstGeom prst="rect">
                <a:avLst/>
              </a:prstGeom>
              <a:blipFill>
                <a:blip r:embed="rId3"/>
                <a:stretch>
                  <a:fillRect l="-1742" r="-1742" b="-15000"/>
                </a:stretch>
              </a:blipFill>
            </p:spPr>
            <p:txBody>
              <a:bodyPr/>
              <a:lstStyle/>
              <a:p>
                <a:r>
                  <a:rPr lang="en-US">
                    <a:noFill/>
                  </a:rPr>
                  <a:t> </a:t>
                </a:r>
              </a:p>
            </p:txBody>
          </p:sp>
        </mc:Fallback>
      </mc:AlternateContent>
      <p:pic>
        <p:nvPicPr>
          <p:cNvPr id="23" name="Picture 22" descr="Graphical user interface, application, website&#10;&#10;Description automatically generated">
            <a:extLst>
              <a:ext uri="{FF2B5EF4-FFF2-40B4-BE49-F238E27FC236}">
                <a16:creationId xmlns:a16="http://schemas.microsoft.com/office/drawing/2014/main" xmlns="" id="{E63C5A14-F4AE-E0D7-9361-F33022F5CB81}"/>
              </a:ext>
            </a:extLst>
          </p:cNvPr>
          <p:cNvPicPr>
            <a:picLocks noChangeAspect="1"/>
          </p:cNvPicPr>
          <p:nvPr/>
        </p:nvPicPr>
        <p:blipFill>
          <a:blip r:embed="rId4"/>
          <a:stretch>
            <a:fillRect/>
          </a:stretch>
        </p:blipFill>
        <p:spPr>
          <a:xfrm>
            <a:off x="859928" y="4175975"/>
            <a:ext cx="4483885" cy="2075872"/>
          </a:xfrm>
          <a:prstGeom prst="rect">
            <a:avLst/>
          </a:prstGeom>
        </p:spPr>
      </p:pic>
      <p:sp>
        <p:nvSpPr>
          <p:cNvPr id="26" name="TextBox 25">
            <a:extLst>
              <a:ext uri="{FF2B5EF4-FFF2-40B4-BE49-F238E27FC236}">
                <a16:creationId xmlns:a16="http://schemas.microsoft.com/office/drawing/2014/main" xmlns="" id="{903CAA95-8197-EA68-F17D-D937FA5B8585}"/>
              </a:ext>
            </a:extLst>
          </p:cNvPr>
          <p:cNvSpPr txBox="1"/>
          <p:nvPr/>
        </p:nvSpPr>
        <p:spPr>
          <a:xfrm>
            <a:off x="1560464" y="6239370"/>
            <a:ext cx="3082813" cy="379656"/>
          </a:xfrm>
          <a:prstGeom prst="rect">
            <a:avLst/>
          </a:prstGeom>
          <a:noFill/>
        </p:spPr>
        <p:txBody>
          <a:bodyPr wrap="square">
            <a:spAutoFit/>
          </a:bodyPr>
          <a:lstStyle/>
          <a:p>
            <a:pPr algn="ctr"/>
            <a:r>
              <a:rPr lang="en-US" sz="1867" dirty="0">
                <a:solidFill>
                  <a:srgbClr val="53585F"/>
                </a:solidFill>
              </a:rPr>
              <a:t>(Pratt et al., 2020, …)</a:t>
            </a:r>
          </a:p>
        </p:txBody>
      </p:sp>
      <p:grpSp>
        <p:nvGrpSpPr>
          <p:cNvPr id="9" name="Group 8">
            <a:extLst>
              <a:ext uri="{FF2B5EF4-FFF2-40B4-BE49-F238E27FC236}">
                <a16:creationId xmlns:a16="http://schemas.microsoft.com/office/drawing/2014/main" xmlns="" id="{B4C797C6-258C-5728-A1EB-C4E02CBC2E6F}"/>
              </a:ext>
            </a:extLst>
          </p:cNvPr>
          <p:cNvGrpSpPr/>
          <p:nvPr/>
        </p:nvGrpSpPr>
        <p:grpSpPr>
          <a:xfrm>
            <a:off x="334166" y="1221333"/>
            <a:ext cx="5535412" cy="2437583"/>
            <a:chOff x="250624" y="915999"/>
            <a:chExt cx="4151559" cy="1828187"/>
          </a:xfrm>
        </p:grpSpPr>
        <p:pic>
          <p:nvPicPr>
            <p:cNvPr id="25" name="Picture 24" descr="Table&#10;&#10;Description automatically generated">
              <a:extLst>
                <a:ext uri="{FF2B5EF4-FFF2-40B4-BE49-F238E27FC236}">
                  <a16:creationId xmlns:a16="http://schemas.microsoft.com/office/drawing/2014/main" xmlns="" id="{87DBD2CC-C30F-8DBB-FB78-C72C972198EB}"/>
                </a:ext>
              </a:extLst>
            </p:cNvPr>
            <p:cNvPicPr>
              <a:picLocks noChangeAspect="1"/>
            </p:cNvPicPr>
            <p:nvPr/>
          </p:nvPicPr>
          <p:blipFill>
            <a:blip r:embed="rId5"/>
            <a:stretch>
              <a:fillRect/>
            </a:stretch>
          </p:blipFill>
          <p:spPr>
            <a:xfrm>
              <a:off x="250624" y="924641"/>
              <a:ext cx="2173169" cy="1788098"/>
            </a:xfrm>
            <a:prstGeom prst="rect">
              <a:avLst/>
            </a:prstGeom>
          </p:spPr>
        </p:pic>
        <p:pic>
          <p:nvPicPr>
            <p:cNvPr id="28" name="Picture 27" descr="A picture containing text, dog&#10;&#10;Description automatically generated">
              <a:extLst>
                <a:ext uri="{FF2B5EF4-FFF2-40B4-BE49-F238E27FC236}">
                  <a16:creationId xmlns:a16="http://schemas.microsoft.com/office/drawing/2014/main" xmlns="" id="{00DAFE74-E613-9910-E34B-7C2F0887CF5F}"/>
                </a:ext>
              </a:extLst>
            </p:cNvPr>
            <p:cNvPicPr>
              <a:picLocks noChangeAspect="1"/>
            </p:cNvPicPr>
            <p:nvPr/>
          </p:nvPicPr>
          <p:blipFill>
            <a:blip r:embed="rId6"/>
            <a:stretch>
              <a:fillRect/>
            </a:stretch>
          </p:blipFill>
          <p:spPr>
            <a:xfrm>
              <a:off x="2423793" y="915999"/>
              <a:ext cx="1978390" cy="1828187"/>
            </a:xfrm>
            <a:prstGeom prst="rect">
              <a:avLst/>
            </a:prstGeom>
          </p:spPr>
        </p:pic>
      </p:grpSp>
      <p:sp>
        <p:nvSpPr>
          <p:cNvPr id="12" name="TextBox 11">
            <a:extLst>
              <a:ext uri="{FF2B5EF4-FFF2-40B4-BE49-F238E27FC236}">
                <a16:creationId xmlns:a16="http://schemas.microsoft.com/office/drawing/2014/main" xmlns="" id="{54925F3F-24AA-E8AC-3272-AF55A26753C7}"/>
              </a:ext>
            </a:extLst>
          </p:cNvPr>
          <p:cNvSpPr txBox="1"/>
          <p:nvPr/>
        </p:nvSpPr>
        <p:spPr>
          <a:xfrm>
            <a:off x="7230297" y="4196926"/>
            <a:ext cx="2414496" cy="748795"/>
          </a:xfrm>
          <a:prstGeom prst="rect">
            <a:avLst/>
          </a:prstGeom>
          <a:noFill/>
        </p:spPr>
        <p:txBody>
          <a:bodyPr wrap="square">
            <a:spAutoFit/>
          </a:bodyPr>
          <a:lstStyle/>
          <a:p>
            <a:pPr algn="ctr"/>
            <a:r>
              <a:rPr lang="en-US" sz="2133" b="1" dirty="0">
                <a:solidFill>
                  <a:schemeClr val="bg1"/>
                </a:solidFill>
              </a:rPr>
              <a:t> Structural</a:t>
            </a:r>
            <a:br>
              <a:rPr lang="en-US" sz="2133" b="1" dirty="0">
                <a:solidFill>
                  <a:schemeClr val="bg1"/>
                </a:solidFill>
              </a:rPr>
            </a:br>
            <a:r>
              <a:rPr lang="en-US" sz="2133" b="1" dirty="0">
                <a:solidFill>
                  <a:schemeClr val="bg1"/>
                </a:solidFill>
              </a:rPr>
              <a:t>Transfer</a:t>
            </a:r>
            <a:endParaRPr lang="en-US" sz="2133" dirty="0"/>
          </a:p>
        </p:txBody>
      </p:sp>
      <p:sp>
        <p:nvSpPr>
          <p:cNvPr id="14" name="Right Arrow 13">
            <a:extLst>
              <a:ext uri="{FF2B5EF4-FFF2-40B4-BE49-F238E27FC236}">
                <a16:creationId xmlns:a16="http://schemas.microsoft.com/office/drawing/2014/main" xmlns="" id="{1D598E17-D2EA-5043-E6C0-2C980D105AB5}"/>
              </a:ext>
            </a:extLst>
          </p:cNvPr>
          <p:cNvSpPr/>
          <p:nvPr/>
        </p:nvSpPr>
        <p:spPr>
          <a:xfrm>
            <a:off x="8243033" y="5155764"/>
            <a:ext cx="609600" cy="2438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4" name="Freeform 23">
            <a:extLst>
              <a:ext uri="{FF2B5EF4-FFF2-40B4-BE49-F238E27FC236}">
                <a16:creationId xmlns:a16="http://schemas.microsoft.com/office/drawing/2014/main" xmlns="" id="{CD1854A2-57B4-564F-1BBF-B8ABD57AE86D}"/>
              </a:ext>
            </a:extLst>
          </p:cNvPr>
          <p:cNvSpPr/>
          <p:nvPr/>
        </p:nvSpPr>
        <p:spPr>
          <a:xfrm>
            <a:off x="9183406" y="1082643"/>
            <a:ext cx="2886529" cy="1881471"/>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72357" tIns="172357" rIns="172357" bIns="172357" numCol="1" spcCol="1270" anchor="ctr" anchorCtr="0">
            <a:noAutofit/>
          </a:bodyPr>
          <a:lstStyle/>
          <a:p>
            <a:pPr algn="ctr" defTabSz="2785464">
              <a:lnSpc>
                <a:spcPct val="90000"/>
              </a:lnSpc>
              <a:spcBef>
                <a:spcPct val="0"/>
              </a:spcBef>
              <a:spcAft>
                <a:spcPct val="35000"/>
              </a:spcAft>
            </a:pPr>
            <a:endParaRPr lang="en-US" sz="6267" kern="1200" dirty="0"/>
          </a:p>
        </p:txBody>
      </p:sp>
      <p:sp>
        <p:nvSpPr>
          <p:cNvPr id="27" name="TextBox 26">
            <a:extLst>
              <a:ext uri="{FF2B5EF4-FFF2-40B4-BE49-F238E27FC236}">
                <a16:creationId xmlns:a16="http://schemas.microsoft.com/office/drawing/2014/main" xmlns="" id="{72C61EF1-25B4-887F-8833-409284F96DB6}"/>
              </a:ext>
            </a:extLst>
          </p:cNvPr>
          <p:cNvSpPr txBox="1"/>
          <p:nvPr/>
        </p:nvSpPr>
        <p:spPr>
          <a:xfrm>
            <a:off x="9183405" y="1118813"/>
            <a:ext cx="1702710" cy="420564"/>
          </a:xfrm>
          <a:prstGeom prst="rect">
            <a:avLst/>
          </a:prstGeom>
          <a:noFill/>
        </p:spPr>
        <p:txBody>
          <a:bodyPr wrap="none" rtlCol="0">
            <a:spAutoFit/>
          </a:bodyPr>
          <a:lstStyle/>
          <a:p>
            <a:r>
              <a:rPr lang="en-US" sz="2133" b="1" dirty="0">
                <a:solidFill>
                  <a:srgbClr val="53585F"/>
                </a:solidFill>
              </a:rPr>
              <a:t>Vision-Only</a:t>
            </a:r>
          </a:p>
        </p:txBody>
      </p:sp>
      <p:sp>
        <p:nvSpPr>
          <p:cNvPr id="29" name="TextBox 28">
            <a:extLst>
              <a:ext uri="{FF2B5EF4-FFF2-40B4-BE49-F238E27FC236}">
                <a16:creationId xmlns:a16="http://schemas.microsoft.com/office/drawing/2014/main" xmlns="" id="{88B29E35-D54A-7BEF-502A-675E7E5D9F1B}"/>
              </a:ext>
            </a:extLst>
          </p:cNvPr>
          <p:cNvSpPr txBox="1"/>
          <p:nvPr/>
        </p:nvSpPr>
        <p:spPr>
          <a:xfrm>
            <a:off x="9227184" y="2065452"/>
            <a:ext cx="2824812" cy="748795"/>
          </a:xfrm>
          <a:prstGeom prst="rect">
            <a:avLst/>
          </a:prstGeom>
          <a:noFill/>
        </p:spPr>
        <p:txBody>
          <a:bodyPr wrap="none" rtlCol="0">
            <a:spAutoFit/>
          </a:bodyPr>
          <a:lstStyle>
            <a:defPPr marR="0" lvl="0" algn="l" rtl="0">
              <a:lnSpc>
                <a:spcPct val="100000"/>
              </a:lnSpc>
              <a:spcBef>
                <a:spcPts val="0"/>
              </a:spcBef>
              <a:spcAft>
                <a:spcPts val="0"/>
              </a:spcAft>
            </a:defPPr>
            <a:lvl1pPr>
              <a:defRPr sz="1600" b="1">
                <a:solidFill>
                  <a:srgbClr val="53585F"/>
                </a:solidFill>
              </a:defRPr>
            </a:lvl1pPr>
          </a:lstStyle>
          <a:p>
            <a:r>
              <a:rPr lang="en-US" sz="2133" dirty="0"/>
              <a:t>Bottleneck:</a:t>
            </a:r>
          </a:p>
          <a:p>
            <a:r>
              <a:rPr lang="en-US" sz="2133" dirty="0"/>
              <a:t>Cross-modal Fusion</a:t>
            </a:r>
          </a:p>
        </p:txBody>
      </p:sp>
      <p:sp>
        <p:nvSpPr>
          <p:cNvPr id="4" name="Rectangle 3">
            <a:extLst>
              <a:ext uri="{FF2B5EF4-FFF2-40B4-BE49-F238E27FC236}">
                <a16:creationId xmlns:a16="http://schemas.microsoft.com/office/drawing/2014/main" xmlns="" id="{45F58F20-F85D-5F82-CB05-1EBD035ECBE2}"/>
              </a:ext>
            </a:extLst>
          </p:cNvPr>
          <p:cNvSpPr/>
          <p:nvPr/>
        </p:nvSpPr>
        <p:spPr>
          <a:xfrm>
            <a:off x="334165" y="1082643"/>
            <a:ext cx="8849240" cy="5744197"/>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5" name="Rectangle 4">
            <a:extLst>
              <a:ext uri="{FF2B5EF4-FFF2-40B4-BE49-F238E27FC236}">
                <a16:creationId xmlns:a16="http://schemas.microsoft.com/office/drawing/2014/main" xmlns="" id="{967D7E93-9807-2D7A-E6A4-57A3F283C80B}"/>
              </a:ext>
            </a:extLst>
          </p:cNvPr>
          <p:cNvSpPr/>
          <p:nvPr/>
        </p:nvSpPr>
        <p:spPr>
          <a:xfrm>
            <a:off x="9185806" y="3006153"/>
            <a:ext cx="2933887" cy="3375483"/>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Google Shape;373;p26">
            <a:extLst>
              <a:ext uri="{FF2B5EF4-FFF2-40B4-BE49-F238E27FC236}">
                <a16:creationId xmlns:a16="http://schemas.microsoft.com/office/drawing/2014/main" xmlns="" id="{1594915E-2742-B783-8EAD-0CDEB41245BC}"/>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6" name="Google Shape;376;p26">
            <a:extLst>
              <a:ext uri="{FF2B5EF4-FFF2-40B4-BE49-F238E27FC236}">
                <a16:creationId xmlns:a16="http://schemas.microsoft.com/office/drawing/2014/main" xmlns="" id="{03928A4F-09D3-2A2D-6599-CD6956D7FDCC}"/>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1187780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g1348e52b396_0_1526" descr="A picture containing diagram&#10;&#10;Description automatically generated"/>
          <p:cNvPicPr preferRelativeResize="0"/>
          <p:nvPr/>
        </p:nvPicPr>
        <p:blipFill rotWithShape="1">
          <a:blip r:embed="rId3">
            <a:alphaModFix/>
          </a:blip>
          <a:srcRect/>
          <a:stretch/>
        </p:blipFill>
        <p:spPr>
          <a:xfrm>
            <a:off x="2584470" y="2472905"/>
            <a:ext cx="5715004" cy="4019983"/>
          </a:xfrm>
          <a:prstGeom prst="rect">
            <a:avLst/>
          </a:prstGeom>
          <a:noFill/>
          <a:ln>
            <a:noFill/>
          </a:ln>
        </p:spPr>
      </p:pic>
      <p:sp>
        <p:nvSpPr>
          <p:cNvPr id="672" name="Google Shape;672;g1348e52b396_0_1526"/>
          <p:cNvSpPr/>
          <p:nvPr/>
        </p:nvSpPr>
        <p:spPr>
          <a:xfrm>
            <a:off x="2899578" y="2536203"/>
            <a:ext cx="5175900" cy="2042400"/>
          </a:xfrm>
          <a:prstGeom prst="rect">
            <a:avLst/>
          </a:prstGeom>
          <a:solidFill>
            <a:schemeClr val="lt1"/>
          </a:solidFill>
          <a:ln>
            <a:noFill/>
          </a:ln>
        </p:spPr>
        <p:txBody>
          <a:bodyPr spcFirstLastPara="1" wrap="square" lIns="121900" tIns="60925" rIns="121900" bIns="60925" anchor="ctr" anchorCtr="0">
            <a:noAutofit/>
          </a:bodyPr>
          <a:lstStyle/>
          <a:p>
            <a:pPr algn="ctr"/>
            <a:endParaRPr sz="1900">
              <a:solidFill>
                <a:schemeClr val="lt1"/>
              </a:solidFill>
            </a:endParaRPr>
          </a:p>
        </p:txBody>
      </p:sp>
      <p:sp>
        <p:nvSpPr>
          <p:cNvPr id="673" name="Google Shape;673;g1348e52b396_0_1526"/>
          <p:cNvSpPr txBox="1">
            <a:spLocks noGrp="1"/>
          </p:cNvSpPr>
          <p:nvPr>
            <p:ph type="title"/>
          </p:nvPr>
        </p:nvSpPr>
        <p:spPr>
          <a:prstGeom prst="rect">
            <a:avLst/>
          </a:prstGeom>
          <a:noFill/>
          <a:ln>
            <a:noFill/>
          </a:ln>
        </p:spPr>
        <p:txBody>
          <a:bodyPr spcFirstLastPara="1" wrap="square" lIns="91433" tIns="45700" rIns="91433" bIns="45700" anchor="ctr" anchorCtr="0">
            <a:noAutofit/>
          </a:bodyPr>
          <a:lstStyle/>
          <a:p>
            <a:r>
              <a:rPr lang="en-US" dirty="0">
                <a:solidFill>
                  <a:srgbClr val="53585F"/>
                </a:solidFill>
              </a:rPr>
              <a:t>The first V+L Pretraining with </a:t>
            </a:r>
            <a:r>
              <a:rPr lang="en-US" b="1" dirty="0">
                <a:solidFill>
                  <a:srgbClr val="53585F"/>
                </a:solidFill>
              </a:rPr>
              <a:t>Event Semantic Structures</a:t>
            </a:r>
            <a:endParaRPr b="1" dirty="0">
              <a:solidFill>
                <a:srgbClr val="53585F"/>
              </a:solidFill>
            </a:endParaRPr>
          </a:p>
        </p:txBody>
      </p:sp>
      <p:pic>
        <p:nvPicPr>
          <p:cNvPr id="676" name="Google Shape;676;g1348e52b396_0_1526" descr="Text, application, chat or text message&#10;&#10;Description automatically generated"/>
          <p:cNvPicPr preferRelativeResize="0"/>
          <p:nvPr/>
        </p:nvPicPr>
        <p:blipFill rotWithShape="1">
          <a:blip r:embed="rId4">
            <a:alphaModFix/>
          </a:blip>
          <a:srcRect/>
          <a:stretch/>
        </p:blipFill>
        <p:spPr>
          <a:xfrm>
            <a:off x="3103989" y="5191181"/>
            <a:ext cx="2478728" cy="1132151"/>
          </a:xfrm>
          <a:prstGeom prst="rect">
            <a:avLst/>
          </a:prstGeom>
          <a:noFill/>
          <a:ln>
            <a:noFill/>
          </a:ln>
        </p:spPr>
      </p:pic>
      <p:pic>
        <p:nvPicPr>
          <p:cNvPr id="677" name="Google Shape;677;g1348e52b396_0_1526" descr="Diagram&#10;&#10;Description automatically generated"/>
          <p:cNvPicPr preferRelativeResize="0"/>
          <p:nvPr/>
        </p:nvPicPr>
        <p:blipFill rotWithShape="1">
          <a:blip r:embed="rId5">
            <a:alphaModFix/>
          </a:blip>
          <a:srcRect/>
          <a:stretch/>
        </p:blipFill>
        <p:spPr>
          <a:xfrm>
            <a:off x="3290443" y="2536203"/>
            <a:ext cx="2061444" cy="1961375"/>
          </a:xfrm>
          <a:prstGeom prst="rect">
            <a:avLst/>
          </a:prstGeom>
          <a:noFill/>
          <a:ln>
            <a:noFill/>
          </a:ln>
        </p:spPr>
      </p:pic>
      <p:pic>
        <p:nvPicPr>
          <p:cNvPr id="678" name="Google Shape;678;g1348e52b396_0_1526" descr="A picture containing text, person, outdoor, jumping&#10;&#10;Description automatically generated"/>
          <p:cNvPicPr preferRelativeResize="0"/>
          <p:nvPr/>
        </p:nvPicPr>
        <p:blipFill rotWithShape="1">
          <a:blip r:embed="rId6">
            <a:alphaModFix/>
          </a:blip>
          <a:srcRect/>
          <a:stretch/>
        </p:blipFill>
        <p:spPr>
          <a:xfrm>
            <a:off x="5806561" y="5162149"/>
            <a:ext cx="2269067" cy="1270000"/>
          </a:xfrm>
          <a:prstGeom prst="rect">
            <a:avLst/>
          </a:prstGeom>
          <a:noFill/>
          <a:ln>
            <a:noFill/>
          </a:ln>
        </p:spPr>
      </p:pic>
      <p:pic>
        <p:nvPicPr>
          <p:cNvPr id="679" name="Google Shape;679;g1348e52b396_0_1526" descr="A picture containing timeline&#10;&#10;Description automatically generated"/>
          <p:cNvPicPr preferRelativeResize="0"/>
          <p:nvPr/>
        </p:nvPicPr>
        <p:blipFill rotWithShape="1">
          <a:blip r:embed="rId7">
            <a:alphaModFix/>
          </a:blip>
          <a:srcRect/>
          <a:stretch/>
        </p:blipFill>
        <p:spPr>
          <a:xfrm>
            <a:off x="6020563" y="2536203"/>
            <a:ext cx="1615448" cy="2042520"/>
          </a:xfrm>
          <a:prstGeom prst="rect">
            <a:avLst/>
          </a:prstGeom>
          <a:noFill/>
          <a:ln>
            <a:noFill/>
          </a:ln>
        </p:spPr>
      </p:pic>
      <p:sp>
        <p:nvSpPr>
          <p:cNvPr id="680" name="Google Shape;680;g1348e52b396_0_1526"/>
          <p:cNvSpPr/>
          <p:nvPr/>
        </p:nvSpPr>
        <p:spPr>
          <a:xfrm>
            <a:off x="5373665" y="4724411"/>
            <a:ext cx="230700" cy="174000"/>
          </a:xfrm>
          <a:prstGeom prst="upArrow">
            <a:avLst>
              <a:gd name="adj1" fmla="val 50000"/>
              <a:gd name="adj2" fmla="val 50000"/>
            </a:avLst>
          </a:prstGeom>
          <a:solidFill>
            <a:srgbClr val="00B0F0"/>
          </a:solidFill>
          <a:ln>
            <a:noFill/>
          </a:ln>
        </p:spPr>
        <p:txBody>
          <a:bodyPr spcFirstLastPara="1" wrap="square" lIns="121900" tIns="60925" rIns="121900" bIns="60925" anchor="ctr" anchorCtr="0">
            <a:noAutofit/>
          </a:bodyPr>
          <a:lstStyle/>
          <a:p>
            <a:pPr algn="ctr"/>
            <a:endParaRPr sz="1900">
              <a:solidFill>
                <a:schemeClr val="lt1"/>
              </a:solidFill>
            </a:endParaRPr>
          </a:p>
        </p:txBody>
      </p:sp>
      <p:sp>
        <p:nvSpPr>
          <p:cNvPr id="2" name="Rounded Rectangle 1">
            <a:extLst>
              <a:ext uri="{FF2B5EF4-FFF2-40B4-BE49-F238E27FC236}">
                <a16:creationId xmlns:a16="http://schemas.microsoft.com/office/drawing/2014/main" xmlns="" id="{35CE98F2-6AC4-D098-4673-93CE0CFFFF0C}"/>
              </a:ext>
            </a:extLst>
          </p:cNvPr>
          <p:cNvSpPr/>
          <p:nvPr/>
        </p:nvSpPr>
        <p:spPr>
          <a:xfrm>
            <a:off x="908043" y="1333309"/>
            <a:ext cx="10183703" cy="882067"/>
          </a:xfrm>
          <a:prstGeom prst="round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3" name="TextBox 2">
            <a:extLst>
              <a:ext uri="{FF2B5EF4-FFF2-40B4-BE49-F238E27FC236}">
                <a16:creationId xmlns:a16="http://schemas.microsoft.com/office/drawing/2014/main" xmlns="" id="{63478577-F5B3-8DFB-A02F-0BAA8A058711}"/>
              </a:ext>
            </a:extLst>
          </p:cNvPr>
          <p:cNvSpPr txBox="1"/>
          <p:nvPr/>
        </p:nvSpPr>
        <p:spPr>
          <a:xfrm>
            <a:off x="3524662" y="1545217"/>
            <a:ext cx="4543231" cy="420564"/>
          </a:xfrm>
          <a:prstGeom prst="rect">
            <a:avLst/>
          </a:prstGeom>
          <a:noFill/>
        </p:spPr>
        <p:txBody>
          <a:bodyPr wrap="none" rtlCol="0">
            <a:spAutoFit/>
          </a:bodyPr>
          <a:lstStyle/>
          <a:p>
            <a:pPr marL="184145">
              <a:spcBef>
                <a:spcPts val="1100"/>
              </a:spcBef>
              <a:buSzPts val="1900"/>
            </a:pPr>
            <a:r>
              <a:rPr lang="en-US" sz="2133" b="1" dirty="0">
                <a:solidFill>
                  <a:schemeClr val="tx1"/>
                </a:solidFill>
              </a:rPr>
              <a:t>Challenge: Structured</a:t>
            </a:r>
            <a:r>
              <a:rPr lang="en-US" altLang="zh-CN" sz="2133" b="1" dirty="0">
                <a:solidFill>
                  <a:schemeClr val="tx1"/>
                </a:solidFill>
              </a:rPr>
              <a:t> Encoding</a:t>
            </a:r>
            <a:endParaRPr lang="en-US" sz="2133" b="1" dirty="0">
              <a:solidFill>
                <a:schemeClr val="tx1"/>
              </a:solidFill>
            </a:endParaRPr>
          </a:p>
        </p:txBody>
      </p:sp>
      <p:sp>
        <p:nvSpPr>
          <p:cNvPr id="6" name="Google Shape;373;p26">
            <a:extLst>
              <a:ext uri="{FF2B5EF4-FFF2-40B4-BE49-F238E27FC236}">
                <a16:creationId xmlns:a16="http://schemas.microsoft.com/office/drawing/2014/main" xmlns="" id="{4F94E6C1-643C-C91B-7337-C2A922633D79}"/>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7" name="Google Shape;376;p26">
            <a:extLst>
              <a:ext uri="{FF2B5EF4-FFF2-40B4-BE49-F238E27FC236}">
                <a16:creationId xmlns:a16="http://schemas.microsoft.com/office/drawing/2014/main" xmlns="" id="{EA7B9389-1ED0-B3A9-E91A-4261135D7106}"/>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873032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7D63F5-5C58-404B-A1FB-3A3B1686F314}"/>
              </a:ext>
            </a:extLst>
          </p:cNvPr>
          <p:cNvSpPr>
            <a:spLocks noGrp="1"/>
          </p:cNvSpPr>
          <p:nvPr>
            <p:ph type="title"/>
          </p:nvPr>
        </p:nvSpPr>
        <p:spPr/>
        <p:txBody>
          <a:bodyPr/>
          <a:lstStyle/>
          <a:p>
            <a:r>
              <a:rPr lang="en-US" dirty="0">
                <a:solidFill>
                  <a:srgbClr val="53585F"/>
                </a:solidFill>
              </a:rPr>
              <a:t>The first V+L Pretraining with </a:t>
            </a:r>
            <a:r>
              <a:rPr lang="en-US" b="1" dirty="0">
                <a:solidFill>
                  <a:srgbClr val="53585F"/>
                </a:solidFill>
              </a:rPr>
              <a:t>Event Semantic Structures</a:t>
            </a:r>
            <a:endParaRPr lang="en-US" dirty="0">
              <a:solidFill>
                <a:srgbClr val="53585F"/>
              </a:solidFill>
            </a:endParaRPr>
          </a:p>
        </p:txBody>
      </p:sp>
      <p:pic>
        <p:nvPicPr>
          <p:cNvPr id="4" name="Picture 3" descr="Graphical user interface&#10;&#10;Description automatically generated">
            <a:extLst>
              <a:ext uri="{FF2B5EF4-FFF2-40B4-BE49-F238E27FC236}">
                <a16:creationId xmlns:a16="http://schemas.microsoft.com/office/drawing/2014/main" xmlns="" id="{24EC82FC-F223-669C-AE24-F7B3E2A1FDF1}"/>
              </a:ext>
            </a:extLst>
          </p:cNvPr>
          <p:cNvPicPr>
            <a:picLocks noChangeAspect="1"/>
          </p:cNvPicPr>
          <p:nvPr/>
        </p:nvPicPr>
        <p:blipFill rotWithShape="1">
          <a:blip r:embed="rId3"/>
          <a:srcRect r="-4487" b="60723"/>
          <a:stretch/>
        </p:blipFill>
        <p:spPr>
          <a:xfrm>
            <a:off x="6565754" y="951557"/>
            <a:ext cx="5634833" cy="3091665"/>
          </a:xfrm>
          <a:prstGeom prst="rect">
            <a:avLst/>
          </a:prstGeom>
        </p:spPr>
      </p:pic>
      <p:sp>
        <p:nvSpPr>
          <p:cNvPr id="3" name="Google Shape;373;p26">
            <a:extLst>
              <a:ext uri="{FF2B5EF4-FFF2-40B4-BE49-F238E27FC236}">
                <a16:creationId xmlns:a16="http://schemas.microsoft.com/office/drawing/2014/main" xmlns="" id="{CD200A75-DD8D-A39C-33F9-CC6F96B31F29}"/>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5" name="Google Shape;376;p26">
            <a:extLst>
              <a:ext uri="{FF2B5EF4-FFF2-40B4-BE49-F238E27FC236}">
                <a16:creationId xmlns:a16="http://schemas.microsoft.com/office/drawing/2014/main" xmlns="" id="{092B4EA4-8940-D738-24F2-42E93F0BEFEC}"/>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9381934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41A5A392-9320-5893-DCEB-7F2CACF11B00}"/>
              </a:ext>
            </a:extLst>
          </p:cNvPr>
          <p:cNvSpPr/>
          <p:nvPr/>
        </p:nvSpPr>
        <p:spPr>
          <a:xfrm>
            <a:off x="672940" y="1194451"/>
            <a:ext cx="5842161" cy="688975"/>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2" name="Title 1">
            <a:extLst>
              <a:ext uri="{FF2B5EF4-FFF2-40B4-BE49-F238E27FC236}">
                <a16:creationId xmlns:a16="http://schemas.microsoft.com/office/drawing/2014/main" xmlns="" id="{BB7D63F5-5C58-404B-A1FB-3A3B1686F314}"/>
              </a:ext>
            </a:extLst>
          </p:cNvPr>
          <p:cNvSpPr>
            <a:spLocks noGrp="1"/>
          </p:cNvSpPr>
          <p:nvPr>
            <p:ph type="title"/>
          </p:nvPr>
        </p:nvSpPr>
        <p:spPr/>
        <p:txBody>
          <a:bodyPr/>
          <a:lstStyle/>
          <a:p>
            <a:r>
              <a:rPr lang="en-US" dirty="0">
                <a:solidFill>
                  <a:srgbClr val="53585F"/>
                </a:solidFill>
              </a:rPr>
              <a:t>The first V+L Pretraining with </a:t>
            </a:r>
            <a:r>
              <a:rPr lang="en-US" b="1" dirty="0">
                <a:solidFill>
                  <a:srgbClr val="53585F"/>
                </a:solidFill>
              </a:rPr>
              <a:t>Event Semantic Structures</a:t>
            </a:r>
            <a:endParaRPr lang="en-US" dirty="0">
              <a:solidFill>
                <a:srgbClr val="53585F"/>
              </a:solidFill>
            </a:endParaRPr>
          </a:p>
        </p:txBody>
      </p:sp>
      <p:sp>
        <p:nvSpPr>
          <p:cNvPr id="3" name="Text Placeholder 2">
            <a:extLst>
              <a:ext uri="{FF2B5EF4-FFF2-40B4-BE49-F238E27FC236}">
                <a16:creationId xmlns:a16="http://schemas.microsoft.com/office/drawing/2014/main" xmlns="" id="{BC80E685-1AC4-3440-9755-BCB60429B90F}"/>
              </a:ext>
            </a:extLst>
          </p:cNvPr>
          <p:cNvSpPr>
            <a:spLocks noGrp="1"/>
          </p:cNvSpPr>
          <p:nvPr>
            <p:ph type="body" idx="4294967295"/>
          </p:nvPr>
        </p:nvSpPr>
        <p:spPr>
          <a:xfrm>
            <a:off x="486692" y="1194451"/>
            <a:ext cx="6079061" cy="684421"/>
          </a:xfrm>
        </p:spPr>
        <p:txBody>
          <a:bodyPr/>
          <a:lstStyle/>
          <a:p>
            <a:pPr marL="186262" indent="0">
              <a:buNone/>
            </a:pPr>
            <a:r>
              <a:rPr lang="en-US" sz="2133" b="1" dirty="0">
                <a:solidFill>
                  <a:schemeClr val="bg1"/>
                </a:solidFill>
                <a:latin typeface="+mn-lt"/>
              </a:rPr>
              <a:t>Structured Alignment via Optimal Transport</a:t>
            </a:r>
          </a:p>
        </p:txBody>
      </p:sp>
      <p:pic>
        <p:nvPicPr>
          <p:cNvPr id="4" name="Picture 3" descr="Graphical user interface&#10;&#10;Description automatically generated">
            <a:extLst>
              <a:ext uri="{FF2B5EF4-FFF2-40B4-BE49-F238E27FC236}">
                <a16:creationId xmlns:a16="http://schemas.microsoft.com/office/drawing/2014/main" xmlns="" id="{24EC82FC-F223-669C-AE24-F7B3E2A1FDF1}"/>
              </a:ext>
            </a:extLst>
          </p:cNvPr>
          <p:cNvPicPr>
            <a:picLocks noChangeAspect="1"/>
          </p:cNvPicPr>
          <p:nvPr/>
        </p:nvPicPr>
        <p:blipFill rotWithShape="1">
          <a:blip r:embed="rId3"/>
          <a:srcRect r="-4487" b="60723"/>
          <a:stretch/>
        </p:blipFill>
        <p:spPr>
          <a:xfrm>
            <a:off x="6565754" y="951557"/>
            <a:ext cx="5634833" cy="3091665"/>
          </a:xfrm>
          <a:prstGeom prst="rect">
            <a:avLst/>
          </a:prstGeom>
        </p:spPr>
      </p:pic>
      <p:sp>
        <p:nvSpPr>
          <p:cNvPr id="7" name="TextBox 6">
            <a:extLst>
              <a:ext uri="{FF2B5EF4-FFF2-40B4-BE49-F238E27FC236}">
                <a16:creationId xmlns:a16="http://schemas.microsoft.com/office/drawing/2014/main" xmlns="" id="{82FC5769-2019-10DD-B8B4-36C3BF760242}"/>
              </a:ext>
            </a:extLst>
          </p:cNvPr>
          <p:cNvSpPr txBox="1"/>
          <p:nvPr/>
        </p:nvSpPr>
        <p:spPr>
          <a:xfrm>
            <a:off x="1122443" y="2002375"/>
            <a:ext cx="6273208" cy="379656"/>
          </a:xfrm>
          <a:prstGeom prst="rect">
            <a:avLst/>
          </a:prstGeom>
          <a:noFill/>
        </p:spPr>
        <p:txBody>
          <a:bodyPr wrap="square">
            <a:spAutoFit/>
          </a:bodyPr>
          <a:lstStyle/>
          <a:p>
            <a:r>
              <a:rPr lang="en-US" sz="1867" dirty="0">
                <a:solidFill>
                  <a:schemeClr val="tx1">
                    <a:lumMod val="75000"/>
                    <a:lumOff val="25000"/>
                  </a:schemeClr>
                </a:solidFill>
              </a:rPr>
              <a:t>Text Event Graph </a:t>
            </a:r>
            <a:r>
              <a:rPr lang="zh-CN" altLang="en-US" sz="1867" dirty="0">
                <a:solidFill>
                  <a:schemeClr val="tx1">
                    <a:lumMod val="75000"/>
                    <a:lumOff val="25000"/>
                  </a:schemeClr>
                </a:solidFill>
              </a:rPr>
              <a:t>          </a:t>
            </a:r>
            <a:r>
              <a:rPr lang="en-US" sz="1867" dirty="0">
                <a:solidFill>
                  <a:schemeClr val="tx1">
                    <a:lumMod val="75000"/>
                    <a:lumOff val="25000"/>
                  </a:schemeClr>
                </a:solidFill>
                <a:sym typeface="Wingdings" pitchFamily="2" charset="2"/>
              </a:rPr>
              <a:t>Image Event Graph</a:t>
            </a:r>
            <a:endParaRPr lang="en-US" sz="1867" dirty="0">
              <a:solidFill>
                <a:schemeClr val="tx1">
                  <a:lumMod val="75000"/>
                  <a:lumOff val="25000"/>
                </a:schemeClr>
              </a:solidFill>
            </a:endParaRPr>
          </a:p>
        </p:txBody>
      </p:sp>
      <p:sp>
        <p:nvSpPr>
          <p:cNvPr id="8" name="Right Arrow 7">
            <a:extLst>
              <a:ext uri="{FF2B5EF4-FFF2-40B4-BE49-F238E27FC236}">
                <a16:creationId xmlns:a16="http://schemas.microsoft.com/office/drawing/2014/main" xmlns="" id="{76228031-E9A9-438A-7603-A7463258C98A}"/>
              </a:ext>
            </a:extLst>
          </p:cNvPr>
          <p:cNvSpPr/>
          <p:nvPr/>
        </p:nvSpPr>
        <p:spPr>
          <a:xfrm>
            <a:off x="3439886" y="2103243"/>
            <a:ext cx="246308" cy="208632"/>
          </a:xfrm>
          <a:prstGeom prst="rightArrow">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bg1">
                  <a:lumMod val="75000"/>
                </a:schemeClr>
              </a:solidFill>
            </a:endParaRPr>
          </a:p>
        </p:txBody>
      </p:sp>
      <p:sp>
        <p:nvSpPr>
          <p:cNvPr id="10" name="Right Arrow 9">
            <a:extLst>
              <a:ext uri="{FF2B5EF4-FFF2-40B4-BE49-F238E27FC236}">
                <a16:creationId xmlns:a16="http://schemas.microsoft.com/office/drawing/2014/main" xmlns="" id="{C632B180-D02D-1C53-6546-A669F9E1F6A1}"/>
              </a:ext>
            </a:extLst>
          </p:cNvPr>
          <p:cNvSpPr/>
          <p:nvPr/>
        </p:nvSpPr>
        <p:spPr>
          <a:xfrm flipH="1">
            <a:off x="3209405" y="2103243"/>
            <a:ext cx="246308" cy="208632"/>
          </a:xfrm>
          <a:prstGeom prst="rightArrow">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bg1">
                  <a:lumMod val="75000"/>
                </a:schemeClr>
              </a:solidFill>
            </a:endParaRPr>
          </a:p>
        </p:txBody>
      </p:sp>
      <p:sp>
        <p:nvSpPr>
          <p:cNvPr id="6" name="Google Shape;373;p26">
            <a:extLst>
              <a:ext uri="{FF2B5EF4-FFF2-40B4-BE49-F238E27FC236}">
                <a16:creationId xmlns:a16="http://schemas.microsoft.com/office/drawing/2014/main" xmlns="" id="{7531FC75-1348-F740-3114-4ECA00CA60E0}"/>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9" name="Google Shape;376;p26">
            <a:extLst>
              <a:ext uri="{FF2B5EF4-FFF2-40B4-BE49-F238E27FC236}">
                <a16:creationId xmlns:a16="http://schemas.microsoft.com/office/drawing/2014/main" xmlns="" id="{C1B762AD-BD73-A02C-673C-E913501FA2D6}"/>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6934612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7D63F5-5C58-404B-A1FB-3A3B1686F314}"/>
              </a:ext>
            </a:extLst>
          </p:cNvPr>
          <p:cNvSpPr>
            <a:spLocks noGrp="1"/>
          </p:cNvSpPr>
          <p:nvPr>
            <p:ph type="title"/>
          </p:nvPr>
        </p:nvSpPr>
        <p:spPr/>
        <p:txBody>
          <a:bodyPr/>
          <a:lstStyle/>
          <a:p>
            <a:r>
              <a:rPr lang="en-US" dirty="0">
                <a:solidFill>
                  <a:srgbClr val="53585F"/>
                </a:solidFill>
              </a:rPr>
              <a:t>The first V+L Pretraining with </a:t>
            </a:r>
            <a:r>
              <a:rPr lang="en-US" b="1" dirty="0">
                <a:solidFill>
                  <a:srgbClr val="53585F"/>
                </a:solidFill>
              </a:rPr>
              <a:t>Event Semantic Structures</a:t>
            </a:r>
            <a:endParaRPr lang="en-US" dirty="0">
              <a:solidFill>
                <a:srgbClr val="53585F"/>
              </a:solidFill>
            </a:endParaRPr>
          </a:p>
        </p:txBody>
      </p:sp>
      <p:sp>
        <p:nvSpPr>
          <p:cNvPr id="3" name="Text Placeholder 2">
            <a:extLst>
              <a:ext uri="{FF2B5EF4-FFF2-40B4-BE49-F238E27FC236}">
                <a16:creationId xmlns:a16="http://schemas.microsoft.com/office/drawing/2014/main" xmlns="" id="{BC80E685-1AC4-3440-9755-BCB60429B90F}"/>
              </a:ext>
            </a:extLst>
          </p:cNvPr>
          <p:cNvSpPr>
            <a:spLocks noGrp="1"/>
          </p:cNvSpPr>
          <p:nvPr>
            <p:ph type="body" idx="4294967295"/>
          </p:nvPr>
        </p:nvSpPr>
        <p:spPr>
          <a:xfrm>
            <a:off x="0" y="1231900"/>
            <a:ext cx="6250517" cy="4944533"/>
          </a:xfrm>
        </p:spPr>
        <p:txBody>
          <a:bodyPr/>
          <a:lstStyle/>
          <a:p>
            <a:pPr marL="186262" indent="0">
              <a:buNone/>
            </a:pPr>
            <a:r>
              <a:rPr lang="en-US" b="1" dirty="0">
                <a:solidFill>
                  <a:schemeClr val="bg1"/>
                </a:solidFill>
              </a:rPr>
              <a:t>Structured Alignment via Optimal Transport</a:t>
            </a:r>
          </a:p>
        </p:txBody>
      </p:sp>
      <p:pic>
        <p:nvPicPr>
          <p:cNvPr id="4" name="Picture 3" descr="Graphical user interface&#10;&#10;Description automatically generated">
            <a:extLst>
              <a:ext uri="{FF2B5EF4-FFF2-40B4-BE49-F238E27FC236}">
                <a16:creationId xmlns:a16="http://schemas.microsoft.com/office/drawing/2014/main" xmlns="" id="{24EC82FC-F223-669C-AE24-F7B3E2A1FDF1}"/>
              </a:ext>
            </a:extLst>
          </p:cNvPr>
          <p:cNvPicPr>
            <a:picLocks noChangeAspect="1"/>
          </p:cNvPicPr>
          <p:nvPr/>
        </p:nvPicPr>
        <p:blipFill rotWithShape="1">
          <a:blip r:embed="rId3"/>
          <a:srcRect r="-4487" b="60723"/>
          <a:stretch/>
        </p:blipFill>
        <p:spPr>
          <a:xfrm>
            <a:off x="6565754" y="951557"/>
            <a:ext cx="5634833" cy="3091665"/>
          </a:xfrm>
          <a:prstGeom prst="rect">
            <a:avLst/>
          </a:prstGeom>
        </p:spPr>
      </p:pic>
      <p:sp>
        <p:nvSpPr>
          <p:cNvPr id="20" name="Google Shape;231;p21">
            <a:extLst>
              <a:ext uri="{FF2B5EF4-FFF2-40B4-BE49-F238E27FC236}">
                <a16:creationId xmlns:a16="http://schemas.microsoft.com/office/drawing/2014/main" xmlns="" id="{889A5009-8282-ADEE-98CF-36FD75E3D9EB}"/>
              </a:ext>
            </a:extLst>
          </p:cNvPr>
          <p:cNvSpPr/>
          <p:nvPr/>
        </p:nvSpPr>
        <p:spPr>
          <a:xfrm rot="5402036">
            <a:off x="3325700" y="566144"/>
            <a:ext cx="688969" cy="5095073"/>
          </a:xfrm>
          <a:prstGeom prst="roundRect">
            <a:avLst>
              <a:gd name="adj" fmla="val 50000"/>
            </a:avLst>
          </a:prstGeom>
          <a:solidFill>
            <a:srgbClr val="F1F4F5"/>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p>
        </p:txBody>
      </p:sp>
      <p:sp>
        <p:nvSpPr>
          <p:cNvPr id="21" name="Google Shape;232;p21">
            <a:extLst>
              <a:ext uri="{FF2B5EF4-FFF2-40B4-BE49-F238E27FC236}">
                <a16:creationId xmlns:a16="http://schemas.microsoft.com/office/drawing/2014/main" xmlns="" id="{030AD8B6-B982-A895-3DB6-ED67C654C3BA}"/>
              </a:ext>
            </a:extLst>
          </p:cNvPr>
          <p:cNvSpPr/>
          <p:nvPr/>
        </p:nvSpPr>
        <p:spPr>
          <a:xfrm>
            <a:off x="1257667" y="2858203"/>
            <a:ext cx="498800" cy="4988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algn="ctr"/>
            <a:r>
              <a:rPr lang="en" sz="1600" b="1" dirty="0">
                <a:solidFill>
                  <a:srgbClr val="53585F"/>
                </a:solidFill>
                <a:latin typeface="Roboto"/>
                <a:ea typeface="Roboto"/>
                <a:cs typeface="Roboto"/>
                <a:sym typeface="Roboto"/>
              </a:rPr>
              <a:t>1</a:t>
            </a:r>
            <a:endParaRPr sz="1600" b="1" dirty="0">
              <a:solidFill>
                <a:srgbClr val="53585F"/>
              </a:solidFill>
              <a:latin typeface="Roboto"/>
              <a:ea typeface="Roboto"/>
              <a:cs typeface="Roboto"/>
              <a:sym typeface="Roboto"/>
            </a:endParaRPr>
          </a:p>
        </p:txBody>
      </p:sp>
      <p:sp>
        <p:nvSpPr>
          <p:cNvPr id="22" name="Google Shape;233;p21">
            <a:extLst>
              <a:ext uri="{FF2B5EF4-FFF2-40B4-BE49-F238E27FC236}">
                <a16:creationId xmlns:a16="http://schemas.microsoft.com/office/drawing/2014/main" xmlns="" id="{DE6DC398-F664-8670-4BC8-BBA2FE2A7DEB}"/>
              </a:ext>
            </a:extLst>
          </p:cNvPr>
          <p:cNvSpPr txBox="1"/>
          <p:nvPr/>
        </p:nvSpPr>
        <p:spPr>
          <a:xfrm rot="2036">
            <a:off x="1777360" y="2828101"/>
            <a:ext cx="4119160" cy="524391"/>
          </a:xfrm>
          <a:prstGeom prst="rect">
            <a:avLst/>
          </a:prstGeom>
          <a:noFill/>
          <a:ln>
            <a:noFill/>
          </a:ln>
        </p:spPr>
        <p:txBody>
          <a:bodyPr spcFirstLastPara="1" wrap="square" lIns="121900" tIns="121900" rIns="121900" bIns="121900" anchor="ctr" anchorCtr="0">
            <a:noAutofit/>
          </a:bodyPr>
          <a:lstStyle/>
          <a:p>
            <a:pPr lvl="1">
              <a:lnSpc>
                <a:spcPct val="130000"/>
              </a:lnSpc>
            </a:pPr>
            <a:r>
              <a:rPr lang="en-US" sz="1600" dirty="0">
                <a:solidFill>
                  <a:srgbClr val="53585F"/>
                </a:solidFill>
                <a:latin typeface="Arial" panose="020B0604020202020204" pitchFamily="34" charset="0"/>
                <a:cs typeface="Arial" panose="020B0604020202020204" pitchFamily="34" charset="0"/>
              </a:rPr>
              <a:t>Define cost matrix </a:t>
            </a:r>
            <a:r>
              <a:rPr lang="en-US" sz="1600" b="1" i="1" dirty="0">
                <a:solidFill>
                  <a:srgbClr val="53585F"/>
                </a:solidFill>
                <a:latin typeface="Times New Roman" panose="02020603050405020304" pitchFamily="18" charset="0"/>
                <a:cs typeface="Times New Roman" panose="02020603050405020304" pitchFamily="18" charset="0"/>
              </a:rPr>
              <a:t>C</a:t>
            </a:r>
            <a:r>
              <a:rPr lang="en-US" sz="1600" dirty="0">
                <a:solidFill>
                  <a:srgbClr val="53585F"/>
                </a:solidFill>
                <a:latin typeface="Arial" panose="020B0604020202020204" pitchFamily="34" charset="0"/>
                <a:cs typeface="Arial" panose="020B0604020202020204" pitchFamily="34" charset="0"/>
              </a:rPr>
              <a:t> (embedding similarity)</a:t>
            </a:r>
          </a:p>
        </p:txBody>
      </p:sp>
      <p:sp>
        <p:nvSpPr>
          <p:cNvPr id="14" name="Rounded Rectangle 13">
            <a:extLst>
              <a:ext uri="{FF2B5EF4-FFF2-40B4-BE49-F238E27FC236}">
                <a16:creationId xmlns:a16="http://schemas.microsoft.com/office/drawing/2014/main" xmlns="" id="{3050F739-BF9A-6390-43AC-E98851D9819F}"/>
              </a:ext>
            </a:extLst>
          </p:cNvPr>
          <p:cNvSpPr/>
          <p:nvPr/>
        </p:nvSpPr>
        <p:spPr>
          <a:xfrm>
            <a:off x="672940" y="1194451"/>
            <a:ext cx="5842161" cy="688975"/>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18" name="Text Placeholder 2">
            <a:extLst>
              <a:ext uri="{FF2B5EF4-FFF2-40B4-BE49-F238E27FC236}">
                <a16:creationId xmlns:a16="http://schemas.microsoft.com/office/drawing/2014/main" xmlns="" id="{45478EC5-9669-4079-4FC9-7F61C67B4C35}"/>
              </a:ext>
            </a:extLst>
          </p:cNvPr>
          <p:cNvSpPr txBox="1">
            <a:spLocks/>
          </p:cNvSpPr>
          <p:nvPr/>
        </p:nvSpPr>
        <p:spPr>
          <a:xfrm>
            <a:off x="486692" y="1194451"/>
            <a:ext cx="6079061" cy="684421"/>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lnSpc>
                <a:spcPct val="10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86262" indent="0">
              <a:buNone/>
            </a:pPr>
            <a:r>
              <a:rPr lang="en-US" sz="2133" b="1">
                <a:solidFill>
                  <a:schemeClr val="bg1"/>
                </a:solidFill>
                <a:latin typeface="+mn-lt"/>
              </a:rPr>
              <a:t>Structured Alignment via Optimal Transport</a:t>
            </a:r>
            <a:endParaRPr lang="en-US" sz="2133" b="1" dirty="0">
              <a:solidFill>
                <a:schemeClr val="bg1"/>
              </a:solidFill>
              <a:latin typeface="+mn-lt"/>
            </a:endParaRPr>
          </a:p>
        </p:txBody>
      </p:sp>
      <p:sp>
        <p:nvSpPr>
          <p:cNvPr id="24" name="TextBox 23">
            <a:extLst>
              <a:ext uri="{FF2B5EF4-FFF2-40B4-BE49-F238E27FC236}">
                <a16:creationId xmlns:a16="http://schemas.microsoft.com/office/drawing/2014/main" xmlns="" id="{85719593-151D-85E6-A2C7-8063C33C19E4}"/>
              </a:ext>
            </a:extLst>
          </p:cNvPr>
          <p:cNvSpPr txBox="1"/>
          <p:nvPr/>
        </p:nvSpPr>
        <p:spPr>
          <a:xfrm>
            <a:off x="1122443" y="2002375"/>
            <a:ext cx="6273208" cy="379656"/>
          </a:xfrm>
          <a:prstGeom prst="rect">
            <a:avLst/>
          </a:prstGeom>
          <a:noFill/>
        </p:spPr>
        <p:txBody>
          <a:bodyPr wrap="square">
            <a:spAutoFit/>
          </a:bodyPr>
          <a:lstStyle/>
          <a:p>
            <a:r>
              <a:rPr lang="en-US" sz="1867" dirty="0">
                <a:solidFill>
                  <a:schemeClr val="tx1">
                    <a:lumMod val="75000"/>
                    <a:lumOff val="25000"/>
                  </a:schemeClr>
                </a:solidFill>
              </a:rPr>
              <a:t>Text Event Graph </a:t>
            </a:r>
            <a:r>
              <a:rPr lang="zh-CN" altLang="en-US" sz="1867" dirty="0">
                <a:solidFill>
                  <a:schemeClr val="tx1">
                    <a:lumMod val="75000"/>
                    <a:lumOff val="25000"/>
                  </a:schemeClr>
                </a:solidFill>
              </a:rPr>
              <a:t>          </a:t>
            </a:r>
            <a:r>
              <a:rPr lang="en-US" sz="1867" dirty="0">
                <a:solidFill>
                  <a:schemeClr val="tx1">
                    <a:lumMod val="75000"/>
                    <a:lumOff val="25000"/>
                  </a:schemeClr>
                </a:solidFill>
                <a:sym typeface="Wingdings" pitchFamily="2" charset="2"/>
              </a:rPr>
              <a:t>Image Event Graph</a:t>
            </a:r>
            <a:endParaRPr lang="en-US" sz="1867" dirty="0">
              <a:solidFill>
                <a:schemeClr val="tx1">
                  <a:lumMod val="75000"/>
                  <a:lumOff val="25000"/>
                </a:schemeClr>
              </a:solidFill>
            </a:endParaRPr>
          </a:p>
        </p:txBody>
      </p:sp>
      <p:sp>
        <p:nvSpPr>
          <p:cNvPr id="25" name="Right Arrow 24">
            <a:extLst>
              <a:ext uri="{FF2B5EF4-FFF2-40B4-BE49-F238E27FC236}">
                <a16:creationId xmlns:a16="http://schemas.microsoft.com/office/drawing/2014/main" xmlns="" id="{0CE19F5E-0F53-2200-8D07-C72A60BC60F5}"/>
              </a:ext>
            </a:extLst>
          </p:cNvPr>
          <p:cNvSpPr/>
          <p:nvPr/>
        </p:nvSpPr>
        <p:spPr>
          <a:xfrm>
            <a:off x="3439886" y="2103243"/>
            <a:ext cx="246308" cy="208632"/>
          </a:xfrm>
          <a:prstGeom prst="rightArrow">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bg1">
                  <a:lumMod val="75000"/>
                </a:schemeClr>
              </a:solidFill>
            </a:endParaRPr>
          </a:p>
        </p:txBody>
      </p:sp>
      <p:sp>
        <p:nvSpPr>
          <p:cNvPr id="26" name="Right Arrow 25">
            <a:extLst>
              <a:ext uri="{FF2B5EF4-FFF2-40B4-BE49-F238E27FC236}">
                <a16:creationId xmlns:a16="http://schemas.microsoft.com/office/drawing/2014/main" xmlns="" id="{85801B69-D15D-671A-1FB0-9D805871E4CD}"/>
              </a:ext>
            </a:extLst>
          </p:cNvPr>
          <p:cNvSpPr/>
          <p:nvPr/>
        </p:nvSpPr>
        <p:spPr>
          <a:xfrm flipH="1">
            <a:off x="3209405" y="2103243"/>
            <a:ext cx="246308" cy="208632"/>
          </a:xfrm>
          <a:prstGeom prst="rightArrow">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bg1">
                  <a:lumMod val="75000"/>
                </a:schemeClr>
              </a:solidFill>
            </a:endParaRPr>
          </a:p>
        </p:txBody>
      </p:sp>
      <p:sp>
        <p:nvSpPr>
          <p:cNvPr id="5" name="Google Shape;373;p26">
            <a:extLst>
              <a:ext uri="{FF2B5EF4-FFF2-40B4-BE49-F238E27FC236}">
                <a16:creationId xmlns:a16="http://schemas.microsoft.com/office/drawing/2014/main" xmlns="" id="{21187184-C6BB-B2A8-EA33-DDA603461B8D}"/>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7" name="Google Shape;376;p26">
            <a:extLst>
              <a:ext uri="{FF2B5EF4-FFF2-40B4-BE49-F238E27FC236}">
                <a16:creationId xmlns:a16="http://schemas.microsoft.com/office/drawing/2014/main" xmlns="" id="{463C2F5C-55C7-579A-A69A-0C5A9CB8FB8E}"/>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8096131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xmlns="" id="{0F61F95A-5038-022D-3151-5AC04716B57A}"/>
              </a:ext>
            </a:extLst>
          </p:cNvPr>
          <p:cNvSpPr/>
          <p:nvPr/>
        </p:nvSpPr>
        <p:spPr>
          <a:xfrm>
            <a:off x="6569423" y="4043221"/>
            <a:ext cx="5389821" cy="2686683"/>
          </a:xfrm>
          <a:prstGeom prst="roundRect">
            <a:avLst>
              <a:gd name="adj" fmla="val 9559"/>
            </a:avLst>
          </a:prstGeom>
          <a:solidFill>
            <a:schemeClr val="bg1"/>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2" name="Title 1">
            <a:extLst>
              <a:ext uri="{FF2B5EF4-FFF2-40B4-BE49-F238E27FC236}">
                <a16:creationId xmlns:a16="http://schemas.microsoft.com/office/drawing/2014/main" xmlns="" id="{BB7D63F5-5C58-404B-A1FB-3A3B1686F314}"/>
              </a:ext>
            </a:extLst>
          </p:cNvPr>
          <p:cNvSpPr>
            <a:spLocks noGrp="1"/>
          </p:cNvSpPr>
          <p:nvPr>
            <p:ph type="title"/>
          </p:nvPr>
        </p:nvSpPr>
        <p:spPr/>
        <p:txBody>
          <a:bodyPr/>
          <a:lstStyle/>
          <a:p>
            <a:r>
              <a:rPr lang="en-US" dirty="0">
                <a:solidFill>
                  <a:srgbClr val="53585F"/>
                </a:solidFill>
              </a:rPr>
              <a:t>The first V+L Pretraining with </a:t>
            </a:r>
            <a:r>
              <a:rPr lang="en-US" b="1" dirty="0">
                <a:solidFill>
                  <a:srgbClr val="53585F"/>
                </a:solidFill>
              </a:rPr>
              <a:t>Event Semantic Structures</a:t>
            </a:r>
            <a:endParaRPr lang="en-US" dirty="0">
              <a:solidFill>
                <a:srgbClr val="53585F"/>
              </a:solidFill>
            </a:endParaRPr>
          </a:p>
        </p:txBody>
      </p:sp>
      <p:sp>
        <p:nvSpPr>
          <p:cNvPr id="3" name="Text Placeholder 2">
            <a:extLst>
              <a:ext uri="{FF2B5EF4-FFF2-40B4-BE49-F238E27FC236}">
                <a16:creationId xmlns:a16="http://schemas.microsoft.com/office/drawing/2014/main" xmlns="" id="{BC80E685-1AC4-3440-9755-BCB60429B90F}"/>
              </a:ext>
            </a:extLst>
          </p:cNvPr>
          <p:cNvSpPr>
            <a:spLocks noGrp="1"/>
          </p:cNvSpPr>
          <p:nvPr>
            <p:ph type="body" idx="4294967295"/>
          </p:nvPr>
        </p:nvSpPr>
        <p:spPr>
          <a:xfrm>
            <a:off x="0" y="1231900"/>
            <a:ext cx="6250517" cy="4944533"/>
          </a:xfrm>
        </p:spPr>
        <p:txBody>
          <a:bodyPr/>
          <a:lstStyle/>
          <a:p>
            <a:pPr marL="186262" indent="0">
              <a:buNone/>
            </a:pPr>
            <a:r>
              <a:rPr lang="en-US" b="1" dirty="0">
                <a:solidFill>
                  <a:schemeClr val="bg1"/>
                </a:solidFill>
              </a:rPr>
              <a:t>Structured Alignment via Optimal Transport</a:t>
            </a:r>
          </a:p>
        </p:txBody>
      </p:sp>
      <p:pic>
        <p:nvPicPr>
          <p:cNvPr id="4" name="Picture 3" descr="Graphical user interface&#10;&#10;Description automatically generated">
            <a:extLst>
              <a:ext uri="{FF2B5EF4-FFF2-40B4-BE49-F238E27FC236}">
                <a16:creationId xmlns:a16="http://schemas.microsoft.com/office/drawing/2014/main" xmlns="" id="{24EC82FC-F223-669C-AE24-F7B3E2A1FDF1}"/>
              </a:ext>
            </a:extLst>
          </p:cNvPr>
          <p:cNvPicPr>
            <a:picLocks noChangeAspect="1"/>
          </p:cNvPicPr>
          <p:nvPr/>
        </p:nvPicPr>
        <p:blipFill rotWithShape="1">
          <a:blip r:embed="rId3"/>
          <a:srcRect r="-4487" b="60723"/>
          <a:stretch/>
        </p:blipFill>
        <p:spPr>
          <a:xfrm>
            <a:off x="6565754" y="951557"/>
            <a:ext cx="5634833" cy="3091665"/>
          </a:xfrm>
          <a:prstGeom prst="rect">
            <a:avLst/>
          </a:prstGeom>
        </p:spPr>
      </p:pic>
      <p:pic>
        <p:nvPicPr>
          <p:cNvPr id="9" name="Picture 8">
            <a:extLst>
              <a:ext uri="{FF2B5EF4-FFF2-40B4-BE49-F238E27FC236}">
                <a16:creationId xmlns:a16="http://schemas.microsoft.com/office/drawing/2014/main" xmlns="" id="{D9ED36A0-B53E-F6E3-028A-0CF9C040ABED}"/>
              </a:ext>
            </a:extLst>
          </p:cNvPr>
          <p:cNvPicPr>
            <a:picLocks noChangeAspect="1"/>
          </p:cNvPicPr>
          <p:nvPr/>
        </p:nvPicPr>
        <p:blipFill>
          <a:blip r:embed="rId4"/>
          <a:stretch>
            <a:fillRect/>
          </a:stretch>
        </p:blipFill>
        <p:spPr>
          <a:xfrm>
            <a:off x="7483772" y="4659480"/>
            <a:ext cx="3657600" cy="389200"/>
          </a:xfrm>
          <a:prstGeom prst="rect">
            <a:avLst/>
          </a:prstGeom>
        </p:spPr>
      </p:pic>
      <p:pic>
        <p:nvPicPr>
          <p:cNvPr id="11" name="Picture 10" descr="Text&#10;&#10;Description automatically generated">
            <a:extLst>
              <a:ext uri="{FF2B5EF4-FFF2-40B4-BE49-F238E27FC236}">
                <a16:creationId xmlns:a16="http://schemas.microsoft.com/office/drawing/2014/main" xmlns="" id="{5602CDB1-E53E-073F-ED46-18F7A3C6F8E8}"/>
              </a:ext>
            </a:extLst>
          </p:cNvPr>
          <p:cNvPicPr>
            <a:picLocks noChangeAspect="1"/>
          </p:cNvPicPr>
          <p:nvPr/>
        </p:nvPicPr>
        <p:blipFill>
          <a:blip r:embed="rId5"/>
          <a:stretch>
            <a:fillRect/>
          </a:stretch>
        </p:blipFill>
        <p:spPr>
          <a:xfrm>
            <a:off x="7483772" y="5118873"/>
            <a:ext cx="3641757" cy="114055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4C1C8097-3116-D42C-F74D-63BA7681BC7D}"/>
              </a:ext>
            </a:extLst>
          </p:cNvPr>
          <p:cNvPicPr>
            <a:picLocks noChangeAspect="1"/>
          </p:cNvPicPr>
          <p:nvPr/>
        </p:nvPicPr>
        <p:blipFill>
          <a:blip r:embed="rId6"/>
          <a:stretch>
            <a:fillRect/>
          </a:stretch>
        </p:blipFill>
        <p:spPr>
          <a:xfrm>
            <a:off x="7483773" y="6255845"/>
            <a:ext cx="3044921" cy="474060"/>
          </a:xfrm>
          <a:prstGeom prst="rect">
            <a:avLst/>
          </a:prstGeom>
        </p:spPr>
      </p:pic>
      <p:sp>
        <p:nvSpPr>
          <p:cNvPr id="15" name="TextBox 14">
            <a:extLst>
              <a:ext uri="{FF2B5EF4-FFF2-40B4-BE49-F238E27FC236}">
                <a16:creationId xmlns:a16="http://schemas.microsoft.com/office/drawing/2014/main" xmlns="" id="{AE60F590-4F23-4AD5-87A4-DC79928C1D7A}"/>
              </a:ext>
            </a:extLst>
          </p:cNvPr>
          <p:cNvSpPr txBox="1"/>
          <p:nvPr/>
        </p:nvSpPr>
        <p:spPr>
          <a:xfrm>
            <a:off x="6557166" y="4014099"/>
            <a:ext cx="5634833" cy="584775"/>
          </a:xfrm>
          <a:prstGeom prst="rect">
            <a:avLst/>
          </a:prstGeom>
          <a:noFill/>
        </p:spPr>
        <p:txBody>
          <a:bodyPr wrap="square">
            <a:spAutoFit/>
          </a:bodyPr>
          <a:lstStyle/>
          <a:p>
            <a:r>
              <a:rPr lang="en-US" sz="1600" dirty="0"/>
              <a:t>The</a:t>
            </a:r>
            <a:r>
              <a:rPr lang="zh-CN" altLang="en-US" sz="1600" dirty="0"/>
              <a:t> </a:t>
            </a:r>
            <a:r>
              <a:rPr lang="en-US" altLang="zh-CN" sz="1600" dirty="0"/>
              <a:t>optimal</a:t>
            </a:r>
            <a:r>
              <a:rPr lang="zh-CN" altLang="en-US" sz="1600" dirty="0"/>
              <a:t> </a:t>
            </a:r>
            <a:r>
              <a:rPr lang="en-US" altLang="zh-CN" sz="1600" b="1" i="1" dirty="0">
                <a:latin typeface="Times New Roman" panose="02020603050405020304" pitchFamily="18" charset="0"/>
                <a:cs typeface="Times New Roman" panose="02020603050405020304" pitchFamily="18" charset="0"/>
              </a:rPr>
              <a:t>T</a:t>
            </a:r>
            <a:r>
              <a:rPr lang="zh-CN" altLang="en-US" sz="1600" dirty="0"/>
              <a:t> </a:t>
            </a:r>
            <a:r>
              <a:rPr lang="en-US" altLang="zh-CN" sz="1600" dirty="0"/>
              <a:t>is</a:t>
            </a:r>
            <a:r>
              <a:rPr lang="zh-CN" altLang="en-US" sz="1600" dirty="0"/>
              <a:t> </a:t>
            </a:r>
            <a:r>
              <a:rPr lang="en-US" sz="1600" dirty="0"/>
              <a:t>approximated by a differentiable </a:t>
            </a:r>
            <a:br>
              <a:rPr lang="en-US" sz="1600" dirty="0"/>
            </a:br>
            <a:r>
              <a:rPr lang="en-US" sz="1600" dirty="0" err="1"/>
              <a:t>Sinkhorn</a:t>
            </a:r>
            <a:r>
              <a:rPr lang="zh-CN" altLang="en-US" sz="1600" dirty="0"/>
              <a:t> </a:t>
            </a:r>
            <a:r>
              <a:rPr lang="en-US" sz="1600" dirty="0" err="1"/>
              <a:t>Knopp</a:t>
            </a:r>
            <a:r>
              <a:rPr lang="en-US" sz="1600" dirty="0"/>
              <a:t> algorithm (</a:t>
            </a:r>
            <a:r>
              <a:rPr lang="en-US" sz="1600" dirty="0" err="1"/>
              <a:t>Sinkhorn</a:t>
            </a:r>
            <a:r>
              <a:rPr lang="en-US" sz="1600" dirty="0"/>
              <a:t>, 1964; </a:t>
            </a:r>
            <a:r>
              <a:rPr lang="en-US" sz="1600" dirty="0" err="1"/>
              <a:t>Cuturi</a:t>
            </a:r>
            <a:r>
              <a:rPr lang="en-US" sz="1600" dirty="0"/>
              <a:t>, 2013)</a:t>
            </a:r>
          </a:p>
        </p:txBody>
      </p:sp>
      <p:sp>
        <p:nvSpPr>
          <p:cNvPr id="20" name="Google Shape;231;p21">
            <a:extLst>
              <a:ext uri="{FF2B5EF4-FFF2-40B4-BE49-F238E27FC236}">
                <a16:creationId xmlns:a16="http://schemas.microsoft.com/office/drawing/2014/main" xmlns="" id="{889A5009-8282-ADEE-98CF-36FD75E3D9EB}"/>
              </a:ext>
            </a:extLst>
          </p:cNvPr>
          <p:cNvSpPr/>
          <p:nvPr/>
        </p:nvSpPr>
        <p:spPr>
          <a:xfrm rot="5402036">
            <a:off x="3325700" y="566144"/>
            <a:ext cx="688969" cy="5095073"/>
          </a:xfrm>
          <a:prstGeom prst="roundRect">
            <a:avLst>
              <a:gd name="adj" fmla="val 50000"/>
            </a:avLst>
          </a:prstGeom>
          <a:solidFill>
            <a:srgbClr val="F1F4F5"/>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p>
        </p:txBody>
      </p:sp>
      <p:sp>
        <p:nvSpPr>
          <p:cNvPr id="21" name="Google Shape;232;p21">
            <a:extLst>
              <a:ext uri="{FF2B5EF4-FFF2-40B4-BE49-F238E27FC236}">
                <a16:creationId xmlns:a16="http://schemas.microsoft.com/office/drawing/2014/main" xmlns="" id="{030AD8B6-B982-A895-3DB6-ED67C654C3BA}"/>
              </a:ext>
            </a:extLst>
          </p:cNvPr>
          <p:cNvSpPr/>
          <p:nvPr/>
        </p:nvSpPr>
        <p:spPr>
          <a:xfrm>
            <a:off x="1257667" y="2858203"/>
            <a:ext cx="498800" cy="4988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algn="ctr"/>
            <a:r>
              <a:rPr lang="en" sz="1600" b="1" dirty="0">
                <a:solidFill>
                  <a:srgbClr val="53585F"/>
                </a:solidFill>
                <a:latin typeface="Roboto"/>
                <a:ea typeface="Roboto"/>
                <a:cs typeface="Roboto"/>
                <a:sym typeface="Roboto"/>
              </a:rPr>
              <a:t>1</a:t>
            </a:r>
            <a:endParaRPr sz="1600" b="1" dirty="0">
              <a:solidFill>
                <a:srgbClr val="53585F"/>
              </a:solidFill>
              <a:latin typeface="Roboto"/>
              <a:ea typeface="Roboto"/>
              <a:cs typeface="Roboto"/>
              <a:sym typeface="Roboto"/>
            </a:endParaRPr>
          </a:p>
        </p:txBody>
      </p:sp>
      <p:sp>
        <p:nvSpPr>
          <p:cNvPr id="22" name="Google Shape;233;p21">
            <a:extLst>
              <a:ext uri="{FF2B5EF4-FFF2-40B4-BE49-F238E27FC236}">
                <a16:creationId xmlns:a16="http://schemas.microsoft.com/office/drawing/2014/main" xmlns="" id="{DE6DC398-F664-8670-4BC8-BBA2FE2A7DEB}"/>
              </a:ext>
            </a:extLst>
          </p:cNvPr>
          <p:cNvSpPr txBox="1"/>
          <p:nvPr/>
        </p:nvSpPr>
        <p:spPr>
          <a:xfrm rot="2036">
            <a:off x="1777360" y="2828101"/>
            <a:ext cx="4119160" cy="524391"/>
          </a:xfrm>
          <a:prstGeom prst="rect">
            <a:avLst/>
          </a:prstGeom>
          <a:noFill/>
          <a:ln>
            <a:noFill/>
          </a:ln>
        </p:spPr>
        <p:txBody>
          <a:bodyPr spcFirstLastPara="1" wrap="square" lIns="121900" tIns="121900" rIns="121900" bIns="121900" anchor="ctr" anchorCtr="0">
            <a:noAutofit/>
          </a:bodyPr>
          <a:lstStyle/>
          <a:p>
            <a:pPr lvl="1">
              <a:lnSpc>
                <a:spcPct val="130000"/>
              </a:lnSpc>
            </a:pPr>
            <a:r>
              <a:rPr lang="en-US" sz="1600" dirty="0">
                <a:solidFill>
                  <a:srgbClr val="53585F"/>
                </a:solidFill>
                <a:latin typeface="Arial" panose="020B0604020202020204" pitchFamily="34" charset="0"/>
                <a:cs typeface="Arial" panose="020B0604020202020204" pitchFamily="34" charset="0"/>
              </a:rPr>
              <a:t>Define cost matrix </a:t>
            </a:r>
            <a:r>
              <a:rPr lang="en-US" sz="1600" b="1" i="1" dirty="0">
                <a:solidFill>
                  <a:srgbClr val="53585F"/>
                </a:solidFill>
                <a:latin typeface="Times New Roman" panose="02020603050405020304" pitchFamily="18" charset="0"/>
                <a:cs typeface="Times New Roman" panose="02020603050405020304" pitchFamily="18" charset="0"/>
              </a:rPr>
              <a:t>C</a:t>
            </a:r>
            <a:r>
              <a:rPr lang="en-US" sz="1600" dirty="0">
                <a:solidFill>
                  <a:srgbClr val="53585F"/>
                </a:solidFill>
                <a:latin typeface="Arial" panose="020B0604020202020204" pitchFamily="34" charset="0"/>
                <a:cs typeface="Arial" panose="020B0604020202020204" pitchFamily="34" charset="0"/>
              </a:rPr>
              <a:t> (embedding similarity)</a:t>
            </a:r>
          </a:p>
        </p:txBody>
      </p:sp>
      <p:sp>
        <p:nvSpPr>
          <p:cNvPr id="24" name="Google Shape;231;p21">
            <a:extLst>
              <a:ext uri="{FF2B5EF4-FFF2-40B4-BE49-F238E27FC236}">
                <a16:creationId xmlns:a16="http://schemas.microsoft.com/office/drawing/2014/main" xmlns="" id="{1AF55DE8-BC1D-5536-EE9F-53E10C6D1571}"/>
              </a:ext>
            </a:extLst>
          </p:cNvPr>
          <p:cNvSpPr/>
          <p:nvPr/>
        </p:nvSpPr>
        <p:spPr>
          <a:xfrm rot="5402036">
            <a:off x="3325698" y="1689144"/>
            <a:ext cx="688969" cy="5095073"/>
          </a:xfrm>
          <a:prstGeom prst="roundRect">
            <a:avLst>
              <a:gd name="adj" fmla="val 50000"/>
            </a:avLst>
          </a:prstGeom>
          <a:solidFill>
            <a:srgbClr val="F1F4F5"/>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p>
        </p:txBody>
      </p:sp>
      <p:sp>
        <p:nvSpPr>
          <p:cNvPr id="25" name="Google Shape;232;p21">
            <a:extLst>
              <a:ext uri="{FF2B5EF4-FFF2-40B4-BE49-F238E27FC236}">
                <a16:creationId xmlns:a16="http://schemas.microsoft.com/office/drawing/2014/main" xmlns="" id="{E1278734-9039-BCBE-9DE7-679CEEF1DE86}"/>
              </a:ext>
            </a:extLst>
          </p:cNvPr>
          <p:cNvSpPr/>
          <p:nvPr/>
        </p:nvSpPr>
        <p:spPr>
          <a:xfrm>
            <a:off x="1257665" y="3981203"/>
            <a:ext cx="498800" cy="4988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algn="ctr"/>
            <a:r>
              <a:rPr lang="en" sz="1600" b="1" dirty="0">
                <a:solidFill>
                  <a:srgbClr val="53585F"/>
                </a:solidFill>
                <a:latin typeface="Roboto"/>
                <a:ea typeface="Roboto"/>
                <a:cs typeface="Roboto"/>
                <a:sym typeface="Roboto"/>
              </a:rPr>
              <a:t>2</a:t>
            </a:r>
            <a:endParaRPr sz="1600" b="1" dirty="0">
              <a:solidFill>
                <a:srgbClr val="53585F"/>
              </a:solidFill>
              <a:latin typeface="Roboto"/>
              <a:ea typeface="Roboto"/>
              <a:cs typeface="Roboto"/>
              <a:sym typeface="Roboto"/>
            </a:endParaRPr>
          </a:p>
        </p:txBody>
      </p:sp>
      <mc:AlternateContent xmlns:mc="http://schemas.openxmlformats.org/markup-compatibility/2006" xmlns:a14="http://schemas.microsoft.com/office/drawing/2010/main">
        <mc:Choice Requires="a14">
          <p:sp>
            <p:nvSpPr>
              <p:cNvPr id="29" name="Google Shape;233;p21">
                <a:extLst>
                  <a:ext uri="{FF2B5EF4-FFF2-40B4-BE49-F238E27FC236}">
                    <a16:creationId xmlns:a16="http://schemas.microsoft.com/office/drawing/2014/main" xmlns="" id="{71CF81B8-720A-BCCE-D1A8-E0474164DC09}"/>
                  </a:ext>
                </a:extLst>
              </p:cNvPr>
              <p:cNvSpPr txBox="1"/>
              <p:nvPr/>
            </p:nvSpPr>
            <p:spPr>
              <a:xfrm rot="2036">
                <a:off x="1749221" y="3950206"/>
                <a:ext cx="4440371" cy="524391"/>
              </a:xfrm>
              <a:prstGeom prst="rect">
                <a:avLst/>
              </a:prstGeom>
              <a:noFill/>
              <a:ln>
                <a:noFill/>
              </a:ln>
            </p:spPr>
            <p:txBody>
              <a:bodyPr spcFirstLastPara="1" wrap="square" lIns="121900" tIns="121900" rIns="121900" bIns="121900" anchor="ctr" anchorCtr="0">
                <a:noAutofit/>
              </a:bodyPr>
              <a:lstStyle/>
              <a:p>
                <a:pPr lvl="1">
                  <a:lnSpc>
                    <a:spcPct val="130000"/>
                  </a:lnSpc>
                </a:pPr>
                <a:r>
                  <a:rPr lang="en-US" sz="1600" dirty="0">
                    <a:solidFill>
                      <a:srgbClr val="53585F"/>
                    </a:solidFill>
                    <a:latin typeface="Arial" panose="020B0604020202020204" pitchFamily="34" charset="0"/>
                    <a:cs typeface="Arial" panose="020B0604020202020204" pitchFamily="34" charset="0"/>
                  </a:rPr>
                  <a:t>Optimization Goal: minimize transport distance </a:t>
                </a:r>
                <a:br>
                  <a:rPr lang="en-US" sz="1600" dirty="0">
                    <a:solidFill>
                      <a:srgbClr val="53585F"/>
                    </a:solidFill>
                    <a:latin typeface="Arial" panose="020B0604020202020204" pitchFamily="34" charset="0"/>
                    <a:cs typeface="Arial" panose="020B0604020202020204" pitchFamily="34" charset="0"/>
                  </a:rPr>
                </a:br>
                <a14:m>
                  <m:oMathPara xmlns:m="http://schemas.openxmlformats.org/officeDocument/2006/math">
                    <m:oMathParaPr>
                      <m:jc m:val="centerGroup"/>
                    </m:oMathParaPr>
                    <m:oMath xmlns:m="http://schemas.openxmlformats.org/officeDocument/2006/math">
                      <m:r>
                        <a:rPr lang="en-US" sz="1600" i="1">
                          <a:solidFill>
                            <a:srgbClr val="53585F"/>
                          </a:solidFill>
                          <a:latin typeface="Cambria Math" panose="02040503050406030204" pitchFamily="18" charset="0"/>
                          <a:cs typeface="Arial" panose="020B0604020202020204" pitchFamily="34" charset="0"/>
                        </a:rPr>
                        <m:t>𝐷</m:t>
                      </m:r>
                      <m:d>
                        <m:dPr>
                          <m:ctrlPr>
                            <a:rPr lang="en-US" sz="1600" i="1">
                              <a:solidFill>
                                <a:srgbClr val="53585F"/>
                              </a:solidFill>
                              <a:latin typeface="Cambria Math" charset="0"/>
                              <a:cs typeface="Arial" panose="020B0604020202020204" pitchFamily="34" charset="0"/>
                            </a:rPr>
                          </m:ctrlPr>
                        </m:dPr>
                        <m:e>
                          <m:r>
                            <a:rPr lang="en-US" sz="1600" i="1">
                              <a:solidFill>
                                <a:srgbClr val="53585F"/>
                              </a:solidFill>
                              <a:latin typeface="Cambria Math" panose="02040503050406030204" pitchFamily="18" charset="0"/>
                              <a:cs typeface="Arial" panose="020B0604020202020204" pitchFamily="34" charset="0"/>
                            </a:rPr>
                            <m:t>𝑆</m:t>
                          </m:r>
                          <m:r>
                            <a:rPr lang="en-US" sz="1600" i="1">
                              <a:solidFill>
                                <a:srgbClr val="53585F"/>
                              </a:solidFill>
                              <a:latin typeface="Cambria Math" panose="02040503050406030204" pitchFamily="18" charset="0"/>
                              <a:cs typeface="Arial" panose="020B0604020202020204" pitchFamily="34" charset="0"/>
                            </a:rPr>
                            <m:t>,</m:t>
                          </m:r>
                          <m:r>
                            <a:rPr lang="en-US" sz="1600" i="1">
                              <a:solidFill>
                                <a:srgbClr val="53585F"/>
                              </a:solidFill>
                              <a:latin typeface="Cambria Math" panose="02040503050406030204" pitchFamily="18" charset="0"/>
                              <a:cs typeface="Arial" panose="020B0604020202020204" pitchFamily="34" charset="0"/>
                            </a:rPr>
                            <m:t>𝑇</m:t>
                          </m:r>
                        </m:e>
                      </m:d>
                      <m:r>
                        <a:rPr lang="en-US" sz="1600" i="1">
                          <a:solidFill>
                            <a:srgbClr val="53585F"/>
                          </a:solidFill>
                          <a:latin typeface="Cambria Math" panose="02040503050406030204" pitchFamily="18" charset="0"/>
                          <a:cs typeface="Arial" panose="020B0604020202020204" pitchFamily="34" charset="0"/>
                        </a:rPr>
                        <m:t>=</m:t>
                      </m:r>
                      <m:func>
                        <m:funcPr>
                          <m:ctrlPr>
                            <a:rPr lang="en-US" sz="1600" i="1">
                              <a:solidFill>
                                <a:srgbClr val="53585F"/>
                              </a:solidFill>
                              <a:latin typeface="Cambria Math" charset="0"/>
                              <a:cs typeface="Arial" panose="020B0604020202020204" pitchFamily="34" charset="0"/>
                            </a:rPr>
                          </m:ctrlPr>
                        </m:funcPr>
                        <m:fName>
                          <m:limLow>
                            <m:limLowPr>
                              <m:ctrlPr>
                                <a:rPr lang="en-US" sz="1600" i="1">
                                  <a:solidFill>
                                    <a:srgbClr val="53585F"/>
                                  </a:solidFill>
                                  <a:latin typeface="Cambria Math" charset="0"/>
                                  <a:cs typeface="Arial" panose="020B0604020202020204" pitchFamily="34" charset="0"/>
                                </a:rPr>
                              </m:ctrlPr>
                            </m:limLowPr>
                            <m:e>
                              <m:r>
                                <m:rPr>
                                  <m:sty m:val="p"/>
                                </m:rPr>
                                <a:rPr lang="en-US" sz="1600">
                                  <a:solidFill>
                                    <a:srgbClr val="53585F"/>
                                  </a:solidFill>
                                  <a:latin typeface="Cambria Math" panose="02040503050406030204" pitchFamily="18" charset="0"/>
                                  <a:cs typeface="Arial" panose="020B0604020202020204" pitchFamily="34" charset="0"/>
                                </a:rPr>
                                <m:t>min</m:t>
                              </m:r>
                            </m:e>
                            <m:lim>
                              <m:r>
                                <a:rPr lang="en-US" sz="1600" i="1">
                                  <a:solidFill>
                                    <a:srgbClr val="53585F"/>
                                  </a:solidFill>
                                  <a:latin typeface="Cambria Math" panose="02040503050406030204" pitchFamily="18" charset="0"/>
                                  <a:cs typeface="Arial" panose="020B0604020202020204" pitchFamily="34" charset="0"/>
                                </a:rPr>
                                <m:t>𝑇</m:t>
                              </m:r>
                            </m:lim>
                          </m:limLow>
                        </m:fName>
                        <m:e>
                          <m:r>
                            <a:rPr lang="en-US" sz="1600" b="1" i="1">
                              <a:solidFill>
                                <a:srgbClr val="53585F"/>
                              </a:solidFill>
                              <a:latin typeface="Cambria Math" panose="02040503050406030204" pitchFamily="18" charset="0"/>
                              <a:cs typeface="Arial" panose="020B0604020202020204" pitchFamily="34" charset="0"/>
                            </a:rPr>
                            <m:t>𝑻</m:t>
                          </m:r>
                          <m:r>
                            <a:rPr lang="en-US" sz="1600" i="1">
                              <a:solidFill>
                                <a:srgbClr val="53585F"/>
                              </a:solidFill>
                              <a:latin typeface="Cambria Math" panose="02040503050406030204" pitchFamily="18" charset="0"/>
                              <a:ea typeface="Cambria Math" panose="02040503050406030204" pitchFamily="18" charset="0"/>
                              <a:cs typeface="Arial" panose="020B0604020202020204" pitchFamily="34" charset="0"/>
                            </a:rPr>
                            <m:t>∙</m:t>
                          </m:r>
                          <m:r>
                            <a:rPr lang="en-US" sz="1600" b="1" i="1">
                              <a:solidFill>
                                <a:srgbClr val="53585F"/>
                              </a:solidFill>
                              <a:latin typeface="Cambria Math" panose="02040503050406030204" pitchFamily="18" charset="0"/>
                              <a:ea typeface="Cambria Math" panose="02040503050406030204" pitchFamily="18" charset="0"/>
                              <a:cs typeface="Arial" panose="020B0604020202020204" pitchFamily="34" charset="0"/>
                            </a:rPr>
                            <m:t>𝑪</m:t>
                          </m:r>
                        </m:e>
                      </m:func>
                    </m:oMath>
                  </m:oMathPara>
                </a14:m>
                <a:endParaRPr lang="en-US" sz="1600" dirty="0">
                  <a:solidFill>
                    <a:srgbClr val="53585F"/>
                  </a:solidFill>
                  <a:latin typeface="Arial" panose="020B0604020202020204" pitchFamily="34" charset="0"/>
                  <a:cs typeface="Arial" panose="020B0604020202020204" pitchFamily="34" charset="0"/>
                </a:endParaRPr>
              </a:p>
            </p:txBody>
          </p:sp>
        </mc:Choice>
        <mc:Fallback xmlns="">
          <p:sp>
            <p:nvSpPr>
              <p:cNvPr id="29" name="Google Shape;233;p21">
                <a:extLst>
                  <a:ext uri="{FF2B5EF4-FFF2-40B4-BE49-F238E27FC236}">
                    <a16:creationId xmlns:a16="http://schemas.microsoft.com/office/drawing/2014/main" id="{71CF81B8-720A-BCCE-D1A8-E0474164DC09}"/>
                  </a:ext>
                </a:extLst>
              </p:cNvPr>
              <p:cNvSpPr txBox="1">
                <a:spLocks noRot="1" noChangeAspect="1" noMove="1" noResize="1" noEditPoints="1" noAdjustHandles="1" noChangeArrowheads="1" noChangeShapeType="1" noTextEdit="1"/>
              </p:cNvSpPr>
              <p:nvPr/>
            </p:nvSpPr>
            <p:spPr>
              <a:xfrm rot="2036">
                <a:off x="1749221" y="3950206"/>
                <a:ext cx="4440371" cy="524391"/>
              </a:xfrm>
              <a:prstGeom prst="rect">
                <a:avLst/>
              </a:prstGeom>
              <a:blipFill>
                <a:blip r:embed="rId7"/>
                <a:stretch>
                  <a:fillRect t="-51163" b="-55814"/>
                </a:stretch>
              </a:blipFill>
              <a:ln>
                <a:noFill/>
              </a:ln>
            </p:spPr>
            <p:txBody>
              <a:bodyPr/>
              <a:lstStyle/>
              <a:p>
                <a:r>
                  <a:rPr lang="en-US">
                    <a:noFill/>
                  </a:rPr>
                  <a:t> </a:t>
                </a:r>
              </a:p>
            </p:txBody>
          </p:sp>
        </mc:Fallback>
      </mc:AlternateContent>
      <p:sp>
        <p:nvSpPr>
          <p:cNvPr id="18" name="Rounded Rectangle 17">
            <a:extLst>
              <a:ext uri="{FF2B5EF4-FFF2-40B4-BE49-F238E27FC236}">
                <a16:creationId xmlns:a16="http://schemas.microsoft.com/office/drawing/2014/main" xmlns="" id="{D6AAFE02-548C-4840-848E-34DC08E95F60}"/>
              </a:ext>
            </a:extLst>
          </p:cNvPr>
          <p:cNvSpPr/>
          <p:nvPr/>
        </p:nvSpPr>
        <p:spPr>
          <a:xfrm>
            <a:off x="672940" y="1194451"/>
            <a:ext cx="5842161" cy="688975"/>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26" name="Text Placeholder 2">
            <a:extLst>
              <a:ext uri="{FF2B5EF4-FFF2-40B4-BE49-F238E27FC236}">
                <a16:creationId xmlns:a16="http://schemas.microsoft.com/office/drawing/2014/main" xmlns="" id="{E7E45BB6-9771-6709-457A-C3E3EC934130}"/>
              </a:ext>
            </a:extLst>
          </p:cNvPr>
          <p:cNvSpPr txBox="1">
            <a:spLocks/>
          </p:cNvSpPr>
          <p:nvPr/>
        </p:nvSpPr>
        <p:spPr>
          <a:xfrm>
            <a:off x="486692" y="1194451"/>
            <a:ext cx="6079061" cy="684421"/>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lnSpc>
                <a:spcPct val="10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86262" indent="0">
              <a:buNone/>
            </a:pPr>
            <a:r>
              <a:rPr lang="en-US" sz="2133" b="1">
                <a:solidFill>
                  <a:schemeClr val="bg1"/>
                </a:solidFill>
                <a:latin typeface="+mn-lt"/>
              </a:rPr>
              <a:t>Structured Alignment via Optimal Transport</a:t>
            </a:r>
            <a:endParaRPr lang="en-US" sz="2133" b="1" dirty="0">
              <a:solidFill>
                <a:schemeClr val="bg1"/>
              </a:solidFill>
              <a:latin typeface="+mn-lt"/>
            </a:endParaRPr>
          </a:p>
        </p:txBody>
      </p:sp>
      <p:sp>
        <p:nvSpPr>
          <p:cNvPr id="27" name="TextBox 26">
            <a:extLst>
              <a:ext uri="{FF2B5EF4-FFF2-40B4-BE49-F238E27FC236}">
                <a16:creationId xmlns:a16="http://schemas.microsoft.com/office/drawing/2014/main" xmlns="" id="{0756FDAF-B184-CC25-17CB-AE39F0DFC7AD}"/>
              </a:ext>
            </a:extLst>
          </p:cNvPr>
          <p:cNvSpPr txBox="1"/>
          <p:nvPr/>
        </p:nvSpPr>
        <p:spPr>
          <a:xfrm>
            <a:off x="1122443" y="2002375"/>
            <a:ext cx="6273208" cy="379656"/>
          </a:xfrm>
          <a:prstGeom prst="rect">
            <a:avLst/>
          </a:prstGeom>
          <a:noFill/>
        </p:spPr>
        <p:txBody>
          <a:bodyPr wrap="square">
            <a:spAutoFit/>
          </a:bodyPr>
          <a:lstStyle/>
          <a:p>
            <a:r>
              <a:rPr lang="en-US" sz="1867" dirty="0">
                <a:solidFill>
                  <a:schemeClr val="tx1">
                    <a:lumMod val="75000"/>
                    <a:lumOff val="25000"/>
                  </a:schemeClr>
                </a:solidFill>
              </a:rPr>
              <a:t>Text Event Graph </a:t>
            </a:r>
            <a:r>
              <a:rPr lang="zh-CN" altLang="en-US" sz="1867" dirty="0">
                <a:solidFill>
                  <a:schemeClr val="tx1">
                    <a:lumMod val="75000"/>
                    <a:lumOff val="25000"/>
                  </a:schemeClr>
                </a:solidFill>
              </a:rPr>
              <a:t>          </a:t>
            </a:r>
            <a:r>
              <a:rPr lang="en-US" sz="1867" dirty="0">
                <a:solidFill>
                  <a:schemeClr val="tx1">
                    <a:lumMod val="75000"/>
                    <a:lumOff val="25000"/>
                  </a:schemeClr>
                </a:solidFill>
                <a:sym typeface="Wingdings" pitchFamily="2" charset="2"/>
              </a:rPr>
              <a:t>Image Event Graph</a:t>
            </a:r>
            <a:endParaRPr lang="en-US" sz="1867" dirty="0">
              <a:solidFill>
                <a:schemeClr val="tx1">
                  <a:lumMod val="75000"/>
                  <a:lumOff val="25000"/>
                </a:schemeClr>
              </a:solidFill>
            </a:endParaRPr>
          </a:p>
        </p:txBody>
      </p:sp>
      <p:sp>
        <p:nvSpPr>
          <p:cNvPr id="28" name="Right Arrow 27">
            <a:extLst>
              <a:ext uri="{FF2B5EF4-FFF2-40B4-BE49-F238E27FC236}">
                <a16:creationId xmlns:a16="http://schemas.microsoft.com/office/drawing/2014/main" xmlns="" id="{8F770930-0C77-AE04-972B-6EC178F32172}"/>
              </a:ext>
            </a:extLst>
          </p:cNvPr>
          <p:cNvSpPr/>
          <p:nvPr/>
        </p:nvSpPr>
        <p:spPr>
          <a:xfrm>
            <a:off x="3439886" y="2103243"/>
            <a:ext cx="246308" cy="208632"/>
          </a:xfrm>
          <a:prstGeom prst="rightArrow">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bg1">
                  <a:lumMod val="75000"/>
                </a:schemeClr>
              </a:solidFill>
            </a:endParaRPr>
          </a:p>
        </p:txBody>
      </p:sp>
      <p:sp>
        <p:nvSpPr>
          <p:cNvPr id="31" name="Right Arrow 30">
            <a:extLst>
              <a:ext uri="{FF2B5EF4-FFF2-40B4-BE49-F238E27FC236}">
                <a16:creationId xmlns:a16="http://schemas.microsoft.com/office/drawing/2014/main" xmlns="" id="{25ADD9D0-7335-4A65-A147-A729A137CC50}"/>
              </a:ext>
            </a:extLst>
          </p:cNvPr>
          <p:cNvSpPr/>
          <p:nvPr/>
        </p:nvSpPr>
        <p:spPr>
          <a:xfrm flipH="1">
            <a:off x="3209405" y="2103243"/>
            <a:ext cx="246308" cy="208632"/>
          </a:xfrm>
          <a:prstGeom prst="rightArrow">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bg1">
                  <a:lumMod val="75000"/>
                </a:schemeClr>
              </a:solidFill>
            </a:endParaRPr>
          </a:p>
        </p:txBody>
      </p:sp>
      <p:sp>
        <p:nvSpPr>
          <p:cNvPr id="5" name="Google Shape;373;p26">
            <a:extLst>
              <a:ext uri="{FF2B5EF4-FFF2-40B4-BE49-F238E27FC236}">
                <a16:creationId xmlns:a16="http://schemas.microsoft.com/office/drawing/2014/main" xmlns="" id="{84FD1FEB-2742-E368-BEAD-EC3C6BD6EC12}"/>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6" name="Google Shape;376;p26">
            <a:extLst>
              <a:ext uri="{FF2B5EF4-FFF2-40B4-BE49-F238E27FC236}">
                <a16:creationId xmlns:a16="http://schemas.microsoft.com/office/drawing/2014/main" xmlns="" id="{C1AD7813-15EE-5A6D-F302-02AF5DC195B9}"/>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1153733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xmlns="" id="{0F61F95A-5038-022D-3151-5AC04716B57A}"/>
              </a:ext>
            </a:extLst>
          </p:cNvPr>
          <p:cNvSpPr/>
          <p:nvPr/>
        </p:nvSpPr>
        <p:spPr>
          <a:xfrm>
            <a:off x="6569423" y="4043221"/>
            <a:ext cx="5389821" cy="2686683"/>
          </a:xfrm>
          <a:prstGeom prst="roundRect">
            <a:avLst>
              <a:gd name="adj" fmla="val 9559"/>
            </a:avLst>
          </a:prstGeom>
          <a:solidFill>
            <a:schemeClr val="bg1"/>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2" name="Title 1">
            <a:extLst>
              <a:ext uri="{FF2B5EF4-FFF2-40B4-BE49-F238E27FC236}">
                <a16:creationId xmlns:a16="http://schemas.microsoft.com/office/drawing/2014/main" xmlns="" id="{BB7D63F5-5C58-404B-A1FB-3A3B1686F314}"/>
              </a:ext>
            </a:extLst>
          </p:cNvPr>
          <p:cNvSpPr>
            <a:spLocks noGrp="1"/>
          </p:cNvSpPr>
          <p:nvPr>
            <p:ph type="title"/>
          </p:nvPr>
        </p:nvSpPr>
        <p:spPr/>
        <p:txBody>
          <a:bodyPr/>
          <a:lstStyle/>
          <a:p>
            <a:r>
              <a:rPr lang="en-US" dirty="0">
                <a:solidFill>
                  <a:srgbClr val="53585F"/>
                </a:solidFill>
              </a:rPr>
              <a:t>The first V+L Pretraining with </a:t>
            </a:r>
            <a:r>
              <a:rPr lang="en-US" b="1" dirty="0">
                <a:solidFill>
                  <a:srgbClr val="53585F"/>
                </a:solidFill>
              </a:rPr>
              <a:t>Event Semantic Structures</a:t>
            </a:r>
            <a:endParaRPr lang="en-US" dirty="0">
              <a:solidFill>
                <a:srgbClr val="53585F"/>
              </a:solidFill>
            </a:endParaRPr>
          </a:p>
        </p:txBody>
      </p:sp>
      <p:sp>
        <p:nvSpPr>
          <p:cNvPr id="3" name="Text Placeholder 2">
            <a:extLst>
              <a:ext uri="{FF2B5EF4-FFF2-40B4-BE49-F238E27FC236}">
                <a16:creationId xmlns:a16="http://schemas.microsoft.com/office/drawing/2014/main" xmlns="" id="{BC80E685-1AC4-3440-9755-BCB60429B90F}"/>
              </a:ext>
            </a:extLst>
          </p:cNvPr>
          <p:cNvSpPr>
            <a:spLocks noGrp="1"/>
          </p:cNvSpPr>
          <p:nvPr>
            <p:ph type="body" idx="4294967295"/>
          </p:nvPr>
        </p:nvSpPr>
        <p:spPr>
          <a:xfrm>
            <a:off x="0" y="1231900"/>
            <a:ext cx="6250517" cy="4944533"/>
          </a:xfrm>
        </p:spPr>
        <p:txBody>
          <a:bodyPr/>
          <a:lstStyle/>
          <a:p>
            <a:pPr marL="186262" indent="0">
              <a:buNone/>
            </a:pPr>
            <a:r>
              <a:rPr lang="en-US" b="1" dirty="0">
                <a:solidFill>
                  <a:schemeClr val="bg1"/>
                </a:solidFill>
              </a:rPr>
              <a:t>Structured Alignment via Optimal Transport</a:t>
            </a:r>
          </a:p>
        </p:txBody>
      </p:sp>
      <p:pic>
        <p:nvPicPr>
          <p:cNvPr id="4" name="Picture 3" descr="Graphical user interface&#10;&#10;Description automatically generated">
            <a:extLst>
              <a:ext uri="{FF2B5EF4-FFF2-40B4-BE49-F238E27FC236}">
                <a16:creationId xmlns:a16="http://schemas.microsoft.com/office/drawing/2014/main" xmlns="" id="{24EC82FC-F223-669C-AE24-F7B3E2A1FDF1}"/>
              </a:ext>
            </a:extLst>
          </p:cNvPr>
          <p:cNvPicPr>
            <a:picLocks noChangeAspect="1"/>
          </p:cNvPicPr>
          <p:nvPr/>
        </p:nvPicPr>
        <p:blipFill rotWithShape="1">
          <a:blip r:embed="rId3"/>
          <a:srcRect r="-4487" b="60723"/>
          <a:stretch/>
        </p:blipFill>
        <p:spPr>
          <a:xfrm>
            <a:off x="6565754" y="951557"/>
            <a:ext cx="5634833" cy="3091665"/>
          </a:xfrm>
          <a:prstGeom prst="rect">
            <a:avLst/>
          </a:prstGeom>
        </p:spPr>
      </p:pic>
      <p:pic>
        <p:nvPicPr>
          <p:cNvPr id="9" name="Picture 8">
            <a:extLst>
              <a:ext uri="{FF2B5EF4-FFF2-40B4-BE49-F238E27FC236}">
                <a16:creationId xmlns:a16="http://schemas.microsoft.com/office/drawing/2014/main" xmlns="" id="{D9ED36A0-B53E-F6E3-028A-0CF9C040ABED}"/>
              </a:ext>
            </a:extLst>
          </p:cNvPr>
          <p:cNvPicPr>
            <a:picLocks noChangeAspect="1"/>
          </p:cNvPicPr>
          <p:nvPr/>
        </p:nvPicPr>
        <p:blipFill>
          <a:blip r:embed="rId4"/>
          <a:stretch>
            <a:fillRect/>
          </a:stretch>
        </p:blipFill>
        <p:spPr>
          <a:xfrm>
            <a:off x="7483772" y="4659480"/>
            <a:ext cx="3657600" cy="389200"/>
          </a:xfrm>
          <a:prstGeom prst="rect">
            <a:avLst/>
          </a:prstGeom>
        </p:spPr>
      </p:pic>
      <p:pic>
        <p:nvPicPr>
          <p:cNvPr id="11" name="Picture 10" descr="Text&#10;&#10;Description automatically generated">
            <a:extLst>
              <a:ext uri="{FF2B5EF4-FFF2-40B4-BE49-F238E27FC236}">
                <a16:creationId xmlns:a16="http://schemas.microsoft.com/office/drawing/2014/main" xmlns="" id="{5602CDB1-E53E-073F-ED46-18F7A3C6F8E8}"/>
              </a:ext>
            </a:extLst>
          </p:cNvPr>
          <p:cNvPicPr>
            <a:picLocks noChangeAspect="1"/>
          </p:cNvPicPr>
          <p:nvPr/>
        </p:nvPicPr>
        <p:blipFill>
          <a:blip r:embed="rId5"/>
          <a:stretch>
            <a:fillRect/>
          </a:stretch>
        </p:blipFill>
        <p:spPr>
          <a:xfrm>
            <a:off x="7483772" y="5118873"/>
            <a:ext cx="3641757" cy="114055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4C1C8097-3116-D42C-F74D-63BA7681BC7D}"/>
              </a:ext>
            </a:extLst>
          </p:cNvPr>
          <p:cNvPicPr>
            <a:picLocks noChangeAspect="1"/>
          </p:cNvPicPr>
          <p:nvPr/>
        </p:nvPicPr>
        <p:blipFill>
          <a:blip r:embed="rId6"/>
          <a:stretch>
            <a:fillRect/>
          </a:stretch>
        </p:blipFill>
        <p:spPr>
          <a:xfrm>
            <a:off x="7483773" y="6255845"/>
            <a:ext cx="3044921" cy="474060"/>
          </a:xfrm>
          <a:prstGeom prst="rect">
            <a:avLst/>
          </a:prstGeom>
        </p:spPr>
      </p:pic>
      <p:sp>
        <p:nvSpPr>
          <p:cNvPr id="15" name="TextBox 14">
            <a:extLst>
              <a:ext uri="{FF2B5EF4-FFF2-40B4-BE49-F238E27FC236}">
                <a16:creationId xmlns:a16="http://schemas.microsoft.com/office/drawing/2014/main" xmlns="" id="{AE60F590-4F23-4AD5-87A4-DC79928C1D7A}"/>
              </a:ext>
            </a:extLst>
          </p:cNvPr>
          <p:cNvSpPr txBox="1"/>
          <p:nvPr/>
        </p:nvSpPr>
        <p:spPr>
          <a:xfrm>
            <a:off x="6557166" y="4014099"/>
            <a:ext cx="5634833" cy="584775"/>
          </a:xfrm>
          <a:prstGeom prst="rect">
            <a:avLst/>
          </a:prstGeom>
          <a:noFill/>
        </p:spPr>
        <p:txBody>
          <a:bodyPr wrap="square">
            <a:spAutoFit/>
          </a:bodyPr>
          <a:lstStyle/>
          <a:p>
            <a:r>
              <a:rPr lang="en-US" sz="1600" dirty="0"/>
              <a:t>The</a:t>
            </a:r>
            <a:r>
              <a:rPr lang="zh-CN" altLang="en-US" sz="1600" dirty="0"/>
              <a:t> </a:t>
            </a:r>
            <a:r>
              <a:rPr lang="en-US" altLang="zh-CN" sz="1600" dirty="0"/>
              <a:t>optimal</a:t>
            </a:r>
            <a:r>
              <a:rPr lang="zh-CN" altLang="en-US" sz="1600" dirty="0"/>
              <a:t> </a:t>
            </a:r>
            <a:r>
              <a:rPr lang="en-US" altLang="zh-CN" sz="1600" b="1" i="1" dirty="0">
                <a:latin typeface="Times New Roman" panose="02020603050405020304" pitchFamily="18" charset="0"/>
                <a:cs typeface="Times New Roman" panose="02020603050405020304" pitchFamily="18" charset="0"/>
              </a:rPr>
              <a:t>T</a:t>
            </a:r>
            <a:r>
              <a:rPr lang="zh-CN" altLang="en-US" sz="1600" dirty="0"/>
              <a:t> </a:t>
            </a:r>
            <a:r>
              <a:rPr lang="en-US" altLang="zh-CN" sz="1600" dirty="0"/>
              <a:t>is</a:t>
            </a:r>
            <a:r>
              <a:rPr lang="zh-CN" altLang="en-US" sz="1600" dirty="0"/>
              <a:t> </a:t>
            </a:r>
            <a:r>
              <a:rPr lang="en-US" sz="1600" dirty="0"/>
              <a:t>approximated by a differentiable </a:t>
            </a:r>
            <a:br>
              <a:rPr lang="en-US" sz="1600" dirty="0"/>
            </a:br>
            <a:r>
              <a:rPr lang="en-US" sz="1600" dirty="0" err="1"/>
              <a:t>Sinkhorn</a:t>
            </a:r>
            <a:r>
              <a:rPr lang="zh-CN" altLang="en-US" sz="1600" dirty="0"/>
              <a:t> </a:t>
            </a:r>
            <a:r>
              <a:rPr lang="en-US" sz="1600" dirty="0" err="1"/>
              <a:t>Knopp</a:t>
            </a:r>
            <a:r>
              <a:rPr lang="en-US" sz="1600" dirty="0"/>
              <a:t> algorithm (</a:t>
            </a:r>
            <a:r>
              <a:rPr lang="en-US" sz="1600" dirty="0" err="1"/>
              <a:t>Sinkhorn</a:t>
            </a:r>
            <a:r>
              <a:rPr lang="en-US" sz="1600" dirty="0"/>
              <a:t>, 1964; </a:t>
            </a:r>
            <a:r>
              <a:rPr lang="en-US" sz="1600" dirty="0" err="1"/>
              <a:t>Cuturi</a:t>
            </a:r>
            <a:r>
              <a:rPr lang="en-US" sz="1600" dirty="0"/>
              <a:t>, 2013)</a:t>
            </a:r>
          </a:p>
        </p:txBody>
      </p:sp>
      <p:pic>
        <p:nvPicPr>
          <p:cNvPr id="18" name="Picture 17">
            <a:extLst>
              <a:ext uri="{FF2B5EF4-FFF2-40B4-BE49-F238E27FC236}">
                <a16:creationId xmlns:a16="http://schemas.microsoft.com/office/drawing/2014/main" xmlns="" id="{2C197B1A-BF19-FE8B-31B5-9B02DE59A5A9}"/>
              </a:ext>
            </a:extLst>
          </p:cNvPr>
          <p:cNvPicPr>
            <a:picLocks noChangeAspect="1"/>
          </p:cNvPicPr>
          <p:nvPr/>
        </p:nvPicPr>
        <p:blipFill>
          <a:blip r:embed="rId7"/>
          <a:stretch>
            <a:fillRect/>
          </a:stretch>
        </p:blipFill>
        <p:spPr>
          <a:xfrm>
            <a:off x="1584964" y="5420722"/>
            <a:ext cx="2780427" cy="315149"/>
          </a:xfrm>
          <a:prstGeom prst="rect">
            <a:avLst/>
          </a:prstGeom>
        </p:spPr>
      </p:pic>
      <p:sp>
        <p:nvSpPr>
          <p:cNvPr id="20" name="Google Shape;231;p21">
            <a:extLst>
              <a:ext uri="{FF2B5EF4-FFF2-40B4-BE49-F238E27FC236}">
                <a16:creationId xmlns:a16="http://schemas.microsoft.com/office/drawing/2014/main" xmlns="" id="{889A5009-8282-ADEE-98CF-36FD75E3D9EB}"/>
              </a:ext>
            </a:extLst>
          </p:cNvPr>
          <p:cNvSpPr/>
          <p:nvPr/>
        </p:nvSpPr>
        <p:spPr>
          <a:xfrm rot="5402036">
            <a:off x="3325700" y="566144"/>
            <a:ext cx="688969" cy="5095073"/>
          </a:xfrm>
          <a:prstGeom prst="roundRect">
            <a:avLst>
              <a:gd name="adj" fmla="val 50000"/>
            </a:avLst>
          </a:prstGeom>
          <a:solidFill>
            <a:srgbClr val="F1F4F5"/>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p>
        </p:txBody>
      </p:sp>
      <p:sp>
        <p:nvSpPr>
          <p:cNvPr id="21" name="Google Shape;232;p21">
            <a:extLst>
              <a:ext uri="{FF2B5EF4-FFF2-40B4-BE49-F238E27FC236}">
                <a16:creationId xmlns:a16="http://schemas.microsoft.com/office/drawing/2014/main" xmlns="" id="{030AD8B6-B982-A895-3DB6-ED67C654C3BA}"/>
              </a:ext>
            </a:extLst>
          </p:cNvPr>
          <p:cNvSpPr/>
          <p:nvPr/>
        </p:nvSpPr>
        <p:spPr>
          <a:xfrm>
            <a:off x="1257667" y="2858203"/>
            <a:ext cx="498800" cy="4988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algn="ctr"/>
            <a:r>
              <a:rPr lang="en" sz="1600" b="1" dirty="0">
                <a:solidFill>
                  <a:srgbClr val="53585F"/>
                </a:solidFill>
                <a:latin typeface="Roboto"/>
                <a:ea typeface="Roboto"/>
                <a:cs typeface="Roboto"/>
                <a:sym typeface="Roboto"/>
              </a:rPr>
              <a:t>1</a:t>
            </a:r>
            <a:endParaRPr sz="1600" b="1" dirty="0">
              <a:solidFill>
                <a:srgbClr val="53585F"/>
              </a:solidFill>
              <a:latin typeface="Roboto"/>
              <a:ea typeface="Roboto"/>
              <a:cs typeface="Roboto"/>
              <a:sym typeface="Roboto"/>
            </a:endParaRPr>
          </a:p>
        </p:txBody>
      </p:sp>
      <p:sp>
        <p:nvSpPr>
          <p:cNvPr id="22" name="Google Shape;233;p21">
            <a:extLst>
              <a:ext uri="{FF2B5EF4-FFF2-40B4-BE49-F238E27FC236}">
                <a16:creationId xmlns:a16="http://schemas.microsoft.com/office/drawing/2014/main" xmlns="" id="{DE6DC398-F664-8670-4BC8-BBA2FE2A7DEB}"/>
              </a:ext>
            </a:extLst>
          </p:cNvPr>
          <p:cNvSpPr txBox="1"/>
          <p:nvPr/>
        </p:nvSpPr>
        <p:spPr>
          <a:xfrm rot="2036">
            <a:off x="1777360" y="2828101"/>
            <a:ext cx="4119160" cy="524391"/>
          </a:xfrm>
          <a:prstGeom prst="rect">
            <a:avLst/>
          </a:prstGeom>
          <a:noFill/>
          <a:ln>
            <a:noFill/>
          </a:ln>
        </p:spPr>
        <p:txBody>
          <a:bodyPr spcFirstLastPara="1" wrap="square" lIns="121900" tIns="121900" rIns="121900" bIns="121900" anchor="ctr" anchorCtr="0">
            <a:noAutofit/>
          </a:bodyPr>
          <a:lstStyle/>
          <a:p>
            <a:pPr lvl="1">
              <a:lnSpc>
                <a:spcPct val="130000"/>
              </a:lnSpc>
            </a:pPr>
            <a:r>
              <a:rPr lang="en-US" sz="1600" dirty="0">
                <a:solidFill>
                  <a:srgbClr val="53585F"/>
                </a:solidFill>
                <a:latin typeface="Arial" panose="020B0604020202020204" pitchFamily="34" charset="0"/>
                <a:cs typeface="Arial" panose="020B0604020202020204" pitchFamily="34" charset="0"/>
              </a:rPr>
              <a:t>Define cost matrix </a:t>
            </a:r>
            <a:r>
              <a:rPr lang="en-US" sz="1600" b="1" i="1" dirty="0">
                <a:solidFill>
                  <a:srgbClr val="53585F"/>
                </a:solidFill>
                <a:latin typeface="Times New Roman" panose="02020603050405020304" pitchFamily="18" charset="0"/>
                <a:cs typeface="Times New Roman" panose="02020603050405020304" pitchFamily="18" charset="0"/>
              </a:rPr>
              <a:t>C</a:t>
            </a:r>
            <a:r>
              <a:rPr lang="en-US" sz="1600" dirty="0">
                <a:solidFill>
                  <a:srgbClr val="53585F"/>
                </a:solidFill>
                <a:latin typeface="Arial" panose="020B0604020202020204" pitchFamily="34" charset="0"/>
                <a:cs typeface="Arial" panose="020B0604020202020204" pitchFamily="34" charset="0"/>
              </a:rPr>
              <a:t> (embedding similarity)</a:t>
            </a:r>
          </a:p>
        </p:txBody>
      </p:sp>
      <p:sp>
        <p:nvSpPr>
          <p:cNvPr id="24" name="Google Shape;231;p21">
            <a:extLst>
              <a:ext uri="{FF2B5EF4-FFF2-40B4-BE49-F238E27FC236}">
                <a16:creationId xmlns:a16="http://schemas.microsoft.com/office/drawing/2014/main" xmlns="" id="{1AF55DE8-BC1D-5536-EE9F-53E10C6D1571}"/>
              </a:ext>
            </a:extLst>
          </p:cNvPr>
          <p:cNvSpPr/>
          <p:nvPr/>
        </p:nvSpPr>
        <p:spPr>
          <a:xfrm rot="5402036">
            <a:off x="3325698" y="1689144"/>
            <a:ext cx="688969" cy="5095073"/>
          </a:xfrm>
          <a:prstGeom prst="roundRect">
            <a:avLst>
              <a:gd name="adj" fmla="val 50000"/>
            </a:avLst>
          </a:prstGeom>
          <a:solidFill>
            <a:srgbClr val="F1F4F5"/>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p>
        </p:txBody>
      </p:sp>
      <p:sp>
        <p:nvSpPr>
          <p:cNvPr id="25" name="Google Shape;232;p21">
            <a:extLst>
              <a:ext uri="{FF2B5EF4-FFF2-40B4-BE49-F238E27FC236}">
                <a16:creationId xmlns:a16="http://schemas.microsoft.com/office/drawing/2014/main" xmlns="" id="{E1278734-9039-BCBE-9DE7-679CEEF1DE86}"/>
              </a:ext>
            </a:extLst>
          </p:cNvPr>
          <p:cNvSpPr/>
          <p:nvPr/>
        </p:nvSpPr>
        <p:spPr>
          <a:xfrm>
            <a:off x="1257665" y="3981203"/>
            <a:ext cx="498800" cy="4988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algn="ctr"/>
            <a:r>
              <a:rPr lang="en" sz="1600" b="1" dirty="0">
                <a:solidFill>
                  <a:srgbClr val="53585F"/>
                </a:solidFill>
                <a:latin typeface="Roboto"/>
                <a:ea typeface="Roboto"/>
                <a:cs typeface="Roboto"/>
                <a:sym typeface="Roboto"/>
              </a:rPr>
              <a:t>2</a:t>
            </a:r>
            <a:endParaRPr sz="1600" b="1" dirty="0">
              <a:solidFill>
                <a:srgbClr val="53585F"/>
              </a:solidFill>
              <a:latin typeface="Roboto"/>
              <a:ea typeface="Roboto"/>
              <a:cs typeface="Roboto"/>
              <a:sym typeface="Roboto"/>
            </a:endParaRPr>
          </a:p>
        </p:txBody>
      </p:sp>
      <p:sp>
        <p:nvSpPr>
          <p:cNvPr id="27" name="Google Shape;231;p21">
            <a:extLst>
              <a:ext uri="{FF2B5EF4-FFF2-40B4-BE49-F238E27FC236}">
                <a16:creationId xmlns:a16="http://schemas.microsoft.com/office/drawing/2014/main" xmlns="" id="{3C4D8AF4-341A-DA30-957B-C7BCCF28C8BD}"/>
              </a:ext>
            </a:extLst>
          </p:cNvPr>
          <p:cNvSpPr/>
          <p:nvPr/>
        </p:nvSpPr>
        <p:spPr>
          <a:xfrm rot="5402036">
            <a:off x="3329393" y="2844512"/>
            <a:ext cx="688969" cy="5095073"/>
          </a:xfrm>
          <a:prstGeom prst="roundRect">
            <a:avLst>
              <a:gd name="adj" fmla="val 50000"/>
            </a:avLst>
          </a:prstGeom>
          <a:solidFill>
            <a:srgbClr val="F1F4F5"/>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solidFill>
                <a:srgbClr val="53585F"/>
              </a:solidFill>
            </a:endParaRPr>
          </a:p>
        </p:txBody>
      </p:sp>
      <p:sp>
        <p:nvSpPr>
          <p:cNvPr id="28" name="Google Shape;232;p21">
            <a:extLst>
              <a:ext uri="{FF2B5EF4-FFF2-40B4-BE49-F238E27FC236}">
                <a16:creationId xmlns:a16="http://schemas.microsoft.com/office/drawing/2014/main" xmlns="" id="{6A27879B-3806-5E0E-3158-7FD95C7BB750}"/>
              </a:ext>
            </a:extLst>
          </p:cNvPr>
          <p:cNvSpPr/>
          <p:nvPr/>
        </p:nvSpPr>
        <p:spPr>
          <a:xfrm>
            <a:off x="1261360" y="5136571"/>
            <a:ext cx="498800" cy="4988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algn="ctr"/>
            <a:r>
              <a:rPr lang="en" sz="1600" b="1" dirty="0">
                <a:solidFill>
                  <a:srgbClr val="53585F"/>
                </a:solidFill>
                <a:latin typeface="Roboto"/>
                <a:ea typeface="Roboto"/>
                <a:cs typeface="Roboto"/>
                <a:sym typeface="Roboto"/>
              </a:rPr>
              <a:t>3</a:t>
            </a:r>
            <a:endParaRPr sz="1600" b="1" dirty="0">
              <a:solidFill>
                <a:srgbClr val="53585F"/>
              </a:solidFill>
              <a:latin typeface="Roboto"/>
              <a:ea typeface="Roboto"/>
              <a:cs typeface="Roboto"/>
              <a:sym typeface="Roboto"/>
            </a:endParaRPr>
          </a:p>
        </p:txBody>
      </p:sp>
      <mc:AlternateContent xmlns:mc="http://schemas.openxmlformats.org/markup-compatibility/2006" xmlns:a14="http://schemas.microsoft.com/office/drawing/2010/main">
        <mc:Choice Requires="a14">
          <p:sp>
            <p:nvSpPr>
              <p:cNvPr id="29" name="Google Shape;233;p21">
                <a:extLst>
                  <a:ext uri="{FF2B5EF4-FFF2-40B4-BE49-F238E27FC236}">
                    <a16:creationId xmlns:a16="http://schemas.microsoft.com/office/drawing/2014/main" xmlns="" id="{71CF81B8-720A-BCCE-D1A8-E0474164DC09}"/>
                  </a:ext>
                </a:extLst>
              </p:cNvPr>
              <p:cNvSpPr txBox="1"/>
              <p:nvPr/>
            </p:nvSpPr>
            <p:spPr>
              <a:xfrm rot="2036">
                <a:off x="1749221" y="3950206"/>
                <a:ext cx="4440371" cy="524391"/>
              </a:xfrm>
              <a:prstGeom prst="rect">
                <a:avLst/>
              </a:prstGeom>
              <a:noFill/>
              <a:ln>
                <a:noFill/>
              </a:ln>
            </p:spPr>
            <p:txBody>
              <a:bodyPr spcFirstLastPara="1" wrap="square" lIns="121900" tIns="121900" rIns="121900" bIns="121900" anchor="ctr" anchorCtr="0">
                <a:noAutofit/>
              </a:bodyPr>
              <a:lstStyle/>
              <a:p>
                <a:pPr lvl="1">
                  <a:lnSpc>
                    <a:spcPct val="130000"/>
                  </a:lnSpc>
                </a:pPr>
                <a:r>
                  <a:rPr lang="en-US" sz="1600" dirty="0">
                    <a:solidFill>
                      <a:srgbClr val="53585F"/>
                    </a:solidFill>
                    <a:latin typeface="Arial" panose="020B0604020202020204" pitchFamily="34" charset="0"/>
                    <a:cs typeface="Arial" panose="020B0604020202020204" pitchFamily="34" charset="0"/>
                  </a:rPr>
                  <a:t>Optimization Goal: minimize transport distance </a:t>
                </a:r>
                <a:br>
                  <a:rPr lang="en-US" sz="1600" dirty="0">
                    <a:solidFill>
                      <a:srgbClr val="53585F"/>
                    </a:solidFill>
                    <a:latin typeface="Arial" panose="020B0604020202020204" pitchFamily="34" charset="0"/>
                    <a:cs typeface="Arial" panose="020B0604020202020204" pitchFamily="34" charset="0"/>
                  </a:rPr>
                </a:br>
                <a14:m>
                  <m:oMathPara xmlns:m="http://schemas.openxmlformats.org/officeDocument/2006/math">
                    <m:oMathParaPr>
                      <m:jc m:val="centerGroup"/>
                    </m:oMathParaPr>
                    <m:oMath xmlns:m="http://schemas.openxmlformats.org/officeDocument/2006/math">
                      <m:r>
                        <a:rPr lang="en-US" sz="1600" i="1">
                          <a:solidFill>
                            <a:srgbClr val="53585F"/>
                          </a:solidFill>
                          <a:latin typeface="Cambria Math" panose="02040503050406030204" pitchFamily="18" charset="0"/>
                          <a:cs typeface="Arial" panose="020B0604020202020204" pitchFamily="34" charset="0"/>
                        </a:rPr>
                        <m:t>𝐷</m:t>
                      </m:r>
                      <m:d>
                        <m:dPr>
                          <m:ctrlPr>
                            <a:rPr lang="en-US" sz="1600" i="1">
                              <a:solidFill>
                                <a:srgbClr val="53585F"/>
                              </a:solidFill>
                              <a:latin typeface="Cambria Math" charset="0"/>
                              <a:cs typeface="Arial" panose="020B0604020202020204" pitchFamily="34" charset="0"/>
                            </a:rPr>
                          </m:ctrlPr>
                        </m:dPr>
                        <m:e>
                          <m:r>
                            <a:rPr lang="en-US" sz="1600" i="1">
                              <a:solidFill>
                                <a:srgbClr val="53585F"/>
                              </a:solidFill>
                              <a:latin typeface="Cambria Math" panose="02040503050406030204" pitchFamily="18" charset="0"/>
                              <a:cs typeface="Arial" panose="020B0604020202020204" pitchFamily="34" charset="0"/>
                            </a:rPr>
                            <m:t>𝑆</m:t>
                          </m:r>
                          <m:r>
                            <a:rPr lang="en-US" sz="1600" i="1">
                              <a:solidFill>
                                <a:srgbClr val="53585F"/>
                              </a:solidFill>
                              <a:latin typeface="Cambria Math" panose="02040503050406030204" pitchFamily="18" charset="0"/>
                              <a:cs typeface="Arial" panose="020B0604020202020204" pitchFamily="34" charset="0"/>
                            </a:rPr>
                            <m:t>,</m:t>
                          </m:r>
                          <m:r>
                            <a:rPr lang="en-US" sz="1600" i="1">
                              <a:solidFill>
                                <a:srgbClr val="53585F"/>
                              </a:solidFill>
                              <a:latin typeface="Cambria Math" panose="02040503050406030204" pitchFamily="18" charset="0"/>
                              <a:cs typeface="Arial" panose="020B0604020202020204" pitchFamily="34" charset="0"/>
                            </a:rPr>
                            <m:t>𝑇</m:t>
                          </m:r>
                        </m:e>
                      </m:d>
                      <m:r>
                        <a:rPr lang="en-US" sz="1600" i="1">
                          <a:solidFill>
                            <a:srgbClr val="53585F"/>
                          </a:solidFill>
                          <a:latin typeface="Cambria Math" panose="02040503050406030204" pitchFamily="18" charset="0"/>
                          <a:cs typeface="Arial" panose="020B0604020202020204" pitchFamily="34" charset="0"/>
                        </a:rPr>
                        <m:t>=</m:t>
                      </m:r>
                      <m:func>
                        <m:funcPr>
                          <m:ctrlPr>
                            <a:rPr lang="en-US" sz="1600" i="1">
                              <a:solidFill>
                                <a:srgbClr val="53585F"/>
                              </a:solidFill>
                              <a:latin typeface="Cambria Math" charset="0"/>
                              <a:cs typeface="Arial" panose="020B0604020202020204" pitchFamily="34" charset="0"/>
                            </a:rPr>
                          </m:ctrlPr>
                        </m:funcPr>
                        <m:fName>
                          <m:limLow>
                            <m:limLowPr>
                              <m:ctrlPr>
                                <a:rPr lang="en-US" sz="1600" i="1">
                                  <a:solidFill>
                                    <a:srgbClr val="53585F"/>
                                  </a:solidFill>
                                  <a:latin typeface="Cambria Math" charset="0"/>
                                  <a:cs typeface="Arial" panose="020B0604020202020204" pitchFamily="34" charset="0"/>
                                </a:rPr>
                              </m:ctrlPr>
                            </m:limLowPr>
                            <m:e>
                              <m:r>
                                <m:rPr>
                                  <m:sty m:val="p"/>
                                </m:rPr>
                                <a:rPr lang="en-US" sz="1600">
                                  <a:solidFill>
                                    <a:srgbClr val="53585F"/>
                                  </a:solidFill>
                                  <a:latin typeface="Cambria Math" panose="02040503050406030204" pitchFamily="18" charset="0"/>
                                  <a:cs typeface="Arial" panose="020B0604020202020204" pitchFamily="34" charset="0"/>
                                </a:rPr>
                                <m:t>min</m:t>
                              </m:r>
                            </m:e>
                            <m:lim>
                              <m:r>
                                <a:rPr lang="en-US" sz="1600" i="1">
                                  <a:solidFill>
                                    <a:srgbClr val="53585F"/>
                                  </a:solidFill>
                                  <a:latin typeface="Cambria Math" panose="02040503050406030204" pitchFamily="18" charset="0"/>
                                  <a:cs typeface="Arial" panose="020B0604020202020204" pitchFamily="34" charset="0"/>
                                </a:rPr>
                                <m:t>𝑇</m:t>
                              </m:r>
                            </m:lim>
                          </m:limLow>
                        </m:fName>
                        <m:e>
                          <m:r>
                            <a:rPr lang="en-US" sz="1600" b="1" i="1">
                              <a:solidFill>
                                <a:srgbClr val="53585F"/>
                              </a:solidFill>
                              <a:latin typeface="Cambria Math" panose="02040503050406030204" pitchFamily="18" charset="0"/>
                              <a:cs typeface="Arial" panose="020B0604020202020204" pitchFamily="34" charset="0"/>
                            </a:rPr>
                            <m:t>𝑻</m:t>
                          </m:r>
                          <m:r>
                            <a:rPr lang="en-US" sz="1600" i="1">
                              <a:solidFill>
                                <a:srgbClr val="53585F"/>
                              </a:solidFill>
                              <a:latin typeface="Cambria Math" panose="02040503050406030204" pitchFamily="18" charset="0"/>
                              <a:ea typeface="Cambria Math" panose="02040503050406030204" pitchFamily="18" charset="0"/>
                              <a:cs typeface="Arial" panose="020B0604020202020204" pitchFamily="34" charset="0"/>
                            </a:rPr>
                            <m:t>∙</m:t>
                          </m:r>
                          <m:r>
                            <a:rPr lang="en-US" sz="1600" b="1" i="1">
                              <a:solidFill>
                                <a:srgbClr val="53585F"/>
                              </a:solidFill>
                              <a:latin typeface="Cambria Math" panose="02040503050406030204" pitchFamily="18" charset="0"/>
                              <a:ea typeface="Cambria Math" panose="02040503050406030204" pitchFamily="18" charset="0"/>
                              <a:cs typeface="Arial" panose="020B0604020202020204" pitchFamily="34" charset="0"/>
                            </a:rPr>
                            <m:t>𝑪</m:t>
                          </m:r>
                        </m:e>
                      </m:func>
                    </m:oMath>
                  </m:oMathPara>
                </a14:m>
                <a:endParaRPr lang="en-US" sz="1600" dirty="0">
                  <a:solidFill>
                    <a:srgbClr val="53585F"/>
                  </a:solidFill>
                  <a:latin typeface="Arial" panose="020B0604020202020204" pitchFamily="34" charset="0"/>
                  <a:cs typeface="Arial" panose="020B0604020202020204" pitchFamily="34" charset="0"/>
                </a:endParaRPr>
              </a:p>
            </p:txBody>
          </p:sp>
        </mc:Choice>
        <mc:Fallback xmlns="">
          <p:sp>
            <p:nvSpPr>
              <p:cNvPr id="29" name="Google Shape;233;p21">
                <a:extLst>
                  <a:ext uri="{FF2B5EF4-FFF2-40B4-BE49-F238E27FC236}">
                    <a16:creationId xmlns:a16="http://schemas.microsoft.com/office/drawing/2014/main" id="{71CF81B8-720A-BCCE-D1A8-E0474164DC09}"/>
                  </a:ext>
                </a:extLst>
              </p:cNvPr>
              <p:cNvSpPr txBox="1">
                <a:spLocks noRot="1" noChangeAspect="1" noMove="1" noResize="1" noEditPoints="1" noAdjustHandles="1" noChangeArrowheads="1" noChangeShapeType="1" noTextEdit="1"/>
              </p:cNvSpPr>
              <p:nvPr/>
            </p:nvSpPr>
            <p:spPr>
              <a:xfrm rot="2036">
                <a:off x="1749221" y="3950206"/>
                <a:ext cx="4440371" cy="524391"/>
              </a:xfrm>
              <a:prstGeom prst="rect">
                <a:avLst/>
              </a:prstGeom>
              <a:blipFill>
                <a:blip r:embed="rId8"/>
                <a:stretch>
                  <a:fillRect t="-51163" b="-55814"/>
                </a:stretch>
              </a:blipFill>
              <a:ln>
                <a:noFill/>
              </a:ln>
            </p:spPr>
            <p:txBody>
              <a:bodyPr/>
              <a:lstStyle/>
              <a:p>
                <a:r>
                  <a:rPr lang="en-US">
                    <a:noFill/>
                  </a:rPr>
                  <a:t> </a:t>
                </a:r>
              </a:p>
            </p:txBody>
          </p:sp>
        </mc:Fallback>
      </mc:AlternateContent>
      <p:sp>
        <p:nvSpPr>
          <p:cNvPr id="26" name="Google Shape;233;p21">
            <a:extLst>
              <a:ext uri="{FF2B5EF4-FFF2-40B4-BE49-F238E27FC236}">
                <a16:creationId xmlns:a16="http://schemas.microsoft.com/office/drawing/2014/main" xmlns="" id="{3E307911-77C0-4896-842A-34FBB93A323A}"/>
              </a:ext>
            </a:extLst>
          </p:cNvPr>
          <p:cNvSpPr txBox="1"/>
          <p:nvPr/>
        </p:nvSpPr>
        <p:spPr>
          <a:xfrm rot="2036">
            <a:off x="1751913" y="5137791"/>
            <a:ext cx="4119184" cy="524391"/>
          </a:xfrm>
          <a:prstGeom prst="rect">
            <a:avLst/>
          </a:prstGeom>
          <a:noFill/>
          <a:ln>
            <a:noFill/>
          </a:ln>
        </p:spPr>
        <p:txBody>
          <a:bodyPr spcFirstLastPara="1" wrap="square" lIns="121900" tIns="121900" rIns="121900" bIns="121900" anchor="ctr" anchorCtr="0">
            <a:noAutofit/>
          </a:bodyPr>
          <a:lstStyle/>
          <a:p>
            <a:pPr lvl="1">
              <a:lnSpc>
                <a:spcPct val="130000"/>
              </a:lnSpc>
            </a:pPr>
            <a:r>
              <a:rPr lang="en-US" sz="1600" dirty="0">
                <a:solidFill>
                  <a:srgbClr val="53585F"/>
                </a:solidFill>
                <a:latin typeface="Arial" panose="020B0604020202020204" pitchFamily="34" charset="0"/>
                <a:cs typeface="Arial" panose="020B0604020202020204" pitchFamily="34" charset="0"/>
              </a:rPr>
              <a:t>Optimize the transport plan </a:t>
            </a:r>
            <a:r>
              <a:rPr lang="en-US" sz="1600" b="1" i="1" dirty="0">
                <a:solidFill>
                  <a:srgbClr val="53585F"/>
                </a:solidFill>
                <a:latin typeface="Times New Roman" panose="02020603050405020304" pitchFamily="18" charset="0"/>
                <a:cs typeface="Times New Roman" panose="02020603050405020304" pitchFamily="18" charset="0"/>
              </a:rPr>
              <a:t>T</a:t>
            </a:r>
            <a:r>
              <a:rPr lang="en-US" sz="1600" dirty="0">
                <a:solidFill>
                  <a:srgbClr val="53585F"/>
                </a:solidFill>
                <a:latin typeface="Arial" panose="020B0604020202020204" pitchFamily="34" charset="0"/>
                <a:cs typeface="Arial" panose="020B0604020202020204" pitchFamily="34" charset="0"/>
              </a:rPr>
              <a:t> within </a:t>
            </a:r>
            <a:r>
              <a:rPr lang="en-US" sz="1600" i="1" dirty="0">
                <a:solidFill>
                  <a:srgbClr val="53585F"/>
                </a:solidFill>
                <a:latin typeface="Times New Roman" panose="02020603050405020304" pitchFamily="18" charset="0"/>
                <a:cs typeface="Times New Roman" panose="02020603050405020304" pitchFamily="18" charset="0"/>
              </a:rPr>
              <a:t>k</a:t>
            </a:r>
            <a:r>
              <a:rPr lang="en-US" sz="1600" dirty="0">
                <a:solidFill>
                  <a:srgbClr val="53585F"/>
                </a:solidFill>
                <a:latin typeface="Arial" panose="020B0604020202020204" pitchFamily="34" charset="0"/>
                <a:cs typeface="Arial" panose="020B0604020202020204" pitchFamily="34" charset="0"/>
              </a:rPr>
              <a:t> iterations</a:t>
            </a:r>
          </a:p>
        </p:txBody>
      </p:sp>
      <p:sp>
        <p:nvSpPr>
          <p:cNvPr id="31" name="Rounded Rectangle 30">
            <a:extLst>
              <a:ext uri="{FF2B5EF4-FFF2-40B4-BE49-F238E27FC236}">
                <a16:creationId xmlns:a16="http://schemas.microsoft.com/office/drawing/2014/main" xmlns="" id="{42427566-2BE3-6C85-DC6F-061062B934CD}"/>
              </a:ext>
            </a:extLst>
          </p:cNvPr>
          <p:cNvSpPr/>
          <p:nvPr/>
        </p:nvSpPr>
        <p:spPr>
          <a:xfrm>
            <a:off x="672940" y="1194451"/>
            <a:ext cx="5842161" cy="688975"/>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32" name="Text Placeholder 2">
            <a:extLst>
              <a:ext uri="{FF2B5EF4-FFF2-40B4-BE49-F238E27FC236}">
                <a16:creationId xmlns:a16="http://schemas.microsoft.com/office/drawing/2014/main" xmlns="" id="{1417CB04-B5B1-46FD-9071-DE9BB78AEDA7}"/>
              </a:ext>
            </a:extLst>
          </p:cNvPr>
          <p:cNvSpPr txBox="1">
            <a:spLocks/>
          </p:cNvSpPr>
          <p:nvPr/>
        </p:nvSpPr>
        <p:spPr>
          <a:xfrm>
            <a:off x="486692" y="1194451"/>
            <a:ext cx="6079061" cy="684421"/>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lnSpc>
                <a:spcPct val="10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86262" indent="0">
              <a:buNone/>
            </a:pPr>
            <a:r>
              <a:rPr lang="en-US" sz="2133" b="1" dirty="0">
                <a:solidFill>
                  <a:schemeClr val="bg1"/>
                </a:solidFill>
                <a:latin typeface="+mn-lt"/>
              </a:rPr>
              <a:t>Structured Alignment via Optimal Transport</a:t>
            </a:r>
          </a:p>
        </p:txBody>
      </p:sp>
      <p:sp>
        <p:nvSpPr>
          <p:cNvPr id="33" name="TextBox 32">
            <a:extLst>
              <a:ext uri="{FF2B5EF4-FFF2-40B4-BE49-F238E27FC236}">
                <a16:creationId xmlns:a16="http://schemas.microsoft.com/office/drawing/2014/main" xmlns="" id="{24BB0DD1-30B2-5D0C-E1D3-4E2438354794}"/>
              </a:ext>
            </a:extLst>
          </p:cNvPr>
          <p:cNvSpPr txBox="1"/>
          <p:nvPr/>
        </p:nvSpPr>
        <p:spPr>
          <a:xfrm>
            <a:off x="1122443" y="2002375"/>
            <a:ext cx="6273208" cy="379656"/>
          </a:xfrm>
          <a:prstGeom prst="rect">
            <a:avLst/>
          </a:prstGeom>
          <a:noFill/>
        </p:spPr>
        <p:txBody>
          <a:bodyPr wrap="square">
            <a:spAutoFit/>
          </a:bodyPr>
          <a:lstStyle/>
          <a:p>
            <a:r>
              <a:rPr lang="en-US" sz="1867" dirty="0">
                <a:solidFill>
                  <a:schemeClr val="tx1">
                    <a:lumMod val="75000"/>
                    <a:lumOff val="25000"/>
                  </a:schemeClr>
                </a:solidFill>
              </a:rPr>
              <a:t>Text Event Graph </a:t>
            </a:r>
            <a:r>
              <a:rPr lang="zh-CN" altLang="en-US" sz="1867" dirty="0">
                <a:solidFill>
                  <a:schemeClr val="tx1">
                    <a:lumMod val="75000"/>
                    <a:lumOff val="25000"/>
                  </a:schemeClr>
                </a:solidFill>
              </a:rPr>
              <a:t>          </a:t>
            </a:r>
            <a:r>
              <a:rPr lang="en-US" sz="1867" dirty="0">
                <a:solidFill>
                  <a:schemeClr val="tx1">
                    <a:lumMod val="75000"/>
                    <a:lumOff val="25000"/>
                  </a:schemeClr>
                </a:solidFill>
                <a:sym typeface="Wingdings" pitchFamily="2" charset="2"/>
              </a:rPr>
              <a:t>Image Event Graph</a:t>
            </a:r>
            <a:endParaRPr lang="en-US" sz="1867" dirty="0">
              <a:solidFill>
                <a:schemeClr val="tx1">
                  <a:lumMod val="75000"/>
                  <a:lumOff val="25000"/>
                </a:schemeClr>
              </a:solidFill>
            </a:endParaRPr>
          </a:p>
        </p:txBody>
      </p:sp>
      <p:sp>
        <p:nvSpPr>
          <p:cNvPr id="34" name="Right Arrow 33">
            <a:extLst>
              <a:ext uri="{FF2B5EF4-FFF2-40B4-BE49-F238E27FC236}">
                <a16:creationId xmlns:a16="http://schemas.microsoft.com/office/drawing/2014/main" xmlns="" id="{B5E31D88-55AA-D350-937E-9C8E2D560666}"/>
              </a:ext>
            </a:extLst>
          </p:cNvPr>
          <p:cNvSpPr/>
          <p:nvPr/>
        </p:nvSpPr>
        <p:spPr>
          <a:xfrm>
            <a:off x="3439886" y="2103243"/>
            <a:ext cx="246308" cy="208632"/>
          </a:xfrm>
          <a:prstGeom prst="rightArrow">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bg1">
                  <a:lumMod val="75000"/>
                </a:schemeClr>
              </a:solidFill>
            </a:endParaRPr>
          </a:p>
        </p:txBody>
      </p:sp>
      <p:sp>
        <p:nvSpPr>
          <p:cNvPr id="35" name="Right Arrow 34">
            <a:extLst>
              <a:ext uri="{FF2B5EF4-FFF2-40B4-BE49-F238E27FC236}">
                <a16:creationId xmlns:a16="http://schemas.microsoft.com/office/drawing/2014/main" xmlns="" id="{D78E335C-3E47-6C89-F1E0-D33F93C0D2EE}"/>
              </a:ext>
            </a:extLst>
          </p:cNvPr>
          <p:cNvSpPr/>
          <p:nvPr/>
        </p:nvSpPr>
        <p:spPr>
          <a:xfrm flipH="1">
            <a:off x="3209405" y="2103243"/>
            <a:ext cx="246308" cy="208632"/>
          </a:xfrm>
          <a:prstGeom prst="rightArrow">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solidFill>
                <a:schemeClr val="bg1">
                  <a:lumMod val="75000"/>
                </a:schemeClr>
              </a:solidFill>
            </a:endParaRPr>
          </a:p>
        </p:txBody>
      </p:sp>
      <p:sp>
        <p:nvSpPr>
          <p:cNvPr id="5" name="Google Shape;373;p26">
            <a:extLst>
              <a:ext uri="{FF2B5EF4-FFF2-40B4-BE49-F238E27FC236}">
                <a16:creationId xmlns:a16="http://schemas.microsoft.com/office/drawing/2014/main" xmlns="" id="{7146428A-A59A-2EFD-90CD-1E9D2C3C9B51}"/>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6" name="Google Shape;376;p26">
            <a:extLst>
              <a:ext uri="{FF2B5EF4-FFF2-40B4-BE49-F238E27FC236}">
                <a16:creationId xmlns:a16="http://schemas.microsoft.com/office/drawing/2014/main" xmlns="" id="{626B2D78-4684-93E7-546E-CB4502C18821}"/>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394013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41DE3-68FC-584E-9617-75D71DE796BF}"/>
              </a:ext>
            </a:extLst>
          </p:cNvPr>
          <p:cNvSpPr>
            <a:spLocks noGrp="1"/>
          </p:cNvSpPr>
          <p:nvPr>
            <p:ph type="title"/>
          </p:nvPr>
        </p:nvSpPr>
        <p:spPr/>
        <p:txBody>
          <a:bodyPr/>
          <a:lstStyle/>
          <a:p>
            <a:r>
              <a:rPr lang="en-US" b="1" dirty="0">
                <a:solidFill>
                  <a:srgbClr val="53585F"/>
                </a:solidFill>
              </a:rPr>
              <a:t>CLIP-Event on Visual Event Extraction </a:t>
            </a:r>
          </a:p>
        </p:txBody>
      </p:sp>
      <p:pic>
        <p:nvPicPr>
          <p:cNvPr id="7" name="Picture 6" descr="Graphical user interface, application&#10;&#10;Description automatically generated">
            <a:extLst>
              <a:ext uri="{FF2B5EF4-FFF2-40B4-BE49-F238E27FC236}">
                <a16:creationId xmlns:a16="http://schemas.microsoft.com/office/drawing/2014/main" xmlns="" id="{B2D9C095-5B26-114E-83BE-5755BF26CD9D}"/>
              </a:ext>
            </a:extLst>
          </p:cNvPr>
          <p:cNvPicPr>
            <a:picLocks noChangeAspect="1"/>
          </p:cNvPicPr>
          <p:nvPr/>
        </p:nvPicPr>
        <p:blipFill rotWithShape="1">
          <a:blip r:embed="rId3"/>
          <a:srcRect t="1650" r="50908" b="35539"/>
          <a:stretch/>
        </p:blipFill>
        <p:spPr>
          <a:xfrm>
            <a:off x="3094039" y="2376541"/>
            <a:ext cx="3005263" cy="2145833"/>
          </a:xfrm>
          <a:prstGeom prst="rect">
            <a:avLst/>
          </a:prstGeom>
        </p:spPr>
      </p:pic>
      <p:sp>
        <p:nvSpPr>
          <p:cNvPr id="4" name="Rounded Rectangle 3">
            <a:extLst>
              <a:ext uri="{FF2B5EF4-FFF2-40B4-BE49-F238E27FC236}">
                <a16:creationId xmlns:a16="http://schemas.microsoft.com/office/drawing/2014/main" xmlns="" id="{F7A2CFF1-1C0F-B0E8-FD88-C0E7006098F2}"/>
              </a:ext>
            </a:extLst>
          </p:cNvPr>
          <p:cNvSpPr/>
          <p:nvPr/>
        </p:nvSpPr>
        <p:spPr>
          <a:xfrm>
            <a:off x="908043" y="1063948"/>
            <a:ext cx="10183703" cy="882067"/>
          </a:xfrm>
          <a:prstGeom prst="round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5" name="TextBox 4">
            <a:extLst>
              <a:ext uri="{FF2B5EF4-FFF2-40B4-BE49-F238E27FC236}">
                <a16:creationId xmlns:a16="http://schemas.microsoft.com/office/drawing/2014/main" xmlns="" id="{43FA1968-BD1E-BE3C-B029-D618FE1B1285}"/>
              </a:ext>
            </a:extLst>
          </p:cNvPr>
          <p:cNvSpPr txBox="1"/>
          <p:nvPr/>
        </p:nvSpPr>
        <p:spPr>
          <a:xfrm>
            <a:off x="1289500" y="1195163"/>
            <a:ext cx="7893508" cy="523926"/>
          </a:xfrm>
          <a:prstGeom prst="rect">
            <a:avLst/>
          </a:prstGeom>
          <a:noFill/>
        </p:spPr>
        <p:txBody>
          <a:bodyPr wrap="none" rtlCol="0">
            <a:spAutoFit/>
          </a:bodyPr>
          <a:lstStyle/>
          <a:p>
            <a:pPr algn="ctr">
              <a:lnSpc>
                <a:spcPct val="150000"/>
              </a:lnSpc>
            </a:pPr>
            <a:r>
              <a:rPr lang="en-US" sz="2133" b="1" dirty="0">
                <a:solidFill>
                  <a:srgbClr val="53585F"/>
                </a:solidFill>
              </a:rPr>
              <a:t>Supporting </a:t>
            </a:r>
            <a:r>
              <a:rPr lang="en-US" sz="2133" b="1" dirty="0">
                <a:solidFill>
                  <a:srgbClr val="0070C0"/>
                </a:solidFill>
              </a:rPr>
              <a:t>Zero-shot</a:t>
            </a:r>
            <a:r>
              <a:rPr lang="en-US" sz="2133" b="1" dirty="0">
                <a:solidFill>
                  <a:srgbClr val="53585F"/>
                </a:solidFill>
              </a:rPr>
              <a:t> Vision Event Extraction the first time.</a:t>
            </a:r>
          </a:p>
        </p:txBody>
      </p:sp>
      <p:pic>
        <p:nvPicPr>
          <p:cNvPr id="11" name="Picture 10" descr="Graphical user interface, application&#10;&#10;Description automatically generated">
            <a:extLst>
              <a:ext uri="{FF2B5EF4-FFF2-40B4-BE49-F238E27FC236}">
                <a16:creationId xmlns:a16="http://schemas.microsoft.com/office/drawing/2014/main" xmlns="" id="{2194737F-5016-C7A6-0675-197CDA5FED9E}"/>
              </a:ext>
            </a:extLst>
          </p:cNvPr>
          <p:cNvPicPr>
            <a:picLocks noChangeAspect="1"/>
          </p:cNvPicPr>
          <p:nvPr/>
        </p:nvPicPr>
        <p:blipFill rotWithShape="1">
          <a:blip r:embed="rId3"/>
          <a:srcRect l="59697" t="5641" r="2481" b="41265"/>
          <a:stretch/>
        </p:blipFill>
        <p:spPr>
          <a:xfrm>
            <a:off x="6227808" y="2394649"/>
            <a:ext cx="2690403" cy="2122524"/>
          </a:xfrm>
          <a:prstGeom prst="rect">
            <a:avLst/>
          </a:prstGeom>
        </p:spPr>
      </p:pic>
      <p:pic>
        <p:nvPicPr>
          <p:cNvPr id="15" name="Picture 14" descr="A person wearing a mask&#10;&#10;Description automatically generated with low confidence">
            <a:extLst>
              <a:ext uri="{FF2B5EF4-FFF2-40B4-BE49-F238E27FC236}">
                <a16:creationId xmlns:a16="http://schemas.microsoft.com/office/drawing/2014/main" xmlns="" id="{4A0C9A56-D1D3-2311-8437-44E3195533E3}"/>
              </a:ext>
            </a:extLst>
          </p:cNvPr>
          <p:cNvPicPr>
            <a:picLocks noChangeAspect="1"/>
          </p:cNvPicPr>
          <p:nvPr/>
        </p:nvPicPr>
        <p:blipFill>
          <a:blip r:embed="rId4"/>
          <a:stretch>
            <a:fillRect/>
          </a:stretch>
        </p:blipFill>
        <p:spPr>
          <a:xfrm>
            <a:off x="9109275" y="2362364"/>
            <a:ext cx="2960311" cy="2145833"/>
          </a:xfrm>
          <a:prstGeom prst="rect">
            <a:avLst/>
          </a:prstGeom>
        </p:spPr>
      </p:pic>
      <p:pic>
        <p:nvPicPr>
          <p:cNvPr id="1026" name="Picture 2" descr="COVID-19 Vaccines | Children's Healthcare of Atlanta">
            <a:extLst>
              <a:ext uri="{FF2B5EF4-FFF2-40B4-BE49-F238E27FC236}">
                <a16:creationId xmlns:a16="http://schemas.microsoft.com/office/drawing/2014/main" xmlns="" id="{D75519A5-55A4-E1C0-C688-4E2975A3B4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233"/>
          <a:stretch/>
        </p:blipFill>
        <p:spPr bwMode="auto">
          <a:xfrm>
            <a:off x="109121" y="2374663"/>
            <a:ext cx="2898020" cy="21335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ADB5571B-09FA-43F9-CC83-FD2E77BEB38A}"/>
              </a:ext>
            </a:extLst>
          </p:cNvPr>
          <p:cNvSpPr/>
          <p:nvPr/>
        </p:nvSpPr>
        <p:spPr>
          <a:xfrm>
            <a:off x="354956" y="2374663"/>
            <a:ext cx="2253565" cy="2133532"/>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8" name="Rectangle 17">
            <a:extLst>
              <a:ext uri="{FF2B5EF4-FFF2-40B4-BE49-F238E27FC236}">
                <a16:creationId xmlns:a16="http://schemas.microsoft.com/office/drawing/2014/main" xmlns="" id="{3CB4A50E-57FE-7F5D-9F5F-FC9257FBC625}"/>
              </a:ext>
            </a:extLst>
          </p:cNvPr>
          <p:cNvSpPr/>
          <p:nvPr/>
        </p:nvSpPr>
        <p:spPr>
          <a:xfrm>
            <a:off x="1587796" y="2653873"/>
            <a:ext cx="563563" cy="1372315"/>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9" name="Rectangle 18">
            <a:extLst>
              <a:ext uri="{FF2B5EF4-FFF2-40B4-BE49-F238E27FC236}">
                <a16:creationId xmlns:a16="http://schemas.microsoft.com/office/drawing/2014/main" xmlns="" id="{4963E2EE-CE22-B047-8AAD-7438EF8C80B1}"/>
              </a:ext>
            </a:extLst>
          </p:cNvPr>
          <p:cNvSpPr/>
          <p:nvPr/>
        </p:nvSpPr>
        <p:spPr>
          <a:xfrm>
            <a:off x="2209903" y="2653873"/>
            <a:ext cx="780852" cy="1854323"/>
          </a:xfrm>
          <a:prstGeom prst="rect">
            <a:avLst/>
          </a:prstGeom>
          <a:noFill/>
          <a:ln>
            <a:solidFill>
              <a:srgbClr val="E00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1" name="Rectangle 20">
            <a:extLst>
              <a:ext uri="{FF2B5EF4-FFF2-40B4-BE49-F238E27FC236}">
                <a16:creationId xmlns:a16="http://schemas.microsoft.com/office/drawing/2014/main" xmlns="" id="{7E4AE3A4-A9D4-D59A-B429-57377EE16B52}"/>
              </a:ext>
            </a:extLst>
          </p:cNvPr>
          <p:cNvSpPr/>
          <p:nvPr/>
        </p:nvSpPr>
        <p:spPr>
          <a:xfrm>
            <a:off x="9334659" y="2763298"/>
            <a:ext cx="1158240" cy="1744897"/>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9" name="TextBox 48">
            <a:extLst>
              <a:ext uri="{FF2B5EF4-FFF2-40B4-BE49-F238E27FC236}">
                <a16:creationId xmlns:a16="http://schemas.microsoft.com/office/drawing/2014/main" xmlns="" id="{4CE00FB3-B63E-0C7C-FAE7-F6F83BD4DB1A}"/>
              </a:ext>
            </a:extLst>
          </p:cNvPr>
          <p:cNvSpPr txBox="1"/>
          <p:nvPr/>
        </p:nvSpPr>
        <p:spPr>
          <a:xfrm>
            <a:off x="4128730" y="4703586"/>
            <a:ext cx="788999"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Arrest</a:t>
            </a:r>
          </a:p>
        </p:txBody>
      </p:sp>
      <p:sp>
        <p:nvSpPr>
          <p:cNvPr id="50" name="Freeform 49">
            <a:extLst>
              <a:ext uri="{FF2B5EF4-FFF2-40B4-BE49-F238E27FC236}">
                <a16:creationId xmlns:a16="http://schemas.microsoft.com/office/drawing/2014/main" xmlns="" id="{66755A15-A85D-286C-896D-EC987BB7874C}"/>
              </a:ext>
            </a:extLst>
          </p:cNvPr>
          <p:cNvSpPr/>
          <p:nvPr/>
        </p:nvSpPr>
        <p:spPr>
          <a:xfrm>
            <a:off x="3669389" y="5200945"/>
            <a:ext cx="781425" cy="402593"/>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51" name="Oval 50">
            <a:extLst>
              <a:ext uri="{FF2B5EF4-FFF2-40B4-BE49-F238E27FC236}">
                <a16:creationId xmlns:a16="http://schemas.microsoft.com/office/drawing/2014/main" xmlns="" id="{E8DE717E-3FCA-DEC9-415D-F75015FBA50B}"/>
              </a:ext>
            </a:extLst>
          </p:cNvPr>
          <p:cNvSpPr/>
          <p:nvPr/>
        </p:nvSpPr>
        <p:spPr>
          <a:xfrm>
            <a:off x="3627972" y="545070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52" name="TextBox 51">
            <a:extLst>
              <a:ext uri="{FF2B5EF4-FFF2-40B4-BE49-F238E27FC236}">
                <a16:creationId xmlns:a16="http://schemas.microsoft.com/office/drawing/2014/main" xmlns="" id="{3D1949A4-62D6-C10E-805E-8F08219490FD}"/>
              </a:ext>
            </a:extLst>
          </p:cNvPr>
          <p:cNvSpPr txBox="1"/>
          <p:nvPr/>
        </p:nvSpPr>
        <p:spPr>
          <a:xfrm>
            <a:off x="3800365" y="5259679"/>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agent</a:t>
            </a:r>
          </a:p>
        </p:txBody>
      </p:sp>
      <p:sp>
        <p:nvSpPr>
          <p:cNvPr id="53" name="TextBox 52">
            <a:extLst>
              <a:ext uri="{FF2B5EF4-FFF2-40B4-BE49-F238E27FC236}">
                <a16:creationId xmlns:a16="http://schemas.microsoft.com/office/drawing/2014/main" xmlns="" id="{94F0590C-F23B-FEA8-50F5-CE4344D4D6F4}"/>
              </a:ext>
            </a:extLst>
          </p:cNvPr>
          <p:cNvSpPr txBox="1"/>
          <p:nvPr/>
        </p:nvSpPr>
        <p:spPr>
          <a:xfrm>
            <a:off x="3059184" y="5112148"/>
            <a:ext cx="631904" cy="307777"/>
          </a:xfrm>
          <a:prstGeom prst="rect">
            <a:avLst/>
          </a:prstGeom>
          <a:noFill/>
        </p:spPr>
        <p:txBody>
          <a:bodyPr wrap="none" rtlCol="0">
            <a:spAutoFit/>
          </a:bodyPr>
          <a:lstStyle/>
          <a:p>
            <a:pPr defTabSz="1219170">
              <a:buClrTx/>
              <a:defRPr/>
            </a:pPr>
            <a:r>
              <a:rPr lang="en-US" i="1" dirty="0">
                <a:solidFill>
                  <a:srgbClr val="9BBB59"/>
                </a:solidFill>
                <a:ea typeface="+mn-ea"/>
              </a:rPr>
              <a:t>agent</a:t>
            </a:r>
          </a:p>
        </p:txBody>
      </p:sp>
      <p:sp>
        <p:nvSpPr>
          <p:cNvPr id="54" name="Freeform 53">
            <a:extLst>
              <a:ext uri="{FF2B5EF4-FFF2-40B4-BE49-F238E27FC236}">
                <a16:creationId xmlns:a16="http://schemas.microsoft.com/office/drawing/2014/main" xmlns="" id="{6B1FB04F-EC5D-8E5D-BFE7-B7269CD386B5}"/>
              </a:ext>
            </a:extLst>
          </p:cNvPr>
          <p:cNvSpPr/>
          <p:nvPr/>
        </p:nvSpPr>
        <p:spPr>
          <a:xfrm rot="16200000" flipV="1">
            <a:off x="4437746" y="5296839"/>
            <a:ext cx="435261" cy="238223"/>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55" name="Triangle 54">
            <a:extLst>
              <a:ext uri="{FF2B5EF4-FFF2-40B4-BE49-F238E27FC236}">
                <a16:creationId xmlns:a16="http://schemas.microsoft.com/office/drawing/2014/main" xmlns="" id="{E186BB17-DFD2-33B6-ED61-4927164D7A8F}"/>
              </a:ext>
            </a:extLst>
          </p:cNvPr>
          <p:cNvSpPr/>
          <p:nvPr/>
        </p:nvSpPr>
        <p:spPr>
          <a:xfrm>
            <a:off x="4408324" y="5030279"/>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56" name="Oval 55">
            <a:extLst>
              <a:ext uri="{FF2B5EF4-FFF2-40B4-BE49-F238E27FC236}">
                <a16:creationId xmlns:a16="http://schemas.microsoft.com/office/drawing/2014/main" xmlns="" id="{A57A0DB1-901D-DC6D-200B-15A3AADB7E9B}"/>
              </a:ext>
            </a:extLst>
          </p:cNvPr>
          <p:cNvSpPr/>
          <p:nvPr/>
        </p:nvSpPr>
        <p:spPr>
          <a:xfrm>
            <a:off x="5196277" y="552828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57" name="Oval 56">
            <a:extLst>
              <a:ext uri="{FF2B5EF4-FFF2-40B4-BE49-F238E27FC236}">
                <a16:creationId xmlns:a16="http://schemas.microsoft.com/office/drawing/2014/main" xmlns="" id="{35AE919D-683A-4316-BFE6-E9B164FBCD5C}"/>
              </a:ext>
            </a:extLst>
          </p:cNvPr>
          <p:cNvSpPr/>
          <p:nvPr/>
        </p:nvSpPr>
        <p:spPr>
          <a:xfrm>
            <a:off x="4257275" y="5580452"/>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58" name="Oval 57">
            <a:extLst>
              <a:ext uri="{FF2B5EF4-FFF2-40B4-BE49-F238E27FC236}">
                <a16:creationId xmlns:a16="http://schemas.microsoft.com/office/drawing/2014/main" xmlns="" id="{41C7E47B-B87A-E60A-280D-A0130730E715}"/>
              </a:ext>
            </a:extLst>
          </p:cNvPr>
          <p:cNvSpPr/>
          <p:nvPr/>
        </p:nvSpPr>
        <p:spPr>
          <a:xfrm>
            <a:off x="4703081" y="5615415"/>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61" name="Freeform 60">
            <a:extLst>
              <a:ext uri="{FF2B5EF4-FFF2-40B4-BE49-F238E27FC236}">
                <a16:creationId xmlns:a16="http://schemas.microsoft.com/office/drawing/2014/main" xmlns="" id="{6277922A-0E00-708E-FA64-9CBA378C14B3}"/>
              </a:ext>
            </a:extLst>
          </p:cNvPr>
          <p:cNvSpPr/>
          <p:nvPr/>
        </p:nvSpPr>
        <p:spPr>
          <a:xfrm rot="16200000" flipV="1">
            <a:off x="4704493" y="5016939"/>
            <a:ext cx="334849" cy="715208"/>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62" name="Freeform 61">
            <a:extLst>
              <a:ext uri="{FF2B5EF4-FFF2-40B4-BE49-F238E27FC236}">
                <a16:creationId xmlns:a16="http://schemas.microsoft.com/office/drawing/2014/main" xmlns="" id="{F19216C8-FF50-003A-F09A-2D7626807999}"/>
              </a:ext>
            </a:extLst>
          </p:cNvPr>
          <p:cNvSpPr/>
          <p:nvPr/>
        </p:nvSpPr>
        <p:spPr>
          <a:xfrm rot="16200000">
            <a:off x="4240169" y="5335619"/>
            <a:ext cx="397288" cy="127941"/>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63" name="TextBox 62">
            <a:extLst>
              <a:ext uri="{FF2B5EF4-FFF2-40B4-BE49-F238E27FC236}">
                <a16:creationId xmlns:a16="http://schemas.microsoft.com/office/drawing/2014/main" xmlns="" id="{3E3A2B35-B854-C481-EC32-4F6A0661F7E7}"/>
              </a:ext>
            </a:extLst>
          </p:cNvPr>
          <p:cNvSpPr txBox="1"/>
          <p:nvPr/>
        </p:nvSpPr>
        <p:spPr>
          <a:xfrm>
            <a:off x="7075286" y="4697686"/>
            <a:ext cx="891591"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Protest</a:t>
            </a:r>
          </a:p>
        </p:txBody>
      </p:sp>
      <p:sp>
        <p:nvSpPr>
          <p:cNvPr id="1024" name="Freeform 1023">
            <a:extLst>
              <a:ext uri="{FF2B5EF4-FFF2-40B4-BE49-F238E27FC236}">
                <a16:creationId xmlns:a16="http://schemas.microsoft.com/office/drawing/2014/main" xmlns="" id="{0CC226DD-D15E-47F9-05AF-157BF466CD30}"/>
              </a:ext>
            </a:extLst>
          </p:cNvPr>
          <p:cNvSpPr/>
          <p:nvPr/>
        </p:nvSpPr>
        <p:spPr>
          <a:xfrm>
            <a:off x="6706134" y="5183008"/>
            <a:ext cx="781425" cy="402593"/>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1025" name="Oval 1024">
            <a:extLst>
              <a:ext uri="{FF2B5EF4-FFF2-40B4-BE49-F238E27FC236}">
                <a16:creationId xmlns:a16="http://schemas.microsoft.com/office/drawing/2014/main" xmlns="" id="{7C797FC4-DD80-8C8B-5DE0-897C2481FF6B}"/>
              </a:ext>
            </a:extLst>
          </p:cNvPr>
          <p:cNvSpPr/>
          <p:nvPr/>
        </p:nvSpPr>
        <p:spPr>
          <a:xfrm>
            <a:off x="6593787" y="5489012"/>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28" name="TextBox 1027">
            <a:extLst>
              <a:ext uri="{FF2B5EF4-FFF2-40B4-BE49-F238E27FC236}">
                <a16:creationId xmlns:a16="http://schemas.microsoft.com/office/drawing/2014/main" xmlns="" id="{E807F8F0-6879-9F25-F8FD-410474BC64F7}"/>
              </a:ext>
            </a:extLst>
          </p:cNvPr>
          <p:cNvSpPr txBox="1"/>
          <p:nvPr/>
        </p:nvSpPr>
        <p:spPr>
          <a:xfrm>
            <a:off x="6857754" y="5123144"/>
            <a:ext cx="1237839" cy="307777"/>
          </a:xfrm>
          <a:prstGeom prst="rect">
            <a:avLst/>
          </a:prstGeom>
          <a:noFill/>
        </p:spPr>
        <p:txBody>
          <a:bodyPr wrap="none" rtlCol="0">
            <a:spAutoFit/>
          </a:bodyPr>
          <a:lstStyle/>
          <a:p>
            <a:pPr defTabSz="1219170">
              <a:buClrTx/>
              <a:defRPr/>
            </a:pPr>
            <a:r>
              <a:rPr lang="en-US" i="1" dirty="0">
                <a:solidFill>
                  <a:srgbClr val="9BBB59"/>
                </a:solidFill>
                <a:ea typeface="+mn-ea"/>
              </a:rPr>
              <a:t>demonstrator</a:t>
            </a:r>
          </a:p>
        </p:txBody>
      </p:sp>
      <p:sp>
        <p:nvSpPr>
          <p:cNvPr id="1029" name="Freeform 1028">
            <a:extLst>
              <a:ext uri="{FF2B5EF4-FFF2-40B4-BE49-F238E27FC236}">
                <a16:creationId xmlns:a16="http://schemas.microsoft.com/office/drawing/2014/main" xmlns="" id="{9F3AAC34-9B3A-A76F-ABE9-65D45CCB57AE}"/>
              </a:ext>
            </a:extLst>
          </p:cNvPr>
          <p:cNvSpPr/>
          <p:nvPr/>
        </p:nvSpPr>
        <p:spPr>
          <a:xfrm rot="16200000" flipV="1">
            <a:off x="7449129" y="5304264"/>
            <a:ext cx="486668" cy="238904"/>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1030" name="Triangle 1029">
            <a:extLst>
              <a:ext uri="{FF2B5EF4-FFF2-40B4-BE49-F238E27FC236}">
                <a16:creationId xmlns:a16="http://schemas.microsoft.com/office/drawing/2014/main" xmlns="" id="{B5D25BF0-93C1-8E67-06C3-38B97167351E}"/>
              </a:ext>
            </a:extLst>
          </p:cNvPr>
          <p:cNvSpPr/>
          <p:nvPr/>
        </p:nvSpPr>
        <p:spPr>
          <a:xfrm>
            <a:off x="7445069" y="5012341"/>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31" name="Oval 1030">
            <a:extLst>
              <a:ext uri="{FF2B5EF4-FFF2-40B4-BE49-F238E27FC236}">
                <a16:creationId xmlns:a16="http://schemas.microsoft.com/office/drawing/2014/main" xmlns="" id="{BEDB3B75-EE19-AE79-1F57-B1992F927760}"/>
              </a:ext>
            </a:extLst>
          </p:cNvPr>
          <p:cNvSpPr/>
          <p:nvPr/>
        </p:nvSpPr>
        <p:spPr>
          <a:xfrm>
            <a:off x="8261711" y="5395593"/>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2" name="Oval 1031">
            <a:extLst>
              <a:ext uri="{FF2B5EF4-FFF2-40B4-BE49-F238E27FC236}">
                <a16:creationId xmlns:a16="http://schemas.microsoft.com/office/drawing/2014/main" xmlns="" id="{CE2561B9-4AD8-2008-08D3-C067B7C92CCD}"/>
              </a:ext>
            </a:extLst>
          </p:cNvPr>
          <p:cNvSpPr/>
          <p:nvPr/>
        </p:nvSpPr>
        <p:spPr>
          <a:xfrm>
            <a:off x="7254279" y="558969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3" name="Oval 1032">
            <a:extLst>
              <a:ext uri="{FF2B5EF4-FFF2-40B4-BE49-F238E27FC236}">
                <a16:creationId xmlns:a16="http://schemas.microsoft.com/office/drawing/2014/main" xmlns="" id="{0E69A243-C8F9-AE1D-B224-A7DD40DDF40A}"/>
              </a:ext>
            </a:extLst>
          </p:cNvPr>
          <p:cNvSpPr/>
          <p:nvPr/>
        </p:nvSpPr>
        <p:spPr>
          <a:xfrm>
            <a:off x="7722568" y="5636896"/>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6" name="Freeform 1035">
            <a:extLst>
              <a:ext uri="{FF2B5EF4-FFF2-40B4-BE49-F238E27FC236}">
                <a16:creationId xmlns:a16="http://schemas.microsoft.com/office/drawing/2014/main" xmlns="" id="{92C51A66-DF20-0952-B5AA-B7AE9984DF36}"/>
              </a:ext>
            </a:extLst>
          </p:cNvPr>
          <p:cNvSpPr/>
          <p:nvPr/>
        </p:nvSpPr>
        <p:spPr>
          <a:xfrm rot="16200000" flipV="1">
            <a:off x="7741238" y="4999001"/>
            <a:ext cx="334849" cy="715208"/>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7" name="Freeform 1036">
            <a:extLst>
              <a:ext uri="{FF2B5EF4-FFF2-40B4-BE49-F238E27FC236}">
                <a16:creationId xmlns:a16="http://schemas.microsoft.com/office/drawing/2014/main" xmlns="" id="{A15C295B-58D8-39D5-A20E-9703BDCA254F}"/>
              </a:ext>
            </a:extLst>
          </p:cNvPr>
          <p:cNvSpPr/>
          <p:nvPr/>
        </p:nvSpPr>
        <p:spPr>
          <a:xfrm rot="16200000">
            <a:off x="7244748" y="5294909"/>
            <a:ext cx="406683" cy="182880"/>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1038" name="TextBox 1037">
            <a:extLst>
              <a:ext uri="{FF2B5EF4-FFF2-40B4-BE49-F238E27FC236}">
                <a16:creationId xmlns:a16="http://schemas.microsoft.com/office/drawing/2014/main" xmlns="" id="{27CCD391-0A57-B008-0381-BF8C2BA19642}"/>
              </a:ext>
            </a:extLst>
          </p:cNvPr>
          <p:cNvSpPr txBox="1"/>
          <p:nvPr/>
        </p:nvSpPr>
        <p:spPr>
          <a:xfrm>
            <a:off x="9918824" y="4624740"/>
            <a:ext cx="1313180"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Celebration</a:t>
            </a:r>
          </a:p>
        </p:txBody>
      </p:sp>
      <p:sp>
        <p:nvSpPr>
          <p:cNvPr id="1039" name="Freeform 1038">
            <a:extLst>
              <a:ext uri="{FF2B5EF4-FFF2-40B4-BE49-F238E27FC236}">
                <a16:creationId xmlns:a16="http://schemas.microsoft.com/office/drawing/2014/main" xmlns="" id="{F667A0DE-CA45-2532-B2D8-DFCEAF4C521D}"/>
              </a:ext>
            </a:extLst>
          </p:cNvPr>
          <p:cNvSpPr/>
          <p:nvPr/>
        </p:nvSpPr>
        <p:spPr>
          <a:xfrm>
            <a:off x="10291089" y="5132472"/>
            <a:ext cx="225633" cy="377872"/>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1040" name="Oval 1039">
            <a:extLst>
              <a:ext uri="{FF2B5EF4-FFF2-40B4-BE49-F238E27FC236}">
                <a16:creationId xmlns:a16="http://schemas.microsoft.com/office/drawing/2014/main" xmlns="" id="{1A9AB8A8-6631-7CE3-9DB2-84A4F595A676}"/>
              </a:ext>
            </a:extLst>
          </p:cNvPr>
          <p:cNvSpPr/>
          <p:nvPr/>
        </p:nvSpPr>
        <p:spPr>
          <a:xfrm>
            <a:off x="10193256" y="5471929"/>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41" name="TextBox 1040">
            <a:extLst>
              <a:ext uri="{FF2B5EF4-FFF2-40B4-BE49-F238E27FC236}">
                <a16:creationId xmlns:a16="http://schemas.microsoft.com/office/drawing/2014/main" xmlns="" id="{377B2CD4-CCDF-CF91-B779-9404D51D2B14}"/>
              </a:ext>
            </a:extLst>
          </p:cNvPr>
          <p:cNvSpPr txBox="1"/>
          <p:nvPr/>
        </p:nvSpPr>
        <p:spPr>
          <a:xfrm>
            <a:off x="10715135" y="5037840"/>
            <a:ext cx="1046443" cy="307777"/>
          </a:xfrm>
          <a:prstGeom prst="rect">
            <a:avLst/>
          </a:prstGeom>
          <a:noFill/>
        </p:spPr>
        <p:txBody>
          <a:bodyPr wrap="square" rtlCol="0">
            <a:spAutoFit/>
          </a:bodyPr>
          <a:lstStyle/>
          <a:p>
            <a:pPr defTabSz="1219170">
              <a:buClrTx/>
              <a:defRPr/>
            </a:pPr>
            <a:r>
              <a:rPr lang="en-US" i="1" dirty="0">
                <a:solidFill>
                  <a:srgbClr val="9BBB59"/>
                </a:solidFill>
                <a:ea typeface="+mn-ea"/>
              </a:rPr>
              <a:t>attendee</a:t>
            </a:r>
          </a:p>
        </p:txBody>
      </p:sp>
      <p:sp>
        <p:nvSpPr>
          <p:cNvPr id="1042" name="TextBox 1041">
            <a:extLst>
              <a:ext uri="{FF2B5EF4-FFF2-40B4-BE49-F238E27FC236}">
                <a16:creationId xmlns:a16="http://schemas.microsoft.com/office/drawing/2014/main" xmlns="" id="{C465428A-3CB8-272A-555D-207326C475ED}"/>
              </a:ext>
            </a:extLst>
          </p:cNvPr>
          <p:cNvSpPr txBox="1"/>
          <p:nvPr/>
        </p:nvSpPr>
        <p:spPr>
          <a:xfrm>
            <a:off x="9493098" y="5018052"/>
            <a:ext cx="880369" cy="307777"/>
          </a:xfrm>
          <a:prstGeom prst="rect">
            <a:avLst/>
          </a:prstGeom>
          <a:noFill/>
        </p:spPr>
        <p:txBody>
          <a:bodyPr wrap="none" rtlCol="0">
            <a:spAutoFit/>
          </a:bodyPr>
          <a:lstStyle/>
          <a:p>
            <a:pPr defTabSz="1219170">
              <a:buClrTx/>
              <a:defRPr/>
            </a:pPr>
            <a:r>
              <a:rPr lang="en-US" i="1" dirty="0">
                <a:solidFill>
                  <a:srgbClr val="9BBB59"/>
                </a:solidFill>
                <a:ea typeface="+mn-ea"/>
              </a:rPr>
              <a:t>attendee</a:t>
            </a:r>
          </a:p>
        </p:txBody>
      </p:sp>
      <p:sp>
        <p:nvSpPr>
          <p:cNvPr id="1044" name="Triangle 1043">
            <a:extLst>
              <a:ext uri="{FF2B5EF4-FFF2-40B4-BE49-F238E27FC236}">
                <a16:creationId xmlns:a16="http://schemas.microsoft.com/office/drawing/2014/main" xmlns="" id="{82C9472B-8090-8CA0-E968-2FCE3976103F}"/>
              </a:ext>
            </a:extLst>
          </p:cNvPr>
          <p:cNvSpPr/>
          <p:nvPr/>
        </p:nvSpPr>
        <p:spPr>
          <a:xfrm>
            <a:off x="10475619" y="4953548"/>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50" name="Freeform 1049">
            <a:extLst>
              <a:ext uri="{FF2B5EF4-FFF2-40B4-BE49-F238E27FC236}">
                <a16:creationId xmlns:a16="http://schemas.microsoft.com/office/drawing/2014/main" xmlns="" id="{9D283607-FAD2-268C-12BB-36CFAAEFE71D}"/>
              </a:ext>
            </a:extLst>
          </p:cNvPr>
          <p:cNvSpPr/>
          <p:nvPr/>
        </p:nvSpPr>
        <p:spPr>
          <a:xfrm rot="16200000" flipV="1">
            <a:off x="10577539" y="5152664"/>
            <a:ext cx="393644" cy="349089"/>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53" name="TextBox 1052">
            <a:extLst>
              <a:ext uri="{FF2B5EF4-FFF2-40B4-BE49-F238E27FC236}">
                <a16:creationId xmlns:a16="http://schemas.microsoft.com/office/drawing/2014/main" xmlns="" id="{487CCF04-76D7-8962-8429-85EB0B5D0D6B}"/>
              </a:ext>
            </a:extLst>
          </p:cNvPr>
          <p:cNvSpPr txBox="1"/>
          <p:nvPr/>
        </p:nvSpPr>
        <p:spPr>
          <a:xfrm>
            <a:off x="911886" y="4699795"/>
            <a:ext cx="1335622"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Vaccination</a:t>
            </a:r>
          </a:p>
        </p:txBody>
      </p:sp>
      <p:sp>
        <p:nvSpPr>
          <p:cNvPr id="1054" name="Freeform 1053">
            <a:extLst>
              <a:ext uri="{FF2B5EF4-FFF2-40B4-BE49-F238E27FC236}">
                <a16:creationId xmlns:a16="http://schemas.microsoft.com/office/drawing/2014/main" xmlns="" id="{D0714B39-416E-EC34-2D60-C7D449C462E1}"/>
              </a:ext>
            </a:extLst>
          </p:cNvPr>
          <p:cNvSpPr/>
          <p:nvPr/>
        </p:nvSpPr>
        <p:spPr>
          <a:xfrm>
            <a:off x="847027" y="5202285"/>
            <a:ext cx="772496" cy="289011"/>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1055" name="Oval 1054">
            <a:extLst>
              <a:ext uri="{FF2B5EF4-FFF2-40B4-BE49-F238E27FC236}">
                <a16:creationId xmlns:a16="http://schemas.microsoft.com/office/drawing/2014/main" xmlns="" id="{67662F2B-291B-69B7-5B18-E9555864F258}"/>
              </a:ext>
            </a:extLst>
          </p:cNvPr>
          <p:cNvSpPr/>
          <p:nvPr/>
        </p:nvSpPr>
        <p:spPr>
          <a:xfrm>
            <a:off x="749043" y="5420297"/>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56" name="TextBox 1055">
            <a:extLst>
              <a:ext uri="{FF2B5EF4-FFF2-40B4-BE49-F238E27FC236}">
                <a16:creationId xmlns:a16="http://schemas.microsoft.com/office/drawing/2014/main" xmlns="" id="{7AD223F7-0E45-FD84-616B-9DEFA938C8B6}"/>
              </a:ext>
            </a:extLst>
          </p:cNvPr>
          <p:cNvSpPr txBox="1"/>
          <p:nvPr/>
        </p:nvSpPr>
        <p:spPr>
          <a:xfrm>
            <a:off x="1079938" y="5305593"/>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agent</a:t>
            </a:r>
          </a:p>
        </p:txBody>
      </p:sp>
      <p:sp>
        <p:nvSpPr>
          <p:cNvPr id="1057" name="TextBox 1056">
            <a:extLst>
              <a:ext uri="{FF2B5EF4-FFF2-40B4-BE49-F238E27FC236}">
                <a16:creationId xmlns:a16="http://schemas.microsoft.com/office/drawing/2014/main" xmlns="" id="{7FE33C7B-300D-9FFC-137A-1B35E7511293}"/>
              </a:ext>
            </a:extLst>
          </p:cNvPr>
          <p:cNvSpPr txBox="1"/>
          <p:nvPr/>
        </p:nvSpPr>
        <p:spPr>
          <a:xfrm>
            <a:off x="576867" y="5039712"/>
            <a:ext cx="631904" cy="307777"/>
          </a:xfrm>
          <a:prstGeom prst="rect">
            <a:avLst/>
          </a:prstGeom>
          <a:noFill/>
        </p:spPr>
        <p:txBody>
          <a:bodyPr wrap="none" rtlCol="0">
            <a:spAutoFit/>
          </a:bodyPr>
          <a:lstStyle/>
          <a:p>
            <a:pPr defTabSz="1219170">
              <a:buClrTx/>
              <a:defRPr/>
            </a:pPr>
            <a:r>
              <a:rPr lang="en-US" i="1" dirty="0">
                <a:solidFill>
                  <a:srgbClr val="9BBB59"/>
                </a:solidFill>
                <a:ea typeface="+mn-ea"/>
              </a:rPr>
              <a:t>agent</a:t>
            </a:r>
          </a:p>
        </p:txBody>
      </p:sp>
      <p:sp>
        <p:nvSpPr>
          <p:cNvPr id="1058" name="Triangle 1057">
            <a:extLst>
              <a:ext uri="{FF2B5EF4-FFF2-40B4-BE49-F238E27FC236}">
                <a16:creationId xmlns:a16="http://schemas.microsoft.com/office/drawing/2014/main" xmlns="" id="{FB330BEE-F2E8-9337-91CC-5AB4B85CBD14}"/>
              </a:ext>
            </a:extLst>
          </p:cNvPr>
          <p:cNvSpPr/>
          <p:nvPr/>
        </p:nvSpPr>
        <p:spPr>
          <a:xfrm>
            <a:off x="1486888" y="5028603"/>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59" name="Oval 1058">
            <a:extLst>
              <a:ext uri="{FF2B5EF4-FFF2-40B4-BE49-F238E27FC236}">
                <a16:creationId xmlns:a16="http://schemas.microsoft.com/office/drawing/2014/main" xmlns="" id="{32EE4346-5FB9-0BE2-73A4-93613380FC9E}"/>
              </a:ext>
            </a:extLst>
          </p:cNvPr>
          <p:cNvSpPr/>
          <p:nvPr/>
        </p:nvSpPr>
        <p:spPr>
          <a:xfrm>
            <a:off x="2133072" y="549825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60" name="Oval 1059">
            <a:extLst>
              <a:ext uri="{FF2B5EF4-FFF2-40B4-BE49-F238E27FC236}">
                <a16:creationId xmlns:a16="http://schemas.microsoft.com/office/drawing/2014/main" xmlns="" id="{44CEDE40-4552-260E-6AC1-506DD0C28976}"/>
              </a:ext>
            </a:extLst>
          </p:cNvPr>
          <p:cNvSpPr/>
          <p:nvPr/>
        </p:nvSpPr>
        <p:spPr>
          <a:xfrm>
            <a:off x="1322393" y="5690517"/>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61" name="Freeform 1060">
            <a:extLst>
              <a:ext uri="{FF2B5EF4-FFF2-40B4-BE49-F238E27FC236}">
                <a16:creationId xmlns:a16="http://schemas.microsoft.com/office/drawing/2014/main" xmlns="" id="{E2BF3483-3F4F-4413-266A-7D6D3D849F7B}"/>
              </a:ext>
            </a:extLst>
          </p:cNvPr>
          <p:cNvSpPr/>
          <p:nvPr/>
        </p:nvSpPr>
        <p:spPr>
          <a:xfrm rot="16200000" flipV="1">
            <a:off x="1699875" y="5098445"/>
            <a:ext cx="344488" cy="558481"/>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62" name="Freeform 1061">
            <a:extLst>
              <a:ext uri="{FF2B5EF4-FFF2-40B4-BE49-F238E27FC236}">
                <a16:creationId xmlns:a16="http://schemas.microsoft.com/office/drawing/2014/main" xmlns="" id="{4BE7177E-4AE3-A003-EB30-A8D76593EF02}"/>
              </a:ext>
            </a:extLst>
          </p:cNvPr>
          <p:cNvSpPr/>
          <p:nvPr/>
        </p:nvSpPr>
        <p:spPr>
          <a:xfrm rot="16200000">
            <a:off x="1253024" y="5381161"/>
            <a:ext cx="510216" cy="146432"/>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1063" name="TextBox 1062">
            <a:extLst>
              <a:ext uri="{FF2B5EF4-FFF2-40B4-BE49-F238E27FC236}">
                <a16:creationId xmlns:a16="http://schemas.microsoft.com/office/drawing/2014/main" xmlns="" id="{6A10FFE4-A890-6AD7-3830-D6EBFFEC78FE}"/>
              </a:ext>
            </a:extLst>
          </p:cNvPr>
          <p:cNvSpPr txBox="1"/>
          <p:nvPr/>
        </p:nvSpPr>
        <p:spPr>
          <a:xfrm>
            <a:off x="1892595" y="5078217"/>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target</a:t>
            </a:r>
          </a:p>
        </p:txBody>
      </p:sp>
      <p:pic>
        <p:nvPicPr>
          <p:cNvPr id="1064" name="Picture 1063" descr="A picture containing person, person&#10;&#10;Description automatically generated">
            <a:extLst>
              <a:ext uri="{FF2B5EF4-FFF2-40B4-BE49-F238E27FC236}">
                <a16:creationId xmlns:a16="http://schemas.microsoft.com/office/drawing/2014/main" xmlns="" id="{4A54E7BD-849B-7FF8-F235-1CF94869DDF8}"/>
              </a:ext>
            </a:extLst>
          </p:cNvPr>
          <p:cNvPicPr>
            <a:picLocks noChangeAspect="1"/>
          </p:cNvPicPr>
          <p:nvPr/>
        </p:nvPicPr>
        <p:blipFill>
          <a:blip r:embed="rId6"/>
          <a:stretch>
            <a:fillRect/>
          </a:stretch>
        </p:blipFill>
        <p:spPr>
          <a:xfrm>
            <a:off x="137749" y="5618046"/>
            <a:ext cx="836908" cy="865569"/>
          </a:xfrm>
          <a:prstGeom prst="rect">
            <a:avLst/>
          </a:prstGeom>
        </p:spPr>
      </p:pic>
      <p:pic>
        <p:nvPicPr>
          <p:cNvPr id="1065" name="Picture 1064" descr="A picture containing person, underwear&#10;&#10;Description automatically generated">
            <a:extLst>
              <a:ext uri="{FF2B5EF4-FFF2-40B4-BE49-F238E27FC236}">
                <a16:creationId xmlns:a16="http://schemas.microsoft.com/office/drawing/2014/main" xmlns="" id="{B2A7C350-CFE4-44BE-74F3-DE3852DA37FB}"/>
              </a:ext>
            </a:extLst>
          </p:cNvPr>
          <p:cNvPicPr>
            <a:picLocks noChangeAspect="1"/>
          </p:cNvPicPr>
          <p:nvPr/>
        </p:nvPicPr>
        <p:blipFill>
          <a:blip r:embed="rId7"/>
          <a:stretch>
            <a:fillRect/>
          </a:stretch>
        </p:blipFill>
        <p:spPr>
          <a:xfrm>
            <a:off x="1527227" y="5654810"/>
            <a:ext cx="432820" cy="828805"/>
          </a:xfrm>
          <a:prstGeom prst="rect">
            <a:avLst/>
          </a:prstGeom>
        </p:spPr>
      </p:pic>
      <p:pic>
        <p:nvPicPr>
          <p:cNvPr id="1066" name="Picture 1065" descr="A picture containing person, indoor&#10;&#10;Description automatically generated">
            <a:extLst>
              <a:ext uri="{FF2B5EF4-FFF2-40B4-BE49-F238E27FC236}">
                <a16:creationId xmlns:a16="http://schemas.microsoft.com/office/drawing/2014/main" xmlns="" id="{A347B24A-F6F3-09FD-9429-C285B71F0252}"/>
              </a:ext>
            </a:extLst>
          </p:cNvPr>
          <p:cNvPicPr>
            <a:picLocks noChangeAspect="1"/>
          </p:cNvPicPr>
          <p:nvPr/>
        </p:nvPicPr>
        <p:blipFill>
          <a:blip r:embed="rId8"/>
          <a:stretch>
            <a:fillRect/>
          </a:stretch>
        </p:blipFill>
        <p:spPr>
          <a:xfrm>
            <a:off x="2280735" y="5667051"/>
            <a:ext cx="322037" cy="818511"/>
          </a:xfrm>
          <a:prstGeom prst="rect">
            <a:avLst/>
          </a:prstGeom>
        </p:spPr>
      </p:pic>
      <p:sp>
        <p:nvSpPr>
          <p:cNvPr id="1067" name="TextBox 1066">
            <a:extLst>
              <a:ext uri="{FF2B5EF4-FFF2-40B4-BE49-F238E27FC236}">
                <a16:creationId xmlns:a16="http://schemas.microsoft.com/office/drawing/2014/main" xmlns="" id="{78DABAA3-941B-3F61-7B22-602A24540262}"/>
              </a:ext>
            </a:extLst>
          </p:cNvPr>
          <p:cNvSpPr txBox="1"/>
          <p:nvPr/>
        </p:nvSpPr>
        <p:spPr>
          <a:xfrm>
            <a:off x="4820201" y="5060616"/>
            <a:ext cx="870751" cy="307777"/>
          </a:xfrm>
          <a:prstGeom prst="rect">
            <a:avLst/>
          </a:prstGeom>
          <a:noFill/>
        </p:spPr>
        <p:txBody>
          <a:bodyPr wrap="none" rtlCol="0">
            <a:spAutoFit/>
          </a:bodyPr>
          <a:lstStyle/>
          <a:p>
            <a:pPr defTabSz="1219170">
              <a:buClrTx/>
              <a:defRPr/>
            </a:pPr>
            <a:r>
              <a:rPr lang="en-US" i="1" dirty="0">
                <a:solidFill>
                  <a:srgbClr val="9BBB59"/>
                </a:solidFill>
                <a:ea typeface="+mn-ea"/>
              </a:rPr>
              <a:t>detainee</a:t>
            </a:r>
          </a:p>
        </p:txBody>
      </p:sp>
      <p:sp>
        <p:nvSpPr>
          <p:cNvPr id="1068" name="TextBox 1067">
            <a:extLst>
              <a:ext uri="{FF2B5EF4-FFF2-40B4-BE49-F238E27FC236}">
                <a16:creationId xmlns:a16="http://schemas.microsoft.com/office/drawing/2014/main" xmlns="" id="{CE93D97F-C4CC-90E4-085F-45FFCA924999}"/>
              </a:ext>
            </a:extLst>
          </p:cNvPr>
          <p:cNvSpPr txBox="1"/>
          <p:nvPr/>
        </p:nvSpPr>
        <p:spPr>
          <a:xfrm>
            <a:off x="4400485" y="5249715"/>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agent</a:t>
            </a:r>
          </a:p>
        </p:txBody>
      </p:sp>
      <p:pic>
        <p:nvPicPr>
          <p:cNvPr id="1072" name="Picture 1071">
            <a:extLst>
              <a:ext uri="{FF2B5EF4-FFF2-40B4-BE49-F238E27FC236}">
                <a16:creationId xmlns:a16="http://schemas.microsoft.com/office/drawing/2014/main" xmlns="" id="{45EBB9FA-BF45-C6F6-8CBF-4E8E1E2CE599}"/>
              </a:ext>
            </a:extLst>
          </p:cNvPr>
          <p:cNvPicPr>
            <a:picLocks noChangeAspect="1"/>
          </p:cNvPicPr>
          <p:nvPr/>
        </p:nvPicPr>
        <p:blipFill>
          <a:blip r:embed="rId9"/>
          <a:stretch>
            <a:fillRect/>
          </a:stretch>
        </p:blipFill>
        <p:spPr>
          <a:xfrm>
            <a:off x="9427084" y="5426500"/>
            <a:ext cx="660400" cy="1007533"/>
          </a:xfrm>
          <a:prstGeom prst="rect">
            <a:avLst/>
          </a:prstGeom>
        </p:spPr>
      </p:pic>
      <p:pic>
        <p:nvPicPr>
          <p:cNvPr id="1074" name="Picture 1073">
            <a:extLst>
              <a:ext uri="{FF2B5EF4-FFF2-40B4-BE49-F238E27FC236}">
                <a16:creationId xmlns:a16="http://schemas.microsoft.com/office/drawing/2014/main" xmlns="" id="{B92A7548-5871-4659-91B9-D88AE6607F8A}"/>
              </a:ext>
            </a:extLst>
          </p:cNvPr>
          <p:cNvPicPr>
            <a:picLocks noChangeAspect="1"/>
          </p:cNvPicPr>
          <p:nvPr/>
        </p:nvPicPr>
        <p:blipFill>
          <a:blip r:embed="rId10"/>
          <a:stretch>
            <a:fillRect/>
          </a:stretch>
        </p:blipFill>
        <p:spPr>
          <a:xfrm>
            <a:off x="11216412" y="5406104"/>
            <a:ext cx="597992" cy="1030275"/>
          </a:xfrm>
          <a:prstGeom prst="rect">
            <a:avLst/>
          </a:prstGeom>
        </p:spPr>
      </p:pic>
      <p:sp>
        <p:nvSpPr>
          <p:cNvPr id="1045" name="Oval 1044">
            <a:extLst>
              <a:ext uri="{FF2B5EF4-FFF2-40B4-BE49-F238E27FC236}">
                <a16:creationId xmlns:a16="http://schemas.microsoft.com/office/drawing/2014/main" xmlns="" id="{BB7BF69A-1F0A-E32E-3010-07DBA156F6DA}"/>
              </a:ext>
            </a:extLst>
          </p:cNvPr>
          <p:cNvSpPr/>
          <p:nvPr/>
        </p:nvSpPr>
        <p:spPr>
          <a:xfrm>
            <a:off x="10878893" y="5466725"/>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77" name="Rectangle 1076">
            <a:extLst>
              <a:ext uri="{FF2B5EF4-FFF2-40B4-BE49-F238E27FC236}">
                <a16:creationId xmlns:a16="http://schemas.microsoft.com/office/drawing/2014/main" xmlns="" id="{1F4C1363-1EFF-8CFB-0492-B4FF5145A302}"/>
              </a:ext>
            </a:extLst>
          </p:cNvPr>
          <p:cNvSpPr/>
          <p:nvPr/>
        </p:nvSpPr>
        <p:spPr>
          <a:xfrm>
            <a:off x="6398547" y="2606240"/>
            <a:ext cx="676739" cy="1849793"/>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079" name="Picture 1078" descr="A person holding a sign&#10;&#10;Description automatically generated with medium confidence">
            <a:extLst>
              <a:ext uri="{FF2B5EF4-FFF2-40B4-BE49-F238E27FC236}">
                <a16:creationId xmlns:a16="http://schemas.microsoft.com/office/drawing/2014/main" xmlns="" id="{EF56BC63-E741-3417-D842-1C04A6527AAD}"/>
              </a:ext>
            </a:extLst>
          </p:cNvPr>
          <p:cNvPicPr>
            <a:picLocks noChangeAspect="1"/>
          </p:cNvPicPr>
          <p:nvPr/>
        </p:nvPicPr>
        <p:blipFill>
          <a:blip r:embed="rId11"/>
          <a:stretch>
            <a:fillRect/>
          </a:stretch>
        </p:blipFill>
        <p:spPr>
          <a:xfrm>
            <a:off x="6292985" y="5701589"/>
            <a:ext cx="601311" cy="1157747"/>
          </a:xfrm>
          <a:prstGeom prst="rect">
            <a:avLst/>
          </a:prstGeom>
        </p:spPr>
      </p:pic>
      <p:pic>
        <p:nvPicPr>
          <p:cNvPr id="1081" name="Picture 1080" descr="A picture containing text, sign, reading&#10;&#10;Description automatically generated">
            <a:extLst>
              <a:ext uri="{FF2B5EF4-FFF2-40B4-BE49-F238E27FC236}">
                <a16:creationId xmlns:a16="http://schemas.microsoft.com/office/drawing/2014/main" xmlns="" id="{53C492D3-659C-2089-659D-05BDB06DA71A}"/>
              </a:ext>
            </a:extLst>
          </p:cNvPr>
          <p:cNvPicPr>
            <a:picLocks noChangeAspect="1"/>
          </p:cNvPicPr>
          <p:nvPr/>
        </p:nvPicPr>
        <p:blipFill>
          <a:blip r:embed="rId12"/>
          <a:stretch>
            <a:fillRect/>
          </a:stretch>
        </p:blipFill>
        <p:spPr>
          <a:xfrm>
            <a:off x="7082197" y="5827253"/>
            <a:ext cx="542499" cy="1030747"/>
          </a:xfrm>
          <a:prstGeom prst="rect">
            <a:avLst/>
          </a:prstGeom>
        </p:spPr>
      </p:pic>
      <p:pic>
        <p:nvPicPr>
          <p:cNvPr id="1083" name="Picture 1082" descr="A picture containing text, person&#10;&#10;Description automatically generated">
            <a:extLst>
              <a:ext uri="{FF2B5EF4-FFF2-40B4-BE49-F238E27FC236}">
                <a16:creationId xmlns:a16="http://schemas.microsoft.com/office/drawing/2014/main" xmlns="" id="{D6D85419-9CB5-80D2-2EF0-D88F8F083E7E}"/>
              </a:ext>
            </a:extLst>
          </p:cNvPr>
          <p:cNvPicPr>
            <a:picLocks noChangeAspect="1"/>
          </p:cNvPicPr>
          <p:nvPr/>
        </p:nvPicPr>
        <p:blipFill>
          <a:blip r:embed="rId13"/>
          <a:stretch>
            <a:fillRect/>
          </a:stretch>
        </p:blipFill>
        <p:spPr>
          <a:xfrm>
            <a:off x="7929322" y="5638411"/>
            <a:ext cx="473775" cy="1260039"/>
          </a:xfrm>
          <a:prstGeom prst="rect">
            <a:avLst/>
          </a:prstGeom>
        </p:spPr>
      </p:pic>
      <p:pic>
        <p:nvPicPr>
          <p:cNvPr id="1085" name="Picture 1084" descr="A picture containing person, blurry&#10;&#10;Description automatically generated">
            <a:extLst>
              <a:ext uri="{FF2B5EF4-FFF2-40B4-BE49-F238E27FC236}">
                <a16:creationId xmlns:a16="http://schemas.microsoft.com/office/drawing/2014/main" xmlns="" id="{BBD54DB3-401D-0819-4A30-4854B984569C}"/>
              </a:ext>
            </a:extLst>
          </p:cNvPr>
          <p:cNvPicPr>
            <a:picLocks noChangeAspect="1"/>
          </p:cNvPicPr>
          <p:nvPr/>
        </p:nvPicPr>
        <p:blipFill>
          <a:blip r:embed="rId14"/>
          <a:stretch>
            <a:fillRect/>
          </a:stretch>
        </p:blipFill>
        <p:spPr>
          <a:xfrm>
            <a:off x="8491319" y="5356605"/>
            <a:ext cx="426892" cy="533616"/>
          </a:xfrm>
          <a:prstGeom prst="rect">
            <a:avLst/>
          </a:prstGeom>
        </p:spPr>
      </p:pic>
      <p:sp>
        <p:nvSpPr>
          <p:cNvPr id="1086" name="Rectangle 1085">
            <a:extLst>
              <a:ext uri="{FF2B5EF4-FFF2-40B4-BE49-F238E27FC236}">
                <a16:creationId xmlns:a16="http://schemas.microsoft.com/office/drawing/2014/main" xmlns="" id="{BC215CE3-2EBF-A1FD-5D49-F9DD4A9924D9}"/>
              </a:ext>
            </a:extLst>
          </p:cNvPr>
          <p:cNvSpPr/>
          <p:nvPr/>
        </p:nvSpPr>
        <p:spPr>
          <a:xfrm>
            <a:off x="7222889" y="2723505"/>
            <a:ext cx="803939" cy="1732528"/>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87" name="Rectangle 1086">
            <a:extLst>
              <a:ext uri="{FF2B5EF4-FFF2-40B4-BE49-F238E27FC236}">
                <a16:creationId xmlns:a16="http://schemas.microsoft.com/office/drawing/2014/main" xmlns="" id="{9155F5A0-C1C7-FF65-BBAD-81940A4B6A67}"/>
              </a:ext>
            </a:extLst>
          </p:cNvPr>
          <p:cNvSpPr/>
          <p:nvPr/>
        </p:nvSpPr>
        <p:spPr>
          <a:xfrm>
            <a:off x="8089349" y="2693595"/>
            <a:ext cx="803939" cy="1732528"/>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089" name="Picture 1088" descr="A picture containing person&#10;&#10;Description automatically generated">
            <a:extLst>
              <a:ext uri="{FF2B5EF4-FFF2-40B4-BE49-F238E27FC236}">
                <a16:creationId xmlns:a16="http://schemas.microsoft.com/office/drawing/2014/main" xmlns="" id="{1D455D07-88B3-C50A-A3FF-CB614BC0E07F}"/>
              </a:ext>
            </a:extLst>
          </p:cNvPr>
          <p:cNvPicPr>
            <a:picLocks noChangeAspect="1"/>
          </p:cNvPicPr>
          <p:nvPr/>
        </p:nvPicPr>
        <p:blipFill rotWithShape="1">
          <a:blip r:embed="rId15"/>
          <a:srcRect b="5937"/>
          <a:stretch/>
        </p:blipFill>
        <p:spPr>
          <a:xfrm>
            <a:off x="5148837" y="5759704"/>
            <a:ext cx="740352" cy="619017"/>
          </a:xfrm>
          <a:prstGeom prst="rect">
            <a:avLst/>
          </a:prstGeom>
        </p:spPr>
      </p:pic>
      <p:pic>
        <p:nvPicPr>
          <p:cNvPr id="1093" name="Picture 1092">
            <a:extLst>
              <a:ext uri="{FF2B5EF4-FFF2-40B4-BE49-F238E27FC236}">
                <a16:creationId xmlns:a16="http://schemas.microsoft.com/office/drawing/2014/main" xmlns="" id="{03451705-5CCF-DF2A-1C86-5C942E5265C5}"/>
              </a:ext>
            </a:extLst>
          </p:cNvPr>
          <p:cNvPicPr>
            <a:picLocks noChangeAspect="1"/>
          </p:cNvPicPr>
          <p:nvPr/>
        </p:nvPicPr>
        <p:blipFill>
          <a:blip r:embed="rId16"/>
          <a:stretch>
            <a:fillRect/>
          </a:stretch>
        </p:blipFill>
        <p:spPr>
          <a:xfrm>
            <a:off x="3282204" y="5524030"/>
            <a:ext cx="337600" cy="1251933"/>
          </a:xfrm>
          <a:prstGeom prst="rect">
            <a:avLst/>
          </a:prstGeom>
        </p:spPr>
      </p:pic>
      <p:pic>
        <p:nvPicPr>
          <p:cNvPr id="1095" name="Picture 1094" descr="A picture containing person&#10;&#10;Description automatically generated">
            <a:extLst>
              <a:ext uri="{FF2B5EF4-FFF2-40B4-BE49-F238E27FC236}">
                <a16:creationId xmlns:a16="http://schemas.microsoft.com/office/drawing/2014/main" xmlns="" id="{4A335566-B525-987E-9C0E-CF457743725C}"/>
              </a:ext>
            </a:extLst>
          </p:cNvPr>
          <p:cNvPicPr>
            <a:picLocks noChangeAspect="1"/>
          </p:cNvPicPr>
          <p:nvPr/>
        </p:nvPicPr>
        <p:blipFill>
          <a:blip r:embed="rId17"/>
          <a:stretch>
            <a:fillRect/>
          </a:stretch>
        </p:blipFill>
        <p:spPr>
          <a:xfrm>
            <a:off x="3771654" y="5851207"/>
            <a:ext cx="528693" cy="834444"/>
          </a:xfrm>
          <a:prstGeom prst="rect">
            <a:avLst/>
          </a:prstGeom>
        </p:spPr>
      </p:pic>
      <p:pic>
        <p:nvPicPr>
          <p:cNvPr id="1097" name="Picture 1096" descr="A picture containing person&#10;&#10;Description automatically generated">
            <a:extLst>
              <a:ext uri="{FF2B5EF4-FFF2-40B4-BE49-F238E27FC236}">
                <a16:creationId xmlns:a16="http://schemas.microsoft.com/office/drawing/2014/main" xmlns="" id="{A64F2947-F2F7-3060-F5C2-98D6EDC05AEA}"/>
              </a:ext>
            </a:extLst>
          </p:cNvPr>
          <p:cNvPicPr>
            <a:picLocks noChangeAspect="1"/>
          </p:cNvPicPr>
          <p:nvPr/>
        </p:nvPicPr>
        <p:blipFill>
          <a:blip r:embed="rId18"/>
          <a:stretch>
            <a:fillRect/>
          </a:stretch>
        </p:blipFill>
        <p:spPr>
          <a:xfrm>
            <a:off x="4502784" y="5851207"/>
            <a:ext cx="434019" cy="852539"/>
          </a:xfrm>
          <a:prstGeom prst="rect">
            <a:avLst/>
          </a:prstGeom>
        </p:spPr>
      </p:pic>
      <p:sp>
        <p:nvSpPr>
          <p:cNvPr id="1098" name="Rectangle 1097">
            <a:extLst>
              <a:ext uri="{FF2B5EF4-FFF2-40B4-BE49-F238E27FC236}">
                <a16:creationId xmlns:a16="http://schemas.microsoft.com/office/drawing/2014/main" xmlns="" id="{D576FB6B-2459-85EA-64D5-F0BF721FB59B}"/>
              </a:ext>
            </a:extLst>
          </p:cNvPr>
          <p:cNvSpPr/>
          <p:nvPr/>
        </p:nvSpPr>
        <p:spPr>
          <a:xfrm>
            <a:off x="3094039" y="2362363"/>
            <a:ext cx="9059476" cy="4737684"/>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3" name="Google Shape;373;p26">
            <a:extLst>
              <a:ext uri="{FF2B5EF4-FFF2-40B4-BE49-F238E27FC236}">
                <a16:creationId xmlns:a16="http://schemas.microsoft.com/office/drawing/2014/main" xmlns="" id="{B5B32D25-A1CC-ED14-ADFB-7BA94F0A6D5A}"/>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8" name="Google Shape;376;p26">
            <a:extLst>
              <a:ext uri="{FF2B5EF4-FFF2-40B4-BE49-F238E27FC236}">
                <a16:creationId xmlns:a16="http://schemas.microsoft.com/office/drawing/2014/main" xmlns="" id="{62F09B9F-9001-3B4E-D2B1-311D4E3A8B33}"/>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75931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xmlns="" id="{5F764CE3-7E37-E79E-3A8A-4FA90F896A7F}"/>
              </a:ext>
            </a:extLst>
          </p:cNvPr>
          <p:cNvSpPr/>
          <p:nvPr/>
        </p:nvSpPr>
        <p:spPr>
          <a:xfrm>
            <a:off x="1374824" y="2350808"/>
            <a:ext cx="6345552" cy="1005169"/>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dirty="0"/>
          </a:p>
        </p:txBody>
      </p:sp>
      <p:sp>
        <p:nvSpPr>
          <p:cNvPr id="52" name="Google Shape;401;p27">
            <a:extLst>
              <a:ext uri="{FF2B5EF4-FFF2-40B4-BE49-F238E27FC236}">
                <a16:creationId xmlns:a16="http://schemas.microsoft.com/office/drawing/2014/main" xmlns="" id="{7D8AEA83-B577-7292-B0EB-B9DB7A574654}"/>
              </a:ext>
            </a:extLst>
          </p:cNvPr>
          <p:cNvSpPr/>
          <p:nvPr/>
        </p:nvSpPr>
        <p:spPr>
          <a:xfrm>
            <a:off x="7720376" y="4025884"/>
            <a:ext cx="2823520" cy="2092800"/>
          </a:xfrm>
          <a:prstGeom prst="round2DiagRect">
            <a:avLst>
              <a:gd name="adj1" fmla="val 0"/>
              <a:gd name="adj2" fmla="val 17764"/>
            </a:avLst>
          </a:prstGeom>
          <a:solidFill>
            <a:srgbClr val="1A374D"/>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p>
          <a:p>
            <a:endParaRPr sz="1867"/>
          </a:p>
          <a:p>
            <a:endParaRPr sz="1867"/>
          </a:p>
          <a:p>
            <a:endParaRPr sz="1867"/>
          </a:p>
        </p:txBody>
      </p:sp>
      <p:sp>
        <p:nvSpPr>
          <p:cNvPr id="2" name="Title 1">
            <a:extLst>
              <a:ext uri="{FF2B5EF4-FFF2-40B4-BE49-F238E27FC236}">
                <a16:creationId xmlns:a16="http://schemas.microsoft.com/office/drawing/2014/main" xmlns="" id="{693EE3D1-FB3B-438D-7404-06B2A3F9319B}"/>
              </a:ext>
            </a:extLst>
          </p:cNvPr>
          <p:cNvSpPr>
            <a:spLocks noGrp="1"/>
          </p:cNvSpPr>
          <p:nvPr>
            <p:ph type="title"/>
          </p:nvPr>
        </p:nvSpPr>
        <p:spPr/>
        <p:txBody>
          <a:bodyPr/>
          <a:lstStyle/>
          <a:p>
            <a:r>
              <a:rPr lang="en-US" dirty="0"/>
              <a:t>Towards Situational Understanding</a:t>
            </a:r>
          </a:p>
        </p:txBody>
      </p:sp>
      <p:sp>
        <p:nvSpPr>
          <p:cNvPr id="10" name="TextBox 9">
            <a:extLst>
              <a:ext uri="{FF2B5EF4-FFF2-40B4-BE49-F238E27FC236}">
                <a16:creationId xmlns:a16="http://schemas.microsoft.com/office/drawing/2014/main" xmlns="" id="{765D0579-B912-183A-61CB-176D8B164642}"/>
              </a:ext>
            </a:extLst>
          </p:cNvPr>
          <p:cNvSpPr txBox="1"/>
          <p:nvPr/>
        </p:nvSpPr>
        <p:spPr>
          <a:xfrm>
            <a:off x="1214244" y="7310928"/>
            <a:ext cx="6096000" cy="954300"/>
          </a:xfrm>
          <a:prstGeom prst="rect">
            <a:avLst/>
          </a:prstGeom>
          <a:noFill/>
        </p:spPr>
        <p:txBody>
          <a:bodyPr wrap="square">
            <a:spAutoFit/>
          </a:bodyPr>
          <a:lstStyle/>
          <a:p>
            <a:r>
              <a:rPr lang="en-US" sz="1867" dirty="0"/>
              <a:t>natural language “proofs” of hypotheses,</a:t>
            </a:r>
          </a:p>
          <a:p>
            <a:r>
              <a:rPr lang="en-US" sz="1867" dirty="0"/>
              <a:t>paving the way for </a:t>
            </a:r>
          </a:p>
          <a:p>
            <a:r>
              <a:rPr lang="en-US" sz="1867" dirty="0"/>
              <a:t>explainable textual reasoning. </a:t>
            </a:r>
          </a:p>
        </p:txBody>
      </p:sp>
      <p:sp>
        <p:nvSpPr>
          <p:cNvPr id="26" name="Google Shape;393;p27">
            <a:extLst>
              <a:ext uri="{FF2B5EF4-FFF2-40B4-BE49-F238E27FC236}">
                <a16:creationId xmlns:a16="http://schemas.microsoft.com/office/drawing/2014/main" xmlns="" id="{F2E01915-D919-7D0D-7275-156E40357B77}"/>
              </a:ext>
            </a:extLst>
          </p:cNvPr>
          <p:cNvSpPr/>
          <p:nvPr/>
        </p:nvSpPr>
        <p:spPr>
          <a:xfrm rot="10800000" flipH="1">
            <a:off x="4550456" y="4025884"/>
            <a:ext cx="3169920" cy="2092800"/>
          </a:xfrm>
          <a:prstGeom prst="round2DiagRect">
            <a:avLst>
              <a:gd name="adj1" fmla="val 0"/>
              <a:gd name="adj2" fmla="val 17764"/>
            </a:avLst>
          </a:prstGeom>
          <a:solidFill>
            <a:srgbClr val="406882"/>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p>
        </p:txBody>
      </p:sp>
      <p:sp>
        <p:nvSpPr>
          <p:cNvPr id="27" name="Google Shape;394;p27">
            <a:extLst>
              <a:ext uri="{FF2B5EF4-FFF2-40B4-BE49-F238E27FC236}">
                <a16:creationId xmlns:a16="http://schemas.microsoft.com/office/drawing/2014/main" xmlns="" id="{C2A80058-5250-F7FF-6815-BC0424E38B80}"/>
              </a:ext>
            </a:extLst>
          </p:cNvPr>
          <p:cNvSpPr txBox="1"/>
          <p:nvPr/>
        </p:nvSpPr>
        <p:spPr>
          <a:xfrm>
            <a:off x="5175928" y="4330528"/>
            <a:ext cx="1935600" cy="613200"/>
          </a:xfrm>
          <a:prstGeom prst="rect">
            <a:avLst/>
          </a:prstGeom>
          <a:noFill/>
          <a:ln>
            <a:noFill/>
          </a:ln>
        </p:spPr>
        <p:txBody>
          <a:bodyPr spcFirstLastPara="1" wrap="square" lIns="121900" tIns="121900" rIns="121900" bIns="121900" anchor="t" anchorCtr="0">
            <a:noAutofit/>
          </a:bodyPr>
          <a:lstStyle/>
          <a:p>
            <a:pPr>
              <a:lnSpc>
                <a:spcPct val="150000"/>
              </a:lnSpc>
            </a:pPr>
            <a:r>
              <a:rPr lang="en" sz="2400" b="1" dirty="0">
                <a:solidFill>
                  <a:srgbClr val="FFFFFF"/>
                </a:solidFill>
                <a:latin typeface="Roboto"/>
                <a:ea typeface="Roboto"/>
                <a:cs typeface="Roboto"/>
                <a:sym typeface="Roboto"/>
              </a:rPr>
              <a:t>Temporal Dynamics</a:t>
            </a:r>
            <a:endParaRPr sz="2400" dirty="0">
              <a:solidFill>
                <a:srgbClr val="FFFFFF"/>
              </a:solidFill>
              <a:latin typeface="Roboto"/>
              <a:ea typeface="Roboto"/>
              <a:cs typeface="Roboto"/>
              <a:sym typeface="Roboto"/>
            </a:endParaRPr>
          </a:p>
        </p:txBody>
      </p:sp>
      <p:sp>
        <p:nvSpPr>
          <p:cNvPr id="48" name="Slide Number Placeholder 2">
            <a:extLst>
              <a:ext uri="{FF2B5EF4-FFF2-40B4-BE49-F238E27FC236}">
                <a16:creationId xmlns:a16="http://schemas.microsoft.com/office/drawing/2014/main" xmlns="" id="{06A0AA85-50A1-1A35-F0E0-9E307704F94F}"/>
              </a:ext>
            </a:extLst>
          </p:cNvPr>
          <p:cNvSpPr txBox="1">
            <a:spLocks/>
          </p:cNvSpPr>
          <p:nvPr/>
        </p:nvSpPr>
        <p:spPr>
          <a:xfrm>
            <a:off x="9272107" y="6392367"/>
            <a:ext cx="2743200" cy="3651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424857"/>
                </a:solidFill>
                <a:latin typeface="Arial" panose="020B0604020202020204" pitchFamily="34" charset="0"/>
                <a:ea typeface="Calibri"/>
                <a:cs typeface="Arial" panose="020B0604020202020204" pitchFamily="34" charset="0"/>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424857"/>
                </a:solidFill>
                <a:latin typeface="Calibri"/>
                <a:ea typeface="Calibri"/>
                <a:cs typeface="Calibri"/>
                <a:sym typeface="Calibri"/>
              </a:defRPr>
            </a:lvl9pPr>
          </a:lstStyle>
          <a:p>
            <a:r>
              <a:rPr lang="en" sz="1200" dirty="0"/>
              <a:t>7</a:t>
            </a:r>
          </a:p>
        </p:txBody>
      </p:sp>
      <p:sp>
        <p:nvSpPr>
          <p:cNvPr id="16" name="TextBox 15">
            <a:extLst>
              <a:ext uri="{FF2B5EF4-FFF2-40B4-BE49-F238E27FC236}">
                <a16:creationId xmlns:a16="http://schemas.microsoft.com/office/drawing/2014/main" xmlns="" id="{F762C9A1-3407-A5F9-FBE4-8D1975D718B5}"/>
              </a:ext>
            </a:extLst>
          </p:cNvPr>
          <p:cNvSpPr txBox="1"/>
          <p:nvPr/>
        </p:nvSpPr>
        <p:spPr>
          <a:xfrm>
            <a:off x="1602599" y="3688736"/>
            <a:ext cx="2124299" cy="379656"/>
          </a:xfrm>
          <a:prstGeom prst="rect">
            <a:avLst/>
          </a:prstGeom>
          <a:noFill/>
        </p:spPr>
        <p:txBody>
          <a:bodyPr wrap="none" rtlCol="0">
            <a:spAutoFit/>
          </a:bodyPr>
          <a:lstStyle/>
          <a:p>
            <a:r>
              <a:rPr lang="en-US" sz="1867" dirty="0">
                <a:solidFill>
                  <a:srgbClr val="276678"/>
                </a:solidFill>
              </a:rPr>
              <a:t>Complex Situation</a:t>
            </a:r>
          </a:p>
        </p:txBody>
      </p:sp>
      <p:sp>
        <p:nvSpPr>
          <p:cNvPr id="17" name="TextBox 16">
            <a:extLst>
              <a:ext uri="{FF2B5EF4-FFF2-40B4-BE49-F238E27FC236}">
                <a16:creationId xmlns:a16="http://schemas.microsoft.com/office/drawing/2014/main" xmlns="" id="{C0910FBA-B98F-E17D-319E-FEC5FB572A4C}"/>
              </a:ext>
            </a:extLst>
          </p:cNvPr>
          <p:cNvSpPr txBox="1"/>
          <p:nvPr/>
        </p:nvSpPr>
        <p:spPr>
          <a:xfrm>
            <a:off x="5048446" y="3666384"/>
            <a:ext cx="2619628" cy="379656"/>
          </a:xfrm>
          <a:prstGeom prst="rect">
            <a:avLst/>
          </a:prstGeom>
          <a:noFill/>
        </p:spPr>
        <p:txBody>
          <a:bodyPr wrap="none" rtlCol="0">
            <a:spAutoFit/>
          </a:bodyPr>
          <a:lstStyle/>
          <a:p>
            <a:r>
              <a:rPr lang="en-US" sz="1867" dirty="0">
                <a:solidFill>
                  <a:srgbClr val="276678"/>
                </a:solidFill>
              </a:rPr>
              <a:t>Long-Horizon Planning</a:t>
            </a:r>
          </a:p>
        </p:txBody>
      </p:sp>
      <p:grpSp>
        <p:nvGrpSpPr>
          <p:cNvPr id="18" name="Google Shape;404;p27">
            <a:extLst>
              <a:ext uri="{FF2B5EF4-FFF2-40B4-BE49-F238E27FC236}">
                <a16:creationId xmlns:a16="http://schemas.microsoft.com/office/drawing/2014/main" xmlns="" id="{D6A4020B-FB38-57FA-9D3B-64DF88B2F4B1}"/>
              </a:ext>
            </a:extLst>
          </p:cNvPr>
          <p:cNvGrpSpPr/>
          <p:nvPr/>
        </p:nvGrpSpPr>
        <p:grpSpPr>
          <a:xfrm>
            <a:off x="7534684" y="4942411"/>
            <a:ext cx="348761" cy="347172"/>
            <a:chOff x="4858109" y="2631368"/>
            <a:chExt cx="316442" cy="315000"/>
          </a:xfrm>
        </p:grpSpPr>
        <p:sp>
          <p:nvSpPr>
            <p:cNvPr id="19" name="Google Shape;405;p27">
              <a:extLst>
                <a:ext uri="{FF2B5EF4-FFF2-40B4-BE49-F238E27FC236}">
                  <a16:creationId xmlns:a16="http://schemas.microsoft.com/office/drawing/2014/main" xmlns="" id="{58B43722-1883-43EE-3046-4847466E88ED}"/>
                </a:ext>
              </a:extLst>
            </p:cNvPr>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endParaRPr sz="1867">
                <a:solidFill>
                  <a:srgbClr val="276678"/>
                </a:solidFill>
              </a:endParaRPr>
            </a:p>
          </p:txBody>
        </p:sp>
        <p:sp>
          <p:nvSpPr>
            <p:cNvPr id="20" name="Google Shape;406;p27">
              <a:extLst>
                <a:ext uri="{FF2B5EF4-FFF2-40B4-BE49-F238E27FC236}">
                  <a16:creationId xmlns:a16="http://schemas.microsoft.com/office/drawing/2014/main" xmlns="" id="{C069BE01-8D42-9D75-838A-9E10CFDAB69F}"/>
                </a:ext>
              </a:extLst>
            </p:cNvPr>
            <p:cNvSpPr/>
            <p:nvPr/>
          </p:nvSpPr>
          <p:spPr>
            <a:xfrm>
              <a:off x="4858109" y="2739300"/>
              <a:ext cx="239100" cy="99000"/>
            </a:xfrm>
            <a:prstGeom prst="rightArrow">
              <a:avLst>
                <a:gd name="adj1" fmla="val 32020"/>
                <a:gd name="adj2" fmla="val 66970"/>
              </a:avLst>
            </a:prstGeom>
            <a:solidFill>
              <a:srgbClr val="406882"/>
            </a:solidFill>
            <a:ln>
              <a:noFill/>
            </a:ln>
          </p:spPr>
          <p:txBody>
            <a:bodyPr spcFirstLastPara="1" wrap="square" lIns="121900" tIns="121900" rIns="121900" bIns="121900" anchor="ctr" anchorCtr="0">
              <a:noAutofit/>
            </a:bodyPr>
            <a:lstStyle/>
            <a:p>
              <a:r>
                <a:rPr lang="en" sz="1867">
                  <a:solidFill>
                    <a:srgbClr val="276678"/>
                  </a:solidFill>
                </a:rPr>
                <a:t/>
              </a:r>
              <a:br>
                <a:rPr lang="en" sz="1867">
                  <a:solidFill>
                    <a:srgbClr val="276678"/>
                  </a:solidFill>
                </a:rPr>
              </a:br>
              <a:endParaRPr sz="1867">
                <a:solidFill>
                  <a:srgbClr val="276678"/>
                </a:solidFill>
              </a:endParaRPr>
            </a:p>
          </p:txBody>
        </p:sp>
      </p:grpSp>
      <p:sp>
        <p:nvSpPr>
          <p:cNvPr id="50" name="Right Arrow 49">
            <a:extLst>
              <a:ext uri="{FF2B5EF4-FFF2-40B4-BE49-F238E27FC236}">
                <a16:creationId xmlns:a16="http://schemas.microsoft.com/office/drawing/2014/main" xmlns="" id="{F5FBFD52-AC92-0C0A-FBB7-280513793FD7}"/>
              </a:ext>
            </a:extLst>
          </p:cNvPr>
          <p:cNvSpPr/>
          <p:nvPr/>
        </p:nvSpPr>
        <p:spPr>
          <a:xfrm rot="5400000">
            <a:off x="4335656" y="3449769"/>
            <a:ext cx="496005" cy="647999"/>
          </a:xfrm>
          <a:prstGeom prst="rightArrow">
            <a:avLst/>
          </a:prstGeom>
          <a:solidFill>
            <a:srgbClr val="495464"/>
          </a:solidFill>
          <a:ln>
            <a:noFill/>
          </a:ln>
        </p:spPr>
        <p:txBody>
          <a:bodyPr spcFirstLastPara="1" wrap="square" lIns="121900" tIns="121900" rIns="121900" bIns="121900" anchor="ctr" anchorCtr="0">
            <a:noAutofit/>
          </a:bodyPr>
          <a:lstStyle/>
          <a:p>
            <a:endParaRPr lang="en-US" sz="1867"/>
          </a:p>
        </p:txBody>
      </p:sp>
      <p:sp>
        <p:nvSpPr>
          <p:cNvPr id="11" name="TextBox 10">
            <a:extLst>
              <a:ext uri="{FF2B5EF4-FFF2-40B4-BE49-F238E27FC236}">
                <a16:creationId xmlns:a16="http://schemas.microsoft.com/office/drawing/2014/main" xmlns="" id="{7706A6B6-D625-9AD3-EC40-CB7614247C3E}"/>
              </a:ext>
            </a:extLst>
          </p:cNvPr>
          <p:cNvSpPr txBox="1"/>
          <p:nvPr/>
        </p:nvSpPr>
        <p:spPr>
          <a:xfrm>
            <a:off x="3352753" y="2618991"/>
            <a:ext cx="2383986" cy="420564"/>
          </a:xfrm>
          <a:prstGeom prst="rect">
            <a:avLst/>
          </a:prstGeom>
          <a:noFill/>
        </p:spPr>
        <p:txBody>
          <a:bodyPr wrap="none" rtlCol="0">
            <a:spAutoFit/>
          </a:bodyPr>
          <a:lstStyle/>
          <a:p>
            <a:pPr algn="ctr"/>
            <a:r>
              <a:rPr lang="en-US" sz="2133" b="1" dirty="0">
                <a:solidFill>
                  <a:srgbClr val="53585F"/>
                </a:solidFill>
              </a:rPr>
              <a:t>Language Ability</a:t>
            </a:r>
          </a:p>
        </p:txBody>
      </p:sp>
      <p:sp>
        <p:nvSpPr>
          <p:cNvPr id="3" name="Google Shape;402;p27">
            <a:extLst>
              <a:ext uri="{FF2B5EF4-FFF2-40B4-BE49-F238E27FC236}">
                <a16:creationId xmlns:a16="http://schemas.microsoft.com/office/drawing/2014/main" xmlns="" id="{B04BD952-D4D5-20A2-E5E3-ABF2CD98CC62}"/>
              </a:ext>
            </a:extLst>
          </p:cNvPr>
          <p:cNvSpPr txBox="1"/>
          <p:nvPr/>
        </p:nvSpPr>
        <p:spPr>
          <a:xfrm>
            <a:off x="8084375" y="4082023"/>
            <a:ext cx="2260359" cy="1914188"/>
          </a:xfrm>
          <a:prstGeom prst="rect">
            <a:avLst/>
          </a:prstGeom>
          <a:noFill/>
          <a:ln>
            <a:noFill/>
          </a:ln>
        </p:spPr>
        <p:txBody>
          <a:bodyPr spcFirstLastPara="1" wrap="square" lIns="121900" tIns="121900" rIns="121900" bIns="121900" anchor="t" anchorCtr="0">
            <a:noAutofit/>
          </a:bodyPr>
          <a:lstStyle/>
          <a:p>
            <a:pPr algn="ctr">
              <a:spcBef>
                <a:spcPts val="800"/>
              </a:spcBef>
            </a:pPr>
            <a:r>
              <a:rPr lang="en-US" sz="2133" b="1" dirty="0">
                <a:solidFill>
                  <a:srgbClr val="FFFFFF"/>
                </a:solidFill>
                <a:latin typeface="Roboto"/>
                <a:ea typeface="Roboto"/>
                <a:cs typeface="Roboto"/>
                <a:sym typeface="Roboto"/>
              </a:rPr>
              <a:t>Surface</a:t>
            </a:r>
          </a:p>
        </p:txBody>
      </p:sp>
      <p:sp>
        <p:nvSpPr>
          <p:cNvPr id="4" name="TextBox 3">
            <a:extLst>
              <a:ext uri="{FF2B5EF4-FFF2-40B4-BE49-F238E27FC236}">
                <a16:creationId xmlns:a16="http://schemas.microsoft.com/office/drawing/2014/main" xmlns="" id="{ECD86D2C-DBFA-95EC-D66D-ED2BE5E5E6F3}"/>
              </a:ext>
            </a:extLst>
          </p:cNvPr>
          <p:cNvSpPr txBox="1"/>
          <p:nvPr/>
        </p:nvSpPr>
        <p:spPr>
          <a:xfrm>
            <a:off x="8091049" y="5489895"/>
            <a:ext cx="2046817" cy="420564"/>
          </a:xfrm>
          <a:prstGeom prst="rect">
            <a:avLst/>
          </a:prstGeom>
          <a:noFill/>
        </p:spPr>
        <p:txBody>
          <a:bodyPr wrap="square">
            <a:spAutoFit/>
          </a:bodyPr>
          <a:lstStyle/>
          <a:p>
            <a:pPr algn="ctr"/>
            <a:r>
              <a:rPr lang="en-US" sz="2133" b="1" dirty="0">
                <a:solidFill>
                  <a:srgbClr val="FFFFFF"/>
                </a:solidFill>
                <a:latin typeface="Roboto"/>
                <a:ea typeface="Roboto"/>
                <a:cs typeface="Roboto"/>
                <a:sym typeface="Roboto"/>
              </a:rPr>
              <a:t>Deep</a:t>
            </a:r>
            <a:endParaRPr lang="en-US" sz="2133" b="1" dirty="0"/>
          </a:p>
        </p:txBody>
      </p:sp>
      <p:sp>
        <p:nvSpPr>
          <p:cNvPr id="6" name="TextBox 5">
            <a:extLst>
              <a:ext uri="{FF2B5EF4-FFF2-40B4-BE49-F238E27FC236}">
                <a16:creationId xmlns:a16="http://schemas.microsoft.com/office/drawing/2014/main" xmlns="" id="{B690416A-E475-0371-3826-AB4CD22E2198}"/>
              </a:ext>
            </a:extLst>
          </p:cNvPr>
          <p:cNvSpPr txBox="1"/>
          <p:nvPr/>
        </p:nvSpPr>
        <p:spPr>
          <a:xfrm>
            <a:off x="8909208" y="4970354"/>
            <a:ext cx="471989" cy="410369"/>
          </a:xfrm>
          <a:prstGeom prst="rect">
            <a:avLst/>
          </a:prstGeom>
          <a:noFill/>
        </p:spPr>
        <p:txBody>
          <a:bodyPr vert="vert" wrap="square">
            <a:spAutoFit/>
          </a:bodyPr>
          <a:lstStyle/>
          <a:p>
            <a:r>
              <a:rPr lang="en-US" sz="1867" b="1" dirty="0">
                <a:solidFill>
                  <a:srgbClr val="FFFFFF"/>
                </a:solidFill>
                <a:latin typeface="Roboto"/>
                <a:ea typeface="Roboto"/>
                <a:cs typeface="Roboto"/>
                <a:sym typeface="Wingdings" pitchFamily="2" charset="2"/>
              </a:rPr>
              <a:t></a:t>
            </a:r>
            <a:endParaRPr lang="en-US" sz="1867" b="1" dirty="0"/>
          </a:p>
        </p:txBody>
      </p:sp>
      <p:sp>
        <p:nvSpPr>
          <p:cNvPr id="7" name="Google Shape;397;p27">
            <a:extLst>
              <a:ext uri="{FF2B5EF4-FFF2-40B4-BE49-F238E27FC236}">
                <a16:creationId xmlns:a16="http://schemas.microsoft.com/office/drawing/2014/main" xmlns="" id="{E410C35F-3661-0FD5-EFA6-93231849516E}"/>
              </a:ext>
            </a:extLst>
          </p:cNvPr>
          <p:cNvSpPr/>
          <p:nvPr/>
        </p:nvSpPr>
        <p:spPr>
          <a:xfrm>
            <a:off x="1374825" y="4025884"/>
            <a:ext cx="3169920" cy="2092800"/>
          </a:xfrm>
          <a:prstGeom prst="round2DiagRect">
            <a:avLst>
              <a:gd name="adj1" fmla="val 0"/>
              <a:gd name="adj2" fmla="val 17764"/>
            </a:avLst>
          </a:prstGeom>
          <a:solidFill>
            <a:srgbClr val="6998AB"/>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1867">
              <a:solidFill>
                <a:srgbClr val="BBBBC2"/>
              </a:solidFill>
            </a:endParaRPr>
          </a:p>
        </p:txBody>
      </p:sp>
      <p:sp>
        <p:nvSpPr>
          <p:cNvPr id="8" name="Google Shape;398;p27">
            <a:extLst>
              <a:ext uri="{FF2B5EF4-FFF2-40B4-BE49-F238E27FC236}">
                <a16:creationId xmlns:a16="http://schemas.microsoft.com/office/drawing/2014/main" xmlns="" id="{240606FB-8C7E-9821-9085-B5282AB96EA4}"/>
              </a:ext>
            </a:extLst>
          </p:cNvPr>
          <p:cNvSpPr txBox="1"/>
          <p:nvPr/>
        </p:nvSpPr>
        <p:spPr>
          <a:xfrm>
            <a:off x="1697593" y="4311164"/>
            <a:ext cx="2276540" cy="613200"/>
          </a:xfrm>
          <a:prstGeom prst="rect">
            <a:avLst/>
          </a:prstGeom>
          <a:noFill/>
          <a:ln>
            <a:noFill/>
          </a:ln>
        </p:spPr>
        <p:txBody>
          <a:bodyPr spcFirstLastPara="1" wrap="square" lIns="121900" tIns="121900" rIns="121900" bIns="121900" anchor="t" anchorCtr="0">
            <a:noAutofit/>
          </a:bodyPr>
          <a:lstStyle/>
          <a:p>
            <a:pPr>
              <a:lnSpc>
                <a:spcPct val="150000"/>
              </a:lnSpc>
            </a:pPr>
            <a:r>
              <a:rPr lang="en-US" sz="2400" b="1" dirty="0">
                <a:solidFill>
                  <a:srgbClr val="FFFFFF"/>
                </a:solidFill>
                <a:latin typeface="Roboto"/>
                <a:ea typeface="Roboto"/>
                <a:cs typeface="Roboto"/>
                <a:sym typeface="Roboto"/>
              </a:rPr>
              <a:t>Event / Action Semantics</a:t>
            </a:r>
            <a:endParaRPr sz="2400" dirty="0">
              <a:solidFill>
                <a:srgbClr val="FFFFFF"/>
              </a:solidFill>
              <a:latin typeface="Roboto"/>
              <a:ea typeface="Roboto"/>
              <a:cs typeface="Roboto"/>
              <a:sym typeface="Roboto"/>
            </a:endParaRPr>
          </a:p>
        </p:txBody>
      </p:sp>
      <p:grpSp>
        <p:nvGrpSpPr>
          <p:cNvPr id="21" name="Google Shape;407;p27">
            <a:extLst>
              <a:ext uri="{FF2B5EF4-FFF2-40B4-BE49-F238E27FC236}">
                <a16:creationId xmlns:a16="http://schemas.microsoft.com/office/drawing/2014/main" xmlns="" id="{8F0A5302-DC03-6796-FDF3-BA85C9496622}"/>
              </a:ext>
            </a:extLst>
          </p:cNvPr>
          <p:cNvGrpSpPr/>
          <p:nvPr/>
        </p:nvGrpSpPr>
        <p:grpSpPr>
          <a:xfrm>
            <a:off x="4375167" y="4942412"/>
            <a:ext cx="347155" cy="347155"/>
            <a:chOff x="3157188" y="909150"/>
            <a:chExt cx="470400" cy="470400"/>
          </a:xfrm>
        </p:grpSpPr>
        <p:sp>
          <p:nvSpPr>
            <p:cNvPr id="22" name="Google Shape;408;p27">
              <a:extLst>
                <a:ext uri="{FF2B5EF4-FFF2-40B4-BE49-F238E27FC236}">
                  <a16:creationId xmlns:a16="http://schemas.microsoft.com/office/drawing/2014/main" xmlns="" id="{476CAA70-E81E-21DB-FD15-51A75867AA74}"/>
                </a:ext>
              </a:extLst>
            </p:cNvPr>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endParaRPr sz="1867" dirty="0">
                <a:solidFill>
                  <a:srgbClr val="276678"/>
                </a:solidFill>
              </a:endParaRPr>
            </a:p>
          </p:txBody>
        </p:sp>
        <p:sp>
          <p:nvSpPr>
            <p:cNvPr id="23" name="Google Shape;409;p27">
              <a:extLst>
                <a:ext uri="{FF2B5EF4-FFF2-40B4-BE49-F238E27FC236}">
                  <a16:creationId xmlns:a16="http://schemas.microsoft.com/office/drawing/2014/main" xmlns="" id="{D37B1978-0981-D9E1-F4CB-B713E5BCAA72}"/>
                </a:ext>
              </a:extLst>
            </p:cNvPr>
            <p:cNvSpPr/>
            <p:nvPr/>
          </p:nvSpPr>
          <p:spPr>
            <a:xfrm>
              <a:off x="3243138" y="995100"/>
              <a:ext cx="298500" cy="298500"/>
            </a:xfrm>
            <a:prstGeom prst="mathPlus">
              <a:avLst>
                <a:gd name="adj1" fmla="val 9900"/>
              </a:avLst>
            </a:prstGeom>
            <a:solidFill>
              <a:srgbClr val="406882"/>
            </a:solidFill>
            <a:ln>
              <a:noFill/>
            </a:ln>
          </p:spPr>
          <p:txBody>
            <a:bodyPr spcFirstLastPara="1" wrap="square" lIns="121900" tIns="121900" rIns="121900" bIns="121900" anchor="ctr" anchorCtr="0">
              <a:noAutofit/>
            </a:bodyPr>
            <a:lstStyle/>
            <a:p>
              <a:endParaRPr sz="1867" dirty="0">
                <a:solidFill>
                  <a:srgbClr val="276678"/>
                </a:solidFill>
              </a:endParaRPr>
            </a:p>
          </p:txBody>
        </p:sp>
      </p:grpSp>
    </p:spTree>
    <p:extLst>
      <p:ext uri="{BB962C8B-B14F-4D97-AF65-F5344CB8AC3E}">
        <p14:creationId xmlns:p14="http://schemas.microsoft.com/office/powerpoint/2010/main" val="42358614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41DE3-68FC-584E-9617-75D71DE796BF}"/>
              </a:ext>
            </a:extLst>
          </p:cNvPr>
          <p:cNvSpPr>
            <a:spLocks noGrp="1"/>
          </p:cNvSpPr>
          <p:nvPr>
            <p:ph type="title"/>
          </p:nvPr>
        </p:nvSpPr>
        <p:spPr/>
        <p:txBody>
          <a:bodyPr/>
          <a:lstStyle/>
          <a:p>
            <a:r>
              <a:rPr lang="en-US" b="1" dirty="0">
                <a:solidFill>
                  <a:srgbClr val="53585F"/>
                </a:solidFill>
              </a:rPr>
              <a:t>CLIP-Event on Visual Event Extraction </a:t>
            </a:r>
          </a:p>
        </p:txBody>
      </p:sp>
      <p:pic>
        <p:nvPicPr>
          <p:cNvPr id="7" name="Picture 6" descr="Graphical user interface, application&#10;&#10;Description automatically generated">
            <a:extLst>
              <a:ext uri="{FF2B5EF4-FFF2-40B4-BE49-F238E27FC236}">
                <a16:creationId xmlns:a16="http://schemas.microsoft.com/office/drawing/2014/main" xmlns="" id="{B2D9C095-5B26-114E-83BE-5755BF26CD9D}"/>
              </a:ext>
            </a:extLst>
          </p:cNvPr>
          <p:cNvPicPr>
            <a:picLocks noChangeAspect="1"/>
          </p:cNvPicPr>
          <p:nvPr/>
        </p:nvPicPr>
        <p:blipFill rotWithShape="1">
          <a:blip r:embed="rId3"/>
          <a:srcRect t="1650" r="50908" b="35539"/>
          <a:stretch/>
        </p:blipFill>
        <p:spPr>
          <a:xfrm>
            <a:off x="3094039" y="2376541"/>
            <a:ext cx="3005263" cy="2145833"/>
          </a:xfrm>
          <a:prstGeom prst="rect">
            <a:avLst/>
          </a:prstGeom>
        </p:spPr>
      </p:pic>
      <p:sp>
        <p:nvSpPr>
          <p:cNvPr id="4" name="Rounded Rectangle 3">
            <a:extLst>
              <a:ext uri="{FF2B5EF4-FFF2-40B4-BE49-F238E27FC236}">
                <a16:creationId xmlns:a16="http://schemas.microsoft.com/office/drawing/2014/main" xmlns="" id="{F7A2CFF1-1C0F-B0E8-FD88-C0E7006098F2}"/>
              </a:ext>
            </a:extLst>
          </p:cNvPr>
          <p:cNvSpPr/>
          <p:nvPr/>
        </p:nvSpPr>
        <p:spPr>
          <a:xfrm>
            <a:off x="908043" y="1063948"/>
            <a:ext cx="10183703" cy="882067"/>
          </a:xfrm>
          <a:prstGeom prst="round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5" name="TextBox 4">
            <a:extLst>
              <a:ext uri="{FF2B5EF4-FFF2-40B4-BE49-F238E27FC236}">
                <a16:creationId xmlns:a16="http://schemas.microsoft.com/office/drawing/2014/main" xmlns="" id="{43FA1968-BD1E-BE3C-B029-D618FE1B1285}"/>
              </a:ext>
            </a:extLst>
          </p:cNvPr>
          <p:cNvSpPr txBox="1"/>
          <p:nvPr/>
        </p:nvSpPr>
        <p:spPr>
          <a:xfrm>
            <a:off x="1289500" y="1195163"/>
            <a:ext cx="7893508" cy="523926"/>
          </a:xfrm>
          <a:prstGeom prst="rect">
            <a:avLst/>
          </a:prstGeom>
          <a:noFill/>
        </p:spPr>
        <p:txBody>
          <a:bodyPr wrap="none" rtlCol="0">
            <a:spAutoFit/>
          </a:bodyPr>
          <a:lstStyle/>
          <a:p>
            <a:pPr algn="ctr">
              <a:lnSpc>
                <a:spcPct val="150000"/>
              </a:lnSpc>
            </a:pPr>
            <a:r>
              <a:rPr lang="en-US" sz="2133" b="1" dirty="0">
                <a:solidFill>
                  <a:srgbClr val="53585F"/>
                </a:solidFill>
              </a:rPr>
              <a:t>Supporting </a:t>
            </a:r>
            <a:r>
              <a:rPr lang="en-US" sz="2133" b="1" dirty="0">
                <a:solidFill>
                  <a:srgbClr val="0070C0"/>
                </a:solidFill>
              </a:rPr>
              <a:t>Zero-shot</a:t>
            </a:r>
            <a:r>
              <a:rPr lang="en-US" sz="2133" b="1" dirty="0">
                <a:solidFill>
                  <a:srgbClr val="53585F"/>
                </a:solidFill>
              </a:rPr>
              <a:t> Vision Event Extraction the first time.</a:t>
            </a:r>
          </a:p>
        </p:txBody>
      </p:sp>
      <p:pic>
        <p:nvPicPr>
          <p:cNvPr id="11" name="Picture 10" descr="Graphical user interface, application&#10;&#10;Description automatically generated">
            <a:extLst>
              <a:ext uri="{FF2B5EF4-FFF2-40B4-BE49-F238E27FC236}">
                <a16:creationId xmlns:a16="http://schemas.microsoft.com/office/drawing/2014/main" xmlns="" id="{2194737F-5016-C7A6-0675-197CDA5FED9E}"/>
              </a:ext>
            </a:extLst>
          </p:cNvPr>
          <p:cNvPicPr>
            <a:picLocks noChangeAspect="1"/>
          </p:cNvPicPr>
          <p:nvPr/>
        </p:nvPicPr>
        <p:blipFill rotWithShape="1">
          <a:blip r:embed="rId3"/>
          <a:srcRect l="59697" t="5641" r="2481" b="41265"/>
          <a:stretch/>
        </p:blipFill>
        <p:spPr>
          <a:xfrm>
            <a:off x="6227808" y="2394649"/>
            <a:ext cx="2690403" cy="2122524"/>
          </a:xfrm>
          <a:prstGeom prst="rect">
            <a:avLst/>
          </a:prstGeom>
        </p:spPr>
      </p:pic>
      <p:pic>
        <p:nvPicPr>
          <p:cNvPr id="15" name="Picture 14" descr="A person wearing a mask&#10;&#10;Description automatically generated with low confidence">
            <a:extLst>
              <a:ext uri="{FF2B5EF4-FFF2-40B4-BE49-F238E27FC236}">
                <a16:creationId xmlns:a16="http://schemas.microsoft.com/office/drawing/2014/main" xmlns="" id="{4A0C9A56-D1D3-2311-8437-44E3195533E3}"/>
              </a:ext>
            </a:extLst>
          </p:cNvPr>
          <p:cNvPicPr>
            <a:picLocks noChangeAspect="1"/>
          </p:cNvPicPr>
          <p:nvPr/>
        </p:nvPicPr>
        <p:blipFill>
          <a:blip r:embed="rId4"/>
          <a:stretch>
            <a:fillRect/>
          </a:stretch>
        </p:blipFill>
        <p:spPr>
          <a:xfrm>
            <a:off x="9109275" y="2362364"/>
            <a:ext cx="2960311" cy="2145833"/>
          </a:xfrm>
          <a:prstGeom prst="rect">
            <a:avLst/>
          </a:prstGeom>
        </p:spPr>
      </p:pic>
      <p:pic>
        <p:nvPicPr>
          <p:cNvPr id="1026" name="Picture 2" descr="COVID-19 Vaccines | Children's Healthcare of Atlanta">
            <a:extLst>
              <a:ext uri="{FF2B5EF4-FFF2-40B4-BE49-F238E27FC236}">
                <a16:creationId xmlns:a16="http://schemas.microsoft.com/office/drawing/2014/main" xmlns="" id="{D75519A5-55A4-E1C0-C688-4E2975A3B4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233"/>
          <a:stretch/>
        </p:blipFill>
        <p:spPr bwMode="auto">
          <a:xfrm>
            <a:off x="109121" y="2374663"/>
            <a:ext cx="2898020" cy="21335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ADB5571B-09FA-43F9-CC83-FD2E77BEB38A}"/>
              </a:ext>
            </a:extLst>
          </p:cNvPr>
          <p:cNvSpPr/>
          <p:nvPr/>
        </p:nvSpPr>
        <p:spPr>
          <a:xfrm>
            <a:off x="354956" y="2374663"/>
            <a:ext cx="2253565" cy="2133532"/>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8" name="Rectangle 17">
            <a:extLst>
              <a:ext uri="{FF2B5EF4-FFF2-40B4-BE49-F238E27FC236}">
                <a16:creationId xmlns:a16="http://schemas.microsoft.com/office/drawing/2014/main" xmlns="" id="{3CB4A50E-57FE-7F5D-9F5F-FC9257FBC625}"/>
              </a:ext>
            </a:extLst>
          </p:cNvPr>
          <p:cNvSpPr/>
          <p:nvPr/>
        </p:nvSpPr>
        <p:spPr>
          <a:xfrm>
            <a:off x="1587796" y="2653873"/>
            <a:ext cx="563563" cy="1372315"/>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9" name="Rectangle 18">
            <a:extLst>
              <a:ext uri="{FF2B5EF4-FFF2-40B4-BE49-F238E27FC236}">
                <a16:creationId xmlns:a16="http://schemas.microsoft.com/office/drawing/2014/main" xmlns="" id="{4963E2EE-CE22-B047-8AAD-7438EF8C80B1}"/>
              </a:ext>
            </a:extLst>
          </p:cNvPr>
          <p:cNvSpPr/>
          <p:nvPr/>
        </p:nvSpPr>
        <p:spPr>
          <a:xfrm>
            <a:off x="2209903" y="2653873"/>
            <a:ext cx="780852" cy="1854323"/>
          </a:xfrm>
          <a:prstGeom prst="rect">
            <a:avLst/>
          </a:prstGeom>
          <a:noFill/>
          <a:ln>
            <a:solidFill>
              <a:srgbClr val="E00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1" name="Rectangle 20">
            <a:extLst>
              <a:ext uri="{FF2B5EF4-FFF2-40B4-BE49-F238E27FC236}">
                <a16:creationId xmlns:a16="http://schemas.microsoft.com/office/drawing/2014/main" xmlns="" id="{7E4AE3A4-A9D4-D59A-B429-57377EE16B52}"/>
              </a:ext>
            </a:extLst>
          </p:cNvPr>
          <p:cNvSpPr/>
          <p:nvPr/>
        </p:nvSpPr>
        <p:spPr>
          <a:xfrm>
            <a:off x="9334659" y="2763298"/>
            <a:ext cx="1158240" cy="1744897"/>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9" name="TextBox 48">
            <a:extLst>
              <a:ext uri="{FF2B5EF4-FFF2-40B4-BE49-F238E27FC236}">
                <a16:creationId xmlns:a16="http://schemas.microsoft.com/office/drawing/2014/main" xmlns="" id="{4CE00FB3-B63E-0C7C-FAE7-F6F83BD4DB1A}"/>
              </a:ext>
            </a:extLst>
          </p:cNvPr>
          <p:cNvSpPr txBox="1"/>
          <p:nvPr/>
        </p:nvSpPr>
        <p:spPr>
          <a:xfrm>
            <a:off x="4128730" y="4703586"/>
            <a:ext cx="788999"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Arrest</a:t>
            </a:r>
          </a:p>
        </p:txBody>
      </p:sp>
      <p:sp>
        <p:nvSpPr>
          <p:cNvPr id="50" name="Freeform 49">
            <a:extLst>
              <a:ext uri="{FF2B5EF4-FFF2-40B4-BE49-F238E27FC236}">
                <a16:creationId xmlns:a16="http://schemas.microsoft.com/office/drawing/2014/main" xmlns="" id="{66755A15-A85D-286C-896D-EC987BB7874C}"/>
              </a:ext>
            </a:extLst>
          </p:cNvPr>
          <p:cNvSpPr/>
          <p:nvPr/>
        </p:nvSpPr>
        <p:spPr>
          <a:xfrm>
            <a:off x="3669389" y="5200945"/>
            <a:ext cx="781425" cy="402593"/>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51" name="Oval 50">
            <a:extLst>
              <a:ext uri="{FF2B5EF4-FFF2-40B4-BE49-F238E27FC236}">
                <a16:creationId xmlns:a16="http://schemas.microsoft.com/office/drawing/2014/main" xmlns="" id="{E8DE717E-3FCA-DEC9-415D-F75015FBA50B}"/>
              </a:ext>
            </a:extLst>
          </p:cNvPr>
          <p:cNvSpPr/>
          <p:nvPr/>
        </p:nvSpPr>
        <p:spPr>
          <a:xfrm>
            <a:off x="3627972" y="545070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52" name="TextBox 51">
            <a:extLst>
              <a:ext uri="{FF2B5EF4-FFF2-40B4-BE49-F238E27FC236}">
                <a16:creationId xmlns:a16="http://schemas.microsoft.com/office/drawing/2014/main" xmlns="" id="{3D1949A4-62D6-C10E-805E-8F08219490FD}"/>
              </a:ext>
            </a:extLst>
          </p:cNvPr>
          <p:cNvSpPr txBox="1"/>
          <p:nvPr/>
        </p:nvSpPr>
        <p:spPr>
          <a:xfrm>
            <a:off x="3800365" y="5259679"/>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agent</a:t>
            </a:r>
          </a:p>
        </p:txBody>
      </p:sp>
      <p:sp>
        <p:nvSpPr>
          <p:cNvPr id="53" name="TextBox 52">
            <a:extLst>
              <a:ext uri="{FF2B5EF4-FFF2-40B4-BE49-F238E27FC236}">
                <a16:creationId xmlns:a16="http://schemas.microsoft.com/office/drawing/2014/main" xmlns="" id="{94F0590C-F23B-FEA8-50F5-CE4344D4D6F4}"/>
              </a:ext>
            </a:extLst>
          </p:cNvPr>
          <p:cNvSpPr txBox="1"/>
          <p:nvPr/>
        </p:nvSpPr>
        <p:spPr>
          <a:xfrm>
            <a:off x="3059184" y="5112148"/>
            <a:ext cx="631904" cy="307777"/>
          </a:xfrm>
          <a:prstGeom prst="rect">
            <a:avLst/>
          </a:prstGeom>
          <a:noFill/>
        </p:spPr>
        <p:txBody>
          <a:bodyPr wrap="none" rtlCol="0">
            <a:spAutoFit/>
          </a:bodyPr>
          <a:lstStyle/>
          <a:p>
            <a:pPr defTabSz="1219170">
              <a:buClrTx/>
              <a:defRPr/>
            </a:pPr>
            <a:r>
              <a:rPr lang="en-US" i="1" dirty="0">
                <a:solidFill>
                  <a:srgbClr val="9BBB59"/>
                </a:solidFill>
                <a:ea typeface="+mn-ea"/>
              </a:rPr>
              <a:t>agent</a:t>
            </a:r>
          </a:p>
        </p:txBody>
      </p:sp>
      <p:sp>
        <p:nvSpPr>
          <p:cNvPr id="54" name="Freeform 53">
            <a:extLst>
              <a:ext uri="{FF2B5EF4-FFF2-40B4-BE49-F238E27FC236}">
                <a16:creationId xmlns:a16="http://schemas.microsoft.com/office/drawing/2014/main" xmlns="" id="{6B1FB04F-EC5D-8E5D-BFE7-B7269CD386B5}"/>
              </a:ext>
            </a:extLst>
          </p:cNvPr>
          <p:cNvSpPr/>
          <p:nvPr/>
        </p:nvSpPr>
        <p:spPr>
          <a:xfrm rot="16200000" flipV="1">
            <a:off x="4437746" y="5296839"/>
            <a:ext cx="435261" cy="238223"/>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55" name="Triangle 54">
            <a:extLst>
              <a:ext uri="{FF2B5EF4-FFF2-40B4-BE49-F238E27FC236}">
                <a16:creationId xmlns:a16="http://schemas.microsoft.com/office/drawing/2014/main" xmlns="" id="{E186BB17-DFD2-33B6-ED61-4927164D7A8F}"/>
              </a:ext>
            </a:extLst>
          </p:cNvPr>
          <p:cNvSpPr/>
          <p:nvPr/>
        </p:nvSpPr>
        <p:spPr>
          <a:xfrm>
            <a:off x="4408324" y="5030279"/>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56" name="Oval 55">
            <a:extLst>
              <a:ext uri="{FF2B5EF4-FFF2-40B4-BE49-F238E27FC236}">
                <a16:creationId xmlns:a16="http://schemas.microsoft.com/office/drawing/2014/main" xmlns="" id="{A57A0DB1-901D-DC6D-200B-15A3AADB7E9B}"/>
              </a:ext>
            </a:extLst>
          </p:cNvPr>
          <p:cNvSpPr/>
          <p:nvPr/>
        </p:nvSpPr>
        <p:spPr>
          <a:xfrm>
            <a:off x="5196277" y="552828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57" name="Oval 56">
            <a:extLst>
              <a:ext uri="{FF2B5EF4-FFF2-40B4-BE49-F238E27FC236}">
                <a16:creationId xmlns:a16="http://schemas.microsoft.com/office/drawing/2014/main" xmlns="" id="{35AE919D-683A-4316-BFE6-E9B164FBCD5C}"/>
              </a:ext>
            </a:extLst>
          </p:cNvPr>
          <p:cNvSpPr/>
          <p:nvPr/>
        </p:nvSpPr>
        <p:spPr>
          <a:xfrm>
            <a:off x="4257275" y="5580452"/>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58" name="Oval 57">
            <a:extLst>
              <a:ext uri="{FF2B5EF4-FFF2-40B4-BE49-F238E27FC236}">
                <a16:creationId xmlns:a16="http://schemas.microsoft.com/office/drawing/2014/main" xmlns="" id="{41C7E47B-B87A-E60A-280D-A0130730E715}"/>
              </a:ext>
            </a:extLst>
          </p:cNvPr>
          <p:cNvSpPr/>
          <p:nvPr/>
        </p:nvSpPr>
        <p:spPr>
          <a:xfrm>
            <a:off x="4703081" y="5615415"/>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61" name="Freeform 60">
            <a:extLst>
              <a:ext uri="{FF2B5EF4-FFF2-40B4-BE49-F238E27FC236}">
                <a16:creationId xmlns:a16="http://schemas.microsoft.com/office/drawing/2014/main" xmlns="" id="{6277922A-0E00-708E-FA64-9CBA378C14B3}"/>
              </a:ext>
            </a:extLst>
          </p:cNvPr>
          <p:cNvSpPr/>
          <p:nvPr/>
        </p:nvSpPr>
        <p:spPr>
          <a:xfrm rot="16200000" flipV="1">
            <a:off x="4704493" y="5016939"/>
            <a:ext cx="334849" cy="715208"/>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62" name="Freeform 61">
            <a:extLst>
              <a:ext uri="{FF2B5EF4-FFF2-40B4-BE49-F238E27FC236}">
                <a16:creationId xmlns:a16="http://schemas.microsoft.com/office/drawing/2014/main" xmlns="" id="{F19216C8-FF50-003A-F09A-2D7626807999}"/>
              </a:ext>
            </a:extLst>
          </p:cNvPr>
          <p:cNvSpPr/>
          <p:nvPr/>
        </p:nvSpPr>
        <p:spPr>
          <a:xfrm rot="16200000">
            <a:off x="4240169" y="5335619"/>
            <a:ext cx="397288" cy="127941"/>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63" name="TextBox 62">
            <a:extLst>
              <a:ext uri="{FF2B5EF4-FFF2-40B4-BE49-F238E27FC236}">
                <a16:creationId xmlns:a16="http://schemas.microsoft.com/office/drawing/2014/main" xmlns="" id="{3E3A2B35-B854-C481-EC32-4F6A0661F7E7}"/>
              </a:ext>
            </a:extLst>
          </p:cNvPr>
          <p:cNvSpPr txBox="1"/>
          <p:nvPr/>
        </p:nvSpPr>
        <p:spPr>
          <a:xfrm>
            <a:off x="7075286" y="4697686"/>
            <a:ext cx="891591"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Protest</a:t>
            </a:r>
          </a:p>
        </p:txBody>
      </p:sp>
      <p:sp>
        <p:nvSpPr>
          <p:cNvPr id="1024" name="Freeform 1023">
            <a:extLst>
              <a:ext uri="{FF2B5EF4-FFF2-40B4-BE49-F238E27FC236}">
                <a16:creationId xmlns:a16="http://schemas.microsoft.com/office/drawing/2014/main" xmlns="" id="{0CC226DD-D15E-47F9-05AF-157BF466CD30}"/>
              </a:ext>
            </a:extLst>
          </p:cNvPr>
          <p:cNvSpPr/>
          <p:nvPr/>
        </p:nvSpPr>
        <p:spPr>
          <a:xfrm>
            <a:off x="6706134" y="5183008"/>
            <a:ext cx="781425" cy="402593"/>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1025" name="Oval 1024">
            <a:extLst>
              <a:ext uri="{FF2B5EF4-FFF2-40B4-BE49-F238E27FC236}">
                <a16:creationId xmlns:a16="http://schemas.microsoft.com/office/drawing/2014/main" xmlns="" id="{7C797FC4-DD80-8C8B-5DE0-897C2481FF6B}"/>
              </a:ext>
            </a:extLst>
          </p:cNvPr>
          <p:cNvSpPr/>
          <p:nvPr/>
        </p:nvSpPr>
        <p:spPr>
          <a:xfrm>
            <a:off x="6593787" y="5489012"/>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28" name="TextBox 1027">
            <a:extLst>
              <a:ext uri="{FF2B5EF4-FFF2-40B4-BE49-F238E27FC236}">
                <a16:creationId xmlns:a16="http://schemas.microsoft.com/office/drawing/2014/main" xmlns="" id="{E807F8F0-6879-9F25-F8FD-410474BC64F7}"/>
              </a:ext>
            </a:extLst>
          </p:cNvPr>
          <p:cNvSpPr txBox="1"/>
          <p:nvPr/>
        </p:nvSpPr>
        <p:spPr>
          <a:xfrm>
            <a:off x="6857754" y="5123144"/>
            <a:ext cx="1237839" cy="307777"/>
          </a:xfrm>
          <a:prstGeom prst="rect">
            <a:avLst/>
          </a:prstGeom>
          <a:noFill/>
        </p:spPr>
        <p:txBody>
          <a:bodyPr wrap="none" rtlCol="0">
            <a:spAutoFit/>
          </a:bodyPr>
          <a:lstStyle/>
          <a:p>
            <a:pPr defTabSz="1219170">
              <a:buClrTx/>
              <a:defRPr/>
            </a:pPr>
            <a:r>
              <a:rPr lang="en-US" i="1" dirty="0">
                <a:solidFill>
                  <a:srgbClr val="9BBB59"/>
                </a:solidFill>
                <a:ea typeface="+mn-ea"/>
              </a:rPr>
              <a:t>demonstrator</a:t>
            </a:r>
          </a:p>
        </p:txBody>
      </p:sp>
      <p:sp>
        <p:nvSpPr>
          <p:cNvPr id="1029" name="Freeform 1028">
            <a:extLst>
              <a:ext uri="{FF2B5EF4-FFF2-40B4-BE49-F238E27FC236}">
                <a16:creationId xmlns:a16="http://schemas.microsoft.com/office/drawing/2014/main" xmlns="" id="{9F3AAC34-9B3A-A76F-ABE9-65D45CCB57AE}"/>
              </a:ext>
            </a:extLst>
          </p:cNvPr>
          <p:cNvSpPr/>
          <p:nvPr/>
        </p:nvSpPr>
        <p:spPr>
          <a:xfrm rot="16200000" flipV="1">
            <a:off x="7449129" y="5304264"/>
            <a:ext cx="486668" cy="238904"/>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1030" name="Triangle 1029">
            <a:extLst>
              <a:ext uri="{FF2B5EF4-FFF2-40B4-BE49-F238E27FC236}">
                <a16:creationId xmlns:a16="http://schemas.microsoft.com/office/drawing/2014/main" xmlns="" id="{B5D25BF0-93C1-8E67-06C3-38B97167351E}"/>
              </a:ext>
            </a:extLst>
          </p:cNvPr>
          <p:cNvSpPr/>
          <p:nvPr/>
        </p:nvSpPr>
        <p:spPr>
          <a:xfrm>
            <a:off x="7445069" y="5012341"/>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31" name="Oval 1030">
            <a:extLst>
              <a:ext uri="{FF2B5EF4-FFF2-40B4-BE49-F238E27FC236}">
                <a16:creationId xmlns:a16="http://schemas.microsoft.com/office/drawing/2014/main" xmlns="" id="{BEDB3B75-EE19-AE79-1F57-B1992F927760}"/>
              </a:ext>
            </a:extLst>
          </p:cNvPr>
          <p:cNvSpPr/>
          <p:nvPr/>
        </p:nvSpPr>
        <p:spPr>
          <a:xfrm>
            <a:off x="8261711" y="5395593"/>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2" name="Oval 1031">
            <a:extLst>
              <a:ext uri="{FF2B5EF4-FFF2-40B4-BE49-F238E27FC236}">
                <a16:creationId xmlns:a16="http://schemas.microsoft.com/office/drawing/2014/main" xmlns="" id="{CE2561B9-4AD8-2008-08D3-C067B7C92CCD}"/>
              </a:ext>
            </a:extLst>
          </p:cNvPr>
          <p:cNvSpPr/>
          <p:nvPr/>
        </p:nvSpPr>
        <p:spPr>
          <a:xfrm>
            <a:off x="7254279" y="558969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3" name="Oval 1032">
            <a:extLst>
              <a:ext uri="{FF2B5EF4-FFF2-40B4-BE49-F238E27FC236}">
                <a16:creationId xmlns:a16="http://schemas.microsoft.com/office/drawing/2014/main" xmlns="" id="{0E69A243-C8F9-AE1D-B224-A7DD40DDF40A}"/>
              </a:ext>
            </a:extLst>
          </p:cNvPr>
          <p:cNvSpPr/>
          <p:nvPr/>
        </p:nvSpPr>
        <p:spPr>
          <a:xfrm>
            <a:off x="7722568" y="5636896"/>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6" name="Freeform 1035">
            <a:extLst>
              <a:ext uri="{FF2B5EF4-FFF2-40B4-BE49-F238E27FC236}">
                <a16:creationId xmlns:a16="http://schemas.microsoft.com/office/drawing/2014/main" xmlns="" id="{92C51A66-DF20-0952-B5AA-B7AE9984DF36}"/>
              </a:ext>
            </a:extLst>
          </p:cNvPr>
          <p:cNvSpPr/>
          <p:nvPr/>
        </p:nvSpPr>
        <p:spPr>
          <a:xfrm rot="16200000" flipV="1">
            <a:off x="7741238" y="4999001"/>
            <a:ext cx="334849" cy="715208"/>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7" name="Freeform 1036">
            <a:extLst>
              <a:ext uri="{FF2B5EF4-FFF2-40B4-BE49-F238E27FC236}">
                <a16:creationId xmlns:a16="http://schemas.microsoft.com/office/drawing/2014/main" xmlns="" id="{A15C295B-58D8-39D5-A20E-9703BDCA254F}"/>
              </a:ext>
            </a:extLst>
          </p:cNvPr>
          <p:cNvSpPr/>
          <p:nvPr/>
        </p:nvSpPr>
        <p:spPr>
          <a:xfrm rot="16200000">
            <a:off x="7244748" y="5294909"/>
            <a:ext cx="406683" cy="182880"/>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1038" name="TextBox 1037">
            <a:extLst>
              <a:ext uri="{FF2B5EF4-FFF2-40B4-BE49-F238E27FC236}">
                <a16:creationId xmlns:a16="http://schemas.microsoft.com/office/drawing/2014/main" xmlns="" id="{27CCD391-0A57-B008-0381-BF8C2BA19642}"/>
              </a:ext>
            </a:extLst>
          </p:cNvPr>
          <p:cNvSpPr txBox="1"/>
          <p:nvPr/>
        </p:nvSpPr>
        <p:spPr>
          <a:xfrm>
            <a:off x="9918824" y="4624740"/>
            <a:ext cx="1313180"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Celebration</a:t>
            </a:r>
          </a:p>
        </p:txBody>
      </p:sp>
      <p:sp>
        <p:nvSpPr>
          <p:cNvPr id="1039" name="Freeform 1038">
            <a:extLst>
              <a:ext uri="{FF2B5EF4-FFF2-40B4-BE49-F238E27FC236}">
                <a16:creationId xmlns:a16="http://schemas.microsoft.com/office/drawing/2014/main" xmlns="" id="{F667A0DE-CA45-2532-B2D8-DFCEAF4C521D}"/>
              </a:ext>
            </a:extLst>
          </p:cNvPr>
          <p:cNvSpPr/>
          <p:nvPr/>
        </p:nvSpPr>
        <p:spPr>
          <a:xfrm>
            <a:off x="10291089" y="5132472"/>
            <a:ext cx="225633" cy="377872"/>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1040" name="Oval 1039">
            <a:extLst>
              <a:ext uri="{FF2B5EF4-FFF2-40B4-BE49-F238E27FC236}">
                <a16:creationId xmlns:a16="http://schemas.microsoft.com/office/drawing/2014/main" xmlns="" id="{1A9AB8A8-6631-7CE3-9DB2-84A4F595A676}"/>
              </a:ext>
            </a:extLst>
          </p:cNvPr>
          <p:cNvSpPr/>
          <p:nvPr/>
        </p:nvSpPr>
        <p:spPr>
          <a:xfrm>
            <a:off x="10193256" y="5471929"/>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41" name="TextBox 1040">
            <a:extLst>
              <a:ext uri="{FF2B5EF4-FFF2-40B4-BE49-F238E27FC236}">
                <a16:creationId xmlns:a16="http://schemas.microsoft.com/office/drawing/2014/main" xmlns="" id="{377B2CD4-CCDF-CF91-B779-9404D51D2B14}"/>
              </a:ext>
            </a:extLst>
          </p:cNvPr>
          <p:cNvSpPr txBox="1"/>
          <p:nvPr/>
        </p:nvSpPr>
        <p:spPr>
          <a:xfrm>
            <a:off x="10715135" y="5037840"/>
            <a:ext cx="1046443" cy="307777"/>
          </a:xfrm>
          <a:prstGeom prst="rect">
            <a:avLst/>
          </a:prstGeom>
          <a:noFill/>
        </p:spPr>
        <p:txBody>
          <a:bodyPr wrap="square" rtlCol="0">
            <a:spAutoFit/>
          </a:bodyPr>
          <a:lstStyle/>
          <a:p>
            <a:pPr defTabSz="1219170">
              <a:buClrTx/>
              <a:defRPr/>
            </a:pPr>
            <a:r>
              <a:rPr lang="en-US" i="1" dirty="0">
                <a:solidFill>
                  <a:srgbClr val="9BBB59"/>
                </a:solidFill>
                <a:ea typeface="+mn-ea"/>
              </a:rPr>
              <a:t>attendee</a:t>
            </a:r>
          </a:p>
        </p:txBody>
      </p:sp>
      <p:sp>
        <p:nvSpPr>
          <p:cNvPr id="1042" name="TextBox 1041">
            <a:extLst>
              <a:ext uri="{FF2B5EF4-FFF2-40B4-BE49-F238E27FC236}">
                <a16:creationId xmlns:a16="http://schemas.microsoft.com/office/drawing/2014/main" xmlns="" id="{C465428A-3CB8-272A-555D-207326C475ED}"/>
              </a:ext>
            </a:extLst>
          </p:cNvPr>
          <p:cNvSpPr txBox="1"/>
          <p:nvPr/>
        </p:nvSpPr>
        <p:spPr>
          <a:xfrm>
            <a:off x="9493098" y="5018052"/>
            <a:ext cx="880369" cy="307777"/>
          </a:xfrm>
          <a:prstGeom prst="rect">
            <a:avLst/>
          </a:prstGeom>
          <a:noFill/>
        </p:spPr>
        <p:txBody>
          <a:bodyPr wrap="none" rtlCol="0">
            <a:spAutoFit/>
          </a:bodyPr>
          <a:lstStyle/>
          <a:p>
            <a:pPr defTabSz="1219170">
              <a:buClrTx/>
              <a:defRPr/>
            </a:pPr>
            <a:r>
              <a:rPr lang="en-US" i="1" dirty="0">
                <a:solidFill>
                  <a:srgbClr val="9BBB59"/>
                </a:solidFill>
                <a:ea typeface="+mn-ea"/>
              </a:rPr>
              <a:t>attendee</a:t>
            </a:r>
          </a:p>
        </p:txBody>
      </p:sp>
      <p:sp>
        <p:nvSpPr>
          <p:cNvPr id="1044" name="Triangle 1043">
            <a:extLst>
              <a:ext uri="{FF2B5EF4-FFF2-40B4-BE49-F238E27FC236}">
                <a16:creationId xmlns:a16="http://schemas.microsoft.com/office/drawing/2014/main" xmlns="" id="{82C9472B-8090-8CA0-E968-2FCE3976103F}"/>
              </a:ext>
            </a:extLst>
          </p:cNvPr>
          <p:cNvSpPr/>
          <p:nvPr/>
        </p:nvSpPr>
        <p:spPr>
          <a:xfrm>
            <a:off x="10475619" y="4953548"/>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50" name="Freeform 1049">
            <a:extLst>
              <a:ext uri="{FF2B5EF4-FFF2-40B4-BE49-F238E27FC236}">
                <a16:creationId xmlns:a16="http://schemas.microsoft.com/office/drawing/2014/main" xmlns="" id="{9D283607-FAD2-268C-12BB-36CFAAEFE71D}"/>
              </a:ext>
            </a:extLst>
          </p:cNvPr>
          <p:cNvSpPr/>
          <p:nvPr/>
        </p:nvSpPr>
        <p:spPr>
          <a:xfrm rot="16200000" flipV="1">
            <a:off x="10577539" y="5152664"/>
            <a:ext cx="393644" cy="349089"/>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53" name="TextBox 1052">
            <a:extLst>
              <a:ext uri="{FF2B5EF4-FFF2-40B4-BE49-F238E27FC236}">
                <a16:creationId xmlns:a16="http://schemas.microsoft.com/office/drawing/2014/main" xmlns="" id="{487CCF04-76D7-8962-8429-85EB0B5D0D6B}"/>
              </a:ext>
            </a:extLst>
          </p:cNvPr>
          <p:cNvSpPr txBox="1"/>
          <p:nvPr/>
        </p:nvSpPr>
        <p:spPr>
          <a:xfrm>
            <a:off x="911886" y="4699795"/>
            <a:ext cx="1335622"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Vaccination</a:t>
            </a:r>
          </a:p>
        </p:txBody>
      </p:sp>
      <p:sp>
        <p:nvSpPr>
          <p:cNvPr id="1054" name="Freeform 1053">
            <a:extLst>
              <a:ext uri="{FF2B5EF4-FFF2-40B4-BE49-F238E27FC236}">
                <a16:creationId xmlns:a16="http://schemas.microsoft.com/office/drawing/2014/main" xmlns="" id="{D0714B39-416E-EC34-2D60-C7D449C462E1}"/>
              </a:ext>
            </a:extLst>
          </p:cNvPr>
          <p:cNvSpPr/>
          <p:nvPr/>
        </p:nvSpPr>
        <p:spPr>
          <a:xfrm>
            <a:off x="847027" y="5202285"/>
            <a:ext cx="772496" cy="289011"/>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1055" name="Oval 1054">
            <a:extLst>
              <a:ext uri="{FF2B5EF4-FFF2-40B4-BE49-F238E27FC236}">
                <a16:creationId xmlns:a16="http://schemas.microsoft.com/office/drawing/2014/main" xmlns="" id="{67662F2B-291B-69B7-5B18-E9555864F258}"/>
              </a:ext>
            </a:extLst>
          </p:cNvPr>
          <p:cNvSpPr/>
          <p:nvPr/>
        </p:nvSpPr>
        <p:spPr>
          <a:xfrm>
            <a:off x="749043" y="5420297"/>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56" name="TextBox 1055">
            <a:extLst>
              <a:ext uri="{FF2B5EF4-FFF2-40B4-BE49-F238E27FC236}">
                <a16:creationId xmlns:a16="http://schemas.microsoft.com/office/drawing/2014/main" xmlns="" id="{7AD223F7-0E45-FD84-616B-9DEFA938C8B6}"/>
              </a:ext>
            </a:extLst>
          </p:cNvPr>
          <p:cNvSpPr txBox="1"/>
          <p:nvPr/>
        </p:nvSpPr>
        <p:spPr>
          <a:xfrm>
            <a:off x="1079938" y="5305593"/>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agent</a:t>
            </a:r>
          </a:p>
        </p:txBody>
      </p:sp>
      <p:sp>
        <p:nvSpPr>
          <p:cNvPr id="1057" name="TextBox 1056">
            <a:extLst>
              <a:ext uri="{FF2B5EF4-FFF2-40B4-BE49-F238E27FC236}">
                <a16:creationId xmlns:a16="http://schemas.microsoft.com/office/drawing/2014/main" xmlns="" id="{7FE33C7B-300D-9FFC-137A-1B35E7511293}"/>
              </a:ext>
            </a:extLst>
          </p:cNvPr>
          <p:cNvSpPr txBox="1"/>
          <p:nvPr/>
        </p:nvSpPr>
        <p:spPr>
          <a:xfrm>
            <a:off x="576867" y="5039712"/>
            <a:ext cx="631904" cy="307777"/>
          </a:xfrm>
          <a:prstGeom prst="rect">
            <a:avLst/>
          </a:prstGeom>
          <a:noFill/>
        </p:spPr>
        <p:txBody>
          <a:bodyPr wrap="none" rtlCol="0">
            <a:spAutoFit/>
          </a:bodyPr>
          <a:lstStyle/>
          <a:p>
            <a:pPr defTabSz="1219170">
              <a:buClrTx/>
              <a:defRPr/>
            </a:pPr>
            <a:r>
              <a:rPr lang="en-US" i="1" dirty="0">
                <a:solidFill>
                  <a:srgbClr val="9BBB59"/>
                </a:solidFill>
                <a:ea typeface="+mn-ea"/>
              </a:rPr>
              <a:t>agent</a:t>
            </a:r>
          </a:p>
        </p:txBody>
      </p:sp>
      <p:sp>
        <p:nvSpPr>
          <p:cNvPr id="1058" name="Triangle 1057">
            <a:extLst>
              <a:ext uri="{FF2B5EF4-FFF2-40B4-BE49-F238E27FC236}">
                <a16:creationId xmlns:a16="http://schemas.microsoft.com/office/drawing/2014/main" xmlns="" id="{FB330BEE-F2E8-9337-91CC-5AB4B85CBD14}"/>
              </a:ext>
            </a:extLst>
          </p:cNvPr>
          <p:cNvSpPr/>
          <p:nvPr/>
        </p:nvSpPr>
        <p:spPr>
          <a:xfrm>
            <a:off x="1486888" y="5028603"/>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59" name="Oval 1058">
            <a:extLst>
              <a:ext uri="{FF2B5EF4-FFF2-40B4-BE49-F238E27FC236}">
                <a16:creationId xmlns:a16="http://schemas.microsoft.com/office/drawing/2014/main" xmlns="" id="{32EE4346-5FB9-0BE2-73A4-93613380FC9E}"/>
              </a:ext>
            </a:extLst>
          </p:cNvPr>
          <p:cNvSpPr/>
          <p:nvPr/>
        </p:nvSpPr>
        <p:spPr>
          <a:xfrm>
            <a:off x="2133072" y="549825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60" name="Oval 1059">
            <a:extLst>
              <a:ext uri="{FF2B5EF4-FFF2-40B4-BE49-F238E27FC236}">
                <a16:creationId xmlns:a16="http://schemas.microsoft.com/office/drawing/2014/main" xmlns="" id="{44CEDE40-4552-260E-6AC1-506DD0C28976}"/>
              </a:ext>
            </a:extLst>
          </p:cNvPr>
          <p:cNvSpPr/>
          <p:nvPr/>
        </p:nvSpPr>
        <p:spPr>
          <a:xfrm>
            <a:off x="1322393" y="5690517"/>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61" name="Freeform 1060">
            <a:extLst>
              <a:ext uri="{FF2B5EF4-FFF2-40B4-BE49-F238E27FC236}">
                <a16:creationId xmlns:a16="http://schemas.microsoft.com/office/drawing/2014/main" xmlns="" id="{E2BF3483-3F4F-4413-266A-7D6D3D849F7B}"/>
              </a:ext>
            </a:extLst>
          </p:cNvPr>
          <p:cNvSpPr/>
          <p:nvPr/>
        </p:nvSpPr>
        <p:spPr>
          <a:xfrm rot="16200000" flipV="1">
            <a:off x="1699875" y="5098445"/>
            <a:ext cx="344488" cy="558481"/>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62" name="Freeform 1061">
            <a:extLst>
              <a:ext uri="{FF2B5EF4-FFF2-40B4-BE49-F238E27FC236}">
                <a16:creationId xmlns:a16="http://schemas.microsoft.com/office/drawing/2014/main" xmlns="" id="{4BE7177E-4AE3-A003-EB30-A8D76593EF02}"/>
              </a:ext>
            </a:extLst>
          </p:cNvPr>
          <p:cNvSpPr/>
          <p:nvPr/>
        </p:nvSpPr>
        <p:spPr>
          <a:xfrm rot="16200000">
            <a:off x="1253024" y="5381161"/>
            <a:ext cx="510216" cy="146432"/>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1063" name="TextBox 1062">
            <a:extLst>
              <a:ext uri="{FF2B5EF4-FFF2-40B4-BE49-F238E27FC236}">
                <a16:creationId xmlns:a16="http://schemas.microsoft.com/office/drawing/2014/main" xmlns="" id="{6A10FFE4-A890-6AD7-3830-D6EBFFEC78FE}"/>
              </a:ext>
            </a:extLst>
          </p:cNvPr>
          <p:cNvSpPr txBox="1"/>
          <p:nvPr/>
        </p:nvSpPr>
        <p:spPr>
          <a:xfrm>
            <a:off x="1892595" y="5078217"/>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target</a:t>
            </a:r>
          </a:p>
        </p:txBody>
      </p:sp>
      <p:pic>
        <p:nvPicPr>
          <p:cNvPr id="1064" name="Picture 1063" descr="A picture containing person, person&#10;&#10;Description automatically generated">
            <a:extLst>
              <a:ext uri="{FF2B5EF4-FFF2-40B4-BE49-F238E27FC236}">
                <a16:creationId xmlns:a16="http://schemas.microsoft.com/office/drawing/2014/main" xmlns="" id="{4A54E7BD-849B-7FF8-F235-1CF94869DDF8}"/>
              </a:ext>
            </a:extLst>
          </p:cNvPr>
          <p:cNvPicPr>
            <a:picLocks noChangeAspect="1"/>
          </p:cNvPicPr>
          <p:nvPr/>
        </p:nvPicPr>
        <p:blipFill>
          <a:blip r:embed="rId6"/>
          <a:stretch>
            <a:fillRect/>
          </a:stretch>
        </p:blipFill>
        <p:spPr>
          <a:xfrm>
            <a:off x="137749" y="5618046"/>
            <a:ext cx="836908" cy="865569"/>
          </a:xfrm>
          <a:prstGeom prst="rect">
            <a:avLst/>
          </a:prstGeom>
        </p:spPr>
      </p:pic>
      <p:pic>
        <p:nvPicPr>
          <p:cNvPr id="1065" name="Picture 1064" descr="A picture containing person, underwear&#10;&#10;Description automatically generated">
            <a:extLst>
              <a:ext uri="{FF2B5EF4-FFF2-40B4-BE49-F238E27FC236}">
                <a16:creationId xmlns:a16="http://schemas.microsoft.com/office/drawing/2014/main" xmlns="" id="{B2A7C350-CFE4-44BE-74F3-DE3852DA37FB}"/>
              </a:ext>
            </a:extLst>
          </p:cNvPr>
          <p:cNvPicPr>
            <a:picLocks noChangeAspect="1"/>
          </p:cNvPicPr>
          <p:nvPr/>
        </p:nvPicPr>
        <p:blipFill>
          <a:blip r:embed="rId7"/>
          <a:stretch>
            <a:fillRect/>
          </a:stretch>
        </p:blipFill>
        <p:spPr>
          <a:xfrm>
            <a:off x="1527227" y="5654810"/>
            <a:ext cx="432820" cy="828805"/>
          </a:xfrm>
          <a:prstGeom prst="rect">
            <a:avLst/>
          </a:prstGeom>
        </p:spPr>
      </p:pic>
      <p:pic>
        <p:nvPicPr>
          <p:cNvPr id="1066" name="Picture 1065" descr="A picture containing person, indoor&#10;&#10;Description automatically generated">
            <a:extLst>
              <a:ext uri="{FF2B5EF4-FFF2-40B4-BE49-F238E27FC236}">
                <a16:creationId xmlns:a16="http://schemas.microsoft.com/office/drawing/2014/main" xmlns="" id="{A347B24A-F6F3-09FD-9429-C285B71F0252}"/>
              </a:ext>
            </a:extLst>
          </p:cNvPr>
          <p:cNvPicPr>
            <a:picLocks noChangeAspect="1"/>
          </p:cNvPicPr>
          <p:nvPr/>
        </p:nvPicPr>
        <p:blipFill>
          <a:blip r:embed="rId8"/>
          <a:stretch>
            <a:fillRect/>
          </a:stretch>
        </p:blipFill>
        <p:spPr>
          <a:xfrm>
            <a:off x="2280735" y="5667051"/>
            <a:ext cx="322037" cy="818511"/>
          </a:xfrm>
          <a:prstGeom prst="rect">
            <a:avLst/>
          </a:prstGeom>
        </p:spPr>
      </p:pic>
      <p:sp>
        <p:nvSpPr>
          <p:cNvPr id="1067" name="TextBox 1066">
            <a:extLst>
              <a:ext uri="{FF2B5EF4-FFF2-40B4-BE49-F238E27FC236}">
                <a16:creationId xmlns:a16="http://schemas.microsoft.com/office/drawing/2014/main" xmlns="" id="{78DABAA3-941B-3F61-7B22-602A24540262}"/>
              </a:ext>
            </a:extLst>
          </p:cNvPr>
          <p:cNvSpPr txBox="1"/>
          <p:nvPr/>
        </p:nvSpPr>
        <p:spPr>
          <a:xfrm>
            <a:off x="4820201" y="5060616"/>
            <a:ext cx="870751" cy="307777"/>
          </a:xfrm>
          <a:prstGeom prst="rect">
            <a:avLst/>
          </a:prstGeom>
          <a:noFill/>
        </p:spPr>
        <p:txBody>
          <a:bodyPr wrap="none" rtlCol="0">
            <a:spAutoFit/>
          </a:bodyPr>
          <a:lstStyle/>
          <a:p>
            <a:pPr defTabSz="1219170">
              <a:buClrTx/>
              <a:defRPr/>
            </a:pPr>
            <a:r>
              <a:rPr lang="en-US" i="1" dirty="0">
                <a:solidFill>
                  <a:srgbClr val="9BBB59"/>
                </a:solidFill>
                <a:ea typeface="+mn-ea"/>
              </a:rPr>
              <a:t>detainee</a:t>
            </a:r>
          </a:p>
        </p:txBody>
      </p:sp>
      <p:sp>
        <p:nvSpPr>
          <p:cNvPr id="1068" name="TextBox 1067">
            <a:extLst>
              <a:ext uri="{FF2B5EF4-FFF2-40B4-BE49-F238E27FC236}">
                <a16:creationId xmlns:a16="http://schemas.microsoft.com/office/drawing/2014/main" xmlns="" id="{CE93D97F-C4CC-90E4-085F-45FFCA924999}"/>
              </a:ext>
            </a:extLst>
          </p:cNvPr>
          <p:cNvSpPr txBox="1"/>
          <p:nvPr/>
        </p:nvSpPr>
        <p:spPr>
          <a:xfrm>
            <a:off x="4400485" y="5249715"/>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agent</a:t>
            </a:r>
          </a:p>
        </p:txBody>
      </p:sp>
      <p:pic>
        <p:nvPicPr>
          <p:cNvPr id="1072" name="Picture 1071">
            <a:extLst>
              <a:ext uri="{FF2B5EF4-FFF2-40B4-BE49-F238E27FC236}">
                <a16:creationId xmlns:a16="http://schemas.microsoft.com/office/drawing/2014/main" xmlns="" id="{45EBB9FA-BF45-C6F6-8CBF-4E8E1E2CE599}"/>
              </a:ext>
            </a:extLst>
          </p:cNvPr>
          <p:cNvPicPr>
            <a:picLocks noChangeAspect="1"/>
          </p:cNvPicPr>
          <p:nvPr/>
        </p:nvPicPr>
        <p:blipFill>
          <a:blip r:embed="rId9"/>
          <a:stretch>
            <a:fillRect/>
          </a:stretch>
        </p:blipFill>
        <p:spPr>
          <a:xfrm>
            <a:off x="9427084" y="5426500"/>
            <a:ext cx="660400" cy="1007533"/>
          </a:xfrm>
          <a:prstGeom prst="rect">
            <a:avLst/>
          </a:prstGeom>
        </p:spPr>
      </p:pic>
      <p:pic>
        <p:nvPicPr>
          <p:cNvPr id="1074" name="Picture 1073">
            <a:extLst>
              <a:ext uri="{FF2B5EF4-FFF2-40B4-BE49-F238E27FC236}">
                <a16:creationId xmlns:a16="http://schemas.microsoft.com/office/drawing/2014/main" xmlns="" id="{B92A7548-5871-4659-91B9-D88AE6607F8A}"/>
              </a:ext>
            </a:extLst>
          </p:cNvPr>
          <p:cNvPicPr>
            <a:picLocks noChangeAspect="1"/>
          </p:cNvPicPr>
          <p:nvPr/>
        </p:nvPicPr>
        <p:blipFill>
          <a:blip r:embed="rId10"/>
          <a:stretch>
            <a:fillRect/>
          </a:stretch>
        </p:blipFill>
        <p:spPr>
          <a:xfrm>
            <a:off x="11216412" y="5406104"/>
            <a:ext cx="597992" cy="1030275"/>
          </a:xfrm>
          <a:prstGeom prst="rect">
            <a:avLst/>
          </a:prstGeom>
        </p:spPr>
      </p:pic>
      <p:sp>
        <p:nvSpPr>
          <p:cNvPr id="1045" name="Oval 1044">
            <a:extLst>
              <a:ext uri="{FF2B5EF4-FFF2-40B4-BE49-F238E27FC236}">
                <a16:creationId xmlns:a16="http://schemas.microsoft.com/office/drawing/2014/main" xmlns="" id="{BB7BF69A-1F0A-E32E-3010-07DBA156F6DA}"/>
              </a:ext>
            </a:extLst>
          </p:cNvPr>
          <p:cNvSpPr/>
          <p:nvPr/>
        </p:nvSpPr>
        <p:spPr>
          <a:xfrm>
            <a:off x="10878893" y="5466725"/>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77" name="Rectangle 1076">
            <a:extLst>
              <a:ext uri="{FF2B5EF4-FFF2-40B4-BE49-F238E27FC236}">
                <a16:creationId xmlns:a16="http://schemas.microsoft.com/office/drawing/2014/main" xmlns="" id="{1F4C1363-1EFF-8CFB-0492-B4FF5145A302}"/>
              </a:ext>
            </a:extLst>
          </p:cNvPr>
          <p:cNvSpPr/>
          <p:nvPr/>
        </p:nvSpPr>
        <p:spPr>
          <a:xfrm>
            <a:off x="6398547" y="2606240"/>
            <a:ext cx="676739" cy="1849793"/>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079" name="Picture 1078" descr="A person holding a sign&#10;&#10;Description automatically generated with medium confidence">
            <a:extLst>
              <a:ext uri="{FF2B5EF4-FFF2-40B4-BE49-F238E27FC236}">
                <a16:creationId xmlns:a16="http://schemas.microsoft.com/office/drawing/2014/main" xmlns="" id="{EF56BC63-E741-3417-D842-1C04A6527AAD}"/>
              </a:ext>
            </a:extLst>
          </p:cNvPr>
          <p:cNvPicPr>
            <a:picLocks noChangeAspect="1"/>
          </p:cNvPicPr>
          <p:nvPr/>
        </p:nvPicPr>
        <p:blipFill>
          <a:blip r:embed="rId11"/>
          <a:stretch>
            <a:fillRect/>
          </a:stretch>
        </p:blipFill>
        <p:spPr>
          <a:xfrm>
            <a:off x="6292985" y="5701589"/>
            <a:ext cx="601311" cy="1157747"/>
          </a:xfrm>
          <a:prstGeom prst="rect">
            <a:avLst/>
          </a:prstGeom>
        </p:spPr>
      </p:pic>
      <p:pic>
        <p:nvPicPr>
          <p:cNvPr id="1081" name="Picture 1080" descr="A picture containing text, sign, reading&#10;&#10;Description automatically generated">
            <a:extLst>
              <a:ext uri="{FF2B5EF4-FFF2-40B4-BE49-F238E27FC236}">
                <a16:creationId xmlns:a16="http://schemas.microsoft.com/office/drawing/2014/main" xmlns="" id="{53C492D3-659C-2089-659D-05BDB06DA71A}"/>
              </a:ext>
            </a:extLst>
          </p:cNvPr>
          <p:cNvPicPr>
            <a:picLocks noChangeAspect="1"/>
          </p:cNvPicPr>
          <p:nvPr/>
        </p:nvPicPr>
        <p:blipFill>
          <a:blip r:embed="rId12"/>
          <a:stretch>
            <a:fillRect/>
          </a:stretch>
        </p:blipFill>
        <p:spPr>
          <a:xfrm>
            <a:off x="7082197" y="5827253"/>
            <a:ext cx="542499" cy="1030747"/>
          </a:xfrm>
          <a:prstGeom prst="rect">
            <a:avLst/>
          </a:prstGeom>
        </p:spPr>
      </p:pic>
      <p:pic>
        <p:nvPicPr>
          <p:cNvPr id="1083" name="Picture 1082" descr="A picture containing text, person&#10;&#10;Description automatically generated">
            <a:extLst>
              <a:ext uri="{FF2B5EF4-FFF2-40B4-BE49-F238E27FC236}">
                <a16:creationId xmlns:a16="http://schemas.microsoft.com/office/drawing/2014/main" xmlns="" id="{D6D85419-9CB5-80D2-2EF0-D88F8F083E7E}"/>
              </a:ext>
            </a:extLst>
          </p:cNvPr>
          <p:cNvPicPr>
            <a:picLocks noChangeAspect="1"/>
          </p:cNvPicPr>
          <p:nvPr/>
        </p:nvPicPr>
        <p:blipFill>
          <a:blip r:embed="rId13"/>
          <a:stretch>
            <a:fillRect/>
          </a:stretch>
        </p:blipFill>
        <p:spPr>
          <a:xfrm>
            <a:off x="7929322" y="5638411"/>
            <a:ext cx="473775" cy="1260039"/>
          </a:xfrm>
          <a:prstGeom prst="rect">
            <a:avLst/>
          </a:prstGeom>
        </p:spPr>
      </p:pic>
      <p:pic>
        <p:nvPicPr>
          <p:cNvPr id="1085" name="Picture 1084" descr="A picture containing person, blurry&#10;&#10;Description automatically generated">
            <a:extLst>
              <a:ext uri="{FF2B5EF4-FFF2-40B4-BE49-F238E27FC236}">
                <a16:creationId xmlns:a16="http://schemas.microsoft.com/office/drawing/2014/main" xmlns="" id="{BBD54DB3-401D-0819-4A30-4854B984569C}"/>
              </a:ext>
            </a:extLst>
          </p:cNvPr>
          <p:cNvPicPr>
            <a:picLocks noChangeAspect="1"/>
          </p:cNvPicPr>
          <p:nvPr/>
        </p:nvPicPr>
        <p:blipFill>
          <a:blip r:embed="rId14"/>
          <a:stretch>
            <a:fillRect/>
          </a:stretch>
        </p:blipFill>
        <p:spPr>
          <a:xfrm>
            <a:off x="8491319" y="5356605"/>
            <a:ext cx="426892" cy="533616"/>
          </a:xfrm>
          <a:prstGeom prst="rect">
            <a:avLst/>
          </a:prstGeom>
        </p:spPr>
      </p:pic>
      <p:sp>
        <p:nvSpPr>
          <p:cNvPr id="1086" name="Rectangle 1085">
            <a:extLst>
              <a:ext uri="{FF2B5EF4-FFF2-40B4-BE49-F238E27FC236}">
                <a16:creationId xmlns:a16="http://schemas.microsoft.com/office/drawing/2014/main" xmlns="" id="{BC215CE3-2EBF-A1FD-5D49-F9DD4A9924D9}"/>
              </a:ext>
            </a:extLst>
          </p:cNvPr>
          <p:cNvSpPr/>
          <p:nvPr/>
        </p:nvSpPr>
        <p:spPr>
          <a:xfrm>
            <a:off x="7222889" y="2723505"/>
            <a:ext cx="803939" cy="1732528"/>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87" name="Rectangle 1086">
            <a:extLst>
              <a:ext uri="{FF2B5EF4-FFF2-40B4-BE49-F238E27FC236}">
                <a16:creationId xmlns:a16="http://schemas.microsoft.com/office/drawing/2014/main" xmlns="" id="{9155F5A0-C1C7-FF65-BBAD-81940A4B6A67}"/>
              </a:ext>
            </a:extLst>
          </p:cNvPr>
          <p:cNvSpPr/>
          <p:nvPr/>
        </p:nvSpPr>
        <p:spPr>
          <a:xfrm>
            <a:off x="8089349" y="2693595"/>
            <a:ext cx="803939" cy="1732528"/>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089" name="Picture 1088" descr="A picture containing person&#10;&#10;Description automatically generated">
            <a:extLst>
              <a:ext uri="{FF2B5EF4-FFF2-40B4-BE49-F238E27FC236}">
                <a16:creationId xmlns:a16="http://schemas.microsoft.com/office/drawing/2014/main" xmlns="" id="{1D455D07-88B3-C50A-A3FF-CB614BC0E07F}"/>
              </a:ext>
            </a:extLst>
          </p:cNvPr>
          <p:cNvPicPr>
            <a:picLocks noChangeAspect="1"/>
          </p:cNvPicPr>
          <p:nvPr/>
        </p:nvPicPr>
        <p:blipFill rotWithShape="1">
          <a:blip r:embed="rId15"/>
          <a:srcRect b="5937"/>
          <a:stretch/>
        </p:blipFill>
        <p:spPr>
          <a:xfrm>
            <a:off x="5148837" y="5759704"/>
            <a:ext cx="740352" cy="619017"/>
          </a:xfrm>
          <a:prstGeom prst="rect">
            <a:avLst/>
          </a:prstGeom>
        </p:spPr>
      </p:pic>
      <p:pic>
        <p:nvPicPr>
          <p:cNvPr id="1093" name="Picture 1092">
            <a:extLst>
              <a:ext uri="{FF2B5EF4-FFF2-40B4-BE49-F238E27FC236}">
                <a16:creationId xmlns:a16="http://schemas.microsoft.com/office/drawing/2014/main" xmlns="" id="{03451705-5CCF-DF2A-1C86-5C942E5265C5}"/>
              </a:ext>
            </a:extLst>
          </p:cNvPr>
          <p:cNvPicPr>
            <a:picLocks noChangeAspect="1"/>
          </p:cNvPicPr>
          <p:nvPr/>
        </p:nvPicPr>
        <p:blipFill>
          <a:blip r:embed="rId16"/>
          <a:stretch>
            <a:fillRect/>
          </a:stretch>
        </p:blipFill>
        <p:spPr>
          <a:xfrm>
            <a:off x="3282204" y="5524030"/>
            <a:ext cx="337600" cy="1251933"/>
          </a:xfrm>
          <a:prstGeom prst="rect">
            <a:avLst/>
          </a:prstGeom>
        </p:spPr>
      </p:pic>
      <p:pic>
        <p:nvPicPr>
          <p:cNvPr id="1095" name="Picture 1094" descr="A picture containing person&#10;&#10;Description automatically generated">
            <a:extLst>
              <a:ext uri="{FF2B5EF4-FFF2-40B4-BE49-F238E27FC236}">
                <a16:creationId xmlns:a16="http://schemas.microsoft.com/office/drawing/2014/main" xmlns="" id="{4A335566-B525-987E-9C0E-CF457743725C}"/>
              </a:ext>
            </a:extLst>
          </p:cNvPr>
          <p:cNvPicPr>
            <a:picLocks noChangeAspect="1"/>
          </p:cNvPicPr>
          <p:nvPr/>
        </p:nvPicPr>
        <p:blipFill>
          <a:blip r:embed="rId17"/>
          <a:stretch>
            <a:fillRect/>
          </a:stretch>
        </p:blipFill>
        <p:spPr>
          <a:xfrm>
            <a:off x="3771654" y="5851207"/>
            <a:ext cx="528693" cy="834444"/>
          </a:xfrm>
          <a:prstGeom prst="rect">
            <a:avLst/>
          </a:prstGeom>
        </p:spPr>
      </p:pic>
      <p:pic>
        <p:nvPicPr>
          <p:cNvPr id="1097" name="Picture 1096" descr="A picture containing person&#10;&#10;Description automatically generated">
            <a:extLst>
              <a:ext uri="{FF2B5EF4-FFF2-40B4-BE49-F238E27FC236}">
                <a16:creationId xmlns:a16="http://schemas.microsoft.com/office/drawing/2014/main" xmlns="" id="{A64F2947-F2F7-3060-F5C2-98D6EDC05AEA}"/>
              </a:ext>
            </a:extLst>
          </p:cNvPr>
          <p:cNvPicPr>
            <a:picLocks noChangeAspect="1"/>
          </p:cNvPicPr>
          <p:nvPr/>
        </p:nvPicPr>
        <p:blipFill>
          <a:blip r:embed="rId18"/>
          <a:stretch>
            <a:fillRect/>
          </a:stretch>
        </p:blipFill>
        <p:spPr>
          <a:xfrm>
            <a:off x="4502784" y="5851207"/>
            <a:ext cx="434019" cy="852539"/>
          </a:xfrm>
          <a:prstGeom prst="rect">
            <a:avLst/>
          </a:prstGeom>
        </p:spPr>
      </p:pic>
      <p:sp>
        <p:nvSpPr>
          <p:cNvPr id="3" name="Rectangle 2">
            <a:extLst>
              <a:ext uri="{FF2B5EF4-FFF2-40B4-BE49-F238E27FC236}">
                <a16:creationId xmlns:a16="http://schemas.microsoft.com/office/drawing/2014/main" xmlns="" id="{7E536ACE-036E-6034-BD6F-0D3ED4A7A640}"/>
              </a:ext>
            </a:extLst>
          </p:cNvPr>
          <p:cNvSpPr/>
          <p:nvPr/>
        </p:nvSpPr>
        <p:spPr>
          <a:xfrm>
            <a:off x="6118944" y="2362363"/>
            <a:ext cx="6034571" cy="4737684"/>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8" name="Rectangle 7">
            <a:extLst>
              <a:ext uri="{FF2B5EF4-FFF2-40B4-BE49-F238E27FC236}">
                <a16:creationId xmlns:a16="http://schemas.microsoft.com/office/drawing/2014/main" xmlns="" id="{0C3AD1F3-7470-FC51-0A49-30C4B75F7A92}"/>
              </a:ext>
            </a:extLst>
          </p:cNvPr>
          <p:cNvSpPr/>
          <p:nvPr/>
        </p:nvSpPr>
        <p:spPr>
          <a:xfrm>
            <a:off x="25275" y="2057281"/>
            <a:ext cx="3011240" cy="4737684"/>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 name="Google Shape;373;p26">
            <a:extLst>
              <a:ext uri="{FF2B5EF4-FFF2-40B4-BE49-F238E27FC236}">
                <a16:creationId xmlns:a16="http://schemas.microsoft.com/office/drawing/2014/main" xmlns="" id="{FFCC63B4-AE5F-5F99-D48F-29A044CD606D}"/>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0" name="Google Shape;376;p26">
            <a:extLst>
              <a:ext uri="{FF2B5EF4-FFF2-40B4-BE49-F238E27FC236}">
                <a16:creationId xmlns:a16="http://schemas.microsoft.com/office/drawing/2014/main" xmlns="" id="{1D6CFE35-F1F1-5B0C-8CF8-74B0CA1D7993}"/>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103206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41DE3-68FC-584E-9617-75D71DE796BF}"/>
              </a:ext>
            </a:extLst>
          </p:cNvPr>
          <p:cNvSpPr>
            <a:spLocks noGrp="1"/>
          </p:cNvSpPr>
          <p:nvPr>
            <p:ph type="title"/>
          </p:nvPr>
        </p:nvSpPr>
        <p:spPr/>
        <p:txBody>
          <a:bodyPr/>
          <a:lstStyle/>
          <a:p>
            <a:r>
              <a:rPr lang="en-US" b="1" dirty="0">
                <a:solidFill>
                  <a:srgbClr val="53585F"/>
                </a:solidFill>
              </a:rPr>
              <a:t>CLIP-Event on Visual Event Extraction </a:t>
            </a:r>
          </a:p>
        </p:txBody>
      </p:sp>
      <p:pic>
        <p:nvPicPr>
          <p:cNvPr id="7" name="Picture 6" descr="Graphical user interface, application&#10;&#10;Description automatically generated">
            <a:extLst>
              <a:ext uri="{FF2B5EF4-FFF2-40B4-BE49-F238E27FC236}">
                <a16:creationId xmlns:a16="http://schemas.microsoft.com/office/drawing/2014/main" xmlns="" id="{B2D9C095-5B26-114E-83BE-5755BF26CD9D}"/>
              </a:ext>
            </a:extLst>
          </p:cNvPr>
          <p:cNvPicPr>
            <a:picLocks noChangeAspect="1"/>
          </p:cNvPicPr>
          <p:nvPr/>
        </p:nvPicPr>
        <p:blipFill rotWithShape="1">
          <a:blip r:embed="rId3"/>
          <a:srcRect t="1650" r="50908" b="35539"/>
          <a:stretch/>
        </p:blipFill>
        <p:spPr>
          <a:xfrm>
            <a:off x="3094039" y="2376541"/>
            <a:ext cx="3005263" cy="2145833"/>
          </a:xfrm>
          <a:prstGeom prst="rect">
            <a:avLst/>
          </a:prstGeom>
        </p:spPr>
      </p:pic>
      <p:sp>
        <p:nvSpPr>
          <p:cNvPr id="4" name="Rounded Rectangle 3">
            <a:extLst>
              <a:ext uri="{FF2B5EF4-FFF2-40B4-BE49-F238E27FC236}">
                <a16:creationId xmlns:a16="http://schemas.microsoft.com/office/drawing/2014/main" xmlns="" id="{F7A2CFF1-1C0F-B0E8-FD88-C0E7006098F2}"/>
              </a:ext>
            </a:extLst>
          </p:cNvPr>
          <p:cNvSpPr/>
          <p:nvPr/>
        </p:nvSpPr>
        <p:spPr>
          <a:xfrm>
            <a:off x="908043" y="1063948"/>
            <a:ext cx="10183703" cy="882067"/>
          </a:xfrm>
          <a:prstGeom prst="roundRect">
            <a:avLst/>
          </a:prstGeom>
          <a:solidFill>
            <a:srgbClr val="F1F4F5"/>
          </a:solidFill>
          <a:ln>
            <a:noFill/>
          </a:ln>
          <a:effectLst>
            <a:glow rad="63500">
              <a:srgbClr val="F1F4F5">
                <a:alpha val="40000"/>
              </a:srgbClr>
            </a:glow>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867"/>
          </a:p>
        </p:txBody>
      </p:sp>
      <p:sp>
        <p:nvSpPr>
          <p:cNvPr id="5" name="TextBox 4">
            <a:extLst>
              <a:ext uri="{FF2B5EF4-FFF2-40B4-BE49-F238E27FC236}">
                <a16:creationId xmlns:a16="http://schemas.microsoft.com/office/drawing/2014/main" xmlns="" id="{43FA1968-BD1E-BE3C-B029-D618FE1B1285}"/>
              </a:ext>
            </a:extLst>
          </p:cNvPr>
          <p:cNvSpPr txBox="1"/>
          <p:nvPr/>
        </p:nvSpPr>
        <p:spPr>
          <a:xfrm>
            <a:off x="1289500" y="1195163"/>
            <a:ext cx="7893508" cy="523926"/>
          </a:xfrm>
          <a:prstGeom prst="rect">
            <a:avLst/>
          </a:prstGeom>
          <a:noFill/>
        </p:spPr>
        <p:txBody>
          <a:bodyPr wrap="none" rtlCol="0">
            <a:spAutoFit/>
          </a:bodyPr>
          <a:lstStyle/>
          <a:p>
            <a:pPr algn="ctr">
              <a:lnSpc>
                <a:spcPct val="150000"/>
              </a:lnSpc>
            </a:pPr>
            <a:r>
              <a:rPr lang="en-US" sz="2133" b="1" dirty="0">
                <a:solidFill>
                  <a:srgbClr val="53585F"/>
                </a:solidFill>
              </a:rPr>
              <a:t>Supporting </a:t>
            </a:r>
            <a:r>
              <a:rPr lang="en-US" sz="2133" b="1" dirty="0">
                <a:solidFill>
                  <a:srgbClr val="0070C0"/>
                </a:solidFill>
              </a:rPr>
              <a:t>Zero-shot</a:t>
            </a:r>
            <a:r>
              <a:rPr lang="en-US" sz="2133" b="1" dirty="0">
                <a:solidFill>
                  <a:srgbClr val="53585F"/>
                </a:solidFill>
              </a:rPr>
              <a:t> Vision Event Extraction the first time.</a:t>
            </a:r>
          </a:p>
        </p:txBody>
      </p:sp>
      <p:pic>
        <p:nvPicPr>
          <p:cNvPr id="11" name="Picture 10" descr="Graphical user interface, application&#10;&#10;Description automatically generated">
            <a:extLst>
              <a:ext uri="{FF2B5EF4-FFF2-40B4-BE49-F238E27FC236}">
                <a16:creationId xmlns:a16="http://schemas.microsoft.com/office/drawing/2014/main" xmlns="" id="{2194737F-5016-C7A6-0675-197CDA5FED9E}"/>
              </a:ext>
            </a:extLst>
          </p:cNvPr>
          <p:cNvPicPr>
            <a:picLocks noChangeAspect="1"/>
          </p:cNvPicPr>
          <p:nvPr/>
        </p:nvPicPr>
        <p:blipFill rotWithShape="1">
          <a:blip r:embed="rId3"/>
          <a:srcRect l="59697" t="5641" r="2481" b="41265"/>
          <a:stretch/>
        </p:blipFill>
        <p:spPr>
          <a:xfrm>
            <a:off x="6227808" y="2394649"/>
            <a:ext cx="2690403" cy="2122524"/>
          </a:xfrm>
          <a:prstGeom prst="rect">
            <a:avLst/>
          </a:prstGeom>
        </p:spPr>
      </p:pic>
      <p:pic>
        <p:nvPicPr>
          <p:cNvPr id="15" name="Picture 14" descr="A person wearing a mask&#10;&#10;Description automatically generated with low confidence">
            <a:extLst>
              <a:ext uri="{FF2B5EF4-FFF2-40B4-BE49-F238E27FC236}">
                <a16:creationId xmlns:a16="http://schemas.microsoft.com/office/drawing/2014/main" xmlns="" id="{4A0C9A56-D1D3-2311-8437-44E3195533E3}"/>
              </a:ext>
            </a:extLst>
          </p:cNvPr>
          <p:cNvPicPr>
            <a:picLocks noChangeAspect="1"/>
          </p:cNvPicPr>
          <p:nvPr/>
        </p:nvPicPr>
        <p:blipFill>
          <a:blip r:embed="rId4"/>
          <a:stretch>
            <a:fillRect/>
          </a:stretch>
        </p:blipFill>
        <p:spPr>
          <a:xfrm>
            <a:off x="9109275" y="2362364"/>
            <a:ext cx="2960311" cy="2145833"/>
          </a:xfrm>
          <a:prstGeom prst="rect">
            <a:avLst/>
          </a:prstGeom>
        </p:spPr>
      </p:pic>
      <p:pic>
        <p:nvPicPr>
          <p:cNvPr id="1026" name="Picture 2" descr="COVID-19 Vaccines | Children's Healthcare of Atlanta">
            <a:extLst>
              <a:ext uri="{FF2B5EF4-FFF2-40B4-BE49-F238E27FC236}">
                <a16:creationId xmlns:a16="http://schemas.microsoft.com/office/drawing/2014/main" xmlns="" id="{D75519A5-55A4-E1C0-C688-4E2975A3B4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233"/>
          <a:stretch/>
        </p:blipFill>
        <p:spPr bwMode="auto">
          <a:xfrm>
            <a:off x="109121" y="2374663"/>
            <a:ext cx="2898020" cy="21335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ADB5571B-09FA-43F9-CC83-FD2E77BEB38A}"/>
              </a:ext>
            </a:extLst>
          </p:cNvPr>
          <p:cNvSpPr/>
          <p:nvPr/>
        </p:nvSpPr>
        <p:spPr>
          <a:xfrm>
            <a:off x="354956" y="2374663"/>
            <a:ext cx="2253565" cy="2133532"/>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8" name="Rectangle 17">
            <a:extLst>
              <a:ext uri="{FF2B5EF4-FFF2-40B4-BE49-F238E27FC236}">
                <a16:creationId xmlns:a16="http://schemas.microsoft.com/office/drawing/2014/main" xmlns="" id="{3CB4A50E-57FE-7F5D-9F5F-FC9257FBC625}"/>
              </a:ext>
            </a:extLst>
          </p:cNvPr>
          <p:cNvSpPr/>
          <p:nvPr/>
        </p:nvSpPr>
        <p:spPr>
          <a:xfrm>
            <a:off x="1587796" y="2653873"/>
            <a:ext cx="563563" cy="1372315"/>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9" name="Rectangle 18">
            <a:extLst>
              <a:ext uri="{FF2B5EF4-FFF2-40B4-BE49-F238E27FC236}">
                <a16:creationId xmlns:a16="http://schemas.microsoft.com/office/drawing/2014/main" xmlns="" id="{4963E2EE-CE22-B047-8AAD-7438EF8C80B1}"/>
              </a:ext>
            </a:extLst>
          </p:cNvPr>
          <p:cNvSpPr/>
          <p:nvPr/>
        </p:nvSpPr>
        <p:spPr>
          <a:xfrm>
            <a:off x="2209903" y="2653873"/>
            <a:ext cx="780852" cy="1854323"/>
          </a:xfrm>
          <a:prstGeom prst="rect">
            <a:avLst/>
          </a:prstGeom>
          <a:noFill/>
          <a:ln>
            <a:solidFill>
              <a:srgbClr val="E00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1" name="Rectangle 20">
            <a:extLst>
              <a:ext uri="{FF2B5EF4-FFF2-40B4-BE49-F238E27FC236}">
                <a16:creationId xmlns:a16="http://schemas.microsoft.com/office/drawing/2014/main" xmlns="" id="{7E4AE3A4-A9D4-D59A-B429-57377EE16B52}"/>
              </a:ext>
            </a:extLst>
          </p:cNvPr>
          <p:cNvSpPr/>
          <p:nvPr/>
        </p:nvSpPr>
        <p:spPr>
          <a:xfrm>
            <a:off x="9334659" y="2763298"/>
            <a:ext cx="1158240" cy="1744897"/>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9" name="TextBox 48">
            <a:extLst>
              <a:ext uri="{FF2B5EF4-FFF2-40B4-BE49-F238E27FC236}">
                <a16:creationId xmlns:a16="http://schemas.microsoft.com/office/drawing/2014/main" xmlns="" id="{4CE00FB3-B63E-0C7C-FAE7-F6F83BD4DB1A}"/>
              </a:ext>
            </a:extLst>
          </p:cNvPr>
          <p:cNvSpPr txBox="1"/>
          <p:nvPr/>
        </p:nvSpPr>
        <p:spPr>
          <a:xfrm>
            <a:off x="4128730" y="4703586"/>
            <a:ext cx="788999"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Arrest</a:t>
            </a:r>
          </a:p>
        </p:txBody>
      </p:sp>
      <p:sp>
        <p:nvSpPr>
          <p:cNvPr id="50" name="Freeform 49">
            <a:extLst>
              <a:ext uri="{FF2B5EF4-FFF2-40B4-BE49-F238E27FC236}">
                <a16:creationId xmlns:a16="http://schemas.microsoft.com/office/drawing/2014/main" xmlns="" id="{66755A15-A85D-286C-896D-EC987BB7874C}"/>
              </a:ext>
            </a:extLst>
          </p:cNvPr>
          <p:cNvSpPr/>
          <p:nvPr/>
        </p:nvSpPr>
        <p:spPr>
          <a:xfrm>
            <a:off x="3669389" y="5200945"/>
            <a:ext cx="781425" cy="402593"/>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51" name="Oval 50">
            <a:extLst>
              <a:ext uri="{FF2B5EF4-FFF2-40B4-BE49-F238E27FC236}">
                <a16:creationId xmlns:a16="http://schemas.microsoft.com/office/drawing/2014/main" xmlns="" id="{E8DE717E-3FCA-DEC9-415D-F75015FBA50B}"/>
              </a:ext>
            </a:extLst>
          </p:cNvPr>
          <p:cNvSpPr/>
          <p:nvPr/>
        </p:nvSpPr>
        <p:spPr>
          <a:xfrm>
            <a:off x="3627972" y="545070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52" name="TextBox 51">
            <a:extLst>
              <a:ext uri="{FF2B5EF4-FFF2-40B4-BE49-F238E27FC236}">
                <a16:creationId xmlns:a16="http://schemas.microsoft.com/office/drawing/2014/main" xmlns="" id="{3D1949A4-62D6-C10E-805E-8F08219490FD}"/>
              </a:ext>
            </a:extLst>
          </p:cNvPr>
          <p:cNvSpPr txBox="1"/>
          <p:nvPr/>
        </p:nvSpPr>
        <p:spPr>
          <a:xfrm>
            <a:off x="3800365" y="5259679"/>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agent</a:t>
            </a:r>
          </a:p>
        </p:txBody>
      </p:sp>
      <p:sp>
        <p:nvSpPr>
          <p:cNvPr id="53" name="TextBox 52">
            <a:extLst>
              <a:ext uri="{FF2B5EF4-FFF2-40B4-BE49-F238E27FC236}">
                <a16:creationId xmlns:a16="http://schemas.microsoft.com/office/drawing/2014/main" xmlns="" id="{94F0590C-F23B-FEA8-50F5-CE4344D4D6F4}"/>
              </a:ext>
            </a:extLst>
          </p:cNvPr>
          <p:cNvSpPr txBox="1"/>
          <p:nvPr/>
        </p:nvSpPr>
        <p:spPr>
          <a:xfrm>
            <a:off x="3059184" y="5112148"/>
            <a:ext cx="631904" cy="307777"/>
          </a:xfrm>
          <a:prstGeom prst="rect">
            <a:avLst/>
          </a:prstGeom>
          <a:noFill/>
        </p:spPr>
        <p:txBody>
          <a:bodyPr wrap="none" rtlCol="0">
            <a:spAutoFit/>
          </a:bodyPr>
          <a:lstStyle/>
          <a:p>
            <a:pPr defTabSz="1219170">
              <a:buClrTx/>
              <a:defRPr/>
            </a:pPr>
            <a:r>
              <a:rPr lang="en-US" i="1" dirty="0">
                <a:solidFill>
                  <a:srgbClr val="9BBB59"/>
                </a:solidFill>
                <a:ea typeface="+mn-ea"/>
              </a:rPr>
              <a:t>agent</a:t>
            </a:r>
          </a:p>
        </p:txBody>
      </p:sp>
      <p:sp>
        <p:nvSpPr>
          <p:cNvPr id="54" name="Freeform 53">
            <a:extLst>
              <a:ext uri="{FF2B5EF4-FFF2-40B4-BE49-F238E27FC236}">
                <a16:creationId xmlns:a16="http://schemas.microsoft.com/office/drawing/2014/main" xmlns="" id="{6B1FB04F-EC5D-8E5D-BFE7-B7269CD386B5}"/>
              </a:ext>
            </a:extLst>
          </p:cNvPr>
          <p:cNvSpPr/>
          <p:nvPr/>
        </p:nvSpPr>
        <p:spPr>
          <a:xfrm rot="16200000" flipV="1">
            <a:off x="4437746" y="5296839"/>
            <a:ext cx="435261" cy="238223"/>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55" name="Triangle 54">
            <a:extLst>
              <a:ext uri="{FF2B5EF4-FFF2-40B4-BE49-F238E27FC236}">
                <a16:creationId xmlns:a16="http://schemas.microsoft.com/office/drawing/2014/main" xmlns="" id="{E186BB17-DFD2-33B6-ED61-4927164D7A8F}"/>
              </a:ext>
            </a:extLst>
          </p:cNvPr>
          <p:cNvSpPr/>
          <p:nvPr/>
        </p:nvSpPr>
        <p:spPr>
          <a:xfrm>
            <a:off x="4408324" y="5030279"/>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56" name="Oval 55">
            <a:extLst>
              <a:ext uri="{FF2B5EF4-FFF2-40B4-BE49-F238E27FC236}">
                <a16:creationId xmlns:a16="http://schemas.microsoft.com/office/drawing/2014/main" xmlns="" id="{A57A0DB1-901D-DC6D-200B-15A3AADB7E9B}"/>
              </a:ext>
            </a:extLst>
          </p:cNvPr>
          <p:cNvSpPr/>
          <p:nvPr/>
        </p:nvSpPr>
        <p:spPr>
          <a:xfrm>
            <a:off x="5196277" y="552828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57" name="Oval 56">
            <a:extLst>
              <a:ext uri="{FF2B5EF4-FFF2-40B4-BE49-F238E27FC236}">
                <a16:creationId xmlns:a16="http://schemas.microsoft.com/office/drawing/2014/main" xmlns="" id="{35AE919D-683A-4316-BFE6-E9B164FBCD5C}"/>
              </a:ext>
            </a:extLst>
          </p:cNvPr>
          <p:cNvSpPr/>
          <p:nvPr/>
        </p:nvSpPr>
        <p:spPr>
          <a:xfrm>
            <a:off x="4257275" y="5580452"/>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58" name="Oval 57">
            <a:extLst>
              <a:ext uri="{FF2B5EF4-FFF2-40B4-BE49-F238E27FC236}">
                <a16:creationId xmlns:a16="http://schemas.microsoft.com/office/drawing/2014/main" xmlns="" id="{41C7E47B-B87A-E60A-280D-A0130730E715}"/>
              </a:ext>
            </a:extLst>
          </p:cNvPr>
          <p:cNvSpPr/>
          <p:nvPr/>
        </p:nvSpPr>
        <p:spPr>
          <a:xfrm>
            <a:off x="4703081" y="5615415"/>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61" name="Freeform 60">
            <a:extLst>
              <a:ext uri="{FF2B5EF4-FFF2-40B4-BE49-F238E27FC236}">
                <a16:creationId xmlns:a16="http://schemas.microsoft.com/office/drawing/2014/main" xmlns="" id="{6277922A-0E00-708E-FA64-9CBA378C14B3}"/>
              </a:ext>
            </a:extLst>
          </p:cNvPr>
          <p:cNvSpPr/>
          <p:nvPr/>
        </p:nvSpPr>
        <p:spPr>
          <a:xfrm rot="16200000" flipV="1">
            <a:off x="4704493" y="5016939"/>
            <a:ext cx="334849" cy="715208"/>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62" name="Freeform 61">
            <a:extLst>
              <a:ext uri="{FF2B5EF4-FFF2-40B4-BE49-F238E27FC236}">
                <a16:creationId xmlns:a16="http://schemas.microsoft.com/office/drawing/2014/main" xmlns="" id="{F19216C8-FF50-003A-F09A-2D7626807999}"/>
              </a:ext>
            </a:extLst>
          </p:cNvPr>
          <p:cNvSpPr/>
          <p:nvPr/>
        </p:nvSpPr>
        <p:spPr>
          <a:xfrm rot="16200000">
            <a:off x="4240169" y="5335619"/>
            <a:ext cx="397288" cy="127941"/>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63" name="TextBox 62">
            <a:extLst>
              <a:ext uri="{FF2B5EF4-FFF2-40B4-BE49-F238E27FC236}">
                <a16:creationId xmlns:a16="http://schemas.microsoft.com/office/drawing/2014/main" xmlns="" id="{3E3A2B35-B854-C481-EC32-4F6A0661F7E7}"/>
              </a:ext>
            </a:extLst>
          </p:cNvPr>
          <p:cNvSpPr txBox="1"/>
          <p:nvPr/>
        </p:nvSpPr>
        <p:spPr>
          <a:xfrm>
            <a:off x="7075286" y="4697686"/>
            <a:ext cx="891591"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Protest</a:t>
            </a:r>
          </a:p>
        </p:txBody>
      </p:sp>
      <p:sp>
        <p:nvSpPr>
          <p:cNvPr id="1024" name="Freeform 1023">
            <a:extLst>
              <a:ext uri="{FF2B5EF4-FFF2-40B4-BE49-F238E27FC236}">
                <a16:creationId xmlns:a16="http://schemas.microsoft.com/office/drawing/2014/main" xmlns="" id="{0CC226DD-D15E-47F9-05AF-157BF466CD30}"/>
              </a:ext>
            </a:extLst>
          </p:cNvPr>
          <p:cNvSpPr/>
          <p:nvPr/>
        </p:nvSpPr>
        <p:spPr>
          <a:xfrm>
            <a:off x="6706134" y="5183008"/>
            <a:ext cx="781425" cy="402593"/>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1025" name="Oval 1024">
            <a:extLst>
              <a:ext uri="{FF2B5EF4-FFF2-40B4-BE49-F238E27FC236}">
                <a16:creationId xmlns:a16="http://schemas.microsoft.com/office/drawing/2014/main" xmlns="" id="{7C797FC4-DD80-8C8B-5DE0-897C2481FF6B}"/>
              </a:ext>
            </a:extLst>
          </p:cNvPr>
          <p:cNvSpPr/>
          <p:nvPr/>
        </p:nvSpPr>
        <p:spPr>
          <a:xfrm>
            <a:off x="6593787" y="5489012"/>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28" name="TextBox 1027">
            <a:extLst>
              <a:ext uri="{FF2B5EF4-FFF2-40B4-BE49-F238E27FC236}">
                <a16:creationId xmlns:a16="http://schemas.microsoft.com/office/drawing/2014/main" xmlns="" id="{E807F8F0-6879-9F25-F8FD-410474BC64F7}"/>
              </a:ext>
            </a:extLst>
          </p:cNvPr>
          <p:cNvSpPr txBox="1"/>
          <p:nvPr/>
        </p:nvSpPr>
        <p:spPr>
          <a:xfrm>
            <a:off x="6857754" y="5123144"/>
            <a:ext cx="1237839" cy="307777"/>
          </a:xfrm>
          <a:prstGeom prst="rect">
            <a:avLst/>
          </a:prstGeom>
          <a:noFill/>
        </p:spPr>
        <p:txBody>
          <a:bodyPr wrap="none" rtlCol="0">
            <a:spAutoFit/>
          </a:bodyPr>
          <a:lstStyle/>
          <a:p>
            <a:pPr defTabSz="1219170">
              <a:buClrTx/>
              <a:defRPr/>
            </a:pPr>
            <a:r>
              <a:rPr lang="en-US" i="1" dirty="0">
                <a:solidFill>
                  <a:srgbClr val="9BBB59"/>
                </a:solidFill>
                <a:ea typeface="+mn-ea"/>
              </a:rPr>
              <a:t>demonstrator</a:t>
            </a:r>
          </a:p>
        </p:txBody>
      </p:sp>
      <p:sp>
        <p:nvSpPr>
          <p:cNvPr id="1029" name="Freeform 1028">
            <a:extLst>
              <a:ext uri="{FF2B5EF4-FFF2-40B4-BE49-F238E27FC236}">
                <a16:creationId xmlns:a16="http://schemas.microsoft.com/office/drawing/2014/main" xmlns="" id="{9F3AAC34-9B3A-A76F-ABE9-65D45CCB57AE}"/>
              </a:ext>
            </a:extLst>
          </p:cNvPr>
          <p:cNvSpPr/>
          <p:nvPr/>
        </p:nvSpPr>
        <p:spPr>
          <a:xfrm rot="16200000" flipV="1">
            <a:off x="7449129" y="5304264"/>
            <a:ext cx="486668" cy="238904"/>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1030" name="Triangle 1029">
            <a:extLst>
              <a:ext uri="{FF2B5EF4-FFF2-40B4-BE49-F238E27FC236}">
                <a16:creationId xmlns:a16="http://schemas.microsoft.com/office/drawing/2014/main" xmlns="" id="{B5D25BF0-93C1-8E67-06C3-38B97167351E}"/>
              </a:ext>
            </a:extLst>
          </p:cNvPr>
          <p:cNvSpPr/>
          <p:nvPr/>
        </p:nvSpPr>
        <p:spPr>
          <a:xfrm>
            <a:off x="7445069" y="5012341"/>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31" name="Oval 1030">
            <a:extLst>
              <a:ext uri="{FF2B5EF4-FFF2-40B4-BE49-F238E27FC236}">
                <a16:creationId xmlns:a16="http://schemas.microsoft.com/office/drawing/2014/main" xmlns="" id="{BEDB3B75-EE19-AE79-1F57-B1992F927760}"/>
              </a:ext>
            </a:extLst>
          </p:cNvPr>
          <p:cNvSpPr/>
          <p:nvPr/>
        </p:nvSpPr>
        <p:spPr>
          <a:xfrm>
            <a:off x="8261711" y="5395593"/>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2" name="Oval 1031">
            <a:extLst>
              <a:ext uri="{FF2B5EF4-FFF2-40B4-BE49-F238E27FC236}">
                <a16:creationId xmlns:a16="http://schemas.microsoft.com/office/drawing/2014/main" xmlns="" id="{CE2561B9-4AD8-2008-08D3-C067B7C92CCD}"/>
              </a:ext>
            </a:extLst>
          </p:cNvPr>
          <p:cNvSpPr/>
          <p:nvPr/>
        </p:nvSpPr>
        <p:spPr>
          <a:xfrm>
            <a:off x="7254279" y="558969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3" name="Oval 1032">
            <a:extLst>
              <a:ext uri="{FF2B5EF4-FFF2-40B4-BE49-F238E27FC236}">
                <a16:creationId xmlns:a16="http://schemas.microsoft.com/office/drawing/2014/main" xmlns="" id="{0E69A243-C8F9-AE1D-B224-A7DD40DDF40A}"/>
              </a:ext>
            </a:extLst>
          </p:cNvPr>
          <p:cNvSpPr/>
          <p:nvPr/>
        </p:nvSpPr>
        <p:spPr>
          <a:xfrm>
            <a:off x="7722568" y="5636896"/>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6" name="Freeform 1035">
            <a:extLst>
              <a:ext uri="{FF2B5EF4-FFF2-40B4-BE49-F238E27FC236}">
                <a16:creationId xmlns:a16="http://schemas.microsoft.com/office/drawing/2014/main" xmlns="" id="{92C51A66-DF20-0952-B5AA-B7AE9984DF36}"/>
              </a:ext>
            </a:extLst>
          </p:cNvPr>
          <p:cNvSpPr/>
          <p:nvPr/>
        </p:nvSpPr>
        <p:spPr>
          <a:xfrm rot="16200000" flipV="1">
            <a:off x="7741238" y="4999001"/>
            <a:ext cx="334849" cy="715208"/>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37" name="Freeform 1036">
            <a:extLst>
              <a:ext uri="{FF2B5EF4-FFF2-40B4-BE49-F238E27FC236}">
                <a16:creationId xmlns:a16="http://schemas.microsoft.com/office/drawing/2014/main" xmlns="" id="{A15C295B-58D8-39D5-A20E-9703BDCA254F}"/>
              </a:ext>
            </a:extLst>
          </p:cNvPr>
          <p:cNvSpPr/>
          <p:nvPr/>
        </p:nvSpPr>
        <p:spPr>
          <a:xfrm rot="16200000">
            <a:off x="7244748" y="5294909"/>
            <a:ext cx="406683" cy="182880"/>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1038" name="TextBox 1037">
            <a:extLst>
              <a:ext uri="{FF2B5EF4-FFF2-40B4-BE49-F238E27FC236}">
                <a16:creationId xmlns:a16="http://schemas.microsoft.com/office/drawing/2014/main" xmlns="" id="{27CCD391-0A57-B008-0381-BF8C2BA19642}"/>
              </a:ext>
            </a:extLst>
          </p:cNvPr>
          <p:cNvSpPr txBox="1"/>
          <p:nvPr/>
        </p:nvSpPr>
        <p:spPr>
          <a:xfrm>
            <a:off x="9918824" y="4624740"/>
            <a:ext cx="1313180"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Celebration</a:t>
            </a:r>
          </a:p>
        </p:txBody>
      </p:sp>
      <p:sp>
        <p:nvSpPr>
          <p:cNvPr id="1039" name="Freeform 1038">
            <a:extLst>
              <a:ext uri="{FF2B5EF4-FFF2-40B4-BE49-F238E27FC236}">
                <a16:creationId xmlns:a16="http://schemas.microsoft.com/office/drawing/2014/main" xmlns="" id="{F667A0DE-CA45-2532-B2D8-DFCEAF4C521D}"/>
              </a:ext>
            </a:extLst>
          </p:cNvPr>
          <p:cNvSpPr/>
          <p:nvPr/>
        </p:nvSpPr>
        <p:spPr>
          <a:xfrm>
            <a:off x="10291089" y="5132472"/>
            <a:ext cx="225633" cy="377872"/>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1040" name="Oval 1039">
            <a:extLst>
              <a:ext uri="{FF2B5EF4-FFF2-40B4-BE49-F238E27FC236}">
                <a16:creationId xmlns:a16="http://schemas.microsoft.com/office/drawing/2014/main" xmlns="" id="{1A9AB8A8-6631-7CE3-9DB2-84A4F595A676}"/>
              </a:ext>
            </a:extLst>
          </p:cNvPr>
          <p:cNvSpPr/>
          <p:nvPr/>
        </p:nvSpPr>
        <p:spPr>
          <a:xfrm>
            <a:off x="10193256" y="5471929"/>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41" name="TextBox 1040">
            <a:extLst>
              <a:ext uri="{FF2B5EF4-FFF2-40B4-BE49-F238E27FC236}">
                <a16:creationId xmlns:a16="http://schemas.microsoft.com/office/drawing/2014/main" xmlns="" id="{377B2CD4-CCDF-CF91-B779-9404D51D2B14}"/>
              </a:ext>
            </a:extLst>
          </p:cNvPr>
          <p:cNvSpPr txBox="1"/>
          <p:nvPr/>
        </p:nvSpPr>
        <p:spPr>
          <a:xfrm>
            <a:off x="10715135" y="5037840"/>
            <a:ext cx="1046443" cy="307777"/>
          </a:xfrm>
          <a:prstGeom prst="rect">
            <a:avLst/>
          </a:prstGeom>
          <a:noFill/>
        </p:spPr>
        <p:txBody>
          <a:bodyPr wrap="square" rtlCol="0">
            <a:spAutoFit/>
          </a:bodyPr>
          <a:lstStyle/>
          <a:p>
            <a:pPr defTabSz="1219170">
              <a:buClrTx/>
              <a:defRPr/>
            </a:pPr>
            <a:r>
              <a:rPr lang="en-US" i="1" dirty="0">
                <a:solidFill>
                  <a:srgbClr val="9BBB59"/>
                </a:solidFill>
                <a:ea typeface="+mn-ea"/>
              </a:rPr>
              <a:t>attendee</a:t>
            </a:r>
          </a:p>
        </p:txBody>
      </p:sp>
      <p:sp>
        <p:nvSpPr>
          <p:cNvPr id="1042" name="TextBox 1041">
            <a:extLst>
              <a:ext uri="{FF2B5EF4-FFF2-40B4-BE49-F238E27FC236}">
                <a16:creationId xmlns:a16="http://schemas.microsoft.com/office/drawing/2014/main" xmlns="" id="{C465428A-3CB8-272A-555D-207326C475ED}"/>
              </a:ext>
            </a:extLst>
          </p:cNvPr>
          <p:cNvSpPr txBox="1"/>
          <p:nvPr/>
        </p:nvSpPr>
        <p:spPr>
          <a:xfrm>
            <a:off x="9493098" y="5018052"/>
            <a:ext cx="880369" cy="307777"/>
          </a:xfrm>
          <a:prstGeom prst="rect">
            <a:avLst/>
          </a:prstGeom>
          <a:noFill/>
        </p:spPr>
        <p:txBody>
          <a:bodyPr wrap="none" rtlCol="0">
            <a:spAutoFit/>
          </a:bodyPr>
          <a:lstStyle/>
          <a:p>
            <a:pPr defTabSz="1219170">
              <a:buClrTx/>
              <a:defRPr/>
            </a:pPr>
            <a:r>
              <a:rPr lang="en-US" i="1" dirty="0">
                <a:solidFill>
                  <a:srgbClr val="9BBB59"/>
                </a:solidFill>
                <a:ea typeface="+mn-ea"/>
              </a:rPr>
              <a:t>attendee</a:t>
            </a:r>
          </a:p>
        </p:txBody>
      </p:sp>
      <p:sp>
        <p:nvSpPr>
          <p:cNvPr id="1044" name="Triangle 1043">
            <a:extLst>
              <a:ext uri="{FF2B5EF4-FFF2-40B4-BE49-F238E27FC236}">
                <a16:creationId xmlns:a16="http://schemas.microsoft.com/office/drawing/2014/main" xmlns="" id="{82C9472B-8090-8CA0-E968-2FCE3976103F}"/>
              </a:ext>
            </a:extLst>
          </p:cNvPr>
          <p:cNvSpPr/>
          <p:nvPr/>
        </p:nvSpPr>
        <p:spPr>
          <a:xfrm>
            <a:off x="10475619" y="4953548"/>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50" name="Freeform 1049">
            <a:extLst>
              <a:ext uri="{FF2B5EF4-FFF2-40B4-BE49-F238E27FC236}">
                <a16:creationId xmlns:a16="http://schemas.microsoft.com/office/drawing/2014/main" xmlns="" id="{9D283607-FAD2-268C-12BB-36CFAAEFE71D}"/>
              </a:ext>
            </a:extLst>
          </p:cNvPr>
          <p:cNvSpPr/>
          <p:nvPr/>
        </p:nvSpPr>
        <p:spPr>
          <a:xfrm rot="16200000" flipV="1">
            <a:off x="10577539" y="5152664"/>
            <a:ext cx="393644" cy="349089"/>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53" name="TextBox 1052">
            <a:extLst>
              <a:ext uri="{FF2B5EF4-FFF2-40B4-BE49-F238E27FC236}">
                <a16:creationId xmlns:a16="http://schemas.microsoft.com/office/drawing/2014/main" xmlns="" id="{487CCF04-76D7-8962-8429-85EB0B5D0D6B}"/>
              </a:ext>
            </a:extLst>
          </p:cNvPr>
          <p:cNvSpPr txBox="1"/>
          <p:nvPr/>
        </p:nvSpPr>
        <p:spPr>
          <a:xfrm>
            <a:off x="911886" y="4699795"/>
            <a:ext cx="1335622" cy="338554"/>
          </a:xfrm>
          <a:prstGeom prst="rect">
            <a:avLst/>
          </a:prstGeom>
          <a:noFill/>
        </p:spPr>
        <p:txBody>
          <a:bodyPr wrap="none" rtlCol="0">
            <a:spAutoFit/>
          </a:bodyPr>
          <a:lstStyle/>
          <a:p>
            <a:pPr defTabSz="1219170">
              <a:buClrTx/>
              <a:defRPr/>
            </a:pPr>
            <a:r>
              <a:rPr lang="en-US" sz="1600" b="1" dirty="0">
                <a:solidFill>
                  <a:srgbClr val="000000">
                    <a:lumMod val="65000"/>
                    <a:lumOff val="35000"/>
                  </a:srgbClr>
                </a:solidFill>
                <a:ea typeface="+mn-ea"/>
              </a:rPr>
              <a:t>Vaccination</a:t>
            </a:r>
          </a:p>
        </p:txBody>
      </p:sp>
      <p:sp>
        <p:nvSpPr>
          <p:cNvPr id="1054" name="Freeform 1053">
            <a:extLst>
              <a:ext uri="{FF2B5EF4-FFF2-40B4-BE49-F238E27FC236}">
                <a16:creationId xmlns:a16="http://schemas.microsoft.com/office/drawing/2014/main" xmlns="" id="{D0714B39-416E-EC34-2D60-C7D449C462E1}"/>
              </a:ext>
            </a:extLst>
          </p:cNvPr>
          <p:cNvSpPr/>
          <p:nvPr/>
        </p:nvSpPr>
        <p:spPr>
          <a:xfrm>
            <a:off x="847027" y="5202285"/>
            <a:ext cx="772496" cy="289011"/>
          </a:xfrm>
          <a:custGeom>
            <a:avLst/>
            <a:gdLst>
              <a:gd name="connsiteX0" fmla="*/ 0 w 467711"/>
              <a:gd name="connsiteY0" fmla="*/ 252248 h 252248"/>
              <a:gd name="connsiteX1" fmla="*/ 152400 w 467711"/>
              <a:gd name="connsiteY1" fmla="*/ 89338 h 252248"/>
              <a:gd name="connsiteX2" fmla="*/ 336331 w 467711"/>
              <a:gd name="connsiteY2" fmla="*/ 15765 h 252248"/>
              <a:gd name="connsiteX3" fmla="*/ 467711 w 467711"/>
              <a:gd name="connsiteY3" fmla="*/ 0 h 252248"/>
            </a:gdLst>
            <a:ahLst/>
            <a:cxnLst>
              <a:cxn ang="0">
                <a:pos x="connsiteX0" y="connsiteY0"/>
              </a:cxn>
              <a:cxn ang="0">
                <a:pos x="connsiteX1" y="connsiteY1"/>
              </a:cxn>
              <a:cxn ang="0">
                <a:pos x="connsiteX2" y="connsiteY2"/>
              </a:cxn>
              <a:cxn ang="0">
                <a:pos x="connsiteX3" y="connsiteY3"/>
              </a:cxn>
            </a:cxnLst>
            <a:rect l="l" t="t" r="r" b="b"/>
            <a:pathLst>
              <a:path w="467711" h="252248">
                <a:moveTo>
                  <a:pt x="0" y="252248"/>
                </a:moveTo>
                <a:cubicBezTo>
                  <a:pt x="48172" y="190500"/>
                  <a:pt x="96345" y="128752"/>
                  <a:pt x="152400" y="89338"/>
                </a:cubicBezTo>
                <a:cubicBezTo>
                  <a:pt x="208455" y="49924"/>
                  <a:pt x="283779" y="30655"/>
                  <a:pt x="336331" y="15765"/>
                </a:cubicBezTo>
                <a:cubicBezTo>
                  <a:pt x="388883" y="875"/>
                  <a:pt x="428297" y="437"/>
                  <a:pt x="467711" y="0"/>
                </a:cubicBezTo>
              </a:path>
            </a:pathLst>
          </a:custGeom>
          <a:noFill/>
          <a:ln w="9525" cap="flat" cmpd="sng" algn="ctr">
            <a:solidFill>
              <a:srgbClr val="A5C249">
                <a:shade val="95000"/>
                <a:satMod val="105000"/>
              </a:srgbClr>
            </a:solidFill>
            <a:prstDash val="solid"/>
          </a:ln>
          <a:effectLst/>
        </p:spPr>
        <p:txBody>
          <a:bodyPr rtlCol="0" anchor="ctr"/>
          <a:lstStyle/>
          <a:p>
            <a:pPr algn="ctr" defTabSz="1219170">
              <a:buClrTx/>
              <a:defRPr/>
            </a:pPr>
            <a:endParaRPr lang="en-US" sz="4800">
              <a:solidFill>
                <a:sysClr val="windowText" lastClr="000000"/>
              </a:solidFill>
              <a:ea typeface="+mn-ea"/>
            </a:endParaRPr>
          </a:p>
        </p:txBody>
      </p:sp>
      <p:sp>
        <p:nvSpPr>
          <p:cNvPr id="1055" name="Oval 1054">
            <a:extLst>
              <a:ext uri="{FF2B5EF4-FFF2-40B4-BE49-F238E27FC236}">
                <a16:creationId xmlns:a16="http://schemas.microsoft.com/office/drawing/2014/main" xmlns="" id="{67662F2B-291B-69B7-5B18-E9555864F258}"/>
              </a:ext>
            </a:extLst>
          </p:cNvPr>
          <p:cNvSpPr/>
          <p:nvPr/>
        </p:nvSpPr>
        <p:spPr>
          <a:xfrm>
            <a:off x="749043" y="5420297"/>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56" name="TextBox 1055">
            <a:extLst>
              <a:ext uri="{FF2B5EF4-FFF2-40B4-BE49-F238E27FC236}">
                <a16:creationId xmlns:a16="http://schemas.microsoft.com/office/drawing/2014/main" xmlns="" id="{7AD223F7-0E45-FD84-616B-9DEFA938C8B6}"/>
              </a:ext>
            </a:extLst>
          </p:cNvPr>
          <p:cNvSpPr txBox="1"/>
          <p:nvPr/>
        </p:nvSpPr>
        <p:spPr>
          <a:xfrm>
            <a:off x="1079938" y="5305593"/>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agent</a:t>
            </a:r>
          </a:p>
        </p:txBody>
      </p:sp>
      <p:sp>
        <p:nvSpPr>
          <p:cNvPr id="1057" name="TextBox 1056">
            <a:extLst>
              <a:ext uri="{FF2B5EF4-FFF2-40B4-BE49-F238E27FC236}">
                <a16:creationId xmlns:a16="http://schemas.microsoft.com/office/drawing/2014/main" xmlns="" id="{7FE33C7B-300D-9FFC-137A-1B35E7511293}"/>
              </a:ext>
            </a:extLst>
          </p:cNvPr>
          <p:cNvSpPr txBox="1"/>
          <p:nvPr/>
        </p:nvSpPr>
        <p:spPr>
          <a:xfrm>
            <a:off x="576867" y="5039712"/>
            <a:ext cx="631904" cy="307777"/>
          </a:xfrm>
          <a:prstGeom prst="rect">
            <a:avLst/>
          </a:prstGeom>
          <a:noFill/>
        </p:spPr>
        <p:txBody>
          <a:bodyPr wrap="none" rtlCol="0">
            <a:spAutoFit/>
          </a:bodyPr>
          <a:lstStyle/>
          <a:p>
            <a:pPr defTabSz="1219170">
              <a:buClrTx/>
              <a:defRPr/>
            </a:pPr>
            <a:r>
              <a:rPr lang="en-US" i="1" dirty="0">
                <a:solidFill>
                  <a:srgbClr val="9BBB59"/>
                </a:solidFill>
                <a:ea typeface="+mn-ea"/>
              </a:rPr>
              <a:t>agent</a:t>
            </a:r>
          </a:p>
        </p:txBody>
      </p:sp>
      <p:sp>
        <p:nvSpPr>
          <p:cNvPr id="1058" name="Triangle 1057">
            <a:extLst>
              <a:ext uri="{FF2B5EF4-FFF2-40B4-BE49-F238E27FC236}">
                <a16:creationId xmlns:a16="http://schemas.microsoft.com/office/drawing/2014/main" xmlns="" id="{FB330BEE-F2E8-9337-91CC-5AB4B85CBD14}"/>
              </a:ext>
            </a:extLst>
          </p:cNvPr>
          <p:cNvSpPr/>
          <p:nvPr/>
        </p:nvSpPr>
        <p:spPr>
          <a:xfrm>
            <a:off x="1486888" y="5028603"/>
            <a:ext cx="182880" cy="182880"/>
          </a:xfrm>
          <a:prstGeom prst="triangle">
            <a:avLst/>
          </a:prstGeom>
          <a:solidFill>
            <a:srgbClr val="A5C249"/>
          </a:solidFill>
          <a:ln w="25400" cap="flat" cmpd="sng" algn="ctr">
            <a:noFill/>
            <a:prstDash val="solid"/>
          </a:ln>
          <a:effectLst/>
        </p:spPr>
        <p:txBody>
          <a:bodyPr rtlCol="0" anchor="ctr"/>
          <a:lstStyle/>
          <a:p>
            <a:pPr algn="ctr" defTabSz="1219170">
              <a:buClrTx/>
              <a:defRPr/>
            </a:pPr>
            <a:endParaRPr lang="en-US" sz="4800">
              <a:solidFill>
                <a:srgbClr val="FFFFFF"/>
              </a:solidFill>
              <a:ea typeface="+mn-ea"/>
            </a:endParaRPr>
          </a:p>
        </p:txBody>
      </p:sp>
      <p:sp>
        <p:nvSpPr>
          <p:cNvPr id="1059" name="Oval 1058">
            <a:extLst>
              <a:ext uri="{FF2B5EF4-FFF2-40B4-BE49-F238E27FC236}">
                <a16:creationId xmlns:a16="http://schemas.microsoft.com/office/drawing/2014/main" xmlns="" id="{32EE4346-5FB9-0BE2-73A4-93613380FC9E}"/>
              </a:ext>
            </a:extLst>
          </p:cNvPr>
          <p:cNvSpPr/>
          <p:nvPr/>
        </p:nvSpPr>
        <p:spPr>
          <a:xfrm>
            <a:off x="2133072" y="5498251"/>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60" name="Oval 1059">
            <a:extLst>
              <a:ext uri="{FF2B5EF4-FFF2-40B4-BE49-F238E27FC236}">
                <a16:creationId xmlns:a16="http://schemas.microsoft.com/office/drawing/2014/main" xmlns="" id="{44CEDE40-4552-260E-6AC1-506DD0C28976}"/>
              </a:ext>
            </a:extLst>
          </p:cNvPr>
          <p:cNvSpPr/>
          <p:nvPr/>
        </p:nvSpPr>
        <p:spPr>
          <a:xfrm>
            <a:off x="1322393" y="5690517"/>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61" name="Freeform 1060">
            <a:extLst>
              <a:ext uri="{FF2B5EF4-FFF2-40B4-BE49-F238E27FC236}">
                <a16:creationId xmlns:a16="http://schemas.microsoft.com/office/drawing/2014/main" xmlns="" id="{E2BF3483-3F4F-4413-266A-7D6D3D849F7B}"/>
              </a:ext>
            </a:extLst>
          </p:cNvPr>
          <p:cNvSpPr/>
          <p:nvPr/>
        </p:nvSpPr>
        <p:spPr>
          <a:xfrm rot="16200000" flipV="1">
            <a:off x="1699875" y="5098445"/>
            <a:ext cx="344488" cy="558481"/>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62" name="Freeform 1061">
            <a:extLst>
              <a:ext uri="{FF2B5EF4-FFF2-40B4-BE49-F238E27FC236}">
                <a16:creationId xmlns:a16="http://schemas.microsoft.com/office/drawing/2014/main" xmlns="" id="{4BE7177E-4AE3-A003-EB30-A8D76593EF02}"/>
              </a:ext>
            </a:extLst>
          </p:cNvPr>
          <p:cNvSpPr/>
          <p:nvPr/>
        </p:nvSpPr>
        <p:spPr>
          <a:xfrm rot="16200000">
            <a:off x="1253024" y="5381161"/>
            <a:ext cx="510216" cy="146432"/>
          </a:xfrm>
          <a:custGeom>
            <a:avLst/>
            <a:gdLst>
              <a:gd name="connsiteX0" fmla="*/ 0 w 325821"/>
              <a:gd name="connsiteY0" fmla="*/ 0 h 299545"/>
              <a:gd name="connsiteX1" fmla="*/ 241738 w 325821"/>
              <a:gd name="connsiteY1" fmla="*/ 152400 h 299545"/>
              <a:gd name="connsiteX2" fmla="*/ 325821 w 325821"/>
              <a:gd name="connsiteY2" fmla="*/ 299545 h 299545"/>
            </a:gdLst>
            <a:ahLst/>
            <a:cxnLst>
              <a:cxn ang="0">
                <a:pos x="connsiteX0" y="connsiteY0"/>
              </a:cxn>
              <a:cxn ang="0">
                <a:pos x="connsiteX1" y="connsiteY1"/>
              </a:cxn>
              <a:cxn ang="0">
                <a:pos x="connsiteX2" y="connsiteY2"/>
              </a:cxn>
            </a:cxnLst>
            <a:rect l="l" t="t" r="r" b="b"/>
            <a:pathLst>
              <a:path w="325821" h="299545">
                <a:moveTo>
                  <a:pt x="0" y="0"/>
                </a:moveTo>
                <a:cubicBezTo>
                  <a:pt x="93717" y="51238"/>
                  <a:pt x="187435" y="102476"/>
                  <a:pt x="241738" y="152400"/>
                </a:cubicBezTo>
                <a:cubicBezTo>
                  <a:pt x="296042" y="202324"/>
                  <a:pt x="310931" y="250934"/>
                  <a:pt x="325821" y="299545"/>
                </a:cubicBezTo>
              </a:path>
            </a:pathLst>
          </a:custGeom>
          <a:noFill/>
          <a:ln w="9525" cap="flat" cmpd="sng" algn="ctr">
            <a:solidFill>
              <a:srgbClr val="A5C249"/>
            </a:solidFill>
            <a:prstDash val="solid"/>
          </a:ln>
          <a:effectLst/>
        </p:spPr>
        <p:txBody>
          <a:bodyPr rtlCol="0" anchor="ctr"/>
          <a:lstStyle/>
          <a:p>
            <a:pPr algn="ctr" defTabSz="1219170">
              <a:buClrTx/>
              <a:defRPr/>
            </a:pPr>
            <a:endParaRPr lang="en-US" sz="4800">
              <a:solidFill>
                <a:srgbClr val="FFFFFF"/>
              </a:solidFill>
              <a:ea typeface="+mn-ea"/>
            </a:endParaRPr>
          </a:p>
        </p:txBody>
      </p:sp>
      <p:sp>
        <p:nvSpPr>
          <p:cNvPr id="1063" name="TextBox 1062">
            <a:extLst>
              <a:ext uri="{FF2B5EF4-FFF2-40B4-BE49-F238E27FC236}">
                <a16:creationId xmlns:a16="http://schemas.microsoft.com/office/drawing/2014/main" xmlns="" id="{6A10FFE4-A890-6AD7-3830-D6EBFFEC78FE}"/>
              </a:ext>
            </a:extLst>
          </p:cNvPr>
          <p:cNvSpPr txBox="1"/>
          <p:nvPr/>
        </p:nvSpPr>
        <p:spPr>
          <a:xfrm>
            <a:off x="1892595" y="5078217"/>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target</a:t>
            </a:r>
          </a:p>
        </p:txBody>
      </p:sp>
      <p:pic>
        <p:nvPicPr>
          <p:cNvPr id="1064" name="Picture 1063" descr="A picture containing person, person&#10;&#10;Description automatically generated">
            <a:extLst>
              <a:ext uri="{FF2B5EF4-FFF2-40B4-BE49-F238E27FC236}">
                <a16:creationId xmlns:a16="http://schemas.microsoft.com/office/drawing/2014/main" xmlns="" id="{4A54E7BD-849B-7FF8-F235-1CF94869DDF8}"/>
              </a:ext>
            </a:extLst>
          </p:cNvPr>
          <p:cNvPicPr>
            <a:picLocks noChangeAspect="1"/>
          </p:cNvPicPr>
          <p:nvPr/>
        </p:nvPicPr>
        <p:blipFill>
          <a:blip r:embed="rId6"/>
          <a:stretch>
            <a:fillRect/>
          </a:stretch>
        </p:blipFill>
        <p:spPr>
          <a:xfrm>
            <a:off x="137749" y="5618046"/>
            <a:ext cx="836908" cy="865569"/>
          </a:xfrm>
          <a:prstGeom prst="rect">
            <a:avLst/>
          </a:prstGeom>
        </p:spPr>
      </p:pic>
      <p:pic>
        <p:nvPicPr>
          <p:cNvPr id="1065" name="Picture 1064" descr="A picture containing person, underwear&#10;&#10;Description automatically generated">
            <a:extLst>
              <a:ext uri="{FF2B5EF4-FFF2-40B4-BE49-F238E27FC236}">
                <a16:creationId xmlns:a16="http://schemas.microsoft.com/office/drawing/2014/main" xmlns="" id="{B2A7C350-CFE4-44BE-74F3-DE3852DA37FB}"/>
              </a:ext>
            </a:extLst>
          </p:cNvPr>
          <p:cNvPicPr>
            <a:picLocks noChangeAspect="1"/>
          </p:cNvPicPr>
          <p:nvPr/>
        </p:nvPicPr>
        <p:blipFill>
          <a:blip r:embed="rId7"/>
          <a:stretch>
            <a:fillRect/>
          </a:stretch>
        </p:blipFill>
        <p:spPr>
          <a:xfrm>
            <a:off x="1527227" y="5654810"/>
            <a:ext cx="432820" cy="828805"/>
          </a:xfrm>
          <a:prstGeom prst="rect">
            <a:avLst/>
          </a:prstGeom>
        </p:spPr>
      </p:pic>
      <p:pic>
        <p:nvPicPr>
          <p:cNvPr id="1066" name="Picture 1065" descr="A picture containing person, indoor&#10;&#10;Description automatically generated">
            <a:extLst>
              <a:ext uri="{FF2B5EF4-FFF2-40B4-BE49-F238E27FC236}">
                <a16:creationId xmlns:a16="http://schemas.microsoft.com/office/drawing/2014/main" xmlns="" id="{A347B24A-F6F3-09FD-9429-C285B71F0252}"/>
              </a:ext>
            </a:extLst>
          </p:cNvPr>
          <p:cNvPicPr>
            <a:picLocks noChangeAspect="1"/>
          </p:cNvPicPr>
          <p:nvPr/>
        </p:nvPicPr>
        <p:blipFill>
          <a:blip r:embed="rId8"/>
          <a:stretch>
            <a:fillRect/>
          </a:stretch>
        </p:blipFill>
        <p:spPr>
          <a:xfrm>
            <a:off x="2280735" y="5667051"/>
            <a:ext cx="322037" cy="818511"/>
          </a:xfrm>
          <a:prstGeom prst="rect">
            <a:avLst/>
          </a:prstGeom>
        </p:spPr>
      </p:pic>
      <p:sp>
        <p:nvSpPr>
          <p:cNvPr id="1067" name="TextBox 1066">
            <a:extLst>
              <a:ext uri="{FF2B5EF4-FFF2-40B4-BE49-F238E27FC236}">
                <a16:creationId xmlns:a16="http://schemas.microsoft.com/office/drawing/2014/main" xmlns="" id="{78DABAA3-941B-3F61-7B22-602A24540262}"/>
              </a:ext>
            </a:extLst>
          </p:cNvPr>
          <p:cNvSpPr txBox="1"/>
          <p:nvPr/>
        </p:nvSpPr>
        <p:spPr>
          <a:xfrm>
            <a:off x="4820201" y="5060616"/>
            <a:ext cx="870751" cy="307777"/>
          </a:xfrm>
          <a:prstGeom prst="rect">
            <a:avLst/>
          </a:prstGeom>
          <a:noFill/>
        </p:spPr>
        <p:txBody>
          <a:bodyPr wrap="none" rtlCol="0">
            <a:spAutoFit/>
          </a:bodyPr>
          <a:lstStyle/>
          <a:p>
            <a:pPr defTabSz="1219170">
              <a:buClrTx/>
              <a:defRPr/>
            </a:pPr>
            <a:r>
              <a:rPr lang="en-US" i="1" dirty="0">
                <a:solidFill>
                  <a:srgbClr val="9BBB59"/>
                </a:solidFill>
                <a:ea typeface="+mn-ea"/>
              </a:rPr>
              <a:t>detainee</a:t>
            </a:r>
          </a:p>
        </p:txBody>
      </p:sp>
      <p:sp>
        <p:nvSpPr>
          <p:cNvPr id="1068" name="TextBox 1067">
            <a:extLst>
              <a:ext uri="{FF2B5EF4-FFF2-40B4-BE49-F238E27FC236}">
                <a16:creationId xmlns:a16="http://schemas.microsoft.com/office/drawing/2014/main" xmlns="" id="{CE93D97F-C4CC-90E4-085F-45FFCA924999}"/>
              </a:ext>
            </a:extLst>
          </p:cNvPr>
          <p:cNvSpPr txBox="1"/>
          <p:nvPr/>
        </p:nvSpPr>
        <p:spPr>
          <a:xfrm>
            <a:off x="4400485" y="5249715"/>
            <a:ext cx="740351" cy="307777"/>
          </a:xfrm>
          <a:prstGeom prst="rect">
            <a:avLst/>
          </a:prstGeom>
          <a:noFill/>
        </p:spPr>
        <p:txBody>
          <a:bodyPr wrap="square" rtlCol="0">
            <a:spAutoFit/>
          </a:bodyPr>
          <a:lstStyle/>
          <a:p>
            <a:pPr defTabSz="1219170">
              <a:buClrTx/>
              <a:defRPr/>
            </a:pPr>
            <a:r>
              <a:rPr lang="en-US" i="1" dirty="0">
                <a:solidFill>
                  <a:srgbClr val="9BBB59"/>
                </a:solidFill>
                <a:ea typeface="+mn-ea"/>
              </a:rPr>
              <a:t>agent</a:t>
            </a:r>
          </a:p>
        </p:txBody>
      </p:sp>
      <p:pic>
        <p:nvPicPr>
          <p:cNvPr id="1072" name="Picture 1071">
            <a:extLst>
              <a:ext uri="{FF2B5EF4-FFF2-40B4-BE49-F238E27FC236}">
                <a16:creationId xmlns:a16="http://schemas.microsoft.com/office/drawing/2014/main" xmlns="" id="{45EBB9FA-BF45-C6F6-8CBF-4E8E1E2CE599}"/>
              </a:ext>
            </a:extLst>
          </p:cNvPr>
          <p:cNvPicPr>
            <a:picLocks noChangeAspect="1"/>
          </p:cNvPicPr>
          <p:nvPr/>
        </p:nvPicPr>
        <p:blipFill>
          <a:blip r:embed="rId9"/>
          <a:stretch>
            <a:fillRect/>
          </a:stretch>
        </p:blipFill>
        <p:spPr>
          <a:xfrm>
            <a:off x="9427084" y="5426500"/>
            <a:ext cx="660400" cy="1007533"/>
          </a:xfrm>
          <a:prstGeom prst="rect">
            <a:avLst/>
          </a:prstGeom>
        </p:spPr>
      </p:pic>
      <p:pic>
        <p:nvPicPr>
          <p:cNvPr id="1074" name="Picture 1073">
            <a:extLst>
              <a:ext uri="{FF2B5EF4-FFF2-40B4-BE49-F238E27FC236}">
                <a16:creationId xmlns:a16="http://schemas.microsoft.com/office/drawing/2014/main" xmlns="" id="{B92A7548-5871-4659-91B9-D88AE6607F8A}"/>
              </a:ext>
            </a:extLst>
          </p:cNvPr>
          <p:cNvPicPr>
            <a:picLocks noChangeAspect="1"/>
          </p:cNvPicPr>
          <p:nvPr/>
        </p:nvPicPr>
        <p:blipFill>
          <a:blip r:embed="rId10"/>
          <a:stretch>
            <a:fillRect/>
          </a:stretch>
        </p:blipFill>
        <p:spPr>
          <a:xfrm>
            <a:off x="11216412" y="5406104"/>
            <a:ext cx="597992" cy="1030275"/>
          </a:xfrm>
          <a:prstGeom prst="rect">
            <a:avLst/>
          </a:prstGeom>
        </p:spPr>
      </p:pic>
      <p:sp>
        <p:nvSpPr>
          <p:cNvPr id="1045" name="Oval 1044">
            <a:extLst>
              <a:ext uri="{FF2B5EF4-FFF2-40B4-BE49-F238E27FC236}">
                <a16:creationId xmlns:a16="http://schemas.microsoft.com/office/drawing/2014/main" xmlns="" id="{BB7BF69A-1F0A-E32E-3010-07DBA156F6DA}"/>
              </a:ext>
            </a:extLst>
          </p:cNvPr>
          <p:cNvSpPr/>
          <p:nvPr/>
        </p:nvSpPr>
        <p:spPr>
          <a:xfrm>
            <a:off x="10878893" y="5466725"/>
            <a:ext cx="182880" cy="182880"/>
          </a:xfrm>
          <a:prstGeom prst="ellipse">
            <a:avLst/>
          </a:prstGeom>
          <a:solidFill>
            <a:srgbClr val="FFFFFF">
              <a:lumMod val="50000"/>
            </a:srgbClr>
          </a:solidFill>
          <a:ln w="25400" cap="flat" cmpd="sng" algn="ctr">
            <a:noFill/>
            <a:prstDash val="solid"/>
          </a:ln>
          <a:effectLst/>
        </p:spPr>
        <p:txBody>
          <a:bodyPr rtlCol="0" anchor="ctr"/>
          <a:lstStyle/>
          <a:p>
            <a:pPr algn="ctr" defTabSz="1219170">
              <a:buClrTx/>
              <a:defRPr/>
            </a:pPr>
            <a:endParaRPr lang="en-US" sz="4800" dirty="0">
              <a:solidFill>
                <a:srgbClr val="FFFFFF"/>
              </a:solidFill>
              <a:ea typeface="+mn-ea"/>
            </a:endParaRPr>
          </a:p>
        </p:txBody>
      </p:sp>
      <p:sp>
        <p:nvSpPr>
          <p:cNvPr id="1077" name="Rectangle 1076">
            <a:extLst>
              <a:ext uri="{FF2B5EF4-FFF2-40B4-BE49-F238E27FC236}">
                <a16:creationId xmlns:a16="http://schemas.microsoft.com/office/drawing/2014/main" xmlns="" id="{1F4C1363-1EFF-8CFB-0492-B4FF5145A302}"/>
              </a:ext>
            </a:extLst>
          </p:cNvPr>
          <p:cNvSpPr/>
          <p:nvPr/>
        </p:nvSpPr>
        <p:spPr>
          <a:xfrm>
            <a:off x="6398547" y="2606240"/>
            <a:ext cx="676739" cy="1849793"/>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079" name="Picture 1078" descr="A person holding a sign&#10;&#10;Description automatically generated with medium confidence">
            <a:extLst>
              <a:ext uri="{FF2B5EF4-FFF2-40B4-BE49-F238E27FC236}">
                <a16:creationId xmlns:a16="http://schemas.microsoft.com/office/drawing/2014/main" xmlns="" id="{EF56BC63-E741-3417-D842-1C04A6527AAD}"/>
              </a:ext>
            </a:extLst>
          </p:cNvPr>
          <p:cNvPicPr>
            <a:picLocks noChangeAspect="1"/>
          </p:cNvPicPr>
          <p:nvPr/>
        </p:nvPicPr>
        <p:blipFill>
          <a:blip r:embed="rId11"/>
          <a:stretch>
            <a:fillRect/>
          </a:stretch>
        </p:blipFill>
        <p:spPr>
          <a:xfrm>
            <a:off x="6292985" y="5701589"/>
            <a:ext cx="601311" cy="1157747"/>
          </a:xfrm>
          <a:prstGeom prst="rect">
            <a:avLst/>
          </a:prstGeom>
        </p:spPr>
      </p:pic>
      <p:pic>
        <p:nvPicPr>
          <p:cNvPr id="1081" name="Picture 1080" descr="A picture containing text, sign, reading&#10;&#10;Description automatically generated">
            <a:extLst>
              <a:ext uri="{FF2B5EF4-FFF2-40B4-BE49-F238E27FC236}">
                <a16:creationId xmlns:a16="http://schemas.microsoft.com/office/drawing/2014/main" xmlns="" id="{53C492D3-659C-2089-659D-05BDB06DA71A}"/>
              </a:ext>
            </a:extLst>
          </p:cNvPr>
          <p:cNvPicPr>
            <a:picLocks noChangeAspect="1"/>
          </p:cNvPicPr>
          <p:nvPr/>
        </p:nvPicPr>
        <p:blipFill>
          <a:blip r:embed="rId12"/>
          <a:stretch>
            <a:fillRect/>
          </a:stretch>
        </p:blipFill>
        <p:spPr>
          <a:xfrm>
            <a:off x="7082197" y="5827253"/>
            <a:ext cx="542499" cy="1030747"/>
          </a:xfrm>
          <a:prstGeom prst="rect">
            <a:avLst/>
          </a:prstGeom>
        </p:spPr>
      </p:pic>
      <p:pic>
        <p:nvPicPr>
          <p:cNvPr id="1083" name="Picture 1082" descr="A picture containing text, person&#10;&#10;Description automatically generated">
            <a:extLst>
              <a:ext uri="{FF2B5EF4-FFF2-40B4-BE49-F238E27FC236}">
                <a16:creationId xmlns:a16="http://schemas.microsoft.com/office/drawing/2014/main" xmlns="" id="{D6D85419-9CB5-80D2-2EF0-D88F8F083E7E}"/>
              </a:ext>
            </a:extLst>
          </p:cNvPr>
          <p:cNvPicPr>
            <a:picLocks noChangeAspect="1"/>
          </p:cNvPicPr>
          <p:nvPr/>
        </p:nvPicPr>
        <p:blipFill>
          <a:blip r:embed="rId13"/>
          <a:stretch>
            <a:fillRect/>
          </a:stretch>
        </p:blipFill>
        <p:spPr>
          <a:xfrm>
            <a:off x="7929322" y="5638411"/>
            <a:ext cx="473775" cy="1260039"/>
          </a:xfrm>
          <a:prstGeom prst="rect">
            <a:avLst/>
          </a:prstGeom>
        </p:spPr>
      </p:pic>
      <p:pic>
        <p:nvPicPr>
          <p:cNvPr id="1085" name="Picture 1084" descr="A picture containing person, blurry&#10;&#10;Description automatically generated">
            <a:extLst>
              <a:ext uri="{FF2B5EF4-FFF2-40B4-BE49-F238E27FC236}">
                <a16:creationId xmlns:a16="http://schemas.microsoft.com/office/drawing/2014/main" xmlns="" id="{BBD54DB3-401D-0819-4A30-4854B984569C}"/>
              </a:ext>
            </a:extLst>
          </p:cNvPr>
          <p:cNvPicPr>
            <a:picLocks noChangeAspect="1"/>
          </p:cNvPicPr>
          <p:nvPr/>
        </p:nvPicPr>
        <p:blipFill>
          <a:blip r:embed="rId14"/>
          <a:stretch>
            <a:fillRect/>
          </a:stretch>
        </p:blipFill>
        <p:spPr>
          <a:xfrm>
            <a:off x="8491319" y="5356605"/>
            <a:ext cx="426892" cy="533616"/>
          </a:xfrm>
          <a:prstGeom prst="rect">
            <a:avLst/>
          </a:prstGeom>
        </p:spPr>
      </p:pic>
      <p:sp>
        <p:nvSpPr>
          <p:cNvPr id="1086" name="Rectangle 1085">
            <a:extLst>
              <a:ext uri="{FF2B5EF4-FFF2-40B4-BE49-F238E27FC236}">
                <a16:creationId xmlns:a16="http://schemas.microsoft.com/office/drawing/2014/main" xmlns="" id="{BC215CE3-2EBF-A1FD-5D49-F9DD4A9924D9}"/>
              </a:ext>
            </a:extLst>
          </p:cNvPr>
          <p:cNvSpPr/>
          <p:nvPr/>
        </p:nvSpPr>
        <p:spPr>
          <a:xfrm>
            <a:off x="7222889" y="2723505"/>
            <a:ext cx="803939" cy="1732528"/>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87" name="Rectangle 1086">
            <a:extLst>
              <a:ext uri="{FF2B5EF4-FFF2-40B4-BE49-F238E27FC236}">
                <a16:creationId xmlns:a16="http://schemas.microsoft.com/office/drawing/2014/main" xmlns="" id="{9155F5A0-C1C7-FF65-BBAD-81940A4B6A67}"/>
              </a:ext>
            </a:extLst>
          </p:cNvPr>
          <p:cNvSpPr/>
          <p:nvPr/>
        </p:nvSpPr>
        <p:spPr>
          <a:xfrm>
            <a:off x="8089349" y="2693595"/>
            <a:ext cx="803939" cy="1732528"/>
          </a:xfrm>
          <a:prstGeom prst="rect">
            <a:avLst/>
          </a:prstGeom>
          <a:noFill/>
          <a:ln>
            <a:solidFill>
              <a:srgbClr val="343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089" name="Picture 1088" descr="A picture containing person&#10;&#10;Description automatically generated">
            <a:extLst>
              <a:ext uri="{FF2B5EF4-FFF2-40B4-BE49-F238E27FC236}">
                <a16:creationId xmlns:a16="http://schemas.microsoft.com/office/drawing/2014/main" xmlns="" id="{1D455D07-88B3-C50A-A3FF-CB614BC0E07F}"/>
              </a:ext>
            </a:extLst>
          </p:cNvPr>
          <p:cNvPicPr>
            <a:picLocks noChangeAspect="1"/>
          </p:cNvPicPr>
          <p:nvPr/>
        </p:nvPicPr>
        <p:blipFill rotWithShape="1">
          <a:blip r:embed="rId15"/>
          <a:srcRect b="5937"/>
          <a:stretch/>
        </p:blipFill>
        <p:spPr>
          <a:xfrm>
            <a:off x="5148837" y="5759704"/>
            <a:ext cx="740352" cy="619017"/>
          </a:xfrm>
          <a:prstGeom prst="rect">
            <a:avLst/>
          </a:prstGeom>
        </p:spPr>
      </p:pic>
      <p:pic>
        <p:nvPicPr>
          <p:cNvPr id="1093" name="Picture 1092">
            <a:extLst>
              <a:ext uri="{FF2B5EF4-FFF2-40B4-BE49-F238E27FC236}">
                <a16:creationId xmlns:a16="http://schemas.microsoft.com/office/drawing/2014/main" xmlns="" id="{03451705-5CCF-DF2A-1C86-5C942E5265C5}"/>
              </a:ext>
            </a:extLst>
          </p:cNvPr>
          <p:cNvPicPr>
            <a:picLocks noChangeAspect="1"/>
          </p:cNvPicPr>
          <p:nvPr/>
        </p:nvPicPr>
        <p:blipFill>
          <a:blip r:embed="rId16"/>
          <a:stretch>
            <a:fillRect/>
          </a:stretch>
        </p:blipFill>
        <p:spPr>
          <a:xfrm>
            <a:off x="3282204" y="5524030"/>
            <a:ext cx="337600" cy="1251933"/>
          </a:xfrm>
          <a:prstGeom prst="rect">
            <a:avLst/>
          </a:prstGeom>
        </p:spPr>
      </p:pic>
      <p:pic>
        <p:nvPicPr>
          <p:cNvPr id="1095" name="Picture 1094" descr="A picture containing person&#10;&#10;Description automatically generated">
            <a:extLst>
              <a:ext uri="{FF2B5EF4-FFF2-40B4-BE49-F238E27FC236}">
                <a16:creationId xmlns:a16="http://schemas.microsoft.com/office/drawing/2014/main" xmlns="" id="{4A335566-B525-987E-9C0E-CF457743725C}"/>
              </a:ext>
            </a:extLst>
          </p:cNvPr>
          <p:cNvPicPr>
            <a:picLocks noChangeAspect="1"/>
          </p:cNvPicPr>
          <p:nvPr/>
        </p:nvPicPr>
        <p:blipFill>
          <a:blip r:embed="rId17"/>
          <a:stretch>
            <a:fillRect/>
          </a:stretch>
        </p:blipFill>
        <p:spPr>
          <a:xfrm>
            <a:off x="3771654" y="5851207"/>
            <a:ext cx="528693" cy="834444"/>
          </a:xfrm>
          <a:prstGeom prst="rect">
            <a:avLst/>
          </a:prstGeom>
        </p:spPr>
      </p:pic>
      <p:pic>
        <p:nvPicPr>
          <p:cNvPr id="1097" name="Picture 1096" descr="A picture containing person&#10;&#10;Description automatically generated">
            <a:extLst>
              <a:ext uri="{FF2B5EF4-FFF2-40B4-BE49-F238E27FC236}">
                <a16:creationId xmlns:a16="http://schemas.microsoft.com/office/drawing/2014/main" xmlns="" id="{A64F2947-F2F7-3060-F5C2-98D6EDC05AEA}"/>
              </a:ext>
            </a:extLst>
          </p:cNvPr>
          <p:cNvPicPr>
            <a:picLocks noChangeAspect="1"/>
          </p:cNvPicPr>
          <p:nvPr/>
        </p:nvPicPr>
        <p:blipFill>
          <a:blip r:embed="rId18"/>
          <a:stretch>
            <a:fillRect/>
          </a:stretch>
        </p:blipFill>
        <p:spPr>
          <a:xfrm>
            <a:off x="4502784" y="5851207"/>
            <a:ext cx="434019" cy="852539"/>
          </a:xfrm>
          <a:prstGeom prst="rect">
            <a:avLst/>
          </a:prstGeom>
        </p:spPr>
      </p:pic>
      <p:sp>
        <p:nvSpPr>
          <p:cNvPr id="3" name="Rectangle 2">
            <a:extLst>
              <a:ext uri="{FF2B5EF4-FFF2-40B4-BE49-F238E27FC236}">
                <a16:creationId xmlns:a16="http://schemas.microsoft.com/office/drawing/2014/main" xmlns="" id="{BAE8E5FA-A02D-FCE5-3716-89B39E0C84F8}"/>
              </a:ext>
            </a:extLst>
          </p:cNvPr>
          <p:cNvSpPr/>
          <p:nvPr/>
        </p:nvSpPr>
        <p:spPr>
          <a:xfrm>
            <a:off x="25275" y="2057281"/>
            <a:ext cx="6109000" cy="4737684"/>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9" name="Google Shape;373;p26">
            <a:extLst>
              <a:ext uri="{FF2B5EF4-FFF2-40B4-BE49-F238E27FC236}">
                <a16:creationId xmlns:a16="http://schemas.microsoft.com/office/drawing/2014/main" xmlns="" id="{2C4BD78B-233E-77B5-DF35-EDA08F1461A4}"/>
              </a:ext>
            </a:extLst>
          </p:cNvPr>
          <p:cNvSpPr/>
          <p:nvPr/>
        </p:nvSpPr>
        <p:spPr>
          <a:xfrm>
            <a:off x="-21748" y="-29423"/>
            <a:ext cx="3148491" cy="235869"/>
          </a:xfrm>
          <a:prstGeom prst="homePlate">
            <a:avLst>
              <a:gd name="adj" fmla="val 50000"/>
            </a:avLst>
          </a:prstGeom>
          <a:solidFill>
            <a:schemeClr val="bg1">
              <a:lumMod val="65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Why Deep Semantics?</a:t>
            </a:r>
            <a:endParaRPr sz="1200" b="1" dirty="0">
              <a:solidFill>
                <a:srgbClr val="FFFFFF"/>
              </a:solidFill>
              <a:latin typeface="Roboto"/>
              <a:ea typeface="Roboto"/>
              <a:cs typeface="Roboto"/>
              <a:sym typeface="Roboto"/>
            </a:endParaRPr>
          </a:p>
        </p:txBody>
      </p:sp>
      <p:sp>
        <p:nvSpPr>
          <p:cNvPr id="10" name="Google Shape;376;p26">
            <a:extLst>
              <a:ext uri="{FF2B5EF4-FFF2-40B4-BE49-F238E27FC236}">
                <a16:creationId xmlns:a16="http://schemas.microsoft.com/office/drawing/2014/main" xmlns="" id="{7B3820AD-CFE9-1AB1-88D7-D9B124E90EDF}"/>
              </a:ext>
            </a:extLst>
          </p:cNvPr>
          <p:cNvSpPr/>
          <p:nvPr/>
        </p:nvSpPr>
        <p:spPr>
          <a:xfrm>
            <a:off x="2986664" y="-29424"/>
            <a:ext cx="30480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 sz="1200" b="1" dirty="0">
                <a:solidFill>
                  <a:srgbClr val="FFFFFF"/>
                </a:solidFill>
                <a:latin typeface="Roboto"/>
                <a:ea typeface="Roboto"/>
                <a:cs typeface="Roboto"/>
                <a:sym typeface="Roboto"/>
              </a:rPr>
              <a:t>Image Event Structure</a:t>
            </a:r>
            <a:endParaRPr sz="12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2586076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0"/>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dirty="0">
                <a:latin typeface="Helvetica Neue"/>
                <a:ea typeface="Helvetica Neue"/>
                <a:cs typeface="Helvetica Neue"/>
                <a:sym typeface="Helvetica Neue"/>
              </a:rPr>
              <a:t>Future </a:t>
            </a:r>
            <a:r>
              <a:rPr lang="en" dirty="0" smtClean="0">
                <a:latin typeface="Helvetica Neue"/>
                <a:ea typeface="Helvetica Neue"/>
                <a:cs typeface="Helvetica Neue"/>
                <a:sym typeface="Helvetica Neue"/>
              </a:rPr>
              <a:t>Direction: </a:t>
            </a:r>
            <a:r>
              <a:rPr lang="en" dirty="0">
                <a:latin typeface="Helvetica Neue"/>
                <a:ea typeface="Helvetica Neue"/>
                <a:cs typeface="Helvetica Neue"/>
                <a:sym typeface="Helvetica Neue"/>
              </a:rPr>
              <a:t>Disentangling Perception </a:t>
            </a:r>
            <a:r>
              <a:rPr lang="en" i="1" dirty="0">
                <a:latin typeface="Helvetica Neue"/>
                <a:ea typeface="Helvetica Neue"/>
                <a:cs typeface="Helvetica Neue"/>
                <a:sym typeface="Helvetica Neue"/>
              </a:rPr>
              <a:t>&amp;</a:t>
            </a:r>
            <a:r>
              <a:rPr lang="en" dirty="0">
                <a:latin typeface="Helvetica Neue"/>
                <a:ea typeface="Helvetica Neue"/>
                <a:cs typeface="Helvetica Neue"/>
                <a:sym typeface="Helvetica Neue"/>
              </a:rPr>
              <a:t> Reasoning</a:t>
            </a:r>
            <a:endParaRPr dirty="0">
              <a:latin typeface="Helvetica Neue"/>
              <a:ea typeface="Helvetica Neue"/>
              <a:cs typeface="Helvetica Neue"/>
              <a:sym typeface="Helvetica Neue"/>
            </a:endParaRPr>
          </a:p>
        </p:txBody>
      </p:sp>
      <p:sp>
        <p:nvSpPr>
          <p:cNvPr id="301" name="Google Shape;301;p40"/>
          <p:cNvSpPr txBox="1">
            <a:spLocks noGrp="1"/>
          </p:cNvSpPr>
          <p:nvPr>
            <p:ph type="body" idx="1"/>
          </p:nvPr>
        </p:nvSpPr>
        <p:spPr>
          <a:prstGeom prst="rect">
            <a:avLst/>
          </a:prstGeom>
        </p:spPr>
        <p:txBody>
          <a:bodyPr spcFirstLastPara="1" wrap="square" lIns="121900" tIns="121900" rIns="121900" bIns="121900" anchor="t" anchorCtr="0">
            <a:normAutofit lnSpcReduction="10000"/>
          </a:bodyPr>
          <a:lstStyle/>
          <a:p>
            <a:pPr marL="0" indent="0">
              <a:lnSpc>
                <a:spcPct val="150000"/>
              </a:lnSpc>
              <a:spcBef>
                <a:spcPts val="0"/>
              </a:spcBef>
              <a:buNone/>
            </a:pPr>
            <a:r>
              <a:rPr lang="en" b="1" dirty="0">
                <a:latin typeface="Helvetica Neue"/>
                <a:ea typeface="Helvetica Neue"/>
                <a:cs typeface="Helvetica Neue"/>
                <a:sym typeface="Helvetica Neue"/>
              </a:rPr>
              <a:t>Proposal:</a:t>
            </a:r>
            <a:r>
              <a:rPr lang="en" dirty="0">
                <a:latin typeface="Helvetica Neue Light"/>
                <a:ea typeface="Helvetica Neue Light"/>
                <a:cs typeface="Helvetica Neue Light"/>
                <a:sym typeface="Helvetica Neue Light"/>
              </a:rPr>
              <a:t> Can we dis-entangles perception AND reasoning, and treating these two as two sub-problems?</a:t>
            </a:r>
            <a:endParaRPr dirty="0">
              <a:latin typeface="Helvetica Neue Light"/>
              <a:ea typeface="Helvetica Neue Light"/>
              <a:cs typeface="Helvetica Neue Light"/>
              <a:sym typeface="Helvetica Neue Light"/>
            </a:endParaRPr>
          </a:p>
          <a:p>
            <a:pPr marL="609585" indent="-457189">
              <a:lnSpc>
                <a:spcPct val="150000"/>
              </a:lnSpc>
              <a:spcBef>
                <a:spcPts val="1600"/>
              </a:spcBef>
              <a:buSzPts val="1800"/>
              <a:buFont typeface="Helvetica Neue"/>
              <a:buChar char="-"/>
            </a:pPr>
            <a:r>
              <a:rPr lang="en" b="1" dirty="0">
                <a:latin typeface="Helvetica Neue"/>
                <a:ea typeface="Helvetica Neue"/>
                <a:cs typeface="Helvetica Neue"/>
                <a:sym typeface="Helvetica Neue"/>
              </a:rPr>
              <a:t>Perception:</a:t>
            </a:r>
            <a:endParaRPr dirty="0">
              <a:latin typeface="Helvetica Neue Light"/>
              <a:ea typeface="Helvetica Neue Light"/>
              <a:cs typeface="Helvetica Neue Light"/>
              <a:sym typeface="Helvetica Neue Light"/>
            </a:endParaRPr>
          </a:p>
          <a:p>
            <a:pPr marL="1219170" lvl="1" indent="-423323">
              <a:lnSpc>
                <a:spcPct val="150000"/>
              </a:lnSpc>
              <a:spcBef>
                <a:spcPts val="0"/>
              </a:spcBef>
              <a:buSzPts val="1400"/>
              <a:buFont typeface="Helvetica Neue"/>
              <a:buChar char="-"/>
            </a:pPr>
            <a:r>
              <a:rPr lang="en" dirty="0">
                <a:latin typeface="Helvetica Neue Light"/>
                <a:ea typeface="Helvetica Neue Light"/>
                <a:cs typeface="Helvetica Neue Light"/>
                <a:sym typeface="Helvetica Neue Light"/>
              </a:rPr>
              <a:t>Vision-only model (e.g., object detection)</a:t>
            </a:r>
            <a:endParaRPr dirty="0">
              <a:latin typeface="Helvetica Neue Light"/>
              <a:ea typeface="Helvetica Neue Light"/>
              <a:cs typeface="Helvetica Neue Light"/>
              <a:sym typeface="Helvetica Neue Light"/>
            </a:endParaRPr>
          </a:p>
          <a:p>
            <a:pPr marL="1219170" lvl="1" indent="-423323">
              <a:lnSpc>
                <a:spcPct val="150000"/>
              </a:lnSpc>
              <a:spcBef>
                <a:spcPts val="0"/>
              </a:spcBef>
              <a:buSzPts val="1400"/>
              <a:buFont typeface="Helvetica Neue"/>
              <a:buChar char="-"/>
            </a:pPr>
            <a:r>
              <a:rPr lang="en" dirty="0">
                <a:latin typeface="Helvetica Neue Light"/>
                <a:ea typeface="Helvetica Neue Light"/>
                <a:cs typeface="Helvetica Neue Light"/>
                <a:sym typeface="Helvetica Neue Light"/>
              </a:rPr>
              <a:t>Vision-language model (e.g., captioning, QA)</a:t>
            </a:r>
            <a:endParaRPr dirty="0">
              <a:latin typeface="Helvetica Neue Light"/>
              <a:ea typeface="Helvetica Neue Light"/>
              <a:cs typeface="Helvetica Neue Light"/>
              <a:sym typeface="Helvetica Neue Light"/>
            </a:endParaRPr>
          </a:p>
          <a:p>
            <a:pPr marL="609585" indent="-457189">
              <a:lnSpc>
                <a:spcPct val="150000"/>
              </a:lnSpc>
              <a:spcBef>
                <a:spcPts val="0"/>
              </a:spcBef>
              <a:buSzPts val="1800"/>
              <a:buFont typeface="Helvetica Neue"/>
              <a:buChar char="-"/>
            </a:pPr>
            <a:r>
              <a:rPr lang="en" b="1" dirty="0">
                <a:latin typeface="Helvetica Neue"/>
                <a:ea typeface="Helvetica Neue"/>
                <a:cs typeface="Helvetica Neue"/>
                <a:sym typeface="Helvetica Neue"/>
              </a:rPr>
              <a:t>Reasoner:</a:t>
            </a:r>
            <a:r>
              <a:rPr lang="en" dirty="0">
                <a:latin typeface="Helvetica Neue Light"/>
                <a:ea typeface="Helvetica Neue Light"/>
                <a:cs typeface="Helvetica Neue Light"/>
                <a:sym typeface="Helvetica Neue Light"/>
              </a:rPr>
              <a:t> Language-only model – We need </a:t>
            </a:r>
            <a:r>
              <a:rPr lang="en" b="1" dirty="0">
                <a:latin typeface="Helvetica Neue"/>
                <a:ea typeface="Helvetica Neue"/>
                <a:cs typeface="Helvetica Neue"/>
                <a:sym typeface="Helvetica Neue"/>
              </a:rPr>
              <a:t>divide-and-conquer</a:t>
            </a:r>
            <a:r>
              <a:rPr lang="en" dirty="0">
                <a:latin typeface="Helvetica Neue Light"/>
                <a:ea typeface="Helvetica Neue Light"/>
                <a:cs typeface="Helvetica Neue Light"/>
                <a:sym typeface="Helvetica Neue Light"/>
              </a:rPr>
              <a:t>!</a:t>
            </a:r>
            <a:endParaRPr dirty="0">
              <a:latin typeface="Helvetica Neue Light"/>
              <a:ea typeface="Helvetica Neue Light"/>
              <a:cs typeface="Helvetica Neue Light"/>
              <a:sym typeface="Helvetica Neue Light"/>
            </a:endParaRPr>
          </a:p>
          <a:p>
            <a:pPr marL="1219170" lvl="1" indent="-414432">
              <a:lnSpc>
                <a:spcPct val="150000"/>
              </a:lnSpc>
              <a:spcBef>
                <a:spcPts val="0"/>
              </a:spcBef>
              <a:buSzPct val="100000"/>
              <a:buFont typeface="Helvetica Neue Light"/>
              <a:buChar char="-"/>
            </a:pPr>
            <a:r>
              <a:rPr lang="en-US" dirty="0">
                <a:latin typeface="Helvetica Neue Light"/>
                <a:ea typeface="Helvetica Neue Light"/>
                <a:cs typeface="Helvetica Neue Light"/>
                <a:sym typeface="Helvetica Neue Light"/>
              </a:rPr>
              <a:t>(1) decompose a problem (e.g., a sub-function call)</a:t>
            </a:r>
          </a:p>
          <a:p>
            <a:pPr marL="1219170" lvl="1" indent="-414432">
              <a:lnSpc>
                <a:spcPct val="150000"/>
              </a:lnSpc>
              <a:spcBef>
                <a:spcPts val="0"/>
              </a:spcBef>
              <a:buSzPct val="100000"/>
              <a:buFont typeface="Helvetica Neue Light"/>
              <a:buChar char="-"/>
            </a:pPr>
            <a:r>
              <a:rPr lang="en-US" dirty="0">
                <a:latin typeface="Helvetica Neue Light"/>
                <a:ea typeface="Helvetica Neue Light"/>
                <a:cs typeface="Helvetica Neue Light"/>
                <a:sym typeface="Helvetica Neue Light"/>
              </a:rPr>
              <a:t>(2) use tool to solve a problem (e.g., access external database, fetch relevant information)</a:t>
            </a:r>
          </a:p>
          <a:p>
            <a:pPr marL="1219170" lvl="1" indent="-414432">
              <a:lnSpc>
                <a:spcPct val="150000"/>
              </a:lnSpc>
              <a:spcBef>
                <a:spcPts val="0"/>
              </a:spcBef>
              <a:buSzPct val="100000"/>
              <a:buFont typeface="Helvetica Neue Light"/>
              <a:buChar char="-"/>
            </a:pPr>
            <a:r>
              <a:rPr lang="en-US" dirty="0">
                <a:latin typeface="Helvetica Neue Light"/>
                <a:ea typeface="Helvetica Neue Light"/>
                <a:cs typeface="Helvetica Neue Light"/>
                <a:sym typeface="Helvetica Neue Light"/>
              </a:rPr>
              <a:t>(3) update the conclusion (e.g., store something back into the database)</a:t>
            </a:r>
          </a:p>
        </p:txBody>
      </p:sp>
      <p:sp>
        <p:nvSpPr>
          <p:cNvPr id="7" name="Google Shape;385;p26">
            <a:extLst>
              <a:ext uri="{FF2B5EF4-FFF2-40B4-BE49-F238E27FC236}">
                <a16:creationId xmlns:a16="http://schemas.microsoft.com/office/drawing/2014/main" xmlns="" id="{A0687908-8376-78E6-B416-386A1D7614E5}"/>
              </a:ext>
            </a:extLst>
          </p:cNvPr>
          <p:cNvSpPr/>
          <p:nvPr/>
        </p:nvSpPr>
        <p:spPr>
          <a:xfrm>
            <a:off x="8168643" y="-32882"/>
            <a:ext cx="4145280" cy="256031"/>
          </a:xfrm>
          <a:prstGeom prst="chevron">
            <a:avLst>
              <a:gd name="adj" fmla="val 50000"/>
            </a:avLst>
          </a:prstGeom>
          <a:solidFill>
            <a:srgbClr val="5B5B5C"/>
          </a:solidFill>
          <a:ln w="38100">
            <a:solidFill>
              <a:schemeClr val="bg1"/>
            </a:solidFill>
          </a:ln>
        </p:spPr>
        <p:txBody>
          <a:bodyPr spcFirstLastPara="1" wrap="square" lIns="121900" tIns="121900" rIns="121900" bIns="121900" anchor="ctr" anchorCtr="0">
            <a:noAutofit/>
          </a:bodyPr>
          <a:lstStyle/>
          <a:p>
            <a:pPr algn="ctr"/>
            <a:r>
              <a:rPr lang="en-US" sz="1200" b="1" dirty="0">
                <a:solidFill>
                  <a:srgbClr val="FFFFFF"/>
                </a:solidFill>
                <a:latin typeface="Roboto"/>
                <a:ea typeface="Roboto"/>
                <a:cs typeface="Roboto"/>
                <a:sym typeface="Roboto"/>
              </a:rPr>
              <a:t>Future 3: Disentangling Perception &amp; Reasoning</a:t>
            </a:r>
          </a:p>
        </p:txBody>
      </p:sp>
      <p:sp>
        <p:nvSpPr>
          <p:cNvPr id="8" name="Google Shape;379;p26">
            <a:extLst>
              <a:ext uri="{FF2B5EF4-FFF2-40B4-BE49-F238E27FC236}">
                <a16:creationId xmlns:a16="http://schemas.microsoft.com/office/drawing/2014/main" xmlns="" id="{CD95F577-40A5-9E61-B52D-922170F9C9AE}"/>
              </a:ext>
            </a:extLst>
          </p:cNvPr>
          <p:cNvSpPr/>
          <p:nvPr/>
        </p:nvSpPr>
        <p:spPr>
          <a:xfrm>
            <a:off x="3779520" y="-32884"/>
            <a:ext cx="4632960" cy="256032"/>
          </a:xfrm>
          <a:prstGeom prst="chevron">
            <a:avLst>
              <a:gd name="adj" fmla="val 50000"/>
            </a:avLst>
          </a:prstGeom>
          <a:solidFill>
            <a:srgbClr val="6E6D6E"/>
          </a:solidFill>
          <a:ln w="38100">
            <a:solidFill>
              <a:schemeClr val="bg1"/>
            </a:solidFill>
          </a:ln>
        </p:spPr>
        <p:txBody>
          <a:bodyPr spcFirstLastPara="1" wrap="square" lIns="121900" tIns="121900" rIns="121900" bIns="121900" anchor="ctr" anchorCtr="0">
            <a:noAutofit/>
          </a:bodyPr>
          <a:lstStyle/>
          <a:p>
            <a:pPr algn="ctr"/>
            <a:r>
              <a:rPr lang="en-US" sz="1200" b="1" dirty="0">
                <a:solidFill>
                  <a:srgbClr val="FFFFFF"/>
                </a:solidFill>
                <a:latin typeface="Roboto"/>
                <a:ea typeface="Roboto"/>
                <a:cs typeface="Roboto"/>
                <a:sym typeface="Roboto"/>
              </a:rPr>
              <a:t>Proposal #2: Compositional Learning</a:t>
            </a:r>
            <a:endParaRPr sz="1200" b="1" dirty="0">
              <a:solidFill>
                <a:srgbClr val="FFFFFF"/>
              </a:solidFill>
              <a:latin typeface="Roboto"/>
              <a:ea typeface="Roboto"/>
              <a:cs typeface="Roboto"/>
              <a:sym typeface="Roboto"/>
            </a:endParaRPr>
          </a:p>
        </p:txBody>
      </p:sp>
      <p:sp>
        <p:nvSpPr>
          <p:cNvPr id="9" name="Google Shape;376;p26">
            <a:extLst>
              <a:ext uri="{FF2B5EF4-FFF2-40B4-BE49-F238E27FC236}">
                <a16:creationId xmlns:a16="http://schemas.microsoft.com/office/drawing/2014/main" xmlns="" id="{7AF39B16-DF8F-2864-B1AD-7D9D2D348E18}"/>
              </a:ext>
            </a:extLst>
          </p:cNvPr>
          <p:cNvSpPr/>
          <p:nvPr/>
        </p:nvSpPr>
        <p:spPr>
          <a:xfrm>
            <a:off x="0" y="-22802"/>
            <a:ext cx="42672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US" sz="1200" b="1" dirty="0">
                <a:solidFill>
                  <a:srgbClr val="FFFFFF"/>
                </a:solidFill>
                <a:latin typeface="Roboto"/>
                <a:ea typeface="Roboto"/>
                <a:cs typeface="Roboto"/>
                <a:sym typeface="Roboto"/>
              </a:rPr>
              <a:t>Proposal #1: Missing Pieces in current V+L learning</a:t>
            </a:r>
          </a:p>
        </p:txBody>
      </p:sp>
    </p:spTree>
    <p:extLst>
      <p:ext uri="{BB962C8B-B14F-4D97-AF65-F5344CB8AC3E}">
        <p14:creationId xmlns:p14="http://schemas.microsoft.com/office/powerpoint/2010/main" val="32638776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1"/>
          <p:cNvPicPr preferRelativeResize="0"/>
          <p:nvPr/>
        </p:nvPicPr>
        <p:blipFill>
          <a:blip r:embed="rId3">
            <a:alphaModFix/>
          </a:blip>
          <a:stretch>
            <a:fillRect/>
          </a:stretch>
        </p:blipFill>
        <p:spPr>
          <a:xfrm>
            <a:off x="1884601" y="2876842"/>
            <a:ext cx="8387031" cy="3663833"/>
          </a:xfrm>
          <a:prstGeom prst="rect">
            <a:avLst/>
          </a:prstGeom>
          <a:noFill/>
          <a:ln>
            <a:noFill/>
          </a:ln>
        </p:spPr>
      </p:pic>
      <p:sp>
        <p:nvSpPr>
          <p:cNvPr id="308" name="Google Shape;308;p41"/>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dirty="0">
                <a:latin typeface="Helvetica Neue"/>
                <a:ea typeface="Helvetica Neue"/>
                <a:cs typeface="Helvetica Neue"/>
                <a:sym typeface="Helvetica Neue"/>
              </a:rPr>
              <a:t>Future </a:t>
            </a:r>
            <a:r>
              <a:rPr lang="en" dirty="0" smtClean="0">
                <a:latin typeface="Helvetica Neue"/>
                <a:ea typeface="Helvetica Neue"/>
                <a:cs typeface="Helvetica Neue"/>
                <a:sym typeface="Helvetica Neue"/>
              </a:rPr>
              <a:t>Direction: </a:t>
            </a:r>
            <a:r>
              <a:rPr lang="en" dirty="0">
                <a:latin typeface="Helvetica Neue"/>
                <a:ea typeface="Helvetica Neue"/>
                <a:cs typeface="Helvetica Neue"/>
                <a:sym typeface="Helvetica Neue"/>
              </a:rPr>
              <a:t>Disentangling Perception </a:t>
            </a:r>
            <a:r>
              <a:rPr lang="en" i="1" dirty="0">
                <a:latin typeface="Helvetica Neue"/>
                <a:ea typeface="Helvetica Neue"/>
                <a:cs typeface="Helvetica Neue"/>
                <a:sym typeface="Helvetica Neue"/>
              </a:rPr>
              <a:t>&amp;</a:t>
            </a:r>
            <a:r>
              <a:rPr lang="en" dirty="0">
                <a:latin typeface="Helvetica Neue"/>
                <a:ea typeface="Helvetica Neue"/>
                <a:cs typeface="Helvetica Neue"/>
                <a:sym typeface="Helvetica Neue"/>
              </a:rPr>
              <a:t> Reasoning</a:t>
            </a:r>
            <a:endParaRPr dirty="0">
              <a:latin typeface="Helvetica Neue"/>
              <a:ea typeface="Helvetica Neue"/>
              <a:cs typeface="Helvetica Neue"/>
              <a:sym typeface="Helvetica Neue"/>
            </a:endParaRPr>
          </a:p>
        </p:txBody>
      </p:sp>
      <p:sp>
        <p:nvSpPr>
          <p:cNvPr id="307" name="Google Shape;307;p41"/>
          <p:cNvSpPr txBox="1">
            <a:spLocks noGrp="1"/>
          </p:cNvSpPr>
          <p:nvPr>
            <p:ph type="body" idx="1"/>
          </p:nvPr>
        </p:nvSpPr>
        <p:spPr>
          <a:prstGeom prst="rect">
            <a:avLst/>
          </a:prstGeom>
        </p:spPr>
        <p:txBody>
          <a:bodyPr spcFirstLastPara="1" wrap="square" lIns="121900" tIns="121900" rIns="121900" bIns="121900" anchor="t" anchorCtr="0">
            <a:normAutofit/>
          </a:bodyPr>
          <a:lstStyle/>
          <a:p>
            <a:pPr marL="0" indent="0">
              <a:spcBef>
                <a:spcPts val="0"/>
              </a:spcBef>
              <a:buNone/>
            </a:pPr>
            <a:r>
              <a:rPr lang="en" b="1" dirty="0">
                <a:latin typeface="Helvetica Neue"/>
                <a:ea typeface="Helvetica Neue"/>
                <a:cs typeface="Helvetica Neue"/>
                <a:sym typeface="Helvetica Neue"/>
              </a:rPr>
              <a:t>What is an ideal Reasoner?</a:t>
            </a:r>
            <a:endParaRPr b="1" dirty="0">
              <a:latin typeface="Helvetica Neue"/>
              <a:ea typeface="Helvetica Neue"/>
              <a:cs typeface="Helvetica Neue"/>
              <a:sym typeface="Helvetica Neue"/>
            </a:endParaRPr>
          </a:p>
          <a:p>
            <a:pPr marL="609585" indent="-445758">
              <a:spcBef>
                <a:spcPts val="1600"/>
              </a:spcBef>
              <a:buSzPct val="100000"/>
              <a:buFont typeface="Helvetica Neue Light"/>
              <a:buChar char="-"/>
            </a:pPr>
            <a:r>
              <a:rPr lang="en" dirty="0">
                <a:latin typeface="Helvetica Neue Light"/>
                <a:ea typeface="Helvetica Neue Light"/>
                <a:cs typeface="Helvetica Neue Light"/>
                <a:sym typeface="Helvetica Neue Light"/>
              </a:rPr>
              <a:t>A </a:t>
            </a:r>
            <a:r>
              <a:rPr lang="en" b="1" dirty="0">
                <a:latin typeface="Helvetica Neue"/>
                <a:ea typeface="Helvetica Neue"/>
                <a:cs typeface="Helvetica Neue"/>
                <a:sym typeface="Helvetica Neue"/>
              </a:rPr>
              <a:t>reasoner</a:t>
            </a:r>
            <a:r>
              <a:rPr lang="en" dirty="0">
                <a:latin typeface="Helvetica Neue Light"/>
                <a:ea typeface="Helvetica Neue Light"/>
                <a:cs typeface="Helvetica Neue Light"/>
                <a:sym typeface="Helvetica Neue Light"/>
              </a:rPr>
              <a:t> need to be able to </a:t>
            </a:r>
            <a:r>
              <a:rPr lang="en" b="1" dirty="0">
                <a:latin typeface="Helvetica Neue"/>
                <a:ea typeface="Helvetica Neue"/>
                <a:cs typeface="Helvetica Neue"/>
                <a:sym typeface="Helvetica Neue"/>
              </a:rPr>
              <a:t>Create, Read, Update, and Delete (CRUD)</a:t>
            </a:r>
            <a:r>
              <a:rPr lang="en" dirty="0">
                <a:latin typeface="Helvetica Neue Light"/>
                <a:ea typeface="Helvetica Neue Light"/>
                <a:cs typeface="Helvetica Neue Light"/>
                <a:sym typeface="Helvetica Neue Light"/>
              </a:rPr>
              <a:t> of a structured representation of </a:t>
            </a:r>
            <a:r>
              <a:rPr lang="en" i="1" dirty="0">
                <a:latin typeface="Helvetica Neue Light"/>
                <a:ea typeface="Helvetica Neue Light"/>
                <a:cs typeface="Helvetica Neue Light"/>
                <a:sym typeface="Helvetica Neue Light"/>
              </a:rPr>
              <a:t>symbolic and semantic</a:t>
            </a:r>
            <a:r>
              <a:rPr lang="en" dirty="0">
                <a:latin typeface="Helvetica Neue Light"/>
                <a:ea typeface="Helvetica Neue Light"/>
                <a:cs typeface="Helvetica Neue Light"/>
                <a:sym typeface="Helvetica Neue Light"/>
              </a:rPr>
              <a:t> information:</a:t>
            </a:r>
            <a:endParaRPr dirty="0">
              <a:latin typeface="Helvetica Neue Light"/>
              <a:ea typeface="Helvetica Neue Light"/>
              <a:cs typeface="Helvetica Neue Light"/>
              <a:sym typeface="Helvetica Neue Light"/>
            </a:endParaRPr>
          </a:p>
        </p:txBody>
      </p:sp>
      <p:sp>
        <p:nvSpPr>
          <p:cNvPr id="309" name="Google Shape;309;p41"/>
          <p:cNvSpPr txBox="1"/>
          <p:nvPr/>
        </p:nvSpPr>
        <p:spPr>
          <a:xfrm>
            <a:off x="0" y="0"/>
            <a:ext cx="4000000" cy="533504"/>
          </a:xfrm>
          <a:prstGeom prst="rect">
            <a:avLst/>
          </a:prstGeom>
          <a:noFill/>
          <a:ln>
            <a:noFill/>
          </a:ln>
        </p:spPr>
        <p:txBody>
          <a:bodyPr spcFirstLastPara="1" wrap="square" lIns="121900" tIns="121900" rIns="121900" bIns="121900" anchor="t" anchorCtr="0">
            <a:spAutoFit/>
          </a:bodyPr>
          <a:lstStyle/>
          <a:p>
            <a:pPr defTabSz="1219170">
              <a:defRPr/>
            </a:pPr>
            <a:endParaRPr sz="1867"/>
          </a:p>
        </p:txBody>
      </p:sp>
      <p:sp>
        <p:nvSpPr>
          <p:cNvPr id="310" name="Google Shape;310;p41"/>
          <p:cNvSpPr txBox="1"/>
          <p:nvPr/>
        </p:nvSpPr>
        <p:spPr>
          <a:xfrm>
            <a:off x="4392367" y="2823108"/>
            <a:ext cx="3223600" cy="984845"/>
          </a:xfrm>
          <a:prstGeom prst="rect">
            <a:avLst/>
          </a:prstGeom>
          <a:noFill/>
          <a:ln>
            <a:noFill/>
          </a:ln>
        </p:spPr>
        <p:txBody>
          <a:bodyPr spcFirstLastPara="1" wrap="square" lIns="121900" tIns="121900" rIns="121900" bIns="121900" anchor="t" anchorCtr="0">
            <a:spAutoFit/>
          </a:bodyPr>
          <a:lstStyle/>
          <a:p>
            <a:pPr defTabSz="1219170">
              <a:defRPr/>
            </a:pPr>
            <a:r>
              <a:rPr lang="en" sz="1600">
                <a:latin typeface="Helvetica Neue Light"/>
                <a:ea typeface="Helvetica Neue Light"/>
                <a:cs typeface="Helvetica Neue Light"/>
                <a:sym typeface="Helvetica Neue Light"/>
              </a:rPr>
              <a:t>We can easily maintain a table of attributes / affordances with their possible_values (in one place!);</a:t>
            </a:r>
            <a:endParaRPr sz="1600">
              <a:latin typeface="Helvetica Neue Light"/>
              <a:ea typeface="Helvetica Neue Light"/>
              <a:cs typeface="Helvetica Neue Light"/>
              <a:sym typeface="Helvetica Neue Light"/>
            </a:endParaRPr>
          </a:p>
        </p:txBody>
      </p:sp>
      <p:cxnSp>
        <p:nvCxnSpPr>
          <p:cNvPr id="311" name="Google Shape;311;p41"/>
          <p:cNvCxnSpPr/>
          <p:nvPr/>
        </p:nvCxnSpPr>
        <p:spPr>
          <a:xfrm>
            <a:off x="7427600" y="3494508"/>
            <a:ext cx="592800" cy="634400"/>
          </a:xfrm>
          <a:prstGeom prst="straightConnector1">
            <a:avLst/>
          </a:prstGeom>
          <a:noFill/>
          <a:ln w="9525" cap="flat" cmpd="sng">
            <a:solidFill>
              <a:schemeClr val="dk2"/>
            </a:solidFill>
            <a:prstDash val="solid"/>
            <a:round/>
            <a:headEnd type="none" w="med" len="med"/>
            <a:tailEnd type="triangle" w="med" len="med"/>
          </a:ln>
        </p:spPr>
      </p:cxnSp>
      <p:cxnSp>
        <p:nvCxnSpPr>
          <p:cNvPr id="312" name="Google Shape;312;p41"/>
          <p:cNvCxnSpPr>
            <a:stCxn id="310" idx="1"/>
          </p:cNvCxnSpPr>
          <p:nvPr/>
        </p:nvCxnSpPr>
        <p:spPr>
          <a:xfrm flipH="1">
            <a:off x="3903567" y="3315531"/>
            <a:ext cx="488800" cy="856178"/>
          </a:xfrm>
          <a:prstGeom prst="straightConnector1">
            <a:avLst/>
          </a:prstGeom>
          <a:noFill/>
          <a:ln w="9525" cap="flat" cmpd="sng">
            <a:solidFill>
              <a:schemeClr val="dk2"/>
            </a:solidFill>
            <a:prstDash val="solid"/>
            <a:round/>
            <a:headEnd type="none" w="med" len="med"/>
            <a:tailEnd type="triangle" w="med" len="med"/>
          </a:ln>
        </p:spPr>
      </p:cxnSp>
      <p:sp>
        <p:nvSpPr>
          <p:cNvPr id="313" name="Google Shape;313;p41"/>
          <p:cNvSpPr txBox="1"/>
          <p:nvPr/>
        </p:nvSpPr>
        <p:spPr>
          <a:xfrm>
            <a:off x="0" y="3072142"/>
            <a:ext cx="2100800" cy="1826550"/>
          </a:xfrm>
          <a:prstGeom prst="rect">
            <a:avLst/>
          </a:prstGeom>
          <a:noFill/>
          <a:ln>
            <a:noFill/>
          </a:ln>
        </p:spPr>
        <p:txBody>
          <a:bodyPr spcFirstLastPara="1" wrap="square" lIns="121900" tIns="121900" rIns="121900" bIns="121900" anchor="t" anchorCtr="0">
            <a:spAutoFit/>
          </a:bodyPr>
          <a:lstStyle/>
          <a:p>
            <a:pPr defTabSz="1219170">
              <a:defRPr/>
            </a:pPr>
            <a:r>
              <a:rPr lang="en" sz="1467">
                <a:latin typeface="Helvetica Neue Light"/>
                <a:ea typeface="Helvetica Neue Light"/>
                <a:cs typeface="Helvetica Neue Light"/>
                <a:sym typeface="Helvetica Neue Light"/>
              </a:rPr>
              <a:t>We can easily represent the </a:t>
            </a:r>
            <a:r>
              <a:rPr lang="en" sz="1467" b="1">
                <a:latin typeface="Helvetica Neue"/>
                <a:ea typeface="Helvetica Neue"/>
                <a:cs typeface="Helvetica Neue"/>
                <a:sym typeface="Helvetica Neue"/>
              </a:rPr>
              <a:t>hierarchical relationships</a:t>
            </a:r>
            <a:r>
              <a:rPr lang="en" sz="1467">
                <a:latin typeface="Helvetica Neue Light"/>
                <a:ea typeface="Helvetica Neue Light"/>
                <a:cs typeface="Helvetica Neue Light"/>
                <a:sym typeface="Helvetica Neue Light"/>
              </a:rPr>
              <a:t> between attributes/affordances and data.</a:t>
            </a:r>
            <a:endParaRPr sz="1467">
              <a:latin typeface="Helvetica Neue Light"/>
              <a:ea typeface="Helvetica Neue Light"/>
              <a:cs typeface="Helvetica Neue Light"/>
              <a:sym typeface="Helvetica Neue Light"/>
            </a:endParaRPr>
          </a:p>
        </p:txBody>
      </p:sp>
      <p:cxnSp>
        <p:nvCxnSpPr>
          <p:cNvPr id="314" name="Google Shape;314;p41"/>
          <p:cNvCxnSpPr/>
          <p:nvPr/>
        </p:nvCxnSpPr>
        <p:spPr>
          <a:xfrm>
            <a:off x="1305200" y="4000808"/>
            <a:ext cx="776800" cy="486400"/>
          </a:xfrm>
          <a:prstGeom prst="straightConnector1">
            <a:avLst/>
          </a:prstGeom>
          <a:noFill/>
          <a:ln w="9525" cap="flat" cmpd="sng">
            <a:solidFill>
              <a:schemeClr val="dk2"/>
            </a:solidFill>
            <a:prstDash val="solid"/>
            <a:round/>
            <a:headEnd type="none" w="med" len="med"/>
            <a:tailEnd type="triangle" w="med" len="med"/>
          </a:ln>
        </p:spPr>
      </p:cxnSp>
      <p:sp>
        <p:nvSpPr>
          <p:cNvPr id="315" name="Google Shape;315;p41"/>
          <p:cNvSpPr txBox="1"/>
          <p:nvPr/>
        </p:nvSpPr>
        <p:spPr>
          <a:xfrm>
            <a:off x="10023600" y="3111675"/>
            <a:ext cx="2168400" cy="2954615"/>
          </a:xfrm>
          <a:prstGeom prst="rect">
            <a:avLst/>
          </a:prstGeom>
          <a:noFill/>
          <a:ln>
            <a:noFill/>
          </a:ln>
        </p:spPr>
        <p:txBody>
          <a:bodyPr spcFirstLastPara="1" wrap="square" lIns="121900" tIns="121900" rIns="121900" bIns="121900" anchor="t" anchorCtr="0">
            <a:spAutoFit/>
          </a:bodyPr>
          <a:lstStyle/>
          <a:p>
            <a:pPr defTabSz="1219170">
              <a:defRPr/>
            </a:pPr>
            <a:r>
              <a:rPr lang="en" sz="1600">
                <a:latin typeface="Helvetica Neue Light"/>
                <a:ea typeface="Helvetica Neue Light"/>
                <a:cs typeface="Helvetica Neue Light"/>
                <a:sym typeface="Helvetica Neue Light"/>
              </a:rPr>
              <a:t>Most-of-all: it allows humans to </a:t>
            </a:r>
            <a:r>
              <a:rPr lang="en" sz="1600" b="1">
                <a:latin typeface="Helvetica Neue"/>
                <a:ea typeface="Helvetica Neue"/>
                <a:cs typeface="Helvetica Neue"/>
                <a:sym typeface="Helvetica Neue"/>
              </a:rPr>
              <a:t>edit</a:t>
            </a:r>
            <a:r>
              <a:rPr lang="en" sz="1600">
                <a:latin typeface="Helvetica Neue Light"/>
                <a:ea typeface="Helvetica Neue Light"/>
                <a:cs typeface="Helvetica Neue Light"/>
                <a:sym typeface="Helvetica Neue Light"/>
              </a:rPr>
              <a:t> these structured data (and model’s internal representation!)</a:t>
            </a:r>
            <a:endParaRPr sz="1600">
              <a:latin typeface="Helvetica Neue Light"/>
              <a:ea typeface="Helvetica Neue Light"/>
              <a:cs typeface="Helvetica Neue Light"/>
              <a:sym typeface="Helvetica Neue Light"/>
            </a:endParaRPr>
          </a:p>
          <a:p>
            <a:pPr defTabSz="1219170">
              <a:defRPr/>
            </a:pPr>
            <a:endParaRPr sz="1600">
              <a:latin typeface="Helvetica Neue Light"/>
              <a:ea typeface="Helvetica Neue Light"/>
              <a:cs typeface="Helvetica Neue Light"/>
              <a:sym typeface="Helvetica Neue Light"/>
            </a:endParaRPr>
          </a:p>
          <a:p>
            <a:pPr defTabSz="1219170">
              <a:defRPr/>
            </a:pPr>
            <a:r>
              <a:rPr lang="en" sz="1600">
                <a:latin typeface="Helvetica Neue Light"/>
                <a:ea typeface="Helvetica Neue Light"/>
                <a:cs typeface="Helvetica Neue Light"/>
                <a:sym typeface="Helvetica Neue Light"/>
              </a:rPr>
              <a:t>The reasoner should use the (dynamically changing) structured database as an ontology.</a:t>
            </a:r>
            <a:endParaRPr sz="1600">
              <a:latin typeface="Helvetica Neue Light"/>
              <a:ea typeface="Helvetica Neue Light"/>
              <a:cs typeface="Helvetica Neue Light"/>
              <a:sym typeface="Helvetica Neue Light"/>
            </a:endParaRPr>
          </a:p>
        </p:txBody>
      </p:sp>
      <p:sp>
        <p:nvSpPr>
          <p:cNvPr id="7" name="Google Shape;385;p26">
            <a:extLst>
              <a:ext uri="{FF2B5EF4-FFF2-40B4-BE49-F238E27FC236}">
                <a16:creationId xmlns:a16="http://schemas.microsoft.com/office/drawing/2014/main" xmlns="" id="{ECC1FEB1-AEC9-255B-B2FA-256B7126AF17}"/>
              </a:ext>
            </a:extLst>
          </p:cNvPr>
          <p:cNvSpPr/>
          <p:nvPr/>
        </p:nvSpPr>
        <p:spPr>
          <a:xfrm>
            <a:off x="8168643" y="-32882"/>
            <a:ext cx="4145280" cy="256031"/>
          </a:xfrm>
          <a:prstGeom prst="chevron">
            <a:avLst>
              <a:gd name="adj" fmla="val 50000"/>
            </a:avLst>
          </a:prstGeom>
          <a:solidFill>
            <a:srgbClr val="5B5B5C"/>
          </a:solidFill>
          <a:ln w="38100">
            <a:solidFill>
              <a:schemeClr val="bg1"/>
            </a:solidFill>
          </a:ln>
        </p:spPr>
        <p:txBody>
          <a:bodyPr spcFirstLastPara="1" wrap="square" lIns="121900" tIns="121900" rIns="121900" bIns="121900" anchor="ctr" anchorCtr="0">
            <a:noAutofit/>
          </a:bodyPr>
          <a:lstStyle/>
          <a:p>
            <a:pPr algn="ctr"/>
            <a:r>
              <a:rPr lang="en-US" sz="1200" b="1" dirty="0">
                <a:solidFill>
                  <a:srgbClr val="FFFFFF"/>
                </a:solidFill>
                <a:latin typeface="Roboto"/>
                <a:ea typeface="Roboto"/>
                <a:cs typeface="Roboto"/>
                <a:sym typeface="Roboto"/>
              </a:rPr>
              <a:t>Future 3: Disentangling Perception &amp; Reasoning</a:t>
            </a:r>
          </a:p>
        </p:txBody>
      </p:sp>
      <p:sp>
        <p:nvSpPr>
          <p:cNvPr id="8" name="Google Shape;379;p26">
            <a:extLst>
              <a:ext uri="{FF2B5EF4-FFF2-40B4-BE49-F238E27FC236}">
                <a16:creationId xmlns:a16="http://schemas.microsoft.com/office/drawing/2014/main" xmlns="" id="{4BE720AA-6008-1612-7822-D519100E72AF}"/>
              </a:ext>
            </a:extLst>
          </p:cNvPr>
          <p:cNvSpPr/>
          <p:nvPr/>
        </p:nvSpPr>
        <p:spPr>
          <a:xfrm>
            <a:off x="3779520" y="-32884"/>
            <a:ext cx="4632960" cy="256032"/>
          </a:xfrm>
          <a:prstGeom prst="chevron">
            <a:avLst>
              <a:gd name="adj" fmla="val 50000"/>
            </a:avLst>
          </a:prstGeom>
          <a:solidFill>
            <a:srgbClr val="6E6D6E"/>
          </a:solidFill>
          <a:ln w="38100">
            <a:solidFill>
              <a:schemeClr val="bg1"/>
            </a:solidFill>
          </a:ln>
        </p:spPr>
        <p:txBody>
          <a:bodyPr spcFirstLastPara="1" wrap="square" lIns="121900" tIns="121900" rIns="121900" bIns="121900" anchor="ctr" anchorCtr="0">
            <a:noAutofit/>
          </a:bodyPr>
          <a:lstStyle/>
          <a:p>
            <a:pPr algn="ctr"/>
            <a:r>
              <a:rPr lang="en-US" sz="1200" b="1" dirty="0">
                <a:solidFill>
                  <a:srgbClr val="FFFFFF"/>
                </a:solidFill>
                <a:latin typeface="Roboto"/>
                <a:ea typeface="Roboto"/>
                <a:cs typeface="Roboto"/>
                <a:sym typeface="Roboto"/>
              </a:rPr>
              <a:t>Proposal #2: Compositional Learning</a:t>
            </a:r>
            <a:endParaRPr sz="1200" b="1" dirty="0">
              <a:solidFill>
                <a:srgbClr val="FFFFFF"/>
              </a:solidFill>
              <a:latin typeface="Roboto"/>
              <a:ea typeface="Roboto"/>
              <a:cs typeface="Roboto"/>
              <a:sym typeface="Roboto"/>
            </a:endParaRPr>
          </a:p>
        </p:txBody>
      </p:sp>
      <p:sp>
        <p:nvSpPr>
          <p:cNvPr id="9" name="Google Shape;376;p26">
            <a:extLst>
              <a:ext uri="{FF2B5EF4-FFF2-40B4-BE49-F238E27FC236}">
                <a16:creationId xmlns:a16="http://schemas.microsoft.com/office/drawing/2014/main" xmlns="" id="{0C8D3C38-CF72-23AD-D3F4-746F7707E702}"/>
              </a:ext>
            </a:extLst>
          </p:cNvPr>
          <p:cNvSpPr/>
          <p:nvPr/>
        </p:nvSpPr>
        <p:spPr>
          <a:xfrm>
            <a:off x="0" y="-22802"/>
            <a:ext cx="4267200" cy="235871"/>
          </a:xfrm>
          <a:prstGeom prst="chevron">
            <a:avLst>
              <a:gd name="adj" fmla="val 50000"/>
            </a:avLst>
          </a:prstGeom>
          <a:solidFill>
            <a:schemeClr val="bg1">
              <a:lumMod val="50000"/>
            </a:schemeClr>
          </a:solidFill>
          <a:ln w="38100">
            <a:solidFill>
              <a:schemeClr val="bg1"/>
            </a:solidFill>
          </a:ln>
        </p:spPr>
        <p:txBody>
          <a:bodyPr spcFirstLastPara="1" wrap="square" lIns="121900" tIns="121900" rIns="121900" bIns="121900" anchor="ctr" anchorCtr="0">
            <a:noAutofit/>
          </a:bodyPr>
          <a:lstStyle/>
          <a:p>
            <a:pPr algn="ctr"/>
            <a:r>
              <a:rPr lang="en-US" sz="1200" b="1" dirty="0">
                <a:solidFill>
                  <a:srgbClr val="FFFFFF"/>
                </a:solidFill>
                <a:latin typeface="Roboto"/>
                <a:ea typeface="Roboto"/>
                <a:cs typeface="Roboto"/>
                <a:sym typeface="Roboto"/>
              </a:rPr>
              <a:t>Proposal #1: Missing Pieces in current V+L learning</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6"/>
</p:tagLst>
</file>

<file path=ppt/tags/tag2.xml><?xml version="1.0" encoding="utf-8"?>
<p:tagLst xmlns:a="http://schemas.openxmlformats.org/drawingml/2006/main" xmlns:r="http://schemas.openxmlformats.org/officeDocument/2006/relationships" xmlns:p="http://schemas.openxmlformats.org/presentationml/2006/main">
  <p:tag name="TIMING" val="|24|1.9"/>
</p:tagLst>
</file>

<file path=ppt/tags/tag3.xml><?xml version="1.0" encoding="utf-8"?>
<p:tagLst xmlns:a="http://schemas.openxmlformats.org/drawingml/2006/main" xmlns:r="http://schemas.openxmlformats.org/officeDocument/2006/relationships" xmlns:p="http://schemas.openxmlformats.org/presentationml/2006/main">
  <p:tag name="TIMING" val="|24|1.9"/>
</p:tagLst>
</file>

<file path=ppt/tags/tag4.xml><?xml version="1.0" encoding="utf-8"?>
<p:tagLst xmlns:a="http://schemas.openxmlformats.org/drawingml/2006/main" xmlns:r="http://schemas.openxmlformats.org/officeDocument/2006/relationships" xmlns:p="http://schemas.openxmlformats.org/presentationml/2006/main">
  <p:tag name="TIMING" val="|10.1"/>
</p:tagLst>
</file>

<file path=ppt/theme/theme1.xml><?xml version="1.0" encoding="utf-8"?>
<a:theme xmlns:a="http://schemas.openxmlformats.org/drawingml/2006/main"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2473</TotalTime>
  <Words>6882</Words>
  <Application>Microsoft Macintosh PowerPoint</Application>
  <PresentationFormat>Widescreen</PresentationFormat>
  <Paragraphs>1460</Paragraphs>
  <Slides>93</Slides>
  <Notes>66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93</vt:i4>
      </vt:variant>
    </vt:vector>
  </HeadingPairs>
  <TitlesOfParts>
    <vt:vector size="106" baseType="lpstr">
      <vt:lpstr>Calibri</vt:lpstr>
      <vt:lpstr>Cambria Math</vt:lpstr>
      <vt:lpstr>DecoType Naskh</vt:lpstr>
      <vt:lpstr>Helvetica</vt:lpstr>
      <vt:lpstr>Helvetica Neue</vt:lpstr>
      <vt:lpstr>Helvetica Neue Light</vt:lpstr>
      <vt:lpstr>Noto Sans Symbols</vt:lpstr>
      <vt:lpstr>Roboto</vt:lpstr>
      <vt:lpstr>Times New Roman</vt:lpstr>
      <vt:lpstr>Wingdings</vt:lpstr>
      <vt:lpstr>宋体</vt:lpstr>
      <vt:lpstr>Arial</vt:lpstr>
      <vt:lpstr>Office Theme</vt:lpstr>
      <vt:lpstr> Language and Vision</vt:lpstr>
      <vt:lpstr>Machines learn semantics through multi-sensory interactions</vt:lpstr>
      <vt:lpstr>Machines learn semantics through multi-sensory interactions</vt:lpstr>
      <vt:lpstr>Video: A “Visual Recording” of World State Changes</vt:lpstr>
      <vt:lpstr>Existing V+L Models</vt:lpstr>
      <vt:lpstr>Existing V+L Models</vt:lpstr>
      <vt:lpstr>Existing V+L Models</vt:lpstr>
      <vt:lpstr>Key Idea: Language As Supervision </vt:lpstr>
      <vt:lpstr>Towards Situational Understanding</vt:lpstr>
      <vt:lpstr>Architecture of Vision-Language Pretraining</vt:lpstr>
      <vt:lpstr>Architecture of Vision-Language Pretraining</vt:lpstr>
      <vt:lpstr>Architecture of Vision-Language Pretraining</vt:lpstr>
      <vt:lpstr>Typical Loss: Self-supervised in Vision</vt:lpstr>
      <vt:lpstr>Self-supervision in Vision: Contrastive Learning</vt:lpstr>
      <vt:lpstr>Typical Loss: Self-supervised in Vision</vt:lpstr>
      <vt:lpstr>Self-supervision in Vision: Masked Language Model</vt:lpstr>
      <vt:lpstr>The Goal of Vision-Language Pretraining</vt:lpstr>
      <vt:lpstr>Typical Loss: Image-text contrastive (ITC)</vt:lpstr>
      <vt:lpstr>Typical Loss: Image-text matching (ITM) loss</vt:lpstr>
      <vt:lpstr>Typical Loss: Masked language modeling (MLM) loss</vt:lpstr>
      <vt:lpstr>Typical Loss: Language modeling (LM) loss</vt:lpstr>
      <vt:lpstr>Why Knowledge?</vt:lpstr>
      <vt:lpstr>Moving towards…</vt:lpstr>
      <vt:lpstr>Factual Knowledge</vt:lpstr>
      <vt:lpstr>What is “Event” Knowledge?</vt:lpstr>
      <vt:lpstr>What is “Event” Knowledge?</vt:lpstr>
      <vt:lpstr>What is “Event” Knowledge?</vt:lpstr>
      <vt:lpstr>What is “Event” Knowledge?</vt:lpstr>
      <vt:lpstr>Existing object-centric info miss situational understanding</vt:lpstr>
      <vt:lpstr>Existing object-centric info miss situational understanding</vt:lpstr>
      <vt:lpstr>Existing object-centric info miss situational understanding</vt:lpstr>
      <vt:lpstr>Existing object-centric info miss situational understanding</vt:lpstr>
      <vt:lpstr>Existing object-centric info miss situational understanding</vt:lpstr>
      <vt:lpstr>Existing object-centric info miss situational understanding</vt:lpstr>
      <vt:lpstr>Existing object-centric info miss situational understanding</vt:lpstr>
      <vt:lpstr>Existing object-centric info miss situational understanding</vt:lpstr>
      <vt:lpstr>Definition of “Event”</vt:lpstr>
      <vt:lpstr>Definition of “Event”</vt:lpstr>
      <vt:lpstr>Definition of “Event”</vt:lpstr>
      <vt:lpstr>Definition of “Event”</vt:lpstr>
      <vt:lpstr>A New Task of Multimodal Event Extraction [ACL’20]</vt:lpstr>
      <vt:lpstr>A New Task of Multimodal Event Extraction [ACL’20]</vt:lpstr>
      <vt:lpstr>What is Multimodal Event Extraction? [Li et al, ACL’20]</vt:lpstr>
      <vt:lpstr>What is Multimodal Event Extraction? [Li et al, ACL’20]</vt:lpstr>
      <vt:lpstr>What is Multimodal Event Extraction? [Li et al, ACL’20]</vt:lpstr>
      <vt:lpstr>What is Multimodal Event Extraction? [Li et al, ACL’20]</vt:lpstr>
      <vt:lpstr>Goal: Entity-Centric  Event-Centric</vt:lpstr>
      <vt:lpstr>Goal: Entity-Centric  Event-Centric</vt:lpstr>
      <vt:lpstr>Goal: Entity-Centric  Event-Centric</vt:lpstr>
      <vt:lpstr>Goal: Entity-Centric  Event-Centric</vt:lpstr>
      <vt:lpstr>Adding knowledge to pretraining models</vt:lpstr>
      <vt:lpstr>What is factual knowledge?</vt:lpstr>
      <vt:lpstr>Adding knowledge to pretraining models</vt:lpstr>
      <vt:lpstr>An Image is Worth 16x16 Words</vt:lpstr>
      <vt:lpstr>Unified Model: Pix2Seq</vt:lpstr>
      <vt:lpstr>Adding knowledge to pretraining models</vt:lpstr>
      <vt:lpstr>Entity Knowledge</vt:lpstr>
      <vt:lpstr>The way to obtain entity knowledge: Object Extraction</vt:lpstr>
      <vt:lpstr>Adding objects to V+L Pretraining</vt:lpstr>
      <vt:lpstr>Adding knowledge to pretraining models</vt:lpstr>
      <vt:lpstr>Oscar [ECCV 2020] and VinVL [CVPR 2021]</vt:lpstr>
      <vt:lpstr>Soft Prompt Entity Knowledge [CVPR2022]</vt:lpstr>
      <vt:lpstr>Adding knowledge to pretraining models</vt:lpstr>
      <vt:lpstr>ERINE-ViL [AAAI2021]</vt:lpstr>
      <vt:lpstr>ERINE-ViL [AAAI2021]</vt:lpstr>
      <vt:lpstr>Adding knowledge to pretraining models</vt:lpstr>
      <vt:lpstr>Vision vs. NLP for Event Extraction</vt:lpstr>
      <vt:lpstr>Vision-only Event and Argument Extraction</vt:lpstr>
      <vt:lpstr>Vision-only Event and Argument Extraction</vt:lpstr>
      <vt:lpstr>Existing Work: Situation Recognition</vt:lpstr>
      <vt:lpstr>Existing Work: Situation Recognition</vt:lpstr>
      <vt:lpstr>Existing Work: Situation Recognition</vt:lpstr>
      <vt:lpstr>CLIP-Event: Event-Driven Vision-Language Pretraining</vt:lpstr>
      <vt:lpstr>CLIP-Event: Event-Driven Vision-Language Pretraining</vt:lpstr>
      <vt:lpstr>Transfer text event knowledge to images</vt:lpstr>
      <vt:lpstr>Hard negatives via manipulating event structures</vt:lpstr>
      <vt:lpstr>Hard negatives via manipulating event structures</vt:lpstr>
      <vt:lpstr>Hard negatives via manipulating event structures</vt:lpstr>
      <vt:lpstr>Hard negatives via manipulating event structures</vt:lpstr>
      <vt:lpstr>Contrastive Learning on Event Semantics</vt:lpstr>
      <vt:lpstr>Bottlenecks of Vision Semantic Structure Learning</vt:lpstr>
      <vt:lpstr>Bottlenecks of Vision Semantic Structure Learning</vt:lpstr>
      <vt:lpstr>The first V+L Pretraining with Event Semantic Structures</vt:lpstr>
      <vt:lpstr>The first V+L Pretraining with Event Semantic Structures</vt:lpstr>
      <vt:lpstr>The first V+L Pretraining with Event Semantic Structures</vt:lpstr>
      <vt:lpstr>The first V+L Pretraining with Event Semantic Structures</vt:lpstr>
      <vt:lpstr>The first V+L Pretraining with Event Semantic Structures</vt:lpstr>
      <vt:lpstr>The first V+L Pretraining with Event Semantic Structures</vt:lpstr>
      <vt:lpstr>CLIP-Event on Visual Event Extraction </vt:lpstr>
      <vt:lpstr>CLIP-Event on Visual Event Extraction </vt:lpstr>
      <vt:lpstr>CLIP-Event on Visual Event Extraction </vt:lpstr>
      <vt:lpstr>Future Direction: Disentangling Perception &amp; Reasoning</vt:lpstr>
      <vt:lpstr>Future Direction: Disentangling Perception &amp; Reasoning</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Knowledge-Driven  Vision-Language Pretraining</dc:title>
  <dc:creator>Lin, Ying</dc:creator>
  <cp:lastModifiedBy>Ji, Heng</cp:lastModifiedBy>
  <cp:revision>102</cp:revision>
  <dcterms:created xsi:type="dcterms:W3CDTF">2019-08-31T18:49:10Z</dcterms:created>
  <dcterms:modified xsi:type="dcterms:W3CDTF">2023-10-18T05:20:25Z</dcterms:modified>
</cp:coreProperties>
</file>