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45.jpg" ContentType="image/jpg"/>
  <Override PartName="/ppt/media/image46.jpg" ContentType="image/jpg"/>
  <Override PartName="/ppt/media/image47.jpg" ContentType="image/jpg"/>
  <Override PartName="/ppt/media/image48.jpg" ContentType="image/jp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9"/>
  </p:notesMasterIdLst>
  <p:sldIdLst>
    <p:sldId id="256" r:id="rId2"/>
    <p:sldId id="13767" r:id="rId3"/>
    <p:sldId id="13754" r:id="rId4"/>
    <p:sldId id="568" r:id="rId5"/>
    <p:sldId id="569" r:id="rId6"/>
    <p:sldId id="13760" r:id="rId7"/>
    <p:sldId id="13765" r:id="rId8"/>
    <p:sldId id="13762" r:id="rId9"/>
    <p:sldId id="13763" r:id="rId10"/>
    <p:sldId id="13766" r:id="rId11"/>
    <p:sldId id="13983" r:id="rId12"/>
    <p:sldId id="13984" r:id="rId13"/>
    <p:sldId id="13764" r:id="rId14"/>
    <p:sldId id="553" r:id="rId15"/>
    <p:sldId id="554" r:id="rId16"/>
    <p:sldId id="555" r:id="rId17"/>
    <p:sldId id="556" r:id="rId18"/>
    <p:sldId id="557" r:id="rId19"/>
    <p:sldId id="558" r:id="rId20"/>
    <p:sldId id="559" r:id="rId21"/>
    <p:sldId id="560" r:id="rId22"/>
    <p:sldId id="567" r:id="rId23"/>
    <p:sldId id="13769" r:id="rId24"/>
    <p:sldId id="13770" r:id="rId25"/>
    <p:sldId id="13771" r:id="rId26"/>
    <p:sldId id="13772" r:id="rId27"/>
    <p:sldId id="13773" r:id="rId28"/>
    <p:sldId id="13975" r:id="rId29"/>
    <p:sldId id="13888" r:id="rId30"/>
    <p:sldId id="13805" r:id="rId31"/>
    <p:sldId id="13829" r:id="rId32"/>
    <p:sldId id="13831" r:id="rId33"/>
    <p:sldId id="13915" r:id="rId34"/>
    <p:sldId id="13830" r:id="rId35"/>
    <p:sldId id="13832" r:id="rId36"/>
    <p:sldId id="13881" r:id="rId37"/>
    <p:sldId id="13839" r:id="rId38"/>
    <p:sldId id="13951" r:id="rId39"/>
    <p:sldId id="13952" r:id="rId40"/>
    <p:sldId id="13953" r:id="rId41"/>
    <p:sldId id="13954" r:id="rId42"/>
    <p:sldId id="13860" r:id="rId43"/>
    <p:sldId id="13955" r:id="rId44"/>
    <p:sldId id="13864" r:id="rId45"/>
    <p:sldId id="13866" r:id="rId46"/>
    <p:sldId id="13867" r:id="rId47"/>
    <p:sldId id="13868" r:id="rId48"/>
    <p:sldId id="13840" r:id="rId49"/>
    <p:sldId id="13877" r:id="rId50"/>
    <p:sldId id="13889" r:id="rId51"/>
    <p:sldId id="13995" r:id="rId52"/>
    <p:sldId id="13996" r:id="rId53"/>
    <p:sldId id="13997" r:id="rId54"/>
    <p:sldId id="13998" r:id="rId55"/>
    <p:sldId id="13999" r:id="rId56"/>
    <p:sldId id="14000" r:id="rId57"/>
    <p:sldId id="14001" r:id="rId58"/>
    <p:sldId id="14002" r:id="rId59"/>
    <p:sldId id="14003" r:id="rId60"/>
    <p:sldId id="13852" r:id="rId61"/>
    <p:sldId id="1018" r:id="rId62"/>
    <p:sldId id="1020" r:id="rId63"/>
    <p:sldId id="1041" r:id="rId64"/>
    <p:sldId id="13943" r:id="rId65"/>
    <p:sldId id="1042" r:id="rId66"/>
    <p:sldId id="1043" r:id="rId67"/>
    <p:sldId id="13887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82CA"/>
    <a:srgbClr val="F8C6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419"/>
    <p:restoredTop sz="85726"/>
  </p:normalViewPr>
  <p:slideViewPr>
    <p:cSldViewPr snapToGrid="0" snapToObjects="1">
      <p:cViewPr varScale="1">
        <p:scale>
          <a:sx n="88" d="100"/>
          <a:sy n="88" d="100"/>
        </p:scale>
        <p:origin x="432" y="184"/>
      </p:cViewPr>
      <p:guideLst>
        <p:guide orient="horz" pos="2160"/>
        <p:guide pos="3840"/>
      </p:guideLst>
    </p:cSldViewPr>
  </p:slideViewPr>
  <p:notesTextViewPr>
    <p:cViewPr>
      <p:scale>
        <a:sx n="110" d="100"/>
        <a:sy n="110" d="100"/>
      </p:scale>
      <p:origin x="0" y="0"/>
    </p:cViewPr>
  </p:notesTextViewPr>
  <p:sorterViewPr>
    <p:cViewPr>
      <p:scale>
        <a:sx n="66" d="100"/>
        <a:sy n="66" d="100"/>
      </p:scale>
      <p:origin x="0" y="102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811F4D-433E-AB4C-A873-9FF685E25ECC}" type="doc">
      <dgm:prSet loTypeId="urn:microsoft.com/office/officeart/2005/8/layout/chevro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12E00E-A1DA-5D40-A25D-EAFCD97CED1D}">
      <dgm:prSet phldrT="[Text]"/>
      <dgm:spPr/>
      <dgm:t>
        <a:bodyPr/>
        <a:lstStyle/>
        <a:p>
          <a:r>
            <a:rPr lang="en-US" dirty="0"/>
            <a:t>DLG4NLP</a:t>
          </a:r>
        </a:p>
        <a:p>
          <a:r>
            <a:rPr lang="en-US" dirty="0"/>
            <a:t>Introduction</a:t>
          </a:r>
        </a:p>
      </dgm:t>
    </dgm:pt>
    <dgm:pt modelId="{93B4A787-2296-2D4B-8892-2A1947037D87}" type="parTrans" cxnId="{443546BB-09F8-8047-996E-97B65E036B33}">
      <dgm:prSet/>
      <dgm:spPr/>
      <dgm:t>
        <a:bodyPr/>
        <a:lstStyle/>
        <a:p>
          <a:endParaRPr lang="en-US"/>
        </a:p>
      </dgm:t>
    </dgm:pt>
    <dgm:pt modelId="{8CD5AC38-FE26-D843-A476-29EFC8ECE82F}" type="sibTrans" cxnId="{443546BB-09F8-8047-996E-97B65E036B33}">
      <dgm:prSet/>
      <dgm:spPr/>
      <dgm:t>
        <a:bodyPr/>
        <a:lstStyle/>
        <a:p>
          <a:endParaRPr lang="en-US"/>
        </a:p>
      </dgm:t>
    </dgm:pt>
    <dgm:pt modelId="{0480442C-C0F2-1745-AC5D-8C7EA48F9F65}">
      <dgm:prSet phldrT="[Text]"/>
      <dgm:spPr/>
      <dgm:t>
        <a:bodyPr/>
        <a:lstStyle/>
        <a:p>
          <a:r>
            <a:rPr lang="en-US" dirty="0"/>
            <a:t>Why Graphs for NLP?</a:t>
          </a:r>
        </a:p>
      </dgm:t>
    </dgm:pt>
    <dgm:pt modelId="{C2B5AAAD-D83B-FE44-9465-9471E48ED720}" type="parTrans" cxnId="{01C7EE96-6D3D-C848-9790-F6B4C32D5783}">
      <dgm:prSet/>
      <dgm:spPr/>
      <dgm:t>
        <a:bodyPr/>
        <a:lstStyle/>
        <a:p>
          <a:endParaRPr lang="en-US"/>
        </a:p>
      </dgm:t>
    </dgm:pt>
    <dgm:pt modelId="{A0EC58BA-67E1-0541-98C8-43D7648DB1A7}" type="sibTrans" cxnId="{01C7EE96-6D3D-C848-9790-F6B4C32D5783}">
      <dgm:prSet/>
      <dgm:spPr/>
      <dgm:t>
        <a:bodyPr/>
        <a:lstStyle/>
        <a:p>
          <a:endParaRPr lang="en-US"/>
        </a:p>
      </dgm:t>
    </dgm:pt>
    <dgm:pt modelId="{21660354-7AAD-2648-882D-9B77C7524903}">
      <dgm:prSet phldrT="[Text]"/>
      <dgm:spPr/>
      <dgm:t>
        <a:bodyPr/>
        <a:lstStyle/>
        <a:p>
          <a:r>
            <a:rPr lang="en-US" dirty="0"/>
            <a:t>Conventional ML for NLP</a:t>
          </a:r>
        </a:p>
      </dgm:t>
    </dgm:pt>
    <dgm:pt modelId="{1CBE40C7-9EAC-7C43-9B17-B14FF9AF733A}" type="parTrans" cxnId="{D5586FB7-E556-B245-B6CD-15741EC6DB7A}">
      <dgm:prSet/>
      <dgm:spPr/>
      <dgm:t>
        <a:bodyPr/>
        <a:lstStyle/>
        <a:p>
          <a:endParaRPr lang="en-US"/>
        </a:p>
      </dgm:t>
    </dgm:pt>
    <dgm:pt modelId="{643D4851-0976-F740-8A1B-C4CE06B0F9A9}" type="sibTrans" cxnId="{D5586FB7-E556-B245-B6CD-15741EC6DB7A}">
      <dgm:prSet/>
      <dgm:spPr/>
      <dgm:t>
        <a:bodyPr/>
        <a:lstStyle/>
        <a:p>
          <a:endParaRPr lang="en-US"/>
        </a:p>
      </dgm:t>
    </dgm:pt>
    <dgm:pt modelId="{616D5678-F97E-CC4E-877C-A408CC9A1E71}">
      <dgm:prSet phldrT="[Text]"/>
      <dgm:spPr/>
      <dgm:t>
        <a:bodyPr/>
        <a:lstStyle/>
        <a:p>
          <a:r>
            <a:rPr lang="en-US" dirty="0"/>
            <a:t>DLG4NLP</a:t>
          </a:r>
        </a:p>
        <a:p>
          <a:r>
            <a:rPr lang="en-US" dirty="0"/>
            <a:t>Foundations</a:t>
          </a:r>
        </a:p>
      </dgm:t>
    </dgm:pt>
    <dgm:pt modelId="{9CEC8F1A-92CF-5449-B944-451BB17D3232}" type="parTrans" cxnId="{738C5210-CF21-0A43-A5DB-820BCC4DEA8C}">
      <dgm:prSet/>
      <dgm:spPr/>
      <dgm:t>
        <a:bodyPr/>
        <a:lstStyle/>
        <a:p>
          <a:endParaRPr lang="en-US"/>
        </a:p>
      </dgm:t>
    </dgm:pt>
    <dgm:pt modelId="{5121AFB5-CF69-4B44-939C-23A5E27EB8D3}" type="sibTrans" cxnId="{738C5210-CF21-0A43-A5DB-820BCC4DEA8C}">
      <dgm:prSet/>
      <dgm:spPr/>
      <dgm:t>
        <a:bodyPr/>
        <a:lstStyle/>
        <a:p>
          <a:endParaRPr lang="en-US"/>
        </a:p>
      </dgm:t>
    </dgm:pt>
    <dgm:pt modelId="{DC5FF0D6-29E2-2C45-9825-F05F3DE276CF}">
      <dgm:prSet phldrT="[Text]"/>
      <dgm:spPr/>
      <dgm:t>
        <a:bodyPr/>
        <a:lstStyle/>
        <a:p>
          <a:r>
            <a:rPr lang="en-US" dirty="0"/>
            <a:t>Graph Construction for NLP</a:t>
          </a:r>
        </a:p>
      </dgm:t>
    </dgm:pt>
    <dgm:pt modelId="{C3DFB575-1403-F14D-ACF4-B25E18BEC97C}" type="parTrans" cxnId="{03F4248E-AE15-8749-8BD6-6C50235DE5BE}">
      <dgm:prSet/>
      <dgm:spPr/>
      <dgm:t>
        <a:bodyPr/>
        <a:lstStyle/>
        <a:p>
          <a:endParaRPr lang="en-US"/>
        </a:p>
      </dgm:t>
    </dgm:pt>
    <dgm:pt modelId="{194543F3-FDAE-A045-8F6B-7AA42B40FC62}" type="sibTrans" cxnId="{03F4248E-AE15-8749-8BD6-6C50235DE5BE}">
      <dgm:prSet/>
      <dgm:spPr/>
      <dgm:t>
        <a:bodyPr/>
        <a:lstStyle/>
        <a:p>
          <a:endParaRPr lang="en-US"/>
        </a:p>
      </dgm:t>
    </dgm:pt>
    <dgm:pt modelId="{C64F68DD-9015-8E4B-B427-140076D4D9FF}">
      <dgm:prSet phldrT="[Text]"/>
      <dgm:spPr/>
      <dgm:t>
        <a:bodyPr/>
        <a:lstStyle/>
        <a:p>
          <a:r>
            <a:rPr lang="en-US" dirty="0"/>
            <a:t>Graph Representation Learning for NLP</a:t>
          </a:r>
        </a:p>
      </dgm:t>
    </dgm:pt>
    <dgm:pt modelId="{6BF8F646-EC25-AA46-962D-C242CD9C392A}" type="parTrans" cxnId="{D9B15990-7B81-A448-B5C7-B9CBD27C09BA}">
      <dgm:prSet/>
      <dgm:spPr/>
      <dgm:t>
        <a:bodyPr/>
        <a:lstStyle/>
        <a:p>
          <a:endParaRPr lang="en-US"/>
        </a:p>
      </dgm:t>
    </dgm:pt>
    <dgm:pt modelId="{4F647925-9BA2-2949-BDDF-BF496AED1EAD}" type="sibTrans" cxnId="{D9B15990-7B81-A448-B5C7-B9CBD27C09BA}">
      <dgm:prSet/>
      <dgm:spPr/>
      <dgm:t>
        <a:bodyPr/>
        <a:lstStyle/>
        <a:p>
          <a:endParaRPr lang="en-US"/>
        </a:p>
      </dgm:t>
    </dgm:pt>
    <dgm:pt modelId="{050A793A-C3E1-6B4B-8875-FA263EFF1296}">
      <dgm:prSet phldrT="[Text]"/>
      <dgm:spPr/>
      <dgm:t>
        <a:bodyPr/>
        <a:lstStyle/>
        <a:p>
          <a:r>
            <a:rPr lang="en-US" dirty="0"/>
            <a:t>DLG4NLP</a:t>
          </a:r>
        </a:p>
        <a:p>
          <a:r>
            <a:rPr lang="en-US" dirty="0"/>
            <a:t>Applications</a:t>
          </a:r>
        </a:p>
      </dgm:t>
    </dgm:pt>
    <dgm:pt modelId="{3CE3BD86-C6DA-4242-B325-7D2E34BCFD0A}" type="parTrans" cxnId="{DE95B2AB-7A37-9844-B5E4-D074D372A67A}">
      <dgm:prSet/>
      <dgm:spPr/>
      <dgm:t>
        <a:bodyPr/>
        <a:lstStyle/>
        <a:p>
          <a:endParaRPr lang="en-US"/>
        </a:p>
      </dgm:t>
    </dgm:pt>
    <dgm:pt modelId="{89DC2871-A3DA-0B43-91B1-3CA18A9D2DEF}" type="sibTrans" cxnId="{DE95B2AB-7A37-9844-B5E4-D074D372A67A}">
      <dgm:prSet/>
      <dgm:spPr/>
      <dgm:t>
        <a:bodyPr/>
        <a:lstStyle/>
        <a:p>
          <a:endParaRPr lang="en-US"/>
        </a:p>
      </dgm:t>
    </dgm:pt>
    <dgm:pt modelId="{D2F02E84-AE33-6A42-8B72-365F27F7FE4D}">
      <dgm:prSet phldrT="[Text]"/>
      <dgm:spPr/>
      <dgm:t>
        <a:bodyPr/>
        <a:lstStyle/>
        <a:p>
          <a:r>
            <a:rPr lang="en-US" b="0" i="0" u="none" dirty="0"/>
            <a:t>Information Extraction</a:t>
          </a:r>
          <a:endParaRPr lang="en-US" dirty="0"/>
        </a:p>
      </dgm:t>
    </dgm:pt>
    <dgm:pt modelId="{B81645EC-1879-A746-BECC-A028225459FF}" type="parTrans" cxnId="{ECD927C9-5E19-2144-81A0-DDEA0317B504}">
      <dgm:prSet/>
      <dgm:spPr/>
      <dgm:t>
        <a:bodyPr/>
        <a:lstStyle/>
        <a:p>
          <a:endParaRPr lang="en-US"/>
        </a:p>
      </dgm:t>
    </dgm:pt>
    <dgm:pt modelId="{17CD8C53-6D68-6241-858F-CB9D658B6782}" type="sibTrans" cxnId="{ECD927C9-5E19-2144-81A0-DDEA0317B504}">
      <dgm:prSet/>
      <dgm:spPr/>
      <dgm:t>
        <a:bodyPr/>
        <a:lstStyle/>
        <a:p>
          <a:endParaRPr lang="en-US"/>
        </a:p>
      </dgm:t>
    </dgm:pt>
    <dgm:pt modelId="{773F13D1-7425-5148-8F35-6D73184F8D35}">
      <dgm:prSet phldrT="[Text]"/>
      <dgm:spPr/>
      <dgm:t>
        <a:bodyPr/>
        <a:lstStyle/>
        <a:p>
          <a:r>
            <a:rPr lang="en-US" b="0" i="0" u="none" dirty="0"/>
            <a:t>Machine Reading Comprehension</a:t>
          </a:r>
          <a:endParaRPr lang="en-US" dirty="0"/>
        </a:p>
      </dgm:t>
    </dgm:pt>
    <dgm:pt modelId="{CEF62817-710D-7441-8574-D3691938F247}" type="parTrans" cxnId="{F004F8EE-6F41-A144-8E0F-EB6970F16C58}">
      <dgm:prSet/>
      <dgm:spPr/>
      <dgm:t>
        <a:bodyPr/>
        <a:lstStyle/>
        <a:p>
          <a:endParaRPr lang="en-US"/>
        </a:p>
      </dgm:t>
    </dgm:pt>
    <dgm:pt modelId="{38C9A7A8-7B99-F24F-A50A-2050757E0D7A}" type="sibTrans" cxnId="{F004F8EE-6F41-A144-8E0F-EB6970F16C58}">
      <dgm:prSet/>
      <dgm:spPr/>
      <dgm:t>
        <a:bodyPr/>
        <a:lstStyle/>
        <a:p>
          <a:endParaRPr lang="en-US"/>
        </a:p>
      </dgm:t>
    </dgm:pt>
    <dgm:pt modelId="{A4301D0B-B194-7741-973A-1C0731831091}">
      <dgm:prSet phldrT="[Text]"/>
      <dgm:spPr/>
      <dgm:t>
        <a:bodyPr/>
        <a:lstStyle/>
        <a:p>
          <a:r>
            <a:rPr lang="en-US" dirty="0"/>
            <a:t>Deep Learning on Graphs: Foundations and Models</a:t>
          </a:r>
        </a:p>
      </dgm:t>
    </dgm:pt>
    <dgm:pt modelId="{520022D5-AB20-A84F-A7D4-5FAD6C8F08D6}" type="parTrans" cxnId="{604BD284-27B8-884F-B6BA-3C2FBBB3DC6E}">
      <dgm:prSet/>
      <dgm:spPr/>
      <dgm:t>
        <a:bodyPr/>
        <a:lstStyle/>
        <a:p>
          <a:endParaRPr lang="en-US"/>
        </a:p>
      </dgm:t>
    </dgm:pt>
    <dgm:pt modelId="{A702760C-2164-4D49-8663-4193FE3568E8}" type="sibTrans" cxnId="{604BD284-27B8-884F-B6BA-3C2FBBB3DC6E}">
      <dgm:prSet/>
      <dgm:spPr/>
      <dgm:t>
        <a:bodyPr/>
        <a:lstStyle/>
        <a:p>
          <a:endParaRPr lang="en-US"/>
        </a:p>
      </dgm:t>
    </dgm:pt>
    <dgm:pt modelId="{6CB40B7F-E649-2548-9E80-10D4C0BD881C}">
      <dgm:prSet phldrT="[Text]"/>
      <dgm:spPr/>
      <dgm:t>
        <a:bodyPr/>
        <a:lstStyle/>
        <a:p>
          <a:r>
            <a:rPr lang="en-US" dirty="0"/>
            <a:t>Graph Encoder-Decoder Models for NLP</a:t>
          </a:r>
        </a:p>
      </dgm:t>
    </dgm:pt>
    <dgm:pt modelId="{88D667E4-2994-3F42-829E-C02A72DFF075}" type="parTrans" cxnId="{F196D8FC-1A27-5D47-B684-435B7B928F0E}">
      <dgm:prSet/>
      <dgm:spPr/>
      <dgm:t>
        <a:bodyPr/>
        <a:lstStyle/>
        <a:p>
          <a:endParaRPr lang="en-US"/>
        </a:p>
      </dgm:t>
    </dgm:pt>
    <dgm:pt modelId="{37D2265D-D6B2-D04F-B59F-8A1A89B4CA25}" type="sibTrans" cxnId="{F196D8FC-1A27-5D47-B684-435B7B928F0E}">
      <dgm:prSet/>
      <dgm:spPr/>
      <dgm:t>
        <a:bodyPr/>
        <a:lstStyle/>
        <a:p>
          <a:endParaRPr lang="en-US"/>
        </a:p>
      </dgm:t>
    </dgm:pt>
    <dgm:pt modelId="{CD70A86C-B6E3-3F48-B8D3-57C13971B085}">
      <dgm:prSet phldrT="[Text]"/>
      <dgm:spPr/>
      <dgm:t>
        <a:bodyPr/>
        <a:lstStyle/>
        <a:p>
          <a:r>
            <a:rPr lang="en-US" b="0" i="0" u="none" dirty="0"/>
            <a:t>Natural Language Generation</a:t>
          </a:r>
          <a:endParaRPr lang="en-US" dirty="0"/>
        </a:p>
      </dgm:t>
    </dgm:pt>
    <dgm:pt modelId="{8748F579-0D79-6A4B-865E-D885EE215D00}" type="parTrans" cxnId="{6DADF5CA-2278-0A46-9EB1-0D4E1AFB056E}">
      <dgm:prSet/>
      <dgm:spPr/>
      <dgm:t>
        <a:bodyPr/>
        <a:lstStyle/>
        <a:p>
          <a:endParaRPr lang="en-US"/>
        </a:p>
      </dgm:t>
    </dgm:pt>
    <dgm:pt modelId="{B47CC754-AFA9-5245-8004-5C2250DCB9F1}" type="sibTrans" cxnId="{6DADF5CA-2278-0A46-9EB1-0D4E1AFB056E}">
      <dgm:prSet/>
      <dgm:spPr/>
      <dgm:t>
        <a:bodyPr/>
        <a:lstStyle/>
        <a:p>
          <a:endParaRPr lang="en-US"/>
        </a:p>
      </dgm:t>
    </dgm:pt>
    <dgm:pt modelId="{255E24B2-9A90-904E-99F7-09169F951D1C}">
      <dgm:prSet phldrT="[Text]"/>
      <dgm:spPr/>
      <dgm:t>
        <a:bodyPr/>
        <a:lstStyle/>
        <a:p>
          <a:r>
            <a:rPr lang="en-US" b="0" i="0" u="none" dirty="0"/>
            <a:t>Text Clustering and Matching </a:t>
          </a:r>
          <a:endParaRPr lang="en-US" dirty="0"/>
        </a:p>
      </dgm:t>
    </dgm:pt>
    <dgm:pt modelId="{5D8355C1-213A-9548-8DD2-02109E20DFF1}" type="parTrans" cxnId="{5DC8E587-AAC1-EF41-A983-D6B7D23214FC}">
      <dgm:prSet/>
      <dgm:spPr/>
      <dgm:t>
        <a:bodyPr/>
        <a:lstStyle/>
        <a:p>
          <a:endParaRPr lang="en-US"/>
        </a:p>
      </dgm:t>
    </dgm:pt>
    <dgm:pt modelId="{D8643444-5209-1543-8C80-E2C5DC604A91}" type="sibTrans" cxnId="{5DC8E587-AAC1-EF41-A983-D6B7D23214FC}">
      <dgm:prSet/>
      <dgm:spPr/>
      <dgm:t>
        <a:bodyPr/>
        <a:lstStyle/>
        <a:p>
          <a:endParaRPr lang="en-US"/>
        </a:p>
      </dgm:t>
    </dgm:pt>
    <dgm:pt modelId="{D4795A69-0AF0-8442-89D4-024173312C0C}">
      <dgm:prSet phldrT="[Text]"/>
      <dgm:spPr/>
      <dgm:t>
        <a:bodyPr/>
        <a:lstStyle/>
        <a:p>
          <a:r>
            <a:rPr lang="en-US" dirty="0"/>
            <a:t>Text Mining and Classification</a:t>
          </a:r>
        </a:p>
      </dgm:t>
    </dgm:pt>
    <dgm:pt modelId="{E22F745D-ED1E-C94F-A2DE-828E560B9388}" type="parTrans" cxnId="{F414BA27-2E13-B044-BCC1-FE767E5ED742}">
      <dgm:prSet/>
      <dgm:spPr/>
      <dgm:t>
        <a:bodyPr/>
        <a:lstStyle/>
        <a:p>
          <a:endParaRPr lang="en-US"/>
        </a:p>
      </dgm:t>
    </dgm:pt>
    <dgm:pt modelId="{F1BE1281-C78B-B545-B882-059B20BD0BB5}" type="sibTrans" cxnId="{F414BA27-2E13-B044-BCC1-FE767E5ED742}">
      <dgm:prSet/>
      <dgm:spPr/>
      <dgm:t>
        <a:bodyPr/>
        <a:lstStyle/>
        <a:p>
          <a:endParaRPr lang="en-US"/>
        </a:p>
      </dgm:t>
    </dgm:pt>
    <dgm:pt modelId="{771306C2-3F77-414D-8B52-2121F3921D56}" type="pres">
      <dgm:prSet presAssocID="{52811F4D-433E-AB4C-A873-9FF685E25EC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38EFE59-9BCD-1F45-8682-10817F8BA8B2}" type="pres">
      <dgm:prSet presAssocID="{6112E00E-A1DA-5D40-A25D-EAFCD97CED1D}" presName="composite" presStyleCnt="0"/>
      <dgm:spPr/>
    </dgm:pt>
    <dgm:pt modelId="{52AB6EC9-0489-4149-9113-82415F0B9927}" type="pres">
      <dgm:prSet presAssocID="{6112E00E-A1DA-5D40-A25D-EAFCD97CED1D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DF4D02-4EA6-3745-84F9-158B43C4120D}" type="pres">
      <dgm:prSet presAssocID="{6112E00E-A1DA-5D40-A25D-EAFCD97CED1D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430F77-C1BD-4948-9A82-E062695A2647}" type="pres">
      <dgm:prSet presAssocID="{8CD5AC38-FE26-D843-A476-29EFC8ECE82F}" presName="sp" presStyleCnt="0"/>
      <dgm:spPr/>
    </dgm:pt>
    <dgm:pt modelId="{E4B0E179-DD83-3943-A6AB-580D99A57EAA}" type="pres">
      <dgm:prSet presAssocID="{616D5678-F97E-CC4E-877C-A408CC9A1E71}" presName="composite" presStyleCnt="0"/>
      <dgm:spPr/>
    </dgm:pt>
    <dgm:pt modelId="{BDA1A1F7-C10F-7142-A999-541876CDF34B}" type="pres">
      <dgm:prSet presAssocID="{616D5678-F97E-CC4E-877C-A408CC9A1E71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6EC524-A44A-8F44-97CA-369C939F9F10}" type="pres">
      <dgm:prSet presAssocID="{616D5678-F97E-CC4E-877C-A408CC9A1E71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FA7DFD-5A47-5041-A1EA-534E3C204243}" type="pres">
      <dgm:prSet presAssocID="{5121AFB5-CF69-4B44-939C-23A5E27EB8D3}" presName="sp" presStyleCnt="0"/>
      <dgm:spPr/>
    </dgm:pt>
    <dgm:pt modelId="{4D25CD8E-22C5-E845-9B13-B8EF071930F0}" type="pres">
      <dgm:prSet presAssocID="{050A793A-C3E1-6B4B-8875-FA263EFF1296}" presName="composite" presStyleCnt="0"/>
      <dgm:spPr/>
    </dgm:pt>
    <dgm:pt modelId="{B11A64BB-F2EA-9B40-A9E3-CAAF83C886EB}" type="pres">
      <dgm:prSet presAssocID="{050A793A-C3E1-6B4B-8875-FA263EFF1296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F01265-43EC-3F40-A5BF-AC8DF9B515B1}" type="pres">
      <dgm:prSet presAssocID="{050A793A-C3E1-6B4B-8875-FA263EFF1296}" presName="descendantText" presStyleLbl="alignAcc1" presStyleIdx="2" presStyleCnt="3" custScaleY="1447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520E688-0B41-CA40-8A66-F6718576B84A}" type="presOf" srcId="{255E24B2-9A90-904E-99F7-09169F951D1C}" destId="{65F01265-43EC-3F40-A5BF-AC8DF9B515B1}" srcOrd="0" destOrd="3" presId="urn:microsoft.com/office/officeart/2005/8/layout/chevron2"/>
    <dgm:cxn modelId="{5DC8E587-AAC1-EF41-A983-D6B7D23214FC}" srcId="{050A793A-C3E1-6B4B-8875-FA263EFF1296}" destId="{255E24B2-9A90-904E-99F7-09169F951D1C}" srcOrd="3" destOrd="0" parTransId="{5D8355C1-213A-9548-8DD2-02109E20DFF1}" sibTransId="{D8643444-5209-1543-8C80-E2C5DC604A91}"/>
    <dgm:cxn modelId="{5F8E32AF-D920-AF4F-AE42-A0F4964DD731}" type="presOf" srcId="{DC5FF0D6-29E2-2C45-9825-F05F3DE276CF}" destId="{4A6EC524-A44A-8F44-97CA-369C939F9F10}" srcOrd="0" destOrd="0" presId="urn:microsoft.com/office/officeart/2005/8/layout/chevron2"/>
    <dgm:cxn modelId="{738C5210-CF21-0A43-A5DB-820BCC4DEA8C}" srcId="{52811F4D-433E-AB4C-A873-9FF685E25ECC}" destId="{616D5678-F97E-CC4E-877C-A408CC9A1E71}" srcOrd="1" destOrd="0" parTransId="{9CEC8F1A-92CF-5449-B944-451BB17D3232}" sibTransId="{5121AFB5-CF69-4B44-939C-23A5E27EB8D3}"/>
    <dgm:cxn modelId="{01C7EE96-6D3D-C848-9790-F6B4C32D5783}" srcId="{6112E00E-A1DA-5D40-A25D-EAFCD97CED1D}" destId="{0480442C-C0F2-1745-AC5D-8C7EA48F9F65}" srcOrd="0" destOrd="0" parTransId="{C2B5AAAD-D83B-FE44-9465-9471E48ED720}" sibTransId="{A0EC58BA-67E1-0541-98C8-43D7648DB1A7}"/>
    <dgm:cxn modelId="{443546BB-09F8-8047-996E-97B65E036B33}" srcId="{52811F4D-433E-AB4C-A873-9FF685E25ECC}" destId="{6112E00E-A1DA-5D40-A25D-EAFCD97CED1D}" srcOrd="0" destOrd="0" parTransId="{93B4A787-2296-2D4B-8892-2A1947037D87}" sibTransId="{8CD5AC38-FE26-D843-A476-29EFC8ECE82F}"/>
    <dgm:cxn modelId="{F414BA27-2E13-B044-BCC1-FE767E5ED742}" srcId="{050A793A-C3E1-6B4B-8875-FA263EFF1296}" destId="{D4795A69-0AF0-8442-89D4-024173312C0C}" srcOrd="4" destOrd="0" parTransId="{E22F745D-ED1E-C94F-A2DE-828E560B9388}" sibTransId="{F1BE1281-C78B-B545-B882-059B20BD0BB5}"/>
    <dgm:cxn modelId="{D5586FB7-E556-B245-B6CD-15741EC6DB7A}" srcId="{6112E00E-A1DA-5D40-A25D-EAFCD97CED1D}" destId="{21660354-7AAD-2648-882D-9B77C7524903}" srcOrd="1" destOrd="0" parTransId="{1CBE40C7-9EAC-7C43-9B17-B14FF9AF733A}" sibTransId="{643D4851-0976-F740-8A1B-C4CE06B0F9A9}"/>
    <dgm:cxn modelId="{F004F8EE-6F41-A144-8E0F-EB6970F16C58}" srcId="{050A793A-C3E1-6B4B-8875-FA263EFF1296}" destId="{773F13D1-7425-5148-8F35-6D73184F8D35}" srcOrd="1" destOrd="0" parTransId="{CEF62817-710D-7441-8574-D3691938F247}" sibTransId="{38C9A7A8-7B99-F24F-A50A-2050757E0D7A}"/>
    <dgm:cxn modelId="{254BEB39-1800-3A47-AF48-53C485D1E1DF}" type="presOf" srcId="{773F13D1-7425-5148-8F35-6D73184F8D35}" destId="{65F01265-43EC-3F40-A5BF-AC8DF9B515B1}" srcOrd="0" destOrd="1" presId="urn:microsoft.com/office/officeart/2005/8/layout/chevron2"/>
    <dgm:cxn modelId="{6D5B1596-FFBD-CC4B-8D80-98D2E2A2AF9D}" type="presOf" srcId="{6112E00E-A1DA-5D40-A25D-EAFCD97CED1D}" destId="{52AB6EC9-0489-4149-9113-82415F0B9927}" srcOrd="0" destOrd="0" presId="urn:microsoft.com/office/officeart/2005/8/layout/chevron2"/>
    <dgm:cxn modelId="{1465C3CE-C03D-9741-B705-72118212695B}" type="presOf" srcId="{C64F68DD-9015-8E4B-B427-140076D4D9FF}" destId="{4A6EC524-A44A-8F44-97CA-369C939F9F10}" srcOrd="0" destOrd="1" presId="urn:microsoft.com/office/officeart/2005/8/layout/chevron2"/>
    <dgm:cxn modelId="{DE95B2AB-7A37-9844-B5E4-D074D372A67A}" srcId="{52811F4D-433E-AB4C-A873-9FF685E25ECC}" destId="{050A793A-C3E1-6B4B-8875-FA263EFF1296}" srcOrd="2" destOrd="0" parTransId="{3CE3BD86-C6DA-4242-B325-7D2E34BCFD0A}" sibTransId="{89DC2871-A3DA-0B43-91B1-3CA18A9D2DEF}"/>
    <dgm:cxn modelId="{8D46F0EA-6960-4947-81C8-20B40019A8A3}" type="presOf" srcId="{0480442C-C0F2-1745-AC5D-8C7EA48F9F65}" destId="{3DDF4D02-4EA6-3745-84F9-158B43C4120D}" srcOrd="0" destOrd="0" presId="urn:microsoft.com/office/officeart/2005/8/layout/chevron2"/>
    <dgm:cxn modelId="{D426D564-3A9D-FC4B-9A6C-7672CCA56126}" type="presOf" srcId="{52811F4D-433E-AB4C-A873-9FF685E25ECC}" destId="{771306C2-3F77-414D-8B52-2121F3921D56}" srcOrd="0" destOrd="0" presId="urn:microsoft.com/office/officeart/2005/8/layout/chevron2"/>
    <dgm:cxn modelId="{0A3DA1E3-66D2-C44D-8C79-EA25515D694E}" type="presOf" srcId="{050A793A-C3E1-6B4B-8875-FA263EFF1296}" destId="{B11A64BB-F2EA-9B40-A9E3-CAAF83C886EB}" srcOrd="0" destOrd="0" presId="urn:microsoft.com/office/officeart/2005/8/layout/chevron2"/>
    <dgm:cxn modelId="{D9B15990-7B81-A448-B5C7-B9CBD27C09BA}" srcId="{616D5678-F97E-CC4E-877C-A408CC9A1E71}" destId="{C64F68DD-9015-8E4B-B427-140076D4D9FF}" srcOrd="1" destOrd="0" parTransId="{6BF8F646-EC25-AA46-962D-C242CD9C392A}" sibTransId="{4F647925-9BA2-2949-BDDF-BF496AED1EAD}"/>
    <dgm:cxn modelId="{D67CA24D-917D-374B-9355-2B45FDC2AEA5}" type="presOf" srcId="{D2F02E84-AE33-6A42-8B72-365F27F7FE4D}" destId="{65F01265-43EC-3F40-A5BF-AC8DF9B515B1}" srcOrd="0" destOrd="0" presId="urn:microsoft.com/office/officeart/2005/8/layout/chevron2"/>
    <dgm:cxn modelId="{C73AAB3D-D435-8F48-BE23-02CE44733CC8}" type="presOf" srcId="{D4795A69-0AF0-8442-89D4-024173312C0C}" destId="{65F01265-43EC-3F40-A5BF-AC8DF9B515B1}" srcOrd="0" destOrd="4" presId="urn:microsoft.com/office/officeart/2005/8/layout/chevron2"/>
    <dgm:cxn modelId="{6DADF5CA-2278-0A46-9EB1-0D4E1AFB056E}" srcId="{050A793A-C3E1-6B4B-8875-FA263EFF1296}" destId="{CD70A86C-B6E3-3F48-B8D3-57C13971B085}" srcOrd="2" destOrd="0" parTransId="{8748F579-0D79-6A4B-865E-D885EE215D00}" sibTransId="{B47CC754-AFA9-5245-8004-5C2250DCB9F1}"/>
    <dgm:cxn modelId="{ECD927C9-5E19-2144-81A0-DDEA0317B504}" srcId="{050A793A-C3E1-6B4B-8875-FA263EFF1296}" destId="{D2F02E84-AE33-6A42-8B72-365F27F7FE4D}" srcOrd="0" destOrd="0" parTransId="{B81645EC-1879-A746-BECC-A028225459FF}" sibTransId="{17CD8C53-6D68-6241-858F-CB9D658B6782}"/>
    <dgm:cxn modelId="{B6C6BF16-4561-B44C-997E-973BE2D5FC20}" type="presOf" srcId="{616D5678-F97E-CC4E-877C-A408CC9A1E71}" destId="{BDA1A1F7-C10F-7142-A999-541876CDF34B}" srcOrd="0" destOrd="0" presId="urn:microsoft.com/office/officeart/2005/8/layout/chevron2"/>
    <dgm:cxn modelId="{A7B84500-85CC-9345-A275-5D26B81536D4}" type="presOf" srcId="{A4301D0B-B194-7741-973A-1C0731831091}" destId="{3DDF4D02-4EA6-3745-84F9-158B43C4120D}" srcOrd="0" destOrd="2" presId="urn:microsoft.com/office/officeart/2005/8/layout/chevron2"/>
    <dgm:cxn modelId="{78D02E2B-8B22-3945-8700-0D95B83A6D28}" type="presOf" srcId="{21660354-7AAD-2648-882D-9B77C7524903}" destId="{3DDF4D02-4EA6-3745-84F9-158B43C4120D}" srcOrd="0" destOrd="1" presId="urn:microsoft.com/office/officeart/2005/8/layout/chevron2"/>
    <dgm:cxn modelId="{B95CF0C7-8268-0648-B90B-808BB42A8ACD}" type="presOf" srcId="{6CB40B7F-E649-2548-9E80-10D4C0BD881C}" destId="{4A6EC524-A44A-8F44-97CA-369C939F9F10}" srcOrd="0" destOrd="2" presId="urn:microsoft.com/office/officeart/2005/8/layout/chevron2"/>
    <dgm:cxn modelId="{F196D8FC-1A27-5D47-B684-435B7B928F0E}" srcId="{616D5678-F97E-CC4E-877C-A408CC9A1E71}" destId="{6CB40B7F-E649-2548-9E80-10D4C0BD881C}" srcOrd="2" destOrd="0" parTransId="{88D667E4-2994-3F42-829E-C02A72DFF075}" sibTransId="{37D2265D-D6B2-D04F-B59F-8A1A89B4CA25}"/>
    <dgm:cxn modelId="{604BD284-27B8-884F-B6BA-3C2FBBB3DC6E}" srcId="{6112E00E-A1DA-5D40-A25D-EAFCD97CED1D}" destId="{A4301D0B-B194-7741-973A-1C0731831091}" srcOrd="2" destOrd="0" parTransId="{520022D5-AB20-A84F-A7D4-5FAD6C8F08D6}" sibTransId="{A702760C-2164-4D49-8663-4193FE3568E8}"/>
    <dgm:cxn modelId="{03F4248E-AE15-8749-8BD6-6C50235DE5BE}" srcId="{616D5678-F97E-CC4E-877C-A408CC9A1E71}" destId="{DC5FF0D6-29E2-2C45-9825-F05F3DE276CF}" srcOrd="0" destOrd="0" parTransId="{C3DFB575-1403-F14D-ACF4-B25E18BEC97C}" sibTransId="{194543F3-FDAE-A045-8F6B-7AA42B40FC62}"/>
    <dgm:cxn modelId="{A9A54C2F-0716-5142-80AB-0F48D8525E8D}" type="presOf" srcId="{CD70A86C-B6E3-3F48-B8D3-57C13971B085}" destId="{65F01265-43EC-3F40-A5BF-AC8DF9B515B1}" srcOrd="0" destOrd="2" presId="urn:microsoft.com/office/officeart/2005/8/layout/chevron2"/>
    <dgm:cxn modelId="{39998038-0E82-2849-AE3C-1488309775F6}" type="presParOf" srcId="{771306C2-3F77-414D-8B52-2121F3921D56}" destId="{F38EFE59-9BCD-1F45-8682-10817F8BA8B2}" srcOrd="0" destOrd="0" presId="urn:microsoft.com/office/officeart/2005/8/layout/chevron2"/>
    <dgm:cxn modelId="{ED1D2475-FA11-944E-AF4C-944F4CFE08E2}" type="presParOf" srcId="{F38EFE59-9BCD-1F45-8682-10817F8BA8B2}" destId="{52AB6EC9-0489-4149-9113-82415F0B9927}" srcOrd="0" destOrd="0" presId="urn:microsoft.com/office/officeart/2005/8/layout/chevron2"/>
    <dgm:cxn modelId="{1ABC6BAD-E1F8-FF48-B0C8-B2B699A4C219}" type="presParOf" srcId="{F38EFE59-9BCD-1F45-8682-10817F8BA8B2}" destId="{3DDF4D02-4EA6-3745-84F9-158B43C4120D}" srcOrd="1" destOrd="0" presId="urn:microsoft.com/office/officeart/2005/8/layout/chevron2"/>
    <dgm:cxn modelId="{66F46EB8-0ABE-DD4C-B7EC-352257A19BAB}" type="presParOf" srcId="{771306C2-3F77-414D-8B52-2121F3921D56}" destId="{A5430F77-C1BD-4948-9A82-E062695A2647}" srcOrd="1" destOrd="0" presId="urn:microsoft.com/office/officeart/2005/8/layout/chevron2"/>
    <dgm:cxn modelId="{EFE6CD7F-DC9E-A24F-A860-44157F461823}" type="presParOf" srcId="{771306C2-3F77-414D-8B52-2121F3921D56}" destId="{E4B0E179-DD83-3943-A6AB-580D99A57EAA}" srcOrd="2" destOrd="0" presId="urn:microsoft.com/office/officeart/2005/8/layout/chevron2"/>
    <dgm:cxn modelId="{08AAF3F7-8F58-2E46-A947-19AB9CDB8008}" type="presParOf" srcId="{E4B0E179-DD83-3943-A6AB-580D99A57EAA}" destId="{BDA1A1F7-C10F-7142-A999-541876CDF34B}" srcOrd="0" destOrd="0" presId="urn:microsoft.com/office/officeart/2005/8/layout/chevron2"/>
    <dgm:cxn modelId="{39207C58-82E5-2142-90C5-FA2A7C8DF438}" type="presParOf" srcId="{E4B0E179-DD83-3943-A6AB-580D99A57EAA}" destId="{4A6EC524-A44A-8F44-97CA-369C939F9F10}" srcOrd="1" destOrd="0" presId="urn:microsoft.com/office/officeart/2005/8/layout/chevron2"/>
    <dgm:cxn modelId="{150F7808-0E05-7A43-8814-B63F03904F8F}" type="presParOf" srcId="{771306C2-3F77-414D-8B52-2121F3921D56}" destId="{12FA7DFD-5A47-5041-A1EA-534E3C204243}" srcOrd="3" destOrd="0" presId="urn:microsoft.com/office/officeart/2005/8/layout/chevron2"/>
    <dgm:cxn modelId="{2841B165-0C64-1945-90F6-F8A82DBD9577}" type="presParOf" srcId="{771306C2-3F77-414D-8B52-2121F3921D56}" destId="{4D25CD8E-22C5-E845-9B13-B8EF071930F0}" srcOrd="4" destOrd="0" presId="urn:microsoft.com/office/officeart/2005/8/layout/chevron2"/>
    <dgm:cxn modelId="{737A23DB-A174-5B42-B2AB-BDDB2E504483}" type="presParOf" srcId="{4D25CD8E-22C5-E845-9B13-B8EF071930F0}" destId="{B11A64BB-F2EA-9B40-A9E3-CAAF83C886EB}" srcOrd="0" destOrd="0" presId="urn:microsoft.com/office/officeart/2005/8/layout/chevron2"/>
    <dgm:cxn modelId="{C3075F95-B8F0-0643-8595-A4BAD87EF999}" type="presParOf" srcId="{4D25CD8E-22C5-E845-9B13-B8EF071930F0}" destId="{65F01265-43EC-3F40-A5BF-AC8DF9B515B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E1EE3C-B321-C446-8420-75E202EB2E9F}" type="doc">
      <dgm:prSet loTypeId="urn:microsoft.com/office/officeart/2005/8/layout/gear1" loCatId="" qsTypeId="urn:microsoft.com/office/officeart/2005/8/quickstyle/simple1" qsCatId="simple" csTypeId="urn:microsoft.com/office/officeart/2005/8/colors/accent1_2" csCatId="accent1" phldr="1"/>
      <dgm:spPr/>
    </dgm:pt>
    <dgm:pt modelId="{7BDD832A-8A16-7D4B-B77D-F4FD3DD4F64C}">
      <dgm:prSet phldrT="[Text]" custT="1"/>
      <dgm:spPr/>
      <dgm:t>
        <a:bodyPr/>
        <a:lstStyle/>
        <a:p>
          <a:r>
            <a:rPr lang="en-US" sz="1800" dirty="0"/>
            <a:t>DLG4NLP</a:t>
          </a:r>
        </a:p>
        <a:p>
          <a:r>
            <a:rPr lang="en-US" sz="1800" dirty="0"/>
            <a:t>Introduction, Foundations, Applications</a:t>
          </a:r>
        </a:p>
      </dgm:t>
    </dgm:pt>
    <dgm:pt modelId="{3550C4EC-F0DF-5B4D-8FE8-29875544CD3E}" type="parTrans" cxnId="{2F8AA611-27D0-8148-9DFA-221EEF0939BC}">
      <dgm:prSet/>
      <dgm:spPr/>
      <dgm:t>
        <a:bodyPr/>
        <a:lstStyle/>
        <a:p>
          <a:endParaRPr lang="en-US"/>
        </a:p>
      </dgm:t>
    </dgm:pt>
    <dgm:pt modelId="{CAFE5D75-31DD-904A-9A4A-47C5C96D9BF9}" type="sibTrans" cxnId="{2F8AA611-27D0-8148-9DFA-221EEF0939BC}">
      <dgm:prSet/>
      <dgm:spPr/>
      <dgm:t>
        <a:bodyPr/>
        <a:lstStyle/>
        <a:p>
          <a:endParaRPr lang="en-US"/>
        </a:p>
      </dgm:t>
    </dgm:pt>
    <dgm:pt modelId="{A8CD699C-84B9-FD42-862D-7FD18C1AC60C}">
      <dgm:prSet phldrT="[Text]" custT="1"/>
      <dgm:spPr/>
      <dgm:t>
        <a:bodyPr/>
        <a:lstStyle/>
        <a:p>
          <a:r>
            <a:rPr lang="en-US" sz="1800" dirty="0"/>
            <a:t>DLG4NLP </a:t>
          </a:r>
        </a:p>
        <a:p>
          <a:r>
            <a:rPr lang="en-US" sz="1800" dirty="0"/>
            <a:t>Demos</a:t>
          </a:r>
        </a:p>
      </dgm:t>
    </dgm:pt>
    <dgm:pt modelId="{7C1DACC5-92D3-F443-BFAF-C645C3F502FF}" type="parTrans" cxnId="{E6375327-02DB-1247-A55F-2B53C44C838C}">
      <dgm:prSet/>
      <dgm:spPr/>
      <dgm:t>
        <a:bodyPr/>
        <a:lstStyle/>
        <a:p>
          <a:endParaRPr lang="en-US"/>
        </a:p>
      </dgm:t>
    </dgm:pt>
    <dgm:pt modelId="{A627AC5F-1C13-E943-AEA1-AF12609C9C59}" type="sibTrans" cxnId="{E6375327-02DB-1247-A55F-2B53C44C838C}">
      <dgm:prSet/>
      <dgm:spPr/>
      <dgm:t>
        <a:bodyPr/>
        <a:lstStyle/>
        <a:p>
          <a:endParaRPr lang="en-US"/>
        </a:p>
      </dgm:t>
    </dgm:pt>
    <dgm:pt modelId="{3796FD8E-3F5D-414D-BE85-54870447D994}">
      <dgm:prSet phldrT="[Text]" custT="1"/>
      <dgm:spPr/>
      <dgm:t>
        <a:bodyPr/>
        <a:lstStyle/>
        <a:p>
          <a:r>
            <a:rPr lang="en-US" sz="1800" dirty="0"/>
            <a:t>DLG4NLP Future Directions</a:t>
          </a:r>
        </a:p>
      </dgm:t>
    </dgm:pt>
    <dgm:pt modelId="{16B7E1E0-F724-CD4C-A4BF-9EA13F9812FF}" type="parTrans" cxnId="{175CF755-2B56-244E-90A0-15B16445DE91}">
      <dgm:prSet/>
      <dgm:spPr/>
      <dgm:t>
        <a:bodyPr/>
        <a:lstStyle/>
        <a:p>
          <a:endParaRPr lang="en-US"/>
        </a:p>
      </dgm:t>
    </dgm:pt>
    <dgm:pt modelId="{E8677852-2269-E848-8706-BCFBBC4E3376}" type="sibTrans" cxnId="{175CF755-2B56-244E-90A0-15B16445DE91}">
      <dgm:prSet/>
      <dgm:spPr/>
      <dgm:t>
        <a:bodyPr/>
        <a:lstStyle/>
        <a:p>
          <a:endParaRPr lang="en-US"/>
        </a:p>
      </dgm:t>
    </dgm:pt>
    <dgm:pt modelId="{50701805-5387-FB4E-AA57-8D0D4D251C0D}" type="pres">
      <dgm:prSet presAssocID="{74E1EE3C-B321-C446-8420-75E202EB2E9F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572FEAC-40B3-FE44-8C02-5B6CAF7CD418}" type="pres">
      <dgm:prSet presAssocID="{7BDD832A-8A16-7D4B-B77D-F4FD3DD4F64C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B80A3B-FF0F-F84B-8072-CAF04A8D2F45}" type="pres">
      <dgm:prSet presAssocID="{7BDD832A-8A16-7D4B-B77D-F4FD3DD4F64C}" presName="gear1srcNode" presStyleLbl="node1" presStyleIdx="0" presStyleCnt="3"/>
      <dgm:spPr/>
      <dgm:t>
        <a:bodyPr/>
        <a:lstStyle/>
        <a:p>
          <a:endParaRPr lang="en-US"/>
        </a:p>
      </dgm:t>
    </dgm:pt>
    <dgm:pt modelId="{B4931735-9573-9142-8C4D-B977C5D6E5C1}" type="pres">
      <dgm:prSet presAssocID="{7BDD832A-8A16-7D4B-B77D-F4FD3DD4F64C}" presName="gear1dstNode" presStyleLbl="node1" presStyleIdx="0" presStyleCnt="3"/>
      <dgm:spPr/>
      <dgm:t>
        <a:bodyPr/>
        <a:lstStyle/>
        <a:p>
          <a:endParaRPr lang="en-US"/>
        </a:p>
      </dgm:t>
    </dgm:pt>
    <dgm:pt modelId="{95934908-1D3E-A24E-A936-5D0FC9FC03D7}" type="pres">
      <dgm:prSet presAssocID="{A8CD699C-84B9-FD42-862D-7FD18C1AC60C}" presName="gear2" presStyleLbl="node1" presStyleIdx="1" presStyleCnt="3" custScaleX="115022" custScaleY="10022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BE8F2B-366A-B244-A187-99FE9491C076}" type="pres">
      <dgm:prSet presAssocID="{A8CD699C-84B9-FD42-862D-7FD18C1AC60C}" presName="gear2srcNode" presStyleLbl="node1" presStyleIdx="1" presStyleCnt="3"/>
      <dgm:spPr/>
      <dgm:t>
        <a:bodyPr/>
        <a:lstStyle/>
        <a:p>
          <a:endParaRPr lang="en-US"/>
        </a:p>
      </dgm:t>
    </dgm:pt>
    <dgm:pt modelId="{3BD518F8-308C-B14C-94D6-8BF2D346D08E}" type="pres">
      <dgm:prSet presAssocID="{A8CD699C-84B9-FD42-862D-7FD18C1AC60C}" presName="gear2dstNode" presStyleLbl="node1" presStyleIdx="1" presStyleCnt="3"/>
      <dgm:spPr/>
      <dgm:t>
        <a:bodyPr/>
        <a:lstStyle/>
        <a:p>
          <a:endParaRPr lang="en-US"/>
        </a:p>
      </dgm:t>
    </dgm:pt>
    <dgm:pt modelId="{83F5A3F4-4C7F-7042-8BA0-6CAE04613D76}" type="pres">
      <dgm:prSet presAssocID="{3796FD8E-3F5D-414D-BE85-54870447D994}" presName="gear3" presStyleLbl="node1" presStyleIdx="2" presStyleCnt="3"/>
      <dgm:spPr/>
      <dgm:t>
        <a:bodyPr/>
        <a:lstStyle/>
        <a:p>
          <a:endParaRPr lang="en-US"/>
        </a:p>
      </dgm:t>
    </dgm:pt>
    <dgm:pt modelId="{F36F0426-D373-2E41-833E-2A5D8398BBE3}" type="pres">
      <dgm:prSet presAssocID="{3796FD8E-3F5D-414D-BE85-54870447D994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4ECC5A-610D-8342-8F3B-9B2D717741D8}" type="pres">
      <dgm:prSet presAssocID="{3796FD8E-3F5D-414D-BE85-54870447D994}" presName="gear3srcNode" presStyleLbl="node1" presStyleIdx="2" presStyleCnt="3"/>
      <dgm:spPr/>
      <dgm:t>
        <a:bodyPr/>
        <a:lstStyle/>
        <a:p>
          <a:endParaRPr lang="en-US"/>
        </a:p>
      </dgm:t>
    </dgm:pt>
    <dgm:pt modelId="{F14F6720-FAFD-C641-ADA6-34D6BEEAFD99}" type="pres">
      <dgm:prSet presAssocID="{3796FD8E-3F5D-414D-BE85-54870447D994}" presName="gear3dstNode" presStyleLbl="node1" presStyleIdx="2" presStyleCnt="3"/>
      <dgm:spPr/>
      <dgm:t>
        <a:bodyPr/>
        <a:lstStyle/>
        <a:p>
          <a:endParaRPr lang="en-US"/>
        </a:p>
      </dgm:t>
    </dgm:pt>
    <dgm:pt modelId="{3B6B5E01-B536-1548-AB67-935F4E791C6B}" type="pres">
      <dgm:prSet presAssocID="{CAFE5D75-31DD-904A-9A4A-47C5C96D9BF9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7FA9C259-16C3-A94F-B9D5-EE48E4850555}" type="pres">
      <dgm:prSet presAssocID="{A627AC5F-1C13-E943-AEA1-AF12609C9C59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1941D325-21FE-0545-8EAD-35833875799F}" type="pres">
      <dgm:prSet presAssocID="{E8677852-2269-E848-8706-BCFBBC4E3376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FE11FCE9-26D6-DF43-B71D-F776EB83FB97}" type="presOf" srcId="{A8CD699C-84B9-FD42-862D-7FD18C1AC60C}" destId="{95934908-1D3E-A24E-A936-5D0FC9FC03D7}" srcOrd="0" destOrd="0" presId="urn:microsoft.com/office/officeart/2005/8/layout/gear1"/>
    <dgm:cxn modelId="{309AE7EF-B7AF-8A47-9DD6-0DC85F707D53}" type="presOf" srcId="{E8677852-2269-E848-8706-BCFBBC4E3376}" destId="{1941D325-21FE-0545-8EAD-35833875799F}" srcOrd="0" destOrd="0" presId="urn:microsoft.com/office/officeart/2005/8/layout/gear1"/>
    <dgm:cxn modelId="{E2DCA6C2-1388-5240-8DC9-CCA306EB150B}" type="presOf" srcId="{7BDD832A-8A16-7D4B-B77D-F4FD3DD4F64C}" destId="{0AB80A3B-FF0F-F84B-8072-CAF04A8D2F45}" srcOrd="1" destOrd="0" presId="urn:microsoft.com/office/officeart/2005/8/layout/gear1"/>
    <dgm:cxn modelId="{F13FC96F-BD32-4342-8215-D9DC95E3667E}" type="presOf" srcId="{3796FD8E-3F5D-414D-BE85-54870447D994}" destId="{F14F6720-FAFD-C641-ADA6-34D6BEEAFD99}" srcOrd="3" destOrd="0" presId="urn:microsoft.com/office/officeart/2005/8/layout/gear1"/>
    <dgm:cxn modelId="{6E46237E-D01E-F641-815B-7DC571ADDCCC}" type="presOf" srcId="{A627AC5F-1C13-E943-AEA1-AF12609C9C59}" destId="{7FA9C259-16C3-A94F-B9D5-EE48E4850555}" srcOrd="0" destOrd="0" presId="urn:microsoft.com/office/officeart/2005/8/layout/gear1"/>
    <dgm:cxn modelId="{E6375327-02DB-1247-A55F-2B53C44C838C}" srcId="{74E1EE3C-B321-C446-8420-75E202EB2E9F}" destId="{A8CD699C-84B9-FD42-862D-7FD18C1AC60C}" srcOrd="1" destOrd="0" parTransId="{7C1DACC5-92D3-F443-BFAF-C645C3F502FF}" sibTransId="{A627AC5F-1C13-E943-AEA1-AF12609C9C59}"/>
    <dgm:cxn modelId="{20D67DE1-DE6A-F847-9BC6-6DEC4F248553}" type="presOf" srcId="{74E1EE3C-B321-C446-8420-75E202EB2E9F}" destId="{50701805-5387-FB4E-AA57-8D0D4D251C0D}" srcOrd="0" destOrd="0" presId="urn:microsoft.com/office/officeart/2005/8/layout/gear1"/>
    <dgm:cxn modelId="{E5E57D99-185C-3649-AE45-31FF8F13861A}" type="presOf" srcId="{A8CD699C-84B9-FD42-862D-7FD18C1AC60C}" destId="{D2BE8F2B-366A-B244-A187-99FE9491C076}" srcOrd="1" destOrd="0" presId="urn:microsoft.com/office/officeart/2005/8/layout/gear1"/>
    <dgm:cxn modelId="{905F6F74-357C-944C-BF10-7E80A052C1F1}" type="presOf" srcId="{3796FD8E-3F5D-414D-BE85-54870447D994}" destId="{394ECC5A-610D-8342-8F3B-9B2D717741D8}" srcOrd="2" destOrd="0" presId="urn:microsoft.com/office/officeart/2005/8/layout/gear1"/>
    <dgm:cxn modelId="{BFC1575F-827D-C24A-9312-B5B795E87663}" type="presOf" srcId="{A8CD699C-84B9-FD42-862D-7FD18C1AC60C}" destId="{3BD518F8-308C-B14C-94D6-8BF2D346D08E}" srcOrd="2" destOrd="0" presId="urn:microsoft.com/office/officeart/2005/8/layout/gear1"/>
    <dgm:cxn modelId="{6F1043A7-F3C7-B14D-951E-A34C527ECA77}" type="presOf" srcId="{3796FD8E-3F5D-414D-BE85-54870447D994}" destId="{83F5A3F4-4C7F-7042-8BA0-6CAE04613D76}" srcOrd="0" destOrd="0" presId="urn:microsoft.com/office/officeart/2005/8/layout/gear1"/>
    <dgm:cxn modelId="{2F8AA611-27D0-8148-9DFA-221EEF0939BC}" srcId="{74E1EE3C-B321-C446-8420-75E202EB2E9F}" destId="{7BDD832A-8A16-7D4B-B77D-F4FD3DD4F64C}" srcOrd="0" destOrd="0" parTransId="{3550C4EC-F0DF-5B4D-8FE8-29875544CD3E}" sibTransId="{CAFE5D75-31DD-904A-9A4A-47C5C96D9BF9}"/>
    <dgm:cxn modelId="{175CF755-2B56-244E-90A0-15B16445DE91}" srcId="{74E1EE3C-B321-C446-8420-75E202EB2E9F}" destId="{3796FD8E-3F5D-414D-BE85-54870447D994}" srcOrd="2" destOrd="0" parTransId="{16B7E1E0-F724-CD4C-A4BF-9EA13F9812FF}" sibTransId="{E8677852-2269-E848-8706-BCFBBC4E3376}"/>
    <dgm:cxn modelId="{992206E6-DF79-0447-B8CA-812D6026F174}" type="presOf" srcId="{7BDD832A-8A16-7D4B-B77D-F4FD3DD4F64C}" destId="{1572FEAC-40B3-FE44-8C02-5B6CAF7CD418}" srcOrd="0" destOrd="0" presId="urn:microsoft.com/office/officeart/2005/8/layout/gear1"/>
    <dgm:cxn modelId="{BE0EE5C5-819E-A34B-8672-6A4506912B9D}" type="presOf" srcId="{CAFE5D75-31DD-904A-9A4A-47C5C96D9BF9}" destId="{3B6B5E01-B536-1548-AB67-935F4E791C6B}" srcOrd="0" destOrd="0" presId="urn:microsoft.com/office/officeart/2005/8/layout/gear1"/>
    <dgm:cxn modelId="{92D4C56C-7E6E-BE4A-BC8F-1B0E67204809}" type="presOf" srcId="{7BDD832A-8A16-7D4B-B77D-F4FD3DD4F64C}" destId="{B4931735-9573-9142-8C4D-B977C5D6E5C1}" srcOrd="2" destOrd="0" presId="urn:microsoft.com/office/officeart/2005/8/layout/gear1"/>
    <dgm:cxn modelId="{C1E7CFAD-A211-1149-81EB-F9255B8D4198}" type="presOf" srcId="{3796FD8E-3F5D-414D-BE85-54870447D994}" destId="{F36F0426-D373-2E41-833E-2A5D8398BBE3}" srcOrd="1" destOrd="0" presId="urn:microsoft.com/office/officeart/2005/8/layout/gear1"/>
    <dgm:cxn modelId="{CD1406AA-B7A6-634E-9E7C-218FA230DFDF}" type="presParOf" srcId="{50701805-5387-FB4E-AA57-8D0D4D251C0D}" destId="{1572FEAC-40B3-FE44-8C02-5B6CAF7CD418}" srcOrd="0" destOrd="0" presId="urn:microsoft.com/office/officeart/2005/8/layout/gear1"/>
    <dgm:cxn modelId="{EFF8A5A4-F714-B748-BD09-3794AE103AD1}" type="presParOf" srcId="{50701805-5387-FB4E-AA57-8D0D4D251C0D}" destId="{0AB80A3B-FF0F-F84B-8072-CAF04A8D2F45}" srcOrd="1" destOrd="0" presId="urn:microsoft.com/office/officeart/2005/8/layout/gear1"/>
    <dgm:cxn modelId="{B4CDFD84-A7BA-504B-A9A7-2896A2DFEBD9}" type="presParOf" srcId="{50701805-5387-FB4E-AA57-8D0D4D251C0D}" destId="{B4931735-9573-9142-8C4D-B977C5D6E5C1}" srcOrd="2" destOrd="0" presId="urn:microsoft.com/office/officeart/2005/8/layout/gear1"/>
    <dgm:cxn modelId="{3ADA9BFC-3A67-3B42-8E32-C6E2D87F05E5}" type="presParOf" srcId="{50701805-5387-FB4E-AA57-8D0D4D251C0D}" destId="{95934908-1D3E-A24E-A936-5D0FC9FC03D7}" srcOrd="3" destOrd="0" presId="urn:microsoft.com/office/officeart/2005/8/layout/gear1"/>
    <dgm:cxn modelId="{744A6D53-E6BA-7F4C-A443-01FF9A0CC276}" type="presParOf" srcId="{50701805-5387-FB4E-AA57-8D0D4D251C0D}" destId="{D2BE8F2B-366A-B244-A187-99FE9491C076}" srcOrd="4" destOrd="0" presId="urn:microsoft.com/office/officeart/2005/8/layout/gear1"/>
    <dgm:cxn modelId="{E78F29ED-5ED7-5744-8A9D-4CC8D1DF411C}" type="presParOf" srcId="{50701805-5387-FB4E-AA57-8D0D4D251C0D}" destId="{3BD518F8-308C-B14C-94D6-8BF2D346D08E}" srcOrd="5" destOrd="0" presId="urn:microsoft.com/office/officeart/2005/8/layout/gear1"/>
    <dgm:cxn modelId="{E2D75A84-C8B4-E443-93AF-C6C3F969783F}" type="presParOf" srcId="{50701805-5387-FB4E-AA57-8D0D4D251C0D}" destId="{83F5A3F4-4C7F-7042-8BA0-6CAE04613D76}" srcOrd="6" destOrd="0" presId="urn:microsoft.com/office/officeart/2005/8/layout/gear1"/>
    <dgm:cxn modelId="{38B2B67A-EC13-CC4C-A735-3D747A9793CC}" type="presParOf" srcId="{50701805-5387-FB4E-AA57-8D0D4D251C0D}" destId="{F36F0426-D373-2E41-833E-2A5D8398BBE3}" srcOrd="7" destOrd="0" presId="urn:microsoft.com/office/officeart/2005/8/layout/gear1"/>
    <dgm:cxn modelId="{E362164F-04BF-B344-BB4A-E489147F0FCF}" type="presParOf" srcId="{50701805-5387-FB4E-AA57-8D0D4D251C0D}" destId="{394ECC5A-610D-8342-8F3B-9B2D717741D8}" srcOrd="8" destOrd="0" presId="urn:microsoft.com/office/officeart/2005/8/layout/gear1"/>
    <dgm:cxn modelId="{FB4E312A-AFAB-3E45-A7AC-47D66B807C2C}" type="presParOf" srcId="{50701805-5387-FB4E-AA57-8D0D4D251C0D}" destId="{F14F6720-FAFD-C641-ADA6-34D6BEEAFD99}" srcOrd="9" destOrd="0" presId="urn:microsoft.com/office/officeart/2005/8/layout/gear1"/>
    <dgm:cxn modelId="{03B194DE-100F-BE42-9B32-51F6EE10B7FB}" type="presParOf" srcId="{50701805-5387-FB4E-AA57-8D0D4D251C0D}" destId="{3B6B5E01-B536-1548-AB67-935F4E791C6B}" srcOrd="10" destOrd="0" presId="urn:microsoft.com/office/officeart/2005/8/layout/gear1"/>
    <dgm:cxn modelId="{D3530DD0-161E-F940-982A-CD49E997C3CA}" type="presParOf" srcId="{50701805-5387-FB4E-AA57-8D0D4D251C0D}" destId="{7FA9C259-16C3-A94F-B9D5-EE48E4850555}" srcOrd="11" destOrd="0" presId="urn:microsoft.com/office/officeart/2005/8/layout/gear1"/>
    <dgm:cxn modelId="{662BDE43-BB21-EE40-9020-FEBA842196E8}" type="presParOf" srcId="{50701805-5387-FB4E-AA57-8D0D4D251C0D}" destId="{1941D325-21FE-0545-8EAD-35833875799F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64D2BA-EF59-FE44-B21F-F7BB10A4CCFC}" type="doc">
      <dgm:prSet loTypeId="urn:microsoft.com/office/officeart/2005/8/layout/arrow2" loCatId="" qsTypeId="urn:microsoft.com/office/officeart/2005/8/quickstyle/simple1" qsCatId="simple" csTypeId="urn:microsoft.com/office/officeart/2005/8/colors/accent1_2" csCatId="accent1" phldr="1"/>
      <dgm:spPr/>
    </dgm:pt>
    <dgm:pt modelId="{E05DD4A9-0F55-2C43-943B-BC7A21F94410}">
      <dgm:prSet phldrT="[Text]"/>
      <dgm:spPr/>
      <dgm:t>
        <a:bodyPr/>
        <a:lstStyle/>
        <a:p>
          <a:r>
            <a:rPr lang="en-US" dirty="0"/>
            <a:t>DLG4NLP Key Foundations</a:t>
          </a:r>
        </a:p>
      </dgm:t>
    </dgm:pt>
    <dgm:pt modelId="{791CF742-7B33-9A4C-82E6-F9804B3AB877}" type="parTrans" cxnId="{576A85D7-C48D-A841-8B8E-B2EE0614CFA0}">
      <dgm:prSet/>
      <dgm:spPr/>
      <dgm:t>
        <a:bodyPr/>
        <a:lstStyle/>
        <a:p>
          <a:endParaRPr lang="en-US"/>
        </a:p>
      </dgm:t>
    </dgm:pt>
    <dgm:pt modelId="{E116F70E-52E8-8B45-98F8-8F079BA6104A}" type="sibTrans" cxnId="{576A85D7-C48D-A841-8B8E-B2EE0614CFA0}">
      <dgm:prSet/>
      <dgm:spPr/>
      <dgm:t>
        <a:bodyPr/>
        <a:lstStyle/>
        <a:p>
          <a:endParaRPr lang="en-US"/>
        </a:p>
      </dgm:t>
    </dgm:pt>
    <dgm:pt modelId="{BA3E4614-6E97-0448-9C01-A657954E6F1C}">
      <dgm:prSet phldrT="[Text]"/>
      <dgm:spPr/>
      <dgm:t>
        <a:bodyPr/>
        <a:lstStyle/>
        <a:p>
          <a:r>
            <a:rPr lang="en-US" dirty="0"/>
            <a:t>DLG4NLP Key Libraries </a:t>
          </a:r>
        </a:p>
      </dgm:t>
    </dgm:pt>
    <dgm:pt modelId="{084BFAD7-21B6-0946-AE93-28BDF19408E1}" type="parTrans" cxnId="{94840420-A165-D243-86E1-332A0E84C612}">
      <dgm:prSet/>
      <dgm:spPr/>
      <dgm:t>
        <a:bodyPr/>
        <a:lstStyle/>
        <a:p>
          <a:endParaRPr lang="en-US"/>
        </a:p>
      </dgm:t>
    </dgm:pt>
    <dgm:pt modelId="{9C424949-369C-2A45-9C29-B07E48EFA0C3}" type="sibTrans" cxnId="{94840420-A165-D243-86E1-332A0E84C612}">
      <dgm:prSet/>
      <dgm:spPr/>
      <dgm:t>
        <a:bodyPr/>
        <a:lstStyle/>
        <a:p>
          <a:endParaRPr lang="en-US"/>
        </a:p>
      </dgm:t>
    </dgm:pt>
    <dgm:pt modelId="{E4B37E4C-B2C6-554E-9C4D-AF1ECB94547A}">
      <dgm:prSet phldrT="[Text]"/>
      <dgm:spPr/>
      <dgm:t>
        <a:bodyPr/>
        <a:lstStyle/>
        <a:p>
          <a:r>
            <a:rPr lang="en-US" dirty="0"/>
            <a:t>DLG4NLP Future Directions</a:t>
          </a:r>
        </a:p>
      </dgm:t>
    </dgm:pt>
    <dgm:pt modelId="{2EDB2D5A-4197-2848-AE93-9E348934A68F}" type="parTrans" cxnId="{E23DFE2F-E94C-B046-B2D0-7F9C4CF352F5}">
      <dgm:prSet/>
      <dgm:spPr/>
      <dgm:t>
        <a:bodyPr/>
        <a:lstStyle/>
        <a:p>
          <a:endParaRPr lang="en-US"/>
        </a:p>
      </dgm:t>
    </dgm:pt>
    <dgm:pt modelId="{EBEC1B1D-A2B8-AD40-BEC5-286432931528}" type="sibTrans" cxnId="{E23DFE2F-E94C-B046-B2D0-7F9C4CF352F5}">
      <dgm:prSet/>
      <dgm:spPr/>
      <dgm:t>
        <a:bodyPr/>
        <a:lstStyle/>
        <a:p>
          <a:endParaRPr lang="en-US"/>
        </a:p>
      </dgm:t>
    </dgm:pt>
    <dgm:pt modelId="{930A4B96-4CF4-9B44-9954-D40853CCDED0}" type="pres">
      <dgm:prSet presAssocID="{6F64D2BA-EF59-FE44-B21F-F7BB10A4CCFC}" presName="arrowDiagram" presStyleCnt="0">
        <dgm:presLayoutVars>
          <dgm:chMax val="5"/>
          <dgm:dir/>
          <dgm:resizeHandles val="exact"/>
        </dgm:presLayoutVars>
      </dgm:prSet>
      <dgm:spPr/>
    </dgm:pt>
    <dgm:pt modelId="{22039CBB-3DE8-F24E-B606-F465CA4E63A3}" type="pres">
      <dgm:prSet presAssocID="{6F64D2BA-EF59-FE44-B21F-F7BB10A4CCFC}" presName="arrow" presStyleLbl="bgShp" presStyleIdx="0" presStyleCnt="1"/>
      <dgm:spPr>
        <a:solidFill>
          <a:schemeClr val="accent4"/>
        </a:solidFill>
      </dgm:spPr>
    </dgm:pt>
    <dgm:pt modelId="{8D70C42A-DDD7-474A-AD48-5B53304A7397}" type="pres">
      <dgm:prSet presAssocID="{6F64D2BA-EF59-FE44-B21F-F7BB10A4CCFC}" presName="arrowDiagram3" presStyleCnt="0"/>
      <dgm:spPr/>
    </dgm:pt>
    <dgm:pt modelId="{005F42C6-A076-CA40-B349-76586E1B67D7}" type="pres">
      <dgm:prSet presAssocID="{E05DD4A9-0F55-2C43-943B-BC7A21F94410}" presName="bullet3a" presStyleLbl="node1" presStyleIdx="0" presStyleCnt="3"/>
      <dgm:spPr/>
    </dgm:pt>
    <dgm:pt modelId="{8EA8D067-57CB-FB48-9BB0-00B51682A9EF}" type="pres">
      <dgm:prSet presAssocID="{E05DD4A9-0F55-2C43-943B-BC7A21F94410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718B2E-F6CD-DF40-971C-78C9387A0DDF}" type="pres">
      <dgm:prSet presAssocID="{BA3E4614-6E97-0448-9C01-A657954E6F1C}" presName="bullet3b" presStyleLbl="node1" presStyleIdx="1" presStyleCnt="3"/>
      <dgm:spPr/>
    </dgm:pt>
    <dgm:pt modelId="{DEAEF2B7-EDFC-4F46-AB5B-F36F02437FA7}" type="pres">
      <dgm:prSet presAssocID="{BA3E4614-6E97-0448-9C01-A657954E6F1C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BD4F86-F87C-4247-B6B1-3C95935A3690}" type="pres">
      <dgm:prSet presAssocID="{E4B37E4C-B2C6-554E-9C4D-AF1ECB94547A}" presName="bullet3c" presStyleLbl="node1" presStyleIdx="2" presStyleCnt="3"/>
      <dgm:spPr/>
    </dgm:pt>
    <dgm:pt modelId="{D78F1722-7243-8C4C-A1C6-3299DDEC8477}" type="pres">
      <dgm:prSet presAssocID="{E4B37E4C-B2C6-554E-9C4D-AF1ECB94547A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3705B3A-7D41-334B-BB6F-BB39745CA828}" type="presOf" srcId="{E4B37E4C-B2C6-554E-9C4D-AF1ECB94547A}" destId="{D78F1722-7243-8C4C-A1C6-3299DDEC8477}" srcOrd="0" destOrd="0" presId="urn:microsoft.com/office/officeart/2005/8/layout/arrow2"/>
    <dgm:cxn modelId="{E23DFE2F-E94C-B046-B2D0-7F9C4CF352F5}" srcId="{6F64D2BA-EF59-FE44-B21F-F7BB10A4CCFC}" destId="{E4B37E4C-B2C6-554E-9C4D-AF1ECB94547A}" srcOrd="2" destOrd="0" parTransId="{2EDB2D5A-4197-2848-AE93-9E348934A68F}" sibTransId="{EBEC1B1D-A2B8-AD40-BEC5-286432931528}"/>
    <dgm:cxn modelId="{94840420-A165-D243-86E1-332A0E84C612}" srcId="{6F64D2BA-EF59-FE44-B21F-F7BB10A4CCFC}" destId="{BA3E4614-6E97-0448-9C01-A657954E6F1C}" srcOrd="1" destOrd="0" parTransId="{084BFAD7-21B6-0946-AE93-28BDF19408E1}" sibTransId="{9C424949-369C-2A45-9C29-B07E48EFA0C3}"/>
    <dgm:cxn modelId="{3E2397BC-8AE0-F243-A1AF-594F3EB1E505}" type="presOf" srcId="{6F64D2BA-EF59-FE44-B21F-F7BB10A4CCFC}" destId="{930A4B96-4CF4-9B44-9954-D40853CCDED0}" srcOrd="0" destOrd="0" presId="urn:microsoft.com/office/officeart/2005/8/layout/arrow2"/>
    <dgm:cxn modelId="{11B34B9E-EFBC-EE46-AE12-2E72A951BC31}" type="presOf" srcId="{E05DD4A9-0F55-2C43-943B-BC7A21F94410}" destId="{8EA8D067-57CB-FB48-9BB0-00B51682A9EF}" srcOrd="0" destOrd="0" presId="urn:microsoft.com/office/officeart/2005/8/layout/arrow2"/>
    <dgm:cxn modelId="{41D68996-9CE7-7947-B6D5-0372C834CE82}" type="presOf" srcId="{BA3E4614-6E97-0448-9C01-A657954E6F1C}" destId="{DEAEF2B7-EDFC-4F46-AB5B-F36F02437FA7}" srcOrd="0" destOrd="0" presId="urn:microsoft.com/office/officeart/2005/8/layout/arrow2"/>
    <dgm:cxn modelId="{576A85D7-C48D-A841-8B8E-B2EE0614CFA0}" srcId="{6F64D2BA-EF59-FE44-B21F-F7BB10A4CCFC}" destId="{E05DD4A9-0F55-2C43-943B-BC7A21F94410}" srcOrd="0" destOrd="0" parTransId="{791CF742-7B33-9A4C-82E6-F9804B3AB877}" sibTransId="{E116F70E-52E8-8B45-98F8-8F079BA6104A}"/>
    <dgm:cxn modelId="{4FA5F9FE-E07E-8548-8A87-E7A889D7157A}" type="presParOf" srcId="{930A4B96-4CF4-9B44-9954-D40853CCDED0}" destId="{22039CBB-3DE8-F24E-B606-F465CA4E63A3}" srcOrd="0" destOrd="0" presId="urn:microsoft.com/office/officeart/2005/8/layout/arrow2"/>
    <dgm:cxn modelId="{F4226468-E8DA-F44D-B8E6-C86F9824D0D6}" type="presParOf" srcId="{930A4B96-4CF4-9B44-9954-D40853CCDED0}" destId="{8D70C42A-DDD7-474A-AD48-5B53304A7397}" srcOrd="1" destOrd="0" presId="urn:microsoft.com/office/officeart/2005/8/layout/arrow2"/>
    <dgm:cxn modelId="{DEE6B1AB-3866-554D-BCEA-71AD5AFBB967}" type="presParOf" srcId="{8D70C42A-DDD7-474A-AD48-5B53304A7397}" destId="{005F42C6-A076-CA40-B349-76586E1B67D7}" srcOrd="0" destOrd="0" presId="urn:microsoft.com/office/officeart/2005/8/layout/arrow2"/>
    <dgm:cxn modelId="{8A3A08D8-A4F9-5E40-9866-D816624208DE}" type="presParOf" srcId="{8D70C42A-DDD7-474A-AD48-5B53304A7397}" destId="{8EA8D067-57CB-FB48-9BB0-00B51682A9EF}" srcOrd="1" destOrd="0" presId="urn:microsoft.com/office/officeart/2005/8/layout/arrow2"/>
    <dgm:cxn modelId="{88FCCE64-82E9-2A4C-9A51-5D772EB53FD2}" type="presParOf" srcId="{8D70C42A-DDD7-474A-AD48-5B53304A7397}" destId="{7B718B2E-F6CD-DF40-971C-78C9387A0DDF}" srcOrd="2" destOrd="0" presId="urn:microsoft.com/office/officeart/2005/8/layout/arrow2"/>
    <dgm:cxn modelId="{BB5C45E3-0695-564B-A843-952DD5F54D13}" type="presParOf" srcId="{8D70C42A-DDD7-474A-AD48-5B53304A7397}" destId="{DEAEF2B7-EDFC-4F46-AB5B-F36F02437FA7}" srcOrd="3" destOrd="0" presId="urn:microsoft.com/office/officeart/2005/8/layout/arrow2"/>
    <dgm:cxn modelId="{FFE663E1-E3F6-C149-A941-2EBC7134A77E}" type="presParOf" srcId="{8D70C42A-DDD7-474A-AD48-5B53304A7397}" destId="{BABD4F86-F87C-4247-B6B1-3C95935A3690}" srcOrd="4" destOrd="0" presId="urn:microsoft.com/office/officeart/2005/8/layout/arrow2"/>
    <dgm:cxn modelId="{B8315554-4C5F-164D-91CF-46C639BC2B0B}" type="presParOf" srcId="{8D70C42A-DDD7-474A-AD48-5B53304A7397}" destId="{D78F1722-7243-8C4C-A1C6-3299DDEC8477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AB6EC9-0489-4149-9113-82415F0B9927}">
      <dsp:nvSpPr>
        <dsp:cNvPr id="0" name=""/>
        <dsp:cNvSpPr/>
      </dsp:nvSpPr>
      <dsp:spPr>
        <a:xfrm rot="5400000">
          <a:off x="-294127" y="316782"/>
          <a:ext cx="1960850" cy="13725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DLG4NLP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Introduction</a:t>
          </a:r>
        </a:p>
      </dsp:txBody>
      <dsp:txXfrm rot="-5400000">
        <a:off x="1" y="708953"/>
        <a:ext cx="1372595" cy="588255"/>
      </dsp:txXfrm>
    </dsp:sp>
    <dsp:sp modelId="{3DDF4D02-4EA6-3745-84F9-158B43C4120D}">
      <dsp:nvSpPr>
        <dsp:cNvPr id="0" name=""/>
        <dsp:cNvSpPr/>
      </dsp:nvSpPr>
      <dsp:spPr>
        <a:xfrm rot="5400000">
          <a:off x="3853648" y="-2458398"/>
          <a:ext cx="1274552" cy="62366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Why Graphs for NLP?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Conventional ML for NLP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Deep Learning on Graphs: Foundations and Models</a:t>
          </a:r>
        </a:p>
      </dsp:txBody>
      <dsp:txXfrm rot="-5400000">
        <a:off x="1372596" y="84873"/>
        <a:ext cx="6174439" cy="1150114"/>
      </dsp:txXfrm>
    </dsp:sp>
    <dsp:sp modelId="{BDA1A1F7-C10F-7142-A999-541876CDF34B}">
      <dsp:nvSpPr>
        <dsp:cNvPr id="0" name=""/>
        <dsp:cNvSpPr/>
      </dsp:nvSpPr>
      <dsp:spPr>
        <a:xfrm rot="5400000">
          <a:off x="-294127" y="2098200"/>
          <a:ext cx="1960850" cy="13725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DLG4NLP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Foundations</a:t>
          </a:r>
        </a:p>
      </dsp:txBody>
      <dsp:txXfrm rot="-5400000">
        <a:off x="1" y="2490371"/>
        <a:ext cx="1372595" cy="588255"/>
      </dsp:txXfrm>
    </dsp:sp>
    <dsp:sp modelId="{4A6EC524-A44A-8F44-97CA-369C939F9F10}">
      <dsp:nvSpPr>
        <dsp:cNvPr id="0" name=""/>
        <dsp:cNvSpPr/>
      </dsp:nvSpPr>
      <dsp:spPr>
        <a:xfrm rot="5400000">
          <a:off x="3853648" y="-676979"/>
          <a:ext cx="1274552" cy="62366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Graph Construction for NLP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Graph Representation Learning for NLP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Graph Encoder-Decoder Models for NLP</a:t>
          </a:r>
        </a:p>
      </dsp:txBody>
      <dsp:txXfrm rot="-5400000">
        <a:off x="1372596" y="1866292"/>
        <a:ext cx="6174439" cy="1150114"/>
      </dsp:txXfrm>
    </dsp:sp>
    <dsp:sp modelId="{B11A64BB-F2EA-9B40-A9E3-CAAF83C886EB}">
      <dsp:nvSpPr>
        <dsp:cNvPr id="0" name=""/>
        <dsp:cNvSpPr/>
      </dsp:nvSpPr>
      <dsp:spPr>
        <a:xfrm rot="5400000">
          <a:off x="-294127" y="4164590"/>
          <a:ext cx="1960850" cy="13725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DLG4NLP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Applications</a:t>
          </a:r>
        </a:p>
      </dsp:txBody>
      <dsp:txXfrm rot="-5400000">
        <a:off x="1" y="4556761"/>
        <a:ext cx="1372595" cy="588255"/>
      </dsp:txXfrm>
    </dsp:sp>
    <dsp:sp modelId="{65F01265-43EC-3F40-A5BF-AC8DF9B515B1}">
      <dsp:nvSpPr>
        <dsp:cNvPr id="0" name=""/>
        <dsp:cNvSpPr/>
      </dsp:nvSpPr>
      <dsp:spPr>
        <a:xfrm rot="5400000">
          <a:off x="3568677" y="1389410"/>
          <a:ext cx="1844494" cy="62366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0" u="none" kern="1200" dirty="0"/>
            <a:t>Information Extraction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0" u="none" kern="1200" dirty="0"/>
            <a:t>Machine Reading Comprehension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0" u="none" kern="1200" dirty="0"/>
            <a:t>Natural Language Generation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0" u="none" kern="1200" dirty="0"/>
            <a:t>Text Clustering and Matching 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Text Mining and Classification</a:t>
          </a:r>
        </a:p>
      </dsp:txBody>
      <dsp:txXfrm rot="-5400000">
        <a:off x="1372596" y="3675533"/>
        <a:ext cx="6146617" cy="16644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72FEAC-40B3-FE44-8C02-5B6CAF7CD418}">
      <dsp:nvSpPr>
        <dsp:cNvPr id="0" name=""/>
        <dsp:cNvSpPr/>
      </dsp:nvSpPr>
      <dsp:spPr>
        <a:xfrm>
          <a:off x="2514504" y="2146184"/>
          <a:ext cx="2623113" cy="2623113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DLG4NLP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Introduction, Foundations, Applications</a:t>
          </a:r>
        </a:p>
      </dsp:txBody>
      <dsp:txXfrm>
        <a:off x="3041866" y="2760636"/>
        <a:ext cx="1568389" cy="1348334"/>
      </dsp:txXfrm>
    </dsp:sp>
    <dsp:sp modelId="{95934908-1D3E-A24E-A936-5D0FC9FC03D7}">
      <dsp:nvSpPr>
        <dsp:cNvPr id="0" name=""/>
        <dsp:cNvSpPr/>
      </dsp:nvSpPr>
      <dsp:spPr>
        <a:xfrm>
          <a:off x="845039" y="1524000"/>
          <a:ext cx="2194296" cy="1912068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DLG4NLP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Demos</a:t>
          </a:r>
        </a:p>
      </dsp:txBody>
      <dsp:txXfrm>
        <a:off x="1367433" y="2008278"/>
        <a:ext cx="1149508" cy="943512"/>
      </dsp:txXfrm>
    </dsp:sp>
    <dsp:sp modelId="{83F5A3F4-4C7F-7042-8BA0-6CAE04613D76}">
      <dsp:nvSpPr>
        <dsp:cNvPr id="0" name=""/>
        <dsp:cNvSpPr/>
      </dsp:nvSpPr>
      <dsp:spPr>
        <a:xfrm rot="20700000">
          <a:off x="2056846" y="210043"/>
          <a:ext cx="1869175" cy="1869175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DLG4NLP Future Directions</a:t>
          </a:r>
        </a:p>
      </dsp:txBody>
      <dsp:txXfrm rot="-20700000">
        <a:off x="2466811" y="620008"/>
        <a:ext cx="1049245" cy="1049245"/>
      </dsp:txXfrm>
    </dsp:sp>
    <dsp:sp modelId="{3B6B5E01-B536-1548-AB67-935F4E791C6B}">
      <dsp:nvSpPr>
        <dsp:cNvPr id="0" name=""/>
        <dsp:cNvSpPr/>
      </dsp:nvSpPr>
      <dsp:spPr>
        <a:xfrm>
          <a:off x="2319165" y="1746733"/>
          <a:ext cx="3357585" cy="3357585"/>
        </a:xfrm>
        <a:prstGeom prst="circularArrow">
          <a:avLst>
            <a:gd name="adj1" fmla="val 4687"/>
            <a:gd name="adj2" fmla="val 299029"/>
            <a:gd name="adj3" fmla="val 2528375"/>
            <a:gd name="adj4" fmla="val 15835222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A9C259-16C3-A94F-B9D5-EE48E4850555}">
      <dsp:nvSpPr>
        <dsp:cNvPr id="0" name=""/>
        <dsp:cNvSpPr/>
      </dsp:nvSpPr>
      <dsp:spPr>
        <a:xfrm>
          <a:off x="650475" y="1101601"/>
          <a:ext cx="2439495" cy="243949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41D325-21FE-0545-8EAD-35833875799F}">
      <dsp:nvSpPr>
        <dsp:cNvPr id="0" name=""/>
        <dsp:cNvSpPr/>
      </dsp:nvSpPr>
      <dsp:spPr>
        <a:xfrm>
          <a:off x="1624486" y="-201843"/>
          <a:ext cx="2630267" cy="263026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039CBB-3DE8-F24E-B606-F465CA4E63A3}">
      <dsp:nvSpPr>
        <dsp:cNvPr id="0" name=""/>
        <dsp:cNvSpPr/>
      </dsp:nvSpPr>
      <dsp:spPr>
        <a:xfrm>
          <a:off x="0" y="792447"/>
          <a:ext cx="4790831" cy="299426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5F42C6-A076-CA40-B349-76586E1B67D7}">
      <dsp:nvSpPr>
        <dsp:cNvPr id="0" name=""/>
        <dsp:cNvSpPr/>
      </dsp:nvSpPr>
      <dsp:spPr>
        <a:xfrm>
          <a:off x="608435" y="2859092"/>
          <a:ext cx="124561" cy="1245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A8D067-57CB-FB48-9BB0-00B51682A9EF}">
      <dsp:nvSpPr>
        <dsp:cNvPr id="0" name=""/>
        <dsp:cNvSpPr/>
      </dsp:nvSpPr>
      <dsp:spPr>
        <a:xfrm>
          <a:off x="670716" y="2921372"/>
          <a:ext cx="1116263" cy="865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03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DLG4NLP Key Foundations</a:t>
          </a:r>
        </a:p>
      </dsp:txBody>
      <dsp:txXfrm>
        <a:off x="670716" y="2921372"/>
        <a:ext cx="1116263" cy="865343"/>
      </dsp:txXfrm>
    </dsp:sp>
    <dsp:sp modelId="{7B718B2E-F6CD-DF40-971C-78C9387A0DDF}">
      <dsp:nvSpPr>
        <dsp:cNvPr id="0" name=""/>
        <dsp:cNvSpPr/>
      </dsp:nvSpPr>
      <dsp:spPr>
        <a:xfrm>
          <a:off x="1707931" y="2045249"/>
          <a:ext cx="225169" cy="2251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AEF2B7-EDFC-4F46-AB5B-F36F02437FA7}">
      <dsp:nvSpPr>
        <dsp:cNvPr id="0" name=""/>
        <dsp:cNvSpPr/>
      </dsp:nvSpPr>
      <dsp:spPr>
        <a:xfrm>
          <a:off x="1820515" y="2157834"/>
          <a:ext cx="1149799" cy="1628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312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DLG4NLP Key Libraries </a:t>
          </a:r>
        </a:p>
      </dsp:txBody>
      <dsp:txXfrm>
        <a:off x="1820515" y="2157834"/>
        <a:ext cx="1149799" cy="1628882"/>
      </dsp:txXfrm>
    </dsp:sp>
    <dsp:sp modelId="{BABD4F86-F87C-4247-B6B1-3C95935A3690}">
      <dsp:nvSpPr>
        <dsp:cNvPr id="0" name=""/>
        <dsp:cNvSpPr/>
      </dsp:nvSpPr>
      <dsp:spPr>
        <a:xfrm>
          <a:off x="3030200" y="1549997"/>
          <a:ext cx="311404" cy="3114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8F1722-7243-8C4C-A1C6-3299DDEC8477}">
      <dsp:nvSpPr>
        <dsp:cNvPr id="0" name=""/>
        <dsp:cNvSpPr/>
      </dsp:nvSpPr>
      <dsp:spPr>
        <a:xfrm>
          <a:off x="3185902" y="1705699"/>
          <a:ext cx="1149799" cy="2081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007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DLG4NLP Future Directions</a:t>
          </a:r>
        </a:p>
      </dsp:txBody>
      <dsp:txXfrm>
        <a:off x="3185902" y="1705699"/>
        <a:ext cx="1149799" cy="20810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332BE-5C69-FF40-8855-AF3A47C973DF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417DD-1FF3-BD4D-8265-B310C2CF8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3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417DD-1FF3-BD4D-8265-B310C2CF8F6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99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Let’s</a:t>
            </a:r>
            <a:r>
              <a:rPr kumimoji="1" lang="zh-CN" altLang="en-US" dirty="0"/>
              <a:t> </a:t>
            </a:r>
            <a:r>
              <a:rPr kumimoji="1" lang="en-US" altLang="zh-CN" dirty="0"/>
              <a:t>first</a:t>
            </a:r>
            <a:r>
              <a:rPr kumimoji="1" lang="zh-CN" altLang="en-US" dirty="0"/>
              <a:t> </a:t>
            </a:r>
            <a:r>
              <a:rPr kumimoji="1" lang="en-US" altLang="zh-CN" dirty="0"/>
              <a:t>review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some</a:t>
            </a:r>
            <a:r>
              <a:rPr kumimoji="1" lang="zh-CN" altLang="en-US" dirty="0"/>
              <a:t> </a:t>
            </a:r>
            <a:r>
              <a:rPr kumimoji="1" lang="en-US" altLang="zh-CN" dirty="0"/>
              <a:t>definitions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various</a:t>
            </a:r>
            <a:r>
              <a:rPr kumimoji="1" lang="zh-CN" altLang="en-US" dirty="0"/>
              <a:t> </a:t>
            </a:r>
            <a:r>
              <a:rPr kumimoji="1" lang="en-US" altLang="zh-CN" dirty="0"/>
              <a:t>types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graphs.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These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concepts</a:t>
            </a:r>
            <a:r>
              <a:rPr kumimoji="1" lang="zh-CN" altLang="en-US" dirty="0"/>
              <a:t> </a:t>
            </a:r>
            <a:r>
              <a:rPr kumimoji="1" lang="en-US" altLang="zh-CN" dirty="0"/>
              <a:t>are</a:t>
            </a:r>
            <a:r>
              <a:rPr kumimoji="1" lang="zh-CN" altLang="en-US" dirty="0"/>
              <a:t> </a:t>
            </a:r>
            <a:r>
              <a:rPr kumimoji="1" lang="en-US" altLang="zh-CN" dirty="0"/>
              <a:t>important</a:t>
            </a:r>
            <a:r>
              <a:rPr kumimoji="1" lang="zh-CN" altLang="en-US" dirty="0"/>
              <a:t> </a:t>
            </a:r>
            <a:r>
              <a:rPr kumimoji="1" lang="en-US" altLang="zh-CN" dirty="0"/>
              <a:t>since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mainly</a:t>
            </a:r>
            <a:r>
              <a:rPr kumimoji="1" lang="zh-CN" altLang="en-US" dirty="0"/>
              <a:t> </a:t>
            </a:r>
            <a:r>
              <a:rPr kumimoji="1" lang="en-US" altLang="zh-CN" dirty="0"/>
              <a:t>depend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</a:t>
            </a:r>
            <a:r>
              <a:rPr kumimoji="1" lang="zh-CN" altLang="en-US" dirty="0"/>
              <a:t> </a:t>
            </a:r>
            <a:r>
              <a:rPr kumimoji="1" lang="en-US" altLang="zh-CN" dirty="0"/>
              <a:t>types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choose</a:t>
            </a:r>
            <a:r>
              <a:rPr kumimoji="1" lang="zh-CN" altLang="en-US" dirty="0"/>
              <a:t> </a:t>
            </a:r>
            <a:r>
              <a:rPr kumimoji="1" lang="en-US" altLang="zh-CN" dirty="0"/>
              <a:t>which</a:t>
            </a:r>
            <a:r>
              <a:rPr kumimoji="1" lang="zh-CN" altLang="en-US" dirty="0"/>
              <a:t> </a:t>
            </a:r>
            <a:r>
              <a:rPr kumimoji="1" lang="en-US" altLang="zh-CN" dirty="0"/>
              <a:t>GNNs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apply.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417DD-1FF3-BD4D-8265-B310C2CF8F6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163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Let’s</a:t>
            </a:r>
            <a:r>
              <a:rPr kumimoji="1" lang="zh-CN" altLang="en-US" dirty="0"/>
              <a:t> </a:t>
            </a:r>
            <a:r>
              <a:rPr kumimoji="1" lang="en-US" altLang="zh-CN" dirty="0"/>
              <a:t>first</a:t>
            </a:r>
            <a:r>
              <a:rPr kumimoji="1" lang="zh-CN" altLang="en-US" dirty="0"/>
              <a:t> </a:t>
            </a:r>
            <a:r>
              <a:rPr kumimoji="1" lang="en-US" altLang="zh-CN" dirty="0"/>
              <a:t>see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overall</a:t>
            </a:r>
            <a:r>
              <a:rPr kumimoji="1" lang="zh-CN" altLang="en-US" dirty="0"/>
              <a:t> </a:t>
            </a:r>
            <a:r>
              <a:rPr kumimoji="1" lang="en-US" altLang="zh-CN" dirty="0"/>
              <a:t>roadmap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which</a:t>
            </a:r>
            <a:r>
              <a:rPr kumimoji="1" lang="zh-CN" altLang="en-US" dirty="0"/>
              <a:t> </a:t>
            </a:r>
            <a:r>
              <a:rPr kumimoji="1" lang="en-US" altLang="zh-CN" dirty="0"/>
              <a:t>GNNs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use</a:t>
            </a:r>
            <a:r>
              <a:rPr kumimoji="1" lang="zh-CN" altLang="en-US" dirty="0"/>
              <a:t> </a:t>
            </a:r>
            <a:r>
              <a:rPr kumimoji="1" lang="en-US" altLang="zh-CN" dirty="0"/>
              <a:t>given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graph.</a:t>
            </a:r>
            <a:r>
              <a:rPr kumimoji="1" lang="zh-CN" altLang="en-US" dirty="0"/>
              <a:t> </a:t>
            </a:r>
            <a:r>
              <a:rPr kumimoji="1" lang="en-US" altLang="zh-CN" dirty="0"/>
              <a:t>This</a:t>
            </a:r>
            <a:r>
              <a:rPr kumimoji="1" lang="zh-CN" altLang="en-US" dirty="0"/>
              <a:t> </a:t>
            </a:r>
            <a:r>
              <a:rPr kumimoji="1" lang="en-US" altLang="zh-CN" dirty="0"/>
              <a:t>works</a:t>
            </a:r>
            <a:r>
              <a:rPr kumimoji="1" lang="zh-CN" altLang="en-US" dirty="0"/>
              <a:t> </a:t>
            </a:r>
            <a:r>
              <a:rPr kumimoji="1" lang="en-US" altLang="zh-CN" dirty="0"/>
              <a:t>like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decision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tree</a:t>
            </a:r>
            <a:r>
              <a:rPr kumimoji="1" lang="zh-CN" altLang="en-US" dirty="0"/>
              <a:t> </a:t>
            </a:r>
            <a:r>
              <a:rPr kumimoji="1" lang="en-US" altLang="zh-CN" dirty="0"/>
              <a:t>which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summarized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help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</a:t>
            </a:r>
            <a:r>
              <a:rPr kumimoji="1" lang="zh-CN" altLang="en-US" dirty="0"/>
              <a:t> </a:t>
            </a:r>
            <a:r>
              <a:rPr kumimoji="1" lang="en-US" altLang="zh-CN" dirty="0"/>
              <a:t>make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this</a:t>
            </a:r>
            <a:r>
              <a:rPr kumimoji="1" lang="zh-CN" altLang="en-US" dirty="0"/>
              <a:t> </a:t>
            </a:r>
            <a:r>
              <a:rPr kumimoji="1" lang="en-US" altLang="zh-CN" dirty="0"/>
              <a:t>decision.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short,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decide</a:t>
            </a:r>
            <a:r>
              <a:rPr kumimoji="1" lang="zh-CN" altLang="en-US" dirty="0"/>
              <a:t> </a:t>
            </a:r>
            <a:r>
              <a:rPr kumimoji="1" lang="en-US" altLang="zh-CN" dirty="0"/>
              <a:t>whether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apply</a:t>
            </a:r>
            <a:r>
              <a:rPr kumimoji="1" lang="zh-CN" altLang="en-US" dirty="0"/>
              <a:t> </a:t>
            </a:r>
            <a:r>
              <a:rPr kumimoji="1" lang="en-US" altLang="zh-CN" dirty="0"/>
              <a:t>homogeneous</a:t>
            </a:r>
            <a:r>
              <a:rPr kumimoji="1" lang="zh-CN" altLang="en-US" dirty="0"/>
              <a:t> </a:t>
            </a:r>
            <a:r>
              <a:rPr kumimoji="1" lang="en-US" altLang="zh-CN" dirty="0"/>
              <a:t>GNNs,</a:t>
            </a:r>
            <a:r>
              <a:rPr kumimoji="1" lang="zh-CN" altLang="en-US" dirty="0"/>
              <a:t> </a:t>
            </a:r>
            <a:r>
              <a:rPr kumimoji="1" lang="en-US" altLang="zh-CN" dirty="0"/>
              <a:t>multi-relational</a:t>
            </a:r>
            <a:r>
              <a:rPr kumimoji="1" lang="zh-CN" altLang="en-US" dirty="0"/>
              <a:t> </a:t>
            </a:r>
            <a:r>
              <a:rPr kumimoji="1" lang="en-US" altLang="zh-CN" dirty="0"/>
              <a:t>GNNs</a:t>
            </a:r>
            <a:r>
              <a:rPr kumimoji="1" lang="zh-CN" altLang="en-US" dirty="0"/>
              <a:t> </a:t>
            </a:r>
            <a:r>
              <a:rPr kumimoji="1" lang="en-US" altLang="zh-CN" dirty="0"/>
              <a:t>or</a:t>
            </a:r>
            <a:r>
              <a:rPr kumimoji="1" lang="zh-CN" altLang="en-US" dirty="0"/>
              <a:t> </a:t>
            </a:r>
            <a:r>
              <a:rPr kumimoji="1" lang="en-US" altLang="zh-CN" dirty="0"/>
              <a:t>heterogeneous</a:t>
            </a:r>
            <a:r>
              <a:rPr kumimoji="1" lang="zh-CN" altLang="en-US" dirty="0"/>
              <a:t> </a:t>
            </a:r>
            <a:r>
              <a:rPr kumimoji="1" lang="en-US" altLang="zh-CN" dirty="0"/>
              <a:t>GNNs</a:t>
            </a:r>
            <a:r>
              <a:rPr kumimoji="1" lang="zh-CN" altLang="en-US" dirty="0"/>
              <a:t> </a:t>
            </a:r>
            <a:r>
              <a:rPr kumimoji="1" lang="en-US" altLang="zh-CN" dirty="0"/>
              <a:t>based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input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</a:t>
            </a:r>
            <a:r>
              <a:rPr kumimoji="1" lang="zh-CN" altLang="en-US" dirty="0"/>
              <a:t> </a:t>
            </a:r>
            <a:r>
              <a:rPr kumimoji="1" lang="en-US" altLang="zh-CN" dirty="0"/>
              <a:t>types.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417DD-1FF3-BD4D-8265-B310C2CF8F6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08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When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use</a:t>
            </a:r>
            <a:r>
              <a:rPr kumimoji="1" lang="zh-CN" altLang="en-US" dirty="0"/>
              <a:t> </a:t>
            </a:r>
            <a:r>
              <a:rPr kumimoji="1" lang="en-US" altLang="zh-CN" dirty="0"/>
              <a:t>homogeneous</a:t>
            </a:r>
            <a:r>
              <a:rPr kumimoji="1" lang="zh-CN" altLang="en-US" dirty="0"/>
              <a:t> </a:t>
            </a:r>
            <a:r>
              <a:rPr kumimoji="1" lang="en-US" altLang="zh-CN" dirty="0"/>
              <a:t>GNNs?</a:t>
            </a:r>
          </a:p>
          <a:p>
            <a:r>
              <a:rPr kumimoji="1" lang="en-US" altLang="zh-CN" dirty="0"/>
              <a:t>(c)Given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graph,</a:t>
            </a:r>
            <a:r>
              <a:rPr kumimoji="1" lang="zh-CN" altLang="en-US" dirty="0"/>
              <a:t> </a:t>
            </a:r>
            <a:r>
              <a:rPr kumimoji="1" lang="en-US" altLang="zh-CN" dirty="0"/>
              <a:t>…</a:t>
            </a:r>
          </a:p>
          <a:p>
            <a:r>
              <a:rPr kumimoji="1" lang="en-US" altLang="zh-CN" dirty="0"/>
              <a:t>(c)homogeneous</a:t>
            </a:r>
            <a:r>
              <a:rPr kumimoji="1" lang="zh-CN" altLang="en-US" dirty="0"/>
              <a:t> </a:t>
            </a:r>
            <a:r>
              <a:rPr kumimoji="1" lang="en-US" altLang="zh-CN" dirty="0"/>
              <a:t>GNNs</a:t>
            </a:r>
            <a:r>
              <a:rPr kumimoji="1" lang="zh-CN" altLang="en-US" dirty="0"/>
              <a:t> </a:t>
            </a:r>
            <a:r>
              <a:rPr kumimoji="1" lang="en-US" altLang="zh-CN" dirty="0"/>
              <a:t>include</a:t>
            </a:r>
            <a:r>
              <a:rPr kumimoji="1" lang="zh-CN" altLang="en-US" dirty="0"/>
              <a:t> </a:t>
            </a:r>
            <a:r>
              <a:rPr kumimoji="1" lang="en-US" altLang="zh-CN" dirty="0"/>
              <a:t>many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GNN</a:t>
            </a:r>
            <a:r>
              <a:rPr kumimoji="1" lang="zh-CN" altLang="en-US" dirty="0"/>
              <a:t> </a:t>
            </a:r>
            <a:r>
              <a:rPr kumimoji="1" lang="en-US" altLang="zh-CN" dirty="0"/>
              <a:t>variants</a:t>
            </a:r>
            <a:r>
              <a:rPr kumimoji="1" lang="zh-CN" altLang="en-US" dirty="0"/>
              <a:t> </a:t>
            </a:r>
            <a:r>
              <a:rPr kumimoji="1" lang="en-US" altLang="zh-CN" dirty="0"/>
              <a:t>which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have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introduced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introduction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part.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417DD-1FF3-BD4D-8265-B310C2CF8F6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953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Given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non-homogeneous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</a:t>
            </a:r>
            <a:r>
              <a:rPr kumimoji="1" lang="zh-CN" altLang="en-US" dirty="0"/>
              <a:t> </a:t>
            </a:r>
            <a:r>
              <a:rPr kumimoji="1" lang="en-US" altLang="zh-CN" dirty="0"/>
              <a:t>which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contains</a:t>
            </a:r>
            <a:r>
              <a:rPr kumimoji="1" lang="zh-CN" altLang="en-US" dirty="0"/>
              <a:t> </a:t>
            </a:r>
            <a:r>
              <a:rPr kumimoji="1" lang="en-US" altLang="zh-CN" dirty="0"/>
              <a:t>various</a:t>
            </a:r>
            <a:r>
              <a:rPr kumimoji="1" lang="zh-CN" altLang="en-US" dirty="0"/>
              <a:t> </a:t>
            </a:r>
            <a:r>
              <a:rPr kumimoji="1" lang="en-US" altLang="zh-CN" dirty="0"/>
              <a:t>edge</a:t>
            </a:r>
            <a:r>
              <a:rPr kumimoji="1" lang="zh-CN" altLang="en-US" dirty="0"/>
              <a:t> </a:t>
            </a:r>
            <a:r>
              <a:rPr kumimoji="1" lang="en-US" altLang="zh-CN" dirty="0"/>
              <a:t>types,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can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legerage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r>
              <a:rPr kumimoji="1" lang="en-US" altLang="zh-CN" dirty="0"/>
              <a:t>(c)</a:t>
            </a:r>
            <a:r>
              <a:rPr kumimoji="1" lang="en-US" altLang="zh-CN" dirty="0" err="1"/>
              <a:t>levi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conversion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….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Then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can</a:t>
            </a:r>
            <a:r>
              <a:rPr kumimoji="1" lang="zh-CN" altLang="en-US" dirty="0"/>
              <a:t> </a:t>
            </a:r>
            <a:r>
              <a:rPr kumimoji="1" lang="en-US" altLang="zh-CN" dirty="0"/>
              <a:t>simply</a:t>
            </a:r>
            <a:r>
              <a:rPr kumimoji="1" lang="zh-CN" altLang="en-US" dirty="0"/>
              <a:t> </a:t>
            </a:r>
            <a:r>
              <a:rPr kumimoji="1" lang="en-US" altLang="zh-CN" dirty="0"/>
              <a:t>apply</a:t>
            </a:r>
            <a:r>
              <a:rPr kumimoji="1" lang="zh-CN" altLang="en-US" dirty="0"/>
              <a:t> </a:t>
            </a:r>
            <a:r>
              <a:rPr kumimoji="1" lang="en-US" altLang="zh-CN" dirty="0"/>
              <a:t>homogeneous</a:t>
            </a:r>
            <a:r>
              <a:rPr kumimoji="1" lang="zh-CN" altLang="en-US" dirty="0"/>
              <a:t> </a:t>
            </a:r>
            <a:r>
              <a:rPr kumimoji="1" lang="en-US" altLang="zh-CN" dirty="0"/>
              <a:t>GNNs.</a:t>
            </a:r>
          </a:p>
          <a:p>
            <a:r>
              <a:rPr kumimoji="1" lang="en-US" altLang="zh-CN" dirty="0"/>
              <a:t>(c)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key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dea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regard</a:t>
            </a:r>
            <a:r>
              <a:rPr kumimoji="1" lang="zh-CN" altLang="en-US" dirty="0"/>
              <a:t> </a:t>
            </a:r>
            <a:r>
              <a:rPr kumimoji="1" lang="en-US" altLang="zh-CN" dirty="0"/>
              <a:t>each</a:t>
            </a:r>
            <a:r>
              <a:rPr kumimoji="1" lang="zh-CN" altLang="en-US" dirty="0"/>
              <a:t> </a:t>
            </a:r>
            <a:r>
              <a:rPr kumimoji="1" lang="en-US" altLang="zh-CN" dirty="0"/>
              <a:t>edge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original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</a:t>
            </a:r>
            <a:r>
              <a:rPr kumimoji="1" lang="zh-CN" altLang="en-US" dirty="0"/>
              <a:t> </a:t>
            </a:r>
            <a:r>
              <a:rPr kumimoji="1" lang="en-US" altLang="zh-CN" dirty="0"/>
              <a:t>as</a:t>
            </a:r>
            <a:r>
              <a:rPr kumimoji="1" lang="zh-CN" altLang="en-US" dirty="0"/>
              <a:t> </a:t>
            </a:r>
            <a:r>
              <a:rPr kumimoji="1" lang="en-US" altLang="zh-CN" dirty="0"/>
              <a:t>new</a:t>
            </a:r>
            <a:r>
              <a:rPr kumimoji="1" lang="zh-CN" altLang="en-US" dirty="0"/>
              <a:t> </a:t>
            </a:r>
            <a:r>
              <a:rPr kumimoji="1" lang="en-US" altLang="zh-CN" dirty="0"/>
              <a:t>nodes,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connect</a:t>
            </a:r>
            <a:r>
              <a:rPr kumimoji="1" lang="zh-CN" altLang="en-US" dirty="0"/>
              <a:t> </a:t>
            </a:r>
            <a:r>
              <a:rPr kumimoji="1" lang="en-US" altLang="zh-CN" dirty="0"/>
              <a:t>original</a:t>
            </a:r>
            <a:r>
              <a:rPr kumimoji="1" lang="zh-CN" altLang="en-US" dirty="0"/>
              <a:t> </a:t>
            </a:r>
            <a:r>
              <a:rPr kumimoji="1" lang="en-US" altLang="zh-CN" dirty="0"/>
              <a:t>nodes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new</a:t>
            </a:r>
            <a:r>
              <a:rPr kumimoji="1" lang="zh-CN" altLang="en-US" dirty="0"/>
              <a:t> </a:t>
            </a:r>
            <a:r>
              <a:rPr kumimoji="1" lang="en-US" altLang="zh-CN" dirty="0"/>
              <a:t>nodes.</a:t>
            </a:r>
            <a:r>
              <a:rPr kumimoji="1" lang="zh-CN" altLang="en-US" dirty="0"/>
              <a:t> </a:t>
            </a:r>
            <a:r>
              <a:rPr kumimoji="1" lang="en-US" altLang="zh-CN" dirty="0"/>
              <a:t>As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result,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get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bipartite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417DD-1FF3-BD4D-8265-B310C2CF8F6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900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know</a:t>
            </a:r>
            <a:r>
              <a:rPr kumimoji="1" lang="zh-CN" altLang="en-US" dirty="0"/>
              <a:t> </a:t>
            </a:r>
            <a:r>
              <a:rPr kumimoji="1" lang="en-US" altLang="zh-CN" dirty="0"/>
              <a:t>edge</a:t>
            </a:r>
            <a:r>
              <a:rPr kumimoji="1" lang="zh-CN" altLang="en-US" dirty="0"/>
              <a:t> </a:t>
            </a:r>
            <a:r>
              <a:rPr kumimoji="1" lang="en-US" altLang="zh-CN" dirty="0"/>
              <a:t>direction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important</a:t>
            </a:r>
            <a:r>
              <a:rPr kumimoji="1" lang="zh-CN" altLang="en-US" dirty="0"/>
              <a:t> </a:t>
            </a:r>
            <a:r>
              <a:rPr kumimoji="1" lang="en-US" altLang="zh-CN" dirty="0"/>
              <a:t>(think</a:t>
            </a:r>
            <a:r>
              <a:rPr kumimoji="1" lang="zh-CN" altLang="en-US" dirty="0"/>
              <a:t> </a:t>
            </a:r>
            <a:r>
              <a:rPr kumimoji="1" lang="en-US" altLang="zh-CN" dirty="0"/>
              <a:t>about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success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BiLSTM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BERT).</a:t>
            </a:r>
            <a:r>
              <a:rPr kumimoji="1" lang="zh-CN" altLang="en-US" dirty="0"/>
              <a:t> </a:t>
            </a:r>
            <a:r>
              <a:rPr kumimoji="1" lang="en-US" altLang="zh-CN" dirty="0"/>
              <a:t>Given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directed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graph,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might</a:t>
            </a:r>
            <a:r>
              <a:rPr kumimoji="1" lang="zh-CN" altLang="en-US" dirty="0"/>
              <a:t> </a:t>
            </a:r>
            <a:r>
              <a:rPr kumimoji="1" lang="en-US" altLang="zh-CN" dirty="0"/>
              <a:t>not</a:t>
            </a:r>
            <a:r>
              <a:rPr kumimoji="1" lang="zh-CN" altLang="en-US" dirty="0"/>
              <a:t> </a:t>
            </a:r>
            <a:r>
              <a:rPr kumimoji="1" lang="en-US" altLang="zh-CN" dirty="0"/>
              <a:t>able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directly</a:t>
            </a:r>
            <a:r>
              <a:rPr kumimoji="1" lang="zh-CN" altLang="en-US" dirty="0"/>
              <a:t> </a:t>
            </a:r>
            <a:r>
              <a:rPr kumimoji="1" lang="en-US" altLang="zh-CN" dirty="0"/>
              <a:t>apply</a:t>
            </a:r>
            <a:r>
              <a:rPr kumimoji="1" lang="zh-CN" altLang="en-US" dirty="0"/>
              <a:t> </a:t>
            </a:r>
            <a:r>
              <a:rPr kumimoji="1" lang="en-US" altLang="zh-CN" dirty="0"/>
              <a:t>some</a:t>
            </a:r>
            <a:r>
              <a:rPr kumimoji="1" lang="zh-CN" altLang="en-US" dirty="0"/>
              <a:t> </a:t>
            </a:r>
            <a:r>
              <a:rPr kumimoji="1" lang="en-US" altLang="zh-CN" dirty="0"/>
              <a:t>homogeneous</a:t>
            </a:r>
            <a:r>
              <a:rPr kumimoji="1" lang="zh-CN" altLang="en-US" dirty="0"/>
              <a:t> </a:t>
            </a:r>
            <a:r>
              <a:rPr kumimoji="1" lang="en-US" altLang="zh-CN" dirty="0"/>
              <a:t>GNNs</a:t>
            </a:r>
            <a:r>
              <a:rPr kumimoji="1" lang="zh-CN" altLang="en-US" dirty="0"/>
              <a:t> </a:t>
            </a:r>
            <a:r>
              <a:rPr kumimoji="1" lang="en-US" altLang="zh-CN" dirty="0"/>
              <a:t>which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lead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edge</a:t>
            </a:r>
            <a:r>
              <a:rPr kumimoji="1" lang="zh-CN" altLang="en-US" dirty="0"/>
              <a:t> </a:t>
            </a:r>
            <a:r>
              <a:rPr kumimoji="1" lang="en-US" altLang="zh-CN" dirty="0"/>
              <a:t>direction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information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loss.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(c)</a:t>
            </a:r>
            <a:r>
              <a:rPr lang="en-US" altLang="zh-CN" dirty="0"/>
              <a:t>Common</a:t>
            </a:r>
            <a:r>
              <a:rPr lang="zh-CN" altLang="en-US" dirty="0"/>
              <a:t> </a:t>
            </a:r>
            <a:r>
              <a:rPr lang="en-US" altLang="zh-CN" dirty="0"/>
              <a:t>strategies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handling</a:t>
            </a:r>
            <a:r>
              <a:rPr lang="zh-CN" altLang="en-US" dirty="0"/>
              <a:t> </a:t>
            </a:r>
            <a:r>
              <a:rPr lang="en-US" altLang="zh-CN" dirty="0"/>
              <a:t>directed</a:t>
            </a:r>
            <a:r>
              <a:rPr lang="zh-CN" altLang="en-US" dirty="0"/>
              <a:t> </a:t>
            </a:r>
            <a:r>
              <a:rPr lang="en-US" altLang="zh-CN" dirty="0"/>
              <a:t>graphs</a:t>
            </a:r>
            <a:r>
              <a:rPr lang="zh-CN" altLang="en-US" dirty="0"/>
              <a:t> </a:t>
            </a:r>
            <a:r>
              <a:rPr lang="en-US" altLang="zh-CN" dirty="0"/>
              <a:t>include</a:t>
            </a:r>
            <a:r>
              <a:rPr lang="zh-CN" altLang="en-US" dirty="0"/>
              <a:t> </a:t>
            </a:r>
            <a:r>
              <a:rPr lang="en-US" altLang="zh-CN" dirty="0"/>
              <a:t>a),</a:t>
            </a:r>
            <a:r>
              <a:rPr lang="zh-CN" altLang="en-US" dirty="0"/>
              <a:t> </a:t>
            </a:r>
            <a:r>
              <a:rPr lang="en-US" altLang="zh-CN" dirty="0"/>
              <a:t>b),</a:t>
            </a:r>
            <a:r>
              <a:rPr lang="zh-CN" altLang="en-US" dirty="0"/>
              <a:t> </a:t>
            </a:r>
            <a:r>
              <a:rPr lang="en-US" altLang="zh-CN" dirty="0"/>
              <a:t>c)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introduce</a:t>
            </a:r>
            <a:r>
              <a:rPr kumimoji="1" lang="zh-CN" altLang="en-US" dirty="0"/>
              <a:t> </a:t>
            </a:r>
            <a:r>
              <a:rPr kumimoji="1" lang="en-US" altLang="zh-CN" dirty="0"/>
              <a:t>each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them</a:t>
            </a:r>
            <a:r>
              <a:rPr kumimoji="1" lang="zh-CN" altLang="en-US" dirty="0"/>
              <a:t> </a:t>
            </a:r>
            <a:r>
              <a:rPr kumimoji="1" lang="en-US" altLang="zh-CN" dirty="0"/>
              <a:t>next.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417DD-1FF3-BD4D-8265-B310C2CF8F6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6061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 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j}=\left\{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\begin{aligned}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&amp;default, &amp;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{$e_{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j}$ is originally existing in the graph} 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&amp;inverse, &amp;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{$e_{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j}$ is the inverse edge} 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&amp;self, &amp;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j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\end{aligned}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\right.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417DD-1FF3-BD4D-8265-B310C2CF8F6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196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summarized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varaints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Bidirectional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GNNs.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called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Bi-Sep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GNN.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(c)Bi-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similarly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famous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BiLSTM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{h}^{k}_{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dashv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&amp;=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{GNN}(\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{h}^{k-1}_{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dashv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}, \{\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{h}^{k-1}_{j,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dashv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}: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v_j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{N}_{\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dashv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v_i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  \})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{h}^{k}_{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vdash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&amp;=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{GNN}(\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{h}^{k-1}_{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vdash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}, \{\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{h}^{k-1}_{j,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vdash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}: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v_j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{N}_{\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vdash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v_i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  \})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{h}^{K}_{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=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{h}^{K}_{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dashv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||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{h}^{K}_{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vdash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417DD-1FF3-BD4D-8265-B310C2CF8F6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860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called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Bi-Fuse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GNN.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(c)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{h}^{k}_{\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{N}_{\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dashv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v_i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)} &amp;=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{AGG}(\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{h}^{k-1}_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\{\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{h}^{k-1}_j: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v_j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{N}_{\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dashv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v_i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  \})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{h}^{k}_{\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{N}_{\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vdash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v_i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)} &amp;=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{AGG}(\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{h}^{k-1}_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\{\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{h}^{k-1}_j: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v_j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{N}_{\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vdash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v_i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  \})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{h}^k_{\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{N}(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v_i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)} =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{Fuse}(\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{h}^{k}_{\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{N}_{\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dashv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v_i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)},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bi_fuse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{h}^{k}_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= \sigma(\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{h}^{k-1}_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{h}^k_{\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{N}(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v_i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)})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417DD-1FF3-BD4D-8265-B310C2CF8F6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561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multi-relational</a:t>
            </a:r>
            <a:r>
              <a:rPr lang="zh-CN" altLang="en-US" dirty="0"/>
              <a:t> </a:t>
            </a:r>
            <a:r>
              <a:rPr lang="en-US" altLang="zh-CN" dirty="0"/>
              <a:t>GNNs?</a:t>
            </a:r>
          </a:p>
          <a:p>
            <a:r>
              <a:rPr kumimoji="1" lang="en-US" altLang="zh-CN" dirty="0"/>
              <a:t>(c)Given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graph,</a:t>
            </a:r>
            <a:r>
              <a:rPr kumimoji="1" lang="zh-CN" altLang="en-US" dirty="0"/>
              <a:t> </a:t>
            </a:r>
            <a:r>
              <a:rPr kumimoji="1" lang="en-US" altLang="zh-CN" dirty="0"/>
              <a:t>…</a:t>
            </a:r>
          </a:p>
          <a:p>
            <a:r>
              <a:rPr kumimoji="1" lang="en-US" altLang="zh-CN" dirty="0"/>
              <a:t>(c)multi-relational</a:t>
            </a:r>
            <a:r>
              <a:rPr kumimoji="1" lang="zh-CN" altLang="en-US" dirty="0"/>
              <a:t> </a:t>
            </a:r>
            <a:r>
              <a:rPr kumimoji="1" lang="en-US" altLang="zh-CN" dirty="0"/>
              <a:t>GNNs</a:t>
            </a:r>
            <a:r>
              <a:rPr kumimoji="1" lang="zh-CN" altLang="en-US" dirty="0"/>
              <a:t> </a:t>
            </a:r>
            <a:r>
              <a:rPr kumimoji="1" lang="en-US" altLang="zh-CN" dirty="0"/>
              <a:t>have</a:t>
            </a:r>
            <a:r>
              <a:rPr kumimoji="1" lang="zh-CN" altLang="en-US" dirty="0"/>
              <a:t> </a:t>
            </a:r>
            <a:r>
              <a:rPr kumimoji="1" lang="en-US" altLang="zh-CN" dirty="0"/>
              <a:t>various</a:t>
            </a:r>
            <a:r>
              <a:rPr kumimoji="1" lang="zh-CN" altLang="en-US" dirty="0"/>
              <a:t> </a:t>
            </a:r>
            <a:r>
              <a:rPr kumimoji="1" lang="en-US" altLang="zh-CN" dirty="0"/>
              <a:t>types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architectures.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sumarized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three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common</a:t>
            </a:r>
            <a:r>
              <a:rPr kumimoji="1" lang="zh-CN" altLang="en-US" dirty="0"/>
              <a:t> </a:t>
            </a:r>
            <a:r>
              <a:rPr kumimoji="1" lang="en-US" altLang="zh-CN" dirty="0"/>
              <a:t>variants</a:t>
            </a:r>
            <a:r>
              <a:rPr kumimoji="1" lang="zh-CN" altLang="en-US" dirty="0"/>
              <a:t> </a:t>
            </a:r>
            <a:r>
              <a:rPr kumimoji="1" lang="en-US" altLang="zh-CN" dirty="0"/>
              <a:t>which</a:t>
            </a:r>
            <a:r>
              <a:rPr kumimoji="1" lang="zh-CN" altLang="en-US" dirty="0"/>
              <a:t> </a:t>
            </a:r>
            <a:r>
              <a:rPr kumimoji="1" lang="en-US" altLang="zh-CN" dirty="0"/>
              <a:t>either</a:t>
            </a:r>
            <a:r>
              <a:rPr kumimoji="1" lang="zh-CN" altLang="en-US" dirty="0"/>
              <a:t> </a:t>
            </a:r>
            <a:r>
              <a:rPr kumimoji="1" lang="en-US" altLang="zh-CN" dirty="0"/>
              <a:t>a),</a:t>
            </a:r>
            <a:r>
              <a:rPr kumimoji="1" lang="zh-CN" altLang="en-US" dirty="0"/>
              <a:t> </a:t>
            </a:r>
            <a:r>
              <a:rPr kumimoji="1" lang="en-US" altLang="zh-CN" dirty="0"/>
              <a:t>b),</a:t>
            </a:r>
            <a:r>
              <a:rPr kumimoji="1" lang="zh-CN" altLang="en-US" dirty="0"/>
              <a:t> </a:t>
            </a:r>
            <a:r>
              <a:rPr kumimoji="1" lang="en-US" altLang="zh-CN" dirty="0"/>
              <a:t>c)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417DD-1FF3-BD4D-8265-B310C2CF8F6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5390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R-GNN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variant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this.(c)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features,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{h}^{k}_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\sigma(\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{h}^{k-1}_{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}, \sum_{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v_j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{N}(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v_i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)}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{AGG}(\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{h}^{k-1}_{j},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{\theta}^{k}))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{h}^{k}_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\sigma(\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{h}^{k-1}_{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}, \sum_{r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{E}} \sum_{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v_j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{N}_{r}(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v_i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)}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{AGG}(\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{h}^{k-1}_{j},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{\theta}^{k}_{r}))</a:t>
            </a:r>
          </a:p>
          <a:p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Key</a:t>
            </a:r>
            <a:r>
              <a:rPr lang="zh-CN" altLang="en-US" dirty="0"/>
              <a:t> </a:t>
            </a:r>
            <a:r>
              <a:rPr lang="en-US" altLang="zh-CN" dirty="0"/>
              <a:t>idea:</a:t>
            </a:r>
            <a:r>
              <a:rPr lang="zh-CN" altLang="en-US" dirty="0"/>
              <a:t> </a:t>
            </a:r>
            <a:r>
              <a:rPr lang="en-US" altLang="zh-CN" dirty="0"/>
              <a:t>apply</a:t>
            </a:r>
            <a:r>
              <a:rPr lang="zh-CN" altLang="en-US" dirty="0"/>
              <a:t> </a:t>
            </a:r>
            <a:r>
              <a:rPr lang="en-US" altLang="zh-CN" dirty="0"/>
              <a:t>relation-specific</a:t>
            </a:r>
            <a:r>
              <a:rPr lang="zh-CN" altLang="en-US" dirty="0"/>
              <a:t> </a:t>
            </a:r>
            <a:r>
              <a:rPr lang="en-US" altLang="zh-CN" dirty="0"/>
              <a:t>node</a:t>
            </a:r>
            <a:r>
              <a:rPr lang="zh-CN" altLang="en-US" dirty="0"/>
              <a:t> </a:t>
            </a:r>
            <a:r>
              <a:rPr lang="en-US" altLang="zh-CN" dirty="0"/>
              <a:t>feature</a:t>
            </a:r>
            <a:r>
              <a:rPr lang="zh-CN" altLang="en-US" dirty="0"/>
              <a:t> </a:t>
            </a:r>
            <a:r>
              <a:rPr lang="en-US" altLang="zh-CN" dirty="0"/>
              <a:t>transformation</a:t>
            </a:r>
            <a:endParaRPr lang="en-US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417DD-1FF3-BD4D-8265-B310C2CF8F6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771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417DD-1FF3-BD4D-8265-B310C2CF8F6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226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apply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R-GNN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idea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GCN,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R-GCN.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(c)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equation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{h}^{k}_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\sigma(\sum_{r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{E}} \sum_{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v_j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{N}_{r}(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v_i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)} {\frac{1}{c_{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r}} 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{W}^{k}_{r}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{h}^{k-1}_{j}} } +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{W}^{k}_{0}\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{h}^{k-1}_{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})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\quad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r} = |\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{N}_{r}(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v_i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)|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417DD-1FF3-BD4D-8265-B310C2CF8F6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7465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R-GNN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good</a:t>
            </a:r>
            <a:r>
              <a:rPr kumimoji="1" lang="zh-CN" altLang="en-US" dirty="0"/>
              <a:t> </a:t>
            </a:r>
            <a:r>
              <a:rPr kumimoji="1" lang="en-US" altLang="zh-CN" dirty="0"/>
              <a:t>at</a:t>
            </a:r>
            <a:r>
              <a:rPr kumimoji="1" lang="zh-CN" altLang="en-US" dirty="0"/>
              <a:t> </a:t>
            </a:r>
            <a:r>
              <a:rPr kumimoji="1" lang="en-US" altLang="zh-CN" dirty="0"/>
              <a:t>doing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relation-</a:t>
            </a:r>
            <a:r>
              <a:rPr kumimoji="1" lang="en-US" altLang="zh-CN" dirty="0" err="1"/>
              <a:t>specic</a:t>
            </a:r>
            <a:r>
              <a:rPr kumimoji="1" lang="zh-CN" altLang="en-US" dirty="0"/>
              <a:t> </a:t>
            </a:r>
            <a:r>
              <a:rPr kumimoji="1" lang="en-US" altLang="zh-CN" dirty="0"/>
              <a:t>message</a:t>
            </a:r>
            <a:r>
              <a:rPr kumimoji="1" lang="zh-CN" altLang="en-US" dirty="0"/>
              <a:t> </a:t>
            </a:r>
            <a:r>
              <a:rPr kumimoji="1" lang="en-US" altLang="zh-CN" dirty="0"/>
              <a:t>passing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hence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handle</a:t>
            </a:r>
            <a:r>
              <a:rPr kumimoji="1" lang="zh-CN" altLang="en-US" dirty="0"/>
              <a:t> </a:t>
            </a:r>
            <a:r>
              <a:rPr kumimoji="1" lang="en-US" altLang="zh-CN" dirty="0"/>
              <a:t>multi-relational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graph. However, expensive…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There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are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two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common</a:t>
            </a:r>
            <a:r>
              <a:rPr kumimoji="1" lang="zh-CN" altLang="en-US" dirty="0"/>
              <a:t> </a:t>
            </a:r>
            <a:r>
              <a:rPr kumimoji="1" lang="en-US" altLang="zh-CN" dirty="0"/>
              <a:t>ways.</a:t>
            </a:r>
            <a:r>
              <a:rPr kumimoji="1" lang="zh-CN" altLang="en-US" dirty="0"/>
              <a:t> </a:t>
            </a:r>
            <a:r>
              <a:rPr kumimoji="1" lang="en-US" altLang="zh-CN" dirty="0"/>
              <a:t>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(c)introduce</a:t>
            </a:r>
            <a:r>
              <a:rPr kumimoji="1" lang="zh-CN" altLang="en-US" dirty="0"/>
              <a:t> </a:t>
            </a:r>
            <a:r>
              <a:rPr kumimoji="1" lang="en-US" altLang="zh-CN" dirty="0"/>
              <a:t>basis</a:t>
            </a:r>
            <a:r>
              <a:rPr kumimoji="1" lang="zh-CN" altLang="en-US" dirty="0"/>
              <a:t> </a:t>
            </a:r>
            <a:r>
              <a:rPr kumimoji="1" lang="en-US" altLang="zh-CN" dirty="0"/>
              <a:t>decomposition,</a:t>
            </a:r>
            <a:r>
              <a:rPr kumimoji="1" lang="zh-CN" altLang="en-US" dirty="0"/>
              <a:t> </a:t>
            </a:r>
            <a:r>
              <a:rPr kumimoji="1" lang="en-US" altLang="zh-CN" dirty="0"/>
              <a:t>which</a:t>
            </a:r>
            <a:r>
              <a:rPr kumimoji="1" lang="zh-CN" altLang="en-US" dirty="0"/>
              <a:t> </a:t>
            </a:r>
            <a:r>
              <a:rPr kumimoji="1" lang="en-US" altLang="zh-CN" dirty="0"/>
              <a:t>regards the relation matrices as the linear combination of shared basis, which can be seen as a form of weight sharing between different relations.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(c)The second strategy is</a:t>
            </a:r>
            <a:r>
              <a:rPr kumimoji="1" lang="zh-CN" altLang="en-US" dirty="0"/>
              <a:t> 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block-diagonal</a:t>
            </a:r>
            <a:r>
              <a:rPr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decomposition</a:t>
            </a:r>
            <a:r>
              <a:rPr kumimoji="0"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which</a:t>
            </a:r>
            <a:r>
              <a:rPr kumimoji="0" lang="zh-CN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/>
              <a:t>can be seen as a matrix sparsity constraint.</a:t>
            </a:r>
            <a:endParaRPr kumimoji="1" lang="zh-CN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Both of the two regularization methods aim to decrease the number of parameters, further alleviating the overfitting problem. The first strategy in eq. \ref{</a:t>
            </a:r>
            <a:r>
              <a:rPr kumimoji="1" lang="en-US" altLang="zh-CN" dirty="0" err="1"/>
              <a:t>eq:basis</a:t>
            </a:r>
            <a:r>
              <a:rPr kumimoji="1" lang="en-US" altLang="zh-CN" dirty="0"/>
              <a:t>} actually regard the relation matrices as the linear combination of shared basis, which can be seen as a form of weight sharing between different relations.  The second strategy can be seen as a matrix sparsity constraint. It holds the hypothesis that the latent features can be represented by sets of variables that are more tightly coupled within groups than across groups.</a:t>
            </a:r>
            <a:endParaRPr kumimoji="1" lang="zh-CN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{\theta}_{r}^{k} = \sum_{b=1}^{B}a_{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}^{k}\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{V}_{b}^{k}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\quad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{V}_{b}^{(k)}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{R}^{d \times d}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{\theta}_{r}^{k} =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bigoplus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_{b=1}^{B}\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{Q}_{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}^{k}=\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{Q}_{1r}^k,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{Q}_{2r}^k, ...,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{Q}_{Br}^k)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\quad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{Q}_{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}^{(k)}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{R}^{d/B \times d/B}</a:t>
            </a:r>
          </a:p>
          <a:p>
            <a:endParaRPr kumimoji="1" lang="en-US" altLang="zh-CN" dirty="0"/>
          </a:p>
          <a:p>
            <a:endParaRPr kumimoji="1"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417DD-1FF3-BD4D-8265-B310C2CF8F6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3446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multi-relational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GNN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explicitly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edge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GNNs.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(c)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variants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e_ij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participate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aggregation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(c)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Compared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varaint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variant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updates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e_ij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{h}^{k}_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\sigma(\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{h}^{k-1}_{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}, \sum_{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v_j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{N}(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v_i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)}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{AGG}(\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{h}^{k-1}_{j},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{e}_{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i,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{\theta}^{k}))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{h}^{k}_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\sigma(\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{h}^{k-1}_{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}, \sum_{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v_j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{N}(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v_i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)}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{AGG}(\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{h}^{k-1}_{j},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{e}_{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i,j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}^{k-1},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{\theta}^{k})), \quad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{e}_{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i,j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}^{k}=\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{f}(\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{e}_{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i,j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}^{k-1},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theta^k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KGQG</a:t>
            </a:r>
            <a:r>
              <a:rPr lang="zh-CN" altLang="en-US" dirty="0"/>
              <a:t> </a:t>
            </a:r>
            <a:r>
              <a:rPr lang="en-US" altLang="zh-CN" dirty="0"/>
              <a:t>paper,</a:t>
            </a:r>
            <a:r>
              <a:rPr lang="zh-CN" altLang="en-US" dirty="0"/>
              <a:t> </a:t>
            </a:r>
            <a:r>
              <a:rPr lang="en-US" altLang="zh-CN" dirty="0"/>
              <a:t>competitive</a:t>
            </a:r>
            <a:r>
              <a:rPr lang="zh-CN" altLang="en-US" dirty="0"/>
              <a:t> </a:t>
            </a:r>
            <a:r>
              <a:rPr lang="en-US" altLang="zh-CN" dirty="0"/>
              <a:t>results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much</a:t>
            </a:r>
            <a:r>
              <a:rPr lang="zh-CN" altLang="en-US" dirty="0"/>
              <a:t> </a:t>
            </a:r>
            <a:r>
              <a:rPr lang="en-US" altLang="zh-CN" dirty="0"/>
              <a:t>fewer</a:t>
            </a:r>
            <a:r>
              <a:rPr lang="zh-CN" altLang="en-US" dirty="0"/>
              <a:t> </a:t>
            </a:r>
            <a:r>
              <a:rPr lang="en-US" altLang="zh-CN" dirty="0"/>
              <a:t>num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parameters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Comp-GCN</a:t>
            </a:r>
            <a:r>
              <a:rPr lang="zh-CN" altLang="en-US" dirty="0"/>
              <a:t> </a:t>
            </a:r>
            <a:r>
              <a:rPr lang="en-US" altLang="zh-CN" dirty="0"/>
              <a:t>paper:</a:t>
            </a:r>
            <a:r>
              <a:rPr lang="zh-CN" altLang="en-US" dirty="0"/>
              <a:t> </a:t>
            </a:r>
            <a:r>
              <a:rPr lang="en-US" altLang="zh-CN" dirty="0"/>
              <a:t>https://</a:t>
            </a:r>
            <a:r>
              <a:rPr lang="en-US" altLang="zh-CN" dirty="0" err="1"/>
              <a:t>arxiv.org</a:t>
            </a:r>
            <a:r>
              <a:rPr lang="en-US" altLang="zh-CN" dirty="0"/>
              <a:t>/pdf/1911.03082.pdf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417DD-1FF3-BD4D-8265-B310C2CF8F6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569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Transformers can be regarded as a special class of GNNs where multi-head self-attention is learning dynamic graph structures adaptively at each layer.</a:t>
            </a: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Read</a:t>
            </a:r>
            <a:r>
              <a:rPr kumimoji="1" lang="zh-CN" altLang="en-US" dirty="0"/>
              <a:t> </a:t>
            </a:r>
            <a:r>
              <a:rPr kumimoji="1" lang="en-US" altLang="zh-CN" dirty="0"/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last</a:t>
            </a:r>
            <a:r>
              <a:rPr kumimoji="1" lang="zh-CN" altLang="en-US" dirty="0"/>
              <a:t> </a:t>
            </a:r>
            <a:r>
              <a:rPr kumimoji="1" lang="en-US" altLang="zh-CN" dirty="0"/>
              <a:t>type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multi-relational</a:t>
            </a:r>
            <a:r>
              <a:rPr kumimoji="1" lang="zh-CN" altLang="en-US" dirty="0"/>
              <a:t> </a:t>
            </a:r>
            <a:r>
              <a:rPr kumimoji="1" lang="en-US" altLang="zh-CN" dirty="0"/>
              <a:t>GNN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multi-relational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</a:t>
            </a:r>
            <a:r>
              <a:rPr kumimoji="1" lang="zh-CN" altLang="en-US" dirty="0"/>
              <a:t> </a:t>
            </a:r>
            <a:r>
              <a:rPr kumimoji="1" lang="en-US" altLang="zh-CN" dirty="0"/>
              <a:t>transformer</a:t>
            </a:r>
            <a:r>
              <a:rPr kumimoji="1" lang="zh-CN" altLang="en-US" dirty="0"/>
              <a:t> </a:t>
            </a:r>
            <a:r>
              <a:rPr kumimoji="1" lang="en-US" altLang="zh-CN" dirty="0"/>
              <a:t>which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combines</a:t>
            </a:r>
            <a:r>
              <a:rPr kumimoji="1" lang="zh-CN" altLang="en-US" dirty="0"/>
              <a:t> </a:t>
            </a:r>
            <a:r>
              <a:rPr kumimoji="1" lang="en-US" altLang="zh-CN" dirty="0"/>
              <a:t>features</a:t>
            </a:r>
            <a:r>
              <a:rPr kumimoji="1" lang="zh-CN" altLang="en-US" dirty="0"/>
              <a:t> </a:t>
            </a:r>
            <a:r>
              <a:rPr kumimoji="1" lang="en-US" altLang="zh-CN" dirty="0"/>
              <a:t>from</a:t>
            </a:r>
            <a:r>
              <a:rPr kumimoji="1" lang="zh-CN" altLang="en-US" dirty="0"/>
              <a:t> </a:t>
            </a:r>
            <a:r>
              <a:rPr kumimoji="1" lang="en-US" altLang="zh-CN" dirty="0"/>
              <a:t>typical</a:t>
            </a:r>
            <a:r>
              <a:rPr kumimoji="1" lang="zh-CN" altLang="en-US" dirty="0"/>
              <a:t> </a:t>
            </a:r>
            <a:r>
              <a:rPr kumimoji="1" lang="en-US" altLang="zh-CN" dirty="0"/>
              <a:t>GNNs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transformer</a:t>
            </a:r>
            <a:r>
              <a:rPr kumimoji="1" lang="zh-CN" altLang="en-US" dirty="0"/>
              <a:t> </a:t>
            </a:r>
            <a:r>
              <a:rPr kumimoji="1" lang="en-US" altLang="zh-CN" dirty="0"/>
              <a:t>architectures.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(c)They</a:t>
            </a:r>
            <a:r>
              <a:rPr kumimoji="1" lang="zh-CN" altLang="en-US" dirty="0"/>
              <a:t> </a:t>
            </a:r>
            <a:r>
              <a:rPr kumimoji="1" lang="en-US" altLang="zh-CN" dirty="0"/>
              <a:t>usually</a:t>
            </a:r>
            <a:r>
              <a:rPr kumimoji="1" lang="zh-CN" altLang="en-US" dirty="0"/>
              <a:t> </a:t>
            </a:r>
            <a:r>
              <a:rPr kumimoji="1" lang="en-US" altLang="zh-CN" dirty="0"/>
              <a:t>…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417DD-1FF3-BD4D-8265-B310C2CF8F6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3009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R-GAT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graph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transformer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c)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GAT-like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mask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attention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respects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graph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input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C0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relation-specific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learnable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weight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matrix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respects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edge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  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{z}_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^{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r,k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&amp;=  \sum_{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v_j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{N}_{r}(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v_i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)} \alpha_{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j}^k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{W}^k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{h}_{j}^{k-1}, r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{E}\\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  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{h}^{k}_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&amp;= \text{FFN}^{k}(\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{W}^{O} [\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{z}_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^{R_1, k},...,\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{z}_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^{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R_m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k}])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417DD-1FF3-BD4D-8265-B310C2CF8F6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851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Structure-aware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self-attention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graph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transformers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c)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Edge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embeddings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participate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self-attention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computation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aggregation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      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{h}_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^{k} &amp;= \sum_{j} \alpha_{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j}^k 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{W}_V^{k}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{h}_{j}^{k-1} +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{W}_F^{k}\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{e}_{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i,j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})\\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\alpha_{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j}^k &amp;=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softmax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}(u_{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j}^k)\\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j}^k &amp;= \frac{ 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{W}_Q^{k}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{h}^{k-1}_{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})^T 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{W}_K^{k}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{h}^{k-1}_{j} +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{W}_R^{k}\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{e}_{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j}) }{\sqrt{d}}\\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https://</a:t>
            </a:r>
            <a:r>
              <a:rPr kumimoji="1" lang="en-US" altLang="zh-CN" dirty="0" err="1"/>
              <a:t>arxiv.org</a:t>
            </a:r>
            <a:r>
              <a:rPr kumimoji="1" lang="en-US" altLang="zh-CN" dirty="0"/>
              <a:t>/pdf/1906.01282.pdf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https://</a:t>
            </a:r>
            <a:r>
              <a:rPr kumimoji="1" lang="en-US" altLang="zh-CN" dirty="0" err="1"/>
              <a:t>arxiv.org</a:t>
            </a:r>
            <a:r>
              <a:rPr kumimoji="1" lang="en-US" altLang="zh-CN" dirty="0"/>
              <a:t>/pdf/1909.00136.pdf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417DD-1FF3-BD4D-8265-B310C2CF8F6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3503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When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Heterogeneous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GNNs?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(c)Given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graph,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(c)We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introduce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popular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variant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heterogeneous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GNNs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which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meta-path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idea.</a:t>
            </a:r>
            <a:endParaRPr kumimoji="1" lang="en-US" altLang="zh-CN" dirty="0"/>
          </a:p>
          <a:p>
            <a:r>
              <a:rPr kumimoji="1" lang="en-US" altLang="zh-CN" dirty="0"/>
              <a:t>(c)Here is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 example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meta</a:t>
            </a:r>
            <a:r>
              <a:rPr kumimoji="1" lang="zh-CN" altLang="en-US" dirty="0"/>
              <a:t> </a:t>
            </a:r>
            <a:r>
              <a:rPr kumimoji="1" lang="en-US" altLang="zh-CN" dirty="0"/>
              <a:t>path. Given an author-author node type pair, we can extra at least two meta paths between them.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Meta-path</a:t>
            </a:r>
            <a:r>
              <a:rPr kumimoji="1" lang="zh-CN" altLang="en-US" dirty="0"/>
              <a:t> </a:t>
            </a:r>
            <a:r>
              <a:rPr kumimoji="1" lang="en-US" altLang="zh-CN" dirty="0"/>
              <a:t>image</a:t>
            </a:r>
            <a:r>
              <a:rPr kumimoji="1" lang="zh-CN" altLang="en-US" dirty="0"/>
              <a:t> </a:t>
            </a:r>
            <a:r>
              <a:rPr kumimoji="1" lang="en-US" altLang="zh-CN" dirty="0"/>
              <a:t>from</a:t>
            </a:r>
            <a:r>
              <a:rPr kumimoji="1" lang="zh-CN" altLang="en-US" dirty="0"/>
              <a:t> </a:t>
            </a:r>
            <a:r>
              <a:rPr kumimoji="1" lang="en-US" altLang="zh-CN" dirty="0"/>
              <a:t>https://</a:t>
            </a:r>
            <a:r>
              <a:rPr kumimoji="1" lang="en-US" altLang="zh-CN" dirty="0" err="1"/>
              <a:t>www.researchgate.net</a:t>
            </a:r>
            <a:r>
              <a:rPr kumimoji="1" lang="en-US" altLang="zh-CN" dirty="0"/>
              <a:t>/publication/329956636_Joint_Embedding_of_Meta-Path_and_Meta-Graph_for_Heterogeneous_Information_Networks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417DD-1FF3-BD4D-8265-B310C2CF8F6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158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Below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meta-path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heterogeneous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GNN,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(c)1),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=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{W}_{\tau({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v_i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})}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{v}_{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{z}_{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Phi_k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&amp;= \sigma(\sum_{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v_j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{N}_{\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Phi_k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v_i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)} \alpha^{\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Phi_k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j}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{h}_{j})\\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       \alpha^{\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Phi_k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j} &amp;=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softmax_j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(u^{\Phi_{k}}_{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j}) 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       u^{\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Phi_k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j} &amp;= \sigma(\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{W}[\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},\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{h}_{j}])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{z}_{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= \sum_{k=1}^{p} \beta_{\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Phi_k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{z}_{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Phi_k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(\beta_{\Phi_1}, ..., \beta_{\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Phi_p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}) = \text{Meta\_Attn}(\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{Z}_{\Phi_1}, ...,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{Z}_{\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Phi_p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417DD-1FF3-BD4D-8265-B310C2CF8F6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50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p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5" name="Google Shape;1845;p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p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61" name="Google Shape;1861;p10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62" name="Google Shape;1862;p10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52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91530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0" b="0" dirty="0"/>
              <a:t>The specific models differ only in how 𝑓_filter(·,·) is chosen and parameterized.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417DD-1FF3-BD4D-8265-B310C2CF8F6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618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Google Shape;1868;p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9" name="Google Shape;1869;p1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70" name="Google Shape;1870;p1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Google Shape;1868;p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9" name="Google Shape;1869;p1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70" name="Google Shape;1870;p1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48390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7" name="Google Shape;1877;p1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78" name="Google Shape;1878;p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Google Shape;1885;p1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6" name="Google Shape;1886;p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8" name="Google Shape;1908;p1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09" name="Google Shape;1909;p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p1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20" name="Google Shape;1920;p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p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29" name="Google Shape;1929;p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The TQA contains visual contents as well as textual contents, it re- quires to solve multi-modal QA </a:t>
            </a:r>
            <a:endParaRPr lang="en-US" dirty="0"/>
          </a:p>
          <a:p>
            <a:r>
              <a:rPr lang="en-US" dirty="0"/>
              <a:t>2. Format of the questions contains both text-related and diagram-related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B3FA7-EFAF-D041-9374-CD5CA9CD8D2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2248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Both"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preparation step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 k-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answer among n candidates. The context m is determined by TF-IDF score with the question and the k-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answer. Then, the context m is converted to a context graph m. The question and the k-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answer are also embedded by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GloVe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character embedding. This step is repeated for n candidates.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Both"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Both"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embedding step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uses RNN_C as a sequence embedding module and f-GCN as a graph embedding module. With attention methods, we can obtain combined features. After concatenation, RNNs and the fully connected module predict final distribution in the solving step.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B3FA7-EFAF-D041-9374-CD5CA9CD8D2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536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B3FA7-EFAF-D041-9374-CD5CA9CD8D2D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24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417DD-1FF3-BD4D-8265-B310C2CF8F6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035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Textbook questions are very domain-specific and it’s very difficult to using training data to help predict unseen questions.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This work introduces a step called self-training to help the model learn to read and understand a text book and problems in advance without the help of a teacher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B3FA7-EFAF-D041-9374-CD5CA9CD8D2D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241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w/o SSOC (VAL): Do self-training on training data only</a:t>
            </a:r>
            <a:br>
              <a:rPr lang="en-US" dirty="0"/>
            </a:br>
            <a:r>
              <a:rPr lang="en-US" dirty="0"/>
              <a:t>w/o SSOC (TR + VAL): Do self-training on both training and validation data.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B3FA7-EFAF-D041-9374-CD5CA9CD8D2D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152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417DD-1FF3-BD4D-8265-B310C2CF8F6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649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417DD-1FF3-BD4D-8265-B310C2CF8F6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383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417DD-1FF3-BD4D-8265-B310C2CF8F6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622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417DD-1FF3-BD4D-8265-B310C2CF8F6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742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Let’s</a:t>
            </a:r>
            <a:r>
              <a:rPr kumimoji="1" lang="zh-CN" altLang="en-US" dirty="0"/>
              <a:t> </a:t>
            </a:r>
            <a:r>
              <a:rPr kumimoji="1" lang="en-US" altLang="zh-CN" dirty="0"/>
              <a:t>briefly</a:t>
            </a:r>
            <a:r>
              <a:rPr kumimoji="1" lang="zh-CN" altLang="en-US" dirty="0"/>
              <a:t> </a:t>
            </a:r>
            <a:r>
              <a:rPr kumimoji="1" lang="en-US" altLang="zh-CN" dirty="0"/>
              <a:t>recap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DLG4NLP</a:t>
            </a:r>
            <a:r>
              <a:rPr kumimoji="1" lang="zh-CN" altLang="en-US" dirty="0"/>
              <a:t> </a:t>
            </a:r>
            <a:r>
              <a:rPr kumimoji="1" lang="en-US" altLang="zh-CN" dirty="0"/>
              <a:t>pipeline.</a:t>
            </a:r>
            <a:r>
              <a:rPr kumimoji="1" lang="zh-CN" altLang="en-US" dirty="0"/>
              <a:t> </a:t>
            </a:r>
            <a:r>
              <a:rPr kumimoji="1" lang="en-US" altLang="zh-CN" dirty="0"/>
              <a:t>Given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graph,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need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decide</a:t>
            </a:r>
            <a:r>
              <a:rPr kumimoji="1" lang="zh-CN" altLang="en-US" dirty="0"/>
              <a:t> </a:t>
            </a:r>
            <a:r>
              <a:rPr kumimoji="1" lang="en-US" altLang="zh-CN" dirty="0"/>
              <a:t>which</a:t>
            </a:r>
            <a:r>
              <a:rPr kumimoji="1" lang="zh-CN" altLang="en-US" dirty="0"/>
              <a:t> </a:t>
            </a:r>
            <a:r>
              <a:rPr kumimoji="1" lang="en-US" altLang="zh-CN" dirty="0"/>
              <a:t>GNNs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apply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</a:t>
            </a:r>
            <a:r>
              <a:rPr kumimoji="1" lang="zh-CN" altLang="en-US" dirty="0"/>
              <a:t> </a:t>
            </a:r>
            <a:r>
              <a:rPr kumimoji="1" lang="en-US" altLang="zh-CN" dirty="0"/>
              <a:t>representation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learning.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try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help</a:t>
            </a:r>
            <a:r>
              <a:rPr kumimoji="1" lang="zh-CN" altLang="en-US" dirty="0"/>
              <a:t> </a:t>
            </a:r>
            <a:r>
              <a:rPr kumimoji="1" lang="en-US" altLang="zh-CN" dirty="0"/>
              <a:t>answer</a:t>
            </a:r>
            <a:r>
              <a:rPr kumimoji="1" lang="zh-CN" altLang="en-US" dirty="0"/>
              <a:t> </a:t>
            </a:r>
            <a:r>
              <a:rPr kumimoji="1" lang="en-US" altLang="zh-CN" dirty="0"/>
              <a:t>this</a:t>
            </a:r>
            <a:r>
              <a:rPr kumimoji="1" lang="zh-CN" altLang="en-US" dirty="0"/>
              <a:t> </a:t>
            </a:r>
            <a:r>
              <a:rPr kumimoji="1" lang="en-US" altLang="zh-CN" dirty="0"/>
              <a:t>question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this</a:t>
            </a:r>
            <a:r>
              <a:rPr kumimoji="1" lang="zh-CN" altLang="en-US" dirty="0"/>
              <a:t> </a:t>
            </a:r>
            <a:r>
              <a:rPr kumimoji="1" lang="en-US" altLang="zh-CN" dirty="0"/>
              <a:t>part.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417DD-1FF3-BD4D-8265-B310C2CF8F6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12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C459EA-096A-814F-9A58-51216FDC7A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77F63B5-6E70-194A-9B1B-F050F6484A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78AE6A7-C1A2-3444-9752-08049F120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5719F4-B024-5040-BEBB-B9BF92EDA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58D28E9-973B-0B48-AB45-F87F7522A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154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8C03DA-F0B8-F044-9802-59431565E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25070C0-D009-194F-877B-4FEFBE7F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35D7AA-F153-9340-85A6-DD9FEAEB0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CB794E3-5C3D-5446-ACFE-BB4373638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1BA0F1-E556-8047-8E94-71B726173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60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DF93A61-CF7A-FD49-A0CC-5A9C15F8EA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56463CE-086E-0746-A27C-71DD6957E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F1786A0-60C2-3045-8450-A44D5AA1A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22C2F6D-239E-D64D-B787-766E40BB1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180546-228B-FB41-AD19-996E5191E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206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E33E9E-93C5-2D4A-B31E-AFCE224F8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B242FE7-478B-9C4E-B240-DA4352D82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A11EFB-DDD3-4443-B311-07F2A995D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AB57E59-3549-4F4D-92E2-7F2C06889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9C69E22-6E6F-6643-BB3E-01ECCABF4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933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ACF1A2-7F7E-CA4E-A5D1-D2DC26B5B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88080B0-7C45-1B4A-8130-5ECCA32679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AC060ED-F6C4-7E40-8B1E-C5C43478C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F12C29A-5FBC-5949-B1A0-7DE7589ED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189794A-4F13-1942-B9C3-930DDD04E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498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286B52-BFD3-1741-A364-E2334485A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83B0774-A4D5-894C-A52F-DA63F5E61E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1E9F52A-BA0E-1C48-AC2E-DA32BA6EBD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EDEA786-B02C-6B49-9FC1-64A350503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73C8B3A-3E9C-4A45-84CE-EDDD4089F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DBA617F-4C89-8548-9540-3FBB3E1E9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388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D9D9BF-5FF0-5B4A-9D28-6429DC6B5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487589-4D7D-C643-AA8A-470488FC8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38ECA9B-693E-6744-9B87-CFEDD02509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F4D4AF4-562A-2643-9895-C9D3692EAC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3AEB5C2-F521-2843-8528-C5A0E37C79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AA8AF60-4BBE-874D-928E-2848F2C66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B80D003-2DAC-C740-A384-0419DF9F9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676E68F-022D-894B-BAA7-8BF954489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43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B8F4CF-B8B1-D14D-AD21-DC0A78CEF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E42B439-B378-A241-8BEA-4C8B01064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881CACC-ECF5-3B4E-97E0-8589CA8A5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AFE26EC-6B13-754F-B3E3-C938AF1C4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1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37AEE66-E07A-EA40-B8C1-DF80A7156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D913BBD-3952-4743-B914-94D43D7FE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8DAF15C-872F-1A41-8C51-5AD459A0F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24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F1AC08D-5381-8C4B-985C-F4C2742CE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49C1B9-3290-EC40-8921-DFAEA1542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37BFCC9-13AD-814D-8BB8-F091DA3BAF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065AC4A-87E9-BF4C-AA94-C7C07D90E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F00F11B-9FF0-7D48-84B8-DFF47C1A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CC5B3BF-1D87-8040-810B-2973048EE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03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48A3BB-3274-DF4C-9096-90BAE393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612D45A-0EDA-514F-8C82-864A2D944B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BC6B607-F79B-9B4C-98AE-7D1C1945A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14A5D89-4582-474A-9416-CDFB55FB1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625AAB5-2F5B-EC46-B9AC-00855A5EE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04701EB-4F3D-E64C-A791-14CE529AE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226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0EAB9A7-779C-5C4E-A489-1E839A0A0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A6DF664-811F-F948-AEF2-A5698B11A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E1E7C58-AAD0-614C-8166-256D81E64E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F48EC4A-B4FD-524A-AB6B-4A6F77CEA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5611BFC-5662-D942-9EE2-E9FF495896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5419E-54D6-8648-ABFB-BEF58E3E877E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BFDCDA1-F584-0842-859A-9808E6868E9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417377" y="-46512"/>
            <a:ext cx="3293097" cy="82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46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png"/><Relationship Id="rId12" Type="http://schemas.openxmlformats.org/officeDocument/2006/relationships/image" Target="../media/image42.png"/><Relationship Id="rId13" Type="http://schemas.openxmlformats.org/officeDocument/2006/relationships/image" Target="../media/image43.png"/><Relationship Id="rId1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png"/><Relationship Id="rId12" Type="http://schemas.openxmlformats.org/officeDocument/2006/relationships/image" Target="../media/image43.png"/><Relationship Id="rId13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png"/><Relationship Id="rId12" Type="http://schemas.openxmlformats.org/officeDocument/2006/relationships/image" Target="../media/image43.png"/><Relationship Id="rId13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Relationship Id="rId3" Type="http://schemas.openxmlformats.org/officeDocument/2006/relationships/image" Target="../media/image4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diagramData" Target="../diagrams/data2.xml"/><Relationship Id="rId8" Type="http://schemas.openxmlformats.org/officeDocument/2006/relationships/diagramLayout" Target="../diagrams/layout2.xml"/><Relationship Id="rId9" Type="http://schemas.openxmlformats.org/officeDocument/2006/relationships/diagramQuickStyle" Target="../diagrams/quickStyle2.xml"/><Relationship Id="rId10" Type="http://schemas.openxmlformats.org/officeDocument/2006/relationships/diagramColors" Target="../diagrams/colors2.xml"/><Relationship Id="rId11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png"/><Relationship Id="rId12" Type="http://schemas.openxmlformats.org/officeDocument/2006/relationships/image" Target="../media/image43.png"/><Relationship Id="rId13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3.xml.rels><?xml version="1.0" encoding="UTF-8" standalone="yes"?>
<Relationships xmlns="http://schemas.openxmlformats.org/package/2006/relationships"><Relationship Id="rId20" Type="http://schemas.openxmlformats.org/officeDocument/2006/relationships/image" Target="../media/image85.emf"/><Relationship Id="rId21" Type="http://schemas.openxmlformats.org/officeDocument/2006/relationships/image" Target="../media/image86.emf"/><Relationship Id="rId22" Type="http://schemas.openxmlformats.org/officeDocument/2006/relationships/image" Target="../media/image87.emf"/><Relationship Id="rId23" Type="http://schemas.openxmlformats.org/officeDocument/2006/relationships/image" Target="../media/image88.emf"/><Relationship Id="rId24" Type="http://schemas.openxmlformats.org/officeDocument/2006/relationships/image" Target="../media/image89.emf"/><Relationship Id="rId25" Type="http://schemas.openxmlformats.org/officeDocument/2006/relationships/image" Target="../media/image90.emf"/><Relationship Id="rId26" Type="http://schemas.openxmlformats.org/officeDocument/2006/relationships/image" Target="../media/image91.emf"/><Relationship Id="rId27" Type="http://schemas.openxmlformats.org/officeDocument/2006/relationships/image" Target="../media/image92.emf"/><Relationship Id="rId28" Type="http://schemas.openxmlformats.org/officeDocument/2006/relationships/image" Target="../media/image93.emf"/><Relationship Id="rId29" Type="http://schemas.openxmlformats.org/officeDocument/2006/relationships/image" Target="../media/image9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8.emf"/><Relationship Id="rId4" Type="http://schemas.openxmlformats.org/officeDocument/2006/relationships/image" Target="../media/image69.emf"/><Relationship Id="rId5" Type="http://schemas.openxmlformats.org/officeDocument/2006/relationships/image" Target="../media/image70.emf"/><Relationship Id="rId30" Type="http://schemas.openxmlformats.org/officeDocument/2006/relationships/image" Target="../media/image95.emf"/><Relationship Id="rId31" Type="http://schemas.openxmlformats.org/officeDocument/2006/relationships/image" Target="../media/image96.emf"/><Relationship Id="rId32" Type="http://schemas.openxmlformats.org/officeDocument/2006/relationships/image" Target="../media/image97.emf"/><Relationship Id="rId9" Type="http://schemas.openxmlformats.org/officeDocument/2006/relationships/image" Target="../media/image74.emf"/><Relationship Id="rId6" Type="http://schemas.openxmlformats.org/officeDocument/2006/relationships/image" Target="../media/image71.emf"/><Relationship Id="rId7" Type="http://schemas.openxmlformats.org/officeDocument/2006/relationships/image" Target="../media/image72.emf"/><Relationship Id="rId8" Type="http://schemas.openxmlformats.org/officeDocument/2006/relationships/image" Target="../media/image73.emf"/><Relationship Id="rId33" Type="http://schemas.openxmlformats.org/officeDocument/2006/relationships/image" Target="../media/image98.emf"/><Relationship Id="rId10" Type="http://schemas.openxmlformats.org/officeDocument/2006/relationships/image" Target="../media/image75.emf"/><Relationship Id="rId11" Type="http://schemas.openxmlformats.org/officeDocument/2006/relationships/image" Target="../media/image76.emf"/><Relationship Id="rId12" Type="http://schemas.openxmlformats.org/officeDocument/2006/relationships/image" Target="../media/image77.emf"/><Relationship Id="rId13" Type="http://schemas.openxmlformats.org/officeDocument/2006/relationships/image" Target="../media/image78.emf"/><Relationship Id="rId14" Type="http://schemas.openxmlformats.org/officeDocument/2006/relationships/image" Target="../media/image79.emf"/><Relationship Id="rId15" Type="http://schemas.openxmlformats.org/officeDocument/2006/relationships/image" Target="../media/image80.emf"/><Relationship Id="rId16" Type="http://schemas.openxmlformats.org/officeDocument/2006/relationships/image" Target="../media/image81.emf"/><Relationship Id="rId17" Type="http://schemas.openxmlformats.org/officeDocument/2006/relationships/image" Target="../media/image82.emf"/><Relationship Id="rId18" Type="http://schemas.openxmlformats.org/officeDocument/2006/relationships/image" Target="../media/image83.emf"/><Relationship Id="rId19" Type="http://schemas.openxmlformats.org/officeDocument/2006/relationships/image" Target="../media/image8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4" Type="http://schemas.openxmlformats.org/officeDocument/2006/relationships/image" Target="../media/image100.emf"/><Relationship Id="rId5" Type="http://schemas.openxmlformats.org/officeDocument/2006/relationships/image" Target="../media/image101.emf"/><Relationship Id="rId6" Type="http://schemas.openxmlformats.org/officeDocument/2006/relationships/image" Target="../media/image102.emf"/><Relationship Id="rId7" Type="http://schemas.openxmlformats.org/officeDocument/2006/relationships/image" Target="../media/image103.emf"/><Relationship Id="rId8" Type="http://schemas.openxmlformats.org/officeDocument/2006/relationships/image" Target="../media/image10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5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4" Type="http://schemas.openxmlformats.org/officeDocument/2006/relationships/image" Target="../media/image108.emf"/><Relationship Id="rId5" Type="http://schemas.openxmlformats.org/officeDocument/2006/relationships/image" Target="../media/image109.emf"/><Relationship Id="rId6" Type="http://schemas.openxmlformats.org/officeDocument/2006/relationships/image" Target="../media/image110.png"/><Relationship Id="rId7" Type="http://schemas.openxmlformats.org/officeDocument/2006/relationships/image" Target="../media/image111.png"/><Relationship Id="rId8" Type="http://schemas.openxmlformats.org/officeDocument/2006/relationships/image" Target="../media/image112.emf"/><Relationship Id="rId9" Type="http://schemas.openxmlformats.org/officeDocument/2006/relationships/image" Target="../media/image11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4" Type="http://schemas.openxmlformats.org/officeDocument/2006/relationships/image" Target="../media/image115.emf"/><Relationship Id="rId5" Type="http://schemas.openxmlformats.org/officeDocument/2006/relationships/image" Target="../media/image116.emf"/><Relationship Id="rId6" Type="http://schemas.openxmlformats.org/officeDocument/2006/relationships/image" Target="../media/image117.emf"/><Relationship Id="rId7" Type="http://schemas.openxmlformats.org/officeDocument/2006/relationships/image" Target="../media/image11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4" Type="http://schemas.openxmlformats.org/officeDocument/2006/relationships/image" Target="../media/image120.emf"/><Relationship Id="rId5" Type="http://schemas.openxmlformats.org/officeDocument/2006/relationships/image" Target="../media/image121.emf"/><Relationship Id="rId6" Type="http://schemas.openxmlformats.org/officeDocument/2006/relationships/image" Target="../media/image12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4" Type="http://schemas.openxmlformats.org/officeDocument/2006/relationships/image" Target="../media/image124.emf"/><Relationship Id="rId5" Type="http://schemas.openxmlformats.org/officeDocument/2006/relationships/image" Target="../media/image125.emf"/><Relationship Id="rId6" Type="http://schemas.openxmlformats.org/officeDocument/2006/relationships/image" Target="../media/image126.emf"/><Relationship Id="rId7" Type="http://schemas.openxmlformats.org/officeDocument/2006/relationships/image" Target="../media/image127.emf"/><Relationship Id="rId8" Type="http://schemas.openxmlformats.org/officeDocument/2006/relationships/image" Target="../media/image128.emf"/><Relationship Id="rId9" Type="http://schemas.openxmlformats.org/officeDocument/2006/relationships/image" Target="../media/image129.emf"/><Relationship Id="rId10" Type="http://schemas.openxmlformats.org/officeDocument/2006/relationships/image" Target="../media/image130.emf"/><Relationship Id="rId11" Type="http://schemas.openxmlformats.org/officeDocument/2006/relationships/image" Target="../media/image13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4" Type="http://schemas.openxmlformats.org/officeDocument/2006/relationships/image" Target="../media/image13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4" Type="http://schemas.openxmlformats.org/officeDocument/2006/relationships/image" Target="../media/image13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4" Type="http://schemas.openxmlformats.org/officeDocument/2006/relationships/image" Target="../media/image138.png"/><Relationship Id="rId5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4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4" Type="http://schemas.openxmlformats.org/officeDocument/2006/relationships/image" Target="../media/image143.emf"/><Relationship Id="rId5" Type="http://schemas.openxmlformats.org/officeDocument/2006/relationships/image" Target="../media/image14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4" Type="http://schemas.openxmlformats.org/officeDocument/2006/relationships/image" Target="../media/image146.emf"/><Relationship Id="rId5" Type="http://schemas.openxmlformats.org/officeDocument/2006/relationships/image" Target="../media/image14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4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49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5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4" Type="http://schemas.openxmlformats.org/officeDocument/2006/relationships/image" Target="../media/image152.png"/><Relationship Id="rId5" Type="http://schemas.openxmlformats.org/officeDocument/2006/relationships/image" Target="../media/image153.png"/><Relationship Id="rId6" Type="http://schemas.openxmlformats.org/officeDocument/2006/relationships/image" Target="../media/image154.png"/><Relationship Id="rId7" Type="http://schemas.openxmlformats.org/officeDocument/2006/relationships/image" Target="../media/image15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4" Type="http://schemas.openxmlformats.org/officeDocument/2006/relationships/image" Target="../media/image157.png"/><Relationship Id="rId5" Type="http://schemas.openxmlformats.org/officeDocument/2006/relationships/image" Target="../media/image158.png"/><Relationship Id="rId6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4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6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6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6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4" Type="http://schemas.openxmlformats.org/officeDocument/2006/relationships/image" Target="../media/image167.emf"/><Relationship Id="rId5" Type="http://schemas.openxmlformats.org/officeDocument/2006/relationships/image" Target="../media/image168.emf"/><Relationship Id="rId6" Type="http://schemas.openxmlformats.org/officeDocument/2006/relationships/image" Target="../media/image169.emf"/><Relationship Id="rId7" Type="http://schemas.openxmlformats.org/officeDocument/2006/relationships/image" Target="../media/image170.emf"/><Relationship Id="rId8" Type="http://schemas.openxmlformats.org/officeDocument/2006/relationships/image" Target="../media/image171.emf"/><Relationship Id="rId9" Type="http://schemas.openxmlformats.org/officeDocument/2006/relationships/image" Target="../media/image172.emf"/><Relationship Id="rId10" Type="http://schemas.openxmlformats.org/officeDocument/2006/relationships/image" Target="../media/image173.emf"/><Relationship Id="rId11" Type="http://schemas.openxmlformats.org/officeDocument/2006/relationships/image" Target="../media/image17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7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7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6.06090" TargetMode="External"/><Relationship Id="rId4" Type="http://schemas.openxmlformats.org/officeDocument/2006/relationships/hyperlink" Target="https://github.com/graph4ai/graph4nlp" TargetMode="External"/><Relationship Id="rId5" Type="http://schemas.openxmlformats.org/officeDocument/2006/relationships/hyperlink" Target="https://github.com/graph4ai/graph4nlp_demo" TargetMode="External"/><Relationship Id="rId6" Type="http://schemas.openxmlformats.org/officeDocument/2006/relationships/hyperlink" Target="https://github.com/graph4ai/graph4nlp_literature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lg4nlp.github.io/index.html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B45D1C-A89F-384E-BD2B-E49ED11BD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86335"/>
            <a:ext cx="12192000" cy="23876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Deep Learning on Graphs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for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Natural Language Processing</a:t>
            </a:r>
            <a:endParaRPr lang="en-US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B0B8FF8-34E0-FE4C-B066-FE138EDCB5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73935"/>
            <a:ext cx="9144000" cy="3510948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sz="3600" b="1" dirty="0" err="1"/>
              <a:t>Lingfei</a:t>
            </a:r>
            <a:r>
              <a:rPr lang="en-US" sz="3600" b="1" dirty="0"/>
              <a:t> Wu, Yu Chen, Heng Ji, </a:t>
            </a:r>
          </a:p>
          <a:p>
            <a:r>
              <a:rPr lang="en-US" sz="3600" b="1" dirty="0" err="1"/>
              <a:t>Yunyao</a:t>
            </a:r>
            <a:r>
              <a:rPr lang="en-US" sz="3600" b="1" dirty="0"/>
              <a:t> Li, and Bang Liu</a:t>
            </a:r>
          </a:p>
          <a:p>
            <a:endParaRPr lang="en-US" sz="3600" dirty="0"/>
          </a:p>
          <a:p>
            <a:r>
              <a:rPr lang="en-US" sz="3600" dirty="0" err="1"/>
              <a:t>TheWebConf</a:t>
            </a:r>
            <a:r>
              <a:rPr lang="en-US" sz="3600" dirty="0"/>
              <a:t> 2022 Tutorial</a:t>
            </a:r>
          </a:p>
          <a:p>
            <a:r>
              <a:rPr lang="en-US" sz="3600" dirty="0"/>
              <a:t>April 25th, 2022</a:t>
            </a:r>
          </a:p>
          <a:p>
            <a:endParaRPr lang="en-US" sz="3600" dirty="0"/>
          </a:p>
        </p:txBody>
      </p:sp>
      <p:pic>
        <p:nvPicPr>
          <p:cNvPr id="10" name="Google Shape;105;p1">
            <a:extLst>
              <a:ext uri="{FF2B5EF4-FFF2-40B4-BE49-F238E27FC236}">
                <a16:creationId xmlns="" xmlns:a16="http://schemas.microsoft.com/office/drawing/2014/main" id="{19808864-4A13-174D-BDDB-4E274F0659E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71179" y="6356350"/>
            <a:ext cx="1494748" cy="48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06;p1">
            <a:extLst>
              <a:ext uri="{FF2B5EF4-FFF2-40B4-BE49-F238E27FC236}">
                <a16:creationId xmlns="" xmlns:a16="http://schemas.microsoft.com/office/drawing/2014/main" id="{1AB32BF9-6CC5-F44C-9DB8-4A916A19A64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0190" y="6356350"/>
            <a:ext cx="1302309" cy="48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7;p1">
            <a:extLst>
              <a:ext uri="{FF2B5EF4-FFF2-40B4-BE49-F238E27FC236}">
                <a16:creationId xmlns="" xmlns:a16="http://schemas.microsoft.com/office/drawing/2014/main" id="{35C7F45A-62D8-1348-A89B-30B9DFFBD27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0" y="6249559"/>
            <a:ext cx="2734895" cy="54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9;p1" descr="Shape&#10;&#10;Description automatically generated">
            <a:extLst>
              <a:ext uri="{FF2B5EF4-FFF2-40B4-BE49-F238E27FC236}">
                <a16:creationId xmlns="" xmlns:a16="http://schemas.microsoft.com/office/drawing/2014/main" id="{8C756420-B952-2441-A866-1E1419D8E2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82293" y="6140013"/>
            <a:ext cx="1639897" cy="762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10;p1" descr="A picture containing logo&#10;&#10;Description automatically generated">
            <a:extLst>
              <a:ext uri="{FF2B5EF4-FFF2-40B4-BE49-F238E27FC236}">
                <a16:creationId xmlns="" xmlns:a16="http://schemas.microsoft.com/office/drawing/2014/main" id="{4EF8419C-7FDD-C648-943B-A806B4F1EB9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44711" y="6103774"/>
            <a:ext cx="1969193" cy="762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picture containing text, sign, image, close&#10;&#10;Description automatically generated">
            <a:extLst>
              <a:ext uri="{FF2B5EF4-FFF2-40B4-BE49-F238E27FC236}">
                <a16:creationId xmlns="" xmlns:a16="http://schemas.microsoft.com/office/drawing/2014/main" id="{A500FF24-464B-F84D-9683-A7EB7F1383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7507" y="6443243"/>
            <a:ext cx="1697739" cy="337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B0080C9-C5BA-A54E-A334-251F200BB6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5301" y="6271665"/>
            <a:ext cx="601021" cy="55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45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DEAEF938-7EC6-1441-87BE-2824800107C5}"/>
              </a:ext>
            </a:extLst>
          </p:cNvPr>
          <p:cNvSpPr/>
          <p:nvPr/>
        </p:nvSpPr>
        <p:spPr bwMode="hidden">
          <a:xfrm>
            <a:off x="2877363" y="2509361"/>
            <a:ext cx="6448177" cy="1338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C7E53BB1-428E-674E-A58B-518CCE62E23E}"/>
              </a:ext>
            </a:extLst>
          </p:cNvPr>
          <p:cNvSpPr/>
          <p:nvPr/>
        </p:nvSpPr>
        <p:spPr bwMode="hidden">
          <a:xfrm>
            <a:off x="2877363" y="4218738"/>
            <a:ext cx="6448177" cy="1338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4E10AC86-D3CA-8045-AE24-F50A6C66D40B}"/>
              </a:ext>
            </a:extLst>
          </p:cNvPr>
          <p:cNvSpPr txBox="1"/>
          <p:nvPr/>
        </p:nvSpPr>
        <p:spPr bwMode="hidden">
          <a:xfrm>
            <a:off x="2669561" y="2769245"/>
            <a:ext cx="68528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C00000"/>
                </a:solidFill>
              </a:rPr>
              <a:t>Deep Learning on Graphs: Foundations and Models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="" xmlns:a16="http://schemas.microsoft.com/office/drawing/2014/main" id="{433737DF-17C8-48FF-B2B9-224284DB8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FE37F2-1F69-A747-B276-7CCC19A0C55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Helvetica" panose="020B0604020202020204" pitchFamily="34" charset="0"/>
                <a:ea typeface="等线" panose="02010600030101010101" pitchFamily="2" charset="-122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143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24B1D4-94BF-BE4E-A9F3-155FD3887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  <a:buClr>
                <a:srgbClr val="C00000"/>
              </a:buClr>
              <a:buSzPts val="4400"/>
            </a:pPr>
            <a:r>
              <a:rPr lang="en-US" b="1" dirty="0">
                <a:solidFill>
                  <a:srgbClr val="C00000"/>
                </a:solidFill>
              </a:rPr>
              <a:t>Graph Machine Learning: Recent Trending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24BBD86-CF99-2547-9B1D-1D8011A86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11</a:t>
            </a:fld>
            <a:endParaRPr lang="en-US"/>
          </a:p>
        </p:txBody>
      </p:sp>
      <p:pic>
        <p:nvPicPr>
          <p:cNvPr id="5" name="Content Placeholder 4" descr="Chart, box and whisker chart&#10;&#10;Description automatically generated">
            <a:extLst>
              <a:ext uri="{FF2B5EF4-FFF2-40B4-BE49-F238E27FC236}">
                <a16:creationId xmlns="" xmlns:a16="http://schemas.microsoft.com/office/drawing/2014/main" id="{176BBFB4-7953-3D49-8B5C-A07385BD1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599" y="1557707"/>
            <a:ext cx="9085937" cy="493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58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20C76F-72CA-4145-8ABC-EEA8F18B6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  <a:buClr>
                <a:srgbClr val="C00000"/>
              </a:buClr>
              <a:buSzPts val="4400"/>
            </a:pPr>
            <a:r>
              <a:rPr lang="en-US" b="1" dirty="0">
                <a:solidFill>
                  <a:srgbClr val="C00000"/>
                </a:solidFill>
              </a:rPr>
              <a:t>Graph Neural Networks: A Brief History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B5F9C5-1DEA-B742-8513-396E7F339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12</a:t>
            </a:fld>
            <a:endParaRPr lang="en-US"/>
          </a:p>
        </p:txBody>
      </p:sp>
      <p:grpSp>
        <p:nvGrpSpPr>
          <p:cNvPr id="6" name="组合 19">
            <a:extLst>
              <a:ext uri="{FF2B5EF4-FFF2-40B4-BE49-F238E27FC236}">
                <a16:creationId xmlns="" xmlns:a16="http://schemas.microsoft.com/office/drawing/2014/main" id="{A5B9909A-C6FE-E34E-9B57-35D2AA2185A7}"/>
              </a:ext>
            </a:extLst>
          </p:cNvPr>
          <p:cNvGrpSpPr/>
          <p:nvPr/>
        </p:nvGrpSpPr>
        <p:grpSpPr>
          <a:xfrm>
            <a:off x="465703" y="1467280"/>
            <a:ext cx="10377674" cy="4683399"/>
            <a:chOff x="285480" y="1050727"/>
            <a:chExt cx="11910198" cy="4092410"/>
          </a:xfrm>
        </p:grpSpPr>
        <p:cxnSp>
          <p:nvCxnSpPr>
            <p:cNvPr id="7" name="直接连接符 4">
              <a:extLst>
                <a:ext uri="{FF2B5EF4-FFF2-40B4-BE49-F238E27FC236}">
                  <a16:creationId xmlns="" xmlns:a16="http://schemas.microsoft.com/office/drawing/2014/main" id="{0526134B-5CDE-DB44-8C8A-189918EB5D82}"/>
                </a:ext>
              </a:extLst>
            </p:cNvPr>
            <p:cNvCxnSpPr/>
            <p:nvPr/>
          </p:nvCxnSpPr>
          <p:spPr>
            <a:xfrm>
              <a:off x="285480" y="3186084"/>
              <a:ext cx="11231442" cy="0"/>
            </a:xfrm>
            <a:prstGeom prst="line">
              <a:avLst/>
            </a:prstGeom>
            <a:ln w="28575" cap="rnd">
              <a:solidFill>
                <a:srgbClr val="95A5A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ïšḷïḍé">
              <a:extLst>
                <a:ext uri="{FF2B5EF4-FFF2-40B4-BE49-F238E27FC236}">
                  <a16:creationId xmlns="" xmlns:a16="http://schemas.microsoft.com/office/drawing/2014/main" id="{098AA7E6-059C-BC4C-9906-C83F73586173}"/>
                </a:ext>
              </a:extLst>
            </p:cNvPr>
            <p:cNvSpPr/>
            <p:nvPr/>
          </p:nvSpPr>
          <p:spPr>
            <a:xfrm>
              <a:off x="636228" y="3062869"/>
              <a:ext cx="226898" cy="22689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sz="135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9" name="iṣlíḑé">
              <a:extLst>
                <a:ext uri="{FF2B5EF4-FFF2-40B4-BE49-F238E27FC236}">
                  <a16:creationId xmlns="" xmlns:a16="http://schemas.microsoft.com/office/drawing/2014/main" id="{625E780C-BDCD-5741-8724-F638EF6A7643}"/>
                </a:ext>
              </a:extLst>
            </p:cNvPr>
            <p:cNvSpPr/>
            <p:nvPr/>
          </p:nvSpPr>
          <p:spPr>
            <a:xfrm>
              <a:off x="2040710" y="3048673"/>
              <a:ext cx="226898" cy="226898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sz="135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0" name="i$lîḑé">
              <a:extLst>
                <a:ext uri="{FF2B5EF4-FFF2-40B4-BE49-F238E27FC236}">
                  <a16:creationId xmlns="" xmlns:a16="http://schemas.microsoft.com/office/drawing/2014/main" id="{BADCBA21-4753-9C4E-A34F-7AA03EF7E884}"/>
                </a:ext>
              </a:extLst>
            </p:cNvPr>
            <p:cNvSpPr/>
            <p:nvPr/>
          </p:nvSpPr>
          <p:spPr>
            <a:xfrm>
              <a:off x="4134955" y="3072636"/>
              <a:ext cx="226898" cy="226898"/>
            </a:xfrm>
            <a:prstGeom prst="roundRect">
              <a:avLst/>
            </a:prstGeom>
            <a:solidFill>
              <a:srgbClr val="00AB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sz="135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1" name="ïś1ïďè">
              <a:extLst>
                <a:ext uri="{FF2B5EF4-FFF2-40B4-BE49-F238E27FC236}">
                  <a16:creationId xmlns="" xmlns:a16="http://schemas.microsoft.com/office/drawing/2014/main" id="{29A24590-D708-AC40-8BCE-4E76BE48900B}"/>
                </a:ext>
              </a:extLst>
            </p:cNvPr>
            <p:cNvSpPr/>
            <p:nvPr/>
          </p:nvSpPr>
          <p:spPr>
            <a:xfrm>
              <a:off x="6521606" y="3051210"/>
              <a:ext cx="226898" cy="226898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sz="135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2" name="ïslïḋê">
              <a:extLst>
                <a:ext uri="{FF2B5EF4-FFF2-40B4-BE49-F238E27FC236}">
                  <a16:creationId xmlns="" xmlns:a16="http://schemas.microsoft.com/office/drawing/2014/main" id="{17AD67EB-079E-A144-8D5E-C5C845DD2437}"/>
                </a:ext>
              </a:extLst>
            </p:cNvPr>
            <p:cNvSpPr/>
            <p:nvPr/>
          </p:nvSpPr>
          <p:spPr>
            <a:xfrm>
              <a:off x="8347308" y="3072636"/>
              <a:ext cx="226898" cy="22689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sz="135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3" name="íŝlîḑè">
              <a:extLst>
                <a:ext uri="{FF2B5EF4-FFF2-40B4-BE49-F238E27FC236}">
                  <a16:creationId xmlns="" xmlns:a16="http://schemas.microsoft.com/office/drawing/2014/main" id="{EA776A86-A1D3-8545-87C1-A6BFB414A6BD}"/>
                </a:ext>
              </a:extLst>
            </p:cNvPr>
            <p:cNvSpPr/>
            <p:nvPr/>
          </p:nvSpPr>
          <p:spPr>
            <a:xfrm>
              <a:off x="10189428" y="3053888"/>
              <a:ext cx="226898" cy="226898"/>
            </a:xfrm>
            <a:prstGeom prst="roundRect">
              <a:avLst/>
            </a:prstGeom>
            <a:solidFill>
              <a:srgbClr val="00AB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sz="135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4" name="îslïḍê">
              <a:extLst>
                <a:ext uri="{FF2B5EF4-FFF2-40B4-BE49-F238E27FC236}">
                  <a16:creationId xmlns="" xmlns:a16="http://schemas.microsoft.com/office/drawing/2014/main" id="{34952A69-C80B-0248-83F1-86B301DF98B2}"/>
                </a:ext>
              </a:extLst>
            </p:cNvPr>
            <p:cNvSpPr txBox="1"/>
            <p:nvPr/>
          </p:nvSpPr>
          <p:spPr>
            <a:xfrm>
              <a:off x="3017766" y="1201404"/>
              <a:ext cx="2102851" cy="1117605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defTabSz="6858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b="1" dirty="0">
                  <a:solidFill>
                    <a:srgbClr val="000000"/>
                  </a:solidFill>
                  <a:latin typeface="微软雅黑"/>
                  <a:ea typeface="微软雅黑"/>
                </a:rPr>
                <a:t>Year 2016, 2017</a:t>
              </a:r>
            </a:p>
            <a:p>
              <a:pPr defTabSz="6858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dirty="0">
                  <a:solidFill>
                    <a:srgbClr val="000000"/>
                  </a:solidFill>
                  <a:latin typeface="微软雅黑"/>
                  <a:ea typeface="微软雅黑"/>
                </a:rPr>
                <a:t>First GRU-based Modern</a:t>
              </a:r>
            </a:p>
            <a:p>
              <a:pPr defTabSz="6858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dirty="0">
                  <a:solidFill>
                    <a:srgbClr val="000000"/>
                  </a:solidFill>
                  <a:latin typeface="微软雅黑"/>
                  <a:ea typeface="微软雅黑"/>
                </a:rPr>
                <a:t>GNNs paper: GGNN</a:t>
              </a: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1400" dirty="0">
                <a:solidFill>
                  <a:srgbClr val="000000"/>
                </a:solidFill>
                <a:latin typeface="微软雅黑"/>
                <a:ea typeface="微软雅黑"/>
              </a:endParaRP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dirty="0">
                  <a:solidFill>
                    <a:srgbClr val="FF0000"/>
                  </a:solidFill>
                  <a:latin typeface="微软雅黑"/>
                  <a:ea typeface="微软雅黑"/>
                </a:rPr>
                <a:t>First graph convolution-based </a:t>
              </a: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dirty="0">
                  <a:solidFill>
                    <a:srgbClr val="FF0000"/>
                  </a:solidFill>
                  <a:latin typeface="微软雅黑"/>
                  <a:ea typeface="微软雅黑"/>
                </a:rPr>
                <a:t>paper GCN, Start a new era of </a:t>
              </a: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dirty="0">
                  <a:solidFill>
                    <a:srgbClr val="FF0000"/>
                  </a:solidFill>
                  <a:latin typeface="微软雅黑"/>
                  <a:ea typeface="微软雅黑"/>
                </a:rPr>
                <a:t>GNNs history</a:t>
              </a:r>
            </a:p>
            <a:p>
              <a:pPr defTabSz="6858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900" dirty="0">
                <a:solidFill>
                  <a:srgbClr val="000000"/>
                </a:solidFill>
                <a:latin typeface="微软雅黑"/>
                <a:ea typeface="微软雅黑"/>
              </a:endParaRPr>
            </a:p>
          </p:txBody>
        </p:sp>
        <p:cxnSp>
          <p:nvCxnSpPr>
            <p:cNvPr id="15" name="直接连接符 15">
              <a:extLst>
                <a:ext uri="{FF2B5EF4-FFF2-40B4-BE49-F238E27FC236}">
                  <a16:creationId xmlns="" xmlns:a16="http://schemas.microsoft.com/office/drawing/2014/main" id="{C74B6366-98F1-6B47-93B9-93BBD4FA2C9C}"/>
                </a:ext>
              </a:extLst>
            </p:cNvPr>
            <p:cNvCxnSpPr/>
            <p:nvPr/>
          </p:nvCxnSpPr>
          <p:spPr>
            <a:xfrm flipV="1">
              <a:off x="2162074" y="1791846"/>
              <a:ext cx="1" cy="1319279"/>
            </a:xfrm>
            <a:prstGeom prst="line">
              <a:avLst/>
            </a:prstGeom>
            <a:ln w="3175">
              <a:solidFill>
                <a:srgbClr val="95A5A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6">
              <a:extLst>
                <a:ext uri="{FF2B5EF4-FFF2-40B4-BE49-F238E27FC236}">
                  <a16:creationId xmlns="" xmlns:a16="http://schemas.microsoft.com/office/drawing/2014/main" id="{AF207996-6082-5F4E-BD92-FD0AC5298941}"/>
                </a:ext>
              </a:extLst>
            </p:cNvPr>
            <p:cNvCxnSpPr/>
            <p:nvPr/>
          </p:nvCxnSpPr>
          <p:spPr>
            <a:xfrm>
              <a:off x="2166213" y="1791846"/>
              <a:ext cx="791450" cy="0"/>
            </a:xfrm>
            <a:prstGeom prst="line">
              <a:avLst/>
            </a:prstGeom>
            <a:ln>
              <a:solidFill>
                <a:srgbClr val="95A5A6"/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7">
              <a:extLst>
                <a:ext uri="{FF2B5EF4-FFF2-40B4-BE49-F238E27FC236}">
                  <a16:creationId xmlns="" xmlns:a16="http://schemas.microsoft.com/office/drawing/2014/main" id="{471AC4F5-C613-1648-AF4E-7435D2AE6880}"/>
                </a:ext>
              </a:extLst>
            </p:cNvPr>
            <p:cNvCxnSpPr/>
            <p:nvPr/>
          </p:nvCxnSpPr>
          <p:spPr>
            <a:xfrm>
              <a:off x="4238093" y="3281979"/>
              <a:ext cx="7916" cy="1055338"/>
            </a:xfrm>
            <a:prstGeom prst="line">
              <a:avLst/>
            </a:prstGeom>
            <a:ln w="3175">
              <a:solidFill>
                <a:srgbClr val="95A5A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8">
              <a:extLst>
                <a:ext uri="{FF2B5EF4-FFF2-40B4-BE49-F238E27FC236}">
                  <a16:creationId xmlns="" xmlns:a16="http://schemas.microsoft.com/office/drawing/2014/main" id="{8A21203A-DA71-8541-9541-2E23922ECE45}"/>
                </a:ext>
              </a:extLst>
            </p:cNvPr>
            <p:cNvCxnSpPr/>
            <p:nvPr/>
          </p:nvCxnSpPr>
          <p:spPr>
            <a:xfrm>
              <a:off x="4238093" y="4337317"/>
              <a:ext cx="791450" cy="0"/>
            </a:xfrm>
            <a:prstGeom prst="line">
              <a:avLst/>
            </a:prstGeom>
            <a:ln>
              <a:solidFill>
                <a:srgbClr val="95A5A6"/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21">
              <a:extLst>
                <a:ext uri="{FF2B5EF4-FFF2-40B4-BE49-F238E27FC236}">
                  <a16:creationId xmlns="" xmlns:a16="http://schemas.microsoft.com/office/drawing/2014/main" id="{4C02F965-5002-6344-A35F-A28D5C06EACC}"/>
                </a:ext>
              </a:extLst>
            </p:cNvPr>
            <p:cNvCxnSpPr>
              <a:cxnSpLocks/>
              <a:endCxn id="11" idx="0"/>
            </p:cNvCxnSpPr>
            <p:nvPr/>
          </p:nvCxnSpPr>
          <p:spPr>
            <a:xfrm flipH="1">
              <a:off x="6635054" y="1932067"/>
              <a:ext cx="1" cy="1119142"/>
            </a:xfrm>
            <a:prstGeom prst="line">
              <a:avLst/>
            </a:prstGeom>
            <a:ln w="3175">
              <a:solidFill>
                <a:srgbClr val="95A5A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22">
              <a:extLst>
                <a:ext uri="{FF2B5EF4-FFF2-40B4-BE49-F238E27FC236}">
                  <a16:creationId xmlns="" xmlns:a16="http://schemas.microsoft.com/office/drawing/2014/main" id="{17C77F04-0573-DE4B-AC1A-327B08B3838F}"/>
                </a:ext>
              </a:extLst>
            </p:cNvPr>
            <p:cNvCxnSpPr>
              <a:cxnSpLocks/>
            </p:cNvCxnSpPr>
            <p:nvPr/>
          </p:nvCxnSpPr>
          <p:spPr>
            <a:xfrm>
              <a:off x="6635055" y="1922763"/>
              <a:ext cx="296096" cy="0"/>
            </a:xfrm>
            <a:prstGeom prst="line">
              <a:avLst/>
            </a:prstGeom>
            <a:ln>
              <a:solidFill>
                <a:srgbClr val="95A5A6"/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4">
              <a:extLst>
                <a:ext uri="{FF2B5EF4-FFF2-40B4-BE49-F238E27FC236}">
                  <a16:creationId xmlns="" xmlns:a16="http://schemas.microsoft.com/office/drawing/2014/main" id="{585FB4E1-5601-8145-86C9-57BBCA311621}"/>
                </a:ext>
              </a:extLst>
            </p:cNvPr>
            <p:cNvCxnSpPr/>
            <p:nvPr/>
          </p:nvCxnSpPr>
          <p:spPr>
            <a:xfrm flipH="1">
              <a:off x="8478042" y="3280435"/>
              <a:ext cx="7916" cy="1361387"/>
            </a:xfrm>
            <a:prstGeom prst="line">
              <a:avLst/>
            </a:prstGeom>
            <a:ln w="3175">
              <a:solidFill>
                <a:srgbClr val="95A5A6"/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îslïḍê">
              <a:extLst>
                <a:ext uri="{FF2B5EF4-FFF2-40B4-BE49-F238E27FC236}">
                  <a16:creationId xmlns="" xmlns:a16="http://schemas.microsoft.com/office/drawing/2014/main" id="{A714FF7F-6F1C-5149-935F-B1123CEA5B31}"/>
                </a:ext>
              </a:extLst>
            </p:cNvPr>
            <p:cNvSpPr txBox="1"/>
            <p:nvPr/>
          </p:nvSpPr>
          <p:spPr>
            <a:xfrm>
              <a:off x="1669595" y="4053160"/>
              <a:ext cx="2465361" cy="1089977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defTabSz="6858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b="1" dirty="0">
                  <a:solidFill>
                    <a:srgbClr val="000000"/>
                  </a:solidFill>
                  <a:latin typeface="微软雅黑"/>
                  <a:ea typeface="微软雅黑"/>
                </a:rPr>
                <a:t>Year 2009</a:t>
              </a:r>
            </a:p>
            <a:p>
              <a:pPr defTabSz="6858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dirty="0">
                  <a:solidFill>
                    <a:srgbClr val="000000"/>
                  </a:solidFill>
                  <a:latin typeface="微软雅黑"/>
                  <a:ea typeface="微软雅黑"/>
                </a:rPr>
                <a:t>First GNNs Paper</a:t>
              </a:r>
            </a:p>
            <a:p>
              <a:pPr defTabSz="6858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dirty="0">
                  <a:solidFill>
                    <a:srgbClr val="000000"/>
                  </a:solidFill>
                  <a:latin typeface="微软雅黑"/>
                  <a:ea typeface="微软雅黑"/>
                </a:rPr>
                <a:t>(</a:t>
              </a:r>
              <a:r>
                <a:rPr lang="en-US" altLang="zh-CN" sz="1400" dirty="0" err="1">
                  <a:solidFill>
                    <a:srgbClr val="000000"/>
                  </a:solidFill>
                  <a:latin typeface="微软雅黑"/>
                  <a:ea typeface="微软雅黑"/>
                </a:rPr>
                <a:t>Scarselli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/>
                  <a:ea typeface="微软雅黑"/>
                </a:rPr>
                <a:t> et al., 2009)</a:t>
              </a:r>
              <a:endParaRPr lang="en-US" sz="1400" dirty="0">
                <a:solidFill>
                  <a:srgbClr val="000000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3" name="îslïḍê">
              <a:extLst>
                <a:ext uri="{FF2B5EF4-FFF2-40B4-BE49-F238E27FC236}">
                  <a16:creationId xmlns="" xmlns:a16="http://schemas.microsoft.com/office/drawing/2014/main" id="{78DE681B-CBB4-1640-93A4-5541A5ED9D41}"/>
                </a:ext>
              </a:extLst>
            </p:cNvPr>
            <p:cNvSpPr txBox="1"/>
            <p:nvPr/>
          </p:nvSpPr>
          <p:spPr>
            <a:xfrm>
              <a:off x="5149260" y="3311650"/>
              <a:ext cx="2164060" cy="908389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200" b="1">
                  <a:latin typeface="+mj-ea"/>
                  <a:ea typeface="+mj-ea"/>
                </a:defRPr>
              </a:lvl1pPr>
            </a:lstStyle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dirty="0">
                  <a:solidFill>
                    <a:srgbClr val="000000"/>
                  </a:solidFill>
                  <a:latin typeface="微软雅黑"/>
                  <a:ea typeface="微软雅黑"/>
                </a:rPr>
                <a:t>Year 2017-2021</a:t>
              </a: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b="0" dirty="0">
                  <a:solidFill>
                    <a:srgbClr val="000000"/>
                  </a:solidFill>
                  <a:latin typeface="微软雅黑"/>
                  <a:ea typeface="微软雅黑"/>
                </a:rPr>
                <a:t>A series of Graph Convolution</a:t>
              </a: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b="0" dirty="0">
                  <a:solidFill>
                    <a:srgbClr val="000000"/>
                  </a:solidFill>
                  <a:latin typeface="微软雅黑"/>
                  <a:ea typeface="微软雅黑"/>
                </a:rPr>
                <a:t>(GCN), Message Passage </a:t>
              </a: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b="0" dirty="0">
                  <a:solidFill>
                    <a:srgbClr val="000000"/>
                  </a:solidFill>
                  <a:latin typeface="微软雅黑"/>
                  <a:ea typeface="微软雅黑"/>
                </a:rPr>
                <a:t>(MPNN, </a:t>
              </a:r>
              <a:r>
                <a:rPr lang="en-US" altLang="zh-CN" sz="1400" b="0" dirty="0" err="1">
                  <a:solidFill>
                    <a:srgbClr val="000000"/>
                  </a:solidFill>
                  <a:latin typeface="微软雅黑"/>
                  <a:ea typeface="微软雅黑"/>
                </a:rPr>
                <a:t>GraphSage</a:t>
              </a:r>
              <a:r>
                <a:rPr lang="en-US" altLang="zh-CN" sz="1400" b="0" dirty="0">
                  <a:solidFill>
                    <a:srgbClr val="000000"/>
                  </a:solidFill>
                  <a:latin typeface="微软雅黑"/>
                  <a:ea typeface="微软雅黑"/>
                </a:rPr>
                <a:t>, GIN),</a:t>
              </a: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b="0" dirty="0">
                  <a:solidFill>
                    <a:srgbClr val="000000"/>
                  </a:solidFill>
                  <a:latin typeface="微软雅黑"/>
                  <a:ea typeface="微软雅黑"/>
                </a:rPr>
                <a:t>Attention-based (GAT),</a:t>
              </a: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b="0" dirty="0">
                  <a:solidFill>
                    <a:srgbClr val="000000"/>
                  </a:solidFill>
                  <a:latin typeface="微软雅黑"/>
                  <a:ea typeface="微软雅黑"/>
                </a:rPr>
                <a:t>Unsupervised GNNs (Graph-</a:t>
              </a: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b="0" dirty="0">
                  <a:solidFill>
                    <a:srgbClr val="000000"/>
                  </a:solidFill>
                  <a:latin typeface="微软雅黑"/>
                  <a:ea typeface="微软雅黑"/>
                </a:rPr>
                <a:t>Autoencoder, graph-infomax)</a:t>
              </a: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b="0" dirty="0">
                  <a:solidFill>
                    <a:srgbClr val="FF0000"/>
                  </a:solidFill>
                  <a:latin typeface="微软雅黑"/>
                  <a:ea typeface="微软雅黑"/>
                </a:rPr>
                <a:t>Many new GNNs fast developed!</a:t>
              </a:r>
              <a:endParaRPr lang="en-US" sz="1400" dirty="0">
                <a:solidFill>
                  <a:srgbClr val="FF0000"/>
                </a:solidFill>
                <a:latin typeface="微软雅黑"/>
                <a:ea typeface="微软雅黑"/>
              </a:endParaRP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900" b="0" dirty="0">
                <a:solidFill>
                  <a:srgbClr val="000000"/>
                </a:solidFill>
                <a:latin typeface="微软雅黑"/>
                <a:ea typeface="微软雅黑"/>
              </a:endParaRP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900" dirty="0">
                <a:solidFill>
                  <a:srgbClr val="000000"/>
                </a:solidFill>
                <a:latin typeface="微软雅黑"/>
                <a:ea typeface="微软雅黑"/>
              </a:endParaRP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 dirty="0">
                <a:solidFill>
                  <a:srgbClr val="000000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4" name="îslïḍê">
              <a:extLst>
                <a:ext uri="{FF2B5EF4-FFF2-40B4-BE49-F238E27FC236}">
                  <a16:creationId xmlns="" xmlns:a16="http://schemas.microsoft.com/office/drawing/2014/main" id="{37C7145B-DFE4-F645-8FFB-E4DACF102581}"/>
                </a:ext>
              </a:extLst>
            </p:cNvPr>
            <p:cNvSpPr txBox="1"/>
            <p:nvPr/>
          </p:nvSpPr>
          <p:spPr>
            <a:xfrm>
              <a:off x="7032031" y="1050727"/>
              <a:ext cx="2456033" cy="1571985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200" b="1">
                  <a:latin typeface="+mj-ea"/>
                  <a:ea typeface="+mj-ea"/>
                </a:defRPr>
              </a:lvl1pPr>
            </a:lstStyle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dirty="0">
                  <a:latin typeface="微软雅黑"/>
                  <a:ea typeface="微软雅黑"/>
                </a:rPr>
                <a:t>Year 2019-2021</a:t>
              </a: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b="0" dirty="0">
                  <a:latin typeface="微软雅黑"/>
                  <a:ea typeface="微软雅黑"/>
                </a:rPr>
                <a:t>GNNs–based applications, </a:t>
              </a: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b="0" dirty="0">
                  <a:latin typeface="微软雅黑"/>
                  <a:ea typeface="微软雅黑"/>
                </a:rPr>
                <a:t>such as search, Recommendation, </a:t>
              </a: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b="0" dirty="0">
                  <a:latin typeface="微软雅黑"/>
                  <a:ea typeface="微软雅黑"/>
                </a:rPr>
                <a:t>drug discovery, NLP,  Transport…</a:t>
              </a: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b="0" dirty="0">
                  <a:latin typeface="微软雅黑"/>
                  <a:ea typeface="微软雅黑"/>
                </a:rPr>
                <a:t>Many open-source </a:t>
              </a:r>
              <a:r>
                <a:rPr lang="en-US" altLang="zh-CN" sz="1400" b="0" dirty="0" err="1">
                  <a:latin typeface="微软雅黑"/>
                  <a:ea typeface="微软雅黑"/>
                </a:rPr>
                <a:t>Githubs</a:t>
              </a:r>
              <a:r>
                <a:rPr lang="en-US" altLang="zh-CN" sz="1400" b="0" dirty="0">
                  <a:latin typeface="微软雅黑"/>
                  <a:ea typeface="微软雅黑"/>
                </a:rPr>
                <a:t> </a:t>
              </a: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b="0" dirty="0">
                  <a:latin typeface="微软雅黑"/>
                  <a:ea typeface="微软雅黑"/>
                </a:rPr>
                <a:t>like </a:t>
              </a:r>
              <a:r>
                <a:rPr lang="en-US" altLang="zh-CN" sz="1400" b="0" dirty="0">
                  <a:solidFill>
                    <a:srgbClr val="FF0000"/>
                  </a:solidFill>
                  <a:latin typeface="微软雅黑"/>
                  <a:ea typeface="微软雅黑"/>
                </a:rPr>
                <a:t>DGL, </a:t>
              </a:r>
              <a:r>
                <a:rPr lang="en-US" altLang="zh-CN" sz="1400" b="0" dirty="0" err="1">
                  <a:solidFill>
                    <a:srgbClr val="FF0000"/>
                  </a:solidFill>
                  <a:latin typeface="微软雅黑"/>
                  <a:ea typeface="微软雅黑"/>
                </a:rPr>
                <a:t>Pytorch</a:t>
              </a:r>
              <a:r>
                <a:rPr lang="en-US" altLang="zh-CN" sz="1400" b="0" dirty="0">
                  <a:solidFill>
                    <a:srgbClr val="FF0000"/>
                  </a:solidFill>
                  <a:latin typeface="微软雅黑"/>
                  <a:ea typeface="微软雅黑"/>
                </a:rPr>
                <a:t> Geometric, </a:t>
              </a: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b="0" dirty="0">
                  <a:solidFill>
                    <a:srgbClr val="FF0000"/>
                  </a:solidFill>
                  <a:latin typeface="微软雅黑"/>
                  <a:ea typeface="微软雅黑"/>
                </a:rPr>
                <a:t>Graph4NLP, </a:t>
              </a:r>
              <a:r>
                <a:rPr lang="en-US" altLang="zh-CN" sz="1400" b="0" dirty="0" err="1">
                  <a:solidFill>
                    <a:srgbClr val="FF0000"/>
                  </a:solidFill>
                  <a:latin typeface="微软雅黑"/>
                  <a:ea typeface="微软雅黑"/>
                </a:rPr>
                <a:t>TorchDrug</a:t>
              </a:r>
              <a:r>
                <a:rPr lang="en-US" altLang="zh-CN" sz="1400" b="0" dirty="0">
                  <a:solidFill>
                    <a:srgbClr val="FF0000"/>
                  </a:solidFill>
                  <a:latin typeface="微软雅黑"/>
                  <a:ea typeface="微软雅黑"/>
                </a:rPr>
                <a:t>…</a:t>
              </a:r>
            </a:p>
          </p:txBody>
        </p:sp>
        <p:sp>
          <p:nvSpPr>
            <p:cNvPr id="25" name="îslïḍê">
              <a:extLst>
                <a:ext uri="{FF2B5EF4-FFF2-40B4-BE49-F238E27FC236}">
                  <a16:creationId xmlns="" xmlns:a16="http://schemas.microsoft.com/office/drawing/2014/main" id="{A4275D8B-8374-6F49-B66C-E40EC9E6D496}"/>
                </a:ext>
              </a:extLst>
            </p:cNvPr>
            <p:cNvSpPr txBox="1"/>
            <p:nvPr/>
          </p:nvSpPr>
          <p:spPr>
            <a:xfrm>
              <a:off x="9336404" y="3318281"/>
              <a:ext cx="2859274" cy="1812092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200" b="1">
                  <a:latin typeface="+mj-ea"/>
                  <a:ea typeface="+mj-ea"/>
                </a:defRPr>
              </a:lvl1pPr>
            </a:lstStyle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dirty="0">
                  <a:latin typeface="微软雅黑"/>
                  <a:ea typeface="微软雅黑"/>
                </a:rPr>
                <a:t>Year 2021</a:t>
              </a:r>
            </a:p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b="0" dirty="0">
                  <a:solidFill>
                    <a:srgbClr val="000000"/>
                  </a:solidFill>
                  <a:latin typeface="微软雅黑"/>
                  <a:ea typeface="微软雅黑"/>
                </a:rPr>
                <a:t>3 GNN books released simultaneously:</a:t>
              </a:r>
            </a:p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b="0" dirty="0">
                  <a:solidFill>
                    <a:srgbClr val="000000"/>
                  </a:solidFill>
                  <a:latin typeface="微软雅黑"/>
                  <a:ea typeface="微软雅黑"/>
                </a:rPr>
                <a:t>1</a:t>
              </a:r>
              <a:r>
                <a:rPr lang="zh-CN" altLang="en-US" sz="1400" b="0" dirty="0">
                  <a:solidFill>
                    <a:srgbClr val="000000"/>
                  </a:solidFill>
                  <a:latin typeface="微软雅黑"/>
                  <a:ea typeface="微软雅黑"/>
                </a:rPr>
                <a:t>）</a:t>
              </a:r>
              <a:r>
                <a:rPr lang="en-US" altLang="zh-CN" sz="1400" b="0" dirty="0">
                  <a:solidFill>
                    <a:srgbClr val="000000"/>
                  </a:solidFill>
                  <a:latin typeface="微软雅黑"/>
                  <a:ea typeface="微软雅黑"/>
                </a:rPr>
                <a:t>Prof. Liu (Tsinghua</a:t>
              </a:r>
              <a:r>
                <a:rPr lang="zh-CN" altLang="en-US" sz="1400" b="0" dirty="0">
                  <a:solidFill>
                    <a:srgbClr val="000000"/>
                  </a:solidFill>
                  <a:latin typeface="微软雅黑"/>
                  <a:ea typeface="微软雅黑"/>
                </a:rPr>
                <a:t>）</a:t>
              </a:r>
              <a:r>
                <a:rPr lang="en-US" altLang="zh-CN" sz="1400" b="0" dirty="0">
                  <a:solidFill>
                    <a:srgbClr val="000000"/>
                  </a:solidFill>
                  <a:latin typeface="微软雅黑"/>
                  <a:ea typeface="微软雅黑"/>
                </a:rPr>
                <a:t>et al.:</a:t>
              </a:r>
              <a:r>
                <a:rPr lang="zh-CN" altLang="en-US" sz="1400" b="0" dirty="0">
                  <a:solidFill>
                    <a:srgbClr val="000000"/>
                  </a:solidFill>
                  <a:latin typeface="微软雅黑"/>
                  <a:ea typeface="微软雅黑"/>
                </a:rPr>
                <a:t> </a:t>
              </a:r>
              <a:endParaRPr lang="en-US" altLang="zh-CN" sz="1400" b="0" dirty="0">
                <a:solidFill>
                  <a:srgbClr val="000000"/>
                </a:solidFill>
                <a:latin typeface="微软雅黑"/>
                <a:ea typeface="微软雅黑"/>
              </a:endParaRPr>
            </a:p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b="0" dirty="0">
                  <a:solidFill>
                    <a:srgbClr val="000000"/>
                  </a:solidFill>
                  <a:latin typeface="微软雅黑"/>
                  <a:ea typeface="微软雅黑"/>
                </a:rPr>
                <a:t>“Introduction to Graph Neural Networks”</a:t>
              </a:r>
            </a:p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b="0" dirty="0">
                  <a:solidFill>
                    <a:srgbClr val="000000"/>
                  </a:solidFill>
                  <a:latin typeface="微软雅黑"/>
                  <a:ea typeface="微软雅黑"/>
                </a:rPr>
                <a:t>2</a:t>
              </a:r>
              <a:r>
                <a:rPr lang="zh-CN" altLang="en-US" sz="1400" b="0" dirty="0">
                  <a:solidFill>
                    <a:srgbClr val="000000"/>
                  </a:solidFill>
                  <a:latin typeface="微软雅黑"/>
                  <a:ea typeface="微软雅黑"/>
                </a:rPr>
                <a:t>）</a:t>
              </a:r>
              <a:r>
                <a:rPr lang="en-US" altLang="zh-CN" sz="1400" b="0" dirty="0">
                  <a:solidFill>
                    <a:srgbClr val="000000"/>
                  </a:solidFill>
                  <a:latin typeface="微软雅黑"/>
                  <a:ea typeface="微软雅黑"/>
                </a:rPr>
                <a:t>Prof. Tang (MSU) et al.:</a:t>
              </a:r>
              <a:r>
                <a:rPr lang="zh-CN" altLang="en-US" sz="1400" b="0" dirty="0">
                  <a:solidFill>
                    <a:srgbClr val="000000"/>
                  </a:solidFill>
                  <a:latin typeface="微软雅黑"/>
                  <a:ea typeface="微软雅黑"/>
                </a:rPr>
                <a:t> </a:t>
              </a:r>
              <a:endParaRPr lang="en-US" altLang="zh-CN" sz="1400" b="0" dirty="0">
                <a:solidFill>
                  <a:srgbClr val="000000"/>
                </a:solidFill>
                <a:latin typeface="微软雅黑"/>
                <a:ea typeface="微软雅黑"/>
              </a:endParaRPr>
            </a:p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b="0" dirty="0">
                  <a:solidFill>
                    <a:srgbClr val="000000"/>
                  </a:solidFill>
                  <a:latin typeface="微软雅黑"/>
                  <a:ea typeface="微软雅黑"/>
                </a:rPr>
                <a:t>“Deep learning on graphs”</a:t>
              </a:r>
            </a:p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b="0" dirty="0">
                  <a:solidFill>
                    <a:srgbClr val="000000"/>
                  </a:solidFill>
                  <a:latin typeface="微软雅黑"/>
                  <a:ea typeface="微软雅黑"/>
                </a:rPr>
                <a:t>3</a:t>
              </a:r>
              <a:r>
                <a:rPr lang="zh-CN" altLang="en-US" sz="1400" b="0" dirty="0">
                  <a:solidFill>
                    <a:srgbClr val="000000"/>
                  </a:solidFill>
                  <a:latin typeface="微软雅黑"/>
                  <a:ea typeface="微软雅黑"/>
                </a:rPr>
                <a:t>）</a:t>
              </a:r>
              <a:r>
                <a:rPr lang="en-US" altLang="zh-CN" sz="1400" b="0" dirty="0">
                  <a:solidFill>
                    <a:srgbClr val="000000"/>
                  </a:solidFill>
                  <a:latin typeface="微软雅黑"/>
                  <a:ea typeface="微软雅黑"/>
                </a:rPr>
                <a:t>Prof. Hamilton (McGill): </a:t>
              </a:r>
            </a:p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b="0" dirty="0">
                  <a:solidFill>
                    <a:srgbClr val="000000"/>
                  </a:solidFill>
                  <a:latin typeface="微软雅黑"/>
                  <a:ea typeface="微软雅黑"/>
                </a:rPr>
                <a:t>Graph representation learning</a:t>
              </a:r>
            </a:p>
          </p:txBody>
        </p:sp>
      </p:grpSp>
      <p:sp>
        <p:nvSpPr>
          <p:cNvPr id="26" name="îslïḍê">
            <a:extLst>
              <a:ext uri="{FF2B5EF4-FFF2-40B4-BE49-F238E27FC236}">
                <a16:creationId xmlns="" xmlns:a16="http://schemas.microsoft.com/office/drawing/2014/main" id="{8B9F4355-3D3B-A44F-BE40-9946FFAC3916}"/>
              </a:ext>
            </a:extLst>
          </p:cNvPr>
          <p:cNvSpPr txBox="1"/>
          <p:nvPr/>
        </p:nvSpPr>
        <p:spPr>
          <a:xfrm>
            <a:off x="9539084" y="1448998"/>
            <a:ext cx="2474501" cy="2289049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 b="1">
                <a:latin typeface="+mj-ea"/>
                <a:ea typeface="+mj-ea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/>
                <a:ea typeface="微软雅黑"/>
              </a:rPr>
              <a:t>Year 2022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0" dirty="0">
                <a:solidFill>
                  <a:srgbClr val="FF0000"/>
                </a:solidFill>
                <a:latin typeface="微软雅黑"/>
                <a:ea typeface="微软雅黑"/>
              </a:rPr>
              <a:t>Most comprehensive GNNs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0" dirty="0">
                <a:solidFill>
                  <a:srgbClr val="FF0000"/>
                </a:solidFill>
                <a:latin typeface="微软雅黑"/>
                <a:ea typeface="微软雅黑"/>
              </a:rPr>
              <a:t>Book (by Dr. L. Wu et al.):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0" dirty="0">
                <a:solidFill>
                  <a:srgbClr val="FF0000"/>
                </a:solidFill>
                <a:latin typeface="微软雅黑"/>
                <a:ea typeface="微软雅黑"/>
              </a:rPr>
              <a:t> "Graph Neural Networks: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0" dirty="0">
                <a:solidFill>
                  <a:srgbClr val="FF0000"/>
                </a:solidFill>
                <a:latin typeface="微软雅黑"/>
                <a:ea typeface="微软雅黑"/>
              </a:rPr>
              <a:t>Foundations, Frontiers,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0" dirty="0">
                <a:solidFill>
                  <a:srgbClr val="FF0000"/>
                </a:solidFill>
                <a:latin typeface="微软雅黑"/>
                <a:ea typeface="微软雅黑"/>
              </a:rPr>
              <a:t>Applications" by Springer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b="0" dirty="0">
              <a:solidFill>
                <a:srgbClr val="000000"/>
              </a:solidFill>
              <a:latin typeface="微软雅黑"/>
              <a:ea typeface="微软雅黑"/>
            </a:endParaRPr>
          </a:p>
        </p:txBody>
      </p:sp>
      <p:cxnSp>
        <p:nvCxnSpPr>
          <p:cNvPr id="27" name="直接连接符 36">
            <a:extLst>
              <a:ext uri="{FF2B5EF4-FFF2-40B4-BE49-F238E27FC236}">
                <a16:creationId xmlns="" xmlns:a16="http://schemas.microsoft.com/office/drawing/2014/main" id="{3D85CB45-F6B5-CF4B-AA38-186690DCDDFC}"/>
              </a:ext>
            </a:extLst>
          </p:cNvPr>
          <p:cNvCxnSpPr>
            <a:cxnSpLocks/>
          </p:cNvCxnSpPr>
          <p:nvPr/>
        </p:nvCxnSpPr>
        <p:spPr>
          <a:xfrm flipH="1">
            <a:off x="870170" y="4039094"/>
            <a:ext cx="1950" cy="1409789"/>
          </a:xfrm>
          <a:prstGeom prst="line">
            <a:avLst/>
          </a:prstGeom>
          <a:ln w="3175">
            <a:solidFill>
              <a:srgbClr val="95A5A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37">
            <a:extLst>
              <a:ext uri="{FF2B5EF4-FFF2-40B4-BE49-F238E27FC236}">
                <a16:creationId xmlns="" xmlns:a16="http://schemas.microsoft.com/office/drawing/2014/main" id="{42D11EC4-BC9E-3D4A-A34D-F28DED700AAD}"/>
              </a:ext>
            </a:extLst>
          </p:cNvPr>
          <p:cNvCxnSpPr>
            <a:cxnSpLocks/>
          </p:cNvCxnSpPr>
          <p:nvPr/>
        </p:nvCxnSpPr>
        <p:spPr>
          <a:xfrm>
            <a:off x="870170" y="5448778"/>
            <a:ext cx="689612" cy="0"/>
          </a:xfrm>
          <a:prstGeom prst="line">
            <a:avLst/>
          </a:prstGeom>
          <a:ln>
            <a:solidFill>
              <a:srgbClr val="95A5A6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21">
            <a:extLst>
              <a:ext uri="{FF2B5EF4-FFF2-40B4-BE49-F238E27FC236}">
                <a16:creationId xmlns="" xmlns:a16="http://schemas.microsoft.com/office/drawing/2014/main" id="{45985189-4E2E-A54D-87FA-D7E2D022FB86}"/>
              </a:ext>
            </a:extLst>
          </p:cNvPr>
          <p:cNvCxnSpPr/>
          <p:nvPr/>
        </p:nvCxnSpPr>
        <p:spPr>
          <a:xfrm>
            <a:off x="9223524" y="2346065"/>
            <a:ext cx="8429" cy="1407687"/>
          </a:xfrm>
          <a:prstGeom prst="line">
            <a:avLst/>
          </a:prstGeom>
          <a:ln w="3175">
            <a:solidFill>
              <a:srgbClr val="95A5A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22">
            <a:extLst>
              <a:ext uri="{FF2B5EF4-FFF2-40B4-BE49-F238E27FC236}">
                <a16:creationId xmlns="" xmlns:a16="http://schemas.microsoft.com/office/drawing/2014/main" id="{19163A7E-17C8-0045-AB71-AB4848709BF2}"/>
              </a:ext>
            </a:extLst>
          </p:cNvPr>
          <p:cNvCxnSpPr>
            <a:cxnSpLocks/>
          </p:cNvCxnSpPr>
          <p:nvPr/>
        </p:nvCxnSpPr>
        <p:spPr>
          <a:xfrm>
            <a:off x="9223524" y="2335417"/>
            <a:ext cx="257996" cy="0"/>
          </a:xfrm>
          <a:prstGeom prst="line">
            <a:avLst/>
          </a:prstGeom>
          <a:ln>
            <a:solidFill>
              <a:srgbClr val="95A5A6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18">
            <a:extLst>
              <a:ext uri="{FF2B5EF4-FFF2-40B4-BE49-F238E27FC236}">
                <a16:creationId xmlns="" xmlns:a16="http://schemas.microsoft.com/office/drawing/2014/main" id="{FB6A0463-47FD-DE4E-BF15-CCD5690865A2}"/>
              </a:ext>
            </a:extLst>
          </p:cNvPr>
          <p:cNvCxnSpPr/>
          <p:nvPr/>
        </p:nvCxnSpPr>
        <p:spPr>
          <a:xfrm>
            <a:off x="7548491" y="5576969"/>
            <a:ext cx="689612" cy="0"/>
          </a:xfrm>
          <a:prstGeom prst="line">
            <a:avLst/>
          </a:prstGeom>
          <a:ln>
            <a:solidFill>
              <a:srgbClr val="95A5A6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701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94697A-035D-4C42-8CFC-98C870DEF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-147" dirty="0">
                <a:solidFill>
                  <a:srgbClr val="C00000"/>
                </a:solidFill>
              </a:rPr>
              <a:t>Graph Neural Networks: Foundations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0F2A73E-5ACA-064A-8258-1FBB6AA4D5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Learning node embeddings: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Learning graph-level embeddings: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AF16147-84D0-A342-96B9-5ADCCFEEA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42D5BC0-9AB8-984D-8A35-C558CB2F0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519" y="2577655"/>
            <a:ext cx="3317550" cy="7322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DFD9606-8497-9F49-8E5C-DCECFAA8E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9379" y="4690766"/>
            <a:ext cx="3003188" cy="56692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0F22E6F2-4AB3-8049-871D-6920F55ABC0B}"/>
              </a:ext>
            </a:extLst>
          </p:cNvPr>
          <p:cNvCxnSpPr>
            <a:cxnSpLocks/>
          </p:cNvCxnSpPr>
          <p:nvPr/>
        </p:nvCxnSpPr>
        <p:spPr>
          <a:xfrm flipH="1">
            <a:off x="5611990" y="2346329"/>
            <a:ext cx="1522483" cy="5059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6A2178E-0D83-424C-A456-58BD05C0E93B}"/>
              </a:ext>
            </a:extLst>
          </p:cNvPr>
          <p:cNvSpPr txBox="1"/>
          <p:nvPr/>
        </p:nvSpPr>
        <p:spPr>
          <a:xfrm>
            <a:off x="6764954" y="1943912"/>
            <a:ext cx="1774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adjacency matrix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244295E4-C9A5-974A-9EDA-7FFA90740021}"/>
              </a:ext>
            </a:extLst>
          </p:cNvPr>
          <p:cNvCxnSpPr>
            <a:cxnSpLocks/>
          </p:cNvCxnSpPr>
          <p:nvPr/>
        </p:nvCxnSpPr>
        <p:spPr>
          <a:xfrm flipH="1" flipV="1">
            <a:off x="6096001" y="3159783"/>
            <a:ext cx="668953" cy="36933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0032C1A-8857-1249-AB46-A8D8F1E40C10}"/>
              </a:ext>
            </a:extLst>
          </p:cNvPr>
          <p:cNvSpPr txBox="1"/>
          <p:nvPr/>
        </p:nvSpPr>
        <p:spPr>
          <a:xfrm>
            <a:off x="5719742" y="3509711"/>
            <a:ext cx="242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node embeddings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BC49D27-DC34-474E-8C72-EE7D38AC927F}"/>
              </a:ext>
            </a:extLst>
          </p:cNvPr>
          <p:cNvSpPr txBox="1"/>
          <p:nvPr/>
        </p:nvSpPr>
        <p:spPr>
          <a:xfrm>
            <a:off x="1752904" y="3509711"/>
            <a:ext cx="3077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Updated node embeddings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21D83BC7-EB0B-2D4C-BCBE-DFCD99F6C505}"/>
              </a:ext>
            </a:extLst>
          </p:cNvPr>
          <p:cNvCxnSpPr>
            <a:cxnSpLocks/>
          </p:cNvCxnSpPr>
          <p:nvPr/>
        </p:nvCxnSpPr>
        <p:spPr>
          <a:xfrm flipV="1">
            <a:off x="3042141" y="3191585"/>
            <a:ext cx="668953" cy="337529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="" xmlns:a16="http://schemas.microsoft.com/office/drawing/2014/main" id="{021E56D9-2BD2-8444-9DE7-F4DA70014EA3}"/>
              </a:ext>
            </a:extLst>
          </p:cNvPr>
          <p:cNvCxnSpPr>
            <a:cxnSpLocks/>
            <a:stCxn id="25" idx="0"/>
          </p:cNvCxnSpPr>
          <p:nvPr/>
        </p:nvCxnSpPr>
        <p:spPr>
          <a:xfrm flipH="1" flipV="1">
            <a:off x="5895297" y="5158304"/>
            <a:ext cx="191414" cy="7665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48B39651-F81C-434D-914B-457F53260FF4}"/>
              </a:ext>
            </a:extLst>
          </p:cNvPr>
          <p:cNvSpPr txBox="1"/>
          <p:nvPr/>
        </p:nvSpPr>
        <p:spPr>
          <a:xfrm>
            <a:off x="5448523" y="5924864"/>
            <a:ext cx="1276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graph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1EA9EF7B-A1C1-F346-9327-1D2D2A24B6BB}"/>
              </a:ext>
            </a:extLst>
          </p:cNvPr>
          <p:cNvSpPr txBox="1"/>
          <p:nvPr/>
        </p:nvSpPr>
        <p:spPr>
          <a:xfrm>
            <a:off x="5246793" y="1955099"/>
            <a:ext cx="1408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graph filter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="" xmlns:a16="http://schemas.microsoft.com/office/drawing/2014/main" id="{AB165C7D-8E6E-F644-BBE0-3B0C6ED105DB}"/>
              </a:ext>
            </a:extLst>
          </p:cNvPr>
          <p:cNvCxnSpPr>
            <a:cxnSpLocks/>
          </p:cNvCxnSpPr>
          <p:nvPr/>
        </p:nvCxnSpPr>
        <p:spPr>
          <a:xfrm flipH="1">
            <a:off x="5100974" y="2324431"/>
            <a:ext cx="511016" cy="5278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840A8A01-7DF8-9D46-AC15-1819A44F18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0913" y="2784178"/>
            <a:ext cx="1227523" cy="423893"/>
          </a:xfrm>
          <a:prstGeom prst="rect">
            <a:avLst/>
          </a:prstGeom>
        </p:spPr>
      </p:pic>
      <p:sp>
        <p:nvSpPr>
          <p:cNvPr id="48" name="Left Brace 47">
            <a:extLst>
              <a:ext uri="{FF2B5EF4-FFF2-40B4-BE49-F238E27FC236}">
                <a16:creationId xmlns="" xmlns:a16="http://schemas.microsoft.com/office/drawing/2014/main" id="{662AB256-4613-4745-AC7D-EF35E4AA438F}"/>
              </a:ext>
            </a:extLst>
          </p:cNvPr>
          <p:cNvSpPr/>
          <p:nvPr/>
        </p:nvSpPr>
        <p:spPr>
          <a:xfrm>
            <a:off x="9316250" y="2348166"/>
            <a:ext cx="280854" cy="1296278"/>
          </a:xfrm>
          <a:prstGeom prst="leftBrace">
            <a:avLst/>
          </a:prstGeom>
          <a:noFill/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23897F59-C809-044E-B381-2455D705E0EF}"/>
              </a:ext>
            </a:extLst>
          </p:cNvPr>
          <p:cNvSpPr txBox="1"/>
          <p:nvPr/>
        </p:nvSpPr>
        <p:spPr>
          <a:xfrm>
            <a:off x="9677142" y="2313244"/>
            <a:ext cx="1694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- </a:t>
            </a:r>
            <a:r>
              <a:rPr lang="en-US" dirty="0"/>
              <a:t>Spectral-based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B50BB210-E8AC-2845-9FFA-FC3143064601}"/>
              </a:ext>
            </a:extLst>
          </p:cNvPr>
          <p:cNvSpPr txBox="1"/>
          <p:nvPr/>
        </p:nvSpPr>
        <p:spPr>
          <a:xfrm>
            <a:off x="1752904" y="5665569"/>
            <a:ext cx="1760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small graph w/</a:t>
            </a:r>
          </a:p>
          <a:p>
            <a:r>
              <a:rPr lang="en-US" dirty="0"/>
              <a:t>fewer nodes 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="" xmlns:a16="http://schemas.microsoft.com/office/drawing/2014/main" id="{89AFE35A-9C77-C848-82C7-BB4F78E7A4B6}"/>
              </a:ext>
            </a:extLst>
          </p:cNvPr>
          <p:cNvCxnSpPr>
            <a:cxnSpLocks/>
            <a:stCxn id="50" idx="0"/>
          </p:cNvCxnSpPr>
          <p:nvPr/>
        </p:nvCxnSpPr>
        <p:spPr>
          <a:xfrm flipV="1">
            <a:off x="2633145" y="5111263"/>
            <a:ext cx="1077949" cy="5543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D86E79E3-EE9C-4E48-9D38-03D9B5A7CD34}"/>
              </a:ext>
            </a:extLst>
          </p:cNvPr>
          <p:cNvSpPr txBox="1"/>
          <p:nvPr/>
        </p:nvSpPr>
        <p:spPr>
          <a:xfrm>
            <a:off x="3186326" y="6270772"/>
            <a:ext cx="2425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node embeddings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="" xmlns:a16="http://schemas.microsoft.com/office/drawing/2014/main" id="{CF20DD6F-18C0-1641-856C-9E53555FB08A}"/>
              </a:ext>
            </a:extLst>
          </p:cNvPr>
          <p:cNvCxnSpPr>
            <a:cxnSpLocks/>
            <a:stCxn id="54" idx="0"/>
          </p:cNvCxnSpPr>
          <p:nvPr/>
        </p:nvCxnSpPr>
        <p:spPr>
          <a:xfrm flipH="1" flipV="1">
            <a:off x="4302370" y="5158304"/>
            <a:ext cx="96788" cy="1112468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5B0C4822-F79C-A14C-A818-8957FC182CB2}"/>
              </a:ext>
            </a:extLst>
          </p:cNvPr>
          <p:cNvSpPr txBox="1"/>
          <p:nvPr/>
        </p:nvSpPr>
        <p:spPr>
          <a:xfrm>
            <a:off x="6655320" y="5679571"/>
            <a:ext cx="242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node embeddings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="" xmlns:a16="http://schemas.microsoft.com/office/drawing/2014/main" id="{591C2B83-9DD2-2448-93B6-51D58936F893}"/>
              </a:ext>
            </a:extLst>
          </p:cNvPr>
          <p:cNvCxnSpPr>
            <a:cxnSpLocks/>
          </p:cNvCxnSpPr>
          <p:nvPr/>
        </p:nvCxnSpPr>
        <p:spPr>
          <a:xfrm flipH="1" flipV="1">
            <a:off x="6334599" y="5133007"/>
            <a:ext cx="1234202" cy="53256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766DA956-1B07-6447-9188-077D675959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9544" y="4802898"/>
            <a:ext cx="1186706" cy="395569"/>
          </a:xfrm>
          <a:prstGeom prst="rect">
            <a:avLst/>
          </a:prstGeom>
        </p:spPr>
      </p:pic>
      <p:sp>
        <p:nvSpPr>
          <p:cNvPr id="74" name="Left Brace 73">
            <a:extLst>
              <a:ext uri="{FF2B5EF4-FFF2-40B4-BE49-F238E27FC236}">
                <a16:creationId xmlns="" xmlns:a16="http://schemas.microsoft.com/office/drawing/2014/main" id="{F521AD54-6062-C444-8526-0B6C43943201}"/>
              </a:ext>
            </a:extLst>
          </p:cNvPr>
          <p:cNvSpPr/>
          <p:nvPr/>
        </p:nvSpPr>
        <p:spPr>
          <a:xfrm>
            <a:off x="9396288" y="4352543"/>
            <a:ext cx="280854" cy="1296278"/>
          </a:xfrm>
          <a:prstGeom prst="leftBrace">
            <a:avLst/>
          </a:prstGeom>
          <a:noFill/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BA676FB5-E052-4242-99E5-4F4CCCB69AFF}"/>
              </a:ext>
            </a:extLst>
          </p:cNvPr>
          <p:cNvSpPr txBox="1"/>
          <p:nvPr/>
        </p:nvSpPr>
        <p:spPr>
          <a:xfrm>
            <a:off x="9623500" y="4367600"/>
            <a:ext cx="2321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Flat Graph Pooling (i.e. Max, Ave, Min)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4A5EAFD1-5800-5B4B-AFA9-02369E2D04F9}"/>
              </a:ext>
            </a:extLst>
          </p:cNvPr>
          <p:cNvSpPr txBox="1"/>
          <p:nvPr/>
        </p:nvSpPr>
        <p:spPr>
          <a:xfrm>
            <a:off x="9661289" y="5069958"/>
            <a:ext cx="2607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Hierarchical  Graph Pooling (i.e. </a:t>
            </a:r>
            <a:r>
              <a:rPr lang="en-US" dirty="0" err="1"/>
              <a:t>Diffpool</a:t>
            </a:r>
            <a:r>
              <a:rPr lang="en-US" dirty="0"/>
              <a:t>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4D096018-4CF5-3149-BF33-D12F598174EF}"/>
              </a:ext>
            </a:extLst>
          </p:cNvPr>
          <p:cNvSpPr txBox="1"/>
          <p:nvPr/>
        </p:nvSpPr>
        <p:spPr>
          <a:xfrm>
            <a:off x="9699060" y="2667592"/>
            <a:ext cx="15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- </a:t>
            </a:r>
            <a:r>
              <a:rPr lang="en-US" dirty="0"/>
              <a:t>Spatial-based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AED975D8-AB64-4A45-AC36-74E6B5F2BCEC}"/>
              </a:ext>
            </a:extLst>
          </p:cNvPr>
          <p:cNvSpPr txBox="1"/>
          <p:nvPr/>
        </p:nvSpPr>
        <p:spPr>
          <a:xfrm>
            <a:off x="9721598" y="3031645"/>
            <a:ext cx="1822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- </a:t>
            </a:r>
            <a:r>
              <a:rPr lang="en-US" dirty="0"/>
              <a:t>Attention-based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443BD6A9-5650-1B47-97C5-C3FD9AD3FFE6}"/>
              </a:ext>
            </a:extLst>
          </p:cNvPr>
          <p:cNvSpPr txBox="1"/>
          <p:nvPr/>
        </p:nvSpPr>
        <p:spPr>
          <a:xfrm>
            <a:off x="9749521" y="3403443"/>
            <a:ext cx="1856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- </a:t>
            </a:r>
            <a:r>
              <a:rPr lang="en-US" dirty="0"/>
              <a:t>Recurrent-based</a:t>
            </a:r>
          </a:p>
        </p:txBody>
      </p:sp>
    </p:spTree>
    <p:extLst>
      <p:ext uri="{BB962C8B-B14F-4D97-AF65-F5344CB8AC3E}">
        <p14:creationId xmlns:p14="http://schemas.microsoft.com/office/powerpoint/2010/main" val="930818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object 7">
            <a:extLst>
              <a:ext uri="{FF2B5EF4-FFF2-40B4-BE49-F238E27FC236}">
                <a16:creationId xmlns="" xmlns:a16="http://schemas.microsoft.com/office/drawing/2014/main" id="{BE50515C-B021-0F4A-B163-693445478295}"/>
              </a:ext>
            </a:extLst>
          </p:cNvPr>
          <p:cNvSpPr/>
          <p:nvPr/>
        </p:nvSpPr>
        <p:spPr>
          <a:xfrm>
            <a:off x="3141735" y="5229016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1" name="object 7">
            <a:extLst>
              <a:ext uri="{FF2B5EF4-FFF2-40B4-BE49-F238E27FC236}">
                <a16:creationId xmlns="" xmlns:a16="http://schemas.microsoft.com/office/drawing/2014/main" id="{D6D91685-78FD-FC41-AB73-B03220D4FD99}"/>
              </a:ext>
            </a:extLst>
          </p:cNvPr>
          <p:cNvSpPr/>
          <p:nvPr/>
        </p:nvSpPr>
        <p:spPr>
          <a:xfrm>
            <a:off x="4096948" y="4726904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9" name="object 7">
            <a:extLst>
              <a:ext uri="{FF2B5EF4-FFF2-40B4-BE49-F238E27FC236}">
                <a16:creationId xmlns="" xmlns:a16="http://schemas.microsoft.com/office/drawing/2014/main" id="{34AB4A6D-831F-5F4C-88DD-B88F1D5B3055}"/>
              </a:ext>
            </a:extLst>
          </p:cNvPr>
          <p:cNvSpPr/>
          <p:nvPr/>
        </p:nvSpPr>
        <p:spPr>
          <a:xfrm>
            <a:off x="3814934" y="4092001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7" name="object 7">
            <a:extLst>
              <a:ext uri="{FF2B5EF4-FFF2-40B4-BE49-F238E27FC236}">
                <a16:creationId xmlns="" xmlns:a16="http://schemas.microsoft.com/office/drawing/2014/main" id="{8B802E93-A328-A947-B781-E21D1B1ABF57}"/>
              </a:ext>
            </a:extLst>
          </p:cNvPr>
          <p:cNvSpPr/>
          <p:nvPr/>
        </p:nvSpPr>
        <p:spPr>
          <a:xfrm>
            <a:off x="3484149" y="3187588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5" name="object 7">
            <a:extLst>
              <a:ext uri="{FF2B5EF4-FFF2-40B4-BE49-F238E27FC236}">
                <a16:creationId xmlns="" xmlns:a16="http://schemas.microsoft.com/office/drawing/2014/main" id="{56E9E4C2-55D0-CD40-B22C-A7DA89E991B2}"/>
              </a:ext>
            </a:extLst>
          </p:cNvPr>
          <p:cNvSpPr/>
          <p:nvPr/>
        </p:nvSpPr>
        <p:spPr>
          <a:xfrm>
            <a:off x="1905321" y="4980770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7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84" name="object 7">
            <a:extLst>
              <a:ext uri="{FF2B5EF4-FFF2-40B4-BE49-F238E27FC236}">
                <a16:creationId xmlns="" xmlns:a16="http://schemas.microsoft.com/office/drawing/2014/main" id="{3F64142B-1B5A-CB46-90FD-11EB5C4A6F4C}"/>
              </a:ext>
            </a:extLst>
          </p:cNvPr>
          <p:cNvSpPr/>
          <p:nvPr/>
        </p:nvSpPr>
        <p:spPr>
          <a:xfrm>
            <a:off x="2276516" y="3989355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8" cstate="print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1DD177-3CD2-6948-A63E-7DC69305D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-7" dirty="0">
                <a:solidFill>
                  <a:srgbClr val="C00000"/>
                </a:solidFill>
                <a:cs typeface="Arial"/>
              </a:rPr>
              <a:t>Graph </a:t>
            </a:r>
            <a:r>
              <a:rPr lang="en-US" b="1" spc="-82" dirty="0">
                <a:solidFill>
                  <a:srgbClr val="C00000"/>
                </a:solidFill>
                <a:cs typeface="Arial"/>
              </a:rPr>
              <a:t>Neural</a:t>
            </a:r>
            <a:r>
              <a:rPr lang="en-US" b="1" spc="104" dirty="0">
                <a:solidFill>
                  <a:srgbClr val="C00000"/>
                </a:solidFill>
                <a:cs typeface="Arial"/>
              </a:rPr>
              <a:t> </a:t>
            </a:r>
            <a:r>
              <a:rPr lang="en-US" b="1" spc="7" dirty="0">
                <a:solidFill>
                  <a:srgbClr val="C00000"/>
                </a:solidFill>
                <a:cs typeface="Arial"/>
              </a:rPr>
              <a:t>Networks: Basic Model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3620CCF-002A-D04A-B168-950B8D640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528" y="1891598"/>
            <a:ext cx="10515600" cy="117157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Key idea</a:t>
            </a:r>
            <a:r>
              <a:rPr lang="en-US" sz="3200" dirty="0"/>
              <a:t>: Generate node embeddings based on local neighborhoods.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139EF05-B56B-7642-B209-D5F6711A5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14</a:t>
            </a:fld>
            <a:endParaRPr lang="en-US"/>
          </a:p>
        </p:txBody>
      </p:sp>
      <p:sp>
        <p:nvSpPr>
          <p:cNvPr id="5" name="object 4">
            <a:extLst>
              <a:ext uri="{FF2B5EF4-FFF2-40B4-BE49-F238E27FC236}">
                <a16:creationId xmlns="" xmlns:a16="http://schemas.microsoft.com/office/drawing/2014/main" id="{68AFCA62-EFF6-0845-8361-90F2CF2FECE7}"/>
              </a:ext>
            </a:extLst>
          </p:cNvPr>
          <p:cNvSpPr/>
          <p:nvPr/>
        </p:nvSpPr>
        <p:spPr>
          <a:xfrm>
            <a:off x="6092328" y="4588459"/>
            <a:ext cx="57573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999" y="0"/>
                </a:lnTo>
              </a:path>
            </a:pathLst>
          </a:custGeom>
          <a:ln w="20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" name="object 5">
            <a:extLst>
              <a:ext uri="{FF2B5EF4-FFF2-40B4-BE49-F238E27FC236}">
                <a16:creationId xmlns="" xmlns:a16="http://schemas.microsoft.com/office/drawing/2014/main" id="{603DD838-EFCF-0A49-933F-677039109362}"/>
              </a:ext>
            </a:extLst>
          </p:cNvPr>
          <p:cNvSpPr/>
          <p:nvPr/>
        </p:nvSpPr>
        <p:spPr>
          <a:xfrm>
            <a:off x="5976806" y="4523994"/>
            <a:ext cx="129540" cy="129540"/>
          </a:xfrm>
          <a:custGeom>
            <a:avLst/>
            <a:gdLst/>
            <a:ahLst/>
            <a:cxnLst/>
            <a:rect l="l" t="t" r="r" b="b"/>
            <a:pathLst>
              <a:path w="97154" h="97154">
                <a:moveTo>
                  <a:pt x="96723" y="0"/>
                </a:moveTo>
                <a:lnTo>
                  <a:pt x="0" y="48348"/>
                </a:lnTo>
                <a:lnTo>
                  <a:pt x="96723" y="96710"/>
                </a:lnTo>
                <a:lnTo>
                  <a:pt x="967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" name="object 6">
            <a:extLst>
              <a:ext uri="{FF2B5EF4-FFF2-40B4-BE49-F238E27FC236}">
                <a16:creationId xmlns="" xmlns:a16="http://schemas.microsoft.com/office/drawing/2014/main" id="{1F07B892-F2D5-AB49-9F71-743B52B3644C}"/>
              </a:ext>
            </a:extLst>
          </p:cNvPr>
          <p:cNvSpPr/>
          <p:nvPr/>
        </p:nvSpPr>
        <p:spPr>
          <a:xfrm>
            <a:off x="6149662" y="4184057"/>
            <a:ext cx="876300" cy="796713"/>
          </a:xfrm>
          <a:custGeom>
            <a:avLst/>
            <a:gdLst/>
            <a:ahLst/>
            <a:cxnLst/>
            <a:rect l="l" t="t" r="r" b="b"/>
            <a:pathLst>
              <a:path w="657225" h="597535">
                <a:moveTo>
                  <a:pt x="0" y="0"/>
                </a:moveTo>
                <a:lnTo>
                  <a:pt x="657212" y="0"/>
                </a:lnTo>
                <a:lnTo>
                  <a:pt x="657212" y="597141"/>
                </a:lnTo>
                <a:lnTo>
                  <a:pt x="0" y="597141"/>
                </a:lnTo>
                <a:lnTo>
                  <a:pt x="0" y="0"/>
                </a:lnTo>
                <a:close/>
              </a:path>
            </a:pathLst>
          </a:custGeom>
          <a:solidFill>
            <a:srgbClr val="DCDEE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object 7">
            <a:extLst>
              <a:ext uri="{FF2B5EF4-FFF2-40B4-BE49-F238E27FC236}">
                <a16:creationId xmlns="" xmlns:a16="http://schemas.microsoft.com/office/drawing/2014/main" id="{5D664505-B95A-564B-B47D-C8004EDCC19C}"/>
              </a:ext>
            </a:extLst>
          </p:cNvPr>
          <p:cNvSpPr/>
          <p:nvPr/>
        </p:nvSpPr>
        <p:spPr>
          <a:xfrm>
            <a:off x="6149662" y="4184057"/>
            <a:ext cx="876300" cy="796713"/>
          </a:xfrm>
          <a:custGeom>
            <a:avLst/>
            <a:gdLst/>
            <a:ahLst/>
            <a:cxnLst/>
            <a:rect l="l" t="t" r="r" b="b"/>
            <a:pathLst>
              <a:path w="657225" h="597535">
                <a:moveTo>
                  <a:pt x="0" y="0"/>
                </a:moveTo>
                <a:lnTo>
                  <a:pt x="657212" y="0"/>
                </a:lnTo>
                <a:lnTo>
                  <a:pt x="657212" y="597138"/>
                </a:lnTo>
                <a:lnTo>
                  <a:pt x="0" y="59713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" name="object 8">
            <a:extLst>
              <a:ext uri="{FF2B5EF4-FFF2-40B4-BE49-F238E27FC236}">
                <a16:creationId xmlns="" xmlns:a16="http://schemas.microsoft.com/office/drawing/2014/main" id="{9FED5FBB-20ED-A141-9E90-D3A4D760281C}"/>
              </a:ext>
            </a:extLst>
          </p:cNvPr>
          <p:cNvSpPr/>
          <p:nvPr/>
        </p:nvSpPr>
        <p:spPr>
          <a:xfrm>
            <a:off x="3415185" y="4878717"/>
            <a:ext cx="703580" cy="451273"/>
          </a:xfrm>
          <a:custGeom>
            <a:avLst/>
            <a:gdLst/>
            <a:ahLst/>
            <a:cxnLst/>
            <a:rect l="l" t="t" r="r" b="b"/>
            <a:pathLst>
              <a:path w="527685" h="338454">
                <a:moveTo>
                  <a:pt x="0" y="329826"/>
                </a:moveTo>
                <a:lnTo>
                  <a:pt x="521865" y="0"/>
                </a:lnTo>
                <a:lnTo>
                  <a:pt x="527248" y="8516"/>
                </a:lnTo>
                <a:lnTo>
                  <a:pt x="5382" y="338343"/>
                </a:lnTo>
                <a:lnTo>
                  <a:pt x="0" y="329826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" name="object 9">
            <a:extLst>
              <a:ext uri="{FF2B5EF4-FFF2-40B4-BE49-F238E27FC236}">
                <a16:creationId xmlns="" xmlns:a16="http://schemas.microsoft.com/office/drawing/2014/main" id="{733BCC3D-AFA4-264D-A278-0D7112B2596E}"/>
              </a:ext>
            </a:extLst>
          </p:cNvPr>
          <p:cNvSpPr/>
          <p:nvPr/>
        </p:nvSpPr>
        <p:spPr>
          <a:xfrm>
            <a:off x="7122871" y="4527567"/>
            <a:ext cx="129540" cy="129540"/>
          </a:xfrm>
          <a:custGeom>
            <a:avLst/>
            <a:gdLst/>
            <a:ahLst/>
            <a:cxnLst/>
            <a:rect l="l" t="t" r="r" b="b"/>
            <a:pathLst>
              <a:path w="97154" h="97154">
                <a:moveTo>
                  <a:pt x="96723" y="0"/>
                </a:moveTo>
                <a:lnTo>
                  <a:pt x="0" y="48348"/>
                </a:lnTo>
                <a:lnTo>
                  <a:pt x="96723" y="96710"/>
                </a:lnTo>
                <a:lnTo>
                  <a:pt x="96723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" name="object 10">
            <a:extLst>
              <a:ext uri="{FF2B5EF4-FFF2-40B4-BE49-F238E27FC236}">
                <a16:creationId xmlns="" xmlns:a16="http://schemas.microsoft.com/office/drawing/2014/main" id="{FFDA4EA0-ACA9-C347-A135-16422B2043C6}"/>
              </a:ext>
            </a:extLst>
          </p:cNvPr>
          <p:cNvSpPr/>
          <p:nvPr/>
        </p:nvSpPr>
        <p:spPr>
          <a:xfrm>
            <a:off x="7227514" y="4802854"/>
            <a:ext cx="906685" cy="746841"/>
          </a:xfrm>
          <a:custGeom>
            <a:avLst/>
            <a:gdLst/>
            <a:ahLst/>
            <a:cxnLst/>
            <a:rect l="l" t="t" r="r" b="b"/>
            <a:pathLst>
              <a:path w="648970" h="546735">
                <a:moveTo>
                  <a:pt x="0" y="0"/>
                </a:moveTo>
                <a:lnTo>
                  <a:pt x="7705" y="6490"/>
                </a:lnTo>
                <a:lnTo>
                  <a:pt x="648731" y="546468"/>
                </a:lnTo>
              </a:path>
            </a:pathLst>
          </a:custGeom>
          <a:ln w="20149">
            <a:solidFill>
              <a:srgbClr val="53585F"/>
            </a:solidFill>
            <a:prstDash val="dash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" name="object 11">
            <a:extLst>
              <a:ext uri="{FF2B5EF4-FFF2-40B4-BE49-F238E27FC236}">
                <a16:creationId xmlns="" xmlns:a16="http://schemas.microsoft.com/office/drawing/2014/main" id="{67C74D28-0C5F-9D4A-8951-5B20656A7E7F}"/>
              </a:ext>
            </a:extLst>
          </p:cNvPr>
          <p:cNvSpPr/>
          <p:nvPr/>
        </p:nvSpPr>
        <p:spPr>
          <a:xfrm>
            <a:off x="7139160" y="4728430"/>
            <a:ext cx="140547" cy="132927"/>
          </a:xfrm>
          <a:custGeom>
            <a:avLst/>
            <a:gdLst/>
            <a:ahLst/>
            <a:cxnLst/>
            <a:rect l="l" t="t" r="r" b="b"/>
            <a:pathLst>
              <a:path w="105410" h="99695">
                <a:moveTo>
                  <a:pt x="0" y="0"/>
                </a:moveTo>
                <a:lnTo>
                  <a:pt x="42811" y="99288"/>
                </a:lnTo>
                <a:lnTo>
                  <a:pt x="105117" y="25323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" name="object 12">
            <a:extLst>
              <a:ext uri="{FF2B5EF4-FFF2-40B4-BE49-F238E27FC236}">
                <a16:creationId xmlns="" xmlns:a16="http://schemas.microsoft.com/office/drawing/2014/main" id="{C42BC960-6B6E-764A-9E56-DBD5FC701528}"/>
              </a:ext>
            </a:extLst>
          </p:cNvPr>
          <p:cNvSpPr/>
          <p:nvPr/>
        </p:nvSpPr>
        <p:spPr>
          <a:xfrm>
            <a:off x="7229868" y="3594615"/>
            <a:ext cx="964353" cy="760307"/>
          </a:xfrm>
          <a:custGeom>
            <a:avLst/>
            <a:gdLst/>
            <a:ahLst/>
            <a:cxnLst/>
            <a:rect l="l" t="t" r="r" b="b"/>
            <a:pathLst>
              <a:path w="723264" h="570229">
                <a:moveTo>
                  <a:pt x="0" y="570025"/>
                </a:moveTo>
                <a:lnTo>
                  <a:pt x="7910" y="563787"/>
                </a:lnTo>
                <a:lnTo>
                  <a:pt x="722769" y="0"/>
                </a:lnTo>
              </a:path>
            </a:pathLst>
          </a:custGeom>
          <a:ln w="20149">
            <a:solidFill>
              <a:srgbClr val="53585F"/>
            </a:solidFill>
            <a:prstDash val="dash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" name="object 13">
            <a:extLst>
              <a:ext uri="{FF2B5EF4-FFF2-40B4-BE49-F238E27FC236}">
                <a16:creationId xmlns="" xmlns:a16="http://schemas.microsoft.com/office/drawing/2014/main" id="{5992A1BA-BB5B-F94C-B24D-91F33035D02D}"/>
              </a:ext>
            </a:extLst>
          </p:cNvPr>
          <p:cNvSpPr/>
          <p:nvPr/>
        </p:nvSpPr>
        <p:spPr>
          <a:xfrm>
            <a:off x="7139161" y="4295700"/>
            <a:ext cx="141393" cy="131233"/>
          </a:xfrm>
          <a:custGeom>
            <a:avLst/>
            <a:gdLst/>
            <a:ahLst/>
            <a:cxnLst/>
            <a:rect l="l" t="t" r="r" b="b"/>
            <a:pathLst>
              <a:path w="106045" h="98425">
                <a:moveTo>
                  <a:pt x="45986" y="0"/>
                </a:moveTo>
                <a:lnTo>
                  <a:pt x="0" y="97866"/>
                </a:lnTo>
                <a:lnTo>
                  <a:pt x="105879" y="75946"/>
                </a:lnTo>
                <a:lnTo>
                  <a:pt x="45986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" name="object 14">
            <a:extLst>
              <a:ext uri="{FF2B5EF4-FFF2-40B4-BE49-F238E27FC236}">
                <a16:creationId xmlns="" xmlns:a16="http://schemas.microsoft.com/office/drawing/2014/main" id="{A61318FB-0722-A24A-BDD5-5007CABBC9D3}"/>
              </a:ext>
            </a:extLst>
          </p:cNvPr>
          <p:cNvSpPr/>
          <p:nvPr/>
        </p:nvSpPr>
        <p:spPr>
          <a:xfrm>
            <a:off x="8674778" y="3127401"/>
            <a:ext cx="393700" cy="414020"/>
          </a:xfrm>
          <a:custGeom>
            <a:avLst/>
            <a:gdLst/>
            <a:ahLst/>
            <a:cxnLst/>
            <a:rect l="l" t="t" r="r" b="b"/>
            <a:pathLst>
              <a:path w="295275" h="310514">
                <a:moveTo>
                  <a:pt x="224256" y="0"/>
                </a:moveTo>
                <a:lnTo>
                  <a:pt x="0" y="64312"/>
                </a:lnTo>
                <a:lnTo>
                  <a:pt x="70548" y="310311"/>
                </a:lnTo>
                <a:lnTo>
                  <a:pt x="294805" y="246011"/>
                </a:lnTo>
                <a:lnTo>
                  <a:pt x="224256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" name="object 15">
            <a:extLst>
              <a:ext uri="{FF2B5EF4-FFF2-40B4-BE49-F238E27FC236}">
                <a16:creationId xmlns="" xmlns:a16="http://schemas.microsoft.com/office/drawing/2014/main" id="{587AF444-02FF-B942-89B0-A6DFCF5C0012}"/>
              </a:ext>
            </a:extLst>
          </p:cNvPr>
          <p:cNvSpPr/>
          <p:nvPr/>
        </p:nvSpPr>
        <p:spPr>
          <a:xfrm>
            <a:off x="8674778" y="3127411"/>
            <a:ext cx="393700" cy="414020"/>
          </a:xfrm>
          <a:custGeom>
            <a:avLst/>
            <a:gdLst/>
            <a:ahLst/>
            <a:cxnLst/>
            <a:rect l="l" t="t" r="r" b="b"/>
            <a:pathLst>
              <a:path w="295275" h="310514">
                <a:moveTo>
                  <a:pt x="0" y="64304"/>
                </a:moveTo>
                <a:lnTo>
                  <a:pt x="224256" y="0"/>
                </a:lnTo>
                <a:lnTo>
                  <a:pt x="294795" y="245998"/>
                </a:lnTo>
                <a:lnTo>
                  <a:pt x="70538" y="310303"/>
                </a:lnTo>
                <a:lnTo>
                  <a:pt x="0" y="64304"/>
                </a:lnTo>
              </a:path>
            </a:pathLst>
          </a:custGeom>
          <a:ln w="317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" name="object 16">
            <a:extLst>
              <a:ext uri="{FF2B5EF4-FFF2-40B4-BE49-F238E27FC236}">
                <a16:creationId xmlns="" xmlns:a16="http://schemas.microsoft.com/office/drawing/2014/main" id="{4BFAD2D4-DC35-814E-A52C-8187416AF2F8}"/>
              </a:ext>
            </a:extLst>
          </p:cNvPr>
          <p:cNvSpPr/>
          <p:nvPr/>
        </p:nvSpPr>
        <p:spPr>
          <a:xfrm>
            <a:off x="9107176" y="2934371"/>
            <a:ext cx="751840" cy="291253"/>
          </a:xfrm>
          <a:custGeom>
            <a:avLst/>
            <a:gdLst/>
            <a:ahLst/>
            <a:cxnLst/>
            <a:rect l="l" t="t" r="r" b="b"/>
            <a:pathLst>
              <a:path w="563879" h="218439">
                <a:moveTo>
                  <a:pt x="0" y="217982"/>
                </a:moveTo>
                <a:lnTo>
                  <a:pt x="4698" y="216165"/>
                </a:lnTo>
                <a:lnTo>
                  <a:pt x="563781" y="0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8" name="object 17">
            <a:extLst>
              <a:ext uri="{FF2B5EF4-FFF2-40B4-BE49-F238E27FC236}">
                <a16:creationId xmlns="" xmlns:a16="http://schemas.microsoft.com/office/drawing/2014/main" id="{DB211611-6AA1-D04E-BDED-48814AD85F6D}"/>
              </a:ext>
            </a:extLst>
          </p:cNvPr>
          <p:cNvSpPr/>
          <p:nvPr/>
        </p:nvSpPr>
        <p:spPr>
          <a:xfrm>
            <a:off x="9038268" y="3184990"/>
            <a:ext cx="89747" cy="75353"/>
          </a:xfrm>
          <a:custGeom>
            <a:avLst/>
            <a:gdLst/>
            <a:ahLst/>
            <a:cxnLst/>
            <a:rect l="l" t="t" r="r" b="b"/>
            <a:pathLst>
              <a:path w="67310" h="56514">
                <a:moveTo>
                  <a:pt x="45478" y="0"/>
                </a:moveTo>
                <a:lnTo>
                  <a:pt x="0" y="49999"/>
                </a:lnTo>
                <a:lnTo>
                  <a:pt x="67284" y="56387"/>
                </a:lnTo>
                <a:lnTo>
                  <a:pt x="45478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9" name="object 18">
            <a:extLst>
              <a:ext uri="{FF2B5EF4-FFF2-40B4-BE49-F238E27FC236}">
                <a16:creationId xmlns="" xmlns:a16="http://schemas.microsoft.com/office/drawing/2014/main" id="{585F2854-DB2A-A344-82C3-4F156207A421}"/>
              </a:ext>
            </a:extLst>
          </p:cNvPr>
          <p:cNvSpPr/>
          <p:nvPr/>
        </p:nvSpPr>
        <p:spPr>
          <a:xfrm>
            <a:off x="8645581" y="3383635"/>
            <a:ext cx="78740" cy="25400"/>
          </a:xfrm>
          <a:custGeom>
            <a:avLst/>
            <a:gdLst/>
            <a:ahLst/>
            <a:cxnLst/>
            <a:rect l="l" t="t" r="r" b="b"/>
            <a:pathLst>
              <a:path w="59054" h="19050">
                <a:moveTo>
                  <a:pt x="58561" y="0"/>
                </a:moveTo>
                <a:lnTo>
                  <a:pt x="9587" y="15811"/>
                </a:lnTo>
                <a:lnTo>
                  <a:pt x="0" y="18907"/>
                </a:lnTo>
              </a:path>
            </a:pathLst>
          </a:custGeom>
          <a:ln w="20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0" name="object 19">
            <a:extLst>
              <a:ext uri="{FF2B5EF4-FFF2-40B4-BE49-F238E27FC236}">
                <a16:creationId xmlns="" xmlns:a16="http://schemas.microsoft.com/office/drawing/2014/main" id="{2346A99D-D2C1-974F-BA1B-0C3F9C945809}"/>
              </a:ext>
            </a:extLst>
          </p:cNvPr>
          <p:cNvSpPr/>
          <p:nvPr/>
        </p:nvSpPr>
        <p:spPr>
          <a:xfrm>
            <a:off x="8535652" y="3343351"/>
            <a:ext cx="143085" cy="122767"/>
          </a:xfrm>
          <a:custGeom>
            <a:avLst/>
            <a:gdLst/>
            <a:ahLst/>
            <a:cxnLst/>
            <a:rect l="l" t="t" r="r" b="b"/>
            <a:pathLst>
              <a:path w="107314" h="92075">
                <a:moveTo>
                  <a:pt x="77177" y="0"/>
                </a:moveTo>
                <a:lnTo>
                  <a:pt x="0" y="75742"/>
                </a:lnTo>
                <a:lnTo>
                  <a:pt x="106895" y="92036"/>
                </a:lnTo>
                <a:lnTo>
                  <a:pt x="771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1" name="object 20">
            <a:extLst>
              <a:ext uri="{FF2B5EF4-FFF2-40B4-BE49-F238E27FC236}">
                <a16:creationId xmlns="" xmlns:a16="http://schemas.microsoft.com/office/drawing/2014/main" id="{8838A005-CDBD-374D-B503-53383D6E1FE3}"/>
              </a:ext>
            </a:extLst>
          </p:cNvPr>
          <p:cNvSpPr/>
          <p:nvPr/>
        </p:nvSpPr>
        <p:spPr>
          <a:xfrm>
            <a:off x="8704444" y="4339048"/>
            <a:ext cx="323427" cy="352213"/>
          </a:xfrm>
          <a:custGeom>
            <a:avLst/>
            <a:gdLst/>
            <a:ahLst/>
            <a:cxnLst/>
            <a:rect l="l" t="t" r="r" b="b"/>
            <a:pathLst>
              <a:path w="242570" h="264160">
                <a:moveTo>
                  <a:pt x="233146" y="0"/>
                </a:moveTo>
                <a:lnTo>
                  <a:pt x="0" y="8140"/>
                </a:lnTo>
                <a:lnTo>
                  <a:pt x="8928" y="263893"/>
                </a:lnTo>
                <a:lnTo>
                  <a:pt x="242087" y="255752"/>
                </a:lnTo>
                <a:lnTo>
                  <a:pt x="233146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2" name="object 21">
            <a:extLst>
              <a:ext uri="{FF2B5EF4-FFF2-40B4-BE49-F238E27FC236}">
                <a16:creationId xmlns="" xmlns:a16="http://schemas.microsoft.com/office/drawing/2014/main" id="{C1BA6EC1-068B-9C4D-B6D9-495E666A87F5}"/>
              </a:ext>
            </a:extLst>
          </p:cNvPr>
          <p:cNvSpPr/>
          <p:nvPr/>
        </p:nvSpPr>
        <p:spPr>
          <a:xfrm>
            <a:off x="8704444" y="4339047"/>
            <a:ext cx="323427" cy="352213"/>
          </a:xfrm>
          <a:custGeom>
            <a:avLst/>
            <a:gdLst/>
            <a:ahLst/>
            <a:cxnLst/>
            <a:rect l="l" t="t" r="r" b="b"/>
            <a:pathLst>
              <a:path w="242570" h="264160">
                <a:moveTo>
                  <a:pt x="0" y="8141"/>
                </a:moveTo>
                <a:lnTo>
                  <a:pt x="233150" y="0"/>
                </a:lnTo>
                <a:lnTo>
                  <a:pt x="242081" y="255756"/>
                </a:lnTo>
                <a:lnTo>
                  <a:pt x="8931" y="263898"/>
                </a:lnTo>
                <a:lnTo>
                  <a:pt x="0" y="8141"/>
                </a:lnTo>
              </a:path>
            </a:pathLst>
          </a:custGeom>
          <a:ln w="317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3" name="object 22">
            <a:extLst>
              <a:ext uri="{FF2B5EF4-FFF2-40B4-BE49-F238E27FC236}">
                <a16:creationId xmlns="" xmlns:a16="http://schemas.microsoft.com/office/drawing/2014/main" id="{27444EB0-4F10-0844-A356-92A5BA204CFD}"/>
              </a:ext>
            </a:extLst>
          </p:cNvPr>
          <p:cNvSpPr/>
          <p:nvPr/>
        </p:nvSpPr>
        <p:spPr>
          <a:xfrm>
            <a:off x="8628780" y="4527143"/>
            <a:ext cx="82125" cy="5927"/>
          </a:xfrm>
          <a:custGeom>
            <a:avLst/>
            <a:gdLst/>
            <a:ahLst/>
            <a:cxnLst/>
            <a:rect l="l" t="t" r="r" b="b"/>
            <a:pathLst>
              <a:path w="61595" h="4445">
                <a:moveTo>
                  <a:pt x="61396" y="0"/>
                </a:moveTo>
                <a:lnTo>
                  <a:pt x="10051" y="3494"/>
                </a:lnTo>
                <a:lnTo>
                  <a:pt x="0" y="4178"/>
                </a:lnTo>
              </a:path>
            </a:pathLst>
          </a:custGeom>
          <a:ln w="20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4" name="object 23">
            <a:extLst>
              <a:ext uri="{FF2B5EF4-FFF2-40B4-BE49-F238E27FC236}">
                <a16:creationId xmlns="" xmlns:a16="http://schemas.microsoft.com/office/drawing/2014/main" id="{625155F7-3B2F-9A48-B672-EEE8E863D5C4}"/>
              </a:ext>
            </a:extLst>
          </p:cNvPr>
          <p:cNvSpPr/>
          <p:nvPr/>
        </p:nvSpPr>
        <p:spPr>
          <a:xfrm>
            <a:off x="8513520" y="4467470"/>
            <a:ext cx="133773" cy="128693"/>
          </a:xfrm>
          <a:custGeom>
            <a:avLst/>
            <a:gdLst/>
            <a:ahLst/>
            <a:cxnLst/>
            <a:rect l="l" t="t" r="r" b="b"/>
            <a:pathLst>
              <a:path w="100329" h="96520">
                <a:moveTo>
                  <a:pt x="93205" y="0"/>
                </a:moveTo>
                <a:lnTo>
                  <a:pt x="0" y="54813"/>
                </a:lnTo>
                <a:lnTo>
                  <a:pt x="99771" y="96494"/>
                </a:lnTo>
                <a:lnTo>
                  <a:pt x="932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5" name="object 24">
            <a:extLst>
              <a:ext uri="{FF2B5EF4-FFF2-40B4-BE49-F238E27FC236}">
                <a16:creationId xmlns="" xmlns:a16="http://schemas.microsoft.com/office/drawing/2014/main" id="{86EFF8A7-B2F0-FE40-AA1B-A603D89A4553}"/>
              </a:ext>
            </a:extLst>
          </p:cNvPr>
          <p:cNvSpPr/>
          <p:nvPr/>
        </p:nvSpPr>
        <p:spPr>
          <a:xfrm>
            <a:off x="8598442" y="5454203"/>
            <a:ext cx="382693" cy="404707"/>
          </a:xfrm>
          <a:custGeom>
            <a:avLst/>
            <a:gdLst/>
            <a:ahLst/>
            <a:cxnLst/>
            <a:rect l="l" t="t" r="r" b="b"/>
            <a:pathLst>
              <a:path w="287020" h="303529">
                <a:moveTo>
                  <a:pt x="59728" y="0"/>
                </a:moveTo>
                <a:lnTo>
                  <a:pt x="0" y="248845"/>
                </a:lnTo>
                <a:lnTo>
                  <a:pt x="226847" y="303293"/>
                </a:lnTo>
                <a:lnTo>
                  <a:pt x="286575" y="54448"/>
                </a:lnTo>
                <a:lnTo>
                  <a:pt x="59728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6" name="object 25">
            <a:extLst>
              <a:ext uri="{FF2B5EF4-FFF2-40B4-BE49-F238E27FC236}">
                <a16:creationId xmlns="" xmlns:a16="http://schemas.microsoft.com/office/drawing/2014/main" id="{A2F4B699-620E-3A4B-B34B-194C1B08997B}"/>
              </a:ext>
            </a:extLst>
          </p:cNvPr>
          <p:cNvSpPr/>
          <p:nvPr/>
        </p:nvSpPr>
        <p:spPr>
          <a:xfrm>
            <a:off x="8598440" y="5454203"/>
            <a:ext cx="382693" cy="404707"/>
          </a:xfrm>
          <a:custGeom>
            <a:avLst/>
            <a:gdLst/>
            <a:ahLst/>
            <a:cxnLst/>
            <a:rect l="l" t="t" r="r" b="b"/>
            <a:pathLst>
              <a:path w="287020" h="303529">
                <a:moveTo>
                  <a:pt x="59728" y="0"/>
                </a:moveTo>
                <a:lnTo>
                  <a:pt x="286579" y="54449"/>
                </a:lnTo>
                <a:lnTo>
                  <a:pt x="226850" y="303294"/>
                </a:lnTo>
                <a:lnTo>
                  <a:pt x="0" y="248844"/>
                </a:lnTo>
                <a:lnTo>
                  <a:pt x="59728" y="0"/>
                </a:lnTo>
              </a:path>
            </a:pathLst>
          </a:custGeom>
          <a:ln w="317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7" name="object 26">
            <a:extLst>
              <a:ext uri="{FF2B5EF4-FFF2-40B4-BE49-F238E27FC236}">
                <a16:creationId xmlns="" xmlns:a16="http://schemas.microsoft.com/office/drawing/2014/main" id="{CB8902AE-FC4C-BA41-889B-61D6DE08C064}"/>
              </a:ext>
            </a:extLst>
          </p:cNvPr>
          <p:cNvSpPr/>
          <p:nvPr/>
        </p:nvSpPr>
        <p:spPr>
          <a:xfrm>
            <a:off x="9015307" y="5720368"/>
            <a:ext cx="653627" cy="157480"/>
          </a:xfrm>
          <a:custGeom>
            <a:avLst/>
            <a:gdLst/>
            <a:ahLst/>
            <a:cxnLst/>
            <a:rect l="l" t="t" r="r" b="b"/>
            <a:pathLst>
              <a:path w="490220" h="118110">
                <a:moveTo>
                  <a:pt x="0" y="0"/>
                </a:moveTo>
                <a:lnTo>
                  <a:pt x="4897" y="1177"/>
                </a:lnTo>
                <a:lnTo>
                  <a:pt x="490008" y="117811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8" name="object 27">
            <a:extLst>
              <a:ext uri="{FF2B5EF4-FFF2-40B4-BE49-F238E27FC236}">
                <a16:creationId xmlns="" xmlns:a16="http://schemas.microsoft.com/office/drawing/2014/main" id="{85008941-ECB7-164A-A816-62AE59225122}"/>
              </a:ext>
            </a:extLst>
          </p:cNvPr>
          <p:cNvSpPr/>
          <p:nvPr/>
        </p:nvSpPr>
        <p:spPr>
          <a:xfrm>
            <a:off x="8943475" y="5682755"/>
            <a:ext cx="88053" cy="78740"/>
          </a:xfrm>
          <a:custGeom>
            <a:avLst/>
            <a:gdLst/>
            <a:ahLst/>
            <a:cxnLst/>
            <a:rect l="l" t="t" r="r" b="b"/>
            <a:pathLst>
              <a:path w="66039" h="59054">
                <a:moveTo>
                  <a:pt x="65849" y="0"/>
                </a:moveTo>
                <a:lnTo>
                  <a:pt x="0" y="15256"/>
                </a:lnTo>
                <a:lnTo>
                  <a:pt x="51714" y="58773"/>
                </a:lnTo>
                <a:lnTo>
                  <a:pt x="65849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9" name="object 28">
            <a:extLst>
              <a:ext uri="{FF2B5EF4-FFF2-40B4-BE49-F238E27FC236}">
                <a16:creationId xmlns="" xmlns:a16="http://schemas.microsoft.com/office/drawing/2014/main" id="{D654D813-6B8F-284D-BFC9-0417EEC81D1F}"/>
              </a:ext>
            </a:extLst>
          </p:cNvPr>
          <p:cNvSpPr/>
          <p:nvPr/>
        </p:nvSpPr>
        <p:spPr>
          <a:xfrm>
            <a:off x="8556304" y="5610155"/>
            <a:ext cx="80433" cy="16933"/>
          </a:xfrm>
          <a:custGeom>
            <a:avLst/>
            <a:gdLst/>
            <a:ahLst/>
            <a:cxnLst/>
            <a:rect l="l" t="t" r="r" b="b"/>
            <a:pathLst>
              <a:path w="60325" h="12700">
                <a:moveTo>
                  <a:pt x="60280" y="12377"/>
                </a:moveTo>
                <a:lnTo>
                  <a:pt x="9868" y="2026"/>
                </a:lnTo>
                <a:lnTo>
                  <a:pt x="0" y="0"/>
                </a:lnTo>
              </a:path>
            </a:pathLst>
          </a:custGeom>
          <a:ln w="20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0" name="object 29">
            <a:extLst>
              <a:ext uri="{FF2B5EF4-FFF2-40B4-BE49-F238E27FC236}">
                <a16:creationId xmlns="" xmlns:a16="http://schemas.microsoft.com/office/drawing/2014/main" id="{4811106D-21EE-CC41-98BA-ABBA02565905}"/>
              </a:ext>
            </a:extLst>
          </p:cNvPr>
          <p:cNvSpPr/>
          <p:nvPr/>
        </p:nvSpPr>
        <p:spPr>
          <a:xfrm>
            <a:off x="8443146" y="5549696"/>
            <a:ext cx="139700" cy="127000"/>
          </a:xfrm>
          <a:custGeom>
            <a:avLst/>
            <a:gdLst/>
            <a:ahLst/>
            <a:cxnLst/>
            <a:rect l="l" t="t" r="r" b="b"/>
            <a:pathLst>
              <a:path w="104775" h="95250">
                <a:moveTo>
                  <a:pt x="104470" y="0"/>
                </a:moveTo>
                <a:lnTo>
                  <a:pt x="0" y="27915"/>
                </a:lnTo>
                <a:lnTo>
                  <a:pt x="85013" y="94739"/>
                </a:lnTo>
                <a:lnTo>
                  <a:pt x="1044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1" name="object 30">
            <a:extLst>
              <a:ext uri="{FF2B5EF4-FFF2-40B4-BE49-F238E27FC236}">
                <a16:creationId xmlns="" xmlns:a16="http://schemas.microsoft.com/office/drawing/2014/main" id="{DE7B6F05-11DC-6044-8582-063A9FBBCBBE}"/>
              </a:ext>
            </a:extLst>
          </p:cNvPr>
          <p:cNvSpPr/>
          <p:nvPr/>
        </p:nvSpPr>
        <p:spPr>
          <a:xfrm>
            <a:off x="9098595" y="4674156"/>
            <a:ext cx="585045" cy="413173"/>
          </a:xfrm>
          <a:custGeom>
            <a:avLst/>
            <a:gdLst/>
            <a:ahLst/>
            <a:cxnLst/>
            <a:rect l="l" t="t" r="r" b="b"/>
            <a:pathLst>
              <a:path w="438785" h="309879">
                <a:moveTo>
                  <a:pt x="0" y="0"/>
                </a:moveTo>
                <a:lnTo>
                  <a:pt x="4115" y="2904"/>
                </a:lnTo>
                <a:lnTo>
                  <a:pt x="438221" y="309292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2" name="object 31">
            <a:extLst>
              <a:ext uri="{FF2B5EF4-FFF2-40B4-BE49-F238E27FC236}">
                <a16:creationId xmlns="" xmlns:a16="http://schemas.microsoft.com/office/drawing/2014/main" id="{80937FB2-E472-DD4D-9E62-262459D69DDE}"/>
              </a:ext>
            </a:extLst>
          </p:cNvPr>
          <p:cNvSpPr/>
          <p:nvPr/>
        </p:nvSpPr>
        <p:spPr>
          <a:xfrm>
            <a:off x="9038233" y="4631553"/>
            <a:ext cx="89747" cy="79587"/>
          </a:xfrm>
          <a:custGeom>
            <a:avLst/>
            <a:gdLst/>
            <a:ahLst/>
            <a:cxnLst/>
            <a:rect l="l" t="t" r="r" b="b"/>
            <a:pathLst>
              <a:path w="67310" h="59689">
                <a:moveTo>
                  <a:pt x="0" y="0"/>
                </a:moveTo>
                <a:lnTo>
                  <a:pt x="31953" y="59550"/>
                </a:lnTo>
                <a:lnTo>
                  <a:pt x="66801" y="10159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3" name="object 32">
            <a:extLst>
              <a:ext uri="{FF2B5EF4-FFF2-40B4-BE49-F238E27FC236}">
                <a16:creationId xmlns="" xmlns:a16="http://schemas.microsoft.com/office/drawing/2014/main" id="{180F1FA6-A617-BF4C-B783-39F9F01F0A77}"/>
              </a:ext>
            </a:extLst>
          </p:cNvPr>
          <p:cNvSpPr/>
          <p:nvPr/>
        </p:nvSpPr>
        <p:spPr>
          <a:xfrm>
            <a:off x="9127913" y="4571818"/>
            <a:ext cx="685800" cy="205740"/>
          </a:xfrm>
          <a:custGeom>
            <a:avLst/>
            <a:gdLst/>
            <a:ahLst/>
            <a:cxnLst/>
            <a:rect l="l" t="t" r="r" b="b"/>
            <a:pathLst>
              <a:path w="514350" h="154304">
                <a:moveTo>
                  <a:pt x="0" y="0"/>
                </a:moveTo>
                <a:lnTo>
                  <a:pt x="4825" y="1443"/>
                </a:lnTo>
                <a:lnTo>
                  <a:pt x="513880" y="153708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4" name="object 33">
            <a:extLst>
              <a:ext uri="{FF2B5EF4-FFF2-40B4-BE49-F238E27FC236}">
                <a16:creationId xmlns="" xmlns:a16="http://schemas.microsoft.com/office/drawing/2014/main" id="{61148C94-78A7-7F45-AE3E-9AA135645B5B}"/>
              </a:ext>
            </a:extLst>
          </p:cNvPr>
          <p:cNvSpPr/>
          <p:nvPr/>
        </p:nvSpPr>
        <p:spPr>
          <a:xfrm>
            <a:off x="9057131" y="4535137"/>
            <a:ext cx="88900" cy="77892"/>
          </a:xfrm>
          <a:custGeom>
            <a:avLst/>
            <a:gdLst/>
            <a:ahLst/>
            <a:cxnLst/>
            <a:rect l="l" t="t" r="r" b="b"/>
            <a:pathLst>
              <a:path w="66675" h="58420">
                <a:moveTo>
                  <a:pt x="66573" y="0"/>
                </a:moveTo>
                <a:lnTo>
                  <a:pt x="0" y="11633"/>
                </a:lnTo>
                <a:lnTo>
                  <a:pt x="49250" y="57912"/>
                </a:lnTo>
                <a:lnTo>
                  <a:pt x="66573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5" name="object 34">
            <a:extLst>
              <a:ext uri="{FF2B5EF4-FFF2-40B4-BE49-F238E27FC236}">
                <a16:creationId xmlns="" xmlns:a16="http://schemas.microsoft.com/office/drawing/2014/main" id="{2F91DA26-3460-EA42-9714-B0205D3A8B1B}"/>
              </a:ext>
            </a:extLst>
          </p:cNvPr>
          <p:cNvSpPr/>
          <p:nvPr/>
        </p:nvSpPr>
        <p:spPr>
          <a:xfrm>
            <a:off x="9101168" y="3978612"/>
            <a:ext cx="585045" cy="413173"/>
          </a:xfrm>
          <a:custGeom>
            <a:avLst/>
            <a:gdLst/>
            <a:ahLst/>
            <a:cxnLst/>
            <a:rect l="l" t="t" r="r" b="b"/>
            <a:pathLst>
              <a:path w="438785" h="309879">
                <a:moveTo>
                  <a:pt x="0" y="309292"/>
                </a:moveTo>
                <a:lnTo>
                  <a:pt x="4115" y="306387"/>
                </a:lnTo>
                <a:lnTo>
                  <a:pt x="438221" y="0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6" name="object 35">
            <a:extLst>
              <a:ext uri="{FF2B5EF4-FFF2-40B4-BE49-F238E27FC236}">
                <a16:creationId xmlns="" xmlns:a16="http://schemas.microsoft.com/office/drawing/2014/main" id="{A3EF5322-4F55-9541-A588-4F83B014FF64}"/>
              </a:ext>
            </a:extLst>
          </p:cNvPr>
          <p:cNvSpPr/>
          <p:nvPr/>
        </p:nvSpPr>
        <p:spPr>
          <a:xfrm>
            <a:off x="9040808" y="4354203"/>
            <a:ext cx="89747" cy="79587"/>
          </a:xfrm>
          <a:custGeom>
            <a:avLst/>
            <a:gdLst/>
            <a:ahLst/>
            <a:cxnLst/>
            <a:rect l="l" t="t" r="r" b="b"/>
            <a:pathLst>
              <a:path w="67310" h="59689">
                <a:moveTo>
                  <a:pt x="31965" y="0"/>
                </a:moveTo>
                <a:lnTo>
                  <a:pt x="0" y="59550"/>
                </a:lnTo>
                <a:lnTo>
                  <a:pt x="66814" y="49390"/>
                </a:lnTo>
                <a:lnTo>
                  <a:pt x="31965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7" name="object 36">
            <a:extLst>
              <a:ext uri="{FF2B5EF4-FFF2-40B4-BE49-F238E27FC236}">
                <a16:creationId xmlns="" xmlns:a16="http://schemas.microsoft.com/office/drawing/2014/main" id="{8C25984A-0938-DF4E-AA79-C88A9E68290A}"/>
              </a:ext>
            </a:extLst>
          </p:cNvPr>
          <p:cNvSpPr/>
          <p:nvPr/>
        </p:nvSpPr>
        <p:spPr>
          <a:xfrm>
            <a:off x="9130504" y="4288394"/>
            <a:ext cx="685800" cy="205740"/>
          </a:xfrm>
          <a:custGeom>
            <a:avLst/>
            <a:gdLst/>
            <a:ahLst/>
            <a:cxnLst/>
            <a:rect l="l" t="t" r="r" b="b"/>
            <a:pathLst>
              <a:path w="514350" h="154304">
                <a:moveTo>
                  <a:pt x="0" y="153708"/>
                </a:moveTo>
                <a:lnTo>
                  <a:pt x="4825" y="152265"/>
                </a:lnTo>
                <a:lnTo>
                  <a:pt x="513880" y="0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8" name="object 37">
            <a:extLst>
              <a:ext uri="{FF2B5EF4-FFF2-40B4-BE49-F238E27FC236}">
                <a16:creationId xmlns="" xmlns:a16="http://schemas.microsoft.com/office/drawing/2014/main" id="{E4545632-CDD6-6347-8158-B0E1B1851BD3}"/>
              </a:ext>
            </a:extLst>
          </p:cNvPr>
          <p:cNvSpPr/>
          <p:nvPr/>
        </p:nvSpPr>
        <p:spPr>
          <a:xfrm>
            <a:off x="9059723" y="4452806"/>
            <a:ext cx="88900" cy="77892"/>
          </a:xfrm>
          <a:custGeom>
            <a:avLst/>
            <a:gdLst/>
            <a:ahLst/>
            <a:cxnLst/>
            <a:rect l="l" t="t" r="r" b="b"/>
            <a:pathLst>
              <a:path w="66675" h="58420">
                <a:moveTo>
                  <a:pt x="49250" y="0"/>
                </a:moveTo>
                <a:lnTo>
                  <a:pt x="0" y="46278"/>
                </a:lnTo>
                <a:lnTo>
                  <a:pt x="66573" y="57911"/>
                </a:lnTo>
                <a:lnTo>
                  <a:pt x="4925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9" name="object 38">
            <a:extLst>
              <a:ext uri="{FF2B5EF4-FFF2-40B4-BE49-F238E27FC236}">
                <a16:creationId xmlns="" xmlns:a16="http://schemas.microsoft.com/office/drawing/2014/main" id="{EE1D11BA-7D8D-E34C-A41F-A411D2563C6C}"/>
              </a:ext>
            </a:extLst>
          </p:cNvPr>
          <p:cNvSpPr/>
          <p:nvPr/>
        </p:nvSpPr>
        <p:spPr>
          <a:xfrm>
            <a:off x="3316559" y="4409918"/>
            <a:ext cx="582363" cy="899590"/>
          </a:xfrm>
          <a:custGeom>
            <a:avLst/>
            <a:gdLst/>
            <a:ahLst/>
            <a:cxnLst/>
            <a:rect l="l" t="t" r="r" b="b"/>
            <a:pathLst>
              <a:path w="515619" h="774700">
                <a:moveTo>
                  <a:pt x="0" y="769052"/>
                </a:moveTo>
                <a:lnTo>
                  <a:pt x="506866" y="0"/>
                </a:lnTo>
                <a:lnTo>
                  <a:pt x="515278" y="5544"/>
                </a:lnTo>
                <a:lnTo>
                  <a:pt x="8411" y="774596"/>
                </a:lnTo>
                <a:lnTo>
                  <a:pt x="0" y="769052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0" name="object 39">
            <a:extLst>
              <a:ext uri="{FF2B5EF4-FFF2-40B4-BE49-F238E27FC236}">
                <a16:creationId xmlns="" xmlns:a16="http://schemas.microsoft.com/office/drawing/2014/main" id="{D5CA7F2E-0FBC-5F44-A142-B41E90A3F30D}"/>
              </a:ext>
            </a:extLst>
          </p:cNvPr>
          <p:cNvSpPr/>
          <p:nvPr/>
        </p:nvSpPr>
        <p:spPr>
          <a:xfrm>
            <a:off x="2630903" y="4203974"/>
            <a:ext cx="1192449" cy="72601"/>
          </a:xfrm>
          <a:custGeom>
            <a:avLst/>
            <a:gdLst/>
            <a:ahLst/>
            <a:cxnLst/>
            <a:rect l="l" t="t" r="r" b="b"/>
            <a:pathLst>
              <a:path w="1136650" h="102870">
                <a:moveTo>
                  <a:pt x="817" y="0"/>
                </a:moveTo>
                <a:lnTo>
                  <a:pt x="1136209" y="92438"/>
                </a:lnTo>
                <a:lnTo>
                  <a:pt x="1135392" y="102479"/>
                </a:lnTo>
                <a:lnTo>
                  <a:pt x="0" y="10041"/>
                </a:lnTo>
                <a:lnTo>
                  <a:pt x="817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1" name="object 40">
            <a:extLst>
              <a:ext uri="{FF2B5EF4-FFF2-40B4-BE49-F238E27FC236}">
                <a16:creationId xmlns="" xmlns:a16="http://schemas.microsoft.com/office/drawing/2014/main" id="{4FDD729E-251D-E74D-87B7-FF5CEDDF176D}"/>
              </a:ext>
            </a:extLst>
          </p:cNvPr>
          <p:cNvSpPr/>
          <p:nvPr/>
        </p:nvSpPr>
        <p:spPr>
          <a:xfrm>
            <a:off x="3686359" y="3524885"/>
            <a:ext cx="221366" cy="622939"/>
          </a:xfrm>
          <a:custGeom>
            <a:avLst/>
            <a:gdLst/>
            <a:ahLst/>
            <a:cxnLst/>
            <a:rect l="l" t="t" r="r" b="b"/>
            <a:pathLst>
              <a:path w="252730" h="583564">
                <a:moveTo>
                  <a:pt x="9289" y="0"/>
                </a:moveTo>
                <a:lnTo>
                  <a:pt x="252456" y="579416"/>
                </a:lnTo>
                <a:lnTo>
                  <a:pt x="243166" y="583315"/>
                </a:lnTo>
                <a:lnTo>
                  <a:pt x="0" y="3898"/>
                </a:lnTo>
                <a:lnTo>
                  <a:pt x="9289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2" name="object 41">
            <a:extLst>
              <a:ext uri="{FF2B5EF4-FFF2-40B4-BE49-F238E27FC236}">
                <a16:creationId xmlns="" xmlns:a16="http://schemas.microsoft.com/office/drawing/2014/main" id="{A5C6F977-DF22-F544-AB3B-89F5B0E567FE}"/>
              </a:ext>
            </a:extLst>
          </p:cNvPr>
          <p:cNvSpPr txBox="1"/>
          <p:nvPr/>
        </p:nvSpPr>
        <p:spPr>
          <a:xfrm>
            <a:off x="2151496" y="5743012"/>
            <a:ext cx="1515533" cy="269304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6933">
              <a:spcBef>
                <a:spcPts val="180"/>
              </a:spcBef>
            </a:pPr>
            <a:r>
              <a:rPr sz="1600" b="1" spc="27" dirty="0">
                <a:latin typeface="Arial"/>
                <a:cs typeface="Arial"/>
              </a:rPr>
              <a:t>INPUT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33" dirty="0">
                <a:latin typeface="Arial"/>
                <a:cs typeface="Arial"/>
              </a:rPr>
              <a:t>GRAPH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3" name="object 42">
            <a:extLst>
              <a:ext uri="{FF2B5EF4-FFF2-40B4-BE49-F238E27FC236}">
                <a16:creationId xmlns="" xmlns:a16="http://schemas.microsoft.com/office/drawing/2014/main" id="{84C5D238-5B26-D34F-A871-80BA2D370194}"/>
              </a:ext>
            </a:extLst>
          </p:cNvPr>
          <p:cNvSpPr/>
          <p:nvPr/>
        </p:nvSpPr>
        <p:spPr>
          <a:xfrm>
            <a:off x="2443039" y="3559810"/>
            <a:ext cx="1693" cy="345439"/>
          </a:xfrm>
          <a:custGeom>
            <a:avLst/>
            <a:gdLst/>
            <a:ahLst/>
            <a:cxnLst/>
            <a:rect l="l" t="t" r="r" b="b"/>
            <a:pathLst>
              <a:path w="1269" h="259080">
                <a:moveTo>
                  <a:pt x="0" y="0"/>
                </a:moveTo>
                <a:lnTo>
                  <a:pt x="860" y="253505"/>
                </a:lnTo>
                <a:lnTo>
                  <a:pt x="877" y="258542"/>
                </a:lnTo>
              </a:path>
            </a:pathLst>
          </a:custGeom>
          <a:ln w="100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4" name="object 43">
            <a:extLst>
              <a:ext uri="{FF2B5EF4-FFF2-40B4-BE49-F238E27FC236}">
                <a16:creationId xmlns="" xmlns:a16="http://schemas.microsoft.com/office/drawing/2014/main" id="{330E9AE2-1666-154A-BA60-1BEDB06DB679}"/>
              </a:ext>
            </a:extLst>
          </p:cNvPr>
          <p:cNvSpPr/>
          <p:nvPr/>
        </p:nvSpPr>
        <p:spPr>
          <a:xfrm>
            <a:off x="2403889" y="3897680"/>
            <a:ext cx="81280" cy="8128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60445" y="0"/>
                </a:moveTo>
                <a:lnTo>
                  <a:pt x="0" y="203"/>
                </a:lnTo>
                <a:lnTo>
                  <a:pt x="30427" y="60553"/>
                </a:lnTo>
                <a:lnTo>
                  <a:pt x="604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5" name="object 44">
            <a:extLst>
              <a:ext uri="{FF2B5EF4-FFF2-40B4-BE49-F238E27FC236}">
                <a16:creationId xmlns="" xmlns:a16="http://schemas.microsoft.com/office/drawing/2014/main" id="{E6DEC1D4-E61E-7849-B063-5DD8DC7809CB}"/>
              </a:ext>
            </a:extLst>
          </p:cNvPr>
          <p:cNvSpPr txBox="1"/>
          <p:nvPr/>
        </p:nvSpPr>
        <p:spPr>
          <a:xfrm>
            <a:off x="1886489" y="3261179"/>
            <a:ext cx="1308408" cy="238527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6933">
              <a:spcBef>
                <a:spcPts val="180"/>
              </a:spcBef>
            </a:pPr>
            <a:r>
              <a:rPr sz="1400" spc="-33" dirty="0">
                <a:latin typeface="Arial"/>
                <a:cs typeface="Arial"/>
              </a:rPr>
              <a:t>TARGET</a:t>
            </a:r>
            <a:r>
              <a:rPr sz="1400" spc="20" dirty="0">
                <a:latin typeface="Arial"/>
                <a:cs typeface="Arial"/>
              </a:rPr>
              <a:t> NODE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6" name="object 45">
            <a:extLst>
              <a:ext uri="{FF2B5EF4-FFF2-40B4-BE49-F238E27FC236}">
                <a16:creationId xmlns="" xmlns:a16="http://schemas.microsoft.com/office/drawing/2014/main" id="{1AEF5140-8DDE-E045-8A48-5F7BD8B2E1AF}"/>
              </a:ext>
            </a:extLst>
          </p:cNvPr>
          <p:cNvSpPr/>
          <p:nvPr/>
        </p:nvSpPr>
        <p:spPr>
          <a:xfrm>
            <a:off x="2632410" y="3515869"/>
            <a:ext cx="953201" cy="576921"/>
          </a:xfrm>
          <a:custGeom>
            <a:avLst/>
            <a:gdLst/>
            <a:ahLst/>
            <a:cxnLst/>
            <a:rect l="l" t="t" r="r" b="b"/>
            <a:pathLst>
              <a:path w="831850" h="489585">
                <a:moveTo>
                  <a:pt x="831223" y="8709"/>
                </a:moveTo>
                <a:lnTo>
                  <a:pt x="5063" y="488966"/>
                </a:lnTo>
                <a:lnTo>
                  <a:pt x="0" y="480256"/>
                </a:lnTo>
                <a:lnTo>
                  <a:pt x="826160" y="0"/>
                </a:lnTo>
                <a:lnTo>
                  <a:pt x="831223" y="8709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8" name="object 47">
            <a:extLst>
              <a:ext uri="{FF2B5EF4-FFF2-40B4-BE49-F238E27FC236}">
                <a16:creationId xmlns="" xmlns:a16="http://schemas.microsoft.com/office/drawing/2014/main" id="{23E6757D-F690-7040-A6CD-538E012F3951}"/>
              </a:ext>
            </a:extLst>
          </p:cNvPr>
          <p:cNvSpPr txBox="1"/>
          <p:nvPr/>
        </p:nvSpPr>
        <p:spPr>
          <a:xfrm>
            <a:off x="3576655" y="3241279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B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49" name="object 48">
            <a:extLst>
              <a:ext uri="{FF2B5EF4-FFF2-40B4-BE49-F238E27FC236}">
                <a16:creationId xmlns="" xmlns:a16="http://schemas.microsoft.com/office/drawing/2014/main" id="{9118B073-BF44-4449-86CA-F270C1BC87C1}"/>
              </a:ext>
            </a:extLst>
          </p:cNvPr>
          <p:cNvSpPr/>
          <p:nvPr/>
        </p:nvSpPr>
        <p:spPr>
          <a:xfrm>
            <a:off x="2122681" y="4314676"/>
            <a:ext cx="300840" cy="738113"/>
          </a:xfrm>
          <a:custGeom>
            <a:avLst/>
            <a:gdLst/>
            <a:ahLst/>
            <a:cxnLst/>
            <a:rect l="l" t="t" r="r" b="b"/>
            <a:pathLst>
              <a:path w="307340" h="662939">
                <a:moveTo>
                  <a:pt x="307164" y="4152"/>
                </a:moveTo>
                <a:lnTo>
                  <a:pt x="9178" y="662777"/>
                </a:lnTo>
                <a:lnTo>
                  <a:pt x="0" y="658624"/>
                </a:lnTo>
                <a:lnTo>
                  <a:pt x="297985" y="0"/>
                </a:lnTo>
                <a:lnTo>
                  <a:pt x="307164" y="4152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1" name="object 50">
            <a:extLst>
              <a:ext uri="{FF2B5EF4-FFF2-40B4-BE49-F238E27FC236}">
                <a16:creationId xmlns="" xmlns:a16="http://schemas.microsoft.com/office/drawing/2014/main" id="{4E0F942B-4CBF-044D-951E-170F14003A4C}"/>
              </a:ext>
            </a:extLst>
          </p:cNvPr>
          <p:cNvSpPr txBox="1"/>
          <p:nvPr/>
        </p:nvSpPr>
        <p:spPr>
          <a:xfrm>
            <a:off x="2011320" y="4994257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D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53" name="object 52">
            <a:extLst>
              <a:ext uri="{FF2B5EF4-FFF2-40B4-BE49-F238E27FC236}">
                <a16:creationId xmlns="" xmlns:a16="http://schemas.microsoft.com/office/drawing/2014/main" id="{6DC65A6F-BE93-184A-ABBE-ED79BADF4B52}"/>
              </a:ext>
            </a:extLst>
          </p:cNvPr>
          <p:cNvSpPr txBox="1"/>
          <p:nvPr/>
        </p:nvSpPr>
        <p:spPr>
          <a:xfrm>
            <a:off x="3242897" y="5258687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E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54" name="object 53">
            <a:extLst>
              <a:ext uri="{FF2B5EF4-FFF2-40B4-BE49-F238E27FC236}">
                <a16:creationId xmlns="" xmlns:a16="http://schemas.microsoft.com/office/drawing/2014/main" id="{1548FCD1-CD39-2C48-A6D7-8FB23568C266}"/>
              </a:ext>
            </a:extLst>
          </p:cNvPr>
          <p:cNvSpPr/>
          <p:nvPr/>
        </p:nvSpPr>
        <p:spPr>
          <a:xfrm>
            <a:off x="4008176" y="4368367"/>
            <a:ext cx="215053" cy="428413"/>
          </a:xfrm>
          <a:custGeom>
            <a:avLst/>
            <a:gdLst/>
            <a:ahLst/>
            <a:cxnLst/>
            <a:rect l="l" t="t" r="r" b="b"/>
            <a:pathLst>
              <a:path w="161289" h="321310">
                <a:moveTo>
                  <a:pt x="9083" y="0"/>
                </a:moveTo>
                <a:lnTo>
                  <a:pt x="161065" y="316788"/>
                </a:lnTo>
                <a:lnTo>
                  <a:pt x="151981" y="321146"/>
                </a:lnTo>
                <a:lnTo>
                  <a:pt x="0" y="4357"/>
                </a:lnTo>
                <a:lnTo>
                  <a:pt x="9083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6" name="object 55">
            <a:extLst>
              <a:ext uri="{FF2B5EF4-FFF2-40B4-BE49-F238E27FC236}">
                <a16:creationId xmlns="" xmlns:a16="http://schemas.microsoft.com/office/drawing/2014/main" id="{2F4297F8-CE7E-084A-8AB0-E4928BC5651B}"/>
              </a:ext>
            </a:extLst>
          </p:cNvPr>
          <p:cNvSpPr txBox="1"/>
          <p:nvPr/>
        </p:nvSpPr>
        <p:spPr>
          <a:xfrm>
            <a:off x="4170189" y="4758802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F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58" name="object 57">
            <a:extLst>
              <a:ext uri="{FF2B5EF4-FFF2-40B4-BE49-F238E27FC236}">
                <a16:creationId xmlns="" xmlns:a16="http://schemas.microsoft.com/office/drawing/2014/main" id="{F6CC72FB-C93E-BF4D-ACD4-29BE54069139}"/>
              </a:ext>
            </a:extLst>
          </p:cNvPr>
          <p:cNvSpPr txBox="1"/>
          <p:nvPr/>
        </p:nvSpPr>
        <p:spPr>
          <a:xfrm>
            <a:off x="3888807" y="4133768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C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64" name="object 63">
            <a:extLst>
              <a:ext uri="{FF2B5EF4-FFF2-40B4-BE49-F238E27FC236}">
                <a16:creationId xmlns="" xmlns:a16="http://schemas.microsoft.com/office/drawing/2014/main" id="{8BF1529E-EC6C-E545-A1B3-EEB29729874E}"/>
              </a:ext>
            </a:extLst>
          </p:cNvPr>
          <p:cNvSpPr txBox="1"/>
          <p:nvPr/>
        </p:nvSpPr>
        <p:spPr>
          <a:xfrm>
            <a:off x="7233762" y="4161210"/>
            <a:ext cx="955049" cy="470343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  <a:tabLst>
                <a:tab pos="987189" algn="l"/>
              </a:tabLst>
            </a:pPr>
            <a:r>
              <a:rPr sz="1467" u="heavy" dirty="0">
                <a:uFill>
                  <a:solidFill>
                    <a:srgbClr val="53585F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467" dirty="0">
                <a:latin typeface="Times New Roman"/>
                <a:cs typeface="Times New Roman"/>
              </a:rPr>
              <a:t> </a:t>
            </a:r>
            <a:r>
              <a:rPr sz="1467" spc="-140" dirty="0">
                <a:latin typeface="Times New Roman"/>
                <a:cs typeface="Times New Roman"/>
              </a:rPr>
              <a:t> </a:t>
            </a:r>
            <a:endParaRPr sz="1467" dirty="0">
              <a:latin typeface="Courier New"/>
              <a:cs typeface="Courier New"/>
            </a:endParaRPr>
          </a:p>
        </p:txBody>
      </p:sp>
      <p:sp>
        <p:nvSpPr>
          <p:cNvPr id="68" name="object 67">
            <a:extLst>
              <a:ext uri="{FF2B5EF4-FFF2-40B4-BE49-F238E27FC236}">
                <a16:creationId xmlns="" xmlns:a16="http://schemas.microsoft.com/office/drawing/2014/main" id="{DDDCB63E-848B-A848-A167-A385D559D5D7}"/>
              </a:ext>
            </a:extLst>
          </p:cNvPr>
          <p:cNvSpPr txBox="1"/>
          <p:nvPr/>
        </p:nvSpPr>
        <p:spPr>
          <a:xfrm>
            <a:off x="2384343" y="4012881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A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69" name="object 68">
            <a:extLst>
              <a:ext uri="{FF2B5EF4-FFF2-40B4-BE49-F238E27FC236}">
                <a16:creationId xmlns="" xmlns:a16="http://schemas.microsoft.com/office/drawing/2014/main" id="{1D33D27B-B5F7-A745-8F00-7ECBA1267491}"/>
              </a:ext>
            </a:extLst>
          </p:cNvPr>
          <p:cNvSpPr/>
          <p:nvPr/>
        </p:nvSpPr>
        <p:spPr>
          <a:xfrm>
            <a:off x="9128277" y="3352727"/>
            <a:ext cx="796713" cy="73659"/>
          </a:xfrm>
          <a:custGeom>
            <a:avLst/>
            <a:gdLst/>
            <a:ahLst/>
            <a:cxnLst/>
            <a:rect l="l" t="t" r="r" b="b"/>
            <a:pathLst>
              <a:path w="597535" h="55244">
                <a:moveTo>
                  <a:pt x="0" y="0"/>
                </a:moveTo>
                <a:lnTo>
                  <a:pt x="5015" y="463"/>
                </a:lnTo>
                <a:lnTo>
                  <a:pt x="597396" y="55241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0" name="object 69">
            <a:extLst>
              <a:ext uri="{FF2B5EF4-FFF2-40B4-BE49-F238E27FC236}">
                <a16:creationId xmlns="" xmlns:a16="http://schemas.microsoft.com/office/drawing/2014/main" id="{0A99183B-04CE-C94C-AAB9-121650E2E24E}"/>
              </a:ext>
            </a:extLst>
          </p:cNvPr>
          <p:cNvSpPr/>
          <p:nvPr/>
        </p:nvSpPr>
        <p:spPr>
          <a:xfrm>
            <a:off x="9054709" y="3313228"/>
            <a:ext cx="84667" cy="80433"/>
          </a:xfrm>
          <a:custGeom>
            <a:avLst/>
            <a:gdLst/>
            <a:ahLst/>
            <a:cxnLst/>
            <a:rect l="l" t="t" r="r" b="b"/>
            <a:pathLst>
              <a:path w="63500" h="60325">
                <a:moveTo>
                  <a:pt x="62966" y="0"/>
                </a:moveTo>
                <a:lnTo>
                  <a:pt x="0" y="24523"/>
                </a:lnTo>
                <a:lnTo>
                  <a:pt x="57404" y="60185"/>
                </a:lnTo>
                <a:lnTo>
                  <a:pt x="62966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1" name="object 70">
            <a:extLst>
              <a:ext uri="{FF2B5EF4-FFF2-40B4-BE49-F238E27FC236}">
                <a16:creationId xmlns="" xmlns:a16="http://schemas.microsoft.com/office/drawing/2014/main" id="{55FF6292-7E65-3949-9EA3-49F07F039F85}"/>
              </a:ext>
            </a:extLst>
          </p:cNvPr>
          <p:cNvSpPr/>
          <p:nvPr/>
        </p:nvSpPr>
        <p:spPr>
          <a:xfrm>
            <a:off x="9575533" y="5737382"/>
            <a:ext cx="275496" cy="2747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2" name="object 71">
            <a:extLst>
              <a:ext uri="{FF2B5EF4-FFF2-40B4-BE49-F238E27FC236}">
                <a16:creationId xmlns="" xmlns:a16="http://schemas.microsoft.com/office/drawing/2014/main" id="{81E82320-405A-DE44-A78F-B5BA9EFF3F44}"/>
              </a:ext>
            </a:extLst>
          </p:cNvPr>
          <p:cNvSpPr txBox="1"/>
          <p:nvPr/>
        </p:nvSpPr>
        <p:spPr>
          <a:xfrm>
            <a:off x="9638013" y="5705400"/>
            <a:ext cx="147319" cy="244576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sz="1467" b="1" spc="7" dirty="0">
                <a:latin typeface="Courier New"/>
                <a:cs typeface="Courier New"/>
              </a:rPr>
              <a:t>A</a:t>
            </a:r>
            <a:endParaRPr sz="1467">
              <a:latin typeface="Courier New"/>
              <a:cs typeface="Courier New"/>
            </a:endParaRPr>
          </a:p>
        </p:txBody>
      </p:sp>
      <p:sp>
        <p:nvSpPr>
          <p:cNvPr id="73" name="object 72">
            <a:extLst>
              <a:ext uri="{FF2B5EF4-FFF2-40B4-BE49-F238E27FC236}">
                <a16:creationId xmlns="" xmlns:a16="http://schemas.microsoft.com/office/drawing/2014/main" id="{D45A509D-4CF9-2D4A-8AF8-8F8B1D1FE395}"/>
              </a:ext>
            </a:extLst>
          </p:cNvPr>
          <p:cNvSpPr/>
          <p:nvPr/>
        </p:nvSpPr>
        <p:spPr>
          <a:xfrm>
            <a:off x="9724762" y="2848034"/>
            <a:ext cx="275484" cy="27475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4" name="object 73">
            <a:extLst>
              <a:ext uri="{FF2B5EF4-FFF2-40B4-BE49-F238E27FC236}">
                <a16:creationId xmlns="" xmlns:a16="http://schemas.microsoft.com/office/drawing/2014/main" id="{8C77BEE4-9E2E-1144-87D5-F2DDB8E7694F}"/>
              </a:ext>
            </a:extLst>
          </p:cNvPr>
          <p:cNvSpPr txBox="1"/>
          <p:nvPr/>
        </p:nvSpPr>
        <p:spPr>
          <a:xfrm>
            <a:off x="9785773" y="2817371"/>
            <a:ext cx="147319" cy="244576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sz="1467" b="1" spc="7" dirty="0">
                <a:latin typeface="Courier New"/>
                <a:cs typeface="Courier New"/>
              </a:rPr>
              <a:t>A</a:t>
            </a:r>
            <a:endParaRPr sz="1467">
              <a:latin typeface="Courier New"/>
              <a:cs typeface="Courier New"/>
            </a:endParaRPr>
          </a:p>
        </p:txBody>
      </p:sp>
      <p:sp>
        <p:nvSpPr>
          <p:cNvPr id="75" name="object 74">
            <a:extLst>
              <a:ext uri="{FF2B5EF4-FFF2-40B4-BE49-F238E27FC236}">
                <a16:creationId xmlns="" xmlns:a16="http://schemas.microsoft.com/office/drawing/2014/main" id="{D82EA85B-B6A0-9045-A124-5A0BB6A47F8A}"/>
              </a:ext>
            </a:extLst>
          </p:cNvPr>
          <p:cNvSpPr/>
          <p:nvPr/>
        </p:nvSpPr>
        <p:spPr>
          <a:xfrm>
            <a:off x="9731320" y="3286235"/>
            <a:ext cx="275496" cy="27475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6" name="object 75">
            <a:extLst>
              <a:ext uri="{FF2B5EF4-FFF2-40B4-BE49-F238E27FC236}">
                <a16:creationId xmlns="" xmlns:a16="http://schemas.microsoft.com/office/drawing/2014/main" id="{18D16426-8E30-D544-A34B-D1EED2FCB35F}"/>
              </a:ext>
            </a:extLst>
          </p:cNvPr>
          <p:cNvSpPr txBox="1"/>
          <p:nvPr/>
        </p:nvSpPr>
        <p:spPr>
          <a:xfrm>
            <a:off x="9785773" y="3260652"/>
            <a:ext cx="147319" cy="244576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sz="1467" b="1" spc="7" dirty="0">
                <a:latin typeface="Courier New"/>
                <a:cs typeface="Courier New"/>
              </a:rPr>
              <a:t>C</a:t>
            </a:r>
            <a:endParaRPr sz="1467">
              <a:latin typeface="Courier New"/>
              <a:cs typeface="Courier New"/>
            </a:endParaRPr>
          </a:p>
        </p:txBody>
      </p:sp>
      <p:sp>
        <p:nvSpPr>
          <p:cNvPr id="77" name="object 76">
            <a:extLst>
              <a:ext uri="{FF2B5EF4-FFF2-40B4-BE49-F238E27FC236}">
                <a16:creationId xmlns="" xmlns:a16="http://schemas.microsoft.com/office/drawing/2014/main" id="{317179E7-B018-684B-8DCD-94F86436C40E}"/>
              </a:ext>
            </a:extLst>
          </p:cNvPr>
          <p:cNvSpPr/>
          <p:nvPr/>
        </p:nvSpPr>
        <p:spPr>
          <a:xfrm>
            <a:off x="9546069" y="4942112"/>
            <a:ext cx="275496" cy="27475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8" name="object 77">
            <a:extLst>
              <a:ext uri="{FF2B5EF4-FFF2-40B4-BE49-F238E27FC236}">
                <a16:creationId xmlns="" xmlns:a16="http://schemas.microsoft.com/office/drawing/2014/main" id="{A6C0F17F-2644-E448-A1BC-B1A5C41C548E}"/>
              </a:ext>
            </a:extLst>
          </p:cNvPr>
          <p:cNvSpPr txBox="1"/>
          <p:nvPr/>
        </p:nvSpPr>
        <p:spPr>
          <a:xfrm>
            <a:off x="9611139" y="4926303"/>
            <a:ext cx="147319" cy="244576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sz="1467" b="1" spc="7" dirty="0">
                <a:latin typeface="Courier New"/>
                <a:cs typeface="Courier New"/>
              </a:rPr>
              <a:t>F</a:t>
            </a:r>
            <a:endParaRPr sz="1467">
              <a:latin typeface="Courier New"/>
              <a:cs typeface="Courier New"/>
            </a:endParaRPr>
          </a:p>
        </p:txBody>
      </p:sp>
      <p:sp>
        <p:nvSpPr>
          <p:cNvPr id="79" name="object 78">
            <a:extLst>
              <a:ext uri="{FF2B5EF4-FFF2-40B4-BE49-F238E27FC236}">
                <a16:creationId xmlns="" xmlns:a16="http://schemas.microsoft.com/office/drawing/2014/main" id="{B3B83BA1-18A4-0D4C-8394-03CD0C86187B}"/>
              </a:ext>
            </a:extLst>
          </p:cNvPr>
          <p:cNvSpPr/>
          <p:nvPr/>
        </p:nvSpPr>
        <p:spPr>
          <a:xfrm>
            <a:off x="9686632" y="4162298"/>
            <a:ext cx="275496" cy="27475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0" name="object 79">
            <a:extLst>
              <a:ext uri="{FF2B5EF4-FFF2-40B4-BE49-F238E27FC236}">
                <a16:creationId xmlns="" xmlns:a16="http://schemas.microsoft.com/office/drawing/2014/main" id="{6D556C30-B357-1443-BD3C-542D468BD1BE}"/>
              </a:ext>
            </a:extLst>
          </p:cNvPr>
          <p:cNvSpPr/>
          <p:nvPr/>
        </p:nvSpPr>
        <p:spPr>
          <a:xfrm>
            <a:off x="9669677" y="4603991"/>
            <a:ext cx="275488" cy="27475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1" name="object 80">
            <a:extLst>
              <a:ext uri="{FF2B5EF4-FFF2-40B4-BE49-F238E27FC236}">
                <a16:creationId xmlns="" xmlns:a16="http://schemas.microsoft.com/office/drawing/2014/main" id="{6BCE5F8E-97A9-224D-9A80-65077338E750}"/>
              </a:ext>
            </a:extLst>
          </p:cNvPr>
          <p:cNvSpPr txBox="1"/>
          <p:nvPr/>
        </p:nvSpPr>
        <p:spPr>
          <a:xfrm>
            <a:off x="9732043" y="4577049"/>
            <a:ext cx="147319" cy="244576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sz="1467" b="1" spc="7" dirty="0">
                <a:latin typeface="Courier New"/>
                <a:cs typeface="Courier New"/>
              </a:rPr>
              <a:t>E</a:t>
            </a:r>
            <a:endParaRPr sz="1467">
              <a:latin typeface="Courier New"/>
              <a:cs typeface="Courier New"/>
            </a:endParaRPr>
          </a:p>
        </p:txBody>
      </p:sp>
      <p:sp>
        <p:nvSpPr>
          <p:cNvPr id="82" name="object 81">
            <a:extLst>
              <a:ext uri="{FF2B5EF4-FFF2-40B4-BE49-F238E27FC236}">
                <a16:creationId xmlns="" xmlns:a16="http://schemas.microsoft.com/office/drawing/2014/main" id="{CB800162-470D-1C44-BB9A-04D9E1D592F8}"/>
              </a:ext>
            </a:extLst>
          </p:cNvPr>
          <p:cNvSpPr/>
          <p:nvPr/>
        </p:nvSpPr>
        <p:spPr>
          <a:xfrm>
            <a:off x="9594939" y="3823631"/>
            <a:ext cx="275496" cy="2747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3" name="object 82">
            <a:extLst>
              <a:ext uri="{FF2B5EF4-FFF2-40B4-BE49-F238E27FC236}">
                <a16:creationId xmlns="" xmlns:a16="http://schemas.microsoft.com/office/drawing/2014/main" id="{BD7647E4-E460-1641-8B03-2D49010A14C8}"/>
              </a:ext>
            </a:extLst>
          </p:cNvPr>
          <p:cNvSpPr txBox="1"/>
          <p:nvPr/>
        </p:nvSpPr>
        <p:spPr>
          <a:xfrm>
            <a:off x="9664870" y="3660938"/>
            <a:ext cx="241300" cy="723403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/>
          <a:p>
            <a:pPr marL="16933">
              <a:spcBef>
                <a:spcPts val="1120"/>
              </a:spcBef>
            </a:pPr>
            <a:r>
              <a:rPr sz="1467" b="1" spc="7" dirty="0">
                <a:latin typeface="Courier New"/>
                <a:cs typeface="Courier New"/>
              </a:rPr>
              <a:t>A</a:t>
            </a:r>
            <a:endParaRPr sz="1467">
              <a:latin typeface="Courier New"/>
              <a:cs typeface="Courier New"/>
            </a:endParaRPr>
          </a:p>
          <a:p>
            <a:pPr marL="110911">
              <a:spcBef>
                <a:spcPts val="987"/>
              </a:spcBef>
            </a:pPr>
            <a:r>
              <a:rPr sz="1467" b="1" spc="7" dirty="0">
                <a:latin typeface="Courier New"/>
                <a:cs typeface="Courier New"/>
              </a:rPr>
              <a:t>B</a:t>
            </a:r>
            <a:endParaRPr sz="1467">
              <a:latin typeface="Courier New"/>
              <a:cs typeface="Courier New"/>
            </a:endParaRPr>
          </a:p>
        </p:txBody>
      </p:sp>
      <p:sp>
        <p:nvSpPr>
          <p:cNvPr id="93" name="object 7">
            <a:extLst>
              <a:ext uri="{FF2B5EF4-FFF2-40B4-BE49-F238E27FC236}">
                <a16:creationId xmlns="" xmlns:a16="http://schemas.microsoft.com/office/drawing/2014/main" id="{26BFBEB7-5EBC-9541-A708-6182354DD17D}"/>
              </a:ext>
            </a:extLst>
          </p:cNvPr>
          <p:cNvSpPr/>
          <p:nvPr/>
        </p:nvSpPr>
        <p:spPr>
          <a:xfrm>
            <a:off x="5565949" y="4384442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8" cstate="print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4" name="object 67">
            <a:extLst>
              <a:ext uri="{FF2B5EF4-FFF2-40B4-BE49-F238E27FC236}">
                <a16:creationId xmlns="" xmlns:a16="http://schemas.microsoft.com/office/drawing/2014/main" id="{6950FA63-7B53-184E-AB80-C5B1788A9935}"/>
              </a:ext>
            </a:extLst>
          </p:cNvPr>
          <p:cNvSpPr txBox="1"/>
          <p:nvPr/>
        </p:nvSpPr>
        <p:spPr>
          <a:xfrm>
            <a:off x="5673776" y="4407968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A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95" name="object 7">
            <a:extLst>
              <a:ext uri="{FF2B5EF4-FFF2-40B4-BE49-F238E27FC236}">
                <a16:creationId xmlns="" xmlns:a16="http://schemas.microsoft.com/office/drawing/2014/main" id="{6443CE4B-AB2F-D646-8228-08CEF48DFFA4}"/>
              </a:ext>
            </a:extLst>
          </p:cNvPr>
          <p:cNvSpPr/>
          <p:nvPr/>
        </p:nvSpPr>
        <p:spPr>
          <a:xfrm>
            <a:off x="8171646" y="3311209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6" name="object 47">
            <a:extLst>
              <a:ext uri="{FF2B5EF4-FFF2-40B4-BE49-F238E27FC236}">
                <a16:creationId xmlns="" xmlns:a16="http://schemas.microsoft.com/office/drawing/2014/main" id="{EE84B333-20CC-5E4D-B59F-CCCD51DAF96E}"/>
              </a:ext>
            </a:extLst>
          </p:cNvPr>
          <p:cNvSpPr txBox="1"/>
          <p:nvPr/>
        </p:nvSpPr>
        <p:spPr>
          <a:xfrm>
            <a:off x="8264152" y="3364900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B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97" name="object 7">
            <a:extLst>
              <a:ext uri="{FF2B5EF4-FFF2-40B4-BE49-F238E27FC236}">
                <a16:creationId xmlns="" xmlns:a16="http://schemas.microsoft.com/office/drawing/2014/main" id="{FA29D12A-5E8D-AE42-AA81-ABB5D93EE459}"/>
              </a:ext>
            </a:extLst>
          </p:cNvPr>
          <p:cNvSpPr/>
          <p:nvPr/>
        </p:nvSpPr>
        <p:spPr>
          <a:xfrm>
            <a:off x="8159786" y="4408810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8" name="object 57">
            <a:extLst>
              <a:ext uri="{FF2B5EF4-FFF2-40B4-BE49-F238E27FC236}">
                <a16:creationId xmlns="" xmlns:a16="http://schemas.microsoft.com/office/drawing/2014/main" id="{E3362C5F-BBD3-B940-AE62-7C6C28FC9D02}"/>
              </a:ext>
            </a:extLst>
          </p:cNvPr>
          <p:cNvSpPr txBox="1"/>
          <p:nvPr/>
        </p:nvSpPr>
        <p:spPr>
          <a:xfrm>
            <a:off x="8233659" y="4450577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C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99" name="object 7">
            <a:extLst>
              <a:ext uri="{FF2B5EF4-FFF2-40B4-BE49-F238E27FC236}">
                <a16:creationId xmlns="" xmlns:a16="http://schemas.microsoft.com/office/drawing/2014/main" id="{79EB34B9-626A-2B4D-A65C-EEF5B1FF5948}"/>
              </a:ext>
            </a:extLst>
          </p:cNvPr>
          <p:cNvSpPr/>
          <p:nvPr/>
        </p:nvSpPr>
        <p:spPr>
          <a:xfrm>
            <a:off x="8103019" y="5388305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7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100" name="object 50">
            <a:extLst>
              <a:ext uri="{FF2B5EF4-FFF2-40B4-BE49-F238E27FC236}">
                <a16:creationId xmlns="" xmlns:a16="http://schemas.microsoft.com/office/drawing/2014/main" id="{DA550A7B-F36F-184A-B168-CFAD1345C779}"/>
              </a:ext>
            </a:extLst>
          </p:cNvPr>
          <p:cNvSpPr txBox="1"/>
          <p:nvPr/>
        </p:nvSpPr>
        <p:spPr>
          <a:xfrm>
            <a:off x="8209018" y="5401792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D</a:t>
            </a:r>
            <a:endParaRPr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94985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16D670-E410-5141-97C9-E25B703D5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-53" dirty="0">
                <a:solidFill>
                  <a:srgbClr val="C00000"/>
                </a:solidFill>
              </a:rPr>
              <a:t>Neighborhood</a:t>
            </a:r>
            <a:r>
              <a:rPr lang="en-US" b="1" spc="-73" dirty="0">
                <a:solidFill>
                  <a:srgbClr val="C00000"/>
                </a:solidFill>
              </a:rPr>
              <a:t> </a:t>
            </a:r>
            <a:r>
              <a:rPr lang="en-US" b="1" spc="-93" dirty="0">
                <a:solidFill>
                  <a:srgbClr val="C00000"/>
                </a:solidFill>
              </a:rPr>
              <a:t>Aggregation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39C95F2-86C2-BF40-BAA4-E6BA941BC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7022"/>
            <a:ext cx="10833100" cy="1325563"/>
          </a:xfrm>
        </p:spPr>
        <p:txBody>
          <a:bodyPr/>
          <a:lstStyle/>
          <a:p>
            <a:r>
              <a:rPr lang="en-US" sz="3200" spc="-20" dirty="0">
                <a:solidFill>
                  <a:srgbClr val="FF0000"/>
                </a:solidFill>
                <a:cs typeface="Arial"/>
              </a:rPr>
              <a:t>Intuition</a:t>
            </a:r>
            <a:r>
              <a:rPr lang="en-US" sz="3200" spc="-20" dirty="0">
                <a:cs typeface="Arial"/>
              </a:rPr>
              <a:t>: Network </a:t>
            </a:r>
            <a:r>
              <a:rPr lang="en-US" sz="3200" spc="-40" dirty="0">
                <a:cs typeface="Arial"/>
              </a:rPr>
              <a:t>neighborhood </a:t>
            </a:r>
            <a:r>
              <a:rPr lang="en-US" sz="3200" spc="-80" dirty="0">
                <a:cs typeface="Arial"/>
              </a:rPr>
              <a:t>defines </a:t>
            </a:r>
            <a:r>
              <a:rPr lang="en-US" sz="3200" spc="-133" dirty="0">
                <a:cs typeface="Arial"/>
              </a:rPr>
              <a:t>a </a:t>
            </a:r>
            <a:r>
              <a:rPr lang="en-US" sz="3200" spc="-13" dirty="0">
                <a:cs typeface="Arial"/>
              </a:rPr>
              <a:t>computation</a:t>
            </a:r>
            <a:r>
              <a:rPr lang="en-US" sz="3200" dirty="0">
                <a:cs typeface="Arial"/>
              </a:rPr>
              <a:t> </a:t>
            </a:r>
            <a:r>
              <a:rPr lang="en-US" sz="3200" spc="-40" dirty="0">
                <a:cs typeface="Arial"/>
              </a:rPr>
              <a:t>graph</a:t>
            </a:r>
            <a:endParaRPr lang="en-US" sz="3200" dirty="0"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34A83FF-5E4F-9D43-AA72-C52CC17C6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15</a:t>
            </a:fld>
            <a:endParaRPr lang="en-US"/>
          </a:p>
        </p:txBody>
      </p:sp>
      <p:sp>
        <p:nvSpPr>
          <p:cNvPr id="5" name="object 3">
            <a:extLst>
              <a:ext uri="{FF2B5EF4-FFF2-40B4-BE49-F238E27FC236}">
                <a16:creationId xmlns="" xmlns:a16="http://schemas.microsoft.com/office/drawing/2014/main" id="{82241E8F-D818-B244-9D8E-A5DFA241A348}"/>
              </a:ext>
            </a:extLst>
          </p:cNvPr>
          <p:cNvSpPr/>
          <p:nvPr/>
        </p:nvSpPr>
        <p:spPr>
          <a:xfrm>
            <a:off x="1492482" y="4891971"/>
            <a:ext cx="8937904" cy="15271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" name="object 5">
            <a:extLst>
              <a:ext uri="{FF2B5EF4-FFF2-40B4-BE49-F238E27FC236}">
                <a16:creationId xmlns="" xmlns:a16="http://schemas.microsoft.com/office/drawing/2014/main" id="{73EED97A-A6AA-544D-B589-600C87BA9EF9}"/>
              </a:ext>
            </a:extLst>
          </p:cNvPr>
          <p:cNvSpPr/>
          <p:nvPr/>
        </p:nvSpPr>
        <p:spPr>
          <a:xfrm>
            <a:off x="4129595" y="3573249"/>
            <a:ext cx="5488093" cy="1452880"/>
          </a:xfrm>
          <a:custGeom>
            <a:avLst/>
            <a:gdLst/>
            <a:ahLst/>
            <a:cxnLst/>
            <a:rect l="l" t="t" r="r" b="b"/>
            <a:pathLst>
              <a:path w="4116070" h="1089660">
                <a:moveTo>
                  <a:pt x="4041036" y="1056894"/>
                </a:moveTo>
                <a:lnTo>
                  <a:pt x="4032669" y="1089164"/>
                </a:lnTo>
                <a:lnTo>
                  <a:pt x="4115993" y="1071410"/>
                </a:lnTo>
                <a:lnTo>
                  <a:pt x="4103008" y="1060081"/>
                </a:lnTo>
                <a:lnTo>
                  <a:pt x="4053331" y="1060081"/>
                </a:lnTo>
                <a:lnTo>
                  <a:pt x="4041036" y="1056894"/>
                </a:lnTo>
                <a:close/>
              </a:path>
              <a:path w="4116070" h="1089660">
                <a:moveTo>
                  <a:pt x="4043427" y="1047674"/>
                </a:moveTo>
                <a:lnTo>
                  <a:pt x="4041036" y="1056894"/>
                </a:lnTo>
                <a:lnTo>
                  <a:pt x="4053331" y="1060081"/>
                </a:lnTo>
                <a:lnTo>
                  <a:pt x="4055719" y="1050861"/>
                </a:lnTo>
                <a:lnTo>
                  <a:pt x="4043427" y="1047674"/>
                </a:lnTo>
                <a:close/>
              </a:path>
              <a:path w="4116070" h="1089660">
                <a:moveTo>
                  <a:pt x="4051795" y="1015403"/>
                </a:moveTo>
                <a:lnTo>
                  <a:pt x="4043427" y="1047674"/>
                </a:lnTo>
                <a:lnTo>
                  <a:pt x="4055719" y="1050861"/>
                </a:lnTo>
                <a:lnTo>
                  <a:pt x="4053331" y="1060081"/>
                </a:lnTo>
                <a:lnTo>
                  <a:pt x="4103008" y="1060081"/>
                </a:lnTo>
                <a:lnTo>
                  <a:pt x="4051795" y="1015403"/>
                </a:lnTo>
                <a:close/>
              </a:path>
              <a:path w="4116070" h="1089660">
                <a:moveTo>
                  <a:pt x="2387" y="0"/>
                </a:moveTo>
                <a:lnTo>
                  <a:pt x="0" y="9220"/>
                </a:lnTo>
                <a:lnTo>
                  <a:pt x="4041036" y="1056894"/>
                </a:lnTo>
                <a:lnTo>
                  <a:pt x="4043427" y="1047674"/>
                </a:lnTo>
                <a:lnTo>
                  <a:pt x="2387" y="0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" name="object 6">
            <a:extLst>
              <a:ext uri="{FF2B5EF4-FFF2-40B4-BE49-F238E27FC236}">
                <a16:creationId xmlns="" xmlns:a16="http://schemas.microsoft.com/office/drawing/2014/main" id="{7D1F9B94-933B-7349-8551-2B3C0007EB83}"/>
              </a:ext>
            </a:extLst>
          </p:cNvPr>
          <p:cNvSpPr/>
          <p:nvPr/>
        </p:nvSpPr>
        <p:spPr>
          <a:xfrm>
            <a:off x="4112713" y="3578854"/>
            <a:ext cx="3973407" cy="1341120"/>
          </a:xfrm>
          <a:custGeom>
            <a:avLst/>
            <a:gdLst/>
            <a:ahLst/>
            <a:cxnLst/>
            <a:rect l="l" t="t" r="r" b="b"/>
            <a:pathLst>
              <a:path w="2980054" h="1005839">
                <a:moveTo>
                  <a:pt x="2905660" y="974088"/>
                </a:moveTo>
                <a:lnTo>
                  <a:pt x="2895155" y="1005725"/>
                </a:lnTo>
                <a:lnTo>
                  <a:pt x="2979470" y="993584"/>
                </a:lnTo>
                <a:lnTo>
                  <a:pt x="2963947" y="978090"/>
                </a:lnTo>
                <a:lnTo>
                  <a:pt x="2917710" y="978090"/>
                </a:lnTo>
                <a:lnTo>
                  <a:pt x="2905660" y="974088"/>
                </a:lnTo>
                <a:close/>
              </a:path>
              <a:path w="2980054" h="1005839">
                <a:moveTo>
                  <a:pt x="2908663" y="965043"/>
                </a:moveTo>
                <a:lnTo>
                  <a:pt x="2905660" y="974088"/>
                </a:lnTo>
                <a:lnTo>
                  <a:pt x="2917710" y="978090"/>
                </a:lnTo>
                <a:lnTo>
                  <a:pt x="2920720" y="969048"/>
                </a:lnTo>
                <a:lnTo>
                  <a:pt x="2908663" y="965043"/>
                </a:lnTo>
                <a:close/>
              </a:path>
              <a:path w="2980054" h="1005839">
                <a:moveTo>
                  <a:pt x="2919171" y="933399"/>
                </a:moveTo>
                <a:lnTo>
                  <a:pt x="2908663" y="965043"/>
                </a:lnTo>
                <a:lnTo>
                  <a:pt x="2920720" y="969048"/>
                </a:lnTo>
                <a:lnTo>
                  <a:pt x="2917710" y="978090"/>
                </a:lnTo>
                <a:lnTo>
                  <a:pt x="2963947" y="978090"/>
                </a:lnTo>
                <a:lnTo>
                  <a:pt x="2919171" y="933399"/>
                </a:lnTo>
                <a:close/>
              </a:path>
              <a:path w="2980054" h="1005839">
                <a:moveTo>
                  <a:pt x="2997" y="0"/>
                </a:moveTo>
                <a:lnTo>
                  <a:pt x="0" y="9042"/>
                </a:lnTo>
                <a:lnTo>
                  <a:pt x="2905660" y="974088"/>
                </a:lnTo>
                <a:lnTo>
                  <a:pt x="2908663" y="965043"/>
                </a:lnTo>
                <a:lnTo>
                  <a:pt x="2997" y="0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object 7">
            <a:extLst>
              <a:ext uri="{FF2B5EF4-FFF2-40B4-BE49-F238E27FC236}">
                <a16:creationId xmlns="" xmlns:a16="http://schemas.microsoft.com/office/drawing/2014/main" id="{7512D19B-9C09-824F-9048-BD87DF56ADD3}"/>
              </a:ext>
            </a:extLst>
          </p:cNvPr>
          <p:cNvSpPr/>
          <p:nvPr/>
        </p:nvSpPr>
        <p:spPr>
          <a:xfrm>
            <a:off x="4095491" y="3573673"/>
            <a:ext cx="2716107" cy="1310640"/>
          </a:xfrm>
          <a:custGeom>
            <a:avLst/>
            <a:gdLst/>
            <a:ahLst/>
            <a:cxnLst/>
            <a:rect l="l" t="t" r="r" b="b"/>
            <a:pathLst>
              <a:path w="2037079" h="982979">
                <a:moveTo>
                  <a:pt x="1966044" y="952313"/>
                </a:moveTo>
                <a:lnTo>
                  <a:pt x="1951621" y="982370"/>
                </a:lnTo>
                <a:lnTo>
                  <a:pt x="2036800" y="980986"/>
                </a:lnTo>
                <a:lnTo>
                  <a:pt x="2018826" y="957808"/>
                </a:lnTo>
                <a:lnTo>
                  <a:pt x="1977491" y="957808"/>
                </a:lnTo>
                <a:lnTo>
                  <a:pt x="1966044" y="952313"/>
                </a:lnTo>
                <a:close/>
              </a:path>
              <a:path w="2037079" h="982979">
                <a:moveTo>
                  <a:pt x="1970165" y="943725"/>
                </a:moveTo>
                <a:lnTo>
                  <a:pt x="1966044" y="952313"/>
                </a:lnTo>
                <a:lnTo>
                  <a:pt x="1977491" y="957808"/>
                </a:lnTo>
                <a:lnTo>
                  <a:pt x="1981619" y="949223"/>
                </a:lnTo>
                <a:lnTo>
                  <a:pt x="1970165" y="943725"/>
                </a:lnTo>
                <a:close/>
              </a:path>
              <a:path w="2037079" h="982979">
                <a:moveTo>
                  <a:pt x="1984590" y="913663"/>
                </a:moveTo>
                <a:lnTo>
                  <a:pt x="1970165" y="943725"/>
                </a:lnTo>
                <a:lnTo>
                  <a:pt x="1981619" y="949223"/>
                </a:lnTo>
                <a:lnTo>
                  <a:pt x="1977491" y="957808"/>
                </a:lnTo>
                <a:lnTo>
                  <a:pt x="2018826" y="957808"/>
                </a:lnTo>
                <a:lnTo>
                  <a:pt x="1984590" y="913663"/>
                </a:lnTo>
                <a:close/>
              </a:path>
              <a:path w="2037079" h="982979">
                <a:moveTo>
                  <a:pt x="4114" y="0"/>
                </a:moveTo>
                <a:lnTo>
                  <a:pt x="0" y="8585"/>
                </a:lnTo>
                <a:lnTo>
                  <a:pt x="1966044" y="952313"/>
                </a:lnTo>
                <a:lnTo>
                  <a:pt x="1970165" y="943725"/>
                </a:lnTo>
                <a:lnTo>
                  <a:pt x="4114" y="0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" name="object 8">
            <a:extLst>
              <a:ext uri="{FF2B5EF4-FFF2-40B4-BE49-F238E27FC236}">
                <a16:creationId xmlns="" xmlns:a16="http://schemas.microsoft.com/office/drawing/2014/main" id="{03045FDA-34A3-754B-953C-A912B504B59B}"/>
              </a:ext>
            </a:extLst>
          </p:cNvPr>
          <p:cNvSpPr/>
          <p:nvPr/>
        </p:nvSpPr>
        <p:spPr>
          <a:xfrm>
            <a:off x="3603257" y="3561277"/>
            <a:ext cx="514773" cy="1320800"/>
          </a:xfrm>
          <a:custGeom>
            <a:avLst/>
            <a:gdLst/>
            <a:ahLst/>
            <a:cxnLst/>
            <a:rect l="l" t="t" r="r" b="b"/>
            <a:pathLst>
              <a:path w="386080" h="990600">
                <a:moveTo>
                  <a:pt x="0" y="905548"/>
                </a:moveTo>
                <a:lnTo>
                  <a:pt x="8762" y="990282"/>
                </a:lnTo>
                <a:lnTo>
                  <a:pt x="71186" y="932548"/>
                </a:lnTo>
                <a:lnTo>
                  <a:pt x="35636" y="932548"/>
                </a:lnTo>
                <a:lnTo>
                  <a:pt x="26720" y="929195"/>
                </a:lnTo>
                <a:lnTo>
                  <a:pt x="31201" y="917311"/>
                </a:lnTo>
                <a:lnTo>
                  <a:pt x="0" y="905548"/>
                </a:lnTo>
                <a:close/>
              </a:path>
              <a:path w="386080" h="990600">
                <a:moveTo>
                  <a:pt x="31201" y="917311"/>
                </a:moveTo>
                <a:lnTo>
                  <a:pt x="26720" y="929195"/>
                </a:lnTo>
                <a:lnTo>
                  <a:pt x="35636" y="932548"/>
                </a:lnTo>
                <a:lnTo>
                  <a:pt x="40114" y="920672"/>
                </a:lnTo>
                <a:lnTo>
                  <a:pt x="31201" y="917311"/>
                </a:lnTo>
                <a:close/>
              </a:path>
              <a:path w="386080" h="990600">
                <a:moveTo>
                  <a:pt x="40114" y="920672"/>
                </a:moveTo>
                <a:lnTo>
                  <a:pt x="35636" y="932548"/>
                </a:lnTo>
                <a:lnTo>
                  <a:pt x="71186" y="932548"/>
                </a:lnTo>
                <a:lnTo>
                  <a:pt x="40114" y="920672"/>
                </a:lnTo>
                <a:close/>
              </a:path>
              <a:path w="386080" h="990600">
                <a:moveTo>
                  <a:pt x="377075" y="0"/>
                </a:moveTo>
                <a:lnTo>
                  <a:pt x="31201" y="917311"/>
                </a:lnTo>
                <a:lnTo>
                  <a:pt x="40114" y="920672"/>
                </a:lnTo>
                <a:lnTo>
                  <a:pt x="385991" y="3365"/>
                </a:lnTo>
                <a:lnTo>
                  <a:pt x="377075" y="0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" name="object 9">
            <a:extLst>
              <a:ext uri="{FF2B5EF4-FFF2-40B4-BE49-F238E27FC236}">
                <a16:creationId xmlns="" xmlns:a16="http://schemas.microsoft.com/office/drawing/2014/main" id="{C5CA975E-62CF-EF43-8B99-A007AFBE87D6}"/>
              </a:ext>
            </a:extLst>
          </p:cNvPr>
          <p:cNvSpPr/>
          <p:nvPr/>
        </p:nvSpPr>
        <p:spPr>
          <a:xfrm>
            <a:off x="4110884" y="3577060"/>
            <a:ext cx="1228513" cy="1337733"/>
          </a:xfrm>
          <a:custGeom>
            <a:avLst/>
            <a:gdLst/>
            <a:ahLst/>
            <a:cxnLst/>
            <a:rect l="l" t="t" r="r" b="b"/>
            <a:pathLst>
              <a:path w="921385" h="1003300">
                <a:moveTo>
                  <a:pt x="866354" y="950245"/>
                </a:moveTo>
                <a:lnTo>
                  <a:pt x="841794" y="972794"/>
                </a:lnTo>
                <a:lnTo>
                  <a:pt x="921385" y="1003160"/>
                </a:lnTo>
                <a:lnTo>
                  <a:pt x="908909" y="959599"/>
                </a:lnTo>
                <a:lnTo>
                  <a:pt x="874941" y="959599"/>
                </a:lnTo>
                <a:lnTo>
                  <a:pt x="866354" y="950245"/>
                </a:lnTo>
                <a:close/>
              </a:path>
              <a:path w="921385" h="1003300">
                <a:moveTo>
                  <a:pt x="873366" y="943807"/>
                </a:moveTo>
                <a:lnTo>
                  <a:pt x="866354" y="950245"/>
                </a:lnTo>
                <a:lnTo>
                  <a:pt x="874941" y="959599"/>
                </a:lnTo>
                <a:lnTo>
                  <a:pt x="881951" y="953160"/>
                </a:lnTo>
                <a:lnTo>
                  <a:pt x="873366" y="943807"/>
                </a:lnTo>
                <a:close/>
              </a:path>
              <a:path w="921385" h="1003300">
                <a:moveTo>
                  <a:pt x="897928" y="921258"/>
                </a:moveTo>
                <a:lnTo>
                  <a:pt x="873366" y="943807"/>
                </a:lnTo>
                <a:lnTo>
                  <a:pt x="881951" y="953160"/>
                </a:lnTo>
                <a:lnTo>
                  <a:pt x="874941" y="959599"/>
                </a:lnTo>
                <a:lnTo>
                  <a:pt x="908909" y="959599"/>
                </a:lnTo>
                <a:lnTo>
                  <a:pt x="897928" y="921258"/>
                </a:lnTo>
                <a:close/>
              </a:path>
              <a:path w="921385" h="1003300">
                <a:moveTo>
                  <a:pt x="7010" y="0"/>
                </a:moveTo>
                <a:lnTo>
                  <a:pt x="0" y="6438"/>
                </a:lnTo>
                <a:lnTo>
                  <a:pt x="866354" y="950245"/>
                </a:lnTo>
                <a:lnTo>
                  <a:pt x="873366" y="943807"/>
                </a:lnTo>
                <a:lnTo>
                  <a:pt x="7010" y="0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" name="object 10">
            <a:extLst>
              <a:ext uri="{FF2B5EF4-FFF2-40B4-BE49-F238E27FC236}">
                <a16:creationId xmlns="" xmlns:a16="http://schemas.microsoft.com/office/drawing/2014/main" id="{4115786E-4A98-9F46-B207-024062D795A0}"/>
              </a:ext>
            </a:extLst>
          </p:cNvPr>
          <p:cNvSpPr/>
          <p:nvPr/>
        </p:nvSpPr>
        <p:spPr>
          <a:xfrm>
            <a:off x="2071728" y="3576077"/>
            <a:ext cx="2039620" cy="1366520"/>
          </a:xfrm>
          <a:custGeom>
            <a:avLst/>
            <a:gdLst/>
            <a:ahLst/>
            <a:cxnLst/>
            <a:rect l="l" t="t" r="r" b="b"/>
            <a:pathLst>
              <a:path w="1529714" h="1024889">
                <a:moveTo>
                  <a:pt x="42183" y="950480"/>
                </a:moveTo>
                <a:lnTo>
                  <a:pt x="0" y="1024496"/>
                </a:lnTo>
                <a:lnTo>
                  <a:pt x="84524" y="1013828"/>
                </a:lnTo>
                <a:lnTo>
                  <a:pt x="70713" y="993165"/>
                </a:lnTo>
                <a:lnTo>
                  <a:pt x="55440" y="993165"/>
                </a:lnTo>
                <a:lnTo>
                  <a:pt x="50148" y="985253"/>
                </a:lnTo>
                <a:lnTo>
                  <a:pt x="60708" y="978196"/>
                </a:lnTo>
                <a:lnTo>
                  <a:pt x="42183" y="950480"/>
                </a:lnTo>
                <a:close/>
              </a:path>
              <a:path w="1529714" h="1024889">
                <a:moveTo>
                  <a:pt x="60708" y="978196"/>
                </a:moveTo>
                <a:lnTo>
                  <a:pt x="50148" y="985253"/>
                </a:lnTo>
                <a:lnTo>
                  <a:pt x="55440" y="993165"/>
                </a:lnTo>
                <a:lnTo>
                  <a:pt x="65997" y="986109"/>
                </a:lnTo>
                <a:lnTo>
                  <a:pt x="60708" y="978196"/>
                </a:lnTo>
                <a:close/>
              </a:path>
              <a:path w="1529714" h="1024889">
                <a:moveTo>
                  <a:pt x="65997" y="986109"/>
                </a:moveTo>
                <a:lnTo>
                  <a:pt x="55440" y="993165"/>
                </a:lnTo>
                <a:lnTo>
                  <a:pt x="70713" y="993165"/>
                </a:lnTo>
                <a:lnTo>
                  <a:pt x="65997" y="986109"/>
                </a:lnTo>
                <a:close/>
              </a:path>
              <a:path w="1529714" h="1024889">
                <a:moveTo>
                  <a:pt x="1524363" y="0"/>
                </a:moveTo>
                <a:lnTo>
                  <a:pt x="60708" y="978196"/>
                </a:lnTo>
                <a:lnTo>
                  <a:pt x="65997" y="986109"/>
                </a:lnTo>
                <a:lnTo>
                  <a:pt x="1529659" y="7912"/>
                </a:lnTo>
                <a:lnTo>
                  <a:pt x="1524363" y="0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36B1810-D4F5-394F-813E-61C3BFF6E9E1}"/>
              </a:ext>
            </a:extLst>
          </p:cNvPr>
          <p:cNvSpPr txBox="1"/>
          <p:nvPr/>
        </p:nvSpPr>
        <p:spPr>
          <a:xfrm>
            <a:off x="2354869" y="2730280"/>
            <a:ext cx="36065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-113" dirty="0">
                <a:solidFill>
                  <a:srgbClr val="4F81BD"/>
                </a:solidFill>
                <a:cs typeface="Arial"/>
              </a:rPr>
              <a:t>Every </a:t>
            </a:r>
            <a:r>
              <a:rPr lang="en-US" sz="2400" b="1" spc="-33" dirty="0">
                <a:solidFill>
                  <a:srgbClr val="4F81BD"/>
                </a:solidFill>
                <a:cs typeface="Arial"/>
              </a:rPr>
              <a:t>node </a:t>
            </a:r>
            <a:r>
              <a:rPr lang="en-US" sz="2400" b="1" spc="-67" dirty="0">
                <a:solidFill>
                  <a:srgbClr val="4F81BD"/>
                </a:solidFill>
                <a:cs typeface="Arial"/>
              </a:rPr>
              <a:t>defines </a:t>
            </a:r>
            <a:r>
              <a:rPr lang="en-US" sz="2400" b="1" spc="-100" dirty="0">
                <a:solidFill>
                  <a:srgbClr val="4F81BD"/>
                </a:solidFill>
                <a:cs typeface="Arial"/>
              </a:rPr>
              <a:t>a </a:t>
            </a:r>
            <a:r>
              <a:rPr lang="en-US" sz="2400" b="1" spc="-53" dirty="0">
                <a:solidFill>
                  <a:srgbClr val="4F81BD"/>
                </a:solidFill>
                <a:cs typeface="Arial"/>
              </a:rPr>
              <a:t>unique </a:t>
            </a:r>
          </a:p>
          <a:p>
            <a:r>
              <a:rPr lang="en-US" sz="2400" b="1" spc="-53" dirty="0">
                <a:solidFill>
                  <a:srgbClr val="4F81BD"/>
                </a:solidFill>
                <a:cs typeface="Arial"/>
              </a:rPr>
              <a:t> </a:t>
            </a:r>
            <a:r>
              <a:rPr lang="en-US" sz="2400" b="1" spc="-13" dirty="0">
                <a:solidFill>
                  <a:srgbClr val="4F81BD"/>
                </a:solidFill>
                <a:cs typeface="Arial"/>
              </a:rPr>
              <a:t>computation</a:t>
            </a:r>
            <a:r>
              <a:rPr lang="en-US" sz="2400" b="1" spc="-27" dirty="0">
                <a:solidFill>
                  <a:srgbClr val="4F81BD"/>
                </a:solidFill>
                <a:cs typeface="Arial"/>
              </a:rPr>
              <a:t> </a:t>
            </a:r>
            <a:r>
              <a:rPr lang="en-US" sz="2400" b="1" spc="-47" dirty="0">
                <a:solidFill>
                  <a:srgbClr val="4F81BD"/>
                </a:solidFill>
                <a:cs typeface="Arial"/>
              </a:rPr>
              <a:t>graph!</a:t>
            </a:r>
            <a:endParaRPr lang="en-US" sz="2400" b="1" dirty="0">
              <a:cs typeface="Arial"/>
            </a:endParaRPr>
          </a:p>
        </p:txBody>
      </p:sp>
      <p:sp>
        <p:nvSpPr>
          <p:cNvPr id="36" name="object 4">
            <a:extLst>
              <a:ext uri="{FF2B5EF4-FFF2-40B4-BE49-F238E27FC236}">
                <a16:creationId xmlns="" xmlns:a16="http://schemas.microsoft.com/office/drawing/2014/main" id="{0F9D74A5-FF67-B94F-8699-F32BEA725457}"/>
              </a:ext>
            </a:extLst>
          </p:cNvPr>
          <p:cNvSpPr/>
          <p:nvPr/>
        </p:nvSpPr>
        <p:spPr>
          <a:xfrm>
            <a:off x="7976510" y="2271224"/>
            <a:ext cx="2361290" cy="23183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18756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CCD6FC-D09C-5746-8598-C2A8E8E54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-53" dirty="0">
                <a:solidFill>
                  <a:srgbClr val="C00000"/>
                </a:solidFill>
              </a:rPr>
              <a:t>Neighborhood</a:t>
            </a:r>
            <a:r>
              <a:rPr lang="en-US" b="1" spc="-73" dirty="0">
                <a:solidFill>
                  <a:srgbClr val="C00000"/>
                </a:solidFill>
              </a:rPr>
              <a:t> </a:t>
            </a:r>
            <a:r>
              <a:rPr lang="en-US" b="1" spc="-93" dirty="0">
                <a:solidFill>
                  <a:srgbClr val="C00000"/>
                </a:solidFill>
              </a:rPr>
              <a:t>Aggregation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323C2A-6CA6-4A48-AEBC-1D9A9E22F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7002"/>
            <a:ext cx="10515600" cy="1587483"/>
          </a:xfrm>
        </p:spPr>
        <p:txBody>
          <a:bodyPr/>
          <a:lstStyle/>
          <a:p>
            <a:pPr marL="474132" marR="565559" indent="-457200">
              <a:lnSpc>
                <a:spcPts val="3067"/>
              </a:lnSpc>
              <a:spcBef>
                <a:spcPts val="880"/>
              </a:spcBef>
              <a:buClr>
                <a:schemeClr val="tx1"/>
              </a:buClr>
              <a:tabLst>
                <a:tab pos="473275" algn="l"/>
                <a:tab pos="474121" algn="l"/>
              </a:tabLst>
            </a:pPr>
            <a:r>
              <a:rPr lang="en-US" sz="2400" spc="-107" dirty="0">
                <a:solidFill>
                  <a:srgbClr val="0000FF"/>
                </a:solidFill>
                <a:cs typeface="Arial"/>
              </a:rPr>
              <a:t>Nodes have embeddings at each layer.</a:t>
            </a:r>
          </a:p>
          <a:p>
            <a:pPr marL="474132" marR="565559" indent="-457200">
              <a:lnSpc>
                <a:spcPts val="3067"/>
              </a:lnSpc>
              <a:spcBef>
                <a:spcPts val="880"/>
              </a:spcBef>
              <a:buClr>
                <a:schemeClr val="tx1"/>
              </a:buClr>
              <a:tabLst>
                <a:tab pos="473275" algn="l"/>
                <a:tab pos="474121" algn="l"/>
              </a:tabLst>
            </a:pPr>
            <a:r>
              <a:rPr lang="en-US" sz="2400" spc="-107" dirty="0">
                <a:solidFill>
                  <a:srgbClr val="0000FF"/>
                </a:solidFill>
                <a:cs typeface="Arial"/>
              </a:rPr>
              <a:t>Model can be arbitrary depth.</a:t>
            </a:r>
          </a:p>
          <a:p>
            <a:pPr marL="474132" marR="565559" indent="-457200">
              <a:lnSpc>
                <a:spcPts val="3067"/>
              </a:lnSpc>
              <a:spcBef>
                <a:spcPts val="880"/>
              </a:spcBef>
              <a:buClr>
                <a:schemeClr val="tx1"/>
              </a:buClr>
              <a:tabLst>
                <a:tab pos="473275" algn="l"/>
                <a:tab pos="474121" algn="l"/>
              </a:tabLst>
            </a:pPr>
            <a:r>
              <a:rPr lang="en-US" sz="2400" spc="-107" dirty="0">
                <a:solidFill>
                  <a:srgbClr val="0000FF"/>
                </a:solidFill>
                <a:cs typeface="Arial"/>
              </a:rPr>
              <a:t>“layer-0” embedding of node </a:t>
            </a:r>
            <a:r>
              <a:rPr lang="en-US" sz="2400" spc="-107" dirty="0" err="1">
                <a:solidFill>
                  <a:srgbClr val="0000FF"/>
                </a:solidFill>
                <a:cs typeface="Arial"/>
              </a:rPr>
              <a:t>i</a:t>
            </a:r>
            <a:r>
              <a:rPr lang="en-US" sz="2400" spc="-107" dirty="0">
                <a:solidFill>
                  <a:srgbClr val="0000FF"/>
                </a:solidFill>
                <a:cs typeface="Arial"/>
              </a:rPr>
              <a:t> is its input feature, i.e. x</a:t>
            </a:r>
            <a:r>
              <a:rPr lang="en-US" sz="2400" spc="-107" baseline="-25000" dirty="0">
                <a:solidFill>
                  <a:srgbClr val="0000FF"/>
                </a:solidFill>
                <a:cs typeface="Arial"/>
              </a:rPr>
              <a:t>i</a:t>
            </a:r>
            <a:r>
              <a:rPr lang="en-US" sz="2400" spc="-107" dirty="0">
                <a:solidFill>
                  <a:srgbClr val="0000FF"/>
                </a:solidFill>
                <a:cs typeface="Arial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20B0B9-761A-3B42-9E5F-16B61D8D2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16</a:t>
            </a:fld>
            <a:endParaRPr lang="en-US"/>
          </a:p>
        </p:txBody>
      </p:sp>
      <p:sp>
        <p:nvSpPr>
          <p:cNvPr id="91" name="object 7">
            <a:extLst>
              <a:ext uri="{FF2B5EF4-FFF2-40B4-BE49-F238E27FC236}">
                <a16:creationId xmlns="" xmlns:a16="http://schemas.microsoft.com/office/drawing/2014/main" id="{4A112141-AD8E-AB4D-AC32-8C707341E356}"/>
              </a:ext>
            </a:extLst>
          </p:cNvPr>
          <p:cNvSpPr/>
          <p:nvPr/>
        </p:nvSpPr>
        <p:spPr>
          <a:xfrm>
            <a:off x="3141735" y="5709575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2" name="object 7">
            <a:extLst>
              <a:ext uri="{FF2B5EF4-FFF2-40B4-BE49-F238E27FC236}">
                <a16:creationId xmlns="" xmlns:a16="http://schemas.microsoft.com/office/drawing/2014/main" id="{C5503BB2-11C9-2945-A73C-059437724D1C}"/>
              </a:ext>
            </a:extLst>
          </p:cNvPr>
          <p:cNvSpPr/>
          <p:nvPr/>
        </p:nvSpPr>
        <p:spPr>
          <a:xfrm>
            <a:off x="4096948" y="5207463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3" name="object 7">
            <a:extLst>
              <a:ext uri="{FF2B5EF4-FFF2-40B4-BE49-F238E27FC236}">
                <a16:creationId xmlns="" xmlns:a16="http://schemas.microsoft.com/office/drawing/2014/main" id="{AA7A1363-D2EA-4B4A-AE9F-51B5325A5CC0}"/>
              </a:ext>
            </a:extLst>
          </p:cNvPr>
          <p:cNvSpPr/>
          <p:nvPr/>
        </p:nvSpPr>
        <p:spPr>
          <a:xfrm>
            <a:off x="3814934" y="4572560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4" name="object 7">
            <a:extLst>
              <a:ext uri="{FF2B5EF4-FFF2-40B4-BE49-F238E27FC236}">
                <a16:creationId xmlns="" xmlns:a16="http://schemas.microsoft.com/office/drawing/2014/main" id="{7D2F0BF3-A117-394F-B648-C73DC0A1D181}"/>
              </a:ext>
            </a:extLst>
          </p:cNvPr>
          <p:cNvSpPr/>
          <p:nvPr/>
        </p:nvSpPr>
        <p:spPr>
          <a:xfrm>
            <a:off x="3484149" y="3668147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5" name="object 7">
            <a:extLst>
              <a:ext uri="{FF2B5EF4-FFF2-40B4-BE49-F238E27FC236}">
                <a16:creationId xmlns="" xmlns:a16="http://schemas.microsoft.com/office/drawing/2014/main" id="{62D95E77-A790-C741-BBCE-369AC2BFA0CB}"/>
              </a:ext>
            </a:extLst>
          </p:cNvPr>
          <p:cNvSpPr/>
          <p:nvPr/>
        </p:nvSpPr>
        <p:spPr>
          <a:xfrm>
            <a:off x="1905321" y="5461329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96" name="object 7">
            <a:extLst>
              <a:ext uri="{FF2B5EF4-FFF2-40B4-BE49-F238E27FC236}">
                <a16:creationId xmlns="" xmlns:a16="http://schemas.microsoft.com/office/drawing/2014/main" id="{E698BB1D-89A6-D14A-9172-54B8D675C1E6}"/>
              </a:ext>
            </a:extLst>
          </p:cNvPr>
          <p:cNvSpPr/>
          <p:nvPr/>
        </p:nvSpPr>
        <p:spPr>
          <a:xfrm>
            <a:off x="2276516" y="4469914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7" cstate="print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7" name="object 4">
            <a:extLst>
              <a:ext uri="{FF2B5EF4-FFF2-40B4-BE49-F238E27FC236}">
                <a16:creationId xmlns="" xmlns:a16="http://schemas.microsoft.com/office/drawing/2014/main" id="{B62E0B83-7963-3F4F-95B3-862B25AF03A4}"/>
              </a:ext>
            </a:extLst>
          </p:cNvPr>
          <p:cNvSpPr/>
          <p:nvPr/>
        </p:nvSpPr>
        <p:spPr>
          <a:xfrm>
            <a:off x="6092328" y="5069018"/>
            <a:ext cx="57573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999" y="0"/>
                </a:lnTo>
              </a:path>
            </a:pathLst>
          </a:custGeom>
          <a:ln w="20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8" name="object 5">
            <a:extLst>
              <a:ext uri="{FF2B5EF4-FFF2-40B4-BE49-F238E27FC236}">
                <a16:creationId xmlns="" xmlns:a16="http://schemas.microsoft.com/office/drawing/2014/main" id="{87B5A125-7120-BA4A-ABB2-04034C89B36D}"/>
              </a:ext>
            </a:extLst>
          </p:cNvPr>
          <p:cNvSpPr/>
          <p:nvPr/>
        </p:nvSpPr>
        <p:spPr>
          <a:xfrm>
            <a:off x="5976806" y="5004553"/>
            <a:ext cx="129540" cy="129540"/>
          </a:xfrm>
          <a:custGeom>
            <a:avLst/>
            <a:gdLst/>
            <a:ahLst/>
            <a:cxnLst/>
            <a:rect l="l" t="t" r="r" b="b"/>
            <a:pathLst>
              <a:path w="97154" h="97154">
                <a:moveTo>
                  <a:pt x="96723" y="0"/>
                </a:moveTo>
                <a:lnTo>
                  <a:pt x="0" y="48348"/>
                </a:lnTo>
                <a:lnTo>
                  <a:pt x="96723" y="96710"/>
                </a:lnTo>
                <a:lnTo>
                  <a:pt x="967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9" name="object 6">
            <a:extLst>
              <a:ext uri="{FF2B5EF4-FFF2-40B4-BE49-F238E27FC236}">
                <a16:creationId xmlns="" xmlns:a16="http://schemas.microsoft.com/office/drawing/2014/main" id="{F0AF5151-D8AB-EE49-A52C-312AF34BA95D}"/>
              </a:ext>
            </a:extLst>
          </p:cNvPr>
          <p:cNvSpPr/>
          <p:nvPr/>
        </p:nvSpPr>
        <p:spPr>
          <a:xfrm>
            <a:off x="6149662" y="4664616"/>
            <a:ext cx="876300" cy="796713"/>
          </a:xfrm>
          <a:custGeom>
            <a:avLst/>
            <a:gdLst/>
            <a:ahLst/>
            <a:cxnLst/>
            <a:rect l="l" t="t" r="r" b="b"/>
            <a:pathLst>
              <a:path w="657225" h="597535">
                <a:moveTo>
                  <a:pt x="0" y="0"/>
                </a:moveTo>
                <a:lnTo>
                  <a:pt x="657212" y="0"/>
                </a:lnTo>
                <a:lnTo>
                  <a:pt x="657212" y="597141"/>
                </a:lnTo>
                <a:lnTo>
                  <a:pt x="0" y="597141"/>
                </a:lnTo>
                <a:lnTo>
                  <a:pt x="0" y="0"/>
                </a:lnTo>
                <a:close/>
              </a:path>
            </a:pathLst>
          </a:custGeom>
          <a:solidFill>
            <a:srgbClr val="DCDEE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0" name="object 7">
            <a:extLst>
              <a:ext uri="{FF2B5EF4-FFF2-40B4-BE49-F238E27FC236}">
                <a16:creationId xmlns="" xmlns:a16="http://schemas.microsoft.com/office/drawing/2014/main" id="{D092721A-B29D-9447-B956-C593EA8F3957}"/>
              </a:ext>
            </a:extLst>
          </p:cNvPr>
          <p:cNvSpPr/>
          <p:nvPr/>
        </p:nvSpPr>
        <p:spPr>
          <a:xfrm>
            <a:off x="6149662" y="4664616"/>
            <a:ext cx="876300" cy="796713"/>
          </a:xfrm>
          <a:custGeom>
            <a:avLst/>
            <a:gdLst/>
            <a:ahLst/>
            <a:cxnLst/>
            <a:rect l="l" t="t" r="r" b="b"/>
            <a:pathLst>
              <a:path w="657225" h="597535">
                <a:moveTo>
                  <a:pt x="0" y="0"/>
                </a:moveTo>
                <a:lnTo>
                  <a:pt x="657212" y="0"/>
                </a:lnTo>
                <a:lnTo>
                  <a:pt x="657212" y="597138"/>
                </a:lnTo>
                <a:lnTo>
                  <a:pt x="0" y="59713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1" name="object 8">
            <a:extLst>
              <a:ext uri="{FF2B5EF4-FFF2-40B4-BE49-F238E27FC236}">
                <a16:creationId xmlns="" xmlns:a16="http://schemas.microsoft.com/office/drawing/2014/main" id="{FF159FBC-6C6E-8A42-B5B5-19255E9A964A}"/>
              </a:ext>
            </a:extLst>
          </p:cNvPr>
          <p:cNvSpPr/>
          <p:nvPr/>
        </p:nvSpPr>
        <p:spPr>
          <a:xfrm>
            <a:off x="3415185" y="5359276"/>
            <a:ext cx="703580" cy="451273"/>
          </a:xfrm>
          <a:custGeom>
            <a:avLst/>
            <a:gdLst/>
            <a:ahLst/>
            <a:cxnLst/>
            <a:rect l="l" t="t" r="r" b="b"/>
            <a:pathLst>
              <a:path w="527685" h="338454">
                <a:moveTo>
                  <a:pt x="0" y="329826"/>
                </a:moveTo>
                <a:lnTo>
                  <a:pt x="521865" y="0"/>
                </a:lnTo>
                <a:lnTo>
                  <a:pt x="527248" y="8516"/>
                </a:lnTo>
                <a:lnTo>
                  <a:pt x="5382" y="338343"/>
                </a:lnTo>
                <a:lnTo>
                  <a:pt x="0" y="329826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2" name="object 9">
            <a:extLst>
              <a:ext uri="{FF2B5EF4-FFF2-40B4-BE49-F238E27FC236}">
                <a16:creationId xmlns="" xmlns:a16="http://schemas.microsoft.com/office/drawing/2014/main" id="{16025AED-61E6-8E4A-80DB-06B998168DBB}"/>
              </a:ext>
            </a:extLst>
          </p:cNvPr>
          <p:cNvSpPr/>
          <p:nvPr/>
        </p:nvSpPr>
        <p:spPr>
          <a:xfrm>
            <a:off x="7122871" y="5008126"/>
            <a:ext cx="129540" cy="129540"/>
          </a:xfrm>
          <a:custGeom>
            <a:avLst/>
            <a:gdLst/>
            <a:ahLst/>
            <a:cxnLst/>
            <a:rect l="l" t="t" r="r" b="b"/>
            <a:pathLst>
              <a:path w="97154" h="97154">
                <a:moveTo>
                  <a:pt x="96723" y="0"/>
                </a:moveTo>
                <a:lnTo>
                  <a:pt x="0" y="48348"/>
                </a:lnTo>
                <a:lnTo>
                  <a:pt x="96723" y="96710"/>
                </a:lnTo>
                <a:lnTo>
                  <a:pt x="96723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3" name="object 10">
            <a:extLst>
              <a:ext uri="{FF2B5EF4-FFF2-40B4-BE49-F238E27FC236}">
                <a16:creationId xmlns="" xmlns:a16="http://schemas.microsoft.com/office/drawing/2014/main" id="{FB090929-E36B-2D42-A8C9-1EDA7CB08D17}"/>
              </a:ext>
            </a:extLst>
          </p:cNvPr>
          <p:cNvSpPr/>
          <p:nvPr/>
        </p:nvSpPr>
        <p:spPr>
          <a:xfrm>
            <a:off x="7227514" y="5283413"/>
            <a:ext cx="906685" cy="746841"/>
          </a:xfrm>
          <a:custGeom>
            <a:avLst/>
            <a:gdLst/>
            <a:ahLst/>
            <a:cxnLst/>
            <a:rect l="l" t="t" r="r" b="b"/>
            <a:pathLst>
              <a:path w="648970" h="546735">
                <a:moveTo>
                  <a:pt x="0" y="0"/>
                </a:moveTo>
                <a:lnTo>
                  <a:pt x="7705" y="6490"/>
                </a:lnTo>
                <a:lnTo>
                  <a:pt x="648731" y="546468"/>
                </a:lnTo>
              </a:path>
            </a:pathLst>
          </a:custGeom>
          <a:ln w="20149">
            <a:solidFill>
              <a:srgbClr val="53585F"/>
            </a:solidFill>
            <a:prstDash val="dash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4" name="object 11">
            <a:extLst>
              <a:ext uri="{FF2B5EF4-FFF2-40B4-BE49-F238E27FC236}">
                <a16:creationId xmlns="" xmlns:a16="http://schemas.microsoft.com/office/drawing/2014/main" id="{B224F118-73AC-674B-99BC-F35A4E55D355}"/>
              </a:ext>
            </a:extLst>
          </p:cNvPr>
          <p:cNvSpPr/>
          <p:nvPr/>
        </p:nvSpPr>
        <p:spPr>
          <a:xfrm>
            <a:off x="7139160" y="5208989"/>
            <a:ext cx="140547" cy="132927"/>
          </a:xfrm>
          <a:custGeom>
            <a:avLst/>
            <a:gdLst/>
            <a:ahLst/>
            <a:cxnLst/>
            <a:rect l="l" t="t" r="r" b="b"/>
            <a:pathLst>
              <a:path w="105410" h="99695">
                <a:moveTo>
                  <a:pt x="0" y="0"/>
                </a:moveTo>
                <a:lnTo>
                  <a:pt x="42811" y="99288"/>
                </a:lnTo>
                <a:lnTo>
                  <a:pt x="105117" y="25323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5" name="object 12">
            <a:extLst>
              <a:ext uri="{FF2B5EF4-FFF2-40B4-BE49-F238E27FC236}">
                <a16:creationId xmlns="" xmlns:a16="http://schemas.microsoft.com/office/drawing/2014/main" id="{64C2D638-E527-3C41-B35F-16B1A5C86300}"/>
              </a:ext>
            </a:extLst>
          </p:cNvPr>
          <p:cNvSpPr/>
          <p:nvPr/>
        </p:nvSpPr>
        <p:spPr>
          <a:xfrm>
            <a:off x="7229868" y="4075174"/>
            <a:ext cx="964353" cy="760307"/>
          </a:xfrm>
          <a:custGeom>
            <a:avLst/>
            <a:gdLst/>
            <a:ahLst/>
            <a:cxnLst/>
            <a:rect l="l" t="t" r="r" b="b"/>
            <a:pathLst>
              <a:path w="723264" h="570229">
                <a:moveTo>
                  <a:pt x="0" y="570025"/>
                </a:moveTo>
                <a:lnTo>
                  <a:pt x="7910" y="563787"/>
                </a:lnTo>
                <a:lnTo>
                  <a:pt x="722769" y="0"/>
                </a:lnTo>
              </a:path>
            </a:pathLst>
          </a:custGeom>
          <a:ln w="20149">
            <a:solidFill>
              <a:srgbClr val="53585F"/>
            </a:solidFill>
            <a:prstDash val="dash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6" name="object 13">
            <a:extLst>
              <a:ext uri="{FF2B5EF4-FFF2-40B4-BE49-F238E27FC236}">
                <a16:creationId xmlns="" xmlns:a16="http://schemas.microsoft.com/office/drawing/2014/main" id="{07D5A67D-5837-A34B-B756-8E1BA3AEAC2F}"/>
              </a:ext>
            </a:extLst>
          </p:cNvPr>
          <p:cNvSpPr/>
          <p:nvPr/>
        </p:nvSpPr>
        <p:spPr>
          <a:xfrm>
            <a:off x="7139161" y="4776259"/>
            <a:ext cx="141393" cy="131233"/>
          </a:xfrm>
          <a:custGeom>
            <a:avLst/>
            <a:gdLst/>
            <a:ahLst/>
            <a:cxnLst/>
            <a:rect l="l" t="t" r="r" b="b"/>
            <a:pathLst>
              <a:path w="106045" h="98425">
                <a:moveTo>
                  <a:pt x="45986" y="0"/>
                </a:moveTo>
                <a:lnTo>
                  <a:pt x="0" y="97866"/>
                </a:lnTo>
                <a:lnTo>
                  <a:pt x="105879" y="75946"/>
                </a:lnTo>
                <a:lnTo>
                  <a:pt x="45986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7" name="object 14">
            <a:extLst>
              <a:ext uri="{FF2B5EF4-FFF2-40B4-BE49-F238E27FC236}">
                <a16:creationId xmlns="" xmlns:a16="http://schemas.microsoft.com/office/drawing/2014/main" id="{C42F8E61-8C37-B547-A11C-8F147315A8BE}"/>
              </a:ext>
            </a:extLst>
          </p:cNvPr>
          <p:cNvSpPr/>
          <p:nvPr/>
        </p:nvSpPr>
        <p:spPr>
          <a:xfrm>
            <a:off x="8674778" y="3607960"/>
            <a:ext cx="393700" cy="414020"/>
          </a:xfrm>
          <a:custGeom>
            <a:avLst/>
            <a:gdLst/>
            <a:ahLst/>
            <a:cxnLst/>
            <a:rect l="l" t="t" r="r" b="b"/>
            <a:pathLst>
              <a:path w="295275" h="310514">
                <a:moveTo>
                  <a:pt x="224256" y="0"/>
                </a:moveTo>
                <a:lnTo>
                  <a:pt x="0" y="64312"/>
                </a:lnTo>
                <a:lnTo>
                  <a:pt x="70548" y="310311"/>
                </a:lnTo>
                <a:lnTo>
                  <a:pt x="294805" y="246011"/>
                </a:lnTo>
                <a:lnTo>
                  <a:pt x="224256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8" name="object 15">
            <a:extLst>
              <a:ext uri="{FF2B5EF4-FFF2-40B4-BE49-F238E27FC236}">
                <a16:creationId xmlns="" xmlns:a16="http://schemas.microsoft.com/office/drawing/2014/main" id="{EF821F8F-B6E6-A840-BDEE-1E02FB495430}"/>
              </a:ext>
            </a:extLst>
          </p:cNvPr>
          <p:cNvSpPr/>
          <p:nvPr/>
        </p:nvSpPr>
        <p:spPr>
          <a:xfrm>
            <a:off x="8674778" y="3607970"/>
            <a:ext cx="393700" cy="414020"/>
          </a:xfrm>
          <a:custGeom>
            <a:avLst/>
            <a:gdLst/>
            <a:ahLst/>
            <a:cxnLst/>
            <a:rect l="l" t="t" r="r" b="b"/>
            <a:pathLst>
              <a:path w="295275" h="310514">
                <a:moveTo>
                  <a:pt x="0" y="64304"/>
                </a:moveTo>
                <a:lnTo>
                  <a:pt x="224256" y="0"/>
                </a:lnTo>
                <a:lnTo>
                  <a:pt x="294795" y="245998"/>
                </a:lnTo>
                <a:lnTo>
                  <a:pt x="70538" y="310303"/>
                </a:lnTo>
                <a:lnTo>
                  <a:pt x="0" y="64304"/>
                </a:lnTo>
              </a:path>
            </a:pathLst>
          </a:custGeom>
          <a:ln w="317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9" name="object 16">
            <a:extLst>
              <a:ext uri="{FF2B5EF4-FFF2-40B4-BE49-F238E27FC236}">
                <a16:creationId xmlns="" xmlns:a16="http://schemas.microsoft.com/office/drawing/2014/main" id="{57795486-97B5-D342-BFD7-B48749917E87}"/>
              </a:ext>
            </a:extLst>
          </p:cNvPr>
          <p:cNvSpPr/>
          <p:nvPr/>
        </p:nvSpPr>
        <p:spPr>
          <a:xfrm>
            <a:off x="9107176" y="3414930"/>
            <a:ext cx="751840" cy="291253"/>
          </a:xfrm>
          <a:custGeom>
            <a:avLst/>
            <a:gdLst/>
            <a:ahLst/>
            <a:cxnLst/>
            <a:rect l="l" t="t" r="r" b="b"/>
            <a:pathLst>
              <a:path w="563879" h="218439">
                <a:moveTo>
                  <a:pt x="0" y="217982"/>
                </a:moveTo>
                <a:lnTo>
                  <a:pt x="4698" y="216165"/>
                </a:lnTo>
                <a:lnTo>
                  <a:pt x="563781" y="0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0" name="object 17">
            <a:extLst>
              <a:ext uri="{FF2B5EF4-FFF2-40B4-BE49-F238E27FC236}">
                <a16:creationId xmlns="" xmlns:a16="http://schemas.microsoft.com/office/drawing/2014/main" id="{1E7F14B0-AE1F-0644-B9F7-9D8A2E0791CE}"/>
              </a:ext>
            </a:extLst>
          </p:cNvPr>
          <p:cNvSpPr/>
          <p:nvPr/>
        </p:nvSpPr>
        <p:spPr>
          <a:xfrm>
            <a:off x="9038268" y="3665549"/>
            <a:ext cx="89747" cy="75353"/>
          </a:xfrm>
          <a:custGeom>
            <a:avLst/>
            <a:gdLst/>
            <a:ahLst/>
            <a:cxnLst/>
            <a:rect l="l" t="t" r="r" b="b"/>
            <a:pathLst>
              <a:path w="67310" h="56514">
                <a:moveTo>
                  <a:pt x="45478" y="0"/>
                </a:moveTo>
                <a:lnTo>
                  <a:pt x="0" y="49999"/>
                </a:lnTo>
                <a:lnTo>
                  <a:pt x="67284" y="56387"/>
                </a:lnTo>
                <a:lnTo>
                  <a:pt x="45478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1" name="object 18">
            <a:extLst>
              <a:ext uri="{FF2B5EF4-FFF2-40B4-BE49-F238E27FC236}">
                <a16:creationId xmlns="" xmlns:a16="http://schemas.microsoft.com/office/drawing/2014/main" id="{CCBA6830-18DC-F341-9BF8-0CD8252D4D38}"/>
              </a:ext>
            </a:extLst>
          </p:cNvPr>
          <p:cNvSpPr/>
          <p:nvPr/>
        </p:nvSpPr>
        <p:spPr>
          <a:xfrm>
            <a:off x="8645581" y="3864194"/>
            <a:ext cx="78740" cy="25400"/>
          </a:xfrm>
          <a:custGeom>
            <a:avLst/>
            <a:gdLst/>
            <a:ahLst/>
            <a:cxnLst/>
            <a:rect l="l" t="t" r="r" b="b"/>
            <a:pathLst>
              <a:path w="59054" h="19050">
                <a:moveTo>
                  <a:pt x="58561" y="0"/>
                </a:moveTo>
                <a:lnTo>
                  <a:pt x="9587" y="15811"/>
                </a:lnTo>
                <a:lnTo>
                  <a:pt x="0" y="18907"/>
                </a:lnTo>
              </a:path>
            </a:pathLst>
          </a:custGeom>
          <a:ln w="20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2" name="object 19">
            <a:extLst>
              <a:ext uri="{FF2B5EF4-FFF2-40B4-BE49-F238E27FC236}">
                <a16:creationId xmlns="" xmlns:a16="http://schemas.microsoft.com/office/drawing/2014/main" id="{22853B0F-9B0D-7C45-A05B-5801CE10C62B}"/>
              </a:ext>
            </a:extLst>
          </p:cNvPr>
          <p:cNvSpPr/>
          <p:nvPr/>
        </p:nvSpPr>
        <p:spPr>
          <a:xfrm>
            <a:off x="8535652" y="3823910"/>
            <a:ext cx="143085" cy="122767"/>
          </a:xfrm>
          <a:custGeom>
            <a:avLst/>
            <a:gdLst/>
            <a:ahLst/>
            <a:cxnLst/>
            <a:rect l="l" t="t" r="r" b="b"/>
            <a:pathLst>
              <a:path w="107314" h="92075">
                <a:moveTo>
                  <a:pt x="77177" y="0"/>
                </a:moveTo>
                <a:lnTo>
                  <a:pt x="0" y="75742"/>
                </a:lnTo>
                <a:lnTo>
                  <a:pt x="106895" y="92036"/>
                </a:lnTo>
                <a:lnTo>
                  <a:pt x="771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3" name="object 20">
            <a:extLst>
              <a:ext uri="{FF2B5EF4-FFF2-40B4-BE49-F238E27FC236}">
                <a16:creationId xmlns="" xmlns:a16="http://schemas.microsoft.com/office/drawing/2014/main" id="{20185FDB-B65E-1F40-A41E-613B8DA5CF8A}"/>
              </a:ext>
            </a:extLst>
          </p:cNvPr>
          <p:cNvSpPr/>
          <p:nvPr/>
        </p:nvSpPr>
        <p:spPr>
          <a:xfrm>
            <a:off x="8704444" y="4819607"/>
            <a:ext cx="323427" cy="352213"/>
          </a:xfrm>
          <a:custGeom>
            <a:avLst/>
            <a:gdLst/>
            <a:ahLst/>
            <a:cxnLst/>
            <a:rect l="l" t="t" r="r" b="b"/>
            <a:pathLst>
              <a:path w="242570" h="264160">
                <a:moveTo>
                  <a:pt x="233146" y="0"/>
                </a:moveTo>
                <a:lnTo>
                  <a:pt x="0" y="8140"/>
                </a:lnTo>
                <a:lnTo>
                  <a:pt x="8928" y="263893"/>
                </a:lnTo>
                <a:lnTo>
                  <a:pt x="242087" y="255752"/>
                </a:lnTo>
                <a:lnTo>
                  <a:pt x="233146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4" name="object 21">
            <a:extLst>
              <a:ext uri="{FF2B5EF4-FFF2-40B4-BE49-F238E27FC236}">
                <a16:creationId xmlns="" xmlns:a16="http://schemas.microsoft.com/office/drawing/2014/main" id="{987E4094-F129-F949-B5E0-B3CD95BAED5C}"/>
              </a:ext>
            </a:extLst>
          </p:cNvPr>
          <p:cNvSpPr/>
          <p:nvPr/>
        </p:nvSpPr>
        <p:spPr>
          <a:xfrm>
            <a:off x="8704444" y="4819606"/>
            <a:ext cx="323427" cy="352213"/>
          </a:xfrm>
          <a:custGeom>
            <a:avLst/>
            <a:gdLst/>
            <a:ahLst/>
            <a:cxnLst/>
            <a:rect l="l" t="t" r="r" b="b"/>
            <a:pathLst>
              <a:path w="242570" h="264160">
                <a:moveTo>
                  <a:pt x="0" y="8141"/>
                </a:moveTo>
                <a:lnTo>
                  <a:pt x="233150" y="0"/>
                </a:lnTo>
                <a:lnTo>
                  <a:pt x="242081" y="255756"/>
                </a:lnTo>
                <a:lnTo>
                  <a:pt x="8931" y="263898"/>
                </a:lnTo>
                <a:lnTo>
                  <a:pt x="0" y="8141"/>
                </a:lnTo>
              </a:path>
            </a:pathLst>
          </a:custGeom>
          <a:ln w="317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5" name="object 22">
            <a:extLst>
              <a:ext uri="{FF2B5EF4-FFF2-40B4-BE49-F238E27FC236}">
                <a16:creationId xmlns="" xmlns:a16="http://schemas.microsoft.com/office/drawing/2014/main" id="{D38DA27B-370A-5543-9ADB-9E0379EEA474}"/>
              </a:ext>
            </a:extLst>
          </p:cNvPr>
          <p:cNvSpPr/>
          <p:nvPr/>
        </p:nvSpPr>
        <p:spPr>
          <a:xfrm>
            <a:off x="8628780" y="5007702"/>
            <a:ext cx="82125" cy="5927"/>
          </a:xfrm>
          <a:custGeom>
            <a:avLst/>
            <a:gdLst/>
            <a:ahLst/>
            <a:cxnLst/>
            <a:rect l="l" t="t" r="r" b="b"/>
            <a:pathLst>
              <a:path w="61595" h="4445">
                <a:moveTo>
                  <a:pt x="61396" y="0"/>
                </a:moveTo>
                <a:lnTo>
                  <a:pt x="10051" y="3494"/>
                </a:lnTo>
                <a:lnTo>
                  <a:pt x="0" y="4178"/>
                </a:lnTo>
              </a:path>
            </a:pathLst>
          </a:custGeom>
          <a:ln w="20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6" name="object 23">
            <a:extLst>
              <a:ext uri="{FF2B5EF4-FFF2-40B4-BE49-F238E27FC236}">
                <a16:creationId xmlns="" xmlns:a16="http://schemas.microsoft.com/office/drawing/2014/main" id="{9C8F9DAC-9E11-6944-BEC1-8CAB86CEEBED}"/>
              </a:ext>
            </a:extLst>
          </p:cNvPr>
          <p:cNvSpPr/>
          <p:nvPr/>
        </p:nvSpPr>
        <p:spPr>
          <a:xfrm>
            <a:off x="8513520" y="4948029"/>
            <a:ext cx="133773" cy="128693"/>
          </a:xfrm>
          <a:custGeom>
            <a:avLst/>
            <a:gdLst/>
            <a:ahLst/>
            <a:cxnLst/>
            <a:rect l="l" t="t" r="r" b="b"/>
            <a:pathLst>
              <a:path w="100329" h="96520">
                <a:moveTo>
                  <a:pt x="93205" y="0"/>
                </a:moveTo>
                <a:lnTo>
                  <a:pt x="0" y="54813"/>
                </a:lnTo>
                <a:lnTo>
                  <a:pt x="99771" y="96494"/>
                </a:lnTo>
                <a:lnTo>
                  <a:pt x="932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7" name="object 24">
            <a:extLst>
              <a:ext uri="{FF2B5EF4-FFF2-40B4-BE49-F238E27FC236}">
                <a16:creationId xmlns="" xmlns:a16="http://schemas.microsoft.com/office/drawing/2014/main" id="{314D8C2B-E950-8149-B70D-63A044B5E18F}"/>
              </a:ext>
            </a:extLst>
          </p:cNvPr>
          <p:cNvSpPr/>
          <p:nvPr/>
        </p:nvSpPr>
        <p:spPr>
          <a:xfrm>
            <a:off x="8598442" y="5934762"/>
            <a:ext cx="382693" cy="404707"/>
          </a:xfrm>
          <a:custGeom>
            <a:avLst/>
            <a:gdLst/>
            <a:ahLst/>
            <a:cxnLst/>
            <a:rect l="l" t="t" r="r" b="b"/>
            <a:pathLst>
              <a:path w="287020" h="303529">
                <a:moveTo>
                  <a:pt x="59728" y="0"/>
                </a:moveTo>
                <a:lnTo>
                  <a:pt x="0" y="248845"/>
                </a:lnTo>
                <a:lnTo>
                  <a:pt x="226847" y="303293"/>
                </a:lnTo>
                <a:lnTo>
                  <a:pt x="286575" y="54448"/>
                </a:lnTo>
                <a:lnTo>
                  <a:pt x="59728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8" name="object 25">
            <a:extLst>
              <a:ext uri="{FF2B5EF4-FFF2-40B4-BE49-F238E27FC236}">
                <a16:creationId xmlns="" xmlns:a16="http://schemas.microsoft.com/office/drawing/2014/main" id="{2DA58DF5-501A-E946-BE09-A988EAE59AC4}"/>
              </a:ext>
            </a:extLst>
          </p:cNvPr>
          <p:cNvSpPr/>
          <p:nvPr/>
        </p:nvSpPr>
        <p:spPr>
          <a:xfrm>
            <a:off x="8598440" y="5934762"/>
            <a:ext cx="382693" cy="404707"/>
          </a:xfrm>
          <a:custGeom>
            <a:avLst/>
            <a:gdLst/>
            <a:ahLst/>
            <a:cxnLst/>
            <a:rect l="l" t="t" r="r" b="b"/>
            <a:pathLst>
              <a:path w="287020" h="303529">
                <a:moveTo>
                  <a:pt x="59728" y="0"/>
                </a:moveTo>
                <a:lnTo>
                  <a:pt x="286579" y="54449"/>
                </a:lnTo>
                <a:lnTo>
                  <a:pt x="226850" y="303294"/>
                </a:lnTo>
                <a:lnTo>
                  <a:pt x="0" y="248844"/>
                </a:lnTo>
                <a:lnTo>
                  <a:pt x="59728" y="0"/>
                </a:lnTo>
              </a:path>
            </a:pathLst>
          </a:custGeom>
          <a:ln w="317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9" name="object 26">
            <a:extLst>
              <a:ext uri="{FF2B5EF4-FFF2-40B4-BE49-F238E27FC236}">
                <a16:creationId xmlns="" xmlns:a16="http://schemas.microsoft.com/office/drawing/2014/main" id="{8BFC253D-5718-5946-97D9-C917F025594A}"/>
              </a:ext>
            </a:extLst>
          </p:cNvPr>
          <p:cNvSpPr/>
          <p:nvPr/>
        </p:nvSpPr>
        <p:spPr>
          <a:xfrm>
            <a:off x="9015307" y="6200927"/>
            <a:ext cx="653627" cy="157480"/>
          </a:xfrm>
          <a:custGeom>
            <a:avLst/>
            <a:gdLst/>
            <a:ahLst/>
            <a:cxnLst/>
            <a:rect l="l" t="t" r="r" b="b"/>
            <a:pathLst>
              <a:path w="490220" h="118110">
                <a:moveTo>
                  <a:pt x="0" y="0"/>
                </a:moveTo>
                <a:lnTo>
                  <a:pt x="4897" y="1177"/>
                </a:lnTo>
                <a:lnTo>
                  <a:pt x="490008" y="117811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0" name="object 27">
            <a:extLst>
              <a:ext uri="{FF2B5EF4-FFF2-40B4-BE49-F238E27FC236}">
                <a16:creationId xmlns="" xmlns:a16="http://schemas.microsoft.com/office/drawing/2014/main" id="{1B5A6CB2-F51D-F94F-840B-3A559672B2F3}"/>
              </a:ext>
            </a:extLst>
          </p:cNvPr>
          <p:cNvSpPr/>
          <p:nvPr/>
        </p:nvSpPr>
        <p:spPr>
          <a:xfrm>
            <a:off x="8943475" y="6163314"/>
            <a:ext cx="88053" cy="78740"/>
          </a:xfrm>
          <a:custGeom>
            <a:avLst/>
            <a:gdLst/>
            <a:ahLst/>
            <a:cxnLst/>
            <a:rect l="l" t="t" r="r" b="b"/>
            <a:pathLst>
              <a:path w="66039" h="59054">
                <a:moveTo>
                  <a:pt x="65849" y="0"/>
                </a:moveTo>
                <a:lnTo>
                  <a:pt x="0" y="15256"/>
                </a:lnTo>
                <a:lnTo>
                  <a:pt x="51714" y="58773"/>
                </a:lnTo>
                <a:lnTo>
                  <a:pt x="65849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1" name="object 28">
            <a:extLst>
              <a:ext uri="{FF2B5EF4-FFF2-40B4-BE49-F238E27FC236}">
                <a16:creationId xmlns="" xmlns:a16="http://schemas.microsoft.com/office/drawing/2014/main" id="{3956ED62-D54D-5648-947F-CD4009A2B395}"/>
              </a:ext>
            </a:extLst>
          </p:cNvPr>
          <p:cNvSpPr/>
          <p:nvPr/>
        </p:nvSpPr>
        <p:spPr>
          <a:xfrm>
            <a:off x="8556304" y="6090714"/>
            <a:ext cx="80433" cy="16933"/>
          </a:xfrm>
          <a:custGeom>
            <a:avLst/>
            <a:gdLst/>
            <a:ahLst/>
            <a:cxnLst/>
            <a:rect l="l" t="t" r="r" b="b"/>
            <a:pathLst>
              <a:path w="60325" h="12700">
                <a:moveTo>
                  <a:pt x="60280" y="12377"/>
                </a:moveTo>
                <a:lnTo>
                  <a:pt x="9868" y="2026"/>
                </a:lnTo>
                <a:lnTo>
                  <a:pt x="0" y="0"/>
                </a:lnTo>
              </a:path>
            </a:pathLst>
          </a:custGeom>
          <a:ln w="20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2" name="object 29">
            <a:extLst>
              <a:ext uri="{FF2B5EF4-FFF2-40B4-BE49-F238E27FC236}">
                <a16:creationId xmlns="" xmlns:a16="http://schemas.microsoft.com/office/drawing/2014/main" id="{5DD3E18D-FDCD-CB40-B082-A06A461D9C37}"/>
              </a:ext>
            </a:extLst>
          </p:cNvPr>
          <p:cNvSpPr/>
          <p:nvPr/>
        </p:nvSpPr>
        <p:spPr>
          <a:xfrm>
            <a:off x="8443146" y="6030255"/>
            <a:ext cx="139700" cy="127000"/>
          </a:xfrm>
          <a:custGeom>
            <a:avLst/>
            <a:gdLst/>
            <a:ahLst/>
            <a:cxnLst/>
            <a:rect l="l" t="t" r="r" b="b"/>
            <a:pathLst>
              <a:path w="104775" h="95250">
                <a:moveTo>
                  <a:pt x="104470" y="0"/>
                </a:moveTo>
                <a:lnTo>
                  <a:pt x="0" y="27915"/>
                </a:lnTo>
                <a:lnTo>
                  <a:pt x="85013" y="94739"/>
                </a:lnTo>
                <a:lnTo>
                  <a:pt x="1044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3" name="object 30">
            <a:extLst>
              <a:ext uri="{FF2B5EF4-FFF2-40B4-BE49-F238E27FC236}">
                <a16:creationId xmlns="" xmlns:a16="http://schemas.microsoft.com/office/drawing/2014/main" id="{7BCE4F9F-F3B4-C24D-A875-19055A6A7478}"/>
              </a:ext>
            </a:extLst>
          </p:cNvPr>
          <p:cNvSpPr/>
          <p:nvPr/>
        </p:nvSpPr>
        <p:spPr>
          <a:xfrm>
            <a:off x="9098595" y="5154715"/>
            <a:ext cx="585045" cy="413173"/>
          </a:xfrm>
          <a:custGeom>
            <a:avLst/>
            <a:gdLst/>
            <a:ahLst/>
            <a:cxnLst/>
            <a:rect l="l" t="t" r="r" b="b"/>
            <a:pathLst>
              <a:path w="438785" h="309879">
                <a:moveTo>
                  <a:pt x="0" y="0"/>
                </a:moveTo>
                <a:lnTo>
                  <a:pt x="4115" y="2904"/>
                </a:lnTo>
                <a:lnTo>
                  <a:pt x="438221" y="309292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4" name="object 31">
            <a:extLst>
              <a:ext uri="{FF2B5EF4-FFF2-40B4-BE49-F238E27FC236}">
                <a16:creationId xmlns="" xmlns:a16="http://schemas.microsoft.com/office/drawing/2014/main" id="{36FA1770-D535-7149-88AF-2E9B194137E7}"/>
              </a:ext>
            </a:extLst>
          </p:cNvPr>
          <p:cNvSpPr/>
          <p:nvPr/>
        </p:nvSpPr>
        <p:spPr>
          <a:xfrm>
            <a:off x="9038233" y="5112112"/>
            <a:ext cx="89747" cy="79587"/>
          </a:xfrm>
          <a:custGeom>
            <a:avLst/>
            <a:gdLst/>
            <a:ahLst/>
            <a:cxnLst/>
            <a:rect l="l" t="t" r="r" b="b"/>
            <a:pathLst>
              <a:path w="67310" h="59689">
                <a:moveTo>
                  <a:pt x="0" y="0"/>
                </a:moveTo>
                <a:lnTo>
                  <a:pt x="31953" y="59550"/>
                </a:lnTo>
                <a:lnTo>
                  <a:pt x="66801" y="10159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5" name="object 32">
            <a:extLst>
              <a:ext uri="{FF2B5EF4-FFF2-40B4-BE49-F238E27FC236}">
                <a16:creationId xmlns="" xmlns:a16="http://schemas.microsoft.com/office/drawing/2014/main" id="{9F01220F-DF71-4945-A5C0-7BFD67AC360B}"/>
              </a:ext>
            </a:extLst>
          </p:cNvPr>
          <p:cNvSpPr/>
          <p:nvPr/>
        </p:nvSpPr>
        <p:spPr>
          <a:xfrm>
            <a:off x="9127913" y="5052377"/>
            <a:ext cx="685800" cy="205740"/>
          </a:xfrm>
          <a:custGeom>
            <a:avLst/>
            <a:gdLst/>
            <a:ahLst/>
            <a:cxnLst/>
            <a:rect l="l" t="t" r="r" b="b"/>
            <a:pathLst>
              <a:path w="514350" h="154304">
                <a:moveTo>
                  <a:pt x="0" y="0"/>
                </a:moveTo>
                <a:lnTo>
                  <a:pt x="4825" y="1443"/>
                </a:lnTo>
                <a:lnTo>
                  <a:pt x="513880" y="153708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6" name="object 33">
            <a:extLst>
              <a:ext uri="{FF2B5EF4-FFF2-40B4-BE49-F238E27FC236}">
                <a16:creationId xmlns="" xmlns:a16="http://schemas.microsoft.com/office/drawing/2014/main" id="{31CA828D-BD13-C44D-A884-CDE00DB0E036}"/>
              </a:ext>
            </a:extLst>
          </p:cNvPr>
          <p:cNvSpPr/>
          <p:nvPr/>
        </p:nvSpPr>
        <p:spPr>
          <a:xfrm>
            <a:off x="9057131" y="5015696"/>
            <a:ext cx="88900" cy="77892"/>
          </a:xfrm>
          <a:custGeom>
            <a:avLst/>
            <a:gdLst/>
            <a:ahLst/>
            <a:cxnLst/>
            <a:rect l="l" t="t" r="r" b="b"/>
            <a:pathLst>
              <a:path w="66675" h="58420">
                <a:moveTo>
                  <a:pt x="66573" y="0"/>
                </a:moveTo>
                <a:lnTo>
                  <a:pt x="0" y="11633"/>
                </a:lnTo>
                <a:lnTo>
                  <a:pt x="49250" y="57912"/>
                </a:lnTo>
                <a:lnTo>
                  <a:pt x="66573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7" name="object 34">
            <a:extLst>
              <a:ext uri="{FF2B5EF4-FFF2-40B4-BE49-F238E27FC236}">
                <a16:creationId xmlns="" xmlns:a16="http://schemas.microsoft.com/office/drawing/2014/main" id="{584ADA86-B174-404F-B1F6-7FD61F6368E9}"/>
              </a:ext>
            </a:extLst>
          </p:cNvPr>
          <p:cNvSpPr/>
          <p:nvPr/>
        </p:nvSpPr>
        <p:spPr>
          <a:xfrm>
            <a:off x="9101168" y="4459171"/>
            <a:ext cx="585045" cy="413173"/>
          </a:xfrm>
          <a:custGeom>
            <a:avLst/>
            <a:gdLst/>
            <a:ahLst/>
            <a:cxnLst/>
            <a:rect l="l" t="t" r="r" b="b"/>
            <a:pathLst>
              <a:path w="438785" h="309879">
                <a:moveTo>
                  <a:pt x="0" y="309292"/>
                </a:moveTo>
                <a:lnTo>
                  <a:pt x="4115" y="306387"/>
                </a:lnTo>
                <a:lnTo>
                  <a:pt x="438221" y="0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8" name="object 35">
            <a:extLst>
              <a:ext uri="{FF2B5EF4-FFF2-40B4-BE49-F238E27FC236}">
                <a16:creationId xmlns="" xmlns:a16="http://schemas.microsoft.com/office/drawing/2014/main" id="{D8604847-2045-E441-9C93-A05FDF6509CF}"/>
              </a:ext>
            </a:extLst>
          </p:cNvPr>
          <p:cNvSpPr/>
          <p:nvPr/>
        </p:nvSpPr>
        <p:spPr>
          <a:xfrm>
            <a:off x="9040808" y="4834762"/>
            <a:ext cx="89747" cy="79587"/>
          </a:xfrm>
          <a:custGeom>
            <a:avLst/>
            <a:gdLst/>
            <a:ahLst/>
            <a:cxnLst/>
            <a:rect l="l" t="t" r="r" b="b"/>
            <a:pathLst>
              <a:path w="67310" h="59689">
                <a:moveTo>
                  <a:pt x="31965" y="0"/>
                </a:moveTo>
                <a:lnTo>
                  <a:pt x="0" y="59550"/>
                </a:lnTo>
                <a:lnTo>
                  <a:pt x="66814" y="49390"/>
                </a:lnTo>
                <a:lnTo>
                  <a:pt x="31965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9" name="object 36">
            <a:extLst>
              <a:ext uri="{FF2B5EF4-FFF2-40B4-BE49-F238E27FC236}">
                <a16:creationId xmlns="" xmlns:a16="http://schemas.microsoft.com/office/drawing/2014/main" id="{04FBAE15-8D92-CD47-B6A8-6EAA5D783AEA}"/>
              </a:ext>
            </a:extLst>
          </p:cNvPr>
          <p:cNvSpPr/>
          <p:nvPr/>
        </p:nvSpPr>
        <p:spPr>
          <a:xfrm>
            <a:off x="9130504" y="4768953"/>
            <a:ext cx="685800" cy="205740"/>
          </a:xfrm>
          <a:custGeom>
            <a:avLst/>
            <a:gdLst/>
            <a:ahLst/>
            <a:cxnLst/>
            <a:rect l="l" t="t" r="r" b="b"/>
            <a:pathLst>
              <a:path w="514350" h="154304">
                <a:moveTo>
                  <a:pt x="0" y="153708"/>
                </a:moveTo>
                <a:lnTo>
                  <a:pt x="4825" y="152265"/>
                </a:lnTo>
                <a:lnTo>
                  <a:pt x="513880" y="0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0" name="object 37">
            <a:extLst>
              <a:ext uri="{FF2B5EF4-FFF2-40B4-BE49-F238E27FC236}">
                <a16:creationId xmlns="" xmlns:a16="http://schemas.microsoft.com/office/drawing/2014/main" id="{C757881C-7D6B-7140-9195-5715C97A9A98}"/>
              </a:ext>
            </a:extLst>
          </p:cNvPr>
          <p:cNvSpPr/>
          <p:nvPr/>
        </p:nvSpPr>
        <p:spPr>
          <a:xfrm>
            <a:off x="9059723" y="4933365"/>
            <a:ext cx="88900" cy="77892"/>
          </a:xfrm>
          <a:custGeom>
            <a:avLst/>
            <a:gdLst/>
            <a:ahLst/>
            <a:cxnLst/>
            <a:rect l="l" t="t" r="r" b="b"/>
            <a:pathLst>
              <a:path w="66675" h="58420">
                <a:moveTo>
                  <a:pt x="49250" y="0"/>
                </a:moveTo>
                <a:lnTo>
                  <a:pt x="0" y="46278"/>
                </a:lnTo>
                <a:lnTo>
                  <a:pt x="66573" y="57911"/>
                </a:lnTo>
                <a:lnTo>
                  <a:pt x="4925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1" name="object 38">
            <a:extLst>
              <a:ext uri="{FF2B5EF4-FFF2-40B4-BE49-F238E27FC236}">
                <a16:creationId xmlns="" xmlns:a16="http://schemas.microsoft.com/office/drawing/2014/main" id="{B4DF448A-9317-B440-8D4C-54C223CB6CDC}"/>
              </a:ext>
            </a:extLst>
          </p:cNvPr>
          <p:cNvSpPr/>
          <p:nvPr/>
        </p:nvSpPr>
        <p:spPr>
          <a:xfrm>
            <a:off x="3316559" y="4890477"/>
            <a:ext cx="582363" cy="899590"/>
          </a:xfrm>
          <a:custGeom>
            <a:avLst/>
            <a:gdLst/>
            <a:ahLst/>
            <a:cxnLst/>
            <a:rect l="l" t="t" r="r" b="b"/>
            <a:pathLst>
              <a:path w="515619" h="774700">
                <a:moveTo>
                  <a:pt x="0" y="769052"/>
                </a:moveTo>
                <a:lnTo>
                  <a:pt x="506866" y="0"/>
                </a:lnTo>
                <a:lnTo>
                  <a:pt x="515278" y="5544"/>
                </a:lnTo>
                <a:lnTo>
                  <a:pt x="8411" y="774596"/>
                </a:lnTo>
                <a:lnTo>
                  <a:pt x="0" y="769052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2" name="object 39">
            <a:extLst>
              <a:ext uri="{FF2B5EF4-FFF2-40B4-BE49-F238E27FC236}">
                <a16:creationId xmlns="" xmlns:a16="http://schemas.microsoft.com/office/drawing/2014/main" id="{C18BE332-EC96-3C42-B947-07D8AE3F4B7A}"/>
              </a:ext>
            </a:extLst>
          </p:cNvPr>
          <p:cNvSpPr/>
          <p:nvPr/>
        </p:nvSpPr>
        <p:spPr>
          <a:xfrm>
            <a:off x="2630903" y="4684533"/>
            <a:ext cx="1192449" cy="72601"/>
          </a:xfrm>
          <a:custGeom>
            <a:avLst/>
            <a:gdLst/>
            <a:ahLst/>
            <a:cxnLst/>
            <a:rect l="l" t="t" r="r" b="b"/>
            <a:pathLst>
              <a:path w="1136650" h="102870">
                <a:moveTo>
                  <a:pt x="817" y="0"/>
                </a:moveTo>
                <a:lnTo>
                  <a:pt x="1136209" y="92438"/>
                </a:lnTo>
                <a:lnTo>
                  <a:pt x="1135392" y="102479"/>
                </a:lnTo>
                <a:lnTo>
                  <a:pt x="0" y="10041"/>
                </a:lnTo>
                <a:lnTo>
                  <a:pt x="817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3" name="object 40">
            <a:extLst>
              <a:ext uri="{FF2B5EF4-FFF2-40B4-BE49-F238E27FC236}">
                <a16:creationId xmlns="" xmlns:a16="http://schemas.microsoft.com/office/drawing/2014/main" id="{C1D0A290-2678-7E4B-8C19-EFC9465A942B}"/>
              </a:ext>
            </a:extLst>
          </p:cNvPr>
          <p:cNvSpPr/>
          <p:nvPr/>
        </p:nvSpPr>
        <p:spPr>
          <a:xfrm>
            <a:off x="3686359" y="4005444"/>
            <a:ext cx="221366" cy="622939"/>
          </a:xfrm>
          <a:custGeom>
            <a:avLst/>
            <a:gdLst/>
            <a:ahLst/>
            <a:cxnLst/>
            <a:rect l="l" t="t" r="r" b="b"/>
            <a:pathLst>
              <a:path w="252730" h="583564">
                <a:moveTo>
                  <a:pt x="9289" y="0"/>
                </a:moveTo>
                <a:lnTo>
                  <a:pt x="252456" y="579416"/>
                </a:lnTo>
                <a:lnTo>
                  <a:pt x="243166" y="583315"/>
                </a:lnTo>
                <a:lnTo>
                  <a:pt x="0" y="3898"/>
                </a:lnTo>
                <a:lnTo>
                  <a:pt x="9289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4" name="object 41">
            <a:extLst>
              <a:ext uri="{FF2B5EF4-FFF2-40B4-BE49-F238E27FC236}">
                <a16:creationId xmlns="" xmlns:a16="http://schemas.microsoft.com/office/drawing/2014/main" id="{5EBA2E42-C3E3-1B4A-9E0A-109001AA4144}"/>
              </a:ext>
            </a:extLst>
          </p:cNvPr>
          <p:cNvSpPr txBox="1"/>
          <p:nvPr/>
        </p:nvSpPr>
        <p:spPr>
          <a:xfrm>
            <a:off x="2151496" y="6223571"/>
            <a:ext cx="1515533" cy="269304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6933">
              <a:spcBef>
                <a:spcPts val="180"/>
              </a:spcBef>
            </a:pPr>
            <a:r>
              <a:rPr sz="1600" b="1" spc="27" dirty="0">
                <a:latin typeface="Arial"/>
                <a:cs typeface="Arial"/>
              </a:rPr>
              <a:t>INPUT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33" dirty="0">
                <a:latin typeface="Arial"/>
                <a:cs typeface="Arial"/>
              </a:rPr>
              <a:t>GRAPH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35" name="object 42">
            <a:extLst>
              <a:ext uri="{FF2B5EF4-FFF2-40B4-BE49-F238E27FC236}">
                <a16:creationId xmlns="" xmlns:a16="http://schemas.microsoft.com/office/drawing/2014/main" id="{6D260D42-2E8A-764A-BF44-7D3A84900977}"/>
              </a:ext>
            </a:extLst>
          </p:cNvPr>
          <p:cNvSpPr/>
          <p:nvPr/>
        </p:nvSpPr>
        <p:spPr>
          <a:xfrm>
            <a:off x="2443039" y="4040369"/>
            <a:ext cx="1693" cy="345439"/>
          </a:xfrm>
          <a:custGeom>
            <a:avLst/>
            <a:gdLst/>
            <a:ahLst/>
            <a:cxnLst/>
            <a:rect l="l" t="t" r="r" b="b"/>
            <a:pathLst>
              <a:path w="1269" h="259080">
                <a:moveTo>
                  <a:pt x="0" y="0"/>
                </a:moveTo>
                <a:lnTo>
                  <a:pt x="860" y="253505"/>
                </a:lnTo>
                <a:lnTo>
                  <a:pt x="877" y="258542"/>
                </a:lnTo>
              </a:path>
            </a:pathLst>
          </a:custGeom>
          <a:ln w="100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6" name="object 43">
            <a:extLst>
              <a:ext uri="{FF2B5EF4-FFF2-40B4-BE49-F238E27FC236}">
                <a16:creationId xmlns="" xmlns:a16="http://schemas.microsoft.com/office/drawing/2014/main" id="{32F0BEE3-68E2-4148-BDFA-732A5DBC25B6}"/>
              </a:ext>
            </a:extLst>
          </p:cNvPr>
          <p:cNvSpPr/>
          <p:nvPr/>
        </p:nvSpPr>
        <p:spPr>
          <a:xfrm>
            <a:off x="2403889" y="4378239"/>
            <a:ext cx="81280" cy="8128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60445" y="0"/>
                </a:moveTo>
                <a:lnTo>
                  <a:pt x="0" y="203"/>
                </a:lnTo>
                <a:lnTo>
                  <a:pt x="30427" y="60553"/>
                </a:lnTo>
                <a:lnTo>
                  <a:pt x="604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7" name="object 44">
            <a:extLst>
              <a:ext uri="{FF2B5EF4-FFF2-40B4-BE49-F238E27FC236}">
                <a16:creationId xmlns="" xmlns:a16="http://schemas.microsoft.com/office/drawing/2014/main" id="{EA1CEEC4-7A0B-3F40-9E0D-BCB169F8EDA1}"/>
              </a:ext>
            </a:extLst>
          </p:cNvPr>
          <p:cNvSpPr txBox="1"/>
          <p:nvPr/>
        </p:nvSpPr>
        <p:spPr>
          <a:xfrm>
            <a:off x="1886489" y="3741738"/>
            <a:ext cx="1308408" cy="238527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6933">
              <a:spcBef>
                <a:spcPts val="180"/>
              </a:spcBef>
            </a:pPr>
            <a:r>
              <a:rPr sz="1400" spc="-33" dirty="0">
                <a:latin typeface="Arial"/>
                <a:cs typeface="Arial"/>
              </a:rPr>
              <a:t>TARGET</a:t>
            </a:r>
            <a:r>
              <a:rPr sz="1400" spc="20" dirty="0">
                <a:latin typeface="Arial"/>
                <a:cs typeface="Arial"/>
              </a:rPr>
              <a:t> NODE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38" name="object 45">
            <a:extLst>
              <a:ext uri="{FF2B5EF4-FFF2-40B4-BE49-F238E27FC236}">
                <a16:creationId xmlns="" xmlns:a16="http://schemas.microsoft.com/office/drawing/2014/main" id="{819A3F62-3C7A-E44A-BF54-4EA4F32E687B}"/>
              </a:ext>
            </a:extLst>
          </p:cNvPr>
          <p:cNvSpPr/>
          <p:nvPr/>
        </p:nvSpPr>
        <p:spPr>
          <a:xfrm>
            <a:off x="2632410" y="3996428"/>
            <a:ext cx="953201" cy="576921"/>
          </a:xfrm>
          <a:custGeom>
            <a:avLst/>
            <a:gdLst/>
            <a:ahLst/>
            <a:cxnLst/>
            <a:rect l="l" t="t" r="r" b="b"/>
            <a:pathLst>
              <a:path w="831850" h="489585">
                <a:moveTo>
                  <a:pt x="831223" y="8709"/>
                </a:moveTo>
                <a:lnTo>
                  <a:pt x="5063" y="488966"/>
                </a:lnTo>
                <a:lnTo>
                  <a:pt x="0" y="480256"/>
                </a:lnTo>
                <a:lnTo>
                  <a:pt x="826160" y="0"/>
                </a:lnTo>
                <a:lnTo>
                  <a:pt x="831223" y="8709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9" name="object 47">
            <a:extLst>
              <a:ext uri="{FF2B5EF4-FFF2-40B4-BE49-F238E27FC236}">
                <a16:creationId xmlns="" xmlns:a16="http://schemas.microsoft.com/office/drawing/2014/main" id="{A498258E-181E-3B49-B9A9-FC8FB195CC4D}"/>
              </a:ext>
            </a:extLst>
          </p:cNvPr>
          <p:cNvSpPr txBox="1"/>
          <p:nvPr/>
        </p:nvSpPr>
        <p:spPr>
          <a:xfrm>
            <a:off x="3576655" y="3721838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B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140" name="object 48">
            <a:extLst>
              <a:ext uri="{FF2B5EF4-FFF2-40B4-BE49-F238E27FC236}">
                <a16:creationId xmlns="" xmlns:a16="http://schemas.microsoft.com/office/drawing/2014/main" id="{90E61DF0-6489-3645-95B4-BF8281C96D80}"/>
              </a:ext>
            </a:extLst>
          </p:cNvPr>
          <p:cNvSpPr/>
          <p:nvPr/>
        </p:nvSpPr>
        <p:spPr>
          <a:xfrm>
            <a:off x="2122681" y="4795235"/>
            <a:ext cx="300840" cy="738113"/>
          </a:xfrm>
          <a:custGeom>
            <a:avLst/>
            <a:gdLst/>
            <a:ahLst/>
            <a:cxnLst/>
            <a:rect l="l" t="t" r="r" b="b"/>
            <a:pathLst>
              <a:path w="307340" h="662939">
                <a:moveTo>
                  <a:pt x="307164" y="4152"/>
                </a:moveTo>
                <a:lnTo>
                  <a:pt x="9178" y="662777"/>
                </a:lnTo>
                <a:lnTo>
                  <a:pt x="0" y="658624"/>
                </a:lnTo>
                <a:lnTo>
                  <a:pt x="297985" y="0"/>
                </a:lnTo>
                <a:lnTo>
                  <a:pt x="307164" y="4152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1" name="object 50">
            <a:extLst>
              <a:ext uri="{FF2B5EF4-FFF2-40B4-BE49-F238E27FC236}">
                <a16:creationId xmlns="" xmlns:a16="http://schemas.microsoft.com/office/drawing/2014/main" id="{FAA225BF-9B37-D647-8CC8-9ABAFED6CAE7}"/>
              </a:ext>
            </a:extLst>
          </p:cNvPr>
          <p:cNvSpPr txBox="1"/>
          <p:nvPr/>
        </p:nvSpPr>
        <p:spPr>
          <a:xfrm>
            <a:off x="2011320" y="5474816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D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142" name="object 52">
            <a:extLst>
              <a:ext uri="{FF2B5EF4-FFF2-40B4-BE49-F238E27FC236}">
                <a16:creationId xmlns="" xmlns:a16="http://schemas.microsoft.com/office/drawing/2014/main" id="{9EF62267-CAAC-1347-8B47-C806B2CAFB02}"/>
              </a:ext>
            </a:extLst>
          </p:cNvPr>
          <p:cNvSpPr txBox="1"/>
          <p:nvPr/>
        </p:nvSpPr>
        <p:spPr>
          <a:xfrm>
            <a:off x="3242897" y="5739246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E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143" name="object 53">
            <a:extLst>
              <a:ext uri="{FF2B5EF4-FFF2-40B4-BE49-F238E27FC236}">
                <a16:creationId xmlns="" xmlns:a16="http://schemas.microsoft.com/office/drawing/2014/main" id="{CCF1131E-D602-2C46-82E1-811143A8F829}"/>
              </a:ext>
            </a:extLst>
          </p:cNvPr>
          <p:cNvSpPr/>
          <p:nvPr/>
        </p:nvSpPr>
        <p:spPr>
          <a:xfrm>
            <a:off x="4008176" y="4848926"/>
            <a:ext cx="215053" cy="428413"/>
          </a:xfrm>
          <a:custGeom>
            <a:avLst/>
            <a:gdLst/>
            <a:ahLst/>
            <a:cxnLst/>
            <a:rect l="l" t="t" r="r" b="b"/>
            <a:pathLst>
              <a:path w="161289" h="321310">
                <a:moveTo>
                  <a:pt x="9083" y="0"/>
                </a:moveTo>
                <a:lnTo>
                  <a:pt x="161065" y="316788"/>
                </a:lnTo>
                <a:lnTo>
                  <a:pt x="151981" y="321146"/>
                </a:lnTo>
                <a:lnTo>
                  <a:pt x="0" y="4357"/>
                </a:lnTo>
                <a:lnTo>
                  <a:pt x="9083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4" name="object 55">
            <a:extLst>
              <a:ext uri="{FF2B5EF4-FFF2-40B4-BE49-F238E27FC236}">
                <a16:creationId xmlns="" xmlns:a16="http://schemas.microsoft.com/office/drawing/2014/main" id="{A90F2452-9B03-6643-8634-599FFDEFEFFA}"/>
              </a:ext>
            </a:extLst>
          </p:cNvPr>
          <p:cNvSpPr txBox="1"/>
          <p:nvPr/>
        </p:nvSpPr>
        <p:spPr>
          <a:xfrm>
            <a:off x="4170189" y="5239361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F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145" name="object 57">
            <a:extLst>
              <a:ext uri="{FF2B5EF4-FFF2-40B4-BE49-F238E27FC236}">
                <a16:creationId xmlns="" xmlns:a16="http://schemas.microsoft.com/office/drawing/2014/main" id="{FC70C4EB-1299-2D43-996E-A531087400EF}"/>
              </a:ext>
            </a:extLst>
          </p:cNvPr>
          <p:cNvSpPr txBox="1"/>
          <p:nvPr/>
        </p:nvSpPr>
        <p:spPr>
          <a:xfrm>
            <a:off x="3888807" y="4614327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C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146" name="object 63">
            <a:extLst>
              <a:ext uri="{FF2B5EF4-FFF2-40B4-BE49-F238E27FC236}">
                <a16:creationId xmlns="" xmlns:a16="http://schemas.microsoft.com/office/drawing/2014/main" id="{23B40A18-91BE-8F44-962A-9511C740A723}"/>
              </a:ext>
            </a:extLst>
          </p:cNvPr>
          <p:cNvSpPr txBox="1"/>
          <p:nvPr/>
        </p:nvSpPr>
        <p:spPr>
          <a:xfrm>
            <a:off x="7233762" y="4641769"/>
            <a:ext cx="955049" cy="470343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  <a:tabLst>
                <a:tab pos="987189" algn="l"/>
              </a:tabLst>
            </a:pPr>
            <a:r>
              <a:rPr sz="1467" u="heavy" dirty="0">
                <a:uFill>
                  <a:solidFill>
                    <a:srgbClr val="53585F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467" dirty="0">
                <a:latin typeface="Times New Roman"/>
                <a:cs typeface="Times New Roman"/>
              </a:rPr>
              <a:t> </a:t>
            </a:r>
            <a:r>
              <a:rPr sz="1467" spc="-140" dirty="0">
                <a:latin typeface="Times New Roman"/>
                <a:cs typeface="Times New Roman"/>
              </a:rPr>
              <a:t> </a:t>
            </a:r>
            <a:endParaRPr sz="1467" dirty="0">
              <a:latin typeface="Courier New"/>
              <a:cs typeface="Courier New"/>
            </a:endParaRPr>
          </a:p>
        </p:txBody>
      </p:sp>
      <p:sp>
        <p:nvSpPr>
          <p:cNvPr id="147" name="object 67">
            <a:extLst>
              <a:ext uri="{FF2B5EF4-FFF2-40B4-BE49-F238E27FC236}">
                <a16:creationId xmlns="" xmlns:a16="http://schemas.microsoft.com/office/drawing/2014/main" id="{B4333BA1-65F1-0A4F-B755-07BE7E6E3F69}"/>
              </a:ext>
            </a:extLst>
          </p:cNvPr>
          <p:cNvSpPr txBox="1"/>
          <p:nvPr/>
        </p:nvSpPr>
        <p:spPr>
          <a:xfrm>
            <a:off x="2384343" y="4493440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A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148" name="object 68">
            <a:extLst>
              <a:ext uri="{FF2B5EF4-FFF2-40B4-BE49-F238E27FC236}">
                <a16:creationId xmlns="" xmlns:a16="http://schemas.microsoft.com/office/drawing/2014/main" id="{1A3DD59A-F192-5446-8B86-E83077ACB021}"/>
              </a:ext>
            </a:extLst>
          </p:cNvPr>
          <p:cNvSpPr/>
          <p:nvPr/>
        </p:nvSpPr>
        <p:spPr>
          <a:xfrm>
            <a:off x="9128277" y="3833286"/>
            <a:ext cx="796713" cy="73659"/>
          </a:xfrm>
          <a:custGeom>
            <a:avLst/>
            <a:gdLst/>
            <a:ahLst/>
            <a:cxnLst/>
            <a:rect l="l" t="t" r="r" b="b"/>
            <a:pathLst>
              <a:path w="597535" h="55244">
                <a:moveTo>
                  <a:pt x="0" y="0"/>
                </a:moveTo>
                <a:lnTo>
                  <a:pt x="5015" y="463"/>
                </a:lnTo>
                <a:lnTo>
                  <a:pt x="597396" y="55241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9" name="object 69">
            <a:extLst>
              <a:ext uri="{FF2B5EF4-FFF2-40B4-BE49-F238E27FC236}">
                <a16:creationId xmlns="" xmlns:a16="http://schemas.microsoft.com/office/drawing/2014/main" id="{6341F3E4-EE02-3F41-9B4A-BCE697CA5AAB}"/>
              </a:ext>
            </a:extLst>
          </p:cNvPr>
          <p:cNvSpPr/>
          <p:nvPr/>
        </p:nvSpPr>
        <p:spPr>
          <a:xfrm>
            <a:off x="9054709" y="3793787"/>
            <a:ext cx="84667" cy="80433"/>
          </a:xfrm>
          <a:custGeom>
            <a:avLst/>
            <a:gdLst/>
            <a:ahLst/>
            <a:cxnLst/>
            <a:rect l="l" t="t" r="r" b="b"/>
            <a:pathLst>
              <a:path w="63500" h="60325">
                <a:moveTo>
                  <a:pt x="62966" y="0"/>
                </a:moveTo>
                <a:lnTo>
                  <a:pt x="0" y="24523"/>
                </a:lnTo>
                <a:lnTo>
                  <a:pt x="57404" y="60185"/>
                </a:lnTo>
                <a:lnTo>
                  <a:pt x="62966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0" name="object 70">
            <a:extLst>
              <a:ext uri="{FF2B5EF4-FFF2-40B4-BE49-F238E27FC236}">
                <a16:creationId xmlns="" xmlns:a16="http://schemas.microsoft.com/office/drawing/2014/main" id="{E8EF131C-9A1C-484F-8555-8347ACA4AD37}"/>
              </a:ext>
            </a:extLst>
          </p:cNvPr>
          <p:cNvSpPr/>
          <p:nvPr/>
        </p:nvSpPr>
        <p:spPr>
          <a:xfrm>
            <a:off x="9575533" y="6217941"/>
            <a:ext cx="275496" cy="2747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1" name="object 71">
            <a:extLst>
              <a:ext uri="{FF2B5EF4-FFF2-40B4-BE49-F238E27FC236}">
                <a16:creationId xmlns="" xmlns:a16="http://schemas.microsoft.com/office/drawing/2014/main" id="{AD3B332C-BB42-F941-ACD5-176E532FD9A3}"/>
              </a:ext>
            </a:extLst>
          </p:cNvPr>
          <p:cNvSpPr txBox="1"/>
          <p:nvPr/>
        </p:nvSpPr>
        <p:spPr>
          <a:xfrm>
            <a:off x="9638013" y="6185959"/>
            <a:ext cx="147319" cy="244576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sz="1467" b="1" spc="7" dirty="0">
                <a:latin typeface="Courier New"/>
                <a:cs typeface="Courier New"/>
              </a:rPr>
              <a:t>A</a:t>
            </a:r>
            <a:endParaRPr sz="1467">
              <a:latin typeface="Courier New"/>
              <a:cs typeface="Courier New"/>
            </a:endParaRPr>
          </a:p>
        </p:txBody>
      </p:sp>
      <p:sp>
        <p:nvSpPr>
          <p:cNvPr id="152" name="object 72">
            <a:extLst>
              <a:ext uri="{FF2B5EF4-FFF2-40B4-BE49-F238E27FC236}">
                <a16:creationId xmlns="" xmlns:a16="http://schemas.microsoft.com/office/drawing/2014/main" id="{AD3011B2-0862-AD48-A423-7486A09BB72F}"/>
              </a:ext>
            </a:extLst>
          </p:cNvPr>
          <p:cNvSpPr/>
          <p:nvPr/>
        </p:nvSpPr>
        <p:spPr>
          <a:xfrm>
            <a:off x="9724762" y="3328593"/>
            <a:ext cx="275484" cy="2747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3" name="object 73">
            <a:extLst>
              <a:ext uri="{FF2B5EF4-FFF2-40B4-BE49-F238E27FC236}">
                <a16:creationId xmlns="" xmlns:a16="http://schemas.microsoft.com/office/drawing/2014/main" id="{C7B1B1B5-F950-6746-8DF3-F0DA4FADC9A7}"/>
              </a:ext>
            </a:extLst>
          </p:cNvPr>
          <p:cNvSpPr txBox="1"/>
          <p:nvPr/>
        </p:nvSpPr>
        <p:spPr>
          <a:xfrm>
            <a:off x="9785773" y="3297930"/>
            <a:ext cx="147319" cy="244576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sz="1467" b="1" spc="7" dirty="0">
                <a:latin typeface="Courier New"/>
                <a:cs typeface="Courier New"/>
              </a:rPr>
              <a:t>A</a:t>
            </a:r>
            <a:endParaRPr sz="1467">
              <a:latin typeface="Courier New"/>
              <a:cs typeface="Courier New"/>
            </a:endParaRPr>
          </a:p>
        </p:txBody>
      </p:sp>
      <p:sp>
        <p:nvSpPr>
          <p:cNvPr id="154" name="object 74">
            <a:extLst>
              <a:ext uri="{FF2B5EF4-FFF2-40B4-BE49-F238E27FC236}">
                <a16:creationId xmlns="" xmlns:a16="http://schemas.microsoft.com/office/drawing/2014/main" id="{5D701165-FE0B-7249-AEB7-A6C3F3CCEF7B}"/>
              </a:ext>
            </a:extLst>
          </p:cNvPr>
          <p:cNvSpPr/>
          <p:nvPr/>
        </p:nvSpPr>
        <p:spPr>
          <a:xfrm>
            <a:off x="9731320" y="3766794"/>
            <a:ext cx="275496" cy="27475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5" name="object 75">
            <a:extLst>
              <a:ext uri="{FF2B5EF4-FFF2-40B4-BE49-F238E27FC236}">
                <a16:creationId xmlns="" xmlns:a16="http://schemas.microsoft.com/office/drawing/2014/main" id="{BBD84E0E-43E6-E142-BC30-69897ACAA7EA}"/>
              </a:ext>
            </a:extLst>
          </p:cNvPr>
          <p:cNvSpPr txBox="1"/>
          <p:nvPr/>
        </p:nvSpPr>
        <p:spPr>
          <a:xfrm>
            <a:off x="9785773" y="3741211"/>
            <a:ext cx="147319" cy="244576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sz="1467" b="1" spc="7" dirty="0">
                <a:latin typeface="Courier New"/>
                <a:cs typeface="Courier New"/>
              </a:rPr>
              <a:t>C</a:t>
            </a:r>
            <a:endParaRPr sz="1467">
              <a:latin typeface="Courier New"/>
              <a:cs typeface="Courier New"/>
            </a:endParaRPr>
          </a:p>
        </p:txBody>
      </p:sp>
      <p:sp>
        <p:nvSpPr>
          <p:cNvPr id="156" name="object 76">
            <a:extLst>
              <a:ext uri="{FF2B5EF4-FFF2-40B4-BE49-F238E27FC236}">
                <a16:creationId xmlns="" xmlns:a16="http://schemas.microsoft.com/office/drawing/2014/main" id="{0A2BEDFF-7BD9-D143-BFDA-4D1563F4C73C}"/>
              </a:ext>
            </a:extLst>
          </p:cNvPr>
          <p:cNvSpPr/>
          <p:nvPr/>
        </p:nvSpPr>
        <p:spPr>
          <a:xfrm>
            <a:off x="9546069" y="5422671"/>
            <a:ext cx="275496" cy="2747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7" name="object 77">
            <a:extLst>
              <a:ext uri="{FF2B5EF4-FFF2-40B4-BE49-F238E27FC236}">
                <a16:creationId xmlns="" xmlns:a16="http://schemas.microsoft.com/office/drawing/2014/main" id="{A6AC9A21-4C33-B849-988E-B5D0BDC6B2B9}"/>
              </a:ext>
            </a:extLst>
          </p:cNvPr>
          <p:cNvSpPr txBox="1"/>
          <p:nvPr/>
        </p:nvSpPr>
        <p:spPr>
          <a:xfrm>
            <a:off x="9611139" y="5406862"/>
            <a:ext cx="147319" cy="244576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sz="1467" b="1" spc="7" dirty="0">
                <a:latin typeface="Courier New"/>
                <a:cs typeface="Courier New"/>
              </a:rPr>
              <a:t>F</a:t>
            </a:r>
            <a:endParaRPr sz="1467">
              <a:latin typeface="Courier New"/>
              <a:cs typeface="Courier New"/>
            </a:endParaRPr>
          </a:p>
        </p:txBody>
      </p:sp>
      <p:sp>
        <p:nvSpPr>
          <p:cNvPr id="158" name="object 78">
            <a:extLst>
              <a:ext uri="{FF2B5EF4-FFF2-40B4-BE49-F238E27FC236}">
                <a16:creationId xmlns="" xmlns:a16="http://schemas.microsoft.com/office/drawing/2014/main" id="{57CC8341-C6B4-1249-8DE6-FA63E5130513}"/>
              </a:ext>
            </a:extLst>
          </p:cNvPr>
          <p:cNvSpPr/>
          <p:nvPr/>
        </p:nvSpPr>
        <p:spPr>
          <a:xfrm>
            <a:off x="9686632" y="4642857"/>
            <a:ext cx="275496" cy="2747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9" name="object 79">
            <a:extLst>
              <a:ext uri="{FF2B5EF4-FFF2-40B4-BE49-F238E27FC236}">
                <a16:creationId xmlns="" xmlns:a16="http://schemas.microsoft.com/office/drawing/2014/main" id="{F46283DE-AAE2-CA4E-8920-F9AB6473D149}"/>
              </a:ext>
            </a:extLst>
          </p:cNvPr>
          <p:cNvSpPr/>
          <p:nvPr/>
        </p:nvSpPr>
        <p:spPr>
          <a:xfrm>
            <a:off x="9669677" y="5084550"/>
            <a:ext cx="275488" cy="27475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0" name="object 80">
            <a:extLst>
              <a:ext uri="{FF2B5EF4-FFF2-40B4-BE49-F238E27FC236}">
                <a16:creationId xmlns="" xmlns:a16="http://schemas.microsoft.com/office/drawing/2014/main" id="{52D477E0-ACB4-5448-B30A-7C31B79F2124}"/>
              </a:ext>
            </a:extLst>
          </p:cNvPr>
          <p:cNvSpPr txBox="1"/>
          <p:nvPr/>
        </p:nvSpPr>
        <p:spPr>
          <a:xfrm>
            <a:off x="9732043" y="5057608"/>
            <a:ext cx="147319" cy="244576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sz="1467" b="1" spc="7" dirty="0">
                <a:latin typeface="Courier New"/>
                <a:cs typeface="Courier New"/>
              </a:rPr>
              <a:t>E</a:t>
            </a:r>
            <a:endParaRPr sz="1467">
              <a:latin typeface="Courier New"/>
              <a:cs typeface="Courier New"/>
            </a:endParaRPr>
          </a:p>
        </p:txBody>
      </p:sp>
      <p:sp>
        <p:nvSpPr>
          <p:cNvPr id="161" name="object 81">
            <a:extLst>
              <a:ext uri="{FF2B5EF4-FFF2-40B4-BE49-F238E27FC236}">
                <a16:creationId xmlns="" xmlns:a16="http://schemas.microsoft.com/office/drawing/2014/main" id="{410A1E16-AFA6-F841-81C7-C7AF33A60056}"/>
              </a:ext>
            </a:extLst>
          </p:cNvPr>
          <p:cNvSpPr/>
          <p:nvPr/>
        </p:nvSpPr>
        <p:spPr>
          <a:xfrm>
            <a:off x="9594939" y="4304190"/>
            <a:ext cx="275496" cy="2747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2" name="object 82">
            <a:extLst>
              <a:ext uri="{FF2B5EF4-FFF2-40B4-BE49-F238E27FC236}">
                <a16:creationId xmlns="" xmlns:a16="http://schemas.microsoft.com/office/drawing/2014/main" id="{4778A6BA-2A12-0E47-8B6C-70F679B9001B}"/>
              </a:ext>
            </a:extLst>
          </p:cNvPr>
          <p:cNvSpPr txBox="1"/>
          <p:nvPr/>
        </p:nvSpPr>
        <p:spPr>
          <a:xfrm>
            <a:off x="9664870" y="4141497"/>
            <a:ext cx="241300" cy="723403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/>
          <a:p>
            <a:pPr marL="16933">
              <a:spcBef>
                <a:spcPts val="1120"/>
              </a:spcBef>
            </a:pPr>
            <a:r>
              <a:rPr sz="1467" b="1" spc="7" dirty="0">
                <a:latin typeface="Courier New"/>
                <a:cs typeface="Courier New"/>
              </a:rPr>
              <a:t>A</a:t>
            </a:r>
            <a:endParaRPr sz="1467">
              <a:latin typeface="Courier New"/>
              <a:cs typeface="Courier New"/>
            </a:endParaRPr>
          </a:p>
          <a:p>
            <a:pPr marL="110911">
              <a:spcBef>
                <a:spcPts val="987"/>
              </a:spcBef>
            </a:pPr>
            <a:r>
              <a:rPr sz="1467" b="1" spc="7" dirty="0">
                <a:latin typeface="Courier New"/>
                <a:cs typeface="Courier New"/>
              </a:rPr>
              <a:t>B</a:t>
            </a:r>
            <a:endParaRPr sz="1467">
              <a:latin typeface="Courier New"/>
              <a:cs typeface="Courier New"/>
            </a:endParaRPr>
          </a:p>
        </p:txBody>
      </p:sp>
      <p:sp>
        <p:nvSpPr>
          <p:cNvPr id="163" name="object 7">
            <a:extLst>
              <a:ext uri="{FF2B5EF4-FFF2-40B4-BE49-F238E27FC236}">
                <a16:creationId xmlns="" xmlns:a16="http://schemas.microsoft.com/office/drawing/2014/main" id="{6A7675E1-AB6C-204C-95E3-30C71860F040}"/>
              </a:ext>
            </a:extLst>
          </p:cNvPr>
          <p:cNvSpPr/>
          <p:nvPr/>
        </p:nvSpPr>
        <p:spPr>
          <a:xfrm>
            <a:off x="5565949" y="4865001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7" cstate="print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4" name="object 67">
            <a:extLst>
              <a:ext uri="{FF2B5EF4-FFF2-40B4-BE49-F238E27FC236}">
                <a16:creationId xmlns="" xmlns:a16="http://schemas.microsoft.com/office/drawing/2014/main" id="{FA06A656-CD9F-4E40-AF50-7309518B326F}"/>
              </a:ext>
            </a:extLst>
          </p:cNvPr>
          <p:cNvSpPr txBox="1"/>
          <p:nvPr/>
        </p:nvSpPr>
        <p:spPr>
          <a:xfrm>
            <a:off x="5673776" y="4888527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A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165" name="object 7">
            <a:extLst>
              <a:ext uri="{FF2B5EF4-FFF2-40B4-BE49-F238E27FC236}">
                <a16:creationId xmlns="" xmlns:a16="http://schemas.microsoft.com/office/drawing/2014/main" id="{D56D8790-3575-104A-A31C-20F61D429B1B}"/>
              </a:ext>
            </a:extLst>
          </p:cNvPr>
          <p:cNvSpPr/>
          <p:nvPr/>
        </p:nvSpPr>
        <p:spPr>
          <a:xfrm>
            <a:off x="8171646" y="3791768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6" name="object 47">
            <a:extLst>
              <a:ext uri="{FF2B5EF4-FFF2-40B4-BE49-F238E27FC236}">
                <a16:creationId xmlns="" xmlns:a16="http://schemas.microsoft.com/office/drawing/2014/main" id="{F8C319AE-0437-7247-96BC-AE343A5AF78B}"/>
              </a:ext>
            </a:extLst>
          </p:cNvPr>
          <p:cNvSpPr txBox="1"/>
          <p:nvPr/>
        </p:nvSpPr>
        <p:spPr>
          <a:xfrm>
            <a:off x="8264152" y="3845459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B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167" name="object 7">
            <a:extLst>
              <a:ext uri="{FF2B5EF4-FFF2-40B4-BE49-F238E27FC236}">
                <a16:creationId xmlns="" xmlns:a16="http://schemas.microsoft.com/office/drawing/2014/main" id="{66A5F600-0612-D64A-A86F-140DDEC9C89A}"/>
              </a:ext>
            </a:extLst>
          </p:cNvPr>
          <p:cNvSpPr/>
          <p:nvPr/>
        </p:nvSpPr>
        <p:spPr>
          <a:xfrm>
            <a:off x="8159786" y="4889369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8" name="object 57">
            <a:extLst>
              <a:ext uri="{FF2B5EF4-FFF2-40B4-BE49-F238E27FC236}">
                <a16:creationId xmlns="" xmlns:a16="http://schemas.microsoft.com/office/drawing/2014/main" id="{37E1FC64-DBF0-1A4D-A902-A47F7758D350}"/>
              </a:ext>
            </a:extLst>
          </p:cNvPr>
          <p:cNvSpPr txBox="1"/>
          <p:nvPr/>
        </p:nvSpPr>
        <p:spPr>
          <a:xfrm>
            <a:off x="8233659" y="4931136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C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169" name="object 7">
            <a:extLst>
              <a:ext uri="{FF2B5EF4-FFF2-40B4-BE49-F238E27FC236}">
                <a16:creationId xmlns="" xmlns:a16="http://schemas.microsoft.com/office/drawing/2014/main" id="{E52F904D-5E9D-094C-BCD3-AC5233574B98}"/>
              </a:ext>
            </a:extLst>
          </p:cNvPr>
          <p:cNvSpPr/>
          <p:nvPr/>
        </p:nvSpPr>
        <p:spPr>
          <a:xfrm>
            <a:off x="8103019" y="5868864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170" name="object 50">
            <a:extLst>
              <a:ext uri="{FF2B5EF4-FFF2-40B4-BE49-F238E27FC236}">
                <a16:creationId xmlns="" xmlns:a16="http://schemas.microsoft.com/office/drawing/2014/main" id="{F1AD9C09-7839-A144-BDD4-A81604C03ECB}"/>
              </a:ext>
            </a:extLst>
          </p:cNvPr>
          <p:cNvSpPr txBox="1"/>
          <p:nvPr/>
        </p:nvSpPr>
        <p:spPr>
          <a:xfrm>
            <a:off x="8209018" y="5882351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D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171" name="object 89">
            <a:extLst>
              <a:ext uri="{FF2B5EF4-FFF2-40B4-BE49-F238E27FC236}">
                <a16:creationId xmlns="" xmlns:a16="http://schemas.microsoft.com/office/drawing/2014/main" id="{2F3775FB-5F9A-1849-9A08-95A01EF0309D}"/>
              </a:ext>
            </a:extLst>
          </p:cNvPr>
          <p:cNvSpPr txBox="1"/>
          <p:nvPr/>
        </p:nvSpPr>
        <p:spPr>
          <a:xfrm>
            <a:off x="5102574" y="4233571"/>
            <a:ext cx="1018540" cy="378672"/>
          </a:xfrm>
          <a:prstGeom prst="rect">
            <a:avLst/>
          </a:prstGeom>
        </p:spPr>
        <p:txBody>
          <a:bodyPr vert="horz" wrap="square" lIns="0" tIns="19473" rIns="0" bIns="0" rtlCol="0">
            <a:spAutoFit/>
          </a:bodyPr>
          <a:lstStyle/>
          <a:p>
            <a:pPr marL="16933">
              <a:spcBef>
                <a:spcPts val="153"/>
              </a:spcBef>
            </a:pPr>
            <a:r>
              <a:rPr sz="2333" spc="-40" dirty="0">
                <a:latin typeface="Arial"/>
                <a:cs typeface="Arial"/>
              </a:rPr>
              <a:t>L</a:t>
            </a:r>
            <a:r>
              <a:rPr sz="2333" spc="-33" dirty="0">
                <a:latin typeface="Arial"/>
                <a:cs typeface="Arial"/>
              </a:rPr>
              <a:t>a</a:t>
            </a:r>
            <a:r>
              <a:rPr sz="2333" spc="-60" dirty="0">
                <a:latin typeface="Arial"/>
                <a:cs typeface="Arial"/>
              </a:rPr>
              <a:t>y</a:t>
            </a:r>
            <a:r>
              <a:rPr sz="2333" spc="-53" dirty="0">
                <a:latin typeface="Arial"/>
                <a:cs typeface="Arial"/>
              </a:rPr>
              <a:t>e</a:t>
            </a:r>
            <a:r>
              <a:rPr sz="2333" spc="-152" dirty="0">
                <a:latin typeface="Arial"/>
                <a:cs typeface="Arial"/>
              </a:rPr>
              <a:t>r</a:t>
            </a:r>
            <a:r>
              <a:rPr sz="2333" spc="100" dirty="0">
                <a:latin typeface="Arial"/>
                <a:cs typeface="Arial"/>
              </a:rPr>
              <a:t>-</a:t>
            </a:r>
            <a:r>
              <a:rPr sz="2333" spc="33" dirty="0">
                <a:latin typeface="Arial"/>
                <a:cs typeface="Arial"/>
              </a:rPr>
              <a:t>2</a:t>
            </a:r>
            <a:endParaRPr sz="2333" dirty="0">
              <a:latin typeface="Arial"/>
              <a:cs typeface="Arial"/>
            </a:endParaRPr>
          </a:p>
        </p:txBody>
      </p:sp>
      <p:sp>
        <p:nvSpPr>
          <p:cNvPr id="172" name="object 89">
            <a:extLst>
              <a:ext uri="{FF2B5EF4-FFF2-40B4-BE49-F238E27FC236}">
                <a16:creationId xmlns="" xmlns:a16="http://schemas.microsoft.com/office/drawing/2014/main" id="{29B29F0C-EC0B-CC41-9687-5133A3047052}"/>
              </a:ext>
            </a:extLst>
          </p:cNvPr>
          <p:cNvSpPr txBox="1"/>
          <p:nvPr/>
        </p:nvSpPr>
        <p:spPr>
          <a:xfrm>
            <a:off x="7568724" y="3356463"/>
            <a:ext cx="1018540" cy="378672"/>
          </a:xfrm>
          <a:prstGeom prst="rect">
            <a:avLst/>
          </a:prstGeom>
        </p:spPr>
        <p:txBody>
          <a:bodyPr vert="horz" wrap="square" lIns="0" tIns="19473" rIns="0" bIns="0" rtlCol="0">
            <a:spAutoFit/>
          </a:bodyPr>
          <a:lstStyle/>
          <a:p>
            <a:pPr marL="16933">
              <a:spcBef>
                <a:spcPts val="153"/>
              </a:spcBef>
            </a:pPr>
            <a:r>
              <a:rPr sz="2333" spc="-40" dirty="0">
                <a:latin typeface="Arial"/>
                <a:cs typeface="Arial"/>
              </a:rPr>
              <a:t>L</a:t>
            </a:r>
            <a:r>
              <a:rPr sz="2333" spc="-33" dirty="0">
                <a:latin typeface="Arial"/>
                <a:cs typeface="Arial"/>
              </a:rPr>
              <a:t>a</a:t>
            </a:r>
            <a:r>
              <a:rPr sz="2333" spc="-60" dirty="0">
                <a:latin typeface="Arial"/>
                <a:cs typeface="Arial"/>
              </a:rPr>
              <a:t>y</a:t>
            </a:r>
            <a:r>
              <a:rPr sz="2333" spc="-53" dirty="0">
                <a:latin typeface="Arial"/>
                <a:cs typeface="Arial"/>
              </a:rPr>
              <a:t>e</a:t>
            </a:r>
            <a:r>
              <a:rPr sz="2333" spc="-152" dirty="0">
                <a:latin typeface="Arial"/>
                <a:cs typeface="Arial"/>
              </a:rPr>
              <a:t>r</a:t>
            </a:r>
            <a:r>
              <a:rPr sz="2333" spc="100" dirty="0">
                <a:latin typeface="Arial"/>
                <a:cs typeface="Arial"/>
              </a:rPr>
              <a:t>-</a:t>
            </a:r>
            <a:r>
              <a:rPr lang="en-US" sz="2333" spc="33" dirty="0">
                <a:latin typeface="Arial"/>
                <a:cs typeface="Arial"/>
              </a:rPr>
              <a:t>1</a:t>
            </a:r>
            <a:endParaRPr sz="2333" dirty="0">
              <a:latin typeface="Arial"/>
              <a:cs typeface="Arial"/>
            </a:endParaRPr>
          </a:p>
        </p:txBody>
      </p:sp>
      <p:sp>
        <p:nvSpPr>
          <p:cNvPr id="173" name="object 89">
            <a:extLst>
              <a:ext uri="{FF2B5EF4-FFF2-40B4-BE49-F238E27FC236}">
                <a16:creationId xmlns="" xmlns:a16="http://schemas.microsoft.com/office/drawing/2014/main" id="{B98CED15-B924-564B-B002-04F9E417C63F}"/>
              </a:ext>
            </a:extLst>
          </p:cNvPr>
          <p:cNvSpPr txBox="1"/>
          <p:nvPr/>
        </p:nvSpPr>
        <p:spPr>
          <a:xfrm>
            <a:off x="9222050" y="2809756"/>
            <a:ext cx="1018540" cy="378672"/>
          </a:xfrm>
          <a:prstGeom prst="rect">
            <a:avLst/>
          </a:prstGeom>
        </p:spPr>
        <p:txBody>
          <a:bodyPr vert="horz" wrap="square" lIns="0" tIns="19473" rIns="0" bIns="0" rtlCol="0">
            <a:spAutoFit/>
          </a:bodyPr>
          <a:lstStyle/>
          <a:p>
            <a:pPr marL="16933">
              <a:spcBef>
                <a:spcPts val="153"/>
              </a:spcBef>
            </a:pPr>
            <a:r>
              <a:rPr sz="2333" spc="-40" dirty="0">
                <a:latin typeface="Arial"/>
                <a:cs typeface="Arial"/>
              </a:rPr>
              <a:t>L</a:t>
            </a:r>
            <a:r>
              <a:rPr sz="2333" spc="-33" dirty="0">
                <a:latin typeface="Arial"/>
                <a:cs typeface="Arial"/>
              </a:rPr>
              <a:t>a</a:t>
            </a:r>
            <a:r>
              <a:rPr sz="2333" spc="-60" dirty="0">
                <a:latin typeface="Arial"/>
                <a:cs typeface="Arial"/>
              </a:rPr>
              <a:t>y</a:t>
            </a:r>
            <a:r>
              <a:rPr sz="2333" spc="-53" dirty="0">
                <a:latin typeface="Arial"/>
                <a:cs typeface="Arial"/>
              </a:rPr>
              <a:t>e</a:t>
            </a:r>
            <a:r>
              <a:rPr sz="2333" spc="-152" dirty="0">
                <a:latin typeface="Arial"/>
                <a:cs typeface="Arial"/>
              </a:rPr>
              <a:t>r</a:t>
            </a:r>
            <a:r>
              <a:rPr sz="2333" spc="100" dirty="0">
                <a:latin typeface="Arial"/>
                <a:cs typeface="Arial"/>
              </a:rPr>
              <a:t>-</a:t>
            </a:r>
            <a:r>
              <a:rPr lang="en-US" sz="2333" spc="33" dirty="0">
                <a:latin typeface="Arial"/>
                <a:cs typeface="Arial"/>
              </a:rPr>
              <a:t>0</a:t>
            </a:r>
            <a:endParaRPr sz="2333" dirty="0">
              <a:latin typeface="Arial"/>
              <a:cs typeface="Arial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="" xmlns:a16="http://schemas.microsoft.com/office/drawing/2014/main" id="{F7297ECB-1F5E-DC40-92B1-4300F95E80FF}"/>
              </a:ext>
            </a:extLst>
          </p:cNvPr>
          <p:cNvSpPr txBox="1"/>
          <p:nvPr/>
        </p:nvSpPr>
        <p:spPr>
          <a:xfrm>
            <a:off x="10025627" y="3251987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X</a:t>
            </a:r>
            <a:r>
              <a:rPr lang="en-US" sz="2000" b="1" baseline="-25000" dirty="0"/>
              <a:t>A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="" xmlns:a16="http://schemas.microsoft.com/office/drawing/2014/main" id="{4A3848E6-58E1-B54D-97B2-B75E9C708051}"/>
              </a:ext>
            </a:extLst>
          </p:cNvPr>
          <p:cNvSpPr txBox="1"/>
          <p:nvPr/>
        </p:nvSpPr>
        <p:spPr>
          <a:xfrm>
            <a:off x="10032925" y="3685238"/>
            <a:ext cx="4067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X</a:t>
            </a:r>
            <a:r>
              <a:rPr lang="en-US" sz="2000" b="1" baseline="-25000" dirty="0"/>
              <a:t>C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="" xmlns:a16="http://schemas.microsoft.com/office/drawing/2014/main" id="{85ADE815-B9A4-F84E-8680-9740E8C3DD8F}"/>
              </a:ext>
            </a:extLst>
          </p:cNvPr>
          <p:cNvSpPr txBox="1"/>
          <p:nvPr/>
        </p:nvSpPr>
        <p:spPr>
          <a:xfrm>
            <a:off x="9911392" y="4229796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X</a:t>
            </a:r>
            <a:r>
              <a:rPr lang="en-US" sz="2000" b="1" baseline="-25000" dirty="0"/>
              <a:t>A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="" xmlns:a16="http://schemas.microsoft.com/office/drawing/2014/main" id="{0D158185-444E-3440-83CC-B8C3430B7CFA}"/>
              </a:ext>
            </a:extLst>
          </p:cNvPr>
          <p:cNvSpPr txBox="1"/>
          <p:nvPr/>
        </p:nvSpPr>
        <p:spPr>
          <a:xfrm>
            <a:off x="9874879" y="6137115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X</a:t>
            </a:r>
            <a:r>
              <a:rPr lang="en-US" sz="2000" b="1" baseline="-25000" dirty="0"/>
              <a:t>A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="" xmlns:a16="http://schemas.microsoft.com/office/drawing/2014/main" id="{6FD13EB0-3BAF-C649-8169-E2A16603943D}"/>
              </a:ext>
            </a:extLst>
          </p:cNvPr>
          <p:cNvSpPr txBox="1"/>
          <p:nvPr/>
        </p:nvSpPr>
        <p:spPr>
          <a:xfrm>
            <a:off x="9950080" y="4545362"/>
            <a:ext cx="421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X</a:t>
            </a:r>
            <a:r>
              <a:rPr lang="en-US" sz="2000" b="1" baseline="-25000" dirty="0"/>
              <a:t>B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="" xmlns:a16="http://schemas.microsoft.com/office/drawing/2014/main" id="{0BF968F5-D0DF-9A45-BD25-4BCA7C1269DE}"/>
              </a:ext>
            </a:extLst>
          </p:cNvPr>
          <p:cNvSpPr txBox="1"/>
          <p:nvPr/>
        </p:nvSpPr>
        <p:spPr>
          <a:xfrm>
            <a:off x="9977651" y="5017163"/>
            <a:ext cx="409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X</a:t>
            </a:r>
            <a:r>
              <a:rPr lang="en-US" sz="2000" b="1" baseline="-25000" dirty="0"/>
              <a:t>E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="" xmlns:a16="http://schemas.microsoft.com/office/drawing/2014/main" id="{B6A13605-54C5-874D-ADC2-0A70FFE1B129}"/>
              </a:ext>
            </a:extLst>
          </p:cNvPr>
          <p:cNvSpPr txBox="1"/>
          <p:nvPr/>
        </p:nvSpPr>
        <p:spPr>
          <a:xfrm>
            <a:off x="9833980" y="5371693"/>
            <a:ext cx="404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X</a:t>
            </a:r>
            <a:r>
              <a:rPr lang="en-US" sz="2000" b="1" baseline="-25000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57653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4FE826-41EB-2940-9ECF-BBC138CB7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-152" dirty="0">
                <a:solidFill>
                  <a:srgbClr val="C00000"/>
                </a:solidFill>
              </a:rPr>
              <a:t>Overview </a:t>
            </a:r>
            <a:r>
              <a:rPr lang="en-US" b="1" spc="-53" dirty="0">
                <a:solidFill>
                  <a:srgbClr val="C00000"/>
                </a:solidFill>
              </a:rPr>
              <a:t>of</a:t>
            </a:r>
            <a:r>
              <a:rPr lang="en-US" b="1" spc="60" dirty="0">
                <a:solidFill>
                  <a:srgbClr val="C00000"/>
                </a:solidFill>
              </a:rPr>
              <a:t> GNN </a:t>
            </a:r>
            <a:r>
              <a:rPr lang="en-US" b="1" spc="-80" dirty="0">
                <a:solidFill>
                  <a:srgbClr val="C00000"/>
                </a:solidFill>
              </a:rPr>
              <a:t>Model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BF17AF9-5CC3-5646-A4BE-DC4CBA726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17</a:t>
            </a:fld>
            <a:endParaRPr lang="en-US"/>
          </a:p>
        </p:txBody>
      </p:sp>
      <p:sp>
        <p:nvSpPr>
          <p:cNvPr id="5" name="object 7">
            <a:extLst>
              <a:ext uri="{FF2B5EF4-FFF2-40B4-BE49-F238E27FC236}">
                <a16:creationId xmlns="" xmlns:a16="http://schemas.microsoft.com/office/drawing/2014/main" id="{D132CEC5-402D-4C48-899F-14B8D68A2106}"/>
              </a:ext>
            </a:extLst>
          </p:cNvPr>
          <p:cNvSpPr/>
          <p:nvPr/>
        </p:nvSpPr>
        <p:spPr>
          <a:xfrm>
            <a:off x="3154435" y="4949616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" name="object 7">
            <a:extLst>
              <a:ext uri="{FF2B5EF4-FFF2-40B4-BE49-F238E27FC236}">
                <a16:creationId xmlns="" xmlns:a16="http://schemas.microsoft.com/office/drawing/2014/main" id="{3E50D32B-3A3A-E446-93D6-50DEF0B8DB4C}"/>
              </a:ext>
            </a:extLst>
          </p:cNvPr>
          <p:cNvSpPr/>
          <p:nvPr/>
        </p:nvSpPr>
        <p:spPr>
          <a:xfrm>
            <a:off x="4109648" y="4447504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" name="object 7">
            <a:extLst>
              <a:ext uri="{FF2B5EF4-FFF2-40B4-BE49-F238E27FC236}">
                <a16:creationId xmlns="" xmlns:a16="http://schemas.microsoft.com/office/drawing/2014/main" id="{7EF40BAE-B722-DF44-BCF8-479697F9967E}"/>
              </a:ext>
            </a:extLst>
          </p:cNvPr>
          <p:cNvSpPr/>
          <p:nvPr/>
        </p:nvSpPr>
        <p:spPr>
          <a:xfrm>
            <a:off x="3827634" y="3812601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object 7">
            <a:extLst>
              <a:ext uri="{FF2B5EF4-FFF2-40B4-BE49-F238E27FC236}">
                <a16:creationId xmlns="" xmlns:a16="http://schemas.microsoft.com/office/drawing/2014/main" id="{3BC718B0-AA22-4840-8611-1B8DA9BBC18A}"/>
              </a:ext>
            </a:extLst>
          </p:cNvPr>
          <p:cNvSpPr/>
          <p:nvPr/>
        </p:nvSpPr>
        <p:spPr>
          <a:xfrm>
            <a:off x="3496849" y="2908188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" name="object 7">
            <a:extLst>
              <a:ext uri="{FF2B5EF4-FFF2-40B4-BE49-F238E27FC236}">
                <a16:creationId xmlns="" xmlns:a16="http://schemas.microsoft.com/office/drawing/2014/main" id="{1A01969C-5C0C-2A43-B060-D01C1E1EA326}"/>
              </a:ext>
            </a:extLst>
          </p:cNvPr>
          <p:cNvSpPr/>
          <p:nvPr/>
        </p:nvSpPr>
        <p:spPr>
          <a:xfrm>
            <a:off x="1918021" y="4701370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10" name="object 7">
            <a:extLst>
              <a:ext uri="{FF2B5EF4-FFF2-40B4-BE49-F238E27FC236}">
                <a16:creationId xmlns="" xmlns:a16="http://schemas.microsoft.com/office/drawing/2014/main" id="{99E857CF-E578-B344-B3BE-1F6DBF5EA729}"/>
              </a:ext>
            </a:extLst>
          </p:cNvPr>
          <p:cNvSpPr/>
          <p:nvPr/>
        </p:nvSpPr>
        <p:spPr>
          <a:xfrm>
            <a:off x="2289216" y="3709955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7" cstate="print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" name="object 4">
            <a:extLst>
              <a:ext uri="{FF2B5EF4-FFF2-40B4-BE49-F238E27FC236}">
                <a16:creationId xmlns="" xmlns:a16="http://schemas.microsoft.com/office/drawing/2014/main" id="{2E83D31C-8159-AC4B-B682-0283B041F7C5}"/>
              </a:ext>
            </a:extLst>
          </p:cNvPr>
          <p:cNvSpPr/>
          <p:nvPr/>
        </p:nvSpPr>
        <p:spPr>
          <a:xfrm>
            <a:off x="6105028" y="4309059"/>
            <a:ext cx="57573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999" y="0"/>
                </a:lnTo>
              </a:path>
            </a:pathLst>
          </a:custGeom>
          <a:ln w="20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" name="object 5">
            <a:extLst>
              <a:ext uri="{FF2B5EF4-FFF2-40B4-BE49-F238E27FC236}">
                <a16:creationId xmlns="" xmlns:a16="http://schemas.microsoft.com/office/drawing/2014/main" id="{F8F67CD6-CDF4-224A-B7D3-FC4565CCFEF6}"/>
              </a:ext>
            </a:extLst>
          </p:cNvPr>
          <p:cNvSpPr/>
          <p:nvPr/>
        </p:nvSpPr>
        <p:spPr>
          <a:xfrm>
            <a:off x="5989506" y="4244594"/>
            <a:ext cx="129540" cy="129540"/>
          </a:xfrm>
          <a:custGeom>
            <a:avLst/>
            <a:gdLst/>
            <a:ahLst/>
            <a:cxnLst/>
            <a:rect l="l" t="t" r="r" b="b"/>
            <a:pathLst>
              <a:path w="97154" h="97154">
                <a:moveTo>
                  <a:pt x="96723" y="0"/>
                </a:moveTo>
                <a:lnTo>
                  <a:pt x="0" y="48348"/>
                </a:lnTo>
                <a:lnTo>
                  <a:pt x="96723" y="96710"/>
                </a:lnTo>
                <a:lnTo>
                  <a:pt x="967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" name="object 6">
            <a:extLst>
              <a:ext uri="{FF2B5EF4-FFF2-40B4-BE49-F238E27FC236}">
                <a16:creationId xmlns="" xmlns:a16="http://schemas.microsoft.com/office/drawing/2014/main" id="{EB9BD785-B47D-D445-8175-0B452854CF07}"/>
              </a:ext>
            </a:extLst>
          </p:cNvPr>
          <p:cNvSpPr/>
          <p:nvPr/>
        </p:nvSpPr>
        <p:spPr>
          <a:xfrm>
            <a:off x="6162362" y="3904657"/>
            <a:ext cx="876300" cy="796713"/>
          </a:xfrm>
          <a:custGeom>
            <a:avLst/>
            <a:gdLst/>
            <a:ahLst/>
            <a:cxnLst/>
            <a:rect l="l" t="t" r="r" b="b"/>
            <a:pathLst>
              <a:path w="657225" h="597535">
                <a:moveTo>
                  <a:pt x="0" y="0"/>
                </a:moveTo>
                <a:lnTo>
                  <a:pt x="657212" y="0"/>
                </a:lnTo>
                <a:lnTo>
                  <a:pt x="657212" y="597141"/>
                </a:lnTo>
                <a:lnTo>
                  <a:pt x="0" y="597141"/>
                </a:lnTo>
                <a:lnTo>
                  <a:pt x="0" y="0"/>
                </a:lnTo>
                <a:close/>
              </a:path>
            </a:pathLst>
          </a:custGeom>
          <a:solidFill>
            <a:srgbClr val="DCDEE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" name="object 7">
            <a:extLst>
              <a:ext uri="{FF2B5EF4-FFF2-40B4-BE49-F238E27FC236}">
                <a16:creationId xmlns="" xmlns:a16="http://schemas.microsoft.com/office/drawing/2014/main" id="{DAEAF0AD-618B-A045-A83A-F203AAE88457}"/>
              </a:ext>
            </a:extLst>
          </p:cNvPr>
          <p:cNvSpPr/>
          <p:nvPr/>
        </p:nvSpPr>
        <p:spPr>
          <a:xfrm>
            <a:off x="6162362" y="3904657"/>
            <a:ext cx="876300" cy="796713"/>
          </a:xfrm>
          <a:custGeom>
            <a:avLst/>
            <a:gdLst/>
            <a:ahLst/>
            <a:cxnLst/>
            <a:rect l="l" t="t" r="r" b="b"/>
            <a:pathLst>
              <a:path w="657225" h="597535">
                <a:moveTo>
                  <a:pt x="0" y="0"/>
                </a:moveTo>
                <a:lnTo>
                  <a:pt x="657212" y="0"/>
                </a:lnTo>
                <a:lnTo>
                  <a:pt x="657212" y="597138"/>
                </a:lnTo>
                <a:lnTo>
                  <a:pt x="0" y="59713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" name="object 8">
            <a:extLst>
              <a:ext uri="{FF2B5EF4-FFF2-40B4-BE49-F238E27FC236}">
                <a16:creationId xmlns="" xmlns:a16="http://schemas.microsoft.com/office/drawing/2014/main" id="{50930A80-A2A2-5A4D-808F-685235372EAF}"/>
              </a:ext>
            </a:extLst>
          </p:cNvPr>
          <p:cNvSpPr/>
          <p:nvPr/>
        </p:nvSpPr>
        <p:spPr>
          <a:xfrm>
            <a:off x="3427885" y="4599317"/>
            <a:ext cx="703580" cy="451273"/>
          </a:xfrm>
          <a:custGeom>
            <a:avLst/>
            <a:gdLst/>
            <a:ahLst/>
            <a:cxnLst/>
            <a:rect l="l" t="t" r="r" b="b"/>
            <a:pathLst>
              <a:path w="527685" h="338454">
                <a:moveTo>
                  <a:pt x="0" y="329826"/>
                </a:moveTo>
                <a:lnTo>
                  <a:pt x="521865" y="0"/>
                </a:lnTo>
                <a:lnTo>
                  <a:pt x="527248" y="8516"/>
                </a:lnTo>
                <a:lnTo>
                  <a:pt x="5382" y="338343"/>
                </a:lnTo>
                <a:lnTo>
                  <a:pt x="0" y="329826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" name="object 9">
            <a:extLst>
              <a:ext uri="{FF2B5EF4-FFF2-40B4-BE49-F238E27FC236}">
                <a16:creationId xmlns="" xmlns:a16="http://schemas.microsoft.com/office/drawing/2014/main" id="{4EB07350-3C27-2F4B-9D04-E1AFD751E38C}"/>
              </a:ext>
            </a:extLst>
          </p:cNvPr>
          <p:cNvSpPr/>
          <p:nvPr/>
        </p:nvSpPr>
        <p:spPr>
          <a:xfrm>
            <a:off x="7135571" y="4248167"/>
            <a:ext cx="129540" cy="129540"/>
          </a:xfrm>
          <a:custGeom>
            <a:avLst/>
            <a:gdLst/>
            <a:ahLst/>
            <a:cxnLst/>
            <a:rect l="l" t="t" r="r" b="b"/>
            <a:pathLst>
              <a:path w="97154" h="97154">
                <a:moveTo>
                  <a:pt x="96723" y="0"/>
                </a:moveTo>
                <a:lnTo>
                  <a:pt x="0" y="48348"/>
                </a:lnTo>
                <a:lnTo>
                  <a:pt x="96723" y="96710"/>
                </a:lnTo>
                <a:lnTo>
                  <a:pt x="96723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" name="object 10">
            <a:extLst>
              <a:ext uri="{FF2B5EF4-FFF2-40B4-BE49-F238E27FC236}">
                <a16:creationId xmlns="" xmlns:a16="http://schemas.microsoft.com/office/drawing/2014/main" id="{782134F8-7B7E-D54B-975C-B0254EA6B302}"/>
              </a:ext>
            </a:extLst>
          </p:cNvPr>
          <p:cNvSpPr/>
          <p:nvPr/>
        </p:nvSpPr>
        <p:spPr>
          <a:xfrm>
            <a:off x="7240214" y="4523454"/>
            <a:ext cx="906685" cy="746841"/>
          </a:xfrm>
          <a:custGeom>
            <a:avLst/>
            <a:gdLst/>
            <a:ahLst/>
            <a:cxnLst/>
            <a:rect l="l" t="t" r="r" b="b"/>
            <a:pathLst>
              <a:path w="648970" h="546735">
                <a:moveTo>
                  <a:pt x="0" y="0"/>
                </a:moveTo>
                <a:lnTo>
                  <a:pt x="7705" y="6490"/>
                </a:lnTo>
                <a:lnTo>
                  <a:pt x="648731" y="546468"/>
                </a:lnTo>
              </a:path>
            </a:pathLst>
          </a:custGeom>
          <a:ln w="20149">
            <a:solidFill>
              <a:srgbClr val="53585F"/>
            </a:solidFill>
            <a:prstDash val="dash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8" name="object 11">
            <a:extLst>
              <a:ext uri="{FF2B5EF4-FFF2-40B4-BE49-F238E27FC236}">
                <a16:creationId xmlns="" xmlns:a16="http://schemas.microsoft.com/office/drawing/2014/main" id="{2F9C77EA-72E9-B047-B8CD-DFD19F15ADD3}"/>
              </a:ext>
            </a:extLst>
          </p:cNvPr>
          <p:cNvSpPr/>
          <p:nvPr/>
        </p:nvSpPr>
        <p:spPr>
          <a:xfrm>
            <a:off x="7151860" y="4449030"/>
            <a:ext cx="140547" cy="132927"/>
          </a:xfrm>
          <a:custGeom>
            <a:avLst/>
            <a:gdLst/>
            <a:ahLst/>
            <a:cxnLst/>
            <a:rect l="l" t="t" r="r" b="b"/>
            <a:pathLst>
              <a:path w="105410" h="99695">
                <a:moveTo>
                  <a:pt x="0" y="0"/>
                </a:moveTo>
                <a:lnTo>
                  <a:pt x="42811" y="99288"/>
                </a:lnTo>
                <a:lnTo>
                  <a:pt x="105117" y="25323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9" name="object 12">
            <a:extLst>
              <a:ext uri="{FF2B5EF4-FFF2-40B4-BE49-F238E27FC236}">
                <a16:creationId xmlns="" xmlns:a16="http://schemas.microsoft.com/office/drawing/2014/main" id="{640BA7C3-BD53-704E-B212-2AC2F9A2A38B}"/>
              </a:ext>
            </a:extLst>
          </p:cNvPr>
          <p:cNvSpPr/>
          <p:nvPr/>
        </p:nvSpPr>
        <p:spPr>
          <a:xfrm>
            <a:off x="7242568" y="3315215"/>
            <a:ext cx="964353" cy="760307"/>
          </a:xfrm>
          <a:custGeom>
            <a:avLst/>
            <a:gdLst/>
            <a:ahLst/>
            <a:cxnLst/>
            <a:rect l="l" t="t" r="r" b="b"/>
            <a:pathLst>
              <a:path w="723264" h="570229">
                <a:moveTo>
                  <a:pt x="0" y="570025"/>
                </a:moveTo>
                <a:lnTo>
                  <a:pt x="7910" y="563787"/>
                </a:lnTo>
                <a:lnTo>
                  <a:pt x="722769" y="0"/>
                </a:lnTo>
              </a:path>
            </a:pathLst>
          </a:custGeom>
          <a:ln w="20149">
            <a:solidFill>
              <a:srgbClr val="53585F"/>
            </a:solidFill>
            <a:prstDash val="dash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0" name="object 13">
            <a:extLst>
              <a:ext uri="{FF2B5EF4-FFF2-40B4-BE49-F238E27FC236}">
                <a16:creationId xmlns="" xmlns:a16="http://schemas.microsoft.com/office/drawing/2014/main" id="{461F24FF-A864-8B4A-AB39-B8376EE1C7D6}"/>
              </a:ext>
            </a:extLst>
          </p:cNvPr>
          <p:cNvSpPr/>
          <p:nvPr/>
        </p:nvSpPr>
        <p:spPr>
          <a:xfrm>
            <a:off x="7151861" y="4016300"/>
            <a:ext cx="141393" cy="131233"/>
          </a:xfrm>
          <a:custGeom>
            <a:avLst/>
            <a:gdLst/>
            <a:ahLst/>
            <a:cxnLst/>
            <a:rect l="l" t="t" r="r" b="b"/>
            <a:pathLst>
              <a:path w="106045" h="98425">
                <a:moveTo>
                  <a:pt x="45986" y="0"/>
                </a:moveTo>
                <a:lnTo>
                  <a:pt x="0" y="97866"/>
                </a:lnTo>
                <a:lnTo>
                  <a:pt x="105879" y="75946"/>
                </a:lnTo>
                <a:lnTo>
                  <a:pt x="45986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1" name="object 14">
            <a:extLst>
              <a:ext uri="{FF2B5EF4-FFF2-40B4-BE49-F238E27FC236}">
                <a16:creationId xmlns="" xmlns:a16="http://schemas.microsoft.com/office/drawing/2014/main" id="{8B178893-F435-7E40-B697-F47FB1D0673D}"/>
              </a:ext>
            </a:extLst>
          </p:cNvPr>
          <p:cNvSpPr/>
          <p:nvPr/>
        </p:nvSpPr>
        <p:spPr>
          <a:xfrm>
            <a:off x="8687478" y="2848001"/>
            <a:ext cx="393700" cy="414020"/>
          </a:xfrm>
          <a:custGeom>
            <a:avLst/>
            <a:gdLst/>
            <a:ahLst/>
            <a:cxnLst/>
            <a:rect l="l" t="t" r="r" b="b"/>
            <a:pathLst>
              <a:path w="295275" h="310514">
                <a:moveTo>
                  <a:pt x="224256" y="0"/>
                </a:moveTo>
                <a:lnTo>
                  <a:pt x="0" y="64312"/>
                </a:lnTo>
                <a:lnTo>
                  <a:pt x="70548" y="310311"/>
                </a:lnTo>
                <a:lnTo>
                  <a:pt x="294805" y="246011"/>
                </a:lnTo>
                <a:lnTo>
                  <a:pt x="224256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2" name="object 15">
            <a:extLst>
              <a:ext uri="{FF2B5EF4-FFF2-40B4-BE49-F238E27FC236}">
                <a16:creationId xmlns="" xmlns:a16="http://schemas.microsoft.com/office/drawing/2014/main" id="{E296AFF6-2CAD-CF42-A882-1CF6E03BCE00}"/>
              </a:ext>
            </a:extLst>
          </p:cNvPr>
          <p:cNvSpPr/>
          <p:nvPr/>
        </p:nvSpPr>
        <p:spPr>
          <a:xfrm>
            <a:off x="8687478" y="2848011"/>
            <a:ext cx="393700" cy="414020"/>
          </a:xfrm>
          <a:custGeom>
            <a:avLst/>
            <a:gdLst/>
            <a:ahLst/>
            <a:cxnLst/>
            <a:rect l="l" t="t" r="r" b="b"/>
            <a:pathLst>
              <a:path w="295275" h="310514">
                <a:moveTo>
                  <a:pt x="0" y="64304"/>
                </a:moveTo>
                <a:lnTo>
                  <a:pt x="224256" y="0"/>
                </a:lnTo>
                <a:lnTo>
                  <a:pt x="294795" y="245998"/>
                </a:lnTo>
                <a:lnTo>
                  <a:pt x="70538" y="310303"/>
                </a:lnTo>
                <a:lnTo>
                  <a:pt x="0" y="64304"/>
                </a:lnTo>
              </a:path>
            </a:pathLst>
          </a:custGeom>
          <a:ln w="317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3" name="object 16">
            <a:extLst>
              <a:ext uri="{FF2B5EF4-FFF2-40B4-BE49-F238E27FC236}">
                <a16:creationId xmlns="" xmlns:a16="http://schemas.microsoft.com/office/drawing/2014/main" id="{166968C8-0292-E245-B48E-64EDA095EF47}"/>
              </a:ext>
            </a:extLst>
          </p:cNvPr>
          <p:cNvSpPr/>
          <p:nvPr/>
        </p:nvSpPr>
        <p:spPr>
          <a:xfrm>
            <a:off x="9119876" y="2654971"/>
            <a:ext cx="751840" cy="291253"/>
          </a:xfrm>
          <a:custGeom>
            <a:avLst/>
            <a:gdLst/>
            <a:ahLst/>
            <a:cxnLst/>
            <a:rect l="l" t="t" r="r" b="b"/>
            <a:pathLst>
              <a:path w="563879" h="218439">
                <a:moveTo>
                  <a:pt x="0" y="217982"/>
                </a:moveTo>
                <a:lnTo>
                  <a:pt x="4698" y="216165"/>
                </a:lnTo>
                <a:lnTo>
                  <a:pt x="563781" y="0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4" name="object 17">
            <a:extLst>
              <a:ext uri="{FF2B5EF4-FFF2-40B4-BE49-F238E27FC236}">
                <a16:creationId xmlns="" xmlns:a16="http://schemas.microsoft.com/office/drawing/2014/main" id="{8AD7DB61-5072-9A41-B4CC-6D05D243429E}"/>
              </a:ext>
            </a:extLst>
          </p:cNvPr>
          <p:cNvSpPr/>
          <p:nvPr/>
        </p:nvSpPr>
        <p:spPr>
          <a:xfrm>
            <a:off x="9050968" y="2905590"/>
            <a:ext cx="89747" cy="75353"/>
          </a:xfrm>
          <a:custGeom>
            <a:avLst/>
            <a:gdLst/>
            <a:ahLst/>
            <a:cxnLst/>
            <a:rect l="l" t="t" r="r" b="b"/>
            <a:pathLst>
              <a:path w="67310" h="56514">
                <a:moveTo>
                  <a:pt x="45478" y="0"/>
                </a:moveTo>
                <a:lnTo>
                  <a:pt x="0" y="49999"/>
                </a:lnTo>
                <a:lnTo>
                  <a:pt x="67284" y="56387"/>
                </a:lnTo>
                <a:lnTo>
                  <a:pt x="45478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5" name="object 18">
            <a:extLst>
              <a:ext uri="{FF2B5EF4-FFF2-40B4-BE49-F238E27FC236}">
                <a16:creationId xmlns="" xmlns:a16="http://schemas.microsoft.com/office/drawing/2014/main" id="{4ED8A1ED-9E67-4646-A033-830E88048036}"/>
              </a:ext>
            </a:extLst>
          </p:cNvPr>
          <p:cNvSpPr/>
          <p:nvPr/>
        </p:nvSpPr>
        <p:spPr>
          <a:xfrm>
            <a:off x="8658281" y="3104235"/>
            <a:ext cx="78740" cy="25400"/>
          </a:xfrm>
          <a:custGeom>
            <a:avLst/>
            <a:gdLst/>
            <a:ahLst/>
            <a:cxnLst/>
            <a:rect l="l" t="t" r="r" b="b"/>
            <a:pathLst>
              <a:path w="59054" h="19050">
                <a:moveTo>
                  <a:pt x="58561" y="0"/>
                </a:moveTo>
                <a:lnTo>
                  <a:pt x="9587" y="15811"/>
                </a:lnTo>
                <a:lnTo>
                  <a:pt x="0" y="18907"/>
                </a:lnTo>
              </a:path>
            </a:pathLst>
          </a:custGeom>
          <a:ln w="20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6" name="object 19">
            <a:extLst>
              <a:ext uri="{FF2B5EF4-FFF2-40B4-BE49-F238E27FC236}">
                <a16:creationId xmlns="" xmlns:a16="http://schemas.microsoft.com/office/drawing/2014/main" id="{AAF4B651-D9B1-6E4C-9BE5-75491D4E64AE}"/>
              </a:ext>
            </a:extLst>
          </p:cNvPr>
          <p:cNvSpPr/>
          <p:nvPr/>
        </p:nvSpPr>
        <p:spPr>
          <a:xfrm>
            <a:off x="8548352" y="3063951"/>
            <a:ext cx="143085" cy="122767"/>
          </a:xfrm>
          <a:custGeom>
            <a:avLst/>
            <a:gdLst/>
            <a:ahLst/>
            <a:cxnLst/>
            <a:rect l="l" t="t" r="r" b="b"/>
            <a:pathLst>
              <a:path w="107314" h="92075">
                <a:moveTo>
                  <a:pt x="77177" y="0"/>
                </a:moveTo>
                <a:lnTo>
                  <a:pt x="0" y="75742"/>
                </a:lnTo>
                <a:lnTo>
                  <a:pt x="106895" y="92036"/>
                </a:lnTo>
                <a:lnTo>
                  <a:pt x="771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7" name="object 20">
            <a:extLst>
              <a:ext uri="{FF2B5EF4-FFF2-40B4-BE49-F238E27FC236}">
                <a16:creationId xmlns="" xmlns:a16="http://schemas.microsoft.com/office/drawing/2014/main" id="{B201B66F-9557-4447-B410-550B87A59161}"/>
              </a:ext>
            </a:extLst>
          </p:cNvPr>
          <p:cNvSpPr/>
          <p:nvPr/>
        </p:nvSpPr>
        <p:spPr>
          <a:xfrm>
            <a:off x="8717144" y="4059648"/>
            <a:ext cx="323427" cy="352213"/>
          </a:xfrm>
          <a:custGeom>
            <a:avLst/>
            <a:gdLst/>
            <a:ahLst/>
            <a:cxnLst/>
            <a:rect l="l" t="t" r="r" b="b"/>
            <a:pathLst>
              <a:path w="242570" h="264160">
                <a:moveTo>
                  <a:pt x="233146" y="0"/>
                </a:moveTo>
                <a:lnTo>
                  <a:pt x="0" y="8140"/>
                </a:lnTo>
                <a:lnTo>
                  <a:pt x="8928" y="263893"/>
                </a:lnTo>
                <a:lnTo>
                  <a:pt x="242087" y="255752"/>
                </a:lnTo>
                <a:lnTo>
                  <a:pt x="233146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8" name="object 21">
            <a:extLst>
              <a:ext uri="{FF2B5EF4-FFF2-40B4-BE49-F238E27FC236}">
                <a16:creationId xmlns="" xmlns:a16="http://schemas.microsoft.com/office/drawing/2014/main" id="{A8F20161-F02C-9D41-85E4-3C87AB722EA5}"/>
              </a:ext>
            </a:extLst>
          </p:cNvPr>
          <p:cNvSpPr/>
          <p:nvPr/>
        </p:nvSpPr>
        <p:spPr>
          <a:xfrm>
            <a:off x="8717144" y="4059647"/>
            <a:ext cx="323427" cy="352213"/>
          </a:xfrm>
          <a:custGeom>
            <a:avLst/>
            <a:gdLst/>
            <a:ahLst/>
            <a:cxnLst/>
            <a:rect l="l" t="t" r="r" b="b"/>
            <a:pathLst>
              <a:path w="242570" h="264160">
                <a:moveTo>
                  <a:pt x="0" y="8141"/>
                </a:moveTo>
                <a:lnTo>
                  <a:pt x="233150" y="0"/>
                </a:lnTo>
                <a:lnTo>
                  <a:pt x="242081" y="255756"/>
                </a:lnTo>
                <a:lnTo>
                  <a:pt x="8931" y="263898"/>
                </a:lnTo>
                <a:lnTo>
                  <a:pt x="0" y="8141"/>
                </a:lnTo>
              </a:path>
            </a:pathLst>
          </a:custGeom>
          <a:ln w="317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9" name="object 22">
            <a:extLst>
              <a:ext uri="{FF2B5EF4-FFF2-40B4-BE49-F238E27FC236}">
                <a16:creationId xmlns="" xmlns:a16="http://schemas.microsoft.com/office/drawing/2014/main" id="{80A33400-3EDC-F245-899A-AD3E51AF94CB}"/>
              </a:ext>
            </a:extLst>
          </p:cNvPr>
          <p:cNvSpPr/>
          <p:nvPr/>
        </p:nvSpPr>
        <p:spPr>
          <a:xfrm>
            <a:off x="8641480" y="4247743"/>
            <a:ext cx="82125" cy="5927"/>
          </a:xfrm>
          <a:custGeom>
            <a:avLst/>
            <a:gdLst/>
            <a:ahLst/>
            <a:cxnLst/>
            <a:rect l="l" t="t" r="r" b="b"/>
            <a:pathLst>
              <a:path w="61595" h="4445">
                <a:moveTo>
                  <a:pt x="61396" y="0"/>
                </a:moveTo>
                <a:lnTo>
                  <a:pt x="10051" y="3494"/>
                </a:lnTo>
                <a:lnTo>
                  <a:pt x="0" y="4178"/>
                </a:lnTo>
              </a:path>
            </a:pathLst>
          </a:custGeom>
          <a:ln w="20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0" name="object 23">
            <a:extLst>
              <a:ext uri="{FF2B5EF4-FFF2-40B4-BE49-F238E27FC236}">
                <a16:creationId xmlns="" xmlns:a16="http://schemas.microsoft.com/office/drawing/2014/main" id="{61DF05EE-B4E1-7C45-B928-B39650EB1259}"/>
              </a:ext>
            </a:extLst>
          </p:cNvPr>
          <p:cNvSpPr/>
          <p:nvPr/>
        </p:nvSpPr>
        <p:spPr>
          <a:xfrm>
            <a:off x="8526220" y="4188070"/>
            <a:ext cx="133773" cy="128693"/>
          </a:xfrm>
          <a:custGeom>
            <a:avLst/>
            <a:gdLst/>
            <a:ahLst/>
            <a:cxnLst/>
            <a:rect l="l" t="t" r="r" b="b"/>
            <a:pathLst>
              <a:path w="100329" h="96520">
                <a:moveTo>
                  <a:pt x="93205" y="0"/>
                </a:moveTo>
                <a:lnTo>
                  <a:pt x="0" y="54813"/>
                </a:lnTo>
                <a:lnTo>
                  <a:pt x="99771" y="96494"/>
                </a:lnTo>
                <a:lnTo>
                  <a:pt x="932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1" name="object 24">
            <a:extLst>
              <a:ext uri="{FF2B5EF4-FFF2-40B4-BE49-F238E27FC236}">
                <a16:creationId xmlns="" xmlns:a16="http://schemas.microsoft.com/office/drawing/2014/main" id="{32653D2B-209C-544C-8E84-521CAFDA010E}"/>
              </a:ext>
            </a:extLst>
          </p:cNvPr>
          <p:cNvSpPr/>
          <p:nvPr/>
        </p:nvSpPr>
        <p:spPr>
          <a:xfrm>
            <a:off x="8611142" y="5174803"/>
            <a:ext cx="382693" cy="404707"/>
          </a:xfrm>
          <a:custGeom>
            <a:avLst/>
            <a:gdLst/>
            <a:ahLst/>
            <a:cxnLst/>
            <a:rect l="l" t="t" r="r" b="b"/>
            <a:pathLst>
              <a:path w="287020" h="303529">
                <a:moveTo>
                  <a:pt x="59728" y="0"/>
                </a:moveTo>
                <a:lnTo>
                  <a:pt x="0" y="248845"/>
                </a:lnTo>
                <a:lnTo>
                  <a:pt x="226847" y="303293"/>
                </a:lnTo>
                <a:lnTo>
                  <a:pt x="286575" y="54448"/>
                </a:lnTo>
                <a:lnTo>
                  <a:pt x="59728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2" name="object 25">
            <a:extLst>
              <a:ext uri="{FF2B5EF4-FFF2-40B4-BE49-F238E27FC236}">
                <a16:creationId xmlns="" xmlns:a16="http://schemas.microsoft.com/office/drawing/2014/main" id="{ADBBCC5C-509E-A949-96A6-85149B8D8BF6}"/>
              </a:ext>
            </a:extLst>
          </p:cNvPr>
          <p:cNvSpPr/>
          <p:nvPr/>
        </p:nvSpPr>
        <p:spPr>
          <a:xfrm>
            <a:off x="8611140" y="5174803"/>
            <a:ext cx="382693" cy="404707"/>
          </a:xfrm>
          <a:custGeom>
            <a:avLst/>
            <a:gdLst/>
            <a:ahLst/>
            <a:cxnLst/>
            <a:rect l="l" t="t" r="r" b="b"/>
            <a:pathLst>
              <a:path w="287020" h="303529">
                <a:moveTo>
                  <a:pt x="59728" y="0"/>
                </a:moveTo>
                <a:lnTo>
                  <a:pt x="286579" y="54449"/>
                </a:lnTo>
                <a:lnTo>
                  <a:pt x="226850" y="303294"/>
                </a:lnTo>
                <a:lnTo>
                  <a:pt x="0" y="248844"/>
                </a:lnTo>
                <a:lnTo>
                  <a:pt x="59728" y="0"/>
                </a:lnTo>
              </a:path>
            </a:pathLst>
          </a:custGeom>
          <a:ln w="317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3" name="object 26">
            <a:extLst>
              <a:ext uri="{FF2B5EF4-FFF2-40B4-BE49-F238E27FC236}">
                <a16:creationId xmlns="" xmlns:a16="http://schemas.microsoft.com/office/drawing/2014/main" id="{BF911D98-CB93-954F-B1AA-F512650218C3}"/>
              </a:ext>
            </a:extLst>
          </p:cNvPr>
          <p:cNvSpPr/>
          <p:nvPr/>
        </p:nvSpPr>
        <p:spPr>
          <a:xfrm>
            <a:off x="9028007" y="5440968"/>
            <a:ext cx="653627" cy="157480"/>
          </a:xfrm>
          <a:custGeom>
            <a:avLst/>
            <a:gdLst/>
            <a:ahLst/>
            <a:cxnLst/>
            <a:rect l="l" t="t" r="r" b="b"/>
            <a:pathLst>
              <a:path w="490220" h="118110">
                <a:moveTo>
                  <a:pt x="0" y="0"/>
                </a:moveTo>
                <a:lnTo>
                  <a:pt x="4897" y="1177"/>
                </a:lnTo>
                <a:lnTo>
                  <a:pt x="490008" y="117811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4" name="object 27">
            <a:extLst>
              <a:ext uri="{FF2B5EF4-FFF2-40B4-BE49-F238E27FC236}">
                <a16:creationId xmlns="" xmlns:a16="http://schemas.microsoft.com/office/drawing/2014/main" id="{6D68F4BF-D1CA-A94B-A977-182D9666AD7E}"/>
              </a:ext>
            </a:extLst>
          </p:cNvPr>
          <p:cNvSpPr/>
          <p:nvPr/>
        </p:nvSpPr>
        <p:spPr>
          <a:xfrm>
            <a:off x="8956175" y="5403355"/>
            <a:ext cx="88053" cy="78740"/>
          </a:xfrm>
          <a:custGeom>
            <a:avLst/>
            <a:gdLst/>
            <a:ahLst/>
            <a:cxnLst/>
            <a:rect l="l" t="t" r="r" b="b"/>
            <a:pathLst>
              <a:path w="66039" h="59054">
                <a:moveTo>
                  <a:pt x="65849" y="0"/>
                </a:moveTo>
                <a:lnTo>
                  <a:pt x="0" y="15256"/>
                </a:lnTo>
                <a:lnTo>
                  <a:pt x="51714" y="58773"/>
                </a:lnTo>
                <a:lnTo>
                  <a:pt x="65849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5" name="object 28">
            <a:extLst>
              <a:ext uri="{FF2B5EF4-FFF2-40B4-BE49-F238E27FC236}">
                <a16:creationId xmlns="" xmlns:a16="http://schemas.microsoft.com/office/drawing/2014/main" id="{0CBD04B9-FFBC-3444-8A11-53E7B08FF142}"/>
              </a:ext>
            </a:extLst>
          </p:cNvPr>
          <p:cNvSpPr/>
          <p:nvPr/>
        </p:nvSpPr>
        <p:spPr>
          <a:xfrm>
            <a:off x="8569004" y="5330755"/>
            <a:ext cx="80433" cy="16933"/>
          </a:xfrm>
          <a:custGeom>
            <a:avLst/>
            <a:gdLst/>
            <a:ahLst/>
            <a:cxnLst/>
            <a:rect l="l" t="t" r="r" b="b"/>
            <a:pathLst>
              <a:path w="60325" h="12700">
                <a:moveTo>
                  <a:pt x="60280" y="12377"/>
                </a:moveTo>
                <a:lnTo>
                  <a:pt x="9868" y="2026"/>
                </a:lnTo>
                <a:lnTo>
                  <a:pt x="0" y="0"/>
                </a:lnTo>
              </a:path>
            </a:pathLst>
          </a:custGeom>
          <a:ln w="20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6" name="object 29">
            <a:extLst>
              <a:ext uri="{FF2B5EF4-FFF2-40B4-BE49-F238E27FC236}">
                <a16:creationId xmlns="" xmlns:a16="http://schemas.microsoft.com/office/drawing/2014/main" id="{6C29F609-25A7-D34C-AD10-CC89F54D70AB}"/>
              </a:ext>
            </a:extLst>
          </p:cNvPr>
          <p:cNvSpPr/>
          <p:nvPr/>
        </p:nvSpPr>
        <p:spPr>
          <a:xfrm>
            <a:off x="8455846" y="5270296"/>
            <a:ext cx="139700" cy="127000"/>
          </a:xfrm>
          <a:custGeom>
            <a:avLst/>
            <a:gdLst/>
            <a:ahLst/>
            <a:cxnLst/>
            <a:rect l="l" t="t" r="r" b="b"/>
            <a:pathLst>
              <a:path w="104775" h="95250">
                <a:moveTo>
                  <a:pt x="104470" y="0"/>
                </a:moveTo>
                <a:lnTo>
                  <a:pt x="0" y="27915"/>
                </a:lnTo>
                <a:lnTo>
                  <a:pt x="85013" y="94739"/>
                </a:lnTo>
                <a:lnTo>
                  <a:pt x="1044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7" name="object 30">
            <a:extLst>
              <a:ext uri="{FF2B5EF4-FFF2-40B4-BE49-F238E27FC236}">
                <a16:creationId xmlns="" xmlns:a16="http://schemas.microsoft.com/office/drawing/2014/main" id="{AB18EBE5-A574-C64C-B569-C2386FCEC2E6}"/>
              </a:ext>
            </a:extLst>
          </p:cNvPr>
          <p:cNvSpPr/>
          <p:nvPr/>
        </p:nvSpPr>
        <p:spPr>
          <a:xfrm>
            <a:off x="9111295" y="4394756"/>
            <a:ext cx="585045" cy="413173"/>
          </a:xfrm>
          <a:custGeom>
            <a:avLst/>
            <a:gdLst/>
            <a:ahLst/>
            <a:cxnLst/>
            <a:rect l="l" t="t" r="r" b="b"/>
            <a:pathLst>
              <a:path w="438785" h="309879">
                <a:moveTo>
                  <a:pt x="0" y="0"/>
                </a:moveTo>
                <a:lnTo>
                  <a:pt x="4115" y="2904"/>
                </a:lnTo>
                <a:lnTo>
                  <a:pt x="438221" y="309292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8" name="object 31">
            <a:extLst>
              <a:ext uri="{FF2B5EF4-FFF2-40B4-BE49-F238E27FC236}">
                <a16:creationId xmlns="" xmlns:a16="http://schemas.microsoft.com/office/drawing/2014/main" id="{4312670F-0616-2A48-A934-FA0D18294EB4}"/>
              </a:ext>
            </a:extLst>
          </p:cNvPr>
          <p:cNvSpPr/>
          <p:nvPr/>
        </p:nvSpPr>
        <p:spPr>
          <a:xfrm>
            <a:off x="9050933" y="4352153"/>
            <a:ext cx="89747" cy="79587"/>
          </a:xfrm>
          <a:custGeom>
            <a:avLst/>
            <a:gdLst/>
            <a:ahLst/>
            <a:cxnLst/>
            <a:rect l="l" t="t" r="r" b="b"/>
            <a:pathLst>
              <a:path w="67310" h="59689">
                <a:moveTo>
                  <a:pt x="0" y="0"/>
                </a:moveTo>
                <a:lnTo>
                  <a:pt x="31953" y="59550"/>
                </a:lnTo>
                <a:lnTo>
                  <a:pt x="66801" y="10159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9" name="object 32">
            <a:extLst>
              <a:ext uri="{FF2B5EF4-FFF2-40B4-BE49-F238E27FC236}">
                <a16:creationId xmlns="" xmlns:a16="http://schemas.microsoft.com/office/drawing/2014/main" id="{B534CD6B-CA75-D440-B784-B99606DC13A9}"/>
              </a:ext>
            </a:extLst>
          </p:cNvPr>
          <p:cNvSpPr/>
          <p:nvPr/>
        </p:nvSpPr>
        <p:spPr>
          <a:xfrm>
            <a:off x="9140613" y="4292418"/>
            <a:ext cx="685800" cy="205740"/>
          </a:xfrm>
          <a:custGeom>
            <a:avLst/>
            <a:gdLst/>
            <a:ahLst/>
            <a:cxnLst/>
            <a:rect l="l" t="t" r="r" b="b"/>
            <a:pathLst>
              <a:path w="514350" h="154304">
                <a:moveTo>
                  <a:pt x="0" y="0"/>
                </a:moveTo>
                <a:lnTo>
                  <a:pt x="4825" y="1443"/>
                </a:lnTo>
                <a:lnTo>
                  <a:pt x="513880" y="153708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0" name="object 33">
            <a:extLst>
              <a:ext uri="{FF2B5EF4-FFF2-40B4-BE49-F238E27FC236}">
                <a16:creationId xmlns="" xmlns:a16="http://schemas.microsoft.com/office/drawing/2014/main" id="{ACB4B13A-16B6-5F49-AAC5-E9261FE581BA}"/>
              </a:ext>
            </a:extLst>
          </p:cNvPr>
          <p:cNvSpPr/>
          <p:nvPr/>
        </p:nvSpPr>
        <p:spPr>
          <a:xfrm>
            <a:off x="9069831" y="4255737"/>
            <a:ext cx="88900" cy="77892"/>
          </a:xfrm>
          <a:custGeom>
            <a:avLst/>
            <a:gdLst/>
            <a:ahLst/>
            <a:cxnLst/>
            <a:rect l="l" t="t" r="r" b="b"/>
            <a:pathLst>
              <a:path w="66675" h="58420">
                <a:moveTo>
                  <a:pt x="66573" y="0"/>
                </a:moveTo>
                <a:lnTo>
                  <a:pt x="0" y="11633"/>
                </a:lnTo>
                <a:lnTo>
                  <a:pt x="49250" y="57912"/>
                </a:lnTo>
                <a:lnTo>
                  <a:pt x="66573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1" name="object 34">
            <a:extLst>
              <a:ext uri="{FF2B5EF4-FFF2-40B4-BE49-F238E27FC236}">
                <a16:creationId xmlns="" xmlns:a16="http://schemas.microsoft.com/office/drawing/2014/main" id="{F2B5A0FE-00B6-0445-AD89-02C578FE1BEA}"/>
              </a:ext>
            </a:extLst>
          </p:cNvPr>
          <p:cNvSpPr/>
          <p:nvPr/>
        </p:nvSpPr>
        <p:spPr>
          <a:xfrm>
            <a:off x="9113868" y="3699212"/>
            <a:ext cx="585045" cy="413173"/>
          </a:xfrm>
          <a:custGeom>
            <a:avLst/>
            <a:gdLst/>
            <a:ahLst/>
            <a:cxnLst/>
            <a:rect l="l" t="t" r="r" b="b"/>
            <a:pathLst>
              <a:path w="438785" h="309879">
                <a:moveTo>
                  <a:pt x="0" y="309292"/>
                </a:moveTo>
                <a:lnTo>
                  <a:pt x="4115" y="306387"/>
                </a:lnTo>
                <a:lnTo>
                  <a:pt x="438221" y="0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2" name="object 35">
            <a:extLst>
              <a:ext uri="{FF2B5EF4-FFF2-40B4-BE49-F238E27FC236}">
                <a16:creationId xmlns="" xmlns:a16="http://schemas.microsoft.com/office/drawing/2014/main" id="{D4F9AAD7-63A7-FD44-B6E1-69309AE111E7}"/>
              </a:ext>
            </a:extLst>
          </p:cNvPr>
          <p:cNvSpPr/>
          <p:nvPr/>
        </p:nvSpPr>
        <p:spPr>
          <a:xfrm>
            <a:off x="9053508" y="4074803"/>
            <a:ext cx="89747" cy="79587"/>
          </a:xfrm>
          <a:custGeom>
            <a:avLst/>
            <a:gdLst/>
            <a:ahLst/>
            <a:cxnLst/>
            <a:rect l="l" t="t" r="r" b="b"/>
            <a:pathLst>
              <a:path w="67310" h="59689">
                <a:moveTo>
                  <a:pt x="31965" y="0"/>
                </a:moveTo>
                <a:lnTo>
                  <a:pt x="0" y="59550"/>
                </a:lnTo>
                <a:lnTo>
                  <a:pt x="66814" y="49390"/>
                </a:lnTo>
                <a:lnTo>
                  <a:pt x="31965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3" name="object 36">
            <a:extLst>
              <a:ext uri="{FF2B5EF4-FFF2-40B4-BE49-F238E27FC236}">
                <a16:creationId xmlns="" xmlns:a16="http://schemas.microsoft.com/office/drawing/2014/main" id="{B2A8FD40-68D0-B14D-B346-7D74AEC1E3E2}"/>
              </a:ext>
            </a:extLst>
          </p:cNvPr>
          <p:cNvSpPr/>
          <p:nvPr/>
        </p:nvSpPr>
        <p:spPr>
          <a:xfrm>
            <a:off x="9143204" y="4008994"/>
            <a:ext cx="685800" cy="205740"/>
          </a:xfrm>
          <a:custGeom>
            <a:avLst/>
            <a:gdLst/>
            <a:ahLst/>
            <a:cxnLst/>
            <a:rect l="l" t="t" r="r" b="b"/>
            <a:pathLst>
              <a:path w="514350" h="154304">
                <a:moveTo>
                  <a:pt x="0" y="153708"/>
                </a:moveTo>
                <a:lnTo>
                  <a:pt x="4825" y="152265"/>
                </a:lnTo>
                <a:lnTo>
                  <a:pt x="513880" y="0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4" name="object 37">
            <a:extLst>
              <a:ext uri="{FF2B5EF4-FFF2-40B4-BE49-F238E27FC236}">
                <a16:creationId xmlns="" xmlns:a16="http://schemas.microsoft.com/office/drawing/2014/main" id="{2B8A68E4-D4A0-904A-9AA8-87CBA2EBEB23}"/>
              </a:ext>
            </a:extLst>
          </p:cNvPr>
          <p:cNvSpPr/>
          <p:nvPr/>
        </p:nvSpPr>
        <p:spPr>
          <a:xfrm>
            <a:off x="9072423" y="4173406"/>
            <a:ext cx="88900" cy="77892"/>
          </a:xfrm>
          <a:custGeom>
            <a:avLst/>
            <a:gdLst/>
            <a:ahLst/>
            <a:cxnLst/>
            <a:rect l="l" t="t" r="r" b="b"/>
            <a:pathLst>
              <a:path w="66675" h="58420">
                <a:moveTo>
                  <a:pt x="49250" y="0"/>
                </a:moveTo>
                <a:lnTo>
                  <a:pt x="0" y="46278"/>
                </a:lnTo>
                <a:lnTo>
                  <a:pt x="66573" y="57911"/>
                </a:lnTo>
                <a:lnTo>
                  <a:pt x="4925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5" name="object 38">
            <a:extLst>
              <a:ext uri="{FF2B5EF4-FFF2-40B4-BE49-F238E27FC236}">
                <a16:creationId xmlns="" xmlns:a16="http://schemas.microsoft.com/office/drawing/2014/main" id="{C5A4D8CC-3032-EB4F-8DBF-01EED214747B}"/>
              </a:ext>
            </a:extLst>
          </p:cNvPr>
          <p:cNvSpPr/>
          <p:nvPr/>
        </p:nvSpPr>
        <p:spPr>
          <a:xfrm>
            <a:off x="3329259" y="4130518"/>
            <a:ext cx="582363" cy="899590"/>
          </a:xfrm>
          <a:custGeom>
            <a:avLst/>
            <a:gdLst/>
            <a:ahLst/>
            <a:cxnLst/>
            <a:rect l="l" t="t" r="r" b="b"/>
            <a:pathLst>
              <a:path w="515619" h="774700">
                <a:moveTo>
                  <a:pt x="0" y="769052"/>
                </a:moveTo>
                <a:lnTo>
                  <a:pt x="506866" y="0"/>
                </a:lnTo>
                <a:lnTo>
                  <a:pt x="515278" y="5544"/>
                </a:lnTo>
                <a:lnTo>
                  <a:pt x="8411" y="774596"/>
                </a:lnTo>
                <a:lnTo>
                  <a:pt x="0" y="769052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6" name="object 39">
            <a:extLst>
              <a:ext uri="{FF2B5EF4-FFF2-40B4-BE49-F238E27FC236}">
                <a16:creationId xmlns="" xmlns:a16="http://schemas.microsoft.com/office/drawing/2014/main" id="{1D360C58-0D3E-2A4B-994B-4D72AEFC0194}"/>
              </a:ext>
            </a:extLst>
          </p:cNvPr>
          <p:cNvSpPr/>
          <p:nvPr/>
        </p:nvSpPr>
        <p:spPr>
          <a:xfrm>
            <a:off x="2643603" y="3924574"/>
            <a:ext cx="1192449" cy="72601"/>
          </a:xfrm>
          <a:custGeom>
            <a:avLst/>
            <a:gdLst/>
            <a:ahLst/>
            <a:cxnLst/>
            <a:rect l="l" t="t" r="r" b="b"/>
            <a:pathLst>
              <a:path w="1136650" h="102870">
                <a:moveTo>
                  <a:pt x="817" y="0"/>
                </a:moveTo>
                <a:lnTo>
                  <a:pt x="1136209" y="92438"/>
                </a:lnTo>
                <a:lnTo>
                  <a:pt x="1135392" y="102479"/>
                </a:lnTo>
                <a:lnTo>
                  <a:pt x="0" y="10041"/>
                </a:lnTo>
                <a:lnTo>
                  <a:pt x="817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7" name="object 40">
            <a:extLst>
              <a:ext uri="{FF2B5EF4-FFF2-40B4-BE49-F238E27FC236}">
                <a16:creationId xmlns="" xmlns:a16="http://schemas.microsoft.com/office/drawing/2014/main" id="{56D4C804-6E02-EE44-8067-182CD81AB2BA}"/>
              </a:ext>
            </a:extLst>
          </p:cNvPr>
          <p:cNvSpPr/>
          <p:nvPr/>
        </p:nvSpPr>
        <p:spPr>
          <a:xfrm>
            <a:off x="3699059" y="3245485"/>
            <a:ext cx="221366" cy="622939"/>
          </a:xfrm>
          <a:custGeom>
            <a:avLst/>
            <a:gdLst/>
            <a:ahLst/>
            <a:cxnLst/>
            <a:rect l="l" t="t" r="r" b="b"/>
            <a:pathLst>
              <a:path w="252730" h="583564">
                <a:moveTo>
                  <a:pt x="9289" y="0"/>
                </a:moveTo>
                <a:lnTo>
                  <a:pt x="252456" y="579416"/>
                </a:lnTo>
                <a:lnTo>
                  <a:pt x="243166" y="583315"/>
                </a:lnTo>
                <a:lnTo>
                  <a:pt x="0" y="3898"/>
                </a:lnTo>
                <a:lnTo>
                  <a:pt x="9289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8" name="object 41">
            <a:extLst>
              <a:ext uri="{FF2B5EF4-FFF2-40B4-BE49-F238E27FC236}">
                <a16:creationId xmlns="" xmlns:a16="http://schemas.microsoft.com/office/drawing/2014/main" id="{832E386C-707B-7141-A3AF-CAAE0B4D7D6E}"/>
              </a:ext>
            </a:extLst>
          </p:cNvPr>
          <p:cNvSpPr txBox="1"/>
          <p:nvPr/>
        </p:nvSpPr>
        <p:spPr>
          <a:xfrm>
            <a:off x="2164196" y="5463612"/>
            <a:ext cx="1515533" cy="269304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6933">
              <a:spcBef>
                <a:spcPts val="180"/>
              </a:spcBef>
            </a:pPr>
            <a:r>
              <a:rPr sz="1600" b="1" spc="27" dirty="0">
                <a:latin typeface="Arial"/>
                <a:cs typeface="Arial"/>
              </a:rPr>
              <a:t>INPUT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33" dirty="0">
                <a:latin typeface="Arial"/>
                <a:cs typeface="Arial"/>
              </a:rPr>
              <a:t>GRAPH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9" name="object 42">
            <a:extLst>
              <a:ext uri="{FF2B5EF4-FFF2-40B4-BE49-F238E27FC236}">
                <a16:creationId xmlns="" xmlns:a16="http://schemas.microsoft.com/office/drawing/2014/main" id="{3D3706A0-9736-234A-98BC-1A634FDACB70}"/>
              </a:ext>
            </a:extLst>
          </p:cNvPr>
          <p:cNvSpPr/>
          <p:nvPr/>
        </p:nvSpPr>
        <p:spPr>
          <a:xfrm>
            <a:off x="2455739" y="3280410"/>
            <a:ext cx="1693" cy="345439"/>
          </a:xfrm>
          <a:custGeom>
            <a:avLst/>
            <a:gdLst/>
            <a:ahLst/>
            <a:cxnLst/>
            <a:rect l="l" t="t" r="r" b="b"/>
            <a:pathLst>
              <a:path w="1269" h="259080">
                <a:moveTo>
                  <a:pt x="0" y="0"/>
                </a:moveTo>
                <a:lnTo>
                  <a:pt x="860" y="253505"/>
                </a:lnTo>
                <a:lnTo>
                  <a:pt x="877" y="258542"/>
                </a:lnTo>
              </a:path>
            </a:pathLst>
          </a:custGeom>
          <a:ln w="100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0" name="object 43">
            <a:extLst>
              <a:ext uri="{FF2B5EF4-FFF2-40B4-BE49-F238E27FC236}">
                <a16:creationId xmlns="" xmlns:a16="http://schemas.microsoft.com/office/drawing/2014/main" id="{1B2DCD34-C99D-D34A-9474-0B583B647905}"/>
              </a:ext>
            </a:extLst>
          </p:cNvPr>
          <p:cNvSpPr/>
          <p:nvPr/>
        </p:nvSpPr>
        <p:spPr>
          <a:xfrm>
            <a:off x="2416589" y="3618280"/>
            <a:ext cx="81280" cy="8128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60445" y="0"/>
                </a:moveTo>
                <a:lnTo>
                  <a:pt x="0" y="203"/>
                </a:lnTo>
                <a:lnTo>
                  <a:pt x="30427" y="60553"/>
                </a:lnTo>
                <a:lnTo>
                  <a:pt x="604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1" name="object 44">
            <a:extLst>
              <a:ext uri="{FF2B5EF4-FFF2-40B4-BE49-F238E27FC236}">
                <a16:creationId xmlns="" xmlns:a16="http://schemas.microsoft.com/office/drawing/2014/main" id="{7D001F72-FF2D-4541-A670-BCF162C594EB}"/>
              </a:ext>
            </a:extLst>
          </p:cNvPr>
          <p:cNvSpPr txBox="1"/>
          <p:nvPr/>
        </p:nvSpPr>
        <p:spPr>
          <a:xfrm>
            <a:off x="1899189" y="2981779"/>
            <a:ext cx="1308408" cy="238527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6933">
              <a:spcBef>
                <a:spcPts val="180"/>
              </a:spcBef>
            </a:pPr>
            <a:r>
              <a:rPr sz="1400" spc="-33" dirty="0">
                <a:latin typeface="Arial"/>
                <a:cs typeface="Arial"/>
              </a:rPr>
              <a:t>TARGET</a:t>
            </a:r>
            <a:r>
              <a:rPr sz="1400" spc="20" dirty="0">
                <a:latin typeface="Arial"/>
                <a:cs typeface="Arial"/>
              </a:rPr>
              <a:t> NODE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52" name="object 45">
            <a:extLst>
              <a:ext uri="{FF2B5EF4-FFF2-40B4-BE49-F238E27FC236}">
                <a16:creationId xmlns="" xmlns:a16="http://schemas.microsoft.com/office/drawing/2014/main" id="{5B5FA33C-644D-EC42-A84A-323AA90A490C}"/>
              </a:ext>
            </a:extLst>
          </p:cNvPr>
          <p:cNvSpPr/>
          <p:nvPr/>
        </p:nvSpPr>
        <p:spPr>
          <a:xfrm>
            <a:off x="2645110" y="3236469"/>
            <a:ext cx="953201" cy="576921"/>
          </a:xfrm>
          <a:custGeom>
            <a:avLst/>
            <a:gdLst/>
            <a:ahLst/>
            <a:cxnLst/>
            <a:rect l="l" t="t" r="r" b="b"/>
            <a:pathLst>
              <a:path w="831850" h="489585">
                <a:moveTo>
                  <a:pt x="831223" y="8709"/>
                </a:moveTo>
                <a:lnTo>
                  <a:pt x="5063" y="488966"/>
                </a:lnTo>
                <a:lnTo>
                  <a:pt x="0" y="480256"/>
                </a:lnTo>
                <a:lnTo>
                  <a:pt x="826160" y="0"/>
                </a:lnTo>
                <a:lnTo>
                  <a:pt x="831223" y="8709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3" name="object 47">
            <a:extLst>
              <a:ext uri="{FF2B5EF4-FFF2-40B4-BE49-F238E27FC236}">
                <a16:creationId xmlns="" xmlns:a16="http://schemas.microsoft.com/office/drawing/2014/main" id="{E74A6A43-FCA7-7547-A8C0-185041A247B3}"/>
              </a:ext>
            </a:extLst>
          </p:cNvPr>
          <p:cNvSpPr txBox="1"/>
          <p:nvPr/>
        </p:nvSpPr>
        <p:spPr>
          <a:xfrm>
            <a:off x="3589355" y="2961879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B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54" name="object 48">
            <a:extLst>
              <a:ext uri="{FF2B5EF4-FFF2-40B4-BE49-F238E27FC236}">
                <a16:creationId xmlns="" xmlns:a16="http://schemas.microsoft.com/office/drawing/2014/main" id="{65D14E88-9CFB-3F4A-9926-37AF51239782}"/>
              </a:ext>
            </a:extLst>
          </p:cNvPr>
          <p:cNvSpPr/>
          <p:nvPr/>
        </p:nvSpPr>
        <p:spPr>
          <a:xfrm>
            <a:off x="2135381" y="4035276"/>
            <a:ext cx="300840" cy="738113"/>
          </a:xfrm>
          <a:custGeom>
            <a:avLst/>
            <a:gdLst/>
            <a:ahLst/>
            <a:cxnLst/>
            <a:rect l="l" t="t" r="r" b="b"/>
            <a:pathLst>
              <a:path w="307340" h="662939">
                <a:moveTo>
                  <a:pt x="307164" y="4152"/>
                </a:moveTo>
                <a:lnTo>
                  <a:pt x="9178" y="662777"/>
                </a:lnTo>
                <a:lnTo>
                  <a:pt x="0" y="658624"/>
                </a:lnTo>
                <a:lnTo>
                  <a:pt x="297985" y="0"/>
                </a:lnTo>
                <a:lnTo>
                  <a:pt x="307164" y="4152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5" name="object 50">
            <a:extLst>
              <a:ext uri="{FF2B5EF4-FFF2-40B4-BE49-F238E27FC236}">
                <a16:creationId xmlns="" xmlns:a16="http://schemas.microsoft.com/office/drawing/2014/main" id="{956B4BA5-5179-5B45-A0CE-FD01774E1A98}"/>
              </a:ext>
            </a:extLst>
          </p:cNvPr>
          <p:cNvSpPr txBox="1"/>
          <p:nvPr/>
        </p:nvSpPr>
        <p:spPr>
          <a:xfrm>
            <a:off x="2024020" y="4714857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D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56" name="object 52">
            <a:extLst>
              <a:ext uri="{FF2B5EF4-FFF2-40B4-BE49-F238E27FC236}">
                <a16:creationId xmlns="" xmlns:a16="http://schemas.microsoft.com/office/drawing/2014/main" id="{F772D38E-5101-7D46-BEF1-9C5D11E83E8C}"/>
              </a:ext>
            </a:extLst>
          </p:cNvPr>
          <p:cNvSpPr txBox="1"/>
          <p:nvPr/>
        </p:nvSpPr>
        <p:spPr>
          <a:xfrm>
            <a:off x="3255597" y="4979287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E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57" name="object 53">
            <a:extLst>
              <a:ext uri="{FF2B5EF4-FFF2-40B4-BE49-F238E27FC236}">
                <a16:creationId xmlns="" xmlns:a16="http://schemas.microsoft.com/office/drawing/2014/main" id="{C820810B-8F3B-5444-93FF-B9C0ECE5CC33}"/>
              </a:ext>
            </a:extLst>
          </p:cNvPr>
          <p:cNvSpPr/>
          <p:nvPr/>
        </p:nvSpPr>
        <p:spPr>
          <a:xfrm>
            <a:off x="4020876" y="4088967"/>
            <a:ext cx="215053" cy="428413"/>
          </a:xfrm>
          <a:custGeom>
            <a:avLst/>
            <a:gdLst/>
            <a:ahLst/>
            <a:cxnLst/>
            <a:rect l="l" t="t" r="r" b="b"/>
            <a:pathLst>
              <a:path w="161289" h="321310">
                <a:moveTo>
                  <a:pt x="9083" y="0"/>
                </a:moveTo>
                <a:lnTo>
                  <a:pt x="161065" y="316788"/>
                </a:lnTo>
                <a:lnTo>
                  <a:pt x="151981" y="321146"/>
                </a:lnTo>
                <a:lnTo>
                  <a:pt x="0" y="4357"/>
                </a:lnTo>
                <a:lnTo>
                  <a:pt x="9083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8" name="object 55">
            <a:extLst>
              <a:ext uri="{FF2B5EF4-FFF2-40B4-BE49-F238E27FC236}">
                <a16:creationId xmlns="" xmlns:a16="http://schemas.microsoft.com/office/drawing/2014/main" id="{E2E42A03-0ECE-DD44-A035-59E363286B08}"/>
              </a:ext>
            </a:extLst>
          </p:cNvPr>
          <p:cNvSpPr txBox="1"/>
          <p:nvPr/>
        </p:nvSpPr>
        <p:spPr>
          <a:xfrm>
            <a:off x="4182889" y="4479402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F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59" name="object 57">
            <a:extLst>
              <a:ext uri="{FF2B5EF4-FFF2-40B4-BE49-F238E27FC236}">
                <a16:creationId xmlns="" xmlns:a16="http://schemas.microsoft.com/office/drawing/2014/main" id="{AF0669D9-B8C6-204C-9FB6-F29F589C13E6}"/>
              </a:ext>
            </a:extLst>
          </p:cNvPr>
          <p:cNvSpPr txBox="1"/>
          <p:nvPr/>
        </p:nvSpPr>
        <p:spPr>
          <a:xfrm>
            <a:off x="3901507" y="3854368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C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60" name="object 63">
            <a:extLst>
              <a:ext uri="{FF2B5EF4-FFF2-40B4-BE49-F238E27FC236}">
                <a16:creationId xmlns="" xmlns:a16="http://schemas.microsoft.com/office/drawing/2014/main" id="{B963AA6A-4C65-FB45-96F2-2971978B0A1E}"/>
              </a:ext>
            </a:extLst>
          </p:cNvPr>
          <p:cNvSpPr txBox="1"/>
          <p:nvPr/>
        </p:nvSpPr>
        <p:spPr>
          <a:xfrm>
            <a:off x="7246462" y="3881810"/>
            <a:ext cx="955049" cy="470343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  <a:tabLst>
                <a:tab pos="987189" algn="l"/>
              </a:tabLst>
            </a:pPr>
            <a:r>
              <a:rPr sz="1467" u="heavy" dirty="0">
                <a:uFill>
                  <a:solidFill>
                    <a:srgbClr val="53585F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467" dirty="0">
                <a:latin typeface="Times New Roman"/>
                <a:cs typeface="Times New Roman"/>
              </a:rPr>
              <a:t> </a:t>
            </a:r>
            <a:r>
              <a:rPr sz="1467" spc="-140" dirty="0">
                <a:latin typeface="Times New Roman"/>
                <a:cs typeface="Times New Roman"/>
              </a:rPr>
              <a:t> </a:t>
            </a:r>
            <a:endParaRPr sz="1467" dirty="0">
              <a:latin typeface="Courier New"/>
              <a:cs typeface="Courier New"/>
            </a:endParaRPr>
          </a:p>
        </p:txBody>
      </p:sp>
      <p:sp>
        <p:nvSpPr>
          <p:cNvPr id="61" name="object 67">
            <a:extLst>
              <a:ext uri="{FF2B5EF4-FFF2-40B4-BE49-F238E27FC236}">
                <a16:creationId xmlns="" xmlns:a16="http://schemas.microsoft.com/office/drawing/2014/main" id="{A09A83F9-5D9B-B640-80B1-3E02B19B6C80}"/>
              </a:ext>
            </a:extLst>
          </p:cNvPr>
          <p:cNvSpPr txBox="1"/>
          <p:nvPr/>
        </p:nvSpPr>
        <p:spPr>
          <a:xfrm>
            <a:off x="2397043" y="3733481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A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62" name="object 68">
            <a:extLst>
              <a:ext uri="{FF2B5EF4-FFF2-40B4-BE49-F238E27FC236}">
                <a16:creationId xmlns="" xmlns:a16="http://schemas.microsoft.com/office/drawing/2014/main" id="{74F85428-1DA0-AE4C-9FE1-29A507F30498}"/>
              </a:ext>
            </a:extLst>
          </p:cNvPr>
          <p:cNvSpPr/>
          <p:nvPr/>
        </p:nvSpPr>
        <p:spPr>
          <a:xfrm>
            <a:off x="9140977" y="3073327"/>
            <a:ext cx="796713" cy="73659"/>
          </a:xfrm>
          <a:custGeom>
            <a:avLst/>
            <a:gdLst/>
            <a:ahLst/>
            <a:cxnLst/>
            <a:rect l="l" t="t" r="r" b="b"/>
            <a:pathLst>
              <a:path w="597535" h="55244">
                <a:moveTo>
                  <a:pt x="0" y="0"/>
                </a:moveTo>
                <a:lnTo>
                  <a:pt x="5015" y="463"/>
                </a:lnTo>
                <a:lnTo>
                  <a:pt x="597396" y="55241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3" name="object 69">
            <a:extLst>
              <a:ext uri="{FF2B5EF4-FFF2-40B4-BE49-F238E27FC236}">
                <a16:creationId xmlns="" xmlns:a16="http://schemas.microsoft.com/office/drawing/2014/main" id="{47A8A517-86EE-AD4C-B7BB-3B7AE03392EB}"/>
              </a:ext>
            </a:extLst>
          </p:cNvPr>
          <p:cNvSpPr/>
          <p:nvPr/>
        </p:nvSpPr>
        <p:spPr>
          <a:xfrm>
            <a:off x="9067409" y="3033828"/>
            <a:ext cx="84667" cy="80433"/>
          </a:xfrm>
          <a:custGeom>
            <a:avLst/>
            <a:gdLst/>
            <a:ahLst/>
            <a:cxnLst/>
            <a:rect l="l" t="t" r="r" b="b"/>
            <a:pathLst>
              <a:path w="63500" h="60325">
                <a:moveTo>
                  <a:pt x="62966" y="0"/>
                </a:moveTo>
                <a:lnTo>
                  <a:pt x="0" y="24523"/>
                </a:lnTo>
                <a:lnTo>
                  <a:pt x="57404" y="60185"/>
                </a:lnTo>
                <a:lnTo>
                  <a:pt x="62966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4" name="object 70">
            <a:extLst>
              <a:ext uri="{FF2B5EF4-FFF2-40B4-BE49-F238E27FC236}">
                <a16:creationId xmlns="" xmlns:a16="http://schemas.microsoft.com/office/drawing/2014/main" id="{E5EB3CAD-7386-9C47-AC03-675275A270EA}"/>
              </a:ext>
            </a:extLst>
          </p:cNvPr>
          <p:cNvSpPr/>
          <p:nvPr/>
        </p:nvSpPr>
        <p:spPr>
          <a:xfrm>
            <a:off x="9588233" y="5457982"/>
            <a:ext cx="275496" cy="2747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5" name="object 71">
            <a:extLst>
              <a:ext uri="{FF2B5EF4-FFF2-40B4-BE49-F238E27FC236}">
                <a16:creationId xmlns="" xmlns:a16="http://schemas.microsoft.com/office/drawing/2014/main" id="{C6AF02E0-762C-7842-AE64-671394429102}"/>
              </a:ext>
            </a:extLst>
          </p:cNvPr>
          <p:cNvSpPr txBox="1"/>
          <p:nvPr/>
        </p:nvSpPr>
        <p:spPr>
          <a:xfrm>
            <a:off x="9650713" y="5426000"/>
            <a:ext cx="147319" cy="244576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sz="1467" b="1" spc="7" dirty="0">
                <a:latin typeface="Courier New"/>
                <a:cs typeface="Courier New"/>
              </a:rPr>
              <a:t>A</a:t>
            </a:r>
            <a:endParaRPr sz="1467">
              <a:latin typeface="Courier New"/>
              <a:cs typeface="Courier New"/>
            </a:endParaRPr>
          </a:p>
        </p:txBody>
      </p:sp>
      <p:sp>
        <p:nvSpPr>
          <p:cNvPr id="66" name="object 72">
            <a:extLst>
              <a:ext uri="{FF2B5EF4-FFF2-40B4-BE49-F238E27FC236}">
                <a16:creationId xmlns="" xmlns:a16="http://schemas.microsoft.com/office/drawing/2014/main" id="{E1C3E316-266D-AC47-B90A-C9F17C3F025F}"/>
              </a:ext>
            </a:extLst>
          </p:cNvPr>
          <p:cNvSpPr/>
          <p:nvPr/>
        </p:nvSpPr>
        <p:spPr>
          <a:xfrm>
            <a:off x="9737462" y="2568634"/>
            <a:ext cx="275484" cy="2747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7" name="object 73">
            <a:extLst>
              <a:ext uri="{FF2B5EF4-FFF2-40B4-BE49-F238E27FC236}">
                <a16:creationId xmlns="" xmlns:a16="http://schemas.microsoft.com/office/drawing/2014/main" id="{09CC50A8-C607-0F42-92EA-BE310596ECB1}"/>
              </a:ext>
            </a:extLst>
          </p:cNvPr>
          <p:cNvSpPr txBox="1"/>
          <p:nvPr/>
        </p:nvSpPr>
        <p:spPr>
          <a:xfrm>
            <a:off x="9798473" y="2537971"/>
            <a:ext cx="147319" cy="244576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sz="1467" b="1" spc="7" dirty="0">
                <a:latin typeface="Courier New"/>
                <a:cs typeface="Courier New"/>
              </a:rPr>
              <a:t>A</a:t>
            </a:r>
            <a:endParaRPr sz="1467">
              <a:latin typeface="Courier New"/>
              <a:cs typeface="Courier New"/>
            </a:endParaRPr>
          </a:p>
        </p:txBody>
      </p:sp>
      <p:sp>
        <p:nvSpPr>
          <p:cNvPr id="68" name="object 74">
            <a:extLst>
              <a:ext uri="{FF2B5EF4-FFF2-40B4-BE49-F238E27FC236}">
                <a16:creationId xmlns="" xmlns:a16="http://schemas.microsoft.com/office/drawing/2014/main" id="{D4D3AF61-C348-2B46-BB3A-0A279EFA8D3F}"/>
              </a:ext>
            </a:extLst>
          </p:cNvPr>
          <p:cNvSpPr/>
          <p:nvPr/>
        </p:nvSpPr>
        <p:spPr>
          <a:xfrm>
            <a:off x="9744020" y="3006835"/>
            <a:ext cx="275496" cy="27475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9" name="object 75">
            <a:extLst>
              <a:ext uri="{FF2B5EF4-FFF2-40B4-BE49-F238E27FC236}">
                <a16:creationId xmlns="" xmlns:a16="http://schemas.microsoft.com/office/drawing/2014/main" id="{C05282B0-BABD-D54D-9522-58E24E0ED877}"/>
              </a:ext>
            </a:extLst>
          </p:cNvPr>
          <p:cNvSpPr txBox="1"/>
          <p:nvPr/>
        </p:nvSpPr>
        <p:spPr>
          <a:xfrm>
            <a:off x="9798473" y="2981252"/>
            <a:ext cx="147319" cy="244576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sz="1467" b="1" spc="7" dirty="0">
                <a:latin typeface="Courier New"/>
                <a:cs typeface="Courier New"/>
              </a:rPr>
              <a:t>C</a:t>
            </a:r>
            <a:endParaRPr sz="1467">
              <a:latin typeface="Courier New"/>
              <a:cs typeface="Courier New"/>
            </a:endParaRPr>
          </a:p>
        </p:txBody>
      </p:sp>
      <p:sp>
        <p:nvSpPr>
          <p:cNvPr id="70" name="object 76">
            <a:extLst>
              <a:ext uri="{FF2B5EF4-FFF2-40B4-BE49-F238E27FC236}">
                <a16:creationId xmlns="" xmlns:a16="http://schemas.microsoft.com/office/drawing/2014/main" id="{A4287554-892C-E94C-9C34-807510E7CDDC}"/>
              </a:ext>
            </a:extLst>
          </p:cNvPr>
          <p:cNvSpPr/>
          <p:nvPr/>
        </p:nvSpPr>
        <p:spPr>
          <a:xfrm>
            <a:off x="9558769" y="4662712"/>
            <a:ext cx="275496" cy="2747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1" name="object 77">
            <a:extLst>
              <a:ext uri="{FF2B5EF4-FFF2-40B4-BE49-F238E27FC236}">
                <a16:creationId xmlns="" xmlns:a16="http://schemas.microsoft.com/office/drawing/2014/main" id="{9A8D26E3-6540-5F40-B2EB-54BDDACBF3E6}"/>
              </a:ext>
            </a:extLst>
          </p:cNvPr>
          <p:cNvSpPr txBox="1"/>
          <p:nvPr/>
        </p:nvSpPr>
        <p:spPr>
          <a:xfrm>
            <a:off x="9623839" y="4646903"/>
            <a:ext cx="147319" cy="244576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sz="1467" b="1" spc="7" dirty="0">
                <a:latin typeface="Courier New"/>
                <a:cs typeface="Courier New"/>
              </a:rPr>
              <a:t>F</a:t>
            </a:r>
            <a:endParaRPr sz="1467">
              <a:latin typeface="Courier New"/>
              <a:cs typeface="Courier New"/>
            </a:endParaRPr>
          </a:p>
        </p:txBody>
      </p:sp>
      <p:sp>
        <p:nvSpPr>
          <p:cNvPr id="72" name="object 78">
            <a:extLst>
              <a:ext uri="{FF2B5EF4-FFF2-40B4-BE49-F238E27FC236}">
                <a16:creationId xmlns="" xmlns:a16="http://schemas.microsoft.com/office/drawing/2014/main" id="{AFCB9DA6-EC4C-8545-BCEC-C42CB8EA38B5}"/>
              </a:ext>
            </a:extLst>
          </p:cNvPr>
          <p:cNvSpPr/>
          <p:nvPr/>
        </p:nvSpPr>
        <p:spPr>
          <a:xfrm>
            <a:off x="9699332" y="3882898"/>
            <a:ext cx="275496" cy="2747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3" name="object 79">
            <a:extLst>
              <a:ext uri="{FF2B5EF4-FFF2-40B4-BE49-F238E27FC236}">
                <a16:creationId xmlns="" xmlns:a16="http://schemas.microsoft.com/office/drawing/2014/main" id="{E53167F4-4AC0-C04E-8E72-9D1C9A3B155F}"/>
              </a:ext>
            </a:extLst>
          </p:cNvPr>
          <p:cNvSpPr/>
          <p:nvPr/>
        </p:nvSpPr>
        <p:spPr>
          <a:xfrm>
            <a:off x="9682377" y="4324591"/>
            <a:ext cx="275488" cy="27475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4" name="object 80">
            <a:extLst>
              <a:ext uri="{FF2B5EF4-FFF2-40B4-BE49-F238E27FC236}">
                <a16:creationId xmlns="" xmlns:a16="http://schemas.microsoft.com/office/drawing/2014/main" id="{39A17929-E3C6-9D44-A299-7FD245CD8F2C}"/>
              </a:ext>
            </a:extLst>
          </p:cNvPr>
          <p:cNvSpPr txBox="1"/>
          <p:nvPr/>
        </p:nvSpPr>
        <p:spPr>
          <a:xfrm>
            <a:off x="9744743" y="4297649"/>
            <a:ext cx="147319" cy="244576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sz="1467" b="1" spc="7" dirty="0">
                <a:latin typeface="Courier New"/>
                <a:cs typeface="Courier New"/>
              </a:rPr>
              <a:t>E</a:t>
            </a:r>
            <a:endParaRPr sz="1467">
              <a:latin typeface="Courier New"/>
              <a:cs typeface="Courier New"/>
            </a:endParaRPr>
          </a:p>
        </p:txBody>
      </p:sp>
      <p:sp>
        <p:nvSpPr>
          <p:cNvPr id="75" name="object 81">
            <a:extLst>
              <a:ext uri="{FF2B5EF4-FFF2-40B4-BE49-F238E27FC236}">
                <a16:creationId xmlns="" xmlns:a16="http://schemas.microsoft.com/office/drawing/2014/main" id="{C0AC008D-D466-5740-AAAB-4EEA12AD6587}"/>
              </a:ext>
            </a:extLst>
          </p:cNvPr>
          <p:cNvSpPr/>
          <p:nvPr/>
        </p:nvSpPr>
        <p:spPr>
          <a:xfrm>
            <a:off x="9607639" y="3544231"/>
            <a:ext cx="275496" cy="2747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6" name="object 82">
            <a:extLst>
              <a:ext uri="{FF2B5EF4-FFF2-40B4-BE49-F238E27FC236}">
                <a16:creationId xmlns="" xmlns:a16="http://schemas.microsoft.com/office/drawing/2014/main" id="{B662D9E5-AD84-3648-B164-F29B143D2D59}"/>
              </a:ext>
            </a:extLst>
          </p:cNvPr>
          <p:cNvSpPr txBox="1"/>
          <p:nvPr/>
        </p:nvSpPr>
        <p:spPr>
          <a:xfrm>
            <a:off x="9677570" y="3381538"/>
            <a:ext cx="241300" cy="723403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/>
          <a:p>
            <a:pPr marL="16933">
              <a:spcBef>
                <a:spcPts val="1120"/>
              </a:spcBef>
            </a:pPr>
            <a:r>
              <a:rPr sz="1467" b="1" spc="7" dirty="0">
                <a:latin typeface="Courier New"/>
                <a:cs typeface="Courier New"/>
              </a:rPr>
              <a:t>A</a:t>
            </a:r>
            <a:endParaRPr sz="1467">
              <a:latin typeface="Courier New"/>
              <a:cs typeface="Courier New"/>
            </a:endParaRPr>
          </a:p>
          <a:p>
            <a:pPr marL="110911">
              <a:spcBef>
                <a:spcPts val="987"/>
              </a:spcBef>
            </a:pPr>
            <a:r>
              <a:rPr sz="1467" b="1" spc="7" dirty="0">
                <a:latin typeface="Courier New"/>
                <a:cs typeface="Courier New"/>
              </a:rPr>
              <a:t>B</a:t>
            </a:r>
            <a:endParaRPr sz="1467">
              <a:latin typeface="Courier New"/>
              <a:cs typeface="Courier New"/>
            </a:endParaRPr>
          </a:p>
        </p:txBody>
      </p:sp>
      <p:sp>
        <p:nvSpPr>
          <p:cNvPr id="77" name="object 7">
            <a:extLst>
              <a:ext uri="{FF2B5EF4-FFF2-40B4-BE49-F238E27FC236}">
                <a16:creationId xmlns="" xmlns:a16="http://schemas.microsoft.com/office/drawing/2014/main" id="{B6120A3A-9138-0D41-A5F6-F15683FD2093}"/>
              </a:ext>
            </a:extLst>
          </p:cNvPr>
          <p:cNvSpPr/>
          <p:nvPr/>
        </p:nvSpPr>
        <p:spPr>
          <a:xfrm>
            <a:off x="5578649" y="4105042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7" cstate="print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8" name="object 67">
            <a:extLst>
              <a:ext uri="{FF2B5EF4-FFF2-40B4-BE49-F238E27FC236}">
                <a16:creationId xmlns="" xmlns:a16="http://schemas.microsoft.com/office/drawing/2014/main" id="{5CDE7FE0-3A70-6848-8B4B-2C9860ACAA41}"/>
              </a:ext>
            </a:extLst>
          </p:cNvPr>
          <p:cNvSpPr txBox="1"/>
          <p:nvPr/>
        </p:nvSpPr>
        <p:spPr>
          <a:xfrm>
            <a:off x="5686476" y="4128568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A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79" name="object 7">
            <a:extLst>
              <a:ext uri="{FF2B5EF4-FFF2-40B4-BE49-F238E27FC236}">
                <a16:creationId xmlns="" xmlns:a16="http://schemas.microsoft.com/office/drawing/2014/main" id="{CB79B43D-4DB2-2F44-A430-3B7EB410E588}"/>
              </a:ext>
            </a:extLst>
          </p:cNvPr>
          <p:cNvSpPr/>
          <p:nvPr/>
        </p:nvSpPr>
        <p:spPr>
          <a:xfrm>
            <a:off x="8184346" y="3031809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0" name="object 47">
            <a:extLst>
              <a:ext uri="{FF2B5EF4-FFF2-40B4-BE49-F238E27FC236}">
                <a16:creationId xmlns="" xmlns:a16="http://schemas.microsoft.com/office/drawing/2014/main" id="{0935E660-8988-8045-8976-509F85FA1F02}"/>
              </a:ext>
            </a:extLst>
          </p:cNvPr>
          <p:cNvSpPr txBox="1"/>
          <p:nvPr/>
        </p:nvSpPr>
        <p:spPr>
          <a:xfrm>
            <a:off x="8276852" y="3085500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B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81" name="object 7">
            <a:extLst>
              <a:ext uri="{FF2B5EF4-FFF2-40B4-BE49-F238E27FC236}">
                <a16:creationId xmlns="" xmlns:a16="http://schemas.microsoft.com/office/drawing/2014/main" id="{1D3DBCBF-A1A9-B346-96DE-224C43ADAE05}"/>
              </a:ext>
            </a:extLst>
          </p:cNvPr>
          <p:cNvSpPr/>
          <p:nvPr/>
        </p:nvSpPr>
        <p:spPr>
          <a:xfrm>
            <a:off x="8172486" y="4129410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2" name="object 57">
            <a:extLst>
              <a:ext uri="{FF2B5EF4-FFF2-40B4-BE49-F238E27FC236}">
                <a16:creationId xmlns="" xmlns:a16="http://schemas.microsoft.com/office/drawing/2014/main" id="{85DD679A-60FC-0446-8531-70B79A0796F7}"/>
              </a:ext>
            </a:extLst>
          </p:cNvPr>
          <p:cNvSpPr txBox="1"/>
          <p:nvPr/>
        </p:nvSpPr>
        <p:spPr>
          <a:xfrm>
            <a:off x="8246359" y="4171177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C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83" name="object 7">
            <a:extLst>
              <a:ext uri="{FF2B5EF4-FFF2-40B4-BE49-F238E27FC236}">
                <a16:creationId xmlns="" xmlns:a16="http://schemas.microsoft.com/office/drawing/2014/main" id="{05C26E99-0DC1-C744-A8DE-CD81C445C01C}"/>
              </a:ext>
            </a:extLst>
          </p:cNvPr>
          <p:cNvSpPr/>
          <p:nvPr/>
        </p:nvSpPr>
        <p:spPr>
          <a:xfrm>
            <a:off x="8115719" y="5108905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84" name="object 50">
            <a:extLst>
              <a:ext uri="{FF2B5EF4-FFF2-40B4-BE49-F238E27FC236}">
                <a16:creationId xmlns="" xmlns:a16="http://schemas.microsoft.com/office/drawing/2014/main" id="{8DA941AF-AF82-AF47-B0A9-4BBD4140F2DA}"/>
              </a:ext>
            </a:extLst>
          </p:cNvPr>
          <p:cNvSpPr txBox="1"/>
          <p:nvPr/>
        </p:nvSpPr>
        <p:spPr>
          <a:xfrm>
            <a:off x="8221718" y="5122392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D</a:t>
            </a:r>
            <a:endParaRPr dirty="0">
              <a:latin typeface="Courier New"/>
              <a:cs typeface="Courier New"/>
            </a:endParaRPr>
          </a:p>
        </p:txBody>
      </p:sp>
      <p:cxnSp>
        <p:nvCxnSpPr>
          <p:cNvPr id="167" name="Straight Arrow Connector 166">
            <a:extLst>
              <a:ext uri="{FF2B5EF4-FFF2-40B4-BE49-F238E27FC236}">
                <a16:creationId xmlns="" xmlns:a16="http://schemas.microsoft.com/office/drawing/2014/main" id="{84A3416E-2F33-0F43-B42C-D1B0603994D2}"/>
              </a:ext>
            </a:extLst>
          </p:cNvPr>
          <p:cNvCxnSpPr>
            <a:cxnSpLocks/>
          </p:cNvCxnSpPr>
          <p:nvPr/>
        </p:nvCxnSpPr>
        <p:spPr>
          <a:xfrm flipH="1">
            <a:off x="6628010" y="2409867"/>
            <a:ext cx="678944" cy="1458557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object 5">
            <a:extLst>
              <a:ext uri="{FF2B5EF4-FFF2-40B4-BE49-F238E27FC236}">
                <a16:creationId xmlns="" xmlns:a16="http://schemas.microsoft.com/office/drawing/2014/main" id="{E97D875B-E701-5B48-A322-023E1BF4DAA8}"/>
              </a:ext>
            </a:extLst>
          </p:cNvPr>
          <p:cNvSpPr txBox="1"/>
          <p:nvPr/>
        </p:nvSpPr>
        <p:spPr>
          <a:xfrm>
            <a:off x="4749433" y="1867724"/>
            <a:ext cx="7091888" cy="43623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318339" marR="6773" indent="-302252">
              <a:lnSpc>
                <a:spcPct val="102600"/>
              </a:lnSpc>
              <a:spcBef>
                <a:spcPts val="67"/>
              </a:spcBef>
            </a:pPr>
            <a:r>
              <a:rPr sz="2800" spc="-93" dirty="0">
                <a:cs typeface="Arial"/>
              </a:rPr>
              <a:t>1) </a:t>
            </a:r>
            <a:r>
              <a:rPr sz="2800" spc="-53" dirty="0">
                <a:cs typeface="Arial"/>
              </a:rPr>
              <a:t>Define </a:t>
            </a:r>
            <a:r>
              <a:rPr sz="2800" spc="-67" dirty="0">
                <a:cs typeface="Arial"/>
              </a:rPr>
              <a:t>a </a:t>
            </a:r>
            <a:r>
              <a:rPr sz="2800" spc="7" dirty="0">
                <a:cs typeface="Arial"/>
              </a:rPr>
              <a:t>neighborhood </a:t>
            </a:r>
            <a:r>
              <a:rPr sz="2800" spc="-20" dirty="0">
                <a:cs typeface="Arial"/>
              </a:rPr>
              <a:t>aggregation</a:t>
            </a:r>
            <a:r>
              <a:rPr sz="2800" spc="7" dirty="0">
                <a:cs typeface="Arial"/>
              </a:rPr>
              <a:t> function</a:t>
            </a:r>
            <a:endParaRPr sz="2800" dirty="0">
              <a:cs typeface="Arial"/>
            </a:endParaRPr>
          </a:p>
        </p:txBody>
      </p:sp>
      <p:cxnSp>
        <p:nvCxnSpPr>
          <p:cNvPr id="175" name="Straight Arrow Connector 174">
            <a:extLst>
              <a:ext uri="{FF2B5EF4-FFF2-40B4-BE49-F238E27FC236}">
                <a16:creationId xmlns="" xmlns:a16="http://schemas.microsoft.com/office/drawing/2014/main" id="{4CC75884-0BFE-8E4A-8119-B93CC955691A}"/>
              </a:ext>
            </a:extLst>
          </p:cNvPr>
          <p:cNvCxnSpPr>
            <a:cxnSpLocks/>
          </p:cNvCxnSpPr>
          <p:nvPr/>
        </p:nvCxnSpPr>
        <p:spPr>
          <a:xfrm>
            <a:off x="7278497" y="2427303"/>
            <a:ext cx="1546010" cy="446098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>
            <a:extLst>
              <a:ext uri="{FF2B5EF4-FFF2-40B4-BE49-F238E27FC236}">
                <a16:creationId xmlns="" xmlns:a16="http://schemas.microsoft.com/office/drawing/2014/main" id="{92C390F6-8ACE-3A48-A4DD-51488C182A9D}"/>
              </a:ext>
            </a:extLst>
          </p:cNvPr>
          <p:cNvCxnSpPr>
            <a:cxnSpLocks/>
          </p:cNvCxnSpPr>
          <p:nvPr/>
        </p:nvCxnSpPr>
        <p:spPr>
          <a:xfrm>
            <a:off x="7345651" y="2460619"/>
            <a:ext cx="1487637" cy="1534517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>
            <a:extLst>
              <a:ext uri="{FF2B5EF4-FFF2-40B4-BE49-F238E27FC236}">
                <a16:creationId xmlns="" xmlns:a16="http://schemas.microsoft.com/office/drawing/2014/main" id="{7034E96E-7379-9744-A7D5-22E219D2CBBA}"/>
              </a:ext>
            </a:extLst>
          </p:cNvPr>
          <p:cNvCxnSpPr>
            <a:cxnSpLocks/>
          </p:cNvCxnSpPr>
          <p:nvPr/>
        </p:nvCxnSpPr>
        <p:spPr>
          <a:xfrm>
            <a:off x="7316391" y="2450756"/>
            <a:ext cx="1413855" cy="267539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object 11">
            <a:extLst>
              <a:ext uri="{FF2B5EF4-FFF2-40B4-BE49-F238E27FC236}">
                <a16:creationId xmlns="" xmlns:a16="http://schemas.microsoft.com/office/drawing/2014/main" id="{2344D774-CB5F-634D-AB5C-C85F9B66818F}"/>
              </a:ext>
            </a:extLst>
          </p:cNvPr>
          <p:cNvSpPr txBox="1"/>
          <p:nvPr/>
        </p:nvSpPr>
        <p:spPr>
          <a:xfrm>
            <a:off x="3557767" y="5980004"/>
            <a:ext cx="7414688" cy="423279"/>
          </a:xfrm>
          <a:prstGeom prst="rect">
            <a:avLst/>
          </a:prstGeom>
        </p:spPr>
        <p:txBody>
          <a:bodyPr vert="horz" wrap="square" lIns="0" tIns="49107" rIns="0" bIns="0" rtlCol="0">
            <a:spAutoFit/>
          </a:bodyPr>
          <a:lstStyle/>
          <a:p>
            <a:pPr marL="905911" marR="6773" indent="-888978">
              <a:lnSpc>
                <a:spcPts val="2947"/>
              </a:lnSpc>
              <a:spcBef>
                <a:spcPts val="387"/>
              </a:spcBef>
            </a:pPr>
            <a:r>
              <a:rPr sz="2600" spc="-93" dirty="0">
                <a:latin typeface="Arial"/>
                <a:cs typeface="Arial"/>
              </a:rPr>
              <a:t>2) </a:t>
            </a:r>
            <a:r>
              <a:rPr sz="2800" spc="-53" dirty="0">
                <a:cs typeface="Arial"/>
              </a:rPr>
              <a:t>Define </a:t>
            </a:r>
            <a:r>
              <a:rPr sz="2800" spc="-67" dirty="0">
                <a:cs typeface="Arial"/>
              </a:rPr>
              <a:t>a </a:t>
            </a:r>
            <a:r>
              <a:rPr sz="2800" spc="-27" dirty="0">
                <a:cs typeface="Arial"/>
              </a:rPr>
              <a:t>loss </a:t>
            </a:r>
            <a:r>
              <a:rPr sz="2800" dirty="0">
                <a:cs typeface="Arial"/>
              </a:rPr>
              <a:t>function </a:t>
            </a:r>
            <a:r>
              <a:rPr sz="2800" spc="7" dirty="0">
                <a:cs typeface="Arial"/>
              </a:rPr>
              <a:t>on </a:t>
            </a:r>
            <a:r>
              <a:rPr sz="2800" spc="-7" dirty="0">
                <a:cs typeface="Arial"/>
              </a:rPr>
              <a:t>the </a:t>
            </a:r>
            <a:r>
              <a:rPr sz="2800" spc="7" dirty="0">
                <a:cs typeface="Arial"/>
              </a:rPr>
              <a:t>embeddings,</a:t>
            </a:r>
            <a:r>
              <a:rPr sz="2800" spc="20" dirty="0">
                <a:cs typeface="Arial"/>
              </a:rPr>
              <a:t> </a:t>
            </a:r>
            <a:r>
              <a:rPr sz="2800" b="1" spc="-67" dirty="0">
                <a:cs typeface="Arial"/>
              </a:rPr>
              <a:t>L(</a:t>
            </a:r>
            <a:r>
              <a:rPr sz="2800" b="1" spc="-67" dirty="0" err="1">
                <a:cs typeface="DejaVu Sans"/>
              </a:rPr>
              <a:t>z</a:t>
            </a:r>
            <a:r>
              <a:rPr lang="en-US" sz="2800" b="1" spc="-100" baseline="-17777" dirty="0" err="1">
                <a:cs typeface="DejaVu Sans"/>
              </a:rPr>
              <a:t>v</a:t>
            </a:r>
            <a:r>
              <a:rPr sz="2800" b="1" spc="-67" dirty="0">
                <a:cs typeface="Arial"/>
              </a:rPr>
              <a:t>)</a:t>
            </a:r>
            <a:endParaRPr sz="2800" b="1" dirty="0">
              <a:cs typeface="Arial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="" xmlns:a16="http://schemas.microsoft.com/office/drawing/2014/main" id="{1B8B37FC-B88F-4C45-93BA-15835C477D3E}"/>
              </a:ext>
            </a:extLst>
          </p:cNvPr>
          <p:cNvSpPr txBox="1"/>
          <p:nvPr/>
        </p:nvSpPr>
        <p:spPr>
          <a:xfrm>
            <a:off x="5042539" y="3982984"/>
            <a:ext cx="498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Z</a:t>
            </a:r>
            <a:r>
              <a:rPr lang="en-US" sz="2800" b="1" baseline="-25000" dirty="0"/>
              <a:t>A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="" xmlns:a16="http://schemas.microsoft.com/office/drawing/2014/main" id="{CCBB846C-E8FC-384A-A66B-A7A0913455FA}"/>
              </a:ext>
            </a:extLst>
          </p:cNvPr>
          <p:cNvCxnSpPr>
            <a:cxnSpLocks/>
            <a:stCxn id="183" idx="0"/>
          </p:cNvCxnSpPr>
          <p:nvPr/>
        </p:nvCxnSpPr>
        <p:spPr>
          <a:xfrm flipH="1" flipV="1">
            <a:off x="5515471" y="4548852"/>
            <a:ext cx="1749640" cy="143115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4322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C097C4-98F9-E34C-BE6B-AE743DF6B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-152" dirty="0">
                <a:solidFill>
                  <a:srgbClr val="C00000"/>
                </a:solidFill>
              </a:rPr>
              <a:t>Overview </a:t>
            </a:r>
            <a:r>
              <a:rPr lang="en-US" b="1" spc="-53" dirty="0">
                <a:solidFill>
                  <a:srgbClr val="C00000"/>
                </a:solidFill>
              </a:rPr>
              <a:t>of</a:t>
            </a:r>
            <a:r>
              <a:rPr lang="en-US" b="1" spc="60" dirty="0">
                <a:solidFill>
                  <a:srgbClr val="C00000"/>
                </a:solidFill>
              </a:rPr>
              <a:t> GNN </a:t>
            </a:r>
            <a:r>
              <a:rPr lang="en-US" b="1" spc="-80" dirty="0">
                <a:solidFill>
                  <a:srgbClr val="C00000"/>
                </a:solidFill>
              </a:rPr>
              <a:t>Model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F0178D5-3E7D-4D42-A4EB-1094FD001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18</a:t>
            </a:fld>
            <a:endParaRPr lang="en-US"/>
          </a:p>
        </p:txBody>
      </p:sp>
      <p:sp>
        <p:nvSpPr>
          <p:cNvPr id="5" name="object 3">
            <a:extLst>
              <a:ext uri="{FF2B5EF4-FFF2-40B4-BE49-F238E27FC236}">
                <a16:creationId xmlns="" xmlns:a16="http://schemas.microsoft.com/office/drawing/2014/main" id="{11FDF35E-B48C-D747-8CB1-DB5657F829C8}"/>
              </a:ext>
            </a:extLst>
          </p:cNvPr>
          <p:cNvSpPr/>
          <p:nvPr/>
        </p:nvSpPr>
        <p:spPr>
          <a:xfrm>
            <a:off x="1943101" y="1690688"/>
            <a:ext cx="2442515" cy="2298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" name="object 4">
            <a:extLst>
              <a:ext uri="{FF2B5EF4-FFF2-40B4-BE49-F238E27FC236}">
                <a16:creationId xmlns="" xmlns:a16="http://schemas.microsoft.com/office/drawing/2014/main" id="{7A655665-5258-2F47-AB81-0D3825D0F316}"/>
              </a:ext>
            </a:extLst>
          </p:cNvPr>
          <p:cNvSpPr/>
          <p:nvPr/>
        </p:nvSpPr>
        <p:spPr>
          <a:xfrm>
            <a:off x="1943101" y="4318001"/>
            <a:ext cx="7829855" cy="21748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" name="object 6">
            <a:extLst>
              <a:ext uri="{FF2B5EF4-FFF2-40B4-BE49-F238E27FC236}">
                <a16:creationId xmlns="" xmlns:a16="http://schemas.microsoft.com/office/drawing/2014/main" id="{9BE9E169-0BB6-1949-8FB9-3AA32867ACD4}"/>
              </a:ext>
            </a:extLst>
          </p:cNvPr>
          <p:cNvSpPr txBox="1"/>
          <p:nvPr/>
        </p:nvSpPr>
        <p:spPr>
          <a:xfrm>
            <a:off x="4918709" y="1836757"/>
            <a:ext cx="5503106" cy="79945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505447" marR="6773" indent="-489361">
              <a:lnSpc>
                <a:spcPts val="2907"/>
              </a:lnSpc>
              <a:spcBef>
                <a:spcPts val="420"/>
              </a:spcBef>
            </a:pPr>
            <a:r>
              <a:rPr sz="2800" spc="-93" dirty="0">
                <a:cs typeface="Arial"/>
              </a:rPr>
              <a:t>3) </a:t>
            </a:r>
            <a:r>
              <a:rPr sz="2800" spc="-113" dirty="0">
                <a:cs typeface="Arial"/>
              </a:rPr>
              <a:t>Train </a:t>
            </a:r>
            <a:r>
              <a:rPr sz="2800" spc="7" dirty="0">
                <a:cs typeface="Arial"/>
              </a:rPr>
              <a:t>on </a:t>
            </a:r>
            <a:r>
              <a:rPr sz="2800" spc="-67" dirty="0">
                <a:cs typeface="Arial"/>
              </a:rPr>
              <a:t>a </a:t>
            </a:r>
            <a:r>
              <a:rPr sz="2800" spc="-7" dirty="0">
                <a:cs typeface="Arial"/>
              </a:rPr>
              <a:t>set </a:t>
            </a:r>
            <a:r>
              <a:rPr sz="2800" dirty="0">
                <a:cs typeface="Arial"/>
              </a:rPr>
              <a:t>of </a:t>
            </a:r>
            <a:r>
              <a:rPr sz="2800" spc="7" dirty="0">
                <a:cs typeface="Arial"/>
              </a:rPr>
              <a:t>nodes, </a:t>
            </a:r>
            <a:r>
              <a:rPr sz="2800" spc="-20" dirty="0">
                <a:cs typeface="Arial"/>
              </a:rPr>
              <a:t>i.e., </a:t>
            </a:r>
            <a:r>
              <a:rPr sz="2800" spc="-67" dirty="0">
                <a:cs typeface="Arial"/>
              </a:rPr>
              <a:t>a  </a:t>
            </a:r>
            <a:r>
              <a:rPr sz="2800" spc="27" dirty="0">
                <a:cs typeface="Arial"/>
              </a:rPr>
              <a:t>batch</a:t>
            </a:r>
            <a:r>
              <a:rPr lang="en-US" sz="2800" spc="27" dirty="0">
                <a:cs typeface="Arial"/>
              </a:rPr>
              <a:t> </a:t>
            </a:r>
            <a:r>
              <a:rPr sz="2800" dirty="0">
                <a:cs typeface="Arial"/>
              </a:rPr>
              <a:t>of </a:t>
            </a:r>
            <a:r>
              <a:rPr sz="2800" spc="33" dirty="0">
                <a:cs typeface="Arial"/>
              </a:rPr>
              <a:t>comput</a:t>
            </a:r>
            <a:r>
              <a:rPr lang="en-US" sz="2800" spc="33" dirty="0">
                <a:cs typeface="Arial"/>
              </a:rPr>
              <a:t>ation</a:t>
            </a:r>
            <a:r>
              <a:rPr sz="2800" spc="33" dirty="0">
                <a:cs typeface="Arial"/>
              </a:rPr>
              <a:t> </a:t>
            </a:r>
            <a:r>
              <a:rPr sz="2800" dirty="0">
                <a:cs typeface="Arial"/>
              </a:rPr>
              <a:t>graphs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45F20E32-4EF2-5C47-9F1B-79425A920071}"/>
              </a:ext>
            </a:extLst>
          </p:cNvPr>
          <p:cNvCxnSpPr>
            <a:cxnSpLocks/>
          </p:cNvCxnSpPr>
          <p:nvPr/>
        </p:nvCxnSpPr>
        <p:spPr>
          <a:xfrm flipH="1">
            <a:off x="5650842" y="2686068"/>
            <a:ext cx="1169058" cy="129732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="" xmlns:a16="http://schemas.microsoft.com/office/drawing/2014/main" id="{CBAC5D61-2284-114F-8395-E1E717137C0C}"/>
              </a:ext>
            </a:extLst>
          </p:cNvPr>
          <p:cNvSpPr/>
          <p:nvPr/>
        </p:nvSpPr>
        <p:spPr>
          <a:xfrm>
            <a:off x="1943101" y="4171932"/>
            <a:ext cx="8007654" cy="2435243"/>
          </a:xfrm>
          <a:prstGeom prst="roundRect">
            <a:avLst/>
          </a:prstGeom>
          <a:noFill/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083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D40947-74A7-0843-85D5-DD9061411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-152" dirty="0">
                <a:solidFill>
                  <a:srgbClr val="C00000"/>
                </a:solidFill>
              </a:rPr>
              <a:t>Overview </a:t>
            </a:r>
            <a:r>
              <a:rPr lang="en-US" b="1" spc="-53" dirty="0">
                <a:solidFill>
                  <a:srgbClr val="C00000"/>
                </a:solidFill>
              </a:rPr>
              <a:t>of</a:t>
            </a:r>
            <a:r>
              <a:rPr lang="en-US" b="1" spc="60" dirty="0">
                <a:solidFill>
                  <a:srgbClr val="C00000"/>
                </a:solidFill>
              </a:rPr>
              <a:t> GNN </a:t>
            </a:r>
            <a:r>
              <a:rPr lang="en-US" b="1" spc="-80" dirty="0">
                <a:solidFill>
                  <a:srgbClr val="C00000"/>
                </a:solidFill>
              </a:rPr>
              <a:t>Model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D226719-3FEB-EB43-B55B-B0ECAD7B3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19</a:t>
            </a:fld>
            <a:endParaRPr lang="en-US"/>
          </a:p>
        </p:txBody>
      </p:sp>
      <p:sp>
        <p:nvSpPr>
          <p:cNvPr id="6" name="object 3">
            <a:extLst>
              <a:ext uri="{FF2B5EF4-FFF2-40B4-BE49-F238E27FC236}">
                <a16:creationId xmlns="" xmlns:a16="http://schemas.microsoft.com/office/drawing/2014/main" id="{0EBC1C14-2D81-0040-A84F-3E8B991B8DDB}"/>
              </a:ext>
            </a:extLst>
          </p:cNvPr>
          <p:cNvSpPr/>
          <p:nvPr/>
        </p:nvSpPr>
        <p:spPr>
          <a:xfrm>
            <a:off x="1902065" y="1655940"/>
            <a:ext cx="2274139" cy="25029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object 5">
            <a:extLst>
              <a:ext uri="{FF2B5EF4-FFF2-40B4-BE49-F238E27FC236}">
                <a16:creationId xmlns="" xmlns:a16="http://schemas.microsoft.com/office/drawing/2014/main" id="{3A4DDC77-630D-AB48-A1AB-164E9F92EAA4}"/>
              </a:ext>
            </a:extLst>
          </p:cNvPr>
          <p:cNvSpPr/>
          <p:nvPr/>
        </p:nvSpPr>
        <p:spPr>
          <a:xfrm>
            <a:off x="1560328" y="4500033"/>
            <a:ext cx="8923606" cy="17269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" name="object 6">
            <a:extLst>
              <a:ext uri="{FF2B5EF4-FFF2-40B4-BE49-F238E27FC236}">
                <a16:creationId xmlns="" xmlns:a16="http://schemas.microsoft.com/office/drawing/2014/main" id="{9078CB72-0660-3D4D-BD1E-74EBEF03FD5C}"/>
              </a:ext>
            </a:extLst>
          </p:cNvPr>
          <p:cNvSpPr/>
          <p:nvPr/>
        </p:nvSpPr>
        <p:spPr>
          <a:xfrm>
            <a:off x="1273921" y="4368100"/>
            <a:ext cx="9482979" cy="1997861"/>
          </a:xfrm>
          <a:custGeom>
            <a:avLst/>
            <a:gdLst/>
            <a:ahLst/>
            <a:cxnLst/>
            <a:rect l="l" t="t" r="r" b="b"/>
            <a:pathLst>
              <a:path w="6711950" h="1306195">
                <a:moveTo>
                  <a:pt x="0" y="217697"/>
                </a:moveTo>
                <a:lnTo>
                  <a:pt x="5749" y="167781"/>
                </a:lnTo>
                <a:lnTo>
                  <a:pt x="22126" y="121959"/>
                </a:lnTo>
                <a:lnTo>
                  <a:pt x="47825" y="81538"/>
                </a:lnTo>
                <a:lnTo>
                  <a:pt x="81538" y="47825"/>
                </a:lnTo>
                <a:lnTo>
                  <a:pt x="121958" y="22126"/>
                </a:lnTo>
                <a:lnTo>
                  <a:pt x="167780" y="5749"/>
                </a:lnTo>
                <a:lnTo>
                  <a:pt x="217696" y="0"/>
                </a:lnTo>
                <a:lnTo>
                  <a:pt x="6494193" y="0"/>
                </a:lnTo>
                <a:lnTo>
                  <a:pt x="6544109" y="5749"/>
                </a:lnTo>
                <a:lnTo>
                  <a:pt x="6589929" y="22126"/>
                </a:lnTo>
                <a:lnTo>
                  <a:pt x="6630349" y="47825"/>
                </a:lnTo>
                <a:lnTo>
                  <a:pt x="6664060" y="81538"/>
                </a:lnTo>
                <a:lnTo>
                  <a:pt x="6689758" y="121959"/>
                </a:lnTo>
                <a:lnTo>
                  <a:pt x="6706134" y="167781"/>
                </a:lnTo>
                <a:lnTo>
                  <a:pt x="6711883" y="217697"/>
                </a:lnTo>
                <a:lnTo>
                  <a:pt x="6711883" y="1088450"/>
                </a:lnTo>
                <a:lnTo>
                  <a:pt x="6706134" y="1138366"/>
                </a:lnTo>
                <a:lnTo>
                  <a:pt x="6689758" y="1184188"/>
                </a:lnTo>
                <a:lnTo>
                  <a:pt x="6664060" y="1224609"/>
                </a:lnTo>
                <a:lnTo>
                  <a:pt x="6630349" y="1258323"/>
                </a:lnTo>
                <a:lnTo>
                  <a:pt x="6589929" y="1284023"/>
                </a:lnTo>
                <a:lnTo>
                  <a:pt x="6544109" y="1300401"/>
                </a:lnTo>
                <a:lnTo>
                  <a:pt x="6494193" y="1306150"/>
                </a:lnTo>
                <a:lnTo>
                  <a:pt x="217696" y="1306150"/>
                </a:lnTo>
                <a:lnTo>
                  <a:pt x="167780" y="1300401"/>
                </a:lnTo>
                <a:lnTo>
                  <a:pt x="121958" y="1284023"/>
                </a:lnTo>
                <a:lnTo>
                  <a:pt x="81538" y="1258323"/>
                </a:lnTo>
                <a:lnTo>
                  <a:pt x="47825" y="1224609"/>
                </a:lnTo>
                <a:lnTo>
                  <a:pt x="22126" y="1184188"/>
                </a:lnTo>
                <a:lnTo>
                  <a:pt x="5749" y="1138366"/>
                </a:lnTo>
                <a:lnTo>
                  <a:pt x="0" y="1088450"/>
                </a:lnTo>
                <a:lnTo>
                  <a:pt x="0" y="217697"/>
                </a:lnTo>
                <a:close/>
              </a:path>
            </a:pathLst>
          </a:custGeom>
          <a:ln w="38100">
            <a:solidFill>
              <a:srgbClr val="385D8A"/>
            </a:solidFill>
            <a:prstDash val="sysDash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" name="object 8">
            <a:extLst>
              <a:ext uri="{FF2B5EF4-FFF2-40B4-BE49-F238E27FC236}">
                <a16:creationId xmlns="" xmlns:a16="http://schemas.microsoft.com/office/drawing/2014/main" id="{BDED291B-E099-F244-A27F-025E1406A79D}"/>
              </a:ext>
            </a:extLst>
          </p:cNvPr>
          <p:cNvSpPr/>
          <p:nvPr/>
        </p:nvSpPr>
        <p:spPr>
          <a:xfrm>
            <a:off x="6584909" y="4442905"/>
            <a:ext cx="4035508" cy="1841176"/>
          </a:xfrm>
          <a:custGeom>
            <a:avLst/>
            <a:gdLst/>
            <a:ahLst/>
            <a:cxnLst/>
            <a:rect l="l" t="t" r="r" b="b"/>
            <a:pathLst>
              <a:path w="2854959" h="1225550">
                <a:moveTo>
                  <a:pt x="0" y="204177"/>
                </a:moveTo>
                <a:lnTo>
                  <a:pt x="5392" y="157361"/>
                </a:lnTo>
                <a:lnTo>
                  <a:pt x="20752" y="114385"/>
                </a:lnTo>
                <a:lnTo>
                  <a:pt x="44855" y="76474"/>
                </a:lnTo>
                <a:lnTo>
                  <a:pt x="76474" y="44855"/>
                </a:lnTo>
                <a:lnTo>
                  <a:pt x="114385" y="20752"/>
                </a:lnTo>
                <a:lnTo>
                  <a:pt x="157361" y="5392"/>
                </a:lnTo>
                <a:lnTo>
                  <a:pt x="204177" y="0"/>
                </a:lnTo>
                <a:lnTo>
                  <a:pt x="2650301" y="0"/>
                </a:lnTo>
                <a:lnTo>
                  <a:pt x="2697116" y="5392"/>
                </a:lnTo>
                <a:lnTo>
                  <a:pt x="2740092" y="20752"/>
                </a:lnTo>
                <a:lnTo>
                  <a:pt x="2778003" y="44855"/>
                </a:lnTo>
                <a:lnTo>
                  <a:pt x="2809623" y="76474"/>
                </a:lnTo>
                <a:lnTo>
                  <a:pt x="2833727" y="114385"/>
                </a:lnTo>
                <a:lnTo>
                  <a:pt x="2849088" y="157361"/>
                </a:lnTo>
                <a:lnTo>
                  <a:pt x="2854481" y="204177"/>
                </a:lnTo>
                <a:lnTo>
                  <a:pt x="2854481" y="1020860"/>
                </a:lnTo>
                <a:lnTo>
                  <a:pt x="2849088" y="1067678"/>
                </a:lnTo>
                <a:lnTo>
                  <a:pt x="2833727" y="1110655"/>
                </a:lnTo>
                <a:lnTo>
                  <a:pt x="2809623" y="1148566"/>
                </a:lnTo>
                <a:lnTo>
                  <a:pt x="2778003" y="1180186"/>
                </a:lnTo>
                <a:lnTo>
                  <a:pt x="2740092" y="1204288"/>
                </a:lnTo>
                <a:lnTo>
                  <a:pt x="2697116" y="1219648"/>
                </a:lnTo>
                <a:lnTo>
                  <a:pt x="2650301" y="1225040"/>
                </a:lnTo>
                <a:lnTo>
                  <a:pt x="204177" y="1225040"/>
                </a:lnTo>
                <a:lnTo>
                  <a:pt x="157361" y="1219648"/>
                </a:lnTo>
                <a:lnTo>
                  <a:pt x="114385" y="1204288"/>
                </a:lnTo>
                <a:lnTo>
                  <a:pt x="76474" y="1180186"/>
                </a:lnTo>
                <a:lnTo>
                  <a:pt x="44855" y="1148566"/>
                </a:lnTo>
                <a:lnTo>
                  <a:pt x="20752" y="1110655"/>
                </a:lnTo>
                <a:lnTo>
                  <a:pt x="5392" y="1067678"/>
                </a:lnTo>
                <a:lnTo>
                  <a:pt x="0" y="1020860"/>
                </a:lnTo>
                <a:lnTo>
                  <a:pt x="0" y="204177"/>
                </a:lnTo>
                <a:close/>
              </a:path>
            </a:pathLst>
          </a:custGeom>
          <a:ln w="38100">
            <a:solidFill>
              <a:srgbClr val="C0504D"/>
            </a:solidFill>
            <a:prstDash val="sysDash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" name="object 9">
            <a:extLst>
              <a:ext uri="{FF2B5EF4-FFF2-40B4-BE49-F238E27FC236}">
                <a16:creationId xmlns="" xmlns:a16="http://schemas.microsoft.com/office/drawing/2014/main" id="{EB72472C-53AD-DA46-9E39-9F9717DC4070}"/>
              </a:ext>
            </a:extLst>
          </p:cNvPr>
          <p:cNvSpPr/>
          <p:nvPr/>
        </p:nvSpPr>
        <p:spPr>
          <a:xfrm>
            <a:off x="8280789" y="3700814"/>
            <a:ext cx="215511" cy="615233"/>
          </a:xfrm>
          <a:custGeom>
            <a:avLst/>
            <a:gdLst/>
            <a:ahLst/>
            <a:cxnLst/>
            <a:rect l="l" t="t" r="r" b="b"/>
            <a:pathLst>
              <a:path w="247650" h="687070">
                <a:moveTo>
                  <a:pt x="149575" y="546763"/>
                </a:moveTo>
                <a:lnTo>
                  <a:pt x="100660" y="560489"/>
                </a:lnTo>
                <a:lnTo>
                  <a:pt x="215214" y="686625"/>
                </a:lnTo>
                <a:lnTo>
                  <a:pt x="237412" y="571220"/>
                </a:lnTo>
                <a:lnTo>
                  <a:pt x="156438" y="571220"/>
                </a:lnTo>
                <a:lnTo>
                  <a:pt x="149575" y="546763"/>
                </a:lnTo>
                <a:close/>
              </a:path>
              <a:path w="247650" h="687070">
                <a:moveTo>
                  <a:pt x="198484" y="533039"/>
                </a:moveTo>
                <a:lnTo>
                  <a:pt x="149575" y="546763"/>
                </a:lnTo>
                <a:lnTo>
                  <a:pt x="156438" y="571220"/>
                </a:lnTo>
                <a:lnTo>
                  <a:pt x="205346" y="557491"/>
                </a:lnTo>
                <a:lnTo>
                  <a:pt x="198484" y="533039"/>
                </a:lnTo>
                <a:close/>
              </a:path>
              <a:path w="247650" h="687070">
                <a:moveTo>
                  <a:pt x="247395" y="519315"/>
                </a:moveTo>
                <a:lnTo>
                  <a:pt x="198484" y="533039"/>
                </a:lnTo>
                <a:lnTo>
                  <a:pt x="205346" y="557491"/>
                </a:lnTo>
                <a:lnTo>
                  <a:pt x="156438" y="571220"/>
                </a:lnTo>
                <a:lnTo>
                  <a:pt x="237412" y="571220"/>
                </a:lnTo>
                <a:lnTo>
                  <a:pt x="247395" y="519315"/>
                </a:lnTo>
                <a:close/>
              </a:path>
              <a:path w="247650" h="687070">
                <a:moveTo>
                  <a:pt x="48907" y="0"/>
                </a:moveTo>
                <a:lnTo>
                  <a:pt x="0" y="13728"/>
                </a:lnTo>
                <a:lnTo>
                  <a:pt x="149575" y="546763"/>
                </a:lnTo>
                <a:lnTo>
                  <a:pt x="198484" y="533039"/>
                </a:lnTo>
                <a:lnTo>
                  <a:pt x="48907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13" name="object 11">
            <a:extLst>
              <a:ext uri="{FF2B5EF4-FFF2-40B4-BE49-F238E27FC236}">
                <a16:creationId xmlns="" xmlns:a16="http://schemas.microsoft.com/office/drawing/2014/main" id="{BDB8A175-688D-824A-AF1E-055051E2AE9E}"/>
              </a:ext>
            </a:extLst>
          </p:cNvPr>
          <p:cNvSpPr txBox="1">
            <a:spLocks/>
          </p:cNvSpPr>
          <p:nvPr/>
        </p:nvSpPr>
        <p:spPr>
          <a:xfrm>
            <a:off x="6298565" y="5025021"/>
            <a:ext cx="149860" cy="1365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700" b="0" i="0" kern="1200">
                <a:solidFill>
                  <a:srgbClr val="898989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866">
              <a:spcBef>
                <a:spcPts val="87"/>
              </a:spcBef>
            </a:pPr>
            <a:fld id="{81D60167-4931-47E6-BA6A-407CBD079E47}" type="slidenum">
              <a:rPr lang="en-US" spc="-5" smtClean="0"/>
              <a:pPr marL="33866">
                <a:spcBef>
                  <a:spcPts val="87"/>
                </a:spcBef>
              </a:pPr>
              <a:t>19</a:t>
            </a:fld>
            <a:endParaRPr lang="en-US" spc="-7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FC262CE-321F-5A47-9C64-B479CEAD50BF}"/>
              </a:ext>
            </a:extLst>
          </p:cNvPr>
          <p:cNvSpPr txBox="1"/>
          <p:nvPr/>
        </p:nvSpPr>
        <p:spPr>
          <a:xfrm>
            <a:off x="6973107" y="2772204"/>
            <a:ext cx="28239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pc="-80" dirty="0">
                <a:solidFill>
                  <a:srgbClr val="FF0000"/>
                </a:solidFill>
                <a:cs typeface="Arial"/>
              </a:rPr>
              <a:t>Even </a:t>
            </a:r>
            <a:r>
              <a:rPr lang="en-US" sz="2800" spc="-13" dirty="0">
                <a:solidFill>
                  <a:srgbClr val="FF0000"/>
                </a:solidFill>
                <a:cs typeface="Arial"/>
              </a:rPr>
              <a:t>for </a:t>
            </a:r>
            <a:r>
              <a:rPr lang="en-US" sz="2800" dirty="0">
                <a:solidFill>
                  <a:srgbClr val="FF0000"/>
                </a:solidFill>
                <a:cs typeface="Arial"/>
              </a:rPr>
              <a:t>nodes </a:t>
            </a:r>
            <a:r>
              <a:rPr lang="en-US" sz="2800" spc="20" dirty="0">
                <a:solidFill>
                  <a:srgbClr val="FF0000"/>
                </a:solidFill>
                <a:cs typeface="Arial"/>
              </a:rPr>
              <a:t>we </a:t>
            </a:r>
          </a:p>
          <a:p>
            <a:r>
              <a:rPr lang="en-US" sz="2800" spc="-53" dirty="0">
                <a:solidFill>
                  <a:srgbClr val="FF0000"/>
                </a:solidFill>
                <a:cs typeface="Arial"/>
              </a:rPr>
              <a:t>never </a:t>
            </a:r>
            <a:r>
              <a:rPr lang="en-US" sz="2800" spc="-13" dirty="0">
                <a:solidFill>
                  <a:srgbClr val="FF0000"/>
                </a:solidFill>
                <a:cs typeface="Arial"/>
              </a:rPr>
              <a:t>trained</a:t>
            </a:r>
            <a:r>
              <a:rPr lang="en-US" sz="2800" spc="13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2800" spc="-47" dirty="0">
                <a:solidFill>
                  <a:srgbClr val="FF0000"/>
                </a:solidFill>
                <a:cs typeface="Arial"/>
              </a:rPr>
              <a:t>on!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965CD3D-C5B2-8B41-874F-D6BAB889D549}"/>
              </a:ext>
            </a:extLst>
          </p:cNvPr>
          <p:cNvSpPr txBox="1"/>
          <p:nvPr/>
        </p:nvSpPr>
        <p:spPr>
          <a:xfrm>
            <a:off x="4594155" y="2002174"/>
            <a:ext cx="6759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93" dirty="0">
                <a:cs typeface="Arial"/>
              </a:rPr>
              <a:t>4) </a:t>
            </a:r>
            <a:r>
              <a:rPr lang="en-US" sz="2800" spc="-33" dirty="0">
                <a:cs typeface="Arial"/>
              </a:rPr>
              <a:t>Generate </a:t>
            </a:r>
            <a:r>
              <a:rPr lang="en-US" sz="2800" spc="7" dirty="0">
                <a:cs typeface="Arial"/>
              </a:rPr>
              <a:t>embeddings </a:t>
            </a:r>
            <a:r>
              <a:rPr lang="en-US" sz="2800" spc="-7" dirty="0">
                <a:cs typeface="Arial"/>
              </a:rPr>
              <a:t>for </a:t>
            </a:r>
            <a:r>
              <a:rPr lang="en-US" sz="2800" dirty="0">
                <a:cs typeface="Arial"/>
              </a:rPr>
              <a:t>nodes </a:t>
            </a:r>
            <a:r>
              <a:rPr lang="en-US" sz="2800" spc="-47" dirty="0">
                <a:cs typeface="Arial"/>
              </a:rPr>
              <a:t>as</a:t>
            </a:r>
            <a:r>
              <a:rPr lang="en-US" sz="2800" spc="20" dirty="0">
                <a:cs typeface="Arial"/>
              </a:rPr>
              <a:t> </a:t>
            </a:r>
            <a:r>
              <a:rPr lang="en-US" sz="2800" spc="-13" dirty="0">
                <a:cs typeface="Arial"/>
              </a:rPr>
              <a:t>needed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8A971B24-38F5-0A44-9B81-4AD719E38AD7}"/>
              </a:ext>
            </a:extLst>
          </p:cNvPr>
          <p:cNvCxnSpPr>
            <a:cxnSpLocks/>
          </p:cNvCxnSpPr>
          <p:nvPr/>
        </p:nvCxnSpPr>
        <p:spPr>
          <a:xfrm flipH="1">
            <a:off x="5753100" y="2619298"/>
            <a:ext cx="952500" cy="161940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42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B3CF55-F9F4-D644-B841-E326E8CE2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F369F78-CCDF-1F41-8395-0FD916596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2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="" xmlns:a16="http://schemas.microsoft.com/office/drawing/2014/main" id="{7A454651-0CC2-5141-893F-E892CB1040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7888374"/>
              </p:ext>
            </p:extLst>
          </p:nvPr>
        </p:nvGraphicFramePr>
        <p:xfrm>
          <a:off x="647819" y="1004032"/>
          <a:ext cx="7609254" cy="5853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="" xmlns:a16="http://schemas.microsoft.com/office/drawing/2014/main" id="{014B9154-885F-D248-9F85-90C180A6E8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0993666"/>
              </p:ext>
            </p:extLst>
          </p:nvPr>
        </p:nvGraphicFramePr>
        <p:xfrm>
          <a:off x="6417385" y="1325563"/>
          <a:ext cx="5505938" cy="4769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2383439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132BC1-64A3-2447-AE5C-96B198950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60" dirty="0">
                <a:solidFill>
                  <a:srgbClr val="C00000"/>
                </a:solidFill>
              </a:rPr>
              <a:t>GNN </a:t>
            </a:r>
            <a:r>
              <a:rPr lang="en-US" b="1" spc="-80" dirty="0">
                <a:solidFill>
                  <a:srgbClr val="C00000"/>
                </a:solidFill>
              </a:rPr>
              <a:t>Model: A Case Study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7411C10-9D64-CB43-A312-F145D8591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9580"/>
            <a:ext cx="10990385" cy="435133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Basic approach</a:t>
            </a:r>
            <a:r>
              <a:rPr lang="en-US" sz="3200" dirty="0"/>
              <a:t>: Average neighbor information and apply a neural network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2F6F9C3-6A18-1946-9776-99892FAFB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20</a:t>
            </a:fld>
            <a:endParaRPr lang="en-US"/>
          </a:p>
        </p:txBody>
      </p:sp>
      <p:sp>
        <p:nvSpPr>
          <p:cNvPr id="89" name="object 7">
            <a:extLst>
              <a:ext uri="{FF2B5EF4-FFF2-40B4-BE49-F238E27FC236}">
                <a16:creationId xmlns="" xmlns:a16="http://schemas.microsoft.com/office/drawing/2014/main" id="{EC3A1AB6-89CC-2145-99EF-5B1AC9BA732A}"/>
              </a:ext>
            </a:extLst>
          </p:cNvPr>
          <p:cNvSpPr/>
          <p:nvPr/>
        </p:nvSpPr>
        <p:spPr>
          <a:xfrm>
            <a:off x="3141735" y="5229016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0" name="object 7">
            <a:extLst>
              <a:ext uri="{FF2B5EF4-FFF2-40B4-BE49-F238E27FC236}">
                <a16:creationId xmlns="" xmlns:a16="http://schemas.microsoft.com/office/drawing/2014/main" id="{6EC5207C-3B35-B248-A3D9-CDDD4AC2CEB5}"/>
              </a:ext>
            </a:extLst>
          </p:cNvPr>
          <p:cNvSpPr/>
          <p:nvPr/>
        </p:nvSpPr>
        <p:spPr>
          <a:xfrm>
            <a:off x="4096948" y="4726904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1" name="object 7">
            <a:extLst>
              <a:ext uri="{FF2B5EF4-FFF2-40B4-BE49-F238E27FC236}">
                <a16:creationId xmlns="" xmlns:a16="http://schemas.microsoft.com/office/drawing/2014/main" id="{166F9CE1-F454-4249-A416-4847607665B9}"/>
              </a:ext>
            </a:extLst>
          </p:cNvPr>
          <p:cNvSpPr/>
          <p:nvPr/>
        </p:nvSpPr>
        <p:spPr>
          <a:xfrm>
            <a:off x="3814934" y="4092001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2" name="object 7">
            <a:extLst>
              <a:ext uri="{FF2B5EF4-FFF2-40B4-BE49-F238E27FC236}">
                <a16:creationId xmlns="" xmlns:a16="http://schemas.microsoft.com/office/drawing/2014/main" id="{ABA9E37F-E8D3-A441-92D6-52FC2A1381BB}"/>
              </a:ext>
            </a:extLst>
          </p:cNvPr>
          <p:cNvSpPr/>
          <p:nvPr/>
        </p:nvSpPr>
        <p:spPr>
          <a:xfrm>
            <a:off x="3484149" y="3187588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3" name="object 7">
            <a:extLst>
              <a:ext uri="{FF2B5EF4-FFF2-40B4-BE49-F238E27FC236}">
                <a16:creationId xmlns="" xmlns:a16="http://schemas.microsoft.com/office/drawing/2014/main" id="{E7B552ED-CE8C-7E49-8F59-C83C60D7A02D}"/>
              </a:ext>
            </a:extLst>
          </p:cNvPr>
          <p:cNvSpPr/>
          <p:nvPr/>
        </p:nvSpPr>
        <p:spPr>
          <a:xfrm>
            <a:off x="1905321" y="4980770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94" name="object 7">
            <a:extLst>
              <a:ext uri="{FF2B5EF4-FFF2-40B4-BE49-F238E27FC236}">
                <a16:creationId xmlns="" xmlns:a16="http://schemas.microsoft.com/office/drawing/2014/main" id="{5A3EC244-4013-414A-BE1C-94CD31E0D6FB}"/>
              </a:ext>
            </a:extLst>
          </p:cNvPr>
          <p:cNvSpPr/>
          <p:nvPr/>
        </p:nvSpPr>
        <p:spPr>
          <a:xfrm>
            <a:off x="2276516" y="3989355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7" cstate="print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5" name="object 4">
            <a:extLst>
              <a:ext uri="{FF2B5EF4-FFF2-40B4-BE49-F238E27FC236}">
                <a16:creationId xmlns="" xmlns:a16="http://schemas.microsoft.com/office/drawing/2014/main" id="{C529CFF5-CDC6-DE4B-A73C-EDDEAF455B9E}"/>
              </a:ext>
            </a:extLst>
          </p:cNvPr>
          <p:cNvSpPr/>
          <p:nvPr/>
        </p:nvSpPr>
        <p:spPr>
          <a:xfrm>
            <a:off x="6092328" y="4588459"/>
            <a:ext cx="57573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999" y="0"/>
                </a:lnTo>
              </a:path>
            </a:pathLst>
          </a:custGeom>
          <a:ln w="20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6" name="object 5">
            <a:extLst>
              <a:ext uri="{FF2B5EF4-FFF2-40B4-BE49-F238E27FC236}">
                <a16:creationId xmlns="" xmlns:a16="http://schemas.microsoft.com/office/drawing/2014/main" id="{03B428DB-DDA8-384A-ABEA-F9E34F19D632}"/>
              </a:ext>
            </a:extLst>
          </p:cNvPr>
          <p:cNvSpPr/>
          <p:nvPr/>
        </p:nvSpPr>
        <p:spPr>
          <a:xfrm>
            <a:off x="5976806" y="4523994"/>
            <a:ext cx="129540" cy="129540"/>
          </a:xfrm>
          <a:custGeom>
            <a:avLst/>
            <a:gdLst/>
            <a:ahLst/>
            <a:cxnLst/>
            <a:rect l="l" t="t" r="r" b="b"/>
            <a:pathLst>
              <a:path w="97154" h="97154">
                <a:moveTo>
                  <a:pt x="96723" y="0"/>
                </a:moveTo>
                <a:lnTo>
                  <a:pt x="0" y="48348"/>
                </a:lnTo>
                <a:lnTo>
                  <a:pt x="96723" y="96710"/>
                </a:lnTo>
                <a:lnTo>
                  <a:pt x="967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7" name="object 6">
            <a:extLst>
              <a:ext uri="{FF2B5EF4-FFF2-40B4-BE49-F238E27FC236}">
                <a16:creationId xmlns="" xmlns:a16="http://schemas.microsoft.com/office/drawing/2014/main" id="{81E9EDD2-E650-424A-82BC-A9C69C83F7F0}"/>
              </a:ext>
            </a:extLst>
          </p:cNvPr>
          <p:cNvSpPr/>
          <p:nvPr/>
        </p:nvSpPr>
        <p:spPr>
          <a:xfrm>
            <a:off x="6149662" y="4184057"/>
            <a:ext cx="876300" cy="796713"/>
          </a:xfrm>
          <a:custGeom>
            <a:avLst/>
            <a:gdLst/>
            <a:ahLst/>
            <a:cxnLst/>
            <a:rect l="l" t="t" r="r" b="b"/>
            <a:pathLst>
              <a:path w="657225" h="597535">
                <a:moveTo>
                  <a:pt x="0" y="0"/>
                </a:moveTo>
                <a:lnTo>
                  <a:pt x="657212" y="0"/>
                </a:lnTo>
                <a:lnTo>
                  <a:pt x="657212" y="597141"/>
                </a:lnTo>
                <a:lnTo>
                  <a:pt x="0" y="597141"/>
                </a:lnTo>
                <a:lnTo>
                  <a:pt x="0" y="0"/>
                </a:lnTo>
                <a:close/>
              </a:path>
            </a:pathLst>
          </a:custGeom>
          <a:solidFill>
            <a:srgbClr val="DCDEE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8" name="object 7">
            <a:extLst>
              <a:ext uri="{FF2B5EF4-FFF2-40B4-BE49-F238E27FC236}">
                <a16:creationId xmlns="" xmlns:a16="http://schemas.microsoft.com/office/drawing/2014/main" id="{1AEA5FAD-424E-D44D-9658-143AE2EBF320}"/>
              </a:ext>
            </a:extLst>
          </p:cNvPr>
          <p:cNvSpPr/>
          <p:nvPr/>
        </p:nvSpPr>
        <p:spPr>
          <a:xfrm>
            <a:off x="6149662" y="4184057"/>
            <a:ext cx="876300" cy="796713"/>
          </a:xfrm>
          <a:custGeom>
            <a:avLst/>
            <a:gdLst/>
            <a:ahLst/>
            <a:cxnLst/>
            <a:rect l="l" t="t" r="r" b="b"/>
            <a:pathLst>
              <a:path w="657225" h="597535">
                <a:moveTo>
                  <a:pt x="0" y="0"/>
                </a:moveTo>
                <a:lnTo>
                  <a:pt x="657212" y="0"/>
                </a:lnTo>
                <a:lnTo>
                  <a:pt x="657212" y="597138"/>
                </a:lnTo>
                <a:lnTo>
                  <a:pt x="0" y="59713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9" name="object 8">
            <a:extLst>
              <a:ext uri="{FF2B5EF4-FFF2-40B4-BE49-F238E27FC236}">
                <a16:creationId xmlns="" xmlns:a16="http://schemas.microsoft.com/office/drawing/2014/main" id="{E502785B-EC68-AB46-9A33-04B7FC07266E}"/>
              </a:ext>
            </a:extLst>
          </p:cNvPr>
          <p:cNvSpPr/>
          <p:nvPr/>
        </p:nvSpPr>
        <p:spPr>
          <a:xfrm>
            <a:off x="3415185" y="4878717"/>
            <a:ext cx="703580" cy="451273"/>
          </a:xfrm>
          <a:custGeom>
            <a:avLst/>
            <a:gdLst/>
            <a:ahLst/>
            <a:cxnLst/>
            <a:rect l="l" t="t" r="r" b="b"/>
            <a:pathLst>
              <a:path w="527685" h="338454">
                <a:moveTo>
                  <a:pt x="0" y="329826"/>
                </a:moveTo>
                <a:lnTo>
                  <a:pt x="521865" y="0"/>
                </a:lnTo>
                <a:lnTo>
                  <a:pt x="527248" y="8516"/>
                </a:lnTo>
                <a:lnTo>
                  <a:pt x="5382" y="338343"/>
                </a:lnTo>
                <a:lnTo>
                  <a:pt x="0" y="329826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0" name="object 9">
            <a:extLst>
              <a:ext uri="{FF2B5EF4-FFF2-40B4-BE49-F238E27FC236}">
                <a16:creationId xmlns="" xmlns:a16="http://schemas.microsoft.com/office/drawing/2014/main" id="{31754BD3-6145-0F4B-956A-DB35CC39D018}"/>
              </a:ext>
            </a:extLst>
          </p:cNvPr>
          <p:cNvSpPr/>
          <p:nvPr/>
        </p:nvSpPr>
        <p:spPr>
          <a:xfrm>
            <a:off x="7122871" y="4527567"/>
            <a:ext cx="129540" cy="129540"/>
          </a:xfrm>
          <a:custGeom>
            <a:avLst/>
            <a:gdLst/>
            <a:ahLst/>
            <a:cxnLst/>
            <a:rect l="l" t="t" r="r" b="b"/>
            <a:pathLst>
              <a:path w="97154" h="97154">
                <a:moveTo>
                  <a:pt x="96723" y="0"/>
                </a:moveTo>
                <a:lnTo>
                  <a:pt x="0" y="48348"/>
                </a:lnTo>
                <a:lnTo>
                  <a:pt x="96723" y="96710"/>
                </a:lnTo>
                <a:lnTo>
                  <a:pt x="96723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1" name="object 10">
            <a:extLst>
              <a:ext uri="{FF2B5EF4-FFF2-40B4-BE49-F238E27FC236}">
                <a16:creationId xmlns="" xmlns:a16="http://schemas.microsoft.com/office/drawing/2014/main" id="{B214EE2A-06E5-3445-BCD7-040D3B19BC64}"/>
              </a:ext>
            </a:extLst>
          </p:cNvPr>
          <p:cNvSpPr/>
          <p:nvPr/>
        </p:nvSpPr>
        <p:spPr>
          <a:xfrm>
            <a:off x="7227514" y="4802854"/>
            <a:ext cx="906685" cy="746841"/>
          </a:xfrm>
          <a:custGeom>
            <a:avLst/>
            <a:gdLst/>
            <a:ahLst/>
            <a:cxnLst/>
            <a:rect l="l" t="t" r="r" b="b"/>
            <a:pathLst>
              <a:path w="648970" h="546735">
                <a:moveTo>
                  <a:pt x="0" y="0"/>
                </a:moveTo>
                <a:lnTo>
                  <a:pt x="7705" y="6490"/>
                </a:lnTo>
                <a:lnTo>
                  <a:pt x="648731" y="546468"/>
                </a:lnTo>
              </a:path>
            </a:pathLst>
          </a:custGeom>
          <a:ln w="20149">
            <a:solidFill>
              <a:srgbClr val="53585F"/>
            </a:solidFill>
            <a:prstDash val="dash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2" name="object 11">
            <a:extLst>
              <a:ext uri="{FF2B5EF4-FFF2-40B4-BE49-F238E27FC236}">
                <a16:creationId xmlns="" xmlns:a16="http://schemas.microsoft.com/office/drawing/2014/main" id="{44BEF29C-1E39-A740-9306-100ECD82A17F}"/>
              </a:ext>
            </a:extLst>
          </p:cNvPr>
          <p:cNvSpPr/>
          <p:nvPr/>
        </p:nvSpPr>
        <p:spPr>
          <a:xfrm>
            <a:off x="7139160" y="4728430"/>
            <a:ext cx="140547" cy="132927"/>
          </a:xfrm>
          <a:custGeom>
            <a:avLst/>
            <a:gdLst/>
            <a:ahLst/>
            <a:cxnLst/>
            <a:rect l="l" t="t" r="r" b="b"/>
            <a:pathLst>
              <a:path w="105410" h="99695">
                <a:moveTo>
                  <a:pt x="0" y="0"/>
                </a:moveTo>
                <a:lnTo>
                  <a:pt x="42811" y="99288"/>
                </a:lnTo>
                <a:lnTo>
                  <a:pt x="105117" y="25323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3" name="object 12">
            <a:extLst>
              <a:ext uri="{FF2B5EF4-FFF2-40B4-BE49-F238E27FC236}">
                <a16:creationId xmlns="" xmlns:a16="http://schemas.microsoft.com/office/drawing/2014/main" id="{2030643C-0ABB-1545-8D18-FA8A94FF039A}"/>
              </a:ext>
            </a:extLst>
          </p:cNvPr>
          <p:cNvSpPr/>
          <p:nvPr/>
        </p:nvSpPr>
        <p:spPr>
          <a:xfrm>
            <a:off x="7229868" y="3594615"/>
            <a:ext cx="964353" cy="760307"/>
          </a:xfrm>
          <a:custGeom>
            <a:avLst/>
            <a:gdLst/>
            <a:ahLst/>
            <a:cxnLst/>
            <a:rect l="l" t="t" r="r" b="b"/>
            <a:pathLst>
              <a:path w="723264" h="570229">
                <a:moveTo>
                  <a:pt x="0" y="570025"/>
                </a:moveTo>
                <a:lnTo>
                  <a:pt x="7910" y="563787"/>
                </a:lnTo>
                <a:lnTo>
                  <a:pt x="722769" y="0"/>
                </a:lnTo>
              </a:path>
            </a:pathLst>
          </a:custGeom>
          <a:ln w="20149">
            <a:solidFill>
              <a:srgbClr val="53585F"/>
            </a:solidFill>
            <a:prstDash val="dash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4" name="object 13">
            <a:extLst>
              <a:ext uri="{FF2B5EF4-FFF2-40B4-BE49-F238E27FC236}">
                <a16:creationId xmlns="" xmlns:a16="http://schemas.microsoft.com/office/drawing/2014/main" id="{EC0689F6-95FB-364E-9EEB-3B55BA332D58}"/>
              </a:ext>
            </a:extLst>
          </p:cNvPr>
          <p:cNvSpPr/>
          <p:nvPr/>
        </p:nvSpPr>
        <p:spPr>
          <a:xfrm>
            <a:off x="7139161" y="4295700"/>
            <a:ext cx="141393" cy="131233"/>
          </a:xfrm>
          <a:custGeom>
            <a:avLst/>
            <a:gdLst/>
            <a:ahLst/>
            <a:cxnLst/>
            <a:rect l="l" t="t" r="r" b="b"/>
            <a:pathLst>
              <a:path w="106045" h="98425">
                <a:moveTo>
                  <a:pt x="45986" y="0"/>
                </a:moveTo>
                <a:lnTo>
                  <a:pt x="0" y="97866"/>
                </a:lnTo>
                <a:lnTo>
                  <a:pt x="105879" y="75946"/>
                </a:lnTo>
                <a:lnTo>
                  <a:pt x="45986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5" name="object 14">
            <a:extLst>
              <a:ext uri="{FF2B5EF4-FFF2-40B4-BE49-F238E27FC236}">
                <a16:creationId xmlns="" xmlns:a16="http://schemas.microsoft.com/office/drawing/2014/main" id="{8C694BF9-5A5A-A64A-BEA2-08550007F762}"/>
              </a:ext>
            </a:extLst>
          </p:cNvPr>
          <p:cNvSpPr/>
          <p:nvPr/>
        </p:nvSpPr>
        <p:spPr>
          <a:xfrm>
            <a:off x="8674778" y="3127401"/>
            <a:ext cx="393700" cy="414020"/>
          </a:xfrm>
          <a:custGeom>
            <a:avLst/>
            <a:gdLst/>
            <a:ahLst/>
            <a:cxnLst/>
            <a:rect l="l" t="t" r="r" b="b"/>
            <a:pathLst>
              <a:path w="295275" h="310514">
                <a:moveTo>
                  <a:pt x="224256" y="0"/>
                </a:moveTo>
                <a:lnTo>
                  <a:pt x="0" y="64312"/>
                </a:lnTo>
                <a:lnTo>
                  <a:pt x="70548" y="310311"/>
                </a:lnTo>
                <a:lnTo>
                  <a:pt x="294805" y="246011"/>
                </a:lnTo>
                <a:lnTo>
                  <a:pt x="224256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6" name="object 15">
            <a:extLst>
              <a:ext uri="{FF2B5EF4-FFF2-40B4-BE49-F238E27FC236}">
                <a16:creationId xmlns="" xmlns:a16="http://schemas.microsoft.com/office/drawing/2014/main" id="{2363279F-9CC3-C24A-AB19-C3186D59CD8F}"/>
              </a:ext>
            </a:extLst>
          </p:cNvPr>
          <p:cNvSpPr/>
          <p:nvPr/>
        </p:nvSpPr>
        <p:spPr>
          <a:xfrm>
            <a:off x="8674778" y="3127411"/>
            <a:ext cx="393700" cy="414020"/>
          </a:xfrm>
          <a:custGeom>
            <a:avLst/>
            <a:gdLst/>
            <a:ahLst/>
            <a:cxnLst/>
            <a:rect l="l" t="t" r="r" b="b"/>
            <a:pathLst>
              <a:path w="295275" h="310514">
                <a:moveTo>
                  <a:pt x="0" y="64304"/>
                </a:moveTo>
                <a:lnTo>
                  <a:pt x="224256" y="0"/>
                </a:lnTo>
                <a:lnTo>
                  <a:pt x="294795" y="245998"/>
                </a:lnTo>
                <a:lnTo>
                  <a:pt x="70538" y="310303"/>
                </a:lnTo>
                <a:lnTo>
                  <a:pt x="0" y="64304"/>
                </a:lnTo>
              </a:path>
            </a:pathLst>
          </a:custGeom>
          <a:ln w="317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7" name="object 16">
            <a:extLst>
              <a:ext uri="{FF2B5EF4-FFF2-40B4-BE49-F238E27FC236}">
                <a16:creationId xmlns="" xmlns:a16="http://schemas.microsoft.com/office/drawing/2014/main" id="{E508CF05-CC1C-7F4D-BAC6-6A1DD68A55DE}"/>
              </a:ext>
            </a:extLst>
          </p:cNvPr>
          <p:cNvSpPr/>
          <p:nvPr/>
        </p:nvSpPr>
        <p:spPr>
          <a:xfrm>
            <a:off x="9107176" y="2934371"/>
            <a:ext cx="751840" cy="291253"/>
          </a:xfrm>
          <a:custGeom>
            <a:avLst/>
            <a:gdLst/>
            <a:ahLst/>
            <a:cxnLst/>
            <a:rect l="l" t="t" r="r" b="b"/>
            <a:pathLst>
              <a:path w="563879" h="218439">
                <a:moveTo>
                  <a:pt x="0" y="217982"/>
                </a:moveTo>
                <a:lnTo>
                  <a:pt x="4698" y="216165"/>
                </a:lnTo>
                <a:lnTo>
                  <a:pt x="563781" y="0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8" name="object 17">
            <a:extLst>
              <a:ext uri="{FF2B5EF4-FFF2-40B4-BE49-F238E27FC236}">
                <a16:creationId xmlns="" xmlns:a16="http://schemas.microsoft.com/office/drawing/2014/main" id="{C3ABC0FD-E64A-CC4C-B197-A2D8F81C35FA}"/>
              </a:ext>
            </a:extLst>
          </p:cNvPr>
          <p:cNvSpPr/>
          <p:nvPr/>
        </p:nvSpPr>
        <p:spPr>
          <a:xfrm>
            <a:off x="9038268" y="3184990"/>
            <a:ext cx="89747" cy="75353"/>
          </a:xfrm>
          <a:custGeom>
            <a:avLst/>
            <a:gdLst/>
            <a:ahLst/>
            <a:cxnLst/>
            <a:rect l="l" t="t" r="r" b="b"/>
            <a:pathLst>
              <a:path w="67310" h="56514">
                <a:moveTo>
                  <a:pt x="45478" y="0"/>
                </a:moveTo>
                <a:lnTo>
                  <a:pt x="0" y="49999"/>
                </a:lnTo>
                <a:lnTo>
                  <a:pt x="67284" y="56387"/>
                </a:lnTo>
                <a:lnTo>
                  <a:pt x="45478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9" name="object 18">
            <a:extLst>
              <a:ext uri="{FF2B5EF4-FFF2-40B4-BE49-F238E27FC236}">
                <a16:creationId xmlns="" xmlns:a16="http://schemas.microsoft.com/office/drawing/2014/main" id="{9BD5EA09-8286-5E43-A290-9D71D73FE13B}"/>
              </a:ext>
            </a:extLst>
          </p:cNvPr>
          <p:cNvSpPr/>
          <p:nvPr/>
        </p:nvSpPr>
        <p:spPr>
          <a:xfrm>
            <a:off x="8645581" y="3383635"/>
            <a:ext cx="78740" cy="25400"/>
          </a:xfrm>
          <a:custGeom>
            <a:avLst/>
            <a:gdLst/>
            <a:ahLst/>
            <a:cxnLst/>
            <a:rect l="l" t="t" r="r" b="b"/>
            <a:pathLst>
              <a:path w="59054" h="19050">
                <a:moveTo>
                  <a:pt x="58561" y="0"/>
                </a:moveTo>
                <a:lnTo>
                  <a:pt x="9587" y="15811"/>
                </a:lnTo>
                <a:lnTo>
                  <a:pt x="0" y="18907"/>
                </a:lnTo>
              </a:path>
            </a:pathLst>
          </a:custGeom>
          <a:ln w="20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0" name="object 19">
            <a:extLst>
              <a:ext uri="{FF2B5EF4-FFF2-40B4-BE49-F238E27FC236}">
                <a16:creationId xmlns="" xmlns:a16="http://schemas.microsoft.com/office/drawing/2014/main" id="{061B74B8-64E6-D64B-A232-D7044BFD29DD}"/>
              </a:ext>
            </a:extLst>
          </p:cNvPr>
          <p:cNvSpPr/>
          <p:nvPr/>
        </p:nvSpPr>
        <p:spPr>
          <a:xfrm>
            <a:off x="8535652" y="3343351"/>
            <a:ext cx="143085" cy="122767"/>
          </a:xfrm>
          <a:custGeom>
            <a:avLst/>
            <a:gdLst/>
            <a:ahLst/>
            <a:cxnLst/>
            <a:rect l="l" t="t" r="r" b="b"/>
            <a:pathLst>
              <a:path w="107314" h="92075">
                <a:moveTo>
                  <a:pt x="77177" y="0"/>
                </a:moveTo>
                <a:lnTo>
                  <a:pt x="0" y="75742"/>
                </a:lnTo>
                <a:lnTo>
                  <a:pt x="106895" y="92036"/>
                </a:lnTo>
                <a:lnTo>
                  <a:pt x="771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1" name="object 20">
            <a:extLst>
              <a:ext uri="{FF2B5EF4-FFF2-40B4-BE49-F238E27FC236}">
                <a16:creationId xmlns="" xmlns:a16="http://schemas.microsoft.com/office/drawing/2014/main" id="{DE1D936E-0AC2-8343-BF74-BCF6DC830AF0}"/>
              </a:ext>
            </a:extLst>
          </p:cNvPr>
          <p:cNvSpPr/>
          <p:nvPr/>
        </p:nvSpPr>
        <p:spPr>
          <a:xfrm>
            <a:off x="8704444" y="4339048"/>
            <a:ext cx="323427" cy="352213"/>
          </a:xfrm>
          <a:custGeom>
            <a:avLst/>
            <a:gdLst/>
            <a:ahLst/>
            <a:cxnLst/>
            <a:rect l="l" t="t" r="r" b="b"/>
            <a:pathLst>
              <a:path w="242570" h="264160">
                <a:moveTo>
                  <a:pt x="233146" y="0"/>
                </a:moveTo>
                <a:lnTo>
                  <a:pt x="0" y="8140"/>
                </a:lnTo>
                <a:lnTo>
                  <a:pt x="8928" y="263893"/>
                </a:lnTo>
                <a:lnTo>
                  <a:pt x="242087" y="255752"/>
                </a:lnTo>
                <a:lnTo>
                  <a:pt x="233146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2" name="object 21">
            <a:extLst>
              <a:ext uri="{FF2B5EF4-FFF2-40B4-BE49-F238E27FC236}">
                <a16:creationId xmlns="" xmlns:a16="http://schemas.microsoft.com/office/drawing/2014/main" id="{19D35896-A8C3-EA40-88B5-D552C870079E}"/>
              </a:ext>
            </a:extLst>
          </p:cNvPr>
          <p:cNvSpPr/>
          <p:nvPr/>
        </p:nvSpPr>
        <p:spPr>
          <a:xfrm>
            <a:off x="8704444" y="4339047"/>
            <a:ext cx="323427" cy="352213"/>
          </a:xfrm>
          <a:custGeom>
            <a:avLst/>
            <a:gdLst/>
            <a:ahLst/>
            <a:cxnLst/>
            <a:rect l="l" t="t" r="r" b="b"/>
            <a:pathLst>
              <a:path w="242570" h="264160">
                <a:moveTo>
                  <a:pt x="0" y="8141"/>
                </a:moveTo>
                <a:lnTo>
                  <a:pt x="233150" y="0"/>
                </a:lnTo>
                <a:lnTo>
                  <a:pt x="242081" y="255756"/>
                </a:lnTo>
                <a:lnTo>
                  <a:pt x="8931" y="263898"/>
                </a:lnTo>
                <a:lnTo>
                  <a:pt x="0" y="8141"/>
                </a:lnTo>
              </a:path>
            </a:pathLst>
          </a:custGeom>
          <a:ln w="317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3" name="object 22">
            <a:extLst>
              <a:ext uri="{FF2B5EF4-FFF2-40B4-BE49-F238E27FC236}">
                <a16:creationId xmlns="" xmlns:a16="http://schemas.microsoft.com/office/drawing/2014/main" id="{FB0A77C1-1DD6-EE4C-A57C-E209FE5B6CCF}"/>
              </a:ext>
            </a:extLst>
          </p:cNvPr>
          <p:cNvSpPr/>
          <p:nvPr/>
        </p:nvSpPr>
        <p:spPr>
          <a:xfrm>
            <a:off x="8628780" y="4527143"/>
            <a:ext cx="82125" cy="5927"/>
          </a:xfrm>
          <a:custGeom>
            <a:avLst/>
            <a:gdLst/>
            <a:ahLst/>
            <a:cxnLst/>
            <a:rect l="l" t="t" r="r" b="b"/>
            <a:pathLst>
              <a:path w="61595" h="4445">
                <a:moveTo>
                  <a:pt x="61396" y="0"/>
                </a:moveTo>
                <a:lnTo>
                  <a:pt x="10051" y="3494"/>
                </a:lnTo>
                <a:lnTo>
                  <a:pt x="0" y="4178"/>
                </a:lnTo>
              </a:path>
            </a:pathLst>
          </a:custGeom>
          <a:ln w="20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4" name="object 23">
            <a:extLst>
              <a:ext uri="{FF2B5EF4-FFF2-40B4-BE49-F238E27FC236}">
                <a16:creationId xmlns="" xmlns:a16="http://schemas.microsoft.com/office/drawing/2014/main" id="{8412CC6B-2636-EA40-BAA5-546BFE4EED19}"/>
              </a:ext>
            </a:extLst>
          </p:cNvPr>
          <p:cNvSpPr/>
          <p:nvPr/>
        </p:nvSpPr>
        <p:spPr>
          <a:xfrm>
            <a:off x="8513520" y="4467470"/>
            <a:ext cx="133773" cy="128693"/>
          </a:xfrm>
          <a:custGeom>
            <a:avLst/>
            <a:gdLst/>
            <a:ahLst/>
            <a:cxnLst/>
            <a:rect l="l" t="t" r="r" b="b"/>
            <a:pathLst>
              <a:path w="100329" h="96520">
                <a:moveTo>
                  <a:pt x="93205" y="0"/>
                </a:moveTo>
                <a:lnTo>
                  <a:pt x="0" y="54813"/>
                </a:lnTo>
                <a:lnTo>
                  <a:pt x="99771" y="96494"/>
                </a:lnTo>
                <a:lnTo>
                  <a:pt x="932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5" name="object 24">
            <a:extLst>
              <a:ext uri="{FF2B5EF4-FFF2-40B4-BE49-F238E27FC236}">
                <a16:creationId xmlns="" xmlns:a16="http://schemas.microsoft.com/office/drawing/2014/main" id="{60237B2B-1A76-C84C-8B3E-899FBDC54DC7}"/>
              </a:ext>
            </a:extLst>
          </p:cNvPr>
          <p:cNvSpPr/>
          <p:nvPr/>
        </p:nvSpPr>
        <p:spPr>
          <a:xfrm>
            <a:off x="8598442" y="5454203"/>
            <a:ext cx="382693" cy="404707"/>
          </a:xfrm>
          <a:custGeom>
            <a:avLst/>
            <a:gdLst/>
            <a:ahLst/>
            <a:cxnLst/>
            <a:rect l="l" t="t" r="r" b="b"/>
            <a:pathLst>
              <a:path w="287020" h="303529">
                <a:moveTo>
                  <a:pt x="59728" y="0"/>
                </a:moveTo>
                <a:lnTo>
                  <a:pt x="0" y="248845"/>
                </a:lnTo>
                <a:lnTo>
                  <a:pt x="226847" y="303293"/>
                </a:lnTo>
                <a:lnTo>
                  <a:pt x="286575" y="54448"/>
                </a:lnTo>
                <a:lnTo>
                  <a:pt x="59728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6" name="object 25">
            <a:extLst>
              <a:ext uri="{FF2B5EF4-FFF2-40B4-BE49-F238E27FC236}">
                <a16:creationId xmlns="" xmlns:a16="http://schemas.microsoft.com/office/drawing/2014/main" id="{266AFD20-7A49-8740-A2D4-7D60B8D3693F}"/>
              </a:ext>
            </a:extLst>
          </p:cNvPr>
          <p:cNvSpPr/>
          <p:nvPr/>
        </p:nvSpPr>
        <p:spPr>
          <a:xfrm>
            <a:off x="8598440" y="5454203"/>
            <a:ext cx="382693" cy="404707"/>
          </a:xfrm>
          <a:custGeom>
            <a:avLst/>
            <a:gdLst/>
            <a:ahLst/>
            <a:cxnLst/>
            <a:rect l="l" t="t" r="r" b="b"/>
            <a:pathLst>
              <a:path w="287020" h="303529">
                <a:moveTo>
                  <a:pt x="59728" y="0"/>
                </a:moveTo>
                <a:lnTo>
                  <a:pt x="286579" y="54449"/>
                </a:lnTo>
                <a:lnTo>
                  <a:pt x="226850" y="303294"/>
                </a:lnTo>
                <a:lnTo>
                  <a:pt x="0" y="248844"/>
                </a:lnTo>
                <a:lnTo>
                  <a:pt x="59728" y="0"/>
                </a:lnTo>
              </a:path>
            </a:pathLst>
          </a:custGeom>
          <a:ln w="317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7" name="object 26">
            <a:extLst>
              <a:ext uri="{FF2B5EF4-FFF2-40B4-BE49-F238E27FC236}">
                <a16:creationId xmlns="" xmlns:a16="http://schemas.microsoft.com/office/drawing/2014/main" id="{9C232619-31F7-A949-9E26-4BAAC4B7D004}"/>
              </a:ext>
            </a:extLst>
          </p:cNvPr>
          <p:cNvSpPr/>
          <p:nvPr/>
        </p:nvSpPr>
        <p:spPr>
          <a:xfrm>
            <a:off x="9015307" y="5720368"/>
            <a:ext cx="653627" cy="157480"/>
          </a:xfrm>
          <a:custGeom>
            <a:avLst/>
            <a:gdLst/>
            <a:ahLst/>
            <a:cxnLst/>
            <a:rect l="l" t="t" r="r" b="b"/>
            <a:pathLst>
              <a:path w="490220" h="118110">
                <a:moveTo>
                  <a:pt x="0" y="0"/>
                </a:moveTo>
                <a:lnTo>
                  <a:pt x="4897" y="1177"/>
                </a:lnTo>
                <a:lnTo>
                  <a:pt x="490008" y="117811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8" name="object 27">
            <a:extLst>
              <a:ext uri="{FF2B5EF4-FFF2-40B4-BE49-F238E27FC236}">
                <a16:creationId xmlns="" xmlns:a16="http://schemas.microsoft.com/office/drawing/2014/main" id="{DBB54DCC-D540-E54A-8027-08EE655ABAC0}"/>
              </a:ext>
            </a:extLst>
          </p:cNvPr>
          <p:cNvSpPr/>
          <p:nvPr/>
        </p:nvSpPr>
        <p:spPr>
          <a:xfrm>
            <a:off x="8943475" y="5682755"/>
            <a:ext cx="88053" cy="78740"/>
          </a:xfrm>
          <a:custGeom>
            <a:avLst/>
            <a:gdLst/>
            <a:ahLst/>
            <a:cxnLst/>
            <a:rect l="l" t="t" r="r" b="b"/>
            <a:pathLst>
              <a:path w="66039" h="59054">
                <a:moveTo>
                  <a:pt x="65849" y="0"/>
                </a:moveTo>
                <a:lnTo>
                  <a:pt x="0" y="15256"/>
                </a:lnTo>
                <a:lnTo>
                  <a:pt x="51714" y="58773"/>
                </a:lnTo>
                <a:lnTo>
                  <a:pt x="65849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9" name="object 28">
            <a:extLst>
              <a:ext uri="{FF2B5EF4-FFF2-40B4-BE49-F238E27FC236}">
                <a16:creationId xmlns="" xmlns:a16="http://schemas.microsoft.com/office/drawing/2014/main" id="{C0149798-53C0-9046-9A2C-92054BB93133}"/>
              </a:ext>
            </a:extLst>
          </p:cNvPr>
          <p:cNvSpPr/>
          <p:nvPr/>
        </p:nvSpPr>
        <p:spPr>
          <a:xfrm>
            <a:off x="8556304" y="5610155"/>
            <a:ext cx="80433" cy="16933"/>
          </a:xfrm>
          <a:custGeom>
            <a:avLst/>
            <a:gdLst/>
            <a:ahLst/>
            <a:cxnLst/>
            <a:rect l="l" t="t" r="r" b="b"/>
            <a:pathLst>
              <a:path w="60325" h="12700">
                <a:moveTo>
                  <a:pt x="60280" y="12377"/>
                </a:moveTo>
                <a:lnTo>
                  <a:pt x="9868" y="2026"/>
                </a:lnTo>
                <a:lnTo>
                  <a:pt x="0" y="0"/>
                </a:lnTo>
              </a:path>
            </a:pathLst>
          </a:custGeom>
          <a:ln w="20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0" name="object 29">
            <a:extLst>
              <a:ext uri="{FF2B5EF4-FFF2-40B4-BE49-F238E27FC236}">
                <a16:creationId xmlns="" xmlns:a16="http://schemas.microsoft.com/office/drawing/2014/main" id="{CF3167BD-4348-CF4C-8C0B-C1743E21607C}"/>
              </a:ext>
            </a:extLst>
          </p:cNvPr>
          <p:cNvSpPr/>
          <p:nvPr/>
        </p:nvSpPr>
        <p:spPr>
          <a:xfrm>
            <a:off x="8443146" y="5549696"/>
            <a:ext cx="139700" cy="127000"/>
          </a:xfrm>
          <a:custGeom>
            <a:avLst/>
            <a:gdLst/>
            <a:ahLst/>
            <a:cxnLst/>
            <a:rect l="l" t="t" r="r" b="b"/>
            <a:pathLst>
              <a:path w="104775" h="95250">
                <a:moveTo>
                  <a:pt x="104470" y="0"/>
                </a:moveTo>
                <a:lnTo>
                  <a:pt x="0" y="27915"/>
                </a:lnTo>
                <a:lnTo>
                  <a:pt x="85013" y="94739"/>
                </a:lnTo>
                <a:lnTo>
                  <a:pt x="1044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1" name="object 30">
            <a:extLst>
              <a:ext uri="{FF2B5EF4-FFF2-40B4-BE49-F238E27FC236}">
                <a16:creationId xmlns="" xmlns:a16="http://schemas.microsoft.com/office/drawing/2014/main" id="{368005B9-33C7-5449-8DF7-B0BA22A87EB3}"/>
              </a:ext>
            </a:extLst>
          </p:cNvPr>
          <p:cNvSpPr/>
          <p:nvPr/>
        </p:nvSpPr>
        <p:spPr>
          <a:xfrm>
            <a:off x="9098595" y="4674156"/>
            <a:ext cx="585045" cy="413173"/>
          </a:xfrm>
          <a:custGeom>
            <a:avLst/>
            <a:gdLst/>
            <a:ahLst/>
            <a:cxnLst/>
            <a:rect l="l" t="t" r="r" b="b"/>
            <a:pathLst>
              <a:path w="438785" h="309879">
                <a:moveTo>
                  <a:pt x="0" y="0"/>
                </a:moveTo>
                <a:lnTo>
                  <a:pt x="4115" y="2904"/>
                </a:lnTo>
                <a:lnTo>
                  <a:pt x="438221" y="309292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2" name="object 31">
            <a:extLst>
              <a:ext uri="{FF2B5EF4-FFF2-40B4-BE49-F238E27FC236}">
                <a16:creationId xmlns="" xmlns:a16="http://schemas.microsoft.com/office/drawing/2014/main" id="{A73881FC-5057-E645-945B-942AA6BB3E4F}"/>
              </a:ext>
            </a:extLst>
          </p:cNvPr>
          <p:cNvSpPr/>
          <p:nvPr/>
        </p:nvSpPr>
        <p:spPr>
          <a:xfrm>
            <a:off x="9038233" y="4631553"/>
            <a:ext cx="89747" cy="79587"/>
          </a:xfrm>
          <a:custGeom>
            <a:avLst/>
            <a:gdLst/>
            <a:ahLst/>
            <a:cxnLst/>
            <a:rect l="l" t="t" r="r" b="b"/>
            <a:pathLst>
              <a:path w="67310" h="59689">
                <a:moveTo>
                  <a:pt x="0" y="0"/>
                </a:moveTo>
                <a:lnTo>
                  <a:pt x="31953" y="59550"/>
                </a:lnTo>
                <a:lnTo>
                  <a:pt x="66801" y="10159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3" name="object 32">
            <a:extLst>
              <a:ext uri="{FF2B5EF4-FFF2-40B4-BE49-F238E27FC236}">
                <a16:creationId xmlns="" xmlns:a16="http://schemas.microsoft.com/office/drawing/2014/main" id="{DFA86319-A7EE-124D-8D8B-2B5B796D2041}"/>
              </a:ext>
            </a:extLst>
          </p:cNvPr>
          <p:cNvSpPr/>
          <p:nvPr/>
        </p:nvSpPr>
        <p:spPr>
          <a:xfrm>
            <a:off x="9127913" y="4571818"/>
            <a:ext cx="685800" cy="205740"/>
          </a:xfrm>
          <a:custGeom>
            <a:avLst/>
            <a:gdLst/>
            <a:ahLst/>
            <a:cxnLst/>
            <a:rect l="l" t="t" r="r" b="b"/>
            <a:pathLst>
              <a:path w="514350" h="154304">
                <a:moveTo>
                  <a:pt x="0" y="0"/>
                </a:moveTo>
                <a:lnTo>
                  <a:pt x="4825" y="1443"/>
                </a:lnTo>
                <a:lnTo>
                  <a:pt x="513880" y="153708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4" name="object 33">
            <a:extLst>
              <a:ext uri="{FF2B5EF4-FFF2-40B4-BE49-F238E27FC236}">
                <a16:creationId xmlns="" xmlns:a16="http://schemas.microsoft.com/office/drawing/2014/main" id="{B6044C0E-FF92-6C49-8389-93A2C648D267}"/>
              </a:ext>
            </a:extLst>
          </p:cNvPr>
          <p:cNvSpPr/>
          <p:nvPr/>
        </p:nvSpPr>
        <p:spPr>
          <a:xfrm>
            <a:off x="9057131" y="4535137"/>
            <a:ext cx="88900" cy="77892"/>
          </a:xfrm>
          <a:custGeom>
            <a:avLst/>
            <a:gdLst/>
            <a:ahLst/>
            <a:cxnLst/>
            <a:rect l="l" t="t" r="r" b="b"/>
            <a:pathLst>
              <a:path w="66675" h="58420">
                <a:moveTo>
                  <a:pt x="66573" y="0"/>
                </a:moveTo>
                <a:lnTo>
                  <a:pt x="0" y="11633"/>
                </a:lnTo>
                <a:lnTo>
                  <a:pt x="49250" y="57912"/>
                </a:lnTo>
                <a:lnTo>
                  <a:pt x="66573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5" name="object 34">
            <a:extLst>
              <a:ext uri="{FF2B5EF4-FFF2-40B4-BE49-F238E27FC236}">
                <a16:creationId xmlns="" xmlns:a16="http://schemas.microsoft.com/office/drawing/2014/main" id="{61F07D38-B865-EA4D-8D55-6FFC140B0312}"/>
              </a:ext>
            </a:extLst>
          </p:cNvPr>
          <p:cNvSpPr/>
          <p:nvPr/>
        </p:nvSpPr>
        <p:spPr>
          <a:xfrm>
            <a:off x="9101168" y="3978612"/>
            <a:ext cx="585045" cy="413173"/>
          </a:xfrm>
          <a:custGeom>
            <a:avLst/>
            <a:gdLst/>
            <a:ahLst/>
            <a:cxnLst/>
            <a:rect l="l" t="t" r="r" b="b"/>
            <a:pathLst>
              <a:path w="438785" h="309879">
                <a:moveTo>
                  <a:pt x="0" y="309292"/>
                </a:moveTo>
                <a:lnTo>
                  <a:pt x="4115" y="306387"/>
                </a:lnTo>
                <a:lnTo>
                  <a:pt x="438221" y="0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6" name="object 35">
            <a:extLst>
              <a:ext uri="{FF2B5EF4-FFF2-40B4-BE49-F238E27FC236}">
                <a16:creationId xmlns="" xmlns:a16="http://schemas.microsoft.com/office/drawing/2014/main" id="{FA68F863-0F31-2B4B-929F-1A3816630CF7}"/>
              </a:ext>
            </a:extLst>
          </p:cNvPr>
          <p:cNvSpPr/>
          <p:nvPr/>
        </p:nvSpPr>
        <p:spPr>
          <a:xfrm>
            <a:off x="9040808" y="4354203"/>
            <a:ext cx="89747" cy="79587"/>
          </a:xfrm>
          <a:custGeom>
            <a:avLst/>
            <a:gdLst/>
            <a:ahLst/>
            <a:cxnLst/>
            <a:rect l="l" t="t" r="r" b="b"/>
            <a:pathLst>
              <a:path w="67310" h="59689">
                <a:moveTo>
                  <a:pt x="31965" y="0"/>
                </a:moveTo>
                <a:lnTo>
                  <a:pt x="0" y="59550"/>
                </a:lnTo>
                <a:lnTo>
                  <a:pt x="66814" y="49390"/>
                </a:lnTo>
                <a:lnTo>
                  <a:pt x="31965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7" name="object 36">
            <a:extLst>
              <a:ext uri="{FF2B5EF4-FFF2-40B4-BE49-F238E27FC236}">
                <a16:creationId xmlns="" xmlns:a16="http://schemas.microsoft.com/office/drawing/2014/main" id="{A6082BFB-7006-5C41-AE5C-D5D30813B685}"/>
              </a:ext>
            </a:extLst>
          </p:cNvPr>
          <p:cNvSpPr/>
          <p:nvPr/>
        </p:nvSpPr>
        <p:spPr>
          <a:xfrm>
            <a:off x="9130504" y="4288394"/>
            <a:ext cx="685800" cy="205740"/>
          </a:xfrm>
          <a:custGeom>
            <a:avLst/>
            <a:gdLst/>
            <a:ahLst/>
            <a:cxnLst/>
            <a:rect l="l" t="t" r="r" b="b"/>
            <a:pathLst>
              <a:path w="514350" h="154304">
                <a:moveTo>
                  <a:pt x="0" y="153708"/>
                </a:moveTo>
                <a:lnTo>
                  <a:pt x="4825" y="152265"/>
                </a:lnTo>
                <a:lnTo>
                  <a:pt x="513880" y="0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8" name="object 37">
            <a:extLst>
              <a:ext uri="{FF2B5EF4-FFF2-40B4-BE49-F238E27FC236}">
                <a16:creationId xmlns="" xmlns:a16="http://schemas.microsoft.com/office/drawing/2014/main" id="{CBE5E947-EE96-9743-A775-F2F67BF4CCBA}"/>
              </a:ext>
            </a:extLst>
          </p:cNvPr>
          <p:cNvSpPr/>
          <p:nvPr/>
        </p:nvSpPr>
        <p:spPr>
          <a:xfrm>
            <a:off x="9059723" y="4452806"/>
            <a:ext cx="88900" cy="77892"/>
          </a:xfrm>
          <a:custGeom>
            <a:avLst/>
            <a:gdLst/>
            <a:ahLst/>
            <a:cxnLst/>
            <a:rect l="l" t="t" r="r" b="b"/>
            <a:pathLst>
              <a:path w="66675" h="58420">
                <a:moveTo>
                  <a:pt x="49250" y="0"/>
                </a:moveTo>
                <a:lnTo>
                  <a:pt x="0" y="46278"/>
                </a:lnTo>
                <a:lnTo>
                  <a:pt x="66573" y="57911"/>
                </a:lnTo>
                <a:lnTo>
                  <a:pt x="4925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9" name="object 38">
            <a:extLst>
              <a:ext uri="{FF2B5EF4-FFF2-40B4-BE49-F238E27FC236}">
                <a16:creationId xmlns="" xmlns:a16="http://schemas.microsoft.com/office/drawing/2014/main" id="{1637946D-C20A-894A-8E1A-5AC25B0088A4}"/>
              </a:ext>
            </a:extLst>
          </p:cNvPr>
          <p:cNvSpPr/>
          <p:nvPr/>
        </p:nvSpPr>
        <p:spPr>
          <a:xfrm>
            <a:off x="3316559" y="4409918"/>
            <a:ext cx="582363" cy="899590"/>
          </a:xfrm>
          <a:custGeom>
            <a:avLst/>
            <a:gdLst/>
            <a:ahLst/>
            <a:cxnLst/>
            <a:rect l="l" t="t" r="r" b="b"/>
            <a:pathLst>
              <a:path w="515619" h="774700">
                <a:moveTo>
                  <a:pt x="0" y="769052"/>
                </a:moveTo>
                <a:lnTo>
                  <a:pt x="506866" y="0"/>
                </a:lnTo>
                <a:lnTo>
                  <a:pt x="515278" y="5544"/>
                </a:lnTo>
                <a:lnTo>
                  <a:pt x="8411" y="774596"/>
                </a:lnTo>
                <a:lnTo>
                  <a:pt x="0" y="769052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0" name="object 39">
            <a:extLst>
              <a:ext uri="{FF2B5EF4-FFF2-40B4-BE49-F238E27FC236}">
                <a16:creationId xmlns="" xmlns:a16="http://schemas.microsoft.com/office/drawing/2014/main" id="{BA425DDD-9C05-E44D-A7F8-4BB2302E9F0D}"/>
              </a:ext>
            </a:extLst>
          </p:cNvPr>
          <p:cNvSpPr/>
          <p:nvPr/>
        </p:nvSpPr>
        <p:spPr>
          <a:xfrm>
            <a:off x="2630903" y="4203974"/>
            <a:ext cx="1192449" cy="72601"/>
          </a:xfrm>
          <a:custGeom>
            <a:avLst/>
            <a:gdLst/>
            <a:ahLst/>
            <a:cxnLst/>
            <a:rect l="l" t="t" r="r" b="b"/>
            <a:pathLst>
              <a:path w="1136650" h="102870">
                <a:moveTo>
                  <a:pt x="817" y="0"/>
                </a:moveTo>
                <a:lnTo>
                  <a:pt x="1136209" y="92438"/>
                </a:lnTo>
                <a:lnTo>
                  <a:pt x="1135392" y="102479"/>
                </a:lnTo>
                <a:lnTo>
                  <a:pt x="0" y="10041"/>
                </a:lnTo>
                <a:lnTo>
                  <a:pt x="817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1" name="object 40">
            <a:extLst>
              <a:ext uri="{FF2B5EF4-FFF2-40B4-BE49-F238E27FC236}">
                <a16:creationId xmlns="" xmlns:a16="http://schemas.microsoft.com/office/drawing/2014/main" id="{6A48E60C-C823-7646-B73D-410803A4ADA6}"/>
              </a:ext>
            </a:extLst>
          </p:cNvPr>
          <p:cNvSpPr/>
          <p:nvPr/>
        </p:nvSpPr>
        <p:spPr>
          <a:xfrm>
            <a:off x="3686359" y="3524885"/>
            <a:ext cx="221366" cy="622939"/>
          </a:xfrm>
          <a:custGeom>
            <a:avLst/>
            <a:gdLst/>
            <a:ahLst/>
            <a:cxnLst/>
            <a:rect l="l" t="t" r="r" b="b"/>
            <a:pathLst>
              <a:path w="252730" h="583564">
                <a:moveTo>
                  <a:pt x="9289" y="0"/>
                </a:moveTo>
                <a:lnTo>
                  <a:pt x="252456" y="579416"/>
                </a:lnTo>
                <a:lnTo>
                  <a:pt x="243166" y="583315"/>
                </a:lnTo>
                <a:lnTo>
                  <a:pt x="0" y="3898"/>
                </a:lnTo>
                <a:lnTo>
                  <a:pt x="9289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2" name="object 41">
            <a:extLst>
              <a:ext uri="{FF2B5EF4-FFF2-40B4-BE49-F238E27FC236}">
                <a16:creationId xmlns="" xmlns:a16="http://schemas.microsoft.com/office/drawing/2014/main" id="{EF4604FC-1A46-A24E-83E4-10D038F86CAE}"/>
              </a:ext>
            </a:extLst>
          </p:cNvPr>
          <p:cNvSpPr txBox="1"/>
          <p:nvPr/>
        </p:nvSpPr>
        <p:spPr>
          <a:xfrm>
            <a:off x="2151496" y="5743012"/>
            <a:ext cx="1515533" cy="269304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6933">
              <a:spcBef>
                <a:spcPts val="180"/>
              </a:spcBef>
            </a:pPr>
            <a:r>
              <a:rPr sz="1600" b="1" spc="27" dirty="0">
                <a:latin typeface="Arial"/>
                <a:cs typeface="Arial"/>
              </a:rPr>
              <a:t>INPUT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33" dirty="0">
                <a:latin typeface="Arial"/>
                <a:cs typeface="Arial"/>
              </a:rPr>
              <a:t>GRAPH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33" name="object 42">
            <a:extLst>
              <a:ext uri="{FF2B5EF4-FFF2-40B4-BE49-F238E27FC236}">
                <a16:creationId xmlns="" xmlns:a16="http://schemas.microsoft.com/office/drawing/2014/main" id="{AFE4695E-13E6-A548-ADD1-8FB3DA46963C}"/>
              </a:ext>
            </a:extLst>
          </p:cNvPr>
          <p:cNvSpPr/>
          <p:nvPr/>
        </p:nvSpPr>
        <p:spPr>
          <a:xfrm>
            <a:off x="2443039" y="3559810"/>
            <a:ext cx="1693" cy="345439"/>
          </a:xfrm>
          <a:custGeom>
            <a:avLst/>
            <a:gdLst/>
            <a:ahLst/>
            <a:cxnLst/>
            <a:rect l="l" t="t" r="r" b="b"/>
            <a:pathLst>
              <a:path w="1269" h="259080">
                <a:moveTo>
                  <a:pt x="0" y="0"/>
                </a:moveTo>
                <a:lnTo>
                  <a:pt x="860" y="253505"/>
                </a:lnTo>
                <a:lnTo>
                  <a:pt x="877" y="258542"/>
                </a:lnTo>
              </a:path>
            </a:pathLst>
          </a:custGeom>
          <a:ln w="100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4" name="object 43">
            <a:extLst>
              <a:ext uri="{FF2B5EF4-FFF2-40B4-BE49-F238E27FC236}">
                <a16:creationId xmlns="" xmlns:a16="http://schemas.microsoft.com/office/drawing/2014/main" id="{DF5F65CF-18AF-EC4B-B7F6-B7D42A93E865}"/>
              </a:ext>
            </a:extLst>
          </p:cNvPr>
          <p:cNvSpPr/>
          <p:nvPr/>
        </p:nvSpPr>
        <p:spPr>
          <a:xfrm>
            <a:off x="2403889" y="3897680"/>
            <a:ext cx="81280" cy="8128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60445" y="0"/>
                </a:moveTo>
                <a:lnTo>
                  <a:pt x="0" y="203"/>
                </a:lnTo>
                <a:lnTo>
                  <a:pt x="30427" y="60553"/>
                </a:lnTo>
                <a:lnTo>
                  <a:pt x="604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5" name="object 44">
            <a:extLst>
              <a:ext uri="{FF2B5EF4-FFF2-40B4-BE49-F238E27FC236}">
                <a16:creationId xmlns="" xmlns:a16="http://schemas.microsoft.com/office/drawing/2014/main" id="{66493AEE-FC2A-1840-B42F-E35D4719D327}"/>
              </a:ext>
            </a:extLst>
          </p:cNvPr>
          <p:cNvSpPr txBox="1"/>
          <p:nvPr/>
        </p:nvSpPr>
        <p:spPr>
          <a:xfrm>
            <a:off x="1886489" y="3261179"/>
            <a:ext cx="1308408" cy="238527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6933">
              <a:spcBef>
                <a:spcPts val="180"/>
              </a:spcBef>
            </a:pPr>
            <a:r>
              <a:rPr sz="1400" spc="-33" dirty="0">
                <a:latin typeface="Arial"/>
                <a:cs typeface="Arial"/>
              </a:rPr>
              <a:t>TARGET</a:t>
            </a:r>
            <a:r>
              <a:rPr sz="1400" spc="20" dirty="0">
                <a:latin typeface="Arial"/>
                <a:cs typeface="Arial"/>
              </a:rPr>
              <a:t> NODE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36" name="object 45">
            <a:extLst>
              <a:ext uri="{FF2B5EF4-FFF2-40B4-BE49-F238E27FC236}">
                <a16:creationId xmlns="" xmlns:a16="http://schemas.microsoft.com/office/drawing/2014/main" id="{EEEA71F5-05D3-2741-969F-E3F61B245223}"/>
              </a:ext>
            </a:extLst>
          </p:cNvPr>
          <p:cNvSpPr/>
          <p:nvPr/>
        </p:nvSpPr>
        <p:spPr>
          <a:xfrm>
            <a:off x="2632410" y="3515869"/>
            <a:ext cx="953201" cy="576921"/>
          </a:xfrm>
          <a:custGeom>
            <a:avLst/>
            <a:gdLst/>
            <a:ahLst/>
            <a:cxnLst/>
            <a:rect l="l" t="t" r="r" b="b"/>
            <a:pathLst>
              <a:path w="831850" h="489585">
                <a:moveTo>
                  <a:pt x="831223" y="8709"/>
                </a:moveTo>
                <a:lnTo>
                  <a:pt x="5063" y="488966"/>
                </a:lnTo>
                <a:lnTo>
                  <a:pt x="0" y="480256"/>
                </a:lnTo>
                <a:lnTo>
                  <a:pt x="826160" y="0"/>
                </a:lnTo>
                <a:lnTo>
                  <a:pt x="831223" y="8709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7" name="object 47">
            <a:extLst>
              <a:ext uri="{FF2B5EF4-FFF2-40B4-BE49-F238E27FC236}">
                <a16:creationId xmlns="" xmlns:a16="http://schemas.microsoft.com/office/drawing/2014/main" id="{A6A4E308-E1EA-024E-BDE7-06A40E225A5A}"/>
              </a:ext>
            </a:extLst>
          </p:cNvPr>
          <p:cNvSpPr txBox="1"/>
          <p:nvPr/>
        </p:nvSpPr>
        <p:spPr>
          <a:xfrm>
            <a:off x="3576655" y="3241279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B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138" name="object 48">
            <a:extLst>
              <a:ext uri="{FF2B5EF4-FFF2-40B4-BE49-F238E27FC236}">
                <a16:creationId xmlns="" xmlns:a16="http://schemas.microsoft.com/office/drawing/2014/main" id="{AC031525-39F8-8B48-BA6D-A1DEF057CA50}"/>
              </a:ext>
            </a:extLst>
          </p:cNvPr>
          <p:cNvSpPr/>
          <p:nvPr/>
        </p:nvSpPr>
        <p:spPr>
          <a:xfrm>
            <a:off x="2122681" y="4314676"/>
            <a:ext cx="300840" cy="738113"/>
          </a:xfrm>
          <a:custGeom>
            <a:avLst/>
            <a:gdLst/>
            <a:ahLst/>
            <a:cxnLst/>
            <a:rect l="l" t="t" r="r" b="b"/>
            <a:pathLst>
              <a:path w="307340" h="662939">
                <a:moveTo>
                  <a:pt x="307164" y="4152"/>
                </a:moveTo>
                <a:lnTo>
                  <a:pt x="9178" y="662777"/>
                </a:lnTo>
                <a:lnTo>
                  <a:pt x="0" y="658624"/>
                </a:lnTo>
                <a:lnTo>
                  <a:pt x="297985" y="0"/>
                </a:lnTo>
                <a:lnTo>
                  <a:pt x="307164" y="4152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9" name="object 50">
            <a:extLst>
              <a:ext uri="{FF2B5EF4-FFF2-40B4-BE49-F238E27FC236}">
                <a16:creationId xmlns="" xmlns:a16="http://schemas.microsoft.com/office/drawing/2014/main" id="{C7D415FA-637C-EA48-9916-9E5CF22ED434}"/>
              </a:ext>
            </a:extLst>
          </p:cNvPr>
          <p:cNvSpPr txBox="1"/>
          <p:nvPr/>
        </p:nvSpPr>
        <p:spPr>
          <a:xfrm>
            <a:off x="2011320" y="4994257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D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140" name="object 52">
            <a:extLst>
              <a:ext uri="{FF2B5EF4-FFF2-40B4-BE49-F238E27FC236}">
                <a16:creationId xmlns="" xmlns:a16="http://schemas.microsoft.com/office/drawing/2014/main" id="{7B0E069D-C5BC-3843-8F0B-9DF7D8081A19}"/>
              </a:ext>
            </a:extLst>
          </p:cNvPr>
          <p:cNvSpPr txBox="1"/>
          <p:nvPr/>
        </p:nvSpPr>
        <p:spPr>
          <a:xfrm>
            <a:off x="3242897" y="5258687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E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141" name="object 53">
            <a:extLst>
              <a:ext uri="{FF2B5EF4-FFF2-40B4-BE49-F238E27FC236}">
                <a16:creationId xmlns="" xmlns:a16="http://schemas.microsoft.com/office/drawing/2014/main" id="{4A03994E-41E5-694F-9EAA-E89A85D299D6}"/>
              </a:ext>
            </a:extLst>
          </p:cNvPr>
          <p:cNvSpPr/>
          <p:nvPr/>
        </p:nvSpPr>
        <p:spPr>
          <a:xfrm>
            <a:off x="4008176" y="4368367"/>
            <a:ext cx="215053" cy="428413"/>
          </a:xfrm>
          <a:custGeom>
            <a:avLst/>
            <a:gdLst/>
            <a:ahLst/>
            <a:cxnLst/>
            <a:rect l="l" t="t" r="r" b="b"/>
            <a:pathLst>
              <a:path w="161289" h="321310">
                <a:moveTo>
                  <a:pt x="9083" y="0"/>
                </a:moveTo>
                <a:lnTo>
                  <a:pt x="161065" y="316788"/>
                </a:lnTo>
                <a:lnTo>
                  <a:pt x="151981" y="321146"/>
                </a:lnTo>
                <a:lnTo>
                  <a:pt x="0" y="4357"/>
                </a:lnTo>
                <a:lnTo>
                  <a:pt x="9083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2" name="object 55">
            <a:extLst>
              <a:ext uri="{FF2B5EF4-FFF2-40B4-BE49-F238E27FC236}">
                <a16:creationId xmlns="" xmlns:a16="http://schemas.microsoft.com/office/drawing/2014/main" id="{01D245EE-0870-1041-AD2D-39D443406EAB}"/>
              </a:ext>
            </a:extLst>
          </p:cNvPr>
          <p:cNvSpPr txBox="1"/>
          <p:nvPr/>
        </p:nvSpPr>
        <p:spPr>
          <a:xfrm>
            <a:off x="4170189" y="4758802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F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143" name="object 57">
            <a:extLst>
              <a:ext uri="{FF2B5EF4-FFF2-40B4-BE49-F238E27FC236}">
                <a16:creationId xmlns="" xmlns:a16="http://schemas.microsoft.com/office/drawing/2014/main" id="{425E8F9F-A168-8441-9B30-8262AF196C00}"/>
              </a:ext>
            </a:extLst>
          </p:cNvPr>
          <p:cNvSpPr txBox="1"/>
          <p:nvPr/>
        </p:nvSpPr>
        <p:spPr>
          <a:xfrm>
            <a:off x="3888807" y="4133768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C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144" name="object 63">
            <a:extLst>
              <a:ext uri="{FF2B5EF4-FFF2-40B4-BE49-F238E27FC236}">
                <a16:creationId xmlns="" xmlns:a16="http://schemas.microsoft.com/office/drawing/2014/main" id="{FF30A2F8-8C0A-2445-BBB0-FCA1312C43E2}"/>
              </a:ext>
            </a:extLst>
          </p:cNvPr>
          <p:cNvSpPr txBox="1"/>
          <p:nvPr/>
        </p:nvSpPr>
        <p:spPr>
          <a:xfrm>
            <a:off x="7233762" y="4161210"/>
            <a:ext cx="955049" cy="470343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  <a:tabLst>
                <a:tab pos="987189" algn="l"/>
              </a:tabLst>
            </a:pPr>
            <a:r>
              <a:rPr sz="1467" u="heavy" dirty="0">
                <a:uFill>
                  <a:solidFill>
                    <a:srgbClr val="53585F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467" dirty="0">
                <a:latin typeface="Times New Roman"/>
                <a:cs typeface="Times New Roman"/>
              </a:rPr>
              <a:t> </a:t>
            </a:r>
            <a:r>
              <a:rPr sz="1467" spc="-140" dirty="0">
                <a:latin typeface="Times New Roman"/>
                <a:cs typeface="Times New Roman"/>
              </a:rPr>
              <a:t> </a:t>
            </a:r>
            <a:endParaRPr sz="1467" dirty="0">
              <a:latin typeface="Courier New"/>
              <a:cs typeface="Courier New"/>
            </a:endParaRPr>
          </a:p>
        </p:txBody>
      </p:sp>
      <p:sp>
        <p:nvSpPr>
          <p:cNvPr id="145" name="object 67">
            <a:extLst>
              <a:ext uri="{FF2B5EF4-FFF2-40B4-BE49-F238E27FC236}">
                <a16:creationId xmlns="" xmlns:a16="http://schemas.microsoft.com/office/drawing/2014/main" id="{88F9901A-C51A-444B-955D-2C560E84B890}"/>
              </a:ext>
            </a:extLst>
          </p:cNvPr>
          <p:cNvSpPr txBox="1"/>
          <p:nvPr/>
        </p:nvSpPr>
        <p:spPr>
          <a:xfrm>
            <a:off x="2384343" y="4012881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A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146" name="object 68">
            <a:extLst>
              <a:ext uri="{FF2B5EF4-FFF2-40B4-BE49-F238E27FC236}">
                <a16:creationId xmlns="" xmlns:a16="http://schemas.microsoft.com/office/drawing/2014/main" id="{72B2566C-BD64-A64C-B9A7-766E176A10B3}"/>
              </a:ext>
            </a:extLst>
          </p:cNvPr>
          <p:cNvSpPr/>
          <p:nvPr/>
        </p:nvSpPr>
        <p:spPr>
          <a:xfrm>
            <a:off x="9128277" y="3352727"/>
            <a:ext cx="796713" cy="73659"/>
          </a:xfrm>
          <a:custGeom>
            <a:avLst/>
            <a:gdLst/>
            <a:ahLst/>
            <a:cxnLst/>
            <a:rect l="l" t="t" r="r" b="b"/>
            <a:pathLst>
              <a:path w="597535" h="55244">
                <a:moveTo>
                  <a:pt x="0" y="0"/>
                </a:moveTo>
                <a:lnTo>
                  <a:pt x="5015" y="463"/>
                </a:lnTo>
                <a:lnTo>
                  <a:pt x="597396" y="55241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7" name="object 69">
            <a:extLst>
              <a:ext uri="{FF2B5EF4-FFF2-40B4-BE49-F238E27FC236}">
                <a16:creationId xmlns="" xmlns:a16="http://schemas.microsoft.com/office/drawing/2014/main" id="{F5E4C024-1064-AF4D-B2EF-BAE1E5F4D92E}"/>
              </a:ext>
            </a:extLst>
          </p:cNvPr>
          <p:cNvSpPr/>
          <p:nvPr/>
        </p:nvSpPr>
        <p:spPr>
          <a:xfrm>
            <a:off x="9054709" y="3313228"/>
            <a:ext cx="84667" cy="80433"/>
          </a:xfrm>
          <a:custGeom>
            <a:avLst/>
            <a:gdLst/>
            <a:ahLst/>
            <a:cxnLst/>
            <a:rect l="l" t="t" r="r" b="b"/>
            <a:pathLst>
              <a:path w="63500" h="60325">
                <a:moveTo>
                  <a:pt x="62966" y="0"/>
                </a:moveTo>
                <a:lnTo>
                  <a:pt x="0" y="24523"/>
                </a:lnTo>
                <a:lnTo>
                  <a:pt x="57404" y="60185"/>
                </a:lnTo>
                <a:lnTo>
                  <a:pt x="62966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8" name="object 70">
            <a:extLst>
              <a:ext uri="{FF2B5EF4-FFF2-40B4-BE49-F238E27FC236}">
                <a16:creationId xmlns="" xmlns:a16="http://schemas.microsoft.com/office/drawing/2014/main" id="{A6032A24-4255-2D44-BA55-F69D29495568}"/>
              </a:ext>
            </a:extLst>
          </p:cNvPr>
          <p:cNvSpPr/>
          <p:nvPr/>
        </p:nvSpPr>
        <p:spPr>
          <a:xfrm>
            <a:off x="9575533" y="5737382"/>
            <a:ext cx="275496" cy="2747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9" name="object 71">
            <a:extLst>
              <a:ext uri="{FF2B5EF4-FFF2-40B4-BE49-F238E27FC236}">
                <a16:creationId xmlns="" xmlns:a16="http://schemas.microsoft.com/office/drawing/2014/main" id="{696D8564-4F19-004E-B469-EA2E07D526BC}"/>
              </a:ext>
            </a:extLst>
          </p:cNvPr>
          <p:cNvSpPr txBox="1"/>
          <p:nvPr/>
        </p:nvSpPr>
        <p:spPr>
          <a:xfrm>
            <a:off x="9638013" y="5705400"/>
            <a:ext cx="147319" cy="244576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sz="1467" b="1" spc="7" dirty="0">
                <a:latin typeface="Courier New"/>
                <a:cs typeface="Courier New"/>
              </a:rPr>
              <a:t>A</a:t>
            </a:r>
            <a:endParaRPr sz="1467">
              <a:latin typeface="Courier New"/>
              <a:cs typeface="Courier New"/>
            </a:endParaRPr>
          </a:p>
        </p:txBody>
      </p:sp>
      <p:sp>
        <p:nvSpPr>
          <p:cNvPr id="150" name="object 72">
            <a:extLst>
              <a:ext uri="{FF2B5EF4-FFF2-40B4-BE49-F238E27FC236}">
                <a16:creationId xmlns="" xmlns:a16="http://schemas.microsoft.com/office/drawing/2014/main" id="{E32ED5B2-382A-584A-A89D-894B43B2F3B4}"/>
              </a:ext>
            </a:extLst>
          </p:cNvPr>
          <p:cNvSpPr/>
          <p:nvPr/>
        </p:nvSpPr>
        <p:spPr>
          <a:xfrm>
            <a:off x="9724762" y="2848034"/>
            <a:ext cx="275484" cy="2747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1" name="object 73">
            <a:extLst>
              <a:ext uri="{FF2B5EF4-FFF2-40B4-BE49-F238E27FC236}">
                <a16:creationId xmlns="" xmlns:a16="http://schemas.microsoft.com/office/drawing/2014/main" id="{AC4C23B7-4658-F64C-935E-A42C1AE931B4}"/>
              </a:ext>
            </a:extLst>
          </p:cNvPr>
          <p:cNvSpPr txBox="1"/>
          <p:nvPr/>
        </p:nvSpPr>
        <p:spPr>
          <a:xfrm>
            <a:off x="9785773" y="2817371"/>
            <a:ext cx="147319" cy="244576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sz="1467" b="1" spc="7" dirty="0">
                <a:latin typeface="Courier New"/>
                <a:cs typeface="Courier New"/>
              </a:rPr>
              <a:t>A</a:t>
            </a:r>
            <a:endParaRPr sz="1467">
              <a:latin typeface="Courier New"/>
              <a:cs typeface="Courier New"/>
            </a:endParaRPr>
          </a:p>
        </p:txBody>
      </p:sp>
      <p:sp>
        <p:nvSpPr>
          <p:cNvPr id="152" name="object 74">
            <a:extLst>
              <a:ext uri="{FF2B5EF4-FFF2-40B4-BE49-F238E27FC236}">
                <a16:creationId xmlns="" xmlns:a16="http://schemas.microsoft.com/office/drawing/2014/main" id="{7978121D-7A0F-9E49-BEF1-A171B748A306}"/>
              </a:ext>
            </a:extLst>
          </p:cNvPr>
          <p:cNvSpPr/>
          <p:nvPr/>
        </p:nvSpPr>
        <p:spPr>
          <a:xfrm>
            <a:off x="9731320" y="3286235"/>
            <a:ext cx="275496" cy="27475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3" name="object 75">
            <a:extLst>
              <a:ext uri="{FF2B5EF4-FFF2-40B4-BE49-F238E27FC236}">
                <a16:creationId xmlns="" xmlns:a16="http://schemas.microsoft.com/office/drawing/2014/main" id="{A42136DF-62D6-6D4A-8446-687C83257AD6}"/>
              </a:ext>
            </a:extLst>
          </p:cNvPr>
          <p:cNvSpPr txBox="1"/>
          <p:nvPr/>
        </p:nvSpPr>
        <p:spPr>
          <a:xfrm>
            <a:off x="9785773" y="3260652"/>
            <a:ext cx="147319" cy="244576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sz="1467" b="1" spc="7" dirty="0">
                <a:latin typeface="Courier New"/>
                <a:cs typeface="Courier New"/>
              </a:rPr>
              <a:t>C</a:t>
            </a:r>
            <a:endParaRPr sz="1467">
              <a:latin typeface="Courier New"/>
              <a:cs typeface="Courier New"/>
            </a:endParaRPr>
          </a:p>
        </p:txBody>
      </p:sp>
      <p:sp>
        <p:nvSpPr>
          <p:cNvPr id="154" name="object 76">
            <a:extLst>
              <a:ext uri="{FF2B5EF4-FFF2-40B4-BE49-F238E27FC236}">
                <a16:creationId xmlns="" xmlns:a16="http://schemas.microsoft.com/office/drawing/2014/main" id="{A9ED625B-0612-5D4D-886E-944FE9051066}"/>
              </a:ext>
            </a:extLst>
          </p:cNvPr>
          <p:cNvSpPr/>
          <p:nvPr/>
        </p:nvSpPr>
        <p:spPr>
          <a:xfrm>
            <a:off x="9546069" y="4942112"/>
            <a:ext cx="275496" cy="2747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5" name="object 77">
            <a:extLst>
              <a:ext uri="{FF2B5EF4-FFF2-40B4-BE49-F238E27FC236}">
                <a16:creationId xmlns="" xmlns:a16="http://schemas.microsoft.com/office/drawing/2014/main" id="{DBD15CB1-41FE-5641-9309-F0854007759D}"/>
              </a:ext>
            </a:extLst>
          </p:cNvPr>
          <p:cNvSpPr txBox="1"/>
          <p:nvPr/>
        </p:nvSpPr>
        <p:spPr>
          <a:xfrm>
            <a:off x="9611139" y="4926303"/>
            <a:ext cx="147319" cy="244576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sz="1467" b="1" spc="7" dirty="0">
                <a:latin typeface="Courier New"/>
                <a:cs typeface="Courier New"/>
              </a:rPr>
              <a:t>F</a:t>
            </a:r>
            <a:endParaRPr sz="1467">
              <a:latin typeface="Courier New"/>
              <a:cs typeface="Courier New"/>
            </a:endParaRPr>
          </a:p>
        </p:txBody>
      </p:sp>
      <p:sp>
        <p:nvSpPr>
          <p:cNvPr id="156" name="object 78">
            <a:extLst>
              <a:ext uri="{FF2B5EF4-FFF2-40B4-BE49-F238E27FC236}">
                <a16:creationId xmlns="" xmlns:a16="http://schemas.microsoft.com/office/drawing/2014/main" id="{589190B0-05F9-2644-9A9A-6921368A1AE0}"/>
              </a:ext>
            </a:extLst>
          </p:cNvPr>
          <p:cNvSpPr/>
          <p:nvPr/>
        </p:nvSpPr>
        <p:spPr>
          <a:xfrm>
            <a:off x="9686632" y="4162298"/>
            <a:ext cx="275496" cy="2747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7" name="object 79">
            <a:extLst>
              <a:ext uri="{FF2B5EF4-FFF2-40B4-BE49-F238E27FC236}">
                <a16:creationId xmlns="" xmlns:a16="http://schemas.microsoft.com/office/drawing/2014/main" id="{A6BCBA82-3E66-8B40-A2F6-95616D88A013}"/>
              </a:ext>
            </a:extLst>
          </p:cNvPr>
          <p:cNvSpPr/>
          <p:nvPr/>
        </p:nvSpPr>
        <p:spPr>
          <a:xfrm>
            <a:off x="9669677" y="4603991"/>
            <a:ext cx="275488" cy="27475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8" name="object 80">
            <a:extLst>
              <a:ext uri="{FF2B5EF4-FFF2-40B4-BE49-F238E27FC236}">
                <a16:creationId xmlns="" xmlns:a16="http://schemas.microsoft.com/office/drawing/2014/main" id="{4C1B0C34-7EE6-B741-B0E9-7D74AF12E8FA}"/>
              </a:ext>
            </a:extLst>
          </p:cNvPr>
          <p:cNvSpPr txBox="1"/>
          <p:nvPr/>
        </p:nvSpPr>
        <p:spPr>
          <a:xfrm>
            <a:off x="9732043" y="4577049"/>
            <a:ext cx="147319" cy="244576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sz="1467" b="1" spc="7" dirty="0">
                <a:latin typeface="Courier New"/>
                <a:cs typeface="Courier New"/>
              </a:rPr>
              <a:t>E</a:t>
            </a:r>
            <a:endParaRPr sz="1467">
              <a:latin typeface="Courier New"/>
              <a:cs typeface="Courier New"/>
            </a:endParaRPr>
          </a:p>
        </p:txBody>
      </p:sp>
      <p:sp>
        <p:nvSpPr>
          <p:cNvPr id="159" name="object 81">
            <a:extLst>
              <a:ext uri="{FF2B5EF4-FFF2-40B4-BE49-F238E27FC236}">
                <a16:creationId xmlns="" xmlns:a16="http://schemas.microsoft.com/office/drawing/2014/main" id="{C2400267-BB23-E048-ABFF-7C5EED44BA4E}"/>
              </a:ext>
            </a:extLst>
          </p:cNvPr>
          <p:cNvSpPr/>
          <p:nvPr/>
        </p:nvSpPr>
        <p:spPr>
          <a:xfrm>
            <a:off x="9594939" y="3823631"/>
            <a:ext cx="275496" cy="2747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0" name="object 82">
            <a:extLst>
              <a:ext uri="{FF2B5EF4-FFF2-40B4-BE49-F238E27FC236}">
                <a16:creationId xmlns="" xmlns:a16="http://schemas.microsoft.com/office/drawing/2014/main" id="{724F067B-E059-0849-AB64-91C4405FCFF6}"/>
              </a:ext>
            </a:extLst>
          </p:cNvPr>
          <p:cNvSpPr txBox="1"/>
          <p:nvPr/>
        </p:nvSpPr>
        <p:spPr>
          <a:xfrm>
            <a:off x="9664870" y="3660938"/>
            <a:ext cx="241300" cy="723403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/>
          <a:p>
            <a:pPr marL="16933">
              <a:spcBef>
                <a:spcPts val="1120"/>
              </a:spcBef>
            </a:pPr>
            <a:r>
              <a:rPr sz="1467" b="1" spc="7" dirty="0">
                <a:latin typeface="Courier New"/>
                <a:cs typeface="Courier New"/>
              </a:rPr>
              <a:t>A</a:t>
            </a:r>
            <a:endParaRPr sz="1467">
              <a:latin typeface="Courier New"/>
              <a:cs typeface="Courier New"/>
            </a:endParaRPr>
          </a:p>
          <a:p>
            <a:pPr marL="110911">
              <a:spcBef>
                <a:spcPts val="987"/>
              </a:spcBef>
            </a:pPr>
            <a:r>
              <a:rPr sz="1467" b="1" spc="7" dirty="0">
                <a:latin typeface="Courier New"/>
                <a:cs typeface="Courier New"/>
              </a:rPr>
              <a:t>B</a:t>
            </a:r>
            <a:endParaRPr sz="1467">
              <a:latin typeface="Courier New"/>
              <a:cs typeface="Courier New"/>
            </a:endParaRPr>
          </a:p>
        </p:txBody>
      </p:sp>
      <p:sp>
        <p:nvSpPr>
          <p:cNvPr id="161" name="object 7">
            <a:extLst>
              <a:ext uri="{FF2B5EF4-FFF2-40B4-BE49-F238E27FC236}">
                <a16:creationId xmlns="" xmlns:a16="http://schemas.microsoft.com/office/drawing/2014/main" id="{8444C762-5BEE-8343-B949-7E90110B8904}"/>
              </a:ext>
            </a:extLst>
          </p:cNvPr>
          <p:cNvSpPr/>
          <p:nvPr/>
        </p:nvSpPr>
        <p:spPr>
          <a:xfrm>
            <a:off x="5565949" y="4384442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7" cstate="print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2" name="object 67">
            <a:extLst>
              <a:ext uri="{FF2B5EF4-FFF2-40B4-BE49-F238E27FC236}">
                <a16:creationId xmlns="" xmlns:a16="http://schemas.microsoft.com/office/drawing/2014/main" id="{E7849A70-AF0E-074D-803F-35816D8788CB}"/>
              </a:ext>
            </a:extLst>
          </p:cNvPr>
          <p:cNvSpPr txBox="1"/>
          <p:nvPr/>
        </p:nvSpPr>
        <p:spPr>
          <a:xfrm>
            <a:off x="5673776" y="4407968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A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163" name="object 7">
            <a:extLst>
              <a:ext uri="{FF2B5EF4-FFF2-40B4-BE49-F238E27FC236}">
                <a16:creationId xmlns="" xmlns:a16="http://schemas.microsoft.com/office/drawing/2014/main" id="{63C8A23A-252C-D04A-8A12-922322209A00}"/>
              </a:ext>
            </a:extLst>
          </p:cNvPr>
          <p:cNvSpPr/>
          <p:nvPr/>
        </p:nvSpPr>
        <p:spPr>
          <a:xfrm>
            <a:off x="8171646" y="3311209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4" name="object 47">
            <a:extLst>
              <a:ext uri="{FF2B5EF4-FFF2-40B4-BE49-F238E27FC236}">
                <a16:creationId xmlns="" xmlns:a16="http://schemas.microsoft.com/office/drawing/2014/main" id="{CD95B2E9-137E-FE40-8F47-447ED4E0599A}"/>
              </a:ext>
            </a:extLst>
          </p:cNvPr>
          <p:cNvSpPr txBox="1"/>
          <p:nvPr/>
        </p:nvSpPr>
        <p:spPr>
          <a:xfrm>
            <a:off x="8264152" y="3364900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B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165" name="object 7">
            <a:extLst>
              <a:ext uri="{FF2B5EF4-FFF2-40B4-BE49-F238E27FC236}">
                <a16:creationId xmlns="" xmlns:a16="http://schemas.microsoft.com/office/drawing/2014/main" id="{D128536E-3656-A54E-96B9-2ADA4EA24E2F}"/>
              </a:ext>
            </a:extLst>
          </p:cNvPr>
          <p:cNvSpPr/>
          <p:nvPr/>
        </p:nvSpPr>
        <p:spPr>
          <a:xfrm>
            <a:off x="8159786" y="4408810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6" name="object 57">
            <a:extLst>
              <a:ext uri="{FF2B5EF4-FFF2-40B4-BE49-F238E27FC236}">
                <a16:creationId xmlns="" xmlns:a16="http://schemas.microsoft.com/office/drawing/2014/main" id="{211C3B67-6195-334A-8460-C3548B335D84}"/>
              </a:ext>
            </a:extLst>
          </p:cNvPr>
          <p:cNvSpPr txBox="1"/>
          <p:nvPr/>
        </p:nvSpPr>
        <p:spPr>
          <a:xfrm>
            <a:off x="8233659" y="4450577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C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167" name="object 7">
            <a:extLst>
              <a:ext uri="{FF2B5EF4-FFF2-40B4-BE49-F238E27FC236}">
                <a16:creationId xmlns="" xmlns:a16="http://schemas.microsoft.com/office/drawing/2014/main" id="{7A938C5E-AAD9-1842-B3F2-51F89450426B}"/>
              </a:ext>
            </a:extLst>
          </p:cNvPr>
          <p:cNvSpPr/>
          <p:nvPr/>
        </p:nvSpPr>
        <p:spPr>
          <a:xfrm>
            <a:off x="8103019" y="5388305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168" name="object 50">
            <a:extLst>
              <a:ext uri="{FF2B5EF4-FFF2-40B4-BE49-F238E27FC236}">
                <a16:creationId xmlns="" xmlns:a16="http://schemas.microsoft.com/office/drawing/2014/main" id="{864A4897-A33F-BF4C-BD0C-A5A79A9EAD82}"/>
              </a:ext>
            </a:extLst>
          </p:cNvPr>
          <p:cNvSpPr txBox="1"/>
          <p:nvPr/>
        </p:nvSpPr>
        <p:spPr>
          <a:xfrm>
            <a:off x="8209018" y="5401792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D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169" name="object 83">
            <a:extLst>
              <a:ext uri="{FF2B5EF4-FFF2-40B4-BE49-F238E27FC236}">
                <a16:creationId xmlns="" xmlns:a16="http://schemas.microsoft.com/office/drawing/2014/main" id="{1EFD21E9-C2CE-C542-ACAC-D04543D67C9F}"/>
              </a:ext>
            </a:extLst>
          </p:cNvPr>
          <p:cNvSpPr txBox="1"/>
          <p:nvPr/>
        </p:nvSpPr>
        <p:spPr>
          <a:xfrm>
            <a:off x="4507068" y="2481448"/>
            <a:ext cx="2895476" cy="1006344"/>
          </a:xfrm>
          <a:prstGeom prst="rect">
            <a:avLst/>
          </a:prstGeom>
        </p:spPr>
        <p:txBody>
          <a:bodyPr vert="horz" wrap="square" lIns="0" tIns="42333" rIns="0" bIns="0" rtlCol="0">
            <a:spAutoFit/>
          </a:bodyPr>
          <a:lstStyle/>
          <a:p>
            <a:pPr marL="559631" marR="6773" indent="-543546">
              <a:lnSpc>
                <a:spcPts val="3747"/>
              </a:lnSpc>
              <a:spcBef>
                <a:spcPts val="333"/>
              </a:spcBef>
            </a:pPr>
            <a:r>
              <a:rPr sz="2800" spc="-152" dirty="0">
                <a:cs typeface="Arial"/>
              </a:rPr>
              <a:t>1) </a:t>
            </a:r>
            <a:r>
              <a:rPr sz="2800" spc="-93" dirty="0">
                <a:cs typeface="Arial"/>
              </a:rPr>
              <a:t>average </a:t>
            </a:r>
            <a:r>
              <a:rPr sz="2800" spc="-67" dirty="0">
                <a:cs typeface="Arial"/>
              </a:rPr>
              <a:t>messages  </a:t>
            </a:r>
            <a:endParaRPr lang="en-US" sz="2800" spc="-67" dirty="0">
              <a:cs typeface="Arial"/>
            </a:endParaRPr>
          </a:p>
          <a:p>
            <a:pPr marL="559631" marR="6773" indent="-543546">
              <a:lnSpc>
                <a:spcPts val="3747"/>
              </a:lnSpc>
              <a:spcBef>
                <a:spcPts val="333"/>
              </a:spcBef>
            </a:pPr>
            <a:r>
              <a:rPr sz="2800" spc="-47" dirty="0">
                <a:cs typeface="Arial"/>
              </a:rPr>
              <a:t>from</a:t>
            </a:r>
            <a:r>
              <a:rPr sz="2800" spc="-27" dirty="0">
                <a:cs typeface="Arial"/>
              </a:rPr>
              <a:t> </a:t>
            </a:r>
            <a:r>
              <a:rPr sz="2800" spc="-53" dirty="0">
                <a:cs typeface="Arial"/>
              </a:rPr>
              <a:t>neighbors</a:t>
            </a:r>
            <a:endParaRPr sz="2800" dirty="0">
              <a:cs typeface="Arial"/>
            </a:endParaRPr>
          </a:p>
        </p:txBody>
      </p:sp>
      <p:sp>
        <p:nvSpPr>
          <p:cNvPr id="170" name="object 85">
            <a:extLst>
              <a:ext uri="{FF2B5EF4-FFF2-40B4-BE49-F238E27FC236}">
                <a16:creationId xmlns="" xmlns:a16="http://schemas.microsoft.com/office/drawing/2014/main" id="{C16C6AEE-0C38-8845-B29E-CF901DBA9157}"/>
              </a:ext>
            </a:extLst>
          </p:cNvPr>
          <p:cNvSpPr txBox="1"/>
          <p:nvPr/>
        </p:nvSpPr>
        <p:spPr>
          <a:xfrm>
            <a:off x="4585530" y="5957146"/>
            <a:ext cx="4107180" cy="4479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-152" dirty="0">
                <a:cs typeface="Arial"/>
              </a:rPr>
              <a:t>2) </a:t>
            </a:r>
            <a:r>
              <a:rPr sz="2800" spc="-53" dirty="0">
                <a:cs typeface="Arial"/>
              </a:rPr>
              <a:t>apply </a:t>
            </a:r>
            <a:r>
              <a:rPr sz="2800" spc="-93" dirty="0">
                <a:cs typeface="Arial"/>
              </a:rPr>
              <a:t>neural</a:t>
            </a:r>
            <a:r>
              <a:rPr sz="2800" spc="100" dirty="0">
                <a:cs typeface="Arial"/>
              </a:rPr>
              <a:t> </a:t>
            </a:r>
            <a:r>
              <a:rPr sz="2800" spc="-20" dirty="0">
                <a:cs typeface="Arial"/>
              </a:rPr>
              <a:t>network</a:t>
            </a:r>
            <a:endParaRPr sz="2800" dirty="0">
              <a:cs typeface="Arial"/>
            </a:endParaRPr>
          </a:p>
        </p:txBody>
      </p:sp>
      <p:cxnSp>
        <p:nvCxnSpPr>
          <p:cNvPr id="171" name="Straight Arrow Connector 170">
            <a:extLst>
              <a:ext uri="{FF2B5EF4-FFF2-40B4-BE49-F238E27FC236}">
                <a16:creationId xmlns="" xmlns:a16="http://schemas.microsoft.com/office/drawing/2014/main" id="{3E50C027-04B5-0C40-AD8F-6D96856F4470}"/>
              </a:ext>
            </a:extLst>
          </p:cNvPr>
          <p:cNvCxnSpPr>
            <a:cxnSpLocks/>
          </p:cNvCxnSpPr>
          <p:nvPr/>
        </p:nvCxnSpPr>
        <p:spPr>
          <a:xfrm>
            <a:off x="5673776" y="3573731"/>
            <a:ext cx="1465384" cy="1039298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="" xmlns:a16="http://schemas.microsoft.com/office/drawing/2014/main" id="{643D4707-4942-1346-9F03-9861D64C93F7}"/>
              </a:ext>
            </a:extLst>
          </p:cNvPr>
          <p:cNvCxnSpPr>
            <a:cxnSpLocks/>
          </p:cNvCxnSpPr>
          <p:nvPr/>
        </p:nvCxnSpPr>
        <p:spPr>
          <a:xfrm flipV="1">
            <a:off x="5999832" y="5050630"/>
            <a:ext cx="564618" cy="961508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807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889030-AEA6-4E4B-B50E-84C13989B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60" dirty="0">
                <a:solidFill>
                  <a:srgbClr val="C00000"/>
                </a:solidFill>
              </a:rPr>
              <a:t>GNN </a:t>
            </a:r>
            <a:r>
              <a:rPr lang="en-US" b="1" spc="-80" dirty="0">
                <a:solidFill>
                  <a:srgbClr val="C00000"/>
                </a:solidFill>
              </a:rPr>
              <a:t>Model: A Case Study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F33F5FE-6C96-AE4D-8B77-2E648E1AD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Basic approach</a:t>
            </a:r>
            <a:r>
              <a:rPr lang="en-US" sz="3200" dirty="0"/>
              <a:t>: Average neighbor information and apply a neural network.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FA97622-62C7-6545-B700-2648136C3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21</a:t>
            </a:fld>
            <a:endParaRPr lang="en-US"/>
          </a:p>
        </p:txBody>
      </p:sp>
      <p:sp>
        <p:nvSpPr>
          <p:cNvPr id="5" name="object 44">
            <a:extLst>
              <a:ext uri="{FF2B5EF4-FFF2-40B4-BE49-F238E27FC236}">
                <a16:creationId xmlns="" xmlns:a16="http://schemas.microsoft.com/office/drawing/2014/main" id="{3E166ADF-7F13-A04F-BBA2-650EAC3446F9}"/>
              </a:ext>
            </a:extLst>
          </p:cNvPr>
          <p:cNvSpPr txBox="1">
            <a:spLocks/>
          </p:cNvSpPr>
          <p:nvPr/>
        </p:nvSpPr>
        <p:spPr>
          <a:xfrm>
            <a:off x="6298565" y="5025021"/>
            <a:ext cx="149860" cy="1365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700" b="0" i="0" kern="1200">
                <a:solidFill>
                  <a:srgbClr val="898989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866">
              <a:spcBef>
                <a:spcPts val="153"/>
              </a:spcBef>
            </a:pPr>
            <a:fld id="{81D60167-4931-47E6-BA6A-407CBD079E47}" type="slidenum">
              <a:rPr lang="en-US" spc="-5" smtClean="0"/>
              <a:pPr marL="33866">
                <a:spcBef>
                  <a:spcPts val="153"/>
                </a:spcBef>
              </a:pPr>
              <a:t>21</a:t>
            </a:fld>
            <a:endParaRPr lang="en-US" spc="-7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DA835CE-7E18-BD40-B954-28B8852B6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0" y="2552411"/>
            <a:ext cx="8877300" cy="403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978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1CD20A-D9F9-1E4A-8B57-C05F84C0C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60" dirty="0">
                <a:solidFill>
                  <a:srgbClr val="C00000"/>
                </a:solidFill>
              </a:rPr>
              <a:t>GNN </a:t>
            </a:r>
            <a:r>
              <a:rPr lang="en-US" b="1" spc="-80" dirty="0">
                <a:solidFill>
                  <a:srgbClr val="C00000"/>
                </a:solidFill>
              </a:rPr>
              <a:t>Model: Quick Summary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D179895-4EF9-4947-A689-5E8EF67DC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272" y="1825625"/>
            <a:ext cx="11251651" cy="4667250"/>
          </a:xfrm>
        </p:spPr>
        <p:txBody>
          <a:bodyPr>
            <a:normAutofit/>
          </a:bodyPr>
          <a:lstStyle/>
          <a:p>
            <a:pPr marL="474132" marR="565559" indent="-457200">
              <a:lnSpc>
                <a:spcPts val="3067"/>
              </a:lnSpc>
              <a:spcBef>
                <a:spcPts val="880"/>
              </a:spcBef>
              <a:buClr>
                <a:schemeClr val="tx1"/>
              </a:buClr>
              <a:tabLst>
                <a:tab pos="473275" algn="l"/>
                <a:tab pos="474121" algn="l"/>
              </a:tabLst>
            </a:pPr>
            <a:r>
              <a:rPr lang="en-US" sz="3200" spc="-107" dirty="0">
                <a:solidFill>
                  <a:srgbClr val="FF0000"/>
                </a:solidFill>
                <a:cs typeface="Arial"/>
              </a:rPr>
              <a:t>Key idea</a:t>
            </a:r>
            <a:r>
              <a:rPr lang="en-US" sz="3200" spc="-107" dirty="0">
                <a:solidFill>
                  <a:srgbClr val="0000FF"/>
                </a:solidFill>
                <a:cs typeface="Arial"/>
              </a:rPr>
              <a:t>: generate node embeddings by aggregating neighborhood information.  </a:t>
            </a:r>
          </a:p>
          <a:p>
            <a:pPr marL="1007508" marR="6773" lvl="1" indent="-380990">
              <a:lnSpc>
                <a:spcPts val="3453"/>
              </a:lnSpc>
              <a:spcBef>
                <a:spcPts val="907"/>
              </a:spcBef>
              <a:buClr>
                <a:schemeClr val="tx1"/>
              </a:buClr>
              <a:buSzPct val="102127"/>
              <a:buFont typeface="Wingdings"/>
              <a:buChar char=""/>
              <a:tabLst>
                <a:tab pos="1006661" algn="l"/>
                <a:tab pos="1007508" algn="l"/>
              </a:tabLst>
            </a:pPr>
            <a:r>
              <a:rPr lang="en-US" sz="2800" spc="-20" dirty="0">
                <a:solidFill>
                  <a:srgbClr val="002060"/>
                </a:solidFill>
                <a:cs typeface="Arial"/>
              </a:rPr>
              <a:t>Allows for parameter sharing in the encoder</a:t>
            </a:r>
          </a:p>
          <a:p>
            <a:pPr marL="1007508" marR="6773" lvl="1" indent="-380990">
              <a:lnSpc>
                <a:spcPts val="3453"/>
              </a:lnSpc>
              <a:spcBef>
                <a:spcPts val="907"/>
              </a:spcBef>
              <a:buClr>
                <a:schemeClr val="tx1"/>
              </a:buClr>
              <a:buSzPct val="102127"/>
              <a:buFont typeface="Wingdings"/>
              <a:buChar char=""/>
              <a:tabLst>
                <a:tab pos="1006661" algn="l"/>
                <a:tab pos="1007508" algn="l"/>
              </a:tabLst>
            </a:pPr>
            <a:r>
              <a:rPr lang="en-US" sz="2800" spc="-20" dirty="0">
                <a:solidFill>
                  <a:srgbClr val="002060"/>
                </a:solidFill>
                <a:cs typeface="Arial"/>
              </a:rPr>
              <a:t>Allows for inductive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D9D8DD3-298F-614F-8977-EE463C412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167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6D4E33-5618-3F40-80FF-D88153491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-147" dirty="0">
                <a:solidFill>
                  <a:srgbClr val="C00000"/>
                </a:solidFill>
              </a:rPr>
              <a:t>Graph Neural Networks: Popular Models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7B980AA-C31B-EF4C-9DBD-79F00080F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Spectral-based Graph Filters</a:t>
            </a:r>
          </a:p>
          <a:p>
            <a:pPr lvl="1"/>
            <a:r>
              <a:rPr lang="en-US" dirty="0"/>
              <a:t>GCN </a:t>
            </a:r>
            <a:r>
              <a:rPr lang="en-US" sz="1800" dirty="0"/>
              <a:t>(</a:t>
            </a:r>
            <a:r>
              <a:rPr lang="en-US" sz="1800" dirty="0" err="1"/>
              <a:t>Kipf</a:t>
            </a:r>
            <a:r>
              <a:rPr lang="en-US" sz="1800" dirty="0"/>
              <a:t> &amp; Welling, ICLR 2017), </a:t>
            </a:r>
            <a:r>
              <a:rPr lang="en-US" dirty="0"/>
              <a:t>Chebyshev-GNN </a:t>
            </a:r>
            <a:r>
              <a:rPr lang="en-US" sz="1800" dirty="0"/>
              <a:t>(</a:t>
            </a:r>
            <a:r>
              <a:rPr lang="en-US" sz="1800" dirty="0" err="1"/>
              <a:t>Defferrard</a:t>
            </a:r>
            <a:r>
              <a:rPr lang="en-US" sz="1800" dirty="0"/>
              <a:t> et al. NIPS 2016)</a:t>
            </a:r>
          </a:p>
          <a:p>
            <a:pPr lvl="1"/>
            <a:endParaRPr lang="en-US" sz="1000" dirty="0"/>
          </a:p>
          <a:p>
            <a:r>
              <a:rPr lang="en-US" dirty="0"/>
              <a:t>Spatial-based Graph Filters</a:t>
            </a:r>
          </a:p>
          <a:p>
            <a:pPr lvl="1"/>
            <a:r>
              <a:rPr lang="en-US" dirty="0"/>
              <a:t>MPNN </a:t>
            </a:r>
            <a:r>
              <a:rPr lang="en-US" sz="1800" dirty="0"/>
              <a:t>(Gilmer et al. ICML 2017), </a:t>
            </a:r>
            <a:r>
              <a:rPr lang="en-US" dirty="0" err="1"/>
              <a:t>GraphSage</a:t>
            </a:r>
            <a:r>
              <a:rPr lang="en-US" dirty="0"/>
              <a:t> </a:t>
            </a:r>
            <a:r>
              <a:rPr lang="en-US" sz="1800" dirty="0"/>
              <a:t>(Hamilton et al. NIPS 2017)</a:t>
            </a:r>
          </a:p>
          <a:p>
            <a:pPr lvl="1"/>
            <a:r>
              <a:rPr lang="en-US" dirty="0"/>
              <a:t>GIN</a:t>
            </a:r>
            <a:r>
              <a:rPr lang="en-US" sz="1800" dirty="0"/>
              <a:t> (Xu et al. ICLR 2019)</a:t>
            </a:r>
          </a:p>
          <a:p>
            <a:pPr lvl="1"/>
            <a:endParaRPr lang="en-US" sz="1000" dirty="0"/>
          </a:p>
          <a:p>
            <a:r>
              <a:rPr lang="en-US" dirty="0"/>
              <a:t>Attention-based Graph Filters</a:t>
            </a:r>
          </a:p>
          <a:p>
            <a:pPr lvl="1"/>
            <a:r>
              <a:rPr lang="en-US" dirty="0"/>
              <a:t>GAT </a:t>
            </a:r>
            <a:r>
              <a:rPr lang="en-US" sz="1800" dirty="0"/>
              <a:t>(</a:t>
            </a:r>
            <a:r>
              <a:rPr lang="en-US" sz="1800" dirty="0" err="1"/>
              <a:t>Velickovic</a:t>
            </a:r>
            <a:r>
              <a:rPr lang="en-US" sz="1800" dirty="0"/>
              <a:t> et al. ICLR 2018) </a:t>
            </a:r>
          </a:p>
          <a:p>
            <a:pPr lvl="1"/>
            <a:endParaRPr lang="en-US" sz="1000" dirty="0"/>
          </a:p>
          <a:p>
            <a:r>
              <a:rPr lang="en-US" dirty="0"/>
              <a:t>Recurrent-based Graph Filters</a:t>
            </a:r>
          </a:p>
          <a:p>
            <a:pPr lvl="1"/>
            <a:r>
              <a:rPr lang="en-US" dirty="0"/>
              <a:t>GGNN </a:t>
            </a:r>
            <a:r>
              <a:rPr lang="en-US" sz="1800" dirty="0"/>
              <a:t>(Li et al. ICLR 2016)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96705B3-D948-1F42-84D3-215859E2E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278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21D18F-031A-8D45-827D-0B657BBFB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Graph Convolution Networks (GCN)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05F0712-4DFA-EB4C-86D4-62F7FB26B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522" y="1592837"/>
            <a:ext cx="8165123" cy="43500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Key idea</a:t>
            </a:r>
            <a:r>
              <a:rPr lang="en-US" dirty="0"/>
              <a:t>: spectral convolution on graphs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7414D25-3915-B642-A436-AD2FAD93C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29C8318-F638-3E40-890A-7F6F55B67C6D}"/>
              </a:ext>
            </a:extLst>
          </p:cNvPr>
          <p:cNvSpPr txBox="1"/>
          <p:nvPr/>
        </p:nvSpPr>
        <p:spPr>
          <a:xfrm>
            <a:off x="8823895" y="4150142"/>
            <a:ext cx="2537811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GCN in NLP Tasks: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Text classification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Question Answering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Text Matching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Topic Modeling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Information </a:t>
            </a:r>
            <a:r>
              <a:rPr lang="en-US" dirty="0" err="1"/>
              <a:t>Extration</a:t>
            </a:r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2687392-0F8D-7849-8CFD-228802B8A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6198" y="2027842"/>
            <a:ext cx="3540649" cy="17291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4967FE5-4263-614F-B676-270CE2C67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775" y="2321199"/>
            <a:ext cx="3149600" cy="495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479F7DA-6678-0741-8355-CC77B3C69170}"/>
              </a:ext>
            </a:extLst>
          </p:cNvPr>
          <p:cNvSpPr txBox="1"/>
          <p:nvPr/>
        </p:nvSpPr>
        <p:spPr>
          <a:xfrm>
            <a:off x="337603" y="2321199"/>
            <a:ext cx="2388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Eigen-decomposition </a:t>
            </a:r>
          </a:p>
          <a:p>
            <a:r>
              <a:rPr lang="en-US" dirty="0"/>
              <a:t>is </a:t>
            </a:r>
            <a:r>
              <a:rPr lang="en-US" dirty="0">
                <a:solidFill>
                  <a:srgbClr val="00B0F0"/>
                </a:solidFill>
              </a:rPr>
              <a:t>expensive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93488F7-B565-A548-96C5-34C3379175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0776" y="3323303"/>
            <a:ext cx="3403600" cy="1016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86F7FDC-B591-8445-9347-B59F6FB21D24}"/>
              </a:ext>
            </a:extLst>
          </p:cNvPr>
          <p:cNvSpPr txBox="1"/>
          <p:nvPr/>
        </p:nvSpPr>
        <p:spPr>
          <a:xfrm>
            <a:off x="312506" y="3369638"/>
            <a:ext cx="24388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Chebyshev polynomials </a:t>
            </a:r>
          </a:p>
          <a:p>
            <a:r>
              <a:rPr lang="en-US" dirty="0"/>
              <a:t>accelerates but still not </a:t>
            </a:r>
          </a:p>
          <a:p>
            <a:r>
              <a:rPr lang="en-US" dirty="0"/>
              <a:t>powerful</a:t>
            </a:r>
          </a:p>
        </p:txBody>
      </p:sp>
      <p:sp>
        <p:nvSpPr>
          <p:cNvPr id="22" name="Down Arrow 21">
            <a:extLst>
              <a:ext uri="{FF2B5EF4-FFF2-40B4-BE49-F238E27FC236}">
                <a16:creationId xmlns="" xmlns:a16="http://schemas.microsoft.com/office/drawing/2014/main" id="{3D9FCF6A-89D3-8948-A79A-8B57D0D858C4}"/>
              </a:ext>
            </a:extLst>
          </p:cNvPr>
          <p:cNvSpPr/>
          <p:nvPr/>
        </p:nvSpPr>
        <p:spPr>
          <a:xfrm>
            <a:off x="5188940" y="2845207"/>
            <a:ext cx="489695" cy="619392"/>
          </a:xfrm>
          <a:prstGeom prst="downArrow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Down Arrow 23">
            <a:extLst>
              <a:ext uri="{FF2B5EF4-FFF2-40B4-BE49-F238E27FC236}">
                <a16:creationId xmlns="" xmlns:a16="http://schemas.microsoft.com/office/drawing/2014/main" id="{4A52289E-3757-0240-B7E4-86883DF2ECBE}"/>
              </a:ext>
            </a:extLst>
          </p:cNvPr>
          <p:cNvSpPr/>
          <p:nvPr/>
        </p:nvSpPr>
        <p:spPr>
          <a:xfrm>
            <a:off x="5175881" y="4192575"/>
            <a:ext cx="489695" cy="619392"/>
          </a:xfrm>
          <a:prstGeom prst="downArrow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2EAA43FE-2CDE-5C4E-A866-907CD23C09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0576" y="4857611"/>
            <a:ext cx="4533900" cy="508000"/>
          </a:xfrm>
          <a:prstGeom prst="rect">
            <a:avLst/>
          </a:prstGeom>
        </p:spPr>
      </p:pic>
      <p:sp>
        <p:nvSpPr>
          <p:cNvPr id="27" name="Down Arrow 26">
            <a:extLst>
              <a:ext uri="{FF2B5EF4-FFF2-40B4-BE49-F238E27FC236}">
                <a16:creationId xmlns="" xmlns:a16="http://schemas.microsoft.com/office/drawing/2014/main" id="{C88CD9B0-197D-3646-868F-14F619FB47F7}"/>
              </a:ext>
            </a:extLst>
          </p:cNvPr>
          <p:cNvSpPr/>
          <p:nvPr/>
        </p:nvSpPr>
        <p:spPr>
          <a:xfrm>
            <a:off x="5175880" y="5380622"/>
            <a:ext cx="489695" cy="619392"/>
          </a:xfrm>
          <a:prstGeom prst="downArrow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DBFD9AF1-27F0-D14E-9B54-A2ABDCDCC4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5526" y="6043612"/>
            <a:ext cx="4064000" cy="4953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A0B25D00-46F5-8C4C-B24B-412AFAAD3C1E}"/>
              </a:ext>
            </a:extLst>
          </p:cNvPr>
          <p:cNvSpPr txBox="1"/>
          <p:nvPr/>
        </p:nvSpPr>
        <p:spPr>
          <a:xfrm>
            <a:off x="296787" y="4754633"/>
            <a:ext cx="2575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First-order </a:t>
            </a:r>
            <a:r>
              <a:rPr lang="en-US" dirty="0" err="1">
                <a:solidFill>
                  <a:srgbClr val="00B0F0"/>
                </a:solidFill>
              </a:rPr>
              <a:t>approxima</a:t>
            </a:r>
            <a:r>
              <a:rPr lang="en-US" dirty="0">
                <a:solidFill>
                  <a:srgbClr val="00B0F0"/>
                </a:solidFill>
              </a:rPr>
              <a:t>-</a:t>
            </a:r>
          </a:p>
          <a:p>
            <a:r>
              <a:rPr lang="en-US" dirty="0" err="1">
                <a:solidFill>
                  <a:srgbClr val="00B0F0"/>
                </a:solidFill>
              </a:rPr>
              <a:t>tion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/>
              <a:t>fast and powerful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A030D99D-D74A-9D4F-8999-9B42B4545449}"/>
              </a:ext>
            </a:extLst>
          </p:cNvPr>
          <p:cNvSpPr txBox="1"/>
          <p:nvPr/>
        </p:nvSpPr>
        <p:spPr>
          <a:xfrm>
            <a:off x="322384" y="5798145"/>
            <a:ext cx="23843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Renormalization trick </a:t>
            </a:r>
          </a:p>
          <a:p>
            <a:r>
              <a:rPr lang="en-US" dirty="0"/>
              <a:t>stabilizes the numerical</a:t>
            </a:r>
          </a:p>
          <a:p>
            <a:r>
              <a:rPr lang="en-US" dirty="0"/>
              <a:t>computation</a:t>
            </a:r>
          </a:p>
        </p:txBody>
      </p:sp>
    </p:spTree>
    <p:extLst>
      <p:ext uri="{BB962C8B-B14F-4D97-AF65-F5344CB8AC3E}">
        <p14:creationId xmlns:p14="http://schemas.microsoft.com/office/powerpoint/2010/main" val="911039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21D18F-031A-8D45-827D-0B657BBFB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Message Passing Neural Network (MPNN)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7414D25-3915-B642-A436-AD2FAD93C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25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0209443F-0664-A440-96A1-CBB60DBFBBC6}"/>
              </a:ext>
            </a:extLst>
          </p:cNvPr>
          <p:cNvSpPr txBox="1">
            <a:spLocks/>
          </p:cNvSpPr>
          <p:nvPr/>
        </p:nvSpPr>
        <p:spPr>
          <a:xfrm>
            <a:off x="697522" y="1592837"/>
            <a:ext cx="8763001" cy="43500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Key idea</a:t>
            </a:r>
            <a:r>
              <a:rPr lang="en-US" dirty="0"/>
              <a:t>: graph convolutions as a message passing process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DD5CBFF-E2A7-BB4A-BFA8-0E8629CAD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185" y="2276534"/>
            <a:ext cx="7899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186C1E5-A055-734E-B132-FDC837CE83A1}"/>
              </a:ext>
            </a:extLst>
          </p:cNvPr>
          <p:cNvSpPr txBox="1"/>
          <p:nvPr/>
        </p:nvSpPr>
        <p:spPr>
          <a:xfrm>
            <a:off x="201852" y="2443219"/>
            <a:ext cx="1461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MPNN:</a:t>
            </a:r>
          </a:p>
          <a:p>
            <a:endParaRPr lang="en-US" dirty="0"/>
          </a:p>
          <a:p>
            <a:r>
              <a:rPr lang="en-US" dirty="0">
                <a:solidFill>
                  <a:srgbClr val="00B0F0"/>
                </a:solidFill>
              </a:rPr>
              <a:t>expensive</a:t>
            </a:r>
            <a:r>
              <a:rPr lang="en-US" dirty="0"/>
              <a:t> if the number of nodes are large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549B62C-87B2-2B46-96F7-D881292A3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0523" y="2327850"/>
            <a:ext cx="2482850" cy="59055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9C0060A9-3AAE-9C4F-B238-770B2177B7B8}"/>
              </a:ext>
            </a:extLst>
          </p:cNvPr>
          <p:cNvCxnSpPr>
            <a:cxnSpLocks/>
          </p:cNvCxnSpPr>
          <p:nvPr/>
        </p:nvCxnSpPr>
        <p:spPr>
          <a:xfrm flipH="1" flipV="1">
            <a:off x="4677508" y="2817097"/>
            <a:ext cx="905120" cy="8499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B41D21B5-E1D5-CC44-B5A9-01B1F8D8A828}"/>
              </a:ext>
            </a:extLst>
          </p:cNvPr>
          <p:cNvCxnSpPr>
            <a:cxnSpLocks/>
          </p:cNvCxnSpPr>
          <p:nvPr/>
        </p:nvCxnSpPr>
        <p:spPr>
          <a:xfrm flipV="1">
            <a:off x="5859854" y="2812552"/>
            <a:ext cx="892638" cy="8545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A534369-E924-8B43-A7EC-B1FA6DC1AD73}"/>
              </a:ext>
            </a:extLst>
          </p:cNvPr>
          <p:cNvSpPr txBox="1"/>
          <p:nvPr/>
        </p:nvSpPr>
        <p:spPr>
          <a:xfrm>
            <a:off x="4218571" y="3638098"/>
            <a:ext cx="3372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Update and aggregation functions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95A2A85D-B051-0C4B-B17E-D033B014E458}"/>
              </a:ext>
            </a:extLst>
          </p:cNvPr>
          <p:cNvCxnSpPr>
            <a:cxnSpLocks/>
          </p:cNvCxnSpPr>
          <p:nvPr/>
        </p:nvCxnSpPr>
        <p:spPr>
          <a:xfrm flipH="1" flipV="1">
            <a:off x="7340383" y="2853388"/>
            <a:ext cx="340283" cy="4733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C4B5FE19-74FE-594A-98F9-20A5686CA713}"/>
              </a:ext>
            </a:extLst>
          </p:cNvPr>
          <p:cNvCxnSpPr>
            <a:cxnSpLocks/>
          </p:cNvCxnSpPr>
          <p:nvPr/>
        </p:nvCxnSpPr>
        <p:spPr>
          <a:xfrm flipV="1">
            <a:off x="8507463" y="2853388"/>
            <a:ext cx="238368" cy="4733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2456B81-F100-ED4D-BB22-7915319B299C}"/>
              </a:ext>
            </a:extLst>
          </p:cNvPr>
          <p:cNvSpPr txBox="1"/>
          <p:nvPr/>
        </p:nvSpPr>
        <p:spPr>
          <a:xfrm>
            <a:off x="6972300" y="3297735"/>
            <a:ext cx="2819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Node and edge embeddings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="" xmlns:a16="http://schemas.microsoft.com/office/drawing/2014/main" id="{B0A6E58D-198E-A448-98E5-21CD197F13B3}"/>
              </a:ext>
            </a:extLst>
          </p:cNvPr>
          <p:cNvCxnSpPr>
            <a:cxnSpLocks/>
          </p:cNvCxnSpPr>
          <p:nvPr/>
        </p:nvCxnSpPr>
        <p:spPr>
          <a:xfrm flipV="1">
            <a:off x="8094064" y="2911794"/>
            <a:ext cx="1" cy="3985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729AAF4-1C11-C74F-AFE6-D83B36A051BE}"/>
              </a:ext>
            </a:extLst>
          </p:cNvPr>
          <p:cNvSpPr txBox="1"/>
          <p:nvPr/>
        </p:nvSpPr>
        <p:spPr>
          <a:xfrm>
            <a:off x="137376" y="4647158"/>
            <a:ext cx="23886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GraphSage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>
                <a:solidFill>
                  <a:srgbClr val="00B0F0"/>
                </a:solidFill>
              </a:rPr>
              <a:t>sampling</a:t>
            </a:r>
            <a:r>
              <a:rPr lang="en-US" dirty="0"/>
              <a:t> to </a:t>
            </a:r>
          </a:p>
          <a:p>
            <a:r>
              <a:rPr lang="en-US" dirty="0"/>
              <a:t>obtain a fixed </a:t>
            </a:r>
          </a:p>
          <a:p>
            <a:r>
              <a:rPr lang="en-US" dirty="0"/>
              <a:t>number of </a:t>
            </a:r>
          </a:p>
          <a:p>
            <a:r>
              <a:rPr lang="en-US" dirty="0"/>
              <a:t>neighbors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5FE64F84-3D80-5843-93F1-389136754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5835" y="4547433"/>
            <a:ext cx="7404100" cy="5588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C76DBB51-BD52-7940-828C-B82FA7A3F5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5948" y="4007430"/>
            <a:ext cx="2864200" cy="846241"/>
          </a:xfrm>
          <a:prstGeom prst="rect">
            <a:avLst/>
          </a:prstGeom>
          <a:gradFill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</p:pic>
      <p:cxnSp>
        <p:nvCxnSpPr>
          <p:cNvPr id="34" name="Straight Arrow Connector 33">
            <a:extLst>
              <a:ext uri="{FF2B5EF4-FFF2-40B4-BE49-F238E27FC236}">
                <a16:creationId xmlns="" xmlns:a16="http://schemas.microsoft.com/office/drawing/2014/main" id="{7FFF7908-4C62-414F-9FD4-812CDDCE83A2}"/>
              </a:ext>
            </a:extLst>
          </p:cNvPr>
          <p:cNvCxnSpPr>
            <a:cxnSpLocks/>
          </p:cNvCxnSpPr>
          <p:nvPr/>
        </p:nvCxnSpPr>
        <p:spPr>
          <a:xfrm flipV="1">
            <a:off x="5136309" y="5106233"/>
            <a:ext cx="63025" cy="6569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8993075C-1733-3B4B-9838-30F4B042E28C}"/>
              </a:ext>
            </a:extLst>
          </p:cNvPr>
          <p:cNvSpPr txBox="1"/>
          <p:nvPr/>
        </p:nvSpPr>
        <p:spPr>
          <a:xfrm>
            <a:off x="4076719" y="5763189"/>
            <a:ext cx="2245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Aggregation functions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="" xmlns:a16="http://schemas.microsoft.com/office/drawing/2014/main" id="{4501E289-CA72-454C-9D79-8C426F4B4E9D}"/>
              </a:ext>
            </a:extLst>
          </p:cNvPr>
          <p:cNvCxnSpPr>
            <a:cxnSpLocks/>
          </p:cNvCxnSpPr>
          <p:nvPr/>
        </p:nvCxnSpPr>
        <p:spPr>
          <a:xfrm flipH="1" flipV="1">
            <a:off x="6855985" y="5070145"/>
            <a:ext cx="340283" cy="4733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3F24FAB4-4FA8-DB4E-9330-AC14B8D76BC0}"/>
              </a:ext>
            </a:extLst>
          </p:cNvPr>
          <p:cNvSpPr txBox="1"/>
          <p:nvPr/>
        </p:nvSpPr>
        <p:spPr>
          <a:xfrm>
            <a:off x="6487902" y="5514492"/>
            <a:ext cx="1899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Node embeddings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3F5568D6-5167-AE4D-99F7-E42C39473C73}"/>
              </a:ext>
            </a:extLst>
          </p:cNvPr>
          <p:cNvSpPr txBox="1"/>
          <p:nvPr/>
        </p:nvSpPr>
        <p:spPr>
          <a:xfrm>
            <a:off x="9160808" y="5126164"/>
            <a:ext cx="2606419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MPNN and </a:t>
            </a:r>
            <a:r>
              <a:rPr lang="en-US" sz="2000" b="1" dirty="0" err="1">
                <a:solidFill>
                  <a:srgbClr val="00B0F0"/>
                </a:solidFill>
              </a:rPr>
              <a:t>GraphSage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</a:p>
          <a:p>
            <a:r>
              <a:rPr lang="en-US" sz="2000" b="1" dirty="0">
                <a:solidFill>
                  <a:srgbClr val="00B0F0"/>
                </a:solidFill>
              </a:rPr>
              <a:t>in NLP Tasks: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Knowledge graph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Information extraction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Semantic parsing</a:t>
            </a:r>
          </a:p>
        </p:txBody>
      </p:sp>
    </p:spTree>
    <p:extLst>
      <p:ext uri="{BB962C8B-B14F-4D97-AF65-F5344CB8AC3E}">
        <p14:creationId xmlns:p14="http://schemas.microsoft.com/office/powerpoint/2010/main" val="638986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21D18F-031A-8D45-827D-0B657BBFB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Graph Attention Network (GAT)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7414D25-3915-B642-A436-AD2FAD93C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26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12BF642A-A99A-E944-87EC-29E7A27ACADC}"/>
              </a:ext>
            </a:extLst>
          </p:cNvPr>
          <p:cNvSpPr txBox="1">
            <a:spLocks/>
          </p:cNvSpPr>
          <p:nvPr/>
        </p:nvSpPr>
        <p:spPr>
          <a:xfrm>
            <a:off x="697523" y="1592837"/>
            <a:ext cx="8166596" cy="869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Key idea</a:t>
            </a:r>
            <a:r>
              <a:rPr lang="en-US" dirty="0"/>
              <a:t>: </a:t>
            </a:r>
            <a:r>
              <a:rPr lang="en-US" sz="2700" dirty="0"/>
              <a:t>dynamically learn the weights (attention scores) on the edges when performing message passing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D9D24BB-F5FB-034F-B732-BE52E9528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672" y="2709069"/>
            <a:ext cx="6108700" cy="876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B05CD61-4044-5A4C-8AA7-AC874ED1F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8816" y="3832592"/>
            <a:ext cx="7098323" cy="9604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F0C4525-2D89-9945-8554-B4049D2EF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1672" y="4956115"/>
            <a:ext cx="5854700" cy="889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C818D0E-3991-A440-80C8-CB4A0D042D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1672" y="5850788"/>
            <a:ext cx="6108700" cy="10222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0F32C90-D193-F349-A365-551A0EB5FEBC}"/>
              </a:ext>
            </a:extLst>
          </p:cNvPr>
          <p:cNvSpPr txBox="1"/>
          <p:nvPr/>
        </p:nvSpPr>
        <p:spPr>
          <a:xfrm>
            <a:off x="197191" y="2599769"/>
            <a:ext cx="1461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Weighted sum </a:t>
            </a:r>
            <a:r>
              <a:rPr lang="en-US" dirty="0"/>
              <a:t>of node embeddings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10B396B-458C-0648-9C79-9CBD11204813}"/>
              </a:ext>
            </a:extLst>
          </p:cNvPr>
          <p:cNvSpPr txBox="1"/>
          <p:nvPr/>
        </p:nvSpPr>
        <p:spPr>
          <a:xfrm>
            <a:off x="179606" y="3817658"/>
            <a:ext cx="1461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Learned </a:t>
            </a:r>
            <a:r>
              <a:rPr lang="en-US" dirty="0">
                <a:solidFill>
                  <a:srgbClr val="00B0F0"/>
                </a:solidFill>
              </a:rPr>
              <a:t>local weights</a:t>
            </a:r>
            <a:r>
              <a:rPr lang="en-US" dirty="0"/>
              <a:t> with self-attention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598322F-31E8-6F45-B701-066086292C4A}"/>
              </a:ext>
            </a:extLst>
          </p:cNvPr>
          <p:cNvSpPr txBox="1"/>
          <p:nvPr/>
        </p:nvSpPr>
        <p:spPr>
          <a:xfrm>
            <a:off x="179605" y="4927107"/>
            <a:ext cx="1461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Intermediate</a:t>
            </a:r>
            <a:r>
              <a:rPr lang="en-US" dirty="0"/>
              <a:t> node embeddings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D47E968-7B96-4D4C-B15D-943BDB368BA0}"/>
              </a:ext>
            </a:extLst>
          </p:cNvPr>
          <p:cNvSpPr txBox="1"/>
          <p:nvPr/>
        </p:nvSpPr>
        <p:spPr>
          <a:xfrm>
            <a:off x="179604" y="6033184"/>
            <a:ext cx="146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Final</a:t>
            </a:r>
            <a:r>
              <a:rPr lang="en-US" dirty="0"/>
              <a:t> node embeddings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CEBAA7D-26FE-974B-BBBA-F82FBFB536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3882" y="1706024"/>
            <a:ext cx="3492500" cy="22542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0E5958E3-507B-8B4C-9DDF-68C7104614E9}"/>
              </a:ext>
            </a:extLst>
          </p:cNvPr>
          <p:cNvSpPr txBox="1"/>
          <p:nvPr/>
        </p:nvSpPr>
        <p:spPr>
          <a:xfrm>
            <a:off x="9064573" y="4199951"/>
            <a:ext cx="2584554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GAT in NLP Tasks: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Text classification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Question Answering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Knowledge graph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Information extraction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Semantic parsing</a:t>
            </a:r>
          </a:p>
        </p:txBody>
      </p:sp>
    </p:spTree>
    <p:extLst>
      <p:ext uri="{BB962C8B-B14F-4D97-AF65-F5344CB8AC3E}">
        <p14:creationId xmlns:p14="http://schemas.microsoft.com/office/powerpoint/2010/main" val="38710660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21D18F-031A-8D45-827D-0B657BBFB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Gated Graph Neural Networks (GGNN)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7414D25-3915-B642-A436-AD2FAD93C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27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863E68A1-381A-6B41-B664-A0E9E34D0304}"/>
              </a:ext>
            </a:extLst>
          </p:cNvPr>
          <p:cNvSpPr txBox="1">
            <a:spLocks/>
          </p:cNvSpPr>
          <p:nvPr/>
        </p:nvSpPr>
        <p:spPr>
          <a:xfrm>
            <a:off x="697523" y="1592837"/>
            <a:ext cx="8166596" cy="869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Key idea</a:t>
            </a:r>
            <a:r>
              <a:rPr lang="en-US" dirty="0"/>
              <a:t>: </a:t>
            </a:r>
            <a:r>
              <a:rPr lang="en-US" sz="2700" dirty="0"/>
              <a:t>the use of Gated Recurrent Units while taking into account edge type and directions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AC57E16-518C-B740-9CA9-15C812EFB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1" y="3254608"/>
            <a:ext cx="3352800" cy="157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25F5B31-84F6-A74D-A17B-2645161E7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2300662"/>
            <a:ext cx="4794738" cy="12697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306319E-5125-1B4B-9BEA-3ACCF7C74C16}"/>
              </a:ext>
            </a:extLst>
          </p:cNvPr>
          <p:cNvSpPr txBox="1"/>
          <p:nvPr/>
        </p:nvSpPr>
        <p:spPr>
          <a:xfrm>
            <a:off x="9064573" y="4199951"/>
            <a:ext cx="23530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GGNN in NLP Tasks: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Semantic parsing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Machine translation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ED389DA-13C1-C74E-8C8B-3A489F452EDC}"/>
              </a:ext>
            </a:extLst>
          </p:cNvPr>
          <p:cNvSpPr txBox="1"/>
          <p:nvPr/>
        </p:nvSpPr>
        <p:spPr>
          <a:xfrm>
            <a:off x="308560" y="2766228"/>
            <a:ext cx="1548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Zero-padding </a:t>
            </a:r>
            <a:r>
              <a:rPr lang="en-US" dirty="0"/>
              <a:t>input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/>
              <a:t>node embeddings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D6FB8A8E-401C-614E-AD2D-AF7656E20369}"/>
              </a:ext>
            </a:extLst>
          </p:cNvPr>
          <p:cNvCxnSpPr>
            <a:cxnSpLocks/>
          </p:cNvCxnSpPr>
          <p:nvPr/>
        </p:nvCxnSpPr>
        <p:spPr>
          <a:xfrm>
            <a:off x="2004646" y="3188677"/>
            <a:ext cx="1195754" cy="2403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958ABAB-36C3-244C-85FF-5A68B91A6DCD}"/>
              </a:ext>
            </a:extLst>
          </p:cNvPr>
          <p:cNvSpPr txBox="1"/>
          <p:nvPr/>
        </p:nvSpPr>
        <p:spPr>
          <a:xfrm>
            <a:off x="339120" y="3753674"/>
            <a:ext cx="1548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Incoming &amp; outcoming edges  </a:t>
            </a:r>
            <a:r>
              <a:rPr lang="en-US" dirty="0"/>
              <a:t>for node v</a:t>
            </a:r>
            <a:r>
              <a:rPr lang="en-US" baseline="-25000" dirty="0"/>
              <a:t>i</a:t>
            </a:r>
            <a:endParaRPr lang="en-US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EF0BC669-C060-6C46-B7A1-07156D1D38F0}"/>
              </a:ext>
            </a:extLst>
          </p:cNvPr>
          <p:cNvCxnSpPr>
            <a:cxnSpLocks/>
          </p:cNvCxnSpPr>
          <p:nvPr/>
        </p:nvCxnSpPr>
        <p:spPr>
          <a:xfrm flipV="1">
            <a:off x="2004646" y="4042008"/>
            <a:ext cx="1195754" cy="2339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="" xmlns:a16="http://schemas.microsoft.com/office/drawing/2014/main" id="{3C820219-2099-3F42-AE25-F0365D70B3D3}"/>
              </a:ext>
            </a:extLst>
          </p:cNvPr>
          <p:cNvCxnSpPr>
            <a:cxnSpLocks/>
          </p:cNvCxnSpPr>
          <p:nvPr/>
        </p:nvCxnSpPr>
        <p:spPr>
          <a:xfrm flipV="1">
            <a:off x="4560278" y="4829408"/>
            <a:ext cx="0" cy="6687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D7A9C9C6-8DA2-4D40-81C5-784C84C8E4F2}"/>
              </a:ext>
            </a:extLst>
          </p:cNvPr>
          <p:cNvSpPr txBox="1"/>
          <p:nvPr/>
        </p:nvSpPr>
        <p:spPr>
          <a:xfrm>
            <a:off x="3200400" y="5622170"/>
            <a:ext cx="328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GRU for fusing node embeddings</a:t>
            </a:r>
          </a:p>
        </p:txBody>
      </p:sp>
    </p:spTree>
    <p:extLst>
      <p:ext uri="{BB962C8B-B14F-4D97-AF65-F5344CB8AC3E}">
        <p14:creationId xmlns:p14="http://schemas.microsoft.com/office/powerpoint/2010/main" val="469036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46162F-2C51-6243-942E-2C70E1DFE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-107" dirty="0">
                <a:solidFill>
                  <a:srgbClr val="C00000"/>
                </a:solidFill>
              </a:rPr>
              <a:t>DLG4NLP: </a:t>
            </a:r>
            <a:br>
              <a:rPr lang="en-US" b="1" spc="-107" dirty="0">
                <a:solidFill>
                  <a:srgbClr val="C00000"/>
                </a:solidFill>
              </a:rPr>
            </a:br>
            <a:r>
              <a:rPr lang="en-US" b="1" spc="-107" dirty="0">
                <a:solidFill>
                  <a:srgbClr val="C00000"/>
                </a:solidFill>
              </a:rPr>
              <a:t>A Roadmap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CB088E9-BD60-D844-9D08-62C30C421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28</a:t>
            </a:fld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="" xmlns:a16="http://schemas.microsoft.com/office/drawing/2014/main" id="{7C2EF148-306F-D54B-9FE4-8796708B1E0B}"/>
              </a:ext>
            </a:extLst>
          </p:cNvPr>
          <p:cNvGraphicFramePr/>
          <p:nvPr/>
        </p:nvGraphicFramePr>
        <p:xfrm>
          <a:off x="566616" y="1559169"/>
          <a:ext cx="4790831" cy="4579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Content Placeholder 8" descr="Diagram&#10;&#10;Description automatically generated">
            <a:extLst>
              <a:ext uri="{FF2B5EF4-FFF2-40B4-BE49-F238E27FC236}">
                <a16:creationId xmlns="" xmlns:a16="http://schemas.microsoft.com/office/drawing/2014/main" id="{9B91CEE7-FD5C-3A4C-B280-44928E407C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5382617" y="647418"/>
            <a:ext cx="6381920" cy="6074057"/>
          </a:xfrm>
        </p:spPr>
      </p:pic>
    </p:spTree>
    <p:extLst>
      <p:ext uri="{BB962C8B-B14F-4D97-AF65-F5344CB8AC3E}">
        <p14:creationId xmlns:p14="http://schemas.microsoft.com/office/powerpoint/2010/main" val="41233967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DEAEF938-7EC6-1441-87BE-2824800107C5}"/>
              </a:ext>
            </a:extLst>
          </p:cNvPr>
          <p:cNvSpPr/>
          <p:nvPr/>
        </p:nvSpPr>
        <p:spPr bwMode="hidden">
          <a:xfrm>
            <a:off x="2877363" y="2509361"/>
            <a:ext cx="6448177" cy="1338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C7E53BB1-428E-674E-A58B-518CCE62E23E}"/>
              </a:ext>
            </a:extLst>
          </p:cNvPr>
          <p:cNvSpPr/>
          <p:nvPr/>
        </p:nvSpPr>
        <p:spPr bwMode="hidden">
          <a:xfrm>
            <a:off x="2877363" y="4218738"/>
            <a:ext cx="6448177" cy="1338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4E10AC86-D3CA-8045-AE24-F50A6C66D40B}"/>
              </a:ext>
            </a:extLst>
          </p:cNvPr>
          <p:cNvSpPr txBox="1"/>
          <p:nvPr/>
        </p:nvSpPr>
        <p:spPr bwMode="hidden">
          <a:xfrm>
            <a:off x="2669561" y="2769245"/>
            <a:ext cx="68528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C00000"/>
                </a:solidFill>
              </a:rPr>
              <a:t>DLG4NLP</a:t>
            </a:r>
          </a:p>
          <a:p>
            <a:pPr lvl="0" algn="ctr">
              <a:defRPr/>
            </a:pPr>
            <a:r>
              <a:rPr lang="en-US" sz="4000" b="1" dirty="0">
                <a:solidFill>
                  <a:srgbClr val="C00000"/>
                </a:solidFill>
              </a:rPr>
              <a:t>Foundations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="" xmlns:a16="http://schemas.microsoft.com/office/drawing/2014/main" id="{433737DF-17C8-48FF-B2B9-224284DB8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FE37F2-1F69-A747-B276-7CCC19A0C55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Helvetica" panose="020B0604020202020204" pitchFamily="34" charset="0"/>
                <a:ea typeface="等线" panose="02010600030101010101" pitchFamily="2" charset="-122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019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DEAEF938-7EC6-1441-87BE-2824800107C5}"/>
              </a:ext>
            </a:extLst>
          </p:cNvPr>
          <p:cNvSpPr/>
          <p:nvPr/>
        </p:nvSpPr>
        <p:spPr bwMode="hidden">
          <a:xfrm>
            <a:off x="2877363" y="2509361"/>
            <a:ext cx="6448177" cy="1338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C7E53BB1-428E-674E-A58B-518CCE62E23E}"/>
              </a:ext>
            </a:extLst>
          </p:cNvPr>
          <p:cNvSpPr/>
          <p:nvPr/>
        </p:nvSpPr>
        <p:spPr bwMode="hidden">
          <a:xfrm>
            <a:off x="2877363" y="4218738"/>
            <a:ext cx="6448177" cy="1338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4E10AC86-D3CA-8045-AE24-F50A6C66D40B}"/>
              </a:ext>
            </a:extLst>
          </p:cNvPr>
          <p:cNvSpPr txBox="1"/>
          <p:nvPr/>
        </p:nvSpPr>
        <p:spPr bwMode="hidden">
          <a:xfrm>
            <a:off x="2669561" y="2769245"/>
            <a:ext cx="68528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C00000"/>
                </a:solidFill>
              </a:rPr>
              <a:t>DLG4NLP</a:t>
            </a:r>
          </a:p>
          <a:p>
            <a:pPr lvl="0" algn="ctr">
              <a:defRPr/>
            </a:pPr>
            <a:r>
              <a:rPr lang="en-US" sz="4000" b="1" dirty="0">
                <a:solidFill>
                  <a:srgbClr val="C00000"/>
                </a:solidFill>
              </a:rPr>
              <a:t>Introduction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="" xmlns:a16="http://schemas.microsoft.com/office/drawing/2014/main" id="{433737DF-17C8-48FF-B2B9-224284DB8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FE37F2-1F69-A747-B276-7CCC19A0C55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Helvetica" panose="020B0604020202020204" pitchFamily="34" charset="0"/>
                <a:ea typeface="等线" panose="02010600030101010101" pitchFamily="2" charset="-122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3095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DEAEF938-7EC6-1441-87BE-2824800107C5}"/>
              </a:ext>
            </a:extLst>
          </p:cNvPr>
          <p:cNvSpPr/>
          <p:nvPr/>
        </p:nvSpPr>
        <p:spPr bwMode="hidden">
          <a:xfrm>
            <a:off x="2877363" y="2509361"/>
            <a:ext cx="6448177" cy="1338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C7E53BB1-428E-674E-A58B-518CCE62E23E}"/>
              </a:ext>
            </a:extLst>
          </p:cNvPr>
          <p:cNvSpPr/>
          <p:nvPr/>
        </p:nvSpPr>
        <p:spPr bwMode="hidden">
          <a:xfrm>
            <a:off x="2877363" y="4218738"/>
            <a:ext cx="6448177" cy="1338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4E10AC86-D3CA-8045-AE24-F50A6C66D40B}"/>
              </a:ext>
            </a:extLst>
          </p:cNvPr>
          <p:cNvSpPr txBox="1"/>
          <p:nvPr/>
        </p:nvSpPr>
        <p:spPr bwMode="hidden">
          <a:xfrm>
            <a:off x="2693504" y="2769245"/>
            <a:ext cx="69772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C00000"/>
                </a:solidFill>
              </a:rPr>
              <a:t>Graph Representation Learning for NLP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="" xmlns:a16="http://schemas.microsoft.com/office/drawing/2014/main" id="{433737DF-17C8-48FF-B2B9-224284DB8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FE37F2-1F69-A747-B276-7CCC19A0C55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Helvetica" panose="020B0604020202020204" pitchFamily="34" charset="0"/>
                <a:ea typeface="等线" panose="02010600030101010101" pitchFamily="2" charset="-122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0732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CFFBEE-2579-DF42-B4D6-A3591FFE2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spc="-253" dirty="0">
                <a:solidFill>
                  <a:srgbClr val="C00000"/>
                </a:solidFill>
              </a:rPr>
              <a:t>GNNs</a:t>
            </a:r>
            <a:r>
              <a:rPr lang="zh-CN" altLang="en-US" b="1" spc="-253" dirty="0">
                <a:solidFill>
                  <a:srgbClr val="C00000"/>
                </a:solidFill>
              </a:rPr>
              <a:t> </a:t>
            </a:r>
            <a:r>
              <a:rPr lang="en-US" altLang="zh-CN" b="1" spc="-253" dirty="0">
                <a:solidFill>
                  <a:srgbClr val="C00000"/>
                </a:solidFill>
              </a:rPr>
              <a:t>for</a:t>
            </a:r>
            <a:r>
              <a:rPr lang="zh-CN" altLang="en-US" b="1" spc="-253" dirty="0">
                <a:solidFill>
                  <a:srgbClr val="C00000"/>
                </a:solidFill>
              </a:rPr>
              <a:t> </a:t>
            </a:r>
            <a:r>
              <a:rPr lang="en-US" altLang="zh-CN" b="1" spc="-253" dirty="0">
                <a:solidFill>
                  <a:srgbClr val="C00000"/>
                </a:solidFill>
              </a:rPr>
              <a:t>Graph</a:t>
            </a:r>
            <a:r>
              <a:rPr lang="zh-CN" altLang="en-US" b="1" spc="-253" dirty="0">
                <a:solidFill>
                  <a:srgbClr val="C00000"/>
                </a:solidFill>
              </a:rPr>
              <a:t> </a:t>
            </a:r>
            <a:r>
              <a:rPr lang="en-US" altLang="zh-CN" b="1" spc="-253" dirty="0">
                <a:solidFill>
                  <a:srgbClr val="C00000"/>
                </a:solidFill>
              </a:rPr>
              <a:t>Representation</a:t>
            </a:r>
            <a:r>
              <a:rPr lang="zh-CN" altLang="en-US" b="1" spc="-253" dirty="0">
                <a:solidFill>
                  <a:srgbClr val="C00000"/>
                </a:solidFill>
              </a:rPr>
              <a:t> </a:t>
            </a:r>
            <a:r>
              <a:rPr lang="en-US" altLang="zh-CN" b="1" spc="-253" dirty="0">
                <a:solidFill>
                  <a:srgbClr val="C00000"/>
                </a:solidFill>
              </a:rPr>
              <a:t>Learning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7DA292A9-F3FF-0D4C-A45C-4BBE99770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31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F87DE6EA-C67F-3447-95BF-D9ACD0AA0930}"/>
              </a:ext>
            </a:extLst>
          </p:cNvPr>
          <p:cNvSpPr/>
          <p:nvPr/>
        </p:nvSpPr>
        <p:spPr>
          <a:xfrm>
            <a:off x="4860105" y="2700390"/>
            <a:ext cx="1912703" cy="1317938"/>
          </a:xfrm>
          <a:prstGeom prst="roundRect">
            <a:avLst/>
          </a:prstGeom>
          <a:solidFill>
            <a:srgbClr val="1D93E3"/>
          </a:solidFill>
          <a:ln>
            <a:solidFill>
              <a:srgbClr val="1D93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Graph</a:t>
            </a:r>
            <a:r>
              <a:rPr lang="zh-CN" altLang="en-US" dirty="0"/>
              <a:t> </a:t>
            </a:r>
            <a:r>
              <a:rPr lang="en-US" altLang="zh-CN" dirty="0"/>
              <a:t>Representation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E01E0C3A-D85E-3E4F-9892-6E059D36EF2D}"/>
              </a:ext>
            </a:extLst>
          </p:cNvPr>
          <p:cNvSpPr/>
          <p:nvPr/>
        </p:nvSpPr>
        <p:spPr>
          <a:xfrm>
            <a:off x="8610599" y="2723785"/>
            <a:ext cx="1355333" cy="131793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Prediction</a:t>
            </a:r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C95C74BF-1DF9-6040-9622-933C5FAAD474}"/>
              </a:ext>
            </a:extLst>
          </p:cNvPr>
          <p:cNvSpPr/>
          <p:nvPr/>
        </p:nvSpPr>
        <p:spPr>
          <a:xfrm>
            <a:off x="1429821" y="2700390"/>
            <a:ext cx="1592494" cy="131793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Graph</a:t>
            </a:r>
            <a:r>
              <a:rPr lang="zh-CN" altLang="en-US" dirty="0"/>
              <a:t> </a:t>
            </a:r>
            <a:r>
              <a:rPr lang="en-US" altLang="zh-CN" dirty="0"/>
              <a:t>Construction</a:t>
            </a:r>
            <a:endParaRPr lang="en-US" dirty="0"/>
          </a:p>
        </p:txBody>
      </p:sp>
      <p:sp>
        <p:nvSpPr>
          <p:cNvPr id="10" name="Striped Right Arrow 9">
            <a:extLst>
              <a:ext uri="{FF2B5EF4-FFF2-40B4-BE49-F238E27FC236}">
                <a16:creationId xmlns="" xmlns:a16="http://schemas.microsoft.com/office/drawing/2014/main" id="{5D332558-707F-F841-BCA1-E0F0AEE44E2B}"/>
              </a:ext>
            </a:extLst>
          </p:cNvPr>
          <p:cNvSpPr/>
          <p:nvPr/>
        </p:nvSpPr>
        <p:spPr>
          <a:xfrm>
            <a:off x="3315990" y="2994626"/>
            <a:ext cx="1335640" cy="729465"/>
          </a:xfrm>
          <a:prstGeom prst="stripedRightArrow">
            <a:avLst/>
          </a:prstGeom>
          <a:solidFill>
            <a:srgbClr val="7C7C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riped Right Arrow 10">
            <a:extLst>
              <a:ext uri="{FF2B5EF4-FFF2-40B4-BE49-F238E27FC236}">
                <a16:creationId xmlns="" xmlns:a16="http://schemas.microsoft.com/office/drawing/2014/main" id="{8706D952-13B9-6947-AC4B-E07FD8FBAC19}"/>
              </a:ext>
            </a:extLst>
          </p:cNvPr>
          <p:cNvSpPr/>
          <p:nvPr/>
        </p:nvSpPr>
        <p:spPr>
          <a:xfrm>
            <a:off x="7052142" y="2994335"/>
            <a:ext cx="1335640" cy="729465"/>
          </a:xfrm>
          <a:prstGeom prst="stripedRightArrow">
            <a:avLst/>
          </a:prstGeom>
          <a:solidFill>
            <a:srgbClr val="7C7C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="" xmlns:a16="http://schemas.microsoft.com/office/drawing/2014/main" id="{32D426D9-A5D3-4E49-8351-F9A60099E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527" y="4209458"/>
            <a:ext cx="805857" cy="125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9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CFFBEE-2579-DF42-B4D6-A3591FFE2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800" b="1" spc="-253" dirty="0">
                <a:solidFill>
                  <a:srgbClr val="C00000"/>
                </a:solidFill>
              </a:rPr>
              <a:t>Homogeneous</a:t>
            </a:r>
            <a:r>
              <a:rPr lang="zh-CN" altLang="en-US" sz="3800" b="1" spc="-253" dirty="0">
                <a:solidFill>
                  <a:srgbClr val="C00000"/>
                </a:solidFill>
              </a:rPr>
              <a:t> </a:t>
            </a:r>
            <a:r>
              <a:rPr lang="en-US" altLang="zh-CN" sz="3800" b="1" spc="-253" dirty="0">
                <a:solidFill>
                  <a:srgbClr val="C00000"/>
                </a:solidFill>
              </a:rPr>
              <a:t>vs</a:t>
            </a:r>
            <a:r>
              <a:rPr lang="zh-CN" altLang="en-US" sz="3800" b="1" spc="-253" dirty="0">
                <a:solidFill>
                  <a:srgbClr val="C00000"/>
                </a:solidFill>
              </a:rPr>
              <a:t> </a:t>
            </a:r>
            <a:r>
              <a:rPr lang="en-US" altLang="zh-CN" sz="3800" b="1" spc="-253" dirty="0">
                <a:solidFill>
                  <a:srgbClr val="C00000"/>
                </a:solidFill>
              </a:rPr>
              <a:t>Multi-relational</a:t>
            </a:r>
            <a:r>
              <a:rPr lang="zh-CN" altLang="en-US" sz="3800" b="1" spc="-253" dirty="0">
                <a:solidFill>
                  <a:srgbClr val="C00000"/>
                </a:solidFill>
              </a:rPr>
              <a:t> </a:t>
            </a:r>
            <a:r>
              <a:rPr lang="en-US" altLang="zh-CN" sz="3800" b="1" spc="-253" dirty="0">
                <a:solidFill>
                  <a:srgbClr val="C00000"/>
                </a:solidFill>
              </a:rPr>
              <a:t>vs</a:t>
            </a:r>
            <a:r>
              <a:rPr lang="zh-CN" altLang="en-US" sz="3800" b="1" spc="-253" dirty="0">
                <a:solidFill>
                  <a:srgbClr val="C00000"/>
                </a:solidFill>
              </a:rPr>
              <a:t> </a:t>
            </a:r>
            <a:r>
              <a:rPr lang="en-US" altLang="zh-CN" sz="3800" b="1" spc="-253" dirty="0">
                <a:solidFill>
                  <a:srgbClr val="C00000"/>
                </a:solidFill>
              </a:rPr>
              <a:t>Heterogeneous</a:t>
            </a:r>
            <a:r>
              <a:rPr lang="zh-CN" altLang="en-US" sz="3800" b="1" spc="-253" dirty="0">
                <a:solidFill>
                  <a:srgbClr val="C00000"/>
                </a:solidFill>
              </a:rPr>
              <a:t> </a:t>
            </a:r>
            <a:r>
              <a:rPr lang="en-US" altLang="zh-CN" sz="3800" b="1" spc="-253" dirty="0">
                <a:solidFill>
                  <a:srgbClr val="C00000"/>
                </a:solidFill>
              </a:rPr>
              <a:t>Graphs</a:t>
            </a:r>
            <a:endParaRPr kumimoji="1" lang="zh-CN" altLang="en-US" sz="38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7DA292A9-F3FF-0D4C-A45C-4BBE99770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32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="" xmlns:a16="http://schemas.microsoft.com/office/drawing/2014/main" id="{5B395112-4C0E-5E4B-96D7-1B3149C6183D}"/>
              </a:ext>
            </a:extLst>
          </p:cNvPr>
          <p:cNvGraphicFramePr>
            <a:graphicFrameLocks noGrp="1"/>
          </p:cNvGraphicFramePr>
          <p:nvPr/>
        </p:nvGraphicFramePr>
        <p:xfrm>
          <a:off x="1268428" y="2194560"/>
          <a:ext cx="9185896" cy="3037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6474">
                  <a:extLst>
                    <a:ext uri="{9D8B030D-6E8A-4147-A177-3AD203B41FA5}">
                      <a16:colId xmlns="" xmlns:a16="http://schemas.microsoft.com/office/drawing/2014/main" val="3000418095"/>
                    </a:ext>
                  </a:extLst>
                </a:gridCol>
                <a:gridCol w="2296474">
                  <a:extLst>
                    <a:ext uri="{9D8B030D-6E8A-4147-A177-3AD203B41FA5}">
                      <a16:colId xmlns="" xmlns:a16="http://schemas.microsoft.com/office/drawing/2014/main" val="3626997826"/>
                    </a:ext>
                  </a:extLst>
                </a:gridCol>
                <a:gridCol w="2296474">
                  <a:extLst>
                    <a:ext uri="{9D8B030D-6E8A-4147-A177-3AD203B41FA5}">
                      <a16:colId xmlns="" xmlns:a16="http://schemas.microsoft.com/office/drawing/2014/main" val="3841833369"/>
                    </a:ext>
                  </a:extLst>
                </a:gridCol>
                <a:gridCol w="2296474">
                  <a:extLst>
                    <a:ext uri="{9D8B030D-6E8A-4147-A177-3AD203B41FA5}">
                      <a16:colId xmlns="" xmlns:a16="http://schemas.microsoft.com/office/drawing/2014/main" val="3305107984"/>
                    </a:ext>
                  </a:extLst>
                </a:gridCol>
              </a:tblGrid>
              <a:tr h="1012439"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Graph</a:t>
                      </a:r>
                      <a:r>
                        <a:rPr lang="zh-CN" alt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types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Homogeneous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Multi-relational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Heterogeneous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97591162"/>
                  </a:ext>
                </a:extLst>
              </a:tr>
              <a:tr h="1012439"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</a:t>
                      </a:r>
                      <a:r>
                        <a:rPr lang="zh-CN" alt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zh-CN" alt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node</a:t>
                      </a:r>
                      <a:r>
                        <a:rPr lang="zh-CN" alt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types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</a:t>
                      </a:r>
                      <a:r>
                        <a:rPr lang="zh-CN" alt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41233463"/>
                  </a:ext>
                </a:extLst>
              </a:tr>
              <a:tr h="10124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</a:t>
                      </a:r>
                      <a:r>
                        <a:rPr lang="zh-CN" alt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zh-CN" alt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edge</a:t>
                      </a:r>
                      <a:r>
                        <a:rPr lang="zh-CN" alt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types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</a:t>
                      </a:r>
                      <a:r>
                        <a:rPr lang="zh-CN" alt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&gt;=</a:t>
                      </a:r>
                      <a:r>
                        <a:rPr lang="zh-CN" alt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07313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80851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CFFBEE-2579-DF42-B4D6-A3591FFE2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b="1" spc="-253" dirty="0">
                <a:solidFill>
                  <a:srgbClr val="C00000"/>
                </a:solidFill>
              </a:rPr>
              <a:t>Which GNNs to Use Given a Graph?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7DA292A9-F3FF-0D4C-A45C-4BBE99770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33</a:t>
            </a:fld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2C4CC3AC-95AE-AF46-980C-43062B11546F}"/>
              </a:ext>
            </a:extLst>
          </p:cNvPr>
          <p:cNvGrpSpPr/>
          <p:nvPr/>
        </p:nvGrpSpPr>
        <p:grpSpPr>
          <a:xfrm>
            <a:off x="1630018" y="1255354"/>
            <a:ext cx="6283106" cy="5433502"/>
            <a:chOff x="1630018" y="1255354"/>
            <a:chExt cx="6283106" cy="5433502"/>
          </a:xfrm>
        </p:grpSpPr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D76858F2-D904-AB47-B932-9CFFAF369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8704" y="4375392"/>
              <a:ext cx="1586735" cy="832733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="" xmlns:a16="http://schemas.microsoft.com/office/drawing/2014/main" id="{BAE8C82D-061D-F645-82EB-9B751320DBF6}"/>
                </a:ext>
              </a:extLst>
            </p:cNvPr>
            <p:cNvGrpSpPr/>
            <p:nvPr/>
          </p:nvGrpSpPr>
          <p:grpSpPr>
            <a:xfrm>
              <a:off x="1630018" y="1255354"/>
              <a:ext cx="6283106" cy="5433502"/>
              <a:chOff x="1630018" y="1255354"/>
              <a:chExt cx="6283106" cy="543350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="" xmlns:a16="http://schemas.microsoft.com/office/drawing/2014/main" id="{20765BCE-81BA-BE4B-8476-4BDB0338AB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10909" y="2698927"/>
                <a:ext cx="1602215" cy="914519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="" xmlns:a16="http://schemas.microsoft.com/office/drawing/2014/main" id="{844293F2-3DE9-C34C-8408-BA71A0B27A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05085" y="1595948"/>
                <a:ext cx="270906" cy="275099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="" xmlns:a16="http://schemas.microsoft.com/office/drawing/2014/main" id="{0B556168-1B7A-5542-A26D-DC96F93E61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39430" y="1842871"/>
                <a:ext cx="1602215" cy="847603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="" xmlns:a16="http://schemas.microsoft.com/office/drawing/2014/main" id="{D9D687AB-C12F-D944-9379-B4BB47D3C1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97413" y="2009770"/>
                <a:ext cx="1377750" cy="1375496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="" xmlns:a16="http://schemas.microsoft.com/office/drawing/2014/main" id="{6F1709B6-48EB-7841-9DB8-062A20D257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95020" y="3349713"/>
                <a:ext cx="1370010" cy="780687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="" xmlns:a16="http://schemas.microsoft.com/office/drawing/2014/main" id="{0832B9BB-8676-D64F-8F62-74D650E15B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07338" y="2002224"/>
                <a:ext cx="1021702" cy="721206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="" xmlns:a16="http://schemas.microsoft.com/office/drawing/2014/main" id="{4D6691F0-5171-7B43-A2DA-FCF4ED8A21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17772" y="2892784"/>
                <a:ext cx="526331" cy="30484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="" xmlns:a16="http://schemas.microsoft.com/office/drawing/2014/main" id="{2ACBCCF9-252C-D54D-9BE5-25C43ECB8A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388271" y="2811317"/>
                <a:ext cx="1454346" cy="740848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="" xmlns:a16="http://schemas.microsoft.com/office/drawing/2014/main" id="{1707EC6D-08CF-E545-9C10-82268099BF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219187" y="2982005"/>
                <a:ext cx="1191986" cy="215618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="" xmlns:a16="http://schemas.microsoft.com/office/drawing/2014/main" id="{F2978E7D-6190-FF45-8666-B2E5BB1A05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94824" y="3433731"/>
                <a:ext cx="642434" cy="1769558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="" xmlns:a16="http://schemas.microsoft.com/office/drawing/2014/main" id="{337101EE-ABB3-5E47-9AD0-AB242E289E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30018" y="5188622"/>
                <a:ext cx="1191986" cy="646855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="" xmlns:a16="http://schemas.microsoft.com/office/drawing/2014/main" id="{A94A1755-316D-0D44-8248-B0E9F575C3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883971" y="3475481"/>
                <a:ext cx="913340" cy="550199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="" xmlns:a16="http://schemas.microsoft.com/office/drawing/2014/main" id="{1B3444F1-D256-0143-A872-D7AF215135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041970" y="4003680"/>
                <a:ext cx="1370010" cy="780687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="" xmlns:a16="http://schemas.microsoft.com/office/drawing/2014/main" id="{DFD71EFA-19DB-FA4A-BFC5-FB47BD7AB7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654132" y="4192112"/>
                <a:ext cx="425709" cy="1011176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9B1726AC-406A-404E-BDB5-CB1055CBDE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347444" y="5189526"/>
                <a:ext cx="1191986" cy="646855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="" xmlns:a16="http://schemas.microsoft.com/office/drawing/2014/main" id="{44027E7C-625E-F04A-80D5-805641D703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981509" y="5188622"/>
                <a:ext cx="1191986" cy="646855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="" xmlns:a16="http://schemas.microsoft.com/office/drawing/2014/main" id="{ECF04B40-733E-4F45-9808-9D9713460A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154351" y="5796480"/>
                <a:ext cx="2879343" cy="802993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="" xmlns:a16="http://schemas.microsoft.com/office/drawing/2014/main" id="{9710E228-92A9-2247-9D40-B018B60209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828871" y="6213009"/>
                <a:ext cx="1493853" cy="475847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="" xmlns:a16="http://schemas.microsoft.com/office/drawing/2014/main" id="{34CBAA8A-338F-1745-B1D1-A6C787FFFE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351332" y="5792390"/>
                <a:ext cx="448930" cy="446107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="" xmlns:a16="http://schemas.microsoft.com/office/drawing/2014/main" id="{92F61A27-79AA-814A-81AE-77606F6C2A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911369" y="5806861"/>
                <a:ext cx="1122324" cy="669160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="" xmlns:a16="http://schemas.microsoft.com/office/drawing/2014/main" id="{848ADFCC-E37B-5141-ACC6-BA6C522F90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823781" y="1255354"/>
                <a:ext cx="1106844" cy="423802"/>
              </a:xfrm>
              <a:prstGeom prst="rect">
                <a:avLst/>
              </a:prstGeom>
            </p:spPr>
          </p:pic>
        </p:grp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85E27CC7-E0C8-BC42-89DA-5DF40B4DAD48}"/>
              </a:ext>
            </a:extLst>
          </p:cNvPr>
          <p:cNvGrpSpPr/>
          <p:nvPr/>
        </p:nvGrpSpPr>
        <p:grpSpPr>
          <a:xfrm>
            <a:off x="4979803" y="2895473"/>
            <a:ext cx="4056081" cy="3826002"/>
            <a:chOff x="4979803" y="2895473"/>
            <a:chExt cx="4056081" cy="3826002"/>
          </a:xfrm>
        </p:grpSpPr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0AA15A73-AAD2-7042-B928-EBE696515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4979803" y="3252806"/>
              <a:ext cx="2600697" cy="246102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EAB21F15-CE7A-B84C-B96A-F9FD755A8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7880883" y="2895473"/>
              <a:ext cx="541812" cy="69890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E1E6EAB6-330F-F449-9679-69C00D5D3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7665874" y="3563285"/>
              <a:ext cx="1370010" cy="84760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253C5E9D-2735-604C-92E4-3FB60FC91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7239732" y="3747343"/>
              <a:ext cx="456670" cy="145728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E349A5D3-D2D7-3E42-9B40-C8D9CDDE8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6856928" y="5188622"/>
              <a:ext cx="1191986" cy="646855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018712DB-4B04-4749-A359-E4FBFA843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6145962" y="5509551"/>
              <a:ext cx="1277128" cy="1211924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E02B62B2-762A-C64C-889B-4055D1D4EA72}"/>
              </a:ext>
            </a:extLst>
          </p:cNvPr>
          <p:cNvGrpSpPr/>
          <p:nvPr/>
        </p:nvGrpSpPr>
        <p:grpSpPr>
          <a:xfrm>
            <a:off x="6147781" y="3607385"/>
            <a:ext cx="3685332" cy="4020021"/>
            <a:chOff x="6147781" y="3607385"/>
            <a:chExt cx="3685332" cy="4020021"/>
          </a:xfrm>
        </p:grpSpPr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E67EDDA4-D9DB-5649-8D53-13D6190E8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8995290" y="3607385"/>
              <a:ext cx="456670" cy="159111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E70E013B-4941-144D-BBDF-DD810C7F7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8633387" y="5188622"/>
              <a:ext cx="1199726" cy="646855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6BD7625E-3FBB-2F46-9351-8CFBFC630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6147781" y="4734155"/>
              <a:ext cx="2908126" cy="2893251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1326B6B1-968E-204D-BE80-B2A24BEAB2AC}"/>
              </a:ext>
            </a:extLst>
          </p:cNvPr>
          <p:cNvGrpSpPr/>
          <p:nvPr/>
        </p:nvGrpSpPr>
        <p:grpSpPr>
          <a:xfrm>
            <a:off x="1559636" y="5117211"/>
            <a:ext cx="4671467" cy="787865"/>
            <a:chOff x="1559636" y="5117211"/>
            <a:chExt cx="4671467" cy="787865"/>
          </a:xfrm>
        </p:grpSpPr>
        <p:sp>
          <p:nvSpPr>
            <p:cNvPr id="49" name="Rectangle 48">
              <a:extLst>
                <a:ext uri="{FF2B5EF4-FFF2-40B4-BE49-F238E27FC236}">
                  <a16:creationId xmlns="" xmlns:a16="http://schemas.microsoft.com/office/drawing/2014/main" id="{F8FD0161-C57E-324D-85EA-58A4243AED51}"/>
                </a:ext>
              </a:extLst>
            </p:cNvPr>
            <p:cNvSpPr/>
            <p:nvPr/>
          </p:nvSpPr>
          <p:spPr>
            <a:xfrm>
              <a:off x="1559636" y="5117211"/>
              <a:ext cx="4671467" cy="787865"/>
            </a:xfrm>
            <a:prstGeom prst="rect">
              <a:avLst/>
            </a:prstGeom>
            <a:solidFill>
              <a:schemeClr val="bg1">
                <a:alpha val="8878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="" xmlns:a16="http://schemas.microsoft.com/office/drawing/2014/main" id="{E3275171-40FF-F447-8613-6E7347473C4B}"/>
                </a:ext>
              </a:extLst>
            </p:cNvPr>
            <p:cNvSpPr/>
            <p:nvPr/>
          </p:nvSpPr>
          <p:spPr>
            <a:xfrm>
              <a:off x="3162518" y="5203288"/>
              <a:ext cx="1534490" cy="610592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Homogeneous</a:t>
              </a:r>
              <a:r>
                <a:rPr lang="zh-CN" altLang="en-US" sz="1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1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GNNs</a:t>
              </a:r>
              <a:endPara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A5B7B081-DFE2-8E49-96C3-D4F37D7A183B}"/>
              </a:ext>
            </a:extLst>
          </p:cNvPr>
          <p:cNvGrpSpPr/>
          <p:nvPr/>
        </p:nvGrpSpPr>
        <p:grpSpPr>
          <a:xfrm>
            <a:off x="8478709" y="5186284"/>
            <a:ext cx="1607600" cy="680424"/>
            <a:chOff x="8478709" y="5186284"/>
            <a:chExt cx="1607600" cy="680424"/>
          </a:xfrm>
        </p:grpSpPr>
        <p:sp>
          <p:nvSpPr>
            <p:cNvPr id="51" name="Rectangle 50">
              <a:extLst>
                <a:ext uri="{FF2B5EF4-FFF2-40B4-BE49-F238E27FC236}">
                  <a16:creationId xmlns="" xmlns:a16="http://schemas.microsoft.com/office/drawing/2014/main" id="{E294FF16-90DD-C348-A135-3F32BEC10368}"/>
                </a:ext>
              </a:extLst>
            </p:cNvPr>
            <p:cNvSpPr/>
            <p:nvPr/>
          </p:nvSpPr>
          <p:spPr>
            <a:xfrm>
              <a:off x="8543207" y="5186284"/>
              <a:ext cx="1494442" cy="680424"/>
            </a:xfrm>
            <a:prstGeom prst="rect">
              <a:avLst/>
            </a:prstGeom>
            <a:solidFill>
              <a:schemeClr val="bg1">
                <a:alpha val="8878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ounded Rectangle 51">
              <a:extLst>
                <a:ext uri="{FF2B5EF4-FFF2-40B4-BE49-F238E27FC236}">
                  <a16:creationId xmlns="" xmlns:a16="http://schemas.microsoft.com/office/drawing/2014/main" id="{8A70C85A-B37C-7D41-91E2-7F0BD12C0B31}"/>
                </a:ext>
              </a:extLst>
            </p:cNvPr>
            <p:cNvSpPr/>
            <p:nvPr/>
          </p:nvSpPr>
          <p:spPr>
            <a:xfrm>
              <a:off x="8478709" y="5194152"/>
              <a:ext cx="1607600" cy="598238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Heterogeneous GNNs</a:t>
              </a:r>
              <a:endPara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C4B4B07F-DA76-A848-83CB-6C33275B1A0F}"/>
              </a:ext>
            </a:extLst>
          </p:cNvPr>
          <p:cNvGrpSpPr/>
          <p:nvPr/>
        </p:nvGrpSpPr>
        <p:grpSpPr>
          <a:xfrm>
            <a:off x="6666290" y="5186284"/>
            <a:ext cx="1681975" cy="828971"/>
            <a:chOff x="6513890" y="5033884"/>
            <a:chExt cx="1681975" cy="828971"/>
          </a:xfrm>
        </p:grpSpPr>
        <p:sp>
          <p:nvSpPr>
            <p:cNvPr id="54" name="Rectangle 53">
              <a:extLst>
                <a:ext uri="{FF2B5EF4-FFF2-40B4-BE49-F238E27FC236}">
                  <a16:creationId xmlns="" xmlns:a16="http://schemas.microsoft.com/office/drawing/2014/main" id="{A1683C59-EA12-4649-836E-979661CA55F5}"/>
                </a:ext>
              </a:extLst>
            </p:cNvPr>
            <p:cNvSpPr/>
            <p:nvPr/>
          </p:nvSpPr>
          <p:spPr>
            <a:xfrm>
              <a:off x="6513890" y="5033884"/>
              <a:ext cx="1597441" cy="828971"/>
            </a:xfrm>
            <a:prstGeom prst="rect">
              <a:avLst/>
            </a:prstGeom>
            <a:solidFill>
              <a:schemeClr val="bg1">
                <a:alpha val="8878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="" xmlns:a16="http://schemas.microsoft.com/office/drawing/2014/main" id="{A61C6D84-80A8-D149-B079-E0150423BC7B}"/>
                </a:ext>
              </a:extLst>
            </p:cNvPr>
            <p:cNvSpPr/>
            <p:nvPr/>
          </p:nvSpPr>
          <p:spPr>
            <a:xfrm>
              <a:off x="6551356" y="5054564"/>
              <a:ext cx="1644509" cy="585426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Multi-relational</a:t>
              </a:r>
              <a:r>
                <a:rPr lang="zh-CN" altLang="en-US" sz="1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1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GNNs</a:t>
              </a:r>
              <a:endPara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276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CFFBEE-2579-DF42-B4D6-A3591FFE2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spc="-253" dirty="0">
                <a:solidFill>
                  <a:srgbClr val="C00000"/>
                </a:solidFill>
              </a:rPr>
              <a:t>Homogeneous GNNs for NLP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98E520A-95EA-0B41-BDBE-845F09332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369"/>
            <a:ext cx="4393676" cy="4668594"/>
          </a:xfrm>
        </p:spPr>
        <p:txBody>
          <a:bodyPr>
            <a:normAutofit/>
          </a:bodyPr>
          <a:lstStyle/>
          <a:p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homogeneous</a:t>
            </a:r>
            <a:r>
              <a:rPr lang="zh-CN" altLang="en-US" dirty="0"/>
              <a:t> </a:t>
            </a:r>
            <a:r>
              <a:rPr lang="en-US" altLang="zh-CN" dirty="0"/>
              <a:t>GNNs?</a:t>
            </a:r>
          </a:p>
          <a:p>
            <a:r>
              <a:rPr lang="en-US" altLang="zh-CN" dirty="0"/>
              <a:t>Homogeneous GNNs</a:t>
            </a:r>
          </a:p>
          <a:p>
            <a:pPr lvl="1"/>
            <a:r>
              <a:rPr lang="en-US" altLang="zh-CN" dirty="0"/>
              <a:t>GCN</a:t>
            </a:r>
          </a:p>
          <a:p>
            <a:pPr lvl="1"/>
            <a:r>
              <a:rPr lang="en-US" altLang="zh-CN" dirty="0"/>
              <a:t>GAT</a:t>
            </a:r>
          </a:p>
          <a:p>
            <a:pPr lvl="1"/>
            <a:r>
              <a:rPr lang="en-US" altLang="zh-CN" dirty="0" err="1"/>
              <a:t>GraphSAGE</a:t>
            </a:r>
            <a:endParaRPr lang="en-US" altLang="zh-CN" dirty="0"/>
          </a:p>
          <a:p>
            <a:pPr lvl="1"/>
            <a:r>
              <a:rPr lang="en-US" altLang="zh-CN" dirty="0"/>
              <a:t>GGNN</a:t>
            </a:r>
          </a:p>
          <a:p>
            <a:pPr lvl="1"/>
            <a:r>
              <a:rPr lang="en-US" altLang="zh-CN" dirty="0"/>
              <a:t>…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7DA292A9-F3FF-0D4C-A45C-4BBE99770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5896545-6927-124F-B2A9-185C664EC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011" y="1179938"/>
            <a:ext cx="1482660" cy="590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948B28C-CDC2-2443-B148-279CA0A3D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2557" y="1728013"/>
            <a:ext cx="2101813" cy="15128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A801C57-E52E-274B-B4EB-F214A74139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781" y="2312126"/>
            <a:ext cx="3092551" cy="33485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9E9227B-3988-A547-B021-8F2744425D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3118" y="5602322"/>
            <a:ext cx="2040690" cy="1110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0FA2DE0-32CB-0C43-B804-BE2E5719A9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0657" y="2282712"/>
            <a:ext cx="2558911" cy="22211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EDAAA1D-2C42-C84E-BA08-6ECEDD895F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4205" y="3335546"/>
            <a:ext cx="3850611" cy="107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7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CFFBEE-2579-DF42-B4D6-A3591FFE2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69" y="365125"/>
            <a:ext cx="11506200" cy="1010383"/>
          </a:xfrm>
        </p:spPr>
        <p:txBody>
          <a:bodyPr>
            <a:normAutofit fontScale="90000"/>
          </a:bodyPr>
          <a:lstStyle/>
          <a:p>
            <a:r>
              <a:rPr lang="en-US" altLang="zh-CN" b="1" spc="-253" dirty="0">
                <a:solidFill>
                  <a:srgbClr val="C00000"/>
                </a:solidFill>
              </a:rPr>
              <a:t>Non-homogeneous</a:t>
            </a:r>
            <a:r>
              <a:rPr lang="zh-CN" altLang="en-US" b="1" spc="-253" dirty="0">
                <a:solidFill>
                  <a:srgbClr val="C00000"/>
                </a:solidFill>
              </a:rPr>
              <a:t> </a:t>
            </a:r>
            <a:r>
              <a:rPr lang="en-US" altLang="zh-CN" b="1" spc="-253" dirty="0">
                <a:solidFill>
                  <a:srgbClr val="C00000"/>
                </a:solidFill>
              </a:rPr>
              <a:t>to</a:t>
            </a:r>
            <a:r>
              <a:rPr lang="zh-CN" altLang="en-US" b="1" spc="-253" dirty="0">
                <a:solidFill>
                  <a:srgbClr val="C00000"/>
                </a:solidFill>
              </a:rPr>
              <a:t> </a:t>
            </a:r>
            <a:r>
              <a:rPr lang="en-US" altLang="zh-CN" b="1" spc="-253" dirty="0">
                <a:solidFill>
                  <a:srgbClr val="C00000"/>
                </a:solidFill>
              </a:rPr>
              <a:t>Homogeneous Conversion via</a:t>
            </a:r>
            <a:r>
              <a:rPr lang="zh-CN" altLang="en-US" b="1" spc="-253" dirty="0">
                <a:solidFill>
                  <a:srgbClr val="C00000"/>
                </a:solidFill>
              </a:rPr>
              <a:t> </a:t>
            </a:r>
            <a:r>
              <a:rPr lang="en-US" altLang="zh-CN" b="1" spc="-253" dirty="0">
                <a:solidFill>
                  <a:srgbClr val="C00000"/>
                </a:solidFill>
              </a:rPr>
              <a:t>Levi</a:t>
            </a:r>
            <a:r>
              <a:rPr lang="zh-CN" altLang="en-US" b="1" spc="-253" dirty="0">
                <a:solidFill>
                  <a:srgbClr val="C00000"/>
                </a:solidFill>
              </a:rPr>
              <a:t> </a:t>
            </a:r>
            <a:r>
              <a:rPr lang="en-US" altLang="zh-CN" b="1" spc="-253" dirty="0">
                <a:solidFill>
                  <a:srgbClr val="C00000"/>
                </a:solidFill>
              </a:rPr>
              <a:t>Graph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7DA292A9-F3FF-0D4C-A45C-4BBE99770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35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8E83F243-5E06-4E44-B42B-5FE0E32FA8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2515" y="1624604"/>
            <a:ext cx="5870606" cy="1956868"/>
          </a:xfr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CC46FD06-280F-F049-AABA-2D71E283FEB3}"/>
              </a:ext>
            </a:extLst>
          </p:cNvPr>
          <p:cNvGrpSpPr/>
          <p:nvPr/>
        </p:nvGrpSpPr>
        <p:grpSpPr>
          <a:xfrm>
            <a:off x="6665801" y="1624604"/>
            <a:ext cx="4832555" cy="3925527"/>
            <a:chOff x="6744922" y="2170213"/>
            <a:chExt cx="4832555" cy="3925527"/>
          </a:xfrm>
        </p:grpSpPr>
        <p:sp>
          <p:nvSpPr>
            <p:cNvPr id="8" name="Rounded Rectangle 7">
              <a:extLst>
                <a:ext uri="{FF2B5EF4-FFF2-40B4-BE49-F238E27FC236}">
                  <a16:creationId xmlns="" xmlns:a16="http://schemas.microsoft.com/office/drawing/2014/main" id="{8392894B-098B-414B-B466-11FC951BEC6E}"/>
                </a:ext>
              </a:extLst>
            </p:cNvPr>
            <p:cNvSpPr/>
            <p:nvPr/>
          </p:nvSpPr>
          <p:spPr>
            <a:xfrm>
              <a:off x="6744924" y="3018104"/>
              <a:ext cx="1248699" cy="535331"/>
            </a:xfrm>
            <a:prstGeom prst="roundRect">
              <a:avLst/>
            </a:prstGeom>
            <a:solidFill>
              <a:srgbClr val="259050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/>
                <a:t>describe-01</a:t>
              </a:r>
              <a:endParaRPr lang="en-US" dirty="0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="" xmlns:a16="http://schemas.microsoft.com/office/drawing/2014/main" id="{C8948E2C-84B8-FC4B-98E4-49EBB597D078}"/>
                </a:ext>
              </a:extLst>
            </p:cNvPr>
            <p:cNvSpPr/>
            <p:nvPr/>
          </p:nvSpPr>
          <p:spPr>
            <a:xfrm>
              <a:off x="6744923" y="3865539"/>
              <a:ext cx="1248699" cy="535331"/>
            </a:xfrm>
            <a:prstGeom prst="roundRect">
              <a:avLst/>
            </a:prstGeom>
            <a:solidFill>
              <a:srgbClr val="259050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/>
                <a:t>person</a:t>
              </a:r>
              <a:endParaRPr lang="en-US" dirty="0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="" xmlns:a16="http://schemas.microsoft.com/office/drawing/2014/main" id="{FED67663-6B74-B741-9468-84858E26DF02}"/>
                </a:ext>
              </a:extLst>
            </p:cNvPr>
            <p:cNvSpPr/>
            <p:nvPr/>
          </p:nvSpPr>
          <p:spPr>
            <a:xfrm>
              <a:off x="6744922" y="4712974"/>
              <a:ext cx="1248699" cy="535331"/>
            </a:xfrm>
            <a:prstGeom prst="roundRect">
              <a:avLst/>
            </a:prstGeom>
            <a:solidFill>
              <a:srgbClr val="259050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/>
                <a:t>name</a:t>
              </a:r>
              <a:endParaRPr lang="en-US" dirty="0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="" xmlns:a16="http://schemas.microsoft.com/office/drawing/2014/main" id="{4F708DCA-DDCC-0A4A-AC78-166008BEA49C}"/>
                </a:ext>
              </a:extLst>
            </p:cNvPr>
            <p:cNvSpPr/>
            <p:nvPr/>
          </p:nvSpPr>
          <p:spPr>
            <a:xfrm>
              <a:off x="6744922" y="2170214"/>
              <a:ext cx="1248699" cy="535331"/>
            </a:xfrm>
            <a:prstGeom prst="roundRect">
              <a:avLst/>
            </a:prstGeom>
            <a:solidFill>
              <a:srgbClr val="259050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/>
                <a:t>fighter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="" xmlns:a16="http://schemas.microsoft.com/office/drawing/2014/main" id="{B3F342A9-22C1-E540-B7E0-585779F55358}"/>
                </a:ext>
              </a:extLst>
            </p:cNvPr>
            <p:cNvSpPr/>
            <p:nvPr/>
          </p:nvSpPr>
          <p:spPr>
            <a:xfrm>
              <a:off x="6744922" y="5560409"/>
              <a:ext cx="1248699" cy="535331"/>
            </a:xfrm>
            <a:prstGeom prst="roundRect">
              <a:avLst/>
            </a:prstGeom>
            <a:solidFill>
              <a:srgbClr val="259050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/>
                <a:t>“Paul”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="" xmlns:a16="http://schemas.microsoft.com/office/drawing/2014/main" id="{3AD10869-CD2B-0043-8F11-D52F468F7DC7}"/>
                </a:ext>
              </a:extLst>
            </p:cNvPr>
            <p:cNvSpPr/>
            <p:nvPr/>
          </p:nvSpPr>
          <p:spPr>
            <a:xfrm>
              <a:off x="10328778" y="2170213"/>
              <a:ext cx="1248699" cy="535331"/>
            </a:xfrm>
            <a:prstGeom prst="roundRect">
              <a:avLst/>
            </a:prstGeom>
            <a:solidFill>
              <a:srgbClr val="0333FF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/>
                <a:t>:ARG2</a:t>
              </a:r>
              <a:endParaRPr lang="en-US" dirty="0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="" xmlns:a16="http://schemas.microsoft.com/office/drawing/2014/main" id="{65F2F49D-3377-404B-A0E8-A0B0A3925ED0}"/>
                </a:ext>
              </a:extLst>
            </p:cNvPr>
            <p:cNvSpPr/>
            <p:nvPr/>
          </p:nvSpPr>
          <p:spPr>
            <a:xfrm>
              <a:off x="10328778" y="3018104"/>
              <a:ext cx="1248699" cy="535331"/>
            </a:xfrm>
            <a:prstGeom prst="roundRect">
              <a:avLst/>
            </a:prstGeom>
            <a:solidFill>
              <a:srgbClr val="0333FF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/>
                <a:t>:ARG1</a:t>
              </a:r>
              <a:endParaRPr lang="en-US" dirty="0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="" xmlns:a16="http://schemas.microsoft.com/office/drawing/2014/main" id="{E8D51163-67B7-444F-A826-4C90FB325C1B}"/>
                </a:ext>
              </a:extLst>
            </p:cNvPr>
            <p:cNvSpPr/>
            <p:nvPr/>
          </p:nvSpPr>
          <p:spPr>
            <a:xfrm>
              <a:off x="10328778" y="3865538"/>
              <a:ext cx="1248699" cy="535331"/>
            </a:xfrm>
            <a:prstGeom prst="roundRect">
              <a:avLst/>
            </a:prstGeom>
            <a:solidFill>
              <a:srgbClr val="0333FF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/>
                <a:t>:ARG0</a:t>
              </a:r>
              <a:endParaRPr lang="en-US" dirty="0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="" xmlns:a16="http://schemas.microsoft.com/office/drawing/2014/main" id="{766855AD-29A5-7941-96E3-90444C542243}"/>
                </a:ext>
              </a:extLst>
            </p:cNvPr>
            <p:cNvSpPr/>
            <p:nvPr/>
          </p:nvSpPr>
          <p:spPr>
            <a:xfrm>
              <a:off x="10328778" y="4712972"/>
              <a:ext cx="1248699" cy="535331"/>
            </a:xfrm>
            <a:prstGeom prst="roundRect">
              <a:avLst/>
            </a:prstGeom>
            <a:solidFill>
              <a:srgbClr val="0333FF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/>
                <a:t>:name</a:t>
              </a:r>
              <a:endParaRPr lang="en-US" dirty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="" xmlns:a16="http://schemas.microsoft.com/office/drawing/2014/main" id="{841A7404-65F9-7741-AFE3-978CF922197A}"/>
                </a:ext>
              </a:extLst>
            </p:cNvPr>
            <p:cNvSpPr/>
            <p:nvPr/>
          </p:nvSpPr>
          <p:spPr>
            <a:xfrm>
              <a:off x="10328777" y="5560406"/>
              <a:ext cx="1248699" cy="535331"/>
            </a:xfrm>
            <a:prstGeom prst="roundRect">
              <a:avLst/>
            </a:prstGeom>
            <a:solidFill>
              <a:srgbClr val="0333FF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/>
                <a:t>:op1</a:t>
              </a:r>
              <a:endParaRPr lang="en-US" dirty="0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="" xmlns:a16="http://schemas.microsoft.com/office/drawing/2014/main" id="{32382D71-177C-524B-A23D-08A3660BD7B8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 flipV="1">
              <a:off x="7993623" y="2571484"/>
              <a:ext cx="2335154" cy="71428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="" xmlns:a16="http://schemas.microsoft.com/office/drawing/2014/main" id="{914D0BDA-BA2A-A64E-B6EB-05641F406823}"/>
                </a:ext>
              </a:extLst>
            </p:cNvPr>
            <p:cNvCxnSpPr>
              <a:cxnSpLocks/>
              <a:stCxn id="13" idx="1"/>
              <a:endCxn id="11" idx="3"/>
            </p:cNvCxnSpPr>
            <p:nvPr/>
          </p:nvCxnSpPr>
          <p:spPr>
            <a:xfrm flipH="1">
              <a:off x="7993621" y="2437879"/>
              <a:ext cx="2335157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="" xmlns:a16="http://schemas.microsoft.com/office/drawing/2014/main" id="{E353D682-45F6-B44B-BA04-D052A64C1CF3}"/>
                </a:ext>
              </a:extLst>
            </p:cNvPr>
            <p:cNvCxnSpPr>
              <a:cxnSpLocks/>
              <a:stCxn id="8" idx="3"/>
              <a:endCxn id="15" idx="1"/>
            </p:cNvCxnSpPr>
            <p:nvPr/>
          </p:nvCxnSpPr>
          <p:spPr>
            <a:xfrm>
              <a:off x="7993623" y="3285770"/>
              <a:ext cx="233515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="" xmlns:a16="http://schemas.microsoft.com/office/drawing/2014/main" id="{1CA8CFAA-B9B4-4249-A051-D92E1DDA1FB5}"/>
                </a:ext>
              </a:extLst>
            </p:cNvPr>
            <p:cNvCxnSpPr>
              <a:cxnSpLocks/>
              <a:endCxn id="9" idx="3"/>
            </p:cNvCxnSpPr>
            <p:nvPr/>
          </p:nvCxnSpPr>
          <p:spPr>
            <a:xfrm flipH="1">
              <a:off x="7993622" y="3419144"/>
              <a:ext cx="2335155" cy="71406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="" xmlns:a16="http://schemas.microsoft.com/office/drawing/2014/main" id="{A3018742-3D84-DE44-904D-C2801966AD31}"/>
                </a:ext>
              </a:extLst>
            </p:cNvPr>
            <p:cNvCxnSpPr>
              <a:cxnSpLocks/>
              <a:stCxn id="8" idx="3"/>
              <a:endCxn id="16" idx="1"/>
            </p:cNvCxnSpPr>
            <p:nvPr/>
          </p:nvCxnSpPr>
          <p:spPr>
            <a:xfrm>
              <a:off x="7993623" y="3285770"/>
              <a:ext cx="2335155" cy="84743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="" xmlns:a16="http://schemas.microsoft.com/office/drawing/2014/main" id="{4765F549-7E5E-C844-8A47-38130A3C5B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93622" y="4192196"/>
              <a:ext cx="2335156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="" xmlns:a16="http://schemas.microsoft.com/office/drawing/2014/main" id="{9B84E019-BDDA-ED41-BE34-C3AC864EF970}"/>
                </a:ext>
              </a:extLst>
            </p:cNvPr>
            <p:cNvCxnSpPr>
              <a:cxnSpLocks/>
              <a:endCxn id="17" idx="1"/>
            </p:cNvCxnSpPr>
            <p:nvPr/>
          </p:nvCxnSpPr>
          <p:spPr>
            <a:xfrm>
              <a:off x="7993621" y="4289256"/>
              <a:ext cx="2335157" cy="69138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="" xmlns:a16="http://schemas.microsoft.com/office/drawing/2014/main" id="{7769177C-4AC8-0C43-BA40-EDAD14097412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H="1" flipV="1">
              <a:off x="7993621" y="4980640"/>
              <a:ext cx="2329866" cy="2765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="" xmlns:a16="http://schemas.microsoft.com/office/drawing/2014/main" id="{312532E2-1C65-8946-BC5E-826673F88226}"/>
                </a:ext>
              </a:extLst>
            </p:cNvPr>
            <p:cNvCxnSpPr>
              <a:cxnSpLocks/>
              <a:endCxn id="18" idx="1"/>
            </p:cNvCxnSpPr>
            <p:nvPr/>
          </p:nvCxnSpPr>
          <p:spPr>
            <a:xfrm>
              <a:off x="7988330" y="5077697"/>
              <a:ext cx="2340447" cy="75037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="" xmlns:a16="http://schemas.microsoft.com/office/drawing/2014/main" id="{D742D1D9-F293-814A-B889-C8BD6575E4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88330" y="5869510"/>
              <a:ext cx="233515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E6E87C2-2E76-8F4C-BDA4-7703A8FB9484}"/>
              </a:ext>
            </a:extLst>
          </p:cNvPr>
          <p:cNvGrpSpPr/>
          <p:nvPr/>
        </p:nvGrpSpPr>
        <p:grpSpPr>
          <a:xfrm>
            <a:off x="2455141" y="3769137"/>
            <a:ext cx="3495749" cy="1924910"/>
            <a:chOff x="2452766" y="3989639"/>
            <a:chExt cx="3495749" cy="1924910"/>
          </a:xfrm>
        </p:grpSpPr>
        <p:sp>
          <p:nvSpPr>
            <p:cNvPr id="50" name="Bent Arrow 49">
              <a:extLst>
                <a:ext uri="{FF2B5EF4-FFF2-40B4-BE49-F238E27FC236}">
                  <a16:creationId xmlns="" xmlns:a16="http://schemas.microsoft.com/office/drawing/2014/main" id="{3A47C8A2-AA76-BB45-AA8F-300B820A794A}"/>
                </a:ext>
              </a:extLst>
            </p:cNvPr>
            <p:cNvSpPr/>
            <p:nvPr/>
          </p:nvSpPr>
          <p:spPr>
            <a:xfrm rot="10800000" flipH="1">
              <a:off x="2452766" y="3989639"/>
              <a:ext cx="3495749" cy="1560491"/>
            </a:xfrm>
            <a:prstGeom prst="bentArrow">
              <a:avLst>
                <a:gd name="adj1" fmla="val 13090"/>
                <a:gd name="adj2" fmla="val 16494"/>
                <a:gd name="adj3" fmla="val 26260"/>
                <a:gd name="adj4" fmla="val 43750"/>
              </a:avLst>
            </a:prstGeom>
            <a:solidFill>
              <a:srgbClr val="00B0F0"/>
            </a:solidFill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BF9B9D93-35E8-BC4E-9B1F-A261F74F3FBC}"/>
                </a:ext>
              </a:extLst>
            </p:cNvPr>
            <p:cNvSpPr txBox="1"/>
            <p:nvPr/>
          </p:nvSpPr>
          <p:spPr>
            <a:xfrm>
              <a:off x="2641757" y="5452884"/>
              <a:ext cx="28844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/>
                <a:t>Levi</a:t>
              </a:r>
              <a:r>
                <a:rPr lang="zh-CN" altLang="en-US" sz="2400" dirty="0"/>
                <a:t> </a:t>
              </a:r>
              <a:r>
                <a:rPr lang="en-US" altLang="zh-CN" sz="2400" dirty="0"/>
                <a:t>graph</a:t>
              </a:r>
              <a:r>
                <a:rPr lang="zh-CN" altLang="en-US" sz="2400" dirty="0"/>
                <a:t> </a:t>
              </a:r>
              <a:r>
                <a:rPr lang="en-US" altLang="zh-CN" sz="2400" dirty="0"/>
                <a:t>conversion</a:t>
              </a:r>
              <a:endParaRPr lang="en-US" sz="2400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B2D0954-254A-B74D-9046-82FDD68FCFF2}"/>
              </a:ext>
            </a:extLst>
          </p:cNvPr>
          <p:cNvSpPr txBox="1"/>
          <p:nvPr/>
        </p:nvSpPr>
        <p:spPr>
          <a:xfrm>
            <a:off x="7739364" y="5749708"/>
            <a:ext cx="3134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Levi</a:t>
            </a:r>
            <a:r>
              <a:rPr lang="zh-CN" altLang="en-US" dirty="0"/>
              <a:t> </a:t>
            </a:r>
            <a:r>
              <a:rPr lang="en-US" altLang="zh-CN" dirty="0"/>
              <a:t>graph:</a:t>
            </a:r>
            <a:r>
              <a:rPr lang="zh-CN" altLang="en-US" dirty="0"/>
              <a:t> </a:t>
            </a:r>
            <a:r>
              <a:rPr lang="en-US" altLang="zh-CN" dirty="0"/>
              <a:t>edges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new</a:t>
            </a:r>
            <a:r>
              <a:rPr lang="zh-CN" altLang="en-US" dirty="0"/>
              <a:t> </a:t>
            </a:r>
            <a:r>
              <a:rPr lang="en-US" altLang="zh-CN" dirty="0"/>
              <a:t>nodes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61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CFFBEE-2579-DF42-B4D6-A3591FFE2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spc="-253" dirty="0">
                <a:solidFill>
                  <a:srgbClr val="C00000"/>
                </a:solidFill>
              </a:rPr>
              <a:t>How to Handle Edge Direction Information?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98E520A-95EA-0B41-BDBE-845F09332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369"/>
            <a:ext cx="5906438" cy="4668594"/>
          </a:xfrm>
        </p:spPr>
        <p:txBody>
          <a:bodyPr/>
          <a:lstStyle/>
          <a:p>
            <a:r>
              <a:rPr lang="en-US" altLang="zh-CN" dirty="0"/>
              <a:t>Edge</a:t>
            </a:r>
            <a:r>
              <a:rPr lang="zh-CN" altLang="en-US" dirty="0"/>
              <a:t> </a:t>
            </a:r>
            <a:r>
              <a:rPr lang="en-US" altLang="zh-CN" dirty="0"/>
              <a:t>direction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important</a:t>
            </a:r>
            <a:r>
              <a:rPr lang="zh-CN" altLang="en-US" dirty="0"/>
              <a:t> </a:t>
            </a:r>
            <a:r>
              <a:rPr lang="en-US" altLang="zh-CN" dirty="0"/>
              <a:t>(think</a:t>
            </a:r>
            <a:r>
              <a:rPr lang="zh-CN" altLang="en-US" dirty="0"/>
              <a:t> </a:t>
            </a:r>
            <a:r>
              <a:rPr lang="en-US" altLang="zh-CN" dirty="0"/>
              <a:t>about</a:t>
            </a:r>
            <a:r>
              <a:rPr lang="zh-CN" altLang="en-US" dirty="0"/>
              <a:t> </a:t>
            </a:r>
            <a:r>
              <a:rPr lang="en-US" altLang="zh-CN" dirty="0" err="1"/>
              <a:t>BiLSTM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BERT)</a:t>
            </a:r>
            <a:endParaRPr lang="en" altLang="zh-CN" dirty="0"/>
          </a:p>
          <a:p>
            <a:r>
              <a:rPr lang="en-US" altLang="zh-CN" dirty="0"/>
              <a:t>Common</a:t>
            </a:r>
            <a:r>
              <a:rPr lang="zh-CN" altLang="en-US" dirty="0"/>
              <a:t> </a:t>
            </a:r>
            <a:r>
              <a:rPr lang="en-US" altLang="zh-CN" dirty="0"/>
              <a:t>strategies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handling</a:t>
            </a:r>
            <a:r>
              <a:rPr lang="zh-CN" altLang="en-US" dirty="0"/>
              <a:t> </a:t>
            </a:r>
            <a:r>
              <a:rPr lang="en-US" altLang="zh-CN" dirty="0"/>
              <a:t>directed</a:t>
            </a:r>
            <a:r>
              <a:rPr lang="zh-CN" altLang="en-US" dirty="0"/>
              <a:t> </a:t>
            </a:r>
            <a:r>
              <a:rPr lang="en-US" altLang="zh-CN" dirty="0"/>
              <a:t>graphs</a:t>
            </a:r>
            <a:endParaRPr lang="en" altLang="zh-CN" dirty="0"/>
          </a:p>
          <a:p>
            <a:pPr marL="914400" lvl="1" indent="-457200">
              <a:buFont typeface="+mj-lt"/>
              <a:buAutoNum type="alphaLcParenR"/>
            </a:pPr>
            <a:r>
              <a:rPr lang="en-US" altLang="zh-CN" dirty="0"/>
              <a:t>Message</a:t>
            </a:r>
            <a:r>
              <a:rPr lang="zh-CN" altLang="en-US" dirty="0"/>
              <a:t> </a:t>
            </a:r>
            <a:r>
              <a:rPr lang="en-US" altLang="zh-CN" dirty="0"/>
              <a:t>passing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along</a:t>
            </a:r>
            <a:r>
              <a:rPr lang="zh-CN" altLang="en-US" dirty="0"/>
              <a:t> </a:t>
            </a:r>
            <a:r>
              <a:rPr lang="en-US" altLang="zh-CN" dirty="0"/>
              <a:t>directed</a:t>
            </a:r>
            <a:r>
              <a:rPr lang="zh-CN" altLang="en-US" dirty="0"/>
              <a:t> </a:t>
            </a:r>
            <a:r>
              <a:rPr lang="en-US" altLang="zh-CN" dirty="0"/>
              <a:t>edges</a:t>
            </a:r>
            <a:r>
              <a:rPr lang="zh-CN" altLang="en-US" dirty="0"/>
              <a:t> </a:t>
            </a:r>
            <a:r>
              <a:rPr lang="en-US" altLang="zh-CN" dirty="0"/>
              <a:t>(e.g.,</a:t>
            </a:r>
            <a:r>
              <a:rPr lang="zh-CN" altLang="en-US" dirty="0"/>
              <a:t> </a:t>
            </a:r>
            <a:r>
              <a:rPr lang="en" altLang="zh-CN" dirty="0"/>
              <a:t>GAT, GGNN</a:t>
            </a:r>
            <a:r>
              <a:rPr lang="en-US" altLang="zh-CN" dirty="0"/>
              <a:t>)</a:t>
            </a:r>
            <a:endParaRPr lang="en" altLang="zh-CN" dirty="0"/>
          </a:p>
          <a:p>
            <a:pPr marL="914400" lvl="1" indent="-457200">
              <a:buFont typeface="+mj-lt"/>
              <a:buAutoNum type="alphaLcParenR"/>
            </a:pPr>
            <a:r>
              <a:rPr lang="en-US" altLang="zh-CN" dirty="0"/>
              <a:t>Regarding</a:t>
            </a:r>
            <a:r>
              <a:rPr lang="zh-CN" altLang="en-US" dirty="0"/>
              <a:t> </a:t>
            </a:r>
            <a:r>
              <a:rPr lang="en-US" altLang="zh-CN" dirty="0"/>
              <a:t>edge</a:t>
            </a:r>
            <a:r>
              <a:rPr lang="zh-CN" altLang="en-US" dirty="0"/>
              <a:t> </a:t>
            </a:r>
            <a:r>
              <a:rPr lang="en-US" altLang="zh-CN" dirty="0"/>
              <a:t>directions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edge</a:t>
            </a:r>
            <a:r>
              <a:rPr lang="zh-CN" altLang="en-US" dirty="0"/>
              <a:t> </a:t>
            </a:r>
            <a:r>
              <a:rPr lang="en-US" altLang="zh-CN" dirty="0"/>
              <a:t>types</a:t>
            </a:r>
            <a:r>
              <a:rPr lang="zh-CN" altLang="en-US" dirty="0"/>
              <a:t> </a:t>
            </a:r>
            <a:r>
              <a:rPr lang="en-US" altLang="zh-CN" dirty="0"/>
              <a:t>(i.e.,</a:t>
            </a:r>
            <a:r>
              <a:rPr lang="zh-CN" altLang="en-US" dirty="0"/>
              <a:t> </a:t>
            </a:r>
            <a:r>
              <a:rPr lang="en-US" altLang="zh-CN" dirty="0"/>
              <a:t>adding</a:t>
            </a:r>
            <a:r>
              <a:rPr lang="zh-CN" altLang="en-US" dirty="0"/>
              <a:t> </a:t>
            </a:r>
            <a:r>
              <a:rPr lang="en-US" altLang="zh-CN" dirty="0"/>
              <a:t>“reverse”</a:t>
            </a:r>
            <a:r>
              <a:rPr lang="zh-CN" altLang="en-US" dirty="0"/>
              <a:t> </a:t>
            </a:r>
            <a:r>
              <a:rPr lang="en-US" altLang="zh-CN" dirty="0"/>
              <a:t>edges)</a:t>
            </a:r>
            <a:endParaRPr lang="en" altLang="zh-CN" dirty="0"/>
          </a:p>
          <a:p>
            <a:pPr marL="914400" lvl="1" indent="-457200">
              <a:buFont typeface="+mj-lt"/>
              <a:buAutoNum type="alphaLcParenR"/>
            </a:pPr>
            <a:r>
              <a:rPr lang="en" altLang="zh-CN" dirty="0"/>
              <a:t>Bi</a:t>
            </a:r>
            <a:r>
              <a:rPr lang="en-US" altLang="zh-CN" dirty="0"/>
              <a:t>directional</a:t>
            </a:r>
            <a:r>
              <a:rPr lang="zh-CN" altLang="en-US" dirty="0"/>
              <a:t> </a:t>
            </a:r>
            <a:r>
              <a:rPr lang="en-US" altLang="zh-CN" dirty="0"/>
              <a:t>GNNs</a:t>
            </a:r>
            <a:endParaRPr lang="en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7DA292A9-F3FF-0D4C-A45C-4BBE99770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36</a:t>
            </a:fld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691DB8F7-64D3-5E43-BB89-FE275B1FF3E3}"/>
              </a:ext>
            </a:extLst>
          </p:cNvPr>
          <p:cNvGrpSpPr/>
          <p:nvPr/>
        </p:nvGrpSpPr>
        <p:grpSpPr>
          <a:xfrm>
            <a:off x="6676595" y="4444880"/>
            <a:ext cx="1804044" cy="1732083"/>
            <a:chOff x="3833572" y="4198375"/>
            <a:chExt cx="1746235" cy="1567102"/>
          </a:xfrm>
        </p:grpSpPr>
        <p:sp>
          <p:nvSpPr>
            <p:cNvPr id="41" name="Oval 40">
              <a:extLst>
                <a:ext uri="{FF2B5EF4-FFF2-40B4-BE49-F238E27FC236}">
                  <a16:creationId xmlns="" xmlns:a16="http://schemas.microsoft.com/office/drawing/2014/main" id="{B22E1C27-B7C9-D641-8D09-17AB4175BC2E}"/>
                </a:ext>
              </a:extLst>
            </p:cNvPr>
            <p:cNvSpPr/>
            <p:nvPr/>
          </p:nvSpPr>
          <p:spPr>
            <a:xfrm>
              <a:off x="4640827" y="4720277"/>
              <a:ext cx="235974" cy="24580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="" xmlns:a16="http://schemas.microsoft.com/office/drawing/2014/main" id="{B8F8B50C-9A1C-8C45-992D-6D0EBCB29644}"/>
                </a:ext>
              </a:extLst>
            </p:cNvPr>
            <p:cNvSpPr/>
            <p:nvPr/>
          </p:nvSpPr>
          <p:spPr>
            <a:xfrm>
              <a:off x="5343833" y="4198375"/>
              <a:ext cx="235974" cy="24580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="" xmlns:a16="http://schemas.microsoft.com/office/drawing/2014/main" id="{14D4287F-4069-8545-AE38-FB6A85F3E325}"/>
                </a:ext>
              </a:extLst>
            </p:cNvPr>
            <p:cNvSpPr/>
            <p:nvPr/>
          </p:nvSpPr>
          <p:spPr>
            <a:xfrm>
              <a:off x="5319253" y="5173534"/>
              <a:ext cx="235974" cy="24580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840C17CA-944E-334C-88DB-117A6A55BC7B}"/>
                </a:ext>
              </a:extLst>
            </p:cNvPr>
            <p:cNvSpPr/>
            <p:nvPr/>
          </p:nvSpPr>
          <p:spPr>
            <a:xfrm>
              <a:off x="3833572" y="4245809"/>
              <a:ext cx="235974" cy="24580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B54C1CCF-6E4E-7743-B116-7AD534A81B46}"/>
                </a:ext>
              </a:extLst>
            </p:cNvPr>
            <p:cNvSpPr/>
            <p:nvPr/>
          </p:nvSpPr>
          <p:spPr>
            <a:xfrm>
              <a:off x="4493345" y="5519671"/>
              <a:ext cx="235974" cy="24580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="" xmlns:a16="http://schemas.microsoft.com/office/drawing/2014/main" id="{82F78539-0635-9045-908F-26AA8B77580E}"/>
                </a:ext>
              </a:extLst>
            </p:cNvPr>
            <p:cNvCxnSpPr>
              <a:cxnSpLocks/>
              <a:stCxn id="42" idx="3"/>
            </p:cNvCxnSpPr>
            <p:nvPr/>
          </p:nvCxnSpPr>
          <p:spPr>
            <a:xfrm flipH="1">
              <a:off x="4876801" y="4408184"/>
              <a:ext cx="501590" cy="3651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="" xmlns:a16="http://schemas.microsoft.com/office/drawing/2014/main" id="{16EACDD0-32CD-B245-9704-0096FF363CCF}"/>
                </a:ext>
              </a:extLst>
            </p:cNvPr>
            <p:cNvCxnSpPr>
              <a:cxnSpLocks/>
            </p:cNvCxnSpPr>
            <p:nvPr/>
          </p:nvCxnSpPr>
          <p:spPr>
            <a:xfrm>
              <a:off x="4059714" y="4435142"/>
              <a:ext cx="589790" cy="34871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="" xmlns:a16="http://schemas.microsoft.com/office/drawing/2014/main" id="{763F42A6-B1B9-2B4B-AB5A-40920E2369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76801" y="4905291"/>
              <a:ext cx="467032" cy="32143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="" xmlns:a16="http://schemas.microsoft.com/office/drawing/2014/main" id="{AD1953F5-945E-E545-B08C-768917B8AE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35911" y="4973189"/>
              <a:ext cx="93408" cy="53652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5DA44B29-1768-8042-88CF-B02C31C40811}"/>
              </a:ext>
            </a:extLst>
          </p:cNvPr>
          <p:cNvGrpSpPr/>
          <p:nvPr/>
        </p:nvGrpSpPr>
        <p:grpSpPr>
          <a:xfrm>
            <a:off x="6837881" y="1459351"/>
            <a:ext cx="1804044" cy="1732083"/>
            <a:chOff x="3833572" y="4198375"/>
            <a:chExt cx="1746235" cy="1567102"/>
          </a:xfrm>
        </p:grpSpPr>
        <p:sp>
          <p:nvSpPr>
            <p:cNvPr id="61" name="Oval 60">
              <a:extLst>
                <a:ext uri="{FF2B5EF4-FFF2-40B4-BE49-F238E27FC236}">
                  <a16:creationId xmlns="" xmlns:a16="http://schemas.microsoft.com/office/drawing/2014/main" id="{4262284D-716F-B744-92B9-82F4889885A3}"/>
                </a:ext>
              </a:extLst>
            </p:cNvPr>
            <p:cNvSpPr/>
            <p:nvPr/>
          </p:nvSpPr>
          <p:spPr>
            <a:xfrm>
              <a:off x="4640827" y="4720277"/>
              <a:ext cx="235974" cy="24580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Oval 61">
              <a:extLst>
                <a:ext uri="{FF2B5EF4-FFF2-40B4-BE49-F238E27FC236}">
                  <a16:creationId xmlns="" xmlns:a16="http://schemas.microsoft.com/office/drawing/2014/main" id="{9F646E75-2E54-C440-AB29-72113A55659D}"/>
                </a:ext>
              </a:extLst>
            </p:cNvPr>
            <p:cNvSpPr/>
            <p:nvPr/>
          </p:nvSpPr>
          <p:spPr>
            <a:xfrm>
              <a:off x="5343833" y="4198375"/>
              <a:ext cx="235974" cy="24580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Oval 62">
              <a:extLst>
                <a:ext uri="{FF2B5EF4-FFF2-40B4-BE49-F238E27FC236}">
                  <a16:creationId xmlns="" xmlns:a16="http://schemas.microsoft.com/office/drawing/2014/main" id="{45DA8A2C-D007-C448-81FB-70C804DF30A6}"/>
                </a:ext>
              </a:extLst>
            </p:cNvPr>
            <p:cNvSpPr/>
            <p:nvPr/>
          </p:nvSpPr>
          <p:spPr>
            <a:xfrm>
              <a:off x="5319253" y="5173534"/>
              <a:ext cx="235974" cy="24580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224EF7B3-C0A1-B247-A232-BEDA88D17ACE}"/>
                </a:ext>
              </a:extLst>
            </p:cNvPr>
            <p:cNvSpPr/>
            <p:nvPr/>
          </p:nvSpPr>
          <p:spPr>
            <a:xfrm>
              <a:off x="3833572" y="4245809"/>
              <a:ext cx="235974" cy="24580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B0593BCB-7F2E-8B41-8B4E-C1B732D162DD}"/>
                </a:ext>
              </a:extLst>
            </p:cNvPr>
            <p:cNvSpPr/>
            <p:nvPr/>
          </p:nvSpPr>
          <p:spPr>
            <a:xfrm>
              <a:off x="4493345" y="5519671"/>
              <a:ext cx="235974" cy="24580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="" xmlns:a16="http://schemas.microsoft.com/office/drawing/2014/main" id="{1B60F84E-3BF2-F347-8D3B-5E7781BFCE7D}"/>
                </a:ext>
              </a:extLst>
            </p:cNvPr>
            <p:cNvCxnSpPr>
              <a:cxnSpLocks/>
              <a:stCxn id="62" idx="3"/>
            </p:cNvCxnSpPr>
            <p:nvPr/>
          </p:nvCxnSpPr>
          <p:spPr>
            <a:xfrm flipH="1">
              <a:off x="4876801" y="4408184"/>
              <a:ext cx="501590" cy="3651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="" xmlns:a16="http://schemas.microsoft.com/office/drawing/2014/main" id="{194281B1-9379-A743-AD10-93803F0AD544}"/>
                </a:ext>
              </a:extLst>
            </p:cNvPr>
            <p:cNvCxnSpPr>
              <a:cxnSpLocks/>
            </p:cNvCxnSpPr>
            <p:nvPr/>
          </p:nvCxnSpPr>
          <p:spPr>
            <a:xfrm>
              <a:off x="4059714" y="4435142"/>
              <a:ext cx="589790" cy="34871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="" xmlns:a16="http://schemas.microsoft.com/office/drawing/2014/main" id="{0224F319-4C60-9247-9710-576400F2F6E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76801" y="4905291"/>
              <a:ext cx="467032" cy="32143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DBAD92EF-2163-2C49-8082-88C1F2724456}"/>
              </a:ext>
            </a:extLst>
          </p:cNvPr>
          <p:cNvGrpSpPr/>
          <p:nvPr/>
        </p:nvGrpSpPr>
        <p:grpSpPr>
          <a:xfrm>
            <a:off x="9623970" y="1508369"/>
            <a:ext cx="1804044" cy="1732083"/>
            <a:chOff x="3833572" y="4198375"/>
            <a:chExt cx="1746235" cy="1567102"/>
          </a:xfrm>
        </p:grpSpPr>
        <p:sp>
          <p:nvSpPr>
            <p:cNvPr id="71" name="Oval 70">
              <a:extLst>
                <a:ext uri="{FF2B5EF4-FFF2-40B4-BE49-F238E27FC236}">
                  <a16:creationId xmlns="" xmlns:a16="http://schemas.microsoft.com/office/drawing/2014/main" id="{C7170981-2B9B-3B4A-9A86-D0276DAAAD8C}"/>
                </a:ext>
              </a:extLst>
            </p:cNvPr>
            <p:cNvSpPr/>
            <p:nvPr/>
          </p:nvSpPr>
          <p:spPr>
            <a:xfrm>
              <a:off x="4640827" y="4720277"/>
              <a:ext cx="235974" cy="24580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Oval 71">
              <a:extLst>
                <a:ext uri="{FF2B5EF4-FFF2-40B4-BE49-F238E27FC236}">
                  <a16:creationId xmlns="" xmlns:a16="http://schemas.microsoft.com/office/drawing/2014/main" id="{4A209DC6-81E8-EE4B-AFFE-F1D35E3656EE}"/>
                </a:ext>
              </a:extLst>
            </p:cNvPr>
            <p:cNvSpPr/>
            <p:nvPr/>
          </p:nvSpPr>
          <p:spPr>
            <a:xfrm>
              <a:off x="5343833" y="4198375"/>
              <a:ext cx="235974" cy="24580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1B70470F-EC36-5048-930E-0D5AAE0D9E94}"/>
                </a:ext>
              </a:extLst>
            </p:cNvPr>
            <p:cNvSpPr/>
            <p:nvPr/>
          </p:nvSpPr>
          <p:spPr>
            <a:xfrm>
              <a:off x="5319253" y="5173534"/>
              <a:ext cx="235974" cy="24580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Oval 73">
              <a:extLst>
                <a:ext uri="{FF2B5EF4-FFF2-40B4-BE49-F238E27FC236}">
                  <a16:creationId xmlns="" xmlns:a16="http://schemas.microsoft.com/office/drawing/2014/main" id="{36B78F03-4672-D84C-A099-E21D1F39FA49}"/>
                </a:ext>
              </a:extLst>
            </p:cNvPr>
            <p:cNvSpPr/>
            <p:nvPr/>
          </p:nvSpPr>
          <p:spPr>
            <a:xfrm>
              <a:off x="3833572" y="4245809"/>
              <a:ext cx="235974" cy="24580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="" xmlns:a16="http://schemas.microsoft.com/office/drawing/2014/main" id="{F946167B-65C6-E04D-B4C6-84997F7C0BF7}"/>
                </a:ext>
              </a:extLst>
            </p:cNvPr>
            <p:cNvSpPr/>
            <p:nvPr/>
          </p:nvSpPr>
          <p:spPr>
            <a:xfrm>
              <a:off x="4493345" y="5519671"/>
              <a:ext cx="235974" cy="24580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="" xmlns:a16="http://schemas.microsoft.com/office/drawing/2014/main" id="{F136638E-8B5B-464E-9C30-C08740097755}"/>
                </a:ext>
              </a:extLst>
            </p:cNvPr>
            <p:cNvCxnSpPr>
              <a:cxnSpLocks/>
              <a:stCxn id="72" idx="3"/>
            </p:cNvCxnSpPr>
            <p:nvPr/>
          </p:nvCxnSpPr>
          <p:spPr>
            <a:xfrm flipH="1">
              <a:off x="4876801" y="4408184"/>
              <a:ext cx="501590" cy="3651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="" xmlns:a16="http://schemas.microsoft.com/office/drawing/2014/main" id="{31EDCAC0-8B51-2843-91C5-D26536F6B677}"/>
                </a:ext>
              </a:extLst>
            </p:cNvPr>
            <p:cNvCxnSpPr>
              <a:cxnSpLocks/>
            </p:cNvCxnSpPr>
            <p:nvPr/>
          </p:nvCxnSpPr>
          <p:spPr>
            <a:xfrm>
              <a:off x="4059714" y="4435142"/>
              <a:ext cx="589790" cy="34871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="" xmlns:a16="http://schemas.microsoft.com/office/drawing/2014/main" id="{2B435157-6D54-B94C-9B09-A0FFAA6CE29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76801" y="4905291"/>
              <a:ext cx="467032" cy="32143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="" xmlns:a16="http://schemas.microsoft.com/office/drawing/2014/main" id="{B3667F09-A7E0-FA4B-A8EB-BF48027221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35911" y="4973189"/>
              <a:ext cx="93408" cy="53652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="" xmlns:a16="http://schemas.microsoft.com/office/drawing/2014/main" id="{6C9F5B3F-BB1C-8A45-B83B-3F9A7FDE57C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06142" y="4500243"/>
              <a:ext cx="580180" cy="330539"/>
            </a:xfrm>
            <a:prstGeom prst="straightConnector1">
              <a:avLst/>
            </a:prstGeom>
            <a:ln w="25400">
              <a:solidFill>
                <a:schemeClr val="accent3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="" xmlns:a16="http://schemas.microsoft.com/office/drawing/2014/main" id="{D1CB93FF-5CC6-834D-BC0E-5207D60106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5116" y="4973189"/>
              <a:ext cx="93050" cy="536524"/>
            </a:xfrm>
            <a:prstGeom prst="straightConnector1">
              <a:avLst/>
            </a:prstGeom>
            <a:ln w="25400">
              <a:solidFill>
                <a:schemeClr val="accent3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="" xmlns:a16="http://schemas.microsoft.com/office/drawing/2014/main" id="{55F2D7B9-AEC9-A54B-B98F-8D56DD2522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35940" y="4321278"/>
              <a:ext cx="498376" cy="386276"/>
            </a:xfrm>
            <a:prstGeom prst="straightConnector1">
              <a:avLst/>
            </a:prstGeom>
            <a:ln w="25400">
              <a:solidFill>
                <a:schemeClr val="accent3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="" xmlns:a16="http://schemas.microsoft.com/office/drawing/2014/main" id="{87A72BF9-2600-6B42-937C-6BC11D69992D}"/>
                </a:ext>
              </a:extLst>
            </p:cNvPr>
            <p:cNvCxnSpPr>
              <a:cxnSpLocks/>
            </p:cNvCxnSpPr>
            <p:nvPr/>
          </p:nvCxnSpPr>
          <p:spPr>
            <a:xfrm>
              <a:off x="4940823" y="4838984"/>
              <a:ext cx="477383" cy="325655"/>
            </a:xfrm>
            <a:prstGeom prst="straightConnector1">
              <a:avLst/>
            </a:prstGeom>
            <a:ln w="25400">
              <a:solidFill>
                <a:schemeClr val="accent3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>
            <a:extLst>
              <a:ext uri="{FF2B5EF4-FFF2-40B4-BE49-F238E27FC236}">
                <a16:creationId xmlns="" xmlns:a16="http://schemas.microsoft.com/office/drawing/2014/main" id="{69741AD7-206B-784A-B6D6-539323E983B4}"/>
              </a:ext>
            </a:extLst>
          </p:cNvPr>
          <p:cNvGrpSpPr/>
          <p:nvPr/>
        </p:nvGrpSpPr>
        <p:grpSpPr>
          <a:xfrm>
            <a:off x="10077033" y="4386500"/>
            <a:ext cx="1804044" cy="1732083"/>
            <a:chOff x="3833572" y="4198375"/>
            <a:chExt cx="1746235" cy="1567102"/>
          </a:xfrm>
        </p:grpSpPr>
        <p:sp>
          <p:nvSpPr>
            <p:cNvPr id="96" name="Oval 95">
              <a:extLst>
                <a:ext uri="{FF2B5EF4-FFF2-40B4-BE49-F238E27FC236}">
                  <a16:creationId xmlns="" xmlns:a16="http://schemas.microsoft.com/office/drawing/2014/main" id="{5DF24792-3C63-2740-BE08-517132FE9B8C}"/>
                </a:ext>
              </a:extLst>
            </p:cNvPr>
            <p:cNvSpPr/>
            <p:nvPr/>
          </p:nvSpPr>
          <p:spPr>
            <a:xfrm>
              <a:off x="4640827" y="4720277"/>
              <a:ext cx="235974" cy="24580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Oval 96">
              <a:extLst>
                <a:ext uri="{FF2B5EF4-FFF2-40B4-BE49-F238E27FC236}">
                  <a16:creationId xmlns="" xmlns:a16="http://schemas.microsoft.com/office/drawing/2014/main" id="{FBDB1F55-27A7-5343-AF0C-AAF0FC8ED3D5}"/>
                </a:ext>
              </a:extLst>
            </p:cNvPr>
            <p:cNvSpPr/>
            <p:nvPr/>
          </p:nvSpPr>
          <p:spPr>
            <a:xfrm>
              <a:off x="5343833" y="4198375"/>
              <a:ext cx="235974" cy="24580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Oval 97">
              <a:extLst>
                <a:ext uri="{FF2B5EF4-FFF2-40B4-BE49-F238E27FC236}">
                  <a16:creationId xmlns="" xmlns:a16="http://schemas.microsoft.com/office/drawing/2014/main" id="{703047DF-8E57-7F48-A2CD-37ABDC76FF66}"/>
                </a:ext>
              </a:extLst>
            </p:cNvPr>
            <p:cNvSpPr/>
            <p:nvPr/>
          </p:nvSpPr>
          <p:spPr>
            <a:xfrm>
              <a:off x="5319253" y="5173534"/>
              <a:ext cx="235974" cy="24580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Oval 98">
              <a:extLst>
                <a:ext uri="{FF2B5EF4-FFF2-40B4-BE49-F238E27FC236}">
                  <a16:creationId xmlns="" xmlns:a16="http://schemas.microsoft.com/office/drawing/2014/main" id="{0FB8F905-F952-9648-A78E-EF0CEA658DA9}"/>
                </a:ext>
              </a:extLst>
            </p:cNvPr>
            <p:cNvSpPr/>
            <p:nvPr/>
          </p:nvSpPr>
          <p:spPr>
            <a:xfrm>
              <a:off x="3833572" y="4245809"/>
              <a:ext cx="235974" cy="24580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Oval 99">
              <a:extLst>
                <a:ext uri="{FF2B5EF4-FFF2-40B4-BE49-F238E27FC236}">
                  <a16:creationId xmlns="" xmlns:a16="http://schemas.microsoft.com/office/drawing/2014/main" id="{B3844145-636D-7041-9E1D-A1A522DD0482}"/>
                </a:ext>
              </a:extLst>
            </p:cNvPr>
            <p:cNvSpPr/>
            <p:nvPr/>
          </p:nvSpPr>
          <p:spPr>
            <a:xfrm>
              <a:off x="4493345" y="5519671"/>
              <a:ext cx="235974" cy="24580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1" name="Straight Arrow Connector 100">
              <a:extLst>
                <a:ext uri="{FF2B5EF4-FFF2-40B4-BE49-F238E27FC236}">
                  <a16:creationId xmlns="" xmlns:a16="http://schemas.microsoft.com/office/drawing/2014/main" id="{13EF9D02-D929-DA49-B60C-E5407536DF76}"/>
                </a:ext>
              </a:extLst>
            </p:cNvPr>
            <p:cNvCxnSpPr>
              <a:cxnSpLocks/>
              <a:stCxn id="97" idx="3"/>
            </p:cNvCxnSpPr>
            <p:nvPr/>
          </p:nvCxnSpPr>
          <p:spPr>
            <a:xfrm flipH="1">
              <a:off x="4876801" y="4408184"/>
              <a:ext cx="501590" cy="365172"/>
            </a:xfrm>
            <a:prstGeom prst="straightConnector1">
              <a:avLst/>
            </a:prstGeom>
            <a:ln w="25400">
              <a:solidFill>
                <a:schemeClr val="accent6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="" xmlns:a16="http://schemas.microsoft.com/office/drawing/2014/main" id="{C592F4AD-1FB7-0B4D-B01B-C72DB866928C}"/>
                </a:ext>
              </a:extLst>
            </p:cNvPr>
            <p:cNvCxnSpPr>
              <a:cxnSpLocks/>
            </p:cNvCxnSpPr>
            <p:nvPr/>
          </p:nvCxnSpPr>
          <p:spPr>
            <a:xfrm>
              <a:off x="4059714" y="4435142"/>
              <a:ext cx="589790" cy="348714"/>
            </a:xfrm>
            <a:prstGeom prst="straightConnector1">
              <a:avLst/>
            </a:prstGeom>
            <a:ln w="25400">
              <a:solidFill>
                <a:schemeClr val="accent6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="" xmlns:a16="http://schemas.microsoft.com/office/drawing/2014/main" id="{FC11B51A-8DD5-3747-A36A-93B486571E4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76801" y="4905291"/>
              <a:ext cx="467032" cy="321437"/>
            </a:xfrm>
            <a:prstGeom prst="straightConnector1">
              <a:avLst/>
            </a:prstGeom>
            <a:ln w="25400">
              <a:solidFill>
                <a:schemeClr val="accent6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="" xmlns:a16="http://schemas.microsoft.com/office/drawing/2014/main" id="{C8861DEA-E59D-534F-96AD-E0A26338E2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35911" y="4973189"/>
              <a:ext cx="93408" cy="536524"/>
            </a:xfrm>
            <a:prstGeom prst="straightConnector1">
              <a:avLst/>
            </a:prstGeom>
            <a:ln w="25400" cmpd="sng">
              <a:solidFill>
                <a:schemeClr val="accent2">
                  <a:lumMod val="75000"/>
                </a:schemeClr>
              </a:solidFill>
              <a:prstDash val="lg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ight Arrow 9">
            <a:extLst>
              <a:ext uri="{FF2B5EF4-FFF2-40B4-BE49-F238E27FC236}">
                <a16:creationId xmlns="" xmlns:a16="http://schemas.microsoft.com/office/drawing/2014/main" id="{3B3DB851-3FDB-4F44-9F3B-A688B59C1228}"/>
              </a:ext>
            </a:extLst>
          </p:cNvPr>
          <p:cNvSpPr/>
          <p:nvPr/>
        </p:nvSpPr>
        <p:spPr>
          <a:xfrm rot="16200000">
            <a:off x="7081855" y="3815014"/>
            <a:ext cx="1180009" cy="251866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ight Arrow 58">
            <a:extLst>
              <a:ext uri="{FF2B5EF4-FFF2-40B4-BE49-F238E27FC236}">
                <a16:creationId xmlns="" xmlns:a16="http://schemas.microsoft.com/office/drawing/2014/main" id="{3A0B483D-9B0A-D647-AAAC-2108D37476DA}"/>
              </a:ext>
            </a:extLst>
          </p:cNvPr>
          <p:cNvSpPr/>
          <p:nvPr/>
        </p:nvSpPr>
        <p:spPr>
          <a:xfrm rot="18808361">
            <a:off x="8577748" y="3352285"/>
            <a:ext cx="1500060" cy="251866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Right Arrow 68">
            <a:extLst>
              <a:ext uri="{FF2B5EF4-FFF2-40B4-BE49-F238E27FC236}">
                <a16:creationId xmlns="" xmlns:a16="http://schemas.microsoft.com/office/drawing/2014/main" id="{7964EDCD-D86B-8B48-A93F-EA27CEC0D20A}"/>
              </a:ext>
            </a:extLst>
          </p:cNvPr>
          <p:cNvSpPr/>
          <p:nvPr/>
        </p:nvSpPr>
        <p:spPr>
          <a:xfrm>
            <a:off x="8782445" y="5095902"/>
            <a:ext cx="1514024" cy="251866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5BA3331-E0BB-B042-9F2E-BD4F531B6E21}"/>
              </a:ext>
            </a:extLst>
          </p:cNvPr>
          <p:cNvSpPr txBox="1"/>
          <p:nvPr/>
        </p:nvSpPr>
        <p:spPr>
          <a:xfrm>
            <a:off x="7138219" y="372642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a)</a:t>
            </a:r>
            <a:endParaRPr lang="en-US" dirty="0"/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61DFFBEA-CE1C-2D4E-822C-6B1DF0ED691A}"/>
              </a:ext>
            </a:extLst>
          </p:cNvPr>
          <p:cNvSpPr txBox="1"/>
          <p:nvPr/>
        </p:nvSpPr>
        <p:spPr>
          <a:xfrm>
            <a:off x="9378940" y="3478218"/>
            <a:ext cx="376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b)</a:t>
            </a:r>
            <a:endParaRPr lang="en-US" dirty="0"/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EA069064-9C77-8C4D-B178-495CE1224428}"/>
              </a:ext>
            </a:extLst>
          </p:cNvPr>
          <p:cNvSpPr txBox="1"/>
          <p:nvPr/>
        </p:nvSpPr>
        <p:spPr>
          <a:xfrm>
            <a:off x="9300640" y="4788237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06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9" grpId="0" animBg="1"/>
      <p:bldP spid="69" grpId="0" animBg="1"/>
      <p:bldP spid="12" grpId="0"/>
      <p:bldP spid="81" grpId="0"/>
      <p:bldP spid="8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CFFBEE-2579-DF42-B4D6-A3591FFE2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spc="-253" dirty="0">
                <a:solidFill>
                  <a:srgbClr val="C00000"/>
                </a:solidFill>
              </a:rPr>
              <a:t>Edge</a:t>
            </a:r>
            <a:r>
              <a:rPr lang="zh-CN" altLang="en-US" b="1" spc="-253" dirty="0">
                <a:solidFill>
                  <a:srgbClr val="C00000"/>
                </a:solidFill>
              </a:rPr>
              <a:t> </a:t>
            </a:r>
            <a:r>
              <a:rPr lang="en-US" altLang="zh-CN" b="1" spc="-253" dirty="0">
                <a:solidFill>
                  <a:srgbClr val="C00000"/>
                </a:solidFill>
              </a:rPr>
              <a:t>Directions</a:t>
            </a:r>
            <a:r>
              <a:rPr lang="zh-CN" altLang="en-US" b="1" spc="-253" dirty="0">
                <a:solidFill>
                  <a:srgbClr val="C00000"/>
                </a:solidFill>
              </a:rPr>
              <a:t> </a:t>
            </a:r>
            <a:r>
              <a:rPr lang="en-US" altLang="zh-CN" b="1" spc="-253" dirty="0">
                <a:solidFill>
                  <a:srgbClr val="C00000"/>
                </a:solidFill>
              </a:rPr>
              <a:t>as</a:t>
            </a:r>
            <a:r>
              <a:rPr lang="zh-CN" altLang="en-US" b="1" spc="-253" dirty="0">
                <a:solidFill>
                  <a:srgbClr val="C00000"/>
                </a:solidFill>
              </a:rPr>
              <a:t> </a:t>
            </a:r>
            <a:r>
              <a:rPr lang="en-US" altLang="zh-CN" b="1" spc="-253" dirty="0">
                <a:solidFill>
                  <a:srgbClr val="C00000"/>
                </a:solidFill>
              </a:rPr>
              <a:t>Edge</a:t>
            </a:r>
            <a:r>
              <a:rPr lang="zh-CN" altLang="en-US" b="1" spc="-253" dirty="0">
                <a:solidFill>
                  <a:srgbClr val="C00000"/>
                </a:solidFill>
              </a:rPr>
              <a:t> </a:t>
            </a:r>
            <a:r>
              <a:rPr lang="en-US" altLang="zh-CN" b="1" spc="-253" dirty="0">
                <a:solidFill>
                  <a:srgbClr val="C00000"/>
                </a:solidFill>
              </a:rPr>
              <a:t>Types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98E520A-95EA-0B41-BDBE-845F09332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Regarding</a:t>
            </a:r>
            <a:r>
              <a:rPr lang="zh-CN" altLang="en-US" dirty="0"/>
              <a:t> </a:t>
            </a:r>
            <a:r>
              <a:rPr lang="en-US" altLang="zh-CN" dirty="0"/>
              <a:t>edge</a:t>
            </a:r>
            <a:r>
              <a:rPr lang="zh-CN" altLang="en-US" dirty="0"/>
              <a:t> </a:t>
            </a:r>
            <a:r>
              <a:rPr lang="en-US" altLang="zh-CN" dirty="0"/>
              <a:t>directions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edge</a:t>
            </a:r>
            <a:r>
              <a:rPr lang="zh-CN" altLang="en-US" dirty="0"/>
              <a:t> </a:t>
            </a:r>
            <a:r>
              <a:rPr lang="en-US" altLang="zh-CN" dirty="0"/>
              <a:t>types,</a:t>
            </a:r>
            <a:r>
              <a:rPr lang="zh-CN" altLang="en-US" dirty="0"/>
              <a:t> </a:t>
            </a:r>
            <a:r>
              <a:rPr lang="en-US" altLang="zh-CN" dirty="0"/>
              <a:t>resulting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multi-relational</a:t>
            </a:r>
            <a:r>
              <a:rPr lang="zh-CN" altLang="en-US" dirty="0"/>
              <a:t> </a:t>
            </a:r>
            <a:r>
              <a:rPr lang="en-US" altLang="zh-CN" dirty="0"/>
              <a:t>graph</a:t>
            </a:r>
            <a:endParaRPr lang="en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7DA292A9-F3FF-0D4C-A45C-4BBE99770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37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FDBDEFD-E2A5-9C43-84CB-020BEFBDD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160" y="3049966"/>
            <a:ext cx="7829550" cy="1309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690B8CD-5A86-374D-A432-423CAF53855E}"/>
              </a:ext>
            </a:extLst>
          </p:cNvPr>
          <p:cNvSpPr txBox="1"/>
          <p:nvPr/>
        </p:nvSpPr>
        <p:spPr>
          <a:xfrm>
            <a:off x="1590261" y="4890052"/>
            <a:ext cx="4022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altLang="zh-CN" dirty="0"/>
              <a:t>hen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apply</a:t>
            </a:r>
            <a:r>
              <a:rPr lang="zh-CN" altLang="en-US" dirty="0"/>
              <a:t> </a:t>
            </a:r>
            <a:r>
              <a:rPr lang="en-US" altLang="zh-CN" dirty="0"/>
              <a:t>multi-relational</a:t>
            </a:r>
            <a:r>
              <a:rPr lang="zh-CN" altLang="en-US" dirty="0"/>
              <a:t> </a:t>
            </a:r>
            <a:r>
              <a:rPr lang="en-US" altLang="zh-CN" dirty="0"/>
              <a:t>GNNs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55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CFFBEE-2579-DF42-B4D6-A3591FFE2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spc="-253" dirty="0">
                <a:solidFill>
                  <a:srgbClr val="C00000"/>
                </a:solidFill>
              </a:rPr>
              <a:t>Bidirectional</a:t>
            </a:r>
            <a:r>
              <a:rPr lang="zh-CN" altLang="en-US" b="1" spc="-253" dirty="0">
                <a:solidFill>
                  <a:srgbClr val="C00000"/>
                </a:solidFill>
              </a:rPr>
              <a:t> </a:t>
            </a:r>
            <a:r>
              <a:rPr lang="en-US" altLang="zh-CN" b="1" spc="-253" dirty="0">
                <a:solidFill>
                  <a:srgbClr val="C00000"/>
                </a:solidFill>
              </a:rPr>
              <a:t>GNNs</a:t>
            </a:r>
            <a:r>
              <a:rPr lang="zh-CN" altLang="en-US" b="1" spc="-253" dirty="0">
                <a:solidFill>
                  <a:srgbClr val="C00000"/>
                </a:solidFill>
              </a:rPr>
              <a:t> </a:t>
            </a:r>
            <a:r>
              <a:rPr lang="en-US" altLang="zh-CN" b="1" spc="-253" dirty="0">
                <a:solidFill>
                  <a:srgbClr val="C00000"/>
                </a:solidFill>
              </a:rPr>
              <a:t>for</a:t>
            </a:r>
            <a:r>
              <a:rPr lang="zh-CN" altLang="en-US" b="1" spc="-253" dirty="0">
                <a:solidFill>
                  <a:srgbClr val="C00000"/>
                </a:solidFill>
              </a:rPr>
              <a:t> </a:t>
            </a:r>
            <a:r>
              <a:rPr lang="en-US" altLang="zh-CN" b="1" spc="-253" dirty="0">
                <a:solidFill>
                  <a:srgbClr val="C00000"/>
                </a:solidFill>
              </a:rPr>
              <a:t>Directed</a:t>
            </a:r>
            <a:r>
              <a:rPr lang="zh-CN" altLang="en-US" b="1" spc="-253" dirty="0">
                <a:solidFill>
                  <a:srgbClr val="C00000"/>
                </a:solidFill>
              </a:rPr>
              <a:t> </a:t>
            </a:r>
            <a:r>
              <a:rPr lang="en-US" altLang="zh-CN" b="1" spc="-253" dirty="0">
                <a:solidFill>
                  <a:srgbClr val="C00000"/>
                </a:solidFill>
              </a:rPr>
              <a:t>Graphs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98E520A-95EA-0B41-BDBE-845F09332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8703"/>
            <a:ext cx="10515600" cy="4599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Bi-Sep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GNNs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formulation:</a:t>
            </a:r>
          </a:p>
          <a:p>
            <a:pPr marL="0" indent="0">
              <a:buNone/>
            </a:pPr>
            <a:endParaRPr lang="en-US" altLang="zh-CN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" altLang="zh-CN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7DA292A9-F3FF-0D4C-A45C-4BBE99770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38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671008B-CB24-554A-A2F3-3CC0BE8F6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999" y="2902932"/>
            <a:ext cx="6099718" cy="4584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02A13AE-6EFA-7349-948A-57C0A100EC18}"/>
              </a:ext>
            </a:extLst>
          </p:cNvPr>
          <p:cNvSpPr txBox="1"/>
          <p:nvPr/>
        </p:nvSpPr>
        <p:spPr>
          <a:xfrm>
            <a:off x="877528" y="2093320"/>
            <a:ext cx="6684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00B0F0"/>
                </a:solidFill>
              </a:rPr>
              <a:t>Run</a:t>
            </a:r>
            <a:r>
              <a:rPr lang="zh-CN" altLang="en-US" sz="2400" dirty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multi-hop</a:t>
            </a:r>
            <a:r>
              <a:rPr lang="zh-CN" altLang="en-US" sz="2400" dirty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backward/forward</a:t>
            </a:r>
            <a:r>
              <a:rPr lang="zh-CN" altLang="en-US" sz="2400" dirty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GNN</a:t>
            </a:r>
            <a:r>
              <a:rPr lang="zh-CN" altLang="en-US" sz="2400" dirty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on</a:t>
            </a:r>
            <a:r>
              <a:rPr lang="zh-CN" altLang="en-US" sz="2400" dirty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the</a:t>
            </a:r>
            <a:r>
              <a:rPr lang="zh-CN" altLang="en-US" sz="2400" dirty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graph</a:t>
            </a:r>
            <a:endParaRPr lang="en-US" sz="2400" dirty="0">
              <a:solidFill>
                <a:srgbClr val="00B0F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5464053-77FC-F948-8C83-E5F74BBCD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999" y="3780686"/>
            <a:ext cx="6178375" cy="4643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97E682E-1421-CE4C-B125-8C674524AB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000" y="5575773"/>
            <a:ext cx="2324129" cy="4628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5D5C99E-A92A-154D-AC7B-63E88E0E2C5B}"/>
              </a:ext>
            </a:extLst>
          </p:cNvPr>
          <p:cNvSpPr txBox="1"/>
          <p:nvPr/>
        </p:nvSpPr>
        <p:spPr>
          <a:xfrm>
            <a:off x="877527" y="4695886"/>
            <a:ext cx="8345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B0F0"/>
                </a:solidFill>
              </a:rPr>
              <a:t>Concatenate</a:t>
            </a:r>
            <a:r>
              <a:rPr lang="zh-CN" altLang="en-US" sz="2400" dirty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backward/forward</a:t>
            </a:r>
            <a:r>
              <a:rPr lang="zh-CN" altLang="en-US" sz="2400" dirty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node</a:t>
            </a:r>
            <a:r>
              <a:rPr lang="zh-CN" altLang="en-US" sz="2400" dirty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embeddings</a:t>
            </a:r>
            <a:r>
              <a:rPr lang="zh-CN" altLang="en-US" sz="2400" dirty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at</a:t>
            </a:r>
            <a:r>
              <a:rPr lang="zh-CN" altLang="en-US" sz="2400" dirty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last</a:t>
            </a:r>
            <a:r>
              <a:rPr lang="zh-CN" altLang="en-US" sz="2400" dirty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hop</a:t>
            </a:r>
            <a:endParaRPr lang="en-US" sz="2400" dirty="0">
              <a:solidFill>
                <a:srgbClr val="00B0F0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6ED58606-84B2-6640-830F-AF85CBEADB95}"/>
              </a:ext>
            </a:extLst>
          </p:cNvPr>
          <p:cNvGrpSpPr/>
          <p:nvPr/>
        </p:nvGrpSpPr>
        <p:grpSpPr>
          <a:xfrm>
            <a:off x="8563898" y="1906453"/>
            <a:ext cx="3317741" cy="3550450"/>
            <a:chOff x="8442572" y="1375509"/>
            <a:chExt cx="3360407" cy="3525829"/>
          </a:xfrm>
        </p:grpSpPr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C345A5FD-A234-514E-BA7F-D5C9811085E9}"/>
                </a:ext>
              </a:extLst>
            </p:cNvPr>
            <p:cNvGrpSpPr/>
            <p:nvPr/>
          </p:nvGrpSpPr>
          <p:grpSpPr>
            <a:xfrm>
              <a:off x="8442572" y="1375509"/>
              <a:ext cx="3360407" cy="3190154"/>
              <a:chOff x="8464141" y="1893472"/>
              <a:chExt cx="3057682" cy="274548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6A5D999E-035C-B64D-A99A-C3376CB53C74}"/>
                  </a:ext>
                </a:extLst>
              </p:cNvPr>
              <p:cNvGrpSpPr/>
              <p:nvPr/>
            </p:nvGrpSpPr>
            <p:grpSpPr>
              <a:xfrm>
                <a:off x="8464141" y="1893472"/>
                <a:ext cx="3057682" cy="2745487"/>
                <a:chOff x="8464141" y="1893472"/>
                <a:chExt cx="3057682" cy="2745487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="" xmlns:a16="http://schemas.microsoft.com/office/drawing/2014/main" id="{C3440874-3208-754C-ADA1-DE53917451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610600" y="2072860"/>
                  <a:ext cx="2911223" cy="2566099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="" xmlns:a16="http://schemas.microsoft.com/office/drawing/2014/main" id="{6BA76D9E-A381-D046-B1DD-9DD5DE014A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464141" y="1893472"/>
                  <a:ext cx="1102646" cy="369333"/>
                </a:xfrm>
                <a:prstGeom prst="rect">
                  <a:avLst/>
                </a:prstGeom>
              </p:spPr>
            </p:pic>
          </p:grpSp>
          <p:pic>
            <p:nvPicPr>
              <p:cNvPr id="16" name="Picture 15">
                <a:extLst>
                  <a:ext uri="{FF2B5EF4-FFF2-40B4-BE49-F238E27FC236}">
                    <a16:creationId xmlns="" xmlns:a16="http://schemas.microsoft.com/office/drawing/2014/main" id="{08CE2593-F391-F44E-8334-7349C94BFD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710380" y="4174653"/>
                <a:ext cx="242324" cy="36933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="" xmlns:a16="http://schemas.microsoft.com/office/drawing/2014/main" id="{93E6C33D-3BC9-A744-BF09-62DDBDA7D7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479752" y="4174652"/>
                <a:ext cx="242324" cy="369333"/>
              </a:xfrm>
              <a:prstGeom prst="rect">
                <a:avLst/>
              </a:prstGeom>
            </p:spPr>
          </p:pic>
        </p:grp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4813D8D1-88EC-D447-A98C-D36002E4F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18032" y="4588760"/>
              <a:ext cx="372433" cy="31257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4486B13A-3F28-C94A-BA6B-2DC4C034C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06165" y="4588168"/>
              <a:ext cx="355617" cy="298464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9D303150-5683-7647-9A81-32C9E888A6DB}"/>
              </a:ext>
            </a:extLst>
          </p:cNvPr>
          <p:cNvSpPr txBox="1"/>
          <p:nvPr/>
        </p:nvSpPr>
        <p:spPr>
          <a:xfrm>
            <a:off x="4145730" y="6522832"/>
            <a:ext cx="56909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Xu</a:t>
            </a:r>
            <a:r>
              <a:rPr lang="zh-CN" alt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lang="zh-CN" alt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al.</a:t>
            </a:r>
            <a:r>
              <a:rPr lang="zh-CN" alt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“Graph2Seq: Graph to Sequence Learning with Attention-based Neural Networks”.</a:t>
            </a:r>
            <a:r>
              <a:rPr lang="zh-CN" alt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2018.</a:t>
            </a:r>
            <a:endParaRPr lang="en-US" sz="11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0D60C09A-5182-D549-A563-1C5E470E98E6}"/>
              </a:ext>
            </a:extLst>
          </p:cNvPr>
          <p:cNvSpPr/>
          <p:nvPr/>
        </p:nvSpPr>
        <p:spPr>
          <a:xfrm>
            <a:off x="5838681" y="2706203"/>
            <a:ext cx="1132390" cy="788248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84C7E09F-88C8-BA44-BD3E-DB9D8A01DB8F}"/>
              </a:ext>
            </a:extLst>
          </p:cNvPr>
          <p:cNvSpPr/>
          <p:nvPr/>
        </p:nvSpPr>
        <p:spPr>
          <a:xfrm>
            <a:off x="5907507" y="3616152"/>
            <a:ext cx="1063564" cy="788248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28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23" grpId="0" animBg="1"/>
      <p:bldP spid="2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CFFBEE-2579-DF42-B4D6-A3591FFE2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spc="-253" dirty="0">
                <a:solidFill>
                  <a:srgbClr val="C00000"/>
                </a:solidFill>
              </a:rPr>
              <a:t>Bidirectional</a:t>
            </a:r>
            <a:r>
              <a:rPr lang="zh-CN" altLang="en-US" b="1" spc="-253" dirty="0">
                <a:solidFill>
                  <a:srgbClr val="C00000"/>
                </a:solidFill>
              </a:rPr>
              <a:t> </a:t>
            </a:r>
            <a:r>
              <a:rPr lang="en-US" altLang="zh-CN" b="1" spc="-253" dirty="0">
                <a:solidFill>
                  <a:srgbClr val="C00000"/>
                </a:solidFill>
              </a:rPr>
              <a:t>GNNs</a:t>
            </a:r>
            <a:r>
              <a:rPr lang="zh-CN" altLang="en-US" b="1" spc="-253" dirty="0">
                <a:solidFill>
                  <a:srgbClr val="C00000"/>
                </a:solidFill>
              </a:rPr>
              <a:t> </a:t>
            </a:r>
            <a:r>
              <a:rPr lang="en-US" altLang="zh-CN" b="1" spc="-253" dirty="0">
                <a:solidFill>
                  <a:srgbClr val="C00000"/>
                </a:solidFill>
              </a:rPr>
              <a:t>for</a:t>
            </a:r>
            <a:r>
              <a:rPr lang="zh-CN" altLang="en-US" b="1" spc="-253" dirty="0">
                <a:solidFill>
                  <a:srgbClr val="C00000"/>
                </a:solidFill>
              </a:rPr>
              <a:t> </a:t>
            </a:r>
            <a:r>
              <a:rPr lang="en-US" altLang="zh-CN" b="1" spc="-253" dirty="0">
                <a:solidFill>
                  <a:srgbClr val="C00000"/>
                </a:solidFill>
              </a:rPr>
              <a:t>Directed</a:t>
            </a:r>
            <a:r>
              <a:rPr lang="zh-CN" altLang="en-US" b="1" spc="-253" dirty="0">
                <a:solidFill>
                  <a:srgbClr val="C00000"/>
                </a:solidFill>
              </a:rPr>
              <a:t> </a:t>
            </a:r>
            <a:r>
              <a:rPr lang="en-US" altLang="zh-CN" b="1" spc="-253" dirty="0">
                <a:solidFill>
                  <a:srgbClr val="C00000"/>
                </a:solidFill>
              </a:rPr>
              <a:t>Graphs</a:t>
            </a:r>
            <a:r>
              <a:rPr lang="zh-CN" altLang="en-US" b="1" spc="-253" dirty="0">
                <a:solidFill>
                  <a:srgbClr val="C00000"/>
                </a:solidFill>
              </a:rPr>
              <a:t> </a:t>
            </a:r>
            <a:r>
              <a:rPr lang="en-US" altLang="zh-CN" b="1" spc="-253" dirty="0">
                <a:solidFill>
                  <a:srgbClr val="C00000"/>
                </a:solidFill>
              </a:rPr>
              <a:t>(</a:t>
            </a:r>
            <a:r>
              <a:rPr lang="en-US" altLang="zh-CN" b="1" spc="-253" dirty="0" err="1">
                <a:solidFill>
                  <a:srgbClr val="C00000"/>
                </a:solidFill>
              </a:rPr>
              <a:t>cont</a:t>
            </a:r>
            <a:r>
              <a:rPr lang="en-US" altLang="zh-CN" b="1" spc="-253" dirty="0">
                <a:solidFill>
                  <a:srgbClr val="C00000"/>
                </a:solidFill>
              </a:rPr>
              <a:t>)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98E520A-95EA-0B41-BDBE-845F09332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369"/>
            <a:ext cx="10515600" cy="524162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Bi-Fuse</a:t>
            </a:r>
            <a:r>
              <a:rPr lang="zh-CN" alt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GNNs</a:t>
            </a:r>
            <a:r>
              <a:rPr lang="zh-CN" alt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formulation: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7DA292A9-F3FF-0D4C-A45C-4BBE99770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39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6BFD0CD-717B-B541-93E8-16E8CB559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24" y="2694932"/>
            <a:ext cx="6567541" cy="4558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D0A4720-C09D-414B-A456-C3FAFAD615A9}"/>
              </a:ext>
            </a:extLst>
          </p:cNvPr>
          <p:cNvSpPr txBox="1"/>
          <p:nvPr/>
        </p:nvSpPr>
        <p:spPr>
          <a:xfrm>
            <a:off x="916857" y="2095931"/>
            <a:ext cx="6438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00B0F0"/>
                </a:solidFill>
              </a:rPr>
              <a:t>Run</a:t>
            </a:r>
            <a:r>
              <a:rPr lang="zh-CN" altLang="en-US" sz="2400" dirty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one-hop</a:t>
            </a:r>
            <a:r>
              <a:rPr lang="zh-CN" altLang="en-US" sz="2400" dirty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backward/forward</a:t>
            </a:r>
            <a:r>
              <a:rPr lang="zh-CN" altLang="en-US" sz="2400" dirty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node</a:t>
            </a:r>
            <a:r>
              <a:rPr lang="zh-CN" altLang="en-US" sz="2400" dirty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aggregation</a:t>
            </a:r>
            <a:endParaRPr lang="en-US" sz="2400" dirty="0">
              <a:solidFill>
                <a:srgbClr val="00B0F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3058DD7-9C3F-D842-AE5A-F30339AF1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817" y="3311370"/>
            <a:ext cx="6479050" cy="4496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9618323-B142-B24D-A843-5C8BFDEA0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817" y="4624194"/>
            <a:ext cx="4492934" cy="4529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CFD04C6-118B-BE45-94ED-0074551A01D8}"/>
              </a:ext>
            </a:extLst>
          </p:cNvPr>
          <p:cNvSpPr txBox="1"/>
          <p:nvPr/>
        </p:nvSpPr>
        <p:spPr>
          <a:xfrm>
            <a:off x="916857" y="4030652"/>
            <a:ext cx="7195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00B0F0"/>
                </a:solidFill>
              </a:rPr>
              <a:t>Fuse</a:t>
            </a:r>
            <a:r>
              <a:rPr lang="zh-CN" altLang="en-US" sz="2400" dirty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backward/forward</a:t>
            </a:r>
            <a:r>
              <a:rPr lang="zh-CN" altLang="en-US" sz="2400" dirty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aggregation</a:t>
            </a:r>
            <a:r>
              <a:rPr lang="zh-CN" altLang="en-US" sz="2400" dirty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vectors</a:t>
            </a:r>
            <a:r>
              <a:rPr lang="zh-CN" altLang="en-US" sz="2400" dirty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at</a:t>
            </a:r>
            <a:r>
              <a:rPr lang="zh-CN" altLang="en-US" sz="2400" dirty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each</a:t>
            </a:r>
            <a:r>
              <a:rPr lang="zh-CN" altLang="en-US" sz="2400" dirty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hop</a:t>
            </a:r>
            <a:endParaRPr lang="en-US" sz="2400" dirty="0">
              <a:solidFill>
                <a:srgbClr val="00B0F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61BBD95-6CB5-9D4B-B047-F1C33680B1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124" y="5748735"/>
            <a:ext cx="3073606" cy="4605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8488317-67EF-054D-A4A1-9C285C2521DA}"/>
              </a:ext>
            </a:extLst>
          </p:cNvPr>
          <p:cNvSpPr txBox="1"/>
          <p:nvPr/>
        </p:nvSpPr>
        <p:spPr>
          <a:xfrm>
            <a:off x="916857" y="5227375"/>
            <a:ext cx="8852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Update</a:t>
            </a:r>
            <a:r>
              <a:rPr lang="zh-CN" altLang="en-US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node</a:t>
            </a:r>
            <a:r>
              <a:rPr lang="zh-CN" altLang="en-US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embeddings</a:t>
            </a:r>
            <a:r>
              <a:rPr lang="zh-CN" altLang="en-US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zh-CN" altLang="en-US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fused</a:t>
            </a:r>
            <a:r>
              <a:rPr lang="zh-CN" altLang="en-US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aggregation</a:t>
            </a:r>
            <a:r>
              <a:rPr lang="zh-CN" altLang="en-US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vectors</a:t>
            </a:r>
            <a:r>
              <a:rPr lang="zh-CN" altLang="en-US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zh-CN" altLang="en-US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zh-CN" altLang="en-US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hop</a:t>
            </a:r>
            <a:endParaRPr lang="en-US" sz="24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08FA1B0D-D992-8A47-A658-2EDBE5572B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1776" y="2230802"/>
            <a:ext cx="3279807" cy="241002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A26DDC7-A6F0-7547-97BC-7698B712E585}"/>
              </a:ext>
            </a:extLst>
          </p:cNvPr>
          <p:cNvSpPr txBox="1"/>
          <p:nvPr/>
        </p:nvSpPr>
        <p:spPr>
          <a:xfrm>
            <a:off x="4145730" y="6522832"/>
            <a:ext cx="6808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Chen</a:t>
            </a:r>
            <a:r>
              <a:rPr lang="zh-CN" alt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lang="zh-CN" alt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al.</a:t>
            </a:r>
            <a:r>
              <a:rPr lang="zh-CN" alt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“Reinforcement Learning Based Graph-to-Sequence Model for Natural Question Generation”.</a:t>
            </a:r>
            <a:r>
              <a:rPr lang="zh-CN" alt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ICLR</a:t>
            </a:r>
            <a:r>
              <a:rPr lang="zh-CN" alt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2020.</a:t>
            </a:r>
            <a:endParaRPr lang="en-US" sz="11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33A87289-0CE9-9B44-88EC-03705A14ADDB}"/>
              </a:ext>
            </a:extLst>
          </p:cNvPr>
          <p:cNvSpPr/>
          <p:nvPr/>
        </p:nvSpPr>
        <p:spPr>
          <a:xfrm>
            <a:off x="6302338" y="2606572"/>
            <a:ext cx="1053013" cy="59874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089AA7F2-769B-2849-A0E0-81A23835ADEF}"/>
              </a:ext>
            </a:extLst>
          </p:cNvPr>
          <p:cNvSpPr/>
          <p:nvPr/>
        </p:nvSpPr>
        <p:spPr>
          <a:xfrm>
            <a:off x="6213987" y="3268609"/>
            <a:ext cx="1141364" cy="544545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32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DE6779-1DED-224B-BC51-15FD3D433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-253" dirty="0">
                <a:solidFill>
                  <a:srgbClr val="C00000"/>
                </a:solidFill>
              </a:rPr>
              <a:t>Why</a:t>
            </a:r>
            <a:r>
              <a:rPr lang="en-US" b="1" spc="-100" dirty="0">
                <a:solidFill>
                  <a:srgbClr val="C00000"/>
                </a:solidFill>
              </a:rPr>
              <a:t> </a:t>
            </a:r>
            <a:r>
              <a:rPr lang="en-US" b="1" spc="-113" dirty="0">
                <a:solidFill>
                  <a:srgbClr val="C00000"/>
                </a:solidFill>
              </a:rPr>
              <a:t>graphs?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225CA8F-E9E6-CB4D-9385-6E88582E6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794" y="1600334"/>
            <a:ext cx="4422169" cy="4351338"/>
          </a:xfrm>
        </p:spPr>
        <p:txBody>
          <a:bodyPr/>
          <a:lstStyle/>
          <a:p>
            <a:r>
              <a:rPr lang="en-US" sz="3600" spc="-140" dirty="0">
                <a:cs typeface="Arial"/>
              </a:rPr>
              <a:t>Graphs </a:t>
            </a:r>
            <a:r>
              <a:rPr lang="en-US" sz="3600" spc="-227" dirty="0">
                <a:cs typeface="Arial"/>
              </a:rPr>
              <a:t>are </a:t>
            </a:r>
            <a:r>
              <a:rPr lang="en-US" sz="3600" spc="-207" dirty="0">
                <a:cs typeface="Arial"/>
              </a:rPr>
              <a:t>a </a:t>
            </a:r>
            <a:r>
              <a:rPr lang="en-US" sz="3600" spc="-180" dirty="0">
                <a:cs typeface="Arial"/>
              </a:rPr>
              <a:t>general </a:t>
            </a:r>
            <a:r>
              <a:rPr lang="en-US" sz="3600" spc="-160" dirty="0">
                <a:cs typeface="Arial"/>
              </a:rPr>
              <a:t>language </a:t>
            </a:r>
            <a:r>
              <a:rPr lang="en-US" sz="3600" spc="-93" dirty="0">
                <a:cs typeface="Arial"/>
              </a:rPr>
              <a:t>for describing </a:t>
            </a:r>
            <a:r>
              <a:rPr lang="en-US" sz="3600" spc="-100" dirty="0">
                <a:cs typeface="Arial"/>
              </a:rPr>
              <a:t>and </a:t>
            </a:r>
            <a:r>
              <a:rPr lang="en-US" sz="3600" spc="-113" dirty="0">
                <a:cs typeface="Arial"/>
              </a:rPr>
              <a:t>modeling </a:t>
            </a:r>
            <a:r>
              <a:rPr lang="en-US" sz="3600" spc="-87" dirty="0">
                <a:cs typeface="Arial"/>
              </a:rPr>
              <a:t>complex </a:t>
            </a:r>
            <a:r>
              <a:rPr lang="en-US" sz="3600" spc="-120" dirty="0">
                <a:cs typeface="Arial"/>
              </a:rPr>
              <a:t>systems</a:t>
            </a:r>
            <a:endParaRPr lang="en-US" sz="3600" dirty="0"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4B9C3E-EA02-3045-A1A6-1418CC2F3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4</a:t>
            </a:fld>
            <a:endParaRPr lang="en-US"/>
          </a:p>
        </p:txBody>
      </p:sp>
      <p:sp>
        <p:nvSpPr>
          <p:cNvPr id="5" name="object 3">
            <a:extLst>
              <a:ext uri="{FF2B5EF4-FFF2-40B4-BE49-F238E27FC236}">
                <a16:creationId xmlns="" xmlns:a16="http://schemas.microsoft.com/office/drawing/2014/main" id="{D6BA9B15-8A56-B94A-BD82-10EC26162F2C}"/>
              </a:ext>
            </a:extLst>
          </p:cNvPr>
          <p:cNvSpPr/>
          <p:nvPr/>
        </p:nvSpPr>
        <p:spPr>
          <a:xfrm>
            <a:off x="6800851" y="1985304"/>
            <a:ext cx="1066800" cy="1752600"/>
          </a:xfrm>
          <a:custGeom>
            <a:avLst/>
            <a:gdLst/>
            <a:ahLst/>
            <a:cxnLst/>
            <a:rect l="l" t="t" r="r" b="b"/>
            <a:pathLst>
              <a:path w="800100" h="1314450">
                <a:moveTo>
                  <a:pt x="0" y="0"/>
                </a:moveTo>
                <a:lnTo>
                  <a:pt x="800100" y="131445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" name="object 4">
            <a:extLst>
              <a:ext uri="{FF2B5EF4-FFF2-40B4-BE49-F238E27FC236}">
                <a16:creationId xmlns="" xmlns:a16="http://schemas.microsoft.com/office/drawing/2014/main" id="{15819405-F54A-0242-B8BE-B4AFD6F11C82}"/>
              </a:ext>
            </a:extLst>
          </p:cNvPr>
          <p:cNvSpPr/>
          <p:nvPr/>
        </p:nvSpPr>
        <p:spPr>
          <a:xfrm>
            <a:off x="7981950" y="3356905"/>
            <a:ext cx="1257300" cy="419100"/>
          </a:xfrm>
          <a:custGeom>
            <a:avLst/>
            <a:gdLst/>
            <a:ahLst/>
            <a:cxnLst/>
            <a:rect l="l" t="t" r="r" b="b"/>
            <a:pathLst>
              <a:path w="942975" h="314325">
                <a:moveTo>
                  <a:pt x="942975" y="0"/>
                </a:moveTo>
                <a:lnTo>
                  <a:pt x="0" y="314325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" name="object 5">
            <a:extLst>
              <a:ext uri="{FF2B5EF4-FFF2-40B4-BE49-F238E27FC236}">
                <a16:creationId xmlns="" xmlns:a16="http://schemas.microsoft.com/office/drawing/2014/main" id="{9654A62E-A554-984C-AFD7-326A2CC4AA0A}"/>
              </a:ext>
            </a:extLst>
          </p:cNvPr>
          <p:cNvSpPr/>
          <p:nvPr/>
        </p:nvSpPr>
        <p:spPr>
          <a:xfrm>
            <a:off x="10110116" y="2148593"/>
            <a:ext cx="1110825" cy="1418167"/>
          </a:xfrm>
          <a:custGeom>
            <a:avLst/>
            <a:gdLst/>
            <a:ahLst/>
            <a:cxnLst/>
            <a:rect l="l" t="t" r="r" b="b"/>
            <a:pathLst>
              <a:path w="833120" h="1063625">
                <a:moveTo>
                  <a:pt x="0" y="0"/>
                </a:moveTo>
                <a:lnTo>
                  <a:pt x="832757" y="106340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object 6">
            <a:extLst>
              <a:ext uri="{FF2B5EF4-FFF2-40B4-BE49-F238E27FC236}">
                <a16:creationId xmlns="" xmlns:a16="http://schemas.microsoft.com/office/drawing/2014/main" id="{0A3DA558-D1F0-0149-9C8C-E33D8B91E867}"/>
              </a:ext>
            </a:extLst>
          </p:cNvPr>
          <p:cNvSpPr/>
          <p:nvPr/>
        </p:nvSpPr>
        <p:spPr>
          <a:xfrm>
            <a:off x="9220199" y="2252004"/>
            <a:ext cx="971973" cy="1219200"/>
          </a:xfrm>
          <a:custGeom>
            <a:avLst/>
            <a:gdLst/>
            <a:ahLst/>
            <a:cxnLst/>
            <a:rect l="l" t="t" r="r" b="b"/>
            <a:pathLst>
              <a:path w="728979" h="914400">
                <a:moveTo>
                  <a:pt x="728663" y="0"/>
                </a:moveTo>
                <a:lnTo>
                  <a:pt x="0" y="91440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" name="object 7">
            <a:extLst>
              <a:ext uri="{FF2B5EF4-FFF2-40B4-BE49-F238E27FC236}">
                <a16:creationId xmlns="" xmlns:a16="http://schemas.microsoft.com/office/drawing/2014/main" id="{F3F8BAD8-5DA9-C846-B7A7-49D0C9A3E127}"/>
              </a:ext>
            </a:extLst>
          </p:cNvPr>
          <p:cNvSpPr/>
          <p:nvPr/>
        </p:nvSpPr>
        <p:spPr>
          <a:xfrm flipH="1" flipV="1">
            <a:off x="9924387" y="2383605"/>
            <a:ext cx="305463" cy="2494122"/>
          </a:xfrm>
          <a:custGeom>
            <a:avLst/>
            <a:gdLst/>
            <a:ahLst/>
            <a:cxnLst/>
            <a:rect l="l" t="t" r="r" b="b"/>
            <a:pathLst>
              <a:path w="1514475" h="28575">
                <a:moveTo>
                  <a:pt x="1514480" y="0"/>
                </a:moveTo>
                <a:lnTo>
                  <a:pt x="0" y="28575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" name="object 8">
            <a:extLst>
              <a:ext uri="{FF2B5EF4-FFF2-40B4-BE49-F238E27FC236}">
                <a16:creationId xmlns="" xmlns:a16="http://schemas.microsoft.com/office/drawing/2014/main" id="{BFAAD8B4-70B3-1047-A304-B840A9A4BD98}"/>
              </a:ext>
            </a:extLst>
          </p:cNvPr>
          <p:cNvSpPr/>
          <p:nvPr/>
        </p:nvSpPr>
        <p:spPr>
          <a:xfrm>
            <a:off x="9353550" y="3471203"/>
            <a:ext cx="495300" cy="1447800"/>
          </a:xfrm>
          <a:custGeom>
            <a:avLst/>
            <a:gdLst/>
            <a:ahLst/>
            <a:cxnLst/>
            <a:rect l="l" t="t" r="r" b="b"/>
            <a:pathLst>
              <a:path w="371475" h="1085850">
                <a:moveTo>
                  <a:pt x="371475" y="1085850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" name="object 9">
            <a:extLst>
              <a:ext uri="{FF2B5EF4-FFF2-40B4-BE49-F238E27FC236}">
                <a16:creationId xmlns="" xmlns:a16="http://schemas.microsoft.com/office/drawing/2014/main" id="{F2413E27-6CAC-834B-A3FD-8FF839AEA5F1}"/>
              </a:ext>
            </a:extLst>
          </p:cNvPr>
          <p:cNvSpPr/>
          <p:nvPr/>
        </p:nvSpPr>
        <p:spPr>
          <a:xfrm>
            <a:off x="9925051" y="3471197"/>
            <a:ext cx="1295400" cy="1485900"/>
          </a:xfrm>
          <a:custGeom>
            <a:avLst/>
            <a:gdLst/>
            <a:ahLst/>
            <a:cxnLst/>
            <a:rect l="l" t="t" r="r" b="b"/>
            <a:pathLst>
              <a:path w="971550" h="1114425">
                <a:moveTo>
                  <a:pt x="0" y="1114430"/>
                </a:moveTo>
                <a:lnTo>
                  <a:pt x="97155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" name="object 10">
            <a:extLst>
              <a:ext uri="{FF2B5EF4-FFF2-40B4-BE49-F238E27FC236}">
                <a16:creationId xmlns="" xmlns:a16="http://schemas.microsoft.com/office/drawing/2014/main" id="{FE135237-99D4-734B-8A25-DB16B7D8F388}"/>
              </a:ext>
            </a:extLst>
          </p:cNvPr>
          <p:cNvSpPr/>
          <p:nvPr/>
        </p:nvSpPr>
        <p:spPr>
          <a:xfrm>
            <a:off x="7798885" y="1794803"/>
            <a:ext cx="945727" cy="1905000"/>
          </a:xfrm>
          <a:custGeom>
            <a:avLst/>
            <a:gdLst/>
            <a:ahLst/>
            <a:cxnLst/>
            <a:rect l="l" t="t" r="r" b="b"/>
            <a:pathLst>
              <a:path w="709295" h="1428750">
                <a:moveTo>
                  <a:pt x="0" y="1428750"/>
                </a:moveTo>
                <a:lnTo>
                  <a:pt x="708803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" name="object 11">
            <a:extLst>
              <a:ext uri="{FF2B5EF4-FFF2-40B4-BE49-F238E27FC236}">
                <a16:creationId xmlns="" xmlns:a16="http://schemas.microsoft.com/office/drawing/2014/main" id="{A7303595-A050-4B47-A0B4-E7CE617CC5B4}"/>
              </a:ext>
            </a:extLst>
          </p:cNvPr>
          <p:cNvSpPr/>
          <p:nvPr/>
        </p:nvSpPr>
        <p:spPr>
          <a:xfrm>
            <a:off x="6115057" y="3395003"/>
            <a:ext cx="1684020" cy="381000"/>
          </a:xfrm>
          <a:custGeom>
            <a:avLst/>
            <a:gdLst/>
            <a:ahLst/>
            <a:cxnLst/>
            <a:rect l="l" t="t" r="r" b="b"/>
            <a:pathLst>
              <a:path w="1263014" h="285750">
                <a:moveTo>
                  <a:pt x="1262870" y="285750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" name="object 12">
            <a:extLst>
              <a:ext uri="{FF2B5EF4-FFF2-40B4-BE49-F238E27FC236}">
                <a16:creationId xmlns="" xmlns:a16="http://schemas.microsoft.com/office/drawing/2014/main" id="{79B36791-7B38-DD48-A7F9-186E02CE590D}"/>
              </a:ext>
            </a:extLst>
          </p:cNvPr>
          <p:cNvSpPr/>
          <p:nvPr/>
        </p:nvSpPr>
        <p:spPr>
          <a:xfrm>
            <a:off x="6115048" y="1794805"/>
            <a:ext cx="2590800" cy="1562100"/>
          </a:xfrm>
          <a:custGeom>
            <a:avLst/>
            <a:gdLst/>
            <a:ahLst/>
            <a:cxnLst/>
            <a:rect l="l" t="t" r="r" b="b"/>
            <a:pathLst>
              <a:path w="1943100" h="1171575">
                <a:moveTo>
                  <a:pt x="1943101" y="0"/>
                </a:moveTo>
                <a:lnTo>
                  <a:pt x="0" y="117158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" name="object 13">
            <a:extLst>
              <a:ext uri="{FF2B5EF4-FFF2-40B4-BE49-F238E27FC236}">
                <a16:creationId xmlns="" xmlns:a16="http://schemas.microsoft.com/office/drawing/2014/main" id="{F96C8017-1D3F-5347-A28F-0396D59B06A1}"/>
              </a:ext>
            </a:extLst>
          </p:cNvPr>
          <p:cNvSpPr/>
          <p:nvPr/>
        </p:nvSpPr>
        <p:spPr>
          <a:xfrm>
            <a:off x="6115050" y="1947205"/>
            <a:ext cx="647700" cy="1409700"/>
          </a:xfrm>
          <a:custGeom>
            <a:avLst/>
            <a:gdLst/>
            <a:ahLst/>
            <a:cxnLst/>
            <a:rect l="l" t="t" r="r" b="b"/>
            <a:pathLst>
              <a:path w="485775" h="1057275">
                <a:moveTo>
                  <a:pt x="485775" y="0"/>
                </a:moveTo>
                <a:lnTo>
                  <a:pt x="0" y="105727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" name="object 14">
            <a:extLst>
              <a:ext uri="{FF2B5EF4-FFF2-40B4-BE49-F238E27FC236}">
                <a16:creationId xmlns="" xmlns:a16="http://schemas.microsoft.com/office/drawing/2014/main" id="{6E659EC7-4406-7741-83A2-E4550C3D813A}"/>
              </a:ext>
            </a:extLst>
          </p:cNvPr>
          <p:cNvSpPr/>
          <p:nvPr/>
        </p:nvSpPr>
        <p:spPr>
          <a:xfrm>
            <a:off x="7067550" y="3776005"/>
            <a:ext cx="800100" cy="1104900"/>
          </a:xfrm>
          <a:custGeom>
            <a:avLst/>
            <a:gdLst/>
            <a:ahLst/>
            <a:cxnLst/>
            <a:rect l="l" t="t" r="r" b="b"/>
            <a:pathLst>
              <a:path w="600075" h="828675">
                <a:moveTo>
                  <a:pt x="600075" y="0"/>
                </a:moveTo>
                <a:lnTo>
                  <a:pt x="0" y="828675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" name="object 15">
            <a:extLst>
              <a:ext uri="{FF2B5EF4-FFF2-40B4-BE49-F238E27FC236}">
                <a16:creationId xmlns="" xmlns:a16="http://schemas.microsoft.com/office/drawing/2014/main" id="{AB2442DF-FED2-4C46-8FF0-1BE515810A4B}"/>
              </a:ext>
            </a:extLst>
          </p:cNvPr>
          <p:cNvSpPr/>
          <p:nvPr/>
        </p:nvSpPr>
        <p:spPr>
          <a:xfrm>
            <a:off x="6115051" y="3395004"/>
            <a:ext cx="838200" cy="1524000"/>
          </a:xfrm>
          <a:custGeom>
            <a:avLst/>
            <a:gdLst/>
            <a:ahLst/>
            <a:cxnLst/>
            <a:rect l="l" t="t" r="r" b="b"/>
            <a:pathLst>
              <a:path w="628650" h="1143000">
                <a:moveTo>
                  <a:pt x="0" y="0"/>
                </a:moveTo>
                <a:lnTo>
                  <a:pt x="628650" y="114300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8" name="object 16">
            <a:extLst>
              <a:ext uri="{FF2B5EF4-FFF2-40B4-BE49-F238E27FC236}">
                <a16:creationId xmlns="" xmlns:a16="http://schemas.microsoft.com/office/drawing/2014/main" id="{73731127-88B6-4B4B-AB8D-485C1BBFC7C3}"/>
              </a:ext>
            </a:extLst>
          </p:cNvPr>
          <p:cNvSpPr/>
          <p:nvPr/>
        </p:nvSpPr>
        <p:spPr>
          <a:xfrm>
            <a:off x="7067552" y="4880905"/>
            <a:ext cx="2857500" cy="38100"/>
          </a:xfrm>
          <a:custGeom>
            <a:avLst/>
            <a:gdLst/>
            <a:ahLst/>
            <a:cxnLst/>
            <a:rect l="l" t="t" r="r" b="b"/>
            <a:pathLst>
              <a:path w="2143125" h="28575">
                <a:moveTo>
                  <a:pt x="0" y="0"/>
                </a:moveTo>
                <a:lnTo>
                  <a:pt x="2143121" y="28575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9" name="object 17">
            <a:extLst>
              <a:ext uri="{FF2B5EF4-FFF2-40B4-BE49-F238E27FC236}">
                <a16:creationId xmlns="" xmlns:a16="http://schemas.microsoft.com/office/drawing/2014/main" id="{3E722692-A891-EA4D-8755-490B0387F006}"/>
              </a:ext>
            </a:extLst>
          </p:cNvPr>
          <p:cNvSpPr/>
          <p:nvPr/>
        </p:nvSpPr>
        <p:spPr>
          <a:xfrm>
            <a:off x="6534151" y="1680504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400050" h="400050">
                <a:moveTo>
                  <a:pt x="200025" y="0"/>
                </a:moveTo>
                <a:lnTo>
                  <a:pt x="154163" y="5283"/>
                </a:lnTo>
                <a:lnTo>
                  <a:pt x="112061" y="20331"/>
                </a:lnTo>
                <a:lnTo>
                  <a:pt x="74922" y="43945"/>
                </a:lnTo>
                <a:lnTo>
                  <a:pt x="43945" y="74922"/>
                </a:lnTo>
                <a:lnTo>
                  <a:pt x="20331" y="112061"/>
                </a:lnTo>
                <a:lnTo>
                  <a:pt x="5283" y="154163"/>
                </a:lnTo>
                <a:lnTo>
                  <a:pt x="0" y="200025"/>
                </a:lnTo>
                <a:lnTo>
                  <a:pt x="5283" y="245890"/>
                </a:lnTo>
                <a:lnTo>
                  <a:pt x="20331" y="287993"/>
                </a:lnTo>
                <a:lnTo>
                  <a:pt x="43945" y="325133"/>
                </a:lnTo>
                <a:lnTo>
                  <a:pt x="74922" y="356108"/>
                </a:lnTo>
                <a:lnTo>
                  <a:pt x="112061" y="379720"/>
                </a:lnTo>
                <a:lnTo>
                  <a:pt x="154163" y="394767"/>
                </a:lnTo>
                <a:lnTo>
                  <a:pt x="200025" y="400050"/>
                </a:lnTo>
                <a:lnTo>
                  <a:pt x="245890" y="394767"/>
                </a:lnTo>
                <a:lnTo>
                  <a:pt x="287993" y="379720"/>
                </a:lnTo>
                <a:lnTo>
                  <a:pt x="325133" y="356108"/>
                </a:lnTo>
                <a:lnTo>
                  <a:pt x="356108" y="325133"/>
                </a:lnTo>
                <a:lnTo>
                  <a:pt x="379720" y="287993"/>
                </a:lnTo>
                <a:lnTo>
                  <a:pt x="394767" y="245890"/>
                </a:lnTo>
                <a:lnTo>
                  <a:pt x="400050" y="200025"/>
                </a:lnTo>
                <a:lnTo>
                  <a:pt x="394767" y="154163"/>
                </a:lnTo>
                <a:lnTo>
                  <a:pt x="379720" y="112061"/>
                </a:lnTo>
                <a:lnTo>
                  <a:pt x="356108" y="74922"/>
                </a:lnTo>
                <a:lnTo>
                  <a:pt x="325133" y="43945"/>
                </a:lnTo>
                <a:lnTo>
                  <a:pt x="287993" y="20331"/>
                </a:lnTo>
                <a:lnTo>
                  <a:pt x="245890" y="5283"/>
                </a:lnTo>
                <a:lnTo>
                  <a:pt x="2000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0" name="object 18">
            <a:extLst>
              <a:ext uri="{FF2B5EF4-FFF2-40B4-BE49-F238E27FC236}">
                <a16:creationId xmlns="" xmlns:a16="http://schemas.microsoft.com/office/drawing/2014/main" id="{E035284E-751D-274A-BB39-DE28C07E91C2}"/>
              </a:ext>
            </a:extLst>
          </p:cNvPr>
          <p:cNvSpPr/>
          <p:nvPr/>
        </p:nvSpPr>
        <p:spPr>
          <a:xfrm>
            <a:off x="6534151" y="1680504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400050" h="400050">
                <a:moveTo>
                  <a:pt x="0" y="200025"/>
                </a:moveTo>
                <a:lnTo>
                  <a:pt x="5282" y="154161"/>
                </a:lnTo>
                <a:lnTo>
                  <a:pt x="20330" y="112059"/>
                </a:lnTo>
                <a:lnTo>
                  <a:pt x="43943" y="74919"/>
                </a:lnTo>
                <a:lnTo>
                  <a:pt x="74919" y="43943"/>
                </a:lnTo>
                <a:lnTo>
                  <a:pt x="112059" y="20330"/>
                </a:lnTo>
                <a:lnTo>
                  <a:pt x="154161" y="5282"/>
                </a:lnTo>
                <a:lnTo>
                  <a:pt x="200025" y="0"/>
                </a:lnTo>
                <a:lnTo>
                  <a:pt x="245889" y="5282"/>
                </a:lnTo>
                <a:lnTo>
                  <a:pt x="287991" y="20330"/>
                </a:lnTo>
                <a:lnTo>
                  <a:pt x="325130" y="43943"/>
                </a:lnTo>
                <a:lnTo>
                  <a:pt x="356107" y="74919"/>
                </a:lnTo>
                <a:lnTo>
                  <a:pt x="379719" y="112059"/>
                </a:lnTo>
                <a:lnTo>
                  <a:pt x="394767" y="154161"/>
                </a:lnTo>
                <a:lnTo>
                  <a:pt x="400050" y="200025"/>
                </a:lnTo>
                <a:lnTo>
                  <a:pt x="394767" y="245889"/>
                </a:lnTo>
                <a:lnTo>
                  <a:pt x="379719" y="287991"/>
                </a:lnTo>
                <a:lnTo>
                  <a:pt x="356107" y="325130"/>
                </a:lnTo>
                <a:lnTo>
                  <a:pt x="325130" y="356107"/>
                </a:lnTo>
                <a:lnTo>
                  <a:pt x="287991" y="379719"/>
                </a:lnTo>
                <a:lnTo>
                  <a:pt x="245889" y="394767"/>
                </a:lnTo>
                <a:lnTo>
                  <a:pt x="200025" y="400050"/>
                </a:lnTo>
                <a:lnTo>
                  <a:pt x="154161" y="394767"/>
                </a:lnTo>
                <a:lnTo>
                  <a:pt x="112059" y="379719"/>
                </a:lnTo>
                <a:lnTo>
                  <a:pt x="74919" y="356107"/>
                </a:lnTo>
                <a:lnTo>
                  <a:pt x="43943" y="325130"/>
                </a:lnTo>
                <a:lnTo>
                  <a:pt x="20330" y="287991"/>
                </a:lnTo>
                <a:lnTo>
                  <a:pt x="5282" y="245889"/>
                </a:lnTo>
                <a:lnTo>
                  <a:pt x="0" y="200025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1" name="object 19">
            <a:extLst>
              <a:ext uri="{FF2B5EF4-FFF2-40B4-BE49-F238E27FC236}">
                <a16:creationId xmlns="" xmlns:a16="http://schemas.microsoft.com/office/drawing/2014/main" id="{3213CD19-9279-5041-BE1A-E5411620A1ED}"/>
              </a:ext>
            </a:extLst>
          </p:cNvPr>
          <p:cNvSpPr/>
          <p:nvPr/>
        </p:nvSpPr>
        <p:spPr>
          <a:xfrm>
            <a:off x="8439151" y="1528104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400050" h="400050">
                <a:moveTo>
                  <a:pt x="200025" y="0"/>
                </a:moveTo>
                <a:lnTo>
                  <a:pt x="154159" y="5283"/>
                </a:lnTo>
                <a:lnTo>
                  <a:pt x="112056" y="20331"/>
                </a:lnTo>
                <a:lnTo>
                  <a:pt x="74916" y="43945"/>
                </a:lnTo>
                <a:lnTo>
                  <a:pt x="43941" y="74922"/>
                </a:lnTo>
                <a:lnTo>
                  <a:pt x="20329" y="112061"/>
                </a:lnTo>
                <a:lnTo>
                  <a:pt x="5282" y="154163"/>
                </a:lnTo>
                <a:lnTo>
                  <a:pt x="0" y="200025"/>
                </a:lnTo>
                <a:lnTo>
                  <a:pt x="5282" y="245890"/>
                </a:lnTo>
                <a:lnTo>
                  <a:pt x="20329" y="287993"/>
                </a:lnTo>
                <a:lnTo>
                  <a:pt x="43941" y="325133"/>
                </a:lnTo>
                <a:lnTo>
                  <a:pt x="74916" y="356108"/>
                </a:lnTo>
                <a:lnTo>
                  <a:pt x="112056" y="379720"/>
                </a:lnTo>
                <a:lnTo>
                  <a:pt x="154159" y="394767"/>
                </a:lnTo>
                <a:lnTo>
                  <a:pt x="200025" y="400050"/>
                </a:lnTo>
                <a:lnTo>
                  <a:pt x="245886" y="394767"/>
                </a:lnTo>
                <a:lnTo>
                  <a:pt x="287988" y="379720"/>
                </a:lnTo>
                <a:lnTo>
                  <a:pt x="325127" y="356108"/>
                </a:lnTo>
                <a:lnTo>
                  <a:pt x="356104" y="325133"/>
                </a:lnTo>
                <a:lnTo>
                  <a:pt x="379718" y="287993"/>
                </a:lnTo>
                <a:lnTo>
                  <a:pt x="394766" y="245890"/>
                </a:lnTo>
                <a:lnTo>
                  <a:pt x="400050" y="200025"/>
                </a:lnTo>
                <a:lnTo>
                  <a:pt x="394766" y="154163"/>
                </a:lnTo>
                <a:lnTo>
                  <a:pt x="379718" y="112061"/>
                </a:lnTo>
                <a:lnTo>
                  <a:pt x="356104" y="74922"/>
                </a:lnTo>
                <a:lnTo>
                  <a:pt x="325127" y="43945"/>
                </a:lnTo>
                <a:lnTo>
                  <a:pt x="287988" y="20331"/>
                </a:lnTo>
                <a:lnTo>
                  <a:pt x="245886" y="5283"/>
                </a:lnTo>
                <a:lnTo>
                  <a:pt x="2000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2" name="object 20">
            <a:extLst>
              <a:ext uri="{FF2B5EF4-FFF2-40B4-BE49-F238E27FC236}">
                <a16:creationId xmlns="" xmlns:a16="http://schemas.microsoft.com/office/drawing/2014/main" id="{82FEB84D-6AE9-1B47-B357-0A851B635321}"/>
              </a:ext>
            </a:extLst>
          </p:cNvPr>
          <p:cNvSpPr/>
          <p:nvPr/>
        </p:nvSpPr>
        <p:spPr>
          <a:xfrm>
            <a:off x="8439151" y="1528104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400050" h="400050">
                <a:moveTo>
                  <a:pt x="0" y="200025"/>
                </a:moveTo>
                <a:lnTo>
                  <a:pt x="5282" y="154161"/>
                </a:lnTo>
                <a:lnTo>
                  <a:pt x="20330" y="112059"/>
                </a:lnTo>
                <a:lnTo>
                  <a:pt x="43943" y="74919"/>
                </a:lnTo>
                <a:lnTo>
                  <a:pt x="74919" y="43943"/>
                </a:lnTo>
                <a:lnTo>
                  <a:pt x="112059" y="20330"/>
                </a:lnTo>
                <a:lnTo>
                  <a:pt x="154161" y="5282"/>
                </a:lnTo>
                <a:lnTo>
                  <a:pt x="200025" y="0"/>
                </a:lnTo>
                <a:lnTo>
                  <a:pt x="245889" y="5282"/>
                </a:lnTo>
                <a:lnTo>
                  <a:pt x="287991" y="20330"/>
                </a:lnTo>
                <a:lnTo>
                  <a:pt x="325130" y="43943"/>
                </a:lnTo>
                <a:lnTo>
                  <a:pt x="356107" y="74919"/>
                </a:lnTo>
                <a:lnTo>
                  <a:pt x="379719" y="112059"/>
                </a:lnTo>
                <a:lnTo>
                  <a:pt x="394767" y="154161"/>
                </a:lnTo>
                <a:lnTo>
                  <a:pt x="400050" y="200025"/>
                </a:lnTo>
                <a:lnTo>
                  <a:pt x="394767" y="245889"/>
                </a:lnTo>
                <a:lnTo>
                  <a:pt x="379719" y="287991"/>
                </a:lnTo>
                <a:lnTo>
                  <a:pt x="356107" y="325130"/>
                </a:lnTo>
                <a:lnTo>
                  <a:pt x="325130" y="356107"/>
                </a:lnTo>
                <a:lnTo>
                  <a:pt x="287991" y="379719"/>
                </a:lnTo>
                <a:lnTo>
                  <a:pt x="245889" y="394767"/>
                </a:lnTo>
                <a:lnTo>
                  <a:pt x="200025" y="400050"/>
                </a:lnTo>
                <a:lnTo>
                  <a:pt x="154161" y="394767"/>
                </a:lnTo>
                <a:lnTo>
                  <a:pt x="112059" y="379719"/>
                </a:lnTo>
                <a:lnTo>
                  <a:pt x="74919" y="356107"/>
                </a:lnTo>
                <a:lnTo>
                  <a:pt x="43943" y="325130"/>
                </a:lnTo>
                <a:lnTo>
                  <a:pt x="20330" y="287991"/>
                </a:lnTo>
                <a:lnTo>
                  <a:pt x="5282" y="245889"/>
                </a:lnTo>
                <a:lnTo>
                  <a:pt x="0" y="200025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3" name="object 21">
            <a:extLst>
              <a:ext uri="{FF2B5EF4-FFF2-40B4-BE49-F238E27FC236}">
                <a16:creationId xmlns="" xmlns:a16="http://schemas.microsoft.com/office/drawing/2014/main" id="{410F73EB-4C4E-CF47-84B2-F4520CFD744E}"/>
              </a:ext>
            </a:extLst>
          </p:cNvPr>
          <p:cNvSpPr/>
          <p:nvPr/>
        </p:nvSpPr>
        <p:spPr>
          <a:xfrm>
            <a:off x="7600951" y="3509304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400050" h="400050">
                <a:moveTo>
                  <a:pt x="200025" y="0"/>
                </a:moveTo>
                <a:lnTo>
                  <a:pt x="154159" y="5283"/>
                </a:lnTo>
                <a:lnTo>
                  <a:pt x="112056" y="20331"/>
                </a:lnTo>
                <a:lnTo>
                  <a:pt x="74916" y="43945"/>
                </a:lnTo>
                <a:lnTo>
                  <a:pt x="43941" y="74922"/>
                </a:lnTo>
                <a:lnTo>
                  <a:pt x="20329" y="112061"/>
                </a:lnTo>
                <a:lnTo>
                  <a:pt x="5282" y="154163"/>
                </a:lnTo>
                <a:lnTo>
                  <a:pt x="0" y="200025"/>
                </a:lnTo>
                <a:lnTo>
                  <a:pt x="5282" y="245890"/>
                </a:lnTo>
                <a:lnTo>
                  <a:pt x="20329" y="287993"/>
                </a:lnTo>
                <a:lnTo>
                  <a:pt x="43941" y="325133"/>
                </a:lnTo>
                <a:lnTo>
                  <a:pt x="74916" y="356108"/>
                </a:lnTo>
                <a:lnTo>
                  <a:pt x="112056" y="379720"/>
                </a:lnTo>
                <a:lnTo>
                  <a:pt x="154159" y="394767"/>
                </a:lnTo>
                <a:lnTo>
                  <a:pt x="200025" y="400050"/>
                </a:lnTo>
                <a:lnTo>
                  <a:pt x="245886" y="394767"/>
                </a:lnTo>
                <a:lnTo>
                  <a:pt x="287988" y="379720"/>
                </a:lnTo>
                <a:lnTo>
                  <a:pt x="325127" y="356108"/>
                </a:lnTo>
                <a:lnTo>
                  <a:pt x="356104" y="325133"/>
                </a:lnTo>
                <a:lnTo>
                  <a:pt x="379718" y="287993"/>
                </a:lnTo>
                <a:lnTo>
                  <a:pt x="394766" y="245890"/>
                </a:lnTo>
                <a:lnTo>
                  <a:pt x="400050" y="200025"/>
                </a:lnTo>
                <a:lnTo>
                  <a:pt x="394766" y="154163"/>
                </a:lnTo>
                <a:lnTo>
                  <a:pt x="379718" y="112061"/>
                </a:lnTo>
                <a:lnTo>
                  <a:pt x="356104" y="74922"/>
                </a:lnTo>
                <a:lnTo>
                  <a:pt x="325127" y="43945"/>
                </a:lnTo>
                <a:lnTo>
                  <a:pt x="287988" y="20331"/>
                </a:lnTo>
                <a:lnTo>
                  <a:pt x="245886" y="5283"/>
                </a:lnTo>
                <a:lnTo>
                  <a:pt x="2000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4" name="object 22">
            <a:extLst>
              <a:ext uri="{FF2B5EF4-FFF2-40B4-BE49-F238E27FC236}">
                <a16:creationId xmlns="" xmlns:a16="http://schemas.microsoft.com/office/drawing/2014/main" id="{BB65B3B5-5C50-5B48-B913-61581CE15879}"/>
              </a:ext>
            </a:extLst>
          </p:cNvPr>
          <p:cNvSpPr/>
          <p:nvPr/>
        </p:nvSpPr>
        <p:spPr>
          <a:xfrm>
            <a:off x="7600951" y="3509304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400050" h="400050">
                <a:moveTo>
                  <a:pt x="0" y="200025"/>
                </a:moveTo>
                <a:lnTo>
                  <a:pt x="5282" y="154161"/>
                </a:lnTo>
                <a:lnTo>
                  <a:pt x="20330" y="112059"/>
                </a:lnTo>
                <a:lnTo>
                  <a:pt x="43943" y="74919"/>
                </a:lnTo>
                <a:lnTo>
                  <a:pt x="74919" y="43943"/>
                </a:lnTo>
                <a:lnTo>
                  <a:pt x="112059" y="20330"/>
                </a:lnTo>
                <a:lnTo>
                  <a:pt x="154161" y="5282"/>
                </a:lnTo>
                <a:lnTo>
                  <a:pt x="200025" y="0"/>
                </a:lnTo>
                <a:lnTo>
                  <a:pt x="245889" y="5282"/>
                </a:lnTo>
                <a:lnTo>
                  <a:pt x="287991" y="20330"/>
                </a:lnTo>
                <a:lnTo>
                  <a:pt x="325130" y="43943"/>
                </a:lnTo>
                <a:lnTo>
                  <a:pt x="356107" y="74919"/>
                </a:lnTo>
                <a:lnTo>
                  <a:pt x="379719" y="112059"/>
                </a:lnTo>
                <a:lnTo>
                  <a:pt x="394767" y="154161"/>
                </a:lnTo>
                <a:lnTo>
                  <a:pt x="400050" y="200025"/>
                </a:lnTo>
                <a:lnTo>
                  <a:pt x="394767" y="245889"/>
                </a:lnTo>
                <a:lnTo>
                  <a:pt x="379719" y="287991"/>
                </a:lnTo>
                <a:lnTo>
                  <a:pt x="356107" y="325130"/>
                </a:lnTo>
                <a:lnTo>
                  <a:pt x="325130" y="356107"/>
                </a:lnTo>
                <a:lnTo>
                  <a:pt x="287991" y="379719"/>
                </a:lnTo>
                <a:lnTo>
                  <a:pt x="245889" y="394767"/>
                </a:lnTo>
                <a:lnTo>
                  <a:pt x="200025" y="400050"/>
                </a:lnTo>
                <a:lnTo>
                  <a:pt x="154161" y="394767"/>
                </a:lnTo>
                <a:lnTo>
                  <a:pt x="112059" y="379719"/>
                </a:lnTo>
                <a:lnTo>
                  <a:pt x="74919" y="356107"/>
                </a:lnTo>
                <a:lnTo>
                  <a:pt x="43943" y="325130"/>
                </a:lnTo>
                <a:lnTo>
                  <a:pt x="20330" y="287991"/>
                </a:lnTo>
                <a:lnTo>
                  <a:pt x="5282" y="245889"/>
                </a:lnTo>
                <a:lnTo>
                  <a:pt x="0" y="200025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5" name="object 23">
            <a:extLst>
              <a:ext uri="{FF2B5EF4-FFF2-40B4-BE49-F238E27FC236}">
                <a16:creationId xmlns="" xmlns:a16="http://schemas.microsoft.com/office/drawing/2014/main" id="{64B67E7B-241D-184F-8B8C-6FC4FF2B5E62}"/>
              </a:ext>
            </a:extLst>
          </p:cNvPr>
          <p:cNvSpPr/>
          <p:nvPr/>
        </p:nvSpPr>
        <p:spPr>
          <a:xfrm>
            <a:off x="8972551" y="3128304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400050" h="400050">
                <a:moveTo>
                  <a:pt x="200025" y="0"/>
                </a:moveTo>
                <a:lnTo>
                  <a:pt x="154159" y="5283"/>
                </a:lnTo>
                <a:lnTo>
                  <a:pt x="112056" y="20331"/>
                </a:lnTo>
                <a:lnTo>
                  <a:pt x="74916" y="43945"/>
                </a:lnTo>
                <a:lnTo>
                  <a:pt x="43941" y="74922"/>
                </a:lnTo>
                <a:lnTo>
                  <a:pt x="20329" y="112061"/>
                </a:lnTo>
                <a:lnTo>
                  <a:pt x="5282" y="154163"/>
                </a:lnTo>
                <a:lnTo>
                  <a:pt x="0" y="200025"/>
                </a:lnTo>
                <a:lnTo>
                  <a:pt x="5282" y="245890"/>
                </a:lnTo>
                <a:lnTo>
                  <a:pt x="20329" y="287993"/>
                </a:lnTo>
                <a:lnTo>
                  <a:pt x="43941" y="325133"/>
                </a:lnTo>
                <a:lnTo>
                  <a:pt x="74916" y="356108"/>
                </a:lnTo>
                <a:lnTo>
                  <a:pt x="112056" y="379720"/>
                </a:lnTo>
                <a:lnTo>
                  <a:pt x="154159" y="394767"/>
                </a:lnTo>
                <a:lnTo>
                  <a:pt x="200025" y="400050"/>
                </a:lnTo>
                <a:lnTo>
                  <a:pt x="245886" y="394767"/>
                </a:lnTo>
                <a:lnTo>
                  <a:pt x="287988" y="379720"/>
                </a:lnTo>
                <a:lnTo>
                  <a:pt x="325127" y="356108"/>
                </a:lnTo>
                <a:lnTo>
                  <a:pt x="356104" y="325133"/>
                </a:lnTo>
                <a:lnTo>
                  <a:pt x="379718" y="287993"/>
                </a:lnTo>
                <a:lnTo>
                  <a:pt x="394766" y="245890"/>
                </a:lnTo>
                <a:lnTo>
                  <a:pt x="400050" y="200025"/>
                </a:lnTo>
                <a:lnTo>
                  <a:pt x="394766" y="154163"/>
                </a:lnTo>
                <a:lnTo>
                  <a:pt x="379718" y="112061"/>
                </a:lnTo>
                <a:lnTo>
                  <a:pt x="356104" y="74922"/>
                </a:lnTo>
                <a:lnTo>
                  <a:pt x="325127" y="43945"/>
                </a:lnTo>
                <a:lnTo>
                  <a:pt x="287988" y="20331"/>
                </a:lnTo>
                <a:lnTo>
                  <a:pt x="245886" y="5283"/>
                </a:lnTo>
                <a:lnTo>
                  <a:pt x="2000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6" name="object 24">
            <a:extLst>
              <a:ext uri="{FF2B5EF4-FFF2-40B4-BE49-F238E27FC236}">
                <a16:creationId xmlns="" xmlns:a16="http://schemas.microsoft.com/office/drawing/2014/main" id="{06071056-4155-E44F-AFA2-7B2B1C7906FB}"/>
              </a:ext>
            </a:extLst>
          </p:cNvPr>
          <p:cNvSpPr/>
          <p:nvPr/>
        </p:nvSpPr>
        <p:spPr>
          <a:xfrm>
            <a:off x="8972551" y="3128304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400050" h="400050">
                <a:moveTo>
                  <a:pt x="0" y="200025"/>
                </a:moveTo>
                <a:lnTo>
                  <a:pt x="5282" y="154161"/>
                </a:lnTo>
                <a:lnTo>
                  <a:pt x="20330" y="112059"/>
                </a:lnTo>
                <a:lnTo>
                  <a:pt x="43943" y="74919"/>
                </a:lnTo>
                <a:lnTo>
                  <a:pt x="74919" y="43943"/>
                </a:lnTo>
                <a:lnTo>
                  <a:pt x="112059" y="20330"/>
                </a:lnTo>
                <a:lnTo>
                  <a:pt x="154161" y="5282"/>
                </a:lnTo>
                <a:lnTo>
                  <a:pt x="200025" y="0"/>
                </a:lnTo>
                <a:lnTo>
                  <a:pt x="245889" y="5282"/>
                </a:lnTo>
                <a:lnTo>
                  <a:pt x="287991" y="20330"/>
                </a:lnTo>
                <a:lnTo>
                  <a:pt x="325130" y="43943"/>
                </a:lnTo>
                <a:lnTo>
                  <a:pt x="356107" y="74919"/>
                </a:lnTo>
                <a:lnTo>
                  <a:pt x="379719" y="112059"/>
                </a:lnTo>
                <a:lnTo>
                  <a:pt x="394767" y="154161"/>
                </a:lnTo>
                <a:lnTo>
                  <a:pt x="400050" y="200025"/>
                </a:lnTo>
                <a:lnTo>
                  <a:pt x="394767" y="245889"/>
                </a:lnTo>
                <a:lnTo>
                  <a:pt x="379719" y="287991"/>
                </a:lnTo>
                <a:lnTo>
                  <a:pt x="356107" y="325130"/>
                </a:lnTo>
                <a:lnTo>
                  <a:pt x="325130" y="356107"/>
                </a:lnTo>
                <a:lnTo>
                  <a:pt x="287991" y="379719"/>
                </a:lnTo>
                <a:lnTo>
                  <a:pt x="245889" y="394767"/>
                </a:lnTo>
                <a:lnTo>
                  <a:pt x="200025" y="400050"/>
                </a:lnTo>
                <a:lnTo>
                  <a:pt x="154161" y="394767"/>
                </a:lnTo>
                <a:lnTo>
                  <a:pt x="112059" y="379719"/>
                </a:lnTo>
                <a:lnTo>
                  <a:pt x="74919" y="356107"/>
                </a:lnTo>
                <a:lnTo>
                  <a:pt x="43943" y="325130"/>
                </a:lnTo>
                <a:lnTo>
                  <a:pt x="20330" y="287991"/>
                </a:lnTo>
                <a:lnTo>
                  <a:pt x="5282" y="245889"/>
                </a:lnTo>
                <a:lnTo>
                  <a:pt x="0" y="200025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7" name="object 25">
            <a:extLst>
              <a:ext uri="{FF2B5EF4-FFF2-40B4-BE49-F238E27FC236}">
                <a16:creationId xmlns="" xmlns:a16="http://schemas.microsoft.com/office/drawing/2014/main" id="{A5B36880-3AC0-2442-9B8B-2BB0EB441BEE}"/>
              </a:ext>
            </a:extLst>
          </p:cNvPr>
          <p:cNvSpPr/>
          <p:nvPr/>
        </p:nvSpPr>
        <p:spPr>
          <a:xfrm>
            <a:off x="6762751" y="4576104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400050" h="400050">
                <a:moveTo>
                  <a:pt x="200025" y="0"/>
                </a:moveTo>
                <a:lnTo>
                  <a:pt x="154163" y="5283"/>
                </a:lnTo>
                <a:lnTo>
                  <a:pt x="112061" y="20331"/>
                </a:lnTo>
                <a:lnTo>
                  <a:pt x="74922" y="43945"/>
                </a:lnTo>
                <a:lnTo>
                  <a:pt x="43945" y="74922"/>
                </a:lnTo>
                <a:lnTo>
                  <a:pt x="20331" y="112061"/>
                </a:lnTo>
                <a:lnTo>
                  <a:pt x="5283" y="154163"/>
                </a:lnTo>
                <a:lnTo>
                  <a:pt x="0" y="200025"/>
                </a:lnTo>
                <a:lnTo>
                  <a:pt x="5283" y="245886"/>
                </a:lnTo>
                <a:lnTo>
                  <a:pt x="20331" y="287988"/>
                </a:lnTo>
                <a:lnTo>
                  <a:pt x="43945" y="325127"/>
                </a:lnTo>
                <a:lnTo>
                  <a:pt x="74922" y="356104"/>
                </a:lnTo>
                <a:lnTo>
                  <a:pt x="112061" y="379718"/>
                </a:lnTo>
                <a:lnTo>
                  <a:pt x="154163" y="394766"/>
                </a:lnTo>
                <a:lnTo>
                  <a:pt x="200025" y="400050"/>
                </a:lnTo>
                <a:lnTo>
                  <a:pt x="245890" y="394766"/>
                </a:lnTo>
                <a:lnTo>
                  <a:pt x="287993" y="379718"/>
                </a:lnTo>
                <a:lnTo>
                  <a:pt x="325133" y="356104"/>
                </a:lnTo>
                <a:lnTo>
                  <a:pt x="356108" y="325127"/>
                </a:lnTo>
                <a:lnTo>
                  <a:pt x="379720" y="287988"/>
                </a:lnTo>
                <a:lnTo>
                  <a:pt x="394767" y="245886"/>
                </a:lnTo>
                <a:lnTo>
                  <a:pt x="400050" y="200025"/>
                </a:lnTo>
                <a:lnTo>
                  <a:pt x="394767" y="154163"/>
                </a:lnTo>
                <a:lnTo>
                  <a:pt x="379720" y="112061"/>
                </a:lnTo>
                <a:lnTo>
                  <a:pt x="356108" y="74922"/>
                </a:lnTo>
                <a:lnTo>
                  <a:pt x="325133" y="43945"/>
                </a:lnTo>
                <a:lnTo>
                  <a:pt x="287993" y="20331"/>
                </a:lnTo>
                <a:lnTo>
                  <a:pt x="245890" y="5283"/>
                </a:lnTo>
                <a:lnTo>
                  <a:pt x="2000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8" name="object 26">
            <a:extLst>
              <a:ext uri="{FF2B5EF4-FFF2-40B4-BE49-F238E27FC236}">
                <a16:creationId xmlns="" xmlns:a16="http://schemas.microsoft.com/office/drawing/2014/main" id="{589A4C1E-4974-B443-907B-47B5730B1280}"/>
              </a:ext>
            </a:extLst>
          </p:cNvPr>
          <p:cNvSpPr/>
          <p:nvPr/>
        </p:nvSpPr>
        <p:spPr>
          <a:xfrm>
            <a:off x="6762751" y="4576104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400050" h="400050">
                <a:moveTo>
                  <a:pt x="0" y="200025"/>
                </a:moveTo>
                <a:lnTo>
                  <a:pt x="5282" y="154161"/>
                </a:lnTo>
                <a:lnTo>
                  <a:pt x="20330" y="112059"/>
                </a:lnTo>
                <a:lnTo>
                  <a:pt x="43943" y="74919"/>
                </a:lnTo>
                <a:lnTo>
                  <a:pt x="74919" y="43943"/>
                </a:lnTo>
                <a:lnTo>
                  <a:pt x="112059" y="20330"/>
                </a:lnTo>
                <a:lnTo>
                  <a:pt x="154161" y="5282"/>
                </a:lnTo>
                <a:lnTo>
                  <a:pt x="200025" y="0"/>
                </a:lnTo>
                <a:lnTo>
                  <a:pt x="245889" y="5282"/>
                </a:lnTo>
                <a:lnTo>
                  <a:pt x="287991" y="20330"/>
                </a:lnTo>
                <a:lnTo>
                  <a:pt x="325130" y="43943"/>
                </a:lnTo>
                <a:lnTo>
                  <a:pt x="356107" y="74919"/>
                </a:lnTo>
                <a:lnTo>
                  <a:pt x="379719" y="112059"/>
                </a:lnTo>
                <a:lnTo>
                  <a:pt x="394767" y="154161"/>
                </a:lnTo>
                <a:lnTo>
                  <a:pt x="400050" y="200025"/>
                </a:lnTo>
                <a:lnTo>
                  <a:pt x="394767" y="245889"/>
                </a:lnTo>
                <a:lnTo>
                  <a:pt x="379719" y="287991"/>
                </a:lnTo>
                <a:lnTo>
                  <a:pt x="356107" y="325130"/>
                </a:lnTo>
                <a:lnTo>
                  <a:pt x="325130" y="356107"/>
                </a:lnTo>
                <a:lnTo>
                  <a:pt x="287991" y="379719"/>
                </a:lnTo>
                <a:lnTo>
                  <a:pt x="245889" y="394767"/>
                </a:lnTo>
                <a:lnTo>
                  <a:pt x="200025" y="400050"/>
                </a:lnTo>
                <a:lnTo>
                  <a:pt x="154161" y="394767"/>
                </a:lnTo>
                <a:lnTo>
                  <a:pt x="112059" y="379719"/>
                </a:lnTo>
                <a:lnTo>
                  <a:pt x="74919" y="356107"/>
                </a:lnTo>
                <a:lnTo>
                  <a:pt x="43943" y="325130"/>
                </a:lnTo>
                <a:lnTo>
                  <a:pt x="20330" y="287991"/>
                </a:lnTo>
                <a:lnTo>
                  <a:pt x="5282" y="245889"/>
                </a:lnTo>
                <a:lnTo>
                  <a:pt x="0" y="200025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9" name="object 27">
            <a:extLst>
              <a:ext uri="{FF2B5EF4-FFF2-40B4-BE49-F238E27FC236}">
                <a16:creationId xmlns="" xmlns:a16="http://schemas.microsoft.com/office/drawing/2014/main" id="{FDCA4945-4915-9C4A-A586-B7CF0A43E464}"/>
              </a:ext>
            </a:extLst>
          </p:cNvPr>
          <p:cNvSpPr/>
          <p:nvPr/>
        </p:nvSpPr>
        <p:spPr>
          <a:xfrm>
            <a:off x="9963151" y="1985304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400050" h="400050">
                <a:moveTo>
                  <a:pt x="200025" y="0"/>
                </a:moveTo>
                <a:lnTo>
                  <a:pt x="154159" y="5283"/>
                </a:lnTo>
                <a:lnTo>
                  <a:pt x="112056" y="20331"/>
                </a:lnTo>
                <a:lnTo>
                  <a:pt x="74916" y="43945"/>
                </a:lnTo>
                <a:lnTo>
                  <a:pt x="43941" y="74922"/>
                </a:lnTo>
                <a:lnTo>
                  <a:pt x="20329" y="112061"/>
                </a:lnTo>
                <a:lnTo>
                  <a:pt x="5282" y="154163"/>
                </a:lnTo>
                <a:lnTo>
                  <a:pt x="0" y="200025"/>
                </a:lnTo>
                <a:lnTo>
                  <a:pt x="5282" y="245890"/>
                </a:lnTo>
                <a:lnTo>
                  <a:pt x="20329" y="287993"/>
                </a:lnTo>
                <a:lnTo>
                  <a:pt x="43941" y="325133"/>
                </a:lnTo>
                <a:lnTo>
                  <a:pt x="74916" y="356108"/>
                </a:lnTo>
                <a:lnTo>
                  <a:pt x="112056" y="379720"/>
                </a:lnTo>
                <a:lnTo>
                  <a:pt x="154159" y="394767"/>
                </a:lnTo>
                <a:lnTo>
                  <a:pt x="200025" y="400050"/>
                </a:lnTo>
                <a:lnTo>
                  <a:pt x="245886" y="394767"/>
                </a:lnTo>
                <a:lnTo>
                  <a:pt x="287988" y="379720"/>
                </a:lnTo>
                <a:lnTo>
                  <a:pt x="325127" y="356108"/>
                </a:lnTo>
                <a:lnTo>
                  <a:pt x="356104" y="325133"/>
                </a:lnTo>
                <a:lnTo>
                  <a:pt x="379718" y="287993"/>
                </a:lnTo>
                <a:lnTo>
                  <a:pt x="394766" y="245890"/>
                </a:lnTo>
                <a:lnTo>
                  <a:pt x="400050" y="200025"/>
                </a:lnTo>
                <a:lnTo>
                  <a:pt x="394766" y="154163"/>
                </a:lnTo>
                <a:lnTo>
                  <a:pt x="379718" y="112061"/>
                </a:lnTo>
                <a:lnTo>
                  <a:pt x="356104" y="74922"/>
                </a:lnTo>
                <a:lnTo>
                  <a:pt x="325127" y="43945"/>
                </a:lnTo>
                <a:lnTo>
                  <a:pt x="287988" y="20331"/>
                </a:lnTo>
                <a:lnTo>
                  <a:pt x="245886" y="5283"/>
                </a:lnTo>
                <a:lnTo>
                  <a:pt x="2000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0" name="object 28">
            <a:extLst>
              <a:ext uri="{FF2B5EF4-FFF2-40B4-BE49-F238E27FC236}">
                <a16:creationId xmlns="" xmlns:a16="http://schemas.microsoft.com/office/drawing/2014/main" id="{AC055011-8069-C449-B283-CCE79CBB102E}"/>
              </a:ext>
            </a:extLst>
          </p:cNvPr>
          <p:cNvSpPr/>
          <p:nvPr/>
        </p:nvSpPr>
        <p:spPr>
          <a:xfrm>
            <a:off x="9963151" y="1985304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400050" h="400050">
                <a:moveTo>
                  <a:pt x="0" y="200025"/>
                </a:moveTo>
                <a:lnTo>
                  <a:pt x="5282" y="154161"/>
                </a:lnTo>
                <a:lnTo>
                  <a:pt x="20330" y="112059"/>
                </a:lnTo>
                <a:lnTo>
                  <a:pt x="43943" y="74919"/>
                </a:lnTo>
                <a:lnTo>
                  <a:pt x="74919" y="43943"/>
                </a:lnTo>
                <a:lnTo>
                  <a:pt x="112059" y="20330"/>
                </a:lnTo>
                <a:lnTo>
                  <a:pt x="154161" y="5282"/>
                </a:lnTo>
                <a:lnTo>
                  <a:pt x="200025" y="0"/>
                </a:lnTo>
                <a:lnTo>
                  <a:pt x="245889" y="5282"/>
                </a:lnTo>
                <a:lnTo>
                  <a:pt x="287991" y="20330"/>
                </a:lnTo>
                <a:lnTo>
                  <a:pt x="325130" y="43943"/>
                </a:lnTo>
                <a:lnTo>
                  <a:pt x="356107" y="74919"/>
                </a:lnTo>
                <a:lnTo>
                  <a:pt x="379719" y="112059"/>
                </a:lnTo>
                <a:lnTo>
                  <a:pt x="394767" y="154161"/>
                </a:lnTo>
                <a:lnTo>
                  <a:pt x="400050" y="200025"/>
                </a:lnTo>
                <a:lnTo>
                  <a:pt x="394767" y="245889"/>
                </a:lnTo>
                <a:lnTo>
                  <a:pt x="379719" y="287991"/>
                </a:lnTo>
                <a:lnTo>
                  <a:pt x="356107" y="325130"/>
                </a:lnTo>
                <a:lnTo>
                  <a:pt x="325130" y="356107"/>
                </a:lnTo>
                <a:lnTo>
                  <a:pt x="287991" y="379719"/>
                </a:lnTo>
                <a:lnTo>
                  <a:pt x="245889" y="394767"/>
                </a:lnTo>
                <a:lnTo>
                  <a:pt x="200025" y="400050"/>
                </a:lnTo>
                <a:lnTo>
                  <a:pt x="154161" y="394767"/>
                </a:lnTo>
                <a:lnTo>
                  <a:pt x="112059" y="379719"/>
                </a:lnTo>
                <a:lnTo>
                  <a:pt x="74919" y="356107"/>
                </a:lnTo>
                <a:lnTo>
                  <a:pt x="43943" y="325130"/>
                </a:lnTo>
                <a:lnTo>
                  <a:pt x="20330" y="287991"/>
                </a:lnTo>
                <a:lnTo>
                  <a:pt x="5282" y="245889"/>
                </a:lnTo>
                <a:lnTo>
                  <a:pt x="0" y="200025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1" name="object 29">
            <a:extLst>
              <a:ext uri="{FF2B5EF4-FFF2-40B4-BE49-F238E27FC236}">
                <a16:creationId xmlns="" xmlns:a16="http://schemas.microsoft.com/office/drawing/2014/main" id="{383D0F41-B19F-8E49-AE3D-41F69F328C06}"/>
              </a:ext>
            </a:extLst>
          </p:cNvPr>
          <p:cNvSpPr/>
          <p:nvPr/>
        </p:nvSpPr>
        <p:spPr>
          <a:xfrm>
            <a:off x="9582151" y="4652304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400050" h="400050">
                <a:moveTo>
                  <a:pt x="200025" y="0"/>
                </a:moveTo>
                <a:lnTo>
                  <a:pt x="154159" y="5283"/>
                </a:lnTo>
                <a:lnTo>
                  <a:pt x="112056" y="20331"/>
                </a:lnTo>
                <a:lnTo>
                  <a:pt x="74916" y="43945"/>
                </a:lnTo>
                <a:lnTo>
                  <a:pt x="43941" y="74922"/>
                </a:lnTo>
                <a:lnTo>
                  <a:pt x="20329" y="112061"/>
                </a:lnTo>
                <a:lnTo>
                  <a:pt x="5282" y="154163"/>
                </a:lnTo>
                <a:lnTo>
                  <a:pt x="0" y="200025"/>
                </a:lnTo>
                <a:lnTo>
                  <a:pt x="5282" y="245890"/>
                </a:lnTo>
                <a:lnTo>
                  <a:pt x="20329" y="287993"/>
                </a:lnTo>
                <a:lnTo>
                  <a:pt x="43941" y="325133"/>
                </a:lnTo>
                <a:lnTo>
                  <a:pt x="74916" y="356108"/>
                </a:lnTo>
                <a:lnTo>
                  <a:pt x="112056" y="379720"/>
                </a:lnTo>
                <a:lnTo>
                  <a:pt x="154159" y="394767"/>
                </a:lnTo>
                <a:lnTo>
                  <a:pt x="200025" y="400050"/>
                </a:lnTo>
                <a:lnTo>
                  <a:pt x="245886" y="394767"/>
                </a:lnTo>
                <a:lnTo>
                  <a:pt x="287988" y="379720"/>
                </a:lnTo>
                <a:lnTo>
                  <a:pt x="325127" y="356108"/>
                </a:lnTo>
                <a:lnTo>
                  <a:pt x="356104" y="325133"/>
                </a:lnTo>
                <a:lnTo>
                  <a:pt x="379718" y="287993"/>
                </a:lnTo>
                <a:lnTo>
                  <a:pt x="394766" y="245890"/>
                </a:lnTo>
                <a:lnTo>
                  <a:pt x="400050" y="200025"/>
                </a:lnTo>
                <a:lnTo>
                  <a:pt x="394766" y="154163"/>
                </a:lnTo>
                <a:lnTo>
                  <a:pt x="379718" y="112061"/>
                </a:lnTo>
                <a:lnTo>
                  <a:pt x="356104" y="74922"/>
                </a:lnTo>
                <a:lnTo>
                  <a:pt x="325127" y="43945"/>
                </a:lnTo>
                <a:lnTo>
                  <a:pt x="287988" y="20331"/>
                </a:lnTo>
                <a:lnTo>
                  <a:pt x="245886" y="5283"/>
                </a:lnTo>
                <a:lnTo>
                  <a:pt x="2000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2" name="object 30">
            <a:extLst>
              <a:ext uri="{FF2B5EF4-FFF2-40B4-BE49-F238E27FC236}">
                <a16:creationId xmlns="" xmlns:a16="http://schemas.microsoft.com/office/drawing/2014/main" id="{CAD13372-EE5C-C741-960A-C700FEE7DF9A}"/>
              </a:ext>
            </a:extLst>
          </p:cNvPr>
          <p:cNvSpPr/>
          <p:nvPr/>
        </p:nvSpPr>
        <p:spPr>
          <a:xfrm>
            <a:off x="9582151" y="4652304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400050" h="400050">
                <a:moveTo>
                  <a:pt x="0" y="200025"/>
                </a:moveTo>
                <a:lnTo>
                  <a:pt x="5282" y="154161"/>
                </a:lnTo>
                <a:lnTo>
                  <a:pt x="20330" y="112059"/>
                </a:lnTo>
                <a:lnTo>
                  <a:pt x="43943" y="74919"/>
                </a:lnTo>
                <a:lnTo>
                  <a:pt x="74919" y="43943"/>
                </a:lnTo>
                <a:lnTo>
                  <a:pt x="112059" y="20330"/>
                </a:lnTo>
                <a:lnTo>
                  <a:pt x="154161" y="5282"/>
                </a:lnTo>
                <a:lnTo>
                  <a:pt x="200025" y="0"/>
                </a:lnTo>
                <a:lnTo>
                  <a:pt x="245889" y="5282"/>
                </a:lnTo>
                <a:lnTo>
                  <a:pt x="287991" y="20330"/>
                </a:lnTo>
                <a:lnTo>
                  <a:pt x="325130" y="43943"/>
                </a:lnTo>
                <a:lnTo>
                  <a:pt x="356107" y="74919"/>
                </a:lnTo>
                <a:lnTo>
                  <a:pt x="379719" y="112059"/>
                </a:lnTo>
                <a:lnTo>
                  <a:pt x="394767" y="154161"/>
                </a:lnTo>
                <a:lnTo>
                  <a:pt x="400050" y="200025"/>
                </a:lnTo>
                <a:lnTo>
                  <a:pt x="394767" y="245889"/>
                </a:lnTo>
                <a:lnTo>
                  <a:pt x="379719" y="287991"/>
                </a:lnTo>
                <a:lnTo>
                  <a:pt x="356107" y="325130"/>
                </a:lnTo>
                <a:lnTo>
                  <a:pt x="325130" y="356107"/>
                </a:lnTo>
                <a:lnTo>
                  <a:pt x="287991" y="379719"/>
                </a:lnTo>
                <a:lnTo>
                  <a:pt x="245889" y="394767"/>
                </a:lnTo>
                <a:lnTo>
                  <a:pt x="200025" y="400050"/>
                </a:lnTo>
                <a:lnTo>
                  <a:pt x="154161" y="394767"/>
                </a:lnTo>
                <a:lnTo>
                  <a:pt x="112059" y="379719"/>
                </a:lnTo>
                <a:lnTo>
                  <a:pt x="74919" y="356107"/>
                </a:lnTo>
                <a:lnTo>
                  <a:pt x="43943" y="325130"/>
                </a:lnTo>
                <a:lnTo>
                  <a:pt x="20330" y="287991"/>
                </a:lnTo>
                <a:lnTo>
                  <a:pt x="5282" y="245889"/>
                </a:lnTo>
                <a:lnTo>
                  <a:pt x="0" y="200025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3" name="object 31">
            <a:extLst>
              <a:ext uri="{FF2B5EF4-FFF2-40B4-BE49-F238E27FC236}">
                <a16:creationId xmlns="" xmlns:a16="http://schemas.microsoft.com/office/drawing/2014/main" id="{147F9370-595E-BB46-BBB0-4FE7145A6F88}"/>
              </a:ext>
            </a:extLst>
          </p:cNvPr>
          <p:cNvSpPr/>
          <p:nvPr/>
        </p:nvSpPr>
        <p:spPr>
          <a:xfrm>
            <a:off x="10953751" y="3204504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400050" h="400050">
                <a:moveTo>
                  <a:pt x="200025" y="0"/>
                </a:moveTo>
                <a:lnTo>
                  <a:pt x="154159" y="5283"/>
                </a:lnTo>
                <a:lnTo>
                  <a:pt x="112056" y="20331"/>
                </a:lnTo>
                <a:lnTo>
                  <a:pt x="74916" y="43945"/>
                </a:lnTo>
                <a:lnTo>
                  <a:pt x="43941" y="74922"/>
                </a:lnTo>
                <a:lnTo>
                  <a:pt x="20329" y="112061"/>
                </a:lnTo>
                <a:lnTo>
                  <a:pt x="5282" y="154163"/>
                </a:lnTo>
                <a:lnTo>
                  <a:pt x="0" y="200025"/>
                </a:lnTo>
                <a:lnTo>
                  <a:pt x="5282" y="245890"/>
                </a:lnTo>
                <a:lnTo>
                  <a:pt x="20329" y="287993"/>
                </a:lnTo>
                <a:lnTo>
                  <a:pt x="43941" y="325133"/>
                </a:lnTo>
                <a:lnTo>
                  <a:pt x="74916" y="356108"/>
                </a:lnTo>
                <a:lnTo>
                  <a:pt x="112056" y="379720"/>
                </a:lnTo>
                <a:lnTo>
                  <a:pt x="154159" y="394767"/>
                </a:lnTo>
                <a:lnTo>
                  <a:pt x="200025" y="400050"/>
                </a:lnTo>
                <a:lnTo>
                  <a:pt x="245886" y="394767"/>
                </a:lnTo>
                <a:lnTo>
                  <a:pt x="287988" y="379720"/>
                </a:lnTo>
                <a:lnTo>
                  <a:pt x="325127" y="356108"/>
                </a:lnTo>
                <a:lnTo>
                  <a:pt x="356104" y="325133"/>
                </a:lnTo>
                <a:lnTo>
                  <a:pt x="379718" y="287993"/>
                </a:lnTo>
                <a:lnTo>
                  <a:pt x="394766" y="245890"/>
                </a:lnTo>
                <a:lnTo>
                  <a:pt x="400050" y="200025"/>
                </a:lnTo>
                <a:lnTo>
                  <a:pt x="394766" y="154163"/>
                </a:lnTo>
                <a:lnTo>
                  <a:pt x="379718" y="112061"/>
                </a:lnTo>
                <a:lnTo>
                  <a:pt x="356104" y="74922"/>
                </a:lnTo>
                <a:lnTo>
                  <a:pt x="325127" y="43945"/>
                </a:lnTo>
                <a:lnTo>
                  <a:pt x="287988" y="20331"/>
                </a:lnTo>
                <a:lnTo>
                  <a:pt x="245886" y="5283"/>
                </a:lnTo>
                <a:lnTo>
                  <a:pt x="2000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4" name="object 32">
            <a:extLst>
              <a:ext uri="{FF2B5EF4-FFF2-40B4-BE49-F238E27FC236}">
                <a16:creationId xmlns="" xmlns:a16="http://schemas.microsoft.com/office/drawing/2014/main" id="{CF220454-0488-BD43-B330-734D6C5A4FE6}"/>
              </a:ext>
            </a:extLst>
          </p:cNvPr>
          <p:cNvSpPr/>
          <p:nvPr/>
        </p:nvSpPr>
        <p:spPr>
          <a:xfrm>
            <a:off x="10953751" y="3204504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400050" h="400050">
                <a:moveTo>
                  <a:pt x="0" y="200025"/>
                </a:moveTo>
                <a:lnTo>
                  <a:pt x="5282" y="154161"/>
                </a:lnTo>
                <a:lnTo>
                  <a:pt x="20330" y="112059"/>
                </a:lnTo>
                <a:lnTo>
                  <a:pt x="43943" y="74919"/>
                </a:lnTo>
                <a:lnTo>
                  <a:pt x="74919" y="43943"/>
                </a:lnTo>
                <a:lnTo>
                  <a:pt x="112059" y="20330"/>
                </a:lnTo>
                <a:lnTo>
                  <a:pt x="154161" y="5282"/>
                </a:lnTo>
                <a:lnTo>
                  <a:pt x="200025" y="0"/>
                </a:lnTo>
                <a:lnTo>
                  <a:pt x="245889" y="5282"/>
                </a:lnTo>
                <a:lnTo>
                  <a:pt x="287991" y="20330"/>
                </a:lnTo>
                <a:lnTo>
                  <a:pt x="325130" y="43943"/>
                </a:lnTo>
                <a:lnTo>
                  <a:pt x="356107" y="74919"/>
                </a:lnTo>
                <a:lnTo>
                  <a:pt x="379719" y="112059"/>
                </a:lnTo>
                <a:lnTo>
                  <a:pt x="394767" y="154161"/>
                </a:lnTo>
                <a:lnTo>
                  <a:pt x="400050" y="200025"/>
                </a:lnTo>
                <a:lnTo>
                  <a:pt x="394767" y="245889"/>
                </a:lnTo>
                <a:lnTo>
                  <a:pt x="379719" y="287991"/>
                </a:lnTo>
                <a:lnTo>
                  <a:pt x="356107" y="325130"/>
                </a:lnTo>
                <a:lnTo>
                  <a:pt x="325130" y="356107"/>
                </a:lnTo>
                <a:lnTo>
                  <a:pt x="287991" y="379719"/>
                </a:lnTo>
                <a:lnTo>
                  <a:pt x="245889" y="394767"/>
                </a:lnTo>
                <a:lnTo>
                  <a:pt x="200025" y="400050"/>
                </a:lnTo>
                <a:lnTo>
                  <a:pt x="154161" y="394767"/>
                </a:lnTo>
                <a:lnTo>
                  <a:pt x="112059" y="379719"/>
                </a:lnTo>
                <a:lnTo>
                  <a:pt x="74919" y="356107"/>
                </a:lnTo>
                <a:lnTo>
                  <a:pt x="43943" y="325130"/>
                </a:lnTo>
                <a:lnTo>
                  <a:pt x="20330" y="287991"/>
                </a:lnTo>
                <a:lnTo>
                  <a:pt x="5282" y="245889"/>
                </a:lnTo>
                <a:lnTo>
                  <a:pt x="0" y="200025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5" name="object 33">
            <a:extLst>
              <a:ext uri="{FF2B5EF4-FFF2-40B4-BE49-F238E27FC236}">
                <a16:creationId xmlns="" xmlns:a16="http://schemas.microsoft.com/office/drawing/2014/main" id="{ADAE2A84-8F1B-EE47-9777-0AB0DCCD7D40}"/>
              </a:ext>
            </a:extLst>
          </p:cNvPr>
          <p:cNvSpPr/>
          <p:nvPr/>
        </p:nvSpPr>
        <p:spPr>
          <a:xfrm>
            <a:off x="5848351" y="3128304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400050" h="400050">
                <a:moveTo>
                  <a:pt x="200025" y="0"/>
                </a:moveTo>
                <a:lnTo>
                  <a:pt x="154163" y="5283"/>
                </a:lnTo>
                <a:lnTo>
                  <a:pt x="112061" y="20331"/>
                </a:lnTo>
                <a:lnTo>
                  <a:pt x="74922" y="43945"/>
                </a:lnTo>
                <a:lnTo>
                  <a:pt x="43945" y="74922"/>
                </a:lnTo>
                <a:lnTo>
                  <a:pt x="20331" y="112061"/>
                </a:lnTo>
                <a:lnTo>
                  <a:pt x="5283" y="154163"/>
                </a:lnTo>
                <a:lnTo>
                  <a:pt x="0" y="200025"/>
                </a:lnTo>
                <a:lnTo>
                  <a:pt x="5283" y="245890"/>
                </a:lnTo>
                <a:lnTo>
                  <a:pt x="20331" y="287993"/>
                </a:lnTo>
                <a:lnTo>
                  <a:pt x="43945" y="325133"/>
                </a:lnTo>
                <a:lnTo>
                  <a:pt x="74922" y="356108"/>
                </a:lnTo>
                <a:lnTo>
                  <a:pt x="112061" y="379720"/>
                </a:lnTo>
                <a:lnTo>
                  <a:pt x="154163" y="394767"/>
                </a:lnTo>
                <a:lnTo>
                  <a:pt x="200025" y="400050"/>
                </a:lnTo>
                <a:lnTo>
                  <a:pt x="245886" y="394767"/>
                </a:lnTo>
                <a:lnTo>
                  <a:pt x="287988" y="379720"/>
                </a:lnTo>
                <a:lnTo>
                  <a:pt x="325127" y="356108"/>
                </a:lnTo>
                <a:lnTo>
                  <a:pt x="356104" y="325133"/>
                </a:lnTo>
                <a:lnTo>
                  <a:pt x="379718" y="287993"/>
                </a:lnTo>
                <a:lnTo>
                  <a:pt x="394766" y="245890"/>
                </a:lnTo>
                <a:lnTo>
                  <a:pt x="400050" y="200025"/>
                </a:lnTo>
                <a:lnTo>
                  <a:pt x="394766" y="154163"/>
                </a:lnTo>
                <a:lnTo>
                  <a:pt x="379718" y="112061"/>
                </a:lnTo>
                <a:lnTo>
                  <a:pt x="356104" y="74922"/>
                </a:lnTo>
                <a:lnTo>
                  <a:pt x="325127" y="43945"/>
                </a:lnTo>
                <a:lnTo>
                  <a:pt x="287988" y="20331"/>
                </a:lnTo>
                <a:lnTo>
                  <a:pt x="245886" y="5283"/>
                </a:lnTo>
                <a:lnTo>
                  <a:pt x="2000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6" name="object 34">
            <a:extLst>
              <a:ext uri="{FF2B5EF4-FFF2-40B4-BE49-F238E27FC236}">
                <a16:creationId xmlns="" xmlns:a16="http://schemas.microsoft.com/office/drawing/2014/main" id="{52DF533E-F586-8548-9225-E8AB65F2E2EF}"/>
              </a:ext>
            </a:extLst>
          </p:cNvPr>
          <p:cNvSpPr/>
          <p:nvPr/>
        </p:nvSpPr>
        <p:spPr>
          <a:xfrm>
            <a:off x="5848351" y="3128304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400050" h="400050">
                <a:moveTo>
                  <a:pt x="0" y="200025"/>
                </a:moveTo>
                <a:lnTo>
                  <a:pt x="5282" y="154161"/>
                </a:lnTo>
                <a:lnTo>
                  <a:pt x="20330" y="112059"/>
                </a:lnTo>
                <a:lnTo>
                  <a:pt x="43943" y="74919"/>
                </a:lnTo>
                <a:lnTo>
                  <a:pt x="74919" y="43943"/>
                </a:lnTo>
                <a:lnTo>
                  <a:pt x="112059" y="20330"/>
                </a:lnTo>
                <a:lnTo>
                  <a:pt x="154161" y="5282"/>
                </a:lnTo>
                <a:lnTo>
                  <a:pt x="200025" y="0"/>
                </a:lnTo>
                <a:lnTo>
                  <a:pt x="245889" y="5282"/>
                </a:lnTo>
                <a:lnTo>
                  <a:pt x="287991" y="20330"/>
                </a:lnTo>
                <a:lnTo>
                  <a:pt x="325130" y="43943"/>
                </a:lnTo>
                <a:lnTo>
                  <a:pt x="356107" y="74919"/>
                </a:lnTo>
                <a:lnTo>
                  <a:pt x="379719" y="112059"/>
                </a:lnTo>
                <a:lnTo>
                  <a:pt x="394767" y="154161"/>
                </a:lnTo>
                <a:lnTo>
                  <a:pt x="400050" y="200025"/>
                </a:lnTo>
                <a:lnTo>
                  <a:pt x="394767" y="245889"/>
                </a:lnTo>
                <a:lnTo>
                  <a:pt x="379719" y="287991"/>
                </a:lnTo>
                <a:lnTo>
                  <a:pt x="356107" y="325130"/>
                </a:lnTo>
                <a:lnTo>
                  <a:pt x="325130" y="356107"/>
                </a:lnTo>
                <a:lnTo>
                  <a:pt x="287991" y="379719"/>
                </a:lnTo>
                <a:lnTo>
                  <a:pt x="245889" y="394767"/>
                </a:lnTo>
                <a:lnTo>
                  <a:pt x="200025" y="400050"/>
                </a:lnTo>
                <a:lnTo>
                  <a:pt x="154161" y="394767"/>
                </a:lnTo>
                <a:lnTo>
                  <a:pt x="112059" y="379719"/>
                </a:lnTo>
                <a:lnTo>
                  <a:pt x="74919" y="356107"/>
                </a:lnTo>
                <a:lnTo>
                  <a:pt x="43943" y="325130"/>
                </a:lnTo>
                <a:lnTo>
                  <a:pt x="20330" y="287991"/>
                </a:lnTo>
                <a:lnTo>
                  <a:pt x="5282" y="245889"/>
                </a:lnTo>
                <a:lnTo>
                  <a:pt x="0" y="200025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8" name="object 2">
            <a:extLst>
              <a:ext uri="{FF2B5EF4-FFF2-40B4-BE49-F238E27FC236}">
                <a16:creationId xmlns="" xmlns:a16="http://schemas.microsoft.com/office/drawing/2014/main" id="{38619F51-9FDD-694A-92BF-7E9332CEFB15}"/>
              </a:ext>
            </a:extLst>
          </p:cNvPr>
          <p:cNvSpPr txBox="1">
            <a:spLocks/>
          </p:cNvSpPr>
          <p:nvPr/>
        </p:nvSpPr>
        <p:spPr>
          <a:xfrm>
            <a:off x="7491307" y="5306353"/>
            <a:ext cx="2490893" cy="848095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n-US" sz="5400" spc="-320" dirty="0">
                <a:solidFill>
                  <a:srgbClr val="FF0000"/>
                </a:solidFill>
              </a:rPr>
              <a:t>G</a:t>
            </a:r>
            <a:r>
              <a:rPr lang="en-US" sz="5400" spc="-133" dirty="0">
                <a:solidFill>
                  <a:srgbClr val="FF0000"/>
                </a:solidFill>
              </a:rPr>
              <a:t>r</a:t>
            </a:r>
            <a:r>
              <a:rPr lang="en-US" sz="5400" spc="-280" dirty="0">
                <a:solidFill>
                  <a:srgbClr val="FF0000"/>
                </a:solidFill>
              </a:rPr>
              <a:t>a</a:t>
            </a:r>
            <a:r>
              <a:rPr lang="en-US" sz="5400" spc="67" dirty="0">
                <a:solidFill>
                  <a:srgbClr val="FF0000"/>
                </a:solidFill>
              </a:rPr>
              <a:t>p</a:t>
            </a:r>
            <a:r>
              <a:rPr lang="en-US" sz="5400" spc="-167" dirty="0">
                <a:solidFill>
                  <a:srgbClr val="FF0000"/>
                </a:solidFill>
              </a:rPr>
              <a:t>h</a:t>
            </a:r>
            <a:r>
              <a:rPr lang="en-US" sz="5400" spc="-247" dirty="0">
                <a:solidFill>
                  <a:srgbClr val="FF0000"/>
                </a:solidFill>
              </a:rPr>
              <a:t>!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39" name="Picture 38" descr="A close up of a map&#10;&#10;Description automatically generated">
            <a:extLst>
              <a:ext uri="{FF2B5EF4-FFF2-40B4-BE49-F238E27FC236}">
                <a16:creationId xmlns="" xmlns:a16="http://schemas.microsoft.com/office/drawing/2014/main" id="{54BC3D30-E325-5F42-AB5C-BC228FB3D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800" y="1690688"/>
            <a:ext cx="6131898" cy="348680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2766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CFFBEE-2579-DF42-B4D6-A3591FFE2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spc="-253" dirty="0">
                <a:solidFill>
                  <a:srgbClr val="C00000"/>
                </a:solidFill>
              </a:rPr>
              <a:t>Multi-relational</a:t>
            </a:r>
            <a:r>
              <a:rPr lang="zh-CN" altLang="en-US" b="1" spc="-253" dirty="0">
                <a:solidFill>
                  <a:srgbClr val="C00000"/>
                </a:solidFill>
              </a:rPr>
              <a:t> </a:t>
            </a:r>
            <a:r>
              <a:rPr lang="en-US" altLang="zh-CN" b="1" spc="-253" dirty="0">
                <a:solidFill>
                  <a:srgbClr val="C00000"/>
                </a:solidFill>
              </a:rPr>
              <a:t>GNNs</a:t>
            </a:r>
            <a:r>
              <a:rPr lang="zh-CN" altLang="en-US" b="1" spc="-253" dirty="0">
                <a:solidFill>
                  <a:srgbClr val="C00000"/>
                </a:solidFill>
              </a:rPr>
              <a:t> </a:t>
            </a:r>
            <a:r>
              <a:rPr lang="en-US" altLang="zh-CN" b="1" spc="-253" dirty="0">
                <a:solidFill>
                  <a:srgbClr val="C00000"/>
                </a:solidFill>
              </a:rPr>
              <a:t>for</a:t>
            </a:r>
            <a:r>
              <a:rPr lang="zh-CN" altLang="en-US" b="1" spc="-253" dirty="0">
                <a:solidFill>
                  <a:srgbClr val="C00000"/>
                </a:solidFill>
              </a:rPr>
              <a:t> </a:t>
            </a:r>
            <a:r>
              <a:rPr lang="en-US" altLang="zh-CN" b="1" spc="-253" dirty="0">
                <a:solidFill>
                  <a:srgbClr val="C00000"/>
                </a:solidFill>
              </a:rPr>
              <a:t>NLP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7DA292A9-F3FF-0D4C-A45C-4BBE99770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40</a:t>
            </a:fld>
            <a:endParaRPr lang="en-US"/>
          </a:p>
        </p:txBody>
      </p:sp>
      <p:sp>
        <p:nvSpPr>
          <p:cNvPr id="5" name="内容占位符 2">
            <a:extLst>
              <a:ext uri="{FF2B5EF4-FFF2-40B4-BE49-F238E27FC236}">
                <a16:creationId xmlns="" xmlns:a16="http://schemas.microsoft.com/office/drawing/2014/main" id="{A9C9FC6D-7159-6F46-BD1E-40C00E6EA975}"/>
              </a:ext>
            </a:extLst>
          </p:cNvPr>
          <p:cNvSpPr txBox="1">
            <a:spLocks/>
          </p:cNvSpPr>
          <p:nvPr/>
        </p:nvSpPr>
        <p:spPr>
          <a:xfrm>
            <a:off x="603316" y="1508369"/>
            <a:ext cx="4779390" cy="466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multi-relational</a:t>
            </a:r>
            <a:r>
              <a:rPr lang="zh-CN" altLang="en-US" dirty="0"/>
              <a:t> </a:t>
            </a:r>
            <a:r>
              <a:rPr lang="en-US" altLang="zh-CN" dirty="0"/>
              <a:t>GNNs?</a:t>
            </a:r>
          </a:p>
          <a:p>
            <a:r>
              <a:rPr lang="en-US" altLang="zh-CN" dirty="0"/>
              <a:t>Multi-relational GNNs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Including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relation-specific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transformation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GNN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Including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edge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embeddings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GNN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Multi-relational Graph Transformers</a:t>
            </a:r>
            <a:endParaRPr lang="en" altLang="zh-CN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387CB49-A0BC-1F47-BBE7-37EA089CA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5349" y="1340308"/>
            <a:ext cx="1163688" cy="4638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59BDBE8-6F5C-4440-9B37-F979EC4ED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7009" y="2219141"/>
            <a:ext cx="3215149" cy="16104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53A7D2E-E298-9946-B391-D108FD9E7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4675" y="3632370"/>
            <a:ext cx="4971498" cy="20891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FC90DB7-BE3E-C64C-BAE8-21817DDD48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3155" y="1765743"/>
            <a:ext cx="4575056" cy="460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6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CFFBEE-2579-DF42-B4D6-A3591FFE2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spc="-253" dirty="0">
                <a:solidFill>
                  <a:srgbClr val="C00000"/>
                </a:solidFill>
              </a:rPr>
              <a:t>R-GNN:</a:t>
            </a:r>
            <a:r>
              <a:rPr lang="zh-CN" altLang="en-US" b="1" spc="-253" dirty="0">
                <a:solidFill>
                  <a:srgbClr val="C00000"/>
                </a:solidFill>
              </a:rPr>
              <a:t> </a:t>
            </a:r>
            <a:r>
              <a:rPr lang="en-US" altLang="zh-CN" b="1" spc="-253" dirty="0">
                <a:solidFill>
                  <a:srgbClr val="C00000"/>
                </a:solidFill>
              </a:rPr>
              <a:t>Overview</a:t>
            </a:r>
            <a:endParaRPr kumimoji="1" lang="zh-CN" alt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5FC12DC5-F9D6-BE4B-898B-07B91C21C7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1327" y="4872879"/>
            <a:ext cx="5304416" cy="698161"/>
          </a:xfrm>
        </p:spPr>
      </p:pic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7DA292A9-F3FF-0D4C-A45C-4BBE99770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41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DE8E71A-2805-3248-A548-128606474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431" y="1623348"/>
            <a:ext cx="5299312" cy="7774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AA95451-DC2A-324F-92DF-0C3A75A8E9F0}"/>
              </a:ext>
            </a:extLst>
          </p:cNvPr>
          <p:cNvSpPr txBox="1"/>
          <p:nvPr/>
        </p:nvSpPr>
        <p:spPr>
          <a:xfrm>
            <a:off x="1969007" y="3066974"/>
            <a:ext cx="38557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00B0F0"/>
                </a:solidFill>
              </a:rPr>
              <a:t>1)</a:t>
            </a:r>
            <a:r>
              <a:rPr lang="zh-CN" altLang="en-US" sz="2000" dirty="0">
                <a:solidFill>
                  <a:srgbClr val="00B0F0"/>
                </a:solidFill>
              </a:rPr>
              <a:t> </a:t>
            </a:r>
            <a:r>
              <a:rPr lang="en-US" altLang="zh-CN" sz="2000" dirty="0">
                <a:solidFill>
                  <a:srgbClr val="00B0F0"/>
                </a:solidFill>
              </a:rPr>
              <a:t>r</a:t>
            </a:r>
            <a:r>
              <a:rPr lang="en-US" sz="2000" dirty="0">
                <a:solidFill>
                  <a:srgbClr val="00B0F0"/>
                </a:solidFill>
              </a:rPr>
              <a:t>elation-specific transformatio</a:t>
            </a:r>
            <a:r>
              <a:rPr lang="en-US" altLang="zh-CN" sz="2000" dirty="0">
                <a:solidFill>
                  <a:srgbClr val="00B0F0"/>
                </a:solidFill>
              </a:rPr>
              <a:t>n,</a:t>
            </a:r>
          </a:p>
          <a:p>
            <a:r>
              <a:rPr lang="en-US" altLang="zh-CN" sz="2000" dirty="0">
                <a:solidFill>
                  <a:srgbClr val="00B0F0"/>
                </a:solidFill>
              </a:rPr>
              <a:t>e.g.,</a:t>
            </a:r>
            <a:r>
              <a:rPr lang="zh-CN" altLang="en-US" sz="2000" dirty="0">
                <a:solidFill>
                  <a:srgbClr val="00B0F0"/>
                </a:solidFill>
              </a:rPr>
              <a:t> </a:t>
            </a:r>
            <a:r>
              <a:rPr lang="en-US" altLang="zh-CN" sz="2000" dirty="0">
                <a:solidFill>
                  <a:srgbClr val="00B0F0"/>
                </a:solidFill>
              </a:rPr>
              <a:t>node</a:t>
            </a:r>
            <a:r>
              <a:rPr lang="zh-CN" altLang="en-US" sz="2000" dirty="0">
                <a:solidFill>
                  <a:srgbClr val="00B0F0"/>
                </a:solidFill>
              </a:rPr>
              <a:t> </a:t>
            </a:r>
            <a:r>
              <a:rPr lang="en-US" altLang="zh-CN" sz="2000" dirty="0">
                <a:solidFill>
                  <a:srgbClr val="00B0F0"/>
                </a:solidFill>
              </a:rPr>
              <a:t>feature</a:t>
            </a:r>
            <a:r>
              <a:rPr lang="zh-CN" altLang="en-US" sz="2000" dirty="0">
                <a:solidFill>
                  <a:srgbClr val="00B0F0"/>
                </a:solidFill>
              </a:rPr>
              <a:t> </a:t>
            </a:r>
            <a:r>
              <a:rPr lang="en-US" altLang="zh-CN" sz="2000" dirty="0">
                <a:solidFill>
                  <a:srgbClr val="00B0F0"/>
                </a:solidFill>
              </a:rPr>
              <a:t>transformation,</a:t>
            </a:r>
          </a:p>
          <a:p>
            <a:r>
              <a:rPr lang="en-US" altLang="zh-CN" sz="2000" dirty="0">
                <a:solidFill>
                  <a:srgbClr val="00B0F0"/>
                </a:solidFill>
              </a:rPr>
              <a:t>attention</a:t>
            </a:r>
            <a:r>
              <a:rPr lang="zh-CN" altLang="en-US" sz="2000" dirty="0">
                <a:solidFill>
                  <a:srgbClr val="00B0F0"/>
                </a:solidFill>
              </a:rPr>
              <a:t> </a:t>
            </a:r>
            <a:r>
              <a:rPr lang="en-US" altLang="zh-CN" sz="2000" dirty="0">
                <a:solidFill>
                  <a:srgbClr val="00B0F0"/>
                </a:solidFill>
              </a:rPr>
              <a:t>weight</a:t>
            </a:r>
            <a:r>
              <a:rPr lang="zh-CN" altLang="en-US" sz="2000" dirty="0">
                <a:solidFill>
                  <a:srgbClr val="00B0F0"/>
                </a:solidFill>
              </a:rPr>
              <a:t> </a:t>
            </a:r>
            <a:r>
              <a:rPr lang="en-US" altLang="zh-CN" sz="2000" dirty="0">
                <a:solidFill>
                  <a:srgbClr val="00B0F0"/>
                </a:solidFill>
              </a:rPr>
              <a:t>…</a:t>
            </a:r>
            <a:endParaRPr lang="en-US" sz="2000" dirty="0">
              <a:solidFill>
                <a:srgbClr val="00B0F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41A0261-5FC9-414C-B931-C6CEFFE9D92B}"/>
              </a:ext>
            </a:extLst>
          </p:cNvPr>
          <p:cNvGrpSpPr/>
          <p:nvPr/>
        </p:nvGrpSpPr>
        <p:grpSpPr>
          <a:xfrm>
            <a:off x="466697" y="2562237"/>
            <a:ext cx="1427881" cy="1894945"/>
            <a:chOff x="466697" y="2699885"/>
            <a:chExt cx="1427881" cy="2073043"/>
          </a:xfrm>
        </p:grpSpPr>
        <p:sp>
          <p:nvSpPr>
            <p:cNvPr id="13" name="Down Arrow 12">
              <a:extLst>
                <a:ext uri="{FF2B5EF4-FFF2-40B4-BE49-F238E27FC236}">
                  <a16:creationId xmlns="" xmlns:a16="http://schemas.microsoft.com/office/drawing/2014/main" id="{4CA7C060-FC97-DC4D-93C7-5BFCDA32BD3A}"/>
                </a:ext>
              </a:extLst>
            </p:cNvPr>
            <p:cNvSpPr/>
            <p:nvPr/>
          </p:nvSpPr>
          <p:spPr>
            <a:xfrm>
              <a:off x="1504160" y="2699885"/>
              <a:ext cx="390418" cy="2073043"/>
            </a:xfrm>
            <a:prstGeom prst="down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EE8CD96A-9857-5940-A6BE-D93AB0B5670F}"/>
                </a:ext>
              </a:extLst>
            </p:cNvPr>
            <p:cNvSpPr txBox="1"/>
            <p:nvPr/>
          </p:nvSpPr>
          <p:spPr>
            <a:xfrm>
              <a:off x="597340" y="2739434"/>
              <a:ext cx="776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rgbClr val="00B0F0"/>
                  </a:solidFill>
                </a:rPr>
                <a:t>GNN</a:t>
              </a:r>
              <a:endParaRPr lang="en-US" dirty="0">
                <a:solidFill>
                  <a:srgbClr val="00B0F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BD277F0A-2710-FC46-A303-4E59C3298480}"/>
                </a:ext>
              </a:extLst>
            </p:cNvPr>
            <p:cNvSpPr txBox="1"/>
            <p:nvPr/>
          </p:nvSpPr>
          <p:spPr>
            <a:xfrm>
              <a:off x="466697" y="4212607"/>
              <a:ext cx="10374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rgbClr val="00B0F0"/>
                  </a:solidFill>
                </a:rPr>
                <a:t>R-GNN</a:t>
              </a:r>
              <a:endParaRPr lang="en-US" dirty="0">
                <a:solidFill>
                  <a:srgbClr val="00B0F0"/>
                </a:solidFill>
              </a:endParaRPr>
            </a:p>
          </p:txBody>
        </p:sp>
      </p:grp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875C2A05-67A6-FE46-ABF8-4036C57AF839}"/>
              </a:ext>
            </a:extLst>
          </p:cNvPr>
          <p:cNvSpPr/>
          <p:nvPr/>
        </p:nvSpPr>
        <p:spPr>
          <a:xfrm>
            <a:off x="5174045" y="4685000"/>
            <a:ext cx="339048" cy="777471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73B3BA69-28D8-3242-8BB8-4B402B7457B3}"/>
              </a:ext>
            </a:extLst>
          </p:cNvPr>
          <p:cNvSpPr/>
          <p:nvPr/>
        </p:nvSpPr>
        <p:spPr>
          <a:xfrm>
            <a:off x="2048309" y="4699821"/>
            <a:ext cx="1599459" cy="1179872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F3333A0-9944-4347-8EE1-E1995A4015F6}"/>
              </a:ext>
            </a:extLst>
          </p:cNvPr>
          <p:cNvSpPr txBox="1"/>
          <p:nvPr/>
        </p:nvSpPr>
        <p:spPr>
          <a:xfrm>
            <a:off x="589767" y="6218087"/>
            <a:ext cx="4870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</a:t>
            </a:r>
            <a:r>
              <a:rPr lang="zh-CN" altLang="en-US" sz="2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aggregation</a:t>
            </a:r>
            <a:r>
              <a:rPr lang="zh-CN" altLang="en-US" sz="2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</a:t>
            </a:r>
            <a:r>
              <a:rPr lang="zh-CN" altLang="en-US" sz="2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relation-specific</a:t>
            </a:r>
            <a:r>
              <a:rPr lang="zh-CN" altLang="en-US" sz="2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subgraph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DD945CA6-5916-6E44-8AB0-0B1AA4785089}"/>
              </a:ext>
            </a:extLst>
          </p:cNvPr>
          <p:cNvCxnSpPr>
            <a:cxnSpLocks/>
          </p:cNvCxnSpPr>
          <p:nvPr/>
        </p:nvCxnSpPr>
        <p:spPr>
          <a:xfrm flipV="1">
            <a:off x="2182761" y="5894870"/>
            <a:ext cx="328352" cy="352713"/>
          </a:xfrm>
          <a:prstGeom prst="straightConnector1">
            <a:avLst/>
          </a:prstGeom>
          <a:ln w="317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BBC86C00-DE86-F743-818E-C444BC1AE3AD}"/>
              </a:ext>
            </a:extLst>
          </p:cNvPr>
          <p:cNvCxnSpPr>
            <a:cxnSpLocks/>
          </p:cNvCxnSpPr>
          <p:nvPr/>
        </p:nvCxnSpPr>
        <p:spPr>
          <a:xfrm>
            <a:off x="4847303" y="4143783"/>
            <a:ext cx="326742" cy="541217"/>
          </a:xfrm>
          <a:prstGeom prst="straightConnector1">
            <a:avLst/>
          </a:prstGeom>
          <a:ln w="317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833DE7A-DA0D-1241-A743-A5F94B26B5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6528" y="1383680"/>
            <a:ext cx="1341336" cy="47801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0EC9F6D-98ED-B544-AFB4-72AAAC0044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3065" y="1463802"/>
            <a:ext cx="1243222" cy="12611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F7DB233-5921-D144-84AC-C54EBDC707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6819" y="1896783"/>
            <a:ext cx="2595056" cy="27392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68F8A88-AF58-E340-A5FD-F5B3934CA9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8559" y="3093572"/>
            <a:ext cx="3436826" cy="136041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9B5CAF9-AE06-1346-B306-17AA4E7275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2776" y="4597137"/>
            <a:ext cx="3629936" cy="16629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B4C2EBE6-53FD-9443-90A1-43617793A2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33770" y="4031745"/>
            <a:ext cx="1656855" cy="7967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6990B5A8-BB5D-B440-B850-EA7B89F458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8387" y="4233824"/>
            <a:ext cx="9779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1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 animBg="1"/>
      <p:bldP spid="26" grpId="0" animBg="1"/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CFFBEE-2579-DF42-B4D6-A3591FFE2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spc="-253" dirty="0">
                <a:solidFill>
                  <a:srgbClr val="C00000"/>
                </a:solidFill>
              </a:rPr>
              <a:t>R-GNN Variant:</a:t>
            </a:r>
            <a:r>
              <a:rPr lang="zh-CN" altLang="en-US" b="1" spc="-253" dirty="0">
                <a:solidFill>
                  <a:srgbClr val="C00000"/>
                </a:solidFill>
              </a:rPr>
              <a:t> </a:t>
            </a:r>
            <a:r>
              <a:rPr lang="en-US" altLang="zh-CN" b="1" spc="-253" dirty="0">
                <a:solidFill>
                  <a:srgbClr val="C00000"/>
                </a:solidFill>
              </a:rPr>
              <a:t>R-GCN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7DA292A9-F3FF-0D4C-A45C-4BBE99770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42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5F120E3-BD35-EE48-ACD4-9BB7C56BD2AE}"/>
              </a:ext>
            </a:extLst>
          </p:cNvPr>
          <p:cNvSpPr txBox="1"/>
          <p:nvPr/>
        </p:nvSpPr>
        <p:spPr>
          <a:xfrm>
            <a:off x="4176309" y="4869985"/>
            <a:ext cx="4987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Relation-specific</a:t>
            </a:r>
            <a:r>
              <a:rPr lang="zh-CN" altLang="en-US" sz="2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zh-CN" altLang="en-US" sz="2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zh-CN" altLang="en-US" sz="2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zh-CN" altLang="en-US" sz="2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learnable</a:t>
            </a:r>
            <a:r>
              <a:rPr lang="zh-CN" altLang="en-US" sz="2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weight</a:t>
            </a:r>
            <a:r>
              <a:rPr lang="zh-CN" altLang="en-US" sz="2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matrix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16793D8D-8C24-3041-BDE0-0299DFA39E39}"/>
              </a:ext>
            </a:extLst>
          </p:cNvPr>
          <p:cNvCxnSpPr>
            <a:cxnSpLocks/>
          </p:cNvCxnSpPr>
          <p:nvPr/>
        </p:nvCxnSpPr>
        <p:spPr>
          <a:xfrm flipH="1" flipV="1">
            <a:off x="5329298" y="4364211"/>
            <a:ext cx="317643" cy="479095"/>
          </a:xfrm>
          <a:prstGeom prst="straightConnector1">
            <a:avLst/>
          </a:prstGeom>
          <a:ln w="317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935EDE84-6437-724B-AE6A-A423576FC083}"/>
              </a:ext>
            </a:extLst>
          </p:cNvPr>
          <p:cNvGrpSpPr/>
          <p:nvPr/>
        </p:nvGrpSpPr>
        <p:grpSpPr>
          <a:xfrm>
            <a:off x="879330" y="3313470"/>
            <a:ext cx="10411966" cy="1176393"/>
            <a:chOff x="359593" y="3929398"/>
            <a:chExt cx="10931703" cy="1341850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4F769A97-7B81-4F43-AF95-136EFAF4CC32}"/>
                </a:ext>
              </a:extLst>
            </p:cNvPr>
            <p:cNvSpPr/>
            <p:nvPr/>
          </p:nvSpPr>
          <p:spPr>
            <a:xfrm>
              <a:off x="4568148" y="3929398"/>
              <a:ext cx="667821" cy="1125487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0D62EF32-7DAD-4A4C-A4AA-171119F15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9593" y="4145761"/>
              <a:ext cx="10931703" cy="1125487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8F99D29-1A7F-BE4D-B4E2-B3DE07851D35}"/>
              </a:ext>
            </a:extLst>
          </p:cNvPr>
          <p:cNvSpPr txBox="1"/>
          <p:nvPr/>
        </p:nvSpPr>
        <p:spPr>
          <a:xfrm>
            <a:off x="5488120" y="6362070"/>
            <a:ext cx="52918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i="1" dirty="0" err="1"/>
              <a:t>Schlichtkrull</a:t>
            </a:r>
            <a:r>
              <a:rPr lang="zh-CN" altLang="en-US" sz="1100" i="1" dirty="0"/>
              <a:t> </a:t>
            </a:r>
            <a:r>
              <a:rPr lang="en-US" altLang="zh-CN" sz="1100" i="1" dirty="0"/>
              <a:t>et</a:t>
            </a:r>
            <a:r>
              <a:rPr lang="zh-CN" altLang="en-US" sz="1100" i="1" dirty="0"/>
              <a:t> </a:t>
            </a:r>
            <a:r>
              <a:rPr lang="en-US" altLang="zh-CN" sz="1100" i="1" dirty="0"/>
              <a:t>al.</a:t>
            </a:r>
            <a:r>
              <a:rPr lang="zh-CN" altLang="en-US" sz="1100" i="1" dirty="0"/>
              <a:t> </a:t>
            </a:r>
            <a:r>
              <a:rPr lang="en-US" altLang="zh-CN" sz="1100" i="1" dirty="0"/>
              <a:t>“Modeling Relational Data with Graph Convolutional Networks”.</a:t>
            </a:r>
            <a:r>
              <a:rPr lang="zh-CN" altLang="en-US" sz="1100" i="1" dirty="0"/>
              <a:t> </a:t>
            </a:r>
            <a:r>
              <a:rPr lang="en-US" altLang="zh-CN" sz="1100" i="1" dirty="0"/>
              <a:t>2017.</a:t>
            </a:r>
            <a:r>
              <a:rPr lang="zh-CN" altLang="en-US" sz="1100" i="1" dirty="0"/>
              <a:t> </a:t>
            </a:r>
            <a:endParaRPr lang="en-US" sz="1100" i="1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F0DF764-C0EC-314C-B773-59CA55AA80B4}"/>
              </a:ext>
            </a:extLst>
          </p:cNvPr>
          <p:cNvSpPr txBox="1"/>
          <p:nvPr/>
        </p:nvSpPr>
        <p:spPr>
          <a:xfrm>
            <a:off x="879330" y="1674553"/>
            <a:ext cx="10474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Relation-specific</a:t>
            </a:r>
            <a:r>
              <a:rPr lang="zh-CN" altLang="en-US" sz="2400" dirty="0"/>
              <a:t> </a:t>
            </a:r>
            <a:r>
              <a:rPr lang="en-US" altLang="zh-CN" sz="2400" dirty="0"/>
              <a:t>node</a:t>
            </a:r>
            <a:r>
              <a:rPr lang="zh-CN" altLang="en-US" sz="2400" dirty="0"/>
              <a:t> </a:t>
            </a:r>
            <a:r>
              <a:rPr lang="en-US" altLang="zh-CN" sz="2400" dirty="0"/>
              <a:t>feature</a:t>
            </a:r>
            <a:r>
              <a:rPr lang="zh-CN" altLang="en-US" sz="2400" dirty="0"/>
              <a:t> </a:t>
            </a:r>
            <a:r>
              <a:rPr lang="en-US" altLang="zh-CN" sz="2400" dirty="0"/>
              <a:t>transformation</a:t>
            </a:r>
            <a:r>
              <a:rPr lang="zh-CN" altLang="en-US" sz="2400" dirty="0"/>
              <a:t> </a:t>
            </a:r>
            <a:r>
              <a:rPr lang="en-US" altLang="zh-CN" sz="2400" dirty="0"/>
              <a:t>during</a:t>
            </a:r>
            <a:r>
              <a:rPr lang="zh-CN" altLang="en-US" sz="2400" dirty="0"/>
              <a:t> </a:t>
            </a:r>
            <a:r>
              <a:rPr lang="en-US" altLang="zh-CN" sz="2400" dirty="0"/>
              <a:t>neighborhood</a:t>
            </a:r>
            <a:r>
              <a:rPr lang="zh-CN" altLang="en-US" sz="2400" dirty="0"/>
              <a:t> </a:t>
            </a:r>
            <a:r>
              <a:rPr lang="en-US" altLang="zh-CN" sz="2400" dirty="0"/>
              <a:t>aggregation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1290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CFFBEE-2579-DF42-B4D6-A3591FFE2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spc="-253" dirty="0">
                <a:solidFill>
                  <a:srgbClr val="C00000"/>
                </a:solidFill>
              </a:rPr>
              <a:t>R-GNN:</a:t>
            </a:r>
            <a:r>
              <a:rPr lang="zh-CN" altLang="en-US" b="1" spc="-253" dirty="0">
                <a:solidFill>
                  <a:srgbClr val="C00000"/>
                </a:solidFill>
              </a:rPr>
              <a:t> </a:t>
            </a:r>
            <a:r>
              <a:rPr lang="en-US" altLang="zh-CN" b="1" spc="-253" dirty="0">
                <a:solidFill>
                  <a:srgbClr val="C00000"/>
                </a:solidFill>
              </a:rPr>
              <a:t>Avoiding Over-parameterization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7DA292A9-F3FF-0D4C-A45C-4BBE99770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43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CD0E59D-A967-BB45-80D8-6C49D54FB9DA}"/>
              </a:ext>
            </a:extLst>
          </p:cNvPr>
          <p:cNvSpPr txBox="1"/>
          <p:nvPr/>
        </p:nvSpPr>
        <p:spPr>
          <a:xfrm>
            <a:off x="236306" y="1467498"/>
            <a:ext cx="94527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transformation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weight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matrix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relation is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expensive!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O(Rd^2)</a:t>
            </a:r>
            <a:r>
              <a:rPr lang="zh-CN" altLang="en-US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  <a:r>
              <a:rPr lang="zh-CN" altLang="en-US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</a:t>
            </a:r>
            <a:r>
              <a:rPr lang="zh-CN" altLang="en-US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GNN</a:t>
            </a:r>
            <a:r>
              <a:rPr lang="zh-CN" altLang="en-US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layer</a:t>
            </a:r>
            <a:r>
              <a:rPr lang="zh-CN" altLang="en-US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  <a:r>
              <a:rPr lang="zh-CN" altLang="en-US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zh-CN" altLang="en-US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zh-CN" altLang="en-US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zh-CN" altLang="en-US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</a:t>
            </a:r>
            <a:r>
              <a:rPr lang="zh-CN" altLang="en-US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zh-CN" altLang="en-US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</a:t>
            </a:r>
            <a:r>
              <a:rPr lang="zh-CN" altLang="en-US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2294EEC-E91E-7D41-936F-6A33966B8550}"/>
              </a:ext>
            </a:extLst>
          </p:cNvPr>
          <p:cNvSpPr txBox="1"/>
          <p:nvPr/>
        </p:nvSpPr>
        <p:spPr>
          <a:xfrm>
            <a:off x="282934" y="2259464"/>
            <a:ext cx="4830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How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avoid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over-parameterization?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6674C735-6140-3F47-8A12-BD10B1915A60}"/>
              </a:ext>
            </a:extLst>
          </p:cNvPr>
          <p:cNvGrpSpPr/>
          <p:nvPr/>
        </p:nvGrpSpPr>
        <p:grpSpPr>
          <a:xfrm>
            <a:off x="282934" y="2907933"/>
            <a:ext cx="8537306" cy="1671359"/>
            <a:chOff x="282934" y="2868605"/>
            <a:chExt cx="8537306" cy="1671359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51B5DCB1-1935-224F-B158-DB3DB154D422}"/>
                </a:ext>
              </a:extLst>
            </p:cNvPr>
            <p:cNvGrpSpPr/>
            <p:nvPr/>
          </p:nvGrpSpPr>
          <p:grpSpPr>
            <a:xfrm>
              <a:off x="282934" y="2868605"/>
              <a:ext cx="8537306" cy="1671359"/>
              <a:chOff x="282934" y="3222568"/>
              <a:chExt cx="8537306" cy="1671359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="" xmlns:a16="http://schemas.microsoft.com/office/drawing/2014/main" id="{5577A81A-3DD9-0243-93CF-6BA6A35887E4}"/>
                  </a:ext>
                </a:extLst>
              </p:cNvPr>
              <p:cNvGrpSpPr/>
              <p:nvPr/>
            </p:nvGrpSpPr>
            <p:grpSpPr>
              <a:xfrm>
                <a:off x="282934" y="3222568"/>
                <a:ext cx="8537306" cy="1563383"/>
                <a:chOff x="282934" y="3027362"/>
                <a:chExt cx="8537306" cy="1563383"/>
              </a:xfrm>
            </p:grpSpPr>
            <p:sp>
              <p:nvSpPr>
                <p:cNvPr id="10" name="TextBox 9">
                  <a:extLst>
                    <a:ext uri="{FF2B5EF4-FFF2-40B4-BE49-F238E27FC236}">
                      <a16:creationId xmlns="" xmlns:a16="http://schemas.microsoft.com/office/drawing/2014/main" id="{D4A3B303-4E1F-DE43-AE9B-AB82EC337682}"/>
                    </a:ext>
                  </a:extLst>
                </p:cNvPr>
                <p:cNvSpPr txBox="1"/>
                <p:nvPr/>
              </p:nvSpPr>
              <p:spPr>
                <a:xfrm>
                  <a:off x="5482980" y="3779983"/>
                  <a:ext cx="333726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2400" dirty="0">
                      <a:solidFill>
                        <a:srgbClr val="00B0F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O(RB</a:t>
                  </a:r>
                  <a:r>
                    <a:rPr lang="zh-CN" altLang="en-US" sz="2400" dirty="0">
                      <a:solidFill>
                        <a:srgbClr val="00B0F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altLang="zh-CN" sz="2400" dirty="0">
                      <a:solidFill>
                        <a:srgbClr val="00B0F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+</a:t>
                  </a:r>
                  <a:r>
                    <a:rPr lang="zh-CN" altLang="en-US" sz="2400" dirty="0">
                      <a:solidFill>
                        <a:srgbClr val="00B0F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altLang="zh-CN" sz="2400" dirty="0">
                      <a:solidFill>
                        <a:srgbClr val="00B0F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Bd^2)</a:t>
                  </a:r>
                  <a:r>
                    <a:rPr lang="zh-CN" altLang="en-US" sz="2400" dirty="0">
                      <a:solidFill>
                        <a:srgbClr val="00B0F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altLang="zh-CN" sz="2400" dirty="0">
                      <a:solidFill>
                        <a:srgbClr val="00B0F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parameters</a:t>
                  </a: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="" xmlns:a16="http://schemas.microsoft.com/office/drawing/2014/main" id="{D666C3EF-D081-2A4E-A9DA-56BCFB9D90CA}"/>
                    </a:ext>
                  </a:extLst>
                </p:cNvPr>
                <p:cNvSpPr txBox="1"/>
                <p:nvPr/>
              </p:nvSpPr>
              <p:spPr>
                <a:xfrm>
                  <a:off x="282934" y="3027362"/>
                  <a:ext cx="399269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2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Option</a:t>
                  </a:r>
                  <a:r>
                    <a:rPr lang="zh-CN" altLang="en-US" sz="2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altLang="zh-CN" sz="2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1)</a:t>
                  </a:r>
                  <a:r>
                    <a:rPr lang="zh-CN" altLang="en-US" sz="2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altLang="zh-CN" sz="2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basis</a:t>
                  </a:r>
                  <a:r>
                    <a:rPr lang="zh-CN" altLang="en-US" sz="2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altLang="zh-CN" sz="2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decomposition</a:t>
                  </a:r>
                  <a:endParaRPr lang="en-US" sz="2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pic>
              <p:nvPicPr>
                <p:cNvPr id="15" name="Picture 14">
                  <a:extLst>
                    <a:ext uri="{FF2B5EF4-FFF2-40B4-BE49-F238E27FC236}">
                      <a16:creationId xmlns="" xmlns:a16="http://schemas.microsoft.com/office/drawing/2014/main" id="{EA6A3396-6593-5E44-8132-261D97A13F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20522" y="3550671"/>
                  <a:ext cx="4729393" cy="1040074"/>
                </a:xfrm>
                <a:prstGeom prst="rect">
                  <a:avLst/>
                </a:prstGeom>
              </p:spPr>
            </p:pic>
          </p:grpSp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55E52DB9-46DA-9E41-B526-447A25D4FBD0}"/>
                  </a:ext>
                </a:extLst>
              </p:cNvPr>
              <p:cNvSpPr txBox="1"/>
              <p:nvPr/>
            </p:nvSpPr>
            <p:spPr>
              <a:xfrm>
                <a:off x="3067665" y="4493817"/>
                <a:ext cx="166667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Basis</a:t>
                </a:r>
                <a:r>
                  <a:rPr lang="zh-CN" altLang="en-US" sz="2000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000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matrices</a:t>
                </a:r>
              </a:p>
            </p:txBody>
          </p:sp>
          <p:cxnSp>
            <p:nvCxnSpPr>
              <p:cNvPr id="17" name="Straight Arrow Connector 16">
                <a:extLst>
                  <a:ext uri="{FF2B5EF4-FFF2-40B4-BE49-F238E27FC236}">
                    <a16:creationId xmlns="" xmlns:a16="http://schemas.microsoft.com/office/drawing/2014/main" id="{8299C4F6-89A8-084A-BC5E-C4C4EA43B98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35609" y="4480862"/>
                <a:ext cx="332056" cy="244768"/>
              </a:xfrm>
              <a:prstGeom prst="straightConnector1">
                <a:avLst/>
              </a:prstGeom>
              <a:ln w="317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DBBD203C-56C4-5A4B-AF0B-A74F58D3F118}"/>
                </a:ext>
              </a:extLst>
            </p:cNvPr>
            <p:cNvSpPr txBox="1"/>
            <p:nvPr/>
          </p:nvSpPr>
          <p:spPr>
            <a:xfrm>
              <a:off x="4434348" y="2868605"/>
              <a:ext cx="24776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rgbClr val="FF0000"/>
                  </a:solidFill>
                </a:rPr>
                <a:t>-</a:t>
              </a:r>
              <a:r>
                <a:rPr lang="zh-CN" altLang="en-US" sz="2400" dirty="0">
                  <a:solidFill>
                    <a:srgbClr val="FF0000"/>
                  </a:solidFill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</a:rPr>
                <a:t>linear hypothesis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F2DAEC27-E68F-0C4F-81E5-E4A5C4A61C32}"/>
              </a:ext>
            </a:extLst>
          </p:cNvPr>
          <p:cNvGrpSpPr/>
          <p:nvPr/>
        </p:nvGrpSpPr>
        <p:grpSpPr>
          <a:xfrm>
            <a:off x="313917" y="4817850"/>
            <a:ext cx="11690618" cy="1756738"/>
            <a:chOff x="313917" y="4778522"/>
            <a:chExt cx="11690618" cy="1756738"/>
          </a:xfrm>
        </p:grpSpPr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72BC68E2-0631-BF41-9947-77ED3284DD8D}"/>
                </a:ext>
              </a:extLst>
            </p:cNvPr>
            <p:cNvSpPr txBox="1"/>
            <p:nvPr/>
          </p:nvSpPr>
          <p:spPr>
            <a:xfrm>
              <a:off x="4203291" y="6135150"/>
              <a:ext cx="14727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Submatrices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="" xmlns:a16="http://schemas.microsoft.com/office/drawing/2014/main" id="{A1986638-B611-5644-940E-5402DE2ECA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71235" y="6122195"/>
              <a:ext cx="332056" cy="244768"/>
            </a:xfrm>
            <a:prstGeom prst="straightConnector1">
              <a:avLst/>
            </a:prstGeom>
            <a:ln w="317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1752E3EA-C900-4549-BF7E-934F52DA723D}"/>
                </a:ext>
              </a:extLst>
            </p:cNvPr>
            <p:cNvGrpSpPr/>
            <p:nvPr/>
          </p:nvGrpSpPr>
          <p:grpSpPr>
            <a:xfrm>
              <a:off x="313917" y="4778522"/>
              <a:ext cx="11690618" cy="1530356"/>
              <a:chOff x="313917" y="4778522"/>
              <a:chExt cx="11690618" cy="153035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="" xmlns:a16="http://schemas.microsoft.com/office/drawing/2014/main" id="{E9BD2C5E-63CF-3944-A728-5AD491874185}"/>
                  </a:ext>
                </a:extLst>
              </p:cNvPr>
              <p:cNvGrpSpPr/>
              <p:nvPr/>
            </p:nvGrpSpPr>
            <p:grpSpPr>
              <a:xfrm>
                <a:off x="313917" y="4778522"/>
                <a:ext cx="11690618" cy="1530356"/>
                <a:chOff x="313917" y="4903250"/>
                <a:chExt cx="11690618" cy="1530356"/>
              </a:xfrm>
            </p:grpSpPr>
            <p:sp>
              <p:nvSpPr>
                <p:cNvPr id="18" name="TextBox 17">
                  <a:extLst>
                    <a:ext uri="{FF2B5EF4-FFF2-40B4-BE49-F238E27FC236}">
                      <a16:creationId xmlns="" xmlns:a16="http://schemas.microsoft.com/office/drawing/2014/main" id="{979906F1-F2C0-6D4B-B3FC-3BB65D8DEF28}"/>
                    </a:ext>
                  </a:extLst>
                </p:cNvPr>
                <p:cNvSpPr txBox="1"/>
                <p:nvPr/>
              </p:nvSpPr>
              <p:spPr>
                <a:xfrm>
                  <a:off x="313917" y="4903250"/>
                  <a:ext cx="517327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2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Option</a:t>
                  </a:r>
                  <a:r>
                    <a:rPr lang="zh-CN" altLang="en-US" sz="2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altLang="zh-CN" sz="2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2)</a:t>
                  </a:r>
                  <a:r>
                    <a:rPr lang="zh-CN" altLang="en-US" sz="2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altLang="zh-CN" sz="2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block-diagonal</a:t>
                  </a:r>
                  <a:r>
                    <a:rPr lang="zh-CN" altLang="en-US" sz="2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altLang="zh-CN" sz="2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decomposition</a:t>
                  </a:r>
                  <a:endParaRPr lang="en-US" sz="2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="" xmlns:a16="http://schemas.microsoft.com/office/drawing/2014/main" id="{1C7C7E3E-45AA-7E4D-BF63-120A196BFE2B}"/>
                    </a:ext>
                  </a:extLst>
                </p:cNvPr>
                <p:cNvSpPr txBox="1"/>
                <p:nvPr/>
              </p:nvSpPr>
              <p:spPr>
                <a:xfrm>
                  <a:off x="9007111" y="5635803"/>
                  <a:ext cx="299742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2400" dirty="0">
                      <a:solidFill>
                        <a:srgbClr val="00B0F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O(Rd^2/B)</a:t>
                  </a:r>
                  <a:r>
                    <a:rPr lang="zh-CN" altLang="en-US" sz="2400" dirty="0">
                      <a:solidFill>
                        <a:srgbClr val="00B0F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altLang="zh-CN" sz="2400" dirty="0">
                      <a:solidFill>
                        <a:srgbClr val="00B0F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parameters</a:t>
                  </a:r>
                </a:p>
              </p:txBody>
            </p:sp>
            <p:pic>
              <p:nvPicPr>
                <p:cNvPr id="21" name="Picture 20">
                  <a:extLst>
                    <a:ext uri="{FF2B5EF4-FFF2-40B4-BE49-F238E27FC236}">
                      <a16:creationId xmlns="" xmlns:a16="http://schemas.microsoft.com/office/drawing/2014/main" id="{79C85F29-0625-1842-8F18-477E4F3835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20522" y="5486834"/>
                  <a:ext cx="8315513" cy="946772"/>
                </a:xfrm>
                <a:prstGeom prst="rect">
                  <a:avLst/>
                </a:prstGeom>
              </p:spPr>
            </p:pic>
          </p:grpSp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CD1A1548-8A80-1B43-B131-581CB7C6A639}"/>
                  </a:ext>
                </a:extLst>
              </p:cNvPr>
              <p:cNvSpPr txBox="1"/>
              <p:nvPr/>
            </p:nvSpPr>
            <p:spPr>
              <a:xfrm>
                <a:off x="5521798" y="4781656"/>
                <a:ext cx="273049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srgbClr val="FF0000"/>
                    </a:solidFill>
                  </a:rPr>
                  <a:t>-</a:t>
                </a:r>
                <a:r>
                  <a:rPr lang="zh-CN" alt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400" dirty="0">
                    <a:solidFill>
                      <a:srgbClr val="FF0000"/>
                    </a:solidFill>
                  </a:rPr>
                  <a:t>sparsity</a:t>
                </a:r>
                <a:r>
                  <a:rPr lang="en-US" sz="2400" dirty="0">
                    <a:solidFill>
                      <a:srgbClr val="FF0000"/>
                    </a:solidFill>
                  </a:rPr>
                  <a:t> hypothesis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437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CFFBEE-2579-DF42-B4D6-A3591FFE2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b="1" spc="-253" dirty="0">
                <a:solidFill>
                  <a:srgbClr val="C00000"/>
                </a:solidFill>
              </a:rPr>
              <a:t>Including</a:t>
            </a:r>
            <a:r>
              <a:rPr kumimoji="1" lang="zh-CN" altLang="en-US" b="1" spc="-253" dirty="0">
                <a:solidFill>
                  <a:srgbClr val="C00000"/>
                </a:solidFill>
              </a:rPr>
              <a:t> </a:t>
            </a:r>
            <a:r>
              <a:rPr kumimoji="1" lang="en-US" altLang="zh-CN" b="1" spc="-253" dirty="0">
                <a:solidFill>
                  <a:srgbClr val="C00000"/>
                </a:solidFill>
              </a:rPr>
              <a:t>Edge</a:t>
            </a:r>
            <a:r>
              <a:rPr kumimoji="1" lang="zh-CN" altLang="en-US" b="1" spc="-253" dirty="0">
                <a:solidFill>
                  <a:srgbClr val="C00000"/>
                </a:solidFill>
              </a:rPr>
              <a:t> </a:t>
            </a:r>
            <a:r>
              <a:rPr kumimoji="1" lang="en-US" altLang="zh-CN" b="1" spc="-253" dirty="0">
                <a:solidFill>
                  <a:srgbClr val="C00000"/>
                </a:solidFill>
              </a:rPr>
              <a:t>Embeddings</a:t>
            </a:r>
            <a:r>
              <a:rPr kumimoji="1" lang="zh-CN" altLang="en-US" b="1" spc="-253" dirty="0">
                <a:solidFill>
                  <a:srgbClr val="C00000"/>
                </a:solidFill>
              </a:rPr>
              <a:t> </a:t>
            </a:r>
            <a:r>
              <a:rPr kumimoji="1" lang="en-US" altLang="zh-CN" b="1" spc="-253" dirty="0">
                <a:solidFill>
                  <a:srgbClr val="C00000"/>
                </a:solidFill>
              </a:rPr>
              <a:t>in</a:t>
            </a:r>
            <a:r>
              <a:rPr kumimoji="1" lang="zh-CN" altLang="en-US" b="1" spc="-253" dirty="0">
                <a:solidFill>
                  <a:srgbClr val="C00000"/>
                </a:solidFill>
              </a:rPr>
              <a:t> </a:t>
            </a:r>
            <a:r>
              <a:rPr kumimoji="1" lang="en-US" altLang="zh-CN" b="1" spc="-253" dirty="0">
                <a:solidFill>
                  <a:srgbClr val="C00000"/>
                </a:solidFill>
              </a:rPr>
              <a:t>GNNs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7DA292A9-F3FF-0D4C-A45C-4BBE99770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44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1E7689FC-FDB7-6B4B-9B24-420B6058A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879" y="4072822"/>
            <a:ext cx="9343490" cy="90625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Variant 2) Update</a:t>
            </a:r>
            <a:r>
              <a:rPr lang="zh-CN" altLang="en-US" dirty="0"/>
              <a:t> </a:t>
            </a:r>
            <a:r>
              <a:rPr lang="en-US" altLang="zh-CN" dirty="0"/>
              <a:t>edge</a:t>
            </a:r>
            <a:r>
              <a:rPr lang="zh-CN" altLang="en-US" dirty="0"/>
              <a:t> </a:t>
            </a:r>
            <a:r>
              <a:rPr lang="en-US" altLang="zh-CN" dirty="0"/>
              <a:t>embedding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message</a:t>
            </a:r>
            <a:r>
              <a:rPr lang="zh-CN" altLang="en-US" dirty="0"/>
              <a:t> </a:t>
            </a:r>
            <a:r>
              <a:rPr lang="en-US" altLang="zh-CN" dirty="0"/>
              <a:t>passing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1E8F7EF-1F0A-FB49-A9BD-97D707276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966122"/>
            <a:ext cx="10604213" cy="906254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="" xmlns:a16="http://schemas.microsoft.com/office/drawing/2014/main" id="{E0A7A91B-78F8-B047-84F0-79C3EC58A58A}"/>
              </a:ext>
            </a:extLst>
          </p:cNvPr>
          <p:cNvSpPr txBox="1">
            <a:spLocks/>
          </p:cNvSpPr>
          <p:nvPr/>
        </p:nvSpPr>
        <p:spPr>
          <a:xfrm>
            <a:off x="585626" y="1550063"/>
            <a:ext cx="8352891" cy="906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/>
              <a:t>Variant 1)</a:t>
            </a:r>
            <a:r>
              <a:rPr lang="zh-CN" altLang="en-US" dirty="0"/>
              <a:t> </a:t>
            </a:r>
            <a:r>
              <a:rPr lang="en-US" altLang="zh-CN" dirty="0"/>
              <a:t>Include</a:t>
            </a:r>
            <a:r>
              <a:rPr lang="zh-CN" altLang="en-US" dirty="0"/>
              <a:t> </a:t>
            </a:r>
            <a:r>
              <a:rPr lang="en-US" altLang="zh-CN" dirty="0"/>
              <a:t>edge</a:t>
            </a:r>
            <a:r>
              <a:rPr lang="zh-CN" altLang="en-US" dirty="0"/>
              <a:t> </a:t>
            </a:r>
            <a:r>
              <a:rPr lang="en-US" altLang="zh-CN" dirty="0"/>
              <a:t>embeddings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message</a:t>
            </a:r>
            <a:r>
              <a:rPr lang="zh-CN" altLang="en-US" dirty="0"/>
              <a:t> </a:t>
            </a:r>
            <a:r>
              <a:rPr lang="en-US" altLang="zh-CN" dirty="0"/>
              <a:t>passing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CFBEF52-DE89-3141-ADD2-5A6C6F3BE81F}"/>
              </a:ext>
            </a:extLst>
          </p:cNvPr>
          <p:cNvGrpSpPr/>
          <p:nvPr/>
        </p:nvGrpSpPr>
        <p:grpSpPr>
          <a:xfrm>
            <a:off x="821929" y="2194099"/>
            <a:ext cx="8969868" cy="1531467"/>
            <a:chOff x="821929" y="2194099"/>
            <a:chExt cx="8969868" cy="1531467"/>
          </a:xfrm>
        </p:grpSpPr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1C26FF52-40E5-E94D-8B44-602FA41DFE49}"/>
                </a:ext>
              </a:extLst>
            </p:cNvPr>
            <p:cNvGrpSpPr/>
            <p:nvPr/>
          </p:nvGrpSpPr>
          <p:grpSpPr>
            <a:xfrm>
              <a:off x="821929" y="2194099"/>
              <a:ext cx="8407400" cy="1246947"/>
              <a:chOff x="1892300" y="2734503"/>
              <a:chExt cx="8407400" cy="1246947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="" xmlns:a16="http://schemas.microsoft.com/office/drawing/2014/main" id="{28B3BFB7-4921-E94F-A34D-F890510901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92300" y="2876550"/>
                <a:ext cx="8407400" cy="1104900"/>
              </a:xfrm>
              <a:prstGeom prst="rect">
                <a:avLst/>
              </a:prstGeom>
            </p:spPr>
          </p:pic>
          <p:sp>
            <p:nvSpPr>
              <p:cNvPr id="14" name="Oval 13">
                <a:extLst>
                  <a:ext uri="{FF2B5EF4-FFF2-40B4-BE49-F238E27FC236}">
                    <a16:creationId xmlns="" xmlns:a16="http://schemas.microsoft.com/office/drawing/2014/main" id="{EDCAD03C-2795-EC47-A084-12C17152B0FC}"/>
                  </a:ext>
                </a:extLst>
              </p:cNvPr>
              <p:cNvSpPr/>
              <p:nvPr/>
            </p:nvSpPr>
            <p:spPr>
              <a:xfrm>
                <a:off x="8610600" y="2734503"/>
                <a:ext cx="738883" cy="931575"/>
              </a:xfrm>
              <a:prstGeom prst="ellipse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FDAA312F-2A2B-BB42-9B05-5C200D982BF0}"/>
                </a:ext>
              </a:extLst>
            </p:cNvPr>
            <p:cNvSpPr txBox="1"/>
            <p:nvPr/>
          </p:nvSpPr>
          <p:spPr>
            <a:xfrm>
              <a:off x="7766371" y="3325456"/>
              <a:ext cx="20254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Edge</a:t>
              </a:r>
              <a:r>
                <a:rPr lang="zh-CN" altLang="en-US" sz="2000" dirty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000" dirty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embeddings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="" xmlns:a16="http://schemas.microsoft.com/office/drawing/2014/main" id="{A5BDD74B-4B4B-0946-8C7C-EC3A51AEAB5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91172" y="2978800"/>
              <a:ext cx="304227" cy="370816"/>
            </a:xfrm>
            <a:prstGeom prst="straightConnector1">
              <a:avLst/>
            </a:prstGeom>
            <a:ln w="317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961C6D36-F246-7E4C-B1E9-F5819D1BDCFA}"/>
              </a:ext>
            </a:extLst>
          </p:cNvPr>
          <p:cNvGrpSpPr/>
          <p:nvPr/>
        </p:nvGrpSpPr>
        <p:grpSpPr>
          <a:xfrm>
            <a:off x="6737862" y="4749023"/>
            <a:ext cx="4883600" cy="1336168"/>
            <a:chOff x="6737862" y="4749023"/>
            <a:chExt cx="4883600" cy="1336168"/>
          </a:xfrm>
        </p:grpSpPr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F9D543CB-50D6-9049-A10E-8AE88A3284A7}"/>
                </a:ext>
              </a:extLst>
            </p:cNvPr>
            <p:cNvSpPr/>
            <p:nvPr/>
          </p:nvSpPr>
          <p:spPr>
            <a:xfrm>
              <a:off x="8341613" y="4749023"/>
              <a:ext cx="3279849" cy="919014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417D47EC-75A5-514C-82E8-04459056DFF9}"/>
                </a:ext>
              </a:extLst>
            </p:cNvPr>
            <p:cNvSpPr txBox="1"/>
            <p:nvPr/>
          </p:nvSpPr>
          <p:spPr>
            <a:xfrm>
              <a:off x="6737862" y="5685081"/>
              <a:ext cx="28576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Update</a:t>
              </a:r>
              <a:r>
                <a:rPr lang="zh-CN" altLang="en-US" sz="2000" dirty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000" dirty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edge</a:t>
              </a:r>
              <a:r>
                <a:rPr lang="zh-CN" altLang="en-US" sz="2000" dirty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000" dirty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embeddings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="" xmlns:a16="http://schemas.microsoft.com/office/drawing/2014/main" id="{5A4BE2B4-81F0-5E42-ACFA-9AD35FD2D7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05878" y="5503500"/>
              <a:ext cx="471469" cy="199947"/>
            </a:xfrm>
            <a:prstGeom prst="straightConnector1">
              <a:avLst/>
            </a:prstGeom>
            <a:ln w="317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204D8EDE-2C30-394E-915E-9CBB63F4B939}"/>
              </a:ext>
            </a:extLst>
          </p:cNvPr>
          <p:cNvGrpSpPr/>
          <p:nvPr/>
        </p:nvGrpSpPr>
        <p:grpSpPr>
          <a:xfrm>
            <a:off x="3202651" y="6335919"/>
            <a:ext cx="6734536" cy="490975"/>
            <a:chOff x="3202651" y="6257262"/>
            <a:chExt cx="6734536" cy="490975"/>
          </a:xfrm>
        </p:grpSpPr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D83CC323-B112-644F-9244-C4118AA6FDCF}"/>
                </a:ext>
              </a:extLst>
            </p:cNvPr>
            <p:cNvSpPr txBox="1"/>
            <p:nvPr/>
          </p:nvSpPr>
          <p:spPr>
            <a:xfrm>
              <a:off x="3202651" y="6486627"/>
              <a:ext cx="573586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00" i="1" dirty="0" err="1"/>
                <a:t>Vashishth</a:t>
              </a:r>
              <a:r>
                <a:rPr lang="zh-CN" altLang="en-US" sz="1100" i="1" dirty="0"/>
                <a:t> </a:t>
              </a:r>
              <a:r>
                <a:rPr lang="en-US" altLang="zh-CN" sz="1100" i="1" dirty="0"/>
                <a:t>et</a:t>
              </a:r>
              <a:r>
                <a:rPr lang="zh-CN" altLang="en-US" sz="1100" i="1" dirty="0"/>
                <a:t> </a:t>
              </a:r>
              <a:r>
                <a:rPr lang="en-US" altLang="zh-CN" sz="1100" i="1" dirty="0"/>
                <a:t>al.</a:t>
              </a:r>
              <a:r>
                <a:rPr lang="zh-CN" altLang="en-US" sz="1100" i="1" dirty="0"/>
                <a:t> </a:t>
              </a:r>
              <a:r>
                <a:rPr lang="en-US" altLang="zh-CN" sz="1100" i="1" dirty="0"/>
                <a:t>“Composition-based Multi-Relational Graph Convolutional Networks”.</a:t>
              </a:r>
              <a:r>
                <a:rPr lang="zh-CN" altLang="en-US" sz="1100" i="1" dirty="0"/>
                <a:t> </a:t>
              </a:r>
              <a:r>
                <a:rPr lang="en-US" altLang="zh-CN" sz="1100" i="1" dirty="0"/>
                <a:t>ICLR</a:t>
              </a:r>
              <a:r>
                <a:rPr lang="zh-CN" altLang="en-US" sz="1100" i="1" dirty="0"/>
                <a:t> </a:t>
              </a:r>
              <a:r>
                <a:rPr lang="en-US" altLang="zh-CN" sz="1100" i="1" dirty="0"/>
                <a:t>2020.</a:t>
              </a:r>
              <a:r>
                <a:rPr lang="zh-CN" altLang="en-US" sz="1100" i="1" dirty="0"/>
                <a:t> </a:t>
              </a:r>
              <a:endParaRPr lang="en-US" sz="1100" i="1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D6D02A72-DCB5-094F-8E89-E60AF8ACEC7C}"/>
                </a:ext>
              </a:extLst>
            </p:cNvPr>
            <p:cNvSpPr txBox="1"/>
            <p:nvPr/>
          </p:nvSpPr>
          <p:spPr>
            <a:xfrm>
              <a:off x="3202651" y="6257262"/>
              <a:ext cx="67345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00" i="1" dirty="0"/>
                <a:t>Chen</a:t>
              </a:r>
              <a:r>
                <a:rPr lang="zh-CN" altLang="en-US" sz="1100" i="1" dirty="0"/>
                <a:t> </a:t>
              </a:r>
              <a:r>
                <a:rPr lang="en-US" altLang="zh-CN" sz="1100" i="1" dirty="0"/>
                <a:t>et</a:t>
              </a:r>
              <a:r>
                <a:rPr lang="zh-CN" altLang="en-US" sz="1100" i="1" dirty="0"/>
                <a:t> </a:t>
              </a:r>
              <a:r>
                <a:rPr lang="en-US" altLang="zh-CN" sz="1100" i="1" dirty="0"/>
                <a:t>al.</a:t>
              </a:r>
              <a:r>
                <a:rPr lang="zh-CN" altLang="en-US" sz="1100" i="1" dirty="0"/>
                <a:t> </a:t>
              </a:r>
              <a:r>
                <a:rPr lang="en-US" altLang="zh-CN" sz="1100" i="1" dirty="0"/>
                <a:t>“Toward Subgraph Guided Knowledge Graph Question Generation with Graph Neural Networks”.</a:t>
              </a:r>
              <a:r>
                <a:rPr lang="zh-CN" altLang="en-US" sz="1100" i="1" dirty="0"/>
                <a:t> </a:t>
              </a:r>
              <a:r>
                <a:rPr lang="en-US" altLang="zh-CN" sz="1100" i="1" dirty="0"/>
                <a:t>2020.</a:t>
              </a:r>
              <a:r>
                <a:rPr lang="zh-CN" altLang="en-US" sz="1100" i="1" dirty="0"/>
                <a:t> </a:t>
              </a:r>
              <a:endParaRPr lang="en-US" sz="11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42728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CFFBEE-2579-DF42-B4D6-A3591FFE2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b="1" spc="-253" dirty="0">
                <a:solidFill>
                  <a:srgbClr val="C00000"/>
                </a:solidFill>
              </a:rPr>
              <a:t>Multi-relational</a:t>
            </a:r>
            <a:r>
              <a:rPr kumimoji="1" lang="zh-CN" altLang="en-US" b="1" spc="-253" dirty="0">
                <a:solidFill>
                  <a:srgbClr val="C00000"/>
                </a:solidFill>
              </a:rPr>
              <a:t> </a:t>
            </a:r>
            <a:r>
              <a:rPr kumimoji="1" lang="en-US" altLang="zh-CN" b="1" spc="-253" dirty="0">
                <a:solidFill>
                  <a:srgbClr val="C00000"/>
                </a:solidFill>
              </a:rPr>
              <a:t>Graph</a:t>
            </a:r>
            <a:r>
              <a:rPr kumimoji="1" lang="zh-CN" altLang="en-US" b="1" spc="-253" dirty="0">
                <a:solidFill>
                  <a:srgbClr val="C00000"/>
                </a:solidFill>
              </a:rPr>
              <a:t> </a:t>
            </a:r>
            <a:r>
              <a:rPr kumimoji="1" lang="en-US" altLang="zh-CN" b="1" spc="-253" dirty="0">
                <a:solidFill>
                  <a:srgbClr val="C00000"/>
                </a:solidFill>
              </a:rPr>
              <a:t>Transformers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7DA292A9-F3FF-0D4C-A45C-4BBE99770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45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1E7689FC-FDB7-6B4B-9B24-420B6058A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Transformers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special</a:t>
            </a:r>
            <a:r>
              <a:rPr lang="zh-CN" altLang="en-US" dirty="0"/>
              <a:t> </a:t>
            </a:r>
            <a:r>
              <a:rPr lang="en-US" altLang="zh-CN" dirty="0"/>
              <a:t>class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GNNs</a:t>
            </a:r>
            <a:r>
              <a:rPr lang="zh-CN" altLang="en-US" dirty="0"/>
              <a:t> </a:t>
            </a:r>
            <a:r>
              <a:rPr lang="en-US" altLang="zh-CN" dirty="0"/>
              <a:t>which</a:t>
            </a:r>
          </a:p>
          <a:p>
            <a:pPr lvl="1"/>
            <a:r>
              <a:rPr lang="en-US" altLang="zh-CN" dirty="0"/>
              <a:t>jointly</a:t>
            </a:r>
            <a:r>
              <a:rPr lang="zh-CN" altLang="en-US" dirty="0"/>
              <a:t> </a:t>
            </a:r>
            <a:r>
              <a:rPr lang="en-US" altLang="zh-CN" dirty="0"/>
              <a:t>learn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encode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fully-connected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graph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/>
              <a:t>via</a:t>
            </a:r>
            <a:r>
              <a:rPr lang="zh-CN" altLang="en-US" dirty="0"/>
              <a:t> </a:t>
            </a:r>
            <a:r>
              <a:rPr lang="en-US" altLang="zh-CN" dirty="0"/>
              <a:t>self-attention</a:t>
            </a:r>
          </a:p>
          <a:p>
            <a:pPr lvl="1"/>
            <a:r>
              <a:rPr lang="en-US" altLang="zh-CN" dirty="0"/>
              <a:t>share</a:t>
            </a:r>
            <a:r>
              <a:rPr lang="zh-CN" altLang="en-US" dirty="0"/>
              <a:t> </a:t>
            </a: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similarities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GAT</a:t>
            </a:r>
          </a:p>
          <a:p>
            <a:pPr lvl="1"/>
            <a:r>
              <a:rPr lang="en-US" altLang="zh-CN" dirty="0"/>
              <a:t>fail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effectively</a:t>
            </a:r>
            <a:r>
              <a:rPr lang="zh-CN" altLang="en-US" dirty="0"/>
              <a:t> </a:t>
            </a:r>
            <a:r>
              <a:rPr lang="en-US" altLang="zh-CN" dirty="0"/>
              <a:t>handle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arbitrary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graph-structured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data</a:t>
            </a:r>
          </a:p>
          <a:p>
            <a:pPr lvl="2"/>
            <a:r>
              <a:rPr lang="en-US" altLang="zh-CN" dirty="0"/>
              <a:t>e.g.,</a:t>
            </a:r>
            <a:r>
              <a:rPr lang="zh-CN" altLang="en-US" dirty="0"/>
              <a:t> </a:t>
            </a:r>
            <a:r>
              <a:rPr lang="en-US" altLang="zh-CN" dirty="0"/>
              <a:t>position</a:t>
            </a:r>
            <a:r>
              <a:rPr lang="zh-CN" altLang="en-US" dirty="0"/>
              <a:t> </a:t>
            </a:r>
            <a:r>
              <a:rPr lang="en-US" altLang="zh-CN" dirty="0"/>
              <a:t>embeddings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sequential</a:t>
            </a:r>
            <a:r>
              <a:rPr lang="zh-CN" altLang="en-US" dirty="0"/>
              <a:t> </a:t>
            </a:r>
            <a:r>
              <a:rPr lang="en-US" altLang="zh-CN" dirty="0"/>
              <a:t>data,</a:t>
            </a:r>
            <a:r>
              <a:rPr lang="zh-CN" altLang="en-US" dirty="0"/>
              <a:t> </a:t>
            </a:r>
            <a:r>
              <a:rPr lang="en-US" altLang="zh-CN" dirty="0"/>
              <a:t>removing</a:t>
            </a:r>
            <a:r>
              <a:rPr lang="zh-CN" altLang="en-US" dirty="0"/>
              <a:t> </a:t>
            </a:r>
            <a:r>
              <a:rPr lang="en-US" altLang="zh-CN" dirty="0"/>
              <a:t>position</a:t>
            </a:r>
            <a:r>
              <a:rPr lang="zh-CN" altLang="en-US" dirty="0"/>
              <a:t> </a:t>
            </a:r>
            <a:r>
              <a:rPr lang="en-US" altLang="zh-CN" dirty="0"/>
              <a:t>embeddings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set</a:t>
            </a:r>
          </a:p>
          <a:p>
            <a:r>
              <a:rPr lang="en-US" altLang="zh-CN" dirty="0"/>
              <a:t>Multi-relational</a:t>
            </a:r>
            <a:r>
              <a:rPr lang="zh-CN" altLang="en-US" dirty="0"/>
              <a:t> </a:t>
            </a:r>
            <a:r>
              <a:rPr lang="en-US" altLang="zh-CN" dirty="0"/>
              <a:t>graph</a:t>
            </a:r>
            <a:r>
              <a:rPr lang="zh-CN" altLang="en-US" dirty="0"/>
              <a:t> </a:t>
            </a:r>
            <a:r>
              <a:rPr lang="en-US" altLang="zh-CN" dirty="0"/>
              <a:t>transformers</a:t>
            </a:r>
          </a:p>
          <a:p>
            <a:pPr lvl="1"/>
            <a:r>
              <a:rPr lang="en-US" altLang="zh-CN" dirty="0"/>
              <a:t>employed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structure-aware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self-attention</a:t>
            </a:r>
          </a:p>
          <a:p>
            <a:pPr lvl="1"/>
            <a:r>
              <a:rPr lang="en-US" altLang="zh-CN" dirty="0"/>
              <a:t>respect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various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relation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types</a:t>
            </a:r>
          </a:p>
        </p:txBody>
      </p:sp>
    </p:spTree>
    <p:extLst>
      <p:ext uri="{BB962C8B-B14F-4D97-AF65-F5344CB8AC3E}">
        <p14:creationId xmlns:p14="http://schemas.microsoft.com/office/powerpoint/2010/main" val="185985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CFFBEE-2579-DF42-B4D6-A3591FFE2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b="1" spc="-253" dirty="0">
                <a:solidFill>
                  <a:srgbClr val="C00000"/>
                </a:solidFill>
              </a:rPr>
              <a:t>R-GAT</a:t>
            </a:r>
            <a:r>
              <a:rPr kumimoji="1" lang="zh-CN" altLang="en-US" b="1" spc="-253" dirty="0">
                <a:solidFill>
                  <a:srgbClr val="C00000"/>
                </a:solidFill>
              </a:rPr>
              <a:t> </a:t>
            </a:r>
            <a:r>
              <a:rPr kumimoji="1" lang="en-US" altLang="zh-CN" b="1" spc="-253" dirty="0">
                <a:solidFill>
                  <a:srgbClr val="C00000"/>
                </a:solidFill>
              </a:rPr>
              <a:t>based</a:t>
            </a:r>
            <a:r>
              <a:rPr kumimoji="1" lang="zh-CN" altLang="en-US" b="1" spc="-253" dirty="0">
                <a:solidFill>
                  <a:srgbClr val="C00000"/>
                </a:solidFill>
              </a:rPr>
              <a:t> </a:t>
            </a:r>
            <a:r>
              <a:rPr kumimoji="1" lang="en-US" altLang="zh-CN" b="1" spc="-253" dirty="0">
                <a:solidFill>
                  <a:srgbClr val="C00000"/>
                </a:solidFill>
              </a:rPr>
              <a:t>Graph</a:t>
            </a:r>
            <a:r>
              <a:rPr kumimoji="1" lang="zh-CN" altLang="en-US" b="1" spc="-253" dirty="0">
                <a:solidFill>
                  <a:srgbClr val="C00000"/>
                </a:solidFill>
              </a:rPr>
              <a:t> </a:t>
            </a:r>
            <a:r>
              <a:rPr kumimoji="1" lang="en-US" altLang="zh-CN" b="1" spc="-253" dirty="0">
                <a:solidFill>
                  <a:srgbClr val="C00000"/>
                </a:solidFill>
              </a:rPr>
              <a:t>Transformers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7DA292A9-F3FF-0D4C-A45C-4BBE99770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46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AB67AE1-FAFC-AF40-A3B1-A01E7D25E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978" y="2591415"/>
            <a:ext cx="4892564" cy="139274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3E3E1FA9-ECB3-674F-AA17-90DBD9D8F039}"/>
              </a:ext>
            </a:extLst>
          </p:cNvPr>
          <p:cNvGrpSpPr/>
          <p:nvPr/>
        </p:nvGrpSpPr>
        <p:grpSpPr>
          <a:xfrm>
            <a:off x="696033" y="3336191"/>
            <a:ext cx="2799532" cy="1567487"/>
            <a:chOff x="696033" y="3336191"/>
            <a:chExt cx="2799532" cy="1567487"/>
          </a:xfrm>
        </p:grpSpPr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C5AE5E6A-C7C4-6540-8DD2-B963989F0BC9}"/>
                </a:ext>
              </a:extLst>
            </p:cNvPr>
            <p:cNvSpPr/>
            <p:nvPr/>
          </p:nvSpPr>
          <p:spPr>
            <a:xfrm>
              <a:off x="2683744" y="3336191"/>
              <a:ext cx="623929" cy="876444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E3CCE5EE-30BE-784E-BF3F-F9F885BD97AD}"/>
                </a:ext>
              </a:extLst>
            </p:cNvPr>
            <p:cNvSpPr txBox="1"/>
            <p:nvPr/>
          </p:nvSpPr>
          <p:spPr>
            <a:xfrm>
              <a:off x="696033" y="4638767"/>
              <a:ext cx="2799532" cy="2649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B0F0"/>
                  </a:solidFill>
                </a:rPr>
                <a:t>Relation-specific</a:t>
              </a:r>
              <a:r>
                <a:rPr lang="zh-CN" altLang="en-US" dirty="0">
                  <a:solidFill>
                    <a:srgbClr val="00B0F0"/>
                  </a:solidFill>
                </a:rPr>
                <a:t> </a:t>
              </a:r>
              <a:r>
                <a:rPr lang="en-US" altLang="zh-CN" dirty="0">
                  <a:solidFill>
                    <a:srgbClr val="00B0F0"/>
                  </a:solidFill>
                </a:rPr>
                <a:t>learnable</a:t>
              </a:r>
              <a:r>
                <a:rPr lang="zh-CN" altLang="en-US" dirty="0">
                  <a:solidFill>
                    <a:srgbClr val="00B0F0"/>
                  </a:solidFill>
                </a:rPr>
                <a:t> </a:t>
              </a:r>
              <a:r>
                <a:rPr lang="en-US" altLang="zh-CN" dirty="0">
                  <a:solidFill>
                    <a:srgbClr val="00B0F0"/>
                  </a:solidFill>
                </a:rPr>
                <a:t>weight</a:t>
              </a:r>
              <a:r>
                <a:rPr lang="zh-CN" altLang="en-US" dirty="0">
                  <a:solidFill>
                    <a:srgbClr val="00B0F0"/>
                  </a:solidFill>
                </a:rPr>
                <a:t> </a:t>
              </a:r>
              <a:r>
                <a:rPr lang="en-US" altLang="zh-CN" dirty="0">
                  <a:solidFill>
                    <a:srgbClr val="00B0F0"/>
                  </a:solidFill>
                </a:rPr>
                <a:t>matrix</a:t>
              </a:r>
              <a:endParaRPr lang="en-US" dirty="0">
                <a:solidFill>
                  <a:srgbClr val="00B0F0"/>
                </a:solidFill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="" xmlns:a16="http://schemas.microsoft.com/office/drawing/2014/main" id="{01C3677B-6269-9744-A54D-0CD9AAB2C2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45414" y="4278136"/>
              <a:ext cx="309270" cy="339445"/>
            </a:xfrm>
            <a:prstGeom prst="straightConnector1">
              <a:avLst/>
            </a:prstGeom>
            <a:ln w="317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A55BD06C-950A-1242-A64E-F965207855F7}"/>
              </a:ext>
            </a:extLst>
          </p:cNvPr>
          <p:cNvGrpSpPr/>
          <p:nvPr/>
        </p:nvGrpSpPr>
        <p:grpSpPr>
          <a:xfrm>
            <a:off x="732716" y="1752142"/>
            <a:ext cx="2794361" cy="1444295"/>
            <a:chOff x="732716" y="1752142"/>
            <a:chExt cx="2794361" cy="1444295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EE301319-3110-654C-855B-4C186BBB5402}"/>
                </a:ext>
              </a:extLst>
            </p:cNvPr>
            <p:cNvSpPr/>
            <p:nvPr/>
          </p:nvSpPr>
          <p:spPr>
            <a:xfrm>
              <a:off x="2954684" y="2480996"/>
              <a:ext cx="572393" cy="715441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7C629E45-F721-6143-BF7C-D2F1070688B5}"/>
                </a:ext>
              </a:extLst>
            </p:cNvPr>
            <p:cNvSpPr txBox="1"/>
            <p:nvPr/>
          </p:nvSpPr>
          <p:spPr>
            <a:xfrm>
              <a:off x="732716" y="1752142"/>
              <a:ext cx="2611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00B0F0"/>
                  </a:solidFill>
                </a:rPr>
                <a:t>GAT-like</a:t>
              </a:r>
              <a:r>
                <a:rPr lang="zh-CN" altLang="en-US" dirty="0">
                  <a:solidFill>
                    <a:srgbClr val="00B0F0"/>
                  </a:solidFill>
                </a:rPr>
                <a:t> </a:t>
              </a:r>
              <a:r>
                <a:rPr lang="en-US" altLang="zh-CN" dirty="0">
                  <a:solidFill>
                    <a:srgbClr val="00B0F0"/>
                  </a:solidFill>
                </a:rPr>
                <a:t>masked</a:t>
              </a:r>
              <a:r>
                <a:rPr lang="zh-CN" altLang="en-US" dirty="0">
                  <a:solidFill>
                    <a:srgbClr val="00B0F0"/>
                  </a:solidFill>
                </a:rPr>
                <a:t> </a:t>
              </a:r>
              <a:r>
                <a:rPr lang="en-US" altLang="zh-CN" dirty="0">
                  <a:solidFill>
                    <a:srgbClr val="00B0F0"/>
                  </a:solidFill>
                </a:rPr>
                <a:t>attention</a:t>
              </a:r>
              <a:endParaRPr lang="en-US" dirty="0">
                <a:solidFill>
                  <a:srgbClr val="00B0F0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="" xmlns:a16="http://schemas.microsoft.com/office/drawing/2014/main" id="{28BCF1D0-C60B-8E44-B5A1-AC2BA291CACF}"/>
                </a:ext>
              </a:extLst>
            </p:cNvPr>
            <p:cNvCxnSpPr>
              <a:cxnSpLocks/>
            </p:cNvCxnSpPr>
            <p:nvPr/>
          </p:nvCxnSpPr>
          <p:spPr>
            <a:xfrm>
              <a:off x="2871019" y="2120284"/>
              <a:ext cx="238970" cy="345190"/>
            </a:xfrm>
            <a:prstGeom prst="straightConnector1">
              <a:avLst/>
            </a:prstGeom>
            <a:ln w="317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C7894FA-4256-1544-80F4-F1D453908C82}"/>
              </a:ext>
            </a:extLst>
          </p:cNvPr>
          <p:cNvSpPr txBox="1"/>
          <p:nvPr/>
        </p:nvSpPr>
        <p:spPr>
          <a:xfrm>
            <a:off x="5089519" y="6452490"/>
            <a:ext cx="53527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i="1" dirty="0"/>
              <a:t>Yao</a:t>
            </a:r>
            <a:r>
              <a:rPr lang="zh-CN" altLang="en-US" sz="1100" i="1" dirty="0"/>
              <a:t> </a:t>
            </a:r>
            <a:r>
              <a:rPr lang="en-US" altLang="zh-CN" sz="1100" i="1" dirty="0"/>
              <a:t>et</a:t>
            </a:r>
            <a:r>
              <a:rPr lang="zh-CN" altLang="en-US" sz="1100" i="1" dirty="0"/>
              <a:t> </a:t>
            </a:r>
            <a:r>
              <a:rPr lang="en-US" altLang="zh-CN" sz="1100" i="1" dirty="0"/>
              <a:t>al.</a:t>
            </a:r>
            <a:r>
              <a:rPr lang="zh-CN" altLang="en-US" sz="1100" i="1" dirty="0"/>
              <a:t> </a:t>
            </a:r>
            <a:r>
              <a:rPr lang="en-US" altLang="zh-CN" sz="1100" i="1" dirty="0"/>
              <a:t>“Heterogeneous Graph Transformer for Graph-to-Sequence Learning”.</a:t>
            </a:r>
            <a:r>
              <a:rPr lang="zh-CN" altLang="en-US" sz="1100" i="1" dirty="0"/>
              <a:t> </a:t>
            </a:r>
            <a:r>
              <a:rPr lang="en-US" altLang="zh-CN" sz="1100" i="1" dirty="0"/>
              <a:t>ACL</a:t>
            </a:r>
            <a:r>
              <a:rPr lang="zh-CN" altLang="en-US" sz="1100" i="1" dirty="0"/>
              <a:t> </a:t>
            </a:r>
            <a:r>
              <a:rPr lang="en-US" altLang="zh-CN" sz="1100" i="1" dirty="0"/>
              <a:t>2020.</a:t>
            </a:r>
            <a:endParaRPr lang="en-US" sz="1100" i="1" dirty="0"/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6B79B79-B236-D843-A03D-EB9ADF8F281B}"/>
              </a:ext>
            </a:extLst>
          </p:cNvPr>
          <p:cNvGrpSpPr/>
          <p:nvPr/>
        </p:nvGrpSpPr>
        <p:grpSpPr>
          <a:xfrm>
            <a:off x="5488366" y="1375508"/>
            <a:ext cx="6334149" cy="4388534"/>
            <a:chOff x="5732206" y="1375508"/>
            <a:chExt cx="6334149" cy="4388534"/>
          </a:xfrm>
        </p:grpSpPr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C4163300-FE46-FC4D-9156-6B4030702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5667" y="1375508"/>
              <a:ext cx="5720688" cy="438853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BF42EC56-6295-F045-BC7A-91762DC66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32206" y="5053780"/>
              <a:ext cx="2679700" cy="1802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692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CFFBEE-2579-DF42-B4D6-A3591FFE2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b="1" spc="-253" dirty="0">
                <a:solidFill>
                  <a:srgbClr val="C00000"/>
                </a:solidFill>
              </a:rPr>
              <a:t>Structure-aware Self-attention based Graph Transformers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7DA292A9-F3FF-0D4C-A45C-4BBE99770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47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67EBBD3-6EFE-DE4A-890B-DBEB598A9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70" y="2262823"/>
            <a:ext cx="5982703" cy="238001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997E952D-E065-5F44-BAEF-5FBC0D4E1FAD}"/>
              </a:ext>
            </a:extLst>
          </p:cNvPr>
          <p:cNvGrpSpPr/>
          <p:nvPr/>
        </p:nvGrpSpPr>
        <p:grpSpPr>
          <a:xfrm>
            <a:off x="5066196" y="2213270"/>
            <a:ext cx="1844864" cy="2016685"/>
            <a:chOff x="7298123" y="2213270"/>
            <a:chExt cx="1844864" cy="2016685"/>
          </a:xfrm>
        </p:grpSpPr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2266B309-8ACF-504B-B267-1578E37A9290}"/>
                </a:ext>
              </a:extLst>
            </p:cNvPr>
            <p:cNvSpPr/>
            <p:nvPr/>
          </p:nvSpPr>
          <p:spPr>
            <a:xfrm>
              <a:off x="7433517" y="2213270"/>
              <a:ext cx="534010" cy="637644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1B4E85CE-8C64-F14C-996A-E904AEC94165}"/>
                </a:ext>
              </a:extLst>
            </p:cNvPr>
            <p:cNvSpPr/>
            <p:nvPr/>
          </p:nvSpPr>
          <p:spPr>
            <a:xfrm>
              <a:off x="8249796" y="3660518"/>
              <a:ext cx="550079" cy="569437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21208941-9427-5948-B789-95BA1CDB9685}"/>
                </a:ext>
              </a:extLst>
            </p:cNvPr>
            <p:cNvSpPr txBox="1"/>
            <p:nvPr/>
          </p:nvSpPr>
          <p:spPr>
            <a:xfrm>
              <a:off x="7298123" y="3116373"/>
              <a:ext cx="18448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B0F0"/>
                  </a:solidFill>
                </a:rPr>
                <a:t>Edge</a:t>
              </a:r>
              <a:r>
                <a:rPr lang="zh-CN" altLang="en-US" dirty="0">
                  <a:solidFill>
                    <a:srgbClr val="00B0F0"/>
                  </a:solidFill>
                </a:rPr>
                <a:t> </a:t>
              </a:r>
              <a:r>
                <a:rPr lang="en-US" altLang="zh-CN" dirty="0">
                  <a:solidFill>
                    <a:srgbClr val="00B0F0"/>
                  </a:solidFill>
                </a:rPr>
                <a:t>embeddings</a:t>
              </a:r>
              <a:endParaRPr lang="en-US" dirty="0">
                <a:solidFill>
                  <a:srgbClr val="00B0F0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="" xmlns:a16="http://schemas.microsoft.com/office/drawing/2014/main" id="{A963421C-F0EA-6B47-9887-A5C603E5314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00524" y="2897617"/>
              <a:ext cx="175119" cy="288035"/>
            </a:xfrm>
            <a:prstGeom prst="straightConnector1">
              <a:avLst/>
            </a:prstGeom>
            <a:ln w="317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="" xmlns:a16="http://schemas.microsoft.com/office/drawing/2014/main" id="{CD2CBE60-DB0E-EA45-9A76-2F5A4428871D}"/>
                </a:ext>
              </a:extLst>
            </p:cNvPr>
            <p:cNvCxnSpPr>
              <a:cxnSpLocks/>
            </p:cNvCxnSpPr>
            <p:nvPr/>
          </p:nvCxnSpPr>
          <p:spPr>
            <a:xfrm>
              <a:off x="7967527" y="3464204"/>
              <a:ext cx="360400" cy="240260"/>
            </a:xfrm>
            <a:prstGeom prst="straightConnector1">
              <a:avLst/>
            </a:prstGeom>
            <a:ln w="317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3360372B-4D64-054E-BD34-77DEBDB305EB}"/>
              </a:ext>
            </a:extLst>
          </p:cNvPr>
          <p:cNvGrpSpPr/>
          <p:nvPr/>
        </p:nvGrpSpPr>
        <p:grpSpPr>
          <a:xfrm>
            <a:off x="4656899" y="6244159"/>
            <a:ext cx="6067687" cy="452212"/>
            <a:chOff x="4981364" y="5862855"/>
            <a:chExt cx="6067687" cy="452212"/>
          </a:xfrm>
        </p:grpSpPr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D326CBFE-45CF-F646-B9DF-2287EDF153EB}"/>
                </a:ext>
              </a:extLst>
            </p:cNvPr>
            <p:cNvSpPr txBox="1"/>
            <p:nvPr/>
          </p:nvSpPr>
          <p:spPr>
            <a:xfrm>
              <a:off x="4981364" y="5862855"/>
              <a:ext cx="53222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00" i="1" dirty="0"/>
                <a:t>Xiao</a:t>
              </a:r>
              <a:r>
                <a:rPr lang="zh-CN" altLang="en-US" sz="1100" i="1" dirty="0"/>
                <a:t> </a:t>
              </a:r>
              <a:r>
                <a:rPr lang="en-US" altLang="zh-CN" sz="1100" i="1" dirty="0"/>
                <a:t>et</a:t>
              </a:r>
              <a:r>
                <a:rPr lang="zh-CN" altLang="en-US" sz="1100" i="1" dirty="0"/>
                <a:t> </a:t>
              </a:r>
              <a:r>
                <a:rPr lang="en-US" altLang="zh-CN" sz="1100" i="1" dirty="0"/>
                <a:t>al.</a:t>
              </a:r>
              <a:r>
                <a:rPr lang="zh-CN" altLang="en-US" sz="1100" i="1" dirty="0"/>
                <a:t> </a:t>
              </a:r>
              <a:r>
                <a:rPr lang="en-US" altLang="zh-CN" sz="1100" i="1" dirty="0"/>
                <a:t>“Lattice-Based Transformer Encoder for Neural Machine Translation”.</a:t>
              </a:r>
              <a:r>
                <a:rPr lang="zh-CN" altLang="en-US" sz="1100" i="1" dirty="0"/>
                <a:t> </a:t>
              </a:r>
              <a:r>
                <a:rPr lang="en-US" altLang="zh-CN" sz="1100" i="1" dirty="0"/>
                <a:t>ACL</a:t>
              </a:r>
              <a:r>
                <a:rPr lang="zh-CN" altLang="en-US" sz="1100" i="1" dirty="0"/>
                <a:t> </a:t>
              </a:r>
              <a:r>
                <a:rPr lang="en-US" altLang="zh-CN" sz="1100" i="1" dirty="0"/>
                <a:t>2019.</a:t>
              </a:r>
              <a:endParaRPr lang="en-US" sz="1100" i="1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7F1E0FF8-C7D5-FF4C-BEAF-481D1C83DA16}"/>
                </a:ext>
              </a:extLst>
            </p:cNvPr>
            <p:cNvSpPr txBox="1"/>
            <p:nvPr/>
          </p:nvSpPr>
          <p:spPr>
            <a:xfrm>
              <a:off x="4981364" y="6053457"/>
              <a:ext cx="60676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00" i="1" dirty="0"/>
                <a:t>Zhu</a:t>
              </a:r>
              <a:r>
                <a:rPr lang="zh-CN" altLang="en-US" sz="1100" i="1" dirty="0"/>
                <a:t> </a:t>
              </a:r>
              <a:r>
                <a:rPr lang="en-US" altLang="zh-CN" sz="1100" i="1" dirty="0"/>
                <a:t>et</a:t>
              </a:r>
              <a:r>
                <a:rPr lang="zh-CN" altLang="en-US" sz="1100" i="1" dirty="0"/>
                <a:t> </a:t>
              </a:r>
              <a:r>
                <a:rPr lang="en-US" altLang="zh-CN" sz="1100" i="1" dirty="0"/>
                <a:t>al.</a:t>
              </a:r>
              <a:r>
                <a:rPr lang="zh-CN" altLang="en-US" sz="1100" i="1" dirty="0"/>
                <a:t> </a:t>
              </a:r>
              <a:r>
                <a:rPr lang="en-US" altLang="zh-CN" sz="1100" i="1" dirty="0"/>
                <a:t>“Modeling Graph Structure in Transformer for Better AMR-to-Text Generation”.</a:t>
              </a:r>
              <a:r>
                <a:rPr lang="zh-CN" altLang="en-US" sz="1100" i="1" dirty="0"/>
                <a:t> </a:t>
              </a:r>
              <a:r>
                <a:rPr lang="en-US" altLang="zh-CN" sz="1100" i="1" dirty="0"/>
                <a:t>EMNLP 2019.</a:t>
              </a:r>
              <a:endParaRPr lang="en-US" sz="1100" i="1" dirty="0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CE98B6F-E0F3-7E41-B0EC-D193203CC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442" y="1749017"/>
            <a:ext cx="5002747" cy="373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CFFBEE-2579-DF42-B4D6-A3591FFE2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spc="-253" dirty="0">
                <a:solidFill>
                  <a:srgbClr val="C00000"/>
                </a:solidFill>
              </a:rPr>
              <a:t>Heterogeneous GNNs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98E520A-95EA-0B41-BDBE-845F09332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369"/>
            <a:ext cx="5651090" cy="2100070"/>
          </a:xfrm>
        </p:spPr>
        <p:txBody>
          <a:bodyPr>
            <a:no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When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Heterogeneous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GNNs?</a:t>
            </a:r>
          </a:p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Heterogeneous GNNs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Meta-path based Heterogeneous GNNs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7DA292A9-F3FF-0D4C-A45C-4BBE99770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48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1813DAC2-6933-CF41-891F-4C7BAE5868FF}"/>
              </a:ext>
            </a:extLst>
          </p:cNvPr>
          <p:cNvGrpSpPr/>
          <p:nvPr/>
        </p:nvGrpSpPr>
        <p:grpSpPr>
          <a:xfrm>
            <a:off x="447514" y="4041058"/>
            <a:ext cx="6602593" cy="2406240"/>
            <a:chOff x="447514" y="4041058"/>
            <a:chExt cx="6602593" cy="2406240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6369BC22-B807-D649-B8FF-DA1185817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514" y="4041058"/>
              <a:ext cx="6602593" cy="191467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B81E35C5-6826-6C44-A975-0ADC75B0CFB2}"/>
                </a:ext>
              </a:extLst>
            </p:cNvPr>
            <p:cNvSpPr txBox="1"/>
            <p:nvPr/>
          </p:nvSpPr>
          <p:spPr>
            <a:xfrm>
              <a:off x="1950057" y="6077966"/>
              <a:ext cx="32626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Meta</a:t>
              </a:r>
              <a:r>
                <a:rPr lang="zh-CN" altLang="en-US" dirty="0"/>
                <a:t> </a:t>
              </a:r>
              <a:r>
                <a:rPr lang="en-US" altLang="zh-CN" dirty="0"/>
                <a:t>paths</a:t>
              </a:r>
              <a:r>
                <a:rPr lang="zh-CN" altLang="en-US" dirty="0"/>
                <a:t> </a:t>
              </a:r>
              <a:r>
                <a:rPr lang="en-US" altLang="zh-CN" dirty="0"/>
                <a:t>among</a:t>
              </a:r>
              <a:r>
                <a:rPr lang="zh-CN" altLang="en-US" dirty="0"/>
                <a:t> </a:t>
              </a:r>
              <a:r>
                <a:rPr lang="en-US" altLang="zh-CN" dirty="0"/>
                <a:t>author</a:t>
              </a:r>
              <a:r>
                <a:rPr lang="zh-CN" altLang="en-US" dirty="0"/>
                <a:t> </a:t>
              </a:r>
              <a:r>
                <a:rPr lang="en-US" altLang="zh-CN" dirty="0"/>
                <a:t>nodes</a:t>
              </a:r>
              <a:endParaRPr lang="en-US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607DF86-471A-7B43-9530-ECA3E9272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617" y="1312348"/>
            <a:ext cx="1483662" cy="5913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BBFC339-521E-9344-A28E-71C7CD3A0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8047" y="1855669"/>
            <a:ext cx="4582666" cy="431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8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98E520A-95EA-0B41-BDBE-845F09332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369"/>
            <a:ext cx="8040329" cy="137248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Step</a:t>
            </a:r>
            <a:r>
              <a:rPr lang="zh-CN" altLang="en-US" dirty="0"/>
              <a:t> </a:t>
            </a:r>
            <a:r>
              <a:rPr lang="en-US" altLang="zh-CN" dirty="0"/>
              <a:t>1)</a:t>
            </a:r>
            <a:r>
              <a:rPr lang="zh-CN" altLang="en-US" dirty="0"/>
              <a:t> </a:t>
            </a:r>
            <a:r>
              <a:rPr lang="en-US" altLang="zh-CN" dirty="0"/>
              <a:t>t</a:t>
            </a:r>
            <a:r>
              <a:rPr lang="en-US" dirty="0"/>
              <a:t>ype-specific node feature transformation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7DA292A9-F3FF-0D4C-A45C-4BBE99770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49</a:t>
            </a:fld>
            <a:endParaRPr lang="en-US"/>
          </a:p>
        </p:txBody>
      </p:sp>
      <p:sp>
        <p:nvSpPr>
          <p:cNvPr id="15" name="标题 1">
            <a:extLst>
              <a:ext uri="{FF2B5EF4-FFF2-40B4-BE49-F238E27FC236}">
                <a16:creationId xmlns="" xmlns:a16="http://schemas.microsoft.com/office/drawing/2014/main" id="{D008156F-A66E-C445-885D-C59C838446E8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010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spc="-253" dirty="0">
                <a:solidFill>
                  <a:srgbClr val="C00000"/>
                </a:solidFill>
              </a:rPr>
              <a:t>Meta-path based Heterogeneous GNN</a:t>
            </a:r>
            <a:r>
              <a:rPr lang="zh-CN" altLang="en-US" b="1" spc="-253" dirty="0">
                <a:solidFill>
                  <a:srgbClr val="C00000"/>
                </a:solidFill>
              </a:rPr>
              <a:t> </a:t>
            </a:r>
            <a:r>
              <a:rPr lang="en-US" altLang="zh-CN" b="1" spc="-253" dirty="0">
                <a:solidFill>
                  <a:srgbClr val="C00000"/>
                </a:solidFill>
              </a:rPr>
              <a:t>example:</a:t>
            </a:r>
            <a:r>
              <a:rPr lang="zh-CN" altLang="en-US" b="1" spc="-253" dirty="0">
                <a:solidFill>
                  <a:srgbClr val="C00000"/>
                </a:solidFill>
              </a:rPr>
              <a:t> </a:t>
            </a:r>
            <a:r>
              <a:rPr lang="en-US" altLang="zh-CN" b="1" spc="-253" dirty="0">
                <a:solidFill>
                  <a:srgbClr val="C00000"/>
                </a:solidFill>
              </a:rPr>
              <a:t>HAN</a:t>
            </a:r>
            <a:endParaRPr kumimoji="1" lang="zh-CN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0DDF9B4-670A-3B43-8B23-D5DEA9AD7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919" y="2178461"/>
            <a:ext cx="2583276" cy="431170"/>
          </a:xfrm>
          <a:prstGeom prst="rect">
            <a:avLst/>
          </a:prstGeom>
        </p:spPr>
      </p:pic>
      <p:sp>
        <p:nvSpPr>
          <p:cNvPr id="6" name="内容占位符 2">
            <a:extLst>
              <a:ext uri="{FF2B5EF4-FFF2-40B4-BE49-F238E27FC236}">
                <a16:creationId xmlns="" xmlns:a16="http://schemas.microsoft.com/office/drawing/2014/main" id="{DEADEA9B-7847-D74B-8B03-D4E34068EC1A}"/>
              </a:ext>
            </a:extLst>
          </p:cNvPr>
          <p:cNvSpPr txBox="1">
            <a:spLocks/>
          </p:cNvSpPr>
          <p:nvPr/>
        </p:nvSpPr>
        <p:spPr>
          <a:xfrm>
            <a:off x="911942" y="2871148"/>
            <a:ext cx="8105877" cy="1372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/>
              <a:t>Step</a:t>
            </a:r>
            <a:r>
              <a:rPr lang="zh-CN" altLang="en-US" dirty="0"/>
              <a:t> </a:t>
            </a:r>
            <a:r>
              <a:rPr lang="en-US" altLang="zh-CN" dirty="0"/>
              <a:t>2)</a:t>
            </a:r>
            <a:r>
              <a:rPr lang="zh-CN" altLang="en-US" dirty="0"/>
              <a:t> </a:t>
            </a:r>
            <a:r>
              <a:rPr lang="en-US" altLang="zh-CN" dirty="0"/>
              <a:t>n</a:t>
            </a:r>
            <a:r>
              <a:rPr lang="en-US" dirty="0"/>
              <a:t>ode-level aggregation</a:t>
            </a:r>
            <a:r>
              <a:rPr lang="zh-CN" altLang="en-US" dirty="0"/>
              <a:t> </a:t>
            </a:r>
            <a:r>
              <a:rPr lang="en-US" altLang="zh-CN" dirty="0"/>
              <a:t>along</a:t>
            </a:r>
            <a:r>
              <a:rPr lang="zh-CN" altLang="en-US" dirty="0"/>
              <a:t> </a:t>
            </a:r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meta</a:t>
            </a:r>
            <a:r>
              <a:rPr lang="zh-CN" altLang="en-US" dirty="0"/>
              <a:t> </a:t>
            </a:r>
            <a:r>
              <a:rPr lang="en-US" altLang="zh-CN" dirty="0"/>
              <a:t>path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8D3826E-F6E0-D749-9D0E-78325F701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4919" y="3479661"/>
            <a:ext cx="4467533" cy="941635"/>
          </a:xfrm>
          <a:prstGeom prst="rect">
            <a:avLst/>
          </a:prstGeom>
        </p:spPr>
      </p:pic>
      <p:sp>
        <p:nvSpPr>
          <p:cNvPr id="9" name="内容占位符 2">
            <a:extLst>
              <a:ext uri="{FF2B5EF4-FFF2-40B4-BE49-F238E27FC236}">
                <a16:creationId xmlns="" xmlns:a16="http://schemas.microsoft.com/office/drawing/2014/main" id="{B8D5B03E-E38A-4E4C-A998-255F33993F60}"/>
              </a:ext>
            </a:extLst>
          </p:cNvPr>
          <p:cNvSpPr txBox="1">
            <a:spLocks/>
          </p:cNvSpPr>
          <p:nvPr/>
        </p:nvSpPr>
        <p:spPr>
          <a:xfrm>
            <a:off x="990600" y="4702890"/>
            <a:ext cx="7293077" cy="1372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/>
              <a:t>Step</a:t>
            </a:r>
            <a:r>
              <a:rPr lang="zh-CN" altLang="en-US" dirty="0"/>
              <a:t> </a:t>
            </a:r>
            <a:r>
              <a:rPr lang="en-US" altLang="zh-CN" dirty="0"/>
              <a:t>3)</a:t>
            </a:r>
            <a:r>
              <a:rPr lang="zh-CN" altLang="en-US" dirty="0"/>
              <a:t> </a:t>
            </a:r>
            <a:r>
              <a:rPr lang="en-US" altLang="zh-CN" dirty="0"/>
              <a:t>m</a:t>
            </a:r>
            <a:r>
              <a:rPr lang="en-US" dirty="0"/>
              <a:t>eta-path level aggregation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C331C85-02F9-8E4C-93A4-A0D2DAD392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0170" y="5211018"/>
            <a:ext cx="2808071" cy="10849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B6A68CC-9B9C-A04A-8330-3959360AC312}"/>
              </a:ext>
            </a:extLst>
          </p:cNvPr>
          <p:cNvSpPr txBox="1"/>
          <p:nvPr/>
        </p:nvSpPr>
        <p:spPr>
          <a:xfrm>
            <a:off x="4637138" y="6528203"/>
            <a:ext cx="6126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i="1" dirty="0"/>
              <a:t>Wang</a:t>
            </a:r>
            <a:r>
              <a:rPr lang="zh-CN" altLang="en-US" sz="1100" i="1" dirty="0"/>
              <a:t> </a:t>
            </a:r>
            <a:r>
              <a:rPr lang="en-US" altLang="zh-CN" sz="1100" i="1" dirty="0"/>
              <a:t>et</a:t>
            </a:r>
            <a:r>
              <a:rPr lang="zh-CN" altLang="en-US" sz="1100" i="1" dirty="0"/>
              <a:t> </a:t>
            </a:r>
            <a:r>
              <a:rPr lang="en-US" altLang="zh-CN" sz="1100" i="1" dirty="0"/>
              <a:t>al.</a:t>
            </a:r>
            <a:r>
              <a:rPr lang="zh-CN" altLang="en-US" sz="1100" i="1" dirty="0"/>
              <a:t> </a:t>
            </a:r>
            <a:r>
              <a:rPr lang="en-US" altLang="zh-CN" sz="1100" i="1" dirty="0"/>
              <a:t>“Heterogeneous Graph Neural Networks for Extractive Document Summarization”.</a:t>
            </a:r>
            <a:r>
              <a:rPr lang="zh-CN" altLang="en-US" sz="1100" i="1" dirty="0"/>
              <a:t> </a:t>
            </a:r>
            <a:r>
              <a:rPr lang="en-US" altLang="zh-CN" sz="1100" i="1" dirty="0"/>
              <a:t>ACL</a:t>
            </a:r>
            <a:r>
              <a:rPr lang="zh-CN" altLang="en-US" sz="1100" i="1" dirty="0"/>
              <a:t> </a:t>
            </a:r>
            <a:r>
              <a:rPr lang="en-US" altLang="zh-CN" sz="1100" i="1" dirty="0"/>
              <a:t>2020.</a:t>
            </a:r>
            <a:endParaRPr lang="en-US" sz="1100" i="1" dirty="0"/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E065DDE3-2059-1B4E-A349-7BDA9A7A423A}"/>
              </a:ext>
            </a:extLst>
          </p:cNvPr>
          <p:cNvGrpSpPr/>
          <p:nvPr/>
        </p:nvGrpSpPr>
        <p:grpSpPr>
          <a:xfrm>
            <a:off x="4495214" y="1865004"/>
            <a:ext cx="6645637" cy="907524"/>
            <a:chOff x="4495214" y="1865004"/>
            <a:chExt cx="6645637" cy="907524"/>
          </a:xfrm>
        </p:grpSpPr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F76E8363-A2F9-3449-B92B-F452D73B7384}"/>
                </a:ext>
              </a:extLst>
            </p:cNvPr>
            <p:cNvSpPr/>
            <p:nvPr/>
          </p:nvSpPr>
          <p:spPr>
            <a:xfrm>
              <a:off x="4495214" y="1899795"/>
              <a:ext cx="1315652" cy="872733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C1AB3E02-68D3-C04D-B967-A65F3ADEF93F}"/>
                </a:ext>
              </a:extLst>
            </p:cNvPr>
            <p:cNvSpPr txBox="1"/>
            <p:nvPr/>
          </p:nvSpPr>
          <p:spPr>
            <a:xfrm>
              <a:off x="6381136" y="1865004"/>
              <a:ext cx="47597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00B0F0"/>
                  </a:solidFill>
                </a:rPr>
                <a:t>Node-type</a:t>
              </a:r>
              <a:r>
                <a:rPr lang="zh-CN" altLang="en-US" dirty="0">
                  <a:solidFill>
                    <a:srgbClr val="00B0F0"/>
                  </a:solidFill>
                </a:rPr>
                <a:t> </a:t>
              </a:r>
              <a:r>
                <a:rPr lang="en-US" altLang="zh-CN" dirty="0">
                  <a:solidFill>
                    <a:srgbClr val="00B0F0"/>
                  </a:solidFill>
                </a:rPr>
                <a:t>specific</a:t>
              </a:r>
              <a:r>
                <a:rPr lang="zh-CN" altLang="en-US" dirty="0">
                  <a:solidFill>
                    <a:srgbClr val="00B0F0"/>
                  </a:solidFill>
                </a:rPr>
                <a:t> </a:t>
              </a:r>
              <a:r>
                <a:rPr lang="en-US" altLang="zh-CN" dirty="0">
                  <a:solidFill>
                    <a:srgbClr val="00B0F0"/>
                  </a:solidFill>
                </a:rPr>
                <a:t>learnable</a:t>
              </a:r>
              <a:r>
                <a:rPr lang="zh-CN" altLang="en-US" dirty="0">
                  <a:solidFill>
                    <a:srgbClr val="00B0F0"/>
                  </a:solidFill>
                </a:rPr>
                <a:t> </a:t>
              </a:r>
              <a:r>
                <a:rPr lang="en-US" altLang="zh-CN" dirty="0">
                  <a:solidFill>
                    <a:srgbClr val="00B0F0"/>
                  </a:solidFill>
                </a:rPr>
                <a:t>weight</a:t>
              </a:r>
              <a:r>
                <a:rPr lang="zh-CN" altLang="en-US" dirty="0">
                  <a:solidFill>
                    <a:srgbClr val="00B0F0"/>
                  </a:solidFill>
                </a:rPr>
                <a:t> </a:t>
              </a:r>
              <a:r>
                <a:rPr lang="en-US" altLang="zh-CN" dirty="0">
                  <a:solidFill>
                    <a:srgbClr val="00B0F0"/>
                  </a:solidFill>
                </a:rPr>
                <a:t>matrix</a:t>
              </a:r>
              <a:endParaRPr lang="en-US" dirty="0">
                <a:solidFill>
                  <a:srgbClr val="00B0F0"/>
                </a:solidFill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="" xmlns:a16="http://schemas.microsoft.com/office/drawing/2014/main" id="{A65F3D4A-351A-2048-BB15-765BED8DF5C8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 flipH="1">
              <a:off x="5849294" y="2049670"/>
              <a:ext cx="531842" cy="80597"/>
            </a:xfrm>
            <a:prstGeom prst="straightConnector1">
              <a:avLst/>
            </a:prstGeom>
            <a:ln w="317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7F081987-31A3-0045-BCCD-E4C9FA2A4831}"/>
              </a:ext>
            </a:extLst>
          </p:cNvPr>
          <p:cNvGrpSpPr/>
          <p:nvPr/>
        </p:nvGrpSpPr>
        <p:grpSpPr>
          <a:xfrm>
            <a:off x="4964880" y="5142680"/>
            <a:ext cx="5908367" cy="1050680"/>
            <a:chOff x="4964880" y="5142680"/>
            <a:chExt cx="5908367" cy="1050680"/>
          </a:xfrm>
        </p:grpSpPr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4560DF79-717D-EE47-BBAC-EEF851236442}"/>
                </a:ext>
              </a:extLst>
            </p:cNvPr>
            <p:cNvSpPr/>
            <p:nvPr/>
          </p:nvSpPr>
          <p:spPr>
            <a:xfrm>
              <a:off x="4964880" y="5310303"/>
              <a:ext cx="678836" cy="883057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25968A8B-8B27-2C41-A079-90E6A7267170}"/>
                </a:ext>
              </a:extLst>
            </p:cNvPr>
            <p:cNvSpPr txBox="1"/>
            <p:nvPr/>
          </p:nvSpPr>
          <p:spPr>
            <a:xfrm>
              <a:off x="6113532" y="5142680"/>
              <a:ext cx="47597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00B0F0"/>
                  </a:solidFill>
                </a:rPr>
                <a:t>Attention</a:t>
              </a:r>
              <a:r>
                <a:rPr lang="zh-CN" altLang="en-US" dirty="0">
                  <a:solidFill>
                    <a:srgbClr val="00B0F0"/>
                  </a:solidFill>
                </a:rPr>
                <a:t> </a:t>
              </a:r>
              <a:r>
                <a:rPr lang="en-US" altLang="zh-CN" dirty="0">
                  <a:solidFill>
                    <a:srgbClr val="00B0F0"/>
                  </a:solidFill>
                </a:rPr>
                <a:t>weights</a:t>
              </a:r>
              <a:r>
                <a:rPr lang="zh-CN" altLang="en-US" dirty="0">
                  <a:solidFill>
                    <a:srgbClr val="00B0F0"/>
                  </a:solidFill>
                </a:rPr>
                <a:t> </a:t>
              </a:r>
              <a:r>
                <a:rPr lang="en-US" altLang="zh-CN" dirty="0">
                  <a:solidFill>
                    <a:srgbClr val="00B0F0"/>
                  </a:solidFill>
                </a:rPr>
                <a:t>over</a:t>
              </a:r>
              <a:r>
                <a:rPr lang="zh-CN" altLang="en-US" dirty="0">
                  <a:solidFill>
                    <a:srgbClr val="00B0F0"/>
                  </a:solidFill>
                </a:rPr>
                <a:t> </a:t>
              </a:r>
              <a:r>
                <a:rPr lang="en-US" altLang="zh-CN" dirty="0">
                  <a:solidFill>
                    <a:srgbClr val="00B0F0"/>
                  </a:solidFill>
                </a:rPr>
                <a:t>meta</a:t>
              </a:r>
              <a:r>
                <a:rPr lang="zh-CN" altLang="en-US" dirty="0">
                  <a:solidFill>
                    <a:srgbClr val="00B0F0"/>
                  </a:solidFill>
                </a:rPr>
                <a:t> </a:t>
              </a:r>
              <a:r>
                <a:rPr lang="en-US" altLang="zh-CN" dirty="0">
                  <a:solidFill>
                    <a:srgbClr val="00B0F0"/>
                  </a:solidFill>
                </a:rPr>
                <a:t>paths</a:t>
              </a:r>
              <a:endParaRPr lang="en-US" dirty="0">
                <a:solidFill>
                  <a:srgbClr val="00B0F0"/>
                </a:solidFill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="" xmlns:a16="http://schemas.microsoft.com/office/drawing/2014/main" id="{8001DEA7-2036-A544-B2BC-07A016CF420A}"/>
                </a:ext>
              </a:extLst>
            </p:cNvPr>
            <p:cNvCxnSpPr>
              <a:cxnSpLocks/>
              <a:stCxn id="23" idx="1"/>
            </p:cNvCxnSpPr>
            <p:nvPr/>
          </p:nvCxnSpPr>
          <p:spPr>
            <a:xfrm flipH="1">
              <a:off x="5581690" y="5327346"/>
              <a:ext cx="531842" cy="80597"/>
            </a:xfrm>
            <a:prstGeom prst="straightConnector1">
              <a:avLst/>
            </a:prstGeom>
            <a:ln w="317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57B5571-6B15-8842-981B-2F9E9BC1B8F6}"/>
              </a:ext>
            </a:extLst>
          </p:cNvPr>
          <p:cNvGrpSpPr/>
          <p:nvPr/>
        </p:nvGrpSpPr>
        <p:grpSpPr>
          <a:xfrm>
            <a:off x="5112774" y="3982242"/>
            <a:ext cx="5892022" cy="776695"/>
            <a:chOff x="5112774" y="3982242"/>
            <a:chExt cx="5892022" cy="776695"/>
          </a:xfrm>
        </p:grpSpPr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483CAEB4-A0C2-9C40-85C9-6001415ADCC7}"/>
                </a:ext>
              </a:extLst>
            </p:cNvPr>
            <p:cNvSpPr/>
            <p:nvPr/>
          </p:nvSpPr>
          <p:spPr>
            <a:xfrm>
              <a:off x="5112774" y="3982242"/>
              <a:ext cx="1917291" cy="528507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87368300-6D5C-7746-9864-D147C4D5A34C}"/>
                </a:ext>
              </a:extLst>
            </p:cNvPr>
            <p:cNvSpPr txBox="1"/>
            <p:nvPr/>
          </p:nvSpPr>
          <p:spPr>
            <a:xfrm>
              <a:off x="7579178" y="4112606"/>
              <a:ext cx="34256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00B0F0"/>
                  </a:solidFill>
                </a:rPr>
                <a:t>Aggregate</a:t>
              </a:r>
              <a:r>
                <a:rPr lang="zh-CN" altLang="en-US" dirty="0">
                  <a:solidFill>
                    <a:srgbClr val="00B0F0"/>
                  </a:solidFill>
                </a:rPr>
                <a:t> </a:t>
              </a:r>
              <a:r>
                <a:rPr lang="en-US" altLang="zh-CN" dirty="0">
                  <a:solidFill>
                    <a:srgbClr val="00B0F0"/>
                  </a:solidFill>
                </a:rPr>
                <a:t>over</a:t>
              </a:r>
              <a:r>
                <a:rPr lang="zh-CN" altLang="en-US" dirty="0">
                  <a:solidFill>
                    <a:srgbClr val="00B0F0"/>
                  </a:solidFill>
                </a:rPr>
                <a:t> </a:t>
              </a:r>
              <a:r>
                <a:rPr lang="en-US" altLang="zh-CN" dirty="0">
                  <a:solidFill>
                    <a:srgbClr val="00B0F0"/>
                  </a:solidFill>
                </a:rPr>
                <a:t>neighboring</a:t>
              </a:r>
              <a:r>
                <a:rPr lang="zh-CN" altLang="en-US" dirty="0">
                  <a:solidFill>
                    <a:srgbClr val="00B0F0"/>
                  </a:solidFill>
                </a:rPr>
                <a:t> </a:t>
              </a:r>
              <a:r>
                <a:rPr lang="en-US" altLang="zh-CN" dirty="0">
                  <a:solidFill>
                    <a:srgbClr val="00B0F0"/>
                  </a:solidFill>
                </a:rPr>
                <a:t>nodes</a:t>
              </a:r>
              <a:r>
                <a:rPr lang="zh-CN" altLang="en-US" dirty="0">
                  <a:solidFill>
                    <a:srgbClr val="00B0F0"/>
                  </a:solidFill>
                </a:rPr>
                <a:t> </a:t>
              </a:r>
              <a:r>
                <a:rPr lang="en-US" altLang="zh-CN" dirty="0">
                  <a:solidFill>
                    <a:srgbClr val="00B0F0"/>
                  </a:solidFill>
                </a:rPr>
                <a:t>in</a:t>
              </a:r>
              <a:r>
                <a:rPr lang="zh-CN" altLang="en-US" dirty="0">
                  <a:solidFill>
                    <a:srgbClr val="00B0F0"/>
                  </a:solidFill>
                </a:rPr>
                <a:t> </a:t>
              </a:r>
              <a:r>
                <a:rPr lang="en-US" altLang="zh-CN" dirty="0">
                  <a:solidFill>
                    <a:srgbClr val="00B0F0"/>
                  </a:solidFill>
                </a:rPr>
                <a:t>k-length</a:t>
              </a:r>
              <a:r>
                <a:rPr lang="zh-CN" altLang="en-US" dirty="0">
                  <a:solidFill>
                    <a:srgbClr val="00B0F0"/>
                  </a:solidFill>
                </a:rPr>
                <a:t> </a:t>
              </a:r>
              <a:r>
                <a:rPr lang="en-US" altLang="zh-CN" dirty="0">
                  <a:solidFill>
                    <a:srgbClr val="00B0F0"/>
                  </a:solidFill>
                </a:rPr>
                <a:t>meta</a:t>
              </a:r>
              <a:r>
                <a:rPr lang="zh-CN" altLang="en-US" dirty="0">
                  <a:solidFill>
                    <a:srgbClr val="00B0F0"/>
                  </a:solidFill>
                </a:rPr>
                <a:t> </a:t>
              </a:r>
              <a:r>
                <a:rPr lang="en-US" altLang="zh-CN" dirty="0">
                  <a:solidFill>
                    <a:srgbClr val="00B0F0"/>
                  </a:solidFill>
                </a:rPr>
                <a:t>path</a:t>
              </a:r>
              <a:endParaRPr lang="en-US" dirty="0">
                <a:solidFill>
                  <a:srgbClr val="00B0F0"/>
                </a:solidFill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="" xmlns:a16="http://schemas.microsoft.com/office/drawing/2014/main" id="{32314B37-563A-854B-A0A7-10D57FDA40A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97308" y="4325914"/>
              <a:ext cx="416808" cy="76186"/>
            </a:xfrm>
            <a:prstGeom prst="straightConnector1">
              <a:avLst/>
            </a:prstGeom>
            <a:ln w="317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7886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22D669-7FEE-104B-839C-BD57A222B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-147" dirty="0">
                <a:solidFill>
                  <a:srgbClr val="C00000"/>
                </a:solidFill>
              </a:rPr>
              <a:t> Graph-structured data are ubiquitous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29715C9-EB7F-A147-97BB-C3F66CCFC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5</a:t>
            </a:fld>
            <a:endParaRPr lang="en-US"/>
          </a:p>
        </p:txBody>
      </p:sp>
      <p:sp>
        <p:nvSpPr>
          <p:cNvPr id="8" name="object 5">
            <a:extLst>
              <a:ext uri="{FF2B5EF4-FFF2-40B4-BE49-F238E27FC236}">
                <a16:creationId xmlns="" xmlns:a16="http://schemas.microsoft.com/office/drawing/2014/main" id="{D3DFB8F6-0320-2F4C-961F-9E9D7DF3A430}"/>
              </a:ext>
            </a:extLst>
          </p:cNvPr>
          <p:cNvSpPr txBox="1"/>
          <p:nvPr/>
        </p:nvSpPr>
        <p:spPr>
          <a:xfrm>
            <a:off x="1696651" y="3551797"/>
            <a:ext cx="1596813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67" spc="-73" dirty="0">
                <a:latin typeface="Arial"/>
                <a:cs typeface="Arial"/>
              </a:rPr>
              <a:t>Social</a:t>
            </a:r>
            <a:r>
              <a:rPr sz="1867" spc="-113" dirty="0">
                <a:latin typeface="Arial"/>
                <a:cs typeface="Arial"/>
              </a:rPr>
              <a:t> </a:t>
            </a:r>
            <a:r>
              <a:rPr sz="1867" spc="-47" dirty="0">
                <a:latin typeface="Arial"/>
                <a:cs typeface="Arial"/>
              </a:rPr>
              <a:t>networks</a:t>
            </a:r>
            <a:endParaRPr sz="1867" dirty="0">
              <a:latin typeface="Arial"/>
              <a:cs typeface="Arial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="" xmlns:a16="http://schemas.microsoft.com/office/drawing/2014/main" id="{7FDD593D-9002-CE40-BA23-C8E68BD9BAF8}"/>
              </a:ext>
            </a:extLst>
          </p:cNvPr>
          <p:cNvSpPr txBox="1"/>
          <p:nvPr/>
        </p:nvSpPr>
        <p:spPr>
          <a:xfrm>
            <a:off x="8411894" y="5793662"/>
            <a:ext cx="2165773" cy="305918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312412" marR="6773" indent="-296326">
              <a:lnSpc>
                <a:spcPts val="2147"/>
              </a:lnSpc>
              <a:spcBef>
                <a:spcPts val="280"/>
              </a:spcBef>
            </a:pPr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Scene graphs</a:t>
            </a:r>
            <a:endParaRPr sz="1867" dirty="0">
              <a:latin typeface="Arial"/>
              <a:cs typeface="Arial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="" xmlns:a16="http://schemas.microsoft.com/office/drawing/2014/main" id="{FF75947B-E3DB-F940-8415-561A0B79C611}"/>
              </a:ext>
            </a:extLst>
          </p:cNvPr>
          <p:cNvSpPr txBox="1"/>
          <p:nvPr/>
        </p:nvSpPr>
        <p:spPr>
          <a:xfrm>
            <a:off x="1507297" y="5747227"/>
            <a:ext cx="2087880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67" spc="-67" dirty="0">
                <a:latin typeface="Arial"/>
                <a:cs typeface="Arial"/>
              </a:rPr>
              <a:t>Biomedical</a:t>
            </a:r>
            <a:r>
              <a:rPr sz="1867" spc="-87" dirty="0">
                <a:latin typeface="Arial"/>
                <a:cs typeface="Arial"/>
              </a:rPr>
              <a:t> </a:t>
            </a:r>
            <a:r>
              <a:rPr lang="en-US" sz="1867" spc="-47" dirty="0">
                <a:latin typeface="Arial"/>
                <a:cs typeface="Arial"/>
              </a:rPr>
              <a:t>graphs</a:t>
            </a:r>
            <a:endParaRPr sz="1867" dirty="0">
              <a:latin typeface="Arial"/>
              <a:cs typeface="Arial"/>
            </a:endParaRPr>
          </a:p>
        </p:txBody>
      </p:sp>
      <p:pic>
        <p:nvPicPr>
          <p:cNvPr id="19" name="Picture 8" descr="Social Media, Connections, Networking, Business, People">
            <a:extLst>
              <a:ext uri="{FF2B5EF4-FFF2-40B4-BE49-F238E27FC236}">
                <a16:creationId xmlns="" xmlns:a16="http://schemas.microsoft.com/office/drawing/2014/main" id="{D9378D86-EFD4-954F-9BA4-1F9D02763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56" y="1814426"/>
            <a:ext cx="2756820" cy="173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Adrenaline, Epinephrine, Hormone, Molecule, Model">
            <a:extLst>
              <a:ext uri="{FF2B5EF4-FFF2-40B4-BE49-F238E27FC236}">
                <a16:creationId xmlns="" xmlns:a16="http://schemas.microsoft.com/office/drawing/2014/main" id="{818E6F7F-B079-A342-B051-990D17767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24" y="3920177"/>
            <a:ext cx="3022766" cy="187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4">
            <a:extLst>
              <a:ext uri="{FF2B5EF4-FFF2-40B4-BE49-F238E27FC236}">
                <a16:creationId xmlns="" xmlns:a16="http://schemas.microsoft.com/office/drawing/2014/main" id="{DD37E533-B3DF-0F41-B779-822BF57136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809" y="4116789"/>
            <a:ext cx="3249329" cy="1593267"/>
          </a:xfrm>
          <a:prstGeom prst="rect">
            <a:avLst/>
          </a:prstGeom>
        </p:spPr>
      </p:pic>
      <p:pic>
        <p:nvPicPr>
          <p:cNvPr id="22" name="图片 9">
            <a:extLst>
              <a:ext uri="{FF2B5EF4-FFF2-40B4-BE49-F238E27FC236}">
                <a16:creationId xmlns="" xmlns:a16="http://schemas.microsoft.com/office/drawing/2014/main" id="{A9BEDCE6-D0E5-BA47-9139-800B8851AC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0192" y="4073135"/>
            <a:ext cx="2016567" cy="1873486"/>
          </a:xfrm>
          <a:prstGeom prst="rect">
            <a:avLst/>
          </a:prstGeom>
        </p:spPr>
      </p:pic>
      <p:sp>
        <p:nvSpPr>
          <p:cNvPr id="23" name="object 11">
            <a:extLst>
              <a:ext uri="{FF2B5EF4-FFF2-40B4-BE49-F238E27FC236}">
                <a16:creationId xmlns="" xmlns:a16="http://schemas.microsoft.com/office/drawing/2014/main" id="{8C69FDFE-3FFB-EA48-B8CB-EFD87A677D9B}"/>
              </a:ext>
            </a:extLst>
          </p:cNvPr>
          <p:cNvSpPr txBox="1"/>
          <p:nvPr/>
        </p:nvSpPr>
        <p:spPr>
          <a:xfrm>
            <a:off x="4534535" y="5957635"/>
            <a:ext cx="2087880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lang="en-US" sz="1867" spc="-67" dirty="0">
                <a:latin typeface="Arial"/>
                <a:cs typeface="Arial"/>
              </a:rPr>
              <a:t> Program graphs </a:t>
            </a:r>
            <a:endParaRPr sz="1867" dirty="0">
              <a:latin typeface="Arial"/>
              <a:cs typeface="Arial"/>
            </a:endParaRPr>
          </a:p>
        </p:txBody>
      </p:sp>
      <p:sp>
        <p:nvSpPr>
          <p:cNvPr id="18" name="object 6">
            <a:extLst>
              <a:ext uri="{FF2B5EF4-FFF2-40B4-BE49-F238E27FC236}">
                <a16:creationId xmlns="" xmlns:a16="http://schemas.microsoft.com/office/drawing/2014/main" id="{39668B36-2C56-E548-8834-44AA09C4A38A}"/>
              </a:ext>
            </a:extLst>
          </p:cNvPr>
          <p:cNvSpPr txBox="1"/>
          <p:nvPr/>
        </p:nvSpPr>
        <p:spPr>
          <a:xfrm>
            <a:off x="7995992" y="3514796"/>
            <a:ext cx="2500962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lang="en-US" sz="1867" spc="-47" dirty="0">
                <a:latin typeface="Arial"/>
                <a:cs typeface="Arial"/>
              </a:rPr>
              <a:t>Financial </a:t>
            </a:r>
            <a:r>
              <a:rPr lang="en-US" sz="1867" spc="-73" dirty="0">
                <a:latin typeface="Arial"/>
                <a:cs typeface="Arial"/>
              </a:rPr>
              <a:t>transactions</a:t>
            </a:r>
            <a:endParaRPr sz="1867" dirty="0">
              <a:latin typeface="Arial"/>
              <a:cs typeface="Arial"/>
            </a:endParaRPr>
          </a:p>
        </p:txBody>
      </p:sp>
      <p:pic>
        <p:nvPicPr>
          <p:cNvPr id="24" name="Picture 23" descr="A picture containing outdoor, large, group&#10;&#10;Description automatically generated">
            <a:extLst>
              <a:ext uri="{FF2B5EF4-FFF2-40B4-BE49-F238E27FC236}">
                <a16:creationId xmlns="" xmlns:a16="http://schemas.microsoft.com/office/drawing/2014/main" id="{B6B638F5-2F6D-6245-BB72-BA52CDC29C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5992" y="1741943"/>
            <a:ext cx="2298758" cy="1766546"/>
          </a:xfrm>
          <a:prstGeom prst="rect">
            <a:avLst/>
          </a:prstGeom>
        </p:spPr>
      </p:pic>
      <p:sp>
        <p:nvSpPr>
          <p:cNvPr id="17" name="Google Shape;208;p5">
            <a:extLst>
              <a:ext uri="{FF2B5EF4-FFF2-40B4-BE49-F238E27FC236}">
                <a16:creationId xmlns="" xmlns:a16="http://schemas.microsoft.com/office/drawing/2014/main" id="{28C5DDA7-E2E0-4147-A80A-D75A9EA4A841}"/>
              </a:ext>
            </a:extLst>
          </p:cNvPr>
          <p:cNvSpPr txBox="1"/>
          <p:nvPr/>
        </p:nvSpPr>
        <p:spPr>
          <a:xfrm>
            <a:off x="4420349" y="3550292"/>
            <a:ext cx="2500962" cy="304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spAutoFit/>
          </a:bodyPr>
          <a:lstStyle/>
          <a:p>
            <a:pPr marL="16933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None/>
            </a:pPr>
            <a:r>
              <a:rPr lang="en-US"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Information retrieval</a:t>
            </a: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Google Shape;209;p5" descr="Diagram, schematic&#10;&#10;Description automatically generated">
            <a:extLst>
              <a:ext uri="{FF2B5EF4-FFF2-40B4-BE49-F238E27FC236}">
                <a16:creationId xmlns="" xmlns:a16="http://schemas.microsoft.com/office/drawing/2014/main" id="{F13D3E21-3BD2-2A41-9CE6-5B29E9105C6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70192" y="1769264"/>
            <a:ext cx="2201275" cy="1739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73017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DEAEF938-7EC6-1441-87BE-2824800107C5}"/>
              </a:ext>
            </a:extLst>
          </p:cNvPr>
          <p:cNvSpPr/>
          <p:nvPr/>
        </p:nvSpPr>
        <p:spPr bwMode="hidden">
          <a:xfrm>
            <a:off x="2877363" y="2509361"/>
            <a:ext cx="6448177" cy="1338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C7E53BB1-428E-674E-A58B-518CCE62E23E}"/>
              </a:ext>
            </a:extLst>
          </p:cNvPr>
          <p:cNvSpPr/>
          <p:nvPr/>
        </p:nvSpPr>
        <p:spPr bwMode="hidden">
          <a:xfrm>
            <a:off x="2877363" y="4218738"/>
            <a:ext cx="6448177" cy="1338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4E10AC86-D3CA-8045-AE24-F50A6C66D40B}"/>
              </a:ext>
            </a:extLst>
          </p:cNvPr>
          <p:cNvSpPr txBox="1"/>
          <p:nvPr/>
        </p:nvSpPr>
        <p:spPr bwMode="hidden">
          <a:xfrm>
            <a:off x="2669561" y="2769245"/>
            <a:ext cx="68528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C00000"/>
                </a:solidFill>
              </a:rPr>
              <a:t>DLG4NLP</a:t>
            </a:r>
          </a:p>
          <a:p>
            <a:pPr lvl="0" algn="ctr">
              <a:defRPr/>
            </a:pPr>
            <a:r>
              <a:rPr lang="en-US" sz="4000" b="1" dirty="0">
                <a:solidFill>
                  <a:srgbClr val="C00000"/>
                </a:solidFill>
              </a:rPr>
              <a:t>Applications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="" xmlns:a16="http://schemas.microsoft.com/office/drawing/2014/main" id="{433737DF-17C8-48FF-B2B9-224284DB8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FE37F2-1F69-A747-B276-7CCC19A0C55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Helvetica" panose="020B0604020202020204" pitchFamily="34" charset="0"/>
                <a:ea typeface="等线" panose="02010600030101010101" pitchFamily="2" charset="-122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1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8500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p105"/>
          <p:cNvSpPr/>
          <p:nvPr/>
        </p:nvSpPr>
        <p:spPr>
          <a:xfrm>
            <a:off x="2877363" y="2509361"/>
            <a:ext cx="6448177" cy="1338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4472C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48" name="Google Shape;1848;p105"/>
          <p:cNvSpPr/>
          <p:nvPr/>
        </p:nvSpPr>
        <p:spPr>
          <a:xfrm>
            <a:off x="2877363" y="4218738"/>
            <a:ext cx="6448177" cy="1338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49" name="Google Shape;1849;p105"/>
          <p:cNvSpPr txBox="1"/>
          <p:nvPr/>
        </p:nvSpPr>
        <p:spPr>
          <a:xfrm>
            <a:off x="2669561" y="3077021"/>
            <a:ext cx="685287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Information Extraction</a:t>
            </a:r>
            <a:endParaRPr sz="4000" b="1" i="0" u="none" strike="noStrike" cap="none">
              <a:solidFill>
                <a:srgbClr val="C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50" name="Google Shape;1850;p10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51</a:t>
            </a:fld>
            <a:endParaRPr sz="1200" b="0" i="0" u="none" strike="noStrike" cap="none">
              <a:solidFill>
                <a:srgbClr val="88888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4" name="Google Shape;1864;p107"/>
          <p:cNvSpPr txBox="1">
            <a:spLocks noGrp="1"/>
          </p:cNvSpPr>
          <p:nvPr>
            <p:ph type="title"/>
          </p:nvPr>
        </p:nvSpPr>
        <p:spPr>
          <a:xfrm>
            <a:off x="687050" y="115253"/>
            <a:ext cx="998095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b="1" dirty="0">
                <a:solidFill>
                  <a:srgbClr val="C00000"/>
                </a:solidFill>
              </a:rPr>
              <a:t>Outline</a:t>
            </a:r>
            <a:endParaRPr b="1" dirty="0">
              <a:solidFill>
                <a:srgbClr val="C00000"/>
              </a:solidFill>
            </a:endParaRPr>
          </a:p>
        </p:txBody>
      </p:sp>
      <p:sp>
        <p:nvSpPr>
          <p:cNvPr id="1865" name="Google Shape;1865;p107"/>
          <p:cNvSpPr txBox="1">
            <a:spLocks noGrp="1"/>
          </p:cNvSpPr>
          <p:nvPr>
            <p:ph type="body" idx="1"/>
          </p:nvPr>
        </p:nvSpPr>
        <p:spPr>
          <a:xfrm>
            <a:off x="1056904" y="1338942"/>
            <a:ext cx="9980951" cy="4665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Wingdings" pitchFamily="2" charset="2"/>
              <a:buChar char="Ø"/>
            </a:pPr>
            <a:r>
              <a:rPr lang="en-US" sz="2400" dirty="0">
                <a:sym typeface="Calibri"/>
              </a:rPr>
              <a:t>Semantic Graph Parsing for Event Extraction</a:t>
            </a:r>
          </a:p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None/>
            </a:pPr>
            <a:endParaRPr sz="2400" dirty="0"/>
          </a:p>
          <a:p>
            <a:pPr marL="285750" lvl="0" indent="-2857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</a:pPr>
            <a:r>
              <a:rPr lang="en-US" sz="2400" dirty="0"/>
              <a:t>Cross-media Structured Common Space for Multimedia Event Extraction</a:t>
            </a:r>
          </a:p>
          <a:p>
            <a:pPr marL="285750" lvl="0" indent="-2857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</a:pPr>
            <a:endParaRPr sz="2400" dirty="0"/>
          </a:p>
          <a:p>
            <a:pPr marL="285750" lvl="0" indent="-2857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</a:pPr>
            <a:r>
              <a:rPr lang="en-US" sz="2400" dirty="0"/>
              <a:t>Graph Schema-guided Event Extraction and Prediction</a:t>
            </a:r>
          </a:p>
          <a:p>
            <a:pPr marL="285750" lvl="0" indent="-2857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</a:pPr>
            <a:endParaRPr sz="2400" dirty="0"/>
          </a:p>
          <a:p>
            <a:pPr marL="285750" indent="-285750">
              <a:spcBef>
                <a:spcPts val="0"/>
              </a:spcBef>
              <a:buClr>
                <a:srgbClr val="170981"/>
              </a:buClr>
              <a:buSzPts val="1776"/>
            </a:pPr>
            <a:r>
              <a:rPr lang="en-US" sz="2400" dirty="0"/>
              <a:t>Cross-media Knowledge Graph based Question Answering and Timeline Generation</a:t>
            </a:r>
          </a:p>
          <a:p>
            <a:pPr marL="285750" lvl="0" indent="-2857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</a:pPr>
            <a:endParaRPr lang="en-US" sz="2400" dirty="0"/>
          </a:p>
          <a:p>
            <a:pPr marL="285750" lvl="0" indent="-2857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</a:pPr>
            <a:r>
              <a:rPr lang="en-US" sz="2400" dirty="0"/>
              <a:t>Cross-media Knowledge Graph based Misinformation Detection</a:t>
            </a:r>
            <a:endParaRPr sz="2400" dirty="0"/>
          </a:p>
        </p:txBody>
      </p:sp>
      <p:sp>
        <p:nvSpPr>
          <p:cNvPr id="1866" name="Google Shape;1866;p107"/>
          <p:cNvSpPr txBox="1"/>
          <p:nvPr/>
        </p:nvSpPr>
        <p:spPr>
          <a:xfrm>
            <a:off x="9731376" y="6569076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52</a:t>
            </a:fld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5-Point Star 1"/>
          <p:cNvSpPr/>
          <p:nvPr/>
        </p:nvSpPr>
        <p:spPr>
          <a:xfrm>
            <a:off x="7193280" y="1083446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519160" y="1338942"/>
            <a:ext cx="2712720" cy="5660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Improve Quality</a:t>
            </a:r>
          </a:p>
        </p:txBody>
      </p:sp>
      <p:sp>
        <p:nvSpPr>
          <p:cNvPr id="9" name="5-Point Star 8"/>
          <p:cNvSpPr/>
          <p:nvPr/>
        </p:nvSpPr>
        <p:spPr>
          <a:xfrm>
            <a:off x="7829774" y="2001053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5654" y="2256549"/>
            <a:ext cx="2712720" cy="5660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Improve Portability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8107680" y="3011506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433560" y="3267002"/>
            <a:ext cx="2712720" cy="5660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Extend Scope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7418294" y="4372215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744174" y="4627711"/>
            <a:ext cx="2712720" cy="5660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New Application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23DB637-FC8C-274A-88EC-A68807AF9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9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108"/>
          <p:cNvSpPr txBox="1">
            <a:spLocks noGrp="1"/>
          </p:cNvSpPr>
          <p:nvPr>
            <p:ph type="title"/>
          </p:nvPr>
        </p:nvSpPr>
        <p:spPr>
          <a:xfrm>
            <a:off x="362111" y="517725"/>
            <a:ext cx="11674800" cy="6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3600" b="1" dirty="0">
                <a:solidFill>
                  <a:srgbClr val="C00000"/>
                </a:solidFill>
              </a:rPr>
              <a:t>Information Extraction: a Sequence-to-Graph Task</a:t>
            </a:r>
            <a:endParaRPr sz="3600" b="1" dirty="0">
              <a:solidFill>
                <a:srgbClr val="C00000"/>
              </a:solidFill>
            </a:endParaRPr>
          </a:p>
        </p:txBody>
      </p:sp>
      <p:sp>
        <p:nvSpPr>
          <p:cNvPr id="1873" name="Google Shape;1873;p10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  <p:pic>
        <p:nvPicPr>
          <p:cNvPr id="1874" name="Google Shape;1874;p10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54677" y="1295708"/>
            <a:ext cx="9882644" cy="3904940"/>
          </a:xfrm>
          <a:prstGeom prst="rect">
            <a:avLst/>
          </a:prstGeom>
          <a:noFill/>
          <a:ln>
            <a:noFill/>
          </a:ln>
        </p:spPr>
      </p:pic>
      <p:sp>
        <p:nvSpPr>
          <p:cNvPr id="1875" name="Google Shape;1875;p108"/>
          <p:cNvSpPr txBox="1"/>
          <p:nvPr/>
        </p:nvSpPr>
        <p:spPr>
          <a:xfrm>
            <a:off x="482600" y="5529268"/>
            <a:ext cx="10947400" cy="790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A2F36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2A2F3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OneIE [Lin et al., ACL2020] framework extracts the information graph from a given sentence in four steps: encoding, identification, classification, and decoding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108"/>
          <p:cNvSpPr txBox="1">
            <a:spLocks noGrp="1"/>
          </p:cNvSpPr>
          <p:nvPr>
            <p:ph type="title"/>
          </p:nvPr>
        </p:nvSpPr>
        <p:spPr>
          <a:xfrm>
            <a:off x="406400" y="0"/>
            <a:ext cx="11674800" cy="6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b="1" dirty="0">
                <a:solidFill>
                  <a:srgbClr val="C00000"/>
                </a:solidFill>
              </a:rPr>
              <a:t>Extending to Graph-to-Graph Task</a:t>
            </a:r>
            <a:endParaRPr b="1" dirty="0">
              <a:solidFill>
                <a:srgbClr val="C00000"/>
              </a:solidFill>
            </a:endParaRPr>
          </a:p>
        </p:txBody>
      </p:sp>
      <p:sp>
        <p:nvSpPr>
          <p:cNvPr id="1873" name="Google Shape;1873;p10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54</a:t>
            </a:fld>
            <a:endParaRPr/>
          </a:p>
        </p:txBody>
      </p:sp>
      <p:sp>
        <p:nvSpPr>
          <p:cNvPr id="1875" name="Google Shape;1875;p108"/>
          <p:cNvSpPr txBox="1"/>
          <p:nvPr/>
        </p:nvSpPr>
        <p:spPr>
          <a:xfrm>
            <a:off x="406400" y="6067425"/>
            <a:ext cx="10947400" cy="790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A2F36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2A2F3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</a:t>
            </a:r>
            <a:r>
              <a:rPr lang="en-US" sz="1800" b="0" i="0" u="none" strike="noStrike" cap="none" dirty="0" err="1">
                <a:solidFill>
                  <a:srgbClr val="2A2F3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Nyuyen</a:t>
            </a:r>
            <a:r>
              <a:rPr lang="en-US" sz="1800" b="0" i="0" u="none" strike="noStrike" cap="none" dirty="0">
                <a:solidFill>
                  <a:srgbClr val="2A2F3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 al., NAACL2021]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977" y="641427"/>
            <a:ext cx="9265935" cy="542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675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0" name="Google Shape;1880;p109"/>
          <p:cNvSpPr txBox="1">
            <a:spLocks noGrp="1"/>
          </p:cNvSpPr>
          <p:nvPr>
            <p:ph type="title"/>
          </p:nvPr>
        </p:nvSpPr>
        <p:spPr>
          <a:xfrm>
            <a:off x="227850" y="-938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600" b="1" dirty="0">
                <a:solidFill>
                  <a:srgbClr val="C00000"/>
                </a:solidFill>
              </a:rPr>
              <a:t>Moving from Seq-to-Graph to Graph-to-Graph</a:t>
            </a:r>
            <a:endParaRPr sz="3600" b="1" dirty="0">
              <a:solidFill>
                <a:srgbClr val="C00000"/>
              </a:solidFill>
            </a:endParaRPr>
          </a:p>
        </p:txBody>
      </p:sp>
      <p:sp>
        <p:nvSpPr>
          <p:cNvPr id="1881" name="Google Shape;1881;p109"/>
          <p:cNvSpPr txBox="1">
            <a:spLocks noGrp="1"/>
          </p:cNvSpPr>
          <p:nvPr>
            <p:ph type="body" idx="1"/>
          </p:nvPr>
        </p:nvSpPr>
        <p:spPr>
          <a:xfrm>
            <a:off x="838199" y="1231900"/>
            <a:ext cx="6744629" cy="512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18859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[Zhang and Ji, NAACL2021]</a:t>
            </a:r>
            <a:endParaRPr dirty="0"/>
          </a:p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9498"/>
              <a:buNone/>
            </a:pPr>
            <a:endParaRPr dirty="0"/>
          </a:p>
          <a:p>
            <a:pPr marL="228600" lvl="0" indent="-18859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Abstract Meaning Representation (AMR):</a:t>
            </a:r>
            <a:endParaRPr dirty="0"/>
          </a:p>
          <a:p>
            <a:pPr marL="685800" lvl="1" indent="-19430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A kind of </a:t>
            </a:r>
            <a:r>
              <a:rPr lang="en-US" dirty="0">
                <a:solidFill>
                  <a:srgbClr val="C55A11"/>
                </a:solidFill>
              </a:rPr>
              <a:t>rich semantic parsing</a:t>
            </a:r>
            <a:endParaRPr dirty="0"/>
          </a:p>
          <a:p>
            <a:pPr marL="685800" lvl="1" indent="-19430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Converts input sentence into a </a:t>
            </a:r>
            <a:r>
              <a:rPr lang="en-US" dirty="0">
                <a:solidFill>
                  <a:srgbClr val="C55A11"/>
                </a:solidFill>
              </a:rPr>
              <a:t>directed</a:t>
            </a:r>
            <a:r>
              <a:rPr lang="en-US" dirty="0"/>
              <a:t> and </a:t>
            </a:r>
            <a:r>
              <a:rPr lang="en-US" dirty="0">
                <a:solidFill>
                  <a:srgbClr val="C55A11"/>
                </a:solidFill>
              </a:rPr>
              <a:t>acyclic</a:t>
            </a:r>
            <a:r>
              <a:rPr lang="en-US" dirty="0"/>
              <a:t> graph structure with </a:t>
            </a:r>
            <a:r>
              <a:rPr lang="en-US" dirty="0">
                <a:solidFill>
                  <a:srgbClr val="C55A11"/>
                </a:solidFill>
              </a:rPr>
              <a:t>fine-grained</a:t>
            </a:r>
            <a:r>
              <a:rPr lang="en-US" dirty="0"/>
              <a:t> node and edge type labels</a:t>
            </a:r>
            <a:endParaRPr dirty="0"/>
          </a:p>
          <a:p>
            <a:pPr marL="228600" lvl="0" indent="-18859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AMR parsing shares inherent similarities with information network (IE output)</a:t>
            </a:r>
          </a:p>
          <a:p>
            <a:pPr lvl="1" indent="-188595">
              <a:spcBef>
                <a:spcPts val="1000"/>
              </a:spcBef>
              <a:buClr>
                <a:schemeClr val="dk1"/>
              </a:buClr>
              <a:buSzPct val="100000"/>
            </a:pPr>
            <a:r>
              <a:rPr lang="en-US" dirty="0"/>
              <a:t>Similar node and edge semantics</a:t>
            </a:r>
            <a:endParaRPr lang="en-US" sz="1000" dirty="0"/>
          </a:p>
          <a:p>
            <a:pPr lvl="1" indent="-188595">
              <a:spcBef>
                <a:spcPts val="1000"/>
              </a:spcBef>
              <a:buClr>
                <a:schemeClr val="dk1"/>
              </a:buClr>
              <a:buSzPct val="100000"/>
            </a:pPr>
            <a:r>
              <a:rPr lang="en-US" dirty="0"/>
              <a:t>Similar graph topology</a:t>
            </a:r>
            <a:endParaRPr lang="en-US" sz="1000" dirty="0"/>
          </a:p>
          <a:p>
            <a:pPr marL="228600" lvl="0" indent="-18859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Semantic graphs can better capture </a:t>
            </a:r>
            <a:r>
              <a:rPr lang="en-US" dirty="0">
                <a:solidFill>
                  <a:srgbClr val="C55A11"/>
                </a:solidFill>
              </a:rPr>
              <a:t>non-local context</a:t>
            </a:r>
            <a:r>
              <a:rPr lang="en-US" dirty="0"/>
              <a:t> in a sentence</a:t>
            </a:r>
            <a:endParaRPr dirty="0"/>
          </a:p>
          <a:p>
            <a:pPr marL="228600" lvl="0" indent="-18859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100000"/>
              <a:buChar char="•"/>
            </a:pPr>
            <a:r>
              <a:rPr lang="en-US" dirty="0">
                <a:solidFill>
                  <a:srgbClr val="C00000"/>
                </a:solidFill>
              </a:rPr>
              <a:t>Exploit the similarity between AMR and IE to help on joint information extraction</a:t>
            </a:r>
            <a:endParaRPr dirty="0">
              <a:solidFill>
                <a:srgbClr val="C00000"/>
              </a:solidFill>
            </a:endParaRPr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sp>
        <p:nvSpPr>
          <p:cNvPr id="1882" name="Google Shape;1882;p10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55</a:t>
            </a:fld>
            <a:endParaRPr/>
          </a:p>
        </p:txBody>
      </p:sp>
      <p:pic>
        <p:nvPicPr>
          <p:cNvPr id="1883" name="Google Shape;1883;p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7561" y="1231900"/>
            <a:ext cx="4109985" cy="47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p110"/>
          <p:cNvSpPr txBox="1">
            <a:spLocks noGrp="1"/>
          </p:cNvSpPr>
          <p:nvPr>
            <p:ph type="title"/>
          </p:nvPr>
        </p:nvSpPr>
        <p:spPr>
          <a:xfrm>
            <a:off x="439883" y="267389"/>
            <a:ext cx="9357260" cy="688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800" b="1" dirty="0">
                <a:solidFill>
                  <a:srgbClr val="C00000"/>
                </a:solidFill>
              </a:rPr>
              <a:t>AMR-IE: An AMR-guided encoding and decoding framework for IE</a:t>
            </a:r>
            <a:endParaRPr sz="3800" b="1" dirty="0">
              <a:solidFill>
                <a:srgbClr val="C00000"/>
              </a:solidFill>
            </a:endParaRPr>
          </a:p>
        </p:txBody>
      </p:sp>
      <p:pic>
        <p:nvPicPr>
          <p:cNvPr id="1889" name="Google Shape;1889;p110" descr="Document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936" y="297180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0" name="Google Shape;1890;p110"/>
          <p:cNvSpPr txBox="1"/>
          <p:nvPr/>
        </p:nvSpPr>
        <p:spPr>
          <a:xfrm>
            <a:off x="118856" y="3795317"/>
            <a:ext cx="105048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Input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Sentence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91" name="Google Shape;1891;p110"/>
          <p:cNvCxnSpPr/>
          <p:nvPr/>
        </p:nvCxnSpPr>
        <p:spPr>
          <a:xfrm>
            <a:off x="1150436" y="3489528"/>
            <a:ext cx="754564" cy="0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1892" name="Google Shape;1892;p110"/>
          <p:cNvSpPr txBox="1"/>
          <p:nvPr/>
        </p:nvSpPr>
        <p:spPr>
          <a:xfrm>
            <a:off x="1067219" y="3078697"/>
            <a:ext cx="92890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Roberta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3" name="Google Shape;1893;p1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0040" y="1140141"/>
            <a:ext cx="2215461" cy="14926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94" name="Google Shape;1894;p110"/>
          <p:cNvCxnSpPr/>
          <p:nvPr/>
        </p:nvCxnSpPr>
        <p:spPr>
          <a:xfrm rot="10800000" flipH="1">
            <a:off x="2808411" y="2279652"/>
            <a:ext cx="1687389" cy="1022486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1895" name="Google Shape;1895;p110"/>
          <p:cNvSpPr txBox="1"/>
          <p:nvPr/>
        </p:nvSpPr>
        <p:spPr>
          <a:xfrm>
            <a:off x="2868099" y="4558672"/>
            <a:ext cx="131619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CRF-based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Span Tagger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6" name="Google Shape;1896;p110" descr="Document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53699" y="297180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7" name="Google Shape;1897;p110"/>
          <p:cNvSpPr txBox="1"/>
          <p:nvPr/>
        </p:nvSpPr>
        <p:spPr>
          <a:xfrm>
            <a:off x="1962436" y="3846234"/>
            <a:ext cx="105048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Encoded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Sentence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8" name="Google Shape;1898;p110"/>
          <p:cNvSpPr txBox="1"/>
          <p:nvPr/>
        </p:nvSpPr>
        <p:spPr>
          <a:xfrm>
            <a:off x="2868099" y="1996268"/>
            <a:ext cx="127861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Pretrained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AMR Parser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99" name="Google Shape;1899;p110"/>
          <p:cNvCxnSpPr/>
          <p:nvPr/>
        </p:nvCxnSpPr>
        <p:spPr>
          <a:xfrm>
            <a:off x="2816752" y="3585522"/>
            <a:ext cx="1636925" cy="1162281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lg" len="lg"/>
          </a:ln>
        </p:spPr>
      </p:cxnSp>
      <p:pic>
        <p:nvPicPr>
          <p:cNvPr id="1900" name="Google Shape;1900;p1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95800" y="4441648"/>
            <a:ext cx="1908326" cy="14014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01" name="Google Shape;1901;p110"/>
          <p:cNvCxnSpPr/>
          <p:nvPr/>
        </p:nvCxnSpPr>
        <p:spPr>
          <a:xfrm>
            <a:off x="6588823" y="2268633"/>
            <a:ext cx="726001" cy="999273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lg" len="lg"/>
          </a:ln>
        </p:spPr>
      </p:cxnSp>
      <p:cxnSp>
        <p:nvCxnSpPr>
          <p:cNvPr id="1902" name="Google Shape;1902;p110"/>
          <p:cNvCxnSpPr>
            <a:stCxn id="1900" idx="3"/>
          </p:cNvCxnSpPr>
          <p:nvPr/>
        </p:nvCxnSpPr>
        <p:spPr>
          <a:xfrm rot="10800000" flipH="1">
            <a:off x="6404126" y="3585662"/>
            <a:ext cx="999900" cy="1556700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lg" len="lg"/>
          </a:ln>
        </p:spPr>
      </p:cxnSp>
      <p:cxnSp>
        <p:nvCxnSpPr>
          <p:cNvPr id="1903" name="Google Shape;1903;p110"/>
          <p:cNvCxnSpPr/>
          <p:nvPr/>
        </p:nvCxnSpPr>
        <p:spPr>
          <a:xfrm>
            <a:off x="7404100" y="3448029"/>
            <a:ext cx="1955800" cy="0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lg" len="lg"/>
          </a:ln>
        </p:spPr>
      </p:cxnSp>
      <p:pic>
        <p:nvPicPr>
          <p:cNvPr id="1904" name="Google Shape;1904;p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632563" y="2574065"/>
            <a:ext cx="2429931" cy="1830925"/>
          </a:xfrm>
          <a:prstGeom prst="rect">
            <a:avLst/>
          </a:prstGeom>
          <a:noFill/>
          <a:ln>
            <a:noFill/>
          </a:ln>
        </p:spPr>
      </p:pic>
      <p:sp>
        <p:nvSpPr>
          <p:cNvPr id="1905" name="Google Shape;1905;p110"/>
          <p:cNvSpPr txBox="1"/>
          <p:nvPr/>
        </p:nvSpPr>
        <p:spPr>
          <a:xfrm>
            <a:off x="10307957" y="4563137"/>
            <a:ext cx="107914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IE Output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6" name="Google Shape;1906;p110"/>
          <p:cNvSpPr txBox="1"/>
          <p:nvPr/>
        </p:nvSpPr>
        <p:spPr>
          <a:xfrm>
            <a:off x="7249218" y="3590271"/>
            <a:ext cx="238334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AMR-Guided Graph </a:t>
            </a:r>
            <a:endParaRPr sz="18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Encoding</a:t>
            </a:r>
            <a:r>
              <a:rPr lang="en-US"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1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Decoding</a:t>
            </a:r>
            <a:endParaRPr sz="18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9C2D4BBF-0804-1042-9B14-823B94F14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p111"/>
          <p:cNvSpPr txBox="1">
            <a:spLocks noGrp="1"/>
          </p:cNvSpPr>
          <p:nvPr>
            <p:ph type="title"/>
          </p:nvPr>
        </p:nvSpPr>
        <p:spPr>
          <a:xfrm>
            <a:off x="9145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600" b="1" i="1" dirty="0">
                <a:solidFill>
                  <a:srgbClr val="C00000"/>
                </a:solidFill>
              </a:rPr>
              <a:t>AMR Guided Graph Encoding</a:t>
            </a:r>
            <a:r>
              <a:rPr lang="en-US" sz="3600" b="1" dirty="0">
                <a:solidFill>
                  <a:srgbClr val="C00000"/>
                </a:solidFill>
              </a:rPr>
              <a:t>: Using an </a:t>
            </a:r>
            <a:br>
              <a:rPr lang="en-US" sz="3600" b="1" dirty="0">
                <a:solidFill>
                  <a:srgbClr val="C00000"/>
                </a:solidFill>
              </a:rPr>
            </a:br>
            <a:r>
              <a:rPr lang="en-US" sz="3600" b="1" u="sng" dirty="0">
                <a:solidFill>
                  <a:srgbClr val="C00000"/>
                </a:solidFill>
              </a:rPr>
              <a:t>Edge-Conditioned GAT</a:t>
            </a:r>
            <a:endParaRPr sz="3600" b="1" u="sng" dirty="0">
              <a:solidFill>
                <a:srgbClr val="C00000"/>
              </a:solidFill>
            </a:endParaRPr>
          </a:p>
        </p:txBody>
      </p:sp>
      <p:sp>
        <p:nvSpPr>
          <p:cNvPr id="1912" name="Google Shape;1912;p111"/>
          <p:cNvSpPr txBox="1">
            <a:spLocks noGrp="1"/>
          </p:cNvSpPr>
          <p:nvPr>
            <p:ph type="body" idx="1"/>
          </p:nvPr>
        </p:nvSpPr>
        <p:spPr>
          <a:xfrm>
            <a:off x="736599" y="1164325"/>
            <a:ext cx="10350600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Map each candidate entity and event to AMR nodes.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Update entity and event representations using an edge-conditioned GAT to incorporate information from AMR neighbors.</a:t>
            </a:r>
            <a:endParaRPr/>
          </a:p>
        </p:txBody>
      </p:sp>
      <p:sp>
        <p:nvSpPr>
          <p:cNvPr id="1913" name="Google Shape;1913;p1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57</a:t>
            </a:fld>
            <a:endParaRPr/>
          </a:p>
        </p:txBody>
      </p:sp>
      <p:pic>
        <p:nvPicPr>
          <p:cNvPr id="1914" name="Google Shape;1914;p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0169" y="3222334"/>
            <a:ext cx="6453528" cy="3011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5" name="Google Shape;1915;p1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32743" y="2574738"/>
            <a:ext cx="5573372" cy="946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6" name="Google Shape;1916;p1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00565" y="4065296"/>
            <a:ext cx="1979956" cy="772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7" name="Google Shape;1917;p1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66543" y="4770066"/>
            <a:ext cx="3048000" cy="59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2" name="Google Shape;1922;p1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871200" cy="688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600" b="1" i="1" dirty="0">
                <a:solidFill>
                  <a:srgbClr val="C00000"/>
                </a:solidFill>
              </a:rPr>
              <a:t>AMR Guided Graph Decoding</a:t>
            </a:r>
            <a:r>
              <a:rPr lang="en-US" sz="3600" b="1" dirty="0">
                <a:solidFill>
                  <a:srgbClr val="C00000"/>
                </a:solidFill>
              </a:rPr>
              <a:t>: </a:t>
            </a:r>
            <a:r>
              <a:rPr lang="en-US" sz="3600" b="1" u="sng" dirty="0">
                <a:solidFill>
                  <a:srgbClr val="C00000"/>
                </a:solidFill>
              </a:rPr>
              <a:t>Ordered decoding</a:t>
            </a:r>
            <a:br>
              <a:rPr lang="en-US" sz="3600" b="1" u="sng" dirty="0">
                <a:solidFill>
                  <a:srgbClr val="C00000"/>
                </a:solidFill>
              </a:rPr>
            </a:br>
            <a:r>
              <a:rPr lang="en-US" sz="3600" b="1" dirty="0">
                <a:solidFill>
                  <a:srgbClr val="C00000"/>
                </a:solidFill>
              </a:rPr>
              <a:t>guided by AMR</a:t>
            </a:r>
            <a:endParaRPr sz="3600" b="1" dirty="0">
              <a:solidFill>
                <a:srgbClr val="C00000"/>
              </a:solidFill>
            </a:endParaRPr>
          </a:p>
        </p:txBody>
      </p:sp>
      <p:sp>
        <p:nvSpPr>
          <p:cNvPr id="1923" name="Google Shape;1923;p112"/>
          <p:cNvSpPr txBox="1">
            <a:spLocks noGrp="1"/>
          </p:cNvSpPr>
          <p:nvPr>
            <p:ph type="body" idx="1"/>
          </p:nvPr>
        </p:nvSpPr>
        <p:spPr>
          <a:xfrm>
            <a:off x="736598" y="1303475"/>
            <a:ext cx="10617300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152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Beam search based decoding as in </a:t>
            </a:r>
            <a:r>
              <a:rPr lang="en-US" i="1"/>
              <a:t>OneIE</a:t>
            </a:r>
            <a:r>
              <a:rPr lang="en-US"/>
              <a:t> (Lin et al. 2020).</a:t>
            </a:r>
            <a:endParaRPr/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The decoding order of candidate nodes are determined by the hierarchy in AMR in a </a:t>
            </a:r>
            <a:r>
              <a:rPr lang="en-US" b="1"/>
              <a:t>top-to-down manner</a:t>
            </a:r>
            <a:r>
              <a:rPr lang="en-US"/>
              <a:t>.</a:t>
            </a:r>
            <a:endParaRPr/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For example, the correct ordered decoding in the following graph is: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924" name="Google Shape;1924;p1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58</a:t>
            </a:fld>
            <a:endParaRPr/>
          </a:p>
        </p:txBody>
      </p:sp>
      <p:pic>
        <p:nvPicPr>
          <p:cNvPr id="1925" name="Google Shape;1925;p1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8800" y="3457839"/>
            <a:ext cx="7950200" cy="2898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6" name="Google Shape;1926;p1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02675" y="3109939"/>
            <a:ext cx="45720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1" name="Google Shape;1931;p116"/>
          <p:cNvSpPr txBox="1">
            <a:spLocks noGrp="1"/>
          </p:cNvSpPr>
          <p:nvPr>
            <p:ph type="title"/>
          </p:nvPr>
        </p:nvSpPr>
        <p:spPr>
          <a:xfrm>
            <a:off x="501650" y="172457"/>
            <a:ext cx="10515600" cy="688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b="1" dirty="0">
                <a:solidFill>
                  <a:srgbClr val="C00000"/>
                </a:solidFill>
              </a:rPr>
              <a:t>Examples on how AMR graphs help</a:t>
            </a:r>
            <a:endParaRPr b="1" dirty="0">
              <a:solidFill>
                <a:srgbClr val="C00000"/>
              </a:solidFill>
            </a:endParaRPr>
          </a:p>
        </p:txBody>
      </p:sp>
      <p:sp>
        <p:nvSpPr>
          <p:cNvPr id="1932" name="Google Shape;1932;p1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59</a:t>
            </a:fld>
            <a:endParaRPr/>
          </a:p>
        </p:txBody>
      </p:sp>
      <p:pic>
        <p:nvPicPr>
          <p:cNvPr id="1933" name="Google Shape;1933;p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5200" y="861432"/>
            <a:ext cx="9588500" cy="5631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DD00B7C-2FFF-F14F-8DCC-B92A309B5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6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106A4323-948E-A14B-B3EE-618B0C4C1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98"/>
            <a:ext cx="10515600" cy="1325563"/>
          </a:xfrm>
        </p:spPr>
        <p:txBody>
          <a:bodyPr/>
          <a:lstStyle/>
          <a:p>
            <a:r>
              <a:rPr lang="en-US" b="1" spc="-147" dirty="0">
                <a:solidFill>
                  <a:srgbClr val="C00000"/>
                </a:solidFill>
              </a:rPr>
              <a:t>Graphs are ubiquitous in NLP As Well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D3BF490-21FE-8E4D-8CA0-175B29F65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653" y="1586690"/>
            <a:ext cx="4298207" cy="13797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B97F8AF-F3B9-BD46-B8D5-76D8DE288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768" y="1103003"/>
            <a:ext cx="4017778" cy="19603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0A49467-F67C-094C-B26A-CFD508846F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2738" y="3338090"/>
            <a:ext cx="4453122" cy="15851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3279AC0-D01F-5D41-A49E-46EA61B1F6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1484" y="3134239"/>
            <a:ext cx="4017778" cy="19928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83AF1EB-08D7-E341-B328-EB05B3BF5E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4356" y="5216265"/>
            <a:ext cx="7897844" cy="1379795"/>
          </a:xfrm>
          <a:prstGeom prst="rect">
            <a:avLst/>
          </a:prstGeom>
        </p:spPr>
      </p:pic>
      <p:sp>
        <p:nvSpPr>
          <p:cNvPr id="18" name="object 13">
            <a:extLst>
              <a:ext uri="{FF2B5EF4-FFF2-40B4-BE49-F238E27FC236}">
                <a16:creationId xmlns="" xmlns:a16="http://schemas.microsoft.com/office/drawing/2014/main" id="{04CCB9B3-13BD-EC47-A7EC-D00F23B95A8A}"/>
              </a:ext>
            </a:extLst>
          </p:cNvPr>
          <p:cNvSpPr txBox="1"/>
          <p:nvPr/>
        </p:nvSpPr>
        <p:spPr>
          <a:xfrm>
            <a:off x="2488816" y="2943598"/>
            <a:ext cx="2060965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1600" spc="-67" dirty="0">
                <a:latin typeface="Arial"/>
                <a:cs typeface="Arial"/>
              </a:rPr>
              <a:t>Dependency graph 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9" name="object 13">
            <a:extLst>
              <a:ext uri="{FF2B5EF4-FFF2-40B4-BE49-F238E27FC236}">
                <a16:creationId xmlns="" xmlns:a16="http://schemas.microsoft.com/office/drawing/2014/main" id="{963A68AD-BCAD-634A-9D2F-49D5D75A7510}"/>
              </a:ext>
            </a:extLst>
          </p:cNvPr>
          <p:cNvSpPr txBox="1"/>
          <p:nvPr/>
        </p:nvSpPr>
        <p:spPr>
          <a:xfrm>
            <a:off x="9095229" y="1641626"/>
            <a:ext cx="2060965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1600" dirty="0"/>
              <a:t>Constituency graph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1" name="object 13">
            <a:extLst>
              <a:ext uri="{FF2B5EF4-FFF2-40B4-BE49-F238E27FC236}">
                <a16:creationId xmlns="" xmlns:a16="http://schemas.microsoft.com/office/drawing/2014/main" id="{7C8AFAD5-F8D3-694B-B9CD-BE9EDA473FE0}"/>
              </a:ext>
            </a:extLst>
          </p:cNvPr>
          <p:cNvSpPr txBox="1"/>
          <p:nvPr/>
        </p:nvSpPr>
        <p:spPr>
          <a:xfrm>
            <a:off x="2207462" y="4922716"/>
            <a:ext cx="2060965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lang="en-US" sz="1600" dirty="0"/>
              <a:t>AMR graph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2" name="object 13">
            <a:extLst>
              <a:ext uri="{FF2B5EF4-FFF2-40B4-BE49-F238E27FC236}">
                <a16:creationId xmlns="" xmlns:a16="http://schemas.microsoft.com/office/drawing/2014/main" id="{9BA21DB9-526A-A84B-8F08-B592C579442E}"/>
              </a:ext>
            </a:extLst>
          </p:cNvPr>
          <p:cNvSpPr txBox="1"/>
          <p:nvPr/>
        </p:nvSpPr>
        <p:spPr>
          <a:xfrm>
            <a:off x="8046679" y="5127057"/>
            <a:ext cx="2060965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lang="en-US" sz="1600" dirty="0"/>
              <a:t>IE graph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="" xmlns:a16="http://schemas.microsoft.com/office/drawing/2014/main" id="{B8A7CAA7-8271-9E4E-9B37-807C09E4056F}"/>
              </a:ext>
            </a:extLst>
          </p:cNvPr>
          <p:cNvSpPr txBox="1"/>
          <p:nvPr/>
        </p:nvSpPr>
        <p:spPr>
          <a:xfrm>
            <a:off x="4803682" y="6527108"/>
            <a:ext cx="2060965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lang="en-US" sz="1600" dirty="0"/>
              <a:t>SQL graph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4538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DEAEF938-7EC6-1441-87BE-2824800107C5}"/>
              </a:ext>
            </a:extLst>
          </p:cNvPr>
          <p:cNvSpPr/>
          <p:nvPr/>
        </p:nvSpPr>
        <p:spPr bwMode="hidden">
          <a:xfrm>
            <a:off x="2877363" y="2509361"/>
            <a:ext cx="6448177" cy="1338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C7E53BB1-428E-674E-A58B-518CCE62E23E}"/>
              </a:ext>
            </a:extLst>
          </p:cNvPr>
          <p:cNvSpPr/>
          <p:nvPr/>
        </p:nvSpPr>
        <p:spPr bwMode="hidden">
          <a:xfrm>
            <a:off x="2877363" y="4218738"/>
            <a:ext cx="6448177" cy="1338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4E10AC86-D3CA-8045-AE24-F50A6C66D40B}"/>
              </a:ext>
            </a:extLst>
          </p:cNvPr>
          <p:cNvSpPr txBox="1"/>
          <p:nvPr/>
        </p:nvSpPr>
        <p:spPr bwMode="hidden">
          <a:xfrm>
            <a:off x="2877363" y="2769245"/>
            <a:ext cx="64481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C00000"/>
                </a:solidFill>
              </a:rPr>
              <a:t>Machine Reading Comprehension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="" xmlns:a16="http://schemas.microsoft.com/office/drawing/2014/main" id="{433737DF-17C8-48FF-B2B9-224284DB8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FE37F2-1F69-A747-B276-7CCC19A0C55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Helvetica" panose="020B0604020202020204" pitchFamily="34" charset="0"/>
                <a:ea typeface="等线" panose="02010600030101010101" pitchFamily="2" charset="-122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1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7336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4">
            <a:extLst>
              <a:ext uri="{FF2B5EF4-FFF2-40B4-BE49-F238E27FC236}">
                <a16:creationId xmlns="" xmlns:a16="http://schemas.microsoft.com/office/drawing/2014/main" id="{DDEAAD54-825A-E447-950A-5D5BB5352E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82762" y="1026390"/>
            <a:ext cx="8444299" cy="49441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271785-C31C-2B4D-92EE-B1076D905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7412"/>
            <a:ext cx="10515600" cy="688975"/>
          </a:xfrm>
        </p:spPr>
        <p:txBody>
          <a:bodyPr>
            <a:normAutofit fontScale="90000"/>
          </a:bodyPr>
          <a:lstStyle/>
          <a:p>
            <a:r>
              <a:rPr lang="en-US" sz="4000" b="1" spc="-253" dirty="0">
                <a:solidFill>
                  <a:srgbClr val="C00000"/>
                </a:solidFill>
              </a:rPr>
              <a:t>TQA: Textbook Question Answering</a:t>
            </a:r>
            <a:r>
              <a:rPr lang="en-US" dirty="0"/>
              <a:t/>
            </a:r>
            <a:br>
              <a:rPr lang="en-US" dirty="0"/>
            </a:br>
            <a:r>
              <a:rPr lang="en-US" sz="27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[Kim et al., ACL’19]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352318C-DB5E-6140-9391-FFAA7FD07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61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113D986-512F-E541-9AED-B5BC8A44D864}"/>
              </a:ext>
            </a:extLst>
          </p:cNvPr>
          <p:cNvSpPr/>
          <p:nvPr/>
        </p:nvSpPr>
        <p:spPr>
          <a:xfrm>
            <a:off x="838200" y="5938747"/>
            <a:ext cx="10703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Kim et al. </a:t>
            </a:r>
            <a:r>
              <a:rPr lang="en-US" b="1" dirty="0"/>
              <a:t>Textbook Question Answering with Multi-modal Context Graph Understanding and Self-supervised Open-set Comprehension </a:t>
            </a:r>
            <a:r>
              <a:rPr lang="en-US" dirty="0"/>
              <a:t>ACL’19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0678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271785-C31C-2B4D-92EE-B1076D905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7412"/>
            <a:ext cx="10515600" cy="688975"/>
          </a:xfrm>
        </p:spPr>
        <p:txBody>
          <a:bodyPr>
            <a:normAutofit fontScale="90000"/>
          </a:bodyPr>
          <a:lstStyle/>
          <a:p>
            <a:r>
              <a:rPr lang="en-US" sz="4000" b="1" spc="-253" dirty="0">
                <a:solidFill>
                  <a:srgbClr val="C00000"/>
                </a:solidFill>
              </a:rPr>
              <a:t>Textbook Question Answering</a:t>
            </a:r>
            <a:r>
              <a:rPr lang="en-US" dirty="0"/>
              <a:t/>
            </a:r>
            <a:br>
              <a:rPr lang="en-US" dirty="0"/>
            </a:br>
            <a:r>
              <a:rPr lang="en-US" sz="27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[Kim et al., ACL’19]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352318C-DB5E-6140-9391-FFAA7FD07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62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113D986-512F-E541-9AED-B5BC8A44D864}"/>
              </a:ext>
            </a:extLst>
          </p:cNvPr>
          <p:cNvSpPr/>
          <p:nvPr/>
        </p:nvSpPr>
        <p:spPr>
          <a:xfrm>
            <a:off x="838200" y="5938747"/>
            <a:ext cx="10703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Kim et al. ACL’19. Textbook Question Answering with Multi-modal Context Graph Understanding and Self-supervised Open-set Comprehension</a:t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4CA8DDC-8A26-4647-814F-DE6E5E6C9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371" y="1495188"/>
            <a:ext cx="6582491" cy="4243534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="" xmlns:a16="http://schemas.microsoft.com/office/drawing/2014/main" id="{61C34C10-6B02-E24B-84E6-A6F46888F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240" y="1576387"/>
            <a:ext cx="10515600" cy="4945063"/>
          </a:xfrm>
        </p:spPr>
        <p:txBody>
          <a:bodyPr/>
          <a:lstStyle/>
          <a:p>
            <a:r>
              <a:rPr lang="en-US" dirty="0"/>
              <a:t>Key challenges: </a:t>
            </a:r>
          </a:p>
          <a:p>
            <a:pPr marL="742950" lvl="1" indent="-285750"/>
            <a:r>
              <a:rPr lang="en-US" dirty="0">
                <a:latin typeface="NimbusRomNo9L"/>
              </a:rPr>
              <a:t>Multi-modality</a:t>
            </a:r>
          </a:p>
          <a:p>
            <a:pPr marL="742950" lvl="1" indent="-285750"/>
            <a:r>
              <a:rPr lang="en-US" dirty="0">
                <a:latin typeface="NimbusRomNo9L"/>
              </a:rPr>
              <a:t>Long context</a:t>
            </a:r>
          </a:p>
          <a:p>
            <a:pPr marL="742950" lvl="1" indent="-285750"/>
            <a:r>
              <a:rPr lang="en-US" dirty="0">
                <a:latin typeface="NimbusRomNo9L"/>
              </a:rPr>
              <a:t>Difficulty to solve unseen problems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4211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271785-C31C-2B4D-92EE-B1076D905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7412"/>
            <a:ext cx="10515600" cy="688975"/>
          </a:xfrm>
        </p:spPr>
        <p:txBody>
          <a:bodyPr>
            <a:normAutofit fontScale="90000"/>
          </a:bodyPr>
          <a:lstStyle/>
          <a:p>
            <a:r>
              <a:rPr lang="en-US" sz="4000" b="1" spc="-253" dirty="0">
                <a:solidFill>
                  <a:srgbClr val="C00000"/>
                </a:solidFill>
              </a:rPr>
              <a:t>Textbook Question Answering</a:t>
            </a:r>
            <a:r>
              <a:rPr lang="en-US" dirty="0"/>
              <a:t/>
            </a:r>
            <a:br>
              <a:rPr lang="en-US" dirty="0"/>
            </a:br>
            <a:r>
              <a:rPr lang="en-US" sz="27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[Kim et al., ACL’19]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352318C-DB5E-6140-9391-FFAA7FD07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63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113D986-512F-E541-9AED-B5BC8A44D864}"/>
              </a:ext>
            </a:extLst>
          </p:cNvPr>
          <p:cNvSpPr/>
          <p:nvPr/>
        </p:nvSpPr>
        <p:spPr>
          <a:xfrm>
            <a:off x="838200" y="5938747"/>
            <a:ext cx="10703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Kim et al. </a:t>
            </a:r>
            <a:r>
              <a:rPr lang="en-US" b="1" dirty="0"/>
              <a:t>Textbook Question Answering with Multi-modal Context Graph Understanding and Self-supervised Open-set Comprehension </a:t>
            </a:r>
            <a:r>
              <a:rPr lang="en-US" dirty="0"/>
              <a:t>ACL’19</a:t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D9E3296-1551-A043-9F25-03E6BEC27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75" y="1476340"/>
            <a:ext cx="11925525" cy="446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754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271785-C31C-2B4D-92EE-B1076D905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7412"/>
            <a:ext cx="10515600" cy="688975"/>
          </a:xfrm>
        </p:spPr>
        <p:txBody>
          <a:bodyPr>
            <a:normAutofit fontScale="90000"/>
          </a:bodyPr>
          <a:lstStyle/>
          <a:p>
            <a:r>
              <a:rPr lang="en-US" sz="4000" b="1" spc="-253" dirty="0">
                <a:solidFill>
                  <a:srgbClr val="C00000"/>
                </a:solidFill>
              </a:rPr>
              <a:t>TQA: Textbook Question Answering</a:t>
            </a:r>
            <a:r>
              <a:rPr lang="en-US" dirty="0"/>
              <a:t/>
            </a:r>
            <a:br>
              <a:rPr lang="en-US" dirty="0"/>
            </a:br>
            <a:r>
              <a:rPr lang="en-US" sz="27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[Kim et al., ACL’19]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352318C-DB5E-6140-9391-FFAA7FD07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64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113D986-512F-E541-9AED-B5BC8A44D864}"/>
              </a:ext>
            </a:extLst>
          </p:cNvPr>
          <p:cNvSpPr/>
          <p:nvPr/>
        </p:nvSpPr>
        <p:spPr>
          <a:xfrm>
            <a:off x="838200" y="5938747"/>
            <a:ext cx="10703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Kim et al. </a:t>
            </a:r>
            <a:r>
              <a:rPr lang="en-US" b="1" dirty="0"/>
              <a:t>Textbook Question Answering with Multi-modal Context Graph Understanding and Self-supervised Open-set Comprehension </a:t>
            </a:r>
            <a:r>
              <a:rPr lang="en-US" dirty="0"/>
              <a:t>ACL’19</a:t>
            </a:r>
            <a:br>
              <a:rPr lang="en-US" dirty="0"/>
            </a:b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0DEAD765-0906-D741-ADF3-5BB99FCD3A0D}"/>
              </a:ext>
            </a:extLst>
          </p:cNvPr>
          <p:cNvGrpSpPr/>
          <p:nvPr/>
        </p:nvGrpSpPr>
        <p:grpSpPr>
          <a:xfrm>
            <a:off x="3833686" y="1194683"/>
            <a:ext cx="4524628" cy="4744064"/>
            <a:chOff x="-101624" y="1364473"/>
            <a:chExt cx="4798316" cy="4775705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77FA8569-0041-FA47-9444-FF674FF19677}"/>
                </a:ext>
              </a:extLst>
            </p:cNvPr>
            <p:cNvGrpSpPr/>
            <p:nvPr/>
          </p:nvGrpSpPr>
          <p:grpSpPr>
            <a:xfrm>
              <a:off x="-101624" y="1364473"/>
              <a:ext cx="4798316" cy="4775705"/>
              <a:chOff x="-1832665" y="1235552"/>
              <a:chExt cx="5367959" cy="5115834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="" xmlns:a16="http://schemas.microsoft.com/office/drawing/2014/main" id="{3AB323C9-9123-D34E-AA87-D05C7EC2C3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3193" y="1235552"/>
                <a:ext cx="1816100" cy="723900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="" xmlns:a16="http://schemas.microsoft.com/office/drawing/2014/main" id="{5CE42068-F43C-EF40-B628-E1FFA415D3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1304" y="1900998"/>
                <a:ext cx="444500" cy="469900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="" xmlns:a16="http://schemas.microsoft.com/office/drawing/2014/main" id="{599BAF27-5E93-814B-BCF3-5531D82EBC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90896" y="2312442"/>
                <a:ext cx="2628899" cy="144780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="" xmlns:a16="http://schemas.microsoft.com/office/drawing/2014/main" id="{A25C9C1E-34E9-1D4B-822B-957D22C8CD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123950" y="3647648"/>
                <a:ext cx="2247900" cy="1333500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="" xmlns:a16="http://schemas.microsoft.com/office/drawing/2014/main" id="{1021B94D-5D86-8744-A151-47AE2D7F42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832665" y="3941103"/>
                <a:ext cx="774700" cy="1905000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="" xmlns:a16="http://schemas.microsoft.com/office/drawing/2014/main" id="{F0B9375F-CB5E-2F49-BDD5-F5C77E317F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380084" y="5246486"/>
                <a:ext cx="1955800" cy="110490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="" xmlns:a16="http://schemas.microsoft.com/office/drawing/2014/main" id="{D7B5B4B3-0488-3249-88BB-E612CE7B54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4817" y="5754486"/>
                <a:ext cx="850900" cy="59690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="" xmlns:a16="http://schemas.microsoft.com/office/drawing/2014/main" id="{E8FE1307-3917-8C4F-9F75-EEC0BB17E9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84194" y="5454222"/>
                <a:ext cx="2451100" cy="825500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6F7B68D7-47EF-C540-A8BE-093E4E480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87166" y="2711580"/>
              <a:ext cx="1054100" cy="952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85698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271785-C31C-2B4D-92EE-B1076D905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7412"/>
            <a:ext cx="10515600" cy="688975"/>
          </a:xfrm>
        </p:spPr>
        <p:txBody>
          <a:bodyPr>
            <a:normAutofit fontScale="90000"/>
          </a:bodyPr>
          <a:lstStyle/>
          <a:p>
            <a:r>
              <a:rPr lang="en-US" sz="4000" b="1" spc="-253" dirty="0">
                <a:solidFill>
                  <a:srgbClr val="C00000"/>
                </a:solidFill>
              </a:rPr>
              <a:t>TQA: Textbook Question Answering</a:t>
            </a:r>
            <a:r>
              <a:rPr lang="en-US" dirty="0"/>
              <a:t/>
            </a:r>
            <a:br>
              <a:rPr lang="en-US" dirty="0"/>
            </a:br>
            <a:r>
              <a:rPr lang="en-US" sz="27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[Kim et al., ACL’19]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352318C-DB5E-6140-9391-FFAA7FD07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65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113D986-512F-E541-9AED-B5BC8A44D864}"/>
              </a:ext>
            </a:extLst>
          </p:cNvPr>
          <p:cNvSpPr/>
          <p:nvPr/>
        </p:nvSpPr>
        <p:spPr>
          <a:xfrm>
            <a:off x="838200" y="5938747"/>
            <a:ext cx="10703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Kim et al. </a:t>
            </a:r>
            <a:r>
              <a:rPr lang="en-US" b="1" dirty="0"/>
              <a:t>Textbook Question Answering with Multi-modal Context Graph Understanding and Self-supervised Open-set Comprehension </a:t>
            </a:r>
            <a:r>
              <a:rPr lang="en-US" dirty="0"/>
              <a:t>ACL’19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DC5666EB-BFE2-624D-A031-CC18B2C58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6387"/>
            <a:ext cx="10515600" cy="4945063"/>
          </a:xfrm>
        </p:spPr>
        <p:txBody>
          <a:bodyPr/>
          <a:lstStyle/>
          <a:p>
            <a:r>
              <a:rPr lang="en-US" dirty="0"/>
              <a:t>Self-training: reads and understands a textbook and problems in advance.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58C86C8-0487-B34F-BD1F-0D90C13C1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697" y="1957399"/>
            <a:ext cx="5235678" cy="378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86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271785-C31C-2B4D-92EE-B1076D905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7412"/>
            <a:ext cx="10515600" cy="688975"/>
          </a:xfrm>
        </p:spPr>
        <p:txBody>
          <a:bodyPr>
            <a:normAutofit fontScale="90000"/>
          </a:bodyPr>
          <a:lstStyle/>
          <a:p>
            <a:r>
              <a:rPr lang="en-US" sz="4000" b="1" spc="-253" dirty="0">
                <a:solidFill>
                  <a:srgbClr val="C00000"/>
                </a:solidFill>
              </a:rPr>
              <a:t>TQA: Textbook Question Answering</a:t>
            </a:r>
            <a:r>
              <a:rPr lang="en-US" dirty="0"/>
              <a:t/>
            </a:r>
            <a:br>
              <a:rPr lang="en-US" dirty="0"/>
            </a:br>
            <a:r>
              <a:rPr lang="en-US" sz="27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[Kim et al., ACL’19]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352318C-DB5E-6140-9391-FFAA7FD07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66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113D986-512F-E541-9AED-B5BC8A44D864}"/>
              </a:ext>
            </a:extLst>
          </p:cNvPr>
          <p:cNvSpPr/>
          <p:nvPr/>
        </p:nvSpPr>
        <p:spPr>
          <a:xfrm>
            <a:off x="838200" y="5938747"/>
            <a:ext cx="10703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Kim et al. </a:t>
            </a:r>
            <a:r>
              <a:rPr lang="en-US" b="1" dirty="0"/>
              <a:t>Textbook Question Answering with Multi-modal Context Graph Understanding and Self-supervised Open-set Comprehension </a:t>
            </a:r>
            <a:r>
              <a:rPr lang="en-US" dirty="0"/>
              <a:t>ACL’19</a:t>
            </a:r>
            <a:br>
              <a:rPr lang="en-US" dirty="0"/>
            </a:b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364C55E-3136-E245-A337-D2C324DD91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428"/>
          <a:stretch/>
        </p:blipFill>
        <p:spPr>
          <a:xfrm>
            <a:off x="145026" y="2826369"/>
            <a:ext cx="5695335" cy="1789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089E7E2-D247-4646-A7A6-F2901E41A8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795"/>
          <a:stretch/>
        </p:blipFill>
        <p:spPr>
          <a:xfrm>
            <a:off x="5943600" y="2826368"/>
            <a:ext cx="1535110" cy="17898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A4782A4-4F6F-804F-8034-0071E7839355}"/>
              </a:ext>
            </a:extLst>
          </p:cNvPr>
          <p:cNvSpPr/>
          <p:nvPr/>
        </p:nvSpPr>
        <p:spPr>
          <a:xfrm>
            <a:off x="5943600" y="3318387"/>
            <a:ext cx="1371600" cy="93444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="" xmlns:a16="http://schemas.microsoft.com/office/drawing/2014/main" id="{6DD87652-C86D-844C-A769-674C7ECF289D}"/>
              </a:ext>
            </a:extLst>
          </p:cNvPr>
          <p:cNvSpPr/>
          <p:nvPr/>
        </p:nvSpPr>
        <p:spPr>
          <a:xfrm>
            <a:off x="8593493" y="3077564"/>
            <a:ext cx="2497294" cy="68897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Self-training, </a:t>
            </a:r>
            <a:r>
              <a:rPr lang="en-US" dirty="0">
                <a:solidFill>
                  <a:schemeClr val="tx1"/>
                </a:solidFill>
              </a:rPr>
              <a:t>even only on training, </a:t>
            </a:r>
            <a:r>
              <a:rPr lang="en-US" b="1" dirty="0">
                <a:solidFill>
                  <a:schemeClr val="tx1"/>
                </a:solidFill>
              </a:rPr>
              <a:t>is useful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1B6D69BA-7C45-B747-ADB3-501B74701D00}"/>
              </a:ext>
            </a:extLst>
          </p:cNvPr>
          <p:cNvCxnSpPr>
            <a:cxnSpLocks/>
          </p:cNvCxnSpPr>
          <p:nvPr/>
        </p:nvCxnSpPr>
        <p:spPr>
          <a:xfrm flipV="1">
            <a:off x="7315200" y="4307377"/>
            <a:ext cx="1278292" cy="54845"/>
          </a:xfrm>
          <a:prstGeom prst="straightConnector1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="" xmlns:a16="http://schemas.microsoft.com/office/drawing/2014/main" id="{3FF1CC6C-2FFE-394F-BD18-D5B700BD25B7}"/>
              </a:ext>
            </a:extLst>
          </p:cNvPr>
          <p:cNvSpPr/>
          <p:nvPr/>
        </p:nvSpPr>
        <p:spPr>
          <a:xfrm>
            <a:off x="8593492" y="4017735"/>
            <a:ext cx="1922107" cy="688975"/>
          </a:xfrm>
          <a:prstGeom prst="round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Context Graph is effective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CCED0131-2F0F-E74C-913C-10A2FA226F78}"/>
              </a:ext>
            </a:extLst>
          </p:cNvPr>
          <p:cNvSpPr/>
          <p:nvPr/>
        </p:nvSpPr>
        <p:spPr>
          <a:xfrm>
            <a:off x="5978701" y="4291854"/>
            <a:ext cx="1371600" cy="285368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C58C1FD7-5A17-1149-8E68-6FB32490495A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 flipV="1">
            <a:off x="7315200" y="3422052"/>
            <a:ext cx="1278293" cy="36355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495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B6B131-6935-B944-8DC0-9957E4D04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C28096E-AE10-A842-9014-0E2AFAD7F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9101"/>
            <a:ext cx="10515600" cy="5076893"/>
          </a:xfrm>
        </p:spPr>
        <p:txBody>
          <a:bodyPr>
            <a:normAutofit fontScale="92500" lnSpcReduction="10000"/>
          </a:bodyPr>
          <a:lstStyle/>
          <a:p>
            <a:pPr marL="457200" indent="-457200"/>
            <a:r>
              <a:rPr lang="en-US" dirty="0"/>
              <a:t>Deep Learning on Graphs for NLP is a fast-growing area today!</a:t>
            </a:r>
          </a:p>
          <a:p>
            <a:pPr marL="457200" indent="-457200"/>
            <a:r>
              <a:rPr lang="en-US" dirty="0"/>
              <a:t>Since graph can naturally encode complex information, it could bridge a gap by combining both</a:t>
            </a:r>
            <a:r>
              <a:rPr lang="en-US" dirty="0">
                <a:solidFill>
                  <a:srgbClr val="FF0000"/>
                </a:solidFill>
              </a:rPr>
              <a:t> empirical domain knowledges and the power of deep learning.</a:t>
            </a:r>
          </a:p>
          <a:p>
            <a:pPr marL="457200" indent="-457200"/>
            <a:r>
              <a:rPr lang="en-US" dirty="0"/>
              <a:t>For a NLP task, </a:t>
            </a:r>
          </a:p>
          <a:p>
            <a:pPr marL="914400" lvl="1" indent="-457200"/>
            <a:r>
              <a:rPr lang="en-US" dirty="0"/>
              <a:t>how to convert text sequence into the best graph (directed, multi-relation, heterogeneous)</a:t>
            </a:r>
          </a:p>
          <a:p>
            <a:pPr marL="914400" lvl="1" indent="-457200"/>
            <a:r>
              <a:rPr lang="en-US" dirty="0"/>
              <a:t>how to determine proper graph representation learning technique?</a:t>
            </a:r>
          </a:p>
          <a:p>
            <a:pPr marL="457200" indent="-457200"/>
            <a:r>
              <a:rPr lang="en-US" dirty="0">
                <a:solidFill>
                  <a:srgbClr val="FF0000"/>
                </a:solidFill>
              </a:rPr>
              <a:t>Our Graph4NLP library aims to make easy use of GNNs for NLP:</a:t>
            </a:r>
          </a:p>
          <a:p>
            <a:pPr marL="914400" lvl="1" indent="-457200"/>
            <a:r>
              <a:rPr lang="en-US" dirty="0"/>
              <a:t>Website: </a:t>
            </a:r>
            <a:r>
              <a:rPr lang="en-US" dirty="0">
                <a:hlinkClick r:id="rId2"/>
              </a:rPr>
              <a:t>https://dlg4nlp.github.io/index.html</a:t>
            </a:r>
            <a:r>
              <a:rPr lang="en-US" dirty="0"/>
              <a:t> </a:t>
            </a:r>
          </a:p>
          <a:p>
            <a:pPr marL="914400" lvl="1" indent="-457200"/>
            <a:r>
              <a:rPr lang="en-US" dirty="0"/>
              <a:t>Survey: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https://arxiv.org/abs/2106.06090</a:t>
            </a:r>
            <a:r>
              <a:rPr lang="en-US" dirty="0"/>
              <a:t> </a:t>
            </a:r>
          </a:p>
          <a:p>
            <a:pPr marL="914400" lvl="1" indent="-457200"/>
            <a:r>
              <a:rPr lang="en-US" dirty="0"/>
              <a:t>Library: </a:t>
            </a:r>
            <a:r>
              <a:rPr lang="en-US" dirty="0">
                <a:hlinkClick r:id="rId4"/>
              </a:rPr>
              <a:t>https://github.com/graph4ai/graph4nlp</a:t>
            </a:r>
            <a:r>
              <a:rPr lang="en-US" dirty="0"/>
              <a:t> </a:t>
            </a:r>
          </a:p>
          <a:p>
            <a:pPr marL="914400" lvl="1" indent="-457200"/>
            <a:r>
              <a:rPr lang="en-US" dirty="0"/>
              <a:t>Demo: </a:t>
            </a:r>
            <a:r>
              <a:rPr lang="en-US" dirty="0">
                <a:hlinkClick r:id="rId5"/>
              </a:rPr>
              <a:t>https://github.com/graph4ai/graph4nlp_demo</a:t>
            </a:r>
            <a:r>
              <a:rPr lang="en-US" dirty="0"/>
              <a:t> </a:t>
            </a:r>
          </a:p>
          <a:p>
            <a:pPr marL="914400" lvl="1" indent="-457200"/>
            <a:r>
              <a:rPr lang="en-US" dirty="0" err="1"/>
              <a:t>Github</a:t>
            </a:r>
            <a:r>
              <a:rPr lang="en-US" dirty="0"/>
              <a:t> literature list: </a:t>
            </a:r>
            <a:r>
              <a:rPr lang="en-US" dirty="0">
                <a:hlinkClick r:id="rId6"/>
              </a:rPr>
              <a:t>https://github.com/graph4ai/graph4nlp_literature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A1C8942-9172-894C-8567-638BA1D63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83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DEAEF938-7EC6-1441-87BE-2824800107C5}"/>
              </a:ext>
            </a:extLst>
          </p:cNvPr>
          <p:cNvSpPr/>
          <p:nvPr/>
        </p:nvSpPr>
        <p:spPr bwMode="hidden">
          <a:xfrm>
            <a:off x="2877363" y="2509361"/>
            <a:ext cx="6448177" cy="1338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C7E53BB1-428E-674E-A58B-518CCE62E23E}"/>
              </a:ext>
            </a:extLst>
          </p:cNvPr>
          <p:cNvSpPr/>
          <p:nvPr/>
        </p:nvSpPr>
        <p:spPr bwMode="hidden">
          <a:xfrm>
            <a:off x="2877363" y="4218738"/>
            <a:ext cx="6448177" cy="1338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4E10AC86-D3CA-8045-AE24-F50A6C66D40B}"/>
              </a:ext>
            </a:extLst>
          </p:cNvPr>
          <p:cNvSpPr txBox="1"/>
          <p:nvPr/>
        </p:nvSpPr>
        <p:spPr bwMode="hidden">
          <a:xfrm>
            <a:off x="2669561" y="2769245"/>
            <a:ext cx="68528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C00000"/>
                </a:solidFill>
              </a:rPr>
              <a:t>Machine Learning on Graphs </a:t>
            </a:r>
            <a:r>
              <a:rPr kumimoji="1" lang="en-US" sz="4000" b="1" dirty="0">
                <a:solidFill>
                  <a:srgbClr val="C00000"/>
                </a:solidFill>
                <a:latin typeface="Helvetica" panose="020B0604020202020204" pitchFamily="34" charset="0"/>
                <a:ea typeface="等线" panose="02010600030101010101" pitchFamily="2" charset="-122"/>
              </a:rPr>
              <a:t>for NLP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="" xmlns:a16="http://schemas.microsoft.com/office/drawing/2014/main" id="{433737DF-17C8-48FF-B2B9-224284DB8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FE37F2-1F69-A747-B276-7CCC19A0C55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Helvetica" panose="020B0604020202020204" pitchFamily="34" charset="0"/>
                <a:ea typeface="等线" panose="02010600030101010101" pitchFamily="2" charset="-122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Helvetica" panose="020B0604020202020204" pitchFamily="34" charset="0"/>
              <a:ea typeface="等线" panose="02010600030101010101" pitchFamily="2" charset="-122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588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FC726A-51EF-AF4C-BFDA-05BDA17EF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79369" cy="1325563"/>
          </a:xfrm>
        </p:spPr>
        <p:txBody>
          <a:bodyPr/>
          <a:lstStyle/>
          <a:p>
            <a:r>
              <a:rPr lang="en-US" b="1" spc="-147" dirty="0">
                <a:solidFill>
                  <a:srgbClr val="C00000"/>
                </a:solidFill>
              </a:rPr>
              <a:t>Natural Language Processing: A Graph Perspective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DC4E92C-6DAE-4A48-8787-BACE7D7DB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95186" cy="4351338"/>
          </a:xfrm>
        </p:spPr>
        <p:txBody>
          <a:bodyPr>
            <a:normAutofit/>
          </a:bodyPr>
          <a:lstStyle/>
          <a:p>
            <a:r>
              <a:rPr lang="en-US" sz="2400" dirty="0"/>
              <a:t>Represent natural language as a bag of tokens</a:t>
            </a:r>
          </a:p>
          <a:p>
            <a:pPr lvl="1"/>
            <a:r>
              <a:rPr lang="en-US" sz="2000" dirty="0"/>
              <a:t>BOW, TF-IDF</a:t>
            </a:r>
          </a:p>
          <a:p>
            <a:pPr lvl="1"/>
            <a:r>
              <a:rPr lang="en-US" sz="2000" dirty="0"/>
              <a:t>Topic Modeling: text as a mixture of topics </a:t>
            </a:r>
          </a:p>
          <a:p>
            <a:pPr marL="457200" lvl="1" indent="0">
              <a:buNone/>
            </a:pPr>
            <a:endParaRPr lang="en-US" sz="1000" dirty="0"/>
          </a:p>
          <a:p>
            <a:r>
              <a:rPr lang="en-US" sz="2400" dirty="0"/>
              <a:t>Represent natural language as a sequence of tokens</a:t>
            </a:r>
          </a:p>
          <a:p>
            <a:pPr lvl="1"/>
            <a:r>
              <a:rPr lang="en-US" sz="2000" dirty="0"/>
              <a:t>Linear-chain CRF</a:t>
            </a:r>
          </a:p>
          <a:p>
            <a:pPr lvl="1"/>
            <a:r>
              <a:rPr lang="en-US" sz="2000" dirty="0"/>
              <a:t>Word2vec, Glove</a:t>
            </a:r>
          </a:p>
          <a:p>
            <a:pPr lvl="1"/>
            <a:endParaRPr lang="en-US" sz="1000" dirty="0"/>
          </a:p>
          <a:p>
            <a:r>
              <a:rPr lang="en-US" sz="2400" dirty="0">
                <a:solidFill>
                  <a:srgbClr val="C00000"/>
                </a:solidFill>
              </a:rPr>
              <a:t>Represent natural language as a graph</a:t>
            </a:r>
          </a:p>
          <a:p>
            <a:pPr lvl="1"/>
            <a:r>
              <a:rPr lang="en-US" sz="2000" dirty="0"/>
              <a:t>Dependency graphs, constituency graphs, AMR graphs,        IE graphs, and knowledge graphs</a:t>
            </a:r>
          </a:p>
          <a:p>
            <a:pPr lvl="1"/>
            <a:r>
              <a:rPr lang="en-US" sz="2000" dirty="0"/>
              <a:t> Text graph containing multiple hierarchies of elements, i.e. document, sentence and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9B899AF-3A7D-5F42-BC6F-1AB8B4638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8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0BC4E01-CDC7-6349-9461-FD0DC73E3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1784" y="1392648"/>
            <a:ext cx="3845784" cy="16298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62F33F8-45C9-CF41-9656-BFED39E26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360" y="3022460"/>
            <a:ext cx="4124208" cy="19128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1852516-EED3-334D-A034-D47009A3F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5027491"/>
            <a:ext cx="2616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92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BB6904-6E67-9E4A-866B-E4E2DD8E6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-147" dirty="0">
                <a:solidFill>
                  <a:srgbClr val="C00000"/>
                </a:solidFill>
              </a:rPr>
              <a:t>Graph Based Methods for NLP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91F291-B973-2C4C-B115-F3BB6CA6D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1148"/>
            <a:ext cx="7507284" cy="5225034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Random Walk Algorithms</a:t>
            </a:r>
          </a:p>
          <a:p>
            <a:pPr lvl="1"/>
            <a:r>
              <a:rPr lang="en-US" sz="2000" dirty="0"/>
              <a:t>Generate random paths, one can obtain a stationary distribution over all the nodes in a graph </a:t>
            </a:r>
          </a:p>
          <a:p>
            <a:pPr lvl="1"/>
            <a:r>
              <a:rPr lang="en-US" sz="2000" dirty="0"/>
              <a:t>Applications</a:t>
            </a:r>
            <a:r>
              <a:rPr lang="en-US" dirty="0"/>
              <a:t>: </a:t>
            </a:r>
            <a:r>
              <a:rPr lang="en-US" sz="2000" dirty="0"/>
              <a:t>semantic similarity of texts, name disambiguation</a:t>
            </a:r>
          </a:p>
          <a:p>
            <a:pPr marL="457200" lvl="1" indent="0">
              <a:buNone/>
            </a:pPr>
            <a:endParaRPr lang="en-US" sz="1000" dirty="0"/>
          </a:p>
          <a:p>
            <a:r>
              <a:rPr lang="en-US" sz="2400" dirty="0"/>
              <a:t>Graph Clustering Algorithms</a:t>
            </a:r>
          </a:p>
          <a:p>
            <a:pPr lvl="1"/>
            <a:r>
              <a:rPr lang="en-US" sz="2000" dirty="0"/>
              <a:t>Spectral clustering, random walk clustering and min-cut clustering for text clustering</a:t>
            </a:r>
          </a:p>
          <a:p>
            <a:pPr marL="457200" lvl="1" indent="0">
              <a:buNone/>
            </a:pPr>
            <a:endParaRPr lang="en-US" sz="1000" dirty="0"/>
          </a:p>
          <a:p>
            <a:r>
              <a:rPr lang="en-US" sz="2400" dirty="0"/>
              <a:t>Graph Matching Algorithms</a:t>
            </a:r>
          </a:p>
          <a:p>
            <a:pPr lvl="1"/>
            <a:r>
              <a:rPr lang="en-US" sz="2000" dirty="0"/>
              <a:t>Compute the similarity between two graphs for textual entailment task</a:t>
            </a:r>
          </a:p>
          <a:p>
            <a:pPr lvl="1"/>
            <a:endParaRPr lang="en-US" sz="1000" dirty="0"/>
          </a:p>
          <a:p>
            <a:r>
              <a:rPr lang="en-US" sz="2400" dirty="0"/>
              <a:t>Label Propagation Algorithms</a:t>
            </a:r>
          </a:p>
          <a:p>
            <a:pPr lvl="1"/>
            <a:r>
              <a:rPr lang="en-US" sz="2000" dirty="0"/>
              <a:t>Propagate labels from labeled data points to previously unlabeled data points</a:t>
            </a:r>
          </a:p>
          <a:p>
            <a:pPr lvl="1"/>
            <a:r>
              <a:rPr lang="en-US" sz="2000" dirty="0"/>
              <a:t>Applications: word-sense disambiguation, sentiment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01D5882-C52E-C144-8A17-A0A3355D1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2274705-E1D8-794B-B00F-C4BED416F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732" y="4112028"/>
            <a:ext cx="2696452" cy="16313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5DB6D83-3443-F942-8BF5-3D09AC6EA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7374" y="2628985"/>
            <a:ext cx="2168930" cy="14226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7130344-B962-904A-BDEF-FCC3E31C9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8096" y="1303422"/>
            <a:ext cx="2488208" cy="1325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0BC51A3-F8E1-F845-A8E0-8A0FC9A37C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1168" y="5743360"/>
            <a:ext cx="3717400" cy="10492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80638F8-5836-F545-A425-DBB1863C6F6A}"/>
              </a:ext>
            </a:extLst>
          </p:cNvPr>
          <p:cNvSpPr txBox="1"/>
          <p:nvPr/>
        </p:nvSpPr>
        <p:spPr>
          <a:xfrm>
            <a:off x="8738096" y="887132"/>
            <a:ext cx="2928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[</a:t>
            </a:r>
            <a:r>
              <a:rPr lang="en-US" sz="1400" dirty="0" err="1"/>
              <a:t>Mihalcea</a:t>
            </a:r>
            <a:r>
              <a:rPr lang="en-US" sz="1400" dirty="0"/>
              <a:t> and </a:t>
            </a:r>
            <a:r>
              <a:rPr lang="en-US" sz="1400" dirty="0" err="1"/>
              <a:t>Radev</a:t>
            </a:r>
            <a:r>
              <a:rPr lang="en-US" sz="1400" dirty="0"/>
              <a:t>, 2011] </a:t>
            </a:r>
          </a:p>
        </p:txBody>
      </p:sp>
    </p:spTree>
    <p:extLst>
      <p:ext uri="{BB962C8B-B14F-4D97-AF65-F5344CB8AC3E}">
        <p14:creationId xmlns:p14="http://schemas.microsoft.com/office/powerpoint/2010/main" val="5121517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12275</TotalTime>
  <Words>4028</Words>
  <Application>Microsoft Macintosh PowerPoint</Application>
  <PresentationFormat>Widescreen</PresentationFormat>
  <Paragraphs>841</Paragraphs>
  <Slides>67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81" baseType="lpstr">
      <vt:lpstr>Calibri</vt:lpstr>
      <vt:lpstr>Calibri Light</vt:lpstr>
      <vt:lpstr>Courier New</vt:lpstr>
      <vt:lpstr>DejaVu Sans</vt:lpstr>
      <vt:lpstr>Helvetica</vt:lpstr>
      <vt:lpstr>Helvetica Neue</vt:lpstr>
      <vt:lpstr>NimbusRomNo9L</vt:lpstr>
      <vt:lpstr>Times New Roman</vt:lpstr>
      <vt:lpstr>Wingdings</vt:lpstr>
      <vt:lpstr>微软雅黑</vt:lpstr>
      <vt:lpstr>等线</vt:lpstr>
      <vt:lpstr>等线 Light</vt:lpstr>
      <vt:lpstr>Arial</vt:lpstr>
      <vt:lpstr>Office Theme</vt:lpstr>
      <vt:lpstr>Deep Learning on Graphs for  Natural Language Processing</vt:lpstr>
      <vt:lpstr>Outline</vt:lpstr>
      <vt:lpstr>PowerPoint Presentation</vt:lpstr>
      <vt:lpstr>Why graphs?</vt:lpstr>
      <vt:lpstr> Graph-structured data are ubiquitous </vt:lpstr>
      <vt:lpstr>Graphs are ubiquitous in NLP As Well</vt:lpstr>
      <vt:lpstr>PowerPoint Presentation</vt:lpstr>
      <vt:lpstr>Natural Language Processing: A Graph Perspective</vt:lpstr>
      <vt:lpstr>Graph Based Methods for NLP</vt:lpstr>
      <vt:lpstr>PowerPoint Presentation</vt:lpstr>
      <vt:lpstr>Graph Machine Learning: Recent Trending</vt:lpstr>
      <vt:lpstr>Graph Neural Networks: A Brief History</vt:lpstr>
      <vt:lpstr>Graph Neural Networks: Foundations</vt:lpstr>
      <vt:lpstr>Graph Neural Networks: Basic Model</vt:lpstr>
      <vt:lpstr>Neighborhood Aggregation</vt:lpstr>
      <vt:lpstr>Neighborhood Aggregation</vt:lpstr>
      <vt:lpstr>Overview of GNN Model</vt:lpstr>
      <vt:lpstr>Overview of GNN Model</vt:lpstr>
      <vt:lpstr>Overview of GNN Model</vt:lpstr>
      <vt:lpstr>GNN Model: A Case Study</vt:lpstr>
      <vt:lpstr>GNN Model: A Case Study</vt:lpstr>
      <vt:lpstr>GNN Model: Quick Summary</vt:lpstr>
      <vt:lpstr>Graph Neural Networks: Popular Models</vt:lpstr>
      <vt:lpstr>Graph Convolution Networks (GCN)</vt:lpstr>
      <vt:lpstr>Message Passing Neural Network (MPNN)</vt:lpstr>
      <vt:lpstr>Graph Attention Network (GAT)</vt:lpstr>
      <vt:lpstr>Gated Graph Neural Networks (GGNN)</vt:lpstr>
      <vt:lpstr>DLG4NLP:  A Roadmap</vt:lpstr>
      <vt:lpstr>PowerPoint Presentation</vt:lpstr>
      <vt:lpstr>PowerPoint Presentation</vt:lpstr>
      <vt:lpstr>GNNs for Graph Representation Learning</vt:lpstr>
      <vt:lpstr>Homogeneous vs Multi-relational vs Heterogeneous Graphs</vt:lpstr>
      <vt:lpstr>Which GNNs to Use Given a Graph?</vt:lpstr>
      <vt:lpstr>Homogeneous GNNs for NLP</vt:lpstr>
      <vt:lpstr>Non-homogeneous to Homogeneous Conversion via Levi Graph</vt:lpstr>
      <vt:lpstr>How to Handle Edge Direction Information?</vt:lpstr>
      <vt:lpstr>Edge Directions as Edge Types</vt:lpstr>
      <vt:lpstr>Bidirectional GNNs for Directed Graphs</vt:lpstr>
      <vt:lpstr>Bidirectional GNNs for Directed Graphs (cont)</vt:lpstr>
      <vt:lpstr>Multi-relational GNNs for NLP</vt:lpstr>
      <vt:lpstr>R-GNN: Overview</vt:lpstr>
      <vt:lpstr>R-GNN Variant: R-GCN</vt:lpstr>
      <vt:lpstr>R-GNN: Avoiding Over-parameterization</vt:lpstr>
      <vt:lpstr>Including Edge Embeddings in GNNs</vt:lpstr>
      <vt:lpstr>Multi-relational Graph Transformers</vt:lpstr>
      <vt:lpstr>R-GAT based Graph Transformers</vt:lpstr>
      <vt:lpstr>Structure-aware Self-attention based Graph Transformers</vt:lpstr>
      <vt:lpstr>Heterogeneous GNNs</vt:lpstr>
      <vt:lpstr>PowerPoint Presentation</vt:lpstr>
      <vt:lpstr>PowerPoint Presentation</vt:lpstr>
      <vt:lpstr>PowerPoint Presentation</vt:lpstr>
      <vt:lpstr>Outline</vt:lpstr>
      <vt:lpstr>Information Extraction: a Sequence-to-Graph Task</vt:lpstr>
      <vt:lpstr>Extending to Graph-to-Graph Task</vt:lpstr>
      <vt:lpstr>Moving from Seq-to-Graph to Graph-to-Graph</vt:lpstr>
      <vt:lpstr>AMR-IE: An AMR-guided encoding and decoding framework for IE</vt:lpstr>
      <vt:lpstr>AMR Guided Graph Encoding: Using an  Edge-Conditioned GAT</vt:lpstr>
      <vt:lpstr>AMR Guided Graph Decoding: Ordered decoding guided by AMR</vt:lpstr>
      <vt:lpstr>Examples on how AMR graphs help</vt:lpstr>
      <vt:lpstr>PowerPoint Presentation</vt:lpstr>
      <vt:lpstr>TQA: Textbook Question Answering [Kim et al., ACL’19]  </vt:lpstr>
      <vt:lpstr>Textbook Question Answering [Kim et al., ACL’19]  </vt:lpstr>
      <vt:lpstr>Textbook Question Answering [Kim et al., ACL’19]  </vt:lpstr>
      <vt:lpstr>TQA: Textbook Question Answering [Kim et al., ACL’19]  </vt:lpstr>
      <vt:lpstr>TQA: Textbook Question Answering [Kim et al., ACL’19]  </vt:lpstr>
      <vt:lpstr>TQA: Textbook Question Answering [Kim et al., ACL’19]  </vt:lpstr>
      <vt:lpstr>Conclusions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Scalable Global Alignment Graph Kernel  Using Random Features:  From Node Embedding to Graph Embedding</dc:title>
  <dc:creator>wuli@us.ibm.com</dc:creator>
  <cp:lastModifiedBy>Ji, Heng</cp:lastModifiedBy>
  <cp:revision>829</cp:revision>
  <dcterms:created xsi:type="dcterms:W3CDTF">2019-08-06T16:26:53Z</dcterms:created>
  <dcterms:modified xsi:type="dcterms:W3CDTF">2023-10-20T04:53:08Z</dcterms:modified>
</cp:coreProperties>
</file>