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tags/tag3.xml" ContentType="application/vnd.openxmlformats-officedocument.presentationml.tags+xml"/>
  <Override PartName="/ppt/notesSlides/notesSlide6.xml" ContentType="application/vnd.openxmlformats-officedocument.presentationml.notesSlide+xml"/>
  <Override PartName="/ppt/tags/tag4.xml" ContentType="application/vnd.openxmlformats-officedocument.presentationml.tags+xml"/>
  <Override PartName="/ppt/notesSlides/notesSlide7.xml" ContentType="application/vnd.openxmlformats-officedocument.presentationml.notesSlide+xml"/>
  <Override PartName="/ppt/tags/tag5.xml" ContentType="application/vnd.openxmlformats-officedocument.presentationml.tags+xml"/>
  <Override PartName="/ppt/notesSlides/notesSlide8.xml" ContentType="application/vnd.openxmlformats-officedocument.presentationml.notesSlide+xml"/>
  <Override PartName="/ppt/tags/tag6.xml" ContentType="application/vnd.openxmlformats-officedocument.presentationml.tags+xml"/>
  <Override PartName="/ppt/notesSlides/notesSlide9.xml" ContentType="application/vnd.openxmlformats-officedocument.presentationml.notesSlide+xml"/>
  <Override PartName="/ppt/tags/tag7.xml" ContentType="application/vnd.openxmlformats-officedocument.presentationml.tags+xml"/>
  <Override PartName="/ppt/notesSlides/notesSlide10.xml" ContentType="application/vnd.openxmlformats-officedocument.presentationml.notesSlide+xml"/>
  <Override PartName="/ppt/tags/tag8.xml" ContentType="application/vnd.openxmlformats-officedocument.presentationml.tags+xml"/>
  <Override PartName="/ppt/notesSlides/notesSlide11.xml" ContentType="application/vnd.openxmlformats-officedocument.presentationml.notesSlide+xml"/>
  <Override PartName="/ppt/tags/tag9.xml" ContentType="application/vnd.openxmlformats-officedocument.presentationml.tags+xml"/>
  <Override PartName="/ppt/notesSlides/notesSlide12.xml" ContentType="application/vnd.openxmlformats-officedocument.presentationml.notesSlide+xml"/>
  <Override PartName="/ppt/tags/tag10.xml" ContentType="application/vnd.openxmlformats-officedocument.presentationml.tags+xml"/>
  <Override PartName="/ppt/notesSlides/notesSlide13.xml" ContentType="application/vnd.openxmlformats-officedocument.presentationml.notesSlide+xml"/>
  <Override PartName="/ppt/tags/tag11.xml" ContentType="application/vnd.openxmlformats-officedocument.presentationml.tags+xml"/>
  <Override PartName="/ppt/notesSlides/notesSlide14.xml" ContentType="application/vnd.openxmlformats-officedocument.presentationml.notesSlide+xml"/>
  <Override PartName="/ppt/tags/tag12.xml" ContentType="application/vnd.openxmlformats-officedocument.presentationml.tags+xml"/>
  <Override PartName="/ppt/notesSlides/notesSlide15.xml" ContentType="application/vnd.openxmlformats-officedocument.presentationml.notesSlide+xml"/>
  <Override PartName="/ppt/tags/tag13.xml" ContentType="application/vnd.openxmlformats-officedocument.presentationml.tags+xml"/>
  <Override PartName="/ppt/notesSlides/notesSlide16.xml" ContentType="application/vnd.openxmlformats-officedocument.presentationml.notesSlide+xml"/>
  <Override PartName="/ppt/tags/tag14.xml" ContentType="application/vnd.openxmlformats-officedocument.presentationml.tags+xml"/>
  <Override PartName="/ppt/notesSlides/notesSlide17.xml" ContentType="application/vnd.openxmlformats-officedocument.presentationml.notesSlide+xml"/>
  <Override PartName="/ppt/tags/tag15.xml" ContentType="application/vnd.openxmlformats-officedocument.presentationml.tags+xml"/>
  <Override PartName="/ppt/notesSlides/notesSlide18.xml" ContentType="application/vnd.openxmlformats-officedocument.presentationml.notesSlide+xml"/>
  <Override PartName="/ppt/tags/tag16.xml" ContentType="application/vnd.openxmlformats-officedocument.presentationml.tags+xml"/>
  <Override PartName="/ppt/notesSlides/notesSlide19.xml" ContentType="application/vnd.openxmlformats-officedocument.presentationml.notesSlide+xml"/>
  <Override PartName="/ppt/tags/tag17.xml" ContentType="application/vnd.openxmlformats-officedocument.presentationml.tags+xml"/>
  <Override PartName="/ppt/notesSlides/notesSlide20.xml" ContentType="application/vnd.openxmlformats-officedocument.presentationml.notesSlide+xml"/>
  <Override PartName="/ppt/tags/tag18.xml" ContentType="application/vnd.openxmlformats-officedocument.presentationml.tags+xml"/>
  <Override PartName="/ppt/notesSlides/notesSlide21.xml" ContentType="application/vnd.openxmlformats-officedocument.presentationml.notesSlide+xml"/>
  <Override PartName="/ppt/tags/tag19.xml" ContentType="application/vnd.openxmlformats-officedocument.presentationml.tags+xml"/>
  <Override PartName="/ppt/notesSlides/notesSlide22.xml" ContentType="application/vnd.openxmlformats-officedocument.presentationml.notesSlide+xml"/>
  <Override PartName="/ppt/tags/tag20.xml" ContentType="application/vnd.openxmlformats-officedocument.presentationml.tags+xml"/>
  <Override PartName="/ppt/notesSlides/notesSlide23.xml" ContentType="application/vnd.openxmlformats-officedocument.presentationml.notesSlide+xml"/>
  <Override PartName="/ppt/tags/tag21.xml" ContentType="application/vnd.openxmlformats-officedocument.presentationml.tags+xml"/>
  <Override PartName="/ppt/notesSlides/notesSlide24.xml" ContentType="application/vnd.openxmlformats-officedocument.presentationml.notesSlide+xml"/>
  <Override PartName="/ppt/tags/tag22.xml" ContentType="application/vnd.openxmlformats-officedocument.presentationml.tags+xml"/>
  <Override PartName="/ppt/notesSlides/notesSlide25.xml" ContentType="application/vnd.openxmlformats-officedocument.presentationml.notesSlide+xml"/>
  <Override PartName="/ppt/tags/tag23.xml" ContentType="application/vnd.openxmlformats-officedocument.presentationml.tags+xml"/>
  <Override PartName="/ppt/notesSlides/notesSlide26.xml" ContentType="application/vnd.openxmlformats-officedocument.presentationml.notesSlide+xml"/>
  <Override PartName="/ppt/tags/tag24.xml" ContentType="application/vnd.openxmlformats-officedocument.presentationml.tags+xml"/>
  <Override PartName="/ppt/notesSlides/notesSlide27.xml" ContentType="application/vnd.openxmlformats-officedocument.presentationml.notesSlide+xml"/>
  <Override PartName="/ppt/tags/tag25.xml" ContentType="application/vnd.openxmlformats-officedocument.presentationml.tags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tags/tag26.xml" ContentType="application/vnd.openxmlformats-officedocument.presentationml.tags+xml"/>
  <Override PartName="/ppt/notesSlides/notesSlide30.xml" ContentType="application/vnd.openxmlformats-officedocument.presentationml.notesSlide+xml"/>
  <Override PartName="/ppt/tags/tag27.xml" ContentType="application/vnd.openxmlformats-officedocument.presentationml.tags+xml"/>
  <Override PartName="/ppt/notesSlides/notesSlide31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tags/tag30.xml" ContentType="application/vnd.openxmlformats-officedocument.presentationml.tags+xml"/>
  <Override PartName="/ppt/notesSlides/notesSlide34.xml" ContentType="application/vnd.openxmlformats-officedocument.presentationml.notesSlide+xml"/>
  <Override PartName="/ppt/tags/tag31.xml" ContentType="application/vnd.openxmlformats-officedocument.presentationml.tags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40"/>
  </p:notesMasterIdLst>
  <p:sldIdLst>
    <p:sldId id="256" r:id="rId2"/>
    <p:sldId id="357" r:id="rId3"/>
    <p:sldId id="358" r:id="rId4"/>
    <p:sldId id="359" r:id="rId5"/>
    <p:sldId id="355" r:id="rId6"/>
    <p:sldId id="365" r:id="rId7"/>
    <p:sldId id="363" r:id="rId8"/>
    <p:sldId id="366" r:id="rId9"/>
    <p:sldId id="367" r:id="rId10"/>
    <p:sldId id="364" r:id="rId11"/>
    <p:sldId id="369" r:id="rId12"/>
    <p:sldId id="370" r:id="rId13"/>
    <p:sldId id="371" r:id="rId14"/>
    <p:sldId id="372" r:id="rId15"/>
    <p:sldId id="373" r:id="rId16"/>
    <p:sldId id="374" r:id="rId17"/>
    <p:sldId id="378" r:id="rId18"/>
    <p:sldId id="379" r:id="rId19"/>
    <p:sldId id="356" r:id="rId20"/>
    <p:sldId id="361" r:id="rId21"/>
    <p:sldId id="362" r:id="rId22"/>
    <p:sldId id="360" r:id="rId23"/>
    <p:sldId id="375" r:id="rId24"/>
    <p:sldId id="380" r:id="rId25"/>
    <p:sldId id="381" r:id="rId26"/>
    <p:sldId id="382" r:id="rId27"/>
    <p:sldId id="383" r:id="rId28"/>
    <p:sldId id="384" r:id="rId29"/>
    <p:sldId id="354" r:id="rId30"/>
    <p:sldId id="335" r:id="rId31"/>
    <p:sldId id="332" r:id="rId32"/>
    <p:sldId id="353" r:id="rId33"/>
    <p:sldId id="350" r:id="rId34"/>
    <p:sldId id="351" r:id="rId35"/>
    <p:sldId id="352" r:id="rId36"/>
    <p:sldId id="326" r:id="rId37"/>
    <p:sldId id="376" r:id="rId38"/>
    <p:sldId id="377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AD194"/>
    <a:srgbClr val="424857"/>
    <a:srgbClr val="9EA7BB"/>
    <a:srgbClr val="6C7690"/>
    <a:srgbClr val="AAD15D"/>
    <a:srgbClr val="23262E"/>
    <a:srgbClr val="B1D1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180"/>
    <p:restoredTop sz="82838"/>
  </p:normalViewPr>
  <p:slideViewPr>
    <p:cSldViewPr snapToGrid="0" snapToObjects="1">
      <p:cViewPr varScale="1">
        <p:scale>
          <a:sx n="85" d="100"/>
          <a:sy n="85" d="100"/>
        </p:scale>
        <p:origin x="824" y="176"/>
      </p:cViewPr>
      <p:guideLst/>
    </p:cSldViewPr>
  </p:slideViewPr>
  <p:outlineViewPr>
    <p:cViewPr>
      <p:scale>
        <a:sx n="33" d="100"/>
        <a:sy n="33" d="100"/>
      </p:scale>
      <p:origin x="0" y="-1124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notesMaster" Target="notesMasters/notesMaster1.xml"/><Relationship Id="rId41" Type="http://schemas.openxmlformats.org/officeDocument/2006/relationships/presProps" Target="presProps.xml"/><Relationship Id="rId42" Type="http://schemas.openxmlformats.org/officeDocument/2006/relationships/viewProps" Target="viewProps.xml"/><Relationship Id="rId43" Type="http://schemas.openxmlformats.org/officeDocument/2006/relationships/theme" Target="theme/theme1.xml"/><Relationship Id="rId4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D254F2-1860-F64A-A7CA-FD5A99702E82}" type="datetimeFigureOut">
              <a:rPr lang="en-US" smtClean="0"/>
              <a:t>10/22/23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7B3FA7-EFAF-D041-9374-CD5CA9CD8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9713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g20515f2733a_16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23" name="Google Shape;623;g20515f2733a_16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686698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7B3FA7-EFAF-D041-9374-CD5CA9CD8D2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0412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7B3FA7-EFAF-D041-9374-CD5CA9CD8D2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93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7B3FA7-EFAF-D041-9374-CD5CA9CD8D2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8364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7B3FA7-EFAF-D041-9374-CD5CA9CD8D2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3595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7B3FA7-EFAF-D041-9374-CD5CA9CD8D2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3353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7B3FA7-EFAF-D041-9374-CD5CA9CD8D2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8731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7B3FA7-EFAF-D041-9374-CD5CA9CD8D2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7871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7B3FA7-EFAF-D041-9374-CD5CA9CD8D2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2535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7B3FA7-EFAF-D041-9374-CD5CA9CD8D2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614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7B3FA7-EFAF-D041-9374-CD5CA9CD8D2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375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g204f52a0084_14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5" name="Google Shape;545;g204f52a0084_14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552871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7B3FA7-EFAF-D041-9374-CD5CA9CD8D2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60041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7B3FA7-EFAF-D041-9374-CD5CA9CD8D2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6102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7B3FA7-EFAF-D041-9374-CD5CA9CD8D2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0940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7B3FA7-EFAF-D041-9374-CD5CA9CD8D2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69891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7B3FA7-EFAF-D041-9374-CD5CA9CD8D2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2843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7B3FA7-EFAF-D041-9374-CD5CA9CD8D2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57360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7B3FA7-EFAF-D041-9374-CD5CA9CD8D2D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06063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7B3FA7-EFAF-D041-9374-CD5CA9CD8D2D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46540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7B3FA7-EFAF-D041-9374-CD5CA9CD8D2D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1703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7B3FA7-EFAF-D041-9374-CD5CA9CD8D2D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0146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g20515f2733a_16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1" name="Google Shape;631;g20515f2733a_16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6749899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7B3FA7-EFAF-D041-9374-CD5CA9CD8D2D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51190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7B3FA7-EFAF-D041-9374-CD5CA9CD8D2D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34769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7B3FA7-EFAF-D041-9374-CD5CA9CD8D2D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57212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7B3FA7-EFAF-D041-9374-CD5CA9CD8D2D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23353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7B3FA7-EFAF-D041-9374-CD5CA9CD8D2D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13131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7B3FA7-EFAF-D041-9374-CD5CA9CD8D2D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5755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7B3FA7-EFAF-D041-9374-CD5CA9CD8D2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7465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7B3FA7-EFAF-D041-9374-CD5CA9CD8D2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9308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7B3FA7-EFAF-D041-9374-CD5CA9CD8D2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85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7B3FA7-EFAF-D041-9374-CD5CA9CD8D2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7799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7B3FA7-EFAF-D041-9374-CD5CA9CD8D2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545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7B3FA7-EFAF-D041-9374-CD5CA9CD8D2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754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tiff"/><Relationship Id="rId3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3CB2BC46-ED5E-0141-B93F-65FA75B67B71}"/>
              </a:ext>
            </a:extLst>
          </p:cNvPr>
          <p:cNvSpPr/>
          <p:nvPr userDrawn="1"/>
        </p:nvSpPr>
        <p:spPr>
          <a:xfrm>
            <a:off x="0" y="-1"/>
            <a:ext cx="12192000" cy="5319983"/>
          </a:xfrm>
          <a:prstGeom prst="rect">
            <a:avLst/>
          </a:prstGeom>
          <a:solidFill>
            <a:schemeClr val="bg1">
              <a:lumMod val="9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BC0F4068-C37C-E041-A803-C79180CD40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0"/>
          </a:blip>
          <a:srcRect t="15541" b="18941"/>
          <a:stretch/>
        </p:blipFill>
        <p:spPr>
          <a:xfrm>
            <a:off x="0" y="0"/>
            <a:ext cx="12192000" cy="531998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86671775-BEEB-6448-9397-5A53113332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9250" y="2118860"/>
            <a:ext cx="11493500" cy="1535112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rgbClr val="23262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6825E03-CDD3-D64F-988B-383BE0A756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29050"/>
            <a:ext cx="9144000" cy="61595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424857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9D7D7EAC-EB52-9944-AAFF-5EA0F52A95FF}"/>
              </a:ext>
            </a:extLst>
          </p:cNvPr>
          <p:cNvSpPr txBox="1"/>
          <p:nvPr userDrawn="1"/>
        </p:nvSpPr>
        <p:spPr>
          <a:xfrm>
            <a:off x="4031044" y="6194967"/>
            <a:ext cx="41299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solidFill>
                  <a:srgbClr val="424857"/>
                </a:solidFill>
                <a:latin typeface="+mj-lt"/>
                <a:cs typeface="Arial" panose="020B0604020202020204" pitchFamily="34" charset="0"/>
              </a:rPr>
              <a:t>B L E N D E R | </a:t>
            </a:r>
            <a:r>
              <a:rPr lang="en-US" sz="1400" b="0" dirty="0">
                <a:solidFill>
                  <a:srgbClr val="424857"/>
                </a:solidFill>
                <a:latin typeface="+mj-lt"/>
                <a:cs typeface="Arial" panose="020B0604020202020204" pitchFamily="34" charset="0"/>
              </a:rPr>
              <a:t>Cross-source Information Extraction Lab</a:t>
            </a:r>
            <a:endParaRPr lang="en-US" sz="1400" b="1" dirty="0">
              <a:solidFill>
                <a:srgbClr val="424857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A0670433-4FD5-A74E-874F-00D17C070FF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875" b="-305"/>
          <a:stretch/>
        </p:blipFill>
        <p:spPr>
          <a:xfrm>
            <a:off x="5984225" y="5765456"/>
            <a:ext cx="223551" cy="321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995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63B1016-CCD8-684B-9E64-27502B8B57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DB10AD6-EF2A-5B42-9996-62A40D84B9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E8C2A78-DE61-4C49-9750-40BE82A346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E2E36-3D31-E442-A911-D149FB6B38DD}" type="datetime1">
              <a:rPr lang="en-US" smtClean="0"/>
              <a:t>10/22/23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C9F4CA7-E1FE-4A4E-B412-E166E81B0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57327-5C45-3844-9BAD-8A2E33F71C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322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F5B86C53-8A7D-2346-9DDF-DA5B8BBD40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43F3D23-5EB7-4B47-A5D3-D0AB5EB0A7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D3A7DED-66E2-4040-ADC0-AAC48425C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21C6E-51E1-0045-8E04-727B0E92214F}" type="datetime1">
              <a:rPr lang="en-US" smtClean="0"/>
              <a:t>10/22/23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FFB0A8F-7FD3-1C42-90C0-E97BA15D0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57327-5C45-3844-9BAD-8A2E33F71C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0927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Vertical Text" type="tx">
  <p:cSld name="1_Title and Vertical Text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812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8125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990000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R="0" lvl="2" algn="l" rtl="0">
              <a:lnSpc>
                <a:spcPct val="18125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990000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R="0" lvl="3" algn="l" rtl="0">
              <a:lnSpc>
                <a:spcPct val="18125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990000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R="0" lvl="4" algn="l" rtl="0">
              <a:lnSpc>
                <a:spcPct val="18125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990000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R="0" lvl="5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R="0" lvl="6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R="0" lvl="7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R="0" lvl="8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97" name="Google Shape;97;p22"/>
          <p:cNvSpPr txBox="1">
            <a:spLocks noGrp="1"/>
          </p:cNvSpPr>
          <p:nvPr>
            <p:ph type="body" idx="1"/>
          </p:nvPr>
        </p:nvSpPr>
        <p:spPr>
          <a:xfrm>
            <a:off x="838200" y="1323107"/>
            <a:ext cx="10515600" cy="48538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3366"/>
              </a:buClr>
              <a:buSzPts val="2100"/>
              <a:buFont typeface="Courier New"/>
              <a:buChar char="•"/>
              <a:defRPr sz="2100" b="1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3366"/>
              </a:buClr>
              <a:buSzPts val="2100"/>
              <a:buFont typeface="Courier New"/>
              <a:buChar char="•"/>
              <a:defRPr sz="2100" b="1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0" name="Google Shape;100;p22"/>
          <p:cNvSpPr txBox="1">
            <a:spLocks noGrp="1"/>
          </p:cNvSpPr>
          <p:nvPr>
            <p:ph type="sldNum" idx="12"/>
          </p:nvPr>
        </p:nvSpPr>
        <p:spPr>
          <a:xfrm>
            <a:off x="11089822" y="6404295"/>
            <a:ext cx="263980" cy="26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 rtl="0"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 rtl="0"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 rtl="0"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 rtl="0"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22922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62CBB9E-0844-E94B-8AA3-C166E5ABA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488D30F-5332-2442-BD0A-342C8BD200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EA43428-A6E0-3B41-A602-2D3BA56A02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DB298-2CF2-9749-B7DA-B43D8F11D612}" type="datetime1">
              <a:rPr lang="en-US" smtClean="0"/>
              <a:t>10/22/23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1B3219D-05CE-3B45-B5E7-FFBE53BDD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57327-5C45-3844-9BAD-8A2E33F71C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466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AF76407-E97B-7840-9652-77C1D24CBB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3D54E31-F7A3-C04C-B108-3218B8FC2A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0CC3B4A-80E8-084A-A75B-1A23F82FBC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AA00E-6528-9147-827F-54EABC190D3E}" type="datetime1">
              <a:rPr lang="en-US" smtClean="0"/>
              <a:t>10/22/23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8C11ED7-DE80-8F48-B1D2-BBF230673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57327-5C45-3844-9BAD-8A2E33F71C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134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395150A-DCCB-4A40-A89B-11EDB1D2D0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A9775DF-46F4-9D4C-91C2-82B4A5430F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A17EAA3-E561-7749-8721-69932F551E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D188B68-6512-0A4F-A005-B60FC995B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C2240-76F3-E147-906E-E0ADE39AECB5}" type="datetime1">
              <a:rPr lang="en-US" smtClean="0"/>
              <a:t>10/22/23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949D4FF-F49C-BB40-BC72-A19F38ADE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57327-5C45-3844-9BAD-8A2E33F71C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48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BFE004-83E6-5948-A982-6F79A37D6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9B43D4C-4F09-D14A-9884-8BDD31B955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0F7E00E-7F15-414A-8150-83E75630DF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270D4FBF-4A66-C247-906F-F76A9B7827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7DB5596F-1335-C642-8928-390C71F55C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C1FBA73F-E1B3-C645-A949-5D22BD577A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78B2C-C152-BF4E-B097-5C9983E3892C}" type="datetime1">
              <a:rPr lang="en-US" smtClean="0"/>
              <a:t>10/22/23</a:t>
            </a:fld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42C06236-21A8-2D4F-B5A4-568F9DCB6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57327-5C45-3844-9BAD-8A2E33F71C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375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8489BA7-CAF9-A14F-8DE3-FA0849D33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0DD23F26-F063-1945-96B6-D91011326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20A6D-50D7-DC49-9240-3B897313C86C}" type="datetime1">
              <a:rPr lang="en-US" smtClean="0"/>
              <a:t>10/22/23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1A22A20-7622-7C43-A0E9-FB9DA0D80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57327-5C45-3844-9BAD-8A2E33F71C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57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128B80E-B106-E444-A711-8A25C56DD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8B993-7EA8-E14C-B192-82FAF47DDB33}" type="datetime1">
              <a:rPr lang="en-US" smtClean="0"/>
              <a:t>10/22/23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030C6B5-F440-B547-9D6E-C63763AA5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57327-5C45-3844-9BAD-8A2E33F71C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85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5643DDB-D32A-EC4B-AA87-C4C2AFDFC7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7B4170E-CBBF-6D48-B0A2-DD2F122C7C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BA956FA-F781-004D-80E8-66573429C9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9F85AE9-1ED6-AC44-AC59-1FB2EF67F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12868-9C68-1E4A-8153-ED8FC06C0642}" type="datetime1">
              <a:rPr lang="en-US" smtClean="0"/>
              <a:t>10/22/23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EA99A85-1E0F-E54F-AE76-B4FAD4BB5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57327-5C45-3844-9BAD-8A2E33F71C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787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F691BD5-F4F9-3D49-96FE-AB1663138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90EE14B5-362D-3444-BD24-388AAE73E6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44FE05A-D6EC-A74E-A452-52C4848031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AB6E73A-7F1D-CA47-91F5-AE1537B80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3CB2D-CAA9-E94A-90B0-BE0AA3893111}" type="datetime1">
              <a:rPr lang="en-US" smtClean="0"/>
              <a:t>10/22/23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7239AB1-D26C-E845-8039-73E570FAC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57327-5C45-3844-9BAD-8A2E33F71C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978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FF070095-B045-D446-9DD3-7FE928375E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8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5FF9BD9-8171-704B-8B6D-BD766ABA0F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231900"/>
            <a:ext cx="10515600" cy="4945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6B2F74C-EB85-124D-817C-0C42379930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424857"/>
                </a:solidFill>
              </a:defRPr>
            </a:lvl1pPr>
          </a:lstStyle>
          <a:p>
            <a:fld id="{2CEB0B01-2759-9947-9E10-CC8EA41D4B67}" type="datetime1">
              <a:rPr lang="en-US" smtClean="0"/>
              <a:t>10/22/23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C859492-509B-D842-858A-E98B477DEB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424857"/>
                </a:solidFill>
              </a:defRPr>
            </a:lvl1pPr>
          </a:lstStyle>
          <a:p>
            <a:fld id="{89057327-5C45-3844-9BAD-8A2E33F71C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775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image" Target="../media/image9.png"/><Relationship Id="rId1" Type="http://schemas.openxmlformats.org/officeDocument/2006/relationships/tags" Target="../tags/tag6.x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4" Type="http://schemas.openxmlformats.org/officeDocument/2006/relationships/image" Target="../media/image10.png"/><Relationship Id="rId1" Type="http://schemas.openxmlformats.org/officeDocument/2006/relationships/tags" Target="../tags/tag7.x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4" Type="http://schemas.openxmlformats.org/officeDocument/2006/relationships/image" Target="../media/image11.png"/><Relationship Id="rId1" Type="http://schemas.openxmlformats.org/officeDocument/2006/relationships/tags" Target="../tags/tag8.x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4" Type="http://schemas.openxmlformats.org/officeDocument/2006/relationships/image" Target="../media/image12.png"/><Relationship Id="rId1" Type="http://schemas.openxmlformats.org/officeDocument/2006/relationships/tags" Target="../tags/tag9.x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4" Type="http://schemas.openxmlformats.org/officeDocument/2006/relationships/image" Target="../media/image13.png"/><Relationship Id="rId1" Type="http://schemas.openxmlformats.org/officeDocument/2006/relationships/tags" Target="../tags/tag10.x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4" Type="http://schemas.openxmlformats.org/officeDocument/2006/relationships/image" Target="../media/image14.png"/><Relationship Id="rId1" Type="http://schemas.openxmlformats.org/officeDocument/2006/relationships/tags" Target="../tags/tag11.x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4" Type="http://schemas.openxmlformats.org/officeDocument/2006/relationships/image" Target="../media/image15.png"/><Relationship Id="rId1" Type="http://schemas.openxmlformats.org/officeDocument/2006/relationships/tags" Target="../tags/tag12.x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4" Type="http://schemas.openxmlformats.org/officeDocument/2006/relationships/image" Target="../media/image16.png"/><Relationship Id="rId1" Type="http://schemas.openxmlformats.org/officeDocument/2006/relationships/tags" Target="../tags/tag13.x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4" Type="http://schemas.openxmlformats.org/officeDocument/2006/relationships/image" Target="../media/image17.png"/><Relationship Id="rId1" Type="http://schemas.openxmlformats.org/officeDocument/2006/relationships/tags" Target="../tags/tag14.x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tags" Target="../tags/tag15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4" Type="http://schemas.openxmlformats.org/officeDocument/2006/relationships/image" Target="../media/image18.png"/><Relationship Id="rId1" Type="http://schemas.openxmlformats.org/officeDocument/2006/relationships/tags" Target="../tags/tag16.xml"/><Relationship Id="rId2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4" Type="http://schemas.openxmlformats.org/officeDocument/2006/relationships/image" Target="../media/image19.png"/><Relationship Id="rId1" Type="http://schemas.openxmlformats.org/officeDocument/2006/relationships/tags" Target="../tags/tag17.xml"/><Relationship Id="rId2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tags" Target="../tags/tag18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4" Type="http://schemas.openxmlformats.org/officeDocument/2006/relationships/image" Target="../media/image20.png"/><Relationship Id="rId1" Type="http://schemas.openxmlformats.org/officeDocument/2006/relationships/tags" Target="../tags/tag19.xml"/><Relationship Id="rId2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4" Type="http://schemas.openxmlformats.org/officeDocument/2006/relationships/image" Target="../media/image21.png"/><Relationship Id="rId1" Type="http://schemas.openxmlformats.org/officeDocument/2006/relationships/tags" Target="../tags/tag20.xml"/><Relationship Id="rId2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4" Type="http://schemas.openxmlformats.org/officeDocument/2006/relationships/image" Target="../media/image22.png"/><Relationship Id="rId1" Type="http://schemas.openxmlformats.org/officeDocument/2006/relationships/tags" Target="../tags/tag21.xml"/><Relationship Id="rId2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4" Type="http://schemas.openxmlformats.org/officeDocument/2006/relationships/image" Target="../media/image23.png"/><Relationship Id="rId1" Type="http://schemas.openxmlformats.org/officeDocument/2006/relationships/tags" Target="../tags/tag22.xml"/><Relationship Id="rId2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4" Type="http://schemas.openxmlformats.org/officeDocument/2006/relationships/image" Target="../media/image24.png"/><Relationship Id="rId1" Type="http://schemas.openxmlformats.org/officeDocument/2006/relationships/tags" Target="../tags/tag23.xml"/><Relationship Id="rId2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4" Type="http://schemas.openxmlformats.org/officeDocument/2006/relationships/image" Target="../media/image25.png"/><Relationship Id="rId1" Type="http://schemas.openxmlformats.org/officeDocument/2006/relationships/tags" Target="../tags/tag24.xml"/><Relationship Id="rId2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tags" Target="../tags/tag25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6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4" Type="http://schemas.openxmlformats.org/officeDocument/2006/relationships/image" Target="../media/image27.png"/><Relationship Id="rId1" Type="http://schemas.openxmlformats.org/officeDocument/2006/relationships/tags" Target="../tags/tag26.xml"/><Relationship Id="rId2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4" Type="http://schemas.openxmlformats.org/officeDocument/2006/relationships/image" Target="../media/image29.png"/><Relationship Id="rId1" Type="http://schemas.openxmlformats.org/officeDocument/2006/relationships/tags" Target="../tags/tag27.xml"/><Relationship Id="rId2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emf"/><Relationship Id="rId1" Type="http://schemas.openxmlformats.org/officeDocument/2006/relationships/tags" Target="../tags/tag28.xml"/><Relationship Id="rId2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4" Type="http://schemas.openxmlformats.org/officeDocument/2006/relationships/image" Target="../media/image29.png"/><Relationship Id="rId1" Type="http://schemas.openxmlformats.org/officeDocument/2006/relationships/tags" Target="../tags/tag29.xml"/><Relationship Id="rId2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4" Type="http://schemas.openxmlformats.org/officeDocument/2006/relationships/image" Target="../media/image34.png"/><Relationship Id="rId1" Type="http://schemas.openxmlformats.org/officeDocument/2006/relationships/tags" Target="../tags/tag30.xml"/><Relationship Id="rId2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4" Type="http://schemas.openxmlformats.org/officeDocument/2006/relationships/image" Target="../media/image35.png"/><Relationship Id="rId1" Type="http://schemas.openxmlformats.org/officeDocument/2006/relationships/tags" Target="../tags/tag31.x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image" Target="../media/image6.png"/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image" Target="../media/image7.png"/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image" Target="../media/image8.png"/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image" Target="../media/image9.png"/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F70DB95-5D3E-B944-9BE3-C41FEDEE8F7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Language Model </a:t>
            </a:r>
            <a:r>
              <a:rPr lang="en-US" dirty="0" err="1" smtClean="0"/>
              <a:t>Debiasing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D9B9770-E32C-DF4D-922E-D2BFCB21D7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86201"/>
            <a:ext cx="9144000" cy="1314006"/>
          </a:xfrm>
        </p:spPr>
        <p:txBody>
          <a:bodyPr>
            <a:normAutofit/>
          </a:bodyPr>
          <a:lstStyle/>
          <a:p>
            <a:r>
              <a:rPr lang="en-US" b="1" dirty="0" smtClean="0"/>
              <a:t>Heng Ji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171637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D9C2DD7-639C-F51F-8778-030C4333A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GPT-3</a:t>
            </a:r>
            <a:r>
              <a:rPr lang="en-US" dirty="0" smtClean="0"/>
              <a:t> Bias Examples (</a:t>
            </a:r>
            <a:r>
              <a:rPr lang="en-US" dirty="0" err="1" smtClean="0"/>
              <a:t>Navigli</a:t>
            </a:r>
            <a:r>
              <a:rPr lang="en-US" dirty="0" smtClean="0"/>
              <a:t> et al., 2023)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172D4AF-CC0B-5028-65E2-F7E4DD321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57327-5C45-3844-9BAD-8A2E33F71C3A}" type="slidenum">
              <a:rPr lang="en-US" smtClean="0"/>
              <a:t>10</a:t>
            </a:fld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950" y="3126581"/>
            <a:ext cx="8928100" cy="1155700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27513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D9C2DD7-639C-F51F-8778-030C4333A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GPT-3</a:t>
            </a:r>
            <a:r>
              <a:rPr lang="en-US" dirty="0" smtClean="0"/>
              <a:t> Bias Examples (</a:t>
            </a:r>
            <a:r>
              <a:rPr lang="en-US" dirty="0" err="1" smtClean="0"/>
              <a:t>Navigli</a:t>
            </a:r>
            <a:r>
              <a:rPr lang="en-US" dirty="0" smtClean="0"/>
              <a:t> et al., 2023)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172D4AF-CC0B-5028-65E2-F7E4DD321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57327-5C45-3844-9BAD-8A2E33F71C3A}" type="slidenum">
              <a:rPr lang="en-US" smtClean="0"/>
              <a:t>11</a:t>
            </a:fld>
            <a:endParaRPr lang="en-US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900" y="3251994"/>
            <a:ext cx="6934200" cy="965200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27074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D9C2DD7-639C-F51F-8778-030C4333A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GPT-3</a:t>
            </a:r>
            <a:r>
              <a:rPr lang="en-US" dirty="0" smtClean="0"/>
              <a:t> Bias Examples (</a:t>
            </a:r>
            <a:r>
              <a:rPr lang="en-US" dirty="0" err="1" smtClean="0"/>
              <a:t>Navigli</a:t>
            </a:r>
            <a:r>
              <a:rPr lang="en-US" dirty="0" smtClean="0"/>
              <a:t> et al., 2023)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172D4AF-CC0B-5028-65E2-F7E4DD321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57327-5C45-3844-9BAD-8A2E33F71C3A}" type="slidenum">
              <a:rPr lang="en-US" smtClean="0"/>
              <a:t>12</a:t>
            </a:fld>
            <a:endParaRPr lang="en-US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3150394"/>
            <a:ext cx="8686800" cy="1168400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7887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D9C2DD7-639C-F51F-8778-030C4333A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GPT-3</a:t>
            </a:r>
            <a:r>
              <a:rPr lang="en-US" dirty="0" smtClean="0"/>
              <a:t> Bias Examples (</a:t>
            </a:r>
            <a:r>
              <a:rPr lang="en-US" dirty="0" err="1" smtClean="0"/>
              <a:t>Navigli</a:t>
            </a:r>
            <a:r>
              <a:rPr lang="en-US" dirty="0" smtClean="0"/>
              <a:t> et al., 2023)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172D4AF-CC0B-5028-65E2-F7E4DD321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57327-5C45-3844-9BAD-8A2E33F71C3A}" type="slidenum">
              <a:rPr lang="en-US" smtClean="0"/>
              <a:t>13</a:t>
            </a:fld>
            <a:endParaRPr lang="en-US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750" y="3258344"/>
            <a:ext cx="6286500" cy="952500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0723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D9C2DD7-639C-F51F-8778-030C4333A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GPT-3</a:t>
            </a:r>
            <a:r>
              <a:rPr lang="en-US" dirty="0" smtClean="0"/>
              <a:t> Bias Examples (</a:t>
            </a:r>
            <a:r>
              <a:rPr lang="en-US" dirty="0" err="1" smtClean="0"/>
              <a:t>Navigli</a:t>
            </a:r>
            <a:r>
              <a:rPr lang="en-US" dirty="0" smtClean="0"/>
              <a:t> et al., 2023)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172D4AF-CC0B-5028-65E2-F7E4DD321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57327-5C45-3844-9BAD-8A2E33F71C3A}" type="slidenum">
              <a:rPr lang="en-US" smtClean="0"/>
              <a:t>14</a:t>
            </a:fld>
            <a:endParaRPr lang="en-US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250" y="2991644"/>
            <a:ext cx="8699500" cy="1485900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40483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D9C2DD7-639C-F51F-8778-030C4333A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GPT-3</a:t>
            </a:r>
            <a:r>
              <a:rPr lang="en-US" dirty="0" smtClean="0"/>
              <a:t> Bias Examples (</a:t>
            </a:r>
            <a:r>
              <a:rPr lang="en-US" dirty="0" err="1" smtClean="0"/>
              <a:t>Navigli</a:t>
            </a:r>
            <a:r>
              <a:rPr lang="en-US" dirty="0" smtClean="0"/>
              <a:t> et al., 2023)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172D4AF-CC0B-5028-65E2-F7E4DD321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57327-5C45-3844-9BAD-8A2E33F71C3A}" type="slidenum">
              <a:rPr lang="en-US" smtClean="0"/>
              <a:t>15</a:t>
            </a:fld>
            <a:endParaRPr lang="en-US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100" y="2997994"/>
            <a:ext cx="8813800" cy="1473200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6856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D9C2DD7-639C-F51F-8778-030C4333A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GPT-3</a:t>
            </a:r>
            <a:r>
              <a:rPr lang="en-US" dirty="0" smtClean="0"/>
              <a:t> Bias Examples (</a:t>
            </a:r>
            <a:r>
              <a:rPr lang="en-US" dirty="0" err="1" smtClean="0"/>
              <a:t>Navigli</a:t>
            </a:r>
            <a:r>
              <a:rPr lang="en-US" dirty="0" smtClean="0"/>
              <a:t> et al., 2023)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172D4AF-CC0B-5028-65E2-F7E4DD321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57327-5C45-3844-9BAD-8A2E33F71C3A}" type="slidenum">
              <a:rPr lang="en-US" smtClean="0"/>
              <a:t>16</a:t>
            </a:fld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750" y="3012281"/>
            <a:ext cx="8826500" cy="1384300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00198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D9C2DD7-639C-F51F-8778-030C4333A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Types of Harm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172D4AF-CC0B-5028-65E2-F7E4DD321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57327-5C45-3844-9BAD-8A2E33F71C3A}" type="slidenum">
              <a:rPr lang="en-US" smtClean="0"/>
              <a:t>17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2950" y="1041400"/>
            <a:ext cx="8166100" cy="5816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3360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D9C2DD7-639C-F51F-8778-030C4333A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Bias in NLP tasks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172D4AF-CC0B-5028-65E2-F7E4DD321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57327-5C45-3844-9BAD-8A2E33F71C3A}" type="slidenum">
              <a:rPr lang="en-US" smtClean="0"/>
              <a:t>18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5514" y="1040957"/>
            <a:ext cx="8377836" cy="549795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44655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D9C2DD7-639C-F51F-8778-030C4333A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Caused Bias?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2DDAE06-4432-CA96-B1FA-5D0A51FD38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31900"/>
            <a:ext cx="10515600" cy="4945063"/>
          </a:xfrm>
        </p:spPr>
        <p:txBody>
          <a:bodyPr/>
          <a:lstStyle/>
          <a:p>
            <a:r>
              <a:rPr lang="en-US" dirty="0"/>
              <a:t>Data is the new </a:t>
            </a:r>
            <a:r>
              <a:rPr lang="en-US" dirty="0" smtClean="0"/>
              <a:t>oil</a:t>
            </a:r>
          </a:p>
          <a:p>
            <a:endParaRPr lang="en-US" dirty="0"/>
          </a:p>
          <a:p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output quality of any algorithm is a function of the quality of the data that it uses </a:t>
            </a:r>
            <a:endParaRPr lang="en-US" dirty="0" smtClean="0"/>
          </a:p>
          <a:p>
            <a:endParaRPr lang="en-US" dirty="0"/>
          </a:p>
          <a:p>
            <a:r>
              <a:rPr lang="en-US" dirty="0"/>
              <a:t>M</a:t>
            </a:r>
            <a:r>
              <a:rPr lang="en-US" dirty="0" smtClean="0"/>
              <a:t>ost </a:t>
            </a:r>
            <a:r>
              <a:rPr lang="en-US" dirty="0"/>
              <a:t>types of bias originate in corpora and, consequently, language models learn and amplify such </a:t>
            </a:r>
            <a:r>
              <a:rPr lang="en-US" dirty="0" err="1"/>
              <a:t>biase</a:t>
            </a:r>
            <a:r>
              <a:rPr lang="en-US" dirty="0"/>
              <a:t> 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172D4AF-CC0B-5028-65E2-F7E4DD321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57327-5C45-3844-9BAD-8A2E33F71C3A}" type="slidenum">
              <a:rPr lang="en-US" smtClean="0"/>
              <a:t>19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22307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p101"/>
          <p:cNvSpPr txBox="1">
            <a:spLocks noGrp="1"/>
          </p:cNvSpPr>
          <p:nvPr>
            <p:ph type="title"/>
          </p:nvPr>
        </p:nvSpPr>
        <p:spPr>
          <a:xfrm>
            <a:off x="415600" y="-16233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pPr>
              <a:buClr>
                <a:schemeClr val="dk1"/>
              </a:buClr>
              <a:buSzPct val="103703"/>
            </a:pPr>
            <a:r>
              <a:rPr lang="en-US" dirty="0" smtClean="0"/>
              <a:t>Recap</a:t>
            </a:r>
            <a:r>
              <a:rPr lang="en-US" dirty="0" smtClean="0"/>
              <a:t>: LLMs are </a:t>
            </a:r>
            <a:r>
              <a:rPr lang="en" dirty="0" smtClean="0"/>
              <a:t>Highly </a:t>
            </a:r>
            <a:r>
              <a:rPr lang="en" dirty="0"/>
              <a:t>Biased</a:t>
            </a:r>
            <a:endParaRPr dirty="0"/>
          </a:p>
        </p:txBody>
      </p:sp>
      <p:pic>
        <p:nvPicPr>
          <p:cNvPr id="626" name="Google Shape;626;p101" descr="Screen Shot 2023-02-02 at 9.21.20 PM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25897" y="1052231"/>
            <a:ext cx="8321864" cy="5440332"/>
          </a:xfrm>
          <a:prstGeom prst="rect">
            <a:avLst/>
          </a:prstGeom>
          <a:noFill/>
          <a:ln>
            <a:noFill/>
          </a:ln>
        </p:spPr>
      </p:pic>
      <p:sp>
        <p:nvSpPr>
          <p:cNvPr id="627" name="Google Shape;627;p101"/>
          <p:cNvSpPr txBox="1"/>
          <p:nvPr/>
        </p:nvSpPr>
        <p:spPr>
          <a:xfrm>
            <a:off x="9319889" y="2850395"/>
            <a:ext cx="2741200" cy="9850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r>
              <a:rPr lang="en"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Only the first one is a female, and her affiliation is wrong.</a:t>
            </a:r>
            <a:endParaRPr sz="2400"/>
          </a:p>
        </p:txBody>
      </p:sp>
      <p:sp>
        <p:nvSpPr>
          <p:cNvPr id="628" name="Google Shape;628;p101"/>
          <p:cNvSpPr/>
          <p:nvPr/>
        </p:nvSpPr>
        <p:spPr>
          <a:xfrm>
            <a:off x="8479273" y="3118380"/>
            <a:ext cx="804000" cy="341200"/>
          </a:xfrm>
          <a:prstGeom prst="right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3E7FCD"/>
              </a:gs>
              <a:gs pos="100000">
                <a:srgbClr val="96C0FF"/>
              </a:gs>
            </a:gsLst>
            <a:lin ang="16200038" scaled="0"/>
          </a:gra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0"/>
              </a:srgbClr>
            </a:outerShdw>
          </a:effectLst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/>
            <a:endParaRPr sz="1867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631360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D9C2DD7-639C-F51F-8778-030C4333A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Data </a:t>
            </a:r>
            <a:r>
              <a:rPr lang="en-US" dirty="0" smtClean="0"/>
              <a:t>Distribution Bias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2DDAE06-4432-CA96-B1FA-5D0A51FD38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31900"/>
            <a:ext cx="10515600" cy="4945063"/>
          </a:xfrm>
        </p:spPr>
        <p:txBody>
          <a:bodyPr/>
          <a:lstStyle/>
          <a:p>
            <a:r>
              <a:rPr lang="en-US" dirty="0" smtClean="0"/>
              <a:t>Event-Topic Distribution in ACE2005 corpus</a:t>
            </a:r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172D4AF-CC0B-5028-65E2-F7E4DD321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57327-5C45-3844-9BAD-8A2E33F71C3A}" type="slidenum">
              <a:rPr lang="en-US" smtClean="0"/>
              <a:t>20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877" y="1946275"/>
            <a:ext cx="4483100" cy="47752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24297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D9C2DD7-639C-F51F-8778-030C4333A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Data </a:t>
            </a:r>
            <a:r>
              <a:rPr lang="en-US" dirty="0" smtClean="0"/>
              <a:t>Distribution Bias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2DDAE06-4432-CA96-B1FA-5D0A51FD38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31900"/>
            <a:ext cx="10515600" cy="4945063"/>
          </a:xfrm>
        </p:spPr>
        <p:txBody>
          <a:bodyPr/>
          <a:lstStyle/>
          <a:p>
            <a:r>
              <a:rPr lang="en-US" dirty="0" smtClean="0"/>
              <a:t>Topic Distribution in Multilingual Corpora</a:t>
            </a:r>
            <a:endParaRPr lang="en-US" dirty="0"/>
          </a:p>
          <a:p>
            <a:endParaRPr lang="en-US" dirty="0" smtClean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172D4AF-CC0B-5028-65E2-F7E4DD321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57327-5C45-3844-9BAD-8A2E33F71C3A}" type="slidenum">
              <a:rPr lang="en-US" smtClean="0"/>
              <a:t>21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238" y="2125663"/>
            <a:ext cx="9067800" cy="42291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6476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D9C2DD7-639C-F51F-8778-030C4333A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Caused Bias?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2DDAE06-4432-CA96-B1FA-5D0A51FD38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31900"/>
            <a:ext cx="10515600" cy="4945063"/>
          </a:xfrm>
        </p:spPr>
        <p:txBody>
          <a:bodyPr/>
          <a:lstStyle/>
          <a:p>
            <a:r>
              <a:rPr lang="en-US" dirty="0"/>
              <a:t>Data is the new </a:t>
            </a:r>
            <a:r>
              <a:rPr lang="en-US" dirty="0" smtClean="0"/>
              <a:t>oil</a:t>
            </a:r>
          </a:p>
          <a:p>
            <a:endParaRPr lang="en-US" dirty="0"/>
          </a:p>
          <a:p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output quality of any algorithm is a function of the quality of the data that it uses </a:t>
            </a:r>
            <a:endParaRPr lang="en-US" dirty="0" smtClean="0"/>
          </a:p>
          <a:p>
            <a:endParaRPr lang="en-US" dirty="0"/>
          </a:p>
          <a:p>
            <a:r>
              <a:rPr lang="en-US" dirty="0"/>
              <a:t>M</a:t>
            </a:r>
            <a:r>
              <a:rPr lang="en-US" dirty="0" smtClean="0"/>
              <a:t>ost </a:t>
            </a:r>
            <a:r>
              <a:rPr lang="en-US" dirty="0"/>
              <a:t>types of bias originate in corpora and, consequently, language models learn and amplify such </a:t>
            </a:r>
            <a:r>
              <a:rPr lang="en-US" dirty="0" err="1"/>
              <a:t>biase</a:t>
            </a:r>
            <a:r>
              <a:rPr lang="en-US" dirty="0"/>
              <a:t> 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172D4AF-CC0B-5028-65E2-F7E4DD321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57327-5C45-3844-9BAD-8A2E33F71C3A}" type="slidenum">
              <a:rPr lang="en-US" smtClean="0"/>
              <a:t>22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52856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D9C2DD7-639C-F51F-8778-030C4333A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LM </a:t>
            </a:r>
            <a:r>
              <a:rPr lang="en-US" dirty="0" err="1" smtClean="0"/>
              <a:t>Debiasing</a:t>
            </a:r>
            <a:r>
              <a:rPr lang="en-US" dirty="0" smtClean="0"/>
              <a:t> Methods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172D4AF-CC0B-5028-65E2-F7E4DD321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57327-5C45-3844-9BAD-8A2E33F71C3A}" type="slidenum">
              <a:rPr lang="en-US" smtClean="0"/>
              <a:t>23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431" y="1054100"/>
            <a:ext cx="11875213" cy="489699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56149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D9C2DD7-639C-F51F-8778-030C4333A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Mitigation Strategy Overview [Gallegos et al., 2023]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172D4AF-CC0B-5028-65E2-F7E4DD321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57327-5C45-3844-9BAD-8A2E33F71C3A}" type="slidenum">
              <a:rPr lang="en-US" smtClean="0"/>
              <a:t>24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811" y="1236663"/>
            <a:ext cx="12280811" cy="530224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8302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D9C2DD7-639C-F51F-8778-030C4333A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Pre-Processing Mitigation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172D4AF-CC0B-5028-65E2-F7E4DD321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57327-5C45-3844-9BAD-8A2E33F71C3A}" type="slidenum">
              <a:rPr lang="en-US" smtClean="0"/>
              <a:t>25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19" y="1054100"/>
            <a:ext cx="11840381" cy="328284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95750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D9C2DD7-639C-F51F-8778-030C4333A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In-Training Mitigation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172D4AF-CC0B-5028-65E2-F7E4DD321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57327-5C45-3844-9BAD-8A2E33F71C3A}" type="slidenum">
              <a:rPr lang="en-US" smtClean="0"/>
              <a:t>26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944" y="1054100"/>
            <a:ext cx="11446544" cy="459719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61853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D9C2DD7-639C-F51F-8778-030C4333A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Intra-Processing Mitigation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172D4AF-CC0B-5028-65E2-F7E4DD321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57327-5C45-3844-9BAD-8A2E33F71C3A}" type="slidenum">
              <a:rPr lang="en-US" smtClean="0"/>
              <a:t>27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771" y="1333450"/>
            <a:ext cx="9968458" cy="52054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57971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D9C2DD7-639C-F51F-8778-030C4333A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Post-processing Mitigation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172D4AF-CC0B-5028-65E2-F7E4DD321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57327-5C45-3844-9BAD-8A2E33F71C3A}" type="slidenum">
              <a:rPr lang="en-US" smtClean="0"/>
              <a:t>28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419" y="1469036"/>
            <a:ext cx="11317575" cy="382249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5096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D9C2DD7-639C-F51F-8778-030C4333A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</a:t>
            </a:r>
            <a:r>
              <a:rPr lang="en-US" dirty="0" err="1" smtClean="0"/>
              <a:t>Debias</a:t>
            </a:r>
            <a:r>
              <a:rPr lang="en-US" dirty="0" smtClean="0"/>
              <a:t>? Why </a:t>
            </a:r>
            <a:r>
              <a:rPr lang="en-US" dirty="0"/>
              <a:t>Post-Hoc Debiasing?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2DDAE06-4432-CA96-B1FA-5D0A51FD38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31900"/>
            <a:ext cx="10515600" cy="4945063"/>
          </a:xfrm>
        </p:spPr>
        <p:txBody>
          <a:bodyPr/>
          <a:lstStyle/>
          <a:p>
            <a:r>
              <a:rPr lang="en-US" dirty="0"/>
              <a:t>Easy to self-regulate: don’t need to ensure that </a:t>
            </a:r>
            <a:r>
              <a:rPr lang="en-US" dirty="0" err="1"/>
              <a:t>pretrainer</a:t>
            </a:r>
            <a:r>
              <a:rPr lang="en-US" dirty="0"/>
              <a:t> used bias-aware data or training objectives</a:t>
            </a:r>
          </a:p>
          <a:p>
            <a:r>
              <a:rPr lang="en-US" dirty="0"/>
              <a:t>Easy to </a:t>
            </a:r>
            <a:r>
              <a:rPr lang="en-US" dirty="0" err="1"/>
              <a:t>hotswap</a:t>
            </a:r>
            <a:r>
              <a:rPr lang="en-US" dirty="0"/>
              <a:t>: don’t need to change model architecture/interface or usage code, just change the weights file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172D4AF-CC0B-5028-65E2-F7E4DD321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57327-5C45-3844-9BAD-8A2E33F71C3A}" type="slidenum">
              <a:rPr lang="en-US" smtClean="0"/>
              <a:t>29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85520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91"/>
          <p:cNvSpPr txBox="1">
            <a:spLocks noGrp="1"/>
          </p:cNvSpPr>
          <p:nvPr>
            <p:ph type="title"/>
          </p:nvPr>
        </p:nvSpPr>
        <p:spPr>
          <a:xfrm>
            <a:off x="415600" y="-16233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pPr>
              <a:buClr>
                <a:schemeClr val="dk1"/>
              </a:buClr>
              <a:buSzPct val="103703"/>
            </a:pPr>
            <a:r>
              <a:rPr lang="en-US" dirty="0" smtClean="0"/>
              <a:t>Sometimes very annoying</a:t>
            </a:r>
            <a:endParaRPr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00" y="558799"/>
            <a:ext cx="5156200" cy="6251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61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D226AA8-39BC-82AA-D6F5-8B6644CC8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Unlearning Bias in Language Models by Partitioning </a:t>
            </a:r>
            <a:r>
              <a:rPr lang="en-US" dirty="0" smtClean="0"/>
              <a:t>Gradients [Yu et al., ACL2023]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71AB311-0BFF-E45C-6F94-072DE10BE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57327-5C45-3844-9BAD-8A2E33F71C3A}" type="slidenum">
              <a:rPr lang="en-US" smtClean="0"/>
              <a:t>30</a:t>
            </a:fld>
            <a:endParaRPr lang="en-US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xmlns="" id="{9099F1E1-7346-579D-8253-D08E2C5367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/>
        </p:blipFill>
        <p:spPr>
          <a:xfrm>
            <a:off x="613919" y="2338804"/>
            <a:ext cx="8740713" cy="4606798"/>
          </a:xfr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xmlns="" id="{FF2C3EA5-8C53-9BD4-7AA8-4C1311AF0071}"/>
              </a:ext>
            </a:extLst>
          </p:cNvPr>
          <p:cNvSpPr txBox="1">
            <a:spLocks/>
          </p:cNvSpPr>
          <p:nvPr/>
        </p:nvSpPr>
        <p:spPr>
          <a:xfrm>
            <a:off x="601218" y="1054100"/>
            <a:ext cx="10515600" cy="29546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Partitioned Contrastive Gradient Unlearning (PCGU)</a:t>
            </a:r>
            <a:r>
              <a:rPr lang="en-US" dirty="0"/>
              <a:t> attempts to locate the neurons that cause social biases and systematically retrain them to unlearn that behavior, while leaving unrelated neurons untouched.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75538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D9C2DD7-639C-F51F-8778-030C4333A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Post-Hoc Debiasing?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2DDAE06-4432-CA96-B1FA-5D0A51FD38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31900"/>
            <a:ext cx="10515600" cy="4945063"/>
          </a:xfrm>
        </p:spPr>
        <p:txBody>
          <a:bodyPr/>
          <a:lstStyle/>
          <a:p>
            <a:r>
              <a:rPr lang="en-US" dirty="0"/>
              <a:t>Easy to self-regulate: don’t need to ensure that </a:t>
            </a:r>
            <a:r>
              <a:rPr lang="en-US" dirty="0" err="1"/>
              <a:t>pretrainer</a:t>
            </a:r>
            <a:r>
              <a:rPr lang="en-US" dirty="0"/>
              <a:t> used bias-aware data or training objectives</a:t>
            </a:r>
          </a:p>
          <a:p>
            <a:r>
              <a:rPr lang="en-US" dirty="0"/>
              <a:t>Easy to </a:t>
            </a:r>
            <a:r>
              <a:rPr lang="en-US" dirty="0" err="1"/>
              <a:t>hotswap</a:t>
            </a:r>
            <a:r>
              <a:rPr lang="en-US" dirty="0"/>
              <a:t>: don’t need to change model architecture/interface or usage code, just change the weights file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172D4AF-CC0B-5028-65E2-F7E4DD321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57327-5C45-3844-9BAD-8A2E33F71C3A}" type="slidenum">
              <a:rPr lang="en-US" smtClean="0"/>
              <a:t>31</a:t>
            </a:fld>
            <a:endParaRPr lang="en-US"/>
          </a:p>
        </p:txBody>
      </p:sp>
      <p:pic>
        <p:nvPicPr>
          <p:cNvPr id="7" name="Picture 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xmlns="" id="{C89E8BAC-56D2-DB49-4979-013C84D955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6554" y="2953497"/>
            <a:ext cx="6918246" cy="390450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15748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0329F54-23AE-1D85-9057-E6C011690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PCGU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6FA9F7F-8E88-9DB3-FFE1-21C639B08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57327-5C45-3844-9BAD-8A2E33F71C3A}" type="slidenum">
              <a:rPr lang="en-US" smtClean="0"/>
              <a:t>32</a:t>
            </a:fld>
            <a:endParaRPr lang="en-US"/>
          </a:p>
        </p:txBody>
      </p:sp>
      <p:pic>
        <p:nvPicPr>
          <p:cNvPr id="5" name="Content Placeholder 9">
            <a:extLst>
              <a:ext uri="{FF2B5EF4-FFF2-40B4-BE49-F238E27FC236}">
                <a16:creationId xmlns:a16="http://schemas.microsoft.com/office/drawing/2014/main" xmlns="" id="{CD9164DA-2F8C-45F5-6C50-814A958A048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475961" y="1401032"/>
            <a:ext cx="8740713" cy="4606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6078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9813499-584A-B3ED-B56A-BA8CC805E8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1: Partition the Parameter Set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1C05672-8B5E-5387-8FB7-0D1AE597D7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Prior literature found that biases are encoded throughout the model</a:t>
            </a:r>
          </a:p>
          <a:p>
            <a:r>
              <a:rPr lang="en-US" dirty="0"/>
              <a:t>We also know that gender biases are localized in the model</a:t>
            </a:r>
          </a:p>
          <a:p>
            <a:pPr lvl="1"/>
            <a:r>
              <a:rPr lang="en-US" dirty="0"/>
              <a:t>Other biases likely similar</a:t>
            </a:r>
          </a:p>
          <a:p>
            <a:r>
              <a:rPr lang="en-US" dirty="0"/>
              <a:t>Hypothesis: </a:t>
            </a:r>
          </a:p>
          <a:p>
            <a:pPr lvl="1"/>
            <a:r>
              <a:rPr lang="en-US" dirty="0"/>
              <a:t>Some weights encode general language information (syntax, semantics, etc.). </a:t>
            </a:r>
          </a:p>
          <a:p>
            <a:pPr lvl="1"/>
            <a:r>
              <a:rPr lang="en-US" dirty="0"/>
              <a:t>A subset of weights encode social biases. </a:t>
            </a:r>
          </a:p>
          <a:p>
            <a:r>
              <a:rPr lang="en-US" dirty="0"/>
              <a:t>Decompose parameter set into a partition of sets that denote each value’s effect on the output.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693D3DD-3829-6667-9137-9E411F98A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57327-5C45-3844-9BAD-8A2E33F71C3A}" type="slidenum">
              <a:rPr lang="en-US" smtClean="0"/>
              <a:t>33</a:t>
            </a:fld>
            <a:endParaRPr lang="en-US"/>
          </a:p>
        </p:txBody>
      </p:sp>
      <p:pic>
        <p:nvPicPr>
          <p:cNvPr id="5" name="Content Placeholder 9" descr="Graphical user interface&#10;&#10;Description automatically generated">
            <a:extLst>
              <a:ext uri="{FF2B5EF4-FFF2-40B4-BE49-F238E27FC236}">
                <a16:creationId xmlns:a16="http://schemas.microsoft.com/office/drawing/2014/main" xmlns="" id="{12EAFFAC-833B-2C42-0595-469F2DCC1CB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59020"/>
          <a:stretch/>
        </p:blipFill>
        <p:spPr>
          <a:xfrm>
            <a:off x="0" y="4508164"/>
            <a:ext cx="9843138" cy="212598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6E23D25-7ECF-11C2-0446-6B9589C9713E}"/>
              </a:ext>
            </a:extLst>
          </p:cNvPr>
          <p:cNvSpPr txBox="1"/>
          <p:nvPr/>
        </p:nvSpPr>
        <p:spPr>
          <a:xfrm>
            <a:off x="3516633" y="6577152"/>
            <a:ext cx="594360" cy="366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sex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62F5F28-4C7B-525E-1FAA-0576C7850B2F}"/>
              </a:ext>
            </a:extLst>
          </p:cNvPr>
          <p:cNvSpPr txBox="1"/>
          <p:nvPr/>
        </p:nvSpPr>
        <p:spPr>
          <a:xfrm>
            <a:off x="4138615" y="6571993"/>
            <a:ext cx="594360" cy="366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race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BE57C81-C96D-C95A-1E02-927F6969CEB9}"/>
              </a:ext>
            </a:extLst>
          </p:cNvPr>
          <p:cNvSpPr txBox="1"/>
          <p:nvPr/>
        </p:nvSpPr>
        <p:spPr>
          <a:xfrm>
            <a:off x="4777743" y="6573104"/>
            <a:ext cx="594360" cy="366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age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6D058AE-D35A-EE55-0B80-03D5037C151C}"/>
              </a:ext>
            </a:extLst>
          </p:cNvPr>
          <p:cNvSpPr txBox="1"/>
          <p:nvPr/>
        </p:nvSpPr>
        <p:spPr>
          <a:xfrm>
            <a:off x="3038002" y="4258192"/>
            <a:ext cx="1344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intelligence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AD9EBAF-9098-22A2-CE17-A2C905E65628}"/>
              </a:ext>
            </a:extLst>
          </p:cNvPr>
          <p:cNvSpPr txBox="1"/>
          <p:nvPr/>
        </p:nvSpPr>
        <p:spPr>
          <a:xfrm>
            <a:off x="4209101" y="4251921"/>
            <a:ext cx="1344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kindness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4E45245-DB60-9BCC-5174-501A5A4E24EB}"/>
              </a:ext>
            </a:extLst>
          </p:cNvPr>
          <p:cNvSpPr txBox="1"/>
          <p:nvPr/>
        </p:nvSpPr>
        <p:spPr>
          <a:xfrm>
            <a:off x="5182555" y="4249044"/>
            <a:ext cx="1344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empathy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xmlns="" id="{A867EDFF-88C4-416E-B447-EC1FCD71224B}"/>
              </a:ext>
            </a:extLst>
          </p:cNvPr>
          <p:cNvCxnSpPr>
            <a:cxnSpLocks/>
          </p:cNvCxnSpPr>
          <p:nvPr/>
        </p:nvCxnSpPr>
        <p:spPr>
          <a:xfrm>
            <a:off x="3596167" y="4543783"/>
            <a:ext cx="489585" cy="73465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xmlns="" id="{C80945D3-3145-8FCB-8BB6-D0195D3163C8}"/>
              </a:ext>
            </a:extLst>
          </p:cNvPr>
          <p:cNvCxnSpPr>
            <a:cxnSpLocks/>
          </p:cNvCxnSpPr>
          <p:nvPr/>
        </p:nvCxnSpPr>
        <p:spPr>
          <a:xfrm flipH="1">
            <a:off x="4382932" y="4508164"/>
            <a:ext cx="231695" cy="82216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xmlns="" id="{651A6298-F1C5-A354-7BC7-F23018E2064C}"/>
              </a:ext>
            </a:extLst>
          </p:cNvPr>
          <p:cNvCxnSpPr/>
          <p:nvPr/>
        </p:nvCxnSpPr>
        <p:spPr>
          <a:xfrm flipH="1">
            <a:off x="4732975" y="4528959"/>
            <a:ext cx="1008222" cy="80137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xmlns="" id="{CAB35DB0-EB7C-A381-8BB0-9A4E62A530E1}"/>
              </a:ext>
            </a:extLst>
          </p:cNvPr>
          <p:cNvCxnSpPr/>
          <p:nvPr/>
        </p:nvCxnSpPr>
        <p:spPr>
          <a:xfrm flipV="1">
            <a:off x="3791906" y="6169056"/>
            <a:ext cx="319087" cy="52124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xmlns="" id="{FC5F319F-E1C3-4D79-B042-DF15E6D8C7E5}"/>
              </a:ext>
            </a:extLst>
          </p:cNvPr>
          <p:cNvCxnSpPr/>
          <p:nvPr/>
        </p:nvCxnSpPr>
        <p:spPr>
          <a:xfrm flipH="1" flipV="1">
            <a:off x="4382932" y="6164052"/>
            <a:ext cx="72390" cy="58436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xmlns="" id="{0F2ED81C-2266-94C3-3B7D-1DB2719C23E2}"/>
              </a:ext>
            </a:extLst>
          </p:cNvPr>
          <p:cNvCxnSpPr/>
          <p:nvPr/>
        </p:nvCxnSpPr>
        <p:spPr>
          <a:xfrm flipH="1" flipV="1">
            <a:off x="4684397" y="6169056"/>
            <a:ext cx="405765" cy="52124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839743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ACEFD77-E878-6A2E-139E-A22855EE23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2: Find the Weight Vectors Encoding Bias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xmlns="" id="{7F0E6EEA-FF2E-2E87-6BBB-84202DF017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/>
        </p:blipFill>
        <p:spPr>
          <a:xfrm>
            <a:off x="5317228" y="1111552"/>
            <a:ext cx="6874772" cy="68897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002CD5A-82C7-7F90-D3CE-89F9C7B8F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57327-5C45-3844-9BAD-8A2E33F71C3A}" type="slidenum">
              <a:rPr lang="en-US" smtClean="0"/>
              <a:t>34</a:t>
            </a:fld>
            <a:endParaRPr lang="en-US"/>
          </a:p>
        </p:txBody>
      </p:sp>
      <p:pic>
        <p:nvPicPr>
          <p:cNvPr id="5" name="Content Placeholder 9">
            <a:extLst>
              <a:ext uri="{FF2B5EF4-FFF2-40B4-BE49-F238E27FC236}">
                <a16:creationId xmlns:a16="http://schemas.microsoft.com/office/drawing/2014/main" xmlns="" id="{4EE81604-210E-55B3-3CB5-91E1D482AAA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92" t="43246" r="34682" b="1938"/>
          <a:stretch/>
        </p:blipFill>
        <p:spPr>
          <a:xfrm>
            <a:off x="6384047" y="2729833"/>
            <a:ext cx="5692724" cy="258764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94B542D-5669-50C6-F323-F815C7A16298}"/>
              </a:ext>
            </a:extLst>
          </p:cNvPr>
          <p:cNvSpPr txBox="1"/>
          <p:nvPr/>
        </p:nvSpPr>
        <p:spPr>
          <a:xfrm>
            <a:off x="0" y="6417618"/>
            <a:ext cx="5674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Rudinger</a:t>
            </a:r>
            <a:r>
              <a:rPr lang="en-US" sz="1200" dirty="0"/>
              <a:t> et. al. “Gender Bias in Coreference Resolution”</a:t>
            </a:r>
          </a:p>
          <a:p>
            <a:r>
              <a:rPr lang="en-US" sz="1200" dirty="0"/>
              <a:t>Bergsma and Lin. “Bootstrapping Path-based Pronoun Resolution”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xmlns="" id="{63741DE0-332C-3F6E-9996-9A7B401C903C}"/>
              </a:ext>
            </a:extLst>
          </p:cNvPr>
          <p:cNvSpPr txBox="1">
            <a:spLocks/>
          </p:cNvSpPr>
          <p:nvPr/>
        </p:nvSpPr>
        <p:spPr>
          <a:xfrm>
            <a:off x="838200" y="1188720"/>
            <a:ext cx="11238571" cy="530415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424857"/>
                </a:solidFill>
              </a:rPr>
              <a:t>Use minimal pairs from </a:t>
            </a:r>
            <a:br>
              <a:rPr lang="en-US" dirty="0">
                <a:solidFill>
                  <a:srgbClr val="424857"/>
                </a:solidFill>
              </a:rPr>
            </a:br>
            <a:r>
              <a:rPr lang="en-US" dirty="0" err="1">
                <a:solidFill>
                  <a:srgbClr val="424857"/>
                </a:solidFill>
              </a:rPr>
              <a:t>Winogender</a:t>
            </a:r>
            <a:r>
              <a:rPr lang="en-US" dirty="0">
                <a:solidFill>
                  <a:srgbClr val="424857"/>
                </a:solidFill>
              </a:rPr>
              <a:t> Schemas dataset</a:t>
            </a:r>
          </a:p>
          <a:p>
            <a:pPr lvl="1"/>
            <a:r>
              <a:rPr lang="en-US" dirty="0">
                <a:solidFill>
                  <a:srgbClr val="424857"/>
                </a:solidFill>
              </a:rPr>
              <a:t>These examples differ only in the anaphor (he/she, his/him, etc.)</a:t>
            </a:r>
          </a:p>
          <a:p>
            <a:pPr lvl="1"/>
            <a:r>
              <a:rPr lang="en-US" dirty="0">
                <a:solidFill>
                  <a:srgbClr val="424857"/>
                </a:solidFill>
              </a:rPr>
              <a:t>Every example </a:t>
            </a:r>
            <a:r>
              <a:rPr lang="en-US" i="1" dirty="0">
                <a:solidFill>
                  <a:srgbClr val="424857"/>
                </a:solidFill>
              </a:rPr>
              <a:t>assumes</a:t>
            </a:r>
            <a:r>
              <a:rPr lang="en-US" dirty="0">
                <a:solidFill>
                  <a:srgbClr val="424857"/>
                </a:solidFill>
              </a:rPr>
              <a:t> the gender of the antecedent (surgeon)</a:t>
            </a:r>
          </a:p>
          <a:p>
            <a:pPr lvl="1"/>
            <a:r>
              <a:rPr lang="en-US" dirty="0">
                <a:solidFill>
                  <a:srgbClr val="424857"/>
                </a:solidFill>
              </a:rPr>
              <a:t>This guarantees the difference is in bias</a:t>
            </a:r>
          </a:p>
          <a:p>
            <a:r>
              <a:rPr lang="en-US" dirty="0">
                <a:solidFill>
                  <a:srgbClr val="424857"/>
                </a:solidFill>
              </a:rPr>
              <a:t>For both sentences, compute gradient to </a:t>
            </a:r>
            <a:br>
              <a:rPr lang="en-US" dirty="0">
                <a:solidFill>
                  <a:srgbClr val="424857"/>
                </a:solidFill>
              </a:rPr>
            </a:br>
            <a:r>
              <a:rPr lang="en-US" dirty="0">
                <a:solidFill>
                  <a:srgbClr val="424857"/>
                </a:solidFill>
              </a:rPr>
              <a:t>maximize probability of that choice. </a:t>
            </a:r>
          </a:p>
          <a:p>
            <a:r>
              <a:rPr lang="en-US" dirty="0">
                <a:solidFill>
                  <a:srgbClr val="424857"/>
                </a:solidFill>
              </a:rPr>
              <a:t>Weight vectors in the same direction </a:t>
            </a:r>
            <a:br>
              <a:rPr lang="en-US" dirty="0">
                <a:solidFill>
                  <a:srgbClr val="424857"/>
                </a:solidFill>
              </a:rPr>
            </a:br>
            <a:r>
              <a:rPr lang="en-US" dirty="0">
                <a:solidFill>
                  <a:srgbClr val="424857"/>
                </a:solidFill>
              </a:rPr>
              <a:t>likely encode same thing (maybe this</a:t>
            </a:r>
            <a:br>
              <a:rPr lang="en-US" dirty="0">
                <a:solidFill>
                  <a:srgbClr val="424857"/>
                </a:solidFill>
              </a:rPr>
            </a:br>
            <a:r>
              <a:rPr lang="en-US" dirty="0">
                <a:solidFill>
                  <a:srgbClr val="424857"/>
                </a:solidFill>
              </a:rPr>
              <a:t>is grammar or semantics). </a:t>
            </a:r>
          </a:p>
          <a:p>
            <a:r>
              <a:rPr lang="en-US" dirty="0">
                <a:solidFill>
                  <a:srgbClr val="424857"/>
                </a:solidFill>
              </a:rPr>
              <a:t>Weight vectors in different direction </a:t>
            </a:r>
            <a:br>
              <a:rPr lang="en-US" dirty="0">
                <a:solidFill>
                  <a:srgbClr val="424857"/>
                </a:solidFill>
              </a:rPr>
            </a:br>
            <a:r>
              <a:rPr lang="en-US" dirty="0">
                <a:solidFill>
                  <a:srgbClr val="424857"/>
                </a:solidFill>
              </a:rPr>
              <a:t>encode the difference (only bias). </a:t>
            </a:r>
          </a:p>
          <a:p>
            <a:r>
              <a:rPr lang="en-US" dirty="0">
                <a:solidFill>
                  <a:srgbClr val="424857"/>
                </a:solidFill>
              </a:rPr>
              <a:t>Choose greatest difference as bias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58882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8028695-5E9B-B300-89C2-C7C1EB53D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3: Unlearn the Bias!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E6A3C0F-E632-50ED-6B11-E7EB8F3B22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424857"/>
                </a:solidFill>
              </a:rPr>
              <a:t>Pick top k (hyperparameter) weight vectors as most representative of the bias</a:t>
            </a:r>
          </a:p>
          <a:p>
            <a:r>
              <a:rPr lang="en-US" dirty="0">
                <a:solidFill>
                  <a:srgbClr val="424857"/>
                </a:solidFill>
              </a:rPr>
              <a:t>An </a:t>
            </a:r>
            <a:r>
              <a:rPr lang="en-US" b="1" dirty="0">
                <a:solidFill>
                  <a:srgbClr val="424857"/>
                </a:solidFill>
              </a:rPr>
              <a:t>approximation</a:t>
            </a:r>
            <a:r>
              <a:rPr lang="en-US" dirty="0">
                <a:solidFill>
                  <a:srgbClr val="424857"/>
                </a:solidFill>
              </a:rPr>
              <a:t> of the true </a:t>
            </a:r>
            <a:r>
              <a:rPr lang="en-US" b="1" dirty="0">
                <a:solidFill>
                  <a:srgbClr val="424857"/>
                </a:solidFill>
              </a:rPr>
              <a:t>bias gradient</a:t>
            </a:r>
            <a:r>
              <a:rPr lang="en-US" dirty="0">
                <a:solidFill>
                  <a:srgbClr val="424857"/>
                </a:solidFill>
              </a:rPr>
              <a:t> has values for these top k and 0 change for all other weights </a:t>
            </a:r>
          </a:p>
          <a:p>
            <a:r>
              <a:rPr lang="en-US" dirty="0"/>
              <a:t>Do gradient descent freezing the non-bias weights</a:t>
            </a:r>
          </a:p>
          <a:p>
            <a:r>
              <a:rPr lang="en-US" dirty="0"/>
              <a:t>Objective function: </a:t>
            </a:r>
            <a:r>
              <a:rPr lang="en-US" i="1" dirty="0"/>
              <a:t>minimize</a:t>
            </a:r>
            <a:r>
              <a:rPr lang="en-US" dirty="0"/>
              <a:t> probability of the biased sentence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C2EBD4D-D7C1-AF28-9D5F-2D404B253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57327-5C45-3844-9BAD-8A2E33F71C3A}" type="slidenum">
              <a:rPr lang="en-US" smtClean="0"/>
              <a:t>35</a:t>
            </a:fld>
            <a:endParaRPr lang="en-US"/>
          </a:p>
        </p:txBody>
      </p:sp>
      <p:pic>
        <p:nvPicPr>
          <p:cNvPr id="5" name="Content Placeholder 9" descr="Graphical user interface&#10;&#10;Description automatically generated">
            <a:extLst>
              <a:ext uri="{FF2B5EF4-FFF2-40B4-BE49-F238E27FC236}">
                <a16:creationId xmlns:a16="http://schemas.microsoft.com/office/drawing/2014/main" xmlns="" id="{79F684EB-CB88-F961-A910-3CE6B35B0C2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6022" t="43346"/>
          <a:stretch/>
        </p:blipFill>
        <p:spPr>
          <a:xfrm>
            <a:off x="3200399" y="3429000"/>
            <a:ext cx="4571999" cy="401782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09111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iagram&#10;&#10;Description automatically generated with low confidence">
            <a:extLst>
              <a:ext uri="{FF2B5EF4-FFF2-40B4-BE49-F238E27FC236}">
                <a16:creationId xmlns:a16="http://schemas.microsoft.com/office/drawing/2014/main" xmlns="" id="{7A3D12F8-941C-B01F-B2BA-87B4250B8C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7100" y="52388"/>
            <a:ext cx="4889619" cy="513608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195B4742-0FDD-CAAC-F6CA-EDB841FA09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PCGU: Debiasing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57D2D78-C1FF-F933-4E36-067C7422EB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31900"/>
            <a:ext cx="6143869" cy="4945063"/>
          </a:xfrm>
        </p:spPr>
        <p:txBody>
          <a:bodyPr/>
          <a:lstStyle/>
          <a:p>
            <a:r>
              <a:rPr lang="en-US" b="1" dirty="0"/>
              <a:t>PCGU</a:t>
            </a:r>
            <a:r>
              <a:rPr lang="en-US" dirty="0"/>
              <a:t> essentially equalizes the probabilities of the gendered terms. </a:t>
            </a:r>
          </a:p>
          <a:p>
            <a:r>
              <a:rPr lang="en-US" b="1" dirty="0" err="1"/>
              <a:t>AutoDebias</a:t>
            </a:r>
            <a:r>
              <a:rPr lang="en-US" dirty="0"/>
              <a:t> and </a:t>
            </a:r>
            <a:r>
              <a:rPr lang="en-US" b="1" dirty="0"/>
              <a:t>DPCE</a:t>
            </a:r>
            <a:r>
              <a:rPr lang="en-US" dirty="0"/>
              <a:t> are two recent methods for debiasing PLMs via finetuning. </a:t>
            </a:r>
          </a:p>
          <a:p>
            <a:r>
              <a:rPr lang="en-US" b="1" dirty="0" err="1"/>
              <a:t>AutoDebias</a:t>
            </a:r>
            <a:r>
              <a:rPr lang="en-US" dirty="0"/>
              <a:t> achieves lower SS error, but much higher LMS error. </a:t>
            </a:r>
          </a:p>
          <a:p>
            <a:r>
              <a:rPr lang="en-US" dirty="0"/>
              <a:t>PCGU is effective overall.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0D031C4-C406-BB5F-9BED-7D109839B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57327-5C45-3844-9BAD-8A2E33F71C3A}" type="slidenum">
              <a:rPr lang="en-US" smtClean="0"/>
              <a:t>36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390DB4F-B027-1241-BC65-99BA1DE684BD}"/>
              </a:ext>
            </a:extLst>
          </p:cNvPr>
          <p:cNvSpPr txBox="1"/>
          <p:nvPr/>
        </p:nvSpPr>
        <p:spPr>
          <a:xfrm>
            <a:off x="0" y="6165272"/>
            <a:ext cx="59244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 Reported numbers are errors. Lower numbers are better. </a:t>
            </a:r>
            <a:br>
              <a:rPr lang="en-US" dirty="0"/>
            </a:br>
            <a:r>
              <a:rPr lang="en-US" dirty="0"/>
              <a:t>** Scores for </a:t>
            </a:r>
            <a:r>
              <a:rPr lang="en-US" dirty="0" err="1"/>
              <a:t>RoBERTa</a:t>
            </a:r>
            <a:r>
              <a:rPr lang="en-US" dirty="0"/>
              <a:t> follow similar trends. </a:t>
            </a:r>
          </a:p>
        </p:txBody>
      </p:sp>
      <p:pic>
        <p:nvPicPr>
          <p:cNvPr id="12" name="Picture 11" descr="Table&#10;&#10;Description automatically generated">
            <a:extLst>
              <a:ext uri="{FF2B5EF4-FFF2-40B4-BE49-F238E27FC236}">
                <a16:creationId xmlns:a16="http://schemas.microsoft.com/office/drawing/2014/main" xmlns="" id="{AB77AC90-E495-F30C-6D22-C110686AE3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5512" y="3776663"/>
            <a:ext cx="6972300" cy="2400300"/>
          </a:xfrm>
          <a:prstGeom prst="rect">
            <a:avLst/>
          </a:prstGeo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xmlns="" id="{2DA908C9-186A-4791-DC16-E1656AEDFECE}"/>
              </a:ext>
            </a:extLst>
          </p:cNvPr>
          <p:cNvSpPr txBox="1">
            <a:spLocks/>
          </p:cNvSpPr>
          <p:nvPr/>
        </p:nvSpPr>
        <p:spPr>
          <a:xfrm>
            <a:off x="5688663" y="6165272"/>
            <a:ext cx="10515600" cy="1500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u="sng" dirty="0" smtClean="0"/>
              <a:t>https://</a:t>
            </a:r>
            <a:r>
              <a:rPr lang="en-US" sz="1800" u="sng" dirty="0" err="1" smtClean="0"/>
              <a:t>github.com</a:t>
            </a:r>
            <a:r>
              <a:rPr lang="en-US" sz="1800" u="sng" dirty="0" smtClean="0"/>
              <a:t>/CharlesYu2000/PCGU-</a:t>
            </a:r>
            <a:r>
              <a:rPr lang="en-US" sz="1800" u="sng" dirty="0" err="1" smtClean="0"/>
              <a:t>UnlearningBias</a:t>
            </a:r>
            <a:endParaRPr lang="en-US" sz="1800" b="1" u="sng" dirty="0"/>
          </a:p>
        </p:txBody>
      </p:sp>
    </p:spTree>
    <p:extLst>
      <p:ext uri="{BB962C8B-B14F-4D97-AF65-F5344CB8AC3E}">
        <p14:creationId xmlns:p14="http://schemas.microsoft.com/office/powerpoint/2010/main" val="374100529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D9C2DD7-639C-F51F-8778-030C4333A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Culture-Specific Knowledge Acquisition [Yin et al., 2022]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172D4AF-CC0B-5028-65E2-F7E4DD321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57327-5C45-3844-9BAD-8A2E33F71C3A}" type="slidenum">
              <a:rPr lang="en-US" smtClean="0"/>
              <a:t>37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311" y="893803"/>
            <a:ext cx="8889168" cy="578086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96972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D9C2DD7-639C-F51F-8778-030C4333A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Culture-Specific Knowledge Acquisition [Yin et al., 2022]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172D4AF-CC0B-5028-65E2-F7E4DD321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57327-5C45-3844-9BAD-8A2E33F71C3A}" type="slidenum">
              <a:rPr lang="en-US" smtClean="0"/>
              <a:t>38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433" y="867657"/>
            <a:ext cx="9934613" cy="563807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51480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p102"/>
          <p:cNvSpPr txBox="1">
            <a:spLocks noGrp="1"/>
          </p:cNvSpPr>
          <p:nvPr>
            <p:ph type="title"/>
          </p:nvPr>
        </p:nvSpPr>
        <p:spPr>
          <a:xfrm>
            <a:off x="415600" y="-16233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pPr>
              <a:buClr>
                <a:schemeClr val="dk1"/>
              </a:buClr>
              <a:buSzPct val="103703"/>
            </a:pPr>
            <a:r>
              <a:rPr lang="en"/>
              <a:t>Sometimes Extremely Harmful</a:t>
            </a:r>
            <a:endParaRPr/>
          </a:p>
        </p:txBody>
      </p:sp>
      <p:sp>
        <p:nvSpPr>
          <p:cNvPr id="634" name="Google Shape;634;p102"/>
          <p:cNvSpPr txBox="1"/>
          <p:nvPr/>
        </p:nvSpPr>
        <p:spPr>
          <a:xfrm>
            <a:off x="632991" y="395551"/>
            <a:ext cx="10233600" cy="1559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endParaRPr sz="1867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80990" indent="-380990">
              <a:buClr>
                <a:srgbClr val="000000"/>
              </a:buClr>
              <a:buSzPts val="1400"/>
              <a:buFont typeface="Arial"/>
              <a:buChar char="•"/>
            </a:pPr>
            <a:r>
              <a:rPr lang="en" sz="1867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ChatGPT-3 declines to answer most questions related to gender and race after feedback from social media users, but it still requires a deep </a:t>
            </a:r>
            <a:r>
              <a:rPr lang="en" sz="1867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cleaning</a:t>
            </a:r>
            <a:endParaRPr lang="en-US" sz="1867" dirty="0" smtClea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80990" indent="-380990"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sz="1867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OpenAI</a:t>
            </a:r>
            <a:r>
              <a:rPr lang="en-US" sz="1867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Safety Team’s principle is to separate information generation from distribution, which is a horrifying attitude</a:t>
            </a:r>
            <a:endParaRPr sz="1867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35" name="Google Shape;635;p102" descr="Screen Shot 2023-02-02 at 11.05.17 PM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23189" y="2070797"/>
            <a:ext cx="5852051" cy="47872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030302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D9C2DD7-639C-F51F-8778-030C4333A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Bias?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2DDAE06-4432-CA96-B1FA-5D0A51FD38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31900"/>
            <a:ext cx="10515600" cy="4945063"/>
          </a:xfrm>
        </p:spPr>
        <p:txBody>
          <a:bodyPr/>
          <a:lstStyle/>
          <a:p>
            <a:r>
              <a:rPr lang="en-US" dirty="0" smtClean="0"/>
              <a:t>Social bias: prejudices</a:t>
            </a:r>
            <a:r>
              <a:rPr lang="en-US" dirty="0"/>
              <a:t>, stereotypes, and discriminatory attitudes against certain groups of people. </a:t>
            </a:r>
            <a:endParaRPr lang="en-US" dirty="0"/>
          </a:p>
          <a:p>
            <a:r>
              <a:rPr lang="en-US" dirty="0" smtClean="0"/>
              <a:t>Statistical bias and inductive bias: </a:t>
            </a:r>
            <a:r>
              <a:rPr lang="en-US" dirty="0"/>
              <a:t>the tendency of a statistical model to over- or underestimate some information due to measurement errors, sampling, or </a:t>
            </a:r>
            <a:r>
              <a:rPr lang="en-US" dirty="0" err="1"/>
              <a:t>misspeci</a:t>
            </a:r>
            <a:r>
              <a:rPr lang="en-US" dirty="0"/>
              <a:t> cation, and the set of assumptions made by the creator of a machine learning model.</a:t>
            </a:r>
            <a:br>
              <a:rPr lang="en-US" dirty="0"/>
            </a:br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172D4AF-CC0B-5028-65E2-F7E4DD321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57327-5C45-3844-9BAD-8A2E33F71C3A}" type="slidenum">
              <a:rPr lang="en-US" smtClean="0"/>
              <a:t>5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34322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D9C2DD7-639C-F51F-8778-030C4333A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GPT-3</a:t>
            </a:r>
            <a:r>
              <a:rPr lang="en-US" dirty="0" smtClean="0"/>
              <a:t> Bias Examples (</a:t>
            </a:r>
            <a:r>
              <a:rPr lang="en-US" dirty="0" err="1" smtClean="0"/>
              <a:t>Navigli</a:t>
            </a:r>
            <a:r>
              <a:rPr lang="en-US" dirty="0" smtClean="0"/>
              <a:t> et al., 2023)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172D4AF-CC0B-5028-65E2-F7E4DD321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57327-5C45-3844-9BAD-8A2E33F71C3A}" type="slidenum">
              <a:rPr lang="en-US" smtClean="0"/>
              <a:t>6</a:t>
            </a:fld>
            <a:endParaRPr lang="en-US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050" y="2851944"/>
            <a:ext cx="8851900" cy="1765300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75904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D9C2DD7-639C-F51F-8778-030C4333A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GPT-3</a:t>
            </a:r>
            <a:r>
              <a:rPr lang="en-US" dirty="0" smtClean="0"/>
              <a:t> Bias Examples (</a:t>
            </a:r>
            <a:r>
              <a:rPr lang="en-US" dirty="0" err="1" smtClean="0"/>
              <a:t>Navigli</a:t>
            </a:r>
            <a:r>
              <a:rPr lang="en-US" dirty="0" smtClean="0"/>
              <a:t> et al., 2023)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172D4AF-CC0B-5028-65E2-F7E4DD321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57327-5C45-3844-9BAD-8A2E33F71C3A}" type="slidenum">
              <a:rPr lang="en-US" smtClean="0"/>
              <a:t>7</a:t>
            </a:fld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937" y="2124074"/>
            <a:ext cx="7562175" cy="1188751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53768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D9C2DD7-639C-F51F-8778-030C4333A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GPT-3</a:t>
            </a:r>
            <a:r>
              <a:rPr lang="en-US" dirty="0" smtClean="0"/>
              <a:t> Bias Examples (</a:t>
            </a:r>
            <a:r>
              <a:rPr lang="en-US" dirty="0" err="1" smtClean="0"/>
              <a:t>Navigli</a:t>
            </a:r>
            <a:r>
              <a:rPr lang="en-US" dirty="0" smtClean="0"/>
              <a:t> et al., 2023)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172D4AF-CC0B-5028-65E2-F7E4DD321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57327-5C45-3844-9BAD-8A2E33F71C3A}" type="slidenum">
              <a:rPr lang="en-US" smtClean="0"/>
              <a:t>8</a:t>
            </a:fld>
            <a:endParaRPr lang="en-US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250" y="3296444"/>
            <a:ext cx="7937500" cy="876300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76352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D9C2DD7-639C-F51F-8778-030C4333A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GPT-3</a:t>
            </a:r>
            <a:r>
              <a:rPr lang="en-US" dirty="0" smtClean="0"/>
              <a:t> Bias Examples (</a:t>
            </a:r>
            <a:r>
              <a:rPr lang="en-US" dirty="0" err="1" smtClean="0"/>
              <a:t>Navigli</a:t>
            </a:r>
            <a:r>
              <a:rPr lang="en-US" dirty="0" smtClean="0"/>
              <a:t> et al., 2023)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172D4AF-CC0B-5028-65E2-F7E4DD321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57327-5C45-3844-9BAD-8A2E33F71C3A}" type="slidenum">
              <a:rPr lang="en-US" smtClean="0"/>
              <a:t>9</a:t>
            </a:fld>
            <a:endParaRPr lang="en-US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950" y="3156744"/>
            <a:ext cx="8928100" cy="1155700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46677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|15.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|15.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|15.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|15.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|15.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|15.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|15.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|15.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|15.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|15.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|15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|15.4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|15.4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|15.4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|15.4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|15.4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|15.4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|15.4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|15.4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8|15.8|28.4|22.4|9.5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4|4.4|19.4|4.8|25.3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2|5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|15.4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|15.4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|15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|15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|15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|15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|15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|15.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|15.4"/>
</p:tagLst>
</file>

<file path=ppt/theme/theme1.xml><?xml version="1.0" encoding="utf-8"?>
<a:theme xmlns:a="http://schemas.openxmlformats.org/drawingml/2006/main" name="Office Theme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97325</TotalTime>
  <Words>824</Words>
  <Application>Microsoft Macintosh PowerPoint</Application>
  <PresentationFormat>Widescreen</PresentationFormat>
  <Paragraphs>163</Paragraphs>
  <Slides>38</Slides>
  <Notes>35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4" baseType="lpstr">
      <vt:lpstr>Calibri</vt:lpstr>
      <vt:lpstr>Calibri Light</vt:lpstr>
      <vt:lpstr>Courier New</vt:lpstr>
      <vt:lpstr>Palatino Linotype</vt:lpstr>
      <vt:lpstr>Arial</vt:lpstr>
      <vt:lpstr>Office Theme</vt:lpstr>
      <vt:lpstr>Language Model Debiasing</vt:lpstr>
      <vt:lpstr>Recap: LLMs are Highly Biased</vt:lpstr>
      <vt:lpstr>Sometimes very annoying</vt:lpstr>
      <vt:lpstr>Sometimes Extremely Harmful</vt:lpstr>
      <vt:lpstr>What is Bias?</vt:lpstr>
      <vt:lpstr>GPT-3 Bias Examples (Navigli et al., 2023)</vt:lpstr>
      <vt:lpstr>GPT-3 Bias Examples (Navigli et al., 2023)</vt:lpstr>
      <vt:lpstr>GPT-3 Bias Examples (Navigli et al., 2023)</vt:lpstr>
      <vt:lpstr>GPT-3 Bias Examples (Navigli et al., 2023)</vt:lpstr>
      <vt:lpstr>GPT-3 Bias Examples (Navigli et al., 2023)</vt:lpstr>
      <vt:lpstr>GPT-3 Bias Examples (Navigli et al., 2023)</vt:lpstr>
      <vt:lpstr>GPT-3 Bias Examples (Navigli et al., 2023)</vt:lpstr>
      <vt:lpstr>GPT-3 Bias Examples (Navigli et al., 2023)</vt:lpstr>
      <vt:lpstr>GPT-3 Bias Examples (Navigli et al., 2023)</vt:lpstr>
      <vt:lpstr>GPT-3 Bias Examples (Navigli et al., 2023)</vt:lpstr>
      <vt:lpstr>GPT-3 Bias Examples (Navigli et al., 2023)</vt:lpstr>
      <vt:lpstr>Types of Harm</vt:lpstr>
      <vt:lpstr>Bias in NLP tasks</vt:lpstr>
      <vt:lpstr>What Caused Bias?</vt:lpstr>
      <vt:lpstr>Data Distribution Bias</vt:lpstr>
      <vt:lpstr>Data Distribution Bias</vt:lpstr>
      <vt:lpstr>What Caused Bias?</vt:lpstr>
      <vt:lpstr>LM Debiasing Methods</vt:lpstr>
      <vt:lpstr>Mitigation Strategy Overview [Gallegos et al., 2023]</vt:lpstr>
      <vt:lpstr>Pre-Processing Mitigation</vt:lpstr>
      <vt:lpstr>In-Training Mitigation</vt:lpstr>
      <vt:lpstr>Intra-Processing Mitigation</vt:lpstr>
      <vt:lpstr>Post-processing Mitigation</vt:lpstr>
      <vt:lpstr>How to Debias? Why Post-Hoc Debiasing? </vt:lpstr>
      <vt:lpstr>Unlearning Bias in Language Models by Partitioning Gradients [Yu et al., ACL2023]</vt:lpstr>
      <vt:lpstr>Why Post-Hoc Debiasing? </vt:lpstr>
      <vt:lpstr>PCGU</vt:lpstr>
      <vt:lpstr>Step 1: Partition the Parameter Set</vt:lpstr>
      <vt:lpstr>Step 2: Find the Weight Vectors Encoding Bias</vt:lpstr>
      <vt:lpstr>Step 3: Unlearn the Bias! </vt:lpstr>
      <vt:lpstr>PCGU: Debiasing Results</vt:lpstr>
      <vt:lpstr>Culture-Specific Knowledge Acquisition [Yin et al., 2022]</vt:lpstr>
      <vt:lpstr>Culture-Specific Knowledge Acquisition [Yin et al., 2022]</vt:lpstr>
    </vt:vector>
  </TitlesOfParts>
  <Company/>
  <LinksUpToDate>false</LinksUpToDate>
  <SharedDoc>false</SharedDoc>
  <HyperlinksChanged>false</HyperlinksChanged>
  <AppVersion>15.0038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Lin, Ying</dc:creator>
  <cp:lastModifiedBy>Ji, Heng</cp:lastModifiedBy>
  <cp:revision>224</cp:revision>
  <dcterms:created xsi:type="dcterms:W3CDTF">2019-08-31T18:49:10Z</dcterms:created>
  <dcterms:modified xsi:type="dcterms:W3CDTF">2023-10-22T18:54:43Z</dcterms:modified>
</cp:coreProperties>
</file>