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7.xml" ContentType="application/inkml+xml"/>
  <Override PartName="/ppt/ink/ink8.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9" r:id="rId1"/>
    <p:sldMasterId id="2147483690" r:id="rId2"/>
  </p:sldMasterIdLst>
  <p:notesMasterIdLst>
    <p:notesMasterId r:id="rId67"/>
  </p:notesMasterIdLst>
  <p:sldIdLst>
    <p:sldId id="332" r:id="rId3"/>
    <p:sldId id="389" r:id="rId4"/>
    <p:sldId id="420" r:id="rId5"/>
    <p:sldId id="425" r:id="rId6"/>
    <p:sldId id="426" r:id="rId7"/>
    <p:sldId id="427" r:id="rId8"/>
    <p:sldId id="360" r:id="rId9"/>
    <p:sldId id="423" r:id="rId10"/>
    <p:sldId id="424" r:id="rId11"/>
    <p:sldId id="430" r:id="rId12"/>
    <p:sldId id="385" r:id="rId13"/>
    <p:sldId id="421" r:id="rId14"/>
    <p:sldId id="372" r:id="rId15"/>
    <p:sldId id="373" r:id="rId16"/>
    <p:sldId id="374" r:id="rId17"/>
    <p:sldId id="375" r:id="rId18"/>
    <p:sldId id="413" r:id="rId19"/>
    <p:sldId id="414" r:id="rId20"/>
    <p:sldId id="415" r:id="rId21"/>
    <p:sldId id="419" r:id="rId22"/>
    <p:sldId id="376" r:id="rId23"/>
    <p:sldId id="377" r:id="rId24"/>
    <p:sldId id="378" r:id="rId25"/>
    <p:sldId id="381" r:id="rId26"/>
    <p:sldId id="428" r:id="rId27"/>
    <p:sldId id="429" r:id="rId28"/>
    <p:sldId id="379" r:id="rId29"/>
    <p:sldId id="383" r:id="rId30"/>
    <p:sldId id="386" r:id="rId31"/>
    <p:sldId id="422" r:id="rId32"/>
    <p:sldId id="387" r:id="rId33"/>
    <p:sldId id="391" r:id="rId34"/>
    <p:sldId id="380" r:id="rId35"/>
    <p:sldId id="388" r:id="rId36"/>
    <p:sldId id="363" r:id="rId37"/>
    <p:sldId id="364" r:id="rId38"/>
    <p:sldId id="369" r:id="rId39"/>
    <p:sldId id="346" r:id="rId40"/>
    <p:sldId id="347" r:id="rId41"/>
    <p:sldId id="348" r:id="rId42"/>
    <p:sldId id="349" r:id="rId43"/>
    <p:sldId id="350" r:id="rId44"/>
    <p:sldId id="351" r:id="rId45"/>
    <p:sldId id="352" r:id="rId46"/>
    <p:sldId id="353" r:id="rId47"/>
    <p:sldId id="354" r:id="rId48"/>
    <p:sldId id="355" r:id="rId49"/>
    <p:sldId id="356" r:id="rId50"/>
    <p:sldId id="401" r:id="rId51"/>
    <p:sldId id="402" r:id="rId52"/>
    <p:sldId id="403" r:id="rId53"/>
    <p:sldId id="405" r:id="rId54"/>
    <p:sldId id="408" r:id="rId55"/>
    <p:sldId id="418" r:id="rId56"/>
    <p:sldId id="417" r:id="rId57"/>
    <p:sldId id="357" r:id="rId58"/>
    <p:sldId id="400" r:id="rId59"/>
    <p:sldId id="393" r:id="rId60"/>
    <p:sldId id="394" r:id="rId61"/>
    <p:sldId id="395" r:id="rId62"/>
    <p:sldId id="396" r:id="rId63"/>
    <p:sldId id="397" r:id="rId64"/>
    <p:sldId id="398" r:id="rId65"/>
    <p:sldId id="399" r:id="rId6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8B366B-6641-4040-B031-AB190A7A4ACE}">
  <a:tblStyle styleId="{3B8B366B-6641-4040-B031-AB190A7A4ACE}" styleName="Table_0">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3290D8AD-6C58-4C35-BA52-F7CED643370F}"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0116"/>
    <p:restoredTop sz="92822"/>
  </p:normalViewPr>
  <p:slideViewPr>
    <p:cSldViewPr snapToGrid="0">
      <p:cViewPr varScale="1">
        <p:scale>
          <a:sx n="128" d="100"/>
          <a:sy n="128" d="100"/>
        </p:scale>
        <p:origin x="352" y="17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notesMaster" Target="notesMasters/notesMaster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8:16:07.059"/>
    </inkml:context>
    <inkml:brush xml:id="br0">
      <inkml:brushProperty name="width" value="0.4" units="cm"/>
      <inkml:brushProperty name="height" value="0.8" units="cm"/>
      <inkml:brushProperty name="color" value="#FFACD5"/>
      <inkml:brushProperty name="tip" value="rectangle"/>
      <inkml:brushProperty name="rasterOp" value="maskPen"/>
    </inkml:brush>
  </inkml:definitions>
  <inkml:trace contextRef="#ctx0" brushRef="#br0">1 295,'1691'0,"-1528"-24,-75 7,-24 7,-21 5,-1-2,0-2,0-2,0-2,15-5,-1 3,2 2,0 3,15 1,143-6,557 1,-514 16,1287-2,-1494 1,1-3,0-1,-1-3,0-3,0-1,3-4,-24 4,-1 1,1 1,1 2,28-2,167-12,547 20,-757-2,1 2,-1 0,1 1,-1 1,0 0,1 1,-1 1,0 1,-1 0,1 2,-1 0,9 5,146 101,-58-62,-67-25,-30-17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8:16:14.210"/>
    </inkml:context>
    <inkml:brush xml:id="br0">
      <inkml:brushProperty name="width" value="0.4" units="cm"/>
      <inkml:brushProperty name="height" value="0.8" units="cm"/>
      <inkml:brushProperty name="color" value="#A9D8FF"/>
      <inkml:brushProperty name="tip" value="rectangle"/>
      <inkml:brushProperty name="rasterOp" value="maskPen"/>
    </inkml:brush>
  </inkml:definitions>
  <inkml:trace contextRef="#ctx0" brushRef="#br0">0 107,'2844'0,"-2566"-19,6-2,799 20,-379 1,-686-1,-1-1,1-1,-1-1,0 0,0-2,14-5,79-20,98 28,-113 5,1432-2,-1465 4,-35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46:27.366"/>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16,'1932'0,"-1589"-15,37 15,-345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46:30.35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1,'606'15,"1096"-15,-1452 13,-185-5,0 3,-2 3,8 5,220 29,-149-37,-105-10,1 2,-1 1,0 2,2 2,42 12,0-2,2-5,-1-2,1-5,34-3,658-5,-423 18,-27-15,-306-1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46:39.154"/>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0 0,'1054'0,"-987"3,1 4,-1 2,27 9,54 8,22-8,1-6,127-11,-101 13,-166-14,-18 2,0-2,0 0,0 0,0-1,0-1,0 0,0-1,0 0,7-4,-2-2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46:41.457"/>
    </inkml:context>
    <inkml:brush xml:id="br0">
      <inkml:brushProperty name="width" value="0.4" units="cm"/>
      <inkml:brushProperty name="height" value="0.8" units="cm"/>
      <inkml:brushProperty name="color" value="#E6E6E6"/>
      <inkml:brushProperty name="tip" value="rectangle"/>
      <inkml:brushProperty name="rasterOp" value="maskPen"/>
    </inkml:brush>
  </inkml:definitions>
  <inkml:trace contextRef="#ctx0" brushRef="#br0">1 0,'0'2,"0"-1,0 1,1-1,-1 0,1 1,-1-1,1 0,-1 1,1-1,0 0,-1 0,1 0,0 0,0 1,0-1,0 0,0 0,0-1,0 1,1 0,-1 0,0-1,0 1,1 0,-1-1,1 1,111 44,221 45,79 0,251 34,128-15,-769-107,22 4,0-2,0-3,1-1,18-4,26-1,-72 6,0-1,-1-1,1-1,-1 0,1-2,-1 0,0 0,-1-2,1 0,6-4,100-33,-80 32,48-7,-67 14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46:30.355"/>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1 1,'606'15,"1096"-15,-1452 13,-185-5,0 3,-2 3,8 5,220 29,-149-37,-105-10,1 2,-1 1,0 2,2 2,42 12,0-2,2-5,-1-2,1-5,34-3,658-5,-423 18,-27-15,-306-1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1T15:53:21.624"/>
    </inkml:context>
    <inkml:brush xml:id="br0">
      <inkml:brushProperty name="width" value="0.4" units="cm"/>
      <inkml:brushProperty name="height" value="0.8" units="cm"/>
      <inkml:brushProperty name="color" value="#FFFC00"/>
      <inkml:brushProperty name="tip" value="rectangle"/>
      <inkml:brushProperty name="rasterOp" value="maskPen"/>
    </inkml:brush>
  </inkml:definitions>
  <inkml:trace contextRef="#ctx0" brushRef="#br0">0 5,'179'93,"321"-95,-426 77,-55-25,0 17,0 16,1 30,66 176,-44-222,-31-61,0 9,0 10,0 9,0 13,13 77,0-20,0-22,0-22,1-21,9-21,194-28,-124 105,-9-93,-89-2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0564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9" name="Google Shape;289;p1: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0" indent="0">
              <a:buNone/>
            </a:pPr>
            <a:endParaRPr sz="1200">
              <a:solidFill>
                <a:schemeClr val="dk1"/>
              </a:solidFill>
              <a:latin typeface="Times New Roman"/>
              <a:ea typeface="Times New Roman"/>
              <a:cs typeface="Times New Roman"/>
              <a:sym typeface="Times New Roman"/>
            </a:endParaRPr>
          </a:p>
        </p:txBody>
      </p:sp>
      <p:sp>
        <p:nvSpPr>
          <p:cNvPr id="290" name="Google Shape;290;p1: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size of this list is hyperparameter we can set – basically it would be the length of the longest sentence in our training dataset.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 we begin to see one key property of the Transformer, which is that the word in each position flows through its own path in the encoder. There are dependencies between these paths in the self-attention layer. The feed-forward layer does not have those dependencies, however, and thus the various paths can be executed in parallel while flowing through the feed-forward layer.</a:t>
            </a:r>
            <a:endParaRPr lang="en-CA"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4C081156-CCC4-4380-8DA6-1D3326D6398E}" type="slidenum">
              <a:rPr lang="en-CA" smtClean="0"/>
              <a:t>15</a:t>
            </a:fld>
            <a:endParaRPr lang="en-CA"/>
          </a:p>
        </p:txBody>
      </p:sp>
    </p:spTree>
    <p:extLst>
      <p:ext uri="{BB962C8B-B14F-4D97-AF65-F5344CB8AC3E}">
        <p14:creationId xmlns:p14="http://schemas.microsoft.com/office/powerpoint/2010/main" val="122629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the model processes each word (each position in the input sequence), self attention allows it to look at other positions in the input sequence for clues that can help lead to a better encoding for this word.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you’re familiar with RNNs, think of how maintaining a hidden state allows an RNN to incorporate its representation of previous words/vectors it has processed with the current one it’s processing. Self-attention is the method the Transformer uses to bake the “understanding” of other relevant words into the one we’re currently processing.</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first step</a:t>
            </a:r>
            <a:r>
              <a:rPr lang="en-US" sz="1200" b="0" i="0" kern="1200" dirty="0">
                <a:solidFill>
                  <a:schemeClr val="tx1"/>
                </a:solidFill>
                <a:effectLst/>
                <a:latin typeface="+mn-lt"/>
                <a:ea typeface="+mn-ea"/>
                <a:cs typeface="+mn-cs"/>
              </a:rPr>
              <a:t> in calculating self-attention is to create three vectors from each of the encoder’s input vectors (in this case, the embedding of each word). So for each word, we create a Query vector, a Key vector, and a Value vector. These vectors are created by multiplying the embedding by three matrices that we trained during the training process.</a:t>
            </a:r>
          </a:p>
          <a:p>
            <a:pPr fontAlgn="base"/>
            <a:r>
              <a:rPr lang="en-US" sz="1200" b="0" i="0" kern="1200" dirty="0">
                <a:solidFill>
                  <a:schemeClr val="tx1"/>
                </a:solidFill>
                <a:effectLst/>
                <a:latin typeface="+mn-lt"/>
                <a:ea typeface="+mn-ea"/>
                <a:cs typeface="+mn-cs"/>
              </a:rPr>
              <a:t>Notice that these new vectors are smaller in dimension than the embedding vector. Their dimensionality is 64, while the embedding and encoder input/output vectors have dimensionality of 512. They don’t HAVE to be smaller, this is an architecture choice to make the computation of multiheaded attention (mostly) constant.</a:t>
            </a:r>
          </a:p>
          <a:p>
            <a:endParaRPr lang="en-CA"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4C081156-CCC4-4380-8DA6-1D3326D6398E}" type="slidenum">
              <a:rPr lang="en-CA" smtClean="0"/>
              <a:t>21</a:t>
            </a:fld>
            <a:endParaRPr lang="en-CA"/>
          </a:p>
        </p:txBody>
      </p:sp>
    </p:spTree>
    <p:extLst>
      <p:ext uri="{BB962C8B-B14F-4D97-AF65-F5344CB8AC3E}">
        <p14:creationId xmlns:p14="http://schemas.microsoft.com/office/powerpoint/2010/main" val="2589500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second step</a:t>
            </a:r>
            <a:r>
              <a:rPr lang="en-US" sz="1200" b="0" i="0" kern="1200" dirty="0">
                <a:solidFill>
                  <a:schemeClr val="tx1"/>
                </a:solidFill>
                <a:effectLst/>
                <a:latin typeface="+mn-lt"/>
                <a:ea typeface="+mn-ea"/>
                <a:cs typeface="+mn-cs"/>
              </a:rPr>
              <a:t> in calculating self-attention is to calculate a score. Say we’re calculating the self-attention for the first word in this example, “Thinking”. We need to score each word of the input sentence against this word. The score determines how much focus to place on other parts of the input sentence as we encode a word at a certain position.</a:t>
            </a:r>
          </a:p>
          <a:p>
            <a:pPr fontAlgn="base"/>
            <a:r>
              <a:rPr lang="en-US" sz="1200" b="0" i="0" kern="1200" dirty="0">
                <a:solidFill>
                  <a:schemeClr val="tx1"/>
                </a:solidFill>
                <a:effectLst/>
                <a:latin typeface="+mn-lt"/>
                <a:ea typeface="+mn-ea"/>
                <a:cs typeface="+mn-cs"/>
              </a:rPr>
              <a:t>The score is calculated by taking the dot product of the query vector with the key vector of the respective word we’re scoring. So if we’re processing the self-attention for the word in position #1, the first score would be the dot product of q1 and k1. The second score would be the dot product of q1 and k2.</a:t>
            </a:r>
          </a:p>
          <a:p>
            <a:endParaRPr lang="en-CA"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4C081156-CCC4-4380-8DA6-1D3326D6398E}" type="slidenum">
              <a:rPr lang="en-CA" smtClean="0"/>
              <a:t>22</a:t>
            </a:fld>
            <a:endParaRPr lang="en-CA"/>
          </a:p>
        </p:txBody>
      </p:sp>
    </p:spTree>
    <p:extLst>
      <p:ext uri="{BB962C8B-B14F-4D97-AF65-F5344CB8AC3E}">
        <p14:creationId xmlns:p14="http://schemas.microsoft.com/office/powerpoint/2010/main" val="2718640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third and forth steps</a:t>
            </a:r>
            <a:r>
              <a:rPr lang="en-US" sz="1200" b="0" i="0" kern="1200" dirty="0">
                <a:solidFill>
                  <a:schemeClr val="tx1"/>
                </a:solidFill>
                <a:effectLst/>
                <a:latin typeface="+mn-lt"/>
                <a:ea typeface="+mn-ea"/>
                <a:cs typeface="+mn-cs"/>
              </a:rPr>
              <a:t> are to divide the scores by 8 (the square root of the dimension of the key vectors used in the paper – 64. This leads to having more stable gradients. There could be other possible values here, but this is the default), then pass the result through a </a:t>
            </a:r>
            <a:r>
              <a:rPr lang="en-US" sz="1200" b="0" i="0" kern="1200" dirty="0" err="1">
                <a:solidFill>
                  <a:schemeClr val="tx1"/>
                </a:solidFill>
                <a:effectLst/>
                <a:latin typeface="+mn-lt"/>
                <a:ea typeface="+mn-ea"/>
                <a:cs typeface="+mn-cs"/>
              </a:rPr>
              <a:t>softmax</a:t>
            </a:r>
            <a:r>
              <a:rPr lang="en-US" sz="1200" b="0" i="0" kern="1200" dirty="0">
                <a:solidFill>
                  <a:schemeClr val="tx1"/>
                </a:solidFill>
                <a:effectLst/>
                <a:latin typeface="+mn-lt"/>
                <a:ea typeface="+mn-ea"/>
                <a:cs typeface="+mn-cs"/>
              </a:rPr>
              <a:t> operation. </a:t>
            </a:r>
            <a:r>
              <a:rPr lang="en-US" sz="1200" b="0" i="0" kern="1200" dirty="0" err="1">
                <a:solidFill>
                  <a:schemeClr val="tx1"/>
                </a:solidFill>
                <a:effectLst/>
                <a:latin typeface="+mn-lt"/>
                <a:ea typeface="+mn-ea"/>
                <a:cs typeface="+mn-cs"/>
              </a:rPr>
              <a:t>Softmax</a:t>
            </a:r>
            <a:r>
              <a:rPr lang="en-US" sz="1200" b="0" i="0" kern="1200" dirty="0">
                <a:solidFill>
                  <a:schemeClr val="tx1"/>
                </a:solidFill>
                <a:effectLst/>
                <a:latin typeface="+mn-lt"/>
                <a:ea typeface="+mn-ea"/>
                <a:cs typeface="+mn-cs"/>
              </a:rPr>
              <a:t> normalizes the scores so they’re all positive and add up to 1</a:t>
            </a:r>
            <a:endParaRPr lang="en-CA"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4C081156-CCC4-4380-8DA6-1D3326D6398E}" type="slidenum">
              <a:rPr lang="en-CA" smtClean="0"/>
              <a:t>23</a:t>
            </a:fld>
            <a:endParaRPr lang="en-CA"/>
          </a:p>
        </p:txBody>
      </p:sp>
    </p:spTree>
    <p:extLst>
      <p:ext uri="{BB962C8B-B14F-4D97-AF65-F5344CB8AC3E}">
        <p14:creationId xmlns:p14="http://schemas.microsoft.com/office/powerpoint/2010/main" val="1531016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24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4352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second step</a:t>
            </a:r>
            <a:r>
              <a:rPr lang="en-US" sz="1200" b="0" i="0" kern="1200" dirty="0">
                <a:solidFill>
                  <a:schemeClr val="tx1"/>
                </a:solidFill>
                <a:effectLst/>
                <a:latin typeface="+mn-lt"/>
                <a:ea typeface="+mn-ea"/>
                <a:cs typeface="+mn-cs"/>
              </a:rPr>
              <a:t> in calculating self-attention is to calculate a score. Say we’re calculating the self-attention for the first word in this example, “Thinking”. We need to score each word of the input sentence against this word. The score determines how much focus to place on other parts of the input sentence as we encode a word at a certain position.</a:t>
            </a:r>
          </a:p>
          <a:p>
            <a:pPr fontAlgn="base"/>
            <a:r>
              <a:rPr lang="en-US" sz="1200" b="0" i="0" kern="1200" dirty="0">
                <a:solidFill>
                  <a:schemeClr val="tx1"/>
                </a:solidFill>
                <a:effectLst/>
                <a:latin typeface="+mn-lt"/>
                <a:ea typeface="+mn-ea"/>
                <a:cs typeface="+mn-cs"/>
              </a:rPr>
              <a:t>The score is calculated by taking the dot product of the query vector with the key vector of the respective word we’re scoring. So if we’re processing the self-attention for the word in position #1, the first score would be the dot product of q1 and k1. The second score would be the dot product of q1 and k2.</a:t>
            </a:r>
          </a:p>
          <a:p>
            <a:endParaRPr lang="en-CA"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4C081156-CCC4-4380-8DA6-1D3326D6398E}" type="slidenum">
              <a:rPr lang="en-CA" smtClean="0"/>
              <a:t>25</a:t>
            </a:fld>
            <a:endParaRPr lang="en-CA"/>
          </a:p>
        </p:txBody>
      </p:sp>
    </p:spTree>
    <p:extLst>
      <p:ext uri="{BB962C8B-B14F-4D97-AF65-F5344CB8AC3E}">
        <p14:creationId xmlns:p14="http://schemas.microsoft.com/office/powerpoint/2010/main" val="1570319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second step</a:t>
            </a:r>
            <a:r>
              <a:rPr lang="en-US" sz="1200" b="0" i="0" kern="1200" dirty="0">
                <a:solidFill>
                  <a:schemeClr val="tx1"/>
                </a:solidFill>
                <a:effectLst/>
                <a:latin typeface="+mn-lt"/>
                <a:ea typeface="+mn-ea"/>
                <a:cs typeface="+mn-cs"/>
              </a:rPr>
              <a:t> in calculating self-attention is to calculate a score. Say we’re calculating the self-attention for the first word in this example, “Thinking”. We need to score each word of the input sentence against this word. The score determines how much focus to place on other parts of the input sentence as we encode a word at a certain position.</a:t>
            </a:r>
          </a:p>
          <a:p>
            <a:pPr fontAlgn="base"/>
            <a:r>
              <a:rPr lang="en-US" sz="1200" b="0" i="0" kern="1200" dirty="0">
                <a:solidFill>
                  <a:schemeClr val="tx1"/>
                </a:solidFill>
                <a:effectLst/>
                <a:latin typeface="+mn-lt"/>
                <a:ea typeface="+mn-ea"/>
                <a:cs typeface="+mn-cs"/>
              </a:rPr>
              <a:t>The score is calculated by taking the dot product of the query vector with the key vector of the respective word we’re scoring. So if we’re processing the self-attention for the word in position #1, the first score would be the dot product of q1 and k1. The second score would be the dot product of q1 and k2.</a:t>
            </a:r>
          </a:p>
          <a:p>
            <a:endParaRPr lang="en-CA"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4C081156-CCC4-4380-8DA6-1D3326D6398E}" type="slidenum">
              <a:rPr lang="en-CA" smtClean="0"/>
              <a:t>26</a:t>
            </a:fld>
            <a:endParaRPr lang="en-CA"/>
          </a:p>
        </p:txBody>
      </p:sp>
    </p:spTree>
    <p:extLst>
      <p:ext uri="{BB962C8B-B14F-4D97-AF65-F5344CB8AC3E}">
        <p14:creationId xmlns:p14="http://schemas.microsoft.com/office/powerpoint/2010/main" val="318440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third and forth steps</a:t>
            </a:r>
            <a:r>
              <a:rPr lang="en-US" sz="1200" b="0" i="0" kern="1200" dirty="0">
                <a:solidFill>
                  <a:schemeClr val="tx1"/>
                </a:solidFill>
                <a:effectLst/>
                <a:latin typeface="+mn-lt"/>
                <a:ea typeface="+mn-ea"/>
                <a:cs typeface="+mn-cs"/>
              </a:rPr>
              <a:t> are to divide the scores by 8 (the square root of the dimension of the key vectors used in the paper – 64. This leads to having more stable gradients. There could be other possible values here, but this is the default), then pass the result through a </a:t>
            </a:r>
            <a:r>
              <a:rPr lang="en-US" sz="1200" b="0" i="0" kern="1200" dirty="0" err="1">
                <a:solidFill>
                  <a:schemeClr val="tx1"/>
                </a:solidFill>
                <a:effectLst/>
                <a:latin typeface="+mn-lt"/>
                <a:ea typeface="+mn-ea"/>
                <a:cs typeface="+mn-cs"/>
              </a:rPr>
              <a:t>softmax</a:t>
            </a:r>
            <a:r>
              <a:rPr lang="en-US" sz="1200" b="0" i="0" kern="1200" dirty="0">
                <a:solidFill>
                  <a:schemeClr val="tx1"/>
                </a:solidFill>
                <a:effectLst/>
                <a:latin typeface="+mn-lt"/>
                <a:ea typeface="+mn-ea"/>
                <a:cs typeface="+mn-cs"/>
              </a:rPr>
              <a:t> operation. </a:t>
            </a:r>
            <a:r>
              <a:rPr lang="en-US" sz="1200" b="0" i="0" kern="1200" dirty="0" err="1">
                <a:solidFill>
                  <a:schemeClr val="tx1"/>
                </a:solidFill>
                <a:effectLst/>
                <a:latin typeface="+mn-lt"/>
                <a:ea typeface="+mn-ea"/>
                <a:cs typeface="+mn-cs"/>
              </a:rPr>
              <a:t>Softmax</a:t>
            </a:r>
            <a:r>
              <a:rPr lang="en-US" sz="1200" b="0" i="0" kern="1200" dirty="0">
                <a:solidFill>
                  <a:schemeClr val="tx1"/>
                </a:solidFill>
                <a:effectLst/>
                <a:latin typeface="+mn-lt"/>
                <a:ea typeface="+mn-ea"/>
                <a:cs typeface="+mn-cs"/>
              </a:rPr>
              <a:t> normalizes the scores so they’re all positive and add up to 1</a:t>
            </a:r>
            <a:endParaRPr lang="en-CA"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4C081156-CCC4-4380-8DA6-1D3326D6398E}" type="slidenum">
              <a:rPr lang="en-CA" smtClean="0"/>
              <a:t>27</a:t>
            </a:fld>
            <a:endParaRPr lang="en-CA"/>
          </a:p>
        </p:txBody>
      </p:sp>
    </p:spTree>
    <p:extLst>
      <p:ext uri="{BB962C8B-B14F-4D97-AF65-F5344CB8AC3E}">
        <p14:creationId xmlns:p14="http://schemas.microsoft.com/office/powerpoint/2010/main" val="3067244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28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4352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29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435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97128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30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2227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31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4352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32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34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4352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0D64EC1F-4C1A-4575-A29E-535B091AA911}" type="slidenum">
              <a:rPr lang="zh-CN" altLang="en-US" smtClean="0"/>
              <a:t>36</a:t>
            </a:fld>
            <a:endParaRPr lang="zh-CN" altLang="en-US"/>
          </a:p>
        </p:txBody>
      </p:sp>
    </p:spTree>
    <p:extLst>
      <p:ext uri="{BB962C8B-B14F-4D97-AF65-F5344CB8AC3E}">
        <p14:creationId xmlns:p14="http://schemas.microsoft.com/office/powerpoint/2010/main" val="3980703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38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39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40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41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42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73282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43</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44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45</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46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47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48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56</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979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57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435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7</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435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92365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29439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10</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00514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11</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4352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Change low resource IL to a language which is not in wikipedia</a:t>
            </a:r>
            <a:endParaRPr sz="1200">
              <a:solidFill>
                <a:schemeClr val="dk1"/>
              </a:solidFill>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sz="1200">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12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80182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520262" y="841772"/>
            <a:ext cx="8103300" cy="1790700"/>
          </a:xfrm>
          <a:prstGeom prst="rect">
            <a:avLst/>
          </a:prstGeom>
          <a:noFill/>
          <a:ln>
            <a:noFill/>
          </a:ln>
        </p:spPr>
        <p:txBody>
          <a:bodyPr spcFirstLastPara="1" wrap="square" lIns="68550" tIns="34250" rIns="68550" bIns="34250" anchor="b" anchorCtr="0">
            <a:normAutofit/>
          </a:bodyPr>
          <a:lstStyle>
            <a:lvl1pPr lvl="0" algn="ctr">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14"/>
          <p:cNvSpPr txBox="1">
            <a:spLocks noGrp="1"/>
          </p:cNvSpPr>
          <p:nvPr>
            <p:ph type="subTitle" idx="1"/>
          </p:nvPr>
        </p:nvSpPr>
        <p:spPr>
          <a:xfrm>
            <a:off x="520262" y="2701528"/>
            <a:ext cx="8103300" cy="1241700"/>
          </a:xfrm>
          <a:prstGeom prst="rect">
            <a:avLst/>
          </a:prstGeom>
          <a:noFill/>
          <a:ln>
            <a:noFill/>
          </a:ln>
        </p:spPr>
        <p:txBody>
          <a:bodyPr spcFirstLastPara="1" wrap="square" lIns="68550" tIns="34250" rIns="68550" bIns="34250" anchor="t" anchorCtr="0">
            <a:normAutofit/>
          </a:bodyPr>
          <a:lstStyle>
            <a:lvl1pPr lvl="0" algn="ctr">
              <a:lnSpc>
                <a:spcPct val="100000"/>
              </a:lnSpc>
              <a:spcBef>
                <a:spcPts val="800"/>
              </a:spcBef>
              <a:spcAft>
                <a:spcPts val="0"/>
              </a:spcAft>
              <a:buClr>
                <a:schemeClr val="dk1"/>
              </a:buClr>
              <a:buSzPts val="1500"/>
              <a:buNone/>
              <a:defRPr sz="1500"/>
            </a:lvl1pPr>
            <a:lvl2pPr lvl="1" algn="ctr">
              <a:lnSpc>
                <a:spcPct val="100000"/>
              </a:lnSpc>
              <a:spcBef>
                <a:spcPts val="400"/>
              </a:spcBef>
              <a:spcAft>
                <a:spcPts val="0"/>
              </a:spcAft>
              <a:buClr>
                <a:schemeClr val="dk1"/>
              </a:buClr>
              <a:buSzPts val="1500"/>
              <a:buNone/>
              <a:defRPr sz="1500"/>
            </a:lvl2pPr>
            <a:lvl3pPr lvl="2" algn="ctr">
              <a:lnSpc>
                <a:spcPct val="100000"/>
              </a:lnSpc>
              <a:spcBef>
                <a:spcPts val="400"/>
              </a:spcBef>
              <a:spcAft>
                <a:spcPts val="0"/>
              </a:spcAft>
              <a:buClr>
                <a:schemeClr val="dk1"/>
              </a:buClr>
              <a:buSzPts val="1400"/>
              <a:buNone/>
              <a:defRPr sz="1400"/>
            </a:lvl3pPr>
            <a:lvl4pPr lvl="3" algn="ctr">
              <a:lnSpc>
                <a:spcPct val="100000"/>
              </a:lnSpc>
              <a:spcBef>
                <a:spcPts val="400"/>
              </a:spcBef>
              <a:spcAft>
                <a:spcPts val="0"/>
              </a:spcAft>
              <a:buClr>
                <a:schemeClr val="dk1"/>
              </a:buClr>
              <a:buSzPts val="1200"/>
              <a:buNone/>
              <a:defRPr sz="1200"/>
            </a:lvl4pPr>
            <a:lvl5pPr lvl="4" algn="ctr">
              <a:lnSpc>
                <a:spcPct val="10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61" name="Google Shape;61;p14"/>
          <p:cNvSpPr txBox="1">
            <a:spLocks noGrp="1"/>
          </p:cNvSpPr>
          <p:nvPr>
            <p:ph type="dt" idx="10"/>
          </p:nvPr>
        </p:nvSpPr>
        <p:spPr>
          <a:xfrm>
            <a:off x="283779" y="4767263"/>
            <a:ext cx="2057400" cy="273900"/>
          </a:xfrm>
          <a:prstGeom prst="rect">
            <a:avLst/>
          </a:prstGeom>
          <a:noFill/>
          <a:ln>
            <a:noFill/>
          </a:ln>
        </p:spPr>
        <p:txBody>
          <a:bodyPr spcFirstLastPara="1" wrap="square" lIns="68550" tIns="34250" rIns="68550" bIns="3425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2" name="Google Shape;62;p14"/>
          <p:cNvSpPr txBox="1">
            <a:spLocks noGrp="1"/>
          </p:cNvSpPr>
          <p:nvPr>
            <p:ph type="ftr" idx="11"/>
          </p:nvPr>
        </p:nvSpPr>
        <p:spPr>
          <a:xfrm>
            <a:off x="3028950" y="4767263"/>
            <a:ext cx="3086100" cy="273900"/>
          </a:xfrm>
          <a:prstGeom prst="rect">
            <a:avLst/>
          </a:prstGeom>
          <a:noFill/>
          <a:ln>
            <a:noFill/>
          </a:ln>
        </p:spPr>
        <p:txBody>
          <a:bodyPr spcFirstLastPara="1" wrap="square" lIns="68550" tIns="34250" rIns="68550" bIns="34250"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 name="Google Shape;63;p14"/>
          <p:cNvSpPr txBox="1">
            <a:spLocks noGrp="1"/>
          </p:cNvSpPr>
          <p:nvPr>
            <p:ph type="sldNum" idx="12"/>
          </p:nvPr>
        </p:nvSpPr>
        <p:spPr>
          <a:xfrm>
            <a:off x="6802821" y="4767263"/>
            <a:ext cx="2057400" cy="273900"/>
          </a:xfrm>
          <a:prstGeom prst="rect">
            <a:avLst/>
          </a:prstGeom>
          <a:noFill/>
          <a:ln>
            <a:noFill/>
          </a:ln>
        </p:spPr>
        <p:txBody>
          <a:bodyPr spcFirstLastPara="1" wrap="square" lIns="68550" tIns="34250" rIns="68550" bIns="3425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64" name="Google Shape;64;p14"/>
          <p:cNvSpPr/>
          <p:nvPr/>
        </p:nvSpPr>
        <p:spPr>
          <a:xfrm>
            <a:off x="0" y="0"/>
            <a:ext cx="9144000" cy="932400"/>
          </a:xfrm>
          <a:prstGeom prst="rect">
            <a:avLst/>
          </a:prstGeom>
          <a:solidFill>
            <a:srgbClr val="23262E"/>
          </a:solidFill>
          <a:ln>
            <a:noFill/>
          </a:ln>
        </p:spPr>
        <p:txBody>
          <a:bodyPr spcFirstLastPara="1" wrap="square" lIns="68550" tIns="34250" rIns="6855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5" name="Google Shape;65;p14"/>
          <p:cNvSpPr/>
          <p:nvPr/>
        </p:nvSpPr>
        <p:spPr>
          <a:xfrm rot="10800000" flipH="1">
            <a:off x="0" y="912140"/>
            <a:ext cx="9144000" cy="82500"/>
          </a:xfrm>
          <a:prstGeom prst="rect">
            <a:avLst/>
          </a:prstGeom>
          <a:solidFill>
            <a:srgbClr val="B1D100"/>
          </a:solidFill>
          <a:ln>
            <a:noFill/>
          </a:ln>
        </p:spPr>
        <p:txBody>
          <a:bodyPr spcFirstLastPara="1" wrap="square" lIns="68550" tIns="34250" rIns="6855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3888" y="1282304"/>
            <a:ext cx="7886700" cy="2139600"/>
          </a:xfrm>
          <a:prstGeom prst="rect">
            <a:avLst/>
          </a:prstGeom>
          <a:noFill/>
          <a:ln>
            <a:noFill/>
          </a:ln>
        </p:spPr>
        <p:txBody>
          <a:bodyPr spcFirstLastPara="1" wrap="square" lIns="68550" tIns="34250" rIns="68550" bIns="3425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3888" y="3442097"/>
            <a:ext cx="7886700" cy="1125300"/>
          </a:xfrm>
          <a:prstGeom prst="rect">
            <a:avLst/>
          </a:prstGeom>
          <a:noFill/>
          <a:ln>
            <a:noFill/>
          </a:ln>
        </p:spPr>
        <p:txBody>
          <a:bodyPr spcFirstLastPara="1" wrap="square" lIns="68550" tIns="34250" rIns="68550" bIns="34250" anchor="t" anchorCtr="0">
            <a:normAutofit/>
          </a:bodyPr>
          <a:lstStyle>
            <a:lvl1pPr marL="457200" lvl="0" indent="-228600" algn="l">
              <a:lnSpc>
                <a:spcPct val="100000"/>
              </a:lnSpc>
              <a:spcBef>
                <a:spcPts val="800"/>
              </a:spcBef>
              <a:spcAft>
                <a:spcPts val="0"/>
              </a:spcAft>
              <a:buClr>
                <a:srgbClr val="888888"/>
              </a:buClr>
              <a:buSzPts val="1800"/>
              <a:buNone/>
              <a:defRPr sz="1800">
                <a:solidFill>
                  <a:srgbClr val="888888"/>
                </a:solidFill>
              </a:defRPr>
            </a:lvl1pPr>
            <a:lvl2pPr marL="914400" lvl="1" indent="-228600" algn="l">
              <a:lnSpc>
                <a:spcPct val="100000"/>
              </a:lnSpc>
              <a:spcBef>
                <a:spcPts val="400"/>
              </a:spcBef>
              <a:spcAft>
                <a:spcPts val="0"/>
              </a:spcAft>
              <a:buClr>
                <a:srgbClr val="888888"/>
              </a:buClr>
              <a:buSzPts val="1500"/>
              <a:buNone/>
              <a:defRPr sz="1500">
                <a:solidFill>
                  <a:srgbClr val="888888"/>
                </a:solidFill>
              </a:defRPr>
            </a:lvl2pPr>
            <a:lvl3pPr marL="1371600" lvl="2" indent="-228600" algn="l">
              <a:lnSpc>
                <a:spcPct val="100000"/>
              </a:lnSpc>
              <a:spcBef>
                <a:spcPts val="400"/>
              </a:spcBef>
              <a:spcAft>
                <a:spcPts val="0"/>
              </a:spcAft>
              <a:buClr>
                <a:srgbClr val="888888"/>
              </a:buClr>
              <a:buSzPts val="1400"/>
              <a:buNone/>
              <a:defRPr sz="1400">
                <a:solidFill>
                  <a:srgbClr val="888888"/>
                </a:solidFill>
              </a:defRPr>
            </a:lvl3pPr>
            <a:lvl4pPr marL="1828800" lvl="3" indent="-228600" algn="l">
              <a:lnSpc>
                <a:spcPct val="100000"/>
              </a:lnSpc>
              <a:spcBef>
                <a:spcPts val="400"/>
              </a:spcBef>
              <a:spcAft>
                <a:spcPts val="0"/>
              </a:spcAft>
              <a:buClr>
                <a:srgbClr val="888888"/>
              </a:buClr>
              <a:buSzPts val="1200"/>
              <a:buNone/>
              <a:defRPr sz="1200">
                <a:solidFill>
                  <a:srgbClr val="888888"/>
                </a:solidFill>
              </a:defRPr>
            </a:lvl4pPr>
            <a:lvl5pPr marL="2286000" lvl="4" indent="-228600" algn="l">
              <a:lnSpc>
                <a:spcPct val="10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4" name="Google Shape;84;p18"/>
          <p:cNvSpPr txBox="1">
            <a:spLocks noGrp="1"/>
          </p:cNvSpPr>
          <p:nvPr>
            <p:ph type="dt" idx="10"/>
          </p:nvPr>
        </p:nvSpPr>
        <p:spPr>
          <a:xfrm>
            <a:off x="283779" y="4767263"/>
            <a:ext cx="2057400" cy="273900"/>
          </a:xfrm>
          <a:prstGeom prst="rect">
            <a:avLst/>
          </a:prstGeom>
          <a:noFill/>
          <a:ln>
            <a:noFill/>
          </a:ln>
        </p:spPr>
        <p:txBody>
          <a:bodyPr spcFirstLastPara="1" wrap="square" lIns="68550" tIns="34250" rIns="68550" bIns="3425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18"/>
          <p:cNvSpPr txBox="1">
            <a:spLocks noGrp="1"/>
          </p:cNvSpPr>
          <p:nvPr>
            <p:ph type="ftr" idx="11"/>
          </p:nvPr>
        </p:nvSpPr>
        <p:spPr>
          <a:xfrm>
            <a:off x="3028950" y="4767263"/>
            <a:ext cx="3086100" cy="273900"/>
          </a:xfrm>
          <a:prstGeom prst="rect">
            <a:avLst/>
          </a:prstGeom>
          <a:noFill/>
          <a:ln>
            <a:noFill/>
          </a:ln>
        </p:spPr>
        <p:txBody>
          <a:bodyPr spcFirstLastPara="1" wrap="square" lIns="68550" tIns="34250" rIns="68550" bIns="34250"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18"/>
          <p:cNvSpPr txBox="1">
            <a:spLocks noGrp="1"/>
          </p:cNvSpPr>
          <p:nvPr>
            <p:ph type="sldNum" idx="12"/>
          </p:nvPr>
        </p:nvSpPr>
        <p:spPr>
          <a:xfrm>
            <a:off x="6802821" y="4767263"/>
            <a:ext cx="2057400" cy="273900"/>
          </a:xfrm>
          <a:prstGeom prst="rect">
            <a:avLst/>
          </a:prstGeom>
          <a:noFill/>
          <a:ln>
            <a:noFill/>
          </a:ln>
        </p:spPr>
        <p:txBody>
          <a:bodyPr spcFirstLastPara="1" wrap="square" lIns="68550" tIns="34250" rIns="68550" bIns="3425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342900" y="155121"/>
            <a:ext cx="7410600" cy="400200"/>
          </a:xfrm>
          <a:prstGeom prst="rect">
            <a:avLst/>
          </a:prstGeom>
          <a:noFill/>
          <a:ln>
            <a:noFill/>
          </a:ln>
        </p:spPr>
        <p:txBody>
          <a:bodyPr spcFirstLastPara="1" wrap="square" lIns="34250" tIns="34250" rIns="34250" bIns="34250" anchor="ctr" anchorCtr="0">
            <a:normAutofit/>
          </a:bodyPr>
          <a:lstStyle>
            <a:lvl1pPr lvl="0" algn="l">
              <a:lnSpc>
                <a:spcPct val="100000"/>
              </a:lnSpc>
              <a:spcBef>
                <a:spcPts val="0"/>
              </a:spcBef>
              <a:spcAft>
                <a:spcPts val="0"/>
              </a:spcAft>
              <a:buClr>
                <a:srgbClr val="0070C0"/>
              </a:buClr>
              <a:buSzPts val="3000"/>
              <a:buFont typeface="Gill Sans"/>
              <a:buNone/>
              <a:defRPr b="0" i="0">
                <a:solidFill>
                  <a:srgbClr val="0070C0"/>
                </a:solidFill>
                <a:latin typeface="Gill Sans"/>
                <a:ea typeface="Gill Sans"/>
                <a:cs typeface="Gill Sans"/>
                <a:sym typeface="Gill Sans"/>
              </a:defRPr>
            </a:lvl1pPr>
            <a:lvl2pPr lvl="1" algn="l">
              <a:lnSpc>
                <a:spcPct val="100000"/>
              </a:lnSpc>
              <a:spcBef>
                <a:spcPts val="0"/>
              </a:spcBef>
              <a:spcAft>
                <a:spcPts val="0"/>
              </a:spcAft>
              <a:buClr>
                <a:srgbClr val="404040"/>
              </a:buClr>
              <a:buSzPts val="1400"/>
              <a:buNone/>
              <a:defRPr/>
            </a:lvl2pPr>
            <a:lvl3pPr lvl="2" algn="l">
              <a:lnSpc>
                <a:spcPct val="100000"/>
              </a:lnSpc>
              <a:spcBef>
                <a:spcPts val="0"/>
              </a:spcBef>
              <a:spcAft>
                <a:spcPts val="0"/>
              </a:spcAft>
              <a:buClr>
                <a:srgbClr val="404040"/>
              </a:buClr>
              <a:buSzPts val="1400"/>
              <a:buNone/>
              <a:defRPr/>
            </a:lvl3pPr>
            <a:lvl4pPr lvl="3" algn="l">
              <a:lnSpc>
                <a:spcPct val="100000"/>
              </a:lnSpc>
              <a:spcBef>
                <a:spcPts val="0"/>
              </a:spcBef>
              <a:spcAft>
                <a:spcPts val="0"/>
              </a:spcAft>
              <a:buClr>
                <a:srgbClr val="404040"/>
              </a:buClr>
              <a:buSzPts val="1400"/>
              <a:buNone/>
              <a:defRPr/>
            </a:lvl4pPr>
            <a:lvl5pPr lvl="4" algn="l">
              <a:lnSpc>
                <a:spcPct val="100000"/>
              </a:lnSpc>
              <a:spcBef>
                <a:spcPts val="0"/>
              </a:spcBef>
              <a:spcAft>
                <a:spcPts val="0"/>
              </a:spcAft>
              <a:buClr>
                <a:srgbClr val="404040"/>
              </a:buClr>
              <a:buSzPts val="1400"/>
              <a:buNone/>
              <a:defRPr/>
            </a:lvl5pPr>
            <a:lvl6pPr lvl="5" algn="l">
              <a:lnSpc>
                <a:spcPct val="100000"/>
              </a:lnSpc>
              <a:spcBef>
                <a:spcPts val="0"/>
              </a:spcBef>
              <a:spcAft>
                <a:spcPts val="0"/>
              </a:spcAft>
              <a:buClr>
                <a:srgbClr val="404040"/>
              </a:buClr>
              <a:buSzPts val="1400"/>
              <a:buNone/>
              <a:defRPr/>
            </a:lvl6pPr>
            <a:lvl7pPr lvl="6" algn="l">
              <a:lnSpc>
                <a:spcPct val="100000"/>
              </a:lnSpc>
              <a:spcBef>
                <a:spcPts val="0"/>
              </a:spcBef>
              <a:spcAft>
                <a:spcPts val="0"/>
              </a:spcAft>
              <a:buClr>
                <a:srgbClr val="404040"/>
              </a:buClr>
              <a:buSzPts val="1400"/>
              <a:buNone/>
              <a:defRPr/>
            </a:lvl7pPr>
            <a:lvl8pPr lvl="7" algn="l">
              <a:lnSpc>
                <a:spcPct val="100000"/>
              </a:lnSpc>
              <a:spcBef>
                <a:spcPts val="0"/>
              </a:spcBef>
              <a:spcAft>
                <a:spcPts val="0"/>
              </a:spcAft>
              <a:buClr>
                <a:srgbClr val="404040"/>
              </a:buClr>
              <a:buSzPts val="1400"/>
              <a:buNone/>
              <a:defRPr/>
            </a:lvl8pPr>
            <a:lvl9pPr lvl="8" algn="l">
              <a:lnSpc>
                <a:spcPct val="100000"/>
              </a:lnSpc>
              <a:spcBef>
                <a:spcPts val="0"/>
              </a:spcBef>
              <a:spcAft>
                <a:spcPts val="0"/>
              </a:spcAft>
              <a:buClr>
                <a:srgbClr val="404040"/>
              </a:buClr>
              <a:buSzPts val="1400"/>
              <a:buNone/>
              <a:defRPr/>
            </a:lvl9pPr>
          </a:lstStyle>
          <a:p>
            <a:endParaRPr/>
          </a:p>
        </p:txBody>
      </p:sp>
      <p:sp>
        <p:nvSpPr>
          <p:cNvPr id="93" name="Google Shape;93;p20"/>
          <p:cNvSpPr txBox="1">
            <a:spLocks noGrp="1"/>
          </p:cNvSpPr>
          <p:nvPr>
            <p:ph type="body" idx="1"/>
          </p:nvPr>
        </p:nvSpPr>
        <p:spPr>
          <a:xfrm>
            <a:off x="457200" y="938891"/>
            <a:ext cx="8229600" cy="3363600"/>
          </a:xfrm>
          <a:prstGeom prst="rect">
            <a:avLst/>
          </a:prstGeom>
          <a:noFill/>
          <a:ln>
            <a:noFill/>
          </a:ln>
        </p:spPr>
        <p:txBody>
          <a:bodyPr spcFirstLastPara="1" wrap="square" lIns="34250" tIns="34250" rIns="34250" bIns="34250" anchor="t" anchorCtr="0">
            <a:normAutofit/>
          </a:bodyPr>
          <a:lstStyle>
            <a:lvl1pPr marL="457200" lvl="0" indent="-317500" algn="l">
              <a:lnSpc>
                <a:spcPct val="100000"/>
              </a:lnSpc>
              <a:spcBef>
                <a:spcPts val="400"/>
              </a:spcBef>
              <a:spcAft>
                <a:spcPts val="0"/>
              </a:spcAft>
              <a:buSzPts val="1400"/>
              <a:buFont typeface="Gill Sans"/>
              <a:buChar char="•"/>
              <a:defRPr b="0" i="0">
                <a:latin typeface="Gill Sans"/>
                <a:ea typeface="Gill Sans"/>
                <a:cs typeface="Gill Sans"/>
                <a:sym typeface="Gill Sans"/>
              </a:defRPr>
            </a:lvl1pPr>
            <a:lvl2pPr marL="914400" lvl="1" indent="-317500" algn="l">
              <a:lnSpc>
                <a:spcPct val="100000"/>
              </a:lnSpc>
              <a:spcBef>
                <a:spcPts val="400"/>
              </a:spcBef>
              <a:spcAft>
                <a:spcPts val="0"/>
              </a:spcAft>
              <a:buSzPts val="1400"/>
              <a:buFont typeface="Gill Sans"/>
              <a:buChar char="•"/>
              <a:defRPr b="0" i="0">
                <a:latin typeface="Gill Sans"/>
                <a:ea typeface="Gill Sans"/>
                <a:cs typeface="Gill Sans"/>
                <a:sym typeface="Gill Sans"/>
              </a:defRPr>
            </a:lvl2pPr>
            <a:lvl3pPr marL="1371600" lvl="2" indent="-304800" algn="l">
              <a:lnSpc>
                <a:spcPct val="100000"/>
              </a:lnSpc>
              <a:spcBef>
                <a:spcPts val="400"/>
              </a:spcBef>
              <a:spcAft>
                <a:spcPts val="0"/>
              </a:spcAft>
              <a:buSzPts val="1200"/>
              <a:buFont typeface="Gill Sans"/>
              <a:buChar char="•"/>
              <a:defRPr b="0" i="0">
                <a:latin typeface="Gill Sans"/>
                <a:ea typeface="Gill Sans"/>
                <a:cs typeface="Gill Sans"/>
                <a:sym typeface="Gill Sans"/>
              </a:defRPr>
            </a:lvl3pPr>
            <a:lvl4pPr marL="1828800" lvl="3" indent="-311150" algn="l">
              <a:lnSpc>
                <a:spcPct val="100000"/>
              </a:lnSpc>
              <a:spcBef>
                <a:spcPts val="400"/>
              </a:spcBef>
              <a:spcAft>
                <a:spcPts val="0"/>
              </a:spcAft>
              <a:buSzPts val="1300"/>
              <a:buFont typeface="Gill Sans"/>
              <a:buChar char="•"/>
              <a:defRPr b="0" i="0">
                <a:latin typeface="Gill Sans"/>
                <a:ea typeface="Gill Sans"/>
                <a:cs typeface="Gill Sans"/>
                <a:sym typeface="Gill Sans"/>
              </a:defRPr>
            </a:lvl4pPr>
            <a:lvl5pPr marL="2286000" lvl="4" indent="-342900" algn="l">
              <a:lnSpc>
                <a:spcPct val="100000"/>
              </a:lnSpc>
              <a:spcBef>
                <a:spcPts val="400"/>
              </a:spcBef>
              <a:spcAft>
                <a:spcPts val="0"/>
              </a:spcAft>
              <a:buSzPts val="1800"/>
              <a:buFont typeface="Gill Sans"/>
              <a:buChar char="•"/>
              <a:defRPr b="0" i="0">
                <a:latin typeface="Gill Sans"/>
                <a:ea typeface="Gill Sans"/>
                <a:cs typeface="Gill Sans"/>
                <a:sym typeface="Gill Sans"/>
              </a:defRPr>
            </a:lvl5pPr>
            <a:lvl6pPr marL="2743200" lvl="5" indent="-317500" algn="l">
              <a:lnSpc>
                <a:spcPct val="100000"/>
              </a:lnSpc>
              <a:spcBef>
                <a:spcPts val="400"/>
              </a:spcBef>
              <a:spcAft>
                <a:spcPts val="0"/>
              </a:spcAft>
              <a:buSzPts val="1400"/>
              <a:buChar char="•"/>
              <a:defRPr/>
            </a:lvl6pPr>
            <a:lvl7pPr marL="3200400" lvl="6" indent="-317500" algn="l">
              <a:lnSpc>
                <a:spcPct val="100000"/>
              </a:lnSpc>
              <a:spcBef>
                <a:spcPts val="400"/>
              </a:spcBef>
              <a:spcAft>
                <a:spcPts val="0"/>
              </a:spcAft>
              <a:buSzPts val="1400"/>
              <a:buChar char="•"/>
              <a:defRPr/>
            </a:lvl7pPr>
            <a:lvl8pPr marL="3657600" lvl="7" indent="-317500" algn="l">
              <a:lnSpc>
                <a:spcPct val="100000"/>
              </a:lnSpc>
              <a:spcBef>
                <a:spcPts val="400"/>
              </a:spcBef>
              <a:spcAft>
                <a:spcPts val="0"/>
              </a:spcAft>
              <a:buSzPts val="1400"/>
              <a:buChar char="•"/>
              <a:defRPr/>
            </a:lvl8pPr>
            <a:lvl9pPr marL="4114800" lvl="8" indent="-317500" algn="l">
              <a:lnSpc>
                <a:spcPct val="100000"/>
              </a:lnSpc>
              <a:spcBef>
                <a:spcPts val="400"/>
              </a:spcBef>
              <a:spcAft>
                <a:spcPts val="0"/>
              </a:spcAft>
              <a:buSzPts val="1400"/>
              <a:buChar char="•"/>
              <a:defRPr/>
            </a:lvl9pPr>
          </a:lstStyle>
          <a:p>
            <a:endParaRPr/>
          </a:p>
        </p:txBody>
      </p:sp>
      <p:sp>
        <p:nvSpPr>
          <p:cNvPr id="94" name="Google Shape;94;p20"/>
          <p:cNvSpPr txBox="1">
            <a:spLocks noGrp="1"/>
          </p:cNvSpPr>
          <p:nvPr>
            <p:ph type="body" idx="2"/>
          </p:nvPr>
        </p:nvSpPr>
        <p:spPr>
          <a:xfrm>
            <a:off x="311700" y="4663216"/>
            <a:ext cx="8020500" cy="393600"/>
          </a:xfrm>
          <a:prstGeom prst="rect">
            <a:avLst/>
          </a:prstGeom>
          <a:noFill/>
          <a:ln>
            <a:noFill/>
          </a:ln>
        </p:spPr>
        <p:txBody>
          <a:bodyPr spcFirstLastPara="1" wrap="square" lIns="68550" tIns="68550" rIns="68550" bIns="68550" anchor="t" anchorCtr="0">
            <a:normAutofit/>
          </a:bodyPr>
          <a:lstStyle>
            <a:lvl1pPr marL="457200" lvl="0" indent="-266700" algn="l">
              <a:lnSpc>
                <a:spcPct val="100000"/>
              </a:lnSpc>
              <a:spcBef>
                <a:spcPts val="0"/>
              </a:spcBef>
              <a:spcAft>
                <a:spcPts val="0"/>
              </a:spcAft>
              <a:buSzPts val="600"/>
              <a:buFont typeface="Gill Sans"/>
              <a:buChar char="•"/>
              <a:defRPr sz="800">
                <a:solidFill>
                  <a:srgbClr val="7F7F7F"/>
                </a:solidFill>
              </a:defRPr>
            </a:lvl1pPr>
            <a:lvl2pPr marL="914400" lvl="1" indent="-317500" algn="l">
              <a:lnSpc>
                <a:spcPct val="100000"/>
              </a:lnSpc>
              <a:spcBef>
                <a:spcPts val="0"/>
              </a:spcBef>
              <a:spcAft>
                <a:spcPts val="0"/>
              </a:spcAft>
              <a:buSzPts val="1400"/>
              <a:buFont typeface="Gill Sans"/>
              <a:buChar char="•"/>
              <a:defRPr/>
            </a:lvl2pPr>
            <a:lvl3pPr marL="1371600" lvl="2" indent="-304800" algn="l">
              <a:lnSpc>
                <a:spcPct val="100000"/>
              </a:lnSpc>
              <a:spcBef>
                <a:spcPts val="0"/>
              </a:spcBef>
              <a:spcAft>
                <a:spcPts val="0"/>
              </a:spcAft>
              <a:buSzPts val="1200"/>
              <a:buFont typeface="Gill Sans"/>
              <a:buChar char="•"/>
              <a:defRPr/>
            </a:lvl3pPr>
            <a:lvl4pPr marL="1828800" lvl="3" indent="-311150" algn="l">
              <a:lnSpc>
                <a:spcPct val="100000"/>
              </a:lnSpc>
              <a:spcBef>
                <a:spcPts val="0"/>
              </a:spcBef>
              <a:spcAft>
                <a:spcPts val="0"/>
              </a:spcAft>
              <a:buSzPts val="1300"/>
              <a:buFont typeface="Gill Sans"/>
              <a:buChar char="•"/>
              <a:defRPr/>
            </a:lvl4pPr>
            <a:lvl5pPr marL="2286000" lvl="4" indent="-342900" algn="l">
              <a:lnSpc>
                <a:spcPct val="100000"/>
              </a:lnSpc>
              <a:spcBef>
                <a:spcPts val="0"/>
              </a:spcBef>
              <a:spcAft>
                <a:spcPts val="0"/>
              </a:spcAft>
              <a:buSzPts val="1800"/>
              <a:buFont typeface="Gill Sans"/>
              <a:buChar char="•"/>
              <a:defRPr/>
            </a:lvl5pPr>
            <a:lvl6pPr marL="2743200" lvl="5" indent="-342900" algn="l">
              <a:lnSpc>
                <a:spcPct val="100000"/>
              </a:lnSpc>
              <a:spcBef>
                <a:spcPts val="0"/>
              </a:spcBef>
              <a:spcAft>
                <a:spcPts val="0"/>
              </a:spcAft>
              <a:buSzPts val="1800"/>
              <a:buFont typeface="Gill Sans"/>
              <a:buChar char="•"/>
              <a:defRPr/>
            </a:lvl6pPr>
            <a:lvl7pPr marL="3200400" lvl="6" indent="-342900" algn="l">
              <a:lnSpc>
                <a:spcPct val="100000"/>
              </a:lnSpc>
              <a:spcBef>
                <a:spcPts val="0"/>
              </a:spcBef>
              <a:spcAft>
                <a:spcPts val="0"/>
              </a:spcAft>
              <a:buSzPts val="1800"/>
              <a:buFont typeface="Gill Sans"/>
              <a:buChar char="•"/>
              <a:defRPr/>
            </a:lvl7pPr>
            <a:lvl8pPr marL="3657600" lvl="7" indent="-342900" algn="l">
              <a:lnSpc>
                <a:spcPct val="100000"/>
              </a:lnSpc>
              <a:spcBef>
                <a:spcPts val="0"/>
              </a:spcBef>
              <a:spcAft>
                <a:spcPts val="0"/>
              </a:spcAft>
              <a:buSzPts val="1800"/>
              <a:buFont typeface="Gill Sans"/>
              <a:buChar char="•"/>
              <a:defRPr/>
            </a:lvl8pPr>
            <a:lvl9pPr marL="4114800" lvl="8" indent="-342900" algn="l">
              <a:lnSpc>
                <a:spcPct val="100000"/>
              </a:lnSpc>
              <a:spcBef>
                <a:spcPts val="0"/>
              </a:spcBef>
              <a:spcAft>
                <a:spcPts val="0"/>
              </a:spcAft>
              <a:buSzPts val="1800"/>
              <a:buFont typeface="Gill Sans"/>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311700" y="445025"/>
            <a:ext cx="8520600" cy="572700"/>
          </a:xfrm>
          <a:prstGeom prst="rect">
            <a:avLst/>
          </a:prstGeom>
          <a:noFill/>
          <a:ln>
            <a:noFill/>
          </a:ln>
        </p:spPr>
        <p:txBody>
          <a:bodyPr spcFirstLastPara="1" wrap="square" lIns="68550" tIns="34250" rIns="68550" bIns="34250" anchor="ctr" anchorCtr="0">
            <a:normAutofit/>
          </a:bodyPr>
          <a:lstStyle>
            <a:lvl1pPr lvl="0" algn="l">
              <a:lnSpc>
                <a:spcPct val="90000"/>
              </a:lnSpc>
              <a:spcBef>
                <a:spcPts val="0"/>
              </a:spcBef>
              <a:spcAft>
                <a:spcPts val="0"/>
              </a:spcAft>
              <a:buSzPts val="2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21"/>
          <p:cNvSpPr txBox="1">
            <a:spLocks noGrp="1"/>
          </p:cNvSpPr>
          <p:nvPr>
            <p:ph type="body" idx="1"/>
          </p:nvPr>
        </p:nvSpPr>
        <p:spPr>
          <a:xfrm>
            <a:off x="311700" y="1152475"/>
            <a:ext cx="3999900" cy="3416400"/>
          </a:xfrm>
          <a:prstGeom prst="rect">
            <a:avLst/>
          </a:prstGeom>
          <a:noFill/>
          <a:ln>
            <a:noFill/>
          </a:ln>
        </p:spPr>
        <p:txBody>
          <a:bodyPr spcFirstLastPara="1" wrap="square" lIns="68550" tIns="34250" rIns="68550" bIns="34250" anchor="t" anchorCtr="0">
            <a:normAutofit/>
          </a:bodyPr>
          <a:lstStyle>
            <a:lvl1pPr marL="457200" lvl="0" indent="-317500" algn="l">
              <a:lnSpc>
                <a:spcPct val="100000"/>
              </a:lnSpc>
              <a:spcBef>
                <a:spcPts val="800"/>
              </a:spcBef>
              <a:spcAft>
                <a:spcPts val="0"/>
              </a:spcAft>
              <a:buSzPts val="1400"/>
              <a:buChar char="•"/>
              <a:defRPr sz="1400"/>
            </a:lvl1pPr>
            <a:lvl2pPr marL="914400" lvl="1" indent="-304800" algn="l">
              <a:lnSpc>
                <a:spcPct val="100000"/>
              </a:lnSpc>
              <a:spcBef>
                <a:spcPts val="400"/>
              </a:spcBef>
              <a:spcAft>
                <a:spcPts val="0"/>
              </a:spcAft>
              <a:buSzPts val="1200"/>
              <a:buChar char="•"/>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400"/>
              </a:spcBef>
              <a:spcAft>
                <a:spcPts val="0"/>
              </a:spcAft>
              <a:buSzPts val="1200"/>
              <a:buChar char="•"/>
              <a:defRPr sz="1200"/>
            </a:lvl4pPr>
            <a:lvl5pPr marL="2286000" lvl="4" indent="-304800" algn="l">
              <a:lnSpc>
                <a:spcPct val="100000"/>
              </a:lnSpc>
              <a:spcBef>
                <a:spcPts val="400"/>
              </a:spcBef>
              <a:spcAft>
                <a:spcPts val="0"/>
              </a:spcAft>
              <a:buSzPts val="1200"/>
              <a:buChar char="•"/>
              <a:defRPr sz="1200"/>
            </a:lvl5pPr>
            <a:lvl6pPr marL="2743200" lvl="5" indent="-304800" algn="l">
              <a:lnSpc>
                <a:spcPct val="90000"/>
              </a:lnSpc>
              <a:spcBef>
                <a:spcPts val="400"/>
              </a:spcBef>
              <a:spcAft>
                <a:spcPts val="0"/>
              </a:spcAft>
              <a:buSzPts val="1200"/>
              <a:buChar char="•"/>
              <a:defRPr sz="1200"/>
            </a:lvl6pPr>
            <a:lvl7pPr marL="3200400" lvl="6" indent="-304800" algn="l">
              <a:lnSpc>
                <a:spcPct val="90000"/>
              </a:lnSpc>
              <a:spcBef>
                <a:spcPts val="400"/>
              </a:spcBef>
              <a:spcAft>
                <a:spcPts val="0"/>
              </a:spcAft>
              <a:buSzPts val="1200"/>
              <a:buChar char="•"/>
              <a:defRPr sz="1200"/>
            </a:lvl7pPr>
            <a:lvl8pPr marL="3657600" lvl="7" indent="-304800" algn="l">
              <a:lnSpc>
                <a:spcPct val="90000"/>
              </a:lnSpc>
              <a:spcBef>
                <a:spcPts val="400"/>
              </a:spcBef>
              <a:spcAft>
                <a:spcPts val="0"/>
              </a:spcAft>
              <a:buSzPts val="1200"/>
              <a:buChar char="•"/>
              <a:defRPr sz="1200"/>
            </a:lvl8pPr>
            <a:lvl9pPr marL="4114800" lvl="8" indent="-304800" algn="l">
              <a:lnSpc>
                <a:spcPct val="90000"/>
              </a:lnSpc>
              <a:spcBef>
                <a:spcPts val="400"/>
              </a:spcBef>
              <a:spcAft>
                <a:spcPts val="0"/>
              </a:spcAft>
              <a:buSzPts val="1200"/>
              <a:buChar char="•"/>
              <a:defRPr sz="1200"/>
            </a:lvl9pPr>
          </a:lstStyle>
          <a:p>
            <a:endParaRPr/>
          </a:p>
        </p:txBody>
      </p:sp>
      <p:sp>
        <p:nvSpPr>
          <p:cNvPr id="98" name="Google Shape;98;p21"/>
          <p:cNvSpPr txBox="1">
            <a:spLocks noGrp="1"/>
          </p:cNvSpPr>
          <p:nvPr>
            <p:ph type="body" idx="2"/>
          </p:nvPr>
        </p:nvSpPr>
        <p:spPr>
          <a:xfrm>
            <a:off x="4832400" y="1152475"/>
            <a:ext cx="3999900" cy="3416400"/>
          </a:xfrm>
          <a:prstGeom prst="rect">
            <a:avLst/>
          </a:prstGeom>
          <a:noFill/>
          <a:ln>
            <a:noFill/>
          </a:ln>
        </p:spPr>
        <p:txBody>
          <a:bodyPr spcFirstLastPara="1" wrap="square" lIns="68550" tIns="34250" rIns="68550" bIns="34250" anchor="t" anchorCtr="0">
            <a:normAutofit/>
          </a:bodyPr>
          <a:lstStyle>
            <a:lvl1pPr marL="457200" lvl="0" indent="-317500" algn="l">
              <a:lnSpc>
                <a:spcPct val="100000"/>
              </a:lnSpc>
              <a:spcBef>
                <a:spcPts val="800"/>
              </a:spcBef>
              <a:spcAft>
                <a:spcPts val="0"/>
              </a:spcAft>
              <a:buSzPts val="1400"/>
              <a:buChar char="•"/>
              <a:defRPr sz="1400"/>
            </a:lvl1pPr>
            <a:lvl2pPr marL="914400" lvl="1" indent="-304800" algn="l">
              <a:lnSpc>
                <a:spcPct val="100000"/>
              </a:lnSpc>
              <a:spcBef>
                <a:spcPts val="400"/>
              </a:spcBef>
              <a:spcAft>
                <a:spcPts val="0"/>
              </a:spcAft>
              <a:buSzPts val="1200"/>
              <a:buChar char="•"/>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400"/>
              </a:spcBef>
              <a:spcAft>
                <a:spcPts val="0"/>
              </a:spcAft>
              <a:buSzPts val="1200"/>
              <a:buChar char="•"/>
              <a:defRPr sz="1200"/>
            </a:lvl4pPr>
            <a:lvl5pPr marL="2286000" lvl="4" indent="-304800" algn="l">
              <a:lnSpc>
                <a:spcPct val="100000"/>
              </a:lnSpc>
              <a:spcBef>
                <a:spcPts val="400"/>
              </a:spcBef>
              <a:spcAft>
                <a:spcPts val="0"/>
              </a:spcAft>
              <a:buSzPts val="1200"/>
              <a:buChar char="•"/>
              <a:defRPr sz="1200"/>
            </a:lvl5pPr>
            <a:lvl6pPr marL="2743200" lvl="5" indent="-304800" algn="l">
              <a:lnSpc>
                <a:spcPct val="90000"/>
              </a:lnSpc>
              <a:spcBef>
                <a:spcPts val="400"/>
              </a:spcBef>
              <a:spcAft>
                <a:spcPts val="0"/>
              </a:spcAft>
              <a:buSzPts val="1200"/>
              <a:buChar char="•"/>
              <a:defRPr sz="1200"/>
            </a:lvl6pPr>
            <a:lvl7pPr marL="3200400" lvl="6" indent="-304800" algn="l">
              <a:lnSpc>
                <a:spcPct val="90000"/>
              </a:lnSpc>
              <a:spcBef>
                <a:spcPts val="400"/>
              </a:spcBef>
              <a:spcAft>
                <a:spcPts val="0"/>
              </a:spcAft>
              <a:buSzPts val="1200"/>
              <a:buChar char="•"/>
              <a:defRPr sz="1200"/>
            </a:lvl7pPr>
            <a:lvl8pPr marL="3657600" lvl="7" indent="-304800" algn="l">
              <a:lnSpc>
                <a:spcPct val="90000"/>
              </a:lnSpc>
              <a:spcBef>
                <a:spcPts val="400"/>
              </a:spcBef>
              <a:spcAft>
                <a:spcPts val="0"/>
              </a:spcAft>
              <a:buSzPts val="1200"/>
              <a:buChar char="•"/>
              <a:defRPr sz="1200"/>
            </a:lvl8pPr>
            <a:lvl9pPr marL="4114800" lvl="8" indent="-304800" algn="l">
              <a:lnSpc>
                <a:spcPct val="90000"/>
              </a:lnSpc>
              <a:spcBef>
                <a:spcPts val="400"/>
              </a:spcBef>
              <a:spcAft>
                <a:spcPts val="0"/>
              </a:spcAft>
              <a:buSzPts val="1200"/>
              <a:buChar char="•"/>
              <a:defRPr sz="1200"/>
            </a:lvl9pPr>
          </a:lstStyle>
          <a:p>
            <a:endParaRPr/>
          </a:p>
        </p:txBody>
      </p:sp>
      <p:sp>
        <p:nvSpPr>
          <p:cNvPr id="99" name="Google Shape;99;p21"/>
          <p:cNvSpPr txBox="1">
            <a:spLocks noGrp="1"/>
          </p:cNvSpPr>
          <p:nvPr>
            <p:ph type="sldNum" idx="12"/>
          </p:nvPr>
        </p:nvSpPr>
        <p:spPr>
          <a:xfrm>
            <a:off x="8472458" y="4663217"/>
            <a:ext cx="548700" cy="393600"/>
          </a:xfrm>
          <a:prstGeom prst="rect">
            <a:avLst/>
          </a:prstGeom>
          <a:noFill/>
          <a:ln>
            <a:noFill/>
          </a:ln>
        </p:spPr>
        <p:txBody>
          <a:bodyPr spcFirstLastPara="1" wrap="square" lIns="68550" tIns="34250" rIns="68550" bIns="3425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and Vertical Text1">
  <p:cSld name="Title and Vertical Text">
    <p:spTree>
      <p:nvGrpSpPr>
        <p:cNvPr id="1" name="Shape 100"/>
        <p:cNvGrpSpPr/>
        <p:nvPr/>
      </p:nvGrpSpPr>
      <p:grpSpPr>
        <a:xfrm>
          <a:off x="0" y="0"/>
          <a:ext cx="0" cy="0"/>
          <a:chOff x="0" y="0"/>
          <a:chExt cx="0" cy="0"/>
        </a:xfrm>
      </p:grpSpPr>
      <p:cxnSp>
        <p:nvCxnSpPr>
          <p:cNvPr id="101" name="Google Shape;101;p22"/>
          <p:cNvCxnSpPr/>
          <p:nvPr/>
        </p:nvCxnSpPr>
        <p:spPr>
          <a:xfrm>
            <a:off x="152399" y="741760"/>
            <a:ext cx="8787000" cy="1200"/>
          </a:xfrm>
          <a:prstGeom prst="straightConnector1">
            <a:avLst/>
          </a:prstGeom>
          <a:noFill/>
          <a:ln w="38100" cap="flat" cmpd="sng">
            <a:solidFill>
              <a:srgbClr val="4A7EBB"/>
            </a:solidFill>
            <a:prstDash val="solid"/>
            <a:round/>
            <a:headEnd type="none" w="sm" len="sm"/>
            <a:tailEnd type="none" w="sm" len="sm"/>
          </a:ln>
        </p:spPr>
      </p:cxnSp>
      <p:cxnSp>
        <p:nvCxnSpPr>
          <p:cNvPr id="102" name="Google Shape;102;p22"/>
          <p:cNvCxnSpPr/>
          <p:nvPr/>
        </p:nvCxnSpPr>
        <p:spPr>
          <a:xfrm>
            <a:off x="152399" y="798910"/>
            <a:ext cx="8787000" cy="1200"/>
          </a:xfrm>
          <a:prstGeom prst="straightConnector1">
            <a:avLst/>
          </a:prstGeom>
          <a:noFill/>
          <a:ln w="9525" cap="flat" cmpd="sng">
            <a:solidFill>
              <a:srgbClr val="4A7EBB"/>
            </a:solidFill>
            <a:prstDash val="solid"/>
            <a:round/>
            <a:headEnd type="none" w="sm" len="sm"/>
            <a:tailEnd type="none" w="sm" len="sm"/>
          </a:ln>
        </p:spPr>
      </p:cxnSp>
      <p:cxnSp>
        <p:nvCxnSpPr>
          <p:cNvPr id="103" name="Google Shape;103;p22"/>
          <p:cNvCxnSpPr/>
          <p:nvPr/>
        </p:nvCxnSpPr>
        <p:spPr>
          <a:xfrm>
            <a:off x="152399" y="4913711"/>
            <a:ext cx="8787000" cy="1200"/>
          </a:xfrm>
          <a:prstGeom prst="straightConnector1">
            <a:avLst/>
          </a:prstGeom>
          <a:noFill/>
          <a:ln w="38100" cap="flat" cmpd="sng">
            <a:solidFill>
              <a:srgbClr val="4A7EBB"/>
            </a:solidFill>
            <a:prstDash val="solid"/>
            <a:round/>
            <a:headEnd type="none" w="sm" len="sm"/>
            <a:tailEnd type="none" w="sm" len="sm"/>
          </a:ln>
        </p:spPr>
      </p:cxnSp>
      <p:cxnSp>
        <p:nvCxnSpPr>
          <p:cNvPr id="104" name="Google Shape;104;p22"/>
          <p:cNvCxnSpPr/>
          <p:nvPr/>
        </p:nvCxnSpPr>
        <p:spPr>
          <a:xfrm>
            <a:off x="152399" y="4856561"/>
            <a:ext cx="8787000" cy="1200"/>
          </a:xfrm>
          <a:prstGeom prst="straightConnector1">
            <a:avLst/>
          </a:prstGeom>
          <a:noFill/>
          <a:ln w="9525" cap="flat" cmpd="sng">
            <a:solidFill>
              <a:srgbClr val="4A7EBB"/>
            </a:solidFill>
            <a:prstDash val="solid"/>
            <a:round/>
            <a:headEnd type="none" w="sm" len="sm"/>
            <a:tailEnd type="none" w="sm" len="sm"/>
          </a:ln>
        </p:spPr>
      </p:cxnSp>
      <p:sp>
        <p:nvSpPr>
          <p:cNvPr id="105" name="Google Shape;105;p22"/>
          <p:cNvSpPr txBox="1">
            <a:spLocks noGrp="1"/>
          </p:cNvSpPr>
          <p:nvPr>
            <p:ph type="title"/>
          </p:nvPr>
        </p:nvSpPr>
        <p:spPr>
          <a:xfrm>
            <a:off x="0" y="86917"/>
            <a:ext cx="9144000" cy="540600"/>
          </a:xfrm>
          <a:prstGeom prst="rect">
            <a:avLst/>
          </a:prstGeom>
          <a:noFill/>
          <a:ln>
            <a:noFill/>
          </a:ln>
        </p:spPr>
        <p:txBody>
          <a:bodyPr spcFirstLastPara="1" wrap="square" lIns="34250" tIns="34250" rIns="34250" bIns="34250" anchor="ctr" anchorCtr="0">
            <a:normAutofit/>
          </a:bodyPr>
          <a:lstStyle>
            <a:lvl1pPr lvl="0" algn="ctr">
              <a:lnSpc>
                <a:spcPct val="100000"/>
              </a:lnSpc>
              <a:spcBef>
                <a:spcPts val="0"/>
              </a:spcBef>
              <a:spcAft>
                <a:spcPts val="0"/>
              </a:spcAft>
              <a:buClr>
                <a:srgbClr val="170981"/>
              </a:buClr>
              <a:buSzPts val="3300"/>
              <a:buFont typeface="Calibri"/>
              <a:buNone/>
              <a:defRPr sz="3300" b="1">
                <a:solidFill>
                  <a:srgbClr val="170981"/>
                </a:solidFill>
                <a:latin typeface="Calibri"/>
                <a:ea typeface="Calibri"/>
                <a:cs typeface="Calibri"/>
                <a:sym typeface="Calibri"/>
              </a:defRPr>
            </a:lvl1pPr>
            <a:lvl2pPr lvl="1" algn="l">
              <a:lnSpc>
                <a:spcPct val="322222"/>
              </a:lnSpc>
              <a:spcBef>
                <a:spcPts val="0"/>
              </a:spcBef>
              <a:spcAft>
                <a:spcPts val="0"/>
              </a:spcAft>
              <a:buClr>
                <a:srgbClr val="990000"/>
              </a:buClr>
              <a:buSzPts val="1400"/>
              <a:buNone/>
              <a:defRPr/>
            </a:lvl2pPr>
            <a:lvl3pPr lvl="2" algn="l">
              <a:lnSpc>
                <a:spcPct val="322222"/>
              </a:lnSpc>
              <a:spcBef>
                <a:spcPts val="0"/>
              </a:spcBef>
              <a:spcAft>
                <a:spcPts val="0"/>
              </a:spcAft>
              <a:buClr>
                <a:srgbClr val="990000"/>
              </a:buClr>
              <a:buSzPts val="1400"/>
              <a:buNone/>
              <a:defRPr/>
            </a:lvl3pPr>
            <a:lvl4pPr lvl="3" algn="l">
              <a:lnSpc>
                <a:spcPct val="322222"/>
              </a:lnSpc>
              <a:spcBef>
                <a:spcPts val="0"/>
              </a:spcBef>
              <a:spcAft>
                <a:spcPts val="0"/>
              </a:spcAft>
              <a:buClr>
                <a:srgbClr val="990000"/>
              </a:buClr>
              <a:buSzPts val="1400"/>
              <a:buNone/>
              <a:defRPr/>
            </a:lvl4pPr>
            <a:lvl5pPr lvl="4" algn="l">
              <a:lnSpc>
                <a:spcPct val="322222"/>
              </a:lnSpc>
              <a:spcBef>
                <a:spcPts val="0"/>
              </a:spcBef>
              <a:spcAft>
                <a:spcPts val="0"/>
              </a:spcAft>
              <a:buClr>
                <a:srgbClr val="990000"/>
              </a:buClr>
              <a:buSzPts val="1400"/>
              <a:buNone/>
              <a:defRPr/>
            </a:lvl5pPr>
            <a:lvl6pPr lvl="5" algn="l">
              <a:lnSpc>
                <a:spcPct val="322222"/>
              </a:lnSpc>
              <a:spcBef>
                <a:spcPts val="0"/>
              </a:spcBef>
              <a:spcAft>
                <a:spcPts val="0"/>
              </a:spcAft>
              <a:buClr>
                <a:srgbClr val="990000"/>
              </a:buClr>
              <a:buSzPts val="1400"/>
              <a:buNone/>
              <a:defRPr/>
            </a:lvl6pPr>
            <a:lvl7pPr lvl="6" algn="l">
              <a:lnSpc>
                <a:spcPct val="322222"/>
              </a:lnSpc>
              <a:spcBef>
                <a:spcPts val="0"/>
              </a:spcBef>
              <a:spcAft>
                <a:spcPts val="0"/>
              </a:spcAft>
              <a:buClr>
                <a:srgbClr val="990000"/>
              </a:buClr>
              <a:buSzPts val="1400"/>
              <a:buNone/>
              <a:defRPr/>
            </a:lvl7pPr>
            <a:lvl8pPr lvl="7" algn="l">
              <a:lnSpc>
                <a:spcPct val="322222"/>
              </a:lnSpc>
              <a:spcBef>
                <a:spcPts val="0"/>
              </a:spcBef>
              <a:spcAft>
                <a:spcPts val="0"/>
              </a:spcAft>
              <a:buClr>
                <a:srgbClr val="990000"/>
              </a:buClr>
              <a:buSzPts val="1400"/>
              <a:buNone/>
              <a:defRPr/>
            </a:lvl8pPr>
            <a:lvl9pPr lvl="8" algn="l">
              <a:lnSpc>
                <a:spcPct val="322222"/>
              </a:lnSpc>
              <a:spcBef>
                <a:spcPts val="0"/>
              </a:spcBef>
              <a:spcAft>
                <a:spcPts val="0"/>
              </a:spcAft>
              <a:buClr>
                <a:srgbClr val="990000"/>
              </a:buClr>
              <a:buSzPts val="1400"/>
              <a:buNone/>
              <a:defRPr/>
            </a:lvl9pPr>
          </a:lstStyle>
          <a:p>
            <a:endParaRPr/>
          </a:p>
        </p:txBody>
      </p:sp>
      <p:sp>
        <p:nvSpPr>
          <p:cNvPr id="106" name="Google Shape;106;p22"/>
          <p:cNvSpPr txBox="1">
            <a:spLocks noGrp="1"/>
          </p:cNvSpPr>
          <p:nvPr>
            <p:ph type="body" idx="1"/>
          </p:nvPr>
        </p:nvSpPr>
        <p:spPr>
          <a:xfrm>
            <a:off x="228600" y="850106"/>
            <a:ext cx="8667600" cy="4065000"/>
          </a:xfrm>
          <a:prstGeom prst="rect">
            <a:avLst/>
          </a:prstGeom>
          <a:noFill/>
          <a:ln>
            <a:noFill/>
          </a:ln>
        </p:spPr>
        <p:txBody>
          <a:bodyPr spcFirstLastPara="1" wrap="square" lIns="34250" tIns="34250" rIns="34250" bIns="34250" anchor="t" anchorCtr="0">
            <a:normAutofit/>
          </a:bodyPr>
          <a:lstStyle>
            <a:lvl1pPr marL="457200" lvl="0" indent="-298450" algn="l">
              <a:lnSpc>
                <a:spcPct val="100000"/>
              </a:lnSpc>
              <a:spcBef>
                <a:spcPts val="400"/>
              </a:spcBef>
              <a:spcAft>
                <a:spcPts val="0"/>
              </a:spcAft>
              <a:buClr>
                <a:srgbClr val="170981"/>
              </a:buClr>
              <a:buSzPts val="1100"/>
              <a:buFont typeface="Noto Sans Symbols"/>
              <a:buChar char="●"/>
              <a:defRPr/>
            </a:lvl1pPr>
            <a:lvl2pPr marL="914400" lvl="1" indent="-298450" algn="l">
              <a:lnSpc>
                <a:spcPct val="100000"/>
              </a:lnSpc>
              <a:spcBef>
                <a:spcPts val="400"/>
              </a:spcBef>
              <a:spcAft>
                <a:spcPts val="0"/>
              </a:spcAft>
              <a:buClr>
                <a:srgbClr val="170981"/>
              </a:buClr>
              <a:buSzPts val="1100"/>
              <a:buFont typeface="Noto Sans Symbols"/>
              <a:buChar char="●"/>
              <a:defRPr/>
            </a:lvl2pPr>
            <a:lvl3pPr marL="1371600" lvl="2" indent="-298450" algn="l">
              <a:lnSpc>
                <a:spcPct val="100000"/>
              </a:lnSpc>
              <a:spcBef>
                <a:spcPts val="400"/>
              </a:spcBef>
              <a:spcAft>
                <a:spcPts val="0"/>
              </a:spcAft>
              <a:buClr>
                <a:srgbClr val="170981"/>
              </a:buClr>
              <a:buSzPts val="1100"/>
              <a:buFont typeface="Noto Sans Symbols"/>
              <a:buChar char="●"/>
              <a:defRPr/>
            </a:lvl3pPr>
            <a:lvl4pPr marL="1828800" lvl="3" indent="-298450" algn="l">
              <a:lnSpc>
                <a:spcPct val="100000"/>
              </a:lnSpc>
              <a:spcBef>
                <a:spcPts val="400"/>
              </a:spcBef>
              <a:spcAft>
                <a:spcPts val="0"/>
              </a:spcAft>
              <a:buClr>
                <a:srgbClr val="170981"/>
              </a:buClr>
              <a:buSzPts val="1100"/>
              <a:buFont typeface="Noto Sans Symbols"/>
              <a:buChar char="●"/>
              <a:defRPr/>
            </a:lvl4pPr>
            <a:lvl5pPr marL="2286000" lvl="4" indent="-317500" algn="l">
              <a:lnSpc>
                <a:spcPct val="100000"/>
              </a:lnSpc>
              <a:spcBef>
                <a:spcPts val="400"/>
              </a:spcBef>
              <a:spcAft>
                <a:spcPts val="0"/>
              </a:spcAft>
              <a:buClr>
                <a:srgbClr val="170981"/>
              </a:buClr>
              <a:buSzPts val="1400"/>
              <a:buFont typeface="Noto Sans Symbols"/>
              <a:buChar char="🕔"/>
              <a:defRPr/>
            </a:lvl5pPr>
            <a:lvl6pPr marL="2743200" lvl="5" indent="-317500" algn="l">
              <a:lnSpc>
                <a:spcPct val="100000"/>
              </a:lnSpc>
              <a:spcBef>
                <a:spcPts val="400"/>
              </a:spcBef>
              <a:spcAft>
                <a:spcPts val="0"/>
              </a:spcAft>
              <a:buClr>
                <a:srgbClr val="000000"/>
              </a:buClr>
              <a:buSzPts val="1400"/>
              <a:buChar char="»"/>
              <a:defRPr/>
            </a:lvl6pPr>
            <a:lvl7pPr marL="3200400" lvl="6" indent="-317500" algn="l">
              <a:lnSpc>
                <a:spcPct val="100000"/>
              </a:lnSpc>
              <a:spcBef>
                <a:spcPts val="400"/>
              </a:spcBef>
              <a:spcAft>
                <a:spcPts val="0"/>
              </a:spcAft>
              <a:buClr>
                <a:srgbClr val="000000"/>
              </a:buClr>
              <a:buSzPts val="1400"/>
              <a:buChar char="»"/>
              <a:defRPr/>
            </a:lvl7pPr>
            <a:lvl8pPr marL="3657600" lvl="7" indent="-317500" algn="l">
              <a:lnSpc>
                <a:spcPct val="100000"/>
              </a:lnSpc>
              <a:spcBef>
                <a:spcPts val="400"/>
              </a:spcBef>
              <a:spcAft>
                <a:spcPts val="0"/>
              </a:spcAft>
              <a:buClr>
                <a:srgbClr val="000000"/>
              </a:buClr>
              <a:buSzPts val="1400"/>
              <a:buChar char="»"/>
              <a:defRPr/>
            </a:lvl8pPr>
            <a:lvl9pPr marL="4114800" lvl="8" indent="-317500" algn="l">
              <a:lnSpc>
                <a:spcPct val="100000"/>
              </a:lnSpc>
              <a:spcBef>
                <a:spcPts val="400"/>
              </a:spcBef>
              <a:spcAft>
                <a:spcPts val="0"/>
              </a:spcAft>
              <a:buClr>
                <a:srgbClr val="000000"/>
              </a:buClr>
              <a:buSzPts val="1400"/>
              <a:buChar char="»"/>
              <a:defRPr/>
            </a:lvl9pPr>
          </a:lstStyle>
          <a:p>
            <a:endParaRPr/>
          </a:p>
        </p:txBody>
      </p:sp>
      <p:sp>
        <p:nvSpPr>
          <p:cNvPr id="107" name="Google Shape;107;p22"/>
          <p:cNvSpPr txBox="1">
            <a:spLocks noGrp="1"/>
          </p:cNvSpPr>
          <p:nvPr>
            <p:ph type="sldNum" idx="12"/>
          </p:nvPr>
        </p:nvSpPr>
        <p:spPr>
          <a:xfrm>
            <a:off x="8909628" y="4926806"/>
            <a:ext cx="234600" cy="220800"/>
          </a:xfrm>
          <a:prstGeom prst="rect">
            <a:avLst/>
          </a:prstGeom>
          <a:noFill/>
          <a:ln>
            <a:noFill/>
          </a:ln>
        </p:spPr>
        <p:txBody>
          <a:bodyPr spcFirstLastPara="1" wrap="square" lIns="34250" tIns="34250" rIns="34250" bIns="34250" anchor="t" anchorCtr="0">
            <a:noAutofit/>
          </a:bodyPr>
          <a:lstStyle>
            <a:lvl1pPr marL="0" marR="0" lvl="0"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Calibri"/>
              <a:buNone/>
              <a:defRPr sz="1100" b="1"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3"/>
          <p:cNvSpPr txBox="1">
            <a:spLocks noGrp="1"/>
          </p:cNvSpPr>
          <p:nvPr>
            <p:ph type="title"/>
          </p:nvPr>
        </p:nvSpPr>
        <p:spPr>
          <a:xfrm>
            <a:off x="283779" y="273844"/>
            <a:ext cx="8576400" cy="427800"/>
          </a:xfrm>
          <a:prstGeom prst="rect">
            <a:avLst/>
          </a:prstGeom>
          <a:noFill/>
          <a:ln>
            <a:noFill/>
          </a:ln>
        </p:spPr>
        <p:txBody>
          <a:bodyPr spcFirstLastPara="1" wrap="square" lIns="68550" tIns="34250" rIns="68550" bIns="34250"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 name="Google Shape;110;p23"/>
          <p:cNvSpPr txBox="1">
            <a:spLocks noGrp="1"/>
          </p:cNvSpPr>
          <p:nvPr>
            <p:ph type="body" idx="1"/>
          </p:nvPr>
        </p:nvSpPr>
        <p:spPr>
          <a:xfrm>
            <a:off x="283779" y="836107"/>
            <a:ext cx="4231200" cy="3796500"/>
          </a:xfrm>
          <a:prstGeom prst="rect">
            <a:avLst/>
          </a:prstGeom>
          <a:noFill/>
          <a:ln>
            <a:noFill/>
          </a:ln>
        </p:spPr>
        <p:txBody>
          <a:bodyPr spcFirstLastPara="1" wrap="square" lIns="68550" tIns="34250" rIns="68550" bIns="3425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1" name="Google Shape;111;p23"/>
          <p:cNvSpPr txBox="1">
            <a:spLocks noGrp="1"/>
          </p:cNvSpPr>
          <p:nvPr>
            <p:ph type="body" idx="2"/>
          </p:nvPr>
        </p:nvSpPr>
        <p:spPr>
          <a:xfrm>
            <a:off x="4629149" y="836106"/>
            <a:ext cx="4231200" cy="3796500"/>
          </a:xfrm>
          <a:prstGeom prst="rect">
            <a:avLst/>
          </a:prstGeom>
          <a:noFill/>
          <a:ln>
            <a:noFill/>
          </a:ln>
        </p:spPr>
        <p:txBody>
          <a:bodyPr spcFirstLastPara="1" wrap="square" lIns="68550" tIns="34250" rIns="68550" bIns="34250" anchor="t" anchorCtr="0">
            <a:normAutofit/>
          </a:bodyPr>
          <a:lstStyle>
            <a:lvl1pPr marL="457200" lvl="0" indent="-317500" algn="l">
              <a:lnSpc>
                <a:spcPct val="100000"/>
              </a:lnSpc>
              <a:spcBef>
                <a:spcPts val="800"/>
              </a:spcBef>
              <a:spcAft>
                <a:spcPts val="0"/>
              </a:spcAft>
              <a:buClr>
                <a:schemeClr val="dk1"/>
              </a:buClr>
              <a:buSzPts val="1400"/>
              <a:buChar char="•"/>
              <a:defRPr/>
            </a:lvl1pPr>
            <a:lvl2pPr marL="914400" lvl="1" indent="-317500" algn="l">
              <a:lnSpc>
                <a:spcPct val="100000"/>
              </a:lnSpc>
              <a:spcBef>
                <a:spcPts val="400"/>
              </a:spcBef>
              <a:spcAft>
                <a:spcPts val="0"/>
              </a:spcAft>
              <a:buClr>
                <a:schemeClr val="dk1"/>
              </a:buClr>
              <a:buSzPts val="1400"/>
              <a:buChar char="•"/>
              <a:defRPr/>
            </a:lvl2pPr>
            <a:lvl3pPr marL="1371600" lvl="2" indent="-317500" algn="l">
              <a:lnSpc>
                <a:spcPct val="100000"/>
              </a:lnSpc>
              <a:spcBef>
                <a:spcPts val="400"/>
              </a:spcBef>
              <a:spcAft>
                <a:spcPts val="0"/>
              </a:spcAft>
              <a:buClr>
                <a:schemeClr val="dk1"/>
              </a:buClr>
              <a:buSzPts val="1400"/>
              <a:buChar char="•"/>
              <a:defRPr/>
            </a:lvl3pPr>
            <a:lvl4pPr marL="1828800" lvl="3" indent="-317500" algn="l">
              <a:lnSpc>
                <a:spcPct val="100000"/>
              </a:lnSpc>
              <a:spcBef>
                <a:spcPts val="400"/>
              </a:spcBef>
              <a:spcAft>
                <a:spcPts val="0"/>
              </a:spcAft>
              <a:buClr>
                <a:schemeClr val="dk1"/>
              </a:buClr>
              <a:buSzPts val="1400"/>
              <a:buChar char="•"/>
              <a:defRPr/>
            </a:lvl4pPr>
            <a:lvl5pPr marL="2286000" lvl="4" indent="-317500" algn="l">
              <a:lnSpc>
                <a:spcPct val="10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 name="Google Shape;112;p23"/>
          <p:cNvSpPr txBox="1">
            <a:spLocks noGrp="1"/>
          </p:cNvSpPr>
          <p:nvPr>
            <p:ph type="dt" idx="10"/>
          </p:nvPr>
        </p:nvSpPr>
        <p:spPr>
          <a:xfrm>
            <a:off x="283779" y="4767263"/>
            <a:ext cx="2057400" cy="273900"/>
          </a:xfrm>
          <a:prstGeom prst="rect">
            <a:avLst/>
          </a:prstGeom>
          <a:noFill/>
          <a:ln>
            <a:noFill/>
          </a:ln>
        </p:spPr>
        <p:txBody>
          <a:bodyPr spcFirstLastPara="1" wrap="square" lIns="68550" tIns="34250" rIns="68550" bIns="34250"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3" name="Google Shape;113;p23"/>
          <p:cNvSpPr txBox="1">
            <a:spLocks noGrp="1"/>
          </p:cNvSpPr>
          <p:nvPr>
            <p:ph type="ftr" idx="11"/>
          </p:nvPr>
        </p:nvSpPr>
        <p:spPr>
          <a:xfrm>
            <a:off x="3028950" y="4767263"/>
            <a:ext cx="3086100" cy="273900"/>
          </a:xfrm>
          <a:prstGeom prst="rect">
            <a:avLst/>
          </a:prstGeom>
          <a:noFill/>
          <a:ln>
            <a:noFill/>
          </a:ln>
        </p:spPr>
        <p:txBody>
          <a:bodyPr spcFirstLastPara="1" wrap="square" lIns="68550" tIns="34250" rIns="68550" bIns="34250"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23"/>
          <p:cNvSpPr txBox="1">
            <a:spLocks noGrp="1"/>
          </p:cNvSpPr>
          <p:nvPr>
            <p:ph type="sldNum" idx="12"/>
          </p:nvPr>
        </p:nvSpPr>
        <p:spPr>
          <a:xfrm>
            <a:off x="6802821" y="4767263"/>
            <a:ext cx="2057400" cy="273900"/>
          </a:xfrm>
          <a:prstGeom prst="rect">
            <a:avLst/>
          </a:prstGeom>
          <a:noFill/>
          <a:ln>
            <a:noFill/>
          </a:ln>
        </p:spPr>
        <p:txBody>
          <a:bodyPr spcFirstLastPara="1" wrap="square" lIns="68550" tIns="34250" rIns="68550" bIns="34250" anchor="ctr" anchorCtr="0">
            <a:noAutofit/>
          </a:bodyPr>
          <a:lstStyle>
            <a:lvl1pPr marL="0" marR="0" lvl="0"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74"/>
          <p:cNvSpPr txBox="1">
            <a:spLocks noGrp="1"/>
          </p:cNvSpPr>
          <p:nvPr>
            <p:ph type="title"/>
          </p:nvPr>
        </p:nvSpPr>
        <p:spPr>
          <a:xfrm>
            <a:off x="361950" y="273844"/>
            <a:ext cx="8420100" cy="47291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800"/>
              <a:buFont typeface="Roboto"/>
              <a:buNone/>
              <a:defRPr sz="2100" b="0" i="0">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4"/>
          <p:cNvSpPr txBox="1">
            <a:spLocks noGrp="1"/>
          </p:cNvSpPr>
          <p:nvPr>
            <p:ph type="body" idx="1"/>
          </p:nvPr>
        </p:nvSpPr>
        <p:spPr>
          <a:xfrm>
            <a:off x="361950" y="883921"/>
            <a:ext cx="8420100" cy="3748802"/>
          </a:xfrm>
          <a:prstGeom prst="rect">
            <a:avLst/>
          </a:prstGeom>
          <a:noFill/>
          <a:ln>
            <a:noFill/>
          </a:ln>
        </p:spPr>
        <p:txBody>
          <a:bodyPr spcFirstLastPara="1" wrap="square" lIns="91425" tIns="45700" rIns="91425" bIns="45700" anchor="t" anchorCtr="0">
            <a:normAutofit/>
          </a:bodyPr>
          <a:lstStyle>
            <a:lvl1pPr marL="342900" lvl="0" indent="-257175" algn="l">
              <a:lnSpc>
                <a:spcPct val="120000"/>
              </a:lnSpc>
              <a:spcBef>
                <a:spcPts val="750"/>
              </a:spcBef>
              <a:spcAft>
                <a:spcPts val="0"/>
              </a:spcAft>
              <a:buClr>
                <a:srgbClr val="2A2F36"/>
              </a:buClr>
              <a:buSzPts val="1800"/>
              <a:buChar char="•"/>
              <a:defRPr>
                <a:solidFill>
                  <a:srgbClr val="2A2F36"/>
                </a:solidFill>
                <a:latin typeface="Roboto"/>
                <a:ea typeface="Roboto"/>
                <a:cs typeface="Roboto"/>
                <a:sym typeface="Roboto"/>
              </a:defRPr>
            </a:lvl1pPr>
            <a:lvl2pPr marL="685800" lvl="1" indent="-247650" algn="l">
              <a:lnSpc>
                <a:spcPct val="120000"/>
              </a:lnSpc>
              <a:spcBef>
                <a:spcPts val="375"/>
              </a:spcBef>
              <a:spcAft>
                <a:spcPts val="0"/>
              </a:spcAft>
              <a:buClr>
                <a:srgbClr val="2A2F36"/>
              </a:buClr>
              <a:buSzPts val="1600"/>
              <a:buChar char="•"/>
              <a:defRPr>
                <a:solidFill>
                  <a:srgbClr val="2A2F36"/>
                </a:solidFill>
                <a:latin typeface="Roboto"/>
                <a:ea typeface="Roboto"/>
                <a:cs typeface="Roboto"/>
                <a:sym typeface="Roboto"/>
              </a:defRPr>
            </a:lvl2pPr>
            <a:lvl3pPr marL="1028700" lvl="2" indent="-238125" algn="l">
              <a:lnSpc>
                <a:spcPct val="120000"/>
              </a:lnSpc>
              <a:spcBef>
                <a:spcPts val="375"/>
              </a:spcBef>
              <a:spcAft>
                <a:spcPts val="0"/>
              </a:spcAft>
              <a:buClr>
                <a:srgbClr val="2A2F36"/>
              </a:buClr>
              <a:buSzPts val="1400"/>
              <a:buChar char="•"/>
              <a:defRPr>
                <a:solidFill>
                  <a:srgbClr val="2A2F36"/>
                </a:solidFill>
                <a:latin typeface="Roboto"/>
                <a:ea typeface="Roboto"/>
                <a:cs typeface="Roboto"/>
                <a:sym typeface="Roboto"/>
              </a:defRPr>
            </a:lvl3pPr>
            <a:lvl4pPr marL="1371600" lvl="3" indent="-228600" algn="l">
              <a:lnSpc>
                <a:spcPct val="120000"/>
              </a:lnSpc>
              <a:spcBef>
                <a:spcPts val="375"/>
              </a:spcBef>
              <a:spcAft>
                <a:spcPts val="0"/>
              </a:spcAft>
              <a:buClr>
                <a:srgbClr val="2A2F36"/>
              </a:buClr>
              <a:buSzPts val="1200"/>
              <a:buChar char="•"/>
              <a:defRPr>
                <a:solidFill>
                  <a:srgbClr val="2A2F36"/>
                </a:solidFill>
                <a:latin typeface="Roboto"/>
                <a:ea typeface="Roboto"/>
                <a:cs typeface="Roboto"/>
                <a:sym typeface="Roboto"/>
              </a:defRPr>
            </a:lvl4pPr>
            <a:lvl5pPr marL="1714500" lvl="4" indent="-228600" algn="l">
              <a:lnSpc>
                <a:spcPct val="120000"/>
              </a:lnSpc>
              <a:spcBef>
                <a:spcPts val="375"/>
              </a:spcBef>
              <a:spcAft>
                <a:spcPts val="0"/>
              </a:spcAft>
              <a:buClr>
                <a:srgbClr val="2A2F36"/>
              </a:buClr>
              <a:buSzPts val="1200"/>
              <a:buChar char="•"/>
              <a:defRPr>
                <a:solidFill>
                  <a:srgbClr val="2A2F36"/>
                </a:solidFill>
                <a:latin typeface="Roboto"/>
                <a:ea typeface="Roboto"/>
                <a:cs typeface="Roboto"/>
                <a:sym typeface="Roboto"/>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8" name="Google Shape;28;p74"/>
          <p:cNvSpPr txBox="1">
            <a:spLocks noGrp="1"/>
          </p:cNvSpPr>
          <p:nvPr>
            <p:ph type="dt" idx="10"/>
          </p:nvPr>
        </p:nvSpPr>
        <p:spPr>
          <a:xfrm>
            <a:off x="361950" y="4767263"/>
            <a:ext cx="23241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4"/>
          <p:cNvSpPr txBox="1">
            <a:spLocks noGrp="1"/>
          </p:cNvSpPr>
          <p:nvPr>
            <p:ph type="sldNum" idx="12"/>
          </p:nvPr>
        </p:nvSpPr>
        <p:spPr>
          <a:xfrm>
            <a:off x="6457950" y="4767263"/>
            <a:ext cx="23241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8341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4387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83779" y="273844"/>
            <a:ext cx="8576400" cy="427800"/>
          </a:xfrm>
          <a:prstGeom prst="rect">
            <a:avLst/>
          </a:prstGeom>
          <a:noFill/>
          <a:ln>
            <a:noFill/>
          </a:ln>
        </p:spPr>
        <p:txBody>
          <a:bodyPr spcFirstLastPara="1" wrap="square" lIns="68550" tIns="34250" rIns="68550" bIns="34250" anchor="ctr" anchorCtr="0">
            <a:normAutofit/>
          </a:bodyPr>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283779" y="835573"/>
            <a:ext cx="8576400" cy="3797100"/>
          </a:xfrm>
          <a:prstGeom prst="rect">
            <a:avLst/>
          </a:prstGeom>
          <a:noFill/>
          <a:ln>
            <a:noFill/>
          </a:ln>
        </p:spPr>
        <p:txBody>
          <a:bodyPr spcFirstLastPara="1" wrap="square" lIns="68550" tIns="34250" rIns="68550" bIns="34250" anchor="t" anchorCtr="0">
            <a:normAutofit/>
          </a:bodyPr>
          <a:lstStyle>
            <a:lvl1pPr marL="457200" marR="0" lvl="0" indent="-317500" algn="l" rtl="0">
              <a:lnSpc>
                <a:spcPct val="100000"/>
              </a:lnSpc>
              <a:spcBef>
                <a:spcPts val="8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4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298450" algn="l" rtl="0">
              <a:lnSpc>
                <a:spcPct val="100000"/>
              </a:lnSpc>
              <a:spcBef>
                <a:spcPts val="4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3pPr>
            <a:lvl4pPr marL="1828800" marR="0" lvl="3"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4pPr>
            <a:lvl5pPr marL="2286000" marR="0" lvl="4" indent="-285750" algn="l" rtl="0">
              <a:lnSpc>
                <a:spcPct val="100000"/>
              </a:lnSpc>
              <a:spcBef>
                <a:spcPts val="400"/>
              </a:spcBef>
              <a:spcAft>
                <a:spcPts val="0"/>
              </a:spcAft>
              <a:buClr>
                <a:schemeClr val="dk1"/>
              </a:buClr>
              <a:buSzPts val="900"/>
              <a:buFont typeface="Arial"/>
              <a:buChar char="•"/>
              <a:defRPr sz="9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283779" y="4767263"/>
            <a:ext cx="2057400" cy="273900"/>
          </a:xfrm>
          <a:prstGeom prst="rect">
            <a:avLst/>
          </a:prstGeom>
          <a:noFill/>
          <a:ln>
            <a:noFill/>
          </a:ln>
        </p:spPr>
        <p:txBody>
          <a:bodyPr spcFirstLastPara="1" wrap="square" lIns="68550" tIns="34250" rIns="68550" bIns="34250" anchor="ctr" anchorCtr="0">
            <a:noAutofit/>
          </a:bodyPr>
          <a:lstStyle>
            <a:lvl1pPr marR="0" lvl="0" algn="l" rtl="0">
              <a:lnSpc>
                <a:spcPct val="100000"/>
              </a:lnSpc>
              <a:spcBef>
                <a:spcPts val="0"/>
              </a:spcBef>
              <a:spcAft>
                <a:spcPts val="0"/>
              </a:spcAft>
              <a:buClr>
                <a:srgbClr val="000000"/>
              </a:buClr>
              <a:buSzPts val="1100"/>
              <a:buFont typeface="Arial"/>
              <a:buNone/>
              <a:defRPr sz="9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50" tIns="34250" rIns="68550" bIns="34250" anchor="ctr" anchorCtr="0">
            <a:noAutofit/>
          </a:bodyPr>
          <a:lstStyle>
            <a:lvl1pPr marR="0" lvl="0" algn="ctr" rtl="0">
              <a:lnSpc>
                <a:spcPct val="100000"/>
              </a:lnSpc>
              <a:spcBef>
                <a:spcPts val="0"/>
              </a:spcBef>
              <a:spcAft>
                <a:spcPts val="0"/>
              </a:spcAft>
              <a:buClr>
                <a:srgbClr val="000000"/>
              </a:buClr>
              <a:buSzPts val="1100"/>
              <a:buFont typeface="Arial"/>
              <a:buNone/>
              <a:defRPr sz="900" b="1"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802821" y="4767263"/>
            <a:ext cx="2057400" cy="273900"/>
          </a:xfrm>
          <a:prstGeom prst="rect">
            <a:avLst/>
          </a:prstGeom>
          <a:noFill/>
          <a:ln>
            <a:noFill/>
          </a:ln>
        </p:spPr>
        <p:txBody>
          <a:bodyPr spcFirstLastPara="1" wrap="square" lIns="68550" tIns="34250" rIns="68550" bIns="3425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13"/>
          <p:cNvSpPr/>
          <p:nvPr/>
        </p:nvSpPr>
        <p:spPr>
          <a:xfrm rot="10800000" flipH="1">
            <a:off x="0" y="-204"/>
            <a:ext cx="9144000" cy="82500"/>
          </a:xfrm>
          <a:prstGeom prst="rect">
            <a:avLst/>
          </a:prstGeom>
          <a:solidFill>
            <a:srgbClr val="B1D100"/>
          </a:solidFill>
          <a:ln>
            <a:noFill/>
          </a:ln>
        </p:spPr>
        <p:txBody>
          <a:bodyPr spcFirstLastPara="1" wrap="square" lIns="68550" tIns="34250" rIns="6855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7" name="Google Shape;57;p13"/>
          <p:cNvSpPr/>
          <p:nvPr/>
        </p:nvSpPr>
        <p:spPr>
          <a:xfrm>
            <a:off x="1" y="0"/>
            <a:ext cx="2242200" cy="82500"/>
          </a:xfrm>
          <a:prstGeom prst="rect">
            <a:avLst/>
          </a:prstGeom>
          <a:solidFill>
            <a:srgbClr val="23262E"/>
          </a:solidFill>
          <a:ln>
            <a:noFill/>
          </a:ln>
        </p:spPr>
        <p:txBody>
          <a:bodyPr spcFirstLastPara="1" wrap="square" lIns="68550" tIns="34250" rIns="6855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3" r:id="rId2"/>
    <p:sldLayoutId id="2147483665" r:id="rId3"/>
    <p:sldLayoutId id="2147483666" r:id="rId4"/>
    <p:sldLayoutId id="2147483667" r:id="rId5"/>
    <p:sldLayoutId id="2147483668" r:id="rId6"/>
    <p:sldLayoutId id="2147483691" r:id="rId7"/>
    <p:sldLayoutId id="214748369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mailto:hengji@illinois.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customXml" Target="../ink/ink1.xml"/><Relationship Id="rId4" Type="http://schemas.openxmlformats.org/officeDocument/2006/relationships/image" Target="../media/image1180.png"/><Relationship Id="rId5" Type="http://schemas.openxmlformats.org/officeDocument/2006/relationships/customXml" Target="../ink/ink2.xml"/><Relationship Id="rId6" Type="http://schemas.openxmlformats.org/officeDocument/2006/relationships/image" Target="../media/image1190.png"/><Relationship Id="rId1" Type="http://schemas.openxmlformats.org/officeDocument/2006/relationships/slideLayout" Target="../slideLayouts/slideLayout18.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customXml" Target="../ink/ink3.xml"/><Relationship Id="rId5" Type="http://schemas.openxmlformats.org/officeDocument/2006/relationships/image" Target="../media/image1230.png"/><Relationship Id="rId6" Type="http://schemas.openxmlformats.org/officeDocument/2006/relationships/customXml" Target="../ink/ink4.xml"/><Relationship Id="rId7" Type="http://schemas.openxmlformats.org/officeDocument/2006/relationships/image" Target="../media/image1240.png"/><Relationship Id="rId8" Type="http://schemas.openxmlformats.org/officeDocument/2006/relationships/customXml" Target="../ink/ink5.xml"/><Relationship Id="rId9" Type="http://schemas.openxmlformats.org/officeDocument/2006/relationships/image" Target="../media/image1250.png"/><Relationship Id="rId10" Type="http://schemas.openxmlformats.org/officeDocument/2006/relationships/customXml" Target="../ink/ink6.xml"/><Relationship Id="rId11" Type="http://schemas.openxmlformats.org/officeDocument/2006/relationships/image" Target="../media/image1260.png"/><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customXml" Target="../ink/ink7.xml"/><Relationship Id="rId4" Type="http://schemas.openxmlformats.org/officeDocument/2006/relationships/image" Target="../media/image1240.png"/><Relationship Id="rId5" Type="http://schemas.openxmlformats.org/officeDocument/2006/relationships/hyperlink" Target="https://jalammar.github.io/illustrated-transformer/" TargetMode="External"/><Relationship Id="rId6" Type="http://schemas.openxmlformats.org/officeDocument/2006/relationships/image" Target="../media/image21.png"/><Relationship Id="rId7" Type="http://schemas.openxmlformats.org/officeDocument/2006/relationships/customXml" Target="../ink/ink8.xml"/><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jalammar.github.io/illustrated-transformer/" TargetMode="Externa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en.wikipedia.org/wiki/Attention_(machine_learning)"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68"/>
          <p:cNvSpPr txBox="1">
            <a:spLocks noGrp="1"/>
          </p:cNvSpPr>
          <p:nvPr>
            <p:ph type="ctrTitle"/>
          </p:nvPr>
        </p:nvSpPr>
        <p:spPr>
          <a:xfrm>
            <a:off x="282782" y="916145"/>
            <a:ext cx="9936162" cy="109299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b="1" dirty="0" smtClean="0"/>
              <a:t>Neural Architecture for Foundational Models</a:t>
            </a:r>
            <a:endParaRPr sz="3600" b="1" i="0" u="none" strike="noStrike" cap="none" dirty="0">
              <a:solidFill>
                <a:srgbClr val="990000"/>
              </a:solidFill>
              <a:latin typeface="Arial"/>
              <a:ea typeface="Arial"/>
              <a:cs typeface="Arial"/>
              <a:sym typeface="Arial"/>
            </a:endParaRPr>
          </a:p>
        </p:txBody>
      </p:sp>
      <p:sp>
        <p:nvSpPr>
          <p:cNvPr id="293" name="Google Shape;293;p68"/>
          <p:cNvSpPr txBox="1">
            <a:spLocks noGrp="1"/>
          </p:cNvSpPr>
          <p:nvPr>
            <p:ph type="subTitle" idx="1"/>
          </p:nvPr>
        </p:nvSpPr>
        <p:spPr>
          <a:xfrm>
            <a:off x="0" y="2114550"/>
            <a:ext cx="8914258" cy="20284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90000"/>
              </a:buClr>
              <a:buSzPts val="2240"/>
              <a:buFont typeface="Noto Sans Symbols"/>
              <a:buNone/>
            </a:pPr>
            <a:r>
              <a:rPr lang="en-US" sz="3200" b="0" i="0" u="none" strike="noStrike" cap="none" dirty="0" err="1">
                <a:solidFill>
                  <a:schemeClr val="tx1"/>
                </a:solidFill>
                <a:latin typeface="Arial"/>
                <a:ea typeface="Arial"/>
                <a:cs typeface="Arial"/>
                <a:sym typeface="Arial"/>
              </a:rPr>
              <a:t>Heng</a:t>
            </a:r>
            <a:r>
              <a:rPr lang="en-US" sz="3200" b="0" i="0" u="none" strike="noStrike" cap="none" dirty="0">
                <a:solidFill>
                  <a:schemeClr val="tx1"/>
                </a:solidFill>
                <a:latin typeface="Arial"/>
                <a:ea typeface="Arial"/>
                <a:cs typeface="Arial"/>
                <a:sym typeface="Arial"/>
              </a:rPr>
              <a:t> </a:t>
            </a:r>
            <a:r>
              <a:rPr lang="en-US" sz="3200" b="0" i="0" u="none" strike="noStrike" cap="none" dirty="0" smtClean="0">
                <a:solidFill>
                  <a:schemeClr val="tx1"/>
                </a:solidFill>
                <a:latin typeface="Arial"/>
                <a:ea typeface="Arial"/>
                <a:cs typeface="Arial"/>
                <a:sym typeface="Arial"/>
              </a:rPr>
              <a:t>Ji</a:t>
            </a:r>
          </a:p>
          <a:p>
            <a:pPr marL="0" marR="0" lvl="0" indent="0" algn="ctr" rtl="0">
              <a:spcBef>
                <a:spcPts val="640"/>
              </a:spcBef>
              <a:spcAft>
                <a:spcPts val="0"/>
              </a:spcAft>
              <a:buClr>
                <a:srgbClr val="990000"/>
              </a:buClr>
              <a:buSzPts val="2240"/>
              <a:buFont typeface="Noto Sans Symbols"/>
              <a:buNone/>
            </a:pPr>
            <a:r>
              <a:rPr lang="en-US" sz="3200" b="0" i="0" u="none" strike="noStrike" cap="none" dirty="0" smtClean="0">
                <a:solidFill>
                  <a:schemeClr val="tx1"/>
                </a:solidFill>
                <a:latin typeface="Arial"/>
                <a:ea typeface="Arial"/>
                <a:cs typeface="Arial"/>
                <a:sym typeface="Arial"/>
                <a:hlinkClick r:id="rId3"/>
              </a:rPr>
              <a:t>hengji@illinois.edu</a:t>
            </a:r>
            <a:endParaRPr lang="en-US" sz="3200" b="0" i="0" u="none" strike="noStrike" cap="none" dirty="0" smtClean="0">
              <a:solidFill>
                <a:schemeClr val="tx1"/>
              </a:solidFill>
              <a:latin typeface="Arial"/>
              <a:ea typeface="Arial"/>
              <a:cs typeface="Arial"/>
              <a:sym typeface="Arial"/>
            </a:endParaRPr>
          </a:p>
          <a:p>
            <a:pPr marL="0" marR="0" lvl="0" indent="0" algn="ctr" rtl="0">
              <a:spcBef>
                <a:spcPts val="640"/>
              </a:spcBef>
              <a:spcAft>
                <a:spcPts val="0"/>
              </a:spcAft>
              <a:buClr>
                <a:srgbClr val="990000"/>
              </a:buClr>
              <a:buSzPts val="2240"/>
              <a:buFont typeface="Noto Sans Symbols"/>
              <a:buNone/>
            </a:pPr>
            <a:endParaRPr lang="en-US" dirty="0" smtClean="0">
              <a:solidFill>
                <a:schemeClr val="tx1"/>
              </a:solidFill>
              <a:latin typeface="Arial"/>
              <a:ea typeface="Arial"/>
              <a:cs typeface="Arial"/>
              <a:sym typeface="Arial"/>
            </a:endParaRPr>
          </a:p>
          <a:p>
            <a:pPr marL="0" marR="0" lvl="0" indent="0" algn="ctr" rtl="0">
              <a:spcBef>
                <a:spcPts val="640"/>
              </a:spcBef>
              <a:spcAft>
                <a:spcPts val="0"/>
              </a:spcAft>
              <a:buClr>
                <a:srgbClr val="990000"/>
              </a:buClr>
              <a:buSzPts val="2240"/>
              <a:buFont typeface="Noto Sans Symbols"/>
              <a:buNone/>
            </a:pPr>
            <a:endParaRPr lang="en-US" dirty="0">
              <a:solidFill>
                <a:schemeClr val="tx1"/>
              </a:solidFill>
              <a:latin typeface="Arial"/>
              <a:ea typeface="Arial"/>
              <a:cs typeface="Arial"/>
              <a:sym typeface="Arial"/>
            </a:endParaRPr>
          </a:p>
          <a:p>
            <a:pPr marL="0" marR="0" lvl="0" indent="0" algn="ctr" rtl="0">
              <a:spcBef>
                <a:spcPts val="640"/>
              </a:spcBef>
              <a:spcAft>
                <a:spcPts val="0"/>
              </a:spcAft>
              <a:buClr>
                <a:srgbClr val="990000"/>
              </a:buClr>
              <a:buSzPts val="2240"/>
              <a:buFont typeface="Noto Sans Symbols"/>
              <a:buNone/>
            </a:pPr>
            <a:r>
              <a:rPr lang="en-US" dirty="0" smtClean="0">
                <a:solidFill>
                  <a:schemeClr val="tx1"/>
                </a:solidFill>
                <a:latin typeface="Arial"/>
                <a:ea typeface="Arial"/>
                <a:cs typeface="Arial"/>
                <a:sym typeface="Arial"/>
              </a:rPr>
              <a:t>Acknowledgement: Some Slides are from Alex Chandler</a:t>
            </a:r>
          </a:p>
        </p:txBody>
      </p:sp>
    </p:spTree>
    <p:extLst>
      <p:ext uri="{BB962C8B-B14F-4D97-AF65-F5344CB8AC3E}">
        <p14:creationId xmlns:p14="http://schemas.microsoft.com/office/powerpoint/2010/main" val="38303197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2453"/>
            <a:ext cx="86868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Self-Attention </a:t>
            </a:r>
            <a:r>
              <a:rPr lang="en-US" sz="3200" b="0" smtClean="0">
                <a:solidFill>
                  <a:srgbClr val="C00000"/>
                </a:solidFill>
                <a:latin typeface="Palatino Linotype"/>
                <a:ea typeface="Palatino Linotype"/>
                <a:cs typeface="Palatino Linotype"/>
                <a:sym typeface="Palatino Linotype"/>
              </a:rPr>
              <a:t>for Generation</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10</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040" y="961629"/>
            <a:ext cx="6515100" cy="4102100"/>
          </a:xfrm>
          <a:prstGeom prst="rect">
            <a:avLst/>
          </a:prstGeom>
        </p:spPr>
      </p:pic>
    </p:spTree>
    <p:extLst>
      <p:ext uri="{BB962C8B-B14F-4D97-AF65-F5344CB8AC3E}">
        <p14:creationId xmlns:p14="http://schemas.microsoft.com/office/powerpoint/2010/main" val="1949774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11</a:t>
            </a:fld>
            <a:endParaRPr sz="1400" b="1">
              <a:solidFill>
                <a:srgbClr val="000000"/>
              </a:solidFill>
              <a:latin typeface="Calibri"/>
              <a:ea typeface="Calibri"/>
              <a:cs typeface="Calibri"/>
              <a:sym typeface="Calibri"/>
            </a:endParaRPr>
          </a:p>
        </p:txBody>
      </p:sp>
      <p:pic>
        <p:nvPicPr>
          <p:cNvPr id="5" name="Picture 4" descr="Screen Shot 2023-08-29 at 8.46.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849"/>
            <a:ext cx="9144000" cy="4784651"/>
          </a:xfrm>
          <a:prstGeom prst="rect">
            <a:avLst/>
          </a:prstGeom>
        </p:spPr>
      </p:pic>
    </p:spTree>
    <p:extLst>
      <p:ext uri="{BB962C8B-B14F-4D97-AF65-F5344CB8AC3E}">
        <p14:creationId xmlns:p14="http://schemas.microsoft.com/office/powerpoint/2010/main" val="1478957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2453"/>
            <a:ext cx="86868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Why Self-Attention is Powerful?</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12</a:t>
            </a:fld>
            <a:endParaRPr sz="1400" b="1">
              <a:solidFill>
                <a:srgbClr val="000000"/>
              </a:solidFill>
              <a:latin typeface="Calibri"/>
              <a:ea typeface="Calibri"/>
              <a:cs typeface="Calibri"/>
              <a:sym typeface="Calibri"/>
            </a:endParaRPr>
          </a:p>
        </p:txBody>
      </p:sp>
      <p:sp>
        <p:nvSpPr>
          <p:cNvPr id="4" name="Text Placeholder 1"/>
          <p:cNvSpPr>
            <a:spLocks noGrp="1"/>
          </p:cNvSpPr>
          <p:nvPr>
            <p:ph type="body" idx="1"/>
          </p:nvPr>
        </p:nvSpPr>
        <p:spPr>
          <a:xfrm>
            <a:off x="228600" y="721323"/>
            <a:ext cx="8667750" cy="5139994"/>
          </a:xfrm>
        </p:spPr>
        <p:txBody>
          <a:bodyPr>
            <a:normAutofit/>
          </a:bodyPr>
          <a:lstStyle/>
          <a:p>
            <a:r>
              <a:rPr lang="en-US" sz="1800" dirty="0"/>
              <a:t>T</a:t>
            </a:r>
            <a:r>
              <a:rPr lang="en-US" sz="1800" dirty="0" smtClean="0"/>
              <a:t>he </a:t>
            </a:r>
            <a:r>
              <a:rPr lang="en-US" sz="1800" dirty="0"/>
              <a:t>Attention mechanism is based on a common-</a:t>
            </a:r>
            <a:r>
              <a:rPr lang="en-US" sz="1800" dirty="0" err="1"/>
              <a:t>sensical</a:t>
            </a:r>
            <a:r>
              <a:rPr lang="en-US" sz="1800" dirty="0"/>
              <a:t> intuition that we </a:t>
            </a:r>
            <a:r>
              <a:rPr lang="en-US" sz="1800" b="1" dirty="0"/>
              <a:t>“attend to”</a:t>
            </a:r>
            <a:r>
              <a:rPr lang="en-US" sz="1800" dirty="0"/>
              <a:t> a certain part when processing a large amount of information.</a:t>
            </a:r>
          </a:p>
          <a:p>
            <a:r>
              <a:rPr lang="en-US" sz="1800" dirty="0"/>
              <a:t>The Attention mechanism enables the transformers to have extremely long-term memory. A transformer model can “</a:t>
            </a:r>
            <a:r>
              <a:rPr lang="en-US" sz="1800" b="1" i="1" dirty="0"/>
              <a:t>attend</a:t>
            </a:r>
            <a:r>
              <a:rPr lang="en-US" sz="1800" dirty="0"/>
              <a:t>” or “</a:t>
            </a:r>
            <a:r>
              <a:rPr lang="en-US" sz="1800" b="1" i="1" dirty="0"/>
              <a:t>focus</a:t>
            </a:r>
            <a:r>
              <a:rPr lang="en-US" sz="1800" dirty="0"/>
              <a:t>” on all previous tokens that have been generated.</a:t>
            </a:r>
            <a:endParaRPr lang="en-US" sz="1800" dirty="0"/>
          </a:p>
          <a:p>
            <a:r>
              <a:rPr lang="en-US" sz="1800" dirty="0" smtClean="0"/>
              <a:t>Self-attention can enhance </a:t>
            </a:r>
            <a:r>
              <a:rPr lang="en-US" sz="1800" dirty="0"/>
              <a:t>the information content of an input embedding by including information about the input’s </a:t>
            </a:r>
            <a:r>
              <a:rPr lang="en-US" sz="1800" dirty="0" smtClean="0"/>
              <a:t>context.</a:t>
            </a:r>
          </a:p>
          <a:p>
            <a:r>
              <a:rPr lang="en-US" sz="1800" dirty="0" smtClean="0"/>
              <a:t>It enables </a:t>
            </a:r>
            <a:r>
              <a:rPr lang="en-US" sz="1800" dirty="0"/>
              <a:t>the model to weigh the importance of different elements in an input sequence and dynamically adjust their influence on the output. </a:t>
            </a:r>
            <a:endParaRPr lang="en-US" sz="1800" dirty="0" smtClean="0"/>
          </a:p>
          <a:p>
            <a:r>
              <a:rPr lang="en-US" sz="1800" dirty="0" smtClean="0"/>
              <a:t>This </a:t>
            </a:r>
            <a:r>
              <a:rPr lang="en-US" sz="1800" dirty="0"/>
              <a:t>is especially important for language processing tasks, where the meaning of a word can change based on its context within a sentence or document</a:t>
            </a:r>
            <a:r>
              <a:rPr lang="en-US" sz="1800" dirty="0" smtClean="0"/>
              <a:t>.</a:t>
            </a:r>
            <a:endParaRPr lang="en-US" sz="1800" dirty="0" smtClean="0"/>
          </a:p>
        </p:txBody>
      </p:sp>
    </p:spTree>
    <p:extLst>
      <p:ext uri="{BB962C8B-B14F-4D97-AF65-F5344CB8AC3E}">
        <p14:creationId xmlns:p14="http://schemas.microsoft.com/office/powerpoint/2010/main" val="818347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986958E-CEDD-4B8C-83AC-C38B045C6A74}"/>
              </a:ext>
            </a:extLst>
          </p:cNvPr>
          <p:cNvSpPr>
            <a:spLocks noGrp="1"/>
          </p:cNvSpPr>
          <p:nvPr>
            <p:ph idx="1"/>
          </p:nvPr>
        </p:nvSpPr>
        <p:spPr>
          <a:xfrm>
            <a:off x="175606" y="1194652"/>
            <a:ext cx="1719695" cy="2845334"/>
          </a:xfrm>
        </p:spPr>
        <p:txBody>
          <a:bodyPr/>
          <a:lstStyle/>
          <a:p>
            <a:r>
              <a:rPr lang="en-CA" dirty="0"/>
              <a:t>Will only look at the ENCODER(s) part in detail</a:t>
            </a:r>
          </a:p>
        </p:txBody>
      </p:sp>
      <p:pic>
        <p:nvPicPr>
          <p:cNvPr id="4" name="Picture 3">
            <a:extLst>
              <a:ext uri="{FF2B5EF4-FFF2-40B4-BE49-F238E27FC236}">
                <a16:creationId xmlns="" xmlns:a16="http://schemas.microsoft.com/office/drawing/2014/main" id="{6D4ABE2E-120B-4303-87F6-9FB8D80A0CFF}"/>
              </a:ext>
            </a:extLst>
          </p:cNvPr>
          <p:cNvPicPr>
            <a:picLocks noChangeAspect="1"/>
          </p:cNvPicPr>
          <p:nvPr/>
        </p:nvPicPr>
        <p:blipFill>
          <a:blip r:embed="rId2"/>
          <a:stretch>
            <a:fillRect/>
          </a:stretch>
        </p:blipFill>
        <p:spPr>
          <a:xfrm>
            <a:off x="1958501" y="280882"/>
            <a:ext cx="6980513" cy="4717622"/>
          </a:xfrm>
          <a:prstGeom prst="rect">
            <a:avLst/>
          </a:prstGeom>
        </p:spPr>
      </p:pic>
      <p:sp>
        <p:nvSpPr>
          <p:cNvPr id="2" name="Title 1">
            <a:extLst>
              <a:ext uri="{FF2B5EF4-FFF2-40B4-BE49-F238E27FC236}">
                <a16:creationId xmlns="" xmlns:a16="http://schemas.microsoft.com/office/drawing/2014/main" id="{F29F8D2D-09FC-4F13-8273-74C65ABECB35}"/>
              </a:ext>
            </a:extLst>
          </p:cNvPr>
          <p:cNvSpPr>
            <a:spLocks noGrp="1"/>
          </p:cNvSpPr>
          <p:nvPr>
            <p:ph type="title"/>
          </p:nvPr>
        </p:nvSpPr>
        <p:spPr>
          <a:xfrm>
            <a:off x="262398" y="229697"/>
            <a:ext cx="7886700" cy="994172"/>
          </a:xfrm>
        </p:spPr>
        <p:txBody>
          <a:bodyPr/>
          <a:lstStyle/>
          <a:p>
            <a:r>
              <a:rPr lang="en-CA" dirty="0" smtClean="0"/>
              <a:t>Transformer: High</a:t>
            </a:r>
            <a:r>
              <a:rPr lang="en-CA" dirty="0"/>
              <a:t>-level architecture</a:t>
            </a:r>
          </a:p>
        </p:txBody>
      </p:sp>
    </p:spTree>
    <p:extLst>
      <p:ext uri="{BB962C8B-B14F-4D97-AF65-F5344CB8AC3E}">
        <p14:creationId xmlns:p14="http://schemas.microsoft.com/office/powerpoint/2010/main" val="1211544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CEEB19E-27D7-467A-A9D4-18B4AE7D80C1}"/>
              </a:ext>
            </a:extLst>
          </p:cNvPr>
          <p:cNvSpPr>
            <a:spLocks noGrp="1"/>
          </p:cNvSpPr>
          <p:nvPr>
            <p:ph idx="1"/>
          </p:nvPr>
        </p:nvSpPr>
        <p:spPr>
          <a:xfrm>
            <a:off x="208858" y="290918"/>
            <a:ext cx="4787092" cy="1091348"/>
          </a:xfrm>
        </p:spPr>
        <p:txBody>
          <a:bodyPr/>
          <a:lstStyle/>
          <a:p>
            <a:pPr marL="0" indent="0">
              <a:buNone/>
            </a:pPr>
            <a:r>
              <a:rPr lang="en-US" dirty="0"/>
              <a:t>The </a:t>
            </a:r>
            <a:r>
              <a:rPr lang="en-US" b="1" dirty="0"/>
              <a:t>encoders</a:t>
            </a:r>
            <a:r>
              <a:rPr lang="en-US" dirty="0"/>
              <a:t> are </a:t>
            </a:r>
            <a:r>
              <a:rPr lang="en-US" b="1" dirty="0"/>
              <a:t>all identical in structure </a:t>
            </a:r>
            <a:r>
              <a:rPr lang="en-US" dirty="0"/>
              <a:t>(yet they do not share weights). Each one is broken down into two sub-layers</a:t>
            </a:r>
            <a:endParaRPr lang="en-CA" dirty="0"/>
          </a:p>
        </p:txBody>
      </p:sp>
      <p:pic>
        <p:nvPicPr>
          <p:cNvPr id="4" name="Picture 3">
            <a:extLst>
              <a:ext uri="{FF2B5EF4-FFF2-40B4-BE49-F238E27FC236}">
                <a16:creationId xmlns="" xmlns:a16="http://schemas.microsoft.com/office/drawing/2014/main" id="{E8B2B0ED-153F-4F25-A10C-83D029AC10EA}"/>
              </a:ext>
            </a:extLst>
          </p:cNvPr>
          <p:cNvPicPr>
            <a:picLocks noChangeAspect="1"/>
          </p:cNvPicPr>
          <p:nvPr/>
        </p:nvPicPr>
        <p:blipFill>
          <a:blip r:embed="rId2"/>
          <a:stretch>
            <a:fillRect/>
          </a:stretch>
        </p:blipFill>
        <p:spPr>
          <a:xfrm>
            <a:off x="1" y="2082338"/>
            <a:ext cx="5663540" cy="2539351"/>
          </a:xfrm>
          <a:prstGeom prst="rect">
            <a:avLst/>
          </a:prstGeom>
        </p:spPr>
      </p:pic>
      <p:pic>
        <p:nvPicPr>
          <p:cNvPr id="5" name="Picture 4">
            <a:extLst>
              <a:ext uri="{FF2B5EF4-FFF2-40B4-BE49-F238E27FC236}">
                <a16:creationId xmlns="" xmlns:a16="http://schemas.microsoft.com/office/drawing/2014/main" id="{0F52C837-E996-42EC-B326-868303F54970}"/>
              </a:ext>
            </a:extLst>
          </p:cNvPr>
          <p:cNvPicPr>
            <a:picLocks noChangeAspect="1"/>
          </p:cNvPicPr>
          <p:nvPr/>
        </p:nvPicPr>
        <p:blipFill>
          <a:blip r:embed="rId3"/>
          <a:stretch>
            <a:fillRect/>
          </a:stretch>
        </p:blipFill>
        <p:spPr>
          <a:xfrm>
            <a:off x="6085771" y="133004"/>
            <a:ext cx="2949648" cy="1993453"/>
          </a:xfrm>
          <a:prstGeom prst="rect">
            <a:avLst/>
          </a:prstGeom>
        </p:spPr>
      </p:pic>
      <p:cxnSp>
        <p:nvCxnSpPr>
          <p:cNvPr id="7" name="Straight Connector 6">
            <a:extLst>
              <a:ext uri="{FF2B5EF4-FFF2-40B4-BE49-F238E27FC236}">
                <a16:creationId xmlns="" xmlns:a16="http://schemas.microsoft.com/office/drawing/2014/main" id="{496821E6-B8A3-462D-90FE-6B94DF6184E5}"/>
              </a:ext>
            </a:extLst>
          </p:cNvPr>
          <p:cNvCxnSpPr/>
          <p:nvPr/>
        </p:nvCxnSpPr>
        <p:spPr>
          <a:xfrm flipH="1">
            <a:off x="261851" y="1658389"/>
            <a:ext cx="6014258" cy="69827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F6D222DA-30F3-4D9B-8543-E89DF96DAB89}"/>
              </a:ext>
            </a:extLst>
          </p:cNvPr>
          <p:cNvCxnSpPr>
            <a:cxnSpLocks/>
          </p:cNvCxnSpPr>
          <p:nvPr/>
        </p:nvCxnSpPr>
        <p:spPr>
          <a:xfrm flipH="1">
            <a:off x="5261957" y="1777321"/>
            <a:ext cx="1901536" cy="246632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 xmlns:a16="http://schemas.microsoft.com/office/drawing/2014/main" id="{81968FAE-533D-487E-8BEB-B00230E8C140}"/>
              </a:ext>
            </a:extLst>
          </p:cNvPr>
          <p:cNvSpPr txBox="1">
            <a:spLocks/>
          </p:cNvSpPr>
          <p:nvPr/>
        </p:nvSpPr>
        <p:spPr>
          <a:xfrm>
            <a:off x="5282218" y="3671627"/>
            <a:ext cx="3762548" cy="1113113"/>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2"/>
                </a:solidFill>
              </a:rPr>
              <a:t>helps the encoder look at other words in the input sentence as it encodes a specific word</a:t>
            </a:r>
            <a:r>
              <a:rPr lang="en-US" dirty="0"/>
              <a:t>.</a:t>
            </a:r>
            <a:endParaRPr lang="en-CA" dirty="0"/>
          </a:p>
        </p:txBody>
      </p:sp>
      <p:sp>
        <p:nvSpPr>
          <p:cNvPr id="11" name="Content Placeholder 2">
            <a:extLst>
              <a:ext uri="{FF2B5EF4-FFF2-40B4-BE49-F238E27FC236}">
                <a16:creationId xmlns="" xmlns:a16="http://schemas.microsoft.com/office/drawing/2014/main" id="{AD4EE4C8-3B23-474A-B34C-0EBC936B7F42}"/>
              </a:ext>
            </a:extLst>
          </p:cNvPr>
          <p:cNvSpPr txBox="1">
            <a:spLocks/>
          </p:cNvSpPr>
          <p:nvPr/>
        </p:nvSpPr>
        <p:spPr>
          <a:xfrm>
            <a:off x="5381452" y="2245389"/>
            <a:ext cx="3762548" cy="1113113"/>
          </a:xfrm>
          <a:prstGeom prst="rect">
            <a:avLst/>
          </a:prstGeom>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lumMod val="60000"/>
                    <a:lumOff val="40000"/>
                  </a:schemeClr>
                </a:solidFill>
              </a:rPr>
              <a:t>outputs of the self-attention are fed to a feed-forward neural network. The exact same one is independently applied to each position.</a:t>
            </a:r>
            <a:endParaRPr lang="en-CA" dirty="0">
              <a:solidFill>
                <a:schemeClr val="accent1">
                  <a:lumMod val="60000"/>
                  <a:lumOff val="40000"/>
                </a:schemeClr>
              </a:solidFill>
            </a:endParaRPr>
          </a:p>
        </p:txBody>
      </p:sp>
    </p:spTree>
    <p:extLst>
      <p:ext uri="{BB962C8B-B14F-4D97-AF65-F5344CB8AC3E}">
        <p14:creationId xmlns:p14="http://schemas.microsoft.com/office/powerpoint/2010/main" val="1144400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5C49926-6296-4043-B75A-784E5906665B}"/>
              </a:ext>
            </a:extLst>
          </p:cNvPr>
          <p:cNvSpPr>
            <a:spLocks noGrp="1"/>
          </p:cNvSpPr>
          <p:nvPr>
            <p:ph idx="1"/>
          </p:nvPr>
        </p:nvSpPr>
        <p:spPr>
          <a:xfrm>
            <a:off x="59229" y="149601"/>
            <a:ext cx="2513561" cy="3956887"/>
          </a:xfrm>
        </p:spPr>
        <p:txBody>
          <a:bodyPr>
            <a:normAutofit/>
          </a:bodyPr>
          <a:lstStyle/>
          <a:p>
            <a:pPr marL="0" indent="0">
              <a:buNone/>
            </a:pPr>
            <a:r>
              <a:rPr lang="en-US" b="1" dirty="0"/>
              <a:t>Key property of Transformer</a:t>
            </a:r>
            <a:r>
              <a:rPr lang="en-US" dirty="0"/>
              <a:t>: word in each position flows through its own path in the encoder. </a:t>
            </a:r>
          </a:p>
          <a:p>
            <a:r>
              <a:rPr lang="en-US" dirty="0"/>
              <a:t>There are dependencies between these paths in the self-attention layer. </a:t>
            </a:r>
          </a:p>
          <a:p>
            <a:r>
              <a:rPr lang="en-US" dirty="0"/>
              <a:t>Feed-forward layer does not have those dependencies =&gt; various paths can be executed in parallel !</a:t>
            </a:r>
            <a:endParaRPr lang="en-CA" dirty="0"/>
          </a:p>
        </p:txBody>
      </p:sp>
      <p:pic>
        <p:nvPicPr>
          <p:cNvPr id="4" name="Picture 3">
            <a:extLst>
              <a:ext uri="{FF2B5EF4-FFF2-40B4-BE49-F238E27FC236}">
                <a16:creationId xmlns="" xmlns:a16="http://schemas.microsoft.com/office/drawing/2014/main" id="{48177DBC-B362-4DF1-B04E-C19B9C0234C1}"/>
              </a:ext>
            </a:extLst>
          </p:cNvPr>
          <p:cNvPicPr>
            <a:picLocks noChangeAspect="1"/>
          </p:cNvPicPr>
          <p:nvPr/>
        </p:nvPicPr>
        <p:blipFill>
          <a:blip r:embed="rId3"/>
          <a:stretch>
            <a:fillRect/>
          </a:stretch>
        </p:blipFill>
        <p:spPr>
          <a:xfrm>
            <a:off x="2619463" y="580361"/>
            <a:ext cx="6420872" cy="4139189"/>
          </a:xfrm>
          <a:prstGeom prst="rect">
            <a:avLst/>
          </a:prstGeom>
        </p:spPr>
      </p:pic>
      <p:sp>
        <p:nvSpPr>
          <p:cNvPr id="5" name="TextBox 4">
            <a:extLst>
              <a:ext uri="{FF2B5EF4-FFF2-40B4-BE49-F238E27FC236}">
                <a16:creationId xmlns="" xmlns:a16="http://schemas.microsoft.com/office/drawing/2014/main" id="{CDB1D9F6-51EF-40D1-A812-F03B7A98DB63}"/>
              </a:ext>
            </a:extLst>
          </p:cNvPr>
          <p:cNvSpPr txBox="1"/>
          <p:nvPr/>
        </p:nvSpPr>
        <p:spPr>
          <a:xfrm>
            <a:off x="5029198" y="4719550"/>
            <a:ext cx="1816299" cy="300082"/>
          </a:xfrm>
          <a:prstGeom prst="rect">
            <a:avLst/>
          </a:prstGeom>
          <a:noFill/>
        </p:spPr>
        <p:txBody>
          <a:bodyPr wrap="none" lIns="68580" tIns="34290" rIns="68580" bIns="34290" rtlCol="0">
            <a:spAutoFit/>
          </a:bodyPr>
          <a:lstStyle/>
          <a:p>
            <a:r>
              <a:rPr lang="en-CA" sz="1500" b="1" dirty="0"/>
              <a:t>Word embeddings</a:t>
            </a:r>
          </a:p>
        </p:txBody>
      </p:sp>
    </p:spTree>
    <p:extLst>
      <p:ext uri="{BB962C8B-B14F-4D97-AF65-F5344CB8AC3E}">
        <p14:creationId xmlns:p14="http://schemas.microsoft.com/office/powerpoint/2010/main" val="3730502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97A6150-71DD-4683-9D78-60D6D1BB8F64}"/>
              </a:ext>
            </a:extLst>
          </p:cNvPr>
          <p:cNvPicPr>
            <a:picLocks noChangeAspect="1"/>
          </p:cNvPicPr>
          <p:nvPr/>
        </p:nvPicPr>
        <p:blipFill rotWithShape="1">
          <a:blip r:embed="rId2"/>
          <a:srcRect t="170" r="5666"/>
          <a:stretch/>
        </p:blipFill>
        <p:spPr>
          <a:xfrm>
            <a:off x="2657212" y="404734"/>
            <a:ext cx="6427559" cy="4059863"/>
          </a:xfrm>
          <a:prstGeom prst="rect">
            <a:avLst/>
          </a:prstGeom>
        </p:spPr>
      </p:pic>
      <p:sp>
        <p:nvSpPr>
          <p:cNvPr id="6" name="Content Placeholder 2">
            <a:extLst>
              <a:ext uri="{FF2B5EF4-FFF2-40B4-BE49-F238E27FC236}">
                <a16:creationId xmlns="" xmlns:a16="http://schemas.microsoft.com/office/drawing/2014/main" id="{901BC6D7-7F9B-4C08-B9BF-BE8272756924}"/>
              </a:ext>
            </a:extLst>
          </p:cNvPr>
          <p:cNvSpPr txBox="1">
            <a:spLocks/>
          </p:cNvSpPr>
          <p:nvPr/>
        </p:nvSpPr>
        <p:spPr>
          <a:xfrm>
            <a:off x="59229" y="149601"/>
            <a:ext cx="2513561" cy="395688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Visually clearer on two words</a:t>
            </a:r>
            <a:endParaRPr lang="en-CA" sz="2400" dirty="0"/>
          </a:p>
        </p:txBody>
      </p:sp>
      <p:sp>
        <p:nvSpPr>
          <p:cNvPr id="7" name="TextBox 6">
            <a:extLst>
              <a:ext uri="{FF2B5EF4-FFF2-40B4-BE49-F238E27FC236}">
                <a16:creationId xmlns="" xmlns:a16="http://schemas.microsoft.com/office/drawing/2014/main" id="{123981EA-42F8-4FC0-BD09-535F6C9D3E2F}"/>
              </a:ext>
            </a:extLst>
          </p:cNvPr>
          <p:cNvSpPr txBox="1"/>
          <p:nvPr/>
        </p:nvSpPr>
        <p:spPr>
          <a:xfrm>
            <a:off x="5029198" y="4719550"/>
            <a:ext cx="1816299" cy="300082"/>
          </a:xfrm>
          <a:prstGeom prst="rect">
            <a:avLst/>
          </a:prstGeom>
          <a:noFill/>
        </p:spPr>
        <p:txBody>
          <a:bodyPr wrap="none" lIns="68580" tIns="34290" rIns="68580" bIns="34290" rtlCol="0">
            <a:spAutoFit/>
          </a:bodyPr>
          <a:lstStyle/>
          <a:p>
            <a:r>
              <a:rPr lang="en-CA" sz="1500" b="1" dirty="0"/>
              <a:t>Word embeddings</a:t>
            </a:r>
          </a:p>
        </p:txBody>
      </p:sp>
      <p:sp>
        <p:nvSpPr>
          <p:cNvPr id="8" name="Content Placeholder 2">
            <a:extLst>
              <a:ext uri="{FF2B5EF4-FFF2-40B4-BE49-F238E27FC236}">
                <a16:creationId xmlns="" xmlns:a16="http://schemas.microsoft.com/office/drawing/2014/main" id="{A0473C2D-402D-445D-8398-298D8B44B712}"/>
              </a:ext>
            </a:extLst>
          </p:cNvPr>
          <p:cNvSpPr>
            <a:spLocks noGrp="1"/>
          </p:cNvSpPr>
          <p:nvPr>
            <p:ph idx="1"/>
          </p:nvPr>
        </p:nvSpPr>
        <p:spPr>
          <a:xfrm>
            <a:off x="160366" y="912705"/>
            <a:ext cx="2513561" cy="3956887"/>
          </a:xfrm>
        </p:spPr>
        <p:txBody>
          <a:bodyPr>
            <a:normAutofit/>
          </a:bodyPr>
          <a:lstStyle/>
          <a:p>
            <a:r>
              <a:rPr lang="en-US" dirty="0"/>
              <a:t>dependencies in self-attention layer. </a:t>
            </a:r>
          </a:p>
          <a:p>
            <a:r>
              <a:rPr lang="en-US" dirty="0"/>
              <a:t>No dependencies in Feed-forward layer </a:t>
            </a:r>
            <a:endParaRPr lang="en-CA" dirty="0"/>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 xmlns:a16="http://schemas.microsoft.com/office/drawing/2014/main" id="{E1278038-826F-4C48-B856-B62D0595CFCF}"/>
                  </a:ext>
                </a:extLst>
              </p14:cNvPr>
              <p14:cNvContentPartPr/>
              <p14:nvPr/>
            </p14:nvContentPartPr>
            <p14:xfrm>
              <a:off x="415725" y="1286196"/>
              <a:ext cx="2009880" cy="79920"/>
            </p14:xfrm>
          </p:contentPart>
        </mc:Choice>
        <mc:Fallback xmlns="">
          <p:pic>
            <p:nvPicPr>
              <p:cNvPr id="9" name="Ink 8">
                <a:extLst>
                  <a:ext uri="{FF2B5EF4-FFF2-40B4-BE49-F238E27FC236}">
                    <a16:creationId xmlns:a16="http://schemas.microsoft.com/office/drawing/2014/main" id="{E1278038-826F-4C48-B856-B62D0595CFCF}"/>
                  </a:ext>
                </a:extLst>
              </p:cNvPr>
              <p:cNvPicPr/>
              <p:nvPr/>
            </p:nvPicPr>
            <p:blipFill>
              <a:blip r:embed="rId4"/>
              <a:stretch>
                <a:fillRect/>
              </a:stretch>
            </p:blipFill>
            <p:spPr>
              <a:xfrm>
                <a:off x="482660" y="1571288"/>
                <a:ext cx="2823480" cy="394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 xmlns:a16="http://schemas.microsoft.com/office/drawing/2014/main" id="{2C304C8E-2DAA-480C-AE52-62F9F688D1FD}"/>
                  </a:ext>
                </a:extLst>
              </p14:cNvPr>
              <p14:cNvContentPartPr/>
              <p14:nvPr/>
            </p14:nvContentPartPr>
            <p14:xfrm>
              <a:off x="410325" y="2011416"/>
              <a:ext cx="1986660" cy="28890"/>
            </p14:xfrm>
          </p:contentPart>
        </mc:Choice>
        <mc:Fallback xmlns="">
          <p:pic>
            <p:nvPicPr>
              <p:cNvPr id="10" name="Ink 9">
                <a:extLst>
                  <a:ext uri="{FF2B5EF4-FFF2-40B4-BE49-F238E27FC236}">
                    <a16:creationId xmlns:a16="http://schemas.microsoft.com/office/drawing/2014/main" id="{2C304C8E-2DAA-480C-AE52-62F9F688D1FD}"/>
                  </a:ext>
                </a:extLst>
              </p:cNvPr>
              <p:cNvPicPr/>
              <p:nvPr/>
            </p:nvPicPr>
            <p:blipFill>
              <a:blip r:embed="rId6"/>
              <a:stretch>
                <a:fillRect/>
              </a:stretch>
            </p:blipFill>
            <p:spPr>
              <a:xfrm>
                <a:off x="475100" y="2538248"/>
                <a:ext cx="2792520" cy="326160"/>
              </a:xfrm>
              <a:prstGeom prst="rect">
                <a:avLst/>
              </a:prstGeom>
            </p:spPr>
          </p:pic>
        </mc:Fallback>
      </mc:AlternateContent>
    </p:spTree>
    <p:extLst>
      <p:ext uri="{BB962C8B-B14F-4D97-AF65-F5344CB8AC3E}">
        <p14:creationId xmlns:p14="http://schemas.microsoft.com/office/powerpoint/2010/main" val="902799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Self-Attention</a:t>
            </a:r>
            <a:endParaRPr lang="en-US" b="1" dirty="0">
              <a:latin typeface="+mn-lt"/>
            </a:endParaRPr>
          </a:p>
        </p:txBody>
      </p:sp>
      <p:pic>
        <p:nvPicPr>
          <p:cNvPr id="3" name="Picture 2" descr="Screen Shot 2023-08-29 at 9.2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709" y="661105"/>
            <a:ext cx="5800747" cy="4482395"/>
          </a:xfrm>
          <a:prstGeom prst="rect">
            <a:avLst/>
          </a:prstGeom>
        </p:spPr>
      </p:pic>
    </p:spTree>
    <p:extLst>
      <p:ext uri="{BB962C8B-B14F-4D97-AF65-F5344CB8AC3E}">
        <p14:creationId xmlns:p14="http://schemas.microsoft.com/office/powerpoint/2010/main" val="3496740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Self Attention</a:t>
            </a:r>
            <a:endParaRPr lang="en-US" b="1" dirty="0">
              <a:latin typeface="+mn-lt"/>
            </a:endParaRPr>
          </a:p>
        </p:txBody>
      </p:sp>
      <p:sp>
        <p:nvSpPr>
          <p:cNvPr id="4" name="Text Placeholder 3"/>
          <p:cNvSpPr>
            <a:spLocks noGrp="1"/>
          </p:cNvSpPr>
          <p:nvPr>
            <p:ph type="body" idx="1"/>
          </p:nvPr>
        </p:nvSpPr>
        <p:spPr/>
        <p:txBody>
          <a:bodyPr/>
          <a:lstStyle/>
          <a:p>
            <a:endParaRPr lang="en-US"/>
          </a:p>
        </p:txBody>
      </p:sp>
      <p:pic>
        <p:nvPicPr>
          <p:cNvPr id="3" name="Picture 2" descr="Screen Shot 2023-08-29 at 9.23.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994" y="833424"/>
            <a:ext cx="7125550" cy="3839043"/>
          </a:xfrm>
          <a:prstGeom prst="rect">
            <a:avLst/>
          </a:prstGeom>
        </p:spPr>
      </p:pic>
    </p:spTree>
    <p:extLst>
      <p:ext uri="{BB962C8B-B14F-4D97-AF65-F5344CB8AC3E}">
        <p14:creationId xmlns:p14="http://schemas.microsoft.com/office/powerpoint/2010/main" val="1175511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Self Attention</a:t>
            </a:r>
            <a:endParaRPr lang="en-US" b="1" dirty="0">
              <a:latin typeface="+mn-lt"/>
            </a:endParaRPr>
          </a:p>
        </p:txBody>
      </p:sp>
      <p:sp>
        <p:nvSpPr>
          <p:cNvPr id="4" name="Text Placeholder 3"/>
          <p:cNvSpPr>
            <a:spLocks noGrp="1"/>
          </p:cNvSpPr>
          <p:nvPr>
            <p:ph type="body" idx="1"/>
          </p:nvPr>
        </p:nvSpPr>
        <p:spPr>
          <a:xfrm>
            <a:off x="361950" y="660320"/>
            <a:ext cx="8420100" cy="3748802"/>
          </a:xfrm>
        </p:spPr>
        <p:txBody>
          <a:bodyPr/>
          <a:lstStyle/>
          <a:p>
            <a:endParaRPr lang="en-US" dirty="0"/>
          </a:p>
        </p:txBody>
      </p:sp>
      <p:pic>
        <p:nvPicPr>
          <p:cNvPr id="3" name="Picture 2" descr="Screen Shot 2023-08-29 at 9.23.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175" y="1021222"/>
            <a:ext cx="6185918" cy="3743769"/>
          </a:xfrm>
          <a:prstGeom prst="rect">
            <a:avLst/>
          </a:prstGeom>
        </p:spPr>
      </p:pic>
    </p:spTree>
    <p:extLst>
      <p:ext uri="{BB962C8B-B14F-4D97-AF65-F5344CB8AC3E}">
        <p14:creationId xmlns:p14="http://schemas.microsoft.com/office/powerpoint/2010/main" val="214251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Previous Work Recap</a:t>
            </a:r>
            <a:endParaRPr lang="en-US" b="1" dirty="0">
              <a:latin typeface="+mn-lt"/>
            </a:endParaRPr>
          </a:p>
        </p:txBody>
      </p:sp>
      <p:sp>
        <p:nvSpPr>
          <p:cNvPr id="3" name="Content Placeholder 2">
            <a:extLst>
              <a:ext uri="{FF2B5EF4-FFF2-40B4-BE49-F238E27FC236}">
                <a16:creationId xmlns="" xmlns:a16="http://schemas.microsoft.com/office/drawing/2014/main" id="{AE0C1EBF-1C04-934E-810F-A4E3DE03D0F0}"/>
              </a:ext>
            </a:extLst>
          </p:cNvPr>
          <p:cNvSpPr>
            <a:spLocks noGrp="1"/>
          </p:cNvSpPr>
          <p:nvPr>
            <p:ph idx="1"/>
          </p:nvPr>
        </p:nvSpPr>
        <p:spPr>
          <a:xfrm>
            <a:off x="306609" y="521376"/>
            <a:ext cx="8450825" cy="4125858"/>
          </a:xfrm>
        </p:spPr>
        <p:txBody>
          <a:bodyPr>
            <a:normAutofit lnSpcReduction="10000"/>
          </a:bodyPr>
          <a:lstStyle/>
          <a:p>
            <a:pPr>
              <a:lnSpc>
                <a:spcPct val="110000"/>
              </a:lnSpc>
            </a:pPr>
            <a:r>
              <a:rPr lang="en-US" sz="2400" dirty="0"/>
              <a:t>The </a:t>
            </a:r>
            <a:r>
              <a:rPr lang="en-US" sz="2400" b="1" dirty="0"/>
              <a:t>RNN</a:t>
            </a:r>
            <a:r>
              <a:rPr lang="en-US" sz="2400" dirty="0"/>
              <a:t> and </a:t>
            </a:r>
            <a:r>
              <a:rPr lang="en-US" sz="2400" b="1" dirty="0"/>
              <a:t>LSTM</a:t>
            </a:r>
            <a:r>
              <a:rPr lang="en-US" sz="2400" dirty="0"/>
              <a:t> neural models were designed to process language and perform tasks like classification, summarization, translation, and sentiment detection</a:t>
            </a:r>
          </a:p>
          <a:p>
            <a:pPr lvl="1">
              <a:lnSpc>
                <a:spcPct val="110000"/>
              </a:lnSpc>
            </a:pPr>
            <a:r>
              <a:rPr lang="en-US" sz="2100" dirty="0"/>
              <a:t>RNN: Recurrent Neural Network</a:t>
            </a:r>
          </a:p>
          <a:p>
            <a:pPr lvl="1">
              <a:lnSpc>
                <a:spcPct val="110000"/>
              </a:lnSpc>
            </a:pPr>
            <a:r>
              <a:rPr lang="en-US" sz="2100" dirty="0"/>
              <a:t>LSTM: Long Short Term Memory</a:t>
            </a:r>
          </a:p>
          <a:p>
            <a:pPr>
              <a:lnSpc>
                <a:spcPct val="110000"/>
              </a:lnSpc>
            </a:pPr>
            <a:r>
              <a:rPr lang="en-US" sz="2400" dirty="0"/>
              <a:t>In both models, layers get the next input word and have access to some previous words, allowing it to use the word’s left context</a:t>
            </a:r>
          </a:p>
          <a:p>
            <a:pPr>
              <a:lnSpc>
                <a:spcPct val="110000"/>
              </a:lnSpc>
            </a:pPr>
            <a:r>
              <a:rPr lang="en-US" sz="2400" dirty="0"/>
              <a:t>They used word embeddings where each word was encoded as a vector of 100-300 real numbers representing its meaning</a:t>
            </a:r>
          </a:p>
          <a:p>
            <a:pPr>
              <a:lnSpc>
                <a:spcPct val="110000"/>
              </a:lnSpc>
            </a:pPr>
            <a:endParaRPr lang="en-US" sz="2400" dirty="0"/>
          </a:p>
        </p:txBody>
      </p:sp>
    </p:spTree>
    <p:extLst>
      <p:ext uri="{BB962C8B-B14F-4D97-AF65-F5344CB8AC3E}">
        <p14:creationId xmlns:p14="http://schemas.microsoft.com/office/powerpoint/2010/main" val="2336135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Self Attention</a:t>
            </a:r>
            <a:endParaRPr lang="en-US" b="1" dirty="0">
              <a:latin typeface="+mn-lt"/>
            </a:endParaRPr>
          </a:p>
        </p:txBody>
      </p:sp>
      <p:sp>
        <p:nvSpPr>
          <p:cNvPr id="4" name="Text Placeholder 3"/>
          <p:cNvSpPr>
            <a:spLocks noGrp="1"/>
          </p:cNvSpPr>
          <p:nvPr>
            <p:ph type="body" idx="1"/>
          </p:nvPr>
        </p:nvSpPr>
        <p:spPr/>
        <p:txBody>
          <a:bodyPr/>
          <a:lstStyle/>
          <a:p>
            <a:endParaRPr lang="en-US"/>
          </a:p>
        </p:txBody>
      </p:sp>
      <p:pic>
        <p:nvPicPr>
          <p:cNvPr id="5" name="Picture 4" descr="Screen Shot 2023-08-29 at 9.2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8874"/>
            <a:ext cx="9144000" cy="3134264"/>
          </a:xfrm>
          <a:prstGeom prst="rect">
            <a:avLst/>
          </a:prstGeom>
        </p:spPr>
      </p:pic>
    </p:spTree>
    <p:extLst>
      <p:ext uri="{BB962C8B-B14F-4D97-AF65-F5344CB8AC3E}">
        <p14:creationId xmlns:p14="http://schemas.microsoft.com/office/powerpoint/2010/main" val="843945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E66C1A-794C-4E81-9D5E-5F304102A109}"/>
              </a:ext>
            </a:extLst>
          </p:cNvPr>
          <p:cNvSpPr>
            <a:spLocks noGrp="1"/>
          </p:cNvSpPr>
          <p:nvPr>
            <p:ph type="title"/>
          </p:nvPr>
        </p:nvSpPr>
        <p:spPr>
          <a:xfrm>
            <a:off x="76244" y="220173"/>
            <a:ext cx="7886700" cy="994172"/>
          </a:xfrm>
        </p:spPr>
        <p:txBody>
          <a:bodyPr/>
          <a:lstStyle/>
          <a:p>
            <a:r>
              <a:rPr lang="en-CA" dirty="0"/>
              <a:t>Self-</a:t>
            </a:r>
            <a:r>
              <a:rPr lang="en-CA" dirty="0" smtClean="0"/>
              <a:t>Attention: Put them into Computer</a:t>
            </a:r>
            <a:endParaRPr lang="en-CA" dirty="0"/>
          </a:p>
        </p:txBody>
      </p:sp>
      <p:sp>
        <p:nvSpPr>
          <p:cNvPr id="3" name="Content Placeholder 2">
            <a:extLst>
              <a:ext uri="{FF2B5EF4-FFF2-40B4-BE49-F238E27FC236}">
                <a16:creationId xmlns="" xmlns:a16="http://schemas.microsoft.com/office/drawing/2014/main" id="{B8405D46-D966-4FE5-B2FE-B685758A529C}"/>
              </a:ext>
            </a:extLst>
          </p:cNvPr>
          <p:cNvSpPr>
            <a:spLocks noGrp="1"/>
          </p:cNvSpPr>
          <p:nvPr>
            <p:ph idx="1"/>
          </p:nvPr>
        </p:nvSpPr>
        <p:spPr>
          <a:xfrm>
            <a:off x="0" y="1370810"/>
            <a:ext cx="3359381" cy="2608421"/>
          </a:xfrm>
        </p:spPr>
        <p:txBody>
          <a:bodyPr>
            <a:normAutofit fontScale="77500" lnSpcReduction="20000"/>
          </a:bodyPr>
          <a:lstStyle/>
          <a:p>
            <a:pPr marL="0" indent="0" fontAlgn="base">
              <a:buNone/>
            </a:pPr>
            <a:r>
              <a:rPr lang="en-US" b="1" dirty="0"/>
              <a:t>Step1: create three vectors </a:t>
            </a:r>
            <a:r>
              <a:rPr lang="en-US" dirty="0"/>
              <a:t>from each of the encoder’s input vectors: </a:t>
            </a:r>
          </a:p>
          <a:p>
            <a:pPr marL="0" indent="0" fontAlgn="base">
              <a:buNone/>
            </a:pPr>
            <a:r>
              <a:rPr lang="en-US" dirty="0">
                <a:solidFill>
                  <a:srgbClr val="7030A0"/>
                </a:solidFill>
              </a:rPr>
              <a:t>Query</a:t>
            </a:r>
            <a:r>
              <a:rPr lang="en-US" dirty="0"/>
              <a:t>, a </a:t>
            </a:r>
            <a:r>
              <a:rPr lang="en-US" dirty="0">
                <a:solidFill>
                  <a:schemeClr val="accent2"/>
                </a:solidFill>
              </a:rPr>
              <a:t>Key</a:t>
            </a:r>
            <a:r>
              <a:rPr lang="en-US" dirty="0"/>
              <a:t>, </a:t>
            </a:r>
            <a:r>
              <a:rPr lang="en-US" dirty="0">
                <a:solidFill>
                  <a:schemeClr val="accent5">
                    <a:lumMod val="75000"/>
                  </a:schemeClr>
                </a:solidFill>
              </a:rPr>
              <a:t>Value</a:t>
            </a:r>
            <a:r>
              <a:rPr lang="en-US" dirty="0"/>
              <a:t>  (typically smaller dimension). </a:t>
            </a:r>
          </a:p>
          <a:p>
            <a:pPr marL="0" indent="0" fontAlgn="base">
              <a:buNone/>
            </a:pPr>
            <a:r>
              <a:rPr lang="en-US" dirty="0"/>
              <a:t>by multiplying the embedding by three matrices that we </a:t>
            </a:r>
            <a:r>
              <a:rPr lang="en-US" b="1" dirty="0"/>
              <a:t>trained</a:t>
            </a:r>
            <a:r>
              <a:rPr lang="en-US" dirty="0"/>
              <a:t> during the training process</a:t>
            </a:r>
            <a:r>
              <a:rPr lang="en-US" dirty="0" smtClean="0"/>
              <a:t>.</a:t>
            </a:r>
          </a:p>
          <a:p>
            <a:pPr marL="0" indent="0" fontAlgn="base">
              <a:buNone/>
            </a:pPr>
            <a:endParaRPr lang="en-US" dirty="0"/>
          </a:p>
          <a:p>
            <a:pPr marL="0" indent="0" fontAlgn="base">
              <a:buNone/>
            </a:pPr>
            <a:r>
              <a:rPr lang="en-US" b="1" dirty="0" smtClean="0"/>
              <a:t>Think this in search point of view</a:t>
            </a:r>
            <a:r>
              <a:rPr lang="en-US" dirty="0" smtClean="0"/>
              <a:t>: The </a:t>
            </a:r>
            <a:r>
              <a:rPr lang="en-US" dirty="0"/>
              <a:t>text which you type in the search box is the </a:t>
            </a:r>
            <a:r>
              <a:rPr lang="en-US" b="1" i="1" dirty="0"/>
              <a:t>QUERY</a:t>
            </a:r>
            <a:r>
              <a:rPr lang="en-US" dirty="0"/>
              <a:t>. The results which appear as the video or article title are the </a:t>
            </a:r>
            <a:r>
              <a:rPr lang="en-US" b="1" i="1" dirty="0"/>
              <a:t>KEY</a:t>
            </a:r>
            <a:r>
              <a:rPr lang="en-US" dirty="0"/>
              <a:t> and the content inside them is the </a:t>
            </a:r>
            <a:r>
              <a:rPr lang="en-US" b="1" i="1" dirty="0"/>
              <a:t>VALUE.</a:t>
            </a:r>
            <a:r>
              <a:rPr lang="en-US" dirty="0"/>
              <a:t> </a:t>
            </a:r>
            <a:endParaRPr lang="en-US" dirty="0"/>
          </a:p>
        </p:txBody>
      </p:sp>
      <p:sp>
        <p:nvSpPr>
          <p:cNvPr id="4" name="Content Placeholder 2">
            <a:extLst>
              <a:ext uri="{FF2B5EF4-FFF2-40B4-BE49-F238E27FC236}">
                <a16:creationId xmlns="" xmlns:a16="http://schemas.microsoft.com/office/drawing/2014/main" id="{40BF35A1-B66B-4794-9A82-FBEF676F8322}"/>
              </a:ext>
            </a:extLst>
          </p:cNvPr>
          <p:cNvSpPr txBox="1">
            <a:spLocks/>
          </p:cNvSpPr>
          <p:nvPr/>
        </p:nvSpPr>
        <p:spPr>
          <a:xfrm>
            <a:off x="123652" y="599502"/>
            <a:ext cx="7886700" cy="771308"/>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While processing </a:t>
            </a:r>
            <a:r>
              <a:rPr lang="en-US" b="1" dirty="0"/>
              <a:t>each word </a:t>
            </a:r>
            <a:r>
              <a:rPr lang="en-US" dirty="0"/>
              <a:t>it allows to look at other positions in the input sequence for clues to build a better encoding for </a:t>
            </a:r>
            <a:r>
              <a:rPr lang="en-US" b="1" dirty="0"/>
              <a:t>this word</a:t>
            </a:r>
            <a:r>
              <a:rPr lang="en-US" dirty="0"/>
              <a:t>.</a:t>
            </a:r>
            <a:endParaRPr lang="en-CA" dirty="0"/>
          </a:p>
        </p:txBody>
      </p:sp>
      <p:pic>
        <p:nvPicPr>
          <p:cNvPr id="5" name="Picture 4">
            <a:extLst>
              <a:ext uri="{FF2B5EF4-FFF2-40B4-BE49-F238E27FC236}">
                <a16:creationId xmlns="" xmlns:a16="http://schemas.microsoft.com/office/drawing/2014/main" id="{FA1EA652-F281-42F7-8290-6D0CA6BABC76}"/>
              </a:ext>
            </a:extLst>
          </p:cNvPr>
          <p:cNvPicPr>
            <a:picLocks noChangeAspect="1"/>
          </p:cNvPicPr>
          <p:nvPr/>
        </p:nvPicPr>
        <p:blipFill>
          <a:blip r:embed="rId3"/>
          <a:stretch>
            <a:fillRect/>
          </a:stretch>
        </p:blipFill>
        <p:spPr>
          <a:xfrm>
            <a:off x="3471290" y="1442258"/>
            <a:ext cx="5647692" cy="3399905"/>
          </a:xfrm>
          <a:prstGeom prst="rect">
            <a:avLst/>
          </a:prstGeom>
        </p:spPr>
      </p:pic>
    </p:spTree>
    <p:extLst>
      <p:ext uri="{BB962C8B-B14F-4D97-AF65-F5344CB8AC3E}">
        <p14:creationId xmlns:p14="http://schemas.microsoft.com/office/powerpoint/2010/main" val="3682995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E66C1A-794C-4E81-9D5E-5F304102A109}"/>
              </a:ext>
            </a:extLst>
          </p:cNvPr>
          <p:cNvSpPr>
            <a:spLocks noGrp="1"/>
          </p:cNvSpPr>
          <p:nvPr>
            <p:ph type="title"/>
          </p:nvPr>
        </p:nvSpPr>
        <p:spPr>
          <a:xfrm>
            <a:off x="126705" y="262229"/>
            <a:ext cx="7886700" cy="994172"/>
          </a:xfrm>
        </p:spPr>
        <p:txBody>
          <a:bodyPr/>
          <a:lstStyle/>
          <a:p>
            <a:r>
              <a:rPr lang="en-CA" dirty="0"/>
              <a:t>Self-Attention</a:t>
            </a:r>
          </a:p>
        </p:txBody>
      </p:sp>
      <p:sp>
        <p:nvSpPr>
          <p:cNvPr id="3" name="Content Placeholder 2">
            <a:extLst>
              <a:ext uri="{FF2B5EF4-FFF2-40B4-BE49-F238E27FC236}">
                <a16:creationId xmlns="" xmlns:a16="http://schemas.microsoft.com/office/drawing/2014/main" id="{B8405D46-D966-4FE5-B2FE-B685758A529C}"/>
              </a:ext>
            </a:extLst>
          </p:cNvPr>
          <p:cNvSpPr>
            <a:spLocks noGrp="1"/>
          </p:cNvSpPr>
          <p:nvPr>
            <p:ph idx="1"/>
          </p:nvPr>
        </p:nvSpPr>
        <p:spPr>
          <a:xfrm>
            <a:off x="-41563" y="899549"/>
            <a:ext cx="3545378" cy="3581011"/>
          </a:xfrm>
        </p:spPr>
        <p:txBody>
          <a:bodyPr>
            <a:normAutofit/>
          </a:bodyPr>
          <a:lstStyle/>
          <a:p>
            <a:pPr marL="0" indent="0" fontAlgn="base">
              <a:buNone/>
            </a:pPr>
            <a:r>
              <a:rPr lang="en-US" b="1" dirty="0"/>
              <a:t>Step 2: calculate a score </a:t>
            </a:r>
            <a:r>
              <a:rPr lang="en-US" dirty="0"/>
              <a:t>(like we have seen for regular attention!)  how much focus to place on other parts of the input sentence as we encode a word at a certain position.</a:t>
            </a:r>
          </a:p>
          <a:p>
            <a:pPr marL="0" indent="0" fontAlgn="base">
              <a:buNone/>
            </a:pPr>
            <a:r>
              <a:rPr lang="en-US" dirty="0"/>
              <a:t>Take dot product of the </a:t>
            </a:r>
            <a:r>
              <a:rPr lang="en-US" dirty="0">
                <a:solidFill>
                  <a:srgbClr val="7030A0"/>
                </a:solidFill>
              </a:rPr>
              <a:t>query</a:t>
            </a:r>
            <a:r>
              <a:rPr lang="en-US" dirty="0"/>
              <a:t> </a:t>
            </a:r>
            <a:r>
              <a:rPr lang="en-US" dirty="0">
                <a:solidFill>
                  <a:srgbClr val="7030A0"/>
                </a:solidFill>
              </a:rPr>
              <a:t>vector</a:t>
            </a:r>
            <a:r>
              <a:rPr lang="en-US" dirty="0"/>
              <a:t> with the </a:t>
            </a:r>
            <a:r>
              <a:rPr lang="en-US" dirty="0">
                <a:solidFill>
                  <a:schemeClr val="accent2"/>
                </a:solidFill>
              </a:rPr>
              <a:t>key vector</a:t>
            </a:r>
            <a:r>
              <a:rPr lang="en-US" dirty="0"/>
              <a:t> of the respective word we’re scoring. </a:t>
            </a:r>
          </a:p>
          <a:p>
            <a:pPr marL="0" indent="0" fontAlgn="base">
              <a:buNone/>
            </a:pPr>
            <a:endParaRPr lang="en-US" dirty="0"/>
          </a:p>
        </p:txBody>
      </p:sp>
      <p:grpSp>
        <p:nvGrpSpPr>
          <p:cNvPr id="8" name="Group 7">
            <a:extLst>
              <a:ext uri="{FF2B5EF4-FFF2-40B4-BE49-F238E27FC236}">
                <a16:creationId xmlns="" xmlns:a16="http://schemas.microsoft.com/office/drawing/2014/main" id="{7A30009F-7EE4-498C-B67D-EA4499A8A368}"/>
              </a:ext>
            </a:extLst>
          </p:cNvPr>
          <p:cNvGrpSpPr/>
          <p:nvPr/>
        </p:nvGrpSpPr>
        <p:grpSpPr>
          <a:xfrm>
            <a:off x="3609801" y="540327"/>
            <a:ext cx="5305599" cy="3483033"/>
            <a:chOff x="5261955" y="1446414"/>
            <a:chExt cx="6930045" cy="4353502"/>
          </a:xfrm>
        </p:grpSpPr>
        <p:pic>
          <p:nvPicPr>
            <p:cNvPr id="6" name="Picture 5">
              <a:extLst>
                <a:ext uri="{FF2B5EF4-FFF2-40B4-BE49-F238E27FC236}">
                  <a16:creationId xmlns="" xmlns:a16="http://schemas.microsoft.com/office/drawing/2014/main" id="{2CB0B177-571D-43CC-B357-C1B69EBAA854}"/>
                </a:ext>
              </a:extLst>
            </p:cNvPr>
            <p:cNvPicPr>
              <a:picLocks noChangeAspect="1"/>
            </p:cNvPicPr>
            <p:nvPr/>
          </p:nvPicPr>
          <p:blipFill rotWithShape="1">
            <a:blip r:embed="rId3"/>
            <a:srcRect l="30659" t="390"/>
            <a:stretch/>
          </p:blipFill>
          <p:spPr>
            <a:xfrm>
              <a:off x="6752169" y="1446414"/>
              <a:ext cx="5439831" cy="4289772"/>
            </a:xfrm>
            <a:prstGeom prst="rect">
              <a:avLst/>
            </a:prstGeom>
          </p:spPr>
        </p:pic>
        <p:pic>
          <p:nvPicPr>
            <p:cNvPr id="7" name="Picture 6">
              <a:extLst>
                <a:ext uri="{FF2B5EF4-FFF2-40B4-BE49-F238E27FC236}">
                  <a16:creationId xmlns="" xmlns:a16="http://schemas.microsoft.com/office/drawing/2014/main" id="{2F78286B-942B-467F-89B0-EB71D97372B1}"/>
                </a:ext>
              </a:extLst>
            </p:cNvPr>
            <p:cNvPicPr>
              <a:picLocks noChangeAspect="1"/>
            </p:cNvPicPr>
            <p:nvPr/>
          </p:nvPicPr>
          <p:blipFill rotWithShape="1">
            <a:blip r:embed="rId3"/>
            <a:srcRect r="82233"/>
            <a:stretch/>
          </p:blipFill>
          <p:spPr>
            <a:xfrm>
              <a:off x="5261955" y="1493339"/>
              <a:ext cx="1393769" cy="4306577"/>
            </a:xfrm>
            <a:prstGeom prst="rect">
              <a:avLst/>
            </a:prstGeom>
          </p:spPr>
        </p:pic>
      </p:grpSp>
      <p:sp>
        <p:nvSpPr>
          <p:cNvPr id="9" name="Content Placeholder 2">
            <a:extLst>
              <a:ext uri="{FF2B5EF4-FFF2-40B4-BE49-F238E27FC236}">
                <a16:creationId xmlns="" xmlns:a16="http://schemas.microsoft.com/office/drawing/2014/main" id="{37F490F8-65B4-4FCD-ABA8-F3EABCE47FA6}"/>
              </a:ext>
            </a:extLst>
          </p:cNvPr>
          <p:cNvSpPr txBox="1">
            <a:spLocks/>
          </p:cNvSpPr>
          <p:nvPr/>
        </p:nvSpPr>
        <p:spPr>
          <a:xfrm>
            <a:off x="299259" y="3689660"/>
            <a:ext cx="8331431" cy="358101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US" dirty="0"/>
          </a:p>
          <a:p>
            <a:pPr marL="0" indent="0" fontAlgn="base">
              <a:buNone/>
            </a:pPr>
            <a:r>
              <a:rPr lang="en-US" sz="2000" dirty="0"/>
              <a:t>E.g., Processing the self-attention for word “Thinking” in position #1, the first score would be the dot product of </a:t>
            </a:r>
            <a:r>
              <a:rPr lang="en-US" sz="2000" dirty="0">
                <a:solidFill>
                  <a:srgbClr val="7030A0"/>
                </a:solidFill>
              </a:rPr>
              <a:t>q1</a:t>
            </a:r>
            <a:r>
              <a:rPr lang="en-US" sz="2000" dirty="0"/>
              <a:t> and </a:t>
            </a:r>
            <a:r>
              <a:rPr lang="en-US" sz="2000" dirty="0">
                <a:solidFill>
                  <a:schemeClr val="accent2"/>
                </a:solidFill>
              </a:rPr>
              <a:t>k1</a:t>
            </a:r>
            <a:r>
              <a:rPr lang="en-US" sz="2000" dirty="0"/>
              <a:t>. The second score would be the dot product of </a:t>
            </a:r>
            <a:r>
              <a:rPr lang="en-US" sz="2000" dirty="0">
                <a:solidFill>
                  <a:srgbClr val="7030A0"/>
                </a:solidFill>
              </a:rPr>
              <a:t>q1</a:t>
            </a:r>
            <a:r>
              <a:rPr lang="en-US" sz="2000" dirty="0"/>
              <a:t> and </a:t>
            </a:r>
            <a:r>
              <a:rPr lang="en-US" sz="2000" dirty="0">
                <a:solidFill>
                  <a:schemeClr val="accent2"/>
                </a:solidFill>
              </a:rPr>
              <a:t>k2</a:t>
            </a:r>
            <a:r>
              <a:rPr lang="en-US" sz="2000" dirty="0"/>
              <a:t>.</a:t>
            </a:r>
          </a:p>
        </p:txBody>
      </p:sp>
    </p:spTree>
    <p:extLst>
      <p:ext uri="{BB962C8B-B14F-4D97-AF65-F5344CB8AC3E}">
        <p14:creationId xmlns:p14="http://schemas.microsoft.com/office/powerpoint/2010/main" val="1758433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AD2495-6466-46CA-A9F2-888E51C4AC93}"/>
              </a:ext>
            </a:extLst>
          </p:cNvPr>
          <p:cNvSpPr>
            <a:spLocks noGrp="1"/>
          </p:cNvSpPr>
          <p:nvPr>
            <p:ph type="title"/>
          </p:nvPr>
        </p:nvSpPr>
        <p:spPr>
          <a:xfrm>
            <a:off x="96635" y="57713"/>
            <a:ext cx="7886700" cy="994172"/>
          </a:xfrm>
        </p:spPr>
        <p:txBody>
          <a:bodyPr/>
          <a:lstStyle/>
          <a:p>
            <a:r>
              <a:rPr lang="en-CA" dirty="0"/>
              <a:t>Self Attention</a:t>
            </a:r>
          </a:p>
        </p:txBody>
      </p:sp>
      <p:sp>
        <p:nvSpPr>
          <p:cNvPr id="3" name="Content Placeholder 2">
            <a:extLst>
              <a:ext uri="{FF2B5EF4-FFF2-40B4-BE49-F238E27FC236}">
                <a16:creationId xmlns="" xmlns:a16="http://schemas.microsoft.com/office/drawing/2014/main" id="{052A7A5F-AF74-4C48-B058-00FDCCD9AFA2}"/>
              </a:ext>
            </a:extLst>
          </p:cNvPr>
          <p:cNvSpPr>
            <a:spLocks noGrp="1"/>
          </p:cNvSpPr>
          <p:nvPr>
            <p:ph idx="1"/>
          </p:nvPr>
        </p:nvSpPr>
        <p:spPr>
          <a:xfrm>
            <a:off x="96635" y="672624"/>
            <a:ext cx="3062201" cy="3690191"/>
          </a:xfrm>
        </p:spPr>
        <p:txBody>
          <a:bodyPr>
            <a:normAutofit lnSpcReduction="10000"/>
          </a:bodyPr>
          <a:lstStyle/>
          <a:p>
            <a:r>
              <a:rPr lang="en-US" b="1" dirty="0"/>
              <a:t>Step 3</a:t>
            </a:r>
            <a:r>
              <a:rPr lang="en-US" dirty="0"/>
              <a:t> divide scores by the square root of the dimension of the </a:t>
            </a:r>
            <a:r>
              <a:rPr lang="en-US" dirty="0">
                <a:solidFill>
                  <a:schemeClr val="accent2"/>
                </a:solidFill>
              </a:rPr>
              <a:t>key vectors  </a:t>
            </a:r>
            <a:r>
              <a:rPr lang="en-US" dirty="0"/>
              <a:t>(more stable gradients</a:t>
            </a:r>
            <a:r>
              <a:rPr lang="en-US" dirty="0" smtClean="0"/>
              <a:t>).</a:t>
            </a:r>
          </a:p>
          <a:p>
            <a:r>
              <a:rPr lang="en-US" dirty="0" smtClean="0"/>
              <a:t>In </a:t>
            </a:r>
            <a:r>
              <a:rPr lang="en-US" dirty="0"/>
              <a:t>the paper the dimension of the key vector is 64, so that will be 8. The reason behind that is if the dot products become large, this causes some self-attention scores to be very small after we apply </a:t>
            </a:r>
            <a:r>
              <a:rPr lang="en-US" dirty="0" err="1"/>
              <a:t>softmax</a:t>
            </a:r>
            <a:r>
              <a:rPr lang="en-US" dirty="0"/>
              <a:t> function in the future.</a:t>
            </a:r>
            <a:r>
              <a:rPr lang="en-US" dirty="0" smtClean="0"/>
              <a:t> </a:t>
            </a:r>
            <a:endParaRPr lang="en-US" dirty="0"/>
          </a:p>
          <a:p>
            <a:r>
              <a:rPr lang="en-US" b="1" dirty="0"/>
              <a:t>Step 4</a:t>
            </a:r>
            <a:r>
              <a:rPr lang="en-US" dirty="0"/>
              <a:t> pass result through a </a:t>
            </a:r>
            <a:r>
              <a:rPr lang="en-US" dirty="0" err="1"/>
              <a:t>softmax</a:t>
            </a:r>
            <a:r>
              <a:rPr lang="en-US" dirty="0"/>
              <a:t> operation. (all positive and add up to 1)</a:t>
            </a:r>
            <a:endParaRPr lang="en-CA" dirty="0"/>
          </a:p>
        </p:txBody>
      </p:sp>
      <p:pic>
        <p:nvPicPr>
          <p:cNvPr id="4" name="Picture 3">
            <a:extLst>
              <a:ext uri="{FF2B5EF4-FFF2-40B4-BE49-F238E27FC236}">
                <a16:creationId xmlns="" xmlns:a16="http://schemas.microsoft.com/office/drawing/2014/main" id="{E067ADCA-A55F-4B8E-8C94-A1D80AA7E9F5}"/>
              </a:ext>
            </a:extLst>
          </p:cNvPr>
          <p:cNvPicPr>
            <a:picLocks noChangeAspect="1"/>
          </p:cNvPicPr>
          <p:nvPr/>
        </p:nvPicPr>
        <p:blipFill>
          <a:blip r:embed="rId3"/>
          <a:stretch>
            <a:fillRect/>
          </a:stretch>
        </p:blipFill>
        <p:spPr>
          <a:xfrm>
            <a:off x="3265132" y="320040"/>
            <a:ext cx="5651427" cy="4145973"/>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 xmlns:a16="http://schemas.microsoft.com/office/drawing/2014/main" id="{817AB549-5C49-41D8-BB4F-1B6719CD5F58}"/>
                  </a:ext>
                </a:extLst>
              </p14:cNvPr>
              <p14:cNvContentPartPr/>
              <p14:nvPr/>
            </p14:nvContentPartPr>
            <p14:xfrm>
              <a:off x="336633" y="1188131"/>
              <a:ext cx="726570" cy="4590"/>
            </p14:xfrm>
          </p:contentPart>
        </mc:Choice>
        <mc:Fallback xmlns="">
          <p:pic>
            <p:nvPicPr>
              <p:cNvPr id="6" name="Ink 5">
                <a:extLst>
                  <a:ext uri="{FF2B5EF4-FFF2-40B4-BE49-F238E27FC236}">
                    <a16:creationId xmlns:a16="http://schemas.microsoft.com/office/drawing/2014/main" id="{817AB549-5C49-41D8-BB4F-1B6719CD5F58}"/>
                  </a:ext>
                </a:extLst>
              </p:cNvPr>
              <p:cNvPicPr/>
              <p:nvPr/>
            </p:nvPicPr>
            <p:blipFill>
              <a:blip r:embed="rId5"/>
              <a:stretch>
                <a:fillRect/>
              </a:stretch>
            </p:blipFill>
            <p:spPr>
              <a:xfrm>
                <a:off x="376844" y="1440535"/>
                <a:ext cx="111240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 xmlns:a16="http://schemas.microsoft.com/office/drawing/2014/main" id="{F665C43A-A73D-4F75-9B45-3AB062AB2947}"/>
                  </a:ext>
                </a:extLst>
              </p14:cNvPr>
              <p14:cNvContentPartPr/>
              <p14:nvPr/>
            </p14:nvContentPartPr>
            <p14:xfrm>
              <a:off x="3283143" y="3723701"/>
              <a:ext cx="1469340" cy="66960"/>
            </p14:xfrm>
          </p:contentPart>
        </mc:Choice>
        <mc:Fallback xmlns="">
          <p:pic>
            <p:nvPicPr>
              <p:cNvPr id="7" name="Ink 6">
                <a:extLst>
                  <a:ext uri="{FF2B5EF4-FFF2-40B4-BE49-F238E27FC236}">
                    <a16:creationId xmlns:a16="http://schemas.microsoft.com/office/drawing/2014/main" id="{F665C43A-A73D-4F75-9B45-3AB062AB2947}"/>
                  </a:ext>
                </a:extLst>
              </p:cNvPr>
              <p:cNvPicPr/>
              <p:nvPr/>
            </p:nvPicPr>
            <p:blipFill>
              <a:blip r:embed="rId7"/>
              <a:stretch>
                <a:fillRect/>
              </a:stretch>
            </p:blipFill>
            <p:spPr>
              <a:xfrm>
                <a:off x="4305884" y="4821295"/>
                <a:ext cx="2102760" cy="376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 xmlns:a16="http://schemas.microsoft.com/office/drawing/2014/main" id="{34823CBE-5E98-46A4-A680-147FAA7090AF}"/>
                  </a:ext>
                </a:extLst>
              </p14:cNvPr>
              <p14:cNvContentPartPr/>
              <p14:nvPr/>
            </p14:nvContentPartPr>
            <p14:xfrm>
              <a:off x="348783" y="2793011"/>
              <a:ext cx="680670" cy="29970"/>
            </p14:xfrm>
          </p:contentPart>
        </mc:Choice>
        <mc:Fallback xmlns="">
          <p:pic>
            <p:nvPicPr>
              <p:cNvPr id="8" name="Ink 7">
                <a:extLst>
                  <a:ext uri="{FF2B5EF4-FFF2-40B4-BE49-F238E27FC236}">
                    <a16:creationId xmlns:a16="http://schemas.microsoft.com/office/drawing/2014/main" id="{34823CBE-5E98-46A4-A680-147FAA7090AF}"/>
                  </a:ext>
                </a:extLst>
              </p:cNvPr>
              <p:cNvPicPr/>
              <p:nvPr/>
            </p:nvPicPr>
            <p:blipFill>
              <a:blip r:embed="rId9"/>
              <a:stretch>
                <a:fillRect/>
              </a:stretch>
            </p:blipFill>
            <p:spPr>
              <a:xfrm>
                <a:off x="393044" y="3580015"/>
                <a:ext cx="105120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 xmlns:a16="http://schemas.microsoft.com/office/drawing/2014/main" id="{FE913276-5AC7-412D-A721-AFF89D6E6B82}"/>
                  </a:ext>
                </a:extLst>
              </p14:cNvPr>
              <p14:cNvContentPartPr/>
              <p14:nvPr/>
            </p14:nvContentPartPr>
            <p14:xfrm>
              <a:off x="3204303" y="4189451"/>
              <a:ext cx="857250" cy="135270"/>
            </p14:xfrm>
          </p:contentPart>
        </mc:Choice>
        <mc:Fallback xmlns="">
          <p:pic>
            <p:nvPicPr>
              <p:cNvPr id="9" name="Ink 8">
                <a:extLst>
                  <a:ext uri="{FF2B5EF4-FFF2-40B4-BE49-F238E27FC236}">
                    <a16:creationId xmlns:a16="http://schemas.microsoft.com/office/drawing/2014/main" id="{FE913276-5AC7-412D-A721-AFF89D6E6B82}"/>
                  </a:ext>
                </a:extLst>
              </p:cNvPr>
              <p:cNvPicPr/>
              <p:nvPr/>
            </p:nvPicPr>
            <p:blipFill>
              <a:blip r:embed="rId11"/>
              <a:stretch>
                <a:fillRect/>
              </a:stretch>
            </p:blipFill>
            <p:spPr>
              <a:xfrm>
                <a:off x="4200764" y="5441935"/>
                <a:ext cx="1286640" cy="468000"/>
              </a:xfrm>
              <a:prstGeom prst="rect">
                <a:avLst/>
              </a:prstGeom>
            </p:spPr>
          </p:pic>
        </mc:Fallback>
      </mc:AlternateContent>
      <p:sp>
        <p:nvSpPr>
          <p:cNvPr id="11" name="Content Placeholder 2">
            <a:extLst>
              <a:ext uri="{FF2B5EF4-FFF2-40B4-BE49-F238E27FC236}">
                <a16:creationId xmlns="" xmlns:a16="http://schemas.microsoft.com/office/drawing/2014/main" id="{FDB56BF0-7CC6-4488-AF0E-0F183623F26E}"/>
              </a:ext>
            </a:extLst>
          </p:cNvPr>
          <p:cNvSpPr txBox="1">
            <a:spLocks/>
          </p:cNvSpPr>
          <p:nvPr/>
        </p:nvSpPr>
        <p:spPr>
          <a:xfrm>
            <a:off x="377878" y="4529097"/>
            <a:ext cx="7548996" cy="591919"/>
          </a:xfrm>
          <a:prstGeom prst="rect">
            <a:avLst/>
          </a:prstGeom>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Intuition</a:t>
            </a:r>
            <a:r>
              <a:rPr lang="en-US" dirty="0"/>
              <a:t>: </a:t>
            </a:r>
            <a:r>
              <a:rPr lang="en-US" dirty="0" err="1"/>
              <a:t>softmax</a:t>
            </a:r>
            <a:r>
              <a:rPr lang="en-US" dirty="0"/>
              <a:t> score determines how much each word will be expressed at this position. </a:t>
            </a:r>
            <a:endParaRPr lang="en-CA" dirty="0"/>
          </a:p>
        </p:txBody>
      </p:sp>
    </p:spTree>
    <p:extLst>
      <p:ext uri="{BB962C8B-B14F-4D97-AF65-F5344CB8AC3E}">
        <p14:creationId xmlns:p14="http://schemas.microsoft.com/office/powerpoint/2010/main" val="955100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24</a:t>
            </a:fld>
            <a:endParaRPr sz="1400" b="1">
              <a:solidFill>
                <a:srgbClr val="000000"/>
              </a:solidFill>
              <a:latin typeface="Calibri"/>
              <a:ea typeface="Calibri"/>
              <a:cs typeface="Calibri"/>
              <a:sym typeface="Calibri"/>
            </a:endParaRPr>
          </a:p>
        </p:txBody>
      </p:sp>
      <p:pic>
        <p:nvPicPr>
          <p:cNvPr id="6" name="Picture 5" descr="Screen Shot 2023-08-29 at 8.50.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506"/>
            <a:ext cx="9144000" cy="4756994"/>
          </a:xfrm>
          <a:prstGeom prst="rect">
            <a:avLst/>
          </a:prstGeom>
        </p:spPr>
      </p:pic>
    </p:spTree>
    <p:extLst>
      <p:ext uri="{BB962C8B-B14F-4D97-AF65-F5344CB8AC3E}">
        <p14:creationId xmlns:p14="http://schemas.microsoft.com/office/powerpoint/2010/main" val="1192440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E66C1A-794C-4E81-9D5E-5F304102A109}"/>
              </a:ext>
            </a:extLst>
          </p:cNvPr>
          <p:cNvSpPr>
            <a:spLocks noGrp="1"/>
          </p:cNvSpPr>
          <p:nvPr>
            <p:ph type="title"/>
          </p:nvPr>
        </p:nvSpPr>
        <p:spPr>
          <a:xfrm>
            <a:off x="126705" y="262229"/>
            <a:ext cx="7886700" cy="994172"/>
          </a:xfrm>
        </p:spPr>
        <p:txBody>
          <a:bodyPr/>
          <a:lstStyle/>
          <a:p>
            <a:r>
              <a:rPr lang="en-CA" dirty="0" smtClean="0"/>
              <a:t>Other Ways to Compute Attention</a:t>
            </a:r>
            <a:endParaRPr lang="en-C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452" y="710473"/>
            <a:ext cx="7911548" cy="4397730"/>
          </a:xfrm>
          <a:prstGeom prst="rect">
            <a:avLst/>
          </a:prstGeom>
        </p:spPr>
      </p:pic>
    </p:spTree>
    <p:extLst>
      <p:ext uri="{BB962C8B-B14F-4D97-AF65-F5344CB8AC3E}">
        <p14:creationId xmlns:p14="http://schemas.microsoft.com/office/powerpoint/2010/main" val="218585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E66C1A-794C-4E81-9D5E-5F304102A109}"/>
              </a:ext>
            </a:extLst>
          </p:cNvPr>
          <p:cNvSpPr>
            <a:spLocks noGrp="1"/>
          </p:cNvSpPr>
          <p:nvPr>
            <p:ph type="title"/>
          </p:nvPr>
        </p:nvSpPr>
        <p:spPr>
          <a:xfrm>
            <a:off x="126705" y="262229"/>
            <a:ext cx="7886700" cy="994172"/>
          </a:xfrm>
        </p:spPr>
        <p:txBody>
          <a:bodyPr/>
          <a:lstStyle/>
          <a:p>
            <a:r>
              <a:rPr lang="en-CA" dirty="0" smtClean="0"/>
              <a:t>Other Ways to Compute Attention</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3800"/>
            <a:ext cx="9144000" cy="2744447"/>
          </a:xfrm>
          <a:prstGeom prst="rect">
            <a:avLst/>
          </a:prstGeom>
        </p:spPr>
      </p:pic>
    </p:spTree>
    <p:extLst>
      <p:ext uri="{BB962C8B-B14F-4D97-AF65-F5344CB8AC3E}">
        <p14:creationId xmlns:p14="http://schemas.microsoft.com/office/powerpoint/2010/main" val="980678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AD2495-6466-46CA-A9F2-888E51C4AC93}"/>
              </a:ext>
            </a:extLst>
          </p:cNvPr>
          <p:cNvSpPr>
            <a:spLocks noGrp="1"/>
          </p:cNvSpPr>
          <p:nvPr>
            <p:ph type="title"/>
          </p:nvPr>
        </p:nvSpPr>
        <p:spPr>
          <a:xfrm>
            <a:off x="96635" y="57713"/>
            <a:ext cx="6212725" cy="719528"/>
          </a:xfrm>
        </p:spPr>
        <p:txBody>
          <a:bodyPr/>
          <a:lstStyle/>
          <a:p>
            <a:r>
              <a:rPr lang="en-CA" dirty="0"/>
              <a:t>Self Attention</a:t>
            </a:r>
          </a:p>
        </p:txBody>
      </p:sp>
      <p:sp>
        <p:nvSpPr>
          <p:cNvPr id="3" name="Content Placeholder 2">
            <a:extLst>
              <a:ext uri="{FF2B5EF4-FFF2-40B4-BE49-F238E27FC236}">
                <a16:creationId xmlns="" xmlns:a16="http://schemas.microsoft.com/office/drawing/2014/main" id="{052A7A5F-AF74-4C48-B058-00FDCCD9AFA2}"/>
              </a:ext>
            </a:extLst>
          </p:cNvPr>
          <p:cNvSpPr>
            <a:spLocks noGrp="1"/>
          </p:cNvSpPr>
          <p:nvPr>
            <p:ph idx="1"/>
          </p:nvPr>
        </p:nvSpPr>
        <p:spPr>
          <a:xfrm>
            <a:off x="96636" y="672090"/>
            <a:ext cx="3635915" cy="1924396"/>
          </a:xfrm>
        </p:spPr>
        <p:txBody>
          <a:bodyPr/>
          <a:lstStyle/>
          <a:p>
            <a:r>
              <a:rPr lang="en-US" b="1" dirty="0"/>
              <a:t>Step6</a:t>
            </a:r>
            <a:r>
              <a:rPr lang="en-US" dirty="0"/>
              <a:t> : sum up the weighted </a:t>
            </a:r>
            <a:r>
              <a:rPr lang="en-US" dirty="0">
                <a:solidFill>
                  <a:schemeClr val="accent1">
                    <a:lumMod val="75000"/>
                  </a:schemeClr>
                </a:solidFill>
              </a:rPr>
              <a:t>value vectors</a:t>
            </a:r>
            <a:r>
              <a:rPr lang="en-US" dirty="0"/>
              <a:t>. This produces </a:t>
            </a:r>
            <a:r>
              <a:rPr lang="en-US" dirty="0">
                <a:solidFill>
                  <a:srgbClr val="FF99CC"/>
                </a:solidFill>
              </a:rPr>
              <a:t>the output of the self-attention layer </a:t>
            </a:r>
            <a:r>
              <a:rPr lang="en-US" dirty="0"/>
              <a:t>at this position</a:t>
            </a:r>
            <a:endParaRPr lang="en-CA" dirty="0"/>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 xmlns:a16="http://schemas.microsoft.com/office/drawing/2014/main" id="{F665C43A-A73D-4F75-9B45-3AB062AB2947}"/>
                  </a:ext>
                </a:extLst>
              </p14:cNvPr>
              <p14:cNvContentPartPr/>
              <p14:nvPr/>
            </p14:nvContentPartPr>
            <p14:xfrm>
              <a:off x="1114384" y="825323"/>
              <a:ext cx="1469340" cy="66960"/>
            </p14:xfrm>
          </p:contentPart>
        </mc:Choice>
        <mc:Fallback xmlns="">
          <p:pic>
            <p:nvPicPr>
              <p:cNvPr id="7" name="Ink 6">
                <a:extLst>
                  <a:ext uri="{FF2B5EF4-FFF2-40B4-BE49-F238E27FC236}">
                    <a16:creationId xmlns:a16="http://schemas.microsoft.com/office/drawing/2014/main" id="{F665C43A-A73D-4F75-9B45-3AB062AB2947}"/>
                  </a:ext>
                </a:extLst>
              </p:cNvPr>
              <p:cNvPicPr/>
              <p:nvPr/>
            </p:nvPicPr>
            <p:blipFill>
              <a:blip r:embed="rId4"/>
              <a:stretch>
                <a:fillRect/>
              </a:stretch>
            </p:blipFill>
            <p:spPr>
              <a:xfrm>
                <a:off x="1414205" y="956791"/>
                <a:ext cx="2102760" cy="376920"/>
              </a:xfrm>
              <a:prstGeom prst="rect">
                <a:avLst/>
              </a:prstGeom>
            </p:spPr>
          </p:pic>
        </mc:Fallback>
      </mc:AlternateContent>
      <p:sp>
        <p:nvSpPr>
          <p:cNvPr id="11" name="Content Placeholder 2">
            <a:extLst>
              <a:ext uri="{FF2B5EF4-FFF2-40B4-BE49-F238E27FC236}">
                <a16:creationId xmlns="" xmlns:a16="http://schemas.microsoft.com/office/drawing/2014/main" id="{FDB56BF0-7CC6-4488-AF0E-0F183623F26E}"/>
              </a:ext>
            </a:extLst>
          </p:cNvPr>
          <p:cNvSpPr txBox="1">
            <a:spLocks/>
          </p:cNvSpPr>
          <p:nvPr/>
        </p:nvSpPr>
        <p:spPr>
          <a:xfrm>
            <a:off x="102778" y="2111398"/>
            <a:ext cx="3915035" cy="2925296"/>
          </a:xfrm>
          <a:prstGeom prst="rect">
            <a:avLst/>
          </a:prstGeom>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More details:</a:t>
            </a:r>
          </a:p>
          <a:p>
            <a:r>
              <a:rPr lang="en-US" dirty="0"/>
              <a:t>What we have seen for a word is done </a:t>
            </a:r>
            <a:r>
              <a:rPr lang="en-US" b="1" dirty="0"/>
              <a:t>for all words </a:t>
            </a:r>
            <a:r>
              <a:rPr lang="en-US" dirty="0"/>
              <a:t>(using matrices) </a:t>
            </a:r>
          </a:p>
          <a:p>
            <a:r>
              <a:rPr lang="en-CA" dirty="0"/>
              <a:t>Need to </a:t>
            </a:r>
            <a:r>
              <a:rPr lang="en-CA" b="1" dirty="0"/>
              <a:t>encode position </a:t>
            </a:r>
            <a:r>
              <a:rPr lang="en-CA" dirty="0"/>
              <a:t>of words</a:t>
            </a:r>
          </a:p>
          <a:p>
            <a:r>
              <a:rPr lang="en-CA" dirty="0"/>
              <a:t>And improved using a mechanism called “</a:t>
            </a:r>
            <a:r>
              <a:rPr lang="en-CA" b="1" dirty="0"/>
              <a:t>multi-headed</a:t>
            </a:r>
            <a:r>
              <a:rPr lang="en-CA" dirty="0"/>
              <a:t>” attention</a:t>
            </a:r>
          </a:p>
          <a:p>
            <a:pPr marL="0" indent="0">
              <a:buNone/>
            </a:pPr>
            <a:r>
              <a:rPr lang="en-US" dirty="0" smtClean="0"/>
              <a:t>see </a:t>
            </a:r>
            <a:r>
              <a:rPr lang="en-CA" dirty="0">
                <a:hlinkClick r:id="rId5"/>
              </a:rPr>
              <a:t>https://jalammar.github.io/illustrated-transformer/</a:t>
            </a:r>
            <a:endParaRPr lang="en-CA" dirty="0"/>
          </a:p>
          <a:p>
            <a:pPr marL="0" indent="0">
              <a:buNone/>
            </a:pPr>
            <a:endParaRPr lang="en-CA" dirty="0"/>
          </a:p>
        </p:txBody>
      </p:sp>
      <p:pic>
        <p:nvPicPr>
          <p:cNvPr id="5" name="Picture 4">
            <a:extLst>
              <a:ext uri="{FF2B5EF4-FFF2-40B4-BE49-F238E27FC236}">
                <a16:creationId xmlns="" xmlns:a16="http://schemas.microsoft.com/office/drawing/2014/main" id="{342333D6-62CB-43BE-AC11-85A5A03E9B87}"/>
              </a:ext>
            </a:extLst>
          </p:cNvPr>
          <p:cNvPicPr>
            <a:picLocks noChangeAspect="1"/>
          </p:cNvPicPr>
          <p:nvPr/>
        </p:nvPicPr>
        <p:blipFill>
          <a:blip r:embed="rId6"/>
          <a:stretch>
            <a:fillRect/>
          </a:stretch>
        </p:blipFill>
        <p:spPr>
          <a:xfrm>
            <a:off x="4017813" y="11993"/>
            <a:ext cx="4977581" cy="5143500"/>
          </a:xfrm>
          <a:prstGeom prst="rect">
            <a:avLst/>
          </a:prstGeom>
        </p:spPr>
      </p:pic>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 xmlns:a16="http://schemas.microsoft.com/office/drawing/2014/main" id="{06AA7D07-0230-415B-97C2-7F3E45494EAC}"/>
                  </a:ext>
                </a:extLst>
              </p14:cNvPr>
              <p14:cNvContentPartPr/>
              <p14:nvPr/>
            </p14:nvContentPartPr>
            <p14:xfrm>
              <a:off x="4152376" y="3910614"/>
              <a:ext cx="432159" cy="400664"/>
            </p14:xfrm>
          </p:contentPart>
        </mc:Choice>
        <mc:Fallback xmlns="">
          <p:pic>
            <p:nvPicPr>
              <p:cNvPr id="12" name="Ink 11">
                <a:extLst>
                  <a:ext uri="{FF2B5EF4-FFF2-40B4-BE49-F238E27FC236}">
                    <a16:creationId xmlns:a16="http://schemas.microsoft.com/office/drawing/2014/main" id="{06AA7D07-0230-415B-97C2-7F3E45494EAC}"/>
                  </a:ext>
                </a:extLst>
              </p:cNvPr>
              <p:cNvPicPr/>
              <p:nvPr/>
            </p:nvPicPr>
            <p:blipFill>
              <a:blip r:embed="rId4"/>
              <a:stretch>
                <a:fillRect/>
              </a:stretch>
            </p:blipFill>
            <p:spPr>
              <a:xfrm>
                <a:off x="5464519" y="5069475"/>
                <a:ext cx="719815" cy="823211"/>
              </a:xfrm>
              <a:prstGeom prst="rect">
                <a:avLst/>
              </a:prstGeom>
            </p:spPr>
          </p:pic>
        </mc:Fallback>
      </mc:AlternateContent>
    </p:spTree>
    <p:extLst>
      <p:ext uri="{BB962C8B-B14F-4D97-AF65-F5344CB8AC3E}">
        <p14:creationId xmlns:p14="http://schemas.microsoft.com/office/powerpoint/2010/main" val="246644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28</a:t>
            </a:fld>
            <a:endParaRPr sz="1400" b="1">
              <a:solidFill>
                <a:srgbClr val="000000"/>
              </a:solidFill>
              <a:latin typeface="Calibri"/>
              <a:ea typeface="Calibri"/>
              <a:cs typeface="Calibri"/>
              <a:sym typeface="Calibri"/>
            </a:endParaRPr>
          </a:p>
        </p:txBody>
      </p:sp>
      <p:pic>
        <p:nvPicPr>
          <p:cNvPr id="3" name="Picture 2" descr="Screen Shot 2023-08-29 at 8.51.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5388"/>
            <a:ext cx="9144000" cy="4818112"/>
          </a:xfrm>
          <a:prstGeom prst="rect">
            <a:avLst/>
          </a:prstGeom>
        </p:spPr>
      </p:pic>
    </p:spTree>
    <p:extLst>
      <p:ext uri="{BB962C8B-B14F-4D97-AF65-F5344CB8AC3E}">
        <p14:creationId xmlns:p14="http://schemas.microsoft.com/office/powerpoint/2010/main" val="1601302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29</a:t>
            </a:fld>
            <a:endParaRPr sz="1400" b="1">
              <a:solidFill>
                <a:srgbClr val="000000"/>
              </a:solidFill>
              <a:latin typeface="Calibri"/>
              <a:ea typeface="Calibri"/>
              <a:cs typeface="Calibri"/>
              <a:sym typeface="Calibri"/>
            </a:endParaRPr>
          </a:p>
        </p:txBody>
      </p:sp>
      <p:pic>
        <p:nvPicPr>
          <p:cNvPr id="2" name="Picture 1" descr="Screen Shot 2023-08-29 at 8.52.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3594"/>
            <a:ext cx="9144000" cy="4593792"/>
          </a:xfrm>
          <a:prstGeom prst="rect">
            <a:avLst/>
          </a:prstGeom>
        </p:spPr>
      </p:pic>
    </p:spTree>
    <p:extLst>
      <p:ext uri="{BB962C8B-B14F-4D97-AF65-F5344CB8AC3E}">
        <p14:creationId xmlns:p14="http://schemas.microsoft.com/office/powerpoint/2010/main" val="2505936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Vanilla Encoder-Decoder Limitations</a:t>
            </a:r>
            <a:endParaRPr lang="en-US" b="1" dirty="0">
              <a:latin typeface="+mn-lt"/>
            </a:endParaRPr>
          </a:p>
        </p:txBody>
      </p:sp>
      <p:sp>
        <p:nvSpPr>
          <p:cNvPr id="3" name="Content Placeholder 2">
            <a:extLst>
              <a:ext uri="{FF2B5EF4-FFF2-40B4-BE49-F238E27FC236}">
                <a16:creationId xmlns="" xmlns:a16="http://schemas.microsoft.com/office/drawing/2014/main" id="{AE0C1EBF-1C04-934E-810F-A4E3DE03D0F0}"/>
              </a:ext>
            </a:extLst>
          </p:cNvPr>
          <p:cNvSpPr>
            <a:spLocks noGrp="1"/>
          </p:cNvSpPr>
          <p:nvPr>
            <p:ph idx="1"/>
          </p:nvPr>
        </p:nvSpPr>
        <p:spPr>
          <a:xfrm>
            <a:off x="306609" y="521376"/>
            <a:ext cx="8450825" cy="4125858"/>
          </a:xfrm>
        </p:spPr>
        <p:txBody>
          <a:bodyPr>
            <a:normAutofit fontScale="92500" lnSpcReduction="20000"/>
          </a:bodyPr>
          <a:lstStyle/>
          <a:p>
            <a:pPr>
              <a:lnSpc>
                <a:spcPct val="110000"/>
              </a:lnSpc>
            </a:pPr>
            <a:r>
              <a:rPr lang="en-US" sz="2400" dirty="0" smtClean="0"/>
              <a:t>Pass </a:t>
            </a:r>
            <a:r>
              <a:rPr lang="en-US" sz="2400" dirty="0"/>
              <a:t>only the last hidden state from the encoder to the </a:t>
            </a:r>
            <a:r>
              <a:rPr lang="en-US" sz="2400" dirty="0" smtClean="0"/>
              <a:t>decoder</a:t>
            </a:r>
          </a:p>
          <a:p>
            <a:pPr>
              <a:lnSpc>
                <a:spcPct val="110000"/>
              </a:lnSpc>
            </a:pPr>
            <a:r>
              <a:rPr lang="en-US" sz="2400" dirty="0"/>
              <a:t>I</a:t>
            </a:r>
            <a:r>
              <a:rPr lang="en-US" sz="2400" dirty="0" smtClean="0"/>
              <a:t>nformation </a:t>
            </a:r>
            <a:r>
              <a:rPr lang="en-US" sz="2400" dirty="0"/>
              <a:t>has to be compressed into a fixed length vector and information can be lost in this compression. Especially information found early in the sequence tends to be “forgotten” after the entire sequence is </a:t>
            </a:r>
            <a:r>
              <a:rPr lang="en-US" sz="2400" dirty="0" smtClean="0"/>
              <a:t>processed</a:t>
            </a:r>
          </a:p>
          <a:p>
            <a:pPr>
              <a:lnSpc>
                <a:spcPct val="110000"/>
              </a:lnSpc>
            </a:pPr>
            <a:r>
              <a:rPr lang="en-US" sz="2400" dirty="0" smtClean="0"/>
              <a:t>One Solution: Adding bi-directional </a:t>
            </a:r>
            <a:r>
              <a:rPr lang="en-US" sz="2400" dirty="0"/>
              <a:t>layers remedies this by processing the input in reversed order. While this helps for shorter sequences, the problem still persists for long input sequences. </a:t>
            </a:r>
            <a:endParaRPr lang="en-US" sz="2400" dirty="0" smtClean="0"/>
          </a:p>
          <a:p>
            <a:pPr>
              <a:lnSpc>
                <a:spcPct val="110000"/>
              </a:lnSpc>
            </a:pPr>
            <a:r>
              <a:rPr lang="en-US" sz="2400" dirty="0" smtClean="0"/>
              <a:t>Another solution: The </a:t>
            </a:r>
            <a:r>
              <a:rPr lang="en-US" sz="2400" dirty="0"/>
              <a:t>development of attention enables the decoder to attend to the whole sequence and thus use the context of the entire sequence during the decoding step.</a:t>
            </a:r>
            <a:endParaRPr lang="en-US" sz="2400" dirty="0" smtClean="0"/>
          </a:p>
        </p:txBody>
      </p:sp>
    </p:spTree>
    <p:extLst>
      <p:ext uri="{BB962C8B-B14F-4D97-AF65-F5344CB8AC3E}">
        <p14:creationId xmlns:p14="http://schemas.microsoft.com/office/powerpoint/2010/main" val="1612180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30</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78" y="177800"/>
            <a:ext cx="5499100" cy="4965700"/>
          </a:xfrm>
          <a:prstGeom prst="rect">
            <a:avLst/>
          </a:prstGeom>
        </p:spPr>
      </p:pic>
      <p:sp>
        <p:nvSpPr>
          <p:cNvPr id="4" name="Rectangle 3"/>
          <p:cNvSpPr/>
          <p:nvPr/>
        </p:nvSpPr>
        <p:spPr>
          <a:xfrm>
            <a:off x="5734878" y="890166"/>
            <a:ext cx="3071192" cy="3323987"/>
          </a:xfrm>
          <a:prstGeom prst="rect">
            <a:avLst/>
          </a:prstGeom>
        </p:spPr>
        <p:txBody>
          <a:bodyPr wrap="square">
            <a:spAutoFit/>
          </a:bodyPr>
          <a:lstStyle/>
          <a:p>
            <a:pPr marL="285750" indent="-285750">
              <a:buFont typeface="Arial" charset="0"/>
              <a:buChar char="•"/>
            </a:pPr>
            <a:r>
              <a:rPr lang="en-US" dirty="0" smtClean="0">
                <a:solidFill>
                  <a:srgbClr val="161513"/>
                </a:solidFill>
                <a:latin typeface="OracleSansVF" charset="0"/>
              </a:rPr>
              <a:t>A </a:t>
            </a:r>
            <a:r>
              <a:rPr lang="en-US" dirty="0">
                <a:solidFill>
                  <a:srgbClr val="161513"/>
                </a:solidFill>
                <a:latin typeface="OracleSansVF" charset="0"/>
              </a:rPr>
              <a:t>visualization of the outputs upon using two heads. </a:t>
            </a:r>
            <a:endParaRPr lang="en-US" dirty="0" smtClean="0">
              <a:solidFill>
                <a:srgbClr val="161513"/>
              </a:solidFill>
              <a:latin typeface="OracleSansVF" charset="0"/>
            </a:endParaRPr>
          </a:p>
          <a:p>
            <a:endParaRPr lang="en-US" dirty="0">
              <a:solidFill>
                <a:srgbClr val="161513"/>
              </a:solidFill>
              <a:latin typeface="OracleSansVF" charset="0"/>
            </a:endParaRPr>
          </a:p>
          <a:p>
            <a:pPr marL="285750" indent="-285750">
              <a:buFont typeface="Arial" charset="0"/>
              <a:buChar char="•"/>
            </a:pPr>
            <a:r>
              <a:rPr lang="en-US" dirty="0" smtClean="0">
                <a:solidFill>
                  <a:srgbClr val="161513"/>
                </a:solidFill>
                <a:latin typeface="OracleSansVF" charset="0"/>
              </a:rPr>
              <a:t>We </a:t>
            </a:r>
            <a:r>
              <a:rPr lang="en-US" dirty="0">
                <a:solidFill>
                  <a:srgbClr val="161513"/>
                </a:solidFill>
                <a:latin typeface="OracleSansVF" charset="0"/>
              </a:rPr>
              <a:t>can see that if the Query word is </a:t>
            </a:r>
            <a:r>
              <a:rPr lang="en-US" b="1" dirty="0">
                <a:solidFill>
                  <a:srgbClr val="161513"/>
                </a:solidFill>
                <a:latin typeface="OracleSansVF" charset="0"/>
              </a:rPr>
              <a:t>it</a:t>
            </a:r>
            <a:r>
              <a:rPr lang="en-US" dirty="0">
                <a:solidFill>
                  <a:srgbClr val="161513"/>
                </a:solidFill>
                <a:latin typeface="OracleSansVF" charset="0"/>
              </a:rPr>
              <a:t>, the first head focuses more on the words </a:t>
            </a:r>
            <a:r>
              <a:rPr lang="en-US" b="1" dirty="0">
                <a:solidFill>
                  <a:srgbClr val="161513"/>
                </a:solidFill>
                <a:latin typeface="OracleSansVF" charset="0"/>
              </a:rPr>
              <a:t>the animal,</a:t>
            </a:r>
            <a:r>
              <a:rPr lang="en-US" dirty="0">
                <a:solidFill>
                  <a:srgbClr val="161513"/>
                </a:solidFill>
                <a:latin typeface="OracleSansVF" charset="0"/>
              </a:rPr>
              <a:t> and the second head focuses more on the word </a:t>
            </a:r>
            <a:r>
              <a:rPr lang="en-US" b="1" dirty="0">
                <a:solidFill>
                  <a:srgbClr val="161513"/>
                </a:solidFill>
                <a:latin typeface="OracleSansVF" charset="0"/>
              </a:rPr>
              <a:t>tired</a:t>
            </a:r>
            <a:r>
              <a:rPr lang="en-US" dirty="0">
                <a:solidFill>
                  <a:srgbClr val="161513"/>
                </a:solidFill>
                <a:latin typeface="OracleSansVF" charset="0"/>
              </a:rPr>
              <a:t>. Hence, the final context representation will be focusing on all the words </a:t>
            </a:r>
            <a:r>
              <a:rPr lang="en-US" b="1" dirty="0">
                <a:solidFill>
                  <a:srgbClr val="161513"/>
                </a:solidFill>
                <a:latin typeface="OracleSansVF" charset="0"/>
              </a:rPr>
              <a:t>the, animal </a:t>
            </a:r>
            <a:r>
              <a:rPr lang="en-US" dirty="0">
                <a:solidFill>
                  <a:srgbClr val="161513"/>
                </a:solidFill>
                <a:latin typeface="OracleSansVF" charset="0"/>
              </a:rPr>
              <a:t>and</a:t>
            </a:r>
            <a:r>
              <a:rPr lang="en-US" b="1" dirty="0">
                <a:solidFill>
                  <a:srgbClr val="161513"/>
                </a:solidFill>
                <a:latin typeface="OracleSansVF" charset="0"/>
              </a:rPr>
              <a:t> tired,</a:t>
            </a:r>
            <a:r>
              <a:rPr lang="en-US" dirty="0">
                <a:solidFill>
                  <a:srgbClr val="161513"/>
                </a:solidFill>
                <a:latin typeface="OracleSansVF" charset="0"/>
              </a:rPr>
              <a:t> and thus is a superior representation as compared to the traditional way.</a:t>
            </a:r>
          </a:p>
          <a:p>
            <a:r>
              <a:rPr lang="en-US" dirty="0"/>
              <a:t/>
            </a:r>
            <a:br>
              <a:rPr lang="en-US" dirty="0"/>
            </a:br>
            <a:endParaRPr lang="en-US" dirty="0"/>
          </a:p>
        </p:txBody>
      </p:sp>
    </p:spTree>
    <p:extLst>
      <p:ext uri="{BB962C8B-B14F-4D97-AF65-F5344CB8AC3E}">
        <p14:creationId xmlns:p14="http://schemas.microsoft.com/office/powerpoint/2010/main" val="5132863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31</a:t>
            </a:fld>
            <a:endParaRPr sz="1400" b="1">
              <a:solidFill>
                <a:srgbClr val="000000"/>
              </a:solidFill>
              <a:latin typeface="Calibri"/>
              <a:ea typeface="Calibri"/>
              <a:cs typeface="Calibri"/>
              <a:sym typeface="Calibri"/>
            </a:endParaRPr>
          </a:p>
        </p:txBody>
      </p:sp>
      <p:pic>
        <p:nvPicPr>
          <p:cNvPr id="3" name="Picture 2" descr="Screen Shot 2023-08-29 at 8.52.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7693"/>
            <a:ext cx="9144000" cy="4652958"/>
          </a:xfrm>
          <a:prstGeom prst="rect">
            <a:avLst/>
          </a:prstGeom>
        </p:spPr>
      </p:pic>
      <p:sp>
        <p:nvSpPr>
          <p:cNvPr id="2" name="Rectangle 1"/>
          <p:cNvSpPr/>
          <p:nvPr/>
        </p:nvSpPr>
        <p:spPr>
          <a:xfrm>
            <a:off x="4184373" y="0"/>
            <a:ext cx="4572000" cy="738664"/>
          </a:xfrm>
          <a:prstGeom prst="rect">
            <a:avLst/>
          </a:prstGeom>
        </p:spPr>
        <p:txBody>
          <a:bodyPr>
            <a:spAutoFit/>
          </a:bodyPr>
          <a:lstStyle/>
          <a:p>
            <a:r>
              <a:rPr lang="en-US" dirty="0">
                <a:solidFill>
                  <a:srgbClr val="161513"/>
                </a:solidFill>
                <a:latin typeface="OracleSansVF" charset="0"/>
              </a:rPr>
              <a:t>Once we have calculated the positional encodings, we can combine them with the respective word </a:t>
            </a:r>
            <a:r>
              <a:rPr lang="en-US" dirty="0" err="1">
                <a:solidFill>
                  <a:srgbClr val="161513"/>
                </a:solidFill>
                <a:latin typeface="OracleSansVF" charset="0"/>
              </a:rPr>
              <a:t>embeddings</a:t>
            </a:r>
            <a:r>
              <a:rPr lang="en-US" dirty="0">
                <a:solidFill>
                  <a:srgbClr val="161513"/>
                </a:solidFill>
                <a:latin typeface="OracleSansVF" charset="0"/>
              </a:rPr>
              <a:t> to get the final </a:t>
            </a:r>
            <a:r>
              <a:rPr lang="en-US" b="1" dirty="0">
                <a:solidFill>
                  <a:srgbClr val="161513"/>
                </a:solidFill>
                <a:latin typeface="OracleSansVF" charset="0"/>
              </a:rPr>
              <a:t>positional word </a:t>
            </a:r>
            <a:r>
              <a:rPr lang="en-US" b="1" dirty="0" err="1">
                <a:solidFill>
                  <a:srgbClr val="161513"/>
                </a:solidFill>
                <a:latin typeface="OracleSansVF" charset="0"/>
              </a:rPr>
              <a:t>embeddings</a:t>
            </a:r>
            <a:r>
              <a:rPr lang="en-US" dirty="0">
                <a:solidFill>
                  <a:srgbClr val="161513"/>
                </a:solidFill>
                <a:latin typeface="OracleSansVF" charset="0"/>
              </a:rPr>
              <a:t>.</a:t>
            </a:r>
            <a:endParaRPr lang="en-US" dirty="0"/>
          </a:p>
        </p:txBody>
      </p:sp>
    </p:spTree>
    <p:extLst>
      <p:ext uri="{BB962C8B-B14F-4D97-AF65-F5344CB8AC3E}">
        <p14:creationId xmlns:p14="http://schemas.microsoft.com/office/powerpoint/2010/main" val="2970638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32</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619126"/>
            <a:ext cx="9144000" cy="3895475"/>
          </a:xfrm>
          <a:prstGeom prst="rect">
            <a:avLst/>
          </a:prstGeom>
        </p:spPr>
      </p:pic>
    </p:spTree>
    <p:extLst>
      <p:ext uri="{BB962C8B-B14F-4D97-AF65-F5344CB8AC3E}">
        <p14:creationId xmlns:p14="http://schemas.microsoft.com/office/powerpoint/2010/main" val="29762984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1D8BD0-B522-4D32-A436-9E3E621F33EB}"/>
              </a:ext>
            </a:extLst>
          </p:cNvPr>
          <p:cNvSpPr>
            <a:spLocks noGrp="1"/>
          </p:cNvSpPr>
          <p:nvPr>
            <p:ph type="title"/>
          </p:nvPr>
        </p:nvSpPr>
        <p:spPr>
          <a:xfrm>
            <a:off x="163286" y="-13776"/>
            <a:ext cx="7886700" cy="994172"/>
          </a:xfrm>
        </p:spPr>
        <p:txBody>
          <a:bodyPr/>
          <a:lstStyle/>
          <a:p>
            <a:r>
              <a:rPr lang="en-CA" dirty="0"/>
              <a:t>The Decoder Side</a:t>
            </a:r>
          </a:p>
        </p:txBody>
      </p:sp>
      <p:sp>
        <p:nvSpPr>
          <p:cNvPr id="3" name="Content Placeholder 2">
            <a:extLst>
              <a:ext uri="{FF2B5EF4-FFF2-40B4-BE49-F238E27FC236}">
                <a16:creationId xmlns="" xmlns:a16="http://schemas.microsoft.com/office/drawing/2014/main" id="{80A06639-386D-4302-BE4C-ED8F2F2A5BA4}"/>
              </a:ext>
            </a:extLst>
          </p:cNvPr>
          <p:cNvSpPr>
            <a:spLocks noGrp="1"/>
          </p:cNvSpPr>
          <p:nvPr>
            <p:ph idx="1"/>
          </p:nvPr>
        </p:nvSpPr>
        <p:spPr>
          <a:xfrm>
            <a:off x="371476" y="692434"/>
            <a:ext cx="7886700" cy="3263504"/>
          </a:xfrm>
        </p:spPr>
        <p:txBody>
          <a:bodyPr/>
          <a:lstStyle/>
          <a:p>
            <a:pPr fontAlgn="base"/>
            <a:r>
              <a:rPr lang="en-US" dirty="0"/>
              <a:t>Relies on most of the concepts on the encoder side</a:t>
            </a:r>
          </a:p>
          <a:p>
            <a:pPr fontAlgn="base"/>
            <a:r>
              <a:rPr lang="en-US" dirty="0"/>
              <a:t>See animation on </a:t>
            </a:r>
            <a:r>
              <a:rPr lang="en-CA" dirty="0">
                <a:hlinkClick r:id="rId2"/>
              </a:rPr>
              <a:t>https://jalammar.github.io/illustrated-transformer/</a:t>
            </a:r>
            <a:endParaRPr lang="en-CA" dirty="0"/>
          </a:p>
          <a:p>
            <a:pPr fontAlgn="base"/>
            <a:endParaRPr lang="en-US" dirty="0"/>
          </a:p>
          <a:p>
            <a:endParaRPr lang="en-CA" dirty="0"/>
          </a:p>
        </p:txBody>
      </p:sp>
      <p:pic>
        <p:nvPicPr>
          <p:cNvPr id="4" name="Picture 3">
            <a:extLst>
              <a:ext uri="{FF2B5EF4-FFF2-40B4-BE49-F238E27FC236}">
                <a16:creationId xmlns="" xmlns:a16="http://schemas.microsoft.com/office/drawing/2014/main" id="{4A250D94-A6B2-4382-9E48-10895BDA83B9}"/>
              </a:ext>
            </a:extLst>
          </p:cNvPr>
          <p:cNvPicPr>
            <a:picLocks noChangeAspect="1"/>
          </p:cNvPicPr>
          <p:nvPr/>
        </p:nvPicPr>
        <p:blipFill rotWithShape="1">
          <a:blip r:embed="rId3"/>
          <a:srcRect l="5045" r="6875"/>
          <a:stretch/>
        </p:blipFill>
        <p:spPr>
          <a:xfrm>
            <a:off x="1106261" y="1505353"/>
            <a:ext cx="5849711" cy="3638147"/>
          </a:xfrm>
          <a:prstGeom prst="rect">
            <a:avLst/>
          </a:prstGeom>
        </p:spPr>
      </p:pic>
    </p:spTree>
    <p:extLst>
      <p:ext uri="{BB962C8B-B14F-4D97-AF65-F5344CB8AC3E}">
        <p14:creationId xmlns:p14="http://schemas.microsoft.com/office/powerpoint/2010/main" val="3858147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34</a:t>
            </a:fld>
            <a:endParaRPr sz="1400" b="1">
              <a:solidFill>
                <a:srgbClr val="000000"/>
              </a:solidFill>
              <a:latin typeface="Calibri"/>
              <a:ea typeface="Calibri"/>
              <a:cs typeface="Calibri"/>
              <a:sym typeface="Calibri"/>
            </a:endParaRPr>
          </a:p>
        </p:txBody>
      </p:sp>
      <p:pic>
        <p:nvPicPr>
          <p:cNvPr id="2" name="Picture 1" descr="Screen Shot 2023-08-29 at 8.52.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617"/>
            <a:ext cx="9144000" cy="5076883"/>
          </a:xfrm>
          <a:prstGeom prst="rect">
            <a:avLst/>
          </a:prstGeom>
        </p:spPr>
      </p:pic>
    </p:spTree>
    <p:extLst>
      <p:ext uri="{BB962C8B-B14F-4D97-AF65-F5344CB8AC3E}">
        <p14:creationId xmlns:p14="http://schemas.microsoft.com/office/powerpoint/2010/main" val="12561962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F80898-2CD4-2446-8FA5-A593C1AFA329}"/>
              </a:ext>
            </a:extLst>
          </p:cNvPr>
          <p:cNvSpPr>
            <a:spLocks noGrp="1"/>
          </p:cNvSpPr>
          <p:nvPr>
            <p:ph type="title"/>
          </p:nvPr>
        </p:nvSpPr>
        <p:spPr/>
        <p:txBody>
          <a:bodyPr/>
          <a:lstStyle/>
          <a:p>
            <a:pPr algn="ctr"/>
            <a:r>
              <a:rPr lang="en-US" b="1" dirty="0" smtClean="0">
                <a:latin typeface="+mn-lt"/>
              </a:rPr>
              <a:t>Relations Among Transformer model, BERT and GPT</a:t>
            </a:r>
            <a:endParaRPr lang="en-US" b="1" dirty="0">
              <a:latin typeface="+mn-lt"/>
            </a:endParaRPr>
          </a:p>
        </p:txBody>
      </p:sp>
      <p:pic>
        <p:nvPicPr>
          <p:cNvPr id="4" name="Picture 3">
            <a:extLst>
              <a:ext uri="{FF2B5EF4-FFF2-40B4-BE49-F238E27FC236}">
                <a16:creationId xmlns="" xmlns:a16="http://schemas.microsoft.com/office/drawing/2014/main" id="{1FA7A120-BF98-5C44-A063-6E2F3CCD58B9}"/>
              </a:ext>
            </a:extLst>
          </p:cNvPr>
          <p:cNvPicPr>
            <a:picLocks noChangeAspect="1"/>
          </p:cNvPicPr>
          <p:nvPr/>
        </p:nvPicPr>
        <p:blipFill>
          <a:blip r:embed="rId2"/>
          <a:stretch>
            <a:fillRect/>
          </a:stretch>
        </p:blipFill>
        <p:spPr>
          <a:xfrm>
            <a:off x="1640898" y="1181470"/>
            <a:ext cx="5862205" cy="3330893"/>
          </a:xfrm>
          <a:prstGeom prst="rect">
            <a:avLst/>
          </a:prstGeom>
          <a:ln w="3175">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 xmlns:a16="http://schemas.microsoft.com/office/drawing/2014/main" id="{25A2FCCC-6C66-A444-9D3F-0EF6A3036E0C}"/>
              </a:ext>
            </a:extLst>
          </p:cNvPr>
          <p:cNvSpPr txBox="1"/>
          <p:nvPr/>
        </p:nvSpPr>
        <p:spPr>
          <a:xfrm>
            <a:off x="2392845" y="4646805"/>
            <a:ext cx="1854702" cy="284693"/>
          </a:xfrm>
          <a:prstGeom prst="rect">
            <a:avLst/>
          </a:prstGeom>
          <a:noFill/>
        </p:spPr>
        <p:txBody>
          <a:bodyPr wrap="none" lIns="68580" tIns="34290" rIns="68580" bIns="34290" rtlCol="0">
            <a:spAutoFit/>
          </a:bodyPr>
          <a:lstStyle/>
          <a:p>
            <a:r>
              <a:rPr lang="en-US" dirty="0"/>
              <a:t>Encoder (e.g., BERT)</a:t>
            </a:r>
          </a:p>
        </p:txBody>
      </p:sp>
      <p:sp>
        <p:nvSpPr>
          <p:cNvPr id="5" name="TextBox 4">
            <a:extLst>
              <a:ext uri="{FF2B5EF4-FFF2-40B4-BE49-F238E27FC236}">
                <a16:creationId xmlns="" xmlns:a16="http://schemas.microsoft.com/office/drawing/2014/main" id="{3670DD98-BAE0-3B45-A939-5A4E01469B6D}"/>
              </a:ext>
            </a:extLst>
          </p:cNvPr>
          <p:cNvSpPr txBox="1"/>
          <p:nvPr/>
        </p:nvSpPr>
        <p:spPr>
          <a:xfrm>
            <a:off x="5375357" y="4646805"/>
            <a:ext cx="1754852" cy="284693"/>
          </a:xfrm>
          <a:prstGeom prst="rect">
            <a:avLst/>
          </a:prstGeom>
          <a:noFill/>
        </p:spPr>
        <p:txBody>
          <a:bodyPr wrap="none" lIns="68580" tIns="34290" rIns="68580" bIns="34290" rtlCol="0">
            <a:spAutoFit/>
          </a:bodyPr>
          <a:lstStyle/>
          <a:p>
            <a:r>
              <a:rPr lang="en-US" dirty="0"/>
              <a:t>Decoder (e.g., GPT)</a:t>
            </a:r>
          </a:p>
        </p:txBody>
      </p:sp>
    </p:spTree>
    <p:extLst>
      <p:ext uri="{BB962C8B-B14F-4D97-AF65-F5344CB8AC3E}">
        <p14:creationId xmlns:p14="http://schemas.microsoft.com/office/powerpoint/2010/main" val="111549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10071" y="328498"/>
            <a:ext cx="7616833" cy="788677"/>
          </a:xfrm>
          <a:prstGeom prst="rect">
            <a:avLst/>
          </a:prstGeom>
        </p:spPr>
        <p:txBody>
          <a:bodyPr wrap="square" lIns="68580" tIns="34290" rIns="68580" bIns="34290">
            <a:spAutoFit/>
          </a:bodyPr>
          <a:lstStyle/>
          <a:p>
            <a:pPr>
              <a:lnSpc>
                <a:spcPct val="150000"/>
              </a:lnSpc>
            </a:pPr>
            <a:r>
              <a:rPr lang="en-US" altLang="zh-CN" sz="3300" b="1" dirty="0">
                <a:solidFill>
                  <a:srgbClr val="2E4864"/>
                </a:solidFill>
                <a:ea typeface="Microsoft YaHei" panose="020B0503020204020204" pitchFamily="34" charset="-122"/>
              </a:rPr>
              <a:t>Transformers, GPT-2, and BERT</a:t>
            </a:r>
          </a:p>
        </p:txBody>
      </p:sp>
      <p:sp>
        <p:nvSpPr>
          <p:cNvPr id="20" name="TextBox 4">
            <a:extLst>
              <a:ext uri="{FF2B5EF4-FFF2-40B4-BE49-F238E27FC236}">
                <a16:creationId xmlns="" xmlns:a16="http://schemas.microsoft.com/office/drawing/2014/main" id="{3ACCDF74-7CFE-6146-A057-9802E8750827}"/>
              </a:ext>
            </a:extLst>
          </p:cNvPr>
          <p:cNvSpPr txBox="1">
            <a:spLocks noChangeArrowheads="1"/>
          </p:cNvSpPr>
          <p:nvPr/>
        </p:nvSpPr>
        <p:spPr bwMode="auto">
          <a:xfrm>
            <a:off x="319479" y="1161222"/>
            <a:ext cx="7776306" cy="3111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80" tIns="34290" rIns="68580" bIns="34290">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buAutoNum type="arabicPeriod"/>
              <a:defRPr/>
            </a:pPr>
            <a:r>
              <a:rPr lang="en-CA" altLang="zh-CN" sz="2000" dirty="0">
                <a:solidFill>
                  <a:srgbClr val="2E4864"/>
                </a:solidFill>
                <a:latin typeface="+mn-lt"/>
                <a:ea typeface="Microsoft YaHei" panose="020B0503020204020204" pitchFamily="34" charset="-122"/>
              </a:rPr>
              <a:t>A transformer uses an </a:t>
            </a:r>
            <a:r>
              <a:rPr lang="en-CA" altLang="zh-CN" sz="2000" b="1" dirty="0">
                <a:solidFill>
                  <a:srgbClr val="2E4864"/>
                </a:solidFill>
                <a:latin typeface="+mn-lt"/>
                <a:ea typeface="Microsoft YaHei" panose="020B0503020204020204" pitchFamily="34" charset="-122"/>
              </a:rPr>
              <a:t>encoder stack </a:t>
            </a:r>
            <a:r>
              <a:rPr lang="en-CA" altLang="zh-CN" sz="2000" dirty="0">
                <a:solidFill>
                  <a:srgbClr val="2E4864"/>
                </a:solidFill>
                <a:latin typeface="+mn-lt"/>
                <a:ea typeface="Microsoft YaHei" panose="020B0503020204020204" pitchFamily="34" charset="-122"/>
              </a:rPr>
              <a:t>to</a:t>
            </a:r>
            <a:br>
              <a:rPr lang="en-CA" altLang="zh-CN" sz="2000" dirty="0">
                <a:solidFill>
                  <a:srgbClr val="2E4864"/>
                </a:solidFill>
                <a:latin typeface="+mn-lt"/>
                <a:ea typeface="Microsoft YaHei" panose="020B0503020204020204" pitchFamily="34" charset="-122"/>
              </a:rPr>
            </a:br>
            <a:r>
              <a:rPr lang="en-CA" altLang="zh-CN" sz="2000" dirty="0">
                <a:solidFill>
                  <a:srgbClr val="2E4864"/>
                </a:solidFill>
                <a:latin typeface="+mn-lt"/>
                <a:ea typeface="Microsoft YaHei" panose="020B0503020204020204" pitchFamily="34" charset="-122"/>
              </a:rPr>
              <a:t>model input, and uses </a:t>
            </a:r>
            <a:r>
              <a:rPr lang="en-CA" altLang="zh-CN" sz="2000" b="1" dirty="0">
                <a:solidFill>
                  <a:srgbClr val="2E4864"/>
                </a:solidFill>
                <a:latin typeface="+mn-lt"/>
                <a:ea typeface="Microsoft YaHei" panose="020B0503020204020204" pitchFamily="34" charset="-122"/>
              </a:rPr>
              <a:t>decoder stack </a:t>
            </a:r>
            <a:r>
              <a:rPr lang="en-CA" altLang="zh-CN" sz="2000" dirty="0">
                <a:solidFill>
                  <a:srgbClr val="2E4864"/>
                </a:solidFill>
                <a:latin typeface="+mn-lt"/>
                <a:ea typeface="Microsoft YaHei" panose="020B0503020204020204" pitchFamily="34" charset="-122"/>
              </a:rPr>
              <a:t>to</a:t>
            </a:r>
            <a:r>
              <a:rPr lang="en-CA" altLang="zh-CN" sz="2000" b="1" dirty="0">
                <a:solidFill>
                  <a:srgbClr val="2E4864"/>
                </a:solidFill>
                <a:latin typeface="+mn-lt"/>
                <a:ea typeface="Microsoft YaHei" panose="020B0503020204020204" pitchFamily="34" charset="-122"/>
              </a:rPr>
              <a:t/>
            </a:r>
            <a:br>
              <a:rPr lang="en-CA" altLang="zh-CN" sz="2000" b="1" dirty="0">
                <a:solidFill>
                  <a:srgbClr val="2E4864"/>
                </a:solidFill>
                <a:latin typeface="+mn-lt"/>
                <a:ea typeface="Microsoft YaHei" panose="020B0503020204020204" pitchFamily="34" charset="-122"/>
              </a:rPr>
            </a:br>
            <a:r>
              <a:rPr lang="en-CA" altLang="zh-CN" sz="2000" dirty="0">
                <a:solidFill>
                  <a:srgbClr val="2E4864"/>
                </a:solidFill>
                <a:latin typeface="+mn-lt"/>
                <a:ea typeface="Microsoft YaHei" panose="020B0503020204020204" pitchFamily="34" charset="-122"/>
              </a:rPr>
              <a:t>model output (using input information from encoder side)</a:t>
            </a:r>
          </a:p>
          <a:p>
            <a:pPr eaLnBrk="1" hangingPunct="1">
              <a:lnSpc>
                <a:spcPct val="110000"/>
              </a:lnSpc>
              <a:buFontTx/>
              <a:buAutoNum type="arabicPeriod"/>
              <a:defRPr/>
            </a:pPr>
            <a:r>
              <a:rPr lang="en-CA" altLang="zh-CN" sz="2000" dirty="0">
                <a:solidFill>
                  <a:srgbClr val="2E4864"/>
                </a:solidFill>
                <a:latin typeface="+mn-lt"/>
                <a:ea typeface="Microsoft YaHei" panose="020B0503020204020204" pitchFamily="34" charset="-122"/>
              </a:rPr>
              <a:t>If we do not have input, we just want to model the “next word”, we can get rid of the encoder side of a transformer and output “next word” one by one. This gives us </a:t>
            </a:r>
            <a:r>
              <a:rPr lang="en-CA" altLang="zh-CN" sz="2000" b="1" dirty="0">
                <a:solidFill>
                  <a:srgbClr val="2E4864"/>
                </a:solidFill>
                <a:latin typeface="+mn-lt"/>
                <a:ea typeface="Microsoft YaHei" panose="020B0503020204020204" pitchFamily="34" charset="-122"/>
              </a:rPr>
              <a:t>GPT</a:t>
            </a:r>
          </a:p>
          <a:p>
            <a:pPr eaLnBrk="1" hangingPunct="1">
              <a:lnSpc>
                <a:spcPct val="110000"/>
              </a:lnSpc>
              <a:buAutoNum type="arabicPeriod"/>
              <a:defRPr/>
            </a:pPr>
            <a:r>
              <a:rPr lang="en-CA" altLang="zh-CN" sz="2000" dirty="0">
                <a:solidFill>
                  <a:srgbClr val="2E4864"/>
                </a:solidFill>
                <a:latin typeface="+mn-lt"/>
                <a:ea typeface="Microsoft YaHei" panose="020B0503020204020204" pitchFamily="34" charset="-122"/>
              </a:rPr>
              <a:t>If we are only interested in training a language model for the input for some other tasks, then we do not need the decoder of the transformer, that gives us </a:t>
            </a:r>
            <a:r>
              <a:rPr lang="en-CA" altLang="zh-CN" sz="2000" b="1" dirty="0">
                <a:solidFill>
                  <a:srgbClr val="2E4864"/>
                </a:solidFill>
                <a:latin typeface="+mn-lt"/>
                <a:ea typeface="Microsoft YaHei" panose="020B0503020204020204" pitchFamily="34" charset="-122"/>
              </a:rPr>
              <a:t>BERT</a:t>
            </a:r>
          </a:p>
        </p:txBody>
      </p:sp>
    </p:spTree>
    <p:extLst>
      <p:ext uri="{BB962C8B-B14F-4D97-AF65-F5344CB8AC3E}">
        <p14:creationId xmlns:p14="http://schemas.microsoft.com/office/powerpoint/2010/main" val="24041768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20-01-14 at 8.44.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00" y="562881"/>
            <a:ext cx="6780065" cy="4096789"/>
          </a:xfrm>
          <a:prstGeom prst="rect">
            <a:avLst/>
          </a:prstGeom>
        </p:spPr>
      </p:pic>
      <p:sp>
        <p:nvSpPr>
          <p:cNvPr id="4" name="文本框 5">
            <a:extLst>
              <a:ext uri="{FF2B5EF4-FFF2-40B4-BE49-F238E27FC236}">
                <a16:creationId xmlns="" xmlns:a16="http://schemas.microsoft.com/office/drawing/2014/main" id="{4648C912-CD17-4C23-9055-45F8E61C540A}"/>
              </a:ext>
            </a:extLst>
          </p:cNvPr>
          <p:cNvSpPr txBox="1">
            <a:spLocks noChangeArrowheads="1"/>
          </p:cNvSpPr>
          <p:nvPr/>
        </p:nvSpPr>
        <p:spPr bwMode="auto">
          <a:xfrm>
            <a:off x="977806" y="203621"/>
            <a:ext cx="1324878"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CA" altLang="ja-JP" sz="1500" dirty="0">
                <a:solidFill>
                  <a:schemeClr val="accent1"/>
                </a:solidFill>
                <a:latin typeface="方正兰亭黑_GBK"/>
                <a:ea typeface="方正兰亭黑_GBK"/>
              </a:rPr>
              <a:t>GPT-2, BERT</a:t>
            </a:r>
          </a:p>
        </p:txBody>
      </p:sp>
      <p:sp>
        <p:nvSpPr>
          <p:cNvPr id="5" name="文本框 5"/>
          <p:cNvSpPr txBox="1">
            <a:spLocks noChangeArrowheads="1"/>
          </p:cNvSpPr>
          <p:nvPr/>
        </p:nvSpPr>
        <p:spPr bwMode="auto">
          <a:xfrm>
            <a:off x="420024" y="278417"/>
            <a:ext cx="309670"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fontAlgn="base">
              <a:spcBef>
                <a:spcPct val="0"/>
              </a:spcBef>
              <a:spcAft>
                <a:spcPct val="0"/>
              </a:spcAft>
              <a:defRPr/>
            </a:pPr>
            <a:r>
              <a:rPr lang="en-US" altLang="zh-CN" sz="1200" dirty="0">
                <a:solidFill>
                  <a:schemeClr val="bg1"/>
                </a:solidFill>
                <a:latin typeface="方正兰亭黑_GBK"/>
                <a:ea typeface="方正兰亭黑_GBK"/>
              </a:rPr>
              <a:t>03</a:t>
            </a:r>
            <a:endParaRPr lang="zh-CN" altLang="en-US" sz="1200" dirty="0">
              <a:solidFill>
                <a:schemeClr val="bg1"/>
              </a:solidFill>
              <a:latin typeface="方正兰亭黑_GBK"/>
              <a:ea typeface="方正兰亭黑_GBK"/>
            </a:endParaRPr>
          </a:p>
        </p:txBody>
      </p:sp>
    </p:spTree>
    <p:extLst>
      <p:ext uri="{BB962C8B-B14F-4D97-AF65-F5344CB8AC3E}">
        <p14:creationId xmlns:p14="http://schemas.microsoft.com/office/powerpoint/2010/main" val="33958868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38</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657225"/>
            <a:ext cx="9144000" cy="3827972"/>
          </a:xfrm>
          <a:prstGeom prst="rect">
            <a:avLst/>
          </a:prstGeom>
        </p:spPr>
      </p:pic>
    </p:spTree>
    <p:extLst>
      <p:ext uri="{BB962C8B-B14F-4D97-AF65-F5344CB8AC3E}">
        <p14:creationId xmlns:p14="http://schemas.microsoft.com/office/powerpoint/2010/main" val="29038785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39</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647700"/>
            <a:ext cx="9144000" cy="3839400"/>
          </a:xfrm>
          <a:prstGeom prst="rect">
            <a:avLst/>
          </a:prstGeom>
        </p:spPr>
      </p:pic>
    </p:spTree>
    <p:extLst>
      <p:ext uri="{BB962C8B-B14F-4D97-AF65-F5344CB8AC3E}">
        <p14:creationId xmlns:p14="http://schemas.microsoft.com/office/powerpoint/2010/main" val="1313511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4</a:t>
            </a:fld>
            <a:endParaRPr sz="1400" b="1">
              <a:solidFill>
                <a:srgbClr val="000000"/>
              </a:solidFill>
              <a:latin typeface="Calibri"/>
              <a:ea typeface="Calibri"/>
              <a:cs typeface="Calibri"/>
              <a:sym typeface="Calibri"/>
            </a:endParaRPr>
          </a:p>
        </p:txBody>
      </p:sp>
      <p:pic>
        <p:nvPicPr>
          <p:cNvPr id="3" name="Picture 2" descr="Screen Shot 2023-08-29 at 8.46.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654"/>
            <a:ext cx="9144000" cy="4694153"/>
          </a:xfrm>
          <a:prstGeom prst="rect">
            <a:avLst/>
          </a:prstGeom>
        </p:spPr>
      </p:pic>
    </p:spTree>
    <p:extLst>
      <p:ext uri="{BB962C8B-B14F-4D97-AF65-F5344CB8AC3E}">
        <p14:creationId xmlns:p14="http://schemas.microsoft.com/office/powerpoint/2010/main" val="15682848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40</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609600"/>
            <a:ext cx="9144000" cy="3908844"/>
          </a:xfrm>
          <a:prstGeom prst="rect">
            <a:avLst/>
          </a:prstGeom>
        </p:spPr>
      </p:pic>
    </p:spTree>
    <p:extLst>
      <p:ext uri="{BB962C8B-B14F-4D97-AF65-F5344CB8AC3E}">
        <p14:creationId xmlns:p14="http://schemas.microsoft.com/office/powerpoint/2010/main" val="40709676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41</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638175"/>
            <a:ext cx="9144000" cy="3856273"/>
          </a:xfrm>
          <a:prstGeom prst="rect">
            <a:avLst/>
          </a:prstGeom>
        </p:spPr>
      </p:pic>
    </p:spTree>
    <p:extLst>
      <p:ext uri="{BB962C8B-B14F-4D97-AF65-F5344CB8AC3E}">
        <p14:creationId xmlns:p14="http://schemas.microsoft.com/office/powerpoint/2010/main" val="10349080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42</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638175"/>
            <a:ext cx="9144000" cy="3854261"/>
          </a:xfrm>
          <a:prstGeom prst="rect">
            <a:avLst/>
          </a:prstGeom>
        </p:spPr>
      </p:pic>
    </p:spTree>
    <p:extLst>
      <p:ext uri="{BB962C8B-B14F-4D97-AF65-F5344CB8AC3E}">
        <p14:creationId xmlns:p14="http://schemas.microsoft.com/office/powerpoint/2010/main" val="28288574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43</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800100"/>
            <a:ext cx="9144000" cy="3532909"/>
          </a:xfrm>
          <a:prstGeom prst="rect">
            <a:avLst/>
          </a:prstGeom>
        </p:spPr>
      </p:pic>
    </p:spTree>
    <p:extLst>
      <p:ext uri="{BB962C8B-B14F-4D97-AF65-F5344CB8AC3E}">
        <p14:creationId xmlns:p14="http://schemas.microsoft.com/office/powerpoint/2010/main" val="23703531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44</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638176"/>
            <a:ext cx="9144000" cy="3859967"/>
          </a:xfrm>
          <a:prstGeom prst="rect">
            <a:avLst/>
          </a:prstGeom>
        </p:spPr>
      </p:pic>
    </p:spTree>
    <p:extLst>
      <p:ext uri="{BB962C8B-B14F-4D97-AF65-F5344CB8AC3E}">
        <p14:creationId xmlns:p14="http://schemas.microsoft.com/office/powerpoint/2010/main" val="25740891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45</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647700"/>
            <a:ext cx="9144000" cy="3844800"/>
          </a:xfrm>
          <a:prstGeom prst="rect">
            <a:avLst/>
          </a:prstGeom>
        </p:spPr>
      </p:pic>
    </p:spTree>
    <p:extLst>
      <p:ext uri="{BB962C8B-B14F-4D97-AF65-F5344CB8AC3E}">
        <p14:creationId xmlns:p14="http://schemas.microsoft.com/office/powerpoint/2010/main" val="40164433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46</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657225"/>
            <a:ext cx="9144000" cy="3828469"/>
          </a:xfrm>
          <a:prstGeom prst="rect">
            <a:avLst/>
          </a:prstGeom>
        </p:spPr>
      </p:pic>
    </p:spTree>
    <p:extLst>
      <p:ext uri="{BB962C8B-B14F-4D97-AF65-F5344CB8AC3E}">
        <p14:creationId xmlns:p14="http://schemas.microsoft.com/office/powerpoint/2010/main" val="861104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47</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0" y="714375"/>
            <a:ext cx="9144000" cy="3701865"/>
          </a:xfrm>
          <a:prstGeom prst="rect">
            <a:avLst/>
          </a:prstGeom>
        </p:spPr>
      </p:pic>
    </p:spTree>
    <p:extLst>
      <p:ext uri="{BB962C8B-B14F-4D97-AF65-F5344CB8AC3E}">
        <p14:creationId xmlns:p14="http://schemas.microsoft.com/office/powerpoint/2010/main" val="42453768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48</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361950"/>
            <a:ext cx="9144000" cy="4413250"/>
          </a:xfrm>
          <a:prstGeom prst="rect">
            <a:avLst/>
          </a:prstGeom>
        </p:spPr>
      </p:pic>
    </p:spTree>
    <p:extLst>
      <p:ext uri="{BB962C8B-B14F-4D97-AF65-F5344CB8AC3E}">
        <p14:creationId xmlns:p14="http://schemas.microsoft.com/office/powerpoint/2010/main" val="20445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So What are the Major Differences?</a:t>
            </a:r>
            <a:endParaRPr lang="en-US" b="1" dirty="0">
              <a:latin typeface="+mn-lt"/>
            </a:endParaRPr>
          </a:p>
        </p:txBody>
      </p:sp>
      <p:sp>
        <p:nvSpPr>
          <p:cNvPr id="4" name="Text Placeholder 3"/>
          <p:cNvSpPr>
            <a:spLocks noGrp="1"/>
          </p:cNvSpPr>
          <p:nvPr>
            <p:ph type="body" idx="1"/>
          </p:nvPr>
        </p:nvSpPr>
        <p:spPr>
          <a:xfrm>
            <a:off x="353540" y="589526"/>
            <a:ext cx="8420100" cy="3748802"/>
          </a:xfrm>
        </p:spPr>
        <p:txBody>
          <a:bodyPr/>
          <a:lstStyle/>
          <a:p>
            <a:r>
              <a:rPr lang="en-US" dirty="0" smtClean="0"/>
              <a:t>Masked Self Attention: We are not allowed to peak into the future!</a:t>
            </a:r>
            <a:endParaRPr lang="en-US" dirty="0"/>
          </a:p>
        </p:txBody>
      </p:sp>
      <p:pic>
        <p:nvPicPr>
          <p:cNvPr id="5" name="Picture 4" descr="Screen Shot 2023-08-29 at 9.20.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326" y="967274"/>
            <a:ext cx="7124251" cy="4100523"/>
          </a:xfrm>
          <a:prstGeom prst="rect">
            <a:avLst/>
          </a:prstGeom>
        </p:spPr>
      </p:pic>
    </p:spTree>
    <p:extLst>
      <p:ext uri="{BB962C8B-B14F-4D97-AF65-F5344CB8AC3E}">
        <p14:creationId xmlns:p14="http://schemas.microsoft.com/office/powerpoint/2010/main" val="1690972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5</a:t>
            </a:fld>
            <a:endParaRPr sz="1400" b="1">
              <a:solidFill>
                <a:srgbClr val="000000"/>
              </a:solidFill>
              <a:latin typeface="Calibri"/>
              <a:ea typeface="Calibri"/>
              <a:cs typeface="Calibri"/>
              <a:sym typeface="Calibri"/>
            </a:endParaRPr>
          </a:p>
        </p:txBody>
      </p:sp>
      <p:pic>
        <p:nvPicPr>
          <p:cNvPr id="2" name="Picture 1" descr="Screen Shot 2023-08-29 at 8.46.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976"/>
            <a:ext cx="9144000" cy="4300524"/>
          </a:xfrm>
          <a:prstGeom prst="rect">
            <a:avLst/>
          </a:prstGeom>
        </p:spPr>
      </p:pic>
    </p:spTree>
    <p:extLst>
      <p:ext uri="{BB962C8B-B14F-4D97-AF65-F5344CB8AC3E}">
        <p14:creationId xmlns:p14="http://schemas.microsoft.com/office/powerpoint/2010/main" val="19304965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So What are the Major Differences?</a:t>
            </a:r>
            <a:endParaRPr lang="en-US" b="1" dirty="0">
              <a:latin typeface="+mn-lt"/>
            </a:endParaRPr>
          </a:p>
        </p:txBody>
      </p:sp>
      <p:sp>
        <p:nvSpPr>
          <p:cNvPr id="4" name="Text Placeholder 3"/>
          <p:cNvSpPr>
            <a:spLocks noGrp="1"/>
          </p:cNvSpPr>
          <p:nvPr>
            <p:ph type="body" idx="1"/>
          </p:nvPr>
        </p:nvSpPr>
        <p:spPr/>
        <p:txBody>
          <a:bodyPr/>
          <a:lstStyle/>
          <a:p>
            <a:endParaRPr lang="en-US"/>
          </a:p>
        </p:txBody>
      </p:sp>
      <p:pic>
        <p:nvPicPr>
          <p:cNvPr id="3" name="Picture 2" descr="Screen Shot 2023-08-29 at 9.21.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6196"/>
            <a:ext cx="9144000" cy="3193458"/>
          </a:xfrm>
          <a:prstGeom prst="rect">
            <a:avLst/>
          </a:prstGeom>
        </p:spPr>
      </p:pic>
    </p:spTree>
    <p:extLst>
      <p:ext uri="{BB962C8B-B14F-4D97-AF65-F5344CB8AC3E}">
        <p14:creationId xmlns:p14="http://schemas.microsoft.com/office/powerpoint/2010/main" val="540706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So What are the Major Differences?</a:t>
            </a:r>
            <a:endParaRPr lang="en-US" b="1" dirty="0">
              <a:latin typeface="+mn-lt"/>
            </a:endParaRPr>
          </a:p>
        </p:txBody>
      </p:sp>
      <p:sp>
        <p:nvSpPr>
          <p:cNvPr id="4" name="Text Placeholder 3"/>
          <p:cNvSpPr>
            <a:spLocks noGrp="1"/>
          </p:cNvSpPr>
          <p:nvPr>
            <p:ph type="body" idx="1"/>
          </p:nvPr>
        </p:nvSpPr>
        <p:spPr/>
        <p:txBody>
          <a:bodyPr/>
          <a:lstStyle/>
          <a:p>
            <a:endParaRPr lang="en-US"/>
          </a:p>
        </p:txBody>
      </p:sp>
      <p:pic>
        <p:nvPicPr>
          <p:cNvPr id="3" name="Picture 2" descr="Screen Shot 2023-08-29 at 9.21.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1078"/>
            <a:ext cx="9144000" cy="4232422"/>
          </a:xfrm>
          <a:prstGeom prst="rect">
            <a:avLst/>
          </a:prstGeom>
        </p:spPr>
      </p:pic>
    </p:spTree>
    <p:extLst>
      <p:ext uri="{BB962C8B-B14F-4D97-AF65-F5344CB8AC3E}">
        <p14:creationId xmlns:p14="http://schemas.microsoft.com/office/powerpoint/2010/main" val="540706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So What are the Major Differences?</a:t>
            </a:r>
            <a:endParaRPr lang="en-US" b="1" dirty="0">
              <a:latin typeface="+mn-lt"/>
            </a:endParaRPr>
          </a:p>
        </p:txBody>
      </p:sp>
      <p:sp>
        <p:nvSpPr>
          <p:cNvPr id="4" name="Text Placeholder 3"/>
          <p:cNvSpPr>
            <a:spLocks noGrp="1"/>
          </p:cNvSpPr>
          <p:nvPr>
            <p:ph type="body" idx="1"/>
          </p:nvPr>
        </p:nvSpPr>
        <p:spPr/>
        <p:txBody>
          <a:bodyPr/>
          <a:lstStyle/>
          <a:p>
            <a:endParaRPr lang="en-US"/>
          </a:p>
        </p:txBody>
      </p:sp>
      <p:pic>
        <p:nvPicPr>
          <p:cNvPr id="3" name="Picture 2" descr="Screen Shot 2023-08-29 at 9.23.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4966" y="1164912"/>
            <a:ext cx="6577753" cy="3827183"/>
          </a:xfrm>
          <a:prstGeom prst="rect">
            <a:avLst/>
          </a:prstGeom>
        </p:spPr>
      </p:pic>
    </p:spTree>
    <p:extLst>
      <p:ext uri="{BB962C8B-B14F-4D97-AF65-F5344CB8AC3E}">
        <p14:creationId xmlns:p14="http://schemas.microsoft.com/office/powerpoint/2010/main" val="5407067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Self Attention</a:t>
            </a:r>
            <a:endParaRPr lang="en-US" b="1" dirty="0">
              <a:latin typeface="+mn-lt"/>
            </a:endParaRPr>
          </a:p>
        </p:txBody>
      </p:sp>
      <p:sp>
        <p:nvSpPr>
          <p:cNvPr id="4" name="Text Placeholder 3"/>
          <p:cNvSpPr>
            <a:spLocks noGrp="1"/>
          </p:cNvSpPr>
          <p:nvPr>
            <p:ph type="body" idx="1"/>
          </p:nvPr>
        </p:nvSpPr>
        <p:spPr/>
        <p:txBody>
          <a:bodyPr/>
          <a:lstStyle/>
          <a:p>
            <a:endParaRPr lang="en-US"/>
          </a:p>
        </p:txBody>
      </p:sp>
      <p:pic>
        <p:nvPicPr>
          <p:cNvPr id="3" name="Picture 2" descr="Screen Shot 2023-08-29 at 9.26.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9564"/>
            <a:ext cx="9144000" cy="3708400"/>
          </a:xfrm>
          <a:prstGeom prst="rect">
            <a:avLst/>
          </a:prstGeom>
        </p:spPr>
      </p:pic>
    </p:spTree>
    <p:extLst>
      <p:ext uri="{BB962C8B-B14F-4D97-AF65-F5344CB8AC3E}">
        <p14:creationId xmlns:p14="http://schemas.microsoft.com/office/powerpoint/2010/main" val="746572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Self Attention</a:t>
            </a:r>
            <a:endParaRPr lang="en-US" b="1" dirty="0">
              <a:latin typeface="+mn-lt"/>
            </a:endParaRPr>
          </a:p>
        </p:txBody>
      </p:sp>
      <p:sp>
        <p:nvSpPr>
          <p:cNvPr id="4" name="Text Placeholder 3"/>
          <p:cNvSpPr>
            <a:spLocks noGrp="1"/>
          </p:cNvSpPr>
          <p:nvPr>
            <p:ph type="body" idx="1"/>
          </p:nvPr>
        </p:nvSpPr>
        <p:spPr/>
        <p:txBody>
          <a:bodyPr/>
          <a:lstStyle/>
          <a:p>
            <a:endParaRPr lang="en-US"/>
          </a:p>
        </p:txBody>
      </p:sp>
      <p:pic>
        <p:nvPicPr>
          <p:cNvPr id="3" name="Picture 2" descr="Screen Shot 2023-08-29 at 9.2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32" y="1395836"/>
            <a:ext cx="9144000" cy="3343922"/>
          </a:xfrm>
          <a:prstGeom prst="rect">
            <a:avLst/>
          </a:prstGeom>
        </p:spPr>
      </p:pic>
    </p:spTree>
    <p:extLst>
      <p:ext uri="{BB962C8B-B14F-4D97-AF65-F5344CB8AC3E}">
        <p14:creationId xmlns:p14="http://schemas.microsoft.com/office/powerpoint/2010/main" val="864660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a:xfrm>
            <a:off x="628650" y="163234"/>
            <a:ext cx="7886700" cy="994172"/>
          </a:xfrm>
        </p:spPr>
        <p:txBody>
          <a:bodyPr/>
          <a:lstStyle/>
          <a:p>
            <a:pPr algn="ctr"/>
            <a:r>
              <a:rPr lang="en-US" b="1" dirty="0" smtClean="0">
                <a:latin typeface="+mn-lt"/>
              </a:rPr>
              <a:t>Self Attention</a:t>
            </a:r>
            <a:endParaRPr lang="en-US" b="1" dirty="0">
              <a:latin typeface="+mn-lt"/>
            </a:endParaRPr>
          </a:p>
        </p:txBody>
      </p:sp>
      <p:pic>
        <p:nvPicPr>
          <p:cNvPr id="3" name="Picture 2" descr="Screen Shot 2023-08-29 at 9.27.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42" y="1073028"/>
            <a:ext cx="9144000" cy="3186699"/>
          </a:xfrm>
          <a:prstGeom prst="rect">
            <a:avLst/>
          </a:prstGeom>
        </p:spPr>
      </p:pic>
    </p:spTree>
    <p:extLst>
      <p:ext uri="{BB962C8B-B14F-4D97-AF65-F5344CB8AC3E}">
        <p14:creationId xmlns:p14="http://schemas.microsoft.com/office/powerpoint/2010/main" val="8646609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56</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657225"/>
            <a:ext cx="9144000" cy="3819871"/>
          </a:xfrm>
          <a:prstGeom prst="rect">
            <a:avLst/>
          </a:prstGeom>
        </p:spPr>
      </p:pic>
    </p:spTree>
    <p:extLst>
      <p:ext uri="{BB962C8B-B14F-4D97-AF65-F5344CB8AC3E}">
        <p14:creationId xmlns:p14="http://schemas.microsoft.com/office/powerpoint/2010/main" val="4903408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2453"/>
            <a:ext cx="86868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GPT4 Model</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57</a:t>
            </a:fld>
            <a:endParaRPr sz="1400" b="1">
              <a:solidFill>
                <a:srgbClr val="000000"/>
              </a:solidFill>
              <a:latin typeface="Calibri"/>
              <a:ea typeface="Calibri"/>
              <a:cs typeface="Calibri"/>
              <a:sym typeface="Calibri"/>
            </a:endParaRPr>
          </a:p>
        </p:txBody>
      </p:sp>
      <p:pic>
        <p:nvPicPr>
          <p:cNvPr id="3" name="Picture 2" descr="Screen Shot 2023-08-29 at 8.2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505"/>
            <a:ext cx="9144000" cy="4953995"/>
          </a:xfrm>
          <a:prstGeom prst="rect">
            <a:avLst/>
          </a:prstGeom>
        </p:spPr>
      </p:pic>
    </p:spTree>
    <p:extLst>
      <p:ext uri="{BB962C8B-B14F-4D97-AF65-F5344CB8AC3E}">
        <p14:creationId xmlns:p14="http://schemas.microsoft.com/office/powerpoint/2010/main" val="18694670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8-24 at 11.22.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127" y="813716"/>
            <a:ext cx="8674100" cy="3914775"/>
          </a:xfrm>
          <a:prstGeom prst="rect">
            <a:avLst/>
          </a:prstGeom>
        </p:spPr>
      </p:pic>
    </p:spTree>
    <p:extLst>
      <p:ext uri="{BB962C8B-B14F-4D97-AF65-F5344CB8AC3E}">
        <p14:creationId xmlns:p14="http://schemas.microsoft.com/office/powerpoint/2010/main" val="3241573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8-24 at 11.22.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9456"/>
            <a:ext cx="9144000" cy="3732370"/>
          </a:xfrm>
          <a:prstGeom prst="rect">
            <a:avLst/>
          </a:prstGeom>
        </p:spPr>
      </p:pic>
    </p:spTree>
    <p:extLst>
      <p:ext uri="{BB962C8B-B14F-4D97-AF65-F5344CB8AC3E}">
        <p14:creationId xmlns:p14="http://schemas.microsoft.com/office/powerpoint/2010/main" val="784798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A2D330-47E6-514F-965F-ACB7D363F269}"/>
              </a:ext>
            </a:extLst>
          </p:cNvPr>
          <p:cNvSpPr>
            <a:spLocks noGrp="1"/>
          </p:cNvSpPr>
          <p:nvPr>
            <p:ph type="title"/>
          </p:nvPr>
        </p:nvSpPr>
        <p:spPr/>
        <p:txBody>
          <a:bodyPr>
            <a:normAutofit/>
          </a:bodyPr>
          <a:lstStyle/>
          <a:p>
            <a:pPr algn="ctr"/>
            <a:r>
              <a:rPr lang="en-US" b="1" dirty="0" smtClean="0">
                <a:latin typeface="+mn-lt"/>
              </a:rPr>
              <a:t>Transformer: Put in Context</a:t>
            </a:r>
            <a:endParaRPr lang="en-US" b="1" dirty="0">
              <a:latin typeface="+mn-lt"/>
            </a:endParaRPr>
          </a:p>
        </p:txBody>
      </p:sp>
      <p:sp>
        <p:nvSpPr>
          <p:cNvPr id="3" name="Content Placeholder 2">
            <a:extLst>
              <a:ext uri="{FF2B5EF4-FFF2-40B4-BE49-F238E27FC236}">
                <a16:creationId xmlns="" xmlns:a16="http://schemas.microsoft.com/office/drawing/2014/main" id="{AE0C1EBF-1C04-934E-810F-A4E3DE03D0F0}"/>
              </a:ext>
            </a:extLst>
          </p:cNvPr>
          <p:cNvSpPr>
            <a:spLocks noGrp="1"/>
          </p:cNvSpPr>
          <p:nvPr>
            <p:ph idx="1"/>
          </p:nvPr>
        </p:nvSpPr>
        <p:spPr>
          <a:xfrm>
            <a:off x="331840" y="1139313"/>
            <a:ext cx="8450825" cy="4004187"/>
          </a:xfrm>
        </p:spPr>
        <p:txBody>
          <a:bodyPr>
            <a:normAutofit/>
          </a:bodyPr>
          <a:lstStyle/>
          <a:p>
            <a:pPr>
              <a:lnSpc>
                <a:spcPct val="110000"/>
              </a:lnSpc>
            </a:pPr>
            <a:r>
              <a:rPr lang="en-US" sz="2400" dirty="0"/>
              <a:t>Transformers extend this to allow the network to process a word input knowing the words in both its left and right context</a:t>
            </a:r>
          </a:p>
          <a:p>
            <a:pPr>
              <a:lnSpc>
                <a:spcPct val="110000"/>
              </a:lnSpc>
            </a:pPr>
            <a:r>
              <a:rPr lang="en-US" sz="2400" dirty="0"/>
              <a:t>This provides a more powerful context model</a:t>
            </a:r>
          </a:p>
          <a:p>
            <a:pPr>
              <a:lnSpc>
                <a:spcPct val="110000"/>
              </a:lnSpc>
            </a:pPr>
            <a:r>
              <a:rPr lang="en-US" sz="2400" dirty="0"/>
              <a:t>Transformers add additional features, like </a:t>
            </a:r>
            <a:r>
              <a:rPr lang="en-US" sz="2400" b="1" dirty="0">
                <a:hlinkClick r:id="rId2"/>
              </a:rPr>
              <a:t>attention</a:t>
            </a:r>
            <a:r>
              <a:rPr lang="en-US" sz="2400" dirty="0"/>
              <a:t>, which identifies the important words in this context</a:t>
            </a:r>
          </a:p>
          <a:p>
            <a:pPr>
              <a:lnSpc>
                <a:spcPct val="110000"/>
              </a:lnSpc>
            </a:pPr>
            <a:r>
              <a:rPr lang="en-US" sz="2400" dirty="0"/>
              <a:t>And break the problem into two parts:</a:t>
            </a:r>
          </a:p>
          <a:p>
            <a:pPr lvl="1">
              <a:lnSpc>
                <a:spcPct val="110000"/>
              </a:lnSpc>
            </a:pPr>
            <a:r>
              <a:rPr lang="en-US" sz="2400" dirty="0"/>
              <a:t>An encoder (e.g., Bert)</a:t>
            </a:r>
          </a:p>
          <a:p>
            <a:pPr lvl="1">
              <a:lnSpc>
                <a:spcPct val="110000"/>
              </a:lnSpc>
            </a:pPr>
            <a:r>
              <a:rPr lang="en-US" sz="2400" dirty="0"/>
              <a:t>A decoder (e.g., GPT)</a:t>
            </a:r>
          </a:p>
          <a:p>
            <a:pPr lvl="1">
              <a:lnSpc>
                <a:spcPct val="110000"/>
              </a:lnSpc>
            </a:pPr>
            <a:endParaRPr lang="en-US" sz="2400" dirty="0"/>
          </a:p>
        </p:txBody>
      </p:sp>
    </p:spTree>
    <p:extLst>
      <p:ext uri="{BB962C8B-B14F-4D97-AF65-F5344CB8AC3E}">
        <p14:creationId xmlns:p14="http://schemas.microsoft.com/office/powerpoint/2010/main" val="1566805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23-08-24 at 11.22.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694849"/>
          </a:xfrm>
          <a:prstGeom prst="rect">
            <a:avLst/>
          </a:prstGeom>
        </p:spPr>
      </p:pic>
    </p:spTree>
    <p:extLst>
      <p:ext uri="{BB962C8B-B14F-4D97-AF65-F5344CB8AC3E}">
        <p14:creationId xmlns:p14="http://schemas.microsoft.com/office/powerpoint/2010/main" val="673196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8-24 at 11.23.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345"/>
            <a:ext cx="9144000" cy="3739070"/>
          </a:xfrm>
          <a:prstGeom prst="rect">
            <a:avLst/>
          </a:prstGeom>
        </p:spPr>
      </p:pic>
    </p:spTree>
    <p:extLst>
      <p:ext uri="{BB962C8B-B14F-4D97-AF65-F5344CB8AC3E}">
        <p14:creationId xmlns:p14="http://schemas.microsoft.com/office/powerpoint/2010/main" val="1193452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8-24 at 11.23.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35"/>
            <a:ext cx="9144000" cy="3657600"/>
          </a:xfrm>
          <a:prstGeom prst="rect">
            <a:avLst/>
          </a:prstGeom>
        </p:spPr>
      </p:pic>
    </p:spTree>
    <p:extLst>
      <p:ext uri="{BB962C8B-B14F-4D97-AF65-F5344CB8AC3E}">
        <p14:creationId xmlns:p14="http://schemas.microsoft.com/office/powerpoint/2010/main" val="30301181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8-24 at 11.23.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373"/>
            <a:ext cx="9144000" cy="3666744"/>
          </a:xfrm>
          <a:prstGeom prst="rect">
            <a:avLst/>
          </a:prstGeom>
        </p:spPr>
      </p:pic>
    </p:spTree>
    <p:extLst>
      <p:ext uri="{BB962C8B-B14F-4D97-AF65-F5344CB8AC3E}">
        <p14:creationId xmlns:p14="http://schemas.microsoft.com/office/powerpoint/2010/main" val="3292483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3-08-24 at 11.23.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856724"/>
            <a:ext cx="9105900" cy="3857625"/>
          </a:xfrm>
          <a:prstGeom prst="rect">
            <a:avLst/>
          </a:prstGeom>
        </p:spPr>
      </p:pic>
    </p:spTree>
    <p:extLst>
      <p:ext uri="{BB962C8B-B14F-4D97-AF65-F5344CB8AC3E}">
        <p14:creationId xmlns:p14="http://schemas.microsoft.com/office/powerpoint/2010/main" val="1110395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2453"/>
            <a:ext cx="86868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Self-Attention Finds Meaning</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7</a:t>
            </a:fld>
            <a:endParaRPr sz="1400" b="1">
              <a:solidFill>
                <a:srgbClr val="000000"/>
              </a:solidFill>
              <a:latin typeface="Calibri"/>
              <a:ea typeface="Calibri"/>
              <a:cs typeface="Calibri"/>
              <a:sym typeface="Calibri"/>
            </a:endParaRPr>
          </a:p>
        </p:txBody>
      </p:sp>
      <p:sp>
        <p:nvSpPr>
          <p:cNvPr id="4" name="Text Placeholder 1"/>
          <p:cNvSpPr>
            <a:spLocks noGrp="1"/>
          </p:cNvSpPr>
          <p:nvPr>
            <p:ph type="body" idx="1"/>
          </p:nvPr>
        </p:nvSpPr>
        <p:spPr>
          <a:xfrm>
            <a:off x="228600" y="721323"/>
            <a:ext cx="8667750" cy="5139994"/>
          </a:xfrm>
        </p:spPr>
        <p:txBody>
          <a:bodyPr/>
          <a:lstStyle/>
          <a:p>
            <a:r>
              <a:rPr lang="en-US" dirty="0" smtClean="0"/>
              <a:t>Quiz Time!</a:t>
            </a:r>
          </a:p>
          <a:p>
            <a:endParaRPr lang="en-US" dirty="0"/>
          </a:p>
          <a:p>
            <a:r>
              <a:rPr lang="en-US" dirty="0"/>
              <a:t>She poured water from the pitcher to the cup until it was full. </a:t>
            </a:r>
            <a:endParaRPr lang="en-US" dirty="0" smtClean="0"/>
          </a:p>
          <a:p>
            <a:pPr lvl="1"/>
            <a:r>
              <a:rPr lang="en-US" dirty="0" smtClean="0"/>
              <a:t>What does “it” refer to? And why?</a:t>
            </a:r>
          </a:p>
          <a:p>
            <a:pPr lvl="1"/>
            <a:endParaRPr lang="en-US" dirty="0"/>
          </a:p>
          <a:p>
            <a:r>
              <a:rPr lang="en-US" dirty="0"/>
              <a:t>She poured water from the pitcher to the cup until it was empty</a:t>
            </a:r>
            <a:r>
              <a:rPr lang="en-US" dirty="0" smtClean="0"/>
              <a:t>.</a:t>
            </a:r>
            <a:endParaRPr lang="en-US" dirty="0"/>
          </a:p>
          <a:p>
            <a:pPr marL="685800" lvl="2" indent="-257175">
              <a:spcBef>
                <a:spcPts val="750"/>
              </a:spcBef>
              <a:buSzPts val="1800"/>
            </a:pPr>
            <a:r>
              <a:rPr lang="en-US" dirty="0"/>
              <a:t>What does “it” refer to? And why</a:t>
            </a:r>
            <a:r>
              <a:rPr lang="en-US" dirty="0" smtClean="0"/>
              <a:t>?</a:t>
            </a:r>
          </a:p>
          <a:p>
            <a:pPr marL="685800" lvl="2" indent="-257175">
              <a:spcBef>
                <a:spcPts val="750"/>
              </a:spcBef>
              <a:buSzPts val="1800"/>
            </a:pPr>
            <a:endParaRPr lang="en-US" sz="1400" dirty="0"/>
          </a:p>
          <a:p>
            <a:pPr marL="342900" lvl="1" indent="-257175">
              <a:spcBef>
                <a:spcPts val="750"/>
              </a:spcBef>
              <a:buSzPts val="1800"/>
            </a:pPr>
            <a:r>
              <a:rPr lang="en-US" sz="1400" dirty="0"/>
              <a:t>The key is to be selective and determine which words are most important in a specific context. </a:t>
            </a:r>
          </a:p>
          <a:p>
            <a:endParaRPr lang="en-US" dirty="0" smtClean="0"/>
          </a:p>
          <a:p>
            <a:pPr lvl="1"/>
            <a:endParaRPr lang="en-US" dirty="0"/>
          </a:p>
          <a:p>
            <a:pPr lvl="1"/>
            <a:endParaRPr lang="en-US" dirty="0" smtClean="0"/>
          </a:p>
          <a:p>
            <a:pPr lvl="1"/>
            <a:endParaRPr lang="en-US" dirty="0" smtClean="0"/>
          </a:p>
        </p:txBody>
      </p:sp>
    </p:spTree>
    <p:extLst>
      <p:ext uri="{BB962C8B-B14F-4D97-AF65-F5344CB8AC3E}">
        <p14:creationId xmlns:p14="http://schemas.microsoft.com/office/powerpoint/2010/main" val="2166622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2453"/>
            <a:ext cx="86868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Self-Attention Finds Meaning</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8</a:t>
            </a:fld>
            <a:endParaRPr sz="1400" b="1">
              <a:solidFill>
                <a:srgbClr val="00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1957"/>
            <a:ext cx="9144000" cy="4478694"/>
          </a:xfrm>
          <a:prstGeom prst="rect">
            <a:avLst/>
          </a:prstGeom>
        </p:spPr>
      </p:pic>
    </p:spTree>
    <p:extLst>
      <p:ext uri="{BB962C8B-B14F-4D97-AF65-F5344CB8AC3E}">
        <p14:creationId xmlns:p14="http://schemas.microsoft.com/office/powerpoint/2010/main" val="464660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457200" y="22453"/>
            <a:ext cx="8686800" cy="8572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dirty="0" smtClean="0">
                <a:solidFill>
                  <a:srgbClr val="C00000"/>
                </a:solidFill>
                <a:latin typeface="Palatino Linotype"/>
                <a:ea typeface="Palatino Linotype"/>
                <a:cs typeface="Palatino Linotype"/>
                <a:sym typeface="Palatino Linotype"/>
              </a:rPr>
              <a:t>Self-Attention Finds Meaning</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2" name="Google Shape;1132;p104"/>
          <p:cNvSpPr txBox="1"/>
          <p:nvPr/>
        </p:nvSpPr>
        <p:spPr>
          <a:xfrm>
            <a:off x="8207376" y="4926807"/>
            <a:ext cx="936625"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9</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74" y="1495929"/>
            <a:ext cx="5816600" cy="1498600"/>
          </a:xfrm>
          <a:prstGeom prst="rect">
            <a:avLst/>
          </a:prstGeom>
        </p:spPr>
      </p:pic>
    </p:spTree>
    <p:extLst>
      <p:ext uri="{BB962C8B-B14F-4D97-AF65-F5344CB8AC3E}">
        <p14:creationId xmlns:p14="http://schemas.microsoft.com/office/powerpoint/2010/main" val="1649892205"/>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TotalTime>
  <Words>1891</Words>
  <Application>Microsoft Macintosh PowerPoint</Application>
  <PresentationFormat>On-screen Show (16:9)</PresentationFormat>
  <Paragraphs>252</Paragraphs>
  <Slides>64</Slides>
  <Notes>37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64</vt:i4>
      </vt:variant>
    </vt:vector>
  </HeadingPairs>
  <TitlesOfParts>
    <vt:vector size="76" baseType="lpstr">
      <vt:lpstr>Calibri</vt:lpstr>
      <vt:lpstr>Gill Sans</vt:lpstr>
      <vt:lpstr>Microsoft YaHei</vt:lpstr>
      <vt:lpstr>Noto Sans Symbols</vt:lpstr>
      <vt:lpstr>OracleSansVF</vt:lpstr>
      <vt:lpstr>Palatino Linotype</vt:lpstr>
      <vt:lpstr>Roboto</vt:lpstr>
      <vt:lpstr>Times New Roman</vt:lpstr>
      <vt:lpstr>方正兰亭黑_GBK</vt:lpstr>
      <vt:lpstr>Arial</vt:lpstr>
      <vt:lpstr>Simple Light</vt:lpstr>
      <vt:lpstr>Office Theme</vt:lpstr>
      <vt:lpstr>Neural Architecture for Foundational Models</vt:lpstr>
      <vt:lpstr>Previous Work Recap</vt:lpstr>
      <vt:lpstr>Vanilla Encoder-Decoder Limitations</vt:lpstr>
      <vt:lpstr>PowerPoint Presentation</vt:lpstr>
      <vt:lpstr>PowerPoint Presentation</vt:lpstr>
      <vt:lpstr>Transformer: Put in Context</vt:lpstr>
      <vt:lpstr>Self-Attention Finds Meaning</vt:lpstr>
      <vt:lpstr>Self-Attention Finds Meaning</vt:lpstr>
      <vt:lpstr>Self-Attention Finds Meaning</vt:lpstr>
      <vt:lpstr>Self-Attention for Generation</vt:lpstr>
      <vt:lpstr>PowerPoint Presentation</vt:lpstr>
      <vt:lpstr>Why Self-Attention is Powerful?</vt:lpstr>
      <vt:lpstr>Transformer: High-level architecture</vt:lpstr>
      <vt:lpstr>PowerPoint Presentation</vt:lpstr>
      <vt:lpstr>PowerPoint Presentation</vt:lpstr>
      <vt:lpstr>PowerPoint Presentation</vt:lpstr>
      <vt:lpstr>Self-Attention</vt:lpstr>
      <vt:lpstr>Self Attention</vt:lpstr>
      <vt:lpstr>Self Attention</vt:lpstr>
      <vt:lpstr>Self Attention</vt:lpstr>
      <vt:lpstr>Self-Attention: Put them into Computer</vt:lpstr>
      <vt:lpstr>Self-Attention</vt:lpstr>
      <vt:lpstr>Self Attention</vt:lpstr>
      <vt:lpstr>PowerPoint Presentation</vt:lpstr>
      <vt:lpstr>Other Ways to Compute Attention</vt:lpstr>
      <vt:lpstr>Other Ways to Compute Attention</vt:lpstr>
      <vt:lpstr>Self Attention</vt:lpstr>
      <vt:lpstr>PowerPoint Presentation</vt:lpstr>
      <vt:lpstr>PowerPoint Presentation</vt:lpstr>
      <vt:lpstr>PowerPoint Presentation</vt:lpstr>
      <vt:lpstr>PowerPoint Presentation</vt:lpstr>
      <vt:lpstr>PowerPoint Presentation</vt:lpstr>
      <vt:lpstr>The Decoder Side</vt:lpstr>
      <vt:lpstr>PowerPoint Presentation</vt:lpstr>
      <vt:lpstr>Relations Among Transformer model, BERT and GPT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are the Major Differences?</vt:lpstr>
      <vt:lpstr>So What are the Major Differences?</vt:lpstr>
      <vt:lpstr>So What are the Major Differences?</vt:lpstr>
      <vt:lpstr>So What are the Major Differences?</vt:lpstr>
      <vt:lpstr>Self Attention</vt:lpstr>
      <vt:lpstr>Self Attention</vt:lpstr>
      <vt:lpstr>Self Attention</vt:lpstr>
      <vt:lpstr>PowerPoint Presentation</vt:lpstr>
      <vt:lpstr>GPT4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Neural Models Self-Learning Symbolic Knowledge</dc:title>
  <cp:lastModifiedBy>Ji, Heng</cp:lastModifiedBy>
  <cp:revision>97</cp:revision>
  <dcterms:modified xsi:type="dcterms:W3CDTF">2023-08-30T17:56:44Z</dcterms:modified>
</cp:coreProperties>
</file>