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1"/>
    <p:sldMasterId id="2147483690" r:id="rId2"/>
  </p:sldMasterIdLst>
  <p:notesMasterIdLst>
    <p:notesMasterId r:id="rId37"/>
  </p:notesMasterIdLst>
  <p:sldIdLst>
    <p:sldId id="332" r:id="rId3"/>
    <p:sldId id="389" r:id="rId4"/>
    <p:sldId id="422" r:id="rId5"/>
    <p:sldId id="393" r:id="rId6"/>
    <p:sldId id="391" r:id="rId7"/>
    <p:sldId id="416" r:id="rId8"/>
    <p:sldId id="417" r:id="rId9"/>
    <p:sldId id="418" r:id="rId10"/>
    <p:sldId id="419" r:id="rId11"/>
    <p:sldId id="420" r:id="rId12"/>
    <p:sldId id="421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4" r:id="rId21"/>
    <p:sldId id="406" r:id="rId22"/>
    <p:sldId id="407" r:id="rId23"/>
    <p:sldId id="408" r:id="rId24"/>
    <p:sldId id="409" r:id="rId25"/>
    <p:sldId id="410" r:id="rId26"/>
    <p:sldId id="411" r:id="rId27"/>
    <p:sldId id="424" r:id="rId28"/>
    <p:sldId id="423" r:id="rId29"/>
    <p:sldId id="392" r:id="rId30"/>
    <p:sldId id="427" r:id="rId31"/>
    <p:sldId id="425" r:id="rId32"/>
    <p:sldId id="426" r:id="rId33"/>
    <p:sldId id="428" r:id="rId34"/>
    <p:sldId id="429" r:id="rId35"/>
    <p:sldId id="43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8B366B-6641-4040-B031-AB190A7A4ACE}">
  <a:tblStyle styleId="{3B8B366B-6641-4040-B031-AB190A7A4AC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290D8AD-6C58-4C35-BA52-F7CED643370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0103"/>
    <p:restoredTop sz="92836"/>
  </p:normalViewPr>
  <p:slideViewPr>
    <p:cSldViewPr snapToGrid="0">
      <p:cViewPr varScale="1">
        <p:scale>
          <a:sx n="151" d="100"/>
          <a:sy n="151" d="100"/>
        </p:scale>
        <p:origin x="-112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68E39-1F78-7340-8CC3-6D846F59338C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D6E36-8E82-2042-9536-A4CB830A8A48}">
      <dgm:prSet phldrT="[Text]"/>
      <dgm:spPr/>
      <dgm:t>
        <a:bodyPr/>
        <a:lstStyle/>
        <a:p>
          <a:r>
            <a:rPr lang="en-US" dirty="0" smtClean="0"/>
            <a:t>Large Neural Models</a:t>
          </a:r>
          <a:endParaRPr lang="en-US" dirty="0"/>
        </a:p>
      </dgm:t>
    </dgm:pt>
    <dgm:pt modelId="{55534F01-7C9E-D44E-A0D7-C04E1E147108}" type="parTrans" cxnId="{BE8070BE-6A61-E748-BA0A-7086A3775EB5}">
      <dgm:prSet/>
      <dgm:spPr/>
      <dgm:t>
        <a:bodyPr/>
        <a:lstStyle/>
        <a:p>
          <a:endParaRPr lang="en-US"/>
        </a:p>
      </dgm:t>
    </dgm:pt>
    <dgm:pt modelId="{2FE4DB3A-316D-E744-BDC2-EB966C344022}" type="sibTrans" cxnId="{BE8070BE-6A61-E748-BA0A-7086A3775EB5}">
      <dgm:prSet/>
      <dgm:spPr/>
      <dgm:t>
        <a:bodyPr/>
        <a:lstStyle/>
        <a:p>
          <a:endParaRPr lang="en-US"/>
        </a:p>
      </dgm:t>
    </dgm:pt>
    <dgm:pt modelId="{DFE4A8D7-F3B5-D84A-9033-FDE7DDCE95A1}">
      <dgm:prSet phldrT="[Text]"/>
      <dgm:spPr/>
      <dgm:t>
        <a:bodyPr/>
        <a:lstStyle/>
        <a:p>
          <a:r>
            <a:rPr lang="en-US" dirty="0" smtClean="0"/>
            <a:t>Elicit Explicit Symbolic Knowledge </a:t>
          </a:r>
          <a:endParaRPr lang="en-US" dirty="0"/>
        </a:p>
      </dgm:t>
    </dgm:pt>
    <dgm:pt modelId="{0CCE717C-5284-AA40-9CFA-FE9A0FF50AFC}" type="parTrans" cxnId="{ED12E020-D91E-424B-A48A-9DE1021A3311}">
      <dgm:prSet/>
      <dgm:spPr/>
      <dgm:t>
        <a:bodyPr/>
        <a:lstStyle/>
        <a:p>
          <a:endParaRPr lang="en-US"/>
        </a:p>
      </dgm:t>
    </dgm:pt>
    <dgm:pt modelId="{EFDBE3EE-0F7B-6547-9B3D-C1AFEC314F02}" type="sibTrans" cxnId="{ED12E020-D91E-424B-A48A-9DE1021A3311}">
      <dgm:prSet/>
      <dgm:spPr/>
      <dgm:t>
        <a:bodyPr/>
        <a:lstStyle/>
        <a:p>
          <a:endParaRPr lang="en-US"/>
        </a:p>
      </dgm:t>
    </dgm:pt>
    <dgm:pt modelId="{B1A54E9E-4649-544E-A08F-EAEAA6C45CAD}">
      <dgm:prSet phldrT="[Text]"/>
      <dgm:spPr/>
      <dgm:t>
        <a:bodyPr/>
        <a:lstStyle/>
        <a:p>
          <a:r>
            <a:rPr lang="en-US" dirty="0" smtClean="0"/>
            <a:t>Knowledge Localization and  Generalization</a:t>
          </a:r>
          <a:endParaRPr lang="en-US" dirty="0"/>
        </a:p>
      </dgm:t>
    </dgm:pt>
    <dgm:pt modelId="{AB653D10-139C-6445-B8AA-9E707E3FA821}" type="parTrans" cxnId="{AAF3A5EE-D08C-FE47-BC51-78987CF37336}">
      <dgm:prSet/>
      <dgm:spPr/>
      <dgm:t>
        <a:bodyPr/>
        <a:lstStyle/>
        <a:p>
          <a:endParaRPr lang="en-US"/>
        </a:p>
      </dgm:t>
    </dgm:pt>
    <dgm:pt modelId="{C4BE2ED9-92AB-A84D-B3A4-44987FB97301}" type="sibTrans" cxnId="{AAF3A5EE-D08C-FE47-BC51-78987CF37336}">
      <dgm:prSet/>
      <dgm:spPr/>
      <dgm:t>
        <a:bodyPr/>
        <a:lstStyle/>
        <a:p>
          <a:endParaRPr lang="en-US"/>
        </a:p>
      </dgm:t>
    </dgm:pt>
    <dgm:pt modelId="{A03998C6-EFFB-3F44-A634-20B7A24F7CF1}">
      <dgm:prSet phldrT="[Text]"/>
      <dgm:spPr/>
      <dgm:t>
        <a:bodyPr/>
        <a:lstStyle/>
        <a:p>
          <a:r>
            <a:rPr lang="en-US" dirty="0" smtClean="0"/>
            <a:t>Knowledge Augmentation and Distillation</a:t>
          </a:r>
          <a:endParaRPr lang="en-US" dirty="0"/>
        </a:p>
      </dgm:t>
    </dgm:pt>
    <dgm:pt modelId="{AA488CA9-C40D-6C48-AE75-978961CF769E}" type="parTrans" cxnId="{E50B8C4B-0984-964A-BEE2-4FD90B1A3527}">
      <dgm:prSet/>
      <dgm:spPr/>
      <dgm:t>
        <a:bodyPr/>
        <a:lstStyle/>
        <a:p>
          <a:endParaRPr lang="en-US"/>
        </a:p>
      </dgm:t>
    </dgm:pt>
    <dgm:pt modelId="{F8555F06-9002-D442-9E6A-7AA2AF52E313}" type="sibTrans" cxnId="{E50B8C4B-0984-964A-BEE2-4FD90B1A3527}">
      <dgm:prSet/>
      <dgm:spPr/>
      <dgm:t>
        <a:bodyPr/>
        <a:lstStyle/>
        <a:p>
          <a:endParaRPr lang="en-US"/>
        </a:p>
      </dgm:t>
    </dgm:pt>
    <dgm:pt modelId="{5AB00D40-26F3-E543-9483-6362F8CAA3E9}">
      <dgm:prSet phldrT="[Text]"/>
      <dgm:spPr/>
      <dgm:t>
        <a:bodyPr/>
        <a:lstStyle/>
        <a:p>
          <a:r>
            <a:rPr lang="en-US" dirty="0" smtClean="0"/>
            <a:t>Knowledge Patching and Fusion</a:t>
          </a:r>
          <a:endParaRPr lang="en-US" dirty="0"/>
        </a:p>
      </dgm:t>
    </dgm:pt>
    <dgm:pt modelId="{F4D8CA0A-0A03-5F4B-BC54-82F7AA125EC3}" type="parTrans" cxnId="{9DAF1EA4-B8DF-DF47-860C-6237BB5ADB2D}">
      <dgm:prSet/>
      <dgm:spPr/>
      <dgm:t>
        <a:bodyPr/>
        <a:lstStyle/>
        <a:p>
          <a:endParaRPr lang="en-US"/>
        </a:p>
      </dgm:t>
    </dgm:pt>
    <dgm:pt modelId="{790EBA4E-9E0C-EA40-A78A-B7CF2A6C4D45}" type="sibTrans" cxnId="{9DAF1EA4-B8DF-DF47-860C-6237BB5ADB2D}">
      <dgm:prSet/>
      <dgm:spPr/>
      <dgm:t>
        <a:bodyPr/>
        <a:lstStyle/>
        <a:p>
          <a:endParaRPr lang="en-US"/>
        </a:p>
      </dgm:t>
    </dgm:pt>
    <dgm:pt modelId="{9E47F079-E74C-414E-9D9E-140FBBE9C9FB}" type="pres">
      <dgm:prSet presAssocID="{30168E39-1F78-7340-8CC3-6D846F5933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502AD0-57CC-4246-B794-8A19526DC584}" type="pres">
      <dgm:prSet presAssocID="{30168E39-1F78-7340-8CC3-6D846F59338C}" presName="cycle" presStyleCnt="0"/>
      <dgm:spPr/>
    </dgm:pt>
    <dgm:pt modelId="{978EE34F-0000-DD46-B8D3-42E795368C98}" type="pres">
      <dgm:prSet presAssocID="{020D6E36-8E82-2042-9536-A4CB830A8A48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5138B-F14E-5648-B7C9-EF376FE87D45}" type="pres">
      <dgm:prSet presAssocID="{2FE4DB3A-316D-E744-BDC2-EB966C344022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E7BFD104-2670-2742-A074-9B58DE4F5282}" type="pres">
      <dgm:prSet presAssocID="{DFE4A8D7-F3B5-D84A-9033-FDE7DDCE95A1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1762D-9A3B-7948-90EE-9BE8111DA410}" type="pres">
      <dgm:prSet presAssocID="{B1A54E9E-4649-544E-A08F-EAEAA6C45CA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217FCF-C3AE-AA48-BA52-00FB45D890F9}" type="pres">
      <dgm:prSet presAssocID="{A03998C6-EFFB-3F44-A634-20B7A24F7CF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5EE9E-5668-A642-A1E6-88013EBF361D}" type="pres">
      <dgm:prSet presAssocID="{5AB00D40-26F3-E543-9483-6362F8CAA3E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114611-2482-C746-B02B-493380CF6013}" type="presOf" srcId="{2FE4DB3A-316D-E744-BDC2-EB966C344022}" destId="{F245138B-F14E-5648-B7C9-EF376FE87D45}" srcOrd="0" destOrd="0" presId="urn:microsoft.com/office/officeart/2005/8/layout/cycle3"/>
    <dgm:cxn modelId="{805F6BA2-8223-D542-84B5-C7703FF2EC69}" type="presOf" srcId="{A03998C6-EFFB-3F44-A634-20B7A24F7CF1}" destId="{97217FCF-C3AE-AA48-BA52-00FB45D890F9}" srcOrd="0" destOrd="0" presId="urn:microsoft.com/office/officeart/2005/8/layout/cycle3"/>
    <dgm:cxn modelId="{1C2E9C7D-87BC-944D-BB40-CDFB6C19A952}" type="presOf" srcId="{5AB00D40-26F3-E543-9483-6362F8CAA3E9}" destId="{3AC5EE9E-5668-A642-A1E6-88013EBF361D}" srcOrd="0" destOrd="0" presId="urn:microsoft.com/office/officeart/2005/8/layout/cycle3"/>
    <dgm:cxn modelId="{ED12E020-D91E-424B-A48A-9DE1021A3311}" srcId="{30168E39-1F78-7340-8CC3-6D846F59338C}" destId="{DFE4A8D7-F3B5-D84A-9033-FDE7DDCE95A1}" srcOrd="1" destOrd="0" parTransId="{0CCE717C-5284-AA40-9CFA-FE9A0FF50AFC}" sibTransId="{EFDBE3EE-0F7B-6547-9B3D-C1AFEC314F02}"/>
    <dgm:cxn modelId="{AAF3A5EE-D08C-FE47-BC51-78987CF37336}" srcId="{30168E39-1F78-7340-8CC3-6D846F59338C}" destId="{B1A54E9E-4649-544E-A08F-EAEAA6C45CAD}" srcOrd="2" destOrd="0" parTransId="{AB653D10-139C-6445-B8AA-9E707E3FA821}" sibTransId="{C4BE2ED9-92AB-A84D-B3A4-44987FB97301}"/>
    <dgm:cxn modelId="{AF49058A-B1FB-BA44-9EE0-5864FA22B610}" type="presOf" srcId="{30168E39-1F78-7340-8CC3-6D846F59338C}" destId="{9E47F079-E74C-414E-9D9E-140FBBE9C9FB}" srcOrd="0" destOrd="0" presId="urn:microsoft.com/office/officeart/2005/8/layout/cycle3"/>
    <dgm:cxn modelId="{0F6CF43F-6738-E143-BD50-86784B396697}" type="presOf" srcId="{B1A54E9E-4649-544E-A08F-EAEAA6C45CAD}" destId="{3601762D-9A3B-7948-90EE-9BE8111DA410}" srcOrd="0" destOrd="0" presId="urn:microsoft.com/office/officeart/2005/8/layout/cycle3"/>
    <dgm:cxn modelId="{EB11911A-E99F-CD4E-B558-4712C14B7FD5}" type="presOf" srcId="{DFE4A8D7-F3B5-D84A-9033-FDE7DDCE95A1}" destId="{E7BFD104-2670-2742-A074-9B58DE4F5282}" srcOrd="0" destOrd="0" presId="urn:microsoft.com/office/officeart/2005/8/layout/cycle3"/>
    <dgm:cxn modelId="{BE8070BE-6A61-E748-BA0A-7086A3775EB5}" srcId="{30168E39-1F78-7340-8CC3-6D846F59338C}" destId="{020D6E36-8E82-2042-9536-A4CB830A8A48}" srcOrd="0" destOrd="0" parTransId="{55534F01-7C9E-D44E-A0D7-C04E1E147108}" sibTransId="{2FE4DB3A-316D-E744-BDC2-EB966C344022}"/>
    <dgm:cxn modelId="{9DAF1EA4-B8DF-DF47-860C-6237BB5ADB2D}" srcId="{30168E39-1F78-7340-8CC3-6D846F59338C}" destId="{5AB00D40-26F3-E543-9483-6362F8CAA3E9}" srcOrd="4" destOrd="0" parTransId="{F4D8CA0A-0A03-5F4B-BC54-82F7AA125EC3}" sibTransId="{790EBA4E-9E0C-EA40-A78A-B7CF2A6C4D45}"/>
    <dgm:cxn modelId="{6A166282-5D32-F143-B2D9-06A3C1407A00}" type="presOf" srcId="{020D6E36-8E82-2042-9536-A4CB830A8A48}" destId="{978EE34F-0000-DD46-B8D3-42E795368C98}" srcOrd="0" destOrd="0" presId="urn:microsoft.com/office/officeart/2005/8/layout/cycle3"/>
    <dgm:cxn modelId="{E50B8C4B-0984-964A-BEE2-4FD90B1A3527}" srcId="{30168E39-1F78-7340-8CC3-6D846F59338C}" destId="{A03998C6-EFFB-3F44-A634-20B7A24F7CF1}" srcOrd="3" destOrd="0" parTransId="{AA488CA9-C40D-6C48-AE75-978961CF769E}" sibTransId="{F8555F06-9002-D442-9E6A-7AA2AF52E313}"/>
    <dgm:cxn modelId="{AE57DBEF-048D-934A-9F91-2A163D8654A9}" type="presParOf" srcId="{9E47F079-E74C-414E-9D9E-140FBBE9C9FB}" destId="{11502AD0-57CC-4246-B794-8A19526DC584}" srcOrd="0" destOrd="0" presId="urn:microsoft.com/office/officeart/2005/8/layout/cycle3"/>
    <dgm:cxn modelId="{EE312D9D-B077-8447-B949-1271E92FB34C}" type="presParOf" srcId="{11502AD0-57CC-4246-B794-8A19526DC584}" destId="{978EE34F-0000-DD46-B8D3-42E795368C98}" srcOrd="0" destOrd="0" presId="urn:microsoft.com/office/officeart/2005/8/layout/cycle3"/>
    <dgm:cxn modelId="{01F403A3-E039-5448-A915-ABD3F352F3FC}" type="presParOf" srcId="{11502AD0-57CC-4246-B794-8A19526DC584}" destId="{F245138B-F14E-5648-B7C9-EF376FE87D45}" srcOrd="1" destOrd="0" presId="urn:microsoft.com/office/officeart/2005/8/layout/cycle3"/>
    <dgm:cxn modelId="{61A30355-6681-4445-BA68-D38CD0C2BDBD}" type="presParOf" srcId="{11502AD0-57CC-4246-B794-8A19526DC584}" destId="{E7BFD104-2670-2742-A074-9B58DE4F5282}" srcOrd="2" destOrd="0" presId="urn:microsoft.com/office/officeart/2005/8/layout/cycle3"/>
    <dgm:cxn modelId="{E640C990-E445-2C41-A285-B510AECE2FF7}" type="presParOf" srcId="{11502AD0-57CC-4246-B794-8A19526DC584}" destId="{3601762D-9A3B-7948-90EE-9BE8111DA410}" srcOrd="3" destOrd="0" presId="urn:microsoft.com/office/officeart/2005/8/layout/cycle3"/>
    <dgm:cxn modelId="{93B10C8E-990C-2B46-81A7-C43C01BB3D20}" type="presParOf" srcId="{11502AD0-57CC-4246-B794-8A19526DC584}" destId="{97217FCF-C3AE-AA48-BA52-00FB45D890F9}" srcOrd="4" destOrd="0" presId="urn:microsoft.com/office/officeart/2005/8/layout/cycle3"/>
    <dgm:cxn modelId="{06478A31-9B56-A348-9AB6-0AB761A0AFFE}" type="presParOf" srcId="{11502AD0-57CC-4246-B794-8A19526DC584}" destId="{3AC5EE9E-5668-A642-A1E6-88013EBF361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67404F-1B1C-1D4E-B814-F5B2AF76B224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B25A6C-F9CD-AF49-B3C2-AEC50F67E18B}">
      <dgm:prSet phldrT="[Text]"/>
      <dgm:spPr/>
      <dgm:t>
        <a:bodyPr/>
        <a:lstStyle/>
        <a:p>
          <a:r>
            <a:rPr lang="en-US" dirty="0" smtClean="0"/>
            <a:t>External Symbolic Knowledge</a:t>
          </a:r>
          <a:endParaRPr lang="en-US" dirty="0"/>
        </a:p>
      </dgm:t>
    </dgm:pt>
    <dgm:pt modelId="{54A53C10-CBE4-A14F-B5D4-C9FA97EB05C0}" type="parTrans" cxnId="{7AE1CAC1-4F67-3744-85B8-8A29BCE63372}">
      <dgm:prSet/>
      <dgm:spPr/>
      <dgm:t>
        <a:bodyPr/>
        <a:lstStyle/>
        <a:p>
          <a:endParaRPr lang="en-US"/>
        </a:p>
      </dgm:t>
    </dgm:pt>
    <dgm:pt modelId="{E28AC4EC-68F7-DC40-9FCE-CBF94902549B}" type="sibTrans" cxnId="{7AE1CAC1-4F67-3744-85B8-8A29BCE63372}">
      <dgm:prSet/>
      <dgm:spPr/>
      <dgm:t>
        <a:bodyPr/>
        <a:lstStyle/>
        <a:p>
          <a:endParaRPr lang="en-US"/>
        </a:p>
      </dgm:t>
    </dgm:pt>
    <dgm:pt modelId="{C43E4787-BD68-F743-B726-C2388440422C}">
      <dgm:prSet phldrT="[Text]" custT="1"/>
      <dgm:spPr/>
      <dgm:t>
        <a:bodyPr/>
        <a:lstStyle/>
        <a:p>
          <a:r>
            <a:rPr lang="en-US" sz="1000" dirty="0" smtClean="0"/>
            <a:t>Background Knowledge</a:t>
          </a:r>
          <a:endParaRPr lang="en-US" sz="1000" dirty="0"/>
        </a:p>
      </dgm:t>
    </dgm:pt>
    <dgm:pt modelId="{5C1134DB-9771-7A47-BEE9-AD19F30D3FD3}" type="parTrans" cxnId="{287F8CFB-35DA-7244-A237-FFE8A09A2B80}">
      <dgm:prSet/>
      <dgm:spPr/>
      <dgm:t>
        <a:bodyPr/>
        <a:lstStyle/>
        <a:p>
          <a:endParaRPr lang="en-US"/>
        </a:p>
      </dgm:t>
    </dgm:pt>
    <dgm:pt modelId="{41E56C06-4F34-D04F-B8B3-429BA208DB79}" type="sibTrans" cxnId="{287F8CFB-35DA-7244-A237-FFE8A09A2B80}">
      <dgm:prSet/>
      <dgm:spPr/>
      <dgm:t>
        <a:bodyPr/>
        <a:lstStyle/>
        <a:p>
          <a:endParaRPr lang="en-US"/>
        </a:p>
      </dgm:t>
    </dgm:pt>
    <dgm:pt modelId="{B1E9B083-78B7-9944-8503-838DC59832C8}">
      <dgm:prSet phldrT="[Text]" custT="1"/>
      <dgm:spPr/>
      <dgm:t>
        <a:bodyPr/>
        <a:lstStyle/>
        <a:p>
          <a:r>
            <a:rPr lang="en-US" sz="1000" dirty="0" smtClean="0"/>
            <a:t>Domain-Specific Knowledge</a:t>
          </a:r>
          <a:endParaRPr lang="en-US" sz="1000" dirty="0"/>
        </a:p>
      </dgm:t>
    </dgm:pt>
    <dgm:pt modelId="{1B42DCE9-D626-3543-83B2-188DA2A84444}" type="parTrans" cxnId="{966C59A5-0AAF-F04C-99C2-51A5E543BF2F}">
      <dgm:prSet/>
      <dgm:spPr/>
      <dgm:t>
        <a:bodyPr/>
        <a:lstStyle/>
        <a:p>
          <a:endParaRPr lang="en-US"/>
        </a:p>
      </dgm:t>
    </dgm:pt>
    <dgm:pt modelId="{A5E15845-8241-D340-9EB8-3E91E977590F}" type="sibTrans" cxnId="{966C59A5-0AAF-F04C-99C2-51A5E543BF2F}">
      <dgm:prSet/>
      <dgm:spPr/>
      <dgm:t>
        <a:bodyPr/>
        <a:lstStyle/>
        <a:p>
          <a:endParaRPr lang="en-US"/>
        </a:p>
      </dgm:t>
    </dgm:pt>
    <dgm:pt modelId="{57D4F2C3-C872-A540-9600-DEE32E6DB6E5}">
      <dgm:prSet phldrT="[Text]" custT="1"/>
      <dgm:spPr/>
      <dgm:t>
        <a:bodyPr/>
        <a:lstStyle/>
        <a:p>
          <a:r>
            <a:rPr lang="en-US" sz="1000" dirty="0" smtClean="0"/>
            <a:t>World Knowledge</a:t>
          </a:r>
          <a:endParaRPr lang="en-US" sz="1000" dirty="0"/>
        </a:p>
      </dgm:t>
    </dgm:pt>
    <dgm:pt modelId="{D958BA00-4045-9F49-A96E-8584BFB86191}" type="parTrans" cxnId="{899F6CCA-918C-CC47-AAB1-82324978B21A}">
      <dgm:prSet/>
      <dgm:spPr/>
      <dgm:t>
        <a:bodyPr/>
        <a:lstStyle/>
        <a:p>
          <a:endParaRPr lang="en-US"/>
        </a:p>
      </dgm:t>
    </dgm:pt>
    <dgm:pt modelId="{9C63C077-E188-4748-B644-7C316713E8EE}" type="sibTrans" cxnId="{899F6CCA-918C-CC47-AAB1-82324978B21A}">
      <dgm:prSet/>
      <dgm:spPr/>
      <dgm:t>
        <a:bodyPr/>
        <a:lstStyle/>
        <a:p>
          <a:endParaRPr lang="en-US"/>
        </a:p>
      </dgm:t>
    </dgm:pt>
    <dgm:pt modelId="{F605D35D-81EA-D24B-AAC4-AFF3FE88B184}">
      <dgm:prSet phldrT="[Text]" custT="1"/>
      <dgm:spPr/>
      <dgm:t>
        <a:bodyPr/>
        <a:lstStyle/>
        <a:p>
          <a:r>
            <a:rPr lang="en-US" sz="1000" dirty="0" smtClean="0"/>
            <a:t>Structured Knowledge</a:t>
          </a:r>
          <a:endParaRPr lang="en-US" sz="1000" dirty="0"/>
        </a:p>
      </dgm:t>
    </dgm:pt>
    <dgm:pt modelId="{9993A794-C2B6-D24C-B73A-76258ACD769B}" type="parTrans" cxnId="{4506886F-FD5B-2546-B24E-3625DBAB71FC}">
      <dgm:prSet/>
      <dgm:spPr/>
      <dgm:t>
        <a:bodyPr/>
        <a:lstStyle/>
        <a:p>
          <a:endParaRPr lang="en-US"/>
        </a:p>
      </dgm:t>
    </dgm:pt>
    <dgm:pt modelId="{586D664F-481B-3543-88F5-1C37B90B2066}" type="sibTrans" cxnId="{4506886F-FD5B-2546-B24E-3625DBAB71FC}">
      <dgm:prSet/>
      <dgm:spPr/>
      <dgm:t>
        <a:bodyPr/>
        <a:lstStyle/>
        <a:p>
          <a:endParaRPr lang="en-US"/>
        </a:p>
      </dgm:t>
    </dgm:pt>
    <dgm:pt modelId="{CE00B7EF-5A27-A740-B347-7E3953E4EBAC}">
      <dgm:prSet phldrT="[Text]" custT="1"/>
      <dgm:spPr/>
      <dgm:t>
        <a:bodyPr/>
        <a:lstStyle/>
        <a:p>
          <a:r>
            <a:rPr lang="en-US" sz="1000" dirty="0" smtClean="0"/>
            <a:t>Task-Specific Knowledge</a:t>
          </a:r>
          <a:endParaRPr lang="en-US" sz="1000" dirty="0"/>
        </a:p>
      </dgm:t>
    </dgm:pt>
    <dgm:pt modelId="{EBBBE2C2-F8E5-664F-95F4-AFCB714AF8A2}" type="parTrans" cxnId="{EBCBA15B-9AF8-DA48-B4FC-8CBB22C04708}">
      <dgm:prSet/>
      <dgm:spPr/>
    </dgm:pt>
    <dgm:pt modelId="{80B1BD63-B532-BD45-815B-DA5FF4472EF9}" type="sibTrans" cxnId="{EBCBA15B-9AF8-DA48-B4FC-8CBB22C04708}">
      <dgm:prSet/>
      <dgm:spPr/>
    </dgm:pt>
    <dgm:pt modelId="{59C90019-2859-9349-BB87-3798454608DB}" type="pres">
      <dgm:prSet presAssocID="{4167404F-1B1C-1D4E-B814-F5B2AF76B22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2D17B86-EBCD-1B41-8196-B33E3B26A968}" type="pres">
      <dgm:prSet presAssocID="{CDB25A6C-F9CD-AF49-B3C2-AEC50F67E18B}" presName="linNode" presStyleCnt="0"/>
      <dgm:spPr/>
    </dgm:pt>
    <dgm:pt modelId="{B7159981-1223-EA4C-93D6-59C7E24C5239}" type="pres">
      <dgm:prSet presAssocID="{CDB25A6C-F9CD-AF49-B3C2-AEC50F67E18B}" presName="parentShp" presStyleLbl="node1" presStyleIdx="0" presStyleCnt="1" custLinFactNeighborY="3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B4EB7-6384-0B45-85DD-B0F976A71780}" type="pres">
      <dgm:prSet presAssocID="{CDB25A6C-F9CD-AF49-B3C2-AEC50F67E18B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D0C0A9-75A4-FA46-A641-0138A9BC77A4}" type="presOf" srcId="{57D4F2C3-C872-A540-9600-DEE32E6DB6E5}" destId="{433B4EB7-6384-0B45-85DD-B0F976A71780}" srcOrd="0" destOrd="3" presId="urn:microsoft.com/office/officeart/2005/8/layout/vList6"/>
    <dgm:cxn modelId="{D2647C47-4FE4-6F4B-AF49-DBD456EA16C9}" type="presOf" srcId="{CE00B7EF-5A27-A740-B347-7E3953E4EBAC}" destId="{433B4EB7-6384-0B45-85DD-B0F976A71780}" srcOrd="0" destOrd="4" presId="urn:microsoft.com/office/officeart/2005/8/layout/vList6"/>
    <dgm:cxn modelId="{019DAEB0-DC01-D241-80A1-3362A09E6F51}" type="presOf" srcId="{F605D35D-81EA-D24B-AAC4-AFF3FE88B184}" destId="{433B4EB7-6384-0B45-85DD-B0F976A71780}" srcOrd="0" destOrd="0" presId="urn:microsoft.com/office/officeart/2005/8/layout/vList6"/>
    <dgm:cxn modelId="{4506886F-FD5B-2546-B24E-3625DBAB71FC}" srcId="{CDB25A6C-F9CD-AF49-B3C2-AEC50F67E18B}" destId="{F605D35D-81EA-D24B-AAC4-AFF3FE88B184}" srcOrd="0" destOrd="0" parTransId="{9993A794-C2B6-D24C-B73A-76258ACD769B}" sibTransId="{586D664F-481B-3543-88F5-1C37B90B2066}"/>
    <dgm:cxn modelId="{8F5679D7-92E8-8B43-AE99-F0AD08771C7E}" type="presOf" srcId="{CDB25A6C-F9CD-AF49-B3C2-AEC50F67E18B}" destId="{B7159981-1223-EA4C-93D6-59C7E24C5239}" srcOrd="0" destOrd="0" presId="urn:microsoft.com/office/officeart/2005/8/layout/vList6"/>
    <dgm:cxn modelId="{EBCBA15B-9AF8-DA48-B4FC-8CBB22C04708}" srcId="{CDB25A6C-F9CD-AF49-B3C2-AEC50F67E18B}" destId="{CE00B7EF-5A27-A740-B347-7E3953E4EBAC}" srcOrd="4" destOrd="0" parTransId="{EBBBE2C2-F8E5-664F-95F4-AFCB714AF8A2}" sibTransId="{80B1BD63-B532-BD45-815B-DA5FF4472EF9}"/>
    <dgm:cxn modelId="{641D00F7-B258-9642-BE64-A0805D5783A8}" type="presOf" srcId="{4167404F-1B1C-1D4E-B814-F5B2AF76B224}" destId="{59C90019-2859-9349-BB87-3798454608DB}" srcOrd="0" destOrd="0" presId="urn:microsoft.com/office/officeart/2005/8/layout/vList6"/>
    <dgm:cxn modelId="{287F8CFB-35DA-7244-A237-FFE8A09A2B80}" srcId="{CDB25A6C-F9CD-AF49-B3C2-AEC50F67E18B}" destId="{C43E4787-BD68-F743-B726-C2388440422C}" srcOrd="1" destOrd="0" parTransId="{5C1134DB-9771-7A47-BEE9-AD19F30D3FD3}" sibTransId="{41E56C06-4F34-D04F-B8B3-429BA208DB79}"/>
    <dgm:cxn modelId="{060C5FDA-C0B4-AE43-AA13-EA8D4EEB9C8B}" type="presOf" srcId="{B1E9B083-78B7-9944-8503-838DC59832C8}" destId="{433B4EB7-6384-0B45-85DD-B0F976A71780}" srcOrd="0" destOrd="2" presId="urn:microsoft.com/office/officeart/2005/8/layout/vList6"/>
    <dgm:cxn modelId="{696FA9AB-D95F-B645-97AC-D8DC1406CF62}" type="presOf" srcId="{C43E4787-BD68-F743-B726-C2388440422C}" destId="{433B4EB7-6384-0B45-85DD-B0F976A71780}" srcOrd="0" destOrd="1" presId="urn:microsoft.com/office/officeart/2005/8/layout/vList6"/>
    <dgm:cxn modelId="{899F6CCA-918C-CC47-AAB1-82324978B21A}" srcId="{CDB25A6C-F9CD-AF49-B3C2-AEC50F67E18B}" destId="{57D4F2C3-C872-A540-9600-DEE32E6DB6E5}" srcOrd="3" destOrd="0" parTransId="{D958BA00-4045-9F49-A96E-8584BFB86191}" sibTransId="{9C63C077-E188-4748-B644-7C316713E8EE}"/>
    <dgm:cxn modelId="{966C59A5-0AAF-F04C-99C2-51A5E543BF2F}" srcId="{CDB25A6C-F9CD-AF49-B3C2-AEC50F67E18B}" destId="{B1E9B083-78B7-9944-8503-838DC59832C8}" srcOrd="2" destOrd="0" parTransId="{1B42DCE9-D626-3543-83B2-188DA2A84444}" sibTransId="{A5E15845-8241-D340-9EB8-3E91E977590F}"/>
    <dgm:cxn modelId="{7AE1CAC1-4F67-3744-85B8-8A29BCE63372}" srcId="{4167404F-1B1C-1D4E-B814-F5B2AF76B224}" destId="{CDB25A6C-F9CD-AF49-B3C2-AEC50F67E18B}" srcOrd="0" destOrd="0" parTransId="{54A53C10-CBE4-A14F-B5D4-C9FA97EB05C0}" sibTransId="{E28AC4EC-68F7-DC40-9FCE-CBF94902549B}"/>
    <dgm:cxn modelId="{A9D1F2F0-4648-734D-A55A-45869FD84154}" type="presParOf" srcId="{59C90019-2859-9349-BB87-3798454608DB}" destId="{82D17B86-EBCD-1B41-8196-B33E3B26A968}" srcOrd="0" destOrd="0" presId="urn:microsoft.com/office/officeart/2005/8/layout/vList6"/>
    <dgm:cxn modelId="{EC1A16E7-514D-6647-BE6A-4C1BA7975F74}" type="presParOf" srcId="{82D17B86-EBCD-1B41-8196-B33E3B26A968}" destId="{B7159981-1223-EA4C-93D6-59C7E24C5239}" srcOrd="0" destOrd="0" presId="urn:microsoft.com/office/officeart/2005/8/layout/vList6"/>
    <dgm:cxn modelId="{BA5C495E-C84E-3B41-AE13-3C3CD692AC16}" type="presParOf" srcId="{82D17B86-EBCD-1B41-8196-B33E3B26A968}" destId="{433B4EB7-6384-0B45-85DD-B0F976A717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3CFC25-5D46-6F45-AA51-FEE6D18EC712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4D166D9C-9DE5-9447-80DB-9330AC8D4766}">
      <dgm:prSet phldrT="[Text]"/>
      <dgm:spPr/>
      <dgm:t>
        <a:bodyPr/>
        <a:lstStyle/>
        <a:p>
          <a:r>
            <a:rPr lang="en-US" dirty="0" smtClean="0"/>
            <a:t>Knowledge Extraction</a:t>
          </a:r>
        </a:p>
      </dgm:t>
    </dgm:pt>
    <dgm:pt modelId="{82DC5DE8-7359-6941-AFAD-4D77E26E7E52}" type="parTrans" cxnId="{79248CC7-4198-174F-B409-A75B771B015E}">
      <dgm:prSet/>
      <dgm:spPr/>
      <dgm:t>
        <a:bodyPr/>
        <a:lstStyle/>
        <a:p>
          <a:endParaRPr lang="en-US"/>
        </a:p>
      </dgm:t>
    </dgm:pt>
    <dgm:pt modelId="{2C44B7B7-AFB1-5E4B-AB93-60CE1470D43C}" type="sibTrans" cxnId="{79248CC7-4198-174F-B409-A75B771B015E}">
      <dgm:prSet/>
      <dgm:spPr/>
      <dgm:t>
        <a:bodyPr/>
        <a:lstStyle/>
        <a:p>
          <a:endParaRPr lang="en-US"/>
        </a:p>
      </dgm:t>
    </dgm:pt>
    <dgm:pt modelId="{BE5AD7F1-B21C-184A-B3CE-E553AE670B1B}" type="pres">
      <dgm:prSet presAssocID="{153CFC25-5D46-6F45-AA51-FEE6D18EC712}" presName="linearFlow" presStyleCnt="0">
        <dgm:presLayoutVars>
          <dgm:resizeHandles val="exact"/>
        </dgm:presLayoutVars>
      </dgm:prSet>
      <dgm:spPr/>
    </dgm:pt>
    <dgm:pt modelId="{50F1AFF4-C9D0-3C48-BD6C-38A766D44A1C}" type="pres">
      <dgm:prSet presAssocID="{4D166D9C-9DE5-9447-80DB-9330AC8D4766}" presName="node" presStyleLbl="node1" presStyleIdx="0" presStyleCnt="1" custLinFactNeighborX="-380" custLinFactNeighborY="-24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248CC7-4198-174F-B409-A75B771B015E}" srcId="{153CFC25-5D46-6F45-AA51-FEE6D18EC712}" destId="{4D166D9C-9DE5-9447-80DB-9330AC8D4766}" srcOrd="0" destOrd="0" parTransId="{82DC5DE8-7359-6941-AFAD-4D77E26E7E52}" sibTransId="{2C44B7B7-AFB1-5E4B-AB93-60CE1470D43C}"/>
    <dgm:cxn modelId="{6A930924-EC8B-004E-9871-66BDB13CAA21}" type="presOf" srcId="{4D166D9C-9DE5-9447-80DB-9330AC8D4766}" destId="{50F1AFF4-C9D0-3C48-BD6C-38A766D44A1C}" srcOrd="0" destOrd="0" presId="urn:microsoft.com/office/officeart/2005/8/layout/process2"/>
    <dgm:cxn modelId="{8B243A3A-6F0B-854F-BF2E-FA4EA2D713C8}" type="presOf" srcId="{153CFC25-5D46-6F45-AA51-FEE6D18EC712}" destId="{BE5AD7F1-B21C-184A-B3CE-E553AE670B1B}" srcOrd="0" destOrd="0" presId="urn:microsoft.com/office/officeart/2005/8/layout/process2"/>
    <dgm:cxn modelId="{70B1C7E6-021B-CE47-8F9A-503F578EF926}" type="presParOf" srcId="{BE5AD7F1-B21C-184A-B3CE-E553AE670B1B}" destId="{50F1AFF4-C9D0-3C48-BD6C-38A766D44A1C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5138B-F14E-5648-B7C9-EF376FE87D45}">
      <dsp:nvSpPr>
        <dsp:cNvPr id="0" name=""/>
        <dsp:cNvSpPr/>
      </dsp:nvSpPr>
      <dsp:spPr>
        <a:xfrm>
          <a:off x="1020730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8EE34F-0000-DD46-B8D3-42E795368C98}">
      <dsp:nvSpPr>
        <dsp:cNvPr id="0" name=""/>
        <dsp:cNvSpPr/>
      </dsp:nvSpPr>
      <dsp:spPr>
        <a:xfrm>
          <a:off x="2114847" y="1515"/>
          <a:ext cx="1866304" cy="9331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Large Neural Models</a:t>
          </a:r>
          <a:endParaRPr lang="en-US" sz="1700" kern="1200" dirty="0"/>
        </a:p>
      </dsp:txBody>
      <dsp:txXfrm>
        <a:off x="2160400" y="47068"/>
        <a:ext cx="1775198" cy="842046"/>
      </dsp:txXfrm>
    </dsp:sp>
    <dsp:sp modelId="{E7BFD104-2670-2742-A074-9B58DE4F5282}">
      <dsp:nvSpPr>
        <dsp:cNvPr id="0" name=""/>
        <dsp:cNvSpPr/>
      </dsp:nvSpPr>
      <dsp:spPr>
        <a:xfrm>
          <a:off x="3759238" y="1196235"/>
          <a:ext cx="1866304" cy="9331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Elicit Explicit Symbolic Knowledge </a:t>
          </a:r>
          <a:endParaRPr lang="en-US" sz="1700" kern="1200" dirty="0"/>
        </a:p>
      </dsp:txBody>
      <dsp:txXfrm>
        <a:off x="3804791" y="1241788"/>
        <a:ext cx="1775198" cy="842046"/>
      </dsp:txXfrm>
    </dsp:sp>
    <dsp:sp modelId="{3601762D-9A3B-7948-90EE-9BE8111DA410}">
      <dsp:nvSpPr>
        <dsp:cNvPr id="0" name=""/>
        <dsp:cNvSpPr/>
      </dsp:nvSpPr>
      <dsp:spPr>
        <a:xfrm>
          <a:off x="3131137" y="3129332"/>
          <a:ext cx="1866304" cy="9331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Knowledge Localization and  Generalization</a:t>
          </a:r>
          <a:endParaRPr lang="en-US" sz="1700" kern="1200" dirty="0"/>
        </a:p>
      </dsp:txBody>
      <dsp:txXfrm>
        <a:off x="3176690" y="3174885"/>
        <a:ext cx="1775198" cy="842046"/>
      </dsp:txXfrm>
    </dsp:sp>
    <dsp:sp modelId="{97217FCF-C3AE-AA48-BA52-00FB45D890F9}">
      <dsp:nvSpPr>
        <dsp:cNvPr id="0" name=""/>
        <dsp:cNvSpPr/>
      </dsp:nvSpPr>
      <dsp:spPr>
        <a:xfrm>
          <a:off x="1098558" y="3129332"/>
          <a:ext cx="1866304" cy="9331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Knowledge Augmentation and Distillation</a:t>
          </a:r>
          <a:endParaRPr lang="en-US" sz="1700" kern="1200" dirty="0"/>
        </a:p>
      </dsp:txBody>
      <dsp:txXfrm>
        <a:off x="1144111" y="3174885"/>
        <a:ext cx="1775198" cy="842046"/>
      </dsp:txXfrm>
    </dsp:sp>
    <dsp:sp modelId="{3AC5EE9E-5668-A642-A1E6-88013EBF361D}">
      <dsp:nvSpPr>
        <dsp:cNvPr id="0" name=""/>
        <dsp:cNvSpPr/>
      </dsp:nvSpPr>
      <dsp:spPr>
        <a:xfrm>
          <a:off x="470456" y="1196235"/>
          <a:ext cx="1866304" cy="9331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Knowledge Patching and Fusion</a:t>
          </a:r>
          <a:endParaRPr lang="en-US" sz="1700" kern="1200" dirty="0"/>
        </a:p>
      </dsp:txBody>
      <dsp:txXfrm>
        <a:off x="516009" y="1241788"/>
        <a:ext cx="1775198" cy="842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B4EB7-6384-0B45-85DD-B0F976A71780}">
      <dsp:nvSpPr>
        <dsp:cNvPr id="0" name=""/>
        <dsp:cNvSpPr/>
      </dsp:nvSpPr>
      <dsp:spPr>
        <a:xfrm>
          <a:off x="1333948" y="556"/>
          <a:ext cx="2000922" cy="11391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Structured Knowledge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Background Knowledge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Domain-Specific Knowledge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World Knowledge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Task-Specific Knowledge</a:t>
          </a:r>
          <a:endParaRPr lang="en-US" sz="1000" kern="1200" dirty="0"/>
        </a:p>
      </dsp:txBody>
      <dsp:txXfrm>
        <a:off x="1333948" y="142956"/>
        <a:ext cx="1573723" cy="854398"/>
      </dsp:txXfrm>
    </dsp:sp>
    <dsp:sp modelId="{B7159981-1223-EA4C-93D6-59C7E24C5239}">
      <dsp:nvSpPr>
        <dsp:cNvPr id="0" name=""/>
        <dsp:cNvSpPr/>
      </dsp:nvSpPr>
      <dsp:spPr>
        <a:xfrm>
          <a:off x="0" y="1113"/>
          <a:ext cx="1333948" cy="11391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External Symbolic Knowledge</a:t>
          </a:r>
          <a:endParaRPr lang="en-US" sz="1700" kern="1200" dirty="0"/>
        </a:p>
      </dsp:txBody>
      <dsp:txXfrm>
        <a:off x="55611" y="56724"/>
        <a:ext cx="1222726" cy="1027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1AFF4-C9D0-3C48-BD6C-38A766D44A1C}">
      <dsp:nvSpPr>
        <dsp:cNvPr id="0" name=""/>
        <dsp:cNvSpPr/>
      </dsp:nvSpPr>
      <dsp:spPr>
        <a:xfrm>
          <a:off x="104027" y="0"/>
          <a:ext cx="1170782" cy="626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Knowledge Extraction</a:t>
          </a:r>
        </a:p>
      </dsp:txBody>
      <dsp:txXfrm>
        <a:off x="122377" y="18350"/>
        <a:ext cx="1134082" cy="589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4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0" indent="0"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19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17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29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34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6e5b1ae24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26e5b1ae24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XXX check ideas in the knowledge section in position paper</a:t>
            </a:r>
          </a:p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XXX</a:t>
            </a:r>
          </a:p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Zi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xue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cheng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cai</a:t>
            </a:r>
            <a:endParaRPr lang="en-US" dirty="0" smtClean="0">
              <a:solidFill>
                <a:srgbClr val="000000"/>
              </a:solidFill>
            </a:endParaRPr>
          </a:p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Self updating</a:t>
            </a:r>
          </a:p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Self correction</a:t>
            </a:r>
          </a:p>
          <a:p>
            <a:pPr marL="387350" indent="-285750">
              <a:lnSpc>
                <a:spcPct val="115000"/>
              </a:lnSpc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100" smtClean="0">
                <a:solidFill>
                  <a:srgbClr val="000000"/>
                </a:solidFill>
              </a:rPr>
              <a:t>Knowledge generalization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9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pPr marL="228596" indent="-228596"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596" indent="-228596">
              <a:spcBef>
                <a:spcPts val="356"/>
              </a:spcBef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35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520262" y="841772"/>
            <a:ext cx="81033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20262" y="2701528"/>
            <a:ext cx="81033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0" y="0"/>
            <a:ext cx="9144000" cy="932400"/>
          </a:xfrm>
          <a:prstGeom prst="rect">
            <a:avLst/>
          </a:prstGeom>
          <a:solidFill>
            <a:srgbClr val="23262E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 rot="10800000" flipH="1">
            <a:off x="0" y="912140"/>
            <a:ext cx="9144000" cy="82500"/>
          </a:xfrm>
          <a:prstGeom prst="rect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42900" y="155121"/>
            <a:ext cx="741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Gill Sans"/>
              <a:buNone/>
              <a:defRPr b="0" i="0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457200" y="938891"/>
            <a:ext cx="82296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Char char="•"/>
              <a:defRPr b="0" i="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Char char="•"/>
              <a:defRPr b="0" i="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Gill Sans"/>
              <a:buChar char="•"/>
              <a:defRPr b="0" i="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Gill Sans"/>
              <a:buChar char="•"/>
              <a:defRPr b="0" i="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Gill Sans"/>
              <a:buChar char="•"/>
              <a:defRPr b="0" i="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311700" y="4663216"/>
            <a:ext cx="8020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>
            <a:lvl1pPr marL="457200" lvl="0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Gill Sans"/>
              <a:buChar char="•"/>
              <a:defRPr sz="800">
                <a:solidFill>
                  <a:srgbClr val="7F7F7F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•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Gill Sans"/>
              <a:buChar char="•"/>
              <a:defRPr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1">
  <p:cSld name="Title and Vertical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22"/>
          <p:cNvCxnSpPr/>
          <p:nvPr/>
        </p:nvCxnSpPr>
        <p:spPr>
          <a:xfrm>
            <a:off x="152399" y="741760"/>
            <a:ext cx="8787000" cy="120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22"/>
          <p:cNvCxnSpPr/>
          <p:nvPr/>
        </p:nvCxnSpPr>
        <p:spPr>
          <a:xfrm>
            <a:off x="152399" y="798910"/>
            <a:ext cx="8787000" cy="120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" name="Google Shape;103;p22"/>
          <p:cNvCxnSpPr/>
          <p:nvPr/>
        </p:nvCxnSpPr>
        <p:spPr>
          <a:xfrm>
            <a:off x="152399" y="4913711"/>
            <a:ext cx="8787000" cy="120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22"/>
          <p:cNvCxnSpPr/>
          <p:nvPr/>
        </p:nvCxnSpPr>
        <p:spPr>
          <a:xfrm>
            <a:off x="152399" y="4856561"/>
            <a:ext cx="8787000" cy="120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0" y="86917"/>
            <a:ext cx="91440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300"/>
              <a:buFont typeface="Calibri"/>
              <a:buNone/>
              <a:defRPr sz="3300" b="1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228600" y="850106"/>
            <a:ext cx="8667600" cy="4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400"/>
              <a:buFont typeface="Noto Sans Symbols"/>
              <a:buChar char="🕔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909628" y="4926806"/>
            <a:ext cx="2346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283779" y="836107"/>
            <a:ext cx="4231200" cy="3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2"/>
          </p:nvPr>
        </p:nvSpPr>
        <p:spPr>
          <a:xfrm>
            <a:off x="4629149" y="836106"/>
            <a:ext cx="4231200" cy="3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4"/>
          <p:cNvSpPr txBox="1">
            <a:spLocks noGrp="1"/>
          </p:cNvSpPr>
          <p:nvPr>
            <p:ph type="title"/>
          </p:nvPr>
        </p:nvSpPr>
        <p:spPr>
          <a:xfrm>
            <a:off x="361950" y="273844"/>
            <a:ext cx="8420100" cy="47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100" b="0" i="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4"/>
          <p:cNvSpPr txBox="1">
            <a:spLocks noGrp="1"/>
          </p:cNvSpPr>
          <p:nvPr>
            <p:ph type="body" idx="1"/>
          </p:nvPr>
        </p:nvSpPr>
        <p:spPr>
          <a:xfrm>
            <a:off x="361950" y="883921"/>
            <a:ext cx="8420100" cy="37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2A2F36"/>
              </a:buClr>
              <a:buSzPts val="1800"/>
              <a:buChar char="•"/>
              <a:defRPr>
                <a:solidFill>
                  <a:srgbClr val="2A2F3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2A2F36"/>
              </a:buClr>
              <a:buSzPts val="1600"/>
              <a:buChar char="•"/>
              <a:defRPr>
                <a:solidFill>
                  <a:srgbClr val="2A2F3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3812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2A2F36"/>
              </a:buClr>
              <a:buSzPts val="1400"/>
              <a:buChar char="•"/>
              <a:defRPr>
                <a:solidFill>
                  <a:srgbClr val="2A2F3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2A2F36"/>
              </a:buClr>
              <a:buSzPts val="1200"/>
              <a:buChar char="•"/>
              <a:defRPr>
                <a:solidFill>
                  <a:srgbClr val="2A2F3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rgbClr val="2A2F36"/>
              </a:buClr>
              <a:buSzPts val="1200"/>
              <a:buChar char="•"/>
              <a:defRPr>
                <a:solidFill>
                  <a:srgbClr val="2A2F3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4"/>
          <p:cNvSpPr txBox="1">
            <a:spLocks noGrp="1"/>
          </p:cNvSpPr>
          <p:nvPr>
            <p:ph type="dt" idx="10"/>
          </p:nvPr>
        </p:nvSpPr>
        <p:spPr>
          <a:xfrm>
            <a:off x="361950" y="4767263"/>
            <a:ext cx="2324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324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19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19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83779" y="835573"/>
            <a:ext cx="8576400" cy="3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 rot="10800000" flipH="1">
            <a:off x="0" y="-204"/>
            <a:ext cx="9144000" cy="82500"/>
          </a:xfrm>
          <a:prstGeom prst="rect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1" y="0"/>
            <a:ext cx="2242200" cy="82500"/>
          </a:xfrm>
          <a:prstGeom prst="rect">
            <a:avLst/>
          </a:prstGeom>
          <a:solidFill>
            <a:srgbClr val="23262E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hengji@illinois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8"/>
          <p:cNvSpPr txBox="1">
            <a:spLocks noGrp="1"/>
          </p:cNvSpPr>
          <p:nvPr>
            <p:ph type="ctrTitle"/>
          </p:nvPr>
        </p:nvSpPr>
        <p:spPr>
          <a:xfrm>
            <a:off x="282782" y="916145"/>
            <a:ext cx="9936162" cy="109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Prompt Learning</a:t>
            </a:r>
            <a:endParaRPr sz="3600" b="1" i="0" u="none" strike="noStrike" cap="none" dirty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8"/>
          <p:cNvSpPr txBox="1">
            <a:spLocks noGrp="1"/>
          </p:cNvSpPr>
          <p:nvPr>
            <p:ph type="subTitle" idx="1"/>
          </p:nvPr>
        </p:nvSpPr>
        <p:spPr>
          <a:xfrm>
            <a:off x="0" y="2114550"/>
            <a:ext cx="8914258" cy="202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Heng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Ji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sz="3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hengji@illinois.edu</a:t>
            </a:r>
            <a:endParaRPr lang="en-US" sz="3200" b="0" i="0" u="none" strike="noStrike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endParaRPr lang="en-US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2240"/>
              <a:buFont typeface="Noto Sans Symbols"/>
              <a:buNone/>
            </a:pPr>
            <a:r>
              <a:rPr lang="en-US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Acknowledgement: Some Slides are from </a:t>
            </a:r>
            <a:r>
              <a:rPr lang="en-US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Pengfei</a:t>
            </a:r>
            <a:r>
              <a:rPr lang="en-US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Liu</a:t>
            </a:r>
          </a:p>
        </p:txBody>
      </p:sp>
    </p:spTree>
    <p:extLst>
      <p:ext uri="{BB962C8B-B14F-4D97-AF65-F5344CB8AC3E}">
        <p14:creationId xmlns:p14="http://schemas.microsoft.com/office/powerpoint/2010/main" val="383031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0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30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1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8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Screen Shot 2023-08-31 at 10.51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68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1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890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3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2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37"/>
            <a:ext cx="9144000" cy="47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3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2.5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54"/>
            <a:ext cx="9144000" cy="48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2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2.5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562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9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2.5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286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8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.0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297"/>
            <a:ext cx="9144000" cy="47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.14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57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6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A2D330-47E6-514F-965F-ACB7D363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3234"/>
            <a:ext cx="7886700" cy="994172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We Often do Prompt based Writing Exercise</a:t>
            </a:r>
            <a:br>
              <a:rPr lang="en-US" b="1" dirty="0" smtClean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23-08-31 at 10.36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39" y="866701"/>
            <a:ext cx="4373216" cy="41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7.5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94"/>
            <a:ext cx="9144000" cy="4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7.5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55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4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7.5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06"/>
            <a:ext cx="9144000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8.0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55"/>
            <a:ext cx="9144000" cy="44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1.06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53"/>
            <a:ext cx="9144000" cy="44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1.0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91"/>
            <a:ext cx="9144000" cy="48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23-08-31 at 11.07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606"/>
            <a:ext cx="9144000" cy="43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Screen Shot 2023-08-31 at 11.0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952"/>
            <a:ext cx="9144000" cy="38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 1: Reading Comprehension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28600" y="721323"/>
            <a:ext cx="8667750" cy="5139994"/>
          </a:xfrm>
        </p:spPr>
        <p:txBody>
          <a:bodyPr/>
          <a:lstStyle/>
          <a:p>
            <a:r>
              <a:rPr lang="en-US" dirty="0" smtClean="0"/>
              <a:t>Given the following input:</a:t>
            </a:r>
          </a:p>
          <a:p>
            <a:pPr lvl="1"/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has two cats, Michelin and Donny. Michelin is half an hour older than Donny.</a:t>
            </a:r>
          </a:p>
          <a:p>
            <a:pPr lvl="1"/>
            <a:r>
              <a:rPr lang="en-US" dirty="0" smtClean="0"/>
              <a:t>She adopted them from NYC Shelter.</a:t>
            </a:r>
          </a:p>
          <a:p>
            <a:pPr lvl="1"/>
            <a:r>
              <a:rPr lang="en-US" dirty="0" smtClean="0"/>
              <a:t>The younger one likes to come to her home office in the upstairs when she is meeting her students.</a:t>
            </a:r>
          </a:p>
          <a:p>
            <a:r>
              <a:rPr lang="en-US" dirty="0" smtClean="0"/>
              <a:t>Design prompts to answer the following questions, if you see any incorrect answer try to refine your prompts until you get the correct answer:</a:t>
            </a:r>
          </a:p>
          <a:p>
            <a:pPr lvl="1"/>
            <a:r>
              <a:rPr lang="en-US" dirty="0" smtClean="0"/>
              <a:t>Are Donny and Michelin boys or girls?</a:t>
            </a:r>
          </a:p>
          <a:p>
            <a:pPr lvl="1"/>
            <a:r>
              <a:rPr lang="en-US" dirty="0" smtClean="0"/>
              <a:t>Is </a:t>
            </a:r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man or woman and Why? What does </a:t>
            </a:r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do for living?</a:t>
            </a:r>
          </a:p>
          <a:p>
            <a:pPr lvl="1"/>
            <a:r>
              <a:rPr lang="en-US" dirty="0" smtClean="0"/>
              <a:t>Which cat likes to bother </a:t>
            </a:r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Ji’s</a:t>
            </a:r>
            <a:r>
              <a:rPr lang="en-US" dirty="0" smtClean="0"/>
              <a:t> work schedule?</a:t>
            </a:r>
          </a:p>
          <a:p>
            <a:pPr lvl="1"/>
            <a:r>
              <a:rPr lang="en-US" dirty="0" smtClean="0"/>
              <a:t>Continue to writing the story.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536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23-08-31 at 11.5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" y="0"/>
            <a:ext cx="47825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8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28600" y="721323"/>
            <a:ext cx="8667750" cy="5139994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Some NLP Paradigm Shift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6" name="Picture 5" descr="Screen Shot 2023-08-31 at 11.24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9" y="0"/>
            <a:ext cx="59224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23-08-31 at 11.5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68" y="0"/>
            <a:ext cx="4756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23-08-31 at 11.57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79" y="0"/>
            <a:ext cx="43379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 2: Knowledge Discovery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28600" y="721323"/>
            <a:ext cx="8667750" cy="5139994"/>
          </a:xfrm>
        </p:spPr>
        <p:txBody>
          <a:bodyPr/>
          <a:lstStyle/>
          <a:p>
            <a:r>
              <a:rPr lang="en-US" dirty="0"/>
              <a:t>What are social norms when meeting </a:t>
            </a:r>
            <a:r>
              <a:rPr lang="en-US" dirty="0" smtClean="0"/>
              <a:t>people?</a:t>
            </a:r>
          </a:p>
          <a:p>
            <a:pPr lvl="1"/>
            <a:r>
              <a:rPr lang="en-US" dirty="0" smtClean="0"/>
              <a:t>E.g., What </a:t>
            </a:r>
            <a:r>
              <a:rPr lang="en-US" dirty="0"/>
              <a:t>are </a:t>
            </a:r>
            <a:r>
              <a:rPr lang="en-US" dirty="0" smtClean="0"/>
              <a:t>social </a:t>
            </a:r>
            <a:r>
              <a:rPr lang="en-US" dirty="0"/>
              <a:t>norms when meeting senior people for the first time?</a:t>
            </a:r>
          </a:p>
          <a:p>
            <a:pPr lvl="1"/>
            <a:r>
              <a:rPr lang="en-US" dirty="0" smtClean="0"/>
              <a:t>E.g., What are Chinese social norms when meeting senior people for the first time?</a:t>
            </a:r>
          </a:p>
          <a:p>
            <a:pPr lvl="1"/>
            <a:r>
              <a:rPr lang="en-US" dirty="0" smtClean="0"/>
              <a:t>E.g., What </a:t>
            </a:r>
            <a:r>
              <a:rPr lang="en-US" dirty="0"/>
              <a:t>are </a:t>
            </a:r>
            <a:r>
              <a:rPr lang="en-US" dirty="0" smtClean="0"/>
              <a:t>American </a:t>
            </a:r>
            <a:r>
              <a:rPr lang="en-US" dirty="0"/>
              <a:t>social norms when meeting senior people for the first time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E.g., What are American social norms when meeting </a:t>
            </a:r>
            <a:r>
              <a:rPr lang="en-US" dirty="0" smtClean="0"/>
              <a:t>strangers in the elevator?</a:t>
            </a:r>
          </a:p>
          <a:p>
            <a:pPr lvl="1"/>
            <a:r>
              <a:rPr lang="en-US" dirty="0"/>
              <a:t>E.g., What are </a:t>
            </a:r>
            <a:r>
              <a:rPr lang="en-US" dirty="0" smtClean="0"/>
              <a:t>Chinese </a:t>
            </a:r>
            <a:r>
              <a:rPr lang="en-US" dirty="0"/>
              <a:t>social norms when meeting strangers in the elevator?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949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 3: Event Detection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28600" y="721323"/>
            <a:ext cx="8667750" cy="5139994"/>
          </a:xfrm>
        </p:spPr>
        <p:txBody>
          <a:bodyPr/>
          <a:lstStyle/>
          <a:p>
            <a:r>
              <a:rPr lang="en-US" dirty="0" smtClean="0"/>
              <a:t>What types of events are contained in </a:t>
            </a:r>
            <a:r>
              <a:rPr lang="en-US" smtClean="0"/>
              <a:t>this sentence?</a:t>
            </a:r>
          </a:p>
          <a:p>
            <a:r>
              <a:rPr lang="en-US" dirty="0" smtClean="0"/>
              <a:t>The </a:t>
            </a:r>
            <a:r>
              <a:rPr lang="en-US" dirty="0"/>
              <a:t>pro-reform director of Iran's biggest - selling daily newspaper and </a:t>
            </a:r>
            <a:r>
              <a:rPr lang="en-US" dirty="0" err="1"/>
              <a:t>officialorgan</a:t>
            </a:r>
            <a:r>
              <a:rPr lang="en-US" dirty="0"/>
              <a:t> of Tehran's municipality has stepped down following the </a:t>
            </a:r>
            <a:r>
              <a:rPr lang="en-US" dirty="0" err="1"/>
              <a:t>appointmentof</a:t>
            </a:r>
            <a:r>
              <a:rPr lang="en-US" dirty="0"/>
              <a:t> a conservative as the city's new mayor, press reports said Sunday.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411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Exercises 4: Event Participant (Argument) Extraction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70651" y="982073"/>
            <a:ext cx="8667750" cy="5139994"/>
          </a:xfrm>
        </p:spPr>
        <p:txBody>
          <a:bodyPr/>
          <a:lstStyle/>
          <a:p>
            <a:r>
              <a:rPr lang="en-US" dirty="0" smtClean="0"/>
              <a:t>Who did what to whom, where and when?</a:t>
            </a:r>
          </a:p>
          <a:p>
            <a:r>
              <a:rPr lang="en-US" dirty="0" smtClean="0"/>
              <a:t>Elliott </a:t>
            </a:r>
            <a:r>
              <a:rPr lang="en-US" dirty="0"/>
              <a:t>testified that on April 15, McVeigh came into the body </a:t>
            </a:r>
            <a:r>
              <a:rPr lang="en-US" dirty="0" err="1"/>
              <a:t>shopand</a:t>
            </a:r>
            <a:r>
              <a:rPr lang="en-US" dirty="0"/>
              <a:t> reserved the truck, to be picked up at 4pm two days later</a:t>
            </a:r>
            <a:r>
              <a:rPr lang="en-US" dirty="0" smtClean="0"/>
              <a:t>. Elliott </a:t>
            </a:r>
            <a:r>
              <a:rPr lang="en-US" dirty="0"/>
              <a:t>said that McVeigh gave him the $280.32 in exact change </a:t>
            </a:r>
            <a:r>
              <a:rPr lang="en-US" dirty="0" smtClean="0"/>
              <a:t>after declining </a:t>
            </a:r>
            <a:r>
              <a:rPr lang="en-US" dirty="0"/>
              <a:t>to pay an additional amount for insurance</a:t>
            </a:r>
            <a:r>
              <a:rPr lang="en-US" dirty="0" smtClean="0"/>
              <a:t>. Prosecutors </a:t>
            </a:r>
            <a:r>
              <a:rPr lang="en-US" dirty="0"/>
              <a:t>say he drove the truck to Geary Lake in Kansas, that4,000 pounds of ammonium nitrate laced with </a:t>
            </a:r>
            <a:r>
              <a:rPr lang="en-US" dirty="0" err="1"/>
              <a:t>nitromethane</a:t>
            </a:r>
            <a:r>
              <a:rPr lang="en-US" dirty="0"/>
              <a:t> </a:t>
            </a:r>
            <a:r>
              <a:rPr lang="en-US" dirty="0" smtClean="0"/>
              <a:t>were loaded </a:t>
            </a:r>
            <a:r>
              <a:rPr lang="en-US" dirty="0"/>
              <a:t>into the truck there, and that it was driven to Oklahoma </a:t>
            </a:r>
            <a:r>
              <a:rPr lang="en-US" dirty="0" err="1"/>
              <a:t>Cityand</a:t>
            </a:r>
            <a:r>
              <a:rPr lang="en-US" dirty="0"/>
              <a:t> detonated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997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948316870"/>
              </p:ext>
            </p:extLst>
          </p:nvPr>
        </p:nvGraphicFramePr>
        <p:xfrm>
          <a:off x="2821300" y="9356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658981796"/>
              </p:ext>
            </p:extLst>
          </p:nvPr>
        </p:nvGraphicFramePr>
        <p:xfrm>
          <a:off x="598054" y="3967481"/>
          <a:ext cx="3334871" cy="11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an 12"/>
          <p:cNvSpPr/>
          <p:nvPr/>
        </p:nvSpPr>
        <p:spPr>
          <a:xfrm>
            <a:off x="529485" y="960223"/>
            <a:ext cx="1613647" cy="95633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Unstructured </a:t>
            </a:r>
            <a:r>
              <a:rPr lang="en-US" smtClean="0"/>
              <a:t>Multimodal Multilingual Data</a:t>
            </a:r>
            <a:endParaRPr lang="en-US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26135000"/>
              </p:ext>
            </p:extLst>
          </p:nvPr>
        </p:nvGraphicFramePr>
        <p:xfrm>
          <a:off x="595664" y="2262111"/>
          <a:ext cx="1387736" cy="627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Down Arrow 15"/>
          <p:cNvSpPr/>
          <p:nvPr/>
        </p:nvSpPr>
        <p:spPr>
          <a:xfrm>
            <a:off x="1103663" y="1870391"/>
            <a:ext cx="301214" cy="355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1899920" y="2352150"/>
            <a:ext cx="1361440" cy="447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103663" y="2854715"/>
            <a:ext cx="301214" cy="1112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130;p104"/>
          <p:cNvSpPr txBox="1">
            <a:spLocks noGrp="1"/>
          </p:cNvSpPr>
          <p:nvPr>
            <p:ph type="title"/>
          </p:nvPr>
        </p:nvSpPr>
        <p:spPr>
          <a:xfrm>
            <a:off x="529213" y="-88829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Why Do We need Prompt Learning for LLMs?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" name="Text Placeholder 1"/>
          <p:cNvSpPr>
            <a:spLocks noGrp="1"/>
          </p:cNvSpPr>
          <p:nvPr>
            <p:ph type="body" idx="1"/>
          </p:nvPr>
        </p:nvSpPr>
        <p:spPr>
          <a:xfrm>
            <a:off x="320253" y="538036"/>
            <a:ext cx="8667750" cy="5139994"/>
          </a:xfrm>
        </p:spPr>
        <p:txBody>
          <a:bodyPr/>
          <a:lstStyle/>
          <a:p>
            <a:r>
              <a:rPr lang="en-US" dirty="0" smtClean="0"/>
              <a:t>Mostly because it’s one of the few ways we can ‘probe’ knowledge hidden in these “black-box” LLMs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26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228600" y="721323"/>
            <a:ext cx="8667750" cy="5139994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Picture 2" descr="Screen Shot 2023-08-31 at 10.48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57252"/>
            <a:ext cx="9144000" cy="4247284"/>
          </a:xfrm>
          <a:prstGeom prst="rect">
            <a:avLst/>
          </a:prstGeom>
        </p:spPr>
      </p:pic>
      <p:sp>
        <p:nvSpPr>
          <p:cNvPr id="8" name="Google Shape;1130;p104"/>
          <p:cNvSpPr txBox="1">
            <a:spLocks noGrp="1"/>
          </p:cNvSpPr>
          <p:nvPr>
            <p:ph type="title"/>
          </p:nvPr>
        </p:nvSpPr>
        <p:spPr>
          <a:xfrm>
            <a:off x="457200" y="22453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Basic Prompt Learning Framework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82484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49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188"/>
            <a:ext cx="9144000" cy="46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8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49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72"/>
            <a:ext cx="9144000" cy="446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0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36"/>
            <a:ext cx="9144000" cy="46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6" y="4926807"/>
            <a:ext cx="9366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23-08-31 at 10.5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8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1648</Words>
  <Application>Microsoft Macintosh PowerPoint</Application>
  <PresentationFormat>On-screen Show (16:9)</PresentationFormat>
  <Paragraphs>189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Simple Light</vt:lpstr>
      <vt:lpstr>Office Theme</vt:lpstr>
      <vt:lpstr>Prompt Learning</vt:lpstr>
      <vt:lpstr>We Often do Prompt based Writing Exercise </vt:lpstr>
      <vt:lpstr>Some NLP Paradigm Shift</vt:lpstr>
      <vt:lpstr>Why Do We need Prompt Learning for LLMs?</vt:lpstr>
      <vt:lpstr>Basic Prompt Learning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Exercises 1: Reading Comprehension</vt:lpstr>
      <vt:lpstr>Exercises</vt:lpstr>
      <vt:lpstr>Exercises</vt:lpstr>
      <vt:lpstr>Exercises</vt:lpstr>
      <vt:lpstr>Exercises 2: Knowledge Discovery</vt:lpstr>
      <vt:lpstr>Exercises 3: Event Detection</vt:lpstr>
      <vt:lpstr>Exercises 4: Event Participant (Argument) Extraction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Neural Models Self-Learning Symbolic Knowledge</dc:title>
  <cp:lastModifiedBy>Blender Lab</cp:lastModifiedBy>
  <cp:revision>104</cp:revision>
  <dcterms:modified xsi:type="dcterms:W3CDTF">2023-09-01T05:17:30Z</dcterms:modified>
</cp:coreProperties>
</file>