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9" r:id="rId1"/>
    <p:sldMasterId id="2147483690" r:id="rId2"/>
  </p:sldMasterIdLst>
  <p:notesMasterIdLst>
    <p:notesMasterId r:id="rId50"/>
  </p:notesMasterIdLst>
  <p:sldIdLst>
    <p:sldId id="332" r:id="rId3"/>
    <p:sldId id="391" r:id="rId4"/>
    <p:sldId id="392" r:id="rId5"/>
    <p:sldId id="393" r:id="rId6"/>
    <p:sldId id="411" r:id="rId7"/>
    <p:sldId id="426" r:id="rId8"/>
    <p:sldId id="400" r:id="rId9"/>
    <p:sldId id="413" r:id="rId10"/>
    <p:sldId id="423" r:id="rId11"/>
    <p:sldId id="394" r:id="rId12"/>
    <p:sldId id="403" r:id="rId13"/>
    <p:sldId id="414" r:id="rId14"/>
    <p:sldId id="409" r:id="rId15"/>
    <p:sldId id="406" r:id="rId16"/>
    <p:sldId id="412" r:id="rId17"/>
    <p:sldId id="408" r:id="rId18"/>
    <p:sldId id="405" r:id="rId19"/>
    <p:sldId id="407" r:id="rId20"/>
    <p:sldId id="416" r:id="rId21"/>
    <p:sldId id="418" r:id="rId22"/>
    <p:sldId id="417" r:id="rId23"/>
    <p:sldId id="401" r:id="rId24"/>
    <p:sldId id="421" r:id="rId25"/>
    <p:sldId id="439" r:id="rId26"/>
    <p:sldId id="422" r:id="rId27"/>
    <p:sldId id="419" r:id="rId28"/>
    <p:sldId id="420" r:id="rId29"/>
    <p:sldId id="424" r:id="rId30"/>
    <p:sldId id="427" r:id="rId31"/>
    <p:sldId id="428" r:id="rId32"/>
    <p:sldId id="397" r:id="rId33"/>
    <p:sldId id="429" r:id="rId34"/>
    <p:sldId id="431" r:id="rId35"/>
    <p:sldId id="430" r:id="rId36"/>
    <p:sldId id="398" r:id="rId37"/>
    <p:sldId id="432" r:id="rId38"/>
    <p:sldId id="410" r:id="rId39"/>
    <p:sldId id="440" r:id="rId40"/>
    <p:sldId id="437" r:id="rId41"/>
    <p:sldId id="438" r:id="rId42"/>
    <p:sldId id="433" r:id="rId43"/>
    <p:sldId id="434" r:id="rId44"/>
    <p:sldId id="435" r:id="rId45"/>
    <p:sldId id="436" r:id="rId46"/>
    <p:sldId id="425" r:id="rId47"/>
    <p:sldId id="402" r:id="rId48"/>
    <p:sldId id="415" r:id="rId4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8B366B-6641-4040-B031-AB190A7A4ACE}">
  <a:tblStyle styleId="{3B8B366B-6641-4040-B031-AB190A7A4AC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90D8AD-6C58-4C35-BA52-F7CED643370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9"/>
    <p:restoredTop sz="91389"/>
  </p:normalViewPr>
  <p:slideViewPr>
    <p:cSldViewPr snapToGrid="0">
      <p:cViewPr>
        <p:scale>
          <a:sx n="131" d="100"/>
          <a:sy n="131" d="100"/>
        </p:scale>
        <p:origin x="1408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4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9" name="Google Shape;289;p1:notes"/>
          <p:cNvSpPr txBox="1">
            <a:spLocks noGrp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t" anchorCtr="0">
            <a:noAutofit/>
          </a:bodyPr>
          <a:lstStyle/>
          <a:p>
            <a:pPr marL="0" indent="0"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1:notes"/>
          <p:cNvSpPr txBox="1">
            <a:spLocks noGrp="1"/>
          </p:cNvSpPr>
          <p:nvPr>
            <p:ph type="sldNum" idx="12"/>
          </p:nvPr>
        </p:nvSpPr>
        <p:spPr>
          <a:xfrm>
            <a:off x="3885409" y="8686489"/>
            <a:ext cx="297259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35" tIns="46067" rIns="92135" bIns="46067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 few demonstrations, foundation models can teach themselves how to utilize a tool</a:t>
            </a:r>
          </a:p>
        </p:txBody>
      </p:sp>
    </p:spTree>
    <p:extLst>
      <p:ext uri="{BB962C8B-B14F-4D97-AF65-F5344CB8AC3E}">
        <p14:creationId xmlns:p14="http://schemas.microsoft.com/office/powerpoint/2010/main" val="515401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 few demonstrations, foundation models can teach themselves how to utilize a tool</a:t>
            </a:r>
          </a:p>
        </p:txBody>
      </p:sp>
    </p:spTree>
    <p:extLst>
      <p:ext uri="{BB962C8B-B14F-4D97-AF65-F5344CB8AC3E}">
        <p14:creationId xmlns:p14="http://schemas.microsoft.com/office/powerpoint/2010/main" val="2064709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43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6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present in smaller models but is present in larger models.</a:t>
            </a:r>
          </a:p>
        </p:txBody>
      </p:sp>
    </p:spTree>
    <p:extLst>
      <p:ext uri="{BB962C8B-B14F-4D97-AF65-F5344CB8AC3E}">
        <p14:creationId xmlns:p14="http://schemas.microsoft.com/office/powerpoint/2010/main" val="125394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9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simulator that enables agents to learn abstract, text-based policies in </a:t>
            </a:r>
            <a:r>
              <a:rPr lang="en-US" dirty="0" err="1"/>
              <a:t>TextWorld</a:t>
            </a:r>
            <a:r>
              <a:rPr lang="en-US" dirty="0"/>
              <a:t> (</a:t>
            </a:r>
            <a:r>
              <a:rPr lang="en-US" dirty="0" err="1"/>
              <a:t>Côté</a:t>
            </a:r>
            <a:r>
              <a:rPr lang="en-US" dirty="0"/>
              <a:t> et al., 2018) and then execute goals from the ALFRED benchmark (Shridhar et al., 2020) in a rich visual environment. </a:t>
            </a:r>
          </a:p>
        </p:txBody>
      </p:sp>
    </p:spTree>
    <p:extLst>
      <p:ext uri="{BB962C8B-B14F-4D97-AF65-F5344CB8AC3E}">
        <p14:creationId xmlns:p14="http://schemas.microsoft.com/office/powerpoint/2010/main" val="294291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simulator that enables agents to learn abstract, text-based policies in </a:t>
            </a:r>
            <a:r>
              <a:rPr lang="en-US" dirty="0" err="1"/>
              <a:t>TextWorld</a:t>
            </a:r>
            <a:r>
              <a:rPr lang="en-US" dirty="0"/>
              <a:t> (</a:t>
            </a:r>
            <a:r>
              <a:rPr lang="en-US" dirty="0" err="1"/>
              <a:t>Côté</a:t>
            </a:r>
            <a:r>
              <a:rPr lang="en-US" dirty="0"/>
              <a:t> et al., 2018) and then execute goals from the ALFRED benchmark (Shridhar et al., 2020) in a rich visual environment. </a:t>
            </a:r>
          </a:p>
        </p:txBody>
      </p:sp>
    </p:spTree>
    <p:extLst>
      <p:ext uri="{BB962C8B-B14F-4D97-AF65-F5344CB8AC3E}">
        <p14:creationId xmlns:p14="http://schemas.microsoft.com/office/powerpoint/2010/main" val="383524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simulator that enables agents to learn abstract, text-based policies in </a:t>
            </a:r>
            <a:r>
              <a:rPr lang="en-US" dirty="0" err="1"/>
              <a:t>TextWorld</a:t>
            </a:r>
            <a:r>
              <a:rPr lang="en-US" dirty="0"/>
              <a:t> (</a:t>
            </a:r>
            <a:r>
              <a:rPr lang="en-US" dirty="0" err="1"/>
              <a:t>Côté</a:t>
            </a:r>
            <a:r>
              <a:rPr lang="en-US" dirty="0"/>
              <a:t> et al., 2018) and then execute goals from the ALFRED benchmark (Shridhar et al., 2020) in a rich visual environment. </a:t>
            </a:r>
          </a:p>
        </p:txBody>
      </p:sp>
    </p:spTree>
    <p:extLst>
      <p:ext uri="{BB962C8B-B14F-4D97-AF65-F5344CB8AC3E}">
        <p14:creationId xmlns:p14="http://schemas.microsoft.com/office/powerpoint/2010/main" val="322955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72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 few demonstrations, foundation models can teach themselves how to utilize a tool</a:t>
            </a:r>
          </a:p>
        </p:txBody>
      </p:sp>
    </p:spTree>
    <p:extLst>
      <p:ext uri="{BB962C8B-B14F-4D97-AF65-F5344CB8AC3E}">
        <p14:creationId xmlns:p14="http://schemas.microsoft.com/office/powerpoint/2010/main" val="213112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520262" y="841772"/>
            <a:ext cx="8103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520262" y="2701528"/>
            <a:ext cx="8103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28377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680282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0" y="0"/>
            <a:ext cx="9144000" cy="932400"/>
          </a:xfrm>
          <a:prstGeom prst="rect">
            <a:avLst/>
          </a:prstGeom>
          <a:solidFill>
            <a:srgbClr val="23262E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/>
          <p:nvPr/>
        </p:nvSpPr>
        <p:spPr>
          <a:xfrm rot="10800000" flipH="1">
            <a:off x="0" y="912140"/>
            <a:ext cx="9144000" cy="82500"/>
          </a:xfrm>
          <a:prstGeom prst="rect">
            <a:avLst/>
          </a:prstGeom>
          <a:solidFill>
            <a:srgbClr val="B1D100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28377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80282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342900" y="155121"/>
            <a:ext cx="741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Gill Sans"/>
              <a:buNone/>
              <a:defRPr b="0" i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457200" y="938891"/>
            <a:ext cx="8229600" cy="3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Gill Sans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Gill Sans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Gill Sans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Font typeface="Gill Sans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Gill Sans"/>
              <a:buChar char="•"/>
              <a:defRPr b="0" i="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311700" y="4663216"/>
            <a:ext cx="802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/>
          </a:bodyPr>
          <a:lstStyle>
            <a:lvl1pPr marL="457200" lvl="0" indent="-266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Gill Sans"/>
              <a:buChar char="•"/>
              <a:defRPr sz="800">
                <a:solidFill>
                  <a:srgbClr val="7F7F7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Char char="•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ill Sans"/>
              <a:buChar char="•"/>
              <a:defRPr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ill Sans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1">
  <p:cSld name="Title and Vertical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2"/>
          <p:cNvCxnSpPr/>
          <p:nvPr/>
        </p:nvCxnSpPr>
        <p:spPr>
          <a:xfrm>
            <a:off x="152399" y="741760"/>
            <a:ext cx="8787000" cy="1200"/>
          </a:xfrm>
          <a:prstGeom prst="straightConnector1">
            <a:avLst/>
          </a:prstGeom>
          <a:noFill/>
          <a:ln w="38100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22"/>
          <p:cNvCxnSpPr/>
          <p:nvPr/>
        </p:nvCxnSpPr>
        <p:spPr>
          <a:xfrm>
            <a:off x="152399" y="798910"/>
            <a:ext cx="8787000" cy="120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22"/>
          <p:cNvCxnSpPr/>
          <p:nvPr/>
        </p:nvCxnSpPr>
        <p:spPr>
          <a:xfrm>
            <a:off x="152399" y="4913711"/>
            <a:ext cx="8787000" cy="1200"/>
          </a:xfrm>
          <a:prstGeom prst="straightConnector1">
            <a:avLst/>
          </a:prstGeom>
          <a:noFill/>
          <a:ln w="38100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" name="Google Shape;104;p22"/>
          <p:cNvCxnSpPr/>
          <p:nvPr/>
        </p:nvCxnSpPr>
        <p:spPr>
          <a:xfrm>
            <a:off x="152399" y="4856561"/>
            <a:ext cx="8787000" cy="120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0" y="86917"/>
            <a:ext cx="91440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0981"/>
              </a:buClr>
              <a:buSzPts val="3300"/>
              <a:buFont typeface="Calibri"/>
              <a:buNone/>
              <a:defRPr sz="3300" b="1">
                <a:solidFill>
                  <a:srgbClr val="1709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2pPr>
            <a:lvl3pPr lvl="2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3pPr>
            <a:lvl4pPr lvl="3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4pPr>
            <a:lvl5pPr lvl="4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5pPr>
            <a:lvl6pPr lvl="5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6pPr>
            <a:lvl7pPr lvl="6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7pPr>
            <a:lvl8pPr lvl="7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8pPr>
            <a:lvl9pPr lvl="8" algn="l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228600" y="850106"/>
            <a:ext cx="8667600" cy="4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1100"/>
              <a:buFont typeface="Noto Sans Symbols"/>
              <a:buChar char="●"/>
              <a:defRPr/>
            </a:lvl1pPr>
            <a:lvl2pPr marL="914400" lvl="1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1100"/>
              <a:buFont typeface="Noto Sans Symbols"/>
              <a:buChar char="●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1100"/>
              <a:buFont typeface="Noto Sans Symbols"/>
              <a:buChar char="●"/>
              <a:defRPr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1100"/>
              <a:buFont typeface="Noto Sans Symbols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0981"/>
              </a:buClr>
              <a:buSzPts val="1400"/>
              <a:buFont typeface="Noto Sans Symbols"/>
              <a:buChar char="🕔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8909628" y="4926806"/>
            <a:ext cx="2346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283779" y="273844"/>
            <a:ext cx="8576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283779" y="836107"/>
            <a:ext cx="4231200" cy="3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2"/>
          </p:nvPr>
        </p:nvSpPr>
        <p:spPr>
          <a:xfrm>
            <a:off x="4629149" y="836106"/>
            <a:ext cx="4231200" cy="3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28377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680282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83779" y="273844"/>
            <a:ext cx="85764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83779" y="835573"/>
            <a:ext cx="8576400" cy="3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8377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80282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 rot="10800000" flipH="1">
            <a:off x="0" y="-204"/>
            <a:ext cx="9144000" cy="82500"/>
          </a:xfrm>
          <a:prstGeom prst="rect">
            <a:avLst/>
          </a:prstGeom>
          <a:solidFill>
            <a:srgbClr val="B1D100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" y="0"/>
            <a:ext cx="2242200" cy="82500"/>
          </a:xfrm>
          <a:prstGeom prst="rect">
            <a:avLst/>
          </a:prstGeom>
          <a:solidFill>
            <a:srgbClr val="23262E"/>
          </a:solidFill>
          <a:ln>
            <a:noFill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ifung2@illino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rxiv.org/pdf/2304.09842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5.14318.pdf" TargetMode="External"/><Relationship Id="rId2" Type="http://schemas.openxmlformats.org/officeDocument/2006/relationships/hyperlink" Target="https://arxiv.org/pdf/2304.08354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arxiv.org/pdf/2304.09842.pdf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rxiv.org/pdf/2210.03350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210.03350.pdf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arxiv.org/pdf/2304.09842.pdf" TargetMode="External"/><Relationship Id="rId5" Type="http://schemas.openxmlformats.org/officeDocument/2006/relationships/hyperlink" Target="https://arxiv.org/pdf/2304.08354.pdf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view.net/pdf?id=0IOX0YcCdTn" TargetMode="External"/><Relationship Id="rId7" Type="http://schemas.openxmlformats.org/officeDocument/2006/relationships/hyperlink" Target="https://arxiv.org/pdf/2304.08354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proceedings.neurips.cc/paper_files/paper/2022/hash/82ad13ec01f9fe44c01cb91814fd7b8c-Abstract-Conference.html" TargetMode="External"/><Relationship Id="rId5" Type="http://schemas.openxmlformats.org/officeDocument/2006/relationships/hyperlink" Target="https://link.springer.com/content/pdf/10.1007/978-3-030-24337-1.pdf#page=50" TargetMode="External"/><Relationship Id="rId4" Type="http://schemas.openxmlformats.org/officeDocument/2006/relationships/hyperlink" Target="https://openaccess.thecvf.com/content_CVPR_2020/papers/Shridhar_ALFRED_A_Benchmark_for_Interpreting_Grounded_Instructions_for_Everyday_Tasks_CVPR_2020_paper.pd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304.08354.pdf" TargetMode="External"/><Relationship Id="rId3" Type="http://schemas.openxmlformats.org/officeDocument/2006/relationships/hyperlink" Target="https://openreview.net/pdf?id=0IOX0YcCdTn" TargetMode="External"/><Relationship Id="rId7" Type="http://schemas.openxmlformats.org/officeDocument/2006/relationships/hyperlink" Target="https://openreview.net/pdf?id=DHyHRBwJUT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proceedings.neurips.cc/paper_files/paper/2022/hash/82ad13ec01f9fe44c01cb91814fd7b8c-Abstract-Conference.html" TargetMode="External"/><Relationship Id="rId5" Type="http://schemas.openxmlformats.org/officeDocument/2006/relationships/hyperlink" Target="https://link.springer.com/content/pdf/10.1007/978-3-030-24337-1.pdf#page=50" TargetMode="External"/><Relationship Id="rId4" Type="http://schemas.openxmlformats.org/officeDocument/2006/relationships/hyperlink" Target="https://openaccess.thecvf.com/content_CVPR_2020/papers/Shridhar_ALFRED_A_Benchmark_for_Interpreting_Grounded_Instructions_for_Everyday_Tasks_CVPR_2020_paper.pdf" TargetMode="External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rxiv.org/pdf/2304.08354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rxiv.org/pdf/2302.04761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rxiv.org/pdf/2302.04761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arxiv.org/pdf/2302.04761.pdf" TargetMode="Externa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rxiv.org/pdf/2304.08354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305.15334.pdf" TargetMode="Externa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rxiv.org/pdf/2305.15334.pdf" TargetMode="Externa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rxiv.org/pdf/2305.15334.pdf" TargetMode="Externa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rxiv.org/pdf/2305.15334.pdf" TargetMode="Externa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7.16789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7.16789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rxiv.org/pdf/2307.16789.pdf" TargetMode="Externa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rxiv.org/pdf/2307.16789.pdf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rxiv.org/pdf/2307.16789.pdf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rxiv.org/pdf/2206.07682.pdf" TargetMode="External"/><Relationship Id="rId7" Type="http://schemas.openxmlformats.org/officeDocument/2006/relationships/hyperlink" Target="https://proceedings.neurips.cc/paper_files/paper/2022/file/9d5609613524ecf4f15af0f7b31abca4-Paper-Conferenc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arxiv.org/pdf/2211.12588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rxiv.org/pdf/2307.16789.pdf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5.11554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5.11554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5.11554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5.11554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7.16789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5.15334.pdf" TargetMode="External"/><Relationship Id="rId2" Type="http://schemas.openxmlformats.org/officeDocument/2006/relationships/hyperlink" Target="https://arxiv.org/pdf/2307.16789.pdf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proceedings.neurips.cc/paper_files/paper/2022/hash/82ad13ec01f9fe44c01cb91814fd7b8c-Abstract-Conferenc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8354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304.08354.pdf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304.08354.pdf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8"/>
          <p:cNvSpPr txBox="1">
            <a:spLocks noGrp="1"/>
          </p:cNvSpPr>
          <p:nvPr>
            <p:ph type="ctrTitle"/>
          </p:nvPr>
        </p:nvSpPr>
        <p:spPr>
          <a:xfrm>
            <a:off x="282782" y="982049"/>
            <a:ext cx="9936162" cy="109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Tool Learning</a:t>
            </a:r>
            <a:endParaRPr sz="3600" b="1" i="0" u="none" strike="noStrike" cap="none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8"/>
          <p:cNvSpPr txBox="1">
            <a:spLocks noGrp="1"/>
          </p:cNvSpPr>
          <p:nvPr>
            <p:ph type="subTitle" idx="1"/>
          </p:nvPr>
        </p:nvSpPr>
        <p:spPr>
          <a:xfrm>
            <a:off x="0" y="2114550"/>
            <a:ext cx="8914258" cy="202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4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Yi R. Fung (TA)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224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yifung2@illinois.edu</a:t>
            </a:r>
            <a:endParaRPr lang="en-US" sz="3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2240"/>
              <a:buFont typeface="Noto Sans Symbols"/>
              <a:buNone/>
            </a:pPr>
            <a:endParaRPr lang="en-U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2240"/>
              <a:buFont typeface="Noto Sans Symbols"/>
              <a:buNone/>
            </a:pPr>
            <a:endParaRPr lang="en-U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31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Tool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So how can we enable foundation models to leverage the strengths of specialized tools to accomplish complex tasks? Let’s start with understanding the basic framework first…</a:t>
            </a:r>
          </a:p>
          <a:p>
            <a:r>
              <a:rPr lang="en-US" sz="1500" dirty="0"/>
              <a:t>The tool learning framework consists of four key ingredients:  (</a:t>
            </a:r>
            <a:r>
              <a:rPr lang="en-US" sz="1500" dirty="0" err="1"/>
              <a:t>i</a:t>
            </a:r>
            <a:r>
              <a:rPr lang="en-US" sz="1500" dirty="0"/>
              <a:t>)</a:t>
            </a:r>
            <a:r>
              <a:rPr lang="en-US" sz="1500" b="1" i="1" u="sng" dirty="0"/>
              <a:t> tool set</a:t>
            </a:r>
            <a:r>
              <a:rPr lang="en-US" sz="1500" dirty="0"/>
              <a:t>, (ii) </a:t>
            </a:r>
            <a:r>
              <a:rPr lang="en-US" sz="1500" b="1" i="1" dirty="0"/>
              <a:t>controller</a:t>
            </a:r>
            <a:r>
              <a:rPr lang="en-US" sz="1500" dirty="0"/>
              <a:t>, (iii) </a:t>
            </a:r>
            <a:r>
              <a:rPr lang="en-US" sz="1500" b="1" i="1" dirty="0"/>
              <a:t>perceiver</a:t>
            </a:r>
            <a:r>
              <a:rPr lang="en-US" sz="1500" dirty="0"/>
              <a:t>, and (iv) </a:t>
            </a:r>
            <a:r>
              <a:rPr lang="en-US" sz="1500" b="1" i="1" dirty="0"/>
              <a:t>environmen</a:t>
            </a:r>
            <a:r>
              <a:rPr lang="en-US" sz="1500" dirty="0"/>
              <a:t>t. </a:t>
            </a:r>
          </a:p>
        </p:txBody>
      </p:sp>
      <p:pic>
        <p:nvPicPr>
          <p:cNvPr id="6" name="Picture 5" descr="A diagram of a person's process&#10;&#10;Description automatically generated">
            <a:extLst>
              <a:ext uri="{FF2B5EF4-FFF2-40B4-BE49-F238E27FC236}">
                <a16:creationId xmlns:a16="http://schemas.microsoft.com/office/drawing/2014/main" id="{7ABA8D8B-AA80-65BE-44F5-AD1018F1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208" y="1983869"/>
            <a:ext cx="4658453" cy="255373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A5108-B560-EC4F-DF63-BD0E617EC43E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3"/>
              </a:rPr>
              <a:t>[Qin et al., 2023 Survey Paper]</a:t>
            </a: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A5542B-024B-5DF4-95B8-41BFCBD2D6F1}"/>
              </a:ext>
            </a:extLst>
          </p:cNvPr>
          <p:cNvSpPr/>
          <p:nvPr/>
        </p:nvSpPr>
        <p:spPr>
          <a:xfrm>
            <a:off x="5329881" y="3015050"/>
            <a:ext cx="1021492" cy="5684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5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Tool Learning: the Tool 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The </a:t>
            </a:r>
            <a:r>
              <a:rPr lang="en-US" sz="1500" b="1" dirty="0"/>
              <a:t>tool set </a:t>
            </a:r>
            <a:r>
              <a:rPr lang="en-US" sz="1500" i="1" dirty="0"/>
              <a:t>T</a:t>
            </a:r>
            <a:r>
              <a:rPr lang="en-US" sz="1500" dirty="0"/>
              <a:t> </a:t>
            </a:r>
            <a:r>
              <a:rPr lang="en-US" sz="1500" i="1" dirty="0"/>
              <a:t>= {T1, T2, · · · } </a:t>
            </a:r>
            <a:r>
              <a:rPr lang="en-US" sz="1500" dirty="0"/>
              <a:t>contains a collection of different tools that have different functionalities and serves as the fundamental ingredient of tool learning.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300" dirty="0"/>
              <a:t>The tool set can consist of existing, </a:t>
            </a:r>
          </a:p>
          <a:p>
            <a:pPr marL="615950" lvl="1" indent="0">
              <a:spcBef>
                <a:spcPts val="0"/>
              </a:spcBef>
              <a:buNone/>
            </a:pPr>
            <a:r>
              <a:rPr lang="en-US" sz="1300" dirty="0"/>
              <a:t>	popular API calls.</a:t>
            </a:r>
          </a:p>
          <a:p>
            <a:pPr lvl="1"/>
            <a:endParaRPr lang="en-US" sz="1300" dirty="0"/>
          </a:p>
          <a:p>
            <a:pPr lvl="1"/>
            <a:endParaRPr lang="en-US" sz="1300" dirty="0"/>
          </a:p>
          <a:p>
            <a:pPr marL="615950" lvl="1" indent="0">
              <a:buNone/>
            </a:pPr>
            <a:endParaRPr lang="en-US" sz="1300" dirty="0"/>
          </a:p>
          <a:p>
            <a:pPr marL="615950" lvl="1" indent="0">
              <a:buNone/>
            </a:pPr>
            <a:endParaRPr lang="en-US" sz="13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615950" lvl="1" indent="0">
              <a:buNone/>
            </a:pPr>
            <a:endParaRPr lang="en-US" sz="1400" dirty="0"/>
          </a:p>
          <a:p>
            <a:pPr marL="615950" lvl="1" indent="0">
              <a:buNone/>
            </a:pPr>
            <a:endParaRPr lang="en-US" sz="1400" dirty="0"/>
          </a:p>
          <a:p>
            <a:pPr marL="615950" lvl="1" indent="0">
              <a:buNone/>
            </a:pPr>
            <a:endParaRPr lang="en-US" sz="14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1500" b="1" dirty="0"/>
              <a:t>Tool understanding</a:t>
            </a:r>
            <a:r>
              <a:rPr lang="en-US" sz="1500" dirty="0"/>
              <a:t>, i.e., grasping what the tool is used for and how to use the tool, is crucial for the controller to plan, execute, and successfully solving tasks with tools.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1E842E-5558-5622-D521-EDD8053F4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37" y="1938344"/>
            <a:ext cx="2581119" cy="14721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FC59A-A1FE-E0C0-B769-1DE423899A1B}"/>
              </a:ext>
            </a:extLst>
          </p:cNvPr>
          <p:cNvSpPr txBox="1"/>
          <p:nvPr/>
        </p:nvSpPr>
        <p:spPr>
          <a:xfrm>
            <a:off x="1031698" y="3503901"/>
            <a:ext cx="321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Chameleon: Plug-and-Play Compositional Reasoning with Large Language Models </a:t>
            </a:r>
            <a:r>
              <a:rPr lang="en-US" sz="1000" dirty="0">
                <a:hlinkClick r:id="rId3"/>
              </a:rPr>
              <a:t>[</a:t>
            </a:r>
            <a:r>
              <a:rPr lang="en-US" sz="1000" dirty="0">
                <a:hlinkClick r:id="rId4"/>
              </a:rPr>
              <a:t>Lu et al., 2023</a:t>
            </a:r>
            <a:r>
              <a:rPr lang="en-US" sz="1000" dirty="0">
                <a:hlinkClick r:id="rId3"/>
              </a:rPr>
              <a:t>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464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Tool Learning: the Tool 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The </a:t>
            </a:r>
            <a:r>
              <a:rPr lang="en-US" sz="1500" b="1" dirty="0"/>
              <a:t>tool set </a:t>
            </a:r>
            <a:r>
              <a:rPr lang="en-US" sz="1500" i="1" dirty="0"/>
              <a:t>T</a:t>
            </a:r>
            <a:r>
              <a:rPr lang="en-US" sz="1500" dirty="0"/>
              <a:t> </a:t>
            </a:r>
            <a:r>
              <a:rPr lang="en-US" sz="1500" i="1" dirty="0"/>
              <a:t>= {T1, T2, · · · } </a:t>
            </a:r>
            <a:r>
              <a:rPr lang="en-US" sz="1500" dirty="0"/>
              <a:t>contains a collection of different tools that have different functionalities and serves as the fundamental ingredient of tool learning.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300" dirty="0"/>
              <a:t>The tool set can consist of existing, </a:t>
            </a:r>
          </a:p>
          <a:p>
            <a:pPr marL="615950" lvl="1" indent="0">
              <a:spcBef>
                <a:spcPts val="0"/>
              </a:spcBef>
              <a:buNone/>
            </a:pPr>
            <a:r>
              <a:rPr lang="en-US" sz="1300" dirty="0"/>
              <a:t>	popular API calls.</a:t>
            </a:r>
          </a:p>
          <a:p>
            <a:pPr lvl="1"/>
            <a:endParaRPr lang="en-US" sz="1300" dirty="0"/>
          </a:p>
          <a:p>
            <a:pPr lvl="1"/>
            <a:endParaRPr lang="en-US" sz="1300" dirty="0"/>
          </a:p>
          <a:p>
            <a:pPr marL="615950" lvl="1" indent="0">
              <a:buNone/>
            </a:pPr>
            <a:endParaRPr lang="en-US" sz="1300" dirty="0"/>
          </a:p>
          <a:p>
            <a:pPr marL="615950" lvl="1" indent="0">
              <a:buNone/>
            </a:pPr>
            <a:endParaRPr lang="en-US" sz="13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615950" lvl="1" indent="0">
              <a:buNone/>
            </a:pPr>
            <a:endParaRPr lang="en-US" sz="1400" dirty="0"/>
          </a:p>
          <a:p>
            <a:pPr marL="615950" lvl="1" indent="0">
              <a:buNone/>
            </a:pPr>
            <a:endParaRPr lang="en-US" sz="1400" dirty="0"/>
          </a:p>
          <a:p>
            <a:pPr marL="615950" lvl="1" indent="0">
              <a:buNone/>
            </a:pPr>
            <a:endParaRPr lang="en-US" sz="14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1500" b="1" dirty="0"/>
              <a:t>Tool understanding</a:t>
            </a:r>
            <a:r>
              <a:rPr lang="en-US" sz="1500" dirty="0"/>
              <a:t>, i.e., grasping what the tool is used for and how to use the tool, is crucial for the controller to plan, execute, and successfully solving tasks with tools.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A5108-B560-EC4F-DF63-BD0E617EC43E}"/>
              </a:ext>
            </a:extLst>
          </p:cNvPr>
          <p:cNvSpPr txBox="1"/>
          <p:nvPr/>
        </p:nvSpPr>
        <p:spPr>
          <a:xfrm>
            <a:off x="7476834" y="3548028"/>
            <a:ext cx="1235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>
                <a:hlinkClick r:id="rId2"/>
              </a:rPr>
              <a:t>[</a:t>
            </a:r>
            <a:r>
              <a:rPr lang="en-US" sz="1000" dirty="0">
                <a:hlinkClick r:id="rId3"/>
              </a:rPr>
              <a:t>Qian et al., 2023</a:t>
            </a:r>
            <a:r>
              <a:rPr lang="en-US" sz="1000" dirty="0">
                <a:hlinkClick r:id="rId2"/>
              </a:rPr>
              <a:t>]</a:t>
            </a:r>
            <a:endParaRPr lang="en-US" sz="1000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EF46233-D74F-BCAA-BFB9-E7328100F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806" y="1879274"/>
            <a:ext cx="2411028" cy="2332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B34922-FD64-41E9-B69F-92E971FD49AC}"/>
              </a:ext>
            </a:extLst>
          </p:cNvPr>
          <p:cNvSpPr txBox="1"/>
          <p:nvPr/>
        </p:nvSpPr>
        <p:spPr>
          <a:xfrm>
            <a:off x="4736752" y="1448387"/>
            <a:ext cx="31962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buFont typeface="Courier New" panose="02070309020205020404" pitchFamily="49" charset="0"/>
              <a:buChar char="o"/>
            </a:pPr>
            <a:r>
              <a:rPr lang="en-US" sz="1100" dirty="0"/>
              <a:t>Tools can also be created on the spot based on the given problem characteristics.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1E842E-5558-5622-D521-EDD8053F4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37" y="1938344"/>
            <a:ext cx="2581119" cy="14721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FC59A-A1FE-E0C0-B769-1DE423899A1B}"/>
              </a:ext>
            </a:extLst>
          </p:cNvPr>
          <p:cNvSpPr txBox="1"/>
          <p:nvPr/>
        </p:nvSpPr>
        <p:spPr>
          <a:xfrm>
            <a:off x="1031698" y="3503901"/>
            <a:ext cx="321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Chameleon: Plug-and-Play Compositional Reasoning with Large Language Models </a:t>
            </a:r>
            <a:r>
              <a:rPr lang="en-US" sz="1000" dirty="0">
                <a:hlinkClick r:id="rId2"/>
              </a:rPr>
              <a:t>[</a:t>
            </a:r>
            <a:r>
              <a:rPr lang="en-US" sz="1000" dirty="0">
                <a:hlinkClick r:id="rId6"/>
              </a:rPr>
              <a:t>Lu et al., 2023</a:t>
            </a:r>
            <a:r>
              <a:rPr lang="en-US" sz="1000" dirty="0">
                <a:hlinkClick r:id="rId2"/>
              </a:rPr>
              <a:t>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932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Tool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So how can we enable foundation models to leverage the strengths of specialized tools to accomplish complex tasks? Let’s start with understanding the basic framework first…</a:t>
            </a:r>
          </a:p>
          <a:p>
            <a:r>
              <a:rPr lang="en-US" sz="1500" dirty="0"/>
              <a:t>The tool learning framework consists of four key ingredients:  (</a:t>
            </a:r>
            <a:r>
              <a:rPr lang="en-US" sz="1500" dirty="0" err="1"/>
              <a:t>i</a:t>
            </a:r>
            <a:r>
              <a:rPr lang="en-US" sz="1500" dirty="0"/>
              <a:t>) </a:t>
            </a:r>
            <a:r>
              <a:rPr lang="en-US" sz="1500" b="1" i="1" dirty="0"/>
              <a:t>tool set</a:t>
            </a:r>
            <a:r>
              <a:rPr lang="en-US" sz="1500" dirty="0"/>
              <a:t>, (ii) </a:t>
            </a:r>
            <a:r>
              <a:rPr lang="en-US" sz="1500" b="1" i="1" u="sng" dirty="0"/>
              <a:t>controller</a:t>
            </a:r>
            <a:r>
              <a:rPr lang="en-US" sz="1500" dirty="0"/>
              <a:t>, (iii) </a:t>
            </a:r>
            <a:r>
              <a:rPr lang="en-US" sz="1500" b="1" i="1" dirty="0"/>
              <a:t>perceiver</a:t>
            </a:r>
            <a:r>
              <a:rPr lang="en-US" sz="1500" dirty="0"/>
              <a:t>, and (iv) </a:t>
            </a:r>
            <a:r>
              <a:rPr lang="en-US" sz="1500" b="1" i="1" dirty="0"/>
              <a:t>environmen</a:t>
            </a:r>
            <a:r>
              <a:rPr lang="en-US" sz="1500" dirty="0"/>
              <a:t>t. </a:t>
            </a:r>
          </a:p>
        </p:txBody>
      </p:sp>
      <p:pic>
        <p:nvPicPr>
          <p:cNvPr id="6" name="Picture 5" descr="A diagram of a person's process&#10;&#10;Description automatically generated">
            <a:extLst>
              <a:ext uri="{FF2B5EF4-FFF2-40B4-BE49-F238E27FC236}">
                <a16:creationId xmlns:a16="http://schemas.microsoft.com/office/drawing/2014/main" id="{7ABA8D8B-AA80-65BE-44F5-AD1018F1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208" y="1983869"/>
            <a:ext cx="4658453" cy="255373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A5108-B560-EC4F-DF63-BD0E617EC43E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3"/>
              </a:rPr>
              <a:t>[Qin et al., 2023 Survey Paper]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6983E9-412A-CEA6-7743-FC0BE253DAE6}"/>
              </a:ext>
            </a:extLst>
          </p:cNvPr>
          <p:cNvSpPr/>
          <p:nvPr/>
        </p:nvSpPr>
        <p:spPr>
          <a:xfrm>
            <a:off x="3730688" y="2098484"/>
            <a:ext cx="1021492" cy="5684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8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Tool Learning: the Controller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The </a:t>
            </a:r>
            <a:r>
              <a:rPr lang="en-US" sz="1500" b="1" dirty="0"/>
              <a:t>controller </a:t>
            </a:r>
            <a:r>
              <a:rPr lang="en-US" sz="1500" b="1" i="1" dirty="0"/>
              <a:t>C</a:t>
            </a:r>
            <a:r>
              <a:rPr lang="en-US" sz="1500" dirty="0"/>
              <a:t> serves as the “brain” in tool learning and is typically modeled using a foundation model to handle: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F5D78-6D8C-4802-6B86-2A4A84370FB3}"/>
              </a:ext>
            </a:extLst>
          </p:cNvPr>
          <p:cNvSpPr txBox="1"/>
          <p:nvPr/>
        </p:nvSpPr>
        <p:spPr>
          <a:xfrm>
            <a:off x="609598" y="1466998"/>
            <a:ext cx="53051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User intent understanding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--- recognizing and formalizing a natural language input </a:t>
            </a:r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as a high-level task. This may involve the challenges of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understanding vague instructions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generalizability across instruction variations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Fortunately, instruction tuning approaches can help align foundation models to better comprehend human intents.</a:t>
            </a:r>
            <a:endParaRPr lang="en-US" sz="16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D9206CC-3F07-98CF-B99E-6C039BB2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447" y="1347708"/>
            <a:ext cx="1725236" cy="1652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DCD276-B61E-E608-2005-FD37603F95AE}"/>
              </a:ext>
            </a:extLst>
          </p:cNvPr>
          <p:cNvSpPr txBox="1"/>
          <p:nvPr/>
        </p:nvSpPr>
        <p:spPr>
          <a:xfrm>
            <a:off x="6570209" y="1276888"/>
            <a:ext cx="137364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[</a:t>
            </a:r>
            <a:r>
              <a:rPr lang="en-US" sz="900" dirty="0">
                <a:hlinkClick r:id="rId4"/>
              </a:rPr>
              <a:t>Press et al., 2023</a:t>
            </a:r>
            <a:r>
              <a:rPr lang="en-US" sz="900" dirty="0">
                <a:hlinkClick r:id="rId3"/>
              </a:rPr>
              <a:t>]</a:t>
            </a:r>
            <a:endParaRPr lang="en-US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D25D22-87CD-1E35-BD8B-B9FC85B3B0C6}"/>
              </a:ext>
            </a:extLst>
          </p:cNvPr>
          <p:cNvSpPr txBox="1"/>
          <p:nvPr/>
        </p:nvSpPr>
        <p:spPr>
          <a:xfrm>
            <a:off x="7886702" y="1496075"/>
            <a:ext cx="95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Breaking down a query into sub-questions for reasoning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409EC0-BE31-201F-43F0-59479C5FE126}"/>
              </a:ext>
            </a:extLst>
          </p:cNvPr>
          <p:cNvCxnSpPr/>
          <p:nvPr/>
        </p:nvCxnSpPr>
        <p:spPr>
          <a:xfrm>
            <a:off x="7754712" y="1608365"/>
            <a:ext cx="172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4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Tool Learning: the Controller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The </a:t>
            </a:r>
            <a:r>
              <a:rPr lang="en-US" sz="1500" b="1" dirty="0"/>
              <a:t>controller </a:t>
            </a:r>
            <a:r>
              <a:rPr lang="en-US" sz="1500" b="1" i="1" dirty="0"/>
              <a:t>C</a:t>
            </a:r>
            <a:r>
              <a:rPr lang="en-US" sz="1500" dirty="0"/>
              <a:t> serves as the “brain” in tool learning and is typically modeled using a foundation model to handle: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F5D78-6D8C-4802-6B86-2A4A84370FB3}"/>
              </a:ext>
            </a:extLst>
          </p:cNvPr>
          <p:cNvSpPr txBox="1"/>
          <p:nvPr/>
        </p:nvSpPr>
        <p:spPr>
          <a:xfrm>
            <a:off x="609598" y="1466998"/>
            <a:ext cx="53051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User intent understanding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--- recognizing and formalizing a natural language input </a:t>
            </a:r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as a high-level task. This may involve the challenges of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understanding vague instructions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generalizability across instruction variations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Fortunately, instruction tuning approaches can help align foundation models to better comprehend human intents.</a:t>
            </a:r>
            <a:endParaRPr lang="en-US" sz="1600" dirty="0"/>
          </a:p>
        </p:txBody>
      </p:sp>
      <p:pic>
        <p:nvPicPr>
          <p:cNvPr id="9" name="Picture 8" descr="A diagram of a program&#10;&#10;Description automatically generated">
            <a:extLst>
              <a:ext uri="{FF2B5EF4-FFF2-40B4-BE49-F238E27FC236}">
                <a16:creationId xmlns:a16="http://schemas.microsoft.com/office/drawing/2014/main" id="{B6A7FAC9-DC01-9684-4415-62482F1C0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49" r="71080"/>
          <a:stretch/>
        </p:blipFill>
        <p:spPr>
          <a:xfrm>
            <a:off x="958507" y="3535950"/>
            <a:ext cx="1290423" cy="1075353"/>
          </a:xfrm>
          <a:prstGeom prst="rect">
            <a:avLst/>
          </a:prstGeom>
        </p:spPr>
      </p:pic>
      <p:pic>
        <p:nvPicPr>
          <p:cNvPr id="10" name="Picture 9" descr="A diagram of a program&#10;&#10;Description automatically generated">
            <a:extLst>
              <a:ext uri="{FF2B5EF4-FFF2-40B4-BE49-F238E27FC236}">
                <a16:creationId xmlns:a16="http://schemas.microsoft.com/office/drawing/2014/main" id="{6E2EE843-0113-A478-1F1D-BEFEF7D29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03" t="56903"/>
          <a:stretch/>
        </p:blipFill>
        <p:spPr>
          <a:xfrm>
            <a:off x="3608172" y="3535950"/>
            <a:ext cx="2859988" cy="980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823D2B-F964-41F9-93C0-91133FB453FC}"/>
              </a:ext>
            </a:extLst>
          </p:cNvPr>
          <p:cNvSpPr txBox="1"/>
          <p:nvPr/>
        </p:nvSpPr>
        <p:spPr>
          <a:xfrm>
            <a:off x="609597" y="2699444"/>
            <a:ext cx="7924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US" sz="1600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Module planning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--- reason over the relationship between the intent and available tools, and develop a plan which selects the appropriate tools for tackling the task to fulfill the user’s request</a:t>
            </a:r>
          </a:p>
        </p:txBody>
      </p:sp>
      <p:pic>
        <p:nvPicPr>
          <p:cNvPr id="12" name="Picture 11" descr="A diagram of a program&#10;&#10;Description automatically generated">
            <a:extLst>
              <a:ext uri="{FF2B5EF4-FFF2-40B4-BE49-F238E27FC236}">
                <a16:creationId xmlns:a16="http://schemas.microsoft.com/office/drawing/2014/main" id="{C00D729C-0C88-9CF7-3AE7-A20D5AE623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9" b="43704" l="27324" r="34560"/>
                    </a14:imgEffect>
                  </a14:imgLayer>
                </a14:imgProps>
              </a:ext>
            </a:extLst>
          </a:blip>
          <a:srcRect l="25312" t="24416" r="64535" b="54153"/>
          <a:stretch/>
        </p:blipFill>
        <p:spPr>
          <a:xfrm>
            <a:off x="2677297" y="3830223"/>
            <a:ext cx="453081" cy="48773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0525CA-56E8-667E-75E3-2B670A0642D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2248930" y="4073627"/>
            <a:ext cx="428367" cy="4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BCBCB-6570-630E-7647-63DA0D941001}"/>
              </a:ext>
            </a:extLst>
          </p:cNvPr>
          <p:cNvCxnSpPr>
            <a:cxnSpLocks/>
          </p:cNvCxnSpPr>
          <p:nvPr/>
        </p:nvCxnSpPr>
        <p:spPr>
          <a:xfrm>
            <a:off x="3130378" y="4073642"/>
            <a:ext cx="428367" cy="4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3FB34A-DF1D-02BC-DA05-D61EB51A6FB8}"/>
              </a:ext>
            </a:extLst>
          </p:cNvPr>
          <p:cNvSpPr txBox="1"/>
          <p:nvPr/>
        </p:nvSpPr>
        <p:spPr>
          <a:xfrm>
            <a:off x="1143256" y="4623875"/>
            <a:ext cx="5324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/>
              <a:t>Chamelon</a:t>
            </a:r>
            <a:r>
              <a:rPr lang="en-US" sz="900" dirty="0"/>
              <a:t>: Plug-and-Play Compositional Reasoning with Large Language Models </a:t>
            </a:r>
            <a:r>
              <a:rPr lang="en-US" sz="900" dirty="0">
                <a:hlinkClick r:id="rId5"/>
              </a:rPr>
              <a:t>[</a:t>
            </a:r>
            <a:r>
              <a:rPr lang="en-US" sz="900" dirty="0">
                <a:hlinkClick r:id="rId6"/>
              </a:rPr>
              <a:t>Lu et al., 2023</a:t>
            </a:r>
            <a:r>
              <a:rPr lang="en-US" sz="900" dirty="0">
                <a:hlinkClick r:id="rId5"/>
              </a:rPr>
              <a:t>]</a:t>
            </a:r>
            <a:endParaRPr lang="en-US" sz="9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D9206CC-3F07-98CF-B99E-6C039BB2F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7447" y="1347708"/>
            <a:ext cx="1725236" cy="1652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DCD276-B61E-E608-2005-FD37603F95AE}"/>
              </a:ext>
            </a:extLst>
          </p:cNvPr>
          <p:cNvSpPr txBox="1"/>
          <p:nvPr/>
        </p:nvSpPr>
        <p:spPr>
          <a:xfrm>
            <a:off x="6570209" y="1276888"/>
            <a:ext cx="137364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[</a:t>
            </a:r>
            <a:r>
              <a:rPr lang="en-US" sz="900" dirty="0">
                <a:hlinkClick r:id="rId8"/>
              </a:rPr>
              <a:t>Press et al., 2023</a:t>
            </a:r>
            <a:r>
              <a:rPr lang="en-US" sz="900" dirty="0">
                <a:hlinkClick r:id="rId5"/>
              </a:rPr>
              <a:t>]</a:t>
            </a:r>
            <a:endParaRPr lang="en-US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D25D22-87CD-1E35-BD8B-B9FC85B3B0C6}"/>
              </a:ext>
            </a:extLst>
          </p:cNvPr>
          <p:cNvSpPr txBox="1"/>
          <p:nvPr/>
        </p:nvSpPr>
        <p:spPr>
          <a:xfrm>
            <a:off x="7886702" y="1496075"/>
            <a:ext cx="95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Breaking down a query into sub-questions for reasoning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409EC0-BE31-201F-43F0-59479C5FE126}"/>
              </a:ext>
            </a:extLst>
          </p:cNvPr>
          <p:cNvCxnSpPr/>
          <p:nvPr/>
        </p:nvCxnSpPr>
        <p:spPr>
          <a:xfrm>
            <a:off x="7754712" y="1608365"/>
            <a:ext cx="172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Tool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So how can we enable foundation models to leverage the strengths of specialized tools to accomplish complex tasks? Let’s start with understanding the basic framework first…</a:t>
            </a:r>
          </a:p>
          <a:p>
            <a:r>
              <a:rPr lang="en-US" sz="1500" dirty="0"/>
              <a:t>The tool learning framework consists of four key ingredients:  (</a:t>
            </a:r>
            <a:r>
              <a:rPr lang="en-US" sz="1500" dirty="0" err="1"/>
              <a:t>i</a:t>
            </a:r>
            <a:r>
              <a:rPr lang="en-US" sz="1500" dirty="0"/>
              <a:t>) </a:t>
            </a:r>
            <a:r>
              <a:rPr lang="en-US" sz="1500" b="1" i="1" dirty="0"/>
              <a:t>tool set</a:t>
            </a:r>
            <a:r>
              <a:rPr lang="en-US" sz="1500" dirty="0"/>
              <a:t>, (ii) </a:t>
            </a:r>
            <a:r>
              <a:rPr lang="en-US" sz="1500" b="1" i="1" dirty="0"/>
              <a:t>controller</a:t>
            </a:r>
            <a:r>
              <a:rPr lang="en-US" sz="1500" dirty="0"/>
              <a:t>, (iii) </a:t>
            </a:r>
            <a:r>
              <a:rPr lang="en-US" sz="1500" b="1" i="1" u="sng" dirty="0"/>
              <a:t>perceiver</a:t>
            </a:r>
            <a:r>
              <a:rPr lang="en-US" sz="1500" dirty="0"/>
              <a:t>, and (iv) </a:t>
            </a:r>
            <a:r>
              <a:rPr lang="en-US" sz="1500" b="1" i="1" dirty="0"/>
              <a:t>environmen</a:t>
            </a:r>
            <a:r>
              <a:rPr lang="en-US" sz="1500" dirty="0"/>
              <a:t>t. </a:t>
            </a:r>
          </a:p>
        </p:txBody>
      </p:sp>
      <p:pic>
        <p:nvPicPr>
          <p:cNvPr id="6" name="Picture 5" descr="A diagram of a person's process&#10;&#10;Description automatically generated">
            <a:extLst>
              <a:ext uri="{FF2B5EF4-FFF2-40B4-BE49-F238E27FC236}">
                <a16:creationId xmlns:a16="http://schemas.microsoft.com/office/drawing/2014/main" id="{7ABA8D8B-AA80-65BE-44F5-AD1018F1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208" y="1983869"/>
            <a:ext cx="4658453" cy="255373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A5108-B560-EC4F-DF63-BD0E617EC43E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3"/>
              </a:rPr>
              <a:t>[Qin et al., 2023 Survey Paper]</a:t>
            </a: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A5542B-024B-5DF4-95B8-41BFCBD2D6F1}"/>
              </a:ext>
            </a:extLst>
          </p:cNvPr>
          <p:cNvSpPr/>
          <p:nvPr/>
        </p:nvSpPr>
        <p:spPr>
          <a:xfrm>
            <a:off x="2124309" y="3008765"/>
            <a:ext cx="1021492" cy="5684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5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Tool Learning: the Perceiver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The </a:t>
            </a:r>
            <a:r>
              <a:rPr lang="en-US" sz="1500" b="1" dirty="0"/>
              <a:t>perceiver</a:t>
            </a:r>
            <a:r>
              <a:rPr lang="en-US" sz="1500" dirty="0"/>
              <a:t> </a:t>
            </a:r>
            <a:r>
              <a:rPr lang="en-US" sz="1500" b="1" i="1" dirty="0"/>
              <a:t>P </a:t>
            </a:r>
            <a:r>
              <a:rPr lang="en-US" sz="1500" dirty="0"/>
              <a:t>is responsible for processing the user’s and the environment’s feedback and generating a summary (e.g., concatenated via some predefined template, etc.) for the controller.</a:t>
            </a:r>
          </a:p>
          <a:p>
            <a:r>
              <a:rPr lang="en-US" sz="1500" dirty="0"/>
              <a:t>Examples: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A5108-B560-EC4F-DF63-BD0E617EC43E}"/>
              </a:ext>
            </a:extLst>
          </p:cNvPr>
          <p:cNvSpPr txBox="1"/>
          <p:nvPr/>
        </p:nvSpPr>
        <p:spPr>
          <a:xfrm>
            <a:off x="754122" y="4474351"/>
            <a:ext cx="3216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ReAct</a:t>
            </a:r>
            <a:r>
              <a:rPr lang="en-US" sz="1000" dirty="0"/>
              <a:t>: Synergizing Reasoning and Acting In Language Models </a:t>
            </a:r>
            <a:r>
              <a:rPr lang="en-US" sz="1000" dirty="0">
                <a:hlinkClick r:id="rId3"/>
              </a:rPr>
              <a:t>[Yao et al., ICLR 2023]</a:t>
            </a:r>
            <a:endParaRPr lang="en-US" sz="1000" dirty="0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2443CEE-4E0B-BC30-9BB1-CA4DF3B47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992" b="72634"/>
          <a:stretch/>
        </p:blipFill>
        <p:spPr>
          <a:xfrm>
            <a:off x="663503" y="1673304"/>
            <a:ext cx="2730844" cy="57584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A5CF7DD6-40E2-C552-05E2-833E88ABBF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62" t="784"/>
          <a:stretch/>
        </p:blipFill>
        <p:spPr>
          <a:xfrm>
            <a:off x="695355" y="2297791"/>
            <a:ext cx="2761441" cy="213116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7F279F-A00D-5739-68F6-C6BEA1C6E776}"/>
              </a:ext>
            </a:extLst>
          </p:cNvPr>
          <p:cNvCxnSpPr/>
          <p:nvPr/>
        </p:nvCxnSpPr>
        <p:spPr>
          <a:xfrm>
            <a:off x="548174" y="2759676"/>
            <a:ext cx="2306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0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Tool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So how can we enable foundation models to leverage the strengths of specialized tools to accomplish complex tasks? Let’s start with understanding the basic framework first…</a:t>
            </a:r>
          </a:p>
          <a:p>
            <a:r>
              <a:rPr lang="en-US" sz="1500" dirty="0"/>
              <a:t>The tool learning framework consists of four key ingredients:  (</a:t>
            </a:r>
            <a:r>
              <a:rPr lang="en-US" sz="1500" dirty="0" err="1"/>
              <a:t>i</a:t>
            </a:r>
            <a:r>
              <a:rPr lang="en-US" sz="1500" dirty="0"/>
              <a:t>) </a:t>
            </a:r>
            <a:r>
              <a:rPr lang="en-US" sz="1500" b="1" i="1" dirty="0"/>
              <a:t>tool set</a:t>
            </a:r>
            <a:r>
              <a:rPr lang="en-US" sz="1500" dirty="0"/>
              <a:t>, (ii) </a:t>
            </a:r>
            <a:r>
              <a:rPr lang="en-US" sz="1500" b="1" i="1" dirty="0"/>
              <a:t>controller</a:t>
            </a:r>
            <a:r>
              <a:rPr lang="en-US" sz="1500" dirty="0"/>
              <a:t>, (iii) </a:t>
            </a:r>
            <a:r>
              <a:rPr lang="en-US" sz="1500" b="1" i="1" dirty="0"/>
              <a:t>perceiver</a:t>
            </a:r>
            <a:r>
              <a:rPr lang="en-US" sz="1500" dirty="0"/>
              <a:t>, and (iv) </a:t>
            </a:r>
            <a:r>
              <a:rPr lang="en-US" sz="1500" b="1" i="1" u="sng" dirty="0"/>
              <a:t>environment</a:t>
            </a:r>
            <a:r>
              <a:rPr lang="en-US" sz="1500" dirty="0"/>
              <a:t>. </a:t>
            </a:r>
          </a:p>
        </p:txBody>
      </p:sp>
      <p:pic>
        <p:nvPicPr>
          <p:cNvPr id="6" name="Picture 5" descr="A diagram of a person's process&#10;&#10;Description automatically generated">
            <a:extLst>
              <a:ext uri="{FF2B5EF4-FFF2-40B4-BE49-F238E27FC236}">
                <a16:creationId xmlns:a16="http://schemas.microsoft.com/office/drawing/2014/main" id="{7ABA8D8B-AA80-65BE-44F5-AD1018F1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208" y="1983869"/>
            <a:ext cx="4658453" cy="255373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A5108-B560-EC4F-DF63-BD0E617EC43E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3"/>
              </a:rPr>
              <a:t>[Qin et al., 2023 Survey Paper]</a:t>
            </a: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A5542B-024B-5DF4-95B8-41BFCBD2D6F1}"/>
              </a:ext>
            </a:extLst>
          </p:cNvPr>
          <p:cNvSpPr/>
          <p:nvPr/>
        </p:nvSpPr>
        <p:spPr>
          <a:xfrm>
            <a:off x="3722450" y="3906690"/>
            <a:ext cx="1021492" cy="5684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15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Tool Learning: the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004" y="850106"/>
            <a:ext cx="8775624" cy="4065000"/>
          </a:xfrm>
        </p:spPr>
        <p:txBody>
          <a:bodyPr>
            <a:normAutofit/>
          </a:bodyPr>
          <a:lstStyle/>
          <a:p>
            <a:r>
              <a:rPr lang="en-US" sz="1500" dirty="0"/>
              <a:t>The </a:t>
            </a:r>
            <a:r>
              <a:rPr lang="en-US" sz="1500" b="1" dirty="0"/>
              <a:t>environment </a:t>
            </a:r>
            <a:r>
              <a:rPr lang="en-US" sz="1500" b="1" i="1" dirty="0"/>
              <a:t>E</a:t>
            </a:r>
            <a:r>
              <a:rPr lang="en-US" sz="1500" dirty="0"/>
              <a:t> is the world where the tools operate, which provides the perceiver with the execution results of tools, and can be either virtual or real. </a:t>
            </a:r>
          </a:p>
          <a:p>
            <a:endParaRPr lang="en-US" sz="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A5108-B560-EC4F-DF63-BD0E617EC43E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3"/>
              </a:rPr>
              <a:t>[Qin et al., 2023 Survey Paper]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522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906162"/>
            <a:ext cx="8667600" cy="40089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700" b="1" dirty="0"/>
              <a:t>Background Motivation</a:t>
            </a:r>
          </a:p>
          <a:p>
            <a:pPr>
              <a:buFont typeface="Wingdings" pitchFamily="2" charset="2"/>
              <a:buChar char="v"/>
            </a:pPr>
            <a:endParaRPr lang="en-US" sz="1700" b="1" dirty="0"/>
          </a:p>
          <a:p>
            <a:pPr>
              <a:buFont typeface="Wingdings" pitchFamily="2" charset="2"/>
              <a:buChar char="v"/>
            </a:pPr>
            <a:r>
              <a:rPr lang="en-US" sz="1700" b="1" dirty="0"/>
              <a:t>Tool Learning Framework Overview</a:t>
            </a:r>
          </a:p>
          <a:p>
            <a:pPr>
              <a:buFont typeface="Wingdings" pitchFamily="2" charset="2"/>
              <a:buChar char="v"/>
            </a:pPr>
            <a:endParaRPr lang="en-US" sz="1700" b="1" dirty="0"/>
          </a:p>
          <a:p>
            <a:pPr>
              <a:buFont typeface="Wingdings" pitchFamily="2" charset="2"/>
              <a:buChar char="v"/>
            </a:pPr>
            <a:r>
              <a:rPr lang="en-US" sz="1700" b="1" dirty="0"/>
              <a:t>Recent Research Trends in Scaling LLM Tool Usage Capability Effectively &amp; Efficiently</a:t>
            </a:r>
          </a:p>
          <a:p>
            <a:pPr>
              <a:buFont typeface="Wingdings" pitchFamily="2" charset="2"/>
              <a:buChar char="v"/>
            </a:pPr>
            <a:endParaRPr lang="en-US" sz="1700" b="1" dirty="0"/>
          </a:p>
          <a:p>
            <a:pPr>
              <a:buFont typeface="Wingdings" pitchFamily="2" charset="2"/>
              <a:buChar char="v"/>
            </a:pPr>
            <a:r>
              <a:rPr lang="en-US" sz="1700" b="1" dirty="0"/>
              <a:t>Benchmarks and Resources Summarization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0DC88-7129-5AAF-A9F0-2D36CF2779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E8380-3F2B-FBCF-FA5F-623EE2A105F7}"/>
              </a:ext>
            </a:extLst>
          </p:cNvPr>
          <p:cNvSpPr txBox="1"/>
          <p:nvPr/>
        </p:nvSpPr>
        <p:spPr>
          <a:xfrm>
            <a:off x="2812174" y="981229"/>
            <a:ext cx="356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⭐</a:t>
            </a:r>
          </a:p>
        </p:txBody>
      </p:sp>
    </p:spTree>
    <p:extLst>
      <p:ext uri="{BB962C8B-B14F-4D97-AF65-F5344CB8AC3E}">
        <p14:creationId xmlns:p14="http://schemas.microsoft.com/office/powerpoint/2010/main" val="134572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Tool Learning: the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004" y="850106"/>
            <a:ext cx="8775624" cy="4065000"/>
          </a:xfrm>
        </p:spPr>
        <p:txBody>
          <a:bodyPr>
            <a:normAutofit/>
          </a:bodyPr>
          <a:lstStyle/>
          <a:p>
            <a:r>
              <a:rPr lang="en-US" sz="1500" dirty="0"/>
              <a:t>The </a:t>
            </a:r>
            <a:r>
              <a:rPr lang="en-US" sz="1500" b="1" dirty="0"/>
              <a:t>environment </a:t>
            </a:r>
            <a:r>
              <a:rPr lang="en-US" sz="1500" b="1" i="1" dirty="0"/>
              <a:t>E</a:t>
            </a:r>
            <a:r>
              <a:rPr lang="en-US" sz="1500" dirty="0"/>
              <a:t> is the world where the tools operate, which provides the perceiver with the execution results of tools, and can be either virtual or real. </a:t>
            </a:r>
          </a:p>
          <a:p>
            <a:endParaRPr lang="en-US" sz="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i="1" dirty="0"/>
              <a:t>Virtual environments </a:t>
            </a:r>
            <a:r>
              <a:rPr lang="en-US" sz="1400" dirty="0"/>
              <a:t>have the advantage of being easily accessible and replicable, allowing for more cost-effective training for models, but they may not fully replicate the complexities of the real-world environment, thereby leading to overfitting and poor generalization.</a:t>
            </a:r>
          </a:p>
          <a:p>
            <a:pPr lvl="2">
              <a:buFont typeface="Wingdings" pitchFamily="2" charset="2"/>
              <a:buChar char="Ø"/>
            </a:pPr>
            <a:r>
              <a:rPr lang="en-US" sz="1300" i="1" dirty="0"/>
              <a:t>Ex1:</a:t>
            </a:r>
            <a:r>
              <a:rPr lang="en-US" sz="1300" dirty="0"/>
              <a:t>  </a:t>
            </a:r>
            <a:r>
              <a:rPr lang="en-US" sz="1300" b="1" dirty="0" err="1"/>
              <a:t>AlfWorld</a:t>
            </a:r>
            <a:r>
              <a:rPr lang="en-US" sz="1300" dirty="0"/>
              <a:t> </a:t>
            </a:r>
            <a:r>
              <a:rPr lang="en-US" sz="1200" dirty="0"/>
              <a:t>[</a:t>
            </a:r>
            <a:r>
              <a:rPr lang="en-US" sz="1200" dirty="0">
                <a:hlinkClick r:id="rId3"/>
              </a:rPr>
              <a:t>Shridlar et al., 2022</a:t>
            </a:r>
            <a:r>
              <a:rPr lang="en-US" sz="1200" dirty="0"/>
              <a:t>], a simulated embodied environment for agents to execute goals from the ALFRED benchmark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Shridhar et al., 2020</a:t>
            </a:r>
            <a:r>
              <a:rPr lang="en-US" dirty="0"/>
              <a:t>)</a:t>
            </a:r>
            <a:r>
              <a:rPr lang="en-US" sz="1200" dirty="0"/>
              <a:t>, such as </a:t>
            </a:r>
            <a:r>
              <a:rPr lang="en-US" sz="1200" i="1" dirty="0"/>
              <a:t>put an apple in the kitchen fridge</a:t>
            </a:r>
            <a:r>
              <a:rPr lang="en-US" sz="1200" dirty="0"/>
              <a:t>, through abstract text-based policies learnt in </a:t>
            </a:r>
            <a:r>
              <a:rPr lang="en-US" sz="1200" dirty="0" err="1"/>
              <a:t>TextWorld</a:t>
            </a:r>
            <a:r>
              <a:rPr lang="en-US" sz="1200" dirty="0"/>
              <a:t>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Côté et al., 2018</a:t>
            </a:r>
            <a:r>
              <a:rPr lang="en-US" dirty="0"/>
              <a:t>)</a:t>
            </a:r>
            <a:r>
              <a:rPr lang="en-US" sz="1200" dirty="0"/>
              <a:t>. </a:t>
            </a:r>
          </a:p>
          <a:p>
            <a:pPr lvl="2">
              <a:buFont typeface="Wingdings" pitchFamily="2" charset="2"/>
              <a:buChar char="Ø"/>
            </a:pPr>
            <a:r>
              <a:rPr lang="en-US" sz="1300" i="1" dirty="0"/>
              <a:t>Ex2:  </a:t>
            </a:r>
            <a:r>
              <a:rPr lang="en-US" sz="1300" b="1" dirty="0" err="1"/>
              <a:t>WebShop</a:t>
            </a:r>
            <a:r>
              <a:rPr lang="en-US" sz="1300" dirty="0"/>
              <a:t> </a:t>
            </a:r>
            <a:r>
              <a:rPr lang="en-US" sz="1200" dirty="0"/>
              <a:t>[</a:t>
            </a:r>
            <a:r>
              <a:rPr lang="en-US" sz="1200" dirty="0">
                <a:hlinkClick r:id="rId6"/>
              </a:rPr>
              <a:t>Yao et al., 2022</a:t>
            </a:r>
            <a:r>
              <a:rPr lang="en-US" sz="1300" dirty="0"/>
              <a:t>], a simulated e-commerce website environment with 1.18 million real-world products. In this environment, an agent needs to navigate multiple types of webpages and issue diverse actions to find, customize, and purchase a product given an instruction. </a:t>
            </a:r>
          </a:p>
          <a:p>
            <a:pPr marL="615950" lvl="1" indent="0">
              <a:buNone/>
            </a:pPr>
            <a:endParaRPr lang="en-US" sz="1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A5108-B560-EC4F-DF63-BD0E617EC43E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7"/>
              </a:rPr>
              <a:t>[Qin et al., 2023 Survey Paper]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22510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Tool Learning: the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004" y="850106"/>
            <a:ext cx="8775624" cy="4065000"/>
          </a:xfrm>
        </p:spPr>
        <p:txBody>
          <a:bodyPr>
            <a:normAutofit/>
          </a:bodyPr>
          <a:lstStyle/>
          <a:p>
            <a:r>
              <a:rPr lang="en-US" sz="1500" dirty="0"/>
              <a:t>The </a:t>
            </a:r>
            <a:r>
              <a:rPr lang="en-US" sz="1500" b="1" dirty="0"/>
              <a:t>environment </a:t>
            </a:r>
            <a:r>
              <a:rPr lang="en-US" sz="1500" b="1" i="1" dirty="0"/>
              <a:t>E</a:t>
            </a:r>
            <a:r>
              <a:rPr lang="en-US" sz="1500" dirty="0"/>
              <a:t> is the world where the tools operate, which provides the perceiver with the execution results of tools, and can be either virtual or real. </a:t>
            </a:r>
          </a:p>
          <a:p>
            <a:endParaRPr lang="en-US" sz="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i="1" dirty="0"/>
              <a:t>Virtual environments </a:t>
            </a:r>
            <a:r>
              <a:rPr lang="en-US" sz="1400" dirty="0"/>
              <a:t>have the advantage of being easily accessible and replicable, allowing for more cost-effective training for models, but they may not fully replicate the complexities of the real-world environment, thereby leading to overfitting and poor generalization.</a:t>
            </a:r>
          </a:p>
          <a:p>
            <a:pPr lvl="2">
              <a:buFont typeface="Wingdings" pitchFamily="2" charset="2"/>
              <a:buChar char="Ø"/>
            </a:pPr>
            <a:r>
              <a:rPr lang="en-US" sz="1300" i="1" dirty="0"/>
              <a:t>Ex1:</a:t>
            </a:r>
            <a:r>
              <a:rPr lang="en-US" sz="1300" dirty="0"/>
              <a:t>  </a:t>
            </a:r>
            <a:r>
              <a:rPr lang="en-US" sz="1300" b="1" dirty="0" err="1"/>
              <a:t>AlfWorld</a:t>
            </a:r>
            <a:r>
              <a:rPr lang="en-US" sz="1300" dirty="0"/>
              <a:t> </a:t>
            </a:r>
            <a:r>
              <a:rPr lang="en-US" sz="1200" dirty="0"/>
              <a:t>[</a:t>
            </a:r>
            <a:r>
              <a:rPr lang="en-US" sz="1200" dirty="0">
                <a:hlinkClick r:id="rId3"/>
              </a:rPr>
              <a:t>Shridlar et al., 2022</a:t>
            </a:r>
            <a:r>
              <a:rPr lang="en-US" sz="1200" dirty="0"/>
              <a:t>], a simulated embodied environment for agents to execute goals from the ALFRED benchmark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Shridhar et al., 2020</a:t>
            </a:r>
            <a:r>
              <a:rPr lang="en-US" dirty="0"/>
              <a:t>)</a:t>
            </a:r>
            <a:r>
              <a:rPr lang="en-US" sz="1200" dirty="0"/>
              <a:t>, such as </a:t>
            </a:r>
            <a:r>
              <a:rPr lang="en-US" sz="1200" i="1" dirty="0"/>
              <a:t>put an apple in the kitchen fridge</a:t>
            </a:r>
            <a:r>
              <a:rPr lang="en-US" sz="1200" dirty="0"/>
              <a:t>, through abstract text-based policies learnt in </a:t>
            </a:r>
            <a:r>
              <a:rPr lang="en-US" sz="1200" dirty="0" err="1"/>
              <a:t>TextWorld</a:t>
            </a:r>
            <a:r>
              <a:rPr lang="en-US" sz="1200" dirty="0"/>
              <a:t>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Côté et al., 2018</a:t>
            </a:r>
            <a:r>
              <a:rPr lang="en-US" dirty="0"/>
              <a:t>)</a:t>
            </a:r>
            <a:r>
              <a:rPr lang="en-US" sz="1200" dirty="0"/>
              <a:t>. </a:t>
            </a:r>
          </a:p>
          <a:p>
            <a:pPr lvl="2">
              <a:buFont typeface="Wingdings" pitchFamily="2" charset="2"/>
              <a:buChar char="Ø"/>
            </a:pPr>
            <a:r>
              <a:rPr lang="en-US" sz="1300" i="1" dirty="0"/>
              <a:t>Ex2:  </a:t>
            </a:r>
            <a:r>
              <a:rPr lang="en-US" sz="1300" b="1" dirty="0" err="1"/>
              <a:t>WebShop</a:t>
            </a:r>
            <a:r>
              <a:rPr lang="en-US" sz="1300" dirty="0"/>
              <a:t> </a:t>
            </a:r>
            <a:r>
              <a:rPr lang="en-US" sz="1200" dirty="0"/>
              <a:t>[</a:t>
            </a:r>
            <a:r>
              <a:rPr lang="en-US" sz="1200" dirty="0">
                <a:hlinkClick r:id="rId6"/>
              </a:rPr>
              <a:t>Yao et al., 2022</a:t>
            </a:r>
            <a:r>
              <a:rPr lang="en-US" sz="1300" dirty="0"/>
              <a:t>], a simulated e-commerce website environment with 1.18 million real-world products. In this environment, an agent needs to navigate multiple types of webpages and issue diverse actions to find, customize, and purchase a product given an instruction. </a:t>
            </a:r>
          </a:p>
          <a:p>
            <a:pPr marL="615950" lvl="1" indent="0">
              <a:buNone/>
            </a:pPr>
            <a:endParaRPr lang="en-US" sz="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i="1" dirty="0"/>
              <a:t>Real environments </a:t>
            </a:r>
            <a:r>
              <a:rPr lang="en-US" sz="1400" dirty="0"/>
              <a:t>provide a more realistic context but may be more challenging to access and involve greater costs</a:t>
            </a:r>
          </a:p>
          <a:p>
            <a:pPr lvl="2">
              <a:buFont typeface="Wingdings" pitchFamily="2" charset="2"/>
              <a:buChar char="Ø"/>
            </a:pPr>
            <a:r>
              <a:rPr lang="en-US" sz="1300" dirty="0"/>
              <a:t>Ex1: </a:t>
            </a:r>
            <a:r>
              <a:rPr lang="en-US" sz="1300" b="1" dirty="0"/>
              <a:t>New Bing</a:t>
            </a:r>
          </a:p>
          <a:p>
            <a:pPr lvl="2">
              <a:buFont typeface="Wingdings" pitchFamily="2" charset="2"/>
              <a:buChar char="Ø"/>
            </a:pPr>
            <a:r>
              <a:rPr lang="en-US" sz="1300" dirty="0"/>
              <a:t>Ex2: benchmarks that may involve </a:t>
            </a:r>
            <a:r>
              <a:rPr lang="en-US" sz="1300" b="1" dirty="0"/>
              <a:t>executable python environment </a:t>
            </a:r>
            <a:r>
              <a:rPr lang="en-US" sz="1300" dirty="0"/>
              <a:t>in problem solution (e.g., </a:t>
            </a:r>
            <a:r>
              <a:rPr lang="en-US" sz="1300" dirty="0" err="1">
                <a:hlinkClick r:id="rId7"/>
              </a:rPr>
              <a:t>TabMWP</a:t>
            </a:r>
            <a:r>
              <a:rPr lang="en-US" sz="1300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A5108-B560-EC4F-DF63-BD0E617EC43E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8"/>
              </a:rPr>
              <a:t>[Qin et al., 2023 Survey Paper]</a:t>
            </a:r>
            <a:endParaRPr lang="en-US" sz="1000" dirty="0"/>
          </a:p>
        </p:txBody>
      </p:sp>
      <p:pic>
        <p:nvPicPr>
          <p:cNvPr id="5" name="Picture 4" descr="A logo of a chat&#10;&#10;Description automatically generated">
            <a:extLst>
              <a:ext uri="{FF2B5EF4-FFF2-40B4-BE49-F238E27FC236}">
                <a16:creationId xmlns:a16="http://schemas.microsoft.com/office/drawing/2014/main" id="{23E4F7DF-D1B7-D699-CD4B-4B99E68E75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458" y="3907891"/>
            <a:ext cx="29210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12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415" y="86917"/>
            <a:ext cx="9144000" cy="54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Models for Improved Tool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contrast to the prompting-based methods, which rely on the frozen foundation models’ in-context learning abilities, training-based methods optimize the model with supervision.</a:t>
            </a:r>
          </a:p>
          <a:p>
            <a:r>
              <a:rPr lang="en-US" dirty="0"/>
              <a:t>Analogous to infants learning a new tool, either from demonstration by an adult modeling the action or relying on their own exploration, training strategies for tool learning can be broadly categorized as follows: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32440-6E8A-597C-D2B5-89295C62F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7" name="Picture 6" descr="A diagram of a model&#10;&#10;Description automatically generated">
            <a:extLst>
              <a:ext uri="{FF2B5EF4-FFF2-40B4-BE49-F238E27FC236}">
                <a16:creationId xmlns:a16="http://schemas.microsoft.com/office/drawing/2014/main" id="{44DBDAA3-607E-00B1-30B5-AA8FC135E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85" y="2015360"/>
            <a:ext cx="7467600" cy="2247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BE48A-14D2-7FCD-229C-50FDDF5DD9B2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4"/>
              </a:rPr>
              <a:t>[Qin et al., 2023 Survey Paper]</a:t>
            </a: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0785A-9227-3022-88AF-07A6D9577D86}"/>
              </a:ext>
            </a:extLst>
          </p:cNvPr>
          <p:cNvSpPr/>
          <p:nvPr/>
        </p:nvSpPr>
        <p:spPr>
          <a:xfrm>
            <a:off x="4532585" y="1939159"/>
            <a:ext cx="3618186" cy="232410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44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415" y="86917"/>
            <a:ext cx="9144000" cy="54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Models for Improved Tool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Learning from Demonstrations</a:t>
            </a:r>
          </a:p>
          <a:p>
            <a:endParaRPr lang="en-US" sz="1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50" i="1" dirty="0"/>
              <a:t>Supervised Learning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/>
              <a:t>Finetune models to perform tool-oriented tasks in a supervised manner through direct behavior cloning.</a:t>
            </a:r>
          </a:p>
          <a:p>
            <a:pPr lvl="2">
              <a:buFont typeface="Wingdings" pitchFamily="2" charset="2"/>
              <a:buChar char="Ø"/>
            </a:pPr>
            <a:endParaRPr lang="en-US" sz="100" dirty="0"/>
          </a:p>
          <a:p>
            <a:pPr lvl="2">
              <a:buFont typeface="Wingdings" pitchFamily="2" charset="2"/>
              <a:buChar char="Ø"/>
            </a:pPr>
            <a:endParaRPr lang="en-US" sz="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32440-6E8A-597C-D2B5-89295C62F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BE48A-14D2-7FCD-229C-50FDDF5DD9B2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3"/>
              </a:rPr>
              <a:t>[Qin et al., 2023 Survey Paper]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5E076-1096-39BF-4F6C-DA75F16454C5}"/>
              </a:ext>
            </a:extLst>
          </p:cNvPr>
          <p:cNvSpPr txBox="1"/>
          <p:nvPr/>
        </p:nvSpPr>
        <p:spPr>
          <a:xfrm>
            <a:off x="2054626" y="4483163"/>
            <a:ext cx="54261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Toolformer</a:t>
            </a:r>
            <a:r>
              <a:rPr lang="en-US" sz="1000" dirty="0"/>
              <a:t>: Language Models Can Teach Themselves to Use Tools  </a:t>
            </a:r>
            <a:r>
              <a:rPr lang="en-US" sz="1000" dirty="0">
                <a:hlinkClick r:id="rId4"/>
              </a:rPr>
              <a:t>[Schick et al., 2023]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23758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415" y="86917"/>
            <a:ext cx="9144000" cy="54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Models for Improved Tool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Learning from Demonstrations</a:t>
            </a:r>
          </a:p>
          <a:p>
            <a:endParaRPr lang="en-US" sz="1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50" i="1" dirty="0"/>
              <a:t>Supervised Learning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/>
              <a:t>Finetune models to perform tool-oriented tasks in a supervised manner through direct behavior cloning.</a:t>
            </a:r>
          </a:p>
          <a:p>
            <a:pPr lvl="2">
              <a:buFont typeface="Wingdings" pitchFamily="2" charset="2"/>
              <a:buChar char="Ø"/>
            </a:pPr>
            <a:endParaRPr lang="en-US" sz="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50" i="1" dirty="0"/>
              <a:t>Semi-supervised Learning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/>
              <a:t>Employ a less-capable model to annotate pseudo-labels on unlabeled data and convert them into weakly-supervised tool-use demonstrations.</a:t>
            </a:r>
          </a:p>
          <a:p>
            <a:pPr lvl="2">
              <a:buFont typeface="Wingdings" pitchFamily="2" charset="2"/>
              <a:buChar char="Ø"/>
            </a:pPr>
            <a:endParaRPr lang="en-US" sz="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32440-6E8A-597C-D2B5-89295C62F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BE48A-14D2-7FCD-229C-50FDDF5DD9B2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3"/>
              </a:rPr>
              <a:t>[Qin et al., 2023 Survey Paper]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5E076-1096-39BF-4F6C-DA75F16454C5}"/>
              </a:ext>
            </a:extLst>
          </p:cNvPr>
          <p:cNvSpPr txBox="1"/>
          <p:nvPr/>
        </p:nvSpPr>
        <p:spPr>
          <a:xfrm>
            <a:off x="2054626" y="4483163"/>
            <a:ext cx="54261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Toolformer</a:t>
            </a:r>
            <a:r>
              <a:rPr lang="en-US" sz="1000" dirty="0"/>
              <a:t>: Language Models Can Teach Themselves to Use Tools  </a:t>
            </a:r>
            <a:r>
              <a:rPr lang="en-US" sz="1000" dirty="0">
                <a:hlinkClick r:id="rId4"/>
              </a:rPr>
              <a:t>[Schick et al., 2023]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24823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415" y="86917"/>
            <a:ext cx="9144000" cy="54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Models for Improved Tool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Learning from Demonstrations</a:t>
            </a:r>
          </a:p>
          <a:p>
            <a:endParaRPr lang="en-US" sz="1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50" i="1" dirty="0"/>
              <a:t>Supervised Learning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/>
              <a:t>Finetune models to perform tool-oriented tasks in a supervised manner through direct behavior cloning.</a:t>
            </a:r>
          </a:p>
          <a:p>
            <a:pPr lvl="2">
              <a:buFont typeface="Wingdings" pitchFamily="2" charset="2"/>
              <a:buChar char="Ø"/>
            </a:pPr>
            <a:endParaRPr lang="en-US" sz="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50" i="1" dirty="0"/>
              <a:t>Semi-supervised Learning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/>
              <a:t>Employ a less-capable model to annotate pseudo-labels on unlabeled data and convert them into weakly-supervised tool-use demonstrations.</a:t>
            </a:r>
          </a:p>
          <a:p>
            <a:pPr lvl="2">
              <a:buFont typeface="Wingdings" pitchFamily="2" charset="2"/>
              <a:buChar char="Ø"/>
            </a:pPr>
            <a:endParaRPr lang="en-US" sz="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50" i="1" dirty="0"/>
              <a:t>Self-supervised Learning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/>
              <a:t>Have models teach themselves how to utilize a tool with very few demonstration examples.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/>
              <a:t>Ex: </a:t>
            </a:r>
            <a:r>
              <a:rPr lang="en-US" sz="1350" dirty="0"/>
              <a:t>the </a:t>
            </a:r>
            <a:r>
              <a:rPr lang="en-US" sz="1350" dirty="0" err="1"/>
              <a:t>Toolformer</a:t>
            </a:r>
            <a:r>
              <a:rPr lang="en-US" sz="1350" dirty="0"/>
              <a:t> approach which samples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32440-6E8A-597C-D2B5-89295C62F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BE48A-14D2-7FCD-229C-50FDDF5DD9B2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3"/>
              </a:rPr>
              <a:t>[Qin et al., 2023 Survey Paper]</a:t>
            </a:r>
            <a:endParaRPr lang="en-US" sz="1000" dirty="0"/>
          </a:p>
        </p:txBody>
      </p:sp>
      <p:pic>
        <p:nvPicPr>
          <p:cNvPr id="6" name="Picture 5" descr="A diagram of a function&#10;&#10;Description automatically generated with medium confidence">
            <a:extLst>
              <a:ext uri="{FF2B5EF4-FFF2-40B4-BE49-F238E27FC236}">
                <a16:creationId xmlns:a16="http://schemas.microsoft.com/office/drawing/2014/main" id="{5886B0FA-6DB8-5AD1-6A93-34B5C6BD9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077" y="3495944"/>
            <a:ext cx="4004443" cy="869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31D634-4CF9-0979-19BD-AA91AA0F3CA5}"/>
              </a:ext>
            </a:extLst>
          </p:cNvPr>
          <p:cNvSpPr txBox="1"/>
          <p:nvPr/>
        </p:nvSpPr>
        <p:spPr>
          <a:xfrm>
            <a:off x="1532689" y="3622719"/>
            <a:ext cx="33625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 phrases and API calls, then execute and filter these API calls, and learn tool usage through bootstrapped iterations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5E076-1096-39BF-4F6C-DA75F16454C5}"/>
              </a:ext>
            </a:extLst>
          </p:cNvPr>
          <p:cNvSpPr txBox="1"/>
          <p:nvPr/>
        </p:nvSpPr>
        <p:spPr>
          <a:xfrm>
            <a:off x="2054626" y="4483163"/>
            <a:ext cx="54261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Toolformer</a:t>
            </a:r>
            <a:r>
              <a:rPr lang="en-US" sz="1000" dirty="0"/>
              <a:t>: Language Models Can Teach Themselves to Use Tools  </a:t>
            </a:r>
            <a:r>
              <a:rPr lang="en-US" sz="1000" dirty="0">
                <a:hlinkClick r:id="rId5"/>
              </a:rPr>
              <a:t>[Schick et al., 2023]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3455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415" y="86917"/>
            <a:ext cx="9144000" cy="54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Models for Improved Tool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contrast to the prompting-based methods, which rely on the frozen foundation models’ in-context learning abilities, training-based methods optimize the model with supervision.</a:t>
            </a:r>
          </a:p>
          <a:p>
            <a:r>
              <a:rPr lang="en-US" dirty="0"/>
              <a:t>Analogous to infants learning a new tool, either from demonstration by an adult modeling the action or relying on their own exploration, training strategies for tool learning can be broadly categorized as follows: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32440-6E8A-597C-D2B5-89295C62F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7" name="Picture 6" descr="A diagram of a model&#10;&#10;Description automatically generated">
            <a:extLst>
              <a:ext uri="{FF2B5EF4-FFF2-40B4-BE49-F238E27FC236}">
                <a16:creationId xmlns:a16="http://schemas.microsoft.com/office/drawing/2014/main" id="{44DBDAA3-607E-00B1-30B5-AA8FC135E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85" y="2015360"/>
            <a:ext cx="7467600" cy="2247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BE48A-14D2-7FCD-229C-50FDDF5DD9B2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4"/>
              </a:rPr>
              <a:t>[Qin et al., 2023 Survey Paper]</a:t>
            </a:r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5037CC-29C5-141F-0419-8D2F74851764}"/>
              </a:ext>
            </a:extLst>
          </p:cNvPr>
          <p:cNvSpPr/>
          <p:nvPr/>
        </p:nvSpPr>
        <p:spPr>
          <a:xfrm>
            <a:off x="877615" y="1977259"/>
            <a:ext cx="3618186" cy="232410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1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415" y="86917"/>
            <a:ext cx="9144000" cy="54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Models for Improved Tool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Learning from Feedbacks</a:t>
            </a:r>
          </a:p>
          <a:p>
            <a:endParaRPr lang="en-US" sz="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50" dirty="0"/>
              <a:t>Types of Feedbacks: 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/>
              <a:t>Environment Feedbacks  (either </a:t>
            </a:r>
            <a:r>
              <a:rPr lang="en-US" sz="1400" i="1" dirty="0"/>
              <a:t>resulting</a:t>
            </a:r>
            <a:r>
              <a:rPr lang="en-US" sz="1400" dirty="0"/>
              <a:t> or </a:t>
            </a:r>
            <a:r>
              <a:rPr lang="en-US" sz="1400" i="1" dirty="0"/>
              <a:t>intermediate</a:t>
            </a:r>
            <a:r>
              <a:rPr lang="en-US" sz="1400" dirty="0"/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/>
              <a:t>Human Feedbacks  (either</a:t>
            </a:r>
            <a:r>
              <a:rPr lang="en-US" sz="1400" i="1" dirty="0"/>
              <a:t> explicit </a:t>
            </a:r>
            <a:r>
              <a:rPr lang="en-US" sz="1400" dirty="0"/>
              <a:t>or </a:t>
            </a:r>
            <a:r>
              <a:rPr lang="en-US" sz="1400" i="1" dirty="0"/>
              <a:t>implicit</a:t>
            </a:r>
            <a:r>
              <a:rPr lang="en-US" sz="1400" dirty="0"/>
              <a:t>)</a:t>
            </a:r>
          </a:p>
          <a:p>
            <a:pPr lvl="2">
              <a:buFont typeface="Wingdings" pitchFamily="2" charset="2"/>
              <a:buChar char="Ø"/>
            </a:pPr>
            <a:endParaRPr lang="en-US" sz="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50" dirty="0"/>
              <a:t>Learning Paradigm:</a:t>
            </a:r>
          </a:p>
          <a:p>
            <a:pPr lvl="2">
              <a:buFont typeface="Wingdings" pitchFamily="2" charset="2"/>
              <a:buChar char="Ø"/>
            </a:pPr>
            <a:r>
              <a:rPr lang="en-US" sz="1400" dirty="0"/>
              <a:t>Reinforcement Learning for Tool Learning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32440-6E8A-597C-D2B5-89295C62F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BE48A-14D2-7FCD-229C-50FDDF5DD9B2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3"/>
              </a:rPr>
              <a:t>[Qin et al., 2023 Survey Paper]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5955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906162"/>
            <a:ext cx="8667600" cy="40089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700" b="1" dirty="0"/>
              <a:t>Background Motivation</a:t>
            </a:r>
          </a:p>
          <a:p>
            <a:pPr>
              <a:buFont typeface="Wingdings" pitchFamily="2" charset="2"/>
              <a:buChar char="v"/>
            </a:pPr>
            <a:endParaRPr lang="en-US" sz="1700" b="1" dirty="0"/>
          </a:p>
          <a:p>
            <a:pPr>
              <a:buFont typeface="Wingdings" pitchFamily="2" charset="2"/>
              <a:buChar char="v"/>
            </a:pPr>
            <a:r>
              <a:rPr lang="en-US" sz="1700" b="1" dirty="0"/>
              <a:t>Tool Learning Framework Overview</a:t>
            </a:r>
          </a:p>
          <a:p>
            <a:pPr>
              <a:buFont typeface="Wingdings" pitchFamily="2" charset="2"/>
              <a:buChar char="v"/>
            </a:pPr>
            <a:endParaRPr lang="en-US" sz="1700" b="1" dirty="0"/>
          </a:p>
          <a:p>
            <a:pPr>
              <a:buFont typeface="Wingdings" pitchFamily="2" charset="2"/>
              <a:buChar char="v"/>
            </a:pPr>
            <a:r>
              <a:rPr lang="en-US" sz="1700" b="1" dirty="0"/>
              <a:t>Recent Research Trends in Scaling LLM Tool Usage Capability Effectively &amp; Efficiently</a:t>
            </a:r>
          </a:p>
          <a:p>
            <a:pPr>
              <a:buFont typeface="Wingdings" pitchFamily="2" charset="2"/>
              <a:buChar char="v"/>
            </a:pPr>
            <a:endParaRPr lang="en-US" sz="1700" b="1" dirty="0"/>
          </a:p>
          <a:p>
            <a:pPr>
              <a:buFont typeface="Wingdings" pitchFamily="2" charset="2"/>
              <a:buChar char="v"/>
            </a:pPr>
            <a:r>
              <a:rPr lang="en-US" sz="1700" b="1" dirty="0"/>
              <a:t>Benchmarks and Resources Summarization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0DC88-7129-5AAF-A9F0-2D36CF2779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1633E-A512-C0A0-C8C3-4B588B84BCA1}"/>
              </a:ext>
            </a:extLst>
          </p:cNvPr>
          <p:cNvSpPr txBox="1"/>
          <p:nvPr/>
        </p:nvSpPr>
        <p:spPr>
          <a:xfrm>
            <a:off x="8251277" y="2209547"/>
            <a:ext cx="356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⭐</a:t>
            </a:r>
          </a:p>
        </p:txBody>
      </p:sp>
    </p:spTree>
    <p:extLst>
      <p:ext uri="{BB962C8B-B14F-4D97-AF65-F5344CB8AC3E}">
        <p14:creationId xmlns:p14="http://schemas.microsoft.com/office/powerpoint/2010/main" val="3437664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728"/>
            <a:ext cx="9144000" cy="540600"/>
          </a:xfrm>
        </p:spPr>
        <p:txBody>
          <a:bodyPr>
            <a:normAutofit/>
          </a:bodyPr>
          <a:lstStyle/>
          <a:p>
            <a:r>
              <a:rPr lang="en-US" sz="2900" dirty="0"/>
              <a:t>Research Trends</a:t>
            </a:r>
            <a:r>
              <a:rPr lang="en-US" sz="2800" dirty="0"/>
              <a:t> &amp; </a:t>
            </a:r>
            <a:r>
              <a:rPr lang="en-US" sz="2900" dirty="0"/>
              <a:t>Considerations</a:t>
            </a:r>
            <a:r>
              <a:rPr lang="en-US" sz="2800" dirty="0"/>
              <a:t> in </a:t>
            </a:r>
            <a:r>
              <a:rPr lang="en-US" sz="2900" dirty="0"/>
              <a:t>Tool Learning Domain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Cost &amp; Scalability</a:t>
            </a:r>
          </a:p>
          <a:p>
            <a:endParaRPr lang="en-US" sz="1600" dirty="0"/>
          </a:p>
          <a:p>
            <a:endParaRPr lang="en-US" sz="1600" dirty="0"/>
          </a:p>
          <a:p>
            <a:pPr marL="158750" indent="0">
              <a:buNone/>
            </a:pPr>
            <a:endParaRPr lang="en-US" sz="300" dirty="0"/>
          </a:p>
          <a:p>
            <a:r>
              <a:rPr lang="en-US" sz="1600" dirty="0"/>
              <a:t>Creating more challenging task settings for tool usage</a:t>
            </a:r>
          </a:p>
          <a:p>
            <a:endParaRPr lang="en-US" sz="1600" dirty="0"/>
          </a:p>
          <a:p>
            <a:endParaRPr lang="en-US" sz="1600" dirty="0"/>
          </a:p>
          <a:p>
            <a:pPr marL="15875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D853E-7F07-5288-801A-5F23619FF9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059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Motivational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505" y="850106"/>
            <a:ext cx="8841259" cy="4065000"/>
          </a:xfrm>
        </p:spPr>
        <p:txBody>
          <a:bodyPr>
            <a:normAutofit/>
          </a:bodyPr>
          <a:lstStyle/>
          <a:p>
            <a:r>
              <a:rPr lang="en-US" sz="1500" b="1" i="1" dirty="0"/>
              <a:t>Tool learning with foundation models </a:t>
            </a:r>
            <a:r>
              <a:rPr lang="en-US" sz="1500" dirty="0"/>
              <a:t>is a paradigm that aims to combines the strengths of specialized tools and foundation models to achieve enhanced accuracy, efficiency, and automation in problem-solving. </a:t>
            </a:r>
          </a:p>
        </p:txBody>
      </p:sp>
      <p:pic>
        <p:nvPicPr>
          <p:cNvPr id="5" name="Picture 4" descr="A diagram of a diagram of a model&#10;&#10;Description automatically generated with medium confidence">
            <a:extLst>
              <a:ext uri="{FF2B5EF4-FFF2-40B4-BE49-F238E27FC236}">
                <a16:creationId xmlns:a16="http://schemas.microsoft.com/office/drawing/2014/main" id="{A726F5C8-5271-11B4-00D1-E081BBB7B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70" y="1531000"/>
            <a:ext cx="6287173" cy="311225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0532-5167-0DEE-D435-CAD4B6EE98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9527E-3FF0-6C4E-2DEF-DD9503882E3A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3"/>
              </a:rPr>
              <a:t>[Qin et al., 2023 Survey Paper]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25741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728"/>
            <a:ext cx="9144000" cy="540600"/>
          </a:xfrm>
        </p:spPr>
        <p:txBody>
          <a:bodyPr>
            <a:normAutofit/>
          </a:bodyPr>
          <a:lstStyle/>
          <a:p>
            <a:r>
              <a:rPr lang="en-US" sz="2900" dirty="0"/>
              <a:t>Research Trends</a:t>
            </a:r>
            <a:r>
              <a:rPr lang="en-US" sz="2800" dirty="0"/>
              <a:t> &amp; </a:t>
            </a:r>
            <a:r>
              <a:rPr lang="en-US" sz="2900" dirty="0"/>
              <a:t>Considerations</a:t>
            </a:r>
            <a:r>
              <a:rPr lang="en-US" sz="2800" dirty="0"/>
              <a:t> in </a:t>
            </a:r>
            <a:r>
              <a:rPr lang="en-US" sz="2900" dirty="0"/>
              <a:t>Tool Learning Domain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Cost &amp; Scalability</a:t>
            </a:r>
          </a:p>
          <a:p>
            <a:endParaRPr lang="en-US" sz="1600" dirty="0"/>
          </a:p>
          <a:p>
            <a:endParaRPr lang="en-US" sz="1600" dirty="0"/>
          </a:p>
          <a:p>
            <a:pPr marL="158750" indent="0">
              <a:buNone/>
            </a:pPr>
            <a:endParaRPr lang="en-US" sz="300" dirty="0"/>
          </a:p>
          <a:p>
            <a:r>
              <a:rPr lang="en-US" sz="1600" dirty="0"/>
              <a:t>Creating more challenging task settings for tool usage</a:t>
            </a:r>
          </a:p>
          <a:p>
            <a:endParaRPr lang="en-US" sz="1600" dirty="0"/>
          </a:p>
          <a:p>
            <a:endParaRPr lang="en-US" sz="1600" dirty="0"/>
          </a:p>
          <a:p>
            <a:pPr marL="15875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D853E-7F07-5288-801A-5F23619FF9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3E8B1-0E81-7479-22F9-702EFCF3CCFB}"/>
              </a:ext>
            </a:extLst>
          </p:cNvPr>
          <p:cNvSpPr txBox="1"/>
          <p:nvPr/>
        </p:nvSpPr>
        <p:spPr>
          <a:xfrm>
            <a:off x="878928" y="1209829"/>
            <a:ext cx="7957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Train open-source LLMs for tool learning instead of </a:t>
            </a: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relying on API calls on closed-source propriety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B3596-A15F-DC9B-9067-24A43AC14D4B}"/>
              </a:ext>
            </a:extLst>
          </p:cNvPr>
          <p:cNvSpPr txBox="1"/>
          <p:nvPr/>
        </p:nvSpPr>
        <p:spPr>
          <a:xfrm>
            <a:off x="878928" y="2168499"/>
            <a:ext cx="79576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Focus on task settings that require multiple reasoning traces / tool calls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53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190" y="144583"/>
            <a:ext cx="9144000" cy="540600"/>
          </a:xfrm>
        </p:spPr>
        <p:txBody>
          <a:bodyPr>
            <a:normAutofit/>
          </a:bodyPr>
          <a:lstStyle/>
          <a:p>
            <a:r>
              <a:rPr lang="en-US" sz="2950" dirty="0"/>
              <a:t>Gorilla: Scaling LLM to Learn Tool Usage on Massive APIs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Foundation models for tool usage and/or tool creation, through zero-shot or few-shot prompting, may still  experience limitations of model hallucination (e.g., wrong usage of API calls, etc.) due to inherent domain gap.</a:t>
            </a:r>
          </a:p>
          <a:p>
            <a:r>
              <a:rPr lang="en-US" dirty="0"/>
              <a:t>Hence, recent work explore finetuning open-source LLMs for tool usage, and creating data to support this training &amp; evaluation.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4BA28-4E66-9C40-855D-FD6D4D18A7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5F475-D24C-EA61-D1F9-3491EE878227}"/>
              </a:ext>
            </a:extLst>
          </p:cNvPr>
          <p:cNvSpPr txBox="1"/>
          <p:nvPr/>
        </p:nvSpPr>
        <p:spPr>
          <a:xfrm>
            <a:off x="436606" y="4582572"/>
            <a:ext cx="42177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Gorilla: Large Language Model Connected with Massive APIs  [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Patil et al, 2023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53915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190" y="144583"/>
            <a:ext cx="9144000" cy="540600"/>
          </a:xfrm>
        </p:spPr>
        <p:txBody>
          <a:bodyPr>
            <a:normAutofit/>
          </a:bodyPr>
          <a:lstStyle/>
          <a:p>
            <a:r>
              <a:rPr lang="en-US" sz="2950" dirty="0"/>
              <a:t>Gorilla: Scaling LLM to Learn Tool Usage on Massive APIs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Foundation models for tool usage and/or tool creation, through zero-shot or few-shot prompting, may still  experience limitations of model hallucination (e.g., wrong usage of API calls, etc.) due to inherent domain gap.</a:t>
            </a:r>
          </a:p>
          <a:p>
            <a:r>
              <a:rPr lang="en-US" dirty="0"/>
              <a:t>Hence, recent work explore finetuning open-source LLMs for tool usage, and creating data to support this training &amp; evaluation.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4BA28-4E66-9C40-855D-FD6D4D18A7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5F475-D24C-EA61-D1F9-3491EE878227}"/>
              </a:ext>
            </a:extLst>
          </p:cNvPr>
          <p:cNvSpPr txBox="1"/>
          <p:nvPr/>
        </p:nvSpPr>
        <p:spPr>
          <a:xfrm>
            <a:off x="436606" y="4582572"/>
            <a:ext cx="42177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Gorilla: Large Language Model Connected with Massive APIs  [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Patil et al, 2023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 descr="A diagram of a software application&#10;&#10;Description automatically generated">
            <a:extLst>
              <a:ext uri="{FF2B5EF4-FFF2-40B4-BE49-F238E27FC236}">
                <a16:creationId xmlns:a16="http://schemas.microsoft.com/office/drawing/2014/main" id="{836CBC3E-201E-DA06-323F-2AE93A345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51274" b="27671"/>
          <a:stretch/>
        </p:blipFill>
        <p:spPr>
          <a:xfrm>
            <a:off x="505235" y="1924780"/>
            <a:ext cx="2111842" cy="1890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6DCE36-FB1A-9869-7A72-4AFC5420DE22}"/>
              </a:ext>
            </a:extLst>
          </p:cNvPr>
          <p:cNvSpPr txBox="1"/>
          <p:nvPr/>
        </p:nvSpPr>
        <p:spPr>
          <a:xfrm>
            <a:off x="4581223" y="1930144"/>
            <a:ext cx="4439207" cy="79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171450">
              <a:buFont typeface="+mj-lt"/>
              <a:buAutoNum type="romanLcPeriod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Collect dataset by recording all </a:t>
            </a:r>
            <a:r>
              <a:rPr lang="en-US" sz="1250" dirty="0">
                <a:latin typeface="Calibri" panose="020F0502020204030204" pitchFamily="34" charset="0"/>
                <a:cs typeface="Calibri" panose="020F0502020204030204" pitchFamily="34" charset="0"/>
              </a:rPr>
              <a:t>(1.6k) 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online model cards from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HuggingFace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, Torch Hub, and TensorFlow Hub.</a:t>
            </a:r>
          </a:p>
          <a:p>
            <a:pPr marL="400050" indent="-171450">
              <a:buFont typeface="+mj-lt"/>
              <a:buAutoNum type="romanLcPeriod"/>
            </a:pPr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A8D29-E3E5-E948-1593-18A57116F18F}"/>
              </a:ext>
            </a:extLst>
          </p:cNvPr>
          <p:cNvSpPr/>
          <p:nvPr/>
        </p:nvSpPr>
        <p:spPr>
          <a:xfrm>
            <a:off x="2506717" y="3279228"/>
            <a:ext cx="236483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BD2D9-95D3-277D-23A7-9E5F6069607F}"/>
              </a:ext>
            </a:extLst>
          </p:cNvPr>
          <p:cNvSpPr/>
          <p:nvPr/>
        </p:nvSpPr>
        <p:spPr>
          <a:xfrm>
            <a:off x="814552" y="3547241"/>
            <a:ext cx="236483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4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190" y="144583"/>
            <a:ext cx="9144000" cy="540600"/>
          </a:xfrm>
        </p:spPr>
        <p:txBody>
          <a:bodyPr>
            <a:normAutofit/>
          </a:bodyPr>
          <a:lstStyle/>
          <a:p>
            <a:r>
              <a:rPr lang="en-US" sz="2950" dirty="0"/>
              <a:t>Gorilla: Scaling LLM to Learn Tool Usage on Massive APIs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Foundation models for tool usage and/or tool creation, through zero-shot or few-shot prompting, may still  experience limitations of model hallucination (e.g., wrong usage of API calls, etc.) due to inherent domain gap.</a:t>
            </a:r>
          </a:p>
          <a:p>
            <a:r>
              <a:rPr lang="en-US" dirty="0"/>
              <a:t>Hence, recent work explore finetuning open-source LLMs for tool usage, and creating data to support this training &amp; evaluation.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4BA28-4E66-9C40-855D-FD6D4D18A7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5F475-D24C-EA61-D1F9-3491EE878227}"/>
              </a:ext>
            </a:extLst>
          </p:cNvPr>
          <p:cNvSpPr txBox="1"/>
          <p:nvPr/>
        </p:nvSpPr>
        <p:spPr>
          <a:xfrm>
            <a:off x="436606" y="4582572"/>
            <a:ext cx="42177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Gorilla: Large Language Model Connected with Massive APIs  [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Patil et al, 2023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 descr="A diagram of a software application&#10;&#10;Description automatically generated">
            <a:extLst>
              <a:ext uri="{FF2B5EF4-FFF2-40B4-BE49-F238E27FC236}">
                <a16:creationId xmlns:a16="http://schemas.microsoft.com/office/drawing/2014/main" id="{836CBC3E-201E-DA06-323F-2AE93A345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629" b="27974"/>
          <a:stretch/>
        </p:blipFill>
        <p:spPr>
          <a:xfrm>
            <a:off x="505235" y="1924780"/>
            <a:ext cx="3310020" cy="1882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6DCE36-FB1A-9869-7A72-4AFC5420DE22}"/>
              </a:ext>
            </a:extLst>
          </p:cNvPr>
          <p:cNvSpPr txBox="1"/>
          <p:nvPr/>
        </p:nvSpPr>
        <p:spPr>
          <a:xfrm>
            <a:off x="4581223" y="1930144"/>
            <a:ext cx="4439207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171450">
              <a:buFont typeface="+mj-lt"/>
              <a:buAutoNum type="romanLcPeriod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Collect dataset by recording all </a:t>
            </a:r>
            <a:r>
              <a:rPr lang="en-US" sz="1250" dirty="0">
                <a:latin typeface="Calibri" panose="020F0502020204030204" pitchFamily="34" charset="0"/>
                <a:cs typeface="Calibri" panose="020F0502020204030204" pitchFamily="34" charset="0"/>
              </a:rPr>
              <a:t>(1.6k) 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online model cards from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HuggingFace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, Torch Hub, and TensorFlow Hub.</a:t>
            </a:r>
          </a:p>
          <a:p>
            <a:pPr marL="400050" indent="-171450">
              <a:buFont typeface="+mj-lt"/>
              <a:buAutoNum type="romanLcPeriod"/>
            </a:pPr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171450">
              <a:buFont typeface="+mj-lt"/>
              <a:buAutoNum type="romanLcPeriod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Employ GPT-4 to generate synthetic instruction data in user-agent conversation that call upon the API.</a:t>
            </a:r>
          </a:p>
          <a:p>
            <a:pPr marL="400050" indent="-171450">
              <a:buFont typeface="+mj-lt"/>
              <a:buAutoNum type="romanLcPeriod"/>
            </a:pPr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171450">
              <a:buFont typeface="+mj-lt"/>
              <a:buAutoNum type="romanLcPeriod"/>
            </a:pPr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046AD-91AB-6C82-5E6C-E7DEA212617B}"/>
              </a:ext>
            </a:extLst>
          </p:cNvPr>
          <p:cNvSpPr/>
          <p:nvPr/>
        </p:nvSpPr>
        <p:spPr>
          <a:xfrm>
            <a:off x="814552" y="3547241"/>
            <a:ext cx="236483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5A81DE-1798-9FC2-0C31-EADE9827214B}"/>
              </a:ext>
            </a:extLst>
          </p:cNvPr>
          <p:cNvSpPr/>
          <p:nvPr/>
        </p:nvSpPr>
        <p:spPr>
          <a:xfrm>
            <a:off x="3640887" y="1924780"/>
            <a:ext cx="236483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AA368-EE45-C0AB-B57E-6EEDE4B5785D}"/>
              </a:ext>
            </a:extLst>
          </p:cNvPr>
          <p:cNvSpPr/>
          <p:nvPr/>
        </p:nvSpPr>
        <p:spPr>
          <a:xfrm>
            <a:off x="2475187" y="3322196"/>
            <a:ext cx="1458310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34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190" y="144583"/>
            <a:ext cx="9144000" cy="540600"/>
          </a:xfrm>
        </p:spPr>
        <p:txBody>
          <a:bodyPr>
            <a:normAutofit/>
          </a:bodyPr>
          <a:lstStyle/>
          <a:p>
            <a:r>
              <a:rPr lang="en-US" sz="2950" dirty="0"/>
              <a:t>Gorilla: Scaling LLM to Learn Tool Usage on Massive APIs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Foundation models for tool usage and/or tool creation, through zero-shot or few-shot prompting, may still  experience limitations of model hallucination (e.g., wrong usage of API calls, etc.) due to inherent domain gap.</a:t>
            </a:r>
          </a:p>
          <a:p>
            <a:r>
              <a:rPr lang="en-US" dirty="0"/>
              <a:t>Hence, recent work explore finetuning open-source LLMs for tool usage, and creating data to support this training &amp; evaluation.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4BA28-4E66-9C40-855D-FD6D4D18A7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5F475-D24C-EA61-D1F9-3491EE878227}"/>
              </a:ext>
            </a:extLst>
          </p:cNvPr>
          <p:cNvSpPr txBox="1"/>
          <p:nvPr/>
        </p:nvSpPr>
        <p:spPr>
          <a:xfrm>
            <a:off x="436606" y="4582572"/>
            <a:ext cx="42177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Gorilla: Large Language Model Connected with Massive APIs  [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Patil et al, 2023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 descr="A diagram of a software application&#10;&#10;Description automatically generated">
            <a:extLst>
              <a:ext uri="{FF2B5EF4-FFF2-40B4-BE49-F238E27FC236}">
                <a16:creationId xmlns:a16="http://schemas.microsoft.com/office/drawing/2014/main" id="{836CBC3E-201E-DA06-323F-2AE93A345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34" y="1924780"/>
            <a:ext cx="4334129" cy="26137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6DCE36-FB1A-9869-7A72-4AFC5420DE22}"/>
              </a:ext>
            </a:extLst>
          </p:cNvPr>
          <p:cNvSpPr txBox="1"/>
          <p:nvPr/>
        </p:nvSpPr>
        <p:spPr>
          <a:xfrm>
            <a:off x="4581223" y="1930144"/>
            <a:ext cx="4439207" cy="2608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171450">
              <a:buFont typeface="+mj-lt"/>
              <a:buAutoNum type="romanLcPeriod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Collect dataset by recording all </a:t>
            </a:r>
            <a:r>
              <a:rPr lang="en-US" sz="1250" dirty="0">
                <a:latin typeface="Calibri" panose="020F0502020204030204" pitchFamily="34" charset="0"/>
                <a:cs typeface="Calibri" panose="020F0502020204030204" pitchFamily="34" charset="0"/>
              </a:rPr>
              <a:t>(1.6k) 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online model cards from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HuggingFace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, Torch Hub, and TensorFlow Hub.</a:t>
            </a:r>
          </a:p>
          <a:p>
            <a:pPr marL="400050" indent="-171450">
              <a:buFont typeface="+mj-lt"/>
              <a:buAutoNum type="romanLcPeriod"/>
            </a:pPr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171450">
              <a:buFont typeface="+mj-lt"/>
              <a:buAutoNum type="romanLcPeriod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Employ GPT-4 to generate synthetic instruction data in user-agent conversation that call upon the API.</a:t>
            </a:r>
          </a:p>
          <a:p>
            <a:pPr marL="400050" indent="-171450">
              <a:buFont typeface="+mj-lt"/>
              <a:buAutoNum type="romanLcPeriod"/>
            </a:pPr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171450">
              <a:buFont typeface="+mj-lt"/>
              <a:buAutoNum type="romanLcPeriod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Finetune Gorilla, a LLaMa-7B LLM, on this data setting with and without retrieval of API documentation. </a:t>
            </a:r>
          </a:p>
          <a:p>
            <a:pPr marL="400050" indent="-171450">
              <a:buFont typeface="+mj-lt"/>
              <a:buAutoNum type="romanLcPeriod"/>
            </a:pPr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171450">
              <a:buFont typeface="+mj-lt"/>
              <a:buAutoNum type="romanLcPeriod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At inference, Gorilla supports two modes - with retrieval, and zero-shot. We see in the left figure that Gorilla suggest the right API call for generating the image from the user’s natural language query.</a:t>
            </a:r>
          </a:p>
        </p:txBody>
      </p:sp>
    </p:spTree>
    <p:extLst>
      <p:ext uri="{BB962C8B-B14F-4D97-AF65-F5344CB8AC3E}">
        <p14:creationId xmlns:p14="http://schemas.microsoft.com/office/powerpoint/2010/main" val="1255177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38" y="86917"/>
            <a:ext cx="9144000" cy="540600"/>
          </a:xfrm>
        </p:spPr>
        <p:txBody>
          <a:bodyPr>
            <a:normAutofit/>
          </a:bodyPr>
          <a:lstStyle/>
          <a:p>
            <a:r>
              <a:rPr lang="en-US" sz="2900" dirty="0" err="1"/>
              <a:t>ToolLLM</a:t>
            </a:r>
            <a:r>
              <a:rPr lang="en-US" sz="2900" dirty="0"/>
              <a:t>: Expanding to 16000</a:t>
            </a:r>
            <a:r>
              <a:rPr lang="en-US" sz="2800" dirty="0"/>
              <a:t>+</a:t>
            </a:r>
            <a:r>
              <a:rPr lang="en-US" sz="2900" dirty="0"/>
              <a:t> Real-World APIs for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41868"/>
            <a:ext cx="8667600" cy="4065000"/>
          </a:xfrm>
        </p:spPr>
        <p:txBody>
          <a:bodyPr>
            <a:normAutofit/>
          </a:bodyPr>
          <a:lstStyle/>
          <a:p>
            <a:pPr marL="158750" indent="0">
              <a:buNone/>
            </a:pPr>
            <a:r>
              <a:rPr lang="en-US" sz="1600" dirty="0"/>
              <a:t>I. Constructing </a:t>
            </a:r>
            <a:r>
              <a:rPr lang="en-US" sz="1600" b="1" dirty="0" err="1"/>
              <a:t>ToolBench</a:t>
            </a:r>
            <a:r>
              <a:rPr lang="en-US" sz="1600" dirty="0"/>
              <a:t>:</a:t>
            </a:r>
          </a:p>
          <a:p>
            <a:r>
              <a:rPr lang="en-US" sz="1500" dirty="0"/>
              <a:t>Collect 16,464 real-world RESTful APIs spanning 49 categories (e.g., social media, e-commerce, weather, etc.) from </a:t>
            </a:r>
            <a:r>
              <a:rPr lang="en-US" sz="1500" dirty="0" err="1"/>
              <a:t>RapidAPI</a:t>
            </a:r>
            <a:r>
              <a:rPr lang="en-US" sz="1500" dirty="0"/>
              <a:t> Hub.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E68E-A704-81C8-849C-8E63AF9DD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7" name="Picture 6" descr="A screenshot of a diagram&#10;&#10;Description automatically generated">
            <a:extLst>
              <a:ext uri="{FF2B5EF4-FFF2-40B4-BE49-F238E27FC236}">
                <a16:creationId xmlns:a16="http://schemas.microsoft.com/office/drawing/2014/main" id="{820D4F62-8CEB-2589-5F85-E3E290505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96"/>
          <a:stretch/>
        </p:blipFill>
        <p:spPr>
          <a:xfrm>
            <a:off x="1515760" y="2201830"/>
            <a:ext cx="3166600" cy="2542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76DC3-0A94-F5BD-0A01-B1791B50E3D5}"/>
              </a:ext>
            </a:extLst>
          </p:cNvPr>
          <p:cNvSpPr txBox="1"/>
          <p:nvPr/>
        </p:nvSpPr>
        <p:spPr>
          <a:xfrm>
            <a:off x="2275957" y="4648476"/>
            <a:ext cx="42177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ToolLLM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Qin et al, 2023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424C1-2749-F7F9-706D-C23BCA10D3F1}"/>
              </a:ext>
            </a:extLst>
          </p:cNvPr>
          <p:cNvSpPr txBox="1"/>
          <p:nvPr/>
        </p:nvSpPr>
        <p:spPr>
          <a:xfrm>
            <a:off x="228600" y="2343297"/>
            <a:ext cx="1490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The hierarchy of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RapidAPI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is shown in the left here.</a:t>
            </a:r>
          </a:p>
        </p:txBody>
      </p:sp>
    </p:spTree>
    <p:extLst>
      <p:ext uri="{BB962C8B-B14F-4D97-AF65-F5344CB8AC3E}">
        <p14:creationId xmlns:p14="http://schemas.microsoft.com/office/powerpoint/2010/main" val="2986502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38" y="86917"/>
            <a:ext cx="9144000" cy="540600"/>
          </a:xfrm>
        </p:spPr>
        <p:txBody>
          <a:bodyPr>
            <a:normAutofit/>
          </a:bodyPr>
          <a:lstStyle/>
          <a:p>
            <a:r>
              <a:rPr lang="en-US" sz="2900" dirty="0" err="1"/>
              <a:t>ToolLLM</a:t>
            </a:r>
            <a:r>
              <a:rPr lang="en-US" sz="2900" dirty="0"/>
              <a:t>: Expanding to 16000</a:t>
            </a:r>
            <a:r>
              <a:rPr lang="en-US" sz="2800" dirty="0"/>
              <a:t>+</a:t>
            </a:r>
            <a:r>
              <a:rPr lang="en-US" sz="2900" dirty="0"/>
              <a:t> Real-World APIs for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41868"/>
            <a:ext cx="8667600" cy="4065000"/>
          </a:xfrm>
        </p:spPr>
        <p:txBody>
          <a:bodyPr>
            <a:normAutofit/>
          </a:bodyPr>
          <a:lstStyle/>
          <a:p>
            <a:pPr marL="158750" indent="0">
              <a:buNone/>
            </a:pPr>
            <a:r>
              <a:rPr lang="en-US" sz="1600" dirty="0"/>
              <a:t>I. Constructing </a:t>
            </a:r>
            <a:r>
              <a:rPr lang="en-US" sz="1600" b="1" dirty="0" err="1"/>
              <a:t>ToolBench</a:t>
            </a:r>
            <a:r>
              <a:rPr lang="en-US" sz="1600" dirty="0"/>
              <a:t>:</a:t>
            </a:r>
          </a:p>
          <a:p>
            <a:r>
              <a:rPr lang="en-US" sz="1500" dirty="0"/>
              <a:t>Collect 16,464 real-world RESTful APIs spanning 49 categories (e.g., social media, e-commerce, weather, etc.) from </a:t>
            </a:r>
            <a:r>
              <a:rPr lang="en-US" sz="1500" dirty="0" err="1"/>
              <a:t>RapidAPI</a:t>
            </a:r>
            <a:r>
              <a:rPr lang="en-US" sz="1500" dirty="0"/>
              <a:t> Hub.</a:t>
            </a:r>
          </a:p>
          <a:p>
            <a:r>
              <a:rPr lang="en-US" sz="1500" dirty="0"/>
              <a:t>Prompt </a:t>
            </a:r>
            <a:r>
              <a:rPr lang="en-US" sz="1500" dirty="0" err="1"/>
              <a:t>ChatGPT</a:t>
            </a:r>
            <a:r>
              <a:rPr lang="en-US" sz="1500" dirty="0"/>
              <a:t> to generate diverse human instructions involving these APIs, covering both single-tool and multi-tool scenarios. </a:t>
            </a:r>
            <a:r>
              <a:rPr lang="en-US" sz="1500" b="1" dirty="0"/>
              <a:t>This enables scenarios encompassing more complex planning and reasoning.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E68E-A704-81C8-849C-8E63AF9DD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7" name="Picture 6" descr="A screenshot of a diagram&#10;&#10;Description automatically generated">
            <a:extLst>
              <a:ext uri="{FF2B5EF4-FFF2-40B4-BE49-F238E27FC236}">
                <a16:creationId xmlns:a16="http://schemas.microsoft.com/office/drawing/2014/main" id="{820D4F62-8CEB-2589-5F85-E3E290505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59" y="2201830"/>
            <a:ext cx="5705217" cy="2542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76DC3-0A94-F5BD-0A01-B1791B50E3D5}"/>
              </a:ext>
            </a:extLst>
          </p:cNvPr>
          <p:cNvSpPr txBox="1"/>
          <p:nvPr/>
        </p:nvSpPr>
        <p:spPr>
          <a:xfrm>
            <a:off x="2275957" y="4648476"/>
            <a:ext cx="42177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ToolLLM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Qin et al, 2023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ABCBA-72AF-61DD-3BFA-FA4F86899F0B}"/>
              </a:ext>
            </a:extLst>
          </p:cNvPr>
          <p:cNvSpPr txBox="1"/>
          <p:nvPr/>
        </p:nvSpPr>
        <p:spPr>
          <a:xfrm>
            <a:off x="228600" y="2343297"/>
            <a:ext cx="14903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The hierarchy of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RapidAPI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is shown in the left here.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F70F5-7CF9-5BBA-F44B-CA8E32D59D9B}"/>
              </a:ext>
            </a:extLst>
          </p:cNvPr>
          <p:cNvSpPr txBox="1"/>
          <p:nvPr/>
        </p:nvSpPr>
        <p:spPr>
          <a:xfrm>
            <a:off x="7220976" y="2343297"/>
            <a:ext cx="1675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The instruction generation process is shown in the right here.</a:t>
            </a:r>
          </a:p>
        </p:txBody>
      </p:sp>
    </p:spTree>
    <p:extLst>
      <p:ext uri="{BB962C8B-B14F-4D97-AF65-F5344CB8AC3E}">
        <p14:creationId xmlns:p14="http://schemas.microsoft.com/office/powerpoint/2010/main" val="1005807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38" y="86917"/>
            <a:ext cx="9144000" cy="540600"/>
          </a:xfrm>
        </p:spPr>
        <p:txBody>
          <a:bodyPr>
            <a:normAutofit/>
          </a:bodyPr>
          <a:lstStyle/>
          <a:p>
            <a:r>
              <a:rPr lang="en-US" sz="2900" dirty="0" err="1"/>
              <a:t>ToolLLM</a:t>
            </a:r>
            <a:r>
              <a:rPr lang="en-US" sz="2900" dirty="0"/>
              <a:t>: Expanding to 16000</a:t>
            </a:r>
            <a:r>
              <a:rPr lang="en-US" sz="2800" dirty="0"/>
              <a:t>+</a:t>
            </a:r>
            <a:r>
              <a:rPr lang="en-US" sz="2900" dirty="0"/>
              <a:t> Real-World APIs for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40" y="841868"/>
            <a:ext cx="8667600" cy="4065000"/>
          </a:xfrm>
        </p:spPr>
        <p:txBody>
          <a:bodyPr>
            <a:normAutofit/>
          </a:bodyPr>
          <a:lstStyle/>
          <a:p>
            <a:pPr marL="158750" indent="0">
              <a:buNone/>
            </a:pPr>
            <a:r>
              <a:rPr lang="en-US" sz="1600" dirty="0"/>
              <a:t>II. From </a:t>
            </a:r>
            <a:r>
              <a:rPr lang="en-US" sz="1600" b="1" dirty="0"/>
              <a:t>Data Construction </a:t>
            </a:r>
            <a:r>
              <a:rPr lang="en-US" sz="1600" dirty="0"/>
              <a:t>to </a:t>
            </a:r>
            <a:r>
              <a:rPr lang="en-US" sz="1600" b="1" dirty="0"/>
              <a:t>Train &amp; Inference</a:t>
            </a:r>
            <a:r>
              <a:rPr lang="en-US" sz="1600" dirty="0"/>
              <a:t>:</a:t>
            </a:r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E68E-A704-81C8-849C-8E63AF9DD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76DC3-0A94-F5BD-0A01-B1791B50E3D5}"/>
              </a:ext>
            </a:extLst>
          </p:cNvPr>
          <p:cNvSpPr txBox="1"/>
          <p:nvPr/>
        </p:nvSpPr>
        <p:spPr>
          <a:xfrm>
            <a:off x="6147741" y="4645420"/>
            <a:ext cx="42177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ToolLLM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Qin et al, 2023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 descr="A diagram of a solution&#10;&#10;Description automatically generated">
            <a:extLst>
              <a:ext uri="{FF2B5EF4-FFF2-40B4-BE49-F238E27FC236}">
                <a16:creationId xmlns:a16="http://schemas.microsoft.com/office/drawing/2014/main" id="{C867FC2D-F7D2-1E74-040A-45B72116A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1" t="8207" r="37482" b="7217"/>
          <a:stretch/>
        </p:blipFill>
        <p:spPr>
          <a:xfrm>
            <a:off x="323193" y="1269124"/>
            <a:ext cx="3271345" cy="12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03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38" y="86917"/>
            <a:ext cx="9144000" cy="540600"/>
          </a:xfrm>
        </p:spPr>
        <p:txBody>
          <a:bodyPr>
            <a:normAutofit/>
          </a:bodyPr>
          <a:lstStyle/>
          <a:p>
            <a:r>
              <a:rPr lang="en-US" sz="2900" dirty="0" err="1"/>
              <a:t>ToolLLM</a:t>
            </a:r>
            <a:r>
              <a:rPr lang="en-US" sz="2900" dirty="0"/>
              <a:t>: Expanding to 16000</a:t>
            </a:r>
            <a:r>
              <a:rPr lang="en-US" sz="2800" dirty="0"/>
              <a:t>+</a:t>
            </a:r>
            <a:r>
              <a:rPr lang="en-US" sz="2900" dirty="0"/>
              <a:t> Real-World APIs for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40" y="841868"/>
            <a:ext cx="8667600" cy="4065000"/>
          </a:xfrm>
        </p:spPr>
        <p:txBody>
          <a:bodyPr>
            <a:normAutofit/>
          </a:bodyPr>
          <a:lstStyle/>
          <a:p>
            <a:pPr marL="158750" indent="0">
              <a:buNone/>
            </a:pPr>
            <a:r>
              <a:rPr lang="en-US" sz="1600" dirty="0"/>
              <a:t>II. From </a:t>
            </a:r>
            <a:r>
              <a:rPr lang="en-US" sz="1600" b="1" dirty="0"/>
              <a:t>Data Construction </a:t>
            </a:r>
            <a:r>
              <a:rPr lang="en-US" sz="1600" dirty="0"/>
              <a:t>to </a:t>
            </a:r>
            <a:r>
              <a:rPr lang="en-US" sz="1600" b="1" dirty="0"/>
              <a:t>Train &amp; Inference</a:t>
            </a:r>
            <a:r>
              <a:rPr lang="en-US" sz="1600" dirty="0"/>
              <a:t>:</a:t>
            </a:r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400" dirty="0"/>
          </a:p>
          <a:p>
            <a:pPr marL="158750" indent="0">
              <a:buNone/>
            </a:pPr>
            <a:endParaRPr lang="en-US" sz="300" dirty="0"/>
          </a:p>
          <a:p>
            <a:r>
              <a:rPr lang="en-US" sz="1500" dirty="0"/>
              <a:t>Fine-tune </a:t>
            </a:r>
            <a:r>
              <a:rPr lang="en-US" sz="1500" dirty="0" err="1"/>
              <a:t>LLaMA</a:t>
            </a:r>
            <a:r>
              <a:rPr lang="en-US" sz="1500" dirty="0"/>
              <a:t> on </a:t>
            </a:r>
            <a:r>
              <a:rPr lang="en-US" sz="1500" b="1" dirty="0" err="1"/>
              <a:t>ToolBench</a:t>
            </a:r>
            <a:r>
              <a:rPr lang="en-US" sz="1500" dirty="0"/>
              <a:t>, via a novel </a:t>
            </a:r>
            <a:r>
              <a:rPr lang="en-US" sz="1500" b="1" dirty="0"/>
              <a:t>depth-first search-</a:t>
            </a:r>
          </a:p>
          <a:p>
            <a:pPr marL="158750" indent="0">
              <a:spcBef>
                <a:spcPts val="0"/>
              </a:spcBef>
              <a:buNone/>
            </a:pPr>
            <a:r>
              <a:rPr lang="en-US" sz="1500" b="1" dirty="0"/>
              <a:t>       based decision tree </a:t>
            </a:r>
            <a:r>
              <a:rPr lang="en-US" sz="1500" dirty="0"/>
              <a:t>approach for solution path finding, to </a:t>
            </a:r>
          </a:p>
          <a:p>
            <a:pPr marL="158750" indent="0">
              <a:spcBef>
                <a:spcPts val="0"/>
              </a:spcBef>
              <a:buNone/>
            </a:pPr>
            <a:r>
              <a:rPr lang="en-US" sz="1500" dirty="0"/>
              <a:t>       obtain </a:t>
            </a:r>
            <a:r>
              <a:rPr lang="en-US" sz="1500" b="1" dirty="0" err="1"/>
              <a:t>ToolLLaMA</a:t>
            </a:r>
            <a:r>
              <a:rPr lang="en-US" sz="15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E68E-A704-81C8-849C-8E63AF9DD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76DC3-0A94-F5BD-0A01-B1791B50E3D5}"/>
              </a:ext>
            </a:extLst>
          </p:cNvPr>
          <p:cNvSpPr txBox="1"/>
          <p:nvPr/>
        </p:nvSpPr>
        <p:spPr>
          <a:xfrm>
            <a:off x="6147741" y="4645420"/>
            <a:ext cx="42177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ToolLLM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Qin et al, 2023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 descr="A diagram of different methods&#10;&#10;Description automatically generated">
            <a:extLst>
              <a:ext uri="{FF2B5EF4-FFF2-40B4-BE49-F238E27FC236}">
                <a16:creationId xmlns:a16="http://schemas.microsoft.com/office/drawing/2014/main" id="{04544F74-9E0D-12E8-BB34-123F5C681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10" y="2632270"/>
            <a:ext cx="3509318" cy="1676675"/>
          </a:xfrm>
          <a:prstGeom prst="rect">
            <a:avLst/>
          </a:prstGeom>
        </p:spPr>
      </p:pic>
      <p:pic>
        <p:nvPicPr>
          <p:cNvPr id="13" name="Picture 12" descr="A diagram of a solution&#10;&#10;Description automatically generated">
            <a:extLst>
              <a:ext uri="{FF2B5EF4-FFF2-40B4-BE49-F238E27FC236}">
                <a16:creationId xmlns:a16="http://schemas.microsoft.com/office/drawing/2014/main" id="{C867FC2D-F7D2-1E74-040A-45B72116A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1" t="8207" r="37482" b="7217"/>
          <a:stretch/>
        </p:blipFill>
        <p:spPr>
          <a:xfrm>
            <a:off x="323193" y="1269124"/>
            <a:ext cx="3271345" cy="12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00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38" y="86917"/>
            <a:ext cx="9144000" cy="540600"/>
          </a:xfrm>
        </p:spPr>
        <p:txBody>
          <a:bodyPr>
            <a:normAutofit/>
          </a:bodyPr>
          <a:lstStyle/>
          <a:p>
            <a:r>
              <a:rPr lang="en-US" sz="2900" dirty="0" err="1"/>
              <a:t>ToolLLM</a:t>
            </a:r>
            <a:r>
              <a:rPr lang="en-US" sz="2900" dirty="0"/>
              <a:t>: Expanding to 16000</a:t>
            </a:r>
            <a:r>
              <a:rPr lang="en-US" sz="2800" dirty="0"/>
              <a:t>+</a:t>
            </a:r>
            <a:r>
              <a:rPr lang="en-US" sz="2900" dirty="0"/>
              <a:t> Real-World APIs for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40" y="841868"/>
            <a:ext cx="8667600" cy="4065000"/>
          </a:xfrm>
        </p:spPr>
        <p:txBody>
          <a:bodyPr>
            <a:normAutofit/>
          </a:bodyPr>
          <a:lstStyle/>
          <a:p>
            <a:pPr marL="158750" indent="0">
              <a:buNone/>
            </a:pPr>
            <a:r>
              <a:rPr lang="en-US" sz="1600" dirty="0"/>
              <a:t>II. From </a:t>
            </a:r>
            <a:r>
              <a:rPr lang="en-US" sz="1600" b="1" dirty="0"/>
              <a:t>Data Construction </a:t>
            </a:r>
            <a:r>
              <a:rPr lang="en-US" sz="1600" dirty="0"/>
              <a:t>to </a:t>
            </a:r>
            <a:r>
              <a:rPr lang="en-US" sz="1600" b="1" dirty="0"/>
              <a:t>Train &amp; Inference</a:t>
            </a:r>
            <a:r>
              <a:rPr lang="en-US" sz="1600" dirty="0"/>
              <a:t>:</a:t>
            </a:r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400" dirty="0"/>
          </a:p>
          <a:p>
            <a:pPr marL="158750" indent="0">
              <a:buNone/>
            </a:pPr>
            <a:endParaRPr lang="en-US" sz="300" dirty="0"/>
          </a:p>
          <a:p>
            <a:r>
              <a:rPr lang="en-US" sz="1500" dirty="0"/>
              <a:t>Fine-tune </a:t>
            </a:r>
            <a:r>
              <a:rPr lang="en-US" sz="1500" dirty="0" err="1"/>
              <a:t>LLaMA</a:t>
            </a:r>
            <a:r>
              <a:rPr lang="en-US" sz="1500" dirty="0"/>
              <a:t> on </a:t>
            </a:r>
            <a:r>
              <a:rPr lang="en-US" sz="1500" b="1" dirty="0" err="1"/>
              <a:t>ToolBench</a:t>
            </a:r>
            <a:r>
              <a:rPr lang="en-US" sz="1500" dirty="0"/>
              <a:t>, via a novel </a:t>
            </a:r>
            <a:r>
              <a:rPr lang="en-US" sz="1500" b="1" dirty="0"/>
              <a:t>depth-first search-</a:t>
            </a:r>
          </a:p>
          <a:p>
            <a:pPr marL="158750" indent="0">
              <a:spcBef>
                <a:spcPts val="0"/>
              </a:spcBef>
              <a:buNone/>
            </a:pPr>
            <a:r>
              <a:rPr lang="en-US" sz="1500" b="1" dirty="0"/>
              <a:t>       based decision tree </a:t>
            </a:r>
            <a:r>
              <a:rPr lang="en-US" sz="1500" dirty="0"/>
              <a:t>approach for solution path finding, to </a:t>
            </a:r>
          </a:p>
          <a:p>
            <a:pPr marL="158750" indent="0">
              <a:spcBef>
                <a:spcPts val="0"/>
              </a:spcBef>
              <a:buNone/>
            </a:pPr>
            <a:r>
              <a:rPr lang="en-US" sz="1500" dirty="0"/>
              <a:t>       obtain </a:t>
            </a:r>
            <a:r>
              <a:rPr lang="en-US" sz="1500" b="1" dirty="0" err="1"/>
              <a:t>ToolLLaMA</a:t>
            </a:r>
            <a:r>
              <a:rPr lang="en-US" sz="1500" dirty="0"/>
              <a:t>. </a:t>
            </a:r>
          </a:p>
          <a:p>
            <a:r>
              <a:rPr lang="en-US" sz="1500" dirty="0"/>
              <a:t>During inference of an instruction, the API retriever </a:t>
            </a:r>
          </a:p>
          <a:p>
            <a:pPr marL="158750" indent="0">
              <a:spcBef>
                <a:spcPts val="100"/>
              </a:spcBef>
              <a:buNone/>
            </a:pPr>
            <a:r>
              <a:rPr lang="en-US" sz="1500" dirty="0"/>
              <a:t>       recommends relevant APIs to </a:t>
            </a:r>
            <a:r>
              <a:rPr lang="en-US" sz="1500" dirty="0" err="1"/>
              <a:t>ToolLLaMA</a:t>
            </a:r>
            <a:r>
              <a:rPr lang="en-US" sz="1500" dirty="0"/>
              <a:t>, which performs </a:t>
            </a:r>
          </a:p>
          <a:p>
            <a:pPr marL="158750" indent="0">
              <a:spcBef>
                <a:spcPts val="100"/>
              </a:spcBef>
              <a:buNone/>
            </a:pPr>
            <a:r>
              <a:rPr lang="en-US" sz="1500" dirty="0"/>
              <a:t>       multiple rounds of API calls to derive the final answer.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E68E-A704-81C8-849C-8E63AF9DD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76DC3-0A94-F5BD-0A01-B1791B50E3D5}"/>
              </a:ext>
            </a:extLst>
          </p:cNvPr>
          <p:cNvSpPr txBox="1"/>
          <p:nvPr/>
        </p:nvSpPr>
        <p:spPr>
          <a:xfrm>
            <a:off x="6147741" y="4645420"/>
            <a:ext cx="42177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ToolLLM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Qin et al, 2023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 descr="A diagram of different methods&#10;&#10;Description automatically generated">
            <a:extLst>
              <a:ext uri="{FF2B5EF4-FFF2-40B4-BE49-F238E27FC236}">
                <a16:creationId xmlns:a16="http://schemas.microsoft.com/office/drawing/2014/main" id="{04544F74-9E0D-12E8-BB34-123F5C681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10" y="2632270"/>
            <a:ext cx="3509318" cy="1676675"/>
          </a:xfrm>
          <a:prstGeom prst="rect">
            <a:avLst/>
          </a:prstGeom>
        </p:spPr>
      </p:pic>
      <p:pic>
        <p:nvPicPr>
          <p:cNvPr id="13" name="Picture 12" descr="A diagram of a solution&#10;&#10;Description automatically generated">
            <a:extLst>
              <a:ext uri="{FF2B5EF4-FFF2-40B4-BE49-F238E27FC236}">
                <a16:creationId xmlns:a16="http://schemas.microsoft.com/office/drawing/2014/main" id="{C867FC2D-F7D2-1E74-040A-45B72116A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2" t="8207" r="1978" b="7915"/>
          <a:stretch/>
        </p:blipFill>
        <p:spPr>
          <a:xfrm>
            <a:off x="323193" y="1269124"/>
            <a:ext cx="5194418" cy="11902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567FE1-BAEA-633D-D4A0-EDC2D210881D}"/>
              </a:ext>
            </a:extLst>
          </p:cNvPr>
          <p:cNvSpPr/>
          <p:nvPr/>
        </p:nvSpPr>
        <p:spPr>
          <a:xfrm>
            <a:off x="3626391" y="2106963"/>
            <a:ext cx="795837" cy="352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4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Underlying Paradigm Shift of Foundation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The rise of large language models (LLMs), pretrained on massive corpora to learn general linguistic ability and world knowledge, has expedited a new trend of unified reasoning across various NLP tasks.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400" dirty="0"/>
              <a:t>We witness the release of powerful LLMs such as </a:t>
            </a:r>
            <a:r>
              <a:rPr lang="en-US" sz="1400" dirty="0" err="1"/>
              <a:t>ChatGPT</a:t>
            </a:r>
            <a:r>
              <a:rPr lang="en-US" sz="1400" dirty="0"/>
              <a:t> and GPT-4 Davinci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400" dirty="0"/>
              <a:t>Additionally, scaling the parameter size and training data size of LMs has given rise to the concept of </a:t>
            </a:r>
            <a:r>
              <a:rPr lang="en-US" sz="1400" b="1" dirty="0"/>
              <a:t>emergent abilities</a:t>
            </a:r>
            <a:r>
              <a:rPr lang="en-US" sz="1400" dirty="0"/>
              <a:t>, which are present in the larger models but not in the smaller models, such as strong few-shot performance </a:t>
            </a:r>
            <a:r>
              <a:rPr lang="en-US" sz="1300" dirty="0">
                <a:hlinkClick r:id="rId3"/>
              </a:rPr>
              <a:t>[Wei et al., TMLR 2022]</a:t>
            </a:r>
            <a:endParaRPr lang="en-US" sz="1300" dirty="0"/>
          </a:p>
          <a:p>
            <a:pPr marL="615950" lvl="1" indent="0">
              <a:spcBef>
                <a:spcPts val="600"/>
              </a:spcBef>
              <a:buNone/>
            </a:pPr>
            <a:endParaRPr lang="en-US" sz="1400" dirty="0"/>
          </a:p>
          <a:p>
            <a:pPr marL="158750" indent="0">
              <a:buNone/>
            </a:pPr>
            <a:endParaRPr lang="en-US" sz="1500" dirty="0"/>
          </a:p>
          <a:p>
            <a:pPr marL="158750" indent="0">
              <a:buNone/>
            </a:pP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158750" indent="0">
              <a:buNone/>
            </a:pPr>
            <a:endParaRPr lang="en-US" sz="15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FA25F-02A6-F4BE-C4E1-1FE48EE7F4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622313B-99D7-1E4B-C3CE-52B420FF7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36" y="1428749"/>
            <a:ext cx="273957" cy="2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3BF8D4B-8170-FEF6-7167-F7A9576019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52"/>
          <a:stretch/>
        </p:blipFill>
        <p:spPr>
          <a:xfrm>
            <a:off x="4791747" y="2925718"/>
            <a:ext cx="2905487" cy="1148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F6D4A-1C3C-953F-BFF0-B21FD7FBE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279" y="4085853"/>
            <a:ext cx="584200" cy="2157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94DAC9-64F7-B597-0160-59411F17852E}"/>
              </a:ext>
            </a:extLst>
          </p:cNvPr>
          <p:cNvSpPr txBox="1"/>
          <p:nvPr/>
        </p:nvSpPr>
        <p:spPr>
          <a:xfrm>
            <a:off x="7824540" y="3358056"/>
            <a:ext cx="15695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900" dirty="0">
                <a:hlinkClick r:id="rId3"/>
              </a:rPr>
              <a:t>[</a:t>
            </a:r>
            <a:r>
              <a:rPr lang="en-US" sz="900" dirty="0">
                <a:hlinkClick r:id="rId7"/>
              </a:rPr>
              <a:t>Wei et al., 2022</a:t>
            </a:r>
            <a:r>
              <a:rPr lang="en-US" sz="900" dirty="0">
                <a:hlinkClick r:id="rId3"/>
              </a:rPr>
              <a:t>]</a:t>
            </a:r>
            <a:endParaRPr lang="en-US" sz="9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1E8645-A663-9A65-048A-261B50D0ED3B}"/>
              </a:ext>
            </a:extLst>
          </p:cNvPr>
          <p:cNvSpPr/>
          <p:nvPr/>
        </p:nvSpPr>
        <p:spPr>
          <a:xfrm>
            <a:off x="4803849" y="2500562"/>
            <a:ext cx="2905487" cy="4251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93C9A3-13EA-7282-835E-510EBDFEF7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766"/>
          <a:stretch/>
        </p:blipFill>
        <p:spPr>
          <a:xfrm>
            <a:off x="1753172" y="2452467"/>
            <a:ext cx="1954471" cy="18168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DDC54A-EC66-01B7-BF0E-81FF464B5919}"/>
              </a:ext>
            </a:extLst>
          </p:cNvPr>
          <p:cNvSpPr txBox="1"/>
          <p:nvPr/>
        </p:nvSpPr>
        <p:spPr>
          <a:xfrm>
            <a:off x="247800" y="2902829"/>
            <a:ext cx="17088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5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Chain-of-Thought (COT) Prompting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3EAB2-4228-A26B-0936-89601800B99B}"/>
              </a:ext>
            </a:extLst>
          </p:cNvPr>
          <p:cNvSpPr txBox="1"/>
          <p:nvPr/>
        </p:nvSpPr>
        <p:spPr>
          <a:xfrm>
            <a:off x="7498252" y="2902085"/>
            <a:ext cx="17088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Program-of-Thought</a:t>
            </a:r>
            <a:r>
              <a:rPr lang="en-US" sz="125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(POT) Prompting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4F0FFD-3D9E-4F61-1180-898F7F3AB716}"/>
              </a:ext>
            </a:extLst>
          </p:cNvPr>
          <p:cNvSpPr txBox="1"/>
          <p:nvPr/>
        </p:nvSpPr>
        <p:spPr>
          <a:xfrm>
            <a:off x="510929" y="3358865"/>
            <a:ext cx="15695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900" dirty="0">
                <a:hlinkClick r:id="rId3"/>
              </a:rPr>
              <a:t>[</a:t>
            </a:r>
            <a:r>
              <a:rPr lang="en-US" sz="900" dirty="0">
                <a:hlinkClick r:id="rId9"/>
              </a:rPr>
              <a:t>Chen et al., 2022</a:t>
            </a:r>
            <a:r>
              <a:rPr lang="en-US" sz="900" dirty="0">
                <a:hlinkClick r:id="rId3"/>
              </a:rPr>
              <a:t>]</a:t>
            </a:r>
            <a:endParaRPr lang="en-US" sz="9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78337C-6777-8A30-1A61-15D6C11A1E97}"/>
              </a:ext>
            </a:extLst>
          </p:cNvPr>
          <p:cNvSpPr txBox="1"/>
          <p:nvPr/>
        </p:nvSpPr>
        <p:spPr>
          <a:xfrm>
            <a:off x="4736567" y="2486532"/>
            <a:ext cx="3067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Fibonacci sequence, it follows the rule that each number is equal to the sum of the preceding two numbers. Assuming the first two numbers are 0 and 1, what is the 50</a:t>
            </a:r>
            <a:r>
              <a:rPr lang="en-US" sz="800" baseline="30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number in Fibonacci sequence?</a:t>
            </a:r>
          </a:p>
        </p:txBody>
      </p:sp>
    </p:spTree>
    <p:extLst>
      <p:ext uri="{BB962C8B-B14F-4D97-AF65-F5344CB8AC3E}">
        <p14:creationId xmlns:p14="http://schemas.microsoft.com/office/powerpoint/2010/main" val="1441397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38" y="86917"/>
            <a:ext cx="9144000" cy="540600"/>
          </a:xfrm>
        </p:spPr>
        <p:txBody>
          <a:bodyPr>
            <a:normAutofit/>
          </a:bodyPr>
          <a:lstStyle/>
          <a:p>
            <a:r>
              <a:rPr lang="en-US" sz="2900" dirty="0" err="1"/>
              <a:t>ToolLLM</a:t>
            </a:r>
            <a:r>
              <a:rPr lang="en-US" sz="2900" dirty="0"/>
              <a:t>: Expanding to 16000</a:t>
            </a:r>
            <a:r>
              <a:rPr lang="en-US" sz="2800" dirty="0"/>
              <a:t>+</a:t>
            </a:r>
            <a:r>
              <a:rPr lang="en-US" sz="2900" dirty="0"/>
              <a:t> Real-World APIs for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40" y="841868"/>
            <a:ext cx="8667600" cy="4065000"/>
          </a:xfrm>
        </p:spPr>
        <p:txBody>
          <a:bodyPr>
            <a:normAutofit/>
          </a:bodyPr>
          <a:lstStyle/>
          <a:p>
            <a:pPr marL="158750" indent="0">
              <a:buNone/>
            </a:pPr>
            <a:r>
              <a:rPr lang="en-US" sz="1600" dirty="0"/>
              <a:t>II. From </a:t>
            </a:r>
            <a:r>
              <a:rPr lang="en-US" sz="1600" b="1" dirty="0"/>
              <a:t>Data Construction </a:t>
            </a:r>
            <a:r>
              <a:rPr lang="en-US" sz="1600" dirty="0"/>
              <a:t>to </a:t>
            </a:r>
            <a:r>
              <a:rPr lang="en-US" sz="1600" b="1" dirty="0"/>
              <a:t>Train &amp; Inference</a:t>
            </a:r>
            <a:r>
              <a:rPr lang="en-US" sz="1600" dirty="0"/>
              <a:t>:</a:t>
            </a:r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1600" dirty="0"/>
          </a:p>
          <a:p>
            <a:pPr marL="158750" indent="0">
              <a:buNone/>
            </a:pPr>
            <a:endParaRPr lang="en-US" sz="400" dirty="0"/>
          </a:p>
          <a:p>
            <a:pPr marL="158750" indent="0">
              <a:buNone/>
            </a:pPr>
            <a:endParaRPr lang="en-US" sz="300" dirty="0"/>
          </a:p>
          <a:p>
            <a:r>
              <a:rPr lang="en-US" sz="1500" dirty="0"/>
              <a:t>Fine-tune </a:t>
            </a:r>
            <a:r>
              <a:rPr lang="en-US" sz="1500" dirty="0" err="1"/>
              <a:t>LLaMA</a:t>
            </a:r>
            <a:r>
              <a:rPr lang="en-US" sz="1500" dirty="0"/>
              <a:t> on </a:t>
            </a:r>
            <a:r>
              <a:rPr lang="en-US" sz="1500" b="1" dirty="0" err="1"/>
              <a:t>ToolBench</a:t>
            </a:r>
            <a:r>
              <a:rPr lang="en-US" sz="1500" dirty="0"/>
              <a:t>, via a novel </a:t>
            </a:r>
            <a:r>
              <a:rPr lang="en-US" sz="1500" b="1" dirty="0"/>
              <a:t>depth-first search-</a:t>
            </a:r>
          </a:p>
          <a:p>
            <a:pPr marL="158750" indent="0">
              <a:spcBef>
                <a:spcPts val="0"/>
              </a:spcBef>
              <a:buNone/>
            </a:pPr>
            <a:r>
              <a:rPr lang="en-US" sz="1500" b="1" dirty="0"/>
              <a:t>       based decision tree </a:t>
            </a:r>
            <a:r>
              <a:rPr lang="en-US" sz="1500" dirty="0"/>
              <a:t>approach for solution path finding, to </a:t>
            </a:r>
          </a:p>
          <a:p>
            <a:pPr marL="158750" indent="0">
              <a:spcBef>
                <a:spcPts val="0"/>
              </a:spcBef>
              <a:buNone/>
            </a:pPr>
            <a:r>
              <a:rPr lang="en-US" sz="1500" dirty="0"/>
              <a:t>       obtain </a:t>
            </a:r>
            <a:r>
              <a:rPr lang="en-US" sz="1500" b="1" dirty="0" err="1"/>
              <a:t>ToolLLaMA</a:t>
            </a:r>
            <a:r>
              <a:rPr lang="en-US" sz="1500" dirty="0"/>
              <a:t>. </a:t>
            </a:r>
          </a:p>
          <a:p>
            <a:r>
              <a:rPr lang="en-US" sz="1500" dirty="0"/>
              <a:t>During inference of an instruction, the API retriever </a:t>
            </a:r>
          </a:p>
          <a:p>
            <a:pPr marL="158750" indent="0">
              <a:spcBef>
                <a:spcPts val="100"/>
              </a:spcBef>
              <a:buNone/>
            </a:pPr>
            <a:r>
              <a:rPr lang="en-US" sz="1500" dirty="0"/>
              <a:t>       recommends relevant APIs to </a:t>
            </a:r>
            <a:r>
              <a:rPr lang="en-US" sz="1500" dirty="0" err="1"/>
              <a:t>ToolLLaMA</a:t>
            </a:r>
            <a:r>
              <a:rPr lang="en-US" sz="1500" dirty="0"/>
              <a:t>, which performs </a:t>
            </a:r>
          </a:p>
          <a:p>
            <a:pPr marL="158750" indent="0">
              <a:spcBef>
                <a:spcPts val="100"/>
              </a:spcBef>
              <a:buNone/>
            </a:pPr>
            <a:r>
              <a:rPr lang="en-US" sz="1500" dirty="0"/>
              <a:t>       multiple rounds of API calls to derive the final answer. </a:t>
            </a:r>
          </a:p>
          <a:p>
            <a:r>
              <a:rPr lang="en-US" sz="1500" dirty="0"/>
              <a:t>Evaluate the whole reasoning process by </a:t>
            </a:r>
            <a:r>
              <a:rPr lang="en-US" sz="1500" b="1" dirty="0" err="1"/>
              <a:t>ToolEval</a:t>
            </a:r>
            <a:r>
              <a:rPr lang="en-US" sz="1500" b="1" dirty="0"/>
              <a:t> </a:t>
            </a:r>
            <a:r>
              <a:rPr lang="en-US" sz="1500" dirty="0" err="1"/>
              <a:t>w.r.t.</a:t>
            </a:r>
            <a:r>
              <a:rPr lang="en-US" sz="1500" dirty="0"/>
              <a:t> to </a:t>
            </a:r>
          </a:p>
          <a:p>
            <a:pPr marL="158750" indent="0">
              <a:spcBef>
                <a:spcPts val="0"/>
              </a:spcBef>
              <a:buNone/>
            </a:pPr>
            <a:r>
              <a:rPr lang="en-US" sz="1500" dirty="0"/>
              <a:t>       pass rate &amp; win rate, and found that </a:t>
            </a:r>
            <a:r>
              <a:rPr lang="en-US" sz="1500" dirty="0" err="1"/>
              <a:t>ToolLLaMA</a:t>
            </a:r>
            <a:r>
              <a:rPr lang="en-US" sz="1500" dirty="0"/>
              <a:t> achieves higher </a:t>
            </a:r>
          </a:p>
          <a:p>
            <a:pPr marL="158750" indent="0">
              <a:spcBef>
                <a:spcPts val="0"/>
              </a:spcBef>
              <a:buNone/>
            </a:pPr>
            <a:r>
              <a:rPr lang="en-US" sz="1500" dirty="0"/>
              <a:t>       pass rate &amp; win rate than GPT-4.</a:t>
            </a:r>
            <a:endParaRPr lang="en-US" sz="15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E68E-A704-81C8-849C-8E63AF9DD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76DC3-0A94-F5BD-0A01-B1791B50E3D5}"/>
              </a:ext>
            </a:extLst>
          </p:cNvPr>
          <p:cNvSpPr txBox="1"/>
          <p:nvPr/>
        </p:nvSpPr>
        <p:spPr>
          <a:xfrm>
            <a:off x="6147741" y="4645420"/>
            <a:ext cx="42177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ToolLLM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Qin et al, 2023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 descr="A diagram of different methods&#10;&#10;Description automatically generated">
            <a:extLst>
              <a:ext uri="{FF2B5EF4-FFF2-40B4-BE49-F238E27FC236}">
                <a16:creationId xmlns:a16="http://schemas.microsoft.com/office/drawing/2014/main" id="{04544F74-9E0D-12E8-BB34-123F5C681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10" y="2632270"/>
            <a:ext cx="3509318" cy="1676675"/>
          </a:xfrm>
          <a:prstGeom prst="rect">
            <a:avLst/>
          </a:prstGeom>
        </p:spPr>
      </p:pic>
      <p:pic>
        <p:nvPicPr>
          <p:cNvPr id="13" name="Picture 12" descr="A diagram of a solution&#10;&#10;Description automatically generated">
            <a:extLst>
              <a:ext uri="{FF2B5EF4-FFF2-40B4-BE49-F238E27FC236}">
                <a16:creationId xmlns:a16="http://schemas.microsoft.com/office/drawing/2014/main" id="{C867FC2D-F7D2-1E74-040A-45B72116A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2" t="8207" r="1978" b="4264"/>
          <a:stretch/>
        </p:blipFill>
        <p:spPr>
          <a:xfrm>
            <a:off x="323193" y="1269124"/>
            <a:ext cx="5194418" cy="12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88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345"/>
            <a:ext cx="9144000" cy="540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ToolkenGPT</a:t>
            </a:r>
            <a:r>
              <a:rPr lang="en-US" dirty="0"/>
              <a:t>: Tool Embeddings on Frozen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In-context learning on module planning may perform sub-optimally when there are numerous tools to choose from and when only a few demonstration examples can fit within the input context window.</a:t>
            </a:r>
          </a:p>
          <a:p>
            <a:r>
              <a:rPr lang="en-US" sz="1500" dirty="0"/>
              <a:t>Besides finetuning a LLM backbone on tool usage, a light-weight alternative is to represent each tool as a token and learn an embedding for it, enabling tool calls in the same way as generating a regular word token.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2CC57-1CF7-4582-4347-BFB3CF03EC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0DEB82B-EB40-714A-7185-C8777D3FE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55"/>
          <a:stretch/>
        </p:blipFill>
        <p:spPr>
          <a:xfrm>
            <a:off x="1250409" y="2050017"/>
            <a:ext cx="2824978" cy="2423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946954-5A49-1A21-5FA2-1FA3F8CECAFD}"/>
              </a:ext>
            </a:extLst>
          </p:cNvPr>
          <p:cNvSpPr txBox="1"/>
          <p:nvPr/>
        </p:nvSpPr>
        <p:spPr>
          <a:xfrm>
            <a:off x="1242170" y="4622109"/>
            <a:ext cx="68750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ToolkenGPT</a:t>
            </a:r>
            <a:r>
              <a:rPr lang="en-US" sz="1000" dirty="0"/>
              <a:t>: Augmenting Frozen Language Models with Massive Tools via Tool Embeddings  [</a:t>
            </a:r>
            <a:r>
              <a:rPr lang="en-US" sz="1000" dirty="0">
                <a:hlinkClick r:id="rId3"/>
              </a:rPr>
              <a:t>Hao et al., 2023</a:t>
            </a:r>
            <a:r>
              <a:rPr lang="en-US" sz="1000" dirty="0"/>
              <a:t>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A5AF7-2A37-A3F1-7163-E650A65B7F0F}"/>
              </a:ext>
            </a:extLst>
          </p:cNvPr>
          <p:cNvSpPr/>
          <p:nvPr/>
        </p:nvSpPr>
        <p:spPr>
          <a:xfrm>
            <a:off x="3932811" y="3606474"/>
            <a:ext cx="323879" cy="366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</a:t>
            </a:r>
            <a:r>
              <a:rPr lang="en-US" dirty="0" err="1"/>
              <a:t>bv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07AE7-55B4-ACF1-6411-06FF1D32623A}"/>
              </a:ext>
            </a:extLst>
          </p:cNvPr>
          <p:cNvSpPr/>
          <p:nvPr/>
        </p:nvSpPr>
        <p:spPr>
          <a:xfrm>
            <a:off x="3932811" y="3065675"/>
            <a:ext cx="323879" cy="366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</a:t>
            </a:r>
            <a:r>
              <a:rPr lang="en-US" dirty="0" err="1"/>
              <a:t>bv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73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345"/>
            <a:ext cx="9144000" cy="540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ToolkenGPT</a:t>
            </a:r>
            <a:r>
              <a:rPr lang="en-US" dirty="0"/>
              <a:t>: Tool Embeddings on Frozen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In-context learning on module planning may perform sub-optimally when there are numerous tools to choose from and when only a few demonstration examples can fit within the input context window.</a:t>
            </a:r>
          </a:p>
          <a:p>
            <a:r>
              <a:rPr lang="en-US" sz="1500" dirty="0"/>
              <a:t>Besides finetuning a LLM backbone on tool usage, a light-weight alternative is to represent each tool as a token and learn an embedding for it, enabling tool calls in the same way as generating a regular word token.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2CC57-1CF7-4582-4347-BFB3CF03EC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0DEB82B-EB40-714A-7185-C8777D3F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08" y="2050017"/>
            <a:ext cx="6428431" cy="2423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946954-5A49-1A21-5FA2-1FA3F8CECAFD}"/>
              </a:ext>
            </a:extLst>
          </p:cNvPr>
          <p:cNvSpPr txBox="1"/>
          <p:nvPr/>
        </p:nvSpPr>
        <p:spPr>
          <a:xfrm>
            <a:off x="1242170" y="4622109"/>
            <a:ext cx="68750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ToolkenGPT</a:t>
            </a:r>
            <a:r>
              <a:rPr lang="en-US" sz="1000" dirty="0"/>
              <a:t>: Augmenting Frozen Language Models with Massive Tools via Tool Embeddings  [</a:t>
            </a:r>
            <a:r>
              <a:rPr lang="en-US" sz="1000" dirty="0">
                <a:hlinkClick r:id="rId3"/>
              </a:rPr>
              <a:t>Hao et al., 2023</a:t>
            </a:r>
            <a:r>
              <a:rPr lang="en-US" sz="1000" dirty="0"/>
              <a:t>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474A4-42A7-0461-1BEF-486778199CB9}"/>
              </a:ext>
            </a:extLst>
          </p:cNvPr>
          <p:cNvSpPr/>
          <p:nvPr/>
        </p:nvSpPr>
        <p:spPr>
          <a:xfrm>
            <a:off x="4067504" y="2882606"/>
            <a:ext cx="3436882" cy="1566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C366D-0A66-F2E6-CE5B-E2A30F353420}"/>
              </a:ext>
            </a:extLst>
          </p:cNvPr>
          <p:cNvSpPr/>
          <p:nvPr/>
        </p:nvSpPr>
        <p:spPr>
          <a:xfrm>
            <a:off x="3932811" y="3606474"/>
            <a:ext cx="323879" cy="366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</a:t>
            </a:r>
            <a:r>
              <a:rPr lang="en-US" dirty="0" err="1"/>
              <a:t>bv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557FF-87FB-064A-3781-12C4696434E2}"/>
              </a:ext>
            </a:extLst>
          </p:cNvPr>
          <p:cNvSpPr/>
          <p:nvPr/>
        </p:nvSpPr>
        <p:spPr>
          <a:xfrm>
            <a:off x="3932811" y="3061322"/>
            <a:ext cx="323879" cy="366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</a:t>
            </a:r>
            <a:r>
              <a:rPr lang="en-US" dirty="0" err="1"/>
              <a:t>bv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3CAB24-CE93-07AA-C1C6-76173904B45E}"/>
              </a:ext>
            </a:extLst>
          </p:cNvPr>
          <p:cNvSpPr/>
          <p:nvPr/>
        </p:nvSpPr>
        <p:spPr>
          <a:xfrm>
            <a:off x="6481570" y="2699388"/>
            <a:ext cx="1022816" cy="366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</a:t>
            </a:r>
            <a:r>
              <a:rPr lang="en-US" dirty="0" err="1"/>
              <a:t>bv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85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345"/>
            <a:ext cx="9144000" cy="540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ToolkenGPT</a:t>
            </a:r>
            <a:r>
              <a:rPr lang="en-US" dirty="0"/>
              <a:t>: Tool Embeddings on Frozen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In-context learning on module planning may perform sub-optimally when there are numerous tools to choose from and when only a few demonstration examples can fit within the input context window.</a:t>
            </a:r>
          </a:p>
          <a:p>
            <a:r>
              <a:rPr lang="en-US" sz="1500" dirty="0"/>
              <a:t>Besides finetuning a LLM backbone on tool usage, a light-weight alternative is to represent each tool as a token and learn an embedding for it, enabling tool calls in the same way as generating a regular word token.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2CC57-1CF7-4582-4347-BFB3CF03EC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0DEB82B-EB40-714A-7185-C8777D3F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08" y="2050017"/>
            <a:ext cx="6428431" cy="2423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946954-5A49-1A21-5FA2-1FA3F8CECAFD}"/>
              </a:ext>
            </a:extLst>
          </p:cNvPr>
          <p:cNvSpPr txBox="1"/>
          <p:nvPr/>
        </p:nvSpPr>
        <p:spPr>
          <a:xfrm>
            <a:off x="1242170" y="4622109"/>
            <a:ext cx="68750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ToolkenGPT</a:t>
            </a:r>
            <a:r>
              <a:rPr lang="en-US" sz="1000" dirty="0"/>
              <a:t>: Augmenting Frozen Language Models with Massive Tools via Tool Embeddings  [</a:t>
            </a:r>
            <a:r>
              <a:rPr lang="en-US" sz="1000" dirty="0">
                <a:hlinkClick r:id="rId3"/>
              </a:rPr>
              <a:t>Hao et al., 2023</a:t>
            </a:r>
            <a:r>
              <a:rPr lang="en-US" sz="1000" dirty="0"/>
              <a:t>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CE410-DBFF-44DE-7880-25118CCBAA8A}"/>
              </a:ext>
            </a:extLst>
          </p:cNvPr>
          <p:cNvSpPr/>
          <p:nvPr/>
        </p:nvSpPr>
        <p:spPr>
          <a:xfrm>
            <a:off x="4233040" y="3023325"/>
            <a:ext cx="3058511" cy="106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</a:t>
            </a:r>
            <a:r>
              <a:rPr lang="en-US" dirty="0" err="1"/>
              <a:t>bv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8E202-52C7-7CA0-F72D-12CB8E34D2A3}"/>
              </a:ext>
            </a:extLst>
          </p:cNvPr>
          <p:cNvSpPr/>
          <p:nvPr/>
        </p:nvSpPr>
        <p:spPr>
          <a:xfrm>
            <a:off x="6550572" y="3035006"/>
            <a:ext cx="740979" cy="246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</a:t>
            </a:r>
            <a:r>
              <a:rPr lang="en-US" dirty="0" err="1"/>
              <a:t>bv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D05955-6460-E148-22DB-D77CF72C264E}"/>
              </a:ext>
            </a:extLst>
          </p:cNvPr>
          <p:cNvSpPr/>
          <p:nvPr/>
        </p:nvSpPr>
        <p:spPr>
          <a:xfrm>
            <a:off x="6574221" y="2711234"/>
            <a:ext cx="740979" cy="246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</a:t>
            </a:r>
            <a:r>
              <a:rPr lang="en-US" dirty="0" err="1"/>
              <a:t>bv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FB0FC1-B4CE-F2E2-15A9-194B9C376C16}"/>
              </a:ext>
            </a:extLst>
          </p:cNvPr>
          <p:cNvSpPr/>
          <p:nvPr/>
        </p:nvSpPr>
        <p:spPr>
          <a:xfrm>
            <a:off x="4620329" y="2833964"/>
            <a:ext cx="2552982" cy="246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</a:t>
            </a:r>
            <a:r>
              <a:rPr lang="en-US" dirty="0" err="1"/>
              <a:t>bv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C87D0-CEDD-A778-2D60-512ACA71760A}"/>
              </a:ext>
            </a:extLst>
          </p:cNvPr>
          <p:cNvSpPr/>
          <p:nvPr/>
        </p:nvSpPr>
        <p:spPr>
          <a:xfrm>
            <a:off x="7346729" y="2662592"/>
            <a:ext cx="379405" cy="246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</a:t>
            </a:r>
            <a:r>
              <a:rPr lang="en-US" dirty="0" err="1"/>
              <a:t>bv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24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345"/>
            <a:ext cx="9144000" cy="540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ToolkenGPT</a:t>
            </a:r>
            <a:r>
              <a:rPr lang="en-US" dirty="0"/>
              <a:t>: Tool Embeddings on Frozen LLMs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In-context learning on module planning may perform sub-optimally when there are numerous tools to choose from and when only a few demonstration examples can fit within the input context window.</a:t>
            </a:r>
          </a:p>
          <a:p>
            <a:r>
              <a:rPr lang="en-US" sz="1500" dirty="0"/>
              <a:t>Besides finetuning a LLM backbone on tool usage, a light-weight alternative is to represent each tool as a token and learn an embedding for it, enabling tool calls in the same way as generating a regular word token.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2CC57-1CF7-4582-4347-BFB3CF03EC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0DEB82B-EB40-714A-7185-C8777D3F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08" y="2050017"/>
            <a:ext cx="6428431" cy="2423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946954-5A49-1A21-5FA2-1FA3F8CECAFD}"/>
              </a:ext>
            </a:extLst>
          </p:cNvPr>
          <p:cNvSpPr txBox="1"/>
          <p:nvPr/>
        </p:nvSpPr>
        <p:spPr>
          <a:xfrm>
            <a:off x="1242170" y="4622109"/>
            <a:ext cx="68750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ToolkenGPT</a:t>
            </a:r>
            <a:r>
              <a:rPr lang="en-US" sz="1000" dirty="0"/>
              <a:t>: Augmenting Frozen Language Models with Massive Tools via Tool Embeddings  [</a:t>
            </a:r>
            <a:r>
              <a:rPr lang="en-US" sz="1000" dirty="0">
                <a:hlinkClick r:id="rId3"/>
              </a:rPr>
              <a:t>Hao et al., 2023</a:t>
            </a:r>
            <a:r>
              <a:rPr lang="en-US" sz="1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98143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906162"/>
            <a:ext cx="8667600" cy="40089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700" b="1" dirty="0"/>
              <a:t>Background Motivation</a:t>
            </a:r>
          </a:p>
          <a:p>
            <a:pPr>
              <a:buFont typeface="Wingdings" pitchFamily="2" charset="2"/>
              <a:buChar char="v"/>
            </a:pPr>
            <a:endParaRPr lang="en-US" sz="1700" b="1" dirty="0"/>
          </a:p>
          <a:p>
            <a:pPr>
              <a:buFont typeface="Wingdings" pitchFamily="2" charset="2"/>
              <a:buChar char="v"/>
            </a:pPr>
            <a:r>
              <a:rPr lang="en-US" sz="1700" b="1" dirty="0"/>
              <a:t>Tool Learning Framework Overview</a:t>
            </a:r>
          </a:p>
          <a:p>
            <a:pPr>
              <a:buFont typeface="Wingdings" pitchFamily="2" charset="2"/>
              <a:buChar char="v"/>
            </a:pPr>
            <a:endParaRPr lang="en-US" sz="1700" b="1" dirty="0"/>
          </a:p>
          <a:p>
            <a:pPr>
              <a:buFont typeface="Wingdings" pitchFamily="2" charset="2"/>
              <a:buChar char="v"/>
            </a:pPr>
            <a:r>
              <a:rPr lang="en-US" sz="1700" b="1" dirty="0"/>
              <a:t>Recent Research Trends in Scaling LLM Tool Usage Capability Effectively &amp; Efficiently</a:t>
            </a:r>
          </a:p>
          <a:p>
            <a:pPr>
              <a:buFont typeface="Wingdings" pitchFamily="2" charset="2"/>
              <a:buChar char="v"/>
            </a:pPr>
            <a:endParaRPr lang="en-US" sz="1700" b="1" dirty="0"/>
          </a:p>
          <a:p>
            <a:pPr>
              <a:buFont typeface="Wingdings" pitchFamily="2" charset="2"/>
              <a:buChar char="v"/>
            </a:pPr>
            <a:r>
              <a:rPr lang="en-US" sz="1700" b="1" dirty="0"/>
              <a:t>Benchmarks and Resources Summarization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0DC88-7129-5AAF-A9F0-2D36CF2779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2740A-EAD8-294B-02B7-0D073C662F62}"/>
              </a:ext>
            </a:extLst>
          </p:cNvPr>
          <p:cNvSpPr txBox="1"/>
          <p:nvPr/>
        </p:nvSpPr>
        <p:spPr>
          <a:xfrm>
            <a:off x="4572000" y="2833677"/>
            <a:ext cx="3566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⭐</a:t>
            </a:r>
          </a:p>
        </p:txBody>
      </p:sp>
    </p:spTree>
    <p:extLst>
      <p:ext uri="{BB962C8B-B14F-4D97-AF65-F5344CB8AC3E}">
        <p14:creationId xmlns:p14="http://schemas.microsoft.com/office/powerpoint/2010/main" val="12916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864"/>
            <a:ext cx="9144000" cy="540600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Benchmarks &amp; Data Resources in this Domain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BB97F0-2FDB-092C-7F3F-B9DECF44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50106"/>
            <a:ext cx="8667600" cy="4065000"/>
          </a:xfrm>
        </p:spPr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pic>
        <p:nvPicPr>
          <p:cNvPr id="4" name="Picture 3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EFF85977-C90B-2C84-AF45-FAF6C0A0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0" y="976229"/>
            <a:ext cx="7724191" cy="2318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09C99-8DE2-B70F-AA5C-63CF513D1556}"/>
              </a:ext>
            </a:extLst>
          </p:cNvPr>
          <p:cNvSpPr txBox="1"/>
          <p:nvPr/>
        </p:nvSpPr>
        <p:spPr>
          <a:xfrm>
            <a:off x="2275957" y="4648476"/>
            <a:ext cx="42177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Table borrowed from [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Qin et al, 2023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78C5A-4280-7BE2-24A8-FB0E782A0175}"/>
              </a:ext>
            </a:extLst>
          </p:cNvPr>
          <p:cNvSpPr/>
          <p:nvPr/>
        </p:nvSpPr>
        <p:spPr>
          <a:xfrm>
            <a:off x="2159876" y="1292772"/>
            <a:ext cx="670034" cy="118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677F54-BE4E-1AD2-D4BF-611F842A8741}"/>
              </a:ext>
            </a:extLst>
          </p:cNvPr>
          <p:cNvSpPr txBox="1"/>
          <p:nvPr/>
        </p:nvSpPr>
        <p:spPr>
          <a:xfrm>
            <a:off x="1931275" y="1236329"/>
            <a:ext cx="1245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(Qin et al., 2023)</a:t>
            </a:r>
          </a:p>
        </p:txBody>
      </p:sp>
    </p:spTree>
    <p:extLst>
      <p:ext uri="{BB962C8B-B14F-4D97-AF65-F5344CB8AC3E}">
        <p14:creationId xmlns:p14="http://schemas.microsoft.com/office/powerpoint/2010/main" val="614807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Benchmarks &amp; Data Resources in this Domain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892EA-9A3B-0E7B-67D0-26F8E0281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BB97F0-2FDB-092C-7F3F-B9DECF44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50106"/>
            <a:ext cx="8667600" cy="4065000"/>
          </a:xfrm>
        </p:spPr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15A62C3-5E19-ED15-9D01-33082088E5A6}"/>
              </a:ext>
            </a:extLst>
          </p:cNvPr>
          <p:cNvGraphicFramePr>
            <a:graphicFrameLocks noGrp="1"/>
          </p:cNvGraphicFramePr>
          <p:nvPr/>
        </p:nvGraphicFramePr>
        <p:xfrm>
          <a:off x="411892" y="1108381"/>
          <a:ext cx="8122508" cy="324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7524">
                  <a:extLst>
                    <a:ext uri="{9D8B030D-6E8A-4147-A177-3AD203B41FA5}">
                      <a16:colId xmlns:a16="http://schemas.microsoft.com/office/drawing/2014/main" val="119418756"/>
                    </a:ext>
                  </a:extLst>
                </a:gridCol>
                <a:gridCol w="3517557">
                  <a:extLst>
                    <a:ext uri="{9D8B030D-6E8A-4147-A177-3AD203B41FA5}">
                      <a16:colId xmlns:a16="http://schemas.microsoft.com/office/drawing/2014/main" val="2260565898"/>
                    </a:ext>
                  </a:extLst>
                </a:gridCol>
                <a:gridCol w="1985319">
                  <a:extLst>
                    <a:ext uri="{9D8B030D-6E8A-4147-A177-3AD203B41FA5}">
                      <a16:colId xmlns:a16="http://schemas.microsoft.com/office/drawing/2014/main" val="2205135956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val="2704642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SOTA Method on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28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ToolBench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An instruction-tuning dataset for tool use, created automatically using </a:t>
                      </a:r>
                      <a:r>
                        <a:rPr lang="en-US" sz="1300" dirty="0" err="1"/>
                        <a:t>ChatGPT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ToolLLaMA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[</a:t>
                      </a:r>
                      <a:r>
                        <a:rPr lang="en-US" sz="900" dirty="0">
                          <a:hlinkClick r:id="rId2"/>
                        </a:rPr>
                        <a:t>Qin et al., 2023</a:t>
                      </a:r>
                      <a:r>
                        <a:rPr lang="en-US" sz="9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0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APIBench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Consists of </a:t>
                      </a:r>
                      <a:r>
                        <a:rPr lang="en-US" sz="1300" dirty="0" err="1"/>
                        <a:t>HuggingFace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TorchHub</a:t>
                      </a:r>
                      <a:r>
                        <a:rPr lang="en-US" sz="1300" dirty="0"/>
                        <a:t>, and </a:t>
                      </a:r>
                      <a:r>
                        <a:rPr lang="en-US" sz="1300" dirty="0" err="1"/>
                        <a:t>TensorHub</a:t>
                      </a:r>
                      <a:r>
                        <a:rPr lang="en-US" sz="1300" dirty="0"/>
                        <a:t> APIs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Gorilla, finetuned from </a:t>
                      </a:r>
                      <a:r>
                        <a:rPr lang="en-US" sz="1300" dirty="0" err="1"/>
                        <a:t>LLaMa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hlinkClick r:id="rId3"/>
                        </a:rPr>
                        <a:t>[Patil et al., 2023]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079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API-Bank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Includes 53 commonly used API tools, a complete Tool-Augmented LLM workflow, and 264 annotated dialogues that encompass a total of 568 API calls. 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5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WebShop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BOLAA, a framework that employs a controller to orchestrate multiple LAAs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[</a:t>
                      </a:r>
                      <a:r>
                        <a:rPr lang="en-US" sz="1000" dirty="0">
                          <a:hlinkClick r:id="rId4"/>
                        </a:rPr>
                        <a:t>Yao et al., 2022</a:t>
                      </a:r>
                      <a:r>
                        <a:rPr lang="en-US" sz="10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5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80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19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Underlying Paradigm Shift of Foundation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But many tasks transcend the scope of purely natural language.</a:t>
            </a:r>
          </a:p>
          <a:p>
            <a:endParaRPr lang="en-US" sz="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50" dirty="0"/>
              <a:t>For example, LLMs can’t do complicated math that well. </a:t>
            </a:r>
          </a:p>
          <a:p>
            <a:pPr marL="615950" lvl="1" indent="0">
              <a:buNone/>
            </a:pPr>
            <a:r>
              <a:rPr lang="en-US" sz="1450" dirty="0"/>
              <a:t>       </a:t>
            </a:r>
            <a:r>
              <a:rPr lang="en-US" sz="1350" dirty="0"/>
              <a:t>So, 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calculators</a:t>
            </a:r>
            <a:r>
              <a:rPr lang="en-US" sz="1350" dirty="0"/>
              <a:t> may come in handy.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3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50" dirty="0"/>
              <a:t>LLMs tends to hallucinate for queries or domains in which they struggle with a knowledge gap.</a:t>
            </a:r>
          </a:p>
          <a:p>
            <a:pPr marL="615950" lvl="1" indent="0">
              <a:buNone/>
            </a:pPr>
            <a:r>
              <a:rPr lang="en-US" sz="1450" dirty="0"/>
              <a:t>	Hence, </a:t>
            </a:r>
            <a:r>
              <a:rPr lang="en-US" sz="1450" dirty="0">
                <a:solidFill>
                  <a:schemeClr val="accent1">
                    <a:lumMod val="50000"/>
                  </a:schemeClr>
                </a:solidFill>
              </a:rPr>
              <a:t>search engines </a:t>
            </a:r>
            <a:r>
              <a:rPr lang="en-US" sz="1450" dirty="0"/>
              <a:t>may come in handy for the LLMs to access real-time knowledge </a:t>
            </a:r>
          </a:p>
          <a:p>
            <a:pPr marL="615950" lvl="1" indent="0">
              <a:spcBef>
                <a:spcPts val="100"/>
              </a:spcBef>
              <a:buNone/>
            </a:pPr>
            <a:r>
              <a:rPr lang="en-US" sz="1450" dirty="0"/>
              <a:t>       or new domain knowledge.</a:t>
            </a:r>
          </a:p>
          <a:p>
            <a:pPr marL="615950" lvl="1" indent="0">
              <a:spcBef>
                <a:spcPts val="100"/>
              </a:spcBef>
              <a:buNone/>
            </a:pPr>
            <a:endParaRPr lang="en-US" sz="500" dirty="0"/>
          </a:p>
          <a:p>
            <a:pPr lvl="1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en-US" sz="1450" dirty="0"/>
              <a:t>And there are also other tasks which may involve UI for interaction with human users and physical world interaction experiences, etc.</a:t>
            </a:r>
          </a:p>
          <a:p>
            <a:pPr marL="615950" lvl="1" indent="0">
              <a:spcBef>
                <a:spcPts val="100"/>
              </a:spcBef>
              <a:buNone/>
            </a:pPr>
            <a:endParaRPr lang="en-US" sz="1450" dirty="0"/>
          </a:p>
          <a:p>
            <a:pPr marL="158750" indent="0">
              <a:buNone/>
            </a:pPr>
            <a:r>
              <a:rPr lang="en-US" sz="1500" dirty="0"/>
              <a:t>       </a:t>
            </a:r>
            <a:r>
              <a:rPr lang="en-US" sz="15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158750" indent="0">
              <a:buNone/>
            </a:pPr>
            <a:endParaRPr lang="en-US" sz="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FA25F-02A6-F4BE-C4E1-1FE48EE7F4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Graphic 4" descr="Calculator outline">
            <a:extLst>
              <a:ext uri="{FF2B5EF4-FFF2-40B4-BE49-F238E27FC236}">
                <a16:creationId xmlns:a16="http://schemas.microsoft.com/office/drawing/2014/main" id="{5C14F58F-8AD2-377A-8228-8FD7429B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8187" y="1552904"/>
            <a:ext cx="372460" cy="372460"/>
          </a:xfrm>
          <a:prstGeom prst="rect">
            <a:avLst/>
          </a:prstGeom>
        </p:spPr>
      </p:pic>
      <p:pic>
        <p:nvPicPr>
          <p:cNvPr id="2050" name="Picture 2" descr="Search engine Special Lineal color icon">
            <a:extLst>
              <a:ext uri="{FF2B5EF4-FFF2-40B4-BE49-F238E27FC236}">
                <a16:creationId xmlns:a16="http://schemas.microsoft.com/office/drawing/2014/main" id="{CCF3F40C-8376-368A-9DB2-59F023A1D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9" b="24414"/>
          <a:stretch/>
        </p:blipFill>
        <p:spPr bwMode="auto">
          <a:xfrm>
            <a:off x="3309773" y="2504882"/>
            <a:ext cx="585295" cy="2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F7B22B-BE6C-899F-3891-25B2AF457124}"/>
              </a:ext>
            </a:extLst>
          </p:cNvPr>
          <p:cNvSpPr txBox="1"/>
          <p:nvPr/>
        </p:nvSpPr>
        <p:spPr>
          <a:xfrm>
            <a:off x="439464" y="3797017"/>
            <a:ext cx="8247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 algn="ctr">
              <a:buNone/>
            </a:pPr>
            <a:r>
              <a:rPr lang="en-US" sz="1400" b="1" i="1" dirty="0">
                <a:solidFill>
                  <a:schemeClr val="bg2">
                    <a:lumMod val="75000"/>
                  </a:schemeClr>
                </a:solidFill>
              </a:rPr>
              <a:t>How can we best leverage the strong reasoning capability and expressiveness of LLMs </a:t>
            </a:r>
          </a:p>
          <a:p>
            <a:pPr marL="158750" indent="0" algn="ctr">
              <a:buNone/>
            </a:pPr>
            <a:r>
              <a:rPr lang="en-US" sz="1400" b="1" i="1" dirty="0">
                <a:solidFill>
                  <a:schemeClr val="bg2">
                    <a:lumMod val="75000"/>
                  </a:schemeClr>
                </a:solidFill>
              </a:rPr>
              <a:t>to handle these more complicated tasks?</a:t>
            </a:r>
          </a:p>
        </p:txBody>
      </p:sp>
    </p:spTree>
    <p:extLst>
      <p:ext uri="{BB962C8B-B14F-4D97-AF65-F5344CB8AC3E}">
        <p14:creationId xmlns:p14="http://schemas.microsoft.com/office/powerpoint/2010/main" val="153642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Underlying Paradigm Shift of Foundation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Tool learning plays a key role here by decomposing complex tasks into sub-actions, tokenizing actions in the form of natural language, and converting them into executable instructions that can be understood by specific tools. 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800" dirty="0"/>
          </a:p>
          <a:p>
            <a:r>
              <a:rPr lang="en-US" sz="1500" dirty="0"/>
              <a:t>Language models serve as “translators”, making complex tasks more accessible to individuals without specialized technical knowledge.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FA25F-02A6-F4BE-C4E1-1FE48EE7F4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0" name="Picture 9" descr="A diagram of software development&#10;&#10;Description automatically generated">
            <a:extLst>
              <a:ext uri="{FF2B5EF4-FFF2-40B4-BE49-F238E27FC236}">
                <a16:creationId xmlns:a16="http://schemas.microsoft.com/office/drawing/2014/main" id="{919AFCA4-C331-DB9F-341B-5E5547A4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8"/>
          <a:stretch/>
        </p:blipFill>
        <p:spPr>
          <a:xfrm>
            <a:off x="523410" y="1683912"/>
            <a:ext cx="5490433" cy="1775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9F4A4C-95C3-3714-A27F-5AC24042D2C2}"/>
              </a:ext>
            </a:extLst>
          </p:cNvPr>
          <p:cNvSpPr txBox="1"/>
          <p:nvPr/>
        </p:nvSpPr>
        <p:spPr>
          <a:xfrm>
            <a:off x="4893276" y="4582325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3"/>
              </a:rPr>
              <a:t>[Qin et al., 2023 Survey Paper]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437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Advantages in Tools Complementing Foundation Models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EEA38B-8509-D860-18B2-B50956D29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i="1" dirty="0"/>
              <a:t>Benefits of Tools</a:t>
            </a:r>
          </a:p>
          <a:p>
            <a:pPr lvl="1"/>
            <a:r>
              <a:rPr lang="en-US" sz="1500" dirty="0"/>
              <a:t>Memory Mitigation</a:t>
            </a:r>
          </a:p>
          <a:p>
            <a:pPr lvl="1"/>
            <a:r>
              <a:rPr lang="en-US" sz="1500" dirty="0"/>
              <a:t>Enhanced Expertise</a:t>
            </a:r>
          </a:p>
          <a:p>
            <a:pPr lvl="1"/>
            <a:r>
              <a:rPr lang="en-US" sz="1500" dirty="0"/>
              <a:t>Better Interpretability</a:t>
            </a:r>
          </a:p>
          <a:p>
            <a:pPr lvl="1"/>
            <a:r>
              <a:rPr lang="en-US" sz="1500" dirty="0"/>
              <a:t>Improved Robustness</a:t>
            </a:r>
          </a:p>
          <a:p>
            <a:pPr marL="615950" lvl="1" indent="0">
              <a:buNone/>
            </a:pPr>
            <a:endParaRPr lang="en-US" sz="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E1F65-BA3F-E5AB-E2D9-DDF3E9E03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08650-5B3C-219E-B1BC-83979398D59C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2"/>
              </a:rPr>
              <a:t>[Qin et al., 2023 Survey Paper]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280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Advantages in Tools Complementing Foundation Models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EEA38B-8509-D860-18B2-B50956D29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i="1" dirty="0"/>
              <a:t>Benefits of Tools</a:t>
            </a:r>
          </a:p>
          <a:p>
            <a:pPr lvl="1"/>
            <a:r>
              <a:rPr lang="en-US" sz="1500" dirty="0"/>
              <a:t>Memory Mitigation</a:t>
            </a:r>
          </a:p>
          <a:p>
            <a:pPr lvl="1"/>
            <a:r>
              <a:rPr lang="en-US" sz="1500" dirty="0"/>
              <a:t>Enhanced Expertise</a:t>
            </a:r>
          </a:p>
          <a:p>
            <a:pPr lvl="1"/>
            <a:r>
              <a:rPr lang="en-US" sz="1500" dirty="0"/>
              <a:t>Better Interpretability</a:t>
            </a:r>
          </a:p>
          <a:p>
            <a:pPr lvl="1"/>
            <a:r>
              <a:rPr lang="en-US" sz="1500" dirty="0"/>
              <a:t>Improved Robustness</a:t>
            </a:r>
          </a:p>
          <a:p>
            <a:pPr marL="615950" lvl="1" indent="0">
              <a:buNone/>
            </a:pPr>
            <a:endParaRPr lang="en-US" sz="800" dirty="0"/>
          </a:p>
          <a:p>
            <a:r>
              <a:rPr lang="en-US" sz="1600" b="1" i="1" dirty="0"/>
              <a:t>Benefits of Foundation Models</a:t>
            </a:r>
          </a:p>
          <a:p>
            <a:pPr lvl="1"/>
            <a:r>
              <a:rPr lang="en-US" sz="1500" dirty="0"/>
              <a:t>Improved Decision-Making and Reasoning Abilities</a:t>
            </a:r>
          </a:p>
          <a:p>
            <a:pPr lvl="1"/>
            <a:r>
              <a:rPr lang="en-US" sz="1500" dirty="0"/>
              <a:t>Better User Experience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E1F65-BA3F-E5AB-E2D9-DDF3E9E03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08650-5B3C-219E-B1BC-83979398D59C}"/>
              </a:ext>
            </a:extLst>
          </p:cNvPr>
          <p:cNvSpPr txBox="1"/>
          <p:nvPr/>
        </p:nvSpPr>
        <p:spPr>
          <a:xfrm>
            <a:off x="2496065" y="464325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Tool Learning with Foundation Models </a:t>
            </a:r>
            <a:r>
              <a:rPr lang="en-US" sz="1000" dirty="0">
                <a:hlinkClick r:id="rId2"/>
              </a:rPr>
              <a:t>[Qin et al., 2023 Survey Paper]</a:t>
            </a:r>
            <a:endParaRPr lang="en-US" sz="1000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0D2C931-0A20-333E-7657-6E13F00B6306}"/>
              </a:ext>
            </a:extLst>
          </p:cNvPr>
          <p:cNvSpPr/>
          <p:nvPr/>
        </p:nvSpPr>
        <p:spPr>
          <a:xfrm>
            <a:off x="5362832" y="1005016"/>
            <a:ext cx="263611" cy="2257168"/>
          </a:xfrm>
          <a:prstGeom prst="rightBrac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DB2BD-4D5E-B4E6-FA72-36179B624926}"/>
              </a:ext>
            </a:extLst>
          </p:cNvPr>
          <p:cNvSpPr txBox="1"/>
          <p:nvPr/>
        </p:nvSpPr>
        <p:spPr>
          <a:xfrm>
            <a:off x="5626443" y="1871990"/>
            <a:ext cx="1705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Combine the best of both worlds</a:t>
            </a:r>
          </a:p>
        </p:txBody>
      </p:sp>
    </p:spTree>
    <p:extLst>
      <p:ext uri="{BB962C8B-B14F-4D97-AF65-F5344CB8AC3E}">
        <p14:creationId xmlns:p14="http://schemas.microsoft.com/office/powerpoint/2010/main" val="400236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C87-E6BA-42B4-3A36-39FE6737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AB43A-A4FF-0717-448D-C9B830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906162"/>
            <a:ext cx="8667600" cy="40089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700" b="1" dirty="0"/>
              <a:t>Background Motivation</a:t>
            </a:r>
          </a:p>
          <a:p>
            <a:pPr>
              <a:buFont typeface="Wingdings" pitchFamily="2" charset="2"/>
              <a:buChar char="v"/>
            </a:pPr>
            <a:endParaRPr lang="en-US" sz="1700" b="1" dirty="0"/>
          </a:p>
          <a:p>
            <a:pPr>
              <a:buFont typeface="Wingdings" pitchFamily="2" charset="2"/>
              <a:buChar char="v"/>
            </a:pPr>
            <a:r>
              <a:rPr lang="en-US" sz="1700" b="1" dirty="0"/>
              <a:t>Tool Learning Framework Overview</a:t>
            </a:r>
          </a:p>
          <a:p>
            <a:pPr>
              <a:buFont typeface="Wingdings" pitchFamily="2" charset="2"/>
              <a:buChar char="v"/>
            </a:pPr>
            <a:endParaRPr lang="en-US" sz="1700" b="1" dirty="0"/>
          </a:p>
          <a:p>
            <a:pPr>
              <a:buFont typeface="Wingdings" pitchFamily="2" charset="2"/>
              <a:buChar char="v"/>
            </a:pPr>
            <a:r>
              <a:rPr lang="en-US" sz="1700" b="1" dirty="0"/>
              <a:t>Recent Research Trends in Scaling LLM Tool Usage Capability Effectively &amp; Efficiently</a:t>
            </a:r>
          </a:p>
          <a:p>
            <a:pPr>
              <a:buFont typeface="Wingdings" pitchFamily="2" charset="2"/>
              <a:buChar char="v"/>
            </a:pPr>
            <a:endParaRPr lang="en-US" sz="1700" b="1" dirty="0"/>
          </a:p>
          <a:p>
            <a:pPr>
              <a:buFont typeface="Wingdings" pitchFamily="2" charset="2"/>
              <a:buChar char="v"/>
            </a:pPr>
            <a:r>
              <a:rPr lang="en-US" sz="1700" b="1" dirty="0"/>
              <a:t>Benchmarks and Resources Summarization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0DC88-7129-5AAF-A9F0-2D36CF2779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3D51A-5FCF-7115-514B-36D835803D81}"/>
              </a:ext>
            </a:extLst>
          </p:cNvPr>
          <p:cNvSpPr txBox="1"/>
          <p:nvPr/>
        </p:nvSpPr>
        <p:spPr>
          <a:xfrm>
            <a:off x="3884229" y="1603967"/>
            <a:ext cx="356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⭐</a:t>
            </a:r>
          </a:p>
        </p:txBody>
      </p:sp>
    </p:spTree>
    <p:extLst>
      <p:ext uri="{BB962C8B-B14F-4D97-AF65-F5344CB8AC3E}">
        <p14:creationId xmlns:p14="http://schemas.microsoft.com/office/powerpoint/2010/main" val="29888739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4207</Words>
  <Application>Microsoft Macintosh PowerPoint</Application>
  <PresentationFormat>On-screen Show (16:9)</PresentationFormat>
  <Paragraphs>450</Paragraphs>
  <Slides>47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Noto Sans Symbols</vt:lpstr>
      <vt:lpstr>Arial</vt:lpstr>
      <vt:lpstr>Calibri</vt:lpstr>
      <vt:lpstr>Courier New</vt:lpstr>
      <vt:lpstr>Gill Sans</vt:lpstr>
      <vt:lpstr>Times New Roman</vt:lpstr>
      <vt:lpstr>Wingdings</vt:lpstr>
      <vt:lpstr>Simple Light</vt:lpstr>
      <vt:lpstr>Office Theme</vt:lpstr>
      <vt:lpstr>Tool Learning</vt:lpstr>
      <vt:lpstr>Outline</vt:lpstr>
      <vt:lpstr>Motivational Example</vt:lpstr>
      <vt:lpstr>The Underlying Paradigm Shift of Foundation Models</vt:lpstr>
      <vt:lpstr>The Underlying Paradigm Shift of Foundation Models</vt:lpstr>
      <vt:lpstr>The Underlying Paradigm Shift of Foundation Models</vt:lpstr>
      <vt:lpstr>Advantages in Tools Complementing Foundation Models</vt:lpstr>
      <vt:lpstr>Advantages in Tools Complementing Foundation Models</vt:lpstr>
      <vt:lpstr>Outline</vt:lpstr>
      <vt:lpstr>Components of Tool Learning</vt:lpstr>
      <vt:lpstr>Components of Tool Learning: the Tool Set</vt:lpstr>
      <vt:lpstr>Components of Tool Learning: the Tool Set</vt:lpstr>
      <vt:lpstr>Components of Tool Learning</vt:lpstr>
      <vt:lpstr>Components of Tool Learning: the Controller</vt:lpstr>
      <vt:lpstr>Components of Tool Learning: the Controller</vt:lpstr>
      <vt:lpstr>Components of Tool Learning</vt:lpstr>
      <vt:lpstr>Components of Tool Learning: the Perceiver</vt:lpstr>
      <vt:lpstr>Components of Tool Learning</vt:lpstr>
      <vt:lpstr>Components of Tool Learning: the Environment</vt:lpstr>
      <vt:lpstr>Components of Tool Learning: the Environment</vt:lpstr>
      <vt:lpstr>Components of Tool Learning: the Environment</vt:lpstr>
      <vt:lpstr>Training Models for Improved Tool Learning</vt:lpstr>
      <vt:lpstr>Training Models for Improved Tool Learning</vt:lpstr>
      <vt:lpstr>Training Models for Improved Tool Learning</vt:lpstr>
      <vt:lpstr>Training Models for Improved Tool Learning</vt:lpstr>
      <vt:lpstr>Training Models for Improved Tool Learning</vt:lpstr>
      <vt:lpstr>Training Models for Improved Tool Learning</vt:lpstr>
      <vt:lpstr>Outline</vt:lpstr>
      <vt:lpstr>Research Trends &amp; Considerations in Tool Learning Domain</vt:lpstr>
      <vt:lpstr>Research Trends &amp; Considerations in Tool Learning Domain</vt:lpstr>
      <vt:lpstr>Gorilla: Scaling LLM to Learn Tool Usage on Massive APIs</vt:lpstr>
      <vt:lpstr>Gorilla: Scaling LLM to Learn Tool Usage on Massive APIs</vt:lpstr>
      <vt:lpstr>Gorilla: Scaling LLM to Learn Tool Usage on Massive APIs</vt:lpstr>
      <vt:lpstr>Gorilla: Scaling LLM to Learn Tool Usage on Massive APIs</vt:lpstr>
      <vt:lpstr>ToolLLM: Expanding to 16000+ Real-World APIs for LLMs</vt:lpstr>
      <vt:lpstr>ToolLLM: Expanding to 16000+ Real-World APIs for LLMs</vt:lpstr>
      <vt:lpstr>ToolLLM: Expanding to 16000+ Real-World APIs for LLMs</vt:lpstr>
      <vt:lpstr>ToolLLM: Expanding to 16000+ Real-World APIs for LLMs</vt:lpstr>
      <vt:lpstr>ToolLLM: Expanding to 16000+ Real-World APIs for LLMs</vt:lpstr>
      <vt:lpstr>ToolLLM: Expanding to 16000+ Real-World APIs for LLMs</vt:lpstr>
      <vt:lpstr>ToolkenGPT: Tool Embeddings on Frozen LLMs</vt:lpstr>
      <vt:lpstr>ToolkenGPT: Tool Embeddings on Frozen LLMs</vt:lpstr>
      <vt:lpstr>ToolkenGPT: Tool Embeddings on Frozen LLMs</vt:lpstr>
      <vt:lpstr>ToolkenGPT: Tool Embeddings on Frozen LLMs</vt:lpstr>
      <vt:lpstr>Outline</vt:lpstr>
      <vt:lpstr>Current Benchmarks &amp; Data Resources in this Domain</vt:lpstr>
      <vt:lpstr>Current Benchmarks &amp; Data Resources in this Domain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Neural Models Self-Learning Symbolic Knowledge</dc:title>
  <cp:lastModifiedBy>Fung, Yi R</cp:lastModifiedBy>
  <cp:revision>214</cp:revision>
  <dcterms:modified xsi:type="dcterms:W3CDTF">2023-09-06T20:21:25Z</dcterms:modified>
</cp:coreProperties>
</file>