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  <p:sldMasterId id="2147483690" r:id="rId2"/>
  </p:sldMasterIdLst>
  <p:notesMasterIdLst>
    <p:notesMasterId r:id="rId14"/>
  </p:notesMasterIdLst>
  <p:sldIdLst>
    <p:sldId id="332" r:id="rId3"/>
    <p:sldId id="389" r:id="rId4"/>
    <p:sldId id="431" r:id="rId5"/>
    <p:sldId id="432" r:id="rId6"/>
    <p:sldId id="433" r:id="rId7"/>
    <p:sldId id="434" r:id="rId8"/>
    <p:sldId id="439" r:id="rId9"/>
    <p:sldId id="435" r:id="rId10"/>
    <p:sldId id="436" r:id="rId11"/>
    <p:sldId id="437" r:id="rId12"/>
    <p:sldId id="44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8B366B-6641-4040-B031-AB190A7A4ACE}">
  <a:tblStyle styleId="{3B8B366B-6641-4040-B031-AB190A7A4AC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90D8AD-6C58-4C35-BA52-F7CED643370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0116"/>
    <p:restoredTop sz="92822"/>
  </p:normalViewPr>
  <p:slideViewPr>
    <p:cSldViewPr snapToGrid="0">
      <p:cViewPr varScale="1">
        <p:scale>
          <a:sx n="128" d="100"/>
          <a:sy n="128" d="100"/>
        </p:scale>
        <p:origin x="35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4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9" name="Google Shape;289;p1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0" indent="0"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1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520262" y="841772"/>
            <a:ext cx="8103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520262" y="2701528"/>
            <a:ext cx="8103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28377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680282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0" y="0"/>
            <a:ext cx="9144000" cy="932400"/>
          </a:xfrm>
          <a:prstGeom prst="rect">
            <a:avLst/>
          </a:prstGeom>
          <a:solidFill>
            <a:srgbClr val="23262E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 rot="10800000" flipH="1">
            <a:off x="0" y="912140"/>
            <a:ext cx="9144000" cy="82500"/>
          </a:xfrm>
          <a:prstGeom prst="rect">
            <a:avLst/>
          </a:prstGeom>
          <a:solidFill>
            <a:srgbClr val="B1D100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28377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80282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342900" y="155121"/>
            <a:ext cx="741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Gill Sans"/>
              <a:buNone/>
              <a:defRPr b="0" i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457200" y="938891"/>
            <a:ext cx="82296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Gill Sans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Gill Sans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Gill Sans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Gill Sans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Gill Sans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311700" y="4663216"/>
            <a:ext cx="802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>
            <a:lvl1pPr marL="457200" lvl="0" indent="-266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Gill Sans"/>
              <a:buChar char="•"/>
              <a:defRPr sz="80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ill Sans"/>
              <a:buChar char="•"/>
              <a:defRPr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ill Sans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1">
  <p:cSld name="Title and Vertical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2"/>
          <p:cNvCxnSpPr/>
          <p:nvPr/>
        </p:nvCxnSpPr>
        <p:spPr>
          <a:xfrm>
            <a:off x="152399" y="741760"/>
            <a:ext cx="8787000" cy="1200"/>
          </a:xfrm>
          <a:prstGeom prst="straightConnector1">
            <a:avLst/>
          </a:prstGeom>
          <a:noFill/>
          <a:ln w="38100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2"/>
          <p:cNvCxnSpPr/>
          <p:nvPr/>
        </p:nvCxnSpPr>
        <p:spPr>
          <a:xfrm>
            <a:off x="152399" y="798910"/>
            <a:ext cx="8787000" cy="120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22"/>
          <p:cNvCxnSpPr/>
          <p:nvPr/>
        </p:nvCxnSpPr>
        <p:spPr>
          <a:xfrm>
            <a:off x="152399" y="4913711"/>
            <a:ext cx="8787000" cy="1200"/>
          </a:xfrm>
          <a:prstGeom prst="straightConnector1">
            <a:avLst/>
          </a:prstGeom>
          <a:noFill/>
          <a:ln w="38100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04;p22"/>
          <p:cNvCxnSpPr/>
          <p:nvPr/>
        </p:nvCxnSpPr>
        <p:spPr>
          <a:xfrm>
            <a:off x="152399" y="4856561"/>
            <a:ext cx="8787000" cy="120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0" y="86917"/>
            <a:ext cx="91440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0981"/>
              </a:buClr>
              <a:buSzPts val="3300"/>
              <a:buFont typeface="Calibri"/>
              <a:buNone/>
              <a:defRPr sz="3300" b="1">
                <a:solidFill>
                  <a:srgbClr val="1709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2pPr>
            <a:lvl3pPr lvl="2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3pPr>
            <a:lvl4pPr lvl="3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4pPr>
            <a:lvl5pPr lvl="4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5pPr>
            <a:lvl6pPr lvl="5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6pPr>
            <a:lvl7pPr lvl="6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7pPr>
            <a:lvl8pPr lvl="7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8pPr>
            <a:lvl9pPr lvl="8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228600" y="850106"/>
            <a:ext cx="8667600" cy="4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1100"/>
              <a:buFont typeface="Noto Sans Symbols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1100"/>
              <a:buFont typeface="Noto Sans Symbols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1100"/>
              <a:buFont typeface="Noto Sans Symbols"/>
              <a:buChar char="●"/>
              <a:defRPr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1100"/>
              <a:buFont typeface="Noto Sans Symbols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1400"/>
              <a:buFont typeface="Noto Sans Symbols"/>
              <a:buChar char="🕔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8909628" y="4926806"/>
            <a:ext cx="2346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283779" y="273844"/>
            <a:ext cx="8576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283779" y="836107"/>
            <a:ext cx="4231200" cy="3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2"/>
          </p:nvPr>
        </p:nvSpPr>
        <p:spPr>
          <a:xfrm>
            <a:off x="4629149" y="836106"/>
            <a:ext cx="4231200" cy="3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28377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680282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4"/>
          <p:cNvSpPr txBox="1">
            <a:spLocks noGrp="1"/>
          </p:cNvSpPr>
          <p:nvPr>
            <p:ph type="title"/>
          </p:nvPr>
        </p:nvSpPr>
        <p:spPr>
          <a:xfrm>
            <a:off x="361950" y="273844"/>
            <a:ext cx="8420100" cy="47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100" b="0" i="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4"/>
          <p:cNvSpPr txBox="1">
            <a:spLocks noGrp="1"/>
          </p:cNvSpPr>
          <p:nvPr>
            <p:ph type="body" idx="1"/>
          </p:nvPr>
        </p:nvSpPr>
        <p:spPr>
          <a:xfrm>
            <a:off x="361950" y="883921"/>
            <a:ext cx="8420100" cy="374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2A2F36"/>
              </a:buClr>
              <a:buSzPts val="1800"/>
              <a:buChar char="•"/>
              <a:defRPr>
                <a:solidFill>
                  <a:srgbClr val="2A2F3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85800" lvl="1" indent="-2476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A2F36"/>
              </a:buClr>
              <a:buSzPts val="1600"/>
              <a:buChar char="•"/>
              <a:defRPr>
                <a:solidFill>
                  <a:srgbClr val="2A2F3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028700" lvl="2" indent="-23812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A2F36"/>
              </a:buClr>
              <a:buSzPts val="1400"/>
              <a:buChar char="•"/>
              <a:defRPr>
                <a:solidFill>
                  <a:srgbClr val="2A2F3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A2F36"/>
              </a:buClr>
              <a:buSzPts val="1200"/>
              <a:buChar char="•"/>
              <a:defRPr>
                <a:solidFill>
                  <a:srgbClr val="2A2F3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7145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A2F36"/>
              </a:buClr>
              <a:buSzPts val="1200"/>
              <a:buChar char="•"/>
              <a:defRPr>
                <a:solidFill>
                  <a:srgbClr val="2A2F3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4"/>
          <p:cNvSpPr txBox="1">
            <a:spLocks noGrp="1"/>
          </p:cNvSpPr>
          <p:nvPr>
            <p:ph type="dt" idx="10"/>
          </p:nvPr>
        </p:nvSpPr>
        <p:spPr>
          <a:xfrm>
            <a:off x="361950" y="4767263"/>
            <a:ext cx="2324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324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1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83779" y="273844"/>
            <a:ext cx="8576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83779" y="835573"/>
            <a:ext cx="8576400" cy="3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8377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80282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 rot="10800000" flipH="1">
            <a:off x="0" y="-204"/>
            <a:ext cx="9144000" cy="82500"/>
          </a:xfrm>
          <a:prstGeom prst="rect">
            <a:avLst/>
          </a:prstGeom>
          <a:solidFill>
            <a:srgbClr val="B1D100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" y="0"/>
            <a:ext cx="2242200" cy="82500"/>
          </a:xfrm>
          <a:prstGeom prst="rect">
            <a:avLst/>
          </a:prstGeom>
          <a:solidFill>
            <a:srgbClr val="23262E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9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hengji@illinois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s://blender.cs.illinois.edu/paper/infosurgeon2021.pdf" TargetMode="Externa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blender.cs.illinois.edu/paper/reversecot2023.pdf" TargetMode="Externa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arxiv.org/abs/2202.07615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8"/>
          <p:cNvSpPr txBox="1">
            <a:spLocks noGrp="1"/>
          </p:cNvSpPr>
          <p:nvPr>
            <p:ph type="ctrTitle"/>
          </p:nvPr>
        </p:nvSpPr>
        <p:spPr>
          <a:xfrm>
            <a:off x="282782" y="916145"/>
            <a:ext cx="9936162" cy="109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Project Overview</a:t>
            </a:r>
            <a:endParaRPr sz="3600" b="1" i="0" u="none" strike="noStrike" cap="none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8"/>
          <p:cNvSpPr txBox="1">
            <a:spLocks noGrp="1"/>
          </p:cNvSpPr>
          <p:nvPr>
            <p:ph type="subTitle" idx="1"/>
          </p:nvPr>
        </p:nvSpPr>
        <p:spPr>
          <a:xfrm>
            <a:off x="0" y="2114550"/>
            <a:ext cx="8914258" cy="202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40"/>
              <a:buFont typeface="Noto Sans Symbols"/>
              <a:buNone/>
            </a:pPr>
            <a:r>
              <a:rPr lang="en-US" sz="32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Heng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Ji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2240"/>
              <a:buFont typeface="Noto Sans Symbols"/>
              <a:buNone/>
            </a:pPr>
            <a:r>
              <a:rPr lang="en-US" sz="32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hengji@illinois.edu</a:t>
            </a:r>
            <a:endParaRPr lang="en-US" sz="3200" b="0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2240"/>
              <a:buFont typeface="Noto Sans Symbols"/>
              <a:buNone/>
            </a:pPr>
            <a:endParaRPr lang="en-US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2240"/>
              <a:buFont typeface="Noto Sans Symbols"/>
              <a:buNone/>
            </a:pPr>
            <a:endParaRPr lang="en-U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3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D35FD1-88EF-2748-A642-E9F0A411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15" y="742223"/>
            <a:ext cx="9003072" cy="3512861"/>
          </a:xfrm>
        </p:spPr>
        <p:txBody>
          <a:bodyPr>
            <a:normAutofit/>
          </a:bodyPr>
          <a:lstStyle/>
          <a:p>
            <a:pPr marL="139697" indent="0">
              <a:buNone/>
            </a:pPr>
            <a:r>
              <a:rPr lang="en-US" altLang="zh-TW" sz="1575" dirty="0"/>
              <a:t>Reference: </a:t>
            </a:r>
            <a:r>
              <a:rPr lang="en-US" altLang="zh-TW" sz="1575" dirty="0" smtClean="0"/>
              <a:t>https</a:t>
            </a:r>
            <a:r>
              <a:rPr lang="en-US" altLang="zh-TW" sz="1575" dirty="0"/>
              <a:t>://</a:t>
            </a:r>
            <a:r>
              <a:rPr lang="en-US" altLang="zh-TW" sz="1575" dirty="0" err="1" smtClean="0"/>
              <a:t>blender.cs.illinois.edu</a:t>
            </a:r>
            <a:r>
              <a:rPr lang="en-US" altLang="zh-TW" sz="1575" dirty="0" smtClean="0"/>
              <a:t>/paper/mumuqa2022.pdf</a:t>
            </a:r>
            <a:endParaRPr lang="en-US" altLang="zh-TW" sz="157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51B8E-BC55-9749-856B-4DBD40F52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34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#9: Question Answering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Mentor: </a:t>
            </a:r>
            <a:r>
              <a:rPr lang="en-US" b="1" dirty="0" err="1" smtClean="0">
                <a:latin typeface="+mn-lt"/>
              </a:rPr>
              <a:t>Revanth</a:t>
            </a:r>
            <a:r>
              <a:rPr lang="en-US" b="1" dirty="0" smtClean="0">
                <a:latin typeface="+mn-lt"/>
              </a:rPr>
              <a:t> Reddy</a:t>
            </a:r>
            <a:endParaRPr lang="en-US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73200"/>
            <a:ext cx="7810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4A1CD87-784D-394B-97C0-FC470419E9A5}"/>
              </a:ext>
            </a:extLst>
          </p:cNvPr>
          <p:cNvSpPr/>
          <p:nvPr/>
        </p:nvSpPr>
        <p:spPr>
          <a:xfrm>
            <a:off x="3793102" y="4693835"/>
            <a:ext cx="2371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/>
              <a:t>InfoSurgeon</a:t>
            </a:r>
            <a:endParaRPr lang="en-US" sz="24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6FC03EA-B4D9-9245-BE76-08E73A39657C}"/>
              </a:ext>
            </a:extLst>
          </p:cNvPr>
          <p:cNvSpPr/>
          <p:nvPr/>
        </p:nvSpPr>
        <p:spPr>
          <a:xfrm>
            <a:off x="32412" y="1506355"/>
            <a:ext cx="3184072" cy="32054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0C1390B-B52F-1E49-801B-D69B3AAFA841}"/>
              </a:ext>
            </a:extLst>
          </p:cNvPr>
          <p:cNvSpPr/>
          <p:nvPr/>
        </p:nvSpPr>
        <p:spPr>
          <a:xfrm>
            <a:off x="1523339" y="2114590"/>
            <a:ext cx="1619661" cy="9674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4D81DE-F349-5C48-8DBD-6803F6E19DC4}"/>
              </a:ext>
            </a:extLst>
          </p:cNvPr>
          <p:cNvSpPr/>
          <p:nvPr/>
        </p:nvSpPr>
        <p:spPr>
          <a:xfrm>
            <a:off x="1510672" y="3159621"/>
            <a:ext cx="1638629" cy="48309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9CA97A1-84DF-0642-979D-9A85084F40E1}"/>
              </a:ext>
            </a:extLst>
          </p:cNvPr>
          <p:cNvSpPr txBox="1"/>
          <p:nvPr/>
        </p:nvSpPr>
        <p:spPr>
          <a:xfrm>
            <a:off x="65070" y="1551682"/>
            <a:ext cx="1951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</a:rPr>
              <a:t>bbc.com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1092AAA-D3FB-8C43-B6F4-04154834C96D}"/>
              </a:ext>
            </a:extLst>
          </p:cNvPr>
          <p:cNvSpPr txBox="1"/>
          <p:nvPr/>
        </p:nvSpPr>
        <p:spPr>
          <a:xfrm>
            <a:off x="48740" y="1744653"/>
            <a:ext cx="3269923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3" dirty="0"/>
              <a:t>Police Brutality in HK at new Extreme Levels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6029E41-B28A-DC4D-8559-9C064023D9C4}"/>
              </a:ext>
            </a:extLst>
          </p:cNvPr>
          <p:cNvSpPr/>
          <p:nvPr/>
        </p:nvSpPr>
        <p:spPr>
          <a:xfrm>
            <a:off x="48737" y="1982960"/>
            <a:ext cx="1467068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 11, 2019    Lisa Lu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18166D-05CE-5847-B506-024BFDB86722}"/>
              </a:ext>
            </a:extLst>
          </p:cNvPr>
          <p:cNvSpPr/>
          <p:nvPr/>
        </p:nvSpPr>
        <p:spPr>
          <a:xfrm>
            <a:off x="1506430" y="3141809"/>
            <a:ext cx="1680695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3" dirty="0"/>
              <a:t>HK police shoot cold bullets at protestors from hidden corners.</a:t>
            </a:r>
          </a:p>
        </p:txBody>
      </p:sp>
      <p:pic>
        <p:nvPicPr>
          <p:cNvPr id="13" name="Picture 12" descr="A picture containing text, crowd&#10;&#10;Description automatically generated">
            <a:extLst>
              <a:ext uri="{FF2B5EF4-FFF2-40B4-BE49-F238E27FC236}">
                <a16:creationId xmlns="" xmlns:a16="http://schemas.microsoft.com/office/drawing/2014/main" id="{DA9358AF-AB49-0B49-BC1C-700E63DB3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44" b="19853"/>
          <a:stretch/>
        </p:blipFill>
        <p:spPr>
          <a:xfrm>
            <a:off x="1609715" y="2145205"/>
            <a:ext cx="1462769" cy="9062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BD09DD1-1D0E-EC4D-A935-054A37991D6E}"/>
              </a:ext>
            </a:extLst>
          </p:cNvPr>
          <p:cNvSpPr/>
          <p:nvPr/>
        </p:nvSpPr>
        <p:spPr>
          <a:xfrm>
            <a:off x="3476927" y="1945822"/>
            <a:ext cx="3328795" cy="266909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4290277-B1AB-C64E-AAAD-8C5409EAB504}"/>
              </a:ext>
            </a:extLst>
          </p:cNvPr>
          <p:cNvCxnSpPr>
            <a:cxnSpLocks/>
          </p:cNvCxnSpPr>
          <p:nvPr/>
        </p:nvCxnSpPr>
        <p:spPr>
          <a:xfrm>
            <a:off x="3249712" y="3051440"/>
            <a:ext cx="22859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66FE0806-1F21-5644-A351-8CC933D3DD0D}"/>
              </a:ext>
            </a:extLst>
          </p:cNvPr>
          <p:cNvCxnSpPr>
            <a:cxnSpLocks/>
          </p:cNvCxnSpPr>
          <p:nvPr/>
        </p:nvCxnSpPr>
        <p:spPr>
          <a:xfrm>
            <a:off x="6809566" y="2107655"/>
            <a:ext cx="277582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rapezoid 16">
            <a:extLst>
              <a:ext uri="{FF2B5EF4-FFF2-40B4-BE49-F238E27FC236}">
                <a16:creationId xmlns="" xmlns:a16="http://schemas.microsoft.com/office/drawing/2014/main" id="{538FBB95-A992-F341-8C8E-778DA085BF93}"/>
              </a:ext>
            </a:extLst>
          </p:cNvPr>
          <p:cNvSpPr/>
          <p:nvPr/>
        </p:nvSpPr>
        <p:spPr>
          <a:xfrm>
            <a:off x="7594772" y="1732929"/>
            <a:ext cx="1020536" cy="500065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1A7A4AD-D5FA-954D-A5C2-1B5B31FD1FC8}"/>
              </a:ext>
            </a:extLst>
          </p:cNvPr>
          <p:cNvSpPr/>
          <p:nvPr/>
        </p:nvSpPr>
        <p:spPr>
          <a:xfrm>
            <a:off x="7869278" y="1844457"/>
            <a:ext cx="4844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GNN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13E1D2D-BEDF-274B-A9ED-2C59392F3584}"/>
              </a:ext>
            </a:extLst>
          </p:cNvPr>
          <p:cNvSpPr/>
          <p:nvPr/>
        </p:nvSpPr>
        <p:spPr>
          <a:xfrm>
            <a:off x="4504871" y="4276265"/>
            <a:ext cx="2061783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25" u="sng" dirty="0"/>
              <a:t>IE / KG Representation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10EEE6B3-A956-D847-8F17-F895BFBE7E3E}"/>
              </a:ext>
            </a:extLst>
          </p:cNvPr>
          <p:cNvCxnSpPr>
            <a:cxnSpLocks/>
          </p:cNvCxnSpPr>
          <p:nvPr/>
        </p:nvCxnSpPr>
        <p:spPr>
          <a:xfrm>
            <a:off x="8247862" y="2317322"/>
            <a:ext cx="113467" cy="40166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E021D4A9-26C3-3E4E-AFB9-35B40AED2CB7}"/>
              </a:ext>
            </a:extLst>
          </p:cNvPr>
          <p:cNvCxnSpPr>
            <a:cxnSpLocks/>
          </p:cNvCxnSpPr>
          <p:nvPr/>
        </p:nvCxnSpPr>
        <p:spPr>
          <a:xfrm flipH="1">
            <a:off x="7845150" y="2310308"/>
            <a:ext cx="88047" cy="40868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394AAAD-38EA-CB41-99EF-7BF1D228C465}"/>
              </a:ext>
            </a:extLst>
          </p:cNvPr>
          <p:cNvSpPr/>
          <p:nvPr/>
        </p:nvSpPr>
        <p:spPr>
          <a:xfrm>
            <a:off x="7390176" y="2752507"/>
            <a:ext cx="625585" cy="552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0B3A579-F6D6-DF4A-86EF-50C88BEB9D43}"/>
              </a:ext>
            </a:extLst>
          </p:cNvPr>
          <p:cNvSpPr/>
          <p:nvPr/>
        </p:nvSpPr>
        <p:spPr>
          <a:xfrm>
            <a:off x="7303808" y="2819342"/>
            <a:ext cx="81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Graph 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Classifier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784AD8D-8D12-374D-9845-96A8844719B0}"/>
              </a:ext>
            </a:extLst>
          </p:cNvPr>
          <p:cNvSpPr/>
          <p:nvPr/>
        </p:nvSpPr>
        <p:spPr>
          <a:xfrm>
            <a:off x="8227831" y="2752509"/>
            <a:ext cx="625585" cy="552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EC1EDE0-E50E-8845-8070-867865D0D5AF}"/>
              </a:ext>
            </a:extLst>
          </p:cNvPr>
          <p:cNvSpPr/>
          <p:nvPr/>
        </p:nvSpPr>
        <p:spPr>
          <a:xfrm>
            <a:off x="8133427" y="2810516"/>
            <a:ext cx="813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Edge 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Classifier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B1CBB5EF-36AB-4143-B9D3-A3091CBE5E39}"/>
              </a:ext>
            </a:extLst>
          </p:cNvPr>
          <p:cNvCxnSpPr>
            <a:cxnSpLocks/>
          </p:cNvCxnSpPr>
          <p:nvPr/>
        </p:nvCxnSpPr>
        <p:spPr>
          <a:xfrm>
            <a:off x="7706639" y="3346772"/>
            <a:ext cx="0" cy="25385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80D864A-3A6A-4748-A754-FEA4DCD31B7B}"/>
              </a:ext>
            </a:extLst>
          </p:cNvPr>
          <p:cNvSpPr txBox="1"/>
          <p:nvPr/>
        </p:nvSpPr>
        <p:spPr>
          <a:xfrm>
            <a:off x="7434519" y="3585660"/>
            <a:ext cx="5373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Real /</a:t>
            </a:r>
          </a:p>
          <a:p>
            <a:r>
              <a:rPr lang="en-US" sz="1050" i="1" dirty="0"/>
              <a:t>Fake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1145DCF4-AE1D-1A45-A3C6-B15959BF4CC9}"/>
              </a:ext>
            </a:extLst>
          </p:cNvPr>
          <p:cNvCxnSpPr>
            <a:cxnSpLocks/>
          </p:cNvCxnSpPr>
          <p:nvPr/>
        </p:nvCxnSpPr>
        <p:spPr>
          <a:xfrm>
            <a:off x="8495691" y="3346777"/>
            <a:ext cx="0" cy="25385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5E17E81-63ED-5B46-B802-7161D30D7AE3}"/>
              </a:ext>
            </a:extLst>
          </p:cNvPr>
          <p:cNvSpPr txBox="1"/>
          <p:nvPr/>
        </p:nvSpPr>
        <p:spPr>
          <a:xfrm>
            <a:off x="8041925" y="3580043"/>
            <a:ext cx="108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Misinformative</a:t>
            </a:r>
          </a:p>
          <a:p>
            <a:r>
              <a:rPr lang="en-US" sz="1200" i="1" dirty="0"/>
              <a:t>Knowledge </a:t>
            </a:r>
          </a:p>
          <a:p>
            <a:r>
              <a:rPr lang="en-US" sz="1200" i="1" dirty="0"/>
              <a:t>Elements: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6039010-B6BF-464C-B724-ACB1CC1D8E30}"/>
              </a:ext>
            </a:extLst>
          </p:cNvPr>
          <p:cNvSpPr/>
          <p:nvPr/>
        </p:nvSpPr>
        <p:spPr>
          <a:xfrm>
            <a:off x="32407" y="2234118"/>
            <a:ext cx="15967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Police brutality has risen to a new, extreme level in HK this past weekend. HK police started shooting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protestors on the streets, including the unarmed, peaceful protestors. One notable incidence involved 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FA3BBAC-F0C6-C840-A8EF-BACC35738F9E}"/>
              </a:ext>
            </a:extLst>
          </p:cNvPr>
          <p:cNvSpPr/>
          <p:nvPr/>
        </p:nvSpPr>
        <p:spPr>
          <a:xfrm>
            <a:off x="32406" y="3683601"/>
            <a:ext cx="31105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woman at the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Tsim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Sha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Tsui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bus stop being shot in the eye by a policeman hiding behind corners. No warning was issued beforehand, and the woman was permanently blinded. Local activists are avidly calling for international attention on the HK police brutality.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A7B38BD-EE19-DB48-B855-2B105F31EA56}"/>
              </a:ext>
            </a:extLst>
          </p:cNvPr>
          <p:cNvSpPr txBox="1"/>
          <p:nvPr/>
        </p:nvSpPr>
        <p:spPr>
          <a:xfrm>
            <a:off x="7020121" y="4210957"/>
            <a:ext cx="21678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{&lt;</a:t>
            </a:r>
            <a:r>
              <a:rPr lang="en-US" sz="1050" dirty="0"/>
              <a:t>police, located in, hidden corner</a:t>
            </a:r>
            <a:r>
              <a:rPr lang="en-US" sz="900" dirty="0"/>
              <a:t>&gt;, </a:t>
            </a:r>
            <a:br>
              <a:rPr lang="en-US" sz="900" dirty="0"/>
            </a:br>
            <a:r>
              <a:rPr lang="en-US" sz="900" dirty="0"/>
              <a:t>&lt;</a:t>
            </a:r>
            <a:r>
              <a:rPr lang="en-US" sz="1050" dirty="0"/>
              <a:t>police, blinded, the woman</a:t>
            </a:r>
            <a:r>
              <a:rPr lang="en-US" sz="900" dirty="0"/>
              <a:t>&gt;}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8B9BCB85-F0A9-C245-8989-DA937575FA3A}"/>
              </a:ext>
            </a:extLst>
          </p:cNvPr>
          <p:cNvSpPr/>
          <p:nvPr/>
        </p:nvSpPr>
        <p:spPr>
          <a:xfrm>
            <a:off x="3799695" y="3080908"/>
            <a:ext cx="299567" cy="274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CF27FC9C-AEB9-5441-8BC4-C3AEACDA8A1E}"/>
              </a:ext>
            </a:extLst>
          </p:cNvPr>
          <p:cNvSpPr/>
          <p:nvPr/>
        </p:nvSpPr>
        <p:spPr>
          <a:xfrm>
            <a:off x="3799695" y="3443818"/>
            <a:ext cx="299567" cy="27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D034F764-A33D-B546-9D9F-9919155AA66B}"/>
              </a:ext>
            </a:extLst>
          </p:cNvPr>
          <p:cNvSpPr/>
          <p:nvPr/>
        </p:nvSpPr>
        <p:spPr>
          <a:xfrm>
            <a:off x="3794113" y="2713614"/>
            <a:ext cx="299567" cy="2744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2E8A9E9-999D-1646-A625-360BFE133424}"/>
              </a:ext>
            </a:extLst>
          </p:cNvPr>
          <p:cNvSpPr/>
          <p:nvPr/>
        </p:nvSpPr>
        <p:spPr>
          <a:xfrm>
            <a:off x="3411384" y="2219676"/>
            <a:ext cx="11532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Head</a:t>
            </a:r>
          </a:p>
          <a:p>
            <a:pPr algn="ctr"/>
            <a:r>
              <a:rPr lang="en-US" sz="1050" dirty="0"/>
              <a:t>Nodes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0A2AD24C-9E72-514B-96BA-7AB6A02C5B67}"/>
              </a:ext>
            </a:extLst>
          </p:cNvPr>
          <p:cNvSpPr/>
          <p:nvPr/>
        </p:nvSpPr>
        <p:spPr>
          <a:xfrm>
            <a:off x="5500075" y="2779833"/>
            <a:ext cx="206813" cy="177488"/>
          </a:xfrm>
          <a:prstGeom prst="ellipse">
            <a:avLst/>
          </a:prstGeom>
          <a:solidFill>
            <a:srgbClr val="FB778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49F720C1-F36A-9D4B-B392-C3D23C18B453}"/>
              </a:ext>
            </a:extLst>
          </p:cNvPr>
          <p:cNvCxnSpPr>
            <a:cxnSpLocks/>
            <a:endCxn id="68" idx="2"/>
          </p:cNvCxnSpPr>
          <p:nvPr/>
        </p:nvCxnSpPr>
        <p:spPr>
          <a:xfrm flipV="1">
            <a:off x="4094025" y="2599991"/>
            <a:ext cx="509777" cy="2267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BE860336-DBA9-C14A-ACE6-563BCFADC029}"/>
              </a:ext>
            </a:extLst>
          </p:cNvPr>
          <p:cNvCxnSpPr>
            <a:cxnSpLocks/>
            <a:endCxn id="68" idx="3"/>
          </p:cNvCxnSpPr>
          <p:nvPr/>
        </p:nvCxnSpPr>
        <p:spPr>
          <a:xfrm flipV="1">
            <a:off x="4110401" y="2662747"/>
            <a:ext cx="523688" cy="556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CD18C294-E63E-6248-91E3-B72A2CEE584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4099260" y="3218152"/>
            <a:ext cx="604671" cy="5117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DE61F9E1-06E8-354B-AD2C-C36EDB3FE015}"/>
              </a:ext>
            </a:extLst>
          </p:cNvPr>
          <p:cNvCxnSpPr>
            <a:cxnSpLocks/>
            <a:stCxn id="33" idx="6"/>
            <a:endCxn id="70" idx="2"/>
          </p:cNvCxnSpPr>
          <p:nvPr/>
        </p:nvCxnSpPr>
        <p:spPr>
          <a:xfrm flipV="1">
            <a:off x="4099260" y="3085700"/>
            <a:ext cx="821150" cy="1324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AF3B19E6-6082-F043-82CF-0A77C866CB72}"/>
              </a:ext>
            </a:extLst>
          </p:cNvPr>
          <p:cNvCxnSpPr>
            <a:cxnSpLocks/>
            <a:stCxn id="34" idx="6"/>
            <a:endCxn id="68" idx="3"/>
          </p:cNvCxnSpPr>
          <p:nvPr/>
        </p:nvCxnSpPr>
        <p:spPr>
          <a:xfrm flipV="1">
            <a:off x="4099262" y="2662747"/>
            <a:ext cx="534827" cy="9183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93F5B857-3ADE-624E-B3A4-F536DC95C1AB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4090951" y="2846911"/>
            <a:ext cx="1409120" cy="216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BB13CC3E-CF20-7945-B043-2C94443609D1}"/>
              </a:ext>
            </a:extLst>
          </p:cNvPr>
          <p:cNvCxnSpPr>
            <a:cxnSpLocks/>
          </p:cNvCxnSpPr>
          <p:nvPr/>
        </p:nvCxnSpPr>
        <p:spPr>
          <a:xfrm>
            <a:off x="4094026" y="2841683"/>
            <a:ext cx="828241" cy="1772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A33201D9-A089-254A-84E0-149CAE0D4E93}"/>
              </a:ext>
            </a:extLst>
          </p:cNvPr>
          <p:cNvCxnSpPr>
            <a:cxnSpLocks/>
          </p:cNvCxnSpPr>
          <p:nvPr/>
        </p:nvCxnSpPr>
        <p:spPr>
          <a:xfrm flipV="1">
            <a:off x="4110399" y="3489592"/>
            <a:ext cx="1603988" cy="989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DBF2121D-73E4-4340-91F2-89660B0D740A}"/>
              </a:ext>
            </a:extLst>
          </p:cNvPr>
          <p:cNvCxnSpPr>
            <a:cxnSpLocks/>
            <a:stCxn id="34" idx="6"/>
          </p:cNvCxnSpPr>
          <p:nvPr/>
        </p:nvCxnSpPr>
        <p:spPr>
          <a:xfrm flipV="1">
            <a:off x="4099260" y="3169526"/>
            <a:ext cx="823004" cy="4115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C29A0274-5364-8948-A580-8231343F86B6}"/>
              </a:ext>
            </a:extLst>
          </p:cNvPr>
          <p:cNvCxnSpPr>
            <a:cxnSpLocks/>
          </p:cNvCxnSpPr>
          <p:nvPr/>
        </p:nvCxnSpPr>
        <p:spPr>
          <a:xfrm>
            <a:off x="4103560" y="3221391"/>
            <a:ext cx="1576255" cy="1929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EB57930A-0EBE-0A48-A1BC-E39530067F31}"/>
              </a:ext>
            </a:extLst>
          </p:cNvPr>
          <p:cNvCxnSpPr>
            <a:cxnSpLocks/>
          </p:cNvCxnSpPr>
          <p:nvPr/>
        </p:nvCxnSpPr>
        <p:spPr>
          <a:xfrm>
            <a:off x="4103558" y="3586289"/>
            <a:ext cx="570086" cy="20640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8E55D59E-0DC3-6645-B786-E6B4BC4347CD}"/>
              </a:ext>
            </a:extLst>
          </p:cNvPr>
          <p:cNvCxnSpPr>
            <a:cxnSpLocks/>
          </p:cNvCxnSpPr>
          <p:nvPr/>
        </p:nvCxnSpPr>
        <p:spPr>
          <a:xfrm>
            <a:off x="4095014" y="2870182"/>
            <a:ext cx="682037" cy="8337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77A9CC57-D5A8-3448-94B6-9E9F37817668}"/>
              </a:ext>
            </a:extLst>
          </p:cNvPr>
          <p:cNvCxnSpPr>
            <a:cxnSpLocks/>
          </p:cNvCxnSpPr>
          <p:nvPr/>
        </p:nvCxnSpPr>
        <p:spPr>
          <a:xfrm>
            <a:off x="4095718" y="2870182"/>
            <a:ext cx="1593326" cy="6103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6D4B7145-3311-2040-9C75-0BDB58EEBE88}"/>
              </a:ext>
            </a:extLst>
          </p:cNvPr>
          <p:cNvCxnSpPr>
            <a:cxnSpLocks/>
            <a:stCxn id="34" idx="6"/>
            <a:endCxn id="37" idx="3"/>
          </p:cNvCxnSpPr>
          <p:nvPr/>
        </p:nvCxnSpPr>
        <p:spPr>
          <a:xfrm flipV="1">
            <a:off x="4099260" y="2931328"/>
            <a:ext cx="1431101" cy="6497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8EDDB146-ECC3-B64C-B6BF-872B42883F91}"/>
              </a:ext>
            </a:extLst>
          </p:cNvPr>
          <p:cNvSpPr/>
          <p:nvPr/>
        </p:nvSpPr>
        <p:spPr>
          <a:xfrm>
            <a:off x="4598662" y="2303729"/>
            <a:ext cx="4006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HK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034EB842-5C83-E644-917A-C76B77163D67}"/>
              </a:ext>
            </a:extLst>
          </p:cNvPr>
          <p:cNvSpPr/>
          <p:nvPr/>
        </p:nvSpPr>
        <p:spPr>
          <a:xfrm>
            <a:off x="5287027" y="2524061"/>
            <a:ext cx="10042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protestors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3C7D88A0-FFD5-C247-9A4F-1DBB05061C5B}"/>
              </a:ext>
            </a:extLst>
          </p:cNvPr>
          <p:cNvSpPr/>
          <p:nvPr/>
        </p:nvSpPr>
        <p:spPr>
          <a:xfrm>
            <a:off x="5743090" y="3108858"/>
            <a:ext cx="7350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woman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59AC1661-57AD-244D-A354-CB5612A3FC9B}"/>
              </a:ext>
            </a:extLst>
          </p:cNvPr>
          <p:cNvSpPr/>
          <p:nvPr/>
        </p:nvSpPr>
        <p:spPr>
          <a:xfrm>
            <a:off x="4432956" y="3863894"/>
            <a:ext cx="7977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activists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D53AE726-1D00-C948-9BB5-C278A96F5A03}"/>
              </a:ext>
            </a:extLst>
          </p:cNvPr>
          <p:cNvSpPr/>
          <p:nvPr/>
        </p:nvSpPr>
        <p:spPr>
          <a:xfrm>
            <a:off x="5771047" y="3693509"/>
            <a:ext cx="10518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Tsim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Sha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Tsui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 stop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BCDFF5D2-CE2A-9D4F-98C6-DEBEFFA0DAA5}"/>
              </a:ext>
            </a:extLst>
          </p:cNvPr>
          <p:cNvCxnSpPr>
            <a:cxnSpLocks/>
          </p:cNvCxnSpPr>
          <p:nvPr/>
        </p:nvCxnSpPr>
        <p:spPr>
          <a:xfrm>
            <a:off x="5915202" y="3462612"/>
            <a:ext cx="232660" cy="7200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B7D8ACC0-3AB4-FA43-902B-BB98F8E8C1B7}"/>
              </a:ext>
            </a:extLst>
          </p:cNvPr>
          <p:cNvCxnSpPr>
            <a:cxnSpLocks/>
            <a:stCxn id="68" idx="5"/>
            <a:endCxn id="70" idx="1"/>
          </p:cNvCxnSpPr>
          <p:nvPr/>
        </p:nvCxnSpPr>
        <p:spPr>
          <a:xfrm>
            <a:off x="4780329" y="2662741"/>
            <a:ext cx="170371" cy="36020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445C32CC-08EC-5C4C-985D-61F81D45AB69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5130042" y="2931323"/>
            <a:ext cx="400321" cy="18600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13A2D75E-6F98-0E47-9BCE-E158A05002A0}"/>
              </a:ext>
            </a:extLst>
          </p:cNvPr>
          <p:cNvCxnSpPr>
            <a:cxnSpLocks/>
          </p:cNvCxnSpPr>
          <p:nvPr/>
        </p:nvCxnSpPr>
        <p:spPr>
          <a:xfrm>
            <a:off x="5114787" y="3121055"/>
            <a:ext cx="599605" cy="217979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CD88E6C8-AF64-7541-8BC8-47C382ED0FD9}"/>
              </a:ext>
            </a:extLst>
          </p:cNvPr>
          <p:cNvCxnSpPr>
            <a:cxnSpLocks/>
          </p:cNvCxnSpPr>
          <p:nvPr/>
        </p:nvCxnSpPr>
        <p:spPr>
          <a:xfrm>
            <a:off x="5660560" y="2955903"/>
            <a:ext cx="137309" cy="35195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0B30B6DF-B07C-F841-ABFB-B8020BD91800}"/>
              </a:ext>
            </a:extLst>
          </p:cNvPr>
          <p:cNvCxnSpPr>
            <a:cxnSpLocks/>
            <a:stCxn id="70" idx="4"/>
          </p:cNvCxnSpPr>
          <p:nvPr/>
        </p:nvCxnSpPr>
        <p:spPr>
          <a:xfrm flipH="1">
            <a:off x="4777053" y="3174440"/>
            <a:ext cx="246766" cy="5295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AC34FA14-3F33-A84B-9FC9-DB115990F054}"/>
              </a:ext>
            </a:extLst>
          </p:cNvPr>
          <p:cNvCxnSpPr>
            <a:cxnSpLocks/>
          </p:cNvCxnSpPr>
          <p:nvPr/>
        </p:nvCxnSpPr>
        <p:spPr>
          <a:xfrm>
            <a:off x="5738517" y="2844289"/>
            <a:ext cx="552742" cy="818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A736D116-D09D-8B40-B67A-021BAD6012D0}"/>
              </a:ext>
            </a:extLst>
          </p:cNvPr>
          <p:cNvSpPr/>
          <p:nvPr/>
        </p:nvSpPr>
        <p:spPr>
          <a:xfrm>
            <a:off x="6064821" y="2707160"/>
            <a:ext cx="7855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FB800867-1827-274F-BD19-FC47832C0A4B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5071292" y="3178983"/>
            <a:ext cx="220563" cy="227786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02A40FC9-F638-6846-8954-005BAE9C4183}"/>
              </a:ext>
            </a:extLst>
          </p:cNvPr>
          <p:cNvSpPr/>
          <p:nvPr/>
        </p:nvSpPr>
        <p:spPr>
          <a:xfrm>
            <a:off x="5678590" y="3340729"/>
            <a:ext cx="206813" cy="177488"/>
          </a:xfrm>
          <a:prstGeom prst="ellipse">
            <a:avLst/>
          </a:prstGeom>
          <a:solidFill>
            <a:srgbClr val="FB778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69623273-02BE-F543-9B8D-FB6A92C399B8}"/>
              </a:ext>
            </a:extLst>
          </p:cNvPr>
          <p:cNvSpPr/>
          <p:nvPr/>
        </p:nvSpPr>
        <p:spPr>
          <a:xfrm>
            <a:off x="6161412" y="3516022"/>
            <a:ext cx="206813" cy="177488"/>
          </a:xfrm>
          <a:prstGeom prst="ellipse">
            <a:avLst/>
          </a:prstGeom>
          <a:solidFill>
            <a:srgbClr val="FB778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A426EE40-412E-C24B-AC78-49C8AD7F0E36}"/>
              </a:ext>
            </a:extLst>
          </p:cNvPr>
          <p:cNvSpPr/>
          <p:nvPr/>
        </p:nvSpPr>
        <p:spPr>
          <a:xfrm>
            <a:off x="4603802" y="2511252"/>
            <a:ext cx="206813" cy="177488"/>
          </a:xfrm>
          <a:prstGeom prst="ellipse">
            <a:avLst/>
          </a:prstGeom>
          <a:solidFill>
            <a:srgbClr val="FB778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E8586A01-4E86-6E44-8974-AEE83D096471}"/>
              </a:ext>
            </a:extLst>
          </p:cNvPr>
          <p:cNvSpPr/>
          <p:nvPr/>
        </p:nvSpPr>
        <p:spPr>
          <a:xfrm>
            <a:off x="5188453" y="3406770"/>
            <a:ext cx="206813" cy="177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62EAB993-88F2-4844-B792-BFA9B0BEB354}"/>
              </a:ext>
            </a:extLst>
          </p:cNvPr>
          <p:cNvSpPr/>
          <p:nvPr/>
        </p:nvSpPr>
        <p:spPr>
          <a:xfrm>
            <a:off x="4920412" y="2996958"/>
            <a:ext cx="206813" cy="177488"/>
          </a:xfrm>
          <a:prstGeom prst="ellipse">
            <a:avLst/>
          </a:prstGeom>
          <a:solidFill>
            <a:srgbClr val="FB778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256E8D38-9E57-3047-8115-32428332798E}"/>
              </a:ext>
            </a:extLst>
          </p:cNvPr>
          <p:cNvSpPr/>
          <p:nvPr/>
        </p:nvSpPr>
        <p:spPr>
          <a:xfrm>
            <a:off x="7093316" y="1506355"/>
            <a:ext cx="2001949" cy="3205412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F2E1BB7F-9ADC-FB4C-AF47-F88434FD04F3}"/>
              </a:ext>
            </a:extLst>
          </p:cNvPr>
          <p:cNvSpPr/>
          <p:nvPr/>
        </p:nvSpPr>
        <p:spPr>
          <a:xfrm>
            <a:off x="5286872" y="2227042"/>
            <a:ext cx="206813" cy="1774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AEDBBFDC-C76E-1045-BE7E-59362ECA63B9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05430" y="2378535"/>
            <a:ext cx="1211729" cy="8341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1D5FC1E5-4841-B14E-B12E-C209C00880E2}"/>
              </a:ext>
            </a:extLst>
          </p:cNvPr>
          <p:cNvSpPr/>
          <p:nvPr/>
        </p:nvSpPr>
        <p:spPr>
          <a:xfrm>
            <a:off x="5110320" y="1990790"/>
            <a:ext cx="7855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crowd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17A0C719-6258-EE41-8424-E9E01A680FAB}"/>
              </a:ext>
            </a:extLst>
          </p:cNvPr>
          <p:cNvCxnSpPr>
            <a:cxnSpLocks/>
            <a:stCxn id="70" idx="0"/>
            <a:endCxn id="72" idx="4"/>
          </p:cNvCxnSpPr>
          <p:nvPr/>
        </p:nvCxnSpPr>
        <p:spPr>
          <a:xfrm flipV="1">
            <a:off x="5023813" y="2404523"/>
            <a:ext cx="366461" cy="592428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7369B22F-78E8-5143-93CE-1235FC136E92}"/>
              </a:ext>
            </a:extLst>
          </p:cNvPr>
          <p:cNvCxnSpPr>
            <a:cxnSpLocks/>
          </p:cNvCxnSpPr>
          <p:nvPr/>
        </p:nvCxnSpPr>
        <p:spPr>
          <a:xfrm flipH="1">
            <a:off x="4376711" y="2562311"/>
            <a:ext cx="23279" cy="1433583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644DECA2-F15A-594F-8154-BD88835F0482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4806802" y="2315779"/>
            <a:ext cx="480070" cy="25006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B6AC27A8-8104-B046-AC20-051D075E5CEC}"/>
              </a:ext>
            </a:extLst>
          </p:cNvPr>
          <p:cNvCxnSpPr>
            <a:cxnSpLocks/>
            <a:stCxn id="34" idx="6"/>
            <a:endCxn id="72" idx="3"/>
          </p:cNvCxnSpPr>
          <p:nvPr/>
        </p:nvCxnSpPr>
        <p:spPr>
          <a:xfrm flipV="1">
            <a:off x="4099262" y="2378535"/>
            <a:ext cx="1217897" cy="12025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Curved Down Arrow 78">
            <a:extLst>
              <a:ext uri="{FF2B5EF4-FFF2-40B4-BE49-F238E27FC236}">
                <a16:creationId xmlns="" xmlns:a16="http://schemas.microsoft.com/office/drawing/2014/main" id="{24330748-1991-5F4C-A879-9C63B98B64CE}"/>
              </a:ext>
            </a:extLst>
          </p:cNvPr>
          <p:cNvSpPr/>
          <p:nvPr/>
        </p:nvSpPr>
        <p:spPr>
          <a:xfrm rot="4057056">
            <a:off x="8739862" y="3994881"/>
            <a:ext cx="425950" cy="92661"/>
          </a:xfrm>
          <a:prstGeom prst="curved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71FDF86E-D944-9444-A433-10AA2D29B1CD}"/>
              </a:ext>
            </a:extLst>
          </p:cNvPr>
          <p:cNvSpPr/>
          <p:nvPr/>
        </p:nvSpPr>
        <p:spPr>
          <a:xfrm>
            <a:off x="7434521" y="3829385"/>
            <a:ext cx="434759" cy="2118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1" name="Picture 2" descr="Database icon - Themeisle Icons Graphics">
            <a:extLst>
              <a:ext uri="{FF2B5EF4-FFF2-40B4-BE49-F238E27FC236}">
                <a16:creationId xmlns="" xmlns:a16="http://schemas.microsoft.com/office/drawing/2014/main" id="{CFD4D8C7-2E16-2D43-A4E4-39C9803C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65" y="1503066"/>
            <a:ext cx="304568" cy="4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79DB38C2-BAFC-324A-BDF2-813190C8F64C}"/>
              </a:ext>
            </a:extLst>
          </p:cNvPr>
          <p:cNvSpPr/>
          <p:nvPr/>
        </p:nvSpPr>
        <p:spPr>
          <a:xfrm>
            <a:off x="6030510" y="1362267"/>
            <a:ext cx="941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External </a:t>
            </a:r>
          </a:p>
          <a:p>
            <a:pPr algn="ctr"/>
            <a:r>
              <a:rPr lang="en-US" sz="1200" dirty="0"/>
              <a:t>Knowledge</a:t>
            </a:r>
          </a:p>
          <a:p>
            <a:pPr algn="ctr"/>
            <a:r>
              <a:rPr lang="en-US" sz="1200" dirty="0"/>
              <a:t>Base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73673481-0A04-B344-9349-25F57C08CBC4}"/>
              </a:ext>
            </a:extLst>
          </p:cNvPr>
          <p:cNvCxnSpPr>
            <a:cxnSpLocks/>
          </p:cNvCxnSpPr>
          <p:nvPr/>
        </p:nvCxnSpPr>
        <p:spPr>
          <a:xfrm flipV="1">
            <a:off x="5478404" y="1940054"/>
            <a:ext cx="452253" cy="663824"/>
          </a:xfrm>
          <a:prstGeom prst="straightConnector1">
            <a:avLst/>
          </a:prstGeom>
          <a:ln w="47625">
            <a:gradFill flip="none" rotWithShape="1">
              <a:gsLst>
                <a:gs pos="25000">
                  <a:schemeClr val="accent3">
                    <a:lumMod val="40000"/>
                    <a:lumOff val="60000"/>
                  </a:schemeClr>
                </a:gs>
                <a:gs pos="54000">
                  <a:schemeClr val="accent3">
                    <a:lumMod val="95000"/>
                    <a:lumOff val="5000"/>
                  </a:schemeClr>
                </a:gs>
                <a:gs pos="93000">
                  <a:schemeClr val="accent3">
                    <a:lumMod val="37000"/>
                    <a:lumOff val="63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EBE89ED-B9CA-8C46-BE75-CA4C4FE4DE63}"/>
              </a:ext>
            </a:extLst>
          </p:cNvPr>
          <p:cNvSpPr txBox="1"/>
          <p:nvPr/>
        </p:nvSpPr>
        <p:spPr>
          <a:xfrm>
            <a:off x="5891941" y="2018178"/>
            <a:ext cx="89484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5" dirty="0">
                <a:solidFill>
                  <a:schemeClr val="bg2">
                    <a:lumMod val="25000"/>
                  </a:schemeClr>
                </a:solidFill>
              </a:rPr>
              <a:t>Entity Linking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FF50A610-7215-B84E-8BD3-92656A9EBCA5}"/>
              </a:ext>
            </a:extLst>
          </p:cNvPr>
          <p:cNvSpPr/>
          <p:nvPr/>
        </p:nvSpPr>
        <p:spPr>
          <a:xfrm>
            <a:off x="100718" y="1570812"/>
            <a:ext cx="784836" cy="199687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5BA186F6-422A-514A-969C-EFF2A6B16D9C}"/>
              </a:ext>
            </a:extLst>
          </p:cNvPr>
          <p:cNvSpPr/>
          <p:nvPr/>
        </p:nvSpPr>
        <p:spPr>
          <a:xfrm>
            <a:off x="95031" y="1968743"/>
            <a:ext cx="732664" cy="219291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D81B5208-D885-3846-866D-3903CB606C17}"/>
              </a:ext>
            </a:extLst>
          </p:cNvPr>
          <p:cNvSpPr/>
          <p:nvPr/>
        </p:nvSpPr>
        <p:spPr>
          <a:xfrm>
            <a:off x="98746" y="1755025"/>
            <a:ext cx="3044255" cy="229505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8AE274F2-969C-3443-B12A-E6039CE24374}"/>
              </a:ext>
            </a:extLst>
          </p:cNvPr>
          <p:cNvSpPr/>
          <p:nvPr/>
        </p:nvSpPr>
        <p:spPr>
          <a:xfrm>
            <a:off x="823716" y="1973094"/>
            <a:ext cx="485224" cy="214942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C62308D7-E729-5248-96B4-13EA3D8ADC3A}"/>
              </a:ext>
            </a:extLst>
          </p:cNvPr>
          <p:cNvSpPr/>
          <p:nvPr/>
        </p:nvSpPr>
        <p:spPr>
          <a:xfrm>
            <a:off x="3805599" y="3824642"/>
            <a:ext cx="304800" cy="276999"/>
          </a:xfrm>
          <a:prstGeom prst="ellipse">
            <a:avLst/>
          </a:prstGeom>
          <a:solidFill>
            <a:srgbClr val="8839C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11EDFCA3-D16C-DD47-82E4-5D6B9A7C4191}"/>
              </a:ext>
            </a:extLst>
          </p:cNvPr>
          <p:cNvCxnSpPr>
            <a:cxnSpLocks/>
          </p:cNvCxnSpPr>
          <p:nvPr/>
        </p:nvCxnSpPr>
        <p:spPr>
          <a:xfrm flipV="1">
            <a:off x="4116567" y="3855443"/>
            <a:ext cx="587364" cy="934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359AC837-97F8-3D4C-85C3-88486186ED70}"/>
              </a:ext>
            </a:extLst>
          </p:cNvPr>
          <p:cNvCxnSpPr>
            <a:cxnSpLocks/>
            <a:stCxn id="89" idx="6"/>
            <a:endCxn id="68" idx="3"/>
          </p:cNvCxnSpPr>
          <p:nvPr/>
        </p:nvCxnSpPr>
        <p:spPr>
          <a:xfrm flipV="1">
            <a:off x="4110401" y="2662745"/>
            <a:ext cx="523688" cy="13003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BF14F97C-8F4F-5F46-89FE-7A77DE53225D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7185" y="2378535"/>
            <a:ext cx="1199974" cy="15518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F9C751BB-C4EA-5646-85CE-F99611916313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4131162" y="2931326"/>
            <a:ext cx="1399201" cy="9837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99E614B9-2E37-DC40-979F-808DC6E4AC6E}"/>
              </a:ext>
            </a:extLst>
          </p:cNvPr>
          <p:cNvCxnSpPr>
            <a:cxnSpLocks/>
            <a:endCxn id="69" idx="2"/>
          </p:cNvCxnSpPr>
          <p:nvPr/>
        </p:nvCxnSpPr>
        <p:spPr>
          <a:xfrm flipV="1">
            <a:off x="4118912" y="3495512"/>
            <a:ext cx="1069539" cy="4443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A7325406-997A-B249-9D13-BC80B41BA1B9}"/>
              </a:ext>
            </a:extLst>
          </p:cNvPr>
          <p:cNvCxnSpPr>
            <a:cxnSpLocks/>
          </p:cNvCxnSpPr>
          <p:nvPr/>
        </p:nvCxnSpPr>
        <p:spPr>
          <a:xfrm flipV="1">
            <a:off x="4119071" y="3139828"/>
            <a:ext cx="832857" cy="7954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C1504992-6620-2444-944C-EB59522666E0}"/>
              </a:ext>
            </a:extLst>
          </p:cNvPr>
          <p:cNvSpPr/>
          <p:nvPr/>
        </p:nvSpPr>
        <p:spPr>
          <a:xfrm>
            <a:off x="4516071" y="3087228"/>
            <a:ext cx="6270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police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D01A2A3B-0EB8-2347-BF65-69A47DDA6770}"/>
              </a:ext>
            </a:extLst>
          </p:cNvPr>
          <p:cNvCxnSpPr>
            <a:cxnSpLocks/>
            <a:endCxn id="66" idx="3"/>
          </p:cNvCxnSpPr>
          <p:nvPr/>
        </p:nvCxnSpPr>
        <p:spPr>
          <a:xfrm flipV="1">
            <a:off x="4106015" y="3492222"/>
            <a:ext cx="1602862" cy="4469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="" xmlns:a16="http://schemas.microsoft.com/office/drawing/2014/main" id="{DFBA76E4-FD4A-CE44-A05D-DE87E532DD53}"/>
              </a:ext>
            </a:extLst>
          </p:cNvPr>
          <p:cNvSpPr/>
          <p:nvPr/>
        </p:nvSpPr>
        <p:spPr>
          <a:xfrm>
            <a:off x="4673646" y="3703950"/>
            <a:ext cx="206813" cy="177488"/>
          </a:xfrm>
          <a:prstGeom prst="ellipse">
            <a:avLst/>
          </a:prstGeom>
          <a:solidFill>
            <a:srgbClr val="FB778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9" name="Chord 98">
            <a:extLst>
              <a:ext uri="{FF2B5EF4-FFF2-40B4-BE49-F238E27FC236}">
                <a16:creationId xmlns="" xmlns:a16="http://schemas.microsoft.com/office/drawing/2014/main" id="{043F81B6-5BC7-8B4E-B896-52DD8290A623}"/>
              </a:ext>
            </a:extLst>
          </p:cNvPr>
          <p:cNvSpPr/>
          <p:nvPr/>
        </p:nvSpPr>
        <p:spPr>
          <a:xfrm rot="15344683">
            <a:off x="4982433" y="3021481"/>
            <a:ext cx="106649" cy="178589"/>
          </a:xfrm>
          <a:prstGeom prst="chord">
            <a:avLst>
              <a:gd name="adj1" fmla="val 4703826"/>
              <a:gd name="adj2" fmla="val 159084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5338095B-A5E9-A442-8965-FEDEAC3356C0}"/>
              </a:ext>
            </a:extLst>
          </p:cNvPr>
          <p:cNvCxnSpPr>
            <a:cxnSpLocks/>
          </p:cNvCxnSpPr>
          <p:nvPr/>
        </p:nvCxnSpPr>
        <p:spPr>
          <a:xfrm flipV="1">
            <a:off x="4121220" y="2931326"/>
            <a:ext cx="1409143" cy="2775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1" name="Chord 100">
            <a:extLst>
              <a:ext uri="{FF2B5EF4-FFF2-40B4-BE49-F238E27FC236}">
                <a16:creationId xmlns="" xmlns:a16="http://schemas.microsoft.com/office/drawing/2014/main" id="{1DE7E4EF-9E7F-4743-88DA-A601BD5E265E}"/>
              </a:ext>
            </a:extLst>
          </p:cNvPr>
          <p:cNvSpPr/>
          <p:nvPr/>
        </p:nvSpPr>
        <p:spPr>
          <a:xfrm rot="4526232">
            <a:off x="4951861" y="2977816"/>
            <a:ext cx="124943" cy="178589"/>
          </a:xfrm>
          <a:prstGeom prst="chord">
            <a:avLst>
              <a:gd name="adj1" fmla="val 5010884"/>
              <a:gd name="adj2" fmla="val 1555552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8025A67E-19CD-7A4E-9A8B-3FAA4358F1B7}"/>
              </a:ext>
            </a:extLst>
          </p:cNvPr>
          <p:cNvSpPr/>
          <p:nvPr/>
        </p:nvSpPr>
        <p:spPr>
          <a:xfrm>
            <a:off x="4860171" y="3521194"/>
            <a:ext cx="1116346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hidden corner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=""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34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#10: </a:t>
            </a:r>
            <a:r>
              <a:rPr lang="en-US" dirty="0"/>
              <a:t>Misinformation Detection, Fact Checking, Factual Error Correction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Mentor: Yi R. Fung</a:t>
            </a:r>
            <a:endParaRPr lang="en-US" b="1" dirty="0">
              <a:latin typeface="+mn-lt"/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xmlns="" id="{E0D35FD1-88EF-2748-A642-E9F0A411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954" y="980762"/>
            <a:ext cx="8215396" cy="3512861"/>
          </a:xfrm>
        </p:spPr>
        <p:txBody>
          <a:bodyPr>
            <a:normAutofit/>
          </a:bodyPr>
          <a:lstStyle/>
          <a:p>
            <a:pPr marL="139697" indent="0">
              <a:buNone/>
            </a:pPr>
            <a:r>
              <a:rPr lang="en-US" altLang="zh-TW" sz="1575" dirty="0"/>
              <a:t>Reference</a:t>
            </a:r>
            <a:r>
              <a:rPr lang="en-US" altLang="zh-TW" sz="1575"/>
              <a:t>: </a:t>
            </a:r>
            <a:r>
              <a:rPr lang="en-US" altLang="zh-TW" sz="1575" smtClean="0">
                <a:hlinkClick r:id="rId4"/>
              </a:rPr>
              <a:t>https</a:t>
            </a:r>
            <a:r>
              <a:rPr lang="en-US" altLang="zh-TW" sz="1575" dirty="0">
                <a:hlinkClick r:id="rId4"/>
              </a:rPr>
              <a:t>://</a:t>
            </a:r>
            <a:r>
              <a:rPr lang="en-US" altLang="zh-TW" sz="1575" dirty="0" smtClean="0">
                <a:hlinkClick r:id="rId4"/>
              </a:rPr>
              <a:t>blender.cs.illinois.edu/paper/infosurgeon2021.pdf</a:t>
            </a:r>
            <a:endParaRPr lang="en-US" altLang="zh-TW" sz="1575" dirty="0" smtClean="0"/>
          </a:p>
        </p:txBody>
      </p:sp>
    </p:spTree>
    <p:extLst>
      <p:ext uri="{BB962C8B-B14F-4D97-AF65-F5344CB8AC3E}">
        <p14:creationId xmlns:p14="http://schemas.microsoft.com/office/powerpoint/2010/main" val="4331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3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#1: </a:t>
            </a:r>
            <a:r>
              <a:rPr lang="en-US" sz="1800" b="1" dirty="0" smtClean="0">
                <a:latin typeface="+mn-lt"/>
              </a:rPr>
              <a:t>Prompt </a:t>
            </a:r>
            <a:r>
              <a:rPr lang="en-US" sz="1800" b="1" dirty="0">
                <a:latin typeface="+mn-lt"/>
              </a:rPr>
              <a:t>Learning/In-Context Learning for Social Norms / </a:t>
            </a:r>
            <a:r>
              <a:rPr lang="en-US" sz="1800" b="1" dirty="0" err="1">
                <a:latin typeface="+mn-lt"/>
              </a:rPr>
              <a:t>Debiasing</a:t>
            </a:r>
            <a:r>
              <a:rPr lang="en-US" sz="1800" b="1" dirty="0">
                <a:latin typeface="+mn-lt"/>
              </a:rPr>
              <a:t> / Human-Centered </a:t>
            </a:r>
            <a:r>
              <a:rPr lang="en-US" sz="1800" b="1" dirty="0" smtClean="0">
                <a:latin typeface="+mn-lt"/>
              </a:rPr>
              <a:t>NLP (Fung et al., 2022</a:t>
            </a:r>
            <a:r>
              <a:rPr lang="en-US" sz="1800" b="1" dirty="0">
                <a:latin typeface="+mn-lt"/>
              </a:rPr>
              <a:t>) https://</a:t>
            </a:r>
            <a:r>
              <a:rPr lang="en-US" sz="1800" b="1" dirty="0" err="1">
                <a:latin typeface="+mn-lt"/>
              </a:rPr>
              <a:t>blender.cs.illinois.edu</a:t>
            </a:r>
            <a:r>
              <a:rPr lang="en-US" sz="1800" b="1" dirty="0">
                <a:latin typeface="+mn-lt"/>
              </a:rPr>
              <a:t>/paper/normsage2022.pdf</a:t>
            </a:r>
            <a:r>
              <a:rPr lang="en-US" sz="1800" b="1" dirty="0" smtClean="0">
                <a:latin typeface="+mn-lt"/>
              </a:rPr>
              <a:t/>
            </a:r>
            <a:br>
              <a:rPr lang="en-US" sz="1800" b="1" dirty="0" smtClean="0">
                <a:latin typeface="+mn-lt"/>
              </a:rPr>
            </a:br>
            <a:r>
              <a:rPr lang="en-US" sz="1800" b="1" dirty="0" smtClean="0">
                <a:latin typeface="+mn-lt"/>
              </a:rPr>
              <a:t>Mentor: Yi R. Fung </a:t>
            </a:r>
            <a:r>
              <a:rPr lang="en-US" sz="1800" b="1" dirty="0" smtClean="0">
                <a:latin typeface="+mn-lt"/>
              </a:rPr>
              <a:t/>
            </a:r>
            <a:br>
              <a:rPr lang="en-US" sz="1800" b="1" dirty="0" smtClean="0">
                <a:latin typeface="+mn-lt"/>
              </a:rPr>
            </a:br>
            <a:endParaRPr lang="en-US" sz="1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7237"/>
            <a:ext cx="7308850" cy="40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3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D35FD1-88EF-2748-A642-E9F0A411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954" y="980762"/>
            <a:ext cx="2989761" cy="3512861"/>
          </a:xfrm>
        </p:spPr>
        <p:txBody>
          <a:bodyPr>
            <a:normAutofit fontScale="92500" lnSpcReduction="20000"/>
          </a:bodyPr>
          <a:lstStyle/>
          <a:p>
            <a:pPr marL="139697" indent="0">
              <a:buNone/>
            </a:pPr>
            <a:r>
              <a:rPr lang="en-US" altLang="zh-TW" sz="1575" dirty="0"/>
              <a:t>Reference: https://</a:t>
            </a:r>
            <a:r>
              <a:rPr lang="en-US" altLang="zh-TW" sz="1575" dirty="0" err="1"/>
              <a:t>blender.cs.illinois.edu</a:t>
            </a:r>
            <a:r>
              <a:rPr lang="en-US" altLang="zh-TW" sz="1575" dirty="0"/>
              <a:t>/paper/factualerrorcorrection2023.pdf</a:t>
            </a:r>
          </a:p>
          <a:p>
            <a:pPr marL="139697" indent="0">
              <a:buNone/>
            </a:pPr>
            <a:r>
              <a:rPr lang="en-US" altLang="zh-TW" sz="1575" dirty="0" smtClean="0"/>
              <a:t>Motivated</a:t>
            </a:r>
            <a:r>
              <a:rPr lang="zh-TW" altLang="en-US" sz="1575" dirty="0" smtClean="0"/>
              <a:t> </a:t>
            </a:r>
            <a:r>
              <a:rPr lang="en-US" altLang="zh-TW" sz="1575" dirty="0"/>
              <a:t>by</a:t>
            </a:r>
            <a:r>
              <a:rPr lang="zh-TW" altLang="en-US" sz="1575" dirty="0"/>
              <a:t> </a:t>
            </a:r>
            <a:r>
              <a:rPr lang="en-US" altLang="zh-TW" sz="1575" dirty="0"/>
              <a:t>how</a:t>
            </a:r>
            <a:r>
              <a:rPr lang="zh-TW" altLang="en-US" sz="1575" dirty="0"/>
              <a:t> </a:t>
            </a:r>
            <a:r>
              <a:rPr lang="en-US" altLang="zh-TW" sz="1575" dirty="0"/>
              <a:t>humans</a:t>
            </a:r>
            <a:r>
              <a:rPr lang="zh-TW" altLang="en-US" sz="1575" dirty="0"/>
              <a:t> </a:t>
            </a:r>
            <a:r>
              <a:rPr lang="en-US" altLang="zh-TW" sz="1575" dirty="0"/>
              <a:t>correct</a:t>
            </a:r>
            <a:r>
              <a:rPr lang="zh-TW" altLang="en-US" sz="1575" dirty="0"/>
              <a:t> </a:t>
            </a:r>
            <a:r>
              <a:rPr lang="en-US" altLang="zh-TW" sz="1575" dirty="0"/>
              <a:t>factual</a:t>
            </a:r>
            <a:r>
              <a:rPr lang="zh-TW" altLang="en-US" sz="1575" dirty="0"/>
              <a:t> </a:t>
            </a:r>
            <a:r>
              <a:rPr lang="en-US" altLang="zh-TW" sz="1575" dirty="0"/>
              <a:t>errors,</a:t>
            </a:r>
            <a:r>
              <a:rPr lang="zh-TW" altLang="en-US" sz="1575" dirty="0"/>
              <a:t> </a:t>
            </a:r>
            <a:r>
              <a:rPr lang="en-US" altLang="zh-TW" sz="1575" dirty="0"/>
              <a:t>we</a:t>
            </a:r>
            <a:r>
              <a:rPr lang="zh-TW" altLang="en-US" sz="1575" dirty="0"/>
              <a:t> </a:t>
            </a:r>
            <a:r>
              <a:rPr lang="en-US" altLang="zh-TW" sz="1575" dirty="0"/>
              <a:t>break</a:t>
            </a:r>
            <a:r>
              <a:rPr lang="zh-TW" altLang="en-US" sz="1575" dirty="0"/>
              <a:t> </a:t>
            </a:r>
            <a:r>
              <a:rPr lang="en-US" altLang="zh-TW" sz="1575" dirty="0"/>
              <a:t>this</a:t>
            </a:r>
            <a:r>
              <a:rPr lang="zh-TW" altLang="en-US" sz="1575" dirty="0"/>
              <a:t> </a:t>
            </a:r>
            <a:r>
              <a:rPr lang="en-US" altLang="zh-TW" sz="1575" dirty="0"/>
              <a:t>task</a:t>
            </a:r>
            <a:r>
              <a:rPr lang="zh-TW" altLang="en-US" sz="1575" dirty="0"/>
              <a:t> </a:t>
            </a:r>
            <a:r>
              <a:rPr lang="en-US" altLang="zh-TW" sz="1575" dirty="0"/>
              <a:t>into</a:t>
            </a:r>
            <a:r>
              <a:rPr lang="zh-TW" altLang="en-US" sz="1575" dirty="0"/>
              <a:t> </a:t>
            </a:r>
            <a:r>
              <a:rPr lang="en-US" altLang="zh-TW" sz="1575" dirty="0"/>
              <a:t>five</a:t>
            </a:r>
            <a:r>
              <a:rPr lang="zh-TW" altLang="en-US" sz="1575" dirty="0"/>
              <a:t> </a:t>
            </a:r>
            <a:r>
              <a:rPr lang="en-US" altLang="zh-TW" sz="1575" dirty="0"/>
              <a:t>sub-tasks:</a:t>
            </a:r>
          </a:p>
          <a:p>
            <a:r>
              <a:rPr lang="en-US" altLang="zh-TW" sz="1575" dirty="0"/>
              <a:t>Claim</a:t>
            </a:r>
            <a:r>
              <a:rPr lang="zh-TW" altLang="en-US" sz="1575" dirty="0"/>
              <a:t> </a:t>
            </a:r>
            <a:r>
              <a:rPr lang="en-US" altLang="zh-TW" sz="1575" dirty="0"/>
              <a:t>answer</a:t>
            </a:r>
            <a:r>
              <a:rPr lang="zh-TW" altLang="en-US" sz="1575" dirty="0"/>
              <a:t> </a:t>
            </a:r>
            <a:r>
              <a:rPr lang="en-US" altLang="zh-TW" sz="1575" dirty="0"/>
              <a:t>generation</a:t>
            </a:r>
          </a:p>
          <a:p>
            <a:r>
              <a:rPr lang="en-US" altLang="zh-TW" sz="1575" dirty="0"/>
              <a:t>Question</a:t>
            </a:r>
            <a:r>
              <a:rPr lang="zh-TW" altLang="en-US" sz="1575" dirty="0"/>
              <a:t> </a:t>
            </a:r>
            <a:r>
              <a:rPr lang="en-US" altLang="zh-TW" sz="1575" dirty="0"/>
              <a:t>generation</a:t>
            </a:r>
          </a:p>
          <a:p>
            <a:r>
              <a:rPr lang="en-US" altLang="zh-TW" sz="1575" dirty="0"/>
              <a:t>Question</a:t>
            </a:r>
            <a:r>
              <a:rPr lang="zh-TW" altLang="en-US" sz="1575" dirty="0"/>
              <a:t> </a:t>
            </a:r>
            <a:r>
              <a:rPr lang="en-US" altLang="zh-TW" sz="1575" dirty="0"/>
              <a:t>answering</a:t>
            </a:r>
            <a:endParaRPr lang="en-HK" altLang="zh-TW" sz="1575" dirty="0"/>
          </a:p>
          <a:p>
            <a:r>
              <a:rPr lang="en-US" altLang="zh-TW" sz="1575" dirty="0"/>
              <a:t>QA-to-claim</a:t>
            </a:r>
          </a:p>
          <a:p>
            <a:r>
              <a:rPr lang="en-US" altLang="zh-TW" sz="1575" dirty="0"/>
              <a:t>Correction</a:t>
            </a:r>
            <a:r>
              <a:rPr lang="zh-TW" altLang="en-US" sz="1575" dirty="0"/>
              <a:t> </a:t>
            </a:r>
            <a:r>
              <a:rPr lang="en-US" altLang="zh-TW" sz="1575" dirty="0"/>
              <a:t>scoring</a:t>
            </a:r>
          </a:p>
          <a:p>
            <a:endParaRPr lang="en-US" sz="157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51B8E-BC55-9749-856B-4DBD40F52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BD7859-C368-B245-82A7-47DD71D3E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5" t="1899" r="1799" b="1248"/>
          <a:stretch/>
        </p:blipFill>
        <p:spPr>
          <a:xfrm>
            <a:off x="3422469" y="980761"/>
            <a:ext cx="5323114" cy="33299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34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#2: Tool </a:t>
            </a:r>
            <a:r>
              <a:rPr lang="en-US" b="1" dirty="0">
                <a:latin typeface="+mn-lt"/>
              </a:rPr>
              <a:t>Learning for Fact </a:t>
            </a:r>
            <a:r>
              <a:rPr lang="en-US" b="1" dirty="0" smtClean="0">
                <a:latin typeface="+mn-lt"/>
              </a:rPr>
              <a:t>Checking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Mentor: Yi R. Fung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17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D35FD1-88EF-2748-A642-E9F0A411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825" y="1060275"/>
            <a:ext cx="8019098" cy="857977"/>
          </a:xfrm>
        </p:spPr>
        <p:txBody>
          <a:bodyPr>
            <a:normAutofit fontScale="62500" lnSpcReduction="20000"/>
          </a:bodyPr>
          <a:lstStyle/>
          <a:p>
            <a:pPr marL="139697" indent="0">
              <a:buNone/>
            </a:pPr>
            <a:r>
              <a:rPr lang="en-US" altLang="zh-TW" sz="1575" dirty="0"/>
              <a:t>Reference: </a:t>
            </a:r>
            <a:endParaRPr lang="en-US" altLang="zh-TW" sz="1575" dirty="0" smtClean="0"/>
          </a:p>
          <a:p>
            <a:pPr marL="139697" indent="0">
              <a:buNone/>
            </a:pPr>
            <a:r>
              <a:rPr lang="en-US" altLang="zh-TW" sz="1575" dirty="0">
                <a:hlinkClick r:id="rId2"/>
              </a:rPr>
              <a:t>https://</a:t>
            </a:r>
            <a:r>
              <a:rPr lang="en-US" altLang="zh-TW" sz="1575" dirty="0" smtClean="0">
                <a:hlinkClick r:id="rId2"/>
              </a:rPr>
              <a:t>blender.cs.illinois.edu/paper/reversecot2023.pdf</a:t>
            </a:r>
            <a:endParaRPr lang="en-US" altLang="zh-TW" sz="1575" dirty="0" smtClean="0"/>
          </a:p>
          <a:p>
            <a:pPr marL="139697" indent="0">
              <a:buNone/>
            </a:pPr>
            <a:r>
              <a:rPr lang="en-US" altLang="zh-TW" sz="1575" dirty="0" smtClean="0"/>
              <a:t>Mentor: Yi R.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51B8E-BC55-9749-856B-4DBD40F52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34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#3: </a:t>
            </a:r>
            <a:r>
              <a:rPr lang="en-US" dirty="0" smtClean="0"/>
              <a:t>Chain-of-Thought</a:t>
            </a:r>
            <a:r>
              <a:rPr lang="en-US" dirty="0"/>
              <a:t>, LLM Self-Critic and Self-Update</a:t>
            </a:r>
            <a:endParaRPr lang="en-US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4" y="695409"/>
            <a:ext cx="5263099" cy="45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D35FD1-88EF-2748-A642-E9F0A411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369" y="660320"/>
            <a:ext cx="4113910" cy="3512861"/>
          </a:xfrm>
        </p:spPr>
        <p:txBody>
          <a:bodyPr>
            <a:normAutofit/>
          </a:bodyPr>
          <a:lstStyle/>
          <a:p>
            <a:pPr marL="139697" indent="0">
              <a:buNone/>
            </a:pPr>
            <a:r>
              <a:rPr lang="en-US" altLang="zh-TW" sz="1575" dirty="0"/>
              <a:t>Reference: </a:t>
            </a:r>
            <a:r>
              <a:rPr lang="en-US" altLang="zh-TW" sz="1575" dirty="0" smtClean="0"/>
              <a:t>https</a:t>
            </a:r>
            <a:r>
              <a:rPr lang="en-US" altLang="zh-TW" sz="1575" dirty="0"/>
              <a:t>://</a:t>
            </a:r>
            <a:r>
              <a:rPr lang="en-US" altLang="zh-TW" sz="1575" dirty="0" err="1" smtClean="0"/>
              <a:t>blender.cs.illinois.edu</a:t>
            </a:r>
            <a:r>
              <a:rPr lang="en-US" altLang="zh-TW" sz="1575" dirty="0" smtClean="0"/>
              <a:t>/paper/summarizationmetric2023.pdf</a:t>
            </a:r>
            <a:endParaRPr lang="en-US" altLang="zh-TW" sz="157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51B8E-BC55-9749-856B-4DBD40F52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34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#4: </a:t>
            </a:r>
            <a:r>
              <a:rPr lang="en-US" dirty="0"/>
              <a:t>Consistent Abstractive </a:t>
            </a:r>
            <a:r>
              <a:rPr lang="en-US" dirty="0" smtClean="0"/>
              <a:t>Summarization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Mentor: Vicki Qi Zeng</a:t>
            </a:r>
            <a:endParaRPr lang="en-US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853937"/>
            <a:ext cx="3637723" cy="40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D35FD1-88EF-2748-A642-E9F0A411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954" y="660320"/>
            <a:ext cx="7959463" cy="3512861"/>
          </a:xfrm>
        </p:spPr>
        <p:txBody>
          <a:bodyPr>
            <a:normAutofit/>
          </a:bodyPr>
          <a:lstStyle/>
          <a:p>
            <a:pPr marL="139697" indent="0">
              <a:buNone/>
            </a:pPr>
            <a:r>
              <a:rPr lang="en-US" altLang="zh-TW" sz="1575" dirty="0"/>
              <a:t>Reference</a:t>
            </a:r>
            <a:r>
              <a:rPr lang="en-US" altLang="zh-TW" sz="1575"/>
              <a:t>: </a:t>
            </a:r>
            <a:r>
              <a:rPr lang="en-US" altLang="zh-TW" sz="1575" smtClean="0"/>
              <a:t>https</a:t>
            </a:r>
            <a:r>
              <a:rPr lang="en-US" altLang="zh-TW" sz="1575" dirty="0"/>
              <a:t>://</a:t>
            </a:r>
            <a:r>
              <a:rPr lang="en-US" altLang="zh-TW" sz="1575" dirty="0" err="1"/>
              <a:t>blender.cs.illinois.edu</a:t>
            </a:r>
            <a:r>
              <a:rPr lang="en-US" altLang="zh-TW" sz="1575" dirty="0"/>
              <a:t>/paper/biomedicallm2023.pdf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51B8E-BC55-9749-856B-4DBD40F52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34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#5: </a:t>
            </a:r>
            <a:r>
              <a:rPr lang="en-US" dirty="0" smtClean="0"/>
              <a:t>Knowledge-Augmented </a:t>
            </a:r>
            <a:r>
              <a:rPr lang="en-US" dirty="0"/>
              <a:t>LLMs / NLP for </a:t>
            </a: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dirty="0" smtClean="0"/>
              <a:t>Mentor: </a:t>
            </a:r>
            <a:r>
              <a:rPr lang="en-US" dirty="0" err="1" smtClean="0"/>
              <a:t>Revanth</a:t>
            </a:r>
            <a:r>
              <a:rPr lang="en-US" dirty="0" smtClean="0"/>
              <a:t> Reddy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4DE1FD-60A0-352B-9619-6CC28C6D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26" y="1100631"/>
            <a:ext cx="6311347" cy="39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D35FD1-88EF-2748-A642-E9F0A411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954" y="980762"/>
            <a:ext cx="2989761" cy="3512861"/>
          </a:xfrm>
        </p:spPr>
        <p:txBody>
          <a:bodyPr>
            <a:normAutofit/>
          </a:bodyPr>
          <a:lstStyle/>
          <a:p>
            <a:pPr marL="139697" indent="0">
              <a:buNone/>
            </a:pPr>
            <a:r>
              <a:rPr lang="en-US" altLang="zh-TW" sz="1575" dirty="0"/>
              <a:t>Reference: </a:t>
            </a:r>
            <a:r>
              <a:rPr lang="mr-IN" altLang="zh-TW" sz="1575" dirty="0">
                <a:hlinkClick r:id="rId2"/>
              </a:rPr>
              <a:t>https://</a:t>
            </a:r>
            <a:r>
              <a:rPr lang="mr-IN" altLang="zh-TW" sz="1575" dirty="0" smtClean="0">
                <a:hlinkClick r:id="rId2"/>
              </a:rPr>
              <a:t>arxiv.org/abs/2202.07615</a:t>
            </a:r>
            <a:endParaRPr lang="en-US" altLang="zh-TW" sz="1575" dirty="0" smtClean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51B8E-BC55-9749-856B-4DBD40F52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34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#6: Information Extraction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Mentor: Vicki Qi Zeng</a:t>
            </a:r>
            <a:endParaRPr lang="en-US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9" y="2482574"/>
            <a:ext cx="64897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D35FD1-88EF-2748-A642-E9F0A411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954" y="980762"/>
            <a:ext cx="7651350" cy="3512861"/>
          </a:xfrm>
        </p:spPr>
        <p:txBody>
          <a:bodyPr>
            <a:normAutofit/>
          </a:bodyPr>
          <a:lstStyle/>
          <a:p>
            <a:pPr marL="139697" indent="0">
              <a:buNone/>
            </a:pPr>
            <a:r>
              <a:rPr lang="en-US" altLang="zh-TW" sz="1575" dirty="0" smtClean="0"/>
              <a:t>Reference: </a:t>
            </a:r>
            <a:br>
              <a:rPr lang="en-US" altLang="zh-TW" sz="1575" dirty="0" smtClean="0"/>
            </a:br>
            <a:r>
              <a:rPr lang="en-US" sz="1575" dirty="0" smtClean="0"/>
              <a:t>https</a:t>
            </a:r>
            <a:r>
              <a:rPr lang="en-US" sz="1575" dirty="0"/>
              <a:t>://</a:t>
            </a:r>
            <a:r>
              <a:rPr lang="en-US" sz="1575" dirty="0" err="1"/>
              <a:t>blender.cs.illinois.edu</a:t>
            </a:r>
            <a:r>
              <a:rPr lang="en-US" sz="1575" dirty="0" smtClean="0"/>
              <a:t>/</a:t>
            </a:r>
            <a:br>
              <a:rPr lang="en-US" sz="1575" dirty="0" smtClean="0"/>
            </a:br>
            <a:r>
              <a:rPr lang="en-US" sz="1575" dirty="0" smtClean="0"/>
              <a:t>paper/lmcollaboration2023.pdf</a:t>
            </a:r>
            <a:endParaRPr lang="en-US" sz="157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51B8E-BC55-9749-856B-4DBD40F52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34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#7: </a:t>
            </a:r>
            <a:r>
              <a:rPr lang="en-US" dirty="0" smtClean="0"/>
              <a:t>Creative </a:t>
            </a:r>
            <a:r>
              <a:rPr lang="en-US" dirty="0"/>
              <a:t>Generation / Language + Vision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Mentor: Vicki Qi Zeng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2" y="707122"/>
            <a:ext cx="6076604" cy="42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D35FD1-88EF-2748-A642-E9F0A411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954" y="980762"/>
            <a:ext cx="2989761" cy="3512861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sz="1600" dirty="0"/>
              <a:t>Increasing Faithfulness in Knowledge-Grounded Dialogue with Controllable Features, ACL 21’ </a:t>
            </a:r>
          </a:p>
          <a:p>
            <a:pPr fontAlgn="base"/>
            <a:r>
              <a:rPr lang="en-US" sz="1600" dirty="0" err="1"/>
              <a:t>Disentqa</a:t>
            </a:r>
            <a:r>
              <a:rPr lang="en-US" sz="1600" dirty="0"/>
              <a:t>: Disentangling parametric and contextual knowledge with counterfactual question answering. ACL 23’ </a:t>
            </a:r>
          </a:p>
          <a:p>
            <a:pPr fontAlgn="base"/>
            <a:r>
              <a:rPr lang="en-US" sz="1600" dirty="0"/>
              <a:t>Large Language Models with Controllable Working Memory. ACL 23’ Findings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51B8E-BC55-9749-856B-4DBD40F52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234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#8: </a:t>
            </a:r>
            <a:r>
              <a:rPr lang="en-US" dirty="0" smtClean="0"/>
              <a:t>LLM </a:t>
            </a:r>
            <a:r>
              <a:rPr lang="en-US" dirty="0"/>
              <a:t>Hallucination Control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Mentor: </a:t>
            </a:r>
            <a:r>
              <a:rPr lang="en-US" b="1" dirty="0" err="1" smtClean="0">
                <a:latin typeface="+mn-lt"/>
              </a:rPr>
              <a:t>Revanth</a:t>
            </a:r>
            <a:r>
              <a:rPr lang="en-US" b="1" dirty="0" smtClean="0">
                <a:latin typeface="+mn-lt"/>
              </a:rPr>
              <a:t> Reddy</a:t>
            </a:r>
            <a:endParaRPr lang="en-US" b="1" dirty="0">
              <a:latin typeface="+mn-lt"/>
            </a:endParaRPr>
          </a:p>
        </p:txBody>
      </p:sp>
      <p:pic>
        <p:nvPicPr>
          <p:cNvPr id="1026" name="Picture 2" descr="https://lh3.googleusercontent.com/E8kluudXtqqIFNgLaim7HmTdBT8oqk2-2-_dpzbmyGMM-J_yKKDAIJnO3ovwdvKjChVJm8FqKGQFPMf-6JXpHRJq1CiYEmQWchPmxPmlUBbfOc-mRSqk-bzzx7AM9WOXPB-CzXgrYvLFilUDqsG8LQ52P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29" y="824948"/>
            <a:ext cx="4423902" cy="337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346</Words>
  <Application>Microsoft Macintosh PowerPoint</Application>
  <PresentationFormat>On-screen Show (16:9)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Gill Sans</vt:lpstr>
      <vt:lpstr>Noto Sans Symbols</vt:lpstr>
      <vt:lpstr>Roboto</vt:lpstr>
      <vt:lpstr>Times New Roman</vt:lpstr>
      <vt:lpstr>Arial</vt:lpstr>
      <vt:lpstr>Simple Light</vt:lpstr>
      <vt:lpstr>Office Theme</vt:lpstr>
      <vt:lpstr>Project Overview</vt:lpstr>
      <vt:lpstr>#1: Prompt Learning/In-Context Learning for Social Norms / Debiasing / Human-Centered NLP (Fung et al., 2022) https://blender.cs.illinois.edu/paper/normsage2022.pdf Mentor: Yi R. Fung  </vt:lpstr>
      <vt:lpstr>#2: Tool Learning for Fact Checking Mentor: Yi R. Fung</vt:lpstr>
      <vt:lpstr>#3: Chain-of-Thought, LLM Self-Critic and Self-Update</vt:lpstr>
      <vt:lpstr>#4: Consistent Abstractive Summarization Mentor: Vicki Qi Zeng</vt:lpstr>
      <vt:lpstr>#5: Knowledge-Augmented LLMs / NLP for Science Mentor: Revanth Reddy</vt:lpstr>
      <vt:lpstr>#6: Information Extraction Mentor: Vicki Qi Zeng</vt:lpstr>
      <vt:lpstr>#7: Creative Generation / Language + Vision Mentor: Vicki Qi Zeng</vt:lpstr>
      <vt:lpstr>#8: LLM Hallucination Control Mentor: Revanth Reddy</vt:lpstr>
      <vt:lpstr>#9: Question Answering Mentor: Revanth Reddy</vt:lpstr>
      <vt:lpstr>#10: Misinformation Detection, Fact Checking, Factual Error Correction Mentor: Yi R. Fung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Neural Models Self-Learning Symbolic Knowledge</dc:title>
  <cp:lastModifiedBy>Ji, Heng</cp:lastModifiedBy>
  <cp:revision>106</cp:revision>
  <dcterms:modified xsi:type="dcterms:W3CDTF">2023-09-08T20:28:46Z</dcterms:modified>
</cp:coreProperties>
</file>