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sldIdLst>
    <p:sldId id="302" r:id="rId2"/>
    <p:sldId id="304" r:id="rId3"/>
    <p:sldId id="305" r:id="rId4"/>
    <p:sldId id="306" r:id="rId5"/>
    <p:sldId id="307" r:id="rId6"/>
    <p:sldId id="308" r:id="rId7"/>
    <p:sldId id="309" r:id="rId8"/>
    <p:sldId id="310" r:id="rId9"/>
    <p:sldId id="311"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eJttyqVfuYifZZpRrmmW/Z1u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3"/>
    <p:restoredTop sz="94620"/>
  </p:normalViewPr>
  <p:slideViewPr>
    <p:cSldViewPr snapToGrid="0" snapToObjects="1">
      <p:cViewPr varScale="1">
        <p:scale>
          <a:sx n="130" d="100"/>
          <a:sy n="130" d="100"/>
        </p:scale>
        <p:origin x="-104" y="-68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8" Type="http://customschemas.google.com/relationships/presentationmetadata" Target="metadata"/><Relationship Id="rId59" Type="http://schemas.openxmlformats.org/officeDocument/2006/relationships/presProps" Target="presProps.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3672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notes"/>
          <p:cNvSpPr>
            <a:spLocks noGrp="1" noRot="1" noChangeAspect="1"/>
          </p:cNvSpPr>
          <p:nvPr>
            <p:ph type="sldImg" idx="2"/>
          </p:nvPr>
        </p:nvSpPr>
        <p:spPr>
          <a:xfrm>
            <a:off x="384175"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9" name="Google Shape;289;p1:notes"/>
          <p:cNvSpPr txBox="1">
            <a:spLocks noGrp="1"/>
          </p:cNvSpPr>
          <p:nvPr>
            <p:ph type="body" idx="1"/>
          </p:nvPr>
        </p:nvSpPr>
        <p:spPr>
          <a:xfrm>
            <a:off x="914400" y="4344025"/>
            <a:ext cx="5029200" cy="4114488"/>
          </a:xfrm>
          <a:prstGeom prst="rect">
            <a:avLst/>
          </a:prstGeom>
          <a:noFill/>
          <a:ln>
            <a:noFill/>
          </a:ln>
        </p:spPr>
        <p:txBody>
          <a:bodyPr spcFirstLastPara="1" wrap="square" lIns="92135" tIns="46067" rIns="92135" bIns="46067" anchor="t" anchorCtr="0">
            <a:noAutofit/>
          </a:bodyPr>
          <a:lstStyle/>
          <a:p>
            <a:pPr marL="0" indent="0">
              <a:buNone/>
            </a:pPr>
            <a:endParaRPr sz="1200">
              <a:solidFill>
                <a:schemeClr val="dk1"/>
              </a:solidFill>
              <a:latin typeface="Times New Roman"/>
              <a:ea typeface="Times New Roman"/>
              <a:cs typeface="Times New Roman"/>
              <a:sym typeface="Times New Roman"/>
            </a:endParaRPr>
          </a:p>
        </p:txBody>
      </p:sp>
      <p:sp>
        <p:nvSpPr>
          <p:cNvPr id="290" name="Google Shape;290;p1:notes"/>
          <p:cNvSpPr txBox="1">
            <a:spLocks noGrp="1"/>
          </p:cNvSpPr>
          <p:nvPr>
            <p:ph type="sldNum" idx="12"/>
          </p:nvPr>
        </p:nvSpPr>
        <p:spPr>
          <a:xfrm>
            <a:off x="3885409" y="8686489"/>
            <a:ext cx="2972591" cy="457512"/>
          </a:xfrm>
          <a:prstGeom prst="rect">
            <a:avLst/>
          </a:prstGeom>
          <a:noFill/>
          <a:ln>
            <a:noFill/>
          </a:ln>
        </p:spPr>
        <p:txBody>
          <a:bodyPr spcFirstLastPara="1" wrap="square" lIns="92135" tIns="46067" rIns="92135" bIns="46067" anchor="b" anchorCtr="0">
            <a:noAutofit/>
          </a:bodyPr>
          <a:lstStyle/>
          <a:p>
            <a:pPr algn="r"/>
            <a:fld id="{00000000-1234-1234-1234-123412341234}" type="slidenum">
              <a:rPr lang="en-US" sz="1200">
                <a:solidFill>
                  <a:schemeClr val="dk1"/>
                </a:solidFill>
                <a:latin typeface="Times New Roman"/>
                <a:ea typeface="Times New Roman"/>
                <a:cs typeface="Times New Roman"/>
                <a:sym typeface="Times New Roman"/>
              </a:rPr>
              <a:pPr algn="r"/>
              <a:t>1</a:t>
            </a:fld>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7aec3c3bfe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7aec3c3bfe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g17aec3c3bfe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7aec3c3bfe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7aec3c3bfe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17aec3c3bfe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7aec3c3bf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7aec3c3bfe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We convert the existing event type ontology to PYTHON class definitions. </a:t>
            </a:r>
            <a:endParaRPr/>
          </a:p>
          <a:p>
            <a:pPr marL="457200" lvl="0" indent="-317500" algn="l" rtl="0">
              <a:spcBef>
                <a:spcPts val="0"/>
              </a:spcBef>
              <a:spcAft>
                <a:spcPts val="0"/>
              </a:spcAft>
              <a:buSzPts val="1400"/>
              <a:buChar char="-"/>
            </a:pPr>
            <a:r>
              <a:rPr lang="en-US"/>
              <a:t>Conditioned on these definitions, we put the input sentence for event extraction into a docstring as the prompt for code generation. </a:t>
            </a:r>
            <a:endParaRPr/>
          </a:p>
          <a:p>
            <a:pPr marL="457200" lvl="0" indent="-317500" algn="l" rtl="0">
              <a:spcBef>
                <a:spcPts val="0"/>
              </a:spcBef>
              <a:spcAft>
                <a:spcPts val="0"/>
              </a:spcAft>
              <a:buSzPts val="1400"/>
              <a:buChar char="-"/>
            </a:pPr>
            <a:r>
              <a:rPr lang="en-US"/>
              <a:t>The generated code (colored in green) can be mapped to an instance graph of Transport event.</a:t>
            </a:r>
            <a:endParaRPr/>
          </a:p>
        </p:txBody>
      </p:sp>
      <p:sp>
        <p:nvSpPr>
          <p:cNvPr id="106" name="Google Shape;106;g17aec3c3bfe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7aec3c3bfe_0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7aec3c3bfe_0_3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We convert the existing event type ontology to PYTHON class definitions. </a:t>
            </a:r>
            <a:endParaRPr/>
          </a:p>
          <a:p>
            <a:pPr marL="457200" lvl="0" indent="-317500" algn="l" rtl="0">
              <a:spcBef>
                <a:spcPts val="0"/>
              </a:spcBef>
              <a:spcAft>
                <a:spcPts val="0"/>
              </a:spcAft>
              <a:buSzPts val="1400"/>
              <a:buChar char="-"/>
            </a:pPr>
            <a:r>
              <a:rPr lang="en-US"/>
              <a:t>Conditioned on these definitions, we put the input sentence for event extraction into a docstring as the prompt for code generation. </a:t>
            </a:r>
            <a:endParaRPr/>
          </a:p>
          <a:p>
            <a:pPr marL="457200" lvl="0" indent="-317500" algn="l" rtl="0">
              <a:spcBef>
                <a:spcPts val="0"/>
              </a:spcBef>
              <a:spcAft>
                <a:spcPts val="0"/>
              </a:spcAft>
              <a:buSzPts val="1400"/>
              <a:buChar char="-"/>
            </a:pPr>
            <a:r>
              <a:rPr lang="en-US"/>
              <a:t>The generated code (colored in green) can be mapped to an instance graph of Transport event.</a:t>
            </a:r>
            <a:endParaRPr/>
          </a:p>
        </p:txBody>
      </p:sp>
      <p:sp>
        <p:nvSpPr>
          <p:cNvPr id="116" name="Google Shape;116;g17aec3c3bfe_0_3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7aec3c3bfe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7aec3c3bfe_0_3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We convert the existing event type ontology to PYTHON class definitions. </a:t>
            </a:r>
            <a:endParaRPr/>
          </a:p>
          <a:p>
            <a:pPr marL="457200" lvl="0" indent="-317500" algn="l" rtl="0">
              <a:spcBef>
                <a:spcPts val="0"/>
              </a:spcBef>
              <a:spcAft>
                <a:spcPts val="0"/>
              </a:spcAft>
              <a:buSzPts val="1400"/>
              <a:buChar char="-"/>
            </a:pPr>
            <a:r>
              <a:rPr lang="en-US"/>
              <a:t>Conditioned on these definitions, we put the input sentence for event extraction into a docstring as the prompt for code generation. </a:t>
            </a:r>
            <a:endParaRPr/>
          </a:p>
          <a:p>
            <a:pPr marL="457200" lvl="0" indent="-317500" algn="l" rtl="0">
              <a:spcBef>
                <a:spcPts val="0"/>
              </a:spcBef>
              <a:spcAft>
                <a:spcPts val="0"/>
              </a:spcAft>
              <a:buSzPts val="1400"/>
              <a:buChar char="-"/>
            </a:pPr>
            <a:r>
              <a:rPr lang="en-US"/>
              <a:t>The generated code (colored in green) can be mapped to an instance graph of Transport event.</a:t>
            </a:r>
            <a:endParaRPr/>
          </a:p>
        </p:txBody>
      </p:sp>
      <p:sp>
        <p:nvSpPr>
          <p:cNvPr id="125" name="Google Shape;125;g17aec3c3bfe_0_3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7aec3c3bfe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7aec3c3bfe_0_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7aec3c3bfe_0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7aec3c3bfe_0_3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Ontology code context contains definitions of entity and event classes, colored in yellow and blue (§2.1)</a:t>
            </a:r>
            <a:endParaRPr/>
          </a:p>
          <a:p>
            <a:pPr marL="0" lvl="0" indent="0" algn="l" rtl="0">
              <a:spcBef>
                <a:spcPts val="0"/>
              </a:spcBef>
              <a:spcAft>
                <a:spcPts val="0"/>
              </a:spcAft>
              <a:buNone/>
            </a:pPr>
            <a:endParaRPr/>
          </a:p>
          <a:p>
            <a:pPr marL="0" lvl="0" indent="0" algn="l" rtl="0">
              <a:spcBef>
                <a:spcPts val="0"/>
              </a:spcBef>
              <a:spcAft>
                <a:spcPts val="0"/>
              </a:spcAft>
              <a:buNone/>
            </a:pPr>
            <a:r>
              <a:rPr lang="en-US"/>
              <a:t>(2) K-shot examples for in-context learning, colored in orange (§2.3). </a:t>
            </a:r>
            <a:endParaRPr/>
          </a:p>
          <a:p>
            <a:pPr marL="0" lvl="0" indent="0" algn="l" rtl="0">
              <a:spcBef>
                <a:spcPts val="0"/>
              </a:spcBef>
              <a:spcAft>
                <a:spcPts val="0"/>
              </a:spcAft>
              <a:buNone/>
            </a:pPr>
            <a:endParaRPr/>
          </a:p>
          <a:p>
            <a:pPr marL="0" lvl="0" indent="0" algn="l" rtl="0">
              <a:spcBef>
                <a:spcPts val="0"/>
              </a:spcBef>
              <a:spcAft>
                <a:spcPts val="0"/>
              </a:spcAft>
              <a:buNone/>
            </a:pPr>
            <a:r>
              <a:rPr lang="en-US"/>
              <a:t>(3) The task prompt, appended at the end with partial class instantiation for LLM completion, colored in green (§2.2).</a:t>
            </a:r>
            <a:endParaRPr/>
          </a:p>
        </p:txBody>
      </p:sp>
      <p:sp>
        <p:nvSpPr>
          <p:cNvPr id="148" name="Google Shape;148;g17aec3c3bfe_0_3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7aec3c3bfe_0_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7aec3c3bfe_0_4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Ontology code context contains definitions of entity and event classes, colored in yellow and blue (§2.1)</a:t>
            </a:r>
            <a:endParaRPr/>
          </a:p>
          <a:p>
            <a:pPr marL="0" lvl="0" indent="0" algn="l" rtl="0">
              <a:spcBef>
                <a:spcPts val="0"/>
              </a:spcBef>
              <a:spcAft>
                <a:spcPts val="0"/>
              </a:spcAft>
              <a:buNone/>
            </a:pPr>
            <a:endParaRPr/>
          </a:p>
          <a:p>
            <a:pPr marL="0" lvl="0" indent="0" algn="l" rtl="0">
              <a:spcBef>
                <a:spcPts val="0"/>
              </a:spcBef>
              <a:spcAft>
                <a:spcPts val="0"/>
              </a:spcAft>
              <a:buNone/>
            </a:pPr>
            <a:r>
              <a:rPr lang="en-US"/>
              <a:t>(2) K-shot examples for in-context learning, colored in orange (§2.3). </a:t>
            </a:r>
            <a:endParaRPr/>
          </a:p>
          <a:p>
            <a:pPr marL="0" lvl="0" indent="0" algn="l" rtl="0">
              <a:spcBef>
                <a:spcPts val="0"/>
              </a:spcBef>
              <a:spcAft>
                <a:spcPts val="0"/>
              </a:spcAft>
              <a:buNone/>
            </a:pPr>
            <a:endParaRPr/>
          </a:p>
          <a:p>
            <a:pPr marL="0" lvl="0" indent="0" algn="l" rtl="0">
              <a:spcBef>
                <a:spcPts val="0"/>
              </a:spcBef>
              <a:spcAft>
                <a:spcPts val="0"/>
              </a:spcAft>
              <a:buNone/>
            </a:pPr>
            <a:r>
              <a:rPr lang="en-US"/>
              <a:t>(3) The task prompt, appended at the end with partial class instantiation for LLM completion, colored in green (§2.2).</a:t>
            </a:r>
            <a:endParaRPr/>
          </a:p>
        </p:txBody>
      </p:sp>
      <p:sp>
        <p:nvSpPr>
          <p:cNvPr id="156" name="Google Shape;156;g17aec3c3bfe_0_4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7aec3c3bfe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7aec3c3bfe_0_4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Ontology code context contains definitions of entity and event classes, colored in yellow and blue (§2.1)</a:t>
            </a:r>
            <a:endParaRPr/>
          </a:p>
          <a:p>
            <a:pPr marL="0" lvl="0" indent="0" algn="l" rtl="0">
              <a:spcBef>
                <a:spcPts val="0"/>
              </a:spcBef>
              <a:spcAft>
                <a:spcPts val="0"/>
              </a:spcAft>
              <a:buNone/>
            </a:pPr>
            <a:endParaRPr/>
          </a:p>
          <a:p>
            <a:pPr marL="0" lvl="0" indent="0" algn="l" rtl="0">
              <a:spcBef>
                <a:spcPts val="0"/>
              </a:spcBef>
              <a:spcAft>
                <a:spcPts val="0"/>
              </a:spcAft>
              <a:buNone/>
            </a:pPr>
            <a:r>
              <a:rPr lang="en-US"/>
              <a:t>(2) K-shot examples for in-context learning, colored in orange (§2.3). </a:t>
            </a:r>
            <a:endParaRPr/>
          </a:p>
          <a:p>
            <a:pPr marL="0" lvl="0" indent="0" algn="l" rtl="0">
              <a:spcBef>
                <a:spcPts val="0"/>
              </a:spcBef>
              <a:spcAft>
                <a:spcPts val="0"/>
              </a:spcAft>
              <a:buNone/>
            </a:pPr>
            <a:endParaRPr/>
          </a:p>
          <a:p>
            <a:pPr marL="0" lvl="0" indent="0" algn="l" rtl="0">
              <a:spcBef>
                <a:spcPts val="0"/>
              </a:spcBef>
              <a:spcAft>
                <a:spcPts val="0"/>
              </a:spcAft>
              <a:buNone/>
            </a:pPr>
            <a:r>
              <a:rPr lang="en-US"/>
              <a:t>(3) The task prompt, appended at the end with partial class instantiation for LLM completion, colored in green (§2.2).</a:t>
            </a:r>
            <a:endParaRPr/>
          </a:p>
        </p:txBody>
      </p:sp>
      <p:sp>
        <p:nvSpPr>
          <p:cNvPr id="164" name="Google Shape;164;g17aec3c3bfe_0_4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7aec3c3bfe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7aec3c3bfe_0_4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(1) Ontology code context contains definitions of entity and event classes, colored in yellow and blue (§2.1)</a:t>
            </a:r>
            <a:endParaRPr/>
          </a:p>
          <a:p>
            <a:pPr marL="0" lvl="0" indent="0" algn="l" rtl="0">
              <a:spcBef>
                <a:spcPts val="0"/>
              </a:spcBef>
              <a:spcAft>
                <a:spcPts val="0"/>
              </a:spcAft>
              <a:buNone/>
            </a:pPr>
            <a:endParaRPr/>
          </a:p>
          <a:p>
            <a:pPr marL="0" lvl="0" indent="0" algn="l" rtl="0">
              <a:spcBef>
                <a:spcPts val="0"/>
              </a:spcBef>
              <a:spcAft>
                <a:spcPts val="0"/>
              </a:spcAft>
              <a:buNone/>
            </a:pPr>
            <a:r>
              <a:rPr lang="en-US"/>
              <a:t>(2) K-shot examples for in-context learning, colored in orange (§2.3). </a:t>
            </a:r>
            <a:endParaRPr/>
          </a:p>
          <a:p>
            <a:pPr marL="0" lvl="0" indent="0" algn="l" rtl="0">
              <a:spcBef>
                <a:spcPts val="0"/>
              </a:spcBef>
              <a:spcAft>
                <a:spcPts val="0"/>
              </a:spcAft>
              <a:buNone/>
            </a:pPr>
            <a:endParaRPr/>
          </a:p>
          <a:p>
            <a:pPr marL="0" lvl="0" indent="0" algn="l" rtl="0">
              <a:spcBef>
                <a:spcPts val="0"/>
              </a:spcBef>
              <a:spcAft>
                <a:spcPts val="0"/>
              </a:spcAft>
              <a:buNone/>
            </a:pPr>
            <a:r>
              <a:rPr lang="en-US"/>
              <a:t>(3) The task prompt, appended at the end with partial class instantiation for LLM completion, colored in green (§2.2).</a:t>
            </a:r>
            <a:endParaRPr/>
          </a:p>
        </p:txBody>
      </p:sp>
      <p:sp>
        <p:nvSpPr>
          <p:cNvPr id="172" name="Google Shape;172;g17aec3c3bfe_0_4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37:notes"/>
          <p:cNvSpPr>
            <a:spLocks noGrp="1" noRot="1" noChangeAspect="1"/>
          </p:cNvSpPr>
          <p:nvPr>
            <p:ph type="sldImg" idx="2"/>
          </p:nvPr>
        </p:nvSpPr>
        <p:spPr>
          <a:xfrm>
            <a:off x="384175"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7" name="Google Shape;1127;p37:notes"/>
          <p:cNvSpPr txBox="1">
            <a:spLocks noGrp="1"/>
          </p:cNvSpPr>
          <p:nvPr>
            <p:ph type="body" idx="1"/>
          </p:nvPr>
        </p:nvSpPr>
        <p:spPr>
          <a:xfrm>
            <a:off x="914400" y="4344025"/>
            <a:ext cx="5029200" cy="4114488"/>
          </a:xfrm>
          <a:prstGeom prst="rect">
            <a:avLst/>
          </a:prstGeom>
          <a:noFill/>
          <a:ln>
            <a:noFill/>
          </a:ln>
        </p:spPr>
        <p:txBody>
          <a:bodyPr spcFirstLastPara="1" wrap="square" lIns="92135" tIns="46067" rIns="92135" bIns="46067" anchor="t" anchorCtr="0">
            <a:noAutofit/>
          </a:bodyPr>
          <a:lstStyle/>
          <a:p>
            <a:pPr marL="228596" indent="-228596">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Change low resource IL to a language which is not in wikipedia</a:t>
            </a:r>
            <a:endParaRPr sz="1200">
              <a:solidFill>
                <a:schemeClr val="dk1"/>
              </a:solidFill>
              <a:latin typeface="Times New Roman"/>
              <a:ea typeface="Times New Roman"/>
              <a:cs typeface="Times New Roman"/>
              <a:sym typeface="Times New Roman"/>
            </a:endParaRPr>
          </a:p>
          <a:p>
            <a:pPr marL="228596" indent="-228596">
              <a:spcBef>
                <a:spcPts val="356"/>
              </a:spcBef>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Word-level: from bi-lingual dicts and alignment; structure-level comes from wals; multi-level alignment</a:t>
            </a:r>
            <a:endParaRPr sz="1200">
              <a:solidFill>
                <a:schemeClr val="dk1"/>
              </a:solidFill>
              <a:latin typeface="Times New Roman"/>
              <a:ea typeface="Times New Roman"/>
              <a:cs typeface="Times New Roman"/>
              <a:sym typeface="Times New Roman"/>
            </a:endParaRPr>
          </a:p>
        </p:txBody>
      </p:sp>
      <p:sp>
        <p:nvSpPr>
          <p:cNvPr id="1128" name="Google Shape;1128;p37:notes"/>
          <p:cNvSpPr txBox="1">
            <a:spLocks noGrp="1"/>
          </p:cNvSpPr>
          <p:nvPr>
            <p:ph type="sldNum" idx="12"/>
          </p:nvPr>
        </p:nvSpPr>
        <p:spPr>
          <a:xfrm>
            <a:off x="3885409" y="8686489"/>
            <a:ext cx="2972591" cy="457512"/>
          </a:xfrm>
          <a:prstGeom prst="rect">
            <a:avLst/>
          </a:prstGeom>
          <a:noFill/>
          <a:ln>
            <a:noFill/>
          </a:ln>
        </p:spPr>
        <p:txBody>
          <a:bodyPr spcFirstLastPara="1" wrap="square" lIns="92135" tIns="46067" rIns="92135" bIns="46067" anchor="b" anchorCtr="0">
            <a:noAutofit/>
          </a:bodyPr>
          <a:lstStyle/>
          <a:p>
            <a:pPr algn="r"/>
            <a:fld id="{00000000-1234-1234-1234-123412341234}" type="slidenum">
              <a:rPr lang="en-US" sz="1200">
                <a:solidFill>
                  <a:schemeClr val="dk1"/>
                </a:solidFill>
                <a:latin typeface="Times New Roman"/>
                <a:ea typeface="Times New Roman"/>
                <a:cs typeface="Times New Roman"/>
                <a:sym typeface="Times New Roman"/>
              </a:rPr>
              <a:pPr algn="r"/>
              <a:t>2</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435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7aec3c3bfe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7aec3c3bfe_0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17aec3c3bfe_0_4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7aec3c3bfe_0_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7aec3c3bfe_0_4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choose to use ** as it is used to set text to bold in Markdown (a markup language for creating formatted text), which is commonly found in code bases and web data on which our LLM is trained. The incomplete code prompt assigns a partial instantiation of an event class to a variable to trigger the model for completion, for example, transport_event = Transport(.</a:t>
            </a:r>
            <a:endParaRPr/>
          </a:p>
          <a:p>
            <a:pPr marL="0" lvl="0" indent="0" algn="l" rtl="0">
              <a:spcBef>
                <a:spcPts val="0"/>
              </a:spcBef>
              <a:spcAft>
                <a:spcPts val="0"/>
              </a:spcAft>
              <a:buNone/>
            </a:pPr>
            <a:endParaRPr/>
          </a:p>
          <a:p>
            <a:pPr marL="0" lvl="0" indent="0" algn="l" rtl="0">
              <a:spcBef>
                <a:spcPts val="0"/>
              </a:spcBef>
              <a:spcAft>
                <a:spcPts val="0"/>
              </a:spcAft>
              <a:buNone/>
            </a:pPr>
            <a:r>
              <a:rPr lang="en-US"/>
              <a:t>We observed that CODEX tends to generate more novel sentences paired with extracted arguments if no stopping constraint is applied. To focus on the EAE task, we stop the code generation whenever any of the pattern """, class, print, or # is generated by the model. We note that this capability to generate novel content (e.g., class definitions for new event types, new sentences paired with extracted arguments) has the potential to discover new event types and generate new training examples to enhance the model’s EAE performance.</a:t>
            </a:r>
            <a:endParaRPr/>
          </a:p>
        </p:txBody>
      </p:sp>
      <p:sp>
        <p:nvSpPr>
          <p:cNvPr id="189" name="Google Shape;189;g17aec3c3bfe_0_4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7aec3c3bfe_0_4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7aec3c3bfe_0_4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17aec3c3bfe_0_4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7aec3c3bfe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7aec3c3bfe_0_4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17aec3c3bfe_0_4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7aec3c3bfe_0_4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7aec3c3bfe_0_4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en-US"/>
              <a:t>\</a:t>
            </a:r>
            <a:endParaRPr/>
          </a:p>
        </p:txBody>
      </p:sp>
      <p:sp>
        <p:nvSpPr>
          <p:cNvPr id="213" name="Google Shape;213;g17aec3c3bfe_0_4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7aec3c3bfe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7aec3c3bfe_0_1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en-US"/>
              <a:t>\</a:t>
            </a:r>
            <a:endParaRPr/>
          </a:p>
        </p:txBody>
      </p:sp>
      <p:sp>
        <p:nvSpPr>
          <p:cNvPr id="220" name="Google Shape;220;g17aec3c3bfe_0_1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7aec3c3bfe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7aec3c3bfe_0_1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few-shot setting, CODE4STRUCT can surpass DEGREE, the current state-of-the-art, by a large margin (20.8% absolute F1 difference on Arg-C). </a:t>
            </a:r>
            <a:endParaRPr/>
          </a:p>
          <a:p>
            <a:pPr marL="0" lvl="0" indent="0" algn="l" rtl="0">
              <a:spcBef>
                <a:spcPts val="0"/>
              </a:spcBef>
              <a:spcAft>
                <a:spcPts val="0"/>
              </a:spcAft>
              <a:buNone/>
            </a:pPr>
            <a:r>
              <a:rPr lang="en-US"/>
              <a:t>Our zero-shot CODE4STRUCT model can already achieve higher Arg-I performance than the 50-shot DEGREE.</a:t>
            </a:r>
            <a:endParaRPr/>
          </a:p>
          <a:p>
            <a:pPr marL="0" lvl="0" indent="0" algn="l" rtl="0">
              <a:spcBef>
                <a:spcPts val="0"/>
              </a:spcBef>
              <a:spcAft>
                <a:spcPts val="0"/>
              </a:spcAft>
              <a:buNone/>
            </a:pPr>
            <a:endParaRPr/>
          </a:p>
          <a:p>
            <a:pPr marL="0" lvl="0" indent="0" algn="l" rtl="0">
              <a:spcBef>
                <a:spcPts val="0"/>
              </a:spcBef>
              <a:spcAft>
                <a:spcPts val="0"/>
              </a:spcAft>
              <a:buNone/>
            </a:pPr>
            <a:r>
              <a:rPr lang="en-US"/>
              <a:t>Despite only using 39 examples per event type on average, our approach achieves comparable performance with other fully supervised models trained on 100% of the training data (4,202 instances).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28" name="Google Shape;228;g17aec3c3bfe_0_1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7aec3c3bfe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7aec3c3bfe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observe that F1 scores for all tasks increase when providing more in-context learning examples, but with diminishing returns.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The initial in-context example (k = 1) brings the largest absolute performance gain (about 13 F1 in Arg-C). We stop at 50 in-context examples (k = 50) as including more examples would exceed the input length limitation imposed by CODEX.</a:t>
            </a:r>
            <a:endParaRPr/>
          </a:p>
          <a:p>
            <a:pPr marL="0" lvl="0" indent="0" algn="l" rtl="0">
              <a:spcBef>
                <a:spcPts val="0"/>
              </a:spcBef>
              <a:spcAft>
                <a:spcPts val="0"/>
              </a:spcAft>
              <a:buNone/>
            </a:pPr>
            <a:endParaRPr/>
          </a:p>
        </p:txBody>
      </p:sp>
      <p:sp>
        <p:nvSpPr>
          <p:cNvPr id="246" name="Google Shape;246;g17aec3c3bfe_0_1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7aec3c3bfe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17aec3c3bfe_0_1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17aec3c3bfe_0_1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7aec3c3bfe_0_5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7aec3c3bfe_0_5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7aec3c3bfe_0_5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37:notes"/>
          <p:cNvSpPr>
            <a:spLocks noGrp="1" noRot="1" noChangeAspect="1"/>
          </p:cNvSpPr>
          <p:nvPr>
            <p:ph type="sldImg" idx="2"/>
          </p:nvPr>
        </p:nvSpPr>
        <p:spPr>
          <a:xfrm>
            <a:off x="384175"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7" name="Google Shape;1127;p37:notes"/>
          <p:cNvSpPr txBox="1">
            <a:spLocks noGrp="1"/>
          </p:cNvSpPr>
          <p:nvPr>
            <p:ph type="body" idx="1"/>
          </p:nvPr>
        </p:nvSpPr>
        <p:spPr>
          <a:xfrm>
            <a:off x="914400" y="4344025"/>
            <a:ext cx="5029200" cy="4114488"/>
          </a:xfrm>
          <a:prstGeom prst="rect">
            <a:avLst/>
          </a:prstGeom>
          <a:noFill/>
          <a:ln>
            <a:noFill/>
          </a:ln>
        </p:spPr>
        <p:txBody>
          <a:bodyPr spcFirstLastPara="1" wrap="square" lIns="92135" tIns="46067" rIns="92135" bIns="46067" anchor="t" anchorCtr="0">
            <a:noAutofit/>
          </a:bodyPr>
          <a:lstStyle/>
          <a:p>
            <a:pPr marL="228596" indent="-228596">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Change low resource IL to a language which is not in wikipedia</a:t>
            </a:r>
            <a:endParaRPr sz="1200">
              <a:solidFill>
                <a:schemeClr val="dk1"/>
              </a:solidFill>
              <a:latin typeface="Times New Roman"/>
              <a:ea typeface="Times New Roman"/>
              <a:cs typeface="Times New Roman"/>
              <a:sym typeface="Times New Roman"/>
            </a:endParaRPr>
          </a:p>
          <a:p>
            <a:pPr marL="228596" indent="-228596">
              <a:spcBef>
                <a:spcPts val="356"/>
              </a:spcBef>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Word-level: from bi-lingual dicts and alignment; structure-level comes from wals; multi-level alignment</a:t>
            </a:r>
            <a:endParaRPr sz="1200">
              <a:solidFill>
                <a:schemeClr val="dk1"/>
              </a:solidFill>
              <a:latin typeface="Times New Roman"/>
              <a:ea typeface="Times New Roman"/>
              <a:cs typeface="Times New Roman"/>
              <a:sym typeface="Times New Roman"/>
            </a:endParaRPr>
          </a:p>
        </p:txBody>
      </p:sp>
      <p:sp>
        <p:nvSpPr>
          <p:cNvPr id="1128" name="Google Shape;1128;p37:notes"/>
          <p:cNvSpPr txBox="1">
            <a:spLocks noGrp="1"/>
          </p:cNvSpPr>
          <p:nvPr>
            <p:ph type="sldNum" idx="12"/>
          </p:nvPr>
        </p:nvSpPr>
        <p:spPr>
          <a:xfrm>
            <a:off x="3885409" y="8686489"/>
            <a:ext cx="2972591" cy="457512"/>
          </a:xfrm>
          <a:prstGeom prst="rect">
            <a:avLst/>
          </a:prstGeom>
          <a:noFill/>
          <a:ln>
            <a:noFill/>
          </a:ln>
        </p:spPr>
        <p:txBody>
          <a:bodyPr spcFirstLastPara="1" wrap="square" lIns="92135" tIns="46067" rIns="92135" bIns="46067" anchor="b" anchorCtr="0">
            <a:noAutofit/>
          </a:bodyPr>
          <a:lstStyle/>
          <a:p>
            <a:pPr algn="r"/>
            <a:fld id="{00000000-1234-1234-1234-123412341234}" type="slidenum">
              <a:rPr lang="en-US" sz="1200">
                <a:solidFill>
                  <a:schemeClr val="dk1"/>
                </a:solidFill>
                <a:latin typeface="Times New Roman"/>
                <a:ea typeface="Times New Roman"/>
                <a:cs typeface="Times New Roman"/>
                <a:sym typeface="Times New Roman"/>
              </a:rPr>
              <a:pPr algn="r"/>
              <a:t>3</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4352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7aec3c3bfe_0_5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7aec3c3bfe_0_5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17aec3c3bfe_0_5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7aec3c3bfe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7aec3c3bfe_0_1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00"/>
              </a:spcBef>
              <a:spcAft>
                <a:spcPts val="1200"/>
              </a:spcAft>
              <a:buNone/>
            </a:pPr>
            <a:r>
              <a:rPr lang="en-US" sz="1200">
                <a:solidFill>
                  <a:srgbClr val="595959"/>
                </a:solidFill>
              </a:rPr>
              <a:t>Sibling event examples (e.g., Transfer_Money) perform on par with using examples from the predicted event type itself (e.g., Transfer_Ownership)</a:t>
            </a:r>
            <a:endParaRPr/>
          </a:p>
        </p:txBody>
      </p:sp>
      <p:sp>
        <p:nvSpPr>
          <p:cNvPr id="284" name="Google Shape;284;g17aec3c3bfe_0_1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7aec3c3bfe_0_5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7aec3c3bfe_0_5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00"/>
              </a:spcBef>
              <a:spcAft>
                <a:spcPts val="1200"/>
              </a:spcAft>
              <a:buNone/>
            </a:pPr>
            <a:r>
              <a:rPr lang="en-US" sz="1200">
                <a:solidFill>
                  <a:srgbClr val="595959"/>
                </a:solidFill>
              </a:rPr>
              <a:t>Sibling event examples (e.g., Transfer_Money) perform on par with using examples from the predicted event type itself (e.g., Transfer_Ownership)</a:t>
            </a:r>
            <a:endParaRPr/>
          </a:p>
        </p:txBody>
      </p:sp>
      <p:sp>
        <p:nvSpPr>
          <p:cNvPr id="307" name="Google Shape;307;g17aec3c3bfe_0_5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7aec3c3bfe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7aec3c3bfe_0_2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00"/>
              </a:spcBef>
              <a:spcAft>
                <a:spcPts val="1200"/>
              </a:spcAft>
              <a:buNone/>
            </a:pPr>
            <a:r>
              <a:rPr lang="en-US" sz="1200">
                <a:solidFill>
                  <a:srgbClr val="595959"/>
                </a:solidFill>
              </a:rPr>
              <a:t>Sibling event examples (e.g., Transfer_Money) perform on par with using examples from the predicted event type itself (e.g., Transfer_Ownership)</a:t>
            </a:r>
            <a:endParaRPr/>
          </a:p>
        </p:txBody>
      </p:sp>
      <p:sp>
        <p:nvSpPr>
          <p:cNvPr id="315" name="Google Shape;315;g17aec3c3bfe_0_2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2bb1df2497_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2bb1df2497_2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00"/>
              </a:spcBef>
              <a:spcAft>
                <a:spcPts val="1200"/>
              </a:spcAft>
              <a:buNone/>
            </a:pPr>
            <a:r>
              <a:rPr lang="en-US" sz="1200">
                <a:solidFill>
                  <a:srgbClr val="595959"/>
                </a:solidFill>
              </a:rPr>
              <a:t>Sibling event examples (e.g., Transfer_Money) perform on par with using examples from the predicted event type itself (e.g., Transfer_Ownership)</a:t>
            </a:r>
            <a:endParaRPr/>
          </a:p>
        </p:txBody>
      </p:sp>
      <p:sp>
        <p:nvSpPr>
          <p:cNvPr id="323" name="Google Shape;323;g12bb1df2497_2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7aec3c3bfe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7aec3c3bfe_0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00"/>
              </a:spcBef>
              <a:spcAft>
                <a:spcPts val="1200"/>
              </a:spcAft>
              <a:buNone/>
            </a:pPr>
            <a:endParaRPr/>
          </a:p>
        </p:txBody>
      </p:sp>
      <p:sp>
        <p:nvSpPr>
          <p:cNvPr id="331" name="Google Shape;331;g17aec3c3bfe_0_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7aec3c3bfe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7aec3c3bfe_0_2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17aec3c3bfe_0_2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bb1df2497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2bb1df2497_2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g12bb1df2497_2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bb1df2497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bb1df2497_2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2bb1df2497_2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37:notes"/>
          <p:cNvSpPr>
            <a:spLocks noGrp="1" noRot="1" noChangeAspect="1"/>
          </p:cNvSpPr>
          <p:nvPr>
            <p:ph type="sldImg" idx="2"/>
          </p:nvPr>
        </p:nvSpPr>
        <p:spPr>
          <a:xfrm>
            <a:off x="384175"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7" name="Google Shape;1127;p37:notes"/>
          <p:cNvSpPr txBox="1">
            <a:spLocks noGrp="1"/>
          </p:cNvSpPr>
          <p:nvPr>
            <p:ph type="body" idx="1"/>
          </p:nvPr>
        </p:nvSpPr>
        <p:spPr>
          <a:xfrm>
            <a:off x="914400" y="4344025"/>
            <a:ext cx="5029200" cy="4114488"/>
          </a:xfrm>
          <a:prstGeom prst="rect">
            <a:avLst/>
          </a:prstGeom>
          <a:noFill/>
          <a:ln>
            <a:noFill/>
          </a:ln>
        </p:spPr>
        <p:txBody>
          <a:bodyPr spcFirstLastPara="1" wrap="square" lIns="92135" tIns="46067" rIns="92135" bIns="46067" anchor="t" anchorCtr="0">
            <a:noAutofit/>
          </a:bodyPr>
          <a:lstStyle/>
          <a:p>
            <a:pPr marL="228596" indent="-228596">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Change low resource IL to a language which is not in wikipedia</a:t>
            </a:r>
            <a:endParaRPr sz="1200">
              <a:solidFill>
                <a:schemeClr val="dk1"/>
              </a:solidFill>
              <a:latin typeface="Times New Roman"/>
              <a:ea typeface="Times New Roman"/>
              <a:cs typeface="Times New Roman"/>
              <a:sym typeface="Times New Roman"/>
            </a:endParaRPr>
          </a:p>
          <a:p>
            <a:pPr marL="228596" indent="-228596">
              <a:spcBef>
                <a:spcPts val="356"/>
              </a:spcBef>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Word-level: from bi-lingual dicts and alignment; structure-level comes from wals; multi-level alignment</a:t>
            </a:r>
            <a:endParaRPr sz="1200">
              <a:solidFill>
                <a:schemeClr val="dk1"/>
              </a:solidFill>
              <a:latin typeface="Times New Roman"/>
              <a:ea typeface="Times New Roman"/>
              <a:cs typeface="Times New Roman"/>
              <a:sym typeface="Times New Roman"/>
            </a:endParaRPr>
          </a:p>
        </p:txBody>
      </p:sp>
      <p:sp>
        <p:nvSpPr>
          <p:cNvPr id="1128" name="Google Shape;1128;p37:notes"/>
          <p:cNvSpPr txBox="1">
            <a:spLocks noGrp="1"/>
          </p:cNvSpPr>
          <p:nvPr>
            <p:ph type="sldNum" idx="12"/>
          </p:nvPr>
        </p:nvSpPr>
        <p:spPr>
          <a:xfrm>
            <a:off x="3885409" y="8686489"/>
            <a:ext cx="2972591" cy="457512"/>
          </a:xfrm>
          <a:prstGeom prst="rect">
            <a:avLst/>
          </a:prstGeom>
          <a:noFill/>
          <a:ln>
            <a:noFill/>
          </a:ln>
        </p:spPr>
        <p:txBody>
          <a:bodyPr spcFirstLastPara="1" wrap="square" lIns="92135" tIns="46067" rIns="92135" bIns="46067" anchor="b" anchorCtr="0">
            <a:noAutofit/>
          </a:bodyPr>
          <a:lstStyle/>
          <a:p>
            <a:pPr algn="r"/>
            <a:fld id="{00000000-1234-1234-1234-123412341234}" type="slidenum">
              <a:rPr lang="en-US" sz="1200">
                <a:solidFill>
                  <a:schemeClr val="dk1"/>
                </a:solidFill>
                <a:latin typeface="Times New Roman"/>
                <a:ea typeface="Times New Roman"/>
                <a:cs typeface="Times New Roman"/>
                <a:sym typeface="Times New Roman"/>
              </a:rPr>
              <a:pPr algn="r"/>
              <a:t>4</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435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37:notes"/>
          <p:cNvSpPr>
            <a:spLocks noGrp="1" noRot="1" noChangeAspect="1"/>
          </p:cNvSpPr>
          <p:nvPr>
            <p:ph type="sldImg" idx="2"/>
          </p:nvPr>
        </p:nvSpPr>
        <p:spPr>
          <a:xfrm>
            <a:off x="384175"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7" name="Google Shape;1127;p37:notes"/>
          <p:cNvSpPr txBox="1">
            <a:spLocks noGrp="1"/>
          </p:cNvSpPr>
          <p:nvPr>
            <p:ph type="body" idx="1"/>
          </p:nvPr>
        </p:nvSpPr>
        <p:spPr>
          <a:xfrm>
            <a:off x="914400" y="4344025"/>
            <a:ext cx="5029200" cy="4114488"/>
          </a:xfrm>
          <a:prstGeom prst="rect">
            <a:avLst/>
          </a:prstGeom>
          <a:noFill/>
          <a:ln>
            <a:noFill/>
          </a:ln>
        </p:spPr>
        <p:txBody>
          <a:bodyPr spcFirstLastPara="1" wrap="square" lIns="92135" tIns="46067" rIns="92135" bIns="46067" anchor="t" anchorCtr="0">
            <a:noAutofit/>
          </a:bodyPr>
          <a:lstStyle/>
          <a:p>
            <a:pPr marL="228596" indent="-228596">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Change low resource IL to a language which is not in wikipedia</a:t>
            </a:r>
            <a:endParaRPr sz="1200">
              <a:solidFill>
                <a:schemeClr val="dk1"/>
              </a:solidFill>
              <a:latin typeface="Times New Roman"/>
              <a:ea typeface="Times New Roman"/>
              <a:cs typeface="Times New Roman"/>
              <a:sym typeface="Times New Roman"/>
            </a:endParaRPr>
          </a:p>
          <a:p>
            <a:pPr marL="228596" indent="-228596">
              <a:spcBef>
                <a:spcPts val="356"/>
              </a:spcBef>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Word-level: from bi-lingual dicts and alignment; structure-level comes from wals; multi-level alignment</a:t>
            </a:r>
            <a:endParaRPr sz="1200">
              <a:solidFill>
                <a:schemeClr val="dk1"/>
              </a:solidFill>
              <a:latin typeface="Times New Roman"/>
              <a:ea typeface="Times New Roman"/>
              <a:cs typeface="Times New Roman"/>
              <a:sym typeface="Times New Roman"/>
            </a:endParaRPr>
          </a:p>
        </p:txBody>
      </p:sp>
      <p:sp>
        <p:nvSpPr>
          <p:cNvPr id="1128" name="Google Shape;1128;p37:notes"/>
          <p:cNvSpPr txBox="1">
            <a:spLocks noGrp="1"/>
          </p:cNvSpPr>
          <p:nvPr>
            <p:ph type="sldNum" idx="12"/>
          </p:nvPr>
        </p:nvSpPr>
        <p:spPr>
          <a:xfrm>
            <a:off x="3885409" y="8686489"/>
            <a:ext cx="2972591" cy="457512"/>
          </a:xfrm>
          <a:prstGeom prst="rect">
            <a:avLst/>
          </a:prstGeom>
          <a:noFill/>
          <a:ln>
            <a:noFill/>
          </a:ln>
        </p:spPr>
        <p:txBody>
          <a:bodyPr spcFirstLastPara="1" wrap="square" lIns="92135" tIns="46067" rIns="92135" bIns="46067" anchor="b" anchorCtr="0">
            <a:noAutofit/>
          </a:bodyPr>
          <a:lstStyle/>
          <a:p>
            <a:pPr algn="r"/>
            <a:fld id="{00000000-1234-1234-1234-123412341234}" type="slidenum">
              <a:rPr lang="en-US" sz="1200">
                <a:solidFill>
                  <a:schemeClr val="dk1"/>
                </a:solidFill>
                <a:latin typeface="Times New Roman"/>
                <a:ea typeface="Times New Roman"/>
                <a:cs typeface="Times New Roman"/>
                <a:sym typeface="Times New Roman"/>
              </a:rPr>
              <a:pPr algn="r"/>
              <a:t>5</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435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37:notes"/>
          <p:cNvSpPr>
            <a:spLocks noGrp="1" noRot="1" noChangeAspect="1"/>
          </p:cNvSpPr>
          <p:nvPr>
            <p:ph type="sldImg" idx="2"/>
          </p:nvPr>
        </p:nvSpPr>
        <p:spPr>
          <a:xfrm>
            <a:off x="384175" y="685800"/>
            <a:ext cx="6094413"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7" name="Google Shape;1127;p37:notes"/>
          <p:cNvSpPr txBox="1">
            <a:spLocks noGrp="1"/>
          </p:cNvSpPr>
          <p:nvPr>
            <p:ph type="body" idx="1"/>
          </p:nvPr>
        </p:nvSpPr>
        <p:spPr>
          <a:xfrm>
            <a:off x="914400" y="4344025"/>
            <a:ext cx="5029200" cy="4114488"/>
          </a:xfrm>
          <a:prstGeom prst="rect">
            <a:avLst/>
          </a:prstGeom>
          <a:noFill/>
          <a:ln>
            <a:noFill/>
          </a:ln>
        </p:spPr>
        <p:txBody>
          <a:bodyPr spcFirstLastPara="1" wrap="square" lIns="92135" tIns="46067" rIns="92135" bIns="46067" anchor="t" anchorCtr="0">
            <a:noAutofit/>
          </a:bodyPr>
          <a:lstStyle/>
          <a:p>
            <a:pPr marL="228596" indent="-228596">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Change low resource IL to a language which is not in wikipedia</a:t>
            </a:r>
            <a:endParaRPr sz="1200">
              <a:solidFill>
                <a:schemeClr val="dk1"/>
              </a:solidFill>
              <a:latin typeface="Times New Roman"/>
              <a:ea typeface="Times New Roman"/>
              <a:cs typeface="Times New Roman"/>
              <a:sym typeface="Times New Roman"/>
            </a:endParaRPr>
          </a:p>
          <a:p>
            <a:pPr marL="228596" indent="-228596">
              <a:spcBef>
                <a:spcPts val="356"/>
              </a:spcBef>
              <a:buClr>
                <a:schemeClr val="dk1"/>
              </a:buClr>
              <a:buSzPts val="1200"/>
              <a:buFont typeface="Times New Roman"/>
              <a:buAutoNum type="arabicPeriod"/>
            </a:pPr>
            <a:r>
              <a:rPr lang="en-US" sz="1200">
                <a:solidFill>
                  <a:schemeClr val="dk1"/>
                </a:solidFill>
                <a:latin typeface="Times New Roman"/>
                <a:ea typeface="Times New Roman"/>
                <a:cs typeface="Times New Roman"/>
                <a:sym typeface="Times New Roman"/>
              </a:rPr>
              <a:t>Word-level: from bi-lingual dicts and alignment; structure-level comes from wals; multi-level alignment</a:t>
            </a:r>
            <a:endParaRPr sz="1200">
              <a:solidFill>
                <a:schemeClr val="dk1"/>
              </a:solidFill>
              <a:latin typeface="Times New Roman"/>
              <a:ea typeface="Times New Roman"/>
              <a:cs typeface="Times New Roman"/>
              <a:sym typeface="Times New Roman"/>
            </a:endParaRPr>
          </a:p>
        </p:txBody>
      </p:sp>
      <p:sp>
        <p:nvSpPr>
          <p:cNvPr id="1128" name="Google Shape;1128;p37:notes"/>
          <p:cNvSpPr txBox="1">
            <a:spLocks noGrp="1"/>
          </p:cNvSpPr>
          <p:nvPr>
            <p:ph type="sldNum" idx="12"/>
          </p:nvPr>
        </p:nvSpPr>
        <p:spPr>
          <a:xfrm>
            <a:off x="3885409" y="8686489"/>
            <a:ext cx="2972591" cy="457512"/>
          </a:xfrm>
          <a:prstGeom prst="rect">
            <a:avLst/>
          </a:prstGeom>
          <a:noFill/>
          <a:ln>
            <a:noFill/>
          </a:ln>
        </p:spPr>
        <p:txBody>
          <a:bodyPr spcFirstLastPara="1" wrap="square" lIns="92135" tIns="46067" rIns="92135" bIns="46067" anchor="b" anchorCtr="0">
            <a:noAutofit/>
          </a:bodyPr>
          <a:lstStyle/>
          <a:p>
            <a:pPr algn="r"/>
            <a:fld id="{00000000-1234-1234-1234-123412341234}" type="slidenum">
              <a:rPr lang="en-US" sz="1200">
                <a:solidFill>
                  <a:schemeClr val="dk1"/>
                </a:solidFill>
                <a:latin typeface="Times New Roman"/>
                <a:ea typeface="Times New Roman"/>
                <a:cs typeface="Times New Roman"/>
                <a:sym typeface="Times New Roman"/>
              </a:rPr>
              <a:pPr algn="r"/>
              <a:t>6</a:t>
            </a:fld>
            <a:endParaRPr sz="12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3435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bb1df2497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bb1df2497_2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2bb1df2497_2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bb1df2497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bb1df2497_2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2bb1df2497_2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bb1df2497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bb1df2497_2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2bb1df2497_2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14"/>
        <p:cNvGrpSpPr/>
        <p:nvPr/>
      </p:nvGrpSpPr>
      <p:grpSpPr>
        <a:xfrm>
          <a:off x="0" y="0"/>
          <a:ext cx="0" cy="0"/>
          <a:chOff x="0" y="0"/>
          <a:chExt cx="0" cy="0"/>
        </a:xfrm>
      </p:grpSpPr>
      <p:sp>
        <p:nvSpPr>
          <p:cNvPr id="15" name="Google Shape;15;p6"/>
          <p:cNvSpPr/>
          <p:nvPr/>
        </p:nvSpPr>
        <p:spPr>
          <a:xfrm>
            <a:off x="0" y="-1"/>
            <a:ext cx="12192000" cy="5319983"/>
          </a:xfrm>
          <a:prstGeom prst="rect">
            <a:avLst/>
          </a:prstGeom>
          <a:solidFill>
            <a:srgbClr val="F2F2F2">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6"/>
          <p:cNvPicPr preferRelativeResize="0"/>
          <p:nvPr/>
        </p:nvPicPr>
        <p:blipFill rotWithShape="1">
          <a:blip r:embed="rId2">
            <a:alphaModFix amt="50000"/>
          </a:blip>
          <a:srcRect t="15541" b="18941"/>
          <a:stretch/>
        </p:blipFill>
        <p:spPr>
          <a:xfrm>
            <a:off x="0" y="0"/>
            <a:ext cx="12192000" cy="5319984"/>
          </a:xfrm>
          <a:prstGeom prst="rect">
            <a:avLst/>
          </a:prstGeom>
          <a:noFill/>
          <a:ln>
            <a:noFill/>
          </a:ln>
        </p:spPr>
      </p:pic>
      <p:sp>
        <p:nvSpPr>
          <p:cNvPr id="17" name="Google Shape;17;p6"/>
          <p:cNvSpPr txBox="1">
            <a:spLocks noGrp="1"/>
          </p:cNvSpPr>
          <p:nvPr>
            <p:ph type="ctrTitle"/>
          </p:nvPr>
        </p:nvSpPr>
        <p:spPr>
          <a:xfrm>
            <a:off x="349250" y="2118860"/>
            <a:ext cx="11493500" cy="153511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3262E"/>
              </a:buClr>
              <a:buSzPts val="5400"/>
              <a:buFont typeface="Calibri"/>
              <a:buNone/>
              <a:defRPr sz="5400">
                <a:solidFill>
                  <a:srgbClr val="23262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subTitle" idx="1"/>
          </p:nvPr>
        </p:nvSpPr>
        <p:spPr>
          <a:xfrm>
            <a:off x="1524000" y="3829050"/>
            <a:ext cx="9144000" cy="6159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rgbClr val="424857"/>
              </a:buClr>
              <a:buSzPts val="2000"/>
              <a:buNone/>
              <a:defRPr sz="2000">
                <a:solidFill>
                  <a:srgbClr val="424857"/>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6"/>
          <p:cNvSpPr txBox="1"/>
          <p:nvPr/>
        </p:nvSpPr>
        <p:spPr>
          <a:xfrm>
            <a:off x="4031044" y="6194967"/>
            <a:ext cx="412991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rgbClr val="424857"/>
                </a:solidFill>
                <a:latin typeface="Calibri"/>
                <a:ea typeface="Calibri"/>
                <a:cs typeface="Calibri"/>
                <a:sym typeface="Calibri"/>
              </a:rPr>
              <a:t>B L E N D E R | </a:t>
            </a:r>
            <a:r>
              <a:rPr lang="en-US" sz="1400" b="0" i="0" u="none" strike="noStrike" cap="none">
                <a:solidFill>
                  <a:srgbClr val="424857"/>
                </a:solidFill>
                <a:latin typeface="Calibri"/>
                <a:ea typeface="Calibri"/>
                <a:cs typeface="Calibri"/>
                <a:sym typeface="Calibri"/>
              </a:rPr>
              <a:t>Cross-source Information Extraction Lab</a:t>
            </a:r>
            <a:endParaRPr sz="1400" b="1" i="0" u="none" strike="noStrike" cap="none">
              <a:solidFill>
                <a:srgbClr val="424857"/>
              </a:solidFill>
              <a:latin typeface="Calibri"/>
              <a:ea typeface="Calibri"/>
              <a:cs typeface="Calibri"/>
              <a:sym typeface="Calibri"/>
            </a:endParaRPr>
          </a:p>
        </p:txBody>
      </p:sp>
      <p:pic>
        <p:nvPicPr>
          <p:cNvPr id="20" name="Google Shape;20;p6"/>
          <p:cNvPicPr preferRelativeResize="0"/>
          <p:nvPr/>
        </p:nvPicPr>
        <p:blipFill rotWithShape="1">
          <a:blip r:embed="rId3">
            <a:alphaModFix/>
          </a:blip>
          <a:srcRect r="87875" b="-304"/>
          <a:stretch/>
        </p:blipFill>
        <p:spPr>
          <a:xfrm>
            <a:off x="5984225" y="5765456"/>
            <a:ext cx="223551" cy="3210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6889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231900"/>
            <a:ext cx="10515600" cy="49450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888888"/>
              </a:buClr>
              <a:buSzPts val="2400"/>
              <a:buNone/>
              <a:defRPr sz="2400">
                <a:solidFill>
                  <a:srgbClr val="888888"/>
                </a:solidFill>
              </a:defRPr>
            </a:lvl1pPr>
            <a:lvl2pPr marL="914400" lvl="1" indent="-228600" algn="l">
              <a:lnSpc>
                <a:spcPct val="100000"/>
              </a:lnSpc>
              <a:spcBef>
                <a:spcPts val="500"/>
              </a:spcBef>
              <a:spcAft>
                <a:spcPts val="0"/>
              </a:spcAft>
              <a:buClr>
                <a:srgbClr val="888888"/>
              </a:buClr>
              <a:buSzPts val="2000"/>
              <a:buNone/>
              <a:defRPr sz="2000">
                <a:solidFill>
                  <a:srgbClr val="888888"/>
                </a:solidFill>
              </a:defRPr>
            </a:lvl2pPr>
            <a:lvl3pPr marL="1371600" lvl="2" indent="-228600" algn="l">
              <a:lnSpc>
                <a:spcPct val="100000"/>
              </a:lnSpc>
              <a:spcBef>
                <a:spcPts val="500"/>
              </a:spcBef>
              <a:spcAft>
                <a:spcPts val="0"/>
              </a:spcAft>
              <a:buClr>
                <a:srgbClr val="888888"/>
              </a:buClr>
              <a:buSzPts val="1800"/>
              <a:buNone/>
              <a:defRPr sz="1800">
                <a:solidFill>
                  <a:srgbClr val="888888"/>
                </a:solidFill>
              </a:defRPr>
            </a:lvl3pPr>
            <a:lvl4pPr marL="1828800" lvl="3" indent="-228600" algn="l">
              <a:lnSpc>
                <a:spcPct val="100000"/>
              </a:lnSpc>
              <a:spcBef>
                <a:spcPts val="500"/>
              </a:spcBef>
              <a:spcAft>
                <a:spcPts val="0"/>
              </a:spcAft>
              <a:buClr>
                <a:srgbClr val="888888"/>
              </a:buClr>
              <a:buSzPts val="1600"/>
              <a:buNone/>
              <a:defRPr sz="1600">
                <a:solidFill>
                  <a:srgbClr val="888888"/>
                </a:solidFill>
              </a:defRPr>
            </a:lvl4pPr>
            <a:lvl5pPr marL="2286000" lvl="4" indent="-228600" algn="l">
              <a:lnSpc>
                <a:spcPct val="10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838200" y="365125"/>
            <a:ext cx="10515600" cy="6889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00000"/>
              </a:lnSpc>
              <a:spcBef>
                <a:spcPts val="500"/>
              </a:spcBef>
              <a:spcAft>
                <a:spcPts val="0"/>
              </a:spcAft>
              <a:buClr>
                <a:schemeClr val="dk1"/>
              </a:buClr>
              <a:buSzPts val="2000"/>
              <a:buNone/>
              <a:defRPr sz="2000" b="1"/>
            </a:lvl2pPr>
            <a:lvl3pPr marL="1371600" lvl="2" indent="-228600" algn="l">
              <a:lnSpc>
                <a:spcPct val="100000"/>
              </a:lnSpc>
              <a:spcBef>
                <a:spcPts val="500"/>
              </a:spcBef>
              <a:spcAft>
                <a:spcPts val="0"/>
              </a:spcAft>
              <a:buClr>
                <a:schemeClr val="dk1"/>
              </a:buClr>
              <a:buSzPts val="1800"/>
              <a:buNone/>
              <a:defRPr sz="1800" b="1"/>
            </a:lvl3pPr>
            <a:lvl4pPr marL="1828800" lvl="3" indent="-228600" algn="l">
              <a:lnSpc>
                <a:spcPct val="100000"/>
              </a:lnSpc>
              <a:spcBef>
                <a:spcPts val="500"/>
              </a:spcBef>
              <a:spcAft>
                <a:spcPts val="0"/>
              </a:spcAft>
              <a:buClr>
                <a:schemeClr val="dk1"/>
              </a:buClr>
              <a:buSzPts val="1600"/>
              <a:buNone/>
              <a:defRPr sz="1600" b="1"/>
            </a:lvl4pPr>
            <a:lvl5pPr marL="2286000" lvl="4" indent="-228600" algn="l">
              <a:lnSpc>
                <a:spcPct val="10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6889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1000"/>
              </a:spcBef>
              <a:spcAft>
                <a:spcPts val="0"/>
              </a:spcAft>
              <a:buClr>
                <a:schemeClr val="dk1"/>
              </a:buClr>
              <a:buSzPts val="3200"/>
              <a:buChar char="•"/>
              <a:defRPr sz="3200"/>
            </a:lvl1pPr>
            <a:lvl2pPr marL="914400" lvl="1" indent="-406400" algn="l">
              <a:lnSpc>
                <a:spcPct val="100000"/>
              </a:lnSpc>
              <a:spcBef>
                <a:spcPts val="5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a:spLocks noGrp="1"/>
          </p:cNvSpPr>
          <p:nvPr>
            <p:ph type="pic" idx="2"/>
          </p:nvPr>
        </p:nvSpPr>
        <p:spPr>
          <a:xfrm>
            <a:off x="5183188" y="987425"/>
            <a:ext cx="6172200" cy="4873625"/>
          </a:xfrm>
          <a:prstGeom prst="rect">
            <a:avLst/>
          </a:prstGeom>
          <a:noFill/>
          <a:ln>
            <a:noFill/>
          </a:ln>
        </p:spPr>
      </p:sp>
      <p:sp>
        <p:nvSpPr>
          <p:cNvPr id="61" name="Google Shape;61;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600"/>
              <a:buNone/>
              <a:defRPr sz="1600"/>
            </a:lvl1pPr>
            <a:lvl2pPr marL="914400" lvl="1" indent="-228600" algn="l">
              <a:lnSpc>
                <a:spcPct val="100000"/>
              </a:lnSpc>
              <a:spcBef>
                <a:spcPts val="500"/>
              </a:spcBef>
              <a:spcAft>
                <a:spcPts val="0"/>
              </a:spcAft>
              <a:buClr>
                <a:schemeClr val="dk1"/>
              </a:buClr>
              <a:buSzPts val="1400"/>
              <a:buNone/>
              <a:defRPr sz="1400"/>
            </a:lvl2pPr>
            <a:lvl3pPr marL="1371600" lvl="2" indent="-228600" algn="l">
              <a:lnSpc>
                <a:spcPct val="100000"/>
              </a:lnSpc>
              <a:spcBef>
                <a:spcPts val="500"/>
              </a:spcBef>
              <a:spcAft>
                <a:spcPts val="0"/>
              </a:spcAft>
              <a:buClr>
                <a:schemeClr val="dk1"/>
              </a:buClr>
              <a:buSzPts val="1200"/>
              <a:buNone/>
              <a:defRPr sz="1200"/>
            </a:lvl3pPr>
            <a:lvl4pPr marL="1828800" lvl="3" indent="-228600" algn="l">
              <a:lnSpc>
                <a:spcPct val="100000"/>
              </a:lnSpc>
              <a:spcBef>
                <a:spcPts val="500"/>
              </a:spcBef>
              <a:spcAft>
                <a:spcPts val="0"/>
              </a:spcAft>
              <a:buClr>
                <a:schemeClr val="dk1"/>
              </a:buClr>
              <a:buSzPts val="1000"/>
              <a:buNone/>
              <a:defRPr sz="1000"/>
            </a:lvl4pPr>
            <a:lvl5pPr marL="2286000" lvl="4" indent="-228600" algn="l">
              <a:lnSpc>
                <a:spcPct val="10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6889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231900"/>
            <a:ext cx="10515600" cy="494506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42485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424857"/>
                </a:solidFill>
                <a:latin typeface="Calibri"/>
                <a:ea typeface="Calibri"/>
                <a:cs typeface="Calibri"/>
                <a:sym typeface="Calibri"/>
              </a:defRPr>
            </a:lvl1pPr>
            <a:lvl2pPr marL="0" marR="0" lvl="1" indent="0" algn="r" rtl="0">
              <a:spcBef>
                <a:spcPts val="0"/>
              </a:spcBef>
              <a:buNone/>
              <a:defRPr sz="1200" b="0" i="0" u="none" strike="noStrike" cap="none">
                <a:solidFill>
                  <a:srgbClr val="424857"/>
                </a:solidFill>
                <a:latin typeface="Calibri"/>
                <a:ea typeface="Calibri"/>
                <a:cs typeface="Calibri"/>
                <a:sym typeface="Calibri"/>
              </a:defRPr>
            </a:lvl2pPr>
            <a:lvl3pPr marL="0" marR="0" lvl="2" indent="0" algn="r" rtl="0">
              <a:spcBef>
                <a:spcPts val="0"/>
              </a:spcBef>
              <a:buNone/>
              <a:defRPr sz="1200" b="0" i="0" u="none" strike="noStrike" cap="none">
                <a:solidFill>
                  <a:srgbClr val="424857"/>
                </a:solidFill>
                <a:latin typeface="Calibri"/>
                <a:ea typeface="Calibri"/>
                <a:cs typeface="Calibri"/>
                <a:sym typeface="Calibri"/>
              </a:defRPr>
            </a:lvl3pPr>
            <a:lvl4pPr marL="0" marR="0" lvl="3" indent="0" algn="r" rtl="0">
              <a:spcBef>
                <a:spcPts val="0"/>
              </a:spcBef>
              <a:buNone/>
              <a:defRPr sz="1200" b="0" i="0" u="none" strike="noStrike" cap="none">
                <a:solidFill>
                  <a:srgbClr val="424857"/>
                </a:solidFill>
                <a:latin typeface="Calibri"/>
                <a:ea typeface="Calibri"/>
                <a:cs typeface="Calibri"/>
                <a:sym typeface="Calibri"/>
              </a:defRPr>
            </a:lvl4pPr>
            <a:lvl5pPr marL="0" marR="0" lvl="4" indent="0" algn="r" rtl="0">
              <a:spcBef>
                <a:spcPts val="0"/>
              </a:spcBef>
              <a:buNone/>
              <a:defRPr sz="1200" b="0" i="0" u="none" strike="noStrike" cap="none">
                <a:solidFill>
                  <a:srgbClr val="424857"/>
                </a:solidFill>
                <a:latin typeface="Calibri"/>
                <a:ea typeface="Calibri"/>
                <a:cs typeface="Calibri"/>
                <a:sym typeface="Calibri"/>
              </a:defRPr>
            </a:lvl5pPr>
            <a:lvl6pPr marL="0" marR="0" lvl="5" indent="0" algn="r" rtl="0">
              <a:spcBef>
                <a:spcPts val="0"/>
              </a:spcBef>
              <a:buNone/>
              <a:defRPr sz="1200" b="0" i="0" u="none" strike="noStrike" cap="none">
                <a:solidFill>
                  <a:srgbClr val="424857"/>
                </a:solidFill>
                <a:latin typeface="Calibri"/>
                <a:ea typeface="Calibri"/>
                <a:cs typeface="Calibri"/>
                <a:sym typeface="Calibri"/>
              </a:defRPr>
            </a:lvl6pPr>
            <a:lvl7pPr marL="0" marR="0" lvl="6" indent="0" algn="r" rtl="0">
              <a:spcBef>
                <a:spcPts val="0"/>
              </a:spcBef>
              <a:buNone/>
              <a:defRPr sz="1200" b="0" i="0" u="none" strike="noStrike" cap="none">
                <a:solidFill>
                  <a:srgbClr val="424857"/>
                </a:solidFill>
                <a:latin typeface="Calibri"/>
                <a:ea typeface="Calibri"/>
                <a:cs typeface="Calibri"/>
                <a:sym typeface="Calibri"/>
              </a:defRPr>
            </a:lvl7pPr>
            <a:lvl8pPr marL="0" marR="0" lvl="7" indent="0" algn="r" rtl="0">
              <a:spcBef>
                <a:spcPts val="0"/>
              </a:spcBef>
              <a:buNone/>
              <a:defRPr sz="1200" b="0" i="0" u="none" strike="noStrike" cap="none">
                <a:solidFill>
                  <a:srgbClr val="424857"/>
                </a:solidFill>
                <a:latin typeface="Calibri"/>
                <a:ea typeface="Calibri"/>
                <a:cs typeface="Calibri"/>
                <a:sym typeface="Calibri"/>
              </a:defRPr>
            </a:lvl8pPr>
            <a:lvl9pPr marL="0" marR="0" lvl="8" indent="0" algn="r" rtl="0">
              <a:spcBef>
                <a:spcPts val="0"/>
              </a:spcBef>
              <a:buNone/>
              <a:defRPr sz="1200" b="0" i="0" u="none" strike="noStrike" cap="none">
                <a:solidFill>
                  <a:srgbClr val="4248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hengji@illinois.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68"/>
          <p:cNvSpPr txBox="1">
            <a:spLocks noGrp="1"/>
          </p:cNvSpPr>
          <p:nvPr>
            <p:ph type="ctrTitle"/>
          </p:nvPr>
        </p:nvSpPr>
        <p:spPr>
          <a:xfrm>
            <a:off x="377043" y="1221527"/>
            <a:ext cx="13248216" cy="1457325"/>
          </a:xfrm>
          <a:prstGeom prst="rect">
            <a:avLst/>
          </a:prstGeom>
          <a:noFill/>
          <a:ln>
            <a:noFill/>
          </a:ln>
        </p:spPr>
        <p:txBody>
          <a:bodyPr spcFirstLastPara="1" wrap="square" lIns="0" tIns="0" rIns="0" bIns="0" anchor="t" anchorCtr="0">
            <a:noAutofit/>
          </a:bodyPr>
          <a:lstStyle/>
          <a:p>
            <a:pPr algn="l"/>
            <a:r>
              <a:rPr lang="en-US" b="1" dirty="0" smtClean="0"/>
              <a:t>In-Context Learning</a:t>
            </a:r>
            <a:endParaRPr sz="4800" b="1" dirty="0">
              <a:solidFill>
                <a:srgbClr val="990000"/>
              </a:solidFill>
              <a:latin typeface="Arial"/>
              <a:ea typeface="Arial"/>
              <a:cs typeface="Arial"/>
              <a:sym typeface="Arial"/>
            </a:endParaRPr>
          </a:p>
        </p:txBody>
      </p:sp>
      <p:sp>
        <p:nvSpPr>
          <p:cNvPr id="293" name="Google Shape;293;p68"/>
          <p:cNvSpPr txBox="1">
            <a:spLocks noGrp="1"/>
          </p:cNvSpPr>
          <p:nvPr>
            <p:ph type="subTitle" idx="1"/>
          </p:nvPr>
        </p:nvSpPr>
        <p:spPr>
          <a:xfrm>
            <a:off x="0" y="2819400"/>
            <a:ext cx="11885677" cy="2704555"/>
          </a:xfrm>
          <a:prstGeom prst="rect">
            <a:avLst/>
          </a:prstGeom>
          <a:noFill/>
          <a:ln>
            <a:noFill/>
          </a:ln>
        </p:spPr>
        <p:txBody>
          <a:bodyPr spcFirstLastPara="1" wrap="square" lIns="121897" tIns="60932" rIns="121897" bIns="60932" anchor="t" anchorCtr="0">
            <a:noAutofit/>
          </a:bodyPr>
          <a:lstStyle/>
          <a:p>
            <a:pPr marL="0" indent="0">
              <a:spcBef>
                <a:spcPts val="0"/>
              </a:spcBef>
              <a:buClr>
                <a:srgbClr val="990000"/>
              </a:buClr>
              <a:buSzPts val="2240"/>
            </a:pPr>
            <a:r>
              <a:rPr lang="en-US" sz="4300" dirty="0" err="1">
                <a:solidFill>
                  <a:schemeClr val="tx1"/>
                </a:solidFill>
                <a:latin typeface="Arial"/>
                <a:ea typeface="Arial"/>
                <a:cs typeface="Arial"/>
                <a:sym typeface="Arial"/>
              </a:rPr>
              <a:t>Heng</a:t>
            </a:r>
            <a:r>
              <a:rPr lang="en-US" sz="4300" dirty="0">
                <a:solidFill>
                  <a:schemeClr val="tx1"/>
                </a:solidFill>
                <a:latin typeface="Arial"/>
                <a:ea typeface="Arial"/>
                <a:cs typeface="Arial"/>
                <a:sym typeface="Arial"/>
              </a:rPr>
              <a:t> Ji</a:t>
            </a:r>
          </a:p>
          <a:p>
            <a:pPr marL="0" indent="0">
              <a:spcBef>
                <a:spcPts val="853"/>
              </a:spcBef>
              <a:buClr>
                <a:srgbClr val="990000"/>
              </a:buClr>
              <a:buSzPts val="2240"/>
            </a:pPr>
            <a:r>
              <a:rPr lang="en-US" sz="4300" dirty="0">
                <a:solidFill>
                  <a:schemeClr val="tx1"/>
                </a:solidFill>
                <a:latin typeface="Arial"/>
                <a:ea typeface="Arial"/>
                <a:cs typeface="Arial"/>
                <a:sym typeface="Arial"/>
                <a:hlinkClick r:id="rId3"/>
              </a:rPr>
              <a:t>hengji@illinois.edu</a:t>
            </a:r>
            <a:endParaRPr lang="en-US" sz="4300" dirty="0">
              <a:solidFill>
                <a:schemeClr val="tx1"/>
              </a:solidFill>
              <a:latin typeface="Arial"/>
              <a:ea typeface="Arial"/>
              <a:cs typeface="Arial"/>
              <a:sym typeface="Arial"/>
            </a:endParaRPr>
          </a:p>
          <a:p>
            <a:pPr marL="0" indent="0">
              <a:spcBef>
                <a:spcPts val="853"/>
              </a:spcBef>
              <a:buClr>
                <a:srgbClr val="990000"/>
              </a:buClr>
              <a:buSzPts val="2240"/>
            </a:pPr>
            <a:endParaRPr lang="en-US" dirty="0" smtClean="0">
              <a:solidFill>
                <a:schemeClr val="tx1"/>
              </a:solidFill>
              <a:latin typeface="Arial"/>
              <a:ea typeface="Arial"/>
              <a:cs typeface="Arial"/>
              <a:sym typeface="Arial"/>
            </a:endParaRPr>
          </a:p>
          <a:p>
            <a:pPr marL="0" indent="0">
              <a:spcBef>
                <a:spcPts val="853"/>
              </a:spcBef>
              <a:buClr>
                <a:srgbClr val="990000"/>
              </a:buClr>
              <a:buSzPts val="2240"/>
            </a:pPr>
            <a:endParaRPr lang="en-US"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6433250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17aec3c3bfe_0_279"/>
          <p:cNvSpPr txBox="1">
            <a:spLocks noGrp="1"/>
          </p:cNvSpPr>
          <p:nvPr>
            <p:ph type="title"/>
          </p:nvPr>
        </p:nvSpPr>
        <p:spPr>
          <a:xfrm>
            <a:off x="838200" y="389025"/>
            <a:ext cx="10808700" cy="91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In-Context Learning via Programming Language Models</a:t>
            </a:r>
            <a:endParaRPr dirty="0"/>
          </a:p>
        </p:txBody>
      </p:sp>
      <p:sp>
        <p:nvSpPr>
          <p:cNvPr id="86" name="Google Shape;86;g17aec3c3bfe_0_279"/>
          <p:cNvSpPr txBox="1">
            <a:spLocks noGrp="1"/>
          </p:cNvSpPr>
          <p:nvPr>
            <p:ph type="body" idx="1"/>
          </p:nvPr>
        </p:nvSpPr>
        <p:spPr>
          <a:xfrm>
            <a:off x="838200" y="1542102"/>
            <a:ext cx="10808700" cy="1087800"/>
          </a:xfrm>
          <a:prstGeom prst="rect">
            <a:avLst/>
          </a:prstGeom>
        </p:spPr>
        <p:txBody>
          <a:bodyPr spcFirstLastPara="1" wrap="square" lIns="91425" tIns="45700" rIns="91425" bIns="45700" anchor="t" anchorCtr="0">
            <a:normAutofit/>
          </a:bodyPr>
          <a:lstStyle/>
          <a:p>
            <a:pPr marL="342900">
              <a:lnSpc>
                <a:spcPct val="150000"/>
              </a:lnSpc>
            </a:pPr>
            <a:r>
              <a:rPr lang="en-US" sz="2000" dirty="0" smtClean="0"/>
              <a:t>Large </a:t>
            </a:r>
            <a:r>
              <a:rPr lang="en-US" sz="2000" dirty="0"/>
              <a:t>Language Model (LLM) trained on both code and text can already generate structured code to solve coding exercises specified in natural language (e.g., 75% on </a:t>
            </a:r>
            <a:r>
              <a:rPr lang="en-US" sz="2000" dirty="0" err="1"/>
              <a:t>HumanEval</a:t>
            </a:r>
            <a:r>
              <a:rPr lang="en-US" sz="2000" dirty="0"/>
              <a:t> Benchmark)</a:t>
            </a:r>
            <a:endParaRPr sz="2000" dirty="0"/>
          </a:p>
        </p:txBody>
      </p:sp>
      <p:grpSp>
        <p:nvGrpSpPr>
          <p:cNvPr id="87" name="Google Shape;87;g17aec3c3bfe_0_279"/>
          <p:cNvGrpSpPr/>
          <p:nvPr/>
        </p:nvGrpSpPr>
        <p:grpSpPr>
          <a:xfrm>
            <a:off x="984838" y="2708180"/>
            <a:ext cx="5972820" cy="3790095"/>
            <a:chOff x="5544063" y="2962380"/>
            <a:chExt cx="5972820" cy="3790095"/>
          </a:xfrm>
        </p:grpSpPr>
        <p:pic>
          <p:nvPicPr>
            <p:cNvPr id="88" name="Google Shape;88;g17aec3c3bfe_0_279"/>
            <p:cNvPicPr preferRelativeResize="0"/>
            <p:nvPr/>
          </p:nvPicPr>
          <p:blipFill>
            <a:blip r:embed="rId3">
              <a:alphaModFix/>
            </a:blip>
            <a:stretch>
              <a:fillRect/>
            </a:stretch>
          </p:blipFill>
          <p:spPr>
            <a:xfrm>
              <a:off x="5544063" y="2962380"/>
              <a:ext cx="5972820" cy="3297494"/>
            </a:xfrm>
            <a:prstGeom prst="rect">
              <a:avLst/>
            </a:prstGeom>
            <a:noFill/>
            <a:ln>
              <a:noFill/>
            </a:ln>
          </p:spPr>
        </p:pic>
        <p:sp>
          <p:nvSpPr>
            <p:cNvPr id="89" name="Google Shape;89;g17aec3c3bfe_0_279"/>
            <p:cNvSpPr txBox="1"/>
            <p:nvPr/>
          </p:nvSpPr>
          <p:spPr>
            <a:xfrm>
              <a:off x="5592450" y="6259875"/>
              <a:ext cx="5876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a:solidFill>
                    <a:srgbClr val="222222"/>
                  </a:solidFill>
                  <a:highlight>
                    <a:srgbClr val="FFFFFF"/>
                  </a:highlight>
                  <a:latin typeface="Calibri"/>
                  <a:ea typeface="Calibri"/>
                  <a:cs typeface="Calibri"/>
                  <a:sym typeface="Calibri"/>
                </a:rPr>
                <a:t>Example of coding problems in HumanEval Benchmark</a:t>
              </a:r>
              <a:endParaRPr sz="1000" b="1">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1000">
                  <a:solidFill>
                    <a:srgbClr val="222222"/>
                  </a:solidFill>
                  <a:highlight>
                    <a:srgbClr val="FFFFFF"/>
                  </a:highlight>
                  <a:latin typeface="Calibri"/>
                  <a:ea typeface="Calibri"/>
                  <a:cs typeface="Calibri"/>
                  <a:sym typeface="Calibri"/>
                </a:rPr>
                <a:t>Chen, Mark, et al. "Evaluating large language models trained on code." </a:t>
              </a:r>
              <a:r>
                <a:rPr lang="en-US" sz="1000" i="1">
                  <a:solidFill>
                    <a:srgbClr val="222222"/>
                  </a:solidFill>
                  <a:highlight>
                    <a:srgbClr val="FFFFFF"/>
                  </a:highlight>
                  <a:latin typeface="Calibri"/>
                  <a:ea typeface="Calibri"/>
                  <a:cs typeface="Calibri"/>
                  <a:sym typeface="Calibri"/>
                </a:rPr>
                <a:t>arXiv preprint arXiv:2107.03374</a:t>
              </a:r>
              <a:r>
                <a:rPr lang="en-US" sz="1000">
                  <a:solidFill>
                    <a:srgbClr val="222222"/>
                  </a:solidFill>
                  <a:highlight>
                    <a:srgbClr val="FFFFFF"/>
                  </a:highlight>
                  <a:latin typeface="Calibri"/>
                  <a:ea typeface="Calibri"/>
                  <a:cs typeface="Calibri"/>
                  <a:sym typeface="Calibri"/>
                </a:rPr>
                <a:t> (2021).</a:t>
              </a:r>
              <a:endParaRPr>
                <a:latin typeface="Calibri"/>
                <a:ea typeface="Calibri"/>
                <a:cs typeface="Calibri"/>
                <a:sym typeface="Calibri"/>
              </a:endParaRPr>
            </a:p>
          </p:txBody>
        </p:sp>
      </p:grpSp>
      <p:grpSp>
        <p:nvGrpSpPr>
          <p:cNvPr id="90" name="Google Shape;90;g17aec3c3bfe_0_279"/>
          <p:cNvGrpSpPr/>
          <p:nvPr/>
        </p:nvGrpSpPr>
        <p:grpSpPr>
          <a:xfrm>
            <a:off x="7193225" y="2708175"/>
            <a:ext cx="4124700" cy="3856025"/>
            <a:chOff x="7144350" y="2747300"/>
            <a:chExt cx="4124700" cy="3856025"/>
          </a:xfrm>
        </p:grpSpPr>
        <p:pic>
          <p:nvPicPr>
            <p:cNvPr id="91" name="Google Shape;91;g17aec3c3bfe_0_279"/>
            <p:cNvPicPr preferRelativeResize="0"/>
            <p:nvPr/>
          </p:nvPicPr>
          <p:blipFill>
            <a:blip r:embed="rId4">
              <a:alphaModFix/>
            </a:blip>
            <a:stretch>
              <a:fillRect/>
            </a:stretch>
          </p:blipFill>
          <p:spPr>
            <a:xfrm>
              <a:off x="7144400" y="2747300"/>
              <a:ext cx="4124629" cy="3297501"/>
            </a:xfrm>
            <a:prstGeom prst="rect">
              <a:avLst/>
            </a:prstGeom>
            <a:noFill/>
            <a:ln>
              <a:noFill/>
            </a:ln>
          </p:spPr>
        </p:pic>
        <p:sp>
          <p:nvSpPr>
            <p:cNvPr id="92" name="Google Shape;92;g17aec3c3bfe_0_279"/>
            <p:cNvSpPr txBox="1"/>
            <p:nvPr/>
          </p:nvSpPr>
          <p:spPr>
            <a:xfrm>
              <a:off x="7144350" y="5956825"/>
              <a:ext cx="4124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b="1">
                  <a:solidFill>
                    <a:srgbClr val="222222"/>
                  </a:solidFill>
                  <a:highlight>
                    <a:srgbClr val="FFFFFF"/>
                  </a:highlight>
                  <a:latin typeface="Calibri"/>
                  <a:ea typeface="Calibri"/>
                  <a:cs typeface="Calibri"/>
                  <a:sym typeface="Calibri"/>
                </a:rPr>
                <a:t>HumanEval Performance</a:t>
              </a:r>
              <a:endParaRPr sz="1000" b="1">
                <a:solidFill>
                  <a:srgbClr val="222222"/>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1000">
                  <a:solidFill>
                    <a:srgbClr val="222222"/>
                  </a:solidFill>
                  <a:highlight>
                    <a:srgbClr val="FFFFFF"/>
                  </a:highlight>
                  <a:latin typeface="Calibri"/>
                  <a:ea typeface="Calibri"/>
                  <a:cs typeface="Calibri"/>
                  <a:sym typeface="Calibri"/>
                </a:rPr>
                <a:t>Nijkamp, Erik, et al. "A conversational paradigm for program synthesis." arXiv preprint arXiv:2203.13474 (2022).</a:t>
              </a:r>
              <a:endParaRPr sz="1000">
                <a:solidFill>
                  <a:srgbClr val="222222"/>
                </a:solidFill>
                <a:highlight>
                  <a:srgbClr val="FFFFFF"/>
                </a:highlight>
                <a:latin typeface="Calibri"/>
                <a:ea typeface="Calibri"/>
                <a:cs typeface="Calibri"/>
                <a:sym typeface="Calibri"/>
              </a:endParaRPr>
            </a:p>
          </p:txBody>
        </p:sp>
      </p:grpSp>
      <p:sp>
        <p:nvSpPr>
          <p:cNvPr id="93" name="Google Shape;93;g17aec3c3bfe_0_279"/>
          <p:cNvSpPr/>
          <p:nvPr/>
        </p:nvSpPr>
        <p:spPr>
          <a:xfrm>
            <a:off x="10132675" y="2202750"/>
            <a:ext cx="1642175" cy="3585900"/>
          </a:xfrm>
          <a:custGeom>
            <a:avLst/>
            <a:gdLst/>
            <a:ahLst/>
            <a:cxnLst/>
            <a:rect l="l" t="t" r="r" b="b"/>
            <a:pathLst>
              <a:path w="65687" h="143436" extrusionOk="0">
                <a:moveTo>
                  <a:pt x="0" y="0"/>
                </a:moveTo>
                <a:cubicBezTo>
                  <a:pt x="9972" y="4918"/>
                  <a:pt x="49656" y="9699"/>
                  <a:pt x="59833" y="29507"/>
                </a:cubicBezTo>
                <a:cubicBezTo>
                  <a:pt x="70010" y="49315"/>
                  <a:pt x="64410" y="99859"/>
                  <a:pt x="61063" y="118847"/>
                </a:cubicBezTo>
                <a:cubicBezTo>
                  <a:pt x="57716" y="137835"/>
                  <a:pt x="43304" y="139338"/>
                  <a:pt x="39752" y="143436"/>
                </a:cubicBezTo>
              </a:path>
            </a:pathLst>
          </a:custGeom>
          <a:noFill/>
          <a:ln w="9525" cap="flat" cmpd="sng">
            <a:solidFill>
              <a:schemeClr val="dk2"/>
            </a:solidFill>
            <a:prstDash val="solid"/>
            <a:round/>
            <a:headEnd type="none" w="med" len="med"/>
            <a:tailEnd type="triangle" w="med" len="med"/>
          </a:ln>
        </p:spPr>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7aec3c3bfe_0_64"/>
          <p:cNvSpPr txBox="1">
            <a:spLocks noGrp="1"/>
          </p:cNvSpPr>
          <p:nvPr>
            <p:ph type="title"/>
          </p:nvPr>
        </p:nvSpPr>
        <p:spPr>
          <a:xfrm>
            <a:off x="838200" y="389025"/>
            <a:ext cx="10808700" cy="918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smtClean="0"/>
              <a:t>They also Fit into Structured Prediction Tasks better than natural language LMs: Case Study on Event Argument Extraction</a:t>
            </a:r>
            <a:br>
              <a:rPr lang="en-US" dirty="0" smtClean="0"/>
            </a:br>
            <a:r>
              <a:rPr lang="en-US" dirty="0" smtClean="0"/>
              <a:t>[Wang et al., ACL2023]</a:t>
            </a:r>
            <a:endParaRPr dirty="0"/>
          </a:p>
        </p:txBody>
      </p:sp>
      <p:pic>
        <p:nvPicPr>
          <p:cNvPr id="101" name="Google Shape;101;g17aec3c3bfe_0_64"/>
          <p:cNvPicPr preferRelativeResize="0"/>
          <p:nvPr/>
        </p:nvPicPr>
        <p:blipFill>
          <a:blip r:embed="rId3">
            <a:alphaModFix/>
          </a:blip>
          <a:stretch>
            <a:fillRect/>
          </a:stretch>
        </p:blipFill>
        <p:spPr>
          <a:xfrm>
            <a:off x="2102075" y="2581303"/>
            <a:ext cx="7426524" cy="2745050"/>
          </a:xfrm>
          <a:prstGeom prst="rect">
            <a:avLst/>
          </a:prstGeom>
          <a:noFill/>
          <a:ln>
            <a:noFill/>
          </a:ln>
        </p:spPr>
      </p:pic>
      <p:sp>
        <p:nvSpPr>
          <p:cNvPr id="102" name="Google Shape;102;g17aec3c3bfe_0_64"/>
          <p:cNvSpPr txBox="1"/>
          <p:nvPr/>
        </p:nvSpPr>
        <p:spPr>
          <a:xfrm>
            <a:off x="838200" y="5587225"/>
            <a:ext cx="10808700" cy="62065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US" sz="2000" b="1" dirty="0" smtClean="0">
                <a:solidFill>
                  <a:schemeClr val="dk1"/>
                </a:solidFill>
                <a:latin typeface="Calibri"/>
                <a:ea typeface="Calibri"/>
                <a:cs typeface="Calibri"/>
                <a:sym typeface="Calibri"/>
              </a:rPr>
              <a:t>Insight: </a:t>
            </a:r>
            <a:r>
              <a:rPr lang="en-US" sz="2000" b="1" dirty="0">
                <a:solidFill>
                  <a:schemeClr val="dk1"/>
                </a:solidFill>
                <a:latin typeface="Calibri"/>
                <a:ea typeface="Calibri"/>
                <a:cs typeface="Calibri"/>
                <a:sym typeface="Calibri"/>
              </a:rPr>
              <a:t>L</a:t>
            </a:r>
            <a:r>
              <a:rPr lang="en-US" sz="2000" b="1" dirty="0" smtClean="0">
                <a:solidFill>
                  <a:schemeClr val="dk1"/>
                </a:solidFill>
                <a:latin typeface="Calibri"/>
                <a:ea typeface="Calibri"/>
                <a:cs typeface="Calibri"/>
                <a:sym typeface="Calibri"/>
              </a:rPr>
              <a:t>everage </a:t>
            </a:r>
            <a:r>
              <a:rPr lang="en-US" sz="2000" b="1" dirty="0">
                <a:solidFill>
                  <a:schemeClr val="dk1"/>
                </a:solidFill>
                <a:latin typeface="Calibri"/>
                <a:ea typeface="Calibri"/>
                <a:cs typeface="Calibri"/>
                <a:sym typeface="Calibri"/>
              </a:rPr>
              <a:t>such text-to-code capability of LLM to solve structured prediction problems in </a:t>
            </a:r>
            <a:r>
              <a:rPr lang="en-US" sz="2000" b="1" dirty="0" smtClean="0">
                <a:solidFill>
                  <a:schemeClr val="dk1"/>
                </a:solidFill>
                <a:latin typeface="Calibri"/>
                <a:ea typeface="Calibri"/>
                <a:cs typeface="Calibri"/>
                <a:sym typeface="Calibri"/>
              </a:rPr>
              <a:t>NLP</a:t>
            </a:r>
            <a:endParaRPr sz="2000" b="1" dirty="0">
              <a:latin typeface="Calibri"/>
              <a:ea typeface="Calibri"/>
              <a:cs typeface="Calibri"/>
              <a:sym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g17aec3c3bfe_0_4"/>
          <p:cNvSpPr txBox="1">
            <a:spLocks noGrp="1"/>
          </p:cNvSpPr>
          <p:nvPr>
            <p:ph type="title"/>
          </p:nvPr>
        </p:nvSpPr>
        <p:spPr>
          <a:xfrm>
            <a:off x="838200" y="437925"/>
            <a:ext cx="11091300" cy="91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Task Overview</a:t>
            </a:r>
            <a:endParaRPr/>
          </a:p>
        </p:txBody>
      </p:sp>
      <p:pic>
        <p:nvPicPr>
          <p:cNvPr id="110" name="Google Shape;110;g17aec3c3bfe_0_4"/>
          <p:cNvPicPr preferRelativeResize="0"/>
          <p:nvPr/>
        </p:nvPicPr>
        <p:blipFill rotWithShape="1">
          <a:blip r:embed="rId3">
            <a:alphaModFix/>
          </a:blip>
          <a:srcRect b="71768"/>
          <a:stretch/>
        </p:blipFill>
        <p:spPr>
          <a:xfrm>
            <a:off x="4164984" y="343000"/>
            <a:ext cx="6267667" cy="1843205"/>
          </a:xfrm>
          <a:prstGeom prst="rect">
            <a:avLst/>
          </a:prstGeom>
          <a:noFill/>
          <a:ln>
            <a:noFill/>
          </a:ln>
        </p:spPr>
      </p:pic>
      <p:pic>
        <p:nvPicPr>
          <p:cNvPr id="111" name="Google Shape;111;g17aec3c3bfe_0_4"/>
          <p:cNvPicPr preferRelativeResize="0"/>
          <p:nvPr/>
        </p:nvPicPr>
        <p:blipFill rotWithShape="1">
          <a:blip r:embed="rId3">
            <a:alphaModFix/>
          </a:blip>
          <a:srcRect t="28564" b="59532"/>
          <a:stretch/>
        </p:blipFill>
        <p:spPr>
          <a:xfrm>
            <a:off x="4164984" y="2186200"/>
            <a:ext cx="6267667" cy="777119"/>
          </a:xfrm>
          <a:prstGeom prst="rect">
            <a:avLst/>
          </a:prstGeom>
          <a:noFill/>
          <a:ln>
            <a:noFill/>
          </a:ln>
        </p:spPr>
      </p:pic>
      <p:pic>
        <p:nvPicPr>
          <p:cNvPr id="112" name="Google Shape;112;g17aec3c3bfe_0_4"/>
          <p:cNvPicPr preferRelativeResize="0"/>
          <p:nvPr/>
        </p:nvPicPr>
        <p:blipFill rotWithShape="1">
          <a:blip r:embed="rId3">
            <a:alphaModFix/>
          </a:blip>
          <a:srcRect t="40094"/>
          <a:stretch/>
        </p:blipFill>
        <p:spPr>
          <a:xfrm>
            <a:off x="4164984" y="2963333"/>
            <a:ext cx="6267667" cy="3911168"/>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7aec3c3bfe_0_323"/>
          <p:cNvSpPr txBox="1">
            <a:spLocks noGrp="1"/>
          </p:cNvSpPr>
          <p:nvPr>
            <p:ph type="body" idx="1"/>
          </p:nvPr>
        </p:nvSpPr>
        <p:spPr>
          <a:xfrm>
            <a:off x="838200" y="1356825"/>
            <a:ext cx="4574700" cy="5346300"/>
          </a:xfrm>
          <a:prstGeom prst="rect">
            <a:avLst/>
          </a:prstGeom>
        </p:spPr>
        <p:txBody>
          <a:bodyPr spcFirstLastPara="1" wrap="square" lIns="91425" tIns="45700" rIns="91425" bIns="45700" anchor="t" anchorCtr="0">
            <a:normAutofit/>
          </a:bodyPr>
          <a:lstStyle/>
          <a:p>
            <a:pPr marL="0" lvl="0" indent="0" algn="l" rtl="0">
              <a:lnSpc>
                <a:spcPct val="150000"/>
              </a:lnSpc>
              <a:spcBef>
                <a:spcPts val="1000"/>
              </a:spcBef>
              <a:spcAft>
                <a:spcPts val="0"/>
              </a:spcAft>
              <a:buNone/>
            </a:pPr>
            <a:endParaRPr sz="2000"/>
          </a:p>
          <a:p>
            <a:pPr marL="457200" lvl="0" indent="-355600" algn="l" rtl="0">
              <a:lnSpc>
                <a:spcPct val="150000"/>
              </a:lnSpc>
              <a:spcBef>
                <a:spcPts val="1000"/>
              </a:spcBef>
              <a:spcAft>
                <a:spcPts val="0"/>
              </a:spcAft>
              <a:buSzPts val="2000"/>
              <a:buAutoNum type="arabicPeriod"/>
            </a:pPr>
            <a:r>
              <a:rPr lang="en-US" sz="2000"/>
              <a:t>We convert the existing event type ontology to PYTHON class definitions. </a:t>
            </a:r>
            <a:endParaRPr sz="2000"/>
          </a:p>
        </p:txBody>
      </p:sp>
      <p:sp>
        <p:nvSpPr>
          <p:cNvPr id="119" name="Google Shape;119;g17aec3c3bfe_0_323"/>
          <p:cNvSpPr txBox="1">
            <a:spLocks noGrp="1"/>
          </p:cNvSpPr>
          <p:nvPr>
            <p:ph type="title"/>
          </p:nvPr>
        </p:nvSpPr>
        <p:spPr>
          <a:xfrm>
            <a:off x="838200" y="437925"/>
            <a:ext cx="11091300" cy="91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Task Overview (Cont’d)</a:t>
            </a:r>
            <a:endParaRPr/>
          </a:p>
        </p:txBody>
      </p:sp>
      <p:pic>
        <p:nvPicPr>
          <p:cNvPr id="120" name="Google Shape;120;g17aec3c3bfe_0_323"/>
          <p:cNvPicPr preferRelativeResize="0"/>
          <p:nvPr/>
        </p:nvPicPr>
        <p:blipFill rotWithShape="1">
          <a:blip r:embed="rId3">
            <a:alphaModFix/>
          </a:blip>
          <a:srcRect b="71768"/>
          <a:stretch/>
        </p:blipFill>
        <p:spPr>
          <a:xfrm>
            <a:off x="5661700" y="343000"/>
            <a:ext cx="6267667" cy="1843205"/>
          </a:xfrm>
          <a:prstGeom prst="rect">
            <a:avLst/>
          </a:prstGeom>
          <a:noFill/>
          <a:ln>
            <a:noFill/>
          </a:ln>
        </p:spPr>
      </p:pic>
      <p:pic>
        <p:nvPicPr>
          <p:cNvPr id="121" name="Google Shape;121;g17aec3c3bfe_0_323"/>
          <p:cNvPicPr preferRelativeResize="0"/>
          <p:nvPr/>
        </p:nvPicPr>
        <p:blipFill rotWithShape="1">
          <a:blip r:embed="rId3">
            <a:alphaModFix/>
          </a:blip>
          <a:srcRect t="28564" b="59532"/>
          <a:stretch/>
        </p:blipFill>
        <p:spPr>
          <a:xfrm>
            <a:off x="5661700" y="2186200"/>
            <a:ext cx="6267667" cy="77711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7aec3c3bfe_0_345"/>
          <p:cNvSpPr txBox="1">
            <a:spLocks noGrp="1"/>
          </p:cNvSpPr>
          <p:nvPr>
            <p:ph type="body" idx="1"/>
          </p:nvPr>
        </p:nvSpPr>
        <p:spPr>
          <a:xfrm>
            <a:off x="838200" y="1356825"/>
            <a:ext cx="4574700" cy="5346300"/>
          </a:xfrm>
          <a:prstGeom prst="rect">
            <a:avLst/>
          </a:prstGeom>
        </p:spPr>
        <p:txBody>
          <a:bodyPr spcFirstLastPara="1" wrap="square" lIns="91425" tIns="45700" rIns="91425" bIns="45700" anchor="t" anchorCtr="0">
            <a:normAutofit/>
          </a:bodyPr>
          <a:lstStyle/>
          <a:p>
            <a:pPr marL="0" lvl="0" indent="0" algn="l" rtl="0">
              <a:lnSpc>
                <a:spcPct val="150000"/>
              </a:lnSpc>
              <a:spcBef>
                <a:spcPts val="1000"/>
              </a:spcBef>
              <a:spcAft>
                <a:spcPts val="0"/>
              </a:spcAft>
              <a:buNone/>
            </a:pPr>
            <a:endParaRPr sz="2000"/>
          </a:p>
          <a:p>
            <a:pPr marL="457200" lvl="0" indent="-355600" algn="l" rtl="0">
              <a:lnSpc>
                <a:spcPct val="150000"/>
              </a:lnSpc>
              <a:spcBef>
                <a:spcPts val="1000"/>
              </a:spcBef>
              <a:spcAft>
                <a:spcPts val="0"/>
              </a:spcAft>
              <a:buClr>
                <a:srgbClr val="666666"/>
              </a:buClr>
              <a:buSzPts val="2000"/>
              <a:buAutoNum type="arabicPeriod"/>
            </a:pPr>
            <a:r>
              <a:rPr lang="en-US" sz="2000">
                <a:solidFill>
                  <a:srgbClr val="666666"/>
                </a:solidFill>
              </a:rPr>
              <a:t>We convert the existing event type ontology to PYTHON class definitions.</a:t>
            </a:r>
            <a:r>
              <a:rPr lang="en-US" sz="2000"/>
              <a:t> </a:t>
            </a:r>
            <a:endParaRPr sz="2000"/>
          </a:p>
          <a:p>
            <a:pPr marL="457200" lvl="0" indent="-355600" algn="l" rtl="0">
              <a:lnSpc>
                <a:spcPct val="150000"/>
              </a:lnSpc>
              <a:spcBef>
                <a:spcPts val="0"/>
              </a:spcBef>
              <a:spcAft>
                <a:spcPts val="0"/>
              </a:spcAft>
              <a:buSzPts val="2000"/>
              <a:buAutoNum type="arabicPeriod"/>
            </a:pPr>
            <a:r>
              <a:rPr lang="en-US" sz="2000"/>
              <a:t>Conditioned on these definitions, we put the input sentence for event extraction into a docstring as the prompt for code generation. </a:t>
            </a:r>
            <a:endParaRPr sz="2000"/>
          </a:p>
          <a:p>
            <a:pPr marL="457200" lvl="0" indent="-355600" algn="l" rtl="0">
              <a:lnSpc>
                <a:spcPct val="150000"/>
              </a:lnSpc>
              <a:spcBef>
                <a:spcPts val="0"/>
              </a:spcBef>
              <a:spcAft>
                <a:spcPts val="0"/>
              </a:spcAft>
              <a:buSzPts val="2000"/>
              <a:buAutoNum type="arabicPeriod"/>
            </a:pPr>
            <a:r>
              <a:rPr lang="en-US" sz="2000"/>
              <a:t>The generated code (colored in green) can be mapped to an instance graph of Transport event.</a:t>
            </a:r>
            <a:endParaRPr sz="2000"/>
          </a:p>
        </p:txBody>
      </p:sp>
      <p:sp>
        <p:nvSpPr>
          <p:cNvPr id="128" name="Google Shape;128;g17aec3c3bfe_0_345"/>
          <p:cNvSpPr txBox="1">
            <a:spLocks noGrp="1"/>
          </p:cNvSpPr>
          <p:nvPr>
            <p:ph type="title"/>
          </p:nvPr>
        </p:nvSpPr>
        <p:spPr>
          <a:xfrm>
            <a:off x="838200" y="437925"/>
            <a:ext cx="11091300" cy="918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Task Overview (Cont’d)</a:t>
            </a:r>
            <a:endParaRPr/>
          </a:p>
        </p:txBody>
      </p:sp>
      <p:pic>
        <p:nvPicPr>
          <p:cNvPr id="129" name="Google Shape;129;g17aec3c3bfe_0_345"/>
          <p:cNvPicPr preferRelativeResize="0"/>
          <p:nvPr/>
        </p:nvPicPr>
        <p:blipFill rotWithShape="1">
          <a:blip r:embed="rId3">
            <a:alphaModFix/>
          </a:blip>
          <a:srcRect b="71768"/>
          <a:stretch/>
        </p:blipFill>
        <p:spPr>
          <a:xfrm>
            <a:off x="5661700" y="343000"/>
            <a:ext cx="6267667" cy="1843205"/>
          </a:xfrm>
          <a:prstGeom prst="rect">
            <a:avLst/>
          </a:prstGeom>
          <a:noFill/>
          <a:ln>
            <a:noFill/>
          </a:ln>
        </p:spPr>
      </p:pic>
      <p:pic>
        <p:nvPicPr>
          <p:cNvPr id="130" name="Google Shape;130;g17aec3c3bfe_0_345"/>
          <p:cNvPicPr preferRelativeResize="0"/>
          <p:nvPr/>
        </p:nvPicPr>
        <p:blipFill rotWithShape="1">
          <a:blip r:embed="rId3">
            <a:alphaModFix/>
          </a:blip>
          <a:srcRect t="28564" b="59532"/>
          <a:stretch/>
        </p:blipFill>
        <p:spPr>
          <a:xfrm>
            <a:off x="5661700" y="2186200"/>
            <a:ext cx="6267667" cy="777119"/>
          </a:xfrm>
          <a:prstGeom prst="rect">
            <a:avLst/>
          </a:prstGeom>
          <a:noFill/>
          <a:ln>
            <a:noFill/>
          </a:ln>
        </p:spPr>
      </p:pic>
      <p:pic>
        <p:nvPicPr>
          <p:cNvPr id="131" name="Google Shape;131;g17aec3c3bfe_0_345"/>
          <p:cNvPicPr preferRelativeResize="0"/>
          <p:nvPr/>
        </p:nvPicPr>
        <p:blipFill rotWithShape="1">
          <a:blip r:embed="rId3">
            <a:alphaModFix/>
          </a:blip>
          <a:srcRect t="40094"/>
          <a:stretch/>
        </p:blipFill>
        <p:spPr>
          <a:xfrm>
            <a:off x="5661700" y="2963333"/>
            <a:ext cx="6267667" cy="3911168"/>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g17aec3c3bfe_0_127"/>
          <p:cNvSpPr txBox="1">
            <a:spLocks noGrp="1"/>
          </p:cNvSpPr>
          <p:nvPr>
            <p:ph type="title"/>
          </p:nvPr>
        </p:nvSpPr>
        <p:spPr>
          <a:xfrm>
            <a:off x="838199" y="375592"/>
            <a:ext cx="10954109" cy="1325700"/>
          </a:xfrm>
          <a:prstGeom prst="rect">
            <a:avLst/>
          </a:prstGeom>
        </p:spPr>
        <p:txBody>
          <a:bodyPr spcFirstLastPara="1" wrap="square" lIns="0" tIns="0" rIns="0" bIns="91425" anchor="ctr" anchorCtr="0">
            <a:normAutofit/>
          </a:bodyPr>
          <a:lstStyle/>
          <a:p>
            <a:pPr marL="0" lvl="0" indent="0" algn="l" rtl="0">
              <a:spcBef>
                <a:spcPts val="0"/>
              </a:spcBef>
              <a:spcAft>
                <a:spcPts val="0"/>
              </a:spcAft>
              <a:buNone/>
            </a:pPr>
            <a:r>
              <a:rPr lang="en-US" dirty="0" smtClean="0"/>
              <a:t>Mapping </a:t>
            </a:r>
            <a:r>
              <a:rPr lang="en-US" dirty="0"/>
              <a:t>Between </a:t>
            </a:r>
            <a:r>
              <a:rPr lang="en-US" dirty="0" smtClean="0"/>
              <a:t>Event Argument Extraction </a:t>
            </a:r>
            <a:r>
              <a:rPr lang="en-US" dirty="0"/>
              <a:t>and </a:t>
            </a:r>
            <a:r>
              <a:rPr lang="en-US" dirty="0" smtClean="0"/>
              <a:t>Programming Language</a:t>
            </a:r>
            <a:endParaRPr dirty="0"/>
          </a:p>
        </p:txBody>
      </p:sp>
      <p:pic>
        <p:nvPicPr>
          <p:cNvPr id="138" name="Google Shape;138;g17aec3c3bfe_0_127"/>
          <p:cNvPicPr preferRelativeResize="0"/>
          <p:nvPr/>
        </p:nvPicPr>
        <p:blipFill>
          <a:blip r:embed="rId3">
            <a:alphaModFix/>
          </a:blip>
          <a:stretch>
            <a:fillRect/>
          </a:stretch>
        </p:blipFill>
        <p:spPr>
          <a:xfrm>
            <a:off x="838199" y="2268350"/>
            <a:ext cx="8713600" cy="3956850"/>
          </a:xfrm>
          <a:prstGeom prst="rect">
            <a:avLst/>
          </a:prstGeom>
          <a:noFill/>
          <a:ln>
            <a:noFill/>
          </a:ln>
        </p:spPr>
      </p:pic>
      <p:grpSp>
        <p:nvGrpSpPr>
          <p:cNvPr id="139" name="Google Shape;139;g17aec3c3bfe_0_127"/>
          <p:cNvGrpSpPr/>
          <p:nvPr/>
        </p:nvGrpSpPr>
        <p:grpSpPr>
          <a:xfrm>
            <a:off x="9454425" y="1583875"/>
            <a:ext cx="2522450" cy="1984750"/>
            <a:chOff x="9454425" y="1583875"/>
            <a:chExt cx="2522450" cy="1984750"/>
          </a:xfrm>
        </p:grpSpPr>
        <p:sp>
          <p:nvSpPr>
            <p:cNvPr id="140" name="Google Shape;140;g17aec3c3bfe_0_127"/>
            <p:cNvSpPr txBox="1"/>
            <p:nvPr/>
          </p:nvSpPr>
          <p:spPr>
            <a:xfrm>
              <a:off x="9806375" y="1583875"/>
              <a:ext cx="21705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000"/>
                </a:spcBef>
                <a:spcAft>
                  <a:spcPts val="0"/>
                </a:spcAft>
                <a:buNone/>
              </a:pPr>
              <a:r>
                <a:rPr lang="en-US" sz="1800">
                  <a:solidFill>
                    <a:schemeClr val="dk1"/>
                  </a:solidFill>
                  <a:latin typeface="Calibri"/>
                  <a:ea typeface="Calibri"/>
                  <a:cs typeface="Calibri"/>
                  <a:sym typeface="Calibri"/>
                </a:rPr>
                <a:t>We can use </a:t>
              </a:r>
              <a:r>
                <a:rPr lang="en-US" sz="1800" b="1">
                  <a:solidFill>
                    <a:schemeClr val="dk1"/>
                  </a:solidFill>
                  <a:latin typeface="Calibri"/>
                  <a:ea typeface="Calibri"/>
                  <a:cs typeface="Calibri"/>
                  <a:sym typeface="Calibri"/>
                </a:rPr>
                <a:t>Inheritance</a:t>
              </a:r>
              <a:r>
                <a:rPr lang="en-US" sz="1800">
                  <a:solidFill>
                    <a:schemeClr val="dk1"/>
                  </a:solidFill>
                  <a:latin typeface="Calibri"/>
                  <a:ea typeface="Calibri"/>
                  <a:cs typeface="Calibri"/>
                  <a:sym typeface="Calibri"/>
                </a:rPr>
                <a:t> to represent hierarchical event relationships</a:t>
              </a:r>
              <a:endParaRPr sz="1800">
                <a:solidFill>
                  <a:schemeClr val="dk1"/>
                </a:solidFill>
                <a:latin typeface="Calibri"/>
                <a:ea typeface="Calibri"/>
                <a:cs typeface="Calibri"/>
                <a:sym typeface="Calibri"/>
              </a:endParaRPr>
            </a:p>
          </p:txBody>
        </p:sp>
        <p:sp>
          <p:nvSpPr>
            <p:cNvPr id="141" name="Google Shape;141;g17aec3c3bfe_0_127"/>
            <p:cNvSpPr/>
            <p:nvPr/>
          </p:nvSpPr>
          <p:spPr>
            <a:xfrm>
              <a:off x="9454425" y="3060225"/>
              <a:ext cx="1124350" cy="508400"/>
            </a:xfrm>
            <a:custGeom>
              <a:avLst/>
              <a:gdLst/>
              <a:ahLst/>
              <a:cxnLst/>
              <a:rect l="l" t="t" r="r" b="b"/>
              <a:pathLst>
                <a:path w="44974" h="20336" extrusionOk="0">
                  <a:moveTo>
                    <a:pt x="44974" y="0"/>
                  </a:moveTo>
                  <a:cubicBezTo>
                    <a:pt x="43149" y="2672"/>
                    <a:pt x="41520" y="12645"/>
                    <a:pt x="34024" y="16034"/>
                  </a:cubicBezTo>
                  <a:cubicBezTo>
                    <a:pt x="26528" y="19423"/>
                    <a:pt x="5671" y="19619"/>
                    <a:pt x="0" y="20336"/>
                  </a:cubicBezTo>
                </a:path>
              </a:pathLst>
            </a:custGeom>
            <a:noFill/>
            <a:ln w="9525" cap="flat" cmpd="sng">
              <a:solidFill>
                <a:schemeClr val="dk2"/>
              </a:solidFill>
              <a:prstDash val="solid"/>
              <a:round/>
              <a:headEnd type="none" w="med" len="med"/>
              <a:tailEnd type="triangle" w="med" len="med"/>
            </a:ln>
          </p:spPr>
        </p:sp>
      </p:grpSp>
      <p:grpSp>
        <p:nvGrpSpPr>
          <p:cNvPr id="142" name="Google Shape;142;g17aec3c3bfe_0_127"/>
          <p:cNvGrpSpPr/>
          <p:nvPr/>
        </p:nvGrpSpPr>
        <p:grpSpPr>
          <a:xfrm>
            <a:off x="7342575" y="4612331"/>
            <a:ext cx="4849425" cy="1656269"/>
            <a:chOff x="7342575" y="4612331"/>
            <a:chExt cx="4849425" cy="1656269"/>
          </a:xfrm>
        </p:grpSpPr>
        <p:sp>
          <p:nvSpPr>
            <p:cNvPr id="143" name="Google Shape;143;g17aec3c3bfe_0_127"/>
            <p:cNvSpPr txBox="1"/>
            <p:nvPr/>
          </p:nvSpPr>
          <p:spPr>
            <a:xfrm>
              <a:off x="9845400" y="4698700"/>
              <a:ext cx="23466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000"/>
                </a:spcBef>
                <a:spcAft>
                  <a:spcPts val="0"/>
                </a:spcAft>
                <a:buNone/>
              </a:pPr>
              <a:r>
                <a:rPr lang="en-US" sz="1800">
                  <a:solidFill>
                    <a:schemeClr val="dk1"/>
                  </a:solidFill>
                  <a:latin typeface="Calibri"/>
                  <a:ea typeface="Calibri"/>
                  <a:cs typeface="Calibri"/>
                  <a:sym typeface="Calibri"/>
                </a:rPr>
                <a:t>We can also leverage </a:t>
              </a:r>
              <a:r>
                <a:rPr lang="en-US" sz="1800" b="1">
                  <a:solidFill>
                    <a:schemeClr val="dk1"/>
                  </a:solidFill>
                  <a:latin typeface="Calibri"/>
                  <a:ea typeface="Calibri"/>
                  <a:cs typeface="Calibri"/>
                  <a:sym typeface="Calibri"/>
                </a:rPr>
                <a:t>type annotation</a:t>
              </a:r>
              <a:r>
                <a:rPr lang="en-US" sz="1800">
                  <a:solidFill>
                    <a:schemeClr val="dk1"/>
                  </a:solidFill>
                  <a:latin typeface="Calibri"/>
                  <a:ea typeface="Calibri"/>
                  <a:cs typeface="Calibri"/>
                  <a:sym typeface="Calibri"/>
                </a:rPr>
                <a:t> to annotate the entity types accepted for each argument</a:t>
              </a:r>
              <a:endParaRPr sz="1800">
                <a:solidFill>
                  <a:schemeClr val="dk1"/>
                </a:solidFill>
                <a:latin typeface="Calibri"/>
                <a:ea typeface="Calibri"/>
                <a:cs typeface="Calibri"/>
                <a:sym typeface="Calibri"/>
              </a:endParaRPr>
            </a:p>
          </p:txBody>
        </p:sp>
        <p:sp>
          <p:nvSpPr>
            <p:cNvPr id="144" name="Google Shape;144;g17aec3c3bfe_0_127"/>
            <p:cNvSpPr/>
            <p:nvPr/>
          </p:nvSpPr>
          <p:spPr>
            <a:xfrm>
              <a:off x="7342575" y="4612331"/>
              <a:ext cx="3470850" cy="383750"/>
            </a:xfrm>
            <a:custGeom>
              <a:avLst/>
              <a:gdLst/>
              <a:ahLst/>
              <a:cxnLst/>
              <a:rect l="l" t="t" r="r" b="b"/>
              <a:pathLst>
                <a:path w="138834" h="15350" extrusionOk="0">
                  <a:moveTo>
                    <a:pt x="138834" y="10657"/>
                  </a:moveTo>
                  <a:cubicBezTo>
                    <a:pt x="135640" y="8897"/>
                    <a:pt x="142810" y="-684"/>
                    <a:pt x="119671" y="98"/>
                  </a:cubicBezTo>
                  <a:cubicBezTo>
                    <a:pt x="96532" y="880"/>
                    <a:pt x="19945" y="12808"/>
                    <a:pt x="0" y="15350"/>
                  </a:cubicBezTo>
                </a:path>
              </a:pathLst>
            </a:custGeom>
            <a:noFill/>
            <a:ln w="9525" cap="flat" cmpd="sng">
              <a:solidFill>
                <a:schemeClr val="dk2"/>
              </a:solidFill>
              <a:prstDash val="solid"/>
              <a:round/>
              <a:headEnd type="none" w="med" len="med"/>
              <a:tailEnd type="triangle" w="med" len="med"/>
            </a:ln>
          </p:spPr>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7aec3c3bfe_0_393"/>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Prompt LLM for EAE?</a:t>
            </a:r>
            <a:endParaRPr/>
          </a:p>
        </p:txBody>
      </p:sp>
      <p:sp>
        <p:nvSpPr>
          <p:cNvPr id="151" name="Google Shape;151;g17aec3c3bfe_0_393"/>
          <p:cNvSpPr txBox="1">
            <a:spLocks noGrp="1"/>
          </p:cNvSpPr>
          <p:nvPr>
            <p:ph type="body" idx="1"/>
          </p:nvPr>
        </p:nvSpPr>
        <p:spPr>
          <a:xfrm>
            <a:off x="838200" y="1490725"/>
            <a:ext cx="5800500" cy="23124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100"/>
              <a:buNone/>
            </a:pPr>
            <a:r>
              <a:rPr lang="en-US" sz="2000"/>
              <a:t>Each prompt has 3 components:</a:t>
            </a:r>
            <a:endParaRPr sz="2000"/>
          </a:p>
          <a:p>
            <a:pPr marL="0" lvl="0" indent="0" algn="l" rtl="0">
              <a:lnSpc>
                <a:spcPct val="150000"/>
              </a:lnSpc>
              <a:spcBef>
                <a:spcPts val="1000"/>
              </a:spcBef>
              <a:spcAft>
                <a:spcPts val="0"/>
              </a:spcAft>
              <a:buSzPts val="1100"/>
              <a:buNone/>
            </a:pPr>
            <a:r>
              <a:rPr lang="en-US" sz="2000" b="1"/>
              <a:t>(1)</a:t>
            </a:r>
            <a:r>
              <a:rPr lang="en-US" sz="2000"/>
              <a:t> Ontology context;</a:t>
            </a:r>
            <a:endParaRPr sz="2000"/>
          </a:p>
          <a:p>
            <a:pPr marL="0" lvl="0" indent="0" algn="l" rtl="0">
              <a:lnSpc>
                <a:spcPct val="150000"/>
              </a:lnSpc>
              <a:spcBef>
                <a:spcPts val="1000"/>
              </a:spcBef>
              <a:spcAft>
                <a:spcPts val="0"/>
              </a:spcAft>
              <a:buSzPts val="1100"/>
              <a:buNone/>
            </a:pPr>
            <a:r>
              <a:rPr lang="en-US" sz="2000" b="1"/>
              <a:t>(2)</a:t>
            </a:r>
            <a:r>
              <a:rPr lang="en-US" sz="2000"/>
              <a:t> </a:t>
            </a:r>
            <a:r>
              <a:rPr lang="en-US" sz="2000" i="1"/>
              <a:t>K</a:t>
            </a:r>
            <a:r>
              <a:rPr lang="en-US" sz="2000"/>
              <a:t>-shot examples for in-context learning</a:t>
            </a:r>
            <a:endParaRPr sz="2000"/>
          </a:p>
          <a:p>
            <a:pPr marL="0" lvl="0" indent="0" algn="l" rtl="0">
              <a:lnSpc>
                <a:spcPct val="150000"/>
              </a:lnSpc>
              <a:spcBef>
                <a:spcPts val="1000"/>
              </a:spcBef>
              <a:spcAft>
                <a:spcPts val="0"/>
              </a:spcAft>
              <a:buSzPts val="1100"/>
              <a:buNone/>
            </a:pPr>
            <a:r>
              <a:rPr lang="en-US" sz="2000" b="1"/>
              <a:t>(3)</a:t>
            </a:r>
            <a:r>
              <a:rPr lang="en-US" sz="2000"/>
              <a:t> Task prompt</a:t>
            </a:r>
            <a:endParaRPr sz="2000"/>
          </a:p>
        </p:txBody>
      </p:sp>
      <p:pic>
        <p:nvPicPr>
          <p:cNvPr id="152" name="Google Shape;152;g17aec3c3bfe_0_393"/>
          <p:cNvPicPr preferRelativeResize="0"/>
          <p:nvPr/>
        </p:nvPicPr>
        <p:blipFill>
          <a:blip r:embed="rId3">
            <a:alphaModFix/>
          </a:blip>
          <a:stretch>
            <a:fillRect/>
          </a:stretch>
        </p:blipFill>
        <p:spPr>
          <a:xfrm>
            <a:off x="6130275" y="1490825"/>
            <a:ext cx="5800501" cy="500225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7aec3c3bfe_0_446"/>
          <p:cNvSpPr txBox="1">
            <a:spLocks noGrp="1"/>
          </p:cNvSpPr>
          <p:nvPr>
            <p:ph type="body" idx="1"/>
          </p:nvPr>
        </p:nvSpPr>
        <p:spPr>
          <a:xfrm>
            <a:off x="838200" y="1490725"/>
            <a:ext cx="5517000" cy="53673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2000" b="1" dirty="0"/>
              <a:t>(1) Ontology context </a:t>
            </a:r>
            <a:r>
              <a:rPr lang="en-US" sz="2000" dirty="0" smtClean="0"/>
              <a:t>consists of:</a:t>
            </a:r>
            <a:endParaRPr sz="2000" dirty="0"/>
          </a:p>
          <a:p>
            <a:pPr marL="457200" lvl="0" indent="-355600" algn="l" rtl="0">
              <a:lnSpc>
                <a:spcPct val="150000"/>
              </a:lnSpc>
              <a:spcBef>
                <a:spcPts val="1000"/>
              </a:spcBef>
              <a:spcAft>
                <a:spcPts val="0"/>
              </a:spcAft>
              <a:buClr>
                <a:srgbClr val="000000"/>
              </a:buClr>
              <a:buSzPts val="2000"/>
              <a:buChar char="-"/>
            </a:pPr>
            <a:r>
              <a:rPr lang="en-US" sz="2000" dirty="0">
                <a:solidFill>
                  <a:srgbClr val="000000"/>
                </a:solidFill>
              </a:rPr>
              <a:t>Base Class Definition</a:t>
            </a:r>
            <a:endParaRPr sz="2000" dirty="0">
              <a:solidFill>
                <a:srgbClr val="000000"/>
              </a:solidFill>
            </a:endParaRPr>
          </a:p>
          <a:p>
            <a:pPr marL="457200" lvl="0" indent="-355600" algn="l" rtl="0">
              <a:lnSpc>
                <a:spcPct val="150000"/>
              </a:lnSpc>
              <a:spcBef>
                <a:spcPts val="0"/>
              </a:spcBef>
              <a:spcAft>
                <a:spcPts val="0"/>
              </a:spcAft>
              <a:buClr>
                <a:srgbClr val="000000"/>
              </a:buClr>
              <a:buSzPts val="2000"/>
              <a:buChar char="-"/>
            </a:pPr>
            <a:r>
              <a:rPr lang="en-US" sz="2000" dirty="0">
                <a:solidFill>
                  <a:srgbClr val="000000"/>
                </a:solidFill>
              </a:rPr>
              <a:t>Entity Class Definition</a:t>
            </a:r>
            <a:endParaRPr sz="2000" dirty="0">
              <a:solidFill>
                <a:srgbClr val="000000"/>
              </a:solidFill>
            </a:endParaRPr>
          </a:p>
          <a:p>
            <a:pPr marL="457200" lvl="0" indent="-355600" algn="l" rtl="0">
              <a:lnSpc>
                <a:spcPct val="150000"/>
              </a:lnSpc>
              <a:spcBef>
                <a:spcPts val="0"/>
              </a:spcBef>
              <a:spcAft>
                <a:spcPts val="0"/>
              </a:spcAft>
              <a:buClr>
                <a:srgbClr val="000000"/>
              </a:buClr>
              <a:buSzPts val="2000"/>
              <a:buChar char="-"/>
            </a:pPr>
            <a:r>
              <a:rPr lang="en-US" sz="2000" dirty="0">
                <a:solidFill>
                  <a:srgbClr val="000000"/>
                </a:solidFill>
              </a:rPr>
              <a:t>Event Class Definition</a:t>
            </a:r>
            <a:endParaRPr sz="1900" dirty="0">
              <a:solidFill>
                <a:srgbClr val="000000"/>
              </a:solidFill>
            </a:endParaRPr>
          </a:p>
        </p:txBody>
      </p:sp>
      <p:sp>
        <p:nvSpPr>
          <p:cNvPr id="159" name="Google Shape;159;g17aec3c3bfe_0_446"/>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Prompt LLM for EAE?  (Cont’d)</a:t>
            </a:r>
            <a:endParaRPr/>
          </a:p>
        </p:txBody>
      </p:sp>
      <p:pic>
        <p:nvPicPr>
          <p:cNvPr id="160" name="Google Shape;160;g17aec3c3bfe_0_446"/>
          <p:cNvPicPr preferRelativeResize="0"/>
          <p:nvPr/>
        </p:nvPicPr>
        <p:blipFill>
          <a:blip r:embed="rId3">
            <a:alphaModFix/>
          </a:blip>
          <a:stretch>
            <a:fillRect/>
          </a:stretch>
        </p:blipFill>
        <p:spPr>
          <a:xfrm>
            <a:off x="4582875" y="2326300"/>
            <a:ext cx="7530924" cy="358335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7aec3c3bfe_0_400"/>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Prompt LLM for EAE?  (Cont’d)</a:t>
            </a:r>
            <a:endParaRPr/>
          </a:p>
        </p:txBody>
      </p:sp>
      <p:sp>
        <p:nvSpPr>
          <p:cNvPr id="167" name="Google Shape;167;g17aec3c3bfe_0_400"/>
          <p:cNvSpPr txBox="1">
            <a:spLocks noGrp="1"/>
          </p:cNvSpPr>
          <p:nvPr>
            <p:ph type="body" idx="1"/>
          </p:nvPr>
        </p:nvSpPr>
        <p:spPr>
          <a:xfrm>
            <a:off x="838200" y="1490725"/>
            <a:ext cx="10786800" cy="2312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2000" b="1" dirty="0"/>
              <a:t>(1) Ontology context</a:t>
            </a:r>
            <a:endParaRPr sz="2000" b="1" dirty="0"/>
          </a:p>
          <a:p>
            <a:pPr marL="457200" lvl="0" indent="-355600" algn="l" rtl="0">
              <a:lnSpc>
                <a:spcPct val="100000"/>
              </a:lnSpc>
              <a:spcBef>
                <a:spcPts val="1000"/>
              </a:spcBef>
              <a:spcAft>
                <a:spcPts val="0"/>
              </a:spcAft>
              <a:buSzPts val="2000"/>
              <a:buChar char="-"/>
            </a:pPr>
            <a:r>
              <a:rPr lang="en-US" sz="2000" b="1" dirty="0"/>
              <a:t>Base Class Definition </a:t>
            </a:r>
            <a:endParaRPr sz="2000" b="1" dirty="0"/>
          </a:p>
          <a:p>
            <a:pPr marL="914400" lvl="1" indent="-355600" algn="l" rtl="0">
              <a:lnSpc>
                <a:spcPct val="100000"/>
              </a:lnSpc>
              <a:spcBef>
                <a:spcPts val="0"/>
              </a:spcBef>
              <a:spcAft>
                <a:spcPts val="0"/>
              </a:spcAft>
              <a:buSzPts val="2000"/>
              <a:buChar char="-"/>
            </a:pPr>
            <a:r>
              <a:rPr lang="en-US" sz="2000" dirty="0"/>
              <a:t>Following conventions in Object-Oriented Programming (OOP), </a:t>
            </a:r>
            <a:r>
              <a:rPr lang="en-US" sz="2000" dirty="0" smtClean="0"/>
              <a:t>we </a:t>
            </a:r>
            <a:r>
              <a:rPr lang="en-US" sz="2000" dirty="0"/>
              <a:t>first define base type </a:t>
            </a:r>
            <a:r>
              <a:rPr lang="en-US" sz="2000" dirty="0">
                <a:latin typeface="Consolas"/>
                <a:ea typeface="Consolas"/>
                <a:cs typeface="Consolas"/>
                <a:sym typeface="Consolas"/>
              </a:rPr>
              <a:t>Entity</a:t>
            </a:r>
            <a:r>
              <a:rPr lang="en-US" sz="2000" dirty="0"/>
              <a:t> and </a:t>
            </a:r>
            <a:r>
              <a:rPr lang="en-US" sz="2000" dirty="0">
                <a:latin typeface="Consolas"/>
                <a:ea typeface="Consolas"/>
                <a:cs typeface="Consolas"/>
                <a:sym typeface="Consolas"/>
              </a:rPr>
              <a:t>Event</a:t>
            </a:r>
            <a:r>
              <a:rPr lang="en-US" sz="2000" dirty="0"/>
              <a:t> to be inherited by other classes for distinction.</a:t>
            </a:r>
            <a:endParaRPr sz="2000" dirty="0"/>
          </a:p>
        </p:txBody>
      </p:sp>
      <p:pic>
        <p:nvPicPr>
          <p:cNvPr id="168" name="Google Shape;168;g17aec3c3bfe_0_400"/>
          <p:cNvPicPr preferRelativeResize="0"/>
          <p:nvPr/>
        </p:nvPicPr>
        <p:blipFill>
          <a:blip r:embed="rId3">
            <a:alphaModFix/>
          </a:blip>
          <a:stretch>
            <a:fillRect/>
          </a:stretch>
        </p:blipFill>
        <p:spPr>
          <a:xfrm>
            <a:off x="702600" y="3684719"/>
            <a:ext cx="10786798" cy="1945757"/>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7aec3c3bfe_0_419"/>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Prompt LLM for EAE?  (Cont’d)</a:t>
            </a:r>
            <a:endParaRPr/>
          </a:p>
        </p:txBody>
      </p:sp>
      <p:pic>
        <p:nvPicPr>
          <p:cNvPr id="175" name="Google Shape;175;g17aec3c3bfe_0_419"/>
          <p:cNvPicPr preferRelativeResize="0"/>
          <p:nvPr/>
        </p:nvPicPr>
        <p:blipFill>
          <a:blip r:embed="rId3">
            <a:alphaModFix/>
          </a:blip>
          <a:stretch>
            <a:fillRect/>
          </a:stretch>
        </p:blipFill>
        <p:spPr>
          <a:xfrm>
            <a:off x="1798562" y="4043700"/>
            <a:ext cx="8594877" cy="2618750"/>
          </a:xfrm>
          <a:prstGeom prst="rect">
            <a:avLst/>
          </a:prstGeom>
          <a:noFill/>
          <a:ln>
            <a:noFill/>
          </a:ln>
        </p:spPr>
      </p:pic>
      <p:sp>
        <p:nvSpPr>
          <p:cNvPr id="176" name="Google Shape;176;g17aec3c3bfe_0_419"/>
          <p:cNvSpPr txBox="1">
            <a:spLocks noGrp="1"/>
          </p:cNvSpPr>
          <p:nvPr>
            <p:ph type="body" idx="1"/>
          </p:nvPr>
        </p:nvSpPr>
        <p:spPr>
          <a:xfrm>
            <a:off x="838200" y="1162000"/>
            <a:ext cx="10786800" cy="26187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2000" b="1" dirty="0"/>
              <a:t>(1) Ontology context</a:t>
            </a:r>
            <a:endParaRPr sz="2000" b="1" dirty="0"/>
          </a:p>
          <a:p>
            <a:pPr marL="457200" lvl="0" indent="-355600" algn="l" rtl="0">
              <a:lnSpc>
                <a:spcPct val="100000"/>
              </a:lnSpc>
              <a:spcBef>
                <a:spcPts val="1000"/>
              </a:spcBef>
              <a:spcAft>
                <a:spcPts val="0"/>
              </a:spcAft>
              <a:buClr>
                <a:srgbClr val="666666"/>
              </a:buClr>
              <a:buSzPts val="2000"/>
              <a:buChar char="-"/>
            </a:pPr>
            <a:r>
              <a:rPr lang="en-US" sz="2000" dirty="0">
                <a:solidFill>
                  <a:srgbClr val="666666"/>
                </a:solidFill>
              </a:rPr>
              <a:t>Base Class Definition</a:t>
            </a:r>
            <a:endParaRPr sz="2000" dirty="0">
              <a:solidFill>
                <a:srgbClr val="666666"/>
              </a:solidFill>
            </a:endParaRPr>
          </a:p>
          <a:p>
            <a:pPr marL="457200" lvl="0" indent="-355600" algn="l" rtl="0">
              <a:lnSpc>
                <a:spcPct val="100000"/>
              </a:lnSpc>
              <a:spcBef>
                <a:spcPts val="0"/>
              </a:spcBef>
              <a:spcAft>
                <a:spcPts val="0"/>
              </a:spcAft>
              <a:buSzPts val="2000"/>
              <a:buChar char="-"/>
            </a:pPr>
            <a:r>
              <a:rPr lang="en-US" sz="2000" b="1" dirty="0"/>
              <a:t>Entity Class Definition</a:t>
            </a:r>
            <a:endParaRPr sz="2000" b="1" dirty="0"/>
          </a:p>
          <a:p>
            <a:pPr marL="914400" lvl="1" indent="-355600" algn="l" rtl="0">
              <a:lnSpc>
                <a:spcPct val="100000"/>
              </a:lnSpc>
              <a:spcBef>
                <a:spcPts val="0"/>
              </a:spcBef>
              <a:spcAft>
                <a:spcPts val="0"/>
              </a:spcAft>
              <a:buSzPts val="2000"/>
              <a:buChar char="-"/>
            </a:pPr>
            <a:r>
              <a:rPr lang="en-US" dirty="0"/>
              <a:t>U</a:t>
            </a:r>
            <a:r>
              <a:rPr lang="en-US" sz="2000" dirty="0" smtClean="0"/>
              <a:t>se </a:t>
            </a:r>
            <a:r>
              <a:rPr lang="en-US" sz="2000" dirty="0"/>
              <a:t>entity type definitions from the Automatic Content Extraction (ACE) program.</a:t>
            </a:r>
            <a:endParaRPr dirty="0"/>
          </a:p>
          <a:p>
            <a:pPr marL="914400" lvl="1" indent="-355600" algn="l" rtl="0">
              <a:lnSpc>
                <a:spcPct val="100000"/>
              </a:lnSpc>
              <a:spcBef>
                <a:spcPts val="0"/>
              </a:spcBef>
              <a:spcAft>
                <a:spcPts val="0"/>
              </a:spcAft>
              <a:buSzPts val="2000"/>
              <a:buChar char="-"/>
            </a:pPr>
            <a:r>
              <a:rPr lang="en-US" dirty="0"/>
              <a:t>C</a:t>
            </a:r>
            <a:r>
              <a:rPr lang="en-US" sz="2000" dirty="0" smtClean="0"/>
              <a:t>onstruct </a:t>
            </a:r>
            <a:r>
              <a:rPr lang="en-US" sz="2000" dirty="0"/>
              <a:t>Python classes that inherit from </a:t>
            </a:r>
            <a:r>
              <a:rPr lang="en-US" sz="2000" dirty="0">
                <a:latin typeface="Consolas"/>
                <a:ea typeface="Consolas"/>
                <a:cs typeface="Consolas"/>
                <a:sym typeface="Consolas"/>
              </a:rPr>
              <a:t>Entity</a:t>
            </a:r>
            <a:r>
              <a:rPr lang="en-US" sz="2000" dirty="0"/>
              <a:t> (i.e., a base entity class) and use the entity type as class name (e.g.,</a:t>
            </a:r>
            <a:r>
              <a:rPr lang="en-US" sz="2000" dirty="0">
                <a:latin typeface="Consolas"/>
                <a:ea typeface="Consolas"/>
                <a:cs typeface="Consolas"/>
                <a:sym typeface="Consolas"/>
              </a:rPr>
              <a:t> class GPE(Entity)</a:t>
            </a:r>
            <a:r>
              <a:rPr lang="en-US" sz="2000" dirty="0"/>
              <a:t>). </a:t>
            </a:r>
            <a:endParaRPr dirty="0"/>
          </a:p>
          <a:p>
            <a:pPr marL="914400" lvl="1" indent="-355600" algn="l" rtl="0">
              <a:lnSpc>
                <a:spcPct val="100000"/>
              </a:lnSpc>
              <a:spcBef>
                <a:spcPts val="0"/>
              </a:spcBef>
              <a:spcAft>
                <a:spcPts val="0"/>
              </a:spcAft>
              <a:buSzPts val="2000"/>
              <a:buChar char="-"/>
            </a:pPr>
            <a:r>
              <a:rPr lang="en-US" dirty="0"/>
              <a:t>A</a:t>
            </a:r>
            <a:r>
              <a:rPr lang="en-US" sz="2000" dirty="0" smtClean="0"/>
              <a:t>dd </a:t>
            </a:r>
            <a:r>
              <a:rPr lang="en-US" sz="2000" dirty="0"/>
              <a:t>a natural language description as a </a:t>
            </a:r>
            <a:r>
              <a:rPr lang="en-US" sz="2000" dirty="0" err="1"/>
              <a:t>docstring</a:t>
            </a:r>
            <a:r>
              <a:rPr lang="en-US" sz="2000" dirty="0"/>
              <a:t> of the defined Class for each entity type.</a:t>
            </a:r>
            <a:endParaRPr sz="2000" dirty="0"/>
          </a:p>
          <a:p>
            <a:pPr marL="914400" lvl="1" indent="-342900" algn="l" rtl="0">
              <a:lnSpc>
                <a:spcPct val="100000"/>
              </a:lnSpc>
              <a:spcBef>
                <a:spcPts val="0"/>
              </a:spcBef>
              <a:spcAft>
                <a:spcPts val="0"/>
              </a:spcAft>
              <a:buSzPts val="1800"/>
              <a:buChar char="-"/>
            </a:pPr>
            <a:r>
              <a:rPr lang="en-US" dirty="0"/>
              <a:t>O</a:t>
            </a:r>
            <a:r>
              <a:rPr lang="en-US" dirty="0" smtClean="0"/>
              <a:t>nly </a:t>
            </a:r>
            <a:r>
              <a:rPr lang="en-US" dirty="0"/>
              <a:t>include entities that are later used by event definitions in the prompt.</a:t>
            </a:r>
            <a:endParaRPr dirty="0"/>
          </a:p>
        </p:txBody>
      </p:sp>
      <p:cxnSp>
        <p:nvCxnSpPr>
          <p:cNvPr id="177" name="Google Shape;177;g17aec3c3bfe_0_419"/>
          <p:cNvCxnSpPr/>
          <p:nvPr/>
        </p:nvCxnSpPr>
        <p:spPr>
          <a:xfrm rot="5400000">
            <a:off x="5744300" y="3941950"/>
            <a:ext cx="1069800" cy="747300"/>
          </a:xfrm>
          <a:prstGeom prst="curvedConnector3">
            <a:avLst>
              <a:gd name="adj1" fmla="val 50000"/>
            </a:avLst>
          </a:prstGeom>
          <a:noFill/>
          <a:ln w="9525" cap="flat" cmpd="sng">
            <a:solidFill>
              <a:schemeClr val="dk2"/>
            </a:solidFill>
            <a:prstDash val="solid"/>
            <a:round/>
            <a:headEnd type="none" w="med" len="med"/>
            <a:tailEnd type="triangle" w="med" len="med"/>
          </a:ln>
        </p:spPr>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2" name="Google Shape;1132;p104"/>
          <p:cNvSpPr txBox="1"/>
          <p:nvPr/>
        </p:nvSpPr>
        <p:spPr>
          <a:xfrm>
            <a:off x="10943169" y="6569076"/>
            <a:ext cx="1248833" cy="365125"/>
          </a:xfrm>
          <a:prstGeom prst="rect">
            <a:avLst/>
          </a:prstGeom>
          <a:noFill/>
          <a:ln>
            <a:noFill/>
          </a:ln>
        </p:spPr>
        <p:txBody>
          <a:bodyPr spcFirstLastPara="1" wrap="square" lIns="121897" tIns="60932" rIns="121897" bIns="60932" anchor="t" anchorCtr="0">
            <a:noAutofit/>
          </a:bodyPr>
          <a:lstStyle/>
          <a:p>
            <a:pPr algn="r"/>
            <a:fld id="{00000000-1234-1234-1234-123412341234}" type="slidenum">
              <a:rPr lang="en-US" sz="1900" b="1">
                <a:latin typeface="Calibri"/>
                <a:ea typeface="Calibri"/>
                <a:cs typeface="Calibri"/>
                <a:sym typeface="Calibri"/>
              </a:rPr>
              <a:pPr algn="r"/>
              <a:t>2</a:t>
            </a:fld>
            <a:endParaRPr sz="1900" b="1">
              <a:latin typeface="Calibri"/>
              <a:ea typeface="Calibri"/>
              <a:cs typeface="Calibri"/>
              <a:sym typeface="Calibri"/>
            </a:endParaRPr>
          </a:p>
        </p:txBody>
      </p:sp>
      <p:sp>
        <p:nvSpPr>
          <p:cNvPr id="4" name="Text Placeholder 1"/>
          <p:cNvSpPr>
            <a:spLocks noGrp="1"/>
          </p:cNvSpPr>
          <p:nvPr>
            <p:ph type="body" idx="1"/>
          </p:nvPr>
        </p:nvSpPr>
        <p:spPr>
          <a:xfrm>
            <a:off x="304800" y="961764"/>
            <a:ext cx="11557000" cy="6853325"/>
          </a:xfrm>
        </p:spPr>
        <p:txBody>
          <a:bodyPr/>
          <a:lstStyle/>
          <a:p>
            <a:pPr lvl="1"/>
            <a:endParaRPr lang="en-US" dirty="0" smtClean="0"/>
          </a:p>
          <a:p>
            <a:pPr lvl="1"/>
            <a:endParaRPr lang="en-US" dirty="0" smtClean="0"/>
          </a:p>
        </p:txBody>
      </p:sp>
      <p:sp>
        <p:nvSpPr>
          <p:cNvPr id="2" name="Title 1"/>
          <p:cNvSpPr>
            <a:spLocks noGrp="1"/>
          </p:cNvSpPr>
          <p:nvPr>
            <p:ph type="title"/>
          </p:nvPr>
        </p:nvSpPr>
        <p:spPr/>
        <p:txBody>
          <a:bodyPr/>
          <a:lstStyle/>
          <a:p>
            <a:endParaRPr lang="en-US"/>
          </a:p>
        </p:txBody>
      </p:sp>
      <p:pic>
        <p:nvPicPr>
          <p:cNvPr id="3" name="Picture 2" descr="Screen Shot 2023-09-14 at 11.08.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630475"/>
          </a:xfrm>
          <a:prstGeom prst="rect">
            <a:avLst/>
          </a:prstGeom>
        </p:spPr>
      </p:pic>
    </p:spTree>
    <p:extLst>
      <p:ext uri="{BB962C8B-B14F-4D97-AF65-F5344CB8AC3E}">
        <p14:creationId xmlns:p14="http://schemas.microsoft.com/office/powerpoint/2010/main" val="32605123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7aec3c3bfe_0_429"/>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Prompt LLM for EAE?  (Cont’d)</a:t>
            </a:r>
            <a:endParaRPr/>
          </a:p>
        </p:txBody>
      </p:sp>
      <p:sp>
        <p:nvSpPr>
          <p:cNvPr id="184" name="Google Shape;184;g17aec3c3bfe_0_429"/>
          <p:cNvSpPr txBox="1">
            <a:spLocks noGrp="1"/>
          </p:cNvSpPr>
          <p:nvPr>
            <p:ph type="body" idx="1"/>
          </p:nvPr>
        </p:nvSpPr>
        <p:spPr>
          <a:xfrm>
            <a:off x="838200" y="1490725"/>
            <a:ext cx="5517000" cy="53673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2000" b="1" dirty="0"/>
              <a:t>(1) Ontology context</a:t>
            </a:r>
            <a:endParaRPr sz="2000" b="1" dirty="0"/>
          </a:p>
          <a:p>
            <a:pPr marL="457200" lvl="0" indent="-355600" algn="l" rtl="0">
              <a:lnSpc>
                <a:spcPct val="100000"/>
              </a:lnSpc>
              <a:spcBef>
                <a:spcPts val="1000"/>
              </a:spcBef>
              <a:spcAft>
                <a:spcPts val="0"/>
              </a:spcAft>
              <a:buClr>
                <a:srgbClr val="666666"/>
              </a:buClr>
              <a:buSzPts val="2000"/>
              <a:buChar char="-"/>
            </a:pPr>
            <a:r>
              <a:rPr lang="en-US" sz="2000" dirty="0">
                <a:solidFill>
                  <a:srgbClr val="666666"/>
                </a:solidFill>
              </a:rPr>
              <a:t>Base Class Definition</a:t>
            </a:r>
            <a:endParaRPr sz="2000" dirty="0">
              <a:solidFill>
                <a:srgbClr val="666666"/>
              </a:solidFill>
            </a:endParaRPr>
          </a:p>
          <a:p>
            <a:pPr marL="457200" lvl="0" indent="-355600" algn="l" rtl="0">
              <a:lnSpc>
                <a:spcPct val="100000"/>
              </a:lnSpc>
              <a:spcBef>
                <a:spcPts val="0"/>
              </a:spcBef>
              <a:spcAft>
                <a:spcPts val="0"/>
              </a:spcAft>
              <a:buClr>
                <a:srgbClr val="666666"/>
              </a:buClr>
              <a:buSzPts val="2000"/>
              <a:buChar char="-"/>
            </a:pPr>
            <a:r>
              <a:rPr lang="en-US" sz="2000" dirty="0">
                <a:solidFill>
                  <a:srgbClr val="666666"/>
                </a:solidFill>
              </a:rPr>
              <a:t>Entity Class Definition</a:t>
            </a:r>
            <a:endParaRPr sz="2000" dirty="0">
              <a:solidFill>
                <a:srgbClr val="666666"/>
              </a:solidFill>
            </a:endParaRPr>
          </a:p>
          <a:p>
            <a:pPr marL="457200" lvl="0" indent="-355600" algn="l" rtl="0">
              <a:lnSpc>
                <a:spcPct val="100000"/>
              </a:lnSpc>
              <a:spcBef>
                <a:spcPts val="0"/>
              </a:spcBef>
              <a:spcAft>
                <a:spcPts val="0"/>
              </a:spcAft>
              <a:buSzPts val="2000"/>
              <a:buChar char="-"/>
            </a:pPr>
            <a:r>
              <a:rPr lang="en-US" sz="2000" b="1" dirty="0"/>
              <a:t>Event Class Definition</a:t>
            </a:r>
            <a:endParaRPr sz="2000" b="1" dirty="0"/>
          </a:p>
          <a:p>
            <a:pPr marL="914400" lvl="1" indent="-349250" algn="l" rtl="0">
              <a:lnSpc>
                <a:spcPct val="100000"/>
              </a:lnSpc>
              <a:spcBef>
                <a:spcPts val="0"/>
              </a:spcBef>
              <a:spcAft>
                <a:spcPts val="0"/>
              </a:spcAft>
              <a:buSzPts val="1900"/>
              <a:buChar char="-"/>
            </a:pPr>
            <a:r>
              <a:rPr lang="en-US" sz="1900" dirty="0"/>
              <a:t>I</a:t>
            </a:r>
            <a:r>
              <a:rPr lang="en-US" sz="1900" dirty="0" smtClean="0"/>
              <a:t>nherit </a:t>
            </a:r>
            <a:r>
              <a:rPr lang="en-US" sz="1900" dirty="0"/>
              <a:t>the event class definition from its parent or </a:t>
            </a:r>
            <a:r>
              <a:rPr lang="en-US" sz="1900" dirty="0">
                <a:latin typeface="Consolas"/>
                <a:ea typeface="Consolas"/>
                <a:cs typeface="Consolas"/>
                <a:sym typeface="Consolas"/>
              </a:rPr>
              <a:t>Event</a:t>
            </a:r>
            <a:r>
              <a:rPr lang="en-US" sz="1900" dirty="0"/>
              <a:t> if the event class does not has a parent.</a:t>
            </a:r>
            <a:endParaRPr sz="1900" dirty="0"/>
          </a:p>
          <a:p>
            <a:pPr marL="914400" lvl="1" indent="-336550" algn="l" rtl="0">
              <a:spcBef>
                <a:spcPts val="0"/>
              </a:spcBef>
              <a:spcAft>
                <a:spcPts val="0"/>
              </a:spcAft>
              <a:buSzPts val="1700"/>
              <a:buChar char="-"/>
            </a:pPr>
            <a:r>
              <a:rPr lang="en-US" sz="1900" dirty="0"/>
              <a:t>I</a:t>
            </a:r>
            <a:r>
              <a:rPr lang="en-US" sz="1900" dirty="0" smtClean="0"/>
              <a:t>nclude </a:t>
            </a:r>
            <a:r>
              <a:rPr lang="en-US" sz="1900" dirty="0"/>
              <a:t>event description templates into a </a:t>
            </a:r>
            <a:r>
              <a:rPr lang="en-US" sz="1900" dirty="0" err="1"/>
              <a:t>docstring</a:t>
            </a:r>
            <a:r>
              <a:rPr lang="en-US" sz="1900" dirty="0"/>
              <a:t> of the class definition.</a:t>
            </a:r>
            <a:endParaRPr sz="1900" dirty="0"/>
          </a:p>
          <a:p>
            <a:pPr marL="914400" lvl="1" indent="-336550" algn="l" rtl="0">
              <a:lnSpc>
                <a:spcPct val="100000"/>
              </a:lnSpc>
              <a:spcBef>
                <a:spcPts val="0"/>
              </a:spcBef>
              <a:spcAft>
                <a:spcPts val="0"/>
              </a:spcAft>
              <a:buSzPts val="1700"/>
              <a:buChar char="-"/>
            </a:pPr>
            <a:r>
              <a:rPr lang="en-US" sz="1900" dirty="0"/>
              <a:t>D</a:t>
            </a:r>
            <a:r>
              <a:rPr lang="en-US" sz="1900" dirty="0" smtClean="0"/>
              <a:t>efine </a:t>
            </a:r>
            <a:r>
              <a:rPr lang="en-US" sz="1900" dirty="0"/>
              <a:t>the argument roles (e.g., </a:t>
            </a:r>
            <a:r>
              <a:rPr lang="en-US" sz="1900" dirty="0">
                <a:latin typeface="Consolas"/>
                <a:ea typeface="Consolas"/>
                <a:cs typeface="Consolas"/>
                <a:sym typeface="Consolas"/>
              </a:rPr>
              <a:t>destination</a:t>
            </a:r>
            <a:r>
              <a:rPr lang="en-US" sz="1900" dirty="0"/>
              <a:t> of </a:t>
            </a:r>
            <a:r>
              <a:rPr lang="en-US" sz="1900" dirty="0">
                <a:latin typeface="Consolas"/>
                <a:ea typeface="Consolas"/>
                <a:cs typeface="Consolas"/>
                <a:sym typeface="Consolas"/>
              </a:rPr>
              <a:t>Transport</a:t>
            </a:r>
            <a:r>
              <a:rPr lang="en-US" sz="1900" dirty="0"/>
              <a:t>) as input arguments of the constructor function </a:t>
            </a:r>
            <a:r>
              <a:rPr lang="en-US" sz="1900" dirty="0">
                <a:latin typeface="Consolas"/>
                <a:ea typeface="Consolas"/>
                <a:cs typeface="Consolas"/>
                <a:sym typeface="Consolas"/>
              </a:rPr>
              <a:t>__</a:t>
            </a:r>
            <a:r>
              <a:rPr lang="en-US" sz="1900" dirty="0" err="1">
                <a:latin typeface="Consolas"/>
                <a:ea typeface="Consolas"/>
                <a:cs typeface="Consolas"/>
                <a:sym typeface="Consolas"/>
              </a:rPr>
              <a:t>init</a:t>
            </a:r>
            <a:r>
              <a:rPr lang="en-US" sz="1900" dirty="0">
                <a:latin typeface="Consolas"/>
                <a:ea typeface="Consolas"/>
                <a:cs typeface="Consolas"/>
                <a:sym typeface="Consolas"/>
              </a:rPr>
              <a:t>__</a:t>
            </a:r>
            <a:r>
              <a:rPr lang="en-US" sz="1900" dirty="0"/>
              <a:t>.</a:t>
            </a:r>
            <a:endParaRPr sz="1900" dirty="0"/>
          </a:p>
          <a:p>
            <a:pPr marL="914400" lvl="1" indent="-336550" algn="l" rtl="0">
              <a:lnSpc>
                <a:spcPct val="100000"/>
              </a:lnSpc>
              <a:spcBef>
                <a:spcPts val="0"/>
              </a:spcBef>
              <a:spcAft>
                <a:spcPts val="0"/>
              </a:spcAft>
              <a:buSzPts val="1700"/>
              <a:buChar char="-"/>
            </a:pPr>
            <a:r>
              <a:rPr lang="en-US" sz="1900" dirty="0"/>
              <a:t>S</a:t>
            </a:r>
            <a:r>
              <a:rPr lang="en-US" sz="1900" dirty="0" smtClean="0"/>
              <a:t>pecify </a:t>
            </a:r>
            <a:r>
              <a:rPr lang="en-US" sz="1900" dirty="0"/>
              <a:t>the entity type of each argument role using Python type annotation (e.g., </a:t>
            </a:r>
            <a:r>
              <a:rPr lang="en-US" sz="1900" dirty="0">
                <a:latin typeface="Consolas"/>
                <a:ea typeface="Consolas"/>
                <a:cs typeface="Consolas"/>
                <a:sym typeface="Consolas"/>
              </a:rPr>
              <a:t>agent: List[GPE | ORG |PER]</a:t>
            </a:r>
            <a:r>
              <a:rPr lang="en-US" sz="1900" dirty="0"/>
              <a:t> )</a:t>
            </a:r>
            <a:endParaRPr sz="1900" dirty="0"/>
          </a:p>
        </p:txBody>
      </p:sp>
      <p:pic>
        <p:nvPicPr>
          <p:cNvPr id="185" name="Google Shape;185;g17aec3c3bfe_0_429"/>
          <p:cNvPicPr preferRelativeResize="0"/>
          <p:nvPr/>
        </p:nvPicPr>
        <p:blipFill>
          <a:blip r:embed="rId3">
            <a:alphaModFix/>
          </a:blip>
          <a:stretch>
            <a:fillRect/>
          </a:stretch>
        </p:blipFill>
        <p:spPr>
          <a:xfrm>
            <a:off x="6355200" y="2414925"/>
            <a:ext cx="5836800" cy="3208271"/>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7aec3c3bfe_0_464"/>
          <p:cNvSpPr txBox="1">
            <a:spLocks noGrp="1"/>
          </p:cNvSpPr>
          <p:nvPr>
            <p:ph type="body" idx="1"/>
          </p:nvPr>
        </p:nvSpPr>
        <p:spPr>
          <a:xfrm>
            <a:off x="838200" y="1490725"/>
            <a:ext cx="10999800" cy="20439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2000" b="1"/>
              <a:t>(3) Task prompt</a:t>
            </a:r>
            <a:endParaRPr sz="2000" b="1"/>
          </a:p>
          <a:p>
            <a:pPr marL="457200" lvl="0" indent="-355600" algn="l" rtl="0">
              <a:lnSpc>
                <a:spcPct val="100000"/>
              </a:lnSpc>
              <a:spcBef>
                <a:spcPts val="1000"/>
              </a:spcBef>
              <a:spcAft>
                <a:spcPts val="0"/>
              </a:spcAft>
              <a:buSzPts val="2000"/>
              <a:buChar char="-"/>
            </a:pPr>
            <a:r>
              <a:rPr lang="en-US" sz="2000"/>
              <a:t>The task prompt consists of a docstring describing the task and an incomplete event instantiation code for completion. </a:t>
            </a:r>
            <a:endParaRPr sz="2000"/>
          </a:p>
          <a:p>
            <a:pPr marL="457200" lvl="0" indent="-355600" algn="l" rtl="0">
              <a:lnSpc>
                <a:spcPct val="100000"/>
              </a:lnSpc>
              <a:spcBef>
                <a:spcPts val="0"/>
              </a:spcBef>
              <a:spcAft>
                <a:spcPts val="0"/>
              </a:spcAft>
              <a:buSzPts val="2000"/>
              <a:buChar char="-"/>
            </a:pPr>
            <a:r>
              <a:rPr lang="en-US" sz="2000"/>
              <a:t>The text-based docstring contains a task instruction and an input sentence. We mark the ground truth trigger words for the input text by surrounding them with **. </a:t>
            </a:r>
            <a:endParaRPr sz="2000"/>
          </a:p>
          <a:p>
            <a:pPr marL="0" lvl="0" indent="0" algn="l" rtl="0">
              <a:lnSpc>
                <a:spcPct val="100000"/>
              </a:lnSpc>
              <a:spcBef>
                <a:spcPts val="1000"/>
              </a:spcBef>
              <a:spcAft>
                <a:spcPts val="0"/>
              </a:spcAft>
              <a:buSzPts val="1100"/>
              <a:buNone/>
            </a:pPr>
            <a:endParaRPr sz="2000"/>
          </a:p>
          <a:p>
            <a:pPr marL="0" lvl="0" indent="0" algn="l" rtl="0">
              <a:lnSpc>
                <a:spcPct val="100000"/>
              </a:lnSpc>
              <a:spcBef>
                <a:spcPts val="1000"/>
              </a:spcBef>
              <a:spcAft>
                <a:spcPts val="0"/>
              </a:spcAft>
              <a:buSzPts val="1100"/>
              <a:buNone/>
            </a:pPr>
            <a:endParaRPr sz="2000"/>
          </a:p>
        </p:txBody>
      </p:sp>
      <p:sp>
        <p:nvSpPr>
          <p:cNvPr id="192" name="Google Shape;192;g17aec3c3bfe_0_464"/>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Prompt LLM for EAE?  (Cont’d)</a:t>
            </a:r>
            <a:endParaRPr/>
          </a:p>
        </p:txBody>
      </p:sp>
      <p:pic>
        <p:nvPicPr>
          <p:cNvPr id="193" name="Google Shape;193;g17aec3c3bfe_0_464"/>
          <p:cNvPicPr preferRelativeResize="0"/>
          <p:nvPr/>
        </p:nvPicPr>
        <p:blipFill>
          <a:blip r:embed="rId3">
            <a:alphaModFix/>
          </a:blip>
          <a:stretch>
            <a:fillRect/>
          </a:stretch>
        </p:blipFill>
        <p:spPr>
          <a:xfrm>
            <a:off x="838200" y="3534725"/>
            <a:ext cx="10774326" cy="3147250"/>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7aec3c3bfe_0_454"/>
          <p:cNvSpPr txBox="1">
            <a:spLocks noGrp="1"/>
          </p:cNvSpPr>
          <p:nvPr>
            <p:ph type="body" idx="1"/>
          </p:nvPr>
        </p:nvSpPr>
        <p:spPr>
          <a:xfrm>
            <a:off x="838200" y="1490725"/>
            <a:ext cx="10425000" cy="53673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2000" b="1"/>
              <a:t>(2) K-shot examples for in-context learning</a:t>
            </a:r>
            <a:endParaRPr sz="2000" b="1"/>
          </a:p>
          <a:p>
            <a:pPr marL="457200" lvl="0" indent="-355600" algn="l" rtl="0">
              <a:lnSpc>
                <a:spcPct val="100000"/>
              </a:lnSpc>
              <a:spcBef>
                <a:spcPts val="1000"/>
              </a:spcBef>
              <a:spcAft>
                <a:spcPts val="0"/>
              </a:spcAft>
              <a:buSzPts val="2000"/>
              <a:buChar char="-"/>
            </a:pPr>
            <a:r>
              <a:rPr lang="en-US" sz="2000"/>
              <a:t>Optionally, we can include in-context learning examples which are task prompts paired with completed event instantiations using ground-truth arguments.</a:t>
            </a:r>
            <a:endParaRPr sz="2000"/>
          </a:p>
          <a:p>
            <a:pPr marL="457200" lvl="0" indent="-355600" algn="l" rtl="0">
              <a:lnSpc>
                <a:spcPct val="100000"/>
              </a:lnSpc>
              <a:spcBef>
                <a:spcPts val="0"/>
              </a:spcBef>
              <a:spcAft>
                <a:spcPts val="0"/>
              </a:spcAft>
              <a:buSzPts val="2000"/>
              <a:buChar char="-"/>
            </a:pPr>
            <a:r>
              <a:rPr lang="en-US" sz="2000"/>
              <a:t>For k-shot learning, we concatenate k such examples together. </a:t>
            </a:r>
            <a:endParaRPr sz="2000"/>
          </a:p>
          <a:p>
            <a:pPr marL="457200" lvl="0" indent="-355600" algn="l" rtl="0">
              <a:lnSpc>
                <a:spcPct val="100000"/>
              </a:lnSpc>
              <a:spcBef>
                <a:spcPts val="0"/>
              </a:spcBef>
              <a:spcAft>
                <a:spcPts val="0"/>
              </a:spcAft>
              <a:buSzPts val="2000"/>
              <a:buChar char="-"/>
            </a:pPr>
            <a:r>
              <a:rPr lang="en-US" sz="2000"/>
              <a:t>Given a task prompt, we gather incontext learning examples by collecting training instances with the same event type, following the order of occurrences in the training set.</a:t>
            </a:r>
            <a:endParaRPr sz="2000"/>
          </a:p>
          <a:p>
            <a:pPr marL="0" lvl="0" indent="0" algn="l" rtl="0">
              <a:lnSpc>
                <a:spcPct val="100000"/>
              </a:lnSpc>
              <a:spcBef>
                <a:spcPts val="1000"/>
              </a:spcBef>
              <a:spcAft>
                <a:spcPts val="0"/>
              </a:spcAft>
              <a:buSzPts val="1100"/>
              <a:buNone/>
            </a:pPr>
            <a:endParaRPr sz="2000"/>
          </a:p>
        </p:txBody>
      </p:sp>
      <p:sp>
        <p:nvSpPr>
          <p:cNvPr id="200" name="Google Shape;200;g17aec3c3bfe_0_454"/>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Prompt LLM for EAE?  (Cont’d)</a:t>
            </a:r>
            <a:endParaRPr/>
          </a:p>
        </p:txBody>
      </p:sp>
      <p:pic>
        <p:nvPicPr>
          <p:cNvPr id="201" name="Google Shape;201;g17aec3c3bfe_0_454"/>
          <p:cNvPicPr preferRelativeResize="0"/>
          <p:nvPr/>
        </p:nvPicPr>
        <p:blipFill>
          <a:blip r:embed="rId3">
            <a:alphaModFix/>
          </a:blip>
          <a:stretch>
            <a:fillRect/>
          </a:stretch>
        </p:blipFill>
        <p:spPr>
          <a:xfrm>
            <a:off x="1271238" y="3793475"/>
            <a:ext cx="9336625" cy="3064525"/>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7aec3c3bfe_0_477"/>
          <p:cNvSpPr txBox="1">
            <a:spLocks noGrp="1"/>
          </p:cNvSpPr>
          <p:nvPr>
            <p:ph type="body" idx="1"/>
          </p:nvPr>
        </p:nvSpPr>
        <p:spPr>
          <a:xfrm>
            <a:off x="838200" y="1490725"/>
            <a:ext cx="10425000" cy="5820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sz="2000" b="1"/>
              <a:t>Putting them all together:</a:t>
            </a:r>
            <a:endParaRPr sz="2000" b="1"/>
          </a:p>
        </p:txBody>
      </p:sp>
      <p:sp>
        <p:nvSpPr>
          <p:cNvPr id="208" name="Google Shape;208;g17aec3c3bfe_0_477"/>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to Prompt LLM for EAE?  (Cont’d)</a:t>
            </a:r>
            <a:endParaRPr/>
          </a:p>
        </p:txBody>
      </p:sp>
      <p:pic>
        <p:nvPicPr>
          <p:cNvPr id="209" name="Google Shape;209;g17aec3c3bfe_0_477"/>
          <p:cNvPicPr preferRelativeResize="0"/>
          <p:nvPr/>
        </p:nvPicPr>
        <p:blipFill>
          <a:blip r:embed="rId3">
            <a:alphaModFix/>
          </a:blip>
          <a:stretch>
            <a:fillRect/>
          </a:stretch>
        </p:blipFill>
        <p:spPr>
          <a:xfrm>
            <a:off x="838200" y="2112453"/>
            <a:ext cx="11353800" cy="474554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7aec3c3bfe_0_487"/>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Experimental Setup</a:t>
            </a:r>
            <a:endParaRPr dirty="0"/>
          </a:p>
        </p:txBody>
      </p:sp>
      <p:sp>
        <p:nvSpPr>
          <p:cNvPr id="216" name="Google Shape;216;g17aec3c3bfe_0_487"/>
          <p:cNvSpPr txBox="1">
            <a:spLocks noGrp="1"/>
          </p:cNvSpPr>
          <p:nvPr>
            <p:ph type="body" idx="1"/>
          </p:nvPr>
        </p:nvSpPr>
        <p:spPr>
          <a:xfrm>
            <a:off x="838200" y="1490722"/>
            <a:ext cx="11040000" cy="48840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SzPts val="1100"/>
              <a:buNone/>
            </a:pPr>
            <a:r>
              <a:rPr lang="en-US" b="1" dirty="0"/>
              <a:t>Choice of Large Language Model (LLM)</a:t>
            </a:r>
            <a:endParaRPr b="1" dirty="0"/>
          </a:p>
          <a:p>
            <a:pPr marL="457200" lvl="0" indent="-368300" algn="l" rtl="0">
              <a:lnSpc>
                <a:spcPct val="115000"/>
              </a:lnSpc>
              <a:spcBef>
                <a:spcPts val="1000"/>
              </a:spcBef>
              <a:spcAft>
                <a:spcPts val="0"/>
              </a:spcAft>
              <a:buSzPts val="2200"/>
              <a:buChar char="-"/>
            </a:pPr>
            <a:r>
              <a:rPr lang="en-US" sz="2200" dirty="0"/>
              <a:t>U</a:t>
            </a:r>
            <a:r>
              <a:rPr lang="en-US" sz="2200" dirty="0" smtClean="0"/>
              <a:t>se </a:t>
            </a:r>
            <a:r>
              <a:rPr lang="en-US" sz="2200" dirty="0"/>
              <a:t>CODEX, a 12B GPT-3 model </a:t>
            </a:r>
            <a:r>
              <a:rPr lang="en-US" sz="2200" dirty="0" err="1"/>
              <a:t>finetuned</a:t>
            </a:r>
            <a:r>
              <a:rPr lang="en-US" sz="2200" dirty="0"/>
              <a:t> on publicly available code from </a:t>
            </a:r>
            <a:r>
              <a:rPr lang="en-US" sz="2200" dirty="0" err="1"/>
              <a:t>Github</a:t>
            </a:r>
            <a:r>
              <a:rPr lang="en-US" sz="2200" dirty="0"/>
              <a:t>. </a:t>
            </a:r>
            <a:endParaRPr sz="2200" dirty="0"/>
          </a:p>
          <a:p>
            <a:pPr marL="457200" lvl="0" indent="-368300" algn="l" rtl="0">
              <a:lnSpc>
                <a:spcPct val="115000"/>
              </a:lnSpc>
              <a:spcBef>
                <a:spcPts val="0"/>
              </a:spcBef>
              <a:spcAft>
                <a:spcPts val="0"/>
              </a:spcAft>
              <a:buSzPts val="2200"/>
              <a:buChar char="-"/>
            </a:pPr>
            <a:r>
              <a:rPr lang="en-US" sz="2200" dirty="0"/>
              <a:t>A</a:t>
            </a:r>
            <a:r>
              <a:rPr lang="en-US" sz="2200" dirty="0" smtClean="0"/>
              <a:t>ccess </a:t>
            </a:r>
            <a:r>
              <a:rPr lang="en-US" sz="2200" dirty="0"/>
              <a:t>CODEX through </a:t>
            </a:r>
            <a:r>
              <a:rPr lang="en-US" sz="2200" dirty="0" err="1"/>
              <a:t>OpenAI</a:t>
            </a:r>
            <a:r>
              <a:rPr lang="en-US" sz="2200" dirty="0"/>
              <a:t> API, which supports an input length of up to 8k tokens. </a:t>
            </a:r>
            <a:endParaRPr sz="2200" dirty="0"/>
          </a:p>
          <a:p>
            <a:pPr marL="457200" lvl="0" indent="-368300" algn="l" rtl="0">
              <a:lnSpc>
                <a:spcPct val="115000"/>
              </a:lnSpc>
              <a:spcBef>
                <a:spcPts val="0"/>
              </a:spcBef>
              <a:spcAft>
                <a:spcPts val="0"/>
              </a:spcAft>
              <a:buSzPts val="2200"/>
              <a:buChar char="-"/>
            </a:pPr>
            <a:r>
              <a:rPr lang="en-US" sz="2200" dirty="0"/>
              <a:t>C</a:t>
            </a:r>
            <a:r>
              <a:rPr lang="en-US" sz="2200" dirty="0" smtClean="0"/>
              <a:t>ompare with </a:t>
            </a:r>
            <a:r>
              <a:rPr lang="en-US" sz="2200" dirty="0"/>
              <a:t>GPT-3 (text-davinci-002) through </a:t>
            </a:r>
            <a:r>
              <a:rPr lang="en-US" sz="2200" dirty="0" err="1"/>
              <a:t>OpenAI</a:t>
            </a:r>
            <a:r>
              <a:rPr lang="en-US" sz="2200" dirty="0"/>
              <a:t> API.</a:t>
            </a:r>
            <a:endParaRPr sz="2200" dirty="0"/>
          </a:p>
          <a:p>
            <a:pPr marL="0" lvl="0" indent="0" algn="l" rtl="0">
              <a:lnSpc>
                <a:spcPct val="115000"/>
              </a:lnSpc>
              <a:spcBef>
                <a:spcPts val="1000"/>
              </a:spcBef>
              <a:spcAft>
                <a:spcPts val="0"/>
              </a:spcAft>
              <a:buSzPts val="1100"/>
              <a:buNone/>
            </a:pPr>
            <a:endParaRPr sz="2200" b="1" dirty="0"/>
          </a:p>
          <a:p>
            <a:pPr marL="0" lvl="0" indent="0" algn="l" rtl="0">
              <a:lnSpc>
                <a:spcPct val="115000"/>
              </a:lnSpc>
              <a:spcBef>
                <a:spcPts val="1000"/>
              </a:spcBef>
              <a:spcAft>
                <a:spcPts val="0"/>
              </a:spcAft>
              <a:buSzPts val="1100"/>
              <a:buNone/>
            </a:pPr>
            <a:r>
              <a:rPr lang="en-US" b="1" dirty="0"/>
              <a:t>EAE Task Setup</a:t>
            </a:r>
            <a:endParaRPr b="1" dirty="0"/>
          </a:p>
          <a:p>
            <a:pPr marL="609600" lvl="0" indent="-444500" algn="l" rtl="0">
              <a:lnSpc>
                <a:spcPct val="115000"/>
              </a:lnSpc>
              <a:spcBef>
                <a:spcPts val="1000"/>
              </a:spcBef>
              <a:spcAft>
                <a:spcPts val="0"/>
              </a:spcAft>
              <a:buSzPts val="2200"/>
              <a:buChar char="-"/>
            </a:pPr>
            <a:r>
              <a:rPr lang="en-US" sz="2200" dirty="0"/>
              <a:t>We use ground truth event type and gold-standard trigger words to perform EAE. </a:t>
            </a:r>
            <a:endParaRPr sz="2200" dirty="0"/>
          </a:p>
          <a:p>
            <a:pPr marL="609600" lvl="0" indent="-444500" algn="l" rtl="0">
              <a:lnSpc>
                <a:spcPct val="115000"/>
              </a:lnSpc>
              <a:spcBef>
                <a:spcPts val="0"/>
              </a:spcBef>
              <a:spcAft>
                <a:spcPts val="0"/>
              </a:spcAft>
              <a:buSzPts val="2200"/>
              <a:buChar char="-"/>
            </a:pPr>
            <a:r>
              <a:rPr lang="en-US" sz="2200" dirty="0"/>
              <a:t>We also evaluate our model’s performance on Entity Classification (e.g., predicts entity “Kelly” as a </a:t>
            </a:r>
            <a:r>
              <a:rPr lang="en-US" sz="2200" dirty="0">
                <a:latin typeface="Consolas"/>
                <a:ea typeface="Consolas"/>
                <a:cs typeface="Consolas"/>
                <a:sym typeface="Consolas"/>
              </a:rPr>
              <a:t>PER</a:t>
            </a:r>
            <a:r>
              <a:rPr lang="en-US" sz="2200" dirty="0"/>
              <a:t>) for extracted arguments since our approach natively supports it</a:t>
            </a:r>
            <a:endParaRPr sz="22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7aec3c3bfe_0_145"/>
          <p:cNvSpPr txBox="1">
            <a:spLocks noGrp="1"/>
          </p:cNvSpPr>
          <p:nvPr>
            <p:ph type="body" idx="1"/>
          </p:nvPr>
        </p:nvSpPr>
        <p:spPr>
          <a:xfrm>
            <a:off x="838200" y="1490733"/>
            <a:ext cx="11040000" cy="3752400"/>
          </a:xfrm>
          <a:prstGeom prst="rect">
            <a:avLst/>
          </a:prstGeom>
        </p:spPr>
        <p:txBody>
          <a:bodyPr spcFirstLastPara="1" wrap="square" lIns="91425" tIns="45700" rIns="91425" bIns="45700" anchor="t" anchorCtr="0">
            <a:noAutofit/>
          </a:bodyPr>
          <a:lstStyle/>
          <a:p>
            <a:pPr marL="0" indent="0">
              <a:lnSpc>
                <a:spcPct val="115000"/>
              </a:lnSpc>
              <a:buSzPts val="1100"/>
              <a:buNone/>
            </a:pPr>
            <a:r>
              <a:rPr lang="en-US" sz="2200" dirty="0"/>
              <a:t>E</a:t>
            </a:r>
            <a:r>
              <a:rPr lang="en-US" sz="2200" dirty="0" smtClean="0"/>
              <a:t>valuate on </a:t>
            </a:r>
            <a:r>
              <a:rPr lang="en-US" sz="2200" dirty="0"/>
              <a:t>the English subset of Automatic Content Extraction 2005 dataset (ACE05-E). </a:t>
            </a:r>
            <a:endParaRPr lang="en-US" sz="2200" dirty="0" smtClean="0"/>
          </a:p>
          <a:p>
            <a:pPr marL="0" indent="0">
              <a:lnSpc>
                <a:spcPct val="115000"/>
              </a:lnSpc>
              <a:buSzPts val="1100"/>
              <a:buNone/>
            </a:pPr>
            <a:r>
              <a:rPr lang="en-US" sz="2200" dirty="0" smtClean="0"/>
              <a:t>Metrics</a:t>
            </a:r>
          </a:p>
          <a:p>
            <a:pPr marL="342900">
              <a:lnSpc>
                <a:spcPct val="115000"/>
              </a:lnSpc>
              <a:buSzPts val="1100"/>
            </a:pPr>
            <a:r>
              <a:rPr lang="en-US" sz="2200" b="1" dirty="0" err="1" smtClean="0"/>
              <a:t>Arg</a:t>
            </a:r>
            <a:r>
              <a:rPr lang="en-US" sz="2200" b="1" dirty="0"/>
              <a:t>-I F1</a:t>
            </a:r>
            <a:r>
              <a:rPr lang="en-US" sz="2200" dirty="0"/>
              <a:t>: Whether LLM can identify an argument correctly (e.g., Kelly, Seoul, Beijing</a:t>
            </a:r>
            <a:r>
              <a:rPr lang="en-US" sz="2200" dirty="0" smtClean="0"/>
              <a:t>)</a:t>
            </a:r>
            <a:endParaRPr lang="en-US" sz="2200" dirty="0"/>
          </a:p>
          <a:p>
            <a:pPr marL="342900">
              <a:lnSpc>
                <a:spcPct val="115000"/>
              </a:lnSpc>
              <a:buSzPts val="1100"/>
            </a:pPr>
            <a:r>
              <a:rPr lang="en-US" sz="2200" b="1" dirty="0" err="1" smtClean="0"/>
              <a:t>Arg</a:t>
            </a:r>
            <a:r>
              <a:rPr lang="en-US" sz="2200" b="1" dirty="0"/>
              <a:t>-C F1</a:t>
            </a:r>
            <a:r>
              <a:rPr lang="en-US" sz="2200" dirty="0"/>
              <a:t>: Whether LLM can match correctly identified argument with a correct role (e.g. agent=Kelly</a:t>
            </a:r>
            <a:r>
              <a:rPr lang="en-US" sz="2200" dirty="0" smtClean="0"/>
              <a:t>)</a:t>
            </a:r>
            <a:endParaRPr lang="en-US" sz="2200" dirty="0"/>
          </a:p>
          <a:p>
            <a:pPr marL="342900">
              <a:lnSpc>
                <a:spcPct val="115000"/>
              </a:lnSpc>
              <a:buSzPts val="1100"/>
            </a:pPr>
            <a:r>
              <a:rPr lang="en-US" sz="2200" b="1" dirty="0" err="1" smtClean="0"/>
              <a:t>Arg</a:t>
            </a:r>
            <a:r>
              <a:rPr lang="en-US" sz="2200" b="1" dirty="0"/>
              <a:t>-C+E F1</a:t>
            </a:r>
            <a:r>
              <a:rPr lang="en-US" sz="2200" dirty="0"/>
              <a:t>: Can LLM predict entity type for correctly identified and classified arguments? (e.g., agent=PER(Kelly) )</a:t>
            </a:r>
            <a:endParaRPr sz="2200" dirty="0"/>
          </a:p>
        </p:txBody>
      </p:sp>
      <p:sp>
        <p:nvSpPr>
          <p:cNvPr id="223" name="Google Shape;223;g17aec3c3bfe_0_145"/>
          <p:cNvSpPr txBox="1">
            <a:spLocks noGrp="1"/>
          </p:cNvSpPr>
          <p:nvPr>
            <p:ph type="title"/>
          </p:nvPr>
        </p:nvSpPr>
        <p:spPr>
          <a:xfrm>
            <a:off x="838200" y="496325"/>
            <a:ext cx="112950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Datasets and Metrics</a:t>
            </a:r>
            <a:endParaRPr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7aec3c3bfe_0_152"/>
          <p:cNvSpPr txBox="1">
            <a:spLocks noGrp="1"/>
          </p:cNvSpPr>
          <p:nvPr>
            <p:ph type="body" idx="1"/>
          </p:nvPr>
        </p:nvSpPr>
        <p:spPr>
          <a:xfrm>
            <a:off x="6572800" y="1726067"/>
            <a:ext cx="5619300" cy="13191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a:t>50-shot </a:t>
            </a:r>
            <a:r>
              <a:rPr lang="en-US">
                <a:latin typeface="Consolas"/>
                <a:ea typeface="Consolas"/>
                <a:cs typeface="Consolas"/>
                <a:sym typeface="Consolas"/>
              </a:rPr>
              <a:t>Code4Struct</a:t>
            </a:r>
            <a:r>
              <a:rPr lang="en-US"/>
              <a:t> rivals fully-supervised approaches trained on 4,202 instances of the training data</a:t>
            </a:r>
            <a:endParaRPr/>
          </a:p>
        </p:txBody>
      </p:sp>
      <p:sp>
        <p:nvSpPr>
          <p:cNvPr id="231" name="Google Shape;231;g17aec3c3bfe_0_152"/>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does Code4Struct Perform on EAE?</a:t>
            </a:r>
            <a:endParaRPr/>
          </a:p>
        </p:txBody>
      </p:sp>
      <p:pic>
        <p:nvPicPr>
          <p:cNvPr id="232" name="Google Shape;232;g17aec3c3bfe_0_152"/>
          <p:cNvPicPr preferRelativeResize="0"/>
          <p:nvPr/>
        </p:nvPicPr>
        <p:blipFill>
          <a:blip r:embed="rId3">
            <a:alphaModFix/>
          </a:blip>
          <a:stretch>
            <a:fillRect/>
          </a:stretch>
        </p:blipFill>
        <p:spPr>
          <a:xfrm>
            <a:off x="838200" y="2250067"/>
            <a:ext cx="5198333" cy="3292734"/>
          </a:xfrm>
          <a:prstGeom prst="rect">
            <a:avLst/>
          </a:prstGeom>
          <a:noFill/>
          <a:ln>
            <a:noFill/>
          </a:ln>
        </p:spPr>
      </p:pic>
      <p:sp>
        <p:nvSpPr>
          <p:cNvPr id="233" name="Google Shape;233;g17aec3c3bfe_0_152"/>
          <p:cNvSpPr/>
          <p:nvPr/>
        </p:nvSpPr>
        <p:spPr>
          <a:xfrm rot="10800000" flipH="1">
            <a:off x="838200" y="2788033"/>
            <a:ext cx="5106000" cy="1774800"/>
          </a:xfrm>
          <a:prstGeom prst="rect">
            <a:avLst/>
          </a:prstGeom>
          <a:solidFill>
            <a:srgbClr val="D9D9D9">
              <a:alpha val="720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4" name="Google Shape;234;g17aec3c3bfe_0_152"/>
          <p:cNvSpPr/>
          <p:nvPr/>
        </p:nvSpPr>
        <p:spPr>
          <a:xfrm rot="10800000" flipH="1">
            <a:off x="838200" y="4562833"/>
            <a:ext cx="5106000" cy="272100"/>
          </a:xfrm>
          <a:prstGeom prst="rect">
            <a:avLst/>
          </a:prstGeom>
          <a:solidFill>
            <a:srgbClr val="D9D9D9">
              <a:alpha val="720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35" name="Google Shape;235;g17aec3c3bfe_0_152"/>
          <p:cNvSpPr/>
          <p:nvPr/>
        </p:nvSpPr>
        <p:spPr>
          <a:xfrm rot="10800000" flipH="1">
            <a:off x="838200" y="5163833"/>
            <a:ext cx="5106000" cy="278100"/>
          </a:xfrm>
          <a:prstGeom prst="rect">
            <a:avLst/>
          </a:prstGeom>
          <a:solidFill>
            <a:srgbClr val="D9D9D9">
              <a:alpha val="720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cxnSp>
        <p:nvCxnSpPr>
          <p:cNvPr id="236" name="Google Shape;236;g17aec3c3bfe_0_152"/>
          <p:cNvCxnSpPr>
            <a:stCxn id="230" idx="1"/>
            <a:endCxn id="233" idx="3"/>
          </p:cNvCxnSpPr>
          <p:nvPr/>
        </p:nvCxnSpPr>
        <p:spPr>
          <a:xfrm flipH="1">
            <a:off x="5944300" y="2385617"/>
            <a:ext cx="628500" cy="1289700"/>
          </a:xfrm>
          <a:prstGeom prst="curvedConnector3">
            <a:avLst>
              <a:gd name="adj1" fmla="val 36715"/>
            </a:avLst>
          </a:prstGeom>
          <a:noFill/>
          <a:ln w="9525" cap="flat" cmpd="sng">
            <a:solidFill>
              <a:schemeClr val="dk2"/>
            </a:solidFill>
            <a:prstDash val="solid"/>
            <a:round/>
            <a:headEnd type="none" w="med" len="med"/>
            <a:tailEnd type="triangle" w="med" len="med"/>
          </a:ln>
        </p:spPr>
      </p:cxnSp>
      <p:sp>
        <p:nvSpPr>
          <p:cNvPr id="237" name="Google Shape;237;g17aec3c3bfe_0_152"/>
          <p:cNvSpPr txBox="1">
            <a:spLocks noGrp="1"/>
          </p:cNvSpPr>
          <p:nvPr>
            <p:ph type="body" idx="1"/>
          </p:nvPr>
        </p:nvSpPr>
        <p:spPr>
          <a:xfrm>
            <a:off x="7357067" y="3280600"/>
            <a:ext cx="4808700" cy="13191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a:t>In 50-shot setting, it </a:t>
            </a:r>
            <a:r>
              <a:rPr lang="en-US" b="1"/>
              <a:t>surpass current SOTA by a large margin</a:t>
            </a:r>
            <a:r>
              <a:rPr lang="en-US"/>
              <a:t> (20.8% absolute F1 difference on Arg-C)</a:t>
            </a:r>
            <a:endParaRPr/>
          </a:p>
        </p:txBody>
      </p:sp>
      <p:sp>
        <p:nvSpPr>
          <p:cNvPr id="238" name="Google Shape;238;g17aec3c3bfe_0_152"/>
          <p:cNvSpPr txBox="1">
            <a:spLocks noGrp="1"/>
          </p:cNvSpPr>
          <p:nvPr>
            <p:ph type="body" idx="1"/>
          </p:nvPr>
        </p:nvSpPr>
        <p:spPr>
          <a:xfrm>
            <a:off x="6891400" y="5441925"/>
            <a:ext cx="5005500" cy="9945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100"/>
              <a:buNone/>
            </a:pPr>
            <a:r>
              <a:rPr lang="en-US"/>
              <a:t>0-shot can already achieve higher Arg-I performance than 50-shot DEGREE</a:t>
            </a:r>
            <a:endParaRPr/>
          </a:p>
        </p:txBody>
      </p:sp>
      <p:cxnSp>
        <p:nvCxnSpPr>
          <p:cNvPr id="239" name="Google Shape;239;g17aec3c3bfe_0_152"/>
          <p:cNvCxnSpPr>
            <a:endCxn id="234" idx="3"/>
          </p:cNvCxnSpPr>
          <p:nvPr/>
        </p:nvCxnSpPr>
        <p:spPr>
          <a:xfrm flipH="1">
            <a:off x="5944200" y="3965983"/>
            <a:ext cx="1433700" cy="732900"/>
          </a:xfrm>
          <a:prstGeom prst="curvedConnector3">
            <a:avLst>
              <a:gd name="adj1" fmla="val 50000"/>
            </a:avLst>
          </a:prstGeom>
          <a:noFill/>
          <a:ln w="9525" cap="flat" cmpd="sng">
            <a:solidFill>
              <a:schemeClr val="dk2"/>
            </a:solidFill>
            <a:prstDash val="solid"/>
            <a:round/>
            <a:headEnd type="none" w="med" len="med"/>
            <a:tailEnd type="triangle" w="med" len="med"/>
          </a:ln>
        </p:spPr>
      </p:cxnSp>
      <p:cxnSp>
        <p:nvCxnSpPr>
          <p:cNvPr id="240" name="Google Shape;240;g17aec3c3bfe_0_152"/>
          <p:cNvCxnSpPr>
            <a:stCxn id="238" idx="1"/>
          </p:cNvCxnSpPr>
          <p:nvPr/>
        </p:nvCxnSpPr>
        <p:spPr>
          <a:xfrm rot="10800000">
            <a:off x="4496800" y="5263875"/>
            <a:ext cx="2394600" cy="675300"/>
          </a:xfrm>
          <a:prstGeom prst="curvedConnector3">
            <a:avLst>
              <a:gd name="adj1" fmla="val 50000"/>
            </a:avLst>
          </a:prstGeom>
          <a:noFill/>
          <a:ln w="9525" cap="flat" cmpd="sng">
            <a:solidFill>
              <a:schemeClr val="dk2"/>
            </a:solidFill>
            <a:prstDash val="solid"/>
            <a:round/>
            <a:headEnd type="none" w="med" len="med"/>
            <a:tailEnd type="triangle" w="med" len="med"/>
          </a:ln>
        </p:spPr>
      </p:cxnSp>
      <p:cxnSp>
        <p:nvCxnSpPr>
          <p:cNvPr id="241" name="Google Shape;241;g17aec3c3bfe_0_152"/>
          <p:cNvCxnSpPr>
            <a:stCxn id="238" idx="1"/>
          </p:cNvCxnSpPr>
          <p:nvPr/>
        </p:nvCxnSpPr>
        <p:spPr>
          <a:xfrm rot="10800000">
            <a:off x="4485100" y="4709175"/>
            <a:ext cx="2406300" cy="1230000"/>
          </a:xfrm>
          <a:prstGeom prst="curvedConnector3">
            <a:avLst>
              <a:gd name="adj1" fmla="val 50000"/>
            </a:avLst>
          </a:prstGeom>
          <a:noFill/>
          <a:ln w="9525" cap="flat" cmpd="sng">
            <a:solidFill>
              <a:schemeClr val="dk2"/>
            </a:solidFill>
            <a:prstDash val="solid"/>
            <a:round/>
            <a:headEnd type="none" w="med" len="med"/>
            <a:tailEnd type="triangle" w="med" len="med"/>
          </a:ln>
        </p:spPr>
      </p:cxnSp>
      <p:sp>
        <p:nvSpPr>
          <p:cNvPr id="242" name="Google Shape;242;g17aec3c3bfe_0_152"/>
          <p:cNvSpPr txBox="1">
            <a:spLocks noGrp="1"/>
          </p:cNvSpPr>
          <p:nvPr>
            <p:ph type="body" idx="1"/>
          </p:nvPr>
        </p:nvSpPr>
        <p:spPr>
          <a:xfrm>
            <a:off x="838200" y="1490733"/>
            <a:ext cx="5106000" cy="4596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r>
              <a:rPr lang="en-US" b="1"/>
              <a:t>Comparison with Supervised Method</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3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39"/>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37"/>
                                        </p:tgtEl>
                                        <p:attrNameLst>
                                          <p:attrName>style.visibility</p:attrName>
                                        </p:attrNameLst>
                                      </p:cBhvr>
                                      <p:to>
                                        <p:strVal val="visible"/>
                                      </p:to>
                                    </p:set>
                                    <p:animEffect transition="in" filter="fade">
                                      <p:cBhvr>
                                        <p:cTn id="19" dur="1"/>
                                        <p:tgtEl>
                                          <p:spTgt spid="23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3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24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7aec3c3bfe_0_169"/>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How does Code4Struct Perform on EAE? (Cont’d)</a:t>
            </a:r>
            <a:endParaRPr/>
          </a:p>
        </p:txBody>
      </p:sp>
      <p:pic>
        <p:nvPicPr>
          <p:cNvPr id="249" name="Google Shape;249;g17aec3c3bfe_0_169"/>
          <p:cNvPicPr preferRelativeResize="0"/>
          <p:nvPr/>
        </p:nvPicPr>
        <p:blipFill>
          <a:blip r:embed="rId3">
            <a:alphaModFix/>
          </a:blip>
          <a:stretch>
            <a:fillRect/>
          </a:stretch>
        </p:blipFill>
        <p:spPr>
          <a:xfrm>
            <a:off x="1014200" y="3246079"/>
            <a:ext cx="10446125" cy="3482050"/>
          </a:xfrm>
          <a:prstGeom prst="rect">
            <a:avLst/>
          </a:prstGeom>
          <a:noFill/>
          <a:ln>
            <a:noFill/>
          </a:ln>
        </p:spPr>
      </p:pic>
      <p:sp>
        <p:nvSpPr>
          <p:cNvPr id="250" name="Google Shape;250;g17aec3c3bfe_0_169"/>
          <p:cNvSpPr txBox="1">
            <a:spLocks noGrp="1"/>
          </p:cNvSpPr>
          <p:nvPr>
            <p:ph type="body" idx="1"/>
          </p:nvPr>
        </p:nvSpPr>
        <p:spPr>
          <a:xfrm>
            <a:off x="801100" y="1406423"/>
            <a:ext cx="10872300" cy="18201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500"/>
              <a:buNone/>
            </a:pPr>
            <a:r>
              <a:rPr lang="en-US" sz="2200" b="1"/>
              <a:t>F1 scores increase with more in-context learning examples, but with diminishing returns. </a:t>
            </a:r>
            <a:endParaRPr sz="2200"/>
          </a:p>
          <a:p>
            <a:pPr marL="609600" lvl="0" indent="-431800" algn="l" rtl="0">
              <a:lnSpc>
                <a:spcPct val="100000"/>
              </a:lnSpc>
              <a:spcBef>
                <a:spcPts val="1000"/>
              </a:spcBef>
              <a:spcAft>
                <a:spcPts val="0"/>
              </a:spcAft>
              <a:buSzPts val="2000"/>
              <a:buChar char="-"/>
            </a:pPr>
            <a:r>
              <a:rPr lang="en-US" sz="2000"/>
              <a:t>The initial in-context example (</a:t>
            </a:r>
            <a:r>
              <a:rPr lang="en-US" sz="2000" i="1"/>
              <a:t>k</a:t>
            </a:r>
            <a:r>
              <a:rPr lang="en-US" sz="2000"/>
              <a:t>=1) contributes to the largest absolute performance gain (about 13 F1 in Arg-C).</a:t>
            </a:r>
            <a:endParaRPr sz="2000"/>
          </a:p>
          <a:p>
            <a:pPr marL="609600" lvl="0" indent="-431800" algn="l" rtl="0">
              <a:lnSpc>
                <a:spcPct val="100000"/>
              </a:lnSpc>
              <a:spcBef>
                <a:spcPts val="0"/>
              </a:spcBef>
              <a:spcAft>
                <a:spcPts val="0"/>
              </a:spcAft>
              <a:buSzPts val="2000"/>
              <a:buChar char="-"/>
            </a:pPr>
            <a:r>
              <a:rPr lang="en-US" sz="2000"/>
              <a:t>We stop at 50 in-context examples (k = 50) as including more examples would exceed the input length limitation imposed by CODEX.</a:t>
            </a:r>
            <a:endParaRPr sz="20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7aec3c3bfe_0_176"/>
          <p:cNvSpPr txBox="1">
            <a:spLocks noGrp="1"/>
          </p:cNvSpPr>
          <p:nvPr>
            <p:ph type="body" idx="1"/>
          </p:nvPr>
        </p:nvSpPr>
        <p:spPr>
          <a:xfrm>
            <a:off x="758675" y="1646875"/>
            <a:ext cx="6558000" cy="52110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1000"/>
              </a:spcBef>
              <a:spcAft>
                <a:spcPts val="0"/>
              </a:spcAft>
              <a:buSzPts val="2200"/>
              <a:buChar char="-"/>
            </a:pPr>
            <a:r>
              <a:rPr lang="en-US" sz="2200" dirty="0"/>
              <a:t>Events are hierarchical. e</a:t>
            </a:r>
            <a:r>
              <a:rPr lang="en-US" sz="2200" dirty="0" smtClean="0"/>
              <a:t>.g., </a:t>
            </a:r>
            <a:r>
              <a:rPr lang="en-US" sz="2200" dirty="0" err="1">
                <a:latin typeface="Consolas"/>
                <a:ea typeface="Consolas"/>
                <a:cs typeface="Consolas"/>
                <a:sym typeface="Consolas"/>
              </a:rPr>
              <a:t>Transfer_Ownership</a:t>
            </a:r>
            <a:r>
              <a:rPr lang="en-US" sz="2200" dirty="0"/>
              <a:t> and its sibling </a:t>
            </a:r>
            <a:r>
              <a:rPr lang="en-US" sz="2200" dirty="0" err="1">
                <a:latin typeface="Consolas"/>
                <a:ea typeface="Consolas"/>
                <a:cs typeface="Consolas"/>
                <a:sym typeface="Consolas"/>
              </a:rPr>
              <a:t>Transfer_Money</a:t>
            </a:r>
            <a:r>
              <a:rPr lang="en-US" sz="2200" dirty="0"/>
              <a:t> are both </a:t>
            </a:r>
            <a:r>
              <a:rPr lang="en-US" sz="2200" dirty="0" smtClean="0"/>
              <a:t>child </a:t>
            </a:r>
            <a:r>
              <a:rPr lang="en-US" sz="2200" dirty="0"/>
              <a:t>events of the same parent </a:t>
            </a:r>
            <a:r>
              <a:rPr lang="en-US" sz="2200" dirty="0">
                <a:latin typeface="Consolas"/>
                <a:ea typeface="Consolas"/>
                <a:cs typeface="Consolas"/>
                <a:sym typeface="Consolas"/>
              </a:rPr>
              <a:t>Transaction</a:t>
            </a:r>
            <a:r>
              <a:rPr lang="en-US" sz="2200" dirty="0"/>
              <a:t>.</a:t>
            </a:r>
            <a:endParaRPr sz="2200" dirty="0"/>
          </a:p>
          <a:p>
            <a:pPr marL="457200" lvl="0" indent="-368300" algn="l" rtl="0">
              <a:lnSpc>
                <a:spcPct val="115000"/>
              </a:lnSpc>
              <a:spcBef>
                <a:spcPts val="1000"/>
              </a:spcBef>
              <a:spcAft>
                <a:spcPts val="0"/>
              </a:spcAft>
              <a:buSzPts val="2200"/>
              <a:buChar char="-"/>
            </a:pPr>
            <a:r>
              <a:rPr lang="en-US" sz="2200" dirty="0" smtClean="0"/>
              <a:t>Experiments show we </a:t>
            </a:r>
            <a:r>
              <a:rPr lang="en-US" sz="2200" dirty="0"/>
              <a:t>can improve the prediction of an event type (e.g., </a:t>
            </a:r>
            <a:r>
              <a:rPr lang="en-US" sz="2200" dirty="0" err="1">
                <a:latin typeface="Consolas"/>
                <a:ea typeface="Consolas"/>
                <a:cs typeface="Consolas"/>
                <a:sym typeface="Consolas"/>
              </a:rPr>
              <a:t>Transfer_Ownership</a:t>
            </a:r>
            <a:r>
              <a:rPr lang="en-US" sz="2200" dirty="0"/>
              <a:t>) by using examples from a sibling event type (e.g., </a:t>
            </a:r>
            <a:r>
              <a:rPr lang="en-US" sz="2200" dirty="0" err="1">
                <a:latin typeface="Consolas"/>
                <a:ea typeface="Consolas"/>
                <a:cs typeface="Consolas"/>
                <a:sym typeface="Consolas"/>
              </a:rPr>
              <a:t>Transfer_Money</a:t>
            </a:r>
            <a:r>
              <a:rPr lang="en-US" sz="2200" dirty="0"/>
              <a:t>) for in-context learning.</a:t>
            </a:r>
            <a:endParaRPr sz="2200" dirty="0"/>
          </a:p>
          <a:p>
            <a:pPr marL="457200" lvl="0" indent="-368300" algn="l" rtl="0">
              <a:lnSpc>
                <a:spcPct val="115000"/>
              </a:lnSpc>
              <a:spcBef>
                <a:spcPts val="1000"/>
              </a:spcBef>
              <a:spcAft>
                <a:spcPts val="1000"/>
              </a:spcAft>
              <a:buSzPts val="2200"/>
              <a:buChar char="-"/>
            </a:pPr>
            <a:r>
              <a:rPr lang="en-US" sz="2200" dirty="0"/>
              <a:t>This allows low-resource event types that have no annotated data to exploit the event type hierarchy and benefit from their high-resource siblings.</a:t>
            </a:r>
            <a:endParaRPr sz="2200" dirty="0"/>
          </a:p>
        </p:txBody>
      </p:sp>
      <p:sp>
        <p:nvSpPr>
          <p:cNvPr id="257" name="Google Shape;257;g17aec3c3bfe_0_176"/>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Cross-Sibling Transfer</a:t>
            </a:r>
            <a:endParaRPr dirty="0"/>
          </a:p>
        </p:txBody>
      </p:sp>
      <p:grpSp>
        <p:nvGrpSpPr>
          <p:cNvPr id="258" name="Google Shape;258;g17aec3c3bfe_0_176"/>
          <p:cNvGrpSpPr/>
          <p:nvPr/>
        </p:nvGrpSpPr>
        <p:grpSpPr>
          <a:xfrm>
            <a:off x="7191875" y="1253093"/>
            <a:ext cx="4804500" cy="5604907"/>
            <a:chOff x="7191875" y="1253093"/>
            <a:chExt cx="4804500" cy="5604907"/>
          </a:xfrm>
        </p:grpSpPr>
        <p:pic>
          <p:nvPicPr>
            <p:cNvPr id="259" name="Google Shape;259;g17aec3c3bfe_0_176"/>
            <p:cNvPicPr preferRelativeResize="0"/>
            <p:nvPr/>
          </p:nvPicPr>
          <p:blipFill>
            <a:blip r:embed="rId3">
              <a:alphaModFix/>
            </a:blip>
            <a:stretch>
              <a:fillRect/>
            </a:stretch>
          </p:blipFill>
          <p:spPr>
            <a:xfrm>
              <a:off x="7254250" y="1253093"/>
              <a:ext cx="4679725" cy="5297133"/>
            </a:xfrm>
            <a:prstGeom prst="rect">
              <a:avLst/>
            </a:prstGeom>
            <a:noFill/>
            <a:ln>
              <a:noFill/>
            </a:ln>
          </p:spPr>
        </p:pic>
        <p:sp>
          <p:nvSpPr>
            <p:cNvPr id="260" name="Google Shape;260;g17aec3c3bfe_0_176"/>
            <p:cNvSpPr txBox="1"/>
            <p:nvPr/>
          </p:nvSpPr>
          <p:spPr>
            <a:xfrm>
              <a:off x="7191875" y="6426900"/>
              <a:ext cx="48045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a:latin typeface="Calibri"/>
                  <a:ea typeface="Calibri"/>
                  <a:cs typeface="Calibri"/>
                  <a:sym typeface="Calibri"/>
                </a:rPr>
                <a:t>Example of Hierarchical Event Definitions</a:t>
              </a:r>
              <a:endParaRPr sz="1600" b="1">
                <a:latin typeface="Calibri"/>
                <a:ea typeface="Calibri"/>
                <a:cs typeface="Calibri"/>
                <a:sym typeface="Calibri"/>
              </a:endParaRPr>
            </a:p>
          </p:txBody>
        </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7aec3c3bfe_0_528"/>
          <p:cNvSpPr txBox="1">
            <a:spLocks noGrp="1"/>
          </p:cNvSpPr>
          <p:nvPr>
            <p:ph type="body" idx="1"/>
          </p:nvPr>
        </p:nvSpPr>
        <p:spPr>
          <a:xfrm>
            <a:off x="700000" y="1647000"/>
            <a:ext cx="6857700" cy="49428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b="1" dirty="0"/>
              <a:t>Which sibling event types to use for in-context learning?</a:t>
            </a:r>
            <a:endParaRPr b="1" dirty="0"/>
          </a:p>
          <a:p>
            <a:pPr marL="0" lvl="0" indent="0" algn="l" rtl="0">
              <a:lnSpc>
                <a:spcPct val="115000"/>
              </a:lnSpc>
              <a:spcBef>
                <a:spcPts val="1000"/>
              </a:spcBef>
              <a:spcAft>
                <a:spcPts val="0"/>
              </a:spcAft>
              <a:buNone/>
            </a:pPr>
            <a:r>
              <a:rPr lang="en-US" sz="2200" dirty="0"/>
              <a:t>We split all </a:t>
            </a:r>
            <a:r>
              <a:rPr lang="en-US" sz="2200" dirty="0" smtClean="0"/>
              <a:t>child </a:t>
            </a:r>
            <a:r>
              <a:rPr lang="en-US" sz="2200" dirty="0"/>
              <a:t>types under each parent type into:</a:t>
            </a:r>
            <a:endParaRPr sz="2200" dirty="0"/>
          </a:p>
          <a:p>
            <a:pPr marL="457200" lvl="0" indent="-368300" algn="l" rtl="0">
              <a:lnSpc>
                <a:spcPct val="115000"/>
              </a:lnSpc>
              <a:spcBef>
                <a:spcPts val="1000"/>
              </a:spcBef>
              <a:spcAft>
                <a:spcPts val="0"/>
              </a:spcAft>
              <a:buSzPts val="2200"/>
              <a:buChar char="-"/>
            </a:pPr>
            <a:r>
              <a:rPr lang="en-US" sz="2200" b="1" dirty="0"/>
              <a:t>one training type</a:t>
            </a:r>
            <a:r>
              <a:rPr lang="en-US" sz="2200" dirty="0"/>
              <a:t>: a high-resource child event type with the largest amount of training instances</a:t>
            </a:r>
            <a:endParaRPr sz="2200" dirty="0"/>
          </a:p>
          <a:p>
            <a:pPr marL="457200" lvl="0" indent="-368300" algn="l" rtl="0">
              <a:lnSpc>
                <a:spcPct val="115000"/>
              </a:lnSpc>
              <a:spcBef>
                <a:spcPts val="0"/>
              </a:spcBef>
              <a:spcAft>
                <a:spcPts val="0"/>
              </a:spcAft>
              <a:buSzPts val="2200"/>
              <a:buChar char="-"/>
            </a:pPr>
            <a:r>
              <a:rPr lang="en-US" sz="2200" b="1" dirty="0"/>
              <a:t>testing type(s)</a:t>
            </a:r>
            <a:r>
              <a:rPr lang="en-US" sz="2200" dirty="0"/>
              <a:t>: the rest of child event types (under the same parent)</a:t>
            </a:r>
            <a:endParaRPr sz="2200" dirty="0"/>
          </a:p>
          <a:p>
            <a:pPr marL="0" lvl="0" indent="0" algn="l" rtl="0">
              <a:lnSpc>
                <a:spcPct val="115000"/>
              </a:lnSpc>
              <a:spcBef>
                <a:spcPts val="1000"/>
              </a:spcBef>
              <a:spcAft>
                <a:spcPts val="0"/>
              </a:spcAft>
              <a:buNone/>
            </a:pPr>
            <a:endParaRPr sz="2200" dirty="0"/>
          </a:p>
          <a:p>
            <a:pPr marL="0" lvl="0" indent="0" algn="l" rtl="0">
              <a:lnSpc>
                <a:spcPct val="115000"/>
              </a:lnSpc>
              <a:spcBef>
                <a:spcPts val="1000"/>
              </a:spcBef>
              <a:spcAft>
                <a:spcPts val="1000"/>
              </a:spcAft>
              <a:buNone/>
            </a:pPr>
            <a:r>
              <a:rPr lang="en-US" sz="2200" dirty="0"/>
              <a:t>For each testing type, we use annotated data from its corresponding training type for in-context learning.</a:t>
            </a:r>
            <a:endParaRPr sz="2200" dirty="0"/>
          </a:p>
        </p:txBody>
      </p:sp>
      <p:grpSp>
        <p:nvGrpSpPr>
          <p:cNvPr id="268" name="Google Shape;268;g17aec3c3bfe_0_528"/>
          <p:cNvGrpSpPr/>
          <p:nvPr/>
        </p:nvGrpSpPr>
        <p:grpSpPr>
          <a:xfrm>
            <a:off x="7426600" y="1490833"/>
            <a:ext cx="4270825" cy="5324842"/>
            <a:chOff x="7426600" y="1490833"/>
            <a:chExt cx="4270825" cy="5324842"/>
          </a:xfrm>
        </p:grpSpPr>
        <p:sp>
          <p:nvSpPr>
            <p:cNvPr id="269" name="Google Shape;269;g17aec3c3bfe_0_528"/>
            <p:cNvSpPr txBox="1"/>
            <p:nvPr/>
          </p:nvSpPr>
          <p:spPr>
            <a:xfrm>
              <a:off x="7426600" y="6276875"/>
              <a:ext cx="4270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t>Train/Test split for each parent event type</a:t>
              </a:r>
              <a:r>
                <a:rPr lang="en-US"/>
                <a:t>. </a:t>
              </a:r>
              <a:endParaRPr/>
            </a:p>
            <a:p>
              <a:pPr marL="0" lvl="0" indent="0" algn="l" rtl="0">
                <a:spcBef>
                  <a:spcPts val="0"/>
                </a:spcBef>
                <a:spcAft>
                  <a:spcPts val="0"/>
                </a:spcAft>
                <a:buNone/>
              </a:pPr>
              <a:r>
                <a:rPr lang="en-US" sz="900"/>
                <a:t>* denotes child event types that do not have examples in the ACE05-E test set.</a:t>
              </a:r>
              <a:endParaRPr sz="900"/>
            </a:p>
          </p:txBody>
        </p:sp>
        <p:pic>
          <p:nvPicPr>
            <p:cNvPr id="270" name="Google Shape;270;g17aec3c3bfe_0_528"/>
            <p:cNvPicPr preferRelativeResize="0"/>
            <p:nvPr/>
          </p:nvPicPr>
          <p:blipFill>
            <a:blip r:embed="rId3">
              <a:alphaModFix/>
            </a:blip>
            <a:stretch>
              <a:fillRect/>
            </a:stretch>
          </p:blipFill>
          <p:spPr>
            <a:xfrm>
              <a:off x="7426600" y="1490833"/>
              <a:ext cx="4270825" cy="4830322"/>
            </a:xfrm>
            <a:prstGeom prst="rect">
              <a:avLst/>
            </a:prstGeom>
            <a:noFill/>
            <a:ln>
              <a:noFill/>
            </a:ln>
          </p:spPr>
        </p:pic>
      </p:grpSp>
      <p:sp>
        <p:nvSpPr>
          <p:cNvPr id="8" name="Google Shape;257;g17aec3c3bfe_0_176"/>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Cross-Sibling Transfer</a:t>
            </a:r>
            <a:endParaRPr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2" name="Google Shape;1132;p104"/>
          <p:cNvSpPr txBox="1"/>
          <p:nvPr/>
        </p:nvSpPr>
        <p:spPr>
          <a:xfrm>
            <a:off x="10943169" y="6569076"/>
            <a:ext cx="1248833" cy="365125"/>
          </a:xfrm>
          <a:prstGeom prst="rect">
            <a:avLst/>
          </a:prstGeom>
          <a:noFill/>
          <a:ln>
            <a:noFill/>
          </a:ln>
        </p:spPr>
        <p:txBody>
          <a:bodyPr spcFirstLastPara="1" wrap="square" lIns="121897" tIns="60932" rIns="121897" bIns="60932" anchor="t" anchorCtr="0">
            <a:noAutofit/>
          </a:bodyPr>
          <a:lstStyle/>
          <a:p>
            <a:pPr algn="r"/>
            <a:fld id="{00000000-1234-1234-1234-123412341234}" type="slidenum">
              <a:rPr lang="en-US" sz="1900" b="1">
                <a:latin typeface="Calibri"/>
                <a:ea typeface="Calibri"/>
                <a:cs typeface="Calibri"/>
                <a:sym typeface="Calibri"/>
              </a:rPr>
              <a:pPr algn="r"/>
              <a:t>3</a:t>
            </a:fld>
            <a:endParaRPr sz="1900" b="1">
              <a:latin typeface="Calibri"/>
              <a:ea typeface="Calibri"/>
              <a:cs typeface="Calibri"/>
              <a:sym typeface="Calibri"/>
            </a:endParaRPr>
          </a:p>
        </p:txBody>
      </p:sp>
      <p:sp>
        <p:nvSpPr>
          <p:cNvPr id="4" name="Text Placeholder 1"/>
          <p:cNvSpPr>
            <a:spLocks noGrp="1"/>
          </p:cNvSpPr>
          <p:nvPr>
            <p:ph type="body" idx="1"/>
          </p:nvPr>
        </p:nvSpPr>
        <p:spPr>
          <a:xfrm>
            <a:off x="304800" y="961764"/>
            <a:ext cx="11557000" cy="6853325"/>
          </a:xfrm>
        </p:spPr>
        <p:txBody>
          <a:bodyPr/>
          <a:lstStyle/>
          <a:p>
            <a:pPr lvl="1"/>
            <a:endParaRPr lang="en-US" dirty="0" smtClean="0"/>
          </a:p>
          <a:p>
            <a:pPr lvl="1"/>
            <a:endParaRPr lang="en-US" dirty="0" smtClean="0"/>
          </a:p>
        </p:txBody>
      </p:sp>
      <p:sp>
        <p:nvSpPr>
          <p:cNvPr id="2" name="Title 1"/>
          <p:cNvSpPr>
            <a:spLocks noGrp="1"/>
          </p:cNvSpPr>
          <p:nvPr>
            <p:ph type="title"/>
          </p:nvPr>
        </p:nvSpPr>
        <p:spPr/>
        <p:txBody>
          <a:bodyPr/>
          <a:lstStyle/>
          <a:p>
            <a:endParaRPr lang="en-US"/>
          </a:p>
        </p:txBody>
      </p:sp>
      <p:pic>
        <p:nvPicPr>
          <p:cNvPr id="3" name="Picture 2" descr="Screen Shot 2023-09-14 at 11.11.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390"/>
            <a:ext cx="12192000" cy="6612610"/>
          </a:xfrm>
          <a:prstGeom prst="rect">
            <a:avLst/>
          </a:prstGeom>
        </p:spPr>
      </p:pic>
    </p:spTree>
    <p:extLst>
      <p:ext uri="{BB962C8B-B14F-4D97-AF65-F5344CB8AC3E}">
        <p14:creationId xmlns:p14="http://schemas.microsoft.com/office/powerpoint/2010/main" val="41965962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7aec3c3bfe_0_569"/>
          <p:cNvSpPr txBox="1">
            <a:spLocks noGrp="1"/>
          </p:cNvSpPr>
          <p:nvPr>
            <p:ph type="body" idx="1"/>
          </p:nvPr>
        </p:nvSpPr>
        <p:spPr>
          <a:xfrm>
            <a:off x="700000" y="1647000"/>
            <a:ext cx="6857700" cy="51687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b="1"/>
              <a:t>How good is using sibling examples?</a:t>
            </a:r>
            <a:endParaRPr b="1"/>
          </a:p>
          <a:p>
            <a:pPr marL="0" lvl="0" indent="0" algn="l" rtl="0">
              <a:lnSpc>
                <a:spcPct val="115000"/>
              </a:lnSpc>
              <a:spcBef>
                <a:spcPts val="1000"/>
              </a:spcBef>
              <a:spcAft>
                <a:spcPts val="0"/>
              </a:spcAft>
              <a:buNone/>
            </a:pPr>
            <a:endParaRPr sz="2200"/>
          </a:p>
          <a:p>
            <a:pPr marL="0" lvl="0" indent="0" algn="l" rtl="0">
              <a:lnSpc>
                <a:spcPct val="115000"/>
              </a:lnSpc>
              <a:spcBef>
                <a:spcPts val="1000"/>
              </a:spcBef>
              <a:spcAft>
                <a:spcPts val="0"/>
              </a:spcAft>
              <a:buClr>
                <a:schemeClr val="dk1"/>
              </a:buClr>
              <a:buSzPts val="1100"/>
              <a:buFont typeface="Arial"/>
              <a:buNone/>
            </a:pPr>
            <a:r>
              <a:rPr lang="en-US" sz="2200"/>
              <a:t>To demonstrate the effectiveness of using data from sibling event types, we compare it with using training instances from the testing event type itself for in-context learning.</a:t>
            </a:r>
            <a:endParaRPr sz="2200"/>
          </a:p>
          <a:p>
            <a:pPr marL="0" lvl="0" indent="0" algn="l" rtl="0">
              <a:lnSpc>
                <a:spcPct val="115000"/>
              </a:lnSpc>
              <a:spcBef>
                <a:spcPts val="1000"/>
              </a:spcBef>
              <a:spcAft>
                <a:spcPts val="1000"/>
              </a:spcAft>
              <a:buNone/>
            </a:pPr>
            <a:r>
              <a:rPr lang="en-US" sz="2200"/>
              <a:t>To ensure a fair comparison, (micro) F1 scores are aggregated from 23 test event types (out of 25) that contains more than 10 training instances.</a:t>
            </a:r>
            <a:endParaRPr sz="2200"/>
          </a:p>
        </p:txBody>
      </p:sp>
      <p:grpSp>
        <p:nvGrpSpPr>
          <p:cNvPr id="278" name="Google Shape;278;g17aec3c3bfe_0_569"/>
          <p:cNvGrpSpPr/>
          <p:nvPr/>
        </p:nvGrpSpPr>
        <p:grpSpPr>
          <a:xfrm>
            <a:off x="7426600" y="1490833"/>
            <a:ext cx="4270825" cy="5324842"/>
            <a:chOff x="7426600" y="1490833"/>
            <a:chExt cx="4270825" cy="5324842"/>
          </a:xfrm>
        </p:grpSpPr>
        <p:sp>
          <p:nvSpPr>
            <p:cNvPr id="279" name="Google Shape;279;g17aec3c3bfe_0_569"/>
            <p:cNvSpPr txBox="1"/>
            <p:nvPr/>
          </p:nvSpPr>
          <p:spPr>
            <a:xfrm>
              <a:off x="7426600" y="6276875"/>
              <a:ext cx="42708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b="1"/>
                <a:t>Train/Test split for each parent event type</a:t>
              </a:r>
              <a:r>
                <a:rPr lang="en-US"/>
                <a:t>. </a:t>
              </a:r>
              <a:endParaRPr/>
            </a:p>
            <a:p>
              <a:pPr marL="0" lvl="0" indent="0" algn="l" rtl="0">
                <a:spcBef>
                  <a:spcPts val="0"/>
                </a:spcBef>
                <a:spcAft>
                  <a:spcPts val="0"/>
                </a:spcAft>
                <a:buNone/>
              </a:pPr>
              <a:r>
                <a:rPr lang="en-US" sz="900"/>
                <a:t>* denotes child event types that do not have examples in the ACE05-E test set.</a:t>
              </a:r>
              <a:endParaRPr sz="900"/>
            </a:p>
          </p:txBody>
        </p:sp>
        <p:pic>
          <p:nvPicPr>
            <p:cNvPr id="280" name="Google Shape;280;g17aec3c3bfe_0_569"/>
            <p:cNvPicPr preferRelativeResize="0"/>
            <p:nvPr/>
          </p:nvPicPr>
          <p:blipFill>
            <a:blip r:embed="rId3">
              <a:alphaModFix/>
            </a:blip>
            <a:stretch>
              <a:fillRect/>
            </a:stretch>
          </p:blipFill>
          <p:spPr>
            <a:xfrm>
              <a:off x="7426600" y="1490833"/>
              <a:ext cx="4270825" cy="4830322"/>
            </a:xfrm>
            <a:prstGeom prst="rect">
              <a:avLst/>
            </a:prstGeom>
            <a:noFill/>
            <a:ln>
              <a:noFill/>
            </a:ln>
          </p:spPr>
        </p:pic>
      </p:grpSp>
      <p:sp>
        <p:nvSpPr>
          <p:cNvPr id="8" name="Google Shape;257;g17aec3c3bfe_0_176"/>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Cross-Sibling Transfer</a:t>
            </a:r>
            <a:endParaRPr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7" name="Google Shape;287;g17aec3c3bfe_0_184"/>
          <p:cNvPicPr preferRelativeResize="0"/>
          <p:nvPr/>
        </p:nvPicPr>
        <p:blipFill>
          <a:blip r:embed="rId3">
            <a:alphaModFix/>
          </a:blip>
          <a:stretch>
            <a:fillRect/>
          </a:stretch>
        </p:blipFill>
        <p:spPr>
          <a:xfrm>
            <a:off x="177633" y="2425917"/>
            <a:ext cx="6981037" cy="2491869"/>
          </a:xfrm>
          <a:prstGeom prst="rect">
            <a:avLst/>
          </a:prstGeom>
          <a:noFill/>
          <a:ln>
            <a:noFill/>
          </a:ln>
        </p:spPr>
      </p:pic>
      <p:grpSp>
        <p:nvGrpSpPr>
          <p:cNvPr id="288" name="Google Shape;288;g17aec3c3bfe_0_184"/>
          <p:cNvGrpSpPr/>
          <p:nvPr/>
        </p:nvGrpSpPr>
        <p:grpSpPr>
          <a:xfrm>
            <a:off x="398591" y="3467879"/>
            <a:ext cx="6672233" cy="951676"/>
            <a:chOff x="257375" y="3134300"/>
            <a:chExt cx="5004300" cy="713775"/>
          </a:xfrm>
        </p:grpSpPr>
        <p:sp>
          <p:nvSpPr>
            <p:cNvPr id="289" name="Google Shape;289;g17aec3c3bfe_0_184"/>
            <p:cNvSpPr/>
            <p:nvPr/>
          </p:nvSpPr>
          <p:spPr>
            <a:xfrm rot="10800000" flipH="1">
              <a:off x="257375" y="3639575"/>
              <a:ext cx="5004300" cy="208500"/>
            </a:xfrm>
            <a:prstGeom prst="rect">
              <a:avLst/>
            </a:prstGeom>
            <a:solidFill>
              <a:srgbClr val="D9D9D9">
                <a:alpha val="720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90" name="Google Shape;290;g17aec3c3bfe_0_184"/>
            <p:cNvSpPr/>
            <p:nvPr/>
          </p:nvSpPr>
          <p:spPr>
            <a:xfrm rot="10800000" flipH="1">
              <a:off x="257375" y="3134300"/>
              <a:ext cx="5004300" cy="208500"/>
            </a:xfrm>
            <a:prstGeom prst="rect">
              <a:avLst/>
            </a:prstGeom>
            <a:solidFill>
              <a:srgbClr val="D9D9D9">
                <a:alpha val="720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grpSp>
        <p:nvGrpSpPr>
          <p:cNvPr id="291" name="Google Shape;291;g17aec3c3bfe_0_184"/>
          <p:cNvGrpSpPr/>
          <p:nvPr/>
        </p:nvGrpSpPr>
        <p:grpSpPr>
          <a:xfrm>
            <a:off x="398591" y="3804720"/>
            <a:ext cx="6672233" cy="951643"/>
            <a:chOff x="257375" y="3386938"/>
            <a:chExt cx="5004300" cy="713750"/>
          </a:xfrm>
        </p:grpSpPr>
        <p:sp>
          <p:nvSpPr>
            <p:cNvPr id="292" name="Google Shape;292;g17aec3c3bfe_0_184"/>
            <p:cNvSpPr/>
            <p:nvPr/>
          </p:nvSpPr>
          <p:spPr>
            <a:xfrm rot="10800000" flipH="1">
              <a:off x="257375" y="3386938"/>
              <a:ext cx="5004300" cy="208500"/>
            </a:xfrm>
            <a:prstGeom prst="rect">
              <a:avLst/>
            </a:prstGeom>
            <a:solidFill>
              <a:srgbClr val="D9D9D9">
                <a:alpha val="720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93" name="Google Shape;293;g17aec3c3bfe_0_184"/>
            <p:cNvSpPr/>
            <p:nvPr/>
          </p:nvSpPr>
          <p:spPr>
            <a:xfrm rot="10800000" flipH="1">
              <a:off x="257375" y="3892188"/>
              <a:ext cx="5004300" cy="208500"/>
            </a:xfrm>
            <a:prstGeom prst="rect">
              <a:avLst/>
            </a:prstGeom>
            <a:solidFill>
              <a:srgbClr val="D9D9D9">
                <a:alpha val="720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grpSp>
        <p:nvGrpSpPr>
          <p:cNvPr id="294" name="Google Shape;294;g17aec3c3bfe_0_184"/>
          <p:cNvGrpSpPr/>
          <p:nvPr/>
        </p:nvGrpSpPr>
        <p:grpSpPr>
          <a:xfrm>
            <a:off x="7093324" y="2083925"/>
            <a:ext cx="5098544" cy="2552155"/>
            <a:chOff x="5278550" y="2096309"/>
            <a:chExt cx="3824004" cy="1914164"/>
          </a:xfrm>
        </p:grpSpPr>
        <p:grpSp>
          <p:nvGrpSpPr>
            <p:cNvPr id="295" name="Google Shape;295;g17aec3c3bfe_0_184"/>
            <p:cNvGrpSpPr/>
            <p:nvPr/>
          </p:nvGrpSpPr>
          <p:grpSpPr>
            <a:xfrm>
              <a:off x="5278550" y="2096309"/>
              <a:ext cx="3824004" cy="1410316"/>
              <a:chOff x="5278550" y="2096309"/>
              <a:chExt cx="3824004" cy="1410316"/>
            </a:xfrm>
          </p:grpSpPr>
          <p:sp>
            <p:nvSpPr>
              <p:cNvPr id="296" name="Google Shape;296;g17aec3c3bfe_0_184"/>
              <p:cNvSpPr txBox="1"/>
              <p:nvPr/>
            </p:nvSpPr>
            <p:spPr>
              <a:xfrm>
                <a:off x="5906654" y="2096309"/>
                <a:ext cx="3195900" cy="1269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Using sibling examples helps!</a:t>
                </a: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Using examples from a sibling event type (e.g., Transfer_Money) for in-context learning improves performance compared to 0-shot</a:t>
                </a:r>
                <a:endParaRPr sz="1800">
                  <a:solidFill>
                    <a:schemeClr val="dk1"/>
                  </a:solidFill>
                  <a:latin typeface="Calibri"/>
                  <a:ea typeface="Calibri"/>
                  <a:cs typeface="Calibri"/>
                  <a:sym typeface="Calibri"/>
                </a:endParaRPr>
              </a:p>
            </p:txBody>
          </p:sp>
          <p:sp>
            <p:nvSpPr>
              <p:cNvPr id="297" name="Google Shape;297;g17aec3c3bfe_0_184"/>
              <p:cNvSpPr/>
              <p:nvPr/>
            </p:nvSpPr>
            <p:spPr>
              <a:xfrm>
                <a:off x="5278550" y="2310625"/>
                <a:ext cx="668850" cy="1196000"/>
              </a:xfrm>
              <a:custGeom>
                <a:avLst/>
                <a:gdLst/>
                <a:ahLst/>
                <a:cxnLst/>
                <a:rect l="l" t="t" r="r" b="b"/>
                <a:pathLst>
                  <a:path w="26754" h="47840" extrusionOk="0">
                    <a:moveTo>
                      <a:pt x="26754" y="0"/>
                    </a:moveTo>
                    <a:cubicBezTo>
                      <a:pt x="24561" y="5583"/>
                      <a:pt x="18053" y="25522"/>
                      <a:pt x="13594" y="33495"/>
                    </a:cubicBezTo>
                    <a:cubicBezTo>
                      <a:pt x="9135" y="41468"/>
                      <a:pt x="2266" y="45449"/>
                      <a:pt x="0" y="47840"/>
                    </a:cubicBezTo>
                  </a:path>
                </a:pathLst>
              </a:custGeom>
              <a:noFill/>
              <a:ln w="9525" cap="flat" cmpd="sng">
                <a:solidFill>
                  <a:schemeClr val="dk2"/>
                </a:solidFill>
                <a:prstDash val="solid"/>
                <a:round/>
                <a:headEnd type="none" w="med" len="med"/>
                <a:tailEnd type="triangle" w="med" len="med"/>
              </a:ln>
            </p:spPr>
          </p:sp>
        </p:grpSp>
        <p:sp>
          <p:nvSpPr>
            <p:cNvPr id="298" name="Google Shape;298;g17aec3c3bfe_0_184"/>
            <p:cNvSpPr/>
            <p:nvPr/>
          </p:nvSpPr>
          <p:spPr>
            <a:xfrm>
              <a:off x="5278550" y="2310625"/>
              <a:ext cx="668850" cy="1699848"/>
            </a:xfrm>
            <a:custGeom>
              <a:avLst/>
              <a:gdLst/>
              <a:ahLst/>
              <a:cxnLst/>
              <a:rect l="l" t="t" r="r" b="b"/>
              <a:pathLst>
                <a:path w="26754" h="69205" extrusionOk="0">
                  <a:moveTo>
                    <a:pt x="26754" y="0"/>
                  </a:moveTo>
                  <a:cubicBezTo>
                    <a:pt x="25059" y="6980"/>
                    <a:pt x="21044" y="30348"/>
                    <a:pt x="16585" y="41882"/>
                  </a:cubicBezTo>
                  <a:cubicBezTo>
                    <a:pt x="12126" y="53416"/>
                    <a:pt x="2764" y="64651"/>
                    <a:pt x="0" y="69205"/>
                  </a:cubicBezTo>
                </a:path>
              </a:pathLst>
            </a:custGeom>
            <a:noFill/>
            <a:ln w="9525" cap="flat" cmpd="sng">
              <a:solidFill>
                <a:schemeClr val="dk2"/>
              </a:solidFill>
              <a:prstDash val="solid"/>
              <a:round/>
              <a:headEnd type="none" w="med" len="med"/>
              <a:tailEnd type="triangle" w="med" len="med"/>
            </a:ln>
          </p:spPr>
        </p:sp>
      </p:grpSp>
      <p:grpSp>
        <p:nvGrpSpPr>
          <p:cNvPr id="299" name="Google Shape;299;g17aec3c3bfe_0_184"/>
          <p:cNvGrpSpPr/>
          <p:nvPr/>
        </p:nvGrpSpPr>
        <p:grpSpPr>
          <a:xfrm>
            <a:off x="5594400" y="3635683"/>
            <a:ext cx="6587435" cy="2975148"/>
            <a:chOff x="4203255" y="2998150"/>
            <a:chExt cx="4940700" cy="2231417"/>
          </a:xfrm>
        </p:grpSpPr>
        <p:sp>
          <p:nvSpPr>
            <p:cNvPr id="300" name="Google Shape;300;g17aec3c3bfe_0_184"/>
            <p:cNvSpPr txBox="1"/>
            <p:nvPr/>
          </p:nvSpPr>
          <p:spPr>
            <a:xfrm>
              <a:off x="4203255" y="3913467"/>
              <a:ext cx="4940700" cy="13161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Sibling examples are just as useful as annotated example from the predict event type!</a:t>
              </a: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US" sz="1800">
                  <a:solidFill>
                    <a:schemeClr val="dk1"/>
                  </a:solidFill>
                  <a:latin typeface="Calibri"/>
                  <a:ea typeface="Calibri"/>
                  <a:cs typeface="Calibri"/>
                  <a:sym typeface="Calibri"/>
                </a:rPr>
                <a:t>Sibling event examples (e.g., Transfer_Money) perform on par with using examples from the predicted event type itself (e.g., Transfer_Ownership)</a:t>
              </a:r>
              <a:endParaRPr sz="1800" b="1">
                <a:solidFill>
                  <a:schemeClr val="dk1"/>
                </a:solidFill>
                <a:latin typeface="Calibri"/>
                <a:ea typeface="Calibri"/>
                <a:cs typeface="Calibri"/>
                <a:sym typeface="Calibri"/>
              </a:endParaRPr>
            </a:p>
          </p:txBody>
        </p:sp>
        <p:grpSp>
          <p:nvGrpSpPr>
            <p:cNvPr id="301" name="Google Shape;301;g17aec3c3bfe_0_184"/>
            <p:cNvGrpSpPr/>
            <p:nvPr/>
          </p:nvGrpSpPr>
          <p:grpSpPr>
            <a:xfrm>
              <a:off x="5345799" y="2998150"/>
              <a:ext cx="1801926" cy="1001875"/>
              <a:chOff x="5345799" y="2998150"/>
              <a:chExt cx="1801926" cy="1001875"/>
            </a:xfrm>
          </p:grpSpPr>
          <p:sp>
            <p:nvSpPr>
              <p:cNvPr id="302" name="Google Shape;302;g17aec3c3bfe_0_184"/>
              <p:cNvSpPr/>
              <p:nvPr/>
            </p:nvSpPr>
            <p:spPr>
              <a:xfrm>
                <a:off x="5345850" y="2998150"/>
                <a:ext cx="1801875" cy="1001875"/>
              </a:xfrm>
              <a:custGeom>
                <a:avLst/>
                <a:gdLst/>
                <a:ahLst/>
                <a:cxnLst/>
                <a:rect l="l" t="t" r="r" b="b"/>
                <a:pathLst>
                  <a:path w="72075" h="40075" extrusionOk="0">
                    <a:moveTo>
                      <a:pt x="72075" y="40075"/>
                    </a:moveTo>
                    <a:cubicBezTo>
                      <a:pt x="70081" y="35888"/>
                      <a:pt x="72125" y="21633"/>
                      <a:pt x="60112" y="14954"/>
                    </a:cubicBezTo>
                    <a:cubicBezTo>
                      <a:pt x="48100" y="8275"/>
                      <a:pt x="10019" y="2492"/>
                      <a:pt x="0" y="0"/>
                    </a:cubicBezTo>
                  </a:path>
                </a:pathLst>
              </a:custGeom>
              <a:noFill/>
              <a:ln w="9525" cap="flat" cmpd="sng">
                <a:solidFill>
                  <a:schemeClr val="dk2"/>
                </a:solidFill>
                <a:prstDash val="solid"/>
                <a:round/>
                <a:headEnd type="none" w="med" len="med"/>
                <a:tailEnd type="triangle" w="med" len="med"/>
              </a:ln>
            </p:spPr>
          </p:sp>
          <p:sp>
            <p:nvSpPr>
              <p:cNvPr id="303" name="Google Shape;303;g17aec3c3bfe_0_184"/>
              <p:cNvSpPr/>
              <p:nvPr/>
            </p:nvSpPr>
            <p:spPr>
              <a:xfrm>
                <a:off x="5345799" y="3484146"/>
                <a:ext cx="1801875" cy="515865"/>
              </a:xfrm>
              <a:custGeom>
                <a:avLst/>
                <a:gdLst/>
                <a:ahLst/>
                <a:cxnLst/>
                <a:rect l="l" t="t" r="r" b="b"/>
                <a:pathLst>
                  <a:path w="72075" h="40075" extrusionOk="0">
                    <a:moveTo>
                      <a:pt x="72075" y="40075"/>
                    </a:moveTo>
                    <a:cubicBezTo>
                      <a:pt x="70081" y="35888"/>
                      <a:pt x="72125" y="21633"/>
                      <a:pt x="60112" y="14954"/>
                    </a:cubicBezTo>
                    <a:cubicBezTo>
                      <a:pt x="48100" y="8275"/>
                      <a:pt x="10019" y="2492"/>
                      <a:pt x="0" y="0"/>
                    </a:cubicBezTo>
                  </a:path>
                </a:pathLst>
              </a:custGeom>
              <a:noFill/>
              <a:ln w="9525" cap="flat" cmpd="sng">
                <a:solidFill>
                  <a:schemeClr val="dk2"/>
                </a:solidFill>
                <a:prstDash val="solid"/>
                <a:round/>
                <a:headEnd type="none" w="med" len="med"/>
                <a:tailEnd type="triangle" w="med" len="med"/>
              </a:ln>
            </p:spPr>
          </p:sp>
        </p:grpSp>
      </p:grpSp>
      <p:sp>
        <p:nvSpPr>
          <p:cNvPr id="21" name="Google Shape;257;g17aec3c3bfe_0_176"/>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Cross-Sibling Transfer</a:t>
            </a:r>
            <a:endParaRPr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9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8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7aec3c3bfe_0_582"/>
          <p:cNvSpPr txBox="1">
            <a:spLocks noGrp="1"/>
          </p:cNvSpPr>
          <p:nvPr>
            <p:ph type="body" idx="1"/>
          </p:nvPr>
        </p:nvSpPr>
        <p:spPr>
          <a:xfrm>
            <a:off x="838200" y="1490725"/>
            <a:ext cx="5659500" cy="5196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00" dirty="0"/>
              <a:t>To compare our code-based prompt with text-style GPT-3 prompt, we design a text prompt mimicking our code prompt.</a:t>
            </a:r>
            <a:endParaRPr sz="2200" dirty="0"/>
          </a:p>
          <a:p>
            <a:pPr marL="0" lvl="0" indent="0" algn="l" rtl="0">
              <a:lnSpc>
                <a:spcPct val="115000"/>
              </a:lnSpc>
              <a:spcBef>
                <a:spcPts val="0"/>
              </a:spcBef>
              <a:spcAft>
                <a:spcPts val="0"/>
              </a:spcAft>
              <a:buClr>
                <a:schemeClr val="dk1"/>
              </a:buClr>
              <a:buSzPts val="1100"/>
              <a:buFont typeface="Arial"/>
              <a:buNone/>
            </a:pPr>
            <a:endParaRPr sz="2200" dirty="0"/>
          </a:p>
          <a:p>
            <a:pPr marL="0" lvl="0" indent="0" algn="l" rtl="0">
              <a:lnSpc>
                <a:spcPct val="115000"/>
              </a:lnSpc>
              <a:spcBef>
                <a:spcPts val="0"/>
              </a:spcBef>
              <a:spcAft>
                <a:spcPts val="0"/>
              </a:spcAft>
              <a:buClr>
                <a:schemeClr val="dk1"/>
              </a:buClr>
              <a:buSzPts val="1100"/>
              <a:buFont typeface="Arial"/>
              <a:buNone/>
            </a:pPr>
            <a:r>
              <a:rPr lang="en-US" sz="2200" dirty="0"/>
              <a:t>The text prompt relies on natural language to define the requirement and format of the desired output, while the code prompt utilizes </a:t>
            </a:r>
            <a:r>
              <a:rPr lang="en-US" sz="2200" dirty="0" smtClean="0"/>
              <a:t>Programming Language </a:t>
            </a:r>
            <a:r>
              <a:rPr lang="en-US" sz="2200" dirty="0"/>
              <a:t>syntax.</a:t>
            </a:r>
            <a:endParaRPr sz="2200" dirty="0"/>
          </a:p>
          <a:p>
            <a:pPr marL="0" lvl="0" indent="0" algn="l" rtl="0">
              <a:lnSpc>
                <a:spcPct val="115000"/>
              </a:lnSpc>
              <a:spcBef>
                <a:spcPts val="0"/>
              </a:spcBef>
              <a:spcAft>
                <a:spcPts val="0"/>
              </a:spcAft>
              <a:buClr>
                <a:schemeClr val="dk1"/>
              </a:buClr>
              <a:buSzPts val="1100"/>
              <a:buFont typeface="Arial"/>
              <a:buNone/>
            </a:pPr>
            <a:endParaRPr sz="2200" dirty="0"/>
          </a:p>
          <a:p>
            <a:pPr marL="0" lvl="0" indent="0" algn="l" rtl="0">
              <a:lnSpc>
                <a:spcPct val="115000"/>
              </a:lnSpc>
              <a:spcBef>
                <a:spcPts val="0"/>
              </a:spcBef>
              <a:spcAft>
                <a:spcPts val="0"/>
              </a:spcAft>
              <a:buClr>
                <a:schemeClr val="dk1"/>
              </a:buClr>
              <a:buSzPts val="1100"/>
              <a:buFont typeface="Arial"/>
              <a:buNone/>
            </a:pPr>
            <a:r>
              <a:rPr lang="en-US" sz="2200" dirty="0"/>
              <a:t>We compare the performance of </a:t>
            </a:r>
            <a:r>
              <a:rPr lang="en-US" sz="2200" b="1" dirty="0"/>
              <a:t>text prompt</a:t>
            </a:r>
            <a:r>
              <a:rPr lang="en-US" sz="2200" dirty="0"/>
              <a:t> and </a:t>
            </a:r>
            <a:r>
              <a:rPr lang="en-US" sz="2200" b="1" dirty="0"/>
              <a:t>code prompt</a:t>
            </a:r>
            <a:r>
              <a:rPr lang="en-US" sz="2200" dirty="0"/>
              <a:t> on GPT-3 (text-davinci-002) and Codex (code-davinci-002) through </a:t>
            </a:r>
            <a:r>
              <a:rPr lang="en-US" sz="2200" dirty="0" err="1"/>
              <a:t>OpenAI</a:t>
            </a:r>
            <a:r>
              <a:rPr lang="en-US" sz="2200" dirty="0"/>
              <a:t> API.</a:t>
            </a:r>
            <a:endParaRPr sz="2200" dirty="0"/>
          </a:p>
        </p:txBody>
      </p:sp>
      <p:sp>
        <p:nvSpPr>
          <p:cNvPr id="310" name="Google Shape;310;g17aec3c3bfe_0_582"/>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Is Code Prompt any better than Text Prompt?</a:t>
            </a:r>
            <a:endParaRPr/>
          </a:p>
        </p:txBody>
      </p:sp>
      <p:pic>
        <p:nvPicPr>
          <p:cNvPr id="311" name="Google Shape;311;g17aec3c3bfe_0_582"/>
          <p:cNvPicPr preferRelativeResize="0"/>
          <p:nvPr/>
        </p:nvPicPr>
        <p:blipFill>
          <a:blip r:embed="rId3">
            <a:alphaModFix/>
          </a:blip>
          <a:stretch>
            <a:fillRect/>
          </a:stretch>
        </p:blipFill>
        <p:spPr>
          <a:xfrm>
            <a:off x="6497700" y="1385325"/>
            <a:ext cx="4755674" cy="5388724"/>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17aec3c3bfe_0_207"/>
          <p:cNvSpPr txBox="1">
            <a:spLocks noGrp="1"/>
          </p:cNvSpPr>
          <p:nvPr>
            <p:ph type="body" idx="1"/>
          </p:nvPr>
        </p:nvSpPr>
        <p:spPr>
          <a:xfrm>
            <a:off x="838200" y="1490733"/>
            <a:ext cx="10855200" cy="2486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500"/>
              <a:buNone/>
            </a:pPr>
            <a:r>
              <a:rPr lang="en-US" sz="2200" b="1"/>
              <a:t>Our findings</a:t>
            </a:r>
            <a:endParaRPr sz="2200" b="1"/>
          </a:p>
          <a:p>
            <a:pPr marL="0" lvl="0" indent="0" algn="l" rtl="0">
              <a:lnSpc>
                <a:spcPct val="115000"/>
              </a:lnSpc>
              <a:spcBef>
                <a:spcPts val="0"/>
              </a:spcBef>
              <a:spcAft>
                <a:spcPts val="0"/>
              </a:spcAft>
              <a:buSzPts val="1500"/>
              <a:buNone/>
            </a:pPr>
            <a:r>
              <a:rPr lang="en-US" sz="1900"/>
              <a:t>(1)</a:t>
            </a:r>
            <a:r>
              <a:rPr lang="en-US" sz="1900" b="1"/>
              <a:t> </a:t>
            </a:r>
            <a:r>
              <a:rPr lang="en-US" sz="1900"/>
              <a:t>Codex + code outperforms all text prompts on Arg-C and Arg-C+E under few-shot settings. The performance gap is most significant on Arg-C F1 (8.7% absolute F1 difference when compared to GPT-3 + text prompt).</a:t>
            </a:r>
            <a:endParaRPr sz="1900"/>
          </a:p>
          <a:p>
            <a:pPr marL="0" lvl="0" indent="0" algn="l" rtl="0">
              <a:lnSpc>
                <a:spcPct val="115000"/>
              </a:lnSpc>
              <a:spcBef>
                <a:spcPts val="0"/>
              </a:spcBef>
              <a:spcAft>
                <a:spcPts val="0"/>
              </a:spcAft>
              <a:buSzPts val="1500"/>
              <a:buNone/>
            </a:pPr>
            <a:r>
              <a:rPr lang="en-US" sz="1900"/>
              <a:t>(2) Zero-shot code prompt underperforms text prompt on Arg-C for both Codex and GPT-3.</a:t>
            </a:r>
            <a:endParaRPr sz="1900"/>
          </a:p>
          <a:p>
            <a:pPr marL="0" lvl="0" indent="0" algn="l" rtl="0">
              <a:lnSpc>
                <a:spcPct val="115000"/>
              </a:lnSpc>
              <a:spcBef>
                <a:spcPts val="0"/>
              </a:spcBef>
              <a:spcAft>
                <a:spcPts val="0"/>
              </a:spcAft>
              <a:buSzPts val="1500"/>
              <a:buNone/>
            </a:pPr>
            <a:r>
              <a:rPr lang="en-US" sz="1900"/>
              <a:t>(3) GPT-3 + code prompt quickly catch-up with Codex + code prompt performance given adequate training examples.</a:t>
            </a:r>
            <a:endParaRPr sz="1900"/>
          </a:p>
        </p:txBody>
      </p:sp>
      <p:sp>
        <p:nvSpPr>
          <p:cNvPr id="318" name="Google Shape;318;g17aec3c3bfe_0_207"/>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Is Code Prompt any better than Text Prompt? (Cont’d)</a:t>
            </a:r>
            <a:endParaRPr/>
          </a:p>
        </p:txBody>
      </p:sp>
      <p:pic>
        <p:nvPicPr>
          <p:cNvPr id="319" name="Google Shape;319;g17aec3c3bfe_0_207"/>
          <p:cNvPicPr preferRelativeResize="0"/>
          <p:nvPr/>
        </p:nvPicPr>
        <p:blipFill>
          <a:blip r:embed="rId3">
            <a:alphaModFix/>
          </a:blip>
          <a:stretch>
            <a:fillRect/>
          </a:stretch>
        </p:blipFill>
        <p:spPr>
          <a:xfrm>
            <a:off x="2537116" y="3894133"/>
            <a:ext cx="6804966" cy="296386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2bb1df2497_2_3"/>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Is Code Prompt any better than Text Prompt? (Cont’d)</a:t>
            </a:r>
            <a:endParaRPr/>
          </a:p>
        </p:txBody>
      </p:sp>
      <p:sp>
        <p:nvSpPr>
          <p:cNvPr id="326" name="Google Shape;326;g12bb1df2497_2_3"/>
          <p:cNvSpPr txBox="1">
            <a:spLocks noGrp="1"/>
          </p:cNvSpPr>
          <p:nvPr>
            <p:ph type="body" idx="1"/>
          </p:nvPr>
        </p:nvSpPr>
        <p:spPr>
          <a:xfrm>
            <a:off x="838200" y="1490733"/>
            <a:ext cx="10855200" cy="24867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sz="2200" b="1" dirty="0"/>
              <a:t>Compared to text, code could be a better way to represent structures</a:t>
            </a:r>
            <a:endParaRPr sz="1900" dirty="0"/>
          </a:p>
          <a:p>
            <a:pPr marL="0" lvl="0" indent="0" algn="l" rtl="0">
              <a:lnSpc>
                <a:spcPct val="115000"/>
              </a:lnSpc>
              <a:spcBef>
                <a:spcPts val="0"/>
              </a:spcBef>
              <a:spcAft>
                <a:spcPts val="0"/>
              </a:spcAft>
              <a:buSzPts val="1100"/>
              <a:buNone/>
            </a:pPr>
            <a:r>
              <a:rPr lang="en-US" sz="1900" dirty="0"/>
              <a:t>Interestingly, we observe a much smaller gap between Codex + code prompt and GPT-3 + text prompt on </a:t>
            </a:r>
            <a:r>
              <a:rPr lang="en-US" sz="1900" dirty="0" err="1"/>
              <a:t>Arg</a:t>
            </a:r>
            <a:r>
              <a:rPr lang="en-US" sz="1900" dirty="0"/>
              <a:t>-I compared to </a:t>
            </a:r>
            <a:r>
              <a:rPr lang="en-US" sz="1900" dirty="0" err="1"/>
              <a:t>Arg</a:t>
            </a:r>
            <a:r>
              <a:rPr lang="en-US" sz="1900" dirty="0"/>
              <a:t>-C. </a:t>
            </a:r>
            <a:endParaRPr sz="1900" dirty="0"/>
          </a:p>
          <a:p>
            <a:pPr marL="0" lvl="0" indent="0" algn="l" rtl="0">
              <a:lnSpc>
                <a:spcPct val="115000"/>
              </a:lnSpc>
              <a:spcBef>
                <a:spcPts val="0"/>
              </a:spcBef>
              <a:spcAft>
                <a:spcPts val="0"/>
              </a:spcAft>
              <a:buSzPts val="1100"/>
              <a:buNone/>
            </a:pPr>
            <a:r>
              <a:rPr lang="en-US" sz="1900" dirty="0"/>
              <a:t>That is, GPT-3 + text prompt can successfully identify </a:t>
            </a:r>
            <a:r>
              <a:rPr lang="en-US" sz="1900" dirty="0" smtClean="0"/>
              <a:t>an </a:t>
            </a:r>
            <a:r>
              <a:rPr lang="en-US" sz="1900" dirty="0"/>
              <a:t>entity (e.g., Kelly) yet often fails to </a:t>
            </a:r>
            <a:r>
              <a:rPr lang="en-US" sz="1900" dirty="0" smtClean="0"/>
              <a:t>associate </a:t>
            </a:r>
            <a:r>
              <a:rPr lang="en-US" sz="1900" dirty="0"/>
              <a:t>it to the corresponding role (e.g., agent=Kelly). This suggests that code is a better medium for representing relations between the event and arguments. </a:t>
            </a:r>
            <a:endParaRPr sz="1900" dirty="0"/>
          </a:p>
          <a:p>
            <a:pPr marL="0" lvl="0" indent="0" algn="l" rtl="0">
              <a:lnSpc>
                <a:spcPct val="115000"/>
              </a:lnSpc>
              <a:spcBef>
                <a:spcPts val="0"/>
              </a:spcBef>
              <a:spcAft>
                <a:spcPts val="0"/>
              </a:spcAft>
              <a:buSzPts val="1100"/>
              <a:buNone/>
            </a:pPr>
            <a:endParaRPr sz="1900" dirty="0"/>
          </a:p>
        </p:txBody>
      </p:sp>
      <p:pic>
        <p:nvPicPr>
          <p:cNvPr id="327" name="Google Shape;327;g12bb1df2497_2_3"/>
          <p:cNvPicPr preferRelativeResize="0"/>
          <p:nvPr/>
        </p:nvPicPr>
        <p:blipFill>
          <a:blip r:embed="rId3">
            <a:alphaModFix/>
          </a:blip>
          <a:stretch>
            <a:fillRect/>
          </a:stretch>
        </p:blipFill>
        <p:spPr>
          <a:xfrm>
            <a:off x="2537116" y="3894133"/>
            <a:ext cx="6804966" cy="296386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7aec3c3bfe_0_214"/>
          <p:cNvSpPr txBox="1">
            <a:spLocks noGrp="1"/>
          </p:cNvSpPr>
          <p:nvPr>
            <p:ph type="body" idx="1"/>
          </p:nvPr>
        </p:nvSpPr>
        <p:spPr>
          <a:xfrm>
            <a:off x="838200" y="1490733"/>
            <a:ext cx="10047600" cy="2486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500"/>
              <a:buNone/>
            </a:pPr>
            <a:r>
              <a:rPr lang="en-US" sz="2200" b="1" dirty="0" err="1"/>
              <a:t>Pretraining</a:t>
            </a:r>
            <a:r>
              <a:rPr lang="en-US" sz="2200" b="1" dirty="0"/>
              <a:t> on code also help text prompt</a:t>
            </a:r>
            <a:endParaRPr sz="2200" b="1" dirty="0"/>
          </a:p>
          <a:p>
            <a:pPr marL="0" lvl="0" indent="0" algn="l" rtl="0">
              <a:lnSpc>
                <a:spcPct val="100000"/>
              </a:lnSpc>
              <a:spcBef>
                <a:spcPts val="0"/>
              </a:spcBef>
              <a:spcAft>
                <a:spcPts val="0"/>
              </a:spcAft>
              <a:buSzPts val="1500"/>
              <a:buNone/>
            </a:pPr>
            <a:endParaRPr sz="2000" dirty="0"/>
          </a:p>
          <a:p>
            <a:pPr marL="0" lvl="0" indent="0" algn="l" rtl="0">
              <a:lnSpc>
                <a:spcPct val="100000"/>
              </a:lnSpc>
              <a:spcBef>
                <a:spcPts val="0"/>
              </a:spcBef>
              <a:spcAft>
                <a:spcPts val="0"/>
              </a:spcAft>
              <a:buSzPts val="1500"/>
              <a:buNone/>
            </a:pPr>
            <a:r>
              <a:rPr lang="en-US" sz="2000" dirty="0" err="1"/>
              <a:t>Pretraining</a:t>
            </a:r>
            <a:r>
              <a:rPr lang="en-US" sz="2000" dirty="0"/>
              <a:t> on code can also grant the model the ability to handle relations </a:t>
            </a:r>
            <a:r>
              <a:rPr lang="en-US" sz="2000" dirty="0" smtClean="0"/>
              <a:t>better, </a:t>
            </a:r>
            <a:r>
              <a:rPr lang="en-US" sz="2000" dirty="0"/>
              <a:t>as shown by the good performance of Codex + text prompt compared to GPT-3 + text prompt.</a:t>
            </a:r>
            <a:endParaRPr sz="2000" dirty="0"/>
          </a:p>
        </p:txBody>
      </p:sp>
      <p:sp>
        <p:nvSpPr>
          <p:cNvPr id="334" name="Google Shape;334;g17aec3c3bfe_0_214"/>
          <p:cNvSpPr txBox="1">
            <a:spLocks noGrp="1"/>
          </p:cNvSpPr>
          <p:nvPr>
            <p:ph type="title"/>
          </p:nvPr>
        </p:nvSpPr>
        <p:spPr>
          <a:xfrm>
            <a:off x="838200" y="496333"/>
            <a:ext cx="10202700" cy="994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Is Code Prompt any better than Text Prompt? (Cont’d)</a:t>
            </a:r>
            <a:endParaRPr/>
          </a:p>
        </p:txBody>
      </p:sp>
      <p:pic>
        <p:nvPicPr>
          <p:cNvPr id="335" name="Google Shape;335;g17aec3c3bfe_0_214"/>
          <p:cNvPicPr preferRelativeResize="0"/>
          <p:nvPr/>
        </p:nvPicPr>
        <p:blipFill>
          <a:blip r:embed="rId3">
            <a:alphaModFix/>
          </a:blip>
          <a:stretch>
            <a:fillRect/>
          </a:stretch>
        </p:blipFill>
        <p:spPr>
          <a:xfrm>
            <a:off x="2537116" y="3894133"/>
            <a:ext cx="6804966" cy="296386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7aec3c3bfe_0_221"/>
          <p:cNvSpPr txBox="1">
            <a:spLocks noGrp="1"/>
          </p:cNvSpPr>
          <p:nvPr>
            <p:ph type="title"/>
          </p:nvPr>
        </p:nvSpPr>
        <p:spPr>
          <a:xfrm>
            <a:off x="738317" y="433344"/>
            <a:ext cx="7886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Qualitative Examples</a:t>
            </a:r>
            <a:endParaRPr/>
          </a:p>
        </p:txBody>
      </p:sp>
      <p:sp>
        <p:nvSpPr>
          <p:cNvPr id="342" name="Google Shape;342;g17aec3c3bfe_0_221"/>
          <p:cNvSpPr txBox="1">
            <a:spLocks noGrp="1"/>
          </p:cNvSpPr>
          <p:nvPr>
            <p:ph type="body" idx="1"/>
          </p:nvPr>
        </p:nvSpPr>
        <p:spPr>
          <a:xfrm>
            <a:off x="738325" y="1547400"/>
            <a:ext cx="10615500" cy="1172100"/>
          </a:xfrm>
          <a:prstGeom prst="rect">
            <a:avLst/>
          </a:prstGeom>
        </p:spPr>
        <p:txBody>
          <a:bodyPr spcFirstLastPara="1" wrap="square" lIns="91425" tIns="45700" rIns="91425" bIns="45700" anchor="t" anchorCtr="0">
            <a:normAutofit fontScale="85000" lnSpcReduction="10000"/>
          </a:bodyPr>
          <a:lstStyle/>
          <a:p>
            <a:pPr marL="0" lvl="0" indent="0" algn="l" rtl="0">
              <a:lnSpc>
                <a:spcPct val="150000"/>
              </a:lnSpc>
              <a:spcBef>
                <a:spcPts val="1000"/>
              </a:spcBef>
              <a:spcAft>
                <a:spcPts val="0"/>
              </a:spcAft>
              <a:buNone/>
            </a:pPr>
            <a:r>
              <a:rPr lang="en-US" sz="2400" dirty="0"/>
              <a:t>Code-LLM can infer </a:t>
            </a:r>
            <a:r>
              <a:rPr lang="en-US" sz="2400" dirty="0" smtClean="0"/>
              <a:t>implicit entities </a:t>
            </a:r>
            <a:r>
              <a:rPr lang="en-US" sz="2400" dirty="0"/>
              <a:t>that </a:t>
            </a:r>
            <a:r>
              <a:rPr lang="en-US" sz="2400" dirty="0" smtClean="0"/>
              <a:t>do </a:t>
            </a:r>
            <a:r>
              <a:rPr lang="en-US" sz="2400" dirty="0"/>
              <a:t>not present in the text as an argument under zero-shot (</a:t>
            </a:r>
            <a:r>
              <a:rPr lang="en-US" dirty="0"/>
              <a:t>e.g., </a:t>
            </a:r>
            <a:r>
              <a:rPr lang="en-US" i="1" dirty="0"/>
              <a:t>United States</a:t>
            </a:r>
            <a:r>
              <a:rPr lang="en-US" dirty="0"/>
              <a:t>, </a:t>
            </a:r>
            <a:r>
              <a:rPr lang="en-US" i="1" dirty="0"/>
              <a:t>Court</a:t>
            </a:r>
            <a:r>
              <a:rPr lang="en-US" dirty="0"/>
              <a:t>)</a:t>
            </a:r>
            <a:r>
              <a:rPr lang="en-US" sz="2400" dirty="0"/>
              <a:t>. It predicts fewer arguments when increased to 50-shot.</a:t>
            </a:r>
            <a:endParaRPr sz="2400" dirty="0"/>
          </a:p>
        </p:txBody>
      </p:sp>
      <p:pic>
        <p:nvPicPr>
          <p:cNvPr id="343" name="Google Shape;343;g17aec3c3bfe_0_221"/>
          <p:cNvPicPr preferRelativeResize="0"/>
          <p:nvPr/>
        </p:nvPicPr>
        <p:blipFill>
          <a:blip r:embed="rId3">
            <a:alphaModFix/>
          </a:blip>
          <a:stretch>
            <a:fillRect/>
          </a:stretch>
        </p:blipFill>
        <p:spPr>
          <a:xfrm>
            <a:off x="2776500" y="2899625"/>
            <a:ext cx="9415501" cy="3958374"/>
          </a:xfrm>
          <a:prstGeom prst="rect">
            <a:avLst/>
          </a:prstGeom>
          <a:noFill/>
          <a:ln>
            <a:noFill/>
          </a:ln>
        </p:spPr>
      </p:pic>
      <p:sp>
        <p:nvSpPr>
          <p:cNvPr id="344" name="Google Shape;344;g17aec3c3bfe_0_221"/>
          <p:cNvSpPr txBox="1"/>
          <p:nvPr/>
        </p:nvSpPr>
        <p:spPr>
          <a:xfrm>
            <a:off x="323975" y="3078700"/>
            <a:ext cx="23463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Codex inferred the place of </a:t>
            </a:r>
            <a:r>
              <a:rPr lang="en-US" sz="1800" i="1">
                <a:latin typeface="Calibri"/>
                <a:ea typeface="Calibri"/>
                <a:cs typeface="Calibri"/>
                <a:sym typeface="Calibri"/>
              </a:rPr>
              <a:t>Welch</a:t>
            </a:r>
            <a:r>
              <a:rPr lang="en-US" sz="1800">
                <a:latin typeface="Calibri"/>
                <a:ea typeface="Calibri"/>
                <a:cs typeface="Calibri"/>
                <a:sym typeface="Calibri"/>
              </a:rPr>
              <a:t>’s retirement is in the </a:t>
            </a:r>
            <a:r>
              <a:rPr lang="en-US" sz="1800" i="1">
                <a:latin typeface="Calibri"/>
                <a:ea typeface="Calibri"/>
                <a:cs typeface="Calibri"/>
                <a:sym typeface="Calibri"/>
              </a:rPr>
              <a:t>United States</a:t>
            </a:r>
            <a:r>
              <a:rPr lang="en-US"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0"/>
              </a:spcBef>
              <a:spcAft>
                <a:spcPts val="0"/>
              </a:spcAft>
              <a:buNone/>
            </a:pPr>
            <a:r>
              <a:rPr lang="en-US" sz="1800">
                <a:latin typeface="Calibri"/>
                <a:ea typeface="Calibri"/>
                <a:cs typeface="Calibri"/>
                <a:sym typeface="Calibri"/>
              </a:rPr>
              <a:t>This is a reasonable guess since Welch, in this example, is the former CEO of General Electric (GE), whose headquarter is in the </a:t>
            </a:r>
            <a:r>
              <a:rPr lang="en-US" sz="1800" i="1">
                <a:latin typeface="Calibri"/>
                <a:ea typeface="Calibri"/>
                <a:cs typeface="Calibri"/>
                <a:sym typeface="Calibri"/>
              </a:rPr>
              <a:t>United States</a:t>
            </a:r>
            <a:r>
              <a:rPr lang="en-US" sz="1800">
                <a:latin typeface="Calibri"/>
                <a:ea typeface="Calibri"/>
                <a:cs typeface="Calibri"/>
                <a:sym typeface="Calibri"/>
              </a:rPr>
              <a:t>.</a:t>
            </a:r>
            <a:endParaRPr sz="1800">
              <a:latin typeface="Calibri"/>
              <a:ea typeface="Calibri"/>
              <a:cs typeface="Calibri"/>
              <a:sym typeface="Calibri"/>
            </a:endParaRPr>
          </a:p>
        </p:txBody>
      </p:sp>
      <p:sp>
        <p:nvSpPr>
          <p:cNvPr id="345" name="Google Shape;345;g17aec3c3bfe_0_221"/>
          <p:cNvSpPr/>
          <p:nvPr/>
        </p:nvSpPr>
        <p:spPr>
          <a:xfrm>
            <a:off x="1711375" y="4213500"/>
            <a:ext cx="3319100" cy="644100"/>
          </a:xfrm>
          <a:custGeom>
            <a:avLst/>
            <a:gdLst/>
            <a:ahLst/>
            <a:cxnLst/>
            <a:rect l="l" t="t" r="r" b="b"/>
            <a:pathLst>
              <a:path w="132764" h="25764" extrusionOk="0">
                <a:moveTo>
                  <a:pt x="0" y="0"/>
                </a:moveTo>
                <a:cubicBezTo>
                  <a:pt x="14006" y="4249"/>
                  <a:pt x="61907" y="23257"/>
                  <a:pt x="84034" y="25493"/>
                </a:cubicBezTo>
                <a:cubicBezTo>
                  <a:pt x="106161" y="27729"/>
                  <a:pt x="124642" y="15431"/>
                  <a:pt x="132764" y="13418"/>
                </a:cubicBezTo>
              </a:path>
            </a:pathLst>
          </a:custGeom>
          <a:noFill/>
          <a:ln w="9525" cap="flat" cmpd="sng">
            <a:solidFill>
              <a:schemeClr val="dk2"/>
            </a:solidFill>
            <a:prstDash val="solid"/>
            <a:round/>
            <a:headEnd type="none" w="med" len="med"/>
            <a:tailEnd type="triangle" w="med" len="med"/>
          </a:ln>
        </p:spPr>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2bb1df2497_2_39"/>
          <p:cNvSpPr txBox="1">
            <a:spLocks noGrp="1"/>
          </p:cNvSpPr>
          <p:nvPr>
            <p:ph type="title"/>
          </p:nvPr>
        </p:nvSpPr>
        <p:spPr>
          <a:xfrm>
            <a:off x="738317" y="433344"/>
            <a:ext cx="7886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Qualitative Examples (Cont’d)</a:t>
            </a:r>
            <a:endParaRPr/>
          </a:p>
        </p:txBody>
      </p:sp>
      <p:sp>
        <p:nvSpPr>
          <p:cNvPr id="352" name="Google Shape;352;g12bb1df2497_2_39"/>
          <p:cNvSpPr txBox="1">
            <a:spLocks noGrp="1"/>
          </p:cNvSpPr>
          <p:nvPr>
            <p:ph type="body" idx="1"/>
          </p:nvPr>
        </p:nvSpPr>
        <p:spPr>
          <a:xfrm>
            <a:off x="738325" y="1547400"/>
            <a:ext cx="10615500" cy="1172100"/>
          </a:xfrm>
          <a:prstGeom prst="rect">
            <a:avLst/>
          </a:prstGeom>
        </p:spPr>
        <p:txBody>
          <a:bodyPr spcFirstLastPara="1" wrap="square" lIns="91425" tIns="45700" rIns="91425" bIns="45700" anchor="t" anchorCtr="0">
            <a:normAutofit fontScale="85000" lnSpcReduction="10000"/>
          </a:bodyPr>
          <a:lstStyle/>
          <a:p>
            <a:pPr marL="0" lvl="0" indent="0" algn="l" rtl="0">
              <a:lnSpc>
                <a:spcPct val="150000"/>
              </a:lnSpc>
              <a:spcBef>
                <a:spcPts val="1000"/>
              </a:spcBef>
              <a:spcAft>
                <a:spcPts val="0"/>
              </a:spcAft>
              <a:buNone/>
            </a:pPr>
            <a:r>
              <a:rPr lang="en-US" sz="2400" dirty="0"/>
              <a:t>Code-LLM can infer </a:t>
            </a:r>
            <a:r>
              <a:rPr lang="en-US" sz="2400" dirty="0" smtClean="0"/>
              <a:t>implicit entities </a:t>
            </a:r>
            <a:r>
              <a:rPr lang="en-US" sz="2400" dirty="0"/>
              <a:t>that </a:t>
            </a:r>
            <a:r>
              <a:rPr lang="en-US" sz="2400" dirty="0" smtClean="0"/>
              <a:t>do </a:t>
            </a:r>
            <a:r>
              <a:rPr lang="en-US" sz="2400" dirty="0"/>
              <a:t>not present in the text as an argument under zero-shot (</a:t>
            </a:r>
            <a:r>
              <a:rPr lang="en-US" dirty="0"/>
              <a:t>e.g., </a:t>
            </a:r>
            <a:r>
              <a:rPr lang="en-US" i="1" dirty="0"/>
              <a:t>United States</a:t>
            </a:r>
            <a:r>
              <a:rPr lang="en-US" dirty="0"/>
              <a:t>, </a:t>
            </a:r>
            <a:r>
              <a:rPr lang="en-US" i="1" dirty="0"/>
              <a:t>Court</a:t>
            </a:r>
            <a:r>
              <a:rPr lang="en-US" dirty="0"/>
              <a:t>)</a:t>
            </a:r>
            <a:r>
              <a:rPr lang="en-US" sz="2400" dirty="0"/>
              <a:t>. It predicts fewer arguments when increased to 50-shot.</a:t>
            </a:r>
            <a:endParaRPr sz="2400" dirty="0"/>
          </a:p>
        </p:txBody>
      </p:sp>
      <p:pic>
        <p:nvPicPr>
          <p:cNvPr id="353" name="Google Shape;353;g12bb1df2497_2_39"/>
          <p:cNvPicPr preferRelativeResize="0"/>
          <p:nvPr/>
        </p:nvPicPr>
        <p:blipFill>
          <a:blip r:embed="rId3">
            <a:alphaModFix/>
          </a:blip>
          <a:stretch>
            <a:fillRect/>
          </a:stretch>
        </p:blipFill>
        <p:spPr>
          <a:xfrm>
            <a:off x="2776500" y="2899625"/>
            <a:ext cx="9415501" cy="3958374"/>
          </a:xfrm>
          <a:prstGeom prst="rect">
            <a:avLst/>
          </a:prstGeom>
          <a:noFill/>
          <a:ln>
            <a:noFill/>
          </a:ln>
        </p:spPr>
      </p:pic>
      <p:sp>
        <p:nvSpPr>
          <p:cNvPr id="354" name="Google Shape;354;g12bb1df2497_2_39"/>
          <p:cNvSpPr txBox="1"/>
          <p:nvPr/>
        </p:nvSpPr>
        <p:spPr>
          <a:xfrm>
            <a:off x="430200" y="3520025"/>
            <a:ext cx="23463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Codex also inferred that the </a:t>
            </a:r>
            <a:r>
              <a:rPr lang="en-US" sz="1800">
                <a:latin typeface="Consolas"/>
                <a:ea typeface="Consolas"/>
                <a:cs typeface="Consolas"/>
                <a:sym typeface="Consolas"/>
              </a:rPr>
              <a:t>Justice:Fine</a:t>
            </a:r>
            <a:r>
              <a:rPr lang="en-US" sz="1800">
                <a:latin typeface="Calibri"/>
                <a:ea typeface="Calibri"/>
                <a:cs typeface="Calibri"/>
                <a:sym typeface="Calibri"/>
              </a:rPr>
              <a:t> event should take place in a </a:t>
            </a:r>
            <a:r>
              <a:rPr lang="en-US" sz="1800" i="1">
                <a:latin typeface="Calibri"/>
                <a:ea typeface="Calibri"/>
                <a:cs typeface="Calibri"/>
                <a:sym typeface="Calibri"/>
              </a:rPr>
              <a:t>court</a:t>
            </a:r>
            <a:r>
              <a:rPr lang="en-US" sz="1800">
                <a:latin typeface="Calibri"/>
                <a:ea typeface="Calibri"/>
                <a:cs typeface="Calibri"/>
                <a:sym typeface="Calibri"/>
              </a:rPr>
              <a:t>, which matches our commonsense knowledge.</a:t>
            </a:r>
            <a:endParaRPr sz="1800">
              <a:latin typeface="Calibri"/>
              <a:ea typeface="Calibri"/>
              <a:cs typeface="Calibri"/>
              <a:sym typeface="Calibri"/>
            </a:endParaRPr>
          </a:p>
        </p:txBody>
      </p:sp>
      <p:sp>
        <p:nvSpPr>
          <p:cNvPr id="355" name="Google Shape;355;g12bb1df2497_2_39"/>
          <p:cNvSpPr/>
          <p:nvPr/>
        </p:nvSpPr>
        <p:spPr>
          <a:xfrm>
            <a:off x="1475325" y="5532500"/>
            <a:ext cx="4077675" cy="1240125"/>
          </a:xfrm>
          <a:custGeom>
            <a:avLst/>
            <a:gdLst/>
            <a:ahLst/>
            <a:cxnLst/>
            <a:rect l="l" t="t" r="r" b="b"/>
            <a:pathLst>
              <a:path w="163107" h="49605" extrusionOk="0">
                <a:moveTo>
                  <a:pt x="0" y="0"/>
                </a:moveTo>
                <a:cubicBezTo>
                  <a:pt x="3893" y="7445"/>
                  <a:pt x="3279" y="36610"/>
                  <a:pt x="23360" y="44670"/>
                </a:cubicBezTo>
                <a:cubicBezTo>
                  <a:pt x="43441" y="52730"/>
                  <a:pt x="97195" y="48495"/>
                  <a:pt x="120486" y="48358"/>
                </a:cubicBezTo>
                <a:cubicBezTo>
                  <a:pt x="143777" y="48221"/>
                  <a:pt x="156004" y="44601"/>
                  <a:pt x="163107" y="43850"/>
                </a:cubicBezTo>
              </a:path>
            </a:pathLst>
          </a:custGeom>
          <a:noFill/>
          <a:ln w="9525" cap="flat" cmpd="sng">
            <a:solidFill>
              <a:schemeClr val="dk2"/>
            </a:solidFill>
            <a:prstDash val="solid"/>
            <a:round/>
            <a:headEnd type="none" w="med" len="med"/>
            <a:tailEnd type="triangle" w="med" len="med"/>
          </a:ln>
        </p:spPr>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2bb1df2497_2_57"/>
          <p:cNvSpPr txBox="1">
            <a:spLocks noGrp="1"/>
          </p:cNvSpPr>
          <p:nvPr>
            <p:ph type="title"/>
          </p:nvPr>
        </p:nvSpPr>
        <p:spPr>
          <a:xfrm>
            <a:off x="738317" y="433344"/>
            <a:ext cx="7886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Within-Class Exercises</a:t>
            </a:r>
            <a:endParaRPr dirty="0"/>
          </a:p>
        </p:txBody>
      </p:sp>
      <p:sp>
        <p:nvSpPr>
          <p:cNvPr id="362" name="Google Shape;362;g12bb1df2497_2_57"/>
          <p:cNvSpPr txBox="1">
            <a:spLocks noGrp="1"/>
          </p:cNvSpPr>
          <p:nvPr>
            <p:ph type="body" idx="1"/>
          </p:nvPr>
        </p:nvSpPr>
        <p:spPr>
          <a:xfrm>
            <a:off x="738325" y="1547400"/>
            <a:ext cx="10615500" cy="5030100"/>
          </a:xfrm>
          <a:prstGeom prst="rect">
            <a:avLst/>
          </a:prstGeom>
        </p:spPr>
        <p:txBody>
          <a:bodyPr spcFirstLastPara="1" wrap="square" lIns="91425" tIns="45700" rIns="91425" bIns="45700" anchor="t" anchorCtr="0">
            <a:noAutofit/>
          </a:bodyPr>
          <a:lstStyle/>
          <a:p>
            <a:pPr marL="457200" lvl="0" indent="-344170" algn="l" rtl="0">
              <a:lnSpc>
                <a:spcPct val="150000"/>
              </a:lnSpc>
              <a:spcBef>
                <a:spcPts val="1000"/>
              </a:spcBef>
              <a:spcAft>
                <a:spcPts val="0"/>
              </a:spcAft>
              <a:buSzPts val="1820"/>
              <a:buChar char="-"/>
            </a:pPr>
            <a:r>
              <a:rPr lang="en-US" sz="1820" dirty="0" smtClean="0"/>
              <a:t>Design In-Context Learning for New Tasks:</a:t>
            </a:r>
          </a:p>
          <a:p>
            <a:pPr lvl="1" indent="-344170">
              <a:lnSpc>
                <a:spcPct val="150000"/>
              </a:lnSpc>
              <a:spcBef>
                <a:spcPts val="1000"/>
              </a:spcBef>
              <a:buSzPts val="1820"/>
              <a:buChar char="-"/>
            </a:pPr>
            <a:r>
              <a:rPr lang="en-US" sz="1420" dirty="0" smtClean="0"/>
              <a:t>Name Tagging (person, organization, location)</a:t>
            </a:r>
          </a:p>
          <a:p>
            <a:pPr lvl="1" indent="-344170">
              <a:lnSpc>
                <a:spcPct val="150000"/>
              </a:lnSpc>
              <a:spcBef>
                <a:spcPts val="1000"/>
              </a:spcBef>
              <a:buSzPts val="1820"/>
              <a:buChar char="-"/>
            </a:pPr>
            <a:r>
              <a:rPr lang="en-US" sz="1420" dirty="0" smtClean="0"/>
              <a:t>Drug and Disease Relation Extraction</a:t>
            </a:r>
          </a:p>
          <a:p>
            <a:pPr lvl="1" indent="-344170">
              <a:lnSpc>
                <a:spcPct val="150000"/>
              </a:lnSpc>
              <a:spcBef>
                <a:spcPts val="1000"/>
              </a:spcBef>
              <a:buSzPts val="1820"/>
              <a:buChar char="-"/>
            </a:pPr>
            <a:r>
              <a:rPr lang="en-US" sz="1420" dirty="0" smtClean="0"/>
              <a:t>Personalized Product Recommendation</a:t>
            </a:r>
          </a:p>
          <a:p>
            <a:pPr lvl="1" indent="-344170">
              <a:lnSpc>
                <a:spcPct val="150000"/>
              </a:lnSpc>
              <a:spcBef>
                <a:spcPts val="1000"/>
              </a:spcBef>
              <a:buSzPts val="1820"/>
              <a:buChar char="-"/>
            </a:pPr>
            <a:r>
              <a:rPr lang="en-US" sz="1420" dirty="0" smtClean="0"/>
              <a:t>Math Problems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2" name="Google Shape;1132;p104"/>
          <p:cNvSpPr txBox="1"/>
          <p:nvPr/>
        </p:nvSpPr>
        <p:spPr>
          <a:xfrm>
            <a:off x="10943169" y="6569076"/>
            <a:ext cx="1248833" cy="365125"/>
          </a:xfrm>
          <a:prstGeom prst="rect">
            <a:avLst/>
          </a:prstGeom>
          <a:noFill/>
          <a:ln>
            <a:noFill/>
          </a:ln>
        </p:spPr>
        <p:txBody>
          <a:bodyPr spcFirstLastPara="1" wrap="square" lIns="121897" tIns="60932" rIns="121897" bIns="60932" anchor="t" anchorCtr="0">
            <a:noAutofit/>
          </a:bodyPr>
          <a:lstStyle/>
          <a:p>
            <a:pPr algn="r"/>
            <a:fld id="{00000000-1234-1234-1234-123412341234}" type="slidenum">
              <a:rPr lang="en-US" sz="1900" b="1">
                <a:latin typeface="Calibri"/>
                <a:ea typeface="Calibri"/>
                <a:cs typeface="Calibri"/>
                <a:sym typeface="Calibri"/>
              </a:rPr>
              <a:pPr algn="r"/>
              <a:t>4</a:t>
            </a:fld>
            <a:endParaRPr sz="1900" b="1">
              <a:latin typeface="Calibri"/>
              <a:ea typeface="Calibri"/>
              <a:cs typeface="Calibri"/>
              <a:sym typeface="Calibri"/>
            </a:endParaRPr>
          </a:p>
        </p:txBody>
      </p:sp>
      <p:sp>
        <p:nvSpPr>
          <p:cNvPr id="4" name="Text Placeholder 1"/>
          <p:cNvSpPr>
            <a:spLocks noGrp="1"/>
          </p:cNvSpPr>
          <p:nvPr>
            <p:ph type="body" idx="1"/>
          </p:nvPr>
        </p:nvSpPr>
        <p:spPr>
          <a:xfrm>
            <a:off x="304800" y="961764"/>
            <a:ext cx="11557000" cy="6853325"/>
          </a:xfrm>
        </p:spPr>
        <p:txBody>
          <a:bodyPr/>
          <a:lstStyle/>
          <a:p>
            <a:pPr lvl="1"/>
            <a:endParaRPr lang="en-US" dirty="0" smtClean="0"/>
          </a:p>
          <a:p>
            <a:pPr lvl="1"/>
            <a:endParaRPr lang="en-US" dirty="0" smtClean="0"/>
          </a:p>
        </p:txBody>
      </p:sp>
      <p:sp>
        <p:nvSpPr>
          <p:cNvPr id="2" name="Title 1"/>
          <p:cNvSpPr>
            <a:spLocks noGrp="1"/>
          </p:cNvSpPr>
          <p:nvPr>
            <p:ph type="title"/>
          </p:nvPr>
        </p:nvSpPr>
        <p:spPr/>
        <p:txBody>
          <a:bodyPr/>
          <a:lstStyle/>
          <a:p>
            <a:endParaRPr lang="en-US"/>
          </a:p>
        </p:txBody>
      </p:sp>
      <p:pic>
        <p:nvPicPr>
          <p:cNvPr id="3" name="Picture 2" descr="Screen Shot 2023-09-14 at 11.12.0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4018"/>
            <a:ext cx="12192000" cy="6123982"/>
          </a:xfrm>
          <a:prstGeom prst="rect">
            <a:avLst/>
          </a:prstGeom>
        </p:spPr>
      </p:pic>
    </p:spTree>
    <p:extLst>
      <p:ext uri="{BB962C8B-B14F-4D97-AF65-F5344CB8AC3E}">
        <p14:creationId xmlns:p14="http://schemas.microsoft.com/office/powerpoint/2010/main" val="21337906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2" name="Google Shape;1132;p104"/>
          <p:cNvSpPr txBox="1"/>
          <p:nvPr/>
        </p:nvSpPr>
        <p:spPr>
          <a:xfrm>
            <a:off x="10943169" y="6569076"/>
            <a:ext cx="1248833" cy="365125"/>
          </a:xfrm>
          <a:prstGeom prst="rect">
            <a:avLst/>
          </a:prstGeom>
          <a:noFill/>
          <a:ln>
            <a:noFill/>
          </a:ln>
        </p:spPr>
        <p:txBody>
          <a:bodyPr spcFirstLastPara="1" wrap="square" lIns="121897" tIns="60932" rIns="121897" bIns="60932" anchor="t" anchorCtr="0">
            <a:noAutofit/>
          </a:bodyPr>
          <a:lstStyle/>
          <a:p>
            <a:pPr algn="r"/>
            <a:fld id="{00000000-1234-1234-1234-123412341234}" type="slidenum">
              <a:rPr lang="en-US" sz="1900" b="1">
                <a:latin typeface="Calibri"/>
                <a:ea typeface="Calibri"/>
                <a:cs typeface="Calibri"/>
                <a:sym typeface="Calibri"/>
              </a:rPr>
              <a:pPr algn="r"/>
              <a:t>5</a:t>
            </a:fld>
            <a:endParaRPr sz="1900" b="1">
              <a:latin typeface="Calibri"/>
              <a:ea typeface="Calibri"/>
              <a:cs typeface="Calibri"/>
              <a:sym typeface="Calibri"/>
            </a:endParaRPr>
          </a:p>
        </p:txBody>
      </p:sp>
      <p:sp>
        <p:nvSpPr>
          <p:cNvPr id="4" name="Text Placeholder 1"/>
          <p:cNvSpPr>
            <a:spLocks noGrp="1"/>
          </p:cNvSpPr>
          <p:nvPr>
            <p:ph type="body" idx="1"/>
          </p:nvPr>
        </p:nvSpPr>
        <p:spPr>
          <a:xfrm>
            <a:off x="304800" y="961764"/>
            <a:ext cx="11557000" cy="6853325"/>
          </a:xfrm>
        </p:spPr>
        <p:txBody>
          <a:bodyPr/>
          <a:lstStyle/>
          <a:p>
            <a:pPr lvl="1"/>
            <a:endParaRPr lang="en-US" dirty="0" smtClean="0"/>
          </a:p>
          <a:p>
            <a:pPr lvl="1"/>
            <a:endParaRPr lang="en-US" dirty="0" smtClean="0"/>
          </a:p>
        </p:txBody>
      </p:sp>
      <p:sp>
        <p:nvSpPr>
          <p:cNvPr id="2" name="Title 1"/>
          <p:cNvSpPr>
            <a:spLocks noGrp="1"/>
          </p:cNvSpPr>
          <p:nvPr>
            <p:ph type="title"/>
          </p:nvPr>
        </p:nvSpPr>
        <p:spPr/>
        <p:txBody>
          <a:bodyPr/>
          <a:lstStyle/>
          <a:p>
            <a:endParaRPr lang="en-US"/>
          </a:p>
        </p:txBody>
      </p:sp>
      <p:pic>
        <p:nvPicPr>
          <p:cNvPr id="3" name="Picture 2" descr="Screen Shot 2023-09-14 at 11.12.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52"/>
            <a:ext cx="12192000" cy="6680748"/>
          </a:xfrm>
          <a:prstGeom prst="rect">
            <a:avLst/>
          </a:prstGeom>
        </p:spPr>
      </p:pic>
    </p:spTree>
    <p:extLst>
      <p:ext uri="{BB962C8B-B14F-4D97-AF65-F5344CB8AC3E}">
        <p14:creationId xmlns:p14="http://schemas.microsoft.com/office/powerpoint/2010/main" val="2372698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2" name="Google Shape;1132;p104"/>
          <p:cNvSpPr txBox="1"/>
          <p:nvPr/>
        </p:nvSpPr>
        <p:spPr>
          <a:xfrm>
            <a:off x="10943169" y="6569076"/>
            <a:ext cx="1248833" cy="365125"/>
          </a:xfrm>
          <a:prstGeom prst="rect">
            <a:avLst/>
          </a:prstGeom>
          <a:noFill/>
          <a:ln>
            <a:noFill/>
          </a:ln>
        </p:spPr>
        <p:txBody>
          <a:bodyPr spcFirstLastPara="1" wrap="square" lIns="121897" tIns="60932" rIns="121897" bIns="60932" anchor="t" anchorCtr="0">
            <a:noAutofit/>
          </a:bodyPr>
          <a:lstStyle/>
          <a:p>
            <a:pPr algn="r"/>
            <a:fld id="{00000000-1234-1234-1234-123412341234}" type="slidenum">
              <a:rPr lang="en-US" sz="1900" b="1">
                <a:latin typeface="Calibri"/>
                <a:ea typeface="Calibri"/>
                <a:cs typeface="Calibri"/>
                <a:sym typeface="Calibri"/>
              </a:rPr>
              <a:pPr algn="r"/>
              <a:t>6</a:t>
            </a:fld>
            <a:endParaRPr sz="1900" b="1">
              <a:latin typeface="Calibri"/>
              <a:ea typeface="Calibri"/>
              <a:cs typeface="Calibri"/>
              <a:sym typeface="Calibri"/>
            </a:endParaRPr>
          </a:p>
        </p:txBody>
      </p:sp>
      <p:sp>
        <p:nvSpPr>
          <p:cNvPr id="4" name="Text Placeholder 1"/>
          <p:cNvSpPr>
            <a:spLocks noGrp="1"/>
          </p:cNvSpPr>
          <p:nvPr>
            <p:ph type="body" idx="1"/>
          </p:nvPr>
        </p:nvSpPr>
        <p:spPr>
          <a:xfrm>
            <a:off x="304800" y="961764"/>
            <a:ext cx="11557000" cy="6853325"/>
          </a:xfrm>
        </p:spPr>
        <p:txBody>
          <a:bodyPr/>
          <a:lstStyle/>
          <a:p>
            <a:pPr lvl="1"/>
            <a:endParaRPr lang="en-US" dirty="0" smtClean="0"/>
          </a:p>
          <a:p>
            <a:pPr lvl="1"/>
            <a:endParaRPr lang="en-US" dirty="0" smtClean="0"/>
          </a:p>
        </p:txBody>
      </p:sp>
      <p:sp>
        <p:nvSpPr>
          <p:cNvPr id="2" name="Title 1"/>
          <p:cNvSpPr>
            <a:spLocks noGrp="1"/>
          </p:cNvSpPr>
          <p:nvPr>
            <p:ph type="title"/>
          </p:nvPr>
        </p:nvSpPr>
        <p:spPr/>
        <p:txBody>
          <a:bodyPr/>
          <a:lstStyle/>
          <a:p>
            <a:endParaRPr lang="en-US"/>
          </a:p>
        </p:txBody>
      </p:sp>
      <p:pic>
        <p:nvPicPr>
          <p:cNvPr id="3" name="Picture 2" descr="Screen Shot 2023-09-14 at 11.13.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11468100" cy="5638800"/>
          </a:xfrm>
          <a:prstGeom prst="rect">
            <a:avLst/>
          </a:prstGeom>
        </p:spPr>
      </p:pic>
    </p:spTree>
    <p:extLst>
      <p:ext uri="{BB962C8B-B14F-4D97-AF65-F5344CB8AC3E}">
        <p14:creationId xmlns:p14="http://schemas.microsoft.com/office/powerpoint/2010/main" val="35096062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2bb1df2497_2_57"/>
          <p:cNvSpPr txBox="1">
            <a:spLocks noGrp="1"/>
          </p:cNvSpPr>
          <p:nvPr>
            <p:ph type="title"/>
          </p:nvPr>
        </p:nvSpPr>
        <p:spPr>
          <a:xfrm>
            <a:off x="738317" y="433344"/>
            <a:ext cx="7886700" cy="9945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smtClean="0"/>
              <a:t>Ground Truth Matters Little [Min et al., 2022]</a:t>
            </a:r>
            <a:endParaRPr dirty="0"/>
          </a:p>
        </p:txBody>
      </p:sp>
      <p:pic>
        <p:nvPicPr>
          <p:cNvPr id="5" name="Picture 4" descr="Screen Shot 2023-09-14 at 11.48.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1" y="1427844"/>
            <a:ext cx="12141699" cy="3252862"/>
          </a:xfrm>
          <a:prstGeom prst="rect">
            <a:avLst/>
          </a:prstGeom>
        </p:spPr>
      </p:pic>
    </p:spTree>
    <p:extLst>
      <p:ext uri="{BB962C8B-B14F-4D97-AF65-F5344CB8AC3E}">
        <p14:creationId xmlns:p14="http://schemas.microsoft.com/office/powerpoint/2010/main" val="17524991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2bb1df2497_2_57"/>
          <p:cNvSpPr txBox="1">
            <a:spLocks noGrp="1"/>
          </p:cNvSpPr>
          <p:nvPr>
            <p:ph type="title"/>
          </p:nvPr>
        </p:nvSpPr>
        <p:spPr>
          <a:xfrm>
            <a:off x="738317" y="433344"/>
            <a:ext cx="7886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What Matters? [Min et al., 2022]</a:t>
            </a:r>
            <a:endParaRPr dirty="0"/>
          </a:p>
        </p:txBody>
      </p:sp>
      <p:sp>
        <p:nvSpPr>
          <p:cNvPr id="2" name="Text Placeholder 1"/>
          <p:cNvSpPr>
            <a:spLocks noGrp="1"/>
          </p:cNvSpPr>
          <p:nvPr>
            <p:ph type="body" idx="1"/>
          </p:nvPr>
        </p:nvSpPr>
        <p:spPr/>
        <p:txBody>
          <a:bodyPr/>
          <a:lstStyle/>
          <a:p>
            <a:endParaRPr lang="en-US"/>
          </a:p>
        </p:txBody>
      </p:sp>
      <p:pic>
        <p:nvPicPr>
          <p:cNvPr id="4" name="Picture 3" descr="Screen Shot 2023-09-14 at 11.50.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30" y="1327555"/>
            <a:ext cx="7946674" cy="4595667"/>
          </a:xfrm>
          <a:prstGeom prst="rect">
            <a:avLst/>
          </a:prstGeom>
        </p:spPr>
      </p:pic>
    </p:spTree>
    <p:extLst>
      <p:ext uri="{BB962C8B-B14F-4D97-AF65-F5344CB8AC3E}">
        <p14:creationId xmlns:p14="http://schemas.microsoft.com/office/powerpoint/2010/main" val="4837148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2bb1df2497_2_57"/>
          <p:cNvSpPr txBox="1">
            <a:spLocks noGrp="1"/>
          </p:cNvSpPr>
          <p:nvPr>
            <p:ph type="title"/>
          </p:nvPr>
        </p:nvSpPr>
        <p:spPr>
          <a:xfrm>
            <a:off x="738317" y="433344"/>
            <a:ext cx="7886700" cy="994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smtClean="0"/>
              <a:t>What Matters? [Min et al., 2022]</a:t>
            </a:r>
            <a:endParaRPr dirty="0"/>
          </a:p>
        </p:txBody>
      </p:sp>
      <p:pic>
        <p:nvPicPr>
          <p:cNvPr id="4" name="Picture 3" descr="Screen Shot 2023-09-14 at 11.48.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17" y="1427844"/>
            <a:ext cx="9169400" cy="3975100"/>
          </a:xfrm>
          <a:prstGeom prst="rect">
            <a:avLst/>
          </a:prstGeom>
        </p:spPr>
      </p:pic>
    </p:spTree>
    <p:extLst>
      <p:ext uri="{BB962C8B-B14F-4D97-AF65-F5344CB8AC3E}">
        <p14:creationId xmlns:p14="http://schemas.microsoft.com/office/powerpoint/2010/main" val="4837148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3022</TotalTime>
  <Words>3199</Words>
  <Application>Microsoft Macintosh PowerPoint</Application>
  <PresentationFormat>Custom</PresentationFormat>
  <Paragraphs>247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In-Context Learning</vt:lpstr>
      <vt:lpstr>PowerPoint Presentation</vt:lpstr>
      <vt:lpstr>PowerPoint Presentation</vt:lpstr>
      <vt:lpstr>PowerPoint Presentation</vt:lpstr>
      <vt:lpstr>PowerPoint Presentation</vt:lpstr>
      <vt:lpstr>PowerPoint Presentation</vt:lpstr>
      <vt:lpstr>Ground Truth Matters Little [Min et al., 2022]</vt:lpstr>
      <vt:lpstr>What Matters? [Min et al., 2022]</vt:lpstr>
      <vt:lpstr>What Matters? [Min et al., 2022]</vt:lpstr>
      <vt:lpstr>In-Context Learning via Programming Language Models</vt:lpstr>
      <vt:lpstr>They also Fit into Structured Prediction Tasks better than natural language LMs: Case Study on Event Argument Extraction [Wang et al., ACL2023]</vt:lpstr>
      <vt:lpstr>Task Overview</vt:lpstr>
      <vt:lpstr>Task Overview (Cont’d)</vt:lpstr>
      <vt:lpstr>Task Overview (Cont’d)</vt:lpstr>
      <vt:lpstr>Mapping Between Event Argument Extraction and Programming Language</vt:lpstr>
      <vt:lpstr>How to Prompt LLM for EAE?</vt:lpstr>
      <vt:lpstr>How to Prompt LLM for EAE?  (Cont’d)</vt:lpstr>
      <vt:lpstr>How to Prompt LLM for EAE?  (Cont’d)</vt:lpstr>
      <vt:lpstr>How to Prompt LLM for EAE?  (Cont’d)</vt:lpstr>
      <vt:lpstr>How to Prompt LLM for EAE?  (Cont’d)</vt:lpstr>
      <vt:lpstr>How to Prompt LLM for EAE?  (Cont’d)</vt:lpstr>
      <vt:lpstr>How to Prompt LLM for EAE?  (Cont’d)</vt:lpstr>
      <vt:lpstr>How to Prompt LLM for EAE?  (Cont’d)</vt:lpstr>
      <vt:lpstr>Experimental Setup</vt:lpstr>
      <vt:lpstr>Datasets and Metrics</vt:lpstr>
      <vt:lpstr>How does Code4Struct Perform on EAE?</vt:lpstr>
      <vt:lpstr>How does Code4Struct Perform on EAE? (Cont’d)</vt:lpstr>
      <vt:lpstr>Cross-Sibling Transfer</vt:lpstr>
      <vt:lpstr>Cross-Sibling Transfer</vt:lpstr>
      <vt:lpstr>Cross-Sibling Transfer</vt:lpstr>
      <vt:lpstr>Cross-Sibling Transfer</vt:lpstr>
      <vt:lpstr>Is Code Prompt any better than Text Prompt?</vt:lpstr>
      <vt:lpstr>Is Code Prompt any better than Text Prompt? (Cont’d)</vt:lpstr>
      <vt:lpstr>Is Code Prompt any better than Text Prompt? (Cont’d)</vt:lpstr>
      <vt:lpstr>Is Code Prompt any better than Text Prompt? (Cont’d)</vt:lpstr>
      <vt:lpstr>Qualitative Examples</vt:lpstr>
      <vt:lpstr>Qualitative Examples (Cont’d)</vt:lpstr>
      <vt:lpstr>Within-Class Exercises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Few-shot Event Argument Extraction via Natural Language or  Programming Language Generation</dc:title>
  <dc:creator>Lin, Ying</dc:creator>
  <cp:lastModifiedBy>Blender Lab</cp:lastModifiedBy>
  <cp:revision>22</cp:revision>
  <dcterms:created xsi:type="dcterms:W3CDTF">2019-08-31T18:49:10Z</dcterms:created>
  <dcterms:modified xsi:type="dcterms:W3CDTF">2023-09-15T04:55:10Z</dcterms:modified>
</cp:coreProperties>
</file>