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302" r:id="rId2"/>
    <p:sldId id="304" r:id="rId3"/>
    <p:sldId id="305" r:id="rId4"/>
    <p:sldId id="306" r:id="rId5"/>
    <p:sldId id="307" r:id="rId6"/>
    <p:sldId id="308" r:id="rId7"/>
    <p:sldId id="322" r:id="rId8"/>
    <p:sldId id="323" r:id="rId9"/>
    <p:sldId id="309" r:id="rId10"/>
    <p:sldId id="310" r:id="rId11"/>
    <p:sldId id="312" r:id="rId12"/>
    <p:sldId id="324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eJttyqVfuYifZZpRrmmW/Z1uo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3"/>
    <p:restoredTop sz="94620"/>
  </p:normalViewPr>
  <p:slideViewPr>
    <p:cSldViewPr snapToGrid="0" snapToObjects="1">
      <p:cViewPr varScale="1">
        <p:scale>
          <a:sx n="106" d="100"/>
          <a:sy n="106" d="100"/>
        </p:scale>
        <p:origin x="-104" y="-5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8" Type="http://customschemas.google.com/relationships/presentationmetadata" Target="metadata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672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a1defc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25a1defc4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25a1defc4f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5a1defc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5a1defc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5a1defc4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5a1defc4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5a1defc4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5a1defc4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5a1defc4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5a1defc4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5a1defc4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5a1defc4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5a1defc4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5a1defc4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5a1defc4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5a1defc4f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5a1defc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5a1defc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5a1defc4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25a1defc4f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5a1defc4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5a1defc4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5a1defc4f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5a1defc4f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5a1defc4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5a1defc4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5a1defc4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25a1defc4f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5a1defc4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5a1defc4f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5a1defc4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25a1defc4f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5a1defc4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25a1defc4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5a1defc4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5a1defc4f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5a1defc4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25a1defc4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5a1defc4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5a1defc4f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5a1defc4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5a1defc4f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5a1defc4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5a1defc4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5a1defc4f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5a1defc4f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5a1defc4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25a1defc4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7" name="Google Shape;1127;p37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228596" indent="-228596"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low resource IL to a language which is not in wikipedia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96" indent="-228596">
              <a:spcBef>
                <a:spcPts val="356"/>
              </a:spcBef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Word-level: from bi-lingual dicts and alignment; structure-level comes from wals; multi-level alignment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37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5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0" y="-1"/>
            <a:ext cx="12192000" cy="5319983"/>
          </a:xfrm>
          <a:prstGeom prst="rect">
            <a:avLst/>
          </a:prstGeom>
          <a:solidFill>
            <a:srgbClr val="F2F2F2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6"/>
          <p:cNvPicPr preferRelativeResize="0"/>
          <p:nvPr/>
        </p:nvPicPr>
        <p:blipFill rotWithShape="1">
          <a:blip r:embed="rId2">
            <a:alphaModFix amt="50000"/>
          </a:blip>
          <a:srcRect t="15541" b="18941"/>
          <a:stretch/>
        </p:blipFill>
        <p:spPr>
          <a:xfrm>
            <a:off x="0" y="0"/>
            <a:ext cx="12192000" cy="53199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349250" y="2118860"/>
            <a:ext cx="11493500" cy="15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62E"/>
              </a:buClr>
              <a:buSzPts val="5400"/>
              <a:buFont typeface="Calibri"/>
              <a:buNone/>
              <a:defRPr sz="5400">
                <a:solidFill>
                  <a:srgbClr val="23262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1524000" y="3829050"/>
            <a:ext cx="91440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857"/>
              </a:buClr>
              <a:buSzPts val="2000"/>
              <a:buNone/>
              <a:defRPr sz="2000">
                <a:solidFill>
                  <a:srgbClr val="424857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6"/>
          <p:cNvSpPr txBox="1"/>
          <p:nvPr/>
        </p:nvSpPr>
        <p:spPr>
          <a:xfrm>
            <a:off x="4031044" y="6194967"/>
            <a:ext cx="4129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rPr>
              <a:t>B L E N D E R | </a:t>
            </a:r>
            <a:r>
              <a:rPr lang="en-US" sz="14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rPr>
              <a:t>Cross-source Information Extraction Lab</a:t>
            </a:r>
            <a:endParaRPr sz="1400" b="1" i="0" u="none" strike="noStrike" cap="none">
              <a:solidFill>
                <a:srgbClr val="4248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6"/>
          <p:cNvPicPr preferRelativeResize="0"/>
          <p:nvPr/>
        </p:nvPicPr>
        <p:blipFill rotWithShape="1">
          <a:blip r:embed="rId3">
            <a:alphaModFix/>
          </a:blip>
          <a:srcRect r="87875" b="-304"/>
          <a:stretch/>
        </p:blipFill>
        <p:spPr>
          <a:xfrm>
            <a:off x="5984225" y="5765456"/>
            <a:ext cx="223551" cy="32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231900"/>
            <a:ext cx="10515600" cy="494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231900"/>
            <a:ext cx="10515600" cy="494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248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engji@illinoi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>
            <a:spLocks noGrp="1"/>
          </p:cNvSpPr>
          <p:nvPr>
            <p:ph type="ctrTitle"/>
          </p:nvPr>
        </p:nvSpPr>
        <p:spPr>
          <a:xfrm>
            <a:off x="377043" y="1221527"/>
            <a:ext cx="13248216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US" b="1" dirty="0" smtClean="0"/>
              <a:t>Chain-of-Thought, LLM Self-Critic </a:t>
            </a:r>
            <a:br>
              <a:rPr lang="en-US" b="1" dirty="0" smtClean="0"/>
            </a:br>
            <a:r>
              <a:rPr lang="en-US" b="1" dirty="0" smtClean="0"/>
              <a:t>and Self-Update</a:t>
            </a:r>
            <a:br>
              <a:rPr lang="en-US" b="1" dirty="0" smtClean="0"/>
            </a:br>
            <a:endParaRPr sz="4800" b="1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8"/>
          <p:cNvSpPr txBox="1">
            <a:spLocks noGrp="1"/>
          </p:cNvSpPr>
          <p:nvPr>
            <p:ph type="subTitle" idx="1"/>
          </p:nvPr>
        </p:nvSpPr>
        <p:spPr>
          <a:xfrm>
            <a:off x="0" y="2819400"/>
            <a:ext cx="11885677" cy="270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90000"/>
              </a:buClr>
              <a:buSzPts val="2240"/>
            </a:pPr>
            <a:r>
              <a:rPr lang="en-US" sz="4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Heng</a:t>
            </a:r>
            <a:r>
              <a:rPr lang="en-US" sz="4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Ji</a:t>
            </a:r>
          </a:p>
          <a:p>
            <a:pPr marL="0" indent="0">
              <a:spcBef>
                <a:spcPts val="853"/>
              </a:spcBef>
              <a:buClr>
                <a:srgbClr val="990000"/>
              </a:buClr>
              <a:buSzPts val="2240"/>
            </a:pPr>
            <a:r>
              <a:rPr lang="en-US" sz="4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hengji@illinois.edu</a:t>
            </a:r>
            <a:endParaRPr lang="en-US" sz="4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53"/>
              </a:spcBef>
              <a:buClr>
                <a:srgbClr val="990000"/>
              </a:buClr>
              <a:buSzPts val="2240"/>
            </a:pPr>
            <a:endParaRPr lang="en-US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53"/>
              </a:spcBef>
              <a:buClr>
                <a:srgbClr val="990000"/>
              </a:buClr>
              <a:buSzPts val="2240"/>
            </a:pPr>
            <a:r>
              <a:rPr 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Acknowledgement: some slides from Jesse Mu and </a:t>
            </a:r>
            <a:r>
              <a:rPr lang="en-US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Huan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Sun</a:t>
            </a: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32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8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67"/>
            <a:ext cx="12192000" cy="67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0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Chain-of-Thought [Zhang et al., 2022]</a:t>
            </a:r>
            <a:endParaRPr lang="en-US" dirty="0"/>
          </a:p>
        </p:txBody>
      </p:sp>
      <p:pic>
        <p:nvPicPr>
          <p:cNvPr id="5" name="Picture 4" descr="Screen Shot 2023-09-17 at 2.5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7" y="1092200"/>
            <a:ext cx="10668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Fine-tuning</a:t>
            </a:r>
            <a:endParaRPr lang="en-US" dirty="0"/>
          </a:p>
        </p:txBody>
      </p:sp>
      <p:pic>
        <p:nvPicPr>
          <p:cNvPr id="3" name="Picture 2" descr="Screen Shot 2023-09-17 at 1.5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504"/>
            <a:ext cx="12192000" cy="47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424"/>
            <a:ext cx="12192000" cy="61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1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37"/>
            <a:ext cx="12192000" cy="66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9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23-09-17 at 1.5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186"/>
            <a:ext cx="12192000" cy="57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816"/>
            <a:ext cx="12192000" cy="57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8" y="0"/>
            <a:ext cx="1203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23-09-17 at 2.1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4" y="0"/>
            <a:ext cx="7946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750431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Idea: Demonstrate Step-by-Step Reasoning [Wei et al., 2022]</a:t>
            </a:r>
            <a:endParaRPr lang="en-US" dirty="0"/>
          </a:p>
        </p:txBody>
      </p:sp>
      <p:pic>
        <p:nvPicPr>
          <p:cNvPr id="5" name="Picture 4" descr="Screen Shot 2023-09-17 at 1.4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7" y="961764"/>
            <a:ext cx="1041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596133" y="5624667"/>
            <a:ext cx="68128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1600">
                <a:solidFill>
                  <a:schemeClr val="dk1"/>
                </a:solidFill>
              </a:rPr>
              <a:t>Wei et al. </a:t>
            </a:r>
            <a:r>
              <a:rPr lang="en" sz="1600" i="1">
                <a:solidFill>
                  <a:schemeClr val="dk1"/>
                </a:solidFill>
              </a:rPr>
              <a:t>Chain-of-Thought Prompting Elicits Reasoning in Large Language Models.</a:t>
            </a:r>
            <a:r>
              <a:rPr lang="en" sz="1600">
                <a:solidFill>
                  <a:schemeClr val="dk1"/>
                </a:solidFill>
              </a:rPr>
              <a:t> NeurIPS-22.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" dirty="0"/>
              <a:t>Towards Understanding Chain-of-Thought Prompting:</a:t>
            </a:r>
            <a:br>
              <a:rPr lang="en" dirty="0"/>
            </a:br>
            <a:r>
              <a:rPr lang="en" dirty="0"/>
              <a:t>An Empirical Study of What </a:t>
            </a:r>
            <a:r>
              <a:rPr lang="en" dirty="0" smtClean="0"/>
              <a:t>Matters</a:t>
            </a:r>
            <a:br>
              <a:rPr lang="en" dirty="0" smtClean="0"/>
            </a:br>
            <a:r>
              <a:rPr lang="en" dirty="0" smtClean="0"/>
              <a:t>(Min et al., ACL2023)</a:t>
            </a:r>
            <a:endParaRPr dirty="0"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200" y="1"/>
            <a:ext cx="46581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6062000" cy="4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2100"/>
              <a:buNone/>
            </a:pPr>
            <a:r>
              <a:rPr lang="en"/>
              <a:t>Standard prompting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query | answer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2100"/>
              <a:buNone/>
            </a:pPr>
            <a:r>
              <a:rPr lang="en"/>
              <a:t>Chain-of-Thought (CoT) prompting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query | </a:t>
            </a:r>
            <a:r>
              <a:rPr lang="en" i="1">
                <a:highlight>
                  <a:srgbClr val="D5A6BD"/>
                </a:highlight>
              </a:rPr>
              <a:t>rationale</a:t>
            </a:r>
            <a:r>
              <a:rPr lang="en" i="1"/>
              <a:t>,</a:t>
            </a:r>
            <a:r>
              <a:rPr lang="en"/>
              <a:t> answer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improves large LMs on complex multi-step reasoning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“Emergent” ability from scaling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7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5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Caveats from Recent Findings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sp>
        <p:nvSpPr>
          <p:cNvPr id="147" name="Google Shape;147;p27"/>
          <p:cNvSpPr txBox="1"/>
          <p:nvPr/>
        </p:nvSpPr>
        <p:spPr>
          <a:xfrm>
            <a:off x="2365133" y="6010033"/>
            <a:ext cx="9873600" cy="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" sz="1600">
                <a:solidFill>
                  <a:schemeClr val="dk1"/>
                </a:solidFill>
              </a:rPr>
              <a:t>Min et al. 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Rethinking the Role of Demonstrations: What Makes In-Context Learning Work?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EMNLP-22.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Bef>
                <a:spcPts val="1067"/>
              </a:spcBef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Webson et al.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 Do Prompt-Based Models Really Understand the Meaning of Their Prompts?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NAACL-22.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1271600" cy="4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Prompting w/ random labels marginally hurts (</a:t>
            </a:r>
            <a:r>
              <a:rPr lang="en">
                <a:solidFill>
                  <a:schemeClr val="accent1"/>
                </a:solidFill>
              </a:rPr>
              <a:t>Min et al., 2022</a:t>
            </a:r>
            <a:r>
              <a:rPr lang="en"/>
              <a:t>)</a:t>
            </a: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Performance drop is small w/ misleading instructions (</a:t>
            </a:r>
            <a:r>
              <a:rPr lang="en">
                <a:solidFill>
                  <a:schemeClr val="accent1"/>
                </a:solidFill>
              </a:rPr>
              <a:t>Webson et al. 2022</a:t>
            </a:r>
            <a:r>
              <a:rPr lang="en"/>
              <a:t>)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33" y="2906733"/>
            <a:ext cx="5817368" cy="23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601" y="2639118"/>
            <a:ext cx="4681900" cy="328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54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Understanding Chain-of-Thought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11528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Approach: a series of </a:t>
            </a:r>
            <a:r>
              <a:rPr lang="en" b="1"/>
              <a:t>controlled ablations </a:t>
            </a:r>
            <a:r>
              <a:rPr lang="en"/>
              <a:t>to reveal the impact of different aspects of a CoT rationale</a:t>
            </a:r>
            <a:endParaRPr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Datasets: GSM8K (mathematics) and Bamboogle (multi-hop QA)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Two of the benchmarks where CoT brings largest improvements 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Follow-up work (</a:t>
            </a:r>
            <a:r>
              <a:rPr lang="en">
                <a:solidFill>
                  <a:srgbClr val="3D85C6"/>
                </a:solidFill>
              </a:rPr>
              <a:t>Schaeffer et al., 23</a:t>
            </a:r>
            <a:r>
              <a:rPr lang="en"/>
              <a:t>) finds that our results also applies largely to BIG-Bench-Hard</a:t>
            </a:r>
            <a:endParaRPr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Models (greedy decoding):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GPT-3.5 (davinci-002/003), PaLM &amp; Flan-PaLM</a:t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1340400" y="5949600"/>
            <a:ext cx="108516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1600"/>
              <a:t>Schaeffer et al. </a:t>
            </a:r>
            <a:r>
              <a:rPr lang="en" sz="1600" i="1"/>
              <a:t>Invalid Logic, Equivalent Gains: The Bizarreness of Reasoning in Language Model Prompting</a:t>
            </a:r>
            <a:r>
              <a:rPr lang="en" sz="1600"/>
              <a:t>. In ICML-23 workshop on Knowledge and Logical Reasoning in the Era of Data-driven Learning.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53433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Components of a CoT Rationale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7704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 sz="2700">
                <a:solidFill>
                  <a:srgbClr val="3C78D8"/>
                </a:solidFill>
              </a:rPr>
              <a:t>Bridging objects</a:t>
            </a:r>
            <a:endParaRPr sz="2700">
              <a:solidFill>
                <a:srgbClr val="3C78D8"/>
              </a:solidFill>
            </a:endParaRPr>
          </a:p>
          <a:p>
            <a:pPr marL="609585" indent="-414856">
              <a:spcBef>
                <a:spcPts val="1067"/>
              </a:spcBef>
              <a:buSzPts val="1300"/>
              <a:buChar char="●"/>
            </a:pPr>
            <a:r>
              <a:rPr lang="en" sz="2700"/>
              <a:t>key objects that the model needs to traverse to research the final answer (math: numbers &amp; equations; multi-hop QA: entities)</a:t>
            </a:r>
            <a:endParaRPr sz="2700"/>
          </a:p>
          <a:p>
            <a:pPr marL="0" indent="0">
              <a:spcBef>
                <a:spcPts val="1067"/>
              </a:spcBef>
              <a:buNone/>
            </a:pPr>
            <a:r>
              <a:rPr lang="en" sz="2700">
                <a:solidFill>
                  <a:srgbClr val="A64D79"/>
                </a:solidFill>
              </a:rPr>
              <a:t>Language templates</a:t>
            </a:r>
            <a:endParaRPr sz="2700">
              <a:solidFill>
                <a:srgbClr val="A64D79"/>
              </a:solidFill>
            </a:endParaRPr>
          </a:p>
          <a:p>
            <a:pPr marL="609585" indent="-414856">
              <a:spcBef>
                <a:spcPts val="1067"/>
              </a:spcBef>
              <a:buSzPts val="1300"/>
              <a:buChar char="●"/>
            </a:pPr>
            <a:r>
              <a:rPr lang="en" sz="2700"/>
              <a:t>complementary parts of bridging objects</a:t>
            </a:r>
            <a:endParaRPr sz="2700"/>
          </a:p>
          <a:p>
            <a:pPr marL="609585" indent="-414856">
              <a:spcBef>
                <a:spcPts val="0"/>
              </a:spcBef>
              <a:buSzPts val="1300"/>
              <a:buChar char="●"/>
            </a:pPr>
            <a:r>
              <a:rPr lang="en" sz="2700"/>
              <a:t>hints &amp; predicates that guide the model to derive the bridging objects</a:t>
            </a:r>
            <a:endParaRPr sz="2700"/>
          </a:p>
        </p:txBody>
      </p:sp>
      <p:sp>
        <p:nvSpPr>
          <p:cNvPr id="164" name="Google Shape;164;p29"/>
          <p:cNvSpPr txBox="1"/>
          <p:nvPr/>
        </p:nvSpPr>
        <p:spPr>
          <a:xfrm>
            <a:off x="6799367" y="4294833"/>
            <a:ext cx="5046400" cy="175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endParaRPr>
              <a:solidFill>
                <a:schemeClr val="dk1"/>
              </a:solidFill>
            </a:endParaRPr>
          </a:p>
          <a:p>
            <a:r>
              <a:rPr lang="en">
                <a:solidFill>
                  <a:schemeClr val="dk1"/>
                </a:solidFill>
              </a:rPr>
              <a:t>Q: Who is the grandchild of Dambar Shah?</a:t>
            </a:r>
            <a:endParaRPr>
              <a:solidFill>
                <a:schemeClr val="dk1"/>
              </a:solidFill>
            </a:endParaRPr>
          </a:p>
          <a:p>
            <a:endParaRPr>
              <a:solidFill>
                <a:schemeClr val="dk1"/>
              </a:solidFill>
            </a:endParaRPr>
          </a:p>
          <a:p>
            <a:endParaRPr/>
          </a:p>
          <a:p>
            <a:r>
              <a:rPr lang="en"/>
              <a:t>A: </a:t>
            </a:r>
            <a:r>
              <a:rPr lang="en">
                <a:solidFill>
                  <a:schemeClr val="accent1"/>
                </a:solidFill>
              </a:rPr>
              <a:t>Dambar Shah</a:t>
            </a:r>
            <a:r>
              <a:rPr lang="en"/>
              <a:t> </a:t>
            </a:r>
            <a:r>
              <a:rPr lang="en">
                <a:solidFill>
                  <a:srgbClr val="A64D79"/>
                </a:solidFill>
              </a:rPr>
              <a:t>was the father of </a:t>
            </a:r>
            <a:r>
              <a:rPr lang="en">
                <a:solidFill>
                  <a:schemeClr val="accent1"/>
                </a:solidFill>
              </a:rPr>
              <a:t>Krishna Shah</a:t>
            </a:r>
            <a:r>
              <a:rPr lang="en"/>
              <a:t>. </a:t>
            </a:r>
            <a:r>
              <a:rPr lang="en">
                <a:solidFill>
                  <a:schemeClr val="accent1"/>
                </a:solidFill>
              </a:rPr>
              <a:t>Rudra Shah</a:t>
            </a:r>
            <a:r>
              <a:rPr lang="en"/>
              <a:t> </a:t>
            </a:r>
            <a:r>
              <a:rPr lang="en">
                <a:solidFill>
                  <a:srgbClr val="A64D79"/>
                </a:solidFill>
              </a:rPr>
              <a:t>was the child of </a:t>
            </a:r>
            <a:r>
              <a:rPr lang="en">
                <a:solidFill>
                  <a:schemeClr val="accent1"/>
                </a:solidFill>
              </a:rPr>
              <a:t>Krishna Shah</a:t>
            </a:r>
            <a:r>
              <a:rPr lang="en"/>
              <a:t>. So the final answer is: Rudra Shah.</a:t>
            </a: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999500" y="4242067"/>
            <a:ext cx="5336800" cy="15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>
                <a:solidFill>
                  <a:schemeClr val="dk1"/>
                </a:solidFill>
              </a:rPr>
              <a:t>Q: Leah had 32 chocolates and her sister had 42. If they ate 35, how many pieces do they have left in total?</a:t>
            </a:r>
            <a:endParaRPr>
              <a:solidFill>
                <a:schemeClr val="dk1"/>
              </a:solidFill>
            </a:endParaRPr>
          </a:p>
          <a:p>
            <a:endParaRPr>
              <a:solidFill>
                <a:schemeClr val="dk1"/>
              </a:solidFill>
            </a:endParaRPr>
          </a:p>
          <a:p>
            <a:r>
              <a:rPr lang="en">
                <a:solidFill>
                  <a:schemeClr val="dk1"/>
                </a:solidFill>
              </a:rPr>
              <a:t>A:</a:t>
            </a:r>
            <a:r>
              <a:rPr lang="en">
                <a:solidFill>
                  <a:srgbClr val="A64D79"/>
                </a:solidFill>
              </a:rPr>
              <a:t> Originally, Leah had </a:t>
            </a:r>
            <a:r>
              <a:rPr lang="en">
                <a:solidFill>
                  <a:schemeClr val="accent1"/>
                </a:solidFill>
              </a:rPr>
              <a:t>32</a:t>
            </a:r>
            <a:r>
              <a:rPr lang="en">
                <a:solidFill>
                  <a:srgbClr val="A64D79"/>
                </a:solidFill>
              </a:rPr>
              <a:t> chocolates and her sister had </a:t>
            </a:r>
            <a:r>
              <a:rPr lang="en">
                <a:solidFill>
                  <a:schemeClr val="accent1"/>
                </a:solidFill>
              </a:rPr>
              <a:t>42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>
                <a:solidFill>
                  <a:srgbClr val="A64D79"/>
                </a:solidFill>
              </a:rPr>
              <a:t>So in total they had </a:t>
            </a:r>
            <a:r>
              <a:rPr lang="en">
                <a:solidFill>
                  <a:schemeClr val="accent1"/>
                </a:solidFill>
              </a:rPr>
              <a:t>32 + 42 = 74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>
                <a:solidFill>
                  <a:srgbClr val="A64D79"/>
                </a:solidFill>
              </a:rPr>
              <a:t>After eating</a:t>
            </a:r>
            <a:r>
              <a:rPr lang="en">
                <a:solidFill>
                  <a:srgbClr val="FF00FF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35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rgbClr val="A64D79"/>
                </a:solidFill>
              </a:rPr>
              <a:t>they had </a:t>
            </a:r>
            <a:r>
              <a:rPr lang="en">
                <a:solidFill>
                  <a:schemeClr val="accent1"/>
                </a:solidFill>
              </a:rPr>
              <a:t>74 - 35 = 39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A64D79"/>
                </a:solidFill>
              </a:rPr>
              <a:t>pieces left in total.</a:t>
            </a:r>
            <a:r>
              <a:rPr lang="en">
                <a:solidFill>
                  <a:schemeClr val="dk1"/>
                </a:solidFill>
              </a:rPr>
              <a:t> The answer is 39.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907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Research Questions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In CoT, correct bridging objects and language templates are provided to show the LLM how to reason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Are ground truth bridging objects/language templates important? 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If not, what would be the key aspects that are needed for the LLM to reason properly?</a:t>
            </a:r>
            <a:endParaRPr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99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9944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Manually write invalid rationales for </a:t>
            </a:r>
            <a:r>
              <a:rPr lang="en" i="1"/>
              <a:t>all </a:t>
            </a:r>
            <a:r>
              <a:rPr lang="en"/>
              <a:t>in-context examples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We apply </a:t>
            </a:r>
            <a:r>
              <a:rPr lang="en" b="1"/>
              <a:t>drastic</a:t>
            </a:r>
            <a:r>
              <a:rPr lang="en"/>
              <a:t> changes to break almost all valid reasoning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2967467" y="3023067"/>
            <a:ext cx="6649600" cy="67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/>
              <a:t>Leah had 32 chocolates and her sister had 42. If they ate 35, how many pieces do they have left in total?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1143000" y="4141167"/>
            <a:ext cx="4173600" cy="11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CoT: </a:t>
            </a:r>
            <a:r>
              <a:rPr lang="en"/>
              <a:t>Originally, Leah had 32 chocolates and her sister had 42. So in total they had 32 + 42 = 74. After eating 35, they had 74 - 35 = 39 pieces left in total. The answer is 39.</a:t>
            </a:r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6126767" y="4120833"/>
            <a:ext cx="5317200" cy="132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Invalid CoT: </a:t>
            </a:r>
            <a:r>
              <a:rPr lang="en"/>
              <a:t>Originally, Leah had 32 chocolates and her sister had 42. So her sister had 42 - 32 = 10 chocolates more than Leah has. After eating 35, since 10 + 35 = 45, they had 45 - 6 = 39 pieces left in total. The answer is 39.</a:t>
            </a:r>
            <a:endParaRPr/>
          </a:p>
          <a:p>
            <a:pPr algn="just"/>
            <a:endParaRPr/>
          </a:p>
        </p:txBody>
      </p:sp>
    </p:spTree>
    <p:extLst>
      <p:ext uri="{BB962C8B-B14F-4D97-AF65-F5344CB8AC3E}">
        <p14:creationId xmlns:p14="http://schemas.microsoft.com/office/powerpoint/2010/main" val="8181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9944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Manually write invalid rationales for </a:t>
            </a:r>
            <a:r>
              <a:rPr lang="en" i="1"/>
              <a:t>all </a:t>
            </a:r>
            <a:r>
              <a:rPr lang="en"/>
              <a:t>in-context examples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We apply </a:t>
            </a:r>
            <a:r>
              <a:rPr lang="en" b="1"/>
              <a:t>drastic</a:t>
            </a:r>
            <a:r>
              <a:rPr lang="en"/>
              <a:t> changes to break almost all valid reasoning</a:t>
            </a:r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1143000" y="4141167"/>
            <a:ext cx="4173600" cy="11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CoT: </a:t>
            </a:r>
            <a:r>
              <a:rPr lang="en">
                <a:highlight>
                  <a:srgbClr val="B6D7A8"/>
                </a:highlight>
              </a:rPr>
              <a:t>Originally, Leah had 32 chocolates and her sister had 42.</a:t>
            </a:r>
            <a:r>
              <a:rPr lang="en"/>
              <a:t> So in total they had 32 + 42 = 74. After eating 35, they had 74 - 35 = 39 pieces left in total. The answer is 39.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6126767" y="4120833"/>
            <a:ext cx="5317200" cy="132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Invalid CoT: </a:t>
            </a:r>
            <a:r>
              <a:rPr lang="en">
                <a:highlight>
                  <a:srgbClr val="B6D7A8"/>
                </a:highlight>
              </a:rPr>
              <a:t>Originally, Leah had 32 chocolates and her sister had 42.</a:t>
            </a:r>
            <a:r>
              <a:rPr lang="en"/>
              <a:t> So her sister had 42 - 32 = 10 chocolates more than Leah has. After eating 35, since 10 + 35 = 45, they had 45 - 6 = 39 pieces left in total. The answer is 39.</a:t>
            </a:r>
            <a:endParaRPr/>
          </a:p>
          <a:p>
            <a:pPr algn="just"/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6596867" y="3341967"/>
            <a:ext cx="45104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1849200" y="2750967"/>
            <a:ext cx="84936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ctr"/>
            <a:r>
              <a:rPr lang="en" sz="21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Keep premise steps </a:t>
            </a:r>
            <a:endParaRPr sz="21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/>
            <a:r>
              <a:rPr lang="en" sz="21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(copies/paraphrases of facts from the query)</a:t>
            </a:r>
            <a:endParaRPr sz="21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1" name="Google Shape;191;p32"/>
          <p:cNvCxnSpPr/>
          <p:nvPr/>
        </p:nvCxnSpPr>
        <p:spPr>
          <a:xfrm flipH="1">
            <a:off x="4289000" y="3647967"/>
            <a:ext cx="1213200" cy="580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32"/>
          <p:cNvCxnSpPr/>
          <p:nvPr/>
        </p:nvCxnSpPr>
        <p:spPr>
          <a:xfrm>
            <a:off x="6590500" y="3647967"/>
            <a:ext cx="1378000" cy="580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2099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9944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Manually write invalid rationales for </a:t>
            </a:r>
            <a:r>
              <a:rPr lang="en" i="1"/>
              <a:t>all </a:t>
            </a:r>
            <a:r>
              <a:rPr lang="en"/>
              <a:t>in-context examples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We apply </a:t>
            </a:r>
            <a:r>
              <a:rPr lang="en" b="1"/>
              <a:t>drastic</a:t>
            </a:r>
            <a:r>
              <a:rPr lang="en"/>
              <a:t> changes to break almost all valid reasoning</a:t>
            </a:r>
            <a:endParaRPr/>
          </a:p>
        </p:txBody>
      </p:sp>
      <p:sp>
        <p:nvSpPr>
          <p:cNvPr id="199" name="Google Shape;199;p33"/>
          <p:cNvSpPr txBox="1"/>
          <p:nvPr/>
        </p:nvSpPr>
        <p:spPr>
          <a:xfrm>
            <a:off x="1143000" y="3633167"/>
            <a:ext cx="4173600" cy="1107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CoT: </a:t>
            </a:r>
            <a:r>
              <a:rPr lang="en"/>
              <a:t>Originally, Leah had 32 chocolates and her sister had 42.</a:t>
            </a:r>
            <a:r>
              <a:rPr lang="en">
                <a:highlight>
                  <a:srgbClr val="B6D7A8"/>
                </a:highlight>
              </a:rPr>
              <a:t> So in total they had 32 + 42 = 74. After eating 35, they had 74 - 35 = 39 pieces left in total.</a:t>
            </a:r>
            <a:r>
              <a:rPr lang="en"/>
              <a:t> The answer is 39.</a:t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6126767" y="3612833"/>
            <a:ext cx="5317200" cy="132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just"/>
            <a:r>
              <a:rPr lang="en" b="1"/>
              <a:t>Invalid CoT: </a:t>
            </a:r>
            <a:r>
              <a:rPr lang="en"/>
              <a:t>Originally, Leah had 32 chocolates and her sister had 42. </a:t>
            </a:r>
            <a:r>
              <a:rPr lang="en">
                <a:highlight>
                  <a:srgbClr val="FFE599"/>
                </a:highlight>
              </a:rPr>
              <a:t>So her sister had 42 - 32 = 10 chocolates more than Leah has. After eating 35, since 10 + 35 = 45, they had 45 - 6 = 39 pieces left in total.</a:t>
            </a:r>
            <a:r>
              <a:rPr lang="en"/>
              <a:t> The answer is 39.</a:t>
            </a:r>
            <a:endParaRPr/>
          </a:p>
          <a:p>
            <a:pPr algn="just"/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6596867" y="3341967"/>
            <a:ext cx="45104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2088600" y="3040000"/>
            <a:ext cx="8493600" cy="89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21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Change inference steps s.t. they don’t logically derive the answer</a:t>
            </a:r>
            <a:endParaRPr sz="21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03" name="Google Shape;203;p33"/>
          <p:cNvCxnSpPr/>
          <p:nvPr/>
        </p:nvCxnSpPr>
        <p:spPr>
          <a:xfrm>
            <a:off x="5427467" y="4496233"/>
            <a:ext cx="605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7786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1243600" cy="51848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/>
              <a:t>Effect on performance is small (even smaller under intermediate evaluation)</a:t>
            </a:r>
            <a:endParaRPr/>
          </a:p>
          <a:p>
            <a:pPr marL="609585" indent="-423323">
              <a:spcBef>
                <a:spcPts val="1067"/>
              </a:spcBef>
              <a:buSzPts val="1400"/>
              <a:buChar char="●"/>
            </a:pPr>
            <a:r>
              <a:rPr lang="en"/>
              <a:t>The gap is smaller for more recent models (Davinci-003, Flan-PaLM)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pic>
        <p:nvPicPr>
          <p:cNvPr id="210" name="Google Shape;210;p3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01" y="2867100"/>
            <a:ext cx="6096268" cy="37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1" y="2867111"/>
            <a:ext cx="6096268" cy="3769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2851600" y="6324400"/>
            <a:ext cx="17932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GSM8K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8654533" y="6324400"/>
            <a:ext cx="17932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>
                <a:latin typeface="Gill Sans"/>
                <a:ea typeface="Gill Sans"/>
                <a:cs typeface="Gill Sans"/>
                <a:sym typeface="Gill Sans"/>
              </a:rPr>
              <a:t>Bamboogle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90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838200" y="1368435"/>
            <a:ext cx="10515600" cy="51848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/>
              <a:t>Performance among different reasoning depth (davinci-002, GSM8K)</a:t>
            </a:r>
            <a:endParaRPr/>
          </a:p>
          <a:p>
            <a:pPr marL="0" indent="0">
              <a:spcBef>
                <a:spcPts val="1067"/>
              </a:spcBef>
              <a:buNone/>
            </a:pPr>
            <a:endParaRPr/>
          </a:p>
        </p:txBody>
      </p:sp>
      <p:pic>
        <p:nvPicPr>
          <p:cNvPr id="220" name="Google Shape;220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800" y="1878033"/>
            <a:ext cx="7234832" cy="497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8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Reasoning</a:t>
            </a:r>
            <a:endParaRPr lang="en-US" dirty="0"/>
          </a:p>
        </p:txBody>
      </p:sp>
      <p:pic>
        <p:nvPicPr>
          <p:cNvPr id="3" name="Picture 2" descr="Screen Shot 2023-09-17 at 1.44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67"/>
            <a:ext cx="12192000" cy="59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515600" cy="4677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/>
              <a:t>Qualitative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LLM still tries and manages to generate logically sound reasoning decently (drastically different from given demonstrations)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Distribution of error types also highly similar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3996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Does Valid Reasoning Matter?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838200" y="1368435"/>
            <a:ext cx="10515600" cy="490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Summary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small performance degradation when ablating the reasoning validity 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no systematic difference b/w CoT and the invalid reasoning setting</a:t>
            </a:r>
            <a:endParaRPr/>
          </a:p>
          <a:p>
            <a:pPr marL="0" indent="0">
              <a:lnSpc>
                <a:spcPct val="115000"/>
              </a:lnSpc>
              <a:spcBef>
                <a:spcPts val="1067"/>
              </a:spcBef>
              <a:buSzPts val="1100"/>
              <a:buNone/>
            </a:pPr>
            <a:r>
              <a:rPr lang="en" i="1"/>
              <a:t>If valid reasoning is not required, what are the key aspects that determine the effectiveness of CoT prompting?</a:t>
            </a:r>
            <a:endParaRPr i="1"/>
          </a:p>
          <a:p>
            <a:pPr marL="0" indent="0">
              <a:spcBef>
                <a:spcPts val="1067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335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What are the Key Aspects of CoT?</a:t>
            </a:r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body" idx="1"/>
          </p:nvPr>
        </p:nvSpPr>
        <p:spPr>
          <a:xfrm>
            <a:off x="838200" y="1368432"/>
            <a:ext cx="10515600" cy="49276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Re-examining the invalid reasoning setting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 b="1"/>
              <a:t>Relevance to query </a:t>
            </a: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</p:txBody>
      </p:sp>
      <p:sp>
        <p:nvSpPr>
          <p:cNvPr id="239" name="Google Shape;239;p38"/>
          <p:cNvSpPr txBox="1"/>
          <p:nvPr/>
        </p:nvSpPr>
        <p:spPr>
          <a:xfrm>
            <a:off x="2771200" y="3503733"/>
            <a:ext cx="6649600" cy="15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/>
              <a:t>Leah had </a:t>
            </a:r>
            <a:r>
              <a:rPr lang="en">
                <a:highlight>
                  <a:srgbClr val="99CCFF"/>
                </a:highlight>
              </a:rPr>
              <a:t>32</a:t>
            </a:r>
            <a:r>
              <a:rPr lang="en"/>
              <a:t> chocolates and her sister had </a:t>
            </a:r>
            <a:r>
              <a:rPr lang="en">
                <a:highlight>
                  <a:srgbClr val="99CCFF"/>
                </a:highlight>
              </a:rPr>
              <a:t>42</a:t>
            </a:r>
            <a:r>
              <a:rPr lang="en"/>
              <a:t>. If they ate </a:t>
            </a:r>
            <a:r>
              <a:rPr lang="en">
                <a:highlight>
                  <a:srgbClr val="99CCFF"/>
                </a:highlight>
              </a:rPr>
              <a:t>35</a:t>
            </a:r>
            <a:r>
              <a:rPr lang="en"/>
              <a:t>, how many pieces do they have left in total?</a:t>
            </a:r>
            <a:endParaRPr/>
          </a:p>
          <a:p>
            <a:endParaRPr/>
          </a:p>
          <a:p>
            <a:pPr algn="just"/>
            <a:r>
              <a:rPr lang="en" b="1">
                <a:solidFill>
                  <a:schemeClr val="dk1"/>
                </a:solidFill>
              </a:rPr>
              <a:t>Invalid CoT: </a:t>
            </a:r>
            <a:r>
              <a:rPr lang="en">
                <a:solidFill>
                  <a:schemeClr val="dk1"/>
                </a:solidFill>
              </a:rPr>
              <a:t>Originally, Leah had </a:t>
            </a:r>
            <a:r>
              <a:rPr lang="en">
                <a:solidFill>
                  <a:schemeClr val="dk1"/>
                </a:solidFill>
                <a:highlight>
                  <a:srgbClr val="99CCFF"/>
                </a:highlight>
              </a:rPr>
              <a:t>32</a:t>
            </a:r>
            <a:r>
              <a:rPr lang="en">
                <a:solidFill>
                  <a:schemeClr val="dk1"/>
                </a:solidFill>
              </a:rPr>
              <a:t> chocolates and her sister had </a:t>
            </a:r>
            <a:r>
              <a:rPr lang="en">
                <a:solidFill>
                  <a:schemeClr val="dk1"/>
                </a:solidFill>
                <a:highlight>
                  <a:srgbClr val="99CCFF"/>
                </a:highlight>
              </a:rPr>
              <a:t>42</a:t>
            </a:r>
            <a:r>
              <a:rPr lang="en">
                <a:solidFill>
                  <a:schemeClr val="dk1"/>
                </a:solidFill>
              </a:rPr>
              <a:t>. So her sister had 42 - 32 = 10 chocolates more than Leah has. After eating </a:t>
            </a:r>
            <a:r>
              <a:rPr lang="en">
                <a:solidFill>
                  <a:schemeClr val="dk1"/>
                </a:solidFill>
                <a:highlight>
                  <a:srgbClr val="99CCFF"/>
                </a:highlight>
              </a:rPr>
              <a:t>35</a:t>
            </a:r>
            <a:r>
              <a:rPr lang="en">
                <a:solidFill>
                  <a:schemeClr val="dk1"/>
                </a:solidFill>
              </a:rPr>
              <a:t>, since 10 + 35 = 45, they had 45 - 6 = 39 pieces left in total. The answer is 39.</a:t>
            </a:r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2771200" y="2725000"/>
            <a:ext cx="6937200" cy="95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23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Starting from the bridging objects in the query</a:t>
            </a:r>
            <a:endParaRPr sz="23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41" name="Google Shape;241;p38"/>
          <p:cNvCxnSpPr/>
          <p:nvPr/>
        </p:nvCxnSpPr>
        <p:spPr>
          <a:xfrm>
            <a:off x="4539467" y="3902233"/>
            <a:ext cx="2189200" cy="646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38"/>
          <p:cNvCxnSpPr/>
          <p:nvPr/>
        </p:nvCxnSpPr>
        <p:spPr>
          <a:xfrm flipH="1">
            <a:off x="4368233" y="3875833"/>
            <a:ext cx="3402400" cy="883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38"/>
          <p:cNvCxnSpPr/>
          <p:nvPr/>
        </p:nvCxnSpPr>
        <p:spPr>
          <a:xfrm>
            <a:off x="3117067" y="4105433"/>
            <a:ext cx="3558800" cy="96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4804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What are the Key Aspects of CoT?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838200" y="1368432"/>
            <a:ext cx="10515600" cy="49276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Re-examining the invalid reasoning setting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 b="1"/>
              <a:t>Relevance to query </a:t>
            </a: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</p:txBody>
      </p:sp>
      <p:sp>
        <p:nvSpPr>
          <p:cNvPr id="250" name="Google Shape;250;p39"/>
          <p:cNvSpPr txBox="1"/>
          <p:nvPr/>
        </p:nvSpPr>
        <p:spPr>
          <a:xfrm>
            <a:off x="2771200" y="3503733"/>
            <a:ext cx="6649600" cy="15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>
                <a:highlight>
                  <a:srgbClr val="00FFFF"/>
                </a:highlight>
              </a:rPr>
              <a:t>Leah</a:t>
            </a:r>
            <a:r>
              <a:rPr lang="en"/>
              <a:t> had </a:t>
            </a:r>
            <a:r>
              <a:rPr lang="en">
                <a:highlight>
                  <a:srgbClr val="9FC5E8"/>
                </a:highlight>
              </a:rPr>
              <a:t>32</a:t>
            </a:r>
            <a:r>
              <a:rPr lang="en"/>
              <a:t> </a:t>
            </a:r>
            <a:r>
              <a:rPr lang="en">
                <a:highlight>
                  <a:srgbClr val="FFFF00"/>
                </a:highlight>
              </a:rPr>
              <a:t>chocolates</a:t>
            </a:r>
            <a:r>
              <a:rPr lang="en"/>
              <a:t> and </a:t>
            </a:r>
            <a:r>
              <a:rPr lang="en">
                <a:highlight>
                  <a:srgbClr val="00FFFF"/>
                </a:highlight>
              </a:rPr>
              <a:t>her sister</a:t>
            </a:r>
            <a:r>
              <a:rPr lang="en"/>
              <a:t> had </a:t>
            </a:r>
            <a:r>
              <a:rPr lang="en">
                <a:highlight>
                  <a:srgbClr val="9FC5E8"/>
                </a:highlight>
              </a:rPr>
              <a:t>42</a:t>
            </a:r>
            <a:r>
              <a:rPr lang="en"/>
              <a:t>. If they ate </a:t>
            </a:r>
            <a:r>
              <a:rPr lang="en">
                <a:highlight>
                  <a:srgbClr val="9FC5E8"/>
                </a:highlight>
              </a:rPr>
              <a:t>35</a:t>
            </a:r>
            <a:r>
              <a:rPr lang="en"/>
              <a:t>, how many</a:t>
            </a:r>
            <a:r>
              <a:rPr lang="en">
                <a:highlight>
                  <a:srgbClr val="FFFF00"/>
                </a:highlight>
              </a:rPr>
              <a:t> pieces</a:t>
            </a:r>
            <a:r>
              <a:rPr lang="en"/>
              <a:t> do they have left in total?</a:t>
            </a:r>
            <a:endParaRPr/>
          </a:p>
          <a:p>
            <a:endParaRPr/>
          </a:p>
          <a:p>
            <a:pPr algn="just"/>
            <a:r>
              <a:rPr lang="en" b="1">
                <a:solidFill>
                  <a:schemeClr val="dk1"/>
                </a:solidFill>
              </a:rPr>
              <a:t>Invalid CoT: </a:t>
            </a:r>
            <a:r>
              <a:rPr lang="en">
                <a:solidFill>
                  <a:schemeClr val="dk1"/>
                </a:solidFill>
              </a:rPr>
              <a:t>Originally, Leah had </a:t>
            </a:r>
            <a:r>
              <a:rPr lang="en">
                <a:solidFill>
                  <a:schemeClr val="dk1"/>
                </a:solidFill>
                <a:highlight>
                  <a:srgbClr val="9FC5E8"/>
                </a:highlight>
              </a:rPr>
              <a:t>32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chocolates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>
                <a:solidFill>
                  <a:schemeClr val="dk1"/>
                </a:solidFill>
                <a:highlight>
                  <a:srgbClr val="00FFFF"/>
                </a:highlight>
              </a:rPr>
              <a:t>her sister</a:t>
            </a:r>
            <a:r>
              <a:rPr lang="en">
                <a:solidFill>
                  <a:schemeClr val="dk1"/>
                </a:solidFill>
              </a:rPr>
              <a:t> had </a:t>
            </a:r>
            <a:r>
              <a:rPr lang="en">
                <a:solidFill>
                  <a:schemeClr val="dk1"/>
                </a:solidFill>
                <a:highlight>
                  <a:srgbClr val="9FC5E8"/>
                </a:highlight>
              </a:rPr>
              <a:t>42</a:t>
            </a:r>
            <a:r>
              <a:rPr lang="en">
                <a:solidFill>
                  <a:schemeClr val="dk1"/>
                </a:solidFill>
              </a:rPr>
              <a:t>. So </a:t>
            </a:r>
            <a:r>
              <a:rPr lang="en">
                <a:solidFill>
                  <a:schemeClr val="dk1"/>
                </a:solidFill>
                <a:highlight>
                  <a:srgbClr val="00FFFF"/>
                </a:highlight>
              </a:rPr>
              <a:t>her sister</a:t>
            </a:r>
            <a:r>
              <a:rPr lang="en">
                <a:solidFill>
                  <a:schemeClr val="dk1"/>
                </a:solidFill>
              </a:rPr>
              <a:t> had 42 - 32 = 10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chocolates</a:t>
            </a:r>
            <a:r>
              <a:rPr lang="en">
                <a:solidFill>
                  <a:schemeClr val="dk1"/>
                </a:solidFill>
              </a:rPr>
              <a:t> more than </a:t>
            </a:r>
            <a:r>
              <a:rPr lang="en">
                <a:solidFill>
                  <a:schemeClr val="dk1"/>
                </a:solidFill>
                <a:highlight>
                  <a:srgbClr val="00FFFF"/>
                </a:highlight>
              </a:rPr>
              <a:t>Leah</a:t>
            </a:r>
            <a:r>
              <a:rPr lang="en">
                <a:solidFill>
                  <a:schemeClr val="dk1"/>
                </a:solidFill>
              </a:rPr>
              <a:t> has. After eating </a:t>
            </a:r>
            <a:r>
              <a:rPr lang="en">
                <a:solidFill>
                  <a:schemeClr val="dk1"/>
                </a:solidFill>
                <a:highlight>
                  <a:srgbClr val="9FC5E8"/>
                </a:highlight>
              </a:rPr>
              <a:t>35</a:t>
            </a:r>
            <a:r>
              <a:rPr lang="en">
                <a:solidFill>
                  <a:schemeClr val="dk1"/>
                </a:solidFill>
              </a:rPr>
              <a:t>, since 10 + 35 = 45, they had 45 - 6 = 39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pieces</a:t>
            </a:r>
            <a:r>
              <a:rPr lang="en">
                <a:solidFill>
                  <a:schemeClr val="dk1"/>
                </a:solidFill>
              </a:rPr>
              <a:t> left in total. The answer is 39.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2771200" y="2725000"/>
            <a:ext cx="6937200" cy="95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23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Language templates also related to the query</a:t>
            </a:r>
            <a:endParaRPr sz="23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2" name="Google Shape;252;p39"/>
          <p:cNvCxnSpPr/>
          <p:nvPr/>
        </p:nvCxnSpPr>
        <p:spPr>
          <a:xfrm>
            <a:off x="4530033" y="3822800"/>
            <a:ext cx="2277200" cy="75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39"/>
          <p:cNvCxnSpPr/>
          <p:nvPr/>
        </p:nvCxnSpPr>
        <p:spPr>
          <a:xfrm flipH="1">
            <a:off x="4355833" y="3875833"/>
            <a:ext cx="3414800" cy="95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39"/>
          <p:cNvCxnSpPr/>
          <p:nvPr/>
        </p:nvCxnSpPr>
        <p:spPr>
          <a:xfrm>
            <a:off x="3177167" y="4077300"/>
            <a:ext cx="3482800" cy="1044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06827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What are the Key Aspects of CoT?</a:t>
            </a: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0" y="1368432"/>
            <a:ext cx="10515600" cy="49276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Re-examining the invalid reasoning setting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 b="1"/>
              <a:t>Relevance to query </a:t>
            </a: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</p:txBody>
      </p:sp>
      <p:sp>
        <p:nvSpPr>
          <p:cNvPr id="261" name="Google Shape;261;p40"/>
          <p:cNvSpPr txBox="1"/>
          <p:nvPr/>
        </p:nvSpPr>
        <p:spPr>
          <a:xfrm>
            <a:off x="2771200" y="3503733"/>
            <a:ext cx="6649600" cy="15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/>
              <a:t>Leah had 32 chocolates and her sister had 42. If they ate 35, </a:t>
            </a:r>
            <a:r>
              <a:rPr lang="en">
                <a:highlight>
                  <a:srgbClr val="FFD966"/>
                </a:highlight>
              </a:rPr>
              <a:t>how many pieces do they have left in total?</a:t>
            </a:r>
            <a:endParaRPr>
              <a:highlight>
                <a:srgbClr val="FFD966"/>
              </a:highlight>
            </a:endParaRPr>
          </a:p>
          <a:p>
            <a:endParaRPr/>
          </a:p>
          <a:p>
            <a:pPr algn="just"/>
            <a:r>
              <a:rPr lang="en" b="1">
                <a:solidFill>
                  <a:schemeClr val="dk1"/>
                </a:solidFill>
              </a:rPr>
              <a:t>Invalid CoT: </a:t>
            </a:r>
            <a:r>
              <a:rPr lang="en">
                <a:solidFill>
                  <a:schemeClr val="dk1"/>
                </a:solidFill>
              </a:rPr>
              <a:t>Originally, Leah had 32 chocolates and her sister had 42. So her sister had 42 - 32 = 10 chocolates more than Leah has. After eating 35, since 10 + 35 = 45, </a:t>
            </a:r>
            <a:r>
              <a:rPr lang="en">
                <a:solidFill>
                  <a:schemeClr val="dk1"/>
                </a:solidFill>
                <a:highlight>
                  <a:srgbClr val="FFE599"/>
                </a:highlight>
              </a:rPr>
              <a:t>they had </a:t>
            </a:r>
            <a:r>
              <a:rPr lang="en">
                <a:solidFill>
                  <a:schemeClr val="dk1"/>
                </a:solidFill>
              </a:rPr>
              <a:t>45 - 6 = 39 </a:t>
            </a:r>
            <a:r>
              <a:rPr lang="en">
                <a:solidFill>
                  <a:schemeClr val="dk1"/>
                </a:solidFill>
                <a:highlight>
                  <a:srgbClr val="FFE599"/>
                </a:highlight>
              </a:rPr>
              <a:t>pieces left in total.</a:t>
            </a:r>
            <a:r>
              <a:rPr lang="en">
                <a:solidFill>
                  <a:schemeClr val="dk1"/>
                </a:solidFill>
              </a:rPr>
              <a:t> The answer is 39.</a:t>
            </a:r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3087733" y="2738200"/>
            <a:ext cx="6937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23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Tries to seek the answer to the question </a:t>
            </a:r>
            <a:endParaRPr sz="23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271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What are the Key Aspects of CoT?</a:t>
            </a:r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838200" y="1368432"/>
            <a:ext cx="10515600" cy="49276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Re-examining the invalid reasoning setting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 b="1"/>
              <a:t>Coherence among steps </a:t>
            </a: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endParaRPr b="1"/>
          </a:p>
        </p:txBody>
      </p:sp>
      <p:sp>
        <p:nvSpPr>
          <p:cNvPr id="269" name="Google Shape;269;p41"/>
          <p:cNvSpPr txBox="1"/>
          <p:nvPr/>
        </p:nvSpPr>
        <p:spPr>
          <a:xfrm>
            <a:off x="2771200" y="3503733"/>
            <a:ext cx="6649600" cy="15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/>
              <a:t>Leah had 32 chocolates and her sister had 42. If they ate 35, how many pieces do they have left in total?</a:t>
            </a:r>
            <a:endParaRPr/>
          </a:p>
          <a:p>
            <a:endParaRPr/>
          </a:p>
          <a:p>
            <a:pPr algn="just"/>
            <a:r>
              <a:rPr lang="en" b="1">
                <a:solidFill>
                  <a:schemeClr val="dk1"/>
                </a:solidFill>
              </a:rPr>
              <a:t>Invalid CoT: </a:t>
            </a:r>
            <a:r>
              <a:rPr lang="en">
                <a:solidFill>
                  <a:schemeClr val="dk1"/>
                </a:solidFill>
              </a:rPr>
              <a:t>Originally, Leah had </a:t>
            </a:r>
            <a:r>
              <a:rPr lang="en">
                <a:solidFill>
                  <a:schemeClr val="dk1"/>
                </a:solidFill>
                <a:highlight>
                  <a:srgbClr val="FFD966"/>
                </a:highlight>
              </a:rPr>
              <a:t>32</a:t>
            </a:r>
            <a:r>
              <a:rPr lang="en">
                <a:solidFill>
                  <a:schemeClr val="dk1"/>
                </a:solidFill>
              </a:rPr>
              <a:t> chocolates and her sister had </a:t>
            </a:r>
            <a:r>
              <a:rPr lang="en">
                <a:solidFill>
                  <a:schemeClr val="dk1"/>
                </a:solidFill>
                <a:highlight>
                  <a:srgbClr val="FFD966"/>
                </a:highlight>
              </a:rPr>
              <a:t>42</a:t>
            </a:r>
            <a:r>
              <a:rPr lang="en">
                <a:solidFill>
                  <a:schemeClr val="dk1"/>
                </a:solidFill>
              </a:rPr>
              <a:t>. So her sister had </a:t>
            </a:r>
            <a:r>
              <a:rPr lang="en">
                <a:solidFill>
                  <a:schemeClr val="dk1"/>
                </a:solidFill>
                <a:highlight>
                  <a:srgbClr val="FFD966"/>
                </a:highlight>
              </a:rPr>
              <a:t>42 - 32 = 10</a:t>
            </a:r>
            <a:r>
              <a:rPr lang="en">
                <a:solidFill>
                  <a:schemeClr val="dk1"/>
                </a:solidFill>
              </a:rPr>
              <a:t> chocolates more than Leah has. After eating 35, since </a:t>
            </a:r>
            <a:r>
              <a:rPr lang="en">
                <a:solidFill>
                  <a:schemeClr val="dk1"/>
                </a:solidFill>
                <a:highlight>
                  <a:srgbClr val="FFD966"/>
                </a:highlight>
              </a:rPr>
              <a:t>10 + 35 = 45,</a:t>
            </a:r>
            <a:r>
              <a:rPr lang="en">
                <a:solidFill>
                  <a:schemeClr val="dk1"/>
                </a:solidFill>
              </a:rPr>
              <a:t> they had 45 - 6 = 39 pieces left in total. The answer is 39.</a:t>
            </a:r>
            <a:endParaRPr/>
          </a:p>
        </p:txBody>
      </p:sp>
      <p:sp>
        <p:nvSpPr>
          <p:cNvPr id="270" name="Google Shape;270;p41"/>
          <p:cNvSpPr txBox="1"/>
          <p:nvPr/>
        </p:nvSpPr>
        <p:spPr>
          <a:xfrm>
            <a:off x="3062367" y="2549100"/>
            <a:ext cx="6649600" cy="130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3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The steps (bridging objects &amp; language templates) still follow their order</a:t>
            </a:r>
            <a:endParaRPr sz="23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23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1" name="Google Shape;271;p41"/>
          <p:cNvCxnSpPr/>
          <p:nvPr/>
        </p:nvCxnSpPr>
        <p:spPr>
          <a:xfrm rot="10800000">
            <a:off x="4368100" y="4858833"/>
            <a:ext cx="2176000" cy="10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272" name="Google Shape;272;p41"/>
          <p:cNvCxnSpPr/>
          <p:nvPr/>
        </p:nvCxnSpPr>
        <p:spPr>
          <a:xfrm rot="10800000">
            <a:off x="6965967" y="4713467"/>
            <a:ext cx="198000" cy="118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73" name="Google Shape;273;p41"/>
          <p:cNvCxnSpPr/>
          <p:nvPr/>
        </p:nvCxnSpPr>
        <p:spPr>
          <a:xfrm rot="5400000" flipH="1">
            <a:off x="7750933" y="4970833"/>
            <a:ext cx="184400" cy="66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74" name="Google Shape;274;p41"/>
          <p:cNvCxnSpPr/>
          <p:nvPr/>
        </p:nvCxnSpPr>
        <p:spPr>
          <a:xfrm flipH="1">
            <a:off x="6926500" y="5214733"/>
            <a:ext cx="1450800" cy="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129226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pPr>
              <a:buSzPts val="1100"/>
            </a:pPr>
            <a:r>
              <a:rPr lang="en"/>
              <a:t>Ablating Relevance </a:t>
            </a:r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Substitute with random alternatives &amp; keep coherence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Bridging objects: sample a random number/random entity directly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Language templates: use template from another sample</a:t>
            </a:r>
            <a:endParaRPr/>
          </a:p>
          <a:p>
            <a:pPr marL="1219170" lvl="1" indent="-423323">
              <a:lnSpc>
                <a:spcPct val="115000"/>
              </a:lnSpc>
              <a:spcBef>
                <a:spcPts val="0"/>
              </a:spcBef>
              <a:buSzPts val="1400"/>
              <a:buChar char="○"/>
            </a:pPr>
            <a:r>
              <a:rPr lang="en"/>
              <a:t>Hence also does not attempt to answer the question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E.g.:</a:t>
            </a:r>
            <a:endParaRPr/>
          </a:p>
        </p:txBody>
      </p:sp>
      <p:sp>
        <p:nvSpPr>
          <p:cNvPr id="281" name="Google Shape;281;p42"/>
          <p:cNvSpPr txBox="1"/>
          <p:nvPr/>
        </p:nvSpPr>
        <p:spPr>
          <a:xfrm>
            <a:off x="1941333" y="3979000"/>
            <a:ext cx="9007600" cy="110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b="1"/>
              <a:t>Q: </a:t>
            </a:r>
            <a:r>
              <a:rPr lang="en"/>
              <a:t>Leah had 32 chocolates and her sister had 42. If they ate 35, how many pieces do they have left in total?</a:t>
            </a:r>
            <a:endParaRPr/>
          </a:p>
          <a:p>
            <a:endParaRPr/>
          </a:p>
          <a:p>
            <a:pPr algn="just"/>
            <a:r>
              <a:rPr lang="en" b="1">
                <a:solidFill>
                  <a:schemeClr val="dk1"/>
                </a:solidFill>
              </a:rPr>
              <a:t>No relevance for bridging objects: </a:t>
            </a:r>
            <a:r>
              <a:rPr lang="en">
                <a:solidFill>
                  <a:schemeClr val="dk1"/>
                </a:solidFill>
              </a:rPr>
              <a:t>Originally, Leah had </a:t>
            </a:r>
            <a:r>
              <a:rPr lang="en">
                <a:solidFill>
                  <a:srgbClr val="FF0000"/>
                </a:solidFill>
              </a:rPr>
              <a:t>32-&gt;19</a:t>
            </a:r>
            <a:r>
              <a:rPr lang="en">
                <a:solidFill>
                  <a:schemeClr val="dk1"/>
                </a:solidFill>
              </a:rPr>
              <a:t> chocolates and her sister had </a:t>
            </a:r>
            <a:r>
              <a:rPr lang="en">
                <a:solidFill>
                  <a:srgbClr val="FF0000"/>
                </a:solidFill>
              </a:rPr>
              <a:t>42-&gt;31</a:t>
            </a:r>
            <a:r>
              <a:rPr lang="en">
                <a:solidFill>
                  <a:schemeClr val="dk1"/>
                </a:solidFill>
              </a:rPr>
              <a:t>. So in total they had 19 + 31 = 50. After eating </a:t>
            </a:r>
            <a:r>
              <a:rPr lang="en">
                <a:solidFill>
                  <a:srgbClr val="FF0000"/>
                </a:solidFill>
              </a:rPr>
              <a:t>35-&gt;29</a:t>
            </a:r>
            <a:r>
              <a:rPr lang="en">
                <a:solidFill>
                  <a:schemeClr val="dk1"/>
                </a:solidFill>
              </a:rPr>
              <a:t>, they had 50 - 29 = 21 pieces left in total. The answer is 21.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19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Ablating Coherence</a:t>
            </a:r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Randomly shuffle the components and permute their orderings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7818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Impact of Relevance &amp; Coherence</a:t>
            </a:r>
            <a:endParaRPr/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4" y="2234134"/>
            <a:ext cx="11313567" cy="40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 txBox="1"/>
          <p:nvPr/>
        </p:nvSpPr>
        <p:spPr>
          <a:xfrm>
            <a:off x="5343967" y="6181367"/>
            <a:ext cx="43128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>
                <a:latin typeface="Gill Sans"/>
                <a:ea typeface="Gill Sans"/>
                <a:cs typeface="Gill Sans"/>
                <a:sym typeface="Gill Sans"/>
              </a:rPr>
              <a:t>(davinci-002)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 b="1"/>
              <a:t>Overall, Relevance &amp; Coherence are key</a:t>
            </a:r>
            <a:endParaRPr b="1"/>
          </a:p>
        </p:txBody>
      </p:sp>
      <p:sp>
        <p:nvSpPr>
          <p:cNvPr id="296" name="Google Shape;296;p44"/>
          <p:cNvSpPr/>
          <p:nvPr/>
        </p:nvSpPr>
        <p:spPr>
          <a:xfrm>
            <a:off x="5291200" y="4336467"/>
            <a:ext cx="6449200" cy="172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737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Impact of Relevance &amp; Coherence</a:t>
            </a:r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 b="1"/>
              <a:t>Keeping (some level of) relevance is vital</a:t>
            </a:r>
            <a:endParaRPr b="1"/>
          </a:p>
        </p:txBody>
      </p:sp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4" y="2234134"/>
            <a:ext cx="11313567" cy="40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5"/>
          <p:cNvSpPr txBox="1"/>
          <p:nvPr/>
        </p:nvSpPr>
        <p:spPr>
          <a:xfrm>
            <a:off x="5343967" y="6181367"/>
            <a:ext cx="43128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>
                <a:latin typeface="Gill Sans"/>
                <a:ea typeface="Gill Sans"/>
                <a:cs typeface="Gill Sans"/>
                <a:sym typeface="Gill Sans"/>
              </a:rPr>
              <a:t>(davinci-002)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5" name="Google Shape;305;p45"/>
          <p:cNvSpPr/>
          <p:nvPr/>
        </p:nvSpPr>
        <p:spPr>
          <a:xfrm>
            <a:off x="5291200" y="5818567"/>
            <a:ext cx="6449200" cy="240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7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4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49"/>
            <a:ext cx="12192000" cy="58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Impact of Relevance &amp; Coherence</a:t>
            </a: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 b="1"/>
              <a:t>Coherence of templates &amp; Relevance of objects are important</a:t>
            </a:r>
            <a:endParaRPr b="1"/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4" y="2234134"/>
            <a:ext cx="11313567" cy="40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 txBox="1"/>
          <p:nvPr/>
        </p:nvSpPr>
        <p:spPr>
          <a:xfrm>
            <a:off x="5343967" y="6181367"/>
            <a:ext cx="4312800" cy="4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>
                <a:latin typeface="Gill Sans"/>
                <a:ea typeface="Gill Sans"/>
                <a:cs typeface="Gill Sans"/>
                <a:sym typeface="Gill Sans"/>
              </a:rPr>
              <a:t>(davinci-002)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46"/>
          <p:cNvSpPr/>
          <p:nvPr/>
        </p:nvSpPr>
        <p:spPr>
          <a:xfrm>
            <a:off x="5291200" y="4621233"/>
            <a:ext cx="6449200" cy="593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75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Thoughts &amp; Reflections</a:t>
            </a:r>
            <a:endParaRPr/>
          </a:p>
        </p:txBody>
      </p:sp>
      <p:sp>
        <p:nvSpPr>
          <p:cNvPr id="320" name="Google Shape;320;p47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515600" cy="5099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 i="1"/>
              <a:t>Do</a:t>
            </a:r>
            <a:r>
              <a:rPr lang="en"/>
              <a:t> LLMs learn to reason from CoT demonstrations on the evaluated tasks?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No - due to the surprisingly high performance obtained by ablating the validity of reasoning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Rather, the LLM has already gained the reasoning ability for these tasks from pretraining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Provided reasoning steps serve more as the role of an </a:t>
            </a:r>
            <a:r>
              <a:rPr lang="en" i="1"/>
              <a:t>output format/space</a:t>
            </a:r>
            <a:r>
              <a:rPr lang="en"/>
              <a:t>, that regularizes the LLM to generate rationales that look step-by-step while being relevant and in order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5797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Thoughts &amp; Reflections</a:t>
            </a:r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body" idx="1"/>
          </p:nvPr>
        </p:nvSpPr>
        <p:spPr>
          <a:xfrm>
            <a:off x="838200" y="1368433"/>
            <a:ext cx="10836400" cy="43512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 i="1"/>
              <a:t>Can</a:t>
            </a:r>
            <a:r>
              <a:rPr lang="en"/>
              <a:t> LLMs learn to reason from CoT demonstrations?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What we find does not in any way diminish the potential of learning to reason in context (</a:t>
            </a:r>
            <a:r>
              <a:rPr lang="en">
                <a:solidFill>
                  <a:schemeClr val="accent1"/>
                </a:solidFill>
              </a:rPr>
              <a:t>Garg et al., Akyürek et al.</a:t>
            </a:r>
            <a:r>
              <a:rPr lang="en"/>
              <a:t>)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A wrong take of our findings: “LLMs don’t need valid demonstrations to learn how to reason”</a:t>
            </a:r>
            <a:endParaRPr/>
          </a:p>
        </p:txBody>
      </p:sp>
      <p:sp>
        <p:nvSpPr>
          <p:cNvPr id="327" name="Google Shape;327;p48"/>
          <p:cNvSpPr txBox="1"/>
          <p:nvPr/>
        </p:nvSpPr>
        <p:spPr>
          <a:xfrm>
            <a:off x="2193167" y="5925567"/>
            <a:ext cx="10026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1600"/>
              <a:t>Garg et al.</a:t>
            </a:r>
            <a:r>
              <a:rPr lang="en" sz="1600" i="1"/>
              <a:t> What can transformers learn incontext? A case study of simple function classes. </a:t>
            </a:r>
            <a:r>
              <a:rPr lang="en" sz="1600"/>
              <a:t>NeurIPS-22.</a:t>
            </a:r>
            <a:endParaRPr sz="1600"/>
          </a:p>
          <a:p>
            <a:r>
              <a:rPr lang="en" sz="1600"/>
              <a:t>Akyürek et al. </a:t>
            </a:r>
            <a:r>
              <a:rPr lang="en" sz="1600" i="1"/>
              <a:t>What learning algorithm is in-context learning? Investigations with linear models. </a:t>
            </a:r>
            <a:r>
              <a:rPr lang="en" sz="1600"/>
              <a:t>ICLR-23.</a:t>
            </a:r>
            <a:endParaRPr sz="1600"/>
          </a:p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123830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600"/>
          </a:xfrm>
          <a:prstGeom prst="rect">
            <a:avLst/>
          </a:prstGeom>
        </p:spPr>
        <p:txBody>
          <a:bodyPr spcFirstLastPara="1" wrap="square" lIns="91431" tIns="45699" rIns="91431" bIns="45699" anchor="ctr" anchorCtr="0">
            <a:normAutofit/>
          </a:bodyPr>
          <a:lstStyle/>
          <a:p>
            <a:r>
              <a:rPr lang="en"/>
              <a:t>Thoughts &amp; Reflections</a:t>
            </a:r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body" idx="1"/>
          </p:nvPr>
        </p:nvSpPr>
        <p:spPr>
          <a:xfrm>
            <a:off x="838200" y="1368435"/>
            <a:ext cx="10515600" cy="5138800"/>
          </a:xfrm>
          <a:prstGeom prst="rect">
            <a:avLst/>
          </a:prstGeom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Reflections on benchmarking few-shot reasoning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Existing success cannot establish that LLMs are good learners of reasoning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"/>
              <a:t>Need to test on alternative benchmarks to assess how much can LLMs truly extrapolate from pretraining</a:t>
            </a:r>
            <a:endParaRPr/>
          </a:p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en"/>
              <a:t>More broadly: measure of intelligence (</a:t>
            </a:r>
            <a:r>
              <a:rPr lang="en">
                <a:solidFill>
                  <a:schemeClr val="accent1"/>
                </a:solidFill>
              </a:rPr>
              <a:t>Chollet. 2019</a:t>
            </a:r>
            <a:r>
              <a:rPr lang="en"/>
              <a:t>)</a:t>
            </a:r>
            <a:endParaRPr/>
          </a:p>
          <a:p>
            <a:pPr marL="609585" indent="-423323">
              <a:lnSpc>
                <a:spcPct val="115000"/>
              </a:lnSpc>
              <a:spcBef>
                <a:spcPts val="1067"/>
              </a:spcBef>
              <a:buSzPts val="1400"/>
              <a:buChar char="●"/>
            </a:pPr>
            <a:r>
              <a:rPr lang="en"/>
              <a:t>Need quantification of the level of prior knowledge/skill</a:t>
            </a:r>
            <a:endParaRPr/>
          </a:p>
        </p:txBody>
      </p:sp>
      <p:sp>
        <p:nvSpPr>
          <p:cNvPr id="334" name="Google Shape;334;p49"/>
          <p:cNvSpPr txBox="1"/>
          <p:nvPr/>
        </p:nvSpPr>
        <p:spPr>
          <a:xfrm>
            <a:off x="5737000" y="6132633"/>
            <a:ext cx="6003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marL="253994">
              <a:lnSpc>
                <a:spcPct val="91283"/>
              </a:lnSpc>
              <a:spcBef>
                <a:spcPts val="800"/>
              </a:spcBef>
              <a:spcAft>
                <a:spcPts val="1200"/>
              </a:spcAft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Chollet. </a:t>
            </a:r>
            <a:r>
              <a:rPr lang="en" sz="1600" i="1">
                <a:solidFill>
                  <a:schemeClr val="dk1"/>
                </a:solidFill>
                <a:highlight>
                  <a:srgbClr val="FFFFFF"/>
                </a:highlight>
              </a:rPr>
              <a:t>On the Measure of Intelligence.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arXiv-19.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850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Commonsense Reasoning</a:t>
            </a:r>
            <a:endParaRPr lang="en-US" dirty="0"/>
          </a:p>
        </p:txBody>
      </p:sp>
      <p:pic>
        <p:nvPicPr>
          <p:cNvPr id="5" name="Picture 4" descr="Screen Shot 2023-09-17 at 1.4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7" y="1939681"/>
            <a:ext cx="10998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23-09-17 at 1.54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923"/>
            <a:ext cx="12192000" cy="61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Zero-shot Chain-of-Thought Prompting</a:t>
            </a:r>
            <a:endParaRPr lang="en-US" dirty="0"/>
          </a:p>
        </p:txBody>
      </p:sp>
      <p:pic>
        <p:nvPicPr>
          <p:cNvPr id="5" name="Picture 4" descr="Screen Shot 2023-09-17 at 2.44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169"/>
            <a:ext cx="10960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Zero-shot Chain-of-Thought Prompting</a:t>
            </a:r>
            <a:endParaRPr lang="en-US" dirty="0"/>
          </a:p>
        </p:txBody>
      </p:sp>
      <p:pic>
        <p:nvPicPr>
          <p:cNvPr id="3" name="Picture 2" descr="Screen Shot 2023-09-17 at 2.4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38"/>
            <a:ext cx="10871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4"/>
          <p:cNvSpPr txBox="1"/>
          <p:nvPr/>
        </p:nvSpPr>
        <p:spPr>
          <a:xfrm>
            <a:off x="10943169" y="6569076"/>
            <a:ext cx="1248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fld id="{00000000-1234-1234-1234-123412341234}" type="slidenum">
              <a:rPr lang="en-US" sz="1900" b="1"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04800" y="961764"/>
            <a:ext cx="11557000" cy="685332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23-09-17 at 1.5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2592</Words>
  <Application>Microsoft Macintosh PowerPoint</Application>
  <PresentationFormat>Custom</PresentationFormat>
  <Paragraphs>230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Chain-of-Thought, LLM Self-Critic  and Self-Update </vt:lpstr>
      <vt:lpstr>Basic Idea: Demonstrate Step-by-Step Reasoning [Wei et al., 2022]</vt:lpstr>
      <vt:lpstr>Math Reasoning</vt:lpstr>
      <vt:lpstr>PowerPoint Presentation</vt:lpstr>
      <vt:lpstr>Commonsense Reasoning</vt:lpstr>
      <vt:lpstr>PowerPoint Presentation</vt:lpstr>
      <vt:lpstr>Zero-shot Chain-of-Thought Prompting</vt:lpstr>
      <vt:lpstr>Zero-shot Chain-of-Thought Prompting</vt:lpstr>
      <vt:lpstr>PowerPoint Presentation</vt:lpstr>
      <vt:lpstr>PowerPoint Presentation</vt:lpstr>
      <vt:lpstr>PowerPoint Presentation</vt:lpstr>
      <vt:lpstr>Automatic Chain-of-Thought [Zhang et al., 2022]</vt:lpstr>
      <vt:lpstr>Recall: Fine-tuning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Understanding Chain-of-Thought Prompting: An Empirical Study of What Matters (Min et al., ACL2023)</vt:lpstr>
      <vt:lpstr>Caveats from Recent Findings</vt:lpstr>
      <vt:lpstr>Understanding Chain-of-Thought</vt:lpstr>
      <vt:lpstr>Components of a CoT Rationale</vt:lpstr>
      <vt:lpstr>Research Questions</vt:lpstr>
      <vt:lpstr>Does Valid Reasoning Matter?</vt:lpstr>
      <vt:lpstr>Does Valid Reasoning Matter?</vt:lpstr>
      <vt:lpstr>Does Valid Reasoning Matter?</vt:lpstr>
      <vt:lpstr>Does Valid Reasoning Matter?</vt:lpstr>
      <vt:lpstr>Does Valid Reasoning Matter?</vt:lpstr>
      <vt:lpstr>Does Valid Reasoning Matter?</vt:lpstr>
      <vt:lpstr>Does Valid Reasoning Matter?</vt:lpstr>
      <vt:lpstr>What are the Key Aspects of CoT?</vt:lpstr>
      <vt:lpstr>What are the Key Aspects of CoT?</vt:lpstr>
      <vt:lpstr>What are the Key Aspects of CoT?</vt:lpstr>
      <vt:lpstr>What are the Key Aspects of CoT?</vt:lpstr>
      <vt:lpstr>Ablating Relevance </vt:lpstr>
      <vt:lpstr>Ablating Coherence</vt:lpstr>
      <vt:lpstr>Impact of Relevance &amp; Coherence</vt:lpstr>
      <vt:lpstr>Impact of Relevance &amp; Coherence</vt:lpstr>
      <vt:lpstr>Impact of Relevance &amp; Coherence</vt:lpstr>
      <vt:lpstr>Thoughts &amp; Reflections</vt:lpstr>
      <vt:lpstr>Thoughts &amp; Reflections</vt:lpstr>
      <vt:lpstr>Thoughts &amp; 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Few-shot Event Argument Extraction via Natural Language or  Programming Language Generation</dc:title>
  <dc:creator>Lin, Ying</dc:creator>
  <cp:lastModifiedBy>Blender Lab</cp:lastModifiedBy>
  <cp:revision>29</cp:revision>
  <dcterms:created xsi:type="dcterms:W3CDTF">2019-08-31T18:49:10Z</dcterms:created>
  <dcterms:modified xsi:type="dcterms:W3CDTF">2023-09-17T21:55:54Z</dcterms:modified>
</cp:coreProperties>
</file>